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48" r:id="rId13"/>
    <p:sldId id="328" r:id="rId14"/>
    <p:sldId id="329" r:id="rId15"/>
    <p:sldId id="330" r:id="rId16"/>
    <p:sldId id="349" r:id="rId17"/>
    <p:sldId id="332" r:id="rId18"/>
    <p:sldId id="350" r:id="rId19"/>
    <p:sldId id="334" r:id="rId20"/>
    <p:sldId id="335" r:id="rId21"/>
    <p:sldId id="351" r:id="rId22"/>
    <p:sldId id="337" r:id="rId23"/>
    <p:sldId id="352" r:id="rId24"/>
    <p:sldId id="339" r:id="rId25"/>
    <p:sldId id="341" r:id="rId26"/>
    <p:sldId id="355" r:id="rId27"/>
    <p:sldId id="342" r:id="rId28"/>
    <p:sldId id="343" r:id="rId29"/>
    <p:sldId id="344" r:id="rId30"/>
    <p:sldId id="345" r:id="rId31"/>
    <p:sldId id="353" r:id="rId32"/>
    <p:sldId id="354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kiko\Desktop\&#23398;&#20250;&#30330;&#34920;\&#22259;&#24418;&#20316;&#25104;\zikken_final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>
        <c:manualLayout>
          <c:xMode val="edge"/>
          <c:yMode val="edge"/>
          <c:x val="0.5146850214474819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1032351418948"/>
          <c:y val="0.10053477690288699"/>
          <c:w val="0.72468607824062903"/>
          <c:h val="0.69832385535141395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VM_Tascell!$B$2:$E$2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VM_Tascell!$B$13:$E$13</c:f>
              <c:numCache>
                <c:formatCode>General</c:formatCode>
                <c:ptCount val="4"/>
                <c:pt idx="0">
                  <c:v>5.8840456999999953</c:v>
                </c:pt>
                <c:pt idx="1">
                  <c:v>13.2207914</c:v>
                </c:pt>
                <c:pt idx="2">
                  <c:v>28.2797497</c:v>
                </c:pt>
                <c:pt idx="3">
                  <c:v>53.346457999999998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VM_Tascell!$B$2:$E$2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VM_Tascell!$B$14:$E$14</c:f>
              <c:numCache>
                <c:formatCode>General</c:formatCode>
                <c:ptCount val="4"/>
                <c:pt idx="0">
                  <c:v>5.8840456999999953</c:v>
                </c:pt>
                <c:pt idx="1">
                  <c:v>11.768091399999999</c:v>
                </c:pt>
                <c:pt idx="2">
                  <c:v>23.536182799999999</c:v>
                </c:pt>
                <c:pt idx="3">
                  <c:v>47.072365599999998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6976"/>
        <c:axId val="35889536"/>
      </c:scatterChart>
      <c:valAx>
        <c:axId val="35886976"/>
        <c:scaling>
          <c:logBase val="2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VM</a:t>
                </a:r>
                <a:r>
                  <a:rPr lang="ja-JP" altLang="en-US" sz="1600"/>
                  <a:t>台数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889536"/>
        <c:crosses val="autoZero"/>
        <c:crossBetween val="midCat"/>
      </c:valAx>
      <c:valAx>
        <c:axId val="35889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88697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6360505883961599"/>
          <c:y val="0.150584735326726"/>
          <c:w val="0.53183347222222199"/>
          <c:h val="0.23052633018825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物理</a:t>
            </a:r>
            <a:r>
              <a:rPr lang="en-US" altLang="ja-JP"/>
              <a:t>CPU</a:t>
            </a:r>
            <a:r>
              <a:rPr lang="ja-JP" altLang="en-US"/>
              <a:t>削減時</a:t>
            </a:r>
          </a:p>
        </c:rich>
      </c:tx>
      <c:layout>
        <c:manualLayout>
          <c:xMode val="edge"/>
          <c:yMode val="edge"/>
          <c:x val="0.31006493105704303"/>
          <c:y val="2.777777777777780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最適な仮想CPU数</c:v>
          </c:tx>
          <c:xVal>
            <c:numRef>
              <c:f>pCPU_vCPU_BT!$C$2:$I$2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(pCPU_vCPU_BT!$C$34,pCPU_vCPU_BT!$D$51,pCPU_vCPU_BT!$E$68,pCPU_vCPU_BT!$F$119,pCPU_vCPU_BT!$G$119,pCPU_vCPU_BT!$H$1,pCPU_vCPU_BT!$I$1)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12</c:v>
                </c:pt>
                <c:pt idx="5">
                  <c:v>16</c:v>
                </c:pt>
                <c:pt idx="6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65696"/>
        <c:axId val="173967616"/>
      </c:scatterChart>
      <c:valAx>
        <c:axId val="173965696"/>
        <c:scaling>
          <c:orientation val="maxMin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物理</a:t>
                </a:r>
                <a:r>
                  <a:rPr lang="en-US" altLang="ja-JP" sz="1400"/>
                  <a:t>CPU</a:t>
                </a:r>
                <a:r>
                  <a:rPr lang="ja-JP" altLang="en-US" sz="14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73967616"/>
        <c:crosses val="autoZero"/>
        <c:crossBetween val="midCat"/>
        <c:majorUnit val="4"/>
      </c:valAx>
      <c:valAx>
        <c:axId val="173967616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 dirty="0"/>
                  <a:t>最適な</a:t>
                </a:r>
                <a:r>
                  <a:rPr lang="ja-JP" altLang="en-US" sz="1400" dirty="0" smtClean="0"/>
                  <a:t>仮想</a:t>
                </a:r>
                <a:r>
                  <a:rPr lang="en-US" altLang="ja-JP" sz="1400" dirty="0" smtClean="0"/>
                  <a:t>CPU</a:t>
                </a:r>
                <a:r>
                  <a:rPr lang="ja-JP" altLang="en-US" sz="1400" dirty="0" smtClean="0"/>
                  <a:t>数</a:t>
                </a:r>
                <a:endParaRPr lang="ja-JP" altLang="en-US" sz="1400" dirty="0"/>
              </a:p>
            </c:rich>
          </c:tx>
          <c:layout>
            <c:manualLayout>
              <c:xMode val="edge"/>
              <c:yMode val="edge"/>
              <c:x val="1.94444444444444E-2"/>
              <c:y val="0.2656962671332749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73965696"/>
        <c:crosses val="max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>
        <c:manualLayout>
          <c:xMode val="edge"/>
          <c:yMode val="edge"/>
          <c:x val="0.49365805341500002"/>
          <c:y val="7.56764259695976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2760936132983"/>
          <c:y val="0.20205465527442601"/>
          <c:w val="0.72684645669291403"/>
          <c:h val="0.59717568147340205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VM_Tascell!$B$2:$E$2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VM_Tascell!$B$13:$E$13</c:f>
              <c:numCache>
                <c:formatCode>General</c:formatCode>
                <c:ptCount val="4"/>
                <c:pt idx="0">
                  <c:v>5.8840456999999953</c:v>
                </c:pt>
                <c:pt idx="1">
                  <c:v>13.2207914</c:v>
                </c:pt>
                <c:pt idx="2">
                  <c:v>28.2797497</c:v>
                </c:pt>
                <c:pt idx="3">
                  <c:v>53.346457999999998</c:v>
                </c:pt>
              </c:numCache>
            </c:numRef>
          </c:yVal>
          <c:smooth val="0"/>
        </c:ser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VM_Tascell!$B$19:$E$19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VM_Tascell!$B$30:$E$30</c:f>
              <c:numCache>
                <c:formatCode>General</c:formatCode>
                <c:ptCount val="4"/>
                <c:pt idx="0">
                  <c:v>5.8840456999999953</c:v>
                </c:pt>
                <c:pt idx="1">
                  <c:v>11.336793500000001</c:v>
                </c:pt>
                <c:pt idx="2">
                  <c:v>22.267800300000001</c:v>
                </c:pt>
                <c:pt idx="3">
                  <c:v>43.614474299999998</c:v>
                </c:pt>
              </c:numCache>
            </c:numRef>
          </c:yVal>
          <c:smooth val="0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VM_Tascell!$B$36:$E$36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VM_Tascell!$B$47:$E$47</c:f>
              <c:numCache>
                <c:formatCode>General</c:formatCode>
                <c:ptCount val="4"/>
                <c:pt idx="0">
                  <c:v>5.8840456999999953</c:v>
                </c:pt>
                <c:pt idx="1">
                  <c:v>11.4747611</c:v>
                </c:pt>
                <c:pt idx="2">
                  <c:v>22.9721227</c:v>
                </c:pt>
                <c:pt idx="3">
                  <c:v>46.073360100000002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90112"/>
        <c:axId val="174104960"/>
      </c:scatterChart>
      <c:valAx>
        <c:axId val="174090112"/>
        <c:scaling>
          <c:logBase val="2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VM</a:t>
                </a:r>
                <a:r>
                  <a:rPr lang="ja-JP" altLang="en-US" sz="1600"/>
                  <a:t>台数</a:t>
                </a:r>
              </a:p>
            </c:rich>
          </c:tx>
          <c:layout>
            <c:manualLayout>
              <c:xMode val="edge"/>
              <c:yMode val="edge"/>
              <c:x val="0.46621872265966802"/>
              <c:y val="0.9068193925164500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4104960"/>
        <c:crosses val="autoZero"/>
        <c:crossBetween val="midCat"/>
      </c:valAx>
      <c:valAx>
        <c:axId val="174104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409011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433227016925301"/>
          <c:y val="0.22450205682847399"/>
          <c:w val="0.50512313514177098"/>
          <c:h val="0.2917257870488509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49901609486463999"/>
          <c:y val="2.69685635736107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1940254780724"/>
          <c:y val="0.17961771176339"/>
          <c:w val="0.73795756780402399"/>
          <c:h val="0.60420376908680595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VM_BT!$B$2:$E$2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VM_BT!$B$13:$E$13</c:f>
              <c:numCache>
                <c:formatCode>General</c:formatCode>
                <c:ptCount val="4"/>
                <c:pt idx="0">
                  <c:v>7.9586499999999996</c:v>
                </c:pt>
                <c:pt idx="1">
                  <c:v>32.453000000000003</c:v>
                </c:pt>
                <c:pt idx="2">
                  <c:v>92.694999999999993</c:v>
                </c:pt>
                <c:pt idx="3">
                  <c:v>166.726</c:v>
                </c:pt>
              </c:numCache>
            </c:numRef>
          </c:yVal>
          <c:smooth val="0"/>
        </c:ser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VM_BT!$B$19:$E$19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VM_BT!$B$30:$E$30</c:f>
              <c:numCache>
                <c:formatCode>General</c:formatCode>
                <c:ptCount val="4"/>
                <c:pt idx="0">
                  <c:v>7.9586499999999996</c:v>
                </c:pt>
                <c:pt idx="1">
                  <c:v>14.706</c:v>
                </c:pt>
                <c:pt idx="2">
                  <c:v>28.963000000000001</c:v>
                </c:pt>
                <c:pt idx="3">
                  <c:v>54.797000000000011</c:v>
                </c:pt>
              </c:numCache>
            </c:numRef>
          </c:yVal>
          <c:smooth val="0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VM_BT!$B$36:$E$36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VM_BT!$B$47:$E$47</c:f>
              <c:numCache>
                <c:formatCode>General</c:formatCode>
                <c:ptCount val="4"/>
                <c:pt idx="0">
                  <c:v>7.9586499999999996</c:v>
                </c:pt>
                <c:pt idx="1">
                  <c:v>24.919</c:v>
                </c:pt>
                <c:pt idx="2">
                  <c:v>30.224</c:v>
                </c:pt>
                <c:pt idx="3">
                  <c:v>57.44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96736"/>
        <c:axId val="175403392"/>
      </c:scatterChart>
      <c:valAx>
        <c:axId val="175396736"/>
        <c:scaling>
          <c:logBase val="2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VM</a:t>
                </a:r>
                <a:r>
                  <a:rPr lang="ja-JP" altLang="en-US" sz="1600"/>
                  <a:t>台数</a:t>
                </a:r>
              </a:p>
            </c:rich>
          </c:tx>
          <c:layout>
            <c:manualLayout>
              <c:xMode val="edge"/>
              <c:yMode val="edge"/>
              <c:x val="0.46765638670166199"/>
              <c:y val="0.9001712143270460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5403392"/>
        <c:crosses val="autoZero"/>
        <c:crossBetween val="midCat"/>
      </c:valAx>
      <c:valAx>
        <c:axId val="175403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>
            <c:manualLayout>
              <c:xMode val="edge"/>
              <c:yMode val="edge"/>
              <c:x val="0"/>
              <c:y val="0.2945228200641589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53967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753138662503599"/>
          <c:y val="0.20386676821758301"/>
          <c:w val="0.51961459191241199"/>
          <c:h val="0.28105100951615097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8426684164479401"/>
          <c:y val="0.171743731595358"/>
          <c:w val="0.69305271216097997"/>
          <c:h val="0.59320598042612205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Cap_Tascell!$B$2:$H$2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Cap_Tascell!$B$13:$H$13</c:f>
              <c:numCache>
                <c:formatCode>General</c:formatCode>
                <c:ptCount val="7"/>
                <c:pt idx="0">
                  <c:v>402.89582710000002</c:v>
                </c:pt>
                <c:pt idx="1">
                  <c:v>110.3075302222222</c:v>
                </c:pt>
                <c:pt idx="2">
                  <c:v>34.453000000000003</c:v>
                </c:pt>
                <c:pt idx="3">
                  <c:v>25.0706126</c:v>
                </c:pt>
                <c:pt idx="4">
                  <c:v>14.52</c:v>
                </c:pt>
                <c:pt idx="5">
                  <c:v>11.974564300000001</c:v>
                </c:pt>
                <c:pt idx="6">
                  <c:v>5.8840456999999953</c:v>
                </c:pt>
              </c:numCache>
            </c:numRef>
          </c:yVal>
          <c:smooth val="0"/>
        </c:ser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Cap_Tascell!$B$19:$H$19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Cap_Tascell!$B$30:$H$30</c:f>
              <c:numCache>
                <c:formatCode>General</c:formatCode>
                <c:ptCount val="7"/>
                <c:pt idx="0">
                  <c:v>82.926743500000001</c:v>
                </c:pt>
                <c:pt idx="1">
                  <c:v>41.481607899999993</c:v>
                </c:pt>
                <c:pt idx="2">
                  <c:v>21.256999999999991</c:v>
                </c:pt>
                <c:pt idx="3">
                  <c:v>14.380476099999999</c:v>
                </c:pt>
                <c:pt idx="4">
                  <c:v>11.423999999999999</c:v>
                </c:pt>
                <c:pt idx="5">
                  <c:v>7.6452857999999964</c:v>
                </c:pt>
                <c:pt idx="6">
                  <c:v>5.8840456999999953</c:v>
                </c:pt>
              </c:numCache>
            </c:numRef>
          </c:yVal>
          <c:smooth val="0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Cap_Tascell!$B$19:$H$19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Cap_Tascell!$B$47:$H$47</c:f>
              <c:numCache>
                <c:formatCode>General</c:formatCode>
                <c:ptCount val="7"/>
                <c:pt idx="0">
                  <c:v>90.402667400000027</c:v>
                </c:pt>
                <c:pt idx="1">
                  <c:v>43.957628399999997</c:v>
                </c:pt>
                <c:pt idx="2">
                  <c:v>21.786568500000001</c:v>
                </c:pt>
                <c:pt idx="3">
                  <c:v>14.6538299</c:v>
                </c:pt>
                <c:pt idx="4">
                  <c:v>11.4040117</c:v>
                </c:pt>
                <c:pt idx="5">
                  <c:v>7.6048441999999952</c:v>
                </c:pt>
                <c:pt idx="6">
                  <c:v>5.8840456999999953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841856"/>
        <c:axId val="176844160"/>
      </c:scatterChart>
      <c:valAx>
        <c:axId val="176841856"/>
        <c:scaling>
          <c:logBase val="2"/>
          <c:orientation val="maxMin"/>
          <c:max val="16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CPU</a:t>
                </a:r>
                <a:r>
                  <a:rPr lang="ja-JP" altLang="en-US" sz="1600"/>
                  <a:t>使用率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6844160"/>
        <c:crosses val="autoZero"/>
        <c:crossBetween val="midCat"/>
        <c:majorUnit val="2"/>
      </c:valAx>
      <c:valAx>
        <c:axId val="176844160"/>
        <c:scaling>
          <c:orientation val="minMax"/>
          <c:max val="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684185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8372353455818"/>
          <c:y val="0.195230288086783"/>
          <c:w val="0.483833333333333"/>
          <c:h val="0.3330685410531790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8837996189327799"/>
          <c:y val="0.16630974996895401"/>
          <c:w val="0.75029299856616705"/>
          <c:h val="0.61977703825636199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Cap_BT!$B$2:$H$2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Cap_BT!$B$13:$H$13</c:f>
              <c:numCache>
                <c:formatCode>General</c:formatCode>
                <c:ptCount val="7"/>
                <c:pt idx="0">
                  <c:v>5370.0940000000001</c:v>
                </c:pt>
                <c:pt idx="1">
                  <c:v>1771.8440000000001</c:v>
                </c:pt>
                <c:pt idx="2">
                  <c:v>468.41199999999952</c:v>
                </c:pt>
                <c:pt idx="3">
                  <c:v>279.41699999999952</c:v>
                </c:pt>
                <c:pt idx="4">
                  <c:v>85.69</c:v>
                </c:pt>
                <c:pt idx="5">
                  <c:v>27.087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Cap_BT!$B$19:$H$19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Cap_BT!$B$30:$H$30</c:f>
              <c:numCache>
                <c:formatCode>General</c:formatCode>
                <c:ptCount val="7"/>
                <c:pt idx="0">
                  <c:v>99.244</c:v>
                </c:pt>
                <c:pt idx="1">
                  <c:v>50.38</c:v>
                </c:pt>
                <c:pt idx="2">
                  <c:v>27.964999999999989</c:v>
                </c:pt>
                <c:pt idx="3">
                  <c:v>18.228999999999999</c:v>
                </c:pt>
                <c:pt idx="4">
                  <c:v>14.907999999999999</c:v>
                </c:pt>
                <c:pt idx="5">
                  <c:v>10.356999999999999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Cap_BT!$B$37:$H$37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Cap_BT!$B$48:$H$48</c:f>
              <c:numCache>
                <c:formatCode>General</c:formatCode>
                <c:ptCount val="7"/>
                <c:pt idx="0">
                  <c:v>97.607999999999976</c:v>
                </c:pt>
                <c:pt idx="1">
                  <c:v>49.944000000000003</c:v>
                </c:pt>
                <c:pt idx="2">
                  <c:v>27.427</c:v>
                </c:pt>
                <c:pt idx="3">
                  <c:v>29.18</c:v>
                </c:pt>
                <c:pt idx="4">
                  <c:v>24.809000000000001</c:v>
                </c:pt>
                <c:pt idx="5">
                  <c:v>22.082999999999981</c:v>
                </c:pt>
                <c:pt idx="6">
                  <c:v>7.9189999999999996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161344"/>
        <c:axId val="177163648"/>
      </c:scatterChart>
      <c:valAx>
        <c:axId val="177161344"/>
        <c:scaling>
          <c:logBase val="2"/>
          <c:orientation val="maxMin"/>
          <c:max val="16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CPU</a:t>
                </a:r>
                <a:r>
                  <a:rPr lang="ja-JP" altLang="en-US" sz="1600"/>
                  <a:t>使用率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7163648"/>
        <c:crosses val="autoZero"/>
        <c:crossBetween val="midCat"/>
        <c:majorUnit val="2"/>
      </c:valAx>
      <c:valAx>
        <c:axId val="177163648"/>
        <c:scaling>
          <c:orientation val="minMax"/>
          <c:max val="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716134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0010029101786698"/>
          <c:y val="0.191841293830736"/>
          <c:w val="0.46905424321959799"/>
          <c:h val="0.2593312468789050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0371527649191201"/>
          <c:y val="0.130558167308574"/>
          <c:w val="0.76104043995111703"/>
          <c:h val="0.63806870110871405"/>
        </c:manualLayout>
      </c:layout>
      <c:scatterChart>
        <c:scatterStyle val="lineMarker"/>
        <c:varyColors val="0"/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pCPU_Tascell!$B$19:$H$19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pCPU_Tascell!$B$30:$H$30</c:f>
              <c:numCache>
                <c:formatCode>General</c:formatCode>
                <c:ptCount val="7"/>
                <c:pt idx="0">
                  <c:v>79.617431199999928</c:v>
                </c:pt>
                <c:pt idx="1">
                  <c:v>40.496024599999998</c:v>
                </c:pt>
                <c:pt idx="2">
                  <c:v>21.9246439</c:v>
                </c:pt>
                <c:pt idx="3">
                  <c:v>14.9294695</c:v>
                </c:pt>
                <c:pt idx="4">
                  <c:v>11.313279700000001</c:v>
                </c:pt>
                <c:pt idx="5">
                  <c:v>7.7365964000000007</c:v>
                </c:pt>
                <c:pt idx="6">
                  <c:v>5.8840456999999953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96096"/>
        <c:axId val="140210944"/>
      </c:scatterChart>
      <c:scatterChart>
        <c:scatterStyle val="smoothMarker"/>
        <c:varyColors val="0"/>
        <c:ser>
          <c:idx val="0"/>
          <c:order val="0"/>
          <c:tx>
            <c:v>最適化なし</c:v>
          </c:tx>
          <c:xVal>
            <c:numRef>
              <c:f>pCPU_Tascell!$B$2:$H$2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pCPU_Tascell!$B$13:$H$13</c:f>
              <c:numCache>
                <c:formatCode>General</c:formatCode>
                <c:ptCount val="7"/>
                <c:pt idx="0">
                  <c:v>98.059471199999876</c:v>
                </c:pt>
                <c:pt idx="1">
                  <c:v>53.936565000000002</c:v>
                </c:pt>
                <c:pt idx="2">
                  <c:v>28.49659398999998</c:v>
                </c:pt>
                <c:pt idx="3">
                  <c:v>19.542343189999979</c:v>
                </c:pt>
                <c:pt idx="4">
                  <c:v>13.9240867</c:v>
                </c:pt>
                <c:pt idx="5">
                  <c:v>8.2328734999999984</c:v>
                </c:pt>
                <c:pt idx="6">
                  <c:v>5.8840456999999953</c:v>
                </c:pt>
              </c:numCache>
            </c:numRef>
          </c:yVal>
          <c:smooth val="1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pCPU_Tascell!$B$35:$H$35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pCPU_Tascell!$B$47:$H$47</c:f>
              <c:numCache>
                <c:formatCode>General</c:formatCode>
                <c:ptCount val="7"/>
                <c:pt idx="0">
                  <c:v>88.635146579999898</c:v>
                </c:pt>
                <c:pt idx="1">
                  <c:v>43.1913269</c:v>
                </c:pt>
                <c:pt idx="2">
                  <c:v>22.767606799999999</c:v>
                </c:pt>
                <c:pt idx="3">
                  <c:v>15.257376000000001</c:v>
                </c:pt>
                <c:pt idx="4">
                  <c:v>11.570908599999999</c:v>
                </c:pt>
                <c:pt idx="5">
                  <c:v>7.6420623999999977</c:v>
                </c:pt>
                <c:pt idx="6">
                  <c:v>5.8840456999999953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96096"/>
        <c:axId val="140210944"/>
      </c:scatterChart>
      <c:valAx>
        <c:axId val="140196096"/>
        <c:scaling>
          <c:logBase val="2"/>
          <c:orientation val="maxMin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>
            <c:manualLayout>
              <c:xMode val="edge"/>
              <c:yMode val="edge"/>
              <c:x val="0.437798038403094"/>
              <c:y val="0.8898148148148149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0210944"/>
        <c:crosses val="autoZero"/>
        <c:crossBetween val="midCat"/>
        <c:majorUnit val="2"/>
      </c:valAx>
      <c:valAx>
        <c:axId val="1402109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019609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3122731668111"/>
          <c:y val="0.14613043161271499"/>
          <c:w val="0.61905424321959801"/>
          <c:h val="0.32604520409146498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altLang="ja-JP" sz="1800"/>
              <a:t>BT</a:t>
            </a:r>
            <a:endParaRPr lang="ja-JP" altLang="en-US" sz="1800"/>
          </a:p>
        </c:rich>
      </c:tx>
      <c:layout>
        <c:manualLayout>
          <c:xMode val="edge"/>
          <c:yMode val="edge"/>
          <c:x val="0.5210903324584430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156164129439199"/>
          <c:y val="0.138084875868734"/>
          <c:w val="0.76804561985259701"/>
          <c:h val="0.65234159244683798"/>
        </c:manualLayout>
      </c:layout>
      <c:scatterChart>
        <c:scatterStyle val="lineMarker"/>
        <c:varyColors val="0"/>
        <c:ser>
          <c:idx val="0"/>
          <c:order val="0"/>
          <c:tx>
            <c:v>最適化なし</c:v>
          </c:tx>
          <c:xVal>
            <c:numRef>
              <c:f>pCPU_BT!$B$2:$H$2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pCPU_BT!$B$13:$H$13</c:f>
              <c:numCache>
                <c:formatCode>General</c:formatCode>
                <c:ptCount val="7"/>
                <c:pt idx="0">
                  <c:v>145.78899999999999</c:v>
                </c:pt>
                <c:pt idx="1">
                  <c:v>85.658999999999978</c:v>
                </c:pt>
                <c:pt idx="2">
                  <c:v>49.363999999999997</c:v>
                </c:pt>
                <c:pt idx="3">
                  <c:v>37.582000000000001</c:v>
                </c:pt>
                <c:pt idx="4">
                  <c:v>26.378</c:v>
                </c:pt>
                <c:pt idx="5">
                  <c:v>16.329000000000001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1"/>
          <c:order val="1"/>
          <c:tx>
            <c:v>最適なスレッド数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pCPU_BT!$B$35:$H$35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pCPU_BT!$B$30:$H$30</c:f>
              <c:numCache>
                <c:formatCode>General</c:formatCode>
                <c:ptCount val="7"/>
                <c:pt idx="0">
                  <c:v>92.710000000000022</c:v>
                </c:pt>
                <c:pt idx="1">
                  <c:v>48.362000000000002</c:v>
                </c:pt>
                <c:pt idx="2">
                  <c:v>30.064999999999991</c:v>
                </c:pt>
                <c:pt idx="3">
                  <c:v>19.173999999999999</c:v>
                </c:pt>
                <c:pt idx="4">
                  <c:v>15.395</c:v>
                </c:pt>
                <c:pt idx="5">
                  <c:v>10.223000000000001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2"/>
          <c:order val="2"/>
          <c:tx>
            <c:v>最適な仮想CPU数</c:v>
          </c:tx>
          <c:spPr>
            <a:ln>
              <a:prstDash val="solid"/>
            </a:ln>
          </c:spPr>
          <c:marker>
            <c:spPr>
              <a:ln>
                <a:prstDash val="solid"/>
              </a:ln>
            </c:spPr>
          </c:marker>
          <c:xVal>
            <c:numRef>
              <c:f>pCPU_BT!$B$35:$H$35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pCPU_BT!$B$47:$H$47</c:f>
              <c:numCache>
                <c:formatCode>General</c:formatCode>
                <c:ptCount val="7"/>
                <c:pt idx="0">
                  <c:v>94.923000000000002</c:v>
                </c:pt>
                <c:pt idx="1">
                  <c:v>49.693000000000012</c:v>
                </c:pt>
                <c:pt idx="2">
                  <c:v>28.964999999999989</c:v>
                </c:pt>
                <c:pt idx="3">
                  <c:v>24.966999999999999</c:v>
                </c:pt>
                <c:pt idx="4">
                  <c:v>21.853000000000009</c:v>
                </c:pt>
                <c:pt idx="5">
                  <c:v>16.329000000000001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3"/>
          <c:order val="3"/>
          <c:tx>
            <c:v>最適なタイムスライス</c:v>
          </c:tx>
          <c:spPr>
            <a:ln>
              <a:noFill/>
            </a:ln>
          </c:spPr>
          <c:marker>
            <c:spPr>
              <a:noFill/>
              <a:ln>
                <a:noFill/>
                <a:prstDash val="lgDashDotDot"/>
              </a:ln>
            </c:spPr>
          </c:marker>
          <c:xVal>
            <c:numRef>
              <c:f>pCPU_BT!$B$52:$H$52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pCPU_BT!$B$64:$H$64</c:f>
              <c:numCache>
                <c:formatCode>General</c:formatCode>
                <c:ptCount val="7"/>
                <c:pt idx="0">
                  <c:v>145.78899999999999</c:v>
                </c:pt>
                <c:pt idx="1">
                  <c:v>85.658999999999978</c:v>
                </c:pt>
                <c:pt idx="2">
                  <c:v>49.363999999999997</c:v>
                </c:pt>
                <c:pt idx="3">
                  <c:v>37.582000000000001</c:v>
                </c:pt>
                <c:pt idx="4">
                  <c:v>26.378</c:v>
                </c:pt>
                <c:pt idx="5">
                  <c:v>16.329000000000001</c:v>
                </c:pt>
                <c:pt idx="6">
                  <c:v>7.0389999999999997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08864"/>
        <c:axId val="140711424"/>
      </c:scatterChart>
      <c:valAx>
        <c:axId val="140708864"/>
        <c:scaling>
          <c:logBase val="2"/>
          <c:orientation val="maxMin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0711424"/>
        <c:crosses val="autoZero"/>
        <c:crossBetween val="midCat"/>
      </c:valAx>
      <c:valAx>
        <c:axId val="140711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070886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6937587682176"/>
          <c:y val="0.16464898214208801"/>
          <c:w val="0.57738757655293105"/>
          <c:h val="0.36414274633885102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563846752236479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4533903798781"/>
          <c:y val="0.10053477690288699"/>
          <c:w val="0.71118436406067698"/>
          <c:h val="0.69832385535141395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VM_BT!$B$2:$E$2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VM_BT!$B$13:$E$13</c:f>
              <c:numCache>
                <c:formatCode>General</c:formatCode>
                <c:ptCount val="4"/>
                <c:pt idx="0">
                  <c:v>7.9586499999999996</c:v>
                </c:pt>
                <c:pt idx="1">
                  <c:v>32.453000000000003</c:v>
                </c:pt>
                <c:pt idx="2">
                  <c:v>92.694999999999993</c:v>
                </c:pt>
                <c:pt idx="3">
                  <c:v>166.726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VM_BT!$B$2:$E$2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VM_BT!$B$14:$E$14</c:f>
              <c:numCache>
                <c:formatCode>General</c:formatCode>
                <c:ptCount val="4"/>
                <c:pt idx="0">
                  <c:v>7.9586499999999996</c:v>
                </c:pt>
                <c:pt idx="1">
                  <c:v>15.917299999999999</c:v>
                </c:pt>
                <c:pt idx="2">
                  <c:v>31.834600000000009</c:v>
                </c:pt>
                <c:pt idx="3">
                  <c:v>63.669200000000011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4064"/>
        <c:axId val="35626368"/>
      </c:scatterChart>
      <c:valAx>
        <c:axId val="35624064"/>
        <c:scaling>
          <c:logBase val="2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VM</a:t>
                </a:r>
                <a:r>
                  <a:rPr lang="ja-JP" altLang="en-US" sz="1600"/>
                  <a:t>台数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626368"/>
        <c:crosses val="autoZero"/>
        <c:crossBetween val="midCat"/>
      </c:valAx>
      <c:valAx>
        <c:axId val="356263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6240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664647304145701"/>
          <c:y val="0.146130585261628"/>
          <c:w val="0.54418069444444495"/>
          <c:h val="0.202215863409584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>
        <c:manualLayout>
          <c:xMode val="edge"/>
          <c:yMode val="edge"/>
          <c:x val="0.5445433461938570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9186656028118"/>
          <c:y val="0.109794036162146"/>
          <c:w val="0.70410358445021304"/>
          <c:h val="0.68906441432466603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Cap_Tascell!$B$2:$H$2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Cap_Tascell!$B$13:$H$13</c:f>
              <c:numCache>
                <c:formatCode>General</c:formatCode>
                <c:ptCount val="7"/>
                <c:pt idx="0">
                  <c:v>402.89582710000002</c:v>
                </c:pt>
                <c:pt idx="1">
                  <c:v>110.3075302222222</c:v>
                </c:pt>
                <c:pt idx="2">
                  <c:v>34.453000000000003</c:v>
                </c:pt>
                <c:pt idx="3">
                  <c:v>25.0706126</c:v>
                </c:pt>
                <c:pt idx="4">
                  <c:v>14.52</c:v>
                </c:pt>
                <c:pt idx="5">
                  <c:v>11.974564300000001</c:v>
                </c:pt>
                <c:pt idx="6">
                  <c:v>5.8840456999999953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Cap_Tascell!$B$2:$H$2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Cap_Tascell!$B$14:$H$14</c:f>
              <c:numCache>
                <c:formatCode>General</c:formatCode>
                <c:ptCount val="7"/>
                <c:pt idx="0">
                  <c:v>94.144731199999896</c:v>
                </c:pt>
                <c:pt idx="1">
                  <c:v>47.072365599999998</c:v>
                </c:pt>
                <c:pt idx="2">
                  <c:v>23.536182799999999</c:v>
                </c:pt>
                <c:pt idx="3">
                  <c:v>15.690788533333331</c:v>
                </c:pt>
                <c:pt idx="4">
                  <c:v>11.768091399999999</c:v>
                </c:pt>
                <c:pt idx="5">
                  <c:v>7.8453942666666627</c:v>
                </c:pt>
                <c:pt idx="6">
                  <c:v>5.8840456999999953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33184"/>
        <c:axId val="35943936"/>
      </c:scatterChart>
      <c:valAx>
        <c:axId val="35933184"/>
        <c:scaling>
          <c:logBase val="2"/>
          <c:orientation val="maxMin"/>
          <c:max val="16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CPU</a:t>
                </a:r>
                <a:r>
                  <a:rPr lang="ja-JP" altLang="en-US" sz="1600"/>
                  <a:t>使用率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943936"/>
        <c:crosses val="autoZero"/>
        <c:crossBetween val="midCat"/>
        <c:majorUnit val="2"/>
      </c:valAx>
      <c:valAx>
        <c:axId val="35943936"/>
        <c:scaling>
          <c:orientation val="minMax"/>
          <c:max val="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593318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3372353455818001"/>
          <c:y val="0.14150080198308501"/>
          <c:w val="0.54659722222222196"/>
          <c:h val="0.23168384448414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  <a:endParaRPr lang="ja-JP" altLang="en-US" dirty="0"/>
          </a:p>
        </c:rich>
      </c:tx>
      <c:layout>
        <c:manualLayout>
          <c:xMode val="edge"/>
          <c:yMode val="edge"/>
          <c:x val="0.5440353947880199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752453515585299"/>
          <c:y val="0.109794144044143"/>
          <c:w val="0.67998803765395399"/>
          <c:h val="0.68906441432466603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Cap_BT!$B$2:$H$2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Cap_BT!$B$13:$H$13</c:f>
              <c:numCache>
                <c:formatCode>General</c:formatCode>
                <c:ptCount val="7"/>
                <c:pt idx="0">
                  <c:v>5370.0940000000001</c:v>
                </c:pt>
                <c:pt idx="1">
                  <c:v>1771.8440000000001</c:v>
                </c:pt>
                <c:pt idx="2">
                  <c:v>468.41199999999952</c:v>
                </c:pt>
                <c:pt idx="3">
                  <c:v>279.41699999999952</c:v>
                </c:pt>
                <c:pt idx="4">
                  <c:v>85.69</c:v>
                </c:pt>
                <c:pt idx="5">
                  <c:v>27.087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Cap_BT!$B$2:$H$2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Cap_BT!$B$14:$H$14</c:f>
              <c:numCache>
                <c:formatCode>General</c:formatCode>
                <c:ptCount val="7"/>
                <c:pt idx="0">
                  <c:v>126.70399999999999</c:v>
                </c:pt>
                <c:pt idx="1">
                  <c:v>63.351999999999997</c:v>
                </c:pt>
                <c:pt idx="2">
                  <c:v>31.675999999999991</c:v>
                </c:pt>
                <c:pt idx="3">
                  <c:v>21.11733333333332</c:v>
                </c:pt>
                <c:pt idx="4">
                  <c:v>15.837999999999999</c:v>
                </c:pt>
                <c:pt idx="5">
                  <c:v>10.558666666666671</c:v>
                </c:pt>
                <c:pt idx="6">
                  <c:v>7.9189999999999996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72384"/>
        <c:axId val="36188928"/>
      </c:scatterChart>
      <c:valAx>
        <c:axId val="36272384"/>
        <c:scaling>
          <c:logBase val="2"/>
          <c:orientation val="maxMin"/>
          <c:max val="16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ja-JP" sz="1600"/>
                  <a:t>CPU</a:t>
                </a:r>
                <a:r>
                  <a:rPr lang="ja-JP" altLang="en-US" sz="1600"/>
                  <a:t>使用率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6188928"/>
        <c:crosses val="autoZero"/>
        <c:crossBetween val="midCat"/>
        <c:majorUnit val="2"/>
      </c:valAx>
      <c:valAx>
        <c:axId val="36188928"/>
        <c:scaling>
          <c:orientation val="minMax"/>
          <c:max val="2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36272384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7487957391600699"/>
          <c:y val="0.19451594724288901"/>
          <c:w val="0.41968701916869999"/>
          <c:h val="0.16736208751487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fib</a:t>
            </a:r>
            <a:endParaRPr lang="ja-JP" altLang="en-US" dirty="0"/>
          </a:p>
        </c:rich>
      </c:tx>
      <c:layout>
        <c:manualLayout>
          <c:xMode val="edge"/>
          <c:yMode val="edge"/>
          <c:x val="0.5317760122381509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038984430901299"/>
          <c:y val="0.109794036162146"/>
          <c:w val="0.76221316834858999"/>
          <c:h val="0.68906441432466603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pCPU_Tascell!$B$2:$H$2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pCPU_Tascell!$B$13:$H$13</c:f>
              <c:numCache>
                <c:formatCode>General</c:formatCode>
                <c:ptCount val="7"/>
                <c:pt idx="0">
                  <c:v>98.059471199999876</c:v>
                </c:pt>
                <c:pt idx="1">
                  <c:v>53.936565000000002</c:v>
                </c:pt>
                <c:pt idx="2">
                  <c:v>28.49659398999998</c:v>
                </c:pt>
                <c:pt idx="3">
                  <c:v>19.542343189999979</c:v>
                </c:pt>
                <c:pt idx="4">
                  <c:v>13.9240867</c:v>
                </c:pt>
                <c:pt idx="5">
                  <c:v>8.2328734999999984</c:v>
                </c:pt>
                <c:pt idx="6">
                  <c:v>5.8840456999999953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pCPU_Tascell!$B$2:$H$2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pCPU_Tascell!$B$14:$H$14</c:f>
              <c:numCache>
                <c:formatCode>General</c:formatCode>
                <c:ptCount val="7"/>
                <c:pt idx="0">
                  <c:v>94.144731199999896</c:v>
                </c:pt>
                <c:pt idx="1">
                  <c:v>47.072365599999998</c:v>
                </c:pt>
                <c:pt idx="2">
                  <c:v>23.536182799999999</c:v>
                </c:pt>
                <c:pt idx="3">
                  <c:v>15.690788533333331</c:v>
                </c:pt>
                <c:pt idx="4">
                  <c:v>11.768091399999999</c:v>
                </c:pt>
                <c:pt idx="5">
                  <c:v>7.8453942666666627</c:v>
                </c:pt>
                <c:pt idx="6">
                  <c:v>5.8840456999999953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88448"/>
        <c:axId val="57690752"/>
      </c:scatterChart>
      <c:valAx>
        <c:axId val="57688448"/>
        <c:scaling>
          <c:logBase val="2"/>
          <c:orientation val="maxMin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690752"/>
        <c:crosses val="autoZero"/>
        <c:crossBetween val="midCat"/>
      </c:valAx>
      <c:valAx>
        <c:axId val="57690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688448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319280763675799"/>
          <c:y val="0.17402544187351399"/>
          <c:w val="0.51742887808729598"/>
          <c:h val="0.20824276833572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BT</a:t>
            </a:r>
          </a:p>
        </c:rich>
      </c:tx>
      <c:layout>
        <c:manualLayout>
          <c:xMode val="edge"/>
          <c:yMode val="edge"/>
          <c:x val="0.5539717198871150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3851727807278"/>
          <c:y val="0.119433265214347"/>
          <c:w val="0.72556597878576301"/>
          <c:h val="0.67942521996360705"/>
        </c:manualLayout>
      </c:layout>
      <c:scatterChart>
        <c:scatterStyle val="lineMarker"/>
        <c:varyColors val="0"/>
        <c:ser>
          <c:idx val="0"/>
          <c:order val="0"/>
          <c:tx>
            <c:v>実測値</c:v>
          </c:tx>
          <c:xVal>
            <c:numRef>
              <c:f>pCPU_BT!$B$2:$H$2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pCPU_BT!$B$13:$H$13</c:f>
              <c:numCache>
                <c:formatCode>General</c:formatCode>
                <c:ptCount val="7"/>
                <c:pt idx="0">
                  <c:v>145.78899999999999</c:v>
                </c:pt>
                <c:pt idx="1">
                  <c:v>85.658999999999978</c:v>
                </c:pt>
                <c:pt idx="2">
                  <c:v>49.363999999999997</c:v>
                </c:pt>
                <c:pt idx="3">
                  <c:v>37.582000000000001</c:v>
                </c:pt>
                <c:pt idx="4">
                  <c:v>26.378</c:v>
                </c:pt>
                <c:pt idx="5">
                  <c:v>16.329000000000001</c:v>
                </c:pt>
                <c:pt idx="6">
                  <c:v>7.9189999999999996</c:v>
                </c:pt>
              </c:numCache>
            </c:numRef>
          </c:yVal>
          <c:smooth val="0"/>
        </c:ser>
        <c:ser>
          <c:idx val="4"/>
          <c:order val="1"/>
          <c:tx>
            <c:v>理論値</c:v>
          </c:tx>
          <c:spPr>
            <a:ln>
              <a:solidFill>
                <a:srgbClr val="FF0000"/>
              </a:solidFill>
              <a:prstDash val="solid"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pCPU_BT!$B$2:$H$2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pCPU_BT!$B$14:$H$14</c:f>
              <c:numCache>
                <c:formatCode>General</c:formatCode>
                <c:ptCount val="7"/>
                <c:pt idx="0">
                  <c:v>126.70399999999999</c:v>
                </c:pt>
                <c:pt idx="1">
                  <c:v>63.351999999999997</c:v>
                </c:pt>
                <c:pt idx="2">
                  <c:v>31.675999999999991</c:v>
                </c:pt>
                <c:pt idx="3">
                  <c:v>21.11733333333332</c:v>
                </c:pt>
                <c:pt idx="4">
                  <c:v>15.837999999999999</c:v>
                </c:pt>
                <c:pt idx="5">
                  <c:v>10.558666666666671</c:v>
                </c:pt>
                <c:pt idx="6">
                  <c:v>7.9189999999999996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4912"/>
        <c:axId val="57538432"/>
      </c:scatterChart>
      <c:valAx>
        <c:axId val="57494912"/>
        <c:scaling>
          <c:logBase val="2"/>
          <c:orientation val="maxMin"/>
          <c:max val="1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/>
                  <a:t>物理</a:t>
                </a:r>
                <a:r>
                  <a:rPr lang="en-US" altLang="ja-JP" sz="1600"/>
                  <a:t>CPU</a:t>
                </a:r>
                <a:r>
                  <a:rPr lang="ja-JP" altLang="en-US" sz="1600"/>
                  <a:t>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538432"/>
        <c:crosses val="autoZero"/>
        <c:crossBetween val="midCat"/>
        <c:majorUnit val="2"/>
      </c:valAx>
      <c:valAx>
        <c:axId val="57538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/>
                  <a:t>実行時間</a:t>
                </a:r>
                <a:r>
                  <a:rPr lang="en-US" altLang="ja-JP" sz="1600"/>
                  <a:t>[s]</a:t>
                </a:r>
                <a:endParaRPr lang="ja-JP" altLang="en-US" sz="16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57494912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8963586975283101"/>
          <c:y val="0.224559542022405"/>
          <c:w val="0.56117067755799499"/>
          <c:h val="0.14118822774631201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物理</a:t>
            </a:r>
            <a:r>
              <a:rPr lang="en-US" altLang="ja-JP"/>
              <a:t>CPU</a:t>
            </a:r>
            <a:r>
              <a:rPr lang="ja-JP" altLang="en-US"/>
              <a:t>削減時</a:t>
            </a:r>
          </a:p>
        </c:rich>
      </c:tx>
      <c:layout>
        <c:manualLayout>
          <c:xMode val="edge"/>
          <c:yMode val="edge"/>
          <c:x val="0.26538420334248602"/>
          <c:y val="3.70370370370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1154355865221"/>
          <c:y val="0.20140055409740401"/>
          <c:w val="0.76265368662741195"/>
          <c:h val="0.61037401574803196"/>
        </c:manualLayout>
      </c:layout>
      <c:scatterChart>
        <c:scatterStyle val="lineMarker"/>
        <c:varyColors val="0"/>
        <c:ser>
          <c:idx val="0"/>
          <c:order val="0"/>
          <c:tx>
            <c:v>最適なスレッド数</c:v>
          </c:tx>
          <c:xVal>
            <c:numRef>
              <c:f>pCPU_thread_BT!$B$19:$H$19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xVal>
          <c:yVal>
            <c:numRef>
              <c:f>(pCPU_thread_BT!$B$36,pCPU_thread_BT!$C$52,pCPU_thread_BT!$D$68,pCPU_thread_BT!$E$84,pCPU_thread_BT!$F$100,pCPU_thread_BT!$G$116,pCPU_thread_BT!$H$18)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808768"/>
        <c:axId val="165810944"/>
      </c:scatterChart>
      <c:valAx>
        <c:axId val="165808768"/>
        <c:scaling>
          <c:orientation val="maxMin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ja-JP" altLang="en-US" sz="1200"/>
                  <a:t>物理</a:t>
                </a:r>
                <a:r>
                  <a:rPr lang="en-US" altLang="ja-JP" sz="1200"/>
                  <a:t>CPU</a:t>
                </a:r>
                <a:r>
                  <a:rPr lang="ja-JP" altLang="en-US" sz="1200"/>
                  <a:t>数</a:t>
                </a:r>
              </a:p>
            </c:rich>
          </c:tx>
          <c:layout>
            <c:manualLayout>
              <c:xMode val="edge"/>
              <c:yMode val="edge"/>
              <c:x val="0.47594480242935999"/>
              <c:y val="0.879629629629629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165810944"/>
        <c:crosses val="autoZero"/>
        <c:crossBetween val="midCat"/>
        <c:majorUnit val="4"/>
      </c:valAx>
      <c:valAx>
        <c:axId val="165810944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ja-JP" altLang="en-US" sz="1200"/>
                  <a:t>最適なスレッド数</a:t>
                </a:r>
              </a:p>
            </c:rich>
          </c:tx>
          <c:layout>
            <c:manualLayout>
              <c:xMode val="edge"/>
              <c:yMode val="edge"/>
              <c:x val="3.7793419778754701E-2"/>
              <c:y val="0.273856080489938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65808768"/>
        <c:crosses val="max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/>
              <a:t>CPU</a:t>
            </a:r>
            <a:r>
              <a:rPr lang="ja-JP" altLang="en-US"/>
              <a:t>使用率制限時</a:t>
            </a:r>
          </a:p>
        </c:rich>
      </c:tx>
      <c:layout>
        <c:manualLayout>
          <c:xMode val="edge"/>
          <c:yMode val="edge"/>
          <c:x val="0.28102497655299302"/>
          <c:y val="1.3713214122233201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最適なスレッド数</c:v>
          </c:tx>
          <c:xVal>
            <c:numRef>
              <c:f>Cap_thread_BT!$B$18:$H$18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1200</c:v>
                </c:pt>
                <c:pt idx="6">
                  <c:v>1600</c:v>
                </c:pt>
              </c:numCache>
            </c:numRef>
          </c:xVal>
          <c:yVal>
            <c:numRef>
              <c:f>(Cap_thread_BT!$B$35,Cap_thread_BT!$C$52,Cap_thread_BT!$D$69,Cap_thread_BT!$E$86,Cap_thread_BT!$F$103,Cap_thread_BT!$G$120,Cap_thread_BT!$H$17)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93440"/>
        <c:axId val="163406208"/>
      </c:scatterChart>
      <c:valAx>
        <c:axId val="163293440"/>
        <c:scaling>
          <c:orientation val="maxMin"/>
          <c:max val="16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/>
                  <a:t>CPU</a:t>
                </a:r>
                <a:r>
                  <a:rPr lang="ja-JP" altLang="en-US" sz="1200"/>
                  <a:t>使用率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crossAx val="163406208"/>
        <c:crosses val="autoZero"/>
        <c:crossBetween val="midCat"/>
        <c:majorUnit val="400"/>
      </c:valAx>
      <c:valAx>
        <c:axId val="163406208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ja-JP" altLang="en-US" sz="1200"/>
                  <a:t>最適なスレッド数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63293440"/>
        <c:crosses val="max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物理</a:t>
            </a:r>
            <a:r>
              <a:rPr lang="en-US" altLang="ja-JP"/>
              <a:t>CPU</a:t>
            </a:r>
            <a:r>
              <a:rPr lang="ja-JP" altLang="en-US"/>
              <a:t>共有時</a:t>
            </a:r>
          </a:p>
        </c:rich>
      </c:tx>
      <c:layout>
        <c:manualLayout>
          <c:xMode val="edge"/>
          <c:yMode val="edge"/>
          <c:x val="0.32190212874608198"/>
          <c:y val="3.703703703703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最適なスレッド数</c:v>
          </c:tx>
          <c:xVal>
            <c:numRef>
              <c:f>VM_thread_BT!$B$19:$E$19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(VM_thread_BT!$B$1,VM_thread_BT!$E$71,VM_thread_BT!$D$54,VM_thread_BT!$C$37)</c:f>
              <c:numCache>
                <c:formatCode>General</c:formatCode>
                <c:ptCount val="4"/>
                <c:pt idx="0">
                  <c:v>16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13792"/>
        <c:axId val="165816576"/>
      </c:scatterChart>
      <c:valAx>
        <c:axId val="165713792"/>
        <c:scaling>
          <c:orientation val="minMax"/>
          <c:max val="8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/>
                  <a:t>VM</a:t>
                </a:r>
                <a:r>
                  <a:rPr lang="ja-JP" altLang="en-US" sz="1200"/>
                  <a:t>台数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65816576"/>
        <c:crosses val="autoZero"/>
        <c:crossBetween val="midCat"/>
      </c:valAx>
      <c:valAx>
        <c:axId val="165816576"/>
        <c:scaling>
          <c:orientation val="minMax"/>
          <c:max val="1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ja-JP" altLang="en-US" sz="1200"/>
                  <a:t>最適なスレッド数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65713792"/>
        <c:crosses val="autoZero"/>
        <c:crossBetween val="midCat"/>
        <c:majorUnit val="2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3A734-37FC-4AC3-A1C5-42AF9A35F46F}" type="datetimeFigureOut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2FC41-3D13-4051-8A6B-A58FB15AC0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7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CF96-C570-49E9-BD87-8AA67402A72A}" type="datetimeFigureOut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2790-2304-410E-875F-807991F9A9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71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6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75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6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65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0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392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38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89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8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12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3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CPU</a:t>
            </a:r>
            <a:r>
              <a:rPr kumimoji="1" lang="ja-JP" altLang="en-US"/>
              <a:t>使用率を減らしたときの最適化の効果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443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14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59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2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最初が１６００％</a:t>
            </a:r>
            <a:endParaRPr kumimoji="1" lang="en-US" altLang="ja-JP" dirty="0"/>
          </a:p>
          <a:p>
            <a:r>
              <a:rPr kumimoji="1" lang="ja-JP" altLang="en-US" dirty="0"/>
              <a:t>使用率を減らしていったときの実行時間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08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2790-2304-410E-875F-807991F9A9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3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02A51D-5D37-4D2C-AF23-A25405F4B895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D475-E26A-4258-BA48-EDD6EF8A2DA3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71C7-B538-4D88-8333-44644121EB9B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5A14-97B9-4BF4-B407-1CED433A0BE0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00392" y="5733256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1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D4AF53-C9A5-4C43-B224-9F4311EDFB86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4"/>
            <a:ext cx="609600" cy="517524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BD6D-6A8B-4FDC-8C4D-1B6236DABD0D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4690-A85F-49B9-8C9F-D05ED5107DDE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683A-F240-4DE4-BE8D-6385EF6FBE20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67AE-D1D8-4744-B2A2-2A98A9D7845A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6E56F-FE7E-4A18-992A-78CAD86116E1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5DFA2-BF1A-4F75-AB54-CF90DE026B8E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59216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dirty="0" smtClean="0"/>
              <a:t>マスタータイトルの書式設定</a:t>
            </a:r>
            <a:endParaRPr kumimoji="0"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5921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0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475A14-97B9-4BF4-B407-1CED433A0BE0}" type="datetime1">
              <a:rPr kumimoji="1" lang="ja-JP" altLang="en-US" smtClean="0"/>
              <a:t>2016/9/11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1FCE9C-BCC3-4E90-A94E-4B915C844E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24936" cy="2018655"/>
          </a:xfrm>
        </p:spPr>
        <p:txBody>
          <a:bodyPr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が利用可能な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数の変化に対応した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並列アプリケーション実行の最適化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九州工業大学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髙山 都旬子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光来 健一</a:t>
            </a:r>
            <a:endParaRPr kumimoji="1" lang="en-US" altLang="ja-JP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400" dirty="0" smtClean="0">
                <a:solidFill>
                  <a:schemeClr val="tx1"/>
                </a:solidFill>
              </a:rPr>
              <a:t>VM</a:t>
            </a:r>
            <a:r>
              <a:rPr lang="ja-JP" altLang="en-US" sz="3400" dirty="0" smtClean="0">
                <a:solidFill>
                  <a:schemeClr val="tx1"/>
                </a:solidFill>
              </a:rPr>
              <a:t>への物理</a:t>
            </a:r>
            <a:r>
              <a:rPr lang="en-US" altLang="ja-JP" sz="3400" dirty="0" smtClean="0">
                <a:solidFill>
                  <a:schemeClr val="tx1"/>
                </a:solidFill>
              </a:rPr>
              <a:t>CPU</a:t>
            </a:r>
            <a:r>
              <a:rPr lang="ja-JP" altLang="en-US" sz="3400" dirty="0" smtClean="0">
                <a:solidFill>
                  <a:schemeClr val="tx1"/>
                </a:solidFill>
              </a:rPr>
              <a:t>割り当て</a:t>
            </a:r>
            <a:r>
              <a:rPr lang="ja-JP" altLang="en-US" sz="3400" dirty="0">
                <a:solidFill>
                  <a:schemeClr val="tx1"/>
                </a:solidFill>
              </a:rPr>
              <a:t>を削減した場合</a:t>
            </a:r>
            <a:endParaRPr kumimoji="1" lang="ja-JP" altLang="en-US" sz="3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割り当てる物理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en-US" altLang="ja-JP" dirty="0"/>
              <a:t>16</a:t>
            </a:r>
            <a:r>
              <a:rPr lang="ja-JP" altLang="en-US" dirty="0"/>
              <a:t>個から</a:t>
            </a:r>
            <a:r>
              <a:rPr lang="en-US" altLang="ja-JP" dirty="0"/>
              <a:t>1</a:t>
            </a:r>
            <a:r>
              <a:rPr lang="ja-JP" altLang="en-US" dirty="0"/>
              <a:t>個まで</a:t>
            </a:r>
            <a:r>
              <a:rPr lang="ja-JP" altLang="en-US" dirty="0" smtClean="0"/>
              <a:t>減らした</a:t>
            </a:r>
            <a:endParaRPr lang="en-US" altLang="ja-JP" dirty="0" smtClean="0"/>
          </a:p>
          <a:p>
            <a:pPr lvl="1"/>
            <a:r>
              <a:rPr lang="ja-JP" altLang="en-US" dirty="0"/>
              <a:t>どの場合も理論値</a:t>
            </a:r>
            <a:r>
              <a:rPr lang="ja-JP" altLang="en-US" dirty="0" smtClean="0"/>
              <a:t>より少し遅くなった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</a:t>
            </a:r>
            <a:r>
              <a:rPr lang="ja-JP" altLang="en-US" dirty="0" smtClean="0"/>
              <a:t>個の時の理論値：</a:t>
            </a:r>
            <a:r>
              <a:rPr lang="en-US" altLang="ja-JP" dirty="0" smtClean="0"/>
              <a:t>16</a:t>
            </a:r>
            <a:r>
              <a:rPr lang="ja-JP" altLang="en-US" dirty="0" smtClean="0"/>
              <a:t>個の時の実行時間の</a:t>
            </a:r>
            <a:r>
              <a:rPr lang="en-US" altLang="ja-JP" dirty="0" smtClean="0"/>
              <a:t>16/n</a:t>
            </a:r>
            <a:r>
              <a:rPr lang="ja-JP" altLang="en-US" dirty="0" smtClean="0"/>
              <a:t>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を減らすほど性能低下するというわけではなかった</a:t>
            </a:r>
            <a:endParaRPr lang="en-US" altLang="ja-JP" dirty="0" smtClean="0"/>
          </a:p>
          <a:p>
            <a:pPr lvl="1"/>
            <a:r>
              <a:rPr lang="ja-JP" altLang="en-US" dirty="0"/>
              <a:t>理論値からの増加率</a:t>
            </a:r>
            <a:endParaRPr lang="en-US" altLang="ja-JP" dirty="0"/>
          </a:p>
          <a:p>
            <a:pPr lvl="2"/>
            <a:r>
              <a:rPr lang="en-US" altLang="ja-JP" dirty="0"/>
              <a:t>fib: 4</a:t>
            </a:r>
            <a:r>
              <a:rPr lang="en-US" altLang="ja-JP" dirty="0" smtClean="0"/>
              <a:t>% </a:t>
            </a:r>
            <a:r>
              <a:rPr lang="ja-JP" altLang="en-US" dirty="0"/>
              <a:t>～ </a:t>
            </a:r>
            <a:r>
              <a:rPr lang="en-US" altLang="ja-JP" dirty="0" smtClean="0"/>
              <a:t>25%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BT</a:t>
            </a:r>
            <a:r>
              <a:rPr lang="en-US" altLang="ja-JP" dirty="0"/>
              <a:t>: </a:t>
            </a:r>
            <a:r>
              <a:rPr lang="en-US" altLang="ja-JP" dirty="0" smtClean="0"/>
              <a:t>16% </a:t>
            </a:r>
            <a:r>
              <a:rPr lang="ja-JP" altLang="en-US" dirty="0"/>
              <a:t>～ </a:t>
            </a:r>
            <a:r>
              <a:rPr lang="en-US" altLang="ja-JP" dirty="0" smtClean="0"/>
              <a:t>78%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8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745778"/>
              </p:ext>
            </p:extLst>
          </p:nvPr>
        </p:nvGraphicFramePr>
        <p:xfrm>
          <a:off x="467544" y="4180179"/>
          <a:ext cx="374441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648243"/>
              </p:ext>
            </p:extLst>
          </p:nvPr>
        </p:nvGraphicFramePr>
        <p:xfrm>
          <a:off x="4355976" y="4102232"/>
          <a:ext cx="3707904" cy="275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14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理論値より性能が低下する</a:t>
            </a:r>
            <a:r>
              <a:rPr lang="ja-JP" altLang="en-US" dirty="0" smtClean="0">
                <a:solidFill>
                  <a:schemeClr val="tx1"/>
                </a:solidFill>
              </a:rPr>
              <a:t>原因</a:t>
            </a:r>
            <a:r>
              <a:rPr lang="en-US" altLang="ja-JP" dirty="0" smtClean="0">
                <a:solidFill>
                  <a:schemeClr val="tx1"/>
                </a:solidFill>
              </a:rPr>
              <a:t> (1/2)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スケジューリングの</a:t>
            </a:r>
            <a:r>
              <a:rPr lang="ja-JP" altLang="en-US" dirty="0" smtClean="0"/>
              <a:t>オーバヘッド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切り替える際にコンテキストスイッチが行われる</a:t>
            </a:r>
            <a:endParaRPr lang="en-US" altLang="ja-JP" dirty="0" smtClean="0"/>
          </a:p>
          <a:p>
            <a:r>
              <a:rPr lang="ja-JP" altLang="en-US" dirty="0"/>
              <a:t>ロックホルダ・</a:t>
            </a:r>
            <a:r>
              <a:rPr lang="ja-JP" altLang="en-US" dirty="0" smtClean="0"/>
              <a:t>プリエンプション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Uhlig</a:t>
            </a:r>
            <a:r>
              <a:rPr lang="en-US" altLang="ja-JP" sz="2400" dirty="0" smtClean="0"/>
              <a:t> et al.'04]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の発生</a:t>
            </a:r>
            <a:endParaRPr lang="en-US" altLang="ja-JP" dirty="0" smtClean="0"/>
          </a:p>
          <a:p>
            <a:pPr lvl="1"/>
            <a:r>
              <a:rPr lang="ja-JP" altLang="en-US" dirty="0"/>
              <a:t>ロックを保持している仮想</a:t>
            </a:r>
            <a:r>
              <a:rPr lang="en-US" altLang="ja-JP" dirty="0"/>
              <a:t>CPU</a:t>
            </a:r>
            <a:r>
              <a:rPr lang="ja-JP" altLang="en-US" dirty="0"/>
              <a:t>が他の仮想</a:t>
            </a:r>
            <a:r>
              <a:rPr lang="en-US" altLang="ja-JP" dirty="0"/>
              <a:t>CPU</a:t>
            </a:r>
            <a:r>
              <a:rPr lang="ja-JP" altLang="en-US" dirty="0"/>
              <a:t>に物理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奪われ、ロックの解放が遅れる</a:t>
            </a:r>
            <a:endParaRPr lang="en-US" altLang="ja-JP" strike="sngStrik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1835696" y="4509120"/>
            <a:ext cx="2160240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3995936" y="4509120"/>
            <a:ext cx="1728192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724129" y="4509120"/>
            <a:ext cx="2160240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1835696" y="5301208"/>
            <a:ext cx="1728192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6149280" y="5281173"/>
            <a:ext cx="1728192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563888" y="4499359"/>
            <a:ext cx="432048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724128" y="4509120"/>
            <a:ext cx="432048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156176" y="5291447"/>
            <a:ext cx="864096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4576482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/>
              <a:t>pCPU</a:t>
            </a:r>
            <a:r>
              <a:rPr kumimoji="1" lang="en-US" altLang="ja-JP" sz="2000" dirty="0" smtClean="0"/>
              <a:t> 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1560" y="5333146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/>
              <a:t>pCPU</a:t>
            </a:r>
            <a:r>
              <a:rPr kumimoji="1" lang="en-US" altLang="ja-JP" sz="2000" dirty="0" smtClean="0"/>
              <a:t> 1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17663" y="4541058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0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12160" y="4541058"/>
            <a:ext cx="187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935" y="4541058"/>
            <a:ext cx="1728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他</a:t>
            </a:r>
            <a:r>
              <a:rPr lang="ja-JP" altLang="en-US" sz="2000" dirty="0" smtClean="0"/>
              <a:t>の</a:t>
            </a:r>
            <a:r>
              <a:rPr lang="ja-JP" altLang="en-US" sz="2000" dirty="0" err="1"/>
              <a:t>ｖ</a:t>
            </a:r>
            <a:r>
              <a:rPr lang="en-US" altLang="ja-JP" sz="2000" dirty="0"/>
              <a:t>CPU  </a:t>
            </a:r>
            <a:endParaRPr kumimoji="1" lang="en-US" altLang="ja-JP" sz="2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79712" y="5333146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1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755576" y="6011527"/>
            <a:ext cx="432048" cy="51381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87624" y="605322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：</a:t>
            </a:r>
            <a:r>
              <a:rPr lang="ja-JP" altLang="en-US" sz="2000" dirty="0"/>
              <a:t>ロックを保持して行う処理</a:t>
            </a:r>
            <a:endParaRPr kumimoji="1" lang="en-US" altLang="ja-JP" sz="2000" dirty="0" smtClean="0"/>
          </a:p>
        </p:txBody>
      </p:sp>
      <p:cxnSp>
        <p:nvCxnSpPr>
          <p:cNvPr id="38" name="直線矢印コネクタ 37"/>
          <p:cNvCxnSpPr>
            <a:stCxn id="10" idx="3"/>
            <a:endCxn id="14" idx="1"/>
          </p:cNvCxnSpPr>
          <p:nvPr/>
        </p:nvCxnSpPr>
        <p:spPr>
          <a:xfrm flipV="1">
            <a:off x="3563888" y="5548356"/>
            <a:ext cx="2592288" cy="488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779912" y="554917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ロック</a:t>
            </a:r>
            <a:r>
              <a:rPr lang="ja-JP" altLang="en-US" sz="2000" dirty="0"/>
              <a:t>解放</a:t>
            </a:r>
            <a:r>
              <a:rPr lang="ja-JP" altLang="en-US" sz="2000" dirty="0" smtClean="0"/>
              <a:t>待ち</a:t>
            </a:r>
            <a:endParaRPr kumimoji="1" lang="en-US" altLang="ja-JP" sz="20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86215" y="5333146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1</a:t>
            </a:r>
          </a:p>
        </p:txBody>
      </p:sp>
    </p:spTree>
    <p:extLst>
      <p:ext uri="{BB962C8B-B14F-4D97-AF65-F5344CB8AC3E}">
        <p14:creationId xmlns:p14="http://schemas.microsoft.com/office/powerpoint/2010/main" val="42241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理論値より性能が低下する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原因</a:t>
            </a:r>
            <a:r>
              <a:rPr kumimoji="1" lang="en-US" altLang="ja-JP" dirty="0" smtClean="0">
                <a:solidFill>
                  <a:schemeClr val="tx1"/>
                </a:solidFill>
              </a:rPr>
              <a:t> (2/2)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en-US" altLang="ja-JP" dirty="0"/>
              <a:t>vCPU</a:t>
            </a:r>
            <a:r>
              <a:rPr lang="ja-JP" altLang="en-US" dirty="0" smtClean="0"/>
              <a:t>スタッキング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Sukwong</a:t>
            </a:r>
            <a:r>
              <a:rPr lang="en-US" altLang="ja-JP" sz="2400" dirty="0" smtClean="0"/>
              <a:t> et al.'11]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</a:t>
            </a:r>
            <a:r>
              <a:rPr lang="ja-JP" altLang="en-US" dirty="0"/>
              <a:t>発生</a:t>
            </a:r>
            <a:endParaRPr lang="en-US" altLang="ja-JP" dirty="0"/>
          </a:p>
          <a:p>
            <a:pPr lvl="1"/>
            <a:r>
              <a:rPr lang="ja-JP" altLang="en-US" dirty="0" smtClean="0"/>
              <a:t>ロック待ちの仮想</a:t>
            </a:r>
            <a:r>
              <a:rPr lang="en-US" altLang="ja-JP" dirty="0"/>
              <a:t>CPU</a:t>
            </a:r>
            <a:r>
              <a:rPr lang="ja-JP" altLang="en-US" dirty="0"/>
              <a:t>がロックを保持している仮想</a:t>
            </a:r>
            <a:r>
              <a:rPr lang="en-US" altLang="ja-JP" dirty="0"/>
              <a:t>CPU</a:t>
            </a:r>
            <a:r>
              <a:rPr lang="ja-JP" altLang="en-US" dirty="0"/>
              <a:t>よりも</a:t>
            </a:r>
            <a:r>
              <a:rPr lang="ja-JP" altLang="en-US" dirty="0" smtClean="0"/>
              <a:t>先に</a:t>
            </a:r>
            <a:r>
              <a:rPr lang="en-US" altLang="en-US" dirty="0" err="1" smtClean="0"/>
              <a:t>物理CPU</a:t>
            </a:r>
            <a:r>
              <a:rPr lang="ja-JP" altLang="en-US" dirty="0" smtClean="0"/>
              <a:t>を割り当てられ、処理が進まない</a:t>
            </a:r>
            <a:endParaRPr lang="en-US" altLang="ja-JP" dirty="0" smtClean="0"/>
          </a:p>
          <a:p>
            <a:pPr marL="457200" lvl="1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1825737" y="3973126"/>
            <a:ext cx="1512168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3337905" y="3973126"/>
            <a:ext cx="1080120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 : 代替処理 8"/>
          <p:cNvSpPr/>
          <p:nvPr/>
        </p:nvSpPr>
        <p:spPr>
          <a:xfrm>
            <a:off x="4418025" y="3973126"/>
            <a:ext cx="1296144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5683153" y="3963365"/>
            <a:ext cx="1759207" cy="504056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1601" y="4040488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/>
              <a:t>pCPU</a:t>
            </a:r>
            <a:r>
              <a:rPr kumimoji="1" lang="en-US" altLang="ja-JP" sz="2000" dirty="0" smtClean="0"/>
              <a:t> 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07704" y="4005064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0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37905" y="4035842"/>
            <a:ext cx="114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 1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44008" y="4045134"/>
            <a:ext cx="114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 0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977865" y="3973126"/>
            <a:ext cx="360040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418025" y="3984560"/>
            <a:ext cx="360040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683153" y="3973126"/>
            <a:ext cx="319048" cy="513817"/>
          </a:xfrm>
          <a:prstGeom prst="round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6176" y="4005064"/>
            <a:ext cx="114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kumimoji="1" lang="en-US" altLang="ja-JP" sz="2000" dirty="0" smtClean="0"/>
              <a:t>CPU 1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23928" y="49411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ロック</a:t>
            </a:r>
            <a:r>
              <a:rPr lang="ja-JP" altLang="en-US" sz="2000" dirty="0"/>
              <a:t>解放</a:t>
            </a:r>
            <a:r>
              <a:rPr lang="ja-JP" altLang="en-US" sz="2000" dirty="0" smtClean="0"/>
              <a:t>待ち</a:t>
            </a:r>
            <a:endParaRPr kumimoji="1" lang="en-US" altLang="ja-JP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427984" y="4869160"/>
            <a:ext cx="1296144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755576" y="5691557"/>
            <a:ext cx="432048" cy="51381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87624" y="57332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：</a:t>
            </a:r>
            <a:r>
              <a:rPr lang="ja-JP" altLang="en-US" sz="2000" dirty="0" smtClean="0"/>
              <a:t>ロックを保持して行う処理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4690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提案：</a:t>
            </a:r>
            <a:r>
              <a:rPr lang="en-US" altLang="ja-JP" dirty="0" err="1">
                <a:solidFill>
                  <a:schemeClr val="tx1"/>
                </a:solidFill>
              </a:rPr>
              <a:t>pCPU</a:t>
            </a:r>
            <a:r>
              <a:rPr lang="en-US" altLang="ja-JP" dirty="0">
                <a:solidFill>
                  <a:schemeClr val="tx1"/>
                </a:solidFill>
              </a:rPr>
              <a:t>-Est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の不足時に並列アプリケーションの実行を</a:t>
            </a:r>
            <a:r>
              <a:rPr lang="ja-JP" altLang="en-US" dirty="0" smtClean="0"/>
              <a:t>最適化</a:t>
            </a:r>
            <a:endParaRPr lang="en-US" altLang="ja-JP" strike="sngStrike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/>
              <a:t>の切り替えを減らすための最適化を</a:t>
            </a:r>
            <a:r>
              <a:rPr lang="ja-JP" altLang="en-US" dirty="0" smtClean="0"/>
              <a:t>行う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VM </a:t>
            </a:r>
            <a:r>
              <a:rPr lang="ja-JP" altLang="en-US" dirty="0"/>
              <a:t>の仮想</a:t>
            </a:r>
            <a:r>
              <a:rPr lang="en-US" altLang="ja-JP" dirty="0"/>
              <a:t>CPU</a:t>
            </a:r>
            <a:r>
              <a:rPr lang="ja-JP" altLang="en-US" dirty="0"/>
              <a:t> 数の最適化</a:t>
            </a:r>
            <a:endParaRPr lang="en-US" altLang="ja-JP" dirty="0"/>
          </a:p>
          <a:p>
            <a:pPr lvl="2"/>
            <a:r>
              <a:rPr lang="ja-JP" altLang="en-US" dirty="0" smtClean="0"/>
              <a:t>アプリケーションスレッド数の最適化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そのために、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が実際に利用可能な物理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数を見積もる</a:t>
            </a:r>
            <a:endParaRPr lang="en-US" altLang="ja-JP" dirty="0" smtClean="0"/>
          </a:p>
          <a:p>
            <a:pPr marL="914400" lvl="2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9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を減らすことでスケジューリングを回避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数に応じて</a:t>
            </a:r>
            <a:r>
              <a:rPr lang="ja-JP" altLang="en-US" dirty="0" smtClean="0"/>
              <a:t>調整</a:t>
            </a:r>
            <a:endParaRPr lang="en-US" altLang="ja-JP" dirty="0" smtClean="0"/>
          </a:p>
          <a:p>
            <a:pPr lvl="2"/>
            <a:r>
              <a:rPr lang="ja-JP" altLang="en-US" dirty="0"/>
              <a:t>並列度をなるべく保ちつつ、仮想</a:t>
            </a:r>
            <a:r>
              <a:rPr lang="en-US" altLang="ja-JP" dirty="0"/>
              <a:t>CPU</a:t>
            </a:r>
            <a:r>
              <a:rPr lang="ja-JP" altLang="en-US" dirty="0"/>
              <a:t>の切り替えを</a:t>
            </a:r>
            <a:r>
              <a:rPr lang="ja-JP" altLang="en-US" dirty="0" smtClean="0"/>
              <a:t>減らす</a:t>
            </a:r>
            <a:endParaRPr lang="en-US" altLang="ja-JP" dirty="0" smtClean="0"/>
          </a:p>
          <a:p>
            <a:r>
              <a:rPr lang="ja-JP" altLang="en-US" dirty="0" smtClean="0"/>
              <a:t>仮想化システム</a:t>
            </a:r>
            <a:r>
              <a:rPr lang="ja-JP" altLang="en-US" dirty="0"/>
              <a:t>の管理者のみ変更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システム全体に影響が及ぶ可能性も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の仮想 </a:t>
            </a:r>
            <a:r>
              <a:rPr lang="en-US" altLang="ja-JP" dirty="0" smtClean="0">
                <a:solidFill>
                  <a:schemeClr val="tx1"/>
                </a:solidFill>
              </a:rPr>
              <a:t>CPU </a:t>
            </a:r>
            <a:r>
              <a:rPr lang="ja-JP" altLang="en-US" dirty="0" smtClean="0">
                <a:solidFill>
                  <a:schemeClr val="tx1"/>
                </a:solidFill>
              </a:rPr>
              <a:t>数の最適化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1" name="スライド番号プレースホルダー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2843808" y="3882534"/>
            <a:ext cx="3096344" cy="1135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629638" y="4122866"/>
            <a:ext cx="2166498" cy="602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843808" y="5802940"/>
            <a:ext cx="3240360" cy="794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915816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292080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915816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3707904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499992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5292080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8425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499992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99992" y="5219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15816" y="5219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699792" y="4005064"/>
            <a:ext cx="7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67944" y="3861048"/>
            <a:ext cx="182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アプリケーション</a:t>
            </a:r>
            <a:endParaRPr kumimoji="1" lang="ja-JP" altLang="en-US" sz="1400" dirty="0"/>
          </a:p>
        </p:txBody>
      </p:sp>
      <p:cxnSp>
        <p:nvCxnSpPr>
          <p:cNvPr id="64" name="直線コネクタ 63"/>
          <p:cNvCxnSpPr>
            <a:stCxn id="51" idx="4"/>
            <a:endCxn id="49" idx="0"/>
          </p:cNvCxnSpPr>
          <p:nvPr/>
        </p:nvCxnSpPr>
        <p:spPr>
          <a:xfrm>
            <a:off x="3275856" y="5661248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53" idx="4"/>
            <a:endCxn id="91" idx="0"/>
          </p:cNvCxnSpPr>
          <p:nvPr/>
        </p:nvCxnSpPr>
        <p:spPr>
          <a:xfrm>
            <a:off x="4860032" y="5661248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53" idx="0"/>
          </p:cNvCxnSpPr>
          <p:nvPr/>
        </p:nvCxnSpPr>
        <p:spPr>
          <a:xfrm flipH="1">
            <a:off x="4860032" y="4717777"/>
            <a:ext cx="43204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endCxn id="53" idx="0"/>
          </p:cNvCxnSpPr>
          <p:nvPr/>
        </p:nvCxnSpPr>
        <p:spPr>
          <a:xfrm flipH="1">
            <a:off x="4860032" y="4717777"/>
            <a:ext cx="6082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51" idx="0"/>
          </p:cNvCxnSpPr>
          <p:nvPr/>
        </p:nvCxnSpPr>
        <p:spPr>
          <a:xfrm flipH="1">
            <a:off x="3275856" y="4717777"/>
            <a:ext cx="1224136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endCxn id="51" idx="0"/>
          </p:cNvCxnSpPr>
          <p:nvPr/>
        </p:nvCxnSpPr>
        <p:spPr>
          <a:xfrm flipH="1">
            <a:off x="3275856" y="4717777"/>
            <a:ext cx="67367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カーブ矢印 34"/>
          <p:cNvSpPr/>
          <p:nvPr/>
        </p:nvSpPr>
        <p:spPr>
          <a:xfrm rot="10800000">
            <a:off x="6156177" y="5157192"/>
            <a:ext cx="684648" cy="91365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3707904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4499992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曲線コネクタ 107"/>
          <p:cNvCxnSpPr/>
          <p:nvPr/>
        </p:nvCxnSpPr>
        <p:spPr>
          <a:xfrm rot="16200000" flipH="1">
            <a:off x="3689207" y="4357589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曲線コネクタ 108"/>
          <p:cNvCxnSpPr/>
          <p:nvPr/>
        </p:nvCxnSpPr>
        <p:spPr>
          <a:xfrm rot="16200000" flipH="1">
            <a:off x="4193263" y="4357589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線コネクタ 109"/>
          <p:cNvCxnSpPr/>
          <p:nvPr/>
        </p:nvCxnSpPr>
        <p:spPr>
          <a:xfrm rot="16200000" flipH="1">
            <a:off x="4625311" y="4357589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曲線コネクタ 110"/>
          <p:cNvCxnSpPr/>
          <p:nvPr/>
        </p:nvCxnSpPr>
        <p:spPr>
          <a:xfrm rot="16200000" flipH="1">
            <a:off x="4985351" y="4357589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円/楕円 70"/>
          <p:cNvSpPr/>
          <p:nvPr/>
        </p:nvSpPr>
        <p:spPr>
          <a:xfrm>
            <a:off x="3702313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919663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292080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77" name="円/楕円 76"/>
          <p:cNvSpPr/>
          <p:nvPr/>
        </p:nvSpPr>
        <p:spPr>
          <a:xfrm>
            <a:off x="5292080" y="6016642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707904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292080" y="5157192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708425" y="5219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292080" y="5219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cxnSp>
        <p:nvCxnSpPr>
          <p:cNvPr id="39" name="直線コネクタ 38"/>
          <p:cNvCxnSpPr>
            <a:stCxn id="90" idx="0"/>
            <a:endCxn id="79" idx="4"/>
          </p:cNvCxnSpPr>
          <p:nvPr/>
        </p:nvCxnSpPr>
        <p:spPr>
          <a:xfrm flipV="1">
            <a:off x="4067944" y="5661248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77" idx="0"/>
            <a:endCxn id="80" idx="4"/>
          </p:cNvCxnSpPr>
          <p:nvPr/>
        </p:nvCxnSpPr>
        <p:spPr>
          <a:xfrm flipV="1">
            <a:off x="5652120" y="5661248"/>
            <a:ext cx="0" cy="3553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endCxn id="79" idx="0"/>
          </p:cNvCxnSpPr>
          <p:nvPr/>
        </p:nvCxnSpPr>
        <p:spPr>
          <a:xfrm flipH="1">
            <a:off x="4067944" y="4717777"/>
            <a:ext cx="426458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80" idx="0"/>
          </p:cNvCxnSpPr>
          <p:nvPr/>
        </p:nvCxnSpPr>
        <p:spPr>
          <a:xfrm>
            <a:off x="5292080" y="4717777"/>
            <a:ext cx="360040" cy="43941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5" grpId="0" animBg="1"/>
      <p:bldP spid="71" grpId="0" animBg="1"/>
      <p:bldP spid="75" grpId="0"/>
      <p:bldP spid="77" grpId="0" animBg="1"/>
      <p:bldP spid="79" grpId="0" animBg="1"/>
      <p:bldP spid="80" grpId="0" animBg="1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ja-JP" altLang="en-US" dirty="0" smtClean="0"/>
              <a:t>スレッドを減らすことで仮想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</a:t>
            </a:r>
            <a:r>
              <a:rPr lang="ja-JP" altLang="en-US" dirty="0"/>
              <a:t>間接的に</a:t>
            </a:r>
            <a:r>
              <a:rPr lang="ja-JP" altLang="en-US" dirty="0" smtClean="0"/>
              <a:t>減らす</a:t>
            </a:r>
            <a:endParaRPr lang="en-US" altLang="ja-JP" dirty="0" smtClean="0"/>
          </a:p>
          <a:p>
            <a:pPr lvl="1"/>
            <a:r>
              <a:rPr lang="ja-JP" altLang="en-US" dirty="0"/>
              <a:t>使われない仮想</a:t>
            </a:r>
            <a:r>
              <a:rPr lang="en-US" altLang="ja-JP" dirty="0"/>
              <a:t>CPU</a:t>
            </a:r>
            <a:r>
              <a:rPr lang="ja-JP" altLang="en-US" dirty="0"/>
              <a:t>はスケジュールされないことを</a:t>
            </a:r>
            <a:r>
              <a:rPr lang="ja-JP" altLang="en-US" dirty="0" smtClean="0"/>
              <a:t>利用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/>
              <a:t>が利用可能な物理</a:t>
            </a:r>
            <a:r>
              <a:rPr lang="en-US" altLang="ja-JP" dirty="0"/>
              <a:t>CPU</a:t>
            </a:r>
            <a:r>
              <a:rPr lang="ja-JP" altLang="en-US" dirty="0"/>
              <a:t>数に応じて</a:t>
            </a:r>
            <a:r>
              <a:rPr lang="ja-JP" altLang="en-US" dirty="0" smtClean="0"/>
              <a:t>調整</a:t>
            </a:r>
            <a:endParaRPr lang="en-US" altLang="ja-JP" dirty="0" smtClean="0"/>
          </a:p>
          <a:p>
            <a:r>
              <a:rPr lang="ja-JP" altLang="en-US" dirty="0" smtClean="0"/>
              <a:t>ユーザ</a:t>
            </a:r>
            <a:r>
              <a:rPr lang="ja-JP" altLang="en-US" dirty="0"/>
              <a:t>が容易に調整</a:t>
            </a:r>
            <a:r>
              <a:rPr lang="ja-JP" altLang="en-US" dirty="0" smtClean="0"/>
              <a:t>できる</a:t>
            </a:r>
            <a:endParaRPr lang="en-US" altLang="ja-JP" dirty="0" smtClean="0"/>
          </a:p>
          <a:p>
            <a:pPr lvl="1"/>
            <a:r>
              <a:rPr lang="ja-JP" altLang="en-US" dirty="0"/>
              <a:t>実行中に変更可能かどうかはアプリケーション依存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アプリケーションスレッド数の最適化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1" name="スライド番号プレースホルダー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843808" y="5856947"/>
            <a:ext cx="3240360" cy="771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915816" y="4149080"/>
            <a:ext cx="3096344" cy="10487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15816" y="5291916"/>
            <a:ext cx="720080" cy="4413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707904" y="5291916"/>
            <a:ext cx="720080" cy="4413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499992" y="5291916"/>
            <a:ext cx="720080" cy="4413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292080" y="5291916"/>
            <a:ext cx="720080" cy="4413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15816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99992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92080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779912" y="4437112"/>
            <a:ext cx="208823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40182" y="4139788"/>
            <a:ext cx="188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アプリケーション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5816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7904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92080" y="52919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15816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99992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cxnSp>
        <p:nvCxnSpPr>
          <p:cNvPr id="28" name="直線コネクタ 27"/>
          <p:cNvCxnSpPr>
            <a:stCxn id="6" idx="4"/>
            <a:endCxn id="10" idx="0"/>
          </p:cNvCxnSpPr>
          <p:nvPr/>
        </p:nvCxnSpPr>
        <p:spPr>
          <a:xfrm>
            <a:off x="3275856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4"/>
            <a:endCxn id="10" idx="0"/>
          </p:cNvCxnSpPr>
          <p:nvPr/>
        </p:nvCxnSpPr>
        <p:spPr>
          <a:xfrm flipH="1">
            <a:off x="3275856" y="5733256"/>
            <a:ext cx="792088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4"/>
            <a:endCxn id="12" idx="0"/>
          </p:cNvCxnSpPr>
          <p:nvPr/>
        </p:nvCxnSpPr>
        <p:spPr>
          <a:xfrm>
            <a:off x="4860032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9" idx="4"/>
            <a:endCxn id="12" idx="0"/>
          </p:cNvCxnSpPr>
          <p:nvPr/>
        </p:nvCxnSpPr>
        <p:spPr>
          <a:xfrm flipH="1">
            <a:off x="4860032" y="5733256"/>
            <a:ext cx="792088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6" idx="0"/>
          </p:cNvCxnSpPr>
          <p:nvPr/>
        </p:nvCxnSpPr>
        <p:spPr>
          <a:xfrm flipH="1">
            <a:off x="3275856" y="5004846"/>
            <a:ext cx="869687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4" idx="2"/>
            <a:endCxn id="8" idx="0"/>
          </p:cNvCxnSpPr>
          <p:nvPr/>
        </p:nvCxnSpPr>
        <p:spPr>
          <a:xfrm>
            <a:off x="4824028" y="5013176"/>
            <a:ext cx="36004" cy="2787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60032" y="44998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sp>
        <p:nvSpPr>
          <p:cNvPr id="87" name="右カーブ矢印 86"/>
          <p:cNvSpPr/>
          <p:nvPr/>
        </p:nvSpPr>
        <p:spPr>
          <a:xfrm rot="10800000">
            <a:off x="6119600" y="4518410"/>
            <a:ext cx="684648" cy="1788587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8" name="曲線コネクタ 87"/>
          <p:cNvCxnSpPr/>
          <p:nvPr/>
        </p:nvCxnSpPr>
        <p:spPr>
          <a:xfrm rot="16200000" flipH="1">
            <a:off x="3916413" y="464562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曲線コネクタ 88"/>
          <p:cNvCxnSpPr/>
          <p:nvPr/>
        </p:nvCxnSpPr>
        <p:spPr>
          <a:xfrm rot="16200000" flipH="1">
            <a:off x="4481295" y="464562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曲線コネクタ 72"/>
          <p:cNvCxnSpPr/>
          <p:nvPr/>
        </p:nvCxnSpPr>
        <p:spPr>
          <a:xfrm rot="16200000" flipH="1">
            <a:off x="4204445" y="464562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線コネクタ 74"/>
          <p:cNvCxnSpPr/>
          <p:nvPr/>
        </p:nvCxnSpPr>
        <p:spPr>
          <a:xfrm rot="16200000" flipH="1">
            <a:off x="4763736" y="464562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" idx="0"/>
          </p:cNvCxnSpPr>
          <p:nvPr/>
        </p:nvCxnSpPr>
        <p:spPr>
          <a:xfrm flipH="1">
            <a:off x="4067944" y="5004846"/>
            <a:ext cx="29921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endCxn id="9" idx="0"/>
          </p:cNvCxnSpPr>
          <p:nvPr/>
        </p:nvCxnSpPr>
        <p:spPr>
          <a:xfrm>
            <a:off x="5256076" y="5004846"/>
            <a:ext cx="396044" cy="2870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7" idx="4"/>
            <a:endCxn id="11" idx="0"/>
          </p:cNvCxnSpPr>
          <p:nvPr/>
        </p:nvCxnSpPr>
        <p:spPr>
          <a:xfrm>
            <a:off x="4067944" y="5733256"/>
            <a:ext cx="0" cy="3193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4"/>
            <a:endCxn id="13" idx="0"/>
          </p:cNvCxnSpPr>
          <p:nvPr/>
        </p:nvCxnSpPr>
        <p:spPr>
          <a:xfrm>
            <a:off x="5652120" y="5733256"/>
            <a:ext cx="0" cy="3193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92"/>
          <p:cNvSpPr/>
          <p:nvPr/>
        </p:nvSpPr>
        <p:spPr>
          <a:xfrm>
            <a:off x="3707904" y="6052646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5292080" y="6052647"/>
            <a:ext cx="720080" cy="508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719086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292080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406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94" grpId="0" animBg="1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利用可能な物理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数の</a:t>
            </a:r>
            <a:r>
              <a:rPr lang="ja-JP" altLang="en-US" dirty="0" smtClean="0">
                <a:solidFill>
                  <a:schemeClr val="tx1"/>
                </a:solidFill>
              </a:rPr>
              <a:t>見積もり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と仮想</a:t>
            </a:r>
            <a:r>
              <a:rPr lang="en-US" altLang="ja-JP" dirty="0"/>
              <a:t>CPU</a:t>
            </a:r>
            <a:r>
              <a:rPr lang="ja-JP" altLang="en-US" dirty="0" smtClean="0"/>
              <a:t>をグループ</a:t>
            </a:r>
            <a:r>
              <a:rPr lang="ja-JP" altLang="en-US" dirty="0"/>
              <a:t>に</a:t>
            </a:r>
            <a:r>
              <a:rPr lang="ja-JP" altLang="en-US" dirty="0" smtClean="0"/>
              <a:t>分ける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グループ内では均等に物理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利用できるように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アフィニティ</a:t>
            </a:r>
            <a:r>
              <a:rPr lang="ja-JP" altLang="en-US" dirty="0"/>
              <a:t>が設定されていると複数のグループに</a:t>
            </a:r>
            <a:r>
              <a:rPr lang="ja-JP" altLang="en-US" dirty="0" smtClean="0"/>
              <a:t>分かれる可能性</a:t>
            </a:r>
            <a:endParaRPr lang="en-US" altLang="ja-JP" dirty="0" smtClean="0"/>
          </a:p>
          <a:p>
            <a:r>
              <a:rPr lang="en-US" altLang="ja-JP" dirty="0" smtClean="0"/>
              <a:t>VM</a:t>
            </a:r>
            <a:r>
              <a:rPr lang="ja-JP" altLang="en-US" dirty="0"/>
              <a:t>が</a:t>
            </a:r>
            <a:r>
              <a:rPr lang="ja-JP" altLang="en-US" dirty="0" smtClean="0"/>
              <a:t>利用可能な物理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ja-JP" altLang="en-US" dirty="0" smtClean="0"/>
              <a:t>を算出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各仮想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が利用できる物理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の割合を求める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ごとに</a:t>
            </a:r>
            <a:r>
              <a:rPr lang="ja-JP" altLang="en-US" dirty="0"/>
              <a:t>分配される物理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の割合を足し合わせる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83768" y="522920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vCPU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987824" y="587727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</a:rPr>
              <a:t>p</a:t>
            </a:r>
            <a:r>
              <a:rPr kumimoji="1" lang="en-US" altLang="ja-JP" sz="1400" dirty="0" err="1" smtClean="0">
                <a:solidFill>
                  <a:schemeClr val="tx1"/>
                </a:solidFill>
              </a:rPr>
              <a:t>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339752" y="4941168"/>
            <a:ext cx="1728192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211960" y="4941168"/>
            <a:ext cx="2016224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3688" y="50851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00192" y="508518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1/3</a:t>
            </a:r>
            <a:endParaRPr kumimoji="1" lang="ja-JP" altLang="en-US" dirty="0"/>
          </a:p>
        </p:txBody>
      </p:sp>
      <p:cxnSp>
        <p:nvCxnSpPr>
          <p:cNvPr id="24" name="直線コネクタ 23"/>
          <p:cNvCxnSpPr>
            <a:stCxn id="5" idx="4"/>
            <a:endCxn id="6" idx="0"/>
          </p:cNvCxnSpPr>
          <p:nvPr/>
        </p:nvCxnSpPr>
        <p:spPr>
          <a:xfrm>
            <a:off x="2699792" y="5661248"/>
            <a:ext cx="504056" cy="216024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endCxn id="6" idx="0"/>
          </p:cNvCxnSpPr>
          <p:nvPr/>
        </p:nvCxnSpPr>
        <p:spPr>
          <a:xfrm flipH="1">
            <a:off x="3203848" y="5661248"/>
            <a:ext cx="504056" cy="216024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6" idx="4"/>
            <a:endCxn id="31" idx="0"/>
          </p:cNvCxnSpPr>
          <p:nvPr/>
        </p:nvCxnSpPr>
        <p:spPr>
          <a:xfrm flipH="1">
            <a:off x="5220072" y="5659312"/>
            <a:ext cx="576064" cy="21796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31" idx="0"/>
          </p:cNvCxnSpPr>
          <p:nvPr/>
        </p:nvCxnSpPr>
        <p:spPr>
          <a:xfrm>
            <a:off x="5220072" y="5661248"/>
            <a:ext cx="0" cy="216024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30" idx="4"/>
            <a:endCxn id="31" idx="0"/>
          </p:cNvCxnSpPr>
          <p:nvPr/>
        </p:nvCxnSpPr>
        <p:spPr>
          <a:xfrm>
            <a:off x="4644008" y="5670540"/>
            <a:ext cx="576064" cy="20673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3491880" y="523849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vCPU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580112" y="5227264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vCPU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04048" y="523849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vCPU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427984" y="523849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vCPU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004048" y="587727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</a:rPr>
              <a:t>p</a:t>
            </a:r>
            <a:r>
              <a:rPr kumimoji="1" lang="en-US" altLang="ja-JP" sz="1400" dirty="0" err="1" smtClean="0">
                <a:solidFill>
                  <a:schemeClr val="tx1"/>
                </a:solidFill>
              </a:rPr>
              <a:t>CPU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50"/>
          <p:cNvSpPr txBox="1"/>
          <p:nvPr/>
        </p:nvSpPr>
        <p:spPr>
          <a:xfrm>
            <a:off x="4222538" y="590325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8" name="円/楕円 7"/>
          <p:cNvSpPr/>
          <p:nvPr/>
        </p:nvSpPr>
        <p:spPr>
          <a:xfrm>
            <a:off x="5553149" y="4598706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分割アルゴリズム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システム内のすべての物理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と仮想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からなるグラフを考える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頂点：物理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、仮想</a:t>
            </a:r>
            <a:r>
              <a:rPr lang="en-US" altLang="ja-JP" dirty="0" smtClean="0"/>
              <a:t>CPU</a:t>
            </a:r>
          </a:p>
          <a:p>
            <a:pPr lvl="1"/>
            <a:r>
              <a:rPr lang="ja-JP" altLang="en-US" dirty="0" smtClean="0"/>
              <a:t>辺：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</a:t>
            </a:r>
            <a:r>
              <a:rPr lang="ja-JP" altLang="en-US" dirty="0" smtClean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へ</a:t>
            </a:r>
            <a:r>
              <a:rPr lang="ja-JP" altLang="en-US" dirty="0" smtClean="0"/>
              <a:t>の割り当て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672681" y="4608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円/楕円 13"/>
          <p:cNvSpPr/>
          <p:nvPr/>
        </p:nvSpPr>
        <p:spPr>
          <a:xfrm>
            <a:off x="3853731" y="461927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円/楕円 14"/>
          <p:cNvSpPr/>
          <p:nvPr/>
        </p:nvSpPr>
        <p:spPr>
          <a:xfrm>
            <a:off x="3043360" y="462879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円/楕円 15"/>
          <p:cNvSpPr/>
          <p:nvPr/>
        </p:nvSpPr>
        <p:spPr>
          <a:xfrm>
            <a:off x="2214228" y="462879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円/楕円 16"/>
          <p:cNvSpPr/>
          <p:nvPr/>
        </p:nvSpPr>
        <p:spPr>
          <a:xfrm>
            <a:off x="5210057" y="5909971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円/楕円 17"/>
          <p:cNvSpPr/>
          <p:nvPr/>
        </p:nvSpPr>
        <p:spPr>
          <a:xfrm>
            <a:off x="4219878" y="5915030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円/楕円 18"/>
          <p:cNvSpPr/>
          <p:nvPr/>
        </p:nvSpPr>
        <p:spPr>
          <a:xfrm>
            <a:off x="3257673" y="5939893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円/楕円 19"/>
          <p:cNvSpPr/>
          <p:nvPr/>
        </p:nvSpPr>
        <p:spPr>
          <a:xfrm>
            <a:off x="2295750" y="593989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3" name="テキスト ボックス 50"/>
          <p:cNvSpPr txBox="1"/>
          <p:nvPr/>
        </p:nvSpPr>
        <p:spPr>
          <a:xfrm>
            <a:off x="3267198" y="5908651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5" name="テキスト ボックス 50"/>
          <p:cNvSpPr txBox="1"/>
          <p:nvPr/>
        </p:nvSpPr>
        <p:spPr>
          <a:xfrm>
            <a:off x="5553149" y="4579656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9" name="テキスト ボックス 50"/>
          <p:cNvSpPr txBox="1"/>
          <p:nvPr/>
        </p:nvSpPr>
        <p:spPr>
          <a:xfrm>
            <a:off x="2170404" y="462879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1" name="テキスト ボックス 50"/>
          <p:cNvSpPr txBox="1"/>
          <p:nvPr/>
        </p:nvSpPr>
        <p:spPr>
          <a:xfrm>
            <a:off x="3024311" y="4619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5" name="テキスト ボックス 50"/>
          <p:cNvSpPr txBox="1"/>
          <p:nvPr/>
        </p:nvSpPr>
        <p:spPr>
          <a:xfrm>
            <a:off x="3853731" y="4619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12" name="テキスト ボックス 50"/>
          <p:cNvSpPr txBox="1"/>
          <p:nvPr/>
        </p:nvSpPr>
        <p:spPr>
          <a:xfrm>
            <a:off x="4672681" y="460974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10" name="テキスト ボックス 50"/>
          <p:cNvSpPr txBox="1"/>
          <p:nvPr/>
        </p:nvSpPr>
        <p:spPr>
          <a:xfrm>
            <a:off x="5220072" y="5877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6184849" y="4571863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7" name="テキスト ボックス 34"/>
          <p:cNvSpPr txBox="1"/>
          <p:nvPr/>
        </p:nvSpPr>
        <p:spPr>
          <a:xfrm>
            <a:off x="6184849" y="5820529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9" name="直線コネクタ 28"/>
          <p:cNvCxnSpPr>
            <a:stCxn id="16" idx="4"/>
            <a:endCxn id="20" idx="0"/>
          </p:cNvCxnSpPr>
          <p:nvPr/>
        </p:nvCxnSpPr>
        <p:spPr>
          <a:xfrm>
            <a:off x="2438066" y="5076473"/>
            <a:ext cx="81522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4"/>
            <a:endCxn id="19" idx="0"/>
          </p:cNvCxnSpPr>
          <p:nvPr/>
        </p:nvCxnSpPr>
        <p:spPr>
          <a:xfrm>
            <a:off x="3267198" y="5076473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6" idx="4"/>
            <a:endCxn id="19" idx="0"/>
          </p:cNvCxnSpPr>
          <p:nvPr/>
        </p:nvCxnSpPr>
        <p:spPr>
          <a:xfrm>
            <a:off x="2438066" y="5076473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20" idx="0"/>
          </p:cNvCxnSpPr>
          <p:nvPr/>
        </p:nvCxnSpPr>
        <p:spPr>
          <a:xfrm flipH="1">
            <a:off x="2519588" y="5076473"/>
            <a:ext cx="747610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50"/>
          <p:cNvSpPr txBox="1"/>
          <p:nvPr/>
        </p:nvSpPr>
        <p:spPr>
          <a:xfrm>
            <a:off x="2286226" y="591503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cxnSp>
        <p:nvCxnSpPr>
          <p:cNvPr id="45" name="直線コネクタ 44"/>
          <p:cNvCxnSpPr>
            <a:stCxn id="14" idx="4"/>
            <a:endCxn id="19" idx="0"/>
          </p:cNvCxnSpPr>
          <p:nvPr/>
        </p:nvCxnSpPr>
        <p:spPr>
          <a:xfrm flipH="1">
            <a:off x="3481511" y="5066947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4" idx="4"/>
            <a:endCxn id="18" idx="0"/>
          </p:cNvCxnSpPr>
          <p:nvPr/>
        </p:nvCxnSpPr>
        <p:spPr>
          <a:xfrm>
            <a:off x="4077569" y="5066947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4" idx="4"/>
            <a:endCxn id="17" idx="0"/>
          </p:cNvCxnSpPr>
          <p:nvPr/>
        </p:nvCxnSpPr>
        <p:spPr>
          <a:xfrm>
            <a:off x="4077569" y="5066947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3" idx="4"/>
            <a:endCxn id="19" idx="0"/>
          </p:cNvCxnSpPr>
          <p:nvPr/>
        </p:nvCxnSpPr>
        <p:spPr>
          <a:xfrm flipH="1">
            <a:off x="3481511" y="5055905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3" idx="4"/>
            <a:endCxn id="18" idx="0"/>
          </p:cNvCxnSpPr>
          <p:nvPr/>
        </p:nvCxnSpPr>
        <p:spPr>
          <a:xfrm flipH="1">
            <a:off x="4443716" y="5055905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13" idx="4"/>
            <a:endCxn id="17" idx="0"/>
          </p:cNvCxnSpPr>
          <p:nvPr/>
        </p:nvCxnSpPr>
        <p:spPr>
          <a:xfrm>
            <a:off x="4896519" y="5055905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8" idx="4"/>
            <a:endCxn id="19" idx="0"/>
          </p:cNvCxnSpPr>
          <p:nvPr/>
        </p:nvCxnSpPr>
        <p:spPr>
          <a:xfrm flipH="1">
            <a:off x="3481511" y="5046381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8" idx="4"/>
            <a:endCxn id="18" idx="0"/>
          </p:cNvCxnSpPr>
          <p:nvPr/>
        </p:nvCxnSpPr>
        <p:spPr>
          <a:xfrm flipH="1">
            <a:off x="4443716" y="5046381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8" idx="4"/>
            <a:endCxn id="17" idx="0"/>
          </p:cNvCxnSpPr>
          <p:nvPr/>
        </p:nvCxnSpPr>
        <p:spPr>
          <a:xfrm flipH="1">
            <a:off x="5433895" y="5046381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42"/>
          <p:cNvSpPr/>
          <p:nvPr/>
        </p:nvSpPr>
        <p:spPr>
          <a:xfrm>
            <a:off x="2123728" y="3645024"/>
            <a:ext cx="1512168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779912" y="3645024"/>
            <a:ext cx="2304256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50"/>
          <p:cNvSpPr txBox="1"/>
          <p:nvPr/>
        </p:nvSpPr>
        <p:spPr>
          <a:xfrm>
            <a:off x="5220072" y="5877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15" name="テキスト ボックス 50"/>
          <p:cNvSpPr txBox="1"/>
          <p:nvPr/>
        </p:nvSpPr>
        <p:spPr>
          <a:xfrm>
            <a:off x="4222538" y="590325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14" name="テキスト ボックス 50"/>
          <p:cNvSpPr txBox="1"/>
          <p:nvPr/>
        </p:nvSpPr>
        <p:spPr>
          <a:xfrm>
            <a:off x="3267198" y="5908651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8" name="テキスト ボックス 50"/>
          <p:cNvSpPr txBox="1"/>
          <p:nvPr/>
        </p:nvSpPr>
        <p:spPr>
          <a:xfrm>
            <a:off x="2286226" y="5915030"/>
            <a:ext cx="466724" cy="46672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グループの作成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ja-JP" altLang="en-US" dirty="0"/>
              <a:t>つながっている仮想</a:t>
            </a:r>
            <a:r>
              <a:rPr lang="en-US" altLang="ja-JP" dirty="0"/>
              <a:t>CPU</a:t>
            </a:r>
            <a:r>
              <a:rPr lang="ja-JP" altLang="en-US" dirty="0"/>
              <a:t>数が最小の物理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選択</a:t>
            </a:r>
            <a:endParaRPr lang="en-US" altLang="ja-JP" dirty="0"/>
          </a:p>
          <a:p>
            <a:pPr lvl="1"/>
            <a:r>
              <a:rPr lang="ja-JP" altLang="en-US" dirty="0" smtClean="0"/>
              <a:t>グループ内の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</a:t>
            </a:r>
            <a:r>
              <a:rPr lang="ja-JP" altLang="en-US" dirty="0" smtClean="0"/>
              <a:t>割合（物理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r>
              <a:rPr lang="en-US" altLang="ja-JP" dirty="0" smtClean="0"/>
              <a:t>/</a:t>
            </a:r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数）を</a:t>
            </a:r>
            <a:r>
              <a:rPr lang="ja-JP" altLang="en-US" dirty="0"/>
              <a:t>できるだけ大きくする</a:t>
            </a:r>
            <a:r>
              <a:rPr lang="ja-JP" altLang="en-US" dirty="0" smtClean="0"/>
              <a:t>ため</a:t>
            </a:r>
            <a:endParaRPr lang="en-US" altLang="ja-JP" dirty="0" smtClean="0"/>
          </a:p>
          <a:p>
            <a:r>
              <a:rPr lang="ja-JP" altLang="en-US" dirty="0" smtClean="0"/>
              <a:t>その物理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とつながっている仮想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からなるグループ</a:t>
            </a:r>
            <a:r>
              <a:rPr lang="ja-JP" altLang="en-US" dirty="0"/>
              <a:t>を</a:t>
            </a:r>
            <a:r>
              <a:rPr lang="ja-JP" altLang="en-US" dirty="0" smtClean="0"/>
              <a:t>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例：物理</a:t>
            </a:r>
            <a:r>
              <a:rPr lang="en-US" altLang="ja-JP" dirty="0" smtClean="0"/>
              <a:t>CPU 0</a:t>
            </a:r>
            <a:r>
              <a:rPr lang="ja-JP" altLang="en-US" dirty="0" smtClean="0"/>
              <a:t>と仮想</a:t>
            </a:r>
            <a:r>
              <a:rPr lang="en-US" altLang="ja-JP" dirty="0" smtClean="0"/>
              <a:t>CPU</a:t>
            </a:r>
            <a:r>
              <a:rPr lang="en-US" altLang="ja-JP" dirty="0"/>
              <a:t> </a:t>
            </a:r>
            <a:r>
              <a:rPr lang="en-US" altLang="ja-JP" dirty="0" smtClean="0"/>
              <a:t>0, 1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53149" y="4598706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円/楕円 5"/>
          <p:cNvSpPr/>
          <p:nvPr/>
        </p:nvSpPr>
        <p:spPr>
          <a:xfrm>
            <a:off x="4672681" y="4608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" name="円/楕円 6"/>
          <p:cNvSpPr/>
          <p:nvPr/>
        </p:nvSpPr>
        <p:spPr>
          <a:xfrm>
            <a:off x="3853731" y="461927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8" name="円/楕円 7"/>
          <p:cNvSpPr/>
          <p:nvPr/>
        </p:nvSpPr>
        <p:spPr>
          <a:xfrm>
            <a:off x="3043360" y="462879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9" name="円/楕円 8"/>
          <p:cNvSpPr/>
          <p:nvPr/>
        </p:nvSpPr>
        <p:spPr>
          <a:xfrm>
            <a:off x="2214228" y="462879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0" name="円/楕円 9"/>
          <p:cNvSpPr/>
          <p:nvPr/>
        </p:nvSpPr>
        <p:spPr>
          <a:xfrm>
            <a:off x="5210057" y="5909971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1" name="円/楕円 10"/>
          <p:cNvSpPr/>
          <p:nvPr/>
        </p:nvSpPr>
        <p:spPr>
          <a:xfrm>
            <a:off x="4219878" y="5915030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2" name="円/楕円 11"/>
          <p:cNvSpPr/>
          <p:nvPr/>
        </p:nvSpPr>
        <p:spPr>
          <a:xfrm>
            <a:off x="3257673" y="5939893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円/楕円 12"/>
          <p:cNvSpPr/>
          <p:nvPr/>
        </p:nvSpPr>
        <p:spPr>
          <a:xfrm>
            <a:off x="2295750" y="593989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テキスト ボックス 50"/>
          <p:cNvSpPr txBox="1"/>
          <p:nvPr/>
        </p:nvSpPr>
        <p:spPr>
          <a:xfrm>
            <a:off x="5553149" y="4579656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17" name="テキスト ボックス 50"/>
          <p:cNvSpPr txBox="1"/>
          <p:nvPr/>
        </p:nvSpPr>
        <p:spPr>
          <a:xfrm>
            <a:off x="2170404" y="462879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8" name="テキスト ボックス 50"/>
          <p:cNvSpPr txBox="1"/>
          <p:nvPr/>
        </p:nvSpPr>
        <p:spPr>
          <a:xfrm>
            <a:off x="3024311" y="4619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19" name="テキスト ボックス 50"/>
          <p:cNvSpPr txBox="1"/>
          <p:nvPr/>
        </p:nvSpPr>
        <p:spPr>
          <a:xfrm>
            <a:off x="3853731" y="461927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0" name="テキスト ボックス 50"/>
          <p:cNvSpPr txBox="1"/>
          <p:nvPr/>
        </p:nvSpPr>
        <p:spPr>
          <a:xfrm>
            <a:off x="4672681" y="460974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2" name="テキスト ボックス 10"/>
          <p:cNvSpPr txBox="1"/>
          <p:nvPr/>
        </p:nvSpPr>
        <p:spPr>
          <a:xfrm>
            <a:off x="6184849" y="4571863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3" name="テキスト ボックス 34"/>
          <p:cNvSpPr txBox="1"/>
          <p:nvPr/>
        </p:nvSpPr>
        <p:spPr>
          <a:xfrm>
            <a:off x="6184849" y="5820529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4" name="直線コネクタ 23"/>
          <p:cNvCxnSpPr>
            <a:stCxn id="9" idx="4"/>
            <a:endCxn id="13" idx="0"/>
          </p:cNvCxnSpPr>
          <p:nvPr/>
        </p:nvCxnSpPr>
        <p:spPr>
          <a:xfrm>
            <a:off x="2438066" y="5076473"/>
            <a:ext cx="81522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4"/>
            <a:endCxn id="12" idx="0"/>
          </p:cNvCxnSpPr>
          <p:nvPr/>
        </p:nvCxnSpPr>
        <p:spPr>
          <a:xfrm>
            <a:off x="3267198" y="5076473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9" idx="4"/>
            <a:endCxn id="12" idx="0"/>
          </p:cNvCxnSpPr>
          <p:nvPr/>
        </p:nvCxnSpPr>
        <p:spPr>
          <a:xfrm>
            <a:off x="2438066" y="5076473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8" idx="4"/>
            <a:endCxn id="13" idx="0"/>
          </p:cNvCxnSpPr>
          <p:nvPr/>
        </p:nvCxnSpPr>
        <p:spPr>
          <a:xfrm flipH="1">
            <a:off x="2519588" y="5076473"/>
            <a:ext cx="747610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12" idx="0"/>
          </p:cNvCxnSpPr>
          <p:nvPr/>
        </p:nvCxnSpPr>
        <p:spPr>
          <a:xfrm flipH="1">
            <a:off x="3481511" y="5066947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4"/>
            <a:endCxn id="11" idx="0"/>
          </p:cNvCxnSpPr>
          <p:nvPr/>
        </p:nvCxnSpPr>
        <p:spPr>
          <a:xfrm>
            <a:off x="4077569" y="5066947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7" idx="4"/>
            <a:endCxn id="10" idx="0"/>
          </p:cNvCxnSpPr>
          <p:nvPr/>
        </p:nvCxnSpPr>
        <p:spPr>
          <a:xfrm>
            <a:off x="4077569" y="5066947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6" idx="4"/>
            <a:endCxn id="12" idx="0"/>
          </p:cNvCxnSpPr>
          <p:nvPr/>
        </p:nvCxnSpPr>
        <p:spPr>
          <a:xfrm flipH="1">
            <a:off x="3481511" y="5055905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6" idx="4"/>
            <a:endCxn id="11" idx="0"/>
          </p:cNvCxnSpPr>
          <p:nvPr/>
        </p:nvCxnSpPr>
        <p:spPr>
          <a:xfrm flipH="1">
            <a:off x="4443716" y="5055905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" idx="4"/>
            <a:endCxn id="10" idx="0"/>
          </p:cNvCxnSpPr>
          <p:nvPr/>
        </p:nvCxnSpPr>
        <p:spPr>
          <a:xfrm>
            <a:off x="4896519" y="5055905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5" idx="4"/>
            <a:endCxn id="12" idx="0"/>
          </p:cNvCxnSpPr>
          <p:nvPr/>
        </p:nvCxnSpPr>
        <p:spPr>
          <a:xfrm flipH="1">
            <a:off x="3481511" y="5046381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" idx="4"/>
            <a:endCxn id="11" idx="0"/>
          </p:cNvCxnSpPr>
          <p:nvPr/>
        </p:nvCxnSpPr>
        <p:spPr>
          <a:xfrm flipH="1">
            <a:off x="4443716" y="5046381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5" idx="4"/>
            <a:endCxn id="10" idx="0"/>
          </p:cNvCxnSpPr>
          <p:nvPr/>
        </p:nvCxnSpPr>
        <p:spPr>
          <a:xfrm flipH="1">
            <a:off x="5433895" y="5046381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2123728" y="4515087"/>
            <a:ext cx="1460060" cy="2010257"/>
          </a:xfrm>
          <a:custGeom>
            <a:avLst/>
            <a:gdLst>
              <a:gd name="connsiteX0" fmla="*/ 323861 w 1460060"/>
              <a:gd name="connsiteY0" fmla="*/ 22133 h 2010257"/>
              <a:gd name="connsiteX1" fmla="*/ 1091957 w 1460060"/>
              <a:gd name="connsiteY1" fmla="*/ 22133 h 2010257"/>
              <a:gd name="connsiteX2" fmla="*/ 1445525 w 1460060"/>
              <a:gd name="connsiteY2" fmla="*/ 314741 h 2010257"/>
              <a:gd name="connsiteX3" fmla="*/ 1372373 w 1460060"/>
              <a:gd name="connsiteY3" fmla="*/ 692693 h 2010257"/>
              <a:gd name="connsiteX4" fmla="*/ 1189493 w 1460060"/>
              <a:gd name="connsiteY4" fmla="*/ 973109 h 2010257"/>
              <a:gd name="connsiteX5" fmla="*/ 933461 w 1460060"/>
              <a:gd name="connsiteY5" fmla="*/ 1265717 h 2010257"/>
              <a:gd name="connsiteX6" fmla="*/ 726197 w 1460060"/>
              <a:gd name="connsiteY6" fmla="*/ 1607093 h 2010257"/>
              <a:gd name="connsiteX7" fmla="*/ 628661 w 1460060"/>
              <a:gd name="connsiteY7" fmla="*/ 1924085 h 2010257"/>
              <a:gd name="connsiteX8" fmla="*/ 457973 w 1460060"/>
              <a:gd name="connsiteY8" fmla="*/ 1997237 h 2010257"/>
              <a:gd name="connsiteX9" fmla="*/ 226325 w 1460060"/>
              <a:gd name="connsiteY9" fmla="*/ 1985045 h 2010257"/>
              <a:gd name="connsiteX10" fmla="*/ 92213 w 1460060"/>
              <a:gd name="connsiteY10" fmla="*/ 1753397 h 2010257"/>
              <a:gd name="connsiteX11" fmla="*/ 80021 w 1460060"/>
              <a:gd name="connsiteY11" fmla="*/ 1387637 h 2010257"/>
              <a:gd name="connsiteX12" fmla="*/ 43445 w 1460060"/>
              <a:gd name="connsiteY12" fmla="*/ 912149 h 2010257"/>
              <a:gd name="connsiteX13" fmla="*/ 6869 w 1460060"/>
              <a:gd name="connsiteY13" fmla="*/ 485429 h 2010257"/>
              <a:gd name="connsiteX14" fmla="*/ 19061 w 1460060"/>
              <a:gd name="connsiteY14" fmla="*/ 180629 h 2010257"/>
              <a:gd name="connsiteX15" fmla="*/ 189749 w 1460060"/>
              <a:gd name="connsiteY15" fmla="*/ 34325 h 2010257"/>
              <a:gd name="connsiteX16" fmla="*/ 323861 w 1460060"/>
              <a:gd name="connsiteY16" fmla="*/ 22133 h 20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60" h="2010257">
                <a:moveTo>
                  <a:pt x="323861" y="22133"/>
                </a:moveTo>
                <a:cubicBezTo>
                  <a:pt x="474229" y="20101"/>
                  <a:pt x="905013" y="-26635"/>
                  <a:pt x="1091957" y="22133"/>
                </a:cubicBezTo>
                <a:cubicBezTo>
                  <a:pt x="1278901" y="70901"/>
                  <a:pt x="1398789" y="202981"/>
                  <a:pt x="1445525" y="314741"/>
                </a:cubicBezTo>
                <a:cubicBezTo>
                  <a:pt x="1492261" y="426501"/>
                  <a:pt x="1415045" y="582965"/>
                  <a:pt x="1372373" y="692693"/>
                </a:cubicBezTo>
                <a:cubicBezTo>
                  <a:pt x="1329701" y="802421"/>
                  <a:pt x="1262645" y="877605"/>
                  <a:pt x="1189493" y="973109"/>
                </a:cubicBezTo>
                <a:cubicBezTo>
                  <a:pt x="1116341" y="1068613"/>
                  <a:pt x="1010677" y="1160053"/>
                  <a:pt x="933461" y="1265717"/>
                </a:cubicBezTo>
                <a:cubicBezTo>
                  <a:pt x="856245" y="1371381"/>
                  <a:pt x="776997" y="1497365"/>
                  <a:pt x="726197" y="1607093"/>
                </a:cubicBezTo>
                <a:cubicBezTo>
                  <a:pt x="675397" y="1716821"/>
                  <a:pt x="673365" y="1859061"/>
                  <a:pt x="628661" y="1924085"/>
                </a:cubicBezTo>
                <a:cubicBezTo>
                  <a:pt x="583957" y="1989109"/>
                  <a:pt x="525029" y="1987077"/>
                  <a:pt x="457973" y="1997237"/>
                </a:cubicBezTo>
                <a:cubicBezTo>
                  <a:pt x="390917" y="2007397"/>
                  <a:pt x="287285" y="2025685"/>
                  <a:pt x="226325" y="1985045"/>
                </a:cubicBezTo>
                <a:cubicBezTo>
                  <a:pt x="165365" y="1944405"/>
                  <a:pt x="116597" y="1852965"/>
                  <a:pt x="92213" y="1753397"/>
                </a:cubicBezTo>
                <a:cubicBezTo>
                  <a:pt x="67829" y="1653829"/>
                  <a:pt x="88149" y="1527845"/>
                  <a:pt x="80021" y="1387637"/>
                </a:cubicBezTo>
                <a:cubicBezTo>
                  <a:pt x="71893" y="1247429"/>
                  <a:pt x="55637" y="1062517"/>
                  <a:pt x="43445" y="912149"/>
                </a:cubicBezTo>
                <a:cubicBezTo>
                  <a:pt x="31253" y="761781"/>
                  <a:pt x="10933" y="607349"/>
                  <a:pt x="6869" y="485429"/>
                </a:cubicBezTo>
                <a:cubicBezTo>
                  <a:pt x="2805" y="363509"/>
                  <a:pt x="-11419" y="255813"/>
                  <a:pt x="19061" y="180629"/>
                </a:cubicBezTo>
                <a:cubicBezTo>
                  <a:pt x="49541" y="105445"/>
                  <a:pt x="136917" y="58709"/>
                  <a:pt x="189749" y="34325"/>
                </a:cubicBezTo>
                <a:cubicBezTo>
                  <a:pt x="242581" y="9941"/>
                  <a:pt x="173493" y="24165"/>
                  <a:pt x="323861" y="22133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0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50"/>
          <p:cNvSpPr txBox="1"/>
          <p:nvPr/>
        </p:nvSpPr>
        <p:spPr>
          <a:xfrm>
            <a:off x="4265873" y="5636685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3" name="テキスト ボックス 50"/>
          <p:cNvSpPr txBox="1"/>
          <p:nvPr/>
        </p:nvSpPr>
        <p:spPr>
          <a:xfrm>
            <a:off x="3310533" y="564208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2" name="テキスト ボックス 50"/>
          <p:cNvSpPr txBox="1"/>
          <p:nvPr/>
        </p:nvSpPr>
        <p:spPr>
          <a:xfrm>
            <a:off x="2329561" y="5648462"/>
            <a:ext cx="466724" cy="4725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8" name="円/楕円 7"/>
          <p:cNvSpPr/>
          <p:nvPr/>
        </p:nvSpPr>
        <p:spPr>
          <a:xfrm>
            <a:off x="5596484" y="433213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グループの拡張</a:t>
            </a:r>
            <a:r>
              <a:rPr lang="en-US" altLang="ja-JP" dirty="0" smtClean="0">
                <a:solidFill>
                  <a:schemeClr val="tx1"/>
                </a:solidFill>
              </a:rPr>
              <a:t> (1/2)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グループに追加する物理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を選択</a:t>
            </a:r>
            <a:endParaRPr lang="en-US" altLang="ja-JP" dirty="0"/>
          </a:p>
          <a:p>
            <a:pPr lvl="1"/>
            <a:r>
              <a:rPr lang="ja-JP" altLang="en-US" dirty="0" smtClean="0"/>
              <a:t>グループからつながっている物理</a:t>
            </a:r>
            <a:r>
              <a:rPr lang="en-US" altLang="ja-JP" dirty="0" smtClean="0"/>
              <a:t>CPU</a:t>
            </a:r>
          </a:p>
          <a:p>
            <a:pPr lvl="1"/>
            <a:r>
              <a:rPr lang="ja-JP" altLang="en-US" dirty="0" smtClean="0"/>
              <a:t>その内、つながっている仮想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数が最小のもの</a:t>
            </a:r>
            <a:endParaRPr lang="en-US" altLang="ja-JP" dirty="0" smtClean="0"/>
          </a:p>
          <a:p>
            <a:r>
              <a:rPr lang="ja-JP" altLang="en-US" dirty="0"/>
              <a:t>その物理</a:t>
            </a:r>
            <a:r>
              <a:rPr lang="en-US" altLang="ja-JP" dirty="0"/>
              <a:t>CPU</a:t>
            </a:r>
            <a:r>
              <a:rPr lang="ja-JP" altLang="en-US" dirty="0"/>
              <a:t>とつながっている仮想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をグループに追加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16016" y="434166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円/楕円 13"/>
          <p:cNvSpPr/>
          <p:nvPr/>
        </p:nvSpPr>
        <p:spPr>
          <a:xfrm>
            <a:off x="3897066" y="4352704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円/楕円 14"/>
          <p:cNvSpPr/>
          <p:nvPr/>
        </p:nvSpPr>
        <p:spPr>
          <a:xfrm>
            <a:off x="3086695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円/楕円 15"/>
          <p:cNvSpPr/>
          <p:nvPr/>
        </p:nvSpPr>
        <p:spPr>
          <a:xfrm>
            <a:off x="2257563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円/楕円 16"/>
          <p:cNvSpPr/>
          <p:nvPr/>
        </p:nvSpPr>
        <p:spPr>
          <a:xfrm>
            <a:off x="5253392" y="5643403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円/楕円 17"/>
          <p:cNvSpPr/>
          <p:nvPr/>
        </p:nvSpPr>
        <p:spPr>
          <a:xfrm>
            <a:off x="4263213" y="564846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円/楕円 18"/>
          <p:cNvSpPr/>
          <p:nvPr/>
        </p:nvSpPr>
        <p:spPr>
          <a:xfrm>
            <a:off x="3301008" y="5673325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円/楕円 19"/>
          <p:cNvSpPr/>
          <p:nvPr/>
        </p:nvSpPr>
        <p:spPr>
          <a:xfrm>
            <a:off x="2339085" y="5673324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5" name="テキスト ボックス 50"/>
          <p:cNvSpPr txBox="1"/>
          <p:nvPr/>
        </p:nvSpPr>
        <p:spPr>
          <a:xfrm>
            <a:off x="5596484" y="431308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9" name="テキスト ボックス 50"/>
          <p:cNvSpPr txBox="1"/>
          <p:nvPr/>
        </p:nvSpPr>
        <p:spPr>
          <a:xfrm>
            <a:off x="2213739" y="436223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1" name="テキスト ボックス 50"/>
          <p:cNvSpPr txBox="1"/>
          <p:nvPr/>
        </p:nvSpPr>
        <p:spPr>
          <a:xfrm>
            <a:off x="306764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5" name="テキスト ボックス 50"/>
          <p:cNvSpPr txBox="1"/>
          <p:nvPr/>
        </p:nvSpPr>
        <p:spPr>
          <a:xfrm>
            <a:off x="389706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12" name="テキスト ボックス 50"/>
          <p:cNvSpPr txBox="1"/>
          <p:nvPr/>
        </p:nvSpPr>
        <p:spPr>
          <a:xfrm>
            <a:off x="4716016" y="434318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10" name="テキスト ボックス 50"/>
          <p:cNvSpPr txBox="1"/>
          <p:nvPr/>
        </p:nvSpPr>
        <p:spPr>
          <a:xfrm>
            <a:off x="5263407" y="5610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6228184" y="4305295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7" name="テキスト ボックス 34"/>
          <p:cNvSpPr txBox="1"/>
          <p:nvPr/>
        </p:nvSpPr>
        <p:spPr>
          <a:xfrm>
            <a:off x="6228184" y="5553961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9" name="直線コネクタ 28"/>
          <p:cNvCxnSpPr>
            <a:stCxn id="16" idx="4"/>
            <a:endCxn id="20" idx="0"/>
          </p:cNvCxnSpPr>
          <p:nvPr/>
        </p:nvCxnSpPr>
        <p:spPr>
          <a:xfrm>
            <a:off x="2481401" y="4809905"/>
            <a:ext cx="81522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4"/>
            <a:endCxn id="19" idx="0"/>
          </p:cNvCxnSpPr>
          <p:nvPr/>
        </p:nvCxnSpPr>
        <p:spPr>
          <a:xfrm>
            <a:off x="3310533" y="4809905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6" idx="4"/>
            <a:endCxn id="19" idx="0"/>
          </p:cNvCxnSpPr>
          <p:nvPr/>
        </p:nvCxnSpPr>
        <p:spPr>
          <a:xfrm>
            <a:off x="2481401" y="4809905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20" idx="0"/>
          </p:cNvCxnSpPr>
          <p:nvPr/>
        </p:nvCxnSpPr>
        <p:spPr>
          <a:xfrm flipH="1">
            <a:off x="2562923" y="4809905"/>
            <a:ext cx="747610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14" idx="4"/>
            <a:endCxn id="19" idx="0"/>
          </p:cNvCxnSpPr>
          <p:nvPr/>
        </p:nvCxnSpPr>
        <p:spPr>
          <a:xfrm flipH="1">
            <a:off x="3524846" y="4800379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4" idx="4"/>
            <a:endCxn id="18" idx="0"/>
          </p:cNvCxnSpPr>
          <p:nvPr/>
        </p:nvCxnSpPr>
        <p:spPr>
          <a:xfrm>
            <a:off x="4120904" y="4800379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4" idx="4"/>
            <a:endCxn id="17" idx="0"/>
          </p:cNvCxnSpPr>
          <p:nvPr/>
        </p:nvCxnSpPr>
        <p:spPr>
          <a:xfrm>
            <a:off x="4120904" y="4800379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3" idx="4"/>
            <a:endCxn id="19" idx="0"/>
          </p:cNvCxnSpPr>
          <p:nvPr/>
        </p:nvCxnSpPr>
        <p:spPr>
          <a:xfrm flipH="1">
            <a:off x="3524846" y="4789337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3" idx="4"/>
            <a:endCxn id="18" idx="0"/>
          </p:cNvCxnSpPr>
          <p:nvPr/>
        </p:nvCxnSpPr>
        <p:spPr>
          <a:xfrm flipH="1">
            <a:off x="4487051" y="4789337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13" idx="4"/>
            <a:endCxn id="17" idx="0"/>
          </p:cNvCxnSpPr>
          <p:nvPr/>
        </p:nvCxnSpPr>
        <p:spPr>
          <a:xfrm>
            <a:off x="4939854" y="4789337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8" idx="4"/>
            <a:endCxn id="19" idx="0"/>
          </p:cNvCxnSpPr>
          <p:nvPr/>
        </p:nvCxnSpPr>
        <p:spPr>
          <a:xfrm flipH="1">
            <a:off x="3524846" y="4779813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8" idx="4"/>
            <a:endCxn id="18" idx="0"/>
          </p:cNvCxnSpPr>
          <p:nvPr/>
        </p:nvCxnSpPr>
        <p:spPr>
          <a:xfrm flipH="1">
            <a:off x="4487051" y="4779813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8" idx="4"/>
            <a:endCxn id="17" idx="0"/>
          </p:cNvCxnSpPr>
          <p:nvPr/>
        </p:nvCxnSpPr>
        <p:spPr>
          <a:xfrm flipH="1">
            <a:off x="5477230" y="4779813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2187691" y="4196299"/>
            <a:ext cx="1460060" cy="2010257"/>
          </a:xfrm>
          <a:custGeom>
            <a:avLst/>
            <a:gdLst>
              <a:gd name="connsiteX0" fmla="*/ 323861 w 1460060"/>
              <a:gd name="connsiteY0" fmla="*/ 22133 h 2010257"/>
              <a:gd name="connsiteX1" fmla="*/ 1091957 w 1460060"/>
              <a:gd name="connsiteY1" fmla="*/ 22133 h 2010257"/>
              <a:gd name="connsiteX2" fmla="*/ 1445525 w 1460060"/>
              <a:gd name="connsiteY2" fmla="*/ 314741 h 2010257"/>
              <a:gd name="connsiteX3" fmla="*/ 1372373 w 1460060"/>
              <a:gd name="connsiteY3" fmla="*/ 692693 h 2010257"/>
              <a:gd name="connsiteX4" fmla="*/ 1189493 w 1460060"/>
              <a:gd name="connsiteY4" fmla="*/ 973109 h 2010257"/>
              <a:gd name="connsiteX5" fmla="*/ 933461 w 1460060"/>
              <a:gd name="connsiteY5" fmla="*/ 1265717 h 2010257"/>
              <a:gd name="connsiteX6" fmla="*/ 726197 w 1460060"/>
              <a:gd name="connsiteY6" fmla="*/ 1607093 h 2010257"/>
              <a:gd name="connsiteX7" fmla="*/ 628661 w 1460060"/>
              <a:gd name="connsiteY7" fmla="*/ 1924085 h 2010257"/>
              <a:gd name="connsiteX8" fmla="*/ 457973 w 1460060"/>
              <a:gd name="connsiteY8" fmla="*/ 1997237 h 2010257"/>
              <a:gd name="connsiteX9" fmla="*/ 226325 w 1460060"/>
              <a:gd name="connsiteY9" fmla="*/ 1985045 h 2010257"/>
              <a:gd name="connsiteX10" fmla="*/ 92213 w 1460060"/>
              <a:gd name="connsiteY10" fmla="*/ 1753397 h 2010257"/>
              <a:gd name="connsiteX11" fmla="*/ 80021 w 1460060"/>
              <a:gd name="connsiteY11" fmla="*/ 1387637 h 2010257"/>
              <a:gd name="connsiteX12" fmla="*/ 43445 w 1460060"/>
              <a:gd name="connsiteY12" fmla="*/ 912149 h 2010257"/>
              <a:gd name="connsiteX13" fmla="*/ 6869 w 1460060"/>
              <a:gd name="connsiteY13" fmla="*/ 485429 h 2010257"/>
              <a:gd name="connsiteX14" fmla="*/ 19061 w 1460060"/>
              <a:gd name="connsiteY14" fmla="*/ 180629 h 2010257"/>
              <a:gd name="connsiteX15" fmla="*/ 189749 w 1460060"/>
              <a:gd name="connsiteY15" fmla="*/ 34325 h 2010257"/>
              <a:gd name="connsiteX16" fmla="*/ 323861 w 1460060"/>
              <a:gd name="connsiteY16" fmla="*/ 22133 h 20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60" h="2010257">
                <a:moveTo>
                  <a:pt x="323861" y="22133"/>
                </a:moveTo>
                <a:cubicBezTo>
                  <a:pt x="474229" y="20101"/>
                  <a:pt x="905013" y="-26635"/>
                  <a:pt x="1091957" y="22133"/>
                </a:cubicBezTo>
                <a:cubicBezTo>
                  <a:pt x="1278901" y="70901"/>
                  <a:pt x="1398789" y="202981"/>
                  <a:pt x="1445525" y="314741"/>
                </a:cubicBezTo>
                <a:cubicBezTo>
                  <a:pt x="1492261" y="426501"/>
                  <a:pt x="1415045" y="582965"/>
                  <a:pt x="1372373" y="692693"/>
                </a:cubicBezTo>
                <a:cubicBezTo>
                  <a:pt x="1329701" y="802421"/>
                  <a:pt x="1262645" y="877605"/>
                  <a:pt x="1189493" y="973109"/>
                </a:cubicBezTo>
                <a:cubicBezTo>
                  <a:pt x="1116341" y="1068613"/>
                  <a:pt x="1010677" y="1160053"/>
                  <a:pt x="933461" y="1265717"/>
                </a:cubicBezTo>
                <a:cubicBezTo>
                  <a:pt x="856245" y="1371381"/>
                  <a:pt x="776997" y="1497365"/>
                  <a:pt x="726197" y="1607093"/>
                </a:cubicBezTo>
                <a:cubicBezTo>
                  <a:pt x="675397" y="1716821"/>
                  <a:pt x="673365" y="1859061"/>
                  <a:pt x="628661" y="1924085"/>
                </a:cubicBezTo>
                <a:cubicBezTo>
                  <a:pt x="583957" y="1989109"/>
                  <a:pt x="525029" y="1987077"/>
                  <a:pt x="457973" y="1997237"/>
                </a:cubicBezTo>
                <a:cubicBezTo>
                  <a:pt x="390917" y="2007397"/>
                  <a:pt x="287285" y="2025685"/>
                  <a:pt x="226325" y="1985045"/>
                </a:cubicBezTo>
                <a:cubicBezTo>
                  <a:pt x="165365" y="1944405"/>
                  <a:pt x="116597" y="1852965"/>
                  <a:pt x="92213" y="1753397"/>
                </a:cubicBezTo>
                <a:cubicBezTo>
                  <a:pt x="67829" y="1653829"/>
                  <a:pt x="88149" y="1527845"/>
                  <a:pt x="80021" y="1387637"/>
                </a:cubicBezTo>
                <a:cubicBezTo>
                  <a:pt x="71893" y="1247429"/>
                  <a:pt x="55637" y="1062517"/>
                  <a:pt x="43445" y="912149"/>
                </a:cubicBezTo>
                <a:cubicBezTo>
                  <a:pt x="31253" y="761781"/>
                  <a:pt x="10933" y="607349"/>
                  <a:pt x="6869" y="485429"/>
                </a:cubicBezTo>
                <a:cubicBezTo>
                  <a:pt x="2805" y="363509"/>
                  <a:pt x="-11419" y="255813"/>
                  <a:pt x="19061" y="180629"/>
                </a:cubicBezTo>
                <a:cubicBezTo>
                  <a:pt x="49541" y="105445"/>
                  <a:pt x="136917" y="58709"/>
                  <a:pt x="189749" y="34325"/>
                </a:cubicBezTo>
                <a:cubicBezTo>
                  <a:pt x="242581" y="9941"/>
                  <a:pt x="173493" y="24165"/>
                  <a:pt x="323861" y="22133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2069429" y="4003597"/>
            <a:ext cx="4198062" cy="2313400"/>
          </a:xfrm>
          <a:custGeom>
            <a:avLst/>
            <a:gdLst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844203 w 4198062"/>
              <a:gd name="connsiteY17" fmla="*/ 2202131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795435 w 4198062"/>
              <a:gd name="connsiteY17" fmla="*/ 2189939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832011 w 4198062"/>
              <a:gd name="connsiteY17" fmla="*/ 2153363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8062" h="2313400">
                <a:moveTo>
                  <a:pt x="612811" y="2299667"/>
                </a:moveTo>
                <a:cubicBezTo>
                  <a:pt x="360843" y="2303731"/>
                  <a:pt x="283627" y="2344371"/>
                  <a:pt x="186091" y="2263091"/>
                </a:cubicBezTo>
                <a:cubicBezTo>
                  <a:pt x="88555" y="2181811"/>
                  <a:pt x="58075" y="2061923"/>
                  <a:pt x="27595" y="1811987"/>
                </a:cubicBezTo>
                <a:cubicBezTo>
                  <a:pt x="-2885" y="1562051"/>
                  <a:pt x="3211" y="1033731"/>
                  <a:pt x="3211" y="763475"/>
                </a:cubicBezTo>
                <a:cubicBezTo>
                  <a:pt x="3211" y="493219"/>
                  <a:pt x="-13045" y="310339"/>
                  <a:pt x="27595" y="190451"/>
                </a:cubicBezTo>
                <a:cubicBezTo>
                  <a:pt x="68235" y="70563"/>
                  <a:pt x="78395" y="66499"/>
                  <a:pt x="247051" y="44147"/>
                </a:cubicBezTo>
                <a:cubicBezTo>
                  <a:pt x="415707" y="21795"/>
                  <a:pt x="1039531" y="56339"/>
                  <a:pt x="1039531" y="56339"/>
                </a:cubicBezTo>
                <a:cubicBezTo>
                  <a:pt x="1317915" y="60403"/>
                  <a:pt x="1543467" y="74627"/>
                  <a:pt x="1917355" y="68531"/>
                </a:cubicBezTo>
                <a:cubicBezTo>
                  <a:pt x="2291243" y="62435"/>
                  <a:pt x="2945547" y="23827"/>
                  <a:pt x="3282859" y="19763"/>
                </a:cubicBezTo>
                <a:cubicBezTo>
                  <a:pt x="3620171" y="15699"/>
                  <a:pt x="3788827" y="-35101"/>
                  <a:pt x="3941227" y="44147"/>
                </a:cubicBezTo>
                <a:cubicBezTo>
                  <a:pt x="4093627" y="123395"/>
                  <a:pt x="4187099" y="324563"/>
                  <a:pt x="4197259" y="495251"/>
                </a:cubicBezTo>
                <a:cubicBezTo>
                  <a:pt x="4207419" y="665939"/>
                  <a:pt x="4120043" y="938227"/>
                  <a:pt x="4002187" y="1068275"/>
                </a:cubicBezTo>
                <a:cubicBezTo>
                  <a:pt x="3884331" y="1198323"/>
                  <a:pt x="3658779" y="1232867"/>
                  <a:pt x="3490123" y="1275539"/>
                </a:cubicBezTo>
                <a:cubicBezTo>
                  <a:pt x="3321467" y="1318211"/>
                  <a:pt x="3167035" y="1301955"/>
                  <a:pt x="2990251" y="1324307"/>
                </a:cubicBezTo>
                <a:cubicBezTo>
                  <a:pt x="2813467" y="1346659"/>
                  <a:pt x="2594011" y="1358851"/>
                  <a:pt x="2429419" y="1409651"/>
                </a:cubicBezTo>
                <a:cubicBezTo>
                  <a:pt x="2264827" y="1460451"/>
                  <a:pt x="2092107" y="1541731"/>
                  <a:pt x="2002699" y="1629107"/>
                </a:cubicBezTo>
                <a:cubicBezTo>
                  <a:pt x="1913291" y="1716483"/>
                  <a:pt x="1921419" y="1846531"/>
                  <a:pt x="1892971" y="1933907"/>
                </a:cubicBezTo>
                <a:cubicBezTo>
                  <a:pt x="1864523" y="2021283"/>
                  <a:pt x="1864523" y="2102563"/>
                  <a:pt x="1832011" y="2153363"/>
                </a:cubicBezTo>
                <a:cubicBezTo>
                  <a:pt x="1799499" y="2204163"/>
                  <a:pt x="1901099" y="2214323"/>
                  <a:pt x="1697899" y="2238707"/>
                </a:cubicBezTo>
                <a:cubicBezTo>
                  <a:pt x="1494699" y="2263091"/>
                  <a:pt x="864779" y="2295603"/>
                  <a:pt x="612811" y="2299667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7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）内で並列アプリケーションを動かすことも増えてきた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アプリケーションスレッドは仮想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に割り当てられる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は物理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（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コア）に割り当てられる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アフィニティを設定すると割り当てを固定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1430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内での並列アプリケーションの実行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138864" y="5733256"/>
            <a:ext cx="609600" cy="521208"/>
          </a:xfrm>
        </p:spPr>
        <p:txBody>
          <a:bodyPr/>
          <a:lstStyle/>
          <a:p>
            <a:fld id="{441FCE9C-BCC3-4E90-A94E-4B915C844EB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123728" y="3911124"/>
            <a:ext cx="4032448" cy="12460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763072" y="4238007"/>
            <a:ext cx="2808312" cy="688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66852" y="6046333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355976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69714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176950" y="5193289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269714" y="6027197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176950" y="603790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355976" y="5208756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266852" y="5202853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23728" y="5850925"/>
            <a:ext cx="4032447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60637" y="60463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6852" y="61665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98557" y="61665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6785" y="61665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1546" y="61665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66852" y="53326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98557" y="53326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81546" y="5342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36785" y="53326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vCPU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0351" y="3911124"/>
            <a:ext cx="199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アプリケーショ</a:t>
            </a:r>
            <a:r>
              <a:rPr lang="ja-JP" altLang="en-US" sz="1600" dirty="0"/>
              <a:t>ン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24188" y="42374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36785" y="44256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スレッド</a:t>
            </a:r>
            <a:endParaRPr kumimoji="1" lang="ja-JP" altLang="en-US" sz="1600" dirty="0"/>
          </a:p>
        </p:txBody>
      </p:sp>
      <p:cxnSp>
        <p:nvCxnSpPr>
          <p:cNvPr id="29" name="直線コネクタ 28"/>
          <p:cNvCxnSpPr>
            <a:endCxn id="15" idx="0"/>
          </p:cNvCxnSpPr>
          <p:nvPr/>
        </p:nvCxnSpPr>
        <p:spPr>
          <a:xfrm flipH="1">
            <a:off x="2626892" y="4926729"/>
            <a:ext cx="582547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endCxn id="11" idx="0"/>
          </p:cNvCxnSpPr>
          <p:nvPr/>
        </p:nvCxnSpPr>
        <p:spPr>
          <a:xfrm>
            <a:off x="3514240" y="4926729"/>
            <a:ext cx="22750" cy="2665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14" idx="0"/>
          </p:cNvCxnSpPr>
          <p:nvPr/>
        </p:nvCxnSpPr>
        <p:spPr>
          <a:xfrm>
            <a:off x="3774322" y="4926729"/>
            <a:ext cx="941694" cy="2820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" idx="2"/>
            <a:endCxn id="10" idx="0"/>
          </p:cNvCxnSpPr>
          <p:nvPr/>
        </p:nvCxnSpPr>
        <p:spPr>
          <a:xfrm>
            <a:off x="4167228" y="4926729"/>
            <a:ext cx="1462526" cy="2761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8" idx="0"/>
          </p:cNvCxnSpPr>
          <p:nvPr/>
        </p:nvCxnSpPr>
        <p:spPr>
          <a:xfrm>
            <a:off x="2626892" y="5850925"/>
            <a:ext cx="0" cy="1954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1" idx="4"/>
            <a:endCxn id="13" idx="0"/>
          </p:cNvCxnSpPr>
          <p:nvPr/>
        </p:nvCxnSpPr>
        <p:spPr>
          <a:xfrm>
            <a:off x="3536990" y="5841361"/>
            <a:ext cx="0" cy="19654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4" idx="4"/>
            <a:endCxn id="9" idx="0"/>
          </p:cNvCxnSpPr>
          <p:nvPr/>
        </p:nvCxnSpPr>
        <p:spPr>
          <a:xfrm>
            <a:off x="4716016" y="5856828"/>
            <a:ext cx="0" cy="1810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0" idx="4"/>
            <a:endCxn id="12" idx="0"/>
          </p:cNvCxnSpPr>
          <p:nvPr/>
        </p:nvCxnSpPr>
        <p:spPr>
          <a:xfrm>
            <a:off x="5629754" y="5850925"/>
            <a:ext cx="0" cy="1762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146239" y="53326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68" name="曲線コネクタ 67"/>
          <p:cNvCxnSpPr/>
          <p:nvPr/>
        </p:nvCxnSpPr>
        <p:spPr>
          <a:xfrm rot="16200000" flipH="1">
            <a:off x="2932231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線コネクタ 82"/>
          <p:cNvCxnSpPr/>
          <p:nvPr/>
        </p:nvCxnSpPr>
        <p:spPr>
          <a:xfrm rot="16200000" flipH="1">
            <a:off x="3230068" y="4540334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線コネクタ 83"/>
          <p:cNvCxnSpPr/>
          <p:nvPr/>
        </p:nvCxnSpPr>
        <p:spPr>
          <a:xfrm rot="16200000" flipH="1">
            <a:off x="3834804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曲線コネクタ 84"/>
          <p:cNvCxnSpPr/>
          <p:nvPr/>
        </p:nvCxnSpPr>
        <p:spPr>
          <a:xfrm rot="16200000" flipH="1">
            <a:off x="3519038" y="4515951"/>
            <a:ext cx="458260" cy="1328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50"/>
          <p:cNvSpPr txBox="1"/>
          <p:nvPr/>
        </p:nvSpPr>
        <p:spPr>
          <a:xfrm>
            <a:off x="5263407" y="5610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15" name="テキスト ボックス 50"/>
          <p:cNvSpPr txBox="1"/>
          <p:nvPr/>
        </p:nvSpPr>
        <p:spPr>
          <a:xfrm>
            <a:off x="4265873" y="5636685"/>
            <a:ext cx="466724" cy="4843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8" name="テキスト ボックス 50"/>
          <p:cNvSpPr txBox="1"/>
          <p:nvPr/>
        </p:nvSpPr>
        <p:spPr>
          <a:xfrm>
            <a:off x="2329561" y="564846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グループの拡張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(2/</a:t>
            </a:r>
            <a:r>
              <a:rPr lang="en-US" altLang="ja-JP" dirty="0">
                <a:solidFill>
                  <a:schemeClr val="tx1"/>
                </a:solidFill>
              </a:rPr>
              <a:t>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の割合が大きくなるか変わらない場合、拡張したグループを採用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グループの拡張を繰り返す</a:t>
            </a:r>
            <a:endParaRPr lang="en-US" altLang="ja-JP" dirty="0" smtClean="0"/>
          </a:p>
          <a:p>
            <a:r>
              <a:rPr lang="ja-JP" altLang="en-US" dirty="0" smtClean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の割合が小さくなる場合は採用しない</a:t>
            </a:r>
            <a:endParaRPr lang="en-US" altLang="ja-JP" dirty="0"/>
          </a:p>
          <a:p>
            <a:pPr lvl="1"/>
            <a:r>
              <a:rPr lang="ja-JP" altLang="en-US" dirty="0"/>
              <a:t>元のグループから外に出ている辺を削除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96484" y="433213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" name="円/楕円 5"/>
          <p:cNvSpPr/>
          <p:nvPr/>
        </p:nvSpPr>
        <p:spPr>
          <a:xfrm>
            <a:off x="4716016" y="434166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7" name="円/楕円 6"/>
          <p:cNvSpPr/>
          <p:nvPr/>
        </p:nvSpPr>
        <p:spPr>
          <a:xfrm>
            <a:off x="3897066" y="4352704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8" name="円/楕円 7"/>
          <p:cNvSpPr/>
          <p:nvPr/>
        </p:nvSpPr>
        <p:spPr>
          <a:xfrm>
            <a:off x="3086695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9" name="円/楕円 8"/>
          <p:cNvSpPr/>
          <p:nvPr/>
        </p:nvSpPr>
        <p:spPr>
          <a:xfrm>
            <a:off x="2257563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0" name="円/楕円 9"/>
          <p:cNvSpPr/>
          <p:nvPr/>
        </p:nvSpPr>
        <p:spPr>
          <a:xfrm>
            <a:off x="5253392" y="5643403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1" name="円/楕円 10"/>
          <p:cNvSpPr/>
          <p:nvPr/>
        </p:nvSpPr>
        <p:spPr>
          <a:xfrm>
            <a:off x="4263213" y="564846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2" name="円/楕円 11"/>
          <p:cNvSpPr/>
          <p:nvPr/>
        </p:nvSpPr>
        <p:spPr>
          <a:xfrm>
            <a:off x="3301008" y="5673325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円/楕円 12"/>
          <p:cNvSpPr/>
          <p:nvPr/>
        </p:nvSpPr>
        <p:spPr>
          <a:xfrm>
            <a:off x="2339085" y="5673324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テキスト ボックス 50"/>
          <p:cNvSpPr txBox="1"/>
          <p:nvPr/>
        </p:nvSpPr>
        <p:spPr>
          <a:xfrm>
            <a:off x="3310533" y="564208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16" name="テキスト ボックス 50"/>
          <p:cNvSpPr txBox="1"/>
          <p:nvPr/>
        </p:nvSpPr>
        <p:spPr>
          <a:xfrm>
            <a:off x="5596484" y="431308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17" name="テキスト ボックス 50"/>
          <p:cNvSpPr txBox="1"/>
          <p:nvPr/>
        </p:nvSpPr>
        <p:spPr>
          <a:xfrm>
            <a:off x="2213739" y="436223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8" name="テキスト ボックス 50"/>
          <p:cNvSpPr txBox="1"/>
          <p:nvPr/>
        </p:nvSpPr>
        <p:spPr>
          <a:xfrm>
            <a:off x="306764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19" name="テキスト ボックス 50"/>
          <p:cNvSpPr txBox="1"/>
          <p:nvPr/>
        </p:nvSpPr>
        <p:spPr>
          <a:xfrm>
            <a:off x="389706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0" name="テキスト ボックス 50"/>
          <p:cNvSpPr txBox="1"/>
          <p:nvPr/>
        </p:nvSpPr>
        <p:spPr>
          <a:xfrm>
            <a:off x="4716016" y="434318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2" name="テキスト ボックス 10"/>
          <p:cNvSpPr txBox="1"/>
          <p:nvPr/>
        </p:nvSpPr>
        <p:spPr>
          <a:xfrm>
            <a:off x="6228184" y="4305295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3" name="テキスト ボックス 34"/>
          <p:cNvSpPr txBox="1"/>
          <p:nvPr/>
        </p:nvSpPr>
        <p:spPr>
          <a:xfrm>
            <a:off x="6228184" y="5553961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4" name="直線コネクタ 23"/>
          <p:cNvCxnSpPr>
            <a:stCxn id="9" idx="4"/>
            <a:endCxn id="13" idx="0"/>
          </p:cNvCxnSpPr>
          <p:nvPr/>
        </p:nvCxnSpPr>
        <p:spPr>
          <a:xfrm>
            <a:off x="2481401" y="4809905"/>
            <a:ext cx="81522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4"/>
            <a:endCxn id="12" idx="0"/>
          </p:cNvCxnSpPr>
          <p:nvPr/>
        </p:nvCxnSpPr>
        <p:spPr>
          <a:xfrm>
            <a:off x="3310533" y="4809905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9" idx="4"/>
            <a:endCxn id="12" idx="0"/>
          </p:cNvCxnSpPr>
          <p:nvPr/>
        </p:nvCxnSpPr>
        <p:spPr>
          <a:xfrm>
            <a:off x="2481401" y="4809905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8" idx="4"/>
            <a:endCxn id="13" idx="0"/>
          </p:cNvCxnSpPr>
          <p:nvPr/>
        </p:nvCxnSpPr>
        <p:spPr>
          <a:xfrm flipH="1">
            <a:off x="2562923" y="4809905"/>
            <a:ext cx="747610" cy="8634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12" idx="0"/>
          </p:cNvCxnSpPr>
          <p:nvPr/>
        </p:nvCxnSpPr>
        <p:spPr>
          <a:xfrm flipH="1">
            <a:off x="3524846" y="4800379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7" idx="4"/>
            <a:endCxn id="11" idx="0"/>
          </p:cNvCxnSpPr>
          <p:nvPr/>
        </p:nvCxnSpPr>
        <p:spPr>
          <a:xfrm>
            <a:off x="4120904" y="4800379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7" idx="4"/>
            <a:endCxn id="10" idx="0"/>
          </p:cNvCxnSpPr>
          <p:nvPr/>
        </p:nvCxnSpPr>
        <p:spPr>
          <a:xfrm>
            <a:off x="4120904" y="4800379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6" idx="4"/>
            <a:endCxn id="12" idx="0"/>
          </p:cNvCxnSpPr>
          <p:nvPr/>
        </p:nvCxnSpPr>
        <p:spPr>
          <a:xfrm flipH="1">
            <a:off x="3524846" y="4789337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6" idx="4"/>
            <a:endCxn id="11" idx="0"/>
          </p:cNvCxnSpPr>
          <p:nvPr/>
        </p:nvCxnSpPr>
        <p:spPr>
          <a:xfrm flipH="1">
            <a:off x="4487051" y="4789337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" idx="4"/>
            <a:endCxn id="10" idx="0"/>
          </p:cNvCxnSpPr>
          <p:nvPr/>
        </p:nvCxnSpPr>
        <p:spPr>
          <a:xfrm>
            <a:off x="4939854" y="4789337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5" idx="4"/>
            <a:endCxn id="12" idx="0"/>
          </p:cNvCxnSpPr>
          <p:nvPr/>
        </p:nvCxnSpPr>
        <p:spPr>
          <a:xfrm flipH="1">
            <a:off x="3524846" y="4779813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" idx="4"/>
            <a:endCxn id="11" idx="0"/>
          </p:cNvCxnSpPr>
          <p:nvPr/>
        </p:nvCxnSpPr>
        <p:spPr>
          <a:xfrm flipH="1">
            <a:off x="4487051" y="4779813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5" idx="4"/>
            <a:endCxn id="10" idx="0"/>
          </p:cNvCxnSpPr>
          <p:nvPr/>
        </p:nvCxnSpPr>
        <p:spPr>
          <a:xfrm flipH="1">
            <a:off x="5477230" y="4779813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フリーフォーム 37"/>
          <p:cNvSpPr/>
          <p:nvPr/>
        </p:nvSpPr>
        <p:spPr>
          <a:xfrm>
            <a:off x="2187691" y="4196299"/>
            <a:ext cx="1460060" cy="2010257"/>
          </a:xfrm>
          <a:custGeom>
            <a:avLst/>
            <a:gdLst>
              <a:gd name="connsiteX0" fmla="*/ 323861 w 1460060"/>
              <a:gd name="connsiteY0" fmla="*/ 22133 h 2010257"/>
              <a:gd name="connsiteX1" fmla="*/ 1091957 w 1460060"/>
              <a:gd name="connsiteY1" fmla="*/ 22133 h 2010257"/>
              <a:gd name="connsiteX2" fmla="*/ 1445525 w 1460060"/>
              <a:gd name="connsiteY2" fmla="*/ 314741 h 2010257"/>
              <a:gd name="connsiteX3" fmla="*/ 1372373 w 1460060"/>
              <a:gd name="connsiteY3" fmla="*/ 692693 h 2010257"/>
              <a:gd name="connsiteX4" fmla="*/ 1189493 w 1460060"/>
              <a:gd name="connsiteY4" fmla="*/ 973109 h 2010257"/>
              <a:gd name="connsiteX5" fmla="*/ 933461 w 1460060"/>
              <a:gd name="connsiteY5" fmla="*/ 1265717 h 2010257"/>
              <a:gd name="connsiteX6" fmla="*/ 726197 w 1460060"/>
              <a:gd name="connsiteY6" fmla="*/ 1607093 h 2010257"/>
              <a:gd name="connsiteX7" fmla="*/ 628661 w 1460060"/>
              <a:gd name="connsiteY7" fmla="*/ 1924085 h 2010257"/>
              <a:gd name="connsiteX8" fmla="*/ 457973 w 1460060"/>
              <a:gd name="connsiteY8" fmla="*/ 1997237 h 2010257"/>
              <a:gd name="connsiteX9" fmla="*/ 226325 w 1460060"/>
              <a:gd name="connsiteY9" fmla="*/ 1985045 h 2010257"/>
              <a:gd name="connsiteX10" fmla="*/ 92213 w 1460060"/>
              <a:gd name="connsiteY10" fmla="*/ 1753397 h 2010257"/>
              <a:gd name="connsiteX11" fmla="*/ 80021 w 1460060"/>
              <a:gd name="connsiteY11" fmla="*/ 1387637 h 2010257"/>
              <a:gd name="connsiteX12" fmla="*/ 43445 w 1460060"/>
              <a:gd name="connsiteY12" fmla="*/ 912149 h 2010257"/>
              <a:gd name="connsiteX13" fmla="*/ 6869 w 1460060"/>
              <a:gd name="connsiteY13" fmla="*/ 485429 h 2010257"/>
              <a:gd name="connsiteX14" fmla="*/ 19061 w 1460060"/>
              <a:gd name="connsiteY14" fmla="*/ 180629 h 2010257"/>
              <a:gd name="connsiteX15" fmla="*/ 189749 w 1460060"/>
              <a:gd name="connsiteY15" fmla="*/ 34325 h 2010257"/>
              <a:gd name="connsiteX16" fmla="*/ 323861 w 1460060"/>
              <a:gd name="connsiteY16" fmla="*/ 22133 h 20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60" h="2010257">
                <a:moveTo>
                  <a:pt x="323861" y="22133"/>
                </a:moveTo>
                <a:cubicBezTo>
                  <a:pt x="474229" y="20101"/>
                  <a:pt x="905013" y="-26635"/>
                  <a:pt x="1091957" y="22133"/>
                </a:cubicBezTo>
                <a:cubicBezTo>
                  <a:pt x="1278901" y="70901"/>
                  <a:pt x="1398789" y="202981"/>
                  <a:pt x="1445525" y="314741"/>
                </a:cubicBezTo>
                <a:cubicBezTo>
                  <a:pt x="1492261" y="426501"/>
                  <a:pt x="1415045" y="582965"/>
                  <a:pt x="1372373" y="692693"/>
                </a:cubicBezTo>
                <a:cubicBezTo>
                  <a:pt x="1329701" y="802421"/>
                  <a:pt x="1262645" y="877605"/>
                  <a:pt x="1189493" y="973109"/>
                </a:cubicBezTo>
                <a:cubicBezTo>
                  <a:pt x="1116341" y="1068613"/>
                  <a:pt x="1010677" y="1160053"/>
                  <a:pt x="933461" y="1265717"/>
                </a:cubicBezTo>
                <a:cubicBezTo>
                  <a:pt x="856245" y="1371381"/>
                  <a:pt x="776997" y="1497365"/>
                  <a:pt x="726197" y="1607093"/>
                </a:cubicBezTo>
                <a:cubicBezTo>
                  <a:pt x="675397" y="1716821"/>
                  <a:pt x="673365" y="1859061"/>
                  <a:pt x="628661" y="1924085"/>
                </a:cubicBezTo>
                <a:cubicBezTo>
                  <a:pt x="583957" y="1989109"/>
                  <a:pt x="525029" y="1987077"/>
                  <a:pt x="457973" y="1997237"/>
                </a:cubicBezTo>
                <a:cubicBezTo>
                  <a:pt x="390917" y="2007397"/>
                  <a:pt x="287285" y="2025685"/>
                  <a:pt x="226325" y="1985045"/>
                </a:cubicBezTo>
                <a:cubicBezTo>
                  <a:pt x="165365" y="1944405"/>
                  <a:pt x="116597" y="1852965"/>
                  <a:pt x="92213" y="1753397"/>
                </a:cubicBezTo>
                <a:cubicBezTo>
                  <a:pt x="67829" y="1653829"/>
                  <a:pt x="88149" y="1527845"/>
                  <a:pt x="80021" y="1387637"/>
                </a:cubicBezTo>
                <a:cubicBezTo>
                  <a:pt x="71893" y="1247429"/>
                  <a:pt x="55637" y="1062517"/>
                  <a:pt x="43445" y="912149"/>
                </a:cubicBezTo>
                <a:cubicBezTo>
                  <a:pt x="31253" y="761781"/>
                  <a:pt x="10933" y="607349"/>
                  <a:pt x="6869" y="485429"/>
                </a:cubicBezTo>
                <a:cubicBezTo>
                  <a:pt x="2805" y="363509"/>
                  <a:pt x="-11419" y="255813"/>
                  <a:pt x="19061" y="180629"/>
                </a:cubicBezTo>
                <a:cubicBezTo>
                  <a:pt x="49541" y="105445"/>
                  <a:pt x="136917" y="58709"/>
                  <a:pt x="189749" y="34325"/>
                </a:cubicBezTo>
                <a:cubicBezTo>
                  <a:pt x="242581" y="9941"/>
                  <a:pt x="173493" y="24165"/>
                  <a:pt x="323861" y="22133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2069429" y="4003597"/>
            <a:ext cx="4198062" cy="2313400"/>
          </a:xfrm>
          <a:custGeom>
            <a:avLst/>
            <a:gdLst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844203 w 4198062"/>
              <a:gd name="connsiteY17" fmla="*/ 2202131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795435 w 4198062"/>
              <a:gd name="connsiteY17" fmla="*/ 2189939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  <a:gd name="connsiteX0" fmla="*/ 612811 w 4198062"/>
              <a:gd name="connsiteY0" fmla="*/ 2299667 h 2313400"/>
              <a:gd name="connsiteX1" fmla="*/ 186091 w 4198062"/>
              <a:gd name="connsiteY1" fmla="*/ 2263091 h 2313400"/>
              <a:gd name="connsiteX2" fmla="*/ 27595 w 4198062"/>
              <a:gd name="connsiteY2" fmla="*/ 1811987 h 2313400"/>
              <a:gd name="connsiteX3" fmla="*/ 3211 w 4198062"/>
              <a:gd name="connsiteY3" fmla="*/ 763475 h 2313400"/>
              <a:gd name="connsiteX4" fmla="*/ 27595 w 4198062"/>
              <a:gd name="connsiteY4" fmla="*/ 190451 h 2313400"/>
              <a:gd name="connsiteX5" fmla="*/ 247051 w 4198062"/>
              <a:gd name="connsiteY5" fmla="*/ 44147 h 2313400"/>
              <a:gd name="connsiteX6" fmla="*/ 1039531 w 4198062"/>
              <a:gd name="connsiteY6" fmla="*/ 56339 h 2313400"/>
              <a:gd name="connsiteX7" fmla="*/ 1917355 w 4198062"/>
              <a:gd name="connsiteY7" fmla="*/ 68531 h 2313400"/>
              <a:gd name="connsiteX8" fmla="*/ 3282859 w 4198062"/>
              <a:gd name="connsiteY8" fmla="*/ 19763 h 2313400"/>
              <a:gd name="connsiteX9" fmla="*/ 3941227 w 4198062"/>
              <a:gd name="connsiteY9" fmla="*/ 44147 h 2313400"/>
              <a:gd name="connsiteX10" fmla="*/ 4197259 w 4198062"/>
              <a:gd name="connsiteY10" fmla="*/ 495251 h 2313400"/>
              <a:gd name="connsiteX11" fmla="*/ 4002187 w 4198062"/>
              <a:gd name="connsiteY11" fmla="*/ 1068275 h 2313400"/>
              <a:gd name="connsiteX12" fmla="*/ 3490123 w 4198062"/>
              <a:gd name="connsiteY12" fmla="*/ 1275539 h 2313400"/>
              <a:gd name="connsiteX13" fmla="*/ 2990251 w 4198062"/>
              <a:gd name="connsiteY13" fmla="*/ 1324307 h 2313400"/>
              <a:gd name="connsiteX14" fmla="*/ 2429419 w 4198062"/>
              <a:gd name="connsiteY14" fmla="*/ 1409651 h 2313400"/>
              <a:gd name="connsiteX15" fmla="*/ 2002699 w 4198062"/>
              <a:gd name="connsiteY15" fmla="*/ 1629107 h 2313400"/>
              <a:gd name="connsiteX16" fmla="*/ 1892971 w 4198062"/>
              <a:gd name="connsiteY16" fmla="*/ 1933907 h 2313400"/>
              <a:gd name="connsiteX17" fmla="*/ 1832011 w 4198062"/>
              <a:gd name="connsiteY17" fmla="*/ 2153363 h 2313400"/>
              <a:gd name="connsiteX18" fmla="*/ 1697899 w 4198062"/>
              <a:gd name="connsiteY18" fmla="*/ 2238707 h 2313400"/>
              <a:gd name="connsiteX19" fmla="*/ 612811 w 4198062"/>
              <a:gd name="connsiteY19" fmla="*/ 2299667 h 231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8062" h="2313400">
                <a:moveTo>
                  <a:pt x="612811" y="2299667"/>
                </a:moveTo>
                <a:cubicBezTo>
                  <a:pt x="360843" y="2303731"/>
                  <a:pt x="283627" y="2344371"/>
                  <a:pt x="186091" y="2263091"/>
                </a:cubicBezTo>
                <a:cubicBezTo>
                  <a:pt x="88555" y="2181811"/>
                  <a:pt x="58075" y="2061923"/>
                  <a:pt x="27595" y="1811987"/>
                </a:cubicBezTo>
                <a:cubicBezTo>
                  <a:pt x="-2885" y="1562051"/>
                  <a:pt x="3211" y="1033731"/>
                  <a:pt x="3211" y="763475"/>
                </a:cubicBezTo>
                <a:cubicBezTo>
                  <a:pt x="3211" y="493219"/>
                  <a:pt x="-13045" y="310339"/>
                  <a:pt x="27595" y="190451"/>
                </a:cubicBezTo>
                <a:cubicBezTo>
                  <a:pt x="68235" y="70563"/>
                  <a:pt x="78395" y="66499"/>
                  <a:pt x="247051" y="44147"/>
                </a:cubicBezTo>
                <a:cubicBezTo>
                  <a:pt x="415707" y="21795"/>
                  <a:pt x="1039531" y="56339"/>
                  <a:pt x="1039531" y="56339"/>
                </a:cubicBezTo>
                <a:cubicBezTo>
                  <a:pt x="1317915" y="60403"/>
                  <a:pt x="1543467" y="74627"/>
                  <a:pt x="1917355" y="68531"/>
                </a:cubicBezTo>
                <a:cubicBezTo>
                  <a:pt x="2291243" y="62435"/>
                  <a:pt x="2945547" y="23827"/>
                  <a:pt x="3282859" y="19763"/>
                </a:cubicBezTo>
                <a:cubicBezTo>
                  <a:pt x="3620171" y="15699"/>
                  <a:pt x="3788827" y="-35101"/>
                  <a:pt x="3941227" y="44147"/>
                </a:cubicBezTo>
                <a:cubicBezTo>
                  <a:pt x="4093627" y="123395"/>
                  <a:pt x="4187099" y="324563"/>
                  <a:pt x="4197259" y="495251"/>
                </a:cubicBezTo>
                <a:cubicBezTo>
                  <a:pt x="4207419" y="665939"/>
                  <a:pt x="4120043" y="938227"/>
                  <a:pt x="4002187" y="1068275"/>
                </a:cubicBezTo>
                <a:cubicBezTo>
                  <a:pt x="3884331" y="1198323"/>
                  <a:pt x="3658779" y="1232867"/>
                  <a:pt x="3490123" y="1275539"/>
                </a:cubicBezTo>
                <a:cubicBezTo>
                  <a:pt x="3321467" y="1318211"/>
                  <a:pt x="3167035" y="1301955"/>
                  <a:pt x="2990251" y="1324307"/>
                </a:cubicBezTo>
                <a:cubicBezTo>
                  <a:pt x="2813467" y="1346659"/>
                  <a:pt x="2594011" y="1358851"/>
                  <a:pt x="2429419" y="1409651"/>
                </a:cubicBezTo>
                <a:cubicBezTo>
                  <a:pt x="2264827" y="1460451"/>
                  <a:pt x="2092107" y="1541731"/>
                  <a:pt x="2002699" y="1629107"/>
                </a:cubicBezTo>
                <a:cubicBezTo>
                  <a:pt x="1913291" y="1716483"/>
                  <a:pt x="1921419" y="1846531"/>
                  <a:pt x="1892971" y="1933907"/>
                </a:cubicBezTo>
                <a:cubicBezTo>
                  <a:pt x="1864523" y="2021283"/>
                  <a:pt x="1864523" y="2102563"/>
                  <a:pt x="1832011" y="2153363"/>
                </a:cubicBezTo>
                <a:cubicBezTo>
                  <a:pt x="1799499" y="2204163"/>
                  <a:pt x="1901099" y="2214323"/>
                  <a:pt x="1697899" y="2238707"/>
                </a:cubicBezTo>
                <a:cubicBezTo>
                  <a:pt x="1494699" y="2263091"/>
                  <a:pt x="864779" y="2295603"/>
                  <a:pt x="612811" y="2299667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99592" y="429309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1/2 &gt; 2/5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0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50"/>
          <p:cNvSpPr txBox="1"/>
          <p:nvPr/>
        </p:nvSpPr>
        <p:spPr>
          <a:xfrm>
            <a:off x="5263407" y="574356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4" name="テキスト ボックス 50"/>
          <p:cNvSpPr txBox="1"/>
          <p:nvPr/>
        </p:nvSpPr>
        <p:spPr>
          <a:xfrm>
            <a:off x="4265873" y="574356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3" name="テキスト ボックス 50"/>
          <p:cNvSpPr txBox="1"/>
          <p:nvPr/>
        </p:nvSpPr>
        <p:spPr>
          <a:xfrm>
            <a:off x="3310533" y="567155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2" name="テキスト ボックス 50"/>
          <p:cNvSpPr txBox="1"/>
          <p:nvPr/>
        </p:nvSpPr>
        <p:spPr>
          <a:xfrm>
            <a:off x="2329561" y="567155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8" name="円/楕円 7"/>
          <p:cNvSpPr/>
          <p:nvPr/>
        </p:nvSpPr>
        <p:spPr>
          <a:xfrm>
            <a:off x="5596484" y="4410087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グラフ分割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グラフの残りの部分に対して</a:t>
            </a:r>
            <a:r>
              <a:rPr lang="ja-JP" altLang="en-US" dirty="0" smtClean="0"/>
              <a:t>同様の</a:t>
            </a:r>
            <a:r>
              <a:rPr kumimoji="1" lang="ja-JP" altLang="en-US" dirty="0" smtClean="0"/>
              <a:t>作業を繰り返す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グループの作成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グループの拡張</a:t>
            </a:r>
            <a:endParaRPr lang="en-US" altLang="ja-JP" dirty="0" smtClean="0"/>
          </a:p>
          <a:p>
            <a:r>
              <a:rPr kumimoji="1" lang="ja-JP" altLang="en-US" dirty="0" smtClean="0"/>
              <a:t>最終的にいくつかのグループに分割される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16016" y="4410087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円/楕円 13"/>
          <p:cNvSpPr/>
          <p:nvPr/>
        </p:nvSpPr>
        <p:spPr>
          <a:xfrm>
            <a:off x="3897066" y="4410087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円/楕円 14"/>
          <p:cNvSpPr/>
          <p:nvPr/>
        </p:nvSpPr>
        <p:spPr>
          <a:xfrm>
            <a:off x="3086695" y="439446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円/楕円 15"/>
          <p:cNvSpPr/>
          <p:nvPr/>
        </p:nvSpPr>
        <p:spPr>
          <a:xfrm>
            <a:off x="2257563" y="439446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円/楕円 16"/>
          <p:cNvSpPr/>
          <p:nvPr/>
        </p:nvSpPr>
        <p:spPr>
          <a:xfrm>
            <a:off x="5253392" y="576261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円/楕円 17"/>
          <p:cNvSpPr/>
          <p:nvPr/>
        </p:nvSpPr>
        <p:spPr>
          <a:xfrm>
            <a:off x="4263213" y="576261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円/楕円 18"/>
          <p:cNvSpPr/>
          <p:nvPr/>
        </p:nvSpPr>
        <p:spPr>
          <a:xfrm>
            <a:off x="3301008" y="5690604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円/楕円 19"/>
          <p:cNvSpPr/>
          <p:nvPr/>
        </p:nvSpPr>
        <p:spPr>
          <a:xfrm>
            <a:off x="2339085" y="5690604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5" name="テキスト ボックス 50"/>
          <p:cNvSpPr txBox="1"/>
          <p:nvPr/>
        </p:nvSpPr>
        <p:spPr>
          <a:xfrm>
            <a:off x="5596484" y="437541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9" name="テキスト ボックス 50"/>
          <p:cNvSpPr txBox="1"/>
          <p:nvPr/>
        </p:nvSpPr>
        <p:spPr>
          <a:xfrm>
            <a:off x="2213739" y="437541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1" name="テキスト ボックス 50"/>
          <p:cNvSpPr txBox="1"/>
          <p:nvPr/>
        </p:nvSpPr>
        <p:spPr>
          <a:xfrm>
            <a:off x="3067646" y="437541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5" name="テキスト ボックス 50"/>
          <p:cNvSpPr txBox="1"/>
          <p:nvPr/>
        </p:nvSpPr>
        <p:spPr>
          <a:xfrm>
            <a:off x="3897066" y="4410087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12" name="テキスト ボックス 50"/>
          <p:cNvSpPr txBox="1"/>
          <p:nvPr/>
        </p:nvSpPr>
        <p:spPr>
          <a:xfrm>
            <a:off x="4716016" y="4410087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6359891" y="4447418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7" name="テキスト ボックス 34"/>
          <p:cNvSpPr txBox="1"/>
          <p:nvPr/>
        </p:nvSpPr>
        <p:spPr>
          <a:xfrm>
            <a:off x="6123879" y="5671554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9" name="直線コネクタ 28"/>
          <p:cNvCxnSpPr>
            <a:stCxn id="16" idx="4"/>
            <a:endCxn id="20" idx="0"/>
          </p:cNvCxnSpPr>
          <p:nvPr/>
        </p:nvCxnSpPr>
        <p:spPr>
          <a:xfrm>
            <a:off x="2481401" y="4842135"/>
            <a:ext cx="81522" cy="8484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20" idx="0"/>
          </p:cNvCxnSpPr>
          <p:nvPr/>
        </p:nvCxnSpPr>
        <p:spPr>
          <a:xfrm flipH="1">
            <a:off x="2562923" y="4842135"/>
            <a:ext cx="747610" cy="8484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14" idx="4"/>
            <a:endCxn id="19" idx="0"/>
          </p:cNvCxnSpPr>
          <p:nvPr/>
        </p:nvCxnSpPr>
        <p:spPr>
          <a:xfrm flipH="1">
            <a:off x="3524846" y="4857762"/>
            <a:ext cx="596058" cy="8328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4" idx="4"/>
            <a:endCxn id="18" idx="0"/>
          </p:cNvCxnSpPr>
          <p:nvPr/>
        </p:nvCxnSpPr>
        <p:spPr>
          <a:xfrm>
            <a:off x="4120904" y="4857762"/>
            <a:ext cx="366147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4" idx="4"/>
            <a:endCxn id="17" idx="0"/>
          </p:cNvCxnSpPr>
          <p:nvPr/>
        </p:nvCxnSpPr>
        <p:spPr>
          <a:xfrm>
            <a:off x="4120904" y="4857762"/>
            <a:ext cx="1356326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3" idx="4"/>
            <a:endCxn id="19" idx="0"/>
          </p:cNvCxnSpPr>
          <p:nvPr/>
        </p:nvCxnSpPr>
        <p:spPr>
          <a:xfrm flipH="1">
            <a:off x="3524846" y="4857762"/>
            <a:ext cx="1415008" cy="8328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3" idx="4"/>
            <a:endCxn id="18" idx="0"/>
          </p:cNvCxnSpPr>
          <p:nvPr/>
        </p:nvCxnSpPr>
        <p:spPr>
          <a:xfrm flipH="1">
            <a:off x="4487051" y="4857762"/>
            <a:ext cx="452803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13" idx="4"/>
            <a:endCxn id="17" idx="0"/>
          </p:cNvCxnSpPr>
          <p:nvPr/>
        </p:nvCxnSpPr>
        <p:spPr>
          <a:xfrm>
            <a:off x="4939854" y="4857762"/>
            <a:ext cx="537376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8" idx="4"/>
            <a:endCxn id="19" idx="0"/>
          </p:cNvCxnSpPr>
          <p:nvPr/>
        </p:nvCxnSpPr>
        <p:spPr>
          <a:xfrm flipH="1">
            <a:off x="3524846" y="4857762"/>
            <a:ext cx="2295476" cy="8328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8" idx="4"/>
            <a:endCxn id="18" idx="0"/>
          </p:cNvCxnSpPr>
          <p:nvPr/>
        </p:nvCxnSpPr>
        <p:spPr>
          <a:xfrm flipH="1">
            <a:off x="4487051" y="4857762"/>
            <a:ext cx="1333271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8" idx="4"/>
            <a:endCxn id="17" idx="0"/>
          </p:cNvCxnSpPr>
          <p:nvPr/>
        </p:nvCxnSpPr>
        <p:spPr>
          <a:xfrm flipH="1">
            <a:off x="5477230" y="4857762"/>
            <a:ext cx="343092" cy="904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2187691" y="4200030"/>
            <a:ext cx="1460060" cy="2010257"/>
          </a:xfrm>
          <a:custGeom>
            <a:avLst/>
            <a:gdLst>
              <a:gd name="connsiteX0" fmla="*/ 323861 w 1460060"/>
              <a:gd name="connsiteY0" fmla="*/ 22133 h 2010257"/>
              <a:gd name="connsiteX1" fmla="*/ 1091957 w 1460060"/>
              <a:gd name="connsiteY1" fmla="*/ 22133 h 2010257"/>
              <a:gd name="connsiteX2" fmla="*/ 1445525 w 1460060"/>
              <a:gd name="connsiteY2" fmla="*/ 314741 h 2010257"/>
              <a:gd name="connsiteX3" fmla="*/ 1372373 w 1460060"/>
              <a:gd name="connsiteY3" fmla="*/ 692693 h 2010257"/>
              <a:gd name="connsiteX4" fmla="*/ 1189493 w 1460060"/>
              <a:gd name="connsiteY4" fmla="*/ 973109 h 2010257"/>
              <a:gd name="connsiteX5" fmla="*/ 933461 w 1460060"/>
              <a:gd name="connsiteY5" fmla="*/ 1265717 h 2010257"/>
              <a:gd name="connsiteX6" fmla="*/ 726197 w 1460060"/>
              <a:gd name="connsiteY6" fmla="*/ 1607093 h 2010257"/>
              <a:gd name="connsiteX7" fmla="*/ 628661 w 1460060"/>
              <a:gd name="connsiteY7" fmla="*/ 1924085 h 2010257"/>
              <a:gd name="connsiteX8" fmla="*/ 457973 w 1460060"/>
              <a:gd name="connsiteY8" fmla="*/ 1997237 h 2010257"/>
              <a:gd name="connsiteX9" fmla="*/ 226325 w 1460060"/>
              <a:gd name="connsiteY9" fmla="*/ 1985045 h 2010257"/>
              <a:gd name="connsiteX10" fmla="*/ 92213 w 1460060"/>
              <a:gd name="connsiteY10" fmla="*/ 1753397 h 2010257"/>
              <a:gd name="connsiteX11" fmla="*/ 80021 w 1460060"/>
              <a:gd name="connsiteY11" fmla="*/ 1387637 h 2010257"/>
              <a:gd name="connsiteX12" fmla="*/ 43445 w 1460060"/>
              <a:gd name="connsiteY12" fmla="*/ 912149 h 2010257"/>
              <a:gd name="connsiteX13" fmla="*/ 6869 w 1460060"/>
              <a:gd name="connsiteY13" fmla="*/ 485429 h 2010257"/>
              <a:gd name="connsiteX14" fmla="*/ 19061 w 1460060"/>
              <a:gd name="connsiteY14" fmla="*/ 180629 h 2010257"/>
              <a:gd name="connsiteX15" fmla="*/ 189749 w 1460060"/>
              <a:gd name="connsiteY15" fmla="*/ 34325 h 2010257"/>
              <a:gd name="connsiteX16" fmla="*/ 323861 w 1460060"/>
              <a:gd name="connsiteY16" fmla="*/ 22133 h 20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60" h="2010257">
                <a:moveTo>
                  <a:pt x="323861" y="22133"/>
                </a:moveTo>
                <a:cubicBezTo>
                  <a:pt x="474229" y="20101"/>
                  <a:pt x="905013" y="-26635"/>
                  <a:pt x="1091957" y="22133"/>
                </a:cubicBezTo>
                <a:cubicBezTo>
                  <a:pt x="1278901" y="70901"/>
                  <a:pt x="1398789" y="202981"/>
                  <a:pt x="1445525" y="314741"/>
                </a:cubicBezTo>
                <a:cubicBezTo>
                  <a:pt x="1492261" y="426501"/>
                  <a:pt x="1415045" y="582965"/>
                  <a:pt x="1372373" y="692693"/>
                </a:cubicBezTo>
                <a:cubicBezTo>
                  <a:pt x="1329701" y="802421"/>
                  <a:pt x="1262645" y="877605"/>
                  <a:pt x="1189493" y="973109"/>
                </a:cubicBezTo>
                <a:cubicBezTo>
                  <a:pt x="1116341" y="1068613"/>
                  <a:pt x="1010677" y="1160053"/>
                  <a:pt x="933461" y="1265717"/>
                </a:cubicBezTo>
                <a:cubicBezTo>
                  <a:pt x="856245" y="1371381"/>
                  <a:pt x="776997" y="1497365"/>
                  <a:pt x="726197" y="1607093"/>
                </a:cubicBezTo>
                <a:cubicBezTo>
                  <a:pt x="675397" y="1716821"/>
                  <a:pt x="673365" y="1859061"/>
                  <a:pt x="628661" y="1924085"/>
                </a:cubicBezTo>
                <a:cubicBezTo>
                  <a:pt x="583957" y="1989109"/>
                  <a:pt x="525029" y="1987077"/>
                  <a:pt x="457973" y="1997237"/>
                </a:cubicBezTo>
                <a:cubicBezTo>
                  <a:pt x="390917" y="2007397"/>
                  <a:pt x="287285" y="2025685"/>
                  <a:pt x="226325" y="1985045"/>
                </a:cubicBezTo>
                <a:cubicBezTo>
                  <a:pt x="165365" y="1944405"/>
                  <a:pt x="116597" y="1852965"/>
                  <a:pt x="92213" y="1753397"/>
                </a:cubicBezTo>
                <a:cubicBezTo>
                  <a:pt x="67829" y="1653829"/>
                  <a:pt x="88149" y="1527845"/>
                  <a:pt x="80021" y="1387637"/>
                </a:cubicBezTo>
                <a:cubicBezTo>
                  <a:pt x="71893" y="1247429"/>
                  <a:pt x="55637" y="1062517"/>
                  <a:pt x="43445" y="912149"/>
                </a:cubicBezTo>
                <a:cubicBezTo>
                  <a:pt x="31253" y="761781"/>
                  <a:pt x="10933" y="607349"/>
                  <a:pt x="6869" y="485429"/>
                </a:cubicBezTo>
                <a:cubicBezTo>
                  <a:pt x="2805" y="363509"/>
                  <a:pt x="-11419" y="255813"/>
                  <a:pt x="19061" y="180629"/>
                </a:cubicBezTo>
                <a:cubicBezTo>
                  <a:pt x="49541" y="105445"/>
                  <a:pt x="136917" y="58709"/>
                  <a:pt x="189749" y="34325"/>
                </a:cubicBezTo>
                <a:cubicBezTo>
                  <a:pt x="242581" y="9941"/>
                  <a:pt x="173493" y="24165"/>
                  <a:pt x="323861" y="22133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233827" y="4221088"/>
            <a:ext cx="2899988" cy="2057839"/>
          </a:xfrm>
          <a:custGeom>
            <a:avLst/>
            <a:gdLst>
              <a:gd name="connsiteX0" fmla="*/ 2094077 w 2899988"/>
              <a:gd name="connsiteY0" fmla="*/ 13095 h 2058742"/>
              <a:gd name="connsiteX1" fmla="*/ 1033373 w 2899988"/>
              <a:gd name="connsiteY1" fmla="*/ 25287 h 2058742"/>
              <a:gd name="connsiteX2" fmla="*/ 606653 w 2899988"/>
              <a:gd name="connsiteY2" fmla="*/ 147207 h 2058742"/>
              <a:gd name="connsiteX3" fmla="*/ 521309 w 2899988"/>
              <a:gd name="connsiteY3" fmla="*/ 452007 h 2058742"/>
              <a:gd name="connsiteX4" fmla="*/ 411581 w 2899988"/>
              <a:gd name="connsiteY4" fmla="*/ 927495 h 2058742"/>
              <a:gd name="connsiteX5" fmla="*/ 253085 w 2899988"/>
              <a:gd name="connsiteY5" fmla="*/ 1281063 h 2058742"/>
              <a:gd name="connsiteX6" fmla="*/ 58013 w 2899988"/>
              <a:gd name="connsiteY6" fmla="*/ 1549287 h 2058742"/>
              <a:gd name="connsiteX7" fmla="*/ 9245 w 2899988"/>
              <a:gd name="connsiteY7" fmla="*/ 1829703 h 2058742"/>
              <a:gd name="connsiteX8" fmla="*/ 216509 w 2899988"/>
              <a:gd name="connsiteY8" fmla="*/ 2036967 h 2058742"/>
              <a:gd name="connsiteX9" fmla="*/ 496925 w 2899988"/>
              <a:gd name="connsiteY9" fmla="*/ 2012583 h 2058742"/>
              <a:gd name="connsiteX10" fmla="*/ 704189 w 2899988"/>
              <a:gd name="connsiteY10" fmla="*/ 1683399 h 2058742"/>
              <a:gd name="connsiteX11" fmla="*/ 948029 w 2899988"/>
              <a:gd name="connsiteY11" fmla="*/ 1451751 h 2058742"/>
              <a:gd name="connsiteX12" fmla="*/ 1289405 w 2899988"/>
              <a:gd name="connsiteY12" fmla="*/ 1256679 h 2058742"/>
              <a:gd name="connsiteX13" fmla="*/ 1862429 w 2899988"/>
              <a:gd name="connsiteY13" fmla="*/ 1159143 h 2058742"/>
              <a:gd name="connsiteX14" fmla="*/ 2654909 w 2899988"/>
              <a:gd name="connsiteY14" fmla="*/ 951879 h 2058742"/>
              <a:gd name="connsiteX15" fmla="*/ 2837789 w 2899988"/>
              <a:gd name="connsiteY15" fmla="*/ 720231 h 2058742"/>
              <a:gd name="connsiteX16" fmla="*/ 2898749 w 2899988"/>
              <a:gd name="connsiteY16" fmla="*/ 366663 h 2058742"/>
              <a:gd name="connsiteX17" fmla="*/ 2849981 w 2899988"/>
              <a:gd name="connsiteY17" fmla="*/ 122823 h 2058742"/>
              <a:gd name="connsiteX18" fmla="*/ 2557373 w 2899988"/>
              <a:gd name="connsiteY18" fmla="*/ 13095 h 2058742"/>
              <a:gd name="connsiteX19" fmla="*/ 2276957 w 2899988"/>
              <a:gd name="connsiteY19" fmla="*/ 13095 h 2058742"/>
              <a:gd name="connsiteX20" fmla="*/ 2155037 w 2899988"/>
              <a:gd name="connsiteY20" fmla="*/ 903 h 2058742"/>
              <a:gd name="connsiteX21" fmla="*/ 1972157 w 2899988"/>
              <a:gd name="connsiteY21" fmla="*/ 903 h 2058742"/>
              <a:gd name="connsiteX22" fmla="*/ 2020925 w 2899988"/>
              <a:gd name="connsiteY22" fmla="*/ 903 h 2058742"/>
              <a:gd name="connsiteX23" fmla="*/ 2094077 w 2899988"/>
              <a:gd name="connsiteY23" fmla="*/ 13095 h 2058742"/>
              <a:gd name="connsiteX0" fmla="*/ 2094077 w 2899988"/>
              <a:gd name="connsiteY0" fmla="*/ 12192 h 2057839"/>
              <a:gd name="connsiteX1" fmla="*/ 1033373 w 2899988"/>
              <a:gd name="connsiteY1" fmla="*/ 24384 h 2057839"/>
              <a:gd name="connsiteX2" fmla="*/ 606653 w 2899988"/>
              <a:gd name="connsiteY2" fmla="*/ 146304 h 2057839"/>
              <a:gd name="connsiteX3" fmla="*/ 521309 w 2899988"/>
              <a:gd name="connsiteY3" fmla="*/ 451104 h 2057839"/>
              <a:gd name="connsiteX4" fmla="*/ 411581 w 2899988"/>
              <a:gd name="connsiteY4" fmla="*/ 926592 h 2057839"/>
              <a:gd name="connsiteX5" fmla="*/ 253085 w 2899988"/>
              <a:gd name="connsiteY5" fmla="*/ 1280160 h 2057839"/>
              <a:gd name="connsiteX6" fmla="*/ 58013 w 2899988"/>
              <a:gd name="connsiteY6" fmla="*/ 1548384 h 2057839"/>
              <a:gd name="connsiteX7" fmla="*/ 9245 w 2899988"/>
              <a:gd name="connsiteY7" fmla="*/ 1828800 h 2057839"/>
              <a:gd name="connsiteX8" fmla="*/ 216509 w 2899988"/>
              <a:gd name="connsiteY8" fmla="*/ 2036064 h 2057839"/>
              <a:gd name="connsiteX9" fmla="*/ 496925 w 2899988"/>
              <a:gd name="connsiteY9" fmla="*/ 2011680 h 2057839"/>
              <a:gd name="connsiteX10" fmla="*/ 704189 w 2899988"/>
              <a:gd name="connsiteY10" fmla="*/ 1682496 h 2057839"/>
              <a:gd name="connsiteX11" fmla="*/ 948029 w 2899988"/>
              <a:gd name="connsiteY11" fmla="*/ 1450848 h 2057839"/>
              <a:gd name="connsiteX12" fmla="*/ 1289405 w 2899988"/>
              <a:gd name="connsiteY12" fmla="*/ 1255776 h 2057839"/>
              <a:gd name="connsiteX13" fmla="*/ 1862429 w 2899988"/>
              <a:gd name="connsiteY13" fmla="*/ 1158240 h 2057839"/>
              <a:gd name="connsiteX14" fmla="*/ 2654909 w 2899988"/>
              <a:gd name="connsiteY14" fmla="*/ 950976 h 2057839"/>
              <a:gd name="connsiteX15" fmla="*/ 2837789 w 2899988"/>
              <a:gd name="connsiteY15" fmla="*/ 719328 h 2057839"/>
              <a:gd name="connsiteX16" fmla="*/ 2898749 w 2899988"/>
              <a:gd name="connsiteY16" fmla="*/ 365760 h 2057839"/>
              <a:gd name="connsiteX17" fmla="*/ 2849981 w 2899988"/>
              <a:gd name="connsiteY17" fmla="*/ 121920 h 2057839"/>
              <a:gd name="connsiteX18" fmla="*/ 2557373 w 2899988"/>
              <a:gd name="connsiteY18" fmla="*/ 12192 h 2057839"/>
              <a:gd name="connsiteX19" fmla="*/ 2276957 w 2899988"/>
              <a:gd name="connsiteY19" fmla="*/ 12192 h 2057839"/>
              <a:gd name="connsiteX20" fmla="*/ 2155037 w 2899988"/>
              <a:gd name="connsiteY20" fmla="*/ 0 h 2057839"/>
              <a:gd name="connsiteX21" fmla="*/ 2020925 w 2899988"/>
              <a:gd name="connsiteY21" fmla="*/ 0 h 2057839"/>
              <a:gd name="connsiteX22" fmla="*/ 2094077 w 2899988"/>
              <a:gd name="connsiteY22" fmla="*/ 12192 h 2057839"/>
              <a:gd name="connsiteX0" fmla="*/ 2094077 w 2899988"/>
              <a:gd name="connsiteY0" fmla="*/ 12192 h 2057839"/>
              <a:gd name="connsiteX1" fmla="*/ 1033373 w 2899988"/>
              <a:gd name="connsiteY1" fmla="*/ 24384 h 2057839"/>
              <a:gd name="connsiteX2" fmla="*/ 606653 w 2899988"/>
              <a:gd name="connsiteY2" fmla="*/ 146304 h 2057839"/>
              <a:gd name="connsiteX3" fmla="*/ 521309 w 2899988"/>
              <a:gd name="connsiteY3" fmla="*/ 451104 h 2057839"/>
              <a:gd name="connsiteX4" fmla="*/ 411581 w 2899988"/>
              <a:gd name="connsiteY4" fmla="*/ 926592 h 2057839"/>
              <a:gd name="connsiteX5" fmla="*/ 253085 w 2899988"/>
              <a:gd name="connsiteY5" fmla="*/ 1280160 h 2057839"/>
              <a:gd name="connsiteX6" fmla="*/ 58013 w 2899988"/>
              <a:gd name="connsiteY6" fmla="*/ 1548384 h 2057839"/>
              <a:gd name="connsiteX7" fmla="*/ 9245 w 2899988"/>
              <a:gd name="connsiteY7" fmla="*/ 1828800 h 2057839"/>
              <a:gd name="connsiteX8" fmla="*/ 216509 w 2899988"/>
              <a:gd name="connsiteY8" fmla="*/ 2036064 h 2057839"/>
              <a:gd name="connsiteX9" fmla="*/ 496925 w 2899988"/>
              <a:gd name="connsiteY9" fmla="*/ 2011680 h 2057839"/>
              <a:gd name="connsiteX10" fmla="*/ 704189 w 2899988"/>
              <a:gd name="connsiteY10" fmla="*/ 1682496 h 2057839"/>
              <a:gd name="connsiteX11" fmla="*/ 948029 w 2899988"/>
              <a:gd name="connsiteY11" fmla="*/ 1450848 h 2057839"/>
              <a:gd name="connsiteX12" fmla="*/ 1289405 w 2899988"/>
              <a:gd name="connsiteY12" fmla="*/ 1255776 h 2057839"/>
              <a:gd name="connsiteX13" fmla="*/ 1862429 w 2899988"/>
              <a:gd name="connsiteY13" fmla="*/ 1158240 h 2057839"/>
              <a:gd name="connsiteX14" fmla="*/ 2654909 w 2899988"/>
              <a:gd name="connsiteY14" fmla="*/ 950976 h 2057839"/>
              <a:gd name="connsiteX15" fmla="*/ 2837789 w 2899988"/>
              <a:gd name="connsiteY15" fmla="*/ 719328 h 2057839"/>
              <a:gd name="connsiteX16" fmla="*/ 2898749 w 2899988"/>
              <a:gd name="connsiteY16" fmla="*/ 365760 h 2057839"/>
              <a:gd name="connsiteX17" fmla="*/ 2849981 w 2899988"/>
              <a:gd name="connsiteY17" fmla="*/ 121920 h 2057839"/>
              <a:gd name="connsiteX18" fmla="*/ 2557373 w 2899988"/>
              <a:gd name="connsiteY18" fmla="*/ 12192 h 2057839"/>
              <a:gd name="connsiteX19" fmla="*/ 2276957 w 2899988"/>
              <a:gd name="connsiteY19" fmla="*/ 12192 h 2057839"/>
              <a:gd name="connsiteX20" fmla="*/ 2020925 w 2899988"/>
              <a:gd name="connsiteY20" fmla="*/ 0 h 2057839"/>
              <a:gd name="connsiteX21" fmla="*/ 2094077 w 2899988"/>
              <a:gd name="connsiteY21" fmla="*/ 12192 h 2057839"/>
              <a:gd name="connsiteX0" fmla="*/ 2130653 w 2899988"/>
              <a:gd name="connsiteY0" fmla="*/ 12192 h 2057839"/>
              <a:gd name="connsiteX1" fmla="*/ 1033373 w 2899988"/>
              <a:gd name="connsiteY1" fmla="*/ 24384 h 2057839"/>
              <a:gd name="connsiteX2" fmla="*/ 606653 w 2899988"/>
              <a:gd name="connsiteY2" fmla="*/ 146304 h 2057839"/>
              <a:gd name="connsiteX3" fmla="*/ 521309 w 2899988"/>
              <a:gd name="connsiteY3" fmla="*/ 451104 h 2057839"/>
              <a:gd name="connsiteX4" fmla="*/ 411581 w 2899988"/>
              <a:gd name="connsiteY4" fmla="*/ 926592 h 2057839"/>
              <a:gd name="connsiteX5" fmla="*/ 253085 w 2899988"/>
              <a:gd name="connsiteY5" fmla="*/ 1280160 h 2057839"/>
              <a:gd name="connsiteX6" fmla="*/ 58013 w 2899988"/>
              <a:gd name="connsiteY6" fmla="*/ 1548384 h 2057839"/>
              <a:gd name="connsiteX7" fmla="*/ 9245 w 2899988"/>
              <a:gd name="connsiteY7" fmla="*/ 1828800 h 2057839"/>
              <a:gd name="connsiteX8" fmla="*/ 216509 w 2899988"/>
              <a:gd name="connsiteY8" fmla="*/ 2036064 h 2057839"/>
              <a:gd name="connsiteX9" fmla="*/ 496925 w 2899988"/>
              <a:gd name="connsiteY9" fmla="*/ 2011680 h 2057839"/>
              <a:gd name="connsiteX10" fmla="*/ 704189 w 2899988"/>
              <a:gd name="connsiteY10" fmla="*/ 1682496 h 2057839"/>
              <a:gd name="connsiteX11" fmla="*/ 948029 w 2899988"/>
              <a:gd name="connsiteY11" fmla="*/ 1450848 h 2057839"/>
              <a:gd name="connsiteX12" fmla="*/ 1289405 w 2899988"/>
              <a:gd name="connsiteY12" fmla="*/ 1255776 h 2057839"/>
              <a:gd name="connsiteX13" fmla="*/ 1862429 w 2899988"/>
              <a:gd name="connsiteY13" fmla="*/ 1158240 h 2057839"/>
              <a:gd name="connsiteX14" fmla="*/ 2654909 w 2899988"/>
              <a:gd name="connsiteY14" fmla="*/ 950976 h 2057839"/>
              <a:gd name="connsiteX15" fmla="*/ 2837789 w 2899988"/>
              <a:gd name="connsiteY15" fmla="*/ 719328 h 2057839"/>
              <a:gd name="connsiteX16" fmla="*/ 2898749 w 2899988"/>
              <a:gd name="connsiteY16" fmla="*/ 365760 h 2057839"/>
              <a:gd name="connsiteX17" fmla="*/ 2849981 w 2899988"/>
              <a:gd name="connsiteY17" fmla="*/ 121920 h 2057839"/>
              <a:gd name="connsiteX18" fmla="*/ 2557373 w 2899988"/>
              <a:gd name="connsiteY18" fmla="*/ 12192 h 2057839"/>
              <a:gd name="connsiteX19" fmla="*/ 2276957 w 2899988"/>
              <a:gd name="connsiteY19" fmla="*/ 12192 h 2057839"/>
              <a:gd name="connsiteX20" fmla="*/ 2020925 w 2899988"/>
              <a:gd name="connsiteY20" fmla="*/ 0 h 2057839"/>
              <a:gd name="connsiteX21" fmla="*/ 2130653 w 2899988"/>
              <a:gd name="connsiteY21" fmla="*/ 12192 h 2057839"/>
              <a:gd name="connsiteX0" fmla="*/ 2020925 w 2899988"/>
              <a:gd name="connsiteY0" fmla="*/ 0 h 2057839"/>
              <a:gd name="connsiteX1" fmla="*/ 1033373 w 2899988"/>
              <a:gd name="connsiteY1" fmla="*/ 24384 h 2057839"/>
              <a:gd name="connsiteX2" fmla="*/ 606653 w 2899988"/>
              <a:gd name="connsiteY2" fmla="*/ 146304 h 2057839"/>
              <a:gd name="connsiteX3" fmla="*/ 521309 w 2899988"/>
              <a:gd name="connsiteY3" fmla="*/ 451104 h 2057839"/>
              <a:gd name="connsiteX4" fmla="*/ 411581 w 2899988"/>
              <a:gd name="connsiteY4" fmla="*/ 926592 h 2057839"/>
              <a:gd name="connsiteX5" fmla="*/ 253085 w 2899988"/>
              <a:gd name="connsiteY5" fmla="*/ 1280160 h 2057839"/>
              <a:gd name="connsiteX6" fmla="*/ 58013 w 2899988"/>
              <a:gd name="connsiteY6" fmla="*/ 1548384 h 2057839"/>
              <a:gd name="connsiteX7" fmla="*/ 9245 w 2899988"/>
              <a:gd name="connsiteY7" fmla="*/ 1828800 h 2057839"/>
              <a:gd name="connsiteX8" fmla="*/ 216509 w 2899988"/>
              <a:gd name="connsiteY8" fmla="*/ 2036064 h 2057839"/>
              <a:gd name="connsiteX9" fmla="*/ 496925 w 2899988"/>
              <a:gd name="connsiteY9" fmla="*/ 2011680 h 2057839"/>
              <a:gd name="connsiteX10" fmla="*/ 704189 w 2899988"/>
              <a:gd name="connsiteY10" fmla="*/ 1682496 h 2057839"/>
              <a:gd name="connsiteX11" fmla="*/ 948029 w 2899988"/>
              <a:gd name="connsiteY11" fmla="*/ 1450848 h 2057839"/>
              <a:gd name="connsiteX12" fmla="*/ 1289405 w 2899988"/>
              <a:gd name="connsiteY12" fmla="*/ 1255776 h 2057839"/>
              <a:gd name="connsiteX13" fmla="*/ 1862429 w 2899988"/>
              <a:gd name="connsiteY13" fmla="*/ 1158240 h 2057839"/>
              <a:gd name="connsiteX14" fmla="*/ 2654909 w 2899988"/>
              <a:gd name="connsiteY14" fmla="*/ 950976 h 2057839"/>
              <a:gd name="connsiteX15" fmla="*/ 2837789 w 2899988"/>
              <a:gd name="connsiteY15" fmla="*/ 719328 h 2057839"/>
              <a:gd name="connsiteX16" fmla="*/ 2898749 w 2899988"/>
              <a:gd name="connsiteY16" fmla="*/ 365760 h 2057839"/>
              <a:gd name="connsiteX17" fmla="*/ 2849981 w 2899988"/>
              <a:gd name="connsiteY17" fmla="*/ 121920 h 2057839"/>
              <a:gd name="connsiteX18" fmla="*/ 2557373 w 2899988"/>
              <a:gd name="connsiteY18" fmla="*/ 12192 h 2057839"/>
              <a:gd name="connsiteX19" fmla="*/ 2276957 w 2899988"/>
              <a:gd name="connsiteY19" fmla="*/ 12192 h 2057839"/>
              <a:gd name="connsiteX20" fmla="*/ 2020925 w 2899988"/>
              <a:gd name="connsiteY20" fmla="*/ 0 h 205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9988" h="2057839">
                <a:moveTo>
                  <a:pt x="2020925" y="0"/>
                </a:moveTo>
                <a:lnTo>
                  <a:pt x="1033373" y="24384"/>
                </a:lnTo>
                <a:cubicBezTo>
                  <a:pt x="779373" y="46736"/>
                  <a:pt x="691997" y="75184"/>
                  <a:pt x="606653" y="146304"/>
                </a:cubicBezTo>
                <a:cubicBezTo>
                  <a:pt x="521309" y="217424"/>
                  <a:pt x="553821" y="321056"/>
                  <a:pt x="521309" y="451104"/>
                </a:cubicBezTo>
                <a:cubicBezTo>
                  <a:pt x="488797" y="581152"/>
                  <a:pt x="456285" y="788416"/>
                  <a:pt x="411581" y="926592"/>
                </a:cubicBezTo>
                <a:cubicBezTo>
                  <a:pt x="366877" y="1064768"/>
                  <a:pt x="312013" y="1176528"/>
                  <a:pt x="253085" y="1280160"/>
                </a:cubicBezTo>
                <a:cubicBezTo>
                  <a:pt x="194157" y="1383792"/>
                  <a:pt x="98653" y="1456944"/>
                  <a:pt x="58013" y="1548384"/>
                </a:cubicBezTo>
                <a:cubicBezTo>
                  <a:pt x="17373" y="1639824"/>
                  <a:pt x="-17171" y="1747520"/>
                  <a:pt x="9245" y="1828800"/>
                </a:cubicBezTo>
                <a:cubicBezTo>
                  <a:pt x="35661" y="1910080"/>
                  <a:pt x="135229" y="2005584"/>
                  <a:pt x="216509" y="2036064"/>
                </a:cubicBezTo>
                <a:cubicBezTo>
                  <a:pt x="297789" y="2066544"/>
                  <a:pt x="415645" y="2070608"/>
                  <a:pt x="496925" y="2011680"/>
                </a:cubicBezTo>
                <a:cubicBezTo>
                  <a:pt x="578205" y="1952752"/>
                  <a:pt x="629005" y="1775968"/>
                  <a:pt x="704189" y="1682496"/>
                </a:cubicBezTo>
                <a:cubicBezTo>
                  <a:pt x="779373" y="1589024"/>
                  <a:pt x="850493" y="1521968"/>
                  <a:pt x="948029" y="1450848"/>
                </a:cubicBezTo>
                <a:cubicBezTo>
                  <a:pt x="1045565" y="1379728"/>
                  <a:pt x="1137005" y="1304544"/>
                  <a:pt x="1289405" y="1255776"/>
                </a:cubicBezTo>
                <a:cubicBezTo>
                  <a:pt x="1441805" y="1207008"/>
                  <a:pt x="1634845" y="1209040"/>
                  <a:pt x="1862429" y="1158240"/>
                </a:cubicBezTo>
                <a:cubicBezTo>
                  <a:pt x="2090013" y="1107440"/>
                  <a:pt x="2492349" y="1024128"/>
                  <a:pt x="2654909" y="950976"/>
                </a:cubicBezTo>
                <a:cubicBezTo>
                  <a:pt x="2817469" y="877824"/>
                  <a:pt x="2797149" y="816864"/>
                  <a:pt x="2837789" y="719328"/>
                </a:cubicBezTo>
                <a:cubicBezTo>
                  <a:pt x="2878429" y="621792"/>
                  <a:pt x="2896717" y="465328"/>
                  <a:pt x="2898749" y="365760"/>
                </a:cubicBezTo>
                <a:cubicBezTo>
                  <a:pt x="2900781" y="266192"/>
                  <a:pt x="2906877" y="180848"/>
                  <a:pt x="2849981" y="121920"/>
                </a:cubicBezTo>
                <a:cubicBezTo>
                  <a:pt x="2793085" y="62992"/>
                  <a:pt x="2652877" y="30480"/>
                  <a:pt x="2557373" y="12192"/>
                </a:cubicBezTo>
                <a:cubicBezTo>
                  <a:pt x="2461869" y="-6096"/>
                  <a:pt x="2366365" y="14224"/>
                  <a:pt x="2276957" y="12192"/>
                </a:cubicBezTo>
                <a:cubicBezTo>
                  <a:pt x="2187549" y="10160"/>
                  <a:pt x="2051405" y="0"/>
                  <a:pt x="2020925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156821" y="4116872"/>
            <a:ext cx="3116346" cy="2237431"/>
          </a:xfrm>
          <a:custGeom>
            <a:avLst/>
            <a:gdLst>
              <a:gd name="connsiteX0" fmla="*/ 1000651 w 3116346"/>
              <a:gd name="connsiteY0" fmla="*/ 2219713 h 2237431"/>
              <a:gd name="connsiteX1" fmla="*/ 500779 w 3116346"/>
              <a:gd name="connsiteY1" fmla="*/ 2231905 h 2237431"/>
              <a:gd name="connsiteX2" fmla="*/ 86251 w 3116346"/>
              <a:gd name="connsiteY2" fmla="*/ 2122177 h 2237431"/>
              <a:gd name="connsiteX3" fmla="*/ 25291 w 3116346"/>
              <a:gd name="connsiteY3" fmla="*/ 1597921 h 2237431"/>
              <a:gd name="connsiteX4" fmla="*/ 403243 w 3116346"/>
              <a:gd name="connsiteY4" fmla="*/ 1012705 h 2237431"/>
              <a:gd name="connsiteX5" fmla="*/ 525163 w 3116346"/>
              <a:gd name="connsiteY5" fmla="*/ 525025 h 2237431"/>
              <a:gd name="connsiteX6" fmla="*/ 610507 w 3116346"/>
              <a:gd name="connsiteY6" fmla="*/ 110497 h 2237431"/>
              <a:gd name="connsiteX7" fmla="*/ 1293259 w 3116346"/>
              <a:gd name="connsiteY7" fmla="*/ 12961 h 2237431"/>
              <a:gd name="connsiteX8" fmla="*/ 2695339 w 3116346"/>
              <a:gd name="connsiteY8" fmla="*/ 25153 h 2237431"/>
              <a:gd name="connsiteX9" fmla="*/ 3097675 w 3116346"/>
              <a:gd name="connsiteY9" fmla="*/ 232417 h 2237431"/>
              <a:gd name="connsiteX10" fmla="*/ 3012331 w 3116346"/>
              <a:gd name="connsiteY10" fmla="*/ 1037089 h 2237431"/>
              <a:gd name="connsiteX11" fmla="*/ 2683147 w 3116346"/>
              <a:gd name="connsiteY11" fmla="*/ 1195585 h 2237431"/>
              <a:gd name="connsiteX12" fmla="*/ 1719979 w 3116346"/>
              <a:gd name="connsiteY12" fmla="*/ 1451617 h 2237431"/>
              <a:gd name="connsiteX13" fmla="*/ 1659019 w 3116346"/>
              <a:gd name="connsiteY13" fmla="*/ 1951489 h 2237431"/>
              <a:gd name="connsiteX14" fmla="*/ 1415179 w 3116346"/>
              <a:gd name="connsiteY14" fmla="*/ 2207521 h 2237431"/>
              <a:gd name="connsiteX15" fmla="*/ 1000651 w 3116346"/>
              <a:gd name="connsiteY15" fmla="*/ 2219713 h 2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346" h="2237431">
                <a:moveTo>
                  <a:pt x="1000651" y="2219713"/>
                </a:moveTo>
                <a:cubicBezTo>
                  <a:pt x="848251" y="2223777"/>
                  <a:pt x="653179" y="2248161"/>
                  <a:pt x="500779" y="2231905"/>
                </a:cubicBezTo>
                <a:cubicBezTo>
                  <a:pt x="348379" y="2215649"/>
                  <a:pt x="165499" y="2227841"/>
                  <a:pt x="86251" y="2122177"/>
                </a:cubicBezTo>
                <a:cubicBezTo>
                  <a:pt x="7003" y="2016513"/>
                  <a:pt x="-27541" y="1782833"/>
                  <a:pt x="25291" y="1597921"/>
                </a:cubicBezTo>
                <a:cubicBezTo>
                  <a:pt x="78123" y="1413009"/>
                  <a:pt x="319931" y="1191521"/>
                  <a:pt x="403243" y="1012705"/>
                </a:cubicBezTo>
                <a:cubicBezTo>
                  <a:pt x="486555" y="833889"/>
                  <a:pt x="490619" y="675393"/>
                  <a:pt x="525163" y="525025"/>
                </a:cubicBezTo>
                <a:cubicBezTo>
                  <a:pt x="559707" y="374657"/>
                  <a:pt x="482491" y="195841"/>
                  <a:pt x="610507" y="110497"/>
                </a:cubicBezTo>
                <a:cubicBezTo>
                  <a:pt x="738523" y="25153"/>
                  <a:pt x="945787" y="27185"/>
                  <a:pt x="1293259" y="12961"/>
                </a:cubicBezTo>
                <a:cubicBezTo>
                  <a:pt x="1640731" y="-1263"/>
                  <a:pt x="2394603" y="-11423"/>
                  <a:pt x="2695339" y="25153"/>
                </a:cubicBezTo>
                <a:cubicBezTo>
                  <a:pt x="2996075" y="61729"/>
                  <a:pt x="3044843" y="63761"/>
                  <a:pt x="3097675" y="232417"/>
                </a:cubicBezTo>
                <a:cubicBezTo>
                  <a:pt x="3150507" y="401073"/>
                  <a:pt x="3081419" y="876561"/>
                  <a:pt x="3012331" y="1037089"/>
                </a:cubicBezTo>
                <a:cubicBezTo>
                  <a:pt x="2943243" y="1197617"/>
                  <a:pt x="2898539" y="1126497"/>
                  <a:pt x="2683147" y="1195585"/>
                </a:cubicBezTo>
                <a:cubicBezTo>
                  <a:pt x="2467755" y="1264673"/>
                  <a:pt x="1890667" y="1325633"/>
                  <a:pt x="1719979" y="1451617"/>
                </a:cubicBezTo>
                <a:cubicBezTo>
                  <a:pt x="1549291" y="1577601"/>
                  <a:pt x="1709819" y="1825505"/>
                  <a:pt x="1659019" y="1951489"/>
                </a:cubicBezTo>
                <a:cubicBezTo>
                  <a:pt x="1608219" y="2077473"/>
                  <a:pt x="1518811" y="2162817"/>
                  <a:pt x="1415179" y="2207521"/>
                </a:cubicBezTo>
                <a:cubicBezTo>
                  <a:pt x="1311547" y="2252225"/>
                  <a:pt x="1153051" y="2215649"/>
                  <a:pt x="1000651" y="2219713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3174424" y="4143897"/>
            <a:ext cx="3116346" cy="2237431"/>
          </a:xfrm>
          <a:custGeom>
            <a:avLst/>
            <a:gdLst>
              <a:gd name="connsiteX0" fmla="*/ 1000651 w 3116346"/>
              <a:gd name="connsiteY0" fmla="*/ 2219713 h 2237431"/>
              <a:gd name="connsiteX1" fmla="*/ 500779 w 3116346"/>
              <a:gd name="connsiteY1" fmla="*/ 2231905 h 2237431"/>
              <a:gd name="connsiteX2" fmla="*/ 86251 w 3116346"/>
              <a:gd name="connsiteY2" fmla="*/ 2122177 h 2237431"/>
              <a:gd name="connsiteX3" fmla="*/ 25291 w 3116346"/>
              <a:gd name="connsiteY3" fmla="*/ 1597921 h 2237431"/>
              <a:gd name="connsiteX4" fmla="*/ 403243 w 3116346"/>
              <a:gd name="connsiteY4" fmla="*/ 1012705 h 2237431"/>
              <a:gd name="connsiteX5" fmla="*/ 525163 w 3116346"/>
              <a:gd name="connsiteY5" fmla="*/ 525025 h 2237431"/>
              <a:gd name="connsiteX6" fmla="*/ 610507 w 3116346"/>
              <a:gd name="connsiteY6" fmla="*/ 110497 h 2237431"/>
              <a:gd name="connsiteX7" fmla="*/ 1293259 w 3116346"/>
              <a:gd name="connsiteY7" fmla="*/ 12961 h 2237431"/>
              <a:gd name="connsiteX8" fmla="*/ 2695339 w 3116346"/>
              <a:gd name="connsiteY8" fmla="*/ 25153 h 2237431"/>
              <a:gd name="connsiteX9" fmla="*/ 3097675 w 3116346"/>
              <a:gd name="connsiteY9" fmla="*/ 232417 h 2237431"/>
              <a:gd name="connsiteX10" fmla="*/ 3012331 w 3116346"/>
              <a:gd name="connsiteY10" fmla="*/ 1037089 h 2237431"/>
              <a:gd name="connsiteX11" fmla="*/ 2683147 w 3116346"/>
              <a:gd name="connsiteY11" fmla="*/ 1195585 h 2237431"/>
              <a:gd name="connsiteX12" fmla="*/ 1719979 w 3116346"/>
              <a:gd name="connsiteY12" fmla="*/ 1451617 h 2237431"/>
              <a:gd name="connsiteX13" fmla="*/ 1659019 w 3116346"/>
              <a:gd name="connsiteY13" fmla="*/ 1951489 h 2237431"/>
              <a:gd name="connsiteX14" fmla="*/ 1415179 w 3116346"/>
              <a:gd name="connsiteY14" fmla="*/ 2207521 h 2237431"/>
              <a:gd name="connsiteX15" fmla="*/ 1000651 w 3116346"/>
              <a:gd name="connsiteY15" fmla="*/ 2219713 h 22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346" h="2237431">
                <a:moveTo>
                  <a:pt x="1000651" y="2219713"/>
                </a:moveTo>
                <a:cubicBezTo>
                  <a:pt x="848251" y="2223777"/>
                  <a:pt x="653179" y="2248161"/>
                  <a:pt x="500779" y="2231905"/>
                </a:cubicBezTo>
                <a:cubicBezTo>
                  <a:pt x="348379" y="2215649"/>
                  <a:pt x="165499" y="2227841"/>
                  <a:pt x="86251" y="2122177"/>
                </a:cubicBezTo>
                <a:cubicBezTo>
                  <a:pt x="7003" y="2016513"/>
                  <a:pt x="-27541" y="1782833"/>
                  <a:pt x="25291" y="1597921"/>
                </a:cubicBezTo>
                <a:cubicBezTo>
                  <a:pt x="78123" y="1413009"/>
                  <a:pt x="319931" y="1191521"/>
                  <a:pt x="403243" y="1012705"/>
                </a:cubicBezTo>
                <a:cubicBezTo>
                  <a:pt x="486555" y="833889"/>
                  <a:pt x="490619" y="675393"/>
                  <a:pt x="525163" y="525025"/>
                </a:cubicBezTo>
                <a:cubicBezTo>
                  <a:pt x="559707" y="374657"/>
                  <a:pt x="482491" y="195841"/>
                  <a:pt x="610507" y="110497"/>
                </a:cubicBezTo>
                <a:cubicBezTo>
                  <a:pt x="738523" y="25153"/>
                  <a:pt x="945787" y="27185"/>
                  <a:pt x="1293259" y="12961"/>
                </a:cubicBezTo>
                <a:cubicBezTo>
                  <a:pt x="1640731" y="-1263"/>
                  <a:pt x="2394603" y="-11423"/>
                  <a:pt x="2695339" y="25153"/>
                </a:cubicBezTo>
                <a:cubicBezTo>
                  <a:pt x="2996075" y="61729"/>
                  <a:pt x="3044843" y="63761"/>
                  <a:pt x="3097675" y="232417"/>
                </a:cubicBezTo>
                <a:cubicBezTo>
                  <a:pt x="3150507" y="401073"/>
                  <a:pt x="3081419" y="876561"/>
                  <a:pt x="3012331" y="1037089"/>
                </a:cubicBezTo>
                <a:cubicBezTo>
                  <a:pt x="2943243" y="1197617"/>
                  <a:pt x="2898539" y="1126497"/>
                  <a:pt x="2683147" y="1195585"/>
                </a:cubicBezTo>
                <a:cubicBezTo>
                  <a:pt x="2467755" y="1264673"/>
                  <a:pt x="1890667" y="1325633"/>
                  <a:pt x="1719979" y="1451617"/>
                </a:cubicBezTo>
                <a:cubicBezTo>
                  <a:pt x="1549291" y="1577601"/>
                  <a:pt x="1709819" y="1825505"/>
                  <a:pt x="1659019" y="1951489"/>
                </a:cubicBezTo>
                <a:cubicBezTo>
                  <a:pt x="1608219" y="2077473"/>
                  <a:pt x="1518811" y="2162817"/>
                  <a:pt x="1415179" y="2207521"/>
                </a:cubicBezTo>
                <a:cubicBezTo>
                  <a:pt x="1311547" y="2252225"/>
                  <a:pt x="1153051" y="2215649"/>
                  <a:pt x="1000651" y="2219713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3165819" y="4149080"/>
            <a:ext cx="3168968" cy="2277231"/>
          </a:xfrm>
          <a:custGeom>
            <a:avLst/>
            <a:gdLst>
              <a:gd name="connsiteX0" fmla="*/ 772197 w 3168968"/>
              <a:gd name="connsiteY0" fmla="*/ 96016 h 2277231"/>
              <a:gd name="connsiteX1" fmla="*/ 1430565 w 3168968"/>
              <a:gd name="connsiteY1" fmla="*/ 22864 h 2277231"/>
              <a:gd name="connsiteX2" fmla="*/ 2613189 w 3168968"/>
              <a:gd name="connsiteY2" fmla="*/ 22864 h 2277231"/>
              <a:gd name="connsiteX3" fmla="*/ 3149637 w 3168968"/>
              <a:gd name="connsiteY3" fmla="*/ 291088 h 2277231"/>
              <a:gd name="connsiteX4" fmla="*/ 3003333 w 3168968"/>
              <a:gd name="connsiteY4" fmla="*/ 1193296 h 2277231"/>
              <a:gd name="connsiteX5" fmla="*/ 2552229 w 3168968"/>
              <a:gd name="connsiteY5" fmla="*/ 2132080 h 2277231"/>
              <a:gd name="connsiteX6" fmla="*/ 1930437 w 3168968"/>
              <a:gd name="connsiteY6" fmla="*/ 2254000 h 2277231"/>
              <a:gd name="connsiteX7" fmla="*/ 906309 w 3168968"/>
              <a:gd name="connsiteY7" fmla="*/ 2266192 h 2277231"/>
              <a:gd name="connsiteX8" fmla="*/ 211365 w 3168968"/>
              <a:gd name="connsiteY8" fmla="*/ 2241808 h 2277231"/>
              <a:gd name="connsiteX9" fmla="*/ 4101 w 3168968"/>
              <a:gd name="connsiteY9" fmla="*/ 1888240 h 2277231"/>
              <a:gd name="connsiteX10" fmla="*/ 101637 w 3168968"/>
              <a:gd name="connsiteY10" fmla="*/ 1424944 h 2277231"/>
              <a:gd name="connsiteX11" fmla="*/ 430821 w 3168968"/>
              <a:gd name="connsiteY11" fmla="*/ 1010416 h 2277231"/>
              <a:gd name="connsiteX12" fmla="*/ 540549 w 3168968"/>
              <a:gd name="connsiteY12" fmla="*/ 595888 h 2277231"/>
              <a:gd name="connsiteX13" fmla="*/ 650277 w 3168968"/>
              <a:gd name="connsiteY13" fmla="*/ 205744 h 2277231"/>
              <a:gd name="connsiteX14" fmla="*/ 772197 w 3168968"/>
              <a:gd name="connsiteY14" fmla="*/ 96016 h 22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8968" h="2277231">
                <a:moveTo>
                  <a:pt x="772197" y="96016"/>
                </a:moveTo>
                <a:cubicBezTo>
                  <a:pt x="902245" y="65536"/>
                  <a:pt x="1123733" y="35056"/>
                  <a:pt x="1430565" y="22864"/>
                </a:cubicBezTo>
                <a:cubicBezTo>
                  <a:pt x="1737397" y="10672"/>
                  <a:pt x="2326677" y="-21840"/>
                  <a:pt x="2613189" y="22864"/>
                </a:cubicBezTo>
                <a:cubicBezTo>
                  <a:pt x="2899701" y="67568"/>
                  <a:pt x="3084613" y="96016"/>
                  <a:pt x="3149637" y="291088"/>
                </a:cubicBezTo>
                <a:cubicBezTo>
                  <a:pt x="3214661" y="486160"/>
                  <a:pt x="3102901" y="886464"/>
                  <a:pt x="3003333" y="1193296"/>
                </a:cubicBezTo>
                <a:cubicBezTo>
                  <a:pt x="2903765" y="1500128"/>
                  <a:pt x="2731045" y="1955296"/>
                  <a:pt x="2552229" y="2132080"/>
                </a:cubicBezTo>
                <a:cubicBezTo>
                  <a:pt x="2373413" y="2308864"/>
                  <a:pt x="2204757" y="2231648"/>
                  <a:pt x="1930437" y="2254000"/>
                </a:cubicBezTo>
                <a:cubicBezTo>
                  <a:pt x="1656117" y="2276352"/>
                  <a:pt x="1192821" y="2268224"/>
                  <a:pt x="906309" y="2266192"/>
                </a:cubicBezTo>
                <a:cubicBezTo>
                  <a:pt x="619797" y="2264160"/>
                  <a:pt x="361733" y="2304800"/>
                  <a:pt x="211365" y="2241808"/>
                </a:cubicBezTo>
                <a:cubicBezTo>
                  <a:pt x="60997" y="2178816"/>
                  <a:pt x="22389" y="2024384"/>
                  <a:pt x="4101" y="1888240"/>
                </a:cubicBezTo>
                <a:cubicBezTo>
                  <a:pt x="-14187" y="1752096"/>
                  <a:pt x="30517" y="1571248"/>
                  <a:pt x="101637" y="1424944"/>
                </a:cubicBezTo>
                <a:cubicBezTo>
                  <a:pt x="172757" y="1278640"/>
                  <a:pt x="357669" y="1148592"/>
                  <a:pt x="430821" y="1010416"/>
                </a:cubicBezTo>
                <a:cubicBezTo>
                  <a:pt x="503973" y="872240"/>
                  <a:pt x="503973" y="730000"/>
                  <a:pt x="540549" y="595888"/>
                </a:cubicBezTo>
                <a:cubicBezTo>
                  <a:pt x="577125" y="461776"/>
                  <a:pt x="609637" y="287024"/>
                  <a:pt x="650277" y="205744"/>
                </a:cubicBezTo>
                <a:cubicBezTo>
                  <a:pt x="690917" y="124464"/>
                  <a:pt x="642149" y="126496"/>
                  <a:pt x="772197" y="96016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3131840" y="4104097"/>
            <a:ext cx="3168968" cy="2277231"/>
          </a:xfrm>
          <a:custGeom>
            <a:avLst/>
            <a:gdLst>
              <a:gd name="connsiteX0" fmla="*/ 772197 w 3168968"/>
              <a:gd name="connsiteY0" fmla="*/ 96016 h 2277231"/>
              <a:gd name="connsiteX1" fmla="*/ 1430565 w 3168968"/>
              <a:gd name="connsiteY1" fmla="*/ 22864 h 2277231"/>
              <a:gd name="connsiteX2" fmla="*/ 2613189 w 3168968"/>
              <a:gd name="connsiteY2" fmla="*/ 22864 h 2277231"/>
              <a:gd name="connsiteX3" fmla="*/ 3149637 w 3168968"/>
              <a:gd name="connsiteY3" fmla="*/ 291088 h 2277231"/>
              <a:gd name="connsiteX4" fmla="*/ 3003333 w 3168968"/>
              <a:gd name="connsiteY4" fmla="*/ 1193296 h 2277231"/>
              <a:gd name="connsiteX5" fmla="*/ 2552229 w 3168968"/>
              <a:gd name="connsiteY5" fmla="*/ 2132080 h 2277231"/>
              <a:gd name="connsiteX6" fmla="*/ 1930437 w 3168968"/>
              <a:gd name="connsiteY6" fmla="*/ 2254000 h 2277231"/>
              <a:gd name="connsiteX7" fmla="*/ 906309 w 3168968"/>
              <a:gd name="connsiteY7" fmla="*/ 2266192 h 2277231"/>
              <a:gd name="connsiteX8" fmla="*/ 211365 w 3168968"/>
              <a:gd name="connsiteY8" fmla="*/ 2241808 h 2277231"/>
              <a:gd name="connsiteX9" fmla="*/ 4101 w 3168968"/>
              <a:gd name="connsiteY9" fmla="*/ 1888240 h 2277231"/>
              <a:gd name="connsiteX10" fmla="*/ 101637 w 3168968"/>
              <a:gd name="connsiteY10" fmla="*/ 1424944 h 2277231"/>
              <a:gd name="connsiteX11" fmla="*/ 430821 w 3168968"/>
              <a:gd name="connsiteY11" fmla="*/ 1010416 h 2277231"/>
              <a:gd name="connsiteX12" fmla="*/ 540549 w 3168968"/>
              <a:gd name="connsiteY12" fmla="*/ 595888 h 2277231"/>
              <a:gd name="connsiteX13" fmla="*/ 650277 w 3168968"/>
              <a:gd name="connsiteY13" fmla="*/ 205744 h 2277231"/>
              <a:gd name="connsiteX14" fmla="*/ 772197 w 3168968"/>
              <a:gd name="connsiteY14" fmla="*/ 96016 h 22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8968" h="2277231">
                <a:moveTo>
                  <a:pt x="772197" y="96016"/>
                </a:moveTo>
                <a:cubicBezTo>
                  <a:pt x="902245" y="65536"/>
                  <a:pt x="1123733" y="35056"/>
                  <a:pt x="1430565" y="22864"/>
                </a:cubicBezTo>
                <a:cubicBezTo>
                  <a:pt x="1737397" y="10672"/>
                  <a:pt x="2326677" y="-21840"/>
                  <a:pt x="2613189" y="22864"/>
                </a:cubicBezTo>
                <a:cubicBezTo>
                  <a:pt x="2899701" y="67568"/>
                  <a:pt x="3084613" y="96016"/>
                  <a:pt x="3149637" y="291088"/>
                </a:cubicBezTo>
                <a:cubicBezTo>
                  <a:pt x="3214661" y="486160"/>
                  <a:pt x="3102901" y="886464"/>
                  <a:pt x="3003333" y="1193296"/>
                </a:cubicBezTo>
                <a:cubicBezTo>
                  <a:pt x="2903765" y="1500128"/>
                  <a:pt x="2731045" y="1955296"/>
                  <a:pt x="2552229" y="2132080"/>
                </a:cubicBezTo>
                <a:cubicBezTo>
                  <a:pt x="2373413" y="2308864"/>
                  <a:pt x="2204757" y="2231648"/>
                  <a:pt x="1930437" y="2254000"/>
                </a:cubicBezTo>
                <a:cubicBezTo>
                  <a:pt x="1656117" y="2276352"/>
                  <a:pt x="1192821" y="2268224"/>
                  <a:pt x="906309" y="2266192"/>
                </a:cubicBezTo>
                <a:cubicBezTo>
                  <a:pt x="619797" y="2264160"/>
                  <a:pt x="361733" y="2304800"/>
                  <a:pt x="211365" y="2241808"/>
                </a:cubicBezTo>
                <a:cubicBezTo>
                  <a:pt x="60997" y="2178816"/>
                  <a:pt x="22389" y="2024384"/>
                  <a:pt x="4101" y="1888240"/>
                </a:cubicBezTo>
                <a:cubicBezTo>
                  <a:pt x="-14187" y="1752096"/>
                  <a:pt x="30517" y="1571248"/>
                  <a:pt x="101637" y="1424944"/>
                </a:cubicBezTo>
                <a:cubicBezTo>
                  <a:pt x="172757" y="1278640"/>
                  <a:pt x="357669" y="1148592"/>
                  <a:pt x="430821" y="1010416"/>
                </a:cubicBezTo>
                <a:cubicBezTo>
                  <a:pt x="503973" y="872240"/>
                  <a:pt x="503973" y="730000"/>
                  <a:pt x="540549" y="595888"/>
                </a:cubicBezTo>
                <a:cubicBezTo>
                  <a:pt x="577125" y="461776"/>
                  <a:pt x="609637" y="287024"/>
                  <a:pt x="650277" y="205744"/>
                </a:cubicBezTo>
                <a:cubicBezTo>
                  <a:pt x="690917" y="124464"/>
                  <a:pt x="642149" y="126496"/>
                  <a:pt x="772197" y="96016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83968" y="3645024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1/3</a:t>
            </a:r>
            <a:r>
              <a:rPr lang="en-US" altLang="ja-JP" dirty="0" smtClean="0"/>
              <a:t> &lt; 2/3 &lt; 3/3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6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50"/>
          <p:cNvSpPr txBox="1"/>
          <p:nvPr/>
        </p:nvSpPr>
        <p:spPr>
          <a:xfrm>
            <a:off x="5263407" y="5610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4" name="テキスト ボックス 50"/>
          <p:cNvSpPr txBox="1"/>
          <p:nvPr/>
        </p:nvSpPr>
        <p:spPr>
          <a:xfrm>
            <a:off x="4265873" y="5636686"/>
            <a:ext cx="466724" cy="45945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23" name="テキスト ボックス 50"/>
          <p:cNvSpPr txBox="1"/>
          <p:nvPr/>
        </p:nvSpPr>
        <p:spPr>
          <a:xfrm>
            <a:off x="3310533" y="564208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22" name="テキスト ボックス 50"/>
          <p:cNvSpPr txBox="1"/>
          <p:nvPr/>
        </p:nvSpPr>
        <p:spPr>
          <a:xfrm>
            <a:off x="2329561" y="564846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8" name="円/楕円 7"/>
          <p:cNvSpPr/>
          <p:nvPr/>
        </p:nvSpPr>
        <p:spPr>
          <a:xfrm>
            <a:off x="5596484" y="4332138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グループのマージ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ja-JP" altLang="en-US" dirty="0" smtClean="0"/>
              <a:t>作成されたグループをできるだけマージする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局所的にグループを作るだけでは正しい分割ができない</a:t>
            </a:r>
            <a:endParaRPr lang="en-US" altLang="ja-JP" dirty="0" smtClean="0"/>
          </a:p>
          <a:p>
            <a:r>
              <a:rPr lang="ja-JP" altLang="en-US" dirty="0" smtClean="0"/>
              <a:t>削除した辺でつながれていた２つのグループを選択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辺の仮想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側をグループ</a:t>
            </a:r>
            <a:r>
              <a:rPr lang="en-US" altLang="ja-JP" dirty="0" smtClean="0"/>
              <a:t>1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側をグループ</a:t>
            </a:r>
            <a:r>
              <a:rPr lang="en-US" altLang="ja-JP" dirty="0" smtClean="0"/>
              <a:t>2</a:t>
            </a:r>
            <a:endParaRPr lang="en-US" altLang="ja-JP" dirty="0"/>
          </a:p>
          <a:p>
            <a:pPr lvl="1"/>
            <a:r>
              <a:rPr lang="ja-JP" altLang="en-US" dirty="0" smtClean="0"/>
              <a:t>グループ</a:t>
            </a:r>
            <a:r>
              <a:rPr lang="en-US" altLang="ja-JP" dirty="0" smtClean="0"/>
              <a:t>2</a:t>
            </a:r>
            <a:r>
              <a:rPr lang="ja-JP" altLang="en-US" dirty="0" smtClean="0"/>
              <a:t>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の</a:t>
            </a:r>
            <a:r>
              <a:rPr lang="ja-JP" altLang="en-US" dirty="0" smtClean="0"/>
              <a:t>割合のほうが大きいか等しければマージ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716016" y="4341662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4" name="円/楕円 13"/>
          <p:cNvSpPr/>
          <p:nvPr/>
        </p:nvSpPr>
        <p:spPr>
          <a:xfrm>
            <a:off x="3897066" y="4352704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5" name="円/楕円 14"/>
          <p:cNvSpPr/>
          <p:nvPr/>
        </p:nvSpPr>
        <p:spPr>
          <a:xfrm>
            <a:off x="3086695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円/楕円 15"/>
          <p:cNvSpPr/>
          <p:nvPr/>
        </p:nvSpPr>
        <p:spPr>
          <a:xfrm>
            <a:off x="2257563" y="4362230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円/楕円 16"/>
          <p:cNvSpPr/>
          <p:nvPr/>
        </p:nvSpPr>
        <p:spPr>
          <a:xfrm>
            <a:off x="5253392" y="5643403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円/楕円 17"/>
          <p:cNvSpPr/>
          <p:nvPr/>
        </p:nvSpPr>
        <p:spPr>
          <a:xfrm>
            <a:off x="4263213" y="5648462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円/楕円 18"/>
          <p:cNvSpPr/>
          <p:nvPr/>
        </p:nvSpPr>
        <p:spPr>
          <a:xfrm>
            <a:off x="3301008" y="5673325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円/楕円 19"/>
          <p:cNvSpPr/>
          <p:nvPr/>
        </p:nvSpPr>
        <p:spPr>
          <a:xfrm>
            <a:off x="2339085" y="5661248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5" name="テキスト ボックス 50"/>
          <p:cNvSpPr txBox="1"/>
          <p:nvPr/>
        </p:nvSpPr>
        <p:spPr>
          <a:xfrm>
            <a:off x="5596484" y="4313088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9" name="テキスト ボックス 50"/>
          <p:cNvSpPr txBox="1"/>
          <p:nvPr/>
        </p:nvSpPr>
        <p:spPr>
          <a:xfrm>
            <a:off x="2213739" y="436223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11" name="テキスト ボックス 50"/>
          <p:cNvSpPr txBox="1"/>
          <p:nvPr/>
        </p:nvSpPr>
        <p:spPr>
          <a:xfrm>
            <a:off x="306764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5" name="テキスト ボックス 50"/>
          <p:cNvSpPr txBox="1"/>
          <p:nvPr/>
        </p:nvSpPr>
        <p:spPr>
          <a:xfrm>
            <a:off x="3897066" y="43527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12" name="テキスト ボックス 50"/>
          <p:cNvSpPr txBox="1"/>
          <p:nvPr/>
        </p:nvSpPr>
        <p:spPr>
          <a:xfrm>
            <a:off x="4716016" y="4343180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6228184" y="4305295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仮想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sp>
        <p:nvSpPr>
          <p:cNvPr id="27" name="テキスト ボックス 34"/>
          <p:cNvSpPr txBox="1"/>
          <p:nvPr/>
        </p:nvSpPr>
        <p:spPr>
          <a:xfrm>
            <a:off x="6084168" y="5553961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物理</a:t>
            </a:r>
            <a:r>
              <a:rPr kumimoji="1" lang="en-US" altLang="ja-JP" sz="2000" dirty="0"/>
              <a:t>CPU</a:t>
            </a:r>
            <a:endParaRPr kumimoji="1" lang="ja-JP" altLang="en-US" sz="2000" dirty="0"/>
          </a:p>
        </p:txBody>
      </p:sp>
      <p:cxnSp>
        <p:nvCxnSpPr>
          <p:cNvPr id="29" name="直線コネクタ 28"/>
          <p:cNvCxnSpPr>
            <a:stCxn id="16" idx="4"/>
            <a:endCxn id="20" idx="0"/>
          </p:cNvCxnSpPr>
          <p:nvPr/>
        </p:nvCxnSpPr>
        <p:spPr>
          <a:xfrm>
            <a:off x="2481401" y="4809905"/>
            <a:ext cx="81522" cy="8513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4"/>
            <a:endCxn id="19" idx="0"/>
          </p:cNvCxnSpPr>
          <p:nvPr/>
        </p:nvCxnSpPr>
        <p:spPr>
          <a:xfrm>
            <a:off x="3310533" y="4809905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6" idx="4"/>
            <a:endCxn id="19" idx="0"/>
          </p:cNvCxnSpPr>
          <p:nvPr/>
        </p:nvCxnSpPr>
        <p:spPr>
          <a:xfrm>
            <a:off x="2481401" y="4809905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5" idx="4"/>
            <a:endCxn id="20" idx="0"/>
          </p:cNvCxnSpPr>
          <p:nvPr/>
        </p:nvCxnSpPr>
        <p:spPr>
          <a:xfrm flipH="1">
            <a:off x="2562923" y="4809905"/>
            <a:ext cx="747610" cy="8513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14" idx="4"/>
            <a:endCxn id="19" idx="0"/>
          </p:cNvCxnSpPr>
          <p:nvPr/>
        </p:nvCxnSpPr>
        <p:spPr>
          <a:xfrm flipH="1">
            <a:off x="3524846" y="4800379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4" idx="4"/>
            <a:endCxn id="18" idx="0"/>
          </p:cNvCxnSpPr>
          <p:nvPr/>
        </p:nvCxnSpPr>
        <p:spPr>
          <a:xfrm>
            <a:off x="4120904" y="4800379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4" idx="4"/>
            <a:endCxn id="17" idx="0"/>
          </p:cNvCxnSpPr>
          <p:nvPr/>
        </p:nvCxnSpPr>
        <p:spPr>
          <a:xfrm>
            <a:off x="4120904" y="4800379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3" idx="4"/>
            <a:endCxn id="19" idx="0"/>
          </p:cNvCxnSpPr>
          <p:nvPr/>
        </p:nvCxnSpPr>
        <p:spPr>
          <a:xfrm flipH="1">
            <a:off x="3524846" y="4789337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3" idx="4"/>
            <a:endCxn id="18" idx="0"/>
          </p:cNvCxnSpPr>
          <p:nvPr/>
        </p:nvCxnSpPr>
        <p:spPr>
          <a:xfrm flipH="1">
            <a:off x="4487051" y="4789337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13" idx="4"/>
            <a:endCxn id="17" idx="0"/>
          </p:cNvCxnSpPr>
          <p:nvPr/>
        </p:nvCxnSpPr>
        <p:spPr>
          <a:xfrm>
            <a:off x="4939854" y="4789337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8" idx="4"/>
            <a:endCxn id="19" idx="0"/>
          </p:cNvCxnSpPr>
          <p:nvPr/>
        </p:nvCxnSpPr>
        <p:spPr>
          <a:xfrm flipH="1">
            <a:off x="3524846" y="4779813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8" idx="4"/>
            <a:endCxn id="18" idx="0"/>
          </p:cNvCxnSpPr>
          <p:nvPr/>
        </p:nvCxnSpPr>
        <p:spPr>
          <a:xfrm flipH="1">
            <a:off x="4487051" y="4779813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8" idx="4"/>
            <a:endCxn id="17" idx="0"/>
          </p:cNvCxnSpPr>
          <p:nvPr/>
        </p:nvCxnSpPr>
        <p:spPr>
          <a:xfrm flipH="1">
            <a:off x="5477230" y="4779813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38"/>
          <p:cNvSpPr/>
          <p:nvPr/>
        </p:nvSpPr>
        <p:spPr>
          <a:xfrm>
            <a:off x="2187691" y="4196299"/>
            <a:ext cx="1460060" cy="2010257"/>
          </a:xfrm>
          <a:custGeom>
            <a:avLst/>
            <a:gdLst>
              <a:gd name="connsiteX0" fmla="*/ 323861 w 1460060"/>
              <a:gd name="connsiteY0" fmla="*/ 22133 h 2010257"/>
              <a:gd name="connsiteX1" fmla="*/ 1091957 w 1460060"/>
              <a:gd name="connsiteY1" fmla="*/ 22133 h 2010257"/>
              <a:gd name="connsiteX2" fmla="*/ 1445525 w 1460060"/>
              <a:gd name="connsiteY2" fmla="*/ 314741 h 2010257"/>
              <a:gd name="connsiteX3" fmla="*/ 1372373 w 1460060"/>
              <a:gd name="connsiteY3" fmla="*/ 692693 h 2010257"/>
              <a:gd name="connsiteX4" fmla="*/ 1189493 w 1460060"/>
              <a:gd name="connsiteY4" fmla="*/ 973109 h 2010257"/>
              <a:gd name="connsiteX5" fmla="*/ 933461 w 1460060"/>
              <a:gd name="connsiteY5" fmla="*/ 1265717 h 2010257"/>
              <a:gd name="connsiteX6" fmla="*/ 726197 w 1460060"/>
              <a:gd name="connsiteY6" fmla="*/ 1607093 h 2010257"/>
              <a:gd name="connsiteX7" fmla="*/ 628661 w 1460060"/>
              <a:gd name="connsiteY7" fmla="*/ 1924085 h 2010257"/>
              <a:gd name="connsiteX8" fmla="*/ 457973 w 1460060"/>
              <a:gd name="connsiteY8" fmla="*/ 1997237 h 2010257"/>
              <a:gd name="connsiteX9" fmla="*/ 226325 w 1460060"/>
              <a:gd name="connsiteY9" fmla="*/ 1985045 h 2010257"/>
              <a:gd name="connsiteX10" fmla="*/ 92213 w 1460060"/>
              <a:gd name="connsiteY10" fmla="*/ 1753397 h 2010257"/>
              <a:gd name="connsiteX11" fmla="*/ 80021 w 1460060"/>
              <a:gd name="connsiteY11" fmla="*/ 1387637 h 2010257"/>
              <a:gd name="connsiteX12" fmla="*/ 43445 w 1460060"/>
              <a:gd name="connsiteY12" fmla="*/ 912149 h 2010257"/>
              <a:gd name="connsiteX13" fmla="*/ 6869 w 1460060"/>
              <a:gd name="connsiteY13" fmla="*/ 485429 h 2010257"/>
              <a:gd name="connsiteX14" fmla="*/ 19061 w 1460060"/>
              <a:gd name="connsiteY14" fmla="*/ 180629 h 2010257"/>
              <a:gd name="connsiteX15" fmla="*/ 189749 w 1460060"/>
              <a:gd name="connsiteY15" fmla="*/ 34325 h 2010257"/>
              <a:gd name="connsiteX16" fmla="*/ 323861 w 1460060"/>
              <a:gd name="connsiteY16" fmla="*/ 22133 h 20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060" h="2010257">
                <a:moveTo>
                  <a:pt x="323861" y="22133"/>
                </a:moveTo>
                <a:cubicBezTo>
                  <a:pt x="474229" y="20101"/>
                  <a:pt x="905013" y="-26635"/>
                  <a:pt x="1091957" y="22133"/>
                </a:cubicBezTo>
                <a:cubicBezTo>
                  <a:pt x="1278901" y="70901"/>
                  <a:pt x="1398789" y="202981"/>
                  <a:pt x="1445525" y="314741"/>
                </a:cubicBezTo>
                <a:cubicBezTo>
                  <a:pt x="1492261" y="426501"/>
                  <a:pt x="1415045" y="582965"/>
                  <a:pt x="1372373" y="692693"/>
                </a:cubicBezTo>
                <a:cubicBezTo>
                  <a:pt x="1329701" y="802421"/>
                  <a:pt x="1262645" y="877605"/>
                  <a:pt x="1189493" y="973109"/>
                </a:cubicBezTo>
                <a:cubicBezTo>
                  <a:pt x="1116341" y="1068613"/>
                  <a:pt x="1010677" y="1160053"/>
                  <a:pt x="933461" y="1265717"/>
                </a:cubicBezTo>
                <a:cubicBezTo>
                  <a:pt x="856245" y="1371381"/>
                  <a:pt x="776997" y="1497365"/>
                  <a:pt x="726197" y="1607093"/>
                </a:cubicBezTo>
                <a:cubicBezTo>
                  <a:pt x="675397" y="1716821"/>
                  <a:pt x="673365" y="1859061"/>
                  <a:pt x="628661" y="1924085"/>
                </a:cubicBezTo>
                <a:cubicBezTo>
                  <a:pt x="583957" y="1989109"/>
                  <a:pt x="525029" y="1987077"/>
                  <a:pt x="457973" y="1997237"/>
                </a:cubicBezTo>
                <a:cubicBezTo>
                  <a:pt x="390917" y="2007397"/>
                  <a:pt x="287285" y="2025685"/>
                  <a:pt x="226325" y="1985045"/>
                </a:cubicBezTo>
                <a:cubicBezTo>
                  <a:pt x="165365" y="1944405"/>
                  <a:pt x="116597" y="1852965"/>
                  <a:pt x="92213" y="1753397"/>
                </a:cubicBezTo>
                <a:cubicBezTo>
                  <a:pt x="67829" y="1653829"/>
                  <a:pt x="88149" y="1527845"/>
                  <a:pt x="80021" y="1387637"/>
                </a:cubicBezTo>
                <a:cubicBezTo>
                  <a:pt x="71893" y="1247429"/>
                  <a:pt x="55637" y="1062517"/>
                  <a:pt x="43445" y="912149"/>
                </a:cubicBezTo>
                <a:cubicBezTo>
                  <a:pt x="31253" y="761781"/>
                  <a:pt x="10933" y="607349"/>
                  <a:pt x="6869" y="485429"/>
                </a:cubicBezTo>
                <a:cubicBezTo>
                  <a:pt x="2805" y="363509"/>
                  <a:pt x="-11419" y="255813"/>
                  <a:pt x="19061" y="180629"/>
                </a:cubicBezTo>
                <a:cubicBezTo>
                  <a:pt x="49541" y="105445"/>
                  <a:pt x="136917" y="58709"/>
                  <a:pt x="189749" y="34325"/>
                </a:cubicBezTo>
                <a:cubicBezTo>
                  <a:pt x="242581" y="9941"/>
                  <a:pt x="173493" y="24165"/>
                  <a:pt x="323861" y="22133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3230750" y="4247669"/>
            <a:ext cx="3030499" cy="1943013"/>
          </a:xfrm>
          <a:custGeom>
            <a:avLst/>
            <a:gdLst>
              <a:gd name="connsiteX0" fmla="*/ 772197 w 3168968"/>
              <a:gd name="connsiteY0" fmla="*/ 96016 h 2277231"/>
              <a:gd name="connsiteX1" fmla="*/ 1430565 w 3168968"/>
              <a:gd name="connsiteY1" fmla="*/ 22864 h 2277231"/>
              <a:gd name="connsiteX2" fmla="*/ 2613189 w 3168968"/>
              <a:gd name="connsiteY2" fmla="*/ 22864 h 2277231"/>
              <a:gd name="connsiteX3" fmla="*/ 3149637 w 3168968"/>
              <a:gd name="connsiteY3" fmla="*/ 291088 h 2277231"/>
              <a:gd name="connsiteX4" fmla="*/ 3003333 w 3168968"/>
              <a:gd name="connsiteY4" fmla="*/ 1193296 h 2277231"/>
              <a:gd name="connsiteX5" fmla="*/ 2552229 w 3168968"/>
              <a:gd name="connsiteY5" fmla="*/ 2132080 h 2277231"/>
              <a:gd name="connsiteX6" fmla="*/ 1930437 w 3168968"/>
              <a:gd name="connsiteY6" fmla="*/ 2254000 h 2277231"/>
              <a:gd name="connsiteX7" fmla="*/ 906309 w 3168968"/>
              <a:gd name="connsiteY7" fmla="*/ 2266192 h 2277231"/>
              <a:gd name="connsiteX8" fmla="*/ 211365 w 3168968"/>
              <a:gd name="connsiteY8" fmla="*/ 2241808 h 2277231"/>
              <a:gd name="connsiteX9" fmla="*/ 4101 w 3168968"/>
              <a:gd name="connsiteY9" fmla="*/ 1888240 h 2277231"/>
              <a:gd name="connsiteX10" fmla="*/ 101637 w 3168968"/>
              <a:gd name="connsiteY10" fmla="*/ 1424944 h 2277231"/>
              <a:gd name="connsiteX11" fmla="*/ 430821 w 3168968"/>
              <a:gd name="connsiteY11" fmla="*/ 1010416 h 2277231"/>
              <a:gd name="connsiteX12" fmla="*/ 540549 w 3168968"/>
              <a:gd name="connsiteY12" fmla="*/ 595888 h 2277231"/>
              <a:gd name="connsiteX13" fmla="*/ 650277 w 3168968"/>
              <a:gd name="connsiteY13" fmla="*/ 205744 h 2277231"/>
              <a:gd name="connsiteX14" fmla="*/ 772197 w 3168968"/>
              <a:gd name="connsiteY14" fmla="*/ 96016 h 2277231"/>
              <a:gd name="connsiteX0" fmla="*/ 909357 w 3168968"/>
              <a:gd name="connsiteY0" fmla="*/ 192020 h 2281795"/>
              <a:gd name="connsiteX1" fmla="*/ 1430565 w 3168968"/>
              <a:gd name="connsiteY1" fmla="*/ 27428 h 2281795"/>
              <a:gd name="connsiteX2" fmla="*/ 2613189 w 3168968"/>
              <a:gd name="connsiteY2" fmla="*/ 27428 h 2281795"/>
              <a:gd name="connsiteX3" fmla="*/ 3149637 w 3168968"/>
              <a:gd name="connsiteY3" fmla="*/ 295652 h 2281795"/>
              <a:gd name="connsiteX4" fmla="*/ 3003333 w 3168968"/>
              <a:gd name="connsiteY4" fmla="*/ 1197860 h 2281795"/>
              <a:gd name="connsiteX5" fmla="*/ 2552229 w 3168968"/>
              <a:gd name="connsiteY5" fmla="*/ 2136644 h 2281795"/>
              <a:gd name="connsiteX6" fmla="*/ 1930437 w 3168968"/>
              <a:gd name="connsiteY6" fmla="*/ 2258564 h 2281795"/>
              <a:gd name="connsiteX7" fmla="*/ 906309 w 3168968"/>
              <a:gd name="connsiteY7" fmla="*/ 2270756 h 2281795"/>
              <a:gd name="connsiteX8" fmla="*/ 211365 w 3168968"/>
              <a:gd name="connsiteY8" fmla="*/ 2246372 h 2281795"/>
              <a:gd name="connsiteX9" fmla="*/ 4101 w 3168968"/>
              <a:gd name="connsiteY9" fmla="*/ 1892804 h 2281795"/>
              <a:gd name="connsiteX10" fmla="*/ 101637 w 3168968"/>
              <a:gd name="connsiteY10" fmla="*/ 1429508 h 2281795"/>
              <a:gd name="connsiteX11" fmla="*/ 430821 w 3168968"/>
              <a:gd name="connsiteY11" fmla="*/ 1014980 h 2281795"/>
              <a:gd name="connsiteX12" fmla="*/ 540549 w 3168968"/>
              <a:gd name="connsiteY12" fmla="*/ 600452 h 2281795"/>
              <a:gd name="connsiteX13" fmla="*/ 650277 w 3168968"/>
              <a:gd name="connsiteY13" fmla="*/ 210308 h 2281795"/>
              <a:gd name="connsiteX14" fmla="*/ 909357 w 3168968"/>
              <a:gd name="connsiteY14" fmla="*/ 192020 h 2281795"/>
              <a:gd name="connsiteX0" fmla="*/ 909357 w 3168968"/>
              <a:gd name="connsiteY0" fmla="*/ 192020 h 2281795"/>
              <a:gd name="connsiteX1" fmla="*/ 1430565 w 3168968"/>
              <a:gd name="connsiteY1" fmla="*/ 27428 h 2281795"/>
              <a:gd name="connsiteX2" fmla="*/ 2613189 w 3168968"/>
              <a:gd name="connsiteY2" fmla="*/ 27428 h 2281795"/>
              <a:gd name="connsiteX3" fmla="*/ 3149637 w 3168968"/>
              <a:gd name="connsiteY3" fmla="*/ 295652 h 2281795"/>
              <a:gd name="connsiteX4" fmla="*/ 3003333 w 3168968"/>
              <a:gd name="connsiteY4" fmla="*/ 1197860 h 2281795"/>
              <a:gd name="connsiteX5" fmla="*/ 2552229 w 3168968"/>
              <a:gd name="connsiteY5" fmla="*/ 2136644 h 2281795"/>
              <a:gd name="connsiteX6" fmla="*/ 1930437 w 3168968"/>
              <a:gd name="connsiteY6" fmla="*/ 2258564 h 2281795"/>
              <a:gd name="connsiteX7" fmla="*/ 906309 w 3168968"/>
              <a:gd name="connsiteY7" fmla="*/ 2270756 h 2281795"/>
              <a:gd name="connsiteX8" fmla="*/ 211365 w 3168968"/>
              <a:gd name="connsiteY8" fmla="*/ 2246372 h 2281795"/>
              <a:gd name="connsiteX9" fmla="*/ 4101 w 3168968"/>
              <a:gd name="connsiteY9" fmla="*/ 1892804 h 2281795"/>
              <a:gd name="connsiteX10" fmla="*/ 101637 w 3168968"/>
              <a:gd name="connsiteY10" fmla="*/ 1429508 h 2281795"/>
              <a:gd name="connsiteX11" fmla="*/ 430821 w 3168968"/>
              <a:gd name="connsiteY11" fmla="*/ 1014980 h 2281795"/>
              <a:gd name="connsiteX12" fmla="*/ 540549 w 3168968"/>
              <a:gd name="connsiteY12" fmla="*/ 600452 h 2281795"/>
              <a:gd name="connsiteX13" fmla="*/ 650277 w 3168968"/>
              <a:gd name="connsiteY13" fmla="*/ 454148 h 2281795"/>
              <a:gd name="connsiteX14" fmla="*/ 909357 w 3168968"/>
              <a:gd name="connsiteY14" fmla="*/ 192020 h 2281795"/>
              <a:gd name="connsiteX0" fmla="*/ 909357 w 3168968"/>
              <a:gd name="connsiteY0" fmla="*/ 127919 h 2278654"/>
              <a:gd name="connsiteX1" fmla="*/ 1430565 w 3168968"/>
              <a:gd name="connsiteY1" fmla="*/ 24287 h 2278654"/>
              <a:gd name="connsiteX2" fmla="*/ 2613189 w 3168968"/>
              <a:gd name="connsiteY2" fmla="*/ 24287 h 2278654"/>
              <a:gd name="connsiteX3" fmla="*/ 3149637 w 3168968"/>
              <a:gd name="connsiteY3" fmla="*/ 292511 h 2278654"/>
              <a:gd name="connsiteX4" fmla="*/ 3003333 w 3168968"/>
              <a:gd name="connsiteY4" fmla="*/ 1194719 h 2278654"/>
              <a:gd name="connsiteX5" fmla="*/ 2552229 w 3168968"/>
              <a:gd name="connsiteY5" fmla="*/ 2133503 h 2278654"/>
              <a:gd name="connsiteX6" fmla="*/ 1930437 w 3168968"/>
              <a:gd name="connsiteY6" fmla="*/ 2255423 h 2278654"/>
              <a:gd name="connsiteX7" fmla="*/ 906309 w 3168968"/>
              <a:gd name="connsiteY7" fmla="*/ 2267615 h 2278654"/>
              <a:gd name="connsiteX8" fmla="*/ 211365 w 3168968"/>
              <a:gd name="connsiteY8" fmla="*/ 2243231 h 2278654"/>
              <a:gd name="connsiteX9" fmla="*/ 4101 w 3168968"/>
              <a:gd name="connsiteY9" fmla="*/ 1889663 h 2278654"/>
              <a:gd name="connsiteX10" fmla="*/ 101637 w 3168968"/>
              <a:gd name="connsiteY10" fmla="*/ 1426367 h 2278654"/>
              <a:gd name="connsiteX11" fmla="*/ 430821 w 3168968"/>
              <a:gd name="connsiteY11" fmla="*/ 1011839 h 2278654"/>
              <a:gd name="connsiteX12" fmla="*/ 540549 w 3168968"/>
              <a:gd name="connsiteY12" fmla="*/ 597311 h 2278654"/>
              <a:gd name="connsiteX13" fmla="*/ 650277 w 3168968"/>
              <a:gd name="connsiteY13" fmla="*/ 451007 h 2278654"/>
              <a:gd name="connsiteX14" fmla="*/ 909357 w 3168968"/>
              <a:gd name="connsiteY14" fmla="*/ 127919 h 2278654"/>
              <a:gd name="connsiteX0" fmla="*/ 909357 w 3168968"/>
              <a:gd name="connsiteY0" fmla="*/ 108872 h 2259607"/>
              <a:gd name="connsiteX1" fmla="*/ 1491525 w 3168968"/>
              <a:gd name="connsiteY1" fmla="*/ 96680 h 2259607"/>
              <a:gd name="connsiteX2" fmla="*/ 2613189 w 3168968"/>
              <a:gd name="connsiteY2" fmla="*/ 5240 h 2259607"/>
              <a:gd name="connsiteX3" fmla="*/ 3149637 w 3168968"/>
              <a:gd name="connsiteY3" fmla="*/ 273464 h 2259607"/>
              <a:gd name="connsiteX4" fmla="*/ 3003333 w 3168968"/>
              <a:gd name="connsiteY4" fmla="*/ 1175672 h 2259607"/>
              <a:gd name="connsiteX5" fmla="*/ 2552229 w 3168968"/>
              <a:gd name="connsiteY5" fmla="*/ 2114456 h 2259607"/>
              <a:gd name="connsiteX6" fmla="*/ 1930437 w 3168968"/>
              <a:gd name="connsiteY6" fmla="*/ 2236376 h 2259607"/>
              <a:gd name="connsiteX7" fmla="*/ 906309 w 3168968"/>
              <a:gd name="connsiteY7" fmla="*/ 2248568 h 2259607"/>
              <a:gd name="connsiteX8" fmla="*/ 211365 w 3168968"/>
              <a:gd name="connsiteY8" fmla="*/ 2224184 h 2259607"/>
              <a:gd name="connsiteX9" fmla="*/ 4101 w 3168968"/>
              <a:gd name="connsiteY9" fmla="*/ 1870616 h 2259607"/>
              <a:gd name="connsiteX10" fmla="*/ 101637 w 3168968"/>
              <a:gd name="connsiteY10" fmla="*/ 1407320 h 2259607"/>
              <a:gd name="connsiteX11" fmla="*/ 430821 w 3168968"/>
              <a:gd name="connsiteY11" fmla="*/ 992792 h 2259607"/>
              <a:gd name="connsiteX12" fmla="*/ 540549 w 3168968"/>
              <a:gd name="connsiteY12" fmla="*/ 578264 h 2259607"/>
              <a:gd name="connsiteX13" fmla="*/ 650277 w 3168968"/>
              <a:gd name="connsiteY13" fmla="*/ 431960 h 2259607"/>
              <a:gd name="connsiteX14" fmla="*/ 909357 w 3168968"/>
              <a:gd name="connsiteY14" fmla="*/ 108872 h 2259607"/>
              <a:gd name="connsiteX0" fmla="*/ 924597 w 3168968"/>
              <a:gd name="connsiteY0" fmla="*/ 139562 h 2259817"/>
              <a:gd name="connsiteX1" fmla="*/ 1491525 w 3168968"/>
              <a:gd name="connsiteY1" fmla="*/ 96890 h 2259817"/>
              <a:gd name="connsiteX2" fmla="*/ 2613189 w 3168968"/>
              <a:gd name="connsiteY2" fmla="*/ 5450 h 2259817"/>
              <a:gd name="connsiteX3" fmla="*/ 3149637 w 3168968"/>
              <a:gd name="connsiteY3" fmla="*/ 273674 h 2259817"/>
              <a:gd name="connsiteX4" fmla="*/ 3003333 w 3168968"/>
              <a:gd name="connsiteY4" fmla="*/ 1175882 h 2259817"/>
              <a:gd name="connsiteX5" fmla="*/ 2552229 w 3168968"/>
              <a:gd name="connsiteY5" fmla="*/ 2114666 h 2259817"/>
              <a:gd name="connsiteX6" fmla="*/ 1930437 w 3168968"/>
              <a:gd name="connsiteY6" fmla="*/ 2236586 h 2259817"/>
              <a:gd name="connsiteX7" fmla="*/ 906309 w 3168968"/>
              <a:gd name="connsiteY7" fmla="*/ 2248778 h 2259817"/>
              <a:gd name="connsiteX8" fmla="*/ 211365 w 3168968"/>
              <a:gd name="connsiteY8" fmla="*/ 2224394 h 2259817"/>
              <a:gd name="connsiteX9" fmla="*/ 4101 w 3168968"/>
              <a:gd name="connsiteY9" fmla="*/ 1870826 h 2259817"/>
              <a:gd name="connsiteX10" fmla="*/ 101637 w 3168968"/>
              <a:gd name="connsiteY10" fmla="*/ 1407530 h 2259817"/>
              <a:gd name="connsiteX11" fmla="*/ 430821 w 3168968"/>
              <a:gd name="connsiteY11" fmla="*/ 993002 h 2259817"/>
              <a:gd name="connsiteX12" fmla="*/ 540549 w 3168968"/>
              <a:gd name="connsiteY12" fmla="*/ 578474 h 2259817"/>
              <a:gd name="connsiteX13" fmla="*/ 650277 w 3168968"/>
              <a:gd name="connsiteY13" fmla="*/ 432170 h 2259817"/>
              <a:gd name="connsiteX14" fmla="*/ 924597 w 3168968"/>
              <a:gd name="connsiteY14" fmla="*/ 139562 h 2259817"/>
              <a:gd name="connsiteX0" fmla="*/ 924597 w 3168968"/>
              <a:gd name="connsiteY0" fmla="*/ 42672 h 2162927"/>
              <a:gd name="connsiteX1" fmla="*/ 1491525 w 3168968"/>
              <a:gd name="connsiteY1" fmla="*/ 0 h 2162927"/>
              <a:gd name="connsiteX2" fmla="*/ 2613189 w 3168968"/>
              <a:gd name="connsiteY2" fmla="*/ 15240 h 2162927"/>
              <a:gd name="connsiteX3" fmla="*/ 3149637 w 3168968"/>
              <a:gd name="connsiteY3" fmla="*/ 176784 h 2162927"/>
              <a:gd name="connsiteX4" fmla="*/ 3003333 w 3168968"/>
              <a:gd name="connsiteY4" fmla="*/ 1078992 h 2162927"/>
              <a:gd name="connsiteX5" fmla="*/ 2552229 w 3168968"/>
              <a:gd name="connsiteY5" fmla="*/ 2017776 h 2162927"/>
              <a:gd name="connsiteX6" fmla="*/ 1930437 w 3168968"/>
              <a:gd name="connsiteY6" fmla="*/ 2139696 h 2162927"/>
              <a:gd name="connsiteX7" fmla="*/ 906309 w 3168968"/>
              <a:gd name="connsiteY7" fmla="*/ 2151888 h 2162927"/>
              <a:gd name="connsiteX8" fmla="*/ 211365 w 3168968"/>
              <a:gd name="connsiteY8" fmla="*/ 2127504 h 2162927"/>
              <a:gd name="connsiteX9" fmla="*/ 4101 w 3168968"/>
              <a:gd name="connsiteY9" fmla="*/ 1773936 h 2162927"/>
              <a:gd name="connsiteX10" fmla="*/ 101637 w 3168968"/>
              <a:gd name="connsiteY10" fmla="*/ 1310640 h 2162927"/>
              <a:gd name="connsiteX11" fmla="*/ 430821 w 3168968"/>
              <a:gd name="connsiteY11" fmla="*/ 896112 h 2162927"/>
              <a:gd name="connsiteX12" fmla="*/ 540549 w 3168968"/>
              <a:gd name="connsiteY12" fmla="*/ 481584 h 2162927"/>
              <a:gd name="connsiteX13" fmla="*/ 650277 w 3168968"/>
              <a:gd name="connsiteY13" fmla="*/ 335280 h 2162927"/>
              <a:gd name="connsiteX14" fmla="*/ 924597 w 3168968"/>
              <a:gd name="connsiteY14" fmla="*/ 42672 h 2162927"/>
              <a:gd name="connsiteX0" fmla="*/ 924597 w 3168968"/>
              <a:gd name="connsiteY0" fmla="*/ 42672 h 2163076"/>
              <a:gd name="connsiteX1" fmla="*/ 1491525 w 3168968"/>
              <a:gd name="connsiteY1" fmla="*/ 0 h 2163076"/>
              <a:gd name="connsiteX2" fmla="*/ 2613189 w 3168968"/>
              <a:gd name="connsiteY2" fmla="*/ 15240 h 2163076"/>
              <a:gd name="connsiteX3" fmla="*/ 3149637 w 3168968"/>
              <a:gd name="connsiteY3" fmla="*/ 176784 h 2163076"/>
              <a:gd name="connsiteX4" fmla="*/ 3003333 w 3168968"/>
              <a:gd name="connsiteY4" fmla="*/ 1078992 h 2163076"/>
              <a:gd name="connsiteX5" fmla="*/ 2552229 w 3168968"/>
              <a:gd name="connsiteY5" fmla="*/ 2017776 h 2163076"/>
              <a:gd name="connsiteX6" fmla="*/ 1930437 w 3168968"/>
              <a:gd name="connsiteY6" fmla="*/ 2139696 h 2163076"/>
              <a:gd name="connsiteX7" fmla="*/ 906309 w 3168968"/>
              <a:gd name="connsiteY7" fmla="*/ 2151888 h 2163076"/>
              <a:gd name="connsiteX8" fmla="*/ 446061 w 3168968"/>
              <a:gd name="connsiteY8" fmla="*/ 2014727 h 2163076"/>
              <a:gd name="connsiteX9" fmla="*/ 211365 w 3168968"/>
              <a:gd name="connsiteY9" fmla="*/ 2127504 h 2163076"/>
              <a:gd name="connsiteX10" fmla="*/ 4101 w 3168968"/>
              <a:gd name="connsiteY10" fmla="*/ 1773936 h 2163076"/>
              <a:gd name="connsiteX11" fmla="*/ 101637 w 3168968"/>
              <a:gd name="connsiteY11" fmla="*/ 1310640 h 2163076"/>
              <a:gd name="connsiteX12" fmla="*/ 430821 w 3168968"/>
              <a:gd name="connsiteY12" fmla="*/ 896112 h 2163076"/>
              <a:gd name="connsiteX13" fmla="*/ 540549 w 3168968"/>
              <a:gd name="connsiteY13" fmla="*/ 481584 h 2163076"/>
              <a:gd name="connsiteX14" fmla="*/ 650277 w 3168968"/>
              <a:gd name="connsiteY14" fmla="*/ 335280 h 2163076"/>
              <a:gd name="connsiteX15" fmla="*/ 924597 w 3168968"/>
              <a:gd name="connsiteY15" fmla="*/ 42672 h 2163076"/>
              <a:gd name="connsiteX0" fmla="*/ 924597 w 3168968"/>
              <a:gd name="connsiteY0" fmla="*/ 42672 h 2163076"/>
              <a:gd name="connsiteX1" fmla="*/ 1491525 w 3168968"/>
              <a:gd name="connsiteY1" fmla="*/ 0 h 2163076"/>
              <a:gd name="connsiteX2" fmla="*/ 2613189 w 3168968"/>
              <a:gd name="connsiteY2" fmla="*/ 15240 h 2163076"/>
              <a:gd name="connsiteX3" fmla="*/ 3149637 w 3168968"/>
              <a:gd name="connsiteY3" fmla="*/ 176784 h 2163076"/>
              <a:gd name="connsiteX4" fmla="*/ 3003333 w 3168968"/>
              <a:gd name="connsiteY4" fmla="*/ 1078992 h 2163076"/>
              <a:gd name="connsiteX5" fmla="*/ 2552229 w 3168968"/>
              <a:gd name="connsiteY5" fmla="*/ 2017776 h 2163076"/>
              <a:gd name="connsiteX6" fmla="*/ 1930437 w 3168968"/>
              <a:gd name="connsiteY6" fmla="*/ 2139696 h 2163076"/>
              <a:gd name="connsiteX7" fmla="*/ 906309 w 3168968"/>
              <a:gd name="connsiteY7" fmla="*/ 2151888 h 2163076"/>
              <a:gd name="connsiteX8" fmla="*/ 446061 w 3168968"/>
              <a:gd name="connsiteY8" fmla="*/ 2014727 h 2163076"/>
              <a:gd name="connsiteX9" fmla="*/ 211365 w 3168968"/>
              <a:gd name="connsiteY9" fmla="*/ 2005584 h 2163076"/>
              <a:gd name="connsiteX10" fmla="*/ 4101 w 3168968"/>
              <a:gd name="connsiteY10" fmla="*/ 1773936 h 2163076"/>
              <a:gd name="connsiteX11" fmla="*/ 101637 w 3168968"/>
              <a:gd name="connsiteY11" fmla="*/ 1310640 h 2163076"/>
              <a:gd name="connsiteX12" fmla="*/ 430821 w 3168968"/>
              <a:gd name="connsiteY12" fmla="*/ 896112 h 2163076"/>
              <a:gd name="connsiteX13" fmla="*/ 540549 w 3168968"/>
              <a:gd name="connsiteY13" fmla="*/ 481584 h 2163076"/>
              <a:gd name="connsiteX14" fmla="*/ 650277 w 3168968"/>
              <a:gd name="connsiteY14" fmla="*/ 335280 h 2163076"/>
              <a:gd name="connsiteX15" fmla="*/ 924597 w 3168968"/>
              <a:gd name="connsiteY15" fmla="*/ 42672 h 2163076"/>
              <a:gd name="connsiteX0" fmla="*/ 924597 w 3168968"/>
              <a:gd name="connsiteY0" fmla="*/ 42672 h 2158642"/>
              <a:gd name="connsiteX1" fmla="*/ 1491525 w 3168968"/>
              <a:gd name="connsiteY1" fmla="*/ 0 h 2158642"/>
              <a:gd name="connsiteX2" fmla="*/ 2613189 w 3168968"/>
              <a:gd name="connsiteY2" fmla="*/ 15240 h 2158642"/>
              <a:gd name="connsiteX3" fmla="*/ 3149637 w 3168968"/>
              <a:gd name="connsiteY3" fmla="*/ 176784 h 2158642"/>
              <a:gd name="connsiteX4" fmla="*/ 3003333 w 3168968"/>
              <a:gd name="connsiteY4" fmla="*/ 1078992 h 2158642"/>
              <a:gd name="connsiteX5" fmla="*/ 2552229 w 3168968"/>
              <a:gd name="connsiteY5" fmla="*/ 2017776 h 2158642"/>
              <a:gd name="connsiteX6" fmla="*/ 1930437 w 3168968"/>
              <a:gd name="connsiteY6" fmla="*/ 2139696 h 2158642"/>
              <a:gd name="connsiteX7" fmla="*/ 906309 w 3168968"/>
              <a:gd name="connsiteY7" fmla="*/ 2151888 h 2158642"/>
              <a:gd name="connsiteX8" fmla="*/ 476541 w 3168968"/>
              <a:gd name="connsiteY8" fmla="*/ 2075687 h 2158642"/>
              <a:gd name="connsiteX9" fmla="*/ 211365 w 3168968"/>
              <a:gd name="connsiteY9" fmla="*/ 2005584 h 2158642"/>
              <a:gd name="connsiteX10" fmla="*/ 4101 w 3168968"/>
              <a:gd name="connsiteY10" fmla="*/ 1773936 h 2158642"/>
              <a:gd name="connsiteX11" fmla="*/ 101637 w 3168968"/>
              <a:gd name="connsiteY11" fmla="*/ 1310640 h 2158642"/>
              <a:gd name="connsiteX12" fmla="*/ 430821 w 3168968"/>
              <a:gd name="connsiteY12" fmla="*/ 896112 h 2158642"/>
              <a:gd name="connsiteX13" fmla="*/ 540549 w 3168968"/>
              <a:gd name="connsiteY13" fmla="*/ 481584 h 2158642"/>
              <a:gd name="connsiteX14" fmla="*/ 650277 w 3168968"/>
              <a:gd name="connsiteY14" fmla="*/ 335280 h 2158642"/>
              <a:gd name="connsiteX15" fmla="*/ 924597 w 3168968"/>
              <a:gd name="connsiteY15" fmla="*/ 42672 h 2158642"/>
              <a:gd name="connsiteX0" fmla="*/ 924597 w 3168968"/>
              <a:gd name="connsiteY0" fmla="*/ 42672 h 2143533"/>
              <a:gd name="connsiteX1" fmla="*/ 1491525 w 3168968"/>
              <a:gd name="connsiteY1" fmla="*/ 0 h 2143533"/>
              <a:gd name="connsiteX2" fmla="*/ 2613189 w 3168968"/>
              <a:gd name="connsiteY2" fmla="*/ 15240 h 2143533"/>
              <a:gd name="connsiteX3" fmla="*/ 3149637 w 3168968"/>
              <a:gd name="connsiteY3" fmla="*/ 176784 h 2143533"/>
              <a:gd name="connsiteX4" fmla="*/ 3003333 w 3168968"/>
              <a:gd name="connsiteY4" fmla="*/ 1078992 h 2143533"/>
              <a:gd name="connsiteX5" fmla="*/ 2552229 w 3168968"/>
              <a:gd name="connsiteY5" fmla="*/ 2017776 h 2143533"/>
              <a:gd name="connsiteX6" fmla="*/ 1930437 w 3168968"/>
              <a:gd name="connsiteY6" fmla="*/ 2139696 h 2143533"/>
              <a:gd name="connsiteX7" fmla="*/ 906309 w 3168968"/>
              <a:gd name="connsiteY7" fmla="*/ 2075688 h 2143533"/>
              <a:gd name="connsiteX8" fmla="*/ 476541 w 3168968"/>
              <a:gd name="connsiteY8" fmla="*/ 2075687 h 2143533"/>
              <a:gd name="connsiteX9" fmla="*/ 211365 w 3168968"/>
              <a:gd name="connsiteY9" fmla="*/ 2005584 h 2143533"/>
              <a:gd name="connsiteX10" fmla="*/ 4101 w 3168968"/>
              <a:gd name="connsiteY10" fmla="*/ 1773936 h 2143533"/>
              <a:gd name="connsiteX11" fmla="*/ 101637 w 3168968"/>
              <a:gd name="connsiteY11" fmla="*/ 1310640 h 2143533"/>
              <a:gd name="connsiteX12" fmla="*/ 430821 w 3168968"/>
              <a:gd name="connsiteY12" fmla="*/ 896112 h 2143533"/>
              <a:gd name="connsiteX13" fmla="*/ 540549 w 3168968"/>
              <a:gd name="connsiteY13" fmla="*/ 481584 h 2143533"/>
              <a:gd name="connsiteX14" fmla="*/ 650277 w 3168968"/>
              <a:gd name="connsiteY14" fmla="*/ 335280 h 2143533"/>
              <a:gd name="connsiteX15" fmla="*/ 924597 w 3168968"/>
              <a:gd name="connsiteY15" fmla="*/ 42672 h 2143533"/>
              <a:gd name="connsiteX0" fmla="*/ 924597 w 3168968"/>
              <a:gd name="connsiteY0" fmla="*/ 42672 h 2108683"/>
              <a:gd name="connsiteX1" fmla="*/ 1491525 w 3168968"/>
              <a:gd name="connsiteY1" fmla="*/ 0 h 2108683"/>
              <a:gd name="connsiteX2" fmla="*/ 2613189 w 3168968"/>
              <a:gd name="connsiteY2" fmla="*/ 15240 h 2108683"/>
              <a:gd name="connsiteX3" fmla="*/ 3149637 w 3168968"/>
              <a:gd name="connsiteY3" fmla="*/ 176784 h 2108683"/>
              <a:gd name="connsiteX4" fmla="*/ 3003333 w 3168968"/>
              <a:gd name="connsiteY4" fmla="*/ 1078992 h 2108683"/>
              <a:gd name="connsiteX5" fmla="*/ 2552229 w 3168968"/>
              <a:gd name="connsiteY5" fmla="*/ 2017776 h 2108683"/>
              <a:gd name="connsiteX6" fmla="*/ 1930437 w 3168968"/>
              <a:gd name="connsiteY6" fmla="*/ 2078736 h 2108683"/>
              <a:gd name="connsiteX7" fmla="*/ 906309 w 3168968"/>
              <a:gd name="connsiteY7" fmla="*/ 2075688 h 2108683"/>
              <a:gd name="connsiteX8" fmla="*/ 476541 w 3168968"/>
              <a:gd name="connsiteY8" fmla="*/ 2075687 h 2108683"/>
              <a:gd name="connsiteX9" fmla="*/ 211365 w 3168968"/>
              <a:gd name="connsiteY9" fmla="*/ 2005584 h 2108683"/>
              <a:gd name="connsiteX10" fmla="*/ 4101 w 3168968"/>
              <a:gd name="connsiteY10" fmla="*/ 1773936 h 2108683"/>
              <a:gd name="connsiteX11" fmla="*/ 101637 w 3168968"/>
              <a:gd name="connsiteY11" fmla="*/ 1310640 h 2108683"/>
              <a:gd name="connsiteX12" fmla="*/ 430821 w 3168968"/>
              <a:gd name="connsiteY12" fmla="*/ 896112 h 2108683"/>
              <a:gd name="connsiteX13" fmla="*/ 540549 w 3168968"/>
              <a:gd name="connsiteY13" fmla="*/ 481584 h 2108683"/>
              <a:gd name="connsiteX14" fmla="*/ 650277 w 3168968"/>
              <a:gd name="connsiteY14" fmla="*/ 335280 h 2108683"/>
              <a:gd name="connsiteX15" fmla="*/ 924597 w 3168968"/>
              <a:gd name="connsiteY15" fmla="*/ 42672 h 2108683"/>
              <a:gd name="connsiteX0" fmla="*/ 924597 w 3169496"/>
              <a:gd name="connsiteY0" fmla="*/ 42672 h 2086913"/>
              <a:gd name="connsiteX1" fmla="*/ 1491525 w 3169496"/>
              <a:gd name="connsiteY1" fmla="*/ 0 h 2086913"/>
              <a:gd name="connsiteX2" fmla="*/ 2613189 w 3169496"/>
              <a:gd name="connsiteY2" fmla="*/ 15240 h 2086913"/>
              <a:gd name="connsiteX3" fmla="*/ 3149637 w 3169496"/>
              <a:gd name="connsiteY3" fmla="*/ 176784 h 2086913"/>
              <a:gd name="connsiteX4" fmla="*/ 3003333 w 3169496"/>
              <a:gd name="connsiteY4" fmla="*/ 1078992 h 2086913"/>
              <a:gd name="connsiteX5" fmla="*/ 2521749 w 3169496"/>
              <a:gd name="connsiteY5" fmla="*/ 1956816 h 2086913"/>
              <a:gd name="connsiteX6" fmla="*/ 1930437 w 3169496"/>
              <a:gd name="connsiteY6" fmla="*/ 2078736 h 2086913"/>
              <a:gd name="connsiteX7" fmla="*/ 906309 w 3169496"/>
              <a:gd name="connsiteY7" fmla="*/ 2075688 h 2086913"/>
              <a:gd name="connsiteX8" fmla="*/ 476541 w 3169496"/>
              <a:gd name="connsiteY8" fmla="*/ 2075687 h 2086913"/>
              <a:gd name="connsiteX9" fmla="*/ 211365 w 3169496"/>
              <a:gd name="connsiteY9" fmla="*/ 2005584 h 2086913"/>
              <a:gd name="connsiteX10" fmla="*/ 4101 w 3169496"/>
              <a:gd name="connsiteY10" fmla="*/ 1773936 h 2086913"/>
              <a:gd name="connsiteX11" fmla="*/ 101637 w 3169496"/>
              <a:gd name="connsiteY11" fmla="*/ 1310640 h 2086913"/>
              <a:gd name="connsiteX12" fmla="*/ 430821 w 3169496"/>
              <a:gd name="connsiteY12" fmla="*/ 896112 h 2086913"/>
              <a:gd name="connsiteX13" fmla="*/ 540549 w 3169496"/>
              <a:gd name="connsiteY13" fmla="*/ 481584 h 2086913"/>
              <a:gd name="connsiteX14" fmla="*/ 650277 w 3169496"/>
              <a:gd name="connsiteY14" fmla="*/ 335280 h 2086913"/>
              <a:gd name="connsiteX15" fmla="*/ 924597 w 3169496"/>
              <a:gd name="connsiteY15" fmla="*/ 42672 h 2086913"/>
              <a:gd name="connsiteX0" fmla="*/ 924597 w 3116776"/>
              <a:gd name="connsiteY0" fmla="*/ 51742 h 2095983"/>
              <a:gd name="connsiteX1" fmla="*/ 1491525 w 3116776"/>
              <a:gd name="connsiteY1" fmla="*/ 9070 h 2095983"/>
              <a:gd name="connsiteX2" fmla="*/ 2613189 w 3116776"/>
              <a:gd name="connsiteY2" fmla="*/ 24310 h 2095983"/>
              <a:gd name="connsiteX3" fmla="*/ 3088677 w 3116776"/>
              <a:gd name="connsiteY3" fmla="*/ 292534 h 2095983"/>
              <a:gd name="connsiteX4" fmla="*/ 3003333 w 3116776"/>
              <a:gd name="connsiteY4" fmla="*/ 1088062 h 2095983"/>
              <a:gd name="connsiteX5" fmla="*/ 2521749 w 3116776"/>
              <a:gd name="connsiteY5" fmla="*/ 1965886 h 2095983"/>
              <a:gd name="connsiteX6" fmla="*/ 1930437 w 3116776"/>
              <a:gd name="connsiteY6" fmla="*/ 2087806 h 2095983"/>
              <a:gd name="connsiteX7" fmla="*/ 906309 w 3116776"/>
              <a:gd name="connsiteY7" fmla="*/ 2084758 h 2095983"/>
              <a:gd name="connsiteX8" fmla="*/ 476541 w 3116776"/>
              <a:gd name="connsiteY8" fmla="*/ 2084757 h 2095983"/>
              <a:gd name="connsiteX9" fmla="*/ 211365 w 3116776"/>
              <a:gd name="connsiteY9" fmla="*/ 2014654 h 2095983"/>
              <a:gd name="connsiteX10" fmla="*/ 4101 w 3116776"/>
              <a:gd name="connsiteY10" fmla="*/ 1783006 h 2095983"/>
              <a:gd name="connsiteX11" fmla="*/ 101637 w 3116776"/>
              <a:gd name="connsiteY11" fmla="*/ 1319710 h 2095983"/>
              <a:gd name="connsiteX12" fmla="*/ 430821 w 3116776"/>
              <a:gd name="connsiteY12" fmla="*/ 905182 h 2095983"/>
              <a:gd name="connsiteX13" fmla="*/ 540549 w 3116776"/>
              <a:gd name="connsiteY13" fmla="*/ 490654 h 2095983"/>
              <a:gd name="connsiteX14" fmla="*/ 650277 w 3116776"/>
              <a:gd name="connsiteY14" fmla="*/ 344350 h 2095983"/>
              <a:gd name="connsiteX15" fmla="*/ 924597 w 3116776"/>
              <a:gd name="connsiteY15" fmla="*/ 51742 h 2095983"/>
              <a:gd name="connsiteX0" fmla="*/ 924597 w 3095271"/>
              <a:gd name="connsiteY0" fmla="*/ 51742 h 2095983"/>
              <a:gd name="connsiteX1" fmla="*/ 1491525 w 3095271"/>
              <a:gd name="connsiteY1" fmla="*/ 9070 h 2095983"/>
              <a:gd name="connsiteX2" fmla="*/ 2613189 w 3095271"/>
              <a:gd name="connsiteY2" fmla="*/ 24310 h 2095983"/>
              <a:gd name="connsiteX3" fmla="*/ 3088677 w 3095271"/>
              <a:gd name="connsiteY3" fmla="*/ 292534 h 2095983"/>
              <a:gd name="connsiteX4" fmla="*/ 2866173 w 3095271"/>
              <a:gd name="connsiteY4" fmla="*/ 1088062 h 2095983"/>
              <a:gd name="connsiteX5" fmla="*/ 2521749 w 3095271"/>
              <a:gd name="connsiteY5" fmla="*/ 1965886 h 2095983"/>
              <a:gd name="connsiteX6" fmla="*/ 1930437 w 3095271"/>
              <a:gd name="connsiteY6" fmla="*/ 2087806 h 2095983"/>
              <a:gd name="connsiteX7" fmla="*/ 906309 w 3095271"/>
              <a:gd name="connsiteY7" fmla="*/ 2084758 h 2095983"/>
              <a:gd name="connsiteX8" fmla="*/ 476541 w 3095271"/>
              <a:gd name="connsiteY8" fmla="*/ 2084757 h 2095983"/>
              <a:gd name="connsiteX9" fmla="*/ 211365 w 3095271"/>
              <a:gd name="connsiteY9" fmla="*/ 2014654 h 2095983"/>
              <a:gd name="connsiteX10" fmla="*/ 4101 w 3095271"/>
              <a:gd name="connsiteY10" fmla="*/ 1783006 h 2095983"/>
              <a:gd name="connsiteX11" fmla="*/ 101637 w 3095271"/>
              <a:gd name="connsiteY11" fmla="*/ 1319710 h 2095983"/>
              <a:gd name="connsiteX12" fmla="*/ 430821 w 3095271"/>
              <a:gd name="connsiteY12" fmla="*/ 905182 h 2095983"/>
              <a:gd name="connsiteX13" fmla="*/ 540549 w 3095271"/>
              <a:gd name="connsiteY13" fmla="*/ 490654 h 2095983"/>
              <a:gd name="connsiteX14" fmla="*/ 650277 w 3095271"/>
              <a:gd name="connsiteY14" fmla="*/ 344350 h 2095983"/>
              <a:gd name="connsiteX15" fmla="*/ 924597 w 3095271"/>
              <a:gd name="connsiteY15" fmla="*/ 51742 h 2095983"/>
              <a:gd name="connsiteX0" fmla="*/ 924597 w 3095430"/>
              <a:gd name="connsiteY0" fmla="*/ 51742 h 2099356"/>
              <a:gd name="connsiteX1" fmla="*/ 1491525 w 3095430"/>
              <a:gd name="connsiteY1" fmla="*/ 9070 h 2099356"/>
              <a:gd name="connsiteX2" fmla="*/ 2613189 w 3095430"/>
              <a:gd name="connsiteY2" fmla="*/ 24310 h 2099356"/>
              <a:gd name="connsiteX3" fmla="*/ 3088677 w 3095430"/>
              <a:gd name="connsiteY3" fmla="*/ 292534 h 2099356"/>
              <a:gd name="connsiteX4" fmla="*/ 2866173 w 3095430"/>
              <a:gd name="connsiteY4" fmla="*/ 1088062 h 2099356"/>
              <a:gd name="connsiteX5" fmla="*/ 2491269 w 3095430"/>
              <a:gd name="connsiteY5" fmla="*/ 1920166 h 2099356"/>
              <a:gd name="connsiteX6" fmla="*/ 1930437 w 3095430"/>
              <a:gd name="connsiteY6" fmla="*/ 2087806 h 2099356"/>
              <a:gd name="connsiteX7" fmla="*/ 906309 w 3095430"/>
              <a:gd name="connsiteY7" fmla="*/ 2084758 h 2099356"/>
              <a:gd name="connsiteX8" fmla="*/ 476541 w 3095430"/>
              <a:gd name="connsiteY8" fmla="*/ 2084757 h 2099356"/>
              <a:gd name="connsiteX9" fmla="*/ 211365 w 3095430"/>
              <a:gd name="connsiteY9" fmla="*/ 2014654 h 2099356"/>
              <a:gd name="connsiteX10" fmla="*/ 4101 w 3095430"/>
              <a:gd name="connsiteY10" fmla="*/ 1783006 h 2099356"/>
              <a:gd name="connsiteX11" fmla="*/ 101637 w 3095430"/>
              <a:gd name="connsiteY11" fmla="*/ 1319710 h 2099356"/>
              <a:gd name="connsiteX12" fmla="*/ 430821 w 3095430"/>
              <a:gd name="connsiteY12" fmla="*/ 905182 h 2099356"/>
              <a:gd name="connsiteX13" fmla="*/ 540549 w 3095430"/>
              <a:gd name="connsiteY13" fmla="*/ 490654 h 2099356"/>
              <a:gd name="connsiteX14" fmla="*/ 650277 w 3095430"/>
              <a:gd name="connsiteY14" fmla="*/ 344350 h 2099356"/>
              <a:gd name="connsiteX15" fmla="*/ 924597 w 3095430"/>
              <a:gd name="connsiteY15" fmla="*/ 51742 h 2099356"/>
              <a:gd name="connsiteX0" fmla="*/ 924597 w 3095430"/>
              <a:gd name="connsiteY0" fmla="*/ 51742 h 2099356"/>
              <a:gd name="connsiteX1" fmla="*/ 1491525 w 3095430"/>
              <a:gd name="connsiteY1" fmla="*/ 9070 h 2099356"/>
              <a:gd name="connsiteX2" fmla="*/ 2613189 w 3095430"/>
              <a:gd name="connsiteY2" fmla="*/ 24310 h 2099356"/>
              <a:gd name="connsiteX3" fmla="*/ 3088677 w 3095430"/>
              <a:gd name="connsiteY3" fmla="*/ 292534 h 2099356"/>
              <a:gd name="connsiteX4" fmla="*/ 2866173 w 3095430"/>
              <a:gd name="connsiteY4" fmla="*/ 1088062 h 2099356"/>
              <a:gd name="connsiteX5" fmla="*/ 2491269 w 3095430"/>
              <a:gd name="connsiteY5" fmla="*/ 1920166 h 2099356"/>
              <a:gd name="connsiteX6" fmla="*/ 1930437 w 3095430"/>
              <a:gd name="connsiteY6" fmla="*/ 2087806 h 2099356"/>
              <a:gd name="connsiteX7" fmla="*/ 906309 w 3095430"/>
              <a:gd name="connsiteY7" fmla="*/ 2084758 h 2099356"/>
              <a:gd name="connsiteX8" fmla="*/ 476541 w 3095430"/>
              <a:gd name="connsiteY8" fmla="*/ 2084757 h 2099356"/>
              <a:gd name="connsiteX9" fmla="*/ 211365 w 3095430"/>
              <a:gd name="connsiteY9" fmla="*/ 2014654 h 2099356"/>
              <a:gd name="connsiteX10" fmla="*/ 4101 w 3095430"/>
              <a:gd name="connsiteY10" fmla="*/ 1783006 h 2099356"/>
              <a:gd name="connsiteX11" fmla="*/ 101637 w 3095430"/>
              <a:gd name="connsiteY11" fmla="*/ 1319710 h 2099356"/>
              <a:gd name="connsiteX12" fmla="*/ 430821 w 3095430"/>
              <a:gd name="connsiteY12" fmla="*/ 905182 h 2099356"/>
              <a:gd name="connsiteX13" fmla="*/ 601509 w 3095430"/>
              <a:gd name="connsiteY13" fmla="*/ 551614 h 2099356"/>
              <a:gd name="connsiteX14" fmla="*/ 650277 w 3095430"/>
              <a:gd name="connsiteY14" fmla="*/ 344350 h 2099356"/>
              <a:gd name="connsiteX15" fmla="*/ 924597 w 3095430"/>
              <a:gd name="connsiteY15" fmla="*/ 51742 h 2099356"/>
              <a:gd name="connsiteX0" fmla="*/ 924597 w 3095430"/>
              <a:gd name="connsiteY0" fmla="*/ 51742 h 2099356"/>
              <a:gd name="connsiteX1" fmla="*/ 1491525 w 3095430"/>
              <a:gd name="connsiteY1" fmla="*/ 9070 h 2099356"/>
              <a:gd name="connsiteX2" fmla="*/ 2613189 w 3095430"/>
              <a:gd name="connsiteY2" fmla="*/ 24310 h 2099356"/>
              <a:gd name="connsiteX3" fmla="*/ 3088677 w 3095430"/>
              <a:gd name="connsiteY3" fmla="*/ 292534 h 2099356"/>
              <a:gd name="connsiteX4" fmla="*/ 2866173 w 3095430"/>
              <a:gd name="connsiteY4" fmla="*/ 1088062 h 2099356"/>
              <a:gd name="connsiteX5" fmla="*/ 2491269 w 3095430"/>
              <a:gd name="connsiteY5" fmla="*/ 1920166 h 2099356"/>
              <a:gd name="connsiteX6" fmla="*/ 1930437 w 3095430"/>
              <a:gd name="connsiteY6" fmla="*/ 2087806 h 2099356"/>
              <a:gd name="connsiteX7" fmla="*/ 906309 w 3095430"/>
              <a:gd name="connsiteY7" fmla="*/ 2084758 h 2099356"/>
              <a:gd name="connsiteX8" fmla="*/ 476541 w 3095430"/>
              <a:gd name="connsiteY8" fmla="*/ 2084757 h 2099356"/>
              <a:gd name="connsiteX9" fmla="*/ 211365 w 3095430"/>
              <a:gd name="connsiteY9" fmla="*/ 2014654 h 2099356"/>
              <a:gd name="connsiteX10" fmla="*/ 4101 w 3095430"/>
              <a:gd name="connsiteY10" fmla="*/ 1783006 h 2099356"/>
              <a:gd name="connsiteX11" fmla="*/ 101637 w 3095430"/>
              <a:gd name="connsiteY11" fmla="*/ 1319710 h 2099356"/>
              <a:gd name="connsiteX12" fmla="*/ 430821 w 3095430"/>
              <a:gd name="connsiteY12" fmla="*/ 905182 h 2099356"/>
              <a:gd name="connsiteX13" fmla="*/ 601509 w 3095430"/>
              <a:gd name="connsiteY13" fmla="*/ 551614 h 2099356"/>
              <a:gd name="connsiteX14" fmla="*/ 635037 w 3095430"/>
              <a:gd name="connsiteY14" fmla="*/ 283390 h 2099356"/>
              <a:gd name="connsiteX15" fmla="*/ 924597 w 3095430"/>
              <a:gd name="connsiteY15" fmla="*/ 51742 h 2099356"/>
              <a:gd name="connsiteX0" fmla="*/ 872120 w 3042953"/>
              <a:gd name="connsiteY0" fmla="*/ 51742 h 2099356"/>
              <a:gd name="connsiteX1" fmla="*/ 1439048 w 3042953"/>
              <a:gd name="connsiteY1" fmla="*/ 9070 h 2099356"/>
              <a:gd name="connsiteX2" fmla="*/ 2560712 w 3042953"/>
              <a:gd name="connsiteY2" fmla="*/ 24310 h 2099356"/>
              <a:gd name="connsiteX3" fmla="*/ 3036200 w 3042953"/>
              <a:gd name="connsiteY3" fmla="*/ 292534 h 2099356"/>
              <a:gd name="connsiteX4" fmla="*/ 2813696 w 3042953"/>
              <a:gd name="connsiteY4" fmla="*/ 1088062 h 2099356"/>
              <a:gd name="connsiteX5" fmla="*/ 2438792 w 3042953"/>
              <a:gd name="connsiteY5" fmla="*/ 1920166 h 2099356"/>
              <a:gd name="connsiteX6" fmla="*/ 1877960 w 3042953"/>
              <a:gd name="connsiteY6" fmla="*/ 2087806 h 2099356"/>
              <a:gd name="connsiteX7" fmla="*/ 853832 w 3042953"/>
              <a:gd name="connsiteY7" fmla="*/ 2084758 h 2099356"/>
              <a:gd name="connsiteX8" fmla="*/ 424064 w 3042953"/>
              <a:gd name="connsiteY8" fmla="*/ 2084757 h 2099356"/>
              <a:gd name="connsiteX9" fmla="*/ 158888 w 3042953"/>
              <a:gd name="connsiteY9" fmla="*/ 2014654 h 2099356"/>
              <a:gd name="connsiteX10" fmla="*/ 12584 w 3042953"/>
              <a:gd name="connsiteY10" fmla="*/ 1783006 h 2099356"/>
              <a:gd name="connsiteX11" fmla="*/ 49160 w 3042953"/>
              <a:gd name="connsiteY11" fmla="*/ 1319710 h 2099356"/>
              <a:gd name="connsiteX12" fmla="*/ 378344 w 3042953"/>
              <a:gd name="connsiteY12" fmla="*/ 905182 h 2099356"/>
              <a:gd name="connsiteX13" fmla="*/ 549032 w 3042953"/>
              <a:gd name="connsiteY13" fmla="*/ 551614 h 2099356"/>
              <a:gd name="connsiteX14" fmla="*/ 582560 w 3042953"/>
              <a:gd name="connsiteY14" fmla="*/ 283390 h 2099356"/>
              <a:gd name="connsiteX15" fmla="*/ 872120 w 3042953"/>
              <a:gd name="connsiteY15" fmla="*/ 51742 h 2099356"/>
              <a:gd name="connsiteX0" fmla="*/ 875435 w 3046268"/>
              <a:gd name="connsiteY0" fmla="*/ 51742 h 2099356"/>
              <a:gd name="connsiteX1" fmla="*/ 1442363 w 3046268"/>
              <a:gd name="connsiteY1" fmla="*/ 9070 h 2099356"/>
              <a:gd name="connsiteX2" fmla="*/ 2564027 w 3046268"/>
              <a:gd name="connsiteY2" fmla="*/ 24310 h 2099356"/>
              <a:gd name="connsiteX3" fmla="*/ 3039515 w 3046268"/>
              <a:gd name="connsiteY3" fmla="*/ 292534 h 2099356"/>
              <a:gd name="connsiteX4" fmla="*/ 2817011 w 3046268"/>
              <a:gd name="connsiteY4" fmla="*/ 1088062 h 2099356"/>
              <a:gd name="connsiteX5" fmla="*/ 2442107 w 3046268"/>
              <a:gd name="connsiteY5" fmla="*/ 1920166 h 2099356"/>
              <a:gd name="connsiteX6" fmla="*/ 1881275 w 3046268"/>
              <a:gd name="connsiteY6" fmla="*/ 2087806 h 2099356"/>
              <a:gd name="connsiteX7" fmla="*/ 857147 w 3046268"/>
              <a:gd name="connsiteY7" fmla="*/ 2084758 h 2099356"/>
              <a:gd name="connsiteX8" fmla="*/ 427379 w 3046268"/>
              <a:gd name="connsiteY8" fmla="*/ 2084757 h 2099356"/>
              <a:gd name="connsiteX9" fmla="*/ 207923 w 3046268"/>
              <a:gd name="connsiteY9" fmla="*/ 1984174 h 2099356"/>
              <a:gd name="connsiteX10" fmla="*/ 15899 w 3046268"/>
              <a:gd name="connsiteY10" fmla="*/ 1783006 h 2099356"/>
              <a:gd name="connsiteX11" fmla="*/ 52475 w 3046268"/>
              <a:gd name="connsiteY11" fmla="*/ 1319710 h 2099356"/>
              <a:gd name="connsiteX12" fmla="*/ 381659 w 3046268"/>
              <a:gd name="connsiteY12" fmla="*/ 905182 h 2099356"/>
              <a:gd name="connsiteX13" fmla="*/ 552347 w 3046268"/>
              <a:gd name="connsiteY13" fmla="*/ 551614 h 2099356"/>
              <a:gd name="connsiteX14" fmla="*/ 585875 w 3046268"/>
              <a:gd name="connsiteY14" fmla="*/ 283390 h 2099356"/>
              <a:gd name="connsiteX15" fmla="*/ 875435 w 3046268"/>
              <a:gd name="connsiteY15" fmla="*/ 51742 h 2099356"/>
              <a:gd name="connsiteX0" fmla="*/ 875435 w 3046268"/>
              <a:gd name="connsiteY0" fmla="*/ 51742 h 2102395"/>
              <a:gd name="connsiteX1" fmla="*/ 1442363 w 3046268"/>
              <a:gd name="connsiteY1" fmla="*/ 9070 h 2102395"/>
              <a:gd name="connsiteX2" fmla="*/ 2564027 w 3046268"/>
              <a:gd name="connsiteY2" fmla="*/ 24310 h 2102395"/>
              <a:gd name="connsiteX3" fmla="*/ 3039515 w 3046268"/>
              <a:gd name="connsiteY3" fmla="*/ 292534 h 2102395"/>
              <a:gd name="connsiteX4" fmla="*/ 2817011 w 3046268"/>
              <a:gd name="connsiteY4" fmla="*/ 1088062 h 2102395"/>
              <a:gd name="connsiteX5" fmla="*/ 2442107 w 3046268"/>
              <a:gd name="connsiteY5" fmla="*/ 1920166 h 2102395"/>
              <a:gd name="connsiteX6" fmla="*/ 1881275 w 3046268"/>
              <a:gd name="connsiteY6" fmla="*/ 2087806 h 2102395"/>
              <a:gd name="connsiteX7" fmla="*/ 857147 w 3046268"/>
              <a:gd name="connsiteY7" fmla="*/ 2084758 h 2102395"/>
              <a:gd name="connsiteX8" fmla="*/ 488339 w 3046268"/>
              <a:gd name="connsiteY8" fmla="*/ 2008557 h 2102395"/>
              <a:gd name="connsiteX9" fmla="*/ 207923 w 3046268"/>
              <a:gd name="connsiteY9" fmla="*/ 1984174 h 2102395"/>
              <a:gd name="connsiteX10" fmla="*/ 15899 w 3046268"/>
              <a:gd name="connsiteY10" fmla="*/ 1783006 h 2102395"/>
              <a:gd name="connsiteX11" fmla="*/ 52475 w 3046268"/>
              <a:gd name="connsiteY11" fmla="*/ 1319710 h 2102395"/>
              <a:gd name="connsiteX12" fmla="*/ 381659 w 3046268"/>
              <a:gd name="connsiteY12" fmla="*/ 905182 h 2102395"/>
              <a:gd name="connsiteX13" fmla="*/ 552347 w 3046268"/>
              <a:gd name="connsiteY13" fmla="*/ 551614 h 2102395"/>
              <a:gd name="connsiteX14" fmla="*/ 585875 w 3046268"/>
              <a:gd name="connsiteY14" fmla="*/ 283390 h 2102395"/>
              <a:gd name="connsiteX15" fmla="*/ 875435 w 3046268"/>
              <a:gd name="connsiteY15" fmla="*/ 51742 h 2102395"/>
              <a:gd name="connsiteX0" fmla="*/ 875435 w 3046268"/>
              <a:gd name="connsiteY0" fmla="*/ 51742 h 2089593"/>
              <a:gd name="connsiteX1" fmla="*/ 1442363 w 3046268"/>
              <a:gd name="connsiteY1" fmla="*/ 9070 h 2089593"/>
              <a:gd name="connsiteX2" fmla="*/ 2564027 w 3046268"/>
              <a:gd name="connsiteY2" fmla="*/ 24310 h 2089593"/>
              <a:gd name="connsiteX3" fmla="*/ 3039515 w 3046268"/>
              <a:gd name="connsiteY3" fmla="*/ 292534 h 2089593"/>
              <a:gd name="connsiteX4" fmla="*/ 2817011 w 3046268"/>
              <a:gd name="connsiteY4" fmla="*/ 1088062 h 2089593"/>
              <a:gd name="connsiteX5" fmla="*/ 2442107 w 3046268"/>
              <a:gd name="connsiteY5" fmla="*/ 1920166 h 2089593"/>
              <a:gd name="connsiteX6" fmla="*/ 1881275 w 3046268"/>
              <a:gd name="connsiteY6" fmla="*/ 2087806 h 2089593"/>
              <a:gd name="connsiteX7" fmla="*/ 918107 w 3046268"/>
              <a:gd name="connsiteY7" fmla="*/ 2008558 h 2089593"/>
              <a:gd name="connsiteX8" fmla="*/ 488339 w 3046268"/>
              <a:gd name="connsiteY8" fmla="*/ 2008557 h 2089593"/>
              <a:gd name="connsiteX9" fmla="*/ 207923 w 3046268"/>
              <a:gd name="connsiteY9" fmla="*/ 1984174 h 2089593"/>
              <a:gd name="connsiteX10" fmla="*/ 15899 w 3046268"/>
              <a:gd name="connsiteY10" fmla="*/ 1783006 h 2089593"/>
              <a:gd name="connsiteX11" fmla="*/ 52475 w 3046268"/>
              <a:gd name="connsiteY11" fmla="*/ 1319710 h 2089593"/>
              <a:gd name="connsiteX12" fmla="*/ 381659 w 3046268"/>
              <a:gd name="connsiteY12" fmla="*/ 905182 h 2089593"/>
              <a:gd name="connsiteX13" fmla="*/ 552347 w 3046268"/>
              <a:gd name="connsiteY13" fmla="*/ 551614 h 2089593"/>
              <a:gd name="connsiteX14" fmla="*/ 585875 w 3046268"/>
              <a:gd name="connsiteY14" fmla="*/ 283390 h 2089593"/>
              <a:gd name="connsiteX15" fmla="*/ 875435 w 3046268"/>
              <a:gd name="connsiteY15" fmla="*/ 51742 h 2089593"/>
              <a:gd name="connsiteX0" fmla="*/ 875435 w 3046268"/>
              <a:gd name="connsiteY0" fmla="*/ 51742 h 2011798"/>
              <a:gd name="connsiteX1" fmla="*/ 1442363 w 3046268"/>
              <a:gd name="connsiteY1" fmla="*/ 9070 h 2011798"/>
              <a:gd name="connsiteX2" fmla="*/ 2564027 w 3046268"/>
              <a:gd name="connsiteY2" fmla="*/ 24310 h 2011798"/>
              <a:gd name="connsiteX3" fmla="*/ 3039515 w 3046268"/>
              <a:gd name="connsiteY3" fmla="*/ 292534 h 2011798"/>
              <a:gd name="connsiteX4" fmla="*/ 2817011 w 3046268"/>
              <a:gd name="connsiteY4" fmla="*/ 1088062 h 2011798"/>
              <a:gd name="connsiteX5" fmla="*/ 2442107 w 3046268"/>
              <a:gd name="connsiteY5" fmla="*/ 1920166 h 2011798"/>
              <a:gd name="connsiteX6" fmla="*/ 1881275 w 3046268"/>
              <a:gd name="connsiteY6" fmla="*/ 1981126 h 2011798"/>
              <a:gd name="connsiteX7" fmla="*/ 918107 w 3046268"/>
              <a:gd name="connsiteY7" fmla="*/ 2008558 h 2011798"/>
              <a:gd name="connsiteX8" fmla="*/ 488339 w 3046268"/>
              <a:gd name="connsiteY8" fmla="*/ 2008557 h 2011798"/>
              <a:gd name="connsiteX9" fmla="*/ 207923 w 3046268"/>
              <a:gd name="connsiteY9" fmla="*/ 1984174 h 2011798"/>
              <a:gd name="connsiteX10" fmla="*/ 15899 w 3046268"/>
              <a:gd name="connsiteY10" fmla="*/ 1783006 h 2011798"/>
              <a:gd name="connsiteX11" fmla="*/ 52475 w 3046268"/>
              <a:gd name="connsiteY11" fmla="*/ 1319710 h 2011798"/>
              <a:gd name="connsiteX12" fmla="*/ 381659 w 3046268"/>
              <a:gd name="connsiteY12" fmla="*/ 905182 h 2011798"/>
              <a:gd name="connsiteX13" fmla="*/ 552347 w 3046268"/>
              <a:gd name="connsiteY13" fmla="*/ 551614 h 2011798"/>
              <a:gd name="connsiteX14" fmla="*/ 585875 w 3046268"/>
              <a:gd name="connsiteY14" fmla="*/ 283390 h 2011798"/>
              <a:gd name="connsiteX15" fmla="*/ 875435 w 3046268"/>
              <a:gd name="connsiteY15" fmla="*/ 51742 h 2011798"/>
              <a:gd name="connsiteX0" fmla="*/ 860049 w 3030882"/>
              <a:gd name="connsiteY0" fmla="*/ 51742 h 2011798"/>
              <a:gd name="connsiteX1" fmla="*/ 1426977 w 3030882"/>
              <a:gd name="connsiteY1" fmla="*/ 9070 h 2011798"/>
              <a:gd name="connsiteX2" fmla="*/ 2548641 w 3030882"/>
              <a:gd name="connsiteY2" fmla="*/ 24310 h 2011798"/>
              <a:gd name="connsiteX3" fmla="*/ 3024129 w 3030882"/>
              <a:gd name="connsiteY3" fmla="*/ 292534 h 2011798"/>
              <a:gd name="connsiteX4" fmla="*/ 2801625 w 3030882"/>
              <a:gd name="connsiteY4" fmla="*/ 1088062 h 2011798"/>
              <a:gd name="connsiteX5" fmla="*/ 2426721 w 3030882"/>
              <a:gd name="connsiteY5" fmla="*/ 1920166 h 2011798"/>
              <a:gd name="connsiteX6" fmla="*/ 1865889 w 3030882"/>
              <a:gd name="connsiteY6" fmla="*/ 1981126 h 2011798"/>
              <a:gd name="connsiteX7" fmla="*/ 902721 w 3030882"/>
              <a:gd name="connsiteY7" fmla="*/ 2008558 h 2011798"/>
              <a:gd name="connsiteX8" fmla="*/ 472953 w 3030882"/>
              <a:gd name="connsiteY8" fmla="*/ 2008557 h 2011798"/>
              <a:gd name="connsiteX9" fmla="*/ 192537 w 3030882"/>
              <a:gd name="connsiteY9" fmla="*/ 1984174 h 2011798"/>
              <a:gd name="connsiteX10" fmla="*/ 513 w 3030882"/>
              <a:gd name="connsiteY10" fmla="*/ 1783006 h 2011798"/>
              <a:gd name="connsiteX11" fmla="*/ 143769 w 3030882"/>
              <a:gd name="connsiteY11" fmla="*/ 1319710 h 2011798"/>
              <a:gd name="connsiteX12" fmla="*/ 366273 w 3030882"/>
              <a:gd name="connsiteY12" fmla="*/ 905182 h 2011798"/>
              <a:gd name="connsiteX13" fmla="*/ 536961 w 3030882"/>
              <a:gd name="connsiteY13" fmla="*/ 551614 h 2011798"/>
              <a:gd name="connsiteX14" fmla="*/ 570489 w 3030882"/>
              <a:gd name="connsiteY14" fmla="*/ 283390 h 2011798"/>
              <a:gd name="connsiteX15" fmla="*/ 860049 w 3030882"/>
              <a:gd name="connsiteY15" fmla="*/ 51742 h 2011798"/>
              <a:gd name="connsiteX0" fmla="*/ 860159 w 3030992"/>
              <a:gd name="connsiteY0" fmla="*/ 51742 h 2011798"/>
              <a:gd name="connsiteX1" fmla="*/ 1427087 w 3030992"/>
              <a:gd name="connsiteY1" fmla="*/ 9070 h 2011798"/>
              <a:gd name="connsiteX2" fmla="*/ 2548751 w 3030992"/>
              <a:gd name="connsiteY2" fmla="*/ 24310 h 2011798"/>
              <a:gd name="connsiteX3" fmla="*/ 3024239 w 3030992"/>
              <a:gd name="connsiteY3" fmla="*/ 292534 h 2011798"/>
              <a:gd name="connsiteX4" fmla="*/ 2801735 w 3030992"/>
              <a:gd name="connsiteY4" fmla="*/ 1088062 h 2011798"/>
              <a:gd name="connsiteX5" fmla="*/ 2426831 w 3030992"/>
              <a:gd name="connsiteY5" fmla="*/ 1920166 h 2011798"/>
              <a:gd name="connsiteX6" fmla="*/ 1865999 w 3030992"/>
              <a:gd name="connsiteY6" fmla="*/ 1981126 h 2011798"/>
              <a:gd name="connsiteX7" fmla="*/ 902831 w 3030992"/>
              <a:gd name="connsiteY7" fmla="*/ 2008558 h 2011798"/>
              <a:gd name="connsiteX8" fmla="*/ 473063 w 3030992"/>
              <a:gd name="connsiteY8" fmla="*/ 2008557 h 2011798"/>
              <a:gd name="connsiteX9" fmla="*/ 192647 w 3030992"/>
              <a:gd name="connsiteY9" fmla="*/ 1984174 h 2011798"/>
              <a:gd name="connsiteX10" fmla="*/ 623 w 3030992"/>
              <a:gd name="connsiteY10" fmla="*/ 1783006 h 2011798"/>
              <a:gd name="connsiteX11" fmla="*/ 143879 w 3030992"/>
              <a:gd name="connsiteY11" fmla="*/ 1319710 h 2011798"/>
              <a:gd name="connsiteX12" fmla="*/ 473063 w 3030992"/>
              <a:gd name="connsiteY12" fmla="*/ 935662 h 2011798"/>
              <a:gd name="connsiteX13" fmla="*/ 537071 w 3030992"/>
              <a:gd name="connsiteY13" fmla="*/ 551614 h 2011798"/>
              <a:gd name="connsiteX14" fmla="*/ 570599 w 3030992"/>
              <a:gd name="connsiteY14" fmla="*/ 283390 h 2011798"/>
              <a:gd name="connsiteX15" fmla="*/ 860159 w 3030992"/>
              <a:gd name="connsiteY15" fmla="*/ 51742 h 2011798"/>
              <a:gd name="connsiteX0" fmla="*/ 859666 w 3030499"/>
              <a:gd name="connsiteY0" fmla="*/ 51742 h 2011798"/>
              <a:gd name="connsiteX1" fmla="*/ 1426594 w 3030499"/>
              <a:gd name="connsiteY1" fmla="*/ 9070 h 2011798"/>
              <a:gd name="connsiteX2" fmla="*/ 2548258 w 3030499"/>
              <a:gd name="connsiteY2" fmla="*/ 24310 h 2011798"/>
              <a:gd name="connsiteX3" fmla="*/ 3023746 w 3030499"/>
              <a:gd name="connsiteY3" fmla="*/ 292534 h 2011798"/>
              <a:gd name="connsiteX4" fmla="*/ 2801242 w 3030499"/>
              <a:gd name="connsiteY4" fmla="*/ 1088062 h 2011798"/>
              <a:gd name="connsiteX5" fmla="*/ 2426338 w 3030499"/>
              <a:gd name="connsiteY5" fmla="*/ 1920166 h 2011798"/>
              <a:gd name="connsiteX6" fmla="*/ 1865506 w 3030499"/>
              <a:gd name="connsiteY6" fmla="*/ 1981126 h 2011798"/>
              <a:gd name="connsiteX7" fmla="*/ 902338 w 3030499"/>
              <a:gd name="connsiteY7" fmla="*/ 2008558 h 2011798"/>
              <a:gd name="connsiteX8" fmla="*/ 472570 w 3030499"/>
              <a:gd name="connsiteY8" fmla="*/ 2008557 h 2011798"/>
              <a:gd name="connsiteX9" fmla="*/ 192154 w 3030499"/>
              <a:gd name="connsiteY9" fmla="*/ 1984174 h 2011798"/>
              <a:gd name="connsiteX10" fmla="*/ 130 w 3030499"/>
              <a:gd name="connsiteY10" fmla="*/ 1783006 h 2011798"/>
              <a:gd name="connsiteX11" fmla="*/ 219586 w 3030499"/>
              <a:gd name="connsiteY11" fmla="*/ 1334950 h 2011798"/>
              <a:gd name="connsiteX12" fmla="*/ 472570 w 3030499"/>
              <a:gd name="connsiteY12" fmla="*/ 935662 h 2011798"/>
              <a:gd name="connsiteX13" fmla="*/ 536578 w 3030499"/>
              <a:gd name="connsiteY13" fmla="*/ 551614 h 2011798"/>
              <a:gd name="connsiteX14" fmla="*/ 570106 w 3030499"/>
              <a:gd name="connsiteY14" fmla="*/ 283390 h 2011798"/>
              <a:gd name="connsiteX15" fmla="*/ 859666 w 3030499"/>
              <a:gd name="connsiteY15" fmla="*/ 51742 h 2011798"/>
              <a:gd name="connsiteX0" fmla="*/ 859666 w 3030499"/>
              <a:gd name="connsiteY0" fmla="*/ 51742 h 2011798"/>
              <a:gd name="connsiteX1" fmla="*/ 1426594 w 3030499"/>
              <a:gd name="connsiteY1" fmla="*/ 9070 h 2011798"/>
              <a:gd name="connsiteX2" fmla="*/ 2548258 w 3030499"/>
              <a:gd name="connsiteY2" fmla="*/ 24310 h 2011798"/>
              <a:gd name="connsiteX3" fmla="*/ 3023746 w 3030499"/>
              <a:gd name="connsiteY3" fmla="*/ 292534 h 2011798"/>
              <a:gd name="connsiteX4" fmla="*/ 2801242 w 3030499"/>
              <a:gd name="connsiteY4" fmla="*/ 1088062 h 2011798"/>
              <a:gd name="connsiteX5" fmla="*/ 2426338 w 3030499"/>
              <a:gd name="connsiteY5" fmla="*/ 1920166 h 2011798"/>
              <a:gd name="connsiteX6" fmla="*/ 1865506 w 3030499"/>
              <a:gd name="connsiteY6" fmla="*/ 1981126 h 2011798"/>
              <a:gd name="connsiteX7" fmla="*/ 902338 w 3030499"/>
              <a:gd name="connsiteY7" fmla="*/ 2008558 h 2011798"/>
              <a:gd name="connsiteX8" fmla="*/ 472570 w 3030499"/>
              <a:gd name="connsiteY8" fmla="*/ 2008557 h 2011798"/>
              <a:gd name="connsiteX9" fmla="*/ 192154 w 3030499"/>
              <a:gd name="connsiteY9" fmla="*/ 1984174 h 2011798"/>
              <a:gd name="connsiteX10" fmla="*/ 130 w 3030499"/>
              <a:gd name="connsiteY10" fmla="*/ 1783006 h 2011798"/>
              <a:gd name="connsiteX11" fmla="*/ 219586 w 3030499"/>
              <a:gd name="connsiteY11" fmla="*/ 1334950 h 2011798"/>
              <a:gd name="connsiteX12" fmla="*/ 472570 w 3030499"/>
              <a:gd name="connsiteY12" fmla="*/ 935662 h 2011798"/>
              <a:gd name="connsiteX13" fmla="*/ 612778 w 3030499"/>
              <a:gd name="connsiteY13" fmla="*/ 582094 h 2011798"/>
              <a:gd name="connsiteX14" fmla="*/ 570106 w 3030499"/>
              <a:gd name="connsiteY14" fmla="*/ 283390 h 2011798"/>
              <a:gd name="connsiteX15" fmla="*/ 859666 w 3030499"/>
              <a:gd name="connsiteY15" fmla="*/ 51742 h 2011798"/>
              <a:gd name="connsiteX0" fmla="*/ 859666 w 3030499"/>
              <a:gd name="connsiteY0" fmla="*/ 51742 h 2011798"/>
              <a:gd name="connsiteX1" fmla="*/ 1426594 w 3030499"/>
              <a:gd name="connsiteY1" fmla="*/ 9070 h 2011798"/>
              <a:gd name="connsiteX2" fmla="*/ 2548258 w 3030499"/>
              <a:gd name="connsiteY2" fmla="*/ 24310 h 2011798"/>
              <a:gd name="connsiteX3" fmla="*/ 3023746 w 3030499"/>
              <a:gd name="connsiteY3" fmla="*/ 292534 h 2011798"/>
              <a:gd name="connsiteX4" fmla="*/ 2801242 w 3030499"/>
              <a:gd name="connsiteY4" fmla="*/ 1088062 h 2011798"/>
              <a:gd name="connsiteX5" fmla="*/ 2426338 w 3030499"/>
              <a:gd name="connsiteY5" fmla="*/ 1920166 h 2011798"/>
              <a:gd name="connsiteX6" fmla="*/ 1865506 w 3030499"/>
              <a:gd name="connsiteY6" fmla="*/ 1981126 h 2011798"/>
              <a:gd name="connsiteX7" fmla="*/ 902338 w 3030499"/>
              <a:gd name="connsiteY7" fmla="*/ 2008558 h 2011798"/>
              <a:gd name="connsiteX8" fmla="*/ 472570 w 3030499"/>
              <a:gd name="connsiteY8" fmla="*/ 2008557 h 2011798"/>
              <a:gd name="connsiteX9" fmla="*/ 192154 w 3030499"/>
              <a:gd name="connsiteY9" fmla="*/ 1984174 h 2011798"/>
              <a:gd name="connsiteX10" fmla="*/ 130 w 3030499"/>
              <a:gd name="connsiteY10" fmla="*/ 1783006 h 2011798"/>
              <a:gd name="connsiteX11" fmla="*/ 219586 w 3030499"/>
              <a:gd name="connsiteY11" fmla="*/ 1334950 h 2011798"/>
              <a:gd name="connsiteX12" fmla="*/ 472570 w 3030499"/>
              <a:gd name="connsiteY12" fmla="*/ 935662 h 2011798"/>
              <a:gd name="connsiteX13" fmla="*/ 612778 w 3030499"/>
              <a:gd name="connsiteY13" fmla="*/ 582094 h 2011798"/>
              <a:gd name="connsiteX14" fmla="*/ 661546 w 3030499"/>
              <a:gd name="connsiteY14" fmla="*/ 268150 h 2011798"/>
              <a:gd name="connsiteX15" fmla="*/ 859666 w 3030499"/>
              <a:gd name="connsiteY15" fmla="*/ 51742 h 2011798"/>
              <a:gd name="connsiteX0" fmla="*/ 890146 w 3030499"/>
              <a:gd name="connsiteY0" fmla="*/ 86948 h 2016524"/>
              <a:gd name="connsiteX1" fmla="*/ 1426594 w 3030499"/>
              <a:gd name="connsiteY1" fmla="*/ 13796 h 2016524"/>
              <a:gd name="connsiteX2" fmla="*/ 2548258 w 3030499"/>
              <a:gd name="connsiteY2" fmla="*/ 29036 h 2016524"/>
              <a:gd name="connsiteX3" fmla="*/ 3023746 w 3030499"/>
              <a:gd name="connsiteY3" fmla="*/ 297260 h 2016524"/>
              <a:gd name="connsiteX4" fmla="*/ 2801242 w 3030499"/>
              <a:gd name="connsiteY4" fmla="*/ 1092788 h 2016524"/>
              <a:gd name="connsiteX5" fmla="*/ 2426338 w 3030499"/>
              <a:gd name="connsiteY5" fmla="*/ 1924892 h 2016524"/>
              <a:gd name="connsiteX6" fmla="*/ 1865506 w 3030499"/>
              <a:gd name="connsiteY6" fmla="*/ 1985852 h 2016524"/>
              <a:gd name="connsiteX7" fmla="*/ 902338 w 3030499"/>
              <a:gd name="connsiteY7" fmla="*/ 2013284 h 2016524"/>
              <a:gd name="connsiteX8" fmla="*/ 472570 w 3030499"/>
              <a:gd name="connsiteY8" fmla="*/ 2013283 h 2016524"/>
              <a:gd name="connsiteX9" fmla="*/ 192154 w 3030499"/>
              <a:gd name="connsiteY9" fmla="*/ 1988900 h 2016524"/>
              <a:gd name="connsiteX10" fmla="*/ 130 w 3030499"/>
              <a:gd name="connsiteY10" fmla="*/ 1787732 h 2016524"/>
              <a:gd name="connsiteX11" fmla="*/ 219586 w 3030499"/>
              <a:gd name="connsiteY11" fmla="*/ 1339676 h 2016524"/>
              <a:gd name="connsiteX12" fmla="*/ 472570 w 3030499"/>
              <a:gd name="connsiteY12" fmla="*/ 940388 h 2016524"/>
              <a:gd name="connsiteX13" fmla="*/ 612778 w 3030499"/>
              <a:gd name="connsiteY13" fmla="*/ 586820 h 2016524"/>
              <a:gd name="connsiteX14" fmla="*/ 661546 w 3030499"/>
              <a:gd name="connsiteY14" fmla="*/ 272876 h 2016524"/>
              <a:gd name="connsiteX15" fmla="*/ 890146 w 3030499"/>
              <a:gd name="connsiteY15" fmla="*/ 86948 h 2016524"/>
              <a:gd name="connsiteX0" fmla="*/ 890146 w 3030499"/>
              <a:gd name="connsiteY0" fmla="*/ 66062 h 1995638"/>
              <a:gd name="connsiteX1" fmla="*/ 1426594 w 3030499"/>
              <a:gd name="connsiteY1" fmla="*/ 69110 h 1995638"/>
              <a:gd name="connsiteX2" fmla="*/ 2548258 w 3030499"/>
              <a:gd name="connsiteY2" fmla="*/ 8150 h 1995638"/>
              <a:gd name="connsiteX3" fmla="*/ 3023746 w 3030499"/>
              <a:gd name="connsiteY3" fmla="*/ 276374 h 1995638"/>
              <a:gd name="connsiteX4" fmla="*/ 2801242 w 3030499"/>
              <a:gd name="connsiteY4" fmla="*/ 1071902 h 1995638"/>
              <a:gd name="connsiteX5" fmla="*/ 2426338 w 3030499"/>
              <a:gd name="connsiteY5" fmla="*/ 1904006 h 1995638"/>
              <a:gd name="connsiteX6" fmla="*/ 1865506 w 3030499"/>
              <a:gd name="connsiteY6" fmla="*/ 1964966 h 1995638"/>
              <a:gd name="connsiteX7" fmla="*/ 902338 w 3030499"/>
              <a:gd name="connsiteY7" fmla="*/ 1992398 h 1995638"/>
              <a:gd name="connsiteX8" fmla="*/ 472570 w 3030499"/>
              <a:gd name="connsiteY8" fmla="*/ 1992397 h 1995638"/>
              <a:gd name="connsiteX9" fmla="*/ 192154 w 3030499"/>
              <a:gd name="connsiteY9" fmla="*/ 1968014 h 1995638"/>
              <a:gd name="connsiteX10" fmla="*/ 130 w 3030499"/>
              <a:gd name="connsiteY10" fmla="*/ 1766846 h 1995638"/>
              <a:gd name="connsiteX11" fmla="*/ 219586 w 3030499"/>
              <a:gd name="connsiteY11" fmla="*/ 1318790 h 1995638"/>
              <a:gd name="connsiteX12" fmla="*/ 472570 w 3030499"/>
              <a:gd name="connsiteY12" fmla="*/ 919502 h 1995638"/>
              <a:gd name="connsiteX13" fmla="*/ 612778 w 3030499"/>
              <a:gd name="connsiteY13" fmla="*/ 565934 h 1995638"/>
              <a:gd name="connsiteX14" fmla="*/ 661546 w 3030499"/>
              <a:gd name="connsiteY14" fmla="*/ 251990 h 1995638"/>
              <a:gd name="connsiteX15" fmla="*/ 890146 w 3030499"/>
              <a:gd name="connsiteY15" fmla="*/ 66062 h 1995638"/>
              <a:gd name="connsiteX0" fmla="*/ 890146 w 3030499"/>
              <a:gd name="connsiteY0" fmla="*/ 13437 h 1943013"/>
              <a:gd name="connsiteX1" fmla="*/ 1426594 w 3030499"/>
              <a:gd name="connsiteY1" fmla="*/ 16485 h 1943013"/>
              <a:gd name="connsiteX2" fmla="*/ 2548258 w 3030499"/>
              <a:gd name="connsiteY2" fmla="*/ 31725 h 1943013"/>
              <a:gd name="connsiteX3" fmla="*/ 3023746 w 3030499"/>
              <a:gd name="connsiteY3" fmla="*/ 223749 h 1943013"/>
              <a:gd name="connsiteX4" fmla="*/ 2801242 w 3030499"/>
              <a:gd name="connsiteY4" fmla="*/ 1019277 h 1943013"/>
              <a:gd name="connsiteX5" fmla="*/ 2426338 w 3030499"/>
              <a:gd name="connsiteY5" fmla="*/ 1851381 h 1943013"/>
              <a:gd name="connsiteX6" fmla="*/ 1865506 w 3030499"/>
              <a:gd name="connsiteY6" fmla="*/ 1912341 h 1943013"/>
              <a:gd name="connsiteX7" fmla="*/ 902338 w 3030499"/>
              <a:gd name="connsiteY7" fmla="*/ 1939773 h 1943013"/>
              <a:gd name="connsiteX8" fmla="*/ 472570 w 3030499"/>
              <a:gd name="connsiteY8" fmla="*/ 1939772 h 1943013"/>
              <a:gd name="connsiteX9" fmla="*/ 192154 w 3030499"/>
              <a:gd name="connsiteY9" fmla="*/ 1915389 h 1943013"/>
              <a:gd name="connsiteX10" fmla="*/ 130 w 3030499"/>
              <a:gd name="connsiteY10" fmla="*/ 1714221 h 1943013"/>
              <a:gd name="connsiteX11" fmla="*/ 219586 w 3030499"/>
              <a:gd name="connsiteY11" fmla="*/ 1266165 h 1943013"/>
              <a:gd name="connsiteX12" fmla="*/ 472570 w 3030499"/>
              <a:gd name="connsiteY12" fmla="*/ 866877 h 1943013"/>
              <a:gd name="connsiteX13" fmla="*/ 612778 w 3030499"/>
              <a:gd name="connsiteY13" fmla="*/ 513309 h 1943013"/>
              <a:gd name="connsiteX14" fmla="*/ 661546 w 3030499"/>
              <a:gd name="connsiteY14" fmla="*/ 199365 h 1943013"/>
              <a:gd name="connsiteX15" fmla="*/ 890146 w 3030499"/>
              <a:gd name="connsiteY15" fmla="*/ 13437 h 19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30499" h="1943013">
                <a:moveTo>
                  <a:pt x="890146" y="13437"/>
                </a:moveTo>
                <a:cubicBezTo>
                  <a:pt x="1017654" y="-17043"/>
                  <a:pt x="1150242" y="13437"/>
                  <a:pt x="1426594" y="16485"/>
                </a:cubicBezTo>
                <a:lnTo>
                  <a:pt x="2548258" y="31725"/>
                </a:lnTo>
                <a:cubicBezTo>
                  <a:pt x="2814450" y="66269"/>
                  <a:pt x="2981582" y="59157"/>
                  <a:pt x="3023746" y="223749"/>
                </a:cubicBezTo>
                <a:cubicBezTo>
                  <a:pt x="3065910" y="388341"/>
                  <a:pt x="2900810" y="748005"/>
                  <a:pt x="2801242" y="1019277"/>
                </a:cubicBezTo>
                <a:cubicBezTo>
                  <a:pt x="2701674" y="1290549"/>
                  <a:pt x="2582294" y="1702537"/>
                  <a:pt x="2426338" y="1851381"/>
                </a:cubicBezTo>
                <a:cubicBezTo>
                  <a:pt x="2270382" y="2000225"/>
                  <a:pt x="2119506" y="1897609"/>
                  <a:pt x="1865506" y="1912341"/>
                </a:cubicBezTo>
                <a:cubicBezTo>
                  <a:pt x="1611506" y="1927073"/>
                  <a:pt x="1134494" y="1935201"/>
                  <a:pt x="902338" y="1939773"/>
                </a:cubicBezTo>
                <a:cubicBezTo>
                  <a:pt x="670182" y="1944345"/>
                  <a:pt x="588394" y="1943836"/>
                  <a:pt x="472570" y="1939772"/>
                </a:cubicBezTo>
                <a:cubicBezTo>
                  <a:pt x="356746" y="1935708"/>
                  <a:pt x="270894" y="1952981"/>
                  <a:pt x="192154" y="1915389"/>
                </a:cubicBezTo>
                <a:cubicBezTo>
                  <a:pt x="113414" y="1877797"/>
                  <a:pt x="-4442" y="1822425"/>
                  <a:pt x="130" y="1714221"/>
                </a:cubicBezTo>
                <a:cubicBezTo>
                  <a:pt x="4702" y="1606017"/>
                  <a:pt x="140846" y="1407389"/>
                  <a:pt x="219586" y="1266165"/>
                </a:cubicBezTo>
                <a:cubicBezTo>
                  <a:pt x="298326" y="1124941"/>
                  <a:pt x="407038" y="992353"/>
                  <a:pt x="472570" y="866877"/>
                </a:cubicBezTo>
                <a:cubicBezTo>
                  <a:pt x="538102" y="741401"/>
                  <a:pt x="576202" y="647421"/>
                  <a:pt x="612778" y="513309"/>
                </a:cubicBezTo>
                <a:cubicBezTo>
                  <a:pt x="649354" y="379197"/>
                  <a:pt x="615318" y="282677"/>
                  <a:pt x="661546" y="199365"/>
                </a:cubicBezTo>
                <a:cubicBezTo>
                  <a:pt x="707774" y="116053"/>
                  <a:pt x="762638" y="43917"/>
                  <a:pt x="890146" y="13437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10"/>
          <p:cNvSpPr txBox="1"/>
          <p:nvPr/>
        </p:nvSpPr>
        <p:spPr>
          <a:xfrm>
            <a:off x="1403648" y="6202635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 smtClean="0"/>
              <a:t>グループ</a:t>
            </a:r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42" name="テキスト ボックス 10"/>
          <p:cNvSpPr txBox="1"/>
          <p:nvPr/>
        </p:nvSpPr>
        <p:spPr>
          <a:xfrm>
            <a:off x="3463280" y="6274643"/>
            <a:ext cx="1828800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 smtClean="0"/>
              <a:t>グループ</a:t>
            </a:r>
            <a:r>
              <a:rPr lang="en-US" altLang="ja-JP" sz="2000" dirty="0"/>
              <a:t>2</a:t>
            </a:r>
            <a:endParaRPr kumimoji="1" lang="ja-JP" altLang="en-US" sz="2000" dirty="0"/>
          </a:p>
        </p:txBody>
      </p:sp>
      <p:sp>
        <p:nvSpPr>
          <p:cNvPr id="7" name="角丸四角形 6"/>
          <p:cNvSpPr/>
          <p:nvPr/>
        </p:nvSpPr>
        <p:spPr>
          <a:xfrm>
            <a:off x="2123728" y="4305295"/>
            <a:ext cx="4040493" cy="190126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6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50"/>
          <p:cNvSpPr txBox="1"/>
          <p:nvPr/>
        </p:nvSpPr>
        <p:spPr>
          <a:xfrm>
            <a:off x="3463207" y="4878425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39" name="テキスト ボックス 50"/>
          <p:cNvSpPr txBox="1"/>
          <p:nvPr/>
        </p:nvSpPr>
        <p:spPr>
          <a:xfrm>
            <a:off x="2465673" y="4904406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38" name="テキスト ボックス 50"/>
          <p:cNvSpPr txBox="1"/>
          <p:nvPr/>
        </p:nvSpPr>
        <p:spPr>
          <a:xfrm>
            <a:off x="1510333" y="4909804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50" name="テキスト ボックス 50"/>
          <p:cNvSpPr txBox="1"/>
          <p:nvPr/>
        </p:nvSpPr>
        <p:spPr>
          <a:xfrm>
            <a:off x="529361" y="4916183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利用できる物理</a:t>
            </a:r>
            <a:r>
              <a:rPr kumimoji="1" lang="en-US" altLang="ja-JP" dirty="0" smtClean="0">
                <a:solidFill>
                  <a:schemeClr val="tx1"/>
                </a:solidFill>
              </a:rPr>
              <a:t>CPU</a:t>
            </a:r>
            <a:r>
              <a:rPr kumimoji="1" lang="ja-JP" altLang="en-US" dirty="0" smtClean="0">
                <a:solidFill>
                  <a:schemeClr val="tx1"/>
                </a:solidFill>
              </a:rPr>
              <a:t>数</a:t>
            </a:r>
            <a:r>
              <a:rPr lang="ja-JP" altLang="en-US" dirty="0" smtClean="0">
                <a:solidFill>
                  <a:schemeClr val="tx1"/>
                </a:solidFill>
              </a:rPr>
              <a:t>の例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932040" y="371703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652120" y="486916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940152" y="371703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" dirty="0" smtClean="0"/>
              <a:t>1</a:t>
            </a:r>
            <a:endParaRPr kumimoji="1" lang="ja-JP" altLang="en-US" sz="100" dirty="0"/>
          </a:p>
        </p:txBody>
      </p:sp>
      <p:sp>
        <p:nvSpPr>
          <p:cNvPr id="8" name="円/楕円 7"/>
          <p:cNvSpPr/>
          <p:nvPr/>
        </p:nvSpPr>
        <p:spPr>
          <a:xfrm>
            <a:off x="6732240" y="4869160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732240" y="371703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452320" y="371703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8100392" y="3717032"/>
            <a:ext cx="43204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5" idx="4"/>
            <a:endCxn id="6" idx="0"/>
          </p:cNvCxnSpPr>
          <p:nvPr/>
        </p:nvCxnSpPr>
        <p:spPr>
          <a:xfrm>
            <a:off x="5148064" y="4149080"/>
            <a:ext cx="720080" cy="7200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5" idx="4"/>
            <a:endCxn id="8" idx="0"/>
          </p:cNvCxnSpPr>
          <p:nvPr/>
        </p:nvCxnSpPr>
        <p:spPr>
          <a:xfrm>
            <a:off x="5148064" y="4149080"/>
            <a:ext cx="1800200" cy="72008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7" idx="4"/>
            <a:endCxn id="6" idx="0"/>
          </p:cNvCxnSpPr>
          <p:nvPr/>
        </p:nvCxnSpPr>
        <p:spPr>
          <a:xfrm flipH="1">
            <a:off x="5868144" y="4149080"/>
            <a:ext cx="288032" cy="7200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7" idx="4"/>
            <a:endCxn id="8" idx="0"/>
          </p:cNvCxnSpPr>
          <p:nvPr/>
        </p:nvCxnSpPr>
        <p:spPr>
          <a:xfrm>
            <a:off x="6156176" y="4149080"/>
            <a:ext cx="792088" cy="72008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9" idx="4"/>
            <a:endCxn id="8" idx="0"/>
          </p:cNvCxnSpPr>
          <p:nvPr/>
        </p:nvCxnSpPr>
        <p:spPr>
          <a:xfrm>
            <a:off x="6948264" y="4149080"/>
            <a:ext cx="0" cy="7200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0" idx="4"/>
            <a:endCxn id="8" idx="0"/>
          </p:cNvCxnSpPr>
          <p:nvPr/>
        </p:nvCxnSpPr>
        <p:spPr>
          <a:xfrm flipH="1">
            <a:off x="6948264" y="4149080"/>
            <a:ext cx="720080" cy="7200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4"/>
            <a:endCxn id="8" idx="0"/>
          </p:cNvCxnSpPr>
          <p:nvPr/>
        </p:nvCxnSpPr>
        <p:spPr>
          <a:xfrm flipH="1">
            <a:off x="6948264" y="4149080"/>
            <a:ext cx="1368152" cy="7200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4788024" y="3573016"/>
            <a:ext cx="1728192" cy="1800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6660232" y="3573016"/>
            <a:ext cx="2016224" cy="187220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6096" y="5445224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320" y="5517232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1/3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4860032" y="2636912"/>
            <a:ext cx="2376264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308304" y="2636912"/>
            <a:ext cx="1368152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796284" y="3599859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9" name="円/楕円 28"/>
          <p:cNvSpPr/>
          <p:nvPr/>
        </p:nvSpPr>
        <p:spPr>
          <a:xfrm>
            <a:off x="2915816" y="3609383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1" name="円/楕円 30"/>
          <p:cNvSpPr/>
          <p:nvPr/>
        </p:nvSpPr>
        <p:spPr>
          <a:xfrm>
            <a:off x="2096866" y="3620425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2" name="円/楕円 31"/>
          <p:cNvSpPr/>
          <p:nvPr/>
        </p:nvSpPr>
        <p:spPr>
          <a:xfrm>
            <a:off x="1286495" y="3629951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3" name="円/楕円 32"/>
          <p:cNvSpPr/>
          <p:nvPr/>
        </p:nvSpPr>
        <p:spPr>
          <a:xfrm>
            <a:off x="457363" y="3629951"/>
            <a:ext cx="447675" cy="447675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4" name="円/楕円 33"/>
          <p:cNvSpPr/>
          <p:nvPr/>
        </p:nvSpPr>
        <p:spPr>
          <a:xfrm>
            <a:off x="3453192" y="4911124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5" name="円/楕円 34"/>
          <p:cNvSpPr/>
          <p:nvPr/>
        </p:nvSpPr>
        <p:spPr>
          <a:xfrm>
            <a:off x="2463013" y="4916183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6" name="円/楕円 35"/>
          <p:cNvSpPr/>
          <p:nvPr/>
        </p:nvSpPr>
        <p:spPr>
          <a:xfrm>
            <a:off x="1500808" y="4941046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7" name="円/楕円 36"/>
          <p:cNvSpPr/>
          <p:nvPr/>
        </p:nvSpPr>
        <p:spPr>
          <a:xfrm>
            <a:off x="538885" y="4928969"/>
            <a:ext cx="4476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0" name="テキスト ボックス 50"/>
          <p:cNvSpPr txBox="1"/>
          <p:nvPr/>
        </p:nvSpPr>
        <p:spPr>
          <a:xfrm>
            <a:off x="3796284" y="3580809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  <p:sp>
        <p:nvSpPr>
          <p:cNvPr id="41" name="テキスト ボックス 50"/>
          <p:cNvSpPr txBox="1"/>
          <p:nvPr/>
        </p:nvSpPr>
        <p:spPr>
          <a:xfrm>
            <a:off x="413539" y="3629951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/>
              <a:t>0</a:t>
            </a:r>
            <a:endParaRPr kumimoji="1" lang="ja-JP" altLang="en-US" sz="1800"/>
          </a:p>
        </p:txBody>
      </p:sp>
      <p:sp>
        <p:nvSpPr>
          <p:cNvPr id="42" name="テキスト ボックス 50"/>
          <p:cNvSpPr txBox="1"/>
          <p:nvPr/>
        </p:nvSpPr>
        <p:spPr>
          <a:xfrm>
            <a:off x="1267446" y="3620425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43" name="テキスト ボックス 50"/>
          <p:cNvSpPr txBox="1"/>
          <p:nvPr/>
        </p:nvSpPr>
        <p:spPr>
          <a:xfrm>
            <a:off x="2096866" y="3620425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44" name="テキスト ボックス 50"/>
          <p:cNvSpPr txBox="1"/>
          <p:nvPr/>
        </p:nvSpPr>
        <p:spPr>
          <a:xfrm>
            <a:off x="2915816" y="3610901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cxnSp>
        <p:nvCxnSpPr>
          <p:cNvPr id="46" name="直線コネクタ 45"/>
          <p:cNvCxnSpPr>
            <a:stCxn id="33" idx="4"/>
            <a:endCxn id="37" idx="0"/>
          </p:cNvCxnSpPr>
          <p:nvPr/>
        </p:nvCxnSpPr>
        <p:spPr>
          <a:xfrm>
            <a:off x="681201" y="4077626"/>
            <a:ext cx="81522" cy="8513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2" idx="4"/>
            <a:endCxn id="36" idx="0"/>
          </p:cNvCxnSpPr>
          <p:nvPr/>
        </p:nvCxnSpPr>
        <p:spPr>
          <a:xfrm>
            <a:off x="1510333" y="4077626"/>
            <a:ext cx="214313" cy="86342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33" idx="4"/>
            <a:endCxn id="36" idx="0"/>
          </p:cNvCxnSpPr>
          <p:nvPr/>
        </p:nvCxnSpPr>
        <p:spPr>
          <a:xfrm>
            <a:off x="681201" y="4077626"/>
            <a:ext cx="1043445" cy="86342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2" idx="4"/>
            <a:endCxn id="37" idx="0"/>
          </p:cNvCxnSpPr>
          <p:nvPr/>
        </p:nvCxnSpPr>
        <p:spPr>
          <a:xfrm flipH="1">
            <a:off x="762723" y="4077626"/>
            <a:ext cx="747610" cy="8513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1" idx="4"/>
            <a:endCxn id="36" idx="0"/>
          </p:cNvCxnSpPr>
          <p:nvPr/>
        </p:nvCxnSpPr>
        <p:spPr>
          <a:xfrm flipH="1">
            <a:off x="1724646" y="4068100"/>
            <a:ext cx="596058" cy="8729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1" idx="4"/>
            <a:endCxn id="35" idx="0"/>
          </p:cNvCxnSpPr>
          <p:nvPr/>
        </p:nvCxnSpPr>
        <p:spPr>
          <a:xfrm>
            <a:off x="2320704" y="4068100"/>
            <a:ext cx="366147" cy="8480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1" idx="4"/>
            <a:endCxn id="34" idx="0"/>
          </p:cNvCxnSpPr>
          <p:nvPr/>
        </p:nvCxnSpPr>
        <p:spPr>
          <a:xfrm>
            <a:off x="2320704" y="4068100"/>
            <a:ext cx="1356326" cy="843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29" idx="4"/>
            <a:endCxn id="36" idx="0"/>
          </p:cNvCxnSpPr>
          <p:nvPr/>
        </p:nvCxnSpPr>
        <p:spPr>
          <a:xfrm flipH="1">
            <a:off x="1724646" y="4057058"/>
            <a:ext cx="1415008" cy="8839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29" idx="4"/>
            <a:endCxn id="35" idx="0"/>
          </p:cNvCxnSpPr>
          <p:nvPr/>
        </p:nvCxnSpPr>
        <p:spPr>
          <a:xfrm flipH="1">
            <a:off x="2686851" y="4057058"/>
            <a:ext cx="452803" cy="8591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29" idx="4"/>
            <a:endCxn id="34" idx="0"/>
          </p:cNvCxnSpPr>
          <p:nvPr/>
        </p:nvCxnSpPr>
        <p:spPr>
          <a:xfrm>
            <a:off x="3139654" y="4057058"/>
            <a:ext cx="537376" cy="8540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28" idx="4"/>
            <a:endCxn id="36" idx="0"/>
          </p:cNvCxnSpPr>
          <p:nvPr/>
        </p:nvCxnSpPr>
        <p:spPr>
          <a:xfrm flipH="1">
            <a:off x="1724646" y="4047534"/>
            <a:ext cx="2295476" cy="893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28" idx="4"/>
            <a:endCxn id="35" idx="0"/>
          </p:cNvCxnSpPr>
          <p:nvPr/>
        </p:nvCxnSpPr>
        <p:spPr>
          <a:xfrm flipH="1">
            <a:off x="2686851" y="4047534"/>
            <a:ext cx="1333271" cy="86864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8" idx="4"/>
            <a:endCxn id="34" idx="0"/>
          </p:cNvCxnSpPr>
          <p:nvPr/>
        </p:nvCxnSpPr>
        <p:spPr>
          <a:xfrm flipH="1">
            <a:off x="3677030" y="4047534"/>
            <a:ext cx="343092" cy="8635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角丸四角形 61"/>
          <p:cNvSpPr/>
          <p:nvPr/>
        </p:nvSpPr>
        <p:spPr>
          <a:xfrm>
            <a:off x="323528" y="3573016"/>
            <a:ext cx="4040493" cy="190126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角丸四角形 62"/>
          <p:cNvSpPr/>
          <p:nvPr/>
        </p:nvSpPr>
        <p:spPr>
          <a:xfrm>
            <a:off x="323528" y="2636912"/>
            <a:ext cx="1584176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123728" y="2636912"/>
            <a:ext cx="2088232" cy="8327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VM2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4572000" y="1988840"/>
            <a:ext cx="72008" cy="4032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2195736" y="558924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4/5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1560" y="2204864"/>
            <a:ext cx="106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8/5</a:t>
            </a:r>
            <a:r>
              <a:rPr lang="en-US" altLang="ja-JP" dirty="0" smtClean="0"/>
              <a:t>→2</a:t>
            </a:r>
            <a:r>
              <a:rPr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55776" y="2204864"/>
            <a:ext cx="118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12/5</a:t>
            </a:r>
            <a:r>
              <a:rPr lang="en-US" altLang="ja-JP" dirty="0" smtClean="0"/>
              <a:t>→3</a:t>
            </a:r>
            <a:r>
              <a:rPr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220072" y="2204864"/>
            <a:ext cx="15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2/2+1/3</a:t>
            </a:r>
            <a:r>
              <a:rPr lang="en-US" altLang="ja-JP" dirty="0" smtClean="0"/>
              <a:t>→</a:t>
            </a:r>
            <a:r>
              <a:rPr lang="en-US" altLang="ja-JP" dirty="0"/>
              <a:t>2</a:t>
            </a:r>
            <a:r>
              <a:rPr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452320" y="2204864"/>
            <a:ext cx="106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/3</a:t>
            </a:r>
            <a:r>
              <a:rPr lang="en-US" altLang="ja-JP" dirty="0" smtClean="0"/>
              <a:t>→1</a:t>
            </a:r>
            <a:r>
              <a:rPr lang="ja-JP" altLang="en-US" dirty="0" smtClean="0"/>
              <a:t>個</a:t>
            </a:r>
            <a:endParaRPr kumimoji="1" lang="ja-JP" altLang="en-US" dirty="0"/>
          </a:p>
        </p:txBody>
      </p:sp>
      <p:sp>
        <p:nvSpPr>
          <p:cNvPr id="71" name="テキスト ボックス 50"/>
          <p:cNvSpPr txBox="1"/>
          <p:nvPr/>
        </p:nvSpPr>
        <p:spPr>
          <a:xfrm>
            <a:off x="5940152" y="371703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1</a:t>
            </a:r>
            <a:endParaRPr kumimoji="1" lang="ja-JP" altLang="en-US" sz="1800" dirty="0"/>
          </a:p>
        </p:txBody>
      </p:sp>
      <p:sp>
        <p:nvSpPr>
          <p:cNvPr id="72" name="テキスト ボックス 50"/>
          <p:cNvSpPr txBox="1"/>
          <p:nvPr/>
        </p:nvSpPr>
        <p:spPr>
          <a:xfrm>
            <a:off x="6732240" y="371703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2</a:t>
            </a:r>
            <a:endParaRPr kumimoji="1" lang="ja-JP" altLang="en-US" sz="1800" dirty="0"/>
          </a:p>
        </p:txBody>
      </p:sp>
      <p:sp>
        <p:nvSpPr>
          <p:cNvPr id="73" name="テキスト ボックス 50"/>
          <p:cNvSpPr txBox="1"/>
          <p:nvPr/>
        </p:nvSpPr>
        <p:spPr>
          <a:xfrm>
            <a:off x="7452320" y="371703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3</a:t>
            </a:r>
            <a:endParaRPr kumimoji="1" lang="ja-JP" altLang="en-US" sz="1800" dirty="0"/>
          </a:p>
        </p:txBody>
      </p:sp>
      <p:sp>
        <p:nvSpPr>
          <p:cNvPr id="74" name="テキスト ボックス 50"/>
          <p:cNvSpPr txBox="1"/>
          <p:nvPr/>
        </p:nvSpPr>
        <p:spPr>
          <a:xfrm>
            <a:off x="8100392" y="3717032"/>
            <a:ext cx="466724" cy="466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dirty="0"/>
              <a:t>4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68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実験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 smtClean="0"/>
              <a:t>目的</a:t>
            </a:r>
            <a:endParaRPr lang="en-US" altLang="ja-JP" dirty="0" smtClean="0"/>
          </a:p>
          <a:p>
            <a:pPr lvl="1">
              <a:tabLst>
                <a:tab pos="1165225" algn="l"/>
              </a:tabLst>
            </a:pPr>
            <a:r>
              <a:rPr lang="ja-JP" altLang="en-US" dirty="0" smtClean="0"/>
              <a:t>最適なアプリケーションスレッド数・仮想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数を調査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不足時の三つの対処それぞれについて</a:t>
            </a:r>
            <a:endParaRPr lang="en-US" altLang="ja-JP" strike="sngStrike" dirty="0" smtClean="0"/>
          </a:p>
          <a:p>
            <a:pPr lvl="1"/>
            <a:r>
              <a:rPr lang="en-US" altLang="ja-JP" dirty="0" err="1" smtClean="0"/>
              <a:t>pCPU-Est</a:t>
            </a:r>
            <a:r>
              <a:rPr lang="ja-JP" altLang="en-US" dirty="0" smtClean="0"/>
              <a:t>による最適化</a:t>
            </a:r>
            <a:r>
              <a:rPr lang="ja-JP" altLang="en-US" dirty="0"/>
              <a:t>の</a:t>
            </a:r>
            <a:r>
              <a:rPr lang="ja-JP" altLang="en-US" dirty="0" smtClean="0"/>
              <a:t>効果を確認</a:t>
            </a:r>
            <a:endParaRPr lang="en-US" altLang="ja-JP" dirty="0" smtClean="0"/>
          </a:p>
          <a:p>
            <a:pPr lvl="2"/>
            <a:r>
              <a:rPr lang="ja-JP" altLang="en-US" dirty="0"/>
              <a:t>最適なスレッド数・仮想</a:t>
            </a:r>
            <a:r>
              <a:rPr lang="en-US" altLang="ja-JP" dirty="0"/>
              <a:t>CPU</a:t>
            </a:r>
            <a:r>
              <a:rPr lang="ja-JP" altLang="en-US" dirty="0"/>
              <a:t>数を</a:t>
            </a:r>
            <a:r>
              <a:rPr lang="ja-JP" altLang="en-US" dirty="0" smtClean="0"/>
              <a:t>用いた</a:t>
            </a:r>
            <a:endParaRPr lang="en-US" altLang="ja-JP" dirty="0" smtClean="0"/>
          </a:p>
          <a:p>
            <a:r>
              <a:rPr lang="ja-JP" altLang="en-US" dirty="0" smtClean="0"/>
              <a:t>対象とした並列アプリケーション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並列フィボナッチ数計算 </a:t>
            </a:r>
            <a:r>
              <a:rPr lang="en-US" altLang="ja-JP" dirty="0" smtClean="0"/>
              <a:t>(fib)</a:t>
            </a:r>
          </a:p>
          <a:p>
            <a:pPr lvl="1"/>
            <a:r>
              <a:rPr lang="en-US" altLang="ja-JP" dirty="0"/>
              <a:t>NAS Parallel Benchmarks </a:t>
            </a:r>
            <a:r>
              <a:rPr lang="en-US" altLang="ja-JP" dirty="0" smtClean="0"/>
              <a:t>(BT</a:t>
            </a:r>
            <a:r>
              <a:rPr lang="en-US" altLang="ja-JP" dirty="0"/>
              <a:t>)</a:t>
            </a:r>
          </a:p>
          <a:p>
            <a:r>
              <a:rPr lang="ja-JP" altLang="en-US" dirty="0" smtClean="0"/>
              <a:t>実験環境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予備</a:t>
            </a:r>
            <a:r>
              <a:rPr lang="ja-JP" altLang="en-US" dirty="0"/>
              <a:t>実験と</a:t>
            </a:r>
            <a:r>
              <a:rPr lang="ja-JP" altLang="en-US" dirty="0" smtClean="0"/>
              <a:t>同じ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2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4149080"/>
            <a:ext cx="428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BT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62528"/>
              </p:ext>
            </p:extLst>
          </p:nvPr>
        </p:nvGraphicFramePr>
        <p:xfrm>
          <a:off x="6012160" y="4114800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80186"/>
              </p:ext>
            </p:extLst>
          </p:nvPr>
        </p:nvGraphicFramePr>
        <p:xfrm>
          <a:off x="2987824" y="4149080"/>
          <a:ext cx="309634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06127"/>
              </p:ext>
            </p:extLst>
          </p:nvPr>
        </p:nvGraphicFramePr>
        <p:xfrm>
          <a:off x="7976" y="4080520"/>
          <a:ext cx="3195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859216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最適</a:t>
            </a:r>
            <a:r>
              <a:rPr lang="ja-JP" altLang="en-US" dirty="0" smtClean="0">
                <a:solidFill>
                  <a:schemeClr val="tx1"/>
                </a:solidFill>
              </a:rPr>
              <a:t>なアプリケーションスレッド数</a:t>
            </a:r>
            <a:endParaRPr kumimoji="1"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kumimoji="1" lang="ja-JP" altLang="en-US" dirty="0" smtClean="0"/>
              <a:t>スレッド数を変えて実行</a:t>
            </a:r>
            <a:r>
              <a:rPr lang="ja-JP" altLang="en-US" dirty="0"/>
              <a:t>し</a:t>
            </a:r>
            <a:r>
              <a:rPr lang="ja-JP" altLang="en-US" dirty="0" smtClean="0"/>
              <a:t>、最適なスレッド数を算出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の共有時：</a:t>
            </a:r>
            <a:r>
              <a:rPr kumimoji="1" lang="en-US" altLang="ja-JP" dirty="0" smtClean="0"/>
              <a:t> 16/VM</a:t>
            </a:r>
            <a:r>
              <a:rPr kumimoji="1" lang="ja-JP" altLang="en-US" dirty="0" smtClean="0"/>
              <a:t>の台数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使用率の制限時：</a:t>
            </a:r>
            <a:r>
              <a:rPr lang="en-US" altLang="ja-JP" dirty="0" smtClean="0"/>
              <a:t> CPU</a:t>
            </a:r>
            <a:r>
              <a:rPr lang="ja-JP" altLang="en-US" dirty="0" smtClean="0"/>
              <a:t>使用率に対応する物理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の削減時：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いずれの場合</a:t>
            </a:r>
            <a:r>
              <a:rPr kumimoji="1" lang="ja-JP" altLang="en-US" dirty="0" smtClean="0"/>
              <a:t>も</a:t>
            </a:r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が利用可能な物理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の数が最適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7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最適な仮想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数</a:t>
            </a:r>
            <a:endParaRPr kumimoji="1"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4077072"/>
            <a:ext cx="428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BT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200" y="1600200"/>
            <a:ext cx="778720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73263" algn="l"/>
              </a:tabLst>
            </a:pPr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数を変えて実行し、最適な仮想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数を算出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BT</a:t>
            </a:r>
            <a:r>
              <a:rPr lang="ja-JP" altLang="en-US" dirty="0" smtClean="0"/>
              <a:t>では利用可能な物理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数が最適とは限らなかった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</a:t>
            </a:r>
            <a:r>
              <a:rPr lang="en-US" altLang="ja-JP" dirty="0" smtClean="0"/>
              <a:t>12</a:t>
            </a:r>
            <a:r>
              <a:rPr lang="ja-JP" altLang="en-US" dirty="0" smtClean="0"/>
              <a:t>～</a:t>
            </a:r>
            <a:r>
              <a:rPr lang="en-US" altLang="ja-JP" dirty="0" smtClean="0"/>
              <a:t>6</a:t>
            </a:r>
            <a:r>
              <a:rPr lang="ja-JP" altLang="en-US" dirty="0" err="1" smtClean="0"/>
              <a:t>に削</a:t>
            </a:r>
            <a:r>
              <a:rPr lang="ja-JP" altLang="en-US" dirty="0" smtClean="0"/>
              <a:t>減した場合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最適な仮想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数はそれよりも大きい</a:t>
            </a:r>
            <a:endParaRPr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274643"/>
              </p:ext>
            </p:extLst>
          </p:nvPr>
        </p:nvGraphicFramePr>
        <p:xfrm>
          <a:off x="2411760" y="3861048"/>
          <a:ext cx="3240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1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最適化の効果：物理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の共有時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78225"/>
              </p:ext>
            </p:extLst>
          </p:nvPr>
        </p:nvGraphicFramePr>
        <p:xfrm>
          <a:off x="611560" y="3861048"/>
          <a:ext cx="3779912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55575"/>
              </p:ext>
            </p:extLst>
          </p:nvPr>
        </p:nvGraphicFramePr>
        <p:xfrm>
          <a:off x="4211960" y="4001616"/>
          <a:ext cx="3904848" cy="282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ja-JP" altLang="en-US" dirty="0" smtClean="0"/>
              <a:t>どちらの最適化でも性能が改善された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1.2〜3.2</a:t>
            </a:r>
            <a:r>
              <a:rPr lang="ja-JP" altLang="en-US" dirty="0" smtClean="0"/>
              <a:t>倍の高速化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特に理論値からの増加率が大きかった</a:t>
            </a:r>
            <a:r>
              <a:rPr lang="en-US" altLang="ja-JP" dirty="0" smtClean="0"/>
              <a:t>BT</a:t>
            </a:r>
            <a:r>
              <a:rPr lang="ja-JP" altLang="en-US" dirty="0" smtClean="0"/>
              <a:t>で改善</a:t>
            </a:r>
            <a:endParaRPr lang="en-US" altLang="ja-JP" dirty="0" smtClean="0"/>
          </a:p>
          <a:p>
            <a:r>
              <a:rPr lang="ja-JP" altLang="en-US" dirty="0" smtClean="0"/>
              <a:t>スレッド数の最適化のほうがよい場合があった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/>
              <a:t>が</a:t>
            </a:r>
            <a:r>
              <a:rPr lang="en-US" altLang="ja-JP" dirty="0"/>
              <a:t>8</a:t>
            </a:r>
            <a:r>
              <a:rPr lang="ja-JP" altLang="en-US" dirty="0"/>
              <a:t>台の</a:t>
            </a:r>
            <a:r>
              <a:rPr lang="ja-JP" altLang="en-US" dirty="0" smtClean="0"/>
              <a:t>時の</a:t>
            </a:r>
            <a:r>
              <a:rPr lang="en-US" altLang="ja-JP" dirty="0" smtClean="0"/>
              <a:t>fib (6%)</a:t>
            </a:r>
            <a:r>
              <a:rPr lang="ja-JP" altLang="en-US" dirty="0" smtClean="0"/>
              <a:t>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</a:t>
            </a:r>
            <a:r>
              <a:rPr lang="en-US" altLang="ja-JP" dirty="0" smtClean="0"/>
              <a:t>2</a:t>
            </a:r>
            <a:r>
              <a:rPr lang="ja-JP" altLang="en-US" dirty="0"/>
              <a:t>台の</a:t>
            </a:r>
            <a:r>
              <a:rPr lang="ja-JP" altLang="en-US" dirty="0" smtClean="0"/>
              <a:t>時の</a:t>
            </a:r>
            <a:r>
              <a:rPr lang="en-US" altLang="ja-JP" dirty="0" smtClean="0"/>
              <a:t>BT (69%)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3851920" y="4725144"/>
            <a:ext cx="360040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787129" y="5868265"/>
            <a:ext cx="360040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最適化</a:t>
            </a:r>
            <a:r>
              <a:rPr lang="ja-JP" altLang="en-US" dirty="0">
                <a:solidFill>
                  <a:schemeClr val="tx1"/>
                </a:solidFill>
              </a:rPr>
              <a:t>の効果</a:t>
            </a:r>
            <a:r>
              <a:rPr lang="ja-JP" altLang="en-US" dirty="0" smtClean="0">
                <a:solidFill>
                  <a:schemeClr val="tx1"/>
                </a:solidFill>
              </a:rPr>
              <a:t>：</a:t>
            </a:r>
            <a:r>
              <a:rPr lang="en-US" altLang="ja-JP" dirty="0">
                <a:solidFill>
                  <a:schemeClr val="tx1"/>
                </a:solidFill>
              </a:rPr>
              <a:t> CPU</a:t>
            </a:r>
            <a:r>
              <a:rPr lang="ja-JP" altLang="en-US" dirty="0">
                <a:solidFill>
                  <a:schemeClr val="tx1"/>
                </a:solidFill>
              </a:rPr>
              <a:t>使用率の制限時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の共有時より性能改善が大きかった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1.2〜55</a:t>
            </a:r>
            <a:r>
              <a:rPr lang="ja-JP" altLang="en-US" dirty="0" smtClean="0"/>
              <a:t>倍の高速化</a:t>
            </a:r>
            <a:endParaRPr lang="en-US" altLang="ja-JP" dirty="0" smtClean="0"/>
          </a:p>
          <a:p>
            <a:r>
              <a:rPr lang="ja-JP" altLang="en-US" dirty="0" smtClean="0"/>
              <a:t>スレッド数の最適化のほうが大幅によい場合があった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1200〜600%</a:t>
            </a:r>
            <a:r>
              <a:rPr lang="ja-JP" altLang="en-US" dirty="0" smtClean="0"/>
              <a:t>の時の</a:t>
            </a:r>
            <a:r>
              <a:rPr lang="en-US" altLang="ja-JP" dirty="0" smtClean="0"/>
              <a:t>BT (〜113%) 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28</a:t>
            </a:fld>
            <a:endParaRPr kumimoji="1"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13172"/>
              </p:ext>
            </p:extLst>
          </p:nvPr>
        </p:nvGraphicFramePr>
        <p:xfrm>
          <a:off x="107504" y="3789040"/>
          <a:ext cx="4176464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999745"/>
              </p:ext>
            </p:extLst>
          </p:nvPr>
        </p:nvGraphicFramePr>
        <p:xfrm>
          <a:off x="4139952" y="3830216"/>
          <a:ext cx="4139952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円/楕円 7"/>
          <p:cNvSpPr/>
          <p:nvPr/>
        </p:nvSpPr>
        <p:spPr>
          <a:xfrm rot="21076932">
            <a:off x="5031066" y="5784450"/>
            <a:ext cx="1190729" cy="44728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5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最適化の効果：物理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の削減時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ja-JP" altLang="en-US" dirty="0"/>
              <a:t>他の</a:t>
            </a:r>
            <a:r>
              <a:rPr lang="ja-JP" altLang="en-US" dirty="0" smtClean="0"/>
              <a:t>対処の場合と似た傾向が見られた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1.1〜2.0</a:t>
            </a:r>
            <a:r>
              <a:rPr lang="ja-JP" altLang="en-US" dirty="0" smtClean="0"/>
              <a:t>倍の高速化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スレッド数の最適化のほうが最大</a:t>
            </a:r>
            <a:r>
              <a:rPr lang="en-US" altLang="ja-JP" dirty="0"/>
              <a:t>60</a:t>
            </a:r>
            <a:r>
              <a:rPr lang="en-US" altLang="ja-JP" dirty="0" smtClean="0"/>
              <a:t>%</a:t>
            </a:r>
            <a:r>
              <a:rPr lang="ja-JP" altLang="en-US" dirty="0" smtClean="0"/>
              <a:t>性能がよい</a:t>
            </a:r>
            <a:endParaRPr lang="en-US" altLang="ja-JP" dirty="0" smtClean="0"/>
          </a:p>
          <a:p>
            <a:r>
              <a:rPr lang="ja-JP" altLang="en-US" dirty="0"/>
              <a:t>仮想</a:t>
            </a:r>
            <a:r>
              <a:rPr lang="en-US" altLang="ja-JP" dirty="0"/>
              <a:t>CPU</a:t>
            </a:r>
            <a:r>
              <a:rPr lang="ja-JP" altLang="en-US" dirty="0"/>
              <a:t>数を利用可能な物理</a:t>
            </a:r>
            <a:r>
              <a:rPr lang="en-US" altLang="ja-JP" dirty="0"/>
              <a:t>CPU</a:t>
            </a:r>
            <a:r>
              <a:rPr lang="ja-JP" altLang="en-US" dirty="0"/>
              <a:t>数と同数にすると性能が悪化する場合が</a:t>
            </a:r>
            <a:r>
              <a:rPr lang="ja-JP" altLang="en-US" dirty="0" smtClean="0"/>
              <a:t>あった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921313"/>
              </p:ext>
            </p:extLst>
          </p:nvPr>
        </p:nvGraphicFramePr>
        <p:xfrm>
          <a:off x="395536" y="4118248"/>
          <a:ext cx="3888432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9976"/>
              </p:ext>
            </p:extLst>
          </p:nvPr>
        </p:nvGraphicFramePr>
        <p:xfrm>
          <a:off x="4499992" y="4077072"/>
          <a:ext cx="4139952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円/楕円 8"/>
          <p:cNvSpPr/>
          <p:nvPr/>
        </p:nvSpPr>
        <p:spPr>
          <a:xfrm rot="21351610">
            <a:off x="5435210" y="5868265"/>
            <a:ext cx="1153014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en-US" altLang="ja-JP" dirty="0" smtClean="0"/>
              <a:t>VM</a:t>
            </a:r>
            <a:r>
              <a:rPr lang="ja-JP" altLang="en-US" dirty="0" smtClean="0"/>
              <a:t>は他</a:t>
            </a:r>
            <a:r>
              <a:rPr lang="ja-JP" altLang="en-US" dirty="0"/>
              <a:t>のホストに</a:t>
            </a:r>
            <a:r>
              <a:rPr lang="ja-JP" altLang="en-US" dirty="0" smtClean="0"/>
              <a:t>移動されることがある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例：サーバ</a:t>
            </a:r>
            <a:r>
              <a:rPr lang="ja-JP" altLang="en-US" dirty="0"/>
              <a:t>の</a:t>
            </a:r>
            <a:r>
              <a:rPr lang="ja-JP" altLang="en-US" dirty="0" smtClean="0"/>
              <a:t>メンテナンス、負荷分散</a:t>
            </a:r>
            <a:endParaRPr lang="en-US" altLang="ja-JP" dirty="0" smtClean="0"/>
          </a:p>
          <a:p>
            <a:r>
              <a:rPr lang="ja-JP" altLang="en-US" dirty="0" smtClean="0"/>
              <a:t>マイグレーション先で物理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が不足する可能性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より多くの仮想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動作させるのが一般的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オーバサブスクリプション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並列アプリケーションは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を占有することが多い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VM</a:t>
            </a:r>
            <a:r>
              <a:rPr kumimoji="1" lang="ja-JP" altLang="en-US" dirty="0" smtClean="0">
                <a:solidFill>
                  <a:schemeClr val="tx1"/>
                </a:solidFill>
              </a:rPr>
              <a:t>マイグレーションの影響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CE9C-BCC3-4E90-A94E-4B915C844EB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63093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サーバ</a:t>
            </a:r>
            <a:r>
              <a:rPr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9" name="角丸四角形 8"/>
          <p:cNvSpPr/>
          <p:nvPr/>
        </p:nvSpPr>
        <p:spPr>
          <a:xfrm>
            <a:off x="1979712" y="4581128"/>
            <a:ext cx="1296144" cy="576064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1740" y="463832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VM1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5004048" y="4581128"/>
            <a:ext cx="1008112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4048" y="465313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VM1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3707904" y="472514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63888" y="506543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マイグレーション</a:t>
            </a:r>
            <a:endParaRPr lang="en-US" altLang="ja-JP" sz="14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979712" y="5661248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95736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99792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004048" y="5661248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508104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084168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9714" y="56519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153856" y="5147900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699792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114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507605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508104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156176" y="5157192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624228" y="5158114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92280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72300" y="51327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02170" y="465313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VM2</a:t>
            </a:r>
            <a:endParaRPr kumimoji="1" lang="ja-JP" altLang="en-US" sz="2400" dirty="0"/>
          </a:p>
        </p:txBody>
      </p:sp>
      <p:sp>
        <p:nvSpPr>
          <p:cNvPr id="39" name="角丸四角形 38"/>
          <p:cNvSpPr/>
          <p:nvPr/>
        </p:nvSpPr>
        <p:spPr>
          <a:xfrm>
            <a:off x="6084168" y="4581128"/>
            <a:ext cx="1008112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関連研究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VCPU-Bal [</a:t>
            </a:r>
            <a:r>
              <a:rPr lang="en-US" altLang="ja-JP" dirty="0"/>
              <a:t>Song et al</a:t>
            </a:r>
            <a:r>
              <a:rPr lang="en-US" altLang="ja-JP" dirty="0" smtClean="0"/>
              <a:t>.'13], </a:t>
            </a:r>
            <a:r>
              <a:rPr lang="en-US" altLang="ja-JP" dirty="0" err="1" smtClean="0"/>
              <a:t>FlexCore</a:t>
            </a:r>
            <a:r>
              <a:rPr lang="en-US" altLang="ja-JP" dirty="0" smtClean="0"/>
              <a:t> [Miao et al.'15]</a:t>
            </a:r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数を最適化することで性能を向上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/>
              <a:t>CPU</a:t>
            </a:r>
            <a:r>
              <a:rPr lang="ja-JP" altLang="en-US" dirty="0" smtClean="0"/>
              <a:t>アフィニティは考慮しない</a:t>
            </a:r>
            <a:endParaRPr lang="en-US" altLang="ja-JP" dirty="0" smtClean="0"/>
          </a:p>
          <a:p>
            <a:r>
              <a:rPr lang="en-US" altLang="ja-JP" dirty="0" err="1" smtClean="0"/>
              <a:t>vScale</a:t>
            </a:r>
            <a:r>
              <a:rPr lang="en-US" altLang="ja-JP" dirty="0" smtClean="0"/>
              <a:t> [Cheng </a:t>
            </a:r>
            <a:r>
              <a:rPr lang="en-US" altLang="ja-JP" dirty="0"/>
              <a:t>et al</a:t>
            </a:r>
            <a:r>
              <a:rPr lang="en-US" altLang="ja-JP" dirty="0" smtClean="0"/>
              <a:t>.'16]</a:t>
            </a:r>
            <a:endParaRPr lang="en-US" altLang="ja-JP" dirty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が使い切らなかった物理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を考慮して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数を最適化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が物理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を共有する場合のみを想定</a:t>
            </a:r>
            <a:endParaRPr lang="en-US" altLang="ja-JP" dirty="0" smtClean="0"/>
          </a:p>
          <a:p>
            <a:r>
              <a:rPr lang="ja-JP" altLang="en-US" dirty="0" smtClean="0"/>
              <a:t>コスケージュリング</a:t>
            </a:r>
            <a:r>
              <a:rPr lang="en-US" altLang="ja-JP" dirty="0" smtClean="0"/>
              <a:t> [VMware'08]</a:t>
            </a:r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のすべての仮想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を同時にスケジューリング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必要な数の物理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がそろうまで待つ必要がある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6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まとめ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</a:t>
            </a:r>
            <a:r>
              <a:rPr lang="ja-JP" altLang="en-US" dirty="0"/>
              <a:t>不足時の</a:t>
            </a:r>
            <a:r>
              <a:rPr lang="ja-JP" altLang="en-US" dirty="0" smtClean="0"/>
              <a:t>対処を行った際の並列</a:t>
            </a:r>
            <a:r>
              <a:rPr lang="ja-JP" altLang="en-US" dirty="0"/>
              <a:t>アプリケーションの性能への影響を</a:t>
            </a:r>
            <a:r>
              <a:rPr lang="ja-JP" altLang="en-US" dirty="0" smtClean="0"/>
              <a:t>調査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利用可能な物理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</a:t>
            </a:r>
            <a:r>
              <a:rPr lang="ja-JP" altLang="en-US" dirty="0"/>
              <a:t>減少分以上に性能が</a:t>
            </a:r>
            <a:r>
              <a:rPr lang="ja-JP" altLang="en-US" dirty="0" smtClean="0"/>
              <a:t>低下</a:t>
            </a:r>
            <a:endParaRPr lang="en-US" altLang="ja-JP" dirty="0" smtClean="0"/>
          </a:p>
          <a:p>
            <a:r>
              <a:rPr lang="ja-JP" altLang="en-US" dirty="0"/>
              <a:t>並列アプリケーションを最適に実行</a:t>
            </a:r>
            <a:r>
              <a:rPr lang="ja-JP" altLang="en-US" dirty="0" smtClean="0"/>
              <a:t>する</a:t>
            </a:r>
            <a:r>
              <a:rPr lang="en-US" altLang="ja-JP" dirty="0" err="1" smtClean="0"/>
              <a:t>pCPU</a:t>
            </a:r>
            <a:r>
              <a:rPr lang="en-US" altLang="ja-JP" dirty="0" err="1"/>
              <a:t>-Est</a:t>
            </a:r>
            <a:r>
              <a:rPr lang="ja-JP" altLang="en-US" dirty="0"/>
              <a:t>を</a:t>
            </a:r>
            <a:r>
              <a:rPr lang="ja-JP" altLang="en-US" dirty="0" smtClean="0"/>
              <a:t>提案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 smtClean="0"/>
              <a:t>が利用</a:t>
            </a:r>
            <a:r>
              <a:rPr lang="ja-JP" altLang="en-US" dirty="0"/>
              <a:t>可能な物理</a:t>
            </a:r>
            <a:r>
              <a:rPr lang="en-US" altLang="ja-JP" dirty="0"/>
              <a:t>CPU</a:t>
            </a:r>
            <a:r>
              <a:rPr lang="ja-JP" altLang="en-US" dirty="0"/>
              <a:t>数を</a:t>
            </a:r>
            <a:r>
              <a:rPr lang="ja-JP" altLang="en-US" dirty="0" smtClean="0"/>
              <a:t>見積もる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アプリケーションスレッド数・仮想</a:t>
            </a:r>
            <a:r>
              <a:rPr lang="en-US" altLang="ja-JP" dirty="0"/>
              <a:t>CPU</a:t>
            </a:r>
            <a:r>
              <a:rPr lang="ja-JP" altLang="en-US" dirty="0"/>
              <a:t>数を</a:t>
            </a:r>
            <a:r>
              <a:rPr lang="ja-JP" altLang="en-US" dirty="0" smtClean="0"/>
              <a:t>最適化</a:t>
            </a:r>
            <a:endParaRPr lang="en-US" altLang="ja-JP" dirty="0" smtClean="0"/>
          </a:p>
          <a:p>
            <a:pPr lvl="1"/>
            <a:r>
              <a:rPr lang="ja-JP" altLang="en-US" dirty="0"/>
              <a:t>スレッド数の最適化</a:t>
            </a:r>
            <a:r>
              <a:rPr lang="ja-JP" altLang="en-US" dirty="0" smtClean="0"/>
              <a:t>がより効果的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今後の課題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n-US" altLang="ja-JP" dirty="0" err="1" smtClean="0"/>
              <a:t>pCPU-Est</a:t>
            </a:r>
            <a:r>
              <a:rPr lang="ja-JP" altLang="en-US" dirty="0" smtClean="0"/>
              <a:t>が見積もった</a:t>
            </a:r>
            <a:r>
              <a:rPr lang="ja-JP" altLang="en-US" dirty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数で</a:t>
            </a:r>
            <a:r>
              <a:rPr lang="ja-JP" altLang="en-US" dirty="0"/>
              <a:t>どこまで最適な実行が可能</a:t>
            </a:r>
            <a:r>
              <a:rPr lang="ja-JP" altLang="en-US" dirty="0" smtClean="0"/>
              <a:t>かを調査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現在は複雑な仮想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アフィニティを設定していない</a:t>
            </a:r>
            <a:endParaRPr lang="en-US" altLang="ja-JP" dirty="0" smtClean="0"/>
          </a:p>
          <a:p>
            <a:r>
              <a:rPr lang="en-US" altLang="ja-JP" dirty="0" smtClean="0"/>
              <a:t>Linux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cgroups</a:t>
            </a:r>
            <a:r>
              <a:rPr lang="ja-JP" altLang="en-US" dirty="0" smtClean="0"/>
              <a:t>を用いた最適化手法を検討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プロセスに対して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を制限</a:t>
            </a:r>
            <a:endParaRPr lang="en-US" altLang="ja-JP" dirty="0" smtClean="0"/>
          </a:p>
          <a:p>
            <a:r>
              <a:rPr lang="ja-JP" altLang="en-US" dirty="0" smtClean="0"/>
              <a:t>非対称な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に対する仮想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数の最適化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VM</a:t>
            </a:r>
            <a:r>
              <a:rPr lang="ja-JP" altLang="en-US" dirty="0"/>
              <a:t>の仮想</a:t>
            </a:r>
            <a:r>
              <a:rPr lang="en-US" altLang="ja-JP" dirty="0"/>
              <a:t>CPU</a:t>
            </a:r>
            <a:r>
              <a:rPr lang="ja-JP" altLang="en-US" dirty="0" smtClean="0"/>
              <a:t>数を減らした時に利用できる物理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数も減る場合がある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利用できる物理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数は変わらないようにしたい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/>
        </p:nvSpPr>
        <p:spPr>
          <a:xfrm>
            <a:off x="8028384" y="5684917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複数の</a:t>
            </a:r>
            <a:r>
              <a:rPr lang="en-US" altLang="ja-JP" dirty="0"/>
              <a:t>VM</a:t>
            </a:r>
            <a:r>
              <a:rPr lang="ja-JP" altLang="en-US" dirty="0"/>
              <a:t>間で物理</a:t>
            </a:r>
            <a:r>
              <a:rPr lang="en-US" altLang="ja-JP" dirty="0"/>
              <a:t>CPU</a:t>
            </a:r>
            <a:r>
              <a:rPr lang="ja-JP" altLang="en-US" dirty="0"/>
              <a:t>を</a:t>
            </a:r>
            <a:r>
              <a:rPr lang="ja-JP" altLang="en-US" dirty="0" smtClean="0"/>
              <a:t>共有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 smtClean="0"/>
              <a:t>つの物理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を複数の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に割り当てる</a:t>
            </a:r>
            <a:endParaRPr lang="en-US" altLang="ja-JP" dirty="0" smtClean="0"/>
          </a:p>
          <a:p>
            <a:pPr lvl="1">
              <a:tabLst>
                <a:tab pos="1703388" algn="l"/>
              </a:tabLst>
            </a:pPr>
            <a:r>
              <a:rPr lang="ja-JP" altLang="en-US" dirty="0" smtClean="0"/>
              <a:t>仮想</a:t>
            </a:r>
            <a:r>
              <a:rPr lang="en-US" altLang="ja-JP" dirty="0"/>
              <a:t>CPU</a:t>
            </a:r>
            <a:r>
              <a:rPr lang="ja-JP" altLang="en-US" dirty="0" smtClean="0"/>
              <a:t>が使える物理</a:t>
            </a:r>
            <a:r>
              <a:rPr lang="en-US" altLang="ja-JP" dirty="0"/>
              <a:t>CPU</a:t>
            </a:r>
            <a:r>
              <a:rPr lang="ja-JP" altLang="en-US" dirty="0"/>
              <a:t>の割合は</a:t>
            </a:r>
            <a:r>
              <a:rPr lang="en-US" altLang="ja-JP" dirty="0" smtClean="0"/>
              <a:t>VM</a:t>
            </a:r>
            <a:r>
              <a:rPr lang="ja-JP" altLang="en-US" dirty="0" smtClean="0"/>
              <a:t>の重み</a:t>
            </a:r>
            <a:r>
              <a:rPr lang="ja-JP" altLang="en-US" dirty="0"/>
              <a:t>で</a:t>
            </a:r>
            <a:r>
              <a:rPr lang="ja-JP" altLang="en-US" dirty="0" smtClean="0"/>
              <a:t>決まる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例：</a:t>
            </a:r>
            <a:r>
              <a:rPr lang="en-US" altLang="ja-JP" dirty="0" smtClean="0"/>
              <a:t>50%</a:t>
            </a:r>
            <a:r>
              <a:rPr lang="ja-JP" altLang="en-US" dirty="0" smtClean="0"/>
              <a:t>と</a:t>
            </a:r>
            <a:r>
              <a:rPr lang="en-US" altLang="ja-JP" dirty="0" smtClean="0"/>
              <a:t>50%</a:t>
            </a:r>
            <a:r>
              <a:rPr lang="ja-JP" altLang="en-US" dirty="0" smtClean="0"/>
              <a:t>（デフォルト）、</a:t>
            </a:r>
            <a:r>
              <a:rPr lang="en-US" altLang="ja-JP" dirty="0" smtClean="0"/>
              <a:t>33%</a:t>
            </a:r>
            <a:r>
              <a:rPr lang="ja-JP" altLang="en-US" dirty="0" smtClean="0"/>
              <a:t>と</a:t>
            </a:r>
            <a:r>
              <a:rPr lang="en-US" altLang="ja-JP" dirty="0" smtClean="0"/>
              <a:t>67%</a:t>
            </a:r>
          </a:p>
          <a:p>
            <a:pPr lvl="2"/>
            <a:r>
              <a:rPr lang="ja-JP" altLang="en-US" dirty="0" smtClean="0"/>
              <a:t>使い切らない場合は他の仮想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が使う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物理 </a:t>
            </a:r>
            <a:r>
              <a:rPr lang="en-US" altLang="ja-JP" dirty="0">
                <a:solidFill>
                  <a:schemeClr val="tx1"/>
                </a:solidFill>
              </a:rPr>
              <a:t>CPU </a:t>
            </a:r>
            <a:r>
              <a:rPr lang="ja-JP" altLang="en-US" dirty="0">
                <a:solidFill>
                  <a:schemeClr val="tx1"/>
                </a:solidFill>
              </a:rPr>
              <a:t>の不足時の</a:t>
            </a:r>
            <a:r>
              <a:rPr lang="ja-JP" altLang="en-US" dirty="0" smtClean="0">
                <a:solidFill>
                  <a:schemeClr val="tx1"/>
                </a:solidFill>
              </a:rPr>
              <a:t>対処</a:t>
            </a:r>
            <a:r>
              <a:rPr lang="en-US" altLang="ja-JP" dirty="0" smtClean="0">
                <a:solidFill>
                  <a:schemeClr val="tx1"/>
                </a:solidFill>
              </a:rPr>
              <a:t> (1/3)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26896" y="6148152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7545" y="5865494"/>
            <a:ext cx="3240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647093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00952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339752" y="5972244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674985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716017" y="5877272"/>
            <a:ext cx="3816423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24998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075867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92825" y="52168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61116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26824" y="61116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47093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24998" y="60932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5867" y="61116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1" name="円/楕円 20"/>
          <p:cNvSpPr/>
          <p:nvPr/>
        </p:nvSpPr>
        <p:spPr>
          <a:xfrm>
            <a:off x="1000992" y="5077495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326824" y="5077495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3975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467544" y="4005064"/>
            <a:ext cx="3240359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604120" y="4005064"/>
            <a:ext cx="1941934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60992" y="4216731"/>
            <a:ext cx="145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04048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dirty="0"/>
          </a:p>
        </p:txBody>
      </p:sp>
      <p:sp>
        <p:nvSpPr>
          <p:cNvPr id="42" name="右矢印 41"/>
          <p:cNvSpPr/>
          <p:nvPr/>
        </p:nvSpPr>
        <p:spPr>
          <a:xfrm>
            <a:off x="3869921" y="4340131"/>
            <a:ext cx="576064" cy="33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08075" y="5157192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75360" y="6021288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52" name="直線コネクタ 51"/>
          <p:cNvCxnSpPr>
            <a:stCxn id="21" idx="4"/>
            <a:endCxn id="8" idx="0"/>
          </p:cNvCxnSpPr>
          <p:nvPr/>
        </p:nvCxnSpPr>
        <p:spPr>
          <a:xfrm flipH="1">
            <a:off x="1360992" y="5725567"/>
            <a:ext cx="40" cy="2620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22" idx="4"/>
            <a:endCxn id="9" idx="0"/>
          </p:cNvCxnSpPr>
          <p:nvPr/>
        </p:nvCxnSpPr>
        <p:spPr>
          <a:xfrm>
            <a:off x="2686864" y="5725567"/>
            <a:ext cx="12928" cy="2466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2" idx="0"/>
            <a:endCxn id="10" idx="4"/>
          </p:cNvCxnSpPr>
          <p:nvPr/>
        </p:nvCxnSpPr>
        <p:spPr>
          <a:xfrm flipH="1" flipV="1">
            <a:off x="5035025" y="5733256"/>
            <a:ext cx="750013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3" idx="0"/>
            <a:endCxn id="7" idx="4"/>
          </p:cNvCxnSpPr>
          <p:nvPr/>
        </p:nvCxnSpPr>
        <p:spPr>
          <a:xfrm flipH="1" flipV="1">
            <a:off x="6007133" y="5737902"/>
            <a:ext cx="1428774" cy="2497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6733272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668344" y="508983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715827" y="52207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668344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85" name="角丸四角形 84"/>
          <p:cNvSpPr/>
          <p:nvPr/>
        </p:nvSpPr>
        <p:spPr>
          <a:xfrm>
            <a:off x="6590506" y="4005064"/>
            <a:ext cx="1941934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020272" y="422108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VM2</a:t>
            </a:r>
            <a:endParaRPr kumimoji="1" lang="ja-JP" altLang="en-US" sz="3200" dirty="0"/>
          </a:p>
        </p:txBody>
      </p:sp>
      <p:cxnSp>
        <p:nvCxnSpPr>
          <p:cNvPr id="102" name="直線コネクタ 101"/>
          <p:cNvCxnSpPr>
            <a:stCxn id="12" idx="0"/>
            <a:endCxn id="53" idx="4"/>
          </p:cNvCxnSpPr>
          <p:nvPr/>
        </p:nvCxnSpPr>
        <p:spPr>
          <a:xfrm flipV="1">
            <a:off x="5785038" y="5733256"/>
            <a:ext cx="1308274" cy="2543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3" idx="0"/>
            <a:endCxn id="56" idx="4"/>
          </p:cNvCxnSpPr>
          <p:nvPr/>
        </p:nvCxnSpPr>
        <p:spPr>
          <a:xfrm flipV="1">
            <a:off x="7435907" y="5737902"/>
            <a:ext cx="592477" cy="2497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正方形/長方形 116"/>
          <p:cNvSpPr/>
          <p:nvPr/>
        </p:nvSpPr>
        <p:spPr>
          <a:xfrm>
            <a:off x="8028384" y="5697957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/>
          <p:cNvSpPr/>
          <p:nvPr/>
        </p:nvSpPr>
        <p:spPr>
          <a:xfrm>
            <a:off x="8028384" y="6007669"/>
            <a:ext cx="506556" cy="566783"/>
          </a:xfrm>
          <a:custGeom>
            <a:avLst/>
            <a:gdLst>
              <a:gd name="connsiteX0" fmla="*/ 55245 w 506556"/>
              <a:gd name="connsiteY0" fmla="*/ 18320 h 566783"/>
              <a:gd name="connsiteX1" fmla="*/ 213995 w 506556"/>
              <a:gd name="connsiteY1" fmla="*/ 43720 h 566783"/>
              <a:gd name="connsiteX2" fmla="*/ 309245 w 506556"/>
              <a:gd name="connsiteY2" fmla="*/ 88170 h 566783"/>
              <a:gd name="connsiteX3" fmla="*/ 379095 w 506556"/>
              <a:gd name="connsiteY3" fmla="*/ 126270 h 566783"/>
              <a:gd name="connsiteX4" fmla="*/ 487045 w 506556"/>
              <a:gd name="connsiteY4" fmla="*/ 240570 h 566783"/>
              <a:gd name="connsiteX5" fmla="*/ 506095 w 506556"/>
              <a:gd name="connsiteY5" fmla="*/ 310420 h 566783"/>
              <a:gd name="connsiteX6" fmla="*/ 480695 w 506556"/>
              <a:gd name="connsiteY6" fmla="*/ 443770 h 566783"/>
              <a:gd name="connsiteX7" fmla="*/ 410845 w 506556"/>
              <a:gd name="connsiteY7" fmla="*/ 539020 h 566783"/>
              <a:gd name="connsiteX8" fmla="*/ 385445 w 506556"/>
              <a:gd name="connsiteY8" fmla="*/ 551720 h 566783"/>
              <a:gd name="connsiteX9" fmla="*/ 372745 w 506556"/>
              <a:gd name="connsiteY9" fmla="*/ 551720 h 566783"/>
              <a:gd name="connsiteX10" fmla="*/ 36195 w 506556"/>
              <a:gd name="connsiteY10" fmla="*/ 354870 h 566783"/>
              <a:gd name="connsiteX11" fmla="*/ 10795 w 506556"/>
              <a:gd name="connsiteY11" fmla="*/ 335820 h 566783"/>
              <a:gd name="connsiteX12" fmla="*/ 55245 w 506556"/>
              <a:gd name="connsiteY12" fmla="*/ 18320 h 56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556" h="566783">
                <a:moveTo>
                  <a:pt x="55245" y="18320"/>
                </a:moveTo>
                <a:cubicBezTo>
                  <a:pt x="89112" y="-30363"/>
                  <a:pt x="171662" y="32078"/>
                  <a:pt x="213995" y="43720"/>
                </a:cubicBezTo>
                <a:cubicBezTo>
                  <a:pt x="256328" y="55362"/>
                  <a:pt x="281728" y="74412"/>
                  <a:pt x="309245" y="88170"/>
                </a:cubicBezTo>
                <a:cubicBezTo>
                  <a:pt x="336762" y="101928"/>
                  <a:pt x="349462" y="100870"/>
                  <a:pt x="379095" y="126270"/>
                </a:cubicBezTo>
                <a:cubicBezTo>
                  <a:pt x="408728" y="151670"/>
                  <a:pt x="465878" y="209878"/>
                  <a:pt x="487045" y="240570"/>
                </a:cubicBezTo>
                <a:cubicBezTo>
                  <a:pt x="508212" y="271262"/>
                  <a:pt x="507153" y="276553"/>
                  <a:pt x="506095" y="310420"/>
                </a:cubicBezTo>
                <a:cubicBezTo>
                  <a:pt x="505037" y="344287"/>
                  <a:pt x="496570" y="405670"/>
                  <a:pt x="480695" y="443770"/>
                </a:cubicBezTo>
                <a:cubicBezTo>
                  <a:pt x="464820" y="481870"/>
                  <a:pt x="426720" y="521028"/>
                  <a:pt x="410845" y="539020"/>
                </a:cubicBezTo>
                <a:cubicBezTo>
                  <a:pt x="394970" y="557012"/>
                  <a:pt x="391795" y="549603"/>
                  <a:pt x="385445" y="551720"/>
                </a:cubicBezTo>
                <a:cubicBezTo>
                  <a:pt x="379095" y="553837"/>
                  <a:pt x="430953" y="584528"/>
                  <a:pt x="372745" y="551720"/>
                </a:cubicBezTo>
                <a:cubicBezTo>
                  <a:pt x="314537" y="518912"/>
                  <a:pt x="96520" y="390853"/>
                  <a:pt x="36195" y="354870"/>
                </a:cubicBezTo>
                <a:cubicBezTo>
                  <a:pt x="-24130" y="318887"/>
                  <a:pt x="8678" y="390853"/>
                  <a:pt x="10795" y="335820"/>
                </a:cubicBezTo>
                <a:cubicBezTo>
                  <a:pt x="12912" y="280787"/>
                  <a:pt x="21378" y="67003"/>
                  <a:pt x="55245" y="1832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/>
          <p:cNvSpPr/>
          <p:nvPr/>
        </p:nvSpPr>
        <p:spPr>
          <a:xfrm>
            <a:off x="7598086" y="5991187"/>
            <a:ext cx="808623" cy="677438"/>
          </a:xfrm>
          <a:custGeom>
            <a:avLst/>
            <a:gdLst>
              <a:gd name="connsiteX0" fmla="*/ 460064 w 808623"/>
              <a:gd name="connsiteY0" fmla="*/ 22263 h 677438"/>
              <a:gd name="connsiteX1" fmla="*/ 371164 w 808623"/>
              <a:gd name="connsiteY1" fmla="*/ 34963 h 677438"/>
              <a:gd name="connsiteX2" fmla="*/ 269564 w 808623"/>
              <a:gd name="connsiteY2" fmla="*/ 60363 h 677438"/>
              <a:gd name="connsiteX3" fmla="*/ 123514 w 808623"/>
              <a:gd name="connsiteY3" fmla="*/ 117513 h 677438"/>
              <a:gd name="connsiteX4" fmla="*/ 40964 w 808623"/>
              <a:gd name="connsiteY4" fmla="*/ 219113 h 677438"/>
              <a:gd name="connsiteX5" fmla="*/ 2864 w 808623"/>
              <a:gd name="connsiteY5" fmla="*/ 308013 h 677438"/>
              <a:gd name="connsiteX6" fmla="*/ 15564 w 808623"/>
              <a:gd name="connsiteY6" fmla="*/ 435013 h 677438"/>
              <a:gd name="connsiteX7" fmla="*/ 117164 w 808623"/>
              <a:gd name="connsiteY7" fmla="*/ 568363 h 677438"/>
              <a:gd name="connsiteX8" fmla="*/ 250514 w 808623"/>
              <a:gd name="connsiteY8" fmla="*/ 638213 h 677438"/>
              <a:gd name="connsiteX9" fmla="*/ 421964 w 808623"/>
              <a:gd name="connsiteY9" fmla="*/ 676313 h 677438"/>
              <a:gd name="connsiteX10" fmla="*/ 618814 w 808623"/>
              <a:gd name="connsiteY10" fmla="*/ 663613 h 677438"/>
              <a:gd name="connsiteX11" fmla="*/ 714064 w 808623"/>
              <a:gd name="connsiteY11" fmla="*/ 625513 h 677438"/>
              <a:gd name="connsiteX12" fmla="*/ 771214 w 808623"/>
              <a:gd name="connsiteY12" fmla="*/ 600113 h 677438"/>
              <a:gd name="connsiteX13" fmla="*/ 790264 w 808623"/>
              <a:gd name="connsiteY13" fmla="*/ 587413 h 677438"/>
              <a:gd name="connsiteX14" fmla="*/ 498164 w 808623"/>
              <a:gd name="connsiteY14" fmla="*/ 377863 h 677438"/>
              <a:gd name="connsiteX15" fmla="*/ 479114 w 808623"/>
              <a:gd name="connsiteY15" fmla="*/ 358813 h 677438"/>
              <a:gd name="connsiteX16" fmla="*/ 460064 w 808623"/>
              <a:gd name="connsiteY16" fmla="*/ 22263 h 67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8623" h="677438">
                <a:moveTo>
                  <a:pt x="460064" y="22263"/>
                </a:moveTo>
                <a:cubicBezTo>
                  <a:pt x="442072" y="-31712"/>
                  <a:pt x="402914" y="28613"/>
                  <a:pt x="371164" y="34963"/>
                </a:cubicBezTo>
                <a:cubicBezTo>
                  <a:pt x="339414" y="41313"/>
                  <a:pt x="310839" y="46605"/>
                  <a:pt x="269564" y="60363"/>
                </a:cubicBezTo>
                <a:cubicBezTo>
                  <a:pt x="228289" y="74121"/>
                  <a:pt x="161614" y="91055"/>
                  <a:pt x="123514" y="117513"/>
                </a:cubicBezTo>
                <a:cubicBezTo>
                  <a:pt x="85414" y="143971"/>
                  <a:pt x="61072" y="187363"/>
                  <a:pt x="40964" y="219113"/>
                </a:cubicBezTo>
                <a:cubicBezTo>
                  <a:pt x="20856" y="250863"/>
                  <a:pt x="7097" y="272030"/>
                  <a:pt x="2864" y="308013"/>
                </a:cubicBezTo>
                <a:cubicBezTo>
                  <a:pt x="-1369" y="343996"/>
                  <a:pt x="-3486" y="391621"/>
                  <a:pt x="15564" y="435013"/>
                </a:cubicBezTo>
                <a:cubicBezTo>
                  <a:pt x="34614" y="478405"/>
                  <a:pt x="78006" y="534496"/>
                  <a:pt x="117164" y="568363"/>
                </a:cubicBezTo>
                <a:cubicBezTo>
                  <a:pt x="156322" y="602230"/>
                  <a:pt x="199714" y="620221"/>
                  <a:pt x="250514" y="638213"/>
                </a:cubicBezTo>
                <a:cubicBezTo>
                  <a:pt x="301314" y="656205"/>
                  <a:pt x="360581" y="672080"/>
                  <a:pt x="421964" y="676313"/>
                </a:cubicBezTo>
                <a:cubicBezTo>
                  <a:pt x="483347" y="680546"/>
                  <a:pt x="570131" y="672080"/>
                  <a:pt x="618814" y="663613"/>
                </a:cubicBezTo>
                <a:cubicBezTo>
                  <a:pt x="667497" y="655146"/>
                  <a:pt x="688664" y="636096"/>
                  <a:pt x="714064" y="625513"/>
                </a:cubicBezTo>
                <a:cubicBezTo>
                  <a:pt x="739464" y="614930"/>
                  <a:pt x="758514" y="606463"/>
                  <a:pt x="771214" y="600113"/>
                </a:cubicBezTo>
                <a:cubicBezTo>
                  <a:pt x="783914" y="593763"/>
                  <a:pt x="835772" y="624455"/>
                  <a:pt x="790264" y="587413"/>
                </a:cubicBezTo>
                <a:cubicBezTo>
                  <a:pt x="744756" y="550371"/>
                  <a:pt x="550022" y="415963"/>
                  <a:pt x="498164" y="377863"/>
                </a:cubicBezTo>
                <a:cubicBezTo>
                  <a:pt x="446306" y="339763"/>
                  <a:pt x="484406" y="417021"/>
                  <a:pt x="479114" y="358813"/>
                </a:cubicBezTo>
                <a:cubicBezTo>
                  <a:pt x="473822" y="300605"/>
                  <a:pt x="478056" y="76238"/>
                  <a:pt x="460064" y="222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>
            <a:off x="6532258" y="5991449"/>
            <a:ext cx="518477" cy="376660"/>
          </a:xfrm>
          <a:custGeom>
            <a:avLst/>
            <a:gdLst>
              <a:gd name="connsiteX0" fmla="*/ 509892 w 518477"/>
              <a:gd name="connsiteY0" fmla="*/ 22001 h 376660"/>
              <a:gd name="connsiteX1" fmla="*/ 427342 w 518477"/>
              <a:gd name="connsiteY1" fmla="*/ 34701 h 376660"/>
              <a:gd name="connsiteX2" fmla="*/ 306692 w 518477"/>
              <a:gd name="connsiteY2" fmla="*/ 66451 h 376660"/>
              <a:gd name="connsiteX3" fmla="*/ 173342 w 518477"/>
              <a:gd name="connsiteY3" fmla="*/ 123601 h 376660"/>
              <a:gd name="connsiteX4" fmla="*/ 52692 w 518477"/>
              <a:gd name="connsiteY4" fmla="*/ 231551 h 376660"/>
              <a:gd name="connsiteX5" fmla="*/ 33642 w 518477"/>
              <a:gd name="connsiteY5" fmla="*/ 307751 h 376660"/>
              <a:gd name="connsiteX6" fmla="*/ 33642 w 518477"/>
              <a:gd name="connsiteY6" fmla="*/ 352201 h 376660"/>
              <a:gd name="connsiteX7" fmla="*/ 478142 w 518477"/>
              <a:gd name="connsiteY7" fmla="*/ 352201 h 376660"/>
              <a:gd name="connsiteX8" fmla="*/ 503542 w 518477"/>
              <a:gd name="connsiteY8" fmla="*/ 352201 h 376660"/>
              <a:gd name="connsiteX9" fmla="*/ 509892 w 518477"/>
              <a:gd name="connsiteY9" fmla="*/ 22001 h 3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477" h="376660">
                <a:moveTo>
                  <a:pt x="509892" y="22001"/>
                </a:moveTo>
                <a:cubicBezTo>
                  <a:pt x="497192" y="-30916"/>
                  <a:pt x="461209" y="27293"/>
                  <a:pt x="427342" y="34701"/>
                </a:cubicBezTo>
                <a:cubicBezTo>
                  <a:pt x="393475" y="42109"/>
                  <a:pt x="349025" y="51634"/>
                  <a:pt x="306692" y="66451"/>
                </a:cubicBezTo>
                <a:cubicBezTo>
                  <a:pt x="264359" y="81268"/>
                  <a:pt x="215675" y="96084"/>
                  <a:pt x="173342" y="123601"/>
                </a:cubicBezTo>
                <a:cubicBezTo>
                  <a:pt x="131009" y="151118"/>
                  <a:pt x="75975" y="200859"/>
                  <a:pt x="52692" y="231551"/>
                </a:cubicBezTo>
                <a:cubicBezTo>
                  <a:pt x="29409" y="262243"/>
                  <a:pt x="36817" y="287643"/>
                  <a:pt x="33642" y="307751"/>
                </a:cubicBezTo>
                <a:cubicBezTo>
                  <a:pt x="30467" y="327859"/>
                  <a:pt x="-40441" y="344793"/>
                  <a:pt x="33642" y="352201"/>
                </a:cubicBezTo>
                <a:cubicBezTo>
                  <a:pt x="107725" y="359609"/>
                  <a:pt x="478142" y="352201"/>
                  <a:pt x="478142" y="352201"/>
                </a:cubicBezTo>
                <a:cubicBezTo>
                  <a:pt x="556459" y="352201"/>
                  <a:pt x="495075" y="407234"/>
                  <a:pt x="503542" y="352201"/>
                </a:cubicBezTo>
                <a:cubicBezTo>
                  <a:pt x="512009" y="297168"/>
                  <a:pt x="522592" y="74918"/>
                  <a:pt x="509892" y="220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/>
          <p:cNvSpPr/>
          <p:nvPr/>
        </p:nvSpPr>
        <p:spPr>
          <a:xfrm>
            <a:off x="6565101" y="6006692"/>
            <a:ext cx="979758" cy="661419"/>
          </a:xfrm>
          <a:custGeom>
            <a:avLst/>
            <a:gdLst>
              <a:gd name="connsiteX0" fmla="*/ 563623 w 1015531"/>
              <a:gd name="connsiteY0" fmla="*/ 18436 h 666747"/>
              <a:gd name="connsiteX1" fmla="*/ 690623 w 1015531"/>
              <a:gd name="connsiteY1" fmla="*/ 43836 h 666747"/>
              <a:gd name="connsiteX2" fmla="*/ 804923 w 1015531"/>
              <a:gd name="connsiteY2" fmla="*/ 75586 h 666747"/>
              <a:gd name="connsiteX3" fmla="*/ 887473 w 1015531"/>
              <a:gd name="connsiteY3" fmla="*/ 139086 h 666747"/>
              <a:gd name="connsiteX4" fmla="*/ 989073 w 1015531"/>
              <a:gd name="connsiteY4" fmla="*/ 208936 h 666747"/>
              <a:gd name="connsiteX5" fmla="*/ 1014473 w 1015531"/>
              <a:gd name="connsiteY5" fmla="*/ 405786 h 666747"/>
              <a:gd name="connsiteX6" fmla="*/ 963673 w 1015531"/>
              <a:gd name="connsiteY6" fmla="*/ 494686 h 666747"/>
              <a:gd name="connsiteX7" fmla="*/ 849373 w 1015531"/>
              <a:gd name="connsiteY7" fmla="*/ 583586 h 666747"/>
              <a:gd name="connsiteX8" fmla="*/ 703323 w 1015531"/>
              <a:gd name="connsiteY8" fmla="*/ 640736 h 666747"/>
              <a:gd name="connsiteX9" fmla="*/ 569973 w 1015531"/>
              <a:gd name="connsiteY9" fmla="*/ 666136 h 666747"/>
              <a:gd name="connsiteX10" fmla="*/ 430273 w 1015531"/>
              <a:gd name="connsiteY10" fmla="*/ 653436 h 666747"/>
              <a:gd name="connsiteX11" fmla="*/ 239773 w 1015531"/>
              <a:gd name="connsiteY11" fmla="*/ 596286 h 666747"/>
              <a:gd name="connsiteX12" fmla="*/ 119123 w 1015531"/>
              <a:gd name="connsiteY12" fmla="*/ 520086 h 666747"/>
              <a:gd name="connsiteX13" fmla="*/ 68323 w 1015531"/>
              <a:gd name="connsiteY13" fmla="*/ 437536 h 666747"/>
              <a:gd name="connsiteX14" fmla="*/ 42923 w 1015531"/>
              <a:gd name="connsiteY14" fmla="*/ 399436 h 666747"/>
              <a:gd name="connsiteX15" fmla="*/ 30223 w 1015531"/>
              <a:gd name="connsiteY15" fmla="*/ 354986 h 666747"/>
              <a:gd name="connsiteX16" fmla="*/ 474723 w 1015531"/>
              <a:gd name="connsiteY16" fmla="*/ 342286 h 666747"/>
              <a:gd name="connsiteX17" fmla="*/ 506473 w 1015531"/>
              <a:gd name="connsiteY17" fmla="*/ 342286 h 666747"/>
              <a:gd name="connsiteX18" fmla="*/ 563623 w 1015531"/>
              <a:gd name="connsiteY18" fmla="*/ 18436 h 666747"/>
              <a:gd name="connsiteX0" fmla="*/ 527850 w 979758"/>
              <a:gd name="connsiteY0" fmla="*/ 18436 h 666747"/>
              <a:gd name="connsiteX1" fmla="*/ 654850 w 979758"/>
              <a:gd name="connsiteY1" fmla="*/ 43836 h 666747"/>
              <a:gd name="connsiteX2" fmla="*/ 769150 w 979758"/>
              <a:gd name="connsiteY2" fmla="*/ 75586 h 666747"/>
              <a:gd name="connsiteX3" fmla="*/ 851700 w 979758"/>
              <a:gd name="connsiteY3" fmla="*/ 139086 h 666747"/>
              <a:gd name="connsiteX4" fmla="*/ 953300 w 979758"/>
              <a:gd name="connsiteY4" fmla="*/ 208936 h 666747"/>
              <a:gd name="connsiteX5" fmla="*/ 978700 w 979758"/>
              <a:gd name="connsiteY5" fmla="*/ 405786 h 666747"/>
              <a:gd name="connsiteX6" fmla="*/ 927900 w 979758"/>
              <a:gd name="connsiteY6" fmla="*/ 494686 h 666747"/>
              <a:gd name="connsiteX7" fmla="*/ 813600 w 979758"/>
              <a:gd name="connsiteY7" fmla="*/ 583586 h 666747"/>
              <a:gd name="connsiteX8" fmla="*/ 667550 w 979758"/>
              <a:gd name="connsiteY8" fmla="*/ 640736 h 666747"/>
              <a:gd name="connsiteX9" fmla="*/ 534200 w 979758"/>
              <a:gd name="connsiteY9" fmla="*/ 666136 h 666747"/>
              <a:gd name="connsiteX10" fmla="*/ 394500 w 979758"/>
              <a:gd name="connsiteY10" fmla="*/ 653436 h 666747"/>
              <a:gd name="connsiteX11" fmla="*/ 204000 w 979758"/>
              <a:gd name="connsiteY11" fmla="*/ 596286 h 666747"/>
              <a:gd name="connsiteX12" fmla="*/ 83350 w 979758"/>
              <a:gd name="connsiteY12" fmla="*/ 520086 h 666747"/>
              <a:gd name="connsiteX13" fmla="*/ 32550 w 979758"/>
              <a:gd name="connsiteY13" fmla="*/ 437536 h 666747"/>
              <a:gd name="connsiteX14" fmla="*/ 7150 w 979758"/>
              <a:gd name="connsiteY14" fmla="*/ 399436 h 666747"/>
              <a:gd name="connsiteX15" fmla="*/ 45250 w 979758"/>
              <a:gd name="connsiteY15" fmla="*/ 354986 h 666747"/>
              <a:gd name="connsiteX16" fmla="*/ 438950 w 979758"/>
              <a:gd name="connsiteY16" fmla="*/ 342286 h 666747"/>
              <a:gd name="connsiteX17" fmla="*/ 470700 w 979758"/>
              <a:gd name="connsiteY17" fmla="*/ 342286 h 666747"/>
              <a:gd name="connsiteX18" fmla="*/ 527850 w 979758"/>
              <a:gd name="connsiteY18" fmla="*/ 18436 h 666747"/>
              <a:gd name="connsiteX0" fmla="*/ 496100 w 979758"/>
              <a:gd name="connsiteY0" fmla="*/ 19458 h 661419"/>
              <a:gd name="connsiteX1" fmla="*/ 654850 w 979758"/>
              <a:gd name="connsiteY1" fmla="*/ 38508 h 661419"/>
              <a:gd name="connsiteX2" fmla="*/ 769150 w 979758"/>
              <a:gd name="connsiteY2" fmla="*/ 70258 h 661419"/>
              <a:gd name="connsiteX3" fmla="*/ 851700 w 979758"/>
              <a:gd name="connsiteY3" fmla="*/ 133758 h 661419"/>
              <a:gd name="connsiteX4" fmla="*/ 953300 w 979758"/>
              <a:gd name="connsiteY4" fmla="*/ 203608 h 661419"/>
              <a:gd name="connsiteX5" fmla="*/ 978700 w 979758"/>
              <a:gd name="connsiteY5" fmla="*/ 400458 h 661419"/>
              <a:gd name="connsiteX6" fmla="*/ 927900 w 979758"/>
              <a:gd name="connsiteY6" fmla="*/ 489358 h 661419"/>
              <a:gd name="connsiteX7" fmla="*/ 813600 w 979758"/>
              <a:gd name="connsiteY7" fmla="*/ 578258 h 661419"/>
              <a:gd name="connsiteX8" fmla="*/ 667550 w 979758"/>
              <a:gd name="connsiteY8" fmla="*/ 635408 h 661419"/>
              <a:gd name="connsiteX9" fmla="*/ 534200 w 979758"/>
              <a:gd name="connsiteY9" fmla="*/ 660808 h 661419"/>
              <a:gd name="connsiteX10" fmla="*/ 394500 w 979758"/>
              <a:gd name="connsiteY10" fmla="*/ 648108 h 661419"/>
              <a:gd name="connsiteX11" fmla="*/ 204000 w 979758"/>
              <a:gd name="connsiteY11" fmla="*/ 590958 h 661419"/>
              <a:gd name="connsiteX12" fmla="*/ 83350 w 979758"/>
              <a:gd name="connsiteY12" fmla="*/ 514758 h 661419"/>
              <a:gd name="connsiteX13" fmla="*/ 32550 w 979758"/>
              <a:gd name="connsiteY13" fmla="*/ 432208 h 661419"/>
              <a:gd name="connsiteX14" fmla="*/ 7150 w 979758"/>
              <a:gd name="connsiteY14" fmla="*/ 394108 h 661419"/>
              <a:gd name="connsiteX15" fmla="*/ 45250 w 979758"/>
              <a:gd name="connsiteY15" fmla="*/ 349658 h 661419"/>
              <a:gd name="connsiteX16" fmla="*/ 438950 w 979758"/>
              <a:gd name="connsiteY16" fmla="*/ 336958 h 661419"/>
              <a:gd name="connsiteX17" fmla="*/ 470700 w 979758"/>
              <a:gd name="connsiteY17" fmla="*/ 336958 h 661419"/>
              <a:gd name="connsiteX18" fmla="*/ 496100 w 979758"/>
              <a:gd name="connsiteY18" fmla="*/ 19458 h 66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9758" h="661419">
                <a:moveTo>
                  <a:pt x="496100" y="19458"/>
                </a:moveTo>
                <a:cubicBezTo>
                  <a:pt x="526792" y="-30284"/>
                  <a:pt x="609342" y="30041"/>
                  <a:pt x="654850" y="38508"/>
                </a:cubicBezTo>
                <a:cubicBezTo>
                  <a:pt x="700358" y="46975"/>
                  <a:pt x="736342" y="54383"/>
                  <a:pt x="769150" y="70258"/>
                </a:cubicBezTo>
                <a:cubicBezTo>
                  <a:pt x="801958" y="86133"/>
                  <a:pt x="821008" y="111533"/>
                  <a:pt x="851700" y="133758"/>
                </a:cubicBezTo>
                <a:cubicBezTo>
                  <a:pt x="882392" y="155983"/>
                  <a:pt x="932133" y="159158"/>
                  <a:pt x="953300" y="203608"/>
                </a:cubicBezTo>
                <a:cubicBezTo>
                  <a:pt x="974467" y="248058"/>
                  <a:pt x="982933" y="352833"/>
                  <a:pt x="978700" y="400458"/>
                </a:cubicBezTo>
                <a:cubicBezTo>
                  <a:pt x="974467" y="448083"/>
                  <a:pt x="955417" y="459725"/>
                  <a:pt x="927900" y="489358"/>
                </a:cubicBezTo>
                <a:cubicBezTo>
                  <a:pt x="900383" y="518991"/>
                  <a:pt x="856992" y="553916"/>
                  <a:pt x="813600" y="578258"/>
                </a:cubicBezTo>
                <a:cubicBezTo>
                  <a:pt x="770208" y="602600"/>
                  <a:pt x="714117" y="621650"/>
                  <a:pt x="667550" y="635408"/>
                </a:cubicBezTo>
                <a:cubicBezTo>
                  <a:pt x="620983" y="649166"/>
                  <a:pt x="579708" y="658691"/>
                  <a:pt x="534200" y="660808"/>
                </a:cubicBezTo>
                <a:cubicBezTo>
                  <a:pt x="488692" y="662925"/>
                  <a:pt x="449533" y="659750"/>
                  <a:pt x="394500" y="648108"/>
                </a:cubicBezTo>
                <a:cubicBezTo>
                  <a:pt x="339467" y="636466"/>
                  <a:pt x="255858" y="613183"/>
                  <a:pt x="204000" y="590958"/>
                </a:cubicBezTo>
                <a:cubicBezTo>
                  <a:pt x="152142" y="568733"/>
                  <a:pt x="111925" y="541216"/>
                  <a:pt x="83350" y="514758"/>
                </a:cubicBezTo>
                <a:cubicBezTo>
                  <a:pt x="54775" y="488300"/>
                  <a:pt x="45250" y="452316"/>
                  <a:pt x="32550" y="432208"/>
                </a:cubicBezTo>
                <a:cubicBezTo>
                  <a:pt x="19850" y="412100"/>
                  <a:pt x="5033" y="407866"/>
                  <a:pt x="7150" y="394108"/>
                </a:cubicBezTo>
                <a:cubicBezTo>
                  <a:pt x="9267" y="380350"/>
                  <a:pt x="-26717" y="359183"/>
                  <a:pt x="45250" y="349658"/>
                </a:cubicBezTo>
                <a:cubicBezTo>
                  <a:pt x="117217" y="340133"/>
                  <a:pt x="359575" y="339075"/>
                  <a:pt x="438950" y="336958"/>
                </a:cubicBezTo>
                <a:cubicBezTo>
                  <a:pt x="518325" y="334841"/>
                  <a:pt x="461175" y="389875"/>
                  <a:pt x="470700" y="336958"/>
                </a:cubicBezTo>
                <a:cubicBezTo>
                  <a:pt x="480225" y="284041"/>
                  <a:pt x="465408" y="69200"/>
                  <a:pt x="496100" y="1945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/>
          <p:cNvSpPr/>
          <p:nvPr/>
        </p:nvSpPr>
        <p:spPr>
          <a:xfrm>
            <a:off x="6015355" y="6014180"/>
            <a:ext cx="506556" cy="566783"/>
          </a:xfrm>
          <a:custGeom>
            <a:avLst/>
            <a:gdLst>
              <a:gd name="connsiteX0" fmla="*/ 55245 w 506556"/>
              <a:gd name="connsiteY0" fmla="*/ 18320 h 566783"/>
              <a:gd name="connsiteX1" fmla="*/ 213995 w 506556"/>
              <a:gd name="connsiteY1" fmla="*/ 43720 h 566783"/>
              <a:gd name="connsiteX2" fmla="*/ 309245 w 506556"/>
              <a:gd name="connsiteY2" fmla="*/ 88170 h 566783"/>
              <a:gd name="connsiteX3" fmla="*/ 379095 w 506556"/>
              <a:gd name="connsiteY3" fmla="*/ 126270 h 566783"/>
              <a:gd name="connsiteX4" fmla="*/ 487045 w 506556"/>
              <a:gd name="connsiteY4" fmla="*/ 240570 h 566783"/>
              <a:gd name="connsiteX5" fmla="*/ 506095 w 506556"/>
              <a:gd name="connsiteY5" fmla="*/ 310420 h 566783"/>
              <a:gd name="connsiteX6" fmla="*/ 480695 w 506556"/>
              <a:gd name="connsiteY6" fmla="*/ 443770 h 566783"/>
              <a:gd name="connsiteX7" fmla="*/ 410845 w 506556"/>
              <a:gd name="connsiteY7" fmla="*/ 539020 h 566783"/>
              <a:gd name="connsiteX8" fmla="*/ 385445 w 506556"/>
              <a:gd name="connsiteY8" fmla="*/ 551720 h 566783"/>
              <a:gd name="connsiteX9" fmla="*/ 372745 w 506556"/>
              <a:gd name="connsiteY9" fmla="*/ 551720 h 566783"/>
              <a:gd name="connsiteX10" fmla="*/ 36195 w 506556"/>
              <a:gd name="connsiteY10" fmla="*/ 354870 h 566783"/>
              <a:gd name="connsiteX11" fmla="*/ 10795 w 506556"/>
              <a:gd name="connsiteY11" fmla="*/ 335820 h 566783"/>
              <a:gd name="connsiteX12" fmla="*/ 55245 w 506556"/>
              <a:gd name="connsiteY12" fmla="*/ 18320 h 56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556" h="566783">
                <a:moveTo>
                  <a:pt x="55245" y="18320"/>
                </a:moveTo>
                <a:cubicBezTo>
                  <a:pt x="89112" y="-30363"/>
                  <a:pt x="171662" y="32078"/>
                  <a:pt x="213995" y="43720"/>
                </a:cubicBezTo>
                <a:cubicBezTo>
                  <a:pt x="256328" y="55362"/>
                  <a:pt x="281728" y="74412"/>
                  <a:pt x="309245" y="88170"/>
                </a:cubicBezTo>
                <a:cubicBezTo>
                  <a:pt x="336762" y="101928"/>
                  <a:pt x="349462" y="100870"/>
                  <a:pt x="379095" y="126270"/>
                </a:cubicBezTo>
                <a:cubicBezTo>
                  <a:pt x="408728" y="151670"/>
                  <a:pt x="465878" y="209878"/>
                  <a:pt x="487045" y="240570"/>
                </a:cubicBezTo>
                <a:cubicBezTo>
                  <a:pt x="508212" y="271262"/>
                  <a:pt x="507153" y="276553"/>
                  <a:pt x="506095" y="310420"/>
                </a:cubicBezTo>
                <a:cubicBezTo>
                  <a:pt x="505037" y="344287"/>
                  <a:pt x="496570" y="405670"/>
                  <a:pt x="480695" y="443770"/>
                </a:cubicBezTo>
                <a:cubicBezTo>
                  <a:pt x="464820" y="481870"/>
                  <a:pt x="426720" y="521028"/>
                  <a:pt x="410845" y="539020"/>
                </a:cubicBezTo>
                <a:cubicBezTo>
                  <a:pt x="394970" y="557012"/>
                  <a:pt x="391795" y="549603"/>
                  <a:pt x="385445" y="551720"/>
                </a:cubicBezTo>
                <a:cubicBezTo>
                  <a:pt x="379095" y="553837"/>
                  <a:pt x="430953" y="584528"/>
                  <a:pt x="372745" y="551720"/>
                </a:cubicBezTo>
                <a:cubicBezTo>
                  <a:pt x="314537" y="518912"/>
                  <a:pt x="96520" y="390853"/>
                  <a:pt x="36195" y="354870"/>
                </a:cubicBezTo>
                <a:cubicBezTo>
                  <a:pt x="-24130" y="318887"/>
                  <a:pt x="8678" y="390853"/>
                  <a:pt x="10795" y="335820"/>
                </a:cubicBezTo>
                <a:cubicBezTo>
                  <a:pt x="12912" y="280787"/>
                  <a:pt x="21378" y="67003"/>
                  <a:pt x="55245" y="1832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>
            <a:off x="5577375" y="6021289"/>
            <a:ext cx="823446" cy="643842"/>
          </a:xfrm>
          <a:custGeom>
            <a:avLst/>
            <a:gdLst>
              <a:gd name="connsiteX0" fmla="*/ 468583 w 823446"/>
              <a:gd name="connsiteY0" fmla="*/ 18581 h 667055"/>
              <a:gd name="connsiteX1" fmla="*/ 311634 w 823446"/>
              <a:gd name="connsiteY1" fmla="*/ 45876 h 667055"/>
              <a:gd name="connsiteX2" fmla="*/ 147861 w 823446"/>
              <a:gd name="connsiteY2" fmla="*/ 107291 h 667055"/>
              <a:gd name="connsiteX3" fmla="*/ 65974 w 823446"/>
              <a:gd name="connsiteY3" fmla="*/ 196001 h 667055"/>
              <a:gd name="connsiteX4" fmla="*/ 4559 w 823446"/>
              <a:gd name="connsiteY4" fmla="*/ 284712 h 667055"/>
              <a:gd name="connsiteX5" fmla="*/ 11383 w 823446"/>
              <a:gd name="connsiteY5" fmla="*/ 387070 h 667055"/>
              <a:gd name="connsiteX6" fmla="*/ 65974 w 823446"/>
              <a:gd name="connsiteY6" fmla="*/ 509900 h 667055"/>
              <a:gd name="connsiteX7" fmla="*/ 161509 w 823446"/>
              <a:gd name="connsiteY7" fmla="*/ 584963 h 667055"/>
              <a:gd name="connsiteX8" fmla="*/ 311634 w 823446"/>
              <a:gd name="connsiteY8" fmla="*/ 646378 h 667055"/>
              <a:gd name="connsiteX9" fmla="*/ 482231 w 823446"/>
              <a:gd name="connsiteY9" fmla="*/ 666849 h 667055"/>
              <a:gd name="connsiteX10" fmla="*/ 652828 w 823446"/>
              <a:gd name="connsiteY10" fmla="*/ 653201 h 667055"/>
              <a:gd name="connsiteX11" fmla="*/ 768834 w 823446"/>
              <a:gd name="connsiteY11" fmla="*/ 598610 h 667055"/>
              <a:gd name="connsiteX12" fmla="*/ 802953 w 823446"/>
              <a:gd name="connsiteY12" fmla="*/ 578139 h 667055"/>
              <a:gd name="connsiteX13" fmla="*/ 454935 w 823446"/>
              <a:gd name="connsiteY13" fmla="*/ 359775 h 667055"/>
              <a:gd name="connsiteX14" fmla="*/ 441288 w 823446"/>
              <a:gd name="connsiteY14" fmla="*/ 339303 h 667055"/>
              <a:gd name="connsiteX15" fmla="*/ 468583 w 823446"/>
              <a:gd name="connsiteY15" fmla="*/ 18581 h 667055"/>
              <a:gd name="connsiteX0" fmla="*/ 468583 w 823446"/>
              <a:gd name="connsiteY0" fmla="*/ 24818 h 673292"/>
              <a:gd name="connsiteX1" fmla="*/ 311634 w 823446"/>
              <a:gd name="connsiteY1" fmla="*/ 31641 h 673292"/>
              <a:gd name="connsiteX2" fmla="*/ 147861 w 823446"/>
              <a:gd name="connsiteY2" fmla="*/ 113528 h 673292"/>
              <a:gd name="connsiteX3" fmla="*/ 65974 w 823446"/>
              <a:gd name="connsiteY3" fmla="*/ 202238 h 673292"/>
              <a:gd name="connsiteX4" fmla="*/ 4559 w 823446"/>
              <a:gd name="connsiteY4" fmla="*/ 290949 h 673292"/>
              <a:gd name="connsiteX5" fmla="*/ 11383 w 823446"/>
              <a:gd name="connsiteY5" fmla="*/ 393307 h 673292"/>
              <a:gd name="connsiteX6" fmla="*/ 65974 w 823446"/>
              <a:gd name="connsiteY6" fmla="*/ 516137 h 673292"/>
              <a:gd name="connsiteX7" fmla="*/ 161509 w 823446"/>
              <a:gd name="connsiteY7" fmla="*/ 591200 h 673292"/>
              <a:gd name="connsiteX8" fmla="*/ 311634 w 823446"/>
              <a:gd name="connsiteY8" fmla="*/ 652615 h 673292"/>
              <a:gd name="connsiteX9" fmla="*/ 482231 w 823446"/>
              <a:gd name="connsiteY9" fmla="*/ 673086 h 673292"/>
              <a:gd name="connsiteX10" fmla="*/ 652828 w 823446"/>
              <a:gd name="connsiteY10" fmla="*/ 659438 h 673292"/>
              <a:gd name="connsiteX11" fmla="*/ 768834 w 823446"/>
              <a:gd name="connsiteY11" fmla="*/ 604847 h 673292"/>
              <a:gd name="connsiteX12" fmla="*/ 802953 w 823446"/>
              <a:gd name="connsiteY12" fmla="*/ 584376 h 673292"/>
              <a:gd name="connsiteX13" fmla="*/ 454935 w 823446"/>
              <a:gd name="connsiteY13" fmla="*/ 366012 h 673292"/>
              <a:gd name="connsiteX14" fmla="*/ 441288 w 823446"/>
              <a:gd name="connsiteY14" fmla="*/ 345540 h 673292"/>
              <a:gd name="connsiteX15" fmla="*/ 468583 w 823446"/>
              <a:gd name="connsiteY15" fmla="*/ 24818 h 673292"/>
              <a:gd name="connsiteX0" fmla="*/ 468583 w 823446"/>
              <a:gd name="connsiteY0" fmla="*/ 24818 h 686795"/>
              <a:gd name="connsiteX1" fmla="*/ 311634 w 823446"/>
              <a:gd name="connsiteY1" fmla="*/ 31641 h 686795"/>
              <a:gd name="connsiteX2" fmla="*/ 147861 w 823446"/>
              <a:gd name="connsiteY2" fmla="*/ 113528 h 686795"/>
              <a:gd name="connsiteX3" fmla="*/ 65974 w 823446"/>
              <a:gd name="connsiteY3" fmla="*/ 202238 h 686795"/>
              <a:gd name="connsiteX4" fmla="*/ 4559 w 823446"/>
              <a:gd name="connsiteY4" fmla="*/ 290949 h 686795"/>
              <a:gd name="connsiteX5" fmla="*/ 11383 w 823446"/>
              <a:gd name="connsiteY5" fmla="*/ 393307 h 686795"/>
              <a:gd name="connsiteX6" fmla="*/ 65974 w 823446"/>
              <a:gd name="connsiteY6" fmla="*/ 516137 h 686795"/>
              <a:gd name="connsiteX7" fmla="*/ 161509 w 823446"/>
              <a:gd name="connsiteY7" fmla="*/ 591200 h 686795"/>
              <a:gd name="connsiteX8" fmla="*/ 311634 w 823446"/>
              <a:gd name="connsiteY8" fmla="*/ 652615 h 686795"/>
              <a:gd name="connsiteX9" fmla="*/ 482231 w 823446"/>
              <a:gd name="connsiteY9" fmla="*/ 686734 h 686795"/>
              <a:gd name="connsiteX10" fmla="*/ 652828 w 823446"/>
              <a:gd name="connsiteY10" fmla="*/ 659438 h 686795"/>
              <a:gd name="connsiteX11" fmla="*/ 768834 w 823446"/>
              <a:gd name="connsiteY11" fmla="*/ 604847 h 686795"/>
              <a:gd name="connsiteX12" fmla="*/ 802953 w 823446"/>
              <a:gd name="connsiteY12" fmla="*/ 584376 h 686795"/>
              <a:gd name="connsiteX13" fmla="*/ 454935 w 823446"/>
              <a:gd name="connsiteY13" fmla="*/ 366012 h 686795"/>
              <a:gd name="connsiteX14" fmla="*/ 441288 w 823446"/>
              <a:gd name="connsiteY14" fmla="*/ 345540 h 686795"/>
              <a:gd name="connsiteX15" fmla="*/ 468583 w 823446"/>
              <a:gd name="connsiteY15" fmla="*/ 24818 h 686795"/>
              <a:gd name="connsiteX0" fmla="*/ 468583 w 823446"/>
              <a:gd name="connsiteY0" fmla="*/ 16532 h 678509"/>
              <a:gd name="connsiteX1" fmla="*/ 318458 w 823446"/>
              <a:gd name="connsiteY1" fmla="*/ 43827 h 678509"/>
              <a:gd name="connsiteX2" fmla="*/ 311634 w 823446"/>
              <a:gd name="connsiteY2" fmla="*/ 23355 h 678509"/>
              <a:gd name="connsiteX3" fmla="*/ 147861 w 823446"/>
              <a:gd name="connsiteY3" fmla="*/ 105242 h 678509"/>
              <a:gd name="connsiteX4" fmla="*/ 65974 w 823446"/>
              <a:gd name="connsiteY4" fmla="*/ 193952 h 678509"/>
              <a:gd name="connsiteX5" fmla="*/ 4559 w 823446"/>
              <a:gd name="connsiteY5" fmla="*/ 282663 h 678509"/>
              <a:gd name="connsiteX6" fmla="*/ 11383 w 823446"/>
              <a:gd name="connsiteY6" fmla="*/ 385021 h 678509"/>
              <a:gd name="connsiteX7" fmla="*/ 65974 w 823446"/>
              <a:gd name="connsiteY7" fmla="*/ 507851 h 678509"/>
              <a:gd name="connsiteX8" fmla="*/ 161509 w 823446"/>
              <a:gd name="connsiteY8" fmla="*/ 582914 h 678509"/>
              <a:gd name="connsiteX9" fmla="*/ 311634 w 823446"/>
              <a:gd name="connsiteY9" fmla="*/ 644329 h 678509"/>
              <a:gd name="connsiteX10" fmla="*/ 482231 w 823446"/>
              <a:gd name="connsiteY10" fmla="*/ 678448 h 678509"/>
              <a:gd name="connsiteX11" fmla="*/ 652828 w 823446"/>
              <a:gd name="connsiteY11" fmla="*/ 651152 h 678509"/>
              <a:gd name="connsiteX12" fmla="*/ 768834 w 823446"/>
              <a:gd name="connsiteY12" fmla="*/ 596561 h 678509"/>
              <a:gd name="connsiteX13" fmla="*/ 802953 w 823446"/>
              <a:gd name="connsiteY13" fmla="*/ 576090 h 678509"/>
              <a:gd name="connsiteX14" fmla="*/ 454935 w 823446"/>
              <a:gd name="connsiteY14" fmla="*/ 357726 h 678509"/>
              <a:gd name="connsiteX15" fmla="*/ 441288 w 823446"/>
              <a:gd name="connsiteY15" fmla="*/ 337254 h 678509"/>
              <a:gd name="connsiteX16" fmla="*/ 468583 w 823446"/>
              <a:gd name="connsiteY16" fmla="*/ 16532 h 678509"/>
              <a:gd name="connsiteX0" fmla="*/ 468583 w 823446"/>
              <a:gd name="connsiteY0" fmla="*/ 16532 h 678509"/>
              <a:gd name="connsiteX1" fmla="*/ 318458 w 823446"/>
              <a:gd name="connsiteY1" fmla="*/ 43827 h 678509"/>
              <a:gd name="connsiteX2" fmla="*/ 311634 w 823446"/>
              <a:gd name="connsiteY2" fmla="*/ 23355 h 678509"/>
              <a:gd name="connsiteX3" fmla="*/ 175156 w 823446"/>
              <a:gd name="connsiteY3" fmla="*/ 112066 h 678509"/>
              <a:gd name="connsiteX4" fmla="*/ 65974 w 823446"/>
              <a:gd name="connsiteY4" fmla="*/ 193952 h 678509"/>
              <a:gd name="connsiteX5" fmla="*/ 4559 w 823446"/>
              <a:gd name="connsiteY5" fmla="*/ 282663 h 678509"/>
              <a:gd name="connsiteX6" fmla="*/ 11383 w 823446"/>
              <a:gd name="connsiteY6" fmla="*/ 385021 h 678509"/>
              <a:gd name="connsiteX7" fmla="*/ 65974 w 823446"/>
              <a:gd name="connsiteY7" fmla="*/ 507851 h 678509"/>
              <a:gd name="connsiteX8" fmla="*/ 161509 w 823446"/>
              <a:gd name="connsiteY8" fmla="*/ 582914 h 678509"/>
              <a:gd name="connsiteX9" fmla="*/ 311634 w 823446"/>
              <a:gd name="connsiteY9" fmla="*/ 644329 h 678509"/>
              <a:gd name="connsiteX10" fmla="*/ 482231 w 823446"/>
              <a:gd name="connsiteY10" fmla="*/ 678448 h 678509"/>
              <a:gd name="connsiteX11" fmla="*/ 652828 w 823446"/>
              <a:gd name="connsiteY11" fmla="*/ 651152 h 678509"/>
              <a:gd name="connsiteX12" fmla="*/ 768834 w 823446"/>
              <a:gd name="connsiteY12" fmla="*/ 596561 h 678509"/>
              <a:gd name="connsiteX13" fmla="*/ 802953 w 823446"/>
              <a:gd name="connsiteY13" fmla="*/ 576090 h 678509"/>
              <a:gd name="connsiteX14" fmla="*/ 454935 w 823446"/>
              <a:gd name="connsiteY14" fmla="*/ 357726 h 678509"/>
              <a:gd name="connsiteX15" fmla="*/ 441288 w 823446"/>
              <a:gd name="connsiteY15" fmla="*/ 337254 h 678509"/>
              <a:gd name="connsiteX16" fmla="*/ 468583 w 823446"/>
              <a:gd name="connsiteY16" fmla="*/ 16532 h 678509"/>
              <a:gd name="connsiteX0" fmla="*/ 468583 w 823446"/>
              <a:gd name="connsiteY0" fmla="*/ 12613 h 674590"/>
              <a:gd name="connsiteX1" fmla="*/ 318458 w 823446"/>
              <a:gd name="connsiteY1" fmla="*/ 60380 h 674590"/>
              <a:gd name="connsiteX2" fmla="*/ 311634 w 823446"/>
              <a:gd name="connsiteY2" fmla="*/ 19436 h 674590"/>
              <a:gd name="connsiteX3" fmla="*/ 175156 w 823446"/>
              <a:gd name="connsiteY3" fmla="*/ 108147 h 674590"/>
              <a:gd name="connsiteX4" fmla="*/ 65974 w 823446"/>
              <a:gd name="connsiteY4" fmla="*/ 190033 h 674590"/>
              <a:gd name="connsiteX5" fmla="*/ 4559 w 823446"/>
              <a:gd name="connsiteY5" fmla="*/ 278744 h 674590"/>
              <a:gd name="connsiteX6" fmla="*/ 11383 w 823446"/>
              <a:gd name="connsiteY6" fmla="*/ 381102 h 674590"/>
              <a:gd name="connsiteX7" fmla="*/ 65974 w 823446"/>
              <a:gd name="connsiteY7" fmla="*/ 503932 h 674590"/>
              <a:gd name="connsiteX8" fmla="*/ 161509 w 823446"/>
              <a:gd name="connsiteY8" fmla="*/ 578995 h 674590"/>
              <a:gd name="connsiteX9" fmla="*/ 311634 w 823446"/>
              <a:gd name="connsiteY9" fmla="*/ 640410 h 674590"/>
              <a:gd name="connsiteX10" fmla="*/ 482231 w 823446"/>
              <a:gd name="connsiteY10" fmla="*/ 674529 h 674590"/>
              <a:gd name="connsiteX11" fmla="*/ 652828 w 823446"/>
              <a:gd name="connsiteY11" fmla="*/ 647233 h 674590"/>
              <a:gd name="connsiteX12" fmla="*/ 768834 w 823446"/>
              <a:gd name="connsiteY12" fmla="*/ 592642 h 674590"/>
              <a:gd name="connsiteX13" fmla="*/ 802953 w 823446"/>
              <a:gd name="connsiteY13" fmla="*/ 572171 h 674590"/>
              <a:gd name="connsiteX14" fmla="*/ 454935 w 823446"/>
              <a:gd name="connsiteY14" fmla="*/ 353807 h 674590"/>
              <a:gd name="connsiteX15" fmla="*/ 441288 w 823446"/>
              <a:gd name="connsiteY15" fmla="*/ 333335 h 674590"/>
              <a:gd name="connsiteX16" fmla="*/ 468583 w 823446"/>
              <a:gd name="connsiteY16" fmla="*/ 12613 h 674590"/>
              <a:gd name="connsiteX0" fmla="*/ 468583 w 823446"/>
              <a:gd name="connsiteY0" fmla="*/ 14023 h 676000"/>
              <a:gd name="connsiteX1" fmla="*/ 318458 w 823446"/>
              <a:gd name="connsiteY1" fmla="*/ 61790 h 676000"/>
              <a:gd name="connsiteX2" fmla="*/ 311634 w 823446"/>
              <a:gd name="connsiteY2" fmla="*/ 20846 h 676000"/>
              <a:gd name="connsiteX3" fmla="*/ 175156 w 823446"/>
              <a:gd name="connsiteY3" fmla="*/ 109557 h 676000"/>
              <a:gd name="connsiteX4" fmla="*/ 65974 w 823446"/>
              <a:gd name="connsiteY4" fmla="*/ 191443 h 676000"/>
              <a:gd name="connsiteX5" fmla="*/ 4559 w 823446"/>
              <a:gd name="connsiteY5" fmla="*/ 280154 h 676000"/>
              <a:gd name="connsiteX6" fmla="*/ 11383 w 823446"/>
              <a:gd name="connsiteY6" fmla="*/ 382512 h 676000"/>
              <a:gd name="connsiteX7" fmla="*/ 65974 w 823446"/>
              <a:gd name="connsiteY7" fmla="*/ 505342 h 676000"/>
              <a:gd name="connsiteX8" fmla="*/ 161509 w 823446"/>
              <a:gd name="connsiteY8" fmla="*/ 580405 h 676000"/>
              <a:gd name="connsiteX9" fmla="*/ 311634 w 823446"/>
              <a:gd name="connsiteY9" fmla="*/ 641820 h 676000"/>
              <a:gd name="connsiteX10" fmla="*/ 482231 w 823446"/>
              <a:gd name="connsiteY10" fmla="*/ 675939 h 676000"/>
              <a:gd name="connsiteX11" fmla="*/ 652828 w 823446"/>
              <a:gd name="connsiteY11" fmla="*/ 648643 h 676000"/>
              <a:gd name="connsiteX12" fmla="*/ 768834 w 823446"/>
              <a:gd name="connsiteY12" fmla="*/ 594052 h 676000"/>
              <a:gd name="connsiteX13" fmla="*/ 802953 w 823446"/>
              <a:gd name="connsiteY13" fmla="*/ 573581 h 676000"/>
              <a:gd name="connsiteX14" fmla="*/ 454935 w 823446"/>
              <a:gd name="connsiteY14" fmla="*/ 355217 h 676000"/>
              <a:gd name="connsiteX15" fmla="*/ 441288 w 823446"/>
              <a:gd name="connsiteY15" fmla="*/ 334745 h 676000"/>
              <a:gd name="connsiteX16" fmla="*/ 468583 w 823446"/>
              <a:gd name="connsiteY16" fmla="*/ 14023 h 676000"/>
              <a:gd name="connsiteX0" fmla="*/ 468583 w 823446"/>
              <a:gd name="connsiteY0" fmla="*/ 14023 h 676000"/>
              <a:gd name="connsiteX1" fmla="*/ 318458 w 823446"/>
              <a:gd name="connsiteY1" fmla="*/ 61790 h 676000"/>
              <a:gd name="connsiteX2" fmla="*/ 311634 w 823446"/>
              <a:gd name="connsiteY2" fmla="*/ 20846 h 676000"/>
              <a:gd name="connsiteX3" fmla="*/ 175156 w 823446"/>
              <a:gd name="connsiteY3" fmla="*/ 109557 h 676000"/>
              <a:gd name="connsiteX4" fmla="*/ 65974 w 823446"/>
              <a:gd name="connsiteY4" fmla="*/ 191443 h 676000"/>
              <a:gd name="connsiteX5" fmla="*/ 4559 w 823446"/>
              <a:gd name="connsiteY5" fmla="*/ 280154 h 676000"/>
              <a:gd name="connsiteX6" fmla="*/ 11383 w 823446"/>
              <a:gd name="connsiteY6" fmla="*/ 382512 h 676000"/>
              <a:gd name="connsiteX7" fmla="*/ 65974 w 823446"/>
              <a:gd name="connsiteY7" fmla="*/ 505342 h 676000"/>
              <a:gd name="connsiteX8" fmla="*/ 161509 w 823446"/>
              <a:gd name="connsiteY8" fmla="*/ 580405 h 676000"/>
              <a:gd name="connsiteX9" fmla="*/ 311634 w 823446"/>
              <a:gd name="connsiteY9" fmla="*/ 641820 h 676000"/>
              <a:gd name="connsiteX10" fmla="*/ 482231 w 823446"/>
              <a:gd name="connsiteY10" fmla="*/ 675939 h 676000"/>
              <a:gd name="connsiteX11" fmla="*/ 652828 w 823446"/>
              <a:gd name="connsiteY11" fmla="*/ 648643 h 676000"/>
              <a:gd name="connsiteX12" fmla="*/ 768834 w 823446"/>
              <a:gd name="connsiteY12" fmla="*/ 594052 h 676000"/>
              <a:gd name="connsiteX13" fmla="*/ 802953 w 823446"/>
              <a:gd name="connsiteY13" fmla="*/ 573581 h 676000"/>
              <a:gd name="connsiteX14" fmla="*/ 454935 w 823446"/>
              <a:gd name="connsiteY14" fmla="*/ 355217 h 676000"/>
              <a:gd name="connsiteX15" fmla="*/ 441288 w 823446"/>
              <a:gd name="connsiteY15" fmla="*/ 334745 h 676000"/>
              <a:gd name="connsiteX16" fmla="*/ 468583 w 823446"/>
              <a:gd name="connsiteY16" fmla="*/ 14023 h 676000"/>
              <a:gd name="connsiteX0" fmla="*/ 468583 w 823446"/>
              <a:gd name="connsiteY0" fmla="*/ 14023 h 676000"/>
              <a:gd name="connsiteX1" fmla="*/ 318458 w 823446"/>
              <a:gd name="connsiteY1" fmla="*/ 61790 h 676000"/>
              <a:gd name="connsiteX2" fmla="*/ 175156 w 823446"/>
              <a:gd name="connsiteY2" fmla="*/ 109557 h 676000"/>
              <a:gd name="connsiteX3" fmla="*/ 65974 w 823446"/>
              <a:gd name="connsiteY3" fmla="*/ 191443 h 676000"/>
              <a:gd name="connsiteX4" fmla="*/ 4559 w 823446"/>
              <a:gd name="connsiteY4" fmla="*/ 280154 h 676000"/>
              <a:gd name="connsiteX5" fmla="*/ 11383 w 823446"/>
              <a:gd name="connsiteY5" fmla="*/ 382512 h 676000"/>
              <a:gd name="connsiteX6" fmla="*/ 65974 w 823446"/>
              <a:gd name="connsiteY6" fmla="*/ 505342 h 676000"/>
              <a:gd name="connsiteX7" fmla="*/ 161509 w 823446"/>
              <a:gd name="connsiteY7" fmla="*/ 580405 h 676000"/>
              <a:gd name="connsiteX8" fmla="*/ 311634 w 823446"/>
              <a:gd name="connsiteY8" fmla="*/ 641820 h 676000"/>
              <a:gd name="connsiteX9" fmla="*/ 482231 w 823446"/>
              <a:gd name="connsiteY9" fmla="*/ 675939 h 676000"/>
              <a:gd name="connsiteX10" fmla="*/ 652828 w 823446"/>
              <a:gd name="connsiteY10" fmla="*/ 648643 h 676000"/>
              <a:gd name="connsiteX11" fmla="*/ 768834 w 823446"/>
              <a:gd name="connsiteY11" fmla="*/ 594052 h 676000"/>
              <a:gd name="connsiteX12" fmla="*/ 802953 w 823446"/>
              <a:gd name="connsiteY12" fmla="*/ 573581 h 676000"/>
              <a:gd name="connsiteX13" fmla="*/ 454935 w 823446"/>
              <a:gd name="connsiteY13" fmla="*/ 355217 h 676000"/>
              <a:gd name="connsiteX14" fmla="*/ 441288 w 823446"/>
              <a:gd name="connsiteY14" fmla="*/ 334745 h 676000"/>
              <a:gd name="connsiteX15" fmla="*/ 468583 w 823446"/>
              <a:gd name="connsiteY15" fmla="*/ 14023 h 676000"/>
              <a:gd name="connsiteX0" fmla="*/ 468583 w 823446"/>
              <a:gd name="connsiteY0" fmla="*/ 21793 h 642827"/>
              <a:gd name="connsiteX1" fmla="*/ 318458 w 823446"/>
              <a:gd name="connsiteY1" fmla="*/ 28617 h 642827"/>
              <a:gd name="connsiteX2" fmla="*/ 175156 w 823446"/>
              <a:gd name="connsiteY2" fmla="*/ 76384 h 642827"/>
              <a:gd name="connsiteX3" fmla="*/ 65974 w 823446"/>
              <a:gd name="connsiteY3" fmla="*/ 158270 h 642827"/>
              <a:gd name="connsiteX4" fmla="*/ 4559 w 823446"/>
              <a:gd name="connsiteY4" fmla="*/ 246981 h 642827"/>
              <a:gd name="connsiteX5" fmla="*/ 11383 w 823446"/>
              <a:gd name="connsiteY5" fmla="*/ 349339 h 642827"/>
              <a:gd name="connsiteX6" fmla="*/ 65974 w 823446"/>
              <a:gd name="connsiteY6" fmla="*/ 472169 h 642827"/>
              <a:gd name="connsiteX7" fmla="*/ 161509 w 823446"/>
              <a:gd name="connsiteY7" fmla="*/ 547232 h 642827"/>
              <a:gd name="connsiteX8" fmla="*/ 311634 w 823446"/>
              <a:gd name="connsiteY8" fmla="*/ 608647 h 642827"/>
              <a:gd name="connsiteX9" fmla="*/ 482231 w 823446"/>
              <a:gd name="connsiteY9" fmla="*/ 642766 h 642827"/>
              <a:gd name="connsiteX10" fmla="*/ 652828 w 823446"/>
              <a:gd name="connsiteY10" fmla="*/ 615470 h 642827"/>
              <a:gd name="connsiteX11" fmla="*/ 768834 w 823446"/>
              <a:gd name="connsiteY11" fmla="*/ 560879 h 642827"/>
              <a:gd name="connsiteX12" fmla="*/ 802953 w 823446"/>
              <a:gd name="connsiteY12" fmla="*/ 540408 h 642827"/>
              <a:gd name="connsiteX13" fmla="*/ 454935 w 823446"/>
              <a:gd name="connsiteY13" fmla="*/ 322044 h 642827"/>
              <a:gd name="connsiteX14" fmla="*/ 441288 w 823446"/>
              <a:gd name="connsiteY14" fmla="*/ 301572 h 642827"/>
              <a:gd name="connsiteX15" fmla="*/ 468583 w 823446"/>
              <a:gd name="connsiteY15" fmla="*/ 21793 h 642827"/>
              <a:gd name="connsiteX0" fmla="*/ 468583 w 823446"/>
              <a:gd name="connsiteY0" fmla="*/ 21793 h 643842"/>
              <a:gd name="connsiteX1" fmla="*/ 318458 w 823446"/>
              <a:gd name="connsiteY1" fmla="*/ 28617 h 643842"/>
              <a:gd name="connsiteX2" fmla="*/ 175156 w 823446"/>
              <a:gd name="connsiteY2" fmla="*/ 76384 h 643842"/>
              <a:gd name="connsiteX3" fmla="*/ 65974 w 823446"/>
              <a:gd name="connsiteY3" fmla="*/ 158270 h 643842"/>
              <a:gd name="connsiteX4" fmla="*/ 4559 w 823446"/>
              <a:gd name="connsiteY4" fmla="*/ 246981 h 643842"/>
              <a:gd name="connsiteX5" fmla="*/ 11383 w 823446"/>
              <a:gd name="connsiteY5" fmla="*/ 349339 h 643842"/>
              <a:gd name="connsiteX6" fmla="*/ 65974 w 823446"/>
              <a:gd name="connsiteY6" fmla="*/ 472169 h 643842"/>
              <a:gd name="connsiteX7" fmla="*/ 161509 w 823446"/>
              <a:gd name="connsiteY7" fmla="*/ 547232 h 643842"/>
              <a:gd name="connsiteX8" fmla="*/ 304810 w 823446"/>
              <a:gd name="connsiteY8" fmla="*/ 629119 h 643842"/>
              <a:gd name="connsiteX9" fmla="*/ 482231 w 823446"/>
              <a:gd name="connsiteY9" fmla="*/ 642766 h 643842"/>
              <a:gd name="connsiteX10" fmla="*/ 652828 w 823446"/>
              <a:gd name="connsiteY10" fmla="*/ 615470 h 643842"/>
              <a:gd name="connsiteX11" fmla="*/ 768834 w 823446"/>
              <a:gd name="connsiteY11" fmla="*/ 560879 h 643842"/>
              <a:gd name="connsiteX12" fmla="*/ 802953 w 823446"/>
              <a:gd name="connsiteY12" fmla="*/ 540408 h 643842"/>
              <a:gd name="connsiteX13" fmla="*/ 454935 w 823446"/>
              <a:gd name="connsiteY13" fmla="*/ 322044 h 643842"/>
              <a:gd name="connsiteX14" fmla="*/ 441288 w 823446"/>
              <a:gd name="connsiteY14" fmla="*/ 301572 h 643842"/>
              <a:gd name="connsiteX15" fmla="*/ 468583 w 823446"/>
              <a:gd name="connsiteY15" fmla="*/ 21793 h 64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3446" h="643842">
                <a:moveTo>
                  <a:pt x="468583" y="21793"/>
                </a:moveTo>
                <a:cubicBezTo>
                  <a:pt x="448111" y="-23700"/>
                  <a:pt x="406031" y="13832"/>
                  <a:pt x="318458" y="28617"/>
                </a:cubicBezTo>
                <a:cubicBezTo>
                  <a:pt x="269554" y="44539"/>
                  <a:pt x="217237" y="54775"/>
                  <a:pt x="175156" y="76384"/>
                </a:cubicBezTo>
                <a:cubicBezTo>
                  <a:pt x="133075" y="97993"/>
                  <a:pt x="94407" y="129837"/>
                  <a:pt x="65974" y="158270"/>
                </a:cubicBezTo>
                <a:cubicBezTo>
                  <a:pt x="37541" y="186703"/>
                  <a:pt x="13658" y="215136"/>
                  <a:pt x="4559" y="246981"/>
                </a:cubicBezTo>
                <a:cubicBezTo>
                  <a:pt x="-4540" y="278826"/>
                  <a:pt x="1147" y="311808"/>
                  <a:pt x="11383" y="349339"/>
                </a:cubicBezTo>
                <a:cubicBezTo>
                  <a:pt x="21619" y="386870"/>
                  <a:pt x="40953" y="439187"/>
                  <a:pt x="65974" y="472169"/>
                </a:cubicBezTo>
                <a:cubicBezTo>
                  <a:pt x="90995" y="505151"/>
                  <a:pt x="121703" y="521074"/>
                  <a:pt x="161509" y="547232"/>
                </a:cubicBezTo>
                <a:cubicBezTo>
                  <a:pt x="201315" y="573390"/>
                  <a:pt x="251356" y="613197"/>
                  <a:pt x="304810" y="629119"/>
                </a:cubicBezTo>
                <a:cubicBezTo>
                  <a:pt x="358264" y="645041"/>
                  <a:pt x="424228" y="645041"/>
                  <a:pt x="482231" y="642766"/>
                </a:cubicBezTo>
                <a:cubicBezTo>
                  <a:pt x="540234" y="640491"/>
                  <a:pt x="605061" y="629118"/>
                  <a:pt x="652828" y="615470"/>
                </a:cubicBezTo>
                <a:cubicBezTo>
                  <a:pt x="700595" y="601822"/>
                  <a:pt x="743813" y="573389"/>
                  <a:pt x="768834" y="560879"/>
                </a:cubicBezTo>
                <a:cubicBezTo>
                  <a:pt x="793855" y="548369"/>
                  <a:pt x="855270" y="580214"/>
                  <a:pt x="802953" y="540408"/>
                </a:cubicBezTo>
                <a:cubicBezTo>
                  <a:pt x="750637" y="500602"/>
                  <a:pt x="515213" y="361850"/>
                  <a:pt x="454935" y="322044"/>
                </a:cubicBezTo>
                <a:cubicBezTo>
                  <a:pt x="394657" y="282238"/>
                  <a:pt x="439013" y="351614"/>
                  <a:pt x="441288" y="301572"/>
                </a:cubicBezTo>
                <a:cubicBezTo>
                  <a:pt x="443563" y="251530"/>
                  <a:pt x="489055" y="67286"/>
                  <a:pt x="468583" y="2179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/>
          <p:cNvSpPr/>
          <p:nvPr/>
        </p:nvSpPr>
        <p:spPr>
          <a:xfrm rot="10800000">
            <a:off x="5049791" y="6028668"/>
            <a:ext cx="478682" cy="648268"/>
          </a:xfrm>
          <a:custGeom>
            <a:avLst/>
            <a:gdLst>
              <a:gd name="connsiteX0" fmla="*/ 465035 w 478682"/>
              <a:gd name="connsiteY0" fmla="*/ 0 h 648268"/>
              <a:gd name="connsiteX1" fmla="*/ 308085 w 478682"/>
              <a:gd name="connsiteY1" fmla="*/ 20471 h 648268"/>
              <a:gd name="connsiteX2" fmla="*/ 178432 w 478682"/>
              <a:gd name="connsiteY2" fmla="*/ 68238 h 648268"/>
              <a:gd name="connsiteX3" fmla="*/ 117017 w 478682"/>
              <a:gd name="connsiteY3" fmla="*/ 122829 h 648268"/>
              <a:gd name="connsiteX4" fmla="*/ 7835 w 478682"/>
              <a:gd name="connsiteY4" fmla="*/ 232012 h 648268"/>
              <a:gd name="connsiteX5" fmla="*/ 14659 w 478682"/>
              <a:gd name="connsiteY5" fmla="*/ 361665 h 648268"/>
              <a:gd name="connsiteX6" fmla="*/ 62426 w 478682"/>
              <a:gd name="connsiteY6" fmla="*/ 484495 h 648268"/>
              <a:gd name="connsiteX7" fmla="*/ 246670 w 478682"/>
              <a:gd name="connsiteY7" fmla="*/ 607325 h 648268"/>
              <a:gd name="connsiteX8" fmla="*/ 396796 w 478682"/>
              <a:gd name="connsiteY8" fmla="*/ 634620 h 648268"/>
              <a:gd name="connsiteX9" fmla="*/ 478682 w 478682"/>
              <a:gd name="connsiteY9" fmla="*/ 648268 h 6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682" h="648268">
                <a:moveTo>
                  <a:pt x="465035" y="0"/>
                </a:moveTo>
                <a:cubicBezTo>
                  <a:pt x="410443" y="4549"/>
                  <a:pt x="355852" y="9098"/>
                  <a:pt x="308085" y="20471"/>
                </a:cubicBezTo>
                <a:cubicBezTo>
                  <a:pt x="260318" y="31844"/>
                  <a:pt x="210277" y="51178"/>
                  <a:pt x="178432" y="68238"/>
                </a:cubicBezTo>
                <a:cubicBezTo>
                  <a:pt x="146587" y="85298"/>
                  <a:pt x="145450" y="95533"/>
                  <a:pt x="117017" y="122829"/>
                </a:cubicBezTo>
                <a:cubicBezTo>
                  <a:pt x="88584" y="150125"/>
                  <a:pt x="24895" y="192206"/>
                  <a:pt x="7835" y="232012"/>
                </a:cubicBezTo>
                <a:cubicBezTo>
                  <a:pt x="-9225" y="271818"/>
                  <a:pt x="5560" y="319585"/>
                  <a:pt x="14659" y="361665"/>
                </a:cubicBezTo>
                <a:cubicBezTo>
                  <a:pt x="23757" y="403746"/>
                  <a:pt x="23758" y="443552"/>
                  <a:pt x="62426" y="484495"/>
                </a:cubicBezTo>
                <a:cubicBezTo>
                  <a:pt x="101094" y="525438"/>
                  <a:pt x="190942" y="582304"/>
                  <a:pt x="246670" y="607325"/>
                </a:cubicBezTo>
                <a:cubicBezTo>
                  <a:pt x="302398" y="632346"/>
                  <a:pt x="396796" y="634620"/>
                  <a:pt x="396796" y="634620"/>
                </a:cubicBezTo>
                <a:lnTo>
                  <a:pt x="478682" y="64826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>
            <a:off x="4584637" y="6025487"/>
            <a:ext cx="478682" cy="648268"/>
          </a:xfrm>
          <a:custGeom>
            <a:avLst/>
            <a:gdLst>
              <a:gd name="connsiteX0" fmla="*/ 465035 w 478682"/>
              <a:gd name="connsiteY0" fmla="*/ 0 h 648268"/>
              <a:gd name="connsiteX1" fmla="*/ 308085 w 478682"/>
              <a:gd name="connsiteY1" fmla="*/ 20471 h 648268"/>
              <a:gd name="connsiteX2" fmla="*/ 178432 w 478682"/>
              <a:gd name="connsiteY2" fmla="*/ 68238 h 648268"/>
              <a:gd name="connsiteX3" fmla="*/ 117017 w 478682"/>
              <a:gd name="connsiteY3" fmla="*/ 122829 h 648268"/>
              <a:gd name="connsiteX4" fmla="*/ 7835 w 478682"/>
              <a:gd name="connsiteY4" fmla="*/ 232012 h 648268"/>
              <a:gd name="connsiteX5" fmla="*/ 14659 w 478682"/>
              <a:gd name="connsiteY5" fmla="*/ 361665 h 648268"/>
              <a:gd name="connsiteX6" fmla="*/ 62426 w 478682"/>
              <a:gd name="connsiteY6" fmla="*/ 484495 h 648268"/>
              <a:gd name="connsiteX7" fmla="*/ 246670 w 478682"/>
              <a:gd name="connsiteY7" fmla="*/ 607325 h 648268"/>
              <a:gd name="connsiteX8" fmla="*/ 396796 w 478682"/>
              <a:gd name="connsiteY8" fmla="*/ 634620 h 648268"/>
              <a:gd name="connsiteX9" fmla="*/ 478682 w 478682"/>
              <a:gd name="connsiteY9" fmla="*/ 648268 h 6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682" h="648268">
                <a:moveTo>
                  <a:pt x="465035" y="0"/>
                </a:moveTo>
                <a:cubicBezTo>
                  <a:pt x="410443" y="4549"/>
                  <a:pt x="355852" y="9098"/>
                  <a:pt x="308085" y="20471"/>
                </a:cubicBezTo>
                <a:cubicBezTo>
                  <a:pt x="260318" y="31844"/>
                  <a:pt x="210277" y="51178"/>
                  <a:pt x="178432" y="68238"/>
                </a:cubicBezTo>
                <a:cubicBezTo>
                  <a:pt x="146587" y="85298"/>
                  <a:pt x="145450" y="95533"/>
                  <a:pt x="117017" y="122829"/>
                </a:cubicBezTo>
                <a:cubicBezTo>
                  <a:pt x="88584" y="150125"/>
                  <a:pt x="24895" y="192206"/>
                  <a:pt x="7835" y="232012"/>
                </a:cubicBezTo>
                <a:cubicBezTo>
                  <a:pt x="-9225" y="271818"/>
                  <a:pt x="5560" y="319585"/>
                  <a:pt x="14659" y="361665"/>
                </a:cubicBezTo>
                <a:cubicBezTo>
                  <a:pt x="23757" y="403746"/>
                  <a:pt x="23758" y="443552"/>
                  <a:pt x="62426" y="484495"/>
                </a:cubicBezTo>
                <a:cubicBezTo>
                  <a:pt x="101094" y="525438"/>
                  <a:pt x="190942" y="582304"/>
                  <a:pt x="246670" y="607325"/>
                </a:cubicBezTo>
                <a:cubicBezTo>
                  <a:pt x="302398" y="632346"/>
                  <a:pt x="396796" y="634620"/>
                  <a:pt x="396796" y="634620"/>
                </a:cubicBezTo>
                <a:lnTo>
                  <a:pt x="478682" y="648268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が利用できる</a:t>
            </a:r>
            <a:r>
              <a:rPr lang="en-US" altLang="ja-JP" dirty="0"/>
              <a:t>CPU</a:t>
            </a:r>
            <a:r>
              <a:rPr lang="ja-JP" altLang="en-US" dirty="0"/>
              <a:t>使用率を</a:t>
            </a:r>
            <a:r>
              <a:rPr lang="ja-JP" altLang="en-US" dirty="0" smtClean="0"/>
              <a:t>制限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使用率の上限を設定することで物理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を分け合う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デフォルト：割り当てられた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数</a:t>
            </a:r>
            <a:r>
              <a:rPr lang="en-US" altLang="ja-JP" dirty="0"/>
              <a:t>×100</a:t>
            </a:r>
            <a:r>
              <a:rPr lang="en-US" altLang="ja-JP" dirty="0" smtClean="0"/>
              <a:t>%</a:t>
            </a:r>
            <a:r>
              <a:rPr lang="ja-JP" altLang="en-US" dirty="0" smtClean="0"/>
              <a:t>が上限</a:t>
            </a:r>
            <a:endParaRPr lang="en-US" altLang="ja-JP" dirty="0" smtClean="0"/>
          </a:p>
          <a:p>
            <a:pPr lvl="1"/>
            <a:r>
              <a:rPr lang="ja-JP" altLang="en-US" dirty="0"/>
              <a:t>何個の物理</a:t>
            </a:r>
            <a:r>
              <a:rPr lang="en-US" altLang="ja-JP" dirty="0"/>
              <a:t>CPU</a:t>
            </a:r>
            <a:r>
              <a:rPr lang="ja-JP" altLang="en-US" dirty="0"/>
              <a:t>を何</a:t>
            </a:r>
            <a:r>
              <a:rPr lang="en-US" altLang="ja-JP" dirty="0"/>
              <a:t>%</a:t>
            </a:r>
            <a:r>
              <a:rPr lang="ja-JP" altLang="en-US" dirty="0" err="1"/>
              <a:t>ずつ</a:t>
            </a:r>
            <a:r>
              <a:rPr lang="ja-JP" altLang="en-US" dirty="0"/>
              <a:t>使用するかは仮想</a:t>
            </a:r>
            <a:r>
              <a:rPr lang="en-US" altLang="ja-JP" dirty="0"/>
              <a:t>CPU</a:t>
            </a:r>
            <a:r>
              <a:rPr lang="ja-JP" altLang="en-US" dirty="0"/>
              <a:t>スケジューラ</a:t>
            </a:r>
            <a:r>
              <a:rPr lang="ja-JP" altLang="en-US" dirty="0" smtClean="0"/>
              <a:t>に依存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012160" y="60212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4</a:t>
            </a:r>
            <a:r>
              <a:rPr kumimoji="1" lang="en-US" altLang="ja-JP" sz="1400" dirty="0" smtClean="0"/>
              <a:t>0%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26896" y="6148152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586088" y="5877272"/>
            <a:ext cx="3946351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580112" y="6030870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61543" y="6021288"/>
            <a:ext cx="985735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551892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046218" y="5085184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27984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32040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36096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0152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4586088" y="4005061"/>
            <a:ext cx="1915547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67797" y="421672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dirty="0"/>
          </a:p>
        </p:txBody>
      </p:sp>
      <p:cxnSp>
        <p:nvCxnSpPr>
          <p:cNvPr id="62" name="直線コネクタ 61"/>
          <p:cNvCxnSpPr>
            <a:stCxn id="53" idx="1"/>
            <a:endCxn id="28" idx="4"/>
          </p:cNvCxnSpPr>
          <p:nvPr/>
        </p:nvCxnSpPr>
        <p:spPr>
          <a:xfrm flipV="1">
            <a:off x="4723177" y="5578786"/>
            <a:ext cx="54793" cy="5390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2" idx="1"/>
            <a:endCxn id="29" idx="4"/>
          </p:cNvCxnSpPr>
          <p:nvPr/>
        </p:nvCxnSpPr>
        <p:spPr>
          <a:xfrm flipH="1" flipV="1">
            <a:off x="5277161" y="5578786"/>
            <a:ext cx="440040" cy="5469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3" idx="1"/>
            <a:endCxn id="80" idx="4"/>
          </p:cNvCxnSpPr>
          <p:nvPr/>
        </p:nvCxnSpPr>
        <p:spPr>
          <a:xfrm flipH="1" flipV="1">
            <a:off x="5781217" y="5578786"/>
            <a:ext cx="924684" cy="5374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56" idx="1"/>
            <a:endCxn id="83" idx="4"/>
          </p:cNvCxnSpPr>
          <p:nvPr/>
        </p:nvCxnSpPr>
        <p:spPr>
          <a:xfrm flipH="1" flipV="1">
            <a:off x="6285273" y="5578786"/>
            <a:ext cx="1448152" cy="5374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4586088" y="6022931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596336" y="6021288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550274" y="5085184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6054330" y="5085184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6588225" y="4005064"/>
            <a:ext cx="1944216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984269" y="421673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VM2</a:t>
            </a:r>
            <a:endParaRPr kumimoji="1" lang="ja-JP" altLang="en-US" sz="3200" dirty="0"/>
          </a:p>
        </p:txBody>
      </p:sp>
      <p:sp>
        <p:nvSpPr>
          <p:cNvPr id="90" name="円/楕円 89"/>
          <p:cNvSpPr/>
          <p:nvPr/>
        </p:nvSpPr>
        <p:spPr>
          <a:xfrm>
            <a:off x="6660232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7144180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7648236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8152292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516216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020272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524328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028384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cxnSp>
        <p:nvCxnSpPr>
          <p:cNvPr id="99" name="直線コネクタ 98"/>
          <p:cNvCxnSpPr>
            <a:stCxn id="53" idx="7"/>
            <a:endCxn id="90" idx="4"/>
          </p:cNvCxnSpPr>
          <p:nvPr/>
        </p:nvCxnSpPr>
        <p:spPr>
          <a:xfrm flipV="1">
            <a:off x="5385103" y="5578786"/>
            <a:ext cx="1501207" cy="53905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12" idx="7"/>
            <a:endCxn id="91" idx="4"/>
          </p:cNvCxnSpPr>
          <p:nvPr/>
        </p:nvCxnSpPr>
        <p:spPr>
          <a:xfrm flipV="1">
            <a:off x="6379127" y="5578786"/>
            <a:ext cx="991131" cy="54699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3" idx="7"/>
            <a:endCxn id="92" idx="4"/>
          </p:cNvCxnSpPr>
          <p:nvPr/>
        </p:nvCxnSpPr>
        <p:spPr>
          <a:xfrm flipV="1">
            <a:off x="7402920" y="5578786"/>
            <a:ext cx="471394" cy="5374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56" idx="7"/>
            <a:endCxn id="93" idx="4"/>
          </p:cNvCxnSpPr>
          <p:nvPr/>
        </p:nvCxnSpPr>
        <p:spPr>
          <a:xfrm flipH="1" flipV="1">
            <a:off x="8378370" y="5578786"/>
            <a:ext cx="16981" cy="5374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53" idx="0"/>
            <a:endCxn id="53" idx="4"/>
          </p:cNvCxnSpPr>
          <p:nvPr/>
        </p:nvCxnSpPr>
        <p:spPr>
          <a:xfrm>
            <a:off x="5054140" y="6022931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5076056" y="60741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50%</a:t>
            </a:r>
            <a:endParaRPr kumimoji="1" lang="ja-JP" altLang="en-US" sz="14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644008" y="60741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50%</a:t>
            </a:r>
            <a:endParaRPr kumimoji="1" lang="ja-JP" altLang="en-US" sz="1400" dirty="0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543727" y="6093296"/>
            <a:ext cx="46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6</a:t>
            </a:r>
            <a:r>
              <a:rPr kumimoji="1" lang="en-US" altLang="ja-JP" sz="1400" dirty="0" smtClean="0"/>
              <a:t>0%</a:t>
            </a:r>
            <a:endParaRPr kumimoji="1" lang="ja-JP" altLang="en-US" sz="14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588224" y="60212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2</a:t>
            </a:r>
            <a:r>
              <a:rPr lang="en-US" altLang="ja-JP" sz="1400" dirty="0"/>
              <a:t>5</a:t>
            </a:r>
            <a:r>
              <a:rPr kumimoji="1" lang="en-US" altLang="ja-JP" sz="1400" dirty="0" smtClean="0"/>
              <a:t>%</a:t>
            </a:r>
            <a:endParaRPr kumimoji="1" lang="ja-JP" altLang="en-US" sz="14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7027730" y="6074132"/>
            <a:ext cx="49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75</a:t>
            </a:r>
            <a:endParaRPr kumimoji="1" lang="en-US" altLang="ja-JP" sz="1400" dirty="0" smtClean="0"/>
          </a:p>
          <a:p>
            <a:pPr algn="ctr"/>
            <a:r>
              <a:rPr kumimoji="1" lang="en-US" altLang="ja-JP" sz="1400" dirty="0" smtClean="0"/>
              <a:t>%</a:t>
            </a:r>
            <a:endParaRPr kumimoji="1" lang="ja-JP" altLang="en-US" sz="14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7668344" y="6074132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60</a:t>
            </a:r>
            <a:r>
              <a:rPr kumimoji="1" lang="en-US" altLang="ja-JP" sz="1400" dirty="0" smtClean="0"/>
              <a:t>%</a:t>
            </a:r>
            <a:endParaRPr kumimoji="1" lang="ja-JP" altLang="en-US" sz="14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100392" y="60212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4</a:t>
            </a:r>
            <a:r>
              <a:rPr kumimoji="1" lang="en-US" altLang="ja-JP" sz="1400" dirty="0" smtClean="0"/>
              <a:t>0%</a:t>
            </a:r>
            <a:endParaRPr kumimoji="1" lang="ja-JP" altLang="en-US" sz="1400" dirty="0"/>
          </a:p>
        </p:txBody>
      </p:sp>
      <p:cxnSp>
        <p:nvCxnSpPr>
          <p:cNvPr id="9" name="直線コネクタ 8"/>
          <p:cNvCxnSpPr>
            <a:stCxn id="12" idx="0"/>
            <a:endCxn id="128" idx="3"/>
          </p:cNvCxnSpPr>
          <p:nvPr/>
        </p:nvCxnSpPr>
        <p:spPr>
          <a:xfrm flipH="1">
            <a:off x="6012160" y="6030870"/>
            <a:ext cx="36004" cy="3240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28" idx="3"/>
            <a:endCxn id="12" idx="5"/>
          </p:cNvCxnSpPr>
          <p:nvPr/>
        </p:nvCxnSpPr>
        <p:spPr>
          <a:xfrm>
            <a:off x="6012160" y="6354906"/>
            <a:ext cx="366967" cy="229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13" idx="0"/>
            <a:endCxn id="134" idx="1"/>
          </p:cNvCxnSpPr>
          <p:nvPr/>
        </p:nvCxnSpPr>
        <p:spPr>
          <a:xfrm flipH="1">
            <a:off x="7027730" y="6021288"/>
            <a:ext cx="26681" cy="3144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134" idx="1"/>
            <a:endCxn id="13" idx="2"/>
          </p:cNvCxnSpPr>
          <p:nvPr/>
        </p:nvCxnSpPr>
        <p:spPr>
          <a:xfrm flipH="1">
            <a:off x="6561543" y="6335742"/>
            <a:ext cx="466187" cy="95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56" idx="0"/>
            <a:endCxn id="135" idx="3"/>
          </p:cNvCxnSpPr>
          <p:nvPr/>
        </p:nvCxnSpPr>
        <p:spPr>
          <a:xfrm>
            <a:off x="8064388" y="6021288"/>
            <a:ext cx="0" cy="3144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135" idx="3"/>
            <a:endCxn id="56" idx="5"/>
          </p:cNvCxnSpPr>
          <p:nvPr/>
        </p:nvCxnSpPr>
        <p:spPr>
          <a:xfrm>
            <a:off x="8064388" y="6335742"/>
            <a:ext cx="330963" cy="2387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の不足</a:t>
            </a:r>
            <a:r>
              <a:rPr lang="ja-JP" altLang="en-US" dirty="0">
                <a:solidFill>
                  <a:schemeClr val="tx1"/>
                </a:solidFill>
              </a:rPr>
              <a:t>時の</a:t>
            </a:r>
            <a:r>
              <a:rPr lang="ja-JP" altLang="en-US" dirty="0" smtClean="0">
                <a:solidFill>
                  <a:schemeClr val="tx1"/>
                </a:solidFill>
              </a:rPr>
              <a:t>対処</a:t>
            </a:r>
            <a:r>
              <a:rPr lang="en-US" altLang="ja-JP" dirty="0" smtClean="0">
                <a:solidFill>
                  <a:schemeClr val="tx1"/>
                </a:solidFill>
              </a:rPr>
              <a:t> (2/3)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467544" y="4005064"/>
            <a:ext cx="3240359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539552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467545" y="5865494"/>
            <a:ext cx="3240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1289016" y="5092400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087723" y="5087252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2843808" y="5087252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505360" y="5958643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1259632" y="5958862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072720" y="5958643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871328" y="5951884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360992" y="4216731"/>
            <a:ext cx="145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sz="3200" dirty="0"/>
          </a:p>
        </p:txBody>
      </p:sp>
      <p:cxnSp>
        <p:nvCxnSpPr>
          <p:cNvPr id="73" name="直線コネクタ 72"/>
          <p:cNvCxnSpPr>
            <a:stCxn id="58" idx="4"/>
            <a:endCxn id="64" idx="0"/>
          </p:cNvCxnSpPr>
          <p:nvPr/>
        </p:nvCxnSpPr>
        <p:spPr>
          <a:xfrm flipH="1">
            <a:off x="865400" y="5733256"/>
            <a:ext cx="34192" cy="2253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60" idx="4"/>
            <a:endCxn id="66" idx="0"/>
          </p:cNvCxnSpPr>
          <p:nvPr/>
        </p:nvCxnSpPr>
        <p:spPr>
          <a:xfrm flipH="1">
            <a:off x="1619672" y="5740472"/>
            <a:ext cx="29384" cy="2183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61" idx="4"/>
            <a:endCxn id="67" idx="0"/>
          </p:cNvCxnSpPr>
          <p:nvPr/>
        </p:nvCxnSpPr>
        <p:spPr>
          <a:xfrm flipH="1">
            <a:off x="2432760" y="5735324"/>
            <a:ext cx="15003" cy="2233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63" idx="4"/>
            <a:endCxn id="69" idx="0"/>
          </p:cNvCxnSpPr>
          <p:nvPr/>
        </p:nvCxnSpPr>
        <p:spPr>
          <a:xfrm>
            <a:off x="3203848" y="5735324"/>
            <a:ext cx="27520" cy="2165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53955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289016" y="52317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087724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843808" y="52317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05360" y="60832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259632" y="6098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072720" y="6098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871328" y="61155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04" name="右矢印 103"/>
          <p:cNvSpPr/>
          <p:nvPr/>
        </p:nvSpPr>
        <p:spPr>
          <a:xfrm>
            <a:off x="3869921" y="4340131"/>
            <a:ext cx="576064" cy="33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437542" y="5157192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527883" y="6008222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正方形/長方形 69"/>
          <p:cNvSpPr/>
          <p:nvPr/>
        </p:nvSpPr>
        <p:spPr>
          <a:xfrm>
            <a:off x="8028384" y="5684917"/>
            <a:ext cx="720080" cy="61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26896" y="6220160"/>
            <a:ext cx="609600" cy="521208"/>
          </a:xfrm>
        </p:spPr>
        <p:txBody>
          <a:bodyPr/>
          <a:lstStyle/>
          <a:p>
            <a:fld id="{441FCE9C-BCC3-4E90-A94E-4B915C844EB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7545" y="5865494"/>
            <a:ext cx="3240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39552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331640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23728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15816" y="5987619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716017" y="5877272"/>
            <a:ext cx="3816423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724128" y="6021288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744575" y="6021288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61455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1640" y="61455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3728" y="61455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15816" y="61455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13122" y="61560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20" name="円/楕円 19"/>
          <p:cNvSpPr/>
          <p:nvPr/>
        </p:nvSpPr>
        <p:spPr>
          <a:xfrm>
            <a:off x="539552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331640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123728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915816" y="5085184"/>
            <a:ext cx="72008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1640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2372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15816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v</a:t>
            </a:r>
            <a:r>
              <a:rPr kumimoji="1" lang="en-US" altLang="ja-JP" dirty="0" smtClean="0"/>
              <a:t>CPU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4695908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48064" y="5095638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72000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04048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73033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55071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467544" y="4000708"/>
            <a:ext cx="3240359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604120" y="4005064"/>
            <a:ext cx="1941934" cy="10081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11659" y="426376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99023" y="421237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VM1</a:t>
            </a:r>
            <a:endParaRPr kumimoji="1" lang="ja-JP" altLang="en-US" dirty="0"/>
          </a:p>
        </p:txBody>
      </p:sp>
      <p:sp>
        <p:nvSpPr>
          <p:cNvPr id="42" name="右矢印 41"/>
          <p:cNvSpPr/>
          <p:nvPr/>
        </p:nvSpPr>
        <p:spPr>
          <a:xfrm>
            <a:off x="3851920" y="4387170"/>
            <a:ext cx="576064" cy="33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468100" y="5085184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仮想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29811" y="6055160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物理</a:t>
            </a:r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  <p:cxnSp>
        <p:nvCxnSpPr>
          <p:cNvPr id="49" name="直線コネクタ 48"/>
          <p:cNvCxnSpPr>
            <a:stCxn id="20" idx="4"/>
            <a:endCxn id="7" idx="0"/>
          </p:cNvCxnSpPr>
          <p:nvPr/>
        </p:nvCxnSpPr>
        <p:spPr>
          <a:xfrm>
            <a:off x="899592" y="5733256"/>
            <a:ext cx="0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21" idx="4"/>
            <a:endCxn id="8" idx="0"/>
          </p:cNvCxnSpPr>
          <p:nvPr/>
        </p:nvCxnSpPr>
        <p:spPr>
          <a:xfrm>
            <a:off x="1691680" y="5733256"/>
            <a:ext cx="0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22" idx="4"/>
            <a:endCxn id="9" idx="0"/>
          </p:cNvCxnSpPr>
          <p:nvPr/>
        </p:nvCxnSpPr>
        <p:spPr>
          <a:xfrm>
            <a:off x="2483768" y="5733256"/>
            <a:ext cx="0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3" idx="4"/>
            <a:endCxn id="10" idx="0"/>
          </p:cNvCxnSpPr>
          <p:nvPr/>
        </p:nvCxnSpPr>
        <p:spPr>
          <a:xfrm>
            <a:off x="3275856" y="5733256"/>
            <a:ext cx="0" cy="2543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3" idx="0"/>
            <a:endCxn id="28" idx="4"/>
          </p:cNvCxnSpPr>
          <p:nvPr/>
        </p:nvCxnSpPr>
        <p:spPr>
          <a:xfrm flipH="1" flipV="1">
            <a:off x="4921986" y="5578786"/>
            <a:ext cx="226078" cy="4425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53" idx="0"/>
            <a:endCxn id="29" idx="4"/>
          </p:cNvCxnSpPr>
          <p:nvPr/>
        </p:nvCxnSpPr>
        <p:spPr>
          <a:xfrm flipV="1">
            <a:off x="5148064" y="5589240"/>
            <a:ext cx="230943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12" idx="0"/>
            <a:endCxn id="80" idx="4"/>
          </p:cNvCxnSpPr>
          <p:nvPr/>
        </p:nvCxnSpPr>
        <p:spPr>
          <a:xfrm flipH="1" flipV="1">
            <a:off x="5853225" y="5578786"/>
            <a:ext cx="230943" cy="4425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2" idx="0"/>
            <a:endCxn id="83" idx="4"/>
          </p:cNvCxnSpPr>
          <p:nvPr/>
        </p:nvCxnSpPr>
        <p:spPr>
          <a:xfrm flipV="1">
            <a:off x="6084168" y="5578786"/>
            <a:ext cx="230943" cy="4425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4788024" y="6021288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668344" y="6021288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88024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668344" y="61455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pCPU</a:t>
            </a:r>
            <a:endParaRPr kumimoji="1" lang="en-US" altLang="ja-JP" dirty="0" smtClean="0"/>
          </a:p>
        </p:txBody>
      </p:sp>
      <p:sp>
        <p:nvSpPr>
          <p:cNvPr id="80" name="円/楕円 79"/>
          <p:cNvSpPr/>
          <p:nvPr/>
        </p:nvSpPr>
        <p:spPr>
          <a:xfrm>
            <a:off x="5622282" y="5085184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6084168" y="5085184"/>
            <a:ext cx="46188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6590506" y="4005064"/>
            <a:ext cx="1941934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985409" y="421237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VM2</a:t>
            </a:r>
            <a:endParaRPr kumimoji="1" lang="ja-JP" altLang="en-US" sz="3200" dirty="0"/>
          </a:p>
        </p:txBody>
      </p:sp>
      <p:sp>
        <p:nvSpPr>
          <p:cNvPr id="90" name="円/楕円 89"/>
          <p:cNvSpPr/>
          <p:nvPr/>
        </p:nvSpPr>
        <p:spPr>
          <a:xfrm>
            <a:off x="6640124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7104615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7576012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8093161" y="5085184"/>
            <a:ext cx="452156" cy="49360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516216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948264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452320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956376" y="51571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v</a:t>
            </a:r>
            <a:r>
              <a:rPr kumimoji="1" lang="en-US" altLang="ja-JP" sz="1400" dirty="0" smtClean="0"/>
              <a:t>CPU</a:t>
            </a:r>
          </a:p>
        </p:txBody>
      </p:sp>
      <p:cxnSp>
        <p:nvCxnSpPr>
          <p:cNvPr id="99" name="直線コネクタ 98"/>
          <p:cNvCxnSpPr>
            <a:stCxn id="13" idx="0"/>
            <a:endCxn id="90" idx="4"/>
          </p:cNvCxnSpPr>
          <p:nvPr/>
        </p:nvCxnSpPr>
        <p:spPr>
          <a:xfrm flipH="1" flipV="1">
            <a:off x="6866202" y="5578786"/>
            <a:ext cx="238413" cy="442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13" idx="0"/>
            <a:endCxn id="91" idx="4"/>
          </p:cNvCxnSpPr>
          <p:nvPr/>
        </p:nvCxnSpPr>
        <p:spPr>
          <a:xfrm flipV="1">
            <a:off x="7104615" y="5578786"/>
            <a:ext cx="226078" cy="442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56" idx="0"/>
            <a:endCxn id="92" idx="4"/>
          </p:cNvCxnSpPr>
          <p:nvPr/>
        </p:nvCxnSpPr>
        <p:spPr>
          <a:xfrm flipH="1" flipV="1">
            <a:off x="7802090" y="5578786"/>
            <a:ext cx="226294" cy="442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56" idx="0"/>
            <a:endCxn id="93" idx="4"/>
          </p:cNvCxnSpPr>
          <p:nvPr/>
        </p:nvCxnSpPr>
        <p:spPr>
          <a:xfrm flipV="1">
            <a:off x="8028384" y="5578786"/>
            <a:ext cx="290855" cy="4425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物理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 smtClean="0">
                <a:solidFill>
                  <a:schemeClr val="tx1"/>
                </a:solidFill>
              </a:rPr>
              <a:t>の不足</a:t>
            </a:r>
            <a:r>
              <a:rPr lang="ja-JP" altLang="en-US" dirty="0">
                <a:solidFill>
                  <a:schemeClr val="tx1"/>
                </a:solidFill>
              </a:rPr>
              <a:t>時の</a:t>
            </a:r>
            <a:r>
              <a:rPr lang="ja-JP" altLang="en-US" dirty="0" smtClean="0">
                <a:solidFill>
                  <a:schemeClr val="tx1"/>
                </a:solidFill>
              </a:rPr>
              <a:t>対処</a:t>
            </a:r>
            <a:r>
              <a:rPr lang="en-US" altLang="ja-JP" dirty="0" smtClean="0">
                <a:solidFill>
                  <a:schemeClr val="tx1"/>
                </a:solidFill>
              </a:rPr>
              <a:t> (3/3)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 err="1"/>
              <a:t>への</a:t>
            </a:r>
            <a:r>
              <a:rPr lang="ja-JP" altLang="en-US" dirty="0"/>
              <a:t>物理</a:t>
            </a:r>
            <a:r>
              <a:rPr lang="en-US" altLang="ja-JP" dirty="0"/>
              <a:t>CPU</a:t>
            </a:r>
            <a:r>
              <a:rPr lang="ja-JP" altLang="en-US" dirty="0"/>
              <a:t>割り当てを</a:t>
            </a:r>
            <a:r>
              <a:rPr lang="ja-JP" altLang="en-US" dirty="0" smtClean="0"/>
              <a:t>削減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</a:t>
            </a:r>
            <a:r>
              <a:rPr lang="ja-JP" altLang="en-US" dirty="0"/>
              <a:t>つの物理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</a:t>
            </a:r>
            <a:r>
              <a:rPr lang="en-US" altLang="ja-JP" dirty="0" smtClean="0"/>
              <a:t>VM</a:t>
            </a:r>
            <a:r>
              <a:rPr lang="ja-JP" altLang="en-US" dirty="0"/>
              <a:t>の複数の仮想</a:t>
            </a:r>
            <a:r>
              <a:rPr lang="en-US" altLang="ja-JP" dirty="0"/>
              <a:t>CPU</a:t>
            </a:r>
            <a:r>
              <a:rPr lang="ja-JP" altLang="en-US" dirty="0"/>
              <a:t>に</a:t>
            </a:r>
            <a:r>
              <a:rPr lang="ja-JP" altLang="en-US" dirty="0" smtClean="0"/>
              <a:t>割り当てる</a:t>
            </a:r>
          </a:p>
          <a:p>
            <a:pPr lvl="2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アフィニティを利用</a:t>
            </a:r>
          </a:p>
          <a:p>
            <a:pPr lvl="1"/>
            <a:r>
              <a:rPr lang="ja-JP" altLang="en-US" dirty="0" smtClean="0"/>
              <a:t>仮想</a:t>
            </a:r>
            <a:r>
              <a:rPr lang="en-US" altLang="ja-JP" dirty="0" smtClean="0"/>
              <a:t>CPU</a:t>
            </a:r>
            <a:r>
              <a:rPr lang="ja-JP" altLang="en-US" dirty="0" smtClean="0"/>
              <a:t>数より少ない数の物理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を占有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712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予備実験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ja-JP" altLang="en-US" dirty="0"/>
              <a:t>並列アプリケーションの性能低下の</a:t>
            </a:r>
            <a:r>
              <a:rPr lang="ja-JP" altLang="en-US" dirty="0" smtClean="0"/>
              <a:t>調査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の不足時の三つの対処について</a:t>
            </a:r>
            <a:endParaRPr lang="en-US" altLang="ja-JP" dirty="0" smtClean="0"/>
          </a:p>
          <a:p>
            <a:r>
              <a:rPr lang="ja-JP" altLang="en-US" dirty="0"/>
              <a:t>対象とした並列</a:t>
            </a:r>
            <a:r>
              <a:rPr lang="ja-JP" altLang="en-US" dirty="0" smtClean="0"/>
              <a:t>アプリケーション</a:t>
            </a:r>
            <a:endParaRPr lang="en-US" altLang="ja-JP" dirty="0" smtClean="0"/>
          </a:p>
          <a:p>
            <a:pPr lvl="1"/>
            <a:r>
              <a:rPr lang="en-US" altLang="ja-JP" dirty="0"/>
              <a:t>Tascell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Hiraichi</a:t>
            </a:r>
            <a:r>
              <a:rPr lang="en-US" altLang="ja-JP" sz="2000" dirty="0" smtClean="0"/>
              <a:t> et al.'09]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</a:t>
            </a:r>
            <a:r>
              <a:rPr lang="ja-JP" altLang="en-US" dirty="0"/>
              <a:t>並列化したフィボナッチ数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pPr lvl="1"/>
            <a:r>
              <a:rPr lang="en-US" altLang="ja-JP" dirty="0"/>
              <a:t>NAS Parallel Benchmarks </a:t>
            </a:r>
            <a:r>
              <a:rPr lang="en-US" altLang="ja-JP" dirty="0" smtClean="0"/>
              <a:t>(BT)</a:t>
            </a:r>
          </a:p>
          <a:p>
            <a:r>
              <a:rPr lang="ja-JP" altLang="en-US" dirty="0"/>
              <a:t>実験</a:t>
            </a:r>
            <a:r>
              <a:rPr lang="ja-JP" altLang="en-US" dirty="0" smtClean="0"/>
              <a:t>環境</a:t>
            </a:r>
            <a:endParaRPr lang="en-US" altLang="ja-JP" dirty="0" smtClean="0"/>
          </a:p>
          <a:p>
            <a:pPr lvl="1"/>
            <a:r>
              <a:rPr lang="en-US" altLang="ja-JP" dirty="0"/>
              <a:t>CPU: AMD Operation 6367 (16</a:t>
            </a:r>
            <a:r>
              <a:rPr lang="ja-JP" altLang="en-US" dirty="0"/>
              <a:t>コア</a:t>
            </a:r>
            <a:r>
              <a:rPr lang="en-US" altLang="ja-JP" dirty="0"/>
              <a:t>) × 2</a:t>
            </a:r>
            <a:r>
              <a:rPr lang="ja-JP" altLang="en-US" dirty="0" err="1"/>
              <a:t>，</a:t>
            </a:r>
            <a:r>
              <a:rPr lang="ja-JP" altLang="en-US" dirty="0"/>
              <a:t>メモリ</a:t>
            </a:r>
            <a:r>
              <a:rPr lang="en-US" altLang="ja-JP" dirty="0"/>
              <a:t>: </a:t>
            </a:r>
            <a:r>
              <a:rPr lang="en-US" altLang="ja-JP" dirty="0" smtClean="0"/>
              <a:t>320GB</a:t>
            </a:r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として</a:t>
            </a:r>
            <a:r>
              <a:rPr lang="en-US" altLang="ja-JP" dirty="0" smtClean="0"/>
              <a:t>16</a:t>
            </a:r>
            <a:r>
              <a:rPr lang="ja-JP" altLang="en-US" dirty="0" smtClean="0"/>
              <a:t>コアのみを使用</a:t>
            </a:r>
            <a:endParaRPr lang="en-US" altLang="ja-JP" dirty="0" smtClean="0"/>
          </a:p>
          <a:p>
            <a:pPr lvl="1"/>
            <a:r>
              <a:rPr lang="ja-JP" altLang="en-US" dirty="0"/>
              <a:t>仮想化ソフトウェア</a:t>
            </a:r>
            <a:r>
              <a:rPr lang="en-US" altLang="ja-JP" dirty="0"/>
              <a:t>: Xen </a:t>
            </a:r>
            <a:r>
              <a:rPr lang="en-US" altLang="ja-JP" dirty="0" smtClean="0"/>
              <a:t>4.4.0</a:t>
            </a:r>
          </a:p>
          <a:p>
            <a:pPr lvl="1"/>
            <a:r>
              <a:rPr lang="en-US" altLang="ja-JP" dirty="0"/>
              <a:t>VM: </a:t>
            </a:r>
            <a:r>
              <a:rPr lang="ja-JP" altLang="en-US" dirty="0"/>
              <a:t>仮想</a:t>
            </a:r>
            <a:r>
              <a:rPr lang="en-US" altLang="ja-JP" dirty="0"/>
              <a:t>CPU 16</a:t>
            </a:r>
            <a:r>
              <a:rPr lang="ja-JP" altLang="en-US" dirty="0"/>
              <a:t>個，メモリ </a:t>
            </a:r>
            <a:r>
              <a:rPr lang="en-US" altLang="ja-JP" dirty="0"/>
              <a:t>4GB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Linux </a:t>
            </a:r>
            <a:r>
              <a:rPr lang="en-US" altLang="ja-JP" dirty="0"/>
              <a:t>3.13.0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複数の</a:t>
            </a:r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間で</a:t>
            </a:r>
            <a:r>
              <a:rPr lang="ja-JP" altLang="en-US" dirty="0">
                <a:solidFill>
                  <a:schemeClr val="tx1"/>
                </a:solidFill>
              </a:rPr>
              <a:t>物理</a:t>
            </a:r>
            <a:r>
              <a:rPr lang="en-US" altLang="ja-JP" dirty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を共有した場合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の台数を</a:t>
            </a:r>
            <a:r>
              <a:rPr lang="en-US" altLang="ja-JP" dirty="0"/>
              <a:t>1</a:t>
            </a:r>
            <a:r>
              <a:rPr lang="ja-JP" altLang="en-US" dirty="0"/>
              <a:t>台から</a:t>
            </a:r>
            <a:r>
              <a:rPr lang="en-US" altLang="ja-JP" dirty="0"/>
              <a:t>8</a:t>
            </a:r>
            <a:r>
              <a:rPr lang="ja-JP" altLang="en-US" dirty="0"/>
              <a:t>台まで増加</a:t>
            </a:r>
            <a:r>
              <a:rPr lang="ja-JP" altLang="en-US" dirty="0" smtClean="0"/>
              <a:t>させた</a:t>
            </a:r>
            <a:endParaRPr lang="en-US" altLang="ja-JP" dirty="0" smtClean="0"/>
          </a:p>
          <a:p>
            <a:pPr lvl="1"/>
            <a:r>
              <a:rPr lang="ja-JP" altLang="en-US" dirty="0"/>
              <a:t>台数を増やすほど理論値</a:t>
            </a:r>
            <a:r>
              <a:rPr lang="ja-JP" altLang="en-US" dirty="0" smtClean="0"/>
              <a:t>より遅くなった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</a:t>
            </a:r>
            <a:r>
              <a:rPr lang="ja-JP" altLang="en-US" dirty="0" smtClean="0"/>
              <a:t>台の時の理論値：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台の時の実行時間の</a:t>
            </a:r>
            <a:r>
              <a:rPr lang="en-US" altLang="ja-JP" dirty="0" smtClean="0"/>
              <a:t>n</a:t>
            </a:r>
            <a:r>
              <a:rPr lang="ja-JP" altLang="en-US" dirty="0" smtClean="0"/>
              <a:t>倍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理論値から</a:t>
            </a:r>
            <a:r>
              <a:rPr kumimoji="1" lang="ja-JP" altLang="en-US" dirty="0" smtClean="0"/>
              <a:t>の増加率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fib: 12% </a:t>
            </a:r>
            <a:r>
              <a:rPr lang="ja-JP" altLang="en-US" dirty="0"/>
              <a:t>～ </a:t>
            </a:r>
            <a:r>
              <a:rPr lang="en-US" altLang="ja-JP" dirty="0"/>
              <a:t>20%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BT</a:t>
            </a:r>
            <a:r>
              <a:rPr lang="en-US" altLang="ja-JP" dirty="0"/>
              <a:t>: 104% </a:t>
            </a:r>
            <a:r>
              <a:rPr lang="ja-JP" altLang="en-US" dirty="0"/>
              <a:t>～ </a:t>
            </a:r>
            <a:r>
              <a:rPr lang="en-US" altLang="ja-JP" dirty="0"/>
              <a:t>191</a:t>
            </a:r>
            <a:r>
              <a:rPr lang="en-US" altLang="ja-JP" dirty="0" smtClean="0"/>
              <a:t>%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10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628907"/>
              </p:ext>
            </p:extLst>
          </p:nvPr>
        </p:nvGraphicFramePr>
        <p:xfrm>
          <a:off x="611560" y="3789040"/>
          <a:ext cx="3744416" cy="285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243859"/>
              </p:ext>
            </p:extLst>
          </p:nvPr>
        </p:nvGraphicFramePr>
        <p:xfrm>
          <a:off x="4427984" y="3717032"/>
          <a:ext cx="3744416" cy="290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19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VM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r>
              <a:rPr lang="en-US" altLang="ja-JP" dirty="0" smtClean="0">
                <a:solidFill>
                  <a:schemeClr val="tx1"/>
                </a:solidFill>
              </a:rPr>
              <a:t>CPU</a:t>
            </a:r>
            <a:r>
              <a:rPr lang="ja-JP" altLang="en-US" dirty="0">
                <a:solidFill>
                  <a:schemeClr val="tx1"/>
                </a:solidFill>
              </a:rPr>
              <a:t>使用率を制限した場合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CPU</a:t>
            </a:r>
            <a:r>
              <a:rPr lang="ja-JP" altLang="en-US" dirty="0" smtClean="0"/>
              <a:t>使用率の上限を</a:t>
            </a:r>
            <a:r>
              <a:rPr lang="en-US" altLang="ja-JP" dirty="0"/>
              <a:t>1600%</a:t>
            </a:r>
            <a:r>
              <a:rPr lang="ja-JP" altLang="en-US" dirty="0"/>
              <a:t>から</a:t>
            </a:r>
            <a:r>
              <a:rPr lang="en-US" altLang="ja-JP" dirty="0"/>
              <a:t>100%</a:t>
            </a:r>
            <a:r>
              <a:rPr lang="ja-JP" altLang="en-US" dirty="0"/>
              <a:t>まで</a:t>
            </a:r>
            <a:r>
              <a:rPr lang="ja-JP" altLang="en-US" dirty="0" smtClean="0"/>
              <a:t>減少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CPU</a:t>
            </a:r>
            <a:r>
              <a:rPr lang="ja-JP" altLang="en-US" dirty="0" smtClean="0"/>
              <a:t>使用率を制限するほど理論値</a:t>
            </a:r>
            <a:r>
              <a:rPr lang="ja-JP" altLang="en-US" dirty="0"/>
              <a:t>より遅く</a:t>
            </a:r>
            <a:r>
              <a:rPr lang="ja-JP" altLang="en-US" dirty="0" smtClean="0"/>
              <a:t>なった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c%</a:t>
            </a:r>
            <a:r>
              <a:rPr lang="ja-JP" altLang="en-US" dirty="0" smtClean="0"/>
              <a:t>の時の理論値：制限なしの時の実行時間の</a:t>
            </a:r>
            <a:r>
              <a:rPr lang="en-US" altLang="ja-JP" dirty="0" smtClean="0"/>
              <a:t>1600/c</a:t>
            </a:r>
            <a:r>
              <a:rPr lang="ja-JP" altLang="en-US" dirty="0" smtClean="0"/>
              <a:t>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物理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を共有した場合より大幅に性能低下</a:t>
            </a:r>
            <a:endParaRPr lang="en-US" altLang="ja-JP" dirty="0" smtClean="0"/>
          </a:p>
          <a:p>
            <a:pPr lvl="1"/>
            <a:r>
              <a:rPr lang="ja-JP" altLang="en-US" dirty="0"/>
              <a:t>理論値からの増加率</a:t>
            </a:r>
            <a:endParaRPr lang="en-US" altLang="ja-JP" dirty="0"/>
          </a:p>
          <a:p>
            <a:pPr lvl="2"/>
            <a:r>
              <a:rPr lang="en-US" altLang="ja-JP" dirty="0"/>
              <a:t>fib: </a:t>
            </a:r>
            <a:r>
              <a:rPr lang="en-US" altLang="ja-JP" dirty="0" smtClean="0"/>
              <a:t>23% </a:t>
            </a:r>
            <a:r>
              <a:rPr lang="ja-JP" altLang="en-US" dirty="0"/>
              <a:t>～ </a:t>
            </a:r>
            <a:r>
              <a:rPr lang="en-US" altLang="ja-JP" dirty="0" smtClean="0"/>
              <a:t>328%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BT</a:t>
            </a:r>
            <a:r>
              <a:rPr lang="en-US" altLang="ja-JP" dirty="0"/>
              <a:t>: </a:t>
            </a:r>
            <a:r>
              <a:rPr lang="en-US" altLang="ja-JP" dirty="0" smtClean="0"/>
              <a:t>157% </a:t>
            </a:r>
            <a:r>
              <a:rPr lang="ja-JP" altLang="en-US" dirty="0"/>
              <a:t>～ </a:t>
            </a:r>
            <a:r>
              <a:rPr lang="en-US" altLang="ja-JP" dirty="0" smtClean="0"/>
              <a:t>5243%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09CD-2466-4ED5-BE41-1AC02B7E19C8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8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28478"/>
              </p:ext>
            </p:extLst>
          </p:nvPr>
        </p:nvGraphicFramePr>
        <p:xfrm>
          <a:off x="323528" y="4142600"/>
          <a:ext cx="367240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390634"/>
              </p:ext>
            </p:extLst>
          </p:nvPr>
        </p:nvGraphicFramePr>
        <p:xfrm>
          <a:off x="4283968" y="4222905"/>
          <a:ext cx="3779912" cy="263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3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11407</TotalTime>
  <Words>2361</Words>
  <Application>Microsoft Office PowerPoint</Application>
  <PresentationFormat>画面に合わせる (4:3)</PresentationFormat>
  <Paragraphs>535</Paragraphs>
  <Slides>32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スパイス</vt:lpstr>
      <vt:lpstr>VMが利用可能なCPU数の変化に対応した 並列アプリケーション実行の最適化</vt:lpstr>
      <vt:lpstr>VM内での並列アプリケーションの実行</vt:lpstr>
      <vt:lpstr>VMマイグレーションの影響</vt:lpstr>
      <vt:lpstr>物理 CPU の不足時の対処 (1/3)</vt:lpstr>
      <vt:lpstr>物理CPUの不足時の対処 (2/3)</vt:lpstr>
      <vt:lpstr>物理CPUの不足時の対処 (3/3)</vt:lpstr>
      <vt:lpstr>予備実験</vt:lpstr>
      <vt:lpstr>複数のVM間で物理CPUを共有した場合</vt:lpstr>
      <vt:lpstr>VMのCPU使用率を制限した場合</vt:lpstr>
      <vt:lpstr>VMへの物理CPU割り当てを削減した場合</vt:lpstr>
      <vt:lpstr>理論値より性能が低下する原因 (1/2)</vt:lpstr>
      <vt:lpstr>理論値より性能が低下する原因 (2/2)</vt:lpstr>
      <vt:lpstr>提案：pCPU-Est</vt:lpstr>
      <vt:lpstr>VMの仮想 CPU 数の最適化</vt:lpstr>
      <vt:lpstr>アプリケーションスレッド数の最適化</vt:lpstr>
      <vt:lpstr>利用可能な物理CPU数の見積もり</vt:lpstr>
      <vt:lpstr>分割アルゴリズム</vt:lpstr>
      <vt:lpstr>グループの作成</vt:lpstr>
      <vt:lpstr>グループの拡張 (1/2)</vt:lpstr>
      <vt:lpstr>グループの拡張 (2/2)</vt:lpstr>
      <vt:lpstr>グラフ分割</vt:lpstr>
      <vt:lpstr>グループのマージ</vt:lpstr>
      <vt:lpstr>利用できる物理CPU数の例</vt:lpstr>
      <vt:lpstr>実験</vt:lpstr>
      <vt:lpstr>最適なアプリケーションスレッド数</vt:lpstr>
      <vt:lpstr>最適な仮想CPU数</vt:lpstr>
      <vt:lpstr>最適化の効果：物理CPUの共有時</vt:lpstr>
      <vt:lpstr>最適化の効果： CPU使用率の制限時</vt:lpstr>
      <vt:lpstr>最適化の効果：物理CPUの削減時</vt:lpstr>
      <vt:lpstr>関連研究</vt:lpstr>
      <vt:lpstr>まとめ</vt:lpstr>
      <vt:lpstr>今後の課題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CPU割り当ての変更をアプリケーションに通知する仕組みの開発</dc:title>
  <dc:creator>tokiko</dc:creator>
  <cp:lastModifiedBy>tokiko</cp:lastModifiedBy>
  <cp:revision>361</cp:revision>
  <dcterms:created xsi:type="dcterms:W3CDTF">2015-08-05T05:16:05Z</dcterms:created>
  <dcterms:modified xsi:type="dcterms:W3CDTF">2016-09-11T07:26:46Z</dcterms:modified>
</cp:coreProperties>
</file>