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42"/>
  </p:notesMasterIdLst>
  <p:handoutMasterIdLst>
    <p:handoutMasterId r:id="rId43"/>
  </p:handoutMasterIdLst>
  <p:sldIdLst>
    <p:sldId id="256" r:id="rId3"/>
    <p:sldId id="265" r:id="rId4"/>
    <p:sldId id="290" r:id="rId5"/>
    <p:sldId id="323" r:id="rId6"/>
    <p:sldId id="292" r:id="rId7"/>
    <p:sldId id="267" r:id="rId8"/>
    <p:sldId id="324" r:id="rId9"/>
    <p:sldId id="332" r:id="rId10"/>
    <p:sldId id="320" r:id="rId11"/>
    <p:sldId id="343" r:id="rId12"/>
    <p:sldId id="354" r:id="rId13"/>
    <p:sldId id="312" r:id="rId14"/>
    <p:sldId id="339" r:id="rId15"/>
    <p:sldId id="337" r:id="rId16"/>
    <p:sldId id="342" r:id="rId17"/>
    <p:sldId id="325" r:id="rId18"/>
    <p:sldId id="326" r:id="rId19"/>
    <p:sldId id="327" r:id="rId20"/>
    <p:sldId id="348" r:id="rId21"/>
    <p:sldId id="352" r:id="rId22"/>
    <p:sldId id="317" r:id="rId23"/>
    <p:sldId id="338" r:id="rId24"/>
    <p:sldId id="353" r:id="rId25"/>
    <p:sldId id="341" r:id="rId26"/>
    <p:sldId id="319" r:id="rId27"/>
    <p:sldId id="313" r:id="rId28"/>
    <p:sldId id="315" r:id="rId29"/>
    <p:sldId id="333" r:id="rId30"/>
    <p:sldId id="344" r:id="rId31"/>
    <p:sldId id="345" r:id="rId32"/>
    <p:sldId id="351" r:id="rId33"/>
    <p:sldId id="349" r:id="rId34"/>
    <p:sldId id="350" r:id="rId35"/>
    <p:sldId id="347" r:id="rId36"/>
    <p:sldId id="346" r:id="rId37"/>
    <p:sldId id="334" r:id="rId38"/>
    <p:sldId id="336" r:id="rId39"/>
    <p:sldId id="335" r:id="rId40"/>
    <p:sldId id="318" r:id="rId4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E43EBE7D-3D83-43F4-BC47-67142B489E39}">
          <p14:sldIdLst>
            <p14:sldId id="256"/>
            <p14:sldId id="265"/>
            <p14:sldId id="290"/>
            <p14:sldId id="323"/>
            <p14:sldId id="292"/>
            <p14:sldId id="267"/>
            <p14:sldId id="324"/>
            <p14:sldId id="332"/>
            <p14:sldId id="320"/>
            <p14:sldId id="343"/>
            <p14:sldId id="354"/>
            <p14:sldId id="312"/>
            <p14:sldId id="339"/>
            <p14:sldId id="337"/>
            <p14:sldId id="342"/>
            <p14:sldId id="325"/>
            <p14:sldId id="326"/>
            <p14:sldId id="327"/>
            <p14:sldId id="348"/>
            <p14:sldId id="352"/>
            <p14:sldId id="317"/>
            <p14:sldId id="338"/>
            <p14:sldId id="353"/>
            <p14:sldId id="341"/>
            <p14:sldId id="319"/>
            <p14:sldId id="313"/>
            <p14:sldId id="315"/>
            <p14:sldId id="333"/>
            <p14:sldId id="344"/>
            <p14:sldId id="345"/>
            <p14:sldId id="351"/>
            <p14:sldId id="349"/>
            <p14:sldId id="350"/>
            <p14:sldId id="347"/>
            <p14:sldId id="346"/>
            <p14:sldId id="334"/>
            <p14:sldId id="336"/>
            <p14:sldId id="335"/>
            <p14:sldId id="31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19" autoAdjust="0"/>
    <p:restoredTop sz="80147" autoAdjust="0"/>
  </p:normalViewPr>
  <p:slideViewPr>
    <p:cSldViewPr>
      <p:cViewPr varScale="1">
        <p:scale>
          <a:sx n="75" d="100"/>
          <a:sy n="75" d="100"/>
        </p:scale>
        <p:origin x="66" y="4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6" d="100"/>
          <a:sy n="96" d="100"/>
        </p:scale>
        <p:origin x="-1236"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_____.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______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______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stacked"/>
        <c:varyColors val="0"/>
        <c:ser>
          <c:idx val="0"/>
          <c:order val="0"/>
          <c:tx>
            <c:strRef>
              <c:f>Sheet1!$A$37</c:f>
              <c:strCache>
                <c:ptCount val="1"/>
                <c:pt idx="0">
                  <c:v>管理コマンドの実行</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Sheet1!$B$36:$C$36</c:f>
              <c:strCache>
                <c:ptCount val="2"/>
                <c:pt idx="0">
                  <c:v>従来</c:v>
                </c:pt>
                <c:pt idx="1">
                  <c:v>UVBond</c:v>
                </c:pt>
              </c:strCache>
            </c:strRef>
          </c:cat>
          <c:val>
            <c:numRef>
              <c:f>Sheet1!$B$37:$C$37</c:f>
              <c:numCache>
                <c:formatCode>General</c:formatCode>
                <c:ptCount val="2"/>
                <c:pt idx="0">
                  <c:v>6</c:v>
                </c:pt>
                <c:pt idx="1">
                  <c:v>6</c:v>
                </c:pt>
              </c:numCache>
            </c:numRef>
          </c:val>
          <c:extLst>
            <c:ext xmlns:c16="http://schemas.microsoft.com/office/drawing/2014/chart" uri="{C3380CC4-5D6E-409C-BE32-E72D297353CC}">
              <c16:uniqueId val="{00000000-1A55-4BAC-93C4-B23BC510E02D}"/>
            </c:ext>
          </c:extLst>
        </c:ser>
        <c:ser>
          <c:idx val="1"/>
          <c:order val="1"/>
          <c:tx>
            <c:strRef>
              <c:f>Sheet1!$A$38</c:f>
              <c:strCache>
                <c:ptCount val="1"/>
                <c:pt idx="0">
                  <c:v>ハイパーコール列の登録</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Sheet1!$B$36:$C$36</c:f>
              <c:strCache>
                <c:ptCount val="2"/>
                <c:pt idx="0">
                  <c:v>従来</c:v>
                </c:pt>
                <c:pt idx="1">
                  <c:v>UVBond</c:v>
                </c:pt>
              </c:strCache>
            </c:strRef>
          </c:cat>
          <c:val>
            <c:numRef>
              <c:f>Sheet1!$B$38:$C$38</c:f>
              <c:numCache>
                <c:formatCode>General</c:formatCode>
                <c:ptCount val="2"/>
                <c:pt idx="1">
                  <c:v>6</c:v>
                </c:pt>
              </c:numCache>
            </c:numRef>
          </c:val>
          <c:extLst>
            <c:ext xmlns:c16="http://schemas.microsoft.com/office/drawing/2014/chart" uri="{C3380CC4-5D6E-409C-BE32-E72D297353CC}">
              <c16:uniqueId val="{00000001-1A55-4BAC-93C4-B23BC510E02D}"/>
            </c:ext>
          </c:extLst>
        </c:ser>
        <c:dLbls>
          <c:dLblPos val="ctr"/>
          <c:showLegendKey val="0"/>
          <c:showVal val="1"/>
          <c:showCatName val="0"/>
          <c:showSerName val="0"/>
          <c:showPercent val="0"/>
          <c:showBubbleSize val="0"/>
        </c:dLbls>
        <c:gapWidth val="150"/>
        <c:overlap val="100"/>
        <c:axId val="341348992"/>
        <c:axId val="409783128"/>
      </c:barChart>
      <c:catAx>
        <c:axId val="341348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409783128"/>
        <c:crosses val="autoZero"/>
        <c:auto val="1"/>
        <c:lblAlgn val="ctr"/>
        <c:lblOffset val="100"/>
        <c:noMultiLvlLbl val="0"/>
      </c:catAx>
      <c:valAx>
        <c:axId val="4097831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ja-JP" sz="1200">
                    <a:solidFill>
                      <a:schemeClr val="tx1"/>
                    </a:solidFill>
                  </a:rPr>
                  <a:t>実行時間（</a:t>
                </a:r>
                <a:r>
                  <a:rPr lang="en-US" sz="1200">
                    <a:solidFill>
                      <a:schemeClr val="tx1"/>
                    </a:solidFill>
                  </a:rPr>
                  <a:t>ms</a:t>
                </a:r>
                <a:r>
                  <a:rPr lang="ja-JP" sz="1200">
                    <a:solidFill>
                      <a:schemeClr val="tx1"/>
                    </a:solidFill>
                  </a:rPr>
                  <a:t>）</a:t>
                </a:r>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34134899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集計!$B$24</c:f>
              <c:strCache>
                <c:ptCount val="1"/>
                <c:pt idx="0">
                  <c:v>従来</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集計!$B$25</c:f>
              <c:numCache>
                <c:formatCode>0.0</c:formatCode>
                <c:ptCount val="1"/>
                <c:pt idx="0">
                  <c:v>18.05</c:v>
                </c:pt>
              </c:numCache>
            </c:numRef>
          </c:val>
          <c:extLst>
            <c:ext xmlns:c16="http://schemas.microsoft.com/office/drawing/2014/chart" uri="{C3380CC4-5D6E-409C-BE32-E72D297353CC}">
              <c16:uniqueId val="{00000000-2751-415C-83C5-E7E1BE76D5B3}"/>
            </c:ext>
          </c:extLst>
        </c:ser>
        <c:ser>
          <c:idx val="1"/>
          <c:order val="1"/>
          <c:tx>
            <c:strRef>
              <c:f>集計!$C$24</c:f>
              <c:strCache>
                <c:ptCount val="1"/>
                <c:pt idx="0">
                  <c:v>UVBond(AES-NI有効)</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集計!$C$25</c:f>
              <c:numCache>
                <c:formatCode>0.0</c:formatCode>
                <c:ptCount val="1"/>
                <c:pt idx="0">
                  <c:v>23.76</c:v>
                </c:pt>
              </c:numCache>
            </c:numRef>
          </c:val>
          <c:extLst>
            <c:ext xmlns:c16="http://schemas.microsoft.com/office/drawing/2014/chart" uri="{C3380CC4-5D6E-409C-BE32-E72D297353CC}">
              <c16:uniqueId val="{00000001-2751-415C-83C5-E7E1BE76D5B3}"/>
            </c:ext>
          </c:extLst>
        </c:ser>
        <c:ser>
          <c:idx val="2"/>
          <c:order val="2"/>
          <c:tx>
            <c:strRef>
              <c:f>集計!$D$24</c:f>
              <c:strCache>
                <c:ptCount val="1"/>
                <c:pt idx="0">
                  <c:v>UVBond(AES-NI無効)</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集計!$D$25</c:f>
              <c:numCache>
                <c:formatCode>0.0</c:formatCode>
                <c:ptCount val="1"/>
                <c:pt idx="0">
                  <c:v>24.73</c:v>
                </c:pt>
              </c:numCache>
            </c:numRef>
          </c:val>
          <c:extLst>
            <c:ext xmlns:c16="http://schemas.microsoft.com/office/drawing/2014/chart" uri="{C3380CC4-5D6E-409C-BE32-E72D297353CC}">
              <c16:uniqueId val="{00000002-2751-415C-83C5-E7E1BE76D5B3}"/>
            </c:ext>
          </c:extLst>
        </c:ser>
        <c:dLbls>
          <c:dLblPos val="inEnd"/>
          <c:showLegendKey val="0"/>
          <c:showVal val="1"/>
          <c:showCatName val="0"/>
          <c:showSerName val="0"/>
          <c:showPercent val="0"/>
          <c:showBubbleSize val="0"/>
        </c:dLbls>
        <c:gapWidth val="219"/>
        <c:overlap val="-27"/>
        <c:axId val="356356344"/>
        <c:axId val="356352408"/>
      </c:barChart>
      <c:catAx>
        <c:axId val="356356344"/>
        <c:scaling>
          <c:orientation val="minMax"/>
        </c:scaling>
        <c:delete val="1"/>
        <c:axPos val="b"/>
        <c:numFmt formatCode="General" sourceLinked="1"/>
        <c:majorTickMark val="none"/>
        <c:minorTickMark val="none"/>
        <c:tickLblPos val="nextTo"/>
        <c:crossAx val="356352408"/>
        <c:crosses val="autoZero"/>
        <c:auto val="1"/>
        <c:lblAlgn val="ctr"/>
        <c:lblOffset val="100"/>
        <c:noMultiLvlLbl val="0"/>
      </c:catAx>
      <c:valAx>
        <c:axId val="3563524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ja-JP" altLang="en-US" sz="1400" b="0">
                    <a:solidFill>
                      <a:schemeClr val="tx1"/>
                    </a:solidFill>
                  </a:rPr>
                  <a:t>起動時間（</a:t>
                </a:r>
                <a:r>
                  <a:rPr lang="en-US" altLang="ja-JP" sz="1400" b="0">
                    <a:solidFill>
                      <a:schemeClr val="tx1"/>
                    </a:solidFill>
                  </a:rPr>
                  <a:t>s</a:t>
                </a:r>
                <a:r>
                  <a:rPr lang="ja-JP" altLang="en-US" sz="1400" b="0">
                    <a:solidFill>
                      <a:schemeClr val="tx1"/>
                    </a:solidFill>
                  </a:rPr>
                  <a:t>）</a:t>
                </a:r>
              </a:p>
            </c:rich>
          </c:tx>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35635634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シーケンシャルアクセス!$C$17</c:f>
              <c:strCache>
                <c:ptCount val="1"/>
                <c:pt idx="0">
                  <c:v>従来</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シーケンシャルアクセス!$B$18:$B$19</c:f>
              <c:strCache>
                <c:ptCount val="2"/>
                <c:pt idx="0">
                  <c:v>読み込み</c:v>
                </c:pt>
                <c:pt idx="1">
                  <c:v>書き込み</c:v>
                </c:pt>
              </c:strCache>
            </c:strRef>
          </c:cat>
          <c:val>
            <c:numRef>
              <c:f>シーケンシャルアクセス!$C$18:$C$19</c:f>
              <c:numCache>
                <c:formatCode>0.0</c:formatCode>
                <c:ptCount val="2"/>
                <c:pt idx="0">
                  <c:v>143.55629999999999</c:v>
                </c:pt>
                <c:pt idx="1">
                  <c:v>161.73939999999999</c:v>
                </c:pt>
              </c:numCache>
            </c:numRef>
          </c:val>
          <c:extLst>
            <c:ext xmlns:c16="http://schemas.microsoft.com/office/drawing/2014/chart" uri="{C3380CC4-5D6E-409C-BE32-E72D297353CC}">
              <c16:uniqueId val="{00000000-5FA9-4DA0-982D-589D123EDBDA}"/>
            </c:ext>
          </c:extLst>
        </c:ser>
        <c:ser>
          <c:idx val="1"/>
          <c:order val="1"/>
          <c:tx>
            <c:strRef>
              <c:f>シーケンシャルアクセス!$D$17</c:f>
              <c:strCache>
                <c:ptCount val="1"/>
                <c:pt idx="0">
                  <c:v>dm-crypt</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シーケンシャルアクセス!$B$18:$B$19</c:f>
              <c:strCache>
                <c:ptCount val="2"/>
                <c:pt idx="0">
                  <c:v>読み込み</c:v>
                </c:pt>
                <c:pt idx="1">
                  <c:v>書き込み</c:v>
                </c:pt>
              </c:strCache>
            </c:strRef>
          </c:cat>
          <c:val>
            <c:numRef>
              <c:f>シーケンシャルアクセス!$D$18:$D$19</c:f>
              <c:numCache>
                <c:formatCode>0.0</c:formatCode>
                <c:ptCount val="2"/>
                <c:pt idx="0">
                  <c:v>129.05000000000001</c:v>
                </c:pt>
                <c:pt idx="1">
                  <c:v>157.11000000000001</c:v>
                </c:pt>
              </c:numCache>
            </c:numRef>
          </c:val>
          <c:extLst>
            <c:ext xmlns:c16="http://schemas.microsoft.com/office/drawing/2014/chart" uri="{C3380CC4-5D6E-409C-BE32-E72D297353CC}">
              <c16:uniqueId val="{00000001-5FA9-4DA0-982D-589D123EDBDA}"/>
            </c:ext>
          </c:extLst>
        </c:ser>
        <c:ser>
          <c:idx val="2"/>
          <c:order val="2"/>
          <c:tx>
            <c:strRef>
              <c:f>シーケンシャルアクセス!$E$17</c:f>
              <c:strCache>
                <c:ptCount val="1"/>
                <c:pt idx="0">
                  <c:v>UVBond(AES-NI有効)</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シーケンシャルアクセス!$B$18:$B$19</c:f>
              <c:strCache>
                <c:ptCount val="2"/>
                <c:pt idx="0">
                  <c:v>読み込み</c:v>
                </c:pt>
                <c:pt idx="1">
                  <c:v>書き込み</c:v>
                </c:pt>
              </c:strCache>
            </c:strRef>
          </c:cat>
          <c:val>
            <c:numRef>
              <c:f>シーケンシャルアクセス!$E$18:$E$19</c:f>
              <c:numCache>
                <c:formatCode>0.0</c:formatCode>
                <c:ptCount val="2"/>
                <c:pt idx="0">
                  <c:v>129.86920000000001</c:v>
                </c:pt>
                <c:pt idx="1">
                  <c:v>156.47620000000001</c:v>
                </c:pt>
              </c:numCache>
            </c:numRef>
          </c:val>
          <c:extLst>
            <c:ext xmlns:c16="http://schemas.microsoft.com/office/drawing/2014/chart" uri="{C3380CC4-5D6E-409C-BE32-E72D297353CC}">
              <c16:uniqueId val="{00000002-5FA9-4DA0-982D-589D123EDBDA}"/>
            </c:ext>
          </c:extLst>
        </c:ser>
        <c:ser>
          <c:idx val="3"/>
          <c:order val="3"/>
          <c:tx>
            <c:strRef>
              <c:f>シーケンシャルアクセス!$F$17</c:f>
              <c:strCache>
                <c:ptCount val="1"/>
                <c:pt idx="0">
                  <c:v>UVBond(AES-NI無効)</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シーケンシャルアクセス!$B$18:$B$19</c:f>
              <c:strCache>
                <c:ptCount val="2"/>
                <c:pt idx="0">
                  <c:v>読み込み</c:v>
                </c:pt>
                <c:pt idx="1">
                  <c:v>書き込み</c:v>
                </c:pt>
              </c:strCache>
            </c:strRef>
          </c:cat>
          <c:val>
            <c:numRef>
              <c:f>シーケンシャルアクセス!$F$18:$F$19</c:f>
              <c:numCache>
                <c:formatCode>0.0</c:formatCode>
                <c:ptCount val="2"/>
                <c:pt idx="0">
                  <c:v>79.577600000000004</c:v>
                </c:pt>
                <c:pt idx="1">
                  <c:v>91.170299999999997</c:v>
                </c:pt>
              </c:numCache>
            </c:numRef>
          </c:val>
          <c:extLst>
            <c:ext xmlns:c16="http://schemas.microsoft.com/office/drawing/2014/chart" uri="{C3380CC4-5D6E-409C-BE32-E72D297353CC}">
              <c16:uniqueId val="{00000003-5FA9-4DA0-982D-589D123EDBDA}"/>
            </c:ext>
          </c:extLst>
        </c:ser>
        <c:dLbls>
          <c:dLblPos val="inEnd"/>
          <c:showLegendKey val="0"/>
          <c:showVal val="1"/>
          <c:showCatName val="0"/>
          <c:showSerName val="0"/>
          <c:showPercent val="0"/>
          <c:showBubbleSize val="0"/>
        </c:dLbls>
        <c:gapWidth val="100"/>
        <c:overlap val="-24"/>
        <c:axId val="590282600"/>
        <c:axId val="590282928"/>
      </c:barChart>
      <c:catAx>
        <c:axId val="590282600"/>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590282928"/>
        <c:crosses val="autoZero"/>
        <c:auto val="1"/>
        <c:lblAlgn val="ctr"/>
        <c:lblOffset val="100"/>
        <c:noMultiLvlLbl val="0"/>
      </c:catAx>
      <c:valAx>
        <c:axId val="590282928"/>
        <c:scaling>
          <c:orientation val="minMax"/>
        </c:scaling>
        <c:delete val="0"/>
        <c:axPos val="l"/>
        <c:majorGridlines>
          <c:spPr>
            <a:ln w="9525" cap="flat" cmpd="sng" algn="ctr">
              <a:solidFill>
                <a:schemeClr val="tx2">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ja-JP" altLang="en-US" sz="1200" b="0">
                    <a:solidFill>
                      <a:schemeClr val="tx1"/>
                    </a:solidFill>
                  </a:rPr>
                  <a:t>スループット（</a:t>
                </a:r>
                <a:r>
                  <a:rPr lang="en-US" altLang="ja-JP" sz="1200" b="0">
                    <a:solidFill>
                      <a:schemeClr val="tx1"/>
                    </a:solidFill>
                  </a:rPr>
                  <a:t>MB/s</a:t>
                </a:r>
                <a:r>
                  <a:rPr lang="ja-JP" altLang="en-US" sz="1200" b="0">
                    <a:solidFill>
                      <a:schemeClr val="tx1"/>
                    </a:solidFill>
                  </a:rPr>
                  <a:t>）</a:t>
                </a:r>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ja-JP"/>
          </a:p>
        </c:txPr>
        <c:crossAx val="59028260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BA26417-6794-40C1-8618-82F156DFEB00}" type="datetimeFigureOut">
              <a:rPr kumimoji="1" lang="ja-JP" altLang="en-US" smtClean="0"/>
              <a:t>2017/9/29</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CD3AFF3-1C92-4005-8004-862B4D53771B}" type="slidenum">
              <a:rPr kumimoji="1" lang="ja-JP" altLang="en-US" smtClean="0"/>
              <a:t>‹#›</a:t>
            </a:fld>
            <a:endParaRPr kumimoji="1" lang="ja-JP" altLang="en-US"/>
          </a:p>
        </p:txBody>
      </p:sp>
    </p:spTree>
    <p:extLst>
      <p:ext uri="{BB962C8B-B14F-4D97-AF65-F5344CB8AC3E}">
        <p14:creationId xmlns:p14="http://schemas.microsoft.com/office/powerpoint/2010/main" val="9560321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EB230D-62A9-4442-BA95-156F0361326C}" type="datetimeFigureOut">
              <a:rPr kumimoji="1" lang="ja-JP" altLang="en-US" smtClean="0"/>
              <a:t>2017/9/29</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B2055C-441C-4851-9E0E-A149FECBB402}" type="slidenum">
              <a:rPr kumimoji="1" lang="ja-JP" altLang="en-US" smtClean="0"/>
              <a:t>‹#›</a:t>
            </a:fld>
            <a:endParaRPr kumimoji="1" lang="ja-JP" altLang="en-US"/>
          </a:p>
        </p:txBody>
      </p:sp>
    </p:spTree>
    <p:extLst>
      <p:ext uri="{BB962C8B-B14F-4D97-AF65-F5344CB8AC3E}">
        <p14:creationId xmlns:p14="http://schemas.microsoft.com/office/powerpoint/2010/main" val="4091192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1</a:t>
            </a:fld>
            <a:endParaRPr kumimoji="1" lang="ja-JP" altLang="en-US"/>
          </a:p>
        </p:txBody>
      </p:sp>
    </p:spTree>
    <p:extLst>
      <p:ext uri="{BB962C8B-B14F-4D97-AF65-F5344CB8AC3E}">
        <p14:creationId xmlns:p14="http://schemas.microsoft.com/office/powerpoint/2010/main" val="419390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10</a:t>
            </a:fld>
            <a:endParaRPr kumimoji="1" lang="ja-JP" altLang="en-US"/>
          </a:p>
        </p:txBody>
      </p:sp>
    </p:spTree>
    <p:extLst>
      <p:ext uri="{BB962C8B-B14F-4D97-AF65-F5344CB8AC3E}">
        <p14:creationId xmlns:p14="http://schemas.microsoft.com/office/powerpoint/2010/main" val="25874629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12</a:t>
            </a:fld>
            <a:endParaRPr kumimoji="1" lang="ja-JP" altLang="en-US"/>
          </a:p>
        </p:txBody>
      </p:sp>
    </p:spTree>
    <p:extLst>
      <p:ext uri="{BB962C8B-B14F-4D97-AF65-F5344CB8AC3E}">
        <p14:creationId xmlns:p14="http://schemas.microsoft.com/office/powerpoint/2010/main" val="33010029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16</a:t>
            </a:fld>
            <a:endParaRPr kumimoji="1" lang="ja-JP" altLang="en-US"/>
          </a:p>
        </p:txBody>
      </p:sp>
    </p:spTree>
    <p:extLst>
      <p:ext uri="{BB962C8B-B14F-4D97-AF65-F5344CB8AC3E}">
        <p14:creationId xmlns:p14="http://schemas.microsoft.com/office/powerpoint/2010/main" val="24389885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17</a:t>
            </a:fld>
            <a:endParaRPr kumimoji="1" lang="ja-JP" altLang="en-US"/>
          </a:p>
        </p:txBody>
      </p:sp>
    </p:spTree>
    <p:extLst>
      <p:ext uri="{BB962C8B-B14F-4D97-AF65-F5344CB8AC3E}">
        <p14:creationId xmlns:p14="http://schemas.microsoft.com/office/powerpoint/2010/main" val="35408532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mtClean="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18</a:t>
            </a:fld>
            <a:endParaRPr kumimoji="1" lang="ja-JP" altLang="en-US"/>
          </a:p>
        </p:txBody>
      </p:sp>
    </p:spTree>
    <p:extLst>
      <p:ext uri="{BB962C8B-B14F-4D97-AF65-F5344CB8AC3E}">
        <p14:creationId xmlns:p14="http://schemas.microsoft.com/office/powerpoint/2010/main" val="35439107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19</a:t>
            </a:fld>
            <a:endParaRPr kumimoji="1" lang="ja-JP" altLang="en-US"/>
          </a:p>
        </p:txBody>
      </p:sp>
    </p:spTree>
    <p:extLst>
      <p:ext uri="{BB962C8B-B14F-4D97-AF65-F5344CB8AC3E}">
        <p14:creationId xmlns:p14="http://schemas.microsoft.com/office/powerpoint/2010/main" val="31068436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21</a:t>
            </a:fld>
            <a:endParaRPr kumimoji="1" lang="ja-JP" altLang="en-US"/>
          </a:p>
        </p:txBody>
      </p:sp>
    </p:spTree>
    <p:extLst>
      <p:ext uri="{BB962C8B-B14F-4D97-AF65-F5344CB8AC3E}">
        <p14:creationId xmlns:p14="http://schemas.microsoft.com/office/powerpoint/2010/main" val="1315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22</a:t>
            </a:fld>
            <a:endParaRPr kumimoji="1" lang="ja-JP" altLang="en-US"/>
          </a:p>
        </p:txBody>
      </p:sp>
    </p:spTree>
    <p:extLst>
      <p:ext uri="{BB962C8B-B14F-4D97-AF65-F5344CB8AC3E}">
        <p14:creationId xmlns:p14="http://schemas.microsoft.com/office/powerpoint/2010/main" val="19871950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smtClean="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25</a:t>
            </a:fld>
            <a:endParaRPr kumimoji="1" lang="ja-JP" altLang="en-US"/>
          </a:p>
        </p:txBody>
      </p:sp>
    </p:spTree>
    <p:extLst>
      <p:ext uri="{BB962C8B-B14F-4D97-AF65-F5344CB8AC3E}">
        <p14:creationId xmlns:p14="http://schemas.microsoft.com/office/powerpoint/2010/main" val="33959926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mtClean="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26</a:t>
            </a:fld>
            <a:endParaRPr kumimoji="1" lang="ja-JP" altLang="en-US"/>
          </a:p>
        </p:txBody>
      </p:sp>
    </p:spTree>
    <p:extLst>
      <p:ext uri="{BB962C8B-B14F-4D97-AF65-F5344CB8AC3E}">
        <p14:creationId xmlns:p14="http://schemas.microsoft.com/office/powerpoint/2010/main" val="2070369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2</a:t>
            </a:fld>
            <a:endParaRPr kumimoji="1" lang="ja-JP" altLang="en-US"/>
          </a:p>
        </p:txBody>
      </p:sp>
    </p:spTree>
    <p:extLst>
      <p:ext uri="{BB962C8B-B14F-4D97-AF65-F5344CB8AC3E}">
        <p14:creationId xmlns:p14="http://schemas.microsoft.com/office/powerpoint/2010/main" val="11075192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27</a:t>
            </a:fld>
            <a:endParaRPr kumimoji="1" lang="ja-JP" altLang="en-US"/>
          </a:p>
        </p:txBody>
      </p:sp>
    </p:spTree>
    <p:extLst>
      <p:ext uri="{BB962C8B-B14F-4D97-AF65-F5344CB8AC3E}">
        <p14:creationId xmlns:p14="http://schemas.microsoft.com/office/powerpoint/2010/main" val="30842678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mtClean="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28</a:t>
            </a:fld>
            <a:endParaRPr kumimoji="1" lang="ja-JP" altLang="en-US"/>
          </a:p>
        </p:txBody>
      </p:sp>
    </p:spTree>
    <p:extLst>
      <p:ext uri="{BB962C8B-B14F-4D97-AF65-F5344CB8AC3E}">
        <p14:creationId xmlns:p14="http://schemas.microsoft.com/office/powerpoint/2010/main" val="41877976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30</a:t>
            </a:fld>
            <a:endParaRPr kumimoji="1" lang="ja-JP" altLang="en-US"/>
          </a:p>
        </p:txBody>
      </p:sp>
    </p:spTree>
    <p:extLst>
      <p:ext uri="{BB962C8B-B14F-4D97-AF65-F5344CB8AC3E}">
        <p14:creationId xmlns:p14="http://schemas.microsoft.com/office/powerpoint/2010/main" val="13144832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32</a:t>
            </a:fld>
            <a:endParaRPr kumimoji="1" lang="ja-JP" altLang="en-US"/>
          </a:p>
        </p:txBody>
      </p:sp>
    </p:spTree>
    <p:extLst>
      <p:ext uri="{BB962C8B-B14F-4D97-AF65-F5344CB8AC3E}">
        <p14:creationId xmlns:p14="http://schemas.microsoft.com/office/powerpoint/2010/main" val="3119356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33</a:t>
            </a:fld>
            <a:endParaRPr kumimoji="1" lang="ja-JP" altLang="en-US"/>
          </a:p>
        </p:txBody>
      </p:sp>
    </p:spTree>
    <p:extLst>
      <p:ext uri="{BB962C8B-B14F-4D97-AF65-F5344CB8AC3E}">
        <p14:creationId xmlns:p14="http://schemas.microsoft.com/office/powerpoint/2010/main" val="29322532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mtClean="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34</a:t>
            </a:fld>
            <a:endParaRPr kumimoji="1" lang="ja-JP" altLang="en-US" dirty="0"/>
          </a:p>
        </p:txBody>
      </p:sp>
    </p:spTree>
    <p:extLst>
      <p:ext uri="{BB962C8B-B14F-4D97-AF65-F5344CB8AC3E}">
        <p14:creationId xmlns:p14="http://schemas.microsoft.com/office/powerpoint/2010/main" val="26917360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35</a:t>
            </a:fld>
            <a:endParaRPr kumimoji="1" lang="ja-JP" altLang="en-US"/>
          </a:p>
        </p:txBody>
      </p:sp>
    </p:spTree>
    <p:extLst>
      <p:ext uri="{BB962C8B-B14F-4D97-AF65-F5344CB8AC3E}">
        <p14:creationId xmlns:p14="http://schemas.microsoft.com/office/powerpoint/2010/main" val="2179740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36</a:t>
            </a:fld>
            <a:endParaRPr kumimoji="1" lang="ja-JP" altLang="en-US"/>
          </a:p>
        </p:txBody>
      </p:sp>
    </p:spTree>
    <p:extLst>
      <p:ext uri="{BB962C8B-B14F-4D97-AF65-F5344CB8AC3E}">
        <p14:creationId xmlns:p14="http://schemas.microsoft.com/office/powerpoint/2010/main" val="29585942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37</a:t>
            </a:fld>
            <a:endParaRPr kumimoji="1" lang="ja-JP" altLang="en-US"/>
          </a:p>
        </p:txBody>
      </p:sp>
    </p:spTree>
    <p:extLst>
      <p:ext uri="{BB962C8B-B14F-4D97-AF65-F5344CB8AC3E}">
        <p14:creationId xmlns:p14="http://schemas.microsoft.com/office/powerpoint/2010/main" val="29585942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mtClean="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38</a:t>
            </a:fld>
            <a:endParaRPr kumimoji="1" lang="ja-JP" altLang="en-US"/>
          </a:p>
        </p:txBody>
      </p:sp>
    </p:spTree>
    <p:extLst>
      <p:ext uri="{BB962C8B-B14F-4D97-AF65-F5344CB8AC3E}">
        <p14:creationId xmlns:p14="http://schemas.microsoft.com/office/powerpoint/2010/main" val="50313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3</a:t>
            </a:fld>
            <a:endParaRPr kumimoji="1" lang="ja-JP" altLang="en-US"/>
          </a:p>
        </p:txBody>
      </p:sp>
    </p:spTree>
    <p:extLst>
      <p:ext uri="{BB962C8B-B14F-4D97-AF65-F5344CB8AC3E}">
        <p14:creationId xmlns:p14="http://schemas.microsoft.com/office/powerpoint/2010/main" val="238790148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39</a:t>
            </a:fld>
            <a:endParaRPr kumimoji="1" lang="ja-JP" altLang="en-US"/>
          </a:p>
        </p:txBody>
      </p:sp>
    </p:spTree>
    <p:extLst>
      <p:ext uri="{BB962C8B-B14F-4D97-AF65-F5344CB8AC3E}">
        <p14:creationId xmlns:p14="http://schemas.microsoft.com/office/powerpoint/2010/main" val="3564656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4</a:t>
            </a:fld>
            <a:endParaRPr kumimoji="1" lang="ja-JP" altLang="en-US"/>
          </a:p>
        </p:txBody>
      </p:sp>
    </p:spTree>
    <p:extLst>
      <p:ext uri="{BB962C8B-B14F-4D97-AF65-F5344CB8AC3E}">
        <p14:creationId xmlns:p14="http://schemas.microsoft.com/office/powerpoint/2010/main" val="2050808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5</a:t>
            </a:fld>
            <a:endParaRPr kumimoji="1" lang="ja-JP" altLang="en-US"/>
          </a:p>
        </p:txBody>
      </p:sp>
    </p:spTree>
    <p:extLst>
      <p:ext uri="{BB962C8B-B14F-4D97-AF65-F5344CB8AC3E}">
        <p14:creationId xmlns:p14="http://schemas.microsoft.com/office/powerpoint/2010/main" val="407676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mtClean="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6</a:t>
            </a:fld>
            <a:endParaRPr kumimoji="1" lang="ja-JP" altLang="en-US"/>
          </a:p>
        </p:txBody>
      </p:sp>
    </p:spTree>
    <p:extLst>
      <p:ext uri="{BB962C8B-B14F-4D97-AF65-F5344CB8AC3E}">
        <p14:creationId xmlns:p14="http://schemas.microsoft.com/office/powerpoint/2010/main" val="13154377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7</a:t>
            </a:fld>
            <a:endParaRPr kumimoji="1" lang="ja-JP" altLang="en-US"/>
          </a:p>
        </p:txBody>
      </p:sp>
    </p:spTree>
    <p:extLst>
      <p:ext uri="{BB962C8B-B14F-4D97-AF65-F5344CB8AC3E}">
        <p14:creationId xmlns:p14="http://schemas.microsoft.com/office/powerpoint/2010/main" val="4031621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8</a:t>
            </a:fld>
            <a:endParaRPr kumimoji="1" lang="ja-JP" altLang="en-US"/>
          </a:p>
        </p:txBody>
      </p:sp>
    </p:spTree>
    <p:extLst>
      <p:ext uri="{BB962C8B-B14F-4D97-AF65-F5344CB8AC3E}">
        <p14:creationId xmlns:p14="http://schemas.microsoft.com/office/powerpoint/2010/main" val="661563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7B2055C-441C-4851-9E0E-A149FECBB402}" type="slidenum">
              <a:rPr kumimoji="1" lang="ja-JP" altLang="en-US" smtClean="0"/>
              <a:t>9</a:t>
            </a:fld>
            <a:endParaRPr kumimoji="1" lang="ja-JP" altLang="en-US"/>
          </a:p>
        </p:txBody>
      </p:sp>
    </p:spTree>
    <p:extLst>
      <p:ext uri="{BB962C8B-B14F-4D97-AF65-F5344CB8AC3E}">
        <p14:creationId xmlns:p14="http://schemas.microsoft.com/office/powerpoint/2010/main" val="3588400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1EB49CCB-49F4-4F83-A658-073B7970578B}" type="datetime1">
              <a:rPr kumimoji="1" lang="ja-JP" altLang="en-US" smtClean="0"/>
              <a:t>2017/9/29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9B5A913-F8A3-4FD0-B9B3-349AC144871F}" type="datetime1">
              <a:rPr kumimoji="1" lang="ja-JP" altLang="en-US" smtClean="0"/>
              <a:t>2017/9/29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AA1D430-8A95-440E-A566-0638BD15E443}" type="datetime1">
              <a:rPr kumimoji="1" lang="ja-JP" altLang="en-US" smtClean="0"/>
              <a:t>2017/9/29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816B228-2C8C-4FAF-BD2D-FB32F2D85BC5}" type="datetime1">
              <a:rPr kumimoji="1" lang="ja-JP" altLang="en-US" smtClean="0"/>
              <a:t>2017/9/29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DCBA9B4-032E-41FA-B47F-8894857FD6DC}" type="datetime1">
              <a:rPr kumimoji="1" lang="ja-JP" altLang="en-US" smtClean="0"/>
              <a:t>2017/9/29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519832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gn="ctr">
              <a:defRPr>
                <a:solidFill>
                  <a:schemeClr val="tx1">
                    <a:lumMod val="75000"/>
                    <a:lumOff val="25000"/>
                  </a:schemeClr>
                </a:solidFill>
              </a:defRPr>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lvl1pPr>
              <a:defRPr sz="2800"/>
            </a:lvl1pPr>
            <a:lvl2pPr>
              <a:defRPr sz="2400"/>
            </a:lvl2pPr>
            <a:lvl3pPr>
              <a:defRPr sz="2200" baseline="0"/>
            </a:lvl3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037D859-7C15-4F55-AE5D-63B172777695}" type="datetime1">
              <a:rPr kumimoji="1" lang="ja-JP" altLang="en-US" smtClean="0"/>
              <a:t>2017/9/29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189870978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76888D5-D8C2-4014-8CE7-E7568E9A1003}" type="datetime1">
              <a:rPr kumimoji="1" lang="ja-JP" altLang="en-US" smtClean="0"/>
              <a:t>2017/9/29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13639010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D1C353D-295F-4089-AFAB-D45B5DE557B1}" type="datetime1">
              <a:rPr kumimoji="1" lang="ja-JP" altLang="en-US" smtClean="0"/>
              <a:t>2017/9/29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3986861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6C91A6C-4BE9-4C96-B1EC-0DC158DC2579}" type="datetime1">
              <a:rPr kumimoji="1" lang="ja-JP" altLang="en-US" smtClean="0"/>
              <a:t>2017/9/29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29091020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37B49E2-CE64-4FA4-8B64-9F42C443B1E2}" type="datetime1">
              <a:rPr kumimoji="1" lang="ja-JP" altLang="en-US" smtClean="0"/>
              <a:t>2017/9/29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26561541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20BCC6F-D85F-4F39-8495-00EC36300B14}" type="datetime1">
              <a:rPr kumimoji="1" lang="ja-JP" altLang="en-US" smtClean="0"/>
              <a:t>2017/9/29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3999258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54689FE-6E45-4BEF-BD30-259DD18C1642}" type="datetime1">
              <a:rPr kumimoji="1" lang="ja-JP" altLang="en-US" smtClean="0"/>
              <a:t>2017/9/29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BE601EA-546D-40B5-BA67-E2AB66793F1A}" type="datetime1">
              <a:rPr kumimoji="1" lang="ja-JP" altLang="en-US" smtClean="0"/>
              <a:t>2017/9/29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14648838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3732AFF-AD40-43F8-893E-2B627D7E5675}" type="datetime1">
              <a:rPr kumimoji="1" lang="ja-JP" altLang="en-US" smtClean="0"/>
              <a:t>2017/9/29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8040469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05B436-AE94-450D-9D43-AC8854F40EBC}" type="datetime1">
              <a:rPr kumimoji="1" lang="ja-JP" altLang="en-US" smtClean="0"/>
              <a:t>2017/9/29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37519484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4097B4F-4833-48FD-8021-47ED9055A026}" type="datetime1">
              <a:rPr kumimoji="1" lang="ja-JP" altLang="en-US" smtClean="0"/>
              <a:t>2017/9/29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2515487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normAutofit/>
          </a:bodyPr>
          <a:lstStyle>
            <a:lvl1pPr>
              <a:defRPr sz="2000"/>
            </a:lvl1pPr>
            <a:lvl2pPr>
              <a:defRPr sz="1800"/>
            </a:lvl2pPr>
            <a:lvl3pPr>
              <a:defRPr sz="1600"/>
            </a:lvl3pPr>
            <a:lvl4pPr>
              <a:defRPr sz="1400"/>
            </a:lvl4pPr>
            <a:lvl5pPr>
              <a:defRPr sz="1400"/>
            </a:lvl5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F15F753-96EA-4E66-BF2D-BB490AE60DB8}" type="datetime1">
              <a:rPr kumimoji="1" lang="ja-JP" altLang="en-US" smtClean="0"/>
              <a:t>2017/9/29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2825578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5DF11CE5-D3C8-482C-9886-CD5FC1EDC84E}" type="datetime1">
              <a:rPr kumimoji="1" lang="ja-JP" altLang="en-US" smtClean="0"/>
              <a:t>2017/9/29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8D1315AF-7FD2-4B5E-A976-FCCCBB0A55DE}" type="datetime1">
              <a:rPr kumimoji="1" lang="ja-JP" altLang="en-US" smtClean="0"/>
              <a:t>2017/9/29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23EFA5B-10F5-4716-8FCC-8AE108C190F7}" type="datetime1">
              <a:rPr kumimoji="1" lang="ja-JP" altLang="en-US" smtClean="0"/>
              <a:t>2017/9/29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01EB03CD-990A-4DC6-B763-D4431929173D}" type="datetime1">
              <a:rPr kumimoji="1" lang="ja-JP" altLang="en-US" smtClean="0"/>
              <a:t>2017/9/29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A464068-192E-4203-BD98-7CBDC1423687}" type="datetime1">
              <a:rPr kumimoji="1" lang="ja-JP" altLang="en-US" smtClean="0"/>
              <a:t>2017/9/29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B8E6FB5-850E-45CB-AD0C-7E40074DB54C}" type="datetime1">
              <a:rPr kumimoji="1" lang="ja-JP" altLang="en-US" smtClean="0"/>
              <a:t>2017/9/29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A81285-5600-4424-8A9D-97A6073914E5}" type="datetime1">
              <a:rPr kumimoji="1" lang="ja-JP" altLang="en-US" smtClean="0"/>
              <a:t>2017/9/29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A4529C-A0EE-46C5-B11F-A796B5ADC00E}" type="datetime1">
              <a:rPr kumimoji="1" lang="ja-JP" altLang="en-US" smtClean="0"/>
              <a:t>2017/9/29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7DA45D-C8A9-46D9-BE9C-86E60B4686A4}" type="slidenum">
              <a:rPr kumimoji="1" lang="ja-JP" altLang="en-US" smtClean="0"/>
              <a:t>‹#›</a:t>
            </a:fld>
            <a:endParaRPr kumimoji="1" lang="ja-JP" altLang="en-US"/>
          </a:p>
        </p:txBody>
      </p:sp>
    </p:spTree>
    <p:extLst>
      <p:ext uri="{BB962C8B-B14F-4D97-AF65-F5344CB8AC3E}">
        <p14:creationId xmlns:p14="http://schemas.microsoft.com/office/powerpoint/2010/main" val="241424940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4.xml"/><Relationship Id="rId6" Type="http://schemas.openxmlformats.org/officeDocument/2006/relationships/image" Target="../media/image6.jpeg"/><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4.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4.xml"/><Relationship Id="rId4" Type="http://schemas.openxmlformats.org/officeDocument/2006/relationships/image" Target="../media/image1.jpeg"/></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0.xml"/><Relationship Id="rId1" Type="http://schemas.openxmlformats.org/officeDocument/2006/relationships/slideLayout" Target="../slideLayouts/slideLayout14.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4.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4.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4.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39552" y="2132856"/>
            <a:ext cx="7988424" cy="1470025"/>
          </a:xfrm>
        </p:spPr>
        <p:txBody>
          <a:bodyPr>
            <a:normAutofit fontScale="90000"/>
          </a:bodyPr>
          <a:lstStyle/>
          <a:p>
            <a:r>
              <a:rPr kumimoji="1" lang="ja-JP" altLang="en-US" smtClean="0">
                <a:solidFill>
                  <a:schemeClr val="tx1">
                    <a:lumMod val="75000"/>
                    <a:lumOff val="25000"/>
                  </a:schemeClr>
                </a:solidFill>
              </a:rPr>
              <a:t>クラウドにおける</a:t>
            </a:r>
            <a:r>
              <a:rPr kumimoji="1" lang="en-US" altLang="ja-JP" smtClean="0">
                <a:solidFill>
                  <a:schemeClr val="tx1">
                    <a:lumMod val="75000"/>
                    <a:lumOff val="25000"/>
                  </a:schemeClr>
                </a:solidFill>
              </a:rPr>
              <a:t>VM</a:t>
            </a:r>
            <a:r>
              <a:rPr kumimoji="1" lang="ja-JP" altLang="en-US" smtClean="0">
                <a:solidFill>
                  <a:schemeClr val="tx1">
                    <a:lumMod val="75000"/>
                    <a:lumOff val="25000"/>
                  </a:schemeClr>
                </a:solidFill>
              </a:rPr>
              <a:t>リダイレクト攻撃を防ぐためのリモート管理機構</a:t>
            </a:r>
            <a:endParaRPr kumimoji="1" lang="ja-JP" altLang="en-US">
              <a:solidFill>
                <a:schemeClr val="tx1">
                  <a:lumMod val="75000"/>
                  <a:lumOff val="25000"/>
                </a:schemeClr>
              </a:solidFill>
            </a:endParaRPr>
          </a:p>
        </p:txBody>
      </p:sp>
      <p:sp>
        <p:nvSpPr>
          <p:cNvPr id="3" name="サブタイトル 2"/>
          <p:cNvSpPr>
            <a:spLocks noGrp="1"/>
          </p:cNvSpPr>
          <p:nvPr>
            <p:ph type="subTitle" idx="1"/>
          </p:nvPr>
        </p:nvSpPr>
        <p:spPr/>
        <p:txBody>
          <a:bodyPr>
            <a:normAutofit/>
          </a:bodyPr>
          <a:lstStyle/>
          <a:p>
            <a:r>
              <a:rPr lang="ja-JP" altLang="en-US" smtClean="0"/>
              <a:t>九州工業大学</a:t>
            </a:r>
            <a:endParaRPr lang="en-US" altLang="ja-JP" smtClean="0"/>
          </a:p>
          <a:p>
            <a:r>
              <a:rPr kumimoji="1" lang="ja-JP" altLang="en-US" smtClean="0"/>
              <a:t>猪口恵介　光来健一</a:t>
            </a:r>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z="1600" smtClean="0"/>
              <a:t>1</a:t>
            </a:fld>
            <a:endParaRPr kumimoji="1" lang="ja-JP" altLang="en-US" sz="1600"/>
          </a:p>
        </p:txBody>
      </p:sp>
    </p:spTree>
    <p:extLst>
      <p:ext uri="{BB962C8B-B14F-4D97-AF65-F5344CB8AC3E}">
        <p14:creationId xmlns:p14="http://schemas.microsoft.com/office/powerpoint/2010/main" val="30693048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Cloud"/>
          <p:cNvSpPr>
            <a:spLocks noChangeAspect="1" noEditPoints="1" noChangeArrowheads="1"/>
          </p:cNvSpPr>
          <p:nvPr/>
        </p:nvSpPr>
        <p:spPr bwMode="auto">
          <a:xfrm>
            <a:off x="3635897" y="4329061"/>
            <a:ext cx="5400600" cy="2391704"/>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ja-JP" altLang="en-US"/>
          </a:p>
        </p:txBody>
      </p:sp>
      <p:sp>
        <p:nvSpPr>
          <p:cNvPr id="2" name="タイトル 1"/>
          <p:cNvSpPr>
            <a:spLocks noGrp="1"/>
          </p:cNvSpPr>
          <p:nvPr>
            <p:ph type="title"/>
          </p:nvPr>
        </p:nvSpPr>
        <p:spPr/>
        <p:txBody>
          <a:bodyPr>
            <a:normAutofit/>
          </a:bodyPr>
          <a:lstStyle/>
          <a:p>
            <a:r>
              <a:rPr lang="ja-JP" altLang="en-US" smtClean="0"/>
              <a:t>登録されたディスク暗号鍵の確認</a:t>
            </a:r>
            <a:endParaRPr kumimoji="1" lang="ja-JP" altLang="en-US"/>
          </a:p>
        </p:txBody>
      </p:sp>
      <p:sp>
        <p:nvSpPr>
          <p:cNvPr id="3" name="コンテンツ プレースホルダー 2"/>
          <p:cNvSpPr>
            <a:spLocks noGrp="1"/>
          </p:cNvSpPr>
          <p:nvPr>
            <p:ph idx="1"/>
          </p:nvPr>
        </p:nvSpPr>
        <p:spPr/>
        <p:txBody>
          <a:bodyPr/>
          <a:lstStyle/>
          <a:p>
            <a:pPr lvl="0"/>
            <a:r>
              <a:rPr lang="ja-JP" altLang="en-US" smtClean="0">
                <a:solidFill>
                  <a:prstClr val="black"/>
                </a:solidFill>
              </a:rPr>
              <a:t>ディスク暗号鍵がすり替えられる可能性がある</a:t>
            </a:r>
            <a:endParaRPr lang="en-US" altLang="ja-JP" smtClean="0">
              <a:solidFill>
                <a:prstClr val="black"/>
              </a:solidFill>
            </a:endParaRPr>
          </a:p>
          <a:p>
            <a:pPr lvl="1"/>
            <a:r>
              <a:rPr lang="ja-JP" altLang="en-US" smtClean="0">
                <a:solidFill>
                  <a:prstClr val="black"/>
                </a:solidFill>
              </a:rPr>
              <a:t>管理者の用意した暗号化ディスクから</a:t>
            </a:r>
            <a:r>
              <a:rPr lang="en-US" altLang="ja-JP" smtClean="0">
                <a:solidFill>
                  <a:prstClr val="black"/>
                </a:solidFill>
              </a:rPr>
              <a:t>VM</a:t>
            </a:r>
            <a:r>
              <a:rPr lang="ja-JP" altLang="en-US" smtClean="0">
                <a:solidFill>
                  <a:prstClr val="black"/>
                </a:solidFill>
              </a:rPr>
              <a:t>を起動される</a:t>
            </a:r>
            <a:endParaRPr lang="en-US" altLang="ja-JP" smtClean="0">
              <a:solidFill>
                <a:prstClr val="black"/>
              </a:solidFill>
            </a:endParaRPr>
          </a:p>
          <a:p>
            <a:r>
              <a:rPr lang="ja-JP" altLang="en-US" smtClean="0">
                <a:solidFill>
                  <a:prstClr val="black"/>
                </a:solidFill>
              </a:rPr>
              <a:t>ハイパーバイザは確認用データをディスク暗号鍵で暗号化してユーザに返送</a:t>
            </a:r>
            <a:endParaRPr lang="en-US" altLang="ja-JP" smtClean="0">
              <a:solidFill>
                <a:prstClr val="black"/>
              </a:solidFill>
            </a:endParaRPr>
          </a:p>
          <a:p>
            <a:pPr lvl="1"/>
            <a:r>
              <a:rPr lang="ja-JP" altLang="en-US" smtClean="0">
                <a:solidFill>
                  <a:prstClr val="black"/>
                </a:solidFill>
              </a:rPr>
              <a:t>ユーザが正しく復号できればディスク暗号鍵はユーザのもの</a:t>
            </a:r>
            <a:endParaRPr lang="en-US" altLang="ja-JP" smtClean="0">
              <a:solidFill>
                <a:prstClr val="black"/>
              </a:solidFill>
            </a:endParaRPr>
          </a:p>
          <a:p>
            <a:endParaRPr lang="en-US" altLang="ja-JP" smtClean="0">
              <a:solidFill>
                <a:prstClr val="black"/>
              </a:solidFill>
            </a:endParaRPr>
          </a:p>
        </p:txBody>
      </p:sp>
      <p:sp>
        <p:nvSpPr>
          <p:cNvPr id="4" name="正方形/長方形 3"/>
          <p:cNvSpPr/>
          <p:nvPr/>
        </p:nvSpPr>
        <p:spPr>
          <a:xfrm>
            <a:off x="4067944" y="5723531"/>
            <a:ext cx="3921276" cy="1005234"/>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315827" y="6359433"/>
            <a:ext cx="1710725" cy="369332"/>
          </a:xfrm>
          <a:prstGeom prst="rect">
            <a:avLst/>
          </a:prstGeom>
          <a:noFill/>
        </p:spPr>
        <p:txBody>
          <a:bodyPr wrap="none" rtlCol="0">
            <a:spAutoFit/>
          </a:bodyPr>
          <a:lstStyle/>
          <a:p>
            <a:r>
              <a:rPr kumimoji="1" lang="ja-JP" altLang="en-US" smtClean="0"/>
              <a:t>ハイパーバイザ</a:t>
            </a:r>
            <a:endParaRPr kumimoji="1" lang="ja-JP" altLang="en-US"/>
          </a:p>
        </p:txBody>
      </p:sp>
      <p:sp>
        <p:nvSpPr>
          <p:cNvPr id="6" name="正方形/長方形 5"/>
          <p:cNvSpPr/>
          <p:nvPr/>
        </p:nvSpPr>
        <p:spPr>
          <a:xfrm>
            <a:off x="4242090" y="4652124"/>
            <a:ext cx="977982" cy="935604"/>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6679543" y="4686174"/>
            <a:ext cx="1347009" cy="935605"/>
          </a:xfrm>
          <a:prstGeom prst="rect">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4297308" y="4792422"/>
            <a:ext cx="867545" cy="646331"/>
          </a:xfrm>
          <a:prstGeom prst="rect">
            <a:avLst/>
          </a:prstGeom>
          <a:noFill/>
        </p:spPr>
        <p:txBody>
          <a:bodyPr wrap="none" rtlCol="0">
            <a:spAutoFit/>
          </a:bodyPr>
          <a:lstStyle/>
          <a:p>
            <a:pPr algn="ctr"/>
            <a:r>
              <a:rPr kumimoji="1" lang="ja-JP" altLang="en-US" smtClean="0"/>
              <a:t>管理</a:t>
            </a:r>
            <a:endParaRPr kumimoji="1" lang="en-US" altLang="ja-JP" smtClean="0"/>
          </a:p>
          <a:p>
            <a:pPr algn="ctr"/>
            <a:r>
              <a:rPr lang="ja-JP" altLang="en-US" smtClean="0"/>
              <a:t>サーバ</a:t>
            </a:r>
            <a:endParaRPr kumimoji="1" lang="ja-JP" altLang="en-US"/>
          </a:p>
        </p:txBody>
      </p:sp>
      <p:sp>
        <p:nvSpPr>
          <p:cNvPr id="12" name="テキスト ボックス 11"/>
          <p:cNvSpPr txBox="1"/>
          <p:nvPr/>
        </p:nvSpPr>
        <p:spPr>
          <a:xfrm>
            <a:off x="6827539" y="4857624"/>
            <a:ext cx="1063112" cy="646331"/>
          </a:xfrm>
          <a:prstGeom prst="rect">
            <a:avLst/>
          </a:prstGeom>
          <a:noFill/>
        </p:spPr>
        <p:txBody>
          <a:bodyPr wrap="none" rtlCol="0">
            <a:spAutoFit/>
          </a:bodyPr>
          <a:lstStyle/>
          <a:p>
            <a:pPr algn="ctr"/>
            <a:r>
              <a:rPr lang="ja-JP" altLang="en-US"/>
              <a:t>悪意</a:t>
            </a:r>
            <a:r>
              <a:rPr lang="ja-JP" altLang="en-US" smtClean="0"/>
              <a:t>ある</a:t>
            </a:r>
            <a:endParaRPr lang="en-US" altLang="ja-JP" smtClean="0"/>
          </a:p>
          <a:p>
            <a:pPr algn="ctr"/>
            <a:r>
              <a:rPr kumimoji="1" lang="en-US" altLang="ja-JP" smtClean="0"/>
              <a:t>VM</a:t>
            </a:r>
            <a:endParaRPr kumimoji="1" lang="ja-JP" altLang="en-US"/>
          </a:p>
        </p:txBody>
      </p:sp>
      <p:pic>
        <p:nvPicPr>
          <p:cNvPr id="2050" name="Picture 2" descr="http://free-icon.web-tuhan.net/wp-content/uploads/2014/02/f_007_12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6357" y="5815829"/>
            <a:ext cx="596367" cy="596368"/>
          </a:xfrm>
          <a:prstGeom prst="rect">
            <a:avLst/>
          </a:prstGeom>
          <a:noFill/>
          <a:extLst>
            <a:ext uri="{909E8E84-426E-40DD-AFC4-6F175D3DCCD1}">
              <a14:hiddenFill xmlns:a14="http://schemas.microsoft.com/office/drawing/2010/main">
                <a:solidFill>
                  <a:srgbClr val="FFFFFF"/>
                </a:solidFill>
              </a14:hiddenFill>
            </a:ext>
          </a:extLst>
        </p:spPr>
      </p:pic>
      <p:sp>
        <p:nvSpPr>
          <p:cNvPr id="13" name="スライド番号プレースホルダー 12"/>
          <p:cNvSpPr>
            <a:spLocks noGrp="1"/>
          </p:cNvSpPr>
          <p:nvPr>
            <p:ph type="sldNum" sz="quarter" idx="12"/>
          </p:nvPr>
        </p:nvSpPr>
        <p:spPr/>
        <p:txBody>
          <a:bodyPr/>
          <a:lstStyle/>
          <a:p>
            <a:fld id="{FD7DA45D-C8A9-46D9-BE9C-86E60B4686A4}" type="slidenum">
              <a:rPr kumimoji="1" lang="ja-JP" altLang="en-US" sz="1600" smtClean="0"/>
              <a:t>10</a:t>
            </a:fld>
            <a:endParaRPr kumimoji="1" lang="ja-JP" altLang="en-US" sz="1600"/>
          </a:p>
        </p:txBody>
      </p:sp>
      <p:sp>
        <p:nvSpPr>
          <p:cNvPr id="25" name="正方形/長方形 24"/>
          <p:cNvSpPr/>
          <p:nvPr/>
        </p:nvSpPr>
        <p:spPr>
          <a:xfrm>
            <a:off x="4216078" y="5904364"/>
            <a:ext cx="1603678" cy="52387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mtClean="0">
                <a:solidFill>
                  <a:schemeClr val="bg1"/>
                </a:solidFill>
              </a:rPr>
              <a:t>確認用データ</a:t>
            </a:r>
            <a:endParaRPr kumimoji="1" lang="ja-JP" altLang="en-US">
              <a:solidFill>
                <a:schemeClr val="bg1"/>
              </a:solidFill>
            </a:endParaRPr>
          </a:p>
        </p:txBody>
      </p:sp>
      <p:cxnSp>
        <p:nvCxnSpPr>
          <p:cNvPr id="30" name="直線矢印コネクタ 29"/>
          <p:cNvCxnSpPr/>
          <p:nvPr/>
        </p:nvCxnSpPr>
        <p:spPr>
          <a:xfrm flipH="1">
            <a:off x="5819757" y="6166303"/>
            <a:ext cx="1228825"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6017250" y="5744575"/>
            <a:ext cx="877163" cy="369332"/>
          </a:xfrm>
          <a:prstGeom prst="rect">
            <a:avLst/>
          </a:prstGeom>
          <a:noFill/>
        </p:spPr>
        <p:txBody>
          <a:bodyPr wrap="none" rtlCol="0">
            <a:spAutoFit/>
          </a:bodyPr>
          <a:lstStyle/>
          <a:p>
            <a:r>
              <a:rPr kumimoji="1" lang="ja-JP" altLang="en-US" smtClean="0"/>
              <a:t>暗号化</a:t>
            </a:r>
            <a:endParaRPr kumimoji="1" lang="ja-JP" altLang="en-US"/>
          </a:p>
        </p:txBody>
      </p:sp>
      <p:sp>
        <p:nvSpPr>
          <p:cNvPr id="33" name="正方形/長方形 32"/>
          <p:cNvSpPr/>
          <p:nvPr/>
        </p:nvSpPr>
        <p:spPr>
          <a:xfrm>
            <a:off x="1538045" y="5959324"/>
            <a:ext cx="1603678" cy="4139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a:solidFill>
                  <a:sysClr val="windowText" lastClr="000000"/>
                </a:solidFill>
              </a:rPr>
              <a:t>・ｿ遒ｺ隱咲畑繝・・繧ｿ</a:t>
            </a:r>
            <a:endParaRPr lang="en-US" altLang="ja-JP" sz="1200">
              <a:solidFill>
                <a:sysClr val="windowText" lastClr="000000"/>
              </a:solidFill>
            </a:endParaRPr>
          </a:p>
        </p:txBody>
      </p:sp>
      <p:cxnSp>
        <p:nvCxnSpPr>
          <p:cNvPr id="2052" name="直線矢印コネクタ 2051"/>
          <p:cNvCxnSpPr/>
          <p:nvPr/>
        </p:nvCxnSpPr>
        <p:spPr>
          <a:xfrm>
            <a:off x="985769" y="6154609"/>
            <a:ext cx="552276" cy="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53" name="テキスト ボックス 2052"/>
          <p:cNvSpPr txBox="1"/>
          <p:nvPr/>
        </p:nvSpPr>
        <p:spPr>
          <a:xfrm>
            <a:off x="938741" y="5745385"/>
            <a:ext cx="646331" cy="369332"/>
          </a:xfrm>
          <a:prstGeom prst="rect">
            <a:avLst/>
          </a:prstGeom>
          <a:noFill/>
        </p:spPr>
        <p:txBody>
          <a:bodyPr wrap="none" rtlCol="0">
            <a:spAutoFit/>
          </a:bodyPr>
          <a:lstStyle/>
          <a:p>
            <a:r>
              <a:rPr kumimoji="1" lang="ja-JP" altLang="en-US" smtClean="0"/>
              <a:t>復号</a:t>
            </a:r>
            <a:endParaRPr kumimoji="1" lang="ja-JP" altLang="en-US"/>
          </a:p>
        </p:txBody>
      </p:sp>
      <p:sp>
        <p:nvSpPr>
          <p:cNvPr id="23" name="フローチャート : 磁気ディスク 13"/>
          <p:cNvSpPr/>
          <p:nvPr/>
        </p:nvSpPr>
        <p:spPr>
          <a:xfrm>
            <a:off x="5725995" y="5119926"/>
            <a:ext cx="409985" cy="452234"/>
          </a:xfrm>
          <a:prstGeom prst="flowChartMagneticDisk">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Picture 2" descr="C:\Users\inokuchi\Documents\講究\5261\526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5719399" y="4387798"/>
            <a:ext cx="1021570" cy="766178"/>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3" descr="C:\Users\inokuchi\Pictures\ダウンロード (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98583" y="4426899"/>
            <a:ext cx="594839" cy="646118"/>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 descr="C:\Users\inokuchi\Documents\講究\5261\526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6884130" y="5697084"/>
            <a:ext cx="1021570" cy="766178"/>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C:\Users\inokuchi\AppData\Local\Microsoft\Windows\INetCache\IE\K53BG0JG\lgi01a201401070000[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12724" y="4592728"/>
            <a:ext cx="993644" cy="1054395"/>
          </a:xfrm>
          <a:prstGeom prst="rect">
            <a:avLst/>
          </a:prstGeom>
          <a:noFill/>
          <a:extLst>
            <a:ext uri="{909E8E84-426E-40DD-AFC4-6F175D3DCCD1}">
              <a14:hiddenFill xmlns:a14="http://schemas.microsoft.com/office/drawing/2010/main">
                <a:solidFill>
                  <a:srgbClr val="FFFFFF"/>
                </a:solidFill>
              </a14:hiddenFill>
            </a:ext>
          </a:extLst>
        </p:spPr>
      </p:pic>
      <p:sp>
        <p:nvSpPr>
          <p:cNvPr id="22" name="テキスト ボックス 21"/>
          <p:cNvSpPr txBox="1"/>
          <p:nvPr/>
        </p:nvSpPr>
        <p:spPr>
          <a:xfrm>
            <a:off x="285576" y="4466576"/>
            <a:ext cx="857927" cy="369332"/>
          </a:xfrm>
          <a:prstGeom prst="rect">
            <a:avLst/>
          </a:prstGeom>
          <a:noFill/>
        </p:spPr>
        <p:txBody>
          <a:bodyPr wrap="none" rtlCol="0">
            <a:spAutoFit/>
          </a:bodyPr>
          <a:lstStyle/>
          <a:p>
            <a:r>
              <a:rPr lang="ja-JP" altLang="en-US"/>
              <a:t>ユーザ</a:t>
            </a:r>
            <a:endParaRPr kumimoji="1" lang="ja-JP" altLang="en-US"/>
          </a:p>
        </p:txBody>
      </p:sp>
      <p:cxnSp>
        <p:nvCxnSpPr>
          <p:cNvPr id="15" name="直線矢印コネクタ 14"/>
          <p:cNvCxnSpPr>
            <a:stCxn id="29" idx="3"/>
            <a:endCxn id="6" idx="1"/>
          </p:cNvCxnSpPr>
          <p:nvPr/>
        </p:nvCxnSpPr>
        <p:spPr>
          <a:xfrm>
            <a:off x="2006368" y="5119926"/>
            <a:ext cx="223572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2658530" y="4448194"/>
            <a:ext cx="998991" cy="646331"/>
          </a:xfrm>
          <a:prstGeom prst="rect">
            <a:avLst/>
          </a:prstGeom>
          <a:noFill/>
        </p:spPr>
        <p:txBody>
          <a:bodyPr wrap="none" rtlCol="0">
            <a:spAutoFit/>
          </a:bodyPr>
          <a:lstStyle/>
          <a:p>
            <a:pPr algn="ctr"/>
            <a:r>
              <a:rPr kumimoji="1" lang="en-US" altLang="ja-JP" smtClean="0"/>
              <a:t>VM</a:t>
            </a:r>
            <a:r>
              <a:rPr kumimoji="1" lang="ja-JP" altLang="en-US" smtClean="0"/>
              <a:t>起動</a:t>
            </a:r>
          </a:p>
          <a:p>
            <a:pPr algn="ctr"/>
            <a:r>
              <a:rPr lang="ja-JP" altLang="en-US" smtClean="0"/>
              <a:t>コマンド</a:t>
            </a:r>
            <a:endParaRPr kumimoji="1" lang="ja-JP" altLang="en-US"/>
          </a:p>
        </p:txBody>
      </p:sp>
      <p:cxnSp>
        <p:nvCxnSpPr>
          <p:cNvPr id="19" name="直線矢印コネクタ 18"/>
          <p:cNvCxnSpPr>
            <a:stCxn id="25" idx="1"/>
            <a:endCxn id="33" idx="3"/>
          </p:cNvCxnSpPr>
          <p:nvPr/>
        </p:nvCxnSpPr>
        <p:spPr>
          <a:xfrm flipH="1">
            <a:off x="3141723" y="6166303"/>
            <a:ext cx="1074355"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1211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10" presetClass="entr" presetSubtype="0" fill="hold"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fade">
                                      <p:cBhvr>
                                        <p:cTn id="10" dur="500"/>
                                        <p:tgtEl>
                                          <p:spTgt spid="3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fade">
                                      <p:cBhvr>
                                        <p:cTn id="13" dur="500"/>
                                        <p:tgtEl>
                                          <p:spTgt spid="31"/>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500"/>
                                        <p:tgtEl>
                                          <p:spTgt spid="19"/>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Effect transition="in" filter="fade">
                                      <p:cBhvr>
                                        <p:cTn id="21" dur="500"/>
                                        <p:tgtEl>
                                          <p:spTgt spid="33"/>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053"/>
                                        </p:tgtEl>
                                        <p:attrNameLst>
                                          <p:attrName>style.visibility</p:attrName>
                                        </p:attrNameLst>
                                      </p:cBhvr>
                                      <p:to>
                                        <p:strVal val="visible"/>
                                      </p:to>
                                    </p:set>
                                    <p:animEffect transition="in" filter="fade">
                                      <p:cBhvr>
                                        <p:cTn id="24" dur="500"/>
                                        <p:tgtEl>
                                          <p:spTgt spid="2053"/>
                                        </p:tgtEl>
                                      </p:cBhvr>
                                    </p:animEffect>
                                  </p:childTnLst>
                                </p:cTn>
                              </p:par>
                              <p:par>
                                <p:cTn id="25" presetID="10" presetClass="entr" presetSubtype="0" fill="hold" nodeType="withEffect">
                                  <p:stCondLst>
                                    <p:cond delay="0"/>
                                  </p:stCondLst>
                                  <p:childTnLst>
                                    <p:set>
                                      <p:cBhvr>
                                        <p:cTn id="26" dur="1" fill="hold">
                                          <p:stCondLst>
                                            <p:cond delay="0"/>
                                          </p:stCondLst>
                                        </p:cTn>
                                        <p:tgtEl>
                                          <p:spTgt spid="2050"/>
                                        </p:tgtEl>
                                        <p:attrNameLst>
                                          <p:attrName>style.visibility</p:attrName>
                                        </p:attrNameLst>
                                      </p:cBhvr>
                                      <p:to>
                                        <p:strVal val="visible"/>
                                      </p:to>
                                    </p:set>
                                    <p:animEffect transition="in" filter="fade">
                                      <p:cBhvr>
                                        <p:cTn id="27" dur="500"/>
                                        <p:tgtEl>
                                          <p:spTgt spid="2050"/>
                                        </p:tgtEl>
                                      </p:cBhvr>
                                    </p:animEffect>
                                  </p:childTnLst>
                                </p:cTn>
                              </p:par>
                              <p:par>
                                <p:cTn id="28" presetID="10" presetClass="entr" presetSubtype="0" fill="hold" nodeType="withEffect">
                                  <p:stCondLst>
                                    <p:cond delay="0"/>
                                  </p:stCondLst>
                                  <p:childTnLst>
                                    <p:set>
                                      <p:cBhvr>
                                        <p:cTn id="29" dur="1" fill="hold">
                                          <p:stCondLst>
                                            <p:cond delay="0"/>
                                          </p:stCondLst>
                                        </p:cTn>
                                        <p:tgtEl>
                                          <p:spTgt spid="2052"/>
                                        </p:tgtEl>
                                        <p:attrNameLst>
                                          <p:attrName>style.visibility</p:attrName>
                                        </p:attrNameLst>
                                      </p:cBhvr>
                                      <p:to>
                                        <p:strVal val="visible"/>
                                      </p:to>
                                    </p:set>
                                    <p:animEffect transition="in" filter="fade">
                                      <p:cBhvr>
                                        <p:cTn id="30" dur="5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1" grpId="0"/>
      <p:bldP spid="33" grpId="0" animBg="1"/>
      <p:bldP spid="205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ディスク暗号化 </a:t>
            </a:r>
            <a:r>
              <a:rPr kumimoji="1" lang="en-US" altLang="ja-JP" smtClean="0"/>
              <a:t>vs. </a:t>
            </a:r>
            <a:r>
              <a:rPr kumimoji="1" lang="ja-JP" altLang="en-US" smtClean="0"/>
              <a:t>整合性検査</a:t>
            </a:r>
            <a:endParaRPr kumimoji="1" lang="ja-JP" altLang="en-US"/>
          </a:p>
        </p:txBody>
      </p:sp>
      <p:sp>
        <p:nvSpPr>
          <p:cNvPr id="3" name="コンテンツ プレースホルダー 2"/>
          <p:cNvSpPr>
            <a:spLocks noGrp="1"/>
          </p:cNvSpPr>
          <p:nvPr>
            <p:ph idx="1"/>
          </p:nvPr>
        </p:nvSpPr>
        <p:spPr/>
        <p:txBody>
          <a:bodyPr/>
          <a:lstStyle/>
          <a:p>
            <a:r>
              <a:rPr kumimoji="1" lang="ja-JP" altLang="en-US" smtClean="0"/>
              <a:t>一般的に、正しいディスクが用いられていることは整合性検査により保証</a:t>
            </a:r>
            <a:endParaRPr kumimoji="1" lang="en-US" altLang="ja-JP" smtClean="0"/>
          </a:p>
          <a:p>
            <a:pPr lvl="1"/>
            <a:r>
              <a:rPr kumimoji="1" lang="ja-JP" altLang="en-US" smtClean="0"/>
              <a:t>ディスクからデータを読み込む際にハッシュ値を計算して正しい値と比較</a:t>
            </a:r>
            <a:endParaRPr kumimoji="1" lang="en-US" altLang="ja-JP" smtClean="0"/>
          </a:p>
          <a:p>
            <a:r>
              <a:rPr lang="ja-JP" altLang="en-US" smtClean="0"/>
              <a:t>正しいハッシュ値をハイパーバイザ内に保持するのは困難</a:t>
            </a:r>
            <a:endParaRPr lang="en-US" altLang="ja-JP" smtClean="0"/>
          </a:p>
          <a:p>
            <a:pPr lvl="1"/>
            <a:r>
              <a:rPr lang="en-US" altLang="ja-JP" smtClean="0"/>
              <a:t>4KB</a:t>
            </a:r>
            <a:r>
              <a:rPr lang="ja-JP" altLang="en-US" smtClean="0"/>
              <a:t>につき</a:t>
            </a:r>
            <a:r>
              <a:rPr lang="en-US" altLang="ja-JP" smtClean="0"/>
              <a:t>256</a:t>
            </a:r>
            <a:r>
              <a:rPr lang="ja-JP" altLang="en-US" smtClean="0"/>
              <a:t>ビットのハッシュ値を使うと、</a:t>
            </a:r>
            <a:r>
              <a:rPr lang="en-US" altLang="ja-JP" smtClean="0"/>
              <a:t>1TB</a:t>
            </a:r>
            <a:r>
              <a:rPr lang="ja-JP" altLang="en-US" smtClean="0"/>
              <a:t>のディスクに対して</a:t>
            </a:r>
            <a:r>
              <a:rPr lang="en-US" altLang="ja-JP" smtClean="0"/>
              <a:t>4GB</a:t>
            </a:r>
            <a:r>
              <a:rPr lang="ja-JP" altLang="en-US" smtClean="0"/>
              <a:t>のハッシュ値が必要</a:t>
            </a:r>
            <a:endParaRPr lang="en-US" altLang="ja-JP" smtClean="0"/>
          </a:p>
          <a:p>
            <a:r>
              <a:rPr kumimoji="1" lang="en-US" altLang="ja-JP" smtClean="0"/>
              <a:t>UVBond</a:t>
            </a:r>
            <a:r>
              <a:rPr kumimoji="1" lang="ja-JP" altLang="en-US" smtClean="0"/>
              <a:t>ではディスクが正しく復号できなければ</a:t>
            </a:r>
            <a:r>
              <a:rPr kumimoji="1" lang="en-US" altLang="ja-JP" smtClean="0"/>
              <a:t>VM</a:t>
            </a:r>
            <a:r>
              <a:rPr kumimoji="1" lang="ja-JP" altLang="en-US" smtClean="0"/>
              <a:t>が正常に起動出来ないことを利用</a:t>
            </a:r>
            <a:endParaRPr kumimoji="1" lang="ja-JP" altLang="en-US"/>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mtClean="0"/>
              <a:t>11</a:t>
            </a:fld>
            <a:endParaRPr kumimoji="1" lang="ja-JP" altLang="en-US"/>
          </a:p>
        </p:txBody>
      </p:sp>
    </p:spTree>
    <p:extLst>
      <p:ext uri="{BB962C8B-B14F-4D97-AF65-F5344CB8AC3E}">
        <p14:creationId xmlns:p14="http://schemas.microsoft.com/office/powerpoint/2010/main" val="741608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Cloud"/>
          <p:cNvSpPr>
            <a:spLocks noChangeAspect="1" noEditPoints="1" noChangeArrowheads="1"/>
          </p:cNvSpPr>
          <p:nvPr/>
        </p:nvSpPr>
        <p:spPr bwMode="auto">
          <a:xfrm>
            <a:off x="3347864" y="4130953"/>
            <a:ext cx="5400600" cy="249967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ja-JP" altLang="en-US"/>
          </a:p>
        </p:txBody>
      </p:sp>
      <p:sp>
        <p:nvSpPr>
          <p:cNvPr id="2" name="タイトル 1"/>
          <p:cNvSpPr>
            <a:spLocks noGrp="1"/>
          </p:cNvSpPr>
          <p:nvPr>
            <p:ph type="title"/>
          </p:nvPr>
        </p:nvSpPr>
        <p:spPr/>
        <p:txBody>
          <a:bodyPr/>
          <a:lstStyle/>
          <a:p>
            <a:r>
              <a:rPr kumimoji="1" lang="ja-JP" altLang="en-US" smtClean="0"/>
              <a:t>セキュアな</a:t>
            </a:r>
            <a:r>
              <a:rPr kumimoji="1" lang="en-US" altLang="ja-JP" smtClean="0"/>
              <a:t>VM</a:t>
            </a:r>
            <a:r>
              <a:rPr kumimoji="1" lang="ja-JP" altLang="en-US" smtClean="0"/>
              <a:t>識別子の</a:t>
            </a:r>
            <a:r>
              <a:rPr lang="ja-JP" altLang="en-US"/>
              <a:t>発行</a:t>
            </a:r>
            <a:endParaRPr kumimoji="1" lang="ja-JP" altLang="en-US"/>
          </a:p>
        </p:txBody>
      </p:sp>
      <p:sp>
        <p:nvSpPr>
          <p:cNvPr id="3" name="コンテンツ プレースホルダー 2"/>
          <p:cNvSpPr>
            <a:spLocks noGrp="1"/>
          </p:cNvSpPr>
          <p:nvPr>
            <p:ph idx="1"/>
          </p:nvPr>
        </p:nvSpPr>
        <p:spPr>
          <a:xfrm>
            <a:off x="457200" y="1600200"/>
            <a:ext cx="8435280" cy="4525963"/>
          </a:xfrm>
        </p:spPr>
        <p:txBody>
          <a:bodyPr/>
          <a:lstStyle/>
          <a:p>
            <a:r>
              <a:rPr lang="ja-JP" altLang="en-US" smtClean="0"/>
              <a:t>ハイパーバイザはディスク暗号鍵で暗号化した</a:t>
            </a:r>
            <a:r>
              <a:rPr lang="en-US" altLang="ja-JP" smtClean="0"/>
              <a:t>VM</a:t>
            </a:r>
            <a:r>
              <a:rPr lang="ja-JP" altLang="en-US" smtClean="0"/>
              <a:t>識別子をユーザに返す</a:t>
            </a:r>
            <a:endParaRPr lang="en-US" altLang="ja-JP" dirty="0" smtClean="0"/>
          </a:p>
          <a:p>
            <a:pPr lvl="1"/>
            <a:r>
              <a:rPr lang="ja-JP" altLang="en-US" smtClean="0"/>
              <a:t>ディスク暗号</a:t>
            </a:r>
            <a:r>
              <a:rPr lang="ja-JP" altLang="en-US"/>
              <a:t>鍵</a:t>
            </a:r>
            <a:r>
              <a:rPr lang="ja-JP" altLang="en-US" smtClean="0"/>
              <a:t>を介して</a:t>
            </a:r>
            <a:r>
              <a:rPr lang="en-US" altLang="ja-JP" smtClean="0"/>
              <a:t>VM</a:t>
            </a:r>
            <a:r>
              <a:rPr lang="ja-JP" altLang="en-US" smtClean="0"/>
              <a:t>識別子と</a:t>
            </a:r>
            <a:r>
              <a:rPr lang="en-US" altLang="ja-JP" smtClean="0"/>
              <a:t>VM</a:t>
            </a:r>
            <a:r>
              <a:rPr lang="ja-JP" altLang="en-US" smtClean="0"/>
              <a:t>を結びつけ</a:t>
            </a:r>
            <a:endParaRPr lang="en-US" altLang="ja-JP" dirty="0" smtClean="0"/>
          </a:p>
          <a:p>
            <a:pPr lvl="1"/>
            <a:r>
              <a:rPr lang="ja-JP" altLang="en-US"/>
              <a:t>ハイパーバイザ</a:t>
            </a:r>
            <a:r>
              <a:rPr lang="ja-JP" altLang="en-US" smtClean="0"/>
              <a:t>は</a:t>
            </a:r>
            <a:r>
              <a:rPr lang="en-US" altLang="ja-JP" smtClean="0"/>
              <a:t>VM</a:t>
            </a:r>
            <a:r>
              <a:rPr lang="ja-JP" altLang="en-US" smtClean="0"/>
              <a:t>識別子と一致する</a:t>
            </a:r>
            <a:r>
              <a:rPr lang="en-US" altLang="ja-JP" smtClean="0"/>
              <a:t>VM</a:t>
            </a:r>
            <a:r>
              <a:rPr lang="ja-JP" altLang="en-US" smtClean="0"/>
              <a:t>にだけ操作を許可</a:t>
            </a:r>
            <a:endParaRPr kumimoji="1" lang="en-US" altLang="ja-JP" dirty="0" smtClean="0"/>
          </a:p>
        </p:txBody>
      </p:sp>
      <p:sp>
        <p:nvSpPr>
          <p:cNvPr id="4" name="正方形/長方形 3"/>
          <p:cNvSpPr/>
          <p:nvPr/>
        </p:nvSpPr>
        <p:spPr>
          <a:xfrm>
            <a:off x="3824826" y="5589238"/>
            <a:ext cx="4164393" cy="1139527"/>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315827" y="6359433"/>
            <a:ext cx="1710725" cy="369332"/>
          </a:xfrm>
          <a:prstGeom prst="rect">
            <a:avLst/>
          </a:prstGeom>
          <a:noFill/>
        </p:spPr>
        <p:txBody>
          <a:bodyPr wrap="none" rtlCol="0">
            <a:spAutoFit/>
          </a:bodyPr>
          <a:lstStyle/>
          <a:p>
            <a:r>
              <a:rPr kumimoji="1" lang="ja-JP" altLang="en-US" smtClean="0"/>
              <a:t>ハイパーバイザ</a:t>
            </a:r>
            <a:endParaRPr kumimoji="1" lang="ja-JP" altLang="en-US"/>
          </a:p>
        </p:txBody>
      </p:sp>
      <p:sp>
        <p:nvSpPr>
          <p:cNvPr id="6" name="正方形/長方形 5"/>
          <p:cNvSpPr/>
          <p:nvPr/>
        </p:nvSpPr>
        <p:spPr>
          <a:xfrm>
            <a:off x="4016670" y="4355654"/>
            <a:ext cx="867544" cy="928334"/>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6644728" y="4261736"/>
            <a:ext cx="1375962" cy="1116174"/>
          </a:xfrm>
          <a:prstGeom prst="rect">
            <a:avLst/>
          </a:prstGeom>
          <a:solidFill>
            <a:schemeClr val="accent5">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016668" y="4522091"/>
            <a:ext cx="867545" cy="646331"/>
          </a:xfrm>
          <a:prstGeom prst="rect">
            <a:avLst/>
          </a:prstGeom>
          <a:noFill/>
        </p:spPr>
        <p:txBody>
          <a:bodyPr wrap="none" rtlCol="0">
            <a:spAutoFit/>
          </a:bodyPr>
          <a:lstStyle/>
          <a:p>
            <a:pPr algn="ctr"/>
            <a:r>
              <a:rPr kumimoji="1" lang="ja-JP" altLang="en-US" smtClean="0"/>
              <a:t>管理</a:t>
            </a:r>
            <a:endParaRPr lang="en-US" altLang="ja-JP"/>
          </a:p>
          <a:p>
            <a:pPr algn="ctr"/>
            <a:r>
              <a:rPr kumimoji="1" lang="ja-JP" altLang="en-US" smtClean="0"/>
              <a:t>サーバ</a:t>
            </a:r>
            <a:endParaRPr kumimoji="1" lang="ja-JP" altLang="en-US"/>
          </a:p>
        </p:txBody>
      </p:sp>
      <p:sp>
        <p:nvSpPr>
          <p:cNvPr id="9" name="テキスト ボックス 8"/>
          <p:cNvSpPr txBox="1"/>
          <p:nvPr/>
        </p:nvSpPr>
        <p:spPr>
          <a:xfrm>
            <a:off x="7076068" y="4667408"/>
            <a:ext cx="513282" cy="369332"/>
          </a:xfrm>
          <a:prstGeom prst="rect">
            <a:avLst/>
          </a:prstGeom>
          <a:noFill/>
        </p:spPr>
        <p:txBody>
          <a:bodyPr wrap="none" rtlCol="0">
            <a:spAutoFit/>
          </a:bodyPr>
          <a:lstStyle/>
          <a:p>
            <a:r>
              <a:rPr kumimoji="1" lang="en-US" altLang="ja-JP" smtClean="0"/>
              <a:t>VM</a:t>
            </a:r>
            <a:endParaRPr kumimoji="1" lang="ja-JP" altLang="en-US"/>
          </a:p>
        </p:txBody>
      </p:sp>
      <p:sp>
        <p:nvSpPr>
          <p:cNvPr id="13" name="テキスト ボックス 12"/>
          <p:cNvSpPr txBox="1"/>
          <p:nvPr/>
        </p:nvSpPr>
        <p:spPr>
          <a:xfrm>
            <a:off x="1234976" y="4082840"/>
            <a:ext cx="857927" cy="369332"/>
          </a:xfrm>
          <a:prstGeom prst="rect">
            <a:avLst/>
          </a:prstGeom>
          <a:noFill/>
        </p:spPr>
        <p:txBody>
          <a:bodyPr wrap="none" rtlCol="0">
            <a:spAutoFit/>
          </a:bodyPr>
          <a:lstStyle/>
          <a:p>
            <a:r>
              <a:rPr lang="ja-JP" altLang="en-US"/>
              <a:t>ユーザ</a:t>
            </a:r>
            <a:endParaRPr kumimoji="1" lang="ja-JP" altLang="en-US"/>
          </a:p>
        </p:txBody>
      </p:sp>
      <p:sp>
        <p:nvSpPr>
          <p:cNvPr id="21" name="正方形/長方形 20"/>
          <p:cNvSpPr/>
          <p:nvPr/>
        </p:nvSpPr>
        <p:spPr>
          <a:xfrm>
            <a:off x="6946829" y="4166342"/>
            <a:ext cx="1285042" cy="378624"/>
          </a:xfrm>
          <a:prstGeom prst="rect">
            <a:avLst/>
          </a:prstGeom>
          <a:solidFill>
            <a:srgbClr val="FFFF00"/>
          </a:solidFill>
          <a:ln>
            <a:solidFill>
              <a:schemeClr val="accent6"/>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dirty="0" smtClean="0">
                <a:solidFill>
                  <a:schemeClr val="tx1"/>
                </a:solidFill>
              </a:rPr>
              <a:t>VM</a:t>
            </a:r>
            <a:r>
              <a:rPr lang="ja-JP" altLang="en-US" dirty="0" smtClean="0">
                <a:solidFill>
                  <a:schemeClr val="tx1"/>
                </a:solidFill>
              </a:rPr>
              <a:t>識別子</a:t>
            </a:r>
            <a:endParaRPr kumimoji="1" lang="ja-JP" altLang="en-US" dirty="0">
              <a:solidFill>
                <a:schemeClr val="tx1"/>
              </a:solidFill>
            </a:endParaRPr>
          </a:p>
        </p:txBody>
      </p:sp>
      <p:pic>
        <p:nvPicPr>
          <p:cNvPr id="25" name="Picture 2" descr="http://free-icon.web-tuhan.net/wp-content/uploads/2014/02/f_007_12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777" y="5462818"/>
            <a:ext cx="596367" cy="596368"/>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 descr="http://free-icon.web-tuhan.net/wp-content/uploads/2014/02/f_007_12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29094" y="6150093"/>
            <a:ext cx="596367" cy="596368"/>
          </a:xfrm>
          <a:prstGeom prst="rect">
            <a:avLst/>
          </a:prstGeom>
          <a:noFill/>
          <a:extLst>
            <a:ext uri="{909E8E84-426E-40DD-AFC4-6F175D3DCCD1}">
              <a14:hiddenFill xmlns:a14="http://schemas.microsoft.com/office/drawing/2010/main">
                <a:solidFill>
                  <a:srgbClr val="FFFFFF"/>
                </a:solidFill>
              </a14:hiddenFill>
            </a:ext>
          </a:extLst>
        </p:spPr>
      </p:pic>
      <p:sp>
        <p:nvSpPr>
          <p:cNvPr id="28" name="テキスト ボックス 27"/>
          <p:cNvSpPr txBox="1"/>
          <p:nvPr/>
        </p:nvSpPr>
        <p:spPr>
          <a:xfrm>
            <a:off x="2603792" y="4238022"/>
            <a:ext cx="997088" cy="646331"/>
          </a:xfrm>
          <a:prstGeom prst="rect">
            <a:avLst/>
          </a:prstGeom>
          <a:noFill/>
        </p:spPr>
        <p:txBody>
          <a:bodyPr wrap="none" rtlCol="0">
            <a:spAutoFit/>
          </a:bodyPr>
          <a:lstStyle/>
          <a:p>
            <a:pPr algn="ctr"/>
            <a:r>
              <a:rPr lang="en-US" altLang="ja-JP" dirty="0" smtClean="0"/>
              <a:t>VM</a:t>
            </a:r>
            <a:r>
              <a:rPr lang="ja-JP" altLang="en-US" dirty="0" smtClean="0"/>
              <a:t>へ</a:t>
            </a:r>
            <a:endParaRPr lang="en-US" altLang="ja-JP" dirty="0" smtClean="0"/>
          </a:p>
          <a:p>
            <a:pPr algn="ctr"/>
            <a:r>
              <a:rPr kumimoji="1" lang="ja-JP" altLang="en-US" dirty="0"/>
              <a:t>アクセス</a:t>
            </a:r>
          </a:p>
        </p:txBody>
      </p:sp>
      <p:sp>
        <p:nvSpPr>
          <p:cNvPr id="12" name="スライド番号プレースホルダー 11"/>
          <p:cNvSpPr>
            <a:spLocks noGrp="1"/>
          </p:cNvSpPr>
          <p:nvPr>
            <p:ph type="sldNum" sz="quarter" idx="12"/>
          </p:nvPr>
        </p:nvSpPr>
        <p:spPr/>
        <p:txBody>
          <a:bodyPr/>
          <a:lstStyle/>
          <a:p>
            <a:fld id="{FD7DA45D-C8A9-46D9-BE9C-86E60B4686A4}" type="slidenum">
              <a:rPr kumimoji="1" lang="ja-JP" altLang="en-US" sz="1600" smtClean="0"/>
              <a:t>12</a:t>
            </a:fld>
            <a:endParaRPr kumimoji="1" lang="ja-JP" altLang="en-US" sz="1600"/>
          </a:p>
        </p:txBody>
      </p:sp>
      <p:cxnSp>
        <p:nvCxnSpPr>
          <p:cNvPr id="23" name="直線矢印コネクタ 22"/>
          <p:cNvCxnSpPr/>
          <p:nvPr/>
        </p:nvCxnSpPr>
        <p:spPr>
          <a:xfrm flipV="1">
            <a:off x="2330117" y="4892672"/>
            <a:ext cx="1686551" cy="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5174958" y="4267506"/>
            <a:ext cx="1375962" cy="1116174"/>
          </a:xfrm>
          <a:prstGeom prst="rect">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5211158" y="4640927"/>
            <a:ext cx="1391728" cy="369332"/>
          </a:xfrm>
          <a:prstGeom prst="rect">
            <a:avLst/>
          </a:prstGeom>
          <a:noFill/>
        </p:spPr>
        <p:txBody>
          <a:bodyPr wrap="none" rtlCol="0">
            <a:spAutoFit/>
          </a:bodyPr>
          <a:lstStyle/>
          <a:p>
            <a:r>
              <a:rPr lang="ja-JP" altLang="en-US"/>
              <a:t>悪意</a:t>
            </a:r>
            <a:r>
              <a:rPr lang="ja-JP" altLang="en-US" smtClean="0"/>
              <a:t>ある</a:t>
            </a:r>
            <a:r>
              <a:rPr lang="en-US" altLang="ja-JP" smtClean="0"/>
              <a:t>VM</a:t>
            </a:r>
            <a:endParaRPr kumimoji="1" lang="ja-JP" altLang="en-US"/>
          </a:p>
        </p:txBody>
      </p:sp>
      <p:cxnSp>
        <p:nvCxnSpPr>
          <p:cNvPr id="15" name="カギ線コネクタ 14"/>
          <p:cNvCxnSpPr>
            <a:stCxn id="6" idx="2"/>
            <a:endCxn id="27" idx="2"/>
          </p:cNvCxnSpPr>
          <p:nvPr/>
        </p:nvCxnSpPr>
        <p:spPr>
          <a:xfrm rot="16200000" flipH="1">
            <a:off x="5106844" y="4627585"/>
            <a:ext cx="99692" cy="1412497"/>
          </a:xfrm>
          <a:prstGeom prst="bentConnector3">
            <a:avLst>
              <a:gd name="adj1" fmla="val 696038"/>
            </a:avLst>
          </a:prstGeom>
          <a:ln w="2857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30" name="禁止 29"/>
          <p:cNvSpPr/>
          <p:nvPr/>
        </p:nvSpPr>
        <p:spPr>
          <a:xfrm>
            <a:off x="4884213" y="5694023"/>
            <a:ext cx="577589" cy="545765"/>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31" name="Picture 2" descr="C:\Users\inokuchi\AppData\Local\Microsoft\Windows\INetCache\IE\K53BG0JG\lgi01a201401070000[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6961" y="4365475"/>
            <a:ext cx="993644" cy="1054395"/>
          </a:xfrm>
          <a:prstGeom prst="rect">
            <a:avLst/>
          </a:prstGeom>
          <a:noFill/>
          <a:extLst>
            <a:ext uri="{909E8E84-426E-40DD-AFC4-6F175D3DCCD1}">
              <a14:hiddenFill xmlns:a14="http://schemas.microsoft.com/office/drawing/2010/main">
                <a:solidFill>
                  <a:srgbClr val="FFFFFF"/>
                </a:solidFill>
              </a14:hiddenFill>
            </a:ext>
          </a:extLst>
        </p:spPr>
      </p:pic>
      <p:sp>
        <p:nvSpPr>
          <p:cNvPr id="18" name="正方形/長方形 17"/>
          <p:cNvSpPr/>
          <p:nvPr/>
        </p:nvSpPr>
        <p:spPr>
          <a:xfrm>
            <a:off x="1461740" y="5555289"/>
            <a:ext cx="1197729" cy="378624"/>
          </a:xfrm>
          <a:prstGeom prst="rect">
            <a:avLst/>
          </a:prstGeom>
          <a:solidFill>
            <a:srgbClr val="FFFF00"/>
          </a:solidFill>
          <a:ln>
            <a:solidFill>
              <a:schemeClr val="accent6"/>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smtClean="0">
                <a:solidFill>
                  <a:sysClr val="windowText" lastClr="000000"/>
                </a:solidFill>
              </a:rPr>
              <a:t>VM</a:t>
            </a:r>
            <a:r>
              <a:rPr lang="ja-JP" altLang="en-US" smtClean="0">
                <a:solidFill>
                  <a:sysClr val="windowText" lastClr="000000"/>
                </a:solidFill>
              </a:rPr>
              <a:t>識別子</a:t>
            </a:r>
            <a:endParaRPr kumimoji="1" lang="ja-JP" altLang="en-US">
              <a:solidFill>
                <a:sysClr val="windowText" lastClr="000000"/>
              </a:solidFill>
            </a:endParaRPr>
          </a:p>
        </p:txBody>
      </p:sp>
      <p:cxnSp>
        <p:nvCxnSpPr>
          <p:cNvPr id="17" name="カギ線コネクタ 16"/>
          <p:cNvCxnSpPr>
            <a:stCxn id="6" idx="2"/>
            <a:endCxn id="7" idx="2"/>
          </p:cNvCxnSpPr>
          <p:nvPr/>
        </p:nvCxnSpPr>
        <p:spPr>
          <a:xfrm rot="16200000" flipH="1">
            <a:off x="5844614" y="3889815"/>
            <a:ext cx="93922" cy="2882267"/>
          </a:xfrm>
          <a:prstGeom prst="bentConnector3">
            <a:avLst>
              <a:gd name="adj1" fmla="val 913629"/>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0978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fade">
                                      <p:cBhvr>
                                        <p:cTn id="10" dur="500"/>
                                        <p:tgtEl>
                                          <p:spTgt spid="30"/>
                                        </p:tgtEl>
                                      </p:cBhvr>
                                    </p:animEffect>
                                  </p:childTnLst>
                                </p:cTn>
                              </p:par>
                              <p:par>
                                <p:cTn id="11" presetID="1" presetClass="exit" presetSubtype="0" fill="hold" nodeType="withEffect">
                                  <p:stCondLst>
                                    <p:cond delay="0"/>
                                  </p:stCondLst>
                                  <p:childTnLst>
                                    <p:set>
                                      <p:cBhvr>
                                        <p:cTn id="12"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mtClean="0"/>
              <a:t>管理コマンド単位での操作</a:t>
            </a:r>
            <a:endParaRPr kumimoji="1" lang="ja-JP" altLang="en-US"/>
          </a:p>
        </p:txBody>
      </p:sp>
      <p:sp>
        <p:nvSpPr>
          <p:cNvPr id="3" name="コンテンツ プレースホルダー 2"/>
          <p:cNvSpPr>
            <a:spLocks noGrp="1"/>
          </p:cNvSpPr>
          <p:nvPr>
            <p:ph idx="1"/>
          </p:nvPr>
        </p:nvSpPr>
        <p:spPr/>
        <p:txBody>
          <a:bodyPr/>
          <a:lstStyle/>
          <a:p>
            <a:r>
              <a:rPr lang="ja-JP" altLang="en-US" smtClean="0"/>
              <a:t>ユーザは管理サーバにコマンドを送って</a:t>
            </a:r>
            <a:r>
              <a:rPr lang="en-US" altLang="ja-JP" smtClean="0"/>
              <a:t>VM</a:t>
            </a:r>
            <a:r>
              <a:rPr lang="ja-JP" altLang="en-US" smtClean="0"/>
              <a:t>を操作</a:t>
            </a:r>
            <a:endParaRPr lang="en-US" altLang="ja-JP"/>
          </a:p>
          <a:p>
            <a:pPr lvl="1"/>
            <a:r>
              <a:rPr lang="ja-JP" altLang="en-US" smtClean="0"/>
              <a:t>管理コマンド単位で</a:t>
            </a:r>
            <a:r>
              <a:rPr lang="en-US" altLang="ja-JP" smtClean="0"/>
              <a:t>VM</a:t>
            </a:r>
            <a:r>
              <a:rPr lang="ja-JP" altLang="en-US" smtClean="0"/>
              <a:t>操作を許可・拒否する必要</a:t>
            </a:r>
            <a:endParaRPr lang="en-US" altLang="ja-JP" smtClean="0"/>
          </a:p>
          <a:p>
            <a:r>
              <a:rPr lang="ja-JP" altLang="en-US"/>
              <a:t>ハイパーバイザ</a:t>
            </a:r>
            <a:r>
              <a:rPr lang="ja-JP" altLang="en-US" smtClean="0"/>
              <a:t>は管理コマンドを認識できない</a:t>
            </a:r>
            <a:endParaRPr lang="en-US" altLang="ja-JP" smtClean="0"/>
          </a:p>
          <a:p>
            <a:pPr lvl="1"/>
            <a:r>
              <a:rPr kumimoji="1" lang="ja-JP" altLang="en-US" smtClean="0"/>
              <a:t>ハイパー</a:t>
            </a:r>
            <a:r>
              <a:rPr kumimoji="1" lang="ja-JP" altLang="en-US"/>
              <a:t>バイザ</a:t>
            </a:r>
            <a:r>
              <a:rPr kumimoji="1" lang="ja-JP" altLang="en-US" smtClean="0"/>
              <a:t>が認識できるのは管理コマンドが発行するハイパーコールだけ</a:t>
            </a:r>
            <a:endParaRPr kumimoji="1" lang="ja-JP" altLang="en-US"/>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mtClean="0"/>
              <a:t>13</a:t>
            </a:fld>
            <a:endParaRPr kumimoji="1" lang="ja-JP" altLang="en-US"/>
          </a:p>
        </p:txBody>
      </p:sp>
      <p:pic>
        <p:nvPicPr>
          <p:cNvPr id="5" name="Picture 2" descr="C:\Users\inokuchi\AppData\Local\Microsoft\Windows\INetCache\IE\K53BG0JG\lgi01a2014010700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4551278"/>
            <a:ext cx="993644" cy="1054395"/>
          </a:xfrm>
          <a:prstGeom prst="rect">
            <a:avLst/>
          </a:prstGeom>
          <a:noFill/>
          <a:extLst>
            <a:ext uri="{909E8E84-426E-40DD-AFC4-6F175D3DCCD1}">
              <a14:hiddenFill xmlns:a14="http://schemas.microsoft.com/office/drawing/2010/main">
                <a:solidFill>
                  <a:srgbClr val="FFFFFF"/>
                </a:solidFill>
              </a14:hiddenFill>
            </a:ext>
          </a:extLst>
        </p:spPr>
      </p:pic>
      <p:sp>
        <p:nvSpPr>
          <p:cNvPr id="6" name="正方形/長方形 5"/>
          <p:cNvSpPr/>
          <p:nvPr/>
        </p:nvSpPr>
        <p:spPr>
          <a:xfrm>
            <a:off x="3824826" y="5915121"/>
            <a:ext cx="4164393" cy="81364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315827" y="6359433"/>
            <a:ext cx="1710725" cy="369332"/>
          </a:xfrm>
          <a:prstGeom prst="rect">
            <a:avLst/>
          </a:prstGeom>
          <a:noFill/>
        </p:spPr>
        <p:txBody>
          <a:bodyPr wrap="none" rtlCol="0">
            <a:spAutoFit/>
          </a:bodyPr>
          <a:lstStyle/>
          <a:p>
            <a:r>
              <a:rPr kumimoji="1" lang="ja-JP" altLang="en-US" smtClean="0"/>
              <a:t>ハイパーバイザ</a:t>
            </a:r>
            <a:endParaRPr kumimoji="1" lang="ja-JP" altLang="en-US"/>
          </a:p>
        </p:txBody>
      </p:sp>
      <p:sp>
        <p:nvSpPr>
          <p:cNvPr id="8" name="正方形/長方形 7"/>
          <p:cNvSpPr/>
          <p:nvPr/>
        </p:nvSpPr>
        <p:spPr>
          <a:xfrm>
            <a:off x="4018335" y="4660153"/>
            <a:ext cx="964417" cy="787656"/>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6588224" y="4660153"/>
            <a:ext cx="1272751" cy="1021698"/>
          </a:xfrm>
          <a:prstGeom prst="rect">
            <a:avLst/>
          </a:prstGeom>
          <a:solidFill>
            <a:schemeClr val="accent5">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4104441" y="4786087"/>
            <a:ext cx="792205" cy="584775"/>
          </a:xfrm>
          <a:prstGeom prst="rect">
            <a:avLst/>
          </a:prstGeom>
          <a:noFill/>
        </p:spPr>
        <p:txBody>
          <a:bodyPr wrap="none" rtlCol="0">
            <a:spAutoFit/>
          </a:bodyPr>
          <a:lstStyle/>
          <a:p>
            <a:pPr algn="ctr"/>
            <a:r>
              <a:rPr kumimoji="1" lang="ja-JP" altLang="en-US" sz="1600" smtClean="0"/>
              <a:t>管理</a:t>
            </a:r>
            <a:endParaRPr kumimoji="1" lang="en-US" altLang="ja-JP" sz="1600" smtClean="0"/>
          </a:p>
          <a:p>
            <a:pPr algn="ctr"/>
            <a:r>
              <a:rPr lang="ja-JP" altLang="en-US" sz="1600" smtClean="0"/>
              <a:t>サーバ</a:t>
            </a:r>
            <a:endParaRPr kumimoji="1" lang="en-US" altLang="ja-JP" sz="1600" smtClean="0"/>
          </a:p>
        </p:txBody>
      </p:sp>
      <p:sp>
        <p:nvSpPr>
          <p:cNvPr id="11" name="テキスト ボックス 10"/>
          <p:cNvSpPr txBox="1"/>
          <p:nvPr/>
        </p:nvSpPr>
        <p:spPr>
          <a:xfrm>
            <a:off x="6914548" y="4986336"/>
            <a:ext cx="513282" cy="369332"/>
          </a:xfrm>
          <a:prstGeom prst="rect">
            <a:avLst/>
          </a:prstGeom>
          <a:noFill/>
        </p:spPr>
        <p:txBody>
          <a:bodyPr wrap="none" rtlCol="0">
            <a:spAutoFit/>
          </a:bodyPr>
          <a:lstStyle/>
          <a:p>
            <a:r>
              <a:rPr kumimoji="1" lang="en-US" altLang="ja-JP" smtClean="0"/>
              <a:t>VM</a:t>
            </a:r>
            <a:endParaRPr kumimoji="1" lang="ja-JP" altLang="en-US"/>
          </a:p>
        </p:txBody>
      </p:sp>
      <p:sp>
        <p:nvSpPr>
          <p:cNvPr id="12" name="テキスト ボックス 11"/>
          <p:cNvSpPr txBox="1"/>
          <p:nvPr/>
        </p:nvSpPr>
        <p:spPr>
          <a:xfrm>
            <a:off x="1355426" y="4288329"/>
            <a:ext cx="857927" cy="369332"/>
          </a:xfrm>
          <a:prstGeom prst="rect">
            <a:avLst/>
          </a:prstGeom>
          <a:noFill/>
        </p:spPr>
        <p:txBody>
          <a:bodyPr wrap="none" rtlCol="0">
            <a:spAutoFit/>
          </a:bodyPr>
          <a:lstStyle/>
          <a:p>
            <a:r>
              <a:rPr lang="ja-JP" altLang="en-US"/>
              <a:t>ユーザ</a:t>
            </a:r>
            <a:endParaRPr kumimoji="1" lang="ja-JP" altLang="en-US"/>
          </a:p>
        </p:txBody>
      </p:sp>
      <p:sp>
        <p:nvSpPr>
          <p:cNvPr id="13" name="正方形/長方形 12"/>
          <p:cNvSpPr/>
          <p:nvPr/>
        </p:nvSpPr>
        <p:spPr>
          <a:xfrm>
            <a:off x="1217078" y="5727307"/>
            <a:ext cx="1222765" cy="378624"/>
          </a:xfrm>
          <a:prstGeom prst="rect">
            <a:avLst/>
          </a:prstGeom>
          <a:solidFill>
            <a:schemeClr val="tx1"/>
          </a:solidFill>
          <a:ln>
            <a:solidFill>
              <a:schemeClr val="tx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smtClean="0">
                <a:solidFill>
                  <a:schemeClr val="bg1"/>
                </a:solidFill>
              </a:rPr>
              <a:t>VM</a:t>
            </a:r>
            <a:r>
              <a:rPr lang="ja-JP" altLang="en-US" smtClean="0">
                <a:solidFill>
                  <a:schemeClr val="bg1"/>
                </a:solidFill>
              </a:rPr>
              <a:t>識別子</a:t>
            </a:r>
            <a:endParaRPr kumimoji="1" lang="ja-JP" altLang="en-US">
              <a:solidFill>
                <a:schemeClr val="bg1"/>
              </a:solidFill>
            </a:endParaRPr>
          </a:p>
        </p:txBody>
      </p:sp>
      <p:sp>
        <p:nvSpPr>
          <p:cNvPr id="16" name="正方形/長方形 15"/>
          <p:cNvSpPr/>
          <p:nvPr/>
        </p:nvSpPr>
        <p:spPr>
          <a:xfrm>
            <a:off x="6967958" y="4477429"/>
            <a:ext cx="1241883" cy="378624"/>
          </a:xfrm>
          <a:prstGeom prst="rect">
            <a:avLst/>
          </a:prstGeom>
          <a:solidFill>
            <a:srgbClr val="FFFF00"/>
          </a:solidFill>
          <a:ln>
            <a:solidFill>
              <a:schemeClr val="accent6"/>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smtClean="0">
                <a:solidFill>
                  <a:sysClr val="windowText" lastClr="000000"/>
                </a:solidFill>
              </a:rPr>
              <a:t>VM</a:t>
            </a:r>
            <a:r>
              <a:rPr lang="ja-JP" altLang="en-US" smtClean="0">
                <a:solidFill>
                  <a:sysClr val="windowText" lastClr="000000"/>
                </a:solidFill>
              </a:rPr>
              <a:t>識別子</a:t>
            </a:r>
            <a:endParaRPr kumimoji="1" lang="ja-JP" altLang="en-US">
              <a:solidFill>
                <a:sysClr val="windowText" lastClr="000000"/>
              </a:solidFill>
            </a:endParaRPr>
          </a:p>
        </p:txBody>
      </p:sp>
      <p:cxnSp>
        <p:nvCxnSpPr>
          <p:cNvPr id="17" name="直線矢印コネクタ 16"/>
          <p:cNvCxnSpPr>
            <a:stCxn id="5" idx="3"/>
            <a:endCxn id="8" idx="1"/>
          </p:cNvCxnSpPr>
          <p:nvPr/>
        </p:nvCxnSpPr>
        <p:spPr>
          <a:xfrm flipV="1">
            <a:off x="2325284" y="5053981"/>
            <a:ext cx="1693051" cy="244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4873644" y="5496796"/>
            <a:ext cx="1689886" cy="369332"/>
          </a:xfrm>
          <a:prstGeom prst="rect">
            <a:avLst/>
          </a:prstGeom>
          <a:noFill/>
        </p:spPr>
        <p:txBody>
          <a:bodyPr wrap="none" rtlCol="0">
            <a:spAutoFit/>
          </a:bodyPr>
          <a:lstStyle/>
          <a:p>
            <a:r>
              <a:rPr kumimoji="1" lang="ja-JP" altLang="en-US" smtClean="0"/>
              <a:t>ハイパーコール</a:t>
            </a:r>
            <a:endParaRPr kumimoji="1" lang="ja-JP" altLang="en-US"/>
          </a:p>
        </p:txBody>
      </p:sp>
      <p:sp>
        <p:nvSpPr>
          <p:cNvPr id="25" name="テキスト ボックス 24"/>
          <p:cNvSpPr txBox="1"/>
          <p:nvPr/>
        </p:nvSpPr>
        <p:spPr>
          <a:xfrm>
            <a:off x="2417478" y="4621657"/>
            <a:ext cx="1401346" cy="369332"/>
          </a:xfrm>
          <a:prstGeom prst="rect">
            <a:avLst/>
          </a:prstGeom>
          <a:noFill/>
        </p:spPr>
        <p:txBody>
          <a:bodyPr wrap="none" rtlCol="0">
            <a:spAutoFit/>
          </a:bodyPr>
          <a:lstStyle/>
          <a:p>
            <a:pPr algn="ctr"/>
            <a:r>
              <a:rPr lang="ja-JP" altLang="en-US" smtClean="0"/>
              <a:t>管理</a:t>
            </a:r>
            <a:r>
              <a:rPr lang="ja-JP" altLang="en-US"/>
              <a:t>コマンド</a:t>
            </a:r>
            <a:endParaRPr kumimoji="1" lang="en-US" altLang="ja-JP" smtClean="0"/>
          </a:p>
        </p:txBody>
      </p:sp>
      <p:cxnSp>
        <p:nvCxnSpPr>
          <p:cNvPr id="23" name="直線矢印コネクタ 22"/>
          <p:cNvCxnSpPr/>
          <p:nvPr/>
        </p:nvCxnSpPr>
        <p:spPr>
          <a:xfrm>
            <a:off x="4484594" y="5451000"/>
            <a:ext cx="0" cy="92824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4788024" y="5451000"/>
            <a:ext cx="0" cy="92824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a:off x="4211960" y="5450999"/>
            <a:ext cx="0" cy="92824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69976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mtClean="0"/>
              <a:t>ハイパーコール</a:t>
            </a:r>
            <a:r>
              <a:rPr lang="ja-JP" altLang="en-US"/>
              <a:t>列</a:t>
            </a:r>
            <a:r>
              <a:rPr lang="ja-JP" altLang="en-US" smtClean="0"/>
              <a:t>での識別</a:t>
            </a:r>
            <a:endParaRPr kumimoji="1" lang="ja-JP" altLang="en-US"/>
          </a:p>
        </p:txBody>
      </p:sp>
      <p:sp>
        <p:nvSpPr>
          <p:cNvPr id="3" name="コンテンツ プレースホルダー 2"/>
          <p:cNvSpPr>
            <a:spLocks noGrp="1"/>
          </p:cNvSpPr>
          <p:nvPr>
            <p:ph idx="1"/>
          </p:nvPr>
        </p:nvSpPr>
        <p:spPr/>
        <p:txBody>
          <a:bodyPr/>
          <a:lstStyle/>
          <a:p>
            <a:r>
              <a:rPr lang="ja-JP" altLang="en-US" smtClean="0"/>
              <a:t>ハイパー</a:t>
            </a:r>
            <a:r>
              <a:rPr lang="ja-JP" altLang="en-US"/>
              <a:t>コール</a:t>
            </a:r>
            <a:r>
              <a:rPr lang="ja-JP" altLang="en-US" smtClean="0"/>
              <a:t>の呼び出し</a:t>
            </a:r>
            <a:r>
              <a:rPr lang="ja-JP" altLang="en-US"/>
              <a:t>順</a:t>
            </a:r>
            <a:r>
              <a:rPr lang="ja-JP" altLang="en-US" smtClean="0"/>
              <a:t>によって管理コマンドを識別</a:t>
            </a:r>
            <a:endParaRPr kumimoji="1" lang="en-US" altLang="ja-JP" smtClean="0"/>
          </a:p>
          <a:p>
            <a:pPr lvl="1"/>
            <a:r>
              <a:rPr lang="ja-JP" altLang="en-US" smtClean="0"/>
              <a:t>管理</a:t>
            </a:r>
            <a:r>
              <a:rPr lang="ja-JP" altLang="en-US"/>
              <a:t>コマンド</a:t>
            </a:r>
            <a:r>
              <a:rPr lang="ja-JP" altLang="en-US" smtClean="0"/>
              <a:t>はハイパーコール列で特徴づけが可能</a:t>
            </a:r>
            <a:endParaRPr kumimoji="1" lang="en-US" altLang="ja-JP" smtClean="0"/>
          </a:p>
          <a:p>
            <a:pPr lvl="1"/>
            <a:r>
              <a:rPr lang="ja-JP" altLang="en-US"/>
              <a:t>ユーザ</a:t>
            </a:r>
            <a:r>
              <a:rPr lang="ja-JP" altLang="en-US" smtClean="0"/>
              <a:t>は</a:t>
            </a:r>
            <a:r>
              <a:rPr lang="en-US" altLang="ja-JP" smtClean="0"/>
              <a:t>VM</a:t>
            </a:r>
            <a:r>
              <a:rPr lang="ja-JP" altLang="en-US" smtClean="0"/>
              <a:t>識別子とともにハイパーコール列も送信</a:t>
            </a:r>
            <a:endParaRPr lang="en-US" altLang="ja-JP" smtClean="0"/>
          </a:p>
          <a:p>
            <a:pPr lvl="1"/>
            <a:r>
              <a:rPr lang="ja-JP" altLang="en-US" smtClean="0"/>
              <a:t>ハイパーコール列が正しく実行されている間だけ</a:t>
            </a:r>
            <a:r>
              <a:rPr lang="en-US" altLang="ja-JP" smtClean="0"/>
              <a:t>VM</a:t>
            </a:r>
            <a:r>
              <a:rPr lang="ja-JP" altLang="en-US" smtClean="0"/>
              <a:t>へのアクセスを許可</a:t>
            </a:r>
            <a:endParaRPr kumimoji="1" lang="ja-JP" altLang="en-US"/>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mtClean="0"/>
              <a:t>14</a:t>
            </a:fld>
            <a:endParaRPr kumimoji="1" lang="ja-JP" altLang="en-US"/>
          </a:p>
        </p:txBody>
      </p:sp>
      <p:sp>
        <p:nvSpPr>
          <p:cNvPr id="45" name="楕円 44"/>
          <p:cNvSpPr/>
          <p:nvPr/>
        </p:nvSpPr>
        <p:spPr>
          <a:xfrm>
            <a:off x="805612" y="4642892"/>
            <a:ext cx="576064" cy="57606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pc="-150" smtClean="0"/>
              <a:t>1</a:t>
            </a:r>
            <a:endParaRPr kumimoji="1" lang="ja-JP" altLang="en-US" spc="-150"/>
          </a:p>
        </p:txBody>
      </p:sp>
      <p:sp>
        <p:nvSpPr>
          <p:cNvPr id="46" name="楕円 45"/>
          <p:cNvSpPr/>
          <p:nvPr/>
        </p:nvSpPr>
        <p:spPr>
          <a:xfrm>
            <a:off x="2768002" y="4642892"/>
            <a:ext cx="576064" cy="57606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pc="-150"/>
              <a:t>8</a:t>
            </a:r>
            <a:endParaRPr kumimoji="1" lang="ja-JP" altLang="en-US" spc="-150"/>
          </a:p>
        </p:txBody>
      </p:sp>
      <p:sp>
        <p:nvSpPr>
          <p:cNvPr id="47" name="楕円 46"/>
          <p:cNvSpPr/>
          <p:nvPr/>
        </p:nvSpPr>
        <p:spPr>
          <a:xfrm>
            <a:off x="3995936" y="4640027"/>
            <a:ext cx="576064" cy="57606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pc="-150"/>
              <a:t>9</a:t>
            </a:r>
            <a:endParaRPr kumimoji="1" lang="ja-JP" altLang="en-US" spc="-150"/>
          </a:p>
        </p:txBody>
      </p:sp>
      <p:sp>
        <p:nvSpPr>
          <p:cNvPr id="48" name="楕円 47"/>
          <p:cNvSpPr/>
          <p:nvPr/>
        </p:nvSpPr>
        <p:spPr>
          <a:xfrm>
            <a:off x="5226617" y="4640027"/>
            <a:ext cx="576064" cy="57606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pc="-150" smtClean="0"/>
              <a:t>10</a:t>
            </a:r>
            <a:endParaRPr kumimoji="1" lang="ja-JP" altLang="en-US" spc="-150"/>
          </a:p>
        </p:txBody>
      </p:sp>
      <p:sp>
        <p:nvSpPr>
          <p:cNvPr id="49" name="楕円 48"/>
          <p:cNvSpPr/>
          <p:nvPr/>
        </p:nvSpPr>
        <p:spPr>
          <a:xfrm>
            <a:off x="6457298" y="4640027"/>
            <a:ext cx="576064" cy="57606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pc="-150" smtClean="0"/>
              <a:t>11</a:t>
            </a:r>
            <a:endParaRPr kumimoji="1" lang="ja-JP" altLang="en-US" spc="-150"/>
          </a:p>
        </p:txBody>
      </p:sp>
      <p:sp>
        <p:nvSpPr>
          <p:cNvPr id="50" name="楕円 49"/>
          <p:cNvSpPr/>
          <p:nvPr/>
        </p:nvSpPr>
        <p:spPr>
          <a:xfrm>
            <a:off x="7687979" y="4640027"/>
            <a:ext cx="576064" cy="57606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pc="-150" smtClean="0"/>
              <a:t>12</a:t>
            </a:r>
            <a:endParaRPr kumimoji="1" lang="ja-JP" altLang="en-US" spc="-150"/>
          </a:p>
        </p:txBody>
      </p:sp>
      <p:sp>
        <p:nvSpPr>
          <p:cNvPr id="51" name="楕円 50"/>
          <p:cNvSpPr/>
          <p:nvPr/>
        </p:nvSpPr>
        <p:spPr>
          <a:xfrm>
            <a:off x="3995936" y="5838131"/>
            <a:ext cx="576064" cy="57606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pc="-150" smtClean="0"/>
              <a:t>13</a:t>
            </a:r>
            <a:endParaRPr kumimoji="1" lang="ja-JP" altLang="en-US" spc="-150"/>
          </a:p>
        </p:txBody>
      </p:sp>
      <p:sp>
        <p:nvSpPr>
          <p:cNvPr id="52" name="楕円 51"/>
          <p:cNvSpPr/>
          <p:nvPr/>
        </p:nvSpPr>
        <p:spPr>
          <a:xfrm>
            <a:off x="5771423" y="5838131"/>
            <a:ext cx="576064" cy="57606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pc="-150" smtClean="0"/>
              <a:t>14</a:t>
            </a:r>
            <a:endParaRPr kumimoji="1" lang="ja-JP" altLang="en-US" spc="-150"/>
          </a:p>
        </p:txBody>
      </p:sp>
      <p:sp>
        <p:nvSpPr>
          <p:cNvPr id="53" name="楕円 52"/>
          <p:cNvSpPr/>
          <p:nvPr/>
        </p:nvSpPr>
        <p:spPr>
          <a:xfrm>
            <a:off x="7541974" y="5838131"/>
            <a:ext cx="576064" cy="57606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pc="-150" smtClean="0"/>
              <a:t>15</a:t>
            </a:r>
            <a:endParaRPr kumimoji="1" lang="ja-JP" altLang="en-US" spc="-150"/>
          </a:p>
        </p:txBody>
      </p:sp>
      <p:sp>
        <p:nvSpPr>
          <p:cNvPr id="54" name="Left Brace 28"/>
          <p:cNvSpPr/>
          <p:nvPr/>
        </p:nvSpPr>
        <p:spPr>
          <a:xfrm rot="16200000" flipV="1">
            <a:off x="1966634" y="4199507"/>
            <a:ext cx="216412" cy="2538453"/>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a:p>
        </p:txBody>
      </p:sp>
      <p:sp>
        <p:nvSpPr>
          <p:cNvPr id="55" name="TextBox 65"/>
          <p:cNvSpPr txBox="1"/>
          <p:nvPr/>
        </p:nvSpPr>
        <p:spPr>
          <a:xfrm>
            <a:off x="1906903" y="5607076"/>
            <a:ext cx="418707"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a:t>x8</a:t>
            </a:r>
            <a:endParaRPr kumimoji="1" lang="ja-JP" altLang="en-US"/>
          </a:p>
        </p:txBody>
      </p:sp>
      <p:cxnSp>
        <p:nvCxnSpPr>
          <p:cNvPr id="56" name="直線矢印コネクタ 55"/>
          <p:cNvCxnSpPr>
            <a:stCxn id="45" idx="6"/>
          </p:cNvCxnSpPr>
          <p:nvPr/>
        </p:nvCxnSpPr>
        <p:spPr>
          <a:xfrm flipV="1">
            <a:off x="1381676" y="4928059"/>
            <a:ext cx="329208" cy="28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flipV="1">
            <a:off x="2433026" y="4928059"/>
            <a:ext cx="329208" cy="28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1418793" y="4372226"/>
            <a:ext cx="1310487" cy="369332"/>
          </a:xfrm>
          <a:prstGeom prst="rect">
            <a:avLst/>
          </a:prstGeom>
          <a:noFill/>
        </p:spPr>
        <p:txBody>
          <a:bodyPr wrap="none" rtlCol="0">
            <a:spAutoFit/>
          </a:bodyPr>
          <a:lstStyle/>
          <a:p>
            <a:r>
              <a:rPr kumimoji="1" lang="en-US" altLang="ja-JP" smtClean="0"/>
              <a:t>xen_version</a:t>
            </a:r>
          </a:p>
        </p:txBody>
      </p:sp>
      <p:cxnSp>
        <p:nvCxnSpPr>
          <p:cNvPr id="59" name="直線矢印コネクタ 58"/>
          <p:cNvCxnSpPr>
            <a:stCxn id="46" idx="6"/>
            <a:endCxn id="47" idx="2"/>
          </p:cNvCxnSpPr>
          <p:nvPr/>
        </p:nvCxnSpPr>
        <p:spPr>
          <a:xfrm flipV="1">
            <a:off x="3344066" y="4928059"/>
            <a:ext cx="651870" cy="28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a:stCxn id="47" idx="6"/>
            <a:endCxn id="48" idx="2"/>
          </p:cNvCxnSpPr>
          <p:nvPr/>
        </p:nvCxnSpPr>
        <p:spPr>
          <a:xfrm>
            <a:off x="4572000" y="4928059"/>
            <a:ext cx="65461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a:stCxn id="48" idx="6"/>
            <a:endCxn id="49" idx="2"/>
          </p:cNvCxnSpPr>
          <p:nvPr/>
        </p:nvCxnSpPr>
        <p:spPr>
          <a:xfrm>
            <a:off x="5802681" y="4928059"/>
            <a:ext cx="65461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a:stCxn id="49" idx="6"/>
            <a:endCxn id="50" idx="2"/>
          </p:cNvCxnSpPr>
          <p:nvPr/>
        </p:nvCxnSpPr>
        <p:spPr>
          <a:xfrm>
            <a:off x="7033362" y="4928059"/>
            <a:ext cx="65461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a:stCxn id="46" idx="5"/>
            <a:endCxn id="51" idx="1"/>
          </p:cNvCxnSpPr>
          <p:nvPr/>
        </p:nvCxnSpPr>
        <p:spPr>
          <a:xfrm>
            <a:off x="3259703" y="5134593"/>
            <a:ext cx="820596" cy="7879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a:stCxn id="51" idx="6"/>
            <a:endCxn id="52" idx="2"/>
          </p:cNvCxnSpPr>
          <p:nvPr/>
        </p:nvCxnSpPr>
        <p:spPr>
          <a:xfrm>
            <a:off x="4572000" y="6126163"/>
            <a:ext cx="119942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a:stCxn id="52" idx="6"/>
            <a:endCxn id="53" idx="2"/>
          </p:cNvCxnSpPr>
          <p:nvPr/>
        </p:nvCxnSpPr>
        <p:spPr>
          <a:xfrm>
            <a:off x="6347487" y="6126163"/>
            <a:ext cx="119448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曲線コネクタ 65"/>
          <p:cNvCxnSpPr>
            <a:stCxn id="50" idx="4"/>
            <a:endCxn id="51" idx="0"/>
          </p:cNvCxnSpPr>
          <p:nvPr/>
        </p:nvCxnSpPr>
        <p:spPr>
          <a:xfrm rot="5400000">
            <a:off x="5818970" y="3681090"/>
            <a:ext cx="622040" cy="3692043"/>
          </a:xfrm>
          <a:prstGeom prst="curvedConnector3">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p:nvPr/>
        </p:nvSpPr>
        <p:spPr>
          <a:xfrm>
            <a:off x="3323757" y="4370332"/>
            <a:ext cx="689741" cy="369332"/>
          </a:xfrm>
          <a:prstGeom prst="rect">
            <a:avLst/>
          </a:prstGeom>
          <a:noFill/>
        </p:spPr>
        <p:txBody>
          <a:bodyPr wrap="none" rtlCol="0">
            <a:spAutoFit/>
          </a:bodyPr>
          <a:lstStyle/>
          <a:p>
            <a:r>
              <a:rPr lang="en-US" altLang="ja-JP" smtClean="0"/>
              <a:t>sysctl</a:t>
            </a:r>
            <a:endParaRPr kumimoji="1" lang="en-US" altLang="ja-JP" smtClean="0"/>
          </a:p>
        </p:txBody>
      </p:sp>
      <p:sp>
        <p:nvSpPr>
          <p:cNvPr id="68" name="テキスト ボックス 67"/>
          <p:cNvSpPr txBox="1"/>
          <p:nvPr/>
        </p:nvSpPr>
        <p:spPr>
          <a:xfrm>
            <a:off x="4554539" y="4370332"/>
            <a:ext cx="689741" cy="369332"/>
          </a:xfrm>
          <a:prstGeom prst="rect">
            <a:avLst/>
          </a:prstGeom>
          <a:noFill/>
        </p:spPr>
        <p:txBody>
          <a:bodyPr wrap="none" rtlCol="0">
            <a:spAutoFit/>
          </a:bodyPr>
          <a:lstStyle/>
          <a:p>
            <a:r>
              <a:rPr lang="en-US" altLang="ja-JP" smtClean="0"/>
              <a:t>sysctl</a:t>
            </a:r>
            <a:endParaRPr kumimoji="1" lang="en-US" altLang="ja-JP" smtClean="0"/>
          </a:p>
        </p:txBody>
      </p:sp>
      <p:sp>
        <p:nvSpPr>
          <p:cNvPr id="69" name="テキスト ボックス 68"/>
          <p:cNvSpPr txBox="1"/>
          <p:nvPr/>
        </p:nvSpPr>
        <p:spPr>
          <a:xfrm>
            <a:off x="6775224" y="4294523"/>
            <a:ext cx="1335174" cy="369332"/>
          </a:xfrm>
          <a:prstGeom prst="rect">
            <a:avLst/>
          </a:prstGeom>
          <a:noFill/>
        </p:spPr>
        <p:txBody>
          <a:bodyPr wrap="none" rtlCol="0">
            <a:spAutoFit/>
          </a:bodyPr>
          <a:lstStyle/>
          <a:p>
            <a:r>
              <a:rPr lang="en-US" altLang="ja-JP" smtClean="0"/>
              <a:t>memory_op</a:t>
            </a:r>
          </a:p>
        </p:txBody>
      </p:sp>
      <p:sp>
        <p:nvSpPr>
          <p:cNvPr id="70" name="テキスト ボックス 69"/>
          <p:cNvSpPr txBox="1"/>
          <p:nvPr/>
        </p:nvSpPr>
        <p:spPr>
          <a:xfrm>
            <a:off x="5481481" y="4294523"/>
            <a:ext cx="1335174" cy="369332"/>
          </a:xfrm>
          <a:prstGeom prst="rect">
            <a:avLst/>
          </a:prstGeom>
          <a:noFill/>
        </p:spPr>
        <p:txBody>
          <a:bodyPr wrap="none" rtlCol="0">
            <a:spAutoFit/>
          </a:bodyPr>
          <a:lstStyle/>
          <a:p>
            <a:r>
              <a:rPr lang="en-US" altLang="ja-JP" smtClean="0"/>
              <a:t>memory_op</a:t>
            </a:r>
          </a:p>
        </p:txBody>
      </p:sp>
      <p:sp>
        <p:nvSpPr>
          <p:cNvPr id="71" name="テキスト ボックス 70"/>
          <p:cNvSpPr txBox="1"/>
          <p:nvPr/>
        </p:nvSpPr>
        <p:spPr>
          <a:xfrm>
            <a:off x="3588418" y="5180768"/>
            <a:ext cx="840295" cy="369332"/>
          </a:xfrm>
          <a:prstGeom prst="rect">
            <a:avLst/>
          </a:prstGeom>
          <a:noFill/>
        </p:spPr>
        <p:txBody>
          <a:bodyPr wrap="none" rtlCol="0">
            <a:spAutoFit/>
          </a:bodyPr>
          <a:lstStyle/>
          <a:p>
            <a:r>
              <a:rPr lang="en-US" altLang="ja-JP" smtClean="0"/>
              <a:t>domctl</a:t>
            </a:r>
            <a:endParaRPr kumimoji="1" lang="en-US" altLang="ja-JP" smtClean="0"/>
          </a:p>
        </p:txBody>
      </p:sp>
      <p:sp>
        <p:nvSpPr>
          <p:cNvPr id="72" name="テキスト ボックス 71"/>
          <p:cNvSpPr txBox="1"/>
          <p:nvPr/>
        </p:nvSpPr>
        <p:spPr>
          <a:xfrm>
            <a:off x="5586202" y="5193061"/>
            <a:ext cx="840295" cy="369332"/>
          </a:xfrm>
          <a:prstGeom prst="rect">
            <a:avLst/>
          </a:prstGeom>
          <a:noFill/>
        </p:spPr>
        <p:txBody>
          <a:bodyPr wrap="none" rtlCol="0">
            <a:spAutoFit/>
          </a:bodyPr>
          <a:lstStyle/>
          <a:p>
            <a:r>
              <a:rPr lang="en-US" altLang="ja-JP" smtClean="0"/>
              <a:t>domctl</a:t>
            </a:r>
            <a:endParaRPr kumimoji="1" lang="en-US" altLang="ja-JP" smtClean="0"/>
          </a:p>
        </p:txBody>
      </p:sp>
      <p:sp>
        <p:nvSpPr>
          <p:cNvPr id="73" name="テキスト ボックス 72"/>
          <p:cNvSpPr txBox="1"/>
          <p:nvPr/>
        </p:nvSpPr>
        <p:spPr>
          <a:xfrm>
            <a:off x="6584761" y="5652317"/>
            <a:ext cx="689741" cy="369332"/>
          </a:xfrm>
          <a:prstGeom prst="rect">
            <a:avLst/>
          </a:prstGeom>
          <a:noFill/>
        </p:spPr>
        <p:txBody>
          <a:bodyPr wrap="none" rtlCol="0">
            <a:spAutoFit/>
          </a:bodyPr>
          <a:lstStyle/>
          <a:p>
            <a:r>
              <a:rPr lang="en-US" altLang="ja-JP" smtClean="0"/>
              <a:t>sysctl</a:t>
            </a:r>
            <a:endParaRPr kumimoji="1" lang="en-US" altLang="ja-JP" smtClean="0"/>
          </a:p>
        </p:txBody>
      </p:sp>
      <p:sp>
        <p:nvSpPr>
          <p:cNvPr id="74" name="テキスト ボックス 73"/>
          <p:cNvSpPr txBox="1"/>
          <p:nvPr/>
        </p:nvSpPr>
        <p:spPr>
          <a:xfrm>
            <a:off x="4503043" y="5642728"/>
            <a:ext cx="1335174" cy="369332"/>
          </a:xfrm>
          <a:prstGeom prst="rect">
            <a:avLst/>
          </a:prstGeom>
          <a:noFill/>
        </p:spPr>
        <p:txBody>
          <a:bodyPr wrap="none" rtlCol="0">
            <a:spAutoFit/>
          </a:bodyPr>
          <a:lstStyle/>
          <a:p>
            <a:r>
              <a:rPr lang="en-US" altLang="ja-JP" smtClean="0"/>
              <a:t>memory_op</a:t>
            </a:r>
          </a:p>
        </p:txBody>
      </p:sp>
    </p:spTree>
    <p:extLst>
      <p:ext uri="{BB962C8B-B14F-4D97-AF65-F5344CB8AC3E}">
        <p14:creationId xmlns:p14="http://schemas.microsoft.com/office/powerpoint/2010/main" val="11805514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アクセス</a:t>
            </a:r>
            <a:r>
              <a:rPr lang="ja-JP" altLang="en-US"/>
              <a:t>制御</a:t>
            </a:r>
            <a:endParaRPr kumimoji="1" lang="ja-JP" altLang="en-US"/>
          </a:p>
        </p:txBody>
      </p:sp>
      <p:sp>
        <p:nvSpPr>
          <p:cNvPr id="3" name="コンテンツ プレースホルダー 2"/>
          <p:cNvSpPr>
            <a:spLocks noGrp="1"/>
          </p:cNvSpPr>
          <p:nvPr>
            <p:ph idx="1"/>
          </p:nvPr>
        </p:nvSpPr>
        <p:spPr/>
        <p:txBody>
          <a:bodyPr/>
          <a:lstStyle/>
          <a:p>
            <a:r>
              <a:rPr kumimoji="1" lang="ja-JP" altLang="en-US" smtClean="0"/>
              <a:t>ユーザの意図する操作に限定</a:t>
            </a:r>
            <a:endParaRPr kumimoji="1" lang="en-US" altLang="ja-JP" smtClean="0"/>
          </a:p>
          <a:p>
            <a:pPr lvl="1"/>
            <a:r>
              <a:rPr lang="ja-JP" altLang="en-US" smtClean="0"/>
              <a:t>ハイパーコール</a:t>
            </a:r>
            <a:r>
              <a:rPr lang="ja-JP" altLang="en-US"/>
              <a:t>列</a:t>
            </a:r>
            <a:r>
              <a:rPr lang="ja-JP" altLang="en-US" smtClean="0"/>
              <a:t>が同じ別の管理コマンドを作成することもできる</a:t>
            </a:r>
            <a:endParaRPr lang="en-US" altLang="ja-JP" smtClean="0"/>
          </a:p>
          <a:p>
            <a:pPr lvl="1"/>
            <a:r>
              <a:rPr kumimoji="1" lang="ja-JP" altLang="en-US" smtClean="0"/>
              <a:t>ハイパーコール</a:t>
            </a:r>
            <a:r>
              <a:rPr kumimoji="1" lang="ja-JP" altLang="en-US"/>
              <a:t>列</a:t>
            </a:r>
            <a:r>
              <a:rPr kumimoji="1" lang="ja-JP" altLang="en-US" smtClean="0"/>
              <a:t>が</a:t>
            </a:r>
            <a:r>
              <a:rPr kumimoji="1" lang="ja-JP" altLang="en-US"/>
              <a:t>同</a:t>
            </a:r>
            <a:r>
              <a:rPr kumimoji="1" lang="ja-JP" altLang="en-US" smtClean="0"/>
              <a:t>じであれば</a:t>
            </a:r>
            <a:r>
              <a:rPr kumimoji="1" lang="en-US" altLang="ja-JP" smtClean="0"/>
              <a:t>VM</a:t>
            </a:r>
            <a:r>
              <a:rPr kumimoji="1" lang="ja-JP" altLang="en-US" smtClean="0"/>
              <a:t>に対して本質的に同じ操作しかできない</a:t>
            </a:r>
            <a:endParaRPr kumimoji="1" lang="en-US" altLang="ja-JP" smtClean="0"/>
          </a:p>
          <a:p>
            <a:r>
              <a:rPr lang="ja-JP" altLang="en-US" smtClean="0"/>
              <a:t>クラウド管理</a:t>
            </a:r>
            <a:r>
              <a:rPr lang="ja-JP" altLang="en-US"/>
              <a:t>者</a:t>
            </a:r>
            <a:r>
              <a:rPr lang="ja-JP" altLang="en-US" smtClean="0"/>
              <a:t>に</a:t>
            </a:r>
            <a:r>
              <a:rPr lang="ja-JP" altLang="en-US"/>
              <a:t>一部</a:t>
            </a:r>
            <a:r>
              <a:rPr lang="ja-JP" altLang="en-US" smtClean="0"/>
              <a:t>の</a:t>
            </a:r>
            <a:r>
              <a:rPr lang="ja-JP" altLang="en-US"/>
              <a:t>操作</a:t>
            </a:r>
            <a:r>
              <a:rPr lang="ja-JP" altLang="en-US" smtClean="0"/>
              <a:t>を許可</a:t>
            </a:r>
            <a:endParaRPr lang="en-US" altLang="ja-JP" smtClean="0"/>
          </a:p>
          <a:p>
            <a:pPr lvl="1"/>
            <a:r>
              <a:rPr kumimoji="1" lang="en-US" altLang="ja-JP" smtClean="0"/>
              <a:t>VM</a:t>
            </a:r>
            <a:r>
              <a:rPr kumimoji="1" lang="ja-JP" altLang="en-US" smtClean="0"/>
              <a:t>識別子なしでの実行を許可する</a:t>
            </a:r>
            <a:r>
              <a:rPr lang="ja-JP" altLang="en-US" smtClean="0"/>
              <a:t>管理コマンドに対応するハイパーコール列を登録</a:t>
            </a:r>
            <a:endParaRPr lang="en-US" altLang="ja-JP" smtClean="0"/>
          </a:p>
          <a:p>
            <a:pPr lvl="1"/>
            <a:r>
              <a:rPr kumimoji="1" lang="ja-JP" altLang="en-US" smtClean="0"/>
              <a:t>管理とセキュリティのトレードオフ</a:t>
            </a:r>
            <a:endParaRPr kumimoji="1" lang="en-US" altLang="ja-JP" smtClean="0"/>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mtClean="0"/>
              <a:t>15</a:t>
            </a:fld>
            <a:endParaRPr kumimoji="1" lang="ja-JP" altLang="en-US"/>
          </a:p>
        </p:txBody>
      </p:sp>
    </p:spTree>
    <p:extLst>
      <p:ext uri="{BB962C8B-B14F-4D97-AF65-F5344CB8AC3E}">
        <p14:creationId xmlns:p14="http://schemas.microsoft.com/office/powerpoint/2010/main" val="31624811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UVBond</a:t>
            </a:r>
            <a:r>
              <a:rPr kumimoji="1" lang="ja-JP" altLang="en-US" smtClean="0"/>
              <a:t>の実装</a:t>
            </a:r>
            <a:endParaRPr kumimoji="1" lang="ja-JP" altLang="en-US"/>
          </a:p>
        </p:txBody>
      </p:sp>
      <p:sp>
        <p:nvSpPr>
          <p:cNvPr id="3" name="コンテンツ プレースホルダー 2"/>
          <p:cNvSpPr>
            <a:spLocks noGrp="1"/>
          </p:cNvSpPr>
          <p:nvPr>
            <p:ph idx="1"/>
          </p:nvPr>
        </p:nvSpPr>
        <p:spPr/>
        <p:txBody>
          <a:bodyPr>
            <a:normAutofit/>
          </a:bodyPr>
          <a:lstStyle/>
          <a:p>
            <a:r>
              <a:rPr lang="en-US" altLang="ja-JP" smtClean="0"/>
              <a:t>Xen 4.4.0</a:t>
            </a:r>
            <a:r>
              <a:rPr lang="ja-JP" altLang="en-US" smtClean="0"/>
              <a:t>を用いて実装</a:t>
            </a:r>
            <a:endParaRPr lang="en-US" altLang="ja-JP" smtClean="0"/>
          </a:p>
          <a:p>
            <a:pPr lvl="1"/>
            <a:r>
              <a:rPr lang="ja-JP" altLang="en-US" smtClean="0"/>
              <a:t>ハイパーバイザ内でのディスク入出力の解析</a:t>
            </a:r>
            <a:endParaRPr lang="en-US" altLang="ja-JP" smtClean="0"/>
          </a:p>
          <a:p>
            <a:pPr lvl="2"/>
            <a:r>
              <a:rPr lang="ja-JP" altLang="en-US" smtClean="0"/>
              <a:t>準仮想化と完全仮想化</a:t>
            </a:r>
            <a:endParaRPr lang="en-US" altLang="ja-JP" smtClean="0"/>
          </a:p>
          <a:p>
            <a:pPr lvl="1"/>
            <a:r>
              <a:rPr lang="ja-JP" altLang="en-US" smtClean="0"/>
              <a:t>ハイパーバイザ</a:t>
            </a:r>
            <a:r>
              <a:rPr lang="ja-JP" altLang="en-US"/>
              <a:t>内</a:t>
            </a:r>
            <a:r>
              <a:rPr lang="ja-JP" altLang="en-US" smtClean="0"/>
              <a:t>での暗号化・復号化</a:t>
            </a:r>
            <a:endParaRPr lang="en-US" altLang="ja-JP" smtClean="0"/>
          </a:p>
          <a:p>
            <a:pPr lvl="2"/>
            <a:r>
              <a:rPr kumimoji="1" lang="en-US" altLang="ja-JP" smtClean="0"/>
              <a:t>WolfSSL</a:t>
            </a:r>
            <a:r>
              <a:rPr lang="ja-JP" altLang="en-US" smtClean="0"/>
              <a:t>の</a:t>
            </a:r>
            <a:r>
              <a:rPr lang="en-US" altLang="ja-JP" smtClean="0"/>
              <a:t>AES</a:t>
            </a:r>
            <a:r>
              <a:rPr lang="ja-JP" altLang="en-US" smtClean="0"/>
              <a:t>，</a:t>
            </a:r>
            <a:r>
              <a:rPr lang="en-US" altLang="ja-JP" smtClean="0"/>
              <a:t>RSA</a:t>
            </a:r>
            <a:r>
              <a:rPr lang="ja-JP" altLang="en-US" smtClean="0"/>
              <a:t>を移植</a:t>
            </a:r>
            <a:endParaRPr lang="en-US" altLang="ja-JP" smtClean="0"/>
          </a:p>
          <a:p>
            <a:pPr lvl="2"/>
            <a:r>
              <a:rPr kumimoji="1" lang="ja-JP" altLang="en-US" smtClean="0"/>
              <a:t>暗号処理の高速化のために</a:t>
            </a:r>
            <a:r>
              <a:rPr kumimoji="1" lang="en-US" altLang="ja-JP" smtClean="0"/>
              <a:t>AES-NI</a:t>
            </a:r>
            <a:r>
              <a:rPr kumimoji="1" lang="ja-JP" altLang="en-US" smtClean="0"/>
              <a:t>に対応</a:t>
            </a:r>
            <a:endParaRPr kumimoji="1" lang="en-US" altLang="ja-JP" smtClean="0"/>
          </a:p>
          <a:p>
            <a:pPr lvl="1"/>
            <a:r>
              <a:rPr lang="en-US" altLang="ja-JP" smtClean="0">
                <a:solidFill>
                  <a:prstClr val="black"/>
                </a:solidFill>
              </a:rPr>
              <a:t>VM</a:t>
            </a:r>
            <a:r>
              <a:rPr lang="ja-JP" altLang="en-US" smtClean="0">
                <a:solidFill>
                  <a:prstClr val="black"/>
                </a:solidFill>
              </a:rPr>
              <a:t>識別子を用いた</a:t>
            </a:r>
            <a:r>
              <a:rPr lang="en-US" altLang="ja-JP" smtClean="0">
                <a:solidFill>
                  <a:prstClr val="black"/>
                </a:solidFill>
              </a:rPr>
              <a:t>VM</a:t>
            </a:r>
            <a:r>
              <a:rPr lang="ja-JP" altLang="en-US" smtClean="0">
                <a:solidFill>
                  <a:prstClr val="black"/>
                </a:solidFill>
              </a:rPr>
              <a:t>の操作</a:t>
            </a:r>
            <a:endParaRPr lang="en-US" altLang="ja-JP" smtClean="0">
              <a:solidFill>
                <a:prstClr val="black"/>
              </a:solidFill>
            </a:endParaRPr>
          </a:p>
          <a:p>
            <a:pPr lvl="2"/>
            <a:r>
              <a:rPr lang="ja-JP" altLang="en-US" smtClean="0">
                <a:solidFill>
                  <a:prstClr val="black"/>
                </a:solidFill>
              </a:rPr>
              <a:t>ハイパーコール</a:t>
            </a:r>
            <a:r>
              <a:rPr lang="ja-JP" altLang="en-US">
                <a:solidFill>
                  <a:prstClr val="black"/>
                </a:solidFill>
              </a:rPr>
              <a:t>列</a:t>
            </a:r>
            <a:r>
              <a:rPr lang="ja-JP" altLang="en-US" smtClean="0">
                <a:solidFill>
                  <a:prstClr val="black"/>
                </a:solidFill>
              </a:rPr>
              <a:t>を</a:t>
            </a:r>
            <a:r>
              <a:rPr lang="ja-JP" altLang="en-US">
                <a:solidFill>
                  <a:prstClr val="black"/>
                </a:solidFill>
              </a:rPr>
              <a:t>利用</a:t>
            </a:r>
            <a:r>
              <a:rPr lang="ja-JP" altLang="en-US" smtClean="0">
                <a:solidFill>
                  <a:prstClr val="black"/>
                </a:solidFill>
              </a:rPr>
              <a:t>したアクセス制御</a:t>
            </a:r>
            <a:endParaRPr lang="en-US" altLang="ja-JP" smtClean="0">
              <a:solidFill>
                <a:prstClr val="black"/>
              </a:solidFill>
            </a:endParaRPr>
          </a:p>
          <a:p>
            <a:pPr lvl="0"/>
            <a:r>
              <a:rPr lang="en-US" altLang="ja-JP" smtClean="0">
                <a:solidFill>
                  <a:prstClr val="black"/>
                </a:solidFill>
              </a:rPr>
              <a:t>UVBond</a:t>
            </a:r>
            <a:r>
              <a:rPr lang="ja-JP" altLang="en-US" smtClean="0">
                <a:solidFill>
                  <a:prstClr val="black"/>
                </a:solidFill>
              </a:rPr>
              <a:t>を用いて</a:t>
            </a:r>
            <a:r>
              <a:rPr lang="en-US" altLang="ja-JP" smtClean="0">
                <a:solidFill>
                  <a:prstClr val="black"/>
                </a:solidFill>
              </a:rPr>
              <a:t>VM</a:t>
            </a:r>
            <a:r>
              <a:rPr lang="ja-JP" altLang="en-US" smtClean="0">
                <a:solidFill>
                  <a:prstClr val="black"/>
                </a:solidFill>
              </a:rPr>
              <a:t>の起動・操作を行うクライアントを作成</a:t>
            </a:r>
            <a:endParaRPr lang="en-US" altLang="ja-JP">
              <a:solidFill>
                <a:prstClr val="black"/>
              </a:solidFill>
            </a:endParaRPr>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z="1600" smtClean="0"/>
              <a:t>16</a:t>
            </a:fld>
            <a:endParaRPr kumimoji="1" lang="ja-JP" altLang="en-US" sz="1600"/>
          </a:p>
        </p:txBody>
      </p:sp>
    </p:spTree>
    <p:extLst>
      <p:ext uri="{BB962C8B-B14F-4D97-AF65-F5344CB8AC3E}">
        <p14:creationId xmlns:p14="http://schemas.microsoft.com/office/powerpoint/2010/main" val="12227430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mtClean="0"/>
              <a:t>準仮想化ディスク</a:t>
            </a:r>
            <a:r>
              <a:rPr lang="en-US" altLang="ja-JP" smtClean="0"/>
              <a:t>I/O</a:t>
            </a:r>
            <a:r>
              <a:rPr lang="ja-JP" altLang="en-US" smtClean="0"/>
              <a:t>の暗号化</a:t>
            </a:r>
            <a:endParaRPr kumimoji="1" lang="ja-JP" altLang="en-US"/>
          </a:p>
        </p:txBody>
      </p:sp>
      <p:sp>
        <p:nvSpPr>
          <p:cNvPr id="3" name="コンテンツ プレースホルダー 2"/>
          <p:cNvSpPr>
            <a:spLocks noGrp="1"/>
          </p:cNvSpPr>
          <p:nvPr>
            <p:ph idx="1"/>
          </p:nvPr>
        </p:nvSpPr>
        <p:spPr/>
        <p:txBody>
          <a:bodyPr/>
          <a:lstStyle/>
          <a:p>
            <a:r>
              <a:rPr lang="en-US" altLang="ja-JP" smtClean="0"/>
              <a:t>VM</a:t>
            </a:r>
            <a:r>
              <a:rPr lang="ja-JP" altLang="en-US" smtClean="0"/>
              <a:t>はディスクバッファ経由でディスク入出力を行う</a:t>
            </a:r>
            <a:endParaRPr kumimoji="1" lang="en-US" altLang="ja-JP" smtClean="0"/>
          </a:p>
          <a:p>
            <a:pPr lvl="1"/>
            <a:r>
              <a:rPr lang="ja-JP" altLang="en-US"/>
              <a:t>ハイパーバイザ</a:t>
            </a:r>
            <a:r>
              <a:rPr lang="ja-JP" altLang="en-US" smtClean="0"/>
              <a:t>はディスクバッファを特定し、読み書きされるデータを暗号化・復号化</a:t>
            </a:r>
          </a:p>
          <a:p>
            <a:pPr lvl="0"/>
            <a:r>
              <a:rPr lang="ja-JP" altLang="en-US" smtClean="0">
                <a:solidFill>
                  <a:prstClr val="black"/>
                </a:solidFill>
              </a:rPr>
              <a:t>ディスクバッファに復号後のデータを格納すると情報漏洩の恐れ</a:t>
            </a:r>
            <a:endParaRPr lang="en-US" altLang="ja-JP">
              <a:solidFill>
                <a:prstClr val="black"/>
              </a:solidFill>
            </a:endParaRPr>
          </a:p>
          <a:p>
            <a:pPr lvl="1"/>
            <a:r>
              <a:rPr lang="ja-JP" altLang="en-US" smtClean="0"/>
              <a:t>クラウド管理者が盗聴可能になる</a:t>
            </a:r>
            <a:endParaRPr kumimoji="1" lang="ja-JP" altLang="en-US"/>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z="1600" smtClean="0"/>
              <a:t>17</a:t>
            </a:fld>
            <a:endParaRPr kumimoji="1" lang="ja-JP" altLang="en-US" sz="1600"/>
          </a:p>
        </p:txBody>
      </p:sp>
      <p:sp>
        <p:nvSpPr>
          <p:cNvPr id="7" name="正方形/長方形 6"/>
          <p:cNvSpPr/>
          <p:nvPr/>
        </p:nvSpPr>
        <p:spPr>
          <a:xfrm>
            <a:off x="6615202" y="4688520"/>
            <a:ext cx="1053142" cy="1014296"/>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6885132" y="5011003"/>
            <a:ext cx="513282" cy="369332"/>
          </a:xfrm>
          <a:prstGeom prst="rect">
            <a:avLst/>
          </a:prstGeom>
          <a:noFill/>
        </p:spPr>
        <p:txBody>
          <a:bodyPr wrap="none" rtlCol="0">
            <a:spAutoFit/>
          </a:bodyPr>
          <a:lstStyle/>
          <a:p>
            <a:r>
              <a:rPr lang="en-US" altLang="ja-JP" smtClean="0"/>
              <a:t>VM</a:t>
            </a:r>
            <a:endParaRPr kumimoji="1" lang="ja-JP" altLang="en-US"/>
          </a:p>
        </p:txBody>
      </p:sp>
      <p:sp>
        <p:nvSpPr>
          <p:cNvPr id="13" name="角丸四角形 12"/>
          <p:cNvSpPr/>
          <p:nvPr/>
        </p:nvSpPr>
        <p:spPr>
          <a:xfrm>
            <a:off x="3858339" y="4803753"/>
            <a:ext cx="1368152" cy="783831"/>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mtClean="0">
                <a:solidFill>
                  <a:schemeClr val="tx1"/>
                </a:solidFill>
              </a:rPr>
              <a:t>ディスク</a:t>
            </a:r>
            <a:endParaRPr lang="en-US" altLang="ja-JP" smtClean="0">
              <a:solidFill>
                <a:schemeClr val="tx1"/>
              </a:solidFill>
            </a:endParaRPr>
          </a:p>
          <a:p>
            <a:pPr algn="ctr"/>
            <a:r>
              <a:rPr lang="ja-JP" altLang="en-US">
                <a:solidFill>
                  <a:schemeClr val="tx1"/>
                </a:solidFill>
              </a:rPr>
              <a:t>バッファ</a:t>
            </a:r>
            <a:endParaRPr lang="en-US" altLang="ja-JP" smtClean="0">
              <a:solidFill>
                <a:schemeClr val="tx1"/>
              </a:solidFill>
            </a:endParaRPr>
          </a:p>
        </p:txBody>
      </p:sp>
      <p:sp>
        <p:nvSpPr>
          <p:cNvPr id="20" name="テキスト ボックス 19"/>
          <p:cNvSpPr txBox="1"/>
          <p:nvPr/>
        </p:nvSpPr>
        <p:spPr>
          <a:xfrm>
            <a:off x="2795591" y="4803753"/>
            <a:ext cx="803425" cy="369332"/>
          </a:xfrm>
          <a:prstGeom prst="rect">
            <a:avLst/>
          </a:prstGeom>
          <a:noFill/>
        </p:spPr>
        <p:txBody>
          <a:bodyPr wrap="none" rtlCol="0">
            <a:spAutoFit/>
          </a:bodyPr>
          <a:lstStyle/>
          <a:p>
            <a:r>
              <a:rPr kumimoji="1" lang="ja-JP" altLang="en-US" smtClean="0"/>
              <a:t>データ</a:t>
            </a:r>
            <a:endParaRPr kumimoji="1" lang="ja-JP" altLang="en-US"/>
          </a:p>
        </p:txBody>
      </p:sp>
      <p:sp>
        <p:nvSpPr>
          <p:cNvPr id="25" name="テキスト ボックス 24"/>
          <p:cNvSpPr txBox="1"/>
          <p:nvPr/>
        </p:nvSpPr>
        <p:spPr>
          <a:xfrm>
            <a:off x="5519133" y="4803753"/>
            <a:ext cx="803425" cy="369332"/>
          </a:xfrm>
          <a:prstGeom prst="rect">
            <a:avLst/>
          </a:prstGeom>
          <a:noFill/>
        </p:spPr>
        <p:txBody>
          <a:bodyPr wrap="none" rtlCol="0">
            <a:spAutoFit/>
          </a:bodyPr>
          <a:lstStyle/>
          <a:p>
            <a:r>
              <a:rPr kumimoji="1" lang="ja-JP" altLang="en-US" smtClean="0"/>
              <a:t>データ</a:t>
            </a:r>
            <a:endParaRPr kumimoji="1" lang="ja-JP" altLang="en-US"/>
          </a:p>
        </p:txBody>
      </p:sp>
      <p:sp>
        <p:nvSpPr>
          <p:cNvPr id="21" name="フローチャート : 磁気ディスク 13"/>
          <p:cNvSpPr/>
          <p:nvPr/>
        </p:nvSpPr>
        <p:spPr>
          <a:xfrm>
            <a:off x="1421403" y="4668358"/>
            <a:ext cx="1048225" cy="1034458"/>
          </a:xfrm>
          <a:prstGeom prst="flowChartMagneticDisk">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bg1"/>
                </a:solidFill>
              </a:rPr>
              <a:t>暗号化ディスク</a:t>
            </a:r>
            <a:endParaRPr kumimoji="1" lang="ja-JP" altLang="en-US">
              <a:solidFill>
                <a:schemeClr val="bg1"/>
              </a:solidFill>
            </a:endParaRPr>
          </a:p>
        </p:txBody>
      </p:sp>
      <p:sp>
        <p:nvSpPr>
          <p:cNvPr id="16" name="正方形/長方形 15"/>
          <p:cNvSpPr/>
          <p:nvPr/>
        </p:nvSpPr>
        <p:spPr>
          <a:xfrm>
            <a:off x="1484378" y="6168238"/>
            <a:ext cx="6336704" cy="527803"/>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dirty="0" smtClean="0">
                <a:solidFill>
                  <a:srgbClr val="FF0000"/>
                </a:solidFill>
              </a:rPr>
              <a:t>ハイパーバイザ</a:t>
            </a:r>
            <a:endParaRPr kumimoji="1" lang="ja-JP" altLang="en-US" dirty="0">
              <a:solidFill>
                <a:srgbClr val="FF0000"/>
              </a:solidFill>
            </a:endParaRPr>
          </a:p>
        </p:txBody>
      </p:sp>
      <p:cxnSp>
        <p:nvCxnSpPr>
          <p:cNvPr id="12" name="直線矢印コネクタ 11"/>
          <p:cNvCxnSpPr>
            <a:stCxn id="13" idx="3"/>
            <a:endCxn id="7" idx="1"/>
          </p:cNvCxnSpPr>
          <p:nvPr/>
        </p:nvCxnSpPr>
        <p:spPr>
          <a:xfrm flipV="1">
            <a:off x="5226491" y="5195668"/>
            <a:ext cx="1388711" cy="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a:endCxn id="13" idx="1"/>
          </p:cNvCxnSpPr>
          <p:nvPr/>
        </p:nvCxnSpPr>
        <p:spPr>
          <a:xfrm>
            <a:off x="2536269" y="5195668"/>
            <a:ext cx="1322070" cy="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24" name="Picture 3" descr="C:\Users\inokuchi\Pictures\ダウンロード (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5140" y="5457807"/>
            <a:ext cx="594839" cy="646118"/>
          </a:xfrm>
          <a:prstGeom prst="rect">
            <a:avLst/>
          </a:prstGeom>
          <a:noFill/>
          <a:extLst>
            <a:ext uri="{909E8E84-426E-40DD-AFC4-6F175D3DCCD1}">
              <a14:hiddenFill xmlns:a14="http://schemas.microsoft.com/office/drawing/2010/main">
                <a:solidFill>
                  <a:srgbClr val="FFFFFF"/>
                </a:solidFill>
              </a14:hiddenFill>
            </a:ext>
          </a:extLst>
        </p:spPr>
      </p:pic>
      <p:sp>
        <p:nvSpPr>
          <p:cNvPr id="23" name="テキスト ボックス 22"/>
          <p:cNvSpPr txBox="1"/>
          <p:nvPr/>
        </p:nvSpPr>
        <p:spPr>
          <a:xfrm>
            <a:off x="1838430" y="5750748"/>
            <a:ext cx="877163" cy="369332"/>
          </a:xfrm>
          <a:prstGeom prst="rect">
            <a:avLst/>
          </a:prstGeom>
          <a:noFill/>
        </p:spPr>
        <p:txBody>
          <a:bodyPr wrap="none" rtlCol="0">
            <a:spAutoFit/>
          </a:bodyPr>
          <a:lstStyle/>
          <a:p>
            <a:r>
              <a:rPr kumimoji="1" lang="ja-JP" altLang="en-US" smtClean="0"/>
              <a:t>管理者</a:t>
            </a:r>
            <a:endParaRPr kumimoji="1" lang="ja-JP" altLang="en-US"/>
          </a:p>
        </p:txBody>
      </p:sp>
      <p:sp>
        <p:nvSpPr>
          <p:cNvPr id="26" name="下矢印 25"/>
          <p:cNvSpPr/>
          <p:nvPr/>
        </p:nvSpPr>
        <p:spPr>
          <a:xfrm flipV="1">
            <a:off x="4326391" y="5596777"/>
            <a:ext cx="432048" cy="507148"/>
          </a:xfrm>
          <a:prstGeom prst="down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4676594" y="5805989"/>
            <a:ext cx="1685077" cy="369332"/>
          </a:xfrm>
          <a:prstGeom prst="rect">
            <a:avLst/>
          </a:prstGeom>
          <a:noFill/>
        </p:spPr>
        <p:txBody>
          <a:bodyPr wrap="none" rtlCol="0">
            <a:spAutoFit/>
          </a:bodyPr>
          <a:lstStyle/>
          <a:p>
            <a:r>
              <a:rPr kumimoji="1" lang="ja-JP" altLang="en-US" smtClean="0"/>
              <a:t>暗号化</a:t>
            </a:r>
            <a:r>
              <a:rPr lang="ja-JP" altLang="en-US" smtClean="0"/>
              <a:t>・復号化</a:t>
            </a:r>
            <a:endParaRPr kumimoji="1" lang="en-US" altLang="ja-JP" smtClean="0"/>
          </a:p>
        </p:txBody>
      </p:sp>
      <p:cxnSp>
        <p:nvCxnSpPr>
          <p:cNvPr id="6" name="直線矢印コネクタ 5"/>
          <p:cNvCxnSpPr>
            <a:endCxn id="24" idx="3"/>
          </p:cNvCxnSpPr>
          <p:nvPr/>
        </p:nvCxnSpPr>
        <p:spPr>
          <a:xfrm flipH="1">
            <a:off x="3229979" y="5380335"/>
            <a:ext cx="837965" cy="400531"/>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3171176" y="5242762"/>
            <a:ext cx="646331" cy="369332"/>
          </a:xfrm>
          <a:prstGeom prst="rect">
            <a:avLst/>
          </a:prstGeom>
          <a:noFill/>
        </p:spPr>
        <p:txBody>
          <a:bodyPr wrap="none" rtlCol="0">
            <a:spAutoFit/>
          </a:bodyPr>
          <a:lstStyle/>
          <a:p>
            <a:r>
              <a:rPr kumimoji="1" lang="ja-JP" altLang="en-US" smtClean="0"/>
              <a:t>盗聴</a:t>
            </a:r>
            <a:endParaRPr kumimoji="1" lang="ja-JP" altLang="en-US"/>
          </a:p>
        </p:txBody>
      </p:sp>
    </p:spTree>
    <p:extLst>
      <p:ext uri="{BB962C8B-B14F-4D97-AF65-F5344CB8AC3E}">
        <p14:creationId xmlns:p14="http://schemas.microsoft.com/office/powerpoint/2010/main" val="24233591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ディスクバッファ</a:t>
            </a:r>
            <a:r>
              <a:rPr kumimoji="1" lang="ja-JP" altLang="en-US" smtClean="0"/>
              <a:t>の二重化</a:t>
            </a:r>
            <a:endParaRPr kumimoji="1" lang="ja-JP" altLang="en-US"/>
          </a:p>
        </p:txBody>
      </p:sp>
      <p:sp>
        <p:nvSpPr>
          <p:cNvPr id="3" name="コンテンツ プレースホルダー 2"/>
          <p:cNvSpPr>
            <a:spLocks noGrp="1"/>
          </p:cNvSpPr>
          <p:nvPr>
            <p:ph idx="1"/>
          </p:nvPr>
        </p:nvSpPr>
        <p:spPr/>
        <p:txBody>
          <a:bodyPr/>
          <a:lstStyle/>
          <a:p>
            <a:r>
              <a:rPr kumimoji="1" lang="ja-JP" altLang="en-US" smtClean="0"/>
              <a:t>データの傍受を防ぐ</a:t>
            </a:r>
            <a:r>
              <a:rPr lang="ja-JP" altLang="en-US" smtClean="0"/>
              <a:t>ために</a:t>
            </a:r>
            <a:r>
              <a:rPr lang="en-US" altLang="ja-JP" smtClean="0"/>
              <a:t>2</a:t>
            </a:r>
            <a:r>
              <a:rPr lang="ja-JP" altLang="en-US" smtClean="0"/>
              <a:t>つのバッファを用意</a:t>
            </a:r>
            <a:endParaRPr kumimoji="1" lang="en-US" altLang="ja-JP" smtClean="0"/>
          </a:p>
          <a:p>
            <a:pPr lvl="1"/>
            <a:r>
              <a:rPr lang="ja-JP" altLang="en-US"/>
              <a:t>暗号化</a:t>
            </a:r>
            <a:r>
              <a:rPr lang="ja-JP" altLang="en-US" smtClean="0"/>
              <a:t>ディスクは暗号化バッファを利用</a:t>
            </a:r>
            <a:endParaRPr lang="en-US" altLang="ja-JP" smtClean="0"/>
          </a:p>
          <a:p>
            <a:pPr lvl="1"/>
            <a:r>
              <a:rPr lang="en-US" altLang="ja-JP" smtClean="0"/>
              <a:t>VM</a:t>
            </a:r>
            <a:r>
              <a:rPr lang="ja-JP" altLang="en-US" smtClean="0"/>
              <a:t>は非暗号化バッファを利用</a:t>
            </a:r>
            <a:endParaRPr lang="en-US" altLang="ja-JP" smtClean="0"/>
          </a:p>
          <a:p>
            <a:pPr lvl="2"/>
            <a:r>
              <a:rPr kumimoji="1" lang="ja-JP" altLang="en-US" smtClean="0"/>
              <a:t>クラウドの管理者からはアクセス禁止</a:t>
            </a:r>
            <a:endParaRPr kumimoji="1" lang="en-US" altLang="ja-JP" smtClean="0"/>
          </a:p>
          <a:p>
            <a:pPr lvl="0"/>
            <a:r>
              <a:rPr lang="en-US" altLang="ja-JP" smtClean="0">
                <a:solidFill>
                  <a:prstClr val="black"/>
                </a:solidFill>
              </a:rPr>
              <a:t>1</a:t>
            </a:r>
            <a:r>
              <a:rPr lang="ja-JP" altLang="en-US" smtClean="0">
                <a:solidFill>
                  <a:prstClr val="black"/>
                </a:solidFill>
              </a:rPr>
              <a:t>つのディスクバッファであるかのように見せる</a:t>
            </a:r>
            <a:endParaRPr lang="en-US" altLang="ja-JP" smtClean="0">
              <a:solidFill>
                <a:prstClr val="black"/>
              </a:solidFill>
            </a:endParaRPr>
          </a:p>
          <a:p>
            <a:pPr lvl="1"/>
            <a:r>
              <a:rPr lang="ja-JP" altLang="en-US" smtClean="0">
                <a:solidFill>
                  <a:prstClr val="black"/>
                </a:solidFill>
              </a:rPr>
              <a:t>要求・応答の送信時にバッファ間でデータを同期</a:t>
            </a:r>
            <a:endParaRPr lang="en-US" altLang="ja-JP">
              <a:solidFill>
                <a:prstClr val="black"/>
              </a:solidFill>
            </a:endParaRPr>
          </a:p>
          <a:p>
            <a:pPr lvl="1"/>
            <a:endParaRPr kumimoji="1" lang="ja-JP" altLang="en-US"/>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z="1600" smtClean="0"/>
              <a:t>18</a:t>
            </a:fld>
            <a:endParaRPr kumimoji="1" lang="ja-JP" altLang="en-US"/>
          </a:p>
        </p:txBody>
      </p:sp>
      <p:sp>
        <p:nvSpPr>
          <p:cNvPr id="11" name="角丸四角形 10"/>
          <p:cNvSpPr/>
          <p:nvPr/>
        </p:nvSpPr>
        <p:spPr>
          <a:xfrm>
            <a:off x="5215323" y="4472927"/>
            <a:ext cx="1368152" cy="783831"/>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mtClean="0">
                <a:solidFill>
                  <a:schemeClr val="tx1"/>
                </a:solidFill>
              </a:rPr>
              <a:t>非暗号化</a:t>
            </a:r>
            <a:endParaRPr lang="en-US" altLang="ja-JP" smtClean="0">
              <a:solidFill>
                <a:schemeClr val="tx1"/>
              </a:solidFill>
            </a:endParaRPr>
          </a:p>
          <a:p>
            <a:pPr algn="ctr"/>
            <a:r>
              <a:rPr lang="ja-JP" altLang="en-US">
                <a:solidFill>
                  <a:schemeClr val="tx1"/>
                </a:solidFill>
              </a:rPr>
              <a:t>バッファ</a:t>
            </a:r>
            <a:endParaRPr kumimoji="1" lang="en-US" altLang="ja-JP" smtClean="0">
              <a:solidFill>
                <a:schemeClr val="tx1"/>
              </a:solidFill>
            </a:endParaRPr>
          </a:p>
        </p:txBody>
      </p:sp>
      <p:sp>
        <p:nvSpPr>
          <p:cNvPr id="18" name="角丸四角形 17"/>
          <p:cNvSpPr/>
          <p:nvPr/>
        </p:nvSpPr>
        <p:spPr>
          <a:xfrm>
            <a:off x="2586625" y="4461501"/>
            <a:ext cx="1368152" cy="783831"/>
          </a:xfrm>
          <a:prstGeom prst="round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bg1"/>
                </a:solidFill>
              </a:rPr>
              <a:t>暗号化</a:t>
            </a:r>
            <a:endParaRPr kumimoji="1" lang="en-US" altLang="ja-JP" smtClean="0">
              <a:solidFill>
                <a:schemeClr val="bg1"/>
              </a:solidFill>
            </a:endParaRPr>
          </a:p>
          <a:p>
            <a:pPr algn="ctr"/>
            <a:r>
              <a:rPr lang="ja-JP" altLang="en-US">
                <a:solidFill>
                  <a:schemeClr val="bg1"/>
                </a:solidFill>
              </a:rPr>
              <a:t>バッファ</a:t>
            </a:r>
            <a:endParaRPr kumimoji="1" lang="en-US" altLang="ja-JP" smtClean="0">
              <a:solidFill>
                <a:schemeClr val="bg1"/>
              </a:solidFill>
            </a:endParaRPr>
          </a:p>
        </p:txBody>
      </p:sp>
      <p:cxnSp>
        <p:nvCxnSpPr>
          <p:cNvPr id="15" name="直線矢印コネクタ 14"/>
          <p:cNvCxnSpPr>
            <a:stCxn id="18" idx="1"/>
          </p:cNvCxnSpPr>
          <p:nvPr/>
        </p:nvCxnSpPr>
        <p:spPr>
          <a:xfrm flipH="1" flipV="1">
            <a:off x="2039333" y="4853416"/>
            <a:ext cx="547292" cy="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11" idx="3"/>
            <a:endCxn id="19" idx="1"/>
          </p:cNvCxnSpPr>
          <p:nvPr/>
        </p:nvCxnSpPr>
        <p:spPr>
          <a:xfrm flipV="1">
            <a:off x="6583475" y="4864842"/>
            <a:ext cx="704222" cy="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7287697" y="4357694"/>
            <a:ext cx="1053142" cy="1014296"/>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7557627" y="4668750"/>
            <a:ext cx="513282" cy="369332"/>
          </a:xfrm>
          <a:prstGeom prst="rect">
            <a:avLst/>
          </a:prstGeom>
          <a:noFill/>
        </p:spPr>
        <p:txBody>
          <a:bodyPr wrap="none" rtlCol="0">
            <a:spAutoFit/>
          </a:bodyPr>
          <a:lstStyle/>
          <a:p>
            <a:r>
              <a:rPr lang="en-US" altLang="ja-JP" smtClean="0"/>
              <a:t>VM</a:t>
            </a:r>
            <a:endParaRPr kumimoji="1" lang="ja-JP" altLang="en-US"/>
          </a:p>
        </p:txBody>
      </p:sp>
      <p:sp>
        <p:nvSpPr>
          <p:cNvPr id="23" name="正方形/長方形 22"/>
          <p:cNvSpPr/>
          <p:nvPr/>
        </p:nvSpPr>
        <p:spPr>
          <a:xfrm>
            <a:off x="987442" y="6093296"/>
            <a:ext cx="7353397" cy="527803"/>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solidFill>
                <a:srgbClr val="FF0000"/>
              </a:solidFill>
            </a:endParaRPr>
          </a:p>
        </p:txBody>
      </p:sp>
      <p:sp>
        <p:nvSpPr>
          <p:cNvPr id="16" name="テキスト ボックス 15"/>
          <p:cNvSpPr txBox="1"/>
          <p:nvPr/>
        </p:nvSpPr>
        <p:spPr>
          <a:xfrm>
            <a:off x="1034874" y="6172531"/>
            <a:ext cx="1710725" cy="369332"/>
          </a:xfrm>
          <a:prstGeom prst="rect">
            <a:avLst/>
          </a:prstGeom>
          <a:noFill/>
        </p:spPr>
        <p:txBody>
          <a:bodyPr wrap="none" rtlCol="0">
            <a:spAutoFit/>
          </a:bodyPr>
          <a:lstStyle/>
          <a:p>
            <a:r>
              <a:rPr kumimoji="1" lang="ja-JP" altLang="en-US" smtClean="0"/>
              <a:t>ハイパーバイザ</a:t>
            </a:r>
            <a:endParaRPr kumimoji="1" lang="ja-JP" altLang="en-US"/>
          </a:p>
        </p:txBody>
      </p:sp>
      <p:sp>
        <p:nvSpPr>
          <p:cNvPr id="20" name="上カーブ矢印 19"/>
          <p:cNvSpPr/>
          <p:nvPr/>
        </p:nvSpPr>
        <p:spPr>
          <a:xfrm>
            <a:off x="2843808" y="5371990"/>
            <a:ext cx="3739667" cy="1169873"/>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上カーブ矢印 25"/>
          <p:cNvSpPr/>
          <p:nvPr/>
        </p:nvSpPr>
        <p:spPr>
          <a:xfrm flipH="1">
            <a:off x="3259643" y="5398707"/>
            <a:ext cx="2639756" cy="96218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4" name="テキスト ボックス 23"/>
          <p:cNvSpPr txBox="1"/>
          <p:nvPr/>
        </p:nvSpPr>
        <p:spPr>
          <a:xfrm>
            <a:off x="4225558" y="5552325"/>
            <a:ext cx="877163" cy="369332"/>
          </a:xfrm>
          <a:prstGeom prst="rect">
            <a:avLst/>
          </a:prstGeom>
          <a:noFill/>
        </p:spPr>
        <p:txBody>
          <a:bodyPr wrap="none" rtlCol="0">
            <a:spAutoFit/>
          </a:bodyPr>
          <a:lstStyle/>
          <a:p>
            <a:r>
              <a:rPr kumimoji="1" lang="ja-JP" altLang="en-US" smtClean="0"/>
              <a:t>暗号化</a:t>
            </a:r>
            <a:endParaRPr kumimoji="1" lang="ja-JP" altLang="en-US"/>
          </a:p>
        </p:txBody>
      </p:sp>
      <p:sp>
        <p:nvSpPr>
          <p:cNvPr id="28" name="テキスト ボックス 27"/>
          <p:cNvSpPr txBox="1"/>
          <p:nvPr/>
        </p:nvSpPr>
        <p:spPr>
          <a:xfrm>
            <a:off x="6497004" y="5607615"/>
            <a:ext cx="877163" cy="369332"/>
          </a:xfrm>
          <a:prstGeom prst="rect">
            <a:avLst/>
          </a:prstGeom>
          <a:noFill/>
        </p:spPr>
        <p:txBody>
          <a:bodyPr wrap="none" rtlCol="0">
            <a:spAutoFit/>
          </a:bodyPr>
          <a:lstStyle/>
          <a:p>
            <a:r>
              <a:rPr lang="ja-JP" altLang="en-US"/>
              <a:t>復号化</a:t>
            </a:r>
            <a:endParaRPr kumimoji="1" lang="ja-JP" altLang="en-US"/>
          </a:p>
        </p:txBody>
      </p:sp>
      <p:sp>
        <p:nvSpPr>
          <p:cNvPr id="21" name="フローチャート : 磁気ディスク 13"/>
          <p:cNvSpPr/>
          <p:nvPr/>
        </p:nvSpPr>
        <p:spPr>
          <a:xfrm>
            <a:off x="991108" y="4364249"/>
            <a:ext cx="1048225" cy="1034458"/>
          </a:xfrm>
          <a:prstGeom prst="flowChartMagneticDisk">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bg1"/>
                </a:solidFill>
              </a:rPr>
              <a:t>暗号化</a:t>
            </a:r>
            <a:endParaRPr lang="en-US" altLang="ja-JP" smtClean="0">
              <a:solidFill>
                <a:schemeClr val="bg1"/>
              </a:solidFill>
            </a:endParaRPr>
          </a:p>
          <a:p>
            <a:pPr algn="ctr"/>
            <a:r>
              <a:rPr kumimoji="1" lang="ja-JP" altLang="en-US" smtClean="0">
                <a:solidFill>
                  <a:schemeClr val="bg1"/>
                </a:solidFill>
              </a:rPr>
              <a:t>ディスク</a:t>
            </a:r>
            <a:endParaRPr kumimoji="1" lang="ja-JP" altLang="en-US">
              <a:solidFill>
                <a:schemeClr val="bg1"/>
              </a:solidFill>
            </a:endParaRPr>
          </a:p>
        </p:txBody>
      </p:sp>
    </p:spTree>
    <p:extLst>
      <p:ext uri="{BB962C8B-B14F-4D97-AF65-F5344CB8AC3E}">
        <p14:creationId xmlns:p14="http://schemas.microsoft.com/office/powerpoint/2010/main" val="9925911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完全仮想化ディスク</a:t>
            </a:r>
            <a:r>
              <a:rPr kumimoji="1" lang="en-US" altLang="ja-JP" dirty="0" smtClean="0"/>
              <a:t>I/O</a:t>
            </a:r>
            <a:r>
              <a:rPr kumimoji="1" lang="ja-JP" altLang="en-US" dirty="0" smtClean="0"/>
              <a:t>の復号</a:t>
            </a:r>
            <a:endParaRPr kumimoji="1" lang="ja-JP" altLang="en-US" dirty="0"/>
          </a:p>
        </p:txBody>
      </p:sp>
      <p:sp>
        <p:nvSpPr>
          <p:cNvPr id="3" name="コンテンツ プレースホルダー 2"/>
          <p:cNvSpPr>
            <a:spLocks noGrp="1"/>
          </p:cNvSpPr>
          <p:nvPr>
            <p:ph idx="1"/>
          </p:nvPr>
        </p:nvSpPr>
        <p:spPr/>
        <p:txBody>
          <a:bodyPr/>
          <a:lstStyle/>
          <a:p>
            <a:r>
              <a:rPr lang="en-US" altLang="ja-JP" dirty="0" err="1" smtClean="0"/>
              <a:t>VM</a:t>
            </a:r>
            <a:r>
              <a:rPr lang="ja-JP" altLang="en-US" smtClean="0"/>
              <a:t>起動時の</a:t>
            </a:r>
            <a:r>
              <a:rPr lang="en-US" altLang="ja-JP" smtClean="0"/>
              <a:t>BIOS</a:t>
            </a:r>
            <a:r>
              <a:rPr lang="ja-JP" altLang="en-US" smtClean="0"/>
              <a:t>によるディスク</a:t>
            </a:r>
            <a:r>
              <a:rPr lang="ja-JP" altLang="en-US"/>
              <a:t>読み込</a:t>
            </a:r>
            <a:r>
              <a:rPr lang="ja-JP" altLang="en-US" smtClean="0"/>
              <a:t>みは</a:t>
            </a:r>
            <a:r>
              <a:rPr lang="en-US" altLang="ja-JP" smtClean="0"/>
              <a:t>512</a:t>
            </a:r>
            <a:r>
              <a:rPr lang="ja-JP" altLang="en-US" smtClean="0"/>
              <a:t>バイトのセクタ単位で復号</a:t>
            </a:r>
            <a:endParaRPr lang="en-US" altLang="ja-JP" smtClean="0"/>
          </a:p>
          <a:p>
            <a:pPr lvl="1"/>
            <a:r>
              <a:rPr kumimoji="1" lang="ja-JP" altLang="en-US"/>
              <a:t>ハイパーバイザ内</a:t>
            </a:r>
            <a:r>
              <a:rPr kumimoji="1" lang="ja-JP" altLang="en-US" smtClean="0"/>
              <a:t>で</a:t>
            </a:r>
            <a:r>
              <a:rPr kumimoji="1" lang="en-US" altLang="ja-JP" smtClean="0"/>
              <a:t>I/O</a:t>
            </a:r>
            <a:r>
              <a:rPr kumimoji="1" lang="ja-JP" altLang="en-US" smtClean="0"/>
              <a:t>命令をエミュレート</a:t>
            </a:r>
            <a:endParaRPr lang="en-US" altLang="ja-JP" smtClean="0">
              <a:solidFill>
                <a:prstClr val="black"/>
              </a:solidFill>
            </a:endParaRPr>
          </a:p>
          <a:p>
            <a:pPr lvl="1"/>
            <a:r>
              <a:rPr lang="en-US" altLang="ja-JP" smtClean="0">
                <a:solidFill>
                  <a:prstClr val="black"/>
                </a:solidFill>
              </a:rPr>
              <a:t>4</a:t>
            </a:r>
            <a:r>
              <a:rPr lang="ja-JP" altLang="en-US" smtClean="0">
                <a:solidFill>
                  <a:prstClr val="black"/>
                </a:solidFill>
              </a:rPr>
              <a:t>バイトの</a:t>
            </a:r>
            <a:r>
              <a:rPr lang="en-US" altLang="ja-JP" smtClean="0">
                <a:solidFill>
                  <a:prstClr val="black"/>
                </a:solidFill>
              </a:rPr>
              <a:t>IN</a:t>
            </a:r>
            <a:r>
              <a:rPr lang="ja-JP" altLang="en-US" smtClean="0">
                <a:solidFill>
                  <a:prstClr val="black"/>
                </a:solidFill>
              </a:rPr>
              <a:t>命令と</a:t>
            </a:r>
            <a:r>
              <a:rPr lang="en-US" altLang="ja-JP" smtClean="0">
                <a:solidFill>
                  <a:prstClr val="black"/>
                </a:solidFill>
              </a:rPr>
              <a:t>508</a:t>
            </a:r>
            <a:r>
              <a:rPr lang="ja-JP" altLang="en-US" smtClean="0">
                <a:solidFill>
                  <a:prstClr val="black"/>
                </a:solidFill>
              </a:rPr>
              <a:t>バイト分の</a:t>
            </a:r>
            <a:r>
              <a:rPr lang="en-US" altLang="ja-JP" smtClean="0">
                <a:solidFill>
                  <a:prstClr val="black"/>
                </a:solidFill>
              </a:rPr>
              <a:t>IN</a:t>
            </a:r>
            <a:r>
              <a:rPr lang="ja-JP" altLang="en-US" smtClean="0">
                <a:solidFill>
                  <a:prstClr val="black"/>
                </a:solidFill>
              </a:rPr>
              <a:t>命令の繰り返しに分けてトラップされるので後者でまとめて復号</a:t>
            </a:r>
            <a:endParaRPr lang="en-US" altLang="ja-JP">
              <a:solidFill>
                <a:prstClr val="black"/>
              </a:solidFill>
            </a:endParaRPr>
          </a:p>
          <a:p>
            <a:pPr lvl="1"/>
            <a:endParaRPr kumimoji="1" lang="en-US" altLang="ja-JP" smtClean="0"/>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mtClean="0"/>
              <a:t>19</a:t>
            </a:fld>
            <a:endParaRPr kumimoji="1" lang="ja-JP" altLang="en-US"/>
          </a:p>
        </p:txBody>
      </p:sp>
      <p:sp>
        <p:nvSpPr>
          <p:cNvPr id="5" name="正方形/長方形 4"/>
          <p:cNvSpPr/>
          <p:nvPr/>
        </p:nvSpPr>
        <p:spPr>
          <a:xfrm>
            <a:off x="2339752" y="5989930"/>
            <a:ext cx="4680520" cy="789602"/>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4868833" y="4007634"/>
            <a:ext cx="2160240" cy="1584176"/>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フローチャート : 磁気ディスク 9"/>
          <p:cNvSpPr/>
          <p:nvPr/>
        </p:nvSpPr>
        <p:spPr>
          <a:xfrm>
            <a:off x="3115817" y="4441360"/>
            <a:ext cx="983953" cy="996889"/>
          </a:xfrm>
          <a:prstGeom prst="flowChartMagneticDisk">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t>暗号化ディスク</a:t>
            </a:r>
            <a:endParaRPr kumimoji="1" lang="ja-JP" altLang="en-US"/>
          </a:p>
        </p:txBody>
      </p:sp>
      <p:sp>
        <p:nvSpPr>
          <p:cNvPr id="14" name="テキスト ボックス 13"/>
          <p:cNvSpPr txBox="1"/>
          <p:nvPr/>
        </p:nvSpPr>
        <p:spPr>
          <a:xfrm>
            <a:off x="5692312" y="4121906"/>
            <a:ext cx="513282" cy="369332"/>
          </a:xfrm>
          <a:prstGeom prst="rect">
            <a:avLst/>
          </a:prstGeom>
          <a:noFill/>
        </p:spPr>
        <p:txBody>
          <a:bodyPr wrap="none" rtlCol="0">
            <a:spAutoFit/>
          </a:bodyPr>
          <a:lstStyle/>
          <a:p>
            <a:r>
              <a:rPr lang="en-US" altLang="ja-JP" smtClean="0"/>
              <a:t>V</a:t>
            </a:r>
            <a:r>
              <a:rPr lang="en-US" altLang="ja-JP"/>
              <a:t>M</a:t>
            </a:r>
            <a:endParaRPr kumimoji="1" lang="ja-JP" altLang="en-US"/>
          </a:p>
        </p:txBody>
      </p:sp>
      <p:sp>
        <p:nvSpPr>
          <p:cNvPr id="15" name="正方形/長方形 14"/>
          <p:cNvSpPr/>
          <p:nvPr/>
        </p:nvSpPr>
        <p:spPr>
          <a:xfrm>
            <a:off x="5423007" y="4974842"/>
            <a:ext cx="1250917" cy="504056"/>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mtClean="0">
                <a:solidFill>
                  <a:schemeClr val="tx1"/>
                </a:solidFill>
              </a:rPr>
              <a:t>BIOS</a:t>
            </a:r>
            <a:endParaRPr kumimoji="1" lang="ja-JP" altLang="en-US">
              <a:solidFill>
                <a:schemeClr val="tx1"/>
              </a:solidFill>
            </a:endParaRPr>
          </a:p>
        </p:txBody>
      </p:sp>
      <p:sp>
        <p:nvSpPr>
          <p:cNvPr id="16" name="テキスト ボックス 15"/>
          <p:cNvSpPr txBox="1"/>
          <p:nvPr/>
        </p:nvSpPr>
        <p:spPr>
          <a:xfrm>
            <a:off x="5309547" y="6444498"/>
            <a:ext cx="1710725" cy="369332"/>
          </a:xfrm>
          <a:prstGeom prst="rect">
            <a:avLst/>
          </a:prstGeom>
          <a:noFill/>
        </p:spPr>
        <p:txBody>
          <a:bodyPr wrap="none" rtlCol="0">
            <a:spAutoFit/>
          </a:bodyPr>
          <a:lstStyle/>
          <a:p>
            <a:r>
              <a:rPr kumimoji="1" lang="ja-JP" altLang="en-US" smtClean="0"/>
              <a:t>ハイパーバイザ</a:t>
            </a:r>
            <a:endParaRPr kumimoji="1" lang="ja-JP" altLang="en-US"/>
          </a:p>
        </p:txBody>
      </p:sp>
      <p:cxnSp>
        <p:nvCxnSpPr>
          <p:cNvPr id="18" name="直線矢印コネクタ 17"/>
          <p:cNvCxnSpPr/>
          <p:nvPr/>
        </p:nvCxnSpPr>
        <p:spPr>
          <a:xfrm flipH="1">
            <a:off x="6372200" y="5234341"/>
            <a:ext cx="10489" cy="940255"/>
          </a:xfrm>
          <a:prstGeom prst="straightConnector1">
            <a:avLst/>
          </a:prstGeom>
          <a:ln w="28575">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6382689" y="5562520"/>
            <a:ext cx="1792478" cy="369332"/>
          </a:xfrm>
          <a:prstGeom prst="rect">
            <a:avLst/>
          </a:prstGeom>
          <a:noFill/>
        </p:spPr>
        <p:txBody>
          <a:bodyPr wrap="none" rtlCol="0">
            <a:spAutoFit/>
          </a:bodyPr>
          <a:lstStyle/>
          <a:p>
            <a:r>
              <a:rPr kumimoji="1" lang="en-US" altLang="ja-JP" smtClean="0"/>
              <a:t>IN</a:t>
            </a:r>
            <a:r>
              <a:rPr kumimoji="1" lang="ja-JP" altLang="en-US" smtClean="0"/>
              <a:t>命令のトラップ</a:t>
            </a:r>
            <a:endParaRPr kumimoji="1" lang="ja-JP" altLang="en-US"/>
          </a:p>
        </p:txBody>
      </p:sp>
      <p:pic>
        <p:nvPicPr>
          <p:cNvPr id="20" name="Picture 2" descr="http://free-icon.web-tuhan.net/wp-content/uploads/2014/02/f_007_12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9088" y="6003551"/>
            <a:ext cx="625612" cy="625613"/>
          </a:xfrm>
          <a:prstGeom prst="rect">
            <a:avLst/>
          </a:prstGeom>
          <a:noFill/>
          <a:extLst>
            <a:ext uri="{909E8E84-426E-40DD-AFC4-6F175D3DCCD1}">
              <a14:hiddenFill xmlns:a14="http://schemas.microsoft.com/office/drawing/2010/main">
                <a:solidFill>
                  <a:srgbClr val="FFFFFF"/>
                </a:solidFill>
              </a14:hiddenFill>
            </a:ext>
          </a:extLst>
        </p:spPr>
      </p:pic>
      <p:cxnSp>
        <p:nvCxnSpPr>
          <p:cNvPr id="22" name="カギ線コネクタ 21"/>
          <p:cNvCxnSpPr>
            <a:stCxn id="10" idx="3"/>
            <a:endCxn id="15" idx="2"/>
          </p:cNvCxnSpPr>
          <p:nvPr/>
        </p:nvCxnSpPr>
        <p:spPr>
          <a:xfrm rot="16200000" flipH="1">
            <a:off x="4807806" y="4238237"/>
            <a:ext cx="40649" cy="2440672"/>
          </a:xfrm>
          <a:prstGeom prst="bentConnector3">
            <a:avLst>
              <a:gd name="adj1" fmla="val 225577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4375390" y="5989930"/>
            <a:ext cx="646331" cy="369332"/>
          </a:xfrm>
          <a:prstGeom prst="rect">
            <a:avLst/>
          </a:prstGeom>
          <a:noFill/>
        </p:spPr>
        <p:txBody>
          <a:bodyPr wrap="none" rtlCol="0">
            <a:spAutoFit/>
          </a:bodyPr>
          <a:lstStyle/>
          <a:p>
            <a:r>
              <a:rPr kumimoji="1" lang="ja-JP" altLang="en-US" smtClean="0"/>
              <a:t>復号</a:t>
            </a:r>
            <a:endParaRPr kumimoji="1" lang="ja-JP" altLang="en-US"/>
          </a:p>
        </p:txBody>
      </p:sp>
    </p:spTree>
    <p:extLst>
      <p:ext uri="{BB962C8B-B14F-4D97-AF65-F5344CB8AC3E}">
        <p14:creationId xmlns:p14="http://schemas.microsoft.com/office/powerpoint/2010/main" val="822670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loud"/>
          <p:cNvSpPr>
            <a:spLocks noChangeAspect="1" noEditPoints="1" noChangeArrowheads="1"/>
          </p:cNvSpPr>
          <p:nvPr/>
        </p:nvSpPr>
        <p:spPr bwMode="auto">
          <a:xfrm>
            <a:off x="3995936" y="4443408"/>
            <a:ext cx="4863103" cy="186531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ja-JP" altLang="en-US"/>
          </a:p>
        </p:txBody>
      </p:sp>
      <p:sp>
        <p:nvSpPr>
          <p:cNvPr id="2" name="タイトル 1"/>
          <p:cNvSpPr>
            <a:spLocks noGrp="1"/>
          </p:cNvSpPr>
          <p:nvPr>
            <p:ph type="title"/>
          </p:nvPr>
        </p:nvSpPr>
        <p:spPr/>
        <p:txBody>
          <a:bodyPr>
            <a:normAutofit fontScale="90000"/>
          </a:bodyPr>
          <a:lstStyle/>
          <a:p>
            <a:r>
              <a:rPr lang="ja-JP" altLang="en-US" smtClean="0"/>
              <a:t>クラウドにおける</a:t>
            </a:r>
            <a:r>
              <a:rPr lang="en-US" altLang="ja-JP" smtClean="0"/>
              <a:t>VM</a:t>
            </a:r>
            <a:r>
              <a:rPr lang="ja-JP" altLang="en-US" smtClean="0"/>
              <a:t>のリモート管理</a:t>
            </a:r>
            <a:endParaRPr kumimoji="1" lang="ja-JP" altLang="en-US"/>
          </a:p>
        </p:txBody>
      </p:sp>
      <p:sp>
        <p:nvSpPr>
          <p:cNvPr id="3" name="コンテンツ プレースホルダー 2"/>
          <p:cNvSpPr>
            <a:spLocks noGrp="1"/>
          </p:cNvSpPr>
          <p:nvPr>
            <p:ph idx="1"/>
          </p:nvPr>
        </p:nvSpPr>
        <p:spPr>
          <a:prstGeom prst="rect">
            <a:avLst/>
          </a:prstGeom>
        </p:spPr>
        <p:txBody>
          <a:bodyPr/>
          <a:lstStyle/>
          <a:p>
            <a:r>
              <a:rPr kumimoji="1" lang="en-US" altLang="ja-JP" dirty="0" err="1" smtClean="0"/>
              <a:t>IaaS</a:t>
            </a:r>
            <a:r>
              <a:rPr kumimoji="1" lang="ja-JP" altLang="en-US" dirty="0" smtClean="0"/>
              <a:t>型クラウド</a:t>
            </a:r>
            <a:endParaRPr kumimoji="1" lang="en-US" altLang="ja-JP" dirty="0" smtClean="0"/>
          </a:p>
          <a:p>
            <a:pPr lvl="1"/>
            <a:r>
              <a:rPr lang="ja-JP" altLang="en-US" dirty="0"/>
              <a:t>ユーザ</a:t>
            </a:r>
            <a:r>
              <a:rPr lang="ja-JP" altLang="en-US" dirty="0" smtClean="0"/>
              <a:t>に仮想マシン（</a:t>
            </a:r>
            <a:r>
              <a:rPr lang="en-US" altLang="ja-JP" dirty="0" smtClean="0"/>
              <a:t>VM</a:t>
            </a:r>
            <a:r>
              <a:rPr lang="ja-JP" altLang="en-US" dirty="0" smtClean="0"/>
              <a:t>）を提供</a:t>
            </a:r>
            <a:endParaRPr kumimoji="1" lang="en-US" altLang="ja-JP" dirty="0" smtClean="0"/>
          </a:p>
          <a:p>
            <a:r>
              <a:rPr lang="ja-JP" altLang="en-US" dirty="0"/>
              <a:t>ユーザ</a:t>
            </a:r>
            <a:r>
              <a:rPr lang="ja-JP" altLang="en-US" dirty="0" smtClean="0"/>
              <a:t>は管理サーバを通して</a:t>
            </a:r>
            <a:r>
              <a:rPr lang="en-US" altLang="ja-JP" dirty="0" smtClean="0"/>
              <a:t>VM</a:t>
            </a:r>
            <a:r>
              <a:rPr lang="ja-JP" altLang="en-US" dirty="0" smtClean="0"/>
              <a:t>を管理</a:t>
            </a:r>
            <a:endParaRPr kumimoji="1" lang="en-US" altLang="ja-JP" dirty="0" smtClean="0"/>
          </a:p>
          <a:p>
            <a:pPr lvl="1"/>
            <a:r>
              <a:rPr lang="en-US" altLang="ja-JP" dirty="0" smtClean="0"/>
              <a:t>VM</a:t>
            </a:r>
            <a:r>
              <a:rPr lang="ja-JP" altLang="en-US" dirty="0" smtClean="0"/>
              <a:t>の起動、終了、マイグレーションなどの操作</a:t>
            </a:r>
            <a:endParaRPr lang="en-US" altLang="ja-JP" dirty="0" smtClean="0"/>
          </a:p>
          <a:p>
            <a:pPr lvl="1"/>
            <a:r>
              <a:rPr kumimoji="1" lang="en-US" altLang="ja-JP" dirty="0" smtClean="0"/>
              <a:t>VNC</a:t>
            </a:r>
            <a:r>
              <a:rPr kumimoji="1" lang="ja-JP" altLang="en-US" dirty="0" smtClean="0"/>
              <a:t>や</a:t>
            </a:r>
            <a:r>
              <a:rPr kumimoji="1" lang="en-US" altLang="ja-JP" smtClean="0"/>
              <a:t>SSH</a:t>
            </a:r>
            <a:r>
              <a:rPr kumimoji="1" lang="ja-JP" altLang="en-US" smtClean="0"/>
              <a:t>などを用いた</a:t>
            </a:r>
            <a:r>
              <a:rPr lang="ja-JP" altLang="en-US" smtClean="0"/>
              <a:t>リモート</a:t>
            </a:r>
            <a:r>
              <a:rPr lang="ja-JP" altLang="en-US" dirty="0" smtClean="0"/>
              <a:t>制御</a:t>
            </a:r>
            <a:endParaRPr kumimoji="1" lang="en-US" altLang="ja-JP" dirty="0" smtClean="0"/>
          </a:p>
        </p:txBody>
      </p:sp>
      <p:sp>
        <p:nvSpPr>
          <p:cNvPr id="6" name="正方形/長方形 5"/>
          <p:cNvSpPr/>
          <p:nvPr/>
        </p:nvSpPr>
        <p:spPr>
          <a:xfrm>
            <a:off x="4716016" y="4941168"/>
            <a:ext cx="1008112" cy="904402"/>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ysClr val="windowText" lastClr="000000"/>
                </a:solidFill>
              </a:rPr>
              <a:t>管理</a:t>
            </a:r>
            <a:endParaRPr kumimoji="1" lang="en-US" altLang="ja-JP" smtClean="0">
              <a:solidFill>
                <a:sysClr val="windowText" lastClr="000000"/>
              </a:solidFill>
            </a:endParaRPr>
          </a:p>
          <a:p>
            <a:pPr algn="ctr"/>
            <a:r>
              <a:rPr lang="ja-JP" altLang="en-US">
                <a:solidFill>
                  <a:sysClr val="windowText" lastClr="000000"/>
                </a:solidFill>
              </a:rPr>
              <a:t>サーバ</a:t>
            </a:r>
            <a:endParaRPr kumimoji="1" lang="ja-JP" altLang="en-US">
              <a:solidFill>
                <a:sysClr val="windowText" lastClr="000000"/>
              </a:solidFill>
            </a:endParaRPr>
          </a:p>
        </p:txBody>
      </p:sp>
      <p:sp>
        <p:nvSpPr>
          <p:cNvPr id="7" name="正方形/長方形 6"/>
          <p:cNvSpPr/>
          <p:nvPr/>
        </p:nvSpPr>
        <p:spPr>
          <a:xfrm>
            <a:off x="6882834" y="4817305"/>
            <a:ext cx="1209235" cy="1152128"/>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mtClean="0">
                <a:solidFill>
                  <a:sysClr val="windowText" lastClr="000000"/>
                </a:solidFill>
              </a:rPr>
              <a:t>VM</a:t>
            </a:r>
            <a:endParaRPr kumimoji="1" lang="ja-JP" altLang="en-US">
              <a:solidFill>
                <a:sysClr val="windowText" lastClr="000000"/>
              </a:solidFill>
            </a:endParaRPr>
          </a:p>
        </p:txBody>
      </p:sp>
      <p:sp>
        <p:nvSpPr>
          <p:cNvPr id="9" name="テキスト ボックス 8"/>
          <p:cNvSpPr txBox="1"/>
          <p:nvPr/>
        </p:nvSpPr>
        <p:spPr>
          <a:xfrm>
            <a:off x="3193161" y="5024037"/>
            <a:ext cx="646331" cy="369332"/>
          </a:xfrm>
          <a:prstGeom prst="rect">
            <a:avLst/>
          </a:prstGeom>
          <a:noFill/>
        </p:spPr>
        <p:txBody>
          <a:bodyPr wrap="none" rtlCol="0">
            <a:spAutoFit/>
          </a:bodyPr>
          <a:lstStyle/>
          <a:p>
            <a:r>
              <a:rPr lang="ja-JP" altLang="en-US"/>
              <a:t>操作</a:t>
            </a:r>
            <a:endParaRPr kumimoji="1" lang="ja-JP" altLang="en-US"/>
          </a:p>
        </p:txBody>
      </p:sp>
      <p:sp>
        <p:nvSpPr>
          <p:cNvPr id="5" name="スライド番号プレースホルダー 4"/>
          <p:cNvSpPr>
            <a:spLocks noGrp="1"/>
          </p:cNvSpPr>
          <p:nvPr>
            <p:ph type="sldNum" sz="quarter" idx="12"/>
          </p:nvPr>
        </p:nvSpPr>
        <p:spPr/>
        <p:txBody>
          <a:bodyPr/>
          <a:lstStyle/>
          <a:p>
            <a:fld id="{FD7DA45D-C8A9-46D9-BE9C-86E60B4686A4}" type="slidenum">
              <a:rPr kumimoji="1" lang="ja-JP" altLang="en-US" sz="1600" smtClean="0"/>
              <a:t>2</a:t>
            </a:fld>
            <a:endParaRPr kumimoji="1" lang="ja-JP" altLang="en-US" sz="1600"/>
          </a:p>
        </p:txBody>
      </p:sp>
      <p:cxnSp>
        <p:nvCxnSpPr>
          <p:cNvPr id="18" name="直線矢印コネクタ 17"/>
          <p:cNvCxnSpPr>
            <a:endCxn id="6" idx="1"/>
          </p:cNvCxnSpPr>
          <p:nvPr/>
        </p:nvCxnSpPr>
        <p:spPr>
          <a:xfrm>
            <a:off x="2483768" y="5393369"/>
            <a:ext cx="223224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6" idx="3"/>
            <a:endCxn id="7" idx="1"/>
          </p:cNvCxnSpPr>
          <p:nvPr/>
        </p:nvCxnSpPr>
        <p:spPr>
          <a:xfrm>
            <a:off x="5724128" y="5393369"/>
            <a:ext cx="1158706"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026" name="Picture 2" descr="C:\Users\inokuchi\AppData\Local\Microsoft\Windows\INetCache\IE\K53BG0JG\lgi01a2014010700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4547" y="4651437"/>
            <a:ext cx="1359221" cy="1442324"/>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p:cNvSpPr txBox="1"/>
          <p:nvPr/>
        </p:nvSpPr>
        <p:spPr>
          <a:xfrm>
            <a:off x="1375193" y="4282105"/>
            <a:ext cx="857927" cy="369332"/>
          </a:xfrm>
          <a:prstGeom prst="rect">
            <a:avLst/>
          </a:prstGeom>
          <a:noFill/>
        </p:spPr>
        <p:txBody>
          <a:bodyPr wrap="none" rtlCol="0">
            <a:spAutoFit/>
          </a:bodyPr>
          <a:lstStyle/>
          <a:p>
            <a:r>
              <a:rPr kumimoji="1" lang="ja-JP" altLang="en-US" smtClean="0"/>
              <a:t>ユーザ</a:t>
            </a:r>
            <a:endParaRPr kumimoji="1" lang="ja-JP" altLang="en-US"/>
          </a:p>
        </p:txBody>
      </p:sp>
      <p:sp>
        <p:nvSpPr>
          <p:cNvPr id="4" name="テキスト ボックス 3"/>
          <p:cNvSpPr txBox="1"/>
          <p:nvPr/>
        </p:nvSpPr>
        <p:spPr>
          <a:xfrm>
            <a:off x="5650672" y="6332895"/>
            <a:ext cx="1553630" cy="369332"/>
          </a:xfrm>
          <a:prstGeom prst="rect">
            <a:avLst/>
          </a:prstGeom>
          <a:noFill/>
        </p:spPr>
        <p:txBody>
          <a:bodyPr wrap="none" rtlCol="0">
            <a:spAutoFit/>
          </a:bodyPr>
          <a:lstStyle/>
          <a:p>
            <a:r>
              <a:rPr kumimoji="1" lang="en-US" altLang="ja-JP" smtClean="0"/>
              <a:t>IaaS</a:t>
            </a:r>
            <a:r>
              <a:rPr kumimoji="1" lang="ja-JP" altLang="en-US" smtClean="0"/>
              <a:t>型クラウド</a:t>
            </a:r>
            <a:endParaRPr kumimoji="1" lang="ja-JP" altLang="en-US"/>
          </a:p>
        </p:txBody>
      </p:sp>
    </p:spTree>
    <p:extLst>
      <p:ext uri="{BB962C8B-B14F-4D97-AF65-F5344CB8AC3E}">
        <p14:creationId xmlns:p14="http://schemas.microsoft.com/office/powerpoint/2010/main" val="23201832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楕円 17"/>
          <p:cNvSpPr/>
          <p:nvPr/>
        </p:nvSpPr>
        <p:spPr>
          <a:xfrm>
            <a:off x="4355976" y="4797152"/>
            <a:ext cx="4176464" cy="1559198"/>
          </a:xfrm>
          <a:prstGeom prst="ellipse">
            <a:avLst/>
          </a:prstGeom>
          <a:solidFill>
            <a:schemeClr val="bg1"/>
          </a:solidFill>
          <a:ln>
            <a:solidFill>
              <a:schemeClr val="accent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normAutofit/>
          </a:bodyPr>
          <a:lstStyle/>
          <a:p>
            <a:r>
              <a:rPr kumimoji="1" lang="ja-JP" altLang="en-US" smtClean="0"/>
              <a:t>プロセス単位の管理コマンド識別</a:t>
            </a:r>
            <a:endParaRPr kumimoji="1" lang="ja-JP" altLang="en-US"/>
          </a:p>
        </p:txBody>
      </p:sp>
      <p:sp>
        <p:nvSpPr>
          <p:cNvPr id="3" name="コンテンツ プレースホルダー 2"/>
          <p:cNvSpPr>
            <a:spLocks noGrp="1"/>
          </p:cNvSpPr>
          <p:nvPr>
            <p:ph idx="1"/>
          </p:nvPr>
        </p:nvSpPr>
        <p:spPr/>
        <p:txBody>
          <a:bodyPr/>
          <a:lstStyle/>
          <a:p>
            <a:r>
              <a:rPr kumimoji="1" lang="ja-JP" altLang="en-US" smtClean="0"/>
              <a:t>ハイパーコール列は登録したプロセスにのみ</a:t>
            </a:r>
            <a:r>
              <a:rPr lang="ja-JP" altLang="en-US"/>
              <a:t>適用</a:t>
            </a:r>
            <a:endParaRPr kumimoji="1" lang="en-US" altLang="ja-JP" smtClean="0"/>
          </a:p>
          <a:p>
            <a:pPr lvl="1"/>
            <a:r>
              <a:rPr kumimoji="1" lang="ja-JP" altLang="en-US" smtClean="0"/>
              <a:t>他の管理コマンド等によって呼び出されたハイパーコールと区別して判別できるようにするため</a:t>
            </a:r>
            <a:endParaRPr kumimoji="1" lang="en-US" altLang="ja-JP" smtClean="0"/>
          </a:p>
          <a:p>
            <a:r>
              <a:rPr kumimoji="1" lang="ja-JP" altLang="en-US" smtClean="0"/>
              <a:t>プロセスに固有の</a:t>
            </a:r>
            <a:r>
              <a:rPr kumimoji="1" lang="en-US" altLang="ja-JP" smtClean="0"/>
              <a:t>CR3</a:t>
            </a:r>
            <a:r>
              <a:rPr kumimoji="1" lang="ja-JP" altLang="en-US" smtClean="0"/>
              <a:t>レジスタの値を利用</a:t>
            </a:r>
            <a:endParaRPr kumimoji="1" lang="en-US" altLang="ja-JP" smtClean="0"/>
          </a:p>
          <a:p>
            <a:pPr lvl="1"/>
            <a:r>
              <a:rPr lang="ja-JP" altLang="en-US" smtClean="0"/>
              <a:t>ハイパーコール列の登録時に</a:t>
            </a:r>
            <a:r>
              <a:rPr lang="en-US" altLang="ja-JP" smtClean="0"/>
              <a:t>CR3</a:t>
            </a:r>
            <a:r>
              <a:rPr lang="ja-JP" altLang="en-US" smtClean="0"/>
              <a:t>レジスタの値も登録</a:t>
            </a:r>
            <a:endParaRPr lang="en-US" altLang="ja-JP" smtClean="0"/>
          </a:p>
          <a:p>
            <a:pPr lvl="1"/>
            <a:r>
              <a:rPr kumimoji="1" lang="en-US" altLang="ja-JP" smtClean="0"/>
              <a:t>CR3</a:t>
            </a:r>
            <a:r>
              <a:rPr kumimoji="1" lang="ja-JP" altLang="en-US" smtClean="0"/>
              <a:t>レジスタの値が一致する場合だけ</a:t>
            </a:r>
            <a:r>
              <a:rPr lang="ja-JP" altLang="en-US"/>
              <a:t>チェック</a:t>
            </a:r>
            <a:endParaRPr kumimoji="1" lang="ja-JP" altLang="en-US"/>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mtClean="0"/>
              <a:t>20</a:t>
            </a:fld>
            <a:endParaRPr kumimoji="1" lang="ja-JP" altLang="en-US"/>
          </a:p>
        </p:txBody>
      </p:sp>
      <p:sp>
        <p:nvSpPr>
          <p:cNvPr id="5" name="正方形/長方形 4"/>
          <p:cNvSpPr/>
          <p:nvPr/>
        </p:nvSpPr>
        <p:spPr>
          <a:xfrm>
            <a:off x="1201912" y="4581128"/>
            <a:ext cx="1368152" cy="9361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ysClr val="windowText" lastClr="000000"/>
                </a:solidFill>
              </a:rPr>
              <a:t>プ</a:t>
            </a:r>
            <a:r>
              <a:rPr kumimoji="1" lang="ja-JP" altLang="en-US" smtClean="0">
                <a:solidFill>
                  <a:sysClr val="windowText" lastClr="000000"/>
                </a:solidFill>
              </a:rPr>
              <a:t>ロセス</a:t>
            </a:r>
            <a:r>
              <a:rPr kumimoji="1" lang="en-US" altLang="ja-JP" smtClean="0">
                <a:solidFill>
                  <a:sysClr val="windowText" lastClr="000000"/>
                </a:solidFill>
              </a:rPr>
              <a:t>A</a:t>
            </a:r>
          </a:p>
          <a:p>
            <a:pPr algn="ctr"/>
            <a:endParaRPr lang="en-US" altLang="ja-JP">
              <a:solidFill>
                <a:sysClr val="windowText" lastClr="000000"/>
              </a:solidFill>
            </a:endParaRPr>
          </a:p>
          <a:p>
            <a:pPr algn="ctr"/>
            <a:r>
              <a:rPr kumimoji="1" lang="en-US" altLang="ja-JP" smtClean="0">
                <a:solidFill>
                  <a:sysClr val="windowText" lastClr="000000"/>
                </a:solidFill>
              </a:rPr>
              <a:t>CR3</a:t>
            </a:r>
            <a:r>
              <a:rPr kumimoji="1" lang="ja-JP" altLang="en-US" smtClean="0">
                <a:solidFill>
                  <a:sysClr val="windowText" lastClr="000000"/>
                </a:solidFill>
              </a:rPr>
              <a:t>：</a:t>
            </a:r>
            <a:r>
              <a:rPr kumimoji="1" lang="en-US" altLang="ja-JP" smtClean="0">
                <a:solidFill>
                  <a:sysClr val="windowText" lastClr="000000"/>
                </a:solidFill>
              </a:rPr>
              <a:t>5112</a:t>
            </a:r>
            <a:endParaRPr kumimoji="1" lang="ja-JP" altLang="en-US">
              <a:solidFill>
                <a:sysClr val="windowText" lastClr="000000"/>
              </a:solidFill>
            </a:endParaRPr>
          </a:p>
        </p:txBody>
      </p:sp>
      <p:sp>
        <p:nvSpPr>
          <p:cNvPr id="6" name="正方形/長方形 5"/>
          <p:cNvSpPr/>
          <p:nvPr/>
        </p:nvSpPr>
        <p:spPr>
          <a:xfrm>
            <a:off x="1201912" y="5773205"/>
            <a:ext cx="1368152" cy="93610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ysClr val="windowText" lastClr="000000"/>
                </a:solidFill>
              </a:rPr>
              <a:t>プロセス</a:t>
            </a:r>
            <a:r>
              <a:rPr lang="en-US" altLang="ja-JP">
                <a:solidFill>
                  <a:sysClr val="windowText" lastClr="000000"/>
                </a:solidFill>
              </a:rPr>
              <a:t>B</a:t>
            </a:r>
            <a:endParaRPr kumimoji="1" lang="en-US" altLang="ja-JP" smtClean="0">
              <a:solidFill>
                <a:sysClr val="windowText" lastClr="000000"/>
              </a:solidFill>
            </a:endParaRPr>
          </a:p>
          <a:p>
            <a:pPr algn="ctr"/>
            <a:endParaRPr lang="en-US" altLang="ja-JP">
              <a:solidFill>
                <a:sysClr val="windowText" lastClr="000000"/>
              </a:solidFill>
            </a:endParaRPr>
          </a:p>
          <a:p>
            <a:pPr algn="ctr"/>
            <a:r>
              <a:rPr kumimoji="1" lang="en-US" altLang="ja-JP" smtClean="0">
                <a:solidFill>
                  <a:sysClr val="windowText" lastClr="000000"/>
                </a:solidFill>
              </a:rPr>
              <a:t>CR3</a:t>
            </a:r>
            <a:r>
              <a:rPr kumimoji="1" lang="ja-JP" altLang="en-US" smtClean="0">
                <a:solidFill>
                  <a:sysClr val="windowText" lastClr="000000"/>
                </a:solidFill>
              </a:rPr>
              <a:t>：</a:t>
            </a:r>
            <a:r>
              <a:rPr kumimoji="1" lang="en-US" altLang="ja-JP" smtClean="0">
                <a:solidFill>
                  <a:sysClr val="windowText" lastClr="000000"/>
                </a:solidFill>
              </a:rPr>
              <a:t>7731</a:t>
            </a:r>
            <a:endParaRPr kumimoji="1" lang="ja-JP" altLang="en-US">
              <a:solidFill>
                <a:sysClr val="windowText" lastClr="000000"/>
              </a:solidFill>
            </a:endParaRPr>
          </a:p>
        </p:txBody>
      </p:sp>
      <p:sp>
        <p:nvSpPr>
          <p:cNvPr id="7" name="楕円 6"/>
          <p:cNvSpPr/>
          <p:nvPr/>
        </p:nvSpPr>
        <p:spPr>
          <a:xfrm>
            <a:off x="4846588" y="5485173"/>
            <a:ext cx="576064" cy="57606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pc="-150" smtClean="0"/>
              <a:t>1</a:t>
            </a:r>
            <a:endParaRPr kumimoji="1" lang="ja-JP" altLang="en-US" spc="-150"/>
          </a:p>
        </p:txBody>
      </p:sp>
      <p:sp>
        <p:nvSpPr>
          <p:cNvPr id="10" name="楕円 9"/>
          <p:cNvSpPr/>
          <p:nvPr/>
        </p:nvSpPr>
        <p:spPr>
          <a:xfrm>
            <a:off x="6149454" y="5482221"/>
            <a:ext cx="576064" cy="57606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pc="-150"/>
              <a:t>2</a:t>
            </a:r>
            <a:endParaRPr kumimoji="1" lang="ja-JP" altLang="en-US" spc="-150"/>
          </a:p>
        </p:txBody>
      </p:sp>
      <p:sp>
        <p:nvSpPr>
          <p:cNvPr id="11" name="楕円 10"/>
          <p:cNvSpPr/>
          <p:nvPr/>
        </p:nvSpPr>
        <p:spPr>
          <a:xfrm>
            <a:off x="7452320" y="5485173"/>
            <a:ext cx="576064" cy="57606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pc="-150"/>
              <a:t>3</a:t>
            </a:r>
            <a:endParaRPr kumimoji="1" lang="ja-JP" altLang="en-US" spc="-150"/>
          </a:p>
        </p:txBody>
      </p:sp>
      <p:cxnSp>
        <p:nvCxnSpPr>
          <p:cNvPr id="13" name="直線矢印コネクタ 12"/>
          <p:cNvCxnSpPr>
            <a:stCxn id="7" idx="6"/>
            <a:endCxn id="10" idx="2"/>
          </p:cNvCxnSpPr>
          <p:nvPr/>
        </p:nvCxnSpPr>
        <p:spPr>
          <a:xfrm flipV="1">
            <a:off x="5422652" y="5770253"/>
            <a:ext cx="726802" cy="295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10" idx="6"/>
            <a:endCxn id="11" idx="2"/>
          </p:cNvCxnSpPr>
          <p:nvPr/>
        </p:nvCxnSpPr>
        <p:spPr>
          <a:xfrm>
            <a:off x="6725518" y="5770253"/>
            <a:ext cx="726802" cy="295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5365906" y="5400921"/>
            <a:ext cx="840295" cy="369332"/>
          </a:xfrm>
          <a:prstGeom prst="rect">
            <a:avLst/>
          </a:prstGeom>
          <a:noFill/>
        </p:spPr>
        <p:txBody>
          <a:bodyPr wrap="none" rtlCol="0">
            <a:spAutoFit/>
          </a:bodyPr>
          <a:lstStyle/>
          <a:p>
            <a:r>
              <a:rPr kumimoji="1" lang="en-US" altLang="ja-JP" smtClean="0"/>
              <a:t>domctl</a:t>
            </a:r>
            <a:endParaRPr kumimoji="1" lang="ja-JP" altLang="en-US"/>
          </a:p>
        </p:txBody>
      </p:sp>
      <p:sp>
        <p:nvSpPr>
          <p:cNvPr id="17" name="テキスト ボックス 16"/>
          <p:cNvSpPr txBox="1"/>
          <p:nvPr/>
        </p:nvSpPr>
        <p:spPr>
          <a:xfrm>
            <a:off x="6744048" y="5400921"/>
            <a:ext cx="689741" cy="369332"/>
          </a:xfrm>
          <a:prstGeom prst="rect">
            <a:avLst/>
          </a:prstGeom>
          <a:noFill/>
        </p:spPr>
        <p:txBody>
          <a:bodyPr wrap="none" rtlCol="0">
            <a:spAutoFit/>
          </a:bodyPr>
          <a:lstStyle/>
          <a:p>
            <a:r>
              <a:rPr lang="en-US" altLang="ja-JP" smtClean="0"/>
              <a:t>sys</a:t>
            </a:r>
            <a:r>
              <a:rPr kumimoji="1" lang="en-US" altLang="ja-JP" smtClean="0"/>
              <a:t>ctl</a:t>
            </a:r>
            <a:endParaRPr kumimoji="1" lang="ja-JP" altLang="en-US"/>
          </a:p>
        </p:txBody>
      </p:sp>
      <p:sp>
        <p:nvSpPr>
          <p:cNvPr id="19" name="テキスト ボックス 18"/>
          <p:cNvSpPr txBox="1"/>
          <p:nvPr/>
        </p:nvSpPr>
        <p:spPr>
          <a:xfrm>
            <a:off x="6121491" y="4882702"/>
            <a:ext cx="652743" cy="369332"/>
          </a:xfrm>
          <a:prstGeom prst="rect">
            <a:avLst/>
          </a:prstGeom>
          <a:noFill/>
        </p:spPr>
        <p:txBody>
          <a:bodyPr wrap="none" rtlCol="0">
            <a:spAutoFit/>
          </a:bodyPr>
          <a:lstStyle/>
          <a:p>
            <a:r>
              <a:rPr kumimoji="1" lang="en-US" altLang="ja-JP" smtClean="0"/>
              <a:t>5112</a:t>
            </a:r>
            <a:endParaRPr kumimoji="1" lang="ja-JP" altLang="en-US"/>
          </a:p>
        </p:txBody>
      </p:sp>
      <p:cxnSp>
        <p:nvCxnSpPr>
          <p:cNvPr id="25" name="直線矢印コネクタ 24"/>
          <p:cNvCxnSpPr>
            <a:stCxn id="5" idx="3"/>
          </p:cNvCxnSpPr>
          <p:nvPr/>
        </p:nvCxnSpPr>
        <p:spPr>
          <a:xfrm>
            <a:off x="2570064" y="5049180"/>
            <a:ext cx="1924173" cy="24033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3109037" y="4747304"/>
            <a:ext cx="869149" cy="369332"/>
          </a:xfrm>
          <a:prstGeom prst="rect">
            <a:avLst/>
          </a:prstGeom>
          <a:noFill/>
        </p:spPr>
        <p:txBody>
          <a:bodyPr wrap="none" rtlCol="0">
            <a:spAutoFit/>
          </a:bodyPr>
          <a:lstStyle/>
          <a:p>
            <a:r>
              <a:rPr kumimoji="1" lang="en-US" altLang="ja-JP" smtClean="0"/>
              <a:t>domctl</a:t>
            </a:r>
            <a:endParaRPr kumimoji="1" lang="ja-JP" altLang="en-US"/>
          </a:p>
        </p:txBody>
      </p:sp>
      <p:cxnSp>
        <p:nvCxnSpPr>
          <p:cNvPr id="32" name="直線矢印コネクタ 31"/>
          <p:cNvCxnSpPr>
            <a:stCxn id="6" idx="3"/>
          </p:cNvCxnSpPr>
          <p:nvPr/>
        </p:nvCxnSpPr>
        <p:spPr>
          <a:xfrm flipV="1">
            <a:off x="2570064" y="5949280"/>
            <a:ext cx="2001936" cy="291977"/>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3047349" y="5589289"/>
            <a:ext cx="869149" cy="369332"/>
          </a:xfrm>
          <a:prstGeom prst="rect">
            <a:avLst/>
          </a:prstGeom>
          <a:noFill/>
        </p:spPr>
        <p:txBody>
          <a:bodyPr wrap="none" rtlCol="0">
            <a:spAutoFit/>
          </a:bodyPr>
          <a:lstStyle/>
          <a:p>
            <a:r>
              <a:rPr kumimoji="1" lang="en-US" altLang="ja-JP" smtClean="0"/>
              <a:t>domctl</a:t>
            </a:r>
            <a:endParaRPr kumimoji="1" lang="ja-JP" altLang="en-US"/>
          </a:p>
        </p:txBody>
      </p:sp>
      <p:sp>
        <p:nvSpPr>
          <p:cNvPr id="34" name="禁止 33"/>
          <p:cNvSpPr/>
          <p:nvPr/>
        </p:nvSpPr>
        <p:spPr>
          <a:xfrm>
            <a:off x="3222998" y="5821466"/>
            <a:ext cx="647183" cy="686388"/>
          </a:xfrm>
          <a:prstGeom prst="noSmoking">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99727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fade">
                                      <p:cBhvr>
                                        <p:cTn id="10" dur="500"/>
                                        <p:tgtEl>
                                          <p:spTgt spid="3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fade">
                                      <p:cBhvr>
                                        <p:cTn id="15" dur="500"/>
                                        <p:tgtEl>
                                          <p:spTgt spid="3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nodeType="clickEffect">
                                  <p:stCondLst>
                                    <p:cond delay="0"/>
                                  </p:stCondLst>
                                  <p:childTnLst>
                                    <p:set>
                                      <p:cBhvr>
                                        <p:cTn id="19" dur="1" fill="hold">
                                          <p:stCondLst>
                                            <p:cond delay="0"/>
                                          </p:stCondLst>
                                        </p:cTn>
                                        <p:tgtEl>
                                          <p:spTgt spid="32"/>
                                        </p:tgtEl>
                                        <p:attrNameLst>
                                          <p:attrName>style.visibility</p:attrName>
                                        </p:attrNameLst>
                                      </p:cBhvr>
                                      <p:to>
                                        <p:strVal val="hidden"/>
                                      </p:to>
                                    </p:set>
                                  </p:childTnLst>
                                </p:cTn>
                              </p:par>
                              <p:par>
                                <p:cTn id="20" presetID="1" presetClass="exit" presetSubtype="0" fill="hold" grpId="1" nodeType="withEffect">
                                  <p:stCondLst>
                                    <p:cond delay="0"/>
                                  </p:stCondLst>
                                  <p:childTnLst>
                                    <p:set>
                                      <p:cBhvr>
                                        <p:cTn id="21" dur="1" fill="hold">
                                          <p:stCondLst>
                                            <p:cond delay="0"/>
                                          </p:stCondLst>
                                        </p:cTn>
                                        <p:tgtEl>
                                          <p:spTgt spid="33"/>
                                        </p:tgtEl>
                                        <p:attrNameLst>
                                          <p:attrName>style.visibility</p:attrName>
                                        </p:attrNameLst>
                                      </p:cBhvr>
                                      <p:to>
                                        <p:strVal val="hidden"/>
                                      </p:to>
                                    </p:set>
                                  </p:childTnLst>
                                </p:cTn>
                              </p:par>
                              <p:par>
                                <p:cTn id="22" presetID="1" presetClass="exit" presetSubtype="0" fill="hold" grpId="1" nodeType="withEffect">
                                  <p:stCondLst>
                                    <p:cond delay="0"/>
                                  </p:stCondLst>
                                  <p:childTnLst>
                                    <p:set>
                                      <p:cBhvr>
                                        <p:cTn id="23" dur="1" fill="hold">
                                          <p:stCondLst>
                                            <p:cond delay="0"/>
                                          </p:stCondLst>
                                        </p:cTn>
                                        <p:tgtEl>
                                          <p:spTgt spid="34"/>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fade">
                                      <p:cBhvr>
                                        <p:cTn id="28" dur="500"/>
                                        <p:tgtEl>
                                          <p:spTgt spid="30"/>
                                        </p:tgtEl>
                                      </p:cBhvr>
                                    </p:animEffect>
                                  </p:childTnLst>
                                </p:cTn>
                              </p:par>
                              <p:par>
                                <p:cTn id="29" presetID="10" presetClass="entr" presetSubtype="0" fill="hold" nodeType="with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fade">
                                      <p:cBhvr>
                                        <p:cTn id="3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3" grpId="0"/>
      <p:bldP spid="33" grpId="1"/>
      <p:bldP spid="34" grpId="0" animBg="1"/>
      <p:bldP spid="34"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実験</a:t>
            </a:r>
            <a:endParaRPr kumimoji="1" lang="ja-JP" altLang="en-US"/>
          </a:p>
        </p:txBody>
      </p:sp>
      <p:sp>
        <p:nvSpPr>
          <p:cNvPr id="3" name="コンテンツ プレースホルダー 2"/>
          <p:cNvSpPr>
            <a:spLocks noGrp="1"/>
          </p:cNvSpPr>
          <p:nvPr>
            <p:ph idx="1"/>
          </p:nvPr>
        </p:nvSpPr>
        <p:spPr/>
        <p:txBody>
          <a:bodyPr>
            <a:normAutofit/>
          </a:bodyPr>
          <a:lstStyle/>
          <a:p>
            <a:r>
              <a:rPr kumimoji="1" lang="ja-JP" altLang="en-US" smtClean="0"/>
              <a:t>目的</a:t>
            </a:r>
            <a:endParaRPr kumimoji="1" lang="en-US" altLang="ja-JP" smtClean="0"/>
          </a:p>
          <a:p>
            <a:pPr lvl="1"/>
            <a:r>
              <a:rPr lang="en-US" altLang="ja-JP" smtClean="0"/>
              <a:t>VM</a:t>
            </a:r>
            <a:r>
              <a:rPr lang="ja-JP" altLang="en-US" smtClean="0"/>
              <a:t>リダイレクト攻撃を含めた不正な操作を検知可能であるかの確認</a:t>
            </a:r>
            <a:endParaRPr lang="en-US" altLang="ja-JP" smtClean="0"/>
          </a:p>
          <a:p>
            <a:pPr lvl="1"/>
            <a:r>
              <a:rPr lang="ja-JP" altLang="en-US" smtClean="0"/>
              <a:t>管理コマンド実行時間、</a:t>
            </a:r>
            <a:r>
              <a:rPr lang="en-US" altLang="ja-JP" smtClean="0"/>
              <a:t>VM</a:t>
            </a:r>
            <a:r>
              <a:rPr lang="ja-JP" altLang="en-US" smtClean="0"/>
              <a:t>の起動時間、ディスク</a:t>
            </a:r>
            <a:r>
              <a:rPr lang="en-US" altLang="ja-JP" smtClean="0"/>
              <a:t>I/O</a:t>
            </a:r>
            <a:r>
              <a:rPr lang="ja-JP" altLang="en-US" smtClean="0"/>
              <a:t>性能の測定</a:t>
            </a:r>
            <a:endParaRPr lang="en-US" altLang="ja-JP" smtClean="0"/>
          </a:p>
          <a:p>
            <a:r>
              <a:rPr kumimoji="1" lang="ja-JP" altLang="en-US" smtClean="0"/>
              <a:t>実験環境</a:t>
            </a:r>
            <a:endParaRPr kumimoji="1" lang="en-US" altLang="ja-JP" smtClean="0"/>
          </a:p>
          <a:p>
            <a:pPr marL="457200" lvl="1" indent="0">
              <a:buNone/>
            </a:pPr>
            <a:endParaRPr lang="en-US" altLang="ja-JP">
              <a:solidFill>
                <a:prstClr val="black"/>
              </a:solidFill>
            </a:endParaRPr>
          </a:p>
          <a:p>
            <a:pPr lvl="2"/>
            <a:endParaRPr lang="en-US" altLang="ja-JP">
              <a:solidFill>
                <a:prstClr val="black"/>
              </a:solidFill>
            </a:endParaRPr>
          </a:p>
          <a:p>
            <a:pPr lvl="2"/>
            <a:endParaRPr kumimoji="1" lang="en-US" altLang="ja-JP" smtClean="0"/>
          </a:p>
        </p:txBody>
      </p:sp>
      <p:graphicFrame>
        <p:nvGraphicFramePr>
          <p:cNvPr id="4" name="表 3"/>
          <p:cNvGraphicFramePr>
            <a:graphicFrameLocks noGrp="1"/>
          </p:cNvGraphicFramePr>
          <p:nvPr>
            <p:extLst>
              <p:ext uri="{D42A27DB-BD31-4B8C-83A1-F6EECF244321}">
                <p14:modId xmlns:p14="http://schemas.microsoft.com/office/powerpoint/2010/main" val="2271528648"/>
              </p:ext>
            </p:extLst>
          </p:nvPr>
        </p:nvGraphicFramePr>
        <p:xfrm>
          <a:off x="323528" y="4864556"/>
          <a:ext cx="4176464" cy="1488544"/>
        </p:xfrm>
        <a:graphic>
          <a:graphicData uri="http://schemas.openxmlformats.org/drawingml/2006/table">
            <a:tbl>
              <a:tblPr firstRow="1" bandRow="1">
                <a:tableStyleId>{8A107856-5554-42FB-B03E-39F5DBC370BA}</a:tableStyleId>
              </a:tblPr>
              <a:tblGrid>
                <a:gridCol w="2088232">
                  <a:extLst>
                    <a:ext uri="{9D8B030D-6E8A-4147-A177-3AD203B41FA5}">
                      <a16:colId xmlns:a16="http://schemas.microsoft.com/office/drawing/2014/main" val="20000"/>
                    </a:ext>
                  </a:extLst>
                </a:gridCol>
                <a:gridCol w="2088232">
                  <a:extLst>
                    <a:ext uri="{9D8B030D-6E8A-4147-A177-3AD203B41FA5}">
                      <a16:colId xmlns:a16="http://schemas.microsoft.com/office/drawing/2014/main" val="20001"/>
                    </a:ext>
                  </a:extLst>
                </a:gridCol>
              </a:tblGrid>
              <a:tr h="370840">
                <a:tc>
                  <a:txBody>
                    <a:bodyPr/>
                    <a:lstStyle/>
                    <a:p>
                      <a:r>
                        <a:rPr kumimoji="1" lang="en-US" altLang="ja-JP" smtClean="0">
                          <a:solidFill>
                            <a:schemeClr val="bg1"/>
                          </a:solidFill>
                        </a:rPr>
                        <a:t>CPU</a:t>
                      </a:r>
                      <a:endParaRPr kumimoji="1" lang="ja-JP" altLang="en-US">
                        <a:solidFill>
                          <a:schemeClr val="bg1"/>
                        </a:solidFill>
                      </a:endParaRPr>
                    </a:p>
                  </a:txBody>
                  <a:tcPr>
                    <a:solidFill>
                      <a:schemeClr val="accent2">
                        <a:lumMod val="60000"/>
                        <a:lumOff val="40000"/>
                      </a:schemeClr>
                    </a:solid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ja-JP" smtClean="0"/>
                        <a:t>Intel Xeon E3-1290</a:t>
                      </a:r>
                      <a:endParaRPr kumimoji="1" lang="en-US" altLang="ja-JP" smtClean="0"/>
                    </a:p>
                  </a:txBody>
                  <a:tcPr/>
                </a:tc>
                <a:extLst>
                  <a:ext uri="{0D108BD9-81ED-4DB2-BD59-A6C34878D82A}">
                    <a16:rowId xmlns:a16="http://schemas.microsoft.com/office/drawing/2014/main" val="10000"/>
                  </a:ext>
                </a:extLst>
              </a:tr>
              <a:tr h="370840">
                <a:tc>
                  <a:txBody>
                    <a:bodyPr/>
                    <a:lstStyle/>
                    <a:p>
                      <a:r>
                        <a:rPr kumimoji="1" lang="ja-JP" altLang="en-US" smtClean="0">
                          <a:solidFill>
                            <a:schemeClr val="bg1"/>
                          </a:solidFill>
                        </a:rPr>
                        <a:t>メモリ</a:t>
                      </a:r>
                      <a:endParaRPr kumimoji="1" lang="ja-JP" altLang="en-US">
                        <a:solidFill>
                          <a:schemeClr val="bg1"/>
                        </a:solidFill>
                      </a:endParaRPr>
                    </a:p>
                  </a:txBody>
                  <a:tcPr>
                    <a:solidFill>
                      <a:schemeClr val="accent2">
                        <a:lumMod val="60000"/>
                        <a:lumOff val="40000"/>
                      </a:schemeClr>
                    </a:solidFill>
                  </a:tcPr>
                </a:tc>
                <a:tc>
                  <a:txBody>
                    <a:bodyPr/>
                    <a:lstStyle/>
                    <a:p>
                      <a:r>
                        <a:rPr kumimoji="1" lang="en-US" altLang="ja-JP" smtClean="0"/>
                        <a:t>8GB</a:t>
                      </a:r>
                    </a:p>
                  </a:txBody>
                  <a:tcPr/>
                </a:tc>
                <a:extLst>
                  <a:ext uri="{0D108BD9-81ED-4DB2-BD59-A6C34878D82A}">
                    <a16:rowId xmlns:a16="http://schemas.microsoft.com/office/drawing/2014/main" val="10001"/>
                  </a:ext>
                </a:extLst>
              </a:tr>
              <a:tr h="376024">
                <a:tc>
                  <a:txBody>
                    <a:bodyPr/>
                    <a:lstStyle/>
                    <a:p>
                      <a:r>
                        <a:rPr kumimoji="1" lang="ja-JP" altLang="en-US" smtClean="0">
                          <a:solidFill>
                            <a:schemeClr val="bg1"/>
                          </a:solidFill>
                        </a:rPr>
                        <a:t>ディスク</a:t>
                      </a:r>
                      <a:endParaRPr kumimoji="1" lang="ja-JP" altLang="en-US">
                        <a:solidFill>
                          <a:schemeClr val="bg1"/>
                        </a:solidFill>
                      </a:endParaRPr>
                    </a:p>
                  </a:txBody>
                  <a:tcPr>
                    <a:solidFill>
                      <a:schemeClr val="accent2">
                        <a:lumMod val="60000"/>
                        <a:lumOff val="40000"/>
                      </a:schemeClr>
                    </a:solidFill>
                  </a:tcPr>
                </a:tc>
                <a:tc>
                  <a:txBody>
                    <a:bodyPr/>
                    <a:lstStyle/>
                    <a:p>
                      <a:r>
                        <a:rPr kumimoji="1" lang="en-US" altLang="ja-JP" smtClean="0"/>
                        <a:t>1TB</a:t>
                      </a:r>
                      <a:endParaRPr kumimoji="1" lang="ja-JP" altLang="en-US"/>
                    </a:p>
                  </a:txBody>
                  <a:tcPr/>
                </a:tc>
                <a:extLst>
                  <a:ext uri="{0D108BD9-81ED-4DB2-BD59-A6C34878D82A}">
                    <a16:rowId xmlns:a16="http://schemas.microsoft.com/office/drawing/2014/main" val="10002"/>
                  </a:ext>
                </a:extLst>
              </a:tr>
              <a:tr h="370840">
                <a:tc>
                  <a:txBody>
                    <a:bodyPr/>
                    <a:lstStyle/>
                    <a:p>
                      <a:r>
                        <a:rPr kumimoji="1" lang="ja-JP" altLang="en-US" smtClean="0">
                          <a:solidFill>
                            <a:schemeClr val="bg1"/>
                          </a:solidFill>
                        </a:rPr>
                        <a:t>ハイパーバイザ</a:t>
                      </a:r>
                      <a:endParaRPr kumimoji="1" lang="ja-JP" altLang="en-US">
                        <a:solidFill>
                          <a:schemeClr val="bg1"/>
                        </a:solidFill>
                      </a:endParaRPr>
                    </a:p>
                  </a:txBody>
                  <a:tcPr>
                    <a:solidFill>
                      <a:schemeClr val="accent2">
                        <a:lumMod val="60000"/>
                        <a:lumOff val="40000"/>
                      </a:schemeClr>
                    </a:solidFill>
                  </a:tcPr>
                </a:tc>
                <a:tc>
                  <a:txBody>
                    <a:bodyPr/>
                    <a:lstStyle/>
                    <a:p>
                      <a:r>
                        <a:rPr kumimoji="1" lang="en-US" altLang="ja-JP" smtClean="0"/>
                        <a:t>Xen 4.4.0</a:t>
                      </a:r>
                      <a:endParaRPr kumimoji="1" lang="ja-JP" altLang="en-US"/>
                    </a:p>
                  </a:txBody>
                  <a:tcPr/>
                </a:tc>
                <a:extLst>
                  <a:ext uri="{0D108BD9-81ED-4DB2-BD59-A6C34878D82A}">
                    <a16:rowId xmlns:a16="http://schemas.microsoft.com/office/drawing/2014/main" val="10003"/>
                  </a:ext>
                </a:extLst>
              </a:tr>
            </a:tbl>
          </a:graphicData>
        </a:graphic>
      </p:graphicFrame>
      <p:sp>
        <p:nvSpPr>
          <p:cNvPr id="5" name="スライド番号プレースホルダー 4"/>
          <p:cNvSpPr>
            <a:spLocks noGrp="1"/>
          </p:cNvSpPr>
          <p:nvPr>
            <p:ph type="sldNum" sz="quarter" idx="12"/>
          </p:nvPr>
        </p:nvSpPr>
        <p:spPr>
          <a:xfrm>
            <a:off x="6660232" y="6381328"/>
            <a:ext cx="2133600" cy="365125"/>
          </a:xfrm>
        </p:spPr>
        <p:txBody>
          <a:bodyPr/>
          <a:lstStyle/>
          <a:p>
            <a:fld id="{FD7DA45D-C8A9-46D9-BE9C-86E60B4686A4}" type="slidenum">
              <a:rPr kumimoji="1" lang="ja-JP" altLang="en-US" sz="1600" smtClean="0"/>
              <a:t>21</a:t>
            </a:fld>
            <a:endParaRPr kumimoji="1" lang="ja-JP" altLang="en-US" sz="1600"/>
          </a:p>
        </p:txBody>
      </p:sp>
      <p:graphicFrame>
        <p:nvGraphicFramePr>
          <p:cNvPr id="6" name="表 5"/>
          <p:cNvGraphicFramePr>
            <a:graphicFrameLocks noGrp="1"/>
          </p:cNvGraphicFramePr>
          <p:nvPr>
            <p:extLst>
              <p:ext uri="{D42A27DB-BD31-4B8C-83A1-F6EECF244321}">
                <p14:modId xmlns:p14="http://schemas.microsoft.com/office/powerpoint/2010/main" val="4202629139"/>
              </p:ext>
            </p:extLst>
          </p:nvPr>
        </p:nvGraphicFramePr>
        <p:xfrm>
          <a:off x="4860032" y="4852744"/>
          <a:ext cx="4104456" cy="1512167"/>
        </p:xfrm>
        <a:graphic>
          <a:graphicData uri="http://schemas.openxmlformats.org/drawingml/2006/table">
            <a:tbl>
              <a:tblPr firstRow="1" bandRow="1">
                <a:tableStyleId>{8A107856-5554-42FB-B03E-39F5DBC370BA}</a:tableStyleId>
              </a:tblPr>
              <a:tblGrid>
                <a:gridCol w="2052228">
                  <a:extLst>
                    <a:ext uri="{9D8B030D-6E8A-4147-A177-3AD203B41FA5}">
                      <a16:colId xmlns:a16="http://schemas.microsoft.com/office/drawing/2014/main" val="20000"/>
                    </a:ext>
                  </a:extLst>
                </a:gridCol>
                <a:gridCol w="2052228">
                  <a:extLst>
                    <a:ext uri="{9D8B030D-6E8A-4147-A177-3AD203B41FA5}">
                      <a16:colId xmlns:a16="http://schemas.microsoft.com/office/drawing/2014/main" val="20001"/>
                    </a:ext>
                  </a:extLst>
                </a:gridCol>
              </a:tblGrid>
              <a:tr h="376725">
                <a:tc>
                  <a:txBody>
                    <a:bodyPr/>
                    <a:lstStyle/>
                    <a:p>
                      <a:r>
                        <a:rPr kumimoji="1" lang="ja-JP" altLang="en-US" smtClean="0">
                          <a:solidFill>
                            <a:schemeClr val="bg1"/>
                          </a:solidFill>
                        </a:rPr>
                        <a:t>仮想</a:t>
                      </a:r>
                      <a:r>
                        <a:rPr kumimoji="1" lang="en-US" altLang="ja-JP" smtClean="0">
                          <a:solidFill>
                            <a:schemeClr val="bg1"/>
                          </a:solidFill>
                        </a:rPr>
                        <a:t>CPU</a:t>
                      </a:r>
                      <a:endParaRPr kumimoji="1" lang="ja-JP" altLang="en-US">
                        <a:solidFill>
                          <a:schemeClr val="bg1"/>
                        </a:solidFill>
                      </a:endParaRPr>
                    </a:p>
                  </a:txBody>
                  <a:tcPr>
                    <a:solidFill>
                      <a:schemeClr val="accent2">
                        <a:lumMod val="60000"/>
                        <a:lumOff val="40000"/>
                      </a:schemeClr>
                    </a:solid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1" lang="en-US" altLang="ja-JP" smtClean="0"/>
                        <a:t>2</a:t>
                      </a:r>
                    </a:p>
                  </a:txBody>
                  <a:tcPr/>
                </a:tc>
                <a:extLst>
                  <a:ext uri="{0D108BD9-81ED-4DB2-BD59-A6C34878D82A}">
                    <a16:rowId xmlns:a16="http://schemas.microsoft.com/office/drawing/2014/main" val="10000"/>
                  </a:ext>
                </a:extLst>
              </a:tr>
              <a:tr h="376725">
                <a:tc>
                  <a:txBody>
                    <a:bodyPr/>
                    <a:lstStyle/>
                    <a:p>
                      <a:r>
                        <a:rPr kumimoji="1" lang="ja-JP" altLang="en-US" smtClean="0">
                          <a:solidFill>
                            <a:schemeClr val="bg1"/>
                          </a:solidFill>
                        </a:rPr>
                        <a:t>メモリ</a:t>
                      </a:r>
                      <a:endParaRPr kumimoji="1" lang="ja-JP" altLang="en-US">
                        <a:solidFill>
                          <a:schemeClr val="bg1"/>
                        </a:solidFill>
                      </a:endParaRPr>
                    </a:p>
                  </a:txBody>
                  <a:tcPr>
                    <a:solidFill>
                      <a:schemeClr val="accent2">
                        <a:lumMod val="60000"/>
                        <a:lumOff val="40000"/>
                      </a:schemeClr>
                    </a:solidFill>
                  </a:tcPr>
                </a:tc>
                <a:tc>
                  <a:txBody>
                    <a:bodyPr/>
                    <a:lstStyle/>
                    <a:p>
                      <a:r>
                        <a:rPr kumimoji="1" lang="en-US" altLang="ja-JP" smtClean="0"/>
                        <a:t>1GB</a:t>
                      </a:r>
                    </a:p>
                  </a:txBody>
                  <a:tcPr/>
                </a:tc>
                <a:extLst>
                  <a:ext uri="{0D108BD9-81ED-4DB2-BD59-A6C34878D82A}">
                    <a16:rowId xmlns:a16="http://schemas.microsoft.com/office/drawing/2014/main" val="10001"/>
                  </a:ext>
                </a:extLst>
              </a:tr>
              <a:tr h="381992">
                <a:tc>
                  <a:txBody>
                    <a:bodyPr/>
                    <a:lstStyle/>
                    <a:p>
                      <a:r>
                        <a:rPr kumimoji="1" lang="ja-JP" altLang="en-US" smtClean="0">
                          <a:solidFill>
                            <a:schemeClr val="bg1"/>
                          </a:solidFill>
                        </a:rPr>
                        <a:t>仮想ディスク</a:t>
                      </a:r>
                      <a:endParaRPr kumimoji="1" lang="ja-JP" altLang="en-US">
                        <a:solidFill>
                          <a:schemeClr val="bg1"/>
                        </a:solidFill>
                      </a:endParaRPr>
                    </a:p>
                  </a:txBody>
                  <a:tcPr>
                    <a:solidFill>
                      <a:schemeClr val="accent2">
                        <a:lumMod val="60000"/>
                        <a:lumOff val="40000"/>
                      </a:schemeClr>
                    </a:solidFill>
                  </a:tcPr>
                </a:tc>
                <a:tc>
                  <a:txBody>
                    <a:bodyPr/>
                    <a:lstStyle/>
                    <a:p>
                      <a:r>
                        <a:rPr kumimoji="1" lang="en-US" altLang="ja-JP" smtClean="0"/>
                        <a:t>20GB</a:t>
                      </a:r>
                      <a:endParaRPr kumimoji="1" lang="ja-JP" altLang="en-US"/>
                    </a:p>
                  </a:txBody>
                  <a:tcPr/>
                </a:tc>
                <a:extLst>
                  <a:ext uri="{0D108BD9-81ED-4DB2-BD59-A6C34878D82A}">
                    <a16:rowId xmlns:a16="http://schemas.microsoft.com/office/drawing/2014/main" val="10002"/>
                  </a:ext>
                </a:extLst>
              </a:tr>
              <a:tr h="376725">
                <a:tc>
                  <a:txBody>
                    <a:bodyPr/>
                    <a:lstStyle/>
                    <a:p>
                      <a:r>
                        <a:rPr kumimoji="1" lang="ja-JP" altLang="en-US" smtClean="0">
                          <a:solidFill>
                            <a:schemeClr val="bg1"/>
                          </a:solidFill>
                        </a:rPr>
                        <a:t>カーネル</a:t>
                      </a:r>
                      <a:endParaRPr kumimoji="1" lang="ja-JP" altLang="en-US">
                        <a:solidFill>
                          <a:schemeClr val="bg1"/>
                        </a:solidFill>
                      </a:endParaRPr>
                    </a:p>
                  </a:txBody>
                  <a:tcPr>
                    <a:solidFill>
                      <a:schemeClr val="accent2">
                        <a:lumMod val="60000"/>
                        <a:lumOff val="40000"/>
                      </a:schemeClr>
                    </a:solidFill>
                  </a:tcPr>
                </a:tc>
                <a:tc>
                  <a:txBody>
                    <a:bodyPr/>
                    <a:lstStyle/>
                    <a:p>
                      <a:r>
                        <a:rPr kumimoji="1" lang="en-US" altLang="ja-JP" smtClean="0"/>
                        <a:t>Linux</a:t>
                      </a:r>
                      <a:r>
                        <a:rPr kumimoji="1" lang="en-US" altLang="ja-JP" baseline="0" smtClean="0"/>
                        <a:t> 3.13</a:t>
                      </a:r>
                      <a:endParaRPr kumimoji="1" lang="ja-JP" altLang="en-US"/>
                    </a:p>
                  </a:txBody>
                  <a:tcPr/>
                </a:tc>
                <a:extLst>
                  <a:ext uri="{0D108BD9-81ED-4DB2-BD59-A6C34878D82A}">
                    <a16:rowId xmlns:a16="http://schemas.microsoft.com/office/drawing/2014/main" val="10003"/>
                  </a:ext>
                </a:extLst>
              </a:tr>
            </a:tbl>
          </a:graphicData>
        </a:graphic>
      </p:graphicFrame>
      <p:sp>
        <p:nvSpPr>
          <p:cNvPr id="7" name="テキスト ボックス 6"/>
          <p:cNvSpPr txBox="1"/>
          <p:nvPr/>
        </p:nvSpPr>
        <p:spPr>
          <a:xfrm>
            <a:off x="5004048" y="4318347"/>
            <a:ext cx="513282" cy="369332"/>
          </a:xfrm>
          <a:prstGeom prst="rect">
            <a:avLst/>
          </a:prstGeom>
          <a:noFill/>
        </p:spPr>
        <p:txBody>
          <a:bodyPr wrap="none" rtlCol="0">
            <a:spAutoFit/>
          </a:bodyPr>
          <a:lstStyle/>
          <a:p>
            <a:r>
              <a:rPr kumimoji="1" lang="en-US" altLang="ja-JP" smtClean="0"/>
              <a:t>VM</a:t>
            </a:r>
            <a:endParaRPr kumimoji="1" lang="ja-JP" altLang="en-US"/>
          </a:p>
        </p:txBody>
      </p:sp>
    </p:spTree>
    <p:extLst>
      <p:ext uri="{BB962C8B-B14F-4D97-AF65-F5344CB8AC3E}">
        <p14:creationId xmlns:p14="http://schemas.microsoft.com/office/powerpoint/2010/main" val="34613235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mtClean="0"/>
              <a:t>管理</a:t>
            </a:r>
            <a:r>
              <a:rPr lang="ja-JP" altLang="en-US"/>
              <a:t>コマンド</a:t>
            </a:r>
            <a:r>
              <a:rPr lang="ja-JP" altLang="en-US" smtClean="0"/>
              <a:t>の実行</a:t>
            </a:r>
            <a:endParaRPr kumimoji="1" lang="ja-JP" altLang="en-US"/>
          </a:p>
        </p:txBody>
      </p:sp>
      <p:sp>
        <p:nvSpPr>
          <p:cNvPr id="3" name="コンテンツ プレースホルダー 2"/>
          <p:cNvSpPr>
            <a:spLocks noGrp="1"/>
          </p:cNvSpPr>
          <p:nvPr>
            <p:ph idx="1"/>
          </p:nvPr>
        </p:nvSpPr>
        <p:spPr/>
        <p:txBody>
          <a:bodyPr/>
          <a:lstStyle/>
          <a:p>
            <a:r>
              <a:rPr kumimoji="1" lang="ja-JP" altLang="en-US" smtClean="0"/>
              <a:t>リモートホストから管理コマンドを送信・実行</a:t>
            </a:r>
            <a:endParaRPr lang="en-US" altLang="ja-JP"/>
          </a:p>
          <a:p>
            <a:pPr lvl="1"/>
            <a:r>
              <a:rPr kumimoji="1" lang="ja-JP" altLang="en-US" smtClean="0"/>
              <a:t>同時に</a:t>
            </a:r>
            <a:r>
              <a:rPr kumimoji="1" lang="en-US" altLang="ja-JP" smtClean="0"/>
              <a:t>VM</a:t>
            </a:r>
            <a:r>
              <a:rPr kumimoji="1" lang="ja-JP" altLang="en-US" smtClean="0"/>
              <a:t>識別子とハイパーコール列を暗号化して送信</a:t>
            </a:r>
            <a:endParaRPr kumimoji="1" lang="en-US" altLang="ja-JP" smtClean="0"/>
          </a:p>
          <a:p>
            <a:pPr lvl="1"/>
            <a:r>
              <a:rPr lang="ja-JP" altLang="en-US" smtClean="0"/>
              <a:t>管理</a:t>
            </a:r>
            <a:r>
              <a:rPr lang="ja-JP" altLang="en-US"/>
              <a:t>コマンド</a:t>
            </a:r>
            <a:r>
              <a:rPr lang="ja-JP" altLang="en-US" smtClean="0"/>
              <a:t>として</a:t>
            </a:r>
            <a:r>
              <a:rPr lang="en-US" altLang="ja-JP" smtClean="0"/>
              <a:t>VM</a:t>
            </a:r>
            <a:r>
              <a:rPr lang="ja-JP" altLang="en-US" smtClean="0"/>
              <a:t>の一時停止、再開を指定</a:t>
            </a:r>
            <a:endParaRPr lang="en-US" altLang="ja-JP" smtClean="0"/>
          </a:p>
          <a:p>
            <a:r>
              <a:rPr kumimoji="1" lang="en-US" altLang="ja-JP" smtClean="0"/>
              <a:t>VM</a:t>
            </a:r>
            <a:r>
              <a:rPr kumimoji="1" lang="ja-JP" altLang="en-US" smtClean="0"/>
              <a:t>識別子とハイパーコール列</a:t>
            </a:r>
            <a:r>
              <a:rPr lang="ja-JP" altLang="en-US" smtClean="0"/>
              <a:t>がどちらも正しい</a:t>
            </a:r>
            <a:r>
              <a:rPr kumimoji="1" lang="ja-JP" altLang="en-US" smtClean="0"/>
              <a:t>場合は実行の成功を確認</a:t>
            </a:r>
            <a:endParaRPr kumimoji="1" lang="en-US" altLang="ja-JP" smtClean="0"/>
          </a:p>
          <a:p>
            <a:pPr lvl="1"/>
            <a:r>
              <a:rPr lang="ja-JP" altLang="en-US" smtClean="0"/>
              <a:t>いずれかが間違っていた場合は失敗</a:t>
            </a:r>
            <a:endParaRPr kumimoji="1" lang="ja-JP" altLang="en-US"/>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mtClean="0"/>
              <a:t>22</a:t>
            </a:fld>
            <a:endParaRPr kumimoji="1" lang="ja-JP" altLang="en-US"/>
          </a:p>
        </p:txBody>
      </p:sp>
      <p:graphicFrame>
        <p:nvGraphicFramePr>
          <p:cNvPr id="26" name="コンテンツ プレースホルダー 4"/>
          <p:cNvGraphicFramePr>
            <a:graphicFrameLocks/>
          </p:cNvGraphicFramePr>
          <p:nvPr>
            <p:extLst>
              <p:ext uri="{D42A27DB-BD31-4B8C-83A1-F6EECF244321}">
                <p14:modId xmlns:p14="http://schemas.microsoft.com/office/powerpoint/2010/main" val="1279715892"/>
              </p:ext>
            </p:extLst>
          </p:nvPr>
        </p:nvGraphicFramePr>
        <p:xfrm>
          <a:off x="1589460" y="4861816"/>
          <a:ext cx="2591963" cy="599536"/>
        </p:xfrm>
        <a:graphic>
          <a:graphicData uri="http://schemas.openxmlformats.org/drawingml/2006/table">
            <a:tbl>
              <a:tblPr firstRow="1" firstCol="1" bandRow="1"/>
              <a:tblGrid>
                <a:gridCol w="2591963">
                  <a:extLst>
                    <a:ext uri="{9D8B030D-6E8A-4147-A177-3AD203B41FA5}">
                      <a16:colId xmlns:a16="http://schemas.microsoft.com/office/drawing/2014/main" val="20000"/>
                    </a:ext>
                  </a:extLst>
                </a:gridCol>
              </a:tblGrid>
              <a:tr h="599536">
                <a:tc>
                  <a:txBody>
                    <a:bodyPr/>
                    <a:lstStyle/>
                    <a:p>
                      <a:pPr algn="just">
                        <a:spcAft>
                          <a:spcPts val="0"/>
                        </a:spcAft>
                      </a:pPr>
                      <a:r>
                        <a:rPr lang="en-US" altLang="ja-JP" sz="1800" kern="100" smtClean="0">
                          <a:effectLst/>
                          <a:latin typeface="+mj-ea"/>
                          <a:ea typeface="+mj-ea"/>
                          <a:cs typeface="Consolas"/>
                        </a:rPr>
                        <a:t>xen_version</a:t>
                      </a:r>
                      <a:r>
                        <a:rPr lang="ja-JP" altLang="en-US" sz="1800" kern="100" smtClean="0">
                          <a:effectLst/>
                          <a:latin typeface="+mj-ea"/>
                          <a:ea typeface="+mj-ea"/>
                          <a:cs typeface="Consolas"/>
                        </a:rPr>
                        <a:t>　　　　</a:t>
                      </a:r>
                      <a:r>
                        <a:rPr lang="en-US" altLang="ja-JP" sz="1800" kern="100" smtClean="0">
                          <a:effectLst/>
                          <a:latin typeface="+mj-ea"/>
                          <a:ea typeface="+mj-ea"/>
                          <a:cs typeface="Consolas"/>
                        </a:rPr>
                        <a:t>x8</a:t>
                      </a:r>
                    </a:p>
                    <a:p>
                      <a:pPr algn="just">
                        <a:spcAft>
                          <a:spcPts val="0"/>
                        </a:spcAft>
                      </a:pPr>
                      <a:r>
                        <a:rPr lang="en-US" altLang="ja-JP" sz="1800" kern="100" smtClean="0">
                          <a:effectLst/>
                          <a:latin typeface="+mj-ea"/>
                          <a:ea typeface="+mj-ea"/>
                          <a:cs typeface="Consolas"/>
                        </a:rPr>
                        <a:t>domctl</a:t>
                      </a:r>
                      <a:r>
                        <a:rPr lang="ja-JP" altLang="en-US" sz="1800" kern="100" smtClean="0">
                          <a:effectLst/>
                          <a:latin typeface="+mj-ea"/>
                          <a:ea typeface="+mj-ea"/>
                          <a:cs typeface="Consolas"/>
                        </a:rPr>
                        <a:t>（</a:t>
                      </a:r>
                      <a:r>
                        <a:rPr lang="en-US" altLang="ja-JP" sz="1800" kern="100" smtClean="0">
                          <a:effectLst/>
                          <a:latin typeface="+mj-ea"/>
                          <a:ea typeface="+mj-ea"/>
                          <a:cs typeface="Consolas"/>
                        </a:rPr>
                        <a:t>pausedomain</a:t>
                      </a:r>
                      <a:r>
                        <a:rPr lang="ja-JP" altLang="en-US" sz="1800" kern="100" smtClean="0">
                          <a:effectLst/>
                          <a:latin typeface="+mj-ea"/>
                          <a:ea typeface="+mj-ea"/>
                          <a:cs typeface="Consolas"/>
                        </a:rPr>
                        <a:t>）</a:t>
                      </a:r>
                      <a:endParaRPr lang="en-US" altLang="ja-JP" sz="1800" kern="100" smtClean="0">
                        <a:effectLst/>
                        <a:latin typeface="+mj-ea"/>
                        <a:ea typeface="+mj-ea"/>
                        <a:cs typeface="Consola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7" name="コンテンツ プレースホルダー 4"/>
          <p:cNvGraphicFramePr>
            <a:graphicFrameLocks/>
          </p:cNvGraphicFramePr>
          <p:nvPr>
            <p:extLst>
              <p:ext uri="{D42A27DB-BD31-4B8C-83A1-F6EECF244321}">
                <p14:modId xmlns:p14="http://schemas.microsoft.com/office/powerpoint/2010/main" val="3008632997"/>
              </p:ext>
            </p:extLst>
          </p:nvPr>
        </p:nvGraphicFramePr>
        <p:xfrm>
          <a:off x="4788024" y="4721228"/>
          <a:ext cx="2591963" cy="880712"/>
        </p:xfrm>
        <a:graphic>
          <a:graphicData uri="http://schemas.openxmlformats.org/drawingml/2006/table">
            <a:tbl>
              <a:tblPr firstRow="1" firstCol="1" bandRow="1"/>
              <a:tblGrid>
                <a:gridCol w="2591963">
                  <a:extLst>
                    <a:ext uri="{9D8B030D-6E8A-4147-A177-3AD203B41FA5}">
                      <a16:colId xmlns:a16="http://schemas.microsoft.com/office/drawing/2014/main" val="20000"/>
                    </a:ext>
                  </a:extLst>
                </a:gridCol>
              </a:tblGrid>
              <a:tr h="880712">
                <a:tc>
                  <a:txBody>
                    <a:bodyPr/>
                    <a:lstStyle/>
                    <a:p>
                      <a:pPr algn="just">
                        <a:spcAft>
                          <a:spcPts val="0"/>
                        </a:spcAft>
                      </a:pPr>
                      <a:r>
                        <a:rPr lang="en-US" altLang="ja-JP" sz="1800" kern="100" smtClean="0">
                          <a:effectLst/>
                          <a:latin typeface="+mj-ea"/>
                          <a:ea typeface="+mj-ea"/>
                          <a:cs typeface="Consolas"/>
                        </a:rPr>
                        <a:t>xen_version</a:t>
                      </a:r>
                      <a:r>
                        <a:rPr lang="ja-JP" altLang="en-US" sz="1800" kern="100" smtClean="0">
                          <a:effectLst/>
                          <a:latin typeface="+mj-ea"/>
                          <a:ea typeface="+mj-ea"/>
                          <a:cs typeface="Consolas"/>
                        </a:rPr>
                        <a:t>　　　　</a:t>
                      </a:r>
                      <a:r>
                        <a:rPr lang="en-US" altLang="ja-JP" sz="1800" kern="100" smtClean="0">
                          <a:effectLst/>
                          <a:latin typeface="+mj-ea"/>
                          <a:ea typeface="+mj-ea"/>
                          <a:cs typeface="Consolas"/>
                        </a:rPr>
                        <a:t>x8</a:t>
                      </a:r>
                    </a:p>
                    <a:p>
                      <a:pPr algn="just">
                        <a:spcAft>
                          <a:spcPts val="0"/>
                        </a:spcAft>
                      </a:pPr>
                      <a:r>
                        <a:rPr lang="en-US" altLang="ja-JP" sz="1800" kern="100" smtClean="0">
                          <a:effectLst/>
                          <a:latin typeface="+mj-ea"/>
                          <a:ea typeface="+mj-ea"/>
                          <a:cs typeface="Consolas"/>
                        </a:rPr>
                        <a:t>sysctl</a:t>
                      </a:r>
                    </a:p>
                    <a:p>
                      <a:pPr algn="just">
                        <a:spcAft>
                          <a:spcPts val="0"/>
                        </a:spcAft>
                      </a:pPr>
                      <a:r>
                        <a:rPr lang="en-US" altLang="ja-JP" sz="1800" kern="100" smtClean="0">
                          <a:effectLst/>
                          <a:latin typeface="+mj-ea"/>
                          <a:ea typeface="+mj-ea"/>
                          <a:cs typeface="Consolas"/>
                        </a:rPr>
                        <a:t>domctl</a:t>
                      </a:r>
                      <a:r>
                        <a:rPr lang="ja-JP" altLang="en-US" sz="1800" kern="100" smtClean="0">
                          <a:effectLst/>
                          <a:latin typeface="+mj-ea"/>
                          <a:ea typeface="+mj-ea"/>
                          <a:cs typeface="Consolas"/>
                        </a:rPr>
                        <a:t>（</a:t>
                      </a:r>
                      <a:r>
                        <a:rPr lang="en-US" altLang="ja-JP" sz="1800" kern="100" smtClean="0">
                          <a:effectLst/>
                          <a:latin typeface="+mj-ea"/>
                          <a:ea typeface="+mj-ea"/>
                          <a:cs typeface="Consolas"/>
                        </a:rPr>
                        <a:t>unpausedomain</a:t>
                      </a:r>
                      <a:r>
                        <a:rPr lang="ja-JP" altLang="en-US" sz="1800" kern="100" smtClean="0">
                          <a:effectLst/>
                          <a:latin typeface="+mj-ea"/>
                          <a:ea typeface="+mj-ea"/>
                          <a:cs typeface="Consolas"/>
                        </a:rPr>
                        <a:t>）</a:t>
                      </a:r>
                      <a:endParaRPr lang="en-US" altLang="ja-JP" sz="1800" kern="100" smtClean="0">
                        <a:effectLst/>
                        <a:latin typeface="+mj-ea"/>
                        <a:ea typeface="+mj-ea"/>
                        <a:cs typeface="Consola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4" name="テキスト ボックス 13"/>
          <p:cNvSpPr txBox="1"/>
          <p:nvPr/>
        </p:nvSpPr>
        <p:spPr>
          <a:xfrm>
            <a:off x="2051720" y="6018098"/>
            <a:ext cx="1667444" cy="369332"/>
          </a:xfrm>
          <a:prstGeom prst="rect">
            <a:avLst/>
          </a:prstGeom>
          <a:noFill/>
        </p:spPr>
        <p:txBody>
          <a:bodyPr wrap="none" rtlCol="0">
            <a:spAutoFit/>
          </a:bodyPr>
          <a:lstStyle/>
          <a:p>
            <a:r>
              <a:rPr kumimoji="1" lang="en-US" altLang="ja-JP" smtClean="0"/>
              <a:t>VM</a:t>
            </a:r>
            <a:r>
              <a:rPr kumimoji="1" lang="ja-JP" altLang="en-US" smtClean="0"/>
              <a:t>の一時停止</a:t>
            </a:r>
            <a:endParaRPr kumimoji="1" lang="ja-JP" altLang="en-US"/>
          </a:p>
        </p:txBody>
      </p:sp>
      <p:sp>
        <p:nvSpPr>
          <p:cNvPr id="8" name="テキスト ボックス 7"/>
          <p:cNvSpPr txBox="1"/>
          <p:nvPr/>
        </p:nvSpPr>
        <p:spPr>
          <a:xfrm>
            <a:off x="5481115" y="6018098"/>
            <a:ext cx="1205779" cy="369332"/>
          </a:xfrm>
          <a:prstGeom prst="rect">
            <a:avLst/>
          </a:prstGeom>
          <a:noFill/>
        </p:spPr>
        <p:txBody>
          <a:bodyPr wrap="none" rtlCol="0">
            <a:spAutoFit/>
          </a:bodyPr>
          <a:lstStyle/>
          <a:p>
            <a:r>
              <a:rPr kumimoji="1" lang="en-US" altLang="ja-JP" smtClean="0"/>
              <a:t>VM</a:t>
            </a:r>
            <a:r>
              <a:rPr kumimoji="1" lang="ja-JP" altLang="en-US" smtClean="0"/>
              <a:t>の再開</a:t>
            </a:r>
            <a:endParaRPr kumimoji="1" lang="ja-JP" altLang="en-US"/>
          </a:p>
        </p:txBody>
      </p:sp>
    </p:spTree>
    <p:extLst>
      <p:ext uri="{BB962C8B-B14F-4D97-AF65-F5344CB8AC3E}">
        <p14:creationId xmlns:p14="http://schemas.microsoft.com/office/powerpoint/2010/main" val="14933294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管理コマンドの実行時間</a:t>
            </a:r>
            <a:endParaRPr kumimoji="1" lang="ja-JP" altLang="en-US"/>
          </a:p>
        </p:txBody>
      </p:sp>
      <p:sp>
        <p:nvSpPr>
          <p:cNvPr id="3" name="コンテンツ プレースホルダー 2"/>
          <p:cNvSpPr>
            <a:spLocks noGrp="1"/>
          </p:cNvSpPr>
          <p:nvPr>
            <p:ph idx="1"/>
          </p:nvPr>
        </p:nvSpPr>
        <p:spPr/>
        <p:txBody>
          <a:bodyPr/>
          <a:lstStyle/>
          <a:p>
            <a:r>
              <a:rPr kumimoji="1" lang="en-US" altLang="ja-JP" smtClean="0"/>
              <a:t>VM</a:t>
            </a:r>
            <a:r>
              <a:rPr kumimoji="1" lang="ja-JP" altLang="en-US" smtClean="0"/>
              <a:t>の一時停止を行う管理コマンドの実行時間を</a:t>
            </a:r>
            <a:r>
              <a:rPr lang="ja-JP" altLang="en-US" smtClean="0"/>
              <a:t>測定</a:t>
            </a:r>
            <a:endParaRPr lang="en-US" altLang="ja-JP" smtClean="0"/>
          </a:p>
          <a:p>
            <a:pPr lvl="1"/>
            <a:r>
              <a:rPr lang="en-US" altLang="ja-JP" smtClean="0"/>
              <a:t>UVBond</a:t>
            </a:r>
            <a:r>
              <a:rPr lang="ja-JP" altLang="en-US" smtClean="0"/>
              <a:t>を用いない従来システムと比較</a:t>
            </a:r>
            <a:endParaRPr lang="en-US" altLang="ja-JP" smtClean="0"/>
          </a:p>
          <a:p>
            <a:pPr lvl="1"/>
            <a:r>
              <a:rPr lang="en-US" altLang="ja-JP" smtClean="0"/>
              <a:t>UVBond</a:t>
            </a:r>
            <a:r>
              <a:rPr lang="ja-JP" altLang="en-US" smtClean="0"/>
              <a:t>は従来システムの</a:t>
            </a:r>
            <a:r>
              <a:rPr lang="en-US" altLang="ja-JP" smtClean="0"/>
              <a:t>2</a:t>
            </a:r>
            <a:r>
              <a:rPr lang="ja-JP" altLang="en-US" smtClean="0"/>
              <a:t>倍時間がかかっている</a:t>
            </a:r>
            <a:endParaRPr kumimoji="1" lang="en-US" altLang="ja-JP" smtClean="0"/>
          </a:p>
          <a:p>
            <a:pPr lvl="2"/>
            <a:r>
              <a:rPr lang="ja-JP" altLang="en-US" smtClean="0"/>
              <a:t>用いた管理コマンドの実行時間が短く、ハイパーコール列の登録時間が相対的に長くなったため</a:t>
            </a:r>
            <a:endParaRPr kumimoji="1" lang="en-US" altLang="ja-JP" smtClean="0"/>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mtClean="0"/>
              <a:t>23</a:t>
            </a:fld>
            <a:endParaRPr kumimoji="1" lang="ja-JP" altLang="en-US"/>
          </a:p>
        </p:txBody>
      </p:sp>
      <p:graphicFrame>
        <p:nvGraphicFramePr>
          <p:cNvPr id="6" name="グラフ 5"/>
          <p:cNvGraphicFramePr>
            <a:graphicFrameLocks/>
          </p:cNvGraphicFramePr>
          <p:nvPr>
            <p:extLst>
              <p:ext uri="{D42A27DB-BD31-4B8C-83A1-F6EECF244321}">
                <p14:modId xmlns:p14="http://schemas.microsoft.com/office/powerpoint/2010/main" val="1801174893"/>
              </p:ext>
            </p:extLst>
          </p:nvPr>
        </p:nvGraphicFramePr>
        <p:xfrm>
          <a:off x="2286000" y="4221088"/>
          <a:ext cx="4572000" cy="25003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281073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VM</a:t>
            </a:r>
            <a:r>
              <a:rPr kumimoji="1" lang="ja-JP" altLang="en-US" smtClean="0"/>
              <a:t>の起動時間</a:t>
            </a:r>
            <a:endParaRPr kumimoji="1" lang="ja-JP" altLang="en-US"/>
          </a:p>
        </p:txBody>
      </p:sp>
      <p:sp>
        <p:nvSpPr>
          <p:cNvPr id="3" name="コンテンツ プレースホルダー 2"/>
          <p:cNvSpPr>
            <a:spLocks noGrp="1"/>
          </p:cNvSpPr>
          <p:nvPr>
            <p:ph idx="1"/>
          </p:nvPr>
        </p:nvSpPr>
        <p:spPr/>
        <p:txBody>
          <a:bodyPr/>
          <a:lstStyle/>
          <a:p>
            <a:r>
              <a:rPr lang="en-US" altLang="ja-JP" smtClean="0"/>
              <a:t>VM</a:t>
            </a:r>
            <a:r>
              <a:rPr lang="ja-JP" altLang="en-US" smtClean="0"/>
              <a:t>の起動時間を</a:t>
            </a:r>
            <a:r>
              <a:rPr lang="ja-JP" altLang="en-US"/>
              <a:t>測定</a:t>
            </a:r>
            <a:endParaRPr lang="en-US" altLang="ja-JP" smtClean="0"/>
          </a:p>
          <a:p>
            <a:pPr lvl="1"/>
            <a:r>
              <a:rPr lang="ja-JP" altLang="en-US" smtClean="0"/>
              <a:t>従来システムより</a:t>
            </a:r>
            <a:r>
              <a:rPr lang="en-US" altLang="ja-JP" smtClean="0"/>
              <a:t>5.7</a:t>
            </a:r>
            <a:r>
              <a:rPr lang="ja-JP" altLang="en-US" smtClean="0"/>
              <a:t>秒長い</a:t>
            </a:r>
            <a:endParaRPr lang="en-US" altLang="ja-JP" smtClean="0"/>
          </a:p>
          <a:p>
            <a:pPr lvl="2"/>
            <a:r>
              <a:rPr lang="ja-JP" altLang="en-US" smtClean="0"/>
              <a:t>ディスクの復号処理と新たに追加した処理のオーバヘッド</a:t>
            </a:r>
            <a:endParaRPr lang="en-US" altLang="ja-JP"/>
          </a:p>
          <a:p>
            <a:pPr lvl="1"/>
            <a:r>
              <a:rPr lang="en-US" altLang="ja-JP" smtClean="0"/>
              <a:t>AES-NI</a:t>
            </a:r>
            <a:r>
              <a:rPr lang="ja-JP" altLang="en-US" smtClean="0"/>
              <a:t>による高速化は</a:t>
            </a:r>
            <a:r>
              <a:rPr lang="en-US" altLang="ja-JP" smtClean="0"/>
              <a:t>1.0</a:t>
            </a:r>
            <a:r>
              <a:rPr lang="ja-JP" altLang="en-US" smtClean="0"/>
              <a:t>秒</a:t>
            </a:r>
            <a:endParaRPr lang="en-US" altLang="ja-JP" smtClean="0"/>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mtClean="0"/>
              <a:t>24</a:t>
            </a:fld>
            <a:endParaRPr kumimoji="1" lang="ja-JP" altLang="en-US"/>
          </a:p>
        </p:txBody>
      </p:sp>
      <p:graphicFrame>
        <p:nvGraphicFramePr>
          <p:cNvPr id="6" name="グラフ 5"/>
          <p:cNvGraphicFramePr>
            <a:graphicFrameLocks/>
          </p:cNvGraphicFramePr>
          <p:nvPr>
            <p:extLst>
              <p:ext uri="{D42A27DB-BD31-4B8C-83A1-F6EECF244321}">
                <p14:modId xmlns:p14="http://schemas.microsoft.com/office/powerpoint/2010/main" val="1763834048"/>
              </p:ext>
            </p:extLst>
          </p:nvPr>
        </p:nvGraphicFramePr>
        <p:xfrm>
          <a:off x="2286000" y="3795712"/>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150484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mtClean="0"/>
              <a:t>VM</a:t>
            </a:r>
            <a:r>
              <a:rPr kumimoji="1" lang="ja-JP" altLang="en-US" smtClean="0"/>
              <a:t>の</a:t>
            </a:r>
            <a:r>
              <a:rPr lang="ja-JP" altLang="en-US" smtClean="0"/>
              <a:t>ディスク</a:t>
            </a:r>
            <a:r>
              <a:rPr lang="ja-JP" altLang="en-US"/>
              <a:t>入出力</a:t>
            </a:r>
            <a:r>
              <a:rPr lang="ja-JP" altLang="en-US" smtClean="0"/>
              <a:t>性能</a:t>
            </a:r>
            <a:endParaRPr kumimoji="1" lang="ja-JP" altLang="en-US"/>
          </a:p>
        </p:txBody>
      </p:sp>
      <p:sp>
        <p:nvSpPr>
          <p:cNvPr id="3" name="コンテンツ プレースホルダー 2"/>
          <p:cNvSpPr>
            <a:spLocks noGrp="1"/>
          </p:cNvSpPr>
          <p:nvPr>
            <p:ph idx="1"/>
          </p:nvPr>
        </p:nvSpPr>
        <p:spPr/>
        <p:txBody>
          <a:bodyPr/>
          <a:lstStyle/>
          <a:p>
            <a:r>
              <a:rPr lang="en-US" altLang="ja-JP" smtClean="0"/>
              <a:t>fio</a:t>
            </a:r>
            <a:r>
              <a:rPr kumimoji="1" lang="ja-JP" altLang="en-US" smtClean="0"/>
              <a:t>を用いてディスク</a:t>
            </a:r>
            <a:r>
              <a:rPr lang="ja-JP" altLang="en-US" smtClean="0"/>
              <a:t>入出力</a:t>
            </a:r>
            <a:r>
              <a:rPr kumimoji="1" lang="ja-JP" altLang="en-US" smtClean="0"/>
              <a:t>性能を測定</a:t>
            </a:r>
            <a:endParaRPr kumimoji="1" lang="en-US" altLang="ja-JP" smtClean="0"/>
          </a:p>
          <a:p>
            <a:pPr lvl="1"/>
            <a:r>
              <a:rPr kumimoji="1" lang="en-US" altLang="ja-JP" smtClean="0"/>
              <a:t>dm-crypt</a:t>
            </a:r>
            <a:r>
              <a:rPr kumimoji="1" lang="ja-JP" altLang="en-US" smtClean="0"/>
              <a:t>を用いてゲスト</a:t>
            </a:r>
            <a:r>
              <a:rPr kumimoji="1" lang="en-US" altLang="ja-JP" smtClean="0"/>
              <a:t>OS</a:t>
            </a:r>
            <a:r>
              <a:rPr kumimoji="1" lang="ja-JP" altLang="en-US" smtClean="0"/>
              <a:t>レベルで暗号化を行う</a:t>
            </a:r>
            <a:r>
              <a:rPr lang="ja-JP" altLang="en-US" smtClean="0"/>
              <a:t>従来</a:t>
            </a:r>
            <a:r>
              <a:rPr lang="ja-JP" altLang="en-US"/>
              <a:t>システム</a:t>
            </a:r>
            <a:r>
              <a:rPr kumimoji="1" lang="ja-JP" altLang="en-US" smtClean="0"/>
              <a:t>とも比較</a:t>
            </a:r>
            <a:endParaRPr kumimoji="1" lang="en-US" altLang="ja-JP" smtClean="0"/>
          </a:p>
          <a:p>
            <a:r>
              <a:rPr kumimoji="1" lang="ja-JP" altLang="en-US" smtClean="0"/>
              <a:t>従来システム</a:t>
            </a:r>
            <a:r>
              <a:rPr lang="ja-JP" altLang="en-US" smtClean="0"/>
              <a:t>から</a:t>
            </a:r>
            <a:r>
              <a:rPr lang="ja-JP" altLang="en-US"/>
              <a:t>の</a:t>
            </a:r>
            <a:r>
              <a:rPr kumimoji="1" lang="ja-JP" altLang="en-US" smtClean="0"/>
              <a:t>性能低下はいずれも</a:t>
            </a:r>
            <a:r>
              <a:rPr kumimoji="1" lang="en-US" altLang="ja-JP" smtClean="0"/>
              <a:t>10%</a:t>
            </a:r>
            <a:r>
              <a:rPr kumimoji="1" lang="ja-JP" altLang="en-US" smtClean="0"/>
              <a:t>以下</a:t>
            </a:r>
            <a:endParaRPr kumimoji="1" lang="en-US" altLang="ja-JP" smtClean="0"/>
          </a:p>
          <a:p>
            <a:pPr lvl="1"/>
            <a:r>
              <a:rPr lang="en-US" altLang="ja-JP" smtClean="0"/>
              <a:t>dm-crypt</a:t>
            </a:r>
            <a:r>
              <a:rPr lang="ja-JP" altLang="en-US" smtClean="0"/>
              <a:t>とほぼ同等</a:t>
            </a:r>
            <a:endParaRPr lang="en-US" altLang="ja-JP" smtClean="0"/>
          </a:p>
          <a:p>
            <a:pPr lvl="1"/>
            <a:r>
              <a:rPr kumimoji="1" lang="en-US" altLang="ja-JP" smtClean="0"/>
              <a:t>AES-NI</a:t>
            </a:r>
            <a:r>
              <a:rPr kumimoji="1" lang="ja-JP" altLang="en-US" smtClean="0"/>
              <a:t>を</a:t>
            </a:r>
            <a:r>
              <a:rPr lang="ja-JP" altLang="en-US"/>
              <a:t>有効</a:t>
            </a:r>
            <a:r>
              <a:rPr lang="ja-JP" altLang="en-US" smtClean="0"/>
              <a:t>にする</a:t>
            </a:r>
            <a:r>
              <a:rPr lang="ja-JP" altLang="en-US"/>
              <a:t>と</a:t>
            </a:r>
            <a:r>
              <a:rPr kumimoji="1" lang="ja-JP" altLang="en-US" smtClean="0"/>
              <a:t>大きく性能が向上</a:t>
            </a:r>
            <a:endParaRPr kumimoji="1" lang="en-US" altLang="ja-JP" smtClean="0"/>
          </a:p>
          <a:p>
            <a:pPr marL="457200" lvl="1" indent="0">
              <a:buNone/>
            </a:pPr>
            <a:endParaRPr lang="en-US" altLang="ja-JP" smtClean="0">
              <a:solidFill>
                <a:prstClr val="black"/>
              </a:solidFill>
            </a:endParaRPr>
          </a:p>
          <a:p>
            <a:pPr lvl="2"/>
            <a:endParaRPr lang="en-US" altLang="ja-JP" smtClean="0"/>
          </a:p>
          <a:p>
            <a:pPr lvl="1"/>
            <a:endParaRPr lang="en-US" altLang="ja-JP" smtClean="0"/>
          </a:p>
        </p:txBody>
      </p:sp>
      <p:sp>
        <p:nvSpPr>
          <p:cNvPr id="4" name="スライド番号プレースホルダー 3"/>
          <p:cNvSpPr>
            <a:spLocks noGrp="1"/>
          </p:cNvSpPr>
          <p:nvPr>
            <p:ph type="sldNum" sz="quarter" idx="12"/>
          </p:nvPr>
        </p:nvSpPr>
        <p:spPr>
          <a:xfrm>
            <a:off x="6553200" y="6252682"/>
            <a:ext cx="2133600" cy="365125"/>
          </a:xfrm>
        </p:spPr>
        <p:txBody>
          <a:bodyPr/>
          <a:lstStyle/>
          <a:p>
            <a:fld id="{FD7DA45D-C8A9-46D9-BE9C-86E60B4686A4}" type="slidenum">
              <a:rPr kumimoji="1" lang="ja-JP" altLang="en-US" sz="1600" smtClean="0"/>
              <a:t>25</a:t>
            </a:fld>
            <a:endParaRPr kumimoji="1" lang="ja-JP" altLang="en-US" sz="1600"/>
          </a:p>
        </p:txBody>
      </p:sp>
      <p:graphicFrame>
        <p:nvGraphicFramePr>
          <p:cNvPr id="7" name="グラフ 6"/>
          <p:cNvGraphicFramePr>
            <a:graphicFrameLocks/>
          </p:cNvGraphicFramePr>
          <p:nvPr>
            <p:extLst>
              <p:ext uri="{D42A27DB-BD31-4B8C-83A1-F6EECF244321}">
                <p14:modId xmlns:p14="http://schemas.microsoft.com/office/powerpoint/2010/main" val="2320238806"/>
              </p:ext>
            </p:extLst>
          </p:nvPr>
        </p:nvGraphicFramePr>
        <p:xfrm>
          <a:off x="972000" y="4221088"/>
          <a:ext cx="7200000" cy="26419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156514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関連研究</a:t>
            </a:r>
            <a:endParaRPr lang="ja-JP" altLang="en-US"/>
          </a:p>
        </p:txBody>
      </p:sp>
      <p:sp>
        <p:nvSpPr>
          <p:cNvPr id="3" name="コンテンツ プレースホルダー 2"/>
          <p:cNvSpPr>
            <a:spLocks noGrp="1"/>
          </p:cNvSpPr>
          <p:nvPr>
            <p:ph idx="1"/>
          </p:nvPr>
        </p:nvSpPr>
        <p:spPr/>
        <p:txBody>
          <a:bodyPr>
            <a:normAutofit/>
          </a:bodyPr>
          <a:lstStyle/>
          <a:p>
            <a:r>
              <a:rPr lang="fr-FR" altLang="ja-JP" smtClean="0"/>
              <a:t>Self-Service Cloud [Butt et al. '12]</a:t>
            </a:r>
          </a:p>
          <a:p>
            <a:pPr lvl="1"/>
            <a:r>
              <a:rPr lang="ja-JP" altLang="en-US" smtClean="0"/>
              <a:t>クラウド</a:t>
            </a:r>
            <a:r>
              <a:rPr lang="ja-JP" altLang="en-US"/>
              <a:t>管理者</a:t>
            </a:r>
            <a:r>
              <a:rPr lang="ja-JP" altLang="en-US" smtClean="0"/>
              <a:t>が干渉できない管理用</a:t>
            </a:r>
            <a:r>
              <a:rPr lang="en-US" altLang="ja-JP" smtClean="0"/>
              <a:t>VM</a:t>
            </a:r>
            <a:r>
              <a:rPr lang="ja-JP" altLang="en-US" smtClean="0"/>
              <a:t>を提供</a:t>
            </a:r>
            <a:endParaRPr lang="en-US" altLang="ja-JP" smtClean="0"/>
          </a:p>
          <a:p>
            <a:pPr lvl="1"/>
            <a:r>
              <a:rPr lang="ja-JP" altLang="en-US"/>
              <a:t>ハイパーバイザ</a:t>
            </a:r>
            <a:r>
              <a:rPr lang="ja-JP" altLang="en-US" smtClean="0"/>
              <a:t>に加えて</a:t>
            </a:r>
            <a:r>
              <a:rPr lang="ja-JP" altLang="en-US"/>
              <a:t>いくつか</a:t>
            </a:r>
            <a:r>
              <a:rPr lang="ja-JP" altLang="en-US" smtClean="0"/>
              <a:t>の</a:t>
            </a:r>
            <a:r>
              <a:rPr lang="en-US" altLang="ja-JP" smtClean="0"/>
              <a:t>VM</a:t>
            </a:r>
            <a:r>
              <a:rPr lang="ja-JP" altLang="en-US" smtClean="0"/>
              <a:t>も信頼する必要</a:t>
            </a:r>
            <a:endParaRPr lang="en-US" altLang="ja-JP" smtClean="0"/>
          </a:p>
          <a:p>
            <a:pPr lvl="0"/>
            <a:r>
              <a:rPr lang="fr-FR" altLang="ja-JP" smtClean="0"/>
              <a:t>BitVisor [Shinagawa et al. '09]</a:t>
            </a:r>
          </a:p>
          <a:p>
            <a:pPr lvl="1"/>
            <a:r>
              <a:rPr lang="ja-JP" altLang="en-US" smtClean="0"/>
              <a:t>ハイパーバイザ内でディスクを暗号化</a:t>
            </a:r>
            <a:endParaRPr lang="en-US" altLang="ja-JP" smtClean="0"/>
          </a:p>
          <a:p>
            <a:pPr lvl="1"/>
            <a:r>
              <a:rPr lang="ja-JP" altLang="en-US" smtClean="0"/>
              <a:t>仮想化に最適化されたディスク入出力に対応していない</a:t>
            </a:r>
            <a:endParaRPr lang="fr-FR" altLang="ja-JP" smtClean="0"/>
          </a:p>
          <a:p>
            <a:r>
              <a:rPr lang="en-US" altLang="ja-JP" smtClean="0"/>
              <a:t>CloudVisor</a:t>
            </a:r>
            <a:r>
              <a:rPr lang="ja-JP" altLang="en-US" smtClean="0"/>
              <a:t> </a:t>
            </a:r>
            <a:r>
              <a:rPr lang="en-US" altLang="ja-JP" smtClean="0"/>
              <a:t>[Zhang et al.</a:t>
            </a:r>
            <a:r>
              <a:rPr lang="fr-FR" altLang="ja-JP" smtClean="0"/>
              <a:t> '</a:t>
            </a:r>
            <a:r>
              <a:rPr lang="en-US" altLang="ja-JP" smtClean="0"/>
              <a:t>11]</a:t>
            </a:r>
          </a:p>
          <a:p>
            <a:pPr lvl="1"/>
            <a:r>
              <a:rPr lang="ja-JP" altLang="en-US" smtClean="0"/>
              <a:t>ハイパーバイザのさらに下でディスクを暗号化</a:t>
            </a:r>
            <a:endParaRPr lang="en-US" altLang="ja-JP" smtClean="0"/>
          </a:p>
          <a:p>
            <a:pPr lvl="1"/>
            <a:r>
              <a:rPr lang="en-US" altLang="ja-JP" smtClean="0"/>
              <a:t>VM</a:t>
            </a:r>
            <a:r>
              <a:rPr lang="ja-JP" altLang="en-US" smtClean="0"/>
              <a:t>の安全なリモート管理は考慮されていない</a:t>
            </a:r>
            <a:endParaRPr lang="en-US" altLang="ja-JP" dirty="0"/>
          </a:p>
        </p:txBody>
      </p:sp>
      <p:sp>
        <p:nvSpPr>
          <p:cNvPr id="4" name="スライド番号プレースホルダー 3"/>
          <p:cNvSpPr>
            <a:spLocks noGrp="1"/>
          </p:cNvSpPr>
          <p:nvPr>
            <p:ph type="sldNum" sz="quarter" idx="12"/>
          </p:nvPr>
        </p:nvSpPr>
        <p:spPr/>
        <p:txBody>
          <a:bodyPr/>
          <a:lstStyle/>
          <a:p>
            <a:fld id="{FD7DA45D-C8A9-46D9-BE9C-86E60B4686A4}" type="slidenum">
              <a:rPr lang="ja-JP" altLang="en-US" sz="1600" smtClean="0"/>
              <a:pPr/>
              <a:t>26</a:t>
            </a:fld>
            <a:endParaRPr lang="ja-JP" altLang="en-US" sz="1600"/>
          </a:p>
        </p:txBody>
      </p:sp>
    </p:spTree>
    <p:extLst>
      <p:ext uri="{BB962C8B-B14F-4D97-AF65-F5344CB8AC3E}">
        <p14:creationId xmlns:p14="http://schemas.microsoft.com/office/powerpoint/2010/main" val="31169391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まとめ</a:t>
            </a:r>
            <a:endParaRPr kumimoji="1" lang="ja-JP" altLang="en-US"/>
          </a:p>
        </p:txBody>
      </p:sp>
      <p:sp>
        <p:nvSpPr>
          <p:cNvPr id="3" name="コンテンツ プレースホルダー 2"/>
          <p:cNvSpPr>
            <a:spLocks noGrp="1"/>
          </p:cNvSpPr>
          <p:nvPr>
            <p:ph idx="1"/>
          </p:nvPr>
        </p:nvSpPr>
        <p:spPr/>
        <p:txBody>
          <a:bodyPr>
            <a:normAutofit/>
          </a:bodyPr>
          <a:lstStyle/>
          <a:p>
            <a:pPr lvl="0"/>
            <a:r>
              <a:rPr lang="ja-JP" altLang="en-US" smtClean="0">
                <a:solidFill>
                  <a:prstClr val="black"/>
                </a:solidFill>
              </a:rPr>
              <a:t>ユーザと</a:t>
            </a:r>
            <a:r>
              <a:rPr lang="en-US" altLang="ja-JP" smtClean="0">
                <a:solidFill>
                  <a:prstClr val="black"/>
                </a:solidFill>
              </a:rPr>
              <a:t>VM</a:t>
            </a:r>
            <a:r>
              <a:rPr lang="ja-JP" altLang="en-US" smtClean="0">
                <a:solidFill>
                  <a:prstClr val="black"/>
                </a:solidFill>
              </a:rPr>
              <a:t>を強く結びつけること</a:t>
            </a:r>
            <a:r>
              <a:rPr lang="ja-JP" altLang="en-US">
                <a:solidFill>
                  <a:prstClr val="black"/>
                </a:solidFill>
              </a:rPr>
              <a:t>で</a:t>
            </a:r>
            <a:r>
              <a:rPr lang="en-US" altLang="ja-JP" smtClean="0">
                <a:solidFill>
                  <a:prstClr val="black"/>
                </a:solidFill>
              </a:rPr>
              <a:t>VM</a:t>
            </a:r>
            <a:r>
              <a:rPr lang="ja-JP" altLang="en-US" smtClean="0">
                <a:solidFill>
                  <a:prstClr val="black"/>
                </a:solidFill>
              </a:rPr>
              <a:t>リダイレクト</a:t>
            </a:r>
            <a:r>
              <a:rPr lang="ja-JP" altLang="en-US">
                <a:solidFill>
                  <a:prstClr val="black"/>
                </a:solidFill>
              </a:rPr>
              <a:t>攻撃を</a:t>
            </a:r>
            <a:r>
              <a:rPr lang="ja-JP" altLang="en-US" smtClean="0">
                <a:solidFill>
                  <a:prstClr val="black"/>
                </a:solidFill>
              </a:rPr>
              <a:t>防ぐ</a:t>
            </a:r>
            <a:r>
              <a:rPr lang="en-US" altLang="ja-JP" smtClean="0">
                <a:solidFill>
                  <a:prstClr val="black"/>
                </a:solidFill>
              </a:rPr>
              <a:t>UVBond</a:t>
            </a:r>
            <a:r>
              <a:rPr lang="ja-JP" altLang="en-US" smtClean="0">
                <a:solidFill>
                  <a:prstClr val="black"/>
                </a:solidFill>
              </a:rPr>
              <a:t>を提案</a:t>
            </a:r>
            <a:endParaRPr lang="en-US" altLang="ja-JP" smtClean="0">
              <a:solidFill>
                <a:prstClr val="black"/>
              </a:solidFill>
            </a:endParaRPr>
          </a:p>
          <a:p>
            <a:pPr lvl="1"/>
            <a:r>
              <a:rPr kumimoji="1" lang="ja-JP" altLang="en-US" smtClean="0">
                <a:solidFill>
                  <a:prstClr val="black"/>
                </a:solidFill>
              </a:rPr>
              <a:t>ディスク</a:t>
            </a:r>
            <a:r>
              <a:rPr kumimoji="1" lang="ja-JP" altLang="en-US">
                <a:solidFill>
                  <a:prstClr val="black"/>
                </a:solidFill>
              </a:rPr>
              <a:t>暗号化</a:t>
            </a:r>
            <a:r>
              <a:rPr kumimoji="1" lang="ja-JP" altLang="en-US" smtClean="0">
                <a:solidFill>
                  <a:prstClr val="black"/>
                </a:solidFill>
              </a:rPr>
              <a:t>を用いてユーザと</a:t>
            </a:r>
            <a:r>
              <a:rPr kumimoji="1" lang="en-US" altLang="ja-JP" smtClean="0">
                <a:solidFill>
                  <a:prstClr val="black"/>
                </a:solidFill>
              </a:rPr>
              <a:t>VM</a:t>
            </a:r>
            <a:r>
              <a:rPr kumimoji="1" lang="ja-JP" altLang="en-US" smtClean="0">
                <a:solidFill>
                  <a:prstClr val="black"/>
                </a:solidFill>
              </a:rPr>
              <a:t>を安全に結びつけ</a:t>
            </a:r>
            <a:endParaRPr kumimoji="1" lang="en-US" altLang="ja-JP" smtClean="0"/>
          </a:p>
          <a:p>
            <a:pPr lvl="2"/>
            <a:r>
              <a:rPr lang="ja-JP" altLang="en-US" smtClean="0"/>
              <a:t>ハイパーバイザ</a:t>
            </a:r>
            <a:r>
              <a:rPr lang="ja-JP" altLang="en-US"/>
              <a:t>レベルで</a:t>
            </a:r>
            <a:r>
              <a:rPr lang="ja-JP" altLang="en-US" smtClean="0"/>
              <a:t>のディスクの暗号化・復号化</a:t>
            </a:r>
            <a:endParaRPr lang="en-US" altLang="ja-JP" smtClean="0"/>
          </a:p>
          <a:p>
            <a:pPr lvl="1"/>
            <a:r>
              <a:rPr lang="ja-JP" altLang="en-US" smtClean="0"/>
              <a:t>セキュアな</a:t>
            </a:r>
            <a:r>
              <a:rPr lang="en-US" altLang="ja-JP" smtClean="0"/>
              <a:t>VM</a:t>
            </a:r>
            <a:r>
              <a:rPr lang="ja-JP" altLang="en-US" smtClean="0"/>
              <a:t>識別子を用いた安全な</a:t>
            </a:r>
            <a:r>
              <a:rPr lang="en-US" altLang="ja-JP" smtClean="0"/>
              <a:t>VM</a:t>
            </a:r>
            <a:r>
              <a:rPr lang="ja-JP" altLang="en-US" smtClean="0"/>
              <a:t>管理</a:t>
            </a:r>
            <a:endParaRPr lang="en-US" altLang="ja-JP" smtClean="0"/>
          </a:p>
          <a:p>
            <a:pPr lvl="2"/>
            <a:r>
              <a:rPr lang="ja-JP" altLang="en-US" smtClean="0"/>
              <a:t>アクセス先の</a:t>
            </a:r>
            <a:r>
              <a:rPr lang="en-US" altLang="ja-JP" smtClean="0"/>
              <a:t>VM</a:t>
            </a:r>
            <a:r>
              <a:rPr lang="ja-JP" altLang="en-US" smtClean="0"/>
              <a:t>が変更された場合に検出可能</a:t>
            </a:r>
            <a:endParaRPr lang="en-US" altLang="ja-JP" smtClean="0"/>
          </a:p>
          <a:p>
            <a:pPr lvl="2"/>
            <a:r>
              <a:rPr lang="ja-JP" altLang="en-US" smtClean="0">
                <a:solidFill>
                  <a:prstClr val="black"/>
                </a:solidFill>
              </a:rPr>
              <a:t>ハイパーコール列を用いることで管理コマンド単位でのアクセス制限を実現</a:t>
            </a:r>
            <a:endParaRPr lang="en-US" altLang="ja-JP">
              <a:solidFill>
                <a:prstClr val="black"/>
              </a:solidFill>
            </a:endParaRPr>
          </a:p>
          <a:p>
            <a:pPr lvl="2"/>
            <a:endParaRPr lang="en-US" altLang="ja-JP"/>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z="1600" smtClean="0"/>
              <a:t>27</a:t>
            </a:fld>
            <a:endParaRPr kumimoji="1" lang="ja-JP" altLang="en-US" sz="1600"/>
          </a:p>
        </p:txBody>
      </p:sp>
    </p:spTree>
    <p:extLst>
      <p:ext uri="{BB962C8B-B14F-4D97-AF65-F5344CB8AC3E}">
        <p14:creationId xmlns:p14="http://schemas.microsoft.com/office/powerpoint/2010/main" val="9610394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今後の課題</a:t>
            </a:r>
            <a:endParaRPr kumimoji="1" lang="ja-JP" altLang="en-US"/>
          </a:p>
        </p:txBody>
      </p:sp>
      <p:sp>
        <p:nvSpPr>
          <p:cNvPr id="3" name="コンテンツ プレースホルダー 2"/>
          <p:cNvSpPr>
            <a:spLocks noGrp="1"/>
          </p:cNvSpPr>
          <p:nvPr>
            <p:ph idx="1"/>
          </p:nvPr>
        </p:nvSpPr>
        <p:spPr/>
        <p:txBody>
          <a:bodyPr>
            <a:normAutofit/>
          </a:bodyPr>
          <a:lstStyle/>
          <a:p>
            <a:pPr lvl="0"/>
            <a:r>
              <a:rPr lang="en-US" altLang="ja-JP" smtClean="0">
                <a:solidFill>
                  <a:prstClr val="black"/>
                </a:solidFill>
              </a:rPr>
              <a:t>VM</a:t>
            </a:r>
            <a:r>
              <a:rPr lang="ja-JP" altLang="en-US" smtClean="0">
                <a:solidFill>
                  <a:prstClr val="black"/>
                </a:solidFill>
              </a:rPr>
              <a:t>マイグレーション</a:t>
            </a:r>
            <a:r>
              <a:rPr lang="ja-JP" altLang="en-US">
                <a:solidFill>
                  <a:prstClr val="black"/>
                </a:solidFill>
              </a:rPr>
              <a:t>へ</a:t>
            </a:r>
            <a:r>
              <a:rPr lang="ja-JP" altLang="en-US" smtClean="0">
                <a:solidFill>
                  <a:prstClr val="black"/>
                </a:solidFill>
              </a:rPr>
              <a:t>の対応</a:t>
            </a:r>
            <a:endParaRPr lang="en-US" altLang="ja-JP" smtClean="0">
              <a:solidFill>
                <a:prstClr val="black"/>
              </a:solidFill>
            </a:endParaRPr>
          </a:p>
          <a:p>
            <a:pPr lvl="1"/>
            <a:r>
              <a:rPr lang="en-US" altLang="ja-JP" smtClean="0">
                <a:solidFill>
                  <a:prstClr val="black"/>
                </a:solidFill>
              </a:rPr>
              <a:t>VM</a:t>
            </a:r>
            <a:r>
              <a:rPr lang="ja-JP" altLang="en-US" smtClean="0">
                <a:solidFill>
                  <a:prstClr val="black"/>
                </a:solidFill>
              </a:rPr>
              <a:t>識別子を使い続けられるようにするか、安全に更新できるようにする</a:t>
            </a:r>
            <a:endParaRPr lang="en-US" altLang="ja-JP" smtClean="0">
              <a:solidFill>
                <a:prstClr val="black"/>
              </a:solidFill>
            </a:endParaRPr>
          </a:p>
          <a:p>
            <a:r>
              <a:rPr lang="en-US" altLang="ja-JP" smtClean="0">
                <a:solidFill>
                  <a:prstClr val="black"/>
                </a:solidFill>
              </a:rPr>
              <a:t>libvirt</a:t>
            </a:r>
            <a:r>
              <a:rPr lang="ja-JP" altLang="en-US" smtClean="0">
                <a:solidFill>
                  <a:prstClr val="black"/>
                </a:solidFill>
              </a:rPr>
              <a:t>への対応</a:t>
            </a:r>
            <a:endParaRPr lang="en-US" altLang="ja-JP" smtClean="0">
              <a:solidFill>
                <a:prstClr val="black"/>
              </a:solidFill>
            </a:endParaRPr>
          </a:p>
          <a:p>
            <a:pPr lvl="1"/>
            <a:r>
              <a:rPr lang="en-US" altLang="ja-JP" smtClean="0">
                <a:solidFill>
                  <a:prstClr val="black"/>
                </a:solidFill>
              </a:rPr>
              <a:t>UVBond</a:t>
            </a:r>
            <a:r>
              <a:rPr lang="ja-JP" altLang="en-US" smtClean="0">
                <a:solidFill>
                  <a:prstClr val="black"/>
                </a:solidFill>
              </a:rPr>
              <a:t>のサポートを</a:t>
            </a:r>
            <a:r>
              <a:rPr lang="en-US" altLang="ja-JP" smtClean="0">
                <a:solidFill>
                  <a:prstClr val="black"/>
                </a:solidFill>
              </a:rPr>
              <a:t>libvirt</a:t>
            </a:r>
            <a:r>
              <a:rPr lang="ja-JP" altLang="en-US" smtClean="0">
                <a:solidFill>
                  <a:prstClr val="black"/>
                </a:solidFill>
              </a:rPr>
              <a:t>へ追加し、クラウド管理システムに適用</a:t>
            </a:r>
            <a:endParaRPr lang="en-US" altLang="ja-JP" smtClean="0">
              <a:solidFill>
                <a:prstClr val="black"/>
              </a:solidFill>
            </a:endParaRPr>
          </a:p>
          <a:p>
            <a:pPr marL="457200" lvl="1" indent="0">
              <a:buNone/>
            </a:pPr>
            <a:endParaRPr lang="en-US" altLang="ja-JP">
              <a:solidFill>
                <a:prstClr val="black"/>
              </a:solidFill>
            </a:endParaRPr>
          </a:p>
          <a:p>
            <a:pPr lvl="1"/>
            <a:endParaRPr kumimoji="1" lang="ja-JP" altLang="en-US"/>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z="1600" smtClean="0"/>
              <a:t>28</a:t>
            </a:fld>
            <a:endParaRPr kumimoji="1" lang="ja-JP" altLang="en-US"/>
          </a:p>
        </p:txBody>
      </p:sp>
    </p:spTree>
    <p:extLst>
      <p:ext uri="{BB962C8B-B14F-4D97-AF65-F5344CB8AC3E}">
        <p14:creationId xmlns:p14="http://schemas.microsoft.com/office/powerpoint/2010/main" val="9243160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AES-NI</a:t>
            </a:r>
            <a:r>
              <a:rPr kumimoji="1" lang="ja-JP" altLang="en-US" smtClean="0"/>
              <a:t>による暗号処理の高速化</a:t>
            </a:r>
            <a:endParaRPr kumimoji="1" lang="ja-JP" altLang="en-US"/>
          </a:p>
        </p:txBody>
      </p:sp>
      <p:sp>
        <p:nvSpPr>
          <p:cNvPr id="3" name="コンテンツ プレースホルダー 2"/>
          <p:cNvSpPr>
            <a:spLocks noGrp="1"/>
          </p:cNvSpPr>
          <p:nvPr>
            <p:ph idx="1"/>
          </p:nvPr>
        </p:nvSpPr>
        <p:spPr/>
        <p:txBody>
          <a:bodyPr/>
          <a:lstStyle/>
          <a:p>
            <a:r>
              <a:rPr lang="en-US" altLang="ja-JP" smtClean="0"/>
              <a:t>CPU</a:t>
            </a:r>
            <a:r>
              <a:rPr lang="ja-JP" altLang="en-US" smtClean="0"/>
              <a:t>の拡張機能である</a:t>
            </a:r>
            <a:r>
              <a:rPr lang="en-US" altLang="ja-JP" smtClean="0"/>
              <a:t>AES-NI</a:t>
            </a:r>
            <a:r>
              <a:rPr lang="ja-JP" altLang="en-US" smtClean="0"/>
              <a:t>をハイパーバイザ内で利用</a:t>
            </a:r>
            <a:endParaRPr lang="en-US" altLang="ja-JP" smtClean="0"/>
          </a:p>
          <a:p>
            <a:pPr lvl="1"/>
            <a:r>
              <a:rPr lang="en-US" altLang="ja-JP" smtClean="0"/>
              <a:t>WolfSSL</a:t>
            </a:r>
            <a:r>
              <a:rPr lang="ja-JP" altLang="en-US" smtClean="0"/>
              <a:t>の</a:t>
            </a:r>
            <a:r>
              <a:rPr lang="en-US" altLang="ja-JP" smtClean="0"/>
              <a:t>AES-NI</a:t>
            </a:r>
            <a:r>
              <a:rPr lang="ja-JP" altLang="en-US" smtClean="0"/>
              <a:t>関数を移植</a:t>
            </a:r>
            <a:endParaRPr lang="en-US" altLang="ja-JP" smtClean="0"/>
          </a:p>
          <a:p>
            <a:pPr lvl="1"/>
            <a:r>
              <a:rPr kumimoji="1" lang="en-US" altLang="ja-JP" smtClean="0"/>
              <a:t>AES</a:t>
            </a:r>
            <a:r>
              <a:rPr kumimoji="1" lang="ja-JP" altLang="en-US" smtClean="0"/>
              <a:t>による暗号化・復号化処理を高速化</a:t>
            </a:r>
            <a:endParaRPr kumimoji="1" lang="en-US" altLang="ja-JP" smtClean="0"/>
          </a:p>
          <a:p>
            <a:r>
              <a:rPr lang="en-US" altLang="ja-JP" smtClean="0"/>
              <a:t>AES-NI</a:t>
            </a:r>
            <a:r>
              <a:rPr lang="ja-JP" altLang="en-US" smtClean="0"/>
              <a:t>関数を利用する前に</a:t>
            </a:r>
            <a:r>
              <a:rPr lang="en-US" altLang="ja-JP" smtClean="0"/>
              <a:t>CR0</a:t>
            </a:r>
            <a:r>
              <a:rPr lang="ja-JP" altLang="en-US" smtClean="0"/>
              <a:t>レジスタの</a:t>
            </a:r>
            <a:r>
              <a:rPr lang="en-US" altLang="ja-JP" smtClean="0"/>
              <a:t>TS</a:t>
            </a:r>
            <a:r>
              <a:rPr lang="ja-JP" altLang="en-US" smtClean="0"/>
              <a:t>ビットをクリア</a:t>
            </a:r>
            <a:endParaRPr lang="en-US" altLang="ja-JP" smtClean="0"/>
          </a:p>
          <a:p>
            <a:pPr lvl="1"/>
            <a:r>
              <a:rPr lang="en-US" altLang="ja-JP" smtClean="0"/>
              <a:t>XMM</a:t>
            </a:r>
            <a:r>
              <a:rPr lang="ja-JP" altLang="en-US" smtClean="0"/>
              <a:t>レジスタの復元を遅延するために、アクセス時に例外が発生するようにしているため</a:t>
            </a:r>
            <a:endParaRPr lang="en-US" altLang="ja-JP" smtClean="0"/>
          </a:p>
          <a:p>
            <a:pPr lvl="1"/>
            <a:endParaRPr lang="en-US" altLang="ja-JP"/>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mtClean="0"/>
              <a:t>29</a:t>
            </a:fld>
            <a:endParaRPr kumimoji="1" lang="ja-JP" altLang="en-US"/>
          </a:p>
        </p:txBody>
      </p:sp>
    </p:spTree>
    <p:extLst>
      <p:ext uri="{BB962C8B-B14F-4D97-AF65-F5344CB8AC3E}">
        <p14:creationId xmlns:p14="http://schemas.microsoft.com/office/powerpoint/2010/main" val="10977141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5" descr="C:\Users\inokuchi\AppData\Local\Microsoft\Windows\INetCache\IE\X3BZZ1NF\lgi01a2014121200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64088" y="5555294"/>
            <a:ext cx="861716" cy="927863"/>
          </a:xfrm>
          <a:prstGeom prst="rect">
            <a:avLst/>
          </a:prstGeom>
          <a:noFill/>
          <a:extLst>
            <a:ext uri="{909E8E84-426E-40DD-AFC4-6F175D3DCCD1}">
              <a14:hiddenFill xmlns:a14="http://schemas.microsoft.com/office/drawing/2010/main">
                <a:solidFill>
                  <a:srgbClr val="FFFFFF"/>
                </a:solidFill>
              </a14:hiddenFill>
            </a:ext>
          </a:extLst>
        </p:spPr>
      </p:pic>
      <p:sp>
        <p:nvSpPr>
          <p:cNvPr id="17" name="Cloud"/>
          <p:cNvSpPr>
            <a:spLocks noChangeAspect="1" noEditPoints="1" noChangeArrowheads="1"/>
          </p:cNvSpPr>
          <p:nvPr/>
        </p:nvSpPr>
        <p:spPr bwMode="auto">
          <a:xfrm>
            <a:off x="3454134" y="4365104"/>
            <a:ext cx="5150313" cy="2365934"/>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ja-JP" altLang="en-US"/>
          </a:p>
        </p:txBody>
      </p:sp>
      <p:sp>
        <p:nvSpPr>
          <p:cNvPr id="2" name="タイトル 1"/>
          <p:cNvSpPr>
            <a:spLocks noGrp="1"/>
          </p:cNvSpPr>
          <p:nvPr>
            <p:ph type="title"/>
          </p:nvPr>
        </p:nvSpPr>
        <p:spPr/>
        <p:txBody>
          <a:bodyPr/>
          <a:lstStyle/>
          <a:p>
            <a:r>
              <a:rPr kumimoji="1" lang="ja-JP" altLang="en-US" smtClean="0"/>
              <a:t>信頼できないクラウド管理者</a:t>
            </a:r>
            <a:endParaRPr kumimoji="1" lang="ja-JP" altLang="en-US"/>
          </a:p>
        </p:txBody>
      </p:sp>
      <p:sp>
        <p:nvSpPr>
          <p:cNvPr id="3" name="コンテンツ プレースホルダー 2"/>
          <p:cNvSpPr>
            <a:spLocks noGrp="1"/>
          </p:cNvSpPr>
          <p:nvPr>
            <p:ph idx="1"/>
          </p:nvPr>
        </p:nvSpPr>
        <p:spPr/>
        <p:txBody>
          <a:bodyPr/>
          <a:lstStyle/>
          <a:p>
            <a:r>
              <a:rPr lang="ja-JP" altLang="en-US" smtClean="0"/>
              <a:t>管理</a:t>
            </a:r>
            <a:r>
              <a:rPr lang="ja-JP" altLang="en-US"/>
              <a:t>サーバ</a:t>
            </a:r>
            <a:r>
              <a:rPr lang="ja-JP" altLang="en-US" smtClean="0"/>
              <a:t>はクラウド管理者が管理</a:t>
            </a:r>
            <a:endParaRPr lang="en-US" altLang="ja-JP" smtClean="0"/>
          </a:p>
          <a:p>
            <a:pPr lvl="1"/>
            <a:r>
              <a:rPr lang="en-US" altLang="ja-JP" smtClean="0"/>
              <a:t>VM</a:t>
            </a:r>
            <a:r>
              <a:rPr lang="ja-JP" altLang="en-US" smtClean="0"/>
              <a:t>と管理者が異なる</a:t>
            </a:r>
            <a:endParaRPr lang="en-US" altLang="ja-JP" smtClean="0"/>
          </a:p>
          <a:p>
            <a:r>
              <a:rPr lang="ja-JP" altLang="en-US" smtClean="0"/>
              <a:t>クラウド管理者</a:t>
            </a:r>
            <a:r>
              <a:rPr lang="ja-JP" altLang="en-US" dirty="0"/>
              <a:t>は</a:t>
            </a:r>
            <a:r>
              <a:rPr lang="ja-JP" altLang="en-US" smtClean="0"/>
              <a:t>信頼</a:t>
            </a:r>
            <a:r>
              <a:rPr lang="ja-JP" altLang="en-US" dirty="0"/>
              <a:t>できる</a:t>
            </a:r>
            <a:r>
              <a:rPr lang="ja-JP" altLang="en-US" dirty="0" smtClean="0"/>
              <a:t>とは限らない</a:t>
            </a:r>
            <a:endParaRPr lang="en-US" altLang="ja-JP" dirty="0" smtClean="0"/>
          </a:p>
          <a:p>
            <a:pPr lvl="1"/>
            <a:r>
              <a:rPr lang="en-US" altLang="ja-JP" dirty="0" smtClean="0"/>
              <a:t>Google</a:t>
            </a:r>
            <a:r>
              <a:rPr lang="ja-JP" altLang="en-US" dirty="0" smtClean="0"/>
              <a:t>管理者によるプライバシ侵害</a:t>
            </a:r>
            <a:r>
              <a:rPr lang="ja-JP" altLang="en-US" smtClean="0"/>
              <a:t>の事例 </a:t>
            </a:r>
            <a:r>
              <a:rPr lang="en-US" altLang="ja-JP" sz="2000" smtClean="0"/>
              <a:t>[</a:t>
            </a:r>
            <a:r>
              <a:rPr lang="en-US" altLang="ja-JP" sz="2000"/>
              <a:t>TechSpot '10]</a:t>
            </a:r>
            <a:endParaRPr lang="en-US" altLang="ja-JP" sz="2000" dirty="0" smtClean="0"/>
          </a:p>
          <a:p>
            <a:pPr lvl="1"/>
            <a:r>
              <a:rPr kumimoji="1" lang="ja-JP" altLang="en-US" dirty="0"/>
              <a:t>サイバー</a:t>
            </a:r>
            <a:r>
              <a:rPr kumimoji="1" lang="ja-JP" altLang="en-US" dirty="0" smtClean="0"/>
              <a:t>犯罪の</a:t>
            </a:r>
            <a:r>
              <a:rPr kumimoji="1" lang="en-US" altLang="ja-JP" dirty="0" smtClean="0"/>
              <a:t>28%</a:t>
            </a:r>
            <a:r>
              <a:rPr kumimoji="1" lang="ja-JP" altLang="en-US" dirty="0" smtClean="0"/>
              <a:t>は内部</a:t>
            </a:r>
            <a:r>
              <a:rPr kumimoji="1" lang="ja-JP" altLang="en-US" smtClean="0"/>
              <a:t>犯行と</a:t>
            </a:r>
            <a:r>
              <a:rPr lang="ja-JP" altLang="en-US"/>
              <a:t>い</a:t>
            </a:r>
            <a:r>
              <a:rPr kumimoji="1" lang="ja-JP" altLang="en-US" smtClean="0"/>
              <a:t>う報告 </a:t>
            </a:r>
            <a:r>
              <a:rPr lang="en-US" altLang="ja-JP" sz="2000" smtClean="0"/>
              <a:t>[PwC '14]</a:t>
            </a:r>
            <a:endParaRPr kumimoji="1" lang="en-US" altLang="ja-JP" sz="2000" dirty="0" smtClean="0"/>
          </a:p>
          <a:p>
            <a:pPr lvl="1"/>
            <a:r>
              <a:rPr lang="ja-JP" altLang="en-US" dirty="0"/>
              <a:t>管理者</a:t>
            </a:r>
            <a:r>
              <a:rPr lang="ja-JP" altLang="en-US" dirty="0" smtClean="0"/>
              <a:t>の</a:t>
            </a:r>
            <a:r>
              <a:rPr lang="en-US" altLang="ja-JP" dirty="0" smtClean="0"/>
              <a:t>35%</a:t>
            </a:r>
            <a:r>
              <a:rPr lang="ja-JP" altLang="en-US" dirty="0" smtClean="0"/>
              <a:t>は機密情報に無断</a:t>
            </a:r>
            <a:r>
              <a:rPr lang="ja-JP" altLang="en-US" smtClean="0"/>
              <a:t>でアクセス </a:t>
            </a:r>
            <a:r>
              <a:rPr lang="en-US" altLang="ja-JP" sz="2000" smtClean="0"/>
              <a:t>[CyberArk</a:t>
            </a:r>
            <a:r>
              <a:rPr lang="en-US" altLang="ja-JP" sz="2000"/>
              <a:t> '09</a:t>
            </a:r>
            <a:r>
              <a:rPr lang="en-US" altLang="ja-JP" sz="2000" smtClean="0"/>
              <a:t>]</a:t>
            </a:r>
          </a:p>
          <a:p>
            <a:pPr lvl="1"/>
            <a:endParaRPr lang="en-US" altLang="ja-JP" dirty="0"/>
          </a:p>
        </p:txBody>
      </p:sp>
      <p:sp>
        <p:nvSpPr>
          <p:cNvPr id="6" name="正方形/長方形 5"/>
          <p:cNvSpPr/>
          <p:nvPr/>
        </p:nvSpPr>
        <p:spPr>
          <a:xfrm>
            <a:off x="4211961" y="4992837"/>
            <a:ext cx="990266" cy="844380"/>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4273321" y="5091860"/>
            <a:ext cx="867545" cy="646331"/>
          </a:xfrm>
          <a:prstGeom prst="rect">
            <a:avLst/>
          </a:prstGeom>
          <a:noFill/>
        </p:spPr>
        <p:txBody>
          <a:bodyPr wrap="none" rtlCol="0">
            <a:spAutoFit/>
          </a:bodyPr>
          <a:lstStyle/>
          <a:p>
            <a:pPr algn="ctr"/>
            <a:r>
              <a:rPr kumimoji="1" lang="ja-JP" altLang="en-US" smtClean="0"/>
              <a:t>管理</a:t>
            </a:r>
            <a:endParaRPr kumimoji="1" lang="en-US" altLang="ja-JP" smtClean="0"/>
          </a:p>
          <a:p>
            <a:pPr algn="ctr"/>
            <a:r>
              <a:rPr lang="ja-JP" altLang="en-US" smtClean="0"/>
              <a:t>サーバ</a:t>
            </a:r>
            <a:endParaRPr kumimoji="1" lang="ja-JP" altLang="en-US"/>
          </a:p>
        </p:txBody>
      </p:sp>
      <p:sp>
        <p:nvSpPr>
          <p:cNvPr id="14" name="正方形/長方形 13"/>
          <p:cNvSpPr/>
          <p:nvPr/>
        </p:nvSpPr>
        <p:spPr>
          <a:xfrm>
            <a:off x="6878229" y="4838963"/>
            <a:ext cx="1532400" cy="1152128"/>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mtClean="0">
                <a:solidFill>
                  <a:sysClr val="windowText" lastClr="000000"/>
                </a:solidFill>
              </a:rPr>
              <a:t>VM</a:t>
            </a:r>
            <a:endParaRPr kumimoji="1" lang="ja-JP" altLang="en-US">
              <a:solidFill>
                <a:sysClr val="windowText" lastClr="000000"/>
              </a:solidFill>
            </a:endParaRPr>
          </a:p>
        </p:txBody>
      </p:sp>
      <p:cxnSp>
        <p:nvCxnSpPr>
          <p:cNvPr id="5" name="直線矢印コネクタ 4"/>
          <p:cNvCxnSpPr>
            <a:endCxn id="6" idx="1"/>
          </p:cNvCxnSpPr>
          <p:nvPr/>
        </p:nvCxnSpPr>
        <p:spPr>
          <a:xfrm>
            <a:off x="2267784" y="5415027"/>
            <a:ext cx="1944177" cy="0"/>
          </a:xfrm>
          <a:prstGeom prst="straightConnector1">
            <a:avLst/>
          </a:prstGeom>
          <a:ln w="28575">
            <a:solidFill>
              <a:schemeClr val="tx1">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796669" y="4992836"/>
            <a:ext cx="646331" cy="369332"/>
          </a:xfrm>
          <a:prstGeom prst="rect">
            <a:avLst/>
          </a:prstGeom>
          <a:noFill/>
        </p:spPr>
        <p:txBody>
          <a:bodyPr wrap="none" rtlCol="0">
            <a:spAutoFit/>
          </a:bodyPr>
          <a:lstStyle/>
          <a:p>
            <a:r>
              <a:rPr lang="ja-JP" altLang="en-US"/>
              <a:t>操作</a:t>
            </a:r>
            <a:endParaRPr kumimoji="1" lang="ja-JP" altLang="en-US"/>
          </a:p>
        </p:txBody>
      </p:sp>
      <p:sp>
        <p:nvSpPr>
          <p:cNvPr id="4" name="テキスト ボックス 3"/>
          <p:cNvSpPr txBox="1"/>
          <p:nvPr/>
        </p:nvSpPr>
        <p:spPr>
          <a:xfrm>
            <a:off x="5940152" y="5995252"/>
            <a:ext cx="938077" cy="646331"/>
          </a:xfrm>
          <a:prstGeom prst="rect">
            <a:avLst/>
          </a:prstGeom>
          <a:noFill/>
        </p:spPr>
        <p:txBody>
          <a:bodyPr wrap="none" rtlCol="0">
            <a:spAutoFit/>
          </a:bodyPr>
          <a:lstStyle/>
          <a:p>
            <a:pPr algn="ctr"/>
            <a:r>
              <a:rPr kumimoji="1" lang="ja-JP" altLang="en-US" smtClean="0"/>
              <a:t>クラウド</a:t>
            </a:r>
            <a:endParaRPr kumimoji="1" lang="en-US" altLang="ja-JP" smtClean="0"/>
          </a:p>
          <a:p>
            <a:pPr algn="ctr"/>
            <a:r>
              <a:rPr kumimoji="1" lang="ja-JP" altLang="en-US" smtClean="0"/>
              <a:t>管理者</a:t>
            </a:r>
            <a:endParaRPr kumimoji="1" lang="ja-JP" altLang="en-US"/>
          </a:p>
        </p:txBody>
      </p:sp>
      <p:sp>
        <p:nvSpPr>
          <p:cNvPr id="7" name="スライド番号プレースホルダー 6"/>
          <p:cNvSpPr>
            <a:spLocks noGrp="1"/>
          </p:cNvSpPr>
          <p:nvPr>
            <p:ph type="sldNum" sz="quarter" idx="12"/>
          </p:nvPr>
        </p:nvSpPr>
        <p:spPr/>
        <p:txBody>
          <a:bodyPr/>
          <a:lstStyle/>
          <a:p>
            <a:fld id="{FD7DA45D-C8A9-46D9-BE9C-86E60B4686A4}" type="slidenum">
              <a:rPr kumimoji="1" lang="ja-JP" altLang="en-US" sz="1600" smtClean="0"/>
              <a:t>3</a:t>
            </a:fld>
            <a:endParaRPr kumimoji="1" lang="ja-JP" altLang="en-US" sz="1600"/>
          </a:p>
        </p:txBody>
      </p:sp>
      <p:cxnSp>
        <p:nvCxnSpPr>
          <p:cNvPr id="21" name="直線矢印コネクタ 20"/>
          <p:cNvCxnSpPr>
            <a:endCxn id="14" idx="1"/>
          </p:cNvCxnSpPr>
          <p:nvPr/>
        </p:nvCxnSpPr>
        <p:spPr>
          <a:xfrm>
            <a:off x="5220072" y="5415027"/>
            <a:ext cx="1658157" cy="0"/>
          </a:xfrm>
          <a:prstGeom prst="straightConnector1">
            <a:avLst/>
          </a:prstGeom>
          <a:ln w="28575">
            <a:solidFill>
              <a:schemeClr val="accent2"/>
            </a:solidFill>
            <a:tailEnd type="arrow"/>
          </a:ln>
        </p:spPr>
        <p:style>
          <a:lnRef idx="1">
            <a:schemeClr val="accent1"/>
          </a:lnRef>
          <a:fillRef idx="0">
            <a:schemeClr val="accent1"/>
          </a:fillRef>
          <a:effectRef idx="0">
            <a:schemeClr val="accent1"/>
          </a:effectRef>
          <a:fontRef idx="minor">
            <a:schemeClr val="tx1"/>
          </a:fontRef>
        </p:style>
      </p:cxnSp>
      <p:pic>
        <p:nvPicPr>
          <p:cNvPr id="18" name="Picture 2" descr="C:\Users\inokuchi\AppData\Local\Microsoft\Windows\INetCache\IE\K53BG0JG\lgi01a201401070000[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15134" y="4693863"/>
            <a:ext cx="1359221" cy="1442324"/>
          </a:xfrm>
          <a:prstGeom prst="rect">
            <a:avLst/>
          </a:prstGeom>
          <a:noFill/>
          <a:extLst>
            <a:ext uri="{909E8E84-426E-40DD-AFC4-6F175D3DCCD1}">
              <a14:hiddenFill xmlns:a14="http://schemas.microsoft.com/office/drawing/2010/main">
                <a:solidFill>
                  <a:srgbClr val="FFFFFF"/>
                </a:solidFill>
              </a14:hiddenFill>
            </a:ext>
          </a:extLst>
        </p:spPr>
      </p:pic>
      <p:sp>
        <p:nvSpPr>
          <p:cNvPr id="15" name="テキスト ボックス 14"/>
          <p:cNvSpPr txBox="1"/>
          <p:nvPr/>
        </p:nvSpPr>
        <p:spPr>
          <a:xfrm>
            <a:off x="1165780" y="4466771"/>
            <a:ext cx="857927" cy="369332"/>
          </a:xfrm>
          <a:prstGeom prst="rect">
            <a:avLst/>
          </a:prstGeom>
          <a:noFill/>
        </p:spPr>
        <p:txBody>
          <a:bodyPr wrap="none" rtlCol="0">
            <a:spAutoFit/>
          </a:bodyPr>
          <a:lstStyle/>
          <a:p>
            <a:r>
              <a:rPr kumimoji="1" lang="ja-JP" altLang="en-US" smtClean="0"/>
              <a:t>ユーザ</a:t>
            </a:r>
            <a:endParaRPr kumimoji="1" lang="ja-JP" altLang="en-US"/>
          </a:p>
        </p:txBody>
      </p:sp>
    </p:spTree>
    <p:extLst>
      <p:ext uri="{BB962C8B-B14F-4D97-AF65-F5344CB8AC3E}">
        <p14:creationId xmlns:p14="http://schemas.microsoft.com/office/powerpoint/2010/main" val="24992586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mtClean="0"/>
              <a:t>VM</a:t>
            </a:r>
            <a:r>
              <a:rPr lang="ja-JP" altLang="en-US" smtClean="0"/>
              <a:t>の正常起動の確認</a:t>
            </a:r>
            <a:endParaRPr kumimoji="1" lang="ja-JP" altLang="en-US"/>
          </a:p>
        </p:txBody>
      </p:sp>
      <p:sp>
        <p:nvSpPr>
          <p:cNvPr id="3" name="コンテンツ プレースホルダー 2"/>
          <p:cNvSpPr>
            <a:spLocks noGrp="1"/>
          </p:cNvSpPr>
          <p:nvPr>
            <p:ph idx="1"/>
          </p:nvPr>
        </p:nvSpPr>
        <p:spPr/>
        <p:txBody>
          <a:bodyPr/>
          <a:lstStyle/>
          <a:p>
            <a:r>
              <a:rPr lang="en-US" altLang="ja-JP" smtClean="0"/>
              <a:t>VM</a:t>
            </a:r>
            <a:r>
              <a:rPr lang="ja-JP" altLang="en-US" smtClean="0"/>
              <a:t>の正常動作を保証するには暗号化ディスクの整合性の検査が必要</a:t>
            </a:r>
            <a:endParaRPr lang="en-US" altLang="ja-JP" smtClean="0"/>
          </a:p>
          <a:p>
            <a:pPr lvl="1"/>
            <a:r>
              <a:rPr lang="ja-JP" altLang="en-US" smtClean="0"/>
              <a:t>改ざんされると</a:t>
            </a:r>
            <a:r>
              <a:rPr lang="en-US" altLang="ja-JP" smtClean="0"/>
              <a:t>VM</a:t>
            </a:r>
            <a:r>
              <a:rPr lang="ja-JP" altLang="en-US" smtClean="0"/>
              <a:t>が正常に動作しなくなる可能性</a:t>
            </a:r>
            <a:endParaRPr kumimoji="1" lang="en-US" altLang="ja-JP" smtClean="0"/>
          </a:p>
          <a:p>
            <a:pPr lvl="1"/>
            <a:r>
              <a:rPr lang="ja-JP" altLang="en-US" smtClean="0"/>
              <a:t>全体の整合性検査には膨大なハッシュデータが必要</a:t>
            </a:r>
            <a:endParaRPr lang="en-US" altLang="ja-JP" smtClean="0"/>
          </a:p>
          <a:p>
            <a:pPr lvl="0"/>
            <a:r>
              <a:rPr lang="ja-JP" altLang="en-US" smtClean="0">
                <a:solidFill>
                  <a:prstClr val="black"/>
                </a:solidFill>
              </a:rPr>
              <a:t>簡易的にブートセクタ内のマジックナンバを検査</a:t>
            </a:r>
            <a:endParaRPr lang="en-US" altLang="ja-JP" smtClean="0">
              <a:solidFill>
                <a:prstClr val="black"/>
              </a:solidFill>
            </a:endParaRPr>
          </a:p>
          <a:p>
            <a:pPr lvl="1"/>
            <a:r>
              <a:rPr lang="ja-JP" altLang="en-US" smtClean="0">
                <a:solidFill>
                  <a:prstClr val="black"/>
                </a:solidFill>
              </a:rPr>
              <a:t>正しく復号できなければユーザの暗号化ディスクではない</a:t>
            </a:r>
            <a:endParaRPr lang="en-US" altLang="ja-JP">
              <a:solidFill>
                <a:prstClr val="black"/>
              </a:solidFill>
            </a:endParaRPr>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mtClean="0"/>
              <a:t>30</a:t>
            </a:fld>
            <a:endParaRPr kumimoji="1" lang="ja-JP" altLang="en-US"/>
          </a:p>
        </p:txBody>
      </p:sp>
      <p:sp>
        <p:nvSpPr>
          <p:cNvPr id="5" name="正方形/長方形 4"/>
          <p:cNvSpPr/>
          <p:nvPr/>
        </p:nvSpPr>
        <p:spPr>
          <a:xfrm>
            <a:off x="2366234" y="5836297"/>
            <a:ext cx="4405644" cy="92350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5098485" y="6390466"/>
            <a:ext cx="1710725" cy="369332"/>
          </a:xfrm>
          <a:prstGeom prst="rect">
            <a:avLst/>
          </a:prstGeom>
          <a:noFill/>
        </p:spPr>
        <p:txBody>
          <a:bodyPr wrap="none" rtlCol="0">
            <a:spAutoFit/>
          </a:bodyPr>
          <a:lstStyle/>
          <a:p>
            <a:r>
              <a:rPr kumimoji="1" lang="ja-JP" altLang="en-US" smtClean="0"/>
              <a:t>ハイパーバイザ</a:t>
            </a:r>
            <a:endParaRPr kumimoji="1" lang="ja-JP" altLang="en-US"/>
          </a:p>
        </p:txBody>
      </p:sp>
      <p:sp>
        <p:nvSpPr>
          <p:cNvPr id="7" name="正方形/長方形 6"/>
          <p:cNvSpPr/>
          <p:nvPr/>
        </p:nvSpPr>
        <p:spPr>
          <a:xfrm>
            <a:off x="2359719" y="4483611"/>
            <a:ext cx="1944216" cy="1116173"/>
          </a:xfrm>
          <a:prstGeom prst="rect">
            <a:avLst/>
          </a:prstGeom>
          <a:solidFill>
            <a:schemeClr val="accent6">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4859132" y="4493932"/>
            <a:ext cx="1944216" cy="1116174"/>
          </a:xfrm>
          <a:prstGeom prst="rect">
            <a:avLst/>
          </a:prstGeom>
          <a:solidFill>
            <a:schemeClr val="accent5">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2864240" y="4520288"/>
            <a:ext cx="1061509" cy="369332"/>
          </a:xfrm>
          <a:prstGeom prst="rect">
            <a:avLst/>
          </a:prstGeom>
          <a:noFill/>
        </p:spPr>
        <p:txBody>
          <a:bodyPr wrap="none" rtlCol="0">
            <a:spAutoFit/>
          </a:bodyPr>
          <a:lstStyle/>
          <a:p>
            <a:r>
              <a:rPr lang="ja-JP" altLang="en-US" smtClean="0"/>
              <a:t>ドメイン</a:t>
            </a:r>
            <a:r>
              <a:rPr lang="en-US" altLang="ja-JP" smtClean="0"/>
              <a:t>0</a:t>
            </a:r>
            <a:endParaRPr kumimoji="1" lang="ja-JP" altLang="en-US"/>
          </a:p>
        </p:txBody>
      </p:sp>
      <p:sp>
        <p:nvSpPr>
          <p:cNvPr id="10" name="テキスト ボックス 9"/>
          <p:cNvSpPr txBox="1"/>
          <p:nvPr/>
        </p:nvSpPr>
        <p:spPr>
          <a:xfrm>
            <a:off x="5237969" y="4520288"/>
            <a:ext cx="1051891" cy="369332"/>
          </a:xfrm>
          <a:prstGeom prst="rect">
            <a:avLst/>
          </a:prstGeom>
          <a:noFill/>
        </p:spPr>
        <p:txBody>
          <a:bodyPr wrap="none" rtlCol="0">
            <a:spAutoFit/>
          </a:bodyPr>
          <a:lstStyle/>
          <a:p>
            <a:r>
              <a:rPr lang="ja-JP" altLang="en-US" smtClean="0"/>
              <a:t>ドメイン</a:t>
            </a:r>
            <a:r>
              <a:rPr lang="en-US" altLang="ja-JP" smtClean="0"/>
              <a:t>U</a:t>
            </a:r>
            <a:endParaRPr kumimoji="1" lang="ja-JP" altLang="en-US"/>
          </a:p>
        </p:txBody>
      </p:sp>
      <p:sp>
        <p:nvSpPr>
          <p:cNvPr id="11" name="フローチャート : 磁気ディスク 10"/>
          <p:cNvSpPr/>
          <p:nvPr/>
        </p:nvSpPr>
        <p:spPr>
          <a:xfrm>
            <a:off x="3146721" y="4956709"/>
            <a:ext cx="409985" cy="452234"/>
          </a:xfrm>
          <a:prstGeom prst="flowChartMagneticDisk">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カギ線コネクタ 12"/>
          <p:cNvCxnSpPr>
            <a:stCxn id="11" idx="3"/>
            <a:endCxn id="8" idx="2"/>
          </p:cNvCxnSpPr>
          <p:nvPr/>
        </p:nvCxnSpPr>
        <p:spPr>
          <a:xfrm rot="16200000" flipH="1">
            <a:off x="4490896" y="4269761"/>
            <a:ext cx="201163" cy="2479526"/>
          </a:xfrm>
          <a:prstGeom prst="bentConnector3">
            <a:avLst>
              <a:gd name="adj1" fmla="val 387440"/>
            </a:avLst>
          </a:prstGeom>
          <a:ln w="28575">
            <a:solidFill>
              <a:schemeClr val="tx1">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5491346" y="5991260"/>
            <a:ext cx="1031664" cy="554169"/>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mtClean="0">
                <a:solidFill>
                  <a:schemeClr val="tx1"/>
                </a:solidFill>
              </a:rPr>
              <a:t>ブート</a:t>
            </a:r>
            <a:endParaRPr lang="en-US" altLang="ja-JP" smtClean="0">
              <a:solidFill>
                <a:schemeClr val="tx1"/>
              </a:solidFill>
            </a:endParaRPr>
          </a:p>
          <a:p>
            <a:pPr algn="ctr"/>
            <a:r>
              <a:rPr lang="ja-JP" altLang="en-US" smtClean="0">
                <a:solidFill>
                  <a:schemeClr val="tx1"/>
                </a:solidFill>
              </a:rPr>
              <a:t>セクタ</a:t>
            </a:r>
            <a:endParaRPr kumimoji="1" lang="ja-JP" altLang="en-US">
              <a:solidFill>
                <a:schemeClr val="tx1"/>
              </a:solidFill>
            </a:endParaRPr>
          </a:p>
        </p:txBody>
      </p:sp>
      <p:sp>
        <p:nvSpPr>
          <p:cNvPr id="15" name="正方形/長方形 14"/>
          <p:cNvSpPr/>
          <p:nvPr/>
        </p:nvSpPr>
        <p:spPr>
          <a:xfrm>
            <a:off x="2912736" y="4986170"/>
            <a:ext cx="877955" cy="56328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bg1"/>
                </a:solidFill>
              </a:rPr>
              <a:t>ブートセクタ</a:t>
            </a:r>
            <a:endParaRPr kumimoji="1" lang="ja-JP" altLang="en-US">
              <a:solidFill>
                <a:schemeClr val="bg1"/>
              </a:solidFill>
            </a:endParaRPr>
          </a:p>
        </p:txBody>
      </p:sp>
      <p:sp>
        <p:nvSpPr>
          <p:cNvPr id="16" name="テキスト ボックス 15"/>
          <p:cNvSpPr txBox="1"/>
          <p:nvPr/>
        </p:nvSpPr>
        <p:spPr>
          <a:xfrm>
            <a:off x="4245890" y="5845568"/>
            <a:ext cx="646331" cy="369332"/>
          </a:xfrm>
          <a:prstGeom prst="rect">
            <a:avLst/>
          </a:prstGeom>
          <a:noFill/>
        </p:spPr>
        <p:txBody>
          <a:bodyPr wrap="none" rtlCol="0">
            <a:spAutoFit/>
          </a:bodyPr>
          <a:lstStyle/>
          <a:p>
            <a:r>
              <a:rPr kumimoji="1" lang="ja-JP" altLang="en-US" dirty="0" smtClean="0"/>
              <a:t>復号</a:t>
            </a:r>
            <a:endParaRPr kumimoji="1" lang="ja-JP" altLang="en-US" dirty="0"/>
          </a:p>
        </p:txBody>
      </p:sp>
      <p:pic>
        <p:nvPicPr>
          <p:cNvPr id="21" name="Picture 2" descr="http://free-icon.web-tuhan.net/wp-content/uploads/2014/02/f_007_12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32838" y="6221875"/>
            <a:ext cx="596367" cy="596368"/>
          </a:xfrm>
          <a:prstGeom prst="rect">
            <a:avLst/>
          </a:prstGeom>
          <a:noFill/>
          <a:extLst>
            <a:ext uri="{909E8E84-426E-40DD-AFC4-6F175D3DCCD1}">
              <a14:hiddenFill xmlns:a14="http://schemas.microsoft.com/office/drawing/2010/main">
                <a:solidFill>
                  <a:srgbClr val="FFFFFF"/>
                </a:solidFill>
              </a14:hiddenFill>
            </a:ext>
          </a:extLst>
        </p:spPr>
      </p:pic>
      <p:sp>
        <p:nvSpPr>
          <p:cNvPr id="22" name="四角形吹き出し 21"/>
          <p:cNvSpPr/>
          <p:nvPr/>
        </p:nvSpPr>
        <p:spPr>
          <a:xfrm>
            <a:off x="6291908" y="5509524"/>
            <a:ext cx="1034603" cy="580077"/>
          </a:xfrm>
          <a:prstGeom prst="wedgeRectCallout">
            <a:avLst>
              <a:gd name="adj1" fmla="val -77269"/>
              <a:gd name="adj2" fmla="val 84346"/>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tx1"/>
                </a:solidFill>
              </a:rPr>
              <a:t>マジックナンバ</a:t>
            </a:r>
            <a:endParaRPr kumimoji="1" lang="ja-JP" altLang="en-US">
              <a:solidFill>
                <a:schemeClr val="tx1"/>
              </a:solidFill>
            </a:endParaRPr>
          </a:p>
        </p:txBody>
      </p:sp>
    </p:spTree>
    <p:extLst>
      <p:ext uri="{BB962C8B-B14F-4D97-AF65-F5344CB8AC3E}">
        <p14:creationId xmlns:p14="http://schemas.microsoft.com/office/powerpoint/2010/main" val="986064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childTnLst>
                                </p:cTn>
                              </p:par>
                              <p:par>
                                <p:cTn id="8" presetID="42" presetClass="path" presetSubtype="0" accel="50000" decel="50000" fill="hold" grpId="1" nodeType="withEffect">
                                  <p:stCondLst>
                                    <p:cond delay="0"/>
                                  </p:stCondLst>
                                  <p:childTnLst>
                                    <p:animMotion origin="layout" path="M -3.88889E-6 -3.86537E-6 L 0.00174 0.14458 " pathEditMode="relative" rAng="0" ptsTypes="AA">
                                      <p:cBhvr>
                                        <p:cTn id="9" dur="1000" fill="hold"/>
                                        <p:tgtEl>
                                          <p:spTgt spid="15"/>
                                        </p:tgtEl>
                                        <p:attrNameLst>
                                          <p:attrName>ppt_x</p:attrName>
                                          <p:attrName>ppt_y</p:attrName>
                                        </p:attrNameLst>
                                      </p:cBhvr>
                                      <p:rCtr x="87" y="7217"/>
                                    </p:animMotion>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500"/>
                                        <p:tgtEl>
                                          <p:spTgt spid="14"/>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5" grpId="1" animBg="1"/>
      <p:bldP spid="16" grpId="0"/>
      <p:bldP spid="22" grpId="0" animBg="1"/>
    </p:bld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ハイパーコール列のシリアライズ</a:t>
            </a:r>
            <a:endParaRPr kumimoji="1" lang="ja-JP" altLang="en-US"/>
          </a:p>
        </p:txBody>
      </p:sp>
      <p:sp>
        <p:nvSpPr>
          <p:cNvPr id="3" name="コンテンツ プレースホルダー 2"/>
          <p:cNvSpPr>
            <a:spLocks noGrp="1"/>
          </p:cNvSpPr>
          <p:nvPr>
            <p:ph idx="1"/>
          </p:nvPr>
        </p:nvSpPr>
        <p:spPr/>
        <p:txBody>
          <a:bodyPr/>
          <a:lstStyle/>
          <a:p>
            <a:r>
              <a:rPr kumimoji="1" lang="ja-JP" altLang="en-US" smtClean="0"/>
              <a:t>暗号化や送受信を容易にするためハイパーコール列を</a:t>
            </a:r>
            <a:r>
              <a:rPr kumimoji="1" lang="en-US" altLang="ja-JP" smtClean="0"/>
              <a:t>1</a:t>
            </a:r>
            <a:r>
              <a:rPr kumimoji="1" lang="ja-JP" altLang="en-US" smtClean="0"/>
              <a:t>次元の配列にシリアライズ</a:t>
            </a:r>
            <a:endParaRPr kumimoji="1" lang="en-US" altLang="ja-JP" smtClean="0"/>
          </a:p>
          <a:p>
            <a:pPr lvl="1"/>
            <a:r>
              <a:rPr lang="ja-JP" altLang="en-US" smtClean="0"/>
              <a:t>ハイパーコール番号と遷移情報の組で構成</a:t>
            </a:r>
            <a:endParaRPr lang="en-US" altLang="ja-JP" smtClean="0"/>
          </a:p>
          <a:p>
            <a:pPr lvl="1"/>
            <a:r>
              <a:rPr lang="en-US" altLang="ja-JP" smtClean="0"/>
              <a:t>domctl</a:t>
            </a:r>
            <a:r>
              <a:rPr lang="ja-JP" altLang="en-US" smtClean="0"/>
              <a:t>や</a:t>
            </a:r>
            <a:r>
              <a:rPr lang="en-US" altLang="ja-JP" smtClean="0"/>
              <a:t>sysctl</a:t>
            </a:r>
            <a:r>
              <a:rPr lang="ja-JP" altLang="en-US" smtClean="0"/>
              <a:t>などのハイパーコールはサブコマンドとの組にして扱う</a:t>
            </a:r>
            <a:endParaRPr kumimoji="1" lang="ja-JP" altLang="en-US"/>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mtClean="0"/>
              <a:t>31</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3921866361"/>
              </p:ext>
            </p:extLst>
          </p:nvPr>
        </p:nvGraphicFramePr>
        <p:xfrm>
          <a:off x="1366473" y="5736073"/>
          <a:ext cx="6180603" cy="391909"/>
        </p:xfrm>
        <a:graphic>
          <a:graphicData uri="http://schemas.openxmlformats.org/drawingml/2006/table">
            <a:tbl>
              <a:tblPr firstRow="1" bandRow="1">
                <a:tableStyleId>{5940675A-B579-460E-94D1-54222C63F5DA}</a:tableStyleId>
              </a:tblPr>
              <a:tblGrid>
                <a:gridCol w="475431">
                  <a:extLst>
                    <a:ext uri="{9D8B030D-6E8A-4147-A177-3AD203B41FA5}">
                      <a16:colId xmlns:a16="http://schemas.microsoft.com/office/drawing/2014/main" val="331520075"/>
                    </a:ext>
                  </a:extLst>
                </a:gridCol>
                <a:gridCol w="475431">
                  <a:extLst>
                    <a:ext uri="{9D8B030D-6E8A-4147-A177-3AD203B41FA5}">
                      <a16:colId xmlns:a16="http://schemas.microsoft.com/office/drawing/2014/main" val="2804577489"/>
                    </a:ext>
                  </a:extLst>
                </a:gridCol>
                <a:gridCol w="475431">
                  <a:extLst>
                    <a:ext uri="{9D8B030D-6E8A-4147-A177-3AD203B41FA5}">
                      <a16:colId xmlns:a16="http://schemas.microsoft.com/office/drawing/2014/main" val="3349350708"/>
                    </a:ext>
                  </a:extLst>
                </a:gridCol>
                <a:gridCol w="475431">
                  <a:extLst>
                    <a:ext uri="{9D8B030D-6E8A-4147-A177-3AD203B41FA5}">
                      <a16:colId xmlns:a16="http://schemas.microsoft.com/office/drawing/2014/main" val="3315369764"/>
                    </a:ext>
                  </a:extLst>
                </a:gridCol>
                <a:gridCol w="475431">
                  <a:extLst>
                    <a:ext uri="{9D8B030D-6E8A-4147-A177-3AD203B41FA5}">
                      <a16:colId xmlns:a16="http://schemas.microsoft.com/office/drawing/2014/main" val="3242103477"/>
                    </a:ext>
                  </a:extLst>
                </a:gridCol>
                <a:gridCol w="475431">
                  <a:extLst>
                    <a:ext uri="{9D8B030D-6E8A-4147-A177-3AD203B41FA5}">
                      <a16:colId xmlns:a16="http://schemas.microsoft.com/office/drawing/2014/main" val="3695235489"/>
                    </a:ext>
                  </a:extLst>
                </a:gridCol>
                <a:gridCol w="475431">
                  <a:extLst>
                    <a:ext uri="{9D8B030D-6E8A-4147-A177-3AD203B41FA5}">
                      <a16:colId xmlns:a16="http://schemas.microsoft.com/office/drawing/2014/main" val="264589542"/>
                    </a:ext>
                  </a:extLst>
                </a:gridCol>
                <a:gridCol w="475431">
                  <a:extLst>
                    <a:ext uri="{9D8B030D-6E8A-4147-A177-3AD203B41FA5}">
                      <a16:colId xmlns:a16="http://schemas.microsoft.com/office/drawing/2014/main" val="316314624"/>
                    </a:ext>
                  </a:extLst>
                </a:gridCol>
                <a:gridCol w="475431">
                  <a:extLst>
                    <a:ext uri="{9D8B030D-6E8A-4147-A177-3AD203B41FA5}">
                      <a16:colId xmlns:a16="http://schemas.microsoft.com/office/drawing/2014/main" val="4001441973"/>
                    </a:ext>
                  </a:extLst>
                </a:gridCol>
                <a:gridCol w="475431">
                  <a:extLst>
                    <a:ext uri="{9D8B030D-6E8A-4147-A177-3AD203B41FA5}">
                      <a16:colId xmlns:a16="http://schemas.microsoft.com/office/drawing/2014/main" val="1891020488"/>
                    </a:ext>
                  </a:extLst>
                </a:gridCol>
                <a:gridCol w="475431">
                  <a:extLst>
                    <a:ext uri="{9D8B030D-6E8A-4147-A177-3AD203B41FA5}">
                      <a16:colId xmlns:a16="http://schemas.microsoft.com/office/drawing/2014/main" val="527429648"/>
                    </a:ext>
                  </a:extLst>
                </a:gridCol>
                <a:gridCol w="475431">
                  <a:extLst>
                    <a:ext uri="{9D8B030D-6E8A-4147-A177-3AD203B41FA5}">
                      <a16:colId xmlns:a16="http://schemas.microsoft.com/office/drawing/2014/main" val="1773098266"/>
                    </a:ext>
                  </a:extLst>
                </a:gridCol>
                <a:gridCol w="475431">
                  <a:extLst>
                    <a:ext uri="{9D8B030D-6E8A-4147-A177-3AD203B41FA5}">
                      <a16:colId xmlns:a16="http://schemas.microsoft.com/office/drawing/2014/main" val="1489668263"/>
                    </a:ext>
                  </a:extLst>
                </a:gridCol>
              </a:tblGrid>
              <a:tr h="391909">
                <a:tc>
                  <a:txBody>
                    <a:bodyPr/>
                    <a:lstStyle/>
                    <a:p>
                      <a:pPr algn="ctr"/>
                      <a:r>
                        <a:rPr kumimoji="1" lang="en-US" altLang="ja-JP" sz="1400" smtClean="0"/>
                        <a:t>0</a:t>
                      </a:r>
                      <a:endParaRPr kumimoji="1" lang="ja-JP" altLang="en-US" sz="140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1" lang="en-US" altLang="ja-JP" sz="1400" smtClean="0"/>
                        <a:t>1</a:t>
                      </a:r>
                      <a:endParaRPr kumimoji="1" lang="ja-JP" altLang="en-US" sz="140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1" lang="en-US" altLang="ja-JP" sz="1400" smtClean="0"/>
                        <a:t>2</a:t>
                      </a:r>
                      <a:endParaRPr kumimoji="1" lang="ja-JP" altLang="en-US" sz="140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1" lang="en-US" altLang="ja-JP" sz="1400" smtClean="0"/>
                        <a:t>3</a:t>
                      </a:r>
                      <a:endParaRPr kumimoji="1" lang="ja-JP" altLang="en-US" sz="140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1" lang="en-US" altLang="ja-JP" sz="1400" smtClean="0"/>
                        <a:t>4</a:t>
                      </a:r>
                      <a:endParaRPr kumimoji="1" lang="ja-JP" altLang="en-US" sz="140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1" lang="en-US" altLang="ja-JP" sz="1400" smtClean="0"/>
                        <a:t>5</a:t>
                      </a:r>
                      <a:endParaRPr kumimoji="1" lang="ja-JP" altLang="en-US" sz="140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1" lang="en-US" altLang="ja-JP" sz="1400" smtClean="0"/>
                        <a:t>6</a:t>
                      </a:r>
                      <a:endParaRPr kumimoji="1" lang="ja-JP" altLang="en-US" sz="140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1" lang="en-US" altLang="ja-JP" sz="1400" smtClean="0"/>
                        <a:t>7</a:t>
                      </a:r>
                      <a:endParaRPr kumimoji="1" lang="ja-JP" altLang="en-US" sz="140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1" lang="en-US" altLang="ja-JP" sz="1400" smtClean="0"/>
                        <a:t>8</a:t>
                      </a:r>
                      <a:endParaRPr kumimoji="1" lang="ja-JP" altLang="en-US" sz="140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1" lang="en-US" altLang="ja-JP" sz="1400" smtClean="0"/>
                        <a:t>9</a:t>
                      </a:r>
                      <a:endParaRPr kumimoji="1" lang="ja-JP" altLang="en-US" sz="140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1" lang="en-US" altLang="ja-JP" sz="1400" smtClean="0"/>
                        <a:t>10</a:t>
                      </a:r>
                      <a:endParaRPr kumimoji="1" lang="ja-JP" altLang="en-US" sz="140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1" lang="en-US" altLang="ja-JP" sz="1400" smtClean="0"/>
                        <a:t>11</a:t>
                      </a:r>
                      <a:endParaRPr kumimoji="1" lang="ja-JP" altLang="en-US" sz="140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r>
                        <a:rPr kumimoji="1" lang="en-US" altLang="ja-JP" sz="1400" smtClean="0"/>
                        <a:t>12</a:t>
                      </a:r>
                      <a:endParaRPr kumimoji="1" lang="ja-JP" altLang="en-US" sz="140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68020180"/>
                  </a:ext>
                </a:extLst>
              </a:tr>
            </a:tbl>
          </a:graphicData>
        </a:graphic>
      </p:graphicFrame>
      <p:sp>
        <p:nvSpPr>
          <p:cNvPr id="6" name="楕円 5"/>
          <p:cNvSpPr/>
          <p:nvPr/>
        </p:nvSpPr>
        <p:spPr>
          <a:xfrm>
            <a:off x="1715731" y="3856992"/>
            <a:ext cx="571744" cy="518282"/>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mtClean="0"/>
              <a:t>1</a:t>
            </a:r>
            <a:endParaRPr kumimoji="1" lang="ja-JP" altLang="en-US"/>
          </a:p>
        </p:txBody>
      </p:sp>
      <p:sp>
        <p:nvSpPr>
          <p:cNvPr id="7" name="楕円 6"/>
          <p:cNvSpPr/>
          <p:nvPr/>
        </p:nvSpPr>
        <p:spPr>
          <a:xfrm>
            <a:off x="3759761" y="3856992"/>
            <a:ext cx="571744" cy="518282"/>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mtClean="0"/>
              <a:t>2</a:t>
            </a:r>
            <a:endParaRPr kumimoji="1" lang="ja-JP" altLang="en-US"/>
          </a:p>
        </p:txBody>
      </p:sp>
      <p:cxnSp>
        <p:nvCxnSpPr>
          <p:cNvPr id="8" name="直線矢印コネクタ 7"/>
          <p:cNvCxnSpPr>
            <a:stCxn id="6" idx="6"/>
            <a:endCxn id="7" idx="2"/>
          </p:cNvCxnSpPr>
          <p:nvPr/>
        </p:nvCxnSpPr>
        <p:spPr>
          <a:xfrm>
            <a:off x="2287475" y="4116133"/>
            <a:ext cx="147228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381018" y="3729994"/>
            <a:ext cx="1335174" cy="369332"/>
          </a:xfrm>
          <a:prstGeom prst="rect">
            <a:avLst/>
          </a:prstGeom>
          <a:noFill/>
        </p:spPr>
        <p:txBody>
          <a:bodyPr wrap="none" rtlCol="0">
            <a:spAutoFit/>
          </a:bodyPr>
          <a:lstStyle/>
          <a:p>
            <a:r>
              <a:rPr kumimoji="1" lang="en-US" altLang="ja-JP" smtClean="0"/>
              <a:t>memory_op</a:t>
            </a:r>
            <a:endParaRPr kumimoji="1" lang="ja-JP" altLang="en-US"/>
          </a:p>
        </p:txBody>
      </p:sp>
      <p:sp>
        <p:nvSpPr>
          <p:cNvPr id="10" name="楕円 9"/>
          <p:cNvSpPr/>
          <p:nvPr/>
        </p:nvSpPr>
        <p:spPr>
          <a:xfrm>
            <a:off x="2855318" y="4635425"/>
            <a:ext cx="623857" cy="518282"/>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mtClean="0"/>
              <a:t>3</a:t>
            </a:r>
            <a:endParaRPr kumimoji="1" lang="ja-JP" altLang="en-US"/>
          </a:p>
        </p:txBody>
      </p:sp>
      <p:sp>
        <p:nvSpPr>
          <p:cNvPr id="11" name="楕円 10"/>
          <p:cNvSpPr/>
          <p:nvPr/>
        </p:nvSpPr>
        <p:spPr>
          <a:xfrm>
            <a:off x="4497493" y="4619227"/>
            <a:ext cx="607800" cy="518282"/>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a:t>4</a:t>
            </a:r>
            <a:endParaRPr kumimoji="1" lang="ja-JP" altLang="en-US"/>
          </a:p>
        </p:txBody>
      </p:sp>
      <p:cxnSp>
        <p:nvCxnSpPr>
          <p:cNvPr id="12" name="直線矢印コネクタ 11"/>
          <p:cNvCxnSpPr>
            <a:stCxn id="6" idx="5"/>
            <a:endCxn id="10" idx="1"/>
          </p:cNvCxnSpPr>
          <p:nvPr/>
        </p:nvCxnSpPr>
        <p:spPr>
          <a:xfrm>
            <a:off x="2203745" y="4299373"/>
            <a:ext cx="742935" cy="41195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曲線コネクタ 12"/>
          <p:cNvCxnSpPr>
            <a:stCxn id="7" idx="4"/>
            <a:endCxn id="10" idx="0"/>
          </p:cNvCxnSpPr>
          <p:nvPr/>
        </p:nvCxnSpPr>
        <p:spPr>
          <a:xfrm rot="5400000">
            <a:off x="3476365" y="4066156"/>
            <a:ext cx="260151" cy="878386"/>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endCxn id="11" idx="2"/>
          </p:cNvCxnSpPr>
          <p:nvPr/>
        </p:nvCxnSpPr>
        <p:spPr>
          <a:xfrm>
            <a:off x="3475778" y="4878368"/>
            <a:ext cx="102171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2277180" y="4130318"/>
            <a:ext cx="840295" cy="369332"/>
          </a:xfrm>
          <a:prstGeom prst="rect">
            <a:avLst/>
          </a:prstGeom>
          <a:noFill/>
        </p:spPr>
        <p:txBody>
          <a:bodyPr wrap="none" rtlCol="0">
            <a:spAutoFit/>
          </a:bodyPr>
          <a:lstStyle/>
          <a:p>
            <a:r>
              <a:rPr kumimoji="1" lang="en-US" altLang="ja-JP" smtClean="0"/>
              <a:t>domctl</a:t>
            </a:r>
            <a:endParaRPr kumimoji="1" lang="ja-JP" altLang="en-US"/>
          </a:p>
        </p:txBody>
      </p:sp>
      <p:sp>
        <p:nvSpPr>
          <p:cNvPr id="16" name="テキスト ボックス 15"/>
          <p:cNvSpPr txBox="1"/>
          <p:nvPr/>
        </p:nvSpPr>
        <p:spPr>
          <a:xfrm>
            <a:off x="3055628" y="4189359"/>
            <a:ext cx="840295" cy="369332"/>
          </a:xfrm>
          <a:prstGeom prst="rect">
            <a:avLst/>
          </a:prstGeom>
          <a:noFill/>
        </p:spPr>
        <p:txBody>
          <a:bodyPr wrap="none" rtlCol="0">
            <a:spAutoFit/>
          </a:bodyPr>
          <a:lstStyle/>
          <a:p>
            <a:r>
              <a:rPr kumimoji="1" lang="en-US" altLang="ja-JP" smtClean="0"/>
              <a:t>domctl</a:t>
            </a:r>
            <a:endParaRPr kumimoji="1" lang="ja-JP" altLang="en-US"/>
          </a:p>
        </p:txBody>
      </p:sp>
      <p:sp>
        <p:nvSpPr>
          <p:cNvPr id="17" name="テキスト ボックス 16"/>
          <p:cNvSpPr txBox="1"/>
          <p:nvPr/>
        </p:nvSpPr>
        <p:spPr>
          <a:xfrm>
            <a:off x="3641764" y="4516665"/>
            <a:ext cx="689741" cy="369332"/>
          </a:xfrm>
          <a:prstGeom prst="rect">
            <a:avLst/>
          </a:prstGeom>
          <a:noFill/>
        </p:spPr>
        <p:txBody>
          <a:bodyPr wrap="none" rtlCol="0">
            <a:spAutoFit/>
          </a:bodyPr>
          <a:lstStyle/>
          <a:p>
            <a:r>
              <a:rPr lang="en-US" altLang="ja-JP" smtClean="0"/>
              <a:t>sysctl</a:t>
            </a:r>
            <a:endParaRPr kumimoji="1" lang="ja-JP" altLang="en-US"/>
          </a:p>
        </p:txBody>
      </p:sp>
      <p:graphicFrame>
        <p:nvGraphicFramePr>
          <p:cNvPr id="18" name="表 17"/>
          <p:cNvGraphicFramePr>
            <a:graphicFrameLocks noGrp="1"/>
          </p:cNvGraphicFramePr>
          <p:nvPr>
            <p:extLst>
              <p:ext uri="{D42A27DB-BD31-4B8C-83A1-F6EECF244321}">
                <p14:modId xmlns:p14="http://schemas.microsoft.com/office/powerpoint/2010/main" val="533553530"/>
              </p:ext>
            </p:extLst>
          </p:nvPr>
        </p:nvGraphicFramePr>
        <p:xfrm>
          <a:off x="1388781" y="6055880"/>
          <a:ext cx="6180603" cy="391909"/>
        </p:xfrm>
        <a:graphic>
          <a:graphicData uri="http://schemas.openxmlformats.org/drawingml/2006/table">
            <a:tbl>
              <a:tblPr firstRow="1" bandRow="1">
                <a:tableStyleId>{5940675A-B579-460E-94D1-54222C63F5DA}</a:tableStyleId>
              </a:tblPr>
              <a:tblGrid>
                <a:gridCol w="475431">
                  <a:extLst>
                    <a:ext uri="{9D8B030D-6E8A-4147-A177-3AD203B41FA5}">
                      <a16:colId xmlns:a16="http://schemas.microsoft.com/office/drawing/2014/main" val="331520075"/>
                    </a:ext>
                  </a:extLst>
                </a:gridCol>
                <a:gridCol w="475431">
                  <a:extLst>
                    <a:ext uri="{9D8B030D-6E8A-4147-A177-3AD203B41FA5}">
                      <a16:colId xmlns:a16="http://schemas.microsoft.com/office/drawing/2014/main" val="2804577489"/>
                    </a:ext>
                  </a:extLst>
                </a:gridCol>
                <a:gridCol w="475431">
                  <a:extLst>
                    <a:ext uri="{9D8B030D-6E8A-4147-A177-3AD203B41FA5}">
                      <a16:colId xmlns:a16="http://schemas.microsoft.com/office/drawing/2014/main" val="3349350708"/>
                    </a:ext>
                  </a:extLst>
                </a:gridCol>
                <a:gridCol w="475431">
                  <a:extLst>
                    <a:ext uri="{9D8B030D-6E8A-4147-A177-3AD203B41FA5}">
                      <a16:colId xmlns:a16="http://schemas.microsoft.com/office/drawing/2014/main" val="3315369764"/>
                    </a:ext>
                  </a:extLst>
                </a:gridCol>
                <a:gridCol w="475431">
                  <a:extLst>
                    <a:ext uri="{9D8B030D-6E8A-4147-A177-3AD203B41FA5}">
                      <a16:colId xmlns:a16="http://schemas.microsoft.com/office/drawing/2014/main" val="3242103477"/>
                    </a:ext>
                  </a:extLst>
                </a:gridCol>
                <a:gridCol w="475431">
                  <a:extLst>
                    <a:ext uri="{9D8B030D-6E8A-4147-A177-3AD203B41FA5}">
                      <a16:colId xmlns:a16="http://schemas.microsoft.com/office/drawing/2014/main" val="3695235489"/>
                    </a:ext>
                  </a:extLst>
                </a:gridCol>
                <a:gridCol w="475431">
                  <a:extLst>
                    <a:ext uri="{9D8B030D-6E8A-4147-A177-3AD203B41FA5}">
                      <a16:colId xmlns:a16="http://schemas.microsoft.com/office/drawing/2014/main" val="264589542"/>
                    </a:ext>
                  </a:extLst>
                </a:gridCol>
                <a:gridCol w="475431">
                  <a:extLst>
                    <a:ext uri="{9D8B030D-6E8A-4147-A177-3AD203B41FA5}">
                      <a16:colId xmlns:a16="http://schemas.microsoft.com/office/drawing/2014/main" val="316314624"/>
                    </a:ext>
                  </a:extLst>
                </a:gridCol>
                <a:gridCol w="475431">
                  <a:extLst>
                    <a:ext uri="{9D8B030D-6E8A-4147-A177-3AD203B41FA5}">
                      <a16:colId xmlns:a16="http://schemas.microsoft.com/office/drawing/2014/main" val="4001441973"/>
                    </a:ext>
                  </a:extLst>
                </a:gridCol>
                <a:gridCol w="475431">
                  <a:extLst>
                    <a:ext uri="{9D8B030D-6E8A-4147-A177-3AD203B41FA5}">
                      <a16:colId xmlns:a16="http://schemas.microsoft.com/office/drawing/2014/main" val="1891020488"/>
                    </a:ext>
                  </a:extLst>
                </a:gridCol>
                <a:gridCol w="475431">
                  <a:extLst>
                    <a:ext uri="{9D8B030D-6E8A-4147-A177-3AD203B41FA5}">
                      <a16:colId xmlns:a16="http://schemas.microsoft.com/office/drawing/2014/main" val="527429648"/>
                    </a:ext>
                  </a:extLst>
                </a:gridCol>
                <a:gridCol w="475431">
                  <a:extLst>
                    <a:ext uri="{9D8B030D-6E8A-4147-A177-3AD203B41FA5}">
                      <a16:colId xmlns:a16="http://schemas.microsoft.com/office/drawing/2014/main" val="1773098266"/>
                    </a:ext>
                  </a:extLst>
                </a:gridCol>
                <a:gridCol w="475431">
                  <a:extLst>
                    <a:ext uri="{9D8B030D-6E8A-4147-A177-3AD203B41FA5}">
                      <a16:colId xmlns:a16="http://schemas.microsoft.com/office/drawing/2014/main" val="1489668263"/>
                    </a:ext>
                  </a:extLst>
                </a:gridCol>
              </a:tblGrid>
              <a:tr h="391909">
                <a:tc>
                  <a:txBody>
                    <a:bodyPr/>
                    <a:lstStyle/>
                    <a:p>
                      <a:pPr algn="ctr"/>
                      <a:r>
                        <a:rPr kumimoji="1" lang="en-US" altLang="ja-JP" smtClean="0"/>
                        <a:t>3</a:t>
                      </a:r>
                      <a:endParaRPr kumimoji="1" lang="ja-JP" altLang="en-US"/>
                    </a:p>
                  </a:txBody>
                  <a:tcPr>
                    <a:solidFill>
                      <a:schemeClr val="bg2">
                        <a:lumMod val="90000"/>
                      </a:schemeClr>
                    </a:solidFill>
                  </a:tcPr>
                </a:tc>
                <a:tc>
                  <a:txBody>
                    <a:bodyPr/>
                    <a:lstStyle/>
                    <a:p>
                      <a:pPr algn="ctr"/>
                      <a:r>
                        <a:rPr kumimoji="1" lang="en-US" altLang="ja-JP" smtClean="0"/>
                        <a:t>6</a:t>
                      </a:r>
                      <a:endParaRPr kumimoji="1" lang="ja-JP" altLang="en-US"/>
                    </a:p>
                  </a:txBody>
                  <a:tcPr>
                    <a:solidFill>
                      <a:schemeClr val="bg2">
                        <a:lumMod val="90000"/>
                      </a:schemeClr>
                    </a:solidFill>
                  </a:tcPr>
                </a:tc>
                <a:tc>
                  <a:txBody>
                    <a:bodyPr/>
                    <a:lstStyle/>
                    <a:p>
                      <a:pPr algn="ctr"/>
                      <a:r>
                        <a:rPr kumimoji="1" lang="en-US" altLang="ja-JP" smtClean="0"/>
                        <a:t>-1</a:t>
                      </a:r>
                      <a:endParaRPr kumimoji="1" lang="ja-JP" altLang="en-US"/>
                    </a:p>
                  </a:txBody>
                  <a:tcPr>
                    <a:solidFill>
                      <a:schemeClr val="accent1">
                        <a:lumMod val="40000"/>
                        <a:lumOff val="60000"/>
                      </a:schemeClr>
                    </a:solidFill>
                  </a:tcPr>
                </a:tc>
                <a:tc>
                  <a:txBody>
                    <a:bodyPr/>
                    <a:lstStyle/>
                    <a:p>
                      <a:pPr algn="ctr"/>
                      <a:r>
                        <a:rPr kumimoji="1" lang="en-US" altLang="ja-JP" smtClean="0"/>
                        <a:t>12</a:t>
                      </a:r>
                      <a:endParaRPr kumimoji="1" lang="ja-JP" altLang="en-US"/>
                    </a:p>
                  </a:txBody>
                  <a:tcPr>
                    <a:solidFill>
                      <a:schemeClr val="bg1"/>
                    </a:solidFill>
                  </a:tcPr>
                </a:tc>
                <a:tc>
                  <a:txBody>
                    <a:bodyPr/>
                    <a:lstStyle/>
                    <a:p>
                      <a:pPr algn="ctr"/>
                      <a:r>
                        <a:rPr kumimoji="1" lang="en-US" altLang="ja-JP" smtClean="0"/>
                        <a:t>6</a:t>
                      </a:r>
                      <a:endParaRPr kumimoji="1" lang="ja-JP" altLang="en-US"/>
                    </a:p>
                  </a:txBody>
                  <a:tcPr>
                    <a:solidFill>
                      <a:schemeClr val="bg2">
                        <a:lumMod val="90000"/>
                      </a:schemeClr>
                    </a:solidFill>
                  </a:tcPr>
                </a:tc>
                <a:tc>
                  <a:txBody>
                    <a:bodyPr/>
                    <a:lstStyle/>
                    <a:p>
                      <a:pPr algn="ctr"/>
                      <a:r>
                        <a:rPr kumimoji="1" lang="en-US" altLang="ja-JP" smtClean="0"/>
                        <a:t>-1</a:t>
                      </a:r>
                      <a:endParaRPr kumimoji="1" lang="ja-JP" altLang="en-US"/>
                    </a:p>
                  </a:txBody>
                  <a:tcPr>
                    <a:solidFill>
                      <a:schemeClr val="accent1">
                        <a:lumMod val="40000"/>
                        <a:lumOff val="60000"/>
                      </a:schemeClr>
                    </a:solidFill>
                  </a:tcPr>
                </a:tc>
                <a:tc>
                  <a:txBody>
                    <a:bodyPr/>
                    <a:lstStyle/>
                    <a:p>
                      <a:pPr algn="ctr"/>
                      <a:r>
                        <a:rPr kumimoji="1" lang="en-US" altLang="ja-JP" smtClean="0"/>
                        <a:t>36</a:t>
                      </a:r>
                      <a:endParaRPr kumimoji="1" lang="ja-JP" altLang="en-US"/>
                    </a:p>
                  </a:txBody>
                  <a:tcPr>
                    <a:solidFill>
                      <a:schemeClr val="bg1"/>
                    </a:solidFill>
                  </a:tcPr>
                </a:tc>
                <a:tc>
                  <a:txBody>
                    <a:bodyPr/>
                    <a:lstStyle/>
                    <a:p>
                      <a:pPr algn="ctr"/>
                      <a:r>
                        <a:rPr kumimoji="1" lang="en-US" altLang="ja-JP" smtClean="0"/>
                        <a:t>11</a:t>
                      </a:r>
                      <a:endParaRPr kumimoji="1" lang="ja-JP" altLang="en-US"/>
                    </a:p>
                  </a:txBody>
                  <a:tcPr>
                    <a:solidFill>
                      <a:srgbClr val="92D050"/>
                    </a:solidFill>
                  </a:tcPr>
                </a:tc>
                <a:tc>
                  <a:txBody>
                    <a:bodyPr/>
                    <a:lstStyle/>
                    <a:p>
                      <a:pPr algn="ctr"/>
                      <a:r>
                        <a:rPr kumimoji="1" lang="en-US" altLang="ja-JP" smtClean="0"/>
                        <a:t>10</a:t>
                      </a:r>
                      <a:endParaRPr kumimoji="1" lang="ja-JP" altLang="en-US"/>
                    </a:p>
                  </a:txBody>
                  <a:tcPr>
                    <a:solidFill>
                      <a:schemeClr val="bg2">
                        <a:lumMod val="90000"/>
                      </a:schemeClr>
                    </a:solidFill>
                  </a:tcPr>
                </a:tc>
                <a:tc>
                  <a:txBody>
                    <a:bodyPr/>
                    <a:lstStyle/>
                    <a:p>
                      <a:pPr algn="ctr"/>
                      <a:r>
                        <a:rPr kumimoji="1" lang="en-US" altLang="ja-JP" smtClean="0"/>
                        <a:t>-1</a:t>
                      </a:r>
                      <a:endParaRPr kumimoji="1" lang="ja-JP" altLang="en-US"/>
                    </a:p>
                  </a:txBody>
                  <a:tcPr>
                    <a:solidFill>
                      <a:schemeClr val="accent1">
                        <a:lumMod val="40000"/>
                        <a:lumOff val="60000"/>
                      </a:schemeClr>
                    </a:solidFill>
                  </a:tcPr>
                </a:tc>
                <a:tc>
                  <a:txBody>
                    <a:bodyPr/>
                    <a:lstStyle/>
                    <a:p>
                      <a:pPr algn="ctr"/>
                      <a:r>
                        <a:rPr kumimoji="1" lang="en-US" altLang="ja-JP" smtClean="0"/>
                        <a:t>35</a:t>
                      </a:r>
                      <a:endParaRPr kumimoji="1" lang="ja-JP" altLang="en-US"/>
                    </a:p>
                  </a:txBody>
                  <a:tcPr>
                    <a:solidFill>
                      <a:schemeClr val="bg1"/>
                    </a:solidFill>
                  </a:tcPr>
                </a:tc>
                <a:tc>
                  <a:txBody>
                    <a:bodyPr/>
                    <a:lstStyle/>
                    <a:p>
                      <a:pPr algn="ctr"/>
                      <a:r>
                        <a:rPr kumimoji="1" lang="en-US" altLang="ja-JP" smtClean="0"/>
                        <a:t>6</a:t>
                      </a:r>
                      <a:endParaRPr kumimoji="1" lang="ja-JP" altLang="en-US"/>
                    </a:p>
                  </a:txBody>
                  <a:tcPr>
                    <a:solidFill>
                      <a:srgbClr val="92D050"/>
                    </a:solidFill>
                  </a:tcPr>
                </a:tc>
                <a:tc>
                  <a:txBody>
                    <a:bodyPr/>
                    <a:lstStyle/>
                    <a:p>
                      <a:pPr algn="ctr"/>
                      <a:r>
                        <a:rPr kumimoji="1" lang="en-US" altLang="ja-JP" smtClean="0"/>
                        <a:t>-1</a:t>
                      </a:r>
                      <a:endParaRPr kumimoji="1" lang="ja-JP" altLang="en-US"/>
                    </a:p>
                  </a:txBody>
                  <a:tcPr>
                    <a:solidFill>
                      <a:schemeClr val="accent1">
                        <a:lumMod val="40000"/>
                        <a:lumOff val="60000"/>
                      </a:schemeClr>
                    </a:solidFill>
                  </a:tcPr>
                </a:tc>
                <a:extLst>
                  <a:ext uri="{0D108BD9-81ED-4DB2-BD59-A6C34878D82A}">
                    <a16:rowId xmlns:a16="http://schemas.microsoft.com/office/drawing/2014/main" val="2868020180"/>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3614480617"/>
              </p:ext>
            </p:extLst>
          </p:nvPr>
        </p:nvGraphicFramePr>
        <p:xfrm>
          <a:off x="6157879" y="4071841"/>
          <a:ext cx="437517" cy="747426"/>
        </p:xfrm>
        <a:graphic>
          <a:graphicData uri="http://schemas.openxmlformats.org/drawingml/2006/table">
            <a:tbl>
              <a:tblPr firstRow="1" bandRow="1">
                <a:tableStyleId>{5940675A-B579-460E-94D1-54222C63F5DA}</a:tableStyleId>
              </a:tblPr>
              <a:tblGrid>
                <a:gridCol w="437517">
                  <a:extLst>
                    <a:ext uri="{9D8B030D-6E8A-4147-A177-3AD203B41FA5}">
                      <a16:colId xmlns:a16="http://schemas.microsoft.com/office/drawing/2014/main" val="384595987"/>
                    </a:ext>
                  </a:extLst>
                </a:gridCol>
              </a:tblGrid>
              <a:tr h="373713">
                <a:tc>
                  <a:txBody>
                    <a:bodyPr/>
                    <a:lstStyle/>
                    <a:p>
                      <a:endParaRPr kumimoji="1" lang="ja-JP" altLang="en-US"/>
                    </a:p>
                  </a:txBody>
                  <a:tcPr/>
                </a:tc>
                <a:extLst>
                  <a:ext uri="{0D108BD9-81ED-4DB2-BD59-A6C34878D82A}">
                    <a16:rowId xmlns:a16="http://schemas.microsoft.com/office/drawing/2014/main" val="3745383993"/>
                  </a:ext>
                </a:extLst>
              </a:tr>
              <a:tr h="373713">
                <a:tc>
                  <a:txBody>
                    <a:bodyPr/>
                    <a:lstStyle/>
                    <a:p>
                      <a:endParaRPr kumimoji="1" lang="ja-JP" altLang="en-US"/>
                    </a:p>
                  </a:txBody>
                  <a:tcPr>
                    <a:solidFill>
                      <a:srgbClr val="92D050"/>
                    </a:solidFill>
                  </a:tcPr>
                </a:tc>
                <a:extLst>
                  <a:ext uri="{0D108BD9-81ED-4DB2-BD59-A6C34878D82A}">
                    <a16:rowId xmlns:a16="http://schemas.microsoft.com/office/drawing/2014/main" val="2568767249"/>
                  </a:ext>
                </a:extLst>
              </a:tr>
            </a:tbl>
          </a:graphicData>
        </a:graphic>
      </p:graphicFrame>
      <p:sp>
        <p:nvSpPr>
          <p:cNvPr id="20" name="テキスト ボックス 19"/>
          <p:cNvSpPr txBox="1"/>
          <p:nvPr/>
        </p:nvSpPr>
        <p:spPr>
          <a:xfrm>
            <a:off x="6611517" y="4087515"/>
            <a:ext cx="1938351" cy="338554"/>
          </a:xfrm>
          <a:prstGeom prst="rect">
            <a:avLst/>
          </a:prstGeom>
          <a:noFill/>
        </p:spPr>
        <p:txBody>
          <a:bodyPr wrap="none" rtlCol="0">
            <a:spAutoFit/>
          </a:bodyPr>
          <a:lstStyle/>
          <a:p>
            <a:r>
              <a:rPr lang="ja-JP" altLang="en-US" sz="1600" smtClean="0"/>
              <a:t>ハイパーコール番号</a:t>
            </a:r>
            <a:endParaRPr kumimoji="1" lang="ja-JP" altLang="en-US" sz="1600"/>
          </a:p>
        </p:txBody>
      </p:sp>
      <p:sp>
        <p:nvSpPr>
          <p:cNvPr id="21" name="テキスト ボックス 20"/>
          <p:cNvSpPr txBox="1"/>
          <p:nvPr/>
        </p:nvSpPr>
        <p:spPr>
          <a:xfrm>
            <a:off x="6611516" y="4474674"/>
            <a:ext cx="1654620" cy="338554"/>
          </a:xfrm>
          <a:prstGeom prst="rect">
            <a:avLst/>
          </a:prstGeom>
          <a:noFill/>
        </p:spPr>
        <p:txBody>
          <a:bodyPr wrap="none" rtlCol="0">
            <a:spAutoFit/>
          </a:bodyPr>
          <a:lstStyle/>
          <a:p>
            <a:r>
              <a:rPr lang="ja-JP" altLang="en-US" sz="1600" smtClean="0"/>
              <a:t>サブコマンド</a:t>
            </a:r>
            <a:r>
              <a:rPr lang="ja-JP" altLang="en-US" sz="1600"/>
              <a:t>番号</a:t>
            </a:r>
            <a:endParaRPr kumimoji="1" lang="ja-JP" altLang="en-US" sz="1600"/>
          </a:p>
        </p:txBody>
      </p:sp>
      <p:graphicFrame>
        <p:nvGraphicFramePr>
          <p:cNvPr id="22" name="表 21"/>
          <p:cNvGraphicFramePr>
            <a:graphicFrameLocks noGrp="1"/>
          </p:cNvGraphicFramePr>
          <p:nvPr>
            <p:extLst>
              <p:ext uri="{D42A27DB-BD31-4B8C-83A1-F6EECF244321}">
                <p14:modId xmlns:p14="http://schemas.microsoft.com/office/powerpoint/2010/main" val="714077592"/>
              </p:ext>
            </p:extLst>
          </p:nvPr>
        </p:nvGraphicFramePr>
        <p:xfrm>
          <a:off x="6157879" y="4819521"/>
          <a:ext cx="437517" cy="747426"/>
        </p:xfrm>
        <a:graphic>
          <a:graphicData uri="http://schemas.openxmlformats.org/drawingml/2006/table">
            <a:tbl>
              <a:tblPr firstRow="1" bandRow="1">
                <a:tableStyleId>{5940675A-B579-460E-94D1-54222C63F5DA}</a:tableStyleId>
              </a:tblPr>
              <a:tblGrid>
                <a:gridCol w="437517">
                  <a:extLst>
                    <a:ext uri="{9D8B030D-6E8A-4147-A177-3AD203B41FA5}">
                      <a16:colId xmlns:a16="http://schemas.microsoft.com/office/drawing/2014/main" val="384595987"/>
                    </a:ext>
                  </a:extLst>
                </a:gridCol>
              </a:tblGrid>
              <a:tr h="373713">
                <a:tc>
                  <a:txBody>
                    <a:bodyPr/>
                    <a:lstStyle/>
                    <a:p>
                      <a:endParaRPr kumimoji="1" lang="ja-JP" altLang="en-US"/>
                    </a:p>
                  </a:txBody>
                  <a:tcPr>
                    <a:solidFill>
                      <a:schemeClr val="bg2">
                        <a:lumMod val="90000"/>
                      </a:schemeClr>
                    </a:solidFill>
                  </a:tcPr>
                </a:tc>
                <a:extLst>
                  <a:ext uri="{0D108BD9-81ED-4DB2-BD59-A6C34878D82A}">
                    <a16:rowId xmlns:a16="http://schemas.microsoft.com/office/drawing/2014/main" val="3745383993"/>
                  </a:ext>
                </a:extLst>
              </a:tr>
              <a:tr h="373713">
                <a:tc>
                  <a:txBody>
                    <a:bodyPr/>
                    <a:lstStyle/>
                    <a:p>
                      <a:endParaRPr kumimoji="1" lang="ja-JP" altLang="en-US"/>
                    </a:p>
                  </a:txBody>
                  <a:tcPr>
                    <a:solidFill>
                      <a:schemeClr val="accent1">
                        <a:lumMod val="40000"/>
                        <a:lumOff val="60000"/>
                      </a:schemeClr>
                    </a:solidFill>
                  </a:tcPr>
                </a:tc>
                <a:extLst>
                  <a:ext uri="{0D108BD9-81ED-4DB2-BD59-A6C34878D82A}">
                    <a16:rowId xmlns:a16="http://schemas.microsoft.com/office/drawing/2014/main" val="2568767249"/>
                  </a:ext>
                </a:extLst>
              </a:tr>
            </a:tbl>
          </a:graphicData>
        </a:graphic>
      </p:graphicFrame>
      <p:sp>
        <p:nvSpPr>
          <p:cNvPr id="23" name="テキスト ボックス 22"/>
          <p:cNvSpPr txBox="1"/>
          <p:nvPr/>
        </p:nvSpPr>
        <p:spPr>
          <a:xfrm>
            <a:off x="6611516" y="4829388"/>
            <a:ext cx="2257349" cy="338554"/>
          </a:xfrm>
          <a:prstGeom prst="rect">
            <a:avLst/>
          </a:prstGeom>
          <a:noFill/>
        </p:spPr>
        <p:txBody>
          <a:bodyPr wrap="none" rtlCol="0">
            <a:spAutoFit/>
          </a:bodyPr>
          <a:lstStyle/>
          <a:p>
            <a:r>
              <a:rPr lang="ja-JP" altLang="en-US" sz="1600" smtClean="0"/>
              <a:t>遷移先インデックス番号</a:t>
            </a:r>
            <a:endParaRPr kumimoji="1" lang="ja-JP" altLang="en-US" sz="1600"/>
          </a:p>
        </p:txBody>
      </p:sp>
      <p:sp>
        <p:nvSpPr>
          <p:cNvPr id="24" name="テキスト ボックス 23"/>
          <p:cNvSpPr txBox="1"/>
          <p:nvPr/>
        </p:nvSpPr>
        <p:spPr>
          <a:xfrm>
            <a:off x="6609738" y="5216547"/>
            <a:ext cx="1159292" cy="338554"/>
          </a:xfrm>
          <a:prstGeom prst="rect">
            <a:avLst/>
          </a:prstGeom>
          <a:noFill/>
        </p:spPr>
        <p:txBody>
          <a:bodyPr wrap="none" rtlCol="0">
            <a:spAutoFit/>
          </a:bodyPr>
          <a:lstStyle/>
          <a:p>
            <a:r>
              <a:rPr lang="ja-JP" altLang="en-US" sz="1600" smtClean="0"/>
              <a:t>区切り番号</a:t>
            </a:r>
            <a:endParaRPr kumimoji="1" lang="ja-JP" altLang="en-US" sz="1600"/>
          </a:p>
        </p:txBody>
      </p:sp>
      <p:sp>
        <p:nvSpPr>
          <p:cNvPr id="25" name="下矢印 24"/>
          <p:cNvSpPr/>
          <p:nvPr/>
        </p:nvSpPr>
        <p:spPr>
          <a:xfrm>
            <a:off x="3475775" y="5151868"/>
            <a:ext cx="363027" cy="501507"/>
          </a:xfrm>
          <a:prstGeom prst="downArrow">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164392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従来の準仮想化ディスク</a:t>
            </a:r>
            <a:r>
              <a:rPr kumimoji="1" lang="en-US" altLang="ja-JP" smtClean="0"/>
              <a:t>I/O</a:t>
            </a:r>
            <a:endParaRPr kumimoji="1" lang="ja-JP" altLang="en-US"/>
          </a:p>
        </p:txBody>
      </p:sp>
      <p:sp>
        <p:nvSpPr>
          <p:cNvPr id="3" name="コンテンツ プレースホルダー 2"/>
          <p:cNvSpPr>
            <a:spLocks noGrp="1"/>
          </p:cNvSpPr>
          <p:nvPr>
            <p:ph idx="1"/>
          </p:nvPr>
        </p:nvSpPr>
        <p:spPr/>
        <p:txBody>
          <a:bodyPr/>
          <a:lstStyle/>
          <a:p>
            <a:r>
              <a:rPr lang="ja-JP" altLang="en-US" smtClean="0"/>
              <a:t>共有メモリページである</a:t>
            </a:r>
            <a:r>
              <a:rPr kumimoji="1" lang="ja-JP" altLang="en-US" smtClean="0"/>
              <a:t>グラントページ経由でディスク入出力を行う</a:t>
            </a:r>
            <a:endParaRPr kumimoji="1" lang="en-US" altLang="ja-JP" smtClean="0"/>
          </a:p>
          <a:p>
            <a:pPr lvl="1"/>
            <a:r>
              <a:rPr lang="en-US" altLang="ja-JP" smtClean="0"/>
              <a:t>I/O</a:t>
            </a:r>
            <a:r>
              <a:rPr lang="ja-JP" altLang="en-US" smtClean="0"/>
              <a:t>リングへ要求・応答を書き込み</a:t>
            </a:r>
            <a:endParaRPr lang="en-US" altLang="ja-JP" smtClean="0"/>
          </a:p>
          <a:p>
            <a:pPr lvl="1"/>
            <a:r>
              <a:rPr kumimoji="1" lang="ja-JP" altLang="en-US" smtClean="0"/>
              <a:t>イベントチャネルでイベントを送受信</a:t>
            </a:r>
            <a:endParaRPr kumimoji="1" lang="en-US" altLang="ja-JP" smtClean="0"/>
          </a:p>
          <a:p>
            <a:r>
              <a:rPr kumimoji="1" lang="ja-JP" altLang="en-US" smtClean="0"/>
              <a:t>グラントページから情報が漏洩する恐れ</a:t>
            </a:r>
            <a:endParaRPr kumimoji="1" lang="en-US" altLang="ja-JP" smtClean="0"/>
          </a:p>
          <a:p>
            <a:endParaRPr kumimoji="1" lang="ja-JP" altLang="en-US"/>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mtClean="0"/>
              <a:t>32</a:t>
            </a:fld>
            <a:endParaRPr kumimoji="1" lang="ja-JP" altLang="en-US"/>
          </a:p>
        </p:txBody>
      </p:sp>
      <p:sp>
        <p:nvSpPr>
          <p:cNvPr id="5" name="正方形/長方形 4"/>
          <p:cNvSpPr/>
          <p:nvPr/>
        </p:nvSpPr>
        <p:spPr>
          <a:xfrm>
            <a:off x="1298072" y="4035321"/>
            <a:ext cx="1512168" cy="1890396"/>
          </a:xfrm>
          <a:prstGeom prst="rect">
            <a:avLst/>
          </a:prstGeom>
          <a:solidFill>
            <a:schemeClr val="accent6">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543439" y="4041331"/>
            <a:ext cx="1021433" cy="369332"/>
          </a:xfrm>
          <a:prstGeom prst="rect">
            <a:avLst/>
          </a:prstGeom>
          <a:noFill/>
        </p:spPr>
        <p:txBody>
          <a:bodyPr wrap="square" rtlCol="0">
            <a:spAutoFit/>
          </a:bodyPr>
          <a:lstStyle/>
          <a:p>
            <a:r>
              <a:rPr kumimoji="1" lang="ja-JP" altLang="en-US" smtClean="0"/>
              <a:t>ドメイン</a:t>
            </a:r>
            <a:r>
              <a:rPr kumimoji="1" lang="en-US" altLang="ja-JP" smtClean="0"/>
              <a:t>0</a:t>
            </a:r>
            <a:endParaRPr kumimoji="1" lang="ja-JP" altLang="en-US"/>
          </a:p>
        </p:txBody>
      </p:sp>
      <p:sp>
        <p:nvSpPr>
          <p:cNvPr id="7" name="正方形/長方形 6"/>
          <p:cNvSpPr/>
          <p:nvPr/>
        </p:nvSpPr>
        <p:spPr>
          <a:xfrm>
            <a:off x="6389573" y="4035320"/>
            <a:ext cx="1512168" cy="1890397"/>
          </a:xfrm>
          <a:prstGeom prst="rect">
            <a:avLst/>
          </a:prstGeom>
          <a:solidFill>
            <a:schemeClr val="accent5">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6594508" y="4035321"/>
            <a:ext cx="1051891" cy="369332"/>
          </a:xfrm>
          <a:prstGeom prst="rect">
            <a:avLst/>
          </a:prstGeom>
          <a:noFill/>
        </p:spPr>
        <p:txBody>
          <a:bodyPr wrap="none" rtlCol="0">
            <a:spAutoFit/>
          </a:bodyPr>
          <a:lstStyle/>
          <a:p>
            <a:r>
              <a:rPr kumimoji="1" lang="ja-JP" altLang="en-US" smtClean="0"/>
              <a:t>ドメイン</a:t>
            </a:r>
            <a:r>
              <a:rPr lang="en-US" altLang="ja-JP"/>
              <a:t>U</a:t>
            </a:r>
            <a:endParaRPr kumimoji="1" lang="ja-JP" altLang="en-US"/>
          </a:p>
        </p:txBody>
      </p:sp>
      <p:sp>
        <p:nvSpPr>
          <p:cNvPr id="9" name="円/楕円 10"/>
          <p:cNvSpPr/>
          <p:nvPr/>
        </p:nvSpPr>
        <p:spPr>
          <a:xfrm>
            <a:off x="4215569" y="4903577"/>
            <a:ext cx="744972" cy="814928"/>
          </a:xfrm>
          <a:prstGeom prst="ellipse">
            <a:avLst/>
          </a:prstGeom>
          <a:solidFill>
            <a:schemeClr val="accent3">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4201570" y="4973680"/>
            <a:ext cx="772969" cy="646331"/>
          </a:xfrm>
          <a:prstGeom prst="rect">
            <a:avLst/>
          </a:prstGeom>
          <a:noFill/>
        </p:spPr>
        <p:txBody>
          <a:bodyPr wrap="none" rtlCol="0">
            <a:spAutoFit/>
          </a:bodyPr>
          <a:lstStyle/>
          <a:p>
            <a:pPr algn="ctr"/>
            <a:r>
              <a:rPr kumimoji="1" lang="en-US" altLang="ja-JP" smtClean="0"/>
              <a:t>I/O</a:t>
            </a:r>
          </a:p>
          <a:p>
            <a:pPr algn="ctr"/>
            <a:r>
              <a:rPr lang="ja-JP" altLang="en-US"/>
              <a:t>リング</a:t>
            </a:r>
            <a:endParaRPr kumimoji="1" lang="ja-JP" altLang="en-US"/>
          </a:p>
        </p:txBody>
      </p:sp>
      <p:sp>
        <p:nvSpPr>
          <p:cNvPr id="11" name="正方形/長方形 10"/>
          <p:cNvSpPr/>
          <p:nvPr/>
        </p:nvSpPr>
        <p:spPr>
          <a:xfrm>
            <a:off x="3981046" y="4214421"/>
            <a:ext cx="1214019" cy="623863"/>
          </a:xfrm>
          <a:prstGeom prst="rect">
            <a:avLst/>
          </a:prstGeom>
          <a:solidFill>
            <a:schemeClr val="accent3">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tx1"/>
                </a:solidFill>
              </a:rPr>
              <a:t>グラント</a:t>
            </a:r>
            <a:endParaRPr kumimoji="1" lang="en-US" altLang="ja-JP" smtClean="0">
              <a:solidFill>
                <a:schemeClr val="tx1"/>
              </a:solidFill>
            </a:endParaRPr>
          </a:p>
          <a:p>
            <a:pPr algn="ctr"/>
            <a:r>
              <a:rPr lang="ja-JP" altLang="en-US">
                <a:solidFill>
                  <a:schemeClr val="tx1"/>
                </a:solidFill>
              </a:rPr>
              <a:t>ページ</a:t>
            </a:r>
            <a:endParaRPr kumimoji="1" lang="ja-JP" altLang="en-US">
              <a:solidFill>
                <a:schemeClr val="tx1"/>
              </a:solidFill>
            </a:endParaRPr>
          </a:p>
        </p:txBody>
      </p:sp>
      <p:sp>
        <p:nvSpPr>
          <p:cNvPr id="12" name="正方形/長方形 11"/>
          <p:cNvSpPr/>
          <p:nvPr/>
        </p:nvSpPr>
        <p:spPr>
          <a:xfrm>
            <a:off x="6634940" y="4402668"/>
            <a:ext cx="1051891" cy="1300873"/>
          </a:xfrm>
          <a:prstGeom prst="rect">
            <a:avLst/>
          </a:prstGeom>
          <a:solidFill>
            <a:schemeClr val="bg1">
              <a:lumMod val="9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mtClean="0">
                <a:solidFill>
                  <a:schemeClr val="tx1"/>
                </a:solidFill>
              </a:rPr>
              <a:t>blkfront</a:t>
            </a:r>
          </a:p>
          <a:p>
            <a:pPr algn="ctr"/>
            <a:r>
              <a:rPr lang="ja-JP" altLang="en-US">
                <a:solidFill>
                  <a:schemeClr val="tx1"/>
                </a:solidFill>
              </a:rPr>
              <a:t>ドライバ</a:t>
            </a:r>
            <a:endParaRPr kumimoji="1" lang="ja-JP" altLang="en-US">
              <a:solidFill>
                <a:schemeClr val="tx1"/>
              </a:solidFill>
            </a:endParaRPr>
          </a:p>
        </p:txBody>
      </p:sp>
      <p:sp>
        <p:nvSpPr>
          <p:cNvPr id="13" name="正方形/長方形 12"/>
          <p:cNvSpPr/>
          <p:nvPr/>
        </p:nvSpPr>
        <p:spPr>
          <a:xfrm>
            <a:off x="1512981" y="4426859"/>
            <a:ext cx="1051891" cy="1276682"/>
          </a:xfrm>
          <a:prstGeom prst="rect">
            <a:avLst/>
          </a:prstGeom>
          <a:solidFill>
            <a:schemeClr val="bg1">
              <a:lumMod val="9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mtClean="0">
                <a:solidFill>
                  <a:schemeClr val="tx1"/>
                </a:solidFill>
              </a:rPr>
              <a:t>blkback</a:t>
            </a:r>
          </a:p>
          <a:p>
            <a:pPr algn="ctr"/>
            <a:r>
              <a:rPr lang="ja-JP" altLang="en-US">
                <a:solidFill>
                  <a:schemeClr val="tx1"/>
                </a:solidFill>
              </a:rPr>
              <a:t>ドライバ</a:t>
            </a:r>
            <a:endParaRPr kumimoji="1" lang="ja-JP" altLang="en-US">
              <a:solidFill>
                <a:schemeClr val="tx1"/>
              </a:solidFill>
            </a:endParaRPr>
          </a:p>
        </p:txBody>
      </p:sp>
      <p:sp>
        <p:nvSpPr>
          <p:cNvPr id="16" name="テキスト ボックス 15"/>
          <p:cNvSpPr txBox="1"/>
          <p:nvPr/>
        </p:nvSpPr>
        <p:spPr>
          <a:xfrm>
            <a:off x="5152163" y="4891466"/>
            <a:ext cx="1223412" cy="369332"/>
          </a:xfrm>
          <a:prstGeom prst="rect">
            <a:avLst/>
          </a:prstGeom>
          <a:noFill/>
        </p:spPr>
        <p:txBody>
          <a:bodyPr wrap="none" rtlCol="0">
            <a:spAutoFit/>
          </a:bodyPr>
          <a:lstStyle/>
          <a:p>
            <a:r>
              <a:rPr kumimoji="1" lang="ja-JP" altLang="en-US" smtClean="0"/>
              <a:t>要求</a:t>
            </a:r>
            <a:r>
              <a:rPr lang="ja-JP" altLang="en-US"/>
              <a:t>・</a:t>
            </a:r>
            <a:r>
              <a:rPr kumimoji="1" lang="ja-JP" altLang="en-US" smtClean="0"/>
              <a:t>応答</a:t>
            </a:r>
            <a:endParaRPr kumimoji="1" lang="ja-JP" altLang="en-US"/>
          </a:p>
        </p:txBody>
      </p:sp>
      <p:sp>
        <p:nvSpPr>
          <p:cNvPr id="17" name="テキスト ボックス 16"/>
          <p:cNvSpPr txBox="1"/>
          <p:nvPr/>
        </p:nvSpPr>
        <p:spPr>
          <a:xfrm>
            <a:off x="2786536" y="4875180"/>
            <a:ext cx="1223412" cy="369332"/>
          </a:xfrm>
          <a:prstGeom prst="rect">
            <a:avLst/>
          </a:prstGeom>
          <a:noFill/>
        </p:spPr>
        <p:txBody>
          <a:bodyPr wrap="none" rtlCol="0">
            <a:spAutoFit/>
          </a:bodyPr>
          <a:lstStyle/>
          <a:p>
            <a:r>
              <a:rPr lang="ja-JP" altLang="en-US" smtClean="0"/>
              <a:t>要求・応答</a:t>
            </a:r>
            <a:endParaRPr kumimoji="1" lang="ja-JP" altLang="en-US"/>
          </a:p>
        </p:txBody>
      </p:sp>
      <p:sp>
        <p:nvSpPr>
          <p:cNvPr id="20" name="テキスト ボックス 19"/>
          <p:cNvSpPr txBox="1"/>
          <p:nvPr/>
        </p:nvSpPr>
        <p:spPr>
          <a:xfrm>
            <a:off x="2866388" y="4197641"/>
            <a:ext cx="803425" cy="369332"/>
          </a:xfrm>
          <a:prstGeom prst="rect">
            <a:avLst/>
          </a:prstGeom>
          <a:noFill/>
        </p:spPr>
        <p:txBody>
          <a:bodyPr wrap="none" rtlCol="0">
            <a:spAutoFit/>
          </a:bodyPr>
          <a:lstStyle/>
          <a:p>
            <a:r>
              <a:rPr kumimoji="1" lang="ja-JP" altLang="en-US" smtClean="0"/>
              <a:t>データ</a:t>
            </a:r>
            <a:endParaRPr kumimoji="1" lang="ja-JP" altLang="en-US"/>
          </a:p>
        </p:txBody>
      </p:sp>
      <p:sp>
        <p:nvSpPr>
          <p:cNvPr id="21" name="テキスト ボックス 20"/>
          <p:cNvSpPr txBox="1"/>
          <p:nvPr/>
        </p:nvSpPr>
        <p:spPr>
          <a:xfrm>
            <a:off x="5421413" y="4162067"/>
            <a:ext cx="803425" cy="369332"/>
          </a:xfrm>
          <a:prstGeom prst="rect">
            <a:avLst/>
          </a:prstGeom>
          <a:noFill/>
        </p:spPr>
        <p:txBody>
          <a:bodyPr wrap="none" rtlCol="0">
            <a:spAutoFit/>
          </a:bodyPr>
          <a:lstStyle/>
          <a:p>
            <a:r>
              <a:rPr kumimoji="1" lang="ja-JP" altLang="en-US" smtClean="0"/>
              <a:t>データ</a:t>
            </a:r>
            <a:endParaRPr kumimoji="1" lang="ja-JP" altLang="en-US"/>
          </a:p>
        </p:txBody>
      </p:sp>
      <p:sp>
        <p:nvSpPr>
          <p:cNvPr id="22" name="正方形/長方形 21"/>
          <p:cNvSpPr/>
          <p:nvPr/>
        </p:nvSpPr>
        <p:spPr>
          <a:xfrm>
            <a:off x="1298072" y="6024913"/>
            <a:ext cx="6642109" cy="671297"/>
          </a:xfrm>
          <a:prstGeom prst="rect">
            <a:avLst/>
          </a:prstGeom>
          <a:solidFill>
            <a:schemeClr val="accent5">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cxnSp>
        <p:nvCxnSpPr>
          <p:cNvPr id="23" name="直線矢印コネクタ 22"/>
          <p:cNvCxnSpPr>
            <a:stCxn id="11" idx="1"/>
          </p:cNvCxnSpPr>
          <p:nvPr/>
        </p:nvCxnSpPr>
        <p:spPr>
          <a:xfrm flipH="1" flipV="1">
            <a:off x="2555157" y="4522628"/>
            <a:ext cx="1425889" cy="3725"/>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flipH="1">
            <a:off x="5188736" y="4514562"/>
            <a:ext cx="1405772" cy="337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6191016" y="6289711"/>
            <a:ext cx="171072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ハイパーバイザ</a:t>
            </a:r>
          </a:p>
        </p:txBody>
      </p:sp>
      <p:cxnSp>
        <p:nvCxnSpPr>
          <p:cNvPr id="36" name="直線矢印コネクタ 35"/>
          <p:cNvCxnSpPr>
            <a:stCxn id="10" idx="1"/>
          </p:cNvCxnSpPr>
          <p:nvPr/>
        </p:nvCxnSpPr>
        <p:spPr>
          <a:xfrm flipH="1">
            <a:off x="2564872" y="5296846"/>
            <a:ext cx="1636698" cy="14195"/>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a:stCxn id="10" idx="3"/>
          </p:cNvCxnSpPr>
          <p:nvPr/>
        </p:nvCxnSpPr>
        <p:spPr>
          <a:xfrm flipV="1">
            <a:off x="4974539" y="5296845"/>
            <a:ext cx="1660401" cy="1"/>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カギ線コネクタ 17"/>
          <p:cNvCxnSpPr>
            <a:stCxn id="13" idx="2"/>
            <a:endCxn id="12" idx="2"/>
          </p:cNvCxnSpPr>
          <p:nvPr/>
        </p:nvCxnSpPr>
        <p:spPr>
          <a:xfrm rot="16200000" flipH="1">
            <a:off x="4599906" y="3142561"/>
            <a:ext cx="12700" cy="5121959"/>
          </a:xfrm>
          <a:prstGeom prst="bentConnector3">
            <a:avLst>
              <a:gd name="adj1" fmla="val 4700000"/>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5096883" y="5987018"/>
            <a:ext cx="941283" cy="369332"/>
          </a:xfrm>
          <a:prstGeom prst="rect">
            <a:avLst/>
          </a:prstGeom>
          <a:noFill/>
        </p:spPr>
        <p:txBody>
          <a:bodyPr wrap="none" rtlCol="0">
            <a:spAutoFit/>
          </a:bodyPr>
          <a:lstStyle/>
          <a:p>
            <a:r>
              <a:rPr kumimoji="1" lang="ja-JP" altLang="en-US" smtClean="0"/>
              <a:t>イベント</a:t>
            </a:r>
            <a:endParaRPr kumimoji="1" lang="ja-JP" altLang="en-US"/>
          </a:p>
        </p:txBody>
      </p:sp>
    </p:spTree>
    <p:extLst>
      <p:ext uri="{BB962C8B-B14F-4D97-AF65-F5344CB8AC3E}">
        <p14:creationId xmlns:p14="http://schemas.microsoft.com/office/powerpoint/2010/main" val="39468299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共有ページの二重化</a:t>
            </a:r>
            <a:endParaRPr kumimoji="1" lang="ja-JP" altLang="en-US"/>
          </a:p>
        </p:txBody>
      </p:sp>
      <p:sp>
        <p:nvSpPr>
          <p:cNvPr id="3" name="コンテンツ プレースホルダー 2"/>
          <p:cNvSpPr>
            <a:spLocks noGrp="1"/>
          </p:cNvSpPr>
          <p:nvPr>
            <p:ph idx="1"/>
          </p:nvPr>
        </p:nvSpPr>
        <p:spPr/>
        <p:txBody>
          <a:bodyPr/>
          <a:lstStyle/>
          <a:p>
            <a:r>
              <a:rPr lang="ja-JP" altLang="en-US"/>
              <a:t>データ</a:t>
            </a:r>
            <a:r>
              <a:rPr lang="ja-JP" altLang="en-US" smtClean="0"/>
              <a:t>の</a:t>
            </a:r>
            <a:r>
              <a:rPr lang="ja-JP" altLang="en-US"/>
              <a:t>傍受</a:t>
            </a:r>
            <a:r>
              <a:rPr lang="ja-JP" altLang="en-US" smtClean="0"/>
              <a:t>を防ぐためグラントページを二重化</a:t>
            </a:r>
            <a:endParaRPr lang="en-US" altLang="ja-JP" smtClean="0"/>
          </a:p>
          <a:p>
            <a:pPr lvl="1"/>
            <a:r>
              <a:rPr lang="ja-JP" altLang="en-US" smtClean="0"/>
              <a:t>ディスク入出力のイベント送信時に暗号化・復号化を実行</a:t>
            </a:r>
            <a:endParaRPr lang="en-US" altLang="ja-JP"/>
          </a:p>
          <a:p>
            <a:pPr lvl="1"/>
            <a:r>
              <a:rPr lang="ja-JP" altLang="en-US" smtClean="0"/>
              <a:t>同期を取るため</a:t>
            </a:r>
            <a:r>
              <a:rPr lang="en-US" altLang="ja-JP" smtClean="0"/>
              <a:t>I/O</a:t>
            </a:r>
            <a:r>
              <a:rPr lang="ja-JP" altLang="en-US" smtClean="0"/>
              <a:t>リングも二重化</a:t>
            </a:r>
            <a:endParaRPr lang="en-US" altLang="ja-JP" smtClean="0"/>
          </a:p>
          <a:p>
            <a:r>
              <a:rPr lang="ja-JP" altLang="en-US" smtClean="0"/>
              <a:t>ドメイン</a:t>
            </a:r>
            <a:r>
              <a:rPr lang="en-US" altLang="ja-JP" smtClean="0"/>
              <a:t>0</a:t>
            </a:r>
            <a:r>
              <a:rPr lang="ja-JP" altLang="en-US" smtClean="0"/>
              <a:t>には暗号化ページのみ提供し情報漏洩を防ぐ</a:t>
            </a:r>
            <a:endParaRPr kumimoji="1" lang="ja-JP" altLang="en-US"/>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mtClean="0"/>
              <a:t>33</a:t>
            </a:fld>
            <a:endParaRPr kumimoji="1" lang="ja-JP" altLang="en-US"/>
          </a:p>
        </p:txBody>
      </p:sp>
      <p:sp>
        <p:nvSpPr>
          <p:cNvPr id="5" name="正方形/長方形 4"/>
          <p:cNvSpPr/>
          <p:nvPr/>
        </p:nvSpPr>
        <p:spPr>
          <a:xfrm>
            <a:off x="1298072" y="3874964"/>
            <a:ext cx="1512168" cy="2050753"/>
          </a:xfrm>
          <a:prstGeom prst="rect">
            <a:avLst/>
          </a:prstGeom>
          <a:solidFill>
            <a:schemeClr val="accent6">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543439" y="3874965"/>
            <a:ext cx="1021433" cy="369332"/>
          </a:xfrm>
          <a:prstGeom prst="rect">
            <a:avLst/>
          </a:prstGeom>
          <a:noFill/>
        </p:spPr>
        <p:txBody>
          <a:bodyPr wrap="square" rtlCol="0">
            <a:spAutoFit/>
          </a:bodyPr>
          <a:lstStyle/>
          <a:p>
            <a:r>
              <a:rPr kumimoji="1" lang="ja-JP" altLang="en-US" smtClean="0"/>
              <a:t>ドメイン</a:t>
            </a:r>
            <a:r>
              <a:rPr kumimoji="1" lang="en-US" altLang="ja-JP" smtClean="0"/>
              <a:t>0</a:t>
            </a:r>
            <a:endParaRPr kumimoji="1" lang="ja-JP" altLang="en-US"/>
          </a:p>
        </p:txBody>
      </p:sp>
      <p:sp>
        <p:nvSpPr>
          <p:cNvPr id="7" name="正方形/長方形 6"/>
          <p:cNvSpPr/>
          <p:nvPr/>
        </p:nvSpPr>
        <p:spPr>
          <a:xfrm>
            <a:off x="6389573" y="3869788"/>
            <a:ext cx="1512168" cy="2055930"/>
          </a:xfrm>
          <a:prstGeom prst="rect">
            <a:avLst/>
          </a:prstGeom>
          <a:solidFill>
            <a:schemeClr val="accent5">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6595121" y="3869788"/>
            <a:ext cx="1051891" cy="369332"/>
          </a:xfrm>
          <a:prstGeom prst="rect">
            <a:avLst/>
          </a:prstGeom>
          <a:noFill/>
        </p:spPr>
        <p:txBody>
          <a:bodyPr wrap="none" rtlCol="0">
            <a:spAutoFit/>
          </a:bodyPr>
          <a:lstStyle/>
          <a:p>
            <a:r>
              <a:rPr kumimoji="1" lang="ja-JP" altLang="en-US" smtClean="0"/>
              <a:t>ドメイン</a:t>
            </a:r>
            <a:r>
              <a:rPr lang="en-US" altLang="ja-JP"/>
              <a:t>U</a:t>
            </a:r>
            <a:endParaRPr kumimoji="1" lang="ja-JP" altLang="en-US"/>
          </a:p>
        </p:txBody>
      </p:sp>
      <p:sp>
        <p:nvSpPr>
          <p:cNvPr id="9" name="円/楕円 10"/>
          <p:cNvSpPr/>
          <p:nvPr/>
        </p:nvSpPr>
        <p:spPr>
          <a:xfrm>
            <a:off x="2934056" y="4823103"/>
            <a:ext cx="1028778" cy="1065617"/>
          </a:xfrm>
          <a:prstGeom prst="ellipse">
            <a:avLst/>
          </a:prstGeom>
          <a:solidFill>
            <a:schemeClr val="accent3">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981475" y="4919021"/>
            <a:ext cx="981359" cy="923330"/>
          </a:xfrm>
          <a:prstGeom prst="rect">
            <a:avLst/>
          </a:prstGeom>
          <a:noFill/>
        </p:spPr>
        <p:txBody>
          <a:bodyPr wrap="none" rtlCol="0">
            <a:spAutoFit/>
          </a:bodyPr>
          <a:lstStyle/>
          <a:p>
            <a:pPr algn="ctr"/>
            <a:r>
              <a:rPr kumimoji="1" lang="ja-JP" altLang="en-US" smtClean="0"/>
              <a:t>シャドー</a:t>
            </a:r>
            <a:endParaRPr kumimoji="1" lang="en-US" altLang="ja-JP" smtClean="0"/>
          </a:p>
          <a:p>
            <a:pPr algn="ctr"/>
            <a:r>
              <a:rPr kumimoji="1" lang="en-US" altLang="ja-JP" smtClean="0"/>
              <a:t>I/O</a:t>
            </a:r>
          </a:p>
          <a:p>
            <a:pPr algn="ctr"/>
            <a:r>
              <a:rPr lang="ja-JP" altLang="en-US"/>
              <a:t>リング</a:t>
            </a:r>
            <a:endParaRPr kumimoji="1" lang="ja-JP" altLang="en-US"/>
          </a:p>
        </p:txBody>
      </p:sp>
      <p:sp>
        <p:nvSpPr>
          <p:cNvPr id="11" name="正方形/長方形 10"/>
          <p:cNvSpPr/>
          <p:nvPr/>
        </p:nvSpPr>
        <p:spPr>
          <a:xfrm>
            <a:off x="2951728" y="3916627"/>
            <a:ext cx="1115837" cy="833220"/>
          </a:xfrm>
          <a:prstGeom prst="rect">
            <a:avLst/>
          </a:prstGeom>
          <a:solidFill>
            <a:schemeClr val="tx1">
              <a:lumMod val="65000"/>
              <a:lumOff val="3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bg1"/>
                </a:solidFill>
              </a:rPr>
              <a:t>シャドー</a:t>
            </a:r>
            <a:endParaRPr kumimoji="1" lang="en-US" altLang="ja-JP" smtClean="0">
              <a:solidFill>
                <a:schemeClr val="bg1"/>
              </a:solidFill>
            </a:endParaRPr>
          </a:p>
          <a:p>
            <a:pPr algn="ctr"/>
            <a:r>
              <a:rPr kumimoji="1" lang="ja-JP" altLang="en-US" smtClean="0">
                <a:solidFill>
                  <a:schemeClr val="bg1"/>
                </a:solidFill>
              </a:rPr>
              <a:t>グラント</a:t>
            </a:r>
            <a:endParaRPr kumimoji="1" lang="en-US" altLang="ja-JP" smtClean="0">
              <a:solidFill>
                <a:schemeClr val="bg1"/>
              </a:solidFill>
            </a:endParaRPr>
          </a:p>
          <a:p>
            <a:pPr algn="ctr"/>
            <a:r>
              <a:rPr lang="ja-JP" altLang="en-US">
                <a:solidFill>
                  <a:schemeClr val="bg1"/>
                </a:solidFill>
              </a:rPr>
              <a:t>ページ</a:t>
            </a:r>
            <a:endParaRPr kumimoji="1" lang="ja-JP" altLang="en-US">
              <a:solidFill>
                <a:schemeClr val="bg1"/>
              </a:solidFill>
            </a:endParaRPr>
          </a:p>
        </p:txBody>
      </p:sp>
      <p:sp>
        <p:nvSpPr>
          <p:cNvPr id="12" name="正方形/長方形 11"/>
          <p:cNvSpPr/>
          <p:nvPr/>
        </p:nvSpPr>
        <p:spPr>
          <a:xfrm>
            <a:off x="6634940" y="4243820"/>
            <a:ext cx="1051891" cy="1459721"/>
          </a:xfrm>
          <a:prstGeom prst="rect">
            <a:avLst/>
          </a:prstGeom>
          <a:solidFill>
            <a:schemeClr val="bg1">
              <a:lumMod val="9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mtClean="0">
                <a:solidFill>
                  <a:schemeClr val="tx1"/>
                </a:solidFill>
              </a:rPr>
              <a:t>blkfront</a:t>
            </a:r>
          </a:p>
          <a:p>
            <a:pPr algn="ctr"/>
            <a:r>
              <a:rPr lang="ja-JP" altLang="en-US">
                <a:solidFill>
                  <a:schemeClr val="tx1"/>
                </a:solidFill>
              </a:rPr>
              <a:t>ドライバ</a:t>
            </a:r>
            <a:endParaRPr kumimoji="1" lang="ja-JP" altLang="en-US">
              <a:solidFill>
                <a:schemeClr val="tx1"/>
              </a:solidFill>
            </a:endParaRPr>
          </a:p>
        </p:txBody>
      </p:sp>
      <p:sp>
        <p:nvSpPr>
          <p:cNvPr id="13" name="正方形/長方形 12"/>
          <p:cNvSpPr/>
          <p:nvPr/>
        </p:nvSpPr>
        <p:spPr>
          <a:xfrm>
            <a:off x="1512981" y="4244298"/>
            <a:ext cx="1051891" cy="1459243"/>
          </a:xfrm>
          <a:prstGeom prst="rect">
            <a:avLst/>
          </a:prstGeom>
          <a:solidFill>
            <a:schemeClr val="bg1">
              <a:lumMod val="9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mtClean="0">
                <a:solidFill>
                  <a:schemeClr val="tx1"/>
                </a:solidFill>
              </a:rPr>
              <a:t>blkback</a:t>
            </a:r>
          </a:p>
          <a:p>
            <a:pPr algn="ctr"/>
            <a:r>
              <a:rPr lang="ja-JP" altLang="en-US">
                <a:solidFill>
                  <a:schemeClr val="tx1"/>
                </a:solidFill>
              </a:rPr>
              <a:t>ドライバ</a:t>
            </a:r>
            <a:endParaRPr kumimoji="1" lang="ja-JP" altLang="en-US">
              <a:solidFill>
                <a:schemeClr val="tx1"/>
              </a:solidFill>
            </a:endParaRPr>
          </a:p>
        </p:txBody>
      </p:sp>
      <p:sp>
        <p:nvSpPr>
          <p:cNvPr id="18" name="正方形/長方形 17"/>
          <p:cNvSpPr/>
          <p:nvPr/>
        </p:nvSpPr>
        <p:spPr>
          <a:xfrm>
            <a:off x="1298072" y="6024913"/>
            <a:ext cx="6642109" cy="671297"/>
          </a:xfrm>
          <a:prstGeom prst="rect">
            <a:avLst/>
          </a:prstGeom>
          <a:solidFill>
            <a:schemeClr val="accent5">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1" name="テキスト ボックス 20"/>
          <p:cNvSpPr txBox="1"/>
          <p:nvPr/>
        </p:nvSpPr>
        <p:spPr>
          <a:xfrm>
            <a:off x="6191016" y="6289711"/>
            <a:ext cx="171072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ハイパーバイザ</a:t>
            </a:r>
          </a:p>
        </p:txBody>
      </p:sp>
      <p:cxnSp>
        <p:nvCxnSpPr>
          <p:cNvPr id="24" name="カギ線コネクタ 23"/>
          <p:cNvCxnSpPr>
            <a:stCxn id="13" idx="2"/>
            <a:endCxn id="12" idx="2"/>
          </p:cNvCxnSpPr>
          <p:nvPr/>
        </p:nvCxnSpPr>
        <p:spPr>
          <a:xfrm rot="16200000" flipH="1">
            <a:off x="4599906" y="3142561"/>
            <a:ext cx="12700" cy="5121959"/>
          </a:xfrm>
          <a:prstGeom prst="bentConnector3">
            <a:avLst>
              <a:gd name="adj1" fmla="val 5000000"/>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5096883" y="5987018"/>
            <a:ext cx="941283" cy="369332"/>
          </a:xfrm>
          <a:prstGeom prst="rect">
            <a:avLst/>
          </a:prstGeom>
          <a:noFill/>
        </p:spPr>
        <p:txBody>
          <a:bodyPr wrap="none" rtlCol="0">
            <a:spAutoFit/>
          </a:bodyPr>
          <a:lstStyle/>
          <a:p>
            <a:r>
              <a:rPr kumimoji="1" lang="ja-JP" altLang="en-US" smtClean="0"/>
              <a:t>イベント</a:t>
            </a:r>
            <a:endParaRPr kumimoji="1" lang="ja-JP" altLang="en-US"/>
          </a:p>
        </p:txBody>
      </p:sp>
      <p:sp>
        <p:nvSpPr>
          <p:cNvPr id="26" name="正方形/長方形 25"/>
          <p:cNvSpPr/>
          <p:nvPr/>
        </p:nvSpPr>
        <p:spPr>
          <a:xfrm>
            <a:off x="5096883" y="3924633"/>
            <a:ext cx="1115837" cy="833220"/>
          </a:xfrm>
          <a:prstGeom prst="rect">
            <a:avLst/>
          </a:prstGeom>
          <a:solidFill>
            <a:schemeClr val="accent3">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ゲスト</a:t>
            </a:r>
            <a:endParaRPr kumimoji="1" lang="en-US" altLang="ja-JP" smtClean="0">
              <a:solidFill>
                <a:schemeClr val="tx1"/>
              </a:solidFill>
            </a:endParaRPr>
          </a:p>
          <a:p>
            <a:pPr algn="ctr"/>
            <a:r>
              <a:rPr kumimoji="1" lang="ja-JP" altLang="en-US" smtClean="0">
                <a:solidFill>
                  <a:schemeClr val="tx1"/>
                </a:solidFill>
              </a:rPr>
              <a:t>グラント</a:t>
            </a:r>
            <a:endParaRPr kumimoji="1" lang="en-US" altLang="ja-JP" smtClean="0">
              <a:solidFill>
                <a:schemeClr val="tx1"/>
              </a:solidFill>
            </a:endParaRPr>
          </a:p>
          <a:p>
            <a:pPr algn="ctr"/>
            <a:r>
              <a:rPr lang="ja-JP" altLang="en-US">
                <a:solidFill>
                  <a:schemeClr val="tx1"/>
                </a:solidFill>
              </a:rPr>
              <a:t>ページ</a:t>
            </a:r>
            <a:endParaRPr kumimoji="1" lang="ja-JP" altLang="en-US">
              <a:solidFill>
                <a:schemeClr val="tx1"/>
              </a:solidFill>
            </a:endParaRPr>
          </a:p>
        </p:txBody>
      </p:sp>
      <p:sp>
        <p:nvSpPr>
          <p:cNvPr id="28" name="円/楕円 10"/>
          <p:cNvSpPr/>
          <p:nvPr/>
        </p:nvSpPr>
        <p:spPr>
          <a:xfrm>
            <a:off x="5199019" y="4847876"/>
            <a:ext cx="1028778" cy="1065617"/>
          </a:xfrm>
          <a:prstGeom prst="ellipse">
            <a:avLst/>
          </a:prstGeom>
          <a:solidFill>
            <a:schemeClr val="accent3">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5326924" y="4925125"/>
            <a:ext cx="772968" cy="923330"/>
          </a:xfrm>
          <a:prstGeom prst="rect">
            <a:avLst/>
          </a:prstGeom>
          <a:noFill/>
        </p:spPr>
        <p:txBody>
          <a:bodyPr wrap="none" rtlCol="0">
            <a:spAutoFit/>
          </a:bodyPr>
          <a:lstStyle/>
          <a:p>
            <a:pPr algn="ctr"/>
            <a:r>
              <a:rPr lang="ja-JP" altLang="en-US"/>
              <a:t>ゲスト</a:t>
            </a:r>
            <a:endParaRPr kumimoji="1" lang="en-US" altLang="ja-JP" smtClean="0"/>
          </a:p>
          <a:p>
            <a:pPr algn="ctr"/>
            <a:r>
              <a:rPr kumimoji="1" lang="en-US" altLang="ja-JP" smtClean="0"/>
              <a:t>I/O</a:t>
            </a:r>
          </a:p>
          <a:p>
            <a:pPr algn="ctr"/>
            <a:r>
              <a:rPr lang="ja-JP" altLang="en-US"/>
              <a:t>リング</a:t>
            </a:r>
            <a:endParaRPr kumimoji="1" lang="ja-JP" altLang="en-US"/>
          </a:p>
        </p:txBody>
      </p:sp>
      <p:sp>
        <p:nvSpPr>
          <p:cNvPr id="30" name="左右矢印 29"/>
          <p:cNvSpPr/>
          <p:nvPr/>
        </p:nvSpPr>
        <p:spPr>
          <a:xfrm>
            <a:off x="4067565" y="4162233"/>
            <a:ext cx="1029318" cy="34200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左右矢印 30"/>
          <p:cNvSpPr/>
          <p:nvPr/>
        </p:nvSpPr>
        <p:spPr>
          <a:xfrm>
            <a:off x="3990855" y="5186008"/>
            <a:ext cx="1208164" cy="34200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4142018" y="3653121"/>
            <a:ext cx="966931" cy="646331"/>
          </a:xfrm>
          <a:prstGeom prst="rect">
            <a:avLst/>
          </a:prstGeom>
          <a:noFill/>
        </p:spPr>
        <p:txBody>
          <a:bodyPr wrap="none" rtlCol="0">
            <a:spAutoFit/>
          </a:bodyPr>
          <a:lstStyle/>
          <a:p>
            <a:r>
              <a:rPr kumimoji="1" lang="ja-JP" altLang="en-US" smtClean="0"/>
              <a:t>暗号化</a:t>
            </a:r>
            <a:r>
              <a:rPr kumimoji="1" lang="en-US" altLang="ja-JP" smtClean="0"/>
              <a:t>/</a:t>
            </a:r>
          </a:p>
          <a:p>
            <a:r>
              <a:rPr lang="ja-JP" altLang="en-US"/>
              <a:t>復号化</a:t>
            </a:r>
            <a:endParaRPr kumimoji="1" lang="ja-JP" altLang="en-US"/>
          </a:p>
        </p:txBody>
      </p:sp>
      <p:sp>
        <p:nvSpPr>
          <p:cNvPr id="33" name="テキスト ボックス 32"/>
          <p:cNvSpPr txBox="1"/>
          <p:nvPr/>
        </p:nvSpPr>
        <p:spPr>
          <a:xfrm>
            <a:off x="4254186" y="4912588"/>
            <a:ext cx="646331" cy="369332"/>
          </a:xfrm>
          <a:prstGeom prst="rect">
            <a:avLst/>
          </a:prstGeom>
          <a:noFill/>
        </p:spPr>
        <p:txBody>
          <a:bodyPr wrap="none" rtlCol="0">
            <a:spAutoFit/>
          </a:bodyPr>
          <a:lstStyle/>
          <a:p>
            <a:r>
              <a:rPr kumimoji="1" lang="ja-JP" altLang="en-US" smtClean="0"/>
              <a:t>同期</a:t>
            </a:r>
            <a:endParaRPr kumimoji="1" lang="ja-JP" altLang="en-US"/>
          </a:p>
        </p:txBody>
      </p:sp>
      <p:cxnSp>
        <p:nvCxnSpPr>
          <p:cNvPr id="37" name="カギ線コネクタ 36"/>
          <p:cNvCxnSpPr>
            <a:stCxn id="11" idx="1"/>
            <a:endCxn id="13" idx="3"/>
          </p:cNvCxnSpPr>
          <p:nvPr/>
        </p:nvCxnSpPr>
        <p:spPr>
          <a:xfrm rot="10800000" flipV="1">
            <a:off x="2564872" y="4333236"/>
            <a:ext cx="386856" cy="640683"/>
          </a:xfrm>
          <a:prstGeom prst="bentConnector3">
            <a:avLst>
              <a:gd name="adj1" fmla="val 56566"/>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0" name="カギ線コネクタ 39"/>
          <p:cNvCxnSpPr>
            <a:stCxn id="26" idx="3"/>
            <a:endCxn id="12" idx="1"/>
          </p:cNvCxnSpPr>
          <p:nvPr/>
        </p:nvCxnSpPr>
        <p:spPr>
          <a:xfrm>
            <a:off x="6212720" y="4341243"/>
            <a:ext cx="422220" cy="632438"/>
          </a:xfrm>
          <a:prstGeom prst="bentConnector3">
            <a:avLst>
              <a:gd name="adj1" fmla="val 62032"/>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flipH="1">
            <a:off x="2564871" y="5373587"/>
            <a:ext cx="369185" cy="7098"/>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flipH="1" flipV="1">
            <a:off x="6227798" y="5377136"/>
            <a:ext cx="427002" cy="7664"/>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9803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mtClean="0"/>
              <a:t>準仮想化ディスク</a:t>
            </a:r>
            <a:r>
              <a:rPr lang="en-US" altLang="ja-JP" smtClean="0"/>
              <a:t>I/O</a:t>
            </a:r>
            <a:r>
              <a:rPr lang="ja-JP" altLang="en-US" smtClean="0"/>
              <a:t>の暗号化</a:t>
            </a:r>
            <a:endParaRPr kumimoji="1" lang="ja-JP" altLang="en-US"/>
          </a:p>
        </p:txBody>
      </p:sp>
      <p:sp>
        <p:nvSpPr>
          <p:cNvPr id="3" name="コンテンツ プレースホルダー 2"/>
          <p:cNvSpPr>
            <a:spLocks noGrp="1"/>
          </p:cNvSpPr>
          <p:nvPr>
            <p:ph idx="1"/>
          </p:nvPr>
        </p:nvSpPr>
        <p:spPr/>
        <p:txBody>
          <a:bodyPr/>
          <a:lstStyle/>
          <a:p>
            <a:r>
              <a:rPr kumimoji="1" lang="ja-JP" altLang="en-US" smtClean="0"/>
              <a:t>ディスク読み込み要求</a:t>
            </a:r>
            <a:r>
              <a:rPr lang="ja-JP" altLang="en-US"/>
              <a:t>へ</a:t>
            </a:r>
            <a:r>
              <a:rPr lang="ja-JP" altLang="en-US" smtClean="0"/>
              <a:t>の応答時に送信されるイベントを契機としてデータを復号</a:t>
            </a:r>
            <a:endParaRPr lang="en-US" altLang="ja-JP" smtClean="0"/>
          </a:p>
          <a:p>
            <a:pPr lvl="1"/>
            <a:r>
              <a:rPr lang="ja-JP" altLang="en-US" smtClean="0"/>
              <a:t>シャドーグラント</a:t>
            </a:r>
            <a:r>
              <a:rPr lang="ja-JP" altLang="en-US"/>
              <a:t>ページ上</a:t>
            </a:r>
            <a:r>
              <a:rPr lang="ja-JP" altLang="en-US" smtClean="0"/>
              <a:t>の</a:t>
            </a:r>
            <a:r>
              <a:rPr lang="ja-JP" altLang="en-US"/>
              <a:t>データ</a:t>
            </a:r>
            <a:r>
              <a:rPr lang="ja-JP" altLang="en-US" smtClean="0"/>
              <a:t>を</a:t>
            </a:r>
            <a:r>
              <a:rPr lang="ja-JP" altLang="en-US"/>
              <a:t>復号</a:t>
            </a:r>
            <a:r>
              <a:rPr lang="ja-JP" altLang="en-US" smtClean="0"/>
              <a:t>して</a:t>
            </a:r>
            <a:r>
              <a:rPr lang="ja-JP" altLang="en-US"/>
              <a:t>コピー</a:t>
            </a:r>
            <a:endParaRPr kumimoji="1" lang="en-US" altLang="ja-JP" smtClean="0"/>
          </a:p>
          <a:p>
            <a:pPr lvl="1"/>
            <a:r>
              <a:rPr lang="ja-JP" altLang="en-US" smtClean="0"/>
              <a:t>復号完了後シャドー</a:t>
            </a:r>
            <a:r>
              <a:rPr lang="en-US" altLang="ja-JP" smtClean="0"/>
              <a:t>I/O</a:t>
            </a:r>
            <a:r>
              <a:rPr lang="ja-JP" altLang="en-US" smtClean="0"/>
              <a:t>リングの応答をコピー</a:t>
            </a:r>
            <a:endParaRPr lang="en-US" altLang="ja-JP" smtClean="0"/>
          </a:p>
          <a:p>
            <a:pPr lvl="0"/>
            <a:r>
              <a:rPr lang="ja-JP" altLang="en-US" smtClean="0">
                <a:solidFill>
                  <a:prstClr val="black"/>
                </a:solidFill>
              </a:rPr>
              <a:t>ディスク書き込み要求の</a:t>
            </a:r>
            <a:r>
              <a:rPr lang="ja-JP" altLang="en-US">
                <a:solidFill>
                  <a:prstClr val="black"/>
                </a:solidFill>
              </a:rPr>
              <a:t>場合</a:t>
            </a:r>
            <a:r>
              <a:rPr lang="ja-JP" altLang="en-US" smtClean="0">
                <a:solidFill>
                  <a:prstClr val="black"/>
                </a:solidFill>
              </a:rPr>
              <a:t>はデータを暗号化</a:t>
            </a:r>
            <a:endParaRPr lang="en-US" altLang="ja-JP">
              <a:solidFill>
                <a:prstClr val="black"/>
              </a:solidFill>
            </a:endParaRPr>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mtClean="0"/>
              <a:t>34</a:t>
            </a:fld>
            <a:endParaRPr kumimoji="1" lang="ja-JP" altLang="en-US"/>
          </a:p>
        </p:txBody>
      </p:sp>
      <p:sp>
        <p:nvSpPr>
          <p:cNvPr id="5" name="正方形/長方形 4"/>
          <p:cNvSpPr/>
          <p:nvPr/>
        </p:nvSpPr>
        <p:spPr>
          <a:xfrm>
            <a:off x="661678" y="4148540"/>
            <a:ext cx="1512168" cy="1945293"/>
          </a:xfrm>
          <a:prstGeom prst="rect">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907045" y="4148540"/>
            <a:ext cx="1021433" cy="369332"/>
          </a:xfrm>
          <a:prstGeom prst="rect">
            <a:avLst/>
          </a:prstGeom>
          <a:noFill/>
        </p:spPr>
        <p:txBody>
          <a:bodyPr wrap="none" rtlCol="0">
            <a:spAutoFit/>
          </a:bodyPr>
          <a:lstStyle/>
          <a:p>
            <a:r>
              <a:rPr kumimoji="1" lang="ja-JP" altLang="en-US" smtClean="0"/>
              <a:t>ドメイン</a:t>
            </a:r>
            <a:r>
              <a:rPr kumimoji="1" lang="en-US" altLang="ja-JP" smtClean="0"/>
              <a:t>0</a:t>
            </a:r>
            <a:endParaRPr kumimoji="1" lang="ja-JP" altLang="en-US"/>
          </a:p>
        </p:txBody>
      </p:sp>
      <p:sp>
        <p:nvSpPr>
          <p:cNvPr id="7" name="正方形/長方形 6"/>
          <p:cNvSpPr/>
          <p:nvPr/>
        </p:nvSpPr>
        <p:spPr>
          <a:xfrm>
            <a:off x="6675460" y="4060797"/>
            <a:ext cx="1512168" cy="197349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6922830" y="4060798"/>
            <a:ext cx="1051891" cy="369332"/>
          </a:xfrm>
          <a:prstGeom prst="rect">
            <a:avLst/>
          </a:prstGeom>
          <a:noFill/>
        </p:spPr>
        <p:txBody>
          <a:bodyPr wrap="none" rtlCol="0">
            <a:spAutoFit/>
          </a:bodyPr>
          <a:lstStyle/>
          <a:p>
            <a:r>
              <a:rPr kumimoji="1" lang="ja-JP" altLang="en-US" smtClean="0"/>
              <a:t>ドメイン</a:t>
            </a:r>
            <a:r>
              <a:rPr lang="en-US" altLang="ja-JP"/>
              <a:t>U</a:t>
            </a:r>
            <a:endParaRPr kumimoji="1" lang="ja-JP" altLang="en-US"/>
          </a:p>
        </p:txBody>
      </p:sp>
      <p:sp>
        <p:nvSpPr>
          <p:cNvPr id="9" name="円/楕円 8"/>
          <p:cNvSpPr/>
          <p:nvPr/>
        </p:nvSpPr>
        <p:spPr>
          <a:xfrm>
            <a:off x="5248486" y="5072880"/>
            <a:ext cx="1080120" cy="1183486"/>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5402060" y="5202958"/>
            <a:ext cx="772968" cy="923330"/>
          </a:xfrm>
          <a:prstGeom prst="rect">
            <a:avLst/>
          </a:prstGeom>
          <a:noFill/>
        </p:spPr>
        <p:txBody>
          <a:bodyPr wrap="none" rtlCol="0">
            <a:spAutoFit/>
          </a:bodyPr>
          <a:lstStyle/>
          <a:p>
            <a:pPr algn="ctr"/>
            <a:r>
              <a:rPr kumimoji="1" lang="ja-JP" altLang="en-US" smtClean="0"/>
              <a:t>ゲスト</a:t>
            </a:r>
            <a:endParaRPr kumimoji="1" lang="en-US" altLang="ja-JP" smtClean="0"/>
          </a:p>
          <a:p>
            <a:pPr algn="ctr"/>
            <a:r>
              <a:rPr kumimoji="1" lang="en-US" altLang="ja-JP" smtClean="0"/>
              <a:t>I/O</a:t>
            </a:r>
          </a:p>
          <a:p>
            <a:pPr algn="ctr"/>
            <a:r>
              <a:rPr lang="ja-JP" altLang="en-US"/>
              <a:t>リング</a:t>
            </a:r>
            <a:endParaRPr kumimoji="1" lang="ja-JP" altLang="en-US"/>
          </a:p>
        </p:txBody>
      </p:sp>
      <p:sp>
        <p:nvSpPr>
          <p:cNvPr id="11" name="角丸四角形 10"/>
          <p:cNvSpPr/>
          <p:nvPr/>
        </p:nvSpPr>
        <p:spPr>
          <a:xfrm>
            <a:off x="5104468" y="4060122"/>
            <a:ext cx="1368152" cy="783831"/>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tx1"/>
                </a:solidFill>
              </a:rPr>
              <a:t>ゲスト</a:t>
            </a:r>
            <a:endParaRPr kumimoji="1" lang="en-US" altLang="ja-JP" smtClean="0">
              <a:solidFill>
                <a:schemeClr val="tx1"/>
              </a:solidFill>
            </a:endParaRPr>
          </a:p>
          <a:p>
            <a:pPr algn="ctr"/>
            <a:r>
              <a:rPr kumimoji="1" lang="ja-JP" altLang="en-US" smtClean="0">
                <a:solidFill>
                  <a:schemeClr val="tx1"/>
                </a:solidFill>
              </a:rPr>
              <a:t>グラント</a:t>
            </a:r>
            <a:endParaRPr kumimoji="1" lang="en-US" altLang="ja-JP" smtClean="0">
              <a:solidFill>
                <a:schemeClr val="tx1"/>
              </a:solidFill>
            </a:endParaRPr>
          </a:p>
          <a:p>
            <a:pPr algn="ctr"/>
            <a:r>
              <a:rPr lang="ja-JP" altLang="en-US">
                <a:solidFill>
                  <a:schemeClr val="tx1"/>
                </a:solidFill>
              </a:rPr>
              <a:t>ページ</a:t>
            </a:r>
            <a:endParaRPr kumimoji="1" lang="ja-JP" altLang="en-US">
              <a:solidFill>
                <a:schemeClr val="tx1"/>
              </a:solidFill>
            </a:endParaRPr>
          </a:p>
        </p:txBody>
      </p:sp>
      <p:sp>
        <p:nvSpPr>
          <p:cNvPr id="12" name="正方形/長方形 11"/>
          <p:cNvSpPr/>
          <p:nvPr/>
        </p:nvSpPr>
        <p:spPr>
          <a:xfrm>
            <a:off x="6920827" y="4471309"/>
            <a:ext cx="1051891" cy="1340804"/>
          </a:xfrm>
          <a:prstGeom prst="rect">
            <a:avLst/>
          </a:prstGeom>
          <a:solidFill>
            <a:schemeClr val="bg1">
              <a:lumMod val="9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mtClean="0">
                <a:solidFill>
                  <a:schemeClr val="tx1"/>
                </a:solidFill>
              </a:rPr>
              <a:t>blkfront</a:t>
            </a:r>
          </a:p>
          <a:p>
            <a:pPr algn="ctr"/>
            <a:r>
              <a:rPr lang="ja-JP" altLang="en-US">
                <a:solidFill>
                  <a:schemeClr val="tx1"/>
                </a:solidFill>
              </a:rPr>
              <a:t>ドライバ</a:t>
            </a:r>
            <a:endParaRPr kumimoji="1" lang="ja-JP" altLang="en-US">
              <a:solidFill>
                <a:schemeClr val="tx1"/>
              </a:solidFill>
            </a:endParaRPr>
          </a:p>
        </p:txBody>
      </p:sp>
      <p:sp>
        <p:nvSpPr>
          <p:cNvPr id="13" name="正方形/長方形 12"/>
          <p:cNvSpPr/>
          <p:nvPr/>
        </p:nvSpPr>
        <p:spPr>
          <a:xfrm>
            <a:off x="946963" y="5445224"/>
            <a:ext cx="1051891" cy="573390"/>
          </a:xfrm>
          <a:prstGeom prst="rect">
            <a:avLst/>
          </a:prstGeom>
          <a:solidFill>
            <a:schemeClr val="bg1">
              <a:lumMod val="9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mtClean="0">
                <a:solidFill>
                  <a:schemeClr val="tx1"/>
                </a:solidFill>
              </a:rPr>
              <a:t>blkback</a:t>
            </a:r>
          </a:p>
          <a:p>
            <a:pPr algn="ctr"/>
            <a:r>
              <a:rPr lang="ja-JP" altLang="en-US">
                <a:solidFill>
                  <a:schemeClr val="tx1"/>
                </a:solidFill>
              </a:rPr>
              <a:t>ドライバ</a:t>
            </a:r>
            <a:endParaRPr kumimoji="1" lang="ja-JP" altLang="en-US">
              <a:solidFill>
                <a:schemeClr val="tx1"/>
              </a:solidFill>
            </a:endParaRPr>
          </a:p>
        </p:txBody>
      </p:sp>
      <p:sp>
        <p:nvSpPr>
          <p:cNvPr id="14" name="角丸四角形 13"/>
          <p:cNvSpPr/>
          <p:nvPr/>
        </p:nvSpPr>
        <p:spPr>
          <a:xfrm>
            <a:off x="2475770" y="4060121"/>
            <a:ext cx="1368152" cy="783831"/>
          </a:xfrm>
          <a:prstGeom prst="round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bg1"/>
                </a:solidFill>
              </a:rPr>
              <a:t>シャドー</a:t>
            </a:r>
            <a:endParaRPr kumimoji="1" lang="en-US" altLang="ja-JP" smtClean="0">
              <a:solidFill>
                <a:schemeClr val="bg1"/>
              </a:solidFill>
            </a:endParaRPr>
          </a:p>
          <a:p>
            <a:pPr algn="ctr"/>
            <a:r>
              <a:rPr kumimoji="1" lang="ja-JP" altLang="en-US" smtClean="0">
                <a:solidFill>
                  <a:schemeClr val="bg1"/>
                </a:solidFill>
              </a:rPr>
              <a:t>グラント</a:t>
            </a:r>
            <a:endParaRPr kumimoji="1" lang="en-US" altLang="ja-JP" smtClean="0">
              <a:solidFill>
                <a:schemeClr val="bg1"/>
              </a:solidFill>
            </a:endParaRPr>
          </a:p>
          <a:p>
            <a:pPr algn="ctr"/>
            <a:r>
              <a:rPr lang="ja-JP" altLang="en-US">
                <a:solidFill>
                  <a:schemeClr val="bg1"/>
                </a:solidFill>
              </a:rPr>
              <a:t>ページ</a:t>
            </a:r>
            <a:endParaRPr kumimoji="1" lang="ja-JP" altLang="en-US">
              <a:solidFill>
                <a:schemeClr val="bg1"/>
              </a:solidFill>
            </a:endParaRPr>
          </a:p>
        </p:txBody>
      </p:sp>
      <p:sp>
        <p:nvSpPr>
          <p:cNvPr id="15" name="円/楕円 14"/>
          <p:cNvSpPr/>
          <p:nvPr/>
        </p:nvSpPr>
        <p:spPr>
          <a:xfrm>
            <a:off x="2619786" y="5044734"/>
            <a:ext cx="1080120" cy="1183486"/>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2678783" y="5174812"/>
            <a:ext cx="962123" cy="923330"/>
          </a:xfrm>
          <a:prstGeom prst="rect">
            <a:avLst/>
          </a:prstGeom>
          <a:noFill/>
        </p:spPr>
        <p:txBody>
          <a:bodyPr wrap="none" rtlCol="0">
            <a:spAutoFit/>
          </a:bodyPr>
          <a:lstStyle/>
          <a:p>
            <a:pPr algn="ctr"/>
            <a:r>
              <a:rPr lang="ja-JP" altLang="en-US"/>
              <a:t>シャドー</a:t>
            </a:r>
            <a:endParaRPr kumimoji="1" lang="en-US" altLang="ja-JP" smtClean="0"/>
          </a:p>
          <a:p>
            <a:pPr algn="ctr"/>
            <a:r>
              <a:rPr kumimoji="1" lang="en-US" altLang="ja-JP" smtClean="0"/>
              <a:t>I/O</a:t>
            </a:r>
          </a:p>
          <a:p>
            <a:pPr algn="ctr"/>
            <a:r>
              <a:rPr lang="ja-JP" altLang="en-US"/>
              <a:t>リング</a:t>
            </a:r>
            <a:endParaRPr kumimoji="1" lang="ja-JP" altLang="en-US"/>
          </a:p>
        </p:txBody>
      </p:sp>
      <p:sp>
        <p:nvSpPr>
          <p:cNvPr id="24" name="正方形/長方形 23"/>
          <p:cNvSpPr/>
          <p:nvPr/>
        </p:nvSpPr>
        <p:spPr>
          <a:xfrm>
            <a:off x="661678" y="6453336"/>
            <a:ext cx="7525949" cy="381236"/>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ハイパーバイザ</a:t>
            </a:r>
            <a:endParaRPr kumimoji="1" lang="ja-JP" altLang="en-US">
              <a:solidFill>
                <a:schemeClr val="tx1"/>
              </a:solidFill>
            </a:endParaRPr>
          </a:p>
        </p:txBody>
      </p:sp>
      <p:sp>
        <p:nvSpPr>
          <p:cNvPr id="27" name="テキスト ボックス 26"/>
          <p:cNvSpPr txBox="1"/>
          <p:nvPr/>
        </p:nvSpPr>
        <p:spPr>
          <a:xfrm>
            <a:off x="-7355" y="6084004"/>
            <a:ext cx="1402948" cy="369332"/>
          </a:xfrm>
          <a:prstGeom prst="rect">
            <a:avLst/>
          </a:prstGeom>
          <a:noFill/>
        </p:spPr>
        <p:txBody>
          <a:bodyPr wrap="none" rtlCol="0">
            <a:spAutoFit/>
          </a:bodyPr>
          <a:lstStyle/>
          <a:p>
            <a:r>
              <a:rPr kumimoji="1" lang="ja-JP" altLang="en-US" smtClean="0"/>
              <a:t>イベント送信</a:t>
            </a:r>
            <a:endParaRPr kumimoji="1" lang="ja-JP" altLang="en-US"/>
          </a:p>
        </p:txBody>
      </p:sp>
      <p:sp>
        <p:nvSpPr>
          <p:cNvPr id="30" name="テキスト ボックス 29"/>
          <p:cNvSpPr txBox="1"/>
          <p:nvPr/>
        </p:nvSpPr>
        <p:spPr>
          <a:xfrm>
            <a:off x="7486154" y="6032087"/>
            <a:ext cx="1402948" cy="369332"/>
          </a:xfrm>
          <a:prstGeom prst="rect">
            <a:avLst/>
          </a:prstGeom>
          <a:noFill/>
        </p:spPr>
        <p:txBody>
          <a:bodyPr wrap="none" rtlCol="0">
            <a:spAutoFit/>
          </a:bodyPr>
          <a:lstStyle/>
          <a:p>
            <a:r>
              <a:rPr kumimoji="1" lang="ja-JP" altLang="en-US" smtClean="0"/>
              <a:t>イベント受信</a:t>
            </a:r>
            <a:endParaRPr kumimoji="1" lang="ja-JP" altLang="en-US"/>
          </a:p>
        </p:txBody>
      </p:sp>
      <p:sp>
        <p:nvSpPr>
          <p:cNvPr id="31" name="左矢印 30"/>
          <p:cNvSpPr/>
          <p:nvPr/>
        </p:nvSpPr>
        <p:spPr>
          <a:xfrm rot="10800000">
            <a:off x="3843922" y="4348874"/>
            <a:ext cx="1260546" cy="181827"/>
          </a:xfrm>
          <a:prstGeom prst="leftArrow">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左矢印 31"/>
          <p:cNvSpPr/>
          <p:nvPr/>
        </p:nvSpPr>
        <p:spPr>
          <a:xfrm rot="10800000">
            <a:off x="3699906" y="5630285"/>
            <a:ext cx="1548580" cy="181827"/>
          </a:xfrm>
          <a:prstGeom prst="leftArrow">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4151030" y="4060121"/>
            <a:ext cx="646331" cy="369332"/>
          </a:xfrm>
          <a:prstGeom prst="rect">
            <a:avLst/>
          </a:prstGeom>
          <a:noFill/>
        </p:spPr>
        <p:txBody>
          <a:bodyPr wrap="none" rtlCol="0">
            <a:spAutoFit/>
          </a:bodyPr>
          <a:lstStyle/>
          <a:p>
            <a:r>
              <a:rPr lang="ja-JP" altLang="en-US"/>
              <a:t>復号</a:t>
            </a:r>
            <a:endParaRPr kumimoji="1" lang="ja-JP" altLang="en-US"/>
          </a:p>
        </p:txBody>
      </p:sp>
      <p:sp>
        <p:nvSpPr>
          <p:cNvPr id="34" name="フローチャート : 磁気ディスク 33"/>
          <p:cNvSpPr/>
          <p:nvPr/>
        </p:nvSpPr>
        <p:spPr>
          <a:xfrm>
            <a:off x="755576" y="4653502"/>
            <a:ext cx="488197" cy="549822"/>
          </a:xfrm>
          <a:prstGeom prst="flowChartMagneticDisk">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1221322" y="4598597"/>
            <a:ext cx="1005403" cy="338554"/>
          </a:xfrm>
          <a:prstGeom prst="rect">
            <a:avLst/>
          </a:prstGeom>
          <a:noFill/>
        </p:spPr>
        <p:txBody>
          <a:bodyPr wrap="none" rtlCol="0">
            <a:spAutoFit/>
          </a:bodyPr>
          <a:lstStyle/>
          <a:p>
            <a:r>
              <a:rPr lang="ja-JP" altLang="en-US" sz="1600"/>
              <a:t>読み込み</a:t>
            </a:r>
            <a:endParaRPr kumimoji="1" lang="ja-JP" altLang="en-US" sz="1600"/>
          </a:p>
        </p:txBody>
      </p:sp>
      <p:sp>
        <p:nvSpPr>
          <p:cNvPr id="44" name="テキスト ボックス 43"/>
          <p:cNvSpPr txBox="1"/>
          <p:nvPr/>
        </p:nvSpPr>
        <p:spPr>
          <a:xfrm>
            <a:off x="3750278" y="5249596"/>
            <a:ext cx="1447832" cy="369332"/>
          </a:xfrm>
          <a:prstGeom prst="rect">
            <a:avLst/>
          </a:prstGeom>
          <a:noFill/>
        </p:spPr>
        <p:txBody>
          <a:bodyPr wrap="none" rtlCol="0">
            <a:spAutoFit/>
          </a:bodyPr>
          <a:lstStyle/>
          <a:p>
            <a:r>
              <a:rPr lang="ja-JP" altLang="en-US"/>
              <a:t>応答</a:t>
            </a:r>
            <a:r>
              <a:rPr lang="ja-JP" altLang="en-US" smtClean="0"/>
              <a:t>を</a:t>
            </a:r>
            <a:r>
              <a:rPr lang="ja-JP" altLang="en-US"/>
              <a:t>コピー</a:t>
            </a:r>
            <a:endParaRPr kumimoji="1" lang="ja-JP" altLang="en-US"/>
          </a:p>
        </p:txBody>
      </p:sp>
      <p:cxnSp>
        <p:nvCxnSpPr>
          <p:cNvPr id="56" name="カギ線コネクタ 55"/>
          <p:cNvCxnSpPr>
            <a:stCxn id="11" idx="3"/>
          </p:cNvCxnSpPr>
          <p:nvPr/>
        </p:nvCxnSpPr>
        <p:spPr>
          <a:xfrm>
            <a:off x="6472620" y="4452038"/>
            <a:ext cx="450210" cy="201464"/>
          </a:xfrm>
          <a:prstGeom prst="bentConnector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a:stCxn id="9" idx="6"/>
          </p:cNvCxnSpPr>
          <p:nvPr/>
        </p:nvCxnSpPr>
        <p:spPr>
          <a:xfrm>
            <a:off x="6328606" y="5664623"/>
            <a:ext cx="594224"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0" name="カギ線コネクタ 59"/>
          <p:cNvCxnSpPr>
            <a:stCxn id="34" idx="4"/>
            <a:endCxn id="13" idx="0"/>
          </p:cNvCxnSpPr>
          <p:nvPr/>
        </p:nvCxnSpPr>
        <p:spPr>
          <a:xfrm>
            <a:off x="1243773" y="4928413"/>
            <a:ext cx="229136" cy="516811"/>
          </a:xfrm>
          <a:prstGeom prst="bentConnector2">
            <a:avLst/>
          </a:prstGeom>
          <a:ln w="28575">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2" name="カギ線コネクタ 61"/>
          <p:cNvCxnSpPr>
            <a:stCxn id="13" idx="3"/>
            <a:endCxn id="14" idx="1"/>
          </p:cNvCxnSpPr>
          <p:nvPr/>
        </p:nvCxnSpPr>
        <p:spPr>
          <a:xfrm flipV="1">
            <a:off x="1998854" y="4452037"/>
            <a:ext cx="476916" cy="1279882"/>
          </a:xfrm>
          <a:prstGeom prst="bentConnector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4" name="カギ線コネクタ 63"/>
          <p:cNvCxnSpPr>
            <a:endCxn id="15" idx="2"/>
          </p:cNvCxnSpPr>
          <p:nvPr/>
        </p:nvCxnSpPr>
        <p:spPr>
          <a:xfrm flipV="1">
            <a:off x="1998854" y="5636477"/>
            <a:ext cx="620932" cy="225241"/>
          </a:xfrm>
          <a:prstGeom prst="bentConnector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13" idx="2"/>
          </p:cNvCxnSpPr>
          <p:nvPr/>
        </p:nvCxnSpPr>
        <p:spPr>
          <a:xfrm>
            <a:off x="1472909" y="6018614"/>
            <a:ext cx="0" cy="417834"/>
          </a:xfrm>
          <a:prstGeom prst="straightConnector1">
            <a:avLst/>
          </a:prstGeom>
          <a:ln w="28575">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endCxn id="12" idx="2"/>
          </p:cNvCxnSpPr>
          <p:nvPr/>
        </p:nvCxnSpPr>
        <p:spPr>
          <a:xfrm flipH="1" flipV="1">
            <a:off x="7446773" y="5812113"/>
            <a:ext cx="2002" cy="624335"/>
          </a:xfrm>
          <a:prstGeom prst="straightConnector1">
            <a:avLst/>
          </a:prstGeom>
          <a:ln w="28575">
            <a:solidFill>
              <a:srgbClr val="7030A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73399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シャドーの作成</a:t>
            </a:r>
            <a:endParaRPr kumimoji="1" lang="ja-JP" altLang="en-US"/>
          </a:p>
        </p:txBody>
      </p:sp>
      <p:sp>
        <p:nvSpPr>
          <p:cNvPr id="3" name="コンテンツ プレースホルダー 2"/>
          <p:cNvSpPr>
            <a:spLocks noGrp="1"/>
          </p:cNvSpPr>
          <p:nvPr>
            <p:ph idx="1"/>
          </p:nvPr>
        </p:nvSpPr>
        <p:spPr/>
        <p:txBody>
          <a:bodyPr/>
          <a:lstStyle/>
          <a:p>
            <a:r>
              <a:rPr lang="ja-JP" altLang="en-US" smtClean="0"/>
              <a:t>シャドー</a:t>
            </a:r>
            <a:r>
              <a:rPr lang="en-US" altLang="ja-JP" smtClean="0"/>
              <a:t>I/O</a:t>
            </a:r>
            <a:r>
              <a:rPr lang="ja-JP" altLang="en-US" smtClean="0"/>
              <a:t>リングの作成</a:t>
            </a:r>
            <a:endParaRPr lang="en-US" altLang="ja-JP" smtClean="0"/>
          </a:p>
          <a:p>
            <a:pPr lvl="1"/>
            <a:r>
              <a:rPr lang="en-US" altLang="ja-JP" smtClean="0"/>
              <a:t>VM</a:t>
            </a:r>
            <a:r>
              <a:rPr lang="ja-JP" altLang="en-US" smtClean="0"/>
              <a:t>起動時に</a:t>
            </a:r>
            <a:r>
              <a:rPr lang="en-US" altLang="ja-JP" smtClean="0"/>
              <a:t>XenStore</a:t>
            </a:r>
            <a:r>
              <a:rPr lang="ja-JP" altLang="en-US" smtClean="0"/>
              <a:t>への</a:t>
            </a:r>
            <a:r>
              <a:rPr lang="en-US" altLang="ja-JP" smtClean="0"/>
              <a:t>I/O</a:t>
            </a:r>
            <a:r>
              <a:rPr lang="ja-JP" altLang="en-US" smtClean="0"/>
              <a:t>リングの登録を監視</a:t>
            </a:r>
            <a:endParaRPr lang="en-US" altLang="ja-JP" smtClean="0"/>
          </a:p>
          <a:p>
            <a:pPr lvl="0"/>
            <a:r>
              <a:rPr lang="ja-JP" altLang="en-US" smtClean="0">
                <a:solidFill>
                  <a:prstClr val="black"/>
                </a:solidFill>
              </a:rPr>
              <a:t>シャドー</a:t>
            </a:r>
            <a:r>
              <a:rPr lang="ja-JP" altLang="en-US">
                <a:solidFill>
                  <a:prstClr val="black"/>
                </a:solidFill>
              </a:rPr>
              <a:t>グラントページ</a:t>
            </a:r>
            <a:r>
              <a:rPr lang="ja-JP" altLang="en-US" smtClean="0">
                <a:solidFill>
                  <a:prstClr val="black"/>
                </a:solidFill>
              </a:rPr>
              <a:t>の作成</a:t>
            </a:r>
            <a:endParaRPr lang="en-US" altLang="ja-JP" smtClean="0">
              <a:solidFill>
                <a:prstClr val="black"/>
              </a:solidFill>
            </a:endParaRPr>
          </a:p>
          <a:p>
            <a:pPr lvl="1"/>
            <a:r>
              <a:rPr lang="en-US" altLang="ja-JP" smtClean="0">
                <a:solidFill>
                  <a:prstClr val="black"/>
                </a:solidFill>
              </a:rPr>
              <a:t>I/O</a:t>
            </a:r>
            <a:r>
              <a:rPr lang="ja-JP" altLang="en-US" smtClean="0">
                <a:solidFill>
                  <a:prstClr val="black"/>
                </a:solidFill>
              </a:rPr>
              <a:t>リングの情報から対応するグラントページを特定</a:t>
            </a:r>
            <a:endParaRPr lang="en-US" altLang="ja-JP" smtClean="0">
              <a:solidFill>
                <a:prstClr val="black"/>
              </a:solidFill>
            </a:endParaRPr>
          </a:p>
          <a:p>
            <a:pPr lvl="1"/>
            <a:r>
              <a:rPr lang="ja-JP" altLang="en-US" smtClean="0">
                <a:solidFill>
                  <a:prstClr val="black"/>
                </a:solidFill>
              </a:rPr>
              <a:t>初回要求時にシャドーグラントページを作成</a:t>
            </a:r>
            <a:endParaRPr lang="en-US" altLang="ja-JP" smtClean="0">
              <a:solidFill>
                <a:prstClr val="black"/>
              </a:solidFill>
            </a:endParaRPr>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mtClean="0"/>
              <a:t>35</a:t>
            </a:fld>
            <a:endParaRPr kumimoji="1" lang="ja-JP" altLang="en-US"/>
          </a:p>
        </p:txBody>
      </p:sp>
      <p:sp>
        <p:nvSpPr>
          <p:cNvPr id="5" name="正方形/長方形 4"/>
          <p:cNvSpPr/>
          <p:nvPr/>
        </p:nvSpPr>
        <p:spPr>
          <a:xfrm>
            <a:off x="971600" y="4179055"/>
            <a:ext cx="1512168" cy="1832645"/>
          </a:xfrm>
          <a:prstGeom prst="rect">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216967" y="4179056"/>
            <a:ext cx="1021433" cy="369332"/>
          </a:xfrm>
          <a:prstGeom prst="rect">
            <a:avLst/>
          </a:prstGeom>
          <a:noFill/>
        </p:spPr>
        <p:txBody>
          <a:bodyPr wrap="none" rtlCol="0">
            <a:spAutoFit/>
          </a:bodyPr>
          <a:lstStyle/>
          <a:p>
            <a:r>
              <a:rPr kumimoji="1" lang="ja-JP" altLang="en-US" smtClean="0"/>
              <a:t>ドメイン</a:t>
            </a:r>
            <a:r>
              <a:rPr kumimoji="1" lang="en-US" altLang="ja-JP" smtClean="0"/>
              <a:t>0</a:t>
            </a:r>
            <a:endParaRPr kumimoji="1" lang="ja-JP" altLang="en-US"/>
          </a:p>
        </p:txBody>
      </p:sp>
      <p:sp>
        <p:nvSpPr>
          <p:cNvPr id="7" name="正方形/長方形 6"/>
          <p:cNvSpPr/>
          <p:nvPr/>
        </p:nvSpPr>
        <p:spPr>
          <a:xfrm>
            <a:off x="6660232" y="4179056"/>
            <a:ext cx="1512168" cy="1840765"/>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6905599" y="4179056"/>
            <a:ext cx="1051891" cy="369332"/>
          </a:xfrm>
          <a:prstGeom prst="rect">
            <a:avLst/>
          </a:prstGeom>
          <a:noFill/>
        </p:spPr>
        <p:txBody>
          <a:bodyPr wrap="none" rtlCol="0">
            <a:spAutoFit/>
          </a:bodyPr>
          <a:lstStyle/>
          <a:p>
            <a:r>
              <a:rPr kumimoji="1" lang="ja-JP" altLang="en-US" smtClean="0"/>
              <a:t>ドメイン</a:t>
            </a:r>
            <a:r>
              <a:rPr lang="en-US" altLang="ja-JP"/>
              <a:t>U</a:t>
            </a:r>
            <a:endParaRPr kumimoji="1" lang="ja-JP" altLang="en-US"/>
          </a:p>
        </p:txBody>
      </p:sp>
      <p:sp>
        <p:nvSpPr>
          <p:cNvPr id="9" name="円/楕円 8"/>
          <p:cNvSpPr/>
          <p:nvPr/>
        </p:nvSpPr>
        <p:spPr>
          <a:xfrm>
            <a:off x="5336251" y="4913064"/>
            <a:ext cx="1080120" cy="1183486"/>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5489826" y="5184285"/>
            <a:ext cx="772969" cy="646331"/>
          </a:xfrm>
          <a:prstGeom prst="rect">
            <a:avLst/>
          </a:prstGeom>
          <a:noFill/>
        </p:spPr>
        <p:txBody>
          <a:bodyPr wrap="none" rtlCol="0">
            <a:spAutoFit/>
          </a:bodyPr>
          <a:lstStyle/>
          <a:p>
            <a:pPr algn="ctr"/>
            <a:r>
              <a:rPr kumimoji="1" lang="en-US" altLang="ja-JP" smtClean="0"/>
              <a:t>I/O</a:t>
            </a:r>
          </a:p>
          <a:p>
            <a:pPr algn="ctr"/>
            <a:r>
              <a:rPr lang="ja-JP" altLang="en-US"/>
              <a:t>リング</a:t>
            </a:r>
            <a:endParaRPr kumimoji="1" lang="ja-JP" altLang="en-US"/>
          </a:p>
        </p:txBody>
      </p:sp>
      <p:sp>
        <p:nvSpPr>
          <p:cNvPr id="12" name="正方形/長方形 11"/>
          <p:cNvSpPr/>
          <p:nvPr/>
        </p:nvSpPr>
        <p:spPr>
          <a:xfrm>
            <a:off x="6905599" y="4679902"/>
            <a:ext cx="1051891" cy="1117743"/>
          </a:xfrm>
          <a:prstGeom prst="rect">
            <a:avLst/>
          </a:prstGeom>
          <a:solidFill>
            <a:schemeClr val="bg1">
              <a:lumMod val="9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mtClean="0">
                <a:solidFill>
                  <a:schemeClr val="tx1"/>
                </a:solidFill>
              </a:rPr>
              <a:t>blkfront</a:t>
            </a:r>
          </a:p>
          <a:p>
            <a:pPr algn="ctr"/>
            <a:r>
              <a:rPr lang="ja-JP" altLang="en-US">
                <a:solidFill>
                  <a:schemeClr val="tx1"/>
                </a:solidFill>
              </a:rPr>
              <a:t>ドライバ</a:t>
            </a:r>
            <a:endParaRPr kumimoji="1" lang="ja-JP" altLang="en-US">
              <a:solidFill>
                <a:schemeClr val="tx1"/>
              </a:solidFill>
            </a:endParaRPr>
          </a:p>
        </p:txBody>
      </p:sp>
      <p:sp>
        <p:nvSpPr>
          <p:cNvPr id="13" name="正方形/長方形 12"/>
          <p:cNvSpPr/>
          <p:nvPr/>
        </p:nvSpPr>
        <p:spPr>
          <a:xfrm>
            <a:off x="1201737" y="5096792"/>
            <a:ext cx="1051891" cy="798240"/>
          </a:xfrm>
          <a:prstGeom prst="rect">
            <a:avLst/>
          </a:prstGeom>
          <a:solidFill>
            <a:schemeClr val="bg1">
              <a:lumMod val="9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mtClean="0">
                <a:solidFill>
                  <a:schemeClr val="tx1"/>
                </a:solidFill>
              </a:rPr>
              <a:t>blkback</a:t>
            </a:r>
          </a:p>
          <a:p>
            <a:pPr algn="ctr"/>
            <a:r>
              <a:rPr lang="ja-JP" altLang="en-US">
                <a:solidFill>
                  <a:schemeClr val="tx1"/>
                </a:solidFill>
              </a:rPr>
              <a:t>ドライバ</a:t>
            </a:r>
            <a:endParaRPr kumimoji="1" lang="ja-JP" altLang="en-US">
              <a:solidFill>
                <a:schemeClr val="tx1"/>
              </a:solidFill>
            </a:endParaRPr>
          </a:p>
        </p:txBody>
      </p:sp>
      <p:sp>
        <p:nvSpPr>
          <p:cNvPr id="24" name="正方形/長方形 23"/>
          <p:cNvSpPr/>
          <p:nvPr/>
        </p:nvSpPr>
        <p:spPr>
          <a:xfrm>
            <a:off x="1186509" y="4601166"/>
            <a:ext cx="1051891" cy="415793"/>
          </a:xfrm>
          <a:prstGeom prst="rect">
            <a:avLst/>
          </a:prstGeom>
          <a:solidFill>
            <a:schemeClr val="bg1">
              <a:lumMod val="9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mtClean="0">
                <a:solidFill>
                  <a:schemeClr val="tx1"/>
                </a:solidFill>
              </a:rPr>
              <a:t>XenStore</a:t>
            </a:r>
            <a:endParaRPr kumimoji="1" lang="en-US" altLang="ja-JP" smtClean="0">
              <a:solidFill>
                <a:schemeClr val="tx1"/>
              </a:solidFill>
            </a:endParaRPr>
          </a:p>
        </p:txBody>
      </p:sp>
      <p:sp>
        <p:nvSpPr>
          <p:cNvPr id="27" name="正方形/長方形 26"/>
          <p:cNvSpPr/>
          <p:nvPr/>
        </p:nvSpPr>
        <p:spPr>
          <a:xfrm>
            <a:off x="971600" y="6181400"/>
            <a:ext cx="7200800" cy="504056"/>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ハイパーバイザ</a:t>
            </a:r>
            <a:endParaRPr kumimoji="1" lang="ja-JP" altLang="en-US">
              <a:solidFill>
                <a:schemeClr val="tx1"/>
              </a:solidFill>
            </a:endParaRPr>
          </a:p>
        </p:txBody>
      </p:sp>
      <p:cxnSp>
        <p:nvCxnSpPr>
          <p:cNvPr id="14" name="直線矢印コネクタ 13"/>
          <p:cNvCxnSpPr>
            <a:endCxn id="24" idx="3"/>
          </p:cNvCxnSpPr>
          <p:nvPr/>
        </p:nvCxnSpPr>
        <p:spPr>
          <a:xfrm flipH="1">
            <a:off x="2238400" y="4809062"/>
            <a:ext cx="4667199" cy="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5192235" y="4005064"/>
            <a:ext cx="1368152" cy="66672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tx1"/>
                </a:solidFill>
              </a:rPr>
              <a:t>グラント</a:t>
            </a:r>
            <a:endParaRPr kumimoji="1" lang="en-US" altLang="ja-JP" smtClean="0">
              <a:solidFill>
                <a:schemeClr val="tx1"/>
              </a:solidFill>
            </a:endParaRPr>
          </a:p>
          <a:p>
            <a:pPr algn="ctr"/>
            <a:r>
              <a:rPr lang="ja-JP" altLang="en-US">
                <a:solidFill>
                  <a:schemeClr val="tx1"/>
                </a:solidFill>
              </a:rPr>
              <a:t>ページ</a:t>
            </a:r>
            <a:endParaRPr kumimoji="1" lang="ja-JP" altLang="en-US">
              <a:solidFill>
                <a:schemeClr val="tx1"/>
              </a:solidFill>
            </a:endParaRPr>
          </a:p>
        </p:txBody>
      </p:sp>
      <p:cxnSp>
        <p:nvCxnSpPr>
          <p:cNvPr id="21" name="直線矢印コネクタ 20"/>
          <p:cNvCxnSpPr>
            <a:stCxn id="9" idx="0"/>
          </p:cNvCxnSpPr>
          <p:nvPr/>
        </p:nvCxnSpPr>
        <p:spPr>
          <a:xfrm flipV="1">
            <a:off x="5876311" y="4671786"/>
            <a:ext cx="0" cy="241278"/>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3923927" y="4183362"/>
            <a:ext cx="976549" cy="584775"/>
          </a:xfrm>
          <a:prstGeom prst="rect">
            <a:avLst/>
          </a:prstGeom>
          <a:noFill/>
        </p:spPr>
        <p:txBody>
          <a:bodyPr wrap="none" rtlCol="0">
            <a:spAutoFit/>
          </a:bodyPr>
          <a:lstStyle/>
          <a:p>
            <a:pPr algn="ctr"/>
            <a:r>
              <a:rPr kumimoji="1" lang="en-US" altLang="ja-JP" sz="1600" smtClean="0"/>
              <a:t>I/O</a:t>
            </a:r>
            <a:r>
              <a:rPr kumimoji="1" lang="ja-JP" altLang="en-US" sz="1600" smtClean="0"/>
              <a:t>リング</a:t>
            </a:r>
            <a:endParaRPr kumimoji="1" lang="en-US" altLang="ja-JP" sz="1600" smtClean="0"/>
          </a:p>
          <a:p>
            <a:pPr algn="ctr"/>
            <a:r>
              <a:rPr kumimoji="1" lang="ja-JP" altLang="en-US" sz="1600" smtClean="0"/>
              <a:t>の登録</a:t>
            </a:r>
            <a:endParaRPr kumimoji="1" lang="ja-JP" altLang="en-US" sz="1600"/>
          </a:p>
        </p:txBody>
      </p:sp>
      <p:cxnSp>
        <p:nvCxnSpPr>
          <p:cNvPr id="28" name="直線矢印コネクタ 27"/>
          <p:cNvCxnSpPr/>
          <p:nvPr/>
        </p:nvCxnSpPr>
        <p:spPr>
          <a:xfrm>
            <a:off x="4412202" y="4828215"/>
            <a:ext cx="0" cy="1353185"/>
          </a:xfrm>
          <a:prstGeom prst="straightConnector1">
            <a:avLst/>
          </a:prstGeom>
          <a:ln w="28575">
            <a:solidFill>
              <a:srgbClr val="7030A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4412202" y="5300436"/>
            <a:ext cx="595035" cy="338554"/>
          </a:xfrm>
          <a:prstGeom prst="rect">
            <a:avLst/>
          </a:prstGeom>
          <a:noFill/>
        </p:spPr>
        <p:txBody>
          <a:bodyPr wrap="none" rtlCol="0">
            <a:spAutoFit/>
          </a:bodyPr>
          <a:lstStyle/>
          <a:p>
            <a:r>
              <a:rPr kumimoji="1" lang="ja-JP" altLang="en-US" sz="1600" smtClean="0"/>
              <a:t>監視</a:t>
            </a:r>
            <a:endParaRPr kumimoji="1" lang="ja-JP" altLang="en-US" sz="1600"/>
          </a:p>
        </p:txBody>
      </p:sp>
    </p:spTree>
    <p:extLst>
      <p:ext uri="{BB962C8B-B14F-4D97-AF65-F5344CB8AC3E}">
        <p14:creationId xmlns:p14="http://schemas.microsoft.com/office/powerpoint/2010/main" val="34315631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操作</a:t>
            </a:r>
            <a:r>
              <a:rPr lang="ja-JP" altLang="en-US"/>
              <a:t>コマンド</a:t>
            </a:r>
            <a:r>
              <a:rPr kumimoji="1" lang="ja-JP" altLang="en-US" smtClean="0"/>
              <a:t>単位での</a:t>
            </a:r>
            <a:r>
              <a:rPr lang="ja-JP" altLang="en-US"/>
              <a:t>チェック</a:t>
            </a:r>
            <a:endParaRPr kumimoji="1" lang="ja-JP" altLang="en-US"/>
          </a:p>
        </p:txBody>
      </p:sp>
      <p:sp>
        <p:nvSpPr>
          <p:cNvPr id="3" name="コンテンツ プレースホルダー 2"/>
          <p:cNvSpPr>
            <a:spLocks noGrp="1"/>
          </p:cNvSpPr>
          <p:nvPr>
            <p:ph idx="1"/>
          </p:nvPr>
        </p:nvSpPr>
        <p:spPr/>
        <p:txBody>
          <a:bodyPr/>
          <a:lstStyle/>
          <a:p>
            <a:pPr lvl="0"/>
            <a:r>
              <a:rPr lang="ja-JP" altLang="en-US" dirty="0" smtClean="0">
                <a:solidFill>
                  <a:prstClr val="black"/>
                </a:solidFill>
              </a:rPr>
              <a:t>操作</a:t>
            </a:r>
            <a:r>
              <a:rPr lang="ja-JP" altLang="en-US" dirty="0">
                <a:solidFill>
                  <a:prstClr val="black"/>
                </a:solidFill>
              </a:rPr>
              <a:t>コマンド単位</a:t>
            </a:r>
            <a:r>
              <a:rPr lang="ja-JP" altLang="en-US" dirty="0" smtClean="0">
                <a:solidFill>
                  <a:prstClr val="black"/>
                </a:solidFill>
              </a:rPr>
              <a:t>で</a:t>
            </a:r>
            <a:r>
              <a:rPr lang="en-US" altLang="ja-JP" dirty="0" smtClean="0">
                <a:solidFill>
                  <a:prstClr val="black"/>
                </a:solidFill>
              </a:rPr>
              <a:t>VM</a:t>
            </a:r>
            <a:r>
              <a:rPr lang="ja-JP" altLang="en-US" dirty="0" smtClean="0">
                <a:solidFill>
                  <a:prstClr val="black"/>
                </a:solidFill>
              </a:rPr>
              <a:t>識別子を用いたチェックを行いたい</a:t>
            </a:r>
            <a:endParaRPr lang="en-US" altLang="ja-JP" dirty="0" smtClean="0">
              <a:solidFill>
                <a:prstClr val="black"/>
              </a:solidFill>
            </a:endParaRPr>
          </a:p>
          <a:p>
            <a:pPr lvl="1"/>
            <a:r>
              <a:rPr lang="ja-JP" altLang="en-US" dirty="0">
                <a:solidFill>
                  <a:prstClr val="black"/>
                </a:solidFill>
              </a:rPr>
              <a:t>操作</a:t>
            </a:r>
            <a:r>
              <a:rPr lang="ja-JP" altLang="en-US" dirty="0" smtClean="0">
                <a:solidFill>
                  <a:prstClr val="black"/>
                </a:solidFill>
              </a:rPr>
              <a:t>コマンド：</a:t>
            </a:r>
            <a:r>
              <a:rPr lang="en-US" altLang="ja-JP" dirty="0" smtClean="0">
                <a:solidFill>
                  <a:prstClr val="black"/>
                </a:solidFill>
              </a:rPr>
              <a:t>VM</a:t>
            </a:r>
            <a:r>
              <a:rPr lang="ja-JP" altLang="en-US" dirty="0" smtClean="0">
                <a:solidFill>
                  <a:prstClr val="black"/>
                </a:solidFill>
              </a:rPr>
              <a:t>のリモート制御、</a:t>
            </a:r>
            <a:r>
              <a:rPr lang="en-US" altLang="ja-JP" dirty="0" smtClean="0">
                <a:solidFill>
                  <a:prstClr val="black"/>
                </a:solidFill>
              </a:rPr>
              <a:t>VM</a:t>
            </a:r>
            <a:r>
              <a:rPr lang="ja-JP" altLang="en-US" smtClean="0">
                <a:solidFill>
                  <a:prstClr val="black"/>
                </a:solidFill>
              </a:rPr>
              <a:t>の停止、</a:t>
            </a:r>
            <a:r>
              <a:rPr lang="en-US" altLang="ja-JP" smtClean="0">
                <a:solidFill>
                  <a:prstClr val="black"/>
                </a:solidFill>
              </a:rPr>
              <a:t>…</a:t>
            </a:r>
            <a:endParaRPr lang="en-US" altLang="ja-JP" dirty="0">
              <a:solidFill>
                <a:prstClr val="black"/>
              </a:solidFill>
            </a:endParaRPr>
          </a:p>
          <a:p>
            <a:pPr lvl="1"/>
            <a:r>
              <a:rPr lang="ja-JP" altLang="en-US" dirty="0" smtClean="0">
                <a:solidFill>
                  <a:prstClr val="black"/>
                </a:solidFill>
              </a:rPr>
              <a:t>しかし、ハイパーバイザは「操作コマンド」を認識できない</a:t>
            </a:r>
            <a:endParaRPr lang="en-US" altLang="ja-JP" dirty="0" smtClean="0">
              <a:solidFill>
                <a:prstClr val="black"/>
              </a:solidFill>
            </a:endParaRPr>
          </a:p>
          <a:p>
            <a:r>
              <a:rPr lang="ja-JP" altLang="en-US" dirty="0" smtClean="0">
                <a:solidFill>
                  <a:prstClr val="black"/>
                </a:solidFill>
              </a:rPr>
              <a:t>各</a:t>
            </a:r>
            <a:r>
              <a:rPr lang="ja-JP" altLang="en-US" dirty="0">
                <a:solidFill>
                  <a:prstClr val="black"/>
                </a:solidFill>
              </a:rPr>
              <a:t>コマンド</a:t>
            </a:r>
            <a:r>
              <a:rPr lang="ja-JP" altLang="en-US" dirty="0" smtClean="0">
                <a:solidFill>
                  <a:prstClr val="black"/>
                </a:solidFill>
              </a:rPr>
              <a:t>は異なるハイパーコール列を発行することに着目</a:t>
            </a:r>
            <a:endParaRPr lang="en-US" altLang="ja-JP" dirty="0" smtClean="0">
              <a:solidFill>
                <a:prstClr val="black"/>
              </a:solidFill>
            </a:endParaRPr>
          </a:p>
          <a:p>
            <a:pPr lvl="1"/>
            <a:r>
              <a:rPr lang="ja-JP" altLang="en-US" dirty="0" smtClean="0">
                <a:solidFill>
                  <a:prstClr val="black"/>
                </a:solidFill>
              </a:rPr>
              <a:t>ハイパーコール：ハイパーバイザの機能を実行する手段</a:t>
            </a:r>
            <a:endParaRPr lang="en-US" altLang="ja-JP" dirty="0">
              <a:solidFill>
                <a:prstClr val="black"/>
              </a:solidFill>
            </a:endParaRPr>
          </a:p>
          <a:p>
            <a:pPr lvl="1"/>
            <a:endParaRPr lang="en-US" altLang="ja-JP" dirty="0" smtClean="0"/>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z="1600" smtClean="0"/>
              <a:t>36</a:t>
            </a:fld>
            <a:endParaRPr kumimoji="1" lang="ja-JP" altLang="en-US" sz="1600"/>
          </a:p>
        </p:txBody>
      </p:sp>
      <p:sp>
        <p:nvSpPr>
          <p:cNvPr id="5" name="正方形/長方形 4"/>
          <p:cNvSpPr/>
          <p:nvPr/>
        </p:nvSpPr>
        <p:spPr>
          <a:xfrm>
            <a:off x="2234555" y="5988152"/>
            <a:ext cx="4896544" cy="647694"/>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5512648" y="4972001"/>
            <a:ext cx="1376953" cy="853272"/>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5940152" y="5303426"/>
            <a:ext cx="513282" cy="369332"/>
          </a:xfrm>
          <a:prstGeom prst="rect">
            <a:avLst/>
          </a:prstGeom>
          <a:noFill/>
        </p:spPr>
        <p:txBody>
          <a:bodyPr wrap="none" rtlCol="0">
            <a:spAutoFit/>
          </a:bodyPr>
          <a:lstStyle/>
          <a:p>
            <a:r>
              <a:rPr lang="en-US" altLang="ja-JP" dirty="0" smtClean="0"/>
              <a:t>VM</a:t>
            </a:r>
            <a:endParaRPr kumimoji="1" lang="ja-JP" altLang="en-US" dirty="0"/>
          </a:p>
        </p:txBody>
      </p:sp>
      <p:sp>
        <p:nvSpPr>
          <p:cNvPr id="20" name="テキスト ボックス 19"/>
          <p:cNvSpPr txBox="1"/>
          <p:nvPr/>
        </p:nvSpPr>
        <p:spPr>
          <a:xfrm>
            <a:off x="3637936" y="6196860"/>
            <a:ext cx="1710725" cy="369332"/>
          </a:xfrm>
          <a:prstGeom prst="rect">
            <a:avLst/>
          </a:prstGeom>
          <a:noFill/>
        </p:spPr>
        <p:txBody>
          <a:bodyPr wrap="none" rtlCol="0">
            <a:spAutoFit/>
          </a:bodyPr>
          <a:lstStyle/>
          <a:p>
            <a:r>
              <a:rPr kumimoji="1" lang="ja-JP" altLang="en-US" smtClean="0"/>
              <a:t>ハイパーバイザ</a:t>
            </a:r>
            <a:endParaRPr kumimoji="1" lang="ja-JP" altLang="en-US"/>
          </a:p>
        </p:txBody>
      </p:sp>
      <p:sp>
        <p:nvSpPr>
          <p:cNvPr id="21" name="円/楕円 20"/>
          <p:cNvSpPr/>
          <p:nvPr/>
        </p:nvSpPr>
        <p:spPr>
          <a:xfrm>
            <a:off x="2222398" y="4903173"/>
            <a:ext cx="1638410" cy="427148"/>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smtClean="0">
                <a:solidFill>
                  <a:schemeClr val="tx1"/>
                </a:solidFill>
              </a:rPr>
              <a:t>リモート制御</a:t>
            </a:r>
            <a:endParaRPr kumimoji="1" lang="ja-JP" altLang="en-US" sz="1400">
              <a:solidFill>
                <a:schemeClr val="tx1"/>
              </a:solidFill>
            </a:endParaRPr>
          </a:p>
        </p:txBody>
      </p:sp>
      <p:cxnSp>
        <p:nvCxnSpPr>
          <p:cNvPr id="30" name="直線矢印コネクタ 29"/>
          <p:cNvCxnSpPr/>
          <p:nvPr/>
        </p:nvCxnSpPr>
        <p:spPr>
          <a:xfrm>
            <a:off x="3041603" y="5330321"/>
            <a:ext cx="0" cy="92824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3345033" y="5330321"/>
            <a:ext cx="0" cy="92824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2768969" y="5330320"/>
            <a:ext cx="0" cy="92824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3305520" y="5609775"/>
            <a:ext cx="1694695" cy="369332"/>
          </a:xfrm>
          <a:prstGeom prst="rect">
            <a:avLst/>
          </a:prstGeom>
          <a:noFill/>
        </p:spPr>
        <p:txBody>
          <a:bodyPr wrap="none" rtlCol="0">
            <a:spAutoFit/>
          </a:bodyPr>
          <a:lstStyle/>
          <a:p>
            <a:r>
              <a:rPr lang="ja-JP" altLang="en-US"/>
              <a:t>ハイパーコール</a:t>
            </a:r>
            <a:endParaRPr kumimoji="1" lang="ja-JP" altLang="en-US"/>
          </a:p>
        </p:txBody>
      </p:sp>
      <p:sp>
        <p:nvSpPr>
          <p:cNvPr id="9" name="正方形/長方形 8"/>
          <p:cNvSpPr/>
          <p:nvPr/>
        </p:nvSpPr>
        <p:spPr>
          <a:xfrm>
            <a:off x="539552" y="5363052"/>
            <a:ext cx="1439958" cy="431388"/>
          </a:xfrm>
          <a:prstGeom prst="rect">
            <a:avLst/>
          </a:prstGeom>
          <a:solidFill>
            <a:schemeClr val="tx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mtClean="0"/>
              <a:t>VM</a:t>
            </a:r>
            <a:r>
              <a:rPr lang="ja-JP" altLang="en-US" smtClean="0"/>
              <a:t>識別子</a:t>
            </a:r>
            <a:endParaRPr kumimoji="1" lang="en-US" altLang="ja-JP" smtClean="0"/>
          </a:p>
        </p:txBody>
      </p:sp>
      <p:sp>
        <p:nvSpPr>
          <p:cNvPr id="24" name="正方形/長方形 23"/>
          <p:cNvSpPr/>
          <p:nvPr/>
        </p:nvSpPr>
        <p:spPr>
          <a:xfrm>
            <a:off x="5733455" y="4872038"/>
            <a:ext cx="1439958" cy="431388"/>
          </a:xfrm>
          <a:prstGeom prst="rect">
            <a:avLst/>
          </a:prstGeom>
          <a:solidFill>
            <a:srgbClr val="FFFF00"/>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ysClr val="windowText" lastClr="000000"/>
                </a:solidFill>
              </a:rPr>
              <a:t>VM</a:t>
            </a:r>
            <a:r>
              <a:rPr lang="ja-JP" altLang="en-US" dirty="0" smtClean="0">
                <a:solidFill>
                  <a:sysClr val="windowText" lastClr="000000"/>
                </a:solidFill>
              </a:rPr>
              <a:t>識別子</a:t>
            </a:r>
            <a:endParaRPr kumimoji="1" lang="en-US" altLang="ja-JP" dirty="0" smtClean="0">
              <a:solidFill>
                <a:sysClr val="windowText" lastClr="000000"/>
              </a:solidFill>
            </a:endParaRPr>
          </a:p>
        </p:txBody>
      </p:sp>
    </p:spTree>
    <p:extLst>
      <p:ext uri="{BB962C8B-B14F-4D97-AF65-F5344CB8AC3E}">
        <p14:creationId xmlns:p14="http://schemas.microsoft.com/office/powerpoint/2010/main" val="3399348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7" name="Picture 2" descr="C:\Users\inokuchi\AppData\Local\Microsoft\Windows\INetCache\IE\K53BG0JG\lgi01a2014010700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7630" y="4193652"/>
            <a:ext cx="993644" cy="1054395"/>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p:cNvSpPr>
            <a:spLocks noGrp="1"/>
          </p:cNvSpPr>
          <p:nvPr>
            <p:ph type="title"/>
          </p:nvPr>
        </p:nvSpPr>
        <p:spPr/>
        <p:txBody>
          <a:bodyPr/>
          <a:lstStyle/>
          <a:p>
            <a:r>
              <a:rPr lang="ja-JP" altLang="en-US" smtClean="0"/>
              <a:t>ハイパーコール列の利用</a:t>
            </a:r>
            <a:endParaRPr kumimoji="1" lang="ja-JP" altLang="en-US"/>
          </a:p>
        </p:txBody>
      </p:sp>
      <p:sp>
        <p:nvSpPr>
          <p:cNvPr id="3" name="コンテンツ プレースホルダー 2"/>
          <p:cNvSpPr>
            <a:spLocks noGrp="1"/>
          </p:cNvSpPr>
          <p:nvPr>
            <p:ph idx="1"/>
          </p:nvPr>
        </p:nvSpPr>
        <p:spPr/>
        <p:txBody>
          <a:bodyPr/>
          <a:lstStyle/>
          <a:p>
            <a:pPr lvl="0"/>
            <a:r>
              <a:rPr lang="ja-JP" altLang="en-US" dirty="0" smtClean="0">
                <a:solidFill>
                  <a:prstClr val="black"/>
                </a:solidFill>
              </a:rPr>
              <a:t>正しいハイパーコール列が呼び出されている間を対応する操作コマンドの実行中とみなす</a:t>
            </a:r>
            <a:endParaRPr lang="en-US" altLang="ja-JP" dirty="0" smtClean="0">
              <a:solidFill>
                <a:prstClr val="black"/>
              </a:solidFill>
            </a:endParaRPr>
          </a:p>
          <a:p>
            <a:pPr lvl="1"/>
            <a:r>
              <a:rPr lang="ja-JP" altLang="en-US" dirty="0" smtClean="0">
                <a:solidFill>
                  <a:prstClr val="black"/>
                </a:solidFill>
              </a:rPr>
              <a:t>各ハイパーコール呼び出しで指定された</a:t>
            </a:r>
            <a:r>
              <a:rPr lang="en-US" altLang="ja-JP" dirty="0" smtClean="0">
                <a:solidFill>
                  <a:prstClr val="black"/>
                </a:solidFill>
              </a:rPr>
              <a:t>VM</a:t>
            </a:r>
            <a:r>
              <a:rPr lang="ja-JP" altLang="en-US" dirty="0" smtClean="0">
                <a:solidFill>
                  <a:prstClr val="black"/>
                </a:solidFill>
              </a:rPr>
              <a:t>と</a:t>
            </a:r>
            <a:r>
              <a:rPr lang="en-US" altLang="ja-JP" dirty="0" smtClean="0">
                <a:solidFill>
                  <a:prstClr val="black"/>
                </a:solidFill>
              </a:rPr>
              <a:t>VM</a:t>
            </a:r>
            <a:r>
              <a:rPr lang="ja-JP" altLang="en-US" dirty="0" smtClean="0">
                <a:solidFill>
                  <a:prstClr val="black"/>
                </a:solidFill>
              </a:rPr>
              <a:t>識別子が一致すれば許可</a:t>
            </a:r>
            <a:endParaRPr lang="en-US" altLang="ja-JP" dirty="0" smtClean="0">
              <a:solidFill>
                <a:prstClr val="black"/>
              </a:solidFill>
            </a:endParaRPr>
          </a:p>
          <a:p>
            <a:pPr lvl="1"/>
            <a:r>
              <a:rPr lang="ja-JP" altLang="en-US" dirty="0" smtClean="0">
                <a:solidFill>
                  <a:prstClr val="black"/>
                </a:solidFill>
              </a:rPr>
              <a:t>呼び出されるハイパーコールが異なる場合はエラー</a:t>
            </a:r>
            <a:endParaRPr lang="en-US" altLang="ja-JP" dirty="0">
              <a:solidFill>
                <a:prstClr val="black"/>
              </a:solidFill>
            </a:endParaRPr>
          </a:p>
          <a:p>
            <a:pPr lvl="1"/>
            <a:endParaRPr lang="en-US" altLang="ja-JP" dirty="0" smtClean="0"/>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z="1600" smtClean="0"/>
              <a:t>37</a:t>
            </a:fld>
            <a:endParaRPr kumimoji="1" lang="ja-JP" altLang="en-US" sz="1600"/>
          </a:p>
        </p:txBody>
      </p:sp>
      <p:sp>
        <p:nvSpPr>
          <p:cNvPr id="5" name="正方形/長方形 4"/>
          <p:cNvSpPr/>
          <p:nvPr/>
        </p:nvSpPr>
        <p:spPr>
          <a:xfrm>
            <a:off x="3563887" y="5829423"/>
            <a:ext cx="4422575" cy="974268"/>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6610930" y="4232882"/>
            <a:ext cx="1201373" cy="1164487"/>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6953554" y="4630462"/>
            <a:ext cx="513282" cy="369332"/>
          </a:xfrm>
          <a:prstGeom prst="rect">
            <a:avLst/>
          </a:prstGeom>
          <a:noFill/>
        </p:spPr>
        <p:txBody>
          <a:bodyPr wrap="none" rtlCol="0">
            <a:spAutoFit/>
          </a:bodyPr>
          <a:lstStyle/>
          <a:p>
            <a:r>
              <a:rPr lang="en-US" altLang="ja-JP" smtClean="0"/>
              <a:t>VM</a:t>
            </a:r>
            <a:endParaRPr kumimoji="1" lang="ja-JP" altLang="en-US"/>
          </a:p>
        </p:txBody>
      </p:sp>
      <p:sp>
        <p:nvSpPr>
          <p:cNvPr id="20" name="テキスト ボックス 19"/>
          <p:cNvSpPr txBox="1"/>
          <p:nvPr/>
        </p:nvSpPr>
        <p:spPr>
          <a:xfrm>
            <a:off x="6275737" y="6436088"/>
            <a:ext cx="1710725" cy="369332"/>
          </a:xfrm>
          <a:prstGeom prst="rect">
            <a:avLst/>
          </a:prstGeom>
          <a:noFill/>
        </p:spPr>
        <p:txBody>
          <a:bodyPr wrap="none" rtlCol="0">
            <a:spAutoFit/>
          </a:bodyPr>
          <a:lstStyle/>
          <a:p>
            <a:r>
              <a:rPr kumimoji="1" lang="ja-JP" altLang="en-US" smtClean="0"/>
              <a:t>ハイパーバイザ</a:t>
            </a:r>
            <a:endParaRPr kumimoji="1" lang="ja-JP" altLang="en-US"/>
          </a:p>
        </p:txBody>
      </p:sp>
      <p:sp>
        <p:nvSpPr>
          <p:cNvPr id="21" name="円/楕円 20"/>
          <p:cNvSpPr/>
          <p:nvPr/>
        </p:nvSpPr>
        <p:spPr>
          <a:xfrm>
            <a:off x="4690104" y="5066765"/>
            <a:ext cx="1630192" cy="427148"/>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smtClean="0">
                <a:solidFill>
                  <a:schemeClr val="tx1"/>
                </a:solidFill>
              </a:rPr>
              <a:t>管理コマンド</a:t>
            </a:r>
            <a:endParaRPr kumimoji="1" lang="ja-JP" altLang="en-US" sz="1400">
              <a:solidFill>
                <a:schemeClr val="tx1"/>
              </a:solidFill>
            </a:endParaRPr>
          </a:p>
        </p:txBody>
      </p:sp>
      <p:cxnSp>
        <p:nvCxnSpPr>
          <p:cNvPr id="30" name="直線矢印コネクタ 29"/>
          <p:cNvCxnSpPr/>
          <p:nvPr/>
        </p:nvCxnSpPr>
        <p:spPr>
          <a:xfrm>
            <a:off x="5505200" y="5493913"/>
            <a:ext cx="0" cy="92824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5808630" y="5493913"/>
            <a:ext cx="0" cy="92824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5232566" y="5493912"/>
            <a:ext cx="0" cy="92824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5762161" y="5460091"/>
            <a:ext cx="1694695" cy="369332"/>
          </a:xfrm>
          <a:prstGeom prst="rect">
            <a:avLst/>
          </a:prstGeom>
          <a:noFill/>
        </p:spPr>
        <p:txBody>
          <a:bodyPr wrap="none" rtlCol="0">
            <a:spAutoFit/>
          </a:bodyPr>
          <a:lstStyle/>
          <a:p>
            <a:r>
              <a:rPr lang="ja-JP" altLang="en-US"/>
              <a:t>ハイパーコール</a:t>
            </a:r>
            <a:endParaRPr kumimoji="1" lang="ja-JP" altLang="en-US"/>
          </a:p>
        </p:txBody>
      </p:sp>
      <p:sp>
        <p:nvSpPr>
          <p:cNvPr id="17" name="正方形/長方形 16"/>
          <p:cNvSpPr/>
          <p:nvPr/>
        </p:nvSpPr>
        <p:spPr>
          <a:xfrm>
            <a:off x="3563887" y="4417554"/>
            <a:ext cx="1033124" cy="795150"/>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514564" y="5313071"/>
            <a:ext cx="1584176" cy="644961"/>
          </a:xfrm>
          <a:prstGeom prst="rect">
            <a:avLst/>
          </a:prstGeom>
          <a:solidFill>
            <a:schemeClr val="tx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smtClean="0"/>
              <a:t>正しい</a:t>
            </a:r>
            <a:r>
              <a:rPr lang="ja-JP" altLang="en-US" sz="1600" smtClean="0"/>
              <a:t>ハイパーコール列</a:t>
            </a:r>
            <a:endParaRPr kumimoji="1" lang="en-US" altLang="ja-JP" sz="1600" smtClean="0"/>
          </a:p>
        </p:txBody>
      </p:sp>
      <p:sp>
        <p:nvSpPr>
          <p:cNvPr id="22" name="テキスト ボックス 21"/>
          <p:cNvSpPr txBox="1"/>
          <p:nvPr/>
        </p:nvSpPr>
        <p:spPr>
          <a:xfrm>
            <a:off x="448725" y="4048221"/>
            <a:ext cx="857927" cy="369332"/>
          </a:xfrm>
          <a:prstGeom prst="rect">
            <a:avLst/>
          </a:prstGeom>
          <a:noFill/>
        </p:spPr>
        <p:txBody>
          <a:bodyPr wrap="none" rtlCol="0">
            <a:spAutoFit/>
          </a:bodyPr>
          <a:lstStyle/>
          <a:p>
            <a:r>
              <a:rPr lang="ja-JP" altLang="en-US"/>
              <a:t>ユーザ</a:t>
            </a:r>
            <a:endParaRPr kumimoji="1" lang="ja-JP" altLang="en-US"/>
          </a:p>
        </p:txBody>
      </p:sp>
      <p:sp>
        <p:nvSpPr>
          <p:cNvPr id="23" name="テキスト ボックス 22"/>
          <p:cNvSpPr txBox="1"/>
          <p:nvPr/>
        </p:nvSpPr>
        <p:spPr>
          <a:xfrm>
            <a:off x="3646675" y="4420434"/>
            <a:ext cx="867545" cy="646331"/>
          </a:xfrm>
          <a:prstGeom prst="rect">
            <a:avLst/>
          </a:prstGeom>
          <a:noFill/>
        </p:spPr>
        <p:txBody>
          <a:bodyPr wrap="none" rtlCol="0">
            <a:spAutoFit/>
          </a:bodyPr>
          <a:lstStyle/>
          <a:p>
            <a:pPr algn="ctr"/>
            <a:r>
              <a:rPr kumimoji="1" lang="ja-JP" altLang="en-US" smtClean="0"/>
              <a:t>管理</a:t>
            </a:r>
            <a:endParaRPr lang="en-US" altLang="ja-JP"/>
          </a:p>
          <a:p>
            <a:pPr algn="ctr"/>
            <a:r>
              <a:rPr kumimoji="1" lang="ja-JP" altLang="en-US" smtClean="0"/>
              <a:t>サーバ</a:t>
            </a:r>
            <a:endParaRPr kumimoji="1" lang="ja-JP" altLang="en-US"/>
          </a:p>
        </p:txBody>
      </p:sp>
      <p:cxnSp>
        <p:nvCxnSpPr>
          <p:cNvPr id="8" name="直線矢印コネクタ 7"/>
          <p:cNvCxnSpPr/>
          <p:nvPr/>
        </p:nvCxnSpPr>
        <p:spPr>
          <a:xfrm flipV="1">
            <a:off x="2124512" y="4815126"/>
            <a:ext cx="1442242" cy="2"/>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2267744" y="4138526"/>
            <a:ext cx="939681" cy="646331"/>
          </a:xfrm>
          <a:prstGeom prst="rect">
            <a:avLst/>
          </a:prstGeom>
          <a:noFill/>
        </p:spPr>
        <p:txBody>
          <a:bodyPr wrap="none" rtlCol="0">
            <a:spAutoFit/>
          </a:bodyPr>
          <a:lstStyle/>
          <a:p>
            <a:pPr algn="ctr"/>
            <a:r>
              <a:rPr lang="ja-JP" altLang="en-US"/>
              <a:t>管理</a:t>
            </a:r>
            <a:endParaRPr kumimoji="1" lang="en-US" altLang="ja-JP" smtClean="0"/>
          </a:p>
          <a:p>
            <a:pPr algn="ctr"/>
            <a:r>
              <a:rPr kumimoji="1" lang="ja-JP" altLang="en-US" smtClean="0"/>
              <a:t>コマンド</a:t>
            </a:r>
            <a:endParaRPr kumimoji="1" lang="ja-JP" altLang="en-US"/>
          </a:p>
        </p:txBody>
      </p:sp>
      <p:sp>
        <p:nvSpPr>
          <p:cNvPr id="24" name="正方形/長方形 23"/>
          <p:cNvSpPr/>
          <p:nvPr/>
        </p:nvSpPr>
        <p:spPr>
          <a:xfrm>
            <a:off x="720418" y="6014530"/>
            <a:ext cx="1359566" cy="370215"/>
          </a:xfrm>
          <a:prstGeom prst="rect">
            <a:avLst/>
          </a:prstGeom>
          <a:solidFill>
            <a:schemeClr val="tx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mtClean="0"/>
              <a:t>VM</a:t>
            </a:r>
            <a:r>
              <a:rPr lang="ja-JP" altLang="en-US" smtClean="0"/>
              <a:t>識別子</a:t>
            </a:r>
            <a:endParaRPr kumimoji="1" lang="en-US" altLang="ja-JP" smtClean="0"/>
          </a:p>
        </p:txBody>
      </p:sp>
      <p:sp>
        <p:nvSpPr>
          <p:cNvPr id="25" name="正方形/長方形 24"/>
          <p:cNvSpPr/>
          <p:nvPr/>
        </p:nvSpPr>
        <p:spPr>
          <a:xfrm>
            <a:off x="6953554" y="4138526"/>
            <a:ext cx="1359566" cy="370215"/>
          </a:xfrm>
          <a:prstGeom prst="rect">
            <a:avLst/>
          </a:prstGeom>
          <a:solidFill>
            <a:srgbClr val="FFFF00"/>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mtClean="0">
                <a:solidFill>
                  <a:sysClr val="windowText" lastClr="000000"/>
                </a:solidFill>
              </a:rPr>
              <a:t>VM</a:t>
            </a:r>
            <a:r>
              <a:rPr lang="ja-JP" altLang="en-US" smtClean="0">
                <a:solidFill>
                  <a:sysClr val="windowText" lastClr="000000"/>
                </a:solidFill>
              </a:rPr>
              <a:t>識別子</a:t>
            </a:r>
            <a:endParaRPr kumimoji="1" lang="en-US" altLang="ja-JP" smtClean="0">
              <a:solidFill>
                <a:sysClr val="windowText" lastClr="000000"/>
              </a:solidFill>
            </a:endParaRPr>
          </a:p>
        </p:txBody>
      </p:sp>
      <p:cxnSp>
        <p:nvCxnSpPr>
          <p:cNvPr id="16" name="カギ線コネクタ 15"/>
          <p:cNvCxnSpPr>
            <a:stCxn id="17" idx="3"/>
            <a:endCxn id="21" idx="0"/>
          </p:cNvCxnSpPr>
          <p:nvPr/>
        </p:nvCxnSpPr>
        <p:spPr>
          <a:xfrm>
            <a:off x="4597011" y="4815129"/>
            <a:ext cx="908189" cy="251636"/>
          </a:xfrm>
          <a:prstGeom prst="bentConnector2">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93510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ハイパーコール列の例</a:t>
            </a:r>
            <a:endParaRPr kumimoji="1" lang="ja-JP" altLang="en-US"/>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425688671"/>
              </p:ext>
            </p:extLst>
          </p:nvPr>
        </p:nvGraphicFramePr>
        <p:xfrm>
          <a:off x="866448" y="4437112"/>
          <a:ext cx="2625432" cy="864096"/>
        </p:xfrm>
        <a:graphic>
          <a:graphicData uri="http://schemas.openxmlformats.org/drawingml/2006/table">
            <a:tbl>
              <a:tblPr firstRow="1" firstCol="1" bandRow="1"/>
              <a:tblGrid>
                <a:gridCol w="2625432">
                  <a:extLst>
                    <a:ext uri="{9D8B030D-6E8A-4147-A177-3AD203B41FA5}">
                      <a16:colId xmlns:a16="http://schemas.microsoft.com/office/drawing/2014/main" val="20000"/>
                    </a:ext>
                  </a:extLst>
                </a:gridCol>
              </a:tblGrid>
              <a:tr h="864096">
                <a:tc>
                  <a:txBody>
                    <a:bodyPr/>
                    <a:lstStyle/>
                    <a:p>
                      <a:pPr algn="just">
                        <a:spcAft>
                          <a:spcPts val="0"/>
                        </a:spcAft>
                      </a:pPr>
                      <a:r>
                        <a:rPr lang="en-US" sz="1800" kern="100" smtClean="0">
                          <a:effectLst/>
                          <a:latin typeface="Inconsolata"/>
                          <a:ea typeface="HGPｺﾞｼｯｸM"/>
                          <a:cs typeface="Consolas"/>
                        </a:rPr>
                        <a:t>xen_version      </a:t>
                      </a:r>
                      <a:r>
                        <a:rPr lang="en-US" sz="1800" kern="100">
                          <a:effectLst/>
                          <a:latin typeface="Inconsolata"/>
                          <a:ea typeface="HGPｺﾞｼｯｸM"/>
                          <a:cs typeface="Consolas"/>
                        </a:rPr>
                        <a:t>×8</a:t>
                      </a:r>
                      <a:endParaRPr lang="ja-JP" sz="1800" kern="100">
                        <a:effectLst/>
                        <a:latin typeface="Inconsolata"/>
                        <a:ea typeface="HGPｺﾞｼｯｸM"/>
                        <a:cs typeface="Consolas"/>
                      </a:endParaRPr>
                    </a:p>
                    <a:p>
                      <a:pPr algn="just">
                        <a:spcAft>
                          <a:spcPts val="0"/>
                        </a:spcAft>
                      </a:pPr>
                      <a:r>
                        <a:rPr lang="en-US" altLang="ja-JP" sz="1800" kern="100" smtClean="0">
                          <a:effectLst/>
                          <a:latin typeface="Inconsolata"/>
                          <a:ea typeface="HGPｺﾞｼｯｸM"/>
                          <a:cs typeface="Consolas"/>
                        </a:rPr>
                        <a:t>sysctl</a:t>
                      </a:r>
                      <a:endParaRPr lang="ja-JP" sz="1800" kern="100">
                        <a:effectLst/>
                        <a:latin typeface="Inconsolata"/>
                        <a:ea typeface="HGPｺﾞｼｯｸM"/>
                        <a:cs typeface="Consolas"/>
                      </a:endParaRPr>
                    </a:p>
                    <a:p>
                      <a:pPr algn="just">
                        <a:spcAft>
                          <a:spcPts val="0"/>
                        </a:spcAft>
                      </a:pPr>
                      <a:r>
                        <a:rPr lang="en-US" altLang="ja-JP" sz="1800" kern="100" smtClean="0">
                          <a:effectLst/>
                          <a:latin typeface="Inconsolata"/>
                          <a:ea typeface="HGPｺﾞｼｯｸM"/>
                          <a:cs typeface="Consolas"/>
                        </a:rPr>
                        <a:t>domctl</a:t>
                      </a:r>
                      <a:endParaRPr lang="ja-JP" sz="1800" kern="100">
                        <a:effectLst/>
                        <a:latin typeface="Inconsolata"/>
                        <a:ea typeface="HGPｺﾞｼｯｸM"/>
                        <a:cs typeface="Consola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z="1600" smtClean="0"/>
              <a:t>38</a:t>
            </a:fld>
            <a:endParaRPr kumimoji="1" lang="ja-JP" altLang="en-US"/>
          </a:p>
        </p:txBody>
      </p:sp>
      <p:sp>
        <p:nvSpPr>
          <p:cNvPr id="6" name="Rectangle 1"/>
          <p:cNvSpPr>
            <a:spLocks noChangeArrowheads="1"/>
          </p:cNvSpPr>
          <p:nvPr/>
        </p:nvSpPr>
        <p:spPr bwMode="auto">
          <a:xfrm>
            <a:off x="877686" y="3874838"/>
            <a:ext cx="130676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2000" smtClean="0">
                <a:latin typeface="+mj-ea"/>
                <a:ea typeface="+mj-ea"/>
                <a:cs typeface="Consolas" pitchFamily="49" charset="0"/>
              </a:rPr>
              <a:t>VM</a:t>
            </a:r>
            <a:r>
              <a:rPr lang="ja-JP" altLang="en-US" sz="2000" smtClean="0">
                <a:latin typeface="+mj-ea"/>
                <a:ea typeface="+mj-ea"/>
                <a:cs typeface="Consolas" pitchFamily="49" charset="0"/>
              </a:rPr>
              <a:t>の再開</a:t>
            </a:r>
            <a:endParaRPr kumimoji="1" lang="en-US" altLang="ja-JP" sz="2000" b="0" i="0" u="none" strike="noStrike" cap="none" normalizeH="0" baseline="0" smtClean="0">
              <a:ln>
                <a:noFill/>
              </a:ln>
              <a:solidFill>
                <a:schemeClr val="tx1"/>
              </a:solidFill>
              <a:effectLst/>
              <a:latin typeface="+mj-ea"/>
              <a:ea typeface="+mj-ea"/>
              <a:cs typeface="ＭＳ Ｐゴシック"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360037324"/>
              </p:ext>
            </p:extLst>
          </p:nvPr>
        </p:nvGraphicFramePr>
        <p:xfrm>
          <a:off x="5004048" y="2492896"/>
          <a:ext cx="2736304" cy="3566338"/>
        </p:xfrm>
        <a:graphic>
          <a:graphicData uri="http://schemas.openxmlformats.org/drawingml/2006/table">
            <a:tbl>
              <a:tblPr firstRow="1" firstCol="1" bandRow="1"/>
              <a:tblGrid>
                <a:gridCol w="2736304">
                  <a:extLst>
                    <a:ext uri="{9D8B030D-6E8A-4147-A177-3AD203B41FA5}">
                      <a16:colId xmlns:a16="http://schemas.microsoft.com/office/drawing/2014/main" val="20000"/>
                    </a:ext>
                  </a:extLst>
                </a:gridCol>
              </a:tblGrid>
              <a:tr h="3566338">
                <a:tc>
                  <a:txBody>
                    <a:bodyPr/>
                    <a:lstStyle/>
                    <a:p>
                      <a:pPr algn="just">
                        <a:spcAft>
                          <a:spcPts val="0"/>
                        </a:spcAft>
                      </a:pPr>
                      <a:r>
                        <a:rPr lang="en-US" sz="1800" kern="100" smtClean="0">
                          <a:effectLst/>
                          <a:latin typeface="Inconsolata"/>
                          <a:ea typeface="HGPｺﾞｼｯｸM"/>
                          <a:cs typeface="Consolas"/>
                        </a:rPr>
                        <a:t>xen_version</a:t>
                      </a:r>
                      <a:r>
                        <a:rPr lang="en-US" sz="1800" kern="100" baseline="0" smtClean="0">
                          <a:effectLst/>
                          <a:latin typeface="Inconsolata"/>
                          <a:ea typeface="HGPｺﾞｼｯｸM"/>
                          <a:cs typeface="Consolas"/>
                        </a:rPr>
                        <a:t>      </a:t>
                      </a:r>
                      <a:r>
                        <a:rPr lang="en-US" sz="1800" kern="100" smtClean="0">
                          <a:effectLst/>
                          <a:latin typeface="Inconsolata"/>
                          <a:ea typeface="HGPｺﾞｼｯｸM"/>
                          <a:cs typeface="Consolas"/>
                        </a:rPr>
                        <a:t>×</a:t>
                      </a:r>
                      <a:r>
                        <a:rPr lang="en-US" sz="1800" kern="100">
                          <a:effectLst/>
                          <a:latin typeface="Inconsolata"/>
                          <a:ea typeface="HGPｺﾞｼｯｸM"/>
                          <a:cs typeface="Consolas"/>
                        </a:rPr>
                        <a:t>8</a:t>
                      </a:r>
                      <a:endParaRPr lang="ja-JP" sz="1800" kern="100">
                        <a:effectLst/>
                        <a:latin typeface="Inconsolata"/>
                        <a:ea typeface="HGPｺﾞｼｯｸM"/>
                        <a:cs typeface="Consolas"/>
                      </a:endParaRPr>
                    </a:p>
                    <a:p>
                      <a:pPr algn="just">
                        <a:spcAft>
                          <a:spcPts val="0"/>
                        </a:spcAft>
                      </a:pPr>
                      <a:r>
                        <a:rPr lang="en-US" altLang="ja-JP" sz="1800" kern="100" smtClean="0">
                          <a:effectLst/>
                          <a:latin typeface="Inconsolata"/>
                          <a:ea typeface="HGPｺﾞｼｯｸM"/>
                          <a:cs typeface="Consolas"/>
                        </a:rPr>
                        <a:t>sysctl</a:t>
                      </a:r>
                      <a:endParaRPr lang="ja-JP" sz="1800" kern="100">
                        <a:effectLst/>
                        <a:latin typeface="Inconsolata"/>
                        <a:ea typeface="HGPｺﾞｼｯｸM"/>
                        <a:cs typeface="Consolas"/>
                      </a:endParaRPr>
                    </a:p>
                    <a:p>
                      <a:pPr algn="just">
                        <a:spcAft>
                          <a:spcPts val="0"/>
                        </a:spcAft>
                      </a:pPr>
                      <a:r>
                        <a:rPr lang="en-US" altLang="ja-JP" sz="1800" kern="100" smtClean="0">
                          <a:effectLst/>
                          <a:latin typeface="Inconsolata"/>
                          <a:ea typeface="HGPｺﾞｼｯｸM"/>
                          <a:cs typeface="Consolas"/>
                        </a:rPr>
                        <a:t>memory_op</a:t>
                      </a:r>
                      <a:endParaRPr lang="ja-JP" sz="1800" kern="100">
                        <a:effectLst/>
                        <a:latin typeface="Inconsolata"/>
                        <a:ea typeface="HGPｺﾞｼｯｸM"/>
                        <a:cs typeface="Consolas"/>
                      </a:endParaRPr>
                    </a:p>
                    <a:p>
                      <a:pPr algn="just">
                        <a:spcAft>
                          <a:spcPts val="0"/>
                        </a:spcAft>
                      </a:pPr>
                      <a:r>
                        <a:rPr lang="en-US" altLang="ja-JP" sz="1800" kern="100" smtClean="0">
                          <a:effectLst/>
                          <a:latin typeface="Inconsolata"/>
                          <a:ea typeface="HGPｺﾞｼｯｸM"/>
                          <a:cs typeface="Consolas"/>
                        </a:rPr>
                        <a:t>memory_op</a:t>
                      </a:r>
                      <a:endParaRPr lang="ja-JP" sz="1800" kern="100">
                        <a:effectLst/>
                        <a:latin typeface="Inconsolata"/>
                        <a:ea typeface="HGPｺﾞｼｯｸM"/>
                        <a:cs typeface="Consolas"/>
                      </a:endParaRPr>
                    </a:p>
                    <a:p>
                      <a:pPr algn="just">
                        <a:spcAft>
                          <a:spcPts val="0"/>
                        </a:spcAft>
                      </a:pPr>
                      <a:r>
                        <a:rPr lang="en-US" altLang="ja-JP" sz="1800" kern="100" smtClean="0">
                          <a:effectLst/>
                          <a:latin typeface="Inconsolata"/>
                          <a:ea typeface="HGPｺﾞｼｯｸM"/>
                          <a:cs typeface="Consolas"/>
                        </a:rPr>
                        <a:t>sysctl</a:t>
                      </a:r>
                      <a:endParaRPr lang="ja-JP" sz="1800" kern="100">
                        <a:effectLst/>
                        <a:latin typeface="Inconsolata"/>
                        <a:ea typeface="HGPｺﾞｼｯｸM"/>
                        <a:cs typeface="Consolas"/>
                      </a:endParaRPr>
                    </a:p>
                    <a:p>
                      <a:pPr algn="just">
                        <a:spcAft>
                          <a:spcPts val="0"/>
                        </a:spcAft>
                      </a:pPr>
                      <a:r>
                        <a:rPr lang="en-US" altLang="ja-JP" sz="1800" kern="100" smtClean="0">
                          <a:effectLst/>
                          <a:latin typeface="Inconsolata"/>
                          <a:ea typeface="HGPｺﾞｼｯｸM"/>
                          <a:cs typeface="Consolas"/>
                        </a:rPr>
                        <a:t>sysctl</a:t>
                      </a:r>
                      <a:endParaRPr lang="ja-JP" sz="1800" kern="100">
                        <a:effectLst/>
                        <a:latin typeface="Inconsolata"/>
                        <a:ea typeface="HGPｺﾞｼｯｸM"/>
                        <a:cs typeface="Consolas"/>
                      </a:endParaRPr>
                    </a:p>
                    <a:p>
                      <a:pPr algn="just">
                        <a:spcAft>
                          <a:spcPts val="0"/>
                        </a:spcAft>
                      </a:pPr>
                      <a:r>
                        <a:rPr lang="en-US" altLang="ja-JP" sz="1800" kern="100" smtClean="0">
                          <a:effectLst/>
                          <a:latin typeface="Inconsolata"/>
                          <a:ea typeface="HGPｺﾞｼｯｸM"/>
                          <a:cs typeface="Consolas"/>
                        </a:rPr>
                        <a:t>sysctl</a:t>
                      </a:r>
                      <a:endParaRPr lang="ja-JP" sz="1800" kern="100">
                        <a:effectLst/>
                        <a:latin typeface="Inconsolata"/>
                        <a:ea typeface="HGPｺﾞｼｯｸM"/>
                        <a:cs typeface="Consolas"/>
                      </a:endParaRPr>
                    </a:p>
                    <a:p>
                      <a:pPr algn="just">
                        <a:spcAft>
                          <a:spcPts val="0"/>
                        </a:spcAft>
                      </a:pPr>
                      <a:r>
                        <a:rPr lang="en-US" sz="1800" kern="100" smtClean="0">
                          <a:effectLst/>
                          <a:latin typeface="Inconsolata"/>
                          <a:ea typeface="HGPｺﾞｼｯｸM"/>
                          <a:cs typeface="Consolas"/>
                        </a:rPr>
                        <a:t>domctl</a:t>
                      </a:r>
                      <a:r>
                        <a:rPr lang="en-US" sz="1800" kern="100" baseline="0" smtClean="0">
                          <a:effectLst/>
                          <a:latin typeface="Inconsolata"/>
                          <a:ea typeface="HGPｺﾞｼｯｸM"/>
                          <a:cs typeface="Consolas"/>
                        </a:rPr>
                        <a:t>          </a:t>
                      </a:r>
                      <a:r>
                        <a:rPr lang="en-US" sz="1800" kern="100" smtClean="0">
                          <a:effectLst/>
                          <a:latin typeface="Inconsolata"/>
                          <a:ea typeface="HGPｺﾞｼｯｸM"/>
                          <a:cs typeface="Consolas"/>
                        </a:rPr>
                        <a:t> ×</a:t>
                      </a:r>
                      <a:r>
                        <a:rPr lang="en-US" sz="1800" kern="100">
                          <a:effectLst/>
                          <a:latin typeface="Inconsolata"/>
                          <a:ea typeface="HGPｺﾞｼｯｸM"/>
                          <a:cs typeface="Consolas"/>
                        </a:rPr>
                        <a:t>16</a:t>
                      </a:r>
                      <a:endParaRPr lang="ja-JP" sz="1800" kern="100">
                        <a:effectLst/>
                        <a:latin typeface="Inconsolata"/>
                        <a:ea typeface="HGPｺﾞｼｯｸM"/>
                        <a:cs typeface="Consolas"/>
                      </a:endParaRPr>
                    </a:p>
                    <a:p>
                      <a:pPr algn="just">
                        <a:spcAft>
                          <a:spcPts val="0"/>
                        </a:spcAft>
                      </a:pPr>
                      <a:r>
                        <a:rPr lang="en-US" altLang="ja-JP" sz="1800" kern="100" smtClean="0">
                          <a:effectLst/>
                          <a:latin typeface="Inconsolata"/>
                          <a:ea typeface="HGPｺﾞｼｯｸM"/>
                          <a:cs typeface="Consolas"/>
                        </a:rPr>
                        <a:t>sysctl</a:t>
                      </a:r>
                      <a:endParaRPr lang="ja-JP" sz="1800" kern="100">
                        <a:effectLst/>
                        <a:latin typeface="Inconsolata"/>
                        <a:ea typeface="HGPｺﾞｼｯｸM"/>
                        <a:cs typeface="Consolas"/>
                      </a:endParaRPr>
                    </a:p>
                    <a:p>
                      <a:pPr algn="just">
                        <a:spcAft>
                          <a:spcPts val="0"/>
                        </a:spcAft>
                      </a:pPr>
                      <a:r>
                        <a:rPr lang="en-US" altLang="ja-JP" sz="1800" kern="100" smtClean="0">
                          <a:effectLst/>
                          <a:latin typeface="Inconsolata"/>
                          <a:ea typeface="HGPｺﾞｼｯｸM"/>
                          <a:cs typeface="Consolas"/>
                        </a:rPr>
                        <a:t>domctl</a:t>
                      </a:r>
                      <a:endParaRPr lang="ja-JP" sz="1800" kern="100">
                        <a:effectLst/>
                        <a:latin typeface="Inconsolata"/>
                        <a:ea typeface="HGPｺﾞｼｯｸM"/>
                        <a:cs typeface="Consolas"/>
                      </a:endParaRPr>
                    </a:p>
                    <a:p>
                      <a:pPr algn="just">
                        <a:spcAft>
                          <a:spcPts val="0"/>
                        </a:spcAft>
                      </a:pPr>
                      <a:r>
                        <a:rPr lang="en-US" altLang="ja-JP" sz="1800" kern="100" smtClean="0">
                          <a:effectLst/>
                          <a:latin typeface="Inconsolata"/>
                          <a:ea typeface="HGPｺﾞｼｯｸM"/>
                          <a:cs typeface="Consolas"/>
                        </a:rPr>
                        <a:t>domctl</a:t>
                      </a:r>
                      <a:endParaRPr lang="ja-JP" sz="1800" kern="100">
                        <a:effectLst/>
                        <a:latin typeface="Inconsolata"/>
                        <a:ea typeface="HGPｺﾞｼｯｸM"/>
                        <a:cs typeface="Consolas"/>
                      </a:endParaRPr>
                    </a:p>
                    <a:p>
                      <a:pPr algn="just">
                        <a:spcAft>
                          <a:spcPts val="0"/>
                        </a:spcAft>
                      </a:pPr>
                      <a:r>
                        <a:rPr lang="en-US" altLang="ja-JP" sz="1800" kern="100" smtClean="0">
                          <a:effectLst/>
                          <a:latin typeface="Inconsolata"/>
                          <a:ea typeface="HGPｺﾞｼｯｸM"/>
                          <a:cs typeface="Consolas"/>
                        </a:rPr>
                        <a:t>domctl</a:t>
                      </a:r>
                      <a:endParaRPr lang="ja-JP" sz="1800" kern="100">
                        <a:effectLst/>
                        <a:latin typeface="Inconsolata"/>
                        <a:ea typeface="HGPｺﾞｼｯｸM"/>
                        <a:cs typeface="Consolas"/>
                      </a:endParaRPr>
                    </a:p>
                    <a:p>
                      <a:pPr algn="just">
                        <a:spcAft>
                          <a:spcPts val="0"/>
                        </a:spcAft>
                      </a:pPr>
                      <a:r>
                        <a:rPr lang="en-US" altLang="ja-JP" sz="1800" kern="100" smtClean="0">
                          <a:effectLst/>
                          <a:latin typeface="Inconsolata"/>
                          <a:ea typeface="HGPｺﾞｼｯｸM"/>
                          <a:cs typeface="Consolas"/>
                        </a:rPr>
                        <a:t>domctl</a:t>
                      </a:r>
                      <a:endParaRPr lang="ja-JP" sz="1800" kern="100">
                        <a:effectLst/>
                        <a:latin typeface="Inconsolata"/>
                        <a:ea typeface="HGPｺﾞｼｯｸM"/>
                        <a:cs typeface="Consola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2" name="Rectangle 1"/>
          <p:cNvSpPr>
            <a:spLocks noChangeArrowheads="1"/>
          </p:cNvSpPr>
          <p:nvPr/>
        </p:nvSpPr>
        <p:spPr bwMode="auto">
          <a:xfrm>
            <a:off x="5004048" y="1930622"/>
            <a:ext cx="252344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0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t>仮想</a:t>
            </a:r>
            <a:r>
              <a:rPr kumimoji="1" lang="en-US" altLang="ja-JP" sz="20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t>CPU</a:t>
            </a:r>
            <a:r>
              <a:rPr kumimoji="1" lang="ja-JP" altLang="en-US" sz="20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t>の一覧取得</a:t>
            </a:r>
            <a:endParaRPr kumimoji="1" lang="en-US" altLang="ja-JP" sz="20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graphicFrame>
        <p:nvGraphicFramePr>
          <p:cNvPr id="11" name="コンテンツ プレースホルダー 4"/>
          <p:cNvGraphicFramePr>
            <a:graphicFrameLocks/>
          </p:cNvGraphicFramePr>
          <p:nvPr>
            <p:extLst>
              <p:ext uri="{D42A27DB-BD31-4B8C-83A1-F6EECF244321}">
                <p14:modId xmlns:p14="http://schemas.microsoft.com/office/powerpoint/2010/main" val="3984718524"/>
              </p:ext>
            </p:extLst>
          </p:nvPr>
        </p:nvGraphicFramePr>
        <p:xfrm>
          <a:off x="899917" y="2490584"/>
          <a:ext cx="2591963" cy="722392"/>
        </p:xfrm>
        <a:graphic>
          <a:graphicData uri="http://schemas.openxmlformats.org/drawingml/2006/table">
            <a:tbl>
              <a:tblPr firstRow="1" firstCol="1" bandRow="1"/>
              <a:tblGrid>
                <a:gridCol w="2591963">
                  <a:extLst>
                    <a:ext uri="{9D8B030D-6E8A-4147-A177-3AD203B41FA5}">
                      <a16:colId xmlns:a16="http://schemas.microsoft.com/office/drawing/2014/main" val="20000"/>
                    </a:ext>
                  </a:extLst>
                </a:gridCol>
              </a:tblGrid>
              <a:tr h="722392">
                <a:tc>
                  <a:txBody>
                    <a:bodyPr/>
                    <a:lstStyle/>
                    <a:p>
                      <a:pPr algn="just">
                        <a:spcAft>
                          <a:spcPts val="0"/>
                        </a:spcAft>
                      </a:pPr>
                      <a:r>
                        <a:rPr lang="en-US" altLang="ja-JP" sz="1800" kern="100" smtClean="0">
                          <a:effectLst/>
                          <a:latin typeface="Inconsolata"/>
                          <a:ea typeface="HGPｺﾞｼｯｸM"/>
                          <a:cs typeface="Consolas"/>
                        </a:rPr>
                        <a:t>xen_version</a:t>
                      </a:r>
                      <a:r>
                        <a:rPr lang="en-US" sz="1800" kern="100" smtClean="0">
                          <a:effectLst/>
                          <a:latin typeface="Inconsolata"/>
                          <a:ea typeface="HGPｺﾞｼｯｸM"/>
                          <a:cs typeface="Consolas"/>
                        </a:rPr>
                        <a:t>      ×8</a:t>
                      </a:r>
                      <a:endParaRPr lang="ja-JP" sz="1800" kern="100">
                        <a:effectLst/>
                        <a:latin typeface="Inconsolata"/>
                        <a:ea typeface="HGPｺﾞｼｯｸM"/>
                        <a:cs typeface="Consolas"/>
                      </a:endParaRPr>
                    </a:p>
                    <a:p>
                      <a:pPr algn="just">
                        <a:spcAft>
                          <a:spcPts val="0"/>
                        </a:spcAft>
                      </a:pPr>
                      <a:r>
                        <a:rPr lang="en-US" altLang="ja-JP" sz="1800" kern="100" smtClean="0">
                          <a:effectLst/>
                          <a:latin typeface="Inconsolata"/>
                          <a:ea typeface="HGPｺﾞｼｯｸM"/>
                          <a:cs typeface="Consolas"/>
                        </a:rPr>
                        <a:t>domctl</a:t>
                      </a:r>
                      <a:endParaRPr lang="ja-JP" sz="1800" kern="100">
                        <a:effectLst/>
                        <a:latin typeface="Inconsolata"/>
                        <a:ea typeface="HGPｺﾞｼｯｸM"/>
                        <a:cs typeface="Consola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3" name="Rectangle 1"/>
          <p:cNvSpPr>
            <a:spLocks noChangeArrowheads="1"/>
          </p:cNvSpPr>
          <p:nvPr/>
        </p:nvSpPr>
        <p:spPr bwMode="auto">
          <a:xfrm>
            <a:off x="911155" y="1928310"/>
            <a:ext cx="181972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2000" smtClean="0">
                <a:latin typeface="+mj-ea"/>
                <a:ea typeface="+mj-ea"/>
                <a:cs typeface="Consolas" pitchFamily="49" charset="0"/>
              </a:rPr>
              <a:t>VM</a:t>
            </a:r>
            <a:r>
              <a:rPr lang="ja-JP" altLang="en-US" sz="2000" smtClean="0">
                <a:latin typeface="+mj-ea"/>
                <a:ea typeface="+mj-ea"/>
                <a:cs typeface="Consolas" pitchFamily="49" charset="0"/>
              </a:rPr>
              <a:t>の</a:t>
            </a:r>
            <a:r>
              <a:rPr lang="ja-JP" altLang="en-US" sz="2000">
                <a:latin typeface="+mj-ea"/>
                <a:ea typeface="+mj-ea"/>
                <a:cs typeface="Consolas" pitchFamily="49" charset="0"/>
              </a:rPr>
              <a:t>一時停止</a:t>
            </a:r>
            <a:endParaRPr kumimoji="1" lang="en-US" altLang="ja-JP" sz="2000" b="0" i="0" u="none" strike="noStrike" cap="none" normalizeH="0" baseline="0" smtClean="0">
              <a:ln>
                <a:noFill/>
              </a:ln>
              <a:solidFill>
                <a:schemeClr val="tx1"/>
              </a:solidFill>
              <a:effectLst/>
              <a:latin typeface="+mj-ea"/>
              <a:ea typeface="+mj-ea"/>
              <a:cs typeface="ＭＳ Ｐゴシック" pitchFamily="50" charset="-128"/>
            </a:endParaRPr>
          </a:p>
        </p:txBody>
      </p:sp>
    </p:spTree>
    <p:extLst>
      <p:ext uri="{BB962C8B-B14F-4D97-AF65-F5344CB8AC3E}">
        <p14:creationId xmlns:p14="http://schemas.microsoft.com/office/powerpoint/2010/main" val="40090765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1" name="Picture 2" descr="C:\Users\inokuchi\AppData\Local\Microsoft\Windows\INetCache\IE\K53BG0JG\lgi01a2014010700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31640" y="4551278"/>
            <a:ext cx="993644" cy="1054395"/>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p:cNvSpPr>
            <a:spLocks noGrp="1"/>
          </p:cNvSpPr>
          <p:nvPr>
            <p:ph type="title"/>
          </p:nvPr>
        </p:nvSpPr>
        <p:spPr/>
        <p:txBody>
          <a:bodyPr/>
          <a:lstStyle/>
          <a:p>
            <a:r>
              <a:rPr kumimoji="1" lang="en-US" altLang="ja-JP" smtClean="0"/>
              <a:t>VM</a:t>
            </a:r>
            <a:r>
              <a:rPr kumimoji="1" lang="ja-JP" altLang="en-US" smtClean="0"/>
              <a:t>識別子を用いた操作</a:t>
            </a:r>
            <a:endParaRPr kumimoji="1" lang="ja-JP" altLang="en-US"/>
          </a:p>
        </p:txBody>
      </p:sp>
      <p:sp>
        <p:nvSpPr>
          <p:cNvPr id="3" name="コンテンツ プレースホルダー 2"/>
          <p:cNvSpPr>
            <a:spLocks noGrp="1"/>
          </p:cNvSpPr>
          <p:nvPr>
            <p:ph idx="1"/>
          </p:nvPr>
        </p:nvSpPr>
        <p:spPr/>
        <p:txBody>
          <a:bodyPr/>
          <a:lstStyle/>
          <a:p>
            <a:r>
              <a:rPr kumimoji="1" lang="en-US" altLang="ja-JP" smtClean="0"/>
              <a:t>VM</a:t>
            </a:r>
            <a:r>
              <a:rPr lang="ja-JP" altLang="en-US" smtClean="0"/>
              <a:t>識別子</a:t>
            </a:r>
            <a:r>
              <a:rPr lang="ja-JP" altLang="en-US"/>
              <a:t>を</a:t>
            </a:r>
            <a:r>
              <a:rPr lang="ja-JP" altLang="en-US" smtClean="0"/>
              <a:t>指定して</a:t>
            </a:r>
            <a:r>
              <a:rPr lang="en-US" altLang="ja-JP" smtClean="0"/>
              <a:t>VM</a:t>
            </a:r>
            <a:r>
              <a:rPr lang="ja-JP" altLang="en-US" smtClean="0"/>
              <a:t>の一時停止と</a:t>
            </a:r>
            <a:r>
              <a:rPr lang="ja-JP" altLang="en-US"/>
              <a:t>再開</a:t>
            </a:r>
            <a:r>
              <a:rPr lang="ja-JP" altLang="en-US" smtClean="0"/>
              <a:t>を実行</a:t>
            </a:r>
            <a:endParaRPr lang="en-US" altLang="ja-JP" dirty="0" smtClean="0"/>
          </a:p>
          <a:p>
            <a:pPr lvl="1"/>
            <a:r>
              <a:rPr lang="en-US" altLang="ja-JP" smtClean="0"/>
              <a:t>VM</a:t>
            </a:r>
            <a:r>
              <a:rPr lang="ja-JP" altLang="en-US" smtClean="0"/>
              <a:t>識別子に対応</a:t>
            </a:r>
            <a:r>
              <a:rPr lang="ja-JP" altLang="en-US"/>
              <a:t>する</a:t>
            </a:r>
            <a:r>
              <a:rPr lang="en-US" altLang="ja-JP" smtClean="0"/>
              <a:t>VM</a:t>
            </a:r>
            <a:r>
              <a:rPr lang="ja-JP" altLang="en-US" smtClean="0"/>
              <a:t>を操作した場合</a:t>
            </a:r>
            <a:endParaRPr lang="en-US" altLang="ja-JP" dirty="0" smtClean="0"/>
          </a:p>
          <a:p>
            <a:pPr lvl="2"/>
            <a:r>
              <a:rPr kumimoji="1" lang="ja-JP" altLang="en-US" dirty="0"/>
              <a:t>一時</a:t>
            </a:r>
            <a:r>
              <a:rPr kumimoji="1" lang="ja-JP" altLang="en-US" dirty="0" smtClean="0"/>
              <a:t>停止、再開ともに正常動作を確認</a:t>
            </a:r>
            <a:endParaRPr kumimoji="1" lang="en-US" altLang="ja-JP" dirty="0" smtClean="0"/>
          </a:p>
          <a:p>
            <a:pPr lvl="1"/>
            <a:r>
              <a:rPr lang="ja-JP" altLang="en-US">
                <a:solidFill>
                  <a:prstClr val="black"/>
                </a:solidFill>
              </a:rPr>
              <a:t>対応</a:t>
            </a:r>
            <a:r>
              <a:rPr lang="ja-JP" altLang="en-US" smtClean="0">
                <a:solidFill>
                  <a:prstClr val="black"/>
                </a:solidFill>
              </a:rPr>
              <a:t>しない</a:t>
            </a:r>
            <a:r>
              <a:rPr lang="en-US" altLang="ja-JP" smtClean="0">
                <a:solidFill>
                  <a:prstClr val="black"/>
                </a:solidFill>
              </a:rPr>
              <a:t>VM</a:t>
            </a:r>
            <a:r>
              <a:rPr lang="ja-JP" altLang="en-US" smtClean="0">
                <a:solidFill>
                  <a:prstClr val="black"/>
                </a:solidFill>
              </a:rPr>
              <a:t>を操作しようとした場合</a:t>
            </a:r>
            <a:endParaRPr lang="en-US" altLang="ja-JP" dirty="0" smtClean="0">
              <a:solidFill>
                <a:prstClr val="black"/>
              </a:solidFill>
            </a:endParaRPr>
          </a:p>
          <a:p>
            <a:pPr lvl="2"/>
            <a:r>
              <a:rPr lang="en-US" altLang="ja-JP" dirty="0" smtClean="0">
                <a:solidFill>
                  <a:prstClr val="black"/>
                </a:solidFill>
              </a:rPr>
              <a:t>VM</a:t>
            </a:r>
            <a:r>
              <a:rPr lang="ja-JP" altLang="en-US" dirty="0" smtClean="0">
                <a:solidFill>
                  <a:prstClr val="black"/>
                </a:solidFill>
              </a:rPr>
              <a:t>への</a:t>
            </a:r>
            <a:r>
              <a:rPr lang="ja-JP" altLang="en-US" smtClean="0">
                <a:solidFill>
                  <a:prstClr val="black"/>
                </a:solidFill>
              </a:rPr>
              <a:t>操作が</a:t>
            </a:r>
            <a:r>
              <a:rPr lang="ja-JP" altLang="en-US">
                <a:solidFill>
                  <a:prstClr val="black"/>
                </a:solidFill>
              </a:rPr>
              <a:t>実行されないこと</a:t>
            </a:r>
            <a:r>
              <a:rPr lang="ja-JP" altLang="en-US" smtClean="0">
                <a:solidFill>
                  <a:prstClr val="black"/>
                </a:solidFill>
              </a:rPr>
              <a:t>を</a:t>
            </a:r>
            <a:r>
              <a:rPr lang="ja-JP" altLang="en-US">
                <a:solidFill>
                  <a:prstClr val="black"/>
                </a:solidFill>
              </a:rPr>
              <a:t>確認</a:t>
            </a:r>
            <a:endParaRPr lang="en-US" altLang="ja-JP" dirty="0">
              <a:solidFill>
                <a:prstClr val="black"/>
              </a:solidFill>
            </a:endParaRPr>
          </a:p>
          <a:p>
            <a:pPr lvl="2"/>
            <a:endParaRPr kumimoji="1" lang="en-US" altLang="ja-JP" dirty="0" smtClean="0"/>
          </a:p>
          <a:p>
            <a:pPr lvl="1"/>
            <a:endParaRPr kumimoji="1" lang="ja-JP" altLang="en-US" dirty="0"/>
          </a:p>
        </p:txBody>
      </p:sp>
      <p:sp>
        <p:nvSpPr>
          <p:cNvPr id="4" name="正方形/長方形 3"/>
          <p:cNvSpPr/>
          <p:nvPr/>
        </p:nvSpPr>
        <p:spPr>
          <a:xfrm>
            <a:off x="3824826" y="5700369"/>
            <a:ext cx="4164393" cy="102839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315827" y="6359433"/>
            <a:ext cx="1710725" cy="369332"/>
          </a:xfrm>
          <a:prstGeom prst="rect">
            <a:avLst/>
          </a:prstGeom>
          <a:noFill/>
        </p:spPr>
        <p:txBody>
          <a:bodyPr wrap="none" rtlCol="0">
            <a:spAutoFit/>
          </a:bodyPr>
          <a:lstStyle/>
          <a:p>
            <a:r>
              <a:rPr kumimoji="1" lang="ja-JP" altLang="en-US" smtClean="0"/>
              <a:t>ハイパーバイザ</a:t>
            </a:r>
            <a:endParaRPr kumimoji="1" lang="ja-JP" altLang="en-US"/>
          </a:p>
        </p:txBody>
      </p:sp>
      <p:sp>
        <p:nvSpPr>
          <p:cNvPr id="6" name="正方形/長方形 5"/>
          <p:cNvSpPr/>
          <p:nvPr/>
        </p:nvSpPr>
        <p:spPr>
          <a:xfrm>
            <a:off x="4018336" y="4660153"/>
            <a:ext cx="792204" cy="836646"/>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6588224" y="4660153"/>
            <a:ext cx="1272751" cy="765272"/>
          </a:xfrm>
          <a:prstGeom prst="rect">
            <a:avLst/>
          </a:prstGeom>
          <a:solidFill>
            <a:schemeClr val="accent5">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018334" y="4706128"/>
            <a:ext cx="792205" cy="584775"/>
          </a:xfrm>
          <a:prstGeom prst="rect">
            <a:avLst/>
          </a:prstGeom>
          <a:noFill/>
        </p:spPr>
        <p:txBody>
          <a:bodyPr wrap="none" rtlCol="0">
            <a:spAutoFit/>
          </a:bodyPr>
          <a:lstStyle/>
          <a:p>
            <a:pPr algn="ctr"/>
            <a:r>
              <a:rPr kumimoji="1" lang="ja-JP" altLang="en-US" sz="1600" smtClean="0"/>
              <a:t>管理</a:t>
            </a:r>
            <a:endParaRPr kumimoji="1" lang="en-US" altLang="ja-JP" sz="1600" smtClean="0"/>
          </a:p>
          <a:p>
            <a:pPr algn="ctr"/>
            <a:r>
              <a:rPr lang="ja-JP" altLang="en-US" sz="1600" smtClean="0"/>
              <a:t>サーバ</a:t>
            </a:r>
            <a:endParaRPr kumimoji="1" lang="en-US" altLang="ja-JP" sz="1600" smtClean="0"/>
          </a:p>
        </p:txBody>
      </p:sp>
      <p:sp>
        <p:nvSpPr>
          <p:cNvPr id="9" name="テキスト ボックス 8"/>
          <p:cNvSpPr txBox="1"/>
          <p:nvPr/>
        </p:nvSpPr>
        <p:spPr>
          <a:xfrm>
            <a:off x="6914548" y="4893809"/>
            <a:ext cx="513282" cy="369332"/>
          </a:xfrm>
          <a:prstGeom prst="rect">
            <a:avLst/>
          </a:prstGeom>
          <a:noFill/>
        </p:spPr>
        <p:txBody>
          <a:bodyPr wrap="none" rtlCol="0">
            <a:spAutoFit/>
          </a:bodyPr>
          <a:lstStyle/>
          <a:p>
            <a:r>
              <a:rPr kumimoji="1" lang="en-US" altLang="ja-JP" smtClean="0"/>
              <a:t>VM</a:t>
            </a:r>
            <a:endParaRPr kumimoji="1" lang="ja-JP" altLang="en-US"/>
          </a:p>
        </p:txBody>
      </p:sp>
      <p:sp>
        <p:nvSpPr>
          <p:cNvPr id="13" name="テキスト ボックス 12"/>
          <p:cNvSpPr txBox="1"/>
          <p:nvPr/>
        </p:nvSpPr>
        <p:spPr>
          <a:xfrm>
            <a:off x="1399498" y="4287534"/>
            <a:ext cx="857927" cy="369332"/>
          </a:xfrm>
          <a:prstGeom prst="rect">
            <a:avLst/>
          </a:prstGeom>
          <a:noFill/>
        </p:spPr>
        <p:txBody>
          <a:bodyPr wrap="none" rtlCol="0">
            <a:spAutoFit/>
          </a:bodyPr>
          <a:lstStyle/>
          <a:p>
            <a:r>
              <a:rPr lang="ja-JP" altLang="en-US"/>
              <a:t>ユーザ</a:t>
            </a:r>
            <a:endParaRPr kumimoji="1" lang="ja-JP" altLang="en-US"/>
          </a:p>
        </p:txBody>
      </p:sp>
      <p:sp>
        <p:nvSpPr>
          <p:cNvPr id="14" name="正方形/長方形 13"/>
          <p:cNvSpPr/>
          <p:nvPr/>
        </p:nvSpPr>
        <p:spPr>
          <a:xfrm>
            <a:off x="720257" y="5732845"/>
            <a:ext cx="1222765" cy="378624"/>
          </a:xfrm>
          <a:prstGeom prst="rect">
            <a:avLst/>
          </a:prstGeom>
          <a:solidFill>
            <a:srgbClr val="FFFF00"/>
          </a:solidFill>
          <a:ln>
            <a:solidFill>
              <a:schemeClr val="accent6"/>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smtClean="0">
                <a:solidFill>
                  <a:sysClr val="windowText" lastClr="000000"/>
                </a:solidFill>
              </a:rPr>
              <a:t>VM</a:t>
            </a:r>
            <a:r>
              <a:rPr lang="ja-JP" altLang="en-US" smtClean="0">
                <a:solidFill>
                  <a:sysClr val="windowText" lastClr="000000"/>
                </a:solidFill>
              </a:rPr>
              <a:t>識別子</a:t>
            </a:r>
            <a:endParaRPr kumimoji="1" lang="ja-JP" altLang="en-US">
              <a:solidFill>
                <a:sysClr val="windowText" lastClr="000000"/>
              </a:solidFill>
            </a:endParaRPr>
          </a:p>
        </p:txBody>
      </p:sp>
      <p:pic>
        <p:nvPicPr>
          <p:cNvPr id="25" name="Picture 2" descr="http://free-icon.web-tuhan.net/wp-content/uploads/2014/02/f_007_128.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78155" y="5623973"/>
            <a:ext cx="596367" cy="596368"/>
          </a:xfrm>
          <a:prstGeom prst="rect">
            <a:avLst/>
          </a:prstGeom>
          <a:noFill/>
          <a:extLst>
            <a:ext uri="{909E8E84-426E-40DD-AFC4-6F175D3DCCD1}">
              <a14:hiddenFill xmlns:a14="http://schemas.microsoft.com/office/drawing/2010/main">
                <a:solidFill>
                  <a:srgbClr val="FFFFFF"/>
                </a:solidFill>
              </a14:hiddenFill>
            </a:ext>
          </a:extLst>
        </p:spPr>
      </p:pic>
      <p:sp>
        <p:nvSpPr>
          <p:cNvPr id="18" name="スライド番号プレースホルダー 17"/>
          <p:cNvSpPr>
            <a:spLocks noGrp="1"/>
          </p:cNvSpPr>
          <p:nvPr>
            <p:ph type="sldNum" sz="quarter" idx="12"/>
          </p:nvPr>
        </p:nvSpPr>
        <p:spPr/>
        <p:txBody>
          <a:bodyPr/>
          <a:lstStyle/>
          <a:p>
            <a:fld id="{FD7DA45D-C8A9-46D9-BE9C-86E60B4686A4}" type="slidenum">
              <a:rPr kumimoji="1" lang="ja-JP" altLang="en-US" sz="1600" smtClean="0"/>
              <a:t>39</a:t>
            </a:fld>
            <a:endParaRPr kumimoji="1" lang="ja-JP" altLang="en-US" sz="1600"/>
          </a:p>
        </p:txBody>
      </p:sp>
      <p:sp>
        <p:nvSpPr>
          <p:cNvPr id="32" name="正方形/長方形 31"/>
          <p:cNvSpPr/>
          <p:nvPr/>
        </p:nvSpPr>
        <p:spPr>
          <a:xfrm>
            <a:off x="5148064" y="4666741"/>
            <a:ext cx="1256979" cy="767252"/>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ysClr val="windowText" lastClr="000000"/>
                </a:solidFill>
              </a:rPr>
              <a:t>悪意</a:t>
            </a:r>
            <a:r>
              <a:rPr lang="ja-JP" altLang="en-US" smtClean="0">
                <a:solidFill>
                  <a:sysClr val="windowText" lastClr="000000"/>
                </a:solidFill>
              </a:rPr>
              <a:t>ある</a:t>
            </a:r>
            <a:endParaRPr lang="en-US" altLang="ja-JP" smtClean="0">
              <a:solidFill>
                <a:sysClr val="windowText" lastClr="000000"/>
              </a:solidFill>
            </a:endParaRPr>
          </a:p>
          <a:p>
            <a:pPr algn="ctr"/>
            <a:r>
              <a:rPr kumimoji="1" lang="en-US" altLang="ja-JP">
                <a:solidFill>
                  <a:sysClr val="windowText" lastClr="000000"/>
                </a:solidFill>
              </a:rPr>
              <a:t>VM</a:t>
            </a:r>
            <a:endParaRPr kumimoji="1" lang="ja-JP" altLang="en-US">
              <a:solidFill>
                <a:sysClr val="windowText" lastClr="000000"/>
              </a:solidFill>
            </a:endParaRPr>
          </a:p>
        </p:txBody>
      </p:sp>
      <p:sp>
        <p:nvSpPr>
          <p:cNvPr id="22" name="正方形/長方形 21"/>
          <p:cNvSpPr/>
          <p:nvPr/>
        </p:nvSpPr>
        <p:spPr>
          <a:xfrm>
            <a:off x="6967958" y="4477429"/>
            <a:ext cx="1241883" cy="378624"/>
          </a:xfrm>
          <a:prstGeom prst="rect">
            <a:avLst/>
          </a:prstGeom>
          <a:solidFill>
            <a:srgbClr val="FFFF00"/>
          </a:solidFill>
          <a:ln>
            <a:solidFill>
              <a:schemeClr val="accent6"/>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ja-JP" smtClean="0">
                <a:solidFill>
                  <a:sysClr val="windowText" lastClr="000000"/>
                </a:solidFill>
              </a:rPr>
              <a:t>VM</a:t>
            </a:r>
            <a:r>
              <a:rPr lang="ja-JP" altLang="en-US" smtClean="0">
                <a:solidFill>
                  <a:sysClr val="windowText" lastClr="000000"/>
                </a:solidFill>
              </a:rPr>
              <a:t>識別子</a:t>
            </a:r>
            <a:endParaRPr kumimoji="1" lang="ja-JP" altLang="en-US">
              <a:solidFill>
                <a:sysClr val="windowText" lastClr="000000"/>
              </a:solidFill>
            </a:endParaRPr>
          </a:p>
        </p:txBody>
      </p:sp>
      <p:cxnSp>
        <p:nvCxnSpPr>
          <p:cNvPr id="11" name="直線矢印コネクタ 10"/>
          <p:cNvCxnSpPr>
            <a:stCxn id="21" idx="3"/>
            <a:endCxn id="6" idx="1"/>
          </p:cNvCxnSpPr>
          <p:nvPr/>
        </p:nvCxnSpPr>
        <p:spPr>
          <a:xfrm>
            <a:off x="2325284" y="5078476"/>
            <a:ext cx="169305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2820246" y="4404036"/>
            <a:ext cx="939681" cy="646331"/>
          </a:xfrm>
          <a:prstGeom prst="rect">
            <a:avLst/>
          </a:prstGeom>
          <a:noFill/>
        </p:spPr>
        <p:txBody>
          <a:bodyPr wrap="none" rtlCol="0">
            <a:spAutoFit/>
          </a:bodyPr>
          <a:lstStyle/>
          <a:p>
            <a:pPr algn="ctr"/>
            <a:r>
              <a:rPr kumimoji="1" lang="ja-JP" altLang="en-US" smtClean="0"/>
              <a:t>操作</a:t>
            </a:r>
            <a:endParaRPr kumimoji="1" lang="en-US" altLang="ja-JP" smtClean="0"/>
          </a:p>
          <a:p>
            <a:pPr algn="ctr"/>
            <a:r>
              <a:rPr lang="ja-JP" altLang="en-US"/>
              <a:t>コマンド</a:t>
            </a:r>
            <a:endParaRPr kumimoji="1" lang="ja-JP" altLang="en-US"/>
          </a:p>
        </p:txBody>
      </p:sp>
      <p:cxnSp>
        <p:nvCxnSpPr>
          <p:cNvPr id="16" name="カギ線コネクタ 15"/>
          <p:cNvCxnSpPr>
            <a:stCxn id="6" idx="2"/>
            <a:endCxn id="7" idx="2"/>
          </p:cNvCxnSpPr>
          <p:nvPr/>
        </p:nvCxnSpPr>
        <p:spPr>
          <a:xfrm rot="5400000" flipH="1" flipV="1">
            <a:off x="5783832" y="4056031"/>
            <a:ext cx="71374" cy="2810162"/>
          </a:xfrm>
          <a:prstGeom prst="bentConnector3">
            <a:avLst>
              <a:gd name="adj1" fmla="val -83274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0" name="カギ線コネクタ 19"/>
          <p:cNvCxnSpPr>
            <a:stCxn id="6" idx="2"/>
            <a:endCxn id="32" idx="2"/>
          </p:cNvCxnSpPr>
          <p:nvPr/>
        </p:nvCxnSpPr>
        <p:spPr>
          <a:xfrm rot="5400000" flipH="1" flipV="1">
            <a:off x="5064093" y="4784338"/>
            <a:ext cx="62806" cy="1362116"/>
          </a:xfrm>
          <a:prstGeom prst="bentConnector3">
            <a:avLst>
              <a:gd name="adj1" fmla="val -800752"/>
            </a:avLst>
          </a:prstGeom>
          <a:ln w="2857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4" name="禁止 23"/>
          <p:cNvSpPr/>
          <p:nvPr/>
        </p:nvSpPr>
        <p:spPr>
          <a:xfrm>
            <a:off x="4810540" y="5723142"/>
            <a:ext cx="464086" cy="514198"/>
          </a:xfrm>
          <a:prstGeom prst="noSmoking">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861077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16"/>
                                        </p:tgtEl>
                                        <p:attrNameLst>
                                          <p:attrName>style.visibility</p:attrName>
                                        </p:attrNameLst>
                                      </p:cBhvr>
                                      <p:to>
                                        <p:strVal val="hidden"/>
                                      </p:to>
                                    </p:set>
                                  </p:childTnLst>
                                </p:cTn>
                              </p:par>
                              <p:par>
                                <p:cTn id="12" presetID="10" presetClass="entr" presetSubtype="0" fill="hold" nodeType="with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fade">
                                      <p:cBhvr>
                                        <p:cTn id="14" dur="500"/>
                                        <p:tgtEl>
                                          <p:spTgt spid="2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 descr="C:\Users\inokuchi\AppData\Local\Microsoft\Windows\INetCache\IE\K53BG0JG\lgi01a2014010700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82260" y="3982742"/>
            <a:ext cx="1144479" cy="1214452"/>
          </a:xfrm>
          <a:prstGeom prst="rect">
            <a:avLst/>
          </a:prstGeom>
          <a:noFill/>
          <a:extLst>
            <a:ext uri="{909E8E84-426E-40DD-AFC4-6F175D3DCCD1}">
              <a14:hiddenFill xmlns:a14="http://schemas.microsoft.com/office/drawing/2010/main">
                <a:solidFill>
                  <a:srgbClr val="FFFFFF"/>
                </a:solidFill>
              </a14:hiddenFill>
            </a:ext>
          </a:extLst>
        </p:spPr>
      </p:pic>
      <p:sp>
        <p:nvSpPr>
          <p:cNvPr id="36" name="Cloud"/>
          <p:cNvSpPr>
            <a:spLocks noChangeAspect="1" noEditPoints="1" noChangeArrowheads="1"/>
          </p:cNvSpPr>
          <p:nvPr/>
        </p:nvSpPr>
        <p:spPr bwMode="auto">
          <a:xfrm>
            <a:off x="3454134" y="3861048"/>
            <a:ext cx="5150313" cy="286999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ja-JP" altLang="en-US"/>
          </a:p>
        </p:txBody>
      </p:sp>
      <p:sp>
        <p:nvSpPr>
          <p:cNvPr id="2" name="タイトル 1"/>
          <p:cNvSpPr>
            <a:spLocks noGrp="1"/>
          </p:cNvSpPr>
          <p:nvPr>
            <p:ph type="title"/>
          </p:nvPr>
        </p:nvSpPr>
        <p:spPr/>
        <p:txBody>
          <a:bodyPr/>
          <a:lstStyle/>
          <a:p>
            <a:r>
              <a:rPr lang="ja-JP" altLang="en-US"/>
              <a:t>情報漏洩</a:t>
            </a:r>
            <a:r>
              <a:rPr lang="ja-JP" altLang="en-US" smtClean="0"/>
              <a:t>の</a:t>
            </a:r>
            <a:r>
              <a:rPr lang="ja-JP" altLang="en-US"/>
              <a:t>危険</a:t>
            </a:r>
            <a:endParaRPr kumimoji="1" lang="ja-JP" altLang="en-US"/>
          </a:p>
        </p:txBody>
      </p:sp>
      <p:sp>
        <p:nvSpPr>
          <p:cNvPr id="3" name="コンテンツ プレースホルダー 2"/>
          <p:cNvSpPr>
            <a:spLocks noGrp="1"/>
          </p:cNvSpPr>
          <p:nvPr>
            <p:ph idx="1"/>
          </p:nvPr>
        </p:nvSpPr>
        <p:spPr>
          <a:xfrm>
            <a:off x="457200" y="1600200"/>
            <a:ext cx="8507288" cy="4525963"/>
          </a:xfrm>
        </p:spPr>
        <p:txBody>
          <a:bodyPr/>
          <a:lstStyle/>
          <a:p>
            <a:r>
              <a:rPr lang="en-US" altLang="ja-JP" dirty="0" smtClean="0"/>
              <a:t>VM</a:t>
            </a:r>
            <a:r>
              <a:rPr lang="ja-JP" altLang="en-US" dirty="0" smtClean="0"/>
              <a:t>内の情報を盗まれる可能性</a:t>
            </a:r>
            <a:endParaRPr lang="en-US" altLang="ja-JP" dirty="0" smtClean="0"/>
          </a:p>
          <a:p>
            <a:pPr lvl="1"/>
            <a:r>
              <a:rPr kumimoji="1" lang="ja-JP" altLang="en-US" dirty="0" smtClean="0"/>
              <a:t>例：</a:t>
            </a:r>
            <a:r>
              <a:rPr lang="en-US" altLang="ja-JP" dirty="0" smtClean="0"/>
              <a:t>VM</a:t>
            </a:r>
            <a:r>
              <a:rPr lang="ja-JP" altLang="en-US" dirty="0" smtClean="0"/>
              <a:t>をリモート制御する際の入出力を盗聴</a:t>
            </a:r>
            <a:endParaRPr lang="en-US" altLang="ja-JP" dirty="0" smtClean="0"/>
          </a:p>
          <a:p>
            <a:pPr lvl="2"/>
            <a:r>
              <a:rPr kumimoji="1" lang="ja-JP" altLang="en-US" dirty="0" smtClean="0"/>
              <a:t>ログインパスワード、表示された機密情報など</a:t>
            </a:r>
            <a:endParaRPr kumimoji="1" lang="en-US" altLang="ja-JP" dirty="0" smtClean="0"/>
          </a:p>
          <a:p>
            <a:r>
              <a:rPr lang="ja-JP" altLang="en-US" dirty="0"/>
              <a:t>情報漏洩</a:t>
            </a:r>
            <a:r>
              <a:rPr lang="ja-JP" altLang="en-US" dirty="0" smtClean="0"/>
              <a:t>を防ぐ手法が提案されてきた</a:t>
            </a:r>
            <a:endParaRPr lang="en-US" altLang="ja-JP" dirty="0" smtClean="0"/>
          </a:p>
          <a:p>
            <a:pPr lvl="1"/>
            <a:r>
              <a:rPr lang="ja-JP" altLang="en-US" dirty="0" smtClean="0">
                <a:solidFill>
                  <a:prstClr val="black"/>
                </a:solidFill>
              </a:rPr>
              <a:t>例：ユーザと</a:t>
            </a:r>
            <a:r>
              <a:rPr lang="en-US" altLang="ja-JP" dirty="0" smtClean="0">
                <a:solidFill>
                  <a:prstClr val="black"/>
                </a:solidFill>
              </a:rPr>
              <a:t>VM</a:t>
            </a:r>
            <a:r>
              <a:rPr lang="ja-JP" altLang="en-US" dirty="0" smtClean="0">
                <a:solidFill>
                  <a:prstClr val="black"/>
                </a:solidFill>
              </a:rPr>
              <a:t>の間で入出力を暗号化 </a:t>
            </a:r>
            <a:r>
              <a:rPr lang="en-US" altLang="ja-JP" sz="2000" dirty="0">
                <a:solidFill>
                  <a:prstClr val="black"/>
                </a:solidFill>
              </a:rPr>
              <a:t>[Egawa+'12]</a:t>
            </a:r>
          </a:p>
          <a:p>
            <a:pPr lvl="2"/>
            <a:endParaRPr kumimoji="1" lang="ja-JP" altLang="en-US" dirty="0"/>
          </a:p>
        </p:txBody>
      </p:sp>
      <p:sp>
        <p:nvSpPr>
          <p:cNvPr id="4" name="スライド番号プレースホルダー 3"/>
          <p:cNvSpPr>
            <a:spLocks noGrp="1"/>
          </p:cNvSpPr>
          <p:nvPr>
            <p:ph type="sldNum" sz="quarter" idx="12"/>
          </p:nvPr>
        </p:nvSpPr>
        <p:spPr/>
        <p:txBody>
          <a:bodyPr/>
          <a:lstStyle/>
          <a:p>
            <a:fld id="{FD7DA45D-C8A9-46D9-BE9C-86E60B4686A4}" type="slidenum">
              <a:rPr kumimoji="1" lang="ja-JP" altLang="en-US" sz="1600" smtClean="0"/>
              <a:t>4</a:t>
            </a:fld>
            <a:endParaRPr kumimoji="1" lang="ja-JP" altLang="en-US" sz="1600"/>
          </a:p>
        </p:txBody>
      </p:sp>
      <p:sp>
        <p:nvSpPr>
          <p:cNvPr id="6" name="テキスト ボックス 5"/>
          <p:cNvSpPr txBox="1"/>
          <p:nvPr/>
        </p:nvSpPr>
        <p:spPr>
          <a:xfrm>
            <a:off x="2097776" y="4160444"/>
            <a:ext cx="857927" cy="369332"/>
          </a:xfrm>
          <a:prstGeom prst="rect">
            <a:avLst/>
          </a:prstGeom>
          <a:noFill/>
        </p:spPr>
        <p:txBody>
          <a:bodyPr wrap="none" rtlCol="0">
            <a:spAutoFit/>
          </a:bodyPr>
          <a:lstStyle/>
          <a:p>
            <a:r>
              <a:rPr kumimoji="1" lang="ja-JP" altLang="en-US" smtClean="0"/>
              <a:t>ユーザ</a:t>
            </a:r>
            <a:endParaRPr kumimoji="1" lang="ja-JP" altLang="en-US"/>
          </a:p>
        </p:txBody>
      </p:sp>
      <p:sp>
        <p:nvSpPr>
          <p:cNvPr id="7" name="正方形/長方形 6"/>
          <p:cNvSpPr/>
          <p:nvPr/>
        </p:nvSpPr>
        <p:spPr>
          <a:xfrm>
            <a:off x="870556" y="5203290"/>
            <a:ext cx="1656184" cy="576064"/>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ysClr val="windowText" lastClr="000000"/>
                </a:solidFill>
              </a:rPr>
              <a:t>暗号化</a:t>
            </a:r>
            <a:r>
              <a:rPr kumimoji="1" lang="en-US" altLang="ja-JP" smtClean="0">
                <a:solidFill>
                  <a:sysClr val="windowText" lastClr="000000"/>
                </a:solidFill>
              </a:rPr>
              <a:t>/</a:t>
            </a:r>
            <a:r>
              <a:rPr kumimoji="1" lang="ja-JP" altLang="en-US" smtClean="0">
                <a:solidFill>
                  <a:sysClr val="windowText" lastClr="000000"/>
                </a:solidFill>
              </a:rPr>
              <a:t>復号化</a:t>
            </a:r>
            <a:endParaRPr kumimoji="1" lang="ja-JP" altLang="en-US">
              <a:solidFill>
                <a:sysClr val="windowText" lastClr="000000"/>
              </a:solidFill>
            </a:endParaRPr>
          </a:p>
        </p:txBody>
      </p:sp>
      <p:sp>
        <p:nvSpPr>
          <p:cNvPr id="8" name="正方形/長方形 7"/>
          <p:cNvSpPr/>
          <p:nvPr/>
        </p:nvSpPr>
        <p:spPr>
          <a:xfrm>
            <a:off x="4189116" y="4509354"/>
            <a:ext cx="867544" cy="1077604"/>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4189115" y="4724990"/>
            <a:ext cx="867545" cy="646331"/>
          </a:xfrm>
          <a:prstGeom prst="rect">
            <a:avLst/>
          </a:prstGeom>
          <a:noFill/>
        </p:spPr>
        <p:txBody>
          <a:bodyPr wrap="none" rtlCol="0">
            <a:spAutoFit/>
          </a:bodyPr>
          <a:lstStyle/>
          <a:p>
            <a:pPr algn="ctr"/>
            <a:r>
              <a:rPr lang="ja-JP" altLang="en-US" smtClean="0"/>
              <a:t>管理</a:t>
            </a:r>
            <a:endParaRPr lang="en-US" altLang="ja-JP" smtClean="0"/>
          </a:p>
          <a:p>
            <a:pPr algn="ctr"/>
            <a:r>
              <a:rPr lang="ja-JP" altLang="en-US" smtClean="0"/>
              <a:t>サーバ</a:t>
            </a:r>
            <a:endParaRPr kumimoji="1" lang="ja-JP" altLang="en-US"/>
          </a:p>
        </p:txBody>
      </p:sp>
      <p:sp>
        <p:nvSpPr>
          <p:cNvPr id="11" name="正方形/長方形 10"/>
          <p:cNvSpPr/>
          <p:nvPr/>
        </p:nvSpPr>
        <p:spPr>
          <a:xfrm>
            <a:off x="5264359" y="5797614"/>
            <a:ext cx="1656184" cy="576064"/>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ysClr val="windowText" lastClr="000000"/>
                </a:solidFill>
              </a:rPr>
              <a:t>暗号化</a:t>
            </a:r>
            <a:r>
              <a:rPr kumimoji="1" lang="en-US" altLang="ja-JP" smtClean="0">
                <a:solidFill>
                  <a:sysClr val="windowText" lastClr="000000"/>
                </a:solidFill>
              </a:rPr>
              <a:t>/</a:t>
            </a:r>
            <a:r>
              <a:rPr kumimoji="1" lang="ja-JP" altLang="en-US" smtClean="0">
                <a:solidFill>
                  <a:sysClr val="windowText" lastClr="000000"/>
                </a:solidFill>
              </a:rPr>
              <a:t>復号化</a:t>
            </a:r>
            <a:endParaRPr kumimoji="1" lang="ja-JP" altLang="en-US">
              <a:solidFill>
                <a:sysClr val="windowText" lastClr="000000"/>
              </a:solidFill>
            </a:endParaRPr>
          </a:p>
        </p:txBody>
      </p:sp>
      <p:sp>
        <p:nvSpPr>
          <p:cNvPr id="13" name="正方形/長方形 12"/>
          <p:cNvSpPr/>
          <p:nvPr/>
        </p:nvSpPr>
        <p:spPr>
          <a:xfrm>
            <a:off x="6732239" y="4455578"/>
            <a:ext cx="1152129" cy="1185156"/>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2" name="Picture 5" descr="C:\Users\inokuchi\AppData\Local\Microsoft\Windows\INetCache\IE\X3BZZ1NF\lgi01a201412120000[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68144" y="3996201"/>
            <a:ext cx="648072" cy="697819"/>
          </a:xfrm>
          <a:prstGeom prst="rect">
            <a:avLst/>
          </a:prstGeom>
          <a:noFill/>
          <a:extLst>
            <a:ext uri="{909E8E84-426E-40DD-AFC4-6F175D3DCCD1}">
              <a14:hiddenFill xmlns:a14="http://schemas.microsoft.com/office/drawing/2010/main">
                <a:solidFill>
                  <a:srgbClr val="FFFFFF"/>
                </a:solidFill>
              </a14:hiddenFill>
            </a:ext>
          </a:extLst>
        </p:spPr>
      </p:pic>
      <p:sp>
        <p:nvSpPr>
          <p:cNvPr id="28" name="テキスト ボックス 27"/>
          <p:cNvSpPr txBox="1"/>
          <p:nvPr/>
        </p:nvSpPr>
        <p:spPr>
          <a:xfrm>
            <a:off x="7051662" y="4863490"/>
            <a:ext cx="513281" cy="369332"/>
          </a:xfrm>
          <a:prstGeom prst="rect">
            <a:avLst/>
          </a:prstGeom>
          <a:noFill/>
        </p:spPr>
        <p:txBody>
          <a:bodyPr wrap="none" rtlCol="0">
            <a:spAutoFit/>
          </a:bodyPr>
          <a:lstStyle/>
          <a:p>
            <a:pPr algn="ctr"/>
            <a:r>
              <a:rPr kumimoji="1" lang="en-US" altLang="ja-JP" smtClean="0"/>
              <a:t>VM</a:t>
            </a:r>
            <a:endParaRPr kumimoji="1" lang="ja-JP" altLang="en-US"/>
          </a:p>
        </p:txBody>
      </p:sp>
      <p:cxnSp>
        <p:nvCxnSpPr>
          <p:cNvPr id="12" name="直線矢印コネクタ 11"/>
          <p:cNvCxnSpPr/>
          <p:nvPr/>
        </p:nvCxnSpPr>
        <p:spPr>
          <a:xfrm>
            <a:off x="2634752" y="5048156"/>
            <a:ext cx="1554364" cy="0"/>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a:stCxn id="8" idx="3"/>
            <a:endCxn id="13" idx="1"/>
          </p:cNvCxnSpPr>
          <p:nvPr/>
        </p:nvCxnSpPr>
        <p:spPr>
          <a:xfrm>
            <a:off x="5056660" y="5048156"/>
            <a:ext cx="1675579" cy="0"/>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5187928" y="4324688"/>
            <a:ext cx="646331" cy="369332"/>
          </a:xfrm>
          <a:prstGeom prst="rect">
            <a:avLst/>
          </a:prstGeom>
          <a:noFill/>
        </p:spPr>
        <p:txBody>
          <a:bodyPr wrap="none" rtlCol="0">
            <a:spAutoFit/>
          </a:bodyPr>
          <a:lstStyle/>
          <a:p>
            <a:r>
              <a:rPr kumimoji="1" lang="ja-JP" altLang="en-US" smtClean="0"/>
              <a:t>盗聴</a:t>
            </a:r>
            <a:endParaRPr kumimoji="1" lang="ja-JP" altLang="en-US"/>
          </a:p>
        </p:txBody>
      </p:sp>
      <p:cxnSp>
        <p:nvCxnSpPr>
          <p:cNvPr id="27" name="カギ線コネクタ 26"/>
          <p:cNvCxnSpPr>
            <a:stCxn id="7" idx="3"/>
            <a:endCxn id="11" idx="1"/>
          </p:cNvCxnSpPr>
          <p:nvPr/>
        </p:nvCxnSpPr>
        <p:spPr>
          <a:xfrm>
            <a:off x="2526740" y="5491322"/>
            <a:ext cx="2737619" cy="594324"/>
          </a:xfrm>
          <a:prstGeom prst="bentConnector3">
            <a:avLst>
              <a:gd name="adj1" fmla="val 74950"/>
            </a:avLst>
          </a:prstGeom>
          <a:ln w="38100">
            <a:solidFill>
              <a:schemeClr val="bg1">
                <a:lumMod val="5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1" name="カギ線コネクタ 30"/>
          <p:cNvCxnSpPr>
            <a:stCxn id="11" idx="3"/>
            <a:endCxn id="13" idx="2"/>
          </p:cNvCxnSpPr>
          <p:nvPr/>
        </p:nvCxnSpPr>
        <p:spPr>
          <a:xfrm flipV="1">
            <a:off x="6920543" y="5640734"/>
            <a:ext cx="387761" cy="444912"/>
          </a:xfrm>
          <a:prstGeom prst="bentConnector2">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V="1">
            <a:off x="4932040" y="4640244"/>
            <a:ext cx="902219" cy="407911"/>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2869501" y="4678824"/>
            <a:ext cx="877163" cy="369332"/>
          </a:xfrm>
          <a:prstGeom prst="rect">
            <a:avLst/>
          </a:prstGeom>
          <a:noFill/>
        </p:spPr>
        <p:txBody>
          <a:bodyPr wrap="none" rtlCol="0">
            <a:spAutoFit/>
          </a:bodyPr>
          <a:lstStyle/>
          <a:p>
            <a:r>
              <a:rPr kumimoji="1" lang="ja-JP" altLang="en-US" smtClean="0"/>
              <a:t>入出力</a:t>
            </a:r>
            <a:endParaRPr kumimoji="1" lang="ja-JP" altLang="en-US"/>
          </a:p>
        </p:txBody>
      </p:sp>
    </p:spTree>
    <p:extLst>
      <p:ext uri="{BB962C8B-B14F-4D97-AF65-F5344CB8AC3E}">
        <p14:creationId xmlns:p14="http://schemas.microsoft.com/office/powerpoint/2010/main" val="808687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cTn>
                              </p:par>
                              <p:par>
                                <p:cTn id="11" presetID="10"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nodeType="clickEffect">
                                  <p:stCondLst>
                                    <p:cond delay="0"/>
                                  </p:stCondLst>
                                  <p:childTnLst>
                                    <p:set>
                                      <p:cBhvr>
                                        <p:cTn id="17" dur="1" fill="hold">
                                          <p:stCondLst>
                                            <p:cond delay="0"/>
                                          </p:stCondLst>
                                        </p:cTn>
                                        <p:tgtEl>
                                          <p:spTgt spid="22"/>
                                        </p:tgtEl>
                                        <p:attrNameLst>
                                          <p:attrName>style.visibility</p:attrName>
                                        </p:attrNameLst>
                                      </p:cBhvr>
                                      <p:to>
                                        <p:strVal val="hidden"/>
                                      </p:to>
                                    </p:set>
                                  </p:childTnLst>
                                </p:cTn>
                              </p:par>
                              <p:par>
                                <p:cTn id="18" presetID="1" presetClass="exit" presetSubtype="0" fill="hold" grpId="1" nodeType="withEffect">
                                  <p:stCondLst>
                                    <p:cond delay="0"/>
                                  </p:stCondLst>
                                  <p:childTnLst>
                                    <p:set>
                                      <p:cBhvr>
                                        <p:cTn id="19" dur="1" fill="hold">
                                          <p:stCondLst>
                                            <p:cond delay="0"/>
                                          </p:stCondLst>
                                        </p:cTn>
                                        <p:tgtEl>
                                          <p:spTgt spid="23"/>
                                        </p:tgtEl>
                                        <p:attrNameLst>
                                          <p:attrName>style.visibility</p:attrName>
                                        </p:attrNameLst>
                                      </p:cBhvr>
                                      <p:to>
                                        <p:strVal val="hidden"/>
                                      </p:to>
                                    </p:set>
                                  </p:childTnLst>
                                </p:cTn>
                              </p:par>
                              <p:par>
                                <p:cTn id="20" presetID="1" presetClass="exit" presetSubtype="0" fill="hold" nodeType="withEffect">
                                  <p:stCondLst>
                                    <p:cond delay="0"/>
                                  </p:stCondLst>
                                  <p:childTnLst>
                                    <p:set>
                                      <p:cBhvr>
                                        <p:cTn id="21" dur="1" fill="hold">
                                          <p:stCondLst>
                                            <p:cond delay="0"/>
                                          </p:stCondLst>
                                        </p:cTn>
                                        <p:tgtEl>
                                          <p:spTgt spid="12"/>
                                        </p:tgtEl>
                                        <p:attrNameLst>
                                          <p:attrName>style.visibility</p:attrName>
                                        </p:attrNameLst>
                                      </p:cBhvr>
                                      <p:to>
                                        <p:strVal val="hidden"/>
                                      </p:to>
                                    </p:set>
                                  </p:childTnLst>
                                </p:cTn>
                              </p:par>
                              <p:par>
                                <p:cTn id="22" presetID="1" presetClass="exit" presetSubtype="0" fill="hold" nodeType="withEffect">
                                  <p:stCondLst>
                                    <p:cond delay="0"/>
                                  </p:stCondLst>
                                  <p:childTnLst>
                                    <p:set>
                                      <p:cBhvr>
                                        <p:cTn id="23" dur="1" fill="hold">
                                          <p:stCondLst>
                                            <p:cond delay="0"/>
                                          </p:stCondLst>
                                        </p:cTn>
                                        <p:tgtEl>
                                          <p:spTgt spid="16"/>
                                        </p:tgtEl>
                                        <p:attrNameLst>
                                          <p:attrName>style.visibility</p:attrName>
                                        </p:attrNameLst>
                                      </p:cBhvr>
                                      <p:to>
                                        <p:strVal val="hidden"/>
                                      </p:to>
                                    </p:set>
                                  </p:childTnLst>
                                </p:cTn>
                              </p:par>
                              <p:par>
                                <p:cTn id="24" presetID="1" presetClass="exit" presetSubtype="0" fill="hold" nodeType="withEffect">
                                  <p:stCondLst>
                                    <p:cond delay="0"/>
                                  </p:stCondLst>
                                  <p:childTnLst>
                                    <p:set>
                                      <p:cBhvr>
                                        <p:cTn id="25" dur="1" fill="hold">
                                          <p:stCondLst>
                                            <p:cond delay="0"/>
                                          </p:stCondLst>
                                        </p:cTn>
                                        <p:tgtEl>
                                          <p:spTgt spid="18"/>
                                        </p:tgtEl>
                                        <p:attrNameLst>
                                          <p:attrName>style.visibility</p:attrName>
                                        </p:attrNameLst>
                                      </p:cBhvr>
                                      <p:to>
                                        <p:strVal val="hidden"/>
                                      </p:to>
                                    </p:set>
                                  </p:childTnLst>
                                </p:cTn>
                              </p:par>
                              <p:par>
                                <p:cTn id="26" presetID="10" presetClass="entr" presetSubtype="0"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500"/>
                                        <p:tgtEl>
                                          <p:spTgt spid="7"/>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par>
                                <p:cTn id="32" presetID="10" presetClass="entr" presetSubtype="0" fill="hold" nodeType="with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fade">
                                      <p:cBhvr>
                                        <p:cTn id="34" dur="500"/>
                                        <p:tgtEl>
                                          <p:spTgt spid="31"/>
                                        </p:tgtEl>
                                      </p:cBhvr>
                                    </p:animEffect>
                                  </p:childTnLst>
                                </p:cTn>
                              </p:par>
                              <p:par>
                                <p:cTn id="35" presetID="10" presetClass="entr" presetSubtype="0" fill="hold" nodeType="with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fade">
                                      <p:cBhvr>
                                        <p:cTn id="3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23" grpId="0"/>
      <p:bldP spid="23"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descr="C:\Users\inokuchi\AppData\Local\Microsoft\Windows\INetCache\IE\K53BG0JG\lgi01a2014010700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6758" y="4717156"/>
            <a:ext cx="1359221" cy="1442324"/>
          </a:xfrm>
          <a:prstGeom prst="rect">
            <a:avLst/>
          </a:prstGeom>
          <a:noFill/>
          <a:extLst>
            <a:ext uri="{909E8E84-426E-40DD-AFC4-6F175D3DCCD1}">
              <a14:hiddenFill xmlns:a14="http://schemas.microsoft.com/office/drawing/2010/main">
                <a:solidFill>
                  <a:srgbClr val="FFFFFF"/>
                </a:solidFill>
              </a14:hiddenFill>
            </a:ext>
          </a:extLst>
        </p:spPr>
      </p:pic>
      <p:sp>
        <p:nvSpPr>
          <p:cNvPr id="18" name="Cloud"/>
          <p:cNvSpPr>
            <a:spLocks noChangeAspect="1" noEditPoints="1" noChangeArrowheads="1"/>
          </p:cNvSpPr>
          <p:nvPr/>
        </p:nvSpPr>
        <p:spPr bwMode="auto">
          <a:xfrm>
            <a:off x="3102891" y="4436060"/>
            <a:ext cx="6068250" cy="228470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ja-JP" altLang="en-US"/>
          </a:p>
        </p:txBody>
      </p:sp>
      <p:sp>
        <p:nvSpPr>
          <p:cNvPr id="2" name="タイトル 1"/>
          <p:cNvSpPr>
            <a:spLocks noGrp="1"/>
          </p:cNvSpPr>
          <p:nvPr>
            <p:ph type="title"/>
          </p:nvPr>
        </p:nvSpPr>
        <p:spPr/>
        <p:txBody>
          <a:bodyPr/>
          <a:lstStyle/>
          <a:p>
            <a:r>
              <a:rPr lang="en-US" altLang="ja-JP" smtClean="0"/>
              <a:t>VM</a:t>
            </a:r>
            <a:r>
              <a:rPr lang="ja-JP" altLang="en-US" smtClean="0"/>
              <a:t>リダイレクト攻撃</a:t>
            </a:r>
            <a:endParaRPr kumimoji="1" lang="ja-JP" altLang="en-US"/>
          </a:p>
        </p:txBody>
      </p:sp>
      <p:sp>
        <p:nvSpPr>
          <p:cNvPr id="3" name="コンテンツ プレースホルダー 2"/>
          <p:cNvSpPr>
            <a:spLocks noGrp="1"/>
          </p:cNvSpPr>
          <p:nvPr>
            <p:ph idx="1"/>
          </p:nvPr>
        </p:nvSpPr>
        <p:spPr/>
        <p:txBody>
          <a:bodyPr/>
          <a:lstStyle/>
          <a:p>
            <a:r>
              <a:rPr lang="ja-JP" altLang="en-US"/>
              <a:t>ユーザ</a:t>
            </a:r>
            <a:r>
              <a:rPr lang="ja-JP" altLang="en-US" smtClean="0"/>
              <a:t>がアクセスする</a:t>
            </a:r>
            <a:r>
              <a:rPr lang="en-US" altLang="ja-JP" smtClean="0"/>
              <a:t>VM</a:t>
            </a:r>
            <a:r>
              <a:rPr lang="ja-JP" altLang="en-US" smtClean="0"/>
              <a:t>を変更する攻撃が可能</a:t>
            </a:r>
            <a:endParaRPr lang="en-US" altLang="ja-JP" dirty="0"/>
          </a:p>
          <a:p>
            <a:pPr lvl="1"/>
            <a:r>
              <a:rPr lang="ja-JP" altLang="en-US" dirty="0" smtClean="0"/>
              <a:t>クラウド</a:t>
            </a:r>
            <a:r>
              <a:rPr lang="ja-JP" altLang="en-US"/>
              <a:t>管理者</a:t>
            </a:r>
            <a:r>
              <a:rPr lang="ja-JP" altLang="en-US" smtClean="0"/>
              <a:t>は</a:t>
            </a:r>
            <a:r>
              <a:rPr lang="ja-JP" altLang="en-US"/>
              <a:t>マルウェア</a:t>
            </a:r>
            <a:r>
              <a:rPr lang="ja-JP" altLang="en-US" smtClean="0"/>
              <a:t>など</a:t>
            </a:r>
            <a:r>
              <a:rPr lang="ja-JP" altLang="en-US" dirty="0" smtClean="0"/>
              <a:t>をインストールした悪意ある</a:t>
            </a:r>
            <a:r>
              <a:rPr lang="en-US" altLang="ja-JP" dirty="0" smtClean="0"/>
              <a:t>VM</a:t>
            </a:r>
            <a:r>
              <a:rPr lang="ja-JP" altLang="en-US" dirty="0" smtClean="0"/>
              <a:t>を用意</a:t>
            </a:r>
            <a:endParaRPr lang="en-US" altLang="ja-JP" dirty="0" smtClean="0"/>
          </a:p>
          <a:p>
            <a:pPr lvl="1"/>
            <a:r>
              <a:rPr lang="ja-JP" altLang="en-US" smtClean="0"/>
              <a:t>その</a:t>
            </a:r>
            <a:r>
              <a:rPr lang="en-US" altLang="ja-JP" dirty="0" smtClean="0"/>
              <a:t>VM</a:t>
            </a:r>
            <a:r>
              <a:rPr lang="ja-JP" altLang="en-US" dirty="0" smtClean="0"/>
              <a:t>に</a:t>
            </a:r>
            <a:r>
              <a:rPr lang="ja-JP" altLang="en-US" smtClean="0"/>
              <a:t>アクセスさせ、</a:t>
            </a:r>
            <a:r>
              <a:rPr lang="en-US" altLang="ja-JP" smtClean="0"/>
              <a:t>VM</a:t>
            </a:r>
            <a:r>
              <a:rPr lang="ja-JP" altLang="en-US" smtClean="0"/>
              <a:t>内で</a:t>
            </a:r>
            <a:r>
              <a:rPr lang="ja-JP" altLang="en-US" dirty="0" smtClean="0"/>
              <a:t>機密情報</a:t>
            </a:r>
            <a:r>
              <a:rPr lang="ja-JP" altLang="en-US" smtClean="0"/>
              <a:t>を盗む</a:t>
            </a:r>
            <a:endParaRPr lang="en-US" altLang="ja-JP" smtClean="0"/>
          </a:p>
          <a:p>
            <a:pPr lvl="0"/>
            <a:r>
              <a:rPr lang="ja-JP" altLang="en-US">
                <a:solidFill>
                  <a:prstClr val="black"/>
                </a:solidFill>
              </a:rPr>
              <a:t>単</a:t>
            </a:r>
            <a:r>
              <a:rPr lang="ja-JP" altLang="en-US" smtClean="0">
                <a:solidFill>
                  <a:prstClr val="black"/>
                </a:solidFill>
              </a:rPr>
              <a:t>なる入出力の暗号化では防げない</a:t>
            </a:r>
            <a:endParaRPr lang="en-US" altLang="ja-JP">
              <a:solidFill>
                <a:prstClr val="black"/>
              </a:solidFill>
            </a:endParaRPr>
          </a:p>
          <a:p>
            <a:pPr lvl="1"/>
            <a:r>
              <a:rPr lang="ja-JP" altLang="en-US"/>
              <a:t>悪意ある</a:t>
            </a:r>
            <a:r>
              <a:rPr lang="en-US" altLang="ja-JP" smtClean="0"/>
              <a:t>VM</a:t>
            </a:r>
            <a:r>
              <a:rPr lang="ja-JP" altLang="en-US" smtClean="0"/>
              <a:t>内では情報が復号されるため</a:t>
            </a:r>
            <a:endParaRPr lang="en-US" altLang="ja-JP" dirty="0" smtClean="0"/>
          </a:p>
        </p:txBody>
      </p:sp>
      <p:sp>
        <p:nvSpPr>
          <p:cNvPr id="7" name="正方形/長方形 6"/>
          <p:cNvSpPr/>
          <p:nvPr/>
        </p:nvSpPr>
        <p:spPr>
          <a:xfrm>
            <a:off x="4396438" y="4724866"/>
            <a:ext cx="867544" cy="1058632"/>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396437" y="4933236"/>
            <a:ext cx="867545" cy="646331"/>
          </a:xfrm>
          <a:prstGeom prst="rect">
            <a:avLst/>
          </a:prstGeom>
          <a:noFill/>
        </p:spPr>
        <p:txBody>
          <a:bodyPr wrap="none" rtlCol="0">
            <a:spAutoFit/>
          </a:bodyPr>
          <a:lstStyle/>
          <a:p>
            <a:pPr algn="ctr"/>
            <a:r>
              <a:rPr kumimoji="1" lang="ja-JP" altLang="en-US" smtClean="0"/>
              <a:t>管理</a:t>
            </a:r>
            <a:endParaRPr kumimoji="1" lang="en-US" altLang="ja-JP" smtClean="0"/>
          </a:p>
          <a:p>
            <a:pPr algn="ctr"/>
            <a:r>
              <a:rPr lang="ja-JP" altLang="en-US" smtClean="0"/>
              <a:t>サーバ</a:t>
            </a:r>
            <a:endParaRPr kumimoji="1" lang="ja-JP" altLang="en-US"/>
          </a:p>
        </p:txBody>
      </p:sp>
      <p:cxnSp>
        <p:nvCxnSpPr>
          <p:cNvPr id="10" name="直線矢印コネクタ 9"/>
          <p:cNvCxnSpPr>
            <a:endCxn id="7" idx="1"/>
          </p:cNvCxnSpPr>
          <p:nvPr/>
        </p:nvCxnSpPr>
        <p:spPr>
          <a:xfrm>
            <a:off x="1599083" y="5254182"/>
            <a:ext cx="2797355"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2515177" y="4817799"/>
            <a:ext cx="646331" cy="369332"/>
          </a:xfrm>
          <a:prstGeom prst="rect">
            <a:avLst/>
          </a:prstGeom>
          <a:noFill/>
        </p:spPr>
        <p:txBody>
          <a:bodyPr wrap="none" rtlCol="0">
            <a:spAutoFit/>
          </a:bodyPr>
          <a:lstStyle/>
          <a:p>
            <a:r>
              <a:rPr lang="ja-JP" altLang="en-US"/>
              <a:t>操作</a:t>
            </a:r>
            <a:endParaRPr kumimoji="1" lang="ja-JP" altLang="en-US"/>
          </a:p>
        </p:txBody>
      </p:sp>
      <p:sp>
        <p:nvSpPr>
          <p:cNvPr id="12" name="正方形/長方形 11"/>
          <p:cNvSpPr/>
          <p:nvPr/>
        </p:nvSpPr>
        <p:spPr>
          <a:xfrm>
            <a:off x="7668345" y="4608517"/>
            <a:ext cx="1307932" cy="1291331"/>
          </a:xfrm>
          <a:prstGeom prst="rect">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 name="テキスト ボックス 12"/>
          <p:cNvSpPr txBox="1"/>
          <p:nvPr/>
        </p:nvSpPr>
        <p:spPr>
          <a:xfrm>
            <a:off x="7626446" y="4699654"/>
            <a:ext cx="1391728" cy="369332"/>
          </a:xfrm>
          <a:prstGeom prst="rect">
            <a:avLst/>
          </a:prstGeom>
          <a:noFill/>
        </p:spPr>
        <p:txBody>
          <a:bodyPr wrap="none" rtlCol="0">
            <a:spAutoFit/>
          </a:bodyPr>
          <a:lstStyle/>
          <a:p>
            <a:r>
              <a:rPr lang="ja-JP" altLang="en-US"/>
              <a:t>悪意</a:t>
            </a:r>
            <a:r>
              <a:rPr lang="ja-JP" altLang="en-US" smtClean="0"/>
              <a:t>ある</a:t>
            </a:r>
            <a:r>
              <a:rPr lang="en-US" altLang="ja-JP" smtClean="0"/>
              <a:t>VM</a:t>
            </a:r>
            <a:endParaRPr kumimoji="1" lang="ja-JP" altLang="en-US"/>
          </a:p>
        </p:txBody>
      </p:sp>
      <p:sp>
        <p:nvSpPr>
          <p:cNvPr id="14" name="正方形/長方形 13"/>
          <p:cNvSpPr/>
          <p:nvPr/>
        </p:nvSpPr>
        <p:spPr>
          <a:xfrm>
            <a:off x="7836256" y="5145390"/>
            <a:ext cx="972108" cy="59613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ja-JP" altLang="en-US"/>
              <a:t>マル</a:t>
            </a:r>
            <a:r>
              <a:rPr kumimoji="1" lang="ja-JP" altLang="en-US" smtClean="0"/>
              <a:t>ウェア</a:t>
            </a:r>
            <a:endParaRPr kumimoji="1" lang="ja-JP" altLang="en-US"/>
          </a:p>
        </p:txBody>
      </p:sp>
      <p:sp>
        <p:nvSpPr>
          <p:cNvPr id="15" name="正方形/長方形 14"/>
          <p:cNvSpPr/>
          <p:nvPr/>
        </p:nvSpPr>
        <p:spPr>
          <a:xfrm>
            <a:off x="6237069" y="4608516"/>
            <a:ext cx="1224136" cy="129133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テキスト ボックス 15"/>
          <p:cNvSpPr txBox="1"/>
          <p:nvPr/>
        </p:nvSpPr>
        <p:spPr>
          <a:xfrm>
            <a:off x="6592496" y="5068986"/>
            <a:ext cx="513282" cy="369332"/>
          </a:xfrm>
          <a:prstGeom prst="rect">
            <a:avLst/>
          </a:prstGeom>
          <a:noFill/>
        </p:spPr>
        <p:txBody>
          <a:bodyPr wrap="none" rtlCol="0">
            <a:spAutoFit/>
          </a:bodyPr>
          <a:lstStyle/>
          <a:p>
            <a:r>
              <a:rPr lang="en-US" altLang="ja-JP" smtClean="0"/>
              <a:t>VM</a:t>
            </a:r>
            <a:endParaRPr kumimoji="1" lang="ja-JP" altLang="en-US"/>
          </a:p>
        </p:txBody>
      </p:sp>
      <p:cxnSp>
        <p:nvCxnSpPr>
          <p:cNvPr id="17" name="カギ線コネクタ 16"/>
          <p:cNvCxnSpPr>
            <a:stCxn id="7" idx="2"/>
            <a:endCxn id="12" idx="2"/>
          </p:cNvCxnSpPr>
          <p:nvPr/>
        </p:nvCxnSpPr>
        <p:spPr>
          <a:xfrm rot="16200000" flipH="1">
            <a:off x="6518085" y="4095622"/>
            <a:ext cx="116350" cy="3492101"/>
          </a:xfrm>
          <a:prstGeom prst="bentConnector3">
            <a:avLst>
              <a:gd name="adj1" fmla="val 410101"/>
            </a:avLst>
          </a:prstGeom>
          <a:ln w="28575">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7" idx="3"/>
            <a:endCxn id="15" idx="1"/>
          </p:cNvCxnSpPr>
          <p:nvPr/>
        </p:nvCxnSpPr>
        <p:spPr>
          <a:xfrm>
            <a:off x="5263982" y="5254182"/>
            <a:ext cx="973087" cy="0"/>
          </a:xfrm>
          <a:prstGeom prst="straightConnector1">
            <a:avLst/>
          </a:prstGeom>
          <a:ln w="28575">
            <a:solidFill>
              <a:schemeClr val="tx2"/>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 name="雲形吹き出し 5"/>
          <p:cNvSpPr/>
          <p:nvPr/>
        </p:nvSpPr>
        <p:spPr>
          <a:xfrm>
            <a:off x="1039218" y="5669996"/>
            <a:ext cx="1969667" cy="937508"/>
          </a:xfrm>
          <a:prstGeom prst="cloudCallout">
            <a:avLst>
              <a:gd name="adj1" fmla="val -39734"/>
              <a:gd name="adj2" fmla="val -78384"/>
            </a:avLst>
          </a:prstGeom>
          <a:solidFill>
            <a:schemeClr val="accent3">
              <a:lumMod val="20000"/>
              <a:lumOff val="8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tx1"/>
                </a:solidFill>
              </a:rPr>
              <a:t>自分の</a:t>
            </a:r>
            <a:r>
              <a:rPr kumimoji="1" lang="en-US" altLang="ja-JP" smtClean="0">
                <a:solidFill>
                  <a:schemeClr val="tx1"/>
                </a:solidFill>
              </a:rPr>
              <a:t>VM</a:t>
            </a:r>
            <a:r>
              <a:rPr lang="ja-JP" altLang="en-US" smtClean="0">
                <a:solidFill>
                  <a:schemeClr val="tx1"/>
                </a:solidFill>
              </a:rPr>
              <a:t>にアクセス</a:t>
            </a:r>
            <a:endParaRPr kumimoji="1" lang="ja-JP" altLang="en-US">
              <a:solidFill>
                <a:schemeClr val="tx1"/>
              </a:solidFill>
            </a:endParaRPr>
          </a:p>
        </p:txBody>
      </p:sp>
      <p:sp>
        <p:nvSpPr>
          <p:cNvPr id="21" name="スライド番号プレースホルダー 20"/>
          <p:cNvSpPr>
            <a:spLocks noGrp="1"/>
          </p:cNvSpPr>
          <p:nvPr>
            <p:ph type="sldNum" sz="quarter" idx="12"/>
          </p:nvPr>
        </p:nvSpPr>
        <p:spPr/>
        <p:txBody>
          <a:bodyPr/>
          <a:lstStyle/>
          <a:p>
            <a:fld id="{FD7DA45D-C8A9-46D9-BE9C-86E60B4686A4}" type="slidenum">
              <a:rPr kumimoji="1" lang="ja-JP" altLang="en-US" sz="1600" smtClean="0"/>
              <a:t>5</a:t>
            </a:fld>
            <a:endParaRPr kumimoji="1" lang="ja-JP" altLang="en-US" sz="1600"/>
          </a:p>
        </p:txBody>
      </p:sp>
      <p:sp>
        <p:nvSpPr>
          <p:cNvPr id="20" name="テキスト ボックス 19"/>
          <p:cNvSpPr txBox="1"/>
          <p:nvPr/>
        </p:nvSpPr>
        <p:spPr>
          <a:xfrm>
            <a:off x="497404" y="4438379"/>
            <a:ext cx="857927" cy="369332"/>
          </a:xfrm>
          <a:prstGeom prst="rect">
            <a:avLst/>
          </a:prstGeom>
          <a:noFill/>
        </p:spPr>
        <p:txBody>
          <a:bodyPr wrap="none" rtlCol="0">
            <a:spAutoFit/>
          </a:bodyPr>
          <a:lstStyle/>
          <a:p>
            <a:r>
              <a:rPr kumimoji="1" lang="ja-JP" altLang="en-US" smtClean="0"/>
              <a:t>ユーザ</a:t>
            </a:r>
            <a:endParaRPr kumimoji="1" lang="ja-JP" altLang="en-US"/>
          </a:p>
        </p:txBody>
      </p:sp>
    </p:spTree>
    <p:extLst>
      <p:ext uri="{BB962C8B-B14F-4D97-AF65-F5344CB8AC3E}">
        <p14:creationId xmlns:p14="http://schemas.microsoft.com/office/powerpoint/2010/main" val="2633660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Cloud"/>
          <p:cNvSpPr>
            <a:spLocks noChangeAspect="1" noEditPoints="1" noChangeArrowheads="1"/>
          </p:cNvSpPr>
          <p:nvPr/>
        </p:nvSpPr>
        <p:spPr bwMode="auto">
          <a:xfrm>
            <a:off x="2806643" y="4437112"/>
            <a:ext cx="6337357" cy="242088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ja-JP" altLang="en-US"/>
          </a:p>
        </p:txBody>
      </p:sp>
      <p:sp>
        <p:nvSpPr>
          <p:cNvPr id="2" name="タイトル 1"/>
          <p:cNvSpPr>
            <a:spLocks noGrp="1"/>
          </p:cNvSpPr>
          <p:nvPr>
            <p:ph type="title"/>
          </p:nvPr>
        </p:nvSpPr>
        <p:spPr/>
        <p:txBody>
          <a:bodyPr/>
          <a:lstStyle/>
          <a:p>
            <a:r>
              <a:rPr lang="ja-JP" altLang="en-US" smtClean="0"/>
              <a:t>提案：</a:t>
            </a:r>
            <a:r>
              <a:rPr lang="en-US" altLang="ja-JP" smtClean="0"/>
              <a:t>UVBond</a:t>
            </a:r>
            <a:endParaRPr kumimoji="1" lang="ja-JP" altLang="en-US"/>
          </a:p>
        </p:txBody>
      </p:sp>
      <p:sp>
        <p:nvSpPr>
          <p:cNvPr id="3" name="コンテンツ プレースホルダー 2"/>
          <p:cNvSpPr>
            <a:spLocks noGrp="1"/>
          </p:cNvSpPr>
          <p:nvPr>
            <p:ph idx="1"/>
          </p:nvPr>
        </p:nvSpPr>
        <p:spPr/>
        <p:txBody>
          <a:bodyPr/>
          <a:lstStyle/>
          <a:p>
            <a:r>
              <a:rPr lang="ja-JP" altLang="en-US" smtClean="0"/>
              <a:t>ユーザと</a:t>
            </a:r>
            <a:r>
              <a:rPr lang="en-US" altLang="ja-JP" smtClean="0"/>
              <a:t>VM</a:t>
            </a:r>
            <a:r>
              <a:rPr lang="ja-JP" altLang="en-US" smtClean="0"/>
              <a:t>を強く結びつけることで</a:t>
            </a:r>
            <a:r>
              <a:rPr lang="en-US" altLang="ja-JP" smtClean="0"/>
              <a:t>VM</a:t>
            </a:r>
            <a:r>
              <a:rPr lang="ja-JP" altLang="en-US" smtClean="0"/>
              <a:t>リダイレクト攻撃を防ぐ</a:t>
            </a:r>
            <a:endParaRPr lang="en-US" altLang="ja-JP" smtClean="0"/>
          </a:p>
          <a:p>
            <a:pPr lvl="1"/>
            <a:r>
              <a:rPr lang="ja-JP" altLang="en-US" smtClean="0"/>
              <a:t>ディスク暗号化を利用してユーザの</a:t>
            </a:r>
            <a:r>
              <a:rPr lang="en-US" altLang="ja-JP" smtClean="0"/>
              <a:t>VM</a:t>
            </a:r>
            <a:r>
              <a:rPr lang="ja-JP" altLang="en-US" smtClean="0"/>
              <a:t>を安全に起動し、</a:t>
            </a:r>
            <a:r>
              <a:rPr lang="en-US" altLang="ja-JP" smtClean="0"/>
              <a:t>VM</a:t>
            </a:r>
            <a:r>
              <a:rPr lang="ja-JP" altLang="en-US" smtClean="0"/>
              <a:t>識別子を発行</a:t>
            </a:r>
            <a:endParaRPr lang="en-US" altLang="ja-JP" smtClean="0"/>
          </a:p>
          <a:p>
            <a:pPr lvl="1"/>
            <a:r>
              <a:rPr lang="en-US" altLang="ja-JP" smtClean="0"/>
              <a:t>VM</a:t>
            </a:r>
            <a:r>
              <a:rPr lang="ja-JP" altLang="en-US" smtClean="0"/>
              <a:t>識別子を用いてユーザ自身の</a:t>
            </a:r>
            <a:r>
              <a:rPr lang="en-US" altLang="ja-JP" smtClean="0"/>
              <a:t>VM</a:t>
            </a:r>
            <a:r>
              <a:rPr lang="ja-JP" altLang="en-US" smtClean="0"/>
              <a:t>を安全に操作</a:t>
            </a:r>
            <a:endParaRPr lang="en-US" altLang="ja-JP" smtClean="0"/>
          </a:p>
          <a:p>
            <a:pPr lvl="1"/>
            <a:r>
              <a:rPr lang="ja-JP" altLang="en-US" smtClean="0"/>
              <a:t>ハイパーバイザがこれらの安全性を担保</a:t>
            </a:r>
            <a:endParaRPr lang="en-US" altLang="ja-JP" smtClean="0"/>
          </a:p>
          <a:p>
            <a:pPr lvl="1"/>
            <a:endParaRPr lang="en-US" altLang="ja-JP" smtClean="0"/>
          </a:p>
          <a:p>
            <a:pPr lvl="1"/>
            <a:endParaRPr kumimoji="1" lang="ja-JP" altLang="en-US"/>
          </a:p>
        </p:txBody>
      </p:sp>
      <p:sp>
        <p:nvSpPr>
          <p:cNvPr id="15" name="テキスト ボックス 14"/>
          <p:cNvSpPr txBox="1"/>
          <p:nvPr/>
        </p:nvSpPr>
        <p:spPr>
          <a:xfrm>
            <a:off x="1302548" y="4252446"/>
            <a:ext cx="915265" cy="369332"/>
          </a:xfrm>
          <a:prstGeom prst="rect">
            <a:avLst/>
          </a:prstGeom>
          <a:noFill/>
        </p:spPr>
        <p:txBody>
          <a:bodyPr wrap="square" rtlCol="0">
            <a:spAutoFit/>
          </a:bodyPr>
          <a:lstStyle/>
          <a:p>
            <a:r>
              <a:rPr lang="ja-JP" altLang="en-US"/>
              <a:t>ユーザ</a:t>
            </a:r>
            <a:endParaRPr kumimoji="1" lang="ja-JP" altLang="en-US"/>
          </a:p>
        </p:txBody>
      </p:sp>
      <p:sp>
        <p:nvSpPr>
          <p:cNvPr id="19" name="正方形/長方形 18"/>
          <p:cNvSpPr/>
          <p:nvPr/>
        </p:nvSpPr>
        <p:spPr>
          <a:xfrm>
            <a:off x="4379868" y="4745473"/>
            <a:ext cx="924862" cy="957904"/>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357302" y="4901258"/>
            <a:ext cx="982693" cy="646331"/>
          </a:xfrm>
          <a:prstGeom prst="rect">
            <a:avLst/>
          </a:prstGeom>
          <a:noFill/>
        </p:spPr>
        <p:txBody>
          <a:bodyPr wrap="square" rtlCol="0">
            <a:spAutoFit/>
          </a:bodyPr>
          <a:lstStyle/>
          <a:p>
            <a:pPr algn="ctr"/>
            <a:r>
              <a:rPr lang="ja-JP" altLang="en-US" smtClean="0"/>
              <a:t>管理</a:t>
            </a:r>
            <a:endParaRPr lang="en-US" altLang="ja-JP" smtClean="0"/>
          </a:p>
          <a:p>
            <a:pPr algn="ctr"/>
            <a:r>
              <a:rPr kumimoji="1" lang="ja-JP" altLang="en-US"/>
              <a:t>サーバ</a:t>
            </a:r>
          </a:p>
        </p:txBody>
      </p:sp>
      <p:sp>
        <p:nvSpPr>
          <p:cNvPr id="21" name="正方形/長方形 20"/>
          <p:cNvSpPr/>
          <p:nvPr/>
        </p:nvSpPr>
        <p:spPr>
          <a:xfrm>
            <a:off x="4104486" y="5823035"/>
            <a:ext cx="4674200" cy="837495"/>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6789324" y="6241783"/>
            <a:ext cx="1827107" cy="369332"/>
          </a:xfrm>
          <a:prstGeom prst="rect">
            <a:avLst/>
          </a:prstGeom>
          <a:noFill/>
        </p:spPr>
        <p:txBody>
          <a:bodyPr wrap="square" rtlCol="0">
            <a:spAutoFit/>
          </a:bodyPr>
          <a:lstStyle/>
          <a:p>
            <a:r>
              <a:rPr lang="ja-JP" altLang="en-US"/>
              <a:t>ハイパーバイザ</a:t>
            </a:r>
            <a:endParaRPr kumimoji="1" lang="ja-JP" altLang="en-US"/>
          </a:p>
        </p:txBody>
      </p:sp>
      <p:sp>
        <p:nvSpPr>
          <p:cNvPr id="28" name="正方形/長方形 27"/>
          <p:cNvSpPr/>
          <p:nvPr/>
        </p:nvSpPr>
        <p:spPr>
          <a:xfrm>
            <a:off x="7164288" y="4712403"/>
            <a:ext cx="1614398" cy="1000474"/>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7702877" y="4978209"/>
            <a:ext cx="631387" cy="369332"/>
          </a:xfrm>
          <a:prstGeom prst="rect">
            <a:avLst/>
          </a:prstGeom>
          <a:noFill/>
        </p:spPr>
        <p:txBody>
          <a:bodyPr wrap="square" rtlCol="0">
            <a:spAutoFit/>
          </a:bodyPr>
          <a:lstStyle/>
          <a:p>
            <a:r>
              <a:rPr kumimoji="1" lang="en-US" altLang="ja-JP" smtClean="0"/>
              <a:t>VM</a:t>
            </a:r>
            <a:endParaRPr kumimoji="1" lang="ja-JP" altLang="en-US"/>
          </a:p>
        </p:txBody>
      </p:sp>
      <p:sp>
        <p:nvSpPr>
          <p:cNvPr id="34" name="テキスト ボックス 33"/>
          <p:cNvSpPr txBox="1"/>
          <p:nvPr/>
        </p:nvSpPr>
        <p:spPr>
          <a:xfrm>
            <a:off x="2713141" y="4816383"/>
            <a:ext cx="690087" cy="369332"/>
          </a:xfrm>
          <a:prstGeom prst="rect">
            <a:avLst/>
          </a:prstGeom>
          <a:noFill/>
        </p:spPr>
        <p:txBody>
          <a:bodyPr wrap="square" rtlCol="0">
            <a:spAutoFit/>
          </a:bodyPr>
          <a:lstStyle/>
          <a:p>
            <a:r>
              <a:rPr lang="ja-JP" altLang="en-US"/>
              <a:t>操作</a:t>
            </a:r>
            <a:endParaRPr kumimoji="1" lang="ja-JP" altLang="en-US"/>
          </a:p>
        </p:txBody>
      </p:sp>
      <p:sp>
        <p:nvSpPr>
          <p:cNvPr id="26" name="正方形/長方形 25"/>
          <p:cNvSpPr/>
          <p:nvPr/>
        </p:nvSpPr>
        <p:spPr>
          <a:xfrm>
            <a:off x="7694854" y="4646872"/>
            <a:ext cx="1278820" cy="287302"/>
          </a:xfrm>
          <a:prstGeom prst="rec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mtClean="0">
                <a:solidFill>
                  <a:schemeClr val="tx1"/>
                </a:solidFill>
              </a:rPr>
              <a:t>VM</a:t>
            </a:r>
            <a:r>
              <a:rPr lang="ja-JP" altLang="en-US" smtClean="0">
                <a:solidFill>
                  <a:schemeClr val="tx1"/>
                </a:solidFill>
              </a:rPr>
              <a:t>識別子</a:t>
            </a:r>
            <a:endParaRPr kumimoji="1" lang="ja-JP" altLang="en-US">
              <a:solidFill>
                <a:schemeClr val="tx1"/>
              </a:solidFill>
            </a:endParaRPr>
          </a:p>
        </p:txBody>
      </p:sp>
      <p:sp>
        <p:nvSpPr>
          <p:cNvPr id="27" name="正方形/長方形 26"/>
          <p:cNvSpPr/>
          <p:nvPr/>
        </p:nvSpPr>
        <p:spPr>
          <a:xfrm>
            <a:off x="539552" y="5835397"/>
            <a:ext cx="1312077" cy="406385"/>
          </a:xfrm>
          <a:prstGeom prst="rec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a:solidFill>
                  <a:schemeClr val="tx1"/>
                </a:solidFill>
              </a:rPr>
              <a:t>VM</a:t>
            </a:r>
            <a:r>
              <a:rPr lang="ja-JP" altLang="en-US" smtClean="0">
                <a:solidFill>
                  <a:schemeClr val="tx1"/>
                </a:solidFill>
              </a:rPr>
              <a:t>識別子</a:t>
            </a:r>
            <a:endParaRPr kumimoji="1" lang="ja-JP" altLang="en-US">
              <a:solidFill>
                <a:schemeClr val="tx1"/>
              </a:solidFill>
            </a:endParaRPr>
          </a:p>
        </p:txBody>
      </p:sp>
      <p:sp>
        <p:nvSpPr>
          <p:cNvPr id="4" name="スライド番号プレースホルダー 3"/>
          <p:cNvSpPr>
            <a:spLocks noGrp="1"/>
          </p:cNvSpPr>
          <p:nvPr>
            <p:ph type="sldNum" sz="quarter" idx="12"/>
          </p:nvPr>
        </p:nvSpPr>
        <p:spPr>
          <a:xfrm>
            <a:off x="6993886" y="6315706"/>
            <a:ext cx="2133600" cy="365125"/>
          </a:xfrm>
        </p:spPr>
        <p:txBody>
          <a:bodyPr/>
          <a:lstStyle/>
          <a:p>
            <a:fld id="{FD7DA45D-C8A9-46D9-BE9C-86E60B4686A4}" type="slidenum">
              <a:rPr kumimoji="1" lang="ja-JP" altLang="en-US" sz="1600" smtClean="0"/>
              <a:t>6</a:t>
            </a:fld>
            <a:endParaRPr kumimoji="1" lang="ja-JP" altLang="en-US" sz="1600"/>
          </a:p>
        </p:txBody>
      </p:sp>
      <p:sp>
        <p:nvSpPr>
          <p:cNvPr id="24" name="正方形/長方形 23"/>
          <p:cNvSpPr/>
          <p:nvPr/>
        </p:nvSpPr>
        <p:spPr>
          <a:xfrm>
            <a:off x="5724128" y="4716363"/>
            <a:ext cx="1331610" cy="1016123"/>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5694070" y="4978209"/>
            <a:ext cx="1391728" cy="369332"/>
          </a:xfrm>
          <a:prstGeom prst="rect">
            <a:avLst/>
          </a:prstGeom>
          <a:noFill/>
        </p:spPr>
        <p:txBody>
          <a:bodyPr wrap="none" rtlCol="0">
            <a:spAutoFit/>
          </a:bodyPr>
          <a:lstStyle/>
          <a:p>
            <a:r>
              <a:rPr kumimoji="1" lang="ja-JP" altLang="en-US" smtClean="0"/>
              <a:t>悪意ある</a:t>
            </a:r>
            <a:r>
              <a:rPr kumimoji="1" lang="en-US" altLang="ja-JP" smtClean="0"/>
              <a:t>VM</a:t>
            </a:r>
            <a:endParaRPr kumimoji="1" lang="ja-JP" altLang="en-US"/>
          </a:p>
        </p:txBody>
      </p:sp>
      <p:cxnSp>
        <p:nvCxnSpPr>
          <p:cNvPr id="9" name="カギ線コネクタ 8"/>
          <p:cNvCxnSpPr>
            <a:stCxn id="19" idx="2"/>
            <a:endCxn id="24" idx="2"/>
          </p:cNvCxnSpPr>
          <p:nvPr/>
        </p:nvCxnSpPr>
        <p:spPr>
          <a:xfrm rot="16200000" flipH="1">
            <a:off x="5601562" y="4944114"/>
            <a:ext cx="29109" cy="1547634"/>
          </a:xfrm>
          <a:prstGeom prst="bentConnector3">
            <a:avLst>
              <a:gd name="adj1" fmla="val 1642265"/>
            </a:avLst>
          </a:prstGeom>
          <a:ln w="2857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1" name="禁止 10"/>
          <p:cNvSpPr/>
          <p:nvPr/>
        </p:nvSpPr>
        <p:spPr>
          <a:xfrm>
            <a:off x="5304730" y="5927665"/>
            <a:ext cx="540158" cy="562399"/>
          </a:xfrm>
          <a:prstGeom prst="noSmoking">
            <a:avLst/>
          </a:prstGeom>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solidFill>
                <a:schemeClr val="tx1"/>
              </a:solidFill>
            </a:endParaRPr>
          </a:p>
        </p:txBody>
      </p:sp>
      <p:pic>
        <p:nvPicPr>
          <p:cNvPr id="31" name="Picture 2" descr="C:\Users\inokuchi\AppData\Local\Microsoft\Windows\INetCache\IE\K53BG0JG\lgi01a2014010700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9592" y="4617197"/>
            <a:ext cx="1144479" cy="1214452"/>
          </a:xfrm>
          <a:prstGeom prst="rect">
            <a:avLst/>
          </a:prstGeom>
          <a:noFill/>
          <a:extLst>
            <a:ext uri="{909E8E84-426E-40DD-AFC4-6F175D3DCCD1}">
              <a14:hiddenFill xmlns:a14="http://schemas.microsoft.com/office/drawing/2010/main">
                <a:solidFill>
                  <a:srgbClr val="FFFFFF"/>
                </a:solidFill>
              </a14:hiddenFill>
            </a:ext>
          </a:extLst>
        </p:spPr>
      </p:pic>
      <p:cxnSp>
        <p:nvCxnSpPr>
          <p:cNvPr id="39" name="直線矢印コネクタ 38"/>
          <p:cNvCxnSpPr>
            <a:stCxn id="31" idx="3"/>
            <a:endCxn id="20" idx="1"/>
          </p:cNvCxnSpPr>
          <p:nvPr/>
        </p:nvCxnSpPr>
        <p:spPr>
          <a:xfrm>
            <a:off x="2044071" y="5224423"/>
            <a:ext cx="2313231" cy="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048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loud"/>
          <p:cNvSpPr>
            <a:spLocks noChangeAspect="1" noEditPoints="1" noChangeArrowheads="1"/>
          </p:cNvSpPr>
          <p:nvPr/>
        </p:nvSpPr>
        <p:spPr bwMode="auto">
          <a:xfrm>
            <a:off x="241394" y="4436060"/>
            <a:ext cx="5630107" cy="228470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ja-JP" altLang="en-US"/>
          </a:p>
        </p:txBody>
      </p:sp>
      <p:sp>
        <p:nvSpPr>
          <p:cNvPr id="2" name="タイトル 1"/>
          <p:cNvSpPr>
            <a:spLocks noGrp="1"/>
          </p:cNvSpPr>
          <p:nvPr>
            <p:ph type="title"/>
          </p:nvPr>
        </p:nvSpPr>
        <p:spPr/>
        <p:txBody>
          <a:bodyPr>
            <a:normAutofit/>
          </a:bodyPr>
          <a:lstStyle/>
          <a:p>
            <a:r>
              <a:rPr lang="ja-JP" altLang="en-US" smtClean="0"/>
              <a:t>信頼</a:t>
            </a:r>
            <a:r>
              <a:rPr lang="ja-JP" altLang="en-US"/>
              <a:t>モデル</a:t>
            </a:r>
            <a:endParaRPr kumimoji="1" lang="ja-JP" altLang="en-US"/>
          </a:p>
        </p:txBody>
      </p:sp>
      <p:sp>
        <p:nvSpPr>
          <p:cNvPr id="3" name="コンテンツ プレースホルダー 2"/>
          <p:cNvSpPr>
            <a:spLocks noGrp="1"/>
          </p:cNvSpPr>
          <p:nvPr>
            <p:ph idx="1"/>
          </p:nvPr>
        </p:nvSpPr>
        <p:spPr/>
        <p:txBody>
          <a:bodyPr/>
          <a:lstStyle/>
          <a:p>
            <a:pPr lvl="0"/>
            <a:r>
              <a:rPr lang="ja-JP" altLang="en-US" smtClean="0">
                <a:solidFill>
                  <a:prstClr val="black"/>
                </a:solidFill>
              </a:rPr>
              <a:t>ハイパー</a:t>
            </a:r>
            <a:r>
              <a:rPr lang="ja-JP" altLang="en-US">
                <a:solidFill>
                  <a:prstClr val="black"/>
                </a:solidFill>
              </a:rPr>
              <a:t>バイザ</a:t>
            </a:r>
            <a:r>
              <a:rPr lang="ja-JP" altLang="en-US" smtClean="0">
                <a:solidFill>
                  <a:prstClr val="black"/>
                </a:solidFill>
              </a:rPr>
              <a:t>は信頼できると仮定</a:t>
            </a:r>
            <a:endParaRPr lang="en-US" altLang="ja-JP">
              <a:solidFill>
                <a:prstClr val="black"/>
              </a:solidFill>
            </a:endParaRPr>
          </a:p>
          <a:p>
            <a:pPr lvl="1"/>
            <a:r>
              <a:rPr lang="ja-JP" altLang="en-US">
                <a:solidFill>
                  <a:prstClr val="black"/>
                </a:solidFill>
              </a:rPr>
              <a:t>信頼</a:t>
            </a:r>
            <a:r>
              <a:rPr lang="ja-JP" altLang="en-US" smtClean="0">
                <a:solidFill>
                  <a:prstClr val="black"/>
                </a:solidFill>
              </a:rPr>
              <a:t>するための様々な手法が提案されている</a:t>
            </a:r>
            <a:endParaRPr lang="en-US" altLang="ja-JP" smtClean="0">
              <a:solidFill>
                <a:prstClr val="black"/>
              </a:solidFill>
            </a:endParaRPr>
          </a:p>
          <a:p>
            <a:pPr lvl="2"/>
            <a:r>
              <a:rPr lang="en-US" altLang="ja-JP" smtClean="0">
                <a:solidFill>
                  <a:prstClr val="black"/>
                </a:solidFill>
              </a:rPr>
              <a:t>TPM</a:t>
            </a:r>
            <a:r>
              <a:rPr lang="ja-JP" altLang="en-US" smtClean="0">
                <a:solidFill>
                  <a:prstClr val="black"/>
                </a:solidFill>
              </a:rPr>
              <a:t>を用いたセキュアブートで起動時に改ざんを検出</a:t>
            </a:r>
            <a:endParaRPr lang="en-US" altLang="ja-JP" smtClean="0">
              <a:solidFill>
                <a:prstClr val="black"/>
              </a:solidFill>
            </a:endParaRPr>
          </a:p>
          <a:p>
            <a:pPr lvl="2"/>
            <a:r>
              <a:rPr lang="ja-JP" altLang="en-US" smtClean="0">
                <a:solidFill>
                  <a:prstClr val="black"/>
                </a:solidFill>
              </a:rPr>
              <a:t>ハードウェア</a:t>
            </a:r>
            <a:r>
              <a:rPr lang="ja-JP" altLang="en-US">
                <a:solidFill>
                  <a:prstClr val="black"/>
                </a:solidFill>
              </a:rPr>
              <a:t>を</a:t>
            </a:r>
            <a:r>
              <a:rPr lang="ja-JP" altLang="en-US" smtClean="0">
                <a:solidFill>
                  <a:prstClr val="black"/>
                </a:solidFill>
              </a:rPr>
              <a:t>用いて実行</a:t>
            </a:r>
            <a:r>
              <a:rPr lang="ja-JP" altLang="en-US">
                <a:solidFill>
                  <a:prstClr val="black"/>
                </a:solidFill>
              </a:rPr>
              <a:t>時</a:t>
            </a:r>
            <a:r>
              <a:rPr lang="ja-JP" altLang="en-US" smtClean="0">
                <a:solidFill>
                  <a:prstClr val="black"/>
                </a:solidFill>
              </a:rPr>
              <a:t>の改ざんを検出</a:t>
            </a:r>
            <a:endParaRPr lang="en-US" altLang="ja-JP" smtClean="0">
              <a:solidFill>
                <a:prstClr val="black"/>
              </a:solidFill>
            </a:endParaRPr>
          </a:p>
          <a:p>
            <a:pPr lvl="0"/>
            <a:r>
              <a:rPr lang="ja-JP" altLang="en-US">
                <a:solidFill>
                  <a:prstClr val="black"/>
                </a:solidFill>
              </a:rPr>
              <a:t>信頼</a:t>
            </a:r>
            <a:r>
              <a:rPr lang="ja-JP" altLang="en-US" smtClean="0">
                <a:solidFill>
                  <a:prstClr val="black"/>
                </a:solidFill>
              </a:rPr>
              <a:t>できない管理者が管理サーバの権限を悪用することを仮定</a:t>
            </a:r>
            <a:endParaRPr lang="ja-JP" altLang="en-US">
              <a:solidFill>
                <a:prstClr val="black"/>
              </a:solidFill>
            </a:endParaRPr>
          </a:p>
          <a:p>
            <a:pPr lvl="1"/>
            <a:endParaRPr kumimoji="1" lang="en-US" altLang="ja-JP" smtClean="0"/>
          </a:p>
        </p:txBody>
      </p:sp>
      <p:sp>
        <p:nvSpPr>
          <p:cNvPr id="4" name="正方形/長方形 3"/>
          <p:cNvSpPr/>
          <p:nvPr/>
        </p:nvSpPr>
        <p:spPr>
          <a:xfrm>
            <a:off x="910486" y="5730285"/>
            <a:ext cx="4392488" cy="50405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tx1"/>
                </a:solidFill>
              </a:rPr>
              <a:t>ハードウェア</a:t>
            </a:r>
            <a:endParaRPr kumimoji="1" lang="ja-JP" altLang="en-US">
              <a:solidFill>
                <a:schemeClr val="tx1"/>
              </a:solidFill>
            </a:endParaRPr>
          </a:p>
        </p:txBody>
      </p:sp>
      <p:sp>
        <p:nvSpPr>
          <p:cNvPr id="5" name="角丸四角形 4"/>
          <p:cNvSpPr/>
          <p:nvPr/>
        </p:nvSpPr>
        <p:spPr>
          <a:xfrm>
            <a:off x="1054502" y="5781491"/>
            <a:ext cx="864096" cy="380841"/>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a:solidFill>
                  <a:schemeClr val="tx1"/>
                </a:solidFill>
              </a:rPr>
              <a:t>TPM</a:t>
            </a:r>
            <a:endParaRPr kumimoji="1" lang="ja-JP" altLang="en-US">
              <a:solidFill>
                <a:schemeClr val="tx1"/>
              </a:solidFill>
            </a:endParaRPr>
          </a:p>
        </p:txBody>
      </p:sp>
      <p:sp>
        <p:nvSpPr>
          <p:cNvPr id="6" name="正方形/長方形 5"/>
          <p:cNvSpPr/>
          <p:nvPr/>
        </p:nvSpPr>
        <p:spPr>
          <a:xfrm>
            <a:off x="910486" y="5166101"/>
            <a:ext cx="4392488" cy="498116"/>
          </a:xfrm>
          <a:prstGeom prst="rect">
            <a:avLst/>
          </a:prstGeom>
          <a:solidFill>
            <a:schemeClr val="accent5">
              <a:lumMod val="40000"/>
              <a:lumOff val="60000"/>
            </a:schemeClr>
          </a:solid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ja-JP" altLang="en-US">
                <a:solidFill>
                  <a:schemeClr val="tx1"/>
                </a:solidFill>
              </a:rPr>
              <a:t>ハイパーバイザ</a:t>
            </a:r>
            <a:endParaRPr kumimoji="1" lang="ja-JP" altLang="en-US">
              <a:solidFill>
                <a:schemeClr val="tx1"/>
              </a:solidFill>
            </a:endParaRPr>
          </a:p>
        </p:txBody>
      </p:sp>
      <p:sp>
        <p:nvSpPr>
          <p:cNvPr id="7" name="正方形/長方形 6"/>
          <p:cNvSpPr/>
          <p:nvPr/>
        </p:nvSpPr>
        <p:spPr>
          <a:xfrm>
            <a:off x="3431185" y="4364114"/>
            <a:ext cx="1332148" cy="523387"/>
          </a:xfrm>
          <a:prstGeom prst="rect">
            <a:avLst/>
          </a:prstGeom>
          <a:solidFill>
            <a:schemeClr val="accent5">
              <a:lumMod val="20000"/>
              <a:lumOff val="80000"/>
            </a:schemeClr>
          </a:solidFill>
          <a:ln>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mtClean="0"/>
              <a:t>ユーザ</a:t>
            </a:r>
            <a:r>
              <a:rPr kumimoji="1" lang="en-US" altLang="ja-JP" smtClean="0"/>
              <a:t>VM</a:t>
            </a:r>
            <a:endParaRPr kumimoji="1" lang="ja-JP" altLang="en-US"/>
          </a:p>
        </p:txBody>
      </p:sp>
      <p:sp>
        <p:nvSpPr>
          <p:cNvPr id="8" name="正方形/長方形 7"/>
          <p:cNvSpPr/>
          <p:nvPr/>
        </p:nvSpPr>
        <p:spPr>
          <a:xfrm>
            <a:off x="3297049" y="4476579"/>
            <a:ext cx="1332148" cy="523387"/>
          </a:xfrm>
          <a:prstGeom prst="rect">
            <a:avLst/>
          </a:prstGeom>
          <a:solidFill>
            <a:schemeClr val="accent5">
              <a:lumMod val="20000"/>
              <a:lumOff val="80000"/>
            </a:schemeClr>
          </a:solidFill>
          <a:ln>
            <a:solidFill>
              <a:schemeClr val="tx2"/>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mtClean="0"/>
              <a:t>VM</a:t>
            </a:r>
            <a:endParaRPr kumimoji="1" lang="ja-JP" altLang="en-US"/>
          </a:p>
        </p:txBody>
      </p:sp>
      <p:sp>
        <p:nvSpPr>
          <p:cNvPr id="9" name="正方形/長方形 8"/>
          <p:cNvSpPr/>
          <p:nvPr/>
        </p:nvSpPr>
        <p:spPr>
          <a:xfrm>
            <a:off x="766470" y="5088153"/>
            <a:ext cx="4752528" cy="1278668"/>
          </a:xfrm>
          <a:prstGeom prst="rect">
            <a:avLst/>
          </a:prstGeom>
          <a:noFill/>
          <a:ln>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 name="右矢印 10"/>
          <p:cNvSpPr/>
          <p:nvPr/>
        </p:nvSpPr>
        <p:spPr>
          <a:xfrm rot="10800000">
            <a:off x="5655476" y="5676450"/>
            <a:ext cx="1008112" cy="210084"/>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5871501" y="5243660"/>
            <a:ext cx="646331" cy="369332"/>
          </a:xfrm>
          <a:prstGeom prst="rect">
            <a:avLst/>
          </a:prstGeom>
          <a:noFill/>
        </p:spPr>
        <p:txBody>
          <a:bodyPr wrap="none" rtlCol="0">
            <a:spAutoFit/>
          </a:bodyPr>
          <a:lstStyle/>
          <a:p>
            <a:r>
              <a:rPr kumimoji="1" lang="ja-JP" altLang="en-US" smtClean="0"/>
              <a:t>確認</a:t>
            </a:r>
            <a:endParaRPr kumimoji="1" lang="ja-JP" altLang="en-US"/>
          </a:p>
        </p:txBody>
      </p:sp>
      <p:sp>
        <p:nvSpPr>
          <p:cNvPr id="13" name="正方形/長方形 12"/>
          <p:cNvSpPr/>
          <p:nvPr/>
        </p:nvSpPr>
        <p:spPr>
          <a:xfrm>
            <a:off x="920530" y="4476579"/>
            <a:ext cx="1347214" cy="454189"/>
          </a:xfrm>
          <a:prstGeom prst="rect">
            <a:avLst/>
          </a:prstGeom>
          <a:solidFill>
            <a:schemeClr val="accent2">
              <a:lumMod val="20000"/>
              <a:lumOff val="80000"/>
            </a:schemeClr>
          </a:solidFill>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mtClean="0"/>
              <a:t>管理</a:t>
            </a:r>
            <a:r>
              <a:rPr lang="ja-JP" altLang="en-US"/>
              <a:t>サーバ</a:t>
            </a:r>
            <a:endParaRPr kumimoji="1" lang="ja-JP" altLang="en-US"/>
          </a:p>
        </p:txBody>
      </p:sp>
      <p:sp>
        <p:nvSpPr>
          <p:cNvPr id="14" name="スライド番号プレースホルダー 13"/>
          <p:cNvSpPr>
            <a:spLocks noGrp="1"/>
          </p:cNvSpPr>
          <p:nvPr>
            <p:ph type="sldNum" sz="quarter" idx="12"/>
          </p:nvPr>
        </p:nvSpPr>
        <p:spPr/>
        <p:txBody>
          <a:bodyPr/>
          <a:lstStyle/>
          <a:p>
            <a:fld id="{FD7DA45D-C8A9-46D9-BE9C-86E60B4686A4}" type="slidenum">
              <a:rPr kumimoji="1" lang="ja-JP" altLang="en-US" sz="1600" smtClean="0"/>
              <a:t>7</a:t>
            </a:fld>
            <a:endParaRPr kumimoji="1" lang="ja-JP" altLang="en-US" sz="1600"/>
          </a:p>
        </p:txBody>
      </p:sp>
      <p:sp>
        <p:nvSpPr>
          <p:cNvPr id="10" name="テキスト ボックス 9"/>
          <p:cNvSpPr txBox="1"/>
          <p:nvPr/>
        </p:nvSpPr>
        <p:spPr>
          <a:xfrm>
            <a:off x="241394" y="6356350"/>
            <a:ext cx="938077" cy="369332"/>
          </a:xfrm>
          <a:prstGeom prst="rect">
            <a:avLst/>
          </a:prstGeom>
          <a:noFill/>
        </p:spPr>
        <p:txBody>
          <a:bodyPr wrap="none" rtlCol="0">
            <a:spAutoFit/>
          </a:bodyPr>
          <a:lstStyle/>
          <a:p>
            <a:r>
              <a:rPr kumimoji="1" lang="ja-JP" altLang="en-US" smtClean="0"/>
              <a:t>クラウド</a:t>
            </a:r>
            <a:endParaRPr kumimoji="1" lang="ja-JP" altLang="en-US"/>
          </a:p>
        </p:txBody>
      </p:sp>
      <p:sp>
        <p:nvSpPr>
          <p:cNvPr id="17" name="角丸四角形 16"/>
          <p:cNvSpPr/>
          <p:nvPr/>
        </p:nvSpPr>
        <p:spPr>
          <a:xfrm>
            <a:off x="6879394" y="5320771"/>
            <a:ext cx="1653046" cy="921439"/>
          </a:xfrm>
          <a:prstGeom prst="round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ysClr val="windowText" lastClr="000000"/>
                </a:solidFill>
              </a:rPr>
              <a:t>第三者機関</a:t>
            </a:r>
            <a:endParaRPr kumimoji="1" lang="en-US" altLang="ja-JP" smtClean="0">
              <a:solidFill>
                <a:sysClr val="windowText" lastClr="000000"/>
              </a:solidFill>
            </a:endParaRPr>
          </a:p>
          <a:p>
            <a:pPr algn="ctr"/>
            <a:r>
              <a:rPr kumimoji="1" lang="ja-JP" altLang="en-US" smtClean="0">
                <a:solidFill>
                  <a:sysClr val="windowText" lastClr="000000"/>
                </a:solidFill>
              </a:rPr>
              <a:t>またはユーザ</a:t>
            </a:r>
            <a:endParaRPr kumimoji="1" lang="ja-JP" altLang="en-US">
              <a:solidFill>
                <a:sysClr val="windowText" lastClr="000000"/>
              </a:solidFill>
            </a:endParaRPr>
          </a:p>
        </p:txBody>
      </p:sp>
    </p:spTree>
    <p:extLst>
      <p:ext uri="{BB962C8B-B14F-4D97-AF65-F5344CB8AC3E}">
        <p14:creationId xmlns:p14="http://schemas.microsoft.com/office/powerpoint/2010/main" val="2404598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Cloud"/>
          <p:cNvSpPr>
            <a:spLocks noChangeAspect="1" noEditPoints="1" noChangeArrowheads="1"/>
          </p:cNvSpPr>
          <p:nvPr/>
        </p:nvSpPr>
        <p:spPr bwMode="auto">
          <a:xfrm>
            <a:off x="3808761" y="4436060"/>
            <a:ext cx="5227735" cy="228470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ja-JP" altLang="en-US"/>
          </a:p>
        </p:txBody>
      </p:sp>
      <p:sp>
        <p:nvSpPr>
          <p:cNvPr id="2" name="タイトル 1"/>
          <p:cNvSpPr>
            <a:spLocks noGrp="1"/>
          </p:cNvSpPr>
          <p:nvPr>
            <p:ph type="title"/>
          </p:nvPr>
        </p:nvSpPr>
        <p:spPr/>
        <p:txBody>
          <a:bodyPr/>
          <a:lstStyle/>
          <a:p>
            <a:r>
              <a:rPr lang="ja-JP" altLang="en-US" smtClean="0"/>
              <a:t>ディスク</a:t>
            </a:r>
            <a:r>
              <a:rPr lang="ja-JP" altLang="en-US"/>
              <a:t>暗号鍵</a:t>
            </a:r>
            <a:r>
              <a:rPr lang="ja-JP" altLang="en-US" smtClean="0"/>
              <a:t>の安全な</a:t>
            </a:r>
            <a:r>
              <a:rPr lang="ja-JP" altLang="en-US"/>
              <a:t>登録</a:t>
            </a:r>
            <a:endParaRPr kumimoji="1" lang="ja-JP" altLang="en-US"/>
          </a:p>
        </p:txBody>
      </p:sp>
      <p:sp>
        <p:nvSpPr>
          <p:cNvPr id="3" name="コンテンツ プレースホルダー 2"/>
          <p:cNvSpPr>
            <a:spLocks noGrp="1"/>
          </p:cNvSpPr>
          <p:nvPr>
            <p:ph idx="1"/>
          </p:nvPr>
        </p:nvSpPr>
        <p:spPr>
          <a:xfrm>
            <a:off x="457200" y="1600200"/>
            <a:ext cx="8507288" cy="4525963"/>
          </a:xfrm>
        </p:spPr>
        <p:txBody>
          <a:bodyPr/>
          <a:lstStyle/>
          <a:p>
            <a:r>
              <a:rPr lang="ja-JP" altLang="en-US" smtClean="0"/>
              <a:t>ユーザは</a:t>
            </a:r>
            <a:r>
              <a:rPr lang="en-US" altLang="ja-JP" smtClean="0"/>
              <a:t>VM</a:t>
            </a:r>
            <a:r>
              <a:rPr lang="ja-JP" altLang="en-US" smtClean="0"/>
              <a:t>起動時にディスク暗号鍵をハイパーバイザに登録</a:t>
            </a:r>
            <a:endParaRPr kumimoji="1" lang="en-US" altLang="ja-JP" smtClean="0"/>
          </a:p>
          <a:p>
            <a:pPr lvl="1"/>
            <a:r>
              <a:rPr lang="ja-JP" altLang="en-US" smtClean="0"/>
              <a:t>ハイパーバイザの公開鍵を使って暗号化</a:t>
            </a:r>
            <a:endParaRPr lang="en-US" altLang="ja-JP" smtClean="0"/>
          </a:p>
          <a:p>
            <a:pPr lvl="2"/>
            <a:r>
              <a:rPr lang="ja-JP" altLang="en-US" smtClean="0">
                <a:solidFill>
                  <a:prstClr val="black"/>
                </a:solidFill>
              </a:rPr>
              <a:t>管理</a:t>
            </a:r>
            <a:r>
              <a:rPr lang="ja-JP" altLang="en-US">
                <a:solidFill>
                  <a:prstClr val="black"/>
                </a:solidFill>
              </a:rPr>
              <a:t>サーバ</a:t>
            </a:r>
            <a:r>
              <a:rPr lang="ja-JP" altLang="en-US" smtClean="0">
                <a:solidFill>
                  <a:prstClr val="black"/>
                </a:solidFill>
              </a:rPr>
              <a:t>経由でハイパーバイザに送信</a:t>
            </a:r>
            <a:endParaRPr lang="en-US" altLang="ja-JP">
              <a:solidFill>
                <a:prstClr val="black"/>
              </a:solidFill>
            </a:endParaRPr>
          </a:p>
          <a:p>
            <a:pPr lvl="1"/>
            <a:r>
              <a:rPr lang="ja-JP" altLang="en-US" smtClean="0">
                <a:solidFill>
                  <a:prstClr val="black"/>
                </a:solidFill>
              </a:rPr>
              <a:t>ハイパーバイザが自身の秘密</a:t>
            </a:r>
            <a:r>
              <a:rPr lang="ja-JP" altLang="en-US">
                <a:solidFill>
                  <a:prstClr val="black"/>
                </a:solidFill>
              </a:rPr>
              <a:t>鍵</a:t>
            </a:r>
            <a:r>
              <a:rPr lang="ja-JP" altLang="en-US" smtClean="0">
                <a:solidFill>
                  <a:prstClr val="black"/>
                </a:solidFill>
              </a:rPr>
              <a:t>で復号</a:t>
            </a:r>
            <a:endParaRPr lang="en-US" altLang="ja-JP" smtClean="0">
              <a:solidFill>
                <a:prstClr val="black"/>
              </a:solidFill>
            </a:endParaRPr>
          </a:p>
          <a:p>
            <a:pPr lvl="2"/>
            <a:r>
              <a:rPr lang="ja-JP" altLang="en-US" smtClean="0">
                <a:solidFill>
                  <a:prstClr val="black"/>
                </a:solidFill>
              </a:rPr>
              <a:t>秘密</a:t>
            </a:r>
            <a:r>
              <a:rPr lang="ja-JP" altLang="en-US">
                <a:solidFill>
                  <a:prstClr val="black"/>
                </a:solidFill>
              </a:rPr>
              <a:t>鍵</a:t>
            </a:r>
            <a:r>
              <a:rPr lang="ja-JP" altLang="en-US" smtClean="0">
                <a:solidFill>
                  <a:prstClr val="black"/>
                </a:solidFill>
              </a:rPr>
              <a:t>を持たない管理サーバは復号できない</a:t>
            </a:r>
            <a:endParaRPr lang="en-US" altLang="ja-JP">
              <a:solidFill>
                <a:prstClr val="black"/>
              </a:solidFill>
            </a:endParaRPr>
          </a:p>
          <a:p>
            <a:pPr lvl="2"/>
            <a:endParaRPr lang="en-US" altLang="ja-JP">
              <a:solidFill>
                <a:prstClr val="black"/>
              </a:solidFill>
            </a:endParaRPr>
          </a:p>
          <a:p>
            <a:pPr lvl="1"/>
            <a:endParaRPr kumimoji="1" lang="ja-JP" altLang="en-US"/>
          </a:p>
        </p:txBody>
      </p:sp>
      <p:sp>
        <p:nvSpPr>
          <p:cNvPr id="4" name="スライド番号プレースホルダー 3"/>
          <p:cNvSpPr>
            <a:spLocks noGrp="1"/>
          </p:cNvSpPr>
          <p:nvPr>
            <p:ph type="sldNum" sz="quarter" idx="12"/>
          </p:nvPr>
        </p:nvSpPr>
        <p:spPr>
          <a:xfrm>
            <a:off x="6754401" y="6357330"/>
            <a:ext cx="2133600" cy="365125"/>
          </a:xfrm>
        </p:spPr>
        <p:txBody>
          <a:bodyPr/>
          <a:lstStyle/>
          <a:p>
            <a:fld id="{FD7DA45D-C8A9-46D9-BE9C-86E60B4686A4}" type="slidenum">
              <a:rPr kumimoji="1" lang="ja-JP" altLang="en-US" sz="1600" smtClean="0"/>
              <a:t>8</a:t>
            </a:fld>
            <a:endParaRPr kumimoji="1" lang="ja-JP" altLang="en-US" sz="1600"/>
          </a:p>
        </p:txBody>
      </p:sp>
      <p:sp>
        <p:nvSpPr>
          <p:cNvPr id="12" name="正方形/長方形 11"/>
          <p:cNvSpPr/>
          <p:nvPr/>
        </p:nvSpPr>
        <p:spPr>
          <a:xfrm>
            <a:off x="422375" y="5631893"/>
            <a:ext cx="1008112" cy="38501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tx1"/>
                </a:solidFill>
              </a:rPr>
              <a:t>公開鍵</a:t>
            </a:r>
            <a:endParaRPr kumimoji="1" lang="ja-JP" altLang="en-US">
              <a:solidFill>
                <a:schemeClr val="tx1"/>
              </a:solidFill>
            </a:endParaRPr>
          </a:p>
        </p:txBody>
      </p:sp>
      <p:sp>
        <p:nvSpPr>
          <p:cNvPr id="16" name="正方形/長方形 15"/>
          <p:cNvSpPr/>
          <p:nvPr/>
        </p:nvSpPr>
        <p:spPr>
          <a:xfrm>
            <a:off x="5084808" y="4381208"/>
            <a:ext cx="901348" cy="973076"/>
          </a:xfrm>
          <a:prstGeom prst="rect">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4707390" y="5578412"/>
            <a:ext cx="3748729" cy="98142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101709" y="4519707"/>
            <a:ext cx="867545" cy="646331"/>
          </a:xfrm>
          <a:prstGeom prst="rect">
            <a:avLst/>
          </a:prstGeom>
          <a:noFill/>
        </p:spPr>
        <p:txBody>
          <a:bodyPr wrap="none" rtlCol="0">
            <a:spAutoFit/>
          </a:bodyPr>
          <a:lstStyle/>
          <a:p>
            <a:pPr algn="ctr"/>
            <a:r>
              <a:rPr lang="ja-JP" altLang="en-US" smtClean="0"/>
              <a:t>管理</a:t>
            </a:r>
            <a:endParaRPr lang="en-US" altLang="ja-JP" smtClean="0"/>
          </a:p>
          <a:p>
            <a:pPr algn="ctr"/>
            <a:r>
              <a:rPr lang="ja-JP" altLang="en-US" smtClean="0"/>
              <a:t>サーバ</a:t>
            </a:r>
            <a:endParaRPr kumimoji="1" lang="ja-JP" altLang="en-US"/>
          </a:p>
        </p:txBody>
      </p:sp>
      <p:sp>
        <p:nvSpPr>
          <p:cNvPr id="19" name="テキスト ボックス 18"/>
          <p:cNvSpPr txBox="1"/>
          <p:nvPr/>
        </p:nvSpPr>
        <p:spPr>
          <a:xfrm>
            <a:off x="6813089" y="6240446"/>
            <a:ext cx="1710725" cy="369332"/>
          </a:xfrm>
          <a:prstGeom prst="rect">
            <a:avLst/>
          </a:prstGeom>
          <a:noFill/>
        </p:spPr>
        <p:txBody>
          <a:bodyPr wrap="none" rtlCol="0">
            <a:spAutoFit/>
          </a:bodyPr>
          <a:lstStyle/>
          <a:p>
            <a:r>
              <a:rPr kumimoji="1" lang="ja-JP" altLang="en-US" smtClean="0"/>
              <a:t>ハイパーバイザ</a:t>
            </a:r>
            <a:endParaRPr kumimoji="1" lang="ja-JP" altLang="en-US"/>
          </a:p>
        </p:txBody>
      </p:sp>
      <p:sp>
        <p:nvSpPr>
          <p:cNvPr id="25" name="テキスト ボックス 24"/>
          <p:cNvSpPr txBox="1"/>
          <p:nvPr/>
        </p:nvSpPr>
        <p:spPr>
          <a:xfrm>
            <a:off x="3510423" y="4658207"/>
            <a:ext cx="646331" cy="369332"/>
          </a:xfrm>
          <a:prstGeom prst="rect">
            <a:avLst/>
          </a:prstGeom>
          <a:noFill/>
        </p:spPr>
        <p:txBody>
          <a:bodyPr wrap="none" rtlCol="0">
            <a:spAutoFit/>
          </a:bodyPr>
          <a:lstStyle/>
          <a:p>
            <a:r>
              <a:rPr kumimoji="1" lang="ja-JP" altLang="en-US" smtClean="0"/>
              <a:t>送信</a:t>
            </a:r>
            <a:endParaRPr kumimoji="1" lang="ja-JP" altLang="en-US"/>
          </a:p>
        </p:txBody>
      </p:sp>
      <p:sp>
        <p:nvSpPr>
          <p:cNvPr id="29" name="正方形/長方形 28"/>
          <p:cNvSpPr/>
          <p:nvPr/>
        </p:nvSpPr>
        <p:spPr>
          <a:xfrm>
            <a:off x="5803051" y="6174825"/>
            <a:ext cx="1008112" cy="38501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秘密</a:t>
            </a:r>
            <a:r>
              <a:rPr kumimoji="1" lang="ja-JP" altLang="en-US" smtClean="0">
                <a:solidFill>
                  <a:schemeClr val="tx1"/>
                </a:solidFill>
              </a:rPr>
              <a:t>鍵</a:t>
            </a:r>
            <a:endParaRPr kumimoji="1" lang="ja-JP" altLang="en-US">
              <a:solidFill>
                <a:schemeClr val="tx1"/>
              </a:solidFill>
            </a:endParaRPr>
          </a:p>
        </p:txBody>
      </p:sp>
      <p:sp>
        <p:nvSpPr>
          <p:cNvPr id="32" name="テキスト ボックス 31"/>
          <p:cNvSpPr txBox="1"/>
          <p:nvPr/>
        </p:nvSpPr>
        <p:spPr>
          <a:xfrm>
            <a:off x="5986421" y="5615926"/>
            <a:ext cx="646331" cy="369332"/>
          </a:xfrm>
          <a:prstGeom prst="rect">
            <a:avLst/>
          </a:prstGeom>
          <a:noFill/>
        </p:spPr>
        <p:txBody>
          <a:bodyPr wrap="none" rtlCol="0">
            <a:spAutoFit/>
          </a:bodyPr>
          <a:lstStyle/>
          <a:p>
            <a:r>
              <a:rPr kumimoji="1" lang="ja-JP" altLang="en-US" smtClean="0"/>
              <a:t>復号</a:t>
            </a:r>
            <a:endParaRPr kumimoji="1" lang="ja-JP" altLang="en-US"/>
          </a:p>
        </p:txBody>
      </p:sp>
      <p:pic>
        <p:nvPicPr>
          <p:cNvPr id="26" name="Picture 2" descr="http://free-icon.web-tuhan.net/wp-content/uploads/2014/02/f_007_12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2325" y="4883250"/>
            <a:ext cx="625612" cy="625613"/>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 descr="http://free-icon.web-tuhan.net/wp-content/uploads/2014/02/f_007_128.png"/>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5081605" y="5672451"/>
            <a:ext cx="625612" cy="625613"/>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 descr="C:\Users\inokuchi\AppData\Local\Microsoft\Windows\INetCache\IE\K53BG0JG\lgi01a201401070000[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4517" y="4491233"/>
            <a:ext cx="993644" cy="1054395"/>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p:cNvSpPr txBox="1"/>
          <p:nvPr/>
        </p:nvSpPr>
        <p:spPr>
          <a:xfrm>
            <a:off x="422375" y="4196543"/>
            <a:ext cx="784189" cy="338554"/>
          </a:xfrm>
          <a:prstGeom prst="rect">
            <a:avLst/>
          </a:prstGeom>
          <a:noFill/>
        </p:spPr>
        <p:txBody>
          <a:bodyPr wrap="none" rtlCol="0">
            <a:spAutoFit/>
          </a:bodyPr>
          <a:lstStyle/>
          <a:p>
            <a:r>
              <a:rPr kumimoji="1" lang="ja-JP" altLang="en-US" sz="1600" smtClean="0"/>
              <a:t>ユーザ</a:t>
            </a:r>
            <a:endParaRPr kumimoji="1" lang="ja-JP" altLang="en-US" sz="1600"/>
          </a:p>
        </p:txBody>
      </p:sp>
      <p:pic>
        <p:nvPicPr>
          <p:cNvPr id="33" name="Picture 2" descr="http://free-icon.web-tuhan.net/wp-content/uploads/2014/02/f_007_128.png"/>
          <p:cNvPicPr>
            <a:picLocks noChangeAspect="1" noChangeArrowheads="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2608837" y="4932883"/>
            <a:ext cx="625612" cy="625613"/>
          </a:xfrm>
          <a:prstGeom prst="rect">
            <a:avLst/>
          </a:prstGeom>
          <a:noFill/>
          <a:extLst>
            <a:ext uri="{909E8E84-426E-40DD-AFC4-6F175D3DCCD1}">
              <a14:hiddenFill xmlns:a14="http://schemas.microsoft.com/office/drawing/2010/main">
                <a:solidFill>
                  <a:srgbClr val="FFFFFF"/>
                </a:solidFill>
              </a14:hiddenFill>
            </a:ext>
          </a:extLst>
        </p:spPr>
      </p:pic>
      <p:cxnSp>
        <p:nvCxnSpPr>
          <p:cNvPr id="30" name="直線矢印コネクタ 29"/>
          <p:cNvCxnSpPr>
            <a:stCxn id="26" idx="3"/>
          </p:cNvCxnSpPr>
          <p:nvPr/>
        </p:nvCxnSpPr>
        <p:spPr>
          <a:xfrm flipV="1">
            <a:off x="1947937" y="5196056"/>
            <a:ext cx="660900" cy="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1959484" y="4797989"/>
            <a:ext cx="800219" cy="338554"/>
          </a:xfrm>
          <a:prstGeom prst="rect">
            <a:avLst/>
          </a:prstGeom>
          <a:noFill/>
        </p:spPr>
        <p:txBody>
          <a:bodyPr wrap="none" rtlCol="0">
            <a:spAutoFit/>
          </a:bodyPr>
          <a:lstStyle/>
          <a:p>
            <a:r>
              <a:rPr kumimoji="1" lang="ja-JP" altLang="en-US" sz="1600" smtClean="0"/>
              <a:t>暗号化</a:t>
            </a:r>
            <a:endParaRPr kumimoji="1" lang="ja-JP" altLang="en-US" sz="1600"/>
          </a:p>
        </p:txBody>
      </p:sp>
      <p:pic>
        <p:nvPicPr>
          <p:cNvPr id="37" name="Picture 2" descr="http://free-icon.web-tuhan.net/wp-content/uploads/2014/02/f_007_12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3643" y="5672451"/>
            <a:ext cx="625612" cy="625613"/>
          </a:xfrm>
          <a:prstGeom prst="rect">
            <a:avLst/>
          </a:prstGeom>
          <a:noFill/>
          <a:extLst>
            <a:ext uri="{909E8E84-426E-40DD-AFC4-6F175D3DCCD1}">
              <a14:hiddenFill xmlns:a14="http://schemas.microsoft.com/office/drawing/2010/main">
                <a:solidFill>
                  <a:srgbClr val="FFFFFF"/>
                </a:solidFill>
              </a14:hiddenFill>
            </a:ext>
          </a:extLst>
        </p:spPr>
      </p:pic>
      <p:cxnSp>
        <p:nvCxnSpPr>
          <p:cNvPr id="38" name="直線矢印コネクタ 37"/>
          <p:cNvCxnSpPr/>
          <p:nvPr/>
        </p:nvCxnSpPr>
        <p:spPr>
          <a:xfrm>
            <a:off x="5803051" y="6016904"/>
            <a:ext cx="983116"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カギ線コネクタ 42"/>
          <p:cNvCxnSpPr>
            <a:stCxn id="33" idx="3"/>
            <a:endCxn id="27" idx="0"/>
          </p:cNvCxnSpPr>
          <p:nvPr/>
        </p:nvCxnSpPr>
        <p:spPr>
          <a:xfrm>
            <a:off x="3234449" y="5245690"/>
            <a:ext cx="2159962" cy="426761"/>
          </a:xfrm>
          <a:prstGeom prst="bent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1335185" y="4307059"/>
            <a:ext cx="867545" cy="584775"/>
          </a:xfrm>
          <a:prstGeom prst="rect">
            <a:avLst/>
          </a:prstGeom>
          <a:noFill/>
        </p:spPr>
        <p:txBody>
          <a:bodyPr wrap="none" rtlCol="0">
            <a:spAutoFit/>
          </a:bodyPr>
          <a:lstStyle/>
          <a:p>
            <a:pPr algn="ctr"/>
            <a:r>
              <a:rPr kumimoji="1" lang="ja-JP" altLang="en-US" sz="1600" smtClean="0"/>
              <a:t>ディスク</a:t>
            </a:r>
            <a:endParaRPr kumimoji="1" lang="en-US" altLang="ja-JP" sz="1600" smtClean="0"/>
          </a:p>
          <a:p>
            <a:pPr algn="ctr"/>
            <a:r>
              <a:rPr lang="ja-JP" altLang="en-US" sz="1600"/>
              <a:t>暗号鍵</a:t>
            </a:r>
            <a:endParaRPr kumimoji="1" lang="ja-JP" altLang="en-US" sz="1600"/>
          </a:p>
        </p:txBody>
      </p:sp>
    </p:spTree>
    <p:extLst>
      <p:ext uri="{BB962C8B-B14F-4D97-AF65-F5344CB8AC3E}">
        <p14:creationId xmlns:p14="http://schemas.microsoft.com/office/powerpoint/2010/main" val="1220285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fade">
                                      <p:cBhvr>
                                        <p:cTn id="10" dur="500"/>
                                        <p:tgtEl>
                                          <p:spTgt spid="34"/>
                                        </p:tgtEl>
                                      </p:cBhvr>
                                    </p:animEffect>
                                  </p:childTnLst>
                                </p:cTn>
                              </p:par>
                              <p:par>
                                <p:cTn id="11" presetID="10" presetClass="entr" presetSubtype="0" fill="hold" nodeType="with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fade">
                                      <p:cBhvr>
                                        <p:cTn id="13" dur="500"/>
                                        <p:tgtEl>
                                          <p:spTgt spid="33"/>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43"/>
                                        </p:tgtEl>
                                        <p:attrNameLst>
                                          <p:attrName>style.visibility</p:attrName>
                                        </p:attrNameLst>
                                      </p:cBhvr>
                                      <p:to>
                                        <p:strVal val="visible"/>
                                      </p:to>
                                    </p:set>
                                    <p:animEffect transition="in" filter="fade">
                                      <p:cBhvr>
                                        <p:cTn id="18" dur="500"/>
                                        <p:tgtEl>
                                          <p:spTgt spid="43"/>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500"/>
                                        <p:tgtEl>
                                          <p:spTgt spid="25"/>
                                        </p:tgtEl>
                                      </p:cBhvr>
                                    </p:animEffect>
                                  </p:childTnLst>
                                </p:cTn>
                              </p:par>
                              <p:par>
                                <p:cTn id="22" presetID="10" presetClass="entr" presetSubtype="0" fill="hold" nodeType="withEffect">
                                  <p:stCondLst>
                                    <p:cond delay="0"/>
                                  </p:stCondLst>
                                  <p:childTnLst>
                                    <p:set>
                                      <p:cBhvr>
                                        <p:cTn id="23" dur="1" fill="hold">
                                          <p:stCondLst>
                                            <p:cond delay="0"/>
                                          </p:stCondLst>
                                        </p:cTn>
                                        <p:tgtEl>
                                          <p:spTgt spid="27"/>
                                        </p:tgtEl>
                                        <p:attrNameLst>
                                          <p:attrName>style.visibility</p:attrName>
                                        </p:attrNameLst>
                                      </p:cBhvr>
                                      <p:to>
                                        <p:strVal val="visible"/>
                                      </p:to>
                                    </p:set>
                                    <p:animEffect transition="in" filter="fade">
                                      <p:cBhvr>
                                        <p:cTn id="24" dur="500"/>
                                        <p:tgtEl>
                                          <p:spTgt spid="27"/>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8"/>
                                        </p:tgtEl>
                                        <p:attrNameLst>
                                          <p:attrName>style.visibility</p:attrName>
                                        </p:attrNameLst>
                                      </p:cBhvr>
                                      <p:to>
                                        <p:strVal val="visible"/>
                                      </p:to>
                                    </p:set>
                                    <p:animEffect transition="in" filter="fade">
                                      <p:cBhvr>
                                        <p:cTn id="29" dur="500"/>
                                        <p:tgtEl>
                                          <p:spTgt spid="38"/>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500"/>
                                        <p:tgtEl>
                                          <p:spTgt spid="32"/>
                                        </p:tgtEl>
                                      </p:cBhvr>
                                    </p:animEffect>
                                  </p:childTnLst>
                                </p:cTn>
                              </p:par>
                              <p:par>
                                <p:cTn id="33" presetID="10" presetClass="entr" presetSubtype="0" fill="hold" nodeType="withEffect">
                                  <p:stCondLst>
                                    <p:cond delay="0"/>
                                  </p:stCondLst>
                                  <p:childTnLst>
                                    <p:set>
                                      <p:cBhvr>
                                        <p:cTn id="34" dur="1" fill="hold">
                                          <p:stCondLst>
                                            <p:cond delay="0"/>
                                          </p:stCondLst>
                                        </p:cTn>
                                        <p:tgtEl>
                                          <p:spTgt spid="37"/>
                                        </p:tgtEl>
                                        <p:attrNameLst>
                                          <p:attrName>style.visibility</p:attrName>
                                        </p:attrNameLst>
                                      </p:cBhvr>
                                      <p:to>
                                        <p:strVal val="visible"/>
                                      </p:to>
                                    </p:set>
                                    <p:animEffect transition="in" filter="fade">
                                      <p:cBhvr>
                                        <p:cTn id="35"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32" grpId="0"/>
      <p:bldP spid="3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Cloud"/>
          <p:cNvSpPr>
            <a:spLocks noChangeAspect="1" noEditPoints="1" noChangeArrowheads="1"/>
          </p:cNvSpPr>
          <p:nvPr/>
        </p:nvSpPr>
        <p:spPr bwMode="auto">
          <a:xfrm>
            <a:off x="3635897" y="4221088"/>
            <a:ext cx="5400600" cy="2499677"/>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ja-JP" altLang="en-US"/>
          </a:p>
        </p:txBody>
      </p:sp>
      <p:sp>
        <p:nvSpPr>
          <p:cNvPr id="2" name="タイトル 1"/>
          <p:cNvSpPr>
            <a:spLocks noGrp="1"/>
          </p:cNvSpPr>
          <p:nvPr>
            <p:ph type="title"/>
          </p:nvPr>
        </p:nvSpPr>
        <p:spPr/>
        <p:txBody>
          <a:bodyPr/>
          <a:lstStyle/>
          <a:p>
            <a:r>
              <a:rPr kumimoji="1" lang="ja-JP" altLang="en-US" smtClean="0"/>
              <a:t>暗号化ディスクを用いた</a:t>
            </a:r>
            <a:r>
              <a:rPr kumimoji="1" lang="en-US" altLang="ja-JP" smtClean="0"/>
              <a:t>VM</a:t>
            </a:r>
            <a:r>
              <a:rPr kumimoji="1" lang="ja-JP" altLang="en-US" smtClean="0"/>
              <a:t>起動</a:t>
            </a:r>
            <a:endParaRPr kumimoji="1" lang="ja-JP" altLang="en-US"/>
          </a:p>
        </p:txBody>
      </p:sp>
      <p:sp>
        <p:nvSpPr>
          <p:cNvPr id="3" name="コンテンツ プレースホルダー 2"/>
          <p:cNvSpPr>
            <a:spLocks noGrp="1"/>
          </p:cNvSpPr>
          <p:nvPr>
            <p:ph idx="1"/>
          </p:nvPr>
        </p:nvSpPr>
        <p:spPr/>
        <p:txBody>
          <a:bodyPr/>
          <a:lstStyle/>
          <a:p>
            <a:r>
              <a:rPr lang="ja-JP" altLang="en-US"/>
              <a:t>登録</a:t>
            </a:r>
            <a:r>
              <a:rPr lang="ja-JP" altLang="en-US" smtClean="0"/>
              <a:t>したディスク暗号鍵とユーザの暗号化ディスクを用いて</a:t>
            </a:r>
            <a:r>
              <a:rPr lang="en-US" altLang="ja-JP" smtClean="0"/>
              <a:t>VM</a:t>
            </a:r>
            <a:r>
              <a:rPr lang="ja-JP" altLang="en-US" smtClean="0"/>
              <a:t>を起動</a:t>
            </a:r>
            <a:endParaRPr kumimoji="1" lang="en-US" altLang="ja-JP" dirty="0" smtClean="0"/>
          </a:p>
          <a:p>
            <a:pPr lvl="1"/>
            <a:r>
              <a:rPr lang="ja-JP" altLang="en-US" smtClean="0"/>
              <a:t>ハイパー</a:t>
            </a:r>
            <a:r>
              <a:rPr lang="ja-JP" altLang="en-US"/>
              <a:t>バイザ</a:t>
            </a:r>
            <a:r>
              <a:rPr lang="ja-JP" altLang="en-US" smtClean="0"/>
              <a:t>がデータの暗号化・復号化を行う</a:t>
            </a:r>
            <a:endParaRPr lang="en-US" altLang="ja-JP" smtClean="0"/>
          </a:p>
          <a:p>
            <a:pPr lvl="2"/>
            <a:r>
              <a:rPr lang="en-US" altLang="ja-JP" smtClean="0"/>
              <a:t>VM</a:t>
            </a:r>
            <a:r>
              <a:rPr lang="ja-JP" altLang="en-US" smtClean="0"/>
              <a:t>が読み込む</a:t>
            </a:r>
            <a:r>
              <a:rPr lang="ja-JP" altLang="en-US"/>
              <a:t>データ</a:t>
            </a:r>
            <a:r>
              <a:rPr lang="ja-JP" altLang="en-US" smtClean="0"/>
              <a:t>を復号し、書き込むデータを暗号化</a:t>
            </a:r>
            <a:endParaRPr lang="en-US" altLang="ja-JP" smtClean="0"/>
          </a:p>
          <a:p>
            <a:pPr lvl="1"/>
            <a:r>
              <a:rPr lang="ja-JP" altLang="en-US" smtClean="0"/>
              <a:t>ユーザの暗号化ディスク以外では正常に起動できない</a:t>
            </a:r>
            <a:endParaRPr lang="en-US" altLang="ja-JP" smtClean="0"/>
          </a:p>
        </p:txBody>
      </p:sp>
      <p:sp>
        <p:nvSpPr>
          <p:cNvPr id="4" name="正方形/長方形 3"/>
          <p:cNvSpPr/>
          <p:nvPr/>
        </p:nvSpPr>
        <p:spPr>
          <a:xfrm>
            <a:off x="4283968" y="5733820"/>
            <a:ext cx="3705252" cy="994945"/>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4283968" y="6344192"/>
            <a:ext cx="1710725" cy="369332"/>
          </a:xfrm>
          <a:prstGeom prst="rect">
            <a:avLst/>
          </a:prstGeom>
          <a:noFill/>
        </p:spPr>
        <p:txBody>
          <a:bodyPr wrap="none" rtlCol="0">
            <a:spAutoFit/>
          </a:bodyPr>
          <a:lstStyle/>
          <a:p>
            <a:r>
              <a:rPr kumimoji="1" lang="ja-JP" altLang="en-US" smtClean="0"/>
              <a:t>ハイパーバイザ</a:t>
            </a:r>
            <a:endParaRPr kumimoji="1" lang="ja-JP" altLang="en-US"/>
          </a:p>
        </p:txBody>
      </p:sp>
      <p:sp>
        <p:nvSpPr>
          <p:cNvPr id="6" name="正方形/長方形 5"/>
          <p:cNvSpPr/>
          <p:nvPr/>
        </p:nvSpPr>
        <p:spPr>
          <a:xfrm>
            <a:off x="4390256" y="4603108"/>
            <a:ext cx="867544" cy="922984"/>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6804248" y="4506073"/>
            <a:ext cx="1226667" cy="1116174"/>
          </a:xfrm>
          <a:prstGeom prst="rect">
            <a:avLst/>
          </a:prstGeom>
          <a:solidFill>
            <a:schemeClr val="accent5">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390255" y="4741434"/>
            <a:ext cx="867545" cy="646331"/>
          </a:xfrm>
          <a:prstGeom prst="rect">
            <a:avLst/>
          </a:prstGeom>
          <a:noFill/>
        </p:spPr>
        <p:txBody>
          <a:bodyPr wrap="none" rtlCol="0">
            <a:spAutoFit/>
          </a:bodyPr>
          <a:lstStyle/>
          <a:p>
            <a:pPr algn="ctr"/>
            <a:r>
              <a:rPr kumimoji="1" lang="ja-JP" altLang="en-US" smtClean="0"/>
              <a:t>管理</a:t>
            </a:r>
            <a:endParaRPr kumimoji="1" lang="en-US" altLang="ja-JP" smtClean="0"/>
          </a:p>
          <a:p>
            <a:pPr algn="ctr"/>
            <a:r>
              <a:rPr lang="ja-JP" altLang="en-US" smtClean="0"/>
              <a:t>サーバ</a:t>
            </a:r>
            <a:endParaRPr kumimoji="1" lang="ja-JP" altLang="en-US"/>
          </a:p>
        </p:txBody>
      </p:sp>
      <p:sp>
        <p:nvSpPr>
          <p:cNvPr id="9" name="テキスト ボックス 8"/>
          <p:cNvSpPr txBox="1"/>
          <p:nvPr/>
        </p:nvSpPr>
        <p:spPr>
          <a:xfrm>
            <a:off x="7160940" y="4879934"/>
            <a:ext cx="513281" cy="369332"/>
          </a:xfrm>
          <a:prstGeom prst="rect">
            <a:avLst/>
          </a:prstGeom>
          <a:noFill/>
        </p:spPr>
        <p:txBody>
          <a:bodyPr wrap="none" rtlCol="0">
            <a:spAutoFit/>
          </a:bodyPr>
          <a:lstStyle/>
          <a:p>
            <a:pPr algn="ctr"/>
            <a:r>
              <a:rPr kumimoji="1" lang="en-US" altLang="ja-JP" smtClean="0"/>
              <a:t>VM</a:t>
            </a:r>
            <a:endParaRPr kumimoji="1" lang="ja-JP" altLang="en-US"/>
          </a:p>
        </p:txBody>
      </p:sp>
      <p:sp>
        <p:nvSpPr>
          <p:cNvPr id="14" name="フローチャート : 磁気ディスク 13"/>
          <p:cNvSpPr/>
          <p:nvPr/>
        </p:nvSpPr>
        <p:spPr>
          <a:xfrm>
            <a:off x="5844292" y="4968095"/>
            <a:ext cx="409985" cy="452234"/>
          </a:xfrm>
          <a:prstGeom prst="flowChartMagneticDisk">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矢印コネクタ 23"/>
          <p:cNvCxnSpPr>
            <a:endCxn id="6" idx="1"/>
          </p:cNvCxnSpPr>
          <p:nvPr/>
        </p:nvCxnSpPr>
        <p:spPr>
          <a:xfrm>
            <a:off x="2411760" y="5064600"/>
            <a:ext cx="1978496" cy="0"/>
          </a:xfrm>
          <a:prstGeom prst="straightConnector1">
            <a:avLst/>
          </a:prstGeom>
          <a:ln w="28575">
            <a:solidFill>
              <a:schemeClr val="tx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7" name="カギ線コネクタ 26"/>
          <p:cNvCxnSpPr>
            <a:stCxn id="14" idx="3"/>
            <a:endCxn id="7" idx="2"/>
          </p:cNvCxnSpPr>
          <p:nvPr/>
        </p:nvCxnSpPr>
        <p:spPr>
          <a:xfrm rot="16200000" flipH="1">
            <a:off x="6632474" y="4837139"/>
            <a:ext cx="201918" cy="1368297"/>
          </a:xfrm>
          <a:prstGeom prst="bentConnector3">
            <a:avLst>
              <a:gd name="adj1" fmla="val 349071"/>
            </a:avLst>
          </a:prstGeom>
          <a:ln w="28575">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6506940" y="6149261"/>
            <a:ext cx="646331" cy="369332"/>
          </a:xfrm>
          <a:prstGeom prst="rect">
            <a:avLst/>
          </a:prstGeom>
          <a:noFill/>
        </p:spPr>
        <p:txBody>
          <a:bodyPr wrap="none" rtlCol="0">
            <a:spAutoFit/>
          </a:bodyPr>
          <a:lstStyle/>
          <a:p>
            <a:r>
              <a:rPr kumimoji="1" lang="ja-JP" altLang="en-US" smtClean="0"/>
              <a:t>復号</a:t>
            </a:r>
            <a:endParaRPr kumimoji="1" lang="ja-JP" altLang="en-US"/>
          </a:p>
        </p:txBody>
      </p:sp>
      <p:sp>
        <p:nvSpPr>
          <p:cNvPr id="30" name="テキスト ボックス 29"/>
          <p:cNvSpPr txBox="1"/>
          <p:nvPr/>
        </p:nvSpPr>
        <p:spPr>
          <a:xfrm>
            <a:off x="2860390" y="4403930"/>
            <a:ext cx="998991" cy="646331"/>
          </a:xfrm>
          <a:prstGeom prst="rect">
            <a:avLst/>
          </a:prstGeom>
          <a:noFill/>
        </p:spPr>
        <p:txBody>
          <a:bodyPr wrap="none" rtlCol="0">
            <a:spAutoFit/>
          </a:bodyPr>
          <a:lstStyle/>
          <a:p>
            <a:pPr algn="ctr"/>
            <a:r>
              <a:rPr kumimoji="1" lang="en-US" altLang="ja-JP" smtClean="0"/>
              <a:t>VM</a:t>
            </a:r>
            <a:r>
              <a:rPr kumimoji="1" lang="ja-JP" altLang="en-US" smtClean="0"/>
              <a:t>起動</a:t>
            </a:r>
            <a:endParaRPr kumimoji="1" lang="en-US" altLang="ja-JP" smtClean="0"/>
          </a:p>
          <a:p>
            <a:pPr algn="ctr"/>
            <a:r>
              <a:rPr lang="ja-JP" altLang="en-US"/>
              <a:t>コマンド</a:t>
            </a:r>
            <a:endParaRPr kumimoji="1" lang="ja-JP" altLang="en-US"/>
          </a:p>
        </p:txBody>
      </p:sp>
      <p:pic>
        <p:nvPicPr>
          <p:cNvPr id="26" name="Picture 2" descr="http://free-icon.web-tuhan.net/wp-content/uploads/2014/02/f_007_12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9110" y="5622556"/>
            <a:ext cx="671953" cy="625613"/>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 descr="http://free-icon.web-tuhan.net/wp-content/uploads/2014/02/f_007_12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2107" y="6031385"/>
            <a:ext cx="625612" cy="625613"/>
          </a:xfrm>
          <a:prstGeom prst="rect">
            <a:avLst/>
          </a:prstGeom>
          <a:noFill/>
          <a:extLst>
            <a:ext uri="{909E8E84-426E-40DD-AFC4-6F175D3DCCD1}">
              <a14:hiddenFill xmlns:a14="http://schemas.microsoft.com/office/drawing/2010/main">
                <a:solidFill>
                  <a:srgbClr val="FFFFFF"/>
                </a:solidFill>
              </a14:hiddenFill>
            </a:ext>
          </a:extLst>
        </p:spPr>
      </p:pic>
      <p:sp>
        <p:nvSpPr>
          <p:cNvPr id="10" name="スライド番号プレースホルダー 9"/>
          <p:cNvSpPr>
            <a:spLocks noGrp="1"/>
          </p:cNvSpPr>
          <p:nvPr>
            <p:ph type="sldNum" sz="quarter" idx="12"/>
          </p:nvPr>
        </p:nvSpPr>
        <p:spPr/>
        <p:txBody>
          <a:bodyPr/>
          <a:lstStyle/>
          <a:p>
            <a:fld id="{FD7DA45D-C8A9-46D9-BE9C-86E60B4686A4}" type="slidenum">
              <a:rPr kumimoji="1" lang="ja-JP" altLang="en-US" sz="1600" smtClean="0"/>
              <a:t>9</a:t>
            </a:fld>
            <a:endParaRPr kumimoji="1" lang="ja-JP" altLang="en-US" sz="1600"/>
          </a:p>
        </p:txBody>
      </p:sp>
      <p:sp>
        <p:nvSpPr>
          <p:cNvPr id="31" name="テキスト ボックス 30"/>
          <p:cNvSpPr txBox="1"/>
          <p:nvPr/>
        </p:nvSpPr>
        <p:spPr>
          <a:xfrm>
            <a:off x="5573832" y="4321764"/>
            <a:ext cx="950901" cy="646331"/>
          </a:xfrm>
          <a:prstGeom prst="rect">
            <a:avLst/>
          </a:prstGeom>
          <a:noFill/>
        </p:spPr>
        <p:txBody>
          <a:bodyPr wrap="none" rtlCol="0">
            <a:spAutoFit/>
          </a:bodyPr>
          <a:lstStyle/>
          <a:p>
            <a:pPr algn="ctr"/>
            <a:r>
              <a:rPr lang="ja-JP" altLang="en-US" smtClean="0"/>
              <a:t>暗号化</a:t>
            </a:r>
            <a:endParaRPr lang="en-US" altLang="ja-JP" smtClean="0"/>
          </a:p>
          <a:p>
            <a:pPr algn="ctr"/>
            <a:r>
              <a:rPr kumimoji="1" lang="ja-JP" altLang="en-US"/>
              <a:t>ディスク</a:t>
            </a:r>
            <a:endParaRPr kumimoji="1" lang="en-US" altLang="ja-JP" smtClean="0"/>
          </a:p>
        </p:txBody>
      </p:sp>
      <p:pic>
        <p:nvPicPr>
          <p:cNvPr id="22" name="Picture 2" descr="C:\Users\inokuchi\AppData\Local\Microsoft\Windows\INetCache\IE\K53BG0JG\lgi01a201401070000[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04588" y="4523063"/>
            <a:ext cx="993644" cy="1054395"/>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12"/>
          <p:cNvSpPr txBox="1"/>
          <p:nvPr/>
        </p:nvSpPr>
        <p:spPr>
          <a:xfrm>
            <a:off x="1456897" y="4278784"/>
            <a:ext cx="921477" cy="369332"/>
          </a:xfrm>
          <a:prstGeom prst="rect">
            <a:avLst/>
          </a:prstGeom>
          <a:noFill/>
        </p:spPr>
        <p:txBody>
          <a:bodyPr wrap="square" rtlCol="0">
            <a:spAutoFit/>
          </a:bodyPr>
          <a:lstStyle/>
          <a:p>
            <a:r>
              <a:rPr lang="ja-JP" altLang="en-US"/>
              <a:t>ユーザ</a:t>
            </a:r>
            <a:endParaRPr kumimoji="1" lang="ja-JP" altLang="en-US"/>
          </a:p>
        </p:txBody>
      </p:sp>
    </p:spTree>
    <p:extLst>
      <p:ext uri="{BB962C8B-B14F-4D97-AF65-F5344CB8AC3E}">
        <p14:creationId xmlns:p14="http://schemas.microsoft.com/office/powerpoint/2010/main" val="1638811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8744</TotalTime>
  <Words>2490</Words>
  <Application>Microsoft Office PowerPoint</Application>
  <PresentationFormat>画面に合わせる (4:3)</PresentationFormat>
  <Paragraphs>648</Paragraphs>
  <Slides>39</Slides>
  <Notes>30</Notes>
  <HiddenSlides>11</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39</vt:i4>
      </vt:variant>
    </vt:vector>
  </HeadingPairs>
  <TitlesOfParts>
    <vt:vector size="47" baseType="lpstr">
      <vt:lpstr>HGPｺﾞｼｯｸM</vt:lpstr>
      <vt:lpstr>ＭＳ Ｐゴシック</vt:lpstr>
      <vt:lpstr>Arial</vt:lpstr>
      <vt:lpstr>Calibri</vt:lpstr>
      <vt:lpstr>Consolas</vt:lpstr>
      <vt:lpstr>Inconsolata</vt:lpstr>
      <vt:lpstr>Office テーマ</vt:lpstr>
      <vt:lpstr>デザインの設定</vt:lpstr>
      <vt:lpstr>クラウドにおけるVMリダイレクト攻撃を防ぐためのリモート管理機構</vt:lpstr>
      <vt:lpstr>クラウドにおけるVMのリモート管理</vt:lpstr>
      <vt:lpstr>信頼できないクラウド管理者</vt:lpstr>
      <vt:lpstr>情報漏洩の危険</vt:lpstr>
      <vt:lpstr>VMリダイレクト攻撃</vt:lpstr>
      <vt:lpstr>提案：UVBond</vt:lpstr>
      <vt:lpstr>信頼モデル</vt:lpstr>
      <vt:lpstr>ディスク暗号鍵の安全な登録</vt:lpstr>
      <vt:lpstr>暗号化ディスクを用いたVM起動</vt:lpstr>
      <vt:lpstr>登録されたディスク暗号鍵の確認</vt:lpstr>
      <vt:lpstr>ディスク暗号化 vs. 整合性検査</vt:lpstr>
      <vt:lpstr>セキュアなVM識別子の発行</vt:lpstr>
      <vt:lpstr>管理コマンド単位での操作</vt:lpstr>
      <vt:lpstr>ハイパーコール列での識別</vt:lpstr>
      <vt:lpstr>アクセス制御</vt:lpstr>
      <vt:lpstr>UVBondの実装</vt:lpstr>
      <vt:lpstr>準仮想化ディスクI/Oの暗号化</vt:lpstr>
      <vt:lpstr>ディスクバッファの二重化</vt:lpstr>
      <vt:lpstr>完全仮想化ディスクI/Oの復号</vt:lpstr>
      <vt:lpstr>プロセス単位の管理コマンド識別</vt:lpstr>
      <vt:lpstr>実験</vt:lpstr>
      <vt:lpstr>管理コマンドの実行</vt:lpstr>
      <vt:lpstr>管理コマンドの実行時間</vt:lpstr>
      <vt:lpstr>VMの起動時間</vt:lpstr>
      <vt:lpstr>VMのディスク入出力性能</vt:lpstr>
      <vt:lpstr>関連研究</vt:lpstr>
      <vt:lpstr>まとめ</vt:lpstr>
      <vt:lpstr>今後の課題</vt:lpstr>
      <vt:lpstr>AES-NIによる暗号処理の高速化</vt:lpstr>
      <vt:lpstr>VMの正常起動の確認</vt:lpstr>
      <vt:lpstr>ハイパーコール列のシリアライズ</vt:lpstr>
      <vt:lpstr>従来の準仮想化ディスクI/O</vt:lpstr>
      <vt:lpstr>共有ページの二重化</vt:lpstr>
      <vt:lpstr>準仮想化ディスクI/Oの暗号化</vt:lpstr>
      <vt:lpstr>シャドーの作成</vt:lpstr>
      <vt:lpstr>操作コマンド単位でのチェック</vt:lpstr>
      <vt:lpstr>ハイパーコール列の利用</vt:lpstr>
      <vt:lpstr>ハイパーコール列の例</vt:lpstr>
      <vt:lpstr>VM識別子を用いた操作</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ディスクの暗号化による 安全なVMの起動</dc:title>
  <dc:creator>猪口恵介</dc:creator>
  <cp:lastModifiedBy>猪口恵介</cp:lastModifiedBy>
  <cp:revision>525</cp:revision>
  <dcterms:created xsi:type="dcterms:W3CDTF">2015-09-09T04:26:50Z</dcterms:created>
  <dcterms:modified xsi:type="dcterms:W3CDTF">2017-09-29T04:32:23Z</dcterms:modified>
</cp:coreProperties>
</file>