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79" r:id="rId5"/>
    <p:sldId id="261" r:id="rId6"/>
    <p:sldId id="263" r:id="rId7"/>
    <p:sldId id="264" r:id="rId8"/>
    <p:sldId id="277" r:id="rId9"/>
    <p:sldId id="269" r:id="rId10"/>
    <p:sldId id="265" r:id="rId11"/>
    <p:sldId id="266" r:id="rId12"/>
    <p:sldId id="270" r:id="rId13"/>
    <p:sldId id="273" r:id="rId14"/>
    <p:sldId id="271" r:id="rId15"/>
    <p:sldId id="274" r:id="rId16"/>
    <p:sldId id="275" r:id="rId17"/>
    <p:sldId id="281" r:id="rId18"/>
  </p:sldIdLst>
  <p:sldSz cx="9144000" cy="6858000" type="screen4x3"/>
  <p:notesSz cx="9144000" cy="6858000"/>
  <p:defaultTextStyle>
    <a:defPPr>
      <a:defRPr lang="ja-JP"/>
    </a:defPPr>
    <a:lvl1pPr marL="0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78930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57861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436791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915723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394653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873584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352514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831445" algn="l" defTabSz="478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87" autoAdjust="0"/>
  </p:normalViewPr>
  <p:slideViewPr>
    <p:cSldViewPr snapToGrid="0" snapToObjects="1">
      <p:cViewPr varScale="1">
        <p:scale>
          <a:sx n="80" d="100"/>
          <a:sy n="80" d="100"/>
        </p:scale>
        <p:origin x="-104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shiwagi:Documents:&#12502;&#12483;&#12463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shiwagi:Documents:&#12502;&#12483;&#12463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shiwagi:Documents:&#12502;&#12483;&#12463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shiwagi:Documents:&#12502;&#12483;&#12463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2330559319436"/>
          <c:y val="0.2479828553689"/>
          <c:w val="0.751305660151287"/>
          <c:h val="0.678557935615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Sheet2!$A$14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BFF944"/>
            </a:solidFill>
          </c:spPr>
          <c:invertIfNegative val="0"/>
          <c:val>
            <c:numRef>
              <c:f>Sheet2!$B$16</c:f>
              <c:numCache>
                <c:formatCode>General</c:formatCode>
                <c:ptCount val="1"/>
                <c:pt idx="0">
                  <c:v>0.3447</c:v>
                </c:pt>
              </c:numCache>
            </c:numRef>
          </c:val>
        </c:ser>
        <c:ser>
          <c:idx val="1"/>
          <c:order val="1"/>
          <c:tx>
            <c:strRef>
              <c:f>Sheet2!$C$10</c:f>
              <c:strCache>
                <c:ptCount val="1"/>
                <c:pt idx="0">
                  <c:v>分割</c:v>
                </c:pt>
              </c:strCache>
            </c:strRef>
          </c:tx>
          <c:spPr>
            <a:solidFill>
              <a:srgbClr val="2F97B5"/>
            </a:solidFill>
          </c:spPr>
          <c:invertIfNegative val="0"/>
          <c:val>
            <c:numRef>
              <c:f>Sheet2!$B$12</c:f>
              <c:numCache>
                <c:formatCode>General</c:formatCode>
                <c:ptCount val="1"/>
                <c:pt idx="0">
                  <c:v>0.337</c:v>
                </c:pt>
              </c:numCache>
            </c:numRef>
          </c:val>
        </c:ser>
        <c:ser>
          <c:idx val="2"/>
          <c:order val="2"/>
          <c:tx>
            <c:strRef>
              <c:f>Sheet2!$C$2</c:f>
              <c:strCache>
                <c:ptCount val="1"/>
                <c:pt idx="0">
                  <c:v>統合</c:v>
                </c:pt>
              </c:strCache>
            </c:strRef>
          </c:tx>
          <c:invertIfNegative val="0"/>
          <c:val>
            <c:numRef>
              <c:f>Sheet2!$B$4</c:f>
              <c:numCache>
                <c:formatCode>General</c:formatCode>
                <c:ptCount val="1"/>
                <c:pt idx="0">
                  <c:v>0.3269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6994072"/>
        <c:axId val="-2136172648"/>
      </c:barChart>
      <c:catAx>
        <c:axId val="-2136994072"/>
        <c:scaling>
          <c:orientation val="minMax"/>
        </c:scaling>
        <c:delete val="1"/>
        <c:axPos val="b"/>
        <c:majorTickMark val="out"/>
        <c:minorTickMark val="none"/>
        <c:tickLblPos val="nextTo"/>
        <c:crossAx val="-2136172648"/>
        <c:crosses val="autoZero"/>
        <c:auto val="1"/>
        <c:lblAlgn val="ctr"/>
        <c:lblOffset val="100"/>
        <c:noMultiLvlLbl val="0"/>
      </c:catAx>
      <c:valAx>
        <c:axId val="-2136172648"/>
        <c:scaling>
          <c:orientation val="minMax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69940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9621349829403"/>
          <c:y val="0.0536849681357044"/>
          <c:w val="0.760659860408045"/>
          <c:h val="0.143805146366274"/>
        </c:manualLayout>
      </c:layout>
      <c:overlay val="0"/>
      <c:spPr>
        <a:solidFill>
          <a:srgbClr val="FFFFFF"/>
        </a:solidFill>
      </c:spPr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583023641292"/>
          <c:y val="0.24467688546689"/>
          <c:w val="0.778555039818479"/>
          <c:h val="0.6828432229531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Sheet2!$A$14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val>
            <c:numRef>
              <c:f>Sheet2!$B$15</c:f>
              <c:numCache>
                <c:formatCode>General</c:formatCode>
                <c:ptCount val="1"/>
                <c:pt idx="0">
                  <c:v>9.3317</c:v>
                </c:pt>
              </c:numCache>
            </c:numRef>
          </c:val>
        </c:ser>
        <c:ser>
          <c:idx val="1"/>
          <c:order val="1"/>
          <c:tx>
            <c:strRef>
              <c:f>Sheet2!$B$10</c:f>
              <c:strCache>
                <c:ptCount val="1"/>
                <c:pt idx="0">
                  <c:v>分割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val>
            <c:numRef>
              <c:f>Sheet2!$B$11</c:f>
              <c:numCache>
                <c:formatCode>General</c:formatCode>
                <c:ptCount val="1"/>
                <c:pt idx="0">
                  <c:v>9.359</c:v>
                </c:pt>
              </c:numCache>
            </c:numRef>
          </c:val>
        </c:ser>
        <c:ser>
          <c:idx val="2"/>
          <c:order val="2"/>
          <c:tx>
            <c:strRef>
              <c:f>Sheet2!$B$2</c:f>
              <c:strCache>
                <c:ptCount val="1"/>
                <c:pt idx="0">
                  <c:v>統合</c:v>
                </c:pt>
              </c:strCache>
            </c:strRef>
          </c:tx>
          <c:invertIfNegative val="0"/>
          <c:val>
            <c:numRef>
              <c:f>Sheet2!$B$3</c:f>
              <c:numCache>
                <c:formatCode>General</c:formatCode>
                <c:ptCount val="1"/>
                <c:pt idx="0">
                  <c:v>9.3558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306568"/>
        <c:axId val="-2136922088"/>
      </c:barChart>
      <c:catAx>
        <c:axId val="-2134306568"/>
        <c:scaling>
          <c:orientation val="minMax"/>
        </c:scaling>
        <c:delete val="1"/>
        <c:axPos val="b"/>
        <c:majorTickMark val="out"/>
        <c:minorTickMark val="none"/>
        <c:tickLblPos val="nextTo"/>
        <c:crossAx val="-2136922088"/>
        <c:crosses val="autoZero"/>
        <c:auto val="1"/>
        <c:lblAlgn val="ctr"/>
        <c:lblOffset val="100"/>
        <c:noMultiLvlLbl val="0"/>
      </c:catAx>
      <c:valAx>
        <c:axId val="-2136922088"/>
        <c:scaling>
          <c:orientation val="minMax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43065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1758817033575"/>
          <c:y val="0.0599454382512125"/>
          <c:w val="0.604373766091985"/>
          <c:h val="0.13549831460593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1580968612009"/>
          <c:y val="0.190322767108455"/>
          <c:w val="0.77174343319728"/>
          <c:h val="0.733867594950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Sheet2!$B$14</c:f>
              <c:strCache>
                <c:ptCount val="1"/>
                <c:pt idx="0">
                  <c:v>従来(1GB)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val>
            <c:numRef>
              <c:f>Sheet2!$B$16</c:f>
              <c:numCache>
                <c:formatCode>General</c:formatCode>
                <c:ptCount val="1"/>
                <c:pt idx="0">
                  <c:v>0.3447</c:v>
                </c:pt>
              </c:numCache>
            </c:numRef>
          </c:val>
        </c:ser>
        <c:ser>
          <c:idx val="1"/>
          <c:order val="1"/>
          <c:tx>
            <c:strRef>
              <c:f>Sheet2!$B$18</c:f>
              <c:strCache>
                <c:ptCount val="1"/>
                <c:pt idx="0">
                  <c:v>従来(634MB)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val>
            <c:numRef>
              <c:f>Sheet2!$B$20</c:f>
              <c:numCache>
                <c:formatCode>General</c:formatCode>
                <c:ptCount val="1"/>
                <c:pt idx="0">
                  <c:v>0.3402</c:v>
                </c:pt>
              </c:numCache>
            </c:numRef>
          </c:val>
        </c:ser>
        <c:ser>
          <c:idx val="2"/>
          <c:order val="2"/>
          <c:tx>
            <c:strRef>
              <c:f>Sheet2!$B$6</c:f>
              <c:strCache>
                <c:ptCount val="1"/>
                <c:pt idx="0">
                  <c:v>部分</c:v>
                </c:pt>
              </c:strCache>
            </c:strRef>
          </c:tx>
          <c:invertIfNegative val="0"/>
          <c:val>
            <c:numRef>
              <c:f>Sheet2!$B$8</c:f>
              <c:numCache>
                <c:formatCode>General</c:formatCode>
                <c:ptCount val="1"/>
                <c:pt idx="0">
                  <c:v>0.3259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5835816"/>
        <c:axId val="2126285832"/>
      </c:barChart>
      <c:catAx>
        <c:axId val="2145835816"/>
        <c:scaling>
          <c:orientation val="minMax"/>
        </c:scaling>
        <c:delete val="1"/>
        <c:axPos val="b"/>
        <c:majorTickMark val="out"/>
        <c:minorTickMark val="none"/>
        <c:tickLblPos val="nextTo"/>
        <c:crossAx val="2126285832"/>
        <c:crosses val="autoZero"/>
        <c:auto val="1"/>
        <c:lblAlgn val="ctr"/>
        <c:lblOffset val="100"/>
        <c:noMultiLvlLbl val="0"/>
      </c:catAx>
      <c:valAx>
        <c:axId val="2126285832"/>
        <c:scaling>
          <c:orientation val="minMax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58358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00460054353500345"/>
          <c:y val="0.00479807835073046"/>
          <c:w val="0.999539853868882"/>
          <c:h val="0.167291991024949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060913924272"/>
          <c:y val="0.190972487773107"/>
          <c:w val="0.757825017221866"/>
          <c:h val="0.738307664817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Sheet2!$B$14</c:f>
              <c:strCache>
                <c:ptCount val="1"/>
                <c:pt idx="0">
                  <c:v>従来(1GB)</c:v>
                </c:pt>
              </c:strCache>
            </c:strRef>
          </c:tx>
          <c:spPr>
            <a:solidFill>
              <a:srgbClr val="BFF944"/>
            </a:solidFill>
          </c:spPr>
          <c:invertIfNegative val="0"/>
          <c:val>
            <c:numRef>
              <c:f>Sheet2!$B$15</c:f>
              <c:numCache>
                <c:formatCode>General</c:formatCode>
                <c:ptCount val="1"/>
                <c:pt idx="0">
                  <c:v>9.3317</c:v>
                </c:pt>
              </c:numCache>
            </c:numRef>
          </c:val>
        </c:ser>
        <c:ser>
          <c:idx val="1"/>
          <c:order val="1"/>
          <c:tx>
            <c:strRef>
              <c:f>Sheet2!$B$18</c:f>
              <c:strCache>
                <c:ptCount val="1"/>
                <c:pt idx="0">
                  <c:v>従来(634MB)</c:v>
                </c:pt>
              </c:strCache>
            </c:strRef>
          </c:tx>
          <c:spPr>
            <a:solidFill>
              <a:srgbClr val="2F97B5"/>
            </a:solidFill>
          </c:spPr>
          <c:invertIfNegative val="0"/>
          <c:val>
            <c:numRef>
              <c:f>Sheet2!$B$19</c:f>
              <c:numCache>
                <c:formatCode>General</c:formatCode>
                <c:ptCount val="1"/>
                <c:pt idx="0">
                  <c:v>5.860799999999998</c:v>
                </c:pt>
              </c:numCache>
            </c:numRef>
          </c:val>
        </c:ser>
        <c:ser>
          <c:idx val="2"/>
          <c:order val="2"/>
          <c:tx>
            <c:strRef>
              <c:f>Sheet2!$B$6</c:f>
              <c:strCache>
                <c:ptCount val="1"/>
                <c:pt idx="0">
                  <c:v>部分</c:v>
                </c:pt>
              </c:strCache>
            </c:strRef>
          </c:tx>
          <c:invertIfNegative val="0"/>
          <c:val>
            <c:numRef>
              <c:f>Sheet2!$B$7</c:f>
              <c:numCache>
                <c:formatCode>General</c:formatCode>
                <c:ptCount val="1"/>
                <c:pt idx="0">
                  <c:v>5.7482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412184"/>
        <c:axId val="-2133990248"/>
      </c:barChart>
      <c:catAx>
        <c:axId val="-2134412184"/>
        <c:scaling>
          <c:orientation val="minMax"/>
        </c:scaling>
        <c:delete val="1"/>
        <c:axPos val="b"/>
        <c:majorTickMark val="out"/>
        <c:minorTickMark val="none"/>
        <c:tickLblPos val="nextTo"/>
        <c:crossAx val="-2133990248"/>
        <c:crosses val="autoZero"/>
        <c:auto val="1"/>
        <c:lblAlgn val="ctr"/>
        <c:lblOffset val="100"/>
        <c:noMultiLvlLbl val="0"/>
      </c:catAx>
      <c:valAx>
        <c:axId val="-2133990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44121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00388759046035165"/>
          <c:y val="0.0"/>
          <c:w val="0.996017565112053"/>
          <c:h val="0.160237288326745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434D5-A0B4-E94B-AC32-BD0E6D84EA57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EF937-D904-EA46-B424-13642D353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79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1pPr>
    <a:lvl2pPr marL="478930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2pPr>
    <a:lvl3pPr marL="957861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3pPr>
    <a:lvl4pPr marL="1436791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4pPr>
    <a:lvl5pPr marL="1915723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5pPr>
    <a:lvl6pPr marL="2394653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873584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3352514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831445" algn="l" defTabSz="478930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　</a:t>
            </a: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　メモリ量　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数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ビッグデータ　</a:t>
            </a: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　複雑で巨大なデータ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46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94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767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30588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36F74-49CF-3F4A-BC56-9D8830329A2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007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20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ヌーマ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75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30588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実現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85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9" y="1295405"/>
            <a:ext cx="6487669" cy="3152891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5789" tIns="47891" rIns="95789" bIns="47891" rtlCol="0">
            <a:normAutofit/>
          </a:bodyPr>
          <a:lstStyle/>
          <a:p>
            <a:pPr marL="0" indent="0" algn="l" defTabSz="957861" rtl="0" eaLnBrk="1" latinLnBrk="0" hangingPunct="1">
              <a:spcBef>
                <a:spcPts val="209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3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4" y="1524010"/>
            <a:ext cx="6498159" cy="1724868"/>
          </a:xfrm>
        </p:spPr>
        <p:txBody>
          <a:bodyPr vert="horz" lIns="95789" tIns="47891" rIns="95789" bIns="47891" rtlCol="0" anchor="b" anchorCtr="0">
            <a:noAutofit/>
          </a:bodyPr>
          <a:lstStyle>
            <a:lvl1pPr marL="0" indent="0" algn="ctr" defTabSz="957861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5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4" y="3299025"/>
            <a:ext cx="6498159" cy="916642"/>
          </a:xfrm>
        </p:spPr>
        <p:txBody>
          <a:bodyPr vert="horz" lIns="95789" tIns="47891" rIns="95789" bIns="47891" rtlCol="0">
            <a:normAutofit/>
          </a:bodyPr>
          <a:lstStyle>
            <a:lvl1pPr marL="0" indent="0" algn="ctr" defTabSz="957861" rtl="0" eaLnBrk="1" latinLnBrk="0" hangingPunct="1">
              <a:spcBef>
                <a:spcPts val="317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7" y="611884"/>
            <a:ext cx="4079545" cy="1162051"/>
          </a:xfrm>
        </p:spPr>
        <p:txBody>
          <a:bodyPr anchor="b"/>
          <a:lstStyle>
            <a:lvl1pPr algn="ctr">
              <a:defRPr sz="39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7" y="1787866"/>
            <a:ext cx="4079545" cy="3720151"/>
          </a:xfrm>
        </p:spPr>
        <p:txBody>
          <a:bodyPr>
            <a:normAutofit/>
          </a:bodyPr>
          <a:lstStyle>
            <a:lvl1pPr marL="0" indent="0" algn="ctr">
              <a:spcBef>
                <a:spcPts val="629"/>
              </a:spcBef>
              <a:buNone/>
              <a:defRPr sz="1700"/>
            </a:lvl1pPr>
            <a:lvl2pPr marL="478930" indent="0">
              <a:buNone/>
              <a:defRPr sz="1000"/>
            </a:lvl2pPr>
            <a:lvl3pPr marL="957861" indent="0">
              <a:buNone/>
              <a:defRPr sz="1000"/>
            </a:lvl3pPr>
            <a:lvl4pPr marL="1436791" indent="0">
              <a:buNone/>
              <a:defRPr sz="1000"/>
            </a:lvl4pPr>
            <a:lvl5pPr marL="1915723" indent="0">
              <a:buNone/>
              <a:defRPr sz="1000"/>
            </a:lvl5pPr>
            <a:lvl6pPr marL="2394653" indent="0">
              <a:buNone/>
              <a:defRPr sz="1000"/>
            </a:lvl6pPr>
            <a:lvl7pPr marL="2873584" indent="0">
              <a:buNone/>
              <a:defRPr sz="1000"/>
            </a:lvl7pPr>
            <a:lvl8pPr marL="3352514" indent="0">
              <a:buNone/>
              <a:defRPr sz="1000"/>
            </a:lvl8pPr>
            <a:lvl9pPr marL="383144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22" y="359394"/>
            <a:ext cx="3657600" cy="5318078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5789" tIns="47891" rIns="95789" bIns="47891" rtlCol="0">
            <a:normAutofit/>
          </a:bodyPr>
          <a:lstStyle>
            <a:lvl1pPr marL="0" indent="0" algn="l" defTabSz="957861" rtl="0" eaLnBrk="1" latinLnBrk="0" hangingPunct="1">
              <a:spcBef>
                <a:spcPts val="209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30" indent="0">
              <a:buNone/>
              <a:defRPr sz="2700"/>
            </a:lvl2pPr>
            <a:lvl3pPr marL="957861" indent="0">
              <a:buNone/>
              <a:defRPr sz="2200"/>
            </a:lvl3pPr>
            <a:lvl4pPr marL="1436791" indent="0">
              <a:buNone/>
              <a:defRPr sz="2200"/>
            </a:lvl4pPr>
            <a:lvl5pPr marL="1915723" indent="0">
              <a:buNone/>
              <a:defRPr sz="2200"/>
            </a:lvl5pPr>
            <a:lvl6pPr marL="2394653" indent="0">
              <a:buNone/>
              <a:defRPr sz="2200"/>
            </a:lvl6pPr>
            <a:lvl7pPr marL="2873584" indent="0">
              <a:buNone/>
              <a:defRPr sz="2200"/>
            </a:lvl7pPr>
            <a:lvl8pPr marL="3352514" indent="0">
              <a:buNone/>
              <a:defRPr sz="2200"/>
            </a:lvl8pPr>
            <a:lvl9pPr marL="3831445" indent="0">
              <a:buNone/>
              <a:defRPr sz="22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806" y="368306"/>
            <a:ext cx="1524000" cy="55753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6" y="368306"/>
            <a:ext cx="6689725" cy="55753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47" y="3352799"/>
            <a:ext cx="8416931" cy="147002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47" y="4771036"/>
            <a:ext cx="8416931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17"/>
              </a:spcBef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478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92" y="363543"/>
            <a:ext cx="8402046" cy="2836865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300"/>
            </a:lvl1pPr>
            <a:lvl2pPr marL="478930" indent="0">
              <a:buNone/>
              <a:defRPr sz="2700"/>
            </a:lvl2pPr>
            <a:lvl3pPr marL="957861" indent="0">
              <a:buNone/>
              <a:defRPr sz="2200"/>
            </a:lvl3pPr>
            <a:lvl4pPr marL="1436791" indent="0">
              <a:buNone/>
              <a:defRPr sz="2200"/>
            </a:lvl4pPr>
            <a:lvl5pPr marL="1915723" indent="0">
              <a:buNone/>
              <a:defRPr sz="2200"/>
            </a:lvl5pPr>
            <a:lvl6pPr marL="2394653" indent="0">
              <a:buNone/>
              <a:defRPr sz="2200"/>
            </a:lvl6pPr>
            <a:lvl7pPr marL="2873584" indent="0">
              <a:buNone/>
              <a:defRPr sz="2200"/>
            </a:lvl7pPr>
            <a:lvl8pPr marL="3352514" indent="0">
              <a:buNone/>
              <a:defRPr sz="2200"/>
            </a:lvl8pPr>
            <a:lvl9pPr marL="3831445" indent="0">
              <a:buNone/>
              <a:defRPr sz="22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80" y="2403148"/>
            <a:ext cx="8056568" cy="1362074"/>
          </a:xfrm>
        </p:spPr>
        <p:txBody>
          <a:bodyPr anchor="b" anchorCtr="0"/>
          <a:lstStyle>
            <a:lvl1pPr algn="ctr">
              <a:defRPr sz="5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80" y="3736007"/>
            <a:ext cx="8056568" cy="150019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17"/>
              </a:spcBef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4789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578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1572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946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735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525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314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85" y="107593"/>
            <a:ext cx="8042279" cy="133695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9" y="1600212"/>
            <a:ext cx="3840480" cy="4343402"/>
          </a:xfrm>
        </p:spPr>
        <p:txBody>
          <a:bodyPr>
            <a:normAutofit/>
          </a:bodyPr>
          <a:lstStyle>
            <a:lvl1pPr>
              <a:spcBef>
                <a:spcPts val="1679"/>
              </a:spcBef>
              <a:defRPr sz="22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7" y="1600212"/>
            <a:ext cx="3840480" cy="4343402"/>
          </a:xfrm>
        </p:spPr>
        <p:txBody>
          <a:bodyPr>
            <a:normAutofit/>
          </a:bodyPr>
          <a:lstStyle>
            <a:lvl1pPr>
              <a:spcBef>
                <a:spcPts val="1679"/>
              </a:spcBef>
              <a:defRPr sz="22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85" y="107593"/>
            <a:ext cx="8042279" cy="133695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9" y="1453228"/>
            <a:ext cx="3840480" cy="750890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78930" indent="0">
              <a:buNone/>
              <a:defRPr sz="2200" b="1"/>
            </a:lvl2pPr>
            <a:lvl3pPr marL="957861" indent="0">
              <a:buNone/>
              <a:defRPr sz="1700" b="1"/>
            </a:lvl3pPr>
            <a:lvl4pPr marL="1436791" indent="0">
              <a:buNone/>
              <a:defRPr sz="1700" b="1"/>
            </a:lvl4pPr>
            <a:lvl5pPr marL="1915723" indent="0">
              <a:buNone/>
              <a:defRPr sz="1700" b="1"/>
            </a:lvl5pPr>
            <a:lvl6pPr marL="2394653" indent="0">
              <a:buNone/>
              <a:defRPr sz="1700" b="1"/>
            </a:lvl6pPr>
            <a:lvl7pPr marL="2873584" indent="0">
              <a:buNone/>
              <a:defRPr sz="1700" b="1"/>
            </a:lvl7pPr>
            <a:lvl8pPr marL="3352514" indent="0">
              <a:buNone/>
              <a:defRPr sz="1700" b="1"/>
            </a:lvl8pPr>
            <a:lvl9pPr marL="3831445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9" y="2347421"/>
            <a:ext cx="3840480" cy="3596184"/>
          </a:xfrm>
        </p:spPr>
        <p:txBody>
          <a:bodyPr>
            <a:normAutofit/>
          </a:bodyPr>
          <a:lstStyle>
            <a:lvl1pPr>
              <a:spcBef>
                <a:spcPts val="1679"/>
              </a:spcBef>
              <a:defRPr sz="22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7" y="1453228"/>
            <a:ext cx="3840480" cy="750890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78930" indent="0">
              <a:buNone/>
              <a:defRPr sz="2200" b="1"/>
            </a:lvl2pPr>
            <a:lvl3pPr marL="957861" indent="0">
              <a:buNone/>
              <a:defRPr sz="1700" b="1"/>
            </a:lvl3pPr>
            <a:lvl4pPr marL="1436791" indent="0">
              <a:buNone/>
              <a:defRPr sz="1700" b="1"/>
            </a:lvl4pPr>
            <a:lvl5pPr marL="1915723" indent="0">
              <a:buNone/>
              <a:defRPr sz="1700" b="1"/>
            </a:lvl5pPr>
            <a:lvl6pPr marL="2394653" indent="0">
              <a:buNone/>
              <a:defRPr sz="1700" b="1"/>
            </a:lvl6pPr>
            <a:lvl7pPr marL="2873584" indent="0">
              <a:buNone/>
              <a:defRPr sz="1700" b="1"/>
            </a:lvl7pPr>
            <a:lvl8pPr marL="3352514" indent="0">
              <a:buNone/>
              <a:defRPr sz="1700" b="1"/>
            </a:lvl8pPr>
            <a:lvl9pPr marL="3831445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7" y="2347421"/>
            <a:ext cx="3840480" cy="3596184"/>
          </a:xfrm>
        </p:spPr>
        <p:txBody>
          <a:bodyPr>
            <a:normAutofit/>
          </a:bodyPr>
          <a:lstStyle>
            <a:lvl1pPr>
              <a:spcBef>
                <a:spcPts val="1679"/>
              </a:spcBef>
              <a:defRPr sz="22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8" y="611884"/>
            <a:ext cx="3840480" cy="1162051"/>
          </a:xfrm>
        </p:spPr>
        <p:txBody>
          <a:bodyPr anchor="b"/>
          <a:lstStyle>
            <a:lvl1pPr algn="ctr">
              <a:defRPr sz="39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33" y="368302"/>
            <a:ext cx="3840480" cy="5575301"/>
          </a:xfrm>
        </p:spPr>
        <p:txBody>
          <a:bodyPr>
            <a:normAutofit/>
          </a:bodyPr>
          <a:lstStyle>
            <a:lvl1pPr>
              <a:spcBef>
                <a:spcPts val="2095"/>
              </a:spcBef>
              <a:defRPr sz="2200"/>
            </a:lvl1pPr>
            <a:lvl2pPr>
              <a:defRPr sz="22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8" y="1787866"/>
            <a:ext cx="3840480" cy="3720151"/>
          </a:xfrm>
        </p:spPr>
        <p:txBody>
          <a:bodyPr>
            <a:normAutofit/>
          </a:bodyPr>
          <a:lstStyle>
            <a:lvl1pPr marL="0" indent="0" algn="ctr">
              <a:spcBef>
                <a:spcPts val="629"/>
              </a:spcBef>
              <a:buNone/>
              <a:defRPr sz="1700"/>
            </a:lvl1pPr>
            <a:lvl2pPr marL="478930" indent="0">
              <a:buNone/>
              <a:defRPr sz="1000"/>
            </a:lvl2pPr>
            <a:lvl3pPr marL="957861" indent="0">
              <a:buNone/>
              <a:defRPr sz="1000"/>
            </a:lvl3pPr>
            <a:lvl4pPr marL="1436791" indent="0">
              <a:buNone/>
              <a:defRPr sz="1000"/>
            </a:lvl4pPr>
            <a:lvl5pPr marL="1915723" indent="0">
              <a:buNone/>
              <a:defRPr sz="1000"/>
            </a:lvl5pPr>
            <a:lvl6pPr marL="2394653" indent="0">
              <a:buNone/>
              <a:defRPr sz="1000"/>
            </a:lvl6pPr>
            <a:lvl7pPr marL="2873584" indent="0">
              <a:buNone/>
              <a:defRPr sz="1000"/>
            </a:lvl7pPr>
            <a:lvl8pPr marL="3352514" indent="0">
              <a:buNone/>
              <a:defRPr sz="1000"/>
            </a:lvl8pPr>
            <a:lvl9pPr marL="383144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4CB1-C623-974C-986B-3A910AB3F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85" y="107593"/>
            <a:ext cx="8042279" cy="1336955"/>
          </a:xfrm>
          <a:prstGeom prst="rect">
            <a:avLst/>
          </a:prstGeom>
        </p:spPr>
        <p:txBody>
          <a:bodyPr vert="horz" lIns="95789" tIns="47891" rIns="95789" bIns="47891" rtlCol="0" anchor="b" anchorCtr="0">
            <a:noAutofit/>
          </a:bodyPr>
          <a:lstStyle/>
          <a:p>
            <a:r>
              <a:rPr lang="ja-JP" altLang="en-US" dirty="0" smtClean="0"/>
              <a:t>マスター タイトルの書式設定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85" y="1600212"/>
            <a:ext cx="8042279" cy="4343402"/>
          </a:xfrm>
          <a:prstGeom prst="rect">
            <a:avLst/>
          </a:prstGeom>
        </p:spPr>
        <p:txBody>
          <a:bodyPr vert="horz" lIns="95789" tIns="47891" rIns="95789" bIns="47891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47" y="6275684"/>
            <a:ext cx="2133604" cy="365125"/>
          </a:xfrm>
          <a:prstGeom prst="rect">
            <a:avLst/>
          </a:prstGeom>
        </p:spPr>
        <p:txBody>
          <a:bodyPr vert="horz" lIns="95789" tIns="47891" rIns="95789" bIns="47891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CCAEFB10-30B8-BD40-9999-CB34F523C6CD}" type="datetimeFigureOut">
              <a:rPr kumimoji="1" lang="ja-JP" altLang="en-US" smtClean="0"/>
              <a:t>17/02/23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75" y="6275684"/>
            <a:ext cx="4840941" cy="365125"/>
          </a:xfrm>
          <a:prstGeom prst="rect">
            <a:avLst/>
          </a:prstGeom>
        </p:spPr>
        <p:txBody>
          <a:bodyPr vert="horz" lIns="95789" tIns="47891" rIns="95789" bIns="47891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17" y="6275684"/>
            <a:ext cx="990599" cy="365125"/>
          </a:xfrm>
          <a:prstGeom prst="rect">
            <a:avLst/>
          </a:prstGeom>
        </p:spPr>
        <p:txBody>
          <a:bodyPr vert="horz" lIns="95789" tIns="47891" rIns="95789" bIns="47891" rtlCol="0" anchor="ctr"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fld id="{BD194CB1-C623-974C-986B-3A910AB3F14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57861" rtl="0" eaLnBrk="1" latinLnBrk="0" hangingPunct="1">
        <a:spcBef>
          <a:spcPct val="0"/>
        </a:spcBef>
        <a:buNone/>
        <a:defRPr kumimoji="1" sz="45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5852" indent="-365852" algn="l" defTabSz="957861" rtl="0" eaLnBrk="1" latinLnBrk="0" hangingPunct="1">
        <a:spcBef>
          <a:spcPts val="839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18398" indent="-352546" algn="l" defTabSz="957861" rtl="0" eaLnBrk="1" latinLnBrk="0" hangingPunct="1">
        <a:spcBef>
          <a:spcPts val="629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14400" indent="-296007" algn="l" defTabSz="957861" rtl="0" eaLnBrk="1" latinLnBrk="0" hangingPunct="1">
        <a:spcBef>
          <a:spcPts val="629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3713" indent="-309307" algn="l" defTabSz="957861" rtl="0" eaLnBrk="1" latinLnBrk="0" hangingPunct="1">
        <a:spcBef>
          <a:spcPts val="629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19715" indent="-296007" algn="l" defTabSz="957861" rtl="0" eaLnBrk="1" latinLnBrk="0" hangingPunct="1">
        <a:spcBef>
          <a:spcPts val="629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915723" indent="-296007" algn="l" defTabSz="957861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7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18382" indent="-296007" algn="l" defTabSz="957861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7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12722" indent="-296007" algn="l" defTabSz="957861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7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817044" indent="-296007" algn="l" defTabSz="957861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7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30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61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91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23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653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84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514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445" algn="l" defTabSz="957861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22398" y="1524002"/>
            <a:ext cx="6499230" cy="17256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4500" dirty="0"/>
              <a:t>複数ホストにまたがって</a:t>
            </a:r>
            <a:r>
              <a:rPr lang="en-US" altLang="ja-JP" sz="4500" dirty="0"/>
              <a:t/>
            </a:r>
            <a:br>
              <a:rPr lang="en-US" altLang="ja-JP" sz="4500" dirty="0"/>
            </a:br>
            <a:r>
              <a:rPr lang="ja-JP" altLang="en-US" sz="4500" dirty="0"/>
              <a:t>動作する仮想マシンの</a:t>
            </a:r>
            <a:r>
              <a:rPr lang="en-US" altLang="ja-JP" sz="4500" dirty="0"/>
              <a:t/>
            </a:r>
            <a:br>
              <a:rPr lang="en-US" altLang="ja-JP" sz="4500" dirty="0"/>
            </a:br>
            <a:r>
              <a:rPr lang="ja-JP" altLang="en-US" sz="4500" dirty="0"/>
              <a:t>マイグレーション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22398" y="3775959"/>
            <a:ext cx="6499230" cy="122713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2200" dirty="0">
                <a:solidFill>
                  <a:schemeClr val="tx1"/>
                </a:solidFill>
              </a:rPr>
              <a:t>九州工業大学　情報工学部</a:t>
            </a:r>
            <a:endParaRPr lang="en-US" altLang="ja-JP" sz="2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200" dirty="0">
                <a:solidFill>
                  <a:schemeClr val="tx1"/>
                </a:solidFill>
              </a:rPr>
              <a:t>機械情報工学科</a:t>
            </a:r>
            <a:endParaRPr lang="en-US" altLang="ja-JP" sz="2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200" dirty="0">
                <a:solidFill>
                  <a:schemeClr val="tx1"/>
                </a:solidFill>
              </a:rPr>
              <a:t>光来研究室</a:t>
            </a:r>
            <a:endParaRPr lang="en-US" altLang="ja-JP" sz="2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ja-JP" sz="2200" dirty="0">
                <a:solidFill>
                  <a:schemeClr val="tx1"/>
                </a:solidFill>
              </a:rPr>
              <a:t>13237016</a:t>
            </a:r>
            <a:r>
              <a:rPr lang="ja-JP" altLang="en-US" sz="2200" dirty="0">
                <a:solidFill>
                  <a:schemeClr val="tx1"/>
                </a:solidFill>
              </a:rPr>
              <a:t>柏木崇広</a:t>
            </a:r>
            <a:endParaRPr lang="en-US" altLang="ja-JP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0207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メインホストのみのマイグレーションに対応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メインホストから</a:t>
            </a:r>
            <a:r>
              <a:rPr lang="en-US" altLang="ja-JP" dirty="0" smtClean="0"/>
              <a:t>VM</a:t>
            </a:r>
            <a:r>
              <a:rPr lang="ja-JP" altLang="en-US" dirty="0" smtClean="0"/>
              <a:t>本体とそのメモリの一部を転送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サブホストからはメモリを転送しない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サブホストにあるメモリについてはその情報のみを送信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マイグレーション完了時に移送元サブホストと接続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ページングを行うため</a:t>
            </a:r>
            <a:endParaRPr lang="en-US" altLang="ja-JP" dirty="0" smtClean="0"/>
          </a:p>
          <a:p>
            <a:pPr lvl="2"/>
            <a:endParaRPr lang="en-US" altLang="ja-JP" dirty="0"/>
          </a:p>
        </p:txBody>
      </p:sp>
      <p:sp>
        <p:nvSpPr>
          <p:cNvPr id="13" name="右矢印 12"/>
          <p:cNvSpPr/>
          <p:nvPr/>
        </p:nvSpPr>
        <p:spPr>
          <a:xfrm>
            <a:off x="4203754" y="5224823"/>
            <a:ext cx="1876679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1"/>
          <p:cNvSpPr txBox="1">
            <a:spLocks noChangeArrowheads="1"/>
          </p:cNvSpPr>
          <p:nvPr/>
        </p:nvSpPr>
        <p:spPr bwMode="auto">
          <a:xfrm>
            <a:off x="4310363" y="4877318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02888" y="5864147"/>
            <a:ext cx="629466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1362175" y="4483004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362175" y="5483239"/>
            <a:ext cx="2270888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917111" y="5557471"/>
            <a:ext cx="1003302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17"/>
          <p:cNvSpPr txBox="1">
            <a:spLocks noChangeArrowheads="1"/>
          </p:cNvSpPr>
          <p:nvPr/>
        </p:nvSpPr>
        <p:spPr bwMode="auto">
          <a:xfrm>
            <a:off x="1501760" y="4127856"/>
            <a:ext cx="1949887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30" name="テキスト ボックス 18"/>
          <p:cNvSpPr txBox="1">
            <a:spLocks noChangeArrowheads="1"/>
          </p:cNvSpPr>
          <p:nvPr/>
        </p:nvSpPr>
        <p:spPr bwMode="auto">
          <a:xfrm>
            <a:off x="1637804" y="6102994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6473956" y="5022070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2298831" y="4598494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17"/>
          <p:cNvSpPr txBox="1">
            <a:spLocks noChangeArrowheads="1"/>
          </p:cNvSpPr>
          <p:nvPr/>
        </p:nvSpPr>
        <p:spPr bwMode="auto">
          <a:xfrm>
            <a:off x="6613541" y="4539204"/>
            <a:ext cx="1949887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移送先メインホスト</a:t>
            </a:r>
            <a:endParaRPr lang="ja-JP" altLang="en-US" dirty="0"/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3622820" y="5567713"/>
            <a:ext cx="2840893" cy="23564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2298831" y="4607083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501760" y="4607083"/>
            <a:ext cx="690990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部分マイグレーション</a:t>
            </a:r>
            <a:endParaRPr lang="ja-JP" altLang="en-US" dirty="0"/>
          </a:p>
        </p:txBody>
      </p:sp>
      <p:sp>
        <p:nvSpPr>
          <p:cNvPr id="1945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BB92799-345C-734B-B846-12D9594D3D36}" type="slidenum">
              <a:rPr lang="ja-JP" altLang="en-US" smtClean="0"/>
              <a:pPr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504286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6982E-6 -0.00162 C 0.03734 -0.01366 0.12956 -0.08707 0.22404 -0.07387 C 0.31851 -0.06044 0.49566 0.04771 0.56721 0.07967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61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0638 -0.04349 0.21294 -0.08676 0.30562 -0.07311 C 0.3983 -0.05946 0.47726 0.01134 0.5564 0.08214 " pathEditMode="relative" ptsTypes="a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 animBg="1"/>
      <p:bldP spid="26" grpId="0" animBg="1"/>
      <p:bldP spid="2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マイグレーション中にページングが行われた場合に整合性を保つ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メインホストにページインされたメモリ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未転送なら統合マイグレーションと同様に再送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サブホストにページアウトされたメモリ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転送済みなら移送先ホストで無効化</a:t>
            </a:r>
            <a:endParaRPr lang="en-US" altLang="ja-JP" dirty="0" smtClean="0"/>
          </a:p>
        </p:txBody>
      </p:sp>
      <p:sp>
        <p:nvSpPr>
          <p:cNvPr id="48" name="テキスト ボックス 47"/>
          <p:cNvSpPr txBox="1">
            <a:spLocks noChangeArrowheads="1"/>
          </p:cNvSpPr>
          <p:nvPr/>
        </p:nvSpPr>
        <p:spPr bwMode="auto">
          <a:xfrm>
            <a:off x="6279930" y="4359870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49" name="右矢印 48"/>
          <p:cNvSpPr/>
          <p:nvPr/>
        </p:nvSpPr>
        <p:spPr>
          <a:xfrm>
            <a:off x="4141513" y="5260646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テキスト ボックス 49"/>
          <p:cNvSpPr txBox="1">
            <a:spLocks noChangeArrowheads="1"/>
          </p:cNvSpPr>
          <p:nvPr/>
        </p:nvSpPr>
        <p:spPr bwMode="auto">
          <a:xfrm>
            <a:off x="3952598" y="4902361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51" name="テキスト ボックス 17"/>
          <p:cNvSpPr txBox="1">
            <a:spLocks noChangeArrowheads="1"/>
          </p:cNvSpPr>
          <p:nvPr/>
        </p:nvSpPr>
        <p:spPr bwMode="auto">
          <a:xfrm>
            <a:off x="1456351" y="4359870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1239502" y="4774066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角丸四角形 52"/>
          <p:cNvSpPr/>
          <p:nvPr/>
        </p:nvSpPr>
        <p:spPr>
          <a:xfrm>
            <a:off x="1379087" y="4898145"/>
            <a:ext cx="690990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2176158" y="4898145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239502" y="5803175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2312122" y="5888707"/>
            <a:ext cx="1003302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229231" y="5500423"/>
            <a:ext cx="1347611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</a:t>
            </a:r>
            <a:r>
              <a:rPr lang="ja-JP" altLang="en-US" dirty="0" smtClean="0">
                <a:solidFill>
                  <a:srgbClr val="000000"/>
                </a:solidFill>
              </a:rPr>
              <a:t>アウト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015807" y="4874280"/>
            <a:ext cx="227088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角丸四角形 61"/>
          <p:cNvSpPr/>
          <p:nvPr/>
        </p:nvSpPr>
        <p:spPr>
          <a:xfrm>
            <a:off x="6155392" y="4998359"/>
            <a:ext cx="690990" cy="8903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6952463" y="4998358"/>
            <a:ext cx="1152816" cy="890349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359972" y="5930532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5" name="正方形/長方形 64"/>
          <p:cNvSpPr/>
          <p:nvPr/>
        </p:nvSpPr>
        <p:spPr>
          <a:xfrm>
            <a:off x="2359972" y="5947914"/>
            <a:ext cx="247196" cy="17229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6" name="正方形/長方形 65"/>
          <p:cNvSpPr/>
          <p:nvPr/>
        </p:nvSpPr>
        <p:spPr>
          <a:xfrm>
            <a:off x="2359972" y="5947904"/>
            <a:ext cx="247196" cy="18967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39502" y="5470712"/>
            <a:ext cx="1172783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ページイン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68" name="直線矢印コネクタ 67"/>
          <p:cNvCxnSpPr>
            <a:stCxn id="59" idx="2"/>
          </p:cNvCxnSpPr>
          <p:nvPr/>
        </p:nvCxnSpPr>
        <p:spPr>
          <a:xfrm>
            <a:off x="3105633" y="5347353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endCxn id="66" idx="0"/>
          </p:cNvCxnSpPr>
          <p:nvPr/>
        </p:nvCxnSpPr>
        <p:spPr>
          <a:xfrm>
            <a:off x="2483570" y="5368195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フリーフォーム 10"/>
          <p:cNvSpPr/>
          <p:nvPr/>
        </p:nvSpPr>
        <p:spPr>
          <a:xfrm>
            <a:off x="3105633" y="5773701"/>
            <a:ext cx="4482444" cy="727748"/>
          </a:xfrm>
          <a:custGeom>
            <a:avLst/>
            <a:gdLst>
              <a:gd name="connsiteX0" fmla="*/ 0 w 4922280"/>
              <a:gd name="connsiteY0" fmla="*/ 409355 h 789464"/>
              <a:gd name="connsiteX1" fmla="*/ 2676293 w 4922280"/>
              <a:gd name="connsiteY1" fmla="*/ 776724 h 789464"/>
              <a:gd name="connsiteX2" fmla="*/ 4922280 w 4922280"/>
              <a:gd name="connsiteY2" fmla="*/ 0 h 789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2280" h="789464">
                <a:moveTo>
                  <a:pt x="0" y="409355"/>
                </a:moveTo>
                <a:cubicBezTo>
                  <a:pt x="927956" y="627152"/>
                  <a:pt x="1855913" y="844950"/>
                  <a:pt x="2676293" y="776724"/>
                </a:cubicBezTo>
                <a:cubicBezTo>
                  <a:pt x="3496673" y="708498"/>
                  <a:pt x="4922280" y="0"/>
                  <a:pt x="4922280" y="0"/>
                </a:cubicBezTo>
              </a:path>
            </a:pathLst>
          </a:cu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18"/>
          <p:cNvSpPr txBox="1">
            <a:spLocks noChangeArrowheads="1"/>
          </p:cNvSpPr>
          <p:nvPr/>
        </p:nvSpPr>
        <p:spPr bwMode="auto">
          <a:xfrm>
            <a:off x="1733228" y="6380444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75" name="テキスト ボックス 74"/>
          <p:cNvSpPr txBox="1">
            <a:spLocks noChangeArrowheads="1"/>
          </p:cNvSpPr>
          <p:nvPr/>
        </p:nvSpPr>
        <p:spPr bwMode="auto">
          <a:xfrm>
            <a:off x="4789921" y="6096520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無効化</a:t>
            </a:r>
            <a:endParaRPr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2982035" y="5161152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59" name="正方形/長方形 58"/>
          <p:cNvSpPr/>
          <p:nvPr/>
        </p:nvSpPr>
        <p:spPr>
          <a:xfrm>
            <a:off x="2982035" y="5157682"/>
            <a:ext cx="247196" cy="189671"/>
          </a:xfrm>
          <a:prstGeom prst="rect">
            <a:avLst/>
          </a:prstGeom>
          <a:solidFill>
            <a:srgbClr val="2F97B5"/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58" name="正方形/長方形 57"/>
          <p:cNvSpPr/>
          <p:nvPr/>
        </p:nvSpPr>
        <p:spPr>
          <a:xfrm>
            <a:off x="2982035" y="5178534"/>
            <a:ext cx="247196" cy="172295"/>
          </a:xfrm>
          <a:prstGeom prst="rect">
            <a:avLst/>
          </a:prstGeom>
          <a:solidFill>
            <a:srgbClr val="2F97B5"/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76" name="正方形/長方形 75"/>
          <p:cNvSpPr/>
          <p:nvPr/>
        </p:nvSpPr>
        <p:spPr>
          <a:xfrm>
            <a:off x="7483124" y="5584030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74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部分マイグレーション中の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ページング</a:t>
            </a:r>
            <a:endParaRPr lang="ja-JP" altLang="en-US" dirty="0"/>
          </a:p>
        </p:txBody>
      </p:sp>
      <p:sp>
        <p:nvSpPr>
          <p:cNvPr id="17420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E1CB018-D6E2-F74D-BD0F-9B1281F65BBC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229418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91E-6 1.35711E-6 L -0.00035 -0.107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3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0.00087 -0.1088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54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1239 C 0.0455 -0.14173 0.16516 -0.23414 0.25877 -0.23113 C 0.35238 -0.22812 0.5007 -0.13154 0.56426 -0.10537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65" y="-45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07 C 0.03647 -0.01899 0.14727 -0.12159 0.22977 -0.11116 C 0.31226 -0.10074 0.438 0.02594 0.49271 0.06206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31" y="-29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3314E-7 1.31079E-6 L -0.00052 0.1201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9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6" grpId="0" animBg="1"/>
      <p:bldP spid="11" grpId="0" animBg="1"/>
      <p:bldP spid="75" grpId="0"/>
      <p:bldP spid="59" grpId="0" animBg="1"/>
      <p:bldP spid="58" grpId="0" animBg="1"/>
      <p:bldP spid="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統合マイグレーションと部分マイグレーションのマイグレーション性能を測定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従来のマイグレーション、分割マイグレーションと比較</a:t>
            </a:r>
            <a:endParaRPr lang="en-US" altLang="ja-JP" dirty="0" smtClean="0"/>
          </a:p>
          <a:p>
            <a:r>
              <a:rPr lang="ja-JP" altLang="en-US" dirty="0" smtClean="0"/>
              <a:t>実験環境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9356-D736-9644-A745-202533CB3236}" type="slidenum">
              <a:rPr lang="ja-JP" altLang="en-US" smtClean="0">
                <a:solidFill>
                  <a:srgbClr val="000000"/>
                </a:solidFill>
              </a:rPr>
              <a:pPr/>
              <a:t>12</a:t>
            </a:fld>
            <a:endParaRPr lang="ja-JP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77899"/>
              </p:ext>
            </p:extLst>
          </p:nvPr>
        </p:nvGraphicFramePr>
        <p:xfrm>
          <a:off x="747704" y="3471886"/>
          <a:ext cx="7480900" cy="3308025"/>
        </p:xfrm>
        <a:graphic>
          <a:graphicData uri="http://schemas.openxmlformats.org/drawingml/2006/table">
            <a:tbl>
              <a:tblPr/>
              <a:tblGrid>
                <a:gridCol w="1781236"/>
                <a:gridCol w="2051121"/>
                <a:gridCol w="1777349"/>
                <a:gridCol w="1871194"/>
              </a:tblGrid>
              <a:tr h="71129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移送元</a:t>
                      </a:r>
                      <a:endParaRPr lang="en-US" altLang="ja-JP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メインホスト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移送元</a:t>
                      </a:r>
                      <a:endParaRPr lang="en-US" altLang="ja-JP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サブホスト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移送先</a:t>
                      </a:r>
                      <a:endParaRPr lang="en-US" altLang="ja-JP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ホスト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711299"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70000"/>
                        </a:lnSpc>
                      </a:pPr>
                      <a:r>
                        <a:rPr 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CPU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Xeon E3-1226v3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Xeon E5-1620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9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Xeon E3-1226v3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25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  <a:endParaRPr 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8GB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OS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Linux 4.3</a:t>
                      </a:r>
                      <a:endParaRPr 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1129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仮想化</a:t>
                      </a:r>
                      <a:r>
                        <a:rPr lang="en-US" altLang="ja-JP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/>
                      </a:r>
                      <a:br>
                        <a:rPr lang="en-US" altLang="ja-JP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ソフトウェア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QEMU-KVM 2.4.1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ー</a:t>
                      </a:r>
                      <a:endParaRPr kumimoji="1" lang="ja-JP" altLang="en-US" dirty="0"/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578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QEMU-KVM 2.4.1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762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VM</a:t>
                      </a:r>
                      <a:r>
                        <a:rPr lang="ja-JP" altLang="en-US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の</a:t>
                      </a:r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  <a:endParaRPr lang="ja-JP" altLang="en-US" sz="1900" b="1" i="0" u="none" strike="sng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634MB</a:t>
                      </a:r>
                      <a:endParaRPr lang="is-I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  <a:r>
                        <a:rPr lang="en-US" altLang="ja-JP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</a:t>
                      </a:r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MB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1024MB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951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271839"/>
              </p:ext>
            </p:extLst>
          </p:nvPr>
        </p:nvGraphicFramePr>
        <p:xfrm>
          <a:off x="4603767" y="3914441"/>
          <a:ext cx="4540233" cy="293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 rot="16200000">
            <a:off x="3631376" y="4925905"/>
            <a:ext cx="2381254" cy="358327"/>
          </a:xfrm>
          <a:prstGeom prst="rect">
            <a:avLst/>
          </a:prstGeom>
          <a:noFill/>
        </p:spPr>
        <p:txBody>
          <a:bodyPr wrap="square" lIns="95789" tIns="47891" rIns="95789" bIns="47891" rtlCol="0">
            <a:spAutoFit/>
          </a:bodyPr>
          <a:lstStyle/>
          <a:p>
            <a:r>
              <a:rPr kumimoji="1" lang="ja-JP" altLang="en-US" dirty="0" smtClean="0"/>
              <a:t>ダウンタイム</a:t>
            </a:r>
            <a:r>
              <a:rPr kumimoji="1" lang="en-US" altLang="ja-JP" dirty="0" smtClean="0"/>
              <a:t>(s)</a:t>
            </a:r>
            <a:endParaRPr kumimoji="1" lang="ja-JP" altLang="en-US" dirty="0"/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047017"/>
              </p:ext>
            </p:extLst>
          </p:nvPr>
        </p:nvGraphicFramePr>
        <p:xfrm>
          <a:off x="0" y="3914441"/>
          <a:ext cx="4695315" cy="293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テキスト ボックス 8"/>
          <p:cNvSpPr txBox="1"/>
          <p:nvPr/>
        </p:nvSpPr>
        <p:spPr>
          <a:xfrm rot="16200000">
            <a:off x="-1505432" y="4984413"/>
            <a:ext cx="3375156" cy="358327"/>
          </a:xfrm>
          <a:prstGeom prst="rect">
            <a:avLst/>
          </a:prstGeom>
          <a:noFill/>
        </p:spPr>
        <p:txBody>
          <a:bodyPr wrap="square" lIns="95789" tIns="47891" rIns="95789" bIns="47891" rtlCol="0">
            <a:spAutoFit/>
          </a:bodyPr>
          <a:lstStyle/>
          <a:p>
            <a:r>
              <a:rPr kumimoji="1" lang="ja-JP" altLang="en-US" dirty="0" smtClean="0"/>
              <a:t>マイグレーション時間</a:t>
            </a:r>
            <a:r>
              <a:rPr kumimoji="1" lang="en-US" altLang="ja-JP" dirty="0" smtClean="0"/>
              <a:t>(s)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2</a:t>
            </a:r>
            <a:r>
              <a:rPr lang="ja-JP" altLang="en-US" dirty="0" smtClean="0"/>
              <a:t>つのホストからの統合マイグレーションを実行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マイグレーション時間は他の手法とほぼ同じ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メモリの並列転送の効果は見られなかった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ネットワークがボトルネック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ダウンタイムはわずかに減少</a:t>
            </a:r>
            <a:endParaRPr lang="en-US" altLang="ja-JP" dirty="0" smtClean="0"/>
          </a:p>
          <a:p>
            <a:pPr lvl="1"/>
            <a:endParaRPr lang="en-US" altLang="en-US" dirty="0" smtClean="0"/>
          </a:p>
          <a:p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統合マイグレーションの性能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712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メインホストの部分マイグレーションを実行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従来のマイグレーションでは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つのメモリサイズで実験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1GB</a:t>
            </a:r>
            <a:r>
              <a:rPr lang="ja-JP" altLang="en-US" dirty="0" smtClean="0"/>
              <a:t>または</a:t>
            </a:r>
            <a:r>
              <a:rPr lang="en-US" altLang="ja-JP" dirty="0" smtClean="0"/>
              <a:t>634MB</a:t>
            </a:r>
          </a:p>
          <a:p>
            <a:pPr lvl="1"/>
            <a:r>
              <a:rPr lang="ja-JP" altLang="en-US" dirty="0" smtClean="0"/>
              <a:t>マイグレーション時間は</a:t>
            </a:r>
            <a:r>
              <a:rPr lang="en-US" altLang="ja-JP" dirty="0" smtClean="0"/>
              <a:t>634MB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の場合とほぼ同じ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ダウンタイムは従来よりわずかに減少</a:t>
            </a:r>
            <a:endParaRPr lang="en-US" altLang="ja-JP" dirty="0" smtClean="0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171729"/>
              </p:ext>
            </p:extLst>
          </p:nvPr>
        </p:nvGraphicFramePr>
        <p:xfrm>
          <a:off x="4642354" y="3947585"/>
          <a:ext cx="4501658" cy="291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711138"/>
              </p:ext>
            </p:extLst>
          </p:nvPr>
        </p:nvGraphicFramePr>
        <p:xfrm>
          <a:off x="0" y="4020607"/>
          <a:ext cx="4642354" cy="2837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 rot="16200000">
            <a:off x="-1108256" y="5292834"/>
            <a:ext cx="2645834" cy="358327"/>
          </a:xfrm>
          <a:prstGeom prst="rect">
            <a:avLst/>
          </a:prstGeom>
          <a:noFill/>
        </p:spPr>
        <p:txBody>
          <a:bodyPr wrap="square" lIns="95789" tIns="47891" rIns="95789" bIns="47891" rtlCol="0">
            <a:spAutoFit/>
          </a:bodyPr>
          <a:lstStyle/>
          <a:p>
            <a:r>
              <a:rPr kumimoji="1" lang="ja-JP" altLang="en-US" dirty="0" smtClean="0"/>
              <a:t>マイグレーション時間</a:t>
            </a:r>
            <a:r>
              <a:rPr kumimoji="1" lang="en-US" altLang="ja-JP" dirty="0" smtClean="0"/>
              <a:t>(s)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3560537" y="5016527"/>
            <a:ext cx="2381254" cy="358327"/>
          </a:xfrm>
          <a:prstGeom prst="rect">
            <a:avLst/>
          </a:prstGeom>
          <a:noFill/>
        </p:spPr>
        <p:txBody>
          <a:bodyPr wrap="square" lIns="95789" tIns="47891" rIns="95789" bIns="47891" rtlCol="0">
            <a:spAutoFit/>
          </a:bodyPr>
          <a:lstStyle/>
          <a:p>
            <a:r>
              <a:rPr kumimoji="1" lang="ja-JP" altLang="en-US" dirty="0" smtClean="0"/>
              <a:t>ダウンタイム</a:t>
            </a:r>
            <a:r>
              <a:rPr kumimoji="1" lang="en-US" altLang="ja-JP" dirty="0" smtClean="0"/>
              <a:t>(s)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部分マイグレーションの性能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477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関連研究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MemX</a:t>
            </a:r>
            <a:r>
              <a:rPr lang="ja-JP" altLang="ja-JP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2200" dirty="0" smtClean="0"/>
              <a:t>[</a:t>
            </a:r>
            <a:r>
              <a:rPr lang="en-US" altLang="ja-JP" sz="2200" dirty="0" err="1" smtClean="0"/>
              <a:t>Deshpande</a:t>
            </a:r>
            <a:r>
              <a:rPr lang="en-US" altLang="ja-JP" sz="2200" dirty="0" smtClean="0"/>
              <a:t> et al.’10]</a:t>
            </a:r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が他のホストのメモリを利用可能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部分マイグレーションを限定的にサポート</a:t>
            </a:r>
            <a:endParaRPr lang="en-US" altLang="ja-JP" dirty="0" smtClean="0"/>
          </a:p>
          <a:p>
            <a:r>
              <a:rPr lang="en-US" altLang="ja-JP" dirty="0" smtClean="0"/>
              <a:t>Scatter-Gather Migration  </a:t>
            </a:r>
            <a:r>
              <a:rPr lang="en-US" altLang="ja-JP" sz="2200" dirty="0" smtClean="0"/>
              <a:t>[</a:t>
            </a:r>
            <a:r>
              <a:rPr lang="en-US" altLang="ja-JP" sz="2200" dirty="0" err="1" smtClean="0"/>
              <a:t>Deshpande</a:t>
            </a:r>
            <a:r>
              <a:rPr lang="en-US" altLang="ja-JP" sz="2200" dirty="0" smtClean="0"/>
              <a:t> et al. ‘14]</a:t>
            </a:r>
          </a:p>
          <a:p>
            <a:pPr lvl="1"/>
            <a:r>
              <a:rPr lang="ja-JP" altLang="en-US" dirty="0" smtClean="0"/>
              <a:t>後半部分が統合マイグレーションに似ている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マイグレーション中にページインしか発生しない</a:t>
            </a:r>
            <a:endParaRPr lang="en-US" altLang="ja-JP" dirty="0" smtClean="0"/>
          </a:p>
          <a:p>
            <a:r>
              <a:rPr lang="ja-JP" altLang="ja-JP" dirty="0" smtClean="0"/>
              <a:t>v</a:t>
            </a:r>
            <a:r>
              <a:rPr lang="en-US" altLang="ja-JP" dirty="0" smtClean="0"/>
              <a:t>NUMA  </a:t>
            </a:r>
            <a:r>
              <a:rPr lang="en-US" altLang="ja-JP" sz="2200" dirty="0" smtClean="0"/>
              <a:t>[Chapman et al. ‘09]</a:t>
            </a:r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のメモリ以外も複数ホストに分割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マイグレーションはサポートしていない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B19356-D736-9644-A745-202533CB3236}" type="slidenum">
              <a:rPr lang="ja-JP" altLang="en-US" smtClean="0">
                <a:solidFill>
                  <a:schemeClr val="tx1"/>
                </a:solidFill>
              </a:rPr>
              <a:pPr/>
              <a:t>15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376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まとめ</a:t>
            </a:r>
            <a:endParaRPr lang="ja-JP" altLang="en-US"/>
          </a:p>
        </p:txBody>
      </p:sp>
      <p:sp>
        <p:nvSpPr>
          <p:cNvPr id="2150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複数ホストにまたがって動作する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のマイグレーションを可能にするシステム</a:t>
            </a:r>
            <a:r>
              <a:rPr lang="en-US" altLang="ja-JP" dirty="0" err="1" smtClean="0"/>
              <a:t>IPmigrate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統合マイグレーション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分割された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台のホストにマイグレーション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部分マイグレーション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分割された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の一部だけをマイグレーション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既存手法と比べて性能が低下しないことを確認</a:t>
            </a: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</a:t>
            </a:r>
            <a:r>
              <a:rPr lang="en-US" altLang="ja-JP" dirty="0" smtClean="0"/>
              <a:t>NIC</a:t>
            </a:r>
            <a:r>
              <a:rPr lang="ja-JP" altLang="en-US" dirty="0" smtClean="0"/>
              <a:t>を用いた統合マイグレーションの高速化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メインホスト以外の部分マイグレーションのサポート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2150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562E9CBF-F776-674D-96DF-B89C6BEEAEB4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680317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637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IaaS</a:t>
            </a:r>
            <a:r>
              <a:rPr lang="ja-JP" altLang="en-US" dirty="0" smtClean="0"/>
              <a:t>型クラウドが普及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）を提供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システムを自由にカスタマイズ可能</a:t>
            </a:r>
            <a:endParaRPr lang="en-US" altLang="ja-JP" dirty="0" smtClean="0"/>
          </a:p>
          <a:p>
            <a:r>
              <a:rPr lang="ja-JP" altLang="en-US" dirty="0" smtClean="0"/>
              <a:t>大容量メモリを持つ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も提供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Amazon</a:t>
            </a:r>
            <a:r>
              <a:rPr lang="ja-JP" altLang="en-US" dirty="0" smtClean="0"/>
              <a:t> </a:t>
            </a:r>
            <a:r>
              <a:rPr lang="en-US" altLang="ja-JP" dirty="0" smtClean="0"/>
              <a:t>EC2:</a:t>
            </a:r>
            <a:r>
              <a:rPr lang="ja-JP" altLang="en-US" dirty="0" smtClean="0"/>
              <a:t> </a:t>
            </a:r>
            <a:r>
              <a:rPr lang="en-US" altLang="ja-JP" dirty="0" smtClean="0"/>
              <a:t>2TB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VM</a:t>
            </a:r>
          </a:p>
          <a:p>
            <a:pPr lvl="1"/>
            <a:r>
              <a:rPr lang="ja-JP" altLang="en-US" dirty="0" smtClean="0"/>
              <a:t>ビッグデータの解析などに利用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2" name="雲 1"/>
          <p:cNvSpPr/>
          <p:nvPr/>
        </p:nvSpPr>
        <p:spPr>
          <a:xfrm>
            <a:off x="1987046" y="4406548"/>
            <a:ext cx="4967617" cy="2352877"/>
          </a:xfrm>
          <a:prstGeom prst="cloud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5" name="テキスト ボックス 23"/>
          <p:cNvSpPr txBox="1">
            <a:spLocks noChangeArrowheads="1"/>
          </p:cNvSpPr>
          <p:nvPr/>
        </p:nvSpPr>
        <p:spPr bwMode="auto">
          <a:xfrm>
            <a:off x="3677755" y="4631862"/>
            <a:ext cx="121025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en-US" altLang="en-US" dirty="0" smtClean="0"/>
              <a:t>仮想マシン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3179974" y="5042527"/>
            <a:ext cx="2134084" cy="1235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295453" y="5161404"/>
            <a:ext cx="730899" cy="10332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161292" y="5161404"/>
            <a:ext cx="1077470" cy="103323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en-US" dirty="0">
                <a:solidFill>
                  <a:srgbClr val="000000"/>
                </a:solidFill>
              </a:rPr>
              <a:t>2</a:t>
            </a:r>
            <a:r>
              <a:rPr lang="en-US" altLang="ja-JP" dirty="0" smtClean="0">
                <a:solidFill>
                  <a:srgbClr val="000000"/>
                </a:solidFill>
              </a:rPr>
              <a:t>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1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大容量メモリを持つ</a:t>
            </a:r>
            <a:r>
              <a:rPr lang="en-US" altLang="ja-JP" smtClean="0"/>
              <a:t>VM</a:t>
            </a:r>
            <a:endParaRPr lang="ja-JP" altLang="en-US" dirty="0"/>
          </a:p>
        </p:txBody>
      </p:sp>
      <p:sp>
        <p:nvSpPr>
          <p:cNvPr id="614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A26BEE4B-A6C6-D147-95C5-0B4D2329890A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555356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稼働している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を別のホストに移動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サービスを停止させずにホストのメンテナンスが可能</a:t>
            </a:r>
            <a:endParaRPr lang="en-US" altLang="ja-JP" dirty="0" smtClean="0"/>
          </a:p>
          <a:p>
            <a:r>
              <a:rPr lang="ja-JP" altLang="en-US" dirty="0" smtClean="0"/>
              <a:t>手順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のメモリを移送先に転送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転送中に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が更新したメモリを再送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移送元の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を停止し、移送先で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を再開</a:t>
            </a:r>
            <a:endParaRPr lang="en-US" altLang="ja-JP" dirty="0"/>
          </a:p>
        </p:txBody>
      </p:sp>
      <p:sp>
        <p:nvSpPr>
          <p:cNvPr id="9224" name="テキスト ボックス 23"/>
          <p:cNvSpPr txBox="1">
            <a:spLocks noChangeArrowheads="1"/>
          </p:cNvSpPr>
          <p:nvPr/>
        </p:nvSpPr>
        <p:spPr bwMode="auto">
          <a:xfrm>
            <a:off x="1741920" y="4484746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移送元ホスト</a:t>
            </a:r>
            <a:endParaRPr lang="ja-JP" altLang="en-US" dirty="0"/>
          </a:p>
        </p:txBody>
      </p:sp>
      <p:sp>
        <p:nvSpPr>
          <p:cNvPr id="9230" name="テキスト ボックス 27"/>
          <p:cNvSpPr txBox="1">
            <a:spLocks noChangeArrowheads="1"/>
          </p:cNvSpPr>
          <p:nvPr/>
        </p:nvSpPr>
        <p:spPr bwMode="auto">
          <a:xfrm>
            <a:off x="6117179" y="4484746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29" name="右矢印 28"/>
          <p:cNvSpPr/>
          <p:nvPr/>
        </p:nvSpPr>
        <p:spPr>
          <a:xfrm>
            <a:off x="3764242" y="5206685"/>
            <a:ext cx="1987047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32" name="テキスト ボックス 29"/>
          <p:cNvSpPr txBox="1">
            <a:spLocks noChangeArrowheads="1"/>
          </p:cNvSpPr>
          <p:nvPr/>
        </p:nvSpPr>
        <p:spPr bwMode="auto">
          <a:xfrm>
            <a:off x="3953157" y="4835117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453869" y="4935544"/>
            <a:ext cx="2134084" cy="90038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858471" y="4937158"/>
            <a:ext cx="2134084" cy="89876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435187" y="5054421"/>
            <a:ext cx="1077470" cy="6295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435187" y="5054421"/>
            <a:ext cx="1077470" cy="6399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569348" y="5082660"/>
            <a:ext cx="730899" cy="6117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2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マイグレーション</a:t>
            </a:r>
            <a:endParaRPr lang="ja-JP" altLang="en-US" dirty="0"/>
          </a:p>
        </p:txBody>
      </p:sp>
      <p:sp>
        <p:nvSpPr>
          <p:cNvPr id="9233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897917" y="6272828"/>
            <a:ext cx="990599" cy="365125"/>
          </a:xfrm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FE92490-5B59-F741-B5B3-A1BA172AF44B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696285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8621E-6 -1.71376E-7 C 0.03213 0.01575 0.11532 0.09796 0.19504 0.09796 C 0.27475 0.09796 0.41959 0.02038 0.47864 -1.71376E-7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32" y="48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1336E-6 -4.59047E-6 C 0.11888 0.05438 0.23776 0.11083 0.31794 0.11037 C 0.39812 0.10991 0.44759 0.0206 0.4816 -0.00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72" y="539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マイグレーションの問題</a:t>
            </a:r>
            <a:endParaRPr lang="ja-JP" altLang="en-US" dirty="0"/>
          </a:p>
        </p:txBody>
      </p:sp>
      <p:sp>
        <p:nvSpPr>
          <p:cNvPr id="10242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移送先のホストに十分な空きメモリが必要</a:t>
            </a:r>
            <a:endParaRPr lang="en-US" altLang="ja-JP" smtClean="0"/>
          </a:p>
          <a:p>
            <a:pPr lvl="1"/>
            <a:r>
              <a:rPr lang="ja-JP" altLang="en-US" smtClean="0"/>
              <a:t>十分な空きメモリを持つホストを常に確保しておくことは困難</a:t>
            </a:r>
            <a:endParaRPr lang="en-US" altLang="ja-JP" smtClean="0"/>
          </a:p>
          <a:p>
            <a:pPr lvl="2"/>
            <a:r>
              <a:rPr lang="ja-JP" altLang="en-US" smtClean="0"/>
              <a:t>コストの上昇</a:t>
            </a:r>
            <a:endParaRPr lang="en-US" altLang="ja-JP" smtClean="0"/>
          </a:p>
          <a:p>
            <a:pPr lvl="1"/>
            <a:r>
              <a:rPr lang="ja-JP" altLang="en-US" smtClean="0"/>
              <a:t>適切な移送先ホストがない場合</a:t>
            </a:r>
            <a:endParaRPr lang="en-US" altLang="ja-JP" smtClean="0"/>
          </a:p>
          <a:p>
            <a:pPr lvl="2"/>
            <a:r>
              <a:rPr lang="en-US" altLang="ja-JP" smtClean="0"/>
              <a:t>VM</a:t>
            </a:r>
            <a:r>
              <a:rPr lang="ja-JP" altLang="en-US" smtClean="0"/>
              <a:t>を停止させてホストのメンテナンスを行う必要</a:t>
            </a:r>
            <a:endParaRPr lang="en-US" altLang="ja-JP" smtClean="0"/>
          </a:p>
          <a:p>
            <a:pPr lvl="2"/>
            <a:r>
              <a:rPr lang="en-US" altLang="ja-JP" smtClean="0"/>
              <a:t>VM</a:t>
            </a:r>
            <a:r>
              <a:rPr lang="ja-JP" altLang="en-US" smtClean="0"/>
              <a:t>上のサービスが長時間停止する</a:t>
            </a:r>
            <a:endParaRPr lang="en-US" altLang="ja-JP" dirty="0" smtClean="0"/>
          </a:p>
        </p:txBody>
      </p:sp>
      <p:sp>
        <p:nvSpPr>
          <p:cNvPr id="1025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BDAEF842-7203-D743-898D-331808BFA3D2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0248" name="テキスト ボックス 6"/>
          <p:cNvSpPr txBox="1">
            <a:spLocks noChangeArrowheads="1"/>
          </p:cNvSpPr>
          <p:nvPr/>
        </p:nvSpPr>
        <p:spPr bwMode="auto">
          <a:xfrm>
            <a:off x="2407254" y="4696688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848320" y="5119092"/>
            <a:ext cx="1592256" cy="12413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962027" y="5419324"/>
            <a:ext cx="1305519" cy="56157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空きメモリ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en-US" dirty="0">
                <a:solidFill>
                  <a:srgbClr val="000000"/>
                </a:solidFill>
              </a:rPr>
              <a:t>1</a:t>
            </a:r>
            <a:r>
              <a:rPr lang="en-US" altLang="ja-JP" dirty="0" smtClean="0">
                <a:solidFill>
                  <a:srgbClr val="000000"/>
                </a:solidFill>
              </a:rPr>
              <a:t>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54" name="テキスト ボックス 10"/>
          <p:cNvSpPr txBox="1">
            <a:spLocks noChangeArrowheads="1"/>
          </p:cNvSpPr>
          <p:nvPr/>
        </p:nvSpPr>
        <p:spPr bwMode="auto">
          <a:xfrm>
            <a:off x="5962027" y="4713878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4266163" y="5531712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56" name="テキスト ボックス 12"/>
          <p:cNvSpPr txBox="1">
            <a:spLocks noChangeArrowheads="1"/>
          </p:cNvSpPr>
          <p:nvPr/>
        </p:nvSpPr>
        <p:spPr bwMode="auto">
          <a:xfrm>
            <a:off x="4056934" y="5068163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16" name="十字形 15"/>
          <p:cNvSpPr/>
          <p:nvPr/>
        </p:nvSpPr>
        <p:spPr>
          <a:xfrm rot="2612266">
            <a:off x="4484064" y="5320884"/>
            <a:ext cx="792663" cy="792659"/>
          </a:xfrm>
          <a:prstGeom prst="plus">
            <a:avLst>
              <a:gd name="adj" fmla="val 4220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1868933" y="5125411"/>
            <a:ext cx="2134084" cy="1235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984412" y="5244288"/>
            <a:ext cx="730899" cy="10332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850251" y="5244288"/>
            <a:ext cx="1077470" cy="103323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2TB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8383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を分割して複数のホストにマイグレーション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本体と使用頻度の高いメモリをメインホストに転送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メインホストに入りきらないメモリはサブホスト群に転送</a:t>
            </a:r>
            <a:endParaRPr lang="en-US" altLang="ja-JP" dirty="0" smtClean="0"/>
          </a:p>
          <a:p>
            <a:r>
              <a:rPr lang="ja-JP" altLang="en-US" dirty="0" smtClean="0"/>
              <a:t>マイグレーション後はページングを行って実行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メインホストが必要としたメモリをサブホストから転送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アクセスしていないメモリをサブホストに転送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11286" name="スライド番号プレースホルダー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DE9EBFAC-C195-D34B-BEDC-C1F93664E85B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1272" name="テキスト ボックス 37"/>
          <p:cNvSpPr txBox="1">
            <a:spLocks noChangeArrowheads="1"/>
          </p:cNvSpPr>
          <p:nvPr/>
        </p:nvSpPr>
        <p:spPr bwMode="auto">
          <a:xfrm>
            <a:off x="1370954" y="4512582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移送元ホスト</a:t>
            </a:r>
          </a:p>
        </p:txBody>
      </p:sp>
      <p:sp>
        <p:nvSpPr>
          <p:cNvPr id="42" name="右矢印 41"/>
          <p:cNvSpPr/>
          <p:nvPr/>
        </p:nvSpPr>
        <p:spPr>
          <a:xfrm>
            <a:off x="3706958" y="5614189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79" name="テキスト ボックス 42"/>
          <p:cNvSpPr txBox="1">
            <a:spLocks noChangeArrowheads="1"/>
          </p:cNvSpPr>
          <p:nvPr/>
        </p:nvSpPr>
        <p:spPr bwMode="auto">
          <a:xfrm>
            <a:off x="3537741" y="5178579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/>
              <a:t>マイグレーション</a:t>
            </a:r>
          </a:p>
        </p:txBody>
      </p:sp>
      <p:sp>
        <p:nvSpPr>
          <p:cNvPr id="11280" name="テキスト ボックス 43"/>
          <p:cNvSpPr txBox="1">
            <a:spLocks noChangeArrowheads="1"/>
          </p:cNvSpPr>
          <p:nvPr/>
        </p:nvSpPr>
        <p:spPr bwMode="auto">
          <a:xfrm>
            <a:off x="5804633" y="4331938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移送先メインホスト</a:t>
            </a:r>
          </a:p>
        </p:txBody>
      </p:sp>
      <p:sp>
        <p:nvSpPr>
          <p:cNvPr id="11283" name="テキスト ボックス 47"/>
          <p:cNvSpPr txBox="1">
            <a:spLocks noChangeArrowheads="1"/>
          </p:cNvSpPr>
          <p:nvPr/>
        </p:nvSpPr>
        <p:spPr bwMode="auto">
          <a:xfrm>
            <a:off x="6244851" y="6461645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移送先サブホスト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7493160" y="5452998"/>
            <a:ext cx="0" cy="490616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5627029" y="5536906"/>
            <a:ext cx="1172783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ページイン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643987" y="5556835"/>
            <a:ext cx="1347611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ページアウト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082903" y="5024787"/>
            <a:ext cx="2134084" cy="1235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5627029" y="5869369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2064221" y="5143664"/>
            <a:ext cx="1077470" cy="103323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2</a:t>
            </a:r>
            <a:r>
              <a:rPr lang="en-US" altLang="ja-JP" dirty="0" smtClean="0">
                <a:solidFill>
                  <a:srgbClr val="000000"/>
                </a:solidFill>
              </a:rPr>
              <a:t>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1"/>
          <p:cNvSpPr txBox="1">
            <a:spLocks noChangeArrowheads="1"/>
          </p:cNvSpPr>
          <p:nvPr/>
        </p:nvSpPr>
        <p:spPr bwMode="auto">
          <a:xfrm>
            <a:off x="4448531" y="4666969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  <p:sp>
        <p:nvSpPr>
          <p:cNvPr id="48" name="角丸四角形 47"/>
          <p:cNvSpPr/>
          <p:nvPr/>
        </p:nvSpPr>
        <p:spPr>
          <a:xfrm>
            <a:off x="2064171" y="5698291"/>
            <a:ext cx="1077470" cy="490645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1TB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6852950" y="5452998"/>
            <a:ext cx="0" cy="49061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627029" y="4840260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2064171" y="5143664"/>
            <a:ext cx="1077520" cy="542593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1TB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198382" y="5360535"/>
            <a:ext cx="730899" cy="5546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2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分割マイグレーション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700" dirty="0"/>
              <a:t>[</a:t>
            </a:r>
            <a:r>
              <a:rPr lang="en-US" altLang="ja-JP" sz="2700" dirty="0" err="1"/>
              <a:t>Suetake</a:t>
            </a:r>
            <a:r>
              <a:rPr lang="en-US" altLang="ja-JP" sz="2700" dirty="0"/>
              <a:t> et al.’16]</a:t>
            </a:r>
            <a:endParaRPr lang="ja-JP" altLang="en-US" sz="2700" dirty="0"/>
          </a:p>
        </p:txBody>
      </p:sp>
    </p:spTree>
    <p:extLst>
      <p:ext uri="{BB962C8B-B14F-4D97-AF65-F5344CB8AC3E}">
        <p14:creationId xmlns:p14="http://schemas.microsoft.com/office/powerpoint/2010/main" val="42893309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5297E-6 9.49514E-7 C 0.07398 -0.05373 0.14762 -0.10561 0.23081 -0.11024 C 0.314 -0.11487 0.44355 -0.04447 0.49948 -0.02733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74" y="-57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5297E-6 4.62251E-6 C 0.07485 0.04191 0.14918 0.08383 0.23411 0.09031 C 0.31903 0.0968 0.45241 0.04909 0.5099 0.03821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95" y="48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1236E-6 -3.65571E-7 C 0.01163 -0.00671 0.02551 -0.01596 0.06977 -0.04095 C 0.11402 -0.06594 0.19559 -0.14739 0.2657 -0.14993 C 0.33582 -0.15248 0.44359 -0.07612 0.49045 -0.05669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23" y="-763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  <p:bldP spid="44" grpId="0" animBg="1"/>
      <p:bldP spid="54" grpId="0"/>
      <p:bldP spid="48" grpId="0" animBg="1"/>
      <p:bldP spid="48" grpId="1" animBg="1"/>
      <p:bldP spid="34" grpId="0" animBg="1"/>
      <p:bldP spid="34" grpId="1" animBg="1"/>
      <p:bldP spid="4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ページングが頻発すると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の性能が低下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十分な空きメモリを持ったホストが確保できたら再び１台で動作させるべき</a:t>
            </a:r>
            <a:endParaRPr lang="en-US" altLang="ja-JP" dirty="0" smtClean="0"/>
          </a:p>
          <a:p>
            <a:r>
              <a:rPr lang="ja-JP" altLang="en-US" dirty="0" smtClean="0"/>
              <a:t>一部のホストをメンテナンスする時でも</a:t>
            </a:r>
            <a:r>
              <a:rPr lang="en-US" altLang="ja-JP" dirty="0" smtClean="0"/>
              <a:t>VM</a:t>
            </a:r>
            <a:r>
              <a:rPr lang="ja-JP" altLang="en-US" dirty="0" smtClean="0"/>
              <a:t>全体を停止させる必要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別のホストで代替して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の実行は継続可能にすべき</a:t>
            </a:r>
            <a:endParaRPr lang="en-US" altLang="ja-JP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3300069" y="4445453"/>
            <a:ext cx="2134084" cy="7917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386205" y="4580532"/>
            <a:ext cx="730899" cy="52693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252044" y="4580531"/>
            <a:ext cx="1077470" cy="5269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43"/>
          <p:cNvSpPr txBox="1">
            <a:spLocks noChangeArrowheads="1"/>
          </p:cNvSpPr>
          <p:nvPr/>
        </p:nvSpPr>
        <p:spPr bwMode="auto">
          <a:xfrm>
            <a:off x="3300069" y="4125388"/>
            <a:ext cx="202944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dirty="0" smtClean="0"/>
              <a:t>　　 メインホスト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398445" y="5817202"/>
            <a:ext cx="1879695" cy="7076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4" name="テキスト ボックス 47"/>
          <p:cNvSpPr txBox="1">
            <a:spLocks noChangeArrowheads="1"/>
          </p:cNvSpPr>
          <p:nvPr/>
        </p:nvSpPr>
        <p:spPr bwMode="auto">
          <a:xfrm>
            <a:off x="3398445" y="6515155"/>
            <a:ext cx="187969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dirty="0" smtClean="0"/>
              <a:t>　　サブホスト</a:t>
            </a:r>
            <a:endParaRPr lang="ja-JP" altLang="en-US" dirty="0"/>
          </a:p>
        </p:txBody>
      </p:sp>
      <p:sp>
        <p:nvSpPr>
          <p:cNvPr id="25" name="テキスト ボックス 11"/>
          <p:cNvSpPr txBox="1">
            <a:spLocks noChangeArrowheads="1"/>
          </p:cNvSpPr>
          <p:nvPr/>
        </p:nvSpPr>
        <p:spPr bwMode="auto">
          <a:xfrm>
            <a:off x="4367111" y="5284437"/>
            <a:ext cx="234325" cy="61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83366" y="5284437"/>
            <a:ext cx="118954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ページング</a:t>
            </a:r>
            <a:endParaRPr kumimoji="1" lang="ja-JP" altLang="en-US" dirty="0"/>
          </a:p>
        </p:txBody>
      </p:sp>
      <p:sp>
        <p:nvSpPr>
          <p:cNvPr id="17" name="テキスト ボックス 51"/>
          <p:cNvSpPr txBox="1">
            <a:spLocks noChangeArrowheads="1"/>
          </p:cNvSpPr>
          <p:nvPr/>
        </p:nvSpPr>
        <p:spPr bwMode="auto">
          <a:xfrm>
            <a:off x="5696079" y="4708685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en-US" altLang="en-US" dirty="0" smtClean="0"/>
              <a:t>停止</a:t>
            </a:r>
            <a:endParaRPr lang="ja-JP" altLang="en-US" dirty="0"/>
          </a:p>
        </p:txBody>
      </p:sp>
      <p:sp>
        <p:nvSpPr>
          <p:cNvPr id="36" name="角丸四角形 35"/>
          <p:cNvSpPr/>
          <p:nvPr/>
        </p:nvSpPr>
        <p:spPr>
          <a:xfrm>
            <a:off x="3779912" y="5907650"/>
            <a:ext cx="1077470" cy="5649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5" name="左右矢印 14"/>
          <p:cNvSpPr/>
          <p:nvPr/>
        </p:nvSpPr>
        <p:spPr>
          <a:xfrm rot="5400000">
            <a:off x="4013416" y="5302405"/>
            <a:ext cx="592958" cy="43664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6" name="禁止 5"/>
          <p:cNvSpPr/>
          <p:nvPr/>
        </p:nvSpPr>
        <p:spPr>
          <a:xfrm>
            <a:off x="3682668" y="4185035"/>
            <a:ext cx="1368886" cy="1235407"/>
          </a:xfrm>
          <a:prstGeom prst="noSmoking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分割マイグレーション後の問題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897917" y="6294146"/>
            <a:ext cx="990599" cy="365125"/>
          </a:xfrm>
        </p:spPr>
        <p:txBody>
          <a:bodyPr/>
          <a:lstStyle/>
          <a:p>
            <a:fld id="{9DB19356-D736-9644-A745-202533CB3236}" type="slidenum">
              <a:rPr lang="ja-JP" altLang="en-US" smtClean="0">
                <a:solidFill>
                  <a:srgbClr val="000000"/>
                </a:solidFill>
              </a:rPr>
              <a:pPr/>
              <a:t>6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01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複数ホストにまたがって動作する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のマイグレーションを可能にするシステム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統合マイグレーション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分割された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台のホストにマイグレーション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部分マイグレーション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分割された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の一部をマイグレーション</a:t>
            </a:r>
            <a:endParaRPr lang="en-US" altLang="ja-JP" dirty="0" smtClean="0"/>
          </a:p>
        </p:txBody>
      </p:sp>
      <p:sp>
        <p:nvSpPr>
          <p:cNvPr id="11" name="右矢印 10"/>
          <p:cNvSpPr/>
          <p:nvPr/>
        </p:nvSpPr>
        <p:spPr>
          <a:xfrm>
            <a:off x="3892153" y="5090568"/>
            <a:ext cx="190606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399" name="テキスト ボックス 11"/>
          <p:cNvSpPr txBox="1">
            <a:spLocks noChangeArrowheads="1"/>
          </p:cNvSpPr>
          <p:nvPr/>
        </p:nvSpPr>
        <p:spPr bwMode="auto">
          <a:xfrm>
            <a:off x="3934264" y="4732241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16407" name="テキスト ボックス 20"/>
          <p:cNvSpPr txBox="1">
            <a:spLocks noChangeArrowheads="1"/>
          </p:cNvSpPr>
          <p:nvPr/>
        </p:nvSpPr>
        <p:spPr bwMode="auto">
          <a:xfrm>
            <a:off x="4376443" y="5762194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転送</a:t>
            </a:r>
          </a:p>
        </p:txBody>
      </p:sp>
      <p:sp>
        <p:nvSpPr>
          <p:cNvPr id="12" name="雲 11"/>
          <p:cNvSpPr/>
          <p:nvPr/>
        </p:nvSpPr>
        <p:spPr>
          <a:xfrm>
            <a:off x="6014120" y="4588356"/>
            <a:ext cx="2341395" cy="111181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6392" name="テキスト ボックス 6"/>
          <p:cNvSpPr txBox="1">
            <a:spLocks noChangeArrowheads="1"/>
          </p:cNvSpPr>
          <p:nvPr/>
        </p:nvSpPr>
        <p:spPr bwMode="auto">
          <a:xfrm>
            <a:off x="6293398" y="4868804"/>
            <a:ext cx="1822551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r>
              <a:rPr lang="ja-JP" altLang="en-US" dirty="0" smtClean="0">
                <a:solidFill>
                  <a:srgbClr val="000000"/>
                </a:solidFill>
              </a:rPr>
              <a:t>（群）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1638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提案：</a:t>
            </a:r>
            <a:r>
              <a:rPr lang="en-US" altLang="ja-JP" smtClean="0"/>
              <a:t>IPmigrate</a:t>
            </a:r>
            <a:endParaRPr lang="ja-JP" altLang="en-US" dirty="0"/>
          </a:p>
        </p:txBody>
      </p:sp>
      <p:sp>
        <p:nvSpPr>
          <p:cNvPr id="16406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A6E7C339-697A-7447-918A-68E6D083E44E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362175" y="4483004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1501760" y="4607083"/>
            <a:ext cx="690990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62175" y="5462224"/>
            <a:ext cx="2270888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テキスト ボックス 17"/>
          <p:cNvSpPr txBox="1">
            <a:spLocks noChangeArrowheads="1"/>
          </p:cNvSpPr>
          <p:nvPr/>
        </p:nvSpPr>
        <p:spPr bwMode="auto">
          <a:xfrm>
            <a:off x="1501760" y="4127856"/>
            <a:ext cx="1949887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30" name="テキスト ボックス 18"/>
          <p:cNvSpPr txBox="1">
            <a:spLocks noChangeArrowheads="1"/>
          </p:cNvSpPr>
          <p:nvPr/>
        </p:nvSpPr>
        <p:spPr bwMode="auto">
          <a:xfrm>
            <a:off x="1654644" y="6161505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31" name="フリーフォーム 30"/>
          <p:cNvSpPr/>
          <p:nvPr/>
        </p:nvSpPr>
        <p:spPr>
          <a:xfrm>
            <a:off x="3040858" y="4190651"/>
            <a:ext cx="4040679" cy="627899"/>
          </a:xfrm>
          <a:custGeom>
            <a:avLst/>
            <a:gdLst>
              <a:gd name="connsiteX0" fmla="*/ 0 w 4922280"/>
              <a:gd name="connsiteY0" fmla="*/ 409355 h 789464"/>
              <a:gd name="connsiteX1" fmla="*/ 2676293 w 4922280"/>
              <a:gd name="connsiteY1" fmla="*/ 776724 h 789464"/>
              <a:gd name="connsiteX2" fmla="*/ 4922280 w 4922280"/>
              <a:gd name="connsiteY2" fmla="*/ 0 h 789464"/>
              <a:gd name="connsiteX0" fmla="*/ 0 w 4523460"/>
              <a:gd name="connsiteY0" fmla="*/ 0 h 777279"/>
              <a:gd name="connsiteX1" fmla="*/ 2277473 w 4523460"/>
              <a:gd name="connsiteY1" fmla="*/ 777279 h 777279"/>
              <a:gd name="connsiteX2" fmla="*/ 4523460 w 4523460"/>
              <a:gd name="connsiteY2" fmla="*/ 555 h 777279"/>
              <a:gd name="connsiteX0" fmla="*/ 0 w 4523460"/>
              <a:gd name="connsiteY0" fmla="*/ 0 h 777279"/>
              <a:gd name="connsiteX1" fmla="*/ 2277473 w 4523460"/>
              <a:gd name="connsiteY1" fmla="*/ 777279 h 777279"/>
              <a:gd name="connsiteX2" fmla="*/ 4523460 w 4523460"/>
              <a:gd name="connsiteY2" fmla="*/ 555 h 777279"/>
              <a:gd name="connsiteX0" fmla="*/ 0 w 4523460"/>
              <a:gd name="connsiteY0" fmla="*/ 0 h 538164"/>
              <a:gd name="connsiteX1" fmla="*/ 1868157 w 4523460"/>
              <a:gd name="connsiteY1" fmla="*/ 538164 h 538164"/>
              <a:gd name="connsiteX2" fmla="*/ 4523460 w 4523460"/>
              <a:gd name="connsiteY2" fmla="*/ 555 h 538164"/>
              <a:gd name="connsiteX0" fmla="*/ 0 w 4523460"/>
              <a:gd name="connsiteY0" fmla="*/ 0 h 560937"/>
              <a:gd name="connsiteX1" fmla="*/ 1679242 w 4523460"/>
              <a:gd name="connsiteY1" fmla="*/ 560937 h 560937"/>
              <a:gd name="connsiteX2" fmla="*/ 4523460 w 4523460"/>
              <a:gd name="connsiteY2" fmla="*/ 555 h 560937"/>
              <a:gd name="connsiteX0" fmla="*/ 0 w 4523460"/>
              <a:gd name="connsiteY0" fmla="*/ 0 h 571719"/>
              <a:gd name="connsiteX1" fmla="*/ 1679242 w 4523460"/>
              <a:gd name="connsiteY1" fmla="*/ 560937 h 571719"/>
              <a:gd name="connsiteX2" fmla="*/ 4523460 w 4523460"/>
              <a:gd name="connsiteY2" fmla="*/ 555 h 571719"/>
              <a:gd name="connsiteX0" fmla="*/ 0 w 4523460"/>
              <a:gd name="connsiteY0" fmla="*/ 0 h 566140"/>
              <a:gd name="connsiteX1" fmla="*/ 1679242 w 4523460"/>
              <a:gd name="connsiteY1" fmla="*/ 560937 h 566140"/>
              <a:gd name="connsiteX2" fmla="*/ 4523460 w 4523460"/>
              <a:gd name="connsiteY2" fmla="*/ 555 h 566140"/>
              <a:gd name="connsiteX0" fmla="*/ 0 w 4355536"/>
              <a:gd name="connsiteY0" fmla="*/ 33604 h 594639"/>
              <a:gd name="connsiteX1" fmla="*/ 1679242 w 4355536"/>
              <a:gd name="connsiteY1" fmla="*/ 594541 h 594639"/>
              <a:gd name="connsiteX2" fmla="*/ 4355536 w 4355536"/>
              <a:gd name="connsiteY2" fmla="*/ 0 h 594639"/>
              <a:gd name="connsiteX0" fmla="*/ 0 w 4355536"/>
              <a:gd name="connsiteY0" fmla="*/ 33604 h 628786"/>
              <a:gd name="connsiteX1" fmla="*/ 2078062 w 4355536"/>
              <a:gd name="connsiteY1" fmla="*/ 628701 h 628786"/>
              <a:gd name="connsiteX2" fmla="*/ 4355536 w 4355536"/>
              <a:gd name="connsiteY2" fmla="*/ 0 h 628786"/>
              <a:gd name="connsiteX0" fmla="*/ 0 w 4355536"/>
              <a:gd name="connsiteY0" fmla="*/ 33604 h 636462"/>
              <a:gd name="connsiteX1" fmla="*/ 2078062 w 4355536"/>
              <a:gd name="connsiteY1" fmla="*/ 628701 h 636462"/>
              <a:gd name="connsiteX2" fmla="*/ 4355536 w 4355536"/>
              <a:gd name="connsiteY2" fmla="*/ 0 h 636462"/>
              <a:gd name="connsiteX0" fmla="*/ 0 w 4261079"/>
              <a:gd name="connsiteY0" fmla="*/ 0 h 596822"/>
              <a:gd name="connsiteX1" fmla="*/ 2078062 w 4261079"/>
              <a:gd name="connsiteY1" fmla="*/ 595097 h 596822"/>
              <a:gd name="connsiteX2" fmla="*/ 4261079 w 4261079"/>
              <a:gd name="connsiteY2" fmla="*/ 194124 h 596822"/>
              <a:gd name="connsiteX0" fmla="*/ 0 w 4261079"/>
              <a:gd name="connsiteY0" fmla="*/ 510259 h 704383"/>
              <a:gd name="connsiteX1" fmla="*/ 2172519 w 4261079"/>
              <a:gd name="connsiteY1" fmla="*/ 879 h 704383"/>
              <a:gd name="connsiteX2" fmla="*/ 4261079 w 4261079"/>
              <a:gd name="connsiteY2" fmla="*/ 704383 h 704383"/>
              <a:gd name="connsiteX0" fmla="*/ 0 w 4261079"/>
              <a:gd name="connsiteY0" fmla="*/ 512236 h 706360"/>
              <a:gd name="connsiteX1" fmla="*/ 2172519 w 4261079"/>
              <a:gd name="connsiteY1" fmla="*/ 2856 h 706360"/>
              <a:gd name="connsiteX2" fmla="*/ 4261079 w 4261079"/>
              <a:gd name="connsiteY2" fmla="*/ 706360 h 706360"/>
              <a:gd name="connsiteX0" fmla="*/ 0 w 4261079"/>
              <a:gd name="connsiteY0" fmla="*/ 693288 h 887412"/>
              <a:gd name="connsiteX1" fmla="*/ 2172519 w 4261079"/>
              <a:gd name="connsiteY1" fmla="*/ 1727 h 887412"/>
              <a:gd name="connsiteX2" fmla="*/ 4261079 w 4261079"/>
              <a:gd name="connsiteY2" fmla="*/ 887412 h 887412"/>
              <a:gd name="connsiteX0" fmla="*/ 0 w 4261079"/>
              <a:gd name="connsiteY0" fmla="*/ 691663 h 691663"/>
              <a:gd name="connsiteX1" fmla="*/ 2172519 w 4261079"/>
              <a:gd name="connsiteY1" fmla="*/ 102 h 691663"/>
              <a:gd name="connsiteX2" fmla="*/ 4261079 w 4261079"/>
              <a:gd name="connsiteY2" fmla="*/ 635287 h 691663"/>
              <a:gd name="connsiteX0" fmla="*/ 0 w 4198108"/>
              <a:gd name="connsiteY0" fmla="*/ 691766 h 691766"/>
              <a:gd name="connsiteX1" fmla="*/ 2172519 w 4198108"/>
              <a:gd name="connsiteY1" fmla="*/ 205 h 691766"/>
              <a:gd name="connsiteX2" fmla="*/ 4198108 w 4198108"/>
              <a:gd name="connsiteY2" fmla="*/ 612617 h 691766"/>
              <a:gd name="connsiteX0" fmla="*/ 0 w 4198108"/>
              <a:gd name="connsiteY0" fmla="*/ 657620 h 657620"/>
              <a:gd name="connsiteX1" fmla="*/ 2036080 w 4198108"/>
              <a:gd name="connsiteY1" fmla="*/ 218 h 657620"/>
              <a:gd name="connsiteX2" fmla="*/ 4198108 w 4198108"/>
              <a:gd name="connsiteY2" fmla="*/ 578471 h 657620"/>
              <a:gd name="connsiteX0" fmla="*/ 0 w 4198108"/>
              <a:gd name="connsiteY0" fmla="*/ 670407 h 670407"/>
              <a:gd name="connsiteX1" fmla="*/ 2036080 w 4198108"/>
              <a:gd name="connsiteY1" fmla="*/ 13005 h 670407"/>
              <a:gd name="connsiteX2" fmla="*/ 4198108 w 4198108"/>
              <a:gd name="connsiteY2" fmla="*/ 591258 h 670407"/>
              <a:gd name="connsiteX0" fmla="*/ 0 w 4198108"/>
              <a:gd name="connsiteY0" fmla="*/ 662706 h 662706"/>
              <a:gd name="connsiteX1" fmla="*/ 2036080 w 4198108"/>
              <a:gd name="connsiteY1" fmla="*/ 5304 h 662706"/>
              <a:gd name="connsiteX2" fmla="*/ 4198108 w 4198108"/>
              <a:gd name="connsiteY2" fmla="*/ 583557 h 662706"/>
              <a:gd name="connsiteX0" fmla="*/ 0 w 4135137"/>
              <a:gd name="connsiteY0" fmla="*/ 657620 h 657620"/>
              <a:gd name="connsiteX1" fmla="*/ 2036080 w 4135137"/>
              <a:gd name="connsiteY1" fmla="*/ 218 h 657620"/>
              <a:gd name="connsiteX2" fmla="*/ 4135137 w 4135137"/>
              <a:gd name="connsiteY2" fmla="*/ 578471 h 657620"/>
              <a:gd name="connsiteX0" fmla="*/ 0 w 4030184"/>
              <a:gd name="connsiteY0" fmla="*/ 657850 h 749496"/>
              <a:gd name="connsiteX1" fmla="*/ 2036080 w 4030184"/>
              <a:gd name="connsiteY1" fmla="*/ 448 h 749496"/>
              <a:gd name="connsiteX2" fmla="*/ 4030184 w 4030184"/>
              <a:gd name="connsiteY2" fmla="*/ 749496 h 749496"/>
              <a:gd name="connsiteX0" fmla="*/ 0 w 4040679"/>
              <a:gd name="connsiteY0" fmla="*/ 680419 h 749292"/>
              <a:gd name="connsiteX1" fmla="*/ 2046575 w 4040679"/>
              <a:gd name="connsiteY1" fmla="*/ 244 h 749292"/>
              <a:gd name="connsiteX2" fmla="*/ 4040679 w 4040679"/>
              <a:gd name="connsiteY2" fmla="*/ 749292 h 749292"/>
              <a:gd name="connsiteX0" fmla="*/ 0 w 4040679"/>
              <a:gd name="connsiteY0" fmla="*/ 680499 h 749372"/>
              <a:gd name="connsiteX1" fmla="*/ 2046575 w 4040679"/>
              <a:gd name="connsiteY1" fmla="*/ 324 h 749372"/>
              <a:gd name="connsiteX2" fmla="*/ 4040679 w 4040679"/>
              <a:gd name="connsiteY2" fmla="*/ 749372 h 749372"/>
              <a:gd name="connsiteX0" fmla="*/ 0 w 4040679"/>
              <a:gd name="connsiteY0" fmla="*/ 612273 h 681146"/>
              <a:gd name="connsiteX1" fmla="*/ 2025584 w 4040679"/>
              <a:gd name="connsiteY1" fmla="*/ 417 h 681146"/>
              <a:gd name="connsiteX2" fmla="*/ 4040679 w 4040679"/>
              <a:gd name="connsiteY2" fmla="*/ 681146 h 681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0679" h="681146">
                <a:moveTo>
                  <a:pt x="0" y="612273"/>
                </a:moveTo>
                <a:cubicBezTo>
                  <a:pt x="781022" y="215207"/>
                  <a:pt x="1352138" y="-11062"/>
                  <a:pt x="2025584" y="417"/>
                </a:cubicBezTo>
                <a:cubicBezTo>
                  <a:pt x="2699030" y="11896"/>
                  <a:pt x="4040679" y="681146"/>
                  <a:pt x="4040679" y="681146"/>
                </a:cubicBezTo>
              </a:path>
            </a:pathLst>
          </a:cu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2298831" y="4607083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2" name="フリーフォーム 31"/>
          <p:cNvSpPr/>
          <p:nvPr/>
        </p:nvSpPr>
        <p:spPr>
          <a:xfrm>
            <a:off x="2700366" y="5391758"/>
            <a:ext cx="4271574" cy="861894"/>
          </a:xfrm>
          <a:custGeom>
            <a:avLst/>
            <a:gdLst>
              <a:gd name="connsiteX0" fmla="*/ 0 w 4922280"/>
              <a:gd name="connsiteY0" fmla="*/ 409355 h 789464"/>
              <a:gd name="connsiteX1" fmla="*/ 2676293 w 4922280"/>
              <a:gd name="connsiteY1" fmla="*/ 776724 h 789464"/>
              <a:gd name="connsiteX2" fmla="*/ 4922280 w 4922280"/>
              <a:gd name="connsiteY2" fmla="*/ 0 h 789464"/>
              <a:gd name="connsiteX0" fmla="*/ 0 w 4523460"/>
              <a:gd name="connsiteY0" fmla="*/ 0 h 777279"/>
              <a:gd name="connsiteX1" fmla="*/ 2277473 w 4523460"/>
              <a:gd name="connsiteY1" fmla="*/ 777279 h 777279"/>
              <a:gd name="connsiteX2" fmla="*/ 4523460 w 4523460"/>
              <a:gd name="connsiteY2" fmla="*/ 555 h 777279"/>
              <a:gd name="connsiteX0" fmla="*/ 0 w 4523460"/>
              <a:gd name="connsiteY0" fmla="*/ 0 h 777279"/>
              <a:gd name="connsiteX1" fmla="*/ 2277473 w 4523460"/>
              <a:gd name="connsiteY1" fmla="*/ 777279 h 777279"/>
              <a:gd name="connsiteX2" fmla="*/ 4523460 w 4523460"/>
              <a:gd name="connsiteY2" fmla="*/ 555 h 777279"/>
              <a:gd name="connsiteX0" fmla="*/ 0 w 4523460"/>
              <a:gd name="connsiteY0" fmla="*/ 0 h 538164"/>
              <a:gd name="connsiteX1" fmla="*/ 1868157 w 4523460"/>
              <a:gd name="connsiteY1" fmla="*/ 538164 h 538164"/>
              <a:gd name="connsiteX2" fmla="*/ 4523460 w 4523460"/>
              <a:gd name="connsiteY2" fmla="*/ 555 h 538164"/>
              <a:gd name="connsiteX0" fmla="*/ 0 w 4523460"/>
              <a:gd name="connsiteY0" fmla="*/ 0 h 560937"/>
              <a:gd name="connsiteX1" fmla="*/ 1679242 w 4523460"/>
              <a:gd name="connsiteY1" fmla="*/ 560937 h 560937"/>
              <a:gd name="connsiteX2" fmla="*/ 4523460 w 4523460"/>
              <a:gd name="connsiteY2" fmla="*/ 555 h 560937"/>
              <a:gd name="connsiteX0" fmla="*/ 0 w 4523460"/>
              <a:gd name="connsiteY0" fmla="*/ 0 h 571719"/>
              <a:gd name="connsiteX1" fmla="*/ 1679242 w 4523460"/>
              <a:gd name="connsiteY1" fmla="*/ 560937 h 571719"/>
              <a:gd name="connsiteX2" fmla="*/ 4523460 w 4523460"/>
              <a:gd name="connsiteY2" fmla="*/ 555 h 571719"/>
              <a:gd name="connsiteX0" fmla="*/ 0 w 4523460"/>
              <a:gd name="connsiteY0" fmla="*/ 0 h 566140"/>
              <a:gd name="connsiteX1" fmla="*/ 1679242 w 4523460"/>
              <a:gd name="connsiteY1" fmla="*/ 560937 h 566140"/>
              <a:gd name="connsiteX2" fmla="*/ 4523460 w 4523460"/>
              <a:gd name="connsiteY2" fmla="*/ 555 h 566140"/>
              <a:gd name="connsiteX0" fmla="*/ 0 w 4355536"/>
              <a:gd name="connsiteY0" fmla="*/ 33604 h 594639"/>
              <a:gd name="connsiteX1" fmla="*/ 1679242 w 4355536"/>
              <a:gd name="connsiteY1" fmla="*/ 594541 h 594639"/>
              <a:gd name="connsiteX2" fmla="*/ 4355536 w 4355536"/>
              <a:gd name="connsiteY2" fmla="*/ 0 h 594639"/>
              <a:gd name="connsiteX0" fmla="*/ 0 w 4355536"/>
              <a:gd name="connsiteY0" fmla="*/ 33604 h 628786"/>
              <a:gd name="connsiteX1" fmla="*/ 2078062 w 4355536"/>
              <a:gd name="connsiteY1" fmla="*/ 628701 h 628786"/>
              <a:gd name="connsiteX2" fmla="*/ 4355536 w 4355536"/>
              <a:gd name="connsiteY2" fmla="*/ 0 h 628786"/>
              <a:gd name="connsiteX0" fmla="*/ 0 w 4355536"/>
              <a:gd name="connsiteY0" fmla="*/ 33604 h 636462"/>
              <a:gd name="connsiteX1" fmla="*/ 2078062 w 4355536"/>
              <a:gd name="connsiteY1" fmla="*/ 628701 h 636462"/>
              <a:gd name="connsiteX2" fmla="*/ 4355536 w 4355536"/>
              <a:gd name="connsiteY2" fmla="*/ 0 h 636462"/>
              <a:gd name="connsiteX0" fmla="*/ 0 w 4261079"/>
              <a:gd name="connsiteY0" fmla="*/ 0 h 596822"/>
              <a:gd name="connsiteX1" fmla="*/ 2078062 w 4261079"/>
              <a:gd name="connsiteY1" fmla="*/ 595097 h 596822"/>
              <a:gd name="connsiteX2" fmla="*/ 4261079 w 4261079"/>
              <a:gd name="connsiteY2" fmla="*/ 194124 h 596822"/>
              <a:gd name="connsiteX0" fmla="*/ 0 w 4271574"/>
              <a:gd name="connsiteY0" fmla="*/ 614308 h 1226919"/>
              <a:gd name="connsiteX1" fmla="*/ 2078062 w 4271574"/>
              <a:gd name="connsiteY1" fmla="*/ 1209405 h 1226919"/>
              <a:gd name="connsiteX2" fmla="*/ 4271574 w 4271574"/>
              <a:gd name="connsiteY2" fmla="*/ 0 h 1226919"/>
              <a:gd name="connsiteX0" fmla="*/ 0 w 4271574"/>
              <a:gd name="connsiteY0" fmla="*/ 614308 h 1140041"/>
              <a:gd name="connsiteX1" fmla="*/ 2434901 w 4271574"/>
              <a:gd name="connsiteY1" fmla="*/ 1118314 h 1140041"/>
              <a:gd name="connsiteX2" fmla="*/ 4271574 w 4271574"/>
              <a:gd name="connsiteY2" fmla="*/ 0 h 1140041"/>
              <a:gd name="connsiteX0" fmla="*/ 0 w 4271574"/>
              <a:gd name="connsiteY0" fmla="*/ 614308 h 1126973"/>
              <a:gd name="connsiteX1" fmla="*/ 2434901 w 4271574"/>
              <a:gd name="connsiteY1" fmla="*/ 1118314 h 1126973"/>
              <a:gd name="connsiteX2" fmla="*/ 4271574 w 4271574"/>
              <a:gd name="connsiteY2" fmla="*/ 0 h 1126973"/>
              <a:gd name="connsiteX0" fmla="*/ 0 w 4271574"/>
              <a:gd name="connsiteY0" fmla="*/ 614308 h 1138036"/>
              <a:gd name="connsiteX1" fmla="*/ 2245987 w 4271574"/>
              <a:gd name="connsiteY1" fmla="*/ 1129700 h 1138036"/>
              <a:gd name="connsiteX2" fmla="*/ 4271574 w 4271574"/>
              <a:gd name="connsiteY2" fmla="*/ 0 h 1138036"/>
              <a:gd name="connsiteX0" fmla="*/ 0 w 4271574"/>
              <a:gd name="connsiteY0" fmla="*/ 614308 h 1129700"/>
              <a:gd name="connsiteX1" fmla="*/ 2245987 w 4271574"/>
              <a:gd name="connsiteY1" fmla="*/ 1129700 h 1129700"/>
              <a:gd name="connsiteX2" fmla="*/ 4271574 w 4271574"/>
              <a:gd name="connsiteY2" fmla="*/ 0 h 1129700"/>
              <a:gd name="connsiteX0" fmla="*/ 0 w 4271574"/>
              <a:gd name="connsiteY0" fmla="*/ 614308 h 1135443"/>
              <a:gd name="connsiteX1" fmla="*/ 2245987 w 4271574"/>
              <a:gd name="connsiteY1" fmla="*/ 1129700 h 1135443"/>
              <a:gd name="connsiteX2" fmla="*/ 4271574 w 4271574"/>
              <a:gd name="connsiteY2" fmla="*/ 0 h 1135443"/>
              <a:gd name="connsiteX0" fmla="*/ 0 w 4271574"/>
              <a:gd name="connsiteY0" fmla="*/ 614308 h 1124299"/>
              <a:gd name="connsiteX1" fmla="*/ 2424406 w 4271574"/>
              <a:gd name="connsiteY1" fmla="*/ 1118314 h 1124299"/>
              <a:gd name="connsiteX2" fmla="*/ 4271574 w 4271574"/>
              <a:gd name="connsiteY2" fmla="*/ 0 h 1124299"/>
              <a:gd name="connsiteX0" fmla="*/ 0 w 4271574"/>
              <a:gd name="connsiteY0" fmla="*/ 614308 h 904723"/>
              <a:gd name="connsiteX1" fmla="*/ 2287967 w 4271574"/>
              <a:gd name="connsiteY1" fmla="*/ 879200 h 904723"/>
              <a:gd name="connsiteX2" fmla="*/ 4271574 w 4271574"/>
              <a:gd name="connsiteY2" fmla="*/ 0 h 904723"/>
              <a:gd name="connsiteX0" fmla="*/ 0 w 4271574"/>
              <a:gd name="connsiteY0" fmla="*/ 614308 h 934984"/>
              <a:gd name="connsiteX1" fmla="*/ 2287967 w 4271574"/>
              <a:gd name="connsiteY1" fmla="*/ 879200 h 934984"/>
              <a:gd name="connsiteX2" fmla="*/ 4271574 w 4271574"/>
              <a:gd name="connsiteY2" fmla="*/ 0 h 934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1574" h="934984">
                <a:moveTo>
                  <a:pt x="0" y="614308"/>
                </a:moveTo>
                <a:cubicBezTo>
                  <a:pt x="802012" y="945969"/>
                  <a:pt x="1628514" y="992972"/>
                  <a:pt x="2287967" y="879200"/>
                </a:cubicBezTo>
                <a:cubicBezTo>
                  <a:pt x="2947420" y="765428"/>
                  <a:pt x="4271574" y="0"/>
                  <a:pt x="4271574" y="0"/>
                </a:cubicBezTo>
              </a:path>
            </a:pathLst>
          </a:cu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1917111" y="5536456"/>
            <a:ext cx="1003302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20"/>
          <p:cNvSpPr txBox="1">
            <a:spLocks noChangeArrowheads="1"/>
          </p:cNvSpPr>
          <p:nvPr/>
        </p:nvSpPr>
        <p:spPr bwMode="auto">
          <a:xfrm>
            <a:off x="4673476" y="4278668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転送</a:t>
            </a:r>
          </a:p>
        </p:txBody>
      </p:sp>
    </p:spTree>
    <p:extLst>
      <p:ext uri="{BB962C8B-B14F-4D97-AF65-F5344CB8AC3E}">
        <p14:creationId xmlns:p14="http://schemas.microsoft.com/office/powerpoint/2010/main" val="153422221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をメインホストとサブホストから１台のホストに並列にマイグレーション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メインホストから</a:t>
            </a:r>
            <a:r>
              <a:rPr lang="en-US" altLang="ja-JP" dirty="0" smtClean="0"/>
              <a:t>VM</a:t>
            </a:r>
            <a:r>
              <a:rPr lang="ja-JP" altLang="en-US" dirty="0" smtClean="0"/>
              <a:t>本体とそのメモリの一部を転送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サブホストにメモリの転送を指示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サブホストから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のメモリの一部を転送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移送先ホストがすべてのメモリを受信したら完了</a:t>
            </a:r>
            <a:endParaRPr lang="en-US" altLang="ja-JP" dirty="0" smtClean="0"/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6511382" y="4333414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362175" y="4483004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右矢印 10"/>
          <p:cNvSpPr/>
          <p:nvPr/>
        </p:nvSpPr>
        <p:spPr>
          <a:xfrm>
            <a:off x="4211195" y="5348818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4019101" y="4923720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62175" y="5438187"/>
            <a:ext cx="2270888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テキスト ボックス 17"/>
          <p:cNvSpPr txBox="1">
            <a:spLocks noChangeArrowheads="1"/>
          </p:cNvSpPr>
          <p:nvPr/>
        </p:nvSpPr>
        <p:spPr bwMode="auto">
          <a:xfrm>
            <a:off x="1501760" y="4127856"/>
            <a:ext cx="1949887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17" name="テキスト ボックス 18"/>
          <p:cNvSpPr txBox="1">
            <a:spLocks noChangeArrowheads="1"/>
          </p:cNvSpPr>
          <p:nvPr/>
        </p:nvSpPr>
        <p:spPr bwMode="auto">
          <a:xfrm>
            <a:off x="1512003" y="6151186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6027315" y="4831993"/>
            <a:ext cx="227088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テキスト ボックス 29"/>
          <p:cNvSpPr txBox="1">
            <a:spLocks noChangeArrowheads="1"/>
          </p:cNvSpPr>
          <p:nvPr/>
        </p:nvSpPr>
        <p:spPr bwMode="auto">
          <a:xfrm>
            <a:off x="4754556" y="4248756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1874823" y="5484732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874823" y="5498129"/>
            <a:ext cx="1152816" cy="513267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298831" y="4598494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298831" y="4598494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501760" y="4607083"/>
            <a:ext cx="690990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4681089" y="6127518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統合マイグレーション</a:t>
            </a:r>
            <a:endParaRPr lang="ja-JP" altLang="en-US" dirty="0"/>
          </a:p>
        </p:txBody>
      </p:sp>
      <p:sp>
        <p:nvSpPr>
          <p:cNvPr id="19" name="スライド番号プレースホルダー 18"/>
          <p:cNvSpPr>
            <a:spLocks noGrp="1"/>
          </p:cNvSpPr>
          <p:nvPr>
            <p:ph type="sldNum" sz="quarter" idx="12"/>
          </p:nvPr>
        </p:nvSpPr>
        <p:spPr>
          <a:xfrm>
            <a:off x="7897916" y="6306682"/>
            <a:ext cx="990599" cy="365125"/>
          </a:xfrm>
        </p:spPr>
        <p:txBody>
          <a:bodyPr/>
          <a:lstStyle/>
          <a:p>
            <a:fld id="{9DB19356-D736-9644-A745-202533CB3236}" type="slidenum">
              <a:rPr lang="ja-JP" altLang="en-US" smtClean="0">
                <a:solidFill>
                  <a:srgbClr val="000000"/>
                </a:solidFill>
              </a:rPr>
              <a:pPr/>
              <a:t>8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39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0073E-7 2.6932E-6 C 0.08018 -0.03864 0.16088 -0.07589 0.24662 -0.07057 C 0.3327 -0.06363 0.42433 -0.01065 0.51614 0.0435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07" y="-16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1302E-6 0.0074 C 0.09251 0.06756 0.18518 0.12772 0.2789 0.1254 C 0.37262 0.12309 0.46737 0.05853 0.56248 -0.00602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15" y="534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2149 -0.04025 0.24315 -0.08028 0.32923 -0.06571 C 0.41531 -0.05113 0.46581 0.01851 0.51632 0.08816 " pathEditMode="relative" ptsTypes="a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22" grpId="0" animBg="1"/>
      <p:bldP spid="14" grpId="0" animBg="1"/>
      <p:bldP spid="23" grpId="0" animBg="1"/>
      <p:bldP spid="10" grpId="0" animBg="1"/>
      <p:bldP spid="9" grpId="1" animBg="1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マイグレーション中にページングが行われても過不足なくメモリを転送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メインホストにページインされたメモリ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未転送ならメモリを再送する機構を利用して転送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サブホストにページアウトされたメモリ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未転送または変更有りならサブホストから転送</a:t>
            </a:r>
            <a:endParaRPr lang="en-US" altLang="ja-JP" dirty="0"/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6279930" y="4359870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31" name="右矢印 30"/>
          <p:cNvSpPr/>
          <p:nvPr/>
        </p:nvSpPr>
        <p:spPr>
          <a:xfrm>
            <a:off x="4141513" y="5260646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3952598" y="4902361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36" name="テキスト ボックス 17"/>
          <p:cNvSpPr txBox="1">
            <a:spLocks noChangeArrowheads="1"/>
          </p:cNvSpPr>
          <p:nvPr/>
        </p:nvSpPr>
        <p:spPr bwMode="auto">
          <a:xfrm>
            <a:off x="1456351" y="4359870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37" name="テキスト ボックス 18"/>
          <p:cNvSpPr txBox="1">
            <a:spLocks noChangeArrowheads="1"/>
          </p:cNvSpPr>
          <p:nvPr/>
        </p:nvSpPr>
        <p:spPr bwMode="auto">
          <a:xfrm>
            <a:off x="1685367" y="6380444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1239502" y="4774066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2176158" y="4898145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239502" y="5803175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2" name="角丸四角形 51"/>
          <p:cNvSpPr/>
          <p:nvPr/>
        </p:nvSpPr>
        <p:spPr>
          <a:xfrm>
            <a:off x="2176157" y="5877407"/>
            <a:ext cx="1152817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952463" y="4998358"/>
            <a:ext cx="1152816" cy="890349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982035" y="5131615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29231" y="5500423"/>
            <a:ext cx="1347611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</a:t>
            </a:r>
            <a:r>
              <a:rPr lang="ja-JP" altLang="en-US" dirty="0" smtClean="0">
                <a:solidFill>
                  <a:srgbClr val="000000"/>
                </a:solidFill>
              </a:rPr>
              <a:t>アウト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015807" y="4874280"/>
            <a:ext cx="227088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2359972" y="5930532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239502" y="5470712"/>
            <a:ext cx="1172783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ページイン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45" name="直線矢印コネクタ 44"/>
          <p:cNvCxnSpPr>
            <a:stCxn id="55" idx="2"/>
          </p:cNvCxnSpPr>
          <p:nvPr/>
        </p:nvCxnSpPr>
        <p:spPr>
          <a:xfrm>
            <a:off x="3105633" y="5355481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endCxn id="71" idx="0"/>
          </p:cNvCxnSpPr>
          <p:nvPr/>
        </p:nvCxnSpPr>
        <p:spPr>
          <a:xfrm>
            <a:off x="2483570" y="5368195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2359972" y="5947904"/>
            <a:ext cx="247196" cy="18967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70" name="正方形/長方形 69"/>
          <p:cNvSpPr/>
          <p:nvPr/>
        </p:nvSpPr>
        <p:spPr>
          <a:xfrm>
            <a:off x="2359972" y="5947914"/>
            <a:ext cx="247196" cy="17229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55" name="正方形/長方形 54"/>
          <p:cNvSpPr/>
          <p:nvPr/>
        </p:nvSpPr>
        <p:spPr>
          <a:xfrm>
            <a:off x="2982035" y="5165810"/>
            <a:ext cx="247196" cy="189671"/>
          </a:xfrm>
          <a:prstGeom prst="rect">
            <a:avLst/>
          </a:prstGeom>
          <a:solidFill>
            <a:srgbClr val="2F97B5"/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9943" y="4588216"/>
            <a:ext cx="1846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9" name="角丸四角形 48"/>
          <p:cNvSpPr/>
          <p:nvPr/>
        </p:nvSpPr>
        <p:spPr>
          <a:xfrm>
            <a:off x="1379087" y="4898145"/>
            <a:ext cx="690990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982035" y="5131615"/>
            <a:ext cx="247196" cy="17229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7420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E1CB018-D6E2-F74D-BD0F-9B1281F65BBC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174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統合マイグレーション中の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ページング</a:t>
            </a:r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3638" y="4526766"/>
            <a:ext cx="1846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5" name="角丸四角形 34"/>
          <p:cNvSpPr/>
          <p:nvPr/>
        </p:nvSpPr>
        <p:spPr>
          <a:xfrm>
            <a:off x="6166900" y="5199683"/>
            <a:ext cx="690990" cy="5420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94469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1949E-6 1.82492E-6 L 0.00087 -0.107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3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0.00191 -0.10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3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10584 C 0.04533 -0.13062 0.17159 -0.25498 0.26225 -0.25405 C 0.3529 -0.25313 0.4868 -0.13293 0.54585 -0.10097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97" y="-7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517E-6 1.87587E-6 L -0.00035 0.1132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56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8625E-6 -4.94673E-6 L -0.00018 0.1093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54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11059 C 0.0413 0.12147 0.16556 0.18394 0.24939 0.17677 C 0.33321 0.16959 0.44984 0.09 0.5026 0.0671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0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0" grpId="0" animBg="1"/>
      <p:bldP spid="70" grpId="1" animBg="1"/>
      <p:bldP spid="55" grpId="0" animBg="1"/>
      <p:bldP spid="54" grpId="0" animBg="1"/>
      <p:bldP spid="5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そよ風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そよ風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そよ風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a:style>
    </a:spDef>
    <a:lnDef>
      <a:spPr>
        <a:ln w="28575" cmpd="sng">
          <a:solidFill>
            <a:srgbClr val="FF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ジェネシス.thmx</Template>
  <TotalTime>10089</TotalTime>
  <Words>939</Words>
  <Application>Microsoft Macintosh PowerPoint</Application>
  <PresentationFormat>画面に合わせる (4:3)</PresentationFormat>
  <Paragraphs>239</Paragraphs>
  <Slides>17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そよ風</vt:lpstr>
      <vt:lpstr>複数ホストにまたがって 動作する仮想マシンの マイグレーション</vt:lpstr>
      <vt:lpstr>大容量メモリを持つVM</vt:lpstr>
      <vt:lpstr>VMマイグレーション</vt:lpstr>
      <vt:lpstr>VMマイグレーションの問題</vt:lpstr>
      <vt:lpstr> 分割マイグレーション [Suetake et al.’16]</vt:lpstr>
      <vt:lpstr>分割マイグレーション後の問題</vt:lpstr>
      <vt:lpstr>提案：IPmigrate</vt:lpstr>
      <vt:lpstr>統合マイグレーション</vt:lpstr>
      <vt:lpstr>統合マイグレーション中の ページング</vt:lpstr>
      <vt:lpstr>部分マイグレーション</vt:lpstr>
      <vt:lpstr>部分マイグレーション中の ページング</vt:lpstr>
      <vt:lpstr>実験</vt:lpstr>
      <vt:lpstr>統合マイグレーションの性能</vt:lpstr>
      <vt:lpstr>部分マイグレーションの性能</vt:lpstr>
      <vt:lpstr>関連研究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複数ホストにまたがって 動作する仮想マシンの マイグレーション</dc:title>
  <dc:creator>柏木 崇広</dc:creator>
  <cp:lastModifiedBy>柏木 崇広</cp:lastModifiedBy>
  <cp:revision>146</cp:revision>
  <dcterms:created xsi:type="dcterms:W3CDTF">2017-02-14T13:59:47Z</dcterms:created>
  <dcterms:modified xsi:type="dcterms:W3CDTF">2017-02-23T03:08:54Z</dcterms:modified>
</cp:coreProperties>
</file>