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1"/>
  </p:sldMasterIdLst>
  <p:notesMasterIdLst>
    <p:notesMasterId r:id="rId26"/>
  </p:notesMasterIdLst>
  <p:sldIdLst>
    <p:sldId id="257" r:id="rId2"/>
    <p:sldId id="258" r:id="rId3"/>
    <p:sldId id="284" r:id="rId4"/>
    <p:sldId id="261" r:id="rId5"/>
    <p:sldId id="262" r:id="rId6"/>
    <p:sldId id="263" r:id="rId7"/>
    <p:sldId id="264" r:id="rId8"/>
    <p:sldId id="265" r:id="rId9"/>
    <p:sldId id="286" r:id="rId10"/>
    <p:sldId id="267" r:id="rId11"/>
    <p:sldId id="268" r:id="rId12"/>
    <p:sldId id="285" r:id="rId13"/>
    <p:sldId id="269" r:id="rId14"/>
    <p:sldId id="270" r:id="rId15"/>
    <p:sldId id="273" r:id="rId16"/>
    <p:sldId id="275" r:id="rId17"/>
    <p:sldId id="277" r:id="rId18"/>
    <p:sldId id="276" r:id="rId19"/>
    <p:sldId id="271" r:id="rId20"/>
    <p:sldId id="278" r:id="rId21"/>
    <p:sldId id="279" r:id="rId22"/>
    <p:sldId id="280" r:id="rId23"/>
    <p:sldId id="282" r:id="rId24"/>
    <p:sldId id="283" r:id="rId25"/>
  </p:sldIdLst>
  <p:sldSz cx="9144000" cy="6858000" type="screen4x3"/>
  <p:notesSz cx="6858000" cy="91440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730"/>
    <p:restoredTop sz="93676"/>
  </p:normalViewPr>
  <p:slideViewPr>
    <p:cSldViewPr snapToGrid="0" snapToObjects="1">
      <p:cViewPr>
        <p:scale>
          <a:sx n="89" d="100"/>
          <a:sy n="89" d="100"/>
        </p:scale>
        <p:origin x="-558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&#12502;&#12483;&#12463;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1105923351268199"/>
          <c:y val="0.12774636813602"/>
          <c:w val="0.78343594079571199"/>
          <c:h val="0.82434874381297296"/>
        </c:manualLayout>
      </c:layout>
      <c:barChart>
        <c:barDir val="col"/>
        <c:grouping val="clustered"/>
        <c:varyColors val="0"/>
        <c:ser>
          <c:idx val="0"/>
          <c:order val="0"/>
          <c:tx>
            <c:v>十分なメモリ</c:v>
          </c:tx>
          <c:spPr>
            <a:solidFill>
              <a:schemeClr val="accent5">
                <a:lumMod val="60000"/>
                <a:lumOff val="40000"/>
              </a:schemeClr>
            </a:solidFill>
            <a:ln w="12700" cap="flat" cmpd="sng" algn="ctr">
              <a:solidFill>
                <a:schemeClr val="accent1">
                  <a:shade val="95000"/>
                  <a:satMod val="105000"/>
                </a:schemeClr>
              </a:solidFill>
              <a:prstDash val="solid"/>
            </a:ln>
            <a:effectLst/>
          </c:spPr>
          <c:invertIfNegative val="0"/>
          <c:val>
            <c:numRef>
              <c:f>Sheet1!$E$4</c:f>
              <c:numCache>
                <c:formatCode>General</c:formatCode>
                <c:ptCount val="1"/>
                <c:pt idx="0">
                  <c:v>63.666666669999998</c:v>
                </c:pt>
              </c:numCache>
            </c:numRef>
          </c:val>
        </c:ser>
        <c:ser>
          <c:idx val="1"/>
          <c:order val="1"/>
          <c:tx>
            <c:strRef>
              <c:f>Sheet1!$E$8</c:f>
              <c:strCache>
                <c:ptCount val="1"/>
                <c:pt idx="0">
                  <c:v>S-memV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 w="12700" cap="flat" cmpd="sng" algn="ctr">
              <a:solidFill>
                <a:schemeClr val="accent3">
                  <a:shade val="95000"/>
                  <a:satMod val="105000"/>
                </a:schemeClr>
              </a:solidFill>
              <a:prstDash val="solid"/>
            </a:ln>
            <a:effectLst/>
          </c:spPr>
          <c:invertIfNegative val="0"/>
          <c:val>
            <c:numRef>
              <c:f>Sheet1!$E$3</c:f>
              <c:numCache>
                <c:formatCode>General</c:formatCode>
                <c:ptCount val="1"/>
                <c:pt idx="0">
                  <c:v>55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52123392"/>
        <c:axId val="275370368"/>
      </c:barChart>
      <c:catAx>
        <c:axId val="252123392"/>
        <c:scaling>
          <c:orientation val="minMax"/>
        </c:scaling>
        <c:delete val="1"/>
        <c:axPos val="b"/>
        <c:majorTickMark val="out"/>
        <c:minorTickMark val="none"/>
        <c:tickLblPos val="nextTo"/>
        <c:crossAx val="275370368"/>
        <c:crosses val="autoZero"/>
        <c:auto val="1"/>
        <c:lblAlgn val="ctr"/>
        <c:lblOffset val="100"/>
        <c:noMultiLvlLbl val="0"/>
      </c:catAx>
      <c:valAx>
        <c:axId val="275370368"/>
        <c:scaling>
          <c:orientation val="minMax"/>
          <c:min val="0"/>
        </c:scaling>
        <c:delete val="0"/>
        <c:axPos val="l"/>
        <c:majorGridlines>
          <c:spPr>
            <a:ln>
              <a:noFill/>
            </a:ln>
          </c:spPr>
        </c:majorGridlines>
        <c:title>
          <c:tx>
            <c:rich>
              <a:bodyPr rot="-5400000" vert="horz"/>
              <a:lstStyle/>
              <a:p>
                <a:pPr>
                  <a:defRPr sz="2000"/>
                </a:pPr>
                <a:r>
                  <a:rPr lang="en-US" altLang="en-US" sz="2000"/>
                  <a:t>Sort Time(s)</a:t>
                </a:r>
                <a:endParaRPr lang="ja-JP" altLang="en-US" sz="2000"/>
              </a:p>
            </c:rich>
          </c:tx>
          <c:layout/>
          <c:overlay val="0"/>
        </c:title>
        <c:numFmt formatCode="General" sourceLinked="1"/>
        <c:majorTickMark val="in"/>
        <c:minorTickMark val="none"/>
        <c:tickLblPos val="nextTo"/>
        <c:txPr>
          <a:bodyPr/>
          <a:lstStyle/>
          <a:p>
            <a:pPr>
              <a:defRPr sz="1600"/>
            </a:pPr>
            <a:endParaRPr lang="ja-JP"/>
          </a:p>
        </c:txPr>
        <c:crossAx val="252123392"/>
        <c:crosses val="autoZero"/>
        <c:crossBetween val="between"/>
      </c:valAx>
      <c:spPr>
        <a:ln>
          <a:solidFill>
            <a:schemeClr val="tx1">
              <a:lumMod val="50000"/>
              <a:lumOff val="50000"/>
            </a:schemeClr>
          </a:solidFill>
        </a:ln>
      </c:spPr>
    </c:plotArea>
    <c:legend>
      <c:legendPos val="r"/>
      <c:layout>
        <c:manualLayout>
          <c:xMode val="edge"/>
          <c:yMode val="edge"/>
          <c:x val="0.15650496319368801"/>
          <c:y val="6.5864898942768299E-2"/>
          <c:w val="0.42050635003486397"/>
          <c:h val="0.329593252451923"/>
        </c:manualLayout>
      </c:layout>
      <c:overlay val="0"/>
      <c:txPr>
        <a:bodyPr/>
        <a:lstStyle/>
        <a:p>
          <a:pPr>
            <a:defRPr sz="1800"/>
          </a:pPr>
          <a:endParaRPr lang="ja-JP"/>
        </a:p>
      </c:txPr>
    </c:legend>
    <c:plotVisOnly val="1"/>
    <c:dispBlanksAs val="gap"/>
    <c:showDLblsOverMax val="0"/>
  </c:chart>
  <c:spPr>
    <a:solidFill>
      <a:schemeClr val="bg1"/>
    </a:solidFill>
    <a:ln>
      <a:noFill/>
    </a:ln>
  </c:sp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18E30D-F62E-5D49-955E-DADC3004E7B0}" type="datetimeFigureOut">
              <a:rPr kumimoji="1" lang="ja-JP" altLang="en-US" smtClean="0"/>
              <a:t>2017/7/24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376542-1247-C148-B93E-F6F8A00AF0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5498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BEF937-D904-EA46-B424-13642D35372A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84664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BEF937-D904-EA46-B424-13642D35372A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69496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376542-1247-C148-B93E-F6F8A00AF0C8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41432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376542-1247-C148-B93E-F6F8A00AF0C8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22015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376542-1247-C148-B93E-F6F8A00AF0C8}" type="slidenum">
              <a:rPr kumimoji="1" lang="ja-JP" altLang="en-US" smtClean="0"/>
              <a:t>11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0153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BEF937-D904-EA46-B424-13642D35372A}" type="slidenum">
              <a:rPr kumimoji="1" lang="ja-JP" altLang="en-US" smtClean="0"/>
              <a:t>23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437538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44588" y="685800"/>
            <a:ext cx="4570412" cy="34290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実現</a:t>
            </a:r>
            <a:endParaRPr kumimoji="1" lang="en-US" altLang="ja-JP" dirty="0" smtClean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BEF937-D904-EA46-B424-13642D35372A}" type="slidenum">
              <a:rPr kumimoji="1" lang="ja-JP" altLang="en-US" smtClean="0"/>
              <a:t>24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08574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18486-6B65-4037-BE0F-025FF410CBAA}" type="datetime1">
              <a:rPr kumimoji="1" lang="ja-JP" altLang="en-US" smtClean="0"/>
              <a:t>2017/7/24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             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BF1F7-6042-104B-AF7D-05FB728527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0A24B-98C5-4487-B8E0-50460E3ECABB}" type="datetime1">
              <a:rPr kumimoji="1" lang="ja-JP" altLang="en-US" smtClean="0"/>
              <a:t>2017/7/24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             </a:t>
            </a:r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BF1F7-6042-104B-AF7D-05FB728527F6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プレースホルダーまでドラッグするかアイコンをクリックして図を追加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DE48B-243B-4E15-9917-552B709DBE2F}" type="datetime1">
              <a:rPr kumimoji="1" lang="ja-JP" altLang="en-US" smtClean="0"/>
              <a:t>2017/7/24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             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BF1F7-6042-104B-AF7D-05FB728527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54A33-CF81-4AE7-8465-3D76A7716C18}" type="datetime1">
              <a:rPr kumimoji="1" lang="ja-JP" altLang="en-US" smtClean="0"/>
              <a:t>2017/7/24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             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BF1F7-6042-104B-AF7D-05FB728527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600"/>
              </a:spcBef>
              <a:defRPr/>
            </a:lvl1pPr>
            <a:lvl5pPr>
              <a:defRPr/>
            </a:lvl5pPr>
          </a:lstStyle>
          <a:p>
            <a:pPr lvl="0"/>
            <a:r>
              <a:rPr lang="ja-JP" altLang="en-US" dirty="0" smtClean="0"/>
              <a:t>マスター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4B121-2A16-4A26-8D1E-FD5977420551}" type="datetime1">
              <a:rPr kumimoji="1" lang="ja-JP" altLang="en-US" smtClean="0"/>
              <a:t>2017/7/24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en-US" altLang="ja-JP" dirty="0" smtClean="0"/>
          </a:p>
          <a:p>
            <a:endParaRPr kumimoji="1" lang="en-US" altLang="ja-JP" dirty="0" smtClean="0"/>
          </a:p>
          <a:p>
            <a:endParaRPr kumimoji="1" lang="en-US" altLang="ja-JP" dirty="0" smtClean="0"/>
          </a:p>
          <a:p>
            <a:endParaRPr kumimoji="1" lang="en-US" altLang="ja-JP" dirty="0" smtClean="0"/>
          </a:p>
          <a:p>
            <a:endParaRPr kumimoji="1" lang="en-US" altLang="ja-JP" dirty="0" smtClean="0"/>
          </a:p>
          <a:p>
            <a:endParaRPr kumimoji="1" lang="en-US" altLang="ja-JP" dirty="0" smtClean="0"/>
          </a:p>
          <a:p>
            <a:endParaRPr kumimoji="1" lang="en-US" altLang="ja-JP" dirty="0" smtClean="0"/>
          </a:p>
          <a:p>
            <a:endParaRPr kumimoji="1" lang="en-US" altLang="ja-JP" dirty="0" smtClean="0"/>
          </a:p>
          <a:p>
            <a:endParaRPr kumimoji="1" lang="en-US" altLang="ja-JP" dirty="0" smtClean="0"/>
          </a:p>
          <a:p>
            <a:endParaRPr kumimoji="1" lang="en-US" altLang="ja-JP" dirty="0" smtClean="0"/>
          </a:p>
          <a:p>
            <a:endParaRPr kumimoji="1" lang="en-US" altLang="ja-JP" dirty="0" smtClean="0"/>
          </a:p>
          <a:p>
            <a:endParaRPr kumimoji="1" lang="en-US" altLang="ja-JP" dirty="0" smtClean="0"/>
          </a:p>
          <a:p>
            <a:endParaRPr kumimoji="1" lang="en-US" altLang="ja-JP" dirty="0" smtClean="0"/>
          </a:p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BF1F7-6042-104B-AF7D-05FB728527F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図付き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FF946-72E8-47A1-9FB3-D709257735E6}" type="datetime1">
              <a:rPr kumimoji="1" lang="ja-JP" altLang="en-US" smtClean="0"/>
              <a:t>2017/7/24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             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BF1F7-6042-104B-AF7D-05FB728527F6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プレースホルダーまでドラッグするかアイコンをクリックして図を追加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5A60B-63C4-4652-B1E8-939C17541205}" type="datetime1">
              <a:rPr kumimoji="1" lang="ja-JP" altLang="en-US" smtClean="0"/>
              <a:t>2017/7/24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             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BF1F7-6042-104B-AF7D-05FB728527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0FB5C-C248-4F5F-A792-AA13633D756F}" type="datetime1">
              <a:rPr kumimoji="1" lang="ja-JP" altLang="en-US" smtClean="0"/>
              <a:t>2017/7/24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             </a:t>
            </a:r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BF1F7-6042-104B-AF7D-05FB728527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FE309-9180-48A7-9706-4E1A89356B75}" type="datetime1">
              <a:rPr kumimoji="1" lang="ja-JP" altLang="en-US" smtClean="0"/>
              <a:t>2017/7/24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             </a:t>
            </a:r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BF1F7-6042-104B-AF7D-05FB728527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97918-BFD4-458F-A00E-63556FFA1501}" type="datetime1">
              <a:rPr kumimoji="1" lang="ja-JP" altLang="en-US" smtClean="0"/>
              <a:t>2017/7/24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             </a:t>
            </a:r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BF1F7-6042-104B-AF7D-05FB728527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C3017-4578-4AD2-A838-E532E1E8FCC2}" type="datetime1">
              <a:rPr kumimoji="1" lang="ja-JP" altLang="en-US" smtClean="0"/>
              <a:t>2017/7/24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             </a:t>
            </a:r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BF1F7-6042-104B-AF7D-05FB728527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49308-7063-4865-862A-FCA8F4321F51}" type="datetime1">
              <a:rPr kumimoji="1" lang="ja-JP" altLang="en-US" smtClean="0"/>
              <a:t>2017/7/24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             </a:t>
            </a:r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BF1F7-6042-104B-AF7D-05FB728527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ja-JP" altLang="en-US" dirty="0" smtClean="0"/>
              <a:t>マスター タイトルの書式設定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dirty="0" smtClean="0"/>
              <a:t>マスター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CF765B02-86AA-434F-8622-5F5D18AAC9F5}" type="datetime1">
              <a:rPr kumimoji="1" lang="ja-JP" altLang="en-US" smtClean="0"/>
              <a:t>2017/7/24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kumimoji="1" lang="ja-JP" altLang="en-US" smtClean="0"/>
              <a:t>             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ED4BF1F7-6042-104B-AF7D-05FB728527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kumimoji="1" sz="2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kumimoji="1"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kumimoji="1"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kumimoji="1"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kumimoji="1"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kumimoji="1"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kumimoji="1"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kumimoji="1"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kumimoji="1"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ja-JP" dirty="0" err="1" smtClean="0"/>
              <a:t>IPmigrate</a:t>
            </a:r>
            <a:r>
              <a:rPr lang="ja-JP" altLang="en-US" dirty="0" smtClean="0"/>
              <a:t>：複数ホストに分割された</a:t>
            </a:r>
            <a:r>
              <a:rPr lang="en-US" altLang="ja-JP" dirty="0" smtClean="0"/>
              <a:t>VM</a:t>
            </a:r>
            <a:r>
              <a:rPr lang="ja-JP" altLang="en-US" dirty="0" smtClean="0"/>
              <a:t>の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マイグレーション手法 </a:t>
            </a:r>
            <a:endParaRPr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ja-JP" altLang="en-US" sz="2200" dirty="0" smtClean="0"/>
              <a:t>九州工業大学　</a:t>
            </a:r>
            <a:endParaRPr lang="en-US" altLang="ja-JP" sz="2200" dirty="0" smtClean="0"/>
          </a:p>
          <a:p>
            <a:r>
              <a:rPr lang="ja-JP" altLang="en-US" sz="2200" dirty="0" smtClean="0"/>
              <a:t>柏木崇広　末竹将人　光来健一</a:t>
            </a:r>
            <a:endParaRPr lang="en-US" altLang="ja-JP" sz="2200" dirty="0"/>
          </a:p>
        </p:txBody>
      </p:sp>
    </p:spTree>
    <p:extLst>
      <p:ext uri="{BB962C8B-B14F-4D97-AF65-F5344CB8AC3E}">
        <p14:creationId xmlns:p14="http://schemas.microsoft.com/office/powerpoint/2010/main" val="19430216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移送元のメインホストとサブホストから</a:t>
            </a:r>
            <a:r>
              <a:rPr lang="en-US" altLang="ja-JP" dirty="0" smtClean="0"/>
              <a:t>VM</a:t>
            </a:r>
            <a:r>
              <a:rPr lang="ja-JP" altLang="en-US" dirty="0" smtClean="0"/>
              <a:t>を転送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メインホスト：</a:t>
            </a:r>
            <a:r>
              <a:rPr lang="en-US" altLang="ja-JP" dirty="0" smtClean="0"/>
              <a:t>VM</a:t>
            </a:r>
            <a:r>
              <a:rPr lang="ja-JP" altLang="en-US" dirty="0" smtClean="0"/>
              <a:t>本体とメモリの一部を転送</a:t>
            </a:r>
            <a:endParaRPr lang="en-US" altLang="ja-JP" dirty="0" smtClean="0"/>
          </a:p>
          <a:p>
            <a:pPr lvl="2"/>
            <a:r>
              <a:rPr lang="ja-JP" altLang="en-US" dirty="0" smtClean="0"/>
              <a:t>位置</a:t>
            </a:r>
            <a:r>
              <a:rPr lang="en-US" altLang="ja-JP" dirty="0" smtClean="0"/>
              <a:t>DB</a:t>
            </a:r>
            <a:r>
              <a:rPr lang="ja-JP" altLang="en-US" dirty="0" smtClean="0"/>
              <a:t>に基づいてメイン</a:t>
            </a:r>
            <a:r>
              <a:rPr lang="ja-JP" altLang="en-US" dirty="0"/>
              <a:t>ホストにある</a:t>
            </a:r>
            <a:r>
              <a:rPr lang="ja-JP" altLang="en-US" dirty="0" smtClean="0"/>
              <a:t>ページのみ</a:t>
            </a:r>
            <a:endParaRPr lang="en-US" altLang="ja-JP" dirty="0" smtClean="0"/>
          </a:p>
          <a:p>
            <a:pPr lvl="2"/>
            <a:r>
              <a:rPr lang="ja-JP" altLang="en-US" dirty="0" smtClean="0"/>
              <a:t>サブホストへメモリの転送を指示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サブホスト：</a:t>
            </a:r>
            <a:r>
              <a:rPr lang="en-US" altLang="ja-JP" dirty="0" smtClean="0"/>
              <a:t>VM</a:t>
            </a:r>
            <a:r>
              <a:rPr lang="ja-JP" altLang="en-US" dirty="0" err="1" smtClean="0"/>
              <a:t>のメ</a:t>
            </a:r>
            <a:r>
              <a:rPr lang="ja-JP" altLang="en-US" dirty="0" smtClean="0"/>
              <a:t>モリの一部を転送</a:t>
            </a:r>
            <a:endParaRPr lang="en-US" altLang="ja-JP" dirty="0" smtClean="0"/>
          </a:p>
          <a:p>
            <a:pPr lvl="2"/>
            <a:r>
              <a:rPr lang="ja-JP" altLang="en-US" dirty="0" smtClean="0"/>
              <a:t>ページ配列に基づいてサブホストに</a:t>
            </a:r>
            <a:r>
              <a:rPr lang="ja-JP" altLang="en-US" dirty="0"/>
              <a:t>あ</a:t>
            </a:r>
            <a:r>
              <a:rPr lang="ja-JP" altLang="en-US" dirty="0" smtClean="0"/>
              <a:t>るページのみ</a:t>
            </a:r>
            <a:endParaRPr lang="en-US" altLang="ja-JP" dirty="0" smtClean="0"/>
          </a:p>
        </p:txBody>
      </p:sp>
      <p:sp>
        <p:nvSpPr>
          <p:cNvPr id="28" name="角丸四角形 27"/>
          <p:cNvSpPr/>
          <p:nvPr/>
        </p:nvSpPr>
        <p:spPr>
          <a:xfrm>
            <a:off x="3131840" y="4833091"/>
            <a:ext cx="936104" cy="513267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5789" tIns="47891" rIns="95789" bIns="47891" anchor="ctr"/>
          <a:lstStyle/>
          <a:p>
            <a:pPr algn="ctr">
              <a:defRPr/>
            </a:pPr>
            <a:r>
              <a:rPr lang="ja-JP" altLang="en-US" dirty="0" smtClean="0">
                <a:solidFill>
                  <a:srgbClr val="000000"/>
                </a:solidFill>
              </a:rPr>
              <a:t>位置</a:t>
            </a:r>
            <a:endParaRPr lang="en-US" altLang="ja-JP" dirty="0" smtClean="0">
              <a:solidFill>
                <a:srgbClr val="000000"/>
              </a:solidFill>
            </a:endParaRPr>
          </a:p>
          <a:p>
            <a:pPr algn="ctr">
              <a:defRPr/>
            </a:pPr>
            <a:r>
              <a:rPr lang="en-US" altLang="ja-JP" dirty="0">
                <a:solidFill>
                  <a:srgbClr val="000000"/>
                </a:solidFill>
              </a:rPr>
              <a:t>DB</a:t>
            </a:r>
          </a:p>
        </p:txBody>
      </p:sp>
      <p:sp>
        <p:nvSpPr>
          <p:cNvPr id="27" name="角丸四角形 26"/>
          <p:cNvSpPr/>
          <p:nvPr/>
        </p:nvSpPr>
        <p:spPr>
          <a:xfrm>
            <a:off x="2372915" y="5721296"/>
            <a:ext cx="895873" cy="513267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5789" tIns="47891" rIns="95789" bIns="47891" anchor="ctr"/>
          <a:lstStyle/>
          <a:p>
            <a:pPr algn="ctr">
              <a:defRPr/>
            </a:pPr>
            <a:r>
              <a:rPr lang="ja-JP" altLang="en-US" dirty="0">
                <a:solidFill>
                  <a:srgbClr val="000000"/>
                </a:solidFill>
              </a:rPr>
              <a:t>ページ配列</a:t>
            </a:r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19" name="スライド番号プレースホルダー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BF1F7-6042-104B-AF7D-05FB728527F6}" type="slidenum">
              <a:rPr lang="ja-JP" altLang="en-US" smtClean="0">
                <a:solidFill>
                  <a:schemeClr val="tx1"/>
                </a:solidFill>
              </a:rPr>
              <a:pPr/>
              <a:t>10</a:t>
            </a:fld>
            <a:endParaRPr lang="ja-JP" altLang="en-US" dirty="0">
              <a:solidFill>
                <a:schemeClr val="tx1"/>
              </a:solidFill>
            </a:endParaRPr>
          </a:p>
        </p:txBody>
      </p:sp>
      <p:sp>
        <p:nvSpPr>
          <p:cNvPr id="4" name="テキスト ボックス 3"/>
          <p:cNvSpPr txBox="1">
            <a:spLocks noChangeArrowheads="1"/>
          </p:cNvSpPr>
          <p:nvPr/>
        </p:nvSpPr>
        <p:spPr bwMode="auto">
          <a:xfrm>
            <a:off x="6511372" y="4544502"/>
            <a:ext cx="1386534" cy="3583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5789" tIns="47891" rIns="95789" bIns="47891">
            <a:spAutoFit/>
          </a:bodyPr>
          <a:lstStyle>
            <a:lvl1pPr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9pPr>
          </a:lstStyle>
          <a:p>
            <a:r>
              <a:rPr lang="ja-JP" altLang="en-US" dirty="0" smtClean="0"/>
              <a:t>移送先ホスト</a:t>
            </a:r>
            <a:endParaRPr lang="ja-JP" altLang="en-US" dirty="0"/>
          </a:p>
        </p:txBody>
      </p:sp>
      <p:sp>
        <p:nvSpPr>
          <p:cNvPr id="5" name="正方形/長方形 4"/>
          <p:cNvSpPr/>
          <p:nvPr/>
        </p:nvSpPr>
        <p:spPr>
          <a:xfrm>
            <a:off x="1362174" y="4699908"/>
            <a:ext cx="2765943" cy="771047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5789" tIns="47891" rIns="95789" bIns="47891"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6" name="右矢印 5"/>
          <p:cNvSpPr/>
          <p:nvPr/>
        </p:nvSpPr>
        <p:spPr>
          <a:xfrm>
            <a:off x="4211195" y="5565722"/>
            <a:ext cx="1323976" cy="311148"/>
          </a:xfrm>
          <a:prstGeom prst="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95789" tIns="47891" rIns="95789" bIns="47891"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7" name="テキスト ボックス 6"/>
          <p:cNvSpPr txBox="1">
            <a:spLocks noChangeArrowheads="1"/>
          </p:cNvSpPr>
          <p:nvPr/>
        </p:nvSpPr>
        <p:spPr bwMode="auto">
          <a:xfrm>
            <a:off x="4019101" y="5140624"/>
            <a:ext cx="1691405" cy="3583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5789" tIns="47891" rIns="95789" bIns="47891">
            <a:spAutoFit/>
          </a:bodyPr>
          <a:lstStyle>
            <a:lvl1pPr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9pPr>
          </a:lstStyle>
          <a:p>
            <a:r>
              <a:rPr lang="ja-JP" altLang="en-US" dirty="0"/>
              <a:t>マイグレーション</a:t>
            </a:r>
          </a:p>
        </p:txBody>
      </p:sp>
      <p:sp>
        <p:nvSpPr>
          <p:cNvPr id="8" name="正方形/長方形 7"/>
          <p:cNvSpPr/>
          <p:nvPr/>
        </p:nvSpPr>
        <p:spPr>
          <a:xfrm>
            <a:off x="1362175" y="5655091"/>
            <a:ext cx="1946831" cy="619755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5789" tIns="47891" rIns="95789" bIns="47891"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9" name="テキスト ボックス 17"/>
          <p:cNvSpPr txBox="1">
            <a:spLocks noChangeArrowheads="1"/>
          </p:cNvSpPr>
          <p:nvPr/>
        </p:nvSpPr>
        <p:spPr bwMode="auto">
          <a:xfrm>
            <a:off x="1362176" y="4344760"/>
            <a:ext cx="2089472" cy="373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5789" tIns="47891" rIns="95789" bIns="47891">
            <a:spAutoFit/>
          </a:bodyPr>
          <a:lstStyle>
            <a:lvl1pPr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9pPr>
          </a:lstStyle>
          <a:p>
            <a:r>
              <a:rPr lang="ja-JP" altLang="en-US" dirty="0" smtClean="0"/>
              <a:t>移送元メインホスト</a:t>
            </a:r>
            <a:endParaRPr lang="ja-JP" altLang="en-US" dirty="0"/>
          </a:p>
        </p:txBody>
      </p:sp>
      <p:sp>
        <p:nvSpPr>
          <p:cNvPr id="10" name="テキスト ボックス 18"/>
          <p:cNvSpPr txBox="1">
            <a:spLocks noChangeArrowheads="1"/>
          </p:cNvSpPr>
          <p:nvPr/>
        </p:nvSpPr>
        <p:spPr bwMode="auto">
          <a:xfrm>
            <a:off x="1512003" y="6368090"/>
            <a:ext cx="1797003" cy="3583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5789" tIns="47891" rIns="95789" bIns="47891">
            <a:spAutoFit/>
          </a:bodyPr>
          <a:lstStyle>
            <a:lvl1pPr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9pPr>
          </a:lstStyle>
          <a:p>
            <a:r>
              <a:rPr lang="ja-JP" altLang="en-US" dirty="0" smtClean="0"/>
              <a:t>移送元サブホスト</a:t>
            </a:r>
            <a:endParaRPr lang="ja-JP" altLang="en-US" dirty="0"/>
          </a:p>
        </p:txBody>
      </p:sp>
      <p:sp>
        <p:nvSpPr>
          <p:cNvPr id="11" name="正方形/長方形 10"/>
          <p:cNvSpPr/>
          <p:nvPr/>
        </p:nvSpPr>
        <p:spPr>
          <a:xfrm>
            <a:off x="6267635" y="5048897"/>
            <a:ext cx="2030568" cy="1192863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5789" tIns="47891" rIns="95789" bIns="47891"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2" name="テキスト ボックス 11"/>
          <p:cNvSpPr txBox="1">
            <a:spLocks noChangeArrowheads="1"/>
          </p:cNvSpPr>
          <p:nvPr/>
        </p:nvSpPr>
        <p:spPr bwMode="auto">
          <a:xfrm>
            <a:off x="4754556" y="4465660"/>
            <a:ext cx="854082" cy="3583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789" tIns="47891" rIns="95789" bIns="47891">
            <a:spAutoFit/>
          </a:bodyPr>
          <a:lstStyle>
            <a:lvl1pPr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9pPr>
          </a:lstStyle>
          <a:p>
            <a:endParaRPr lang="ja-JP" altLang="en-US" dirty="0"/>
          </a:p>
        </p:txBody>
      </p:sp>
      <p:sp>
        <p:nvSpPr>
          <p:cNvPr id="13" name="角丸四角形 12"/>
          <p:cNvSpPr/>
          <p:nvPr/>
        </p:nvSpPr>
        <p:spPr>
          <a:xfrm>
            <a:off x="1476287" y="5708334"/>
            <a:ext cx="796396" cy="526664"/>
          </a:xfrm>
          <a:prstGeom prst="roundRect">
            <a:avLst/>
          </a:prstGeom>
          <a:solidFill>
            <a:srgbClr val="BFF944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5789" tIns="47891" rIns="95789" bIns="47891" anchor="ctr"/>
          <a:lstStyle/>
          <a:p>
            <a:pPr algn="ctr">
              <a:defRPr/>
            </a:pPr>
            <a:r>
              <a:rPr lang="ja-JP" altLang="en-US" dirty="0" smtClean="0">
                <a:solidFill>
                  <a:srgbClr val="000000"/>
                </a:solidFill>
              </a:rPr>
              <a:t>メモリ</a:t>
            </a:r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14" name="角丸四角形 13"/>
          <p:cNvSpPr/>
          <p:nvPr/>
        </p:nvSpPr>
        <p:spPr>
          <a:xfrm>
            <a:off x="1469987" y="5715033"/>
            <a:ext cx="803371" cy="513267"/>
          </a:xfrm>
          <a:prstGeom prst="roundRect">
            <a:avLst/>
          </a:prstGeom>
          <a:solidFill>
            <a:srgbClr val="BFF944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5789" tIns="47891" rIns="95789" bIns="47891" anchor="ctr"/>
          <a:lstStyle/>
          <a:p>
            <a:pPr algn="ctr">
              <a:defRPr/>
            </a:pPr>
            <a:r>
              <a:rPr lang="ja-JP" altLang="en-US" dirty="0" smtClean="0">
                <a:solidFill>
                  <a:srgbClr val="000000"/>
                </a:solidFill>
              </a:rPr>
              <a:t>メモリ</a:t>
            </a:r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15" name="角丸四角形 14"/>
          <p:cNvSpPr/>
          <p:nvPr/>
        </p:nvSpPr>
        <p:spPr>
          <a:xfrm>
            <a:off x="2273358" y="4826393"/>
            <a:ext cx="815983" cy="526664"/>
          </a:xfrm>
          <a:prstGeom prst="roundRect">
            <a:avLst/>
          </a:prstGeom>
          <a:solidFill>
            <a:srgbClr val="BFF944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5789" tIns="47891" rIns="95789" bIns="47891" anchor="ctr"/>
          <a:lstStyle/>
          <a:p>
            <a:pPr algn="ctr">
              <a:defRPr/>
            </a:pPr>
            <a:r>
              <a:rPr lang="ja-JP" altLang="en-US" dirty="0" smtClean="0">
                <a:solidFill>
                  <a:srgbClr val="000000"/>
                </a:solidFill>
              </a:rPr>
              <a:t>メモリ</a:t>
            </a:r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16" name="角丸四角形 15"/>
          <p:cNvSpPr/>
          <p:nvPr/>
        </p:nvSpPr>
        <p:spPr>
          <a:xfrm>
            <a:off x="2274421" y="4822098"/>
            <a:ext cx="805291" cy="526664"/>
          </a:xfrm>
          <a:prstGeom prst="roundRect">
            <a:avLst/>
          </a:prstGeom>
          <a:solidFill>
            <a:srgbClr val="BFF944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5789" tIns="47891" rIns="95789" bIns="47891" anchor="ctr"/>
          <a:lstStyle/>
          <a:p>
            <a:pPr algn="ctr">
              <a:defRPr/>
            </a:pPr>
            <a:r>
              <a:rPr lang="ja-JP" altLang="en-US" dirty="0" smtClean="0">
                <a:solidFill>
                  <a:srgbClr val="000000"/>
                </a:solidFill>
              </a:rPr>
              <a:t>メモリ</a:t>
            </a:r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17" name="角丸四角形 16"/>
          <p:cNvSpPr/>
          <p:nvPr/>
        </p:nvSpPr>
        <p:spPr>
          <a:xfrm>
            <a:off x="1404626" y="4826393"/>
            <a:ext cx="797071" cy="51807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5789" tIns="47891" rIns="95789" bIns="47891" anchor="ctr"/>
          <a:lstStyle/>
          <a:p>
            <a:pPr algn="ctr">
              <a:defRPr/>
            </a:pPr>
            <a:r>
              <a:rPr lang="en-US" altLang="ja-JP" dirty="0" smtClean="0">
                <a:solidFill>
                  <a:schemeClr val="tx1"/>
                </a:solidFill>
              </a:rPr>
              <a:t>VM</a:t>
            </a:r>
          </a:p>
          <a:p>
            <a:pPr algn="ctr">
              <a:defRPr/>
            </a:pPr>
            <a:r>
              <a:rPr lang="ja-JP" altLang="en-US" dirty="0" smtClean="0">
                <a:solidFill>
                  <a:schemeClr val="tx1"/>
                </a:solidFill>
              </a:rPr>
              <a:t>本体</a:t>
            </a:r>
            <a:endParaRPr lang="ja-JP" altLang="en-US" dirty="0">
              <a:solidFill>
                <a:schemeClr val="tx1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統合マイグレーションの流れ</a:t>
            </a:r>
            <a:endParaRPr lang="ja-JP" altLang="en-US" dirty="0"/>
          </a:p>
        </p:txBody>
      </p:sp>
      <p:sp>
        <p:nvSpPr>
          <p:cNvPr id="18" name="テキスト ボックス 17"/>
          <p:cNvSpPr txBox="1">
            <a:spLocks noChangeArrowheads="1"/>
          </p:cNvSpPr>
          <p:nvPr/>
        </p:nvSpPr>
        <p:spPr bwMode="auto">
          <a:xfrm>
            <a:off x="4681089" y="6344422"/>
            <a:ext cx="854082" cy="3583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789" tIns="47891" rIns="95789" bIns="47891">
            <a:spAutoFit/>
          </a:bodyPr>
          <a:lstStyle>
            <a:lvl1pPr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9pPr>
          </a:lstStyle>
          <a:p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76275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6.56951E-7 C 0.08021 -0.03863 0.15364 -0.07703 0.2467 -0.07055 C 0.33976 -0.06408 0.49375 0.01619 0.55868 0.03909 " pathEditMode="relative" rAng="0" ptsTypes="aaa">
                                      <p:cBhvr>
                                        <p:cTn id="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934" y="-1897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0.0074 C 0.09253 0.06754 0.17083 0.12884 0.27882 0.12537 C 0.3868 0.1219 0.57083 0.01526 0.64774 -0.01365 " pathEditMode="relative" rAng="0" ptsTypes="aaa">
                                      <p:cBhvr>
                                        <p:cTn id="1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378" y="5020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1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6.56951E-7 C 0.12153 -0.04025 0.23698 -0.07911 0.32917 -0.06569 C 0.42118 -0.05228 0.50643 0.04997 0.5533 0.0805 " pathEditMode="relative" rAng="0" ptsTypes="aaa">
                                      <p:cBhvr>
                                        <p:cTn id="24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656" y="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2" grpId="1"/>
      <p:bldP spid="13" grpId="0" animBg="1"/>
      <p:bldP spid="14" grpId="0" animBg="1"/>
      <p:bldP spid="15" grpId="0" animBg="1"/>
      <p:bldP spid="16" grpId="0" animBg="1"/>
      <p:bldP spid="17" grpId="0" animBg="1"/>
      <p:bldP spid="18" grpId="0"/>
      <p:bldP spid="18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メモリの並列転送</a:t>
            </a:r>
            <a:endParaRPr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smtClean="0"/>
              <a:t>移送元サブホスト</a:t>
            </a:r>
            <a:endParaRPr lang="en-US" altLang="ja-JP" smtClean="0"/>
          </a:p>
          <a:p>
            <a:pPr lvl="1"/>
            <a:r>
              <a:rPr lang="ja-JP" altLang="en-US" smtClean="0"/>
              <a:t>メインホストからの指示でメモリ送信スレッドを作成</a:t>
            </a:r>
            <a:endParaRPr lang="en-US" altLang="ja-JP" smtClean="0"/>
          </a:p>
          <a:p>
            <a:pPr lvl="2"/>
            <a:r>
              <a:rPr lang="ja-JP" altLang="en-US" smtClean="0"/>
              <a:t>メモリ転送とリモートページングを並列に処理</a:t>
            </a:r>
            <a:endParaRPr lang="en-US" altLang="ja-JP" smtClean="0"/>
          </a:p>
          <a:p>
            <a:r>
              <a:rPr lang="ja-JP" altLang="en-US" smtClean="0"/>
              <a:t>移送先ホスト</a:t>
            </a:r>
            <a:endParaRPr lang="en-US" altLang="ja-JP" smtClean="0"/>
          </a:p>
          <a:p>
            <a:pPr lvl="1"/>
            <a:r>
              <a:rPr lang="ja-JP" altLang="en-US" smtClean="0"/>
              <a:t>サブホストからの接続でメモリ受信スレッドを作成</a:t>
            </a:r>
            <a:endParaRPr lang="en-US" altLang="ja-JP" smtClean="0"/>
          </a:p>
          <a:p>
            <a:pPr lvl="2"/>
            <a:r>
              <a:rPr lang="ja-JP" altLang="en-US" smtClean="0"/>
              <a:t>メインホストからの接続は既存のスレッドで処理</a:t>
            </a:r>
            <a:endParaRPr lang="en-US" altLang="ja-JP" smtClean="0"/>
          </a:p>
          <a:p>
            <a:pPr lvl="2"/>
            <a:endParaRPr lang="en-US" altLang="ja-JP" dirty="0" smtClean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BF1F7-6042-104B-AF7D-05FB728527F6}" type="slidenum">
              <a:rPr lang="ja-JP" altLang="en-US" smtClean="0">
                <a:solidFill>
                  <a:schemeClr val="tx1"/>
                </a:solidFill>
              </a:rPr>
              <a:pPr/>
              <a:t>11</a:t>
            </a:fld>
            <a:endParaRPr lang="ja-JP" altLang="en-US" dirty="0">
              <a:solidFill>
                <a:schemeClr val="tx1"/>
              </a:solidFill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1963637" y="5270181"/>
            <a:ext cx="1721291" cy="537146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5789" tIns="47891" rIns="95789" bIns="47891" anchor="ctr"/>
          <a:lstStyle/>
          <a:p>
            <a:pPr algn="ctr">
              <a:defRPr/>
            </a:pPr>
            <a:endParaRPr lang="ja-JP" altLang="en-US" dirty="0"/>
          </a:p>
        </p:txBody>
      </p:sp>
      <p:sp>
        <p:nvSpPr>
          <p:cNvPr id="5" name="テキスト ボックス 18"/>
          <p:cNvSpPr txBox="1">
            <a:spLocks noChangeArrowheads="1"/>
          </p:cNvSpPr>
          <p:nvPr/>
        </p:nvSpPr>
        <p:spPr bwMode="auto">
          <a:xfrm>
            <a:off x="504802" y="5351896"/>
            <a:ext cx="1355627" cy="373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5789" tIns="47891" rIns="95789" bIns="47891">
            <a:spAutoFit/>
          </a:bodyPr>
          <a:lstStyle>
            <a:lvl1pPr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9pPr>
          </a:lstStyle>
          <a:p>
            <a:pPr algn="ctr"/>
            <a:r>
              <a:rPr lang="ja-JP" altLang="en-US" dirty="0" smtClean="0"/>
              <a:t>サブホスト１</a:t>
            </a:r>
            <a:endParaRPr lang="ja-JP" altLang="en-US" dirty="0"/>
          </a:p>
        </p:txBody>
      </p:sp>
      <p:sp>
        <p:nvSpPr>
          <p:cNvPr id="8" name="正方形/長方形 7"/>
          <p:cNvSpPr/>
          <p:nvPr/>
        </p:nvSpPr>
        <p:spPr>
          <a:xfrm>
            <a:off x="1963637" y="5936098"/>
            <a:ext cx="1734491" cy="517686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5789" tIns="47891" rIns="95789" bIns="47891" anchor="ctr"/>
          <a:lstStyle/>
          <a:p>
            <a:pPr algn="ctr">
              <a:defRPr/>
            </a:pPr>
            <a:endParaRPr lang="ja-JP" altLang="en-US" dirty="0"/>
          </a:p>
        </p:txBody>
      </p:sp>
      <p:sp>
        <p:nvSpPr>
          <p:cNvPr id="9" name="テキスト ボックス 18"/>
          <p:cNvSpPr txBox="1">
            <a:spLocks noChangeArrowheads="1"/>
          </p:cNvSpPr>
          <p:nvPr/>
        </p:nvSpPr>
        <p:spPr bwMode="auto">
          <a:xfrm>
            <a:off x="146320" y="5997155"/>
            <a:ext cx="2077298" cy="373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5789" tIns="47891" rIns="95789" bIns="47891">
            <a:spAutoFit/>
          </a:bodyPr>
          <a:lstStyle>
            <a:lvl1pPr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9pPr>
          </a:lstStyle>
          <a:p>
            <a:pPr algn="ctr"/>
            <a:r>
              <a:rPr lang="ja-JP" altLang="en-US" dirty="0" smtClean="0"/>
              <a:t>サブホスト２</a:t>
            </a:r>
            <a:endParaRPr lang="ja-JP" altLang="en-US" dirty="0"/>
          </a:p>
        </p:txBody>
      </p:sp>
      <p:sp>
        <p:nvSpPr>
          <p:cNvPr id="13" name="テキスト ボックス 12"/>
          <p:cNvSpPr txBox="1">
            <a:spLocks noChangeArrowheads="1"/>
          </p:cNvSpPr>
          <p:nvPr/>
        </p:nvSpPr>
        <p:spPr bwMode="auto">
          <a:xfrm>
            <a:off x="6479853" y="4424083"/>
            <a:ext cx="1386534" cy="3583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5789" tIns="47891" rIns="95789" bIns="47891">
            <a:spAutoFit/>
          </a:bodyPr>
          <a:lstStyle>
            <a:lvl1pPr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9pPr>
          </a:lstStyle>
          <a:p>
            <a:r>
              <a:rPr lang="ja-JP" altLang="en-US" dirty="0" smtClean="0"/>
              <a:t>移送先ホスト</a:t>
            </a:r>
            <a:endParaRPr lang="ja-JP" altLang="en-US" dirty="0"/>
          </a:p>
        </p:txBody>
      </p:sp>
      <p:sp>
        <p:nvSpPr>
          <p:cNvPr id="14" name="正方形/長方形 13"/>
          <p:cNvSpPr/>
          <p:nvPr/>
        </p:nvSpPr>
        <p:spPr>
          <a:xfrm>
            <a:off x="6236403" y="4863657"/>
            <a:ext cx="1873435" cy="1661688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5789" tIns="47891" rIns="95789" bIns="47891" anchor="ctr"/>
          <a:lstStyle/>
          <a:p>
            <a:pPr algn="ctr">
              <a:defRPr/>
            </a:pPr>
            <a:endParaRPr lang="ja-JP" altLang="en-US" dirty="0"/>
          </a:p>
        </p:txBody>
      </p:sp>
      <p:sp>
        <p:nvSpPr>
          <p:cNvPr id="16" name="正方形/長方形 15"/>
          <p:cNvSpPr/>
          <p:nvPr/>
        </p:nvSpPr>
        <p:spPr>
          <a:xfrm>
            <a:off x="6398221" y="5476876"/>
            <a:ext cx="1593372" cy="39557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5789" tIns="47891" rIns="95789" bIns="47891" anchor="ctr"/>
          <a:lstStyle/>
          <a:p>
            <a:pPr algn="ctr">
              <a:defRPr/>
            </a:pPr>
            <a:r>
              <a:rPr lang="ja-JP" altLang="en-US" dirty="0" smtClean="0">
                <a:solidFill>
                  <a:srgbClr val="000000"/>
                </a:solidFill>
              </a:rPr>
              <a:t>受信スレッド１</a:t>
            </a:r>
            <a:endParaRPr lang="ja-JP" altLang="en-US" dirty="0">
              <a:solidFill>
                <a:srgbClr val="000000"/>
              </a:solidFill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6398221" y="6024848"/>
            <a:ext cx="1593372" cy="39557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5789" tIns="47891" rIns="95789" bIns="47891" anchor="ctr"/>
          <a:lstStyle/>
          <a:p>
            <a:pPr algn="ctr">
              <a:defRPr/>
            </a:pPr>
            <a:r>
              <a:rPr lang="ja-JP" altLang="en-US" dirty="0" smtClean="0">
                <a:solidFill>
                  <a:srgbClr val="000000"/>
                </a:solidFill>
              </a:rPr>
              <a:t>受信スレッド</a:t>
            </a:r>
            <a:r>
              <a:rPr lang="en-US" altLang="ja-JP" dirty="0" smtClean="0">
                <a:solidFill>
                  <a:srgbClr val="000000"/>
                </a:solidFill>
              </a:rPr>
              <a:t>2</a:t>
            </a:r>
            <a:endParaRPr lang="ja-JP" altLang="en-US" dirty="0">
              <a:solidFill>
                <a:srgbClr val="000000"/>
              </a:solidFill>
            </a:endParaRPr>
          </a:p>
        </p:txBody>
      </p:sp>
      <p:sp>
        <p:nvSpPr>
          <p:cNvPr id="29" name="テキスト ボックス 20"/>
          <p:cNvSpPr txBox="1">
            <a:spLocks noChangeArrowheads="1"/>
          </p:cNvSpPr>
          <p:nvPr/>
        </p:nvSpPr>
        <p:spPr bwMode="auto">
          <a:xfrm>
            <a:off x="4301174" y="5134099"/>
            <a:ext cx="1318982" cy="373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5789" tIns="47891" rIns="95789" bIns="47891">
            <a:spAutoFit/>
          </a:bodyPr>
          <a:lstStyle>
            <a:lvl1pPr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9pPr>
          </a:lstStyle>
          <a:p>
            <a:r>
              <a:rPr lang="ja-JP" altLang="en-US" dirty="0" smtClean="0"/>
              <a:t>メモリ転送</a:t>
            </a:r>
            <a:endParaRPr lang="ja-JP" altLang="en-US" dirty="0"/>
          </a:p>
        </p:txBody>
      </p:sp>
      <p:sp>
        <p:nvSpPr>
          <p:cNvPr id="23" name="正方形/長方形 22"/>
          <p:cNvSpPr/>
          <p:nvPr/>
        </p:nvSpPr>
        <p:spPr>
          <a:xfrm>
            <a:off x="2031914" y="5340968"/>
            <a:ext cx="1593372" cy="39557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5789" tIns="47891" rIns="95789" bIns="47891" anchor="ctr"/>
          <a:lstStyle/>
          <a:p>
            <a:pPr algn="ctr">
              <a:defRPr/>
            </a:pPr>
            <a:r>
              <a:rPr lang="ja-JP" altLang="en-US" dirty="0">
                <a:solidFill>
                  <a:srgbClr val="000000"/>
                </a:solidFill>
              </a:rPr>
              <a:t>送信</a:t>
            </a:r>
            <a:r>
              <a:rPr lang="ja-JP" altLang="en-US" dirty="0" smtClean="0">
                <a:solidFill>
                  <a:srgbClr val="000000"/>
                </a:solidFill>
              </a:rPr>
              <a:t>スレッド１</a:t>
            </a:r>
            <a:endParaRPr lang="ja-JP" altLang="en-US" dirty="0">
              <a:solidFill>
                <a:srgbClr val="000000"/>
              </a:solidFill>
            </a:endParaRPr>
          </a:p>
        </p:txBody>
      </p:sp>
      <p:sp>
        <p:nvSpPr>
          <p:cNvPr id="26" name="正方形/長方形 25"/>
          <p:cNvSpPr/>
          <p:nvPr/>
        </p:nvSpPr>
        <p:spPr>
          <a:xfrm>
            <a:off x="2034196" y="5997155"/>
            <a:ext cx="1593372" cy="39557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5789" tIns="47891" rIns="95789" bIns="47891" anchor="ctr"/>
          <a:lstStyle/>
          <a:p>
            <a:pPr algn="ctr">
              <a:defRPr/>
            </a:pPr>
            <a:r>
              <a:rPr lang="ja-JP" altLang="en-US" dirty="0" smtClean="0">
                <a:solidFill>
                  <a:srgbClr val="000000"/>
                </a:solidFill>
              </a:rPr>
              <a:t>送信スレッド</a:t>
            </a:r>
            <a:r>
              <a:rPr lang="en-US" altLang="ja-JP" dirty="0" smtClean="0">
                <a:solidFill>
                  <a:srgbClr val="000000"/>
                </a:solidFill>
              </a:rPr>
              <a:t>2</a:t>
            </a:r>
            <a:endParaRPr lang="ja-JP" altLang="en-US" dirty="0">
              <a:solidFill>
                <a:srgbClr val="000000"/>
              </a:solidFill>
            </a:endParaRPr>
          </a:p>
        </p:txBody>
      </p:sp>
      <p:sp>
        <p:nvSpPr>
          <p:cNvPr id="19" name="正方形/長方形 3"/>
          <p:cNvSpPr/>
          <p:nvPr/>
        </p:nvSpPr>
        <p:spPr>
          <a:xfrm>
            <a:off x="1963637" y="4607107"/>
            <a:ext cx="1721291" cy="537146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5789" tIns="47891" rIns="95789" bIns="47891" anchor="ctr"/>
          <a:lstStyle/>
          <a:p>
            <a:pPr algn="ctr">
              <a:defRPr/>
            </a:pPr>
            <a:endParaRPr lang="ja-JP" altLang="en-US" dirty="0"/>
          </a:p>
        </p:txBody>
      </p:sp>
      <p:sp>
        <p:nvSpPr>
          <p:cNvPr id="21" name="テキスト ボックス 18"/>
          <p:cNvSpPr txBox="1">
            <a:spLocks noChangeArrowheads="1"/>
          </p:cNvSpPr>
          <p:nvPr/>
        </p:nvSpPr>
        <p:spPr bwMode="auto">
          <a:xfrm>
            <a:off x="578668" y="4572193"/>
            <a:ext cx="1320359" cy="6507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5789" tIns="47891" rIns="95789" bIns="47891">
            <a:spAutoFit/>
          </a:bodyPr>
          <a:lstStyle>
            <a:lvl1pPr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9pPr>
          </a:lstStyle>
          <a:p>
            <a:pPr algn="ctr"/>
            <a:r>
              <a:rPr lang="ja-JP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移送元</a:t>
            </a:r>
            <a:endParaRPr lang="en-US" altLang="ja-JP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ctr"/>
            <a:r>
              <a:rPr lang="ja-JP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メインホスト</a:t>
            </a:r>
            <a:endParaRPr lang="ja-JP" alt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2" name="正方形/長方形 15"/>
          <p:cNvSpPr/>
          <p:nvPr/>
        </p:nvSpPr>
        <p:spPr>
          <a:xfrm>
            <a:off x="6398221" y="4967953"/>
            <a:ext cx="1593372" cy="39557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5789" tIns="47891" rIns="95789" bIns="47891" anchor="ctr"/>
          <a:lstStyle/>
          <a:p>
            <a:pPr algn="ctr">
              <a:defRPr/>
            </a:pPr>
            <a:r>
              <a:rPr lang="ja-JP" altLang="en-US" dirty="0" smtClean="0">
                <a:solidFill>
                  <a:srgbClr val="000000"/>
                </a:solidFill>
              </a:rPr>
              <a:t>既存スレッド</a:t>
            </a:r>
            <a:endParaRPr lang="ja-JP" altLang="en-US" dirty="0">
              <a:solidFill>
                <a:srgbClr val="000000"/>
              </a:solidFill>
            </a:endParaRPr>
          </a:p>
        </p:txBody>
      </p:sp>
      <p:cxnSp>
        <p:nvCxnSpPr>
          <p:cNvPr id="12" name="Straight Arrow Connector 11"/>
          <p:cNvCxnSpPr>
            <a:stCxn id="19" idx="3"/>
            <a:endCxn id="22" idx="1"/>
          </p:cNvCxnSpPr>
          <p:nvPr/>
        </p:nvCxnSpPr>
        <p:spPr>
          <a:xfrm>
            <a:off x="3684928" y="4875680"/>
            <a:ext cx="2713293" cy="290059"/>
          </a:xfrm>
          <a:prstGeom prst="straightConnector1">
            <a:avLst/>
          </a:prstGeom>
          <a:ln w="38100" cmpd="sng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23" idx="3"/>
            <a:endCxn id="16" idx="1"/>
          </p:cNvCxnSpPr>
          <p:nvPr/>
        </p:nvCxnSpPr>
        <p:spPr>
          <a:xfrm>
            <a:off x="3625286" y="5538754"/>
            <a:ext cx="2772935" cy="135908"/>
          </a:xfrm>
          <a:prstGeom prst="straightConnector1">
            <a:avLst/>
          </a:prstGeom>
          <a:ln w="38100" cmpd="sng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26" idx="3"/>
            <a:endCxn id="17" idx="1"/>
          </p:cNvCxnSpPr>
          <p:nvPr/>
        </p:nvCxnSpPr>
        <p:spPr>
          <a:xfrm>
            <a:off x="3627568" y="6194941"/>
            <a:ext cx="2770653" cy="27693"/>
          </a:xfrm>
          <a:prstGeom prst="straightConnector1">
            <a:avLst/>
          </a:prstGeom>
          <a:ln w="38100" cmpd="sng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正方形/長方形 15"/>
          <p:cNvSpPr/>
          <p:nvPr/>
        </p:nvSpPr>
        <p:spPr>
          <a:xfrm>
            <a:off x="2034196" y="4677894"/>
            <a:ext cx="1593372" cy="39557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5789" tIns="47891" rIns="95789" bIns="47891" anchor="ctr"/>
          <a:lstStyle/>
          <a:p>
            <a:pPr algn="ctr">
              <a:defRPr/>
            </a:pPr>
            <a:r>
              <a:rPr lang="ja-JP" altLang="en-US" dirty="0" smtClean="0">
                <a:solidFill>
                  <a:srgbClr val="000000"/>
                </a:solidFill>
              </a:rPr>
              <a:t>既存スレッド</a:t>
            </a:r>
            <a:endParaRPr lang="ja-JP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8427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メモリ転送の同期</a:t>
            </a:r>
            <a:endParaRPr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smtClean="0"/>
              <a:t>移送先ホストでメモリ転送の同期をとる</a:t>
            </a:r>
            <a:endParaRPr lang="en-US" altLang="ja-JP" smtClean="0"/>
          </a:p>
          <a:p>
            <a:pPr lvl="1"/>
            <a:r>
              <a:rPr lang="ja-JP" altLang="en-US" smtClean="0"/>
              <a:t>サブホストのメモリ転送が完了してから</a:t>
            </a:r>
            <a:r>
              <a:rPr lang="en-US" altLang="ja-JP" smtClean="0"/>
              <a:t>VM</a:t>
            </a:r>
            <a:r>
              <a:rPr lang="ja-JP" altLang="en-US" smtClean="0"/>
              <a:t>を再開</a:t>
            </a:r>
            <a:endParaRPr lang="en-US" altLang="ja-JP" smtClean="0"/>
          </a:p>
          <a:p>
            <a:pPr lvl="2"/>
            <a:r>
              <a:rPr lang="ja-JP" altLang="en-US" smtClean="0"/>
              <a:t>サブホストのメモリがないと</a:t>
            </a:r>
            <a:r>
              <a:rPr lang="en-US" altLang="ja-JP" smtClean="0"/>
              <a:t>VM</a:t>
            </a:r>
            <a:r>
              <a:rPr lang="ja-JP" altLang="en-US" smtClean="0"/>
              <a:t>が正常動作できないため</a:t>
            </a:r>
            <a:endParaRPr lang="en-US" altLang="ja-JP" smtClean="0"/>
          </a:p>
          <a:p>
            <a:r>
              <a:rPr lang="ja-JP" altLang="en-US" smtClean="0"/>
              <a:t>メインホストのメモリ転送が先に完了するとダウンタイムが増加</a:t>
            </a:r>
          </a:p>
          <a:p>
            <a:pPr lvl="1"/>
            <a:r>
              <a:rPr lang="ja-JP" altLang="en-US" smtClean="0"/>
              <a:t>移送元でメモリ転送の同期をとる必要（未実装）</a:t>
            </a:r>
            <a:endParaRPr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BF1F7-6042-104B-AF7D-05FB728527F6}" type="slidenum">
              <a:rPr lang="ja-JP" altLang="en-US" smtClean="0">
                <a:solidFill>
                  <a:schemeClr val="tx1"/>
                </a:solidFill>
              </a:rPr>
              <a:pPr/>
              <a:t>12</a:t>
            </a:fld>
            <a:endParaRPr lang="ja-JP" altLang="en-US" dirty="0">
              <a:solidFill>
                <a:schemeClr val="tx1"/>
              </a:solidFill>
            </a:endParaRPr>
          </a:p>
        </p:txBody>
      </p:sp>
      <p:sp>
        <p:nvSpPr>
          <p:cNvPr id="6" name="角丸四角形 5"/>
          <p:cNvSpPr/>
          <p:nvPr/>
        </p:nvSpPr>
        <p:spPr>
          <a:xfrm>
            <a:off x="2136154" y="5013075"/>
            <a:ext cx="1152816" cy="526664"/>
          </a:xfrm>
          <a:prstGeom prst="roundRect">
            <a:avLst/>
          </a:prstGeom>
          <a:solidFill>
            <a:srgbClr val="BFF944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5789" tIns="47891" rIns="95789" bIns="47891" anchor="ctr"/>
          <a:lstStyle/>
          <a:p>
            <a:pPr algn="ctr">
              <a:defRPr/>
            </a:pPr>
            <a:r>
              <a:rPr lang="ja-JP" altLang="en-US" dirty="0" smtClean="0">
                <a:solidFill>
                  <a:srgbClr val="000000"/>
                </a:solidFill>
              </a:rPr>
              <a:t>メモリ</a:t>
            </a:r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7" name="テキスト ボックス 11"/>
          <p:cNvSpPr txBox="1">
            <a:spLocks noChangeArrowheads="1"/>
          </p:cNvSpPr>
          <p:nvPr/>
        </p:nvSpPr>
        <p:spPr bwMode="auto">
          <a:xfrm>
            <a:off x="4060775" y="4956215"/>
            <a:ext cx="1691405" cy="3583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5789" tIns="47891" rIns="95789" bIns="47891">
            <a:spAutoFit/>
          </a:bodyPr>
          <a:lstStyle>
            <a:lvl1pPr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9pPr>
          </a:lstStyle>
          <a:p>
            <a:r>
              <a:rPr lang="ja-JP" altLang="en-US" dirty="0"/>
              <a:t>マイグレーション</a:t>
            </a:r>
          </a:p>
        </p:txBody>
      </p:sp>
      <p:sp>
        <p:nvSpPr>
          <p:cNvPr id="8" name="テキスト ボックス 20"/>
          <p:cNvSpPr txBox="1">
            <a:spLocks noChangeArrowheads="1"/>
          </p:cNvSpPr>
          <p:nvPr/>
        </p:nvSpPr>
        <p:spPr bwMode="auto">
          <a:xfrm>
            <a:off x="3645853" y="5711404"/>
            <a:ext cx="1318982" cy="373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5789" tIns="47891" rIns="95789" bIns="47891">
            <a:spAutoFit/>
          </a:bodyPr>
          <a:lstStyle>
            <a:lvl1pPr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9pPr>
          </a:lstStyle>
          <a:p>
            <a:r>
              <a:rPr lang="ja-JP" altLang="en-US" dirty="0" smtClean="0"/>
              <a:t>メモリ転送</a:t>
            </a:r>
            <a:endParaRPr lang="ja-JP" altLang="en-US" dirty="0"/>
          </a:p>
        </p:txBody>
      </p:sp>
      <p:sp>
        <p:nvSpPr>
          <p:cNvPr id="9" name="正方形/長方形 8"/>
          <p:cNvSpPr/>
          <p:nvPr/>
        </p:nvSpPr>
        <p:spPr>
          <a:xfrm>
            <a:off x="1199498" y="4904772"/>
            <a:ext cx="2270888" cy="771047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5789" tIns="47891" rIns="95789" bIns="47891"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0" name="正方形/長方形 9"/>
          <p:cNvSpPr/>
          <p:nvPr/>
        </p:nvSpPr>
        <p:spPr>
          <a:xfrm>
            <a:off x="1199498" y="5816224"/>
            <a:ext cx="1499252" cy="687523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5789" tIns="47891" rIns="95789" bIns="47891" anchor="ctr"/>
          <a:lstStyle/>
          <a:p>
            <a:pPr algn="ctr">
              <a:defRPr/>
            </a:pPr>
            <a:endParaRPr lang="ja-JP" altLang="en-US" dirty="0"/>
          </a:p>
        </p:txBody>
      </p:sp>
      <p:sp>
        <p:nvSpPr>
          <p:cNvPr id="11" name="テキスト ボックス 17"/>
          <p:cNvSpPr txBox="1">
            <a:spLocks noChangeArrowheads="1"/>
          </p:cNvSpPr>
          <p:nvPr/>
        </p:nvSpPr>
        <p:spPr bwMode="auto">
          <a:xfrm>
            <a:off x="1339083" y="4549624"/>
            <a:ext cx="2043160" cy="373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5789" tIns="47891" rIns="95789" bIns="47891">
            <a:spAutoFit/>
          </a:bodyPr>
          <a:lstStyle>
            <a:lvl1pPr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9pPr>
          </a:lstStyle>
          <a:p>
            <a:r>
              <a:rPr lang="ja-JP" altLang="en-US" dirty="0" smtClean="0"/>
              <a:t>移送元メインホスト</a:t>
            </a:r>
            <a:endParaRPr lang="ja-JP" altLang="en-US" dirty="0"/>
          </a:p>
        </p:txBody>
      </p:sp>
      <p:sp>
        <p:nvSpPr>
          <p:cNvPr id="12" name="テキスト ボックス 11"/>
          <p:cNvSpPr txBox="1">
            <a:spLocks noChangeArrowheads="1"/>
          </p:cNvSpPr>
          <p:nvPr/>
        </p:nvSpPr>
        <p:spPr bwMode="auto">
          <a:xfrm>
            <a:off x="6793982" y="4433181"/>
            <a:ext cx="1386534" cy="3583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5789" tIns="47891" rIns="95789" bIns="47891">
            <a:spAutoFit/>
          </a:bodyPr>
          <a:lstStyle>
            <a:lvl1pPr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9pPr>
          </a:lstStyle>
          <a:p>
            <a:r>
              <a:rPr lang="ja-JP" altLang="en-US" dirty="0" smtClean="0"/>
              <a:t>移送先ホスト</a:t>
            </a:r>
            <a:endParaRPr lang="ja-JP" altLang="en-US" dirty="0"/>
          </a:p>
        </p:txBody>
      </p:sp>
      <p:sp>
        <p:nvSpPr>
          <p:cNvPr id="13" name="正方形/長方形 12"/>
          <p:cNvSpPr/>
          <p:nvPr/>
        </p:nvSpPr>
        <p:spPr>
          <a:xfrm>
            <a:off x="6309915" y="4931760"/>
            <a:ext cx="2270888" cy="1388326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5789" tIns="47891" rIns="95789" bIns="47891" anchor="ctr"/>
          <a:lstStyle/>
          <a:p>
            <a:pPr algn="ctr">
              <a:defRPr/>
            </a:pPr>
            <a:endParaRPr lang="ja-JP" altLang="en-US"/>
          </a:p>
        </p:txBody>
      </p:sp>
      <p:cxnSp>
        <p:nvCxnSpPr>
          <p:cNvPr id="14" name="直線矢印コネクタ 13"/>
          <p:cNvCxnSpPr>
            <a:stCxn id="10" idx="3"/>
          </p:cNvCxnSpPr>
          <p:nvPr/>
        </p:nvCxnSpPr>
        <p:spPr>
          <a:xfrm flipV="1">
            <a:off x="2698750" y="6026570"/>
            <a:ext cx="3615635" cy="133416"/>
          </a:xfrm>
          <a:prstGeom prst="straightConnector1">
            <a:avLst/>
          </a:prstGeom>
          <a:ln w="3810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直線矢印コネクタ 14"/>
          <p:cNvCxnSpPr>
            <a:stCxn id="9" idx="3"/>
          </p:cNvCxnSpPr>
          <p:nvPr/>
        </p:nvCxnSpPr>
        <p:spPr>
          <a:xfrm>
            <a:off x="3470386" y="5290296"/>
            <a:ext cx="2839529" cy="27196"/>
          </a:xfrm>
          <a:prstGeom prst="straightConnector1">
            <a:avLst/>
          </a:prstGeom>
          <a:ln w="38100" cmpd="sng">
            <a:solidFill>
              <a:schemeClr val="tx1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角丸四角形 15"/>
          <p:cNvSpPr/>
          <p:nvPr/>
        </p:nvSpPr>
        <p:spPr>
          <a:xfrm>
            <a:off x="2136154" y="5013075"/>
            <a:ext cx="1152816" cy="542440"/>
          </a:xfrm>
          <a:prstGeom prst="roundRect">
            <a:avLst/>
          </a:prstGeom>
          <a:solidFill>
            <a:srgbClr val="BFF944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5789" tIns="47891" rIns="95789" bIns="47891" anchor="ctr"/>
          <a:lstStyle/>
          <a:p>
            <a:pPr algn="ctr">
              <a:defRPr/>
            </a:pPr>
            <a:r>
              <a:rPr lang="ja-JP" altLang="en-US" dirty="0" smtClean="0">
                <a:solidFill>
                  <a:srgbClr val="000000"/>
                </a:solidFill>
              </a:rPr>
              <a:t>メモリ</a:t>
            </a:r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17" name="角丸四角形 16"/>
          <p:cNvSpPr/>
          <p:nvPr/>
        </p:nvSpPr>
        <p:spPr>
          <a:xfrm>
            <a:off x="1259632" y="5028851"/>
            <a:ext cx="770441" cy="499341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5789" tIns="47891" rIns="95789" bIns="47891" anchor="ctr"/>
          <a:lstStyle/>
          <a:p>
            <a:pPr algn="ctr">
              <a:defRPr/>
            </a:pPr>
            <a:r>
              <a:rPr lang="en-US" altLang="ja-JP" dirty="0" smtClean="0">
                <a:solidFill>
                  <a:schemeClr val="tx1"/>
                </a:solidFill>
              </a:rPr>
              <a:t>VM</a:t>
            </a:r>
            <a:r>
              <a:rPr lang="ja-JP" altLang="en-US" dirty="0" smtClean="0">
                <a:solidFill>
                  <a:schemeClr val="tx1"/>
                </a:solidFill>
              </a:rPr>
              <a:t>本体</a:t>
            </a:r>
            <a:endParaRPr lang="ja-JP" altLang="en-US" dirty="0">
              <a:solidFill>
                <a:schemeClr val="tx1"/>
              </a:solidFill>
            </a:endParaRPr>
          </a:p>
        </p:txBody>
      </p:sp>
      <p:sp>
        <p:nvSpPr>
          <p:cNvPr id="18" name="角丸四角形 17"/>
          <p:cNvSpPr/>
          <p:nvPr/>
        </p:nvSpPr>
        <p:spPr>
          <a:xfrm>
            <a:off x="1347987" y="5899192"/>
            <a:ext cx="1186243" cy="521588"/>
          </a:xfrm>
          <a:prstGeom prst="roundRect">
            <a:avLst/>
          </a:prstGeom>
          <a:solidFill>
            <a:srgbClr val="BFF944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5789" tIns="47891" rIns="95789" bIns="47891" anchor="ctr"/>
          <a:lstStyle/>
          <a:p>
            <a:pPr algn="ctr">
              <a:defRPr/>
            </a:pPr>
            <a:r>
              <a:rPr lang="ja-JP" altLang="en-US" dirty="0" smtClean="0">
                <a:solidFill>
                  <a:srgbClr val="000000"/>
                </a:solidFill>
              </a:rPr>
              <a:t>メモリ</a:t>
            </a:r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19" name="テキスト ボックス 18"/>
          <p:cNvSpPr txBox="1">
            <a:spLocks noChangeArrowheads="1"/>
          </p:cNvSpPr>
          <p:nvPr/>
        </p:nvSpPr>
        <p:spPr bwMode="auto">
          <a:xfrm>
            <a:off x="1036321" y="6503747"/>
            <a:ext cx="1797003" cy="3583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5789" tIns="47891" rIns="95789" bIns="47891">
            <a:spAutoFit/>
          </a:bodyPr>
          <a:lstStyle>
            <a:lvl1pPr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9pPr>
          </a:lstStyle>
          <a:p>
            <a:r>
              <a:rPr lang="ja-JP" altLang="en-US" dirty="0" smtClean="0"/>
              <a:t>移送元サブホスト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79026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0.00625 C 0.06736 -0.06643 0.13542 -0.12662 0.23038 -0.12361 C 0.32535 -0.1206 0.49931 -0.01643 0.57014 0.01181 " pathEditMode="relative" rAng="0" ptsTypes="aaa">
                                      <p:cBhvr>
                                        <p:cTn id="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507" y="-5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7.40741E-7 C 0.11337 -0.06458 0.22674 -0.12917 0.3217 -0.12037 C 0.41667 -0.11157 0.49306 -0.02963 0.56945 0.05255 " pathEditMode="relative" ptsTypes="aaA">
                                      <p:cBhvr>
                                        <p:cTn id="10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1.11111E-6 C 0.04914 0.01389 0.18542 0.08912 0.2948 0.0831 C 0.404 0.07708 0.58143 -0.01111 0.65678 -0.03588 " pathEditMode="relative" rAng="0" ptsTypes="aaa">
                                      <p:cBhvr>
                                        <p:cTn id="16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830" y="26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6" grpId="0" animBg="1"/>
      <p:bldP spid="17" grpId="0" animBg="1"/>
      <p:bldP spid="1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 anchor="ctr" anchorCtr="0"/>
          <a:lstStyle/>
          <a:p>
            <a:r>
              <a:rPr lang="ja-JP" altLang="en-US" smtClean="0"/>
              <a:t>統合マイグレーション中の</a:t>
            </a:r>
            <a:r>
              <a:rPr lang="en-US" altLang="ja-JP" smtClean="0"/>
              <a:t/>
            </a:r>
            <a:br>
              <a:rPr lang="en-US" altLang="ja-JP" smtClean="0"/>
            </a:br>
            <a:r>
              <a:rPr lang="ja-JP" altLang="en-US" smtClean="0"/>
              <a:t>ページイン</a:t>
            </a:r>
            <a:endParaRPr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9250" lvl="2" indent="-349250">
              <a:spcBef>
                <a:spcPts val="2000"/>
              </a:spcBef>
            </a:pPr>
            <a:r>
              <a:rPr lang="ja-JP" altLang="en-US" sz="2800" dirty="0" smtClean="0"/>
              <a:t>メモリの転送情報に基づいて過不足なく転送</a:t>
            </a:r>
            <a:endParaRPr lang="en-US" altLang="ja-JP" sz="2800" dirty="0" smtClean="0"/>
          </a:p>
          <a:p>
            <a:pPr lvl="1"/>
            <a:r>
              <a:rPr lang="ja-JP" altLang="en-US" dirty="0" smtClean="0"/>
              <a:t>各ホストでビットマップを用いて転送情報を管理</a:t>
            </a:r>
            <a:endParaRPr lang="en-US" altLang="ja-JP" dirty="0" smtClean="0"/>
          </a:p>
          <a:p>
            <a:pPr lvl="2"/>
            <a:r>
              <a:rPr lang="ja-JP" altLang="en-US" dirty="0" smtClean="0"/>
              <a:t>転送済みページは</a:t>
            </a:r>
            <a:r>
              <a:rPr lang="en-US" altLang="ja-JP" dirty="0" smtClean="0"/>
              <a:t>1</a:t>
            </a:r>
            <a:r>
              <a:rPr lang="ja-JP" altLang="en-US" dirty="0" smtClean="0"/>
              <a:t>、未転送ページは</a:t>
            </a:r>
            <a:r>
              <a:rPr lang="en-US" altLang="ja-JP" dirty="0" smtClean="0"/>
              <a:t>0</a:t>
            </a:r>
          </a:p>
          <a:p>
            <a:pPr lvl="1"/>
            <a:r>
              <a:rPr lang="ja-JP" altLang="en-US" dirty="0" smtClean="0"/>
              <a:t>ページイン時にサブホストの転送情報も受信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未転送ならメインホストから移送先ホストへ転送</a:t>
            </a:r>
            <a:endParaRPr lang="en-US" altLang="ja-JP" dirty="0" smtClean="0"/>
          </a:p>
          <a:p>
            <a:pPr lvl="2"/>
            <a:r>
              <a:rPr lang="ja-JP" altLang="en-US" dirty="0" smtClean="0"/>
              <a:t>既存の再送機構を利用</a:t>
            </a:r>
            <a:endParaRPr lang="en-US" altLang="ja-JP" dirty="0" smtClean="0"/>
          </a:p>
          <a:p>
            <a:pPr lvl="1"/>
            <a:endParaRPr lang="en-US" altLang="ja-JP" dirty="0" smtClean="0"/>
          </a:p>
          <a:p>
            <a:pPr lvl="2"/>
            <a:endParaRPr lang="en-US" altLang="ja-JP" dirty="0" smtClean="0"/>
          </a:p>
          <a:p>
            <a:pPr lvl="2"/>
            <a:endParaRPr lang="en-US" altLang="ja-JP" dirty="0" smtClean="0"/>
          </a:p>
          <a:p>
            <a:pPr lvl="1"/>
            <a:endParaRPr lang="ja-JP" altLang="en-US" dirty="0"/>
          </a:p>
        </p:txBody>
      </p:sp>
      <p:sp>
        <p:nvSpPr>
          <p:cNvPr id="4" name="テキスト ボックス 3"/>
          <p:cNvSpPr txBox="1">
            <a:spLocks noChangeArrowheads="1"/>
          </p:cNvSpPr>
          <p:nvPr/>
        </p:nvSpPr>
        <p:spPr bwMode="auto">
          <a:xfrm>
            <a:off x="6279930" y="4359870"/>
            <a:ext cx="1386534" cy="3583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5789" tIns="47891" rIns="95789" bIns="47891">
            <a:spAutoFit/>
          </a:bodyPr>
          <a:lstStyle>
            <a:lvl1pPr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9pPr>
          </a:lstStyle>
          <a:p>
            <a:r>
              <a:rPr lang="ja-JP" altLang="en-US" dirty="0" smtClean="0"/>
              <a:t>移送先ホスト</a:t>
            </a:r>
            <a:endParaRPr lang="ja-JP" altLang="en-US" dirty="0"/>
          </a:p>
        </p:txBody>
      </p:sp>
      <p:sp>
        <p:nvSpPr>
          <p:cNvPr id="5" name="右矢印 4"/>
          <p:cNvSpPr/>
          <p:nvPr/>
        </p:nvSpPr>
        <p:spPr>
          <a:xfrm>
            <a:off x="3952598" y="5286153"/>
            <a:ext cx="1515378" cy="311148"/>
          </a:xfrm>
          <a:prstGeom prst="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95789" tIns="47891" rIns="95789" bIns="47891"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6" name="テキスト ボックス 5"/>
          <p:cNvSpPr txBox="1">
            <a:spLocks noChangeArrowheads="1"/>
          </p:cNvSpPr>
          <p:nvPr/>
        </p:nvSpPr>
        <p:spPr bwMode="auto">
          <a:xfrm>
            <a:off x="3776571" y="4927826"/>
            <a:ext cx="1691405" cy="3583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5789" tIns="47891" rIns="95789" bIns="47891">
            <a:spAutoFit/>
          </a:bodyPr>
          <a:lstStyle>
            <a:lvl1pPr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9pPr>
          </a:lstStyle>
          <a:p>
            <a:r>
              <a:rPr lang="ja-JP" altLang="en-US" dirty="0"/>
              <a:t>マイグレーション</a:t>
            </a:r>
          </a:p>
        </p:txBody>
      </p:sp>
      <p:sp>
        <p:nvSpPr>
          <p:cNvPr id="7" name="テキスト ボックス 17"/>
          <p:cNvSpPr txBox="1">
            <a:spLocks noChangeArrowheads="1"/>
          </p:cNvSpPr>
          <p:nvPr/>
        </p:nvSpPr>
        <p:spPr bwMode="auto">
          <a:xfrm>
            <a:off x="1456351" y="4359870"/>
            <a:ext cx="1911868" cy="3583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5789" tIns="47891" rIns="95789" bIns="47891">
            <a:spAutoFit/>
          </a:bodyPr>
          <a:lstStyle>
            <a:lvl1pPr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9pPr>
          </a:lstStyle>
          <a:p>
            <a:r>
              <a:rPr lang="ja-JP" altLang="en-US" dirty="0" smtClean="0"/>
              <a:t>移送元メインホスト</a:t>
            </a:r>
            <a:endParaRPr lang="ja-JP" altLang="en-US" dirty="0"/>
          </a:p>
        </p:txBody>
      </p:sp>
      <p:sp>
        <p:nvSpPr>
          <p:cNvPr id="8" name="正方形/長方形 7"/>
          <p:cNvSpPr/>
          <p:nvPr/>
        </p:nvSpPr>
        <p:spPr>
          <a:xfrm>
            <a:off x="1239502" y="4774066"/>
            <a:ext cx="2270888" cy="771047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5789" tIns="47891" rIns="95789" bIns="47891"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9" name="角丸四角形 8"/>
          <p:cNvSpPr/>
          <p:nvPr/>
        </p:nvSpPr>
        <p:spPr>
          <a:xfrm>
            <a:off x="2176158" y="4898145"/>
            <a:ext cx="1152816" cy="526664"/>
          </a:xfrm>
          <a:prstGeom prst="roundRect">
            <a:avLst/>
          </a:prstGeom>
          <a:solidFill>
            <a:srgbClr val="BFF944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5789" tIns="47891" rIns="95789" bIns="47891" anchor="ctr"/>
          <a:lstStyle/>
          <a:p>
            <a:pPr algn="ctr">
              <a:defRPr/>
            </a:pPr>
            <a:endParaRPr lang="en-US" altLang="ja-JP" dirty="0" smtClean="0">
              <a:solidFill>
                <a:srgbClr val="000000"/>
              </a:solidFill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1239502" y="5803175"/>
            <a:ext cx="2290729" cy="619755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5789" tIns="47891" rIns="95789" bIns="47891" anchor="ctr"/>
          <a:lstStyle/>
          <a:p>
            <a:pPr algn="ctr">
              <a:defRPr/>
            </a:pPr>
            <a:endParaRPr lang="ja-JP" altLang="en-US" dirty="0"/>
          </a:p>
        </p:txBody>
      </p:sp>
      <p:sp>
        <p:nvSpPr>
          <p:cNvPr id="11" name="角丸四角形 10"/>
          <p:cNvSpPr/>
          <p:nvPr/>
        </p:nvSpPr>
        <p:spPr>
          <a:xfrm>
            <a:off x="2176157" y="5877407"/>
            <a:ext cx="1152817" cy="451596"/>
          </a:xfrm>
          <a:prstGeom prst="roundRect">
            <a:avLst/>
          </a:prstGeom>
          <a:solidFill>
            <a:srgbClr val="BFF944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5789" tIns="47891" rIns="95789" bIns="47891" anchor="ctr"/>
          <a:lstStyle/>
          <a:p>
            <a:pPr algn="ctr">
              <a:defRPr/>
            </a:pPr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12" name="角丸四角形 11"/>
          <p:cNvSpPr/>
          <p:nvPr/>
        </p:nvSpPr>
        <p:spPr>
          <a:xfrm>
            <a:off x="6952463" y="4998358"/>
            <a:ext cx="1152816" cy="890349"/>
          </a:xfrm>
          <a:prstGeom prst="roundRect">
            <a:avLst/>
          </a:prstGeom>
          <a:solidFill>
            <a:srgbClr val="BFF944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5789" tIns="47891" rIns="95789" bIns="47891" anchor="ctr"/>
          <a:lstStyle/>
          <a:p>
            <a:pPr algn="ctr">
              <a:defRPr/>
            </a:pPr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5894917" y="4874280"/>
            <a:ext cx="2391778" cy="1192863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5789" tIns="47891" rIns="95789" bIns="47891" anchor="ctr"/>
          <a:lstStyle/>
          <a:p>
            <a:pPr algn="ctr">
              <a:defRPr/>
            </a:pPr>
            <a:endParaRPr lang="en-US" altLang="ja-JP" dirty="0" smtClean="0"/>
          </a:p>
          <a:p>
            <a:pPr algn="ctr">
              <a:defRPr/>
            </a:pPr>
            <a:endParaRPr lang="ja-JP" altLang="en-US" dirty="0"/>
          </a:p>
        </p:txBody>
      </p:sp>
      <p:sp>
        <p:nvSpPr>
          <p:cNvPr id="16" name="正方形/長方形 15"/>
          <p:cNvSpPr/>
          <p:nvPr/>
        </p:nvSpPr>
        <p:spPr>
          <a:xfrm>
            <a:off x="2730388" y="5929849"/>
            <a:ext cx="247196" cy="189671"/>
          </a:xfrm>
          <a:prstGeom prst="rect">
            <a:avLst/>
          </a:prstGeom>
          <a:solidFill>
            <a:srgbClr val="FFFFFF"/>
          </a:solidFill>
          <a:ln w="28575" cmpd="sng">
            <a:solidFill>
              <a:srgbClr val="FF0000"/>
            </a:solidFill>
            <a:prstDash val="sysDash"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5789" tIns="47891" rIns="95789" bIns="4789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dirty="0" smtClean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1609918" y="5470029"/>
            <a:ext cx="1172783" cy="358327"/>
          </a:xfrm>
          <a:prstGeom prst="rect">
            <a:avLst/>
          </a:prstGeom>
          <a:noFill/>
        </p:spPr>
        <p:txBody>
          <a:bodyPr wrap="none" lIns="95789" tIns="47891" rIns="95789" bIns="47891" rtlCol="0">
            <a:spAutoFit/>
          </a:bodyPr>
          <a:lstStyle/>
          <a:p>
            <a:r>
              <a:rPr kumimoji="1" lang="ja-JP" altLang="en-US" dirty="0" smtClean="0">
                <a:solidFill>
                  <a:srgbClr val="000000"/>
                </a:solidFill>
              </a:rPr>
              <a:t>ページイン</a:t>
            </a:r>
            <a:endParaRPr kumimoji="1" lang="ja-JP" altLang="en-US" dirty="0">
              <a:solidFill>
                <a:srgbClr val="000000"/>
              </a:solidFill>
            </a:endParaRPr>
          </a:p>
        </p:txBody>
      </p:sp>
      <p:cxnSp>
        <p:nvCxnSpPr>
          <p:cNvPr id="19" name="直線矢印コネクタ 18"/>
          <p:cNvCxnSpPr>
            <a:endCxn id="20" idx="0"/>
          </p:cNvCxnSpPr>
          <p:nvPr/>
        </p:nvCxnSpPr>
        <p:spPr>
          <a:xfrm>
            <a:off x="2853986" y="5367512"/>
            <a:ext cx="0" cy="579709"/>
          </a:xfrm>
          <a:prstGeom prst="straightConnector1">
            <a:avLst/>
          </a:prstGeom>
          <a:ln w="38100" cmpd="sng">
            <a:solidFill>
              <a:srgbClr val="2C7C9F"/>
            </a:solidFill>
            <a:headEnd type="arrow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正方形/長方形 19"/>
          <p:cNvSpPr/>
          <p:nvPr/>
        </p:nvSpPr>
        <p:spPr>
          <a:xfrm>
            <a:off x="2730388" y="5947221"/>
            <a:ext cx="247196" cy="189671"/>
          </a:xfrm>
          <a:prstGeom prst="rect">
            <a:avLst/>
          </a:prstGeom>
          <a:ln w="28575" cmpd="sng">
            <a:solidFill>
              <a:srgbClr val="FF0000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5789" tIns="47891" rIns="95789" bIns="4789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dirty="0" smtClean="0"/>
          </a:p>
        </p:txBody>
      </p:sp>
      <p:sp>
        <p:nvSpPr>
          <p:cNvPr id="21" name="正方形/長方形 20"/>
          <p:cNvSpPr/>
          <p:nvPr/>
        </p:nvSpPr>
        <p:spPr>
          <a:xfrm>
            <a:off x="2730388" y="5947231"/>
            <a:ext cx="247196" cy="172295"/>
          </a:xfrm>
          <a:prstGeom prst="rect">
            <a:avLst/>
          </a:prstGeom>
          <a:ln w="28575" cmpd="sng">
            <a:solidFill>
              <a:srgbClr val="FF0000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5789" tIns="47891" rIns="95789" bIns="4789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dirty="0" smtClean="0"/>
          </a:p>
        </p:txBody>
      </p:sp>
      <p:sp>
        <p:nvSpPr>
          <p:cNvPr id="23" name="角丸四角形 22"/>
          <p:cNvSpPr/>
          <p:nvPr/>
        </p:nvSpPr>
        <p:spPr>
          <a:xfrm>
            <a:off x="1331640" y="4869160"/>
            <a:ext cx="797070" cy="572567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5789" tIns="47891" rIns="95789" bIns="47891" anchor="ctr"/>
          <a:lstStyle/>
          <a:p>
            <a:pPr algn="ctr">
              <a:defRPr/>
            </a:pPr>
            <a:r>
              <a:rPr lang="en-US" altLang="ja-JP" dirty="0" smtClean="0">
                <a:solidFill>
                  <a:schemeClr val="tx1"/>
                </a:solidFill>
              </a:rPr>
              <a:t>VM</a:t>
            </a:r>
          </a:p>
          <a:p>
            <a:pPr algn="ctr">
              <a:defRPr/>
            </a:pPr>
            <a:r>
              <a:rPr lang="ja-JP" altLang="en-US" dirty="0" smtClean="0">
                <a:solidFill>
                  <a:schemeClr val="tx1"/>
                </a:solidFill>
              </a:rPr>
              <a:t>本体</a:t>
            </a:r>
            <a:endParaRPr lang="ja-JP" altLang="en-US" dirty="0">
              <a:solidFill>
                <a:schemeClr val="tx1"/>
              </a:solidFill>
            </a:endParaRPr>
          </a:p>
        </p:txBody>
      </p:sp>
      <p:sp>
        <p:nvSpPr>
          <p:cNvPr id="25" name="角丸四角形 24"/>
          <p:cNvSpPr/>
          <p:nvPr/>
        </p:nvSpPr>
        <p:spPr>
          <a:xfrm>
            <a:off x="6012160" y="4998358"/>
            <a:ext cx="842083" cy="890349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5789" tIns="47891" rIns="95789" bIns="47891" anchor="ctr"/>
          <a:lstStyle/>
          <a:p>
            <a:pPr algn="ctr">
              <a:defRPr/>
            </a:pPr>
            <a:r>
              <a:rPr lang="en-US" altLang="ja-JP" dirty="0" smtClean="0">
                <a:solidFill>
                  <a:schemeClr val="tx1"/>
                </a:solidFill>
              </a:rPr>
              <a:t>VM</a:t>
            </a:r>
          </a:p>
          <a:p>
            <a:pPr algn="ctr">
              <a:defRPr/>
            </a:pPr>
            <a:r>
              <a:rPr lang="ja-JP" altLang="en-US" dirty="0" smtClean="0">
                <a:solidFill>
                  <a:schemeClr val="tx1"/>
                </a:solidFill>
              </a:rPr>
              <a:t>本体</a:t>
            </a:r>
            <a:endParaRPr lang="ja-JP" altLang="en-US" dirty="0">
              <a:solidFill>
                <a:schemeClr val="tx1"/>
              </a:solidFill>
            </a:endParaRPr>
          </a:p>
        </p:txBody>
      </p:sp>
      <p:sp>
        <p:nvSpPr>
          <p:cNvPr id="28" name="テキスト ボックス 18"/>
          <p:cNvSpPr txBox="1">
            <a:spLocks noChangeArrowheads="1"/>
          </p:cNvSpPr>
          <p:nvPr/>
        </p:nvSpPr>
        <p:spPr bwMode="auto">
          <a:xfrm>
            <a:off x="1456351" y="6422930"/>
            <a:ext cx="1797003" cy="3583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5789" tIns="47891" rIns="95789" bIns="47891">
            <a:spAutoFit/>
          </a:bodyPr>
          <a:lstStyle>
            <a:lvl1pPr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9pPr>
          </a:lstStyle>
          <a:p>
            <a:r>
              <a:rPr lang="ja-JP" altLang="en-US" dirty="0" smtClean="0"/>
              <a:t>移送元サブホスト</a:t>
            </a:r>
            <a:endParaRPr lang="ja-JP" altLang="en-US" dirty="0"/>
          </a:p>
        </p:txBody>
      </p:sp>
      <p:sp>
        <p:nvSpPr>
          <p:cNvPr id="13" name="スライド番号プレースホルダー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BF1F7-6042-104B-AF7D-05FB728527F6}" type="slidenum">
              <a:rPr kumimoji="1" lang="ja-JP" altLang="en-US" smtClean="0">
                <a:solidFill>
                  <a:schemeClr val="tx1"/>
                </a:solidFill>
              </a:rPr>
              <a:t>13</a:t>
            </a:fld>
            <a:endParaRPr kumimoji="1" lang="ja-JP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1035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1949E-6 1.82492E-6 L 0.00087 -0.10723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" y="-5373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7 -0.00024 L 0.00191 -0.107 " pathEditMode="relative" rAng="0" ptsTypes="AA">
                                      <p:cBhvr>
                                        <p:cTn id="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4" y="-535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91 -0.10584 C 0.04533 -0.13062 0.17159 -0.25498 0.26225 -0.25405 C 0.3529 -0.25313 0.4868 -0.13293 0.54585 -0.10097 " pathEditMode="relative" rAng="0" ptsTypes="aaa">
                                      <p:cBhvr>
                                        <p:cTn id="12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197" y="-722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  <p:bldP spid="21" grpI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統合マイグレーション中の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lang="ja-JP" altLang="en-US" dirty="0" smtClean="0"/>
              <a:t>ページアウト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メモリの転送情報と更新情報に基づいて転送</a:t>
            </a:r>
            <a:endParaRPr kumimoji="1" lang="en-US" altLang="ja-JP" dirty="0" smtClean="0"/>
          </a:p>
          <a:p>
            <a:pPr lvl="1"/>
            <a:r>
              <a:rPr kumimoji="1" lang="ja-JP" altLang="en-US" dirty="0" smtClean="0"/>
              <a:t>ページアウト時にメインホストの</a:t>
            </a:r>
            <a:r>
              <a:rPr lang="ja-JP" altLang="en-US" dirty="0"/>
              <a:t>転送情報も送信</a:t>
            </a:r>
            <a:endParaRPr kumimoji="1" lang="en-US" altLang="ja-JP" dirty="0" smtClean="0"/>
          </a:p>
          <a:p>
            <a:pPr lvl="2"/>
            <a:r>
              <a:rPr lang="ja-JP" altLang="en-US" dirty="0"/>
              <a:t>ページが更新されていれば未転送状態に変更</a:t>
            </a:r>
            <a:endParaRPr kumimoji="1" lang="en-US" altLang="ja-JP" dirty="0" smtClean="0"/>
          </a:p>
          <a:p>
            <a:pPr lvl="1"/>
            <a:r>
              <a:rPr lang="ja-JP" altLang="en-US" dirty="0"/>
              <a:t>未転送ならサブホストから移送先ホストへ転送</a:t>
            </a:r>
            <a:endParaRPr lang="en-US" altLang="ja-JP" dirty="0"/>
          </a:p>
          <a:p>
            <a:pPr lvl="2"/>
            <a:r>
              <a:rPr lang="ja-JP" altLang="en-US" dirty="0" smtClean="0"/>
              <a:t>メモリ送信スレッドが再送（未実装）</a:t>
            </a:r>
            <a:endParaRPr kumimoji="1" lang="en-US" altLang="ja-JP" dirty="0" smtClean="0"/>
          </a:p>
          <a:p>
            <a:pPr lvl="1"/>
            <a:endParaRPr kumimoji="1" lang="ja-JP" altLang="en-US" dirty="0"/>
          </a:p>
        </p:txBody>
      </p:sp>
      <p:sp>
        <p:nvSpPr>
          <p:cNvPr id="4" name="テキスト ボックス 3"/>
          <p:cNvSpPr txBox="1">
            <a:spLocks noChangeArrowheads="1"/>
          </p:cNvSpPr>
          <p:nvPr/>
        </p:nvSpPr>
        <p:spPr bwMode="auto">
          <a:xfrm>
            <a:off x="6098514" y="4057149"/>
            <a:ext cx="1386534" cy="3583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5789" tIns="47891" rIns="95789" bIns="47891">
            <a:spAutoFit/>
          </a:bodyPr>
          <a:lstStyle>
            <a:lvl1pPr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9pPr>
          </a:lstStyle>
          <a:p>
            <a:r>
              <a:rPr lang="ja-JP" altLang="en-US" dirty="0" smtClean="0"/>
              <a:t>移送先ホスト</a:t>
            </a:r>
            <a:endParaRPr lang="ja-JP" altLang="en-US" dirty="0"/>
          </a:p>
        </p:txBody>
      </p:sp>
      <p:sp>
        <p:nvSpPr>
          <p:cNvPr id="5" name="右矢印 4"/>
          <p:cNvSpPr/>
          <p:nvPr/>
        </p:nvSpPr>
        <p:spPr>
          <a:xfrm>
            <a:off x="3960097" y="4957925"/>
            <a:ext cx="1323976" cy="311148"/>
          </a:xfrm>
          <a:prstGeom prst="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95789" tIns="47891" rIns="95789" bIns="47891"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6" name="テキスト ボックス 5"/>
          <p:cNvSpPr txBox="1">
            <a:spLocks noChangeArrowheads="1"/>
          </p:cNvSpPr>
          <p:nvPr/>
        </p:nvSpPr>
        <p:spPr bwMode="auto">
          <a:xfrm>
            <a:off x="3771182" y="4599640"/>
            <a:ext cx="1691405" cy="3583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5789" tIns="47891" rIns="95789" bIns="47891">
            <a:spAutoFit/>
          </a:bodyPr>
          <a:lstStyle>
            <a:lvl1pPr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9pPr>
          </a:lstStyle>
          <a:p>
            <a:r>
              <a:rPr lang="ja-JP" altLang="en-US" dirty="0"/>
              <a:t>マイグレーション</a:t>
            </a:r>
          </a:p>
        </p:txBody>
      </p:sp>
      <p:sp>
        <p:nvSpPr>
          <p:cNvPr id="7" name="テキスト ボックス 17"/>
          <p:cNvSpPr txBox="1">
            <a:spLocks noChangeArrowheads="1"/>
          </p:cNvSpPr>
          <p:nvPr/>
        </p:nvSpPr>
        <p:spPr bwMode="auto">
          <a:xfrm>
            <a:off x="1274935" y="4057149"/>
            <a:ext cx="1911868" cy="3583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5789" tIns="47891" rIns="95789" bIns="47891">
            <a:spAutoFit/>
          </a:bodyPr>
          <a:lstStyle>
            <a:lvl1pPr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9pPr>
          </a:lstStyle>
          <a:p>
            <a:r>
              <a:rPr lang="ja-JP" altLang="en-US" dirty="0" smtClean="0"/>
              <a:t>移送元メインホスト</a:t>
            </a:r>
            <a:endParaRPr lang="ja-JP" altLang="en-US" dirty="0"/>
          </a:p>
        </p:txBody>
      </p:sp>
      <p:sp>
        <p:nvSpPr>
          <p:cNvPr id="8" name="正方形/長方形 7"/>
          <p:cNvSpPr/>
          <p:nvPr/>
        </p:nvSpPr>
        <p:spPr>
          <a:xfrm>
            <a:off x="1058086" y="4471345"/>
            <a:ext cx="2270888" cy="771047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5789" tIns="47891" rIns="95789" bIns="47891"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9" name="角丸四角形 8"/>
          <p:cNvSpPr/>
          <p:nvPr/>
        </p:nvSpPr>
        <p:spPr>
          <a:xfrm>
            <a:off x="1994742" y="4595424"/>
            <a:ext cx="1152816" cy="526664"/>
          </a:xfrm>
          <a:prstGeom prst="roundRect">
            <a:avLst/>
          </a:prstGeom>
          <a:solidFill>
            <a:srgbClr val="BFF944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5789" tIns="47891" rIns="95789" bIns="47891" anchor="ctr"/>
          <a:lstStyle/>
          <a:p>
            <a:pPr algn="ctr">
              <a:defRPr/>
            </a:pPr>
            <a:endParaRPr lang="en-US" altLang="ja-JP" dirty="0" smtClean="0">
              <a:solidFill>
                <a:srgbClr val="000000"/>
              </a:solidFill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1058086" y="5500454"/>
            <a:ext cx="2290729" cy="619755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5789" tIns="47891" rIns="95789" bIns="47891" anchor="ctr"/>
          <a:lstStyle/>
          <a:p>
            <a:pPr algn="ctr">
              <a:defRPr/>
            </a:pPr>
            <a:endParaRPr lang="ja-JP" altLang="en-US" dirty="0"/>
          </a:p>
        </p:txBody>
      </p:sp>
      <p:sp>
        <p:nvSpPr>
          <p:cNvPr id="11" name="角丸四角形 10"/>
          <p:cNvSpPr/>
          <p:nvPr/>
        </p:nvSpPr>
        <p:spPr>
          <a:xfrm>
            <a:off x="1994741" y="5574686"/>
            <a:ext cx="1152817" cy="451596"/>
          </a:xfrm>
          <a:prstGeom prst="roundRect">
            <a:avLst/>
          </a:prstGeom>
          <a:solidFill>
            <a:srgbClr val="BFF944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5789" tIns="47891" rIns="95789" bIns="47891" anchor="ctr"/>
          <a:lstStyle/>
          <a:p>
            <a:pPr algn="ctr">
              <a:defRPr/>
            </a:pPr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12" name="角丸四角形 11"/>
          <p:cNvSpPr/>
          <p:nvPr/>
        </p:nvSpPr>
        <p:spPr>
          <a:xfrm>
            <a:off x="6876256" y="4725144"/>
            <a:ext cx="1152816" cy="890349"/>
          </a:xfrm>
          <a:prstGeom prst="roundRect">
            <a:avLst/>
          </a:prstGeom>
          <a:solidFill>
            <a:srgbClr val="BFF944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5789" tIns="47891" rIns="95789" bIns="47891" anchor="ctr"/>
          <a:lstStyle/>
          <a:p>
            <a:pPr algn="ctr">
              <a:defRPr/>
            </a:pPr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2427813" y="4856803"/>
            <a:ext cx="247196" cy="189671"/>
          </a:xfrm>
          <a:prstGeom prst="rect">
            <a:avLst/>
          </a:prstGeom>
          <a:solidFill>
            <a:srgbClr val="FFFFFF"/>
          </a:solidFill>
          <a:ln w="28575" cmpd="sng">
            <a:solidFill>
              <a:srgbClr val="FF0000"/>
            </a:solidFill>
            <a:prstDash val="sysDash"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5789" tIns="47891" rIns="95789" bIns="4789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dirty="0" smtClean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2675009" y="5225611"/>
            <a:ext cx="1347611" cy="358327"/>
          </a:xfrm>
          <a:prstGeom prst="rect">
            <a:avLst/>
          </a:prstGeom>
          <a:noFill/>
        </p:spPr>
        <p:txBody>
          <a:bodyPr wrap="none" lIns="95789" tIns="47891" rIns="95789" bIns="47891" rtlCol="0">
            <a:spAutoFit/>
          </a:bodyPr>
          <a:lstStyle/>
          <a:p>
            <a:r>
              <a:rPr kumimoji="1" lang="ja-JP" altLang="en-US" dirty="0" smtClean="0">
                <a:solidFill>
                  <a:srgbClr val="000000"/>
                </a:solidFill>
              </a:rPr>
              <a:t>ページ</a:t>
            </a:r>
            <a:r>
              <a:rPr lang="ja-JP" altLang="en-US" dirty="0" smtClean="0">
                <a:solidFill>
                  <a:srgbClr val="000000"/>
                </a:solidFill>
              </a:rPr>
              <a:t>アウト</a:t>
            </a:r>
            <a:endParaRPr lang="en-US" altLang="ja-JP" dirty="0" smtClean="0">
              <a:solidFill>
                <a:srgbClr val="000000"/>
              </a:solidFill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5834391" y="4571559"/>
            <a:ext cx="2270888" cy="1192863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5789" tIns="47891" rIns="95789" bIns="47891" anchor="ctr"/>
          <a:lstStyle/>
          <a:p>
            <a:pPr algn="ctr">
              <a:defRPr/>
            </a:pPr>
            <a:endParaRPr lang="ja-JP" altLang="en-US"/>
          </a:p>
        </p:txBody>
      </p:sp>
      <p:cxnSp>
        <p:nvCxnSpPr>
          <p:cNvPr id="18" name="直線矢印コネクタ 17"/>
          <p:cNvCxnSpPr>
            <a:stCxn id="22" idx="2"/>
          </p:cNvCxnSpPr>
          <p:nvPr/>
        </p:nvCxnSpPr>
        <p:spPr>
          <a:xfrm>
            <a:off x="2551411" y="5080669"/>
            <a:ext cx="0" cy="579709"/>
          </a:xfrm>
          <a:prstGeom prst="straightConnector1">
            <a:avLst/>
          </a:prstGeom>
          <a:ln w="38100" cmpd="sng">
            <a:solidFill>
              <a:srgbClr val="2C7C9F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正方形/長方形 21"/>
          <p:cNvSpPr/>
          <p:nvPr/>
        </p:nvSpPr>
        <p:spPr>
          <a:xfrm>
            <a:off x="2427813" y="4890998"/>
            <a:ext cx="247196" cy="189671"/>
          </a:xfrm>
          <a:prstGeom prst="rect">
            <a:avLst/>
          </a:prstGeom>
          <a:solidFill>
            <a:srgbClr val="2F97B5"/>
          </a:solidFill>
          <a:ln w="28575" cmpd="sng">
            <a:solidFill>
              <a:srgbClr val="3F8DE2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5789" tIns="47891" rIns="95789" bIns="4789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dirty="0" smtClean="0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238527" y="4285495"/>
            <a:ext cx="184666" cy="3539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kumimoji="1" lang="ja-JP" altLang="en-US" dirty="0"/>
          </a:p>
        </p:txBody>
      </p:sp>
      <p:sp>
        <p:nvSpPr>
          <p:cNvPr id="24" name="角丸四角形 23"/>
          <p:cNvSpPr/>
          <p:nvPr/>
        </p:nvSpPr>
        <p:spPr>
          <a:xfrm>
            <a:off x="1115616" y="4604051"/>
            <a:ext cx="797070" cy="51807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5789" tIns="47891" rIns="95789" bIns="47891" anchor="ctr"/>
          <a:lstStyle/>
          <a:p>
            <a:pPr algn="ctr">
              <a:defRPr/>
            </a:pPr>
            <a:r>
              <a:rPr lang="en-US" altLang="ja-JP" dirty="0" smtClean="0">
                <a:solidFill>
                  <a:schemeClr val="tx1"/>
                </a:solidFill>
              </a:rPr>
              <a:t>VM</a:t>
            </a:r>
            <a:r>
              <a:rPr lang="ja-JP" altLang="en-US" dirty="0" smtClean="0">
                <a:solidFill>
                  <a:schemeClr val="tx1"/>
                </a:solidFill>
              </a:rPr>
              <a:t>本体</a:t>
            </a:r>
            <a:endParaRPr lang="ja-JP" altLang="en-US" dirty="0">
              <a:solidFill>
                <a:schemeClr val="tx1"/>
              </a:solidFill>
            </a:endParaRPr>
          </a:p>
        </p:txBody>
      </p:sp>
      <p:sp>
        <p:nvSpPr>
          <p:cNvPr id="25" name="正方形/長方形 24"/>
          <p:cNvSpPr/>
          <p:nvPr/>
        </p:nvSpPr>
        <p:spPr>
          <a:xfrm>
            <a:off x="2427813" y="4856803"/>
            <a:ext cx="247196" cy="172295"/>
          </a:xfrm>
          <a:prstGeom prst="rect">
            <a:avLst/>
          </a:prstGeom>
          <a:solidFill>
            <a:schemeClr val="bg2">
              <a:lumMod val="50000"/>
            </a:schemeClr>
          </a:solidFill>
          <a:ln w="28575" cmpd="sng">
            <a:solidFill>
              <a:srgbClr val="3F8DE2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5789" tIns="47891" rIns="95789" bIns="4789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dirty="0" smtClean="0"/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-27778" y="4224045"/>
            <a:ext cx="184666" cy="3539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kumimoji="1" lang="ja-JP" altLang="en-US" dirty="0"/>
          </a:p>
        </p:txBody>
      </p:sp>
      <p:sp>
        <p:nvSpPr>
          <p:cNvPr id="27" name="角丸四角形 26"/>
          <p:cNvSpPr/>
          <p:nvPr/>
        </p:nvSpPr>
        <p:spPr>
          <a:xfrm>
            <a:off x="5936486" y="4792336"/>
            <a:ext cx="864096" cy="78235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5789" tIns="47891" rIns="95789" bIns="47891" anchor="ctr"/>
          <a:lstStyle/>
          <a:p>
            <a:pPr algn="ctr">
              <a:defRPr/>
            </a:pPr>
            <a:r>
              <a:rPr lang="en-US" altLang="ja-JP" dirty="0" smtClean="0">
                <a:solidFill>
                  <a:schemeClr val="tx1"/>
                </a:solidFill>
              </a:rPr>
              <a:t>VM</a:t>
            </a:r>
          </a:p>
          <a:p>
            <a:pPr algn="ctr">
              <a:defRPr/>
            </a:pPr>
            <a:r>
              <a:rPr lang="ja-JP" altLang="en-US" dirty="0" smtClean="0">
                <a:solidFill>
                  <a:schemeClr val="tx1"/>
                </a:solidFill>
              </a:rPr>
              <a:t>本体</a:t>
            </a:r>
            <a:endParaRPr lang="ja-JP" altLang="en-US" dirty="0">
              <a:solidFill>
                <a:schemeClr val="tx1"/>
              </a:solidFill>
            </a:endParaRPr>
          </a:p>
        </p:txBody>
      </p:sp>
      <p:sp>
        <p:nvSpPr>
          <p:cNvPr id="16" name="スライド番号プレースホルダー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BF1F7-6042-104B-AF7D-05FB728527F6}" type="slidenum">
              <a:rPr kumimoji="1" lang="ja-JP" altLang="en-US" smtClean="0">
                <a:solidFill>
                  <a:schemeClr val="tx1"/>
                </a:solidFill>
              </a:rPr>
              <a:t>14</a:t>
            </a:fld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28" name="テキスト ボックス 18"/>
          <p:cNvSpPr txBox="1">
            <a:spLocks noChangeArrowheads="1"/>
          </p:cNvSpPr>
          <p:nvPr/>
        </p:nvSpPr>
        <p:spPr bwMode="auto">
          <a:xfrm>
            <a:off x="1419176" y="6243766"/>
            <a:ext cx="1797003" cy="3583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5789" tIns="47891" rIns="95789" bIns="47891">
            <a:spAutoFit/>
          </a:bodyPr>
          <a:lstStyle>
            <a:lvl1pPr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9pPr>
          </a:lstStyle>
          <a:p>
            <a:r>
              <a:rPr lang="ja-JP" altLang="en-US" dirty="0" smtClean="0"/>
              <a:t>移送元サブホスト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68058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28517E-6 1.87587E-6 L -0.00035 0.11324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" y="5651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38625E-6 -4.94673E-6 L -0.00018 0.10931 " pathEditMode="relative" rAng="0" ptsTypes="AA">
                                      <p:cBhvr>
                                        <p:cTn id="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" y="546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8 0.11059 C 0.0413 0.12147 0.16556 0.18394 0.24939 0.17677 C 0.33321 0.16959 0.44984 0.09 0.5026 0.0671 " pathEditMode="relative" rAng="0" ptsTypes="aaa">
                                      <p:cBhvr>
                                        <p:cTn id="12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130" y="14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5" grpId="0" animBg="1"/>
      <p:bldP spid="25" grpId="1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部分マイグレーションの流れ</a:t>
            </a:r>
            <a:endParaRPr lang="ja-JP" altLang="en-US" dirty="0"/>
          </a:p>
        </p:txBody>
      </p:sp>
      <p:sp>
        <p:nvSpPr>
          <p:cNvPr id="19458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メインホスト間でのマイグレーションに対応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メインホストから</a:t>
            </a:r>
            <a:r>
              <a:rPr lang="en-US" altLang="ja-JP" dirty="0" smtClean="0"/>
              <a:t>VM</a:t>
            </a:r>
            <a:r>
              <a:rPr lang="ja-JP" altLang="en-US" dirty="0" smtClean="0"/>
              <a:t>本体とそのメモリの一部を転送</a:t>
            </a:r>
            <a:endParaRPr lang="en-US" altLang="ja-JP" dirty="0" smtClean="0"/>
          </a:p>
          <a:p>
            <a:pPr lvl="2"/>
            <a:r>
              <a:rPr lang="ja-JP" altLang="en-US" dirty="0" smtClean="0"/>
              <a:t>サブホストにあるメモリについてはその情報のみを送信</a:t>
            </a:r>
            <a:endParaRPr lang="en-US" altLang="ja-JP" dirty="0" smtClean="0"/>
          </a:p>
          <a:p>
            <a:pPr lvl="2"/>
            <a:r>
              <a:rPr lang="ja-JP" altLang="en-US" dirty="0" smtClean="0"/>
              <a:t>サブホストからはメモリを転送しない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移送先メインホストは移送元サブホスト</a:t>
            </a:r>
            <a:r>
              <a:rPr lang="ja-JP" altLang="en-US" dirty="0" smtClean="0">
                <a:solidFill>
                  <a:srgbClr val="595959"/>
                </a:solidFill>
              </a:rPr>
              <a:t>に接続</a:t>
            </a:r>
            <a:endParaRPr lang="en-US" altLang="ja-JP" dirty="0" smtClean="0">
              <a:solidFill>
                <a:srgbClr val="595959"/>
              </a:solidFill>
            </a:endParaRPr>
          </a:p>
          <a:p>
            <a:pPr lvl="2"/>
            <a:r>
              <a:rPr lang="ja-JP" altLang="en-US" dirty="0" smtClean="0">
                <a:solidFill>
                  <a:srgbClr val="595959"/>
                </a:solidFill>
              </a:rPr>
              <a:t>リモートページングを行うため</a:t>
            </a:r>
            <a:endParaRPr lang="en-US" altLang="ja-JP" dirty="0" smtClean="0">
              <a:solidFill>
                <a:srgbClr val="595959"/>
              </a:solidFill>
            </a:endParaRPr>
          </a:p>
          <a:p>
            <a:pPr lvl="2"/>
            <a:endParaRPr lang="en-US" altLang="ja-JP" dirty="0"/>
          </a:p>
        </p:txBody>
      </p:sp>
      <p:sp>
        <p:nvSpPr>
          <p:cNvPr id="19459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1pPr>
            <a:lvl2pPr marL="778262" indent="-299331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2pPr>
            <a:lvl3pPr marL="1197330" indent="-239468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3pPr>
            <a:lvl4pPr marL="1676260" indent="-239468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4pPr>
            <a:lvl5pPr marL="2155191" indent="-239468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5pPr>
            <a:lvl6pPr marL="2634121" indent="-239468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6pPr>
            <a:lvl7pPr marL="3113052" indent="-239468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7pPr>
            <a:lvl8pPr marL="3591982" indent="-239468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8pPr>
            <a:lvl9pPr marL="4070912" indent="-239468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9pPr>
          </a:lstStyle>
          <a:p>
            <a:fld id="{EBB92799-345C-734B-B846-12D9594D3D36}" type="slidenum">
              <a:rPr lang="ja-JP" altLang="en-US" smtClean="0"/>
              <a:pPr/>
              <a:t>15</a:t>
            </a:fld>
            <a:endParaRPr lang="ja-JP" altLang="en-US" dirty="0"/>
          </a:p>
        </p:txBody>
      </p:sp>
      <p:sp>
        <p:nvSpPr>
          <p:cNvPr id="13" name="右矢印 12"/>
          <p:cNvSpPr/>
          <p:nvPr/>
        </p:nvSpPr>
        <p:spPr>
          <a:xfrm>
            <a:off x="4193706" y="5375307"/>
            <a:ext cx="1876679" cy="311148"/>
          </a:xfrm>
          <a:prstGeom prst="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95789" tIns="47891" rIns="95789" bIns="47891"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4" name="テキスト ボックス 11"/>
          <p:cNvSpPr txBox="1">
            <a:spLocks noChangeArrowheads="1"/>
          </p:cNvSpPr>
          <p:nvPr/>
        </p:nvSpPr>
        <p:spPr bwMode="auto">
          <a:xfrm>
            <a:off x="4300315" y="5027802"/>
            <a:ext cx="1691405" cy="3583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5789" tIns="47891" rIns="95789" bIns="47891">
            <a:spAutoFit/>
          </a:bodyPr>
          <a:lstStyle>
            <a:lvl1pPr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9pPr>
          </a:lstStyle>
          <a:p>
            <a:r>
              <a:rPr lang="ja-JP" altLang="en-US" dirty="0"/>
              <a:t>マイグレーション</a:t>
            </a: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4792840" y="6014631"/>
            <a:ext cx="629466" cy="358327"/>
          </a:xfrm>
          <a:prstGeom prst="rect">
            <a:avLst/>
          </a:prstGeom>
          <a:noFill/>
        </p:spPr>
        <p:txBody>
          <a:bodyPr wrap="none" lIns="95789" tIns="47891" rIns="95789" bIns="47891" rtlCol="0">
            <a:spAutoFit/>
          </a:bodyPr>
          <a:lstStyle/>
          <a:p>
            <a:r>
              <a:rPr lang="ja-JP" altLang="en-US" dirty="0" smtClean="0"/>
              <a:t>接続</a:t>
            </a:r>
            <a:endParaRPr kumimoji="1" lang="ja-JP" altLang="en-US" dirty="0"/>
          </a:p>
        </p:txBody>
      </p:sp>
      <p:sp>
        <p:nvSpPr>
          <p:cNvPr id="24" name="正方形/長方形 23"/>
          <p:cNvSpPr/>
          <p:nvPr/>
        </p:nvSpPr>
        <p:spPr>
          <a:xfrm>
            <a:off x="666750" y="4633488"/>
            <a:ext cx="3302000" cy="771047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5789" tIns="47891" rIns="95789" bIns="47891"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27" name="正方形/長方形 26"/>
          <p:cNvSpPr/>
          <p:nvPr/>
        </p:nvSpPr>
        <p:spPr>
          <a:xfrm>
            <a:off x="1352127" y="5633723"/>
            <a:ext cx="2270888" cy="619755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5789" tIns="47891" rIns="95789" bIns="47891"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28" name="角丸四角形 27"/>
          <p:cNvSpPr/>
          <p:nvPr/>
        </p:nvSpPr>
        <p:spPr>
          <a:xfrm>
            <a:off x="1907063" y="5707955"/>
            <a:ext cx="1003302" cy="451596"/>
          </a:xfrm>
          <a:prstGeom prst="roundRect">
            <a:avLst/>
          </a:prstGeom>
          <a:solidFill>
            <a:srgbClr val="BFF944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5789" tIns="47891" rIns="95789" bIns="47891" anchor="ctr"/>
          <a:lstStyle/>
          <a:p>
            <a:pPr algn="ctr">
              <a:defRPr/>
            </a:pPr>
            <a:r>
              <a:rPr lang="ja-JP" altLang="en-US" dirty="0" smtClean="0">
                <a:solidFill>
                  <a:srgbClr val="000000"/>
                </a:solidFill>
              </a:rPr>
              <a:t>メモリ</a:t>
            </a:r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29" name="テキスト ボックス 17"/>
          <p:cNvSpPr txBox="1">
            <a:spLocks noChangeArrowheads="1"/>
          </p:cNvSpPr>
          <p:nvPr/>
        </p:nvSpPr>
        <p:spPr bwMode="auto">
          <a:xfrm>
            <a:off x="1317367" y="4278340"/>
            <a:ext cx="2295405" cy="373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5789" tIns="47891" rIns="95789" bIns="47891">
            <a:spAutoFit/>
          </a:bodyPr>
          <a:lstStyle>
            <a:lvl1pPr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9pPr>
          </a:lstStyle>
          <a:p>
            <a:r>
              <a:rPr lang="ja-JP" altLang="en-US" dirty="0" smtClean="0"/>
              <a:t>移送元メインホスト</a:t>
            </a:r>
            <a:endParaRPr lang="ja-JP" altLang="en-US" dirty="0"/>
          </a:p>
        </p:txBody>
      </p:sp>
      <p:sp>
        <p:nvSpPr>
          <p:cNvPr id="30" name="テキスト ボックス 18"/>
          <p:cNvSpPr txBox="1">
            <a:spLocks noChangeArrowheads="1"/>
          </p:cNvSpPr>
          <p:nvPr/>
        </p:nvSpPr>
        <p:spPr bwMode="auto">
          <a:xfrm>
            <a:off x="1627756" y="6253478"/>
            <a:ext cx="1797003" cy="3583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5789" tIns="47891" rIns="95789" bIns="47891">
            <a:spAutoFit/>
          </a:bodyPr>
          <a:lstStyle>
            <a:lvl1pPr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9pPr>
          </a:lstStyle>
          <a:p>
            <a:r>
              <a:rPr lang="ja-JP" altLang="en-US" dirty="0" smtClean="0"/>
              <a:t>移送元サブホスト</a:t>
            </a:r>
            <a:endParaRPr lang="ja-JP" altLang="en-US" dirty="0"/>
          </a:p>
        </p:txBody>
      </p:sp>
      <p:sp>
        <p:nvSpPr>
          <p:cNvPr id="31" name="正方形/長方形 30"/>
          <p:cNvSpPr/>
          <p:nvPr/>
        </p:nvSpPr>
        <p:spPr>
          <a:xfrm>
            <a:off x="6463908" y="5172554"/>
            <a:ext cx="2270888" cy="771047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5789" tIns="47891" rIns="95789" bIns="47891"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33" name="角丸四角形 32"/>
          <p:cNvSpPr/>
          <p:nvPr/>
        </p:nvSpPr>
        <p:spPr>
          <a:xfrm>
            <a:off x="1757549" y="4748978"/>
            <a:ext cx="1152816" cy="526664"/>
          </a:xfrm>
          <a:prstGeom prst="roundRect">
            <a:avLst/>
          </a:prstGeom>
          <a:solidFill>
            <a:srgbClr val="BFF944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5789" tIns="47891" rIns="95789" bIns="47891" anchor="ctr"/>
          <a:lstStyle/>
          <a:p>
            <a:pPr algn="ctr">
              <a:defRPr/>
            </a:pPr>
            <a:r>
              <a:rPr lang="ja-JP" altLang="en-US" dirty="0" smtClean="0">
                <a:solidFill>
                  <a:srgbClr val="000000"/>
                </a:solidFill>
              </a:rPr>
              <a:t>メモリ</a:t>
            </a:r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36" name="テキスト ボックス 17"/>
          <p:cNvSpPr txBox="1">
            <a:spLocks noChangeArrowheads="1"/>
          </p:cNvSpPr>
          <p:nvPr/>
        </p:nvSpPr>
        <p:spPr bwMode="auto">
          <a:xfrm>
            <a:off x="6603493" y="4689688"/>
            <a:ext cx="2131303" cy="373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5789" tIns="47891" rIns="95789" bIns="47891">
            <a:spAutoFit/>
          </a:bodyPr>
          <a:lstStyle>
            <a:lvl1pPr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9pPr>
          </a:lstStyle>
          <a:p>
            <a:r>
              <a:rPr lang="ja-JP" altLang="en-US" dirty="0" smtClean="0"/>
              <a:t>移送先メインホスト</a:t>
            </a:r>
            <a:endParaRPr lang="ja-JP" altLang="en-US" dirty="0"/>
          </a:p>
        </p:txBody>
      </p:sp>
      <p:cxnSp>
        <p:nvCxnSpPr>
          <p:cNvPr id="39" name="直線コネクタ 38"/>
          <p:cNvCxnSpPr/>
          <p:nvPr/>
        </p:nvCxnSpPr>
        <p:spPr>
          <a:xfrm flipV="1">
            <a:off x="3612772" y="5718197"/>
            <a:ext cx="2840893" cy="235646"/>
          </a:xfrm>
          <a:prstGeom prst="straightConnector1">
            <a:avLst/>
          </a:prstGeom>
          <a:ln w="28575" cmpd="sng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角丸四角形 25"/>
          <p:cNvSpPr/>
          <p:nvPr/>
        </p:nvSpPr>
        <p:spPr>
          <a:xfrm>
            <a:off x="1757549" y="4735699"/>
            <a:ext cx="1152816" cy="526664"/>
          </a:xfrm>
          <a:prstGeom prst="roundRect">
            <a:avLst/>
          </a:prstGeom>
          <a:solidFill>
            <a:srgbClr val="BFF944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5789" tIns="47891" rIns="95789" bIns="47891" anchor="ctr"/>
          <a:lstStyle/>
          <a:p>
            <a:pPr algn="ctr">
              <a:defRPr/>
            </a:pPr>
            <a:r>
              <a:rPr lang="ja-JP" altLang="en-US" dirty="0" smtClean="0">
                <a:solidFill>
                  <a:srgbClr val="000000"/>
                </a:solidFill>
              </a:rPr>
              <a:t>メモリ</a:t>
            </a:r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20" name="角丸四角形 19"/>
          <p:cNvSpPr/>
          <p:nvPr/>
        </p:nvSpPr>
        <p:spPr>
          <a:xfrm>
            <a:off x="2956707" y="4735699"/>
            <a:ext cx="936104" cy="513267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5789" tIns="47891" rIns="95789" bIns="47891" anchor="ctr"/>
          <a:lstStyle/>
          <a:p>
            <a:pPr algn="ctr">
              <a:defRPr/>
            </a:pPr>
            <a:r>
              <a:rPr lang="ja-JP" altLang="en-US" dirty="0" smtClean="0">
                <a:solidFill>
                  <a:srgbClr val="000000"/>
                </a:solidFill>
              </a:rPr>
              <a:t>位置</a:t>
            </a:r>
            <a:endParaRPr lang="en-US" altLang="ja-JP" dirty="0" smtClean="0">
              <a:solidFill>
                <a:srgbClr val="000000"/>
              </a:solidFill>
            </a:endParaRPr>
          </a:p>
          <a:p>
            <a:pPr algn="ctr">
              <a:defRPr/>
            </a:pPr>
            <a:r>
              <a:rPr lang="en-US" altLang="ja-JP" dirty="0">
                <a:solidFill>
                  <a:srgbClr val="000000"/>
                </a:solidFill>
              </a:rPr>
              <a:t>DB</a:t>
            </a:r>
          </a:p>
        </p:txBody>
      </p:sp>
      <p:sp>
        <p:nvSpPr>
          <p:cNvPr id="25" name="角丸四角形 24"/>
          <p:cNvSpPr/>
          <p:nvPr/>
        </p:nvSpPr>
        <p:spPr>
          <a:xfrm>
            <a:off x="797181" y="4744288"/>
            <a:ext cx="830575" cy="51807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5789" tIns="47891" rIns="95789" bIns="47891" anchor="ctr"/>
          <a:lstStyle/>
          <a:p>
            <a:pPr algn="ctr">
              <a:defRPr/>
            </a:pPr>
            <a:r>
              <a:rPr lang="en-US" altLang="ja-JP" dirty="0" smtClean="0">
                <a:solidFill>
                  <a:schemeClr val="tx1"/>
                </a:solidFill>
              </a:rPr>
              <a:t>VM</a:t>
            </a:r>
          </a:p>
          <a:p>
            <a:pPr algn="ctr">
              <a:defRPr/>
            </a:pPr>
            <a:r>
              <a:rPr lang="ja-JP" altLang="en-US" dirty="0" smtClean="0">
                <a:solidFill>
                  <a:schemeClr val="tx1"/>
                </a:solidFill>
              </a:rPr>
              <a:t>本体</a:t>
            </a:r>
            <a:endParaRPr lang="ja-JP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9021318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0.00163 C 0.03732 -0.01366 0.11857 -0.08727 0.22396 -0.07385 C 0.32934 -0.06042 0.54739 0.04768 0.63246 0.07962 " pathEditMode="relative" rAng="0" ptsTypes="aaa">
                                      <p:cBhvr>
                                        <p:cTn id="6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615" y="-2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3.7037E-7 C 0.10642 -0.04352 0.19982 -0.08634 0.30555 -0.07315 C 0.41128 -0.05995 0.56631 0.04722 0.63489 0.07893 " pathEditMode="relative" rAng="0" ptsTypes="aaa">
                                      <p:cBhvr>
                                        <p:cTn id="10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736" y="-370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33" grpId="0" animBg="1"/>
      <p:bldP spid="26" grpId="0" animBg="1"/>
      <p:bldP spid="2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部分マイグレーション中の</a:t>
            </a:r>
            <a:r>
              <a:rPr lang="en-US" altLang="ja-JP" smtClean="0"/>
              <a:t/>
            </a:r>
            <a:br>
              <a:rPr lang="en-US" altLang="ja-JP" smtClean="0"/>
            </a:br>
            <a:r>
              <a:rPr lang="ja-JP" altLang="en-US" smtClean="0"/>
              <a:t>ページング</a:t>
            </a:r>
            <a:endParaRPr lang="ja-JP" altLang="en-US" dirty="0"/>
          </a:p>
        </p:txBody>
      </p:sp>
      <p:sp>
        <p:nvSpPr>
          <p:cNvPr id="17410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>
                <a:solidFill>
                  <a:srgbClr val="595959"/>
                </a:solidFill>
              </a:rPr>
              <a:t>サブホストと移送先メインホスト間で整合性を保つ</a:t>
            </a:r>
            <a:endParaRPr lang="en-US" altLang="ja-JP" dirty="0" smtClean="0">
              <a:solidFill>
                <a:srgbClr val="595959"/>
              </a:solidFill>
            </a:endParaRPr>
          </a:p>
          <a:p>
            <a:pPr lvl="1"/>
            <a:r>
              <a:rPr lang="ja-JP" altLang="en-US" dirty="0" smtClean="0">
                <a:solidFill>
                  <a:srgbClr val="595959"/>
                </a:solidFill>
              </a:rPr>
              <a:t>移送元メインホストは転送情報と無効化情報を管理</a:t>
            </a:r>
            <a:endParaRPr lang="en-US" altLang="ja-JP" dirty="0" smtClean="0">
              <a:solidFill>
                <a:srgbClr val="595959"/>
              </a:solidFill>
            </a:endParaRPr>
          </a:p>
          <a:p>
            <a:pPr lvl="1"/>
            <a:r>
              <a:rPr lang="ja-JP" altLang="en-US" dirty="0" smtClean="0">
                <a:solidFill>
                  <a:srgbClr val="595959"/>
                </a:solidFill>
              </a:rPr>
              <a:t>メインホストにページインされたページ</a:t>
            </a:r>
            <a:endParaRPr lang="en-US" altLang="ja-JP" dirty="0" smtClean="0">
              <a:solidFill>
                <a:srgbClr val="595959"/>
              </a:solidFill>
            </a:endParaRPr>
          </a:p>
          <a:p>
            <a:pPr lvl="2"/>
            <a:r>
              <a:rPr lang="ja-JP" altLang="en-US" dirty="0" smtClean="0">
                <a:solidFill>
                  <a:srgbClr val="595959"/>
                </a:solidFill>
              </a:rPr>
              <a:t>未転送なら移送先ホストに転送</a:t>
            </a:r>
            <a:endParaRPr lang="en-US" altLang="ja-JP" dirty="0" smtClean="0">
              <a:solidFill>
                <a:srgbClr val="595959"/>
              </a:solidFill>
            </a:endParaRPr>
          </a:p>
          <a:p>
            <a:pPr lvl="1"/>
            <a:r>
              <a:rPr lang="ja-JP" altLang="en-US" dirty="0" smtClean="0"/>
              <a:t>サブホストにページアウトされたページ</a:t>
            </a:r>
            <a:endParaRPr lang="en-US" altLang="ja-JP" dirty="0" smtClean="0"/>
          </a:p>
          <a:p>
            <a:pPr lvl="2"/>
            <a:r>
              <a:rPr lang="ja-JP" altLang="en-US" dirty="0" smtClean="0"/>
              <a:t>転送済みなら移送先ホストのページを無効化（未実装）</a:t>
            </a:r>
            <a:endParaRPr lang="en-US" altLang="ja-JP" dirty="0" smtClean="0"/>
          </a:p>
        </p:txBody>
      </p:sp>
      <p:sp>
        <p:nvSpPr>
          <p:cNvPr id="17420" name="スライド番号プレースホルダー 2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1pPr>
            <a:lvl2pPr marL="778262" indent="-299331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2pPr>
            <a:lvl3pPr marL="1197330" indent="-239468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3pPr>
            <a:lvl4pPr marL="1676260" indent="-239468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4pPr>
            <a:lvl5pPr marL="2155191" indent="-239468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5pPr>
            <a:lvl6pPr marL="2634121" indent="-239468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6pPr>
            <a:lvl7pPr marL="3113052" indent="-239468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7pPr>
            <a:lvl8pPr marL="3591982" indent="-239468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8pPr>
            <a:lvl9pPr marL="4070912" indent="-239468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9pPr>
          </a:lstStyle>
          <a:p>
            <a:fld id="{EE1CB018-D6E2-F74D-BD0F-9B1281F65BBC}" type="slidenum">
              <a:rPr lang="ja-JP" altLang="en-US" smtClean="0"/>
              <a:pPr/>
              <a:t>16</a:t>
            </a:fld>
            <a:endParaRPr lang="ja-JP" altLang="en-US"/>
          </a:p>
        </p:txBody>
      </p:sp>
      <p:sp>
        <p:nvSpPr>
          <p:cNvPr id="48" name="テキスト ボックス 47"/>
          <p:cNvSpPr txBox="1">
            <a:spLocks noChangeArrowheads="1"/>
          </p:cNvSpPr>
          <p:nvPr/>
        </p:nvSpPr>
        <p:spPr bwMode="auto">
          <a:xfrm>
            <a:off x="6254160" y="4560778"/>
            <a:ext cx="2012858" cy="373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5789" tIns="47891" rIns="95789" bIns="47891">
            <a:spAutoFit/>
          </a:bodyPr>
          <a:lstStyle>
            <a:lvl1pPr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9pPr>
          </a:lstStyle>
          <a:p>
            <a:r>
              <a:rPr lang="ja-JP" altLang="en-US" dirty="0" smtClean="0">
                <a:solidFill>
                  <a:srgbClr val="595959"/>
                </a:solidFill>
              </a:rPr>
              <a:t>移送先メインホスト</a:t>
            </a:r>
            <a:endParaRPr lang="ja-JP" altLang="en-US" dirty="0">
              <a:solidFill>
                <a:srgbClr val="595959"/>
              </a:solidFill>
            </a:endParaRPr>
          </a:p>
        </p:txBody>
      </p:sp>
      <p:sp>
        <p:nvSpPr>
          <p:cNvPr id="49" name="右矢印 48"/>
          <p:cNvSpPr/>
          <p:nvPr/>
        </p:nvSpPr>
        <p:spPr>
          <a:xfrm>
            <a:off x="4115743" y="5461554"/>
            <a:ext cx="1323976" cy="311148"/>
          </a:xfrm>
          <a:prstGeom prst="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95789" tIns="47891" rIns="95789" bIns="47891"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50" name="テキスト ボックス 49"/>
          <p:cNvSpPr txBox="1">
            <a:spLocks noChangeArrowheads="1"/>
          </p:cNvSpPr>
          <p:nvPr/>
        </p:nvSpPr>
        <p:spPr bwMode="auto">
          <a:xfrm>
            <a:off x="3926828" y="5103269"/>
            <a:ext cx="1691405" cy="3583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5789" tIns="47891" rIns="95789" bIns="47891">
            <a:spAutoFit/>
          </a:bodyPr>
          <a:lstStyle>
            <a:lvl1pPr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9pPr>
          </a:lstStyle>
          <a:p>
            <a:r>
              <a:rPr lang="ja-JP" altLang="en-US" dirty="0"/>
              <a:t>マイグレーション</a:t>
            </a:r>
          </a:p>
        </p:txBody>
      </p:sp>
      <p:sp>
        <p:nvSpPr>
          <p:cNvPr id="51" name="テキスト ボックス 17"/>
          <p:cNvSpPr txBox="1">
            <a:spLocks noChangeArrowheads="1"/>
          </p:cNvSpPr>
          <p:nvPr/>
        </p:nvSpPr>
        <p:spPr bwMode="auto">
          <a:xfrm>
            <a:off x="1430581" y="4560778"/>
            <a:ext cx="1911868" cy="3583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5789" tIns="47891" rIns="95789" bIns="47891">
            <a:spAutoFit/>
          </a:bodyPr>
          <a:lstStyle>
            <a:lvl1pPr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9pPr>
          </a:lstStyle>
          <a:p>
            <a:r>
              <a:rPr lang="ja-JP" altLang="en-US" dirty="0" smtClean="0"/>
              <a:t>移送元メインホスト</a:t>
            </a:r>
            <a:endParaRPr lang="ja-JP" altLang="en-US" dirty="0"/>
          </a:p>
        </p:txBody>
      </p:sp>
      <p:sp>
        <p:nvSpPr>
          <p:cNvPr id="52" name="正方形/長方形 51"/>
          <p:cNvSpPr/>
          <p:nvPr/>
        </p:nvSpPr>
        <p:spPr>
          <a:xfrm>
            <a:off x="1213732" y="4918427"/>
            <a:ext cx="2270888" cy="771047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5789" tIns="47891" rIns="95789" bIns="47891"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53" name="角丸四角形 52"/>
          <p:cNvSpPr/>
          <p:nvPr/>
        </p:nvSpPr>
        <p:spPr>
          <a:xfrm>
            <a:off x="1305870" y="5042506"/>
            <a:ext cx="738437" cy="51807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5789" tIns="47891" rIns="95789" bIns="47891" anchor="ctr"/>
          <a:lstStyle/>
          <a:p>
            <a:pPr algn="ctr">
              <a:defRPr/>
            </a:pPr>
            <a:r>
              <a:rPr lang="en-US" altLang="ja-JP" dirty="0" smtClean="0">
                <a:solidFill>
                  <a:schemeClr val="tx1"/>
                </a:solidFill>
              </a:rPr>
              <a:t>VM</a:t>
            </a:r>
            <a:r>
              <a:rPr lang="ja-JP" altLang="en-US" dirty="0" smtClean="0">
                <a:solidFill>
                  <a:schemeClr val="tx1"/>
                </a:solidFill>
              </a:rPr>
              <a:t>本体</a:t>
            </a:r>
            <a:endParaRPr lang="ja-JP" altLang="en-US" dirty="0">
              <a:solidFill>
                <a:schemeClr val="tx1"/>
              </a:solidFill>
            </a:endParaRPr>
          </a:p>
        </p:txBody>
      </p:sp>
      <p:sp>
        <p:nvSpPr>
          <p:cNvPr id="54" name="角丸四角形 53"/>
          <p:cNvSpPr/>
          <p:nvPr/>
        </p:nvSpPr>
        <p:spPr>
          <a:xfrm>
            <a:off x="2150388" y="5042506"/>
            <a:ext cx="1152816" cy="526664"/>
          </a:xfrm>
          <a:prstGeom prst="roundRect">
            <a:avLst/>
          </a:prstGeom>
          <a:solidFill>
            <a:srgbClr val="BFF944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5789" tIns="47891" rIns="95789" bIns="47891" anchor="ctr"/>
          <a:lstStyle/>
          <a:p>
            <a:pPr algn="ctr">
              <a:defRPr/>
            </a:pPr>
            <a:endParaRPr lang="en-US" altLang="ja-JP" dirty="0" smtClean="0">
              <a:solidFill>
                <a:srgbClr val="000000"/>
              </a:solidFill>
            </a:endParaRPr>
          </a:p>
        </p:txBody>
      </p:sp>
      <p:sp>
        <p:nvSpPr>
          <p:cNvPr id="55" name="正方形/長方形 54"/>
          <p:cNvSpPr/>
          <p:nvPr/>
        </p:nvSpPr>
        <p:spPr>
          <a:xfrm>
            <a:off x="1193891" y="5958173"/>
            <a:ext cx="2290729" cy="619755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5789" tIns="47891" rIns="95789" bIns="47891"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56" name="角丸四角形 55"/>
          <p:cNvSpPr/>
          <p:nvPr/>
        </p:nvSpPr>
        <p:spPr>
          <a:xfrm>
            <a:off x="2266511" y="6043705"/>
            <a:ext cx="1003302" cy="451596"/>
          </a:xfrm>
          <a:prstGeom prst="roundRect">
            <a:avLst/>
          </a:prstGeom>
          <a:solidFill>
            <a:srgbClr val="BFF944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5789" tIns="47891" rIns="95789" bIns="47891" anchor="ctr"/>
          <a:lstStyle/>
          <a:p>
            <a:pPr algn="ctr">
              <a:defRPr/>
            </a:pPr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60" name="テキスト ボックス 59"/>
          <p:cNvSpPr txBox="1"/>
          <p:nvPr/>
        </p:nvSpPr>
        <p:spPr>
          <a:xfrm>
            <a:off x="3183620" y="5655421"/>
            <a:ext cx="1347611" cy="358327"/>
          </a:xfrm>
          <a:prstGeom prst="rect">
            <a:avLst/>
          </a:prstGeom>
          <a:noFill/>
        </p:spPr>
        <p:txBody>
          <a:bodyPr wrap="none" lIns="95789" tIns="47891" rIns="95789" bIns="47891" rtlCol="0">
            <a:spAutoFit/>
          </a:bodyPr>
          <a:lstStyle/>
          <a:p>
            <a:r>
              <a:rPr kumimoji="1" lang="ja-JP" altLang="en-US" dirty="0" smtClean="0">
                <a:solidFill>
                  <a:srgbClr val="000000"/>
                </a:solidFill>
              </a:rPr>
              <a:t>ページ</a:t>
            </a:r>
            <a:r>
              <a:rPr lang="ja-JP" altLang="en-US" dirty="0" smtClean="0">
                <a:solidFill>
                  <a:srgbClr val="000000"/>
                </a:solidFill>
              </a:rPr>
              <a:t>アウト</a:t>
            </a:r>
            <a:endParaRPr lang="en-US" altLang="ja-JP" dirty="0" smtClean="0">
              <a:solidFill>
                <a:srgbClr val="000000"/>
              </a:solidFill>
            </a:endParaRPr>
          </a:p>
        </p:txBody>
      </p:sp>
      <p:sp>
        <p:nvSpPr>
          <p:cNvPr id="61" name="正方形/長方形 60"/>
          <p:cNvSpPr/>
          <p:nvPr/>
        </p:nvSpPr>
        <p:spPr>
          <a:xfrm>
            <a:off x="5990037" y="5075188"/>
            <a:ext cx="2270888" cy="1192863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5789" tIns="47891" rIns="95789" bIns="47891"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62" name="角丸四角形 61"/>
          <p:cNvSpPr/>
          <p:nvPr/>
        </p:nvSpPr>
        <p:spPr>
          <a:xfrm>
            <a:off x="6058398" y="5226445"/>
            <a:ext cx="762214" cy="890348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5789" tIns="47891" rIns="95789" bIns="47891" anchor="ctr"/>
          <a:lstStyle/>
          <a:p>
            <a:pPr algn="ctr">
              <a:defRPr/>
            </a:pPr>
            <a:r>
              <a:rPr lang="en-US" altLang="ja-JP" dirty="0" smtClean="0">
                <a:solidFill>
                  <a:schemeClr val="tx1"/>
                </a:solidFill>
              </a:rPr>
              <a:t>VM</a:t>
            </a:r>
            <a:r>
              <a:rPr lang="ja-JP" altLang="en-US" dirty="0" smtClean="0">
                <a:solidFill>
                  <a:schemeClr val="tx1"/>
                </a:solidFill>
              </a:rPr>
              <a:t>本体</a:t>
            </a:r>
            <a:endParaRPr lang="ja-JP" altLang="en-US" dirty="0">
              <a:solidFill>
                <a:schemeClr val="tx1"/>
              </a:solidFill>
            </a:endParaRPr>
          </a:p>
        </p:txBody>
      </p:sp>
      <p:sp>
        <p:nvSpPr>
          <p:cNvPr id="63" name="角丸四角形 62"/>
          <p:cNvSpPr/>
          <p:nvPr/>
        </p:nvSpPr>
        <p:spPr>
          <a:xfrm>
            <a:off x="6926693" y="5199266"/>
            <a:ext cx="1152816" cy="890349"/>
          </a:xfrm>
          <a:prstGeom prst="roundRect">
            <a:avLst/>
          </a:prstGeom>
          <a:solidFill>
            <a:srgbClr val="BFF944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5789" tIns="47891" rIns="95789" bIns="47891" anchor="ctr"/>
          <a:lstStyle/>
          <a:p>
            <a:pPr algn="ctr">
              <a:defRPr/>
            </a:pPr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64" name="正方形/長方形 63"/>
          <p:cNvSpPr/>
          <p:nvPr/>
        </p:nvSpPr>
        <p:spPr>
          <a:xfrm>
            <a:off x="2314361" y="6085530"/>
            <a:ext cx="247196" cy="189671"/>
          </a:xfrm>
          <a:prstGeom prst="rect">
            <a:avLst/>
          </a:prstGeom>
          <a:solidFill>
            <a:srgbClr val="FFFFFF"/>
          </a:solidFill>
          <a:ln w="28575" cmpd="sng">
            <a:solidFill>
              <a:srgbClr val="FF0000"/>
            </a:solidFill>
            <a:prstDash val="sysDash"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5789" tIns="47891" rIns="95789" bIns="4789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dirty="0" smtClean="0"/>
          </a:p>
        </p:txBody>
      </p:sp>
      <p:sp>
        <p:nvSpPr>
          <p:cNvPr id="65" name="正方形/長方形 64"/>
          <p:cNvSpPr/>
          <p:nvPr/>
        </p:nvSpPr>
        <p:spPr>
          <a:xfrm>
            <a:off x="2314361" y="6102912"/>
            <a:ext cx="247196" cy="172295"/>
          </a:xfrm>
          <a:prstGeom prst="rect">
            <a:avLst/>
          </a:prstGeom>
          <a:ln w="28575" cmpd="sng">
            <a:solidFill>
              <a:srgbClr val="FF0000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5789" tIns="47891" rIns="95789" bIns="4789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dirty="0" smtClean="0"/>
          </a:p>
        </p:txBody>
      </p:sp>
      <p:sp>
        <p:nvSpPr>
          <p:cNvPr id="66" name="正方形/長方形 65"/>
          <p:cNvSpPr/>
          <p:nvPr/>
        </p:nvSpPr>
        <p:spPr>
          <a:xfrm>
            <a:off x="2314361" y="6102902"/>
            <a:ext cx="247196" cy="189671"/>
          </a:xfrm>
          <a:prstGeom prst="rect">
            <a:avLst/>
          </a:prstGeom>
          <a:ln w="28575" cmpd="sng">
            <a:solidFill>
              <a:srgbClr val="FF0000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5789" tIns="47891" rIns="95789" bIns="4789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dirty="0" smtClean="0"/>
          </a:p>
        </p:txBody>
      </p:sp>
      <p:sp>
        <p:nvSpPr>
          <p:cNvPr id="67" name="テキスト ボックス 66"/>
          <p:cNvSpPr txBox="1"/>
          <p:nvPr/>
        </p:nvSpPr>
        <p:spPr>
          <a:xfrm>
            <a:off x="1193891" y="5625710"/>
            <a:ext cx="1172783" cy="358327"/>
          </a:xfrm>
          <a:prstGeom prst="rect">
            <a:avLst/>
          </a:prstGeom>
          <a:noFill/>
        </p:spPr>
        <p:txBody>
          <a:bodyPr wrap="none" lIns="95789" tIns="47891" rIns="95789" bIns="47891" rtlCol="0">
            <a:spAutoFit/>
          </a:bodyPr>
          <a:lstStyle/>
          <a:p>
            <a:r>
              <a:rPr kumimoji="1" lang="ja-JP" altLang="en-US" dirty="0" smtClean="0">
                <a:solidFill>
                  <a:srgbClr val="000000"/>
                </a:solidFill>
              </a:rPr>
              <a:t>ページイン</a:t>
            </a:r>
            <a:endParaRPr kumimoji="1" lang="ja-JP" altLang="en-US" dirty="0">
              <a:solidFill>
                <a:srgbClr val="000000"/>
              </a:solidFill>
            </a:endParaRPr>
          </a:p>
        </p:txBody>
      </p:sp>
      <p:cxnSp>
        <p:nvCxnSpPr>
          <p:cNvPr id="68" name="直線矢印コネクタ 67"/>
          <p:cNvCxnSpPr>
            <a:stCxn id="59" idx="2"/>
          </p:cNvCxnSpPr>
          <p:nvPr/>
        </p:nvCxnSpPr>
        <p:spPr>
          <a:xfrm>
            <a:off x="3079863" y="5491714"/>
            <a:ext cx="0" cy="579709"/>
          </a:xfrm>
          <a:prstGeom prst="straightConnector1">
            <a:avLst/>
          </a:prstGeom>
          <a:ln w="38100" cmpd="sng">
            <a:solidFill>
              <a:srgbClr val="2C7C9F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9" name="直線矢印コネクタ 68"/>
          <p:cNvCxnSpPr>
            <a:endCxn id="66" idx="0"/>
          </p:cNvCxnSpPr>
          <p:nvPr/>
        </p:nvCxnSpPr>
        <p:spPr>
          <a:xfrm>
            <a:off x="2437959" y="5523193"/>
            <a:ext cx="0" cy="579709"/>
          </a:xfrm>
          <a:prstGeom prst="straightConnector1">
            <a:avLst/>
          </a:prstGeom>
          <a:ln w="38100" cmpd="sng">
            <a:solidFill>
              <a:srgbClr val="2C7C9F"/>
            </a:solidFill>
            <a:headEnd type="arrow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フリーフォーム 10"/>
          <p:cNvSpPr/>
          <p:nvPr/>
        </p:nvSpPr>
        <p:spPr>
          <a:xfrm>
            <a:off x="3478614" y="4477467"/>
            <a:ext cx="3988662" cy="1262281"/>
          </a:xfrm>
          <a:custGeom>
            <a:avLst/>
            <a:gdLst>
              <a:gd name="connsiteX0" fmla="*/ 0 w 4922280"/>
              <a:gd name="connsiteY0" fmla="*/ 409355 h 789464"/>
              <a:gd name="connsiteX1" fmla="*/ 2676293 w 4922280"/>
              <a:gd name="connsiteY1" fmla="*/ 776724 h 789464"/>
              <a:gd name="connsiteX2" fmla="*/ 4922280 w 4922280"/>
              <a:gd name="connsiteY2" fmla="*/ 0 h 789464"/>
              <a:gd name="connsiteX0" fmla="*/ 0 w 4922280"/>
              <a:gd name="connsiteY0" fmla="*/ 759842 h 793693"/>
              <a:gd name="connsiteX1" fmla="*/ 2140956 w 4922280"/>
              <a:gd name="connsiteY1" fmla="*/ 7641 h 793693"/>
              <a:gd name="connsiteX2" fmla="*/ 4922280 w 4922280"/>
              <a:gd name="connsiteY2" fmla="*/ 350487 h 793693"/>
              <a:gd name="connsiteX0" fmla="*/ 0 w 4922280"/>
              <a:gd name="connsiteY0" fmla="*/ 896535 h 930386"/>
              <a:gd name="connsiteX1" fmla="*/ 2140956 w 4922280"/>
              <a:gd name="connsiteY1" fmla="*/ 144334 h 930386"/>
              <a:gd name="connsiteX2" fmla="*/ 4922280 w 4922280"/>
              <a:gd name="connsiteY2" fmla="*/ 487180 h 930386"/>
              <a:gd name="connsiteX0" fmla="*/ 0 w 4675201"/>
              <a:gd name="connsiteY0" fmla="*/ 822712 h 1593994"/>
              <a:gd name="connsiteX1" fmla="*/ 2140956 w 4675201"/>
              <a:gd name="connsiteY1" fmla="*/ 70511 h 1593994"/>
              <a:gd name="connsiteX2" fmla="*/ 4675201 w 4675201"/>
              <a:gd name="connsiteY2" fmla="*/ 1593994 h 1593994"/>
              <a:gd name="connsiteX0" fmla="*/ 0 w 4675201"/>
              <a:gd name="connsiteY0" fmla="*/ 822712 h 1593994"/>
              <a:gd name="connsiteX1" fmla="*/ 1770338 w 4675201"/>
              <a:gd name="connsiteY1" fmla="*/ 70511 h 1593994"/>
              <a:gd name="connsiteX2" fmla="*/ 4675201 w 4675201"/>
              <a:gd name="connsiteY2" fmla="*/ 1593994 h 1593994"/>
              <a:gd name="connsiteX0" fmla="*/ 0 w 4675201"/>
              <a:gd name="connsiteY0" fmla="*/ 822712 h 1593994"/>
              <a:gd name="connsiteX1" fmla="*/ 1770338 w 4675201"/>
              <a:gd name="connsiteY1" fmla="*/ 70511 h 1593994"/>
              <a:gd name="connsiteX2" fmla="*/ 4675201 w 4675201"/>
              <a:gd name="connsiteY2" fmla="*/ 1593994 h 1593994"/>
              <a:gd name="connsiteX0" fmla="*/ 0 w 4675201"/>
              <a:gd name="connsiteY0" fmla="*/ 840063 h 1611345"/>
              <a:gd name="connsiteX1" fmla="*/ 1770338 w 4675201"/>
              <a:gd name="connsiteY1" fmla="*/ 87862 h 1611345"/>
              <a:gd name="connsiteX2" fmla="*/ 4675201 w 4675201"/>
              <a:gd name="connsiteY2" fmla="*/ 1611345 h 1611345"/>
              <a:gd name="connsiteX0" fmla="*/ 0 w 4675201"/>
              <a:gd name="connsiteY0" fmla="*/ 840063 h 1611345"/>
              <a:gd name="connsiteX1" fmla="*/ 1770338 w 4675201"/>
              <a:gd name="connsiteY1" fmla="*/ 87862 h 1611345"/>
              <a:gd name="connsiteX2" fmla="*/ 4675201 w 4675201"/>
              <a:gd name="connsiteY2" fmla="*/ 1611345 h 1611345"/>
              <a:gd name="connsiteX0" fmla="*/ 0 w 4675201"/>
              <a:gd name="connsiteY0" fmla="*/ 752347 h 1523629"/>
              <a:gd name="connsiteX1" fmla="*/ 1770338 w 4675201"/>
              <a:gd name="connsiteY1" fmla="*/ 146 h 1523629"/>
              <a:gd name="connsiteX2" fmla="*/ 4675201 w 4675201"/>
              <a:gd name="connsiteY2" fmla="*/ 1523629 h 1523629"/>
              <a:gd name="connsiteX0" fmla="*/ 0 w 4675201"/>
              <a:gd name="connsiteY0" fmla="*/ 752347 h 1523629"/>
              <a:gd name="connsiteX1" fmla="*/ 1770338 w 4675201"/>
              <a:gd name="connsiteY1" fmla="*/ 146 h 1523629"/>
              <a:gd name="connsiteX2" fmla="*/ 4675201 w 4675201"/>
              <a:gd name="connsiteY2" fmla="*/ 1523629 h 1523629"/>
              <a:gd name="connsiteX0" fmla="*/ 0 w 4675201"/>
              <a:gd name="connsiteY0" fmla="*/ 752347 h 1523629"/>
              <a:gd name="connsiteX1" fmla="*/ 1770338 w 4675201"/>
              <a:gd name="connsiteY1" fmla="*/ 146 h 1523629"/>
              <a:gd name="connsiteX2" fmla="*/ 4675201 w 4675201"/>
              <a:gd name="connsiteY2" fmla="*/ 1523629 h 1523629"/>
              <a:gd name="connsiteX0" fmla="*/ 0 w 4675201"/>
              <a:gd name="connsiteY0" fmla="*/ 752201 h 1523483"/>
              <a:gd name="connsiteX1" fmla="*/ 1770338 w 4675201"/>
              <a:gd name="connsiteY1" fmla="*/ 0 h 1523483"/>
              <a:gd name="connsiteX2" fmla="*/ 4675201 w 4675201"/>
              <a:gd name="connsiteY2" fmla="*/ 1523483 h 1523483"/>
              <a:gd name="connsiteX0" fmla="*/ 0 w 4675201"/>
              <a:gd name="connsiteY0" fmla="*/ 621079 h 1392361"/>
              <a:gd name="connsiteX1" fmla="*/ 2326265 w 4675201"/>
              <a:gd name="connsiteY1" fmla="*/ 1191 h 1392361"/>
              <a:gd name="connsiteX2" fmla="*/ 4675201 w 4675201"/>
              <a:gd name="connsiteY2" fmla="*/ 1392361 h 1392361"/>
              <a:gd name="connsiteX0" fmla="*/ 0 w 4675201"/>
              <a:gd name="connsiteY0" fmla="*/ 714185 h 1485467"/>
              <a:gd name="connsiteX1" fmla="*/ 2326265 w 4675201"/>
              <a:gd name="connsiteY1" fmla="*/ 94297 h 1485467"/>
              <a:gd name="connsiteX2" fmla="*/ 4675201 w 4675201"/>
              <a:gd name="connsiteY2" fmla="*/ 1485467 h 1485467"/>
              <a:gd name="connsiteX0" fmla="*/ 0 w 4675201"/>
              <a:gd name="connsiteY0" fmla="*/ 714185 h 1485467"/>
              <a:gd name="connsiteX1" fmla="*/ 2326265 w 4675201"/>
              <a:gd name="connsiteY1" fmla="*/ 94297 h 1485467"/>
              <a:gd name="connsiteX2" fmla="*/ 4675201 w 4675201"/>
              <a:gd name="connsiteY2" fmla="*/ 1485467 h 1485467"/>
              <a:gd name="connsiteX0" fmla="*/ 0 w 4675201"/>
              <a:gd name="connsiteY0" fmla="*/ 714185 h 1485467"/>
              <a:gd name="connsiteX1" fmla="*/ 2326265 w 4675201"/>
              <a:gd name="connsiteY1" fmla="*/ 94297 h 1485467"/>
              <a:gd name="connsiteX2" fmla="*/ 4675201 w 4675201"/>
              <a:gd name="connsiteY2" fmla="*/ 1485467 h 1485467"/>
              <a:gd name="connsiteX0" fmla="*/ 0 w 4675201"/>
              <a:gd name="connsiteY0" fmla="*/ 714185 h 1485467"/>
              <a:gd name="connsiteX1" fmla="*/ 2326265 w 4675201"/>
              <a:gd name="connsiteY1" fmla="*/ 94297 h 1485467"/>
              <a:gd name="connsiteX2" fmla="*/ 4675201 w 4675201"/>
              <a:gd name="connsiteY2" fmla="*/ 1485467 h 1485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675201" h="1485467">
                <a:moveTo>
                  <a:pt x="0" y="714185"/>
                </a:moveTo>
                <a:cubicBezTo>
                  <a:pt x="680877" y="-34920"/>
                  <a:pt x="1732373" y="-102101"/>
                  <a:pt x="2326265" y="94297"/>
                </a:cubicBezTo>
                <a:cubicBezTo>
                  <a:pt x="3136350" y="239808"/>
                  <a:pt x="4675201" y="1485467"/>
                  <a:pt x="4675201" y="1485467"/>
                </a:cubicBezTo>
              </a:path>
            </a:pathLst>
          </a:custGeom>
          <a:ln w="3810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3" name="テキスト ボックス 18"/>
          <p:cNvSpPr txBox="1">
            <a:spLocks noChangeArrowheads="1"/>
          </p:cNvSpPr>
          <p:nvPr/>
        </p:nvSpPr>
        <p:spPr bwMode="auto">
          <a:xfrm>
            <a:off x="1707458" y="6495450"/>
            <a:ext cx="1797003" cy="3583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5789" tIns="47891" rIns="95789" bIns="47891">
            <a:spAutoFit/>
          </a:bodyPr>
          <a:lstStyle>
            <a:lvl1pPr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9pPr>
          </a:lstStyle>
          <a:p>
            <a:r>
              <a:rPr lang="ja-JP" altLang="en-US" dirty="0" smtClean="0"/>
              <a:t>移送元サブホスト</a:t>
            </a:r>
            <a:endParaRPr lang="ja-JP" altLang="en-US" dirty="0"/>
          </a:p>
        </p:txBody>
      </p:sp>
      <p:sp>
        <p:nvSpPr>
          <p:cNvPr id="75" name="テキスト ボックス 74"/>
          <p:cNvSpPr txBox="1">
            <a:spLocks noChangeArrowheads="1"/>
          </p:cNvSpPr>
          <p:nvPr/>
        </p:nvSpPr>
        <p:spPr bwMode="auto">
          <a:xfrm>
            <a:off x="4392347" y="4668790"/>
            <a:ext cx="1225886" cy="373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5789" tIns="47891" rIns="95789" bIns="47891">
            <a:spAutoFit/>
          </a:bodyPr>
          <a:lstStyle>
            <a:lvl1pPr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9pPr>
          </a:lstStyle>
          <a:p>
            <a:r>
              <a:rPr lang="ja-JP" altLang="en-US" dirty="0" smtClean="0"/>
              <a:t>無効化</a:t>
            </a:r>
            <a:endParaRPr lang="ja-JP" altLang="en-US" dirty="0"/>
          </a:p>
        </p:txBody>
      </p:sp>
      <p:sp>
        <p:nvSpPr>
          <p:cNvPr id="57" name="正方形/長方形 56"/>
          <p:cNvSpPr/>
          <p:nvPr/>
        </p:nvSpPr>
        <p:spPr>
          <a:xfrm>
            <a:off x="2956265" y="5305513"/>
            <a:ext cx="247196" cy="189671"/>
          </a:xfrm>
          <a:prstGeom prst="rect">
            <a:avLst/>
          </a:prstGeom>
          <a:solidFill>
            <a:srgbClr val="FFFFFF"/>
          </a:solidFill>
          <a:ln w="28575" cmpd="sng">
            <a:solidFill>
              <a:srgbClr val="FF0000"/>
            </a:solidFill>
            <a:prstDash val="sysDash"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5789" tIns="47891" rIns="95789" bIns="4789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dirty="0" smtClean="0"/>
          </a:p>
        </p:txBody>
      </p:sp>
      <p:sp>
        <p:nvSpPr>
          <p:cNvPr id="59" name="正方形/長方形 58"/>
          <p:cNvSpPr/>
          <p:nvPr/>
        </p:nvSpPr>
        <p:spPr>
          <a:xfrm>
            <a:off x="2956265" y="5302043"/>
            <a:ext cx="247196" cy="189671"/>
          </a:xfrm>
          <a:prstGeom prst="rect">
            <a:avLst/>
          </a:prstGeom>
          <a:solidFill>
            <a:srgbClr val="2F97B5"/>
          </a:solidFill>
          <a:ln w="28575" cmpd="sng">
            <a:solidFill>
              <a:srgbClr val="3F8DE2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5789" tIns="47891" rIns="95789" bIns="4789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dirty="0" smtClean="0"/>
          </a:p>
        </p:txBody>
      </p:sp>
      <p:sp>
        <p:nvSpPr>
          <p:cNvPr id="58" name="正方形/長方形 57"/>
          <p:cNvSpPr/>
          <p:nvPr/>
        </p:nvSpPr>
        <p:spPr>
          <a:xfrm>
            <a:off x="2956265" y="5322895"/>
            <a:ext cx="247196" cy="172295"/>
          </a:xfrm>
          <a:prstGeom prst="rect">
            <a:avLst/>
          </a:prstGeom>
          <a:solidFill>
            <a:srgbClr val="2F97B5"/>
          </a:solidFill>
          <a:ln w="28575" cmpd="sng">
            <a:solidFill>
              <a:srgbClr val="3F8DE2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5789" tIns="47891" rIns="95789" bIns="4789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dirty="0" smtClean="0"/>
          </a:p>
        </p:txBody>
      </p:sp>
      <p:sp>
        <p:nvSpPr>
          <p:cNvPr id="76" name="正方形/長方形 75"/>
          <p:cNvSpPr/>
          <p:nvPr/>
        </p:nvSpPr>
        <p:spPr>
          <a:xfrm>
            <a:off x="7467276" y="5739748"/>
            <a:ext cx="311379" cy="189671"/>
          </a:xfrm>
          <a:prstGeom prst="rect">
            <a:avLst/>
          </a:prstGeom>
          <a:solidFill>
            <a:srgbClr val="FFFFFF"/>
          </a:solidFill>
          <a:ln w="28575" cmpd="sng">
            <a:solidFill>
              <a:srgbClr val="FF0000"/>
            </a:solidFill>
            <a:prstDash val="sysDash"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5789" tIns="47891" rIns="95789" bIns="4789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300219697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91E-6 1.35711E-6 L -0.00035 -0.10723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" y="-5373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7 -0.00024 L 0.00087 -0.10885 " pathEditMode="relative" rAng="0" ptsTypes="AA">
                                      <p:cBhvr>
                                        <p:cTn id="8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" y="-544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78 -0.1239 C 0.0455 -0.14173 0.16516 -0.23414 0.25877 -0.23113 C 0.35238 -0.22812 0.5007 -0.13154 0.56426 -0.10537 " pathEditMode="relative" rAng="0" ptsTypes="aaa">
                                      <p:cBhvr>
                                        <p:cTn id="12" dur="2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065" y="-45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08 -0.0007 C 0.03647 -0.01899 0.14727 -0.12159 0.22977 -0.11116 C 0.31226 -0.10074 0.438 0.02594 0.49271 0.06206 " pathEditMode="relative" rAng="0" ptsTypes="aaa">
                                      <p:cBhvr>
                                        <p:cTn id="16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731" y="-291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7.43314E-7 1.31079E-6 L -0.00052 0.12019 " pathEditMode="relative" rAng="0" ptsTypes="AA">
                                      <p:cBhvr>
                                        <p:cTn id="20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" y="599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" grpId="0" animBg="1"/>
      <p:bldP spid="65" grpId="1" animBg="1"/>
      <p:bldP spid="66" grpId="0" animBg="1"/>
      <p:bldP spid="11" grpId="0" animBg="1"/>
      <p:bldP spid="75" grpId="0"/>
      <p:bldP spid="59" grpId="0" animBg="1"/>
      <p:bldP spid="58" grpId="0" animBg="1"/>
      <p:bldP spid="7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実験</a:t>
            </a:r>
            <a:endParaRPr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smtClean="0"/>
              <a:t>統合マイグレーションと部分マイグレーションの性能とマイグレーション後の性能を測定</a:t>
            </a:r>
            <a:endParaRPr lang="en-US" altLang="ja-JP" smtClean="0"/>
          </a:p>
          <a:p>
            <a:pPr lvl="1"/>
            <a:r>
              <a:rPr lang="ja-JP" altLang="en-US" smtClean="0"/>
              <a:t>従来のマイグレーション、分割マイグレーションと比較</a:t>
            </a:r>
            <a:endParaRPr lang="en-US" altLang="ja-JP" smtClean="0"/>
          </a:p>
          <a:p>
            <a:r>
              <a:rPr lang="ja-JP" altLang="en-US" smtClean="0"/>
              <a:t>実験環境</a:t>
            </a:r>
            <a:endParaRPr lang="en-US" altLang="ja-JP" smtClean="0"/>
          </a:p>
          <a:p>
            <a:pPr lvl="1"/>
            <a:r>
              <a:rPr lang="en-US" altLang="ja-JP" smtClean="0"/>
              <a:t>VM</a:t>
            </a:r>
            <a:r>
              <a:rPr lang="ja-JP" altLang="en-US" smtClean="0"/>
              <a:t>のメモリは半分ずつに分割</a:t>
            </a:r>
            <a:endParaRPr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19356-D736-9644-A745-202533CB3236}" type="slidenum">
              <a:rPr lang="ja-JP" altLang="en-US" smtClean="0"/>
              <a:pPr/>
              <a:t>17</a:t>
            </a:fld>
            <a:endParaRPr lang="ja-JP" altLang="en-US" dirty="0"/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5509822"/>
              </p:ext>
            </p:extLst>
          </p:nvPr>
        </p:nvGraphicFramePr>
        <p:xfrm>
          <a:off x="378703" y="4113541"/>
          <a:ext cx="8322143" cy="2581091"/>
        </p:xfrm>
        <a:graphic>
          <a:graphicData uri="http://schemas.openxmlformats.org/drawingml/2006/table">
            <a:tbl>
              <a:tblPr/>
              <a:tblGrid>
                <a:gridCol w="2574485"/>
                <a:gridCol w="1688829"/>
                <a:gridCol w="1977215"/>
                <a:gridCol w="2081614"/>
              </a:tblGrid>
              <a:tr h="725941"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9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12702" marR="12702" marT="126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移送元</a:t>
                      </a:r>
                      <a:endParaRPr lang="en-US" altLang="ja-JP" sz="1900" b="1" i="0" u="none" strike="noStrike" dirty="0" smtClean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  <a:p>
                      <a:pPr algn="ctr" fontAlgn="b"/>
                      <a:r>
                        <a:rPr lang="ja-JP" altLang="en-US" sz="1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ホスト</a:t>
                      </a:r>
                      <a:endParaRPr lang="ja-JP" altLang="en-US" sz="19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12702" marR="12702" marT="126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移送先</a:t>
                      </a:r>
                      <a:endParaRPr lang="en-US" altLang="ja-JP" sz="1900" b="1" i="0" u="none" strike="noStrike" dirty="0" smtClean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  <a:p>
                      <a:pPr algn="ctr" fontAlgn="b"/>
                      <a:r>
                        <a:rPr lang="ja-JP" altLang="en-US" sz="1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メインホスト</a:t>
                      </a:r>
                      <a:endParaRPr lang="ja-JP" altLang="en-US" sz="19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12702" marR="12702" marT="126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移送先</a:t>
                      </a:r>
                      <a:endParaRPr lang="en-US" altLang="ja-JP" sz="1900" b="1" i="0" u="none" strike="noStrike" dirty="0" smtClean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  <a:p>
                      <a:pPr algn="ctr" fontAlgn="b"/>
                      <a:r>
                        <a:rPr lang="ja-JP" altLang="en-US" sz="1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サブホスト</a:t>
                      </a:r>
                      <a:endParaRPr lang="ja-JP" altLang="en-US" sz="19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12702" marR="12702" marT="126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</a:tr>
              <a:tr h="334925">
                <a:tc>
                  <a:txBody>
                    <a:bodyPr/>
                    <a:lstStyle/>
                    <a:p>
                      <a:pPr lvl="0" algn="ctr" fontAlgn="b">
                        <a:lnSpc>
                          <a:spcPct val="70000"/>
                        </a:lnSpc>
                      </a:pPr>
                      <a:r>
                        <a:rPr lang="en-US" sz="1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CPU</a:t>
                      </a:r>
                    </a:p>
                  </a:txBody>
                  <a:tcPr marL="12702" marR="12702" marT="126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de-DE" sz="19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Xeon </a:t>
                      </a:r>
                      <a:r>
                        <a:rPr lang="de-DE" sz="1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E3-1270 v3</a:t>
                      </a:r>
                      <a:endParaRPr lang="de-DE" sz="19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12702" marR="12702" marT="126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fr-FR" sz="19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12702" marR="12702" marT="126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9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Xeon </a:t>
                      </a:r>
                      <a:r>
                        <a:rPr lang="de-DE" sz="1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E3-1270</a:t>
                      </a:r>
                      <a:r>
                        <a:rPr lang="de-DE" sz="19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 </a:t>
                      </a:r>
                      <a:r>
                        <a:rPr lang="de-DE" sz="1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v2</a:t>
                      </a:r>
                      <a:endParaRPr lang="de-DE" sz="19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12702" marR="12702" marT="126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759"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メモリ</a:t>
                      </a:r>
                      <a:endParaRPr lang="en-US" sz="19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12702" marR="12702" marT="126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ja-JP" sz="1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16GB</a:t>
                      </a:r>
                      <a:endParaRPr lang="en-US" altLang="ja-JP" sz="19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12702" marR="12702" marT="126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900" b="1" dirty="0" smtClean="0">
                          <a:latin typeface="MS PGothic" charset="-128"/>
                          <a:ea typeface="MS PGothic" charset="-128"/>
                          <a:cs typeface="MS PGothic" charset="-128"/>
                        </a:rPr>
                        <a:t>12GB</a:t>
                      </a:r>
                      <a:endParaRPr kumimoji="1" lang="ja-JP" altLang="en-US" sz="1900" b="1" dirty="0">
                        <a:latin typeface="MS PGothic" charset="-128"/>
                        <a:ea typeface="MS PGothic" charset="-128"/>
                        <a:cs typeface="MS PGothic" charset="-128"/>
                      </a:endParaRPr>
                    </a:p>
                  </a:txBody>
                  <a:tcPr marL="12702" marR="12702" marT="126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75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 b="1" i="0" u="none" strike="noStrike" dirty="0">
                          <a:solidFill>
                            <a:schemeClr val="tx1"/>
                          </a:solidFill>
                          <a:effectLst/>
                          <a:latin typeface="ＭＳ Ｐゴシック"/>
                        </a:rPr>
                        <a:t>NIC</a:t>
                      </a:r>
                    </a:p>
                  </a:txBody>
                  <a:tcPr marL="12702" marR="12702" marT="126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altLang="ja-JP" sz="1900" b="1" i="0" u="none" strike="noStrike" dirty="0">
                          <a:solidFill>
                            <a:schemeClr val="tx1"/>
                          </a:solidFill>
                          <a:effectLst/>
                          <a:latin typeface="ＭＳ Ｐゴシック"/>
                        </a:rPr>
                        <a:t>10GbE</a:t>
                      </a:r>
                    </a:p>
                  </a:txBody>
                  <a:tcPr marL="12702" marR="12702" marT="126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b="1" dirty="0">
                        <a:latin typeface="MS PGothic" charset="-128"/>
                        <a:ea typeface="MS PGothic" charset="-128"/>
                        <a:cs typeface="MS PGothic" charset="-128"/>
                      </a:endParaRPr>
                    </a:p>
                  </a:txBody>
                  <a:tcPr marL="12702" marR="12702" marT="126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75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OS</a:t>
                      </a:r>
                    </a:p>
                  </a:txBody>
                  <a:tcPr marL="12702" marR="12702" marT="126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Linux 4.3</a:t>
                      </a:r>
                      <a:endParaRPr lang="en-US" sz="19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12702" marR="12702" marT="126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407948"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仮想化ソフトウェア</a:t>
                      </a:r>
                      <a:endParaRPr lang="ja-JP" altLang="en-US" sz="19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12702" marR="12702" marT="126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de-DE" sz="19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QEMU-KVM </a:t>
                      </a:r>
                      <a:r>
                        <a:rPr lang="de-DE" sz="1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2.4.1</a:t>
                      </a:r>
                      <a:endParaRPr lang="de-DE" sz="19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12702" marR="12702" marT="126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marL="12702" marR="12702" marT="126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5786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altLang="ja-JP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-</a:t>
                      </a:r>
                    </a:p>
                  </a:txBody>
                  <a:tcPr marL="12702" marR="12702" marT="126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テキスト ボックス 5"/>
          <p:cNvSpPr txBox="1"/>
          <p:nvPr/>
        </p:nvSpPr>
        <p:spPr>
          <a:xfrm>
            <a:off x="194037" y="370464"/>
            <a:ext cx="184666" cy="3539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65478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統合マイグレーションの性能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/>
              <a:t>２台</a:t>
            </a:r>
            <a:r>
              <a:rPr lang="ja-JP" altLang="en-US" dirty="0" smtClean="0"/>
              <a:t>のホストから統合マイグレーションを実行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マイグレーション</a:t>
            </a:r>
            <a:r>
              <a:rPr lang="ja-JP" altLang="en-US" dirty="0"/>
              <a:t>時間</a:t>
            </a:r>
            <a:r>
              <a:rPr lang="ja-JP" altLang="en-US" dirty="0" smtClean="0"/>
              <a:t>は従来とほぼ同じ</a:t>
            </a:r>
            <a:endParaRPr lang="en-US" altLang="ja-JP" dirty="0" smtClean="0"/>
          </a:p>
          <a:p>
            <a:pPr lvl="2"/>
            <a:r>
              <a:rPr kumimoji="1" lang="ja-JP" altLang="en-US" dirty="0"/>
              <a:t>メモリ</a:t>
            </a:r>
            <a:r>
              <a:rPr kumimoji="1" lang="ja-JP" altLang="en-US" dirty="0" smtClean="0"/>
              <a:t>の並列転送による高速化は見られなかった</a:t>
            </a:r>
            <a:endParaRPr lang="en-US" altLang="ja-JP" dirty="0"/>
          </a:p>
          <a:p>
            <a:pPr lvl="1"/>
            <a:r>
              <a:rPr kumimoji="1" lang="ja-JP" altLang="en-US" dirty="0" smtClean="0"/>
              <a:t>ダウンタイムは減少</a:t>
            </a:r>
            <a:endParaRPr lang="en-US" altLang="ja-JP" dirty="0"/>
          </a:p>
          <a:p>
            <a:pPr lvl="2"/>
            <a:r>
              <a:rPr kumimoji="1" lang="en-US" altLang="ja-JP" dirty="0" smtClean="0"/>
              <a:t>VM</a:t>
            </a:r>
            <a:r>
              <a:rPr kumimoji="1" lang="ja-JP" altLang="en-US" dirty="0" smtClean="0"/>
              <a:t>の停止中に転送するページ数が減少</a:t>
            </a:r>
            <a:endParaRPr kumimoji="1" lang="en-US" altLang="ja-JP" dirty="0" smtClean="0"/>
          </a:p>
          <a:p>
            <a:pPr lvl="2"/>
            <a:endParaRPr kumimoji="1" lang="en-US" altLang="ja-JP" dirty="0" smtClean="0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7107" y="4017417"/>
            <a:ext cx="4012707" cy="27562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255" y="4017417"/>
            <a:ext cx="4074851" cy="27562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BF1F7-6042-104B-AF7D-05FB728527F6}" type="slidenum">
              <a:rPr kumimoji="1" lang="ja-JP" altLang="en-US" smtClean="0"/>
              <a:t>18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58303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並列転送における高速化</a:t>
            </a:r>
            <a:endParaRPr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移送先ホストでのネットワーク・ボトルネックを解消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移送先</a:t>
            </a:r>
            <a:r>
              <a:rPr lang="ja-JP" altLang="en-US" dirty="0" smtClean="0">
                <a:solidFill>
                  <a:srgbClr val="595959"/>
                </a:solidFill>
              </a:rPr>
              <a:t>ホストで２つの</a:t>
            </a:r>
            <a:r>
              <a:rPr lang="en-US" altLang="ja-JP" dirty="0" err="1" smtClean="0">
                <a:solidFill>
                  <a:srgbClr val="595959"/>
                </a:solidFill>
              </a:rPr>
              <a:t>GbE</a:t>
            </a:r>
            <a:r>
              <a:rPr lang="en-US" altLang="ja-JP" dirty="0" smtClean="0">
                <a:solidFill>
                  <a:srgbClr val="595959"/>
                </a:solidFill>
              </a:rPr>
              <a:t> NIC</a:t>
            </a:r>
            <a:r>
              <a:rPr lang="ja-JP" altLang="en-US" dirty="0" smtClean="0">
                <a:solidFill>
                  <a:srgbClr val="595959"/>
                </a:solidFill>
              </a:rPr>
              <a:t>をボンディング</a:t>
            </a:r>
            <a:endParaRPr lang="en-US" altLang="ja-JP" dirty="0" smtClean="0">
              <a:solidFill>
                <a:srgbClr val="595959"/>
              </a:solidFill>
            </a:endParaRPr>
          </a:p>
          <a:p>
            <a:pPr lvl="2"/>
            <a:r>
              <a:rPr lang="ja-JP" altLang="en-US" dirty="0" smtClean="0">
                <a:solidFill>
                  <a:srgbClr val="595959"/>
                </a:solidFill>
              </a:rPr>
              <a:t>移送元ではそれぞれ１つの</a:t>
            </a:r>
            <a:r>
              <a:rPr lang="en-US" altLang="ja-JP" dirty="0" err="1" smtClean="0"/>
              <a:t>GbE</a:t>
            </a:r>
            <a:r>
              <a:rPr lang="en-US" altLang="ja-JP" dirty="0" smtClean="0"/>
              <a:t> NIC</a:t>
            </a:r>
            <a:r>
              <a:rPr lang="ja-JP" altLang="en-US" dirty="0" smtClean="0"/>
              <a:t>を使用</a:t>
            </a:r>
            <a:endParaRPr lang="en-US" altLang="ja-JP" dirty="0" smtClean="0"/>
          </a:p>
          <a:p>
            <a:r>
              <a:rPr lang="ja-JP" altLang="en-US" dirty="0" smtClean="0"/>
              <a:t>並列転送による高速化を確認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マイグレーション時間が</a:t>
            </a:r>
            <a:r>
              <a:rPr lang="en-US" altLang="ja-JP" dirty="0" smtClean="0"/>
              <a:t>46</a:t>
            </a:r>
            <a:r>
              <a:rPr lang="ja-JP" altLang="en-US" dirty="0" smtClean="0"/>
              <a:t>％減少</a:t>
            </a:r>
            <a:endParaRPr lang="en-US" altLang="ja-JP" dirty="0" smtClean="0"/>
          </a:p>
          <a:p>
            <a:pPr lvl="1"/>
            <a:endParaRPr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BF1F7-6042-104B-AF7D-05FB728527F6}" type="slidenum">
              <a:rPr lang="ja-JP" altLang="en-US" smtClean="0">
                <a:solidFill>
                  <a:schemeClr val="tx1"/>
                </a:solidFill>
              </a:rPr>
              <a:pPr/>
              <a:t>19</a:t>
            </a:fld>
            <a:endParaRPr lang="ja-JP" altLang="en-US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4114" y="3923930"/>
            <a:ext cx="4694392" cy="28430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テキスト ボックス 17"/>
          <p:cNvSpPr txBox="1">
            <a:spLocks noChangeArrowheads="1"/>
          </p:cNvSpPr>
          <p:nvPr/>
        </p:nvSpPr>
        <p:spPr bwMode="auto">
          <a:xfrm>
            <a:off x="252320" y="4013180"/>
            <a:ext cx="1911868" cy="3583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5789" tIns="47891" rIns="95789" bIns="47891">
            <a:spAutoFit/>
          </a:bodyPr>
          <a:lstStyle>
            <a:lvl1pPr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9pPr>
          </a:lstStyle>
          <a:p>
            <a:r>
              <a:rPr lang="ja-JP" altLang="en-US" dirty="0" smtClean="0"/>
              <a:t>移送元メインホスト</a:t>
            </a:r>
            <a:endParaRPr lang="ja-JP" altLang="en-US" dirty="0"/>
          </a:p>
        </p:txBody>
      </p:sp>
      <p:sp>
        <p:nvSpPr>
          <p:cNvPr id="8" name="正方形/長方形 7"/>
          <p:cNvSpPr/>
          <p:nvPr/>
        </p:nvSpPr>
        <p:spPr>
          <a:xfrm>
            <a:off x="690896" y="4456129"/>
            <a:ext cx="823877" cy="771047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5789" tIns="47891" rIns="95789" bIns="47891"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0" name="正方形/長方形 9"/>
          <p:cNvSpPr/>
          <p:nvPr/>
        </p:nvSpPr>
        <p:spPr>
          <a:xfrm>
            <a:off x="690896" y="5485238"/>
            <a:ext cx="823877" cy="619755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5789" tIns="47891" rIns="95789" bIns="47891" anchor="ctr"/>
          <a:lstStyle/>
          <a:p>
            <a:pPr algn="ctr">
              <a:defRPr/>
            </a:pPr>
            <a:endParaRPr lang="ja-JP" altLang="en-US" dirty="0"/>
          </a:p>
        </p:txBody>
      </p:sp>
      <p:sp>
        <p:nvSpPr>
          <p:cNvPr id="19" name="テキスト ボックス 18"/>
          <p:cNvSpPr txBox="1">
            <a:spLocks noChangeArrowheads="1"/>
          </p:cNvSpPr>
          <p:nvPr/>
        </p:nvSpPr>
        <p:spPr bwMode="auto">
          <a:xfrm>
            <a:off x="175167" y="6236019"/>
            <a:ext cx="1797003" cy="3583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5789" tIns="47891" rIns="95789" bIns="47891">
            <a:spAutoFit/>
          </a:bodyPr>
          <a:lstStyle>
            <a:lvl1pPr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9pPr>
          </a:lstStyle>
          <a:p>
            <a:r>
              <a:rPr lang="ja-JP" altLang="en-US" dirty="0" smtClean="0"/>
              <a:t>移送元サブホスト</a:t>
            </a:r>
            <a:endParaRPr lang="ja-JP" altLang="en-US" dirty="0"/>
          </a:p>
        </p:txBody>
      </p:sp>
      <p:sp>
        <p:nvSpPr>
          <p:cNvPr id="20" name="正方形/長方形 7"/>
          <p:cNvSpPr/>
          <p:nvPr/>
        </p:nvSpPr>
        <p:spPr>
          <a:xfrm>
            <a:off x="2881269" y="4937113"/>
            <a:ext cx="823877" cy="771047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5789" tIns="47891" rIns="95789" bIns="47891"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21" name="テキスト ボックス 18"/>
          <p:cNvSpPr txBox="1">
            <a:spLocks noChangeArrowheads="1"/>
          </p:cNvSpPr>
          <p:nvPr/>
        </p:nvSpPr>
        <p:spPr bwMode="auto">
          <a:xfrm>
            <a:off x="2564899" y="4462213"/>
            <a:ext cx="1456615" cy="373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5789" tIns="47891" rIns="95789" bIns="47891">
            <a:spAutoFit/>
          </a:bodyPr>
          <a:lstStyle>
            <a:lvl1pPr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9pPr>
          </a:lstStyle>
          <a:p>
            <a:r>
              <a:rPr lang="ja-JP" altLang="en-US" dirty="0" smtClean="0"/>
              <a:t>移送先ホスト</a:t>
            </a:r>
            <a:endParaRPr lang="ja-JP" altLang="en-US" dirty="0"/>
          </a:p>
        </p:txBody>
      </p:sp>
      <p:sp>
        <p:nvSpPr>
          <p:cNvPr id="6" name="Rectangle 5"/>
          <p:cNvSpPr/>
          <p:nvPr/>
        </p:nvSpPr>
        <p:spPr>
          <a:xfrm>
            <a:off x="2805615" y="5058904"/>
            <a:ext cx="151308" cy="220574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Rectangle 22"/>
          <p:cNvSpPr/>
          <p:nvPr/>
        </p:nvSpPr>
        <p:spPr>
          <a:xfrm>
            <a:off x="2809211" y="5380662"/>
            <a:ext cx="151308" cy="220574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Rectangle 23"/>
          <p:cNvSpPr/>
          <p:nvPr/>
        </p:nvSpPr>
        <p:spPr>
          <a:xfrm>
            <a:off x="1411778" y="4731365"/>
            <a:ext cx="151308" cy="220574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Rectangle 24"/>
          <p:cNvSpPr/>
          <p:nvPr/>
        </p:nvSpPr>
        <p:spPr>
          <a:xfrm>
            <a:off x="1448092" y="5684828"/>
            <a:ext cx="151308" cy="220574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6" name="Elbow Connector 25"/>
          <p:cNvCxnSpPr>
            <a:stCxn id="24" idx="3"/>
            <a:endCxn id="6" idx="1"/>
          </p:cNvCxnSpPr>
          <p:nvPr/>
        </p:nvCxnSpPr>
        <p:spPr>
          <a:xfrm>
            <a:off x="1563086" y="4841652"/>
            <a:ext cx="1242529" cy="327539"/>
          </a:xfrm>
          <a:prstGeom prst="bentConnector3">
            <a:avLst/>
          </a:prstGeom>
          <a:ln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Elbow Connector 27"/>
          <p:cNvCxnSpPr>
            <a:stCxn id="25" idx="3"/>
            <a:endCxn id="23" idx="1"/>
          </p:cNvCxnSpPr>
          <p:nvPr/>
        </p:nvCxnSpPr>
        <p:spPr>
          <a:xfrm flipV="1">
            <a:off x="1599400" y="5490949"/>
            <a:ext cx="1209811" cy="304166"/>
          </a:xfrm>
          <a:prstGeom prst="bentConnector3">
            <a:avLst/>
          </a:prstGeom>
          <a:ln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Oval 28"/>
          <p:cNvSpPr/>
          <p:nvPr/>
        </p:nvSpPr>
        <p:spPr>
          <a:xfrm>
            <a:off x="2564899" y="5006805"/>
            <a:ext cx="146403" cy="67802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TextBox 4"/>
          <p:cNvSpPr txBox="1"/>
          <p:nvPr/>
        </p:nvSpPr>
        <p:spPr>
          <a:xfrm>
            <a:off x="7623128" y="4546699"/>
            <a:ext cx="992579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/>
              <a:t>VM 2GB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7885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err="1" smtClean="0"/>
              <a:t>IaaS</a:t>
            </a:r>
            <a:r>
              <a:rPr lang="ja-JP" altLang="en-US" dirty="0" smtClean="0"/>
              <a:t>型クラウドが普及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仮想マシン（</a:t>
            </a:r>
            <a:r>
              <a:rPr lang="en-US" altLang="ja-JP" dirty="0" smtClean="0"/>
              <a:t>VM</a:t>
            </a:r>
            <a:r>
              <a:rPr lang="ja-JP" altLang="en-US" dirty="0" smtClean="0"/>
              <a:t>）を提供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システムを自由にカスタマイズ可能</a:t>
            </a:r>
            <a:endParaRPr lang="en-US" altLang="ja-JP" dirty="0" smtClean="0"/>
          </a:p>
          <a:p>
            <a:r>
              <a:rPr lang="ja-JP" altLang="en-US" dirty="0" smtClean="0"/>
              <a:t>大容量メモリを持つ</a:t>
            </a:r>
            <a:r>
              <a:rPr lang="en-US" altLang="ja-JP" dirty="0" smtClean="0"/>
              <a:t>VM</a:t>
            </a:r>
            <a:r>
              <a:rPr lang="ja-JP" altLang="en-US" dirty="0" smtClean="0"/>
              <a:t>も提供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Amazon</a:t>
            </a:r>
            <a:r>
              <a:rPr lang="ja-JP" altLang="en-US" dirty="0" smtClean="0"/>
              <a:t> </a:t>
            </a:r>
            <a:r>
              <a:rPr lang="en-US" altLang="ja-JP" dirty="0" smtClean="0"/>
              <a:t>EC2:</a:t>
            </a:r>
            <a:r>
              <a:rPr lang="ja-JP" altLang="en-US" dirty="0" smtClean="0"/>
              <a:t> </a:t>
            </a:r>
            <a:r>
              <a:rPr lang="en-US" altLang="ja-JP" dirty="0" smtClean="0"/>
              <a:t>2TB</a:t>
            </a:r>
            <a:r>
              <a:rPr lang="ja-JP" altLang="en-US" dirty="0" smtClean="0"/>
              <a:t>の</a:t>
            </a:r>
            <a:r>
              <a:rPr lang="en-US" altLang="ja-JP" dirty="0" smtClean="0"/>
              <a:t>VM</a:t>
            </a:r>
            <a:r>
              <a:rPr lang="ja-JP" altLang="en-US" dirty="0" smtClean="0"/>
              <a:t>（</a:t>
            </a:r>
            <a:r>
              <a:rPr lang="en-US" altLang="ja-JP" dirty="0" smtClean="0"/>
              <a:t>4TB〜16TB</a:t>
            </a:r>
            <a:r>
              <a:rPr lang="ja-JP" altLang="en-US" dirty="0" smtClean="0"/>
              <a:t>の</a:t>
            </a:r>
            <a:r>
              <a:rPr lang="en-US" altLang="ja-JP" dirty="0" smtClean="0"/>
              <a:t>VM</a:t>
            </a:r>
            <a:r>
              <a:rPr lang="ja-JP" altLang="en-US" dirty="0" smtClean="0"/>
              <a:t>も予定）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ビッグデータの解析などに利用</a:t>
            </a:r>
            <a:endParaRPr lang="en-US" altLang="ja-JP" dirty="0" smtClean="0"/>
          </a:p>
          <a:p>
            <a:endParaRPr lang="en-US" altLang="ja-JP" dirty="0" smtClean="0"/>
          </a:p>
          <a:p>
            <a:endParaRPr lang="en-US" altLang="ja-JP" dirty="0"/>
          </a:p>
        </p:txBody>
      </p:sp>
      <p:sp>
        <p:nvSpPr>
          <p:cNvPr id="2" name="雲 1"/>
          <p:cNvSpPr/>
          <p:nvPr/>
        </p:nvSpPr>
        <p:spPr>
          <a:xfrm>
            <a:off x="1987046" y="4631862"/>
            <a:ext cx="4967617" cy="2127563"/>
          </a:xfrm>
          <a:prstGeom prst="cloud">
            <a:avLst/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/>
          </a:p>
        </p:txBody>
      </p:sp>
      <p:sp>
        <p:nvSpPr>
          <p:cNvPr id="5" name="テキスト ボックス 23"/>
          <p:cNvSpPr txBox="1">
            <a:spLocks noChangeArrowheads="1"/>
          </p:cNvSpPr>
          <p:nvPr/>
        </p:nvSpPr>
        <p:spPr bwMode="auto">
          <a:xfrm>
            <a:off x="3677755" y="4631862"/>
            <a:ext cx="1210254" cy="3583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5789" tIns="47891" rIns="95789" bIns="47891">
            <a:spAutoFit/>
          </a:bodyPr>
          <a:lstStyle>
            <a:lvl1pPr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9pPr>
          </a:lstStyle>
          <a:p>
            <a:r>
              <a:rPr lang="en-US" altLang="en-US" dirty="0" smtClean="0"/>
              <a:t>仮想マシン</a:t>
            </a:r>
            <a:endParaRPr lang="ja-JP" altLang="en-US" dirty="0"/>
          </a:p>
        </p:txBody>
      </p:sp>
      <p:sp>
        <p:nvSpPr>
          <p:cNvPr id="10" name="正方形/長方形 9"/>
          <p:cNvSpPr/>
          <p:nvPr/>
        </p:nvSpPr>
        <p:spPr>
          <a:xfrm>
            <a:off x="3179974" y="5160791"/>
            <a:ext cx="2134084" cy="1116735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5789" tIns="47891" rIns="95789" bIns="47891"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1" name="角丸四角形 10"/>
          <p:cNvSpPr/>
          <p:nvPr/>
        </p:nvSpPr>
        <p:spPr>
          <a:xfrm>
            <a:off x="3295453" y="5260348"/>
            <a:ext cx="730899" cy="93429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5789" tIns="47891" rIns="95789" bIns="47891" anchor="ctr"/>
          <a:lstStyle/>
          <a:p>
            <a:pPr algn="ctr">
              <a:defRPr/>
            </a:pPr>
            <a:r>
              <a:rPr lang="en-US" altLang="ja-JP" dirty="0" smtClean="0">
                <a:solidFill>
                  <a:schemeClr val="tx1"/>
                </a:solidFill>
              </a:rPr>
              <a:t>VM</a:t>
            </a:r>
            <a:r>
              <a:rPr lang="ja-JP" altLang="en-US" dirty="0" smtClean="0">
                <a:solidFill>
                  <a:schemeClr val="tx1"/>
                </a:solidFill>
              </a:rPr>
              <a:t>本体</a:t>
            </a:r>
            <a:endParaRPr lang="ja-JP" altLang="en-US" dirty="0">
              <a:solidFill>
                <a:schemeClr val="tx1"/>
              </a:solidFill>
            </a:endParaRPr>
          </a:p>
        </p:txBody>
      </p:sp>
      <p:sp>
        <p:nvSpPr>
          <p:cNvPr id="12" name="角丸四角形 11"/>
          <p:cNvSpPr/>
          <p:nvPr/>
        </p:nvSpPr>
        <p:spPr>
          <a:xfrm>
            <a:off x="4161292" y="5260348"/>
            <a:ext cx="1077470" cy="934295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5789" tIns="47891" rIns="95789" bIns="47891" anchor="ctr"/>
          <a:lstStyle/>
          <a:p>
            <a:pPr algn="ctr">
              <a:defRPr/>
            </a:pPr>
            <a:r>
              <a:rPr lang="ja-JP" altLang="en-US" dirty="0" smtClean="0">
                <a:solidFill>
                  <a:srgbClr val="000000"/>
                </a:solidFill>
              </a:rPr>
              <a:t>メモリ</a:t>
            </a:r>
            <a:endParaRPr lang="en-US" altLang="ja-JP" dirty="0" smtClean="0">
              <a:solidFill>
                <a:srgbClr val="000000"/>
              </a:solidFill>
            </a:endParaRPr>
          </a:p>
          <a:p>
            <a:pPr algn="ctr">
              <a:defRPr/>
            </a:pPr>
            <a:r>
              <a:rPr lang="en-US" altLang="en-US" dirty="0">
                <a:solidFill>
                  <a:srgbClr val="000000"/>
                </a:solidFill>
              </a:rPr>
              <a:t>2</a:t>
            </a:r>
            <a:r>
              <a:rPr lang="en-US" altLang="ja-JP" dirty="0" smtClean="0">
                <a:solidFill>
                  <a:srgbClr val="000000"/>
                </a:solidFill>
              </a:rPr>
              <a:t>TB</a:t>
            </a:r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6145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大容量メモリを持つ</a:t>
            </a:r>
            <a:r>
              <a:rPr lang="en-US" altLang="ja-JP" smtClean="0"/>
              <a:t>VM</a:t>
            </a:r>
            <a:endParaRPr lang="ja-JP" altLang="en-US" dirty="0"/>
          </a:p>
        </p:txBody>
      </p:sp>
      <p:sp>
        <p:nvSpPr>
          <p:cNvPr id="6147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1pPr>
            <a:lvl2pPr marL="778262" indent="-299331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2pPr>
            <a:lvl3pPr marL="1197330" indent="-239468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3pPr>
            <a:lvl4pPr marL="1676260" indent="-239468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4pPr>
            <a:lvl5pPr marL="2155191" indent="-239468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5pPr>
            <a:lvl6pPr marL="2634121" indent="-239468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6pPr>
            <a:lvl7pPr marL="3113052" indent="-239468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7pPr>
            <a:lvl8pPr marL="3591982" indent="-239468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8pPr>
            <a:lvl9pPr marL="4070912" indent="-239468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9pPr>
          </a:lstStyle>
          <a:p>
            <a:fld id="{A26BEE4B-A6C6-D147-95C5-0B4D2329890A}" type="slidenum">
              <a:rPr lang="ja-JP" altLang="en-US" smtClean="0"/>
              <a:pPr/>
              <a:t>2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66165579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部分マイグレーションの性能</a:t>
            </a:r>
            <a:endParaRPr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メインホスト間での部分マイグレーションを実行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マイグレーション時間は</a:t>
            </a:r>
            <a:r>
              <a:rPr lang="en-US" altLang="ja-JP" dirty="0" smtClean="0"/>
              <a:t>38〜47%</a:t>
            </a:r>
            <a:r>
              <a:rPr lang="ja-JP" altLang="en-US" dirty="0" smtClean="0"/>
              <a:t>減少</a:t>
            </a:r>
            <a:endParaRPr lang="en-US" altLang="ja-JP" dirty="0" smtClean="0"/>
          </a:p>
          <a:p>
            <a:pPr lvl="2"/>
            <a:r>
              <a:rPr lang="ja-JP" altLang="en-US" dirty="0" smtClean="0"/>
              <a:t>転送するメモリ量に比例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ダウンタイムも減少</a:t>
            </a:r>
            <a:endParaRPr lang="en-US" altLang="ja-JP" dirty="0" smtClean="0"/>
          </a:p>
          <a:p>
            <a:pPr lvl="2"/>
            <a:r>
              <a:rPr lang="ja-JP" altLang="en-US" dirty="0" smtClean="0"/>
              <a:t>統合マイグレーションと同様の理由</a:t>
            </a:r>
            <a:endParaRPr lang="en-US" altLang="ja-JP" dirty="0" smtClean="0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0978" y="4048217"/>
            <a:ext cx="4341181" cy="2819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554" y="4048217"/>
            <a:ext cx="4412201" cy="2819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88078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統合マイグレーション後の性能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マイグレーション後の</a:t>
            </a:r>
            <a:r>
              <a:rPr kumimoji="1" lang="en-US" altLang="ja-JP" dirty="0" smtClean="0"/>
              <a:t>VM</a:t>
            </a:r>
            <a:r>
              <a:rPr kumimoji="1" lang="ja-JP" altLang="en-US" dirty="0" smtClean="0"/>
              <a:t>の性能を</a:t>
            </a:r>
            <a:r>
              <a:rPr kumimoji="1" lang="en-US" altLang="ja-JP" dirty="0" err="1" smtClean="0"/>
              <a:t>memcached</a:t>
            </a:r>
            <a:r>
              <a:rPr kumimoji="1" lang="ja-JP" altLang="en-US" dirty="0" smtClean="0"/>
              <a:t>を用いて測定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分割マイグレーション後は</a:t>
            </a:r>
            <a:r>
              <a:rPr lang="en-US" altLang="ja-JP" dirty="0" smtClean="0"/>
              <a:t>11</a:t>
            </a:r>
            <a:r>
              <a:rPr lang="ja-JP" altLang="en-US" dirty="0" smtClean="0"/>
              <a:t>％の性能低下</a:t>
            </a:r>
            <a:endParaRPr lang="en-US" altLang="ja-JP" dirty="0" smtClean="0"/>
          </a:p>
          <a:p>
            <a:pPr lvl="2"/>
            <a:r>
              <a:rPr lang="ja-JP" altLang="en-US" dirty="0" smtClean="0"/>
              <a:t>リモートページングが原因</a:t>
            </a:r>
            <a:endParaRPr lang="en-US" altLang="ja-JP" dirty="0" smtClean="0"/>
          </a:p>
          <a:p>
            <a:pPr lvl="1"/>
            <a:r>
              <a:rPr lang="ja-JP" altLang="en-US" dirty="0"/>
              <a:t>統合</a:t>
            </a:r>
            <a:r>
              <a:rPr lang="ja-JP" altLang="en-US" dirty="0" smtClean="0"/>
              <a:t>マイグレーション後はほぼ性能低下なし</a:t>
            </a:r>
            <a:endParaRPr lang="en-US" altLang="ja-JP" dirty="0" smtClean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3978028"/>
            <a:ext cx="4647303" cy="29053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BF1F7-6042-104B-AF7D-05FB728527F6}" type="slidenum">
              <a:rPr kumimoji="1" lang="ja-JP" altLang="en-US" smtClean="0">
                <a:solidFill>
                  <a:schemeClr val="tx1"/>
                </a:solidFill>
              </a:rPr>
              <a:t>21</a:t>
            </a:fld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469405" y="6446763"/>
            <a:ext cx="1107996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VM 12GB</a:t>
            </a:r>
            <a:endParaRPr kumimoji="1" lang="ja-JP" alt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7305" y="3898496"/>
            <a:ext cx="4496696" cy="29848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86629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部分マイグレーション後の性能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>
                <a:solidFill>
                  <a:srgbClr val="595959"/>
                </a:solidFill>
              </a:rPr>
              <a:t>部分マイグレーション後は</a:t>
            </a:r>
            <a:r>
              <a:rPr lang="en-US" altLang="ja-JP" dirty="0" smtClean="0">
                <a:solidFill>
                  <a:srgbClr val="595959"/>
                </a:solidFill>
              </a:rPr>
              <a:t>11</a:t>
            </a:r>
            <a:r>
              <a:rPr lang="ja-JP" altLang="en-US" dirty="0" smtClean="0">
                <a:solidFill>
                  <a:srgbClr val="595959"/>
                </a:solidFill>
              </a:rPr>
              <a:t>％の性能低下</a:t>
            </a:r>
            <a:endParaRPr lang="en-US" altLang="ja-JP" dirty="0" smtClean="0">
              <a:solidFill>
                <a:srgbClr val="595959"/>
              </a:solidFill>
            </a:endParaRPr>
          </a:p>
          <a:p>
            <a:pPr lvl="1"/>
            <a:r>
              <a:rPr lang="ja-JP" altLang="en-US" dirty="0" smtClean="0">
                <a:solidFill>
                  <a:srgbClr val="595959"/>
                </a:solidFill>
              </a:rPr>
              <a:t>分割マイグレーション後と</a:t>
            </a:r>
            <a:r>
              <a:rPr lang="ja-JP" altLang="en-US" dirty="0">
                <a:solidFill>
                  <a:srgbClr val="595959"/>
                </a:solidFill>
              </a:rPr>
              <a:t>同等</a:t>
            </a:r>
            <a:r>
              <a:rPr lang="ja-JP" altLang="en-US" dirty="0" smtClean="0">
                <a:solidFill>
                  <a:srgbClr val="595959"/>
                </a:solidFill>
              </a:rPr>
              <a:t>の性能</a:t>
            </a:r>
            <a:endParaRPr lang="en-US" altLang="ja-JP" dirty="0" smtClean="0">
              <a:solidFill>
                <a:srgbClr val="595959"/>
              </a:solidFill>
            </a:endParaRPr>
          </a:p>
          <a:p>
            <a:pPr lvl="1"/>
            <a:r>
              <a:rPr lang="ja-JP" altLang="en-US" dirty="0" smtClean="0">
                <a:solidFill>
                  <a:srgbClr val="595959"/>
                </a:solidFill>
              </a:rPr>
              <a:t>リモートページングが原因</a:t>
            </a:r>
            <a:endParaRPr kumimoji="1" lang="en-US" altLang="ja-JP" dirty="0" smtClean="0">
              <a:solidFill>
                <a:srgbClr val="595959"/>
              </a:solidFill>
            </a:endParaRPr>
          </a:p>
          <a:p>
            <a:pPr lvl="1"/>
            <a:endParaRPr kumimoji="1" lang="ja-JP" alt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3579451"/>
            <a:ext cx="4386803" cy="32785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BF1F7-6042-104B-AF7D-05FB728527F6}" type="slidenum">
              <a:rPr kumimoji="1" lang="ja-JP" altLang="en-US" smtClean="0">
                <a:solidFill>
                  <a:schemeClr val="tx1"/>
                </a:solidFill>
              </a:rPr>
              <a:t>22</a:t>
            </a:fld>
            <a:endParaRPr kumimoji="1" lang="ja-JP" altLang="en-US" dirty="0">
              <a:solidFill>
                <a:schemeClr val="tx1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6804" y="3617913"/>
            <a:ext cx="4757196" cy="3240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18203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関連研究</a:t>
            </a:r>
            <a:endParaRPr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ja-JP" dirty="0" err="1" smtClean="0"/>
              <a:t>MemX</a:t>
            </a:r>
            <a:r>
              <a:rPr lang="ja-JP" altLang="ja-JP" dirty="0" smtClean="0"/>
              <a:t> </a:t>
            </a:r>
            <a:r>
              <a:rPr lang="en-US" altLang="ja-JP" dirty="0" smtClean="0"/>
              <a:t> </a:t>
            </a:r>
            <a:r>
              <a:rPr lang="en-US" altLang="ja-JP" sz="2200" dirty="0" smtClean="0"/>
              <a:t>[Deshpande et al.’10]</a:t>
            </a:r>
          </a:p>
          <a:p>
            <a:pPr lvl="1"/>
            <a:r>
              <a:rPr lang="ja-JP" altLang="en-US" dirty="0" smtClean="0"/>
              <a:t>メインホスト間およびサブホスト間の部分マイグレーションをサポート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マイグレーション中のリモートページングは考慮しない</a:t>
            </a:r>
            <a:endParaRPr lang="en-US" altLang="ja-JP" dirty="0" smtClean="0"/>
          </a:p>
          <a:p>
            <a:r>
              <a:rPr lang="en-US" altLang="ja-JP" dirty="0" smtClean="0"/>
              <a:t>Scatter-Gather Migration  </a:t>
            </a:r>
            <a:r>
              <a:rPr lang="en-US" altLang="ja-JP" sz="2200" dirty="0" smtClean="0"/>
              <a:t>[Deshpande et al. ‘14]</a:t>
            </a:r>
          </a:p>
          <a:p>
            <a:pPr lvl="1"/>
            <a:r>
              <a:rPr lang="ja-JP" altLang="en-US" dirty="0" smtClean="0"/>
              <a:t>後半部分が統合マイグレーションに似ている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マイグレーション中のページングは単純に対処可能</a:t>
            </a:r>
            <a:endParaRPr lang="en-US" altLang="ja-JP" dirty="0" smtClean="0"/>
          </a:p>
          <a:p>
            <a:r>
              <a:rPr lang="en-US" altLang="ja-JP" dirty="0" smtClean="0"/>
              <a:t>Jettison </a:t>
            </a:r>
            <a:r>
              <a:rPr lang="en-US" altLang="ja-JP" sz="2200" dirty="0" smtClean="0"/>
              <a:t>[</a:t>
            </a:r>
            <a:r>
              <a:rPr lang="en-US" altLang="ja-JP" sz="2200" dirty="0" err="1" smtClean="0"/>
              <a:t>Bila</a:t>
            </a:r>
            <a:r>
              <a:rPr lang="en-US" altLang="ja-JP" sz="2200" dirty="0" smtClean="0"/>
              <a:t> et al. '12]</a:t>
            </a:r>
          </a:p>
          <a:p>
            <a:pPr lvl="1"/>
            <a:r>
              <a:rPr lang="ja-JP" altLang="en-US" dirty="0" smtClean="0"/>
              <a:t>デスクトップ</a:t>
            </a:r>
            <a:r>
              <a:rPr lang="en-US" altLang="ja-JP" dirty="0" smtClean="0"/>
              <a:t>VM</a:t>
            </a:r>
            <a:r>
              <a:rPr lang="ja-JP" altLang="en-US" dirty="0" smtClean="0"/>
              <a:t>の一部だけをサーバにマイグレーション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サーバからデスクトップに再マイグレーション</a:t>
            </a:r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DB19356-D736-9644-A745-202533CB3236}" type="slidenum">
              <a:rPr lang="ja-JP" altLang="en-US" smtClean="0">
                <a:solidFill>
                  <a:schemeClr val="tx1"/>
                </a:solidFill>
              </a:rPr>
              <a:pPr/>
              <a:t>23</a:t>
            </a:fld>
            <a:endParaRPr lang="ja-JP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1765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まとめ</a:t>
            </a:r>
            <a:endParaRPr lang="ja-JP" altLang="en-US" dirty="0"/>
          </a:p>
        </p:txBody>
      </p:sp>
      <p:sp>
        <p:nvSpPr>
          <p:cNvPr id="21506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ja-JP" altLang="en-US" dirty="0" smtClean="0"/>
              <a:t>複数ホストにまたがって動作する</a:t>
            </a:r>
            <a:r>
              <a:rPr lang="en-US" altLang="ja-JP" dirty="0" smtClean="0"/>
              <a:t>VM</a:t>
            </a:r>
            <a:r>
              <a:rPr lang="ja-JP" altLang="en-US" dirty="0" smtClean="0"/>
              <a:t>のマイグレーションを可能にするシステム</a:t>
            </a:r>
            <a:r>
              <a:rPr lang="en-US" altLang="ja-JP" dirty="0" err="1" smtClean="0"/>
              <a:t>IPmigrate</a:t>
            </a:r>
            <a:r>
              <a:rPr lang="ja-JP" altLang="en-US" dirty="0" smtClean="0"/>
              <a:t>を提案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統合マイグレーションと部分マイグレーション</a:t>
            </a:r>
            <a:endParaRPr lang="en-US" altLang="ja-JP" dirty="0" smtClean="0"/>
          </a:p>
          <a:p>
            <a:pPr lvl="2"/>
            <a:r>
              <a:rPr lang="ja-JP" altLang="en-US" dirty="0" smtClean="0"/>
              <a:t>マイグレーション中のページングに対応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統合マイグレーション後の性能向上を確認</a:t>
            </a:r>
            <a:endParaRPr lang="en-US" altLang="ja-JP" dirty="0" smtClean="0"/>
          </a:p>
          <a:p>
            <a:r>
              <a:rPr lang="ja-JP" altLang="en-US" dirty="0" smtClean="0"/>
              <a:t>今後の課題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実装できていない機能の実装</a:t>
            </a:r>
            <a:endParaRPr lang="en-US" altLang="ja-JP" dirty="0" smtClean="0"/>
          </a:p>
          <a:p>
            <a:pPr lvl="2"/>
            <a:r>
              <a:rPr lang="ja-JP" altLang="en-US" dirty="0" smtClean="0"/>
              <a:t>マイグレーション中のページアウトに対応</a:t>
            </a:r>
            <a:endParaRPr lang="en-US" altLang="ja-JP" dirty="0" smtClean="0"/>
          </a:p>
          <a:p>
            <a:pPr lvl="2"/>
            <a:r>
              <a:rPr lang="ja-JP" altLang="en-US" dirty="0"/>
              <a:t>移送元でのメモリ転送の同期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より柔軟な部分マイグレーションのサポート</a:t>
            </a:r>
          </a:p>
          <a:p>
            <a:pPr lvl="1"/>
            <a:endParaRPr lang="en-US" altLang="ja-JP" dirty="0" smtClean="0"/>
          </a:p>
        </p:txBody>
      </p:sp>
      <p:sp>
        <p:nvSpPr>
          <p:cNvPr id="21507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1pPr>
            <a:lvl2pPr marL="778262" indent="-299331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2pPr>
            <a:lvl3pPr marL="1197330" indent="-239468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3pPr>
            <a:lvl4pPr marL="1676260" indent="-239468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4pPr>
            <a:lvl5pPr marL="2155191" indent="-239468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5pPr>
            <a:lvl6pPr marL="2634121" indent="-239468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6pPr>
            <a:lvl7pPr marL="3113052" indent="-239468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7pPr>
            <a:lvl8pPr marL="3591982" indent="-239468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8pPr>
            <a:lvl9pPr marL="4070912" indent="-239468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9pPr>
          </a:lstStyle>
          <a:p>
            <a:fld id="{562E9CBF-F776-674D-96DF-B89C6BEEAEB4}" type="slidenum">
              <a:rPr lang="ja-JP" altLang="en-US" smtClean="0"/>
              <a:pPr/>
              <a:t>24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0282223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稼働している</a:t>
            </a:r>
            <a:r>
              <a:rPr lang="en-US" altLang="ja-JP" dirty="0" smtClean="0"/>
              <a:t>VM</a:t>
            </a:r>
            <a:r>
              <a:rPr lang="ja-JP" altLang="en-US" dirty="0" smtClean="0"/>
              <a:t>を別のホストに移動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サービスを停止させずにホストのメンテナンスが可能</a:t>
            </a:r>
            <a:endParaRPr lang="en-US" altLang="ja-JP" dirty="0" smtClean="0"/>
          </a:p>
          <a:p>
            <a:r>
              <a:rPr lang="ja-JP" altLang="en-US" dirty="0"/>
              <a:t>移送先のホストに十分な空きメモリが必要</a:t>
            </a:r>
            <a:endParaRPr lang="en-US" altLang="ja-JP" dirty="0"/>
          </a:p>
          <a:p>
            <a:pPr lvl="1"/>
            <a:r>
              <a:rPr lang="ja-JP" altLang="en-US" dirty="0"/>
              <a:t>十分な空きメモリを持つホストを常に確保しておくことは困難</a:t>
            </a:r>
            <a:endParaRPr lang="en-US" altLang="ja-JP" dirty="0"/>
          </a:p>
          <a:p>
            <a:pPr lvl="2"/>
            <a:r>
              <a:rPr lang="ja-JP" altLang="en-US" dirty="0"/>
              <a:t>コストの</a:t>
            </a:r>
            <a:r>
              <a:rPr lang="ja-JP" altLang="en-US" dirty="0" smtClean="0"/>
              <a:t>上昇</a:t>
            </a:r>
            <a:endParaRPr lang="en-US" altLang="ja-JP" dirty="0" smtClean="0"/>
          </a:p>
          <a:p>
            <a:endParaRPr lang="en-US" altLang="ja-JP" dirty="0" smtClean="0"/>
          </a:p>
        </p:txBody>
      </p:sp>
      <p:sp>
        <p:nvSpPr>
          <p:cNvPr id="9224" name="テキスト ボックス 23"/>
          <p:cNvSpPr txBox="1">
            <a:spLocks noChangeArrowheads="1"/>
          </p:cNvSpPr>
          <p:nvPr/>
        </p:nvSpPr>
        <p:spPr bwMode="auto">
          <a:xfrm>
            <a:off x="1741920" y="4484746"/>
            <a:ext cx="1386534" cy="3583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5789" tIns="47891" rIns="95789" bIns="47891">
            <a:spAutoFit/>
          </a:bodyPr>
          <a:lstStyle>
            <a:lvl1pPr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9pPr>
          </a:lstStyle>
          <a:p>
            <a:r>
              <a:rPr lang="ja-JP" altLang="en-US" dirty="0" smtClean="0"/>
              <a:t>移送元ホスト</a:t>
            </a:r>
            <a:endParaRPr lang="ja-JP" altLang="en-US" dirty="0"/>
          </a:p>
        </p:txBody>
      </p:sp>
      <p:sp>
        <p:nvSpPr>
          <p:cNvPr id="9230" name="テキスト ボックス 27"/>
          <p:cNvSpPr txBox="1">
            <a:spLocks noChangeArrowheads="1"/>
          </p:cNvSpPr>
          <p:nvPr/>
        </p:nvSpPr>
        <p:spPr bwMode="auto">
          <a:xfrm>
            <a:off x="6117179" y="4484746"/>
            <a:ext cx="1386534" cy="3583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5789" tIns="47891" rIns="95789" bIns="47891">
            <a:spAutoFit/>
          </a:bodyPr>
          <a:lstStyle>
            <a:lvl1pPr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9pPr>
          </a:lstStyle>
          <a:p>
            <a:r>
              <a:rPr lang="ja-JP" altLang="en-US" dirty="0" smtClean="0"/>
              <a:t>移送先ホスト</a:t>
            </a:r>
            <a:endParaRPr lang="ja-JP" altLang="en-US" dirty="0"/>
          </a:p>
        </p:txBody>
      </p:sp>
      <p:sp>
        <p:nvSpPr>
          <p:cNvPr id="29" name="右矢印 28"/>
          <p:cNvSpPr/>
          <p:nvPr/>
        </p:nvSpPr>
        <p:spPr>
          <a:xfrm>
            <a:off x="3764242" y="5206685"/>
            <a:ext cx="1987047" cy="311148"/>
          </a:xfrm>
          <a:prstGeom prst="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95789" tIns="47891" rIns="95789" bIns="47891"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9232" name="テキスト ボックス 29"/>
          <p:cNvSpPr txBox="1">
            <a:spLocks noChangeArrowheads="1"/>
          </p:cNvSpPr>
          <p:nvPr/>
        </p:nvSpPr>
        <p:spPr bwMode="auto">
          <a:xfrm>
            <a:off x="3953157" y="4835117"/>
            <a:ext cx="1691405" cy="3583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5789" tIns="47891" rIns="95789" bIns="47891">
            <a:spAutoFit/>
          </a:bodyPr>
          <a:lstStyle>
            <a:lvl1pPr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9pPr>
          </a:lstStyle>
          <a:p>
            <a:r>
              <a:rPr lang="ja-JP" altLang="en-US" dirty="0"/>
              <a:t>マイグレーション</a:t>
            </a:r>
          </a:p>
        </p:txBody>
      </p:sp>
      <p:sp>
        <p:nvSpPr>
          <p:cNvPr id="24" name="正方形/長方形 23"/>
          <p:cNvSpPr/>
          <p:nvPr/>
        </p:nvSpPr>
        <p:spPr>
          <a:xfrm>
            <a:off x="1453869" y="4935544"/>
            <a:ext cx="2134084" cy="900382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5789" tIns="47891" rIns="95789" bIns="47891"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31" name="正方形/長方形 30"/>
          <p:cNvSpPr/>
          <p:nvPr/>
        </p:nvSpPr>
        <p:spPr>
          <a:xfrm>
            <a:off x="5858471" y="4937158"/>
            <a:ext cx="2134084" cy="898767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5789" tIns="47891" rIns="95789" bIns="47891"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30" name="角丸四角形 29"/>
          <p:cNvSpPr/>
          <p:nvPr/>
        </p:nvSpPr>
        <p:spPr>
          <a:xfrm>
            <a:off x="2435187" y="5054421"/>
            <a:ext cx="1077470" cy="629549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5789" tIns="47891" rIns="95789" bIns="47891" anchor="ctr"/>
          <a:lstStyle/>
          <a:p>
            <a:pPr algn="ctr">
              <a:defRPr/>
            </a:pPr>
            <a:r>
              <a:rPr lang="ja-JP" altLang="en-US" dirty="0" smtClean="0">
                <a:solidFill>
                  <a:srgbClr val="000000"/>
                </a:solidFill>
              </a:rPr>
              <a:t>メモリ</a:t>
            </a:r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35" name="角丸四角形 34"/>
          <p:cNvSpPr/>
          <p:nvPr/>
        </p:nvSpPr>
        <p:spPr>
          <a:xfrm>
            <a:off x="2435187" y="5054421"/>
            <a:ext cx="1077470" cy="639971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5789" tIns="47891" rIns="95789" bIns="47891" anchor="ctr"/>
          <a:lstStyle/>
          <a:p>
            <a:pPr algn="ctr">
              <a:defRPr/>
            </a:pPr>
            <a:r>
              <a:rPr lang="ja-JP" altLang="en-US" dirty="0" smtClean="0">
                <a:solidFill>
                  <a:srgbClr val="000000"/>
                </a:solidFill>
              </a:rPr>
              <a:t>メモリ</a:t>
            </a:r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32" name="角丸四角形 31"/>
          <p:cNvSpPr/>
          <p:nvPr/>
        </p:nvSpPr>
        <p:spPr>
          <a:xfrm>
            <a:off x="1569348" y="5082660"/>
            <a:ext cx="730899" cy="611732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5789" tIns="47891" rIns="95789" bIns="47891" anchor="ctr"/>
          <a:lstStyle/>
          <a:p>
            <a:pPr algn="ctr">
              <a:defRPr/>
            </a:pPr>
            <a:r>
              <a:rPr lang="en-US" altLang="ja-JP" dirty="0" smtClean="0">
                <a:solidFill>
                  <a:schemeClr val="tx1"/>
                </a:solidFill>
              </a:rPr>
              <a:t>VM</a:t>
            </a:r>
            <a:r>
              <a:rPr lang="ja-JP" altLang="en-US" dirty="0" smtClean="0">
                <a:solidFill>
                  <a:schemeClr val="tx1"/>
                </a:solidFill>
              </a:rPr>
              <a:t>本体</a:t>
            </a:r>
            <a:endParaRPr lang="ja-JP" altLang="en-US" dirty="0">
              <a:solidFill>
                <a:schemeClr val="tx1"/>
              </a:solidFill>
            </a:endParaRPr>
          </a:p>
        </p:txBody>
      </p:sp>
      <p:sp>
        <p:nvSpPr>
          <p:cNvPr id="9217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VM</a:t>
            </a:r>
            <a:r>
              <a:rPr lang="ja-JP" altLang="en-US" smtClean="0"/>
              <a:t>マイグレーション</a:t>
            </a:r>
            <a:endParaRPr lang="ja-JP" altLang="en-US" dirty="0"/>
          </a:p>
        </p:txBody>
      </p:sp>
      <p:sp>
        <p:nvSpPr>
          <p:cNvPr id="9233" name="スライド番号プレースホルダー 30"/>
          <p:cNvSpPr>
            <a:spLocks noGrp="1"/>
          </p:cNvSpPr>
          <p:nvPr>
            <p:ph type="sldNum" sz="quarter" idx="12"/>
          </p:nvPr>
        </p:nvSpPr>
        <p:spPr>
          <a:xfrm>
            <a:off x="7897917" y="6272828"/>
            <a:ext cx="990599" cy="365125"/>
          </a:xfrm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1pPr>
            <a:lvl2pPr marL="778262" indent="-299331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2pPr>
            <a:lvl3pPr marL="1197330" indent="-239468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3pPr>
            <a:lvl4pPr marL="1676260" indent="-239468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4pPr>
            <a:lvl5pPr marL="2155191" indent="-239468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5pPr>
            <a:lvl6pPr marL="2634121" indent="-239468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6pPr>
            <a:lvl7pPr marL="3113052" indent="-239468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7pPr>
            <a:lvl8pPr marL="3591982" indent="-239468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8pPr>
            <a:lvl9pPr marL="4070912" indent="-239468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9pPr>
          </a:lstStyle>
          <a:p>
            <a:fld id="{EFE92490-5B59-F741-B5B3-A1BA172AF44B}" type="slidenum">
              <a:rPr lang="ja-JP" altLang="en-US" smtClean="0"/>
              <a:pPr/>
              <a:t>3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943557545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28621E-6 -1.71376E-7 C 0.03213 0.01575 0.11532 0.09796 0.19504 0.09796 C 0.27475 0.09796 0.41959 0.02038 0.47864 -1.71376E-7 " pathEditMode="relative" rAng="0" ptsTypes="aaa">
                                      <p:cBhvr>
                                        <p:cTn id="6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932" y="488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51336E-6 -4.59047E-6 C 0.11888 0.05438 0.23776 0.11083 0.31794 0.11037 C 0.39812 0.10991 0.44759 0.0206 0.4816 -0.003 " pathEditMode="relative" rAng="0" ptsTypes="aaa">
                                      <p:cBhvr>
                                        <p:cTn id="10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072" y="5391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5" grpId="0" animBg="1"/>
      <p:bldP spid="3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分割マイグレーション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sz="2700" dirty="0" smtClean="0"/>
              <a:t>[</a:t>
            </a:r>
            <a:r>
              <a:rPr lang="en-US" altLang="ja-JP" sz="2700" dirty="0" err="1" smtClean="0"/>
              <a:t>Suetake</a:t>
            </a:r>
            <a:r>
              <a:rPr lang="en-US" altLang="ja-JP" sz="2700" dirty="0" smtClean="0"/>
              <a:t> et al.’16]</a:t>
            </a:r>
            <a:endParaRPr lang="ja-JP" altLang="en-US" sz="2700" dirty="0"/>
          </a:p>
        </p:txBody>
      </p:sp>
      <p:sp>
        <p:nvSpPr>
          <p:cNvPr id="11266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VM</a:t>
            </a:r>
            <a:r>
              <a:rPr lang="ja-JP" altLang="en-US" dirty="0" smtClean="0"/>
              <a:t>を分割して複数のホストにマイグレーション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ページの参照履歴に基づいてメモリ転送</a:t>
            </a:r>
            <a:endParaRPr lang="en-US" altLang="ja-JP" dirty="0" smtClean="0"/>
          </a:p>
          <a:p>
            <a:pPr lvl="2"/>
            <a:r>
              <a:rPr lang="en-US" altLang="ja-JP" dirty="0" smtClean="0"/>
              <a:t>VM</a:t>
            </a:r>
            <a:r>
              <a:rPr lang="ja-JP" altLang="en-US" dirty="0" smtClean="0"/>
              <a:t>本体と使用頻度の高いメモリをメインホストに転送</a:t>
            </a:r>
            <a:endParaRPr lang="en-US" altLang="ja-JP" dirty="0" smtClean="0"/>
          </a:p>
          <a:p>
            <a:r>
              <a:rPr lang="ja-JP" altLang="en-US" dirty="0" smtClean="0"/>
              <a:t>マイグレーション後はリモートページングを行う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VM</a:t>
            </a:r>
            <a:r>
              <a:rPr lang="ja-JP" altLang="en-US" dirty="0" smtClean="0"/>
              <a:t>が必要としたメモリをサブホストからページイン</a:t>
            </a:r>
            <a:endParaRPr lang="en-US" altLang="ja-JP" dirty="0" smtClean="0"/>
          </a:p>
          <a:p>
            <a:pPr lvl="2"/>
            <a:r>
              <a:rPr lang="ja-JP" altLang="en-US" dirty="0" smtClean="0"/>
              <a:t>アクセスしていないメモリをサブホストにページアウト</a:t>
            </a:r>
            <a:endParaRPr lang="en-US" altLang="ja-JP" dirty="0" smtClean="0"/>
          </a:p>
          <a:p>
            <a:endParaRPr lang="ja-JP" altLang="en-US" dirty="0"/>
          </a:p>
        </p:txBody>
      </p:sp>
      <p:sp>
        <p:nvSpPr>
          <p:cNvPr id="11286" name="スライド番号プレースホルダー 5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1pPr>
            <a:lvl2pPr marL="778262" indent="-299331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2pPr>
            <a:lvl3pPr marL="1197330" indent="-239468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3pPr>
            <a:lvl4pPr marL="1676260" indent="-239468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4pPr>
            <a:lvl5pPr marL="2155191" indent="-239468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5pPr>
            <a:lvl6pPr marL="2634121" indent="-239468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6pPr>
            <a:lvl7pPr marL="3113052" indent="-239468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7pPr>
            <a:lvl8pPr marL="3591982" indent="-239468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8pPr>
            <a:lvl9pPr marL="4070912" indent="-239468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9pPr>
          </a:lstStyle>
          <a:p>
            <a:fld id="{DE9EBFAC-C195-D34B-BEDC-C1F93664E85B}" type="slidenum">
              <a:rPr lang="ja-JP" altLang="en-US" smtClean="0"/>
              <a:pPr/>
              <a:t>4</a:t>
            </a:fld>
            <a:endParaRPr lang="ja-JP" altLang="en-US"/>
          </a:p>
        </p:txBody>
      </p:sp>
      <p:sp>
        <p:nvSpPr>
          <p:cNvPr id="11272" name="テキスト ボックス 37"/>
          <p:cNvSpPr txBox="1">
            <a:spLocks noChangeArrowheads="1"/>
          </p:cNvSpPr>
          <p:nvPr/>
        </p:nvSpPr>
        <p:spPr bwMode="auto">
          <a:xfrm>
            <a:off x="1370954" y="4550610"/>
            <a:ext cx="1386534" cy="3583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5789" tIns="47891" rIns="95789" bIns="47891">
            <a:spAutoFit/>
          </a:bodyPr>
          <a:lstStyle>
            <a:lvl1pPr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9pPr>
          </a:lstStyle>
          <a:p>
            <a:r>
              <a:rPr lang="ja-JP" altLang="en-US" dirty="0"/>
              <a:t>移送元ホスト</a:t>
            </a:r>
          </a:p>
        </p:txBody>
      </p:sp>
      <p:sp>
        <p:nvSpPr>
          <p:cNvPr id="42" name="右矢印 41"/>
          <p:cNvSpPr/>
          <p:nvPr/>
        </p:nvSpPr>
        <p:spPr>
          <a:xfrm>
            <a:off x="3706958" y="5652217"/>
            <a:ext cx="1323976" cy="311148"/>
          </a:xfrm>
          <a:prstGeom prst="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95789" tIns="47891" rIns="95789" bIns="47891"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1279" name="テキスト ボックス 42"/>
          <p:cNvSpPr txBox="1">
            <a:spLocks noChangeArrowheads="1"/>
          </p:cNvSpPr>
          <p:nvPr/>
        </p:nvSpPr>
        <p:spPr bwMode="auto">
          <a:xfrm>
            <a:off x="3537741" y="5216607"/>
            <a:ext cx="1691405" cy="3583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5789" tIns="47891" rIns="95789" bIns="47891">
            <a:spAutoFit/>
          </a:bodyPr>
          <a:lstStyle>
            <a:lvl1pPr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9pPr>
          </a:lstStyle>
          <a:p>
            <a:r>
              <a:rPr lang="ja-JP" altLang="en-US"/>
              <a:t>マイグレーション</a:t>
            </a:r>
          </a:p>
        </p:txBody>
      </p:sp>
      <p:sp>
        <p:nvSpPr>
          <p:cNvPr id="11280" name="テキスト ボックス 43"/>
          <p:cNvSpPr txBox="1">
            <a:spLocks noChangeArrowheads="1"/>
          </p:cNvSpPr>
          <p:nvPr/>
        </p:nvSpPr>
        <p:spPr bwMode="auto">
          <a:xfrm>
            <a:off x="5804633" y="4369966"/>
            <a:ext cx="1911868" cy="3583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5789" tIns="47891" rIns="95789" bIns="47891">
            <a:spAutoFit/>
          </a:bodyPr>
          <a:lstStyle>
            <a:lvl1pPr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9pPr>
          </a:lstStyle>
          <a:p>
            <a:r>
              <a:rPr lang="ja-JP" altLang="en-US" dirty="0"/>
              <a:t>移送先メインホスト</a:t>
            </a:r>
          </a:p>
        </p:txBody>
      </p:sp>
      <p:sp>
        <p:nvSpPr>
          <p:cNvPr id="11283" name="テキスト ボックス 47"/>
          <p:cNvSpPr txBox="1">
            <a:spLocks noChangeArrowheads="1"/>
          </p:cNvSpPr>
          <p:nvPr/>
        </p:nvSpPr>
        <p:spPr bwMode="auto">
          <a:xfrm>
            <a:off x="6244851" y="6499673"/>
            <a:ext cx="1797003" cy="3583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5789" tIns="47891" rIns="95789" bIns="47891">
            <a:spAutoFit/>
          </a:bodyPr>
          <a:lstStyle>
            <a:lvl1pPr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9pPr>
          </a:lstStyle>
          <a:p>
            <a:r>
              <a:rPr lang="ja-JP" altLang="en-US" dirty="0"/>
              <a:t>移送先サブホスト</a:t>
            </a:r>
          </a:p>
        </p:txBody>
      </p:sp>
      <p:cxnSp>
        <p:nvCxnSpPr>
          <p:cNvPr id="3" name="直線矢印コネクタ 2"/>
          <p:cNvCxnSpPr/>
          <p:nvPr/>
        </p:nvCxnSpPr>
        <p:spPr>
          <a:xfrm>
            <a:off x="7493160" y="5491026"/>
            <a:ext cx="0" cy="490616"/>
          </a:xfrm>
          <a:prstGeom prst="straightConnector1">
            <a:avLst/>
          </a:prstGeom>
          <a:ln w="38100" cmpd="sng">
            <a:solidFill>
              <a:srgbClr val="000000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テキスト ボックス 3"/>
          <p:cNvSpPr txBox="1"/>
          <p:nvPr/>
        </p:nvSpPr>
        <p:spPr>
          <a:xfrm>
            <a:off x="5627029" y="5574934"/>
            <a:ext cx="1172783" cy="358327"/>
          </a:xfrm>
          <a:prstGeom prst="rect">
            <a:avLst/>
          </a:prstGeom>
          <a:noFill/>
        </p:spPr>
        <p:txBody>
          <a:bodyPr wrap="none" lIns="95789" tIns="47891" rIns="95789" bIns="47891" rtlCol="0">
            <a:spAutoFit/>
          </a:bodyPr>
          <a:lstStyle/>
          <a:p>
            <a:r>
              <a:rPr kumimoji="1" lang="ja-JP" altLang="en-US" dirty="0" smtClean="0">
                <a:solidFill>
                  <a:srgbClr val="000000"/>
                </a:solidFill>
              </a:rPr>
              <a:t>ページイン</a:t>
            </a:r>
            <a:endParaRPr kumimoji="1" lang="ja-JP" altLang="en-US" dirty="0">
              <a:solidFill>
                <a:srgbClr val="000000"/>
              </a:solidFill>
            </a:endParaRP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7643987" y="5594863"/>
            <a:ext cx="1347611" cy="358327"/>
          </a:xfrm>
          <a:prstGeom prst="rect">
            <a:avLst/>
          </a:prstGeom>
          <a:noFill/>
        </p:spPr>
        <p:txBody>
          <a:bodyPr wrap="none" lIns="95789" tIns="47891" rIns="95789" bIns="47891" rtlCol="0">
            <a:spAutoFit/>
          </a:bodyPr>
          <a:lstStyle/>
          <a:p>
            <a:r>
              <a:rPr kumimoji="1" lang="ja-JP" altLang="en-US" dirty="0" smtClean="0">
                <a:solidFill>
                  <a:srgbClr val="000000"/>
                </a:solidFill>
              </a:rPr>
              <a:t>ページアウト</a:t>
            </a:r>
            <a:endParaRPr kumimoji="1" lang="ja-JP" altLang="en-US" dirty="0">
              <a:solidFill>
                <a:srgbClr val="000000"/>
              </a:solidFill>
            </a:endParaRPr>
          </a:p>
        </p:txBody>
      </p:sp>
      <p:sp>
        <p:nvSpPr>
          <p:cNvPr id="38" name="正方形/長方形 37"/>
          <p:cNvSpPr/>
          <p:nvPr/>
        </p:nvSpPr>
        <p:spPr>
          <a:xfrm>
            <a:off x="1082903" y="5062815"/>
            <a:ext cx="2134084" cy="1235000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5789" tIns="47891" rIns="95789" bIns="47891"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46" name="正方形/長方形 45"/>
          <p:cNvSpPr/>
          <p:nvPr/>
        </p:nvSpPr>
        <p:spPr>
          <a:xfrm>
            <a:off x="5627029" y="5907397"/>
            <a:ext cx="2290729" cy="619755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5789" tIns="47891" rIns="95789" bIns="47891"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44" name="角丸四角形 43"/>
          <p:cNvSpPr/>
          <p:nvPr/>
        </p:nvSpPr>
        <p:spPr>
          <a:xfrm>
            <a:off x="2064221" y="5181692"/>
            <a:ext cx="1077470" cy="1033239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5789" tIns="47891" rIns="95789" bIns="47891" anchor="ctr"/>
          <a:lstStyle/>
          <a:p>
            <a:pPr algn="ctr">
              <a:defRPr/>
            </a:pPr>
            <a:r>
              <a:rPr lang="ja-JP" altLang="en-US" dirty="0" smtClean="0">
                <a:solidFill>
                  <a:srgbClr val="000000"/>
                </a:solidFill>
              </a:rPr>
              <a:t>メモリ</a:t>
            </a:r>
            <a:endParaRPr lang="en-US" altLang="ja-JP" dirty="0" smtClean="0">
              <a:solidFill>
                <a:srgbClr val="000000"/>
              </a:solidFill>
            </a:endParaRPr>
          </a:p>
          <a:p>
            <a:pPr algn="ctr">
              <a:defRPr/>
            </a:pPr>
            <a:r>
              <a:rPr lang="en-US" altLang="ja-JP" dirty="0">
                <a:solidFill>
                  <a:srgbClr val="000000"/>
                </a:solidFill>
              </a:rPr>
              <a:t>2</a:t>
            </a:r>
            <a:r>
              <a:rPr lang="en-US" altLang="ja-JP" dirty="0" smtClean="0">
                <a:solidFill>
                  <a:srgbClr val="000000"/>
                </a:solidFill>
              </a:rPr>
              <a:t>TB</a:t>
            </a:r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54" name="テキスト ボックス 51"/>
          <p:cNvSpPr txBox="1">
            <a:spLocks noChangeArrowheads="1"/>
          </p:cNvSpPr>
          <p:nvPr/>
        </p:nvSpPr>
        <p:spPr bwMode="auto">
          <a:xfrm>
            <a:off x="4448531" y="4704997"/>
            <a:ext cx="854082" cy="3583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789" tIns="47891" rIns="95789" bIns="47891">
            <a:spAutoFit/>
          </a:bodyPr>
          <a:lstStyle>
            <a:lvl1pPr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9pPr>
          </a:lstStyle>
          <a:p>
            <a:endParaRPr lang="ja-JP" altLang="en-US" dirty="0"/>
          </a:p>
        </p:txBody>
      </p:sp>
      <p:sp>
        <p:nvSpPr>
          <p:cNvPr id="48" name="角丸四角形 47"/>
          <p:cNvSpPr/>
          <p:nvPr/>
        </p:nvSpPr>
        <p:spPr>
          <a:xfrm>
            <a:off x="2064171" y="5736319"/>
            <a:ext cx="1077470" cy="490645"/>
          </a:xfrm>
          <a:prstGeom prst="roundRect">
            <a:avLst/>
          </a:prstGeom>
          <a:solidFill>
            <a:srgbClr val="BFF944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5789" tIns="47891" rIns="95789" bIns="47891" anchor="ctr"/>
          <a:lstStyle/>
          <a:p>
            <a:pPr algn="ctr">
              <a:defRPr/>
            </a:pPr>
            <a:r>
              <a:rPr lang="ja-JP" altLang="en-US" dirty="0" smtClean="0">
                <a:solidFill>
                  <a:srgbClr val="000000"/>
                </a:solidFill>
              </a:rPr>
              <a:t>メモリ</a:t>
            </a:r>
            <a:endParaRPr lang="en-US" altLang="ja-JP" dirty="0" smtClean="0">
              <a:solidFill>
                <a:srgbClr val="000000"/>
              </a:solidFill>
            </a:endParaRPr>
          </a:p>
          <a:p>
            <a:pPr algn="ctr">
              <a:defRPr/>
            </a:pPr>
            <a:r>
              <a:rPr lang="en-US" altLang="ja-JP" dirty="0" smtClean="0">
                <a:solidFill>
                  <a:srgbClr val="000000"/>
                </a:solidFill>
              </a:rPr>
              <a:t>1TB</a:t>
            </a:r>
            <a:endParaRPr lang="en-US" altLang="ja-JP" dirty="0">
              <a:solidFill>
                <a:srgbClr val="000000"/>
              </a:solidFill>
            </a:endParaRPr>
          </a:p>
        </p:txBody>
      </p:sp>
      <p:cxnSp>
        <p:nvCxnSpPr>
          <p:cNvPr id="32" name="直線矢印コネクタ 31"/>
          <p:cNvCxnSpPr/>
          <p:nvPr/>
        </p:nvCxnSpPr>
        <p:spPr>
          <a:xfrm>
            <a:off x="6852950" y="5491026"/>
            <a:ext cx="0" cy="490616"/>
          </a:xfrm>
          <a:prstGeom prst="straightConnector1">
            <a:avLst/>
          </a:prstGeom>
          <a:ln w="38100" cmpd="sng">
            <a:solidFill>
              <a:schemeClr val="tx1"/>
            </a:solidFill>
            <a:headEnd type="arrow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正方形/長方形 29"/>
          <p:cNvSpPr/>
          <p:nvPr/>
        </p:nvSpPr>
        <p:spPr>
          <a:xfrm>
            <a:off x="5627029" y="4878288"/>
            <a:ext cx="2270888" cy="771047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5789" tIns="47891" rIns="95789" bIns="47891"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34" name="角丸四角形 33"/>
          <p:cNvSpPr/>
          <p:nvPr/>
        </p:nvSpPr>
        <p:spPr>
          <a:xfrm>
            <a:off x="2064171" y="5181692"/>
            <a:ext cx="1077520" cy="542593"/>
          </a:xfrm>
          <a:prstGeom prst="roundRect">
            <a:avLst/>
          </a:prstGeom>
          <a:solidFill>
            <a:srgbClr val="BFF944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5789" tIns="47891" rIns="95789" bIns="47891" anchor="ctr"/>
          <a:lstStyle/>
          <a:p>
            <a:pPr algn="ctr">
              <a:defRPr/>
            </a:pPr>
            <a:r>
              <a:rPr lang="ja-JP" altLang="en-US" dirty="0" smtClean="0">
                <a:solidFill>
                  <a:srgbClr val="000000"/>
                </a:solidFill>
              </a:rPr>
              <a:t>メモリ</a:t>
            </a:r>
            <a:endParaRPr lang="en-US" altLang="ja-JP" dirty="0" smtClean="0">
              <a:solidFill>
                <a:srgbClr val="000000"/>
              </a:solidFill>
            </a:endParaRPr>
          </a:p>
          <a:p>
            <a:pPr algn="ctr">
              <a:defRPr/>
            </a:pPr>
            <a:r>
              <a:rPr lang="en-US" altLang="ja-JP" dirty="0" smtClean="0">
                <a:solidFill>
                  <a:srgbClr val="000000"/>
                </a:solidFill>
              </a:rPr>
              <a:t>1TB</a:t>
            </a:r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43" name="角丸四角形 42"/>
          <p:cNvSpPr/>
          <p:nvPr/>
        </p:nvSpPr>
        <p:spPr>
          <a:xfrm>
            <a:off x="1198382" y="5398563"/>
            <a:ext cx="730899" cy="554627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5789" tIns="47891" rIns="95789" bIns="47891" anchor="ctr"/>
          <a:lstStyle/>
          <a:p>
            <a:pPr algn="ctr">
              <a:defRPr/>
            </a:pPr>
            <a:r>
              <a:rPr lang="en-US" altLang="ja-JP" dirty="0" smtClean="0">
                <a:solidFill>
                  <a:schemeClr val="tx1"/>
                </a:solidFill>
              </a:rPr>
              <a:t>VM</a:t>
            </a:r>
            <a:r>
              <a:rPr lang="ja-JP" altLang="en-US" dirty="0" smtClean="0">
                <a:solidFill>
                  <a:schemeClr val="tx1"/>
                </a:solidFill>
              </a:rPr>
              <a:t>本体</a:t>
            </a:r>
            <a:endParaRPr lang="ja-JP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2191960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5297E-6 9.49514E-7 C 0.07398 -0.05373 0.14762 -0.10561 0.23081 -0.11024 C 0.314 -0.11487 0.44355 -0.04447 0.49948 -0.02733 " pathEditMode="relative" rAng="0" ptsTypes="aaa">
                                      <p:cBhvr>
                                        <p:cTn id="12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974" y="-574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5297E-6 4.62251E-6 C 0.07485 0.04191 0.14918 0.08383 0.23411 0.09031 C 0.31903 0.0968 0.45241 0.04909 0.5099 0.03821 " pathEditMode="relative" rAng="0" ptsTypes="aaa">
                                      <p:cBhvr>
                                        <p:cTn id="16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495" y="484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41236E-6 -3.65571E-7 C 0.01163 -0.00671 0.02551 -0.01596 0.06977 -0.04095 C 0.11402 -0.06594 0.19559 -0.14739 0.2657 -0.14993 C 0.33582 -0.15248 0.44359 -0.07612 0.49045 -0.05669 " pathEditMode="relative" rAng="0" ptsTypes="aaaa">
                                      <p:cBhvr>
                                        <p:cTn id="20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523" y="-7635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1" grpId="0"/>
      <p:bldP spid="44" grpId="0" animBg="1"/>
      <p:bldP spid="54" grpId="0"/>
      <p:bldP spid="48" grpId="0" animBg="1"/>
      <p:bldP spid="48" grpId="1" animBg="1"/>
      <p:bldP spid="34" grpId="0" animBg="1"/>
      <p:bldP spid="34" grpId="1" animBg="1"/>
      <p:bldP spid="4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分割マイグレーションの問題</a:t>
            </a:r>
            <a:r>
              <a:rPr lang="en-US" altLang="ja-JP" sz="3600" dirty="0" smtClean="0"/>
              <a:t>(1/2)</a:t>
            </a:r>
            <a:endParaRPr lang="ja-JP" altLang="en-US" sz="36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リモートページングにより</a:t>
            </a:r>
            <a:r>
              <a:rPr lang="en-US" altLang="ja-JP" dirty="0" smtClean="0"/>
              <a:t>VM</a:t>
            </a:r>
            <a:r>
              <a:rPr lang="ja-JP" altLang="en-US" dirty="0" smtClean="0"/>
              <a:t>の性能が低下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ソートで</a:t>
            </a:r>
            <a:r>
              <a:rPr lang="en-US" altLang="ja-JP" dirty="0" smtClean="0"/>
              <a:t>16%</a:t>
            </a:r>
            <a:r>
              <a:rPr lang="ja-JP" altLang="en-US" dirty="0" smtClean="0"/>
              <a:t>の性能低下</a:t>
            </a:r>
            <a:r>
              <a:rPr lang="en-US" altLang="ja-JP" dirty="0" smtClean="0"/>
              <a:t> [</a:t>
            </a:r>
            <a:r>
              <a:rPr lang="ja-JP" altLang="en-US" dirty="0" smtClean="0"/>
              <a:t>末竹ら</a:t>
            </a:r>
            <a:r>
              <a:rPr lang="en-US" altLang="ja-JP" dirty="0" smtClean="0"/>
              <a:t>'17]</a:t>
            </a:r>
          </a:p>
          <a:p>
            <a:pPr lvl="2"/>
            <a:r>
              <a:rPr lang="ja-JP" altLang="en-US" dirty="0" err="1" smtClean="0"/>
              <a:t>アプリケーションによってはさらに性能が低下する可能性</a:t>
            </a:r>
            <a:endParaRPr lang="en-US" altLang="ja-JP" dirty="0" err="1" smtClean="0"/>
          </a:p>
          <a:p>
            <a:pPr lvl="1"/>
            <a:r>
              <a:rPr lang="ja-JP" altLang="en-US" dirty="0" smtClean="0"/>
              <a:t>空きホストが見つかれば再び</a:t>
            </a:r>
            <a:r>
              <a:rPr lang="en-US" altLang="ja-JP" dirty="0" smtClean="0"/>
              <a:t>1</a:t>
            </a:r>
            <a:r>
              <a:rPr lang="ja-JP" altLang="en-US" dirty="0" smtClean="0"/>
              <a:t>台で動作させるべき</a:t>
            </a:r>
            <a:endParaRPr lang="en-US" altLang="ja-JP" dirty="0" smtClean="0"/>
          </a:p>
          <a:p>
            <a:endParaRPr lang="en-US" altLang="ja-JP" dirty="0" smtClean="0"/>
          </a:p>
        </p:txBody>
      </p:sp>
      <p:sp>
        <p:nvSpPr>
          <p:cNvPr id="12" name="スライド番号プレースホルダー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BF1F7-6042-104B-AF7D-05FB728527F6}" type="slidenum">
              <a:rPr lang="ja-JP" altLang="en-US" smtClean="0">
                <a:solidFill>
                  <a:schemeClr val="tx1"/>
                </a:solidFill>
              </a:rPr>
              <a:pPr/>
              <a:t>5</a:t>
            </a:fld>
            <a:endParaRPr lang="ja-JP" altLang="en-US" dirty="0">
              <a:solidFill>
                <a:schemeClr val="tx1"/>
              </a:solidFill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844744" y="4101574"/>
            <a:ext cx="2134084" cy="791710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5789" tIns="47891" rIns="95789" bIns="47891"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5" name="角丸四角形 4"/>
          <p:cNvSpPr/>
          <p:nvPr/>
        </p:nvSpPr>
        <p:spPr>
          <a:xfrm>
            <a:off x="930880" y="4236653"/>
            <a:ext cx="730899" cy="526934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5789" tIns="47891" rIns="95789" bIns="47891" anchor="ctr"/>
          <a:lstStyle/>
          <a:p>
            <a:pPr algn="ctr">
              <a:defRPr/>
            </a:pPr>
            <a:r>
              <a:rPr lang="en-US" altLang="ja-JP" dirty="0" smtClean="0">
                <a:solidFill>
                  <a:schemeClr val="tx1"/>
                </a:solidFill>
              </a:rPr>
              <a:t>VM</a:t>
            </a:r>
            <a:r>
              <a:rPr lang="ja-JP" altLang="en-US" dirty="0" smtClean="0">
                <a:solidFill>
                  <a:schemeClr val="tx1"/>
                </a:solidFill>
              </a:rPr>
              <a:t>本体</a:t>
            </a:r>
            <a:endParaRPr lang="ja-JP" altLang="en-US" dirty="0">
              <a:solidFill>
                <a:schemeClr val="tx1"/>
              </a:solidFill>
            </a:endParaRPr>
          </a:p>
        </p:txBody>
      </p:sp>
      <p:sp>
        <p:nvSpPr>
          <p:cNvPr id="6" name="角丸四角形 5"/>
          <p:cNvSpPr/>
          <p:nvPr/>
        </p:nvSpPr>
        <p:spPr>
          <a:xfrm>
            <a:off x="1796719" y="4236652"/>
            <a:ext cx="1077470" cy="526935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5789" tIns="47891" rIns="95789" bIns="47891" anchor="ctr"/>
          <a:lstStyle/>
          <a:p>
            <a:pPr algn="ctr">
              <a:defRPr/>
            </a:pPr>
            <a:r>
              <a:rPr lang="ja-JP" altLang="en-US" dirty="0" smtClean="0">
                <a:solidFill>
                  <a:srgbClr val="000000"/>
                </a:solidFill>
              </a:rPr>
              <a:t>メモリ</a:t>
            </a:r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7" name="テキスト ボックス 43"/>
          <p:cNvSpPr txBox="1">
            <a:spLocks noChangeArrowheads="1"/>
          </p:cNvSpPr>
          <p:nvPr/>
        </p:nvSpPr>
        <p:spPr bwMode="auto">
          <a:xfrm>
            <a:off x="844744" y="3781509"/>
            <a:ext cx="2029444" cy="3583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5789" tIns="47891" rIns="95789" bIns="47891">
            <a:spAutoFit/>
          </a:bodyPr>
          <a:lstStyle>
            <a:lvl1pPr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9pPr>
          </a:lstStyle>
          <a:p>
            <a:r>
              <a:rPr lang="ja-JP" altLang="en-US" dirty="0"/>
              <a:t>　</a:t>
            </a:r>
            <a:r>
              <a:rPr lang="ja-JP" altLang="en-US" dirty="0" smtClean="0"/>
              <a:t>　　 メインホスト</a:t>
            </a:r>
            <a:endParaRPr lang="ja-JP" altLang="en-US" dirty="0"/>
          </a:p>
        </p:txBody>
      </p:sp>
      <p:sp>
        <p:nvSpPr>
          <p:cNvPr id="8" name="正方形/長方形 7"/>
          <p:cNvSpPr/>
          <p:nvPr/>
        </p:nvSpPr>
        <p:spPr>
          <a:xfrm>
            <a:off x="943120" y="5473323"/>
            <a:ext cx="1879695" cy="707624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5789" tIns="47891" rIns="95789" bIns="47891" anchor="ctr"/>
          <a:lstStyle/>
          <a:p>
            <a:pPr algn="ctr">
              <a:defRPr/>
            </a:pPr>
            <a:endParaRPr lang="ja-JP" altLang="en-US" dirty="0"/>
          </a:p>
        </p:txBody>
      </p:sp>
      <p:sp>
        <p:nvSpPr>
          <p:cNvPr id="9" name="テキスト ボックス 47"/>
          <p:cNvSpPr txBox="1">
            <a:spLocks noChangeArrowheads="1"/>
          </p:cNvSpPr>
          <p:nvPr/>
        </p:nvSpPr>
        <p:spPr bwMode="auto">
          <a:xfrm>
            <a:off x="943120" y="6171276"/>
            <a:ext cx="1879695" cy="3583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5789" tIns="47891" rIns="95789" bIns="47891">
            <a:spAutoFit/>
          </a:bodyPr>
          <a:lstStyle>
            <a:lvl1pPr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9pPr>
          </a:lstStyle>
          <a:p>
            <a:r>
              <a:rPr lang="ja-JP" altLang="en-US" dirty="0"/>
              <a:t>　</a:t>
            </a:r>
            <a:r>
              <a:rPr lang="ja-JP" altLang="en-US" dirty="0" smtClean="0"/>
              <a:t>　　サブホスト</a:t>
            </a:r>
            <a:endParaRPr lang="ja-JP" altLang="en-US" dirty="0"/>
          </a:p>
        </p:txBody>
      </p:sp>
      <p:sp>
        <p:nvSpPr>
          <p:cNvPr id="10" name="テキスト ボックス 11"/>
          <p:cNvSpPr txBox="1">
            <a:spLocks noChangeArrowheads="1"/>
          </p:cNvSpPr>
          <p:nvPr/>
        </p:nvSpPr>
        <p:spPr bwMode="auto">
          <a:xfrm>
            <a:off x="1911786" y="4940558"/>
            <a:ext cx="234325" cy="61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5789" tIns="47891" rIns="95789" bIns="47891">
            <a:spAutoFit/>
          </a:bodyPr>
          <a:lstStyle>
            <a:lvl1pPr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9pPr>
          </a:lstStyle>
          <a:p>
            <a:endParaRPr lang="en-US" altLang="ja-JP" dirty="0"/>
          </a:p>
          <a:p>
            <a:endParaRPr lang="ja-JP" altLang="en-US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228041" y="4940558"/>
            <a:ext cx="1189548" cy="3539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ページング</a:t>
            </a:r>
            <a:endParaRPr kumimoji="1" lang="ja-JP" altLang="en-US" dirty="0"/>
          </a:p>
        </p:txBody>
      </p:sp>
      <p:sp>
        <p:nvSpPr>
          <p:cNvPr id="13" name="角丸四角形 12"/>
          <p:cNvSpPr/>
          <p:nvPr/>
        </p:nvSpPr>
        <p:spPr>
          <a:xfrm>
            <a:off x="1324587" y="5563771"/>
            <a:ext cx="1077470" cy="564919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5789" tIns="47891" rIns="95789" bIns="47891" anchor="ctr"/>
          <a:lstStyle/>
          <a:p>
            <a:pPr algn="ctr">
              <a:defRPr/>
            </a:pPr>
            <a:r>
              <a:rPr lang="ja-JP" altLang="en-US" dirty="0" smtClean="0">
                <a:solidFill>
                  <a:srgbClr val="000000"/>
                </a:solidFill>
              </a:rPr>
              <a:t>メモリ</a:t>
            </a:r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14" name="左右矢印 13"/>
          <p:cNvSpPr/>
          <p:nvPr/>
        </p:nvSpPr>
        <p:spPr>
          <a:xfrm rot="5400000">
            <a:off x="1558091" y="4958526"/>
            <a:ext cx="592958" cy="436642"/>
          </a:xfrm>
          <a:prstGeom prst="left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/>
          </a:p>
        </p:txBody>
      </p:sp>
      <p:graphicFrame>
        <p:nvGraphicFramePr>
          <p:cNvPr id="20" name="グラフ 1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26204578"/>
              </p:ext>
            </p:extLst>
          </p:nvPr>
        </p:nvGraphicFramePr>
        <p:xfrm>
          <a:off x="4020681" y="3730625"/>
          <a:ext cx="4082452" cy="25450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487042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分割マイグレーションの問題</a:t>
            </a:r>
            <a:r>
              <a:rPr lang="en-US" altLang="ja-JP" sz="3600" dirty="0" smtClean="0"/>
              <a:t>(2/2)</a:t>
            </a:r>
            <a:endParaRPr lang="ja-JP" altLang="en-US" sz="36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一部のホストのメンテナンス時でも</a:t>
            </a:r>
            <a:r>
              <a:rPr lang="en-US" altLang="ja-JP" dirty="0" smtClean="0"/>
              <a:t>VM</a:t>
            </a:r>
            <a:r>
              <a:rPr lang="ja-JP" altLang="en-US" dirty="0" smtClean="0"/>
              <a:t>全体を停止させる必要がある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分割された</a:t>
            </a:r>
            <a:r>
              <a:rPr lang="en-US" altLang="ja-JP" dirty="0" smtClean="0"/>
              <a:t>VM</a:t>
            </a:r>
            <a:r>
              <a:rPr lang="ja-JP" altLang="en-US" dirty="0" smtClean="0"/>
              <a:t>は従来手法でマイグレーションできない</a:t>
            </a:r>
            <a:endParaRPr lang="en-US" altLang="ja-JP" dirty="0" smtClean="0"/>
          </a:p>
          <a:p>
            <a:pPr lvl="2"/>
            <a:r>
              <a:rPr lang="ja-JP" altLang="en-US" dirty="0" smtClean="0"/>
              <a:t>できるとしても、</a:t>
            </a:r>
            <a:r>
              <a:rPr lang="en-US" altLang="ja-JP" dirty="0" smtClean="0"/>
              <a:t>VM</a:t>
            </a:r>
            <a:r>
              <a:rPr lang="ja-JP" altLang="en-US" dirty="0" smtClean="0"/>
              <a:t>全体をマイグレーションするのは無駄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別のホストで代替して</a:t>
            </a:r>
            <a:r>
              <a:rPr lang="en-US" altLang="ja-JP" dirty="0" smtClean="0"/>
              <a:t>VM</a:t>
            </a:r>
            <a:r>
              <a:rPr lang="ja-JP" altLang="en-US" dirty="0" smtClean="0"/>
              <a:t>の実行を継続可能にすべき</a:t>
            </a:r>
            <a:endParaRPr lang="en-US" altLang="ja-JP" dirty="0" smtClean="0"/>
          </a:p>
          <a:p>
            <a:endParaRPr lang="en-US" altLang="ja-JP" dirty="0" smtClean="0"/>
          </a:p>
          <a:p>
            <a:pPr lvl="2"/>
            <a:endParaRPr lang="ja-JP" altLang="en-US" dirty="0"/>
          </a:p>
        </p:txBody>
      </p:sp>
      <p:sp>
        <p:nvSpPr>
          <p:cNvPr id="14" name="スライド番号プレースホルダー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BF1F7-6042-104B-AF7D-05FB728527F6}" type="slidenum">
              <a:rPr lang="ja-JP" altLang="en-US" smtClean="0">
                <a:solidFill>
                  <a:schemeClr val="tx1"/>
                </a:solidFill>
              </a:rPr>
              <a:pPr/>
              <a:t>6</a:t>
            </a:fld>
            <a:endParaRPr lang="ja-JP" altLang="en-US" dirty="0">
              <a:solidFill>
                <a:schemeClr val="tx1"/>
              </a:solidFill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3353492" y="4190633"/>
            <a:ext cx="2134084" cy="791710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5789" tIns="47891" rIns="95789" bIns="47891"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5" name="角丸四角形 4"/>
          <p:cNvSpPr/>
          <p:nvPr/>
        </p:nvSpPr>
        <p:spPr>
          <a:xfrm>
            <a:off x="3439628" y="4325712"/>
            <a:ext cx="730899" cy="526934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5789" tIns="47891" rIns="95789" bIns="47891" anchor="ctr"/>
          <a:lstStyle/>
          <a:p>
            <a:pPr algn="ctr">
              <a:defRPr/>
            </a:pPr>
            <a:r>
              <a:rPr lang="en-US" altLang="ja-JP" dirty="0" smtClean="0">
                <a:solidFill>
                  <a:schemeClr val="tx1"/>
                </a:solidFill>
              </a:rPr>
              <a:t>VM</a:t>
            </a:r>
            <a:r>
              <a:rPr lang="ja-JP" altLang="en-US" dirty="0" smtClean="0">
                <a:solidFill>
                  <a:schemeClr val="tx1"/>
                </a:solidFill>
              </a:rPr>
              <a:t>本体</a:t>
            </a:r>
            <a:endParaRPr lang="ja-JP" altLang="en-US" dirty="0">
              <a:solidFill>
                <a:schemeClr val="tx1"/>
              </a:solidFill>
            </a:endParaRPr>
          </a:p>
        </p:txBody>
      </p:sp>
      <p:sp>
        <p:nvSpPr>
          <p:cNvPr id="6" name="角丸四角形 5"/>
          <p:cNvSpPr/>
          <p:nvPr/>
        </p:nvSpPr>
        <p:spPr>
          <a:xfrm>
            <a:off x="4305467" y="4325711"/>
            <a:ext cx="1077470" cy="526935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5789" tIns="47891" rIns="95789" bIns="47891" anchor="ctr"/>
          <a:lstStyle/>
          <a:p>
            <a:pPr algn="ctr">
              <a:defRPr/>
            </a:pPr>
            <a:r>
              <a:rPr lang="ja-JP" altLang="en-US" dirty="0" smtClean="0">
                <a:solidFill>
                  <a:srgbClr val="000000"/>
                </a:solidFill>
              </a:rPr>
              <a:t>メモリ</a:t>
            </a:r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7" name="テキスト ボックス 43"/>
          <p:cNvSpPr txBox="1">
            <a:spLocks noChangeArrowheads="1"/>
          </p:cNvSpPr>
          <p:nvPr/>
        </p:nvSpPr>
        <p:spPr bwMode="auto">
          <a:xfrm>
            <a:off x="3353492" y="3870568"/>
            <a:ext cx="2029444" cy="3583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5789" tIns="47891" rIns="95789" bIns="47891">
            <a:spAutoFit/>
          </a:bodyPr>
          <a:lstStyle>
            <a:lvl1pPr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9pPr>
          </a:lstStyle>
          <a:p>
            <a:r>
              <a:rPr lang="ja-JP" altLang="en-US" dirty="0"/>
              <a:t>　</a:t>
            </a:r>
            <a:r>
              <a:rPr lang="ja-JP" altLang="en-US" dirty="0" smtClean="0"/>
              <a:t>　　 メインホスト</a:t>
            </a:r>
            <a:endParaRPr lang="ja-JP" altLang="en-US" dirty="0"/>
          </a:p>
        </p:txBody>
      </p:sp>
      <p:sp>
        <p:nvSpPr>
          <p:cNvPr id="8" name="正方形/長方形 7"/>
          <p:cNvSpPr/>
          <p:nvPr/>
        </p:nvSpPr>
        <p:spPr>
          <a:xfrm>
            <a:off x="3451868" y="5240857"/>
            <a:ext cx="1879695" cy="707624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5789" tIns="47891" rIns="95789" bIns="47891" anchor="ctr"/>
          <a:lstStyle/>
          <a:p>
            <a:pPr algn="ctr">
              <a:defRPr/>
            </a:pPr>
            <a:endParaRPr lang="ja-JP" altLang="en-US" dirty="0"/>
          </a:p>
        </p:txBody>
      </p:sp>
      <p:sp>
        <p:nvSpPr>
          <p:cNvPr id="9" name="テキスト ボックス 47"/>
          <p:cNvSpPr txBox="1">
            <a:spLocks noChangeArrowheads="1"/>
          </p:cNvSpPr>
          <p:nvPr/>
        </p:nvSpPr>
        <p:spPr bwMode="auto">
          <a:xfrm>
            <a:off x="3451868" y="5938810"/>
            <a:ext cx="1879695" cy="3583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5789" tIns="47891" rIns="95789" bIns="47891">
            <a:spAutoFit/>
          </a:bodyPr>
          <a:lstStyle>
            <a:lvl1pPr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9pPr>
          </a:lstStyle>
          <a:p>
            <a:r>
              <a:rPr lang="ja-JP" altLang="en-US" dirty="0"/>
              <a:t>　</a:t>
            </a:r>
            <a:r>
              <a:rPr lang="ja-JP" altLang="en-US" dirty="0" smtClean="0"/>
              <a:t>　　サブホスト</a:t>
            </a:r>
            <a:endParaRPr lang="ja-JP" altLang="en-US" dirty="0"/>
          </a:p>
        </p:txBody>
      </p:sp>
      <p:sp>
        <p:nvSpPr>
          <p:cNvPr id="10" name="テキスト ボックス 11"/>
          <p:cNvSpPr txBox="1">
            <a:spLocks noChangeArrowheads="1"/>
          </p:cNvSpPr>
          <p:nvPr/>
        </p:nvSpPr>
        <p:spPr bwMode="auto">
          <a:xfrm>
            <a:off x="4420534" y="4708092"/>
            <a:ext cx="234325" cy="61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5789" tIns="47891" rIns="95789" bIns="47891">
            <a:spAutoFit/>
          </a:bodyPr>
          <a:lstStyle>
            <a:lvl1pPr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9pPr>
          </a:lstStyle>
          <a:p>
            <a:endParaRPr lang="en-US" altLang="ja-JP" dirty="0"/>
          </a:p>
          <a:p>
            <a:endParaRPr lang="ja-JP" altLang="en-US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736789" y="4708092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kumimoji="1" lang="en-US" altLang="ja-JP" dirty="0" smtClean="0"/>
          </a:p>
        </p:txBody>
      </p:sp>
      <p:sp>
        <p:nvSpPr>
          <p:cNvPr id="12" name="テキスト ボックス 51"/>
          <p:cNvSpPr txBox="1">
            <a:spLocks noChangeArrowheads="1"/>
          </p:cNvSpPr>
          <p:nvPr/>
        </p:nvSpPr>
        <p:spPr bwMode="auto">
          <a:xfrm>
            <a:off x="5926337" y="4745605"/>
            <a:ext cx="854082" cy="3583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789" tIns="47891" rIns="95789" bIns="47891">
            <a:spAutoFit/>
          </a:bodyPr>
          <a:lstStyle>
            <a:lvl1pPr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9pPr>
          </a:lstStyle>
          <a:p>
            <a:r>
              <a:rPr lang="en-US" altLang="en-US" dirty="0" smtClean="0"/>
              <a:t>停止</a:t>
            </a:r>
            <a:endParaRPr lang="ja-JP" altLang="en-US" dirty="0"/>
          </a:p>
        </p:txBody>
      </p:sp>
      <p:sp>
        <p:nvSpPr>
          <p:cNvPr id="13" name="角丸四角形 12"/>
          <p:cNvSpPr/>
          <p:nvPr/>
        </p:nvSpPr>
        <p:spPr>
          <a:xfrm>
            <a:off x="3833335" y="5331305"/>
            <a:ext cx="1077470" cy="564919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5789" tIns="47891" rIns="95789" bIns="47891" anchor="ctr"/>
          <a:lstStyle/>
          <a:p>
            <a:pPr algn="ctr">
              <a:defRPr/>
            </a:pPr>
            <a:r>
              <a:rPr lang="ja-JP" altLang="en-US" dirty="0" smtClean="0">
                <a:solidFill>
                  <a:srgbClr val="000000"/>
                </a:solidFill>
              </a:rPr>
              <a:t>メモリ</a:t>
            </a:r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15" name="禁止 14"/>
          <p:cNvSpPr/>
          <p:nvPr/>
        </p:nvSpPr>
        <p:spPr>
          <a:xfrm>
            <a:off x="3736091" y="5061730"/>
            <a:ext cx="1368886" cy="1235407"/>
          </a:xfrm>
          <a:prstGeom prst="noSmoking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5789" tIns="47891" rIns="95789" bIns="4789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1977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統合マイグレーション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複数ホストにまたがって動作する</a:t>
            </a:r>
            <a:r>
              <a:rPr lang="en-US" altLang="ja-JP" dirty="0" smtClean="0"/>
              <a:t>VM</a:t>
            </a:r>
            <a:r>
              <a:rPr lang="ja-JP" altLang="en-US" dirty="0" smtClean="0"/>
              <a:t>を一つのホストへ並列に転送</a:t>
            </a:r>
            <a:endParaRPr lang="en-US" altLang="ja-JP" dirty="0" smtClean="0"/>
          </a:p>
          <a:p>
            <a:pPr lvl="2"/>
            <a:r>
              <a:rPr lang="ja-JP" altLang="en-US" dirty="0" smtClean="0"/>
              <a:t>リモートページングによる性能低下を解消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マイグレーション中にページングが発生しても過不足なくメモリページを転送</a:t>
            </a:r>
            <a:endParaRPr lang="en-US" altLang="ja-JP" dirty="0" smtClean="0"/>
          </a:p>
        </p:txBody>
      </p:sp>
      <p:sp>
        <p:nvSpPr>
          <p:cNvPr id="26" name="角丸四角形 25"/>
          <p:cNvSpPr/>
          <p:nvPr/>
        </p:nvSpPr>
        <p:spPr>
          <a:xfrm>
            <a:off x="1339082" y="5816224"/>
            <a:ext cx="1186245" cy="526664"/>
          </a:xfrm>
          <a:prstGeom prst="roundRect">
            <a:avLst/>
          </a:prstGeom>
          <a:solidFill>
            <a:srgbClr val="BFF944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5789" tIns="47891" rIns="95789" bIns="47891" anchor="ctr"/>
          <a:lstStyle/>
          <a:p>
            <a:pPr algn="ctr">
              <a:defRPr/>
            </a:pPr>
            <a:r>
              <a:rPr lang="ja-JP" altLang="en-US" dirty="0" smtClean="0">
                <a:solidFill>
                  <a:srgbClr val="000000"/>
                </a:solidFill>
              </a:rPr>
              <a:t>メモリ</a:t>
            </a:r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25" name="角丸四角形 24"/>
          <p:cNvSpPr/>
          <p:nvPr/>
        </p:nvSpPr>
        <p:spPr>
          <a:xfrm>
            <a:off x="2136154" y="4930107"/>
            <a:ext cx="1152816" cy="526664"/>
          </a:xfrm>
          <a:prstGeom prst="roundRect">
            <a:avLst/>
          </a:prstGeom>
          <a:solidFill>
            <a:srgbClr val="BFF944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5789" tIns="47891" rIns="95789" bIns="47891" anchor="ctr"/>
          <a:lstStyle/>
          <a:p>
            <a:pPr algn="ctr">
              <a:defRPr/>
            </a:pPr>
            <a:r>
              <a:rPr lang="ja-JP" altLang="en-US" dirty="0" smtClean="0">
                <a:solidFill>
                  <a:srgbClr val="000000"/>
                </a:solidFill>
              </a:rPr>
              <a:t>メモリ</a:t>
            </a:r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BF1F7-6042-104B-AF7D-05FB728527F6}" type="slidenum">
              <a:rPr lang="ja-JP" altLang="en-US" smtClean="0">
                <a:solidFill>
                  <a:schemeClr val="tx1"/>
                </a:solidFill>
              </a:rPr>
              <a:pPr/>
              <a:t>7</a:t>
            </a:fld>
            <a:endParaRPr lang="ja-JP" altLang="en-US" dirty="0">
              <a:solidFill>
                <a:schemeClr val="tx1"/>
              </a:solidFill>
            </a:endParaRPr>
          </a:p>
        </p:txBody>
      </p:sp>
      <p:sp>
        <p:nvSpPr>
          <p:cNvPr id="5" name="テキスト ボックス 11"/>
          <p:cNvSpPr txBox="1">
            <a:spLocks noChangeArrowheads="1"/>
          </p:cNvSpPr>
          <p:nvPr/>
        </p:nvSpPr>
        <p:spPr bwMode="auto">
          <a:xfrm>
            <a:off x="4060775" y="4873247"/>
            <a:ext cx="1691405" cy="3583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5789" tIns="47891" rIns="95789" bIns="47891">
            <a:spAutoFit/>
          </a:bodyPr>
          <a:lstStyle>
            <a:lvl1pPr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9pPr>
          </a:lstStyle>
          <a:p>
            <a:r>
              <a:rPr lang="ja-JP" altLang="en-US" dirty="0"/>
              <a:t>マイグレーション</a:t>
            </a:r>
          </a:p>
        </p:txBody>
      </p:sp>
      <p:sp>
        <p:nvSpPr>
          <p:cNvPr id="6" name="テキスト ボックス 20"/>
          <p:cNvSpPr txBox="1">
            <a:spLocks noChangeArrowheads="1"/>
          </p:cNvSpPr>
          <p:nvPr/>
        </p:nvSpPr>
        <p:spPr bwMode="auto">
          <a:xfrm>
            <a:off x="3645853" y="5628436"/>
            <a:ext cx="1318982" cy="373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5789" tIns="47891" rIns="95789" bIns="47891">
            <a:spAutoFit/>
          </a:bodyPr>
          <a:lstStyle>
            <a:lvl1pPr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9pPr>
          </a:lstStyle>
          <a:p>
            <a:r>
              <a:rPr lang="ja-JP" altLang="en-US" dirty="0" smtClean="0"/>
              <a:t>メモリ転送</a:t>
            </a:r>
            <a:endParaRPr lang="ja-JP" altLang="en-US" dirty="0"/>
          </a:p>
        </p:txBody>
      </p:sp>
      <p:sp>
        <p:nvSpPr>
          <p:cNvPr id="9" name="正方形/長方形 8"/>
          <p:cNvSpPr/>
          <p:nvPr/>
        </p:nvSpPr>
        <p:spPr>
          <a:xfrm>
            <a:off x="1199498" y="4821804"/>
            <a:ext cx="2270888" cy="771047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5789" tIns="47891" rIns="95789" bIns="47891"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1" name="正方形/長方形 10"/>
          <p:cNvSpPr/>
          <p:nvPr/>
        </p:nvSpPr>
        <p:spPr>
          <a:xfrm>
            <a:off x="1199498" y="5733256"/>
            <a:ext cx="1499252" cy="687523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5789" tIns="47891" rIns="95789" bIns="47891" anchor="ctr"/>
          <a:lstStyle/>
          <a:p>
            <a:pPr algn="ctr">
              <a:defRPr/>
            </a:pPr>
            <a:endParaRPr lang="ja-JP" altLang="en-US" dirty="0"/>
          </a:p>
        </p:txBody>
      </p:sp>
      <p:sp>
        <p:nvSpPr>
          <p:cNvPr id="12" name="テキスト ボックス 17"/>
          <p:cNvSpPr txBox="1">
            <a:spLocks noChangeArrowheads="1"/>
          </p:cNvSpPr>
          <p:nvPr/>
        </p:nvSpPr>
        <p:spPr bwMode="auto">
          <a:xfrm>
            <a:off x="1339083" y="4466656"/>
            <a:ext cx="2043160" cy="373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5789" tIns="47891" rIns="95789" bIns="47891">
            <a:spAutoFit/>
          </a:bodyPr>
          <a:lstStyle>
            <a:lvl1pPr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9pPr>
          </a:lstStyle>
          <a:p>
            <a:r>
              <a:rPr lang="ja-JP" altLang="en-US" dirty="0" smtClean="0"/>
              <a:t>移送元メインホスト</a:t>
            </a:r>
            <a:endParaRPr lang="ja-JP" altLang="en-US" dirty="0"/>
          </a:p>
        </p:txBody>
      </p:sp>
      <p:sp>
        <p:nvSpPr>
          <p:cNvPr id="13" name="テキスト ボックス 18"/>
          <p:cNvSpPr txBox="1">
            <a:spLocks noChangeArrowheads="1"/>
          </p:cNvSpPr>
          <p:nvPr/>
        </p:nvSpPr>
        <p:spPr bwMode="auto">
          <a:xfrm>
            <a:off x="1491967" y="6500305"/>
            <a:ext cx="1797003" cy="3583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5789" tIns="47891" rIns="95789" bIns="47891">
            <a:spAutoFit/>
          </a:bodyPr>
          <a:lstStyle>
            <a:lvl1pPr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9pPr>
          </a:lstStyle>
          <a:p>
            <a:r>
              <a:rPr lang="ja-JP" altLang="en-US" dirty="0" smtClean="0"/>
              <a:t>移送元サブホスト</a:t>
            </a:r>
            <a:endParaRPr lang="ja-JP" altLang="en-US" dirty="0"/>
          </a:p>
        </p:txBody>
      </p:sp>
      <p:sp>
        <p:nvSpPr>
          <p:cNvPr id="19" name="テキスト ボックス 18"/>
          <p:cNvSpPr txBox="1">
            <a:spLocks noChangeArrowheads="1"/>
          </p:cNvSpPr>
          <p:nvPr/>
        </p:nvSpPr>
        <p:spPr bwMode="auto">
          <a:xfrm>
            <a:off x="6793982" y="4350213"/>
            <a:ext cx="1386534" cy="3583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5789" tIns="47891" rIns="95789" bIns="47891">
            <a:spAutoFit/>
          </a:bodyPr>
          <a:lstStyle>
            <a:lvl1pPr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9pPr>
          </a:lstStyle>
          <a:p>
            <a:r>
              <a:rPr lang="ja-JP" altLang="en-US" dirty="0" smtClean="0"/>
              <a:t>移送先ホスト</a:t>
            </a:r>
            <a:endParaRPr lang="ja-JP" altLang="en-US" dirty="0"/>
          </a:p>
        </p:txBody>
      </p:sp>
      <p:sp>
        <p:nvSpPr>
          <p:cNvPr id="20" name="正方形/長方形 19"/>
          <p:cNvSpPr/>
          <p:nvPr/>
        </p:nvSpPr>
        <p:spPr>
          <a:xfrm>
            <a:off x="6309915" y="4848792"/>
            <a:ext cx="2270888" cy="1388326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5789" tIns="47891" rIns="95789" bIns="47891" anchor="ctr"/>
          <a:lstStyle/>
          <a:p>
            <a:pPr algn="ctr">
              <a:defRPr/>
            </a:pPr>
            <a:endParaRPr lang="ja-JP" altLang="en-US"/>
          </a:p>
        </p:txBody>
      </p:sp>
      <p:cxnSp>
        <p:nvCxnSpPr>
          <p:cNvPr id="28" name="直線矢印コネクタ 27"/>
          <p:cNvCxnSpPr>
            <a:stCxn id="11" idx="3"/>
          </p:cNvCxnSpPr>
          <p:nvPr/>
        </p:nvCxnSpPr>
        <p:spPr>
          <a:xfrm flipV="1">
            <a:off x="2698750" y="5943602"/>
            <a:ext cx="3615635" cy="133416"/>
          </a:xfrm>
          <a:prstGeom prst="straightConnector1">
            <a:avLst/>
          </a:prstGeom>
          <a:ln w="3810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直線矢印コネクタ 35"/>
          <p:cNvCxnSpPr>
            <a:stCxn id="9" idx="3"/>
          </p:cNvCxnSpPr>
          <p:nvPr/>
        </p:nvCxnSpPr>
        <p:spPr>
          <a:xfrm>
            <a:off x="3470386" y="5207328"/>
            <a:ext cx="2839529" cy="27196"/>
          </a:xfrm>
          <a:prstGeom prst="straightConnector1">
            <a:avLst/>
          </a:prstGeom>
          <a:ln w="38100" cmpd="sng">
            <a:solidFill>
              <a:schemeClr val="tx1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角丸四角形 14"/>
          <p:cNvSpPr/>
          <p:nvPr/>
        </p:nvSpPr>
        <p:spPr>
          <a:xfrm>
            <a:off x="2136154" y="4930107"/>
            <a:ext cx="1152816" cy="542440"/>
          </a:xfrm>
          <a:prstGeom prst="roundRect">
            <a:avLst/>
          </a:prstGeom>
          <a:solidFill>
            <a:srgbClr val="BFF944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5789" tIns="47891" rIns="95789" bIns="47891" anchor="ctr"/>
          <a:lstStyle/>
          <a:p>
            <a:pPr algn="ctr">
              <a:defRPr/>
            </a:pPr>
            <a:r>
              <a:rPr lang="ja-JP" altLang="en-US" dirty="0" smtClean="0">
                <a:solidFill>
                  <a:srgbClr val="000000"/>
                </a:solidFill>
              </a:rPr>
              <a:t>メモリ</a:t>
            </a:r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10" name="角丸四角形 9"/>
          <p:cNvSpPr/>
          <p:nvPr/>
        </p:nvSpPr>
        <p:spPr>
          <a:xfrm>
            <a:off x="1259632" y="4945883"/>
            <a:ext cx="770441" cy="499341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5789" tIns="47891" rIns="95789" bIns="47891" anchor="ctr"/>
          <a:lstStyle/>
          <a:p>
            <a:pPr algn="ctr">
              <a:defRPr/>
            </a:pPr>
            <a:r>
              <a:rPr lang="en-US" altLang="ja-JP" dirty="0" smtClean="0">
                <a:solidFill>
                  <a:schemeClr val="tx1"/>
                </a:solidFill>
              </a:rPr>
              <a:t>VM</a:t>
            </a:r>
            <a:r>
              <a:rPr lang="ja-JP" altLang="en-US" dirty="0" smtClean="0">
                <a:solidFill>
                  <a:schemeClr val="tx1"/>
                </a:solidFill>
              </a:rPr>
              <a:t>本体</a:t>
            </a:r>
            <a:endParaRPr lang="ja-JP" altLang="en-US" dirty="0">
              <a:solidFill>
                <a:schemeClr val="tx1"/>
              </a:solidFill>
            </a:endParaRPr>
          </a:p>
        </p:txBody>
      </p:sp>
      <p:sp>
        <p:nvSpPr>
          <p:cNvPr id="17" name="角丸四角形 16"/>
          <p:cNvSpPr/>
          <p:nvPr/>
        </p:nvSpPr>
        <p:spPr>
          <a:xfrm>
            <a:off x="1339082" y="5816224"/>
            <a:ext cx="1186243" cy="521588"/>
          </a:xfrm>
          <a:prstGeom prst="roundRect">
            <a:avLst/>
          </a:prstGeom>
          <a:solidFill>
            <a:srgbClr val="BFF944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5789" tIns="47891" rIns="95789" bIns="47891" anchor="ctr"/>
          <a:lstStyle/>
          <a:p>
            <a:pPr algn="ctr">
              <a:defRPr/>
            </a:pPr>
            <a:r>
              <a:rPr lang="ja-JP" altLang="en-US" dirty="0" smtClean="0">
                <a:solidFill>
                  <a:srgbClr val="000000"/>
                </a:solidFill>
              </a:rPr>
              <a:t>メモリ</a:t>
            </a:r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提案： </a:t>
            </a:r>
            <a:r>
              <a:rPr lang="en-US" altLang="ja-JP" smtClean="0"/>
              <a:t>IPmigrate (1/2)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23090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0.00625 C 0.06736 -0.06643 0.13542 -0.12662 0.23038 -0.12361 C 0.32535 -0.1206 0.49931 -0.01643 0.57014 0.01181 " pathEditMode="relative" rAng="0" ptsTypes="aaa">
                                      <p:cBhvr>
                                        <p:cTn id="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507" y="-5116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1.11111E-6 C 0.04914 0.01389 0.18542 0.08912 0.2948 0.0831 C 0.404 0.07708 0.58143 -0.01111 0.65678 -0.03588 " pathEditMode="relative" rAng="0" ptsTypes="aaa">
                                      <p:cBhvr>
                                        <p:cTn id="8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830" y="26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7.40741E-7 C 0.11337 -0.06458 0.22674 -0.12917 0.3217 -0.12037 C 0.41667 -0.11157 0.49306 -0.02963 0.56945 0.05255 " pathEditMode="relative" ptsTypes="aaA">
                                      <p:cBhvr>
                                        <p:cTn id="1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5" grpId="0" animBg="1"/>
      <p:bldP spid="15" grpId="0" animBg="1"/>
      <p:bldP spid="10" grpId="0" animBg="1"/>
      <p:bldP spid="1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提案： </a:t>
            </a:r>
            <a:r>
              <a:rPr lang="en-US" altLang="ja-JP" smtClean="0"/>
              <a:t>IPmigrate (2/2)</a:t>
            </a:r>
            <a:endParaRPr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部分マイグレーション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指定したホスト上にある</a:t>
            </a:r>
            <a:r>
              <a:rPr lang="en-US" altLang="ja-JP" dirty="0" smtClean="0"/>
              <a:t>VM</a:t>
            </a:r>
            <a:r>
              <a:rPr lang="ja-JP" altLang="en-US" dirty="0" smtClean="0"/>
              <a:t>の一部だけを別のホストに移動</a:t>
            </a:r>
            <a:endParaRPr lang="en-US" altLang="ja-JP" dirty="0" smtClean="0"/>
          </a:p>
          <a:p>
            <a:pPr lvl="2"/>
            <a:r>
              <a:rPr lang="en-US" altLang="ja-JP" dirty="0" smtClean="0"/>
              <a:t>VM</a:t>
            </a:r>
            <a:r>
              <a:rPr lang="ja-JP" altLang="en-US" dirty="0" smtClean="0"/>
              <a:t>を停止させずに一部のホストのメンテナンスが可能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ページングが発生しても各メモリページは一つのホストにだけ存在することを保証</a:t>
            </a:r>
            <a:endParaRPr lang="en-US" altLang="ja-JP" dirty="0" smtClean="0"/>
          </a:p>
          <a:p>
            <a:pPr lvl="1"/>
            <a:endParaRPr lang="en-US" altLang="ja-JP" dirty="0" smtClean="0"/>
          </a:p>
        </p:txBody>
      </p:sp>
      <p:sp>
        <p:nvSpPr>
          <p:cNvPr id="13" name="スライド番号プレースホルダー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BF1F7-6042-104B-AF7D-05FB728527F6}" type="slidenum">
              <a:rPr lang="ja-JP" altLang="en-US" smtClean="0">
                <a:solidFill>
                  <a:schemeClr val="tx1"/>
                </a:solidFill>
              </a:rPr>
              <a:pPr/>
              <a:t>8</a:t>
            </a:fld>
            <a:endParaRPr lang="ja-JP" altLang="en-US" dirty="0">
              <a:solidFill>
                <a:schemeClr val="tx1"/>
              </a:solidFill>
            </a:endParaRPr>
          </a:p>
        </p:txBody>
      </p:sp>
      <p:sp>
        <p:nvSpPr>
          <p:cNvPr id="4" name="テキスト ボックス 11"/>
          <p:cNvSpPr txBox="1">
            <a:spLocks noChangeArrowheads="1"/>
          </p:cNvSpPr>
          <p:nvPr/>
        </p:nvSpPr>
        <p:spPr bwMode="auto">
          <a:xfrm>
            <a:off x="4035680" y="4507225"/>
            <a:ext cx="1691405" cy="3583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5789" tIns="47891" rIns="95789" bIns="47891">
            <a:spAutoFit/>
          </a:bodyPr>
          <a:lstStyle>
            <a:lvl1pPr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9pPr>
          </a:lstStyle>
          <a:p>
            <a:r>
              <a:rPr lang="ja-JP" altLang="en-US" dirty="0"/>
              <a:t>マイグレーション</a:t>
            </a:r>
          </a:p>
        </p:txBody>
      </p:sp>
      <p:sp>
        <p:nvSpPr>
          <p:cNvPr id="5" name="テキスト ボックス 20"/>
          <p:cNvSpPr txBox="1">
            <a:spLocks noChangeArrowheads="1"/>
          </p:cNvSpPr>
          <p:nvPr/>
        </p:nvSpPr>
        <p:spPr bwMode="auto">
          <a:xfrm>
            <a:off x="4519143" y="5443343"/>
            <a:ext cx="1318982" cy="373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5789" tIns="47891" rIns="95789" bIns="47891">
            <a:spAutoFit/>
          </a:bodyPr>
          <a:lstStyle>
            <a:lvl1pPr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9pPr>
          </a:lstStyle>
          <a:p>
            <a:r>
              <a:rPr lang="ja-JP" altLang="en-US" dirty="0" smtClean="0"/>
              <a:t>接続</a:t>
            </a:r>
            <a:endParaRPr lang="ja-JP" altLang="en-US" dirty="0"/>
          </a:p>
        </p:txBody>
      </p:sp>
      <p:sp>
        <p:nvSpPr>
          <p:cNvPr id="6" name="正方形/長方形 5"/>
          <p:cNvSpPr/>
          <p:nvPr/>
        </p:nvSpPr>
        <p:spPr>
          <a:xfrm>
            <a:off x="1174403" y="4634946"/>
            <a:ext cx="2270888" cy="771047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5789" tIns="47891" rIns="95789" bIns="47891"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8" name="正方形/長方形 7"/>
          <p:cNvSpPr/>
          <p:nvPr/>
        </p:nvSpPr>
        <p:spPr>
          <a:xfrm>
            <a:off x="1545167" y="5546398"/>
            <a:ext cx="1416609" cy="687523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5789" tIns="47891" rIns="95789" bIns="47891" anchor="ctr"/>
          <a:lstStyle/>
          <a:p>
            <a:pPr algn="ctr">
              <a:defRPr/>
            </a:pPr>
            <a:endParaRPr lang="ja-JP" altLang="en-US" dirty="0"/>
          </a:p>
        </p:txBody>
      </p:sp>
      <p:sp>
        <p:nvSpPr>
          <p:cNvPr id="9" name="テキスト ボックス 17"/>
          <p:cNvSpPr txBox="1">
            <a:spLocks noChangeArrowheads="1"/>
          </p:cNvSpPr>
          <p:nvPr/>
        </p:nvSpPr>
        <p:spPr bwMode="auto">
          <a:xfrm>
            <a:off x="1313988" y="4279798"/>
            <a:ext cx="2043160" cy="373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5789" tIns="47891" rIns="95789" bIns="47891">
            <a:spAutoFit/>
          </a:bodyPr>
          <a:lstStyle>
            <a:lvl1pPr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9pPr>
          </a:lstStyle>
          <a:p>
            <a:r>
              <a:rPr lang="ja-JP" altLang="en-US" dirty="0" smtClean="0"/>
              <a:t>移送元メインホスト</a:t>
            </a:r>
            <a:endParaRPr lang="ja-JP" altLang="en-US" dirty="0"/>
          </a:p>
        </p:txBody>
      </p:sp>
      <p:sp>
        <p:nvSpPr>
          <p:cNvPr id="10" name="テキスト ボックス 18"/>
          <p:cNvSpPr txBox="1">
            <a:spLocks noChangeArrowheads="1"/>
          </p:cNvSpPr>
          <p:nvPr/>
        </p:nvSpPr>
        <p:spPr bwMode="auto">
          <a:xfrm>
            <a:off x="1466872" y="6313447"/>
            <a:ext cx="1797003" cy="3583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5789" tIns="47891" rIns="95789" bIns="47891">
            <a:spAutoFit/>
          </a:bodyPr>
          <a:lstStyle>
            <a:lvl1pPr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9pPr>
          </a:lstStyle>
          <a:p>
            <a:r>
              <a:rPr lang="ja-JP" altLang="en-US" dirty="0" smtClean="0"/>
              <a:t>移送元サブホスト</a:t>
            </a:r>
            <a:endParaRPr lang="ja-JP" altLang="en-US" dirty="0"/>
          </a:p>
        </p:txBody>
      </p:sp>
      <p:cxnSp>
        <p:nvCxnSpPr>
          <p:cNvPr id="19" name="直線矢印コネクタ 18"/>
          <p:cNvCxnSpPr>
            <a:stCxn id="6" idx="3"/>
            <a:endCxn id="21" idx="1"/>
          </p:cNvCxnSpPr>
          <p:nvPr/>
        </p:nvCxnSpPr>
        <p:spPr>
          <a:xfrm>
            <a:off x="3445291" y="5020470"/>
            <a:ext cx="2815998" cy="0"/>
          </a:xfrm>
          <a:prstGeom prst="straightConnector1">
            <a:avLst/>
          </a:prstGeom>
          <a:ln w="38100" cmpd="sng">
            <a:solidFill>
              <a:schemeClr val="tx1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正方形/長方形 20"/>
          <p:cNvSpPr/>
          <p:nvPr/>
        </p:nvSpPr>
        <p:spPr>
          <a:xfrm>
            <a:off x="6261289" y="4634946"/>
            <a:ext cx="2270888" cy="771047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5789" tIns="47891" rIns="95789" bIns="47891"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23" name="テキスト ボックス 17"/>
          <p:cNvSpPr txBox="1">
            <a:spLocks noChangeArrowheads="1"/>
          </p:cNvSpPr>
          <p:nvPr/>
        </p:nvSpPr>
        <p:spPr bwMode="auto">
          <a:xfrm>
            <a:off x="6424405" y="4279420"/>
            <a:ext cx="2043160" cy="373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5789" tIns="47891" rIns="95789" bIns="47891">
            <a:spAutoFit/>
          </a:bodyPr>
          <a:lstStyle>
            <a:lvl1pPr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9pPr>
          </a:lstStyle>
          <a:p>
            <a:r>
              <a:rPr lang="ja-JP" altLang="en-US" dirty="0" smtClean="0"/>
              <a:t>移送先メインホスト</a:t>
            </a:r>
            <a:endParaRPr lang="ja-JP" altLang="en-US" dirty="0"/>
          </a:p>
        </p:txBody>
      </p:sp>
      <p:sp>
        <p:nvSpPr>
          <p:cNvPr id="24" name="角丸四角形 23"/>
          <p:cNvSpPr/>
          <p:nvPr/>
        </p:nvSpPr>
        <p:spPr>
          <a:xfrm>
            <a:off x="2111059" y="4743476"/>
            <a:ext cx="1152816" cy="526664"/>
          </a:xfrm>
          <a:prstGeom prst="roundRect">
            <a:avLst/>
          </a:prstGeom>
          <a:solidFill>
            <a:srgbClr val="BFF944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5789" tIns="47891" rIns="95789" bIns="47891" anchor="ctr"/>
          <a:lstStyle/>
          <a:p>
            <a:pPr algn="ctr">
              <a:defRPr/>
            </a:pPr>
            <a:r>
              <a:rPr lang="ja-JP" altLang="en-US" dirty="0" smtClean="0">
                <a:solidFill>
                  <a:srgbClr val="000000"/>
                </a:solidFill>
              </a:rPr>
              <a:t>メモリ</a:t>
            </a:r>
            <a:endParaRPr lang="en-US" altLang="ja-JP" dirty="0">
              <a:solidFill>
                <a:srgbClr val="000000"/>
              </a:solidFill>
            </a:endParaRPr>
          </a:p>
        </p:txBody>
      </p:sp>
      <p:cxnSp>
        <p:nvCxnSpPr>
          <p:cNvPr id="30" name="直線矢印コネクタ 29"/>
          <p:cNvCxnSpPr>
            <a:stCxn id="8" idx="3"/>
          </p:cNvCxnSpPr>
          <p:nvPr/>
        </p:nvCxnSpPr>
        <p:spPr>
          <a:xfrm>
            <a:off x="2961776" y="5890160"/>
            <a:ext cx="4259700" cy="0"/>
          </a:xfrm>
          <a:prstGeom prst="straightConnector1">
            <a:avLst/>
          </a:prstGeom>
          <a:ln w="38100" cmpd="sng">
            <a:solidFill>
              <a:schemeClr val="tx1"/>
            </a:solidFill>
            <a:headEnd type="arrow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直線矢印コネクタ 33"/>
          <p:cNvCxnSpPr/>
          <p:nvPr/>
        </p:nvCxnSpPr>
        <p:spPr>
          <a:xfrm flipV="1">
            <a:off x="7221476" y="5431548"/>
            <a:ext cx="0" cy="458612"/>
          </a:xfrm>
          <a:prstGeom prst="straightConnector1">
            <a:avLst/>
          </a:prstGeom>
          <a:ln w="3810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角丸四角形 25"/>
          <p:cNvSpPr/>
          <p:nvPr/>
        </p:nvSpPr>
        <p:spPr>
          <a:xfrm>
            <a:off x="1687051" y="5626828"/>
            <a:ext cx="1152816" cy="526664"/>
          </a:xfrm>
          <a:prstGeom prst="roundRect">
            <a:avLst/>
          </a:prstGeom>
          <a:solidFill>
            <a:srgbClr val="BFF944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5789" tIns="47891" rIns="95789" bIns="47891" anchor="ctr"/>
          <a:lstStyle/>
          <a:p>
            <a:pPr algn="ctr">
              <a:defRPr/>
            </a:pPr>
            <a:r>
              <a:rPr lang="ja-JP" altLang="en-US" dirty="0" smtClean="0">
                <a:solidFill>
                  <a:srgbClr val="000000"/>
                </a:solidFill>
              </a:rPr>
              <a:t>メモリ</a:t>
            </a:r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7" name="角丸四角形 6"/>
          <p:cNvSpPr/>
          <p:nvPr/>
        </p:nvSpPr>
        <p:spPr>
          <a:xfrm>
            <a:off x="1301830" y="4743476"/>
            <a:ext cx="770441" cy="499341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5789" tIns="47891" rIns="95789" bIns="47891" anchor="ctr"/>
          <a:lstStyle/>
          <a:p>
            <a:pPr algn="ctr">
              <a:defRPr/>
            </a:pPr>
            <a:r>
              <a:rPr lang="en-US" altLang="ja-JP" dirty="0" smtClean="0">
                <a:solidFill>
                  <a:schemeClr val="tx1"/>
                </a:solidFill>
              </a:rPr>
              <a:t>VM</a:t>
            </a:r>
            <a:r>
              <a:rPr lang="ja-JP" altLang="en-US" dirty="0" smtClean="0">
                <a:solidFill>
                  <a:schemeClr val="tx1"/>
                </a:solidFill>
              </a:rPr>
              <a:t>本体</a:t>
            </a:r>
            <a:endParaRPr lang="ja-JP" altLang="en-US" dirty="0">
              <a:solidFill>
                <a:schemeClr val="tx1"/>
              </a:solidFill>
            </a:endParaRPr>
          </a:p>
        </p:txBody>
      </p:sp>
      <p:sp>
        <p:nvSpPr>
          <p:cNvPr id="11" name="角丸四角形 10"/>
          <p:cNvSpPr/>
          <p:nvPr/>
        </p:nvSpPr>
        <p:spPr>
          <a:xfrm>
            <a:off x="2111059" y="4743476"/>
            <a:ext cx="1152816" cy="526664"/>
          </a:xfrm>
          <a:prstGeom prst="roundRect">
            <a:avLst/>
          </a:prstGeom>
          <a:solidFill>
            <a:srgbClr val="BFF944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5789" tIns="47891" rIns="95789" bIns="47891" anchor="ctr"/>
          <a:lstStyle/>
          <a:p>
            <a:pPr algn="ctr">
              <a:defRPr/>
            </a:pPr>
            <a:r>
              <a:rPr lang="ja-JP" altLang="en-US" dirty="0" smtClean="0">
                <a:solidFill>
                  <a:srgbClr val="000000"/>
                </a:solidFill>
              </a:rPr>
              <a:t>メモリ</a:t>
            </a:r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3713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0.00093 C 0.07552 -0.05648 0.15105 -0.11204 0.24427 -0.11204 C 0.3375 -0.11204 0.44827 -0.05648 0.55903 -0.00093 " pathEditMode="relative" ptsTypes="aaA">
                                      <p:cBhvr>
                                        <p:cTn id="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27778E-6 2.96296E-6 C 0.12518 -0.05579 0.25036 -0.11134 0.34376 -0.11111 C 0.43716 -0.11088 0.49862 -0.05463 0.56025 0.00162 " pathEditMode="relative" ptsTypes="aaA">
                                      <p:cBhvr>
                                        <p:cTn id="1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4" grpId="0" animBg="1"/>
      <p:bldP spid="7" grpId="0" animBg="1"/>
      <p:bldP spid="1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分割マイグレーション後の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lang="ja-JP" altLang="en-US" dirty="0" smtClean="0"/>
              <a:t>システム構成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分割マイグレーション後は各ホストでメモリを管理</a:t>
            </a:r>
            <a:endParaRPr kumimoji="1" lang="en-US" altLang="ja-JP" dirty="0" smtClean="0"/>
          </a:p>
          <a:p>
            <a:pPr lvl="1"/>
            <a:r>
              <a:rPr kumimoji="1" lang="ja-JP" altLang="en-US" dirty="0" smtClean="0"/>
              <a:t>移送先メインホスト</a:t>
            </a:r>
            <a:endParaRPr lang="en-US" altLang="ja-JP" dirty="0"/>
          </a:p>
          <a:p>
            <a:pPr lvl="2"/>
            <a:r>
              <a:rPr lang="ja-JP" altLang="en-US" dirty="0"/>
              <a:t>各ページがあるホストを位置データベース（</a:t>
            </a:r>
            <a:r>
              <a:rPr lang="en-US" altLang="ja-JP" dirty="0"/>
              <a:t>DB</a:t>
            </a:r>
            <a:r>
              <a:rPr lang="ja-JP" altLang="en-US" dirty="0"/>
              <a:t>）に記録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移送先サブホスト</a:t>
            </a:r>
            <a:endParaRPr lang="en-US" altLang="ja-JP" dirty="0" smtClean="0"/>
          </a:p>
          <a:p>
            <a:pPr lvl="2"/>
            <a:r>
              <a:rPr lang="ja-JP" altLang="en-US" dirty="0"/>
              <a:t>サブホストにあるページを</a:t>
            </a:r>
            <a:r>
              <a:rPr kumimoji="1" lang="ja-JP" altLang="en-US" dirty="0" smtClean="0"/>
              <a:t>ページ配列で管理</a:t>
            </a:r>
            <a:endParaRPr kumimoji="1" lang="en-US" altLang="ja-JP" dirty="0" smtClean="0"/>
          </a:p>
          <a:p>
            <a:r>
              <a:rPr lang="ja-JP" altLang="en-US" dirty="0" smtClean="0"/>
              <a:t>リモートページング時にページの情報を更新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BF1F7-6042-104B-AF7D-05FB728527F6}" type="slidenum">
              <a:rPr kumimoji="1" lang="ja-JP" altLang="en-US" smtClean="0">
                <a:solidFill>
                  <a:schemeClr val="tx1"/>
                </a:solidFill>
              </a:rPr>
              <a:t>9</a:t>
            </a:fld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5" name="角丸四角形 4"/>
          <p:cNvSpPr/>
          <p:nvPr/>
        </p:nvSpPr>
        <p:spPr>
          <a:xfrm>
            <a:off x="7375756" y="4833091"/>
            <a:ext cx="936104" cy="513267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5789" tIns="47891" rIns="95789" bIns="47891" anchor="ctr"/>
          <a:lstStyle/>
          <a:p>
            <a:pPr algn="ctr">
              <a:defRPr/>
            </a:pPr>
            <a:r>
              <a:rPr lang="ja-JP" altLang="en-US" dirty="0" smtClean="0">
                <a:solidFill>
                  <a:srgbClr val="000000"/>
                </a:solidFill>
              </a:rPr>
              <a:t>位置</a:t>
            </a:r>
            <a:endParaRPr lang="en-US" altLang="ja-JP" dirty="0" smtClean="0">
              <a:solidFill>
                <a:srgbClr val="000000"/>
              </a:solidFill>
            </a:endParaRPr>
          </a:p>
          <a:p>
            <a:pPr algn="ctr">
              <a:defRPr/>
            </a:pPr>
            <a:r>
              <a:rPr lang="en-US" altLang="ja-JP" dirty="0">
                <a:solidFill>
                  <a:srgbClr val="000000"/>
                </a:solidFill>
              </a:rPr>
              <a:t>DB</a:t>
            </a:r>
          </a:p>
        </p:txBody>
      </p:sp>
      <p:sp>
        <p:nvSpPr>
          <p:cNvPr id="6" name="角丸四角形 5"/>
          <p:cNvSpPr/>
          <p:nvPr/>
        </p:nvSpPr>
        <p:spPr>
          <a:xfrm>
            <a:off x="6616831" y="5721296"/>
            <a:ext cx="895873" cy="513267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5789" tIns="47891" rIns="95789" bIns="47891" anchor="ctr"/>
          <a:lstStyle/>
          <a:p>
            <a:pPr algn="ctr">
              <a:defRPr/>
            </a:pPr>
            <a:r>
              <a:rPr lang="ja-JP" altLang="en-US" dirty="0">
                <a:solidFill>
                  <a:srgbClr val="000000"/>
                </a:solidFill>
              </a:rPr>
              <a:t>ページ配列</a:t>
            </a:r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5606090" y="4699908"/>
            <a:ext cx="2765943" cy="771047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5789" tIns="47891" rIns="95789" bIns="47891"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8" name="正方形/長方形 7"/>
          <p:cNvSpPr/>
          <p:nvPr/>
        </p:nvSpPr>
        <p:spPr>
          <a:xfrm>
            <a:off x="5606091" y="5655091"/>
            <a:ext cx="1946831" cy="619755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5789" tIns="47891" rIns="95789" bIns="47891"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9" name="テキスト ボックス 17"/>
          <p:cNvSpPr txBox="1">
            <a:spLocks noChangeArrowheads="1"/>
          </p:cNvSpPr>
          <p:nvPr/>
        </p:nvSpPr>
        <p:spPr bwMode="auto">
          <a:xfrm>
            <a:off x="5606092" y="4344760"/>
            <a:ext cx="2089472" cy="373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5789" tIns="47891" rIns="95789" bIns="47891">
            <a:spAutoFit/>
          </a:bodyPr>
          <a:lstStyle>
            <a:lvl1pPr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9pPr>
          </a:lstStyle>
          <a:p>
            <a:r>
              <a:rPr lang="ja-JP" altLang="en-US" dirty="0" smtClean="0"/>
              <a:t>移送先メインホスト</a:t>
            </a:r>
            <a:endParaRPr lang="ja-JP" altLang="en-US" dirty="0"/>
          </a:p>
        </p:txBody>
      </p:sp>
      <p:sp>
        <p:nvSpPr>
          <p:cNvPr id="10" name="テキスト ボックス 18"/>
          <p:cNvSpPr txBox="1">
            <a:spLocks noChangeArrowheads="1"/>
          </p:cNvSpPr>
          <p:nvPr/>
        </p:nvSpPr>
        <p:spPr bwMode="auto">
          <a:xfrm>
            <a:off x="5755919" y="6368090"/>
            <a:ext cx="1962338" cy="373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5789" tIns="47891" rIns="95789" bIns="47891">
            <a:spAutoFit/>
          </a:bodyPr>
          <a:lstStyle>
            <a:lvl1pPr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9pPr>
          </a:lstStyle>
          <a:p>
            <a:r>
              <a:rPr lang="ja-JP" altLang="en-US" dirty="0" smtClean="0"/>
              <a:t>移送先サブホスト</a:t>
            </a:r>
            <a:endParaRPr lang="ja-JP" altLang="en-US" dirty="0"/>
          </a:p>
        </p:txBody>
      </p:sp>
      <p:sp>
        <p:nvSpPr>
          <p:cNvPr id="11" name="角丸四角形 10"/>
          <p:cNvSpPr/>
          <p:nvPr/>
        </p:nvSpPr>
        <p:spPr>
          <a:xfrm>
            <a:off x="5720203" y="5708334"/>
            <a:ext cx="796396" cy="526664"/>
          </a:xfrm>
          <a:prstGeom prst="roundRect">
            <a:avLst/>
          </a:prstGeom>
          <a:solidFill>
            <a:srgbClr val="BFF944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5789" tIns="47891" rIns="95789" bIns="47891" anchor="ctr"/>
          <a:lstStyle/>
          <a:p>
            <a:pPr algn="ctr">
              <a:defRPr/>
            </a:pPr>
            <a:r>
              <a:rPr lang="ja-JP" altLang="en-US" dirty="0" smtClean="0">
                <a:solidFill>
                  <a:srgbClr val="000000"/>
                </a:solidFill>
              </a:rPr>
              <a:t>メモリ</a:t>
            </a:r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12" name="角丸四角形 11"/>
          <p:cNvSpPr/>
          <p:nvPr/>
        </p:nvSpPr>
        <p:spPr>
          <a:xfrm>
            <a:off x="5713903" y="5715033"/>
            <a:ext cx="803371" cy="513267"/>
          </a:xfrm>
          <a:prstGeom prst="roundRect">
            <a:avLst/>
          </a:prstGeom>
          <a:solidFill>
            <a:srgbClr val="BFF944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5789" tIns="47891" rIns="95789" bIns="47891" anchor="ctr"/>
          <a:lstStyle/>
          <a:p>
            <a:pPr algn="ctr">
              <a:defRPr/>
            </a:pPr>
            <a:r>
              <a:rPr lang="ja-JP" altLang="en-US" dirty="0" smtClean="0">
                <a:solidFill>
                  <a:srgbClr val="000000"/>
                </a:solidFill>
              </a:rPr>
              <a:t>メモリ</a:t>
            </a:r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13" name="角丸四角形 12"/>
          <p:cNvSpPr/>
          <p:nvPr/>
        </p:nvSpPr>
        <p:spPr>
          <a:xfrm>
            <a:off x="6517274" y="4826393"/>
            <a:ext cx="815983" cy="526664"/>
          </a:xfrm>
          <a:prstGeom prst="roundRect">
            <a:avLst/>
          </a:prstGeom>
          <a:solidFill>
            <a:srgbClr val="BFF944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5789" tIns="47891" rIns="95789" bIns="47891" anchor="ctr"/>
          <a:lstStyle/>
          <a:p>
            <a:pPr algn="ctr">
              <a:defRPr/>
            </a:pPr>
            <a:r>
              <a:rPr lang="ja-JP" altLang="en-US" dirty="0" smtClean="0">
                <a:solidFill>
                  <a:srgbClr val="000000"/>
                </a:solidFill>
              </a:rPr>
              <a:t>メモリ</a:t>
            </a:r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14" name="角丸四角形 13"/>
          <p:cNvSpPr/>
          <p:nvPr/>
        </p:nvSpPr>
        <p:spPr>
          <a:xfrm>
            <a:off x="6518337" y="4822098"/>
            <a:ext cx="805291" cy="526664"/>
          </a:xfrm>
          <a:prstGeom prst="roundRect">
            <a:avLst/>
          </a:prstGeom>
          <a:solidFill>
            <a:srgbClr val="BFF944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5789" tIns="47891" rIns="95789" bIns="47891" anchor="ctr"/>
          <a:lstStyle/>
          <a:p>
            <a:pPr algn="ctr">
              <a:defRPr/>
            </a:pPr>
            <a:r>
              <a:rPr lang="ja-JP" altLang="en-US" dirty="0" smtClean="0">
                <a:solidFill>
                  <a:srgbClr val="000000"/>
                </a:solidFill>
              </a:rPr>
              <a:t>メモリ</a:t>
            </a:r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15" name="角丸四角形 14"/>
          <p:cNvSpPr/>
          <p:nvPr/>
        </p:nvSpPr>
        <p:spPr>
          <a:xfrm>
            <a:off x="5648542" y="4826393"/>
            <a:ext cx="797071" cy="51807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5789" tIns="47891" rIns="95789" bIns="47891" anchor="ctr"/>
          <a:lstStyle/>
          <a:p>
            <a:pPr algn="ctr">
              <a:defRPr/>
            </a:pPr>
            <a:r>
              <a:rPr lang="en-US" altLang="ja-JP" dirty="0" smtClean="0">
                <a:solidFill>
                  <a:schemeClr val="tx1"/>
                </a:solidFill>
              </a:rPr>
              <a:t>VM</a:t>
            </a:r>
          </a:p>
          <a:p>
            <a:pPr algn="ctr">
              <a:defRPr/>
            </a:pPr>
            <a:r>
              <a:rPr lang="ja-JP" altLang="en-US" dirty="0" smtClean="0">
                <a:solidFill>
                  <a:schemeClr val="tx1"/>
                </a:solidFill>
              </a:rPr>
              <a:t>本体</a:t>
            </a:r>
            <a:endParaRPr lang="ja-JP" altLang="en-US" dirty="0">
              <a:solidFill>
                <a:schemeClr val="tx1"/>
              </a:solidFill>
            </a:endParaRPr>
          </a:p>
        </p:txBody>
      </p:sp>
      <p:sp>
        <p:nvSpPr>
          <p:cNvPr id="16" name="テキスト ボックス 23"/>
          <p:cNvSpPr txBox="1">
            <a:spLocks noChangeArrowheads="1"/>
          </p:cNvSpPr>
          <p:nvPr/>
        </p:nvSpPr>
        <p:spPr bwMode="auto">
          <a:xfrm>
            <a:off x="1809307" y="4443479"/>
            <a:ext cx="1386534" cy="3583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5789" tIns="47891" rIns="95789" bIns="47891">
            <a:spAutoFit/>
          </a:bodyPr>
          <a:lstStyle>
            <a:lvl1pPr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9pPr>
          </a:lstStyle>
          <a:p>
            <a:r>
              <a:rPr lang="ja-JP" altLang="en-US" dirty="0" smtClean="0"/>
              <a:t>移送元ホスト</a:t>
            </a:r>
            <a:endParaRPr lang="ja-JP" altLang="en-US" dirty="0"/>
          </a:p>
        </p:txBody>
      </p:sp>
      <p:sp>
        <p:nvSpPr>
          <p:cNvPr id="17" name="正方形/長方形 16"/>
          <p:cNvSpPr/>
          <p:nvPr/>
        </p:nvSpPr>
        <p:spPr>
          <a:xfrm>
            <a:off x="1521256" y="4894277"/>
            <a:ext cx="2134084" cy="900382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5789" tIns="47891" rIns="95789" bIns="47891"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8" name="角丸四角形 17"/>
          <p:cNvSpPr/>
          <p:nvPr/>
        </p:nvSpPr>
        <p:spPr>
          <a:xfrm>
            <a:off x="2502574" y="5013154"/>
            <a:ext cx="1077470" cy="629549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5789" tIns="47891" rIns="95789" bIns="47891" anchor="ctr"/>
          <a:lstStyle/>
          <a:p>
            <a:pPr algn="ctr">
              <a:defRPr/>
            </a:pPr>
            <a:r>
              <a:rPr lang="ja-JP" altLang="en-US" dirty="0" smtClean="0">
                <a:solidFill>
                  <a:srgbClr val="000000"/>
                </a:solidFill>
              </a:rPr>
              <a:t>メモリ</a:t>
            </a:r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19" name="角丸四角形 18"/>
          <p:cNvSpPr/>
          <p:nvPr/>
        </p:nvSpPr>
        <p:spPr>
          <a:xfrm>
            <a:off x="2502574" y="5013154"/>
            <a:ext cx="1077470" cy="639971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5789" tIns="47891" rIns="95789" bIns="47891" anchor="ctr"/>
          <a:lstStyle/>
          <a:p>
            <a:pPr algn="ctr">
              <a:defRPr/>
            </a:pPr>
            <a:r>
              <a:rPr lang="ja-JP" altLang="en-US" dirty="0" smtClean="0">
                <a:solidFill>
                  <a:srgbClr val="000000"/>
                </a:solidFill>
              </a:rPr>
              <a:t>メモリ</a:t>
            </a:r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20" name="角丸四角形 19"/>
          <p:cNvSpPr/>
          <p:nvPr/>
        </p:nvSpPr>
        <p:spPr>
          <a:xfrm>
            <a:off x="1636735" y="5041393"/>
            <a:ext cx="730899" cy="611732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5789" tIns="47891" rIns="95789" bIns="47891" anchor="ctr"/>
          <a:lstStyle/>
          <a:p>
            <a:pPr algn="ctr">
              <a:defRPr/>
            </a:pPr>
            <a:r>
              <a:rPr lang="en-US" altLang="ja-JP" dirty="0" smtClean="0">
                <a:solidFill>
                  <a:schemeClr val="tx1"/>
                </a:solidFill>
              </a:rPr>
              <a:t>VM</a:t>
            </a:r>
            <a:r>
              <a:rPr lang="ja-JP" altLang="en-US" dirty="0" smtClean="0">
                <a:solidFill>
                  <a:schemeClr val="tx1"/>
                </a:solidFill>
              </a:rPr>
              <a:t>本体</a:t>
            </a:r>
            <a:endParaRPr lang="ja-JP" altLang="en-US" dirty="0">
              <a:solidFill>
                <a:schemeClr val="tx1"/>
              </a:solidFill>
            </a:endParaRPr>
          </a:p>
        </p:txBody>
      </p:sp>
      <p:sp>
        <p:nvSpPr>
          <p:cNvPr id="21" name="右矢印 20"/>
          <p:cNvSpPr/>
          <p:nvPr/>
        </p:nvSpPr>
        <p:spPr>
          <a:xfrm>
            <a:off x="3915180" y="5331555"/>
            <a:ext cx="1323976" cy="311148"/>
          </a:xfrm>
          <a:prstGeom prst="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95789" tIns="47891" rIns="95789" bIns="47891"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22" name="テキスト ボックス 42"/>
          <p:cNvSpPr txBox="1">
            <a:spLocks noChangeArrowheads="1"/>
          </p:cNvSpPr>
          <p:nvPr/>
        </p:nvSpPr>
        <p:spPr bwMode="auto">
          <a:xfrm>
            <a:off x="3745963" y="4895945"/>
            <a:ext cx="1691405" cy="3583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5789" tIns="47891" rIns="95789" bIns="47891">
            <a:spAutoFit/>
          </a:bodyPr>
          <a:lstStyle>
            <a:lvl1pPr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9pPr>
          </a:lstStyle>
          <a:p>
            <a:r>
              <a:rPr lang="ja-JP" altLang="en-US"/>
              <a:t>マイグレーション</a:t>
            </a:r>
          </a:p>
        </p:txBody>
      </p:sp>
      <p:sp>
        <p:nvSpPr>
          <p:cNvPr id="23" name="テキスト ボックス 51"/>
          <p:cNvSpPr txBox="1">
            <a:spLocks noChangeArrowheads="1"/>
          </p:cNvSpPr>
          <p:nvPr/>
        </p:nvSpPr>
        <p:spPr bwMode="auto">
          <a:xfrm>
            <a:off x="4656753" y="4384335"/>
            <a:ext cx="854082" cy="3583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789" tIns="47891" rIns="95789" bIns="47891">
            <a:spAutoFit/>
          </a:bodyPr>
          <a:lstStyle>
            <a:lvl1pPr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9pPr>
          </a:lstStyle>
          <a:p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59090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そよ風">
  <a:themeElements>
    <a:clrScheme name="そよ風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そよ風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そよ風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6"/>
        </a:lnRef>
        <a:fillRef idx="3">
          <a:schemeClr val="accent6"/>
        </a:fillRef>
        <a:effectRef idx="2">
          <a:schemeClr val="accent6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そよ風.thmx</Template>
  <TotalTime>13308</TotalTime>
  <Words>1379</Words>
  <Application>Microsoft Office PowerPoint</Application>
  <PresentationFormat>画面に合わせる (4:3)</PresentationFormat>
  <Paragraphs>349</Paragraphs>
  <Slides>24</Slides>
  <Notes>7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24</vt:i4>
      </vt:variant>
    </vt:vector>
  </HeadingPairs>
  <TitlesOfParts>
    <vt:vector size="25" baseType="lpstr">
      <vt:lpstr>そよ風</vt:lpstr>
      <vt:lpstr>IPmigrate：複数ホストに分割されたVMの マイグレーション手法 </vt:lpstr>
      <vt:lpstr>大容量メモリを持つVM</vt:lpstr>
      <vt:lpstr>VMマイグレーション</vt:lpstr>
      <vt:lpstr> 分割マイグレーション [Suetake et al.’16]</vt:lpstr>
      <vt:lpstr>分割マイグレーションの問題(1/2)</vt:lpstr>
      <vt:lpstr>分割マイグレーションの問題(2/2)</vt:lpstr>
      <vt:lpstr>提案： IPmigrate (1/2)</vt:lpstr>
      <vt:lpstr>提案： IPmigrate (2/2)</vt:lpstr>
      <vt:lpstr>分割マイグレーション後の システム構成</vt:lpstr>
      <vt:lpstr>統合マイグレーションの流れ</vt:lpstr>
      <vt:lpstr>メモリの並列転送</vt:lpstr>
      <vt:lpstr>メモリ転送の同期</vt:lpstr>
      <vt:lpstr>統合マイグレーション中の ページイン</vt:lpstr>
      <vt:lpstr>統合マイグレーション中の ページアウト</vt:lpstr>
      <vt:lpstr>部分マイグレーションの流れ</vt:lpstr>
      <vt:lpstr>部分マイグレーション中の ページング</vt:lpstr>
      <vt:lpstr>実験</vt:lpstr>
      <vt:lpstr>統合マイグレーションの性能</vt:lpstr>
      <vt:lpstr>並列転送における高速化</vt:lpstr>
      <vt:lpstr>部分マイグレーションの性能</vt:lpstr>
      <vt:lpstr>統合マイグレーション後の性能</vt:lpstr>
      <vt:lpstr>部分マイグレーション後の性能</vt:lpstr>
      <vt:lpstr>関連研究</vt:lpstr>
      <vt:lpstr>まとめ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IPmigrate：複数ホストに分割されたVMの マイグレーション手法 </dc:title>
  <dc:creator>柏木 崇広</dc:creator>
  <cp:lastModifiedBy>kashiwagi</cp:lastModifiedBy>
  <cp:revision>153</cp:revision>
  <dcterms:created xsi:type="dcterms:W3CDTF">2017-07-11T08:01:01Z</dcterms:created>
  <dcterms:modified xsi:type="dcterms:W3CDTF">2017-07-24T04:05:02Z</dcterms:modified>
</cp:coreProperties>
</file>