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0"/>
  </p:notesMasterIdLst>
  <p:handoutMasterIdLst>
    <p:handoutMasterId r:id="rId21"/>
  </p:handout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301" r:id="rId17"/>
    <p:sldId id="299" r:id="rId18"/>
    <p:sldId id="300" r:id="rId19"/>
  </p:sldIdLst>
  <p:sldSz cx="9144000" cy="6858000" type="screen4x3"/>
  <p:notesSz cx="6735763" cy="9866313"/>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68E4FD6-5F71-48A6-81C2-D5765146B792}">
          <p14:sldIdLst>
            <p14:sldId id="256"/>
            <p14:sldId id="285"/>
            <p14:sldId id="286"/>
            <p14:sldId id="287"/>
            <p14:sldId id="288"/>
            <p14:sldId id="289"/>
            <p14:sldId id="290"/>
            <p14:sldId id="291"/>
            <p14:sldId id="292"/>
            <p14:sldId id="293"/>
            <p14:sldId id="294"/>
            <p14:sldId id="295"/>
            <p14:sldId id="296"/>
            <p14:sldId id="297"/>
            <p14:sldId id="298"/>
            <p14:sldId id="301"/>
            <p14:sldId id="299"/>
            <p14:sldId id="30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テーマ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濃色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821" autoAdjust="0"/>
    <p:restoredTop sz="87521" autoAdjust="0"/>
  </p:normalViewPr>
  <p:slideViewPr>
    <p:cSldViewPr snapToGrid="0" snapToObjects="1">
      <p:cViewPr>
        <p:scale>
          <a:sx n="103" d="100"/>
          <a:sy n="103" d="100"/>
        </p:scale>
        <p:origin x="-1240" y="2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195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66AEC0F4-6C31-4B29-BE27-F612A55E1E91}" type="datetimeFigureOut">
              <a:rPr kumimoji="1" lang="ja-JP" altLang="en-US" smtClean="0"/>
              <a:t>17/02/22</a:t>
            </a:fld>
            <a:endParaRPr kumimoji="1" lang="ja-JP" altLang="en-US"/>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95734043-35A5-4165-B67A-9DC470C21F3F}" type="slidenum">
              <a:rPr kumimoji="1" lang="ja-JP" altLang="en-US" smtClean="0"/>
              <a:t>‹#›</a:t>
            </a:fld>
            <a:endParaRPr kumimoji="1" lang="ja-JP" altLang="en-US"/>
          </a:p>
        </p:txBody>
      </p:sp>
    </p:spTree>
    <p:extLst>
      <p:ext uri="{BB962C8B-B14F-4D97-AF65-F5344CB8AC3E}">
        <p14:creationId xmlns:p14="http://schemas.microsoft.com/office/powerpoint/2010/main" val="530342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EEC04AFD-1F27-4CBB-BECB-58CFA3935338}" type="datetimeFigureOut">
              <a:rPr kumimoji="1" lang="ja-JP" altLang="en-US" smtClean="0"/>
              <a:t>17/02/22</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CA6315CF-4A05-4A7B-B47A-EB6682091E31}" type="slidenum">
              <a:rPr kumimoji="1" lang="ja-JP" altLang="en-US" smtClean="0"/>
              <a:t>‹#›</a:t>
            </a:fld>
            <a:endParaRPr kumimoji="1" lang="ja-JP" altLang="en-US"/>
          </a:p>
        </p:txBody>
      </p:sp>
    </p:spTree>
    <p:extLst>
      <p:ext uri="{BB962C8B-B14F-4D97-AF65-F5344CB8AC3E}">
        <p14:creationId xmlns:p14="http://schemas.microsoft.com/office/powerpoint/2010/main" val="3689447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a:t>
            </a:fld>
            <a:endParaRPr kumimoji="1" lang="ja-JP" altLang="en-US"/>
          </a:p>
        </p:txBody>
      </p:sp>
    </p:spTree>
    <p:extLst>
      <p:ext uri="{BB962C8B-B14F-4D97-AF65-F5344CB8AC3E}">
        <p14:creationId xmlns:p14="http://schemas.microsoft.com/office/powerpoint/2010/main" val="6816664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実験環境は表</a:t>
            </a:r>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11</a:t>
            </a:fld>
            <a:endParaRPr kumimoji="1" lang="ja-JP" altLang="en-US"/>
          </a:p>
        </p:txBody>
      </p:sp>
    </p:spTree>
    <p:extLst>
      <p:ext uri="{BB962C8B-B14F-4D97-AF65-F5344CB8AC3E}">
        <p14:creationId xmlns:p14="http://schemas.microsoft.com/office/powerpoint/2010/main" val="20658892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12</a:t>
            </a:fld>
            <a:endParaRPr kumimoji="1" lang="ja-JP" altLang="en-US"/>
          </a:p>
        </p:txBody>
      </p:sp>
    </p:spTree>
    <p:extLst>
      <p:ext uri="{BB962C8B-B14F-4D97-AF65-F5344CB8AC3E}">
        <p14:creationId xmlns:p14="http://schemas.microsoft.com/office/powerpoint/2010/main" val="4224259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Cache-Crypt+</a:t>
            </a:r>
            <a:r>
              <a:rPr kumimoji="1" lang="ja-JP" altLang="en-US" dirty="0" smtClean="0"/>
              <a:t>と</a:t>
            </a:r>
            <a:r>
              <a:rPr kumimoji="1" lang="en-US" altLang="ja-JP" dirty="0" err="1" smtClean="0"/>
              <a:t>dm</a:t>
            </a:r>
            <a:r>
              <a:rPr kumimoji="1" lang="en-US" altLang="ja-JP" dirty="0" smtClean="0"/>
              <a:t>-crypt</a:t>
            </a:r>
            <a:r>
              <a:rPr kumimoji="1" lang="ja-JP" altLang="en-US" dirty="0" smtClean="0"/>
              <a:t>は暗号化する場所が違うため性能に差が出たと考えられる</a:t>
            </a:r>
            <a:endParaRPr kumimoji="1" lang="en-US" altLang="ja-JP" dirty="0" smtClean="0"/>
          </a:p>
          <a:p>
            <a:r>
              <a:rPr kumimoji="1" lang="ja-JP" altLang="en-US" dirty="0" smtClean="0"/>
              <a:t>・読み込みの場合も同様</a:t>
            </a:r>
            <a:endParaRPr kumimoji="1" lang="en-US" altLang="ja-JP" dirty="0" smtClean="0"/>
          </a:p>
          <a:p>
            <a:endParaRPr kumimoji="1" lang="en-US" altLang="ja-JP" dirty="0" smtClean="0"/>
          </a:p>
          <a:p>
            <a:r>
              <a:rPr kumimoji="1" lang="en-US" altLang="ja-JP" dirty="0" smtClean="0"/>
              <a:t>Cache-Crypt+</a:t>
            </a:r>
            <a:r>
              <a:rPr kumimoji="1" lang="ja-JP" altLang="en-US" dirty="0" smtClean="0"/>
              <a:t>は暗号化を行わないと次の処理を行えない</a:t>
            </a:r>
            <a:endParaRPr kumimoji="1" lang="en-US" altLang="ja-JP" dirty="0" smtClean="0"/>
          </a:p>
          <a:p>
            <a:r>
              <a:rPr kumimoji="1" lang="ja-JP" altLang="en-US" dirty="0" smtClean="0"/>
              <a:t>対して、</a:t>
            </a:r>
            <a:r>
              <a:rPr kumimoji="1" lang="en-US" altLang="ja-JP" dirty="0" err="1" smtClean="0"/>
              <a:t>dm</a:t>
            </a:r>
            <a:r>
              <a:rPr kumimoji="1" lang="en-US" altLang="ja-JP" dirty="0" smtClean="0"/>
              <a:t>-crypt</a:t>
            </a:r>
            <a:r>
              <a:rPr kumimoji="1" lang="ja-JP" altLang="en-US" dirty="0" smtClean="0"/>
              <a:t>は処理をキャッシュとディスクの両方で行っている</a:t>
            </a:r>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13</a:t>
            </a:fld>
            <a:endParaRPr kumimoji="1" lang="ja-JP" altLang="en-US"/>
          </a:p>
        </p:txBody>
      </p:sp>
    </p:spTree>
    <p:extLst>
      <p:ext uri="{BB962C8B-B14F-4D97-AF65-F5344CB8AC3E}">
        <p14:creationId xmlns:p14="http://schemas.microsoft.com/office/powerpoint/2010/main" val="3617076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TransCrypt</a:t>
            </a:r>
            <a:r>
              <a:rPr kumimoji="1" lang="ja-JP" altLang="en-US" dirty="0" smtClean="0"/>
              <a:t>　：　安全なファイルシステムを提案。ユーザのプロセスが</a:t>
            </a:r>
            <a:r>
              <a:rPr kumimoji="1" lang="en-US" altLang="ja-JP" dirty="0" smtClean="0"/>
              <a:t>VFS</a:t>
            </a:r>
            <a:r>
              <a:rPr kumimoji="1" lang="ja-JP" altLang="en-US" dirty="0" smtClean="0"/>
              <a:t>にアクセスすると、</a:t>
            </a:r>
            <a:r>
              <a:rPr kumimoji="1" lang="en-US" altLang="ja-JP" dirty="0" err="1" smtClean="0"/>
              <a:t>TransCrypt</a:t>
            </a:r>
            <a:r>
              <a:rPr kumimoji="1" lang="ja-JP" altLang="en-US" dirty="0" smtClean="0"/>
              <a:t>を経由してファイルが渡される</a:t>
            </a:r>
            <a:endParaRPr kumimoji="1" lang="en-US" altLang="ja-JP" dirty="0" smtClean="0"/>
          </a:p>
          <a:p>
            <a:r>
              <a:rPr kumimoji="1" lang="ja-JP" altLang="en-US" dirty="0" smtClean="0"/>
              <a:t>問題点　：　ファイルシステムの評価を行っていない、実用上の問題がある</a:t>
            </a:r>
          </a:p>
          <a:p>
            <a:endParaRPr kumimoji="1" lang="en-US" altLang="ja-JP" dirty="0" smtClean="0"/>
          </a:p>
          <a:p>
            <a:r>
              <a:rPr kumimoji="1" lang="ja-JP" altLang="en-US" dirty="0" smtClean="0"/>
              <a:t>Cryptkeepr　：　メモリの暗号化を提案。物理メモリページを５つに分ける、プロセスがアクセスするメモリを暗号化</a:t>
            </a:r>
            <a:endParaRPr kumimoji="1" lang="en-US" altLang="ja-JP" dirty="0" smtClean="0"/>
          </a:p>
          <a:p>
            <a:r>
              <a:rPr kumimoji="1" lang="ja-JP" altLang="en-US" dirty="0" smtClean="0"/>
              <a:t>問題点　：　カーネルのメモリは暗号化しない</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14</a:t>
            </a:fld>
            <a:endParaRPr kumimoji="1" lang="ja-JP" altLang="en-US"/>
          </a:p>
        </p:txBody>
      </p:sp>
    </p:spTree>
    <p:extLst>
      <p:ext uri="{BB962C8B-B14F-4D97-AF65-F5344CB8AC3E}">
        <p14:creationId xmlns:p14="http://schemas.microsoft.com/office/powerpoint/2010/main" val="20161143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・今後の課題</a:t>
            </a:r>
            <a:endParaRPr kumimoji="1" lang="en-US" altLang="ja-JP" dirty="0" smtClean="0"/>
          </a:p>
          <a:p>
            <a:r>
              <a:rPr kumimoji="1" lang="en-US" altLang="ja-JP" dirty="0" smtClean="0"/>
              <a:t>-&gt;Linux</a:t>
            </a:r>
            <a:r>
              <a:rPr kumimoji="1" lang="ja-JP" altLang="en-US" dirty="0" smtClean="0"/>
              <a:t>で性能評価を行っていますが・・・</a:t>
            </a:r>
            <a:endParaRPr kumimoji="1" lang="en-US" altLang="ja-JP" dirty="0" smtClean="0"/>
          </a:p>
          <a:p>
            <a:r>
              <a:rPr kumimoji="1" lang="en-US" altLang="ja-JP" dirty="0" smtClean="0"/>
              <a:t>-&gt;</a:t>
            </a:r>
            <a:r>
              <a:rPr kumimoji="1" lang="ja-JP" altLang="en-US" dirty="0" smtClean="0"/>
              <a:t>・・・遅延暗号化を</a:t>
            </a:r>
            <a:r>
              <a:rPr kumimoji="1" lang="en-US" altLang="ja-JP" dirty="0" smtClean="0"/>
              <a:t>Cache-Crypt+</a:t>
            </a:r>
            <a:r>
              <a:rPr kumimoji="1" lang="ja-JP" altLang="en-US" dirty="0" smtClean="0"/>
              <a:t>に組み込むことでオーバヘッドを削減できるようにする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15</a:t>
            </a:fld>
            <a:endParaRPr kumimoji="1" lang="ja-JP" altLang="en-US"/>
          </a:p>
        </p:txBody>
      </p:sp>
    </p:spTree>
    <p:extLst>
      <p:ext uri="{BB962C8B-B14F-4D97-AF65-F5344CB8AC3E}">
        <p14:creationId xmlns:p14="http://schemas.microsoft.com/office/powerpoint/2010/main" val="2351169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一時的にテータを保持する場所のこと</a:t>
            </a:r>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18</a:t>
            </a:fld>
            <a:endParaRPr kumimoji="1" lang="ja-JP" altLang="en-US"/>
          </a:p>
        </p:txBody>
      </p:sp>
    </p:spTree>
    <p:extLst>
      <p:ext uri="{BB962C8B-B14F-4D97-AF65-F5344CB8AC3E}">
        <p14:creationId xmlns:p14="http://schemas.microsoft.com/office/powerpoint/2010/main" val="197932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始めに、スマートフォンが普及してきていることを説明する</a:t>
            </a:r>
            <a:endParaRPr kumimoji="1" lang="en-US" altLang="ja-JP" dirty="0" smtClean="0"/>
          </a:p>
          <a:p>
            <a:endParaRPr kumimoji="1" lang="en-US" altLang="ja-JP" dirty="0" smtClean="0"/>
          </a:p>
          <a:p>
            <a:r>
              <a:rPr kumimoji="1" lang="ja-JP" altLang="en-US" dirty="0" smtClean="0"/>
              <a:t>盗難のリスクとして・・・</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-&gt;</a:t>
            </a:r>
            <a:r>
              <a:rPr lang="ja-JP" altLang="en-US" dirty="0" smtClean="0"/>
              <a:t>小型軽量、重要な情報が格納</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2</a:t>
            </a:fld>
            <a:endParaRPr kumimoji="1" lang="ja-JP" altLang="en-US"/>
          </a:p>
        </p:txBody>
      </p:sp>
    </p:spTree>
    <p:extLst>
      <p:ext uri="{BB962C8B-B14F-4D97-AF65-F5344CB8AC3E}">
        <p14:creationId xmlns:p14="http://schemas.microsoft.com/office/powerpoint/2010/main" val="1671259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lang="ja-JP" altLang="en-US" dirty="0" smtClean="0"/>
              <a:t>メモリを攻撃者の</a:t>
            </a:r>
            <a:r>
              <a:rPr lang="en-US" altLang="ja-JP" dirty="0" smtClean="0"/>
              <a:t>PC</a:t>
            </a:r>
            <a:r>
              <a:rPr lang="ja-JP" altLang="en-US" dirty="0" smtClean="0"/>
              <a:t>に</a:t>
            </a:r>
            <a:r>
              <a:rPr kumimoji="1" lang="ja-JP" altLang="en-US" dirty="0" smtClean="0"/>
              <a:t>取り付けてアクセスすることで情報を盗み出せる</a:t>
            </a:r>
            <a:endParaRPr kumimoji="1" lang="en-US" altLang="ja-JP" dirty="0" smtClean="0"/>
          </a:p>
          <a:p>
            <a:r>
              <a:rPr kumimoji="1" lang="ja-JP" altLang="en-US" dirty="0" smtClean="0"/>
              <a:t>・メモリは電源供給がなくなるとデータが破壊される　</a:t>
            </a:r>
            <a:r>
              <a:rPr kumimoji="1" lang="ja-JP" altLang="ja-JP" dirty="0" smtClean="0"/>
              <a:t>&lt;-</a:t>
            </a:r>
            <a:r>
              <a:rPr kumimoji="1" lang="en-US" altLang="ja-JP" dirty="0" smtClean="0"/>
              <a:t>Android</a:t>
            </a:r>
            <a:r>
              <a:rPr kumimoji="1" lang="ja-JP" altLang="en-US" dirty="0" smtClean="0"/>
              <a:t>端末と言わない</a:t>
            </a:r>
            <a:endParaRPr kumimoji="1" lang="en-US" altLang="ja-JP" dirty="0" smtClean="0"/>
          </a:p>
          <a:p>
            <a:r>
              <a:rPr kumimoji="1" lang="ja-JP" altLang="en-US" dirty="0" smtClean="0"/>
              <a:t>・冷却してメモリを取り外して、攻撃者の</a:t>
            </a:r>
            <a:r>
              <a:rPr kumimoji="1" lang="en-US" altLang="ja-JP" dirty="0" smtClean="0"/>
              <a:t>PC</a:t>
            </a:r>
            <a:r>
              <a:rPr kumimoji="1" lang="ja-JP" altLang="en-US" dirty="0" smtClean="0"/>
              <a:t>でデータを抜き出す</a:t>
            </a:r>
            <a:endParaRPr kumimoji="1" lang="en-US" altLang="ja-JP" dirty="0" smtClean="0"/>
          </a:p>
          <a:p>
            <a:endParaRPr kumimoji="1" lang="en-US" altLang="ja-JP" dirty="0" smtClean="0"/>
          </a:p>
          <a:p>
            <a:r>
              <a:rPr kumimoji="1" lang="ja-JP" altLang="en-US" dirty="0" smtClean="0"/>
              <a:t>・</a:t>
            </a:r>
            <a:r>
              <a:rPr kumimoji="1" lang="en-US" altLang="ja-JP" dirty="0" smtClean="0"/>
              <a:t>Android</a:t>
            </a:r>
            <a:r>
              <a:rPr kumimoji="1" lang="ja-JP" altLang="en-US" dirty="0" smtClean="0"/>
              <a:t>端末ではメモリはチップに組み込まれているので、取り外しできない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・リカバリイメージを使用して、</a:t>
            </a:r>
            <a:r>
              <a:rPr kumimoji="1" lang="en-US" altLang="ja-JP" dirty="0" smtClean="0"/>
              <a:t>OS</a:t>
            </a:r>
            <a:r>
              <a:rPr kumimoji="1" lang="ja-JP" altLang="en-US" dirty="0" smtClean="0"/>
              <a:t>を起動させずにメモリ上のデータを抜き出す</a:t>
            </a:r>
            <a:endParaRPr kumimoji="1" lang="en-US" altLang="ja-JP" dirty="0" smtClean="0"/>
          </a:p>
          <a:p>
            <a:r>
              <a:rPr kumimoji="1" lang="ja-JP" altLang="en-US" dirty="0" smtClean="0"/>
              <a:t>・端末を強制リセットするため</a:t>
            </a:r>
            <a:r>
              <a:rPr kumimoji="1" lang="en-US" altLang="ja-JP" dirty="0" smtClean="0"/>
              <a:t>OS</a:t>
            </a:r>
            <a:r>
              <a:rPr kumimoji="1" lang="ja-JP" altLang="en-US" dirty="0" smtClean="0"/>
              <a:t>がメモリ上のデータを消去できない</a:t>
            </a:r>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en-US" altLang="ja-JP" dirty="0" err="1" smtClean="0"/>
              <a:t>Andoroid</a:t>
            </a:r>
            <a:r>
              <a:rPr kumimoji="1" lang="ja-JP" altLang="en-US" dirty="0" smtClean="0"/>
              <a:t>端末の場合誰の端末で起動しているのかを言う</a:t>
            </a:r>
            <a:endParaRPr kumimoji="1" lang="en-US" altLang="ja-JP" dirty="0" smtClean="0"/>
          </a:p>
          <a:p>
            <a:endParaRPr kumimoji="1" lang="en-US" altLang="ja-JP" dirty="0" smtClean="0"/>
          </a:p>
          <a:p>
            <a:r>
              <a:rPr kumimoji="1" lang="ja-JP" altLang="en-US" dirty="0" smtClean="0"/>
              <a:t>・メモリ上のデータを盗み見るコールドブート攻撃が出現</a:t>
            </a:r>
            <a:endParaRPr kumimoji="1" lang="en-US" altLang="ja-JP" dirty="0" smtClean="0"/>
          </a:p>
          <a:p>
            <a:r>
              <a:rPr kumimoji="1" lang="ja-JP" altLang="en-US" dirty="0" smtClean="0"/>
              <a:t>・揮発性メモリは電源供給がなくなるとデータが破壊される</a:t>
            </a:r>
            <a:endParaRPr kumimoji="1" lang="en-US" altLang="ja-JP" dirty="0" smtClean="0"/>
          </a:p>
          <a:p>
            <a:r>
              <a:rPr kumimoji="1" lang="ja-JP" altLang="en-US" dirty="0" smtClean="0"/>
              <a:t>・冷却してメモリを取り外して、攻撃者の</a:t>
            </a:r>
            <a:r>
              <a:rPr kumimoji="1" lang="en-US" altLang="ja-JP" dirty="0" smtClean="0"/>
              <a:t>PC</a:t>
            </a:r>
            <a:r>
              <a:rPr kumimoji="1" lang="ja-JP" altLang="en-US" dirty="0" smtClean="0"/>
              <a:t>でデータを抜き出す</a:t>
            </a:r>
            <a:endParaRPr kumimoji="1" lang="en-US" altLang="ja-JP" dirty="0" smtClean="0"/>
          </a:p>
          <a:p>
            <a:endParaRPr kumimoji="1" lang="en-US" altLang="ja-JP" dirty="0" smtClean="0"/>
          </a:p>
          <a:p>
            <a:r>
              <a:rPr kumimoji="1" lang="ja-JP" altLang="en-US" dirty="0" smtClean="0"/>
              <a:t>・</a:t>
            </a:r>
            <a:r>
              <a:rPr kumimoji="1" lang="en-US" altLang="ja-JP" dirty="0" smtClean="0"/>
              <a:t>Android</a:t>
            </a:r>
            <a:r>
              <a:rPr kumimoji="1" lang="ja-JP" altLang="en-US" dirty="0" smtClean="0"/>
              <a:t>端末ではメモリはチップに組み込まれているので、取り外しできない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・リカバリイメージを使用して、</a:t>
            </a:r>
            <a:r>
              <a:rPr kumimoji="1" lang="en-US" altLang="ja-JP" dirty="0" smtClean="0"/>
              <a:t>OS</a:t>
            </a:r>
            <a:r>
              <a:rPr kumimoji="1" lang="ja-JP" altLang="en-US" dirty="0" smtClean="0"/>
              <a:t>を起動させずにメモリ上のデータを抜き出す</a:t>
            </a:r>
            <a:endParaRPr kumimoji="1" lang="en-US" altLang="ja-JP" dirty="0" smtClean="0"/>
          </a:p>
          <a:p>
            <a:r>
              <a:rPr kumimoji="1" lang="ja-JP" altLang="en-US" dirty="0" smtClean="0"/>
              <a:t>・端末を強制リセットするため</a:t>
            </a:r>
            <a:r>
              <a:rPr kumimoji="1" lang="en-US" altLang="ja-JP" dirty="0" smtClean="0"/>
              <a:t>OS</a:t>
            </a:r>
            <a:r>
              <a:rPr kumimoji="1" lang="ja-JP" altLang="en-US" dirty="0" smtClean="0"/>
              <a:t>がメモリ上のデータを消去できない</a:t>
            </a:r>
            <a:endParaRPr kumimoji="1" lang="en-US" altLang="ja-JP" dirty="0" smtClean="0"/>
          </a:p>
          <a:p>
            <a:endParaRPr kumimoji="1" lang="en-US" altLang="ja-JP" dirty="0" smtClean="0"/>
          </a:p>
          <a:p>
            <a:r>
              <a:rPr kumimoji="1" lang="en-US" altLang="ja-JP" dirty="0" smtClean="0"/>
              <a:t>Android</a:t>
            </a:r>
            <a:r>
              <a:rPr kumimoji="1" lang="ja-JP" altLang="en-US" dirty="0" smtClean="0"/>
              <a:t>端末と</a:t>
            </a:r>
            <a:r>
              <a:rPr kumimoji="1" lang="en-US" altLang="ja-JP" dirty="0" smtClean="0"/>
              <a:t>PC</a:t>
            </a:r>
            <a:r>
              <a:rPr kumimoji="1" lang="ja-JP" altLang="en-US" dirty="0" smtClean="0"/>
              <a:t>との違い、メモリが取り外せない</a:t>
            </a:r>
            <a:endParaRPr kumimoji="1" lang="en-US" altLang="ja-JP" dirty="0" smtClean="0"/>
          </a:p>
          <a:p>
            <a:r>
              <a:rPr kumimoji="1" lang="ja-JP" altLang="en-US" dirty="0" smtClean="0"/>
              <a:t>－＞リカバリイメージを使ってコールドブート攻撃</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3</a:t>
            </a:fld>
            <a:endParaRPr kumimoji="1" lang="ja-JP" altLang="en-US"/>
          </a:p>
        </p:txBody>
      </p:sp>
    </p:spTree>
    <p:extLst>
      <p:ext uri="{BB962C8B-B14F-4D97-AF65-F5344CB8AC3E}">
        <p14:creationId xmlns:p14="http://schemas.microsoft.com/office/powerpoint/2010/main" val="338141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a:t>
            </a:r>
            <a:r>
              <a:rPr kumimoji="1" lang="en-US" altLang="ja-JP" dirty="0" smtClean="0"/>
              <a:t>Android</a:t>
            </a:r>
            <a:r>
              <a:rPr kumimoji="1" lang="ja-JP" altLang="en-US" dirty="0" smtClean="0"/>
              <a:t>ではディスク上のデータはメモリ上にキャッシュされている・・・</a:t>
            </a:r>
            <a:endParaRPr kumimoji="1" lang="en-US" altLang="ja-JP" dirty="0" smtClean="0"/>
          </a:p>
          <a:p>
            <a:endParaRPr kumimoji="1" lang="en-US" altLang="ja-JP" dirty="0" smtClean="0"/>
          </a:p>
          <a:p>
            <a:r>
              <a:rPr kumimoji="1" lang="ja-JP" altLang="en-US" dirty="0" smtClean="0"/>
              <a:t>キャッシュを暗号化しないといけない、という説明はここではいらない</a:t>
            </a:r>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4</a:t>
            </a:fld>
            <a:endParaRPr kumimoji="1" lang="ja-JP" altLang="en-US"/>
          </a:p>
        </p:txBody>
      </p:sp>
    </p:spTree>
    <p:extLst>
      <p:ext uri="{BB962C8B-B14F-4D97-AF65-F5344CB8AC3E}">
        <p14:creationId xmlns:p14="http://schemas.microsoft.com/office/powerpoint/2010/main" val="4164158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5</a:t>
            </a:fld>
            <a:endParaRPr kumimoji="1" lang="ja-JP" altLang="en-US"/>
          </a:p>
        </p:txBody>
      </p:sp>
    </p:spTree>
    <p:extLst>
      <p:ext uri="{BB962C8B-B14F-4D97-AF65-F5344CB8AC3E}">
        <p14:creationId xmlns:p14="http://schemas.microsoft.com/office/powerpoint/2010/main" val="24807881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・ディスクとキャッシュの間では暗号データをそのままやりとりする</a:t>
            </a:r>
            <a:endParaRPr kumimoji="1" lang="en-US" altLang="ja-JP" dirty="0" smtClean="0"/>
          </a:p>
          <a:p>
            <a:r>
              <a:rPr kumimoji="1" lang="ja-JP" altLang="en-US" dirty="0" smtClean="0"/>
              <a:t>・そして、アプリとキャッシュ間でのみ暗号化・復号化を行う</a:t>
            </a:r>
            <a:endParaRPr kumimoji="1" lang="en-US" altLang="ja-JP" dirty="0" smtClean="0"/>
          </a:p>
          <a:p>
            <a:r>
              <a:rPr kumimoji="1" lang="ja-JP" altLang="en-US" dirty="0" smtClean="0"/>
              <a:t>・それにより、暗号化・復号化のオーバヘッドを削減する</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7</a:t>
            </a:fld>
            <a:endParaRPr kumimoji="1" lang="ja-JP" altLang="en-US"/>
          </a:p>
        </p:txBody>
      </p:sp>
    </p:spTree>
    <p:extLst>
      <p:ext uri="{BB962C8B-B14F-4D97-AF65-F5344CB8AC3E}">
        <p14:creationId xmlns:p14="http://schemas.microsoft.com/office/powerpoint/2010/main" val="3001953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28600" indent="-228600">
              <a:buAutoNum type="arabicPeriod"/>
            </a:pPr>
            <a:r>
              <a:rPr lang="en-US" altLang="ja-JP" dirty="0" err="1" smtClean="0"/>
              <a:t>dm</a:t>
            </a:r>
            <a:r>
              <a:rPr lang="en-US" altLang="ja-JP" dirty="0" smtClean="0"/>
              <a:t>-crypt </a:t>
            </a:r>
            <a:r>
              <a:rPr lang="ja-JP" altLang="en-US" dirty="0" smtClean="0"/>
              <a:t>の暗号化・復号化にはセクタ番号が必要 </a:t>
            </a:r>
            <a:endParaRPr lang="en-US" altLang="ja-JP" dirty="0" smtClean="0"/>
          </a:p>
          <a:p>
            <a:pPr marL="228600" indent="-228600">
              <a:buAutoNum type="arabicPeriod"/>
            </a:pPr>
            <a:r>
              <a:rPr lang="ja-JP" altLang="en-US" dirty="0" smtClean="0"/>
              <a:t>セクタ番号はディスクレベルで動作する</a:t>
            </a:r>
            <a:r>
              <a:rPr lang="en-US" altLang="ja-JP" dirty="0" err="1" smtClean="0"/>
              <a:t>dm</a:t>
            </a:r>
            <a:r>
              <a:rPr lang="en-US" altLang="ja-JP" dirty="0" smtClean="0"/>
              <a:t>-crypt</a:t>
            </a:r>
            <a:r>
              <a:rPr lang="ja-JP" altLang="en-US" dirty="0" smtClean="0"/>
              <a:t>にしか扱えない情報</a:t>
            </a:r>
            <a:endParaRPr lang="en-US" altLang="ja-JP" dirty="0" smtClean="0"/>
          </a:p>
          <a:p>
            <a:pPr marL="228600" indent="-228600">
              <a:buAutoNum type="arabicPeriod"/>
            </a:pPr>
            <a:r>
              <a:rPr lang="ja-JP" altLang="en-US" dirty="0" smtClean="0"/>
              <a:t>この情報をディスクより上のレベルであるキャッシュ暗号化で扱えるようにする 必要があった</a:t>
            </a:r>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8</a:t>
            </a:fld>
            <a:endParaRPr kumimoji="1" lang="ja-JP" altLang="en-US"/>
          </a:p>
        </p:txBody>
      </p:sp>
    </p:spTree>
    <p:extLst>
      <p:ext uri="{BB962C8B-B14F-4D97-AF65-F5344CB8AC3E}">
        <p14:creationId xmlns:p14="http://schemas.microsoft.com/office/powerpoint/2010/main" val="9266577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・データをディスクから読み込む時には</a:t>
            </a:r>
            <a:r>
              <a:rPr kumimoji="1" lang="en-US" altLang="ja-JP" dirty="0" err="1" smtClean="0"/>
              <a:t>dm</a:t>
            </a:r>
            <a:r>
              <a:rPr kumimoji="1" lang="en-US" altLang="ja-JP" dirty="0" smtClean="0"/>
              <a:t>-crypt</a:t>
            </a:r>
            <a:r>
              <a:rPr kumimoji="1" lang="ja-JP" altLang="en-US" dirty="0" smtClean="0"/>
              <a:t>は復号しない</a:t>
            </a:r>
            <a:endParaRPr kumimoji="1" lang="en-US" altLang="ja-JP" dirty="0" smtClean="0"/>
          </a:p>
          <a:p>
            <a:r>
              <a:rPr kumimoji="1" lang="ja-JP" altLang="en-US" dirty="0" smtClean="0"/>
              <a:t>・その代わり、</a:t>
            </a:r>
            <a:r>
              <a:rPr kumimoji="1" lang="en-US" altLang="ja-JP" dirty="0" err="1" smtClean="0"/>
              <a:t>dm</a:t>
            </a:r>
            <a:r>
              <a:rPr kumimoji="1" lang="en-US" altLang="ja-JP" dirty="0" smtClean="0"/>
              <a:t>-crypt</a:t>
            </a:r>
            <a:r>
              <a:rPr kumimoji="1" lang="ja-JP" altLang="en-US" dirty="0" smtClean="0"/>
              <a:t>での読み込み処理の際に復号化に必要な情報をキャッシュに登録しておく</a:t>
            </a:r>
            <a:endParaRPr kumimoji="1" lang="en-US" altLang="ja-JP" dirty="0" smtClean="0"/>
          </a:p>
          <a:p>
            <a:r>
              <a:rPr kumimoji="1" lang="ja-JP" altLang="en-US" dirty="0" smtClean="0"/>
              <a:t>・そして、アプリがキャッシュから読み込む時にデータを復号する</a:t>
            </a:r>
            <a:endParaRPr kumimoji="1" lang="en-US" altLang="ja-JP" dirty="0" smtClean="0"/>
          </a:p>
          <a:p>
            <a:r>
              <a:rPr kumimoji="1" lang="ja-JP" altLang="en-US" dirty="0" smtClean="0"/>
              <a:t>・その際に、事前にキャッシュに登録しておいた情報を利用することにより、</a:t>
            </a:r>
            <a:r>
              <a:rPr kumimoji="1" lang="en-US" altLang="ja-JP" dirty="0" err="1" smtClean="0"/>
              <a:t>dm</a:t>
            </a:r>
            <a:r>
              <a:rPr kumimoji="1" lang="en-US" altLang="ja-JP" dirty="0" smtClean="0"/>
              <a:t>-crypt</a:t>
            </a:r>
            <a:r>
              <a:rPr kumimoji="1" lang="ja-JP" altLang="en-US" dirty="0" smtClean="0"/>
              <a:t>の復号処理が行える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9</a:t>
            </a:fld>
            <a:endParaRPr kumimoji="1" lang="ja-JP" altLang="en-US"/>
          </a:p>
        </p:txBody>
      </p:sp>
    </p:spTree>
    <p:extLst>
      <p:ext uri="{BB962C8B-B14F-4D97-AF65-F5344CB8AC3E}">
        <p14:creationId xmlns:p14="http://schemas.microsoft.com/office/powerpoint/2010/main" val="37647121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・データを暗号化してキャッシュに書き込む</a:t>
            </a:r>
          </a:p>
          <a:p>
            <a:r>
              <a:rPr lang="ja-JP" altLang="en-US" dirty="0" smtClean="0"/>
              <a:t>・その際に、</a:t>
            </a:r>
            <a:r>
              <a:rPr lang="en-US" altLang="ja-JP" dirty="0" err="1" smtClean="0"/>
              <a:t>dm</a:t>
            </a:r>
            <a:r>
              <a:rPr lang="en-US" altLang="ja-JP" dirty="0" smtClean="0"/>
              <a:t>-crypt</a:t>
            </a:r>
            <a:r>
              <a:rPr lang="ja-JP" altLang="en-US" dirty="0" smtClean="0"/>
              <a:t>の暗号処理を用いて暗号化を行う</a:t>
            </a:r>
          </a:p>
          <a:p>
            <a:r>
              <a:rPr lang="ja-JP" altLang="en-US" dirty="0" smtClean="0"/>
              <a:t> ・そのために、ディスクに書き出し先の領域を割り当てる時に、</a:t>
            </a:r>
            <a:r>
              <a:rPr lang="en-US" altLang="ja-JP" dirty="0" err="1" smtClean="0"/>
              <a:t>dm</a:t>
            </a:r>
            <a:r>
              <a:rPr lang="en-US" altLang="ja-JP" dirty="0" smtClean="0"/>
              <a:t>-crypt</a:t>
            </a:r>
            <a:r>
              <a:rPr lang="ja-JP" altLang="en-US" dirty="0" smtClean="0"/>
              <a:t>が管理している暗号化に必要な情報をキャッシュに登録しておき、それを利用する</a:t>
            </a:r>
            <a:endParaRPr lang="en-US" altLang="ja-JP" dirty="0" smtClean="0"/>
          </a:p>
          <a:p>
            <a:r>
              <a:rPr lang="ja-JP" altLang="en-US" dirty="0" smtClean="0"/>
              <a:t>・そして、データをディスクに書き出す際には暗号化済みのデータをそのまま書き出す</a:t>
            </a:r>
          </a:p>
          <a:p>
            <a:endParaRPr kumimoji="1" lang="ja-JP" altLang="en-US" dirty="0"/>
          </a:p>
        </p:txBody>
      </p:sp>
      <p:sp>
        <p:nvSpPr>
          <p:cNvPr id="4" name="スライド番号プレースホルダー 3"/>
          <p:cNvSpPr>
            <a:spLocks noGrp="1"/>
          </p:cNvSpPr>
          <p:nvPr>
            <p:ph type="sldNum" sz="quarter" idx="10"/>
          </p:nvPr>
        </p:nvSpPr>
        <p:spPr/>
        <p:txBody>
          <a:bodyPr/>
          <a:lstStyle/>
          <a:p>
            <a:fld id="{CA6315CF-4A05-4A7B-B47A-EB6682091E31}" type="slidenum">
              <a:rPr kumimoji="1" lang="ja-JP" altLang="en-US" smtClean="0"/>
              <a:t>10</a:t>
            </a:fld>
            <a:endParaRPr kumimoji="1" lang="ja-JP" altLang="en-US"/>
          </a:p>
        </p:txBody>
      </p:sp>
    </p:spTree>
    <p:extLst>
      <p:ext uri="{BB962C8B-B14F-4D97-AF65-F5344CB8AC3E}">
        <p14:creationId xmlns:p14="http://schemas.microsoft.com/office/powerpoint/2010/main" val="337719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ja-JP" altLang="en-US" smtClean="0"/>
              <a:t>マスター タイトルの書式設定</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1492B1E-560A-497D-8FBC-B7410BA61CB0}" type="datetime1">
              <a:rPr kumimoji="1" lang="ja-JP" altLang="en-US" smtClean="0"/>
              <a:t>17/02/22</a:t>
            </a:fld>
            <a:endParaRPr kumimoji="1" lang="ja-JP" alt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kumimoji="1" lang="ja-JP" alt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つのコンテンツ">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5" name="Date Placeholder 4"/>
          <p:cNvSpPr>
            <a:spLocks noGrp="1"/>
          </p:cNvSpPr>
          <p:nvPr>
            <p:ph type="dt" sz="half" idx="10"/>
          </p:nvPr>
        </p:nvSpPr>
        <p:spPr/>
        <p:txBody>
          <a:bodyPr/>
          <a:lstStyle/>
          <a:p>
            <a:fld id="{C561EDD0-8A05-4ABD-A1FB-777C95BB5936}" type="datetime1">
              <a:rPr kumimoji="1" lang="ja-JP" altLang="en-US" smtClean="0"/>
              <a:t>17/02/22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Date Placeholder 2"/>
          <p:cNvSpPr>
            <a:spLocks noGrp="1"/>
          </p:cNvSpPr>
          <p:nvPr>
            <p:ph type="dt" sz="half" idx="10"/>
          </p:nvPr>
        </p:nvSpPr>
        <p:spPr/>
        <p:txBody>
          <a:bodyPr/>
          <a:lstStyle/>
          <a:p>
            <a:fld id="{C90E0928-7D92-4156-B5AF-23B7A796641C}" type="datetime1">
              <a:rPr kumimoji="1" lang="ja-JP" altLang="en-US" smtClean="0"/>
              <a:t>17/02/22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白紙">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AD59D61E-1955-426F-9E0D-322811F15BDA}" type="datetime1">
              <a:rPr kumimoji="1" lang="ja-JP" altLang="en-US" smtClean="0"/>
              <a:t>17/02/22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30FAFDA9-7987-42DF-AC97-4827336BD0B4}" type="datetime1">
              <a:rPr kumimoji="1" lang="ja-JP" altLang="en-US" smtClean="0"/>
              <a:t>17/02/22</a:t>
            </a:fld>
            <a:endParaRPr kumimoji="1" lang="ja-JP" altLang="en-US"/>
          </a:p>
        </p:txBody>
      </p:sp>
      <p:sp>
        <p:nvSpPr>
          <p:cNvPr id="6" name="Footer Placeholder 5"/>
          <p:cNvSpPr>
            <a:spLocks noGrp="1"/>
          </p:cNvSpPr>
          <p:nvPr>
            <p:ph type="ftr" sz="quarter" idx="11"/>
          </p:nvPr>
        </p:nvSpPr>
        <p:spPr>
          <a:xfrm>
            <a:off x="3859305" y="6423585"/>
            <a:ext cx="3316941" cy="365125"/>
          </a:xfrm>
        </p:spPr>
        <p:txBody>
          <a:bodyPr/>
          <a:lstStyle/>
          <a:p>
            <a:endParaRPr kumimoji="1" lang="ja-JP" alt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6009B22A-37F8-4096-AC29-ADD489084253}" type="datetime1">
              <a:rPr kumimoji="1" lang="ja-JP" altLang="en-US" smtClean="0"/>
              <a:t>17/02/22</a:t>
            </a:fld>
            <a:endParaRPr kumimoji="1" lang="ja-JP" altLang="en-US"/>
          </a:p>
        </p:txBody>
      </p:sp>
      <p:sp>
        <p:nvSpPr>
          <p:cNvPr id="6" name="Footer Placeholder 5"/>
          <p:cNvSpPr>
            <a:spLocks noGrp="1"/>
          </p:cNvSpPr>
          <p:nvPr>
            <p:ph type="ftr" sz="quarter" idx="11"/>
          </p:nvPr>
        </p:nvSpPr>
        <p:spPr>
          <a:xfrm>
            <a:off x="4191000" y="6423585"/>
            <a:ext cx="3005138"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B691202-B138-4744-B54E-6F2DC3B6E54A}" type="datetime1">
              <a:rPr kumimoji="1" lang="ja-JP" altLang="en-US" smtClean="0"/>
              <a:t>17/02/22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タイトル付き 2 つの図">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ECD5B983-DF9C-4D3A-BA44-65BB3552F507}" type="datetime1">
              <a:rPr kumimoji="1" lang="ja-JP" altLang="en-US" smtClean="0"/>
              <a:t>17/02/22</a:t>
            </a:fld>
            <a:endParaRPr kumimoji="1" lang="ja-JP" alt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付き 3 つの図">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ja-JP" altLang="en-US" smtClean="0"/>
              <a:t>マスター タイトルの書式設定</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28FEA2D8-2DF9-4D48-ACD6-22B1419B0FE1}" type="datetime1">
              <a:rPr kumimoji="1" lang="ja-JP" altLang="en-US" smtClean="0"/>
              <a:t>17/02/22</a:t>
            </a:fld>
            <a:endParaRPr kumimoji="1" lang="ja-JP" alt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つの図とテキスト">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ja-JP" altLang="en-US" smtClean="0"/>
              <a:t>マスター タイトルの書式設定</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a:xfrm>
            <a:off x="7391399" y="6423585"/>
            <a:ext cx="1537447" cy="365125"/>
          </a:xfrm>
        </p:spPr>
        <p:txBody>
          <a:bodyPr/>
          <a:lstStyle/>
          <a:p>
            <a:fld id="{72B99D95-6898-42C3-BCFD-E6AD840AE1BE}" type="datetime1">
              <a:rPr kumimoji="1" lang="ja-JP" altLang="en-US" smtClean="0"/>
              <a:t>17/02/22</a:t>
            </a:fld>
            <a:endParaRPr kumimoji="1" lang="ja-JP" altLang="en-US"/>
          </a:p>
        </p:txBody>
      </p:sp>
      <p:sp>
        <p:nvSpPr>
          <p:cNvPr id="6" name="Footer Placeholder 5"/>
          <p:cNvSpPr>
            <a:spLocks noGrp="1"/>
          </p:cNvSpPr>
          <p:nvPr>
            <p:ph type="ftr" sz="quarter" idx="11"/>
          </p:nvPr>
        </p:nvSpPr>
        <p:spPr>
          <a:xfrm>
            <a:off x="4191000" y="6423585"/>
            <a:ext cx="3005138" cy="365125"/>
          </a:xfrm>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タイトルと縦書きテキスト">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Vertical Text Placeholder 2"/>
          <p:cNvSpPr>
            <a:spLocks noGrp="1"/>
          </p:cNvSpPr>
          <p:nvPr>
            <p:ph type="body" orient="vert" idx="1"/>
          </p:nvPr>
        </p:nvSpPr>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76F03844-4049-4255-BA01-C90188F0DBB6}" type="datetime1">
              <a:rPr kumimoji="1" lang="ja-JP" altLang="en-US" smtClean="0"/>
              <a:t>17/02/22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idx="1"/>
          </p:nvPr>
        </p:nvSpPr>
        <p:spPr>
          <a:xfrm>
            <a:off x="498474" y="1981200"/>
            <a:ext cx="8204811" cy="4144963"/>
          </a:xfrm>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88050150-C690-4872-A682-E35C85FEF4D8}" type="datetime1">
              <a:rPr kumimoji="1" lang="ja-JP" altLang="en-US" smtClean="0"/>
              <a:t>17/02/22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縦書きタイトルと縦書きテキスト">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ja-JP" altLang="en-US" smtClean="0"/>
              <a:t>マスター タイトルの書式設定</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D32A428C-6A6F-4154-AE57-C008E526FAE0}" type="datetime1">
              <a:rPr kumimoji="1" lang="ja-JP" altLang="en-US" smtClean="0"/>
              <a:t>17/02/22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タイトルとテキスト">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ja-JP" altLang="en-US" smtClean="0"/>
              <a:t>マスター タイトルの書式設定</a:t>
            </a:r>
            <a:endParaRPr/>
          </a:p>
        </p:txBody>
      </p:sp>
      <p:sp>
        <p:nvSpPr>
          <p:cNvPr id="3" name="Content Placeholder 2"/>
          <p:cNvSpPr>
            <a:spLocks noGrp="1"/>
          </p:cNvSpPr>
          <p:nvPr>
            <p:ph idx="1"/>
          </p:nvPr>
        </p:nvSpPr>
        <p:spPr/>
        <p:txBody>
          <a:bodyPr/>
          <a:lstStyle>
            <a:lvl5pPr>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Date Placeholder 3"/>
          <p:cNvSpPr>
            <a:spLocks noGrp="1"/>
          </p:cNvSpPr>
          <p:nvPr>
            <p:ph type="dt" sz="half" idx="10"/>
          </p:nvPr>
        </p:nvSpPr>
        <p:spPr/>
        <p:txBody>
          <a:bodyPr/>
          <a:lstStyle/>
          <a:p>
            <a:fld id="{381D0540-D276-47B1-8F5A-3CBEA61FB092}" type="datetime1">
              <a:rPr kumimoji="1" lang="ja-JP" altLang="en-US" smtClean="0"/>
              <a:t>17/02/22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mtClean="0"/>
              <a:t>マスター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つの図と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ja-JP" altLang="en-US" smtClean="0"/>
              <a:t>マスター タイトルの書式設定</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2834784-D2D7-4331-8399-0ED100EC0823}" type="datetime1">
              <a:rPr kumimoji="1" lang="ja-JP" altLang="en-US" smtClean="0"/>
              <a:t>17/02/22</a:t>
            </a:fld>
            <a:endParaRPr kumimoji="1" lang="ja-JP" alt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kumimoji="1" lang="ja-JP" alt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ja-JP" altLang="en-US" smtClean="0"/>
              <a:t>プレースホルダーまでドラッグするかアイコンをクリックして図を追加</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ja-JP" altLang="en-US" smtClean="0"/>
              <a:t>マスター タイトルの書式設定</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35465DFB-0C30-49C6-ABC6-1C714E7A96B0}" type="datetime1">
              <a:rPr kumimoji="1" lang="ja-JP" altLang="en-US" smtClean="0"/>
              <a:t>17/02/22</a:t>
            </a:fld>
            <a:endParaRPr kumimoji="1" lang="ja-JP" alt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kumimoji="1" lang="ja-JP" altLang="en-US"/>
          </a:p>
        </p:txBody>
      </p:sp>
      <p:sp>
        <p:nvSpPr>
          <p:cNvPr id="6" name="Slide Number Placeholder 5"/>
          <p:cNvSpPr>
            <a:spLocks noGrp="1"/>
          </p:cNvSpPr>
          <p:nvPr>
            <p:ph type="sldNum" sz="quarter" idx="12"/>
          </p:nvPr>
        </p:nvSpPr>
        <p:spPr>
          <a:xfrm>
            <a:off x="8305800" y="6248774"/>
            <a:ext cx="554038" cy="365125"/>
          </a:xfrm>
        </p:spPr>
        <p:txBody>
          <a:bodyPr/>
          <a:lstStyle/>
          <a:p>
            <a:fld id="{F2E58643-0072-FC4A-9393-F756A8D74F98}" type="slidenum">
              <a:rPr kumimoji="1" lang="ja-JP" altLang="en-US" smtClean="0"/>
              <a:t>‹#›</a:t>
            </a:fld>
            <a:endParaRPr kumimoji="1" lang="ja-JP" alt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つのコンテンツ">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C425B4AD-5D26-4381-9BE1-2C8E72E24996}" type="datetime1">
              <a:rPr kumimoji="1" lang="ja-JP" altLang="en-US" smtClean="0"/>
              <a:t>17/02/22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ja-JP" altLang="en-US" smtClean="0"/>
              <a:t>マスター タイトルの書式設定</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7" name="Date Placeholder 6"/>
          <p:cNvSpPr>
            <a:spLocks noGrp="1"/>
          </p:cNvSpPr>
          <p:nvPr>
            <p:ph type="dt" sz="half" idx="10"/>
          </p:nvPr>
        </p:nvSpPr>
        <p:spPr/>
        <p:txBody>
          <a:bodyPr/>
          <a:lstStyle/>
          <a:p>
            <a:fld id="{3C119AFC-BFCB-4B96-B219-FA6BD7251B90}" type="datetime1">
              <a:rPr kumimoji="1" lang="ja-JP" altLang="en-US" smtClean="0"/>
              <a:t>17/02/22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つの上下のコンテンツ">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6B7415D8-8AAF-4D41-B197-7323945D9E65}" type="datetime1">
              <a:rPr kumimoji="1" lang="ja-JP" altLang="en-US" smtClean="0"/>
              <a:t>17/02/22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F2E58643-0072-FC4A-9393-F756A8D74F98}"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つのコンテンツ">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ja-JP" altLang="en-US" smtClean="0"/>
              <a:t>マスター タイトルの書式設定</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5" name="Date Placeholder 4"/>
          <p:cNvSpPr>
            <a:spLocks noGrp="1"/>
          </p:cNvSpPr>
          <p:nvPr>
            <p:ph type="dt" sz="half" idx="10"/>
          </p:nvPr>
        </p:nvSpPr>
        <p:spPr/>
        <p:txBody>
          <a:bodyPr/>
          <a:lstStyle/>
          <a:p>
            <a:fld id="{FA5A966F-C644-4352-ACFA-9EB28734CA2A}" type="datetime1">
              <a:rPr kumimoji="1" lang="ja-JP" altLang="en-US" smtClean="0"/>
              <a:t>17/02/22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E58643-0072-FC4A-9393-F756A8D74F98}" type="slidenum">
              <a:rPr kumimoji="1" lang="ja-JP" altLang="en-US" smtClean="0"/>
              <a:t>‹#›</a:t>
            </a:fld>
            <a:endParaRPr kumimoji="1" lang="ja-JP" alt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ja-JP" altLang="en-US" smtClean="0"/>
              <a:t>マスター タイトルの書式設定</a:t>
            </a:r>
            <a:endParaRPr/>
          </a:p>
        </p:txBody>
      </p:sp>
      <p:sp>
        <p:nvSpPr>
          <p:cNvPr id="3" name="Text Placeholder 2"/>
          <p:cNvSpPr>
            <a:spLocks noGrp="1"/>
          </p:cNvSpPr>
          <p:nvPr>
            <p:ph type="body" idx="1"/>
          </p:nvPr>
        </p:nvSpPr>
        <p:spPr>
          <a:xfrm>
            <a:off x="498474" y="1981200"/>
            <a:ext cx="7807326" cy="4144963"/>
          </a:xfrm>
          <a:prstGeom prst="rect">
            <a:avLst/>
          </a:prstGeom>
        </p:spPr>
        <p:txBody>
          <a:bodyPr vert="horz" lIns="91440" tIns="45720" rIns="91440" bIns="45720" rtlCol="0">
            <a:normAutofit/>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27B977D8-62A4-4E6B-8662-88DB1A98A91D}" type="datetime1">
              <a:rPr kumimoji="1" lang="ja-JP" altLang="en-US" smtClean="0"/>
              <a:t>17/02/22</a:t>
            </a:fld>
            <a:endParaRPr kumimoji="1" lang="ja-JP" alt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F2E58643-0072-FC4A-9393-F756A8D74F9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hf hdr="0" ftr="0" dt="0"/>
  <p:txStyles>
    <p:titleStyle>
      <a:lvl1pPr algn="l" defTabSz="914400" rtl="0" eaLnBrk="1" latinLnBrk="0" hangingPunct="1">
        <a:spcBef>
          <a:spcPct val="0"/>
        </a:spcBef>
        <a:buNone/>
        <a:defRPr kumimoji="1" sz="3600" b="0" kern="1200">
          <a:solidFill>
            <a:schemeClr val="accent1"/>
          </a:solidFill>
          <a:latin typeface="+mj-lt"/>
          <a:ea typeface="+mj-ea"/>
          <a:cs typeface="+mj-cs"/>
        </a:defRPr>
      </a:lvl1pPr>
    </p:titleStyle>
    <p:bodyStyle>
      <a:lvl1pPr marL="228600" indent="-228600" algn="l" defTabSz="914400" rtl="0" eaLnBrk="1" latinLnBrk="0" hangingPunct="1">
        <a:spcBef>
          <a:spcPts val="600"/>
        </a:spcBef>
        <a:buClr>
          <a:schemeClr val="accent1"/>
        </a:buClr>
        <a:buSzPct val="75000"/>
        <a:buFont typeface="Wingdings" pitchFamily="2" charset="2"/>
        <a:buChar char="n"/>
        <a:defRPr kumimoji="1" sz="28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kumimoji="1" sz="24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kumimoji="1" sz="22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kumimoji="1"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kumimoji="1"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kumimoji="1"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kumimoji="1"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4"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microsoft.com/office/2007/relationships/hdphoto" Target="../media/hdphoto1.wdp"/><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4" Type="http://schemas.openxmlformats.org/officeDocument/2006/relationships/image" Target="../media/image6.png"/><Relationship Id="rId5" Type="http://schemas.microsoft.com/office/2007/relationships/hdphoto" Target="../media/hdphoto3.wdp"/><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4"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4"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3334" y="4523068"/>
            <a:ext cx="8072966" cy="933450"/>
          </a:xfrm>
        </p:spPr>
        <p:txBody>
          <a:bodyPr>
            <a:noAutofit/>
          </a:bodyPr>
          <a:lstStyle/>
          <a:p>
            <a:r>
              <a:rPr lang="ja-JP" altLang="en-US" sz="3200" dirty="0">
                <a:solidFill>
                  <a:schemeClr val="tx1">
                    <a:lumMod val="75000"/>
                    <a:lumOff val="25000"/>
                  </a:schemeClr>
                </a:solidFill>
              </a:rPr>
              <a:t>コールドブート攻撃対策のため</a:t>
            </a:r>
            <a:r>
              <a:rPr lang="ja-JP" altLang="en-US" sz="3200" dirty="0" smtClean="0">
                <a:solidFill>
                  <a:schemeClr val="tx1">
                    <a:lumMod val="75000"/>
                    <a:lumOff val="25000"/>
                  </a:schemeClr>
                </a:solidFill>
              </a:rPr>
              <a:t>の</a:t>
            </a:r>
            <a:r>
              <a:rPr lang="en-US" altLang="ja-JP" sz="3200" dirty="0" smtClean="0">
                <a:solidFill>
                  <a:schemeClr val="tx1">
                    <a:lumMod val="75000"/>
                    <a:lumOff val="25000"/>
                  </a:schemeClr>
                </a:solidFill>
              </a:rPr>
              <a:t/>
            </a:r>
            <a:br>
              <a:rPr lang="en-US" altLang="ja-JP" sz="3200" dirty="0" smtClean="0">
                <a:solidFill>
                  <a:schemeClr val="tx1">
                    <a:lumMod val="75000"/>
                    <a:lumOff val="25000"/>
                  </a:schemeClr>
                </a:solidFill>
              </a:rPr>
            </a:br>
            <a:r>
              <a:rPr lang="ja-JP" altLang="en-US" sz="3200" dirty="0" smtClean="0">
                <a:solidFill>
                  <a:schemeClr val="tx1">
                    <a:lumMod val="75000"/>
                    <a:lumOff val="25000"/>
                  </a:schemeClr>
                </a:solidFill>
              </a:rPr>
              <a:t>キャッシュ</a:t>
            </a:r>
            <a:r>
              <a:rPr lang="ja-JP" altLang="en-US" sz="3200" dirty="0">
                <a:solidFill>
                  <a:schemeClr val="tx1">
                    <a:lumMod val="75000"/>
                    <a:lumOff val="25000"/>
                  </a:schemeClr>
                </a:solidFill>
              </a:rPr>
              <a:t>暗号化とディスク暗号化の統合</a:t>
            </a:r>
            <a:endParaRPr kumimoji="1" lang="ja-JP" altLang="en-US" sz="3200" dirty="0">
              <a:solidFill>
                <a:schemeClr val="tx1">
                  <a:lumMod val="75000"/>
                  <a:lumOff val="25000"/>
                </a:schemeClr>
              </a:solidFill>
            </a:endParaRPr>
          </a:p>
        </p:txBody>
      </p:sp>
      <p:sp>
        <p:nvSpPr>
          <p:cNvPr id="3" name="サブタイトル 2"/>
          <p:cNvSpPr>
            <a:spLocks noGrp="1"/>
          </p:cNvSpPr>
          <p:nvPr>
            <p:ph type="subTitle" idx="1"/>
          </p:nvPr>
        </p:nvSpPr>
        <p:spPr>
          <a:xfrm>
            <a:off x="507999" y="5689599"/>
            <a:ext cx="5035551" cy="948268"/>
          </a:xfrm>
        </p:spPr>
        <p:txBody>
          <a:bodyPr>
            <a:noAutofit/>
          </a:bodyPr>
          <a:lstStyle/>
          <a:p>
            <a:pPr lvl="0">
              <a:buClr>
                <a:srgbClr val="4F81BD"/>
              </a:buClr>
            </a:pPr>
            <a:r>
              <a:rPr lang="ja-JP" altLang="en-US" sz="2000" dirty="0">
                <a:solidFill>
                  <a:schemeClr val="tx1">
                    <a:lumMod val="65000"/>
                    <a:lumOff val="35000"/>
                  </a:schemeClr>
                </a:solidFill>
              </a:rPr>
              <a:t>九州工業大学</a:t>
            </a:r>
            <a:r>
              <a:rPr lang="en-US" altLang="ja-JP" sz="2000" dirty="0">
                <a:solidFill>
                  <a:schemeClr val="tx1">
                    <a:lumMod val="65000"/>
                    <a:lumOff val="35000"/>
                  </a:schemeClr>
                </a:solidFill>
              </a:rPr>
              <a:t> </a:t>
            </a:r>
            <a:r>
              <a:rPr lang="ja-JP" altLang="en-US" sz="2000" dirty="0">
                <a:solidFill>
                  <a:schemeClr val="tx1">
                    <a:lumMod val="65000"/>
                    <a:lumOff val="35000"/>
                  </a:schemeClr>
                </a:solidFill>
              </a:rPr>
              <a:t>情報工学部</a:t>
            </a:r>
            <a:r>
              <a:rPr lang="en-US" altLang="ja-JP" sz="2000" dirty="0">
                <a:solidFill>
                  <a:schemeClr val="tx1">
                    <a:lumMod val="65000"/>
                    <a:lumOff val="35000"/>
                  </a:schemeClr>
                </a:solidFill>
              </a:rPr>
              <a:t> </a:t>
            </a:r>
            <a:r>
              <a:rPr lang="ja-JP" altLang="en-US" sz="2000" dirty="0" smtClean="0">
                <a:solidFill>
                  <a:schemeClr val="tx1">
                    <a:lumMod val="65000"/>
                    <a:lumOff val="35000"/>
                  </a:schemeClr>
                </a:solidFill>
              </a:rPr>
              <a:t>機械</a:t>
            </a:r>
            <a:r>
              <a:rPr lang="ja-JP" altLang="en-US" sz="2000" dirty="0">
                <a:solidFill>
                  <a:schemeClr val="tx1">
                    <a:lumMod val="65000"/>
                    <a:lumOff val="35000"/>
                  </a:schemeClr>
                </a:solidFill>
              </a:rPr>
              <a:t>情報工</a:t>
            </a:r>
            <a:r>
              <a:rPr lang="ja-JP" altLang="en-US" sz="2000" dirty="0" smtClean="0">
                <a:solidFill>
                  <a:schemeClr val="tx1">
                    <a:lumMod val="65000"/>
                    <a:lumOff val="35000"/>
                  </a:schemeClr>
                </a:solidFill>
              </a:rPr>
              <a:t>学科</a:t>
            </a:r>
            <a:endParaRPr lang="en-US" altLang="ja-JP" sz="2000" dirty="0" smtClean="0">
              <a:solidFill>
                <a:schemeClr val="tx1">
                  <a:lumMod val="65000"/>
                  <a:lumOff val="35000"/>
                </a:schemeClr>
              </a:solidFill>
            </a:endParaRPr>
          </a:p>
          <a:p>
            <a:pPr lvl="0">
              <a:buClr>
                <a:srgbClr val="4F81BD"/>
              </a:buClr>
            </a:pPr>
            <a:r>
              <a:rPr lang="ja-JP" altLang="en-US" sz="2000" dirty="0">
                <a:solidFill>
                  <a:schemeClr val="tx1">
                    <a:lumMod val="65000"/>
                    <a:lumOff val="35000"/>
                  </a:schemeClr>
                </a:solidFill>
              </a:rPr>
              <a:t>光来</a:t>
            </a:r>
            <a:r>
              <a:rPr lang="ja-JP" altLang="en-US" sz="2000" dirty="0" smtClean="0">
                <a:solidFill>
                  <a:schemeClr val="tx1">
                    <a:lumMod val="65000"/>
                    <a:lumOff val="35000"/>
                  </a:schemeClr>
                </a:solidFill>
              </a:rPr>
              <a:t>研究室</a:t>
            </a:r>
            <a:r>
              <a:rPr lang="ja-JP" altLang="en-US" sz="2000" dirty="0">
                <a:solidFill>
                  <a:schemeClr val="tx1">
                    <a:lumMod val="65000"/>
                    <a:lumOff val="35000"/>
                  </a:schemeClr>
                </a:solidFill>
              </a:rPr>
              <a:t>　</a:t>
            </a:r>
            <a:r>
              <a:rPr lang="en-US" altLang="ja-JP" sz="2000" dirty="0" smtClean="0">
                <a:solidFill>
                  <a:schemeClr val="tx1">
                    <a:lumMod val="65000"/>
                    <a:lumOff val="35000"/>
                  </a:schemeClr>
                </a:solidFill>
              </a:rPr>
              <a:t>13237028</a:t>
            </a:r>
            <a:r>
              <a:rPr lang="ja-JP" altLang="en-US" sz="2000" dirty="0">
                <a:solidFill>
                  <a:schemeClr val="tx1">
                    <a:lumMod val="65000"/>
                    <a:lumOff val="35000"/>
                  </a:schemeClr>
                </a:solidFill>
              </a:rPr>
              <a:t>　兒玉　朋大</a:t>
            </a:r>
          </a:p>
        </p:txBody>
      </p:sp>
    </p:spTree>
    <p:extLst>
      <p:ext uri="{BB962C8B-B14F-4D97-AF65-F5344CB8AC3E}">
        <p14:creationId xmlns:p14="http://schemas.microsoft.com/office/powerpoint/2010/main" val="169579480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3338472" y="4450274"/>
            <a:ext cx="5079926" cy="186185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ファイルへの書き込み</a:t>
            </a:r>
            <a:endParaRPr lang="ja-JP" altLang="en-US" dirty="0"/>
          </a:p>
        </p:txBody>
      </p:sp>
      <p:sp>
        <p:nvSpPr>
          <p:cNvPr id="3" name="コンテンツ プレースホルダー 2"/>
          <p:cNvSpPr>
            <a:spLocks noGrp="1"/>
          </p:cNvSpPr>
          <p:nvPr>
            <p:ph idx="1"/>
          </p:nvPr>
        </p:nvSpPr>
        <p:spPr/>
        <p:txBody>
          <a:bodyPr/>
          <a:lstStyle/>
          <a:p>
            <a:r>
              <a:rPr lang="ja-JP" altLang="en-US" dirty="0" smtClean="0"/>
              <a:t>データを暗号化してキャッシュに書き込む</a:t>
            </a:r>
            <a:endParaRPr lang="en-US" altLang="ja-JP" dirty="0" smtClean="0"/>
          </a:p>
          <a:p>
            <a:pPr lvl="1"/>
            <a:r>
              <a:rPr lang="ja-JP" altLang="en-US" dirty="0" smtClean="0"/>
              <a:t>ディスク領域の割り当て時に</a:t>
            </a:r>
            <a:r>
              <a:rPr lang="en-US" altLang="ja-JP" dirty="0" err="1" smtClean="0"/>
              <a:t>dm</a:t>
            </a:r>
            <a:r>
              <a:rPr lang="en-US" altLang="ja-JP" dirty="0" smtClean="0"/>
              <a:t>-crypt</a:t>
            </a:r>
            <a:r>
              <a:rPr lang="ja-JP" altLang="en-US" dirty="0" smtClean="0"/>
              <a:t>が管理している暗号化に必要な情報をキャッシュに登録して利用</a:t>
            </a:r>
            <a:endParaRPr lang="en-US" altLang="ja-JP" dirty="0" smtClean="0"/>
          </a:p>
          <a:p>
            <a:r>
              <a:rPr lang="ja-JP" altLang="en-US" dirty="0" smtClean="0"/>
              <a:t>暗号化済みのデータをディスクにそのまま書き出す</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10</a:t>
            </a:fld>
            <a:endParaRPr lang="ja-JP" altLang="en-US"/>
          </a:p>
        </p:txBody>
      </p:sp>
      <p:sp>
        <p:nvSpPr>
          <p:cNvPr id="9" name="角丸四角形 8"/>
          <p:cNvSpPr/>
          <p:nvPr/>
        </p:nvSpPr>
        <p:spPr>
          <a:xfrm>
            <a:off x="6614836" y="4555319"/>
            <a:ext cx="1656184" cy="163780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1" name="角丸四角形 10"/>
          <p:cNvSpPr/>
          <p:nvPr/>
        </p:nvSpPr>
        <p:spPr>
          <a:xfrm>
            <a:off x="653388" y="4713754"/>
            <a:ext cx="1152128" cy="100811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12" name="正方形/長方形 11"/>
          <p:cNvSpPr/>
          <p:nvPr/>
        </p:nvSpPr>
        <p:spPr>
          <a:xfrm>
            <a:off x="6794856" y="4702640"/>
            <a:ext cx="1296144" cy="1152128"/>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3" name="角丸四角形 12"/>
          <p:cNvSpPr/>
          <p:nvPr/>
        </p:nvSpPr>
        <p:spPr>
          <a:xfrm>
            <a:off x="3461671" y="4555320"/>
            <a:ext cx="1625807" cy="126681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4" name="正方形/長方形 13"/>
          <p:cNvSpPr/>
          <p:nvPr/>
        </p:nvSpPr>
        <p:spPr>
          <a:xfrm>
            <a:off x="3616728" y="4722687"/>
            <a:ext cx="1341677" cy="899625"/>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788012" y="5060758"/>
            <a:ext cx="1017504" cy="369332"/>
          </a:xfrm>
          <a:prstGeom prst="rect">
            <a:avLst/>
          </a:prstGeom>
          <a:noFill/>
        </p:spPr>
        <p:txBody>
          <a:bodyPr wrap="square" rtlCol="0">
            <a:spAutoFit/>
          </a:bodyPr>
          <a:lstStyle/>
          <a:p>
            <a:r>
              <a:rPr kumimoji="1" lang="ja-JP" altLang="en-US" dirty="0" smtClean="0"/>
              <a:t>アプリ</a:t>
            </a:r>
            <a:endParaRPr kumimoji="1" lang="ja-JP" altLang="en-US" dirty="0"/>
          </a:p>
        </p:txBody>
      </p:sp>
      <p:sp>
        <p:nvSpPr>
          <p:cNvPr id="16" name="テキスト ボックス 15"/>
          <p:cNvSpPr txBox="1"/>
          <p:nvPr/>
        </p:nvSpPr>
        <p:spPr>
          <a:xfrm>
            <a:off x="3672322" y="4880111"/>
            <a:ext cx="1230488" cy="584775"/>
          </a:xfrm>
          <a:prstGeom prst="rect">
            <a:avLst/>
          </a:prstGeom>
          <a:noFill/>
        </p:spPr>
        <p:txBody>
          <a:bodyPr wrap="square" rtlCol="0">
            <a:spAutoFit/>
          </a:bodyPr>
          <a:lstStyle/>
          <a:p>
            <a:pPr algn="ctr"/>
            <a:r>
              <a:rPr lang="ja-JP" altLang="en-US" sz="1600" b="1" dirty="0" smtClean="0"/>
              <a:t>暗号化キャッシュ</a:t>
            </a:r>
            <a:endParaRPr lang="en-US" altLang="ja-JP" sz="1600" b="1" dirty="0" smtClean="0"/>
          </a:p>
        </p:txBody>
      </p:sp>
      <p:sp>
        <p:nvSpPr>
          <p:cNvPr id="17" name="テキスト ボックス 16"/>
          <p:cNvSpPr txBox="1"/>
          <p:nvPr/>
        </p:nvSpPr>
        <p:spPr>
          <a:xfrm>
            <a:off x="6866864" y="4975981"/>
            <a:ext cx="1152128" cy="646331"/>
          </a:xfrm>
          <a:prstGeom prst="rect">
            <a:avLst/>
          </a:prstGeom>
          <a:noFill/>
        </p:spPr>
        <p:txBody>
          <a:bodyPr wrap="square" rtlCol="0">
            <a:spAutoFit/>
          </a:bodyPr>
          <a:lstStyle/>
          <a:p>
            <a:pPr algn="ctr"/>
            <a:r>
              <a:rPr kumimoji="1" lang="ja-JP" altLang="en-US" dirty="0" smtClean="0"/>
              <a:t>暗号化ディスク</a:t>
            </a:r>
            <a:endParaRPr kumimoji="1" lang="ja-JP" altLang="en-US" dirty="0"/>
          </a:p>
        </p:txBody>
      </p:sp>
      <p:sp>
        <p:nvSpPr>
          <p:cNvPr id="18" name="テキスト ボックス 17"/>
          <p:cNvSpPr txBox="1"/>
          <p:nvPr/>
        </p:nvSpPr>
        <p:spPr>
          <a:xfrm>
            <a:off x="3422478" y="5822136"/>
            <a:ext cx="1730175" cy="369332"/>
          </a:xfrm>
          <a:prstGeom prst="rect">
            <a:avLst/>
          </a:prstGeom>
          <a:noFill/>
        </p:spPr>
        <p:txBody>
          <a:bodyPr wrap="square" rtlCol="0">
            <a:spAutoFit/>
          </a:bodyPr>
          <a:lstStyle/>
          <a:p>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19" name="テキスト ボックス 18"/>
          <p:cNvSpPr txBox="1"/>
          <p:nvPr/>
        </p:nvSpPr>
        <p:spPr>
          <a:xfrm>
            <a:off x="6909366" y="5830380"/>
            <a:ext cx="1181634"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sp>
        <p:nvSpPr>
          <p:cNvPr id="29" name="右矢印 28"/>
          <p:cNvSpPr/>
          <p:nvPr/>
        </p:nvSpPr>
        <p:spPr>
          <a:xfrm>
            <a:off x="1805516" y="4972856"/>
            <a:ext cx="1811212" cy="321585"/>
          </a:xfrm>
          <a:prstGeom prst="rightArrow">
            <a:avLst>
              <a:gd name="adj1" fmla="val 19792"/>
              <a:gd name="adj2"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204613" y="4702640"/>
            <a:ext cx="936104" cy="369332"/>
          </a:xfrm>
          <a:prstGeom prst="rect">
            <a:avLst/>
          </a:prstGeom>
          <a:noFill/>
        </p:spPr>
        <p:txBody>
          <a:bodyPr wrap="square" rtlCol="0">
            <a:spAutoFit/>
          </a:bodyPr>
          <a:lstStyle/>
          <a:p>
            <a:r>
              <a:rPr lang="ja-JP" altLang="en-US" dirty="0" smtClean="0"/>
              <a:t>暗号化</a:t>
            </a:r>
            <a:endParaRPr kumimoji="1" lang="ja-JP" altLang="en-US" dirty="0"/>
          </a:p>
        </p:txBody>
      </p:sp>
      <p:sp>
        <p:nvSpPr>
          <p:cNvPr id="20" name="正方形/長方形 19"/>
          <p:cNvSpPr/>
          <p:nvPr/>
        </p:nvSpPr>
        <p:spPr>
          <a:xfrm>
            <a:off x="5152653" y="5245424"/>
            <a:ext cx="1338828" cy="369332"/>
          </a:xfrm>
          <a:prstGeom prst="rect">
            <a:avLst/>
          </a:prstGeom>
        </p:spPr>
        <p:txBody>
          <a:bodyPr wrap="none">
            <a:spAutoFit/>
          </a:bodyPr>
          <a:lstStyle/>
          <a:p>
            <a:r>
              <a:rPr lang="ja-JP" altLang="en-US" dirty="0" smtClean="0"/>
              <a:t>暗号データ</a:t>
            </a:r>
            <a:endParaRPr lang="ja-JP" altLang="en-US" dirty="0"/>
          </a:p>
        </p:txBody>
      </p:sp>
      <p:sp>
        <p:nvSpPr>
          <p:cNvPr id="23" name="下カーブ矢印 22"/>
          <p:cNvSpPr/>
          <p:nvPr/>
        </p:nvSpPr>
        <p:spPr>
          <a:xfrm flipH="1">
            <a:off x="4632965" y="4333509"/>
            <a:ext cx="2478200" cy="410206"/>
          </a:xfrm>
          <a:prstGeom prst="curvedDownArrow">
            <a:avLst>
              <a:gd name="adj1" fmla="val 32272"/>
              <a:gd name="adj2" fmla="val 83507"/>
              <a:gd name="adj3" fmla="val 2500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smtClean="0">
              <a:solidFill>
                <a:srgbClr val="FF0000"/>
              </a:solidFill>
            </a:endParaRPr>
          </a:p>
        </p:txBody>
      </p:sp>
      <p:sp>
        <p:nvSpPr>
          <p:cNvPr id="24" name="テキスト ボックス 23"/>
          <p:cNvSpPr txBox="1"/>
          <p:nvPr/>
        </p:nvSpPr>
        <p:spPr>
          <a:xfrm>
            <a:off x="5582284" y="4402381"/>
            <a:ext cx="653474" cy="369332"/>
          </a:xfrm>
          <a:prstGeom prst="rect">
            <a:avLst/>
          </a:prstGeom>
          <a:noFill/>
        </p:spPr>
        <p:txBody>
          <a:bodyPr wrap="square" rtlCol="0">
            <a:spAutoFit/>
          </a:bodyPr>
          <a:lstStyle/>
          <a:p>
            <a:r>
              <a:rPr lang="ja-JP" altLang="en-US" dirty="0" smtClean="0"/>
              <a:t>情報</a:t>
            </a:r>
            <a:endParaRPr kumimoji="1" lang="ja-JP" altLang="en-US" dirty="0"/>
          </a:p>
        </p:txBody>
      </p:sp>
      <p:sp>
        <p:nvSpPr>
          <p:cNvPr id="25" name="右矢印 24"/>
          <p:cNvSpPr/>
          <p:nvPr/>
        </p:nvSpPr>
        <p:spPr>
          <a:xfrm>
            <a:off x="4958405" y="4972855"/>
            <a:ext cx="1836451" cy="321585"/>
          </a:xfrm>
          <a:prstGeom prst="rightArrow">
            <a:avLst>
              <a:gd name="adj1" fmla="val 19792"/>
              <a:gd name="adj2" fmla="val 50000"/>
            </a:avLst>
          </a:prstGeom>
        </p:spPr>
        <p:style>
          <a:lnRef idx="1">
            <a:schemeClr val="dk1"/>
          </a:lnRef>
          <a:fillRef idx="1003">
            <a:schemeClr val="lt1"/>
          </a:fillRef>
          <a:effectRef idx="1">
            <a:schemeClr val="dk1"/>
          </a:effectRef>
          <a:fontRef idx="minor">
            <a:schemeClr val="dk1"/>
          </a:fontRef>
        </p:style>
        <p:txBody>
          <a:bodyPr rtlCol="0" anchor="ctr"/>
          <a:lstStyle/>
          <a:p>
            <a:pPr algn="ctr"/>
            <a:endParaRPr kumimoji="1" lang="ja-JP" altLang="en-US"/>
          </a:p>
        </p:txBody>
      </p:sp>
      <p:pic>
        <p:nvPicPr>
          <p:cNvPr id="26" name="Picture 6"/>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4124" b="90722" l="9653" r="91120"/>
                    </a14:imgEffect>
                  </a14:imgLayer>
                </a14:imgProps>
              </a:ext>
              <a:ext uri="{28A0092B-C50C-407E-A947-70E740481C1C}">
                <a14:useLocalDpi xmlns:a14="http://schemas.microsoft.com/office/drawing/2010/main" val="0"/>
              </a:ext>
            </a:extLst>
          </a:blip>
          <a:srcRect/>
          <a:stretch>
            <a:fillRect/>
          </a:stretch>
        </p:blipFill>
        <p:spPr bwMode="auto">
          <a:xfrm>
            <a:off x="2162393" y="5278704"/>
            <a:ext cx="826648" cy="619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04399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22" presetClass="entr" presetSubtype="4" fill="hold"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ipe(down)">
                                      <p:cBhvr>
                                        <p:cTn id="13" dur="500"/>
                                        <p:tgtEl>
                                          <p:spTgt spid="26"/>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p:bldP spid="20" grpId="0"/>
      <p:bldP spid="23" grpId="0" animBg="1"/>
      <p:bldP spid="24" grpId="0"/>
      <p:bldP spid="2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smtClean="0"/>
              <a:t>実験</a:t>
            </a:r>
            <a:br>
              <a:rPr lang="ja-JP" altLang="ja-JP" smtClean="0"/>
            </a:br>
            <a:endParaRPr lang="ja-JP" altLang="en-US" dirty="0"/>
          </a:p>
        </p:txBody>
      </p:sp>
      <p:sp>
        <p:nvSpPr>
          <p:cNvPr id="3" name="コンテンツ プレースホルダー 2"/>
          <p:cNvSpPr>
            <a:spLocks noGrp="1"/>
          </p:cNvSpPr>
          <p:nvPr>
            <p:ph idx="1"/>
          </p:nvPr>
        </p:nvSpPr>
        <p:spPr/>
        <p:txBody>
          <a:bodyPr/>
          <a:lstStyle/>
          <a:p>
            <a:pPr lvl="0"/>
            <a:r>
              <a:rPr lang="en-US" altLang="ja-JP" dirty="0" smtClean="0"/>
              <a:t>iozone</a:t>
            </a:r>
            <a:r>
              <a:rPr lang="ja-JP" altLang="en-US" dirty="0" smtClean="0"/>
              <a:t>ベンチマークを用いて</a:t>
            </a:r>
            <a:r>
              <a:rPr lang="en-US" altLang="ja-JP" dirty="0" err="1" smtClean="0"/>
              <a:t>Cache-Crypt+</a:t>
            </a:r>
            <a:r>
              <a:rPr lang="en-US" altLang="en-US" dirty="0" err="1" smtClean="0">
                <a:latin typeface="+mn-ea"/>
              </a:rPr>
              <a:t>の</a:t>
            </a:r>
            <a:r>
              <a:rPr lang="ja-JP" altLang="en-US" dirty="0" smtClean="0"/>
              <a:t>性能を調べた</a:t>
            </a:r>
            <a:endParaRPr lang="en-US" altLang="ja-JP" dirty="0" smtClean="0"/>
          </a:p>
          <a:p>
            <a:pPr lvl="1"/>
            <a:r>
              <a:rPr lang="ja-JP" altLang="en-US" dirty="0" smtClean="0"/>
              <a:t>暗号化・復号化されたデータ量</a:t>
            </a:r>
            <a:endParaRPr lang="en-US" altLang="ja-JP" dirty="0" smtClean="0"/>
          </a:p>
          <a:p>
            <a:pPr lvl="1"/>
            <a:r>
              <a:rPr lang="ja-JP" altLang="en-US" dirty="0" smtClean="0"/>
              <a:t>ディスクの読み書き性能</a:t>
            </a:r>
            <a:endParaRPr lang="en-US" altLang="ja-JP" dirty="0" smtClean="0"/>
          </a:p>
          <a:p>
            <a:r>
              <a:rPr lang="ja-JP" altLang="en-US" dirty="0" smtClean="0"/>
              <a:t>比較対象</a:t>
            </a:r>
            <a:endParaRPr lang="en-US" altLang="ja-JP" dirty="0" smtClean="0"/>
          </a:p>
          <a:p>
            <a:pPr lvl="1"/>
            <a:r>
              <a:rPr lang="en-US" altLang="ja-JP" dirty="0" smtClean="0"/>
              <a:t>Cache-Crypt</a:t>
            </a:r>
            <a:r>
              <a:rPr lang="ja-JP" altLang="en-US" dirty="0" smtClean="0"/>
              <a:t>を</a:t>
            </a:r>
            <a:r>
              <a:rPr lang="en-US" altLang="ja-JP" dirty="0" err="1" smtClean="0"/>
              <a:t>dm</a:t>
            </a:r>
            <a:r>
              <a:rPr lang="en-US" altLang="ja-JP" dirty="0" smtClean="0"/>
              <a:t>-crypt</a:t>
            </a:r>
            <a:r>
              <a:rPr lang="ja-JP" altLang="en-US" dirty="0" smtClean="0"/>
              <a:t>と統合せずに使用</a:t>
            </a:r>
            <a:endParaRPr lang="en-US" altLang="ja-JP" dirty="0" smtClean="0"/>
          </a:p>
          <a:p>
            <a:pPr lvl="1"/>
            <a:r>
              <a:rPr lang="en-US" altLang="ja-JP" dirty="0" err="1" smtClean="0"/>
              <a:t>dm</a:t>
            </a:r>
            <a:r>
              <a:rPr lang="en-US" altLang="ja-JP" dirty="0" smtClean="0"/>
              <a:t>-crypt</a:t>
            </a:r>
            <a:r>
              <a:rPr lang="ja-JP" altLang="en-US" dirty="0" smtClean="0"/>
              <a:t>のみを使用</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11</a:t>
            </a:fld>
            <a:endParaRPr lang="ja-JP" altLang="en-US"/>
          </a:p>
        </p:txBody>
      </p:sp>
      <p:graphicFrame>
        <p:nvGraphicFramePr>
          <p:cNvPr id="5" name="表 4"/>
          <p:cNvGraphicFramePr>
            <a:graphicFrameLocks noGrp="1"/>
          </p:cNvGraphicFramePr>
          <p:nvPr>
            <p:extLst>
              <p:ext uri="{D42A27DB-BD31-4B8C-83A1-F6EECF244321}">
                <p14:modId xmlns:p14="http://schemas.microsoft.com/office/powerpoint/2010/main" val="3162691014"/>
              </p:ext>
            </p:extLst>
          </p:nvPr>
        </p:nvGraphicFramePr>
        <p:xfrm>
          <a:off x="4805792" y="5025689"/>
          <a:ext cx="3744380" cy="1297304"/>
        </p:xfrm>
        <a:graphic>
          <a:graphicData uri="http://schemas.openxmlformats.org/drawingml/2006/table">
            <a:tbl>
              <a:tblPr>
                <a:tableStyleId>{BDBED569-4797-4DF1-A0F4-6AAB3CD982D8}</a:tableStyleId>
              </a:tblPr>
              <a:tblGrid>
                <a:gridCol w="1272487"/>
                <a:gridCol w="2471893"/>
              </a:tblGrid>
              <a:tr h="324326">
                <a:tc>
                  <a:txBody>
                    <a:bodyPr/>
                    <a:lstStyle/>
                    <a:p>
                      <a:pPr algn="ctr" fontAlgn="ctr"/>
                      <a:r>
                        <a:rPr lang="en-US" sz="2000" u="none" strike="noStrike" dirty="0">
                          <a:effectLst/>
                        </a:rPr>
                        <a:t>CPU</a:t>
                      </a:r>
                      <a:endParaRPr lang="en-US" sz="2000" b="0" i="0" u="none" strike="noStrike" dirty="0">
                        <a:solidFill>
                          <a:srgbClr val="000000"/>
                        </a:solidFill>
                        <a:effectLst/>
                        <a:latin typeface="ＭＳ Ｐゴシック"/>
                      </a:endParaRPr>
                    </a:p>
                  </a:txBody>
                  <a:tcPr marL="9525" marR="9525" marT="9525" marB="0" anchor="ctr">
                    <a:solidFill>
                      <a:schemeClr val="accent5">
                        <a:lumMod val="60000"/>
                        <a:lumOff val="40000"/>
                      </a:schemeClr>
                    </a:solidFill>
                  </a:tcPr>
                </a:tc>
                <a:tc>
                  <a:txBody>
                    <a:bodyPr/>
                    <a:lstStyle/>
                    <a:p>
                      <a:pPr algn="ctr" fontAlgn="ctr"/>
                      <a:r>
                        <a:rPr lang="en-US" altLang="ja-JP" sz="2000" dirty="0" smtClean="0">
                          <a:effectLst/>
                        </a:rPr>
                        <a:t>Intel Xeon W3550</a:t>
                      </a:r>
                      <a:endParaRPr lang="ja-JP" altLang="en-US" sz="2000" b="0" i="0" u="none" strike="noStrike" dirty="0">
                        <a:solidFill>
                          <a:sysClr val="windowText" lastClr="000000"/>
                        </a:solidFill>
                        <a:effectLst/>
                        <a:latin typeface="ＭＳ Ｐゴシック"/>
                      </a:endParaRPr>
                    </a:p>
                  </a:txBody>
                  <a:tcPr marL="9525" marR="9525" marT="9525" marB="0" anchor="ctr">
                    <a:solidFill>
                      <a:schemeClr val="accent5">
                        <a:lumMod val="40000"/>
                        <a:lumOff val="60000"/>
                      </a:schemeClr>
                    </a:solidFill>
                  </a:tcPr>
                </a:tc>
              </a:tr>
              <a:tr h="324326">
                <a:tc>
                  <a:txBody>
                    <a:bodyPr/>
                    <a:lstStyle/>
                    <a:p>
                      <a:pPr algn="ctr" fontAlgn="ctr"/>
                      <a:r>
                        <a:rPr lang="ja-JP" altLang="en-US" sz="2000" u="none" strike="noStrike" dirty="0" smtClean="0">
                          <a:effectLst/>
                        </a:rPr>
                        <a:t>メモリ</a:t>
                      </a:r>
                      <a:endParaRPr lang="ja-JP" altLang="en-US" sz="2000" b="0" i="0" u="none" strike="noStrike" dirty="0">
                        <a:solidFill>
                          <a:srgbClr val="000000"/>
                        </a:solidFill>
                        <a:effectLst/>
                        <a:latin typeface="ＭＳ Ｐゴシック"/>
                      </a:endParaRPr>
                    </a:p>
                  </a:txBody>
                  <a:tcPr marL="9525" marR="9525" marT="9525" marB="0" anchor="ctr">
                    <a:solidFill>
                      <a:schemeClr val="accent5">
                        <a:lumMod val="60000"/>
                        <a:lumOff val="40000"/>
                      </a:schemeClr>
                    </a:solidFill>
                  </a:tcPr>
                </a:tc>
                <a:tc>
                  <a:txBody>
                    <a:bodyPr/>
                    <a:lstStyle/>
                    <a:p>
                      <a:pPr algn="ctr" fontAlgn="ctr"/>
                      <a:r>
                        <a:rPr lang="en-US" sz="2000" u="none" strike="noStrike" dirty="0" smtClean="0">
                          <a:effectLst/>
                        </a:rPr>
                        <a:t>6GB</a:t>
                      </a:r>
                      <a:endParaRPr lang="en-US" sz="2000" b="0" i="0" u="none" strike="noStrike" dirty="0">
                        <a:solidFill>
                          <a:sysClr val="windowText" lastClr="000000"/>
                        </a:solidFill>
                        <a:effectLst/>
                        <a:latin typeface="ＭＳ Ｐゴシック"/>
                      </a:endParaRPr>
                    </a:p>
                  </a:txBody>
                  <a:tcPr marL="9525" marR="9525" marT="9525" marB="0" anchor="ctr">
                    <a:solidFill>
                      <a:schemeClr val="accent5">
                        <a:lumMod val="40000"/>
                        <a:lumOff val="60000"/>
                      </a:schemeClr>
                    </a:solidFill>
                  </a:tcPr>
                </a:tc>
              </a:tr>
              <a:tr h="324326">
                <a:tc>
                  <a:txBody>
                    <a:bodyPr/>
                    <a:lstStyle/>
                    <a:p>
                      <a:pPr algn="ctr" fontAlgn="ctr"/>
                      <a:r>
                        <a:rPr lang="en-US" altLang="ja-JP" sz="2000" u="none" strike="noStrike" dirty="0" smtClean="0">
                          <a:solidFill>
                            <a:schemeClr val="tx1"/>
                          </a:solidFill>
                          <a:effectLst/>
                        </a:rPr>
                        <a:t>HDD</a:t>
                      </a:r>
                      <a:endParaRPr lang="ja-JP" altLang="en-US" sz="2000" b="0" i="0" u="none" strike="noStrike" dirty="0">
                        <a:solidFill>
                          <a:schemeClr val="tx1"/>
                        </a:solidFill>
                        <a:effectLst/>
                        <a:latin typeface="ＭＳ Ｐゴシック"/>
                      </a:endParaRPr>
                    </a:p>
                  </a:txBody>
                  <a:tcPr marL="9525" marR="9525" marT="9525" marB="0" anchor="ctr">
                    <a:solidFill>
                      <a:schemeClr val="accent5">
                        <a:lumMod val="60000"/>
                        <a:lumOff val="40000"/>
                      </a:schemeClr>
                    </a:solidFill>
                  </a:tcPr>
                </a:tc>
                <a:tc>
                  <a:txBody>
                    <a:bodyPr/>
                    <a:lstStyle/>
                    <a:p>
                      <a:pPr algn="ctr" fontAlgn="ctr"/>
                      <a:r>
                        <a:rPr lang="en-US" sz="2000" u="none" strike="noStrike" dirty="0" smtClean="0">
                          <a:effectLst/>
                        </a:rPr>
                        <a:t>457GB</a:t>
                      </a:r>
                      <a:endParaRPr lang="en-US" sz="2000" b="0" i="0" u="none" strike="noStrike" dirty="0">
                        <a:solidFill>
                          <a:schemeClr val="tx1"/>
                        </a:solidFill>
                        <a:effectLst/>
                        <a:latin typeface="ＭＳ Ｐゴシック"/>
                      </a:endParaRPr>
                    </a:p>
                  </a:txBody>
                  <a:tcPr marL="9525" marR="9525" marT="9525" marB="0" anchor="ctr">
                    <a:solidFill>
                      <a:schemeClr val="accent5">
                        <a:lumMod val="40000"/>
                        <a:lumOff val="60000"/>
                      </a:schemeClr>
                    </a:solidFill>
                  </a:tcPr>
                </a:tc>
              </a:tr>
              <a:tr h="324326">
                <a:tc>
                  <a:txBody>
                    <a:bodyPr/>
                    <a:lstStyle/>
                    <a:p>
                      <a:pPr algn="ctr" fontAlgn="ctr"/>
                      <a:r>
                        <a:rPr lang="en-US" sz="2000" u="none" strike="noStrike" dirty="0">
                          <a:effectLst/>
                        </a:rPr>
                        <a:t>OS</a:t>
                      </a:r>
                      <a:endParaRPr lang="en-US" sz="2000" b="0" i="0" u="none" strike="noStrike" dirty="0">
                        <a:solidFill>
                          <a:srgbClr val="000000"/>
                        </a:solidFill>
                        <a:effectLst/>
                        <a:latin typeface="ＭＳ Ｐゴシック"/>
                      </a:endParaRPr>
                    </a:p>
                  </a:txBody>
                  <a:tcPr marL="9525" marR="9525" marT="9525" marB="0" anchor="ctr">
                    <a:solidFill>
                      <a:schemeClr val="accent5">
                        <a:lumMod val="60000"/>
                        <a:lumOff val="40000"/>
                      </a:schemeClr>
                    </a:solidFill>
                  </a:tcPr>
                </a:tc>
                <a:tc>
                  <a:txBody>
                    <a:bodyPr/>
                    <a:lstStyle/>
                    <a:p>
                      <a:pPr algn="ctr" fontAlgn="ctr"/>
                      <a:r>
                        <a:rPr lang="en-US" sz="2000" u="none" strike="noStrike" dirty="0" smtClean="0">
                          <a:solidFill>
                            <a:schemeClr val="tx1"/>
                          </a:solidFill>
                          <a:effectLst/>
                        </a:rPr>
                        <a:t>Linux 3.4.112</a:t>
                      </a:r>
                      <a:endParaRPr lang="en-US" sz="2000" b="0" i="0" u="none" strike="noStrike" dirty="0">
                        <a:solidFill>
                          <a:schemeClr val="tx1"/>
                        </a:solidFill>
                        <a:effectLst/>
                        <a:latin typeface="ＭＳ Ｐゴシック"/>
                      </a:endParaRPr>
                    </a:p>
                  </a:txBody>
                  <a:tcPr marL="9525" marR="9525" marT="9525" marB="0" anchor="ctr">
                    <a:solidFill>
                      <a:schemeClr val="accent5">
                        <a:lumMod val="40000"/>
                        <a:lumOff val="60000"/>
                      </a:schemeClr>
                    </a:solidFill>
                  </a:tcPr>
                </a:tc>
              </a:tr>
            </a:tbl>
          </a:graphicData>
        </a:graphic>
      </p:graphicFrame>
    </p:spTree>
    <p:extLst>
      <p:ext uri="{BB962C8B-B14F-4D97-AF65-F5344CB8AC3E}">
        <p14:creationId xmlns:p14="http://schemas.microsoft.com/office/powerpoint/2010/main" val="314972529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39376" y="3969691"/>
            <a:ext cx="4505793" cy="2737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969690"/>
            <a:ext cx="4639377" cy="27376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lang="ja-JP" altLang="en-US" dirty="0" smtClean="0"/>
              <a:t>暗号化・復号化されたデータ量</a:t>
            </a:r>
            <a:endParaRPr lang="ja-JP" altLang="en-US" dirty="0"/>
          </a:p>
        </p:txBody>
      </p:sp>
      <p:sp>
        <p:nvSpPr>
          <p:cNvPr id="3" name="コンテンツ プレースホルダー 2"/>
          <p:cNvSpPr>
            <a:spLocks noGrp="1"/>
          </p:cNvSpPr>
          <p:nvPr>
            <p:ph idx="1"/>
          </p:nvPr>
        </p:nvSpPr>
        <p:spPr/>
        <p:txBody>
          <a:bodyPr/>
          <a:lstStyle/>
          <a:p>
            <a:pPr lvl="0"/>
            <a:r>
              <a:rPr lang="en-US" altLang="ja-JP" dirty="0" smtClean="0"/>
              <a:t>iozone</a:t>
            </a:r>
            <a:r>
              <a:rPr lang="ja-JP" altLang="en-US" dirty="0" smtClean="0"/>
              <a:t>実行中に暗号化</a:t>
            </a:r>
            <a:r>
              <a:rPr lang="ja-JP" altLang="en-US" dirty="0"/>
              <a:t>・</a:t>
            </a:r>
            <a:r>
              <a:rPr lang="ja-JP" altLang="en-US" dirty="0" smtClean="0"/>
              <a:t>復号化されたデータ量を測定</a:t>
            </a:r>
            <a:endParaRPr lang="en-US" altLang="ja-JP" dirty="0" smtClean="0"/>
          </a:p>
          <a:p>
            <a:pPr lvl="1"/>
            <a:r>
              <a:rPr lang="ja-JP" altLang="en-US" dirty="0" smtClean="0"/>
              <a:t>書き込み：</a:t>
            </a:r>
            <a:r>
              <a:rPr lang="en-US" altLang="ja-JP" dirty="0" smtClean="0"/>
              <a:t>Cache-Crypt</a:t>
            </a:r>
            <a:r>
              <a:rPr lang="ja-JP" altLang="en-US" dirty="0" smtClean="0"/>
              <a:t>の</a:t>
            </a:r>
            <a:r>
              <a:rPr lang="en-US" altLang="ja-JP" dirty="0" smtClean="0"/>
              <a:t>1/4</a:t>
            </a:r>
            <a:r>
              <a:rPr lang="ja-JP" altLang="en-US" dirty="0" smtClean="0"/>
              <a:t>、</a:t>
            </a:r>
            <a:r>
              <a:rPr lang="en-US" altLang="ja-JP" dirty="0" err="1" smtClean="0"/>
              <a:t>dm</a:t>
            </a:r>
            <a:r>
              <a:rPr lang="en-US" altLang="ja-JP" dirty="0" smtClean="0"/>
              <a:t>-crypt</a:t>
            </a:r>
            <a:r>
              <a:rPr lang="ja-JP" altLang="en-US" dirty="0" smtClean="0"/>
              <a:t>と同等</a:t>
            </a:r>
            <a:endParaRPr lang="en-US" altLang="ja-JP" dirty="0" smtClean="0"/>
          </a:p>
          <a:p>
            <a:pPr lvl="1"/>
            <a:r>
              <a:rPr lang="ja-JP" altLang="en-US" dirty="0" smtClean="0"/>
              <a:t>読み込み：</a:t>
            </a:r>
            <a:r>
              <a:rPr lang="en-US" altLang="ja-JP" dirty="0" smtClean="0"/>
              <a:t>Cache-Crypt</a:t>
            </a:r>
            <a:r>
              <a:rPr lang="ja-JP" altLang="en-US" dirty="0" smtClean="0"/>
              <a:t>の</a:t>
            </a:r>
            <a:r>
              <a:rPr lang="en-US" altLang="ja-JP" dirty="0" smtClean="0"/>
              <a:t>2/3</a:t>
            </a:r>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12</a:t>
            </a:fld>
            <a:endParaRPr lang="ja-JP" altLang="en-US"/>
          </a:p>
        </p:txBody>
      </p:sp>
      <p:sp>
        <p:nvSpPr>
          <p:cNvPr id="5" name="テキスト ボックス 4"/>
          <p:cNvSpPr txBox="1"/>
          <p:nvPr/>
        </p:nvSpPr>
        <p:spPr>
          <a:xfrm>
            <a:off x="7611736" y="4339022"/>
            <a:ext cx="1388125" cy="369332"/>
          </a:xfrm>
          <a:prstGeom prst="rect">
            <a:avLst/>
          </a:prstGeom>
          <a:noFill/>
        </p:spPr>
        <p:txBody>
          <a:bodyPr wrap="square" rtlCol="0">
            <a:spAutoFit/>
          </a:bodyPr>
          <a:lstStyle/>
          <a:p>
            <a:pPr algn="ctr"/>
            <a:r>
              <a:rPr kumimoji="1" lang="ja-JP" altLang="en-US" dirty="0" smtClean="0"/>
              <a:t>読み込み</a:t>
            </a:r>
            <a:endParaRPr kumimoji="1" lang="ja-JP" altLang="en-US" dirty="0"/>
          </a:p>
        </p:txBody>
      </p:sp>
      <p:sp>
        <p:nvSpPr>
          <p:cNvPr id="7" name="テキスト ボックス 6"/>
          <p:cNvSpPr txBox="1"/>
          <p:nvPr/>
        </p:nvSpPr>
        <p:spPr>
          <a:xfrm>
            <a:off x="3044299" y="4339022"/>
            <a:ext cx="1355075" cy="369332"/>
          </a:xfrm>
          <a:prstGeom prst="rect">
            <a:avLst/>
          </a:prstGeom>
          <a:noFill/>
        </p:spPr>
        <p:txBody>
          <a:bodyPr wrap="square" rtlCol="0">
            <a:spAutoFit/>
          </a:bodyPr>
          <a:lstStyle/>
          <a:p>
            <a:pPr algn="ctr"/>
            <a:r>
              <a:rPr kumimoji="1" lang="ja-JP" altLang="en-US" dirty="0" smtClean="0"/>
              <a:t>書き込み</a:t>
            </a:r>
            <a:endParaRPr kumimoji="1" lang="ja-JP" altLang="en-US" dirty="0"/>
          </a:p>
        </p:txBody>
      </p:sp>
      <p:sp>
        <p:nvSpPr>
          <p:cNvPr id="8" name="テキスト ボックス 7"/>
          <p:cNvSpPr txBox="1"/>
          <p:nvPr/>
        </p:nvSpPr>
        <p:spPr>
          <a:xfrm>
            <a:off x="2162371" y="5382375"/>
            <a:ext cx="982320" cy="461665"/>
          </a:xfrm>
          <a:prstGeom prst="rect">
            <a:avLst/>
          </a:prstGeom>
          <a:noFill/>
        </p:spPr>
        <p:txBody>
          <a:bodyPr wrap="square" rtlCol="0">
            <a:spAutoFit/>
          </a:bodyPr>
          <a:lstStyle/>
          <a:p>
            <a:pPr algn="ctr"/>
            <a:r>
              <a:rPr kumimoji="1" lang="ja-JP" altLang="en-US" sz="1200" b="1" dirty="0" smtClean="0"/>
              <a:t>キャッシュ</a:t>
            </a:r>
            <a:endParaRPr kumimoji="1" lang="en-US" altLang="ja-JP" sz="1200" b="1" dirty="0" smtClean="0"/>
          </a:p>
          <a:p>
            <a:pPr algn="ctr"/>
            <a:r>
              <a:rPr kumimoji="1" lang="ja-JP" altLang="en-US" sz="1200" b="1" dirty="0" smtClean="0"/>
              <a:t>暗号化</a:t>
            </a:r>
            <a:endParaRPr kumimoji="1" lang="ja-JP" altLang="en-US" sz="1200" b="1" dirty="0"/>
          </a:p>
        </p:txBody>
      </p:sp>
      <p:sp>
        <p:nvSpPr>
          <p:cNvPr id="11" name="テキスト ボックス 10"/>
          <p:cNvSpPr txBox="1"/>
          <p:nvPr/>
        </p:nvSpPr>
        <p:spPr>
          <a:xfrm>
            <a:off x="3420493" y="5382375"/>
            <a:ext cx="888332" cy="461665"/>
          </a:xfrm>
          <a:prstGeom prst="rect">
            <a:avLst/>
          </a:prstGeom>
          <a:noFill/>
        </p:spPr>
        <p:txBody>
          <a:bodyPr wrap="square" rtlCol="0">
            <a:spAutoFit/>
          </a:bodyPr>
          <a:lstStyle/>
          <a:p>
            <a:pPr algn="ctr"/>
            <a:r>
              <a:rPr kumimoji="1" lang="ja-JP" altLang="en-US" sz="1200" b="1" dirty="0" smtClean="0"/>
              <a:t>ディスク</a:t>
            </a:r>
            <a:endParaRPr kumimoji="1" lang="en-US" altLang="ja-JP" sz="1200" b="1" dirty="0" smtClean="0"/>
          </a:p>
          <a:p>
            <a:pPr algn="ctr"/>
            <a:r>
              <a:rPr kumimoji="1" lang="ja-JP" altLang="en-US" sz="1200" b="1" dirty="0" smtClean="0"/>
              <a:t>暗号化</a:t>
            </a:r>
            <a:endParaRPr kumimoji="1" lang="ja-JP" altLang="en-US" sz="1200" b="1" dirty="0"/>
          </a:p>
        </p:txBody>
      </p:sp>
      <p:sp>
        <p:nvSpPr>
          <p:cNvPr id="15" name="テキスト ボックス 14"/>
          <p:cNvSpPr txBox="1"/>
          <p:nvPr/>
        </p:nvSpPr>
        <p:spPr>
          <a:xfrm>
            <a:off x="774051" y="4200522"/>
            <a:ext cx="1341716" cy="276999"/>
          </a:xfrm>
          <a:prstGeom prst="rect">
            <a:avLst/>
          </a:prstGeom>
          <a:noFill/>
        </p:spPr>
        <p:txBody>
          <a:bodyPr wrap="square" rtlCol="0">
            <a:spAutoFit/>
          </a:bodyPr>
          <a:lstStyle/>
          <a:p>
            <a:pPr algn="ctr"/>
            <a:r>
              <a:rPr kumimoji="1" lang="ja-JP" altLang="en-US" sz="1200" b="1" dirty="0" smtClean="0"/>
              <a:t>キャッシ復号化</a:t>
            </a:r>
            <a:endParaRPr kumimoji="1" lang="ja-JP" altLang="en-US" sz="1200" b="1" dirty="0"/>
          </a:p>
        </p:txBody>
      </p:sp>
      <p:sp>
        <p:nvSpPr>
          <p:cNvPr id="21" name="テキスト ボックス 20"/>
          <p:cNvSpPr txBox="1"/>
          <p:nvPr/>
        </p:nvSpPr>
        <p:spPr>
          <a:xfrm>
            <a:off x="7919151" y="5593299"/>
            <a:ext cx="979112" cy="461665"/>
          </a:xfrm>
          <a:prstGeom prst="rect">
            <a:avLst/>
          </a:prstGeom>
          <a:noFill/>
        </p:spPr>
        <p:txBody>
          <a:bodyPr wrap="square" rtlCol="0">
            <a:spAutoFit/>
          </a:bodyPr>
          <a:lstStyle/>
          <a:p>
            <a:pPr algn="ctr"/>
            <a:r>
              <a:rPr kumimoji="1" lang="ja-JP" altLang="en-US" sz="1200" b="1" dirty="0" smtClean="0"/>
              <a:t>ディスク</a:t>
            </a:r>
            <a:endParaRPr kumimoji="1" lang="en-US" altLang="ja-JP" sz="1200" b="1" dirty="0" smtClean="0"/>
          </a:p>
          <a:p>
            <a:pPr algn="ctr"/>
            <a:r>
              <a:rPr kumimoji="1" lang="ja-JP" altLang="en-US" sz="1200" b="1" dirty="0" smtClean="0"/>
              <a:t>復号化</a:t>
            </a:r>
            <a:endParaRPr kumimoji="1" lang="ja-JP" altLang="en-US" sz="1200" b="1" dirty="0"/>
          </a:p>
        </p:txBody>
      </p:sp>
      <p:sp>
        <p:nvSpPr>
          <p:cNvPr id="24" name="テキスト ボックス 23"/>
          <p:cNvSpPr txBox="1"/>
          <p:nvPr/>
        </p:nvSpPr>
        <p:spPr>
          <a:xfrm>
            <a:off x="6692718" y="4607892"/>
            <a:ext cx="1066431" cy="461665"/>
          </a:xfrm>
          <a:prstGeom prst="rect">
            <a:avLst/>
          </a:prstGeom>
          <a:noFill/>
        </p:spPr>
        <p:txBody>
          <a:bodyPr wrap="square" rtlCol="0">
            <a:spAutoFit/>
          </a:bodyPr>
          <a:lstStyle/>
          <a:p>
            <a:pPr algn="ctr"/>
            <a:r>
              <a:rPr kumimoji="1" lang="ja-JP" altLang="en-US" sz="1200" b="1" dirty="0" smtClean="0"/>
              <a:t>キャッシュ</a:t>
            </a:r>
            <a:endParaRPr kumimoji="1" lang="en-US" altLang="ja-JP" sz="1200" b="1" dirty="0" smtClean="0"/>
          </a:p>
          <a:p>
            <a:pPr algn="ctr"/>
            <a:r>
              <a:rPr kumimoji="1" lang="ja-JP" altLang="en-US" sz="1200" b="1" dirty="0" smtClean="0"/>
              <a:t>復号化</a:t>
            </a:r>
            <a:endParaRPr kumimoji="1" lang="ja-JP" altLang="en-US" sz="1200" b="1" dirty="0"/>
          </a:p>
        </p:txBody>
      </p:sp>
      <p:sp>
        <p:nvSpPr>
          <p:cNvPr id="27" name="テキスト ボックス 26"/>
          <p:cNvSpPr txBox="1"/>
          <p:nvPr/>
        </p:nvSpPr>
        <p:spPr>
          <a:xfrm>
            <a:off x="6706536" y="5821425"/>
            <a:ext cx="1052613" cy="461665"/>
          </a:xfrm>
          <a:prstGeom prst="rect">
            <a:avLst/>
          </a:prstGeom>
          <a:noFill/>
        </p:spPr>
        <p:txBody>
          <a:bodyPr wrap="square" rtlCol="0">
            <a:spAutoFit/>
          </a:bodyPr>
          <a:lstStyle/>
          <a:p>
            <a:pPr algn="ctr"/>
            <a:r>
              <a:rPr kumimoji="1" lang="ja-JP" altLang="en-US" sz="1200" b="1" dirty="0" smtClean="0"/>
              <a:t>キャッシュ</a:t>
            </a:r>
            <a:endParaRPr kumimoji="1" lang="en-US" altLang="ja-JP" sz="1200" b="1" dirty="0" smtClean="0"/>
          </a:p>
          <a:p>
            <a:pPr algn="ctr"/>
            <a:r>
              <a:rPr kumimoji="1" lang="ja-JP" altLang="en-US" sz="1200" b="1" dirty="0" smtClean="0"/>
              <a:t>暗号化</a:t>
            </a:r>
            <a:endParaRPr kumimoji="1" lang="ja-JP" altLang="en-US" sz="1200" b="1" dirty="0"/>
          </a:p>
        </p:txBody>
      </p:sp>
    </p:spTree>
    <p:extLst>
      <p:ext uri="{BB962C8B-B14F-4D97-AF65-F5344CB8AC3E}">
        <p14:creationId xmlns:p14="http://schemas.microsoft.com/office/powerpoint/2010/main" val="177428560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33900" y="4023138"/>
            <a:ext cx="4610100" cy="2682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23138"/>
            <a:ext cx="4600575" cy="2682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title"/>
          </p:nvPr>
        </p:nvSpPr>
        <p:spPr/>
        <p:txBody>
          <a:bodyPr/>
          <a:lstStyle/>
          <a:p>
            <a:r>
              <a:rPr lang="ja-JP" altLang="en-US" smtClean="0"/>
              <a:t>読み書き性能</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逐次アクセス時の読み書き性能を測定</a:t>
            </a:r>
            <a:endParaRPr lang="en-US" altLang="ja-JP" dirty="0" smtClean="0"/>
          </a:p>
          <a:p>
            <a:pPr lvl="1"/>
            <a:r>
              <a:rPr lang="ja-JP" altLang="en-US" dirty="0" smtClean="0"/>
              <a:t>書き込み：</a:t>
            </a:r>
            <a:r>
              <a:rPr lang="en-US" altLang="ja-JP" dirty="0" smtClean="0"/>
              <a:t>Cache-Crypt</a:t>
            </a:r>
            <a:r>
              <a:rPr lang="ja-JP" altLang="en-US" dirty="0" smtClean="0"/>
              <a:t>より</a:t>
            </a:r>
            <a:r>
              <a:rPr lang="en-US" altLang="ja-JP" dirty="0" smtClean="0"/>
              <a:t>32%</a:t>
            </a:r>
            <a:r>
              <a:rPr lang="ja-JP" altLang="en-US" dirty="0" smtClean="0"/>
              <a:t>性能向上</a:t>
            </a:r>
            <a:endParaRPr lang="en-US" altLang="ja-JP" dirty="0" smtClean="0"/>
          </a:p>
          <a:p>
            <a:pPr lvl="2"/>
            <a:r>
              <a:rPr lang="en-US" altLang="ja-JP" dirty="0" err="1" smtClean="0"/>
              <a:t>dm</a:t>
            </a:r>
            <a:r>
              <a:rPr lang="en-US" altLang="ja-JP" dirty="0" smtClean="0"/>
              <a:t>-crypt</a:t>
            </a:r>
            <a:r>
              <a:rPr lang="ja-JP" altLang="en-US" dirty="0" smtClean="0"/>
              <a:t>と暗号化データ量は同じだが性能には差がある</a:t>
            </a:r>
            <a:endParaRPr lang="en-US" altLang="ja-JP" dirty="0" smtClean="0"/>
          </a:p>
          <a:p>
            <a:pPr lvl="1"/>
            <a:r>
              <a:rPr lang="ja-JP" altLang="en-US" dirty="0" smtClean="0"/>
              <a:t>読み込み：</a:t>
            </a:r>
            <a:r>
              <a:rPr lang="en-US" altLang="ja-JP" dirty="0" smtClean="0"/>
              <a:t>Cache-Crypt</a:t>
            </a:r>
            <a:r>
              <a:rPr lang="ja-JP" altLang="en-US" dirty="0" smtClean="0"/>
              <a:t>より</a:t>
            </a:r>
            <a:r>
              <a:rPr lang="en-US" altLang="ja-JP" dirty="0" smtClean="0"/>
              <a:t>25%</a:t>
            </a:r>
            <a:r>
              <a:rPr lang="ja-JP" altLang="en-US" dirty="0" smtClean="0"/>
              <a:t>性能向上</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13</a:t>
            </a:fld>
            <a:endParaRPr lang="ja-JP" altLang="en-US"/>
          </a:p>
        </p:txBody>
      </p:sp>
      <p:sp>
        <p:nvSpPr>
          <p:cNvPr id="10" name="テキスト ボックス 9"/>
          <p:cNvSpPr txBox="1"/>
          <p:nvPr/>
        </p:nvSpPr>
        <p:spPr>
          <a:xfrm>
            <a:off x="5579409" y="4563362"/>
            <a:ext cx="1388125" cy="369332"/>
          </a:xfrm>
          <a:prstGeom prst="rect">
            <a:avLst/>
          </a:prstGeom>
          <a:noFill/>
        </p:spPr>
        <p:txBody>
          <a:bodyPr wrap="square" rtlCol="0">
            <a:spAutoFit/>
          </a:bodyPr>
          <a:lstStyle/>
          <a:p>
            <a:pPr algn="ctr"/>
            <a:r>
              <a:rPr kumimoji="1" lang="ja-JP" altLang="en-US" dirty="0" smtClean="0"/>
              <a:t>読み込み</a:t>
            </a:r>
            <a:endParaRPr kumimoji="1" lang="ja-JP" altLang="en-US" dirty="0"/>
          </a:p>
        </p:txBody>
      </p:sp>
      <p:sp>
        <p:nvSpPr>
          <p:cNvPr id="11" name="テキスト ボックス 10"/>
          <p:cNvSpPr txBox="1"/>
          <p:nvPr/>
        </p:nvSpPr>
        <p:spPr>
          <a:xfrm>
            <a:off x="1264829" y="4557629"/>
            <a:ext cx="1355075" cy="369332"/>
          </a:xfrm>
          <a:prstGeom prst="rect">
            <a:avLst/>
          </a:prstGeom>
          <a:noFill/>
        </p:spPr>
        <p:txBody>
          <a:bodyPr wrap="square" rtlCol="0">
            <a:spAutoFit/>
          </a:bodyPr>
          <a:lstStyle/>
          <a:p>
            <a:pPr algn="ctr"/>
            <a:r>
              <a:rPr kumimoji="1" lang="ja-JP" altLang="en-US" dirty="0" smtClean="0"/>
              <a:t>書き込み</a:t>
            </a:r>
            <a:endParaRPr kumimoji="1" lang="ja-JP" altLang="en-US" dirty="0"/>
          </a:p>
        </p:txBody>
      </p:sp>
    </p:spTree>
    <p:extLst>
      <p:ext uri="{BB962C8B-B14F-4D97-AF65-F5344CB8AC3E}">
        <p14:creationId xmlns:p14="http://schemas.microsoft.com/office/powerpoint/2010/main" val="187529226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normAutofit lnSpcReduction="10000"/>
          </a:bodyPr>
          <a:lstStyle/>
          <a:p>
            <a:r>
              <a:rPr lang="en-US" altLang="ja-JP" smtClean="0"/>
              <a:t>Cache-Crypt [</a:t>
            </a:r>
            <a:r>
              <a:rPr lang="ja-JP" altLang="en-US" smtClean="0"/>
              <a:t>福田ら</a:t>
            </a:r>
            <a:r>
              <a:rPr lang="en-US" altLang="ja-JP" smtClean="0"/>
              <a:t>'14]</a:t>
            </a:r>
          </a:p>
          <a:p>
            <a:pPr lvl="1"/>
            <a:r>
              <a:rPr lang="ja-JP" altLang="en-US" smtClean="0"/>
              <a:t>遅延暗号化により暗号化・復号化を削減</a:t>
            </a:r>
            <a:endParaRPr lang="en-US" altLang="ja-JP" smtClean="0"/>
          </a:p>
          <a:p>
            <a:pPr lvl="1"/>
            <a:r>
              <a:rPr lang="ja-JP" altLang="en-US" smtClean="0"/>
              <a:t>復号されたデータの増加によるセキュリティ低下</a:t>
            </a:r>
            <a:endParaRPr lang="en-US" altLang="ja-JP" smtClean="0"/>
          </a:p>
          <a:p>
            <a:r>
              <a:rPr lang="en-US" altLang="ja-JP" smtClean="0"/>
              <a:t>TransCrypt [Sharma '06]</a:t>
            </a:r>
          </a:p>
          <a:p>
            <a:pPr lvl="1"/>
            <a:r>
              <a:rPr lang="ja-JP" altLang="en-US" smtClean="0"/>
              <a:t>キャッシュ暗号化を考慮したファイルシステム</a:t>
            </a:r>
          </a:p>
          <a:p>
            <a:pPr lvl="1"/>
            <a:r>
              <a:rPr lang="en-US" altLang="ja-JP" smtClean="0"/>
              <a:t>dm-crypt</a:t>
            </a:r>
            <a:r>
              <a:rPr lang="ja-JP" altLang="en-US" smtClean="0"/>
              <a:t>との統合やオーバヘッドの考慮なし</a:t>
            </a:r>
            <a:endParaRPr lang="en-US" altLang="ja-JP" smtClean="0"/>
          </a:p>
          <a:p>
            <a:r>
              <a:rPr lang="en-US" altLang="ja-JP" smtClean="0"/>
              <a:t>CryptKeeper [Peterson '10]</a:t>
            </a:r>
          </a:p>
          <a:p>
            <a:pPr lvl="1"/>
            <a:r>
              <a:rPr lang="en-US" altLang="ja-JP" smtClean="0"/>
              <a:t>OS</a:t>
            </a:r>
            <a:r>
              <a:rPr lang="ja-JP" altLang="en-US" smtClean="0"/>
              <a:t>がアプリのメモリを暗号化</a:t>
            </a:r>
          </a:p>
          <a:p>
            <a:pPr lvl="1"/>
            <a:r>
              <a:rPr lang="ja-JP" altLang="en-US" smtClean="0"/>
              <a:t>キャッシュは暗号化しない</a:t>
            </a:r>
            <a:endParaRPr lang="ja-JP" altLang="en-US" dirty="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14</a:t>
            </a:fld>
            <a:endParaRPr lang="ja-JP" altLang="en-US"/>
          </a:p>
        </p:txBody>
      </p:sp>
    </p:spTree>
    <p:extLst>
      <p:ext uri="{BB962C8B-B14F-4D97-AF65-F5344CB8AC3E}">
        <p14:creationId xmlns:p14="http://schemas.microsoft.com/office/powerpoint/2010/main" val="26977192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smtClean="0"/>
              <a:t>まとめ</a:t>
            </a:r>
            <a:br>
              <a:rPr lang="ja-JP" altLang="ja-JP" smtClean="0"/>
            </a:b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キャッシュ暗号化とディスク暗号化を統合する</a:t>
            </a:r>
            <a:r>
              <a:rPr lang="en-US" altLang="ja-JP" dirty="0" smtClean="0"/>
              <a:t>Cache-Crypt+</a:t>
            </a:r>
            <a:r>
              <a:rPr lang="ja-JP" altLang="en-US" dirty="0" smtClean="0"/>
              <a:t>を提案</a:t>
            </a:r>
            <a:endParaRPr lang="en-US" altLang="ja-JP" dirty="0" smtClean="0"/>
          </a:p>
          <a:p>
            <a:pPr lvl="1"/>
            <a:r>
              <a:rPr lang="ja-JP" altLang="en-US" dirty="0" smtClean="0"/>
              <a:t>ディスクとキャッシュ間の暗号化・復号化を削減</a:t>
            </a:r>
            <a:endParaRPr lang="en-US" altLang="ja-JP" dirty="0" smtClean="0"/>
          </a:p>
          <a:p>
            <a:pPr lvl="2"/>
            <a:r>
              <a:rPr lang="ja-JP" altLang="en-US" dirty="0" smtClean="0"/>
              <a:t>アプリとキャッシュ間でのみ暗号化・復号化</a:t>
            </a:r>
            <a:endParaRPr lang="en-US" altLang="ja-JP" dirty="0" smtClean="0"/>
          </a:p>
          <a:p>
            <a:pPr lvl="1"/>
            <a:r>
              <a:rPr lang="ja-JP" altLang="en-US" dirty="0" smtClean="0"/>
              <a:t>ディスクの読み書き性能が向上</a:t>
            </a:r>
            <a:endParaRPr lang="en-US" altLang="ja-JP" dirty="0" smtClean="0"/>
          </a:p>
          <a:p>
            <a:pPr lvl="2"/>
            <a:r>
              <a:rPr lang="ja-JP" altLang="en-US" dirty="0" smtClean="0"/>
              <a:t>暗号化・復号化を行うデータ量が減少</a:t>
            </a:r>
            <a:endParaRPr lang="en-US" altLang="ja-JP" dirty="0" smtClean="0"/>
          </a:p>
          <a:p>
            <a:pPr lvl="0"/>
            <a:r>
              <a:rPr lang="ja-JP" altLang="en-US" dirty="0" smtClean="0"/>
              <a:t>今後の課題</a:t>
            </a:r>
            <a:endParaRPr lang="en-US" altLang="ja-JP" dirty="0" smtClean="0"/>
          </a:p>
          <a:p>
            <a:pPr lvl="1"/>
            <a:r>
              <a:rPr lang="en-US" altLang="ja-JP" dirty="0" smtClean="0"/>
              <a:t>Android</a:t>
            </a:r>
            <a:r>
              <a:rPr lang="ja-JP" altLang="en-US" dirty="0" smtClean="0"/>
              <a:t>端末を用いた</a:t>
            </a:r>
            <a:r>
              <a:rPr lang="en-US" altLang="ja-JP" dirty="0" smtClean="0"/>
              <a:t>Cache-Crypt+</a:t>
            </a:r>
            <a:r>
              <a:rPr lang="ja-JP" altLang="en-US" dirty="0" smtClean="0"/>
              <a:t>の性能評価</a:t>
            </a:r>
            <a:endParaRPr lang="en-US" altLang="ja-JP" dirty="0" smtClean="0"/>
          </a:p>
          <a:p>
            <a:pPr lvl="1"/>
            <a:r>
              <a:rPr lang="ja-JP" altLang="en-US" dirty="0" smtClean="0"/>
              <a:t>暗号化を遅らせ、復号化を早めることによる高速化</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15</a:t>
            </a:fld>
            <a:endParaRPr lang="ja-JP" altLang="en-US"/>
          </a:p>
        </p:txBody>
      </p:sp>
    </p:spTree>
    <p:extLst>
      <p:ext uri="{BB962C8B-B14F-4D97-AF65-F5344CB8AC3E}">
        <p14:creationId xmlns:p14="http://schemas.microsoft.com/office/powerpoint/2010/main" val="173926008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F2E58643-0072-FC4A-9393-F756A8D74F98}" type="slidenum">
              <a:rPr kumimoji="1" lang="ja-JP" altLang="en-US" smtClean="0"/>
              <a:t>16</a:t>
            </a:fld>
            <a:endParaRPr kumimoji="1" lang="ja-JP" altLang="en-US"/>
          </a:p>
        </p:txBody>
      </p:sp>
    </p:spTree>
    <p:extLst>
      <p:ext uri="{BB962C8B-B14F-4D97-AF65-F5344CB8AC3E}">
        <p14:creationId xmlns:p14="http://schemas.microsoft.com/office/powerpoint/2010/main" val="53224084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ja-JP" altLang="ja-JP" dirty="0" smtClean="0"/>
              <a:t>今後の</a:t>
            </a:r>
            <a:r>
              <a:rPr lang="ja-JP" altLang="en-US" dirty="0"/>
              <a:t>課題</a:t>
            </a:r>
            <a:r>
              <a:rPr lang="ja-JP" altLang="ja-JP" dirty="0" smtClean="0"/>
              <a:t/>
            </a:r>
            <a:br>
              <a:rPr lang="ja-JP" altLang="ja-JP" dirty="0" smtClean="0"/>
            </a:br>
            <a:endParaRPr lang="ja-JP" altLang="en-US" dirty="0"/>
          </a:p>
        </p:txBody>
      </p:sp>
      <p:sp>
        <p:nvSpPr>
          <p:cNvPr id="3" name="コンテンツ プレースホルダー 2"/>
          <p:cNvSpPr>
            <a:spLocks noGrp="1"/>
          </p:cNvSpPr>
          <p:nvPr>
            <p:ph idx="1"/>
          </p:nvPr>
        </p:nvSpPr>
        <p:spPr/>
        <p:txBody>
          <a:bodyPr/>
          <a:lstStyle/>
          <a:p>
            <a:pPr lvl="0"/>
            <a:r>
              <a:rPr lang="en-US" altLang="ja-JP" dirty="0" smtClean="0"/>
              <a:t>Cache-Crypt</a:t>
            </a:r>
            <a:r>
              <a:rPr lang="ja-JP" altLang="en-US" dirty="0" err="1" smtClean="0"/>
              <a:t>の遅</a:t>
            </a:r>
            <a:r>
              <a:rPr lang="ja-JP" altLang="en-US" dirty="0" smtClean="0"/>
              <a:t>延暗号化を組み込む</a:t>
            </a:r>
            <a:endParaRPr lang="en-US" altLang="ja-JP" dirty="0" smtClean="0"/>
          </a:p>
          <a:p>
            <a:r>
              <a:rPr lang="en-US" altLang="ja-JP" dirty="0" smtClean="0"/>
              <a:t>Android</a:t>
            </a:r>
            <a:r>
              <a:rPr lang="ja-JP" altLang="en-US" dirty="0"/>
              <a:t>端末を用いて</a:t>
            </a:r>
            <a:r>
              <a:rPr lang="en-US" altLang="ja-JP" dirty="0"/>
              <a:t>Cache-Crypt+</a:t>
            </a:r>
            <a:r>
              <a:rPr lang="ja-JP" altLang="en-US" dirty="0"/>
              <a:t>の性能</a:t>
            </a:r>
            <a:r>
              <a:rPr lang="ja-JP" altLang="en-US" dirty="0" smtClean="0"/>
              <a:t>評価</a:t>
            </a:r>
            <a:endParaRPr lang="en-US" altLang="ja-JP" dirty="0" smtClean="0"/>
          </a:p>
          <a:p>
            <a:pPr lvl="1"/>
            <a:r>
              <a:rPr lang="ja-JP" altLang="en-US" dirty="0"/>
              <a:t>実際にコールドブート攻撃を行い、情報漏洩について調べる </a:t>
            </a:r>
            <a:endParaRPr lang="en-US" altLang="ja-JP" dirty="0" smtClean="0"/>
          </a:p>
          <a:p>
            <a:pPr lvl="1"/>
            <a:r>
              <a:rPr lang="en-US" altLang="ja-JP" dirty="0" smtClean="0"/>
              <a:t>Android</a:t>
            </a:r>
            <a:r>
              <a:rPr lang="ja-JP" altLang="en-US" dirty="0" smtClean="0"/>
              <a:t>を</a:t>
            </a:r>
            <a:r>
              <a:rPr lang="ja-JP" altLang="en-US" dirty="0"/>
              <a:t>使って暗号鍵を安全に扱えるようにする </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17</a:t>
            </a:fld>
            <a:endParaRPr lang="ja-JP" altLang="en-US"/>
          </a:p>
        </p:txBody>
      </p:sp>
    </p:spTree>
    <p:extLst>
      <p:ext uri="{BB962C8B-B14F-4D97-AF65-F5344CB8AC3E}">
        <p14:creationId xmlns:p14="http://schemas.microsoft.com/office/powerpoint/2010/main" val="3079239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暗号鍵の保護</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暗号鍵をメモリ上に保持するとコールドブート攻撃により盗まれる可能性がある</a:t>
            </a:r>
            <a:endParaRPr kumimoji="1" lang="en-US" altLang="ja-JP" dirty="0" smtClean="0"/>
          </a:p>
          <a:p>
            <a:pPr lvl="1"/>
            <a:r>
              <a:rPr kumimoji="1" lang="ja-JP" altLang="en-US" dirty="0" smtClean="0"/>
              <a:t>盗まれると</a:t>
            </a:r>
            <a:r>
              <a:rPr kumimoji="1" lang="en-US" altLang="ja-JP" dirty="0" smtClean="0"/>
              <a:t>Cache-Crypt</a:t>
            </a:r>
            <a:r>
              <a:rPr kumimoji="1" lang="ja-JP" altLang="en-US" dirty="0" smtClean="0"/>
              <a:t>が無効化される</a:t>
            </a:r>
            <a:endParaRPr kumimoji="1" lang="en-US" altLang="ja-JP" dirty="0" smtClean="0"/>
          </a:p>
          <a:p>
            <a:r>
              <a:rPr kumimoji="1" lang="ja-JP" altLang="en-US" dirty="0" smtClean="0"/>
              <a:t>暗号鍵を</a:t>
            </a:r>
            <a:r>
              <a:rPr kumimoji="1" lang="en-US" altLang="ja-JP" dirty="0" smtClean="0"/>
              <a:t>CPU</a:t>
            </a:r>
            <a:r>
              <a:rPr kumimoji="1" lang="ja-JP" altLang="en-US" dirty="0" smtClean="0"/>
              <a:t>のデバックレジスタに保持</a:t>
            </a:r>
            <a:endParaRPr kumimoji="1" lang="en-US" altLang="ja-JP" dirty="0" smtClean="0"/>
          </a:p>
          <a:p>
            <a:pPr lvl="1"/>
            <a:r>
              <a:rPr kumimoji="1" lang="en-US" altLang="ja-JP" dirty="0" smtClean="0"/>
              <a:t>CPU</a:t>
            </a:r>
            <a:r>
              <a:rPr kumimoji="1" lang="ja-JP" altLang="en-US" dirty="0" smtClean="0"/>
              <a:t>のレジスタは端末リセット時に初期化される</a:t>
            </a:r>
            <a:endParaRPr kumimoji="1" lang="en-US" altLang="ja-JP" dirty="0" smtClean="0"/>
          </a:p>
          <a:p>
            <a:pPr lvl="1"/>
            <a:r>
              <a:rPr lang="en-US" altLang="ja-JP" dirty="0"/>
              <a:t>ARMORED [</a:t>
            </a:r>
            <a:r>
              <a:rPr lang="en-US" altLang="ja-JP" dirty="0" err="1"/>
              <a:t>Götzfried</a:t>
            </a:r>
            <a:r>
              <a:rPr lang="en-US" altLang="ja-JP" dirty="0"/>
              <a:t> et al.'13] </a:t>
            </a:r>
            <a:r>
              <a:rPr lang="ja-JP" altLang="en-US" dirty="0"/>
              <a:t>を利用</a:t>
            </a:r>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F2E58643-0072-FC4A-9393-F756A8D74F98}" type="slidenum">
              <a:rPr kumimoji="1" lang="ja-JP" altLang="en-US" smtClean="0"/>
              <a:t>18</a:t>
            </a:fld>
            <a:endParaRPr kumimoji="1" lang="ja-JP" altLang="en-US"/>
          </a:p>
        </p:txBody>
      </p:sp>
      <p:sp>
        <p:nvSpPr>
          <p:cNvPr id="5" name="角丸四角形 4"/>
          <p:cNvSpPr/>
          <p:nvPr/>
        </p:nvSpPr>
        <p:spPr>
          <a:xfrm>
            <a:off x="2295525" y="5015323"/>
            <a:ext cx="1726853" cy="151403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6" name="角丸四角形 5"/>
          <p:cNvSpPr/>
          <p:nvPr/>
        </p:nvSpPr>
        <p:spPr>
          <a:xfrm>
            <a:off x="5533608" y="5039715"/>
            <a:ext cx="1480920" cy="1418047"/>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7" name="正方形/長方形 6"/>
          <p:cNvSpPr/>
          <p:nvPr/>
        </p:nvSpPr>
        <p:spPr>
          <a:xfrm>
            <a:off x="5675526" y="5238478"/>
            <a:ext cx="1158981" cy="969985"/>
          </a:xfrm>
          <a:prstGeom prst="rect">
            <a:avLst/>
          </a:prstGeom>
          <a:solidFill>
            <a:schemeClr val="accent6">
              <a:lumMod val="20000"/>
              <a:lumOff val="80000"/>
            </a:schemeClr>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8" name="角丸四角形 7"/>
          <p:cNvSpPr/>
          <p:nvPr/>
        </p:nvSpPr>
        <p:spPr>
          <a:xfrm>
            <a:off x="2386403" y="5113965"/>
            <a:ext cx="1511447" cy="1012198"/>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kumimoji="1" lang="ja-JP" altLang="en-US"/>
          </a:p>
        </p:txBody>
      </p:sp>
      <p:sp>
        <p:nvSpPr>
          <p:cNvPr id="9" name="正方形/長方形 8"/>
          <p:cNvSpPr/>
          <p:nvPr/>
        </p:nvSpPr>
        <p:spPr>
          <a:xfrm>
            <a:off x="2511393" y="5238478"/>
            <a:ext cx="1270031" cy="675463"/>
          </a:xfrm>
          <a:prstGeom prst="rect">
            <a:avLst/>
          </a:prstGeom>
          <a:solidFill>
            <a:srgbClr val="BFBFBF"/>
          </a:solidFill>
          <a:effectLst/>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2546458" y="5279283"/>
            <a:ext cx="1234966" cy="584775"/>
          </a:xfrm>
          <a:prstGeom prst="rect">
            <a:avLst/>
          </a:prstGeom>
          <a:noFill/>
        </p:spPr>
        <p:txBody>
          <a:bodyPr wrap="square" rtlCol="0">
            <a:spAutoFit/>
          </a:bodyPr>
          <a:lstStyle/>
          <a:p>
            <a:pPr algn="ctr"/>
            <a:r>
              <a:rPr lang="ja-JP" altLang="en-US" sz="1600" b="1" dirty="0" smtClean="0"/>
              <a:t>暗号化キャッシュ</a:t>
            </a:r>
            <a:endParaRPr lang="en-US" altLang="ja-JP" sz="1600" b="1" dirty="0" smtClean="0"/>
          </a:p>
        </p:txBody>
      </p:sp>
      <p:sp>
        <p:nvSpPr>
          <p:cNvPr id="11" name="テキスト ボックス 10"/>
          <p:cNvSpPr txBox="1"/>
          <p:nvPr/>
        </p:nvSpPr>
        <p:spPr>
          <a:xfrm>
            <a:off x="2418056" y="6125846"/>
            <a:ext cx="1604322" cy="369332"/>
          </a:xfrm>
          <a:prstGeom prst="rect">
            <a:avLst/>
          </a:prstGeom>
          <a:noFill/>
        </p:spPr>
        <p:txBody>
          <a:bodyPr wrap="square" rtlCol="0">
            <a:spAutoFit/>
          </a:bodyPr>
          <a:lstStyle/>
          <a:p>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12" name="右矢印 11"/>
          <p:cNvSpPr/>
          <p:nvPr/>
        </p:nvSpPr>
        <p:spPr>
          <a:xfrm>
            <a:off x="4020844" y="5393030"/>
            <a:ext cx="1526696" cy="520911"/>
          </a:xfrm>
          <a:prstGeom prst="rightArrow">
            <a:avLst>
              <a:gd name="adj1" fmla="val 19792"/>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pic>
        <p:nvPicPr>
          <p:cNvPr id="1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4982" y="5319155"/>
            <a:ext cx="503556" cy="558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テキスト ボックス 14"/>
          <p:cNvSpPr txBox="1"/>
          <p:nvPr/>
        </p:nvSpPr>
        <p:spPr>
          <a:xfrm>
            <a:off x="5682465" y="5839131"/>
            <a:ext cx="1183206" cy="369332"/>
          </a:xfrm>
          <a:prstGeom prst="rect">
            <a:avLst/>
          </a:prstGeom>
          <a:noFill/>
        </p:spPr>
        <p:txBody>
          <a:bodyPr wrap="square" rtlCol="0">
            <a:spAutoFit/>
          </a:bodyPr>
          <a:lstStyle/>
          <a:p>
            <a:pPr algn="ctr"/>
            <a:r>
              <a:rPr lang="ja-JP" altLang="en-US" dirty="0" smtClean="0"/>
              <a:t>レジスタ</a:t>
            </a:r>
            <a:endParaRPr kumimoji="1" lang="ja-JP" altLang="en-US" dirty="0"/>
          </a:p>
        </p:txBody>
      </p:sp>
      <p:sp>
        <p:nvSpPr>
          <p:cNvPr id="16" name="テキスト ボックス 15"/>
          <p:cNvSpPr txBox="1"/>
          <p:nvPr/>
        </p:nvSpPr>
        <p:spPr>
          <a:xfrm>
            <a:off x="5861847" y="6465986"/>
            <a:ext cx="909827" cy="369332"/>
          </a:xfrm>
          <a:prstGeom prst="rect">
            <a:avLst/>
          </a:prstGeom>
          <a:noFill/>
        </p:spPr>
        <p:txBody>
          <a:bodyPr wrap="square" rtlCol="0">
            <a:spAutoFit/>
          </a:bodyPr>
          <a:lstStyle/>
          <a:p>
            <a:pPr algn="ctr"/>
            <a:r>
              <a:rPr kumimoji="1" lang="en-US" altLang="ja-JP" dirty="0" smtClean="0"/>
              <a:t>CPU</a:t>
            </a:r>
            <a:endParaRPr kumimoji="1" lang="ja-JP" altLang="en-US" dirty="0"/>
          </a:p>
        </p:txBody>
      </p:sp>
    </p:spTree>
    <p:extLst>
      <p:ext uri="{BB962C8B-B14F-4D97-AF65-F5344CB8AC3E}">
        <p14:creationId xmlns:p14="http://schemas.microsoft.com/office/powerpoint/2010/main" val="11650435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923939" y="4847386"/>
            <a:ext cx="2209800" cy="168240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en-US" altLang="ja-JP" smtClean="0"/>
              <a:t>Android</a:t>
            </a:r>
            <a:r>
              <a:rPr lang="ja-JP" altLang="en-US" smtClean="0"/>
              <a:t>端末の盗難対策</a:t>
            </a:r>
            <a:endParaRPr lang="ja-JP" altLang="en-US" dirty="0"/>
          </a:p>
        </p:txBody>
      </p:sp>
      <p:sp>
        <p:nvSpPr>
          <p:cNvPr id="3" name="コンテンツ プレースホルダー 2"/>
          <p:cNvSpPr>
            <a:spLocks noGrp="1"/>
          </p:cNvSpPr>
          <p:nvPr>
            <p:ph idx="1"/>
          </p:nvPr>
        </p:nvSpPr>
        <p:spPr/>
        <p:txBody>
          <a:bodyPr/>
          <a:lstStyle/>
          <a:p>
            <a:r>
              <a:rPr lang="ja-JP" altLang="en-US" dirty="0" smtClean="0"/>
              <a:t>スマートフォンの普及にともない、盗難のリスクが高まっている</a:t>
            </a:r>
            <a:endParaRPr lang="en-US" altLang="ja-JP" dirty="0" smtClean="0"/>
          </a:p>
          <a:p>
            <a:pPr lvl="1"/>
            <a:r>
              <a:rPr lang="ja-JP" altLang="en-US" dirty="0" smtClean="0"/>
              <a:t>小型軽量、重要な情報が格納</a:t>
            </a:r>
            <a:endParaRPr lang="en-US" altLang="ja-JP" dirty="0" smtClean="0"/>
          </a:p>
          <a:p>
            <a:r>
              <a:rPr lang="en-US" altLang="ja-JP" dirty="0" smtClean="0"/>
              <a:t>Android</a:t>
            </a:r>
            <a:r>
              <a:rPr lang="ja-JP" altLang="en-US" dirty="0" smtClean="0"/>
              <a:t>はディスク暗号化を提供</a:t>
            </a:r>
            <a:endParaRPr lang="en-US" altLang="ja-JP" dirty="0" smtClean="0"/>
          </a:p>
          <a:p>
            <a:pPr lvl="1"/>
            <a:r>
              <a:rPr lang="en-US" altLang="ja-JP" dirty="0" err="1" smtClean="0"/>
              <a:t>dm</a:t>
            </a:r>
            <a:r>
              <a:rPr lang="en-US" altLang="ja-JP" dirty="0" smtClean="0"/>
              <a:t>-crypt</a:t>
            </a:r>
            <a:r>
              <a:rPr lang="ja-JP" altLang="en-US" dirty="0" smtClean="0"/>
              <a:t>を用いてディスクを暗号化しデータを保護</a:t>
            </a:r>
            <a:endParaRPr lang="en-US" altLang="ja-JP" dirty="0" smtClean="0"/>
          </a:p>
          <a:p>
            <a:pPr lvl="2"/>
            <a:r>
              <a:rPr lang="en-US" altLang="en-US" dirty="0" err="1" smtClean="0">
                <a:latin typeface="+mn-ea"/>
              </a:rPr>
              <a:t>パスワード</a:t>
            </a:r>
            <a:r>
              <a:rPr lang="en-US" altLang="en-US" dirty="0" smtClean="0"/>
              <a:t>(</a:t>
            </a:r>
            <a:r>
              <a:rPr lang="en-US" altLang="ja-JP" dirty="0" smtClean="0"/>
              <a:t>PIN)</a:t>
            </a:r>
            <a:r>
              <a:rPr lang="ja-JP" altLang="en-US" dirty="0" smtClean="0"/>
              <a:t>を知られない限り攻撃者は復号できない</a:t>
            </a:r>
            <a:endParaRPr lang="en-US" altLang="ja-JP" dirty="0" smtClean="0"/>
          </a:p>
          <a:p>
            <a:pPr lvl="1"/>
            <a:endParaRPr lang="en-US" altLang="ja-JP" dirty="0" smtClean="0"/>
          </a:p>
          <a:p>
            <a:pPr lvl="1"/>
            <a:endParaRPr lang="en-US" altLang="ja-JP" dirty="0" smtClean="0"/>
          </a:p>
          <a:p>
            <a:pPr lvl="1"/>
            <a:endParaRPr lang="ja-JP" altLang="en-US" dirty="0"/>
          </a:p>
        </p:txBody>
      </p:sp>
      <p:sp>
        <p:nvSpPr>
          <p:cNvPr id="6" name="スライド番号プレースホルダー 5"/>
          <p:cNvSpPr>
            <a:spLocks noGrp="1"/>
          </p:cNvSpPr>
          <p:nvPr>
            <p:ph type="sldNum" sz="quarter" idx="12"/>
          </p:nvPr>
        </p:nvSpPr>
        <p:spPr/>
        <p:txBody>
          <a:bodyPr/>
          <a:lstStyle/>
          <a:p>
            <a:fld id="{EFF84D0F-0864-442E-BC33-92058CC2C2CC}" type="slidenum">
              <a:rPr lang="ja-JP" altLang="en-US" smtClean="0"/>
              <a:pPr/>
              <a:t>2</a:t>
            </a:fld>
            <a:endParaRPr lang="ja-JP" altLang="en-US"/>
          </a:p>
        </p:txBody>
      </p:sp>
      <p:sp>
        <p:nvSpPr>
          <p:cNvPr id="11" name="角丸四角形 10"/>
          <p:cNvSpPr/>
          <p:nvPr/>
        </p:nvSpPr>
        <p:spPr>
          <a:xfrm>
            <a:off x="2114353" y="4939959"/>
            <a:ext cx="1800200" cy="151216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正方形/長方形 9"/>
          <p:cNvSpPr/>
          <p:nvPr/>
        </p:nvSpPr>
        <p:spPr>
          <a:xfrm>
            <a:off x="2305303" y="5175593"/>
            <a:ext cx="1418297" cy="981169"/>
          </a:xfrm>
          <a:prstGeom prst="rect">
            <a:avLst/>
          </a:prstGeom>
          <a:solidFill>
            <a:schemeClr val="bg1">
              <a:lumMod val="75000"/>
            </a:schemeClr>
          </a:solid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2366526" y="5307592"/>
            <a:ext cx="1295853" cy="646331"/>
          </a:xfrm>
          <a:prstGeom prst="rect">
            <a:avLst/>
          </a:prstGeom>
          <a:noFill/>
        </p:spPr>
        <p:txBody>
          <a:bodyPr wrap="square" rtlCol="0">
            <a:spAutoFit/>
          </a:bodyPr>
          <a:lstStyle/>
          <a:p>
            <a:pPr algn="ctr"/>
            <a:r>
              <a:rPr lang="ja-JP" altLang="en-US" dirty="0" smtClean="0">
                <a:solidFill>
                  <a:schemeClr val="tx1">
                    <a:lumMod val="75000"/>
                    <a:lumOff val="25000"/>
                  </a:schemeClr>
                </a:solidFill>
              </a:rPr>
              <a:t>暗号化</a:t>
            </a:r>
            <a:endParaRPr lang="en-US" altLang="ja-JP" dirty="0" smtClean="0">
              <a:solidFill>
                <a:schemeClr val="tx1">
                  <a:lumMod val="75000"/>
                  <a:lumOff val="25000"/>
                </a:schemeClr>
              </a:solidFill>
            </a:endParaRPr>
          </a:p>
          <a:p>
            <a:pPr algn="ctr"/>
            <a:r>
              <a:rPr kumimoji="1" lang="ja-JP" altLang="en-US" dirty="0" smtClean="0">
                <a:solidFill>
                  <a:schemeClr val="tx1">
                    <a:lumMod val="75000"/>
                    <a:lumOff val="25000"/>
                  </a:schemeClr>
                </a:solidFill>
              </a:rPr>
              <a:t>ディスク</a:t>
            </a:r>
            <a:endParaRPr kumimoji="1" lang="ja-JP" altLang="en-US" dirty="0">
              <a:solidFill>
                <a:schemeClr val="tx1">
                  <a:lumMod val="75000"/>
                  <a:lumOff val="25000"/>
                </a:schemeClr>
              </a:solidFill>
            </a:endParaRPr>
          </a:p>
        </p:txBody>
      </p:sp>
      <p:sp>
        <p:nvSpPr>
          <p:cNvPr id="5" name="テキスト ボックス 4"/>
          <p:cNvSpPr txBox="1"/>
          <p:nvPr/>
        </p:nvSpPr>
        <p:spPr>
          <a:xfrm>
            <a:off x="2421408" y="6142717"/>
            <a:ext cx="1223540"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pic>
        <p:nvPicPr>
          <p:cNvPr id="18" name="Picture 4"/>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2667" b="100000" l="4889" r="96889">
                        <a14:foregroundMark x1="54667" y1="27111" x2="54667" y2="27111"/>
                        <a14:foregroundMark x1="56889" y1="37333" x2="56889" y2="37333"/>
                        <a14:foregroundMark x1="53333" y1="68889" x2="53333" y2="68889"/>
                        <a14:foregroundMark x1="42222" y1="49778" x2="42222" y2="49778"/>
                        <a14:foregroundMark x1="40000" y1="26222" x2="40000" y2="26222"/>
                        <a14:foregroundMark x1="35556" y1="29333" x2="35556" y2="29333"/>
                        <a14:foregroundMark x1="32000" y1="21778" x2="32000" y2="21778"/>
                        <a14:backgroundMark x1="53333" y1="75556" x2="53333" y2="75556"/>
                      </a14:backgroundRemoval>
                    </a14:imgEffect>
                  </a14:imgLayer>
                </a14:imgProps>
              </a:ext>
              <a:ext uri="{28A0092B-C50C-407E-A947-70E740481C1C}">
                <a14:useLocalDpi xmlns:a14="http://schemas.microsoft.com/office/drawing/2010/main" val="0"/>
              </a:ext>
            </a:extLst>
          </a:blip>
          <a:srcRect/>
          <a:stretch>
            <a:fillRect/>
          </a:stretch>
        </p:blipFill>
        <p:spPr bwMode="auto">
          <a:xfrm>
            <a:off x="5615084" y="5201483"/>
            <a:ext cx="974212" cy="974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テキスト ボックス 13"/>
          <p:cNvSpPr txBox="1"/>
          <p:nvPr/>
        </p:nvSpPr>
        <p:spPr>
          <a:xfrm>
            <a:off x="2234593" y="6455204"/>
            <a:ext cx="1597169" cy="369332"/>
          </a:xfrm>
          <a:prstGeom prst="rect">
            <a:avLst/>
          </a:prstGeom>
          <a:noFill/>
        </p:spPr>
        <p:txBody>
          <a:bodyPr wrap="square" rtlCol="0">
            <a:spAutoFit/>
          </a:bodyPr>
          <a:lstStyle/>
          <a:p>
            <a:pPr algn="ctr"/>
            <a:r>
              <a:rPr kumimoji="1" lang="en-US" altLang="ja-JP" dirty="0" smtClean="0"/>
              <a:t>Android OS</a:t>
            </a:r>
            <a:endParaRPr kumimoji="1" lang="ja-JP" altLang="en-US" dirty="0"/>
          </a:p>
        </p:txBody>
      </p:sp>
      <p:sp>
        <p:nvSpPr>
          <p:cNvPr id="9" name="左矢印 8"/>
          <p:cNvSpPr/>
          <p:nvPr/>
        </p:nvSpPr>
        <p:spPr>
          <a:xfrm>
            <a:off x="3914553" y="5517186"/>
            <a:ext cx="1428408" cy="342807"/>
          </a:xfrm>
          <a:prstGeom prst="leftArrow">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smtClean="0">
              <a:solidFill>
                <a:srgbClr val="FF0000"/>
              </a:solidFill>
            </a:endParaRPr>
          </a:p>
        </p:txBody>
      </p:sp>
    </p:spTree>
    <p:extLst>
      <p:ext uri="{BB962C8B-B14F-4D97-AF65-F5344CB8AC3E}">
        <p14:creationId xmlns:p14="http://schemas.microsoft.com/office/powerpoint/2010/main" val="40255841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コールドブート攻撃の脅威</a:t>
            </a:r>
            <a:endParaRPr lang="ja-JP" altLang="en-US" dirty="0">
              <a:solidFill>
                <a:srgbClr val="FF0000"/>
              </a:solidFill>
            </a:endParaRPr>
          </a:p>
        </p:txBody>
      </p:sp>
      <p:sp>
        <p:nvSpPr>
          <p:cNvPr id="3" name="コンテンツ プレースホルダー 2"/>
          <p:cNvSpPr>
            <a:spLocks noGrp="1"/>
          </p:cNvSpPr>
          <p:nvPr>
            <p:ph idx="1"/>
          </p:nvPr>
        </p:nvSpPr>
        <p:spPr/>
        <p:txBody>
          <a:bodyPr/>
          <a:lstStyle/>
          <a:p>
            <a:r>
              <a:rPr lang="ja-JP" altLang="en-US" dirty="0" smtClean="0"/>
              <a:t>端末のメモリから強制的に情報を盗み出す攻撃</a:t>
            </a:r>
            <a:endParaRPr lang="en-US" altLang="ja-JP" dirty="0" smtClean="0"/>
          </a:p>
          <a:p>
            <a:pPr lvl="1"/>
            <a:r>
              <a:rPr lang="ja-JP" altLang="en-US" dirty="0" smtClean="0"/>
              <a:t>メモリを攻撃者の</a:t>
            </a:r>
            <a:r>
              <a:rPr lang="en-US" altLang="ja-JP" dirty="0" smtClean="0"/>
              <a:t>PC</a:t>
            </a:r>
            <a:r>
              <a:rPr lang="ja-JP" altLang="en-US" dirty="0" smtClean="0"/>
              <a:t>に取り付けてアクセス</a:t>
            </a:r>
            <a:endParaRPr lang="en-US" altLang="ja-JP" dirty="0" smtClean="0"/>
          </a:p>
          <a:p>
            <a:pPr lvl="1"/>
            <a:r>
              <a:rPr lang="ja-JP" altLang="en-US" dirty="0" smtClean="0"/>
              <a:t>冷却することでメモリ取り外し時のデータ破壊を防ぐ</a:t>
            </a:r>
            <a:endParaRPr lang="en-US" altLang="ja-JP" dirty="0" smtClean="0"/>
          </a:p>
          <a:p>
            <a:r>
              <a:rPr lang="en-US" altLang="ja-JP" dirty="0" smtClean="0"/>
              <a:t>Android</a:t>
            </a:r>
            <a:r>
              <a:rPr lang="ja-JP" altLang="en-US" dirty="0" smtClean="0"/>
              <a:t>端末でも報告</a:t>
            </a:r>
            <a:endParaRPr lang="en-US" altLang="ja-JP" dirty="0" smtClean="0"/>
          </a:p>
          <a:p>
            <a:pPr lvl="1"/>
            <a:r>
              <a:rPr lang="ja-JP" altLang="en-US" dirty="0" smtClean="0"/>
              <a:t>端末全体を冷却してバッテリを抜き差ししてリセット</a:t>
            </a:r>
            <a:endParaRPr lang="en-US" altLang="ja-JP" dirty="0" smtClean="0"/>
          </a:p>
          <a:p>
            <a:pPr lvl="1"/>
            <a:r>
              <a:rPr lang="ja-JP" altLang="en-US" dirty="0" smtClean="0"/>
              <a:t>攻撃者のシステムをインストールして起動</a:t>
            </a:r>
          </a:p>
          <a:p>
            <a:endParaRPr lang="ja-JP" altLang="en-US" dirty="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3</a:t>
            </a:fld>
            <a:endParaRPr lang="ja-JP" altLang="en-US"/>
          </a:p>
        </p:txBody>
      </p:sp>
      <p:pic>
        <p:nvPicPr>
          <p:cNvPr id="6" name="図 5" descr="frost_gnex_05.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9240" y="4920356"/>
            <a:ext cx="2171902" cy="1628926"/>
          </a:xfrm>
          <a:prstGeom prst="rect">
            <a:avLst/>
          </a:prstGeom>
          <a:effectLst>
            <a:outerShdw blurRad="50800" dist="38100" dir="2700000" algn="tl" rotWithShape="0">
              <a:prstClr val="black">
                <a:alpha val="40000"/>
              </a:prstClr>
            </a:outerShdw>
          </a:effectLst>
        </p:spPr>
      </p:pic>
      <p:pic>
        <p:nvPicPr>
          <p:cNvPr id="10" name="Picture 3" descr="C:\Users\naotofukuda\Documents\学校\M1 Windows\前期\SWoPP\frost_gnex_11.JPG.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61670" y="4920356"/>
            <a:ext cx="2171900" cy="162892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7" name="図 6"/>
          <p:cNvPicPr>
            <a:picLocks noChangeAspect="1"/>
          </p:cNvPicPr>
          <p:nvPr/>
        </p:nvPicPr>
        <p:blipFill>
          <a:blip r:embed="rId5"/>
          <a:stretch>
            <a:fillRect/>
          </a:stretch>
        </p:blipFill>
        <p:spPr>
          <a:xfrm>
            <a:off x="653925" y="4920356"/>
            <a:ext cx="2444569" cy="1661878"/>
          </a:xfrm>
          <a:prstGeom prst="rect">
            <a:avLst/>
          </a:prstGeom>
        </p:spPr>
      </p:pic>
    </p:spTree>
    <p:extLst>
      <p:ext uri="{BB962C8B-B14F-4D97-AF65-F5344CB8AC3E}">
        <p14:creationId xmlns:p14="http://schemas.microsoft.com/office/powerpoint/2010/main" val="263916631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3382426" y="4458657"/>
            <a:ext cx="4742399" cy="166750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37" name="角丸四角形 36"/>
          <p:cNvSpPr/>
          <p:nvPr/>
        </p:nvSpPr>
        <p:spPr>
          <a:xfrm>
            <a:off x="6493999" y="4763494"/>
            <a:ext cx="1290354" cy="117556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キャッシュからの情報漏洩</a:t>
            </a:r>
            <a:endParaRPr lang="ja-JP" altLang="en-US" dirty="0"/>
          </a:p>
        </p:txBody>
      </p:sp>
      <p:sp>
        <p:nvSpPr>
          <p:cNvPr id="3" name="コンテンツ プレースホルダー 2"/>
          <p:cNvSpPr>
            <a:spLocks noGrp="1"/>
          </p:cNvSpPr>
          <p:nvPr>
            <p:ph idx="1"/>
          </p:nvPr>
        </p:nvSpPr>
        <p:spPr/>
        <p:txBody>
          <a:bodyPr/>
          <a:lstStyle/>
          <a:p>
            <a:r>
              <a:rPr lang="ja-JP" altLang="en-US" dirty="0" smtClean="0"/>
              <a:t>コールドブート攻撃によりメモリ上のキャッシュからデータが漏洩</a:t>
            </a:r>
          </a:p>
          <a:p>
            <a:pPr lvl="1"/>
            <a:r>
              <a:rPr lang="ja-JP" altLang="en-US" dirty="0" smtClean="0"/>
              <a:t>ディスク上のデータはメモリ上にキャッシュされる</a:t>
            </a:r>
            <a:endParaRPr lang="en-US" altLang="ja-JP" dirty="0" smtClean="0"/>
          </a:p>
          <a:p>
            <a:pPr lvl="2"/>
            <a:r>
              <a:rPr lang="ja-JP" altLang="en-US" dirty="0" smtClean="0"/>
              <a:t>ファイルアクセスを高速化するため</a:t>
            </a:r>
            <a:endParaRPr lang="en-US" altLang="ja-JP" dirty="0" smtClean="0"/>
          </a:p>
          <a:p>
            <a:pPr lvl="1"/>
            <a:r>
              <a:rPr lang="ja-JP" altLang="en-US" dirty="0" smtClean="0"/>
              <a:t>ディスクを暗号化していても情報漏洩が防げない</a:t>
            </a:r>
            <a:endParaRPr lang="en-US" altLang="ja-JP" dirty="0" smtClean="0"/>
          </a:p>
        </p:txBody>
      </p:sp>
      <p:sp>
        <p:nvSpPr>
          <p:cNvPr id="15" name="スライド番号プレースホルダー 14"/>
          <p:cNvSpPr>
            <a:spLocks noGrp="1"/>
          </p:cNvSpPr>
          <p:nvPr>
            <p:ph type="sldNum" sz="quarter" idx="12"/>
          </p:nvPr>
        </p:nvSpPr>
        <p:spPr/>
        <p:txBody>
          <a:bodyPr/>
          <a:lstStyle/>
          <a:p>
            <a:fld id="{F2E58643-0072-FC4A-9393-F756A8D74F98}" type="slidenum">
              <a:rPr lang="ja-JP" altLang="en-US" smtClean="0"/>
              <a:pPr/>
              <a:t>4</a:t>
            </a:fld>
            <a:endParaRPr lang="ja-JP" altLang="en-US"/>
          </a:p>
        </p:txBody>
      </p:sp>
      <p:sp>
        <p:nvSpPr>
          <p:cNvPr id="5" name="角丸四角形 4"/>
          <p:cNvSpPr/>
          <p:nvPr/>
        </p:nvSpPr>
        <p:spPr>
          <a:xfrm>
            <a:off x="1036175" y="4802995"/>
            <a:ext cx="1172132" cy="100811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36175" y="5126249"/>
            <a:ext cx="1172132" cy="369332"/>
          </a:xfrm>
          <a:prstGeom prst="rect">
            <a:avLst/>
          </a:prstGeom>
          <a:noFill/>
        </p:spPr>
        <p:txBody>
          <a:bodyPr wrap="square" rtlCol="0">
            <a:spAutoFit/>
          </a:bodyPr>
          <a:lstStyle/>
          <a:p>
            <a:pPr algn="ctr"/>
            <a:r>
              <a:rPr kumimoji="1" lang="ja-JP" altLang="en-US" dirty="0" smtClean="0"/>
              <a:t>アプリ</a:t>
            </a:r>
            <a:endParaRPr kumimoji="1" lang="ja-JP" altLang="en-US" dirty="0"/>
          </a:p>
        </p:txBody>
      </p:sp>
      <p:sp>
        <p:nvSpPr>
          <p:cNvPr id="7" name="右矢印 6"/>
          <p:cNvSpPr/>
          <p:nvPr/>
        </p:nvSpPr>
        <p:spPr>
          <a:xfrm>
            <a:off x="2208307" y="4941168"/>
            <a:ext cx="1340735" cy="288032"/>
          </a:xfrm>
          <a:prstGeom prst="rightArrow">
            <a:avLst>
              <a:gd name="adj1" fmla="val 21517"/>
              <a:gd name="adj2" fmla="val 52374"/>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8" name="左矢印 7"/>
          <p:cNvSpPr/>
          <p:nvPr/>
        </p:nvSpPr>
        <p:spPr>
          <a:xfrm>
            <a:off x="2208306" y="5405174"/>
            <a:ext cx="1356760" cy="258904"/>
          </a:xfrm>
          <a:prstGeom prst="leftArrow">
            <a:avLst>
              <a:gd name="adj1" fmla="val 26264"/>
              <a:gd name="adj2"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7" name="正方形/長方形 16"/>
          <p:cNvSpPr/>
          <p:nvPr/>
        </p:nvSpPr>
        <p:spPr>
          <a:xfrm>
            <a:off x="3565066" y="4743028"/>
            <a:ext cx="1351485" cy="1098764"/>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dirty="0" smtClean="0">
              <a:solidFill>
                <a:srgbClr val="FF0000"/>
              </a:solidFill>
            </a:endParaRPr>
          </a:p>
        </p:txBody>
      </p:sp>
      <p:sp>
        <p:nvSpPr>
          <p:cNvPr id="9" name="テキスト ボックス 8"/>
          <p:cNvSpPr txBox="1"/>
          <p:nvPr/>
        </p:nvSpPr>
        <p:spPr>
          <a:xfrm>
            <a:off x="3628740" y="5094679"/>
            <a:ext cx="1224136" cy="338554"/>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kumimoji="1" lang="ja-JP" altLang="en-US" sz="1600" b="1" dirty="0" smtClean="0"/>
              <a:t>キャッシュ</a:t>
            </a:r>
            <a:endParaRPr kumimoji="1" lang="ja-JP" altLang="en-US" sz="1600" b="1" dirty="0"/>
          </a:p>
        </p:txBody>
      </p:sp>
      <p:sp>
        <p:nvSpPr>
          <p:cNvPr id="10" name="屈折矢印 9"/>
          <p:cNvSpPr/>
          <p:nvPr/>
        </p:nvSpPr>
        <p:spPr>
          <a:xfrm>
            <a:off x="2627784" y="5495581"/>
            <a:ext cx="1842516" cy="913649"/>
          </a:xfrm>
          <a:prstGeom prst="bentUpArrow">
            <a:avLst>
              <a:gd name="adj1" fmla="val 11461"/>
              <a:gd name="adj2" fmla="val 26187"/>
              <a:gd name="adj3" fmla="val 2161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pic>
        <p:nvPicPr>
          <p:cNvPr id="11" name="Picture 4"/>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2667" b="100000" l="4889" r="96889">
                        <a14:foregroundMark x1="54667" y1="27111" x2="54667" y2="27111"/>
                        <a14:foregroundMark x1="56889" y1="37333" x2="56889" y2="37333"/>
                        <a14:foregroundMark x1="53333" y1="68889" x2="53333" y2="68889"/>
                        <a14:foregroundMark x1="42222" y1="49778" x2="42222" y2="49778"/>
                        <a14:foregroundMark x1="40000" y1="26222" x2="40000" y2="26222"/>
                        <a14:foregroundMark x1="35556" y1="29333" x2="35556" y2="29333"/>
                        <a14:foregroundMark x1="32000" y1="21778" x2="32000" y2="21778"/>
                        <a14:backgroundMark x1="53333" y1="75556" x2="53333" y2="75556"/>
                      </a14:backgroundRemoval>
                    </a14:imgEffect>
                  </a14:imgLayer>
                </a14:imgProps>
              </a:ext>
              <a:ext uri="{28A0092B-C50C-407E-A947-70E740481C1C}">
                <a14:useLocalDpi xmlns:a14="http://schemas.microsoft.com/office/drawing/2010/main" val="0"/>
              </a:ext>
            </a:extLst>
          </a:blip>
          <a:srcRect/>
          <a:stretch>
            <a:fillRect/>
          </a:stretch>
        </p:blipFill>
        <p:spPr bwMode="auto">
          <a:xfrm flipH="1">
            <a:off x="1499259" y="5811107"/>
            <a:ext cx="974212" cy="9742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テキスト ボックス 13"/>
          <p:cNvSpPr txBox="1"/>
          <p:nvPr/>
        </p:nvSpPr>
        <p:spPr>
          <a:xfrm>
            <a:off x="2627784" y="6381328"/>
            <a:ext cx="2102628" cy="338554"/>
          </a:xfrm>
          <a:prstGeom prst="rect">
            <a:avLst/>
          </a:prstGeom>
          <a:noFill/>
        </p:spPr>
        <p:txBody>
          <a:bodyPr wrap="square" rtlCol="0">
            <a:spAutoFit/>
          </a:bodyPr>
          <a:lstStyle/>
          <a:p>
            <a:r>
              <a:rPr kumimoji="1" lang="ja-JP" altLang="en-US" sz="1600" dirty="0" smtClean="0"/>
              <a:t>コールドブート攻撃</a:t>
            </a:r>
            <a:endParaRPr kumimoji="1" lang="ja-JP" altLang="en-US" sz="1600" dirty="0"/>
          </a:p>
        </p:txBody>
      </p:sp>
      <p:sp>
        <p:nvSpPr>
          <p:cNvPr id="18" name="右矢印 17"/>
          <p:cNvSpPr/>
          <p:nvPr/>
        </p:nvSpPr>
        <p:spPr>
          <a:xfrm>
            <a:off x="4916551" y="4949552"/>
            <a:ext cx="1569781" cy="288032"/>
          </a:xfrm>
          <a:prstGeom prst="rightArrow">
            <a:avLst>
              <a:gd name="adj1" fmla="val 21517"/>
              <a:gd name="adj2" fmla="val 52374"/>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9" name="左矢印 18"/>
          <p:cNvSpPr/>
          <p:nvPr/>
        </p:nvSpPr>
        <p:spPr>
          <a:xfrm>
            <a:off x="4916551" y="5459788"/>
            <a:ext cx="1569780" cy="258904"/>
          </a:xfrm>
          <a:prstGeom prst="leftArrow">
            <a:avLst>
              <a:gd name="adj1" fmla="val 26264"/>
              <a:gd name="adj2" fmla="val 50000"/>
            </a:avLst>
          </a:prstGeom>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22" name="正方形/長方形 21"/>
          <p:cNvSpPr/>
          <p:nvPr/>
        </p:nvSpPr>
        <p:spPr>
          <a:xfrm>
            <a:off x="6588521" y="4905154"/>
            <a:ext cx="1101309" cy="892240"/>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6588520" y="5058886"/>
            <a:ext cx="1101309" cy="584775"/>
          </a:xfrm>
          <a:prstGeom prst="rect">
            <a:avLst/>
          </a:prstGeom>
          <a:noFill/>
        </p:spPr>
        <p:txBody>
          <a:bodyPr wrap="square" rtlCol="0">
            <a:spAutoFit/>
          </a:bodyPr>
          <a:lstStyle/>
          <a:p>
            <a:pPr algn="ctr"/>
            <a:r>
              <a:rPr kumimoji="1" lang="ja-JP" altLang="en-US" sz="1600" b="1" dirty="0" smtClean="0"/>
              <a:t>暗号化ディスク</a:t>
            </a:r>
            <a:endParaRPr kumimoji="1" lang="ja-JP" altLang="en-US" sz="1600" b="1" dirty="0"/>
          </a:p>
        </p:txBody>
      </p:sp>
      <p:sp>
        <p:nvSpPr>
          <p:cNvPr id="24" name="テキスト ボックス 23"/>
          <p:cNvSpPr txBox="1"/>
          <p:nvPr/>
        </p:nvSpPr>
        <p:spPr>
          <a:xfrm>
            <a:off x="5045528" y="6181273"/>
            <a:ext cx="1597169" cy="369332"/>
          </a:xfrm>
          <a:prstGeom prst="rect">
            <a:avLst/>
          </a:prstGeom>
          <a:noFill/>
        </p:spPr>
        <p:txBody>
          <a:bodyPr wrap="square" rtlCol="0">
            <a:spAutoFit/>
          </a:bodyPr>
          <a:lstStyle/>
          <a:p>
            <a:r>
              <a:rPr kumimoji="1" lang="en-US" altLang="ja-JP" dirty="0" smtClean="0"/>
              <a:t>Android OS</a:t>
            </a:r>
            <a:endParaRPr kumimoji="1" lang="ja-JP" altLang="en-US" dirty="0"/>
          </a:p>
        </p:txBody>
      </p:sp>
    </p:spTree>
    <p:extLst>
      <p:ext uri="{BB962C8B-B14F-4D97-AF65-F5344CB8AC3E}">
        <p14:creationId xmlns:p14="http://schemas.microsoft.com/office/powerpoint/2010/main" val="121252108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3401791" y="4649374"/>
            <a:ext cx="4923374" cy="1770455"/>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pPr lvl="0"/>
            <a:r>
              <a:rPr lang="ja-JP" altLang="ja-JP" smtClean="0"/>
              <a:t>先行研究：</a:t>
            </a:r>
            <a:r>
              <a:rPr lang="en-US" altLang="ja-JP" smtClean="0"/>
              <a:t/>
            </a:r>
            <a:br>
              <a:rPr lang="en-US" altLang="ja-JP" smtClean="0"/>
            </a:br>
            <a:r>
              <a:rPr lang="en-US" altLang="ja-JP" smtClean="0"/>
              <a:t>Cache-Crypt [</a:t>
            </a:r>
            <a:r>
              <a:rPr lang="ja-JP" altLang="en-US" smtClean="0"/>
              <a:t>福田ら</a:t>
            </a:r>
            <a:r>
              <a:rPr lang="en-US" altLang="ja-JP" smtClean="0"/>
              <a:t>’14]</a:t>
            </a:r>
            <a:endParaRPr lang="ja-JP" altLang="en-US" dirty="0"/>
          </a:p>
        </p:txBody>
      </p:sp>
      <p:sp>
        <p:nvSpPr>
          <p:cNvPr id="3" name="コンテンツ プレースホルダー 2"/>
          <p:cNvSpPr>
            <a:spLocks noGrp="1"/>
          </p:cNvSpPr>
          <p:nvPr>
            <p:ph idx="1"/>
          </p:nvPr>
        </p:nvSpPr>
        <p:spPr/>
        <p:txBody>
          <a:bodyPr/>
          <a:lstStyle/>
          <a:p>
            <a:r>
              <a:rPr lang="ja-JP" altLang="en-US" dirty="0" smtClean="0"/>
              <a:t>キャッシュ暗号化による盗難対策の強化</a:t>
            </a:r>
            <a:endParaRPr lang="en-US" altLang="ja-JP" dirty="0" smtClean="0"/>
          </a:p>
          <a:p>
            <a:pPr lvl="1"/>
            <a:r>
              <a:rPr lang="ja-JP" altLang="en-US" dirty="0" smtClean="0"/>
              <a:t>アプリや</a:t>
            </a:r>
            <a:r>
              <a:rPr lang="en-US" altLang="ja-JP" dirty="0" smtClean="0"/>
              <a:t>OS</a:t>
            </a:r>
            <a:r>
              <a:rPr lang="ja-JP" altLang="en-US" dirty="0" smtClean="0"/>
              <a:t>がアクセスする時だけキャッシュを復号</a:t>
            </a:r>
            <a:endParaRPr lang="en-US" altLang="ja-JP" dirty="0" smtClean="0"/>
          </a:p>
          <a:p>
            <a:pPr lvl="1"/>
            <a:r>
              <a:rPr lang="ja-JP" altLang="en-US" dirty="0" smtClean="0"/>
              <a:t>アクセスが終われば再び暗号化</a:t>
            </a:r>
            <a:endParaRPr lang="en-US" altLang="ja-JP" dirty="0" smtClean="0"/>
          </a:p>
          <a:p>
            <a:r>
              <a:rPr lang="ja-JP" altLang="en-US" dirty="0" smtClean="0"/>
              <a:t>コールドブート攻撃の情報漏洩の対象を限定</a:t>
            </a:r>
            <a:endParaRPr lang="en-US" altLang="ja-JP" dirty="0" smtClean="0"/>
          </a:p>
          <a:p>
            <a:pPr lvl="1"/>
            <a:r>
              <a:rPr lang="ja-JP" altLang="en-US" dirty="0" smtClean="0"/>
              <a:t>攻撃時にアクセス中のキャッシュのみ</a:t>
            </a:r>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5</a:t>
            </a:fld>
            <a:endParaRPr lang="ja-JP" altLang="en-US"/>
          </a:p>
        </p:txBody>
      </p:sp>
      <p:sp>
        <p:nvSpPr>
          <p:cNvPr id="8" name="角丸四角形 7"/>
          <p:cNvSpPr/>
          <p:nvPr/>
        </p:nvSpPr>
        <p:spPr>
          <a:xfrm>
            <a:off x="673832" y="4915001"/>
            <a:ext cx="1152128" cy="100811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9" name="正方形/長方形 8"/>
          <p:cNvSpPr/>
          <p:nvPr/>
        </p:nvSpPr>
        <p:spPr>
          <a:xfrm>
            <a:off x="6858176" y="4950234"/>
            <a:ext cx="1296144" cy="1152128"/>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0" name="角丸四角形 9"/>
          <p:cNvSpPr/>
          <p:nvPr/>
        </p:nvSpPr>
        <p:spPr>
          <a:xfrm>
            <a:off x="3524992" y="4861602"/>
            <a:ext cx="1625806" cy="1157820"/>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11" name="正方形/長方形 10"/>
          <p:cNvSpPr/>
          <p:nvPr/>
        </p:nvSpPr>
        <p:spPr>
          <a:xfrm>
            <a:off x="3658090" y="4971515"/>
            <a:ext cx="1341677" cy="919734"/>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810672" y="5234392"/>
            <a:ext cx="878448" cy="369332"/>
          </a:xfrm>
          <a:prstGeom prst="rect">
            <a:avLst/>
          </a:prstGeom>
          <a:noFill/>
        </p:spPr>
        <p:txBody>
          <a:bodyPr wrap="square" rtlCol="0">
            <a:spAutoFit/>
          </a:bodyPr>
          <a:lstStyle/>
          <a:p>
            <a:r>
              <a:rPr kumimoji="1" lang="ja-JP" altLang="en-US" dirty="0" smtClean="0"/>
              <a:t>アプリ</a:t>
            </a:r>
            <a:endParaRPr kumimoji="1" lang="ja-JP" altLang="en-US" dirty="0"/>
          </a:p>
        </p:txBody>
      </p:sp>
      <p:sp>
        <p:nvSpPr>
          <p:cNvPr id="13" name="テキスト ボックス 12"/>
          <p:cNvSpPr txBox="1"/>
          <p:nvPr/>
        </p:nvSpPr>
        <p:spPr>
          <a:xfrm>
            <a:off x="3722651" y="5121827"/>
            <a:ext cx="1230488" cy="584775"/>
          </a:xfrm>
          <a:prstGeom prst="rect">
            <a:avLst/>
          </a:prstGeom>
          <a:noFill/>
        </p:spPr>
        <p:txBody>
          <a:bodyPr wrap="square" rtlCol="0">
            <a:spAutoFit/>
          </a:bodyPr>
          <a:lstStyle/>
          <a:p>
            <a:pPr algn="ctr"/>
            <a:r>
              <a:rPr lang="ja-JP" altLang="en-US" sz="1600" b="1" dirty="0" smtClean="0"/>
              <a:t>暗号化キャッシュ</a:t>
            </a:r>
            <a:endParaRPr lang="en-US" altLang="ja-JP" sz="1600" b="1" dirty="0" smtClean="0"/>
          </a:p>
        </p:txBody>
      </p:sp>
      <p:sp>
        <p:nvSpPr>
          <p:cNvPr id="14" name="テキスト ボックス 13"/>
          <p:cNvSpPr txBox="1"/>
          <p:nvPr/>
        </p:nvSpPr>
        <p:spPr>
          <a:xfrm>
            <a:off x="6930184" y="5316512"/>
            <a:ext cx="1152128" cy="369332"/>
          </a:xfrm>
          <a:prstGeom prst="rect">
            <a:avLst/>
          </a:prstGeom>
          <a:noFill/>
        </p:spPr>
        <p:txBody>
          <a:bodyPr wrap="square" rtlCol="0">
            <a:spAutoFit/>
          </a:bodyPr>
          <a:lstStyle/>
          <a:p>
            <a:pPr algn="ctr"/>
            <a:r>
              <a:rPr kumimoji="1" lang="ja-JP" altLang="en-US" dirty="0" smtClean="0"/>
              <a:t>ディスク</a:t>
            </a:r>
            <a:endParaRPr kumimoji="1" lang="ja-JP" altLang="en-US" dirty="0"/>
          </a:p>
        </p:txBody>
      </p:sp>
      <p:sp>
        <p:nvSpPr>
          <p:cNvPr id="15" name="右矢印 14"/>
          <p:cNvSpPr/>
          <p:nvPr/>
        </p:nvSpPr>
        <p:spPr>
          <a:xfrm>
            <a:off x="1825789" y="5550652"/>
            <a:ext cx="1832301" cy="321585"/>
          </a:xfrm>
          <a:prstGeom prst="rightArrow">
            <a:avLst>
              <a:gd name="adj1" fmla="val 19792"/>
              <a:gd name="adj2"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3524992" y="6000546"/>
            <a:ext cx="1617004" cy="369332"/>
          </a:xfrm>
          <a:prstGeom prst="rect">
            <a:avLst/>
          </a:prstGeom>
          <a:noFill/>
        </p:spPr>
        <p:txBody>
          <a:bodyPr wrap="square" rtlCol="0">
            <a:spAutoFit/>
          </a:bodyPr>
          <a:lstStyle/>
          <a:p>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17" name="テキスト ボックス 16"/>
          <p:cNvSpPr txBox="1"/>
          <p:nvPr/>
        </p:nvSpPr>
        <p:spPr>
          <a:xfrm>
            <a:off x="2273887" y="5373321"/>
            <a:ext cx="936104" cy="369332"/>
          </a:xfrm>
          <a:prstGeom prst="rect">
            <a:avLst/>
          </a:prstGeom>
          <a:noFill/>
        </p:spPr>
        <p:txBody>
          <a:bodyPr wrap="square" rtlCol="0">
            <a:spAutoFit/>
          </a:bodyPr>
          <a:lstStyle/>
          <a:p>
            <a:r>
              <a:rPr lang="ja-JP" altLang="en-US" dirty="0" smtClean="0"/>
              <a:t>暗号化</a:t>
            </a:r>
            <a:endParaRPr kumimoji="1" lang="ja-JP" altLang="en-US" dirty="0"/>
          </a:p>
        </p:txBody>
      </p:sp>
      <p:sp>
        <p:nvSpPr>
          <p:cNvPr id="19" name="右矢印 18"/>
          <p:cNvSpPr/>
          <p:nvPr/>
        </p:nvSpPr>
        <p:spPr>
          <a:xfrm>
            <a:off x="5008734" y="5604835"/>
            <a:ext cx="1849442" cy="321585"/>
          </a:xfrm>
          <a:prstGeom prst="rightArrow">
            <a:avLst>
              <a:gd name="adj1" fmla="val 19792"/>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1" name="左矢印 20"/>
          <p:cNvSpPr/>
          <p:nvPr/>
        </p:nvSpPr>
        <p:spPr>
          <a:xfrm>
            <a:off x="1825789" y="5020594"/>
            <a:ext cx="1832130" cy="357589"/>
          </a:xfrm>
          <a:prstGeom prst="leftArrow">
            <a:avLst>
              <a:gd name="adj1" fmla="val 22309"/>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2" name="左矢印 21"/>
          <p:cNvSpPr/>
          <p:nvPr/>
        </p:nvSpPr>
        <p:spPr>
          <a:xfrm>
            <a:off x="4986320" y="5052138"/>
            <a:ext cx="1858409" cy="357589"/>
          </a:xfrm>
          <a:prstGeom prst="leftArrow">
            <a:avLst>
              <a:gd name="adj1" fmla="val 22309"/>
              <a:gd name="adj2"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263479" y="4805088"/>
            <a:ext cx="939801" cy="369332"/>
          </a:xfrm>
          <a:prstGeom prst="rect">
            <a:avLst/>
          </a:prstGeom>
          <a:noFill/>
        </p:spPr>
        <p:txBody>
          <a:bodyPr wrap="square" rtlCol="0">
            <a:spAutoFit/>
          </a:bodyPr>
          <a:lstStyle/>
          <a:p>
            <a:r>
              <a:rPr lang="ja-JP" altLang="en-US" dirty="0" smtClean="0"/>
              <a:t>復号化</a:t>
            </a:r>
            <a:endParaRPr kumimoji="1" lang="ja-JP" altLang="en-US" dirty="0"/>
          </a:p>
        </p:txBody>
      </p:sp>
      <p:sp>
        <p:nvSpPr>
          <p:cNvPr id="24" name="テキスト ボックス 23"/>
          <p:cNvSpPr txBox="1"/>
          <p:nvPr/>
        </p:nvSpPr>
        <p:spPr>
          <a:xfrm>
            <a:off x="5064893" y="6419829"/>
            <a:ext cx="1597169" cy="369332"/>
          </a:xfrm>
          <a:prstGeom prst="rect">
            <a:avLst/>
          </a:prstGeom>
          <a:noFill/>
        </p:spPr>
        <p:txBody>
          <a:bodyPr wrap="square" rtlCol="0">
            <a:spAutoFit/>
          </a:bodyPr>
          <a:lstStyle/>
          <a:p>
            <a:pPr algn="ctr"/>
            <a:r>
              <a:rPr kumimoji="1" lang="en-US" altLang="ja-JP" dirty="0" smtClean="0"/>
              <a:t>Android OS</a:t>
            </a:r>
            <a:endParaRPr kumimoji="1" lang="ja-JP" altLang="en-US" dirty="0"/>
          </a:p>
        </p:txBody>
      </p:sp>
      <p:sp>
        <p:nvSpPr>
          <p:cNvPr id="5" name="テキスト ボックス 4"/>
          <p:cNvSpPr txBox="1"/>
          <p:nvPr/>
        </p:nvSpPr>
        <p:spPr>
          <a:xfrm>
            <a:off x="5351082" y="4805088"/>
            <a:ext cx="1109671" cy="369332"/>
          </a:xfrm>
          <a:prstGeom prst="rect">
            <a:avLst/>
          </a:prstGeom>
          <a:noFill/>
        </p:spPr>
        <p:txBody>
          <a:bodyPr wrap="square" rtlCol="0">
            <a:spAutoFit/>
          </a:bodyPr>
          <a:lstStyle/>
          <a:p>
            <a:pPr algn="ctr"/>
            <a:r>
              <a:rPr kumimoji="1" lang="ja-JP" altLang="en-US" dirty="0" smtClean="0"/>
              <a:t>暗号化</a:t>
            </a:r>
            <a:endParaRPr kumimoji="1" lang="ja-JP" altLang="en-US" dirty="0"/>
          </a:p>
        </p:txBody>
      </p:sp>
      <p:sp>
        <p:nvSpPr>
          <p:cNvPr id="6" name="テキスト ボックス 5"/>
          <p:cNvSpPr txBox="1"/>
          <p:nvPr/>
        </p:nvSpPr>
        <p:spPr>
          <a:xfrm>
            <a:off x="5406838" y="5365986"/>
            <a:ext cx="998704" cy="369332"/>
          </a:xfrm>
          <a:prstGeom prst="rect">
            <a:avLst/>
          </a:prstGeom>
          <a:noFill/>
        </p:spPr>
        <p:txBody>
          <a:bodyPr wrap="square" rtlCol="0">
            <a:spAutoFit/>
          </a:bodyPr>
          <a:lstStyle/>
          <a:p>
            <a:pPr algn="ctr"/>
            <a:r>
              <a:rPr kumimoji="1" lang="ja-JP" altLang="en-US" dirty="0" smtClean="0"/>
              <a:t>復号化</a:t>
            </a:r>
            <a:endParaRPr kumimoji="1" lang="ja-JP" altLang="en-US" dirty="0"/>
          </a:p>
        </p:txBody>
      </p:sp>
    </p:spTree>
    <p:extLst>
      <p:ext uri="{BB962C8B-B14F-4D97-AF65-F5344CB8AC3E}">
        <p14:creationId xmlns:p14="http://schemas.microsoft.com/office/powerpoint/2010/main" val="23603847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fade">
                                      <p:cBhvr>
                                        <p:cTn id="15" dur="500"/>
                                        <p:tgtEl>
                                          <p:spTgt spid="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500"/>
                                        <p:tgtEl>
                                          <p:spTgt spid="1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down)">
                                      <p:cBhvr>
                                        <p:cTn id="3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9" grpId="0" animBg="1"/>
      <p:bldP spid="21" grpId="0" animBg="1"/>
      <p:bldP spid="22" grpId="0" animBg="1"/>
      <p:bldP spid="23"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3179309" y="4772025"/>
            <a:ext cx="5680529" cy="169737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ディスク暗号化との併用時の問題</a:t>
            </a:r>
            <a:endParaRPr lang="ja-JP" altLang="en-US" dirty="0"/>
          </a:p>
        </p:txBody>
      </p:sp>
      <p:sp>
        <p:nvSpPr>
          <p:cNvPr id="3" name="コンテンツ プレースホルダー 2"/>
          <p:cNvSpPr>
            <a:spLocks noGrp="1"/>
          </p:cNvSpPr>
          <p:nvPr>
            <p:ph idx="1"/>
          </p:nvPr>
        </p:nvSpPr>
        <p:spPr/>
        <p:txBody>
          <a:bodyPr/>
          <a:lstStyle/>
          <a:p>
            <a:r>
              <a:rPr lang="ja-JP" altLang="en-US" dirty="0" smtClean="0"/>
              <a:t>暗号化・復号化のオーバヘッドが大きくなる</a:t>
            </a:r>
            <a:endParaRPr lang="en-US" altLang="ja-JP" dirty="0" smtClean="0"/>
          </a:p>
          <a:p>
            <a:pPr lvl="1"/>
            <a:r>
              <a:rPr lang="en-US" altLang="ja-JP" dirty="0" smtClean="0"/>
              <a:t>Cache-Crypt</a:t>
            </a:r>
            <a:r>
              <a:rPr lang="ja-JP" altLang="en-US" dirty="0" smtClean="0"/>
              <a:t>と</a:t>
            </a:r>
            <a:r>
              <a:rPr lang="en-US" altLang="ja-JP" dirty="0" err="1" smtClean="0"/>
              <a:t>dm</a:t>
            </a:r>
            <a:r>
              <a:rPr lang="en-US" altLang="ja-JP" dirty="0" smtClean="0"/>
              <a:t>-crypt</a:t>
            </a:r>
            <a:r>
              <a:rPr lang="ja-JP" altLang="en-US" dirty="0"/>
              <a:t>は</a:t>
            </a:r>
            <a:r>
              <a:rPr lang="ja-JP" altLang="en-US" dirty="0" smtClean="0"/>
              <a:t>独立に暗号化・復号化</a:t>
            </a:r>
            <a:endParaRPr lang="en-US" altLang="ja-JP" dirty="0" smtClean="0"/>
          </a:p>
          <a:p>
            <a:pPr lvl="1"/>
            <a:r>
              <a:rPr lang="ja-JP" altLang="en-US" dirty="0" smtClean="0"/>
              <a:t>キャッシュとディスク間でデータを復号してから再び暗号化する必要</a:t>
            </a:r>
            <a:endParaRPr lang="en-US" altLang="ja-JP" dirty="0" smtClean="0"/>
          </a:p>
          <a:p>
            <a:pPr lvl="2"/>
            <a:r>
              <a:rPr lang="ja-JP" altLang="en-US" dirty="0" smtClean="0"/>
              <a:t>読み込み時に</a:t>
            </a:r>
            <a:r>
              <a:rPr lang="en-US" altLang="ja-JP" dirty="0" smtClean="0"/>
              <a:t>2</a:t>
            </a:r>
            <a:r>
              <a:rPr lang="ja-JP" altLang="en-US" dirty="0" smtClean="0"/>
              <a:t>回ずつの暗号化・復号化</a:t>
            </a:r>
            <a:endParaRPr lang="en-US" altLang="ja-JP" dirty="0" smtClean="0"/>
          </a:p>
          <a:p>
            <a:pPr lvl="2"/>
            <a:r>
              <a:rPr lang="ja-JP" altLang="en-US" dirty="0" smtClean="0"/>
              <a:t>書き込み時に</a:t>
            </a:r>
            <a:r>
              <a:rPr lang="en-US" altLang="ja-JP" dirty="0" smtClean="0"/>
              <a:t>3</a:t>
            </a:r>
            <a:r>
              <a:rPr lang="ja-JP" altLang="en-US" dirty="0" smtClean="0"/>
              <a:t>回の暗号化、</a:t>
            </a:r>
            <a:r>
              <a:rPr lang="en-US" altLang="ja-JP" dirty="0" smtClean="0"/>
              <a:t>1</a:t>
            </a:r>
            <a:r>
              <a:rPr lang="ja-JP" altLang="en-US" dirty="0" smtClean="0"/>
              <a:t>回の復号化</a:t>
            </a:r>
            <a:endParaRPr lang="en-US" altLang="ja-JP" dirty="0" smtClean="0"/>
          </a:p>
          <a:p>
            <a:pPr lvl="1"/>
            <a:endParaRPr lang="en-US" altLang="ja-JP" dirty="0" smtClean="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6</a:t>
            </a:fld>
            <a:endParaRPr lang="ja-JP" altLang="en-US"/>
          </a:p>
        </p:txBody>
      </p:sp>
      <p:sp>
        <p:nvSpPr>
          <p:cNvPr id="5" name="角丸四角形 4"/>
          <p:cNvSpPr/>
          <p:nvPr/>
        </p:nvSpPr>
        <p:spPr>
          <a:xfrm>
            <a:off x="7130335" y="4876304"/>
            <a:ext cx="1548631" cy="1381135"/>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7242565" y="5033120"/>
            <a:ext cx="1324169" cy="950069"/>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8" name="角丸四角形 7"/>
          <p:cNvSpPr/>
          <p:nvPr/>
        </p:nvSpPr>
        <p:spPr>
          <a:xfrm>
            <a:off x="3291761" y="4876304"/>
            <a:ext cx="1360046" cy="118743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9" name="正方形/長方形 8"/>
          <p:cNvSpPr/>
          <p:nvPr/>
        </p:nvSpPr>
        <p:spPr>
          <a:xfrm>
            <a:off x="3405291" y="5104223"/>
            <a:ext cx="1132986" cy="731591"/>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3356540" y="5147703"/>
            <a:ext cx="1230488" cy="553998"/>
          </a:xfrm>
          <a:prstGeom prst="rect">
            <a:avLst/>
          </a:prstGeom>
          <a:noFill/>
        </p:spPr>
        <p:txBody>
          <a:bodyPr wrap="square" rtlCol="0">
            <a:spAutoFit/>
          </a:bodyPr>
          <a:lstStyle/>
          <a:p>
            <a:pPr algn="ctr"/>
            <a:r>
              <a:rPr lang="ja-JP" altLang="en-US" sz="1500" b="1" dirty="0" smtClean="0"/>
              <a:t>暗号化キャッシュ</a:t>
            </a:r>
            <a:endParaRPr lang="en-US" altLang="ja-JP" sz="1500" b="1" dirty="0" smtClean="0"/>
          </a:p>
        </p:txBody>
      </p:sp>
      <p:sp>
        <p:nvSpPr>
          <p:cNvPr id="11" name="テキスト ボックス 10"/>
          <p:cNvSpPr txBox="1"/>
          <p:nvPr/>
        </p:nvSpPr>
        <p:spPr>
          <a:xfrm>
            <a:off x="7328586" y="5213367"/>
            <a:ext cx="1152128" cy="646331"/>
          </a:xfrm>
          <a:prstGeom prst="rect">
            <a:avLst/>
          </a:prstGeom>
          <a:noFill/>
        </p:spPr>
        <p:txBody>
          <a:bodyPr wrap="square" rtlCol="0">
            <a:spAutoFit/>
          </a:bodyPr>
          <a:lstStyle/>
          <a:p>
            <a:pPr algn="ctr"/>
            <a:r>
              <a:rPr kumimoji="1" lang="ja-JP" altLang="en-US" dirty="0" smtClean="0"/>
              <a:t>暗号化ディスク</a:t>
            </a:r>
            <a:endParaRPr kumimoji="1" lang="ja-JP" altLang="en-US" dirty="0"/>
          </a:p>
        </p:txBody>
      </p:sp>
      <p:sp>
        <p:nvSpPr>
          <p:cNvPr id="12" name="テキスト ボックス 11"/>
          <p:cNvSpPr txBox="1"/>
          <p:nvPr/>
        </p:nvSpPr>
        <p:spPr>
          <a:xfrm>
            <a:off x="3183150" y="6052524"/>
            <a:ext cx="1617004" cy="369332"/>
          </a:xfrm>
          <a:prstGeom prst="rect">
            <a:avLst/>
          </a:prstGeom>
          <a:noFill/>
        </p:spPr>
        <p:txBody>
          <a:bodyPr wrap="square" rtlCol="0">
            <a:spAutoFit/>
          </a:bodyPr>
          <a:lstStyle/>
          <a:p>
            <a:pPr algn="ctr"/>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15" name="テキスト ボックス 14"/>
          <p:cNvSpPr txBox="1"/>
          <p:nvPr/>
        </p:nvSpPr>
        <p:spPr>
          <a:xfrm>
            <a:off x="7385100" y="5930742"/>
            <a:ext cx="1181634"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sp>
        <p:nvSpPr>
          <p:cNvPr id="18" name="左矢印 17"/>
          <p:cNvSpPr/>
          <p:nvPr/>
        </p:nvSpPr>
        <p:spPr>
          <a:xfrm>
            <a:off x="6008091" y="5269267"/>
            <a:ext cx="1234474" cy="308375"/>
          </a:xfrm>
          <a:prstGeom prst="leftArrow">
            <a:avLst>
              <a:gd name="adj1" fmla="val 36515"/>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9" name="左矢印 18"/>
          <p:cNvSpPr/>
          <p:nvPr/>
        </p:nvSpPr>
        <p:spPr>
          <a:xfrm>
            <a:off x="4635745" y="5277973"/>
            <a:ext cx="1372346" cy="324236"/>
          </a:xfrm>
          <a:prstGeom prst="leftArrow">
            <a:avLst>
              <a:gd name="adj1" fmla="val 40324"/>
              <a:gd name="adj2" fmla="val 56756"/>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195108" y="5028701"/>
            <a:ext cx="935227" cy="369332"/>
          </a:xfrm>
          <a:prstGeom prst="rect">
            <a:avLst/>
          </a:prstGeom>
          <a:noFill/>
        </p:spPr>
        <p:txBody>
          <a:bodyPr wrap="square" rtlCol="0">
            <a:spAutoFit/>
          </a:bodyPr>
          <a:lstStyle/>
          <a:p>
            <a:r>
              <a:rPr lang="ja-JP" altLang="en-US" dirty="0" smtClean="0"/>
              <a:t>復号化</a:t>
            </a:r>
            <a:endParaRPr kumimoji="1" lang="ja-JP" altLang="en-US" dirty="0"/>
          </a:p>
        </p:txBody>
      </p:sp>
      <p:sp>
        <p:nvSpPr>
          <p:cNvPr id="21" name="テキスト ボックス 20"/>
          <p:cNvSpPr txBox="1"/>
          <p:nvPr/>
        </p:nvSpPr>
        <p:spPr>
          <a:xfrm>
            <a:off x="4966488" y="5033120"/>
            <a:ext cx="936104" cy="369332"/>
          </a:xfrm>
          <a:prstGeom prst="rect">
            <a:avLst/>
          </a:prstGeom>
          <a:noFill/>
        </p:spPr>
        <p:txBody>
          <a:bodyPr wrap="square" rtlCol="0">
            <a:spAutoFit/>
          </a:bodyPr>
          <a:lstStyle/>
          <a:p>
            <a:r>
              <a:rPr lang="ja-JP" altLang="en-US" dirty="0" smtClean="0"/>
              <a:t>暗号化</a:t>
            </a:r>
            <a:endParaRPr kumimoji="1" lang="ja-JP" altLang="en-US" dirty="0"/>
          </a:p>
        </p:txBody>
      </p:sp>
      <p:pic>
        <p:nvPicPr>
          <p:cNvPr id="22" name="Picture 6"/>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4124" b="90722" l="9653" r="91120"/>
                    </a14:imgEffect>
                  </a14:imgLayer>
                </a14:imgProps>
              </a:ext>
              <a:ext uri="{28A0092B-C50C-407E-A947-70E740481C1C}">
                <a14:useLocalDpi xmlns:a14="http://schemas.microsoft.com/office/drawing/2010/main" val="0"/>
              </a:ext>
            </a:extLst>
          </a:blip>
          <a:srcRect/>
          <a:stretch>
            <a:fillRect/>
          </a:stretch>
        </p:blipFill>
        <p:spPr bwMode="auto">
          <a:xfrm>
            <a:off x="6212004" y="5573063"/>
            <a:ext cx="826648" cy="619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foregroundMark x1="17021" y1="83333" x2="17021" y2="83333"/>
                      </a14:backgroundRemoval>
                    </a14:imgEffect>
                  </a14:imgLayer>
                </a14:imgProps>
              </a:ext>
              <a:ext uri="{28A0092B-C50C-407E-A947-70E740481C1C}">
                <a14:useLocalDpi xmlns:a14="http://schemas.microsoft.com/office/drawing/2010/main" val="0"/>
              </a:ext>
            </a:extLst>
          </a:blip>
          <a:srcRect/>
          <a:stretch>
            <a:fillRect/>
          </a:stretch>
        </p:blipFill>
        <p:spPr bwMode="auto">
          <a:xfrm>
            <a:off x="5098563" y="5582285"/>
            <a:ext cx="587655" cy="648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左矢印 24"/>
          <p:cNvSpPr/>
          <p:nvPr/>
        </p:nvSpPr>
        <p:spPr>
          <a:xfrm flipH="1">
            <a:off x="6008089" y="5269267"/>
            <a:ext cx="1258729" cy="324236"/>
          </a:xfrm>
          <a:prstGeom prst="leftArrow">
            <a:avLst>
              <a:gd name="adj1" fmla="val 40324"/>
              <a:gd name="adj2" fmla="val 56756"/>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26" name="左矢印 25"/>
          <p:cNvSpPr/>
          <p:nvPr/>
        </p:nvSpPr>
        <p:spPr>
          <a:xfrm flipH="1">
            <a:off x="4635743" y="5285914"/>
            <a:ext cx="1372345" cy="308375"/>
          </a:xfrm>
          <a:prstGeom prst="leftArrow">
            <a:avLst>
              <a:gd name="adj1" fmla="val 36515"/>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966488" y="5004050"/>
            <a:ext cx="935227" cy="369332"/>
          </a:xfrm>
          <a:prstGeom prst="rect">
            <a:avLst/>
          </a:prstGeom>
          <a:noFill/>
        </p:spPr>
        <p:txBody>
          <a:bodyPr wrap="square" rtlCol="0">
            <a:spAutoFit/>
          </a:bodyPr>
          <a:lstStyle/>
          <a:p>
            <a:r>
              <a:rPr lang="ja-JP" altLang="en-US" dirty="0" smtClean="0"/>
              <a:t>復号化</a:t>
            </a:r>
            <a:endParaRPr kumimoji="1" lang="ja-JP" altLang="en-US" dirty="0"/>
          </a:p>
        </p:txBody>
      </p:sp>
      <p:sp>
        <p:nvSpPr>
          <p:cNvPr id="29" name="テキスト ボックス 28"/>
          <p:cNvSpPr txBox="1"/>
          <p:nvPr/>
        </p:nvSpPr>
        <p:spPr>
          <a:xfrm>
            <a:off x="6195108" y="5053881"/>
            <a:ext cx="936104" cy="369332"/>
          </a:xfrm>
          <a:prstGeom prst="rect">
            <a:avLst/>
          </a:prstGeom>
          <a:noFill/>
        </p:spPr>
        <p:txBody>
          <a:bodyPr wrap="square" rtlCol="0">
            <a:spAutoFit/>
          </a:bodyPr>
          <a:lstStyle/>
          <a:p>
            <a:r>
              <a:rPr lang="ja-JP" altLang="en-US" dirty="0" smtClean="0"/>
              <a:t>暗号化</a:t>
            </a:r>
            <a:endParaRPr kumimoji="1" lang="ja-JP" altLang="en-US" dirty="0"/>
          </a:p>
        </p:txBody>
      </p:sp>
      <p:pic>
        <p:nvPicPr>
          <p:cNvPr id="31" name="Picture 6"/>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4124" b="90722" l="9653" r="91120"/>
                    </a14:imgEffect>
                  </a14:imgLayer>
                </a14:imgProps>
              </a:ext>
              <a:ext uri="{28A0092B-C50C-407E-A947-70E740481C1C}">
                <a14:useLocalDpi xmlns:a14="http://schemas.microsoft.com/office/drawing/2010/main" val="0"/>
              </a:ext>
            </a:extLst>
          </a:blip>
          <a:srcRect/>
          <a:stretch>
            <a:fillRect/>
          </a:stretch>
        </p:blipFill>
        <p:spPr bwMode="auto">
          <a:xfrm>
            <a:off x="6224130" y="5577642"/>
            <a:ext cx="826648" cy="619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foregroundMark x1="17021" y1="83333" x2="17021" y2="83333"/>
                      </a14:backgroundRemoval>
                    </a14:imgEffect>
                  </a14:imgLayer>
                </a14:imgProps>
              </a:ext>
              <a:ext uri="{28A0092B-C50C-407E-A947-70E740481C1C}">
                <a14:useLocalDpi xmlns:a14="http://schemas.microsoft.com/office/drawing/2010/main" val="0"/>
              </a:ext>
            </a:extLst>
          </a:blip>
          <a:srcRect/>
          <a:stretch>
            <a:fillRect/>
          </a:stretch>
        </p:blipFill>
        <p:spPr bwMode="auto">
          <a:xfrm>
            <a:off x="5098564" y="5582285"/>
            <a:ext cx="587655" cy="648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テキスト ボックス 27"/>
          <p:cNvSpPr txBox="1"/>
          <p:nvPr/>
        </p:nvSpPr>
        <p:spPr>
          <a:xfrm>
            <a:off x="5425545" y="6469395"/>
            <a:ext cx="1597169" cy="369332"/>
          </a:xfrm>
          <a:prstGeom prst="rect">
            <a:avLst/>
          </a:prstGeom>
          <a:noFill/>
        </p:spPr>
        <p:txBody>
          <a:bodyPr wrap="square" rtlCol="0">
            <a:spAutoFit/>
          </a:bodyPr>
          <a:lstStyle/>
          <a:p>
            <a:pPr algn="ctr"/>
            <a:r>
              <a:rPr kumimoji="1" lang="en-US" altLang="ja-JP" dirty="0" smtClean="0"/>
              <a:t>Android OS</a:t>
            </a:r>
            <a:endParaRPr kumimoji="1" lang="ja-JP" altLang="en-US" dirty="0"/>
          </a:p>
        </p:txBody>
      </p:sp>
      <p:sp>
        <p:nvSpPr>
          <p:cNvPr id="30" name="角丸四角形 29"/>
          <p:cNvSpPr/>
          <p:nvPr/>
        </p:nvSpPr>
        <p:spPr>
          <a:xfrm>
            <a:off x="498474" y="4936045"/>
            <a:ext cx="1152128" cy="100811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35314" y="5255436"/>
            <a:ext cx="878448" cy="369332"/>
          </a:xfrm>
          <a:prstGeom prst="rect">
            <a:avLst/>
          </a:prstGeom>
          <a:noFill/>
        </p:spPr>
        <p:txBody>
          <a:bodyPr wrap="square" rtlCol="0">
            <a:spAutoFit/>
          </a:bodyPr>
          <a:lstStyle/>
          <a:p>
            <a:r>
              <a:rPr kumimoji="1" lang="ja-JP" altLang="en-US" dirty="0" smtClean="0"/>
              <a:t>アプリ</a:t>
            </a:r>
            <a:endParaRPr kumimoji="1" lang="ja-JP" altLang="en-US" dirty="0"/>
          </a:p>
        </p:txBody>
      </p:sp>
      <p:sp>
        <p:nvSpPr>
          <p:cNvPr id="34" name="右矢印 33"/>
          <p:cNvSpPr/>
          <p:nvPr/>
        </p:nvSpPr>
        <p:spPr>
          <a:xfrm>
            <a:off x="1658615" y="5326003"/>
            <a:ext cx="1754688" cy="288032"/>
          </a:xfrm>
          <a:prstGeom prst="rightArrow">
            <a:avLst>
              <a:gd name="adj1" fmla="val 21517"/>
              <a:gd name="adj2" fmla="val 5568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35" name="右矢印 34"/>
          <p:cNvSpPr/>
          <p:nvPr/>
        </p:nvSpPr>
        <p:spPr>
          <a:xfrm flipH="1">
            <a:off x="1658612" y="5326002"/>
            <a:ext cx="1754691" cy="288032"/>
          </a:xfrm>
          <a:prstGeom prst="rightArrow">
            <a:avLst>
              <a:gd name="adj1" fmla="val 28130"/>
              <a:gd name="adj2" fmla="val 5568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14" name="下カーブ矢印 13"/>
          <p:cNvSpPr/>
          <p:nvPr/>
        </p:nvSpPr>
        <p:spPr>
          <a:xfrm flipV="1">
            <a:off x="2447259" y="6115407"/>
            <a:ext cx="1370074" cy="410313"/>
          </a:xfrm>
          <a:prstGeom prst="curvedDownArrow">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rgbClr val="FF0000"/>
              </a:solidFill>
            </a:endParaRPr>
          </a:p>
        </p:txBody>
      </p:sp>
      <p:sp>
        <p:nvSpPr>
          <p:cNvPr id="16" name="テキスト ボックス 15"/>
          <p:cNvSpPr txBox="1"/>
          <p:nvPr/>
        </p:nvSpPr>
        <p:spPr>
          <a:xfrm>
            <a:off x="2016846" y="5095411"/>
            <a:ext cx="1038225" cy="369332"/>
          </a:xfrm>
          <a:prstGeom prst="rect">
            <a:avLst/>
          </a:prstGeom>
          <a:noFill/>
        </p:spPr>
        <p:txBody>
          <a:bodyPr wrap="square" rtlCol="0">
            <a:spAutoFit/>
          </a:bodyPr>
          <a:lstStyle/>
          <a:p>
            <a:pPr algn="ctr"/>
            <a:r>
              <a:rPr kumimoji="1" lang="ja-JP" altLang="en-US" dirty="0" smtClean="0"/>
              <a:t>復号化</a:t>
            </a:r>
            <a:endParaRPr kumimoji="1" lang="ja-JP" altLang="en-US" dirty="0"/>
          </a:p>
        </p:txBody>
      </p:sp>
      <p:sp>
        <p:nvSpPr>
          <p:cNvPr id="17" name="テキスト ボックス 16"/>
          <p:cNvSpPr txBox="1"/>
          <p:nvPr/>
        </p:nvSpPr>
        <p:spPr>
          <a:xfrm>
            <a:off x="2016846" y="5106000"/>
            <a:ext cx="1038225" cy="369332"/>
          </a:xfrm>
          <a:prstGeom prst="rect">
            <a:avLst/>
          </a:prstGeom>
          <a:noFill/>
        </p:spPr>
        <p:txBody>
          <a:bodyPr wrap="square" rtlCol="0">
            <a:spAutoFit/>
          </a:bodyPr>
          <a:lstStyle/>
          <a:p>
            <a:pPr algn="ctr"/>
            <a:r>
              <a:rPr kumimoji="1" lang="ja-JP" altLang="en-US" dirty="0" smtClean="0"/>
              <a:t>暗号化</a:t>
            </a:r>
            <a:endParaRPr kumimoji="1" lang="ja-JP" altLang="en-US" dirty="0"/>
          </a:p>
        </p:txBody>
      </p:sp>
      <p:sp>
        <p:nvSpPr>
          <p:cNvPr id="36" name="テキスト ボックス 35"/>
          <p:cNvSpPr txBox="1"/>
          <p:nvPr/>
        </p:nvSpPr>
        <p:spPr>
          <a:xfrm>
            <a:off x="2544685" y="6525720"/>
            <a:ext cx="1038225" cy="369332"/>
          </a:xfrm>
          <a:prstGeom prst="rect">
            <a:avLst/>
          </a:prstGeom>
          <a:noFill/>
        </p:spPr>
        <p:txBody>
          <a:bodyPr wrap="square" rtlCol="0">
            <a:spAutoFit/>
          </a:bodyPr>
          <a:lstStyle/>
          <a:p>
            <a:pPr algn="ctr"/>
            <a:r>
              <a:rPr kumimoji="1" lang="ja-JP" altLang="en-US" dirty="0" smtClean="0"/>
              <a:t>暗号化</a:t>
            </a:r>
            <a:endParaRPr kumimoji="1" lang="ja-JP" altLang="en-US" dirty="0"/>
          </a:p>
        </p:txBody>
      </p:sp>
      <p:sp>
        <p:nvSpPr>
          <p:cNvPr id="24" name="上カーブ矢印 23"/>
          <p:cNvSpPr/>
          <p:nvPr/>
        </p:nvSpPr>
        <p:spPr>
          <a:xfrm flipH="1">
            <a:off x="4087995" y="6113704"/>
            <a:ext cx="1337549" cy="412016"/>
          </a:xfrm>
          <a:prstGeom prst="curvedUpArrow">
            <a:avLst>
              <a:gd name="adj1" fmla="val 14716"/>
              <a:gd name="adj2" fmla="val 54504"/>
              <a:gd name="adj3" fmla="val 231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rgbClr val="FF0000"/>
              </a:solidFill>
            </a:endParaRPr>
          </a:p>
        </p:txBody>
      </p:sp>
      <p:sp>
        <p:nvSpPr>
          <p:cNvPr id="37" name="テキスト ボックス 36"/>
          <p:cNvSpPr txBox="1"/>
          <p:nvPr/>
        </p:nvSpPr>
        <p:spPr>
          <a:xfrm>
            <a:off x="4283693" y="6525720"/>
            <a:ext cx="1038225" cy="369332"/>
          </a:xfrm>
          <a:prstGeom prst="rect">
            <a:avLst/>
          </a:prstGeom>
          <a:noFill/>
        </p:spPr>
        <p:txBody>
          <a:bodyPr wrap="square" rtlCol="0">
            <a:spAutoFit/>
          </a:bodyPr>
          <a:lstStyle/>
          <a:p>
            <a:pPr algn="ctr"/>
            <a:r>
              <a:rPr kumimoji="1" lang="ja-JP" altLang="en-US" dirty="0" smtClean="0"/>
              <a:t>暗号化</a:t>
            </a:r>
            <a:endParaRPr kumimoji="1" lang="ja-JP" altLang="en-US" dirty="0"/>
          </a:p>
        </p:txBody>
      </p:sp>
      <p:pic>
        <p:nvPicPr>
          <p:cNvPr id="38" name="Picture 2"/>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0" b="100000" l="0" r="100000">
                        <a14:foregroundMark x1="17021" y1="83333" x2="17021" y2="83333"/>
                      </a14:backgroundRemoval>
                    </a14:imgEffect>
                  </a14:imgLayer>
                </a14:imgProps>
              </a:ext>
              <a:ext uri="{28A0092B-C50C-407E-A947-70E740481C1C}">
                <a14:useLocalDpi xmlns:a14="http://schemas.microsoft.com/office/drawing/2010/main" val="0"/>
              </a:ext>
            </a:extLst>
          </a:blip>
          <a:srcRect/>
          <a:stretch>
            <a:fillRect/>
          </a:stretch>
        </p:blipFill>
        <p:spPr bwMode="auto">
          <a:xfrm>
            <a:off x="2153432" y="5544183"/>
            <a:ext cx="587655" cy="648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34847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1"/>
                                        </p:tgtEl>
                                        <p:attrNameLst>
                                          <p:attrName>style.visibility</p:attrName>
                                        </p:attrNameLst>
                                      </p:cBhvr>
                                      <p:to>
                                        <p:strVal val="visible"/>
                                      </p:to>
                                    </p:set>
                                    <p:animEffect transition="in" filter="fade">
                                      <p:cBhvr>
                                        <p:cTn id="21" dur="500"/>
                                        <p:tgtEl>
                                          <p:spTgt spid="21"/>
                                        </p:tgtEl>
                                      </p:cBhvr>
                                    </p:animEffect>
                                  </p:childTnLst>
                                </p:cTn>
                              </p:par>
                              <p:par>
                                <p:cTn id="22" presetID="10" presetClass="entr" presetSubtype="0" fill="hold"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fade">
                                      <p:cBhvr>
                                        <p:cTn id="29" dur="500"/>
                                        <p:tgtEl>
                                          <p:spTgt spid="3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500"/>
                                        <p:tgtEl>
                                          <p:spTgt spid="16"/>
                                        </p:tgtEl>
                                      </p:cBhvr>
                                    </p:animEffect>
                                  </p:childTnLst>
                                </p:cTn>
                              </p:par>
                              <p:par>
                                <p:cTn id="33" presetID="10" presetClass="entr" presetSubtype="0" fill="hold" nodeType="withEffect">
                                  <p:stCondLst>
                                    <p:cond delay="0"/>
                                  </p:stCondLst>
                                  <p:childTnLst>
                                    <p:set>
                                      <p:cBhvr>
                                        <p:cTn id="34" dur="1" fill="hold">
                                          <p:stCondLst>
                                            <p:cond delay="0"/>
                                          </p:stCondLst>
                                        </p:cTn>
                                        <p:tgtEl>
                                          <p:spTgt spid="38"/>
                                        </p:tgtEl>
                                        <p:attrNameLst>
                                          <p:attrName>style.visibility</p:attrName>
                                        </p:attrNameLst>
                                      </p:cBhvr>
                                      <p:to>
                                        <p:strVal val="visible"/>
                                      </p:to>
                                    </p:set>
                                    <p:animEffect transition="in" filter="fade">
                                      <p:cBhvr>
                                        <p:cTn id="35" dur="500"/>
                                        <p:tgtEl>
                                          <p:spTgt spid="3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animEffect transition="in" filter="fade">
                                      <p:cBhvr>
                                        <p:cTn id="43" dur="500"/>
                                        <p:tgtEl>
                                          <p:spTgt spid="36"/>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18"/>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20"/>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22"/>
                                        </p:tgtEl>
                                        <p:attrNameLst>
                                          <p:attrName>style.visibility</p:attrName>
                                        </p:attrNameLst>
                                      </p:cBhvr>
                                      <p:to>
                                        <p:strVal val="hidden"/>
                                      </p:to>
                                    </p:set>
                                  </p:childTnLst>
                                </p:cTn>
                              </p:par>
                              <p:par>
                                <p:cTn id="52" presetID="1" presetClass="exit" presetSubtype="0" fill="hold" grpId="1" nodeType="withEffect">
                                  <p:stCondLst>
                                    <p:cond delay="0"/>
                                  </p:stCondLst>
                                  <p:childTnLst>
                                    <p:set>
                                      <p:cBhvr>
                                        <p:cTn id="53" dur="1" fill="hold">
                                          <p:stCondLst>
                                            <p:cond delay="0"/>
                                          </p:stCondLst>
                                        </p:cTn>
                                        <p:tgtEl>
                                          <p:spTgt spid="19"/>
                                        </p:tgtEl>
                                        <p:attrNameLst>
                                          <p:attrName>style.visibility</p:attrName>
                                        </p:attrNameLst>
                                      </p:cBhvr>
                                      <p:to>
                                        <p:strVal val="hidden"/>
                                      </p:to>
                                    </p:set>
                                  </p:childTnLst>
                                </p:cTn>
                              </p:par>
                            </p:childTnLst>
                          </p:cTn>
                        </p:par>
                        <p:par>
                          <p:cTn id="54" fill="hold">
                            <p:stCondLst>
                              <p:cond delay="0"/>
                            </p:stCondLst>
                            <p:childTnLst>
                              <p:par>
                                <p:cTn id="55" presetID="1" presetClass="exit" presetSubtype="0" fill="hold" grpId="1" nodeType="afterEffect">
                                  <p:stCondLst>
                                    <p:cond delay="0"/>
                                  </p:stCondLst>
                                  <p:childTnLst>
                                    <p:set>
                                      <p:cBhvr>
                                        <p:cTn id="56" dur="1" fill="hold">
                                          <p:stCondLst>
                                            <p:cond delay="0"/>
                                          </p:stCondLst>
                                        </p:cTn>
                                        <p:tgtEl>
                                          <p:spTgt spid="21"/>
                                        </p:tgtEl>
                                        <p:attrNameLst>
                                          <p:attrName>style.visibility</p:attrName>
                                        </p:attrNameLst>
                                      </p:cBhvr>
                                      <p:to>
                                        <p:strVal val="hidden"/>
                                      </p:to>
                                    </p:set>
                                  </p:childTnLst>
                                </p:cTn>
                              </p:par>
                              <p:par>
                                <p:cTn id="57" presetID="1" presetClass="exit" presetSubtype="0" fill="hold" nodeType="withEffect">
                                  <p:stCondLst>
                                    <p:cond delay="0"/>
                                  </p:stCondLst>
                                  <p:childTnLst>
                                    <p:set>
                                      <p:cBhvr>
                                        <p:cTn id="58" dur="1" fill="hold">
                                          <p:stCondLst>
                                            <p:cond delay="0"/>
                                          </p:stCondLst>
                                        </p:cTn>
                                        <p:tgtEl>
                                          <p:spTgt spid="23"/>
                                        </p:tgtEl>
                                        <p:attrNameLst>
                                          <p:attrName>style.visibility</p:attrName>
                                        </p:attrNameLst>
                                      </p:cBhvr>
                                      <p:to>
                                        <p:strVal val="hidden"/>
                                      </p:to>
                                    </p:set>
                                  </p:childTnLst>
                                </p:cTn>
                              </p:par>
                              <p:par>
                                <p:cTn id="59" presetID="1" presetClass="exit" presetSubtype="0" fill="hold" grpId="1" nodeType="withEffect">
                                  <p:stCondLst>
                                    <p:cond delay="0"/>
                                  </p:stCondLst>
                                  <p:childTnLst>
                                    <p:set>
                                      <p:cBhvr>
                                        <p:cTn id="60" dur="1" fill="hold">
                                          <p:stCondLst>
                                            <p:cond delay="0"/>
                                          </p:stCondLst>
                                        </p:cTn>
                                        <p:tgtEl>
                                          <p:spTgt spid="35"/>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0"/>
                                          </p:stCondLst>
                                        </p:cTn>
                                        <p:tgtEl>
                                          <p:spTgt spid="16"/>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4"/>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36"/>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38"/>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animEffect transition="in" filter="fade">
                                      <p:cBhvr>
                                        <p:cTn id="73" dur="500"/>
                                        <p:tgtEl>
                                          <p:spTgt spid="34"/>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fade">
                                      <p:cBhvr>
                                        <p:cTn id="76" dur="500"/>
                                        <p:tgtEl>
                                          <p:spTgt spid="17"/>
                                        </p:tgtEl>
                                      </p:cBhvr>
                                    </p:animEffect>
                                  </p:childTnLst>
                                </p:cTn>
                              </p:par>
                              <p:par>
                                <p:cTn id="77" presetID="10" presetClass="entr" presetSubtype="0" fill="hold" nodeType="withEffect">
                                  <p:stCondLst>
                                    <p:cond delay="0"/>
                                  </p:stCondLst>
                                  <p:childTnLst>
                                    <p:set>
                                      <p:cBhvr>
                                        <p:cTn id="78" dur="1" fill="hold">
                                          <p:stCondLst>
                                            <p:cond delay="0"/>
                                          </p:stCondLst>
                                        </p:cTn>
                                        <p:tgtEl>
                                          <p:spTgt spid="38"/>
                                        </p:tgtEl>
                                        <p:attrNameLst>
                                          <p:attrName>style.visibility</p:attrName>
                                        </p:attrNameLst>
                                      </p:cBhvr>
                                      <p:to>
                                        <p:strVal val="visible"/>
                                      </p:to>
                                    </p:set>
                                    <p:animEffect transition="in" filter="fade">
                                      <p:cBhvr>
                                        <p:cTn id="79" dur="500"/>
                                        <p:tgtEl>
                                          <p:spTgt spid="38"/>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26"/>
                                        </p:tgtEl>
                                        <p:attrNameLst>
                                          <p:attrName>style.visibility</p:attrName>
                                        </p:attrNameLst>
                                      </p:cBhvr>
                                      <p:to>
                                        <p:strVal val="visible"/>
                                      </p:to>
                                    </p:set>
                                    <p:animEffect transition="in" filter="fade">
                                      <p:cBhvr>
                                        <p:cTn id="84" dur="500"/>
                                        <p:tgtEl>
                                          <p:spTgt spid="26"/>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27"/>
                                        </p:tgtEl>
                                        <p:attrNameLst>
                                          <p:attrName>style.visibility</p:attrName>
                                        </p:attrNameLst>
                                      </p:cBhvr>
                                      <p:to>
                                        <p:strVal val="visible"/>
                                      </p:to>
                                    </p:set>
                                    <p:animEffect transition="in" filter="fade">
                                      <p:cBhvr>
                                        <p:cTn id="87" dur="500"/>
                                        <p:tgtEl>
                                          <p:spTgt spid="27"/>
                                        </p:tgtEl>
                                      </p:cBhvr>
                                    </p:animEffect>
                                  </p:childTnLst>
                                </p:cTn>
                              </p:par>
                              <p:par>
                                <p:cTn id="88" presetID="10" presetClass="entr" presetSubtype="0" fill="hold" nodeType="withEffect">
                                  <p:stCondLst>
                                    <p:cond delay="0"/>
                                  </p:stCondLst>
                                  <p:childTnLst>
                                    <p:set>
                                      <p:cBhvr>
                                        <p:cTn id="89" dur="1" fill="hold">
                                          <p:stCondLst>
                                            <p:cond delay="0"/>
                                          </p:stCondLst>
                                        </p:cTn>
                                        <p:tgtEl>
                                          <p:spTgt spid="32"/>
                                        </p:tgtEl>
                                        <p:attrNameLst>
                                          <p:attrName>style.visibility</p:attrName>
                                        </p:attrNameLst>
                                      </p:cBhvr>
                                      <p:to>
                                        <p:strVal val="visible"/>
                                      </p:to>
                                    </p:set>
                                    <p:animEffect transition="in" filter="fade">
                                      <p:cBhvr>
                                        <p:cTn id="90" dur="500"/>
                                        <p:tgtEl>
                                          <p:spTgt spid="32"/>
                                        </p:tgtEl>
                                      </p:cBhvr>
                                    </p:animEffect>
                                  </p:childTnLst>
                                </p:cTn>
                              </p:par>
                            </p:childTnLst>
                          </p:cTn>
                        </p:par>
                      </p:childTnLst>
                    </p:cTn>
                  </p:par>
                  <p:par>
                    <p:cTn id="91" fill="hold">
                      <p:stCondLst>
                        <p:cond delay="indefinite"/>
                      </p:stCondLst>
                      <p:childTnLst>
                        <p:par>
                          <p:cTn id="92" fill="hold">
                            <p:stCondLst>
                              <p:cond delay="0"/>
                            </p:stCondLst>
                            <p:childTnLst>
                              <p:par>
                                <p:cTn id="93" presetID="10" presetClass="entr" presetSubtype="0" fill="hold" grpId="0" nodeType="clickEffect">
                                  <p:stCondLst>
                                    <p:cond delay="0"/>
                                  </p:stCondLst>
                                  <p:childTnLst>
                                    <p:set>
                                      <p:cBhvr>
                                        <p:cTn id="94" dur="1" fill="hold">
                                          <p:stCondLst>
                                            <p:cond delay="0"/>
                                          </p:stCondLst>
                                        </p:cTn>
                                        <p:tgtEl>
                                          <p:spTgt spid="25"/>
                                        </p:tgtEl>
                                        <p:attrNameLst>
                                          <p:attrName>style.visibility</p:attrName>
                                        </p:attrNameLst>
                                      </p:cBhvr>
                                      <p:to>
                                        <p:strVal val="visible"/>
                                      </p:to>
                                    </p:set>
                                    <p:animEffect transition="in" filter="fade">
                                      <p:cBhvr>
                                        <p:cTn id="95" dur="500"/>
                                        <p:tgtEl>
                                          <p:spTgt spid="25"/>
                                        </p:tgtEl>
                                      </p:cBhvr>
                                    </p:animEffect>
                                  </p:childTnLst>
                                </p:cTn>
                              </p:par>
                              <p:par>
                                <p:cTn id="96" presetID="10" presetClass="entr" presetSubtype="0" fill="hold" grpId="0" nodeType="withEffect">
                                  <p:stCondLst>
                                    <p:cond delay="0"/>
                                  </p:stCondLst>
                                  <p:childTnLst>
                                    <p:set>
                                      <p:cBhvr>
                                        <p:cTn id="97" dur="1" fill="hold">
                                          <p:stCondLst>
                                            <p:cond delay="0"/>
                                          </p:stCondLst>
                                        </p:cTn>
                                        <p:tgtEl>
                                          <p:spTgt spid="29"/>
                                        </p:tgtEl>
                                        <p:attrNameLst>
                                          <p:attrName>style.visibility</p:attrName>
                                        </p:attrNameLst>
                                      </p:cBhvr>
                                      <p:to>
                                        <p:strVal val="visible"/>
                                      </p:to>
                                    </p:set>
                                    <p:animEffect transition="in" filter="fade">
                                      <p:cBhvr>
                                        <p:cTn id="98" dur="500"/>
                                        <p:tgtEl>
                                          <p:spTgt spid="29"/>
                                        </p:tgtEl>
                                      </p:cBhvr>
                                    </p:animEffect>
                                  </p:childTnLst>
                                </p:cTn>
                              </p:par>
                              <p:par>
                                <p:cTn id="99" presetID="10" presetClass="entr" presetSubtype="0" fill="hold" nodeType="with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500"/>
                                        <p:tgtEl>
                                          <p:spTgt spid="31"/>
                                        </p:tgtEl>
                                      </p:cBhvr>
                                    </p:animEffect>
                                  </p:childTnLst>
                                </p:cTn>
                              </p:par>
                            </p:childTnLst>
                          </p:cTn>
                        </p:par>
                      </p:childTnLst>
                    </p:cTn>
                  </p:par>
                  <p:par>
                    <p:cTn id="102" fill="hold">
                      <p:stCondLst>
                        <p:cond delay="indefinite"/>
                      </p:stCondLst>
                      <p:childTnLst>
                        <p:par>
                          <p:cTn id="103" fill="hold">
                            <p:stCondLst>
                              <p:cond delay="0"/>
                            </p:stCondLst>
                            <p:childTnLst>
                              <p:par>
                                <p:cTn id="104" presetID="10" presetClass="entr" presetSubtype="0" fill="hold" grpId="0" nodeType="clickEffect">
                                  <p:stCondLst>
                                    <p:cond delay="0"/>
                                  </p:stCondLst>
                                  <p:childTnLst>
                                    <p:set>
                                      <p:cBhvr>
                                        <p:cTn id="105" dur="1" fill="hold">
                                          <p:stCondLst>
                                            <p:cond delay="0"/>
                                          </p:stCondLst>
                                        </p:cTn>
                                        <p:tgtEl>
                                          <p:spTgt spid="24"/>
                                        </p:tgtEl>
                                        <p:attrNameLst>
                                          <p:attrName>style.visibility</p:attrName>
                                        </p:attrNameLst>
                                      </p:cBhvr>
                                      <p:to>
                                        <p:strVal val="visible"/>
                                      </p:to>
                                    </p:set>
                                    <p:animEffect transition="in" filter="fade">
                                      <p:cBhvr>
                                        <p:cTn id="106" dur="500"/>
                                        <p:tgtEl>
                                          <p:spTgt spid="24"/>
                                        </p:tgtEl>
                                      </p:cBhvr>
                                    </p:animEffect>
                                  </p:childTnLst>
                                </p:cTn>
                              </p:par>
                              <p:par>
                                <p:cTn id="107" presetID="10" presetClass="entr" presetSubtype="0" fill="hold" grpId="0" nodeType="withEffect">
                                  <p:stCondLst>
                                    <p:cond delay="0"/>
                                  </p:stCondLst>
                                  <p:childTnLst>
                                    <p:set>
                                      <p:cBhvr>
                                        <p:cTn id="108" dur="1" fill="hold">
                                          <p:stCondLst>
                                            <p:cond delay="0"/>
                                          </p:stCondLst>
                                        </p:cTn>
                                        <p:tgtEl>
                                          <p:spTgt spid="37"/>
                                        </p:tgtEl>
                                        <p:attrNameLst>
                                          <p:attrName>style.visibility</p:attrName>
                                        </p:attrNameLst>
                                      </p:cBhvr>
                                      <p:to>
                                        <p:strVal val="visible"/>
                                      </p:to>
                                    </p:set>
                                    <p:animEffect transition="in" filter="fade">
                                      <p:cBhvr>
                                        <p:cTn id="10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8" grpId="1" animBg="1"/>
      <p:bldP spid="19" grpId="0" animBg="1"/>
      <p:bldP spid="19" grpId="1" animBg="1"/>
      <p:bldP spid="20" grpId="0"/>
      <p:bldP spid="20" grpId="1"/>
      <p:bldP spid="21" grpId="0"/>
      <p:bldP spid="21" grpId="1"/>
      <p:bldP spid="25" grpId="0" animBg="1"/>
      <p:bldP spid="26" grpId="0" animBg="1"/>
      <p:bldP spid="27" grpId="0"/>
      <p:bldP spid="29" grpId="0"/>
      <p:bldP spid="34" grpId="0" animBg="1"/>
      <p:bldP spid="35" grpId="0" animBg="1"/>
      <p:bldP spid="35" grpId="1" animBg="1"/>
      <p:bldP spid="14" grpId="0" animBg="1"/>
      <p:bldP spid="14" grpId="1" animBg="1"/>
      <p:bldP spid="16" grpId="0"/>
      <p:bldP spid="16" grpId="1"/>
      <p:bldP spid="17" grpId="0"/>
      <p:bldP spid="36" grpId="0"/>
      <p:bldP spid="36" grpId="1"/>
      <p:bldP spid="24" grpId="0" animBg="1"/>
      <p:bldP spid="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3367000" y="4925706"/>
            <a:ext cx="4767349" cy="1548614"/>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提案：</a:t>
            </a:r>
            <a:r>
              <a:rPr lang="en-US" altLang="ja-JP" dirty="0" smtClean="0"/>
              <a:t>Cache-Crypt+</a:t>
            </a:r>
            <a:endParaRPr lang="ja-JP" altLang="en-US" dirty="0"/>
          </a:p>
        </p:txBody>
      </p:sp>
      <p:sp>
        <p:nvSpPr>
          <p:cNvPr id="3" name="コンテンツ プレースホルダー 2"/>
          <p:cNvSpPr>
            <a:spLocks noGrp="1"/>
          </p:cNvSpPr>
          <p:nvPr>
            <p:ph idx="1"/>
          </p:nvPr>
        </p:nvSpPr>
        <p:spPr/>
        <p:txBody>
          <a:bodyPr/>
          <a:lstStyle/>
          <a:p>
            <a:r>
              <a:rPr lang="ja-JP" altLang="en-US" dirty="0" smtClean="0"/>
              <a:t>キャッシュ暗号化とディスク暗号化を統合</a:t>
            </a:r>
            <a:endParaRPr lang="en-US" altLang="ja-JP" dirty="0" smtClean="0"/>
          </a:p>
          <a:p>
            <a:pPr lvl="1"/>
            <a:r>
              <a:rPr lang="ja-JP" altLang="en-US" dirty="0" smtClean="0"/>
              <a:t>ディスクとキャッシュ間では暗号データをやりとり</a:t>
            </a:r>
            <a:endParaRPr lang="en-US" altLang="ja-JP" dirty="0" smtClean="0"/>
          </a:p>
          <a:p>
            <a:pPr lvl="2"/>
            <a:r>
              <a:rPr lang="ja-JP" altLang="en-US" dirty="0" smtClean="0"/>
              <a:t>アプリとキャッシュ間でのみ暗号化・復号化</a:t>
            </a:r>
          </a:p>
          <a:p>
            <a:pPr lvl="1"/>
            <a:r>
              <a:rPr lang="ja-JP" altLang="en-US" dirty="0" smtClean="0"/>
              <a:t>暗号化・復号化のオーバヘッドを削減</a:t>
            </a:r>
            <a:endParaRPr lang="en-US" altLang="ja-JP" dirty="0" smtClean="0"/>
          </a:p>
          <a:p>
            <a:pPr lvl="2"/>
            <a:r>
              <a:rPr lang="ja-JP" altLang="en-US" dirty="0" smtClean="0"/>
              <a:t>読み込み時：</a:t>
            </a:r>
            <a:r>
              <a:rPr lang="en-US" altLang="ja-JP" dirty="0" smtClean="0"/>
              <a:t>1</a:t>
            </a:r>
            <a:r>
              <a:rPr lang="ja-JP" altLang="en-US" dirty="0" smtClean="0"/>
              <a:t>回ずつの暗号化・復号化</a:t>
            </a:r>
            <a:endParaRPr lang="en-US" altLang="ja-JP" dirty="0" smtClean="0"/>
          </a:p>
          <a:p>
            <a:pPr lvl="2"/>
            <a:r>
              <a:rPr lang="ja-JP" altLang="en-US" dirty="0" smtClean="0"/>
              <a:t>書き込み時：</a:t>
            </a:r>
            <a:r>
              <a:rPr lang="en-US" altLang="ja-JP" dirty="0" smtClean="0"/>
              <a:t>1</a:t>
            </a:r>
            <a:r>
              <a:rPr lang="ja-JP" altLang="en-US" dirty="0" smtClean="0"/>
              <a:t>回の暗号化</a:t>
            </a:r>
            <a:endParaRPr lang="en-US" altLang="ja-JP" dirty="0" smtClean="0"/>
          </a:p>
        </p:txBody>
      </p:sp>
      <p:sp>
        <p:nvSpPr>
          <p:cNvPr id="32" name="スライド番号プレースホルダー 31"/>
          <p:cNvSpPr>
            <a:spLocks noGrp="1"/>
          </p:cNvSpPr>
          <p:nvPr>
            <p:ph type="sldNum" sz="quarter" idx="12"/>
          </p:nvPr>
        </p:nvSpPr>
        <p:spPr/>
        <p:txBody>
          <a:bodyPr/>
          <a:lstStyle/>
          <a:p>
            <a:fld id="{F2E58643-0072-FC4A-9393-F756A8D74F98}" type="slidenum">
              <a:rPr lang="ja-JP" altLang="en-US" smtClean="0"/>
              <a:pPr/>
              <a:t>7</a:t>
            </a:fld>
            <a:endParaRPr lang="ja-JP" altLang="en-US"/>
          </a:p>
        </p:txBody>
      </p:sp>
      <p:sp>
        <p:nvSpPr>
          <p:cNvPr id="4" name="角丸四角形 3"/>
          <p:cNvSpPr/>
          <p:nvPr/>
        </p:nvSpPr>
        <p:spPr>
          <a:xfrm>
            <a:off x="6373580" y="5071129"/>
            <a:ext cx="1534791" cy="127577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角丸四角形 5"/>
          <p:cNvSpPr/>
          <p:nvPr/>
        </p:nvSpPr>
        <p:spPr>
          <a:xfrm>
            <a:off x="734600" y="5106373"/>
            <a:ext cx="1017504" cy="902045"/>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7" name="正方形/長方形 6"/>
          <p:cNvSpPr/>
          <p:nvPr/>
        </p:nvSpPr>
        <p:spPr>
          <a:xfrm>
            <a:off x="6576626" y="5216551"/>
            <a:ext cx="1144692" cy="871375"/>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8" name="角丸四角形 7"/>
          <p:cNvSpPr/>
          <p:nvPr/>
        </p:nvSpPr>
        <p:spPr>
          <a:xfrm>
            <a:off x="3612446" y="5058165"/>
            <a:ext cx="1492520" cy="113977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9" name="正方形/長方形 8"/>
          <p:cNvSpPr/>
          <p:nvPr/>
        </p:nvSpPr>
        <p:spPr>
          <a:xfrm>
            <a:off x="3766253" y="5193246"/>
            <a:ext cx="1184905" cy="835369"/>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794046" y="5391159"/>
            <a:ext cx="898611" cy="369332"/>
          </a:xfrm>
          <a:prstGeom prst="rect">
            <a:avLst/>
          </a:prstGeom>
          <a:noFill/>
        </p:spPr>
        <p:txBody>
          <a:bodyPr wrap="square" rtlCol="0">
            <a:spAutoFit/>
          </a:bodyPr>
          <a:lstStyle/>
          <a:p>
            <a:pPr algn="ctr"/>
            <a:r>
              <a:rPr kumimoji="1" lang="ja-JP" altLang="en-US" dirty="0" smtClean="0"/>
              <a:t>アプリ</a:t>
            </a:r>
            <a:endParaRPr kumimoji="1" lang="ja-JP" altLang="en-US" dirty="0"/>
          </a:p>
        </p:txBody>
      </p:sp>
      <p:sp>
        <p:nvSpPr>
          <p:cNvPr id="11" name="テキスト ボックス 10"/>
          <p:cNvSpPr txBox="1"/>
          <p:nvPr/>
        </p:nvSpPr>
        <p:spPr>
          <a:xfrm>
            <a:off x="3713899" y="5319199"/>
            <a:ext cx="1289614" cy="584775"/>
          </a:xfrm>
          <a:prstGeom prst="rect">
            <a:avLst/>
          </a:prstGeom>
          <a:noFill/>
        </p:spPr>
        <p:txBody>
          <a:bodyPr wrap="square" rtlCol="0">
            <a:spAutoFit/>
          </a:bodyPr>
          <a:lstStyle/>
          <a:p>
            <a:pPr algn="ctr"/>
            <a:r>
              <a:rPr lang="ja-JP" altLang="en-US" sz="1600" b="1" dirty="0" smtClean="0"/>
              <a:t>暗号化キャッシュ</a:t>
            </a:r>
            <a:endParaRPr lang="en-US" altLang="ja-JP" sz="1600" b="1" dirty="0" smtClean="0"/>
          </a:p>
        </p:txBody>
      </p:sp>
      <p:sp>
        <p:nvSpPr>
          <p:cNvPr id="12" name="テキスト ボックス 11"/>
          <p:cNvSpPr txBox="1"/>
          <p:nvPr/>
        </p:nvSpPr>
        <p:spPr>
          <a:xfrm>
            <a:off x="6576626" y="5317373"/>
            <a:ext cx="1160686" cy="646331"/>
          </a:xfrm>
          <a:prstGeom prst="rect">
            <a:avLst/>
          </a:prstGeom>
          <a:noFill/>
        </p:spPr>
        <p:txBody>
          <a:bodyPr wrap="square" rtlCol="0">
            <a:spAutoFit/>
          </a:bodyPr>
          <a:lstStyle/>
          <a:p>
            <a:pPr algn="ctr"/>
            <a:r>
              <a:rPr kumimoji="1" lang="ja-JP" altLang="en-US" dirty="0" smtClean="0"/>
              <a:t>暗号化ディスク</a:t>
            </a:r>
            <a:endParaRPr kumimoji="1" lang="ja-JP" altLang="en-US" dirty="0"/>
          </a:p>
        </p:txBody>
      </p:sp>
      <p:sp>
        <p:nvSpPr>
          <p:cNvPr id="13" name="右矢印 12"/>
          <p:cNvSpPr/>
          <p:nvPr/>
        </p:nvSpPr>
        <p:spPr>
          <a:xfrm>
            <a:off x="1752105" y="5647326"/>
            <a:ext cx="2022659" cy="316378"/>
          </a:xfrm>
          <a:prstGeom prst="rightArrow">
            <a:avLst>
              <a:gd name="adj1" fmla="val 19792"/>
              <a:gd name="adj2" fmla="val 50000"/>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75455" y="6128995"/>
            <a:ext cx="1902024" cy="369332"/>
          </a:xfrm>
          <a:prstGeom prst="rect">
            <a:avLst/>
          </a:prstGeom>
          <a:noFill/>
        </p:spPr>
        <p:txBody>
          <a:bodyPr wrap="square" rtlCol="0">
            <a:spAutoFit/>
          </a:bodyPr>
          <a:lstStyle/>
          <a:p>
            <a:pPr algn="ctr"/>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15" name="テキスト ボックス 14"/>
          <p:cNvSpPr txBox="1"/>
          <p:nvPr/>
        </p:nvSpPr>
        <p:spPr>
          <a:xfrm>
            <a:off x="2206499" y="5475266"/>
            <a:ext cx="1113872" cy="353943"/>
          </a:xfrm>
          <a:prstGeom prst="rect">
            <a:avLst/>
          </a:prstGeom>
          <a:noFill/>
        </p:spPr>
        <p:txBody>
          <a:bodyPr wrap="square" rtlCol="0">
            <a:spAutoFit/>
          </a:bodyPr>
          <a:lstStyle/>
          <a:p>
            <a:pPr algn="ctr"/>
            <a:r>
              <a:rPr lang="ja-JP" altLang="en-US" sz="1700" dirty="0" smtClean="0"/>
              <a:t>暗号化</a:t>
            </a:r>
            <a:endParaRPr kumimoji="1" lang="ja-JP" altLang="en-US" sz="1700" dirty="0"/>
          </a:p>
        </p:txBody>
      </p:sp>
      <p:sp>
        <p:nvSpPr>
          <p:cNvPr id="17" name="右矢印 16"/>
          <p:cNvSpPr/>
          <p:nvPr/>
        </p:nvSpPr>
        <p:spPr>
          <a:xfrm>
            <a:off x="4951158" y="5720669"/>
            <a:ext cx="1625468" cy="287749"/>
          </a:xfrm>
          <a:prstGeom prst="rightArrow">
            <a:avLst>
              <a:gd name="adj1" fmla="val 19792"/>
              <a:gd name="adj2" fmla="val 50000"/>
            </a:avLst>
          </a:prstGeom>
        </p:spPr>
        <p:style>
          <a:lnRef idx="1">
            <a:schemeClr val="dk1"/>
          </a:lnRef>
          <a:fillRef idx="1003">
            <a:schemeClr val="lt1"/>
          </a:fillRef>
          <a:effectRef idx="1">
            <a:schemeClr val="dk1"/>
          </a:effectRef>
          <a:fontRef idx="minor">
            <a:schemeClr val="dk1"/>
          </a:fontRef>
        </p:style>
        <p:txBody>
          <a:bodyPr rtlCol="0" anchor="ctr"/>
          <a:lstStyle/>
          <a:p>
            <a:pPr algn="ctr"/>
            <a:endParaRPr kumimoji="1" lang="ja-JP" altLang="en-US"/>
          </a:p>
        </p:txBody>
      </p:sp>
      <p:sp>
        <p:nvSpPr>
          <p:cNvPr id="18" name="テキスト ボックス 17"/>
          <p:cNvSpPr txBox="1"/>
          <p:nvPr/>
        </p:nvSpPr>
        <p:spPr>
          <a:xfrm>
            <a:off x="6537181" y="6061200"/>
            <a:ext cx="1223582"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sp>
        <p:nvSpPr>
          <p:cNvPr id="19" name="左矢印 18"/>
          <p:cNvSpPr/>
          <p:nvPr/>
        </p:nvSpPr>
        <p:spPr>
          <a:xfrm>
            <a:off x="1752105" y="5196028"/>
            <a:ext cx="2022660" cy="322777"/>
          </a:xfrm>
          <a:prstGeom prst="leftArrow">
            <a:avLst>
              <a:gd name="adj1" fmla="val 22309"/>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20" name="左矢印 19"/>
          <p:cNvSpPr/>
          <p:nvPr/>
        </p:nvSpPr>
        <p:spPr>
          <a:xfrm>
            <a:off x="4951158" y="5185066"/>
            <a:ext cx="1625468" cy="319966"/>
          </a:xfrm>
          <a:prstGeom prst="leftArrow">
            <a:avLst>
              <a:gd name="adj1" fmla="val 22309"/>
              <a:gd name="adj2" fmla="val 50000"/>
            </a:avLst>
          </a:prstGeom>
        </p:spPr>
        <p:style>
          <a:lnRef idx="1">
            <a:schemeClr val="dk1"/>
          </a:lnRef>
          <a:fillRef idx="1003">
            <a:schemeClr val="lt2"/>
          </a:fillRef>
          <a:effectRef idx="1">
            <a:schemeClr val="dk1"/>
          </a:effectRef>
          <a:fontRef idx="minor">
            <a:schemeClr val="dk1"/>
          </a:fontRef>
        </p:style>
        <p:txBody>
          <a:bodyPr rtlCol="0" anchor="ctr"/>
          <a:lstStyle/>
          <a:p>
            <a:pPr algn="ctr"/>
            <a:endParaRPr kumimoji="1" lang="ja-JP" altLang="en-US"/>
          </a:p>
        </p:txBody>
      </p:sp>
      <p:sp>
        <p:nvSpPr>
          <p:cNvPr id="21" name="テキスト ボックス 20"/>
          <p:cNvSpPr txBox="1"/>
          <p:nvPr/>
        </p:nvSpPr>
        <p:spPr>
          <a:xfrm>
            <a:off x="2273269" y="5003473"/>
            <a:ext cx="980330" cy="353943"/>
          </a:xfrm>
          <a:prstGeom prst="rect">
            <a:avLst/>
          </a:prstGeom>
          <a:noFill/>
        </p:spPr>
        <p:txBody>
          <a:bodyPr wrap="square" rtlCol="0">
            <a:spAutoFit/>
          </a:bodyPr>
          <a:lstStyle/>
          <a:p>
            <a:pPr algn="ctr"/>
            <a:r>
              <a:rPr lang="ja-JP" altLang="en-US" sz="1700" dirty="0" smtClean="0"/>
              <a:t>復号化</a:t>
            </a:r>
            <a:endParaRPr kumimoji="1" lang="ja-JP" altLang="en-US" sz="1700" dirty="0"/>
          </a:p>
        </p:txBody>
      </p:sp>
      <p:sp>
        <p:nvSpPr>
          <p:cNvPr id="22" name="正方形/長方形 21"/>
          <p:cNvSpPr/>
          <p:nvPr/>
        </p:nvSpPr>
        <p:spPr>
          <a:xfrm>
            <a:off x="5064122" y="5451369"/>
            <a:ext cx="1373103" cy="353943"/>
          </a:xfrm>
          <a:prstGeom prst="rect">
            <a:avLst/>
          </a:prstGeom>
        </p:spPr>
        <p:txBody>
          <a:bodyPr wrap="square">
            <a:spAutoFit/>
          </a:bodyPr>
          <a:lstStyle/>
          <a:p>
            <a:pPr algn="ctr"/>
            <a:r>
              <a:rPr lang="ja-JP" altLang="en-US" sz="1700" dirty="0" smtClean="0"/>
              <a:t>暗号データ</a:t>
            </a:r>
            <a:endParaRPr lang="ja-JP" altLang="en-US" sz="1700" dirty="0"/>
          </a:p>
        </p:txBody>
      </p:sp>
      <p:sp>
        <p:nvSpPr>
          <p:cNvPr id="23" name="テキスト ボックス 22"/>
          <p:cNvSpPr txBox="1"/>
          <p:nvPr/>
        </p:nvSpPr>
        <p:spPr>
          <a:xfrm>
            <a:off x="5025128" y="6498327"/>
            <a:ext cx="1410543" cy="353943"/>
          </a:xfrm>
          <a:prstGeom prst="rect">
            <a:avLst/>
          </a:prstGeom>
          <a:noFill/>
        </p:spPr>
        <p:txBody>
          <a:bodyPr wrap="square" rtlCol="0">
            <a:spAutoFit/>
          </a:bodyPr>
          <a:lstStyle/>
          <a:p>
            <a:pPr algn="ctr"/>
            <a:r>
              <a:rPr kumimoji="1" lang="en-US" altLang="ja-JP" sz="1700" dirty="0" smtClean="0"/>
              <a:t>Android OS</a:t>
            </a:r>
            <a:endParaRPr kumimoji="1" lang="ja-JP" altLang="en-US" sz="1700" dirty="0"/>
          </a:p>
        </p:txBody>
      </p:sp>
      <p:sp>
        <p:nvSpPr>
          <p:cNvPr id="16" name="下カーブ矢印 15"/>
          <p:cNvSpPr/>
          <p:nvPr/>
        </p:nvSpPr>
        <p:spPr>
          <a:xfrm>
            <a:off x="2273268" y="4858050"/>
            <a:ext cx="1907711" cy="290845"/>
          </a:xfrm>
          <a:prstGeom prst="curvedDownArrow">
            <a:avLst>
              <a:gd name="adj1" fmla="val 25000"/>
              <a:gd name="adj2" fmla="val 86313"/>
              <a:gd name="adj3" fmla="val 2500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rgbClr val="FF0000"/>
              </a:solidFill>
            </a:endParaRPr>
          </a:p>
        </p:txBody>
      </p:sp>
      <p:sp>
        <p:nvSpPr>
          <p:cNvPr id="24" name="テキスト ボックス 23"/>
          <p:cNvSpPr txBox="1"/>
          <p:nvPr/>
        </p:nvSpPr>
        <p:spPr>
          <a:xfrm>
            <a:off x="2395923" y="4572107"/>
            <a:ext cx="884559" cy="353943"/>
          </a:xfrm>
          <a:prstGeom prst="rect">
            <a:avLst/>
          </a:prstGeom>
          <a:noFill/>
        </p:spPr>
        <p:txBody>
          <a:bodyPr wrap="square" rtlCol="0">
            <a:spAutoFit/>
          </a:bodyPr>
          <a:lstStyle/>
          <a:p>
            <a:pPr algn="ctr"/>
            <a:r>
              <a:rPr kumimoji="1" lang="ja-JP" altLang="en-US" sz="1700" dirty="0" smtClean="0"/>
              <a:t>暗号化</a:t>
            </a:r>
            <a:endParaRPr kumimoji="1" lang="ja-JP" altLang="en-US" sz="1700" dirty="0"/>
          </a:p>
        </p:txBody>
      </p:sp>
    </p:spTree>
    <p:extLst>
      <p:ext uri="{BB962C8B-B14F-4D97-AF65-F5344CB8AC3E}">
        <p14:creationId xmlns:p14="http://schemas.microsoft.com/office/powerpoint/2010/main" val="26844841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統合のアプローチ</a:t>
            </a:r>
            <a:endParaRPr lang="ja-JP" altLang="en-US" dirty="0"/>
          </a:p>
        </p:txBody>
      </p:sp>
      <p:sp>
        <p:nvSpPr>
          <p:cNvPr id="3" name="コンテンツ プレースホルダー 2"/>
          <p:cNvSpPr>
            <a:spLocks noGrp="1"/>
          </p:cNvSpPr>
          <p:nvPr>
            <p:ph idx="1"/>
          </p:nvPr>
        </p:nvSpPr>
        <p:spPr/>
        <p:txBody>
          <a:bodyPr/>
          <a:lstStyle/>
          <a:p>
            <a:r>
              <a:rPr lang="ja-JP" altLang="en-US" dirty="0" smtClean="0"/>
              <a:t>キャッシュ暗号化でも</a:t>
            </a:r>
            <a:r>
              <a:rPr lang="en-US" altLang="ja-JP" dirty="0" err="1" smtClean="0"/>
              <a:t>dm</a:t>
            </a:r>
            <a:r>
              <a:rPr lang="en-US" altLang="ja-JP" dirty="0" smtClean="0"/>
              <a:t>-crypt</a:t>
            </a:r>
            <a:r>
              <a:rPr lang="ja-JP" altLang="en-US" dirty="0" smtClean="0"/>
              <a:t>の暗号化・復号化処理を利用</a:t>
            </a:r>
            <a:endParaRPr lang="en-US" altLang="ja-JP" dirty="0" smtClean="0"/>
          </a:p>
          <a:p>
            <a:pPr lvl="1"/>
            <a:r>
              <a:rPr lang="ja-JP" altLang="en-US" dirty="0" smtClean="0"/>
              <a:t>暗号アルゴリズム、暗号鍵などを共通化</a:t>
            </a:r>
            <a:endParaRPr lang="en-US" altLang="ja-JP" dirty="0" smtClean="0"/>
          </a:p>
          <a:p>
            <a:pPr lvl="1"/>
            <a:r>
              <a:rPr lang="en-US" altLang="en-US" dirty="0" err="1" smtClean="0">
                <a:latin typeface="+mn-ea"/>
              </a:rPr>
              <a:t>既存の</a:t>
            </a:r>
            <a:r>
              <a:rPr lang="en-US" altLang="en-US" dirty="0" err="1" smtClean="0"/>
              <a:t>dm</a:t>
            </a:r>
            <a:r>
              <a:rPr lang="en-US" altLang="en-US" dirty="0" smtClean="0"/>
              <a:t>-crypt</a:t>
            </a:r>
            <a:r>
              <a:rPr lang="ja-JP" altLang="en-US" dirty="0" smtClean="0"/>
              <a:t>用の管理ツールを流用可能</a:t>
            </a:r>
            <a:endParaRPr lang="en-US" altLang="ja-JP" dirty="0" smtClean="0"/>
          </a:p>
          <a:p>
            <a:r>
              <a:rPr lang="ja-JP" altLang="en-US" dirty="0" smtClean="0"/>
              <a:t>統合の課題</a:t>
            </a:r>
            <a:endParaRPr lang="en-US" altLang="ja-JP" dirty="0" smtClean="0"/>
          </a:p>
          <a:p>
            <a:pPr lvl="1"/>
            <a:r>
              <a:rPr lang="ja-JP" altLang="en-US" dirty="0" smtClean="0"/>
              <a:t>暗号化・復号化にセクタ番号が必要</a:t>
            </a:r>
            <a:endParaRPr lang="en-US" altLang="ja-JP" dirty="0" smtClean="0"/>
          </a:p>
          <a:p>
            <a:pPr lvl="2"/>
            <a:r>
              <a:rPr lang="ja-JP" altLang="en-US" dirty="0" smtClean="0"/>
              <a:t>ディスクレベルで動作する</a:t>
            </a:r>
            <a:r>
              <a:rPr lang="en-US" altLang="ja-JP" dirty="0" err="1" smtClean="0"/>
              <a:t>dm</a:t>
            </a:r>
            <a:r>
              <a:rPr lang="en-US" altLang="ja-JP" dirty="0" smtClean="0"/>
              <a:t>-crypt</a:t>
            </a:r>
            <a:r>
              <a:rPr lang="ja-JP" altLang="en-US" dirty="0" smtClean="0"/>
              <a:t>にしか扱えない情報</a:t>
            </a:r>
            <a:endParaRPr lang="en-US" altLang="ja-JP" dirty="0"/>
          </a:p>
        </p:txBody>
      </p:sp>
      <p:sp>
        <p:nvSpPr>
          <p:cNvPr id="4" name="スライド番号プレースホルダー 3"/>
          <p:cNvSpPr>
            <a:spLocks noGrp="1"/>
          </p:cNvSpPr>
          <p:nvPr>
            <p:ph type="sldNum" sz="quarter" idx="12"/>
          </p:nvPr>
        </p:nvSpPr>
        <p:spPr/>
        <p:txBody>
          <a:bodyPr/>
          <a:lstStyle/>
          <a:p>
            <a:fld id="{F2E58643-0072-FC4A-9393-F756A8D74F98}" type="slidenum">
              <a:rPr lang="ja-JP" altLang="en-US" smtClean="0"/>
              <a:pPr/>
              <a:t>8</a:t>
            </a:fld>
            <a:endParaRPr lang="ja-JP" altLang="en-US"/>
          </a:p>
        </p:txBody>
      </p:sp>
      <p:sp>
        <p:nvSpPr>
          <p:cNvPr id="5" name="角丸四角形 4"/>
          <p:cNvSpPr/>
          <p:nvPr/>
        </p:nvSpPr>
        <p:spPr>
          <a:xfrm>
            <a:off x="5272915" y="5371836"/>
            <a:ext cx="1534791" cy="104344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 name="角丸四角形 5"/>
          <p:cNvSpPr/>
          <p:nvPr/>
        </p:nvSpPr>
        <p:spPr>
          <a:xfrm>
            <a:off x="1993197" y="5371836"/>
            <a:ext cx="1492520" cy="89447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855773" y="6230612"/>
            <a:ext cx="1902024" cy="369332"/>
          </a:xfrm>
          <a:prstGeom prst="rect">
            <a:avLst/>
          </a:prstGeom>
          <a:noFill/>
        </p:spPr>
        <p:txBody>
          <a:bodyPr wrap="square" rtlCol="0">
            <a:spAutoFit/>
          </a:bodyPr>
          <a:lstStyle/>
          <a:p>
            <a:pPr algn="ctr"/>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8" name="テキスト ボックス 7"/>
          <p:cNvSpPr txBox="1"/>
          <p:nvPr/>
        </p:nvSpPr>
        <p:spPr>
          <a:xfrm>
            <a:off x="5436516" y="6129571"/>
            <a:ext cx="1223582"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pic>
        <p:nvPicPr>
          <p:cNvPr id="9" name="Picture 6"/>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4124" b="90722" l="9653" r="91120"/>
                    </a14:imgEffect>
                  </a14:imgLayer>
                </a14:imgProps>
              </a:ext>
              <a:ext uri="{28A0092B-C50C-407E-A947-70E740481C1C}">
                <a14:useLocalDpi xmlns:a14="http://schemas.microsoft.com/office/drawing/2010/main" val="0"/>
              </a:ext>
            </a:extLst>
          </a:blip>
          <a:srcRect/>
          <a:stretch>
            <a:fillRect/>
          </a:stretch>
        </p:blipFill>
        <p:spPr bwMode="auto">
          <a:xfrm>
            <a:off x="4446267" y="5510383"/>
            <a:ext cx="826648" cy="619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正方形/長方形 9"/>
          <p:cNvSpPr/>
          <p:nvPr/>
        </p:nvSpPr>
        <p:spPr>
          <a:xfrm>
            <a:off x="5569352" y="5499799"/>
            <a:ext cx="941916" cy="645584"/>
          </a:xfrm>
          <a:prstGeom prst="rect">
            <a:avLst/>
          </a:prstGeom>
          <a:solidFill>
            <a:schemeClr val="bg1"/>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dirty="0" smtClean="0">
                <a:solidFill>
                  <a:srgbClr val="000000"/>
                </a:solidFill>
              </a:rPr>
              <a:t>セクタ情報</a:t>
            </a:r>
          </a:p>
        </p:txBody>
      </p:sp>
      <p:sp>
        <p:nvSpPr>
          <p:cNvPr id="12" name="右矢印 11"/>
          <p:cNvSpPr/>
          <p:nvPr/>
        </p:nvSpPr>
        <p:spPr>
          <a:xfrm flipH="1">
            <a:off x="3600450" y="5657147"/>
            <a:ext cx="793665" cy="323850"/>
          </a:xfrm>
          <a:prstGeom prst="rightArrow">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smtClean="0">
              <a:solidFill>
                <a:srgbClr val="FF0000"/>
              </a:solidFill>
            </a:endParaRPr>
          </a:p>
        </p:txBody>
      </p:sp>
    </p:spTree>
    <p:extLst>
      <p:ext uri="{BB962C8B-B14F-4D97-AF65-F5344CB8AC3E}">
        <p14:creationId xmlns:p14="http://schemas.microsoft.com/office/powerpoint/2010/main" val="330934745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369971" y="4538612"/>
            <a:ext cx="5079926" cy="2038953"/>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lang="ja-JP" altLang="en-US" dirty="0" smtClean="0"/>
              <a:t>ファイルの読み込み</a:t>
            </a:r>
            <a:endParaRPr lang="ja-JP" altLang="en-US" dirty="0"/>
          </a:p>
        </p:txBody>
      </p:sp>
      <p:sp>
        <p:nvSpPr>
          <p:cNvPr id="3" name="コンテンツ プレースホルダー 2"/>
          <p:cNvSpPr>
            <a:spLocks noGrp="1"/>
          </p:cNvSpPr>
          <p:nvPr>
            <p:ph idx="1"/>
          </p:nvPr>
        </p:nvSpPr>
        <p:spPr/>
        <p:txBody>
          <a:bodyPr/>
          <a:lstStyle/>
          <a:p>
            <a:r>
              <a:rPr lang="ja-JP" altLang="en-US" dirty="0" smtClean="0"/>
              <a:t>ディスクからの読み込み時には復号しない</a:t>
            </a:r>
            <a:endParaRPr lang="en-US" altLang="ja-JP" dirty="0" smtClean="0"/>
          </a:p>
          <a:p>
            <a:pPr lvl="1"/>
            <a:r>
              <a:rPr lang="en-US" altLang="ja-JP" dirty="0" err="1" smtClean="0"/>
              <a:t>dm</a:t>
            </a:r>
            <a:r>
              <a:rPr lang="en-US" altLang="ja-JP" dirty="0" smtClean="0"/>
              <a:t>-crypt</a:t>
            </a:r>
            <a:r>
              <a:rPr lang="ja-JP" altLang="en-US" dirty="0" smtClean="0"/>
              <a:t>での読み込み処理時に復号に必要な情報をキャッシュに登録</a:t>
            </a:r>
            <a:endParaRPr lang="en-US" altLang="ja-JP" dirty="0" smtClean="0"/>
          </a:p>
          <a:p>
            <a:r>
              <a:rPr lang="ja-JP" altLang="en-US" dirty="0" smtClean="0"/>
              <a:t>キャッシュからの読み込み時に復号</a:t>
            </a:r>
            <a:endParaRPr lang="en-US" altLang="ja-JP" dirty="0" smtClean="0"/>
          </a:p>
          <a:p>
            <a:pPr lvl="1"/>
            <a:r>
              <a:rPr lang="ja-JP" altLang="en-US" dirty="0" smtClean="0"/>
              <a:t>キャッシュに登録しておいた情報を利用</a:t>
            </a:r>
            <a:endParaRPr lang="en-US" altLang="ja-JP" dirty="0" smtClean="0"/>
          </a:p>
        </p:txBody>
      </p:sp>
      <p:sp>
        <p:nvSpPr>
          <p:cNvPr id="21" name="スライド番号プレースホルダー 20"/>
          <p:cNvSpPr>
            <a:spLocks noGrp="1"/>
          </p:cNvSpPr>
          <p:nvPr>
            <p:ph type="sldNum" sz="quarter" idx="12"/>
          </p:nvPr>
        </p:nvSpPr>
        <p:spPr/>
        <p:txBody>
          <a:bodyPr/>
          <a:lstStyle/>
          <a:p>
            <a:fld id="{F2E58643-0072-FC4A-9393-F756A8D74F98}" type="slidenum">
              <a:rPr lang="ja-JP" altLang="en-US" smtClean="0"/>
              <a:pPr/>
              <a:t>9</a:t>
            </a:fld>
            <a:endParaRPr lang="ja-JP" altLang="en-US"/>
          </a:p>
        </p:txBody>
      </p:sp>
      <p:sp>
        <p:nvSpPr>
          <p:cNvPr id="22" name="角丸四角形 21"/>
          <p:cNvSpPr/>
          <p:nvPr/>
        </p:nvSpPr>
        <p:spPr>
          <a:xfrm>
            <a:off x="6646335" y="4732625"/>
            <a:ext cx="1656184" cy="1637802"/>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4" name="角丸四角形 23"/>
          <p:cNvSpPr/>
          <p:nvPr/>
        </p:nvSpPr>
        <p:spPr>
          <a:xfrm>
            <a:off x="684887" y="4891060"/>
            <a:ext cx="1152128" cy="100811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25" name="正方形/長方形 24"/>
          <p:cNvSpPr/>
          <p:nvPr/>
        </p:nvSpPr>
        <p:spPr>
          <a:xfrm>
            <a:off x="6826355" y="4879946"/>
            <a:ext cx="1296144" cy="1152128"/>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26" name="角丸四角形 25"/>
          <p:cNvSpPr/>
          <p:nvPr/>
        </p:nvSpPr>
        <p:spPr>
          <a:xfrm>
            <a:off x="3493171" y="4809006"/>
            <a:ext cx="1637820" cy="130604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kumimoji="1" lang="ja-JP" altLang="en-US"/>
          </a:p>
        </p:txBody>
      </p:sp>
      <p:sp>
        <p:nvSpPr>
          <p:cNvPr id="27" name="正方形/長方形 26"/>
          <p:cNvSpPr/>
          <p:nvPr/>
        </p:nvSpPr>
        <p:spPr>
          <a:xfrm>
            <a:off x="3648227" y="4974786"/>
            <a:ext cx="1341677" cy="924386"/>
          </a:xfrm>
          <a:prstGeom prst="rect">
            <a:avLst/>
          </a:prstGeom>
          <a:solidFill>
            <a:srgbClr val="BFBFBF"/>
          </a:solidFill>
        </p:spPr>
        <p:style>
          <a:lnRef idx="1">
            <a:schemeClr val="dk1"/>
          </a:lnRef>
          <a:fillRef idx="3">
            <a:schemeClr val="dk1"/>
          </a:fillRef>
          <a:effectRef idx="2">
            <a:schemeClr val="dk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52199" y="5210449"/>
            <a:ext cx="1017504" cy="369332"/>
          </a:xfrm>
          <a:prstGeom prst="rect">
            <a:avLst/>
          </a:prstGeom>
          <a:noFill/>
        </p:spPr>
        <p:txBody>
          <a:bodyPr wrap="square" rtlCol="0">
            <a:spAutoFit/>
          </a:bodyPr>
          <a:lstStyle/>
          <a:p>
            <a:pPr algn="ctr"/>
            <a:r>
              <a:rPr kumimoji="1" lang="ja-JP" altLang="en-US" dirty="0" smtClean="0"/>
              <a:t>アプリ</a:t>
            </a:r>
            <a:endParaRPr kumimoji="1" lang="ja-JP" altLang="en-US" dirty="0"/>
          </a:p>
        </p:txBody>
      </p:sp>
      <p:sp>
        <p:nvSpPr>
          <p:cNvPr id="29" name="テキスト ボックス 28"/>
          <p:cNvSpPr txBox="1"/>
          <p:nvPr/>
        </p:nvSpPr>
        <p:spPr>
          <a:xfrm>
            <a:off x="3707245" y="5163622"/>
            <a:ext cx="1230488" cy="584775"/>
          </a:xfrm>
          <a:prstGeom prst="rect">
            <a:avLst/>
          </a:prstGeom>
          <a:noFill/>
        </p:spPr>
        <p:txBody>
          <a:bodyPr wrap="square" rtlCol="0">
            <a:spAutoFit/>
          </a:bodyPr>
          <a:lstStyle/>
          <a:p>
            <a:pPr algn="ctr"/>
            <a:r>
              <a:rPr lang="ja-JP" altLang="en-US" sz="1600" b="1" dirty="0" smtClean="0"/>
              <a:t>暗号化キャッシュ</a:t>
            </a:r>
            <a:endParaRPr lang="en-US" altLang="ja-JP" sz="1600" b="1" dirty="0" smtClean="0"/>
          </a:p>
        </p:txBody>
      </p:sp>
      <p:sp>
        <p:nvSpPr>
          <p:cNvPr id="30" name="テキスト ボックス 29"/>
          <p:cNvSpPr txBox="1"/>
          <p:nvPr/>
        </p:nvSpPr>
        <p:spPr>
          <a:xfrm>
            <a:off x="6898363" y="5138861"/>
            <a:ext cx="1152128" cy="646331"/>
          </a:xfrm>
          <a:prstGeom prst="rect">
            <a:avLst/>
          </a:prstGeom>
          <a:noFill/>
        </p:spPr>
        <p:txBody>
          <a:bodyPr wrap="square" rtlCol="0">
            <a:spAutoFit/>
          </a:bodyPr>
          <a:lstStyle/>
          <a:p>
            <a:pPr algn="ctr"/>
            <a:r>
              <a:rPr kumimoji="1" lang="ja-JP" altLang="en-US" dirty="0" smtClean="0"/>
              <a:t>暗号化ディスク</a:t>
            </a:r>
            <a:endParaRPr kumimoji="1" lang="ja-JP" altLang="en-US" dirty="0"/>
          </a:p>
        </p:txBody>
      </p:sp>
      <p:sp>
        <p:nvSpPr>
          <p:cNvPr id="32" name="テキスト ボックス 31"/>
          <p:cNvSpPr txBox="1"/>
          <p:nvPr/>
        </p:nvSpPr>
        <p:spPr>
          <a:xfrm>
            <a:off x="3513986" y="6115354"/>
            <a:ext cx="1705713" cy="369332"/>
          </a:xfrm>
          <a:prstGeom prst="rect">
            <a:avLst/>
          </a:prstGeom>
          <a:noFill/>
        </p:spPr>
        <p:txBody>
          <a:bodyPr wrap="square" rtlCol="0">
            <a:spAutoFit/>
          </a:bodyPr>
          <a:lstStyle/>
          <a:p>
            <a:pPr algn="ctr"/>
            <a:r>
              <a:rPr kumimoji="1" lang="en-US" altLang="ja-JP" dirty="0" smtClean="0">
                <a:ln>
                  <a:solidFill>
                    <a:srgbClr val="008000"/>
                  </a:solidFill>
                </a:ln>
                <a:solidFill>
                  <a:srgbClr val="008000"/>
                </a:solidFill>
              </a:rPr>
              <a:t>Cache-Crypt+</a:t>
            </a:r>
            <a:endParaRPr kumimoji="1" lang="ja-JP" altLang="en-US" dirty="0">
              <a:ln>
                <a:solidFill>
                  <a:srgbClr val="008000"/>
                </a:solidFill>
              </a:ln>
              <a:solidFill>
                <a:srgbClr val="008000"/>
              </a:solidFill>
            </a:endParaRPr>
          </a:p>
        </p:txBody>
      </p:sp>
      <p:sp>
        <p:nvSpPr>
          <p:cNvPr id="35" name="テキスト ボックス 34"/>
          <p:cNvSpPr txBox="1"/>
          <p:nvPr/>
        </p:nvSpPr>
        <p:spPr>
          <a:xfrm>
            <a:off x="6940865" y="6007686"/>
            <a:ext cx="1181634" cy="369332"/>
          </a:xfrm>
          <a:prstGeom prst="rect">
            <a:avLst/>
          </a:prstGeom>
          <a:noFill/>
        </p:spPr>
        <p:txBody>
          <a:bodyPr wrap="square" rtlCol="0">
            <a:spAutoFit/>
          </a:bodyPr>
          <a:lstStyle/>
          <a:p>
            <a:r>
              <a:rPr lang="en-US" altLang="ja-JP" dirty="0" err="1">
                <a:solidFill>
                  <a:srgbClr val="FFFF00"/>
                </a:solidFill>
              </a:rPr>
              <a:t>d</a:t>
            </a:r>
            <a:r>
              <a:rPr kumimoji="1" lang="en-US" altLang="ja-JP" dirty="0" err="1" smtClean="0">
                <a:solidFill>
                  <a:srgbClr val="FFFF00"/>
                </a:solidFill>
              </a:rPr>
              <a:t>m</a:t>
            </a:r>
            <a:r>
              <a:rPr kumimoji="1" lang="en-US" altLang="ja-JP" dirty="0" smtClean="0">
                <a:solidFill>
                  <a:srgbClr val="FFFF00"/>
                </a:solidFill>
              </a:rPr>
              <a:t>-crypt</a:t>
            </a:r>
            <a:endParaRPr kumimoji="1" lang="ja-JP" altLang="en-US" dirty="0">
              <a:solidFill>
                <a:srgbClr val="FFFF00"/>
              </a:solidFill>
            </a:endParaRPr>
          </a:p>
        </p:txBody>
      </p:sp>
      <p:sp>
        <p:nvSpPr>
          <p:cNvPr id="43" name="下カーブ矢印 42"/>
          <p:cNvSpPr/>
          <p:nvPr/>
        </p:nvSpPr>
        <p:spPr>
          <a:xfrm flipH="1">
            <a:off x="4632965" y="4469740"/>
            <a:ext cx="2478200" cy="410206"/>
          </a:xfrm>
          <a:prstGeom prst="curvedDownArrow">
            <a:avLst>
              <a:gd name="adj1" fmla="val 32272"/>
              <a:gd name="adj2" fmla="val 83507"/>
              <a:gd name="adj3" fmla="val 25000"/>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dirty="0" smtClean="0">
              <a:solidFill>
                <a:srgbClr val="FF0000"/>
              </a:solidFill>
            </a:endParaRPr>
          </a:p>
        </p:txBody>
      </p:sp>
      <p:sp>
        <p:nvSpPr>
          <p:cNvPr id="44" name="テキスト ボックス 43"/>
          <p:cNvSpPr txBox="1"/>
          <p:nvPr/>
        </p:nvSpPr>
        <p:spPr>
          <a:xfrm>
            <a:off x="5582284" y="4538612"/>
            <a:ext cx="653474" cy="369332"/>
          </a:xfrm>
          <a:prstGeom prst="rect">
            <a:avLst/>
          </a:prstGeom>
          <a:noFill/>
        </p:spPr>
        <p:txBody>
          <a:bodyPr wrap="square" rtlCol="0">
            <a:spAutoFit/>
          </a:bodyPr>
          <a:lstStyle/>
          <a:p>
            <a:r>
              <a:rPr lang="ja-JP" altLang="en-US" dirty="0" smtClean="0"/>
              <a:t>情報</a:t>
            </a:r>
            <a:endParaRPr kumimoji="1" lang="ja-JP" altLang="en-US" dirty="0"/>
          </a:p>
        </p:txBody>
      </p:sp>
      <p:sp>
        <p:nvSpPr>
          <p:cNvPr id="45" name="左矢印 44"/>
          <p:cNvSpPr/>
          <p:nvPr/>
        </p:nvSpPr>
        <p:spPr>
          <a:xfrm>
            <a:off x="1837015" y="5180412"/>
            <a:ext cx="1808533" cy="357589"/>
          </a:xfrm>
          <a:prstGeom prst="leftArrow">
            <a:avLst>
              <a:gd name="adj1" fmla="val 22309"/>
              <a:gd name="adj2" fmla="val 5000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2312160" y="4960275"/>
            <a:ext cx="944260" cy="353943"/>
          </a:xfrm>
          <a:prstGeom prst="rect">
            <a:avLst/>
          </a:prstGeom>
          <a:noFill/>
        </p:spPr>
        <p:txBody>
          <a:bodyPr wrap="square" rtlCol="0">
            <a:spAutoFit/>
          </a:bodyPr>
          <a:lstStyle/>
          <a:p>
            <a:r>
              <a:rPr lang="ja-JP" altLang="en-US" sz="1700" dirty="0" smtClean="0"/>
              <a:t>復号化</a:t>
            </a:r>
            <a:endParaRPr kumimoji="1" lang="ja-JP" altLang="en-US" sz="1700" dirty="0"/>
          </a:p>
        </p:txBody>
      </p:sp>
      <p:sp>
        <p:nvSpPr>
          <p:cNvPr id="31" name="正方形/長方形 30"/>
          <p:cNvSpPr/>
          <p:nvPr/>
        </p:nvSpPr>
        <p:spPr>
          <a:xfrm>
            <a:off x="5266439" y="5457637"/>
            <a:ext cx="1338828" cy="369332"/>
          </a:xfrm>
          <a:prstGeom prst="rect">
            <a:avLst/>
          </a:prstGeom>
        </p:spPr>
        <p:txBody>
          <a:bodyPr wrap="none">
            <a:spAutoFit/>
          </a:bodyPr>
          <a:lstStyle/>
          <a:p>
            <a:r>
              <a:rPr lang="ja-JP" altLang="en-US" dirty="0" smtClean="0"/>
              <a:t>暗号データ</a:t>
            </a:r>
            <a:endParaRPr lang="ja-JP" altLang="en-US" dirty="0"/>
          </a:p>
        </p:txBody>
      </p:sp>
      <p:sp>
        <p:nvSpPr>
          <p:cNvPr id="4" name="下カーブ矢印 3"/>
          <p:cNvSpPr/>
          <p:nvPr/>
        </p:nvSpPr>
        <p:spPr>
          <a:xfrm>
            <a:off x="2207892" y="4646710"/>
            <a:ext cx="1958184" cy="250589"/>
          </a:xfrm>
          <a:prstGeom prst="curvedDownArrow">
            <a:avLst>
              <a:gd name="adj1" fmla="val 47450"/>
              <a:gd name="adj2" fmla="val 111303"/>
              <a:gd name="adj3" fmla="val 25000"/>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smtClean="0">
              <a:solidFill>
                <a:srgbClr val="FF0000"/>
              </a:solidFill>
            </a:endParaRPr>
          </a:p>
        </p:txBody>
      </p:sp>
      <p:sp>
        <p:nvSpPr>
          <p:cNvPr id="5" name="テキスト ボックス 4"/>
          <p:cNvSpPr txBox="1"/>
          <p:nvPr/>
        </p:nvSpPr>
        <p:spPr>
          <a:xfrm>
            <a:off x="2114377" y="4292768"/>
            <a:ext cx="1198271" cy="353943"/>
          </a:xfrm>
          <a:prstGeom prst="rect">
            <a:avLst/>
          </a:prstGeom>
          <a:noFill/>
        </p:spPr>
        <p:txBody>
          <a:bodyPr wrap="square" rtlCol="0">
            <a:spAutoFit/>
          </a:bodyPr>
          <a:lstStyle/>
          <a:p>
            <a:pPr algn="ctr"/>
            <a:r>
              <a:rPr kumimoji="1" lang="ja-JP" altLang="en-US" sz="1700" dirty="0" smtClean="0"/>
              <a:t>暗号化</a:t>
            </a:r>
            <a:endParaRPr kumimoji="1" lang="ja-JP" altLang="en-US" sz="1700" dirty="0"/>
          </a:p>
        </p:txBody>
      </p:sp>
      <p:sp>
        <p:nvSpPr>
          <p:cNvPr id="34" name="左矢印 33"/>
          <p:cNvSpPr/>
          <p:nvPr/>
        </p:nvSpPr>
        <p:spPr>
          <a:xfrm>
            <a:off x="4989916" y="5180412"/>
            <a:ext cx="1840035" cy="357589"/>
          </a:xfrm>
          <a:prstGeom prst="leftArrow">
            <a:avLst>
              <a:gd name="adj1" fmla="val 22309"/>
              <a:gd name="adj2" fmla="val 50000"/>
            </a:avLst>
          </a:prstGeom>
        </p:spPr>
        <p:style>
          <a:lnRef idx="1">
            <a:schemeClr val="dk1"/>
          </a:lnRef>
          <a:fillRef idx="1003">
            <a:schemeClr val="lt2"/>
          </a:fillRef>
          <a:effectRef idx="1">
            <a:schemeClr val="dk1"/>
          </a:effectRef>
          <a:fontRef idx="minor">
            <a:schemeClr val="dk1"/>
          </a:fontRef>
        </p:style>
        <p:txBody>
          <a:bodyPr rtlCol="0" anchor="ctr"/>
          <a:lstStyle/>
          <a:p>
            <a:pPr algn="ctr"/>
            <a:endParaRPr kumimoji="1" lang="ja-JP" altLang="en-US"/>
          </a:p>
        </p:txBody>
      </p:sp>
      <p:pic>
        <p:nvPicPr>
          <p:cNvPr id="36" name="Picture 6"/>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4124" b="90722" l="9653" r="91120"/>
                    </a14:imgEffect>
                  </a14:imgLayer>
                </a14:imgProps>
              </a:ext>
              <a:ext uri="{28A0092B-C50C-407E-A947-70E740481C1C}">
                <a14:useLocalDpi xmlns:a14="http://schemas.microsoft.com/office/drawing/2010/main" val="0"/>
              </a:ext>
            </a:extLst>
          </a:blip>
          <a:srcRect/>
          <a:stretch>
            <a:fillRect/>
          </a:stretch>
        </p:blipFill>
        <p:spPr bwMode="auto">
          <a:xfrm>
            <a:off x="2207892" y="5524730"/>
            <a:ext cx="826648" cy="619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93613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500"/>
                                        <p:tgtEl>
                                          <p:spTgt spid="4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fade">
                                      <p:cBhvr>
                                        <p:cTn id="18" dur="500"/>
                                        <p:tgtEl>
                                          <p:spTgt spid="4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5"/>
                                        </p:tgtEl>
                                        <p:attrNameLst>
                                          <p:attrName>style.visibility</p:attrName>
                                        </p:attrNameLst>
                                      </p:cBhvr>
                                      <p:to>
                                        <p:strVal val="visible"/>
                                      </p:to>
                                    </p:set>
                                    <p:animEffect transition="in" filter="fade">
                                      <p:cBhvr>
                                        <p:cTn id="23" dur="500"/>
                                        <p:tgtEl>
                                          <p:spTgt spid="4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6"/>
                                        </p:tgtEl>
                                        <p:attrNameLst>
                                          <p:attrName>style.visibility</p:attrName>
                                        </p:attrNameLst>
                                      </p:cBhvr>
                                      <p:to>
                                        <p:strVal val="visible"/>
                                      </p:to>
                                    </p:set>
                                    <p:animEffect transition="in" filter="fade">
                                      <p:cBhvr>
                                        <p:cTn id="26" dur="500"/>
                                        <p:tgtEl>
                                          <p:spTgt spid="46"/>
                                        </p:tgtEl>
                                      </p:cBhvr>
                                    </p:animEffect>
                                  </p:childTnLst>
                                </p:cTn>
                              </p:par>
                              <p:par>
                                <p:cTn id="27" presetID="22" presetClass="entr" presetSubtype="4"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animEffect transition="in" filter="wipe(down)">
                                      <p:cBhvr>
                                        <p:cTn id="29" dur="500"/>
                                        <p:tgtEl>
                                          <p:spTgt spid="36"/>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p:bldP spid="45" grpId="0" animBg="1"/>
      <p:bldP spid="46" grpId="0"/>
      <p:bldP spid="31" grpId="0"/>
      <p:bldP spid="4" grpId="0" animBg="1"/>
      <p:bldP spid="5" grpId="0"/>
      <p:bldP spid="34" grpId="0" animBg="1"/>
    </p:bldLst>
  </p:timing>
</p:sld>
</file>

<file path=ppt/theme/theme1.xml><?xml version="1.0" encoding="utf-8"?>
<a:theme xmlns:a="http://schemas.openxmlformats.org/drawingml/2006/main" name="アドバンテージ">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アドバンテージ">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アドバンテージ">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rgbClr val="FF0000"/>
          </a:solidFill>
        </a:ln>
      </a:spPr>
      <a:bodyPr rtlCol="0" anchor="ctr"/>
      <a:lstStyle>
        <a:defPPr algn="ctr">
          <a:defRPr kumimoji="1" dirty="0" smtClean="0">
            <a:solidFill>
              <a:srgbClr val="FF0000"/>
            </a:solidFill>
          </a:defRPr>
        </a:defPPr>
      </a:lstStyle>
      <a:style>
        <a:lnRef idx="2">
          <a:schemeClr val="accent2">
            <a:shade val="50000"/>
          </a:schemeClr>
        </a:lnRef>
        <a:fillRef idx="1">
          <a:schemeClr val="accent2"/>
        </a:fillRef>
        <a:effectRef idx="0">
          <a:schemeClr val="accent2"/>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アドバンテージ.thmx</Template>
  <TotalTime>10179</TotalTime>
  <Words>1468</Words>
  <Application>Microsoft Macintosh PowerPoint</Application>
  <PresentationFormat>画面に合わせる (4:3)</PresentationFormat>
  <Paragraphs>284</Paragraphs>
  <Slides>18</Slides>
  <Notes>15</Notes>
  <HiddenSlides>2</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アドバンテージ</vt:lpstr>
      <vt:lpstr>コールドブート攻撃対策のための キャッシュ暗号化とディスク暗号化の統合</vt:lpstr>
      <vt:lpstr>Android端末の盗難対策</vt:lpstr>
      <vt:lpstr>コールドブート攻撃の脅威</vt:lpstr>
      <vt:lpstr>キャッシュからの情報漏洩</vt:lpstr>
      <vt:lpstr>先行研究： Cache-Crypt [福田ら’14]</vt:lpstr>
      <vt:lpstr>ディスク暗号化との併用時の問題</vt:lpstr>
      <vt:lpstr>提案：Cache-Crypt+</vt:lpstr>
      <vt:lpstr>統合のアプローチ</vt:lpstr>
      <vt:lpstr>ファイルの読み込み</vt:lpstr>
      <vt:lpstr>ファイルへの書き込み</vt:lpstr>
      <vt:lpstr>実験 </vt:lpstr>
      <vt:lpstr>暗号化・復号化されたデータ量</vt:lpstr>
      <vt:lpstr>読み書き性能</vt:lpstr>
      <vt:lpstr>関連研究</vt:lpstr>
      <vt:lpstr>まとめ </vt:lpstr>
      <vt:lpstr>PowerPoint プレゼンテーション</vt:lpstr>
      <vt:lpstr>今後の課題 </vt:lpstr>
      <vt:lpstr>暗号鍵の保護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児玉 朋大</dc:creator>
  <cp:lastModifiedBy>児玉 朋大</cp:lastModifiedBy>
  <cp:revision>265</cp:revision>
  <cp:lastPrinted>2017-02-20T07:24:46Z</cp:lastPrinted>
  <dcterms:created xsi:type="dcterms:W3CDTF">2016-12-12T03:53:55Z</dcterms:created>
  <dcterms:modified xsi:type="dcterms:W3CDTF">2017-02-22T01:10:42Z</dcterms:modified>
</cp:coreProperties>
</file>