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5"/>
  </p:notesMasterIdLst>
  <p:handoutMasterIdLst>
    <p:handoutMasterId r:id="rId26"/>
  </p:handoutMasterIdLst>
  <p:sldIdLst>
    <p:sldId id="256" r:id="rId2"/>
    <p:sldId id="268" r:id="rId3"/>
    <p:sldId id="269" r:id="rId4"/>
    <p:sldId id="270" r:id="rId5"/>
    <p:sldId id="272" r:id="rId6"/>
    <p:sldId id="273" r:id="rId7"/>
    <p:sldId id="274" r:id="rId8"/>
    <p:sldId id="275" r:id="rId9"/>
    <p:sldId id="278" r:id="rId10"/>
    <p:sldId id="279" r:id="rId11"/>
    <p:sldId id="287" r:id="rId12"/>
    <p:sldId id="281" r:id="rId13"/>
    <p:sldId id="289" r:id="rId14"/>
    <p:sldId id="282" r:id="rId15"/>
    <p:sldId id="283" r:id="rId16"/>
    <p:sldId id="285" r:id="rId17"/>
    <p:sldId id="271" r:id="rId18"/>
    <p:sldId id="290" r:id="rId19"/>
    <p:sldId id="276" r:id="rId20"/>
    <p:sldId id="277" r:id="rId21"/>
    <p:sldId id="288" r:id="rId22"/>
    <p:sldId id="280" r:id="rId23"/>
    <p:sldId id="286" r:id="rId2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87528" autoAdjust="0"/>
  </p:normalViewPr>
  <p:slideViewPr>
    <p:cSldViewPr>
      <p:cViewPr>
        <p:scale>
          <a:sx n="102" d="100"/>
          <a:sy n="102" d="100"/>
        </p:scale>
        <p:origin x="-654" y="-1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Microsoft%20PowerPoint%20&#20869;&#12398;&#12464;&#12521;&#1250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38745;&#27969;\Desktop\&#12476;&#12511;&#29992;\&#20889;&#30495;&#12539;&#12464;&#12521;&#12501;\&#12464;&#12521;&#125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38745;&#27969;\Desktop\&#12476;&#12511;&#29992;\&#20889;&#30495;&#12539;&#12464;&#12521;&#12501;\&#12464;&#12521;&#125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849023719586711"/>
          <c:y val="0.16869213988946358"/>
          <c:w val="0.73394536023775137"/>
          <c:h val="0.63318172980779919"/>
        </c:manualLayout>
      </c:layout>
      <c:barChart>
        <c:barDir val="col"/>
        <c:grouping val="stacked"/>
        <c:varyColors val="0"/>
        <c:ser>
          <c:idx val="0"/>
          <c:order val="0"/>
          <c:tx>
            <c:strRef>
              <c:f>'[Microsoft PowerPoint 内のグラフ]Sheet1'!$B$5</c:f>
              <c:strCache>
                <c:ptCount val="1"/>
                <c:pt idx="0">
                  <c:v>カーネル本体</c:v>
                </c:pt>
              </c:strCache>
            </c:strRef>
          </c:tx>
          <c:spPr>
            <a:solidFill>
              <a:srgbClr val="0070C0"/>
            </a:solidFill>
          </c:spPr>
          <c:invertIfNegative val="0"/>
          <c:cat>
            <c:strRef>
              <c:f>'[Microsoft PowerPoint 内のグラフ]Sheet1'!$C$4:$E$4</c:f>
              <c:strCache>
                <c:ptCount val="3"/>
                <c:pt idx="0">
                  <c:v>Ubuntu 12.10</c:v>
                </c:pt>
                <c:pt idx="1">
                  <c:v>Ubuntu 14.04</c:v>
                </c:pt>
                <c:pt idx="2">
                  <c:v>Ubuntu 16.04</c:v>
                </c:pt>
              </c:strCache>
            </c:strRef>
          </c:cat>
          <c:val>
            <c:numRef>
              <c:f>'[Microsoft PowerPoint 内のグラフ]Sheet1'!$C$5:$E$5</c:f>
              <c:numCache>
                <c:formatCode>General</c:formatCode>
                <c:ptCount val="3"/>
                <c:pt idx="0">
                  <c:v>1634</c:v>
                </c:pt>
                <c:pt idx="1">
                  <c:v>1850</c:v>
                </c:pt>
                <c:pt idx="2">
                  <c:v>2064</c:v>
                </c:pt>
              </c:numCache>
            </c:numRef>
          </c:val>
        </c:ser>
        <c:ser>
          <c:idx val="1"/>
          <c:order val="1"/>
          <c:tx>
            <c:strRef>
              <c:f>'[Microsoft PowerPoint 内のグラフ]Sheet1'!$B$6</c:f>
              <c:strCache>
                <c:ptCount val="1"/>
                <c:pt idx="0">
                  <c:v>モジュール</c:v>
                </c:pt>
              </c:strCache>
            </c:strRef>
          </c:tx>
          <c:spPr>
            <a:solidFill>
              <a:srgbClr val="F79646">
                <a:lumMod val="75000"/>
              </a:srgbClr>
            </a:solidFill>
          </c:spPr>
          <c:invertIfNegative val="0"/>
          <c:cat>
            <c:strRef>
              <c:f>'[Microsoft PowerPoint 内のグラフ]Sheet1'!$C$4:$E$4</c:f>
              <c:strCache>
                <c:ptCount val="3"/>
                <c:pt idx="0">
                  <c:v>Ubuntu 12.10</c:v>
                </c:pt>
                <c:pt idx="1">
                  <c:v>Ubuntu 14.04</c:v>
                </c:pt>
                <c:pt idx="2">
                  <c:v>Ubuntu 16.04</c:v>
                </c:pt>
              </c:strCache>
            </c:strRef>
          </c:cat>
          <c:val>
            <c:numRef>
              <c:f>'[Microsoft PowerPoint 内のグラフ]Sheet1'!$C$6:$E$6</c:f>
              <c:numCache>
                <c:formatCode>General</c:formatCode>
                <c:ptCount val="3"/>
                <c:pt idx="0">
                  <c:v>3482</c:v>
                </c:pt>
                <c:pt idx="1">
                  <c:v>3935</c:v>
                </c:pt>
                <c:pt idx="2">
                  <c:v>4405</c:v>
                </c:pt>
              </c:numCache>
            </c:numRef>
          </c:val>
        </c:ser>
        <c:dLbls>
          <c:showLegendKey val="0"/>
          <c:showVal val="0"/>
          <c:showCatName val="0"/>
          <c:showSerName val="0"/>
          <c:showPercent val="0"/>
          <c:showBubbleSize val="0"/>
        </c:dLbls>
        <c:gapWidth val="150"/>
        <c:overlap val="100"/>
        <c:axId val="184176000"/>
        <c:axId val="186311808"/>
      </c:barChart>
      <c:catAx>
        <c:axId val="184176000"/>
        <c:scaling>
          <c:orientation val="minMax"/>
        </c:scaling>
        <c:delete val="0"/>
        <c:axPos val="b"/>
        <c:majorTickMark val="none"/>
        <c:minorTickMark val="none"/>
        <c:tickLblPos val="nextTo"/>
        <c:txPr>
          <a:bodyPr/>
          <a:lstStyle/>
          <a:p>
            <a:pPr>
              <a:defRPr sz="1400"/>
            </a:pPr>
            <a:endParaRPr lang="ja-JP"/>
          </a:p>
        </c:txPr>
        <c:crossAx val="186311808"/>
        <c:crosses val="autoZero"/>
        <c:auto val="1"/>
        <c:lblAlgn val="ctr"/>
        <c:lblOffset val="100"/>
        <c:noMultiLvlLbl val="0"/>
      </c:catAx>
      <c:valAx>
        <c:axId val="186311808"/>
        <c:scaling>
          <c:orientation val="minMax"/>
        </c:scaling>
        <c:delete val="0"/>
        <c:axPos val="l"/>
        <c:title>
          <c:tx>
            <c:rich>
              <a:bodyPr rot="-5400000" vert="horz"/>
              <a:lstStyle/>
              <a:p>
                <a:pPr>
                  <a:defRPr sz="1600" b="0">
                    <a:latin typeface="ＭＳ Ｐゴシック" panose="020B0600070205080204" pitchFamily="50" charset="-128"/>
                    <a:ea typeface="ＭＳ Ｐゴシック" panose="020B0600070205080204" pitchFamily="50" charset="-128"/>
                  </a:defRPr>
                </a:pPr>
                <a:r>
                  <a:rPr lang="ja-JP" altLang="en-US" sz="1600" b="0" dirty="0" smtClean="0">
                    <a:latin typeface="ＭＳ Ｐゴシック" panose="020B0600070205080204" pitchFamily="50" charset="-128"/>
                    <a:ea typeface="ＭＳ Ｐゴシック" panose="020B0600070205080204" pitchFamily="50" charset="-128"/>
                  </a:rPr>
                  <a:t>コンフィグ項目（</a:t>
                </a:r>
                <a:r>
                  <a:rPr lang="ja-JP" altLang="en-US" sz="1600" b="0" dirty="0">
                    <a:latin typeface="ＭＳ Ｐゴシック" panose="020B0600070205080204" pitchFamily="50" charset="-128"/>
                    <a:ea typeface="ＭＳ Ｐゴシック" panose="020B0600070205080204" pitchFamily="50" charset="-128"/>
                  </a:rPr>
                  <a:t>個）</a:t>
                </a:r>
              </a:p>
            </c:rich>
          </c:tx>
          <c:layout>
            <c:manualLayout>
              <c:xMode val="edge"/>
              <c:yMode val="edge"/>
              <c:x val="1.8997889123430731E-2"/>
              <c:y val="0.17496551309113803"/>
            </c:manualLayout>
          </c:layout>
          <c:overlay val="0"/>
        </c:title>
        <c:numFmt formatCode="General" sourceLinked="1"/>
        <c:majorTickMark val="in"/>
        <c:minorTickMark val="none"/>
        <c:tickLblPos val="nextTo"/>
        <c:txPr>
          <a:bodyPr/>
          <a:lstStyle/>
          <a:p>
            <a:pPr>
              <a:defRPr sz="1200"/>
            </a:pPr>
            <a:endParaRPr lang="ja-JP"/>
          </a:p>
        </c:txPr>
        <c:crossAx val="184176000"/>
        <c:crosses val="autoZero"/>
        <c:crossBetween val="between"/>
      </c:valAx>
      <c:spPr>
        <a:ln>
          <a:solidFill>
            <a:sysClr val="windowText" lastClr="000000"/>
          </a:solidFill>
        </a:ln>
      </c:spPr>
    </c:plotArea>
    <c:legend>
      <c:legendPos val="t"/>
      <c:layout>
        <c:manualLayout>
          <c:xMode val="edge"/>
          <c:yMode val="edge"/>
          <c:x val="0.12337402325667518"/>
          <c:y val="4.0737925000754217E-2"/>
          <c:w val="0.86693087342147168"/>
          <c:h val="8.781217003047033E-2"/>
        </c:manualLayout>
      </c:layout>
      <c:overlay val="0"/>
      <c:txPr>
        <a:bodyPr/>
        <a:lstStyle/>
        <a:p>
          <a:pPr>
            <a:defRPr sz="1400"/>
          </a:pPr>
          <a:endParaRPr lang="ja-JP"/>
        </a:p>
      </c:txPr>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765578457739497"/>
          <c:y val="0.15364912719243401"/>
          <c:w val="0.7097366539986123"/>
          <c:h val="0.79997666958296898"/>
        </c:manualLayout>
      </c:layout>
      <c:barChart>
        <c:barDir val="col"/>
        <c:grouping val="clustered"/>
        <c:varyColors val="0"/>
        <c:ser>
          <c:idx val="0"/>
          <c:order val="0"/>
          <c:tx>
            <c:strRef>
              <c:f>Sheet2!$B$39</c:f>
              <c:strCache>
                <c:ptCount val="1"/>
                <c:pt idx="0">
                  <c:v>localmodconfig</c:v>
                </c:pt>
              </c:strCache>
            </c:strRef>
          </c:tx>
          <c:spPr>
            <a:solidFill>
              <a:srgbClr val="0070C0"/>
            </a:solidFill>
          </c:spPr>
          <c:invertIfNegative val="0"/>
          <c:val>
            <c:numRef>
              <c:f>Sheet2!$C$39</c:f>
              <c:numCache>
                <c:formatCode>General</c:formatCode>
                <c:ptCount val="1"/>
                <c:pt idx="0">
                  <c:v>1135</c:v>
                </c:pt>
              </c:numCache>
            </c:numRef>
          </c:val>
        </c:ser>
        <c:ser>
          <c:idx val="1"/>
          <c:order val="1"/>
          <c:tx>
            <c:strRef>
              <c:f>Sheet2!$B$40</c:f>
              <c:strCache>
                <c:ptCount val="1"/>
                <c:pt idx="0">
                  <c:v>config-mini</c:v>
                </c:pt>
              </c:strCache>
            </c:strRef>
          </c:tx>
          <c:spPr>
            <a:solidFill>
              <a:srgbClr val="FF0000"/>
            </a:solidFill>
          </c:spPr>
          <c:invertIfNegative val="0"/>
          <c:val>
            <c:numRef>
              <c:f>Sheet2!$C$40</c:f>
              <c:numCache>
                <c:formatCode>General</c:formatCode>
                <c:ptCount val="1"/>
                <c:pt idx="0">
                  <c:v>940</c:v>
                </c:pt>
              </c:numCache>
            </c:numRef>
          </c:val>
        </c:ser>
        <c:dLbls>
          <c:showLegendKey val="0"/>
          <c:showVal val="0"/>
          <c:showCatName val="0"/>
          <c:showSerName val="0"/>
          <c:showPercent val="0"/>
          <c:showBubbleSize val="0"/>
        </c:dLbls>
        <c:gapWidth val="150"/>
        <c:axId val="212067456"/>
        <c:axId val="212068992"/>
      </c:barChart>
      <c:catAx>
        <c:axId val="212067456"/>
        <c:scaling>
          <c:orientation val="minMax"/>
        </c:scaling>
        <c:delete val="1"/>
        <c:axPos val="b"/>
        <c:majorTickMark val="out"/>
        <c:minorTickMark val="none"/>
        <c:tickLblPos val="nextTo"/>
        <c:crossAx val="212068992"/>
        <c:crosses val="autoZero"/>
        <c:auto val="1"/>
        <c:lblAlgn val="ctr"/>
        <c:lblOffset val="100"/>
        <c:noMultiLvlLbl val="0"/>
      </c:catAx>
      <c:valAx>
        <c:axId val="212068992"/>
        <c:scaling>
          <c:orientation val="minMax"/>
        </c:scaling>
        <c:delete val="0"/>
        <c:axPos val="l"/>
        <c:title>
          <c:tx>
            <c:rich>
              <a:bodyPr rot="-5400000" vert="horz"/>
              <a:lstStyle/>
              <a:p>
                <a:pPr>
                  <a:defRPr sz="1800" b="0">
                    <a:latin typeface="ＭＳ Ｐゴシック" panose="020B0600070205080204" pitchFamily="50" charset="-128"/>
                    <a:ea typeface="ＭＳ Ｐゴシック" panose="020B0600070205080204" pitchFamily="50" charset="-128"/>
                  </a:defRPr>
                </a:pPr>
                <a:r>
                  <a:rPr lang="ja-JP" sz="1800" b="0" dirty="0">
                    <a:latin typeface="ＭＳ Ｐゴシック" panose="020B0600070205080204" pitchFamily="50" charset="-128"/>
                    <a:ea typeface="ＭＳ Ｐゴシック" panose="020B0600070205080204" pitchFamily="50" charset="-128"/>
                  </a:rPr>
                  <a:t>コンパイル時間</a:t>
                </a:r>
                <a:r>
                  <a:rPr lang="en-US" sz="1800" b="0" dirty="0" smtClean="0">
                    <a:latin typeface="ＭＳ Ｐゴシック" panose="020B0600070205080204" pitchFamily="50" charset="-128"/>
                    <a:ea typeface="ＭＳ Ｐゴシック" panose="020B0600070205080204" pitchFamily="50" charset="-128"/>
                  </a:rPr>
                  <a:t>(</a:t>
                </a:r>
                <a:r>
                  <a:rPr lang="ja-JP" altLang="en-US" sz="1800" b="0" dirty="0" smtClean="0">
                    <a:latin typeface="ＭＳ Ｐゴシック" panose="020B0600070205080204" pitchFamily="50" charset="-128"/>
                    <a:ea typeface="ＭＳ Ｐゴシック" panose="020B0600070205080204" pitchFamily="50" charset="-128"/>
                  </a:rPr>
                  <a:t>秒</a:t>
                </a:r>
                <a:r>
                  <a:rPr lang="en-US" sz="1800" b="0" dirty="0" smtClean="0">
                    <a:latin typeface="ＭＳ Ｐゴシック" panose="020B0600070205080204" pitchFamily="50" charset="-128"/>
                    <a:ea typeface="ＭＳ Ｐゴシック" panose="020B0600070205080204" pitchFamily="50" charset="-128"/>
                  </a:rPr>
                  <a:t>)</a:t>
                </a:r>
                <a:endParaRPr lang="ja-JP" sz="1800" b="0" dirty="0">
                  <a:latin typeface="ＭＳ Ｐゴシック" panose="020B0600070205080204" pitchFamily="50" charset="-128"/>
                  <a:ea typeface="ＭＳ Ｐゴシック" panose="020B0600070205080204" pitchFamily="50" charset="-128"/>
                </a:endParaRPr>
              </a:p>
            </c:rich>
          </c:tx>
          <c:layout>
            <c:manualLayout>
              <c:xMode val="edge"/>
              <c:yMode val="edge"/>
              <c:x val="4.5940912225685615E-3"/>
              <c:y val="0.14447321321398121"/>
            </c:manualLayout>
          </c:layout>
          <c:overlay val="0"/>
        </c:title>
        <c:numFmt formatCode="General" sourceLinked="1"/>
        <c:majorTickMark val="in"/>
        <c:minorTickMark val="none"/>
        <c:tickLblPos val="nextTo"/>
        <c:txPr>
          <a:bodyPr/>
          <a:lstStyle/>
          <a:p>
            <a:pPr>
              <a:defRPr sz="1200">
                <a:latin typeface="ＭＳ Ｐゴシック" panose="020B0600070205080204" pitchFamily="50" charset="-128"/>
                <a:ea typeface="ＭＳ Ｐゴシック" panose="020B0600070205080204" pitchFamily="50" charset="-128"/>
              </a:defRPr>
            </a:pPr>
            <a:endParaRPr lang="ja-JP"/>
          </a:p>
        </c:txPr>
        <c:crossAx val="212067456"/>
        <c:crosses val="autoZero"/>
        <c:crossBetween val="between"/>
      </c:valAx>
      <c:spPr>
        <a:ln>
          <a:solidFill>
            <a:sysClr val="windowText" lastClr="000000"/>
          </a:solidFill>
        </a:ln>
      </c:spPr>
    </c:plotArea>
    <c:legend>
      <c:legendPos val="t"/>
      <c:layout>
        <c:manualLayout>
          <c:xMode val="edge"/>
          <c:yMode val="edge"/>
          <c:x val="0.21680063326297078"/>
          <c:y val="3.143161087830728E-2"/>
          <c:w val="0.77350461059882236"/>
          <c:h val="0.11845014934140051"/>
        </c:manualLayout>
      </c:layout>
      <c:overlay val="0"/>
      <c:txPr>
        <a:bodyPr/>
        <a:lstStyle/>
        <a:p>
          <a:pPr>
            <a:defRPr sz="1800" b="0">
              <a:latin typeface="ＭＳ Ｐゴシック" panose="020B0600070205080204" pitchFamily="50" charset="-128"/>
              <a:ea typeface="ＭＳ Ｐゴシック" panose="020B0600070205080204" pitchFamily="50" charset="-128"/>
            </a:defRPr>
          </a:pPr>
          <a:endParaRPr lang="ja-JP"/>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23553225904901401"/>
          <c:y val="0.16250284822535699"/>
          <c:w val="0.71188579625221304"/>
          <c:h val="0.72151708405311699"/>
        </c:manualLayout>
      </c:layout>
      <c:barChart>
        <c:barDir val="col"/>
        <c:grouping val="stacked"/>
        <c:varyColors val="0"/>
        <c:ser>
          <c:idx val="0"/>
          <c:order val="0"/>
          <c:tx>
            <c:strRef>
              <c:f>Sheet2!$D$68</c:f>
              <c:strCache>
                <c:ptCount val="1"/>
                <c:pt idx="0">
                  <c:v>カーネル本体</c:v>
                </c:pt>
              </c:strCache>
            </c:strRef>
          </c:tx>
          <c:spPr>
            <a:solidFill>
              <a:srgbClr val="0070C0"/>
            </a:solidFill>
          </c:spPr>
          <c:invertIfNegative val="0"/>
          <c:cat>
            <c:strRef>
              <c:f>Sheet2!$C$69:$C$70</c:f>
              <c:strCache>
                <c:ptCount val="2"/>
                <c:pt idx="0">
                  <c:v>localmodconfig</c:v>
                </c:pt>
                <c:pt idx="1">
                  <c:v>config-mini</c:v>
                </c:pt>
              </c:strCache>
            </c:strRef>
          </c:cat>
          <c:val>
            <c:numRef>
              <c:f>Sheet2!$D$69:$D$70</c:f>
              <c:numCache>
                <c:formatCode>General</c:formatCode>
                <c:ptCount val="2"/>
                <c:pt idx="0">
                  <c:v>20.71</c:v>
                </c:pt>
                <c:pt idx="1">
                  <c:v>18.559999999999999</c:v>
                </c:pt>
              </c:numCache>
            </c:numRef>
          </c:val>
        </c:ser>
        <c:ser>
          <c:idx val="1"/>
          <c:order val="1"/>
          <c:tx>
            <c:strRef>
              <c:f>Sheet2!$E$68</c:f>
              <c:strCache>
                <c:ptCount val="1"/>
                <c:pt idx="0">
                  <c:v>モジュール</c:v>
                </c:pt>
              </c:strCache>
            </c:strRef>
          </c:tx>
          <c:spPr>
            <a:solidFill>
              <a:schemeClr val="accent6">
                <a:lumMod val="75000"/>
              </a:schemeClr>
            </a:solidFill>
          </c:spPr>
          <c:invertIfNegative val="0"/>
          <c:cat>
            <c:strRef>
              <c:f>Sheet2!$C$69:$C$70</c:f>
              <c:strCache>
                <c:ptCount val="2"/>
                <c:pt idx="0">
                  <c:v>localmodconfig</c:v>
                </c:pt>
                <c:pt idx="1">
                  <c:v>config-mini</c:v>
                </c:pt>
              </c:strCache>
            </c:strRef>
          </c:cat>
          <c:val>
            <c:numRef>
              <c:f>Sheet2!$E$69:$E$70</c:f>
              <c:numCache>
                <c:formatCode>General</c:formatCode>
                <c:ptCount val="2"/>
                <c:pt idx="0">
                  <c:v>23.6</c:v>
                </c:pt>
                <c:pt idx="1">
                  <c:v>20.95</c:v>
                </c:pt>
              </c:numCache>
            </c:numRef>
          </c:val>
        </c:ser>
        <c:dLbls>
          <c:showLegendKey val="0"/>
          <c:showVal val="0"/>
          <c:showCatName val="0"/>
          <c:showSerName val="0"/>
          <c:showPercent val="0"/>
          <c:showBubbleSize val="0"/>
        </c:dLbls>
        <c:gapWidth val="150"/>
        <c:overlap val="100"/>
        <c:axId val="186551680"/>
        <c:axId val="186553472"/>
      </c:barChart>
      <c:catAx>
        <c:axId val="186551680"/>
        <c:scaling>
          <c:orientation val="minMax"/>
        </c:scaling>
        <c:delete val="0"/>
        <c:axPos val="b"/>
        <c:majorTickMark val="none"/>
        <c:minorTickMark val="none"/>
        <c:tickLblPos val="nextTo"/>
        <c:txPr>
          <a:bodyPr/>
          <a:lstStyle/>
          <a:p>
            <a:pPr>
              <a:defRPr sz="1400" b="0">
                <a:latin typeface="ＭＳ Ｐゴシック" panose="020B0600070205080204" pitchFamily="50" charset="-128"/>
                <a:ea typeface="ＭＳ Ｐゴシック" panose="020B0600070205080204" pitchFamily="50" charset="-128"/>
              </a:defRPr>
            </a:pPr>
            <a:endParaRPr lang="ja-JP"/>
          </a:p>
        </c:txPr>
        <c:crossAx val="186553472"/>
        <c:crosses val="autoZero"/>
        <c:auto val="1"/>
        <c:lblAlgn val="ctr"/>
        <c:lblOffset val="100"/>
        <c:noMultiLvlLbl val="0"/>
      </c:catAx>
      <c:valAx>
        <c:axId val="186553472"/>
        <c:scaling>
          <c:orientation val="minMax"/>
        </c:scaling>
        <c:delete val="0"/>
        <c:axPos val="l"/>
        <c:title>
          <c:tx>
            <c:rich>
              <a:bodyPr rot="-5400000" vert="horz"/>
              <a:lstStyle/>
              <a:p>
                <a:pPr>
                  <a:defRPr sz="1800" b="0">
                    <a:latin typeface="ＭＳ Ｐゴシック" panose="020B0600070205080204" pitchFamily="50" charset="-128"/>
                    <a:ea typeface="ＭＳ Ｐゴシック" panose="020B0600070205080204" pitchFamily="50" charset="-128"/>
                  </a:defRPr>
                </a:pPr>
                <a:r>
                  <a:rPr lang="ja-JP" sz="1800" b="0">
                    <a:latin typeface="ＭＳ Ｐゴシック" panose="020B0600070205080204" pitchFamily="50" charset="-128"/>
                    <a:ea typeface="ＭＳ Ｐゴシック" panose="020B0600070205080204" pitchFamily="50" charset="-128"/>
                  </a:rPr>
                  <a:t>サイズ（</a:t>
                </a:r>
                <a:r>
                  <a:rPr lang="en-US" sz="1800" b="0">
                    <a:latin typeface="ＭＳ Ｐゴシック" panose="020B0600070205080204" pitchFamily="50" charset="-128"/>
                    <a:ea typeface="ＭＳ Ｐゴシック" panose="020B0600070205080204" pitchFamily="50" charset="-128"/>
                  </a:rPr>
                  <a:t>MB)</a:t>
                </a:r>
                <a:endParaRPr lang="ja-JP" sz="1800" b="0">
                  <a:latin typeface="ＭＳ Ｐゴシック" panose="020B0600070205080204" pitchFamily="50" charset="-128"/>
                  <a:ea typeface="ＭＳ Ｐゴシック" panose="020B0600070205080204" pitchFamily="50" charset="-128"/>
                </a:endParaRPr>
              </a:p>
            </c:rich>
          </c:tx>
          <c:layout>
            <c:manualLayout>
              <c:xMode val="edge"/>
              <c:yMode val="edge"/>
              <c:x val="8.1110779357849126E-3"/>
              <c:y val="0.296035821782345"/>
            </c:manualLayout>
          </c:layout>
          <c:overlay val="0"/>
        </c:title>
        <c:numFmt formatCode="General" sourceLinked="1"/>
        <c:majorTickMark val="in"/>
        <c:minorTickMark val="none"/>
        <c:tickLblPos val="nextTo"/>
        <c:txPr>
          <a:bodyPr/>
          <a:lstStyle/>
          <a:p>
            <a:pPr>
              <a:defRPr sz="1400">
                <a:latin typeface="ＭＳ Ｐゴシック" panose="020B0600070205080204" pitchFamily="50" charset="-128"/>
                <a:ea typeface="ＭＳ Ｐゴシック" panose="020B0600070205080204" pitchFamily="50" charset="-128"/>
              </a:defRPr>
            </a:pPr>
            <a:endParaRPr lang="ja-JP"/>
          </a:p>
        </c:txPr>
        <c:crossAx val="186551680"/>
        <c:crosses val="autoZero"/>
        <c:crossBetween val="between"/>
      </c:valAx>
      <c:spPr>
        <a:ln>
          <a:solidFill>
            <a:sysClr val="windowText" lastClr="000000"/>
          </a:solidFill>
        </a:ln>
      </c:spPr>
    </c:plotArea>
    <c:legend>
      <c:legendPos val="r"/>
      <c:layout>
        <c:manualLayout>
          <c:xMode val="edge"/>
          <c:yMode val="edge"/>
          <c:x val="0.17893365073551901"/>
          <c:y val="3.8892647677229997E-2"/>
          <c:w val="0.77098181041323299"/>
          <c:h val="9.7724843218127105E-2"/>
        </c:manualLayout>
      </c:layout>
      <c:overlay val="0"/>
      <c:txPr>
        <a:bodyPr/>
        <a:lstStyle/>
        <a:p>
          <a:pPr>
            <a:defRPr sz="1600" b="1">
              <a:latin typeface="ＭＳ Ｐゴシック" panose="020B0600070205080204" pitchFamily="50" charset="-128"/>
              <a:ea typeface="ＭＳ Ｐゴシック" panose="020B0600070205080204" pitchFamily="50" charset="-128"/>
            </a:defRPr>
          </a:pPr>
          <a:endParaRPr lang="ja-JP"/>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7DDD107-B5E0-4867-AD55-2AB5C3B00044}" type="datetimeFigureOut">
              <a:rPr kumimoji="1" lang="ja-JP" altLang="en-US" smtClean="0"/>
              <a:t>2017/2/21</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C11F205E-EA25-403C-BCD9-86D12D2897E3}" type="slidenum">
              <a:rPr kumimoji="1" lang="ja-JP" altLang="en-US" smtClean="0"/>
              <a:t>‹#›</a:t>
            </a:fld>
            <a:endParaRPr kumimoji="1" lang="ja-JP" altLang="en-US"/>
          </a:p>
        </p:txBody>
      </p:sp>
    </p:spTree>
    <p:extLst>
      <p:ext uri="{BB962C8B-B14F-4D97-AF65-F5344CB8AC3E}">
        <p14:creationId xmlns:p14="http://schemas.microsoft.com/office/powerpoint/2010/main" val="3241740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A56157B-ADBA-4EEA-B0C3-477A781CC930}" type="datetimeFigureOut">
              <a:rPr kumimoji="1" lang="ja-JP" altLang="en-US" smtClean="0"/>
              <a:t>2017/2/21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E71278F-B042-4016-A5F8-D621DCEAB852}" type="slidenum">
              <a:rPr kumimoji="1" lang="ja-JP" altLang="en-US" smtClean="0"/>
              <a:t>‹#›</a:t>
            </a:fld>
            <a:endParaRPr kumimoji="1" lang="ja-JP" altLang="en-US"/>
          </a:p>
        </p:txBody>
      </p:sp>
    </p:spTree>
    <p:extLst>
      <p:ext uri="{BB962C8B-B14F-4D97-AF65-F5344CB8AC3E}">
        <p14:creationId xmlns:p14="http://schemas.microsoft.com/office/powerpoint/2010/main" val="20384742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71278F-B042-4016-A5F8-D621DCEAB852}" type="slidenum">
              <a:rPr kumimoji="1" lang="ja-JP" altLang="en-US" smtClean="0"/>
              <a:t>1</a:t>
            </a:fld>
            <a:endParaRPr kumimoji="1" lang="ja-JP" altLang="en-US"/>
          </a:p>
        </p:txBody>
      </p:sp>
    </p:spTree>
    <p:extLst>
      <p:ext uri="{BB962C8B-B14F-4D97-AF65-F5344CB8AC3E}">
        <p14:creationId xmlns:p14="http://schemas.microsoft.com/office/powerpoint/2010/main" val="1412048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3E71278F-B042-4016-A5F8-D621DCEAB852}" type="slidenum">
              <a:rPr kumimoji="1" lang="ja-JP" altLang="en-US" smtClean="0"/>
              <a:t>2</a:t>
            </a:fld>
            <a:endParaRPr kumimoji="1" lang="ja-JP" altLang="en-US"/>
          </a:p>
        </p:txBody>
      </p:sp>
    </p:spTree>
    <p:extLst>
      <p:ext uri="{BB962C8B-B14F-4D97-AF65-F5344CB8AC3E}">
        <p14:creationId xmlns:p14="http://schemas.microsoft.com/office/powerpoint/2010/main" val="173753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FB3553-4FB3-492B-8E34-A645097F7EAF}" type="slidenum">
              <a:rPr kumimoji="1" lang="ja-JP" altLang="en-US" smtClean="0"/>
              <a:t>3</a:t>
            </a:fld>
            <a:endParaRPr kumimoji="1" lang="ja-JP" altLang="en-US"/>
          </a:p>
        </p:txBody>
      </p:sp>
    </p:spTree>
    <p:extLst>
      <p:ext uri="{BB962C8B-B14F-4D97-AF65-F5344CB8AC3E}">
        <p14:creationId xmlns:p14="http://schemas.microsoft.com/office/powerpoint/2010/main" val="117387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EFB3553-4FB3-492B-8E34-A645097F7EAF}" type="slidenum">
              <a:rPr kumimoji="1" lang="ja-JP" altLang="en-US" smtClean="0"/>
              <a:t>4</a:t>
            </a:fld>
            <a:endParaRPr kumimoji="1" lang="ja-JP" altLang="en-US"/>
          </a:p>
        </p:txBody>
      </p:sp>
    </p:spTree>
    <p:extLst>
      <p:ext uri="{BB962C8B-B14F-4D97-AF65-F5344CB8AC3E}">
        <p14:creationId xmlns:p14="http://schemas.microsoft.com/office/powerpoint/2010/main" val="1173870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EFB3553-4FB3-492B-8E34-A645097F7EAF}" type="slidenum">
              <a:rPr kumimoji="1" lang="ja-JP" altLang="en-US" smtClean="0"/>
              <a:t>5</a:t>
            </a:fld>
            <a:endParaRPr kumimoji="1" lang="ja-JP" altLang="en-US"/>
          </a:p>
        </p:txBody>
      </p:sp>
    </p:spTree>
    <p:extLst>
      <p:ext uri="{BB962C8B-B14F-4D97-AF65-F5344CB8AC3E}">
        <p14:creationId xmlns:p14="http://schemas.microsoft.com/office/powerpoint/2010/main" val="1173870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3E71278F-B042-4016-A5F8-D621DCEAB852}" type="slidenum">
              <a:rPr kumimoji="1" lang="ja-JP" altLang="en-US" smtClean="0"/>
              <a:t>6</a:t>
            </a:fld>
            <a:endParaRPr kumimoji="1" lang="ja-JP" altLang="en-US"/>
          </a:p>
        </p:txBody>
      </p:sp>
    </p:spTree>
    <p:extLst>
      <p:ext uri="{BB962C8B-B14F-4D97-AF65-F5344CB8AC3E}">
        <p14:creationId xmlns:p14="http://schemas.microsoft.com/office/powerpoint/2010/main" val="230597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モジュールローダ：カーネルモジュールをロードする際に使われるライブラリやツール群</a:t>
            </a:r>
            <a:endParaRPr kumimoji="1" lang="ja-JP" altLang="en-US" dirty="0"/>
          </a:p>
        </p:txBody>
      </p:sp>
      <p:sp>
        <p:nvSpPr>
          <p:cNvPr id="4" name="スライド番号プレースホルダー 3"/>
          <p:cNvSpPr>
            <a:spLocks noGrp="1"/>
          </p:cNvSpPr>
          <p:nvPr>
            <p:ph type="sldNum" sz="quarter" idx="10"/>
          </p:nvPr>
        </p:nvSpPr>
        <p:spPr/>
        <p:txBody>
          <a:bodyPr/>
          <a:lstStyle/>
          <a:p>
            <a:fld id="{3E71278F-B042-4016-A5F8-D621DCEAB852}" type="slidenum">
              <a:rPr kumimoji="1" lang="ja-JP" altLang="en-US" smtClean="0"/>
              <a:t>8</a:t>
            </a:fld>
            <a:endParaRPr kumimoji="1" lang="ja-JP" altLang="en-US"/>
          </a:p>
        </p:txBody>
      </p:sp>
    </p:spTree>
    <p:extLst>
      <p:ext uri="{BB962C8B-B14F-4D97-AF65-F5344CB8AC3E}">
        <p14:creationId xmlns:p14="http://schemas.microsoft.com/office/powerpoint/2010/main" val="2558316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(17/02/16 18:00) -----</a:t>
            </a:r>
          </a:p>
          <a:p>
            <a:r>
              <a:rPr kumimoji="1" lang="ja-JP" altLang="en-US"/>
              <a:t>つなぎ方</a:t>
            </a:r>
          </a:p>
          <a:p>
            <a:r>
              <a:rPr kumimoji="1" lang="ja-JP" altLang="en-US"/>
              <a:t>メモ</a:t>
            </a:r>
          </a:p>
        </p:txBody>
      </p:sp>
      <p:sp>
        <p:nvSpPr>
          <p:cNvPr id="4" name="スライド番号プレースホルダー 3"/>
          <p:cNvSpPr>
            <a:spLocks noGrp="1"/>
          </p:cNvSpPr>
          <p:nvPr>
            <p:ph type="sldNum" sz="quarter" idx="10"/>
          </p:nvPr>
        </p:nvSpPr>
        <p:spPr/>
        <p:txBody>
          <a:bodyPr/>
          <a:lstStyle/>
          <a:p>
            <a:fld id="{3E71278F-B042-4016-A5F8-D621DCEAB852}" type="slidenum">
              <a:rPr kumimoji="1" lang="ja-JP" altLang="en-US" smtClean="0"/>
              <a:t>11</a:t>
            </a:fld>
            <a:endParaRPr kumimoji="1" lang="ja-JP" altLang="en-US"/>
          </a:p>
        </p:txBody>
      </p:sp>
    </p:spTree>
    <p:extLst>
      <p:ext uri="{BB962C8B-B14F-4D97-AF65-F5344CB8AC3E}">
        <p14:creationId xmlns:p14="http://schemas.microsoft.com/office/powerpoint/2010/main" val="4185150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OS</a:t>
            </a:r>
            <a:r>
              <a:rPr kumimoji="1" lang="ja-JP" altLang="en-US" dirty="0" smtClean="0"/>
              <a:t>カーネルのカスタマイズは次の手順で行われます。</a:t>
            </a:r>
            <a:endParaRPr kumimoji="1" lang="en-US" altLang="ja-JP" dirty="0" smtClean="0"/>
          </a:p>
          <a:p>
            <a:r>
              <a:rPr kumimoji="1" lang="ja-JP" altLang="en-US" dirty="0" smtClean="0"/>
              <a:t>まず、コンフィグを設定します。</a:t>
            </a:r>
            <a:endParaRPr kumimoji="1" lang="en-US" altLang="ja-JP" dirty="0" smtClean="0"/>
          </a:p>
          <a:p>
            <a:r>
              <a:rPr kumimoji="1" lang="en-US" altLang="ja-JP" dirty="0" smtClean="0"/>
              <a:t>OS</a:t>
            </a:r>
            <a:r>
              <a:rPr kumimoji="1" lang="ja-JP" altLang="en-US" dirty="0" smtClean="0"/>
              <a:t>カーネルの各機能はそれぞれ対応するコンフィグ項目が用意されているので、このコンフィグ項目を設定することで機能の有無を設定できるので、ユーザの必要に応じてコンフィグを設定します。</a:t>
            </a:r>
            <a:endParaRPr kumimoji="1" lang="en-US" altLang="ja-JP" dirty="0" smtClean="0"/>
          </a:p>
          <a:p>
            <a:r>
              <a:rPr kumimoji="1" lang="ja-JP" altLang="en-US" dirty="0" smtClean="0"/>
              <a:t>次に、変更したコンフィグを用いて</a:t>
            </a:r>
            <a:r>
              <a:rPr kumimoji="1" lang="en-US" altLang="ja-JP" dirty="0" smtClean="0"/>
              <a:t>OS</a:t>
            </a:r>
            <a:r>
              <a:rPr kumimoji="1" lang="ja-JP" altLang="en-US" dirty="0" smtClean="0"/>
              <a:t>カーネルを再コンパイルしてシステムをインストールします。</a:t>
            </a:r>
            <a:endParaRPr kumimoji="1" lang="en-US" altLang="ja-JP" dirty="0" smtClean="0"/>
          </a:p>
          <a:p>
            <a:r>
              <a:rPr kumimoji="1" lang="ja-JP" altLang="en-US" dirty="0" smtClean="0"/>
              <a:t>インストール終了後、システムを再起動して動作確認を行います。</a:t>
            </a:r>
            <a:endParaRPr kumimoji="1" lang="en-US" altLang="ja-JP" dirty="0" smtClean="0"/>
          </a:p>
          <a:p>
            <a:r>
              <a:rPr kumimoji="1" lang="ja-JP" altLang="en-US" dirty="0" smtClean="0"/>
              <a:t>このとき、コンフィグで設定したように機能が利用できたり、不要な機能が削除されており、システムに異常がなければカスタマイズは終了になります。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BEFB3553-4FB3-492B-8E34-A645097F7EAF}" type="slidenum">
              <a:rPr kumimoji="1" lang="ja-JP" altLang="en-US" smtClean="0"/>
              <a:t>17</a:t>
            </a:fld>
            <a:endParaRPr kumimoji="1" lang="ja-JP" altLang="en-US"/>
          </a:p>
        </p:txBody>
      </p:sp>
    </p:spTree>
    <p:extLst>
      <p:ext uri="{BB962C8B-B14F-4D97-AF65-F5344CB8AC3E}">
        <p14:creationId xmlns:p14="http://schemas.microsoft.com/office/powerpoint/2010/main" val="1173870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650C1BB9-C89D-4D78-B596-2654BCC1DAA0}" type="datetime1">
              <a:rPr kumimoji="1" lang="ja-JP" altLang="en-US" smtClean="0"/>
              <a:t>2017/2/21</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00A143C4-8B90-4238-A80A-5A373D3B2FE4}"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C25F3BA1-13FB-4361-B8BD-DE8A6600FFF9}" type="datetime1">
              <a:rPr kumimoji="1" lang="ja-JP" altLang="en-US" smtClean="0"/>
              <a:t>2017/2/21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A143C4-8B90-4238-A80A-5A373D3B2FE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D1BDE78-8800-44C5-A3E6-FD32C68F9C72}" type="datetime1">
              <a:rPr kumimoji="1" lang="ja-JP" altLang="en-US" smtClean="0"/>
              <a:t>2017/2/21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A143C4-8B90-4238-A80A-5A373D3B2FE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48E5F118-2F3C-42EA-8561-D6FC9BD19B26}" type="datetime1">
              <a:rPr kumimoji="1" lang="ja-JP" altLang="en-US" smtClean="0"/>
              <a:t>2017/2/21</a:t>
            </a:fld>
            <a:endParaRPr kumimoji="1" lang="ja-JP" altLang="en-US"/>
          </a:p>
        </p:txBody>
      </p:sp>
      <p:sp>
        <p:nvSpPr>
          <p:cNvPr id="9" name="スライド番号プレースホルダー 8"/>
          <p:cNvSpPr>
            <a:spLocks noGrp="1"/>
          </p:cNvSpPr>
          <p:nvPr>
            <p:ph type="sldNum" sz="quarter" idx="15"/>
          </p:nvPr>
        </p:nvSpPr>
        <p:spPr/>
        <p:txBody>
          <a:bodyPr rtlCol="0"/>
          <a:lstStyle/>
          <a:p>
            <a:fld id="{00A143C4-8B90-4238-A80A-5A373D3B2FE4}"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AD150183-F0EB-47C8-B3F1-C501A4080B84}" type="datetime1">
              <a:rPr kumimoji="1" lang="ja-JP" altLang="en-US" smtClean="0"/>
              <a:t>2017/2/21</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00A143C4-8B90-4238-A80A-5A373D3B2FE4}"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5AFAD919-4EF8-41E5-BB29-1AF554882F0E}" type="datetime1">
              <a:rPr kumimoji="1" lang="ja-JP" altLang="en-US" smtClean="0"/>
              <a:t>2017/2/21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A143C4-8B90-4238-A80A-5A373D3B2FE4}"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FEAD57F2-F767-435C-A7C4-78C3073316ED}" type="datetime1">
              <a:rPr kumimoji="1" lang="ja-JP" altLang="en-US" smtClean="0"/>
              <a:t>2017/2/21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A143C4-8B90-4238-A80A-5A373D3B2FE4}"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F0C71211-4FF8-478D-8087-A84BDE7A7DE5}" type="datetime1">
              <a:rPr kumimoji="1" lang="ja-JP" altLang="en-US" smtClean="0"/>
              <a:t>2017/2/21</a:t>
            </a:fld>
            <a:endParaRPr kumimoji="1" lang="ja-JP" altLang="en-US"/>
          </a:p>
        </p:txBody>
      </p:sp>
      <p:sp>
        <p:nvSpPr>
          <p:cNvPr id="7" name="スライド番号プレースホルダー 6"/>
          <p:cNvSpPr>
            <a:spLocks noGrp="1"/>
          </p:cNvSpPr>
          <p:nvPr>
            <p:ph type="sldNum" sz="quarter" idx="11"/>
          </p:nvPr>
        </p:nvSpPr>
        <p:spPr/>
        <p:txBody>
          <a:bodyPr rtlCol="0"/>
          <a:lstStyle/>
          <a:p>
            <a:fld id="{00A143C4-8B90-4238-A80A-5A373D3B2FE4}"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39E95D-E625-4530-8CA4-6D855885A2DA}" type="datetime1">
              <a:rPr kumimoji="1" lang="ja-JP" altLang="en-US" smtClean="0"/>
              <a:t>2017/2/21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A143C4-8B90-4238-A80A-5A373D3B2FE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D84A1810-78B7-4A06-832A-25D18A2D29CB}" type="datetime1">
              <a:rPr kumimoji="1" lang="ja-JP" altLang="en-US" smtClean="0"/>
              <a:t>2017/2/21</a:t>
            </a:fld>
            <a:endParaRPr kumimoji="1" lang="ja-JP" altLang="en-US"/>
          </a:p>
        </p:txBody>
      </p:sp>
      <p:sp>
        <p:nvSpPr>
          <p:cNvPr id="22" name="スライド番号プレースホルダー 21"/>
          <p:cNvSpPr>
            <a:spLocks noGrp="1"/>
          </p:cNvSpPr>
          <p:nvPr>
            <p:ph type="sldNum" sz="quarter" idx="15"/>
          </p:nvPr>
        </p:nvSpPr>
        <p:spPr/>
        <p:txBody>
          <a:bodyPr rtlCol="0"/>
          <a:lstStyle/>
          <a:p>
            <a:fld id="{00A143C4-8B90-4238-A80A-5A373D3B2FE4}"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1FD0FE2D-E371-4681-B661-C1181730A77C}" type="datetime1">
              <a:rPr kumimoji="1" lang="ja-JP" altLang="en-US" smtClean="0"/>
              <a:t>2017/2/21</a:t>
            </a:fld>
            <a:endParaRPr kumimoji="1" lang="ja-JP" altLang="en-US"/>
          </a:p>
        </p:txBody>
      </p:sp>
      <p:sp>
        <p:nvSpPr>
          <p:cNvPr id="18" name="スライド番号プレースホルダー 17"/>
          <p:cNvSpPr>
            <a:spLocks noGrp="1"/>
          </p:cNvSpPr>
          <p:nvPr>
            <p:ph type="sldNum" sz="quarter" idx="11"/>
          </p:nvPr>
        </p:nvSpPr>
        <p:spPr/>
        <p:txBody>
          <a:bodyPr rtlCol="0"/>
          <a:lstStyle/>
          <a:p>
            <a:fld id="{00A143C4-8B90-4238-A80A-5A373D3B2FE4}"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14B3987-0E7C-425E-904C-932A0016DC3C}" type="datetime1">
              <a:rPr kumimoji="1" lang="ja-JP" altLang="en-US" smtClean="0"/>
              <a:t>2017/2/21</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A143C4-8B90-4238-A80A-5A373D3B2FE4}"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79712" y="836712"/>
            <a:ext cx="6336704" cy="1894362"/>
          </a:xfrm>
        </p:spPr>
        <p:txBody>
          <a:bodyPr>
            <a:normAutofit/>
          </a:bodyPr>
          <a:lstStyle/>
          <a:p>
            <a:pPr algn="ctr"/>
            <a:r>
              <a:rPr kumimoji="1" lang="ja-JP" altLang="en-US" sz="3600" dirty="0" smtClean="0">
                <a:latin typeface="ＭＳ Ｐゴシック" panose="020B0600070205080204" pitchFamily="50" charset="-128"/>
                <a:ea typeface="ＭＳ Ｐゴシック" panose="020B0600070205080204" pitchFamily="50" charset="-128"/>
              </a:rPr>
              <a:t>実行時情報に基づく</a:t>
            </a:r>
            <a:r>
              <a:rPr kumimoji="1" lang="en-US" altLang="ja-JP" sz="3600" dirty="0" smtClean="0">
                <a:latin typeface="ＭＳ Ｐゴシック" panose="020B0600070205080204" pitchFamily="50" charset="-128"/>
                <a:ea typeface="ＭＳ Ｐゴシック" panose="020B0600070205080204" pitchFamily="50" charset="-128"/>
              </a:rPr>
              <a:t/>
            </a:r>
            <a:br>
              <a:rPr kumimoji="1" lang="en-US" altLang="ja-JP" sz="3600" dirty="0" smtClean="0">
                <a:latin typeface="ＭＳ Ｐゴシック" panose="020B0600070205080204" pitchFamily="50" charset="-128"/>
                <a:ea typeface="ＭＳ Ｐゴシック" panose="020B0600070205080204" pitchFamily="50" charset="-128"/>
              </a:rPr>
            </a:br>
            <a:r>
              <a:rPr kumimoji="1" lang="en-US" altLang="ja-JP" sz="3600" dirty="0" smtClean="0">
                <a:latin typeface="ＭＳ Ｐゴシック" panose="020B0600070205080204" pitchFamily="50" charset="-128"/>
                <a:ea typeface="ＭＳ Ｐゴシック" panose="020B0600070205080204" pitchFamily="50" charset="-128"/>
              </a:rPr>
              <a:t>OS</a:t>
            </a:r>
            <a:r>
              <a:rPr kumimoji="1" lang="ja-JP" altLang="en-US" sz="3600" dirty="0" smtClean="0">
                <a:latin typeface="ＭＳ Ｐゴシック" panose="020B0600070205080204" pitchFamily="50" charset="-128"/>
                <a:ea typeface="ＭＳ Ｐゴシック" panose="020B0600070205080204" pitchFamily="50" charset="-128"/>
              </a:rPr>
              <a:t>カーネルのコンフィグ最小化</a:t>
            </a:r>
            <a:endParaRPr kumimoji="1" lang="ja-JP" altLang="en-US" sz="36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979712" y="4077072"/>
            <a:ext cx="6172200" cy="1865802"/>
          </a:xfrm>
        </p:spPr>
        <p:txBody>
          <a:bodyPr>
            <a:normAutofit/>
          </a:bodyPr>
          <a:lstStyle/>
          <a:p>
            <a:pPr algn="ctr"/>
            <a:r>
              <a:rPr kumimoji="1" lang="ja-JP" altLang="en-US" sz="2400" dirty="0" smtClean="0">
                <a:latin typeface="ＭＳ Ｐゴシック" panose="020B0600070205080204" pitchFamily="50" charset="-128"/>
                <a:ea typeface="ＭＳ Ｐゴシック" panose="020B0600070205080204" pitchFamily="50" charset="-128"/>
              </a:rPr>
              <a:t>九州工業大学</a:t>
            </a:r>
            <a:endParaRPr kumimoji="1" lang="en-US" altLang="ja-JP" sz="2400" dirty="0" smtClean="0">
              <a:latin typeface="ＭＳ Ｐゴシック" panose="020B0600070205080204" pitchFamily="50" charset="-128"/>
              <a:ea typeface="ＭＳ Ｐゴシック" panose="020B0600070205080204" pitchFamily="50" charset="-128"/>
            </a:endParaRPr>
          </a:p>
          <a:p>
            <a:pPr algn="ctr"/>
            <a:r>
              <a:rPr kumimoji="1" lang="ja-JP" altLang="en-US" sz="2400" dirty="0" smtClean="0">
                <a:latin typeface="ＭＳ Ｐゴシック" panose="020B0600070205080204" pitchFamily="50" charset="-128"/>
                <a:ea typeface="ＭＳ Ｐゴシック" panose="020B0600070205080204" pitchFamily="50" charset="-128"/>
              </a:rPr>
              <a:t>情報工学部　機械情報工学科</a:t>
            </a:r>
            <a:endParaRPr kumimoji="1" lang="en-US" altLang="ja-JP" sz="2400" dirty="0" smtClean="0">
              <a:latin typeface="ＭＳ Ｐゴシック" panose="020B0600070205080204" pitchFamily="50" charset="-128"/>
              <a:ea typeface="ＭＳ Ｐゴシック" panose="020B0600070205080204" pitchFamily="50" charset="-128"/>
            </a:endParaRPr>
          </a:p>
          <a:p>
            <a:pPr algn="ctr"/>
            <a:r>
              <a:rPr lang="ja-JP" altLang="en-US" sz="2400" dirty="0">
                <a:latin typeface="ＭＳ Ｐゴシック" panose="020B0600070205080204" pitchFamily="50" charset="-128"/>
                <a:ea typeface="ＭＳ Ｐゴシック" panose="020B0600070205080204" pitchFamily="50" charset="-128"/>
              </a:rPr>
              <a:t>光来</a:t>
            </a:r>
            <a:r>
              <a:rPr lang="ja-JP" altLang="en-US" sz="2400" dirty="0" smtClean="0">
                <a:latin typeface="ＭＳ Ｐゴシック" panose="020B0600070205080204" pitchFamily="50" charset="-128"/>
                <a:ea typeface="ＭＳ Ｐゴシック" panose="020B0600070205080204" pitchFamily="50" charset="-128"/>
              </a:rPr>
              <a:t>研究室　</a:t>
            </a:r>
            <a:r>
              <a:rPr kumimoji="1" lang="en-US" altLang="ja-JP" sz="2400" dirty="0" smtClean="0">
                <a:latin typeface="ＭＳ Ｐゴシック" panose="020B0600070205080204" pitchFamily="50" charset="-128"/>
                <a:ea typeface="ＭＳ Ｐゴシック" panose="020B0600070205080204" pitchFamily="50" charset="-128"/>
              </a:rPr>
              <a:t>13237029</a:t>
            </a:r>
          </a:p>
          <a:p>
            <a:pPr algn="ctr"/>
            <a:r>
              <a:rPr lang="ja-JP" altLang="en-US" sz="2400" dirty="0" smtClean="0">
                <a:latin typeface="ＭＳ Ｐゴシック" panose="020B0600070205080204" pitchFamily="50" charset="-128"/>
                <a:ea typeface="ＭＳ Ｐゴシック" panose="020B0600070205080204" pitchFamily="50" charset="-128"/>
              </a:rPr>
              <a:t>小野　静流</a:t>
            </a:r>
            <a:endParaRPr kumimoji="1" lang="ja-JP" altLang="en-US" sz="24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p:txBody>
          <a:bodyPr/>
          <a:lstStyle/>
          <a:p>
            <a:fld id="{00A143C4-8B90-4238-A80A-5A373D3B2FE4}" type="slidenum">
              <a:rPr kumimoji="1" lang="ja-JP" altLang="en-US" smtClean="0"/>
              <a:t>1</a:t>
            </a:fld>
            <a:endParaRPr kumimoji="1" lang="ja-JP" altLang="en-US"/>
          </a:p>
        </p:txBody>
      </p:sp>
    </p:spTree>
    <p:extLst>
      <p:ext uri="{BB962C8B-B14F-4D97-AF65-F5344CB8AC3E}">
        <p14:creationId xmlns:p14="http://schemas.microsoft.com/office/powerpoint/2010/main" val="2824255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パス名からコンフィグ項目の特定</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次に、関数</a:t>
            </a:r>
            <a:r>
              <a:rPr lang="ja-JP" altLang="en-US" sz="2800" dirty="0">
                <a:latin typeface="ＭＳ Ｐゴシック" panose="020B0600070205080204" pitchFamily="50" charset="-128"/>
                <a:ea typeface="ＭＳ Ｐゴシック" panose="020B0600070205080204" pitchFamily="50" charset="-128"/>
              </a:rPr>
              <a:t>の定義</a:t>
            </a:r>
            <a:r>
              <a:rPr lang="ja-JP" altLang="en-US" sz="2800" dirty="0" smtClean="0">
                <a:latin typeface="ＭＳ Ｐゴシック" panose="020B0600070205080204" pitchFamily="50" charset="-128"/>
                <a:ea typeface="ＭＳ Ｐゴシック" panose="020B0600070205080204" pitchFamily="50" charset="-128"/>
              </a:rPr>
              <a:t>ファイルに対応するコンフィグ項目を見つける</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カーネルのソースコードの</a:t>
            </a:r>
            <a:r>
              <a:rPr lang="en-US" altLang="ja-JP" sz="2400" dirty="0" err="1" smtClean="0">
                <a:latin typeface="ＭＳ Ｐゴシック" panose="020B0600070205080204" pitchFamily="50" charset="-128"/>
                <a:ea typeface="ＭＳ Ｐゴシック" panose="020B0600070205080204" pitchFamily="50" charset="-128"/>
              </a:rPr>
              <a:t>Makefile</a:t>
            </a:r>
            <a:r>
              <a:rPr lang="ja-JP" altLang="en-US" sz="2400" dirty="0" smtClean="0">
                <a:latin typeface="ＭＳ Ｐゴシック" panose="020B0600070205080204" pitchFamily="50" charset="-128"/>
                <a:ea typeface="ＭＳ Ｐゴシック" panose="020B0600070205080204" pitchFamily="50" charset="-128"/>
              </a:rPr>
              <a:t>を解析してデータベースを作成</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どのコンフィグ項目が有効な時にどのファイルをコンパイルするかが記述されている</a:t>
            </a:r>
            <a:endParaRPr lang="en-US" altLang="ja-JP" sz="2200" dirty="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このデータベースを検索して，ファイルのパス名に対応するコンフィグ項目を取得</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10</a:t>
            </a:fld>
            <a:endParaRPr lang="ja-JP" altLang="en-US"/>
          </a:p>
        </p:txBody>
      </p:sp>
      <p:sp>
        <p:nvSpPr>
          <p:cNvPr id="9" name="テキスト ボックス 8"/>
          <p:cNvSpPr txBox="1"/>
          <p:nvPr/>
        </p:nvSpPr>
        <p:spPr>
          <a:xfrm>
            <a:off x="1907704" y="5157192"/>
            <a:ext cx="4793300" cy="1200329"/>
          </a:xfrm>
          <a:prstGeom prst="rect">
            <a:avLst/>
          </a:prstGeom>
          <a:noFill/>
          <a:ln w="28575">
            <a:solidFill>
              <a:srgbClr val="FF0000"/>
            </a:solidFill>
          </a:ln>
        </p:spPr>
        <p:txBody>
          <a:bodyPr wrap="none" rtlCol="0">
            <a:spAutoFit/>
          </a:bodyPr>
          <a:lstStyle/>
          <a:p>
            <a:r>
              <a:rPr kumimoji="1" lang="en-US" altLang="ja-JP" sz="2400" dirty="0" smtClean="0">
                <a:latin typeface="ＭＳ Ｐゴシック"/>
                <a:ea typeface="ＭＳ Ｐゴシック"/>
                <a:cs typeface="ＭＳ Ｐゴシック"/>
              </a:rPr>
              <a:t>drivers/</a:t>
            </a:r>
            <a:r>
              <a:rPr kumimoji="1" lang="en-US" altLang="ja-JP" sz="2400" dirty="0" err="1" smtClean="0">
                <a:latin typeface="ＭＳ Ｐゴシック"/>
                <a:ea typeface="ＭＳ Ｐゴシック"/>
                <a:cs typeface="ＭＳ Ｐゴシック"/>
              </a:rPr>
              <a:t>tty</a:t>
            </a:r>
            <a:r>
              <a:rPr kumimoji="1" lang="en-US" altLang="ja-JP" sz="2400" dirty="0" smtClean="0">
                <a:latin typeface="ＭＳ Ｐゴシック"/>
                <a:ea typeface="ＭＳ Ｐゴシック"/>
                <a:cs typeface="ＭＳ Ｐゴシック"/>
              </a:rPr>
              <a:t>/serial/8250/8250_port.c</a:t>
            </a:r>
          </a:p>
          <a:p>
            <a:r>
              <a:rPr lang="ja-JP" altLang="en-US" sz="2400" dirty="0" smtClean="0">
                <a:latin typeface="ＭＳ Ｐゴシック"/>
                <a:ea typeface="ＭＳ Ｐゴシック"/>
                <a:cs typeface="ＭＳ Ｐゴシック"/>
              </a:rPr>
              <a:t> → </a:t>
            </a:r>
            <a:r>
              <a:rPr lang="en-US" altLang="ja-JP" sz="2400" dirty="0">
                <a:latin typeface="ＭＳ Ｐゴシック"/>
                <a:ea typeface="ＭＳ Ｐゴシック"/>
                <a:cs typeface="ＭＳ Ｐゴシック"/>
              </a:rPr>
              <a:t>drivers/</a:t>
            </a:r>
            <a:r>
              <a:rPr lang="en-US" altLang="ja-JP" sz="2400" dirty="0" err="1">
                <a:latin typeface="ＭＳ Ｐゴシック"/>
                <a:ea typeface="ＭＳ Ｐゴシック"/>
                <a:cs typeface="ＭＳ Ｐゴシック"/>
              </a:rPr>
              <a:t>tty</a:t>
            </a:r>
            <a:r>
              <a:rPr lang="en-US" altLang="ja-JP" sz="2400" dirty="0">
                <a:latin typeface="ＭＳ Ｐゴシック"/>
                <a:ea typeface="ＭＳ Ｐゴシック"/>
                <a:cs typeface="ＭＳ Ｐゴシック"/>
              </a:rPr>
              <a:t>/serial/8250</a:t>
            </a:r>
            <a:r>
              <a:rPr lang="en-US" altLang="ja-JP" sz="2400" dirty="0" smtClean="0">
                <a:latin typeface="ＭＳ Ｐゴシック"/>
                <a:ea typeface="ＭＳ Ｐゴシック"/>
                <a:cs typeface="ＭＳ Ｐゴシック"/>
              </a:rPr>
              <a:t>/</a:t>
            </a:r>
          </a:p>
          <a:p>
            <a:r>
              <a:rPr lang="ja-JP" altLang="en-US" sz="2400" dirty="0" smtClean="0">
                <a:latin typeface="ＭＳ Ｐゴシック"/>
                <a:ea typeface="ＭＳ Ｐゴシック"/>
                <a:cs typeface="ＭＳ Ｐゴシック"/>
              </a:rPr>
              <a:t>　→ </a:t>
            </a:r>
            <a:r>
              <a:rPr lang="en-US" altLang="ja-JP" sz="2400" dirty="0" smtClean="0">
                <a:latin typeface="ＭＳ Ｐゴシック"/>
                <a:ea typeface="ＭＳ Ｐゴシック"/>
                <a:cs typeface="ＭＳ Ｐゴシック"/>
              </a:rPr>
              <a:t>CONFIG_SERIAL_8250</a:t>
            </a:r>
            <a:endParaRPr kumimoji="1" lang="en-US" altLang="ja-JP" sz="2400" dirty="0">
              <a:latin typeface="ＭＳ Ｐゴシック"/>
              <a:ea typeface="ＭＳ Ｐゴシック"/>
              <a:cs typeface="ＭＳ Ｐゴシック"/>
            </a:endParaRPr>
          </a:p>
        </p:txBody>
      </p:sp>
    </p:spTree>
    <p:extLst>
      <p:ext uri="{BB962C8B-B14F-4D97-AF65-F5344CB8AC3E}">
        <p14:creationId xmlns:p14="http://schemas.microsoft.com/office/powerpoint/2010/main" val="2415674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実験</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目的</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特定の機能を無効化したコンフィグを自動生成できることを確認</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いくつか</a:t>
            </a:r>
            <a:r>
              <a:rPr lang="ja-JP" altLang="en-US" sz="2400" dirty="0" smtClean="0">
                <a:latin typeface="ＭＳ Ｐゴシック" panose="020B0600070205080204" pitchFamily="50" charset="-128"/>
                <a:ea typeface="ＭＳ Ｐゴシック" panose="020B0600070205080204" pitchFamily="50" charset="-128"/>
              </a:rPr>
              <a:t>のコンフィグ項目を無効化した</a:t>
            </a:r>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カーネルのコンパイル時間・サイズを測定</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実験環境</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Windows 10</a:t>
            </a:r>
            <a:r>
              <a:rPr lang="ja-JP" altLang="en-US" sz="2400" dirty="0" smtClean="0">
                <a:latin typeface="ＭＳ Ｐゴシック" panose="020B0600070205080204" pitchFamily="50" charset="-128"/>
                <a:ea typeface="ＭＳ Ｐゴシック" panose="020B0600070205080204" pitchFamily="50" charset="-128"/>
              </a:rPr>
              <a:t>上で </a:t>
            </a:r>
            <a:r>
              <a:rPr lang="en-US" altLang="ja-JP" sz="2400" dirty="0" err="1" smtClean="0">
                <a:latin typeface="ＭＳ Ｐゴシック" panose="020B0600070205080204" pitchFamily="50" charset="-128"/>
                <a:ea typeface="ＭＳ Ｐゴシック" panose="020B0600070205080204" pitchFamily="50" charset="-128"/>
              </a:rPr>
              <a:t>VirtualBox</a:t>
            </a:r>
            <a:r>
              <a:rPr lang="en-US" altLang="ja-JP" sz="2400" dirty="0" smtClean="0">
                <a:latin typeface="ＭＳ Ｐゴシック" panose="020B0600070205080204" pitchFamily="50" charset="-128"/>
                <a:ea typeface="ＭＳ Ｐゴシック" panose="020B0600070205080204" pitchFamily="50" charset="-128"/>
              </a:rPr>
              <a:t> 5.0.20 </a:t>
            </a:r>
            <a:r>
              <a:rPr lang="ja-JP" altLang="en-US" sz="2400" dirty="0" smtClean="0">
                <a:latin typeface="ＭＳ Ｐゴシック" panose="020B0600070205080204" pitchFamily="50" charset="-128"/>
                <a:ea typeface="ＭＳ Ｐゴシック" panose="020B0600070205080204" pitchFamily="50" charset="-128"/>
              </a:rPr>
              <a:t>を動作させた</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11</a:t>
            </a:fld>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3585198893"/>
              </p:ext>
            </p:extLst>
          </p:nvPr>
        </p:nvGraphicFramePr>
        <p:xfrm>
          <a:off x="2339752" y="4869160"/>
          <a:ext cx="4752528" cy="1555368"/>
        </p:xfrm>
        <a:graphic>
          <a:graphicData uri="http://schemas.openxmlformats.org/drawingml/2006/table">
            <a:tbl>
              <a:tblPr firstRow="1" bandRow="1">
                <a:tableStyleId>{5940675A-B579-460E-94D1-54222C63F5DA}</a:tableStyleId>
              </a:tblPr>
              <a:tblGrid>
                <a:gridCol w="2376264"/>
                <a:gridCol w="2376264"/>
              </a:tblGrid>
              <a:tr h="442848">
                <a:tc>
                  <a:txBody>
                    <a:bodyPr/>
                    <a:lstStyle/>
                    <a:p>
                      <a:r>
                        <a:rPr kumimoji="1" lang="en-US" altLang="ja-JP" sz="1800" dirty="0" smtClean="0">
                          <a:latin typeface="ＭＳ Ｐゴシック" panose="020B0600070205080204" pitchFamily="50" charset="-128"/>
                          <a:ea typeface="ＭＳ Ｐゴシック" panose="020B0600070205080204" pitchFamily="50" charset="-128"/>
                        </a:rPr>
                        <a:t>CPU</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60000"/>
                        <a:lumOff val="40000"/>
                      </a:schemeClr>
                    </a:solidFill>
                  </a:tcPr>
                </a:tc>
                <a:tc>
                  <a:txBody>
                    <a:bodyPr/>
                    <a:lstStyle/>
                    <a:p>
                      <a:r>
                        <a:rPr kumimoji="1" lang="en-US" altLang="ja-JP" sz="1800" dirty="0" smtClean="0">
                          <a:latin typeface="ＭＳ Ｐゴシック" panose="020B0600070205080204" pitchFamily="50" charset="-128"/>
                          <a:ea typeface="ＭＳ Ｐゴシック" panose="020B0600070205080204" pitchFamily="50" charset="-128"/>
                        </a:rPr>
                        <a:t>Intel Xeon</a:t>
                      </a:r>
                      <a:r>
                        <a:rPr kumimoji="1" lang="en-US" altLang="ja-JP" sz="1800" baseline="0" dirty="0" smtClean="0">
                          <a:latin typeface="ＭＳ Ｐゴシック" panose="020B0600070205080204" pitchFamily="50" charset="-128"/>
                          <a:ea typeface="ＭＳ Ｐゴシック" panose="020B0600070205080204" pitchFamily="50" charset="-128"/>
                        </a:rPr>
                        <a:t> E3-1226v3</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40000"/>
                        <a:lumOff val="60000"/>
                      </a:schemeClr>
                    </a:solidFill>
                  </a:tcPr>
                </a:tc>
              </a:tr>
              <a:tr h="370840">
                <a:tc>
                  <a:txBody>
                    <a:bodyPr/>
                    <a:lstStyle/>
                    <a:p>
                      <a:r>
                        <a:rPr kumimoji="1" lang="ja-JP" altLang="en-US" sz="1800" dirty="0" smtClean="0">
                          <a:latin typeface="ＭＳ Ｐゴシック" panose="020B0600070205080204" pitchFamily="50" charset="-128"/>
                          <a:ea typeface="ＭＳ Ｐゴシック" panose="020B0600070205080204" pitchFamily="50" charset="-128"/>
                        </a:rPr>
                        <a:t>メモリ</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60000"/>
                        <a:lumOff val="40000"/>
                      </a:schemeClr>
                    </a:solidFill>
                  </a:tcPr>
                </a:tc>
                <a:tc>
                  <a:txBody>
                    <a:bodyPr/>
                    <a:lstStyle/>
                    <a:p>
                      <a:r>
                        <a:rPr kumimoji="1" lang="en-US" altLang="ja-JP" sz="1800" dirty="0" smtClean="0">
                          <a:latin typeface="ＭＳ Ｐゴシック" panose="020B0600070205080204" pitchFamily="50" charset="-128"/>
                          <a:ea typeface="ＭＳ Ｐゴシック" panose="020B0600070205080204" pitchFamily="50" charset="-128"/>
                        </a:rPr>
                        <a:t>8GB</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40000"/>
                        <a:lumOff val="60000"/>
                      </a:schemeClr>
                    </a:solidFill>
                  </a:tcPr>
                </a:tc>
              </a:tr>
              <a:tr h="370840">
                <a:tc>
                  <a:txBody>
                    <a:bodyPr/>
                    <a:lstStyle/>
                    <a:p>
                      <a:r>
                        <a:rPr kumimoji="1" lang="en-US" altLang="ja-JP" sz="1800" dirty="0" smtClean="0">
                          <a:latin typeface="ＭＳ Ｐゴシック" panose="020B0600070205080204" pitchFamily="50" charset="-128"/>
                          <a:ea typeface="ＭＳ Ｐゴシック" panose="020B0600070205080204" pitchFamily="50" charset="-128"/>
                        </a:rPr>
                        <a:t>HDD</a:t>
                      </a:r>
                    </a:p>
                  </a:txBody>
                  <a:tcPr>
                    <a:solidFill>
                      <a:schemeClr val="accent1">
                        <a:lumMod val="60000"/>
                        <a:lumOff val="40000"/>
                      </a:schemeClr>
                    </a:solidFill>
                  </a:tcPr>
                </a:tc>
                <a:tc>
                  <a:txBody>
                    <a:bodyPr/>
                    <a:lstStyle/>
                    <a:p>
                      <a:r>
                        <a:rPr kumimoji="1" lang="en-US" altLang="ja-JP" sz="1800" dirty="0" smtClean="0">
                          <a:latin typeface="ＭＳ Ｐゴシック" panose="020B0600070205080204" pitchFamily="50" charset="-128"/>
                          <a:ea typeface="ＭＳ Ｐゴシック" panose="020B0600070205080204" pitchFamily="50" charset="-128"/>
                        </a:rPr>
                        <a:t>457GB</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40000"/>
                        <a:lumOff val="60000"/>
                      </a:schemeClr>
                    </a:solidFill>
                  </a:tcPr>
                </a:tc>
              </a:tr>
              <a:tr h="370840">
                <a:tc>
                  <a:txBody>
                    <a:bodyPr/>
                    <a:lstStyle/>
                    <a:p>
                      <a:r>
                        <a:rPr kumimoji="1" lang="ja-JP" altLang="en-US" sz="1800" dirty="0" smtClean="0">
                          <a:latin typeface="ＭＳ Ｐゴシック" panose="020B0600070205080204" pitchFamily="50" charset="-128"/>
                          <a:ea typeface="ＭＳ Ｐゴシック" panose="020B0600070205080204" pitchFamily="50" charset="-128"/>
                        </a:rPr>
                        <a:t>対象</a:t>
                      </a:r>
                      <a:r>
                        <a:rPr kumimoji="1" lang="en-US" altLang="ja-JP" sz="1800" dirty="0" smtClean="0">
                          <a:latin typeface="ＭＳ Ｐゴシック" panose="020B0600070205080204" pitchFamily="50" charset="-128"/>
                          <a:ea typeface="ＭＳ Ｐゴシック" panose="020B0600070205080204" pitchFamily="50" charset="-128"/>
                        </a:rPr>
                        <a:t>OS</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60000"/>
                        <a:lumOff val="40000"/>
                      </a:schemeClr>
                    </a:solidFill>
                  </a:tcPr>
                </a:tc>
                <a:tc>
                  <a:txBody>
                    <a:bodyPr/>
                    <a:lstStyle/>
                    <a:p>
                      <a:r>
                        <a:rPr kumimoji="1" lang="en-US" altLang="ja-JP" sz="1800" dirty="0" smtClean="0">
                          <a:latin typeface="ＭＳ Ｐゴシック" panose="020B0600070205080204" pitchFamily="50" charset="-128"/>
                          <a:ea typeface="ＭＳ Ｐゴシック" panose="020B0600070205080204" pitchFamily="50" charset="-128"/>
                        </a:rPr>
                        <a:t>Linux 4.4.0</a:t>
                      </a:r>
                      <a:endParaRPr kumimoji="1" lang="ja-JP" altLang="en-US" sz="1800" dirty="0">
                        <a:latin typeface="ＭＳ Ｐゴシック" panose="020B0600070205080204" pitchFamily="50" charset="-128"/>
                        <a:ea typeface="ＭＳ Ｐゴシック" panose="020B0600070205080204" pitchFamily="50" charset="-128"/>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913950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latin typeface="ＭＳ Ｐゴシック" panose="020B0600070205080204" pitchFamily="50" charset="-128"/>
                <a:ea typeface="ＭＳ Ｐゴシック" panose="020B0600070205080204" pitchFamily="50" charset="-128"/>
              </a:rPr>
              <a:t>ISO 9660</a:t>
            </a:r>
            <a:r>
              <a:rPr lang="ja-JP" altLang="en-US" sz="3600" dirty="0" smtClean="0">
                <a:latin typeface="ＭＳ Ｐゴシック" panose="020B0600070205080204" pitchFamily="50" charset="-128"/>
                <a:ea typeface="ＭＳ Ｐゴシック" panose="020B0600070205080204" pitchFamily="50" charset="-128"/>
              </a:rPr>
              <a:t>ファイルシステムの無効化</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CD-ROM</a:t>
            </a:r>
            <a:r>
              <a:rPr lang="ja-JP" altLang="en-US" sz="2800" dirty="0" smtClean="0">
                <a:latin typeface="ＭＳ Ｐゴシック" panose="020B0600070205080204" pitchFamily="50" charset="-128"/>
                <a:ea typeface="ＭＳ Ｐゴシック" panose="020B0600070205080204" pitchFamily="50" charset="-128"/>
              </a:rPr>
              <a:t>用のファイルシステム</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キーと</a:t>
            </a:r>
            <a:r>
              <a:rPr lang="ja-JP" altLang="en-US" sz="2400" dirty="0" smtClean="0">
                <a:latin typeface="ＭＳ Ｐゴシック" panose="020B0600070205080204" pitchFamily="50" charset="-128"/>
                <a:ea typeface="ＭＳ Ｐゴシック" panose="020B0600070205080204" pitchFamily="50" charset="-128"/>
              </a:rPr>
              <a:t>なる関数：</a:t>
            </a:r>
            <a:r>
              <a:rPr lang="en-US" altLang="ja-JP" sz="2400" dirty="0" err="1" smtClean="0">
                <a:latin typeface="ＭＳ Ｐゴシック" panose="020B0600070205080204" pitchFamily="50" charset="-128"/>
                <a:ea typeface="ＭＳ Ｐゴシック" panose="020B0600070205080204" pitchFamily="50" charset="-128"/>
              </a:rPr>
              <a:t>isofs_readpages</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en-US" altLang="ja-JP" sz="2200" dirty="0" smtClean="0">
                <a:latin typeface="ＭＳ Ｐゴシック" panose="020B0600070205080204" pitchFamily="50" charset="-128"/>
                <a:ea typeface="ＭＳ Ｐゴシック" panose="020B0600070205080204" pitchFamily="50" charset="-128"/>
              </a:rPr>
              <a:t>CD-ROM</a:t>
            </a:r>
            <a:r>
              <a:rPr lang="ja-JP" altLang="en-US" sz="2200" dirty="0" smtClean="0">
                <a:latin typeface="ＭＳ Ｐゴシック" panose="020B0600070205080204" pitchFamily="50" charset="-128"/>
                <a:ea typeface="ＭＳ Ｐゴシック" panose="020B0600070205080204" pitchFamily="50" charset="-128"/>
              </a:rPr>
              <a:t>を読み込んだときのみ実行ログに出現</a:t>
            </a:r>
            <a:endParaRPr lang="en-US" altLang="ja-JP" sz="22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対応するコンフィグ項目を</a:t>
            </a:r>
            <a:r>
              <a:rPr lang="ja-JP" altLang="en-US" sz="2800" dirty="0">
                <a:latin typeface="ＭＳ Ｐゴシック" panose="020B0600070205080204" pitchFamily="50" charset="-128"/>
                <a:ea typeface="ＭＳ Ｐゴシック" panose="020B0600070205080204" pitchFamily="50" charset="-128"/>
              </a:rPr>
              <a:t>無効化</a:t>
            </a:r>
            <a:r>
              <a:rPr lang="ja-JP" altLang="en-US" sz="2800" dirty="0" smtClean="0">
                <a:latin typeface="ＭＳ Ｐゴシック" panose="020B0600070205080204" pitchFamily="50" charset="-128"/>
                <a:ea typeface="ＭＳ Ｐゴシック" panose="020B0600070205080204" pitchFamily="50" charset="-128"/>
              </a:rPr>
              <a:t>したコンフィグが自動生成できることを確認</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err="1" smtClean="0">
                <a:latin typeface="ＭＳ Ｐゴシック" panose="020B0600070205080204" pitchFamily="50" charset="-128"/>
                <a:ea typeface="ＭＳ Ｐゴシック" panose="020B0600070205080204" pitchFamily="50" charset="-128"/>
              </a:rPr>
              <a:t>config</a:t>
            </a:r>
            <a:r>
              <a:rPr lang="en-US" altLang="ja-JP" sz="2400" dirty="0" smtClean="0">
                <a:latin typeface="ＭＳ Ｐゴシック" panose="020B0600070205080204" pitchFamily="50" charset="-128"/>
                <a:ea typeface="ＭＳ Ｐゴシック" panose="020B0600070205080204" pitchFamily="50" charset="-128"/>
              </a:rPr>
              <a:t>-mini</a:t>
            </a:r>
            <a:r>
              <a:rPr lang="ja-JP" altLang="en-US" sz="2400" dirty="0" smtClean="0">
                <a:latin typeface="ＭＳ Ｐゴシック" panose="020B0600070205080204" pitchFamily="50" charset="-128"/>
                <a:ea typeface="ＭＳ Ｐゴシック" panose="020B0600070205080204" pitchFamily="50" charset="-128"/>
              </a:rPr>
              <a:t>にキーとなる関数を入力</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コンフィグ項目を特定して既存のコンフィグから削除</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12</a:t>
            </a:fld>
            <a:endParaRPr lang="ja-JP" altLang="en-US"/>
          </a:p>
        </p:txBody>
      </p:sp>
      <p:sp>
        <p:nvSpPr>
          <p:cNvPr id="5" name="テキスト ボックス 4"/>
          <p:cNvSpPr txBox="1"/>
          <p:nvPr/>
        </p:nvSpPr>
        <p:spPr>
          <a:xfrm>
            <a:off x="2043988" y="5036984"/>
            <a:ext cx="4709943" cy="1200328"/>
          </a:xfrm>
          <a:prstGeom prst="rect">
            <a:avLst/>
          </a:prstGeom>
          <a:noFill/>
          <a:ln w="28575">
            <a:solidFill>
              <a:srgbClr val="FF0000"/>
            </a:solidFill>
          </a:ln>
        </p:spPr>
        <p:txBody>
          <a:bodyPr wrap="none" rtlCol="0">
            <a:spAutoFit/>
          </a:bodyPr>
          <a:lstStyle/>
          <a:p>
            <a:r>
              <a:rPr lang="en-US" altLang="ja-JP" sz="2400" dirty="0" err="1" smtClean="0">
                <a:latin typeface="ＭＳ Ｐゴシック" panose="020B0600070205080204" pitchFamily="50" charset="-128"/>
                <a:ea typeface="ＭＳ Ｐゴシック" panose="020B0600070205080204" pitchFamily="50" charset="-128"/>
              </a:rPr>
              <a:t>isofs_readpages</a:t>
            </a:r>
            <a:r>
              <a:rPr lang="en-US" altLang="ja-JP" sz="2400" dirty="0" smtClean="0">
                <a:latin typeface="ＭＳ Ｐゴシック" panose="020B0600070205080204" pitchFamily="50" charset="-128"/>
                <a:ea typeface="ＭＳ Ｐゴシック" panose="020B0600070205080204" pitchFamily="50" charset="-128"/>
              </a:rPr>
              <a:t> → </a:t>
            </a:r>
            <a:r>
              <a:rPr lang="en-US" altLang="ja-JP" sz="2400" dirty="0" err="1" smtClean="0">
                <a:latin typeface="ＭＳ Ｐゴシック" panose="020B0600070205080204" pitchFamily="50" charset="-128"/>
                <a:ea typeface="ＭＳ Ｐゴシック" panose="020B0600070205080204" pitchFamily="50" charset="-128"/>
              </a:rPr>
              <a:t>fs</a:t>
            </a:r>
            <a:r>
              <a:rPr lang="en-US" altLang="ja-JP" sz="2400" dirty="0">
                <a:latin typeface="ＭＳ Ｐゴシック" panose="020B0600070205080204" pitchFamily="50" charset="-128"/>
                <a:ea typeface="ＭＳ Ｐゴシック" panose="020B0600070205080204" pitchFamily="50" charset="-128"/>
              </a:rPr>
              <a:t>/</a:t>
            </a:r>
            <a:r>
              <a:rPr lang="en-US" altLang="ja-JP" sz="2400" dirty="0" err="1">
                <a:latin typeface="ＭＳ Ｐゴシック" panose="020B0600070205080204" pitchFamily="50" charset="-128"/>
                <a:ea typeface="ＭＳ Ｐゴシック" panose="020B0600070205080204" pitchFamily="50" charset="-128"/>
              </a:rPr>
              <a:t>isofs</a:t>
            </a:r>
            <a:r>
              <a:rPr lang="en-US" altLang="ja-JP" sz="2400" dirty="0">
                <a:latin typeface="ＭＳ Ｐゴシック" panose="020B0600070205080204" pitchFamily="50" charset="-128"/>
                <a:ea typeface="ＭＳ Ｐゴシック" panose="020B0600070205080204" pitchFamily="50" charset="-128"/>
              </a:rPr>
              <a:t>/</a:t>
            </a:r>
            <a:r>
              <a:rPr lang="en-US" altLang="ja-JP" sz="2400" dirty="0" err="1" smtClean="0">
                <a:latin typeface="ＭＳ Ｐゴシック" panose="020B0600070205080204" pitchFamily="50" charset="-128"/>
                <a:ea typeface="ＭＳ Ｐゴシック" panose="020B0600070205080204" pitchFamily="50" charset="-128"/>
              </a:rPr>
              <a:t>inode.c</a:t>
            </a:r>
            <a:endParaRPr lang="en-US" altLang="ja-JP" sz="2400" dirty="0" smtClean="0">
              <a:latin typeface="ＭＳ Ｐゴシック" panose="020B0600070205080204" pitchFamily="50" charset="-128"/>
              <a:ea typeface="ＭＳ Ｐゴシック" panose="020B0600070205080204" pitchFamily="50" charset="-128"/>
            </a:endParaRPr>
          </a:p>
          <a:p>
            <a:endParaRPr kumimoji="1" lang="en-US" altLang="ja-JP" sz="2400" dirty="0" smtClean="0">
              <a:latin typeface="ＭＳ Ｐゴシック"/>
              <a:ea typeface="ＭＳ Ｐゴシック"/>
              <a:cs typeface="ＭＳ Ｐゴシック"/>
            </a:endParaRPr>
          </a:p>
          <a:p>
            <a:r>
              <a:rPr kumimoji="1" lang="en-US" altLang="ja-JP" sz="2400" dirty="0" err="1" smtClean="0">
                <a:latin typeface="ＭＳ Ｐゴシック"/>
                <a:ea typeface="ＭＳ Ｐゴシック"/>
                <a:cs typeface="ＭＳ Ｐゴシック"/>
              </a:rPr>
              <a:t>fs</a:t>
            </a:r>
            <a:r>
              <a:rPr kumimoji="1" lang="en-US" altLang="ja-JP" sz="2400" dirty="0" smtClean="0">
                <a:latin typeface="ＭＳ Ｐゴシック"/>
                <a:ea typeface="ＭＳ Ｐゴシック"/>
                <a:cs typeface="ＭＳ Ｐゴシック"/>
              </a:rPr>
              <a:t>/</a:t>
            </a:r>
            <a:r>
              <a:rPr kumimoji="1" lang="en-US" altLang="ja-JP" sz="2400" dirty="0" err="1" smtClean="0">
                <a:latin typeface="ＭＳ Ｐゴシック"/>
                <a:ea typeface="ＭＳ Ｐゴシック"/>
                <a:cs typeface="ＭＳ Ｐゴシック"/>
              </a:rPr>
              <a:t>isofs</a:t>
            </a:r>
            <a:r>
              <a:rPr kumimoji="1" lang="en-US" altLang="ja-JP" sz="2400" dirty="0" smtClean="0">
                <a:latin typeface="ＭＳ Ｐゴシック"/>
                <a:ea typeface="ＭＳ Ｐゴシック"/>
                <a:cs typeface="ＭＳ Ｐゴシック"/>
              </a:rPr>
              <a:t>/ → CONFIG_ISO9660_FS</a:t>
            </a:r>
            <a:endParaRPr kumimoji="1" lang="ja-JP" altLang="en-US" sz="2400" dirty="0" err="1">
              <a:latin typeface="ＭＳ Ｐゴシック"/>
              <a:ea typeface="ＭＳ Ｐゴシック"/>
              <a:cs typeface="ＭＳ Ｐゴシック"/>
            </a:endParaRPr>
          </a:p>
        </p:txBody>
      </p:sp>
    </p:spTree>
    <p:extLst>
      <p:ext uri="{BB962C8B-B14F-4D97-AF65-F5344CB8AC3E}">
        <p14:creationId xmlns:p14="http://schemas.microsoft.com/office/powerpoint/2010/main" val="2980930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latin typeface="ＭＳ Ｐゴシック" panose="020B0600070205080204" pitchFamily="50" charset="-128"/>
                <a:ea typeface="ＭＳ Ｐゴシック" panose="020B0600070205080204" pitchFamily="50" charset="-128"/>
              </a:rPr>
              <a:t>OS</a:t>
            </a:r>
            <a:r>
              <a:rPr lang="ja-JP" altLang="en-US" sz="3600" dirty="0" smtClean="0">
                <a:latin typeface="ＭＳ Ｐゴシック" panose="020B0600070205080204" pitchFamily="50" charset="-128"/>
                <a:ea typeface="ＭＳ Ｐゴシック" panose="020B0600070205080204" pitchFamily="50" charset="-128"/>
              </a:rPr>
              <a:t>カーネルのコンパイル時間・サイズ</a:t>
            </a:r>
            <a:endParaRPr lang="ja-JP" altLang="en-US" sz="36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13</a:t>
            </a:fld>
            <a:endParaRPr lang="ja-JP" altLang="en-US"/>
          </a:p>
        </p:txBody>
      </p:sp>
      <p:sp>
        <p:nvSpPr>
          <p:cNvPr id="7" name="コンテンツ プレースホルダー 2"/>
          <p:cNvSpPr txBox="1">
            <a:spLocks/>
          </p:cNvSpPr>
          <p:nvPr/>
        </p:nvSpPr>
        <p:spPr>
          <a:xfrm>
            <a:off x="467544" y="1572868"/>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r>
              <a:rPr lang="en-US" altLang="ja-JP" sz="2800" dirty="0" err="1">
                <a:latin typeface="ＭＳ Ｐゴシック" panose="020B0600070205080204" pitchFamily="50" charset="-128"/>
                <a:ea typeface="ＭＳ Ｐゴシック" panose="020B0600070205080204" pitchFamily="50" charset="-128"/>
              </a:rPr>
              <a:t>c</a:t>
            </a:r>
            <a:r>
              <a:rPr lang="en-US" altLang="ja-JP" sz="2800" dirty="0" err="1" smtClean="0">
                <a:latin typeface="ＭＳ Ｐゴシック" panose="020B0600070205080204" pitchFamily="50" charset="-128"/>
                <a:ea typeface="ＭＳ Ｐゴシック" panose="020B0600070205080204" pitchFamily="50" charset="-128"/>
              </a:rPr>
              <a:t>onfig</a:t>
            </a:r>
            <a:r>
              <a:rPr lang="en-US" altLang="ja-JP" sz="2800" dirty="0" smtClean="0">
                <a:latin typeface="ＭＳ Ｐゴシック" panose="020B0600070205080204" pitchFamily="50" charset="-128"/>
                <a:ea typeface="ＭＳ Ｐゴシック" panose="020B0600070205080204" pitchFamily="50" charset="-128"/>
              </a:rPr>
              <a:t>-mini</a:t>
            </a:r>
            <a:r>
              <a:rPr lang="ja-JP" altLang="en-US" sz="2800" dirty="0" smtClean="0">
                <a:latin typeface="ＭＳ Ｐゴシック" panose="020B0600070205080204" pitchFamily="50" charset="-128"/>
                <a:ea typeface="ＭＳ Ｐゴシック" panose="020B0600070205080204" pitchFamily="50" charset="-128"/>
              </a:rPr>
              <a:t>で生成したコンフィグを用いて測定</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Linux</a:t>
            </a:r>
            <a:r>
              <a:rPr lang="ja-JP" altLang="en-US" sz="2400" dirty="0" smtClean="0">
                <a:latin typeface="ＭＳ Ｐゴシック" panose="020B0600070205080204" pitchFamily="50" charset="-128"/>
                <a:ea typeface="ＭＳ Ｐゴシック" panose="020B0600070205080204" pitchFamily="50" charset="-128"/>
              </a:rPr>
              <a:t>の</a:t>
            </a:r>
            <a:r>
              <a:rPr lang="en-US" altLang="ja-JP" sz="2400" dirty="0" err="1" smtClean="0">
                <a:latin typeface="ＭＳ Ｐゴシック" panose="020B0600070205080204" pitchFamily="50" charset="-128"/>
                <a:ea typeface="ＭＳ Ｐゴシック" panose="020B0600070205080204" pitchFamily="50" charset="-128"/>
              </a:rPr>
              <a:t>localmodconfig</a:t>
            </a:r>
            <a:r>
              <a:rPr lang="ja-JP" altLang="en-US" sz="2400" dirty="0" smtClean="0">
                <a:latin typeface="ＭＳ Ｐゴシック" panose="020B0600070205080204" pitchFamily="50" charset="-128"/>
                <a:ea typeface="ＭＳ Ｐゴシック" panose="020B0600070205080204" pitchFamily="50" charset="-128"/>
              </a:rPr>
              <a:t>機能を用いた場合と比較</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ロードされているカーネルモジュールだけを有効にしたコンフィグを生成</a:t>
            </a:r>
            <a:endParaRPr lang="en-US" altLang="ja-JP" sz="22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コンパイル時間は</a:t>
            </a:r>
            <a:r>
              <a:rPr lang="en-US" altLang="ja-JP" sz="2400" dirty="0" smtClean="0">
                <a:latin typeface="ＭＳ Ｐゴシック" panose="020B0600070205080204" pitchFamily="50" charset="-128"/>
                <a:ea typeface="ＭＳ Ｐゴシック" panose="020B0600070205080204" pitchFamily="50" charset="-128"/>
              </a:rPr>
              <a:t>195</a:t>
            </a:r>
            <a:r>
              <a:rPr lang="ja-JP" altLang="en-US" sz="2400" dirty="0" smtClean="0">
                <a:latin typeface="ＭＳ Ｐゴシック" panose="020B0600070205080204" pitchFamily="50" charset="-128"/>
                <a:ea typeface="ＭＳ Ｐゴシック" panose="020B0600070205080204" pitchFamily="50" charset="-128"/>
              </a:rPr>
              <a:t>秒短縮</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サイズ</a:t>
            </a:r>
            <a:r>
              <a:rPr lang="ja-JP" altLang="en-US" sz="2400" dirty="0" smtClean="0">
                <a:latin typeface="ＭＳ Ｐゴシック" panose="020B0600070205080204" pitchFamily="50" charset="-128"/>
                <a:ea typeface="ＭＳ Ｐゴシック" panose="020B0600070205080204" pitchFamily="50" charset="-128"/>
              </a:rPr>
              <a:t>は</a:t>
            </a:r>
            <a:r>
              <a:rPr lang="en-US" altLang="ja-JP" sz="2400" dirty="0" smtClean="0">
                <a:latin typeface="ＭＳ Ｐゴシック" panose="020B0600070205080204" pitchFamily="50" charset="-128"/>
                <a:ea typeface="ＭＳ Ｐゴシック" panose="020B0600070205080204" pitchFamily="50" charset="-128"/>
              </a:rPr>
              <a:t>4.8MB</a:t>
            </a:r>
            <a:r>
              <a:rPr lang="ja-JP" altLang="en-US" sz="2400" dirty="0">
                <a:latin typeface="ＭＳ Ｐゴシック" panose="020B0600070205080204" pitchFamily="50" charset="-128"/>
                <a:ea typeface="ＭＳ Ｐゴシック" panose="020B0600070205080204" pitchFamily="50" charset="-128"/>
              </a:rPr>
              <a:t>減少</a:t>
            </a:r>
            <a:endParaRPr lang="en-US" altLang="ja-JP" sz="2400" dirty="0">
              <a:latin typeface="ＭＳ Ｐゴシック" panose="020B0600070205080204" pitchFamily="50" charset="-128"/>
              <a:ea typeface="ＭＳ Ｐゴシック" panose="020B0600070205080204"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4086425038"/>
              </p:ext>
            </p:extLst>
          </p:nvPr>
        </p:nvGraphicFramePr>
        <p:xfrm>
          <a:off x="611560" y="4221088"/>
          <a:ext cx="3816424" cy="24243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グラフ 12"/>
          <p:cNvGraphicFramePr>
            <a:graphicFrameLocks/>
          </p:cNvGraphicFramePr>
          <p:nvPr>
            <p:extLst>
              <p:ext uri="{D42A27DB-BD31-4B8C-83A1-F6EECF244321}">
                <p14:modId xmlns:p14="http://schemas.microsoft.com/office/powerpoint/2010/main" val="2132615057"/>
              </p:ext>
            </p:extLst>
          </p:nvPr>
        </p:nvGraphicFramePr>
        <p:xfrm>
          <a:off x="4483769" y="4149080"/>
          <a:ext cx="3456384" cy="26120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5948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関連研究</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err="1" smtClean="0">
                <a:latin typeface="ＭＳ Ｐゴシック" panose="020B0600070205080204" pitchFamily="50" charset="-128"/>
                <a:ea typeface="ＭＳ Ｐゴシック" panose="020B0600070205080204" pitchFamily="50" charset="-128"/>
              </a:rPr>
              <a:t>Linunx</a:t>
            </a:r>
            <a:r>
              <a:rPr lang="en-US" altLang="ja-JP" sz="2800" dirty="0" smtClean="0">
                <a:latin typeface="ＭＳ Ｐゴシック" panose="020B0600070205080204" pitchFamily="50" charset="-128"/>
                <a:ea typeface="ＭＳ Ｐゴシック" panose="020B0600070205080204" pitchFamily="50" charset="-128"/>
              </a:rPr>
              <a:t> </a:t>
            </a:r>
            <a:r>
              <a:rPr lang="ja-JP" altLang="en-US" sz="2800" dirty="0" smtClean="0">
                <a:latin typeface="ＭＳ Ｐゴシック" panose="020B0600070205080204" pitchFamily="50" charset="-128"/>
                <a:ea typeface="ＭＳ Ｐゴシック" panose="020B0600070205080204" pitchFamily="50" charset="-128"/>
              </a:rPr>
              <a:t>の </a:t>
            </a:r>
            <a:r>
              <a:rPr lang="en-US" altLang="ja-JP" sz="2800" dirty="0" err="1" smtClean="0">
                <a:latin typeface="ＭＳ Ｐゴシック" panose="020B0600070205080204" pitchFamily="50" charset="-128"/>
                <a:ea typeface="ＭＳ Ｐゴシック" panose="020B0600070205080204" pitchFamily="50" charset="-128"/>
              </a:rPr>
              <a:t>localmodconfig</a:t>
            </a:r>
            <a:r>
              <a:rPr lang="ja-JP" altLang="en-US" sz="2800" dirty="0" smtClean="0">
                <a:latin typeface="ＭＳ Ｐゴシック" panose="020B0600070205080204" pitchFamily="50" charset="-128"/>
                <a:ea typeface="ＭＳ Ｐゴシック" panose="020B0600070205080204" pitchFamily="50" charset="-128"/>
              </a:rPr>
              <a:t>機能</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「使われた」とみなせない機能も有効になる</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カーネル本体の不要な機能には適用できない</a:t>
            </a:r>
            <a:endParaRPr lang="en-US" altLang="ja-JP" sz="2400" dirty="0" smtClean="0">
              <a:latin typeface="ＭＳ Ｐゴシック" panose="020B0600070205080204" pitchFamily="50" charset="-128"/>
              <a:ea typeface="ＭＳ Ｐゴシック" panose="020B0600070205080204" pitchFamily="50" charset="-128"/>
            </a:endParaRPr>
          </a:p>
          <a:p>
            <a:r>
              <a:rPr lang="en-US" altLang="ja-JP" sz="2800" dirty="0" err="1" smtClean="0">
                <a:latin typeface="ＭＳ Ｐゴシック" panose="020B0600070205080204" pitchFamily="50" charset="-128"/>
                <a:ea typeface="ＭＳ Ｐゴシック" panose="020B0600070205080204" pitchFamily="50" charset="-128"/>
              </a:rPr>
              <a:t>modprobed-db</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一度でもロードされたことのあるカーネルモジュールを記録しておき，</a:t>
            </a:r>
            <a:r>
              <a:rPr lang="en-US" altLang="ja-JP" sz="2400" dirty="0" err="1" smtClean="0">
                <a:latin typeface="ＭＳ Ｐゴシック" panose="020B0600070205080204" pitchFamily="50" charset="-128"/>
                <a:ea typeface="ＭＳ Ｐゴシック" panose="020B0600070205080204" pitchFamily="50" charset="-128"/>
              </a:rPr>
              <a:t>localmodconfig</a:t>
            </a:r>
            <a:r>
              <a:rPr lang="ja-JP" altLang="en-US" sz="2400" dirty="0" smtClean="0">
                <a:latin typeface="ＭＳ Ｐゴシック" panose="020B0600070205080204" pitchFamily="50" charset="-128"/>
                <a:ea typeface="ＭＳ Ｐゴシック" panose="020B0600070205080204" pitchFamily="50" charset="-128"/>
              </a:rPr>
              <a:t>で利用</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関数実行に</a:t>
            </a:r>
            <a:r>
              <a:rPr lang="ja-JP" altLang="en-US" sz="2800" dirty="0" smtClean="0">
                <a:latin typeface="ＭＳ Ｐゴシック" panose="020B0600070205080204" pitchFamily="50" charset="-128"/>
                <a:ea typeface="ＭＳ Ｐゴシック" panose="020B0600070205080204" pitchFamily="50" charset="-128"/>
              </a:rPr>
              <a:t>基づくコンフィグ生成 </a:t>
            </a:r>
            <a:r>
              <a:rPr lang="en-US" altLang="ja-JP" sz="2000" dirty="0" smtClean="0">
                <a:latin typeface="ＭＳ Ｐゴシック" panose="020B0600070205080204" pitchFamily="50" charset="-128"/>
                <a:ea typeface="ＭＳ Ｐゴシック" panose="020B0600070205080204" pitchFamily="50" charset="-128"/>
              </a:rPr>
              <a:t>[</a:t>
            </a:r>
            <a:r>
              <a:rPr lang="en-US" altLang="ja-JP" sz="2000" dirty="0" err="1" smtClean="0">
                <a:latin typeface="ＭＳ Ｐゴシック" panose="020B0600070205080204" pitchFamily="50" charset="-128"/>
                <a:ea typeface="ＭＳ Ｐゴシック" panose="020B0600070205080204" pitchFamily="50" charset="-128"/>
              </a:rPr>
              <a:t>Tartler</a:t>
            </a:r>
            <a:r>
              <a:rPr lang="en-US" altLang="ja-JP" sz="2000" dirty="0" smtClean="0">
                <a:latin typeface="ＭＳ Ｐゴシック" panose="020B0600070205080204" pitchFamily="50" charset="-128"/>
                <a:ea typeface="ＭＳ Ｐゴシック" panose="020B0600070205080204" pitchFamily="50" charset="-128"/>
              </a:rPr>
              <a:t> et al.’12]</a:t>
            </a:r>
          </a:p>
          <a:p>
            <a:pPr lvl="1"/>
            <a:r>
              <a:rPr lang="ja-JP" altLang="en-US" sz="2400" dirty="0">
                <a:latin typeface="ＭＳ Ｐゴシック" panose="020B0600070205080204" pitchFamily="50" charset="-128"/>
                <a:ea typeface="ＭＳ Ｐゴシック" panose="020B0600070205080204" pitchFamily="50" charset="-128"/>
              </a:rPr>
              <a:t>実行</a:t>
            </a:r>
            <a:r>
              <a:rPr lang="ja-JP" altLang="en-US" sz="2400" dirty="0" smtClean="0">
                <a:latin typeface="ＭＳ Ｐゴシック" panose="020B0600070205080204" pitchFamily="50" charset="-128"/>
                <a:ea typeface="ＭＳ Ｐゴシック" panose="020B0600070205080204" pitchFamily="50" charset="-128"/>
              </a:rPr>
              <a:t>された</a:t>
            </a:r>
            <a:r>
              <a:rPr lang="ja-JP" altLang="en-US" sz="2400" dirty="0">
                <a:latin typeface="ＭＳ Ｐゴシック" panose="020B0600070205080204" pitchFamily="50" charset="-128"/>
                <a:ea typeface="ＭＳ Ｐゴシック" panose="020B0600070205080204" pitchFamily="50" charset="-128"/>
              </a:rPr>
              <a:t>すべての関数</a:t>
            </a:r>
            <a:r>
              <a:rPr lang="ja-JP" altLang="en-US" sz="2400" dirty="0" smtClean="0">
                <a:latin typeface="ＭＳ Ｐゴシック" panose="020B0600070205080204" pitchFamily="50" charset="-128"/>
                <a:ea typeface="ＭＳ Ｐゴシック" panose="020B0600070205080204" pitchFamily="50" charset="-128"/>
              </a:rPr>
              <a:t>を記録し，対応するコンフィグ項目だけからなるコンフィグを一から生成</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「使われた」とみなせない機能も有効になる</a:t>
            </a:r>
            <a:endParaRPr lang="ja-JP" altLang="en-US" sz="24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14</a:t>
            </a:fld>
            <a:endParaRPr lang="ja-JP" altLang="en-US"/>
          </a:p>
        </p:txBody>
      </p:sp>
    </p:spTree>
    <p:extLst>
      <p:ext uri="{BB962C8B-B14F-4D97-AF65-F5344CB8AC3E}">
        <p14:creationId xmlns:p14="http://schemas.microsoft.com/office/powerpoint/2010/main" val="2008014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まとめ</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不要な機能を無効化したコンフィグを自動生成する</a:t>
            </a:r>
            <a:r>
              <a:rPr lang="en-US" altLang="ja-JP" sz="2800" dirty="0" err="1" smtClean="0">
                <a:latin typeface="ＭＳ Ｐゴシック" panose="020B0600070205080204" pitchFamily="50" charset="-128"/>
                <a:ea typeface="ＭＳ Ｐゴシック" panose="020B0600070205080204" pitchFamily="50" charset="-128"/>
              </a:rPr>
              <a:t>config</a:t>
            </a:r>
            <a:r>
              <a:rPr lang="en-US" altLang="ja-JP" sz="2800" dirty="0" smtClean="0">
                <a:latin typeface="ＭＳ Ｐゴシック" panose="020B0600070205080204" pitchFamily="50" charset="-128"/>
                <a:ea typeface="ＭＳ Ｐゴシック" panose="020B0600070205080204" pitchFamily="50" charset="-128"/>
              </a:rPr>
              <a:t>-mini</a:t>
            </a:r>
            <a:r>
              <a:rPr lang="ja-JP" altLang="en-US" sz="2800" dirty="0" smtClean="0">
                <a:latin typeface="ＭＳ Ｐゴシック" panose="020B0600070205080204" pitchFamily="50" charset="-128"/>
                <a:ea typeface="ＭＳ Ｐゴシック" panose="020B0600070205080204" pitchFamily="50" charset="-128"/>
              </a:rPr>
              <a:t>を提案</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キーとなる関数の実行ログを取得</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実行されていない関数に対応するコンフィグ項目を特定</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カーネルのコンパイル時間・サイズの減少を確認</a:t>
            </a:r>
            <a:endParaRPr lang="en-US" altLang="ja-JP" sz="22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今後の課題</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500" dirty="0" smtClean="0">
                <a:latin typeface="ＭＳ Ｐゴシック" panose="020B0600070205080204" pitchFamily="50" charset="-128"/>
                <a:ea typeface="ＭＳ Ｐゴシック" panose="020B0600070205080204" pitchFamily="50" charset="-128"/>
              </a:rPr>
              <a:t>すべての機能についてキー</a:t>
            </a:r>
            <a:r>
              <a:rPr lang="ja-JP" altLang="en-US" sz="2500" dirty="0">
                <a:latin typeface="ＭＳ Ｐゴシック" panose="020B0600070205080204" pitchFamily="50" charset="-128"/>
                <a:ea typeface="ＭＳ Ｐゴシック" panose="020B0600070205080204" pitchFamily="50" charset="-128"/>
              </a:rPr>
              <a:t>となる関数</a:t>
            </a:r>
            <a:r>
              <a:rPr lang="ja-JP" altLang="en-US" sz="2500" dirty="0" smtClean="0">
                <a:latin typeface="ＭＳ Ｐゴシック" panose="020B0600070205080204" pitchFamily="50" charset="-128"/>
                <a:ea typeface="ＭＳ Ｐゴシック" panose="020B0600070205080204" pitchFamily="50" charset="-128"/>
              </a:rPr>
              <a:t>を見つける</a:t>
            </a:r>
            <a:endParaRPr lang="en-US" altLang="ja-JP" sz="25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（半）自動化が必要</a:t>
            </a:r>
            <a:endParaRPr lang="en-US" altLang="ja-JP" sz="2200" dirty="0">
              <a:latin typeface="ＭＳ Ｐゴシック" panose="020B0600070205080204" pitchFamily="50" charset="-128"/>
              <a:ea typeface="ＭＳ Ｐゴシック" panose="020B0600070205080204" pitchFamily="50" charset="-128"/>
            </a:endParaRPr>
          </a:p>
          <a:p>
            <a:pPr lvl="1"/>
            <a:r>
              <a:rPr lang="ja-JP" altLang="en-US" sz="2500" dirty="0" smtClean="0">
                <a:latin typeface="ＭＳ Ｐゴシック" panose="020B0600070205080204" pitchFamily="50" charset="-128"/>
                <a:ea typeface="ＭＳ Ｐゴシック" panose="020B0600070205080204" pitchFamily="50" charset="-128"/>
              </a:rPr>
              <a:t>ファイルに対応しないコンフィグ項目のサポート</a:t>
            </a:r>
            <a:endParaRPr lang="en-US" altLang="ja-JP" sz="25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15</a:t>
            </a:fld>
            <a:endParaRPr lang="ja-JP" altLang="en-US"/>
          </a:p>
        </p:txBody>
      </p:sp>
    </p:spTree>
    <p:extLst>
      <p:ext uri="{BB962C8B-B14F-4D97-AF65-F5344CB8AC3E}">
        <p14:creationId xmlns:p14="http://schemas.microsoft.com/office/powerpoint/2010/main" val="270504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endParaRPr lang="en-US" altLang="ja-JP" sz="28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16</a:t>
            </a:fld>
            <a:endParaRPr lang="ja-JP" altLang="en-US"/>
          </a:p>
        </p:txBody>
      </p:sp>
    </p:spTree>
    <p:extLst>
      <p:ext uri="{BB962C8B-B14F-4D97-AF65-F5344CB8AC3E}">
        <p14:creationId xmlns:p14="http://schemas.microsoft.com/office/powerpoint/2010/main" val="2534066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カスタマイズの手順</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a:xfrm>
            <a:off x="457200" y="1600200"/>
            <a:ext cx="7355160" cy="4873752"/>
          </a:xfrm>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コンフィグの変更</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カーネルの機能の有無はコンフィグで設定</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必要に応じてコンフィグ項目を選択する</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カーネルの再構築</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カーネルを再コンパイルしてシステムにインストール</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再起動して動作確認</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不要な機能が利用できなければカスタマイズ終了</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0E173F64-C88A-4086-AD9D-4B56049A4137}" type="slidenum">
              <a:rPr lang="ja-JP" altLang="en-US" smtClean="0"/>
              <a:pPr/>
              <a:t>17</a:t>
            </a:fld>
            <a:endParaRPr lang="ja-JP" altLang="en-US"/>
          </a:p>
        </p:txBody>
      </p:sp>
    </p:spTree>
    <p:extLst>
      <p:ext uri="{BB962C8B-B14F-4D97-AF65-F5344CB8AC3E}">
        <p14:creationId xmlns:p14="http://schemas.microsoft.com/office/powerpoint/2010/main" val="2787590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カーネル関数の実行ログの取得</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Linux</a:t>
            </a:r>
            <a:r>
              <a:rPr lang="ja-JP" altLang="en-US" sz="2800" dirty="0" smtClean="0">
                <a:latin typeface="ＭＳ Ｐゴシック" panose="020B0600070205080204" pitchFamily="50" charset="-128"/>
                <a:ea typeface="ＭＳ Ｐゴシック" panose="020B0600070205080204" pitchFamily="50" charset="-128"/>
              </a:rPr>
              <a:t>の</a:t>
            </a:r>
            <a:r>
              <a:rPr lang="en-US" altLang="ja-JP" sz="2800" dirty="0" err="1" smtClean="0">
                <a:latin typeface="ＭＳ Ｐゴシック" panose="020B0600070205080204" pitchFamily="50" charset="-128"/>
                <a:ea typeface="ＭＳ Ｐゴシック" panose="020B0600070205080204" pitchFamily="50" charset="-128"/>
              </a:rPr>
              <a:t>ftrace</a:t>
            </a:r>
            <a:r>
              <a:rPr lang="ja-JP" altLang="en-US" sz="2800" dirty="0" smtClean="0">
                <a:latin typeface="ＭＳ Ｐゴシック" panose="020B0600070205080204" pitchFamily="50" charset="-128"/>
                <a:ea typeface="ＭＳ Ｐゴシック" panose="020B0600070205080204" pitchFamily="50" charset="-128"/>
              </a:rPr>
              <a:t>を利用して実行ログを取得</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カーネルに標準で組み込まれているトレース機構</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関数トレーサを用いて実行された関数を記録</a:t>
            </a:r>
            <a:endParaRPr lang="en-US" altLang="ja-JP" sz="2400" dirty="0" smtClean="0">
              <a:latin typeface="ＭＳ Ｐゴシック" panose="020B0600070205080204" pitchFamily="50" charset="-128"/>
              <a:ea typeface="ＭＳ Ｐゴシック" panose="020B0600070205080204" pitchFamily="50" charset="-128"/>
            </a:endParaRPr>
          </a:p>
          <a:p>
            <a:r>
              <a:rPr lang="en-US" altLang="ja-JP" sz="2800" dirty="0" err="1" smtClean="0">
                <a:latin typeface="ＭＳ Ｐゴシック" panose="020B0600070205080204" pitchFamily="50" charset="-128"/>
                <a:ea typeface="ＭＳ Ｐゴシック" panose="020B0600070205080204" pitchFamily="50" charset="-128"/>
              </a:rPr>
              <a:t>ftrace</a:t>
            </a:r>
            <a:r>
              <a:rPr lang="ja-JP" altLang="en-US" sz="2800" dirty="0" smtClean="0">
                <a:latin typeface="ＭＳ Ｐゴシック" panose="020B0600070205080204" pitchFamily="50" charset="-128"/>
                <a:ea typeface="ＭＳ Ｐゴシック" panose="020B0600070205080204" pitchFamily="50" charset="-128"/>
              </a:rPr>
              <a:t>のフィルタ機能を用いてキーとなる関数を指定</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その関数の実行ログだけを取得</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カーネルの起動オプションで指定</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18</a:t>
            </a:fld>
            <a:endParaRPr lang="ja-JP" altLang="en-US"/>
          </a:p>
        </p:txBody>
      </p:sp>
      <p:sp>
        <p:nvSpPr>
          <p:cNvPr id="9" name="テキスト ボックス 8"/>
          <p:cNvSpPr txBox="1"/>
          <p:nvPr/>
        </p:nvSpPr>
        <p:spPr>
          <a:xfrm>
            <a:off x="2123728" y="5036983"/>
            <a:ext cx="4431021" cy="1200329"/>
          </a:xfrm>
          <a:prstGeom prst="rect">
            <a:avLst/>
          </a:prstGeom>
          <a:noFill/>
          <a:ln w="28575">
            <a:solidFill>
              <a:srgbClr val="FF0000"/>
            </a:solidFill>
          </a:ln>
        </p:spPr>
        <p:txBody>
          <a:bodyPr wrap="none" rtlCol="0">
            <a:spAutoFit/>
          </a:bodyPr>
          <a:lstStyle/>
          <a:p>
            <a:r>
              <a:rPr lang="ja-JP" altLang="en-US" sz="2400" dirty="0" smtClean="0">
                <a:solidFill>
                  <a:srgbClr val="000000"/>
                </a:solidFill>
                <a:latin typeface="ＭＳ Ｐゴシック"/>
                <a:ea typeface="ＭＳ Ｐゴシック"/>
                <a:cs typeface="ＭＳ Ｐゴシック"/>
              </a:rPr>
              <a:t>フィルタを</a:t>
            </a:r>
            <a:r>
              <a:rPr lang="en-US" altLang="ja-JP" sz="2400" dirty="0" smtClean="0">
                <a:solidFill>
                  <a:srgbClr val="000000"/>
                </a:solidFill>
                <a:latin typeface="ＭＳ Ｐゴシック"/>
                <a:ea typeface="ＭＳ Ｐゴシック"/>
                <a:cs typeface="ＭＳ Ｐゴシック"/>
              </a:rPr>
              <a:t>”</a:t>
            </a:r>
            <a:r>
              <a:rPr lang="en-US" altLang="ja-JP" sz="2400" dirty="0" err="1" smtClean="0">
                <a:solidFill>
                  <a:srgbClr val="000000"/>
                </a:solidFill>
                <a:latin typeface="ＭＳ Ｐゴシック"/>
                <a:ea typeface="ＭＳ Ｐゴシック"/>
                <a:cs typeface="ＭＳ Ｐゴシック"/>
              </a:rPr>
              <a:t>snd</a:t>
            </a:r>
            <a:r>
              <a:rPr lang="en-US" altLang="ja-JP" sz="2400" dirty="0" smtClean="0">
                <a:solidFill>
                  <a:srgbClr val="000000"/>
                </a:solidFill>
                <a:latin typeface="ＭＳ Ｐゴシック"/>
                <a:ea typeface="ＭＳ Ｐゴシック"/>
                <a:cs typeface="ＭＳ Ｐゴシック"/>
              </a:rPr>
              <a:t>_*”</a:t>
            </a:r>
            <a:r>
              <a:rPr lang="ja-JP" altLang="en-US" sz="2400" dirty="0" smtClean="0">
                <a:solidFill>
                  <a:srgbClr val="000000"/>
                </a:solidFill>
                <a:latin typeface="ＭＳ Ｐゴシック"/>
                <a:ea typeface="ＭＳ Ｐゴシック"/>
                <a:cs typeface="ＭＳ Ｐゴシック"/>
              </a:rPr>
              <a:t>と設定した場合</a:t>
            </a:r>
            <a:endParaRPr lang="en-US" altLang="ja-JP" sz="2400" dirty="0" smtClean="0">
              <a:solidFill>
                <a:srgbClr val="000000"/>
              </a:solidFill>
              <a:latin typeface="ＭＳ Ｐゴシック"/>
              <a:ea typeface="ＭＳ Ｐゴシック"/>
              <a:cs typeface="ＭＳ Ｐゴシック"/>
            </a:endParaRPr>
          </a:p>
          <a:p>
            <a:r>
              <a:rPr lang="en-US" altLang="ja-JP" sz="2400" dirty="0" smtClean="0">
                <a:solidFill>
                  <a:srgbClr val="000000"/>
                </a:solidFill>
                <a:latin typeface="ＭＳ Ｐゴシック"/>
                <a:ea typeface="ＭＳ Ｐゴシック"/>
                <a:cs typeface="ＭＳ Ｐゴシック"/>
              </a:rPr>
              <a:t>snd_ac97_write_cache</a:t>
            </a:r>
          </a:p>
          <a:p>
            <a:r>
              <a:rPr lang="en-US" altLang="ja-JP" sz="2400" dirty="0" smtClean="0">
                <a:solidFill>
                  <a:srgbClr val="000000"/>
                </a:solidFill>
                <a:latin typeface="ＭＳ Ｐゴシック"/>
                <a:ea typeface="ＭＳ Ｐゴシック"/>
                <a:cs typeface="ＭＳ Ｐゴシック"/>
              </a:rPr>
              <a:t>snd_ac97_read</a:t>
            </a:r>
            <a:endParaRPr kumimoji="1" lang="en-US" altLang="ja-JP" sz="2400" dirty="0" smtClean="0">
              <a:solidFill>
                <a:srgbClr val="000000"/>
              </a:solidFill>
              <a:latin typeface="ＭＳ Ｐゴシック"/>
              <a:ea typeface="ＭＳ Ｐゴシック"/>
              <a:cs typeface="ＭＳ Ｐゴシック"/>
            </a:endParaRPr>
          </a:p>
        </p:txBody>
      </p:sp>
    </p:spTree>
    <p:extLst>
      <p:ext uri="{BB962C8B-B14F-4D97-AF65-F5344CB8AC3E}">
        <p14:creationId xmlns:p14="http://schemas.microsoft.com/office/powerpoint/2010/main" val="1776789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カーネルモジュールのログ取得</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err="1" smtClean="0">
                <a:latin typeface="ＭＳ Ｐゴシック" panose="020B0600070205080204" pitchFamily="50" charset="-128"/>
                <a:ea typeface="ＭＳ Ｐゴシック" panose="020B0600070205080204" pitchFamily="50" charset="-128"/>
              </a:rPr>
              <a:t>ftrace</a:t>
            </a:r>
            <a:r>
              <a:rPr lang="ja-JP" altLang="en-US" sz="2800" dirty="0" smtClean="0">
                <a:latin typeface="ＭＳ Ｐゴシック" panose="020B0600070205080204" pitchFamily="50" charset="-128"/>
                <a:ea typeface="ＭＳ Ｐゴシック" panose="020B0600070205080204" pitchFamily="50" charset="-128"/>
              </a:rPr>
              <a:t>はフィルタ設定後にロードされたモジュールの関数の実行ログを取得できない</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フィルタを設定する時点で存在している関数のみ</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モジュールローダを修正して対応</a:t>
            </a:r>
            <a:endParaRPr lang="en-US" altLang="ja-JP" sz="25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モジュールをロードするたびにフィルタを再設定</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モジュール内の関数にもフィルタが適用される</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19</a:t>
            </a:fld>
            <a:endParaRPr lang="ja-JP" altLang="en-US"/>
          </a:p>
        </p:txBody>
      </p:sp>
    </p:spTree>
    <p:extLst>
      <p:ext uri="{BB962C8B-B14F-4D97-AF65-F5344CB8AC3E}">
        <p14:creationId xmlns:p14="http://schemas.microsoft.com/office/powerpoint/2010/main" val="3076798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smtClean="0">
                <a:latin typeface="ＭＳ Ｐゴシック" panose="020B0600070205080204" pitchFamily="50" charset="-128"/>
                <a:ea typeface="ＭＳ Ｐゴシック" panose="020B0600070205080204" pitchFamily="50" charset="-128"/>
              </a:rPr>
              <a:t>OS</a:t>
            </a:r>
            <a:r>
              <a:rPr lang="ja-JP" altLang="en-US" sz="3600" dirty="0" smtClean="0">
                <a:latin typeface="ＭＳ Ｐゴシック" panose="020B0600070205080204" pitchFamily="50" charset="-128"/>
                <a:ea typeface="ＭＳ Ｐゴシック" panose="020B0600070205080204" pitchFamily="50" charset="-128"/>
              </a:rPr>
              <a:t>カーネル</a:t>
            </a:r>
            <a:endParaRPr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OS</a:t>
            </a:r>
            <a:r>
              <a:rPr lang="ja-JP" altLang="en-US" sz="2800" dirty="0" smtClean="0">
                <a:latin typeface="ＭＳ Ｐゴシック" panose="020B0600070205080204" pitchFamily="50" charset="-128"/>
                <a:ea typeface="ＭＳ Ｐゴシック" panose="020B0600070205080204" pitchFamily="50" charset="-128"/>
              </a:rPr>
              <a:t>の中核を構成するソフトウェア</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ハードウェアの資源管理</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アプリケーションの管理・制御</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カーネル</a:t>
            </a:r>
            <a:r>
              <a:rPr lang="ja-JP" altLang="en-US" sz="2400" dirty="0" smtClean="0">
                <a:latin typeface="ＭＳ Ｐゴシック" panose="020B0600070205080204" pitchFamily="50" charset="-128"/>
                <a:ea typeface="ＭＳ Ｐゴシック" panose="020B0600070205080204" pitchFamily="50" charset="-128"/>
              </a:rPr>
              <a:t>本体とカーネルモジュールから成る</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カーネルモジュールは必要な時にカーネル本体にロードされる</a:t>
            </a:r>
            <a:endParaRPr lang="en-US" altLang="ja-JP" sz="2200" dirty="0" smtClean="0">
              <a:latin typeface="ＭＳ Ｐゴシック" panose="020B0600070205080204" pitchFamily="50" charset="-128"/>
              <a:ea typeface="ＭＳ Ｐゴシック" panose="020B0600070205080204" pitchFamily="50" charset="-128"/>
            </a:endParaRPr>
          </a:p>
          <a:p>
            <a:r>
              <a:rPr lang="en-US" altLang="ja-JP" sz="2800" dirty="0" smtClean="0">
                <a:latin typeface="ＭＳ Ｐゴシック" panose="020B0600070205080204" pitchFamily="50" charset="-128"/>
                <a:ea typeface="ＭＳ Ｐゴシック" panose="020B0600070205080204" pitchFamily="50" charset="-128"/>
              </a:rPr>
              <a:t>OS</a:t>
            </a:r>
            <a:r>
              <a:rPr lang="ja-JP" altLang="en-US" sz="2800" dirty="0" smtClean="0">
                <a:latin typeface="ＭＳ Ｐゴシック" panose="020B0600070205080204" pitchFamily="50" charset="-128"/>
                <a:ea typeface="ＭＳ Ｐゴシック" panose="020B0600070205080204" pitchFamily="50" charset="-128"/>
              </a:rPr>
              <a:t>カーネルの規模は</a:t>
            </a:r>
            <a:r>
              <a:rPr lang="en-US" altLang="ja-JP" sz="2800" dirty="0" smtClean="0">
                <a:latin typeface="ＭＳ Ｐゴシック" panose="020B0600070205080204" pitchFamily="50" charset="-128"/>
                <a:ea typeface="ＭＳ Ｐゴシック" panose="020B0600070205080204" pitchFamily="50" charset="-128"/>
              </a:rPr>
              <a:t/>
            </a:r>
            <a:br>
              <a:rPr lang="en-US" altLang="ja-JP" sz="2800" dirty="0" smtClean="0">
                <a:latin typeface="ＭＳ Ｐゴシック" panose="020B0600070205080204" pitchFamily="50" charset="-128"/>
                <a:ea typeface="ＭＳ Ｐゴシック" panose="020B0600070205080204" pitchFamily="50" charset="-128"/>
              </a:rPr>
            </a:br>
            <a:r>
              <a:rPr lang="ja-JP" altLang="en-US" sz="2800" dirty="0" smtClean="0">
                <a:latin typeface="ＭＳ Ｐゴシック" panose="020B0600070205080204" pitchFamily="50" charset="-128"/>
                <a:ea typeface="ＭＳ Ｐゴシック" panose="020B0600070205080204" pitchFamily="50" charset="-128"/>
              </a:rPr>
              <a:t>年々大きくなっている</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Linux 4.4</a:t>
            </a:r>
            <a:r>
              <a:rPr lang="ja-JP" altLang="en-US" sz="2400" dirty="0" smtClean="0">
                <a:latin typeface="ＭＳ Ｐゴシック" panose="020B0600070205080204" pitchFamily="50" charset="-128"/>
                <a:ea typeface="ＭＳ Ｐゴシック" panose="020B0600070205080204" pitchFamily="50" charset="-128"/>
              </a:rPr>
              <a:t> のソースコード</a:t>
            </a:r>
            <a:r>
              <a:rPr lang="en-US" altLang="ja-JP" sz="2400" dirty="0" smtClean="0">
                <a:latin typeface="ＭＳ Ｐゴシック" panose="020B0600070205080204" pitchFamily="50" charset="-128"/>
                <a:ea typeface="ＭＳ Ｐゴシック" panose="020B0600070205080204" pitchFamily="50" charset="-128"/>
              </a:rPr>
              <a:t/>
            </a:r>
            <a:br>
              <a:rPr lang="en-US" altLang="ja-JP" sz="2400" dirty="0" smtClean="0">
                <a:latin typeface="ＭＳ Ｐゴシック" panose="020B0600070205080204" pitchFamily="50" charset="-128"/>
                <a:ea typeface="ＭＳ Ｐゴシック" panose="020B0600070205080204" pitchFamily="50" charset="-128"/>
              </a:rPr>
            </a:br>
            <a:r>
              <a:rPr lang="ja-JP" altLang="en-US" sz="2400" dirty="0" smtClean="0">
                <a:latin typeface="ＭＳ Ｐゴシック" panose="020B0600070205080204" pitchFamily="50" charset="-128"/>
                <a:ea typeface="ＭＳ Ｐゴシック" panose="020B0600070205080204" pitchFamily="50" charset="-128"/>
              </a:rPr>
              <a:t>は約１</a:t>
            </a:r>
            <a:r>
              <a:rPr lang="en-US" altLang="ja-JP" sz="2400" dirty="0" smtClean="0">
                <a:latin typeface="ＭＳ Ｐゴシック" panose="020B0600070205080204" pitchFamily="50" charset="-128"/>
                <a:ea typeface="ＭＳ Ｐゴシック" panose="020B0600070205080204" pitchFamily="50" charset="-128"/>
              </a:rPr>
              <a:t>GB</a:t>
            </a:r>
          </a:p>
        </p:txBody>
      </p:sp>
      <p:sp>
        <p:nvSpPr>
          <p:cNvPr id="4" name="スライド番号プレースホルダー 3"/>
          <p:cNvSpPr>
            <a:spLocks noGrp="1"/>
          </p:cNvSpPr>
          <p:nvPr>
            <p:ph type="sldNum" sz="quarter" idx="15"/>
          </p:nvPr>
        </p:nvSpPr>
        <p:spPr/>
        <p:txBody>
          <a:bodyPr/>
          <a:lstStyle/>
          <a:p>
            <a:fld id="{0E173F64-C88A-4086-AD9D-4B56049A4137}" type="slidenum">
              <a:rPr lang="ja-JP" altLang="en-US" smtClean="0"/>
              <a:pPr/>
              <a:t>2</a:t>
            </a:fld>
            <a:endParaRPr lang="ja-JP" altLang="en-US"/>
          </a:p>
        </p:txBody>
      </p:sp>
      <p:sp>
        <p:nvSpPr>
          <p:cNvPr id="5" name="正方形/長方形 4"/>
          <p:cNvSpPr/>
          <p:nvPr/>
        </p:nvSpPr>
        <p:spPr>
          <a:xfrm>
            <a:off x="4716016" y="4355812"/>
            <a:ext cx="3240360" cy="1903579"/>
          </a:xfrm>
          <a:prstGeom prst="rect">
            <a:avLst/>
          </a:prstGeom>
          <a:solidFill>
            <a:schemeClr val="accent6">
              <a:lumMod val="20000"/>
              <a:lumOff val="80000"/>
            </a:schemeClr>
          </a:solid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a:ea typeface="ＭＳ Ｐゴシック"/>
              <a:cs typeface="+mn-cs"/>
            </a:endParaRPr>
          </a:p>
        </p:txBody>
      </p:sp>
      <p:sp>
        <p:nvSpPr>
          <p:cNvPr id="7" name="正方形/長方形 6"/>
          <p:cNvSpPr/>
          <p:nvPr/>
        </p:nvSpPr>
        <p:spPr>
          <a:xfrm>
            <a:off x="6559991" y="4499828"/>
            <a:ext cx="1272061" cy="576064"/>
          </a:xfrm>
          <a:prstGeom prst="rect">
            <a:avLst/>
          </a:prstGeom>
          <a:solidFill>
            <a:schemeClr val="accent2">
              <a:lumMod val="40000"/>
              <a:lumOff val="60000"/>
            </a:schemeClr>
          </a:solidFill>
          <a:ln w="19050" cap="flat" cmpd="sng" algn="ctr">
            <a:solidFill>
              <a:schemeClr val="tx1">
                <a:lumMod val="85000"/>
                <a:lumOff val="1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モジュール</a:t>
            </a:r>
          </a:p>
        </p:txBody>
      </p:sp>
      <p:sp>
        <p:nvSpPr>
          <p:cNvPr id="8" name="正方形/長方形 7"/>
          <p:cNvSpPr/>
          <p:nvPr/>
        </p:nvSpPr>
        <p:spPr>
          <a:xfrm>
            <a:off x="4879724" y="4499828"/>
            <a:ext cx="1286100" cy="576064"/>
          </a:xfrm>
          <a:prstGeom prst="rect">
            <a:avLst/>
          </a:prstGeom>
          <a:solidFill>
            <a:schemeClr val="accent2">
              <a:lumMod val="40000"/>
              <a:lumOff val="60000"/>
            </a:schemeClr>
          </a:solidFill>
          <a:ln w="19050" cap="flat" cmpd="sng" algn="ctr">
            <a:solidFill>
              <a:schemeClr val="tx1">
                <a:lumMod val="85000"/>
                <a:lumOff val="1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モジュール</a:t>
            </a:r>
          </a:p>
        </p:txBody>
      </p:sp>
      <p:sp>
        <p:nvSpPr>
          <p:cNvPr id="9" name="正方形/長方形 8"/>
          <p:cNvSpPr/>
          <p:nvPr/>
        </p:nvSpPr>
        <p:spPr>
          <a:xfrm>
            <a:off x="4807716" y="5435932"/>
            <a:ext cx="3024336" cy="706228"/>
          </a:xfrm>
          <a:prstGeom prst="rect">
            <a:avLst/>
          </a:prstGeom>
          <a:solidFill>
            <a:schemeClr val="accent6">
              <a:lumMod val="60000"/>
              <a:lumOff val="40000"/>
            </a:schemeClr>
          </a:solid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prstClr val="black"/>
                </a:solidFill>
                <a:effectLst/>
                <a:uLnTx/>
                <a:uFillTx/>
                <a:latin typeface="Calibri"/>
                <a:ea typeface="ＭＳ Ｐゴシック"/>
                <a:cs typeface="+mn-cs"/>
              </a:rPr>
              <a:t>カーネル本体</a:t>
            </a:r>
          </a:p>
        </p:txBody>
      </p:sp>
      <p:sp>
        <p:nvSpPr>
          <p:cNvPr id="10" name="テキスト ボックス 9"/>
          <p:cNvSpPr txBox="1"/>
          <p:nvPr/>
        </p:nvSpPr>
        <p:spPr>
          <a:xfrm>
            <a:off x="5724128" y="6228020"/>
            <a:ext cx="1350306" cy="369332"/>
          </a:xfrm>
          <a:prstGeom prst="rect">
            <a:avLst/>
          </a:prstGeom>
          <a:noFill/>
        </p:spPr>
        <p:txBody>
          <a:bodyPr wrap="square" rtlCol="0">
            <a:spAutoFit/>
          </a:bodyPr>
          <a:lstStyle/>
          <a:p>
            <a:r>
              <a:rPr lang="en-US" altLang="ja-JP" dirty="0" smtClean="0">
                <a:solidFill>
                  <a:prstClr val="black"/>
                </a:solidFill>
                <a:latin typeface="Calibri"/>
                <a:ea typeface="ＭＳ Ｐゴシック"/>
              </a:rPr>
              <a:t>OS</a:t>
            </a:r>
            <a:r>
              <a:rPr lang="ja-JP" altLang="en-US" dirty="0" smtClean="0">
                <a:solidFill>
                  <a:prstClr val="black"/>
                </a:solidFill>
                <a:latin typeface="Calibri"/>
                <a:ea typeface="ＭＳ Ｐゴシック"/>
              </a:rPr>
              <a:t>カーネル</a:t>
            </a:r>
            <a:endParaRPr lang="ja-JP" altLang="en-US" dirty="0">
              <a:solidFill>
                <a:prstClr val="black"/>
              </a:solidFill>
              <a:latin typeface="Calibri"/>
              <a:ea typeface="ＭＳ Ｐゴシック"/>
            </a:endParaRPr>
          </a:p>
        </p:txBody>
      </p:sp>
      <p:cxnSp>
        <p:nvCxnSpPr>
          <p:cNvPr id="12" name="直線矢印コネクタ 11"/>
          <p:cNvCxnSpPr>
            <a:stCxn id="8" idx="2"/>
          </p:cNvCxnSpPr>
          <p:nvPr/>
        </p:nvCxnSpPr>
        <p:spPr>
          <a:xfrm>
            <a:off x="5522774" y="5075892"/>
            <a:ext cx="0" cy="360040"/>
          </a:xfrm>
          <a:prstGeom prst="straightConnector1">
            <a:avLst/>
          </a:prstGeom>
          <a:noFill/>
          <a:ln w="38100" cap="flat" cmpd="sng" algn="ctr">
            <a:solidFill>
              <a:schemeClr val="tx1">
                <a:lumMod val="85000"/>
                <a:lumOff val="15000"/>
              </a:schemeClr>
            </a:solidFill>
            <a:prstDash val="solid"/>
            <a:tailEnd type="arrow"/>
          </a:ln>
          <a:effectLst/>
        </p:spPr>
      </p:cxnSp>
      <p:cxnSp>
        <p:nvCxnSpPr>
          <p:cNvPr id="13" name="直線矢印コネクタ 12"/>
          <p:cNvCxnSpPr>
            <a:stCxn id="7" idx="2"/>
          </p:cNvCxnSpPr>
          <p:nvPr/>
        </p:nvCxnSpPr>
        <p:spPr>
          <a:xfrm flipH="1">
            <a:off x="7196021" y="5075892"/>
            <a:ext cx="1" cy="360040"/>
          </a:xfrm>
          <a:prstGeom prst="straightConnector1">
            <a:avLst/>
          </a:prstGeom>
          <a:noFill/>
          <a:ln w="38100" cap="flat" cmpd="sng" algn="ctr">
            <a:solidFill>
              <a:schemeClr val="tx1">
                <a:lumMod val="85000"/>
                <a:lumOff val="15000"/>
              </a:schemeClr>
            </a:solidFill>
            <a:prstDash val="solid"/>
            <a:tailEnd type="arrow"/>
          </a:ln>
          <a:effectLst/>
        </p:spPr>
      </p:cxnSp>
    </p:spTree>
    <p:extLst>
      <p:ext uri="{BB962C8B-B14F-4D97-AF65-F5344CB8AC3E}">
        <p14:creationId xmlns:p14="http://schemas.microsoft.com/office/powerpoint/2010/main" val="456384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関数からコンフィグを取得</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700" dirty="0" smtClean="0">
                <a:latin typeface="ＭＳ Ｐゴシック" panose="020B0600070205080204" pitchFamily="50" charset="-128"/>
                <a:ea typeface="ＭＳ Ｐゴシック" panose="020B0600070205080204" pitchFamily="50" charset="-128"/>
              </a:rPr>
              <a:t>実行ログで取得されなかった関数から無効化したいコンフィグ項目を取得</a:t>
            </a:r>
            <a:endParaRPr lang="en-US" altLang="ja-JP" sz="27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関数が定義されているファイルのパス名を特定する</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ファイルとコンフィグが対応する場合を想定</a:t>
            </a:r>
            <a:endParaRPr lang="en-US" altLang="ja-JP" sz="22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パス名から対応するコンフィグ項目を</a:t>
            </a:r>
            <a:r>
              <a:rPr lang="ja-JP" altLang="en-US" sz="2400" dirty="0">
                <a:latin typeface="ＭＳ Ｐゴシック" panose="020B0600070205080204" pitchFamily="50" charset="-128"/>
                <a:ea typeface="ＭＳ Ｐゴシック" panose="020B0600070205080204" pitchFamily="50" charset="-128"/>
              </a:rPr>
              <a:t>取得</a:t>
            </a:r>
            <a:r>
              <a:rPr lang="ja-JP" altLang="en-US" sz="2400" dirty="0" smtClean="0">
                <a:latin typeface="ＭＳ Ｐゴシック" panose="020B0600070205080204" pitchFamily="50" charset="-128"/>
                <a:ea typeface="ＭＳ Ｐゴシック" panose="020B0600070205080204" pitchFamily="50" charset="-128"/>
              </a:rPr>
              <a:t>する</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20</a:t>
            </a:fld>
            <a:endParaRPr lang="ja-JP" altLang="en-US"/>
          </a:p>
        </p:txBody>
      </p:sp>
      <p:sp>
        <p:nvSpPr>
          <p:cNvPr id="9" name="テキスト ボックス 8"/>
          <p:cNvSpPr txBox="1"/>
          <p:nvPr/>
        </p:nvSpPr>
        <p:spPr>
          <a:xfrm>
            <a:off x="1547664" y="4293096"/>
            <a:ext cx="5400837" cy="1200329"/>
          </a:xfrm>
          <a:prstGeom prst="rect">
            <a:avLst/>
          </a:prstGeom>
          <a:noFill/>
          <a:ln w="28575">
            <a:solidFill>
              <a:srgbClr val="FF0000"/>
            </a:solidFill>
          </a:ln>
        </p:spPr>
        <p:txBody>
          <a:bodyPr wrap="none" rtlCol="0">
            <a:spAutoFit/>
          </a:bodyPr>
          <a:lstStyle/>
          <a:p>
            <a:r>
              <a:rPr kumimoji="1" lang="en-US" altLang="ja-JP" sz="2400" dirty="0" smtClean="0">
                <a:latin typeface="ＭＳ Ｐゴシック"/>
                <a:ea typeface="ＭＳ Ｐゴシック"/>
                <a:cs typeface="ＭＳ Ｐゴシック"/>
              </a:rPr>
              <a:t>serial8250_get_mctrl </a:t>
            </a:r>
          </a:p>
          <a:p>
            <a:r>
              <a:rPr kumimoji="1" lang="ja-JP" altLang="en-US" sz="2400" dirty="0" smtClean="0">
                <a:latin typeface="ＭＳ Ｐゴシック"/>
                <a:ea typeface="ＭＳ Ｐゴシック"/>
                <a:cs typeface="ＭＳ Ｐゴシック"/>
              </a:rPr>
              <a:t>　→ </a:t>
            </a:r>
            <a:r>
              <a:rPr lang="en-US" altLang="ja-JP" sz="2400" dirty="0" smtClean="0">
                <a:latin typeface="ＭＳ Ｐゴシック"/>
                <a:ea typeface="ＭＳ Ｐゴシック"/>
                <a:cs typeface="ＭＳ Ｐゴシック"/>
              </a:rPr>
              <a:t>drivers/</a:t>
            </a:r>
            <a:r>
              <a:rPr lang="en-US" altLang="ja-JP" sz="2400" dirty="0" err="1" smtClean="0">
                <a:latin typeface="ＭＳ Ｐゴシック"/>
                <a:ea typeface="ＭＳ Ｐゴシック"/>
                <a:cs typeface="ＭＳ Ｐゴシック"/>
              </a:rPr>
              <a:t>tty</a:t>
            </a:r>
            <a:r>
              <a:rPr lang="en-US" altLang="ja-JP" sz="2400" dirty="0" smtClean="0">
                <a:latin typeface="ＭＳ Ｐゴシック"/>
                <a:ea typeface="ＭＳ Ｐゴシック"/>
                <a:cs typeface="ＭＳ Ｐゴシック"/>
              </a:rPr>
              <a:t>/serial/8250/8250_port.c</a:t>
            </a:r>
          </a:p>
          <a:p>
            <a:r>
              <a:rPr lang="ja-JP" altLang="en-US" sz="2400" dirty="0" smtClean="0">
                <a:latin typeface="ＭＳ Ｐゴシック"/>
                <a:ea typeface="ＭＳ Ｐゴシック"/>
                <a:cs typeface="ＭＳ Ｐゴシック"/>
              </a:rPr>
              <a:t>　　→ </a:t>
            </a:r>
            <a:r>
              <a:rPr lang="en-US" altLang="ja-JP" sz="2400" dirty="0" smtClean="0">
                <a:latin typeface="ＭＳ Ｐゴシック"/>
                <a:ea typeface="ＭＳ Ｐゴシック"/>
                <a:cs typeface="ＭＳ Ｐゴシック"/>
              </a:rPr>
              <a:t>CONFIG_SERIAL_8250</a:t>
            </a:r>
            <a:r>
              <a:rPr lang="ja-JP" altLang="en-US" sz="2400" dirty="0" smtClean="0">
                <a:latin typeface="ＭＳ Ｐゴシック"/>
                <a:ea typeface="ＭＳ Ｐゴシック"/>
                <a:cs typeface="ＭＳ Ｐゴシック"/>
              </a:rPr>
              <a:t>　</a:t>
            </a:r>
            <a:endParaRPr lang="en-US" altLang="ja-JP" sz="2400" dirty="0" smtClean="0">
              <a:latin typeface="ＭＳ Ｐゴシック"/>
              <a:ea typeface="ＭＳ Ｐゴシック"/>
              <a:cs typeface="ＭＳ Ｐゴシック"/>
            </a:endParaRPr>
          </a:p>
        </p:txBody>
      </p:sp>
    </p:spTree>
    <p:extLst>
      <p:ext uri="{BB962C8B-B14F-4D97-AF65-F5344CB8AC3E}">
        <p14:creationId xmlns:p14="http://schemas.microsoft.com/office/powerpoint/2010/main" val="3344230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パス名からコンフィグ項目の特定</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a:latin typeface="ＭＳ Ｐゴシック" panose="020B0600070205080204" pitchFamily="50" charset="-128"/>
                <a:ea typeface="ＭＳ Ｐゴシック" panose="020B0600070205080204" pitchFamily="50" charset="-128"/>
              </a:rPr>
              <a:t>ソースファイルのパス名から</a:t>
            </a:r>
            <a:r>
              <a:rPr lang="ja-JP" altLang="en-US" sz="2800" dirty="0" smtClean="0">
                <a:latin typeface="ＭＳ Ｐゴシック" panose="020B0600070205080204" pitchFamily="50" charset="-128"/>
                <a:ea typeface="ＭＳ Ｐゴシック" panose="020B0600070205080204" pitchFamily="50" charset="-128"/>
              </a:rPr>
              <a:t>コンフィグ項目を特定</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見つからない場合，ディレクトリ名</a:t>
            </a:r>
            <a:r>
              <a:rPr lang="ja-JP" altLang="en-US" sz="2400" dirty="0">
                <a:latin typeface="ＭＳ Ｐゴシック" panose="020B0600070205080204" pitchFamily="50" charset="-128"/>
                <a:ea typeface="ＭＳ Ｐゴシック" panose="020B0600070205080204" pitchFamily="50" charset="-128"/>
              </a:rPr>
              <a:t>が最も長く一致するコンフィグを取得</a:t>
            </a:r>
          </a:p>
          <a:p>
            <a:endParaRPr lang="en-US" altLang="ja-JP" sz="28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21</a:t>
            </a:fld>
            <a:endParaRPr lang="ja-JP" altLang="en-US"/>
          </a:p>
        </p:txBody>
      </p:sp>
      <p:sp>
        <p:nvSpPr>
          <p:cNvPr id="5" name="テキスト ボックス 4"/>
          <p:cNvSpPr txBox="1"/>
          <p:nvPr/>
        </p:nvSpPr>
        <p:spPr>
          <a:xfrm>
            <a:off x="1938940" y="3933056"/>
            <a:ext cx="4793300" cy="1938992"/>
          </a:xfrm>
          <a:prstGeom prst="rect">
            <a:avLst/>
          </a:prstGeom>
          <a:noFill/>
          <a:ln w="28575">
            <a:solidFill>
              <a:srgbClr val="FF0000"/>
            </a:solidFill>
          </a:ln>
        </p:spPr>
        <p:txBody>
          <a:bodyPr wrap="none" rtlCol="0">
            <a:spAutoFit/>
          </a:bodyPr>
          <a:lstStyle/>
          <a:p>
            <a:r>
              <a:rPr kumimoji="1" lang="en-US" altLang="ja-JP" sz="2400" dirty="0" smtClean="0">
                <a:latin typeface="ＭＳ Ｐゴシック"/>
                <a:ea typeface="ＭＳ Ｐゴシック"/>
                <a:cs typeface="ＭＳ Ｐゴシック"/>
              </a:rPr>
              <a:t>drivers/</a:t>
            </a:r>
            <a:r>
              <a:rPr kumimoji="1" lang="en-US" altLang="ja-JP" sz="2400" dirty="0" err="1" smtClean="0">
                <a:latin typeface="ＭＳ Ｐゴシック"/>
                <a:ea typeface="ＭＳ Ｐゴシック"/>
                <a:cs typeface="ＭＳ Ｐゴシック"/>
              </a:rPr>
              <a:t>tty</a:t>
            </a:r>
            <a:r>
              <a:rPr kumimoji="1" lang="en-US" altLang="ja-JP" sz="2400" dirty="0" smtClean="0">
                <a:latin typeface="ＭＳ Ｐゴシック"/>
                <a:ea typeface="ＭＳ Ｐゴシック"/>
                <a:cs typeface="ＭＳ Ｐゴシック"/>
              </a:rPr>
              <a:t>/serial/8250/8250_port.c</a:t>
            </a:r>
          </a:p>
          <a:p>
            <a:r>
              <a:rPr lang="ja-JP" altLang="en-US" sz="2400" dirty="0" smtClean="0">
                <a:latin typeface="ＭＳ Ｐゴシック"/>
                <a:ea typeface="ＭＳ Ｐゴシック"/>
                <a:cs typeface="ＭＳ Ｐゴシック"/>
              </a:rPr>
              <a:t> → </a:t>
            </a:r>
            <a:r>
              <a:rPr lang="en-US" altLang="ja-JP" sz="2400" dirty="0">
                <a:latin typeface="ＭＳ Ｐゴシック"/>
                <a:ea typeface="ＭＳ Ｐゴシック"/>
                <a:cs typeface="ＭＳ Ｐゴシック"/>
              </a:rPr>
              <a:t>drivers/</a:t>
            </a:r>
            <a:r>
              <a:rPr lang="en-US" altLang="ja-JP" sz="2400" dirty="0" err="1">
                <a:latin typeface="ＭＳ Ｐゴシック"/>
                <a:ea typeface="ＭＳ Ｐゴシック"/>
                <a:cs typeface="ＭＳ Ｐゴシック"/>
              </a:rPr>
              <a:t>tty</a:t>
            </a:r>
            <a:r>
              <a:rPr lang="en-US" altLang="ja-JP" sz="2400" dirty="0">
                <a:latin typeface="ＭＳ Ｐゴシック"/>
                <a:ea typeface="ＭＳ Ｐゴシック"/>
                <a:cs typeface="ＭＳ Ｐゴシック"/>
              </a:rPr>
              <a:t>/serial/8250</a:t>
            </a:r>
            <a:r>
              <a:rPr lang="en-US" altLang="ja-JP" sz="2400" dirty="0" smtClean="0">
                <a:latin typeface="ＭＳ Ｐゴシック"/>
                <a:ea typeface="ＭＳ Ｐゴシック"/>
                <a:cs typeface="ＭＳ Ｐゴシック"/>
              </a:rPr>
              <a:t>/</a:t>
            </a:r>
          </a:p>
          <a:p>
            <a:endParaRPr kumimoji="1" lang="en-US" altLang="ja-JP" sz="2400" dirty="0">
              <a:latin typeface="ＭＳ Ｐゴシック"/>
              <a:ea typeface="ＭＳ Ｐゴシック"/>
              <a:cs typeface="ＭＳ Ｐゴシック"/>
            </a:endParaRPr>
          </a:p>
          <a:p>
            <a:r>
              <a:rPr lang="en-US" altLang="ja-JP" sz="2400" dirty="0" smtClean="0">
                <a:latin typeface="ＭＳ Ｐゴシック"/>
                <a:ea typeface="ＭＳ Ｐゴシック"/>
                <a:cs typeface="ＭＳ Ｐゴシック"/>
              </a:rPr>
              <a:t>drivers/</a:t>
            </a:r>
            <a:r>
              <a:rPr lang="en-US" altLang="ja-JP" sz="2400" dirty="0" err="1" smtClean="0">
                <a:latin typeface="ＭＳ Ｐゴシック"/>
                <a:ea typeface="ＭＳ Ｐゴシック"/>
                <a:cs typeface="ＭＳ Ｐゴシック"/>
              </a:rPr>
              <a:t>tty</a:t>
            </a:r>
            <a:r>
              <a:rPr lang="en-US" altLang="ja-JP" sz="2400" dirty="0" smtClean="0">
                <a:latin typeface="ＭＳ Ｐゴシック"/>
                <a:ea typeface="ＭＳ Ｐゴシック"/>
                <a:cs typeface="ＭＳ Ｐゴシック"/>
              </a:rPr>
              <a:t>/serial/8250/ </a:t>
            </a:r>
          </a:p>
          <a:p>
            <a:r>
              <a:rPr lang="ja-JP" altLang="en-US" sz="2400" dirty="0" smtClean="0">
                <a:latin typeface="ＭＳ Ｐゴシック"/>
                <a:ea typeface="ＭＳ Ｐゴシック"/>
                <a:cs typeface="ＭＳ Ｐゴシック"/>
              </a:rPr>
              <a:t> → </a:t>
            </a:r>
            <a:r>
              <a:rPr lang="en-US" altLang="ja-JP" sz="2400" dirty="0" smtClean="0">
                <a:latin typeface="ＭＳ Ｐゴシック"/>
                <a:ea typeface="ＭＳ Ｐゴシック"/>
                <a:cs typeface="ＭＳ Ｐゴシック"/>
              </a:rPr>
              <a:t>CONFIG_SERIAL_8250</a:t>
            </a:r>
            <a:endParaRPr kumimoji="1" lang="en-US" altLang="ja-JP" sz="2400" dirty="0">
              <a:latin typeface="ＭＳ Ｐゴシック"/>
              <a:ea typeface="ＭＳ Ｐゴシック"/>
              <a:cs typeface="ＭＳ Ｐゴシック"/>
            </a:endParaRPr>
          </a:p>
        </p:txBody>
      </p:sp>
    </p:spTree>
    <p:extLst>
      <p:ext uri="{BB962C8B-B14F-4D97-AF65-F5344CB8AC3E}">
        <p14:creationId xmlns:p14="http://schemas.microsoft.com/office/powerpoint/2010/main" val="575089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latin typeface="ＭＳ Ｐゴシック" panose="020B0600070205080204" pitchFamily="50" charset="-128"/>
                <a:ea typeface="ＭＳ Ｐゴシック" panose="020B0600070205080204" pitchFamily="50" charset="-128"/>
              </a:rPr>
              <a:t>キーとなる関数の選択</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a:latin typeface="ＭＳ Ｐゴシック" panose="020B0600070205080204" pitchFamily="50" charset="-128"/>
                <a:ea typeface="ＭＳ Ｐゴシック" panose="020B0600070205080204" pitchFamily="50" charset="-128"/>
              </a:rPr>
              <a:t>関数</a:t>
            </a:r>
            <a:r>
              <a:rPr lang="ja-JP" altLang="en-US" sz="2800" dirty="0" smtClean="0">
                <a:latin typeface="ＭＳ Ｐゴシック" panose="020B0600070205080204" pitchFamily="50" charset="-128"/>
                <a:ea typeface="ＭＳ Ｐゴシック" panose="020B0600070205080204" pitchFamily="50" charset="-128"/>
              </a:rPr>
              <a:t>から自動で対応するコンフィグ項目を特定できることを確認</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CD</a:t>
            </a:r>
            <a:r>
              <a:rPr lang="ja-JP" altLang="en-US" sz="2400" dirty="0" smtClean="0">
                <a:latin typeface="ＭＳ Ｐゴシック" panose="020B0600070205080204" pitchFamily="50" charset="-128"/>
                <a:ea typeface="ＭＳ Ｐゴシック" panose="020B0600070205080204" pitchFamily="50" charset="-128"/>
              </a:rPr>
              <a:t>イメージで用いられている</a:t>
            </a:r>
            <a:r>
              <a:rPr lang="en-US" altLang="ja-JP" sz="2400" dirty="0" smtClean="0">
                <a:latin typeface="ＭＳ Ｐゴシック" panose="020B0600070205080204" pitchFamily="50" charset="-128"/>
                <a:ea typeface="ＭＳ Ｐゴシック" panose="020B0600070205080204" pitchFamily="50" charset="-128"/>
              </a:rPr>
              <a:t>ISO</a:t>
            </a:r>
            <a:r>
              <a:rPr lang="ja-JP" altLang="en-US" sz="2400" dirty="0" smtClean="0">
                <a:latin typeface="ＭＳ Ｐゴシック" panose="020B0600070205080204" pitchFamily="50" charset="-128"/>
                <a:ea typeface="ＭＳ Ｐゴシック" panose="020B0600070205080204" pitchFamily="50" charset="-128"/>
              </a:rPr>
              <a:t>ファイルシステム</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CD-ROM</a:t>
            </a:r>
            <a:r>
              <a:rPr lang="ja-JP" altLang="en-US" sz="2400" dirty="0" smtClean="0">
                <a:latin typeface="ＭＳ Ｐゴシック" panose="020B0600070205080204" pitchFamily="50" charset="-128"/>
                <a:ea typeface="ＭＳ Ｐゴシック" panose="020B0600070205080204" pitchFamily="50" charset="-128"/>
              </a:rPr>
              <a:t>内のファイルを読み込んだ時に使ったとみなす</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マウントされただけでは使ったとはみなさない</a:t>
            </a:r>
            <a:endParaRPr lang="en-US" altLang="ja-JP" sz="2200" dirty="0" smtClean="0">
              <a:latin typeface="ＭＳ Ｐゴシック" panose="020B0600070205080204" pitchFamily="50" charset="-128"/>
              <a:ea typeface="ＭＳ Ｐゴシック" panose="020B0600070205080204" pitchFamily="50" charset="-128"/>
            </a:endParaRPr>
          </a:p>
          <a:p>
            <a:pPr lvl="1"/>
            <a:r>
              <a:rPr lang="ja-JP" altLang="en-US" sz="2500" dirty="0">
                <a:latin typeface="ＭＳ Ｐゴシック" panose="020B0600070205080204" pitchFamily="50" charset="-128"/>
                <a:ea typeface="ＭＳ Ｐゴシック" panose="020B0600070205080204" pitchFamily="50" charset="-128"/>
              </a:rPr>
              <a:t>以上</a:t>
            </a:r>
            <a:r>
              <a:rPr lang="ja-JP" altLang="en-US" sz="2500" dirty="0" smtClean="0">
                <a:latin typeface="ＭＳ Ｐゴシック" panose="020B0600070205080204" pitchFamily="50" charset="-128"/>
                <a:ea typeface="ＭＳ Ｐゴシック" panose="020B0600070205080204" pitchFamily="50" charset="-128"/>
              </a:rPr>
              <a:t>の</a:t>
            </a:r>
            <a:r>
              <a:rPr lang="ja-JP" altLang="en-US" sz="2500" dirty="0">
                <a:latin typeface="ＭＳ Ｐゴシック" panose="020B0600070205080204" pitchFamily="50" charset="-128"/>
                <a:ea typeface="ＭＳ Ｐゴシック" panose="020B0600070205080204" pitchFamily="50" charset="-128"/>
              </a:rPr>
              <a:t>条件</a:t>
            </a:r>
            <a:r>
              <a:rPr lang="ja-JP" altLang="en-US" sz="2500" dirty="0" smtClean="0">
                <a:latin typeface="ＭＳ Ｐゴシック" panose="020B0600070205080204" pitchFamily="50" charset="-128"/>
                <a:ea typeface="ＭＳ Ｐゴシック" panose="020B0600070205080204" pitchFamily="50" charset="-128"/>
              </a:rPr>
              <a:t>よりキーとなる関数は</a:t>
            </a:r>
            <a:r>
              <a:rPr lang="en-US" altLang="ja-JP" sz="2500" dirty="0" err="1" smtClean="0">
                <a:latin typeface="ＭＳ Ｐゴシック" panose="020B0600070205080204" pitchFamily="50" charset="-128"/>
                <a:ea typeface="ＭＳ Ｐゴシック" panose="020B0600070205080204" pitchFamily="50" charset="-128"/>
              </a:rPr>
              <a:t>isofs_readpages</a:t>
            </a:r>
            <a:r>
              <a:rPr lang="ja-JP" altLang="en-US" sz="2500" dirty="0" smtClean="0">
                <a:latin typeface="ＭＳ Ｐゴシック" panose="020B0600070205080204" pitchFamily="50" charset="-128"/>
                <a:ea typeface="ＭＳ Ｐゴシック" panose="020B0600070205080204" pitchFamily="50" charset="-128"/>
              </a:rPr>
              <a:t>とする</a:t>
            </a:r>
            <a:endParaRPr lang="en-US" altLang="ja-JP" sz="2500" dirty="0" smtClean="0">
              <a:latin typeface="ＭＳ Ｐゴシック" panose="020B0600070205080204" pitchFamily="50" charset="-128"/>
              <a:ea typeface="ＭＳ Ｐゴシック" panose="020B0600070205080204" pitchFamily="50" charset="-128"/>
            </a:endParaRPr>
          </a:p>
          <a:p>
            <a:pPr lvl="2"/>
            <a:r>
              <a:rPr lang="ja-JP" altLang="en-US" sz="2200" dirty="0">
                <a:latin typeface="ＭＳ Ｐゴシック" panose="020B0600070205080204" pitchFamily="50" charset="-128"/>
                <a:ea typeface="ＭＳ Ｐゴシック" panose="020B0600070205080204" pitchFamily="50" charset="-128"/>
              </a:rPr>
              <a:t>ＣＤ</a:t>
            </a:r>
            <a:r>
              <a:rPr lang="en-US" altLang="ja-JP" sz="2200" dirty="0">
                <a:latin typeface="ＭＳ Ｐゴシック" panose="020B0600070205080204" pitchFamily="50" charset="-128"/>
                <a:ea typeface="ＭＳ Ｐゴシック" panose="020B0600070205080204" pitchFamily="50" charset="-128"/>
              </a:rPr>
              <a:t>-ROM</a:t>
            </a:r>
            <a:r>
              <a:rPr lang="ja-JP" altLang="en-US" sz="2200" dirty="0">
                <a:latin typeface="ＭＳ Ｐゴシック" panose="020B0600070205080204" pitchFamily="50" charset="-128"/>
                <a:ea typeface="ＭＳ Ｐゴシック" panose="020B0600070205080204" pitchFamily="50" charset="-128"/>
              </a:rPr>
              <a:t>内のファイル</a:t>
            </a:r>
            <a:r>
              <a:rPr lang="ja-JP" altLang="en-US" sz="2200" dirty="0" smtClean="0">
                <a:latin typeface="ＭＳ Ｐゴシック" panose="020B0600070205080204" pitchFamily="50" charset="-128"/>
                <a:ea typeface="ＭＳ Ｐゴシック" panose="020B0600070205080204" pitchFamily="50" charset="-128"/>
              </a:rPr>
              <a:t>を</a:t>
            </a:r>
            <a:r>
              <a:rPr lang="ja-JP" altLang="en-US" sz="2200" dirty="0">
                <a:latin typeface="ＭＳ Ｐゴシック" panose="020B0600070205080204" pitchFamily="50" charset="-128"/>
                <a:ea typeface="ＭＳ Ｐゴシック" panose="020B0600070205080204" pitchFamily="50" charset="-128"/>
              </a:rPr>
              <a:t>読み込んだ</a:t>
            </a:r>
            <a:r>
              <a:rPr lang="ja-JP" altLang="en-US" sz="2200" dirty="0" smtClean="0">
                <a:latin typeface="ＭＳ Ｐゴシック" panose="020B0600070205080204" pitchFamily="50" charset="-128"/>
                <a:ea typeface="ＭＳ Ｐゴシック" panose="020B0600070205080204" pitchFamily="50" charset="-128"/>
              </a:rPr>
              <a:t>時のみログで取得される</a:t>
            </a:r>
            <a:endParaRPr lang="en-US" altLang="ja-JP" sz="2200" dirty="0">
              <a:latin typeface="ＭＳ Ｐゴシック" panose="020B0600070205080204" pitchFamily="50" charset="-128"/>
              <a:ea typeface="ＭＳ Ｐゴシック" panose="020B0600070205080204" pitchFamily="50" charset="-128"/>
            </a:endParaRPr>
          </a:p>
          <a:p>
            <a:pPr marL="731520" lvl="2" indent="0">
              <a:buNone/>
            </a:pPr>
            <a:endParaRPr lang="en-US" altLang="ja-JP" sz="22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22</a:t>
            </a:fld>
            <a:endParaRPr lang="ja-JP" altLang="en-US"/>
          </a:p>
        </p:txBody>
      </p:sp>
    </p:spTree>
    <p:extLst>
      <p:ext uri="{BB962C8B-B14F-4D97-AF65-F5344CB8AC3E}">
        <p14:creationId xmlns:p14="http://schemas.microsoft.com/office/powerpoint/2010/main" val="99649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コンフィグの最小化</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Linux</a:t>
            </a:r>
            <a:r>
              <a:rPr lang="ja-JP" altLang="en-US" sz="2800" dirty="0" smtClean="0">
                <a:latin typeface="ＭＳ Ｐゴシック" panose="020B0600070205080204" pitchFamily="50" charset="-128"/>
                <a:ea typeface="ＭＳ Ｐゴシック" panose="020B0600070205080204" pitchFamily="50" charset="-128"/>
              </a:rPr>
              <a:t>の</a:t>
            </a:r>
            <a:r>
              <a:rPr lang="en-US" altLang="ja-JP" sz="2800" dirty="0" err="1" smtClean="0">
                <a:latin typeface="ＭＳ Ｐゴシック" panose="020B0600070205080204" pitchFamily="50" charset="-128"/>
                <a:ea typeface="ＭＳ Ｐゴシック" panose="020B0600070205080204" pitchFamily="50" charset="-128"/>
              </a:rPr>
              <a:t>localmodconfig</a:t>
            </a:r>
            <a:r>
              <a:rPr lang="ja-JP" altLang="en-US" sz="2800" dirty="0" smtClean="0">
                <a:latin typeface="ＭＳ Ｐゴシック" panose="020B0600070205080204" pitchFamily="50" charset="-128"/>
                <a:ea typeface="ＭＳ Ｐゴシック" panose="020B0600070205080204" pitchFamily="50" charset="-128"/>
              </a:rPr>
              <a:t>機能を用いてコンフィグを生成する</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実行時にロードされたカーネルモジュールに対応する項目のみ有効にしたコンフィグを生成する</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生成したコンフィグに</a:t>
            </a:r>
            <a:r>
              <a:rPr lang="en-US" altLang="ja-JP" sz="2800" dirty="0" err="1" smtClean="0">
                <a:latin typeface="ＭＳ Ｐゴシック" panose="020B0600070205080204" pitchFamily="50" charset="-128"/>
                <a:ea typeface="ＭＳ Ｐゴシック" panose="020B0600070205080204" pitchFamily="50" charset="-128"/>
              </a:rPr>
              <a:t>config</a:t>
            </a:r>
            <a:r>
              <a:rPr lang="en-US" altLang="ja-JP" sz="2800" dirty="0" smtClean="0">
                <a:latin typeface="ＭＳ Ｐゴシック" panose="020B0600070205080204" pitchFamily="50" charset="-128"/>
                <a:ea typeface="ＭＳ Ｐゴシック" panose="020B0600070205080204" pitchFamily="50" charset="-128"/>
              </a:rPr>
              <a:t>-mini</a:t>
            </a:r>
            <a:r>
              <a:rPr lang="ja-JP" altLang="en-US" sz="2800" dirty="0" smtClean="0">
                <a:latin typeface="ＭＳ Ｐゴシック" panose="020B0600070205080204" pitchFamily="50" charset="-128"/>
                <a:ea typeface="ＭＳ Ｐゴシック" panose="020B0600070205080204" pitchFamily="50" charset="-128"/>
              </a:rPr>
              <a:t>を適用してコンフィグを最小化する</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最小化する前のコンフィグと最小化した後のコンフィグでそれぞれ</a:t>
            </a:r>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カーネルをコンパイルした結果を比較する</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23</a:t>
            </a:fld>
            <a:endParaRPr lang="ja-JP" altLang="en-US"/>
          </a:p>
        </p:txBody>
      </p:sp>
    </p:spTree>
    <p:extLst>
      <p:ext uri="{BB962C8B-B14F-4D97-AF65-F5344CB8AC3E}">
        <p14:creationId xmlns:p14="http://schemas.microsoft.com/office/powerpoint/2010/main" val="3913950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多くの不要な機能</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OS</a:t>
            </a:r>
            <a:r>
              <a:rPr lang="ja-JP" altLang="en-US" sz="2800" dirty="0" smtClean="0">
                <a:latin typeface="ＭＳ Ｐゴシック" panose="020B0600070205080204" pitchFamily="50" charset="-128"/>
                <a:ea typeface="ＭＳ Ｐゴシック" panose="020B0600070205080204" pitchFamily="50" charset="-128"/>
              </a:rPr>
              <a:t>カーネルは非常に多くの機能を提供</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様々なユーザの要求を満たすため</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例：</a:t>
            </a:r>
            <a:r>
              <a:rPr lang="en-US" altLang="ja-JP" sz="2400" dirty="0" smtClean="0">
                <a:latin typeface="ＭＳ Ｐゴシック" panose="020B0600070205080204" pitchFamily="50" charset="-128"/>
                <a:ea typeface="ＭＳ Ｐゴシック" panose="020B0600070205080204" pitchFamily="50" charset="-128"/>
              </a:rPr>
              <a:t>Ubuntu 16.04 </a:t>
            </a:r>
            <a:r>
              <a:rPr lang="ja-JP" altLang="en-US" sz="2400" dirty="0" smtClean="0">
                <a:latin typeface="ＭＳ Ｐゴシック" panose="020B0600070205080204" pitchFamily="50" charset="-128"/>
                <a:ea typeface="ＭＳ Ｐゴシック" panose="020B0600070205080204" pitchFamily="50" charset="-128"/>
              </a:rPr>
              <a:t>の標準カーネル</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カーネルモジュールの数は</a:t>
            </a:r>
            <a:r>
              <a:rPr lang="en-US" altLang="ja-JP" sz="2200" dirty="0" smtClean="0">
                <a:latin typeface="ＭＳ Ｐゴシック" panose="020B0600070205080204" pitchFamily="50" charset="-128"/>
                <a:ea typeface="ＭＳ Ｐゴシック" panose="020B0600070205080204" pitchFamily="50" charset="-128"/>
              </a:rPr>
              <a:t>4,000</a:t>
            </a:r>
            <a:r>
              <a:rPr lang="ja-JP" altLang="en-US" sz="2200" dirty="0" smtClean="0">
                <a:latin typeface="ＭＳ Ｐゴシック" panose="020B0600070205080204" pitchFamily="50" charset="-128"/>
                <a:ea typeface="ＭＳ Ｐゴシック" panose="020B0600070205080204" pitchFamily="50" charset="-128"/>
              </a:rPr>
              <a:t>以上</a:t>
            </a:r>
            <a:endParaRPr lang="en-US" altLang="ja-JP" sz="22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カーネル本体に組み込まれている機能は</a:t>
            </a:r>
            <a:r>
              <a:rPr lang="en-US" altLang="ja-JP" sz="2200" dirty="0" smtClean="0">
                <a:latin typeface="ＭＳ Ｐゴシック" panose="020B0600070205080204" pitchFamily="50" charset="-128"/>
                <a:ea typeface="ＭＳ Ｐゴシック" panose="020B0600070205080204" pitchFamily="50" charset="-128"/>
              </a:rPr>
              <a:t>2,000</a:t>
            </a:r>
            <a:r>
              <a:rPr lang="ja-JP" altLang="en-US" sz="2200" dirty="0" smtClean="0">
                <a:latin typeface="ＭＳ Ｐゴシック" panose="020B0600070205080204" pitchFamily="50" charset="-128"/>
                <a:ea typeface="ＭＳ Ｐゴシック" panose="020B0600070205080204" pitchFamily="50" charset="-128"/>
              </a:rPr>
              <a:t>以上</a:t>
            </a:r>
            <a:endParaRPr lang="en-US" altLang="ja-JP" sz="2200" dirty="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それらの多くは不要な機能</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例：パラレルポートドライバ</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a:latin typeface="ＭＳ Ｐゴシック" panose="020B0600070205080204" pitchFamily="50" charset="-128"/>
                <a:ea typeface="ＭＳ Ｐゴシック" panose="020B0600070205080204" pitchFamily="50" charset="-128"/>
              </a:rPr>
              <a:t>昔</a:t>
            </a:r>
            <a:r>
              <a:rPr lang="ja-JP" altLang="en-US" sz="2200" dirty="0" smtClean="0">
                <a:latin typeface="ＭＳ Ｐゴシック" panose="020B0600070205080204" pitchFamily="50" charset="-128"/>
                <a:ea typeface="ＭＳ Ｐゴシック" panose="020B0600070205080204" pitchFamily="50" charset="-128"/>
              </a:rPr>
              <a:t>のプリンタで使われていた</a:t>
            </a:r>
            <a:endParaRPr lang="en-US" altLang="ja-JP" sz="2200" dirty="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例：</a:t>
            </a:r>
            <a:r>
              <a:rPr lang="en-US" altLang="ja-JP" sz="2400" dirty="0" smtClean="0">
                <a:latin typeface="ＭＳ Ｐゴシック" panose="020B0600070205080204" pitchFamily="50" charset="-128"/>
                <a:ea typeface="ＭＳ Ｐゴシック" panose="020B0600070205080204" pitchFamily="50" charset="-128"/>
              </a:rPr>
              <a:t>IPv6</a:t>
            </a:r>
          </a:p>
          <a:p>
            <a:pPr lvl="2"/>
            <a:r>
              <a:rPr lang="ja-JP" altLang="en-US" sz="2200" dirty="0">
                <a:latin typeface="ＭＳ Ｐゴシック" panose="020B0600070205080204" pitchFamily="50" charset="-128"/>
                <a:ea typeface="ＭＳ Ｐゴシック" panose="020B0600070205080204" pitchFamily="50" charset="-128"/>
              </a:rPr>
              <a:t>あまり普及していない</a:t>
            </a:r>
            <a:endParaRPr lang="ja-JP" altLang="en-US" sz="22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0E173F64-C88A-4086-AD9D-4B56049A4137}" type="slidenum">
              <a:rPr lang="ja-JP" altLang="en-US" smtClean="0"/>
              <a:pPr/>
              <a:t>3</a:t>
            </a:fld>
            <a:endParaRPr lang="ja-JP" altLang="en-US"/>
          </a:p>
        </p:txBody>
      </p:sp>
      <p:graphicFrame>
        <p:nvGraphicFramePr>
          <p:cNvPr id="7" name="グラフ 6"/>
          <p:cNvGraphicFramePr>
            <a:graphicFrameLocks/>
          </p:cNvGraphicFramePr>
          <p:nvPr>
            <p:extLst>
              <p:ext uri="{D42A27DB-BD31-4B8C-83A1-F6EECF244321}">
                <p14:modId xmlns:p14="http://schemas.microsoft.com/office/powerpoint/2010/main" val="2659553555"/>
              </p:ext>
            </p:extLst>
          </p:nvPr>
        </p:nvGraphicFramePr>
        <p:xfrm>
          <a:off x="4788024" y="3861048"/>
          <a:ext cx="3672408" cy="28803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3807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latin typeface="ＭＳ Ｐゴシック" panose="020B0600070205080204" pitchFamily="50" charset="-128"/>
                <a:ea typeface="ＭＳ Ｐゴシック" panose="020B0600070205080204" pitchFamily="50" charset="-128"/>
              </a:rPr>
              <a:t>OS</a:t>
            </a:r>
            <a:r>
              <a:rPr lang="ja-JP" altLang="en-US" sz="3600" dirty="0" smtClean="0">
                <a:latin typeface="ＭＳ Ｐゴシック" panose="020B0600070205080204" pitchFamily="50" charset="-128"/>
                <a:ea typeface="ＭＳ Ｐゴシック" panose="020B0600070205080204" pitchFamily="50" charset="-128"/>
              </a:rPr>
              <a:t>カーネルのカスタマイズ</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OS</a:t>
            </a:r>
            <a:r>
              <a:rPr lang="ja-JP" altLang="en-US" sz="2800" dirty="0" smtClean="0">
                <a:latin typeface="ＭＳ Ｐゴシック" panose="020B0600070205080204" pitchFamily="50" charset="-128"/>
                <a:ea typeface="ＭＳ Ｐゴシック" panose="020B0600070205080204" pitchFamily="50" charset="-128"/>
              </a:rPr>
              <a:t>カーネルはカスタマイズして用いるべき</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セキュリティの向上</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システム性能の向上</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カーネルの最小化</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700" dirty="0">
                <a:latin typeface="ＭＳ Ｐゴシック" panose="020B0600070205080204" pitchFamily="50" charset="-128"/>
                <a:ea typeface="ＭＳ Ｐゴシック" panose="020B0600070205080204" pitchFamily="50" charset="-128"/>
              </a:rPr>
              <a:t>カスタマイズ</a:t>
            </a:r>
            <a:r>
              <a:rPr lang="ja-JP" altLang="en-US" sz="2700" dirty="0" smtClean="0">
                <a:latin typeface="ＭＳ Ｐゴシック" panose="020B0600070205080204" pitchFamily="50" charset="-128"/>
                <a:ea typeface="ＭＳ Ｐゴシック" panose="020B0600070205080204" pitchFamily="50" charset="-128"/>
              </a:rPr>
              <a:t>の手順</a:t>
            </a:r>
            <a:endParaRPr lang="en-US" altLang="ja-JP" sz="27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コンフィグ</a:t>
            </a:r>
            <a:r>
              <a:rPr lang="ja-JP" altLang="en-US" sz="2400" dirty="0" smtClean="0">
                <a:latin typeface="ＭＳ Ｐゴシック" panose="020B0600070205080204" pitchFamily="50" charset="-128"/>
                <a:ea typeface="ＭＳ Ｐゴシック" panose="020B0600070205080204" pitchFamily="50" charset="-128"/>
              </a:rPr>
              <a:t>の変更</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再コンパイル</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システムの</a:t>
            </a:r>
            <a:r>
              <a:rPr lang="ja-JP" altLang="en-US" sz="2400" dirty="0" smtClean="0">
                <a:latin typeface="ＭＳ Ｐゴシック" panose="020B0600070205080204" pitchFamily="50" charset="-128"/>
                <a:ea typeface="ＭＳ Ｐゴシック" panose="020B0600070205080204" pitchFamily="50" charset="-128"/>
              </a:rPr>
              <a:t>再起動</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動作確認</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0E173F64-C88A-4086-AD9D-4B56049A4137}" type="slidenum">
              <a:rPr lang="ja-JP" altLang="en-US" smtClean="0"/>
              <a:pPr/>
              <a:t>4</a:t>
            </a:fld>
            <a:endParaRPr lang="ja-JP"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19" y="3501008"/>
            <a:ext cx="5078659"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3762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カスタマイズの難しさ</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a:xfrm>
            <a:off x="457200" y="1600200"/>
            <a:ext cx="7787208" cy="4873752"/>
          </a:xfrm>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カスタマイズには専門知識が必要</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どの機能が不要なのかわからない</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機能がどのコンフィグ項目に対応するかわからない</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コンフィグを間違えるとシステムが起動しなくなる</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カスタマイズに膨大な時間がかかる</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a:latin typeface="ＭＳ Ｐゴシック" panose="020B0600070205080204" pitchFamily="50" charset="-128"/>
                <a:ea typeface="ＭＳ Ｐゴシック" panose="020B0600070205080204" pitchFamily="50" charset="-128"/>
              </a:rPr>
              <a:t>試行錯誤が</a:t>
            </a:r>
            <a:r>
              <a:rPr lang="ja-JP" altLang="en-US" sz="2400" dirty="0" smtClean="0">
                <a:latin typeface="ＭＳ Ｐゴシック" panose="020B0600070205080204" pitchFamily="50" charset="-128"/>
                <a:ea typeface="ＭＳ Ｐゴシック" panose="020B0600070205080204" pitchFamily="50" charset="-128"/>
              </a:rPr>
              <a:t>必要</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カーネルのコンパイルに時間がかかる</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en-US" altLang="ja-JP" sz="2200" dirty="0" smtClean="0">
                <a:latin typeface="ＭＳ Ｐゴシック" panose="020B0600070205080204" pitchFamily="50" charset="-128"/>
                <a:ea typeface="ＭＳ Ｐゴシック" panose="020B0600070205080204" pitchFamily="50" charset="-128"/>
              </a:rPr>
              <a:t>Ubuntu 16.04</a:t>
            </a:r>
            <a:r>
              <a:rPr lang="ja-JP" altLang="en-US" sz="2200" dirty="0" smtClean="0">
                <a:latin typeface="ＭＳ Ｐゴシック" panose="020B0600070205080204" pitchFamily="50" charset="-128"/>
                <a:ea typeface="ＭＳ Ｐゴシック" panose="020B0600070205080204" pitchFamily="50" charset="-128"/>
              </a:rPr>
              <a:t>の標準カーネルのコンパイルに約</a:t>
            </a:r>
            <a:r>
              <a:rPr lang="en-US" altLang="ja-JP" sz="2200" dirty="0" smtClean="0">
                <a:latin typeface="ＭＳ Ｐゴシック" panose="020B0600070205080204" pitchFamily="50" charset="-128"/>
                <a:ea typeface="ＭＳ Ｐゴシック" panose="020B0600070205080204" pitchFamily="50" charset="-128"/>
              </a:rPr>
              <a:t>100</a:t>
            </a:r>
            <a:r>
              <a:rPr lang="ja-JP" altLang="en-US" sz="2200" dirty="0" smtClean="0">
                <a:latin typeface="ＭＳ Ｐゴシック" panose="020B0600070205080204" pitchFamily="50" charset="-128"/>
                <a:ea typeface="ＭＳ Ｐゴシック" panose="020B0600070205080204" pitchFamily="50" charset="-128"/>
              </a:rPr>
              <a:t>分</a:t>
            </a:r>
            <a:endParaRPr lang="en-US" altLang="ja-JP" sz="22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0E173F64-C88A-4086-AD9D-4B56049A4137}" type="slidenum">
              <a:rPr lang="ja-JP" altLang="en-US" smtClean="0"/>
              <a:pPr/>
              <a:t>5</a:t>
            </a:fld>
            <a:endParaRPr lang="ja-JP" altLang="en-US"/>
          </a:p>
        </p:txBody>
      </p:sp>
    </p:spTree>
    <p:extLst>
      <p:ext uri="{BB962C8B-B14F-4D97-AF65-F5344CB8AC3E}">
        <p14:creationId xmlns:p14="http://schemas.microsoft.com/office/powerpoint/2010/main" val="482736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9776"/>
            <a:ext cx="7467600" cy="1143000"/>
          </a:xfrm>
          <a:ln>
            <a:noFill/>
          </a:ln>
        </p:spPr>
        <p:txBody>
          <a:bodyPr>
            <a:normAutofit/>
          </a:bodyPr>
          <a:lstStyle/>
          <a:p>
            <a:pPr lvl="1" algn="l" rtl="0">
              <a:spcBef>
                <a:spcPct val="0"/>
              </a:spcBef>
            </a:pPr>
            <a:r>
              <a:rPr lang="ja-JP" altLang="en-US" sz="3600" dirty="0" smtClean="0">
                <a:solidFill>
                  <a:schemeClr val="tx2"/>
                </a:solidFill>
                <a:latin typeface="ＭＳ Ｐゴシック" panose="020B0600070205080204" pitchFamily="50" charset="-128"/>
                <a:ea typeface="ＭＳ Ｐゴシック" panose="020B0600070205080204" pitchFamily="50" charset="-128"/>
              </a:rPr>
              <a:t>提案：</a:t>
            </a:r>
            <a:r>
              <a:rPr lang="en-US" altLang="ja-JP" sz="3600" dirty="0" err="1" smtClean="0">
                <a:solidFill>
                  <a:schemeClr val="tx2"/>
                </a:solidFill>
                <a:latin typeface="ＭＳ Ｐゴシック" panose="020B0600070205080204" pitchFamily="50" charset="-128"/>
                <a:ea typeface="ＭＳ Ｐゴシック" panose="020B0600070205080204" pitchFamily="50" charset="-128"/>
              </a:rPr>
              <a:t>config</a:t>
            </a:r>
            <a:r>
              <a:rPr lang="en-US" altLang="ja-JP" sz="3600" dirty="0" smtClean="0">
                <a:solidFill>
                  <a:schemeClr val="tx2"/>
                </a:solidFill>
                <a:latin typeface="ＭＳ Ｐゴシック" panose="020B0600070205080204" pitchFamily="50" charset="-128"/>
                <a:ea typeface="ＭＳ Ｐゴシック" panose="020B0600070205080204" pitchFamily="50" charset="-128"/>
              </a:rPr>
              <a:t>-mini</a:t>
            </a:r>
            <a:endParaRPr lang="ja-JP" altLang="en-US" sz="4000" dirty="0">
              <a:solidFill>
                <a:schemeClr val="tx2"/>
              </a:solidFill>
              <a:latin typeface="Microsoft JhengHei UI" panose="020B0604030504040204" pitchFamily="34" charset="-120"/>
              <a:ea typeface="Microsoft JhengHei UI" panose="020B0604030504040204" pitchFamily="34" charset="-120"/>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OS</a:t>
            </a:r>
            <a:r>
              <a:rPr lang="ja-JP" altLang="en-US" sz="2800" dirty="0" smtClean="0">
                <a:latin typeface="ＭＳ Ｐゴシック" panose="020B0600070205080204" pitchFamily="50" charset="-128"/>
                <a:ea typeface="ＭＳ Ｐゴシック" panose="020B0600070205080204" pitchFamily="50" charset="-128"/>
              </a:rPr>
              <a:t>カーネルの実行時情報に基づいて不要な機能を無効化したコンフィグを生成</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カーネルの実行ログを取得</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各機能</a:t>
            </a:r>
            <a:r>
              <a:rPr lang="ja-JP" altLang="en-US" sz="2200" dirty="0">
                <a:latin typeface="ＭＳ Ｐゴシック" panose="020B0600070205080204" pitchFamily="50" charset="-128"/>
                <a:ea typeface="ＭＳ Ｐゴシック" panose="020B0600070205080204" pitchFamily="50" charset="-128"/>
              </a:rPr>
              <a:t>のキーとなる</a:t>
            </a:r>
            <a:r>
              <a:rPr lang="ja-JP" altLang="en-US" sz="2200" dirty="0" smtClean="0">
                <a:latin typeface="ＭＳ Ｐゴシック" panose="020B0600070205080204" pitchFamily="50" charset="-128"/>
                <a:ea typeface="ＭＳ Ｐゴシック" panose="020B0600070205080204" pitchFamily="50" charset="-128"/>
              </a:rPr>
              <a:t>関数についてのみ</a:t>
            </a:r>
            <a:endParaRPr lang="en-US" altLang="ja-JP" sz="22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実行ログから不要な機能を発見</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a:latin typeface="ＭＳ Ｐゴシック" panose="020B0600070205080204" pitchFamily="50" charset="-128"/>
                <a:ea typeface="ＭＳ Ｐゴシック" panose="020B0600070205080204" pitchFamily="50" charset="-128"/>
              </a:rPr>
              <a:t>キーと</a:t>
            </a:r>
            <a:r>
              <a:rPr lang="ja-JP" altLang="en-US" sz="2200" dirty="0" smtClean="0">
                <a:latin typeface="ＭＳ Ｐゴシック" panose="020B0600070205080204" pitchFamily="50" charset="-128"/>
                <a:ea typeface="ＭＳ Ｐゴシック" panose="020B0600070205080204" pitchFamily="50" charset="-128"/>
              </a:rPr>
              <a:t>なる</a:t>
            </a:r>
            <a:r>
              <a:rPr lang="ja-JP" altLang="en-US" sz="2200" dirty="0">
                <a:latin typeface="ＭＳ Ｐゴシック" panose="020B0600070205080204" pitchFamily="50" charset="-128"/>
                <a:ea typeface="ＭＳ Ｐゴシック" panose="020B0600070205080204" pitchFamily="50" charset="-128"/>
              </a:rPr>
              <a:t>関数が実行</a:t>
            </a:r>
            <a:r>
              <a:rPr lang="ja-JP" altLang="en-US" sz="2200" dirty="0" smtClean="0">
                <a:latin typeface="ＭＳ Ｐゴシック" panose="020B0600070205080204" pitchFamily="50" charset="-128"/>
                <a:ea typeface="ＭＳ Ｐゴシック" panose="020B0600070205080204" pitchFamily="50" charset="-128"/>
              </a:rPr>
              <a:t>されない機能は不要と判断</a:t>
            </a:r>
            <a:endParaRPr lang="en-US" altLang="ja-JP" sz="22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不要な機能に対応するコンフィグ項目を特定</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0E173F64-C88A-4086-AD9D-4B56049A4137}" type="slidenum">
              <a:rPr lang="ja-JP" altLang="en-US" smtClean="0"/>
              <a:pPr/>
              <a:t>6</a:t>
            </a:fld>
            <a:endParaRPr lang="ja-JP" altLang="en-US"/>
          </a:p>
        </p:txBody>
      </p:sp>
      <p:sp>
        <p:nvSpPr>
          <p:cNvPr id="9" name="正方形/長方形 8"/>
          <p:cNvSpPr/>
          <p:nvPr/>
        </p:nvSpPr>
        <p:spPr>
          <a:xfrm>
            <a:off x="2461861" y="4941524"/>
            <a:ext cx="1872208" cy="615819"/>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ＭＳ Ｐゴシック" panose="020B0600070205080204" pitchFamily="50" charset="-128"/>
                <a:ea typeface="ＭＳ Ｐゴシック" panose="020B0600070205080204" pitchFamily="50" charset="-128"/>
              </a:rPr>
              <a:t>config</a:t>
            </a:r>
            <a:r>
              <a:rPr kumimoji="1" lang="en-US" altLang="ja-JP" sz="2400" dirty="0" smtClean="0">
                <a:solidFill>
                  <a:schemeClr val="tx1"/>
                </a:solidFill>
                <a:latin typeface="ＭＳ Ｐゴシック" panose="020B0600070205080204" pitchFamily="50" charset="-128"/>
                <a:ea typeface="ＭＳ Ｐゴシック" panose="020B0600070205080204" pitchFamily="50" charset="-128"/>
              </a:rPr>
              <a:t>-mini</a:t>
            </a: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0" name="フローチャート : せん孔テープ 9"/>
          <p:cNvSpPr/>
          <p:nvPr/>
        </p:nvSpPr>
        <p:spPr>
          <a:xfrm>
            <a:off x="5477374" y="4869160"/>
            <a:ext cx="1656184" cy="775962"/>
          </a:xfrm>
          <a:prstGeom prst="flowChartPunchedTap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ＭＳ ゴシック" panose="020B0609070205080204" pitchFamily="49" charset="-128"/>
                <a:ea typeface="ＭＳ ゴシック" panose="020B0609070205080204" pitchFamily="49" charset="-128"/>
              </a:rPr>
              <a:t>コンフィグ</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13" name="右矢印 12"/>
          <p:cNvSpPr/>
          <p:nvPr/>
        </p:nvSpPr>
        <p:spPr>
          <a:xfrm rot="16200000">
            <a:off x="3173173" y="5763933"/>
            <a:ext cx="452535" cy="24716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4499992" y="5113125"/>
            <a:ext cx="648072" cy="2880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379656" y="6185791"/>
            <a:ext cx="2265311" cy="432048"/>
          </a:xfrm>
          <a:prstGeom prst="rect">
            <a:avLst/>
          </a:prstGeom>
          <a:solidFill>
            <a:schemeClr val="accent6">
              <a:lumMod val="40000"/>
              <a:lumOff val="60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ＭＳ Ｐゴシック" panose="020B0600070205080204" pitchFamily="50" charset="-128"/>
                <a:ea typeface="ＭＳ Ｐゴシック" panose="020B0600070205080204" pitchFamily="50" charset="-128"/>
              </a:rPr>
              <a:t>OS</a:t>
            </a:r>
            <a:r>
              <a:rPr kumimoji="1" lang="ja-JP" altLang="en-US" dirty="0" smtClean="0">
                <a:solidFill>
                  <a:schemeClr val="tx1"/>
                </a:solidFill>
                <a:latin typeface="ＭＳ Ｐゴシック" panose="020B0600070205080204" pitchFamily="50" charset="-128"/>
                <a:ea typeface="ＭＳ Ｐゴシック" panose="020B0600070205080204" pitchFamily="50" charset="-128"/>
              </a:rPr>
              <a:t>カーネル</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3779912" y="5702850"/>
            <a:ext cx="1152128" cy="369332"/>
          </a:xfrm>
          <a:prstGeom prst="rect">
            <a:avLst/>
          </a:prstGeom>
          <a:solidFill>
            <a:schemeClr val="bg1">
              <a:lumMod val="85000"/>
            </a:schemeClr>
          </a:solidFill>
          <a:ln w="19050">
            <a:solidFill>
              <a:schemeClr val="tx1">
                <a:lumMod val="85000"/>
                <a:lumOff val="15000"/>
              </a:schemeClr>
            </a:solidFill>
          </a:ln>
        </p:spPr>
        <p:txBody>
          <a:bodyPr wrap="square" rtlCol="0">
            <a:spAutoFit/>
          </a:bodyPr>
          <a:lstStyle/>
          <a:p>
            <a:r>
              <a:rPr lang="ja-JP" altLang="en-US" dirty="0">
                <a:latin typeface="ＭＳ Ｐゴシック" panose="020B0600070205080204" pitchFamily="50" charset="-128"/>
                <a:ea typeface="ＭＳ Ｐゴシック" panose="020B0600070205080204" pitchFamily="50" charset="-128"/>
              </a:rPr>
              <a:t>実行ログ</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61973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キーとなる関数</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すべての関数の実行ログを取得するのは現実的ではない</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OS</a:t>
            </a:r>
            <a:r>
              <a:rPr lang="ja-JP" altLang="en-US" sz="2400" dirty="0" smtClean="0">
                <a:latin typeface="ＭＳ Ｐゴシック" panose="020B0600070205080204" pitchFamily="50" charset="-128"/>
                <a:ea typeface="ＭＳ Ｐゴシック" panose="020B0600070205080204" pitchFamily="50" charset="-128"/>
              </a:rPr>
              <a:t>カーネル内で実行される関数は非常に多い</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機能が「使われた」時に実行される関数の実行ログだけを取得</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例：シリアルドライバ</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初期化を行っても「使われる」とは限らない</a:t>
            </a:r>
            <a:endParaRPr lang="en-US" altLang="ja-JP" sz="22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シリアル通信を行った時に「使われた」とみなす</a:t>
            </a:r>
            <a:endParaRPr lang="en-US" altLang="ja-JP" sz="2200" dirty="0" smtClean="0">
              <a:latin typeface="ＭＳ Ｐゴシック" panose="020B0600070205080204" pitchFamily="50" charset="-128"/>
              <a:ea typeface="ＭＳ Ｐゴシック" panose="020B0600070205080204" pitchFamily="50" charset="-128"/>
            </a:endParaRPr>
          </a:p>
          <a:p>
            <a:pPr lvl="2"/>
            <a:r>
              <a:rPr lang="ja-JP" altLang="en-US" sz="2200" dirty="0">
                <a:latin typeface="ＭＳ Ｐゴシック" panose="020B0600070205080204" pitchFamily="50" charset="-128"/>
                <a:ea typeface="ＭＳ Ｐゴシック" panose="020B0600070205080204" pitchFamily="50" charset="-128"/>
              </a:rPr>
              <a:t>キーとなる</a:t>
            </a:r>
            <a:r>
              <a:rPr lang="ja-JP" altLang="en-US" sz="2200" dirty="0" smtClean="0">
                <a:latin typeface="ＭＳ Ｐゴシック" panose="020B0600070205080204" pitchFamily="50" charset="-128"/>
                <a:ea typeface="ＭＳ Ｐゴシック" panose="020B0600070205080204" pitchFamily="50" charset="-128"/>
              </a:rPr>
              <a:t>関数：</a:t>
            </a:r>
            <a:r>
              <a:rPr lang="en-US" altLang="ja-JP" sz="2200" dirty="0" smtClean="0">
                <a:latin typeface="ＭＳ Ｐゴシック" panose="020B0600070205080204" pitchFamily="50" charset="-128"/>
                <a:ea typeface="ＭＳ Ｐゴシック" panose="020B0600070205080204" pitchFamily="50" charset="-128"/>
              </a:rPr>
              <a:t>serial8250_get_mctrl</a:t>
            </a:r>
            <a:endParaRPr lang="ja-JP" altLang="en-US" sz="22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7</a:t>
            </a:fld>
            <a:endParaRPr lang="ja-JP" altLang="en-US"/>
          </a:p>
        </p:txBody>
      </p:sp>
    </p:spTree>
    <p:extLst>
      <p:ext uri="{BB962C8B-B14F-4D97-AF65-F5344CB8AC3E}">
        <p14:creationId xmlns:p14="http://schemas.microsoft.com/office/powerpoint/2010/main" val="630129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カーネル関数の実行ログの取得</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en-US" altLang="ja-JP" sz="2800" dirty="0" smtClean="0">
                <a:latin typeface="ＭＳ Ｐゴシック" panose="020B0600070205080204" pitchFamily="50" charset="-128"/>
                <a:ea typeface="ＭＳ Ｐゴシック" panose="020B0600070205080204" pitchFamily="50" charset="-128"/>
              </a:rPr>
              <a:t>Linux</a:t>
            </a:r>
            <a:r>
              <a:rPr lang="ja-JP" altLang="en-US" sz="2800" dirty="0" smtClean="0">
                <a:latin typeface="ＭＳ Ｐゴシック" panose="020B0600070205080204" pitchFamily="50" charset="-128"/>
                <a:ea typeface="ＭＳ Ｐゴシック" panose="020B0600070205080204" pitchFamily="50" charset="-128"/>
              </a:rPr>
              <a:t>の</a:t>
            </a:r>
            <a:r>
              <a:rPr lang="en-US" altLang="ja-JP" sz="2800" dirty="0" err="1" smtClean="0">
                <a:latin typeface="ＭＳ Ｐゴシック" panose="020B0600070205080204" pitchFamily="50" charset="-128"/>
                <a:ea typeface="ＭＳ Ｐゴシック" panose="020B0600070205080204" pitchFamily="50" charset="-128"/>
              </a:rPr>
              <a:t>ftrace</a:t>
            </a:r>
            <a:r>
              <a:rPr lang="ja-JP" altLang="en-US" sz="2800" dirty="0" smtClean="0">
                <a:latin typeface="ＭＳ Ｐゴシック" panose="020B0600070205080204" pitchFamily="50" charset="-128"/>
                <a:ea typeface="ＭＳ Ｐゴシック" panose="020B0600070205080204" pitchFamily="50" charset="-128"/>
              </a:rPr>
              <a:t>機構を利用して実行ログを取得</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フィルタ機能を用いてキーとなる関数を指定</a:t>
            </a:r>
            <a:endParaRPr lang="en-US" altLang="ja-JP" sz="2400" dirty="0" smtClean="0">
              <a:latin typeface="ＭＳ Ｐゴシック" panose="020B0600070205080204" pitchFamily="50" charset="-128"/>
              <a:ea typeface="ＭＳ Ｐゴシック" panose="020B0600070205080204" pitchFamily="50" charset="-128"/>
            </a:endParaRPr>
          </a:p>
          <a:p>
            <a:r>
              <a:rPr lang="ja-JP" altLang="en-US" sz="2800" dirty="0" smtClean="0">
                <a:latin typeface="ＭＳ Ｐゴシック" panose="020B0600070205080204" pitchFamily="50" charset="-128"/>
                <a:ea typeface="ＭＳ Ｐゴシック" panose="020B0600070205080204" pitchFamily="50" charset="-128"/>
              </a:rPr>
              <a:t>カーネルモジュールの実行ログも取得できるようにモジュールローダを修正</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err="1" smtClean="0">
                <a:latin typeface="ＭＳ Ｐゴシック" panose="020B0600070205080204" pitchFamily="50" charset="-128"/>
                <a:ea typeface="ＭＳ Ｐゴシック" panose="020B0600070205080204" pitchFamily="50" charset="-128"/>
              </a:rPr>
              <a:t>ftrace</a:t>
            </a:r>
            <a:r>
              <a:rPr lang="ja-JP" altLang="en-US" sz="2400" dirty="0" smtClean="0">
                <a:latin typeface="ＭＳ Ｐゴシック" panose="020B0600070205080204" pitchFamily="50" charset="-128"/>
                <a:ea typeface="ＭＳ Ｐゴシック" panose="020B0600070205080204" pitchFamily="50" charset="-128"/>
              </a:rPr>
              <a:t>はフィルタ設定後にロードされたモジュールの実行ログを取得できない</a:t>
            </a:r>
            <a:endParaRPr lang="en-US" altLang="ja-JP" sz="2400" dirty="0" smtClean="0">
              <a:latin typeface="ＭＳ Ｐゴシック" panose="020B0600070205080204" pitchFamily="50" charset="-128"/>
              <a:ea typeface="ＭＳ Ｐゴシック" panose="020B0600070205080204" pitchFamily="50" charset="-128"/>
            </a:endParaRPr>
          </a:p>
          <a:p>
            <a:pPr lvl="1"/>
            <a:r>
              <a:rPr lang="ja-JP" altLang="en-US" sz="2400" dirty="0" smtClean="0">
                <a:latin typeface="ＭＳ Ｐゴシック" panose="020B0600070205080204" pitchFamily="50" charset="-128"/>
                <a:ea typeface="ＭＳ Ｐゴシック" panose="020B0600070205080204" pitchFamily="50" charset="-128"/>
              </a:rPr>
              <a:t>モジュールをロードするたびにフィルタを再設定</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8</a:t>
            </a:fld>
            <a:endParaRPr lang="ja-JP" altLang="en-US"/>
          </a:p>
        </p:txBody>
      </p:sp>
      <p:sp>
        <p:nvSpPr>
          <p:cNvPr id="5" name="正方形/長方形 4"/>
          <p:cNvSpPr/>
          <p:nvPr/>
        </p:nvSpPr>
        <p:spPr>
          <a:xfrm>
            <a:off x="4283968" y="4941168"/>
            <a:ext cx="1272061" cy="576064"/>
          </a:xfrm>
          <a:prstGeom prst="rect">
            <a:avLst/>
          </a:prstGeom>
          <a:solidFill>
            <a:schemeClr val="accent2">
              <a:lumMod val="40000"/>
              <a:lumOff val="60000"/>
            </a:schemeClr>
          </a:solidFill>
          <a:ln w="19050" cap="flat" cmpd="sng" algn="ctr">
            <a:solidFill>
              <a:schemeClr val="tx1">
                <a:lumMod val="85000"/>
                <a:lumOff val="1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モジュール</a:t>
            </a:r>
          </a:p>
        </p:txBody>
      </p:sp>
      <p:sp>
        <p:nvSpPr>
          <p:cNvPr id="6" name="正方形/長方形 5"/>
          <p:cNvSpPr/>
          <p:nvPr/>
        </p:nvSpPr>
        <p:spPr>
          <a:xfrm>
            <a:off x="2555776" y="5949280"/>
            <a:ext cx="3024336" cy="504056"/>
          </a:xfrm>
          <a:prstGeom prst="rect">
            <a:avLst/>
          </a:prstGeom>
          <a:solidFill>
            <a:schemeClr val="accent6">
              <a:lumMod val="60000"/>
              <a:lumOff val="40000"/>
            </a:schemeClr>
          </a:solid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prstClr val="black"/>
                </a:solidFill>
                <a:effectLst/>
                <a:uLnTx/>
                <a:uFillTx/>
                <a:latin typeface="Calibri"/>
                <a:ea typeface="ＭＳ Ｐゴシック"/>
                <a:cs typeface="+mn-cs"/>
              </a:rPr>
              <a:t>カーネル本体</a:t>
            </a:r>
          </a:p>
        </p:txBody>
      </p:sp>
      <p:cxnSp>
        <p:nvCxnSpPr>
          <p:cNvPr id="7" name="直線矢印コネクタ 6"/>
          <p:cNvCxnSpPr>
            <a:stCxn id="5" idx="2"/>
          </p:cNvCxnSpPr>
          <p:nvPr/>
        </p:nvCxnSpPr>
        <p:spPr>
          <a:xfrm>
            <a:off x="4919999" y="5517232"/>
            <a:ext cx="12041" cy="432048"/>
          </a:xfrm>
          <a:prstGeom prst="straightConnector1">
            <a:avLst/>
          </a:prstGeom>
          <a:noFill/>
          <a:ln w="38100" cap="flat" cmpd="sng" algn="ctr">
            <a:solidFill>
              <a:schemeClr val="tx1">
                <a:lumMod val="85000"/>
                <a:lumOff val="15000"/>
              </a:schemeClr>
            </a:solidFill>
            <a:prstDash val="solid"/>
            <a:tailEnd type="arrow"/>
          </a:ln>
          <a:effectLst/>
        </p:spPr>
      </p:cxnSp>
      <p:sp>
        <p:nvSpPr>
          <p:cNvPr id="8" name="正方形/長方形 7"/>
          <p:cNvSpPr/>
          <p:nvPr/>
        </p:nvSpPr>
        <p:spPr>
          <a:xfrm>
            <a:off x="2555776" y="4941168"/>
            <a:ext cx="1272061" cy="576064"/>
          </a:xfrm>
          <a:prstGeom prst="rect">
            <a:avLst/>
          </a:prstGeom>
          <a:ln w="1905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rPr>
              <a:t>モジュール</a:t>
            </a:r>
            <a:endParaRPr kumimoji="0" lang="en-US" altLang="ja-JP" sz="1800" b="0" i="0" u="none" strike="noStrike" kern="0" cap="none" spc="0" normalizeH="0" baseline="0" noProof="0" dirty="0" smtClean="0">
              <a:ln>
                <a:noFill/>
              </a:ln>
              <a:solidFill>
                <a:prstClr val="black"/>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noProof="0" dirty="0" smtClean="0">
                <a:solidFill>
                  <a:prstClr val="black"/>
                </a:solidFill>
                <a:latin typeface="Calibri"/>
                <a:ea typeface="ＭＳ Ｐゴシック"/>
              </a:rPr>
              <a:t>ローダ</a:t>
            </a:r>
            <a:endParaRPr kumimoji="0" lang="ja-JP" altLang="en-US" sz="1800" b="0" i="0" u="none" strike="noStrike" kern="0" cap="none" spc="0" normalizeH="0" baseline="0" noProof="0" dirty="0" smtClean="0">
              <a:ln>
                <a:noFill/>
              </a:ln>
              <a:solidFill>
                <a:prstClr val="black"/>
              </a:solidFill>
              <a:effectLst/>
              <a:uLnTx/>
              <a:uFillTx/>
              <a:latin typeface="Calibri"/>
              <a:ea typeface="ＭＳ Ｐゴシック"/>
              <a:cs typeface="+mn-cs"/>
            </a:endParaRPr>
          </a:p>
        </p:txBody>
      </p:sp>
      <p:cxnSp>
        <p:nvCxnSpPr>
          <p:cNvPr id="9" name="直線矢印コネクタ 8"/>
          <p:cNvCxnSpPr>
            <a:stCxn id="8" idx="2"/>
          </p:cNvCxnSpPr>
          <p:nvPr/>
        </p:nvCxnSpPr>
        <p:spPr>
          <a:xfrm>
            <a:off x="3191807" y="5517232"/>
            <a:ext cx="12041" cy="432048"/>
          </a:xfrm>
          <a:prstGeom prst="straightConnector1">
            <a:avLst/>
          </a:prstGeom>
          <a:noFill/>
          <a:ln w="38100" cap="flat" cmpd="sng" algn="ctr">
            <a:solidFill>
              <a:schemeClr val="tx1">
                <a:lumMod val="85000"/>
                <a:lumOff val="15000"/>
              </a:schemeClr>
            </a:solidFill>
            <a:prstDash val="solid"/>
            <a:tailEnd type="arrow"/>
          </a:ln>
          <a:effectLst/>
        </p:spPr>
      </p:cxnSp>
      <p:sp>
        <p:nvSpPr>
          <p:cNvPr id="10" name="テキスト ボックス 9"/>
          <p:cNvSpPr txBox="1"/>
          <p:nvPr/>
        </p:nvSpPr>
        <p:spPr>
          <a:xfrm>
            <a:off x="5076056" y="5517232"/>
            <a:ext cx="774571" cy="369332"/>
          </a:xfrm>
          <a:prstGeom prst="rect">
            <a:avLst/>
          </a:prstGeom>
          <a:noFill/>
        </p:spPr>
        <p:txBody>
          <a:bodyPr wrap="none" rtlCol="0">
            <a:spAutoFit/>
          </a:bodyPr>
          <a:lstStyle/>
          <a:p>
            <a:r>
              <a:rPr kumimoji="1" lang="ja-JP" altLang="en-US" dirty="0" smtClean="0">
                <a:latin typeface="ＭＳ Ｐゴシック"/>
                <a:ea typeface="ＭＳ Ｐゴシック"/>
                <a:cs typeface="ＭＳ Ｐゴシック"/>
              </a:rPr>
              <a:t>ロード</a:t>
            </a:r>
            <a:endParaRPr kumimoji="1" lang="ja-JP" altLang="en-US" dirty="0">
              <a:latin typeface="ＭＳ Ｐゴシック"/>
              <a:ea typeface="ＭＳ Ｐゴシック"/>
              <a:cs typeface="ＭＳ Ｐゴシック"/>
            </a:endParaRPr>
          </a:p>
        </p:txBody>
      </p:sp>
      <p:sp>
        <p:nvSpPr>
          <p:cNvPr id="11" name="テキスト ボックス 10"/>
          <p:cNvSpPr txBox="1"/>
          <p:nvPr/>
        </p:nvSpPr>
        <p:spPr>
          <a:xfrm>
            <a:off x="1547664" y="5517232"/>
            <a:ext cx="1621057" cy="369332"/>
          </a:xfrm>
          <a:prstGeom prst="rect">
            <a:avLst/>
          </a:prstGeom>
          <a:noFill/>
        </p:spPr>
        <p:txBody>
          <a:bodyPr wrap="none" rtlCol="0">
            <a:spAutoFit/>
          </a:bodyPr>
          <a:lstStyle/>
          <a:p>
            <a:r>
              <a:rPr kumimoji="1" lang="ja-JP" altLang="en-US" dirty="0" smtClean="0">
                <a:latin typeface="ＭＳ Ｐゴシック"/>
                <a:ea typeface="ＭＳ Ｐゴシック"/>
                <a:cs typeface="ＭＳ Ｐゴシック"/>
              </a:rPr>
              <a:t>フィルタ再設定</a:t>
            </a:r>
            <a:endParaRPr kumimoji="1" lang="ja-JP" altLang="en-US" dirty="0">
              <a:latin typeface="ＭＳ Ｐゴシック"/>
              <a:ea typeface="ＭＳ Ｐゴシック"/>
              <a:cs typeface="ＭＳ Ｐゴシック"/>
            </a:endParaRPr>
          </a:p>
        </p:txBody>
      </p:sp>
    </p:spTree>
    <p:extLst>
      <p:ext uri="{BB962C8B-B14F-4D97-AF65-F5344CB8AC3E}">
        <p14:creationId xmlns:p14="http://schemas.microsoft.com/office/powerpoint/2010/main" val="458870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latin typeface="ＭＳ Ｐゴシック" panose="020B0600070205080204" pitchFamily="50" charset="-128"/>
                <a:ea typeface="ＭＳ Ｐゴシック" panose="020B0600070205080204" pitchFamily="50" charset="-128"/>
              </a:rPr>
              <a:t>関数の定義ファイルの特定</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smtClean="0">
                <a:latin typeface="ＭＳ Ｐゴシック" panose="020B0600070205080204" pitchFamily="50" charset="-128"/>
                <a:ea typeface="ＭＳ Ｐゴシック" panose="020B0600070205080204" pitchFamily="50" charset="-128"/>
              </a:rPr>
              <a:t>まず、キーとなる関数の中で実行されないものが定義されているファイルを見つける</a:t>
            </a:r>
            <a:endParaRPr lang="en-US" altLang="ja-JP" sz="2800" dirty="0" smtClean="0">
              <a:latin typeface="ＭＳ Ｐゴシック" panose="020B0600070205080204" pitchFamily="50" charset="-128"/>
              <a:ea typeface="ＭＳ Ｐゴシック" panose="020B0600070205080204" pitchFamily="50" charset="-128"/>
            </a:endParaRPr>
          </a:p>
          <a:p>
            <a:pPr lvl="1"/>
            <a:r>
              <a:rPr lang="en-US" altLang="ja-JP" sz="2400" dirty="0" err="1" smtClean="0">
                <a:latin typeface="ＭＳ Ｐゴシック" panose="020B0600070205080204" pitchFamily="50" charset="-128"/>
                <a:ea typeface="ＭＳ Ｐゴシック" panose="020B0600070205080204" pitchFamily="50" charset="-128"/>
              </a:rPr>
              <a:t>gtags</a:t>
            </a:r>
            <a:r>
              <a:rPr lang="ja-JP" altLang="en-US" sz="2400" dirty="0" smtClean="0">
                <a:latin typeface="ＭＳ Ｐゴシック" panose="020B0600070205080204" pitchFamily="50" charset="-128"/>
                <a:ea typeface="ＭＳ Ｐゴシック" panose="020B0600070205080204" pitchFamily="50" charset="-128"/>
              </a:rPr>
              <a:t>ツールを用いてデータベースを作成</a:t>
            </a:r>
            <a:endParaRPr lang="en-US" altLang="ja-JP" sz="2400" dirty="0" smtClean="0">
              <a:latin typeface="ＭＳ Ｐゴシック" panose="020B0600070205080204" pitchFamily="50" charset="-128"/>
              <a:ea typeface="ＭＳ Ｐゴシック" panose="020B0600070205080204" pitchFamily="50" charset="-128"/>
            </a:endParaRPr>
          </a:p>
          <a:p>
            <a:pPr lvl="2"/>
            <a:r>
              <a:rPr lang="ja-JP" altLang="en-US" sz="2200" dirty="0" smtClean="0">
                <a:latin typeface="ＭＳ Ｐゴシック" panose="020B0600070205080204" pitchFamily="50" charset="-128"/>
                <a:ea typeface="ＭＳ Ｐゴシック" panose="020B0600070205080204" pitchFamily="50" charset="-128"/>
              </a:rPr>
              <a:t>カーネルのソースコードを解析して関数などの情報</a:t>
            </a:r>
            <a:r>
              <a:rPr lang="ja-JP" altLang="en-US" sz="2200" dirty="0">
                <a:latin typeface="ＭＳ Ｐゴシック" panose="020B0600070205080204" pitchFamily="50" charset="-128"/>
                <a:ea typeface="ＭＳ Ｐゴシック" panose="020B0600070205080204" pitchFamily="50" charset="-128"/>
              </a:rPr>
              <a:t>を</a:t>
            </a:r>
            <a:r>
              <a:rPr lang="ja-JP" altLang="en-US" sz="2200" dirty="0" smtClean="0">
                <a:latin typeface="ＭＳ Ｐゴシック" panose="020B0600070205080204" pitchFamily="50" charset="-128"/>
                <a:ea typeface="ＭＳ Ｐゴシック" panose="020B0600070205080204" pitchFamily="50" charset="-128"/>
              </a:rPr>
              <a:t>格納</a:t>
            </a:r>
            <a:endParaRPr lang="en-US" altLang="ja-JP" sz="2200" dirty="0" smtClean="0">
              <a:latin typeface="ＭＳ Ｐゴシック" panose="020B0600070205080204" pitchFamily="50" charset="-128"/>
              <a:ea typeface="ＭＳ Ｐゴシック" panose="020B0600070205080204" pitchFamily="50" charset="-128"/>
            </a:endParaRPr>
          </a:p>
          <a:p>
            <a:pPr lvl="1"/>
            <a:r>
              <a:rPr lang="en-US" altLang="ja-JP" sz="2400" dirty="0" smtClean="0">
                <a:latin typeface="ＭＳ Ｐゴシック" panose="020B0600070205080204" pitchFamily="50" charset="-128"/>
                <a:ea typeface="ＭＳ Ｐゴシック" panose="020B0600070205080204" pitchFamily="50" charset="-128"/>
              </a:rPr>
              <a:t>global</a:t>
            </a:r>
            <a:r>
              <a:rPr lang="ja-JP" altLang="en-US" sz="2400" dirty="0" smtClean="0">
                <a:latin typeface="ＭＳ Ｐゴシック" panose="020B0600070205080204" pitchFamily="50" charset="-128"/>
                <a:ea typeface="ＭＳ Ｐゴシック" panose="020B0600070205080204" pitchFamily="50" charset="-128"/>
              </a:rPr>
              <a:t>コマンドを用いて関数が定義されているファイルのパス名を取得</a:t>
            </a:r>
            <a:endParaRPr lang="en-US" altLang="ja-JP" sz="2400" dirty="0" smtClean="0">
              <a:latin typeface="ＭＳ Ｐゴシック" panose="020B0600070205080204" pitchFamily="50" charset="-128"/>
              <a:ea typeface="ＭＳ Ｐゴシック" panose="020B0600070205080204" pitchFamily="50" charset="-128"/>
            </a:endParaRPr>
          </a:p>
          <a:p>
            <a:pPr lvl="1"/>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5"/>
          </p:nvPr>
        </p:nvSpPr>
        <p:spPr/>
        <p:txBody>
          <a:bodyPr/>
          <a:lstStyle/>
          <a:p>
            <a:fld id="{EDA49E3C-46D9-4EBA-9B3D-E3B34E641731}" type="slidenum">
              <a:rPr lang="ja-JP" altLang="en-US" smtClean="0"/>
              <a:pPr/>
              <a:t>9</a:t>
            </a:fld>
            <a:endParaRPr lang="ja-JP" altLang="en-US"/>
          </a:p>
        </p:txBody>
      </p:sp>
      <p:sp>
        <p:nvSpPr>
          <p:cNvPr id="9" name="テキスト ボックス 8"/>
          <p:cNvSpPr txBox="1"/>
          <p:nvPr/>
        </p:nvSpPr>
        <p:spPr>
          <a:xfrm>
            <a:off x="2051720" y="5157192"/>
            <a:ext cx="4793300" cy="830997"/>
          </a:xfrm>
          <a:prstGeom prst="rect">
            <a:avLst/>
          </a:prstGeom>
          <a:noFill/>
          <a:ln w="28575">
            <a:solidFill>
              <a:srgbClr val="FF0000"/>
            </a:solidFill>
          </a:ln>
        </p:spPr>
        <p:txBody>
          <a:bodyPr wrap="none" rtlCol="0">
            <a:spAutoFit/>
          </a:bodyPr>
          <a:lstStyle/>
          <a:p>
            <a:r>
              <a:rPr lang="en-US" altLang="ja-JP" sz="2400" dirty="0" smtClean="0">
                <a:solidFill>
                  <a:srgbClr val="00B050"/>
                </a:solidFill>
                <a:latin typeface="ＭＳ Ｐゴシック"/>
                <a:ea typeface="ＭＳ Ｐゴシック"/>
                <a:cs typeface="ＭＳ Ｐゴシック"/>
              </a:rPr>
              <a:t>#</a:t>
            </a:r>
            <a:r>
              <a:rPr lang="ja-JP" altLang="en-US" sz="2400" dirty="0" smtClean="0">
                <a:solidFill>
                  <a:srgbClr val="00B050"/>
                </a:solidFill>
                <a:latin typeface="ＭＳ Ｐゴシック"/>
                <a:ea typeface="ＭＳ Ｐゴシック"/>
                <a:cs typeface="ＭＳ Ｐゴシック"/>
              </a:rPr>
              <a:t> </a:t>
            </a:r>
            <a:r>
              <a:rPr lang="ja-JP" altLang="ja-JP" sz="2400" dirty="0" smtClean="0">
                <a:solidFill>
                  <a:srgbClr val="00B050"/>
                </a:solidFill>
                <a:latin typeface="ＭＳ Ｐゴシック"/>
                <a:ea typeface="ＭＳ Ｐゴシック"/>
                <a:cs typeface="ＭＳ Ｐゴシック"/>
              </a:rPr>
              <a:t>g</a:t>
            </a:r>
            <a:r>
              <a:rPr kumimoji="1" lang="en-US" altLang="ja-JP" sz="2400" dirty="0" err="1" smtClean="0">
                <a:solidFill>
                  <a:srgbClr val="00B050"/>
                </a:solidFill>
                <a:latin typeface="ＭＳ Ｐゴシック"/>
                <a:ea typeface="ＭＳ Ｐゴシック"/>
                <a:cs typeface="ＭＳ Ｐゴシック"/>
              </a:rPr>
              <a:t>lobal</a:t>
            </a:r>
            <a:r>
              <a:rPr kumimoji="1" lang="ja-JP" altLang="en-US" sz="2400" dirty="0" smtClean="0">
                <a:solidFill>
                  <a:srgbClr val="00B050"/>
                </a:solidFill>
                <a:latin typeface="ＭＳ Ｐゴシック"/>
                <a:ea typeface="ＭＳ Ｐゴシック"/>
                <a:cs typeface="ＭＳ Ｐゴシック"/>
              </a:rPr>
              <a:t>  </a:t>
            </a:r>
            <a:r>
              <a:rPr lang="en-US" altLang="ja-JP" sz="2400" dirty="0" smtClean="0">
                <a:solidFill>
                  <a:srgbClr val="00B050"/>
                </a:solidFill>
                <a:latin typeface="ＭＳ Ｐゴシック"/>
                <a:ea typeface="ＭＳ Ｐゴシック"/>
                <a:cs typeface="ＭＳ Ｐゴシック"/>
              </a:rPr>
              <a:t>serial8250_get_mctrl</a:t>
            </a:r>
          </a:p>
          <a:p>
            <a:r>
              <a:rPr lang="en-US" altLang="ja-JP" sz="2400" dirty="0" smtClean="0">
                <a:latin typeface="ＭＳ Ｐゴシック"/>
                <a:ea typeface="ＭＳ Ｐゴシック"/>
                <a:cs typeface="ＭＳ Ｐゴシック"/>
              </a:rPr>
              <a:t>drivers/</a:t>
            </a:r>
            <a:r>
              <a:rPr lang="en-US" altLang="ja-JP" sz="2400" dirty="0" err="1" smtClean="0">
                <a:latin typeface="ＭＳ Ｐゴシック"/>
                <a:ea typeface="ＭＳ Ｐゴシック"/>
                <a:cs typeface="ＭＳ Ｐゴシック"/>
              </a:rPr>
              <a:t>tty</a:t>
            </a:r>
            <a:r>
              <a:rPr lang="en-US" altLang="ja-JP" sz="2400" dirty="0" smtClean="0">
                <a:latin typeface="ＭＳ Ｐゴシック"/>
                <a:ea typeface="ＭＳ Ｐゴシック"/>
                <a:cs typeface="ＭＳ Ｐゴシック"/>
              </a:rPr>
              <a:t>/serial/8250/8250_port.c</a:t>
            </a:r>
            <a:endParaRPr kumimoji="1" lang="en-US" altLang="ja-JP" sz="2400" dirty="0">
              <a:latin typeface="ＭＳ Ｐゴシック"/>
              <a:ea typeface="ＭＳ Ｐゴシック"/>
              <a:cs typeface="ＭＳ Ｐゴシック"/>
            </a:endParaRPr>
          </a:p>
        </p:txBody>
      </p:sp>
    </p:spTree>
    <p:extLst>
      <p:ext uri="{BB962C8B-B14F-4D97-AF65-F5344CB8AC3E}">
        <p14:creationId xmlns:p14="http://schemas.microsoft.com/office/powerpoint/2010/main" val="34408645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Oriel</Template>
  <TotalTime>1401</TotalTime>
  <Words>1502</Words>
  <Application>Microsoft Office PowerPoint</Application>
  <PresentationFormat>画面に合わせる (4:3)</PresentationFormat>
  <Paragraphs>242</Paragraphs>
  <Slides>23</Slides>
  <Notes>9</Notes>
  <HiddenSlides>7</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スパイス</vt:lpstr>
      <vt:lpstr>実行時情報に基づく OSカーネルのコンフィグ最小化</vt:lpstr>
      <vt:lpstr>OSカーネル</vt:lpstr>
      <vt:lpstr>多くの不要な機能</vt:lpstr>
      <vt:lpstr>OSカーネルのカスタマイズ</vt:lpstr>
      <vt:lpstr>カスタマイズの難しさ</vt:lpstr>
      <vt:lpstr>提案：config-mini</vt:lpstr>
      <vt:lpstr>キーとなる関数</vt:lpstr>
      <vt:lpstr>カーネル関数の実行ログの取得</vt:lpstr>
      <vt:lpstr>関数の定義ファイルの特定</vt:lpstr>
      <vt:lpstr>パス名からコンフィグ項目の特定</vt:lpstr>
      <vt:lpstr>実験</vt:lpstr>
      <vt:lpstr>ISO 9660ファイルシステムの無効化</vt:lpstr>
      <vt:lpstr>OSカーネルのコンパイル時間・サイズ</vt:lpstr>
      <vt:lpstr>関連研究</vt:lpstr>
      <vt:lpstr>まとめ</vt:lpstr>
      <vt:lpstr>PowerPoint プレゼンテーション</vt:lpstr>
      <vt:lpstr>カスタマイズの手順</vt:lpstr>
      <vt:lpstr>カーネル関数の実行ログの取得</vt:lpstr>
      <vt:lpstr>カーネルモジュールのログ取得</vt:lpstr>
      <vt:lpstr>関数からコンフィグを取得</vt:lpstr>
      <vt:lpstr>パス名からコンフィグ項目の特定</vt:lpstr>
      <vt:lpstr>キーとなる関数の選択</vt:lpstr>
      <vt:lpstr>コンフィグの最小化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実行時情報に基づく OSカーネルのコンフィグ最小化</dc:title>
  <dc:creator>小野静流</dc:creator>
  <cp:lastModifiedBy>小野静流</cp:lastModifiedBy>
  <cp:revision>79</cp:revision>
  <cp:lastPrinted>2017-02-21T02:56:34Z</cp:lastPrinted>
  <dcterms:created xsi:type="dcterms:W3CDTF">2017-02-15T02:07:17Z</dcterms:created>
  <dcterms:modified xsi:type="dcterms:W3CDTF">2017-02-21T09:51:50Z</dcterms:modified>
</cp:coreProperties>
</file>