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0"/>
  </p:notesMasterIdLst>
  <p:sldIdLst>
    <p:sldId id="256" r:id="rId2"/>
    <p:sldId id="281" r:id="rId3"/>
    <p:sldId id="257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306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2AA"/>
    <a:srgbClr val="CBFDCC"/>
    <a:srgbClr val="0432FF"/>
    <a:srgbClr val="E1FDE6"/>
    <a:srgbClr val="66CDAA"/>
    <a:srgbClr val="B0E2FF"/>
    <a:srgbClr val="104E8B"/>
    <a:srgbClr val="2F4F4F"/>
    <a:srgbClr val="00C5CD"/>
    <a:srgbClr val="008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3" autoAdjust="0"/>
    <p:restoredTop sz="77054" autoAdjust="0"/>
  </p:normalViewPr>
  <p:slideViewPr>
    <p:cSldViewPr snapToGrid="0" snapToObjects="1">
      <p:cViewPr varScale="1">
        <p:scale>
          <a:sx n="114" d="100"/>
          <a:sy n="114" d="100"/>
        </p:scale>
        <p:origin x="93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7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1528" y="-8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r>
              <a:rPr lang="en-US"/>
              <a:t>w/o resource cages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  <a:ea typeface="Tahoma" charset="0"/>
              <a:cs typeface="Tahoma" charset="0"/>
            </a:defRPr>
          </a:pPr>
          <a:endParaRPr lang="ja-JP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ClamAV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numRef>
              <c:f>Sheet1!$A$2:$A$17</c:f>
              <c:numCache>
                <c:formatCode>General</c:formatCode>
                <c:ptCount val="16"/>
                <c:pt idx="0">
                  <c:v>0.0</c:v>
                </c:pt>
                <c:pt idx="1">
                  <c:v>3.0</c:v>
                </c:pt>
                <c:pt idx="2">
                  <c:v>6.0</c:v>
                </c:pt>
                <c:pt idx="3">
                  <c:v>9.0</c:v>
                </c:pt>
                <c:pt idx="4">
                  <c:v>12.0</c:v>
                </c:pt>
                <c:pt idx="5">
                  <c:v>15.0</c:v>
                </c:pt>
                <c:pt idx="6">
                  <c:v>18.0</c:v>
                </c:pt>
                <c:pt idx="7">
                  <c:v>21.0</c:v>
                </c:pt>
                <c:pt idx="8">
                  <c:v>24.0</c:v>
                </c:pt>
                <c:pt idx="9">
                  <c:v>27.0</c:v>
                </c:pt>
                <c:pt idx="10">
                  <c:v>30.0</c:v>
                </c:pt>
                <c:pt idx="11">
                  <c:v>33.0</c:v>
                </c:pt>
                <c:pt idx="12">
                  <c:v>36.0</c:v>
                </c:pt>
                <c:pt idx="13">
                  <c:v>39.0</c:v>
                </c:pt>
                <c:pt idx="14">
                  <c:v>42.0</c:v>
                </c:pt>
                <c:pt idx="15">
                  <c:v>45.0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19.0</c:v>
                </c:pt>
                <c:pt idx="3">
                  <c:v>31.0</c:v>
                </c:pt>
                <c:pt idx="4">
                  <c:v>29.0</c:v>
                </c:pt>
                <c:pt idx="5">
                  <c:v>30.0</c:v>
                </c:pt>
                <c:pt idx="6">
                  <c:v>31.0</c:v>
                </c:pt>
                <c:pt idx="7">
                  <c:v>32.0</c:v>
                </c:pt>
                <c:pt idx="8">
                  <c:v>31.0</c:v>
                </c:pt>
                <c:pt idx="9">
                  <c:v>31.0</c:v>
                </c:pt>
                <c:pt idx="10">
                  <c:v>30.0</c:v>
                </c:pt>
                <c:pt idx="11">
                  <c:v>32.0</c:v>
                </c:pt>
                <c:pt idx="12">
                  <c:v>30.0</c:v>
                </c:pt>
                <c:pt idx="13">
                  <c:v>33.0</c:v>
                </c:pt>
                <c:pt idx="14">
                  <c:v>30.0</c:v>
                </c:pt>
                <c:pt idx="15">
                  <c:v>31.0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cat>
            <c:numRef>
              <c:f>Sheet1!$A$2:$A$17</c:f>
              <c:numCache>
                <c:formatCode>General</c:formatCode>
                <c:ptCount val="16"/>
                <c:pt idx="0">
                  <c:v>0.0</c:v>
                </c:pt>
                <c:pt idx="1">
                  <c:v>3.0</c:v>
                </c:pt>
                <c:pt idx="2">
                  <c:v>6.0</c:v>
                </c:pt>
                <c:pt idx="3">
                  <c:v>9.0</c:v>
                </c:pt>
                <c:pt idx="4">
                  <c:v>12.0</c:v>
                </c:pt>
                <c:pt idx="5">
                  <c:v>15.0</c:v>
                </c:pt>
                <c:pt idx="6">
                  <c:v>18.0</c:v>
                </c:pt>
                <c:pt idx="7">
                  <c:v>21.0</c:v>
                </c:pt>
                <c:pt idx="8">
                  <c:v>24.0</c:v>
                </c:pt>
                <c:pt idx="9">
                  <c:v>27.0</c:v>
                </c:pt>
                <c:pt idx="10">
                  <c:v>30.0</c:v>
                </c:pt>
                <c:pt idx="11">
                  <c:v>33.0</c:v>
                </c:pt>
                <c:pt idx="12">
                  <c:v>36.0</c:v>
                </c:pt>
                <c:pt idx="13">
                  <c:v>39.0</c:v>
                </c:pt>
                <c:pt idx="14">
                  <c:v>42.0</c:v>
                </c:pt>
                <c:pt idx="15">
                  <c:v>45.0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60.0</c:v>
                </c:pt>
                <c:pt idx="1">
                  <c:v>60.0</c:v>
                </c:pt>
                <c:pt idx="2">
                  <c:v>52.0</c:v>
                </c:pt>
                <c:pt idx="3">
                  <c:v>53.0</c:v>
                </c:pt>
                <c:pt idx="4">
                  <c:v>54.0</c:v>
                </c:pt>
                <c:pt idx="5">
                  <c:v>54.0</c:v>
                </c:pt>
                <c:pt idx="6">
                  <c:v>53.0</c:v>
                </c:pt>
                <c:pt idx="7">
                  <c:v>53.0</c:v>
                </c:pt>
                <c:pt idx="8">
                  <c:v>52.0</c:v>
                </c:pt>
                <c:pt idx="9">
                  <c:v>53.0</c:v>
                </c:pt>
                <c:pt idx="10">
                  <c:v>52.0</c:v>
                </c:pt>
                <c:pt idx="11">
                  <c:v>53.0</c:v>
                </c:pt>
                <c:pt idx="12">
                  <c:v>53.0</c:v>
                </c:pt>
                <c:pt idx="13">
                  <c:v>54.0</c:v>
                </c:pt>
                <c:pt idx="14">
                  <c:v>53.0</c:v>
                </c:pt>
                <c:pt idx="15">
                  <c:v>52.0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1302992"/>
        <c:axId val="-2130832304"/>
      </c:areaChart>
      <c:catAx>
        <c:axId val="-20513029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/>
                  <a:t>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130832304"/>
        <c:crosses val="autoZero"/>
        <c:auto val="1"/>
        <c:lblAlgn val="ctr"/>
        <c:lblOffset val="100"/>
        <c:noMultiLvlLbl val="0"/>
      </c:catAx>
      <c:valAx>
        <c:axId val="-213083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 dirty="0" smtClean="0"/>
                  <a:t>CPU</a:t>
                </a:r>
                <a:r>
                  <a:rPr lang="en-US" baseline="0" dirty="0" smtClean="0"/>
                  <a:t> (</a:t>
                </a:r>
                <a:r>
                  <a:rPr lang="en-US" dirty="0" smtClean="0"/>
                  <a:t>%)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13029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>
          <a:latin typeface="Tahoma" charset="0"/>
          <a:ea typeface="Tahoma" charset="0"/>
          <a:cs typeface="Tahoma" charset="0"/>
        </a:defRPr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r>
              <a:rPr lang="en-US"/>
              <a:t>Memory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  <a:ea typeface="Tahoma" charset="0"/>
              <a:cs typeface="Tahoma" charset="0"/>
            </a:defRPr>
          </a:pPr>
          <a:endParaRPr lang="ja-JP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RCids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numRef>
              <c:f>Sheet1!$A$2:$A$52</c:f>
              <c:numCache>
                <c:formatCode>General</c:formatCode>
                <c:ptCount val="5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</c:numCache>
            </c:num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1.1</c:v>
                </c:pt>
                <c:pt idx="5">
                  <c:v>12.0</c:v>
                </c:pt>
                <c:pt idx="6">
                  <c:v>23.4</c:v>
                </c:pt>
                <c:pt idx="7">
                  <c:v>36.1</c:v>
                </c:pt>
                <c:pt idx="8">
                  <c:v>52.8</c:v>
                </c:pt>
                <c:pt idx="9">
                  <c:v>62.5</c:v>
                </c:pt>
                <c:pt idx="10">
                  <c:v>81.6</c:v>
                </c:pt>
                <c:pt idx="11">
                  <c:v>116.0</c:v>
                </c:pt>
                <c:pt idx="12">
                  <c:v>122.0</c:v>
                </c:pt>
                <c:pt idx="13">
                  <c:v>123.0</c:v>
                </c:pt>
                <c:pt idx="14">
                  <c:v>129.0</c:v>
                </c:pt>
                <c:pt idx="15">
                  <c:v>130.0</c:v>
                </c:pt>
                <c:pt idx="16">
                  <c:v>130.0</c:v>
                </c:pt>
                <c:pt idx="17">
                  <c:v>131.0</c:v>
                </c:pt>
                <c:pt idx="18">
                  <c:v>132.0</c:v>
                </c:pt>
                <c:pt idx="19">
                  <c:v>138.0</c:v>
                </c:pt>
                <c:pt idx="20">
                  <c:v>150.0</c:v>
                </c:pt>
                <c:pt idx="21">
                  <c:v>160.0</c:v>
                </c:pt>
                <c:pt idx="22">
                  <c:v>176.0</c:v>
                </c:pt>
                <c:pt idx="23">
                  <c:v>209.0</c:v>
                </c:pt>
                <c:pt idx="24">
                  <c:v>241.0</c:v>
                </c:pt>
                <c:pt idx="25">
                  <c:v>255.0</c:v>
                </c:pt>
                <c:pt idx="26">
                  <c:v>251.0</c:v>
                </c:pt>
                <c:pt idx="27">
                  <c:v>255.0</c:v>
                </c:pt>
                <c:pt idx="28">
                  <c:v>255.0</c:v>
                </c:pt>
                <c:pt idx="29">
                  <c:v>255.0</c:v>
                </c:pt>
                <c:pt idx="30">
                  <c:v>255.0</c:v>
                </c:pt>
                <c:pt idx="31">
                  <c:v>253.0</c:v>
                </c:pt>
                <c:pt idx="32">
                  <c:v>251.0</c:v>
                </c:pt>
                <c:pt idx="33">
                  <c:v>246.0</c:v>
                </c:pt>
                <c:pt idx="34">
                  <c:v>238.0</c:v>
                </c:pt>
                <c:pt idx="35">
                  <c:v>231.0</c:v>
                </c:pt>
                <c:pt idx="36">
                  <c:v>225.0</c:v>
                </c:pt>
                <c:pt idx="37">
                  <c:v>220.0</c:v>
                </c:pt>
                <c:pt idx="38">
                  <c:v>219.0</c:v>
                </c:pt>
                <c:pt idx="39">
                  <c:v>214.0</c:v>
                </c:pt>
                <c:pt idx="40">
                  <c:v>210.0</c:v>
                </c:pt>
                <c:pt idx="41">
                  <c:v>205.0</c:v>
                </c:pt>
                <c:pt idx="42">
                  <c:v>210.0</c:v>
                </c:pt>
                <c:pt idx="43">
                  <c:v>213.0</c:v>
                </c:pt>
                <c:pt idx="44">
                  <c:v>219.0</c:v>
                </c:pt>
                <c:pt idx="45">
                  <c:v>228.0</c:v>
                </c:pt>
                <c:pt idx="46">
                  <c:v>236.0</c:v>
                </c:pt>
                <c:pt idx="47">
                  <c:v>252.0</c:v>
                </c:pt>
                <c:pt idx="48">
                  <c:v>256.0</c:v>
                </c:pt>
                <c:pt idx="49">
                  <c:v>256.0</c:v>
                </c:pt>
                <c:pt idx="50">
                  <c:v>256.0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RCvm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cat>
            <c:numRef>
              <c:f>Sheet1!$A$2:$A$52</c:f>
              <c:numCache>
                <c:formatCode>General</c:formatCode>
                <c:ptCount val="5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</c:numCache>
            </c:num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0.0</c:v>
                </c:pt>
                <c:pt idx="1">
                  <c:v>5.6</c:v>
                </c:pt>
                <c:pt idx="2">
                  <c:v>5.6</c:v>
                </c:pt>
                <c:pt idx="3">
                  <c:v>5.6</c:v>
                </c:pt>
                <c:pt idx="4">
                  <c:v>5.6</c:v>
                </c:pt>
                <c:pt idx="5">
                  <c:v>5.6</c:v>
                </c:pt>
                <c:pt idx="6">
                  <c:v>5.6</c:v>
                </c:pt>
                <c:pt idx="7">
                  <c:v>5.6</c:v>
                </c:pt>
                <c:pt idx="8">
                  <c:v>5.6</c:v>
                </c:pt>
                <c:pt idx="9">
                  <c:v>5.6</c:v>
                </c:pt>
                <c:pt idx="10">
                  <c:v>5.8</c:v>
                </c:pt>
                <c:pt idx="11">
                  <c:v>5.8</c:v>
                </c:pt>
                <c:pt idx="12">
                  <c:v>8.6</c:v>
                </c:pt>
                <c:pt idx="13">
                  <c:v>14.8</c:v>
                </c:pt>
                <c:pt idx="14">
                  <c:v>24.1</c:v>
                </c:pt>
                <c:pt idx="15">
                  <c:v>36.1</c:v>
                </c:pt>
                <c:pt idx="16">
                  <c:v>49.1</c:v>
                </c:pt>
                <c:pt idx="17">
                  <c:v>60.6</c:v>
                </c:pt>
                <c:pt idx="18">
                  <c:v>68.6</c:v>
                </c:pt>
                <c:pt idx="19">
                  <c:v>83.1</c:v>
                </c:pt>
                <c:pt idx="20">
                  <c:v>97.6</c:v>
                </c:pt>
                <c:pt idx="21">
                  <c:v>96.5</c:v>
                </c:pt>
                <c:pt idx="22">
                  <c:v>79.8</c:v>
                </c:pt>
                <c:pt idx="23">
                  <c:v>47.4</c:v>
                </c:pt>
                <c:pt idx="24">
                  <c:v>20.5</c:v>
                </c:pt>
                <c:pt idx="25">
                  <c:v>0.5</c:v>
                </c:pt>
                <c:pt idx="26">
                  <c:v>4.6</c:v>
                </c:pt>
                <c:pt idx="27">
                  <c:v>0.5</c:v>
                </c:pt>
                <c:pt idx="28">
                  <c:v>0.5</c:v>
                </c:pt>
                <c:pt idx="29">
                  <c:v>0.5</c:v>
                </c:pt>
                <c:pt idx="30">
                  <c:v>0.5</c:v>
                </c:pt>
                <c:pt idx="31">
                  <c:v>3.0</c:v>
                </c:pt>
                <c:pt idx="32">
                  <c:v>5.0</c:v>
                </c:pt>
                <c:pt idx="33">
                  <c:v>10.0</c:v>
                </c:pt>
                <c:pt idx="34">
                  <c:v>17.9</c:v>
                </c:pt>
                <c:pt idx="35">
                  <c:v>24.9</c:v>
                </c:pt>
                <c:pt idx="36">
                  <c:v>30.5</c:v>
                </c:pt>
                <c:pt idx="37">
                  <c:v>36.0</c:v>
                </c:pt>
                <c:pt idx="38">
                  <c:v>37.2</c:v>
                </c:pt>
                <c:pt idx="39">
                  <c:v>41.8</c:v>
                </c:pt>
                <c:pt idx="40">
                  <c:v>46.4</c:v>
                </c:pt>
                <c:pt idx="41">
                  <c:v>50.9</c:v>
                </c:pt>
                <c:pt idx="42">
                  <c:v>46.3</c:v>
                </c:pt>
                <c:pt idx="43">
                  <c:v>42.5</c:v>
                </c:pt>
                <c:pt idx="44">
                  <c:v>37.1</c:v>
                </c:pt>
                <c:pt idx="45">
                  <c:v>27.8</c:v>
                </c:pt>
                <c:pt idx="46">
                  <c:v>20.5</c:v>
                </c:pt>
                <c:pt idx="47">
                  <c:v>4.0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0613600"/>
        <c:axId val="-2050610208"/>
      </c:areaChart>
      <c:catAx>
        <c:axId val="-20506136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/>
                  <a:t>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0610208"/>
        <c:crosses val="autoZero"/>
        <c:auto val="1"/>
        <c:lblAlgn val="ctr"/>
        <c:lblOffset val="100"/>
        <c:noMultiLvlLbl val="0"/>
      </c:catAx>
      <c:valAx>
        <c:axId val="-2050610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 dirty="0" smtClean="0"/>
                  <a:t>memory (MB)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0613600"/>
        <c:crosses val="autoZero"/>
        <c:crossBetween val="midCat"/>
        <c:majorUnit val="64.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>
          <a:latin typeface="Tahoma" charset="0"/>
          <a:ea typeface="Tahoma" charset="0"/>
          <a:cs typeface="Tahoma" charset="0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r>
              <a:rPr lang="en-US"/>
              <a:t>w/ resource cages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  <a:ea typeface="Tahoma" charset="0"/>
              <a:cs typeface="Tahoma" charset="0"/>
            </a:defRPr>
          </a:pPr>
          <a:endParaRPr lang="ja-JP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RCids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numRef>
              <c:f>Sheet1!$A$2:$A$17</c:f>
              <c:numCache>
                <c:formatCode>General</c:formatCode>
                <c:ptCount val="16"/>
                <c:pt idx="0">
                  <c:v>0.0</c:v>
                </c:pt>
                <c:pt idx="1">
                  <c:v>3.0</c:v>
                </c:pt>
                <c:pt idx="2">
                  <c:v>6.0</c:v>
                </c:pt>
                <c:pt idx="3">
                  <c:v>9.0</c:v>
                </c:pt>
                <c:pt idx="4">
                  <c:v>12.0</c:v>
                </c:pt>
                <c:pt idx="5">
                  <c:v>15.0</c:v>
                </c:pt>
                <c:pt idx="6">
                  <c:v>18.0</c:v>
                </c:pt>
                <c:pt idx="7">
                  <c:v>21.0</c:v>
                </c:pt>
                <c:pt idx="8">
                  <c:v>24.0</c:v>
                </c:pt>
                <c:pt idx="9">
                  <c:v>27.0</c:v>
                </c:pt>
                <c:pt idx="10">
                  <c:v>30.0</c:v>
                </c:pt>
                <c:pt idx="11">
                  <c:v>33.0</c:v>
                </c:pt>
                <c:pt idx="12">
                  <c:v>36.0</c:v>
                </c:pt>
                <c:pt idx="13">
                  <c:v>39.0</c:v>
                </c:pt>
                <c:pt idx="14">
                  <c:v>42.0</c:v>
                </c:pt>
                <c:pt idx="15">
                  <c:v>45.0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19.0</c:v>
                </c:pt>
                <c:pt idx="3">
                  <c:v>30.0</c:v>
                </c:pt>
                <c:pt idx="4">
                  <c:v>31.0</c:v>
                </c:pt>
                <c:pt idx="5">
                  <c:v>32.0</c:v>
                </c:pt>
                <c:pt idx="6">
                  <c:v>33.0</c:v>
                </c:pt>
                <c:pt idx="7">
                  <c:v>31.0</c:v>
                </c:pt>
                <c:pt idx="8">
                  <c:v>30.0</c:v>
                </c:pt>
                <c:pt idx="9">
                  <c:v>31.0</c:v>
                </c:pt>
                <c:pt idx="10">
                  <c:v>33.0</c:v>
                </c:pt>
                <c:pt idx="11">
                  <c:v>30.0</c:v>
                </c:pt>
                <c:pt idx="12">
                  <c:v>31.0</c:v>
                </c:pt>
                <c:pt idx="13">
                  <c:v>31.0</c:v>
                </c:pt>
                <c:pt idx="14">
                  <c:v>32.0</c:v>
                </c:pt>
                <c:pt idx="15">
                  <c:v>30.0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RCvm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cat>
            <c:numRef>
              <c:f>Sheet1!$A$2:$A$17</c:f>
              <c:numCache>
                <c:formatCode>General</c:formatCode>
                <c:ptCount val="16"/>
                <c:pt idx="0">
                  <c:v>0.0</c:v>
                </c:pt>
                <c:pt idx="1">
                  <c:v>3.0</c:v>
                </c:pt>
                <c:pt idx="2">
                  <c:v>6.0</c:v>
                </c:pt>
                <c:pt idx="3">
                  <c:v>9.0</c:v>
                </c:pt>
                <c:pt idx="4">
                  <c:v>12.0</c:v>
                </c:pt>
                <c:pt idx="5">
                  <c:v>15.0</c:v>
                </c:pt>
                <c:pt idx="6">
                  <c:v>18.0</c:v>
                </c:pt>
                <c:pt idx="7">
                  <c:v>21.0</c:v>
                </c:pt>
                <c:pt idx="8">
                  <c:v>24.0</c:v>
                </c:pt>
                <c:pt idx="9">
                  <c:v>27.0</c:v>
                </c:pt>
                <c:pt idx="10">
                  <c:v>30.0</c:v>
                </c:pt>
                <c:pt idx="11">
                  <c:v>33.0</c:v>
                </c:pt>
                <c:pt idx="12">
                  <c:v>36.0</c:v>
                </c:pt>
                <c:pt idx="13">
                  <c:v>39.0</c:v>
                </c:pt>
                <c:pt idx="14">
                  <c:v>42.0</c:v>
                </c:pt>
                <c:pt idx="15">
                  <c:v>45.0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60.0</c:v>
                </c:pt>
                <c:pt idx="1">
                  <c:v>60.0</c:v>
                </c:pt>
                <c:pt idx="2">
                  <c:v>40.0</c:v>
                </c:pt>
                <c:pt idx="3">
                  <c:v>30.0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30.0</c:v>
                </c:pt>
                <c:pt idx="8">
                  <c:v>28.0</c:v>
                </c:pt>
                <c:pt idx="9">
                  <c:v>28.0</c:v>
                </c:pt>
                <c:pt idx="10">
                  <c:v>30.0</c:v>
                </c:pt>
                <c:pt idx="11">
                  <c:v>28.0</c:v>
                </c:pt>
                <c:pt idx="12">
                  <c:v>29.0</c:v>
                </c:pt>
                <c:pt idx="13">
                  <c:v>30.0</c:v>
                </c:pt>
                <c:pt idx="14">
                  <c:v>30.0</c:v>
                </c:pt>
                <c:pt idx="15">
                  <c:v>30.0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0882784"/>
        <c:axId val="-2132866384"/>
      </c:areaChart>
      <c:catAx>
        <c:axId val="-2050882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/>
                  <a:t>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132866384"/>
        <c:crosses val="autoZero"/>
        <c:auto val="1"/>
        <c:lblAlgn val="ctr"/>
        <c:lblOffset val="100"/>
        <c:noMultiLvlLbl val="0"/>
      </c:catAx>
      <c:valAx>
        <c:axId val="-2132866384"/>
        <c:scaling>
          <c:orientation val="minMax"/>
          <c:max val="1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 dirty="0" smtClean="0"/>
                  <a:t>CPU (%)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08827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>
          <a:latin typeface="Tahoma" charset="0"/>
          <a:ea typeface="Tahoma" charset="0"/>
          <a:cs typeface="Tahoma" charset="0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r>
              <a:rPr lang="en-US"/>
              <a:t>w/ resource cages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  <a:ea typeface="Tahoma" charset="0"/>
              <a:cs typeface="Tahoma" charset="0"/>
            </a:defRPr>
          </a:pPr>
          <a:endParaRPr lang="ja-JP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RCids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numRef>
              <c:f>Sheet1!$A$2:$A$17</c:f>
              <c:numCache>
                <c:formatCode>General</c:formatCode>
                <c:ptCount val="16"/>
                <c:pt idx="0">
                  <c:v>0.0</c:v>
                </c:pt>
                <c:pt idx="1">
                  <c:v>3.0</c:v>
                </c:pt>
                <c:pt idx="2">
                  <c:v>6.0</c:v>
                </c:pt>
                <c:pt idx="3">
                  <c:v>9.0</c:v>
                </c:pt>
                <c:pt idx="4">
                  <c:v>12.0</c:v>
                </c:pt>
                <c:pt idx="5">
                  <c:v>15.0</c:v>
                </c:pt>
                <c:pt idx="6">
                  <c:v>18.0</c:v>
                </c:pt>
                <c:pt idx="7">
                  <c:v>21.0</c:v>
                </c:pt>
                <c:pt idx="8">
                  <c:v>24.0</c:v>
                </c:pt>
                <c:pt idx="9">
                  <c:v>27.0</c:v>
                </c:pt>
                <c:pt idx="10">
                  <c:v>30.0</c:v>
                </c:pt>
                <c:pt idx="11">
                  <c:v>33.0</c:v>
                </c:pt>
                <c:pt idx="12">
                  <c:v>36.0</c:v>
                </c:pt>
                <c:pt idx="13">
                  <c:v>39.0</c:v>
                </c:pt>
                <c:pt idx="14">
                  <c:v>42.0</c:v>
                </c:pt>
                <c:pt idx="15">
                  <c:v>45.0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0.0</c:v>
                </c:pt>
                <c:pt idx="1">
                  <c:v>19.0</c:v>
                </c:pt>
                <c:pt idx="2">
                  <c:v>18.0</c:v>
                </c:pt>
                <c:pt idx="3">
                  <c:v>20.0</c:v>
                </c:pt>
                <c:pt idx="4">
                  <c:v>21.0</c:v>
                </c:pt>
                <c:pt idx="5">
                  <c:v>18.0</c:v>
                </c:pt>
                <c:pt idx="6">
                  <c:v>20.0</c:v>
                </c:pt>
                <c:pt idx="7">
                  <c:v>21.0</c:v>
                </c:pt>
                <c:pt idx="8">
                  <c:v>21.0</c:v>
                </c:pt>
                <c:pt idx="9">
                  <c:v>20.0</c:v>
                </c:pt>
                <c:pt idx="10">
                  <c:v>19.0</c:v>
                </c:pt>
                <c:pt idx="11">
                  <c:v>20.0</c:v>
                </c:pt>
                <c:pt idx="12">
                  <c:v>21.0</c:v>
                </c:pt>
                <c:pt idx="13">
                  <c:v>20.0</c:v>
                </c:pt>
                <c:pt idx="14">
                  <c:v>21.0</c:v>
                </c:pt>
                <c:pt idx="15">
                  <c:v>22.0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RCvm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cat>
            <c:numRef>
              <c:f>Sheet1!$A$2:$A$17</c:f>
              <c:numCache>
                <c:formatCode>General</c:formatCode>
                <c:ptCount val="16"/>
                <c:pt idx="0">
                  <c:v>0.0</c:v>
                </c:pt>
                <c:pt idx="1">
                  <c:v>3.0</c:v>
                </c:pt>
                <c:pt idx="2">
                  <c:v>6.0</c:v>
                </c:pt>
                <c:pt idx="3">
                  <c:v>9.0</c:v>
                </c:pt>
                <c:pt idx="4">
                  <c:v>12.0</c:v>
                </c:pt>
                <c:pt idx="5">
                  <c:v>15.0</c:v>
                </c:pt>
                <c:pt idx="6">
                  <c:v>18.0</c:v>
                </c:pt>
                <c:pt idx="7">
                  <c:v>21.0</c:v>
                </c:pt>
                <c:pt idx="8">
                  <c:v>24.0</c:v>
                </c:pt>
                <c:pt idx="9">
                  <c:v>27.0</c:v>
                </c:pt>
                <c:pt idx="10">
                  <c:v>30.0</c:v>
                </c:pt>
                <c:pt idx="11">
                  <c:v>33.0</c:v>
                </c:pt>
                <c:pt idx="12">
                  <c:v>36.0</c:v>
                </c:pt>
                <c:pt idx="13">
                  <c:v>39.0</c:v>
                </c:pt>
                <c:pt idx="14">
                  <c:v>42.0</c:v>
                </c:pt>
                <c:pt idx="15">
                  <c:v>45.0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0.0</c:v>
                </c:pt>
                <c:pt idx="1">
                  <c:v>27.0</c:v>
                </c:pt>
                <c:pt idx="2">
                  <c:v>26.0</c:v>
                </c:pt>
                <c:pt idx="3">
                  <c:v>26.0</c:v>
                </c:pt>
                <c:pt idx="4">
                  <c:v>25.0</c:v>
                </c:pt>
                <c:pt idx="5">
                  <c:v>25.0</c:v>
                </c:pt>
                <c:pt idx="6">
                  <c:v>26.0</c:v>
                </c:pt>
                <c:pt idx="7">
                  <c:v>26.0</c:v>
                </c:pt>
                <c:pt idx="8">
                  <c:v>26.0</c:v>
                </c:pt>
                <c:pt idx="9">
                  <c:v>25.0</c:v>
                </c:pt>
                <c:pt idx="10">
                  <c:v>26.0</c:v>
                </c:pt>
                <c:pt idx="11">
                  <c:v>26.0</c:v>
                </c:pt>
                <c:pt idx="12">
                  <c:v>27.0</c:v>
                </c:pt>
                <c:pt idx="13">
                  <c:v>27.0</c:v>
                </c:pt>
                <c:pt idx="14">
                  <c:v>28.0</c:v>
                </c:pt>
                <c:pt idx="15">
                  <c:v>27.0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2152512"/>
        <c:axId val="-2052191552"/>
      </c:areaChart>
      <c:catAx>
        <c:axId val="-2052152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/>
                  <a:t>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2191552"/>
        <c:crosses val="autoZero"/>
        <c:auto val="1"/>
        <c:lblAlgn val="ctr"/>
        <c:lblOffset val="100"/>
        <c:noMultiLvlLbl val="0"/>
      </c:catAx>
      <c:valAx>
        <c:axId val="-2052191552"/>
        <c:scaling>
          <c:orientation val="minMax"/>
          <c:max val="7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 dirty="0" smtClean="0"/>
                  <a:t>CPU (%)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21525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>
          <a:latin typeface="Tahoma" charset="0"/>
          <a:ea typeface="Tahoma" charset="0"/>
          <a:cs typeface="Tahoma" charset="0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r>
              <a:rPr lang="en-US"/>
              <a:t>Web throughput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  <a:ea typeface="Tahoma" charset="0"/>
              <a:cs typeface="Tahoma" charset="0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offloading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3.481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w/ resource cages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3.506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51174496"/>
        <c:axId val="-2051172448"/>
      </c:barChart>
      <c:catAx>
        <c:axId val="-20511744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2051172448"/>
        <c:crosses val="autoZero"/>
        <c:auto val="1"/>
        <c:lblAlgn val="ctr"/>
        <c:lblOffset val="100"/>
        <c:noMultiLvlLbl val="0"/>
      </c:catAx>
      <c:valAx>
        <c:axId val="-2051172448"/>
        <c:scaling>
          <c:orientation val="minMax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/>
                  <a:t>K reqs/sec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1174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  <a:ea typeface="Tahoma" charset="0"/>
              <a:cs typeface="Tahoma" charset="0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ahoma" charset="0"/>
          <a:ea typeface="Tahoma" charset="0"/>
          <a:cs typeface="Tahoma" charset="0"/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r>
              <a:rPr lang="en-US"/>
              <a:t>w/o resource cages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  <a:ea typeface="Tahoma" charset="0"/>
              <a:cs typeface="Tahoma" charset="0"/>
            </a:defRPr>
          </a:pPr>
          <a:endParaRPr lang="ja-JP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RSS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numRef>
              <c:f>Sheet1!$A$2:$A$82</c:f>
              <c:numCache>
                <c:formatCode>General</c:formatCode>
                <c:ptCount val="8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</c:numCache>
            </c:numRef>
          </c:cat>
          <c:val>
            <c:numRef>
              <c:f>Sheet1!$B$2:$B$82</c:f>
              <c:numCache>
                <c:formatCode>General</c:formatCode>
                <c:ptCount val="81"/>
                <c:pt idx="0">
                  <c:v>0.0</c:v>
                </c:pt>
                <c:pt idx="1">
                  <c:v>1.08984375</c:v>
                </c:pt>
                <c:pt idx="2">
                  <c:v>11.12890625</c:v>
                </c:pt>
                <c:pt idx="3">
                  <c:v>20.1640625</c:v>
                </c:pt>
                <c:pt idx="4">
                  <c:v>29.19921875</c:v>
                </c:pt>
                <c:pt idx="5">
                  <c:v>39.23828125</c:v>
                </c:pt>
                <c:pt idx="6">
                  <c:v>48.2734375</c:v>
                </c:pt>
                <c:pt idx="7">
                  <c:v>58.3125</c:v>
                </c:pt>
                <c:pt idx="8">
                  <c:v>67.34765625</c:v>
                </c:pt>
                <c:pt idx="9">
                  <c:v>76.3828124999999</c:v>
                </c:pt>
                <c:pt idx="10">
                  <c:v>86.421875</c:v>
                </c:pt>
                <c:pt idx="11">
                  <c:v>95.45703125</c:v>
                </c:pt>
                <c:pt idx="12">
                  <c:v>100.4804688</c:v>
                </c:pt>
                <c:pt idx="13">
                  <c:v>95.4609375</c:v>
                </c:pt>
                <c:pt idx="14">
                  <c:v>85.421875</c:v>
                </c:pt>
                <c:pt idx="15">
                  <c:v>75.3828124999999</c:v>
                </c:pt>
                <c:pt idx="16">
                  <c:v>65.34375</c:v>
                </c:pt>
                <c:pt idx="17">
                  <c:v>55.30468749999989</c:v>
                </c:pt>
                <c:pt idx="18">
                  <c:v>45.265625</c:v>
                </c:pt>
                <c:pt idx="19">
                  <c:v>36.23046875</c:v>
                </c:pt>
                <c:pt idx="20">
                  <c:v>26.19140625</c:v>
                </c:pt>
                <c:pt idx="21">
                  <c:v>16.15234375</c:v>
                </c:pt>
                <c:pt idx="22">
                  <c:v>6.113281249999991</c:v>
                </c:pt>
                <c:pt idx="23">
                  <c:v>4.08984375</c:v>
                </c:pt>
                <c:pt idx="24">
                  <c:v>13.08984375</c:v>
                </c:pt>
                <c:pt idx="25">
                  <c:v>23.08984375</c:v>
                </c:pt>
                <c:pt idx="26">
                  <c:v>32.08984375</c:v>
                </c:pt>
                <c:pt idx="27">
                  <c:v>42.08984375</c:v>
                </c:pt>
                <c:pt idx="28">
                  <c:v>51.08984375</c:v>
                </c:pt>
                <c:pt idx="29">
                  <c:v>60.08984375</c:v>
                </c:pt>
                <c:pt idx="30">
                  <c:v>70.08984375</c:v>
                </c:pt>
                <c:pt idx="31">
                  <c:v>79.08984375</c:v>
                </c:pt>
                <c:pt idx="32">
                  <c:v>89.08984375</c:v>
                </c:pt>
                <c:pt idx="33">
                  <c:v>98.08984375</c:v>
                </c:pt>
                <c:pt idx="34">
                  <c:v>100.0898438</c:v>
                </c:pt>
                <c:pt idx="35">
                  <c:v>100.0898438</c:v>
                </c:pt>
                <c:pt idx="36">
                  <c:v>100.0898438</c:v>
                </c:pt>
                <c:pt idx="37">
                  <c:v>100.0898438</c:v>
                </c:pt>
                <c:pt idx="38">
                  <c:v>100.0898438</c:v>
                </c:pt>
                <c:pt idx="39">
                  <c:v>100.0898438</c:v>
                </c:pt>
                <c:pt idx="40">
                  <c:v>100.0898438</c:v>
                </c:pt>
                <c:pt idx="41">
                  <c:v>100.0898438</c:v>
                </c:pt>
                <c:pt idx="42">
                  <c:v>100.0898438</c:v>
                </c:pt>
                <c:pt idx="43">
                  <c:v>100.0898438</c:v>
                </c:pt>
                <c:pt idx="44">
                  <c:v>100.0898438</c:v>
                </c:pt>
                <c:pt idx="45">
                  <c:v>7.08984375</c:v>
                </c:pt>
                <c:pt idx="46">
                  <c:v>16.08984375</c:v>
                </c:pt>
                <c:pt idx="47">
                  <c:v>26.08984375</c:v>
                </c:pt>
                <c:pt idx="48">
                  <c:v>35.08984375</c:v>
                </c:pt>
                <c:pt idx="49">
                  <c:v>44.08984375</c:v>
                </c:pt>
                <c:pt idx="50">
                  <c:v>54.08984375</c:v>
                </c:pt>
                <c:pt idx="51">
                  <c:v>63.08984375</c:v>
                </c:pt>
                <c:pt idx="52">
                  <c:v>73.08984375</c:v>
                </c:pt>
                <c:pt idx="53">
                  <c:v>82.08984375</c:v>
                </c:pt>
                <c:pt idx="54">
                  <c:v>91.08984375</c:v>
                </c:pt>
                <c:pt idx="55">
                  <c:v>100.0898438</c:v>
                </c:pt>
                <c:pt idx="56">
                  <c:v>100.0898438</c:v>
                </c:pt>
                <c:pt idx="57">
                  <c:v>100.0898438</c:v>
                </c:pt>
                <c:pt idx="58">
                  <c:v>100.0898438</c:v>
                </c:pt>
                <c:pt idx="59">
                  <c:v>100.0898438</c:v>
                </c:pt>
                <c:pt idx="60">
                  <c:v>100.0898438</c:v>
                </c:pt>
                <c:pt idx="61">
                  <c:v>100.0898438</c:v>
                </c:pt>
                <c:pt idx="62">
                  <c:v>100.0898438</c:v>
                </c:pt>
                <c:pt idx="63">
                  <c:v>100.0898438</c:v>
                </c:pt>
                <c:pt idx="64">
                  <c:v>100.0898438</c:v>
                </c:pt>
                <c:pt idx="65">
                  <c:v>100.0898438</c:v>
                </c:pt>
                <c:pt idx="66">
                  <c:v>0.21484375</c:v>
                </c:pt>
                <c:pt idx="67">
                  <c:v>10.08984375</c:v>
                </c:pt>
                <c:pt idx="68">
                  <c:v>19.08984375</c:v>
                </c:pt>
                <c:pt idx="69">
                  <c:v>28.08984375</c:v>
                </c:pt>
                <c:pt idx="70">
                  <c:v>38.08984375</c:v>
                </c:pt>
                <c:pt idx="71">
                  <c:v>47.08984375</c:v>
                </c:pt>
                <c:pt idx="72">
                  <c:v>57.08984375</c:v>
                </c:pt>
                <c:pt idx="73">
                  <c:v>66.08984375</c:v>
                </c:pt>
                <c:pt idx="74">
                  <c:v>75.08984375</c:v>
                </c:pt>
                <c:pt idx="75">
                  <c:v>85.08984375</c:v>
                </c:pt>
                <c:pt idx="76">
                  <c:v>94.08984375</c:v>
                </c:pt>
                <c:pt idx="77">
                  <c:v>100.0898438</c:v>
                </c:pt>
                <c:pt idx="78">
                  <c:v>100.0898438</c:v>
                </c:pt>
                <c:pt idx="79">
                  <c:v>100.0898438</c:v>
                </c:pt>
                <c:pt idx="80">
                  <c:v>100.0898438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page cache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Sheet1!$A$2:$A$82</c:f>
              <c:numCache>
                <c:formatCode>General</c:formatCode>
                <c:ptCount val="8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</c:numCache>
            </c:numRef>
          </c:cat>
          <c:val>
            <c:numRef>
              <c:f>Sheet1!$C$2:$C$82</c:f>
              <c:numCache>
                <c:formatCode>General</c:formatCode>
                <c:ptCount val="81"/>
                <c:pt idx="0">
                  <c:v>0.0</c:v>
                </c:pt>
                <c:pt idx="1">
                  <c:v>0.01171875</c:v>
                </c:pt>
                <c:pt idx="2">
                  <c:v>0.01171875</c:v>
                </c:pt>
                <c:pt idx="3">
                  <c:v>0.01171875</c:v>
                </c:pt>
                <c:pt idx="4">
                  <c:v>0.01171875</c:v>
                </c:pt>
                <c:pt idx="5">
                  <c:v>0.01171875</c:v>
                </c:pt>
                <c:pt idx="6">
                  <c:v>0.01171875</c:v>
                </c:pt>
                <c:pt idx="7">
                  <c:v>0.01171875</c:v>
                </c:pt>
                <c:pt idx="8">
                  <c:v>0.01171875</c:v>
                </c:pt>
                <c:pt idx="9">
                  <c:v>0.01171875</c:v>
                </c:pt>
                <c:pt idx="10">
                  <c:v>0.01171875</c:v>
                </c:pt>
                <c:pt idx="11">
                  <c:v>0.01171875</c:v>
                </c:pt>
                <c:pt idx="12">
                  <c:v>0.01171875</c:v>
                </c:pt>
                <c:pt idx="13">
                  <c:v>0.01171875</c:v>
                </c:pt>
                <c:pt idx="14">
                  <c:v>0.01171875</c:v>
                </c:pt>
                <c:pt idx="15">
                  <c:v>0.01171875</c:v>
                </c:pt>
                <c:pt idx="16">
                  <c:v>0.01171875</c:v>
                </c:pt>
                <c:pt idx="17">
                  <c:v>0.01171875</c:v>
                </c:pt>
                <c:pt idx="18">
                  <c:v>0.01171875</c:v>
                </c:pt>
                <c:pt idx="19">
                  <c:v>0.01171875</c:v>
                </c:pt>
                <c:pt idx="20">
                  <c:v>0.01171875</c:v>
                </c:pt>
                <c:pt idx="21">
                  <c:v>0.01171875</c:v>
                </c:pt>
                <c:pt idx="22">
                  <c:v>0.01171875</c:v>
                </c:pt>
                <c:pt idx="23">
                  <c:v>0.01171875</c:v>
                </c:pt>
                <c:pt idx="24">
                  <c:v>0.01171875</c:v>
                </c:pt>
                <c:pt idx="25">
                  <c:v>0.01171875</c:v>
                </c:pt>
                <c:pt idx="26">
                  <c:v>0.01171875</c:v>
                </c:pt>
                <c:pt idx="27">
                  <c:v>0.01171875</c:v>
                </c:pt>
                <c:pt idx="28">
                  <c:v>0.01171875</c:v>
                </c:pt>
                <c:pt idx="29">
                  <c:v>0.01171875</c:v>
                </c:pt>
                <c:pt idx="30">
                  <c:v>0.01171875</c:v>
                </c:pt>
                <c:pt idx="31">
                  <c:v>0.01171875</c:v>
                </c:pt>
                <c:pt idx="32">
                  <c:v>0.01171875</c:v>
                </c:pt>
                <c:pt idx="33">
                  <c:v>0.01171875</c:v>
                </c:pt>
                <c:pt idx="34">
                  <c:v>0.01171875</c:v>
                </c:pt>
                <c:pt idx="35">
                  <c:v>0.01171875</c:v>
                </c:pt>
                <c:pt idx="36">
                  <c:v>0.01171875</c:v>
                </c:pt>
                <c:pt idx="37">
                  <c:v>0.01171875</c:v>
                </c:pt>
                <c:pt idx="38">
                  <c:v>0.01171875</c:v>
                </c:pt>
                <c:pt idx="39">
                  <c:v>0.01171875</c:v>
                </c:pt>
                <c:pt idx="40">
                  <c:v>0.01171875</c:v>
                </c:pt>
                <c:pt idx="41">
                  <c:v>0.01171875</c:v>
                </c:pt>
                <c:pt idx="42">
                  <c:v>0.01171875</c:v>
                </c:pt>
                <c:pt idx="43">
                  <c:v>0.01171875</c:v>
                </c:pt>
                <c:pt idx="44">
                  <c:v>0.01171875</c:v>
                </c:pt>
                <c:pt idx="45">
                  <c:v>0.01171875</c:v>
                </c:pt>
                <c:pt idx="46">
                  <c:v>0.01171875</c:v>
                </c:pt>
                <c:pt idx="47">
                  <c:v>0.01171875</c:v>
                </c:pt>
                <c:pt idx="48">
                  <c:v>0.01171875</c:v>
                </c:pt>
                <c:pt idx="49">
                  <c:v>0.01171875</c:v>
                </c:pt>
                <c:pt idx="50">
                  <c:v>0.01171875</c:v>
                </c:pt>
                <c:pt idx="51">
                  <c:v>0.01171875</c:v>
                </c:pt>
                <c:pt idx="52">
                  <c:v>0.01171875</c:v>
                </c:pt>
                <c:pt idx="53">
                  <c:v>0.01171875</c:v>
                </c:pt>
                <c:pt idx="54">
                  <c:v>0.01171875</c:v>
                </c:pt>
                <c:pt idx="55">
                  <c:v>0.01171875</c:v>
                </c:pt>
                <c:pt idx="56">
                  <c:v>0.01171875</c:v>
                </c:pt>
                <c:pt idx="57">
                  <c:v>0.01171875</c:v>
                </c:pt>
                <c:pt idx="58">
                  <c:v>0.01171875</c:v>
                </c:pt>
                <c:pt idx="59">
                  <c:v>0.01171875</c:v>
                </c:pt>
                <c:pt idx="60">
                  <c:v>0.01171875</c:v>
                </c:pt>
                <c:pt idx="61">
                  <c:v>0.01171875</c:v>
                </c:pt>
                <c:pt idx="62">
                  <c:v>0.01171875</c:v>
                </c:pt>
                <c:pt idx="63">
                  <c:v>0.01171875</c:v>
                </c:pt>
                <c:pt idx="64">
                  <c:v>0.01171875</c:v>
                </c:pt>
                <c:pt idx="65">
                  <c:v>0.01171875</c:v>
                </c:pt>
                <c:pt idx="66">
                  <c:v>0.01171875</c:v>
                </c:pt>
                <c:pt idx="67">
                  <c:v>0.01171875</c:v>
                </c:pt>
                <c:pt idx="68">
                  <c:v>0.01171875</c:v>
                </c:pt>
                <c:pt idx="69">
                  <c:v>0.01171875</c:v>
                </c:pt>
                <c:pt idx="70">
                  <c:v>0.01171875</c:v>
                </c:pt>
                <c:pt idx="71">
                  <c:v>0.01171875</c:v>
                </c:pt>
                <c:pt idx="72">
                  <c:v>0.01171875</c:v>
                </c:pt>
                <c:pt idx="73">
                  <c:v>0.01171875</c:v>
                </c:pt>
                <c:pt idx="74">
                  <c:v>0.01171875</c:v>
                </c:pt>
                <c:pt idx="75">
                  <c:v>0.01171875</c:v>
                </c:pt>
                <c:pt idx="76">
                  <c:v>0.01171875</c:v>
                </c:pt>
                <c:pt idx="77">
                  <c:v>0.01171875</c:v>
                </c:pt>
                <c:pt idx="78">
                  <c:v>0.01171875</c:v>
                </c:pt>
                <c:pt idx="79">
                  <c:v>0.01171875</c:v>
                </c:pt>
                <c:pt idx="80">
                  <c:v>0.01171875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VM</c:v>
                </c:pt>
              </c:strCache>
            </c:strRef>
          </c:tx>
          <c:spPr>
            <a:solidFill>
              <a:srgbClr val="92D050"/>
            </a:solidFill>
            <a:ln w="25400">
              <a:noFill/>
            </a:ln>
            <a:effectLst/>
          </c:spPr>
          <c:cat>
            <c:numRef>
              <c:f>Sheet1!$A$2:$A$82</c:f>
              <c:numCache>
                <c:formatCode>General</c:formatCode>
                <c:ptCount val="8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</c:numCache>
            </c:numRef>
          </c:cat>
          <c:val>
            <c:numRef>
              <c:f>Sheet1!$D$2:$D$82</c:f>
              <c:numCache>
                <c:formatCode>General</c:formatCode>
                <c:ptCount val="81"/>
                <c:pt idx="0">
                  <c:v>512.0</c:v>
                </c:pt>
                <c:pt idx="1">
                  <c:v>512.0</c:v>
                </c:pt>
                <c:pt idx="2">
                  <c:v>512.0</c:v>
                </c:pt>
                <c:pt idx="3">
                  <c:v>512.0</c:v>
                </c:pt>
                <c:pt idx="4">
                  <c:v>512.0</c:v>
                </c:pt>
                <c:pt idx="5">
                  <c:v>512.0</c:v>
                </c:pt>
                <c:pt idx="6">
                  <c:v>512.0</c:v>
                </c:pt>
                <c:pt idx="7">
                  <c:v>512.0</c:v>
                </c:pt>
                <c:pt idx="8">
                  <c:v>512.0</c:v>
                </c:pt>
                <c:pt idx="9">
                  <c:v>512.0</c:v>
                </c:pt>
                <c:pt idx="10">
                  <c:v>512.0</c:v>
                </c:pt>
                <c:pt idx="11">
                  <c:v>512.0</c:v>
                </c:pt>
                <c:pt idx="12">
                  <c:v>512.0</c:v>
                </c:pt>
                <c:pt idx="13">
                  <c:v>512.0</c:v>
                </c:pt>
                <c:pt idx="14">
                  <c:v>512.0</c:v>
                </c:pt>
                <c:pt idx="15">
                  <c:v>512.0</c:v>
                </c:pt>
                <c:pt idx="16">
                  <c:v>512.0</c:v>
                </c:pt>
                <c:pt idx="17">
                  <c:v>512.0</c:v>
                </c:pt>
                <c:pt idx="18">
                  <c:v>512.0</c:v>
                </c:pt>
                <c:pt idx="19">
                  <c:v>512.0</c:v>
                </c:pt>
                <c:pt idx="20">
                  <c:v>512.0</c:v>
                </c:pt>
                <c:pt idx="21">
                  <c:v>512.0</c:v>
                </c:pt>
                <c:pt idx="22">
                  <c:v>512.0</c:v>
                </c:pt>
                <c:pt idx="23">
                  <c:v>512.0</c:v>
                </c:pt>
                <c:pt idx="24">
                  <c:v>512.0</c:v>
                </c:pt>
                <c:pt idx="25">
                  <c:v>512.0</c:v>
                </c:pt>
                <c:pt idx="26">
                  <c:v>512.0</c:v>
                </c:pt>
                <c:pt idx="27">
                  <c:v>512.0</c:v>
                </c:pt>
                <c:pt idx="28">
                  <c:v>512.0</c:v>
                </c:pt>
                <c:pt idx="29">
                  <c:v>512.0</c:v>
                </c:pt>
                <c:pt idx="30">
                  <c:v>512.0</c:v>
                </c:pt>
                <c:pt idx="31">
                  <c:v>512.0</c:v>
                </c:pt>
                <c:pt idx="32">
                  <c:v>512.0</c:v>
                </c:pt>
                <c:pt idx="33">
                  <c:v>512.0</c:v>
                </c:pt>
                <c:pt idx="34">
                  <c:v>512.0</c:v>
                </c:pt>
                <c:pt idx="35">
                  <c:v>512.0</c:v>
                </c:pt>
                <c:pt idx="36">
                  <c:v>512.0</c:v>
                </c:pt>
                <c:pt idx="37">
                  <c:v>512.0</c:v>
                </c:pt>
                <c:pt idx="38">
                  <c:v>512.0</c:v>
                </c:pt>
                <c:pt idx="39">
                  <c:v>512.0</c:v>
                </c:pt>
                <c:pt idx="40">
                  <c:v>512.0</c:v>
                </c:pt>
                <c:pt idx="41">
                  <c:v>512.0</c:v>
                </c:pt>
                <c:pt idx="42">
                  <c:v>512.0</c:v>
                </c:pt>
                <c:pt idx="43">
                  <c:v>512.0</c:v>
                </c:pt>
                <c:pt idx="44">
                  <c:v>512.0</c:v>
                </c:pt>
                <c:pt idx="45">
                  <c:v>512.0</c:v>
                </c:pt>
                <c:pt idx="46">
                  <c:v>512.0</c:v>
                </c:pt>
                <c:pt idx="47">
                  <c:v>512.0</c:v>
                </c:pt>
                <c:pt idx="48">
                  <c:v>512.0</c:v>
                </c:pt>
                <c:pt idx="49">
                  <c:v>512.0</c:v>
                </c:pt>
                <c:pt idx="50">
                  <c:v>512.0</c:v>
                </c:pt>
                <c:pt idx="51">
                  <c:v>512.0</c:v>
                </c:pt>
                <c:pt idx="52">
                  <c:v>512.0</c:v>
                </c:pt>
                <c:pt idx="53">
                  <c:v>512.0</c:v>
                </c:pt>
                <c:pt idx="54">
                  <c:v>512.0</c:v>
                </c:pt>
                <c:pt idx="55">
                  <c:v>512.0</c:v>
                </c:pt>
                <c:pt idx="56">
                  <c:v>512.0</c:v>
                </c:pt>
                <c:pt idx="57">
                  <c:v>512.0</c:v>
                </c:pt>
                <c:pt idx="58">
                  <c:v>512.0</c:v>
                </c:pt>
                <c:pt idx="59">
                  <c:v>512.0</c:v>
                </c:pt>
                <c:pt idx="60">
                  <c:v>512.0</c:v>
                </c:pt>
                <c:pt idx="61">
                  <c:v>512.0</c:v>
                </c:pt>
                <c:pt idx="62">
                  <c:v>512.0</c:v>
                </c:pt>
                <c:pt idx="63">
                  <c:v>512.0</c:v>
                </c:pt>
                <c:pt idx="64">
                  <c:v>512.0</c:v>
                </c:pt>
                <c:pt idx="65">
                  <c:v>512.0</c:v>
                </c:pt>
                <c:pt idx="66">
                  <c:v>512.0</c:v>
                </c:pt>
                <c:pt idx="67">
                  <c:v>512.0</c:v>
                </c:pt>
                <c:pt idx="68">
                  <c:v>512.0</c:v>
                </c:pt>
                <c:pt idx="69">
                  <c:v>512.0</c:v>
                </c:pt>
                <c:pt idx="70">
                  <c:v>512.0</c:v>
                </c:pt>
                <c:pt idx="71">
                  <c:v>512.0</c:v>
                </c:pt>
                <c:pt idx="72">
                  <c:v>512.0</c:v>
                </c:pt>
                <c:pt idx="73">
                  <c:v>512.0</c:v>
                </c:pt>
                <c:pt idx="74">
                  <c:v>512.0</c:v>
                </c:pt>
                <c:pt idx="75">
                  <c:v>512.0</c:v>
                </c:pt>
                <c:pt idx="76">
                  <c:v>512.0</c:v>
                </c:pt>
                <c:pt idx="77">
                  <c:v>512.0</c:v>
                </c:pt>
                <c:pt idx="78">
                  <c:v>512.0</c:v>
                </c:pt>
                <c:pt idx="79">
                  <c:v>512.0</c:v>
                </c:pt>
                <c:pt idx="80">
                  <c:v>512.0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1138112"/>
        <c:axId val="-2053995712"/>
      </c:areaChart>
      <c:catAx>
        <c:axId val="-20511381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/>
                  <a:t>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3995712"/>
        <c:crosses val="autoZero"/>
        <c:auto val="1"/>
        <c:lblAlgn val="ctr"/>
        <c:lblOffset val="100"/>
        <c:noMultiLvlLbl val="0"/>
      </c:catAx>
      <c:valAx>
        <c:axId val="-2053995712"/>
        <c:scaling>
          <c:orientation val="minMax"/>
          <c:max val="640.0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 dirty="0" smtClean="0"/>
                  <a:t>memory </a:t>
                </a:r>
                <a:r>
                  <a:rPr lang="en-US" dirty="0"/>
                  <a:t>(MB)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1138112"/>
        <c:crosses val="autoZero"/>
        <c:crossBetween val="midCat"/>
        <c:majorUnit val="128.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>
          <a:latin typeface="Tahoma" charset="0"/>
          <a:ea typeface="Tahoma" charset="0"/>
          <a:cs typeface="Tahoma" charset="0"/>
        </a:defRPr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r>
              <a:rPr lang="en-US"/>
              <a:t>w/ resource cages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  <a:ea typeface="Tahoma" charset="0"/>
              <a:cs typeface="Tahoma" charset="0"/>
            </a:defRPr>
          </a:pPr>
          <a:endParaRPr lang="ja-JP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RCids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numRef>
              <c:f>Sheet1!$A$2:$A$82</c:f>
              <c:numCache>
                <c:formatCode>General</c:formatCode>
                <c:ptCount val="8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</c:numCache>
            </c:numRef>
          </c:cat>
          <c:val>
            <c:numRef>
              <c:f>Sheet1!$B$2:$B$82</c:f>
              <c:numCache>
                <c:formatCode>General</c:formatCode>
                <c:ptCount val="81"/>
                <c:pt idx="0">
                  <c:v>0.0</c:v>
                </c:pt>
                <c:pt idx="1">
                  <c:v>2.109375</c:v>
                </c:pt>
                <c:pt idx="2">
                  <c:v>11.14453125</c:v>
                </c:pt>
                <c:pt idx="3">
                  <c:v>21.18359375</c:v>
                </c:pt>
                <c:pt idx="4">
                  <c:v>30.21875</c:v>
                </c:pt>
                <c:pt idx="5">
                  <c:v>40.2578125</c:v>
                </c:pt>
                <c:pt idx="6">
                  <c:v>49.29296875</c:v>
                </c:pt>
                <c:pt idx="7">
                  <c:v>59.33203125</c:v>
                </c:pt>
                <c:pt idx="8">
                  <c:v>68.3671875</c:v>
                </c:pt>
                <c:pt idx="9">
                  <c:v>78.40625</c:v>
                </c:pt>
                <c:pt idx="10">
                  <c:v>87.44140625</c:v>
                </c:pt>
                <c:pt idx="11">
                  <c:v>97.48046875</c:v>
                </c:pt>
                <c:pt idx="12">
                  <c:v>100.4960938</c:v>
                </c:pt>
                <c:pt idx="13">
                  <c:v>93.46875</c:v>
                </c:pt>
                <c:pt idx="14">
                  <c:v>83.4296875</c:v>
                </c:pt>
                <c:pt idx="15">
                  <c:v>73.390625</c:v>
                </c:pt>
                <c:pt idx="16">
                  <c:v>63.35156249999999</c:v>
                </c:pt>
                <c:pt idx="17">
                  <c:v>52.30859375</c:v>
                </c:pt>
                <c:pt idx="18">
                  <c:v>42.26953125</c:v>
                </c:pt>
                <c:pt idx="19">
                  <c:v>32.23046875</c:v>
                </c:pt>
                <c:pt idx="20">
                  <c:v>22.19140625</c:v>
                </c:pt>
                <c:pt idx="21">
                  <c:v>12.15234375</c:v>
                </c:pt>
                <c:pt idx="22">
                  <c:v>2.11328125</c:v>
                </c:pt>
                <c:pt idx="23">
                  <c:v>7.41796875</c:v>
                </c:pt>
                <c:pt idx="24">
                  <c:v>17.10546875</c:v>
                </c:pt>
                <c:pt idx="25">
                  <c:v>27.00390625</c:v>
                </c:pt>
                <c:pt idx="26">
                  <c:v>36.10546875</c:v>
                </c:pt>
                <c:pt idx="27">
                  <c:v>46.10546875</c:v>
                </c:pt>
                <c:pt idx="28">
                  <c:v>55.10546875</c:v>
                </c:pt>
                <c:pt idx="29">
                  <c:v>65.1054687499999</c:v>
                </c:pt>
                <c:pt idx="30">
                  <c:v>74.1054687499999</c:v>
                </c:pt>
                <c:pt idx="31">
                  <c:v>84.1054687499999</c:v>
                </c:pt>
                <c:pt idx="32">
                  <c:v>93.1054687499999</c:v>
                </c:pt>
                <c:pt idx="33">
                  <c:v>100.1054688</c:v>
                </c:pt>
                <c:pt idx="34">
                  <c:v>100.1054688</c:v>
                </c:pt>
                <c:pt idx="35">
                  <c:v>100.1054688</c:v>
                </c:pt>
                <c:pt idx="36">
                  <c:v>100.1054688</c:v>
                </c:pt>
                <c:pt idx="37">
                  <c:v>100.1054688</c:v>
                </c:pt>
                <c:pt idx="38">
                  <c:v>100.1054688</c:v>
                </c:pt>
                <c:pt idx="39">
                  <c:v>100.1054688</c:v>
                </c:pt>
                <c:pt idx="40">
                  <c:v>100.1054688</c:v>
                </c:pt>
                <c:pt idx="41">
                  <c:v>100.1054688</c:v>
                </c:pt>
                <c:pt idx="42">
                  <c:v>100.1054688</c:v>
                </c:pt>
                <c:pt idx="43">
                  <c:v>100.1054688</c:v>
                </c:pt>
                <c:pt idx="44">
                  <c:v>3.10546875</c:v>
                </c:pt>
                <c:pt idx="45">
                  <c:v>13.10546875</c:v>
                </c:pt>
                <c:pt idx="46">
                  <c:v>22.10546875</c:v>
                </c:pt>
                <c:pt idx="47">
                  <c:v>32.10546875</c:v>
                </c:pt>
                <c:pt idx="48">
                  <c:v>41.10546875</c:v>
                </c:pt>
                <c:pt idx="49">
                  <c:v>51.10546875</c:v>
                </c:pt>
                <c:pt idx="50">
                  <c:v>60.10546875</c:v>
                </c:pt>
                <c:pt idx="51">
                  <c:v>70.1054687499999</c:v>
                </c:pt>
                <c:pt idx="52">
                  <c:v>80.1054687499999</c:v>
                </c:pt>
                <c:pt idx="53">
                  <c:v>89.1054687499999</c:v>
                </c:pt>
                <c:pt idx="54">
                  <c:v>99.1054687499999</c:v>
                </c:pt>
                <c:pt idx="55">
                  <c:v>100.1054688</c:v>
                </c:pt>
                <c:pt idx="56">
                  <c:v>100.1054688</c:v>
                </c:pt>
                <c:pt idx="57">
                  <c:v>100.1054688</c:v>
                </c:pt>
                <c:pt idx="58">
                  <c:v>100.1054688</c:v>
                </c:pt>
                <c:pt idx="59">
                  <c:v>100.1054688</c:v>
                </c:pt>
                <c:pt idx="60">
                  <c:v>100.1054688</c:v>
                </c:pt>
                <c:pt idx="61">
                  <c:v>100.1054688</c:v>
                </c:pt>
                <c:pt idx="62">
                  <c:v>100.1054688</c:v>
                </c:pt>
                <c:pt idx="63">
                  <c:v>100.1054688</c:v>
                </c:pt>
                <c:pt idx="64">
                  <c:v>100.1054688</c:v>
                </c:pt>
                <c:pt idx="65">
                  <c:v>48.265625</c:v>
                </c:pt>
                <c:pt idx="66">
                  <c:v>9.10546875</c:v>
                </c:pt>
                <c:pt idx="67">
                  <c:v>18.10546875</c:v>
                </c:pt>
                <c:pt idx="68">
                  <c:v>28.10546875</c:v>
                </c:pt>
                <c:pt idx="69">
                  <c:v>37.10546875</c:v>
                </c:pt>
                <c:pt idx="70">
                  <c:v>47.10546875</c:v>
                </c:pt>
                <c:pt idx="71">
                  <c:v>56.10546875</c:v>
                </c:pt>
                <c:pt idx="72">
                  <c:v>66.1054687499999</c:v>
                </c:pt>
                <c:pt idx="73">
                  <c:v>75.1054687499999</c:v>
                </c:pt>
                <c:pt idx="74">
                  <c:v>85.1054687499999</c:v>
                </c:pt>
                <c:pt idx="75">
                  <c:v>94.4257812499999</c:v>
                </c:pt>
                <c:pt idx="76">
                  <c:v>100.1054688</c:v>
                </c:pt>
                <c:pt idx="77">
                  <c:v>100.1054688</c:v>
                </c:pt>
                <c:pt idx="78">
                  <c:v>100.1054688</c:v>
                </c:pt>
                <c:pt idx="79">
                  <c:v>100.1054688</c:v>
                </c:pt>
                <c:pt idx="80">
                  <c:v>100.1054688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RCvm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cat>
            <c:numRef>
              <c:f>Sheet1!$A$2:$A$82</c:f>
              <c:numCache>
                <c:formatCode>General</c:formatCode>
                <c:ptCount val="8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</c:numCache>
            </c:numRef>
          </c:cat>
          <c:val>
            <c:numRef>
              <c:f>Sheet1!$C$2:$C$82</c:f>
              <c:numCache>
                <c:formatCode>General</c:formatCode>
                <c:ptCount val="81"/>
                <c:pt idx="0">
                  <c:v>512.0</c:v>
                </c:pt>
                <c:pt idx="1">
                  <c:v>510.4374999999993</c:v>
                </c:pt>
                <c:pt idx="2">
                  <c:v>500.4374999999993</c:v>
                </c:pt>
                <c:pt idx="3">
                  <c:v>490.3125</c:v>
                </c:pt>
                <c:pt idx="4">
                  <c:v>481.3125</c:v>
                </c:pt>
                <c:pt idx="5">
                  <c:v>471.3125</c:v>
                </c:pt>
                <c:pt idx="6">
                  <c:v>462.1875</c:v>
                </c:pt>
                <c:pt idx="7">
                  <c:v>452.1875</c:v>
                </c:pt>
                <c:pt idx="8">
                  <c:v>443.1875</c:v>
                </c:pt>
                <c:pt idx="9">
                  <c:v>433.0625</c:v>
                </c:pt>
                <c:pt idx="10">
                  <c:v>424.0625</c:v>
                </c:pt>
                <c:pt idx="11">
                  <c:v>414.0625</c:v>
                </c:pt>
                <c:pt idx="12">
                  <c:v>411.0625</c:v>
                </c:pt>
                <c:pt idx="13">
                  <c:v>418.0898438</c:v>
                </c:pt>
                <c:pt idx="14">
                  <c:v>428.1289063</c:v>
                </c:pt>
                <c:pt idx="15">
                  <c:v>438.1679688</c:v>
                </c:pt>
                <c:pt idx="16">
                  <c:v>448.2070313</c:v>
                </c:pt>
                <c:pt idx="17">
                  <c:v>458.2460938</c:v>
                </c:pt>
                <c:pt idx="18">
                  <c:v>468.2851562999993</c:v>
                </c:pt>
                <c:pt idx="19">
                  <c:v>478.3242188</c:v>
                </c:pt>
                <c:pt idx="20">
                  <c:v>489.3671875</c:v>
                </c:pt>
                <c:pt idx="21">
                  <c:v>499.4062499999993</c:v>
                </c:pt>
                <c:pt idx="22">
                  <c:v>509.4453124999993</c:v>
                </c:pt>
                <c:pt idx="23">
                  <c:v>504.4531249999993</c:v>
                </c:pt>
                <c:pt idx="24">
                  <c:v>494.4531249999993</c:v>
                </c:pt>
                <c:pt idx="25">
                  <c:v>485.4531249999993</c:v>
                </c:pt>
                <c:pt idx="26">
                  <c:v>475.4531249999993</c:v>
                </c:pt>
                <c:pt idx="27">
                  <c:v>466.2031249999993</c:v>
                </c:pt>
                <c:pt idx="28">
                  <c:v>456.4531249999993</c:v>
                </c:pt>
                <c:pt idx="29">
                  <c:v>446.4531249999993</c:v>
                </c:pt>
                <c:pt idx="30">
                  <c:v>437.4531249999993</c:v>
                </c:pt>
                <c:pt idx="31">
                  <c:v>428.4531249999993</c:v>
                </c:pt>
                <c:pt idx="32">
                  <c:v>418.4531249999993</c:v>
                </c:pt>
                <c:pt idx="33">
                  <c:v>411.4531249999993</c:v>
                </c:pt>
                <c:pt idx="34">
                  <c:v>411.4531249999993</c:v>
                </c:pt>
                <c:pt idx="35">
                  <c:v>411.4531249999993</c:v>
                </c:pt>
                <c:pt idx="36">
                  <c:v>411.4531249999993</c:v>
                </c:pt>
                <c:pt idx="37">
                  <c:v>411.4531249999993</c:v>
                </c:pt>
                <c:pt idx="38">
                  <c:v>411.4531249999993</c:v>
                </c:pt>
                <c:pt idx="39">
                  <c:v>411.4531249999993</c:v>
                </c:pt>
                <c:pt idx="40">
                  <c:v>411.4531249999993</c:v>
                </c:pt>
                <c:pt idx="41">
                  <c:v>411.4531249999993</c:v>
                </c:pt>
                <c:pt idx="42">
                  <c:v>411.4531249999993</c:v>
                </c:pt>
                <c:pt idx="43">
                  <c:v>411.4531249999993</c:v>
                </c:pt>
                <c:pt idx="44">
                  <c:v>508.4531249999993</c:v>
                </c:pt>
                <c:pt idx="45">
                  <c:v>498.4531249999993</c:v>
                </c:pt>
                <c:pt idx="46">
                  <c:v>489.4531249999993</c:v>
                </c:pt>
                <c:pt idx="47">
                  <c:v>479.4531249999993</c:v>
                </c:pt>
                <c:pt idx="48">
                  <c:v>470.4531249999993</c:v>
                </c:pt>
                <c:pt idx="49">
                  <c:v>460.4531249999993</c:v>
                </c:pt>
                <c:pt idx="50">
                  <c:v>451.4531249999993</c:v>
                </c:pt>
                <c:pt idx="51">
                  <c:v>441.4531249999993</c:v>
                </c:pt>
                <c:pt idx="52">
                  <c:v>432.4531249999993</c:v>
                </c:pt>
                <c:pt idx="53">
                  <c:v>422.4531249999993</c:v>
                </c:pt>
                <c:pt idx="54">
                  <c:v>412.4531249999993</c:v>
                </c:pt>
                <c:pt idx="55">
                  <c:v>411.4531249999993</c:v>
                </c:pt>
                <c:pt idx="56">
                  <c:v>411.4531249999993</c:v>
                </c:pt>
                <c:pt idx="57">
                  <c:v>411.4531249999993</c:v>
                </c:pt>
                <c:pt idx="58">
                  <c:v>411.4531249999993</c:v>
                </c:pt>
                <c:pt idx="59">
                  <c:v>411.4531249999993</c:v>
                </c:pt>
                <c:pt idx="60">
                  <c:v>411.4531249999993</c:v>
                </c:pt>
                <c:pt idx="61">
                  <c:v>411.4531249999993</c:v>
                </c:pt>
                <c:pt idx="62">
                  <c:v>411.4531249999993</c:v>
                </c:pt>
                <c:pt idx="63">
                  <c:v>411.4531249999993</c:v>
                </c:pt>
                <c:pt idx="64">
                  <c:v>411.4531249999993</c:v>
                </c:pt>
                <c:pt idx="65">
                  <c:v>411.4531249999993</c:v>
                </c:pt>
                <c:pt idx="66">
                  <c:v>502.4531249999993</c:v>
                </c:pt>
                <c:pt idx="67">
                  <c:v>493.4531249999993</c:v>
                </c:pt>
                <c:pt idx="68">
                  <c:v>483.4531249999993</c:v>
                </c:pt>
                <c:pt idx="69">
                  <c:v>474.4531249999993</c:v>
                </c:pt>
                <c:pt idx="70">
                  <c:v>464.4531249999993</c:v>
                </c:pt>
                <c:pt idx="71">
                  <c:v>455.4531249999993</c:v>
                </c:pt>
                <c:pt idx="72">
                  <c:v>445.4531249999993</c:v>
                </c:pt>
                <c:pt idx="73">
                  <c:v>436.4531249999993</c:v>
                </c:pt>
                <c:pt idx="74">
                  <c:v>426.4531249999993</c:v>
                </c:pt>
                <c:pt idx="75">
                  <c:v>417.4531249999993</c:v>
                </c:pt>
                <c:pt idx="76">
                  <c:v>411.4531249999993</c:v>
                </c:pt>
                <c:pt idx="77">
                  <c:v>411.4531249999993</c:v>
                </c:pt>
                <c:pt idx="78">
                  <c:v>411.4531249999993</c:v>
                </c:pt>
                <c:pt idx="79">
                  <c:v>411.4531249999993</c:v>
                </c:pt>
                <c:pt idx="80">
                  <c:v>411.4531249999993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0774048"/>
        <c:axId val="-2050770288"/>
      </c:areaChart>
      <c:catAx>
        <c:axId val="-20507740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/>
                  <a:t>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0770288"/>
        <c:crosses val="autoZero"/>
        <c:auto val="1"/>
        <c:lblAlgn val="ctr"/>
        <c:lblOffset val="100"/>
        <c:noMultiLvlLbl val="0"/>
      </c:catAx>
      <c:valAx>
        <c:axId val="-2050770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 dirty="0" smtClean="0"/>
                  <a:t>memory </a:t>
                </a:r>
                <a:r>
                  <a:rPr lang="en-US" dirty="0"/>
                  <a:t>(MB)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0774048"/>
        <c:crosses val="autoZero"/>
        <c:crossBetween val="midCat"/>
        <c:majorUnit val="128.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>
          <a:latin typeface="Tahoma" charset="0"/>
          <a:ea typeface="Tahoma" charset="0"/>
          <a:cs typeface="Tahoma" charset="0"/>
        </a:defRPr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r>
              <a:rPr lang="en-US"/>
              <a:t>w/o resource cages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  <a:ea typeface="Tahoma" charset="0"/>
              <a:cs typeface="Tahoma" charset="0"/>
            </a:defRPr>
          </a:pPr>
          <a:endParaRPr lang="ja-JP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Tripwire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Sheet1!$A$2:$A$122</c:f>
              <c:numCache>
                <c:formatCode>General</c:formatCode>
                <c:ptCount val="12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  <c:pt idx="101">
                  <c:v>101.0</c:v>
                </c:pt>
                <c:pt idx="102">
                  <c:v>102.0</c:v>
                </c:pt>
                <c:pt idx="103">
                  <c:v>103.0</c:v>
                </c:pt>
                <c:pt idx="104">
                  <c:v>104.0</c:v>
                </c:pt>
                <c:pt idx="105">
                  <c:v>105.0</c:v>
                </c:pt>
                <c:pt idx="106">
                  <c:v>106.0</c:v>
                </c:pt>
                <c:pt idx="107">
                  <c:v>107.0</c:v>
                </c:pt>
                <c:pt idx="108">
                  <c:v>108.0</c:v>
                </c:pt>
                <c:pt idx="109">
                  <c:v>109.0</c:v>
                </c:pt>
                <c:pt idx="110">
                  <c:v>110.0</c:v>
                </c:pt>
                <c:pt idx="111">
                  <c:v>111.0</c:v>
                </c:pt>
                <c:pt idx="112">
                  <c:v>112.0</c:v>
                </c:pt>
                <c:pt idx="113">
                  <c:v>113.0</c:v>
                </c:pt>
                <c:pt idx="114">
                  <c:v>114.0</c:v>
                </c:pt>
                <c:pt idx="115">
                  <c:v>115.0</c:v>
                </c:pt>
                <c:pt idx="116">
                  <c:v>116.0</c:v>
                </c:pt>
                <c:pt idx="117">
                  <c:v>117.0</c:v>
                </c:pt>
                <c:pt idx="118">
                  <c:v>118.0</c:v>
                </c:pt>
                <c:pt idx="119">
                  <c:v>119.0</c:v>
                </c:pt>
                <c:pt idx="120">
                  <c:v>120.0</c:v>
                </c:pt>
              </c:numCache>
            </c:numRef>
          </c:cat>
          <c:val>
            <c:numRef>
              <c:f>Sheet1!$B$2:$B$122</c:f>
              <c:numCache>
                <c:formatCode>General</c:formatCode>
                <c:ptCount val="121"/>
                <c:pt idx="0">
                  <c:v>0.0</c:v>
                </c:pt>
                <c:pt idx="1">
                  <c:v>0.0703125</c:v>
                </c:pt>
                <c:pt idx="2">
                  <c:v>0.90234375</c:v>
                </c:pt>
                <c:pt idx="3">
                  <c:v>1.50390625</c:v>
                </c:pt>
                <c:pt idx="4">
                  <c:v>1.5078125</c:v>
                </c:pt>
                <c:pt idx="5">
                  <c:v>1.75</c:v>
                </c:pt>
                <c:pt idx="6">
                  <c:v>1.7578125</c:v>
                </c:pt>
                <c:pt idx="7">
                  <c:v>1.8828125</c:v>
                </c:pt>
                <c:pt idx="8">
                  <c:v>1.8828125</c:v>
                </c:pt>
                <c:pt idx="9">
                  <c:v>1.88671875</c:v>
                </c:pt>
                <c:pt idx="10">
                  <c:v>2.03515625</c:v>
                </c:pt>
                <c:pt idx="11">
                  <c:v>2.0390625</c:v>
                </c:pt>
                <c:pt idx="12">
                  <c:v>2.04296875</c:v>
                </c:pt>
                <c:pt idx="13">
                  <c:v>2.046875</c:v>
                </c:pt>
                <c:pt idx="14">
                  <c:v>2.14453125</c:v>
                </c:pt>
                <c:pt idx="15">
                  <c:v>2.2109375</c:v>
                </c:pt>
                <c:pt idx="16">
                  <c:v>2.25390625</c:v>
                </c:pt>
                <c:pt idx="17">
                  <c:v>2.3125</c:v>
                </c:pt>
                <c:pt idx="18">
                  <c:v>2.31640625</c:v>
                </c:pt>
                <c:pt idx="19">
                  <c:v>2.3125</c:v>
                </c:pt>
                <c:pt idx="20">
                  <c:v>2.31640625</c:v>
                </c:pt>
                <c:pt idx="21">
                  <c:v>2.32421875</c:v>
                </c:pt>
                <c:pt idx="22">
                  <c:v>2.33203125</c:v>
                </c:pt>
                <c:pt idx="23">
                  <c:v>2.33984375</c:v>
                </c:pt>
                <c:pt idx="24">
                  <c:v>2.34375</c:v>
                </c:pt>
                <c:pt idx="25">
                  <c:v>2.359374999999999</c:v>
                </c:pt>
                <c:pt idx="26">
                  <c:v>2.3984375</c:v>
                </c:pt>
                <c:pt idx="27">
                  <c:v>2.40234375</c:v>
                </c:pt>
                <c:pt idx="28">
                  <c:v>2.50390625</c:v>
                </c:pt>
                <c:pt idx="29">
                  <c:v>2.5078125</c:v>
                </c:pt>
                <c:pt idx="30">
                  <c:v>2.50390625</c:v>
                </c:pt>
                <c:pt idx="31">
                  <c:v>2.5078125</c:v>
                </c:pt>
                <c:pt idx="32">
                  <c:v>2.5078125</c:v>
                </c:pt>
                <c:pt idx="33">
                  <c:v>2.54296875</c:v>
                </c:pt>
                <c:pt idx="34">
                  <c:v>2.54296875</c:v>
                </c:pt>
                <c:pt idx="35">
                  <c:v>2.54296875</c:v>
                </c:pt>
                <c:pt idx="36">
                  <c:v>2.54296875</c:v>
                </c:pt>
                <c:pt idx="37">
                  <c:v>2.546875</c:v>
                </c:pt>
                <c:pt idx="38">
                  <c:v>2.58203125</c:v>
                </c:pt>
                <c:pt idx="39">
                  <c:v>2.68359375</c:v>
                </c:pt>
                <c:pt idx="40">
                  <c:v>2.68359375</c:v>
                </c:pt>
                <c:pt idx="41">
                  <c:v>2.68359375</c:v>
                </c:pt>
                <c:pt idx="42">
                  <c:v>2.6875</c:v>
                </c:pt>
                <c:pt idx="43">
                  <c:v>2.69921875</c:v>
                </c:pt>
                <c:pt idx="44">
                  <c:v>2.70703125</c:v>
                </c:pt>
                <c:pt idx="45">
                  <c:v>2.71484375</c:v>
                </c:pt>
                <c:pt idx="46">
                  <c:v>2.9453125</c:v>
                </c:pt>
                <c:pt idx="47">
                  <c:v>2.94921875</c:v>
                </c:pt>
                <c:pt idx="48">
                  <c:v>2.9453125</c:v>
                </c:pt>
                <c:pt idx="49">
                  <c:v>3.21484375</c:v>
                </c:pt>
                <c:pt idx="50">
                  <c:v>3.21484375</c:v>
                </c:pt>
                <c:pt idx="51">
                  <c:v>3.6640625</c:v>
                </c:pt>
                <c:pt idx="52">
                  <c:v>3.9453125</c:v>
                </c:pt>
                <c:pt idx="53">
                  <c:v>4.0</c:v>
                </c:pt>
                <c:pt idx="54">
                  <c:v>4.109375</c:v>
                </c:pt>
                <c:pt idx="55">
                  <c:v>4.4140625</c:v>
                </c:pt>
                <c:pt idx="56">
                  <c:v>4.585937499999996</c:v>
                </c:pt>
                <c:pt idx="57">
                  <c:v>4.58984375</c:v>
                </c:pt>
                <c:pt idx="58">
                  <c:v>4.585937499999996</c:v>
                </c:pt>
                <c:pt idx="59">
                  <c:v>4.58984375</c:v>
                </c:pt>
                <c:pt idx="60">
                  <c:v>4.585937499999996</c:v>
                </c:pt>
                <c:pt idx="61">
                  <c:v>4.632812499999995</c:v>
                </c:pt>
                <c:pt idx="62">
                  <c:v>4.632812499999995</c:v>
                </c:pt>
                <c:pt idx="63">
                  <c:v>4.71484375</c:v>
                </c:pt>
                <c:pt idx="64">
                  <c:v>4.71875</c:v>
                </c:pt>
                <c:pt idx="65">
                  <c:v>4.71875</c:v>
                </c:pt>
                <c:pt idx="66">
                  <c:v>4.96875</c:v>
                </c:pt>
                <c:pt idx="67">
                  <c:v>4.96875</c:v>
                </c:pt>
                <c:pt idx="68">
                  <c:v>4.96484375</c:v>
                </c:pt>
                <c:pt idx="69">
                  <c:v>4.96875</c:v>
                </c:pt>
                <c:pt idx="70">
                  <c:v>4.96875</c:v>
                </c:pt>
                <c:pt idx="71">
                  <c:v>4.96875</c:v>
                </c:pt>
                <c:pt idx="72">
                  <c:v>4.96875</c:v>
                </c:pt>
                <c:pt idx="73">
                  <c:v>4.96875</c:v>
                </c:pt>
                <c:pt idx="74">
                  <c:v>4.96875</c:v>
                </c:pt>
                <c:pt idx="75">
                  <c:v>4.96484375</c:v>
                </c:pt>
                <c:pt idx="76">
                  <c:v>4.96875</c:v>
                </c:pt>
                <c:pt idx="77">
                  <c:v>4.96875</c:v>
                </c:pt>
                <c:pt idx="78">
                  <c:v>4.96875</c:v>
                </c:pt>
                <c:pt idx="79">
                  <c:v>4.97265625</c:v>
                </c:pt>
                <c:pt idx="80">
                  <c:v>4.98046875</c:v>
                </c:pt>
                <c:pt idx="81">
                  <c:v>4.9765625</c:v>
                </c:pt>
                <c:pt idx="82">
                  <c:v>4.98046875</c:v>
                </c:pt>
                <c:pt idx="83">
                  <c:v>4.9765625</c:v>
                </c:pt>
                <c:pt idx="84">
                  <c:v>4.98046875</c:v>
                </c:pt>
                <c:pt idx="85">
                  <c:v>4.9765625</c:v>
                </c:pt>
                <c:pt idx="86">
                  <c:v>4.9765625</c:v>
                </c:pt>
                <c:pt idx="87">
                  <c:v>4.98046875</c:v>
                </c:pt>
                <c:pt idx="88">
                  <c:v>4.98046875</c:v>
                </c:pt>
                <c:pt idx="89">
                  <c:v>4.9765625</c:v>
                </c:pt>
                <c:pt idx="90">
                  <c:v>4.98046875</c:v>
                </c:pt>
                <c:pt idx="91">
                  <c:v>4.9765625</c:v>
                </c:pt>
                <c:pt idx="92">
                  <c:v>4.9765625</c:v>
                </c:pt>
                <c:pt idx="93">
                  <c:v>4.98046875</c:v>
                </c:pt>
                <c:pt idx="94">
                  <c:v>4.9765625</c:v>
                </c:pt>
                <c:pt idx="95">
                  <c:v>4.98046875</c:v>
                </c:pt>
                <c:pt idx="96">
                  <c:v>4.98046875</c:v>
                </c:pt>
                <c:pt idx="97">
                  <c:v>4.9765625</c:v>
                </c:pt>
                <c:pt idx="98">
                  <c:v>4.984375</c:v>
                </c:pt>
                <c:pt idx="99">
                  <c:v>4.984375</c:v>
                </c:pt>
                <c:pt idx="100">
                  <c:v>4.98046875</c:v>
                </c:pt>
                <c:pt idx="101">
                  <c:v>4.98046875</c:v>
                </c:pt>
                <c:pt idx="102">
                  <c:v>4.984375</c:v>
                </c:pt>
                <c:pt idx="103">
                  <c:v>4.984375</c:v>
                </c:pt>
                <c:pt idx="104">
                  <c:v>4.984375</c:v>
                </c:pt>
                <c:pt idx="105">
                  <c:v>4.984375</c:v>
                </c:pt>
                <c:pt idx="106">
                  <c:v>4.98046875</c:v>
                </c:pt>
                <c:pt idx="107">
                  <c:v>4.984375</c:v>
                </c:pt>
                <c:pt idx="108">
                  <c:v>4.984375</c:v>
                </c:pt>
                <c:pt idx="109">
                  <c:v>4.98046875</c:v>
                </c:pt>
                <c:pt idx="110">
                  <c:v>4.984375</c:v>
                </c:pt>
                <c:pt idx="111">
                  <c:v>4.98046875</c:v>
                </c:pt>
                <c:pt idx="112">
                  <c:v>4.984375</c:v>
                </c:pt>
                <c:pt idx="113">
                  <c:v>4.984375</c:v>
                </c:pt>
                <c:pt idx="114">
                  <c:v>4.98046875</c:v>
                </c:pt>
                <c:pt idx="115">
                  <c:v>4.984375</c:v>
                </c:pt>
                <c:pt idx="116">
                  <c:v>4.984375</c:v>
                </c:pt>
                <c:pt idx="117">
                  <c:v>4.984375</c:v>
                </c:pt>
                <c:pt idx="118">
                  <c:v>4.984375</c:v>
                </c:pt>
                <c:pt idx="119">
                  <c:v>4.98046875</c:v>
                </c:pt>
                <c:pt idx="120">
                  <c:v>4.984375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page cache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cat>
            <c:numRef>
              <c:f>Sheet1!$A$2:$A$122</c:f>
              <c:numCache>
                <c:formatCode>General</c:formatCode>
                <c:ptCount val="12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  <c:pt idx="101">
                  <c:v>101.0</c:v>
                </c:pt>
                <c:pt idx="102">
                  <c:v>102.0</c:v>
                </c:pt>
                <c:pt idx="103">
                  <c:v>103.0</c:v>
                </c:pt>
                <c:pt idx="104">
                  <c:v>104.0</c:v>
                </c:pt>
                <c:pt idx="105">
                  <c:v>105.0</c:v>
                </c:pt>
                <c:pt idx="106">
                  <c:v>106.0</c:v>
                </c:pt>
                <c:pt idx="107">
                  <c:v>107.0</c:v>
                </c:pt>
                <c:pt idx="108">
                  <c:v>108.0</c:v>
                </c:pt>
                <c:pt idx="109">
                  <c:v>109.0</c:v>
                </c:pt>
                <c:pt idx="110">
                  <c:v>110.0</c:v>
                </c:pt>
                <c:pt idx="111">
                  <c:v>111.0</c:v>
                </c:pt>
                <c:pt idx="112">
                  <c:v>112.0</c:v>
                </c:pt>
                <c:pt idx="113">
                  <c:v>113.0</c:v>
                </c:pt>
                <c:pt idx="114">
                  <c:v>114.0</c:v>
                </c:pt>
                <c:pt idx="115">
                  <c:v>115.0</c:v>
                </c:pt>
                <c:pt idx="116">
                  <c:v>116.0</c:v>
                </c:pt>
                <c:pt idx="117">
                  <c:v>117.0</c:v>
                </c:pt>
                <c:pt idx="118">
                  <c:v>118.0</c:v>
                </c:pt>
                <c:pt idx="119">
                  <c:v>119.0</c:v>
                </c:pt>
                <c:pt idx="120">
                  <c:v>120.0</c:v>
                </c:pt>
              </c:numCache>
            </c:numRef>
          </c:cat>
          <c:val>
            <c:numRef>
              <c:f>Sheet1!$C$2:$C$122</c:f>
              <c:numCache>
                <c:formatCode>General</c:formatCode>
                <c:ptCount val="121"/>
                <c:pt idx="0">
                  <c:v>0.0</c:v>
                </c:pt>
                <c:pt idx="1">
                  <c:v>1.5</c:v>
                </c:pt>
                <c:pt idx="2">
                  <c:v>6.09375</c:v>
                </c:pt>
                <c:pt idx="3">
                  <c:v>21.62109375</c:v>
                </c:pt>
                <c:pt idx="4">
                  <c:v>29.34375</c:v>
                </c:pt>
                <c:pt idx="5">
                  <c:v>67.4921875</c:v>
                </c:pt>
                <c:pt idx="6">
                  <c:v>194.078125</c:v>
                </c:pt>
                <c:pt idx="7">
                  <c:v>228.8046875</c:v>
                </c:pt>
                <c:pt idx="8">
                  <c:v>268.359375</c:v>
                </c:pt>
                <c:pt idx="9">
                  <c:v>325.7343749999993</c:v>
                </c:pt>
                <c:pt idx="10">
                  <c:v>394.6679688</c:v>
                </c:pt>
                <c:pt idx="11">
                  <c:v>446.4492188</c:v>
                </c:pt>
                <c:pt idx="12">
                  <c:v>504.6132813</c:v>
                </c:pt>
                <c:pt idx="13">
                  <c:v>560.3828125</c:v>
                </c:pt>
                <c:pt idx="14">
                  <c:v>605.7890625</c:v>
                </c:pt>
                <c:pt idx="15">
                  <c:v>647.4531249999991</c:v>
                </c:pt>
                <c:pt idx="16">
                  <c:v>696.6679687999986</c:v>
                </c:pt>
                <c:pt idx="17">
                  <c:v>740.1640625</c:v>
                </c:pt>
                <c:pt idx="18">
                  <c:v>785.578125</c:v>
                </c:pt>
                <c:pt idx="19">
                  <c:v>828.6953125</c:v>
                </c:pt>
                <c:pt idx="20">
                  <c:v>872.4296875</c:v>
                </c:pt>
                <c:pt idx="21">
                  <c:v>924.3281249999991</c:v>
                </c:pt>
                <c:pt idx="22">
                  <c:v>969.2421875</c:v>
                </c:pt>
                <c:pt idx="23">
                  <c:v>1031.421875</c:v>
                </c:pt>
                <c:pt idx="24">
                  <c:v>1100.378906</c:v>
                </c:pt>
                <c:pt idx="25">
                  <c:v>1154.375</c:v>
                </c:pt>
                <c:pt idx="26">
                  <c:v>1202.882813</c:v>
                </c:pt>
                <c:pt idx="27">
                  <c:v>1256.042969</c:v>
                </c:pt>
                <c:pt idx="28">
                  <c:v>1302.542969</c:v>
                </c:pt>
                <c:pt idx="29">
                  <c:v>1348.632813</c:v>
                </c:pt>
                <c:pt idx="30">
                  <c:v>1416.0625</c:v>
                </c:pt>
                <c:pt idx="31">
                  <c:v>1467.453125</c:v>
                </c:pt>
                <c:pt idx="32">
                  <c:v>1506.839844</c:v>
                </c:pt>
                <c:pt idx="33">
                  <c:v>1551.925781</c:v>
                </c:pt>
                <c:pt idx="34">
                  <c:v>1591.800781</c:v>
                </c:pt>
                <c:pt idx="35">
                  <c:v>1659.511719</c:v>
                </c:pt>
                <c:pt idx="36">
                  <c:v>1724.390625</c:v>
                </c:pt>
                <c:pt idx="37">
                  <c:v>1783.625</c:v>
                </c:pt>
                <c:pt idx="38">
                  <c:v>1835.929688</c:v>
                </c:pt>
                <c:pt idx="39">
                  <c:v>1895.054688</c:v>
                </c:pt>
                <c:pt idx="40">
                  <c:v>1941.664063</c:v>
                </c:pt>
                <c:pt idx="41">
                  <c:v>2011.082031</c:v>
                </c:pt>
                <c:pt idx="42">
                  <c:v>2060.351563</c:v>
                </c:pt>
                <c:pt idx="43">
                  <c:v>2105.058594</c:v>
                </c:pt>
                <c:pt idx="44">
                  <c:v>2144.359375</c:v>
                </c:pt>
                <c:pt idx="45">
                  <c:v>2190.902344</c:v>
                </c:pt>
                <c:pt idx="46">
                  <c:v>2203.851563</c:v>
                </c:pt>
                <c:pt idx="47">
                  <c:v>2228.050781</c:v>
                </c:pt>
                <c:pt idx="48">
                  <c:v>2247.789063</c:v>
                </c:pt>
                <c:pt idx="49">
                  <c:v>2263.191406</c:v>
                </c:pt>
                <c:pt idx="50">
                  <c:v>2267.867188</c:v>
                </c:pt>
                <c:pt idx="51">
                  <c:v>2272.417969</c:v>
                </c:pt>
                <c:pt idx="52">
                  <c:v>2308.769531</c:v>
                </c:pt>
                <c:pt idx="53">
                  <c:v>2313.121094</c:v>
                </c:pt>
                <c:pt idx="54">
                  <c:v>2315.699219</c:v>
                </c:pt>
                <c:pt idx="55">
                  <c:v>2319.277344</c:v>
                </c:pt>
                <c:pt idx="56">
                  <c:v>2323.386719</c:v>
                </c:pt>
                <c:pt idx="57">
                  <c:v>2328.621094</c:v>
                </c:pt>
                <c:pt idx="58">
                  <c:v>2332.363281</c:v>
                </c:pt>
                <c:pt idx="59">
                  <c:v>2337.613281</c:v>
                </c:pt>
                <c:pt idx="60">
                  <c:v>2341.660156</c:v>
                </c:pt>
                <c:pt idx="61">
                  <c:v>2346.769531</c:v>
                </c:pt>
                <c:pt idx="62">
                  <c:v>2350.085938</c:v>
                </c:pt>
                <c:pt idx="63">
                  <c:v>2353.464844</c:v>
                </c:pt>
                <c:pt idx="64">
                  <c:v>2366.117188</c:v>
                </c:pt>
                <c:pt idx="65">
                  <c:v>2389.089844</c:v>
                </c:pt>
                <c:pt idx="66">
                  <c:v>2406.996094</c:v>
                </c:pt>
                <c:pt idx="67">
                  <c:v>2414.164063</c:v>
                </c:pt>
                <c:pt idx="68">
                  <c:v>2438.320313</c:v>
                </c:pt>
                <c:pt idx="69">
                  <c:v>2456.792969</c:v>
                </c:pt>
                <c:pt idx="70">
                  <c:v>2475.714844</c:v>
                </c:pt>
                <c:pt idx="71">
                  <c:v>2516.515625</c:v>
                </c:pt>
                <c:pt idx="72">
                  <c:v>2551.140625</c:v>
                </c:pt>
                <c:pt idx="73">
                  <c:v>2560.742188</c:v>
                </c:pt>
                <c:pt idx="74">
                  <c:v>2574.089844</c:v>
                </c:pt>
                <c:pt idx="75">
                  <c:v>2581.78125</c:v>
                </c:pt>
                <c:pt idx="76">
                  <c:v>2588.792969</c:v>
                </c:pt>
                <c:pt idx="77">
                  <c:v>2602.089844</c:v>
                </c:pt>
                <c:pt idx="78">
                  <c:v>2620.015625</c:v>
                </c:pt>
                <c:pt idx="79">
                  <c:v>2630.578125</c:v>
                </c:pt>
                <c:pt idx="80">
                  <c:v>2641.832031</c:v>
                </c:pt>
                <c:pt idx="81">
                  <c:v>2650.441406</c:v>
                </c:pt>
                <c:pt idx="82">
                  <c:v>2662.648438</c:v>
                </c:pt>
                <c:pt idx="83">
                  <c:v>2672.328125</c:v>
                </c:pt>
                <c:pt idx="84">
                  <c:v>2679.105469</c:v>
                </c:pt>
                <c:pt idx="85">
                  <c:v>2686.03125</c:v>
                </c:pt>
                <c:pt idx="86">
                  <c:v>2694.5625</c:v>
                </c:pt>
                <c:pt idx="87">
                  <c:v>2704.492188</c:v>
                </c:pt>
                <c:pt idx="88">
                  <c:v>2716.390625</c:v>
                </c:pt>
                <c:pt idx="89">
                  <c:v>2727.746094</c:v>
                </c:pt>
                <c:pt idx="90">
                  <c:v>2736.484375</c:v>
                </c:pt>
                <c:pt idx="91">
                  <c:v>2752.097656</c:v>
                </c:pt>
                <c:pt idx="92">
                  <c:v>2760.167969</c:v>
                </c:pt>
                <c:pt idx="93">
                  <c:v>2775.40625</c:v>
                </c:pt>
                <c:pt idx="94">
                  <c:v>2783.4375</c:v>
                </c:pt>
                <c:pt idx="95">
                  <c:v>2795.878906</c:v>
                </c:pt>
                <c:pt idx="96">
                  <c:v>2804.242188</c:v>
                </c:pt>
                <c:pt idx="97">
                  <c:v>2812.257813</c:v>
                </c:pt>
                <c:pt idx="98">
                  <c:v>2820.992188</c:v>
                </c:pt>
                <c:pt idx="99">
                  <c:v>2828.753906</c:v>
                </c:pt>
                <c:pt idx="100">
                  <c:v>2839.511719</c:v>
                </c:pt>
                <c:pt idx="101">
                  <c:v>2852.085938</c:v>
                </c:pt>
                <c:pt idx="102">
                  <c:v>2861.722656</c:v>
                </c:pt>
                <c:pt idx="103">
                  <c:v>2870.085938</c:v>
                </c:pt>
                <c:pt idx="104">
                  <c:v>2880.46875</c:v>
                </c:pt>
                <c:pt idx="105">
                  <c:v>2892.851563</c:v>
                </c:pt>
                <c:pt idx="106">
                  <c:v>2905.5625</c:v>
                </c:pt>
                <c:pt idx="107">
                  <c:v>2921.949219</c:v>
                </c:pt>
                <c:pt idx="108">
                  <c:v>2939.335938</c:v>
                </c:pt>
                <c:pt idx="109">
                  <c:v>2956.070313</c:v>
                </c:pt>
                <c:pt idx="110">
                  <c:v>2980.671875</c:v>
                </c:pt>
                <c:pt idx="111">
                  <c:v>3002.816406</c:v>
                </c:pt>
                <c:pt idx="112">
                  <c:v>3026.027344</c:v>
                </c:pt>
                <c:pt idx="113">
                  <c:v>3047.015625</c:v>
                </c:pt>
                <c:pt idx="114">
                  <c:v>3060.816406</c:v>
                </c:pt>
                <c:pt idx="115">
                  <c:v>3071.199219</c:v>
                </c:pt>
                <c:pt idx="116">
                  <c:v>3080.679688</c:v>
                </c:pt>
                <c:pt idx="117">
                  <c:v>3088.9375</c:v>
                </c:pt>
                <c:pt idx="118">
                  <c:v>3097.949219</c:v>
                </c:pt>
                <c:pt idx="119">
                  <c:v>3106.597656</c:v>
                </c:pt>
                <c:pt idx="120">
                  <c:v>3118.335938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VM</c:v>
                </c:pt>
              </c:strCache>
            </c:strRef>
          </c:tx>
          <c:spPr>
            <a:solidFill>
              <a:srgbClr val="92D050"/>
            </a:solidFill>
            <a:ln w="25400">
              <a:noFill/>
            </a:ln>
            <a:effectLst/>
          </c:spPr>
          <c:cat>
            <c:numRef>
              <c:f>Sheet1!$A$2:$A$122</c:f>
              <c:numCache>
                <c:formatCode>General</c:formatCode>
                <c:ptCount val="12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  <c:pt idx="101">
                  <c:v>101.0</c:v>
                </c:pt>
                <c:pt idx="102">
                  <c:v>102.0</c:v>
                </c:pt>
                <c:pt idx="103">
                  <c:v>103.0</c:v>
                </c:pt>
                <c:pt idx="104">
                  <c:v>104.0</c:v>
                </c:pt>
                <c:pt idx="105">
                  <c:v>105.0</c:v>
                </c:pt>
                <c:pt idx="106">
                  <c:v>106.0</c:v>
                </c:pt>
                <c:pt idx="107">
                  <c:v>107.0</c:v>
                </c:pt>
                <c:pt idx="108">
                  <c:v>108.0</c:v>
                </c:pt>
                <c:pt idx="109">
                  <c:v>109.0</c:v>
                </c:pt>
                <c:pt idx="110">
                  <c:v>110.0</c:v>
                </c:pt>
                <c:pt idx="111">
                  <c:v>111.0</c:v>
                </c:pt>
                <c:pt idx="112">
                  <c:v>112.0</c:v>
                </c:pt>
                <c:pt idx="113">
                  <c:v>113.0</c:v>
                </c:pt>
                <c:pt idx="114">
                  <c:v>114.0</c:v>
                </c:pt>
                <c:pt idx="115">
                  <c:v>115.0</c:v>
                </c:pt>
                <c:pt idx="116">
                  <c:v>116.0</c:v>
                </c:pt>
                <c:pt idx="117">
                  <c:v>117.0</c:v>
                </c:pt>
                <c:pt idx="118">
                  <c:v>118.0</c:v>
                </c:pt>
                <c:pt idx="119">
                  <c:v>119.0</c:v>
                </c:pt>
                <c:pt idx="120">
                  <c:v>120.0</c:v>
                </c:pt>
              </c:numCache>
            </c:numRef>
          </c:cat>
          <c:val>
            <c:numRef>
              <c:f>Sheet1!$D$2:$D$122</c:f>
              <c:numCache>
                <c:formatCode>General</c:formatCode>
                <c:ptCount val="121"/>
                <c:pt idx="0">
                  <c:v>512.0</c:v>
                </c:pt>
                <c:pt idx="1">
                  <c:v>512.0</c:v>
                </c:pt>
                <c:pt idx="2">
                  <c:v>512.0</c:v>
                </c:pt>
                <c:pt idx="3">
                  <c:v>512.0</c:v>
                </c:pt>
                <c:pt idx="4">
                  <c:v>512.0</c:v>
                </c:pt>
                <c:pt idx="5">
                  <c:v>512.0</c:v>
                </c:pt>
                <c:pt idx="6">
                  <c:v>512.0</c:v>
                </c:pt>
                <c:pt idx="7">
                  <c:v>512.0</c:v>
                </c:pt>
                <c:pt idx="8">
                  <c:v>512.0</c:v>
                </c:pt>
                <c:pt idx="9">
                  <c:v>512.0</c:v>
                </c:pt>
                <c:pt idx="10">
                  <c:v>512.0</c:v>
                </c:pt>
                <c:pt idx="11">
                  <c:v>512.0</c:v>
                </c:pt>
                <c:pt idx="12">
                  <c:v>512.0</c:v>
                </c:pt>
                <c:pt idx="13">
                  <c:v>512.0</c:v>
                </c:pt>
                <c:pt idx="14">
                  <c:v>512.0</c:v>
                </c:pt>
                <c:pt idx="15">
                  <c:v>512.0</c:v>
                </c:pt>
                <c:pt idx="16">
                  <c:v>512.0</c:v>
                </c:pt>
                <c:pt idx="17">
                  <c:v>512.0</c:v>
                </c:pt>
                <c:pt idx="18">
                  <c:v>512.0</c:v>
                </c:pt>
                <c:pt idx="19">
                  <c:v>512.0</c:v>
                </c:pt>
                <c:pt idx="20">
                  <c:v>512.0</c:v>
                </c:pt>
                <c:pt idx="21">
                  <c:v>512.0</c:v>
                </c:pt>
                <c:pt idx="22">
                  <c:v>512.0</c:v>
                </c:pt>
                <c:pt idx="23">
                  <c:v>512.0</c:v>
                </c:pt>
                <c:pt idx="24">
                  <c:v>512.0</c:v>
                </c:pt>
                <c:pt idx="25">
                  <c:v>512.0</c:v>
                </c:pt>
                <c:pt idx="26">
                  <c:v>512.0</c:v>
                </c:pt>
                <c:pt idx="27">
                  <c:v>512.0</c:v>
                </c:pt>
                <c:pt idx="28">
                  <c:v>512.0</c:v>
                </c:pt>
                <c:pt idx="29">
                  <c:v>512.0</c:v>
                </c:pt>
                <c:pt idx="30">
                  <c:v>512.0</c:v>
                </c:pt>
                <c:pt idx="31">
                  <c:v>512.0</c:v>
                </c:pt>
                <c:pt idx="32">
                  <c:v>512.0</c:v>
                </c:pt>
                <c:pt idx="33">
                  <c:v>512.0</c:v>
                </c:pt>
                <c:pt idx="34">
                  <c:v>512.0</c:v>
                </c:pt>
                <c:pt idx="35">
                  <c:v>512.0</c:v>
                </c:pt>
                <c:pt idx="36">
                  <c:v>512.0</c:v>
                </c:pt>
                <c:pt idx="37">
                  <c:v>512.0</c:v>
                </c:pt>
                <c:pt idx="38">
                  <c:v>512.0</c:v>
                </c:pt>
                <c:pt idx="39">
                  <c:v>512.0</c:v>
                </c:pt>
                <c:pt idx="40">
                  <c:v>512.0</c:v>
                </c:pt>
                <c:pt idx="41">
                  <c:v>512.0</c:v>
                </c:pt>
                <c:pt idx="42">
                  <c:v>512.0</c:v>
                </c:pt>
                <c:pt idx="43">
                  <c:v>512.0</c:v>
                </c:pt>
                <c:pt idx="44">
                  <c:v>512.0</c:v>
                </c:pt>
                <c:pt idx="45">
                  <c:v>512.0</c:v>
                </c:pt>
                <c:pt idx="46">
                  <c:v>512.0</c:v>
                </c:pt>
                <c:pt idx="47">
                  <c:v>512.0</c:v>
                </c:pt>
                <c:pt idx="48">
                  <c:v>512.0</c:v>
                </c:pt>
                <c:pt idx="49">
                  <c:v>512.0</c:v>
                </c:pt>
                <c:pt idx="50">
                  <c:v>512.0</c:v>
                </c:pt>
                <c:pt idx="51">
                  <c:v>512.0</c:v>
                </c:pt>
                <c:pt idx="52">
                  <c:v>512.0</c:v>
                </c:pt>
                <c:pt idx="53">
                  <c:v>512.0</c:v>
                </c:pt>
                <c:pt idx="54">
                  <c:v>512.0</c:v>
                </c:pt>
                <c:pt idx="55">
                  <c:v>512.0</c:v>
                </c:pt>
                <c:pt idx="56">
                  <c:v>512.0</c:v>
                </c:pt>
                <c:pt idx="57">
                  <c:v>512.0</c:v>
                </c:pt>
                <c:pt idx="58">
                  <c:v>512.0</c:v>
                </c:pt>
                <c:pt idx="59">
                  <c:v>512.0</c:v>
                </c:pt>
                <c:pt idx="60">
                  <c:v>512.0</c:v>
                </c:pt>
                <c:pt idx="61">
                  <c:v>512.0</c:v>
                </c:pt>
                <c:pt idx="62">
                  <c:v>512.0</c:v>
                </c:pt>
                <c:pt idx="63">
                  <c:v>512.0</c:v>
                </c:pt>
                <c:pt idx="64">
                  <c:v>512.0</c:v>
                </c:pt>
                <c:pt idx="65">
                  <c:v>512.0</c:v>
                </c:pt>
                <c:pt idx="66">
                  <c:v>512.0</c:v>
                </c:pt>
                <c:pt idx="67">
                  <c:v>512.0</c:v>
                </c:pt>
                <c:pt idx="68">
                  <c:v>512.0</c:v>
                </c:pt>
                <c:pt idx="69">
                  <c:v>512.0</c:v>
                </c:pt>
                <c:pt idx="70">
                  <c:v>512.0</c:v>
                </c:pt>
                <c:pt idx="71">
                  <c:v>512.0</c:v>
                </c:pt>
                <c:pt idx="72">
                  <c:v>512.0</c:v>
                </c:pt>
                <c:pt idx="73">
                  <c:v>512.0</c:v>
                </c:pt>
                <c:pt idx="74">
                  <c:v>512.0</c:v>
                </c:pt>
                <c:pt idx="75">
                  <c:v>512.0</c:v>
                </c:pt>
                <c:pt idx="76">
                  <c:v>512.0</c:v>
                </c:pt>
                <c:pt idx="77">
                  <c:v>512.0</c:v>
                </c:pt>
                <c:pt idx="78">
                  <c:v>512.0</c:v>
                </c:pt>
                <c:pt idx="79">
                  <c:v>512.0</c:v>
                </c:pt>
                <c:pt idx="80">
                  <c:v>512.0</c:v>
                </c:pt>
                <c:pt idx="81">
                  <c:v>512.0</c:v>
                </c:pt>
                <c:pt idx="82">
                  <c:v>512.0</c:v>
                </c:pt>
                <c:pt idx="83">
                  <c:v>512.0</c:v>
                </c:pt>
                <c:pt idx="84">
                  <c:v>512.0</c:v>
                </c:pt>
                <c:pt idx="85">
                  <c:v>512.0</c:v>
                </c:pt>
                <c:pt idx="86">
                  <c:v>512.0</c:v>
                </c:pt>
                <c:pt idx="87">
                  <c:v>512.0</c:v>
                </c:pt>
                <c:pt idx="88">
                  <c:v>512.0</c:v>
                </c:pt>
                <c:pt idx="89">
                  <c:v>512.0</c:v>
                </c:pt>
                <c:pt idx="90">
                  <c:v>512.0</c:v>
                </c:pt>
                <c:pt idx="91">
                  <c:v>512.0</c:v>
                </c:pt>
                <c:pt idx="92">
                  <c:v>512.0</c:v>
                </c:pt>
                <c:pt idx="93">
                  <c:v>512.0</c:v>
                </c:pt>
                <c:pt idx="94">
                  <c:v>512.0</c:v>
                </c:pt>
                <c:pt idx="95">
                  <c:v>512.0</c:v>
                </c:pt>
                <c:pt idx="96">
                  <c:v>512.0</c:v>
                </c:pt>
                <c:pt idx="97">
                  <c:v>512.0</c:v>
                </c:pt>
                <c:pt idx="98">
                  <c:v>512.0</c:v>
                </c:pt>
                <c:pt idx="99">
                  <c:v>512.0</c:v>
                </c:pt>
                <c:pt idx="100">
                  <c:v>512.0</c:v>
                </c:pt>
                <c:pt idx="101">
                  <c:v>512.0</c:v>
                </c:pt>
                <c:pt idx="102">
                  <c:v>512.0</c:v>
                </c:pt>
                <c:pt idx="103">
                  <c:v>512.0</c:v>
                </c:pt>
                <c:pt idx="104">
                  <c:v>512.0</c:v>
                </c:pt>
                <c:pt idx="105">
                  <c:v>512.0</c:v>
                </c:pt>
                <c:pt idx="106">
                  <c:v>512.0</c:v>
                </c:pt>
                <c:pt idx="107">
                  <c:v>512.0</c:v>
                </c:pt>
                <c:pt idx="108">
                  <c:v>512.0</c:v>
                </c:pt>
                <c:pt idx="109">
                  <c:v>512.0</c:v>
                </c:pt>
                <c:pt idx="110">
                  <c:v>512.0</c:v>
                </c:pt>
                <c:pt idx="111">
                  <c:v>512.0</c:v>
                </c:pt>
                <c:pt idx="112">
                  <c:v>512.0</c:v>
                </c:pt>
                <c:pt idx="113">
                  <c:v>512.0</c:v>
                </c:pt>
                <c:pt idx="114">
                  <c:v>512.0</c:v>
                </c:pt>
                <c:pt idx="115">
                  <c:v>512.0</c:v>
                </c:pt>
                <c:pt idx="116">
                  <c:v>512.0</c:v>
                </c:pt>
                <c:pt idx="117">
                  <c:v>512.0</c:v>
                </c:pt>
                <c:pt idx="118">
                  <c:v>512.0</c:v>
                </c:pt>
                <c:pt idx="119">
                  <c:v>512.0</c:v>
                </c:pt>
                <c:pt idx="120">
                  <c:v>512.0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1086064"/>
        <c:axId val="-2051082304"/>
      </c:areaChart>
      <c:catAx>
        <c:axId val="-20510860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/>
                  <a:t>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1082304"/>
        <c:crosses val="autoZero"/>
        <c:auto val="1"/>
        <c:lblAlgn val="ctr"/>
        <c:lblOffset val="100"/>
        <c:noMultiLvlLbl val="0"/>
      </c:catAx>
      <c:valAx>
        <c:axId val="-2051082304"/>
        <c:scaling>
          <c:orientation val="minMax"/>
          <c:max val="1024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 dirty="0" smtClean="0"/>
                  <a:t>memory </a:t>
                </a:r>
                <a:r>
                  <a:rPr lang="en-US" dirty="0"/>
                  <a:t>(MB)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1086064"/>
        <c:crosses val="autoZero"/>
        <c:crossBetween val="midCat"/>
        <c:majorUnit val="256.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>
          <a:latin typeface="Tahoma" charset="0"/>
          <a:ea typeface="Tahoma" charset="0"/>
          <a:cs typeface="Tahoma" charset="0"/>
        </a:defRPr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r>
              <a:rPr lang="en-US"/>
              <a:t>w/ resource cages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  <a:ea typeface="Tahoma" charset="0"/>
              <a:cs typeface="Tahoma" charset="0"/>
            </a:defRPr>
          </a:pPr>
          <a:endParaRPr lang="ja-JP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RCids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numRef>
              <c:f>Sheet1!$A$2:$A$122</c:f>
              <c:numCache>
                <c:formatCode>General</c:formatCode>
                <c:ptCount val="12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  <c:pt idx="101">
                  <c:v>101.0</c:v>
                </c:pt>
                <c:pt idx="102">
                  <c:v>102.0</c:v>
                </c:pt>
                <c:pt idx="103">
                  <c:v>103.0</c:v>
                </c:pt>
                <c:pt idx="104">
                  <c:v>104.0</c:v>
                </c:pt>
                <c:pt idx="105">
                  <c:v>105.0</c:v>
                </c:pt>
                <c:pt idx="106">
                  <c:v>106.0</c:v>
                </c:pt>
                <c:pt idx="107">
                  <c:v>107.0</c:v>
                </c:pt>
                <c:pt idx="108">
                  <c:v>108.0</c:v>
                </c:pt>
                <c:pt idx="109">
                  <c:v>109.0</c:v>
                </c:pt>
                <c:pt idx="110">
                  <c:v>110.0</c:v>
                </c:pt>
                <c:pt idx="111">
                  <c:v>111.0</c:v>
                </c:pt>
                <c:pt idx="112">
                  <c:v>112.0</c:v>
                </c:pt>
                <c:pt idx="113">
                  <c:v>113.0</c:v>
                </c:pt>
                <c:pt idx="114">
                  <c:v>114.0</c:v>
                </c:pt>
                <c:pt idx="115">
                  <c:v>115.0</c:v>
                </c:pt>
                <c:pt idx="116">
                  <c:v>116.0</c:v>
                </c:pt>
                <c:pt idx="117">
                  <c:v>117.0</c:v>
                </c:pt>
                <c:pt idx="118">
                  <c:v>118.0</c:v>
                </c:pt>
                <c:pt idx="119">
                  <c:v>119.0</c:v>
                </c:pt>
                <c:pt idx="120">
                  <c:v>120.0</c:v>
                </c:pt>
              </c:numCache>
            </c:numRef>
          </c:cat>
          <c:val>
            <c:numRef>
              <c:f>Sheet1!$B$2:$B$122</c:f>
              <c:numCache>
                <c:formatCode>General</c:formatCode>
                <c:ptCount val="121"/>
                <c:pt idx="0">
                  <c:v>0.0</c:v>
                </c:pt>
                <c:pt idx="1">
                  <c:v>2.9140625</c:v>
                </c:pt>
                <c:pt idx="2">
                  <c:v>16.32421875</c:v>
                </c:pt>
                <c:pt idx="3">
                  <c:v>27.04296875</c:v>
                </c:pt>
                <c:pt idx="4">
                  <c:v>40.3203125</c:v>
                </c:pt>
                <c:pt idx="5">
                  <c:v>125.1054688</c:v>
                </c:pt>
                <c:pt idx="6">
                  <c:v>127.9414063</c:v>
                </c:pt>
                <c:pt idx="7">
                  <c:v>127.9414063</c:v>
                </c:pt>
                <c:pt idx="8">
                  <c:v>127.8398438</c:v>
                </c:pt>
                <c:pt idx="9">
                  <c:v>127.8828125</c:v>
                </c:pt>
                <c:pt idx="10">
                  <c:v>127.9960938</c:v>
                </c:pt>
                <c:pt idx="11">
                  <c:v>127.8984375</c:v>
                </c:pt>
                <c:pt idx="12">
                  <c:v>127.890625</c:v>
                </c:pt>
                <c:pt idx="13">
                  <c:v>127.9570313</c:v>
                </c:pt>
                <c:pt idx="14">
                  <c:v>127.90625</c:v>
                </c:pt>
                <c:pt idx="15">
                  <c:v>127.859375</c:v>
                </c:pt>
                <c:pt idx="16">
                  <c:v>127.8242188</c:v>
                </c:pt>
                <c:pt idx="17">
                  <c:v>127.8476563</c:v>
                </c:pt>
                <c:pt idx="18">
                  <c:v>127.8203125</c:v>
                </c:pt>
                <c:pt idx="19">
                  <c:v>127.9257813</c:v>
                </c:pt>
                <c:pt idx="20">
                  <c:v>127.875</c:v>
                </c:pt>
                <c:pt idx="21">
                  <c:v>127.84375</c:v>
                </c:pt>
                <c:pt idx="22">
                  <c:v>127.90625</c:v>
                </c:pt>
                <c:pt idx="23">
                  <c:v>127.9453125</c:v>
                </c:pt>
                <c:pt idx="24">
                  <c:v>127.8320313</c:v>
                </c:pt>
                <c:pt idx="25">
                  <c:v>127.953125</c:v>
                </c:pt>
                <c:pt idx="26">
                  <c:v>127.84375</c:v>
                </c:pt>
                <c:pt idx="27">
                  <c:v>127.9726563</c:v>
                </c:pt>
                <c:pt idx="28">
                  <c:v>127.9726563</c:v>
                </c:pt>
                <c:pt idx="29">
                  <c:v>127.953125</c:v>
                </c:pt>
                <c:pt idx="30">
                  <c:v>127.96875</c:v>
                </c:pt>
                <c:pt idx="31">
                  <c:v>127.7382813</c:v>
                </c:pt>
                <c:pt idx="32">
                  <c:v>127.9648438</c:v>
                </c:pt>
                <c:pt idx="33">
                  <c:v>127.8671875</c:v>
                </c:pt>
                <c:pt idx="34">
                  <c:v>127.875</c:v>
                </c:pt>
                <c:pt idx="35">
                  <c:v>127.9726563</c:v>
                </c:pt>
                <c:pt idx="36">
                  <c:v>127.8828125</c:v>
                </c:pt>
                <c:pt idx="37">
                  <c:v>128.0</c:v>
                </c:pt>
                <c:pt idx="38">
                  <c:v>127.984375</c:v>
                </c:pt>
                <c:pt idx="39">
                  <c:v>127.9296875</c:v>
                </c:pt>
                <c:pt idx="40">
                  <c:v>127.8828125</c:v>
                </c:pt>
                <c:pt idx="41">
                  <c:v>127.8710938</c:v>
                </c:pt>
                <c:pt idx="42">
                  <c:v>127.9375</c:v>
                </c:pt>
                <c:pt idx="43">
                  <c:v>127.9335938</c:v>
                </c:pt>
                <c:pt idx="44">
                  <c:v>127.921875</c:v>
                </c:pt>
                <c:pt idx="45">
                  <c:v>127.9726563</c:v>
                </c:pt>
                <c:pt idx="46">
                  <c:v>127.9960938</c:v>
                </c:pt>
                <c:pt idx="47">
                  <c:v>127.890625</c:v>
                </c:pt>
                <c:pt idx="48">
                  <c:v>127.8476563</c:v>
                </c:pt>
                <c:pt idx="49">
                  <c:v>127.9414063</c:v>
                </c:pt>
                <c:pt idx="50">
                  <c:v>127.9453125</c:v>
                </c:pt>
                <c:pt idx="51">
                  <c:v>127.9414063</c:v>
                </c:pt>
                <c:pt idx="52">
                  <c:v>127.9414063</c:v>
                </c:pt>
                <c:pt idx="53">
                  <c:v>127.9765625</c:v>
                </c:pt>
                <c:pt idx="54">
                  <c:v>127.8828125</c:v>
                </c:pt>
                <c:pt idx="55">
                  <c:v>127.890625</c:v>
                </c:pt>
                <c:pt idx="56">
                  <c:v>127.890625</c:v>
                </c:pt>
                <c:pt idx="57">
                  <c:v>127.9140625</c:v>
                </c:pt>
                <c:pt idx="58">
                  <c:v>127.9375</c:v>
                </c:pt>
                <c:pt idx="59">
                  <c:v>127.9882813</c:v>
                </c:pt>
                <c:pt idx="60">
                  <c:v>127.8710938</c:v>
                </c:pt>
                <c:pt idx="61">
                  <c:v>127.9726563</c:v>
                </c:pt>
                <c:pt idx="62">
                  <c:v>127.890625</c:v>
                </c:pt>
                <c:pt idx="63">
                  <c:v>127.9882813</c:v>
                </c:pt>
                <c:pt idx="64">
                  <c:v>127.9609375</c:v>
                </c:pt>
                <c:pt idx="65">
                  <c:v>127.8984375</c:v>
                </c:pt>
                <c:pt idx="66">
                  <c:v>127.90625</c:v>
                </c:pt>
                <c:pt idx="67">
                  <c:v>127.9335938</c:v>
                </c:pt>
                <c:pt idx="68">
                  <c:v>127.96875</c:v>
                </c:pt>
                <c:pt idx="69">
                  <c:v>127.9882813</c:v>
                </c:pt>
                <c:pt idx="70">
                  <c:v>127.9804688</c:v>
                </c:pt>
                <c:pt idx="71">
                  <c:v>127.9453125</c:v>
                </c:pt>
                <c:pt idx="72">
                  <c:v>127.8789063</c:v>
                </c:pt>
                <c:pt idx="73">
                  <c:v>127.9101563</c:v>
                </c:pt>
                <c:pt idx="74">
                  <c:v>127.8828125</c:v>
                </c:pt>
                <c:pt idx="75">
                  <c:v>127.8632813</c:v>
                </c:pt>
                <c:pt idx="76">
                  <c:v>128.0</c:v>
                </c:pt>
                <c:pt idx="77">
                  <c:v>127.8671875</c:v>
                </c:pt>
                <c:pt idx="78">
                  <c:v>127.9609375</c:v>
                </c:pt>
                <c:pt idx="79">
                  <c:v>127.8789063</c:v>
                </c:pt>
                <c:pt idx="80">
                  <c:v>128.0</c:v>
                </c:pt>
                <c:pt idx="81">
                  <c:v>127.9648438</c:v>
                </c:pt>
                <c:pt idx="82">
                  <c:v>127.890625</c:v>
                </c:pt>
                <c:pt idx="83">
                  <c:v>127.9804688</c:v>
                </c:pt>
                <c:pt idx="84">
                  <c:v>127.9648438</c:v>
                </c:pt>
                <c:pt idx="85">
                  <c:v>127.9179688</c:v>
                </c:pt>
                <c:pt idx="86">
                  <c:v>127.8867188</c:v>
                </c:pt>
                <c:pt idx="87">
                  <c:v>127.9375</c:v>
                </c:pt>
                <c:pt idx="88">
                  <c:v>127.921875</c:v>
                </c:pt>
                <c:pt idx="89">
                  <c:v>127.9726563</c:v>
                </c:pt>
                <c:pt idx="90">
                  <c:v>127.9414063</c:v>
                </c:pt>
                <c:pt idx="91">
                  <c:v>127.9726563</c:v>
                </c:pt>
                <c:pt idx="92">
                  <c:v>127.9492188</c:v>
                </c:pt>
                <c:pt idx="93">
                  <c:v>127.8671875</c:v>
                </c:pt>
                <c:pt idx="94">
                  <c:v>128.0</c:v>
                </c:pt>
                <c:pt idx="95">
                  <c:v>127.921875</c:v>
                </c:pt>
                <c:pt idx="96">
                  <c:v>127.890625</c:v>
                </c:pt>
                <c:pt idx="97">
                  <c:v>127.8632813</c:v>
                </c:pt>
                <c:pt idx="98">
                  <c:v>128.0</c:v>
                </c:pt>
                <c:pt idx="99">
                  <c:v>127.9296875</c:v>
                </c:pt>
                <c:pt idx="100">
                  <c:v>127.953125</c:v>
                </c:pt>
                <c:pt idx="101">
                  <c:v>127.96875</c:v>
                </c:pt>
                <c:pt idx="102">
                  <c:v>127.8867188</c:v>
                </c:pt>
                <c:pt idx="103">
                  <c:v>127.890625</c:v>
                </c:pt>
                <c:pt idx="104">
                  <c:v>127.9453125</c:v>
                </c:pt>
                <c:pt idx="105">
                  <c:v>127.8476563</c:v>
                </c:pt>
                <c:pt idx="106">
                  <c:v>127.953125</c:v>
                </c:pt>
                <c:pt idx="107">
                  <c:v>127.765625</c:v>
                </c:pt>
                <c:pt idx="108">
                  <c:v>127.8007813</c:v>
                </c:pt>
                <c:pt idx="109">
                  <c:v>127.5898438</c:v>
                </c:pt>
                <c:pt idx="110">
                  <c:v>127.8789063</c:v>
                </c:pt>
                <c:pt idx="111">
                  <c:v>127.9765625</c:v>
                </c:pt>
                <c:pt idx="112">
                  <c:v>127.953125</c:v>
                </c:pt>
                <c:pt idx="113">
                  <c:v>127.9570313</c:v>
                </c:pt>
                <c:pt idx="114">
                  <c:v>127.9960938</c:v>
                </c:pt>
                <c:pt idx="115">
                  <c:v>127.8085938</c:v>
                </c:pt>
                <c:pt idx="116">
                  <c:v>127.8632813</c:v>
                </c:pt>
                <c:pt idx="117">
                  <c:v>127.90625</c:v>
                </c:pt>
                <c:pt idx="118">
                  <c:v>128.0</c:v>
                </c:pt>
                <c:pt idx="119">
                  <c:v>127.9140625</c:v>
                </c:pt>
                <c:pt idx="120">
                  <c:v>127.8867188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RCvm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cat>
            <c:numRef>
              <c:f>Sheet1!$A$2:$A$122</c:f>
              <c:numCache>
                <c:formatCode>General</c:formatCode>
                <c:ptCount val="12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  <c:pt idx="101">
                  <c:v>101.0</c:v>
                </c:pt>
                <c:pt idx="102">
                  <c:v>102.0</c:v>
                </c:pt>
                <c:pt idx="103">
                  <c:v>103.0</c:v>
                </c:pt>
                <c:pt idx="104">
                  <c:v>104.0</c:v>
                </c:pt>
                <c:pt idx="105">
                  <c:v>105.0</c:v>
                </c:pt>
                <c:pt idx="106">
                  <c:v>106.0</c:v>
                </c:pt>
                <c:pt idx="107">
                  <c:v>107.0</c:v>
                </c:pt>
                <c:pt idx="108">
                  <c:v>108.0</c:v>
                </c:pt>
                <c:pt idx="109">
                  <c:v>109.0</c:v>
                </c:pt>
                <c:pt idx="110">
                  <c:v>110.0</c:v>
                </c:pt>
                <c:pt idx="111">
                  <c:v>111.0</c:v>
                </c:pt>
                <c:pt idx="112">
                  <c:v>112.0</c:v>
                </c:pt>
                <c:pt idx="113">
                  <c:v>113.0</c:v>
                </c:pt>
                <c:pt idx="114">
                  <c:v>114.0</c:v>
                </c:pt>
                <c:pt idx="115">
                  <c:v>115.0</c:v>
                </c:pt>
                <c:pt idx="116">
                  <c:v>116.0</c:v>
                </c:pt>
                <c:pt idx="117">
                  <c:v>117.0</c:v>
                </c:pt>
                <c:pt idx="118">
                  <c:v>118.0</c:v>
                </c:pt>
                <c:pt idx="119">
                  <c:v>119.0</c:v>
                </c:pt>
                <c:pt idx="120">
                  <c:v>120.0</c:v>
                </c:pt>
              </c:numCache>
            </c:numRef>
          </c:cat>
          <c:val>
            <c:numRef>
              <c:f>Sheet1!$C$2:$C$122</c:f>
              <c:numCache>
                <c:formatCode>General</c:formatCode>
                <c:ptCount val="121"/>
                <c:pt idx="0">
                  <c:v>512.0</c:v>
                </c:pt>
                <c:pt idx="1">
                  <c:v>508.7578125</c:v>
                </c:pt>
                <c:pt idx="2">
                  <c:v>495.7734374999993</c:v>
                </c:pt>
                <c:pt idx="3">
                  <c:v>485.4765624999993</c:v>
                </c:pt>
                <c:pt idx="4">
                  <c:v>471.4062499999993</c:v>
                </c:pt>
                <c:pt idx="5">
                  <c:v>388.5898438</c:v>
                </c:pt>
                <c:pt idx="6">
                  <c:v>384.0078125</c:v>
                </c:pt>
                <c:pt idx="7">
                  <c:v>384.0664063</c:v>
                </c:pt>
                <c:pt idx="8">
                  <c:v>384.0429688</c:v>
                </c:pt>
                <c:pt idx="9">
                  <c:v>384.0</c:v>
                </c:pt>
                <c:pt idx="10">
                  <c:v>384.0664063</c:v>
                </c:pt>
                <c:pt idx="11">
                  <c:v>384.015625</c:v>
                </c:pt>
                <c:pt idx="12">
                  <c:v>384.0625</c:v>
                </c:pt>
                <c:pt idx="13">
                  <c:v>384.046875</c:v>
                </c:pt>
                <c:pt idx="14">
                  <c:v>384.0546875</c:v>
                </c:pt>
                <c:pt idx="15">
                  <c:v>384.0546875</c:v>
                </c:pt>
                <c:pt idx="16">
                  <c:v>384.0</c:v>
                </c:pt>
                <c:pt idx="17">
                  <c:v>384.0546875</c:v>
                </c:pt>
                <c:pt idx="18">
                  <c:v>384.0546875</c:v>
                </c:pt>
                <c:pt idx="19">
                  <c:v>384.0546875</c:v>
                </c:pt>
                <c:pt idx="20">
                  <c:v>384.0039063</c:v>
                </c:pt>
                <c:pt idx="21">
                  <c:v>384.0195313</c:v>
                </c:pt>
                <c:pt idx="22">
                  <c:v>384.0507813</c:v>
                </c:pt>
                <c:pt idx="23">
                  <c:v>384.0507813</c:v>
                </c:pt>
                <c:pt idx="24">
                  <c:v>384.0507813</c:v>
                </c:pt>
                <c:pt idx="25">
                  <c:v>384.0117187999993</c:v>
                </c:pt>
                <c:pt idx="26">
                  <c:v>384.0195313</c:v>
                </c:pt>
                <c:pt idx="27">
                  <c:v>384.0507813</c:v>
                </c:pt>
                <c:pt idx="28">
                  <c:v>384.0507813</c:v>
                </c:pt>
                <c:pt idx="29">
                  <c:v>384.0546875</c:v>
                </c:pt>
                <c:pt idx="30">
                  <c:v>384.0546875</c:v>
                </c:pt>
                <c:pt idx="31">
                  <c:v>384.0429688</c:v>
                </c:pt>
                <c:pt idx="32">
                  <c:v>384.0390625</c:v>
                </c:pt>
                <c:pt idx="33">
                  <c:v>384.0390625</c:v>
                </c:pt>
                <c:pt idx="34">
                  <c:v>384.0312499999993</c:v>
                </c:pt>
                <c:pt idx="35">
                  <c:v>384.0390625</c:v>
                </c:pt>
                <c:pt idx="36">
                  <c:v>384.0390625</c:v>
                </c:pt>
                <c:pt idx="37">
                  <c:v>384.0429688</c:v>
                </c:pt>
                <c:pt idx="38">
                  <c:v>384.0429688</c:v>
                </c:pt>
                <c:pt idx="39">
                  <c:v>384.0351562999993</c:v>
                </c:pt>
                <c:pt idx="40">
                  <c:v>384.0390625</c:v>
                </c:pt>
                <c:pt idx="41">
                  <c:v>384.0390625</c:v>
                </c:pt>
                <c:pt idx="42">
                  <c:v>384.0351562999993</c:v>
                </c:pt>
                <c:pt idx="43">
                  <c:v>384.0625</c:v>
                </c:pt>
                <c:pt idx="44">
                  <c:v>384.0625</c:v>
                </c:pt>
                <c:pt idx="45">
                  <c:v>384.0078125</c:v>
                </c:pt>
                <c:pt idx="46">
                  <c:v>384.0273438</c:v>
                </c:pt>
                <c:pt idx="47">
                  <c:v>384.0390625</c:v>
                </c:pt>
                <c:pt idx="48">
                  <c:v>384.0390625</c:v>
                </c:pt>
                <c:pt idx="49">
                  <c:v>384.0351562999993</c:v>
                </c:pt>
                <c:pt idx="50">
                  <c:v>384.0312499999993</c:v>
                </c:pt>
                <c:pt idx="51">
                  <c:v>384.0390625</c:v>
                </c:pt>
                <c:pt idx="52">
                  <c:v>384.0390625</c:v>
                </c:pt>
                <c:pt idx="53">
                  <c:v>384.0390625</c:v>
                </c:pt>
                <c:pt idx="54">
                  <c:v>384.0351562999993</c:v>
                </c:pt>
                <c:pt idx="55">
                  <c:v>384.0312499999993</c:v>
                </c:pt>
                <c:pt idx="56">
                  <c:v>384.0351562999993</c:v>
                </c:pt>
                <c:pt idx="57">
                  <c:v>384.0546875</c:v>
                </c:pt>
                <c:pt idx="58">
                  <c:v>384.0273438</c:v>
                </c:pt>
                <c:pt idx="59">
                  <c:v>384.0429688</c:v>
                </c:pt>
                <c:pt idx="60">
                  <c:v>384.0273438</c:v>
                </c:pt>
                <c:pt idx="61">
                  <c:v>384.0273438</c:v>
                </c:pt>
                <c:pt idx="62">
                  <c:v>384.0312499999993</c:v>
                </c:pt>
                <c:pt idx="63">
                  <c:v>384.0312499999993</c:v>
                </c:pt>
                <c:pt idx="64">
                  <c:v>384.0273438</c:v>
                </c:pt>
                <c:pt idx="65">
                  <c:v>384.0312499999993</c:v>
                </c:pt>
                <c:pt idx="66">
                  <c:v>384.0234374999993</c:v>
                </c:pt>
                <c:pt idx="67">
                  <c:v>384.0390625</c:v>
                </c:pt>
                <c:pt idx="68">
                  <c:v>384.0117187999993</c:v>
                </c:pt>
                <c:pt idx="69">
                  <c:v>384.0</c:v>
                </c:pt>
                <c:pt idx="70">
                  <c:v>384.0664063</c:v>
                </c:pt>
                <c:pt idx="71">
                  <c:v>384.0390625</c:v>
                </c:pt>
                <c:pt idx="72">
                  <c:v>384.0273438</c:v>
                </c:pt>
                <c:pt idx="73">
                  <c:v>384.0429688</c:v>
                </c:pt>
                <c:pt idx="74">
                  <c:v>384.015625</c:v>
                </c:pt>
                <c:pt idx="75">
                  <c:v>384.015625</c:v>
                </c:pt>
                <c:pt idx="76">
                  <c:v>384.015625</c:v>
                </c:pt>
                <c:pt idx="77">
                  <c:v>384.0195313</c:v>
                </c:pt>
                <c:pt idx="78">
                  <c:v>384.0117187999993</c:v>
                </c:pt>
                <c:pt idx="79">
                  <c:v>384.0351562999993</c:v>
                </c:pt>
                <c:pt idx="80">
                  <c:v>384.0234374999993</c:v>
                </c:pt>
                <c:pt idx="81">
                  <c:v>384.0117187999993</c:v>
                </c:pt>
                <c:pt idx="82">
                  <c:v>384.015625</c:v>
                </c:pt>
                <c:pt idx="83">
                  <c:v>384.0078125</c:v>
                </c:pt>
                <c:pt idx="84">
                  <c:v>384.0039063</c:v>
                </c:pt>
                <c:pt idx="85">
                  <c:v>384.0117187999993</c:v>
                </c:pt>
                <c:pt idx="86">
                  <c:v>384.1328125</c:v>
                </c:pt>
                <c:pt idx="87">
                  <c:v>384.0078125</c:v>
                </c:pt>
                <c:pt idx="88">
                  <c:v>384.0195313</c:v>
                </c:pt>
                <c:pt idx="89">
                  <c:v>384.015625</c:v>
                </c:pt>
                <c:pt idx="90">
                  <c:v>384.0859374999993</c:v>
                </c:pt>
                <c:pt idx="91">
                  <c:v>384.015625</c:v>
                </c:pt>
                <c:pt idx="92">
                  <c:v>384.0039063</c:v>
                </c:pt>
                <c:pt idx="93">
                  <c:v>384.0</c:v>
                </c:pt>
                <c:pt idx="94">
                  <c:v>384.0039063</c:v>
                </c:pt>
                <c:pt idx="95">
                  <c:v>384.0</c:v>
                </c:pt>
                <c:pt idx="96">
                  <c:v>384.0</c:v>
                </c:pt>
                <c:pt idx="97">
                  <c:v>384.0078125</c:v>
                </c:pt>
                <c:pt idx="98">
                  <c:v>384.0273438</c:v>
                </c:pt>
                <c:pt idx="99">
                  <c:v>384.0507813</c:v>
                </c:pt>
                <c:pt idx="100">
                  <c:v>384.1171875</c:v>
                </c:pt>
                <c:pt idx="101">
                  <c:v>384.0429688</c:v>
                </c:pt>
                <c:pt idx="102">
                  <c:v>384.0937499999993</c:v>
                </c:pt>
                <c:pt idx="103">
                  <c:v>384.0351562999993</c:v>
                </c:pt>
                <c:pt idx="104">
                  <c:v>384.1054688</c:v>
                </c:pt>
                <c:pt idx="105">
                  <c:v>384.1132813</c:v>
                </c:pt>
                <c:pt idx="106">
                  <c:v>384.0078125</c:v>
                </c:pt>
                <c:pt idx="107">
                  <c:v>384.0</c:v>
                </c:pt>
                <c:pt idx="108">
                  <c:v>384.1289063</c:v>
                </c:pt>
                <c:pt idx="109">
                  <c:v>384.0273438</c:v>
                </c:pt>
                <c:pt idx="110">
                  <c:v>384.1054688</c:v>
                </c:pt>
                <c:pt idx="111">
                  <c:v>384.0078125</c:v>
                </c:pt>
                <c:pt idx="112">
                  <c:v>384.1171875</c:v>
                </c:pt>
                <c:pt idx="113">
                  <c:v>384.109375</c:v>
                </c:pt>
                <c:pt idx="114">
                  <c:v>384.1015625</c:v>
                </c:pt>
                <c:pt idx="115">
                  <c:v>384.2304688</c:v>
                </c:pt>
                <c:pt idx="116">
                  <c:v>384.0937499999993</c:v>
                </c:pt>
                <c:pt idx="117">
                  <c:v>384.1054688</c:v>
                </c:pt>
                <c:pt idx="118">
                  <c:v>384.0117187999993</c:v>
                </c:pt>
                <c:pt idx="119">
                  <c:v>384.2226563</c:v>
                </c:pt>
                <c:pt idx="120">
                  <c:v>384.0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1048368"/>
        <c:axId val="-2051044336"/>
      </c:areaChart>
      <c:catAx>
        <c:axId val="-2051048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/>
                  <a:t>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1044336"/>
        <c:crosses val="autoZero"/>
        <c:auto val="1"/>
        <c:lblAlgn val="ctr"/>
        <c:lblOffset val="100"/>
        <c:noMultiLvlLbl val="0"/>
      </c:catAx>
      <c:valAx>
        <c:axId val="-2051044336"/>
        <c:scaling>
          <c:orientation val="minMax"/>
          <c:max val="1024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 dirty="0" smtClean="0"/>
                  <a:t>memory </a:t>
                </a:r>
                <a:r>
                  <a:rPr lang="en-US" dirty="0"/>
                  <a:t>(MB)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51048368"/>
        <c:crosses val="autoZero"/>
        <c:crossBetween val="midCat"/>
        <c:majorUnit val="256.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>
          <a:latin typeface="Tahoma" charset="0"/>
          <a:ea typeface="Tahoma" charset="0"/>
          <a:cs typeface="Tahoma" charset="0"/>
        </a:defRPr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r>
              <a:rPr lang="en-US"/>
              <a:t>CPU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  <a:ea typeface="Tahoma" charset="0"/>
              <a:cs typeface="Tahoma" charset="0"/>
            </a:defRPr>
          </a:pPr>
          <a:endParaRPr lang="ja-JP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RCids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8.0</c:v>
                </c:pt>
                <c:pt idx="7">
                  <c:v>50.0</c:v>
                </c:pt>
                <c:pt idx="8">
                  <c:v>49.0</c:v>
                </c:pt>
                <c:pt idx="9">
                  <c:v>50.0</c:v>
                </c:pt>
                <c:pt idx="10">
                  <c:v>49.0</c:v>
                </c:pt>
                <c:pt idx="11">
                  <c:v>49.0</c:v>
                </c:pt>
                <c:pt idx="12">
                  <c:v>49.0</c:v>
                </c:pt>
                <c:pt idx="13">
                  <c:v>49.0</c:v>
                </c:pt>
                <c:pt idx="14">
                  <c:v>49.0</c:v>
                </c:pt>
                <c:pt idx="15">
                  <c:v>50.0</c:v>
                </c:pt>
                <c:pt idx="16">
                  <c:v>49.0</c:v>
                </c:pt>
                <c:pt idx="17">
                  <c:v>50.0</c:v>
                </c:pt>
                <c:pt idx="18">
                  <c:v>49.0</c:v>
                </c:pt>
                <c:pt idx="19">
                  <c:v>49.0</c:v>
                </c:pt>
                <c:pt idx="20">
                  <c:v>49.0</c:v>
                </c:pt>
                <c:pt idx="21">
                  <c:v>50.0</c:v>
                </c:pt>
                <c:pt idx="22">
                  <c:v>49.0</c:v>
                </c:pt>
                <c:pt idx="23">
                  <c:v>50.0</c:v>
                </c:pt>
                <c:pt idx="24">
                  <c:v>49.0</c:v>
                </c:pt>
                <c:pt idx="25">
                  <c:v>49.0</c:v>
                </c:pt>
                <c:pt idx="26">
                  <c:v>49.0</c:v>
                </c:pt>
                <c:pt idx="27">
                  <c:v>49.0</c:v>
                </c:pt>
                <c:pt idx="28">
                  <c:v>49.0</c:v>
                </c:pt>
                <c:pt idx="29">
                  <c:v>0.0</c:v>
                </c:pt>
                <c:pt idx="30">
                  <c:v>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RCvm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0.0</c:v>
                </c:pt>
                <c:pt idx="1">
                  <c:v>5.0</c:v>
                </c:pt>
                <c:pt idx="2">
                  <c:v>58.0</c:v>
                </c:pt>
                <c:pt idx="3">
                  <c:v>99.0</c:v>
                </c:pt>
                <c:pt idx="4">
                  <c:v>99.0</c:v>
                </c:pt>
                <c:pt idx="5">
                  <c:v>100.0</c:v>
                </c:pt>
                <c:pt idx="6">
                  <c:v>52.0</c:v>
                </c:pt>
                <c:pt idx="7">
                  <c:v>50.0</c:v>
                </c:pt>
                <c:pt idx="8">
                  <c:v>51.0</c:v>
                </c:pt>
                <c:pt idx="9">
                  <c:v>52.0</c:v>
                </c:pt>
                <c:pt idx="10">
                  <c:v>51.0</c:v>
                </c:pt>
                <c:pt idx="11">
                  <c:v>51.0</c:v>
                </c:pt>
                <c:pt idx="12">
                  <c:v>51.0</c:v>
                </c:pt>
                <c:pt idx="13">
                  <c:v>51.0</c:v>
                </c:pt>
                <c:pt idx="14">
                  <c:v>52.0</c:v>
                </c:pt>
                <c:pt idx="15">
                  <c:v>51.0</c:v>
                </c:pt>
                <c:pt idx="16">
                  <c:v>51.0</c:v>
                </c:pt>
                <c:pt idx="17">
                  <c:v>52.0</c:v>
                </c:pt>
                <c:pt idx="18">
                  <c:v>51.0</c:v>
                </c:pt>
                <c:pt idx="19">
                  <c:v>50.0</c:v>
                </c:pt>
                <c:pt idx="20">
                  <c:v>52.0</c:v>
                </c:pt>
                <c:pt idx="21">
                  <c:v>51.0</c:v>
                </c:pt>
                <c:pt idx="22">
                  <c:v>52.0</c:v>
                </c:pt>
                <c:pt idx="23">
                  <c:v>51.0</c:v>
                </c:pt>
                <c:pt idx="24">
                  <c:v>51.0</c:v>
                </c:pt>
                <c:pt idx="25">
                  <c:v>51.0</c:v>
                </c:pt>
                <c:pt idx="26">
                  <c:v>51.0</c:v>
                </c:pt>
                <c:pt idx="27">
                  <c:v>52.0</c:v>
                </c:pt>
                <c:pt idx="28">
                  <c:v>51.0</c:v>
                </c:pt>
                <c:pt idx="29">
                  <c:v>70.0</c:v>
                </c:pt>
                <c:pt idx="30">
                  <c:v>99.0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47865488"/>
        <c:axId val="-2047862640"/>
      </c:areaChart>
      <c:catAx>
        <c:axId val="-2047865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/>
                  <a:t>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47862640"/>
        <c:crosses val="autoZero"/>
        <c:auto val="1"/>
        <c:lblAlgn val="ctr"/>
        <c:lblOffset val="100"/>
        <c:noMultiLvlLbl val="0"/>
      </c:catAx>
      <c:valAx>
        <c:axId val="-204786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charset="0"/>
                    <a:ea typeface="Tahoma" charset="0"/>
                    <a:cs typeface="Tahoma" charset="0"/>
                  </a:defRPr>
                </a:pPr>
                <a:r>
                  <a:rPr lang="en-US" dirty="0" smtClean="0"/>
                  <a:t>CPU (%)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charset="0"/>
                  <a:ea typeface="Tahoma" charset="0"/>
                  <a:cs typeface="Tahoma" charset="0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  <a:ea typeface="Tahoma" charset="0"/>
                <a:cs typeface="Tahoma" charset="0"/>
              </a:defRPr>
            </a:pPr>
            <a:endParaRPr lang="ja-JP"/>
          </a:p>
        </c:txPr>
        <c:crossAx val="-20478654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>
          <a:latin typeface="Tahoma" charset="0"/>
          <a:ea typeface="Tahoma" charset="0"/>
          <a:cs typeface="Tahoma" charset="0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1360F-732F-D54E-83DD-CD17C6A7297F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A6AD0-6DF8-554B-9CFF-B9D6BADA62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I'm Kenichi Kourai from Kyushu Institute of Technology.</a:t>
            </a:r>
          </a:p>
          <a:p>
            <a:r>
              <a:rPr kumimoji="1" lang="en-US" altLang="ja-JP" sz="1200" baseline="0" dirty="0" smtClean="0">
                <a:solidFill>
                  <a:schemeClr val="tx1"/>
                </a:solidFill>
              </a:rPr>
              <a:t>I'm </a:t>
            </a:r>
            <a:r>
              <a:rPr kumimoji="1" lang="en-US" altLang="ja-JP" sz="1200" baseline="0" dirty="0" err="1" smtClean="0">
                <a:solidFill>
                  <a:schemeClr val="tx1"/>
                </a:solidFill>
              </a:rPr>
              <a:t>gonna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 talk about resource cages, which is a new abstraction of the hypervisor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for performance isolation considering IDS offloading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Font typeface="Wingdings" charset="0"/>
              <a:buNone/>
            </a:pPr>
            <a:r>
              <a:rPr kumimoji="1" lang="en-US" altLang="ja-JP" sz="1200" baseline="0" dirty="0" smtClean="0">
                <a:solidFill>
                  <a:schemeClr val="tx1"/>
                </a:solidFill>
              </a:rPr>
              <a:t>This is joint work with my students and colleague.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In addition, the upper limit of the memory size consumed by each resource cage is guaranteed.</a:t>
            </a:r>
          </a:p>
          <a:p>
            <a:r>
              <a:rPr lang="en-US" altLang="ja-JP" dirty="0" smtClean="0"/>
              <a:t>For</a:t>
            </a:r>
            <a:r>
              <a:rPr lang="en-US" altLang="ja-JP" baseline="0" dirty="0" smtClean="0"/>
              <a:t> example</a:t>
            </a:r>
            <a:r>
              <a:rPr lang="en-US" altLang="ja-JP" dirty="0" smtClean="0"/>
              <a:t>, </a:t>
            </a:r>
            <a:r>
              <a:rPr lang="en-US" altLang="ja-JP" dirty="0"/>
              <a:t>we can limit the memory of </a:t>
            </a:r>
            <a:r>
              <a:rPr lang="en-US" altLang="ja-JP" dirty="0" smtClean="0"/>
              <a:t>RC1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to </a:t>
            </a:r>
            <a:r>
              <a:rPr lang="en-US" altLang="ja-JP" dirty="0"/>
              <a:t>4</a:t>
            </a:r>
            <a:r>
              <a:rPr lang="en-US" altLang="ja-JP" dirty="0" smtClean="0"/>
              <a:t> </a:t>
            </a:r>
            <a:r>
              <a:rPr lang="en-US" altLang="ja-JP" dirty="0"/>
              <a:t>GB. </a:t>
            </a:r>
            <a:endParaRPr lang="en-US" altLang="ja-JP" dirty="0" smtClean="0"/>
          </a:p>
          <a:p>
            <a:r>
              <a:rPr lang="en-US" altLang="ja-JP" dirty="0" smtClean="0"/>
              <a:t>When IDS1 </a:t>
            </a:r>
            <a:r>
              <a:rPr lang="en-US" altLang="ja-JP" dirty="0"/>
              <a:t>uses only a small amount of memory, </a:t>
            </a:r>
            <a:r>
              <a:rPr lang="en-US" altLang="ja-JP" dirty="0" smtClean="0"/>
              <a:t>VM1 </a:t>
            </a:r>
            <a:r>
              <a:rPr lang="en-US" altLang="ja-JP" dirty="0"/>
              <a:t>can use </a:t>
            </a:r>
            <a:r>
              <a:rPr lang="en-US" altLang="ja-JP" dirty="0" smtClean="0"/>
              <a:t>most of the memory </a:t>
            </a:r>
            <a:r>
              <a:rPr lang="en-US" altLang="ja-JP" dirty="0"/>
              <a:t>assigned to </a:t>
            </a:r>
            <a:r>
              <a:rPr lang="en-US" altLang="ja-JP" dirty="0" smtClean="0"/>
              <a:t>RC1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When </a:t>
            </a:r>
            <a:r>
              <a:rPr lang="en-US" altLang="ja-JP" dirty="0" smtClean="0"/>
              <a:t>IDS1 </a:t>
            </a:r>
            <a:r>
              <a:rPr lang="en-US" altLang="ja-JP" dirty="0"/>
              <a:t>needs a larger amount of memory, </a:t>
            </a:r>
            <a:r>
              <a:rPr lang="en-US" altLang="ja-JP" dirty="0" smtClean="0"/>
              <a:t>the memory allocation to VM1 is decreased more largely.</a:t>
            </a:r>
          </a:p>
          <a:p>
            <a:r>
              <a:rPr lang="en-US" altLang="ja-JP" dirty="0" smtClean="0"/>
              <a:t>Even </a:t>
            </a:r>
            <a:r>
              <a:rPr lang="en-US" altLang="ja-JP" dirty="0"/>
              <a:t>when both </a:t>
            </a:r>
            <a:r>
              <a:rPr lang="en-US" altLang="ja-JP" dirty="0" smtClean="0"/>
              <a:t>VM1 and IDS1 need </a:t>
            </a:r>
            <a:r>
              <a:rPr lang="en-US" altLang="ja-JP" dirty="0"/>
              <a:t>a small amount of memory, </a:t>
            </a:r>
            <a:r>
              <a:rPr lang="en-US" altLang="ja-JP" dirty="0" smtClean="0"/>
              <a:t>RC2 </a:t>
            </a:r>
            <a:r>
              <a:rPr lang="en-US" altLang="ja-JP" dirty="0"/>
              <a:t>cannot use memory that exceeds its upper limit</a:t>
            </a:r>
            <a:r>
              <a:rPr lang="en-US" altLang="ja-JP" dirty="0" smtClean="0"/>
              <a:t>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34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Resource cages are created hierarchically.</a:t>
            </a:r>
          </a:p>
          <a:p>
            <a:r>
              <a:rPr lang="en-US" altLang="ja-JP" dirty="0"/>
              <a:t>The hypervisor automatically assigns a VM to a resource cage </a:t>
            </a:r>
            <a:r>
              <a:rPr lang="en-US" altLang="ja-JP" dirty="0" err="1"/>
              <a:t>RC_vm</a:t>
            </a:r>
            <a:r>
              <a:rPr lang="en-US" altLang="ja-JP" dirty="0"/>
              <a:t> when the VM </a:t>
            </a:r>
            <a:r>
              <a:rPr lang="en-US" altLang="ja-JP" dirty="0" smtClean="0"/>
              <a:t>is created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In contrast, system administrators manually assign an IDS process to a resource cage </a:t>
            </a:r>
            <a:r>
              <a:rPr lang="en-US" altLang="ja-JP" dirty="0" err="1" smtClean="0"/>
              <a:t>RC_ids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This is </a:t>
            </a:r>
            <a:r>
              <a:rPr lang="en-US" altLang="ja-JP" dirty="0"/>
              <a:t>because the hypervisor </a:t>
            </a:r>
            <a:r>
              <a:rPr lang="en-US" altLang="ja-JP" dirty="0" smtClean="0"/>
              <a:t>doesn't </a:t>
            </a:r>
            <a:r>
              <a:rPr lang="en-US" altLang="ja-JP" dirty="0"/>
              <a:t>know which process in the management VM is an IDS.</a:t>
            </a:r>
          </a:p>
          <a:p>
            <a:r>
              <a:rPr lang="en-US" altLang="ja-JP" dirty="0" smtClean="0"/>
              <a:t>Then</a:t>
            </a:r>
            <a:r>
              <a:rPr lang="en-US" altLang="ja-JP" dirty="0"/>
              <a:t>, administrators create a collective resource cage RC and assign </a:t>
            </a:r>
            <a:r>
              <a:rPr lang="en-US" altLang="ja-JP" dirty="0" err="1"/>
              <a:t>RC_vm</a:t>
            </a:r>
            <a:r>
              <a:rPr lang="en-US" altLang="ja-JP" dirty="0"/>
              <a:t> and </a:t>
            </a:r>
            <a:r>
              <a:rPr lang="en-US" altLang="ja-JP" dirty="0" err="1"/>
              <a:t>RC_ids</a:t>
            </a:r>
            <a:r>
              <a:rPr lang="en-US" altLang="ja-JP" baseline="0" dirty="0"/>
              <a:t> to it.</a:t>
            </a:r>
            <a:endParaRPr lang="en-US" altLang="ja-JP" dirty="0"/>
          </a:p>
          <a:p>
            <a:r>
              <a:rPr lang="en-US" altLang="ja-JP" dirty="0" smtClean="0"/>
              <a:t>For </a:t>
            </a:r>
            <a:r>
              <a:rPr lang="en-US" altLang="ja-JP" dirty="0" err="1"/>
              <a:t>RC_vm</a:t>
            </a:r>
            <a:r>
              <a:rPr lang="en-US" altLang="ja-JP" dirty="0"/>
              <a:t>, </a:t>
            </a:r>
            <a:r>
              <a:rPr lang="en-US" altLang="ja-JP" dirty="0" err="1"/>
              <a:t>RC_ids</a:t>
            </a:r>
            <a:r>
              <a:rPr lang="en-US" altLang="ja-JP" dirty="0"/>
              <a:t>, and RC, administrators can set CPU limits, CPU shares, and memory limits.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284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We have implemented resource cages mainly in Xen.</a:t>
            </a:r>
          </a:p>
          <a:p>
            <a:r>
              <a:rPr lang="en-US" altLang="ja-JP" dirty="0"/>
              <a:t>The resource management using resource cages is achieved by a VM scheduler, an IDS scheduler, and a memory scheduler.</a:t>
            </a:r>
          </a:p>
          <a:p>
            <a:endParaRPr lang="en-US" altLang="ja-JP" dirty="0"/>
          </a:p>
          <a:p>
            <a:r>
              <a:rPr lang="en-US" altLang="ja-JP" dirty="0" smtClean="0"/>
              <a:t>In our implementation, the </a:t>
            </a:r>
            <a:r>
              <a:rPr lang="en-US" altLang="ja-JP" dirty="0"/>
              <a:t>hypervisor </a:t>
            </a:r>
            <a:r>
              <a:rPr lang="en-US" altLang="ja-JP" dirty="0" smtClean="0"/>
              <a:t>doesn't </a:t>
            </a:r>
            <a:r>
              <a:rPr lang="en-US" altLang="ja-JP" dirty="0"/>
              <a:t>fully manage IDS processes included in resource cages.</a:t>
            </a:r>
          </a:p>
          <a:p>
            <a:r>
              <a:rPr lang="en-US" altLang="ja-JP" dirty="0"/>
              <a:t>It leverages the existing mechanisms for resource management of the operating system as much as possible.</a:t>
            </a:r>
          </a:p>
          <a:p>
            <a:r>
              <a:rPr lang="en-US" altLang="ja-JP" dirty="0"/>
              <a:t>The hypervisor just monitors </a:t>
            </a:r>
            <a:r>
              <a:rPr lang="en-US" altLang="ja-JP" dirty="0" smtClean="0"/>
              <a:t>processes</a:t>
            </a:r>
            <a:r>
              <a:rPr lang="en-US" altLang="ja-JP" dirty="0"/>
              <a:t>, while the operating system controls them.</a:t>
            </a:r>
          </a:p>
          <a:p>
            <a:endParaRPr lang="en-US" altLang="ja-JP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Also, we have implemented resource cages in KVM, but the implementation is simpler than in Xen.</a:t>
            </a:r>
          </a:p>
          <a:p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47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Our VM scheduler is based on the credit scheduler in Xen.</a:t>
            </a:r>
          </a:p>
          <a:p>
            <a:r>
              <a:rPr lang="en-US" altLang="ja-JP" dirty="0" smtClean="0"/>
              <a:t>The </a:t>
            </a:r>
            <a:r>
              <a:rPr lang="en-US" altLang="ja-JP" dirty="0"/>
              <a:t>credit scheduler is a proportional share CPU scheduler.</a:t>
            </a:r>
          </a:p>
          <a:p>
            <a:r>
              <a:rPr lang="en-US" altLang="ja-JP" dirty="0"/>
              <a:t>Each VM is assigned CPU shares </a:t>
            </a:r>
            <a:r>
              <a:rPr lang="en-US" altLang="ja-JP" dirty="0" smtClean="0"/>
              <a:t>and </a:t>
            </a:r>
            <a:r>
              <a:rPr lang="en-US" altLang="ja-JP" dirty="0"/>
              <a:t>a CPU </a:t>
            </a:r>
            <a:r>
              <a:rPr lang="en-US" altLang="ja-JP" dirty="0" smtClean="0"/>
              <a:t>limit.</a:t>
            </a:r>
            <a:endParaRPr lang="en-US" altLang="ja-JP" dirty="0"/>
          </a:p>
          <a:p>
            <a:r>
              <a:rPr lang="en-US" altLang="ja-JP" dirty="0"/>
              <a:t>According to CPU shares, the </a:t>
            </a:r>
            <a:r>
              <a:rPr lang="en-US" altLang="ja-JP" dirty="0" smtClean="0"/>
              <a:t>credit scheduler </a:t>
            </a:r>
            <a:r>
              <a:rPr lang="en-US" altLang="ja-JP" dirty="0"/>
              <a:t>calculates credits every 30 </a:t>
            </a:r>
            <a:r>
              <a:rPr lang="en-US" altLang="ja-JP" dirty="0" err="1"/>
              <a:t>ms</a:t>
            </a:r>
            <a:r>
              <a:rPr lang="en-US" altLang="ja-JP" dirty="0"/>
              <a:t> and distributes them to active virtual CPUs assigned to a VM.</a:t>
            </a:r>
          </a:p>
          <a:p>
            <a:r>
              <a:rPr lang="en-US" altLang="ja-JP" dirty="0"/>
              <a:t>At that time, the distributed credits are restricted by a </a:t>
            </a:r>
            <a:r>
              <a:rPr lang="en-US" altLang="ja-JP" dirty="0" smtClean="0"/>
              <a:t>CPU</a:t>
            </a:r>
            <a:r>
              <a:rPr lang="en-US" altLang="ja-JP" baseline="0" dirty="0" smtClean="0"/>
              <a:t> limit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r>
              <a:rPr lang="en-US" altLang="ja-JP" dirty="0"/>
              <a:t>On the basis of credits, the scheduler schedules virtual CPUs to physical </a:t>
            </a:r>
            <a:r>
              <a:rPr lang="en-US" altLang="ja-JP" dirty="0" smtClean="0"/>
              <a:t>CPUs.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133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Our VM scheduler </a:t>
            </a:r>
            <a:r>
              <a:rPr lang="en-US" altLang="ja-JP" dirty="0"/>
              <a:t>calculates credits considering offloaded </a:t>
            </a:r>
            <a:r>
              <a:rPr lang="en-US" altLang="ja-JP" dirty="0" err="1"/>
              <a:t>IDSes</a:t>
            </a:r>
            <a:r>
              <a:rPr lang="en-US" altLang="ja-JP" dirty="0"/>
              <a:t>.</a:t>
            </a:r>
          </a:p>
          <a:p>
            <a:endParaRPr lang="en-US" altLang="ja-JP" dirty="0"/>
          </a:p>
          <a:p>
            <a:r>
              <a:rPr lang="en-US" altLang="ja-JP" dirty="0"/>
              <a:t>The CPU limit </a:t>
            </a:r>
            <a:r>
              <a:rPr lang="en-US" altLang="ja-JP" dirty="0" smtClean="0"/>
              <a:t>of a </a:t>
            </a:r>
            <a:r>
              <a:rPr lang="en-US" altLang="ja-JP" dirty="0"/>
              <a:t>resource cage is temporarily decreased by the CPU time consumed by offloaded </a:t>
            </a:r>
            <a:r>
              <a:rPr lang="en-US" altLang="ja-JP" dirty="0" err="1"/>
              <a:t>IDSes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The CPU shares of the resource cage are also temporarily </a:t>
            </a:r>
            <a:r>
              <a:rPr lang="en-US" altLang="ja-JP" dirty="0" smtClean="0"/>
              <a:t>decreased.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en-US" altLang="ja-JP" dirty="0" smtClean="0"/>
              <a:t>Using the decreased CPU limit and shares, the VM scheduler calculates credits.</a:t>
            </a:r>
          </a:p>
          <a:p>
            <a:r>
              <a:rPr lang="en-US" altLang="ja-JP" dirty="0" smtClean="0"/>
              <a:t>Then, it distributes the calculated credits to the virtual CPUs of the VM in the resource cage.</a:t>
            </a:r>
          </a:p>
          <a:p>
            <a:r>
              <a:rPr lang="en-US" altLang="ja-JP" dirty="0" smtClean="0"/>
              <a:t>The remaining credits </a:t>
            </a:r>
            <a:r>
              <a:rPr lang="en-US" altLang="ja-JP" dirty="0"/>
              <a:t>decreased for offloaded </a:t>
            </a:r>
            <a:r>
              <a:rPr lang="en-US" altLang="ja-JP" dirty="0" err="1"/>
              <a:t>IDSes</a:t>
            </a:r>
            <a:r>
              <a:rPr lang="en-US" altLang="ja-JP" dirty="0"/>
              <a:t> are distributed to the management </a:t>
            </a:r>
            <a:r>
              <a:rPr lang="en-US" altLang="ja-JP" dirty="0" smtClean="0"/>
              <a:t>VM to run </a:t>
            </a:r>
            <a:r>
              <a:rPr lang="en-US" altLang="ja-JP" dirty="0" err="1" smtClean="0"/>
              <a:t>IDSes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1520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Our IDS scheduler monitors the CPU utilization of IDS processes running in the management VM from the hypervisor.</a:t>
            </a:r>
          </a:p>
          <a:p>
            <a:r>
              <a:rPr lang="en-US" altLang="ja-JP" dirty="0"/>
              <a:t>The hypervisor </a:t>
            </a:r>
            <a:r>
              <a:rPr lang="en-US" altLang="ja-JP" dirty="0" smtClean="0"/>
              <a:t>can identify </a:t>
            </a:r>
            <a:r>
              <a:rPr lang="en-US" altLang="ja-JP" dirty="0"/>
              <a:t>each process by </a:t>
            </a:r>
            <a:r>
              <a:rPr lang="en-US" altLang="ja-JP" dirty="0" smtClean="0"/>
              <a:t>that </a:t>
            </a:r>
            <a:r>
              <a:rPr lang="en-US" altLang="ja-JP" dirty="0"/>
              <a:t>virtual address space.</a:t>
            </a:r>
          </a:p>
          <a:p>
            <a:r>
              <a:rPr lang="en-US" altLang="ja-JP" dirty="0" smtClean="0"/>
              <a:t>When the operating system switches processes, it also switches virtual address spaces.</a:t>
            </a:r>
            <a:endParaRPr lang="en-US" altLang="ja-JP" dirty="0"/>
          </a:p>
          <a:p>
            <a:r>
              <a:rPr lang="en-US" altLang="ja-JP" dirty="0" smtClean="0"/>
              <a:t>The </a:t>
            </a:r>
            <a:r>
              <a:rPr lang="en-US" altLang="ja-JP" dirty="0"/>
              <a:t>IDS scheduler </a:t>
            </a:r>
            <a:r>
              <a:rPr lang="en-US" altLang="ja-JP" dirty="0" smtClean="0"/>
              <a:t>records consumed </a:t>
            </a:r>
            <a:r>
              <a:rPr lang="en-US" altLang="ja-JP" dirty="0"/>
              <a:t>CPU time </a:t>
            </a:r>
            <a:r>
              <a:rPr lang="en-US" altLang="ja-JP" dirty="0" smtClean="0"/>
              <a:t>by </a:t>
            </a:r>
            <a:r>
              <a:rPr lang="en-US" altLang="ja-JP" dirty="0"/>
              <a:t>monitoring the switches between virtual address spaces.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In </a:t>
            </a:r>
            <a:r>
              <a:rPr lang="en-US" altLang="ja-JP" dirty="0"/>
              <a:t>the current implementation, the management VM </a:t>
            </a:r>
            <a:r>
              <a:rPr lang="en-US" altLang="ja-JP" dirty="0" smtClean="0"/>
              <a:t>explicitly notifies </a:t>
            </a:r>
            <a:r>
              <a:rPr lang="en-US" altLang="ja-JP" dirty="0"/>
              <a:t>the hypervisor of </a:t>
            </a:r>
            <a:r>
              <a:rPr lang="en-US" altLang="ja-JP" dirty="0" smtClean="0"/>
              <a:t>information on the virtual address spaces of IDS processes.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6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According to the monitored CPU utilization of IDS processes, the IDS scheduler schedules the processes so that they </a:t>
            </a:r>
            <a:r>
              <a:rPr lang="en-US" altLang="ja-JP" dirty="0" smtClean="0"/>
              <a:t>don't </a:t>
            </a:r>
            <a:r>
              <a:rPr lang="en-US" altLang="ja-JP" dirty="0"/>
              <a:t>consume more CPU time than configured.</a:t>
            </a:r>
          </a:p>
          <a:p>
            <a:r>
              <a:rPr lang="en-US" altLang="ja-JP" dirty="0"/>
              <a:t>Every 100 </a:t>
            </a:r>
            <a:r>
              <a:rPr lang="en-US" altLang="ja-JP" dirty="0" err="1"/>
              <a:t>ms</a:t>
            </a:r>
            <a:r>
              <a:rPr lang="en-US" altLang="ja-JP" dirty="0"/>
              <a:t>, it calculates the runnable time of IDS processes from </a:t>
            </a:r>
            <a:r>
              <a:rPr lang="en-US" altLang="ja-JP" dirty="0" smtClean="0"/>
              <a:t>the CPU limit and the </a:t>
            </a:r>
            <a:r>
              <a:rPr lang="en-US" altLang="ja-JP" dirty="0"/>
              <a:t>average CPU utilization.</a:t>
            </a:r>
          </a:p>
          <a:p>
            <a:r>
              <a:rPr lang="en-US" altLang="ja-JP" dirty="0"/>
              <a:t>If the average CPU utilization of IDS processes exceeds the </a:t>
            </a:r>
            <a:r>
              <a:rPr lang="en-US" altLang="ja-JP" dirty="0" smtClean="0"/>
              <a:t>CPU limit</a:t>
            </a:r>
            <a:r>
              <a:rPr lang="en-US" altLang="ja-JP" dirty="0"/>
              <a:t>, the runnable time is </a:t>
            </a:r>
            <a:r>
              <a:rPr lang="en-US" altLang="ja-JP" dirty="0" smtClean="0"/>
              <a:t>decreased.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 smtClean="0"/>
              <a:t>The IDS scheduler controls</a:t>
            </a:r>
            <a:r>
              <a:rPr lang="en-US" altLang="ja-JP" baseline="0" dirty="0" smtClean="0"/>
              <a:t> the execution of IDS processes in the management VM.</a:t>
            </a:r>
            <a:endParaRPr lang="en-US" altLang="ja-JP" dirty="0" smtClean="0"/>
          </a:p>
          <a:p>
            <a:r>
              <a:rPr lang="en-US" altLang="ja-JP" dirty="0" smtClean="0"/>
              <a:t>Currently</a:t>
            </a:r>
            <a:r>
              <a:rPr lang="en-US" altLang="ja-JP" dirty="0"/>
              <a:t>, </a:t>
            </a:r>
            <a:r>
              <a:rPr lang="en-US" altLang="ja-JP" dirty="0" smtClean="0"/>
              <a:t>we use a simple tool called</a:t>
            </a:r>
            <a:r>
              <a:rPr lang="en-US" altLang="ja-JP" baseline="0" dirty="0" smtClean="0"/>
              <a:t> </a:t>
            </a:r>
            <a:r>
              <a:rPr lang="en-US" altLang="ja-JP" dirty="0" err="1" smtClean="0"/>
              <a:t>cpulimit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r>
              <a:rPr lang="en-US" altLang="ja-JP" dirty="0" smtClean="0"/>
              <a:t>We can use the CPU bandwidth controller in Linux </a:t>
            </a:r>
            <a:r>
              <a:rPr lang="en-US" altLang="ja-JP" dirty="0" err="1" smtClean="0"/>
              <a:t>cgroups</a:t>
            </a:r>
            <a:r>
              <a:rPr lang="en-US" altLang="ja-JP" dirty="0" smtClean="0"/>
              <a:t>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3527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Resource cages can be applied to not only single core but also multicore.</a:t>
            </a:r>
          </a:p>
          <a:p>
            <a:r>
              <a:rPr lang="en-US" altLang="ja-JP" dirty="0"/>
              <a:t>However, for high resource utilization</a:t>
            </a:r>
            <a:r>
              <a:rPr lang="en-US" altLang="ja-JP"/>
              <a:t>, </a:t>
            </a:r>
            <a:r>
              <a:rPr lang="en-US" altLang="ja-JP" smtClean="0"/>
              <a:t>we need care</a:t>
            </a:r>
            <a:r>
              <a:rPr lang="en-US" altLang="ja-JP" baseline="0" smtClean="0"/>
              <a:t> about the assignment of physical CPUs to VMs.</a:t>
            </a:r>
            <a:endParaRPr lang="en-US" altLang="ja-JP" dirty="0"/>
          </a:p>
          <a:p>
            <a:r>
              <a:rPr lang="en-US" altLang="ja-JP" dirty="0"/>
              <a:t>Let's consider that physical </a:t>
            </a:r>
            <a:r>
              <a:rPr lang="en-US" altLang="ja-JP" dirty="0" smtClean="0"/>
              <a:t>CPU1 </a:t>
            </a:r>
            <a:r>
              <a:rPr lang="en-US" altLang="ja-JP" dirty="0"/>
              <a:t>is assigned to the management VM and physical </a:t>
            </a:r>
            <a:r>
              <a:rPr lang="en-US" altLang="ja-JP" dirty="0" smtClean="0"/>
              <a:t>CPU2 </a:t>
            </a:r>
            <a:r>
              <a:rPr lang="en-US" altLang="ja-JP" dirty="0"/>
              <a:t>is assigned to both </a:t>
            </a:r>
            <a:r>
              <a:rPr lang="en-US" altLang="ja-JP" dirty="0" smtClean="0"/>
              <a:t>VM1 </a:t>
            </a:r>
            <a:r>
              <a:rPr lang="en-US" altLang="ja-JP" dirty="0"/>
              <a:t>and </a:t>
            </a:r>
            <a:r>
              <a:rPr lang="en-US" altLang="ja-JP" dirty="0" smtClean="0"/>
              <a:t>VM2</a:t>
            </a:r>
            <a:r>
              <a:rPr lang="en-US" altLang="ja-JP" dirty="0"/>
              <a:t>.</a:t>
            </a:r>
          </a:p>
          <a:p>
            <a:r>
              <a:rPr lang="en-US" altLang="ja-JP" dirty="0" smtClean="0"/>
              <a:t>Assume that the </a:t>
            </a:r>
            <a:r>
              <a:rPr lang="en-US" altLang="ja-JP" dirty="0"/>
              <a:t>CPU limit of the resource cage containing VM1 and IDS1 is 100%.</a:t>
            </a:r>
          </a:p>
          <a:p>
            <a:r>
              <a:rPr lang="en-US" altLang="ja-JP" dirty="0" smtClean="0"/>
              <a:t>When IDS1 </a:t>
            </a:r>
            <a:r>
              <a:rPr lang="en-US" altLang="ja-JP" dirty="0"/>
              <a:t>is idle</a:t>
            </a:r>
            <a:r>
              <a:rPr lang="en-US" altLang="ja-JP" dirty="0" smtClean="0"/>
              <a:t>, </a:t>
            </a:r>
            <a:r>
              <a:rPr lang="en-US" altLang="ja-JP" dirty="0"/>
              <a:t>the surplus CPU time of physical </a:t>
            </a:r>
            <a:r>
              <a:rPr lang="en-US" altLang="ja-JP" dirty="0" smtClean="0"/>
              <a:t>CPU1 </a:t>
            </a:r>
            <a:r>
              <a:rPr lang="en-US" altLang="ja-JP" dirty="0"/>
              <a:t>cannot be used by </a:t>
            </a:r>
            <a:r>
              <a:rPr lang="en-US" altLang="ja-JP" dirty="0" smtClean="0"/>
              <a:t>VM1</a:t>
            </a:r>
            <a:r>
              <a:rPr lang="en-US" altLang="ja-JP" dirty="0"/>
              <a:t>.</a:t>
            </a:r>
          </a:p>
          <a:p>
            <a:r>
              <a:rPr lang="en-US" altLang="ja-JP" dirty="0" smtClean="0"/>
              <a:t>As a result, the resource cage </a:t>
            </a:r>
            <a:r>
              <a:rPr lang="en-US" altLang="ja-JP" dirty="0"/>
              <a:t>can receive only 50%.</a:t>
            </a:r>
          </a:p>
          <a:p>
            <a:endParaRPr lang="en-US" altLang="ja-JP" dirty="0"/>
          </a:p>
          <a:p>
            <a:r>
              <a:rPr lang="en-US" altLang="ja-JP" dirty="0"/>
              <a:t>To improve resource utilization, physical CPUs need to be shared between VMs and the management VM.</a:t>
            </a:r>
          </a:p>
          <a:p>
            <a:r>
              <a:rPr lang="en-US" altLang="ja-JP" dirty="0" smtClean="0"/>
              <a:t>In this assignment, even when IDS1 </a:t>
            </a:r>
            <a:r>
              <a:rPr lang="en-US" altLang="ja-JP" dirty="0"/>
              <a:t>is idle, the</a:t>
            </a:r>
            <a:r>
              <a:rPr lang="en-US" altLang="ja-JP" baseline="0" dirty="0"/>
              <a:t> CPU time of physical CPU1 can be used up by </a:t>
            </a:r>
            <a:r>
              <a:rPr lang="en-US" altLang="ja-JP" dirty="0" smtClean="0"/>
              <a:t>VM1.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4577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Our memory scheduler monitors both the process memory and page</a:t>
            </a:r>
            <a:r>
              <a:rPr lang="en-US" altLang="ja-JP" baseline="0" dirty="0"/>
              <a:t> cache consumed by IDSes.</a:t>
            </a:r>
            <a:endParaRPr lang="en-US" altLang="ja-JP" dirty="0"/>
          </a:p>
          <a:p>
            <a:r>
              <a:rPr lang="en-US" altLang="ja-JP" dirty="0"/>
              <a:t>Process memory is the physical memory consumed by a process.</a:t>
            </a:r>
          </a:p>
          <a:p>
            <a:r>
              <a:rPr lang="en-US" altLang="ja-JP" dirty="0"/>
              <a:t>The page cache is </a:t>
            </a:r>
            <a:r>
              <a:rPr lang="en-US" altLang="ja-JP" dirty="0" smtClean="0"/>
              <a:t>created </a:t>
            </a:r>
            <a:r>
              <a:rPr lang="en-US" altLang="ja-JP" dirty="0"/>
              <a:t>in the kernel when a process </a:t>
            </a:r>
            <a:r>
              <a:rPr lang="en-US" altLang="ja-JP" dirty="0" smtClean="0"/>
              <a:t>accesses files.</a:t>
            </a:r>
          </a:p>
          <a:p>
            <a:r>
              <a:rPr lang="en-US" altLang="ja-JP" dirty="0" smtClean="0"/>
              <a:t>T</a:t>
            </a:r>
            <a:r>
              <a:rPr lang="en-US" altLang="ja-JP" dirty="0"/>
              <a:t>he page cache is not the memory belonging to a </a:t>
            </a:r>
            <a:r>
              <a:rPr lang="en-US" altLang="ja-JP" dirty="0" smtClean="0"/>
              <a:t>process, but it </a:t>
            </a:r>
            <a:r>
              <a:rPr lang="en-US" altLang="ja-JP" dirty="0"/>
              <a:t>should be also considered.</a:t>
            </a:r>
          </a:p>
          <a:p>
            <a:endParaRPr kumimoji="1" lang="en-US" altLang="ja-JP" dirty="0"/>
          </a:p>
          <a:p>
            <a:r>
              <a:rPr lang="en-US" altLang="ja-JP" dirty="0"/>
              <a:t>To monitor memory</a:t>
            </a:r>
            <a:r>
              <a:rPr lang="en-US" altLang="ja-JP" baseline="0" dirty="0"/>
              <a:t> usage, the memory scheduler creates Linux memory cgroups in the management VM.</a:t>
            </a:r>
            <a:endParaRPr lang="en-US" altLang="ja-JP" dirty="0"/>
          </a:p>
          <a:p>
            <a:r>
              <a:rPr lang="en-US" altLang="ja-JP" dirty="0"/>
              <a:t>A memory </a:t>
            </a:r>
            <a:r>
              <a:rPr lang="en-US" altLang="ja-JP" dirty="0" err="1"/>
              <a:t>cgroup</a:t>
            </a:r>
            <a:r>
              <a:rPr lang="en-US" altLang="ja-JP" dirty="0"/>
              <a:t> consists of offloaded IDS processes and the memory usage including the page cache is accounted for in the </a:t>
            </a:r>
            <a:r>
              <a:rPr lang="en-US" altLang="ja-JP" dirty="0" err="1"/>
              <a:t>cgroup</a:t>
            </a:r>
            <a:r>
              <a:rPr lang="en-US" altLang="ja-JP" dirty="0"/>
              <a:t>. </a:t>
            </a:r>
          </a:p>
          <a:p>
            <a:r>
              <a:rPr lang="en-US" altLang="ja-JP" dirty="0"/>
              <a:t>The memory scheduler can obtain the total </a:t>
            </a:r>
            <a:r>
              <a:rPr lang="en-US" altLang="ja-JP" dirty="0" smtClean="0"/>
              <a:t>memory </a:t>
            </a:r>
            <a:r>
              <a:rPr lang="en-US" altLang="ja-JP" dirty="0"/>
              <a:t>size </a:t>
            </a:r>
            <a:r>
              <a:rPr lang="en-US" altLang="ja-JP" dirty="0" smtClean="0"/>
              <a:t>from the </a:t>
            </a:r>
            <a:r>
              <a:rPr lang="en-US" altLang="ja-JP" dirty="0" err="1"/>
              <a:t>cgroup</a:t>
            </a:r>
            <a:r>
              <a:rPr lang="en-US" altLang="ja-JP" dirty="0"/>
              <a:t>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650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The memory scheduler periodically calculates a new memory size of a VM from </a:t>
            </a:r>
            <a:r>
              <a:rPr lang="en-US" altLang="ja-JP" dirty="0" smtClean="0"/>
              <a:t>the memory consumed by offloaded </a:t>
            </a:r>
            <a:r>
              <a:rPr lang="en-US" altLang="ja-JP" dirty="0" err="1" smtClean="0"/>
              <a:t>IDSes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r>
              <a:rPr lang="en-US" altLang="ja-JP" dirty="0"/>
              <a:t>According to the calculated size, it changes the memory allocation to the </a:t>
            </a:r>
            <a:r>
              <a:rPr lang="en-US" altLang="ja-JP" dirty="0" smtClean="0"/>
              <a:t>VM.</a:t>
            </a:r>
            <a:endParaRPr lang="en-US" altLang="ja-JP" dirty="0"/>
          </a:p>
          <a:p>
            <a:r>
              <a:rPr lang="en-US" altLang="ja-JP" dirty="0" smtClean="0"/>
              <a:t>First, the </a:t>
            </a:r>
            <a:r>
              <a:rPr lang="en-US" altLang="ja-JP" dirty="0"/>
              <a:t>hypervisor sends a request to the memory balloon </a:t>
            </a:r>
            <a:r>
              <a:rPr lang="en-US" altLang="ja-JP" dirty="0" smtClean="0"/>
              <a:t>driver in a VM.</a:t>
            </a:r>
            <a:endParaRPr lang="en-US" altLang="ja-JP" dirty="0"/>
          </a:p>
          <a:p>
            <a:r>
              <a:rPr lang="en-US" altLang="ja-JP" dirty="0" smtClean="0"/>
              <a:t>To decrease the memory size, the </a:t>
            </a:r>
            <a:r>
              <a:rPr lang="en-US" altLang="ja-JP" dirty="0"/>
              <a:t>driver </a:t>
            </a:r>
            <a:r>
              <a:rPr lang="en-US" altLang="ja-JP" dirty="0" smtClean="0"/>
              <a:t>allocates </a:t>
            </a:r>
            <a:r>
              <a:rPr lang="en-US" altLang="ja-JP" dirty="0"/>
              <a:t>a </a:t>
            </a:r>
            <a:r>
              <a:rPr lang="en-US" altLang="ja-JP" dirty="0" smtClean="0"/>
              <a:t>requested </a:t>
            </a:r>
            <a:r>
              <a:rPr lang="en-US" altLang="ja-JP" dirty="0"/>
              <a:t>amount of memory </a:t>
            </a:r>
            <a:r>
              <a:rPr lang="en-US" altLang="ja-JP" dirty="0" smtClean="0"/>
              <a:t>and</a:t>
            </a:r>
            <a:r>
              <a:rPr lang="en-US" altLang="ja-JP" dirty="0"/>
              <a:t> returns the allocated memory to the hypervisor.</a:t>
            </a:r>
          </a:p>
          <a:p>
            <a:endParaRPr lang="en-US" altLang="ja-JP" dirty="0"/>
          </a:p>
          <a:p>
            <a:r>
              <a:rPr lang="en-US" altLang="ja-JP" dirty="0"/>
              <a:t>The memory scheduler can </a:t>
            </a:r>
            <a:r>
              <a:rPr lang="en-US" altLang="ja-JP" dirty="0" smtClean="0"/>
              <a:t>limit </a:t>
            </a:r>
            <a:r>
              <a:rPr lang="en-US" altLang="ja-JP" dirty="0"/>
              <a:t>the memory usage of IDS processes using </a:t>
            </a:r>
            <a:r>
              <a:rPr lang="en-US" altLang="ja-JP" dirty="0" smtClean="0"/>
              <a:t>memory </a:t>
            </a:r>
            <a:r>
              <a:rPr lang="en-US" altLang="ja-JP" dirty="0" err="1" smtClean="0"/>
              <a:t>cgroups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The maximum size of the process memory and page cache allocated</a:t>
            </a:r>
            <a:r>
              <a:rPr lang="en-US" altLang="ja-JP" baseline="0" dirty="0"/>
              <a:t> for</a:t>
            </a:r>
            <a:r>
              <a:rPr lang="en-US" altLang="ja-JP" dirty="0"/>
              <a:t> IDSes</a:t>
            </a:r>
            <a:r>
              <a:rPr lang="en-US" altLang="ja-JP" baseline="0" dirty="0"/>
              <a:t> is limited.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068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 Infrastructure-as-a-Service clouds, users can run their services in virtual machines.</a:t>
            </a:r>
          </a:p>
          <a:p>
            <a:r>
              <a:rPr kumimoji="1" lang="en-US" altLang="ja-JP" dirty="0" smtClean="0"/>
              <a:t>They can set up their systems in provided VMs and use the VMs as necessary.</a:t>
            </a:r>
          </a:p>
          <a:p>
            <a:r>
              <a:rPr kumimoji="1" lang="en-US" altLang="ja-JP" dirty="0" smtClean="0"/>
              <a:t>To </a:t>
            </a:r>
            <a:r>
              <a:rPr lang="en-US" altLang="ja-JP" dirty="0"/>
              <a:t>protect the systems inside VMs from external </a:t>
            </a:r>
            <a:r>
              <a:rPr lang="en-US" altLang="ja-JP" dirty="0" smtClean="0"/>
              <a:t>attackers, they need intrusion detection systems.</a:t>
            </a:r>
          </a:p>
          <a:p>
            <a:r>
              <a:rPr kumimoji="1" lang="en-US" altLang="ja-JP" dirty="0" err="1"/>
              <a:t>IDSes</a:t>
            </a:r>
            <a:r>
              <a:rPr kumimoji="1" lang="en-US" altLang="ja-JP" dirty="0"/>
              <a:t> are used to monitor the system states, filesystems, and network packets.</a:t>
            </a:r>
          </a:p>
          <a:p>
            <a:endParaRPr lang="en-US" altLang="ja-JP" dirty="0"/>
          </a:p>
          <a:p>
            <a:r>
              <a:rPr lang="en-US" altLang="ja-JP" dirty="0"/>
              <a:t>But </a:t>
            </a:r>
            <a:r>
              <a:rPr lang="en-US" altLang="ja-JP" dirty="0" err="1"/>
              <a:t>IDSes</a:t>
            </a:r>
            <a:r>
              <a:rPr lang="en-US" altLang="ja-JP" dirty="0"/>
              <a:t> also suffer from external attacks.</a:t>
            </a:r>
          </a:p>
          <a:p>
            <a:r>
              <a:rPr lang="en-US" altLang="ja-JP" dirty="0"/>
              <a:t>After attackers intrude into a VM and take sufficient</a:t>
            </a:r>
            <a:r>
              <a:rPr lang="en-US" altLang="ja-JP" baseline="0" dirty="0"/>
              <a:t> privileges</a:t>
            </a:r>
            <a:r>
              <a:rPr lang="en-US" altLang="ja-JP" dirty="0"/>
              <a:t>, they can disable </a:t>
            </a:r>
            <a:r>
              <a:rPr lang="en-US" altLang="ja-JP" dirty="0" err="1"/>
              <a:t>IDSes</a:t>
            </a:r>
            <a:r>
              <a:rPr lang="en-US" altLang="ja-JP" dirty="0"/>
              <a:t> easily.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3236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The implementation of resource cages is straightforward in KVM.</a:t>
            </a:r>
          </a:p>
          <a:p>
            <a:r>
              <a:rPr lang="en-US" altLang="ja-JP" dirty="0"/>
              <a:t>KVM has an architecture different from Xen.</a:t>
            </a:r>
          </a:p>
          <a:p>
            <a:r>
              <a:rPr lang="en-US" altLang="ja-JP" dirty="0"/>
              <a:t>Xen runs </a:t>
            </a:r>
            <a:r>
              <a:rPr lang="en-US" altLang="ja-JP" baseline="0" dirty="0" smtClean="0"/>
              <a:t>VMs on top of the hypervisor, while </a:t>
            </a:r>
            <a:r>
              <a:rPr lang="en-US" altLang="ja-JP" dirty="0"/>
              <a:t>KVM runs the hypervisor as a Linux kernel module </a:t>
            </a:r>
            <a:r>
              <a:rPr lang="en-US" altLang="ja-JP" dirty="0" smtClean="0"/>
              <a:t>and runs VMs on top of the operating system.</a:t>
            </a:r>
          </a:p>
          <a:p>
            <a:r>
              <a:rPr lang="en-US" altLang="ja-JP" dirty="0" smtClean="0"/>
              <a:t>Since</a:t>
            </a:r>
            <a:r>
              <a:rPr lang="en-US" altLang="ja-JP" dirty="0"/>
              <a:t> a VM </a:t>
            </a:r>
            <a:r>
              <a:rPr lang="en-US" altLang="ja-JP" dirty="0" smtClean="0"/>
              <a:t>is </a:t>
            </a:r>
            <a:r>
              <a:rPr lang="en-US" altLang="ja-JP" dirty="0"/>
              <a:t>managed as a process,</a:t>
            </a:r>
            <a:r>
              <a:rPr lang="en-US" altLang="ja-JP" baseline="0" dirty="0"/>
              <a:t> w</a:t>
            </a:r>
            <a:r>
              <a:rPr lang="en-US" altLang="ja-JP" dirty="0"/>
              <a:t>e could easily implement resource cages using Linux </a:t>
            </a:r>
            <a:r>
              <a:rPr lang="en-US" altLang="ja-JP" dirty="0" err="1"/>
              <a:t>cgroups</a:t>
            </a:r>
            <a:r>
              <a:rPr lang="en-US" altLang="ja-JP" dirty="0"/>
              <a:t>.</a:t>
            </a:r>
          </a:p>
          <a:p>
            <a:r>
              <a:rPr lang="en-US" altLang="ja-JP" dirty="0" err="1"/>
              <a:t>System administrators</a:t>
            </a:r>
            <a:r>
              <a:rPr lang="en-US" altLang="ja-JP" dirty="0"/>
              <a:t> create three cgroups for the process of a VM, IDS processes, and </a:t>
            </a:r>
            <a:r>
              <a:rPr lang="en-US" altLang="ja-JP" dirty="0" smtClean="0"/>
              <a:t>a group of these </a:t>
            </a:r>
            <a:r>
              <a:rPr lang="en-US" altLang="ja-JP" dirty="0"/>
              <a:t>two </a:t>
            </a:r>
            <a:r>
              <a:rPr lang="en-US" altLang="ja-JP" dirty="0" err="1"/>
              <a:t>cgroups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Using </a:t>
            </a:r>
            <a:r>
              <a:rPr lang="en-US" altLang="ja-JP" dirty="0" smtClean="0"/>
              <a:t>the three </a:t>
            </a:r>
            <a:r>
              <a:rPr lang="en-US" altLang="ja-JP" dirty="0" err="1" smtClean="0"/>
              <a:t>cgroups</a:t>
            </a:r>
            <a:r>
              <a:rPr lang="en-US" altLang="ja-JP" dirty="0"/>
              <a:t>, the </a:t>
            </a:r>
            <a:r>
              <a:rPr lang="en-US" altLang="ja-JP" dirty="0" smtClean="0"/>
              <a:t>operating </a:t>
            </a:r>
            <a:r>
              <a:rPr lang="en-US" altLang="ja-JP" dirty="0"/>
              <a:t>system can naturally schedule resource cages with </a:t>
            </a:r>
            <a:r>
              <a:rPr lang="en-US" altLang="ja-JP" dirty="0" smtClean="0"/>
              <a:t>the CPU limit,</a:t>
            </a:r>
            <a:r>
              <a:rPr lang="en-US" altLang="ja-JP" baseline="0" dirty="0" smtClean="0"/>
              <a:t> CPU </a:t>
            </a:r>
            <a:r>
              <a:rPr lang="en-US" altLang="ja-JP" dirty="0"/>
              <a:t>shares,</a:t>
            </a:r>
            <a:r>
              <a:rPr lang="en-US" altLang="ja-JP" baseline="0" dirty="0"/>
              <a:t> and memory limit.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2417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We conducted experiments to confirm performance isolation in IDS offloading.</a:t>
            </a:r>
          </a:p>
          <a:p>
            <a:r>
              <a:rPr lang="en-US" altLang="ja-JP" dirty="0"/>
              <a:t>In the experiments, we created three </a:t>
            </a:r>
            <a:r>
              <a:rPr lang="en-US" altLang="ja-JP" dirty="0" smtClean="0"/>
              <a:t>resource </a:t>
            </a:r>
            <a:r>
              <a:rPr lang="en-US" altLang="ja-JP" dirty="0"/>
              <a:t>cages: </a:t>
            </a:r>
            <a:r>
              <a:rPr lang="en-US" altLang="ja-JP" dirty="0" err="1" smtClean="0"/>
              <a:t>RC_vm</a:t>
            </a:r>
            <a:r>
              <a:rPr lang="en-US" altLang="ja-JP" dirty="0" smtClean="0"/>
              <a:t> for a VM, </a:t>
            </a:r>
            <a:r>
              <a:rPr lang="en-US" altLang="ja-JP" dirty="0" err="1" smtClean="0"/>
              <a:t>RC_ids</a:t>
            </a:r>
            <a:r>
              <a:rPr lang="en-US" altLang="ja-JP" dirty="0" smtClean="0"/>
              <a:t> </a:t>
            </a:r>
            <a:r>
              <a:rPr lang="en-US" altLang="ja-JP" dirty="0"/>
              <a:t>for </a:t>
            </a:r>
            <a:r>
              <a:rPr lang="en-US" altLang="ja-JP" dirty="0" smtClean="0"/>
              <a:t>its </a:t>
            </a:r>
            <a:r>
              <a:rPr lang="en-US" altLang="ja-JP" dirty="0"/>
              <a:t>offloaded IDS, </a:t>
            </a:r>
            <a:r>
              <a:rPr lang="en-US" altLang="ja-JP" dirty="0" smtClean="0"/>
              <a:t>and </a:t>
            </a:r>
            <a:r>
              <a:rPr lang="en-US" altLang="ja-JP" dirty="0"/>
              <a:t>RC for grouping </a:t>
            </a:r>
            <a:r>
              <a:rPr lang="en-US" altLang="ja-JP" dirty="0" smtClean="0"/>
              <a:t>them.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We used a different experimental setup for each experiment.</a:t>
            </a:r>
            <a:endParaRPr kumimoji="1" lang="en-US" altLang="ja-JP" dirty="0"/>
          </a:p>
          <a:p>
            <a:r>
              <a:rPr lang="en-US" altLang="ja-JP" dirty="0" smtClean="0"/>
              <a:t>For details, see the paper.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6017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First, we </a:t>
            </a:r>
            <a:r>
              <a:rPr lang="en-US" altLang="ja-JP" dirty="0"/>
              <a:t>offloaded </a:t>
            </a:r>
            <a:r>
              <a:rPr lang="en-US" altLang="ja-JP" dirty="0" err="1"/>
              <a:t>ClamAV</a:t>
            </a:r>
            <a:r>
              <a:rPr lang="en-US" altLang="ja-JP" dirty="0"/>
              <a:t>, which is </a:t>
            </a:r>
            <a:r>
              <a:rPr lang="en-US" altLang="ja-JP" dirty="0" smtClean="0"/>
              <a:t>a host-based IDS </a:t>
            </a:r>
            <a:r>
              <a:rPr lang="en-US" altLang="ja-JP" dirty="0"/>
              <a:t>for detecting </a:t>
            </a:r>
            <a:r>
              <a:rPr lang="en-US" altLang="ja-JP" dirty="0" smtClean="0"/>
              <a:t>viruses in VM's disk.</a:t>
            </a:r>
            <a:endParaRPr lang="en-US" altLang="ja-JP" dirty="0"/>
          </a:p>
          <a:p>
            <a:r>
              <a:rPr lang="en-US" altLang="ja-JP" dirty="0"/>
              <a:t>We ran a CPU-intensive task in the </a:t>
            </a:r>
            <a:r>
              <a:rPr lang="en-US" altLang="ja-JP" dirty="0" smtClean="0"/>
              <a:t>VM.</a:t>
            </a:r>
          </a:p>
          <a:p>
            <a:r>
              <a:rPr lang="en-US" altLang="ja-JP" dirty="0" smtClean="0"/>
              <a:t>Our </a:t>
            </a:r>
            <a:r>
              <a:rPr lang="en-US" altLang="ja-JP" dirty="0"/>
              <a:t>goal was to </a:t>
            </a:r>
            <a:r>
              <a:rPr lang="en-US" altLang="ja-JP" dirty="0" smtClean="0"/>
              <a:t>keep </a:t>
            </a:r>
            <a:r>
              <a:rPr lang="en-US" altLang="ja-JP" dirty="0"/>
              <a:t>the total CPU utilization to 60%.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First, we </a:t>
            </a:r>
            <a:r>
              <a:rPr lang="en-US" altLang="ja-JP" dirty="0"/>
              <a:t>set the CPU limit of the VM to 60% </a:t>
            </a:r>
            <a:r>
              <a:rPr lang="en-US" altLang="ja-JP" dirty="0" smtClean="0"/>
              <a:t>without resource cages.</a:t>
            </a:r>
            <a:endParaRPr lang="en-US" altLang="ja-JP" dirty="0"/>
          </a:p>
          <a:p>
            <a:r>
              <a:rPr kumimoji="1" lang="en-US" altLang="ja-JP" dirty="0" smtClean="0"/>
              <a:t>W</a:t>
            </a:r>
            <a:r>
              <a:rPr lang="en-US" altLang="ja-JP" dirty="0" smtClean="0"/>
              <a:t>hen </a:t>
            </a:r>
            <a:r>
              <a:rPr lang="en-US" altLang="ja-JP" dirty="0" err="1"/>
              <a:t>ClamAV</a:t>
            </a:r>
            <a:r>
              <a:rPr lang="en-US" altLang="ja-JP" dirty="0"/>
              <a:t> started running, it consumed 30% of the CPU time.</a:t>
            </a:r>
          </a:p>
          <a:p>
            <a:r>
              <a:rPr lang="en-US" altLang="ja-JP" dirty="0"/>
              <a:t>As a result, the total CPU utilization exceeded 60%.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Next, we set </a:t>
            </a:r>
            <a:r>
              <a:rPr lang="en-US" altLang="ja-JP" dirty="0"/>
              <a:t>the CPU limit </a:t>
            </a:r>
            <a:r>
              <a:rPr lang="en-US" altLang="ja-JP" dirty="0" smtClean="0"/>
              <a:t>of the resource cage RC to </a:t>
            </a:r>
            <a:r>
              <a:rPr lang="en-US" altLang="ja-JP" dirty="0"/>
              <a:t>60</a:t>
            </a:r>
            <a:r>
              <a:rPr lang="en-US" altLang="ja-JP" dirty="0" smtClean="0"/>
              <a:t>%.</a:t>
            </a:r>
          </a:p>
          <a:p>
            <a:r>
              <a:rPr lang="en-US" altLang="ja-JP" dirty="0" smtClean="0"/>
              <a:t>When </a:t>
            </a:r>
            <a:r>
              <a:rPr lang="en-US" altLang="ja-JP" dirty="0" err="1"/>
              <a:t>ClamAV</a:t>
            </a:r>
            <a:r>
              <a:rPr lang="en-US" altLang="ja-JP" dirty="0"/>
              <a:t> started </a:t>
            </a:r>
            <a:r>
              <a:rPr lang="en-US" altLang="ja-JP" dirty="0" smtClean="0"/>
              <a:t>running, the </a:t>
            </a:r>
            <a:r>
              <a:rPr lang="en-US" altLang="ja-JP" dirty="0"/>
              <a:t>CPU time assigned to </a:t>
            </a:r>
            <a:r>
              <a:rPr lang="en-US" altLang="ja-JP" dirty="0" err="1"/>
              <a:t>RC_vm</a:t>
            </a:r>
            <a:r>
              <a:rPr lang="en-US" altLang="ja-JP" dirty="0"/>
              <a:t> was decreased </a:t>
            </a:r>
            <a:r>
              <a:rPr lang="en-US" altLang="ja-JP" dirty="0" smtClean="0"/>
              <a:t>and</a:t>
            </a:r>
            <a:endParaRPr lang="en-US" altLang="ja-JP" dirty="0"/>
          </a:p>
          <a:p>
            <a:r>
              <a:rPr lang="en-US" altLang="ja-JP" dirty="0"/>
              <a:t>the </a:t>
            </a:r>
            <a:r>
              <a:rPr lang="en-US" altLang="ja-JP" dirty="0" smtClean="0"/>
              <a:t>CPU </a:t>
            </a:r>
            <a:r>
              <a:rPr lang="en-US" altLang="ja-JP" dirty="0"/>
              <a:t>utilization of RC was always kept to 60% successfully.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059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Second, we </a:t>
            </a:r>
            <a:r>
              <a:rPr lang="en-US" altLang="ja-JP" dirty="0"/>
              <a:t>offloaded Snort, which is </a:t>
            </a:r>
            <a:r>
              <a:rPr lang="en-US" altLang="ja-JP" dirty="0" smtClean="0"/>
              <a:t>a network-based </a:t>
            </a:r>
            <a:r>
              <a:rPr lang="en-US" altLang="ja-JP" dirty="0"/>
              <a:t>IDS for </a:t>
            </a:r>
            <a:r>
              <a:rPr lang="en-US" altLang="ja-JP" dirty="0" smtClean="0"/>
              <a:t>checking </a:t>
            </a:r>
            <a:r>
              <a:rPr lang="en-US" altLang="ja-JP" dirty="0"/>
              <a:t>network packets.</a:t>
            </a:r>
          </a:p>
          <a:p>
            <a:r>
              <a:rPr lang="en-US" altLang="ja-JP" dirty="0" smtClean="0"/>
              <a:t>Unlike </a:t>
            </a:r>
            <a:r>
              <a:rPr lang="en-US" altLang="ja-JP" dirty="0" err="1" smtClean="0"/>
              <a:t>ClamAV</a:t>
            </a:r>
            <a:r>
              <a:rPr lang="en-US" altLang="ja-JP" dirty="0" smtClean="0"/>
              <a:t>, the CPU utilization of Snort depends on VM's workload.</a:t>
            </a:r>
          </a:p>
          <a:p>
            <a:r>
              <a:rPr lang="en-US" altLang="ja-JP" dirty="0"/>
              <a:t>We ran the </a:t>
            </a:r>
            <a:r>
              <a:rPr lang="en-US" altLang="ja-JP" dirty="0" smtClean="0"/>
              <a:t>Apache web </a:t>
            </a:r>
            <a:r>
              <a:rPr lang="en-US" altLang="ja-JP" dirty="0"/>
              <a:t>server in the VM and sent requests </a:t>
            </a:r>
            <a:r>
              <a:rPr lang="en-US" altLang="ja-JP" dirty="0" smtClean="0"/>
              <a:t>to it.</a:t>
            </a:r>
            <a:endParaRPr lang="en-US" altLang="ja-JP" dirty="0"/>
          </a:p>
          <a:p>
            <a:r>
              <a:rPr lang="en-US" altLang="ja-JP" dirty="0" smtClean="0"/>
              <a:t>Our </a:t>
            </a:r>
            <a:r>
              <a:rPr lang="en-US" altLang="ja-JP" dirty="0"/>
              <a:t>goal was to </a:t>
            </a:r>
            <a:r>
              <a:rPr lang="en-US" altLang="ja-JP" dirty="0" smtClean="0"/>
              <a:t>keep </a:t>
            </a:r>
            <a:r>
              <a:rPr lang="en-US" altLang="ja-JP" dirty="0"/>
              <a:t>the total CPU utilization to 50%.</a:t>
            </a:r>
          </a:p>
          <a:p>
            <a:endParaRPr lang="en-US" altLang="ja-JP" dirty="0"/>
          </a:p>
          <a:p>
            <a:r>
              <a:rPr lang="en-US" altLang="ja-JP" dirty="0" smtClean="0"/>
              <a:t>When </a:t>
            </a:r>
            <a:r>
              <a:rPr lang="en-US" altLang="ja-JP" dirty="0"/>
              <a:t>we set the CPU limit of RC </a:t>
            </a:r>
            <a:r>
              <a:rPr lang="en-US" altLang="ja-JP" dirty="0" smtClean="0"/>
              <a:t>to 50% </a:t>
            </a:r>
            <a:r>
              <a:rPr lang="en-US" altLang="ja-JP" dirty="0"/>
              <a:t>and that of RC_ids to 20%, the CPU utilization of RC </a:t>
            </a:r>
            <a:r>
              <a:rPr lang="en-US" altLang="ja-JP" dirty="0" smtClean="0"/>
              <a:t>didn't </a:t>
            </a:r>
            <a:r>
              <a:rPr lang="en-US" altLang="ja-JP" dirty="0"/>
              <a:t>exceed </a:t>
            </a:r>
            <a:r>
              <a:rPr lang="en-US" altLang="ja-JP" dirty="0" smtClean="0"/>
              <a:t>the </a:t>
            </a:r>
            <a:r>
              <a:rPr lang="en-US" altLang="ja-JP" dirty="0"/>
              <a:t>CPU limit </a:t>
            </a:r>
            <a:r>
              <a:rPr lang="en-US" altLang="ja-JP" dirty="0" smtClean="0"/>
              <a:t>successfully.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 smtClean="0"/>
              <a:t>At this time, </a:t>
            </a:r>
            <a:r>
              <a:rPr lang="en-US" altLang="ja-JP" dirty="0"/>
              <a:t>we measured the throughput of the web server in the VM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Using resource cages, the </a:t>
            </a:r>
            <a:r>
              <a:rPr lang="en-US" altLang="ja-JP" dirty="0"/>
              <a:t>throughput was almost the </a:t>
            </a:r>
            <a:r>
              <a:rPr lang="en-US" altLang="ja-JP" dirty="0" smtClean="0"/>
              <a:t>same as when Snort wasn't</a:t>
            </a:r>
            <a:r>
              <a:rPr lang="en-US" altLang="ja-JP" baseline="0" dirty="0" smtClean="0"/>
              <a:t> offloaded,</a:t>
            </a:r>
            <a:r>
              <a:rPr lang="en-US" altLang="ja-JP" dirty="0" smtClean="0"/>
              <a:t> as expected.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8098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For memory limit, we </a:t>
            </a:r>
            <a:r>
              <a:rPr lang="en-US" altLang="ja-JP" dirty="0"/>
              <a:t>offloaded </a:t>
            </a:r>
            <a:r>
              <a:rPr lang="en-US" altLang="ja-JP" dirty="0" err="1"/>
              <a:t>MemBench</a:t>
            </a:r>
            <a:r>
              <a:rPr lang="en-US" altLang="ja-JP" dirty="0"/>
              <a:t>, which repeatedly allocated and deallocated memory.</a:t>
            </a:r>
          </a:p>
          <a:p>
            <a:r>
              <a:rPr lang="en-US" altLang="ja-JP" dirty="0"/>
              <a:t>Our goal was to </a:t>
            </a:r>
            <a:r>
              <a:rPr lang="en-US" altLang="ja-JP" dirty="0" smtClean="0"/>
              <a:t>keep </a:t>
            </a:r>
            <a:r>
              <a:rPr lang="en-US" altLang="ja-JP" dirty="0"/>
              <a:t>the total memory usage </a:t>
            </a:r>
            <a:r>
              <a:rPr lang="en-US" altLang="ja-JP" dirty="0" smtClean="0"/>
              <a:t>to </a:t>
            </a:r>
            <a:r>
              <a:rPr lang="en-US" altLang="ja-JP" dirty="0"/>
              <a:t>512 MB</a:t>
            </a:r>
            <a:r>
              <a:rPr lang="en-US" altLang="ja-JP" dirty="0" smtClean="0"/>
              <a:t>.</a:t>
            </a:r>
          </a:p>
          <a:p>
            <a:endParaRPr lang="en-US" altLang="ja-JP" dirty="0"/>
          </a:p>
          <a:p>
            <a:r>
              <a:rPr lang="en-US" altLang="ja-JP" dirty="0" smtClean="0"/>
              <a:t>Without resource cages, when </a:t>
            </a:r>
            <a:r>
              <a:rPr lang="en-US" altLang="ja-JP" dirty="0" err="1"/>
              <a:t>MemBench</a:t>
            </a:r>
            <a:r>
              <a:rPr lang="en-US" altLang="ja-JP" dirty="0"/>
              <a:t> allocated memory, </a:t>
            </a:r>
            <a:r>
              <a:rPr lang="en-US" altLang="ja-JP" dirty="0" smtClean="0"/>
              <a:t>the </a:t>
            </a:r>
            <a:r>
              <a:rPr lang="en-US" altLang="ja-JP" dirty="0"/>
              <a:t>total memory size exceeded </a:t>
            </a:r>
            <a:r>
              <a:rPr lang="en-US" altLang="ja-JP" dirty="0" smtClean="0"/>
              <a:t>512</a:t>
            </a:r>
            <a:r>
              <a:rPr lang="en-US" altLang="ja-JP" dirty="0"/>
              <a:t> </a:t>
            </a:r>
            <a:r>
              <a:rPr lang="en-US" altLang="ja-JP" dirty="0" smtClean="0"/>
              <a:t>MB.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 smtClean="0"/>
              <a:t>When </a:t>
            </a:r>
            <a:r>
              <a:rPr lang="en-US" altLang="ja-JP" dirty="0" smtClean="0"/>
              <a:t>we limited </a:t>
            </a:r>
            <a:r>
              <a:rPr lang="en-US" altLang="ja-JP" dirty="0"/>
              <a:t>the memory size of </a:t>
            </a:r>
            <a:r>
              <a:rPr lang="en-US" altLang="ja-JP" dirty="0" smtClean="0"/>
              <a:t>RC, the memory size of the VM was adjusted and the </a:t>
            </a:r>
            <a:r>
              <a:rPr lang="en-US" altLang="ja-JP" dirty="0"/>
              <a:t>total memory size </a:t>
            </a:r>
            <a:r>
              <a:rPr lang="en-US" altLang="ja-JP" dirty="0" smtClean="0"/>
              <a:t>was </a:t>
            </a:r>
            <a:r>
              <a:rPr lang="en-US" altLang="ja-JP" dirty="0"/>
              <a:t>kept to 512 MB.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971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Next, we </a:t>
            </a:r>
            <a:r>
              <a:rPr lang="en-US" altLang="ja-JP" dirty="0"/>
              <a:t>offloaded Tripwire, which is a host-based IDS for checking the integrity of VM's disk.</a:t>
            </a:r>
          </a:p>
          <a:p>
            <a:r>
              <a:rPr lang="en-US" altLang="ja-JP" dirty="0"/>
              <a:t>Our goal </a:t>
            </a:r>
            <a:r>
              <a:rPr lang="en-US" altLang="ja-JP" dirty="0" smtClean="0"/>
              <a:t>was the same as the previous experiment.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dirty="0" smtClean="0"/>
              <a:t>Without resource cages, Tripwire </a:t>
            </a:r>
            <a:r>
              <a:rPr lang="en-US" altLang="ja-JP" dirty="0"/>
              <a:t>used a large amount of page cache.</a:t>
            </a:r>
          </a:p>
          <a:p>
            <a:r>
              <a:rPr lang="en-US" altLang="ja-JP" dirty="0" smtClean="0"/>
              <a:t>The </a:t>
            </a:r>
            <a:r>
              <a:rPr lang="en-US" altLang="ja-JP" dirty="0"/>
              <a:t>page cache consumed by Tripwire became more than 3.5 GB.</a:t>
            </a:r>
          </a:p>
          <a:p>
            <a:r>
              <a:rPr lang="en-US" altLang="ja-JP" dirty="0"/>
              <a:t>In total, the memory size of the VM and Tripwire largely exceeded 512 MB.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When </a:t>
            </a:r>
            <a:r>
              <a:rPr lang="en-US" altLang="ja-JP" dirty="0"/>
              <a:t>we </a:t>
            </a:r>
            <a:r>
              <a:rPr lang="en-US" altLang="ja-JP" dirty="0" smtClean="0"/>
              <a:t>limited </a:t>
            </a:r>
            <a:r>
              <a:rPr lang="en-US" altLang="ja-JP" dirty="0"/>
              <a:t>the memory </a:t>
            </a:r>
            <a:r>
              <a:rPr lang="en-US" altLang="ja-JP" dirty="0" smtClean="0"/>
              <a:t>size appropriately, </a:t>
            </a:r>
            <a:r>
              <a:rPr lang="en-US" altLang="ja-JP" dirty="0"/>
              <a:t>the total memory size </a:t>
            </a:r>
            <a:r>
              <a:rPr lang="en-US" altLang="ja-JP" dirty="0" smtClean="0"/>
              <a:t>was </a:t>
            </a:r>
            <a:r>
              <a:rPr lang="en-US" altLang="ja-JP" dirty="0"/>
              <a:t>kept to 512 MB.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5434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We examined that </a:t>
            </a:r>
            <a:r>
              <a:rPr lang="en-US" altLang="ja-JP" dirty="0"/>
              <a:t>resource cages for KVM also worked </a:t>
            </a:r>
            <a:r>
              <a:rPr lang="en-US" altLang="ja-JP" dirty="0" smtClean="0"/>
              <a:t>well.</a:t>
            </a:r>
            <a:endParaRPr lang="en-US" altLang="ja-JP" dirty="0"/>
          </a:p>
          <a:p>
            <a:r>
              <a:rPr lang="en-US" altLang="ja-JP" dirty="0" smtClean="0"/>
              <a:t>First, we offloaded Tripwire</a:t>
            </a:r>
            <a:r>
              <a:rPr lang="en-US" altLang="ja-JP" baseline="0" dirty="0" smtClean="0"/>
              <a:t> and </a:t>
            </a:r>
            <a:r>
              <a:rPr lang="en-US" altLang="ja-JP" dirty="0" smtClean="0"/>
              <a:t>ran a CPU-intensive task in the VM.</a:t>
            </a:r>
          </a:p>
          <a:p>
            <a:r>
              <a:rPr lang="en-US" altLang="ja-JP" dirty="0" smtClean="0"/>
              <a:t>Unlike previous experiments, our </a:t>
            </a:r>
            <a:r>
              <a:rPr lang="en-US" altLang="ja-JP" dirty="0"/>
              <a:t>goal </a:t>
            </a:r>
            <a:r>
              <a:rPr lang="en-US" altLang="ja-JP" dirty="0" smtClean="0"/>
              <a:t>was </a:t>
            </a:r>
            <a:r>
              <a:rPr lang="en-US" altLang="ja-JP" dirty="0"/>
              <a:t>to keep CPU utilization of </a:t>
            </a:r>
            <a:r>
              <a:rPr lang="en-US" altLang="ja-JP" dirty="0" err="1"/>
              <a:t>RC_vm</a:t>
            </a:r>
            <a:r>
              <a:rPr lang="en-US" altLang="ja-JP" dirty="0"/>
              <a:t> and </a:t>
            </a:r>
            <a:r>
              <a:rPr lang="en-US" altLang="ja-JP" dirty="0" err="1"/>
              <a:t>RC_ids</a:t>
            </a:r>
            <a:r>
              <a:rPr lang="en-US" altLang="ja-JP" dirty="0"/>
              <a:t> to a 1:1 ratio.</a:t>
            </a:r>
          </a:p>
          <a:p>
            <a:r>
              <a:rPr lang="en-US" altLang="ja-JP" dirty="0" smtClean="0"/>
              <a:t>While Tripwire didn't run, </a:t>
            </a:r>
            <a:r>
              <a:rPr lang="en-US" altLang="ja-JP" dirty="0" err="1" smtClean="0"/>
              <a:t>RC_vm</a:t>
            </a:r>
            <a:r>
              <a:rPr lang="en-US" altLang="ja-JP" dirty="0" smtClean="0"/>
              <a:t> </a:t>
            </a:r>
            <a:r>
              <a:rPr lang="en-US" altLang="ja-JP" dirty="0"/>
              <a:t>could receive </a:t>
            </a:r>
            <a:r>
              <a:rPr lang="en-US" altLang="ja-JP" dirty="0" smtClean="0"/>
              <a:t>100% of the </a:t>
            </a:r>
            <a:r>
              <a:rPr lang="en-US" altLang="ja-JP" dirty="0"/>
              <a:t>CPU time.</a:t>
            </a:r>
          </a:p>
          <a:p>
            <a:r>
              <a:rPr lang="en-US" altLang="ja-JP" dirty="0"/>
              <a:t>When </a:t>
            </a:r>
            <a:r>
              <a:rPr lang="en-US" altLang="ja-JP" dirty="0" smtClean="0"/>
              <a:t>Tripwire </a:t>
            </a:r>
            <a:r>
              <a:rPr lang="en-US" altLang="ja-JP" dirty="0"/>
              <a:t>started running, </a:t>
            </a:r>
            <a:r>
              <a:rPr lang="en-US" altLang="ja-JP" dirty="0" err="1" smtClean="0"/>
              <a:t>RC_vm</a:t>
            </a:r>
            <a:r>
              <a:rPr lang="en-US" altLang="ja-JP" dirty="0" smtClean="0"/>
              <a:t> </a:t>
            </a:r>
            <a:r>
              <a:rPr lang="en-US" altLang="ja-JP" dirty="0"/>
              <a:t>and </a:t>
            </a:r>
            <a:r>
              <a:rPr lang="en-US" altLang="ja-JP" dirty="0" err="1" smtClean="0"/>
              <a:t>RC_ids</a:t>
            </a:r>
            <a:r>
              <a:rPr lang="en-US" altLang="ja-JP" dirty="0" smtClean="0"/>
              <a:t> </a:t>
            </a:r>
            <a:r>
              <a:rPr lang="en-US" altLang="ja-JP" dirty="0"/>
              <a:t>received </a:t>
            </a:r>
            <a:r>
              <a:rPr lang="en-US" altLang="ja-JP" dirty="0" smtClean="0"/>
              <a:t>50%, respectively.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Next, we </a:t>
            </a:r>
            <a:r>
              <a:rPr lang="en-US" altLang="ja-JP" dirty="0" smtClean="0"/>
              <a:t>ran </a:t>
            </a:r>
            <a:r>
              <a:rPr lang="en-US" altLang="ja-JP" dirty="0" err="1" smtClean="0"/>
              <a:t>MemBench</a:t>
            </a:r>
            <a:r>
              <a:rPr lang="en-US" altLang="ja-JP" dirty="0" smtClean="0"/>
              <a:t> in the VM and offloaded Tripwire.</a:t>
            </a:r>
            <a:endParaRPr lang="en-US" altLang="ja-JP" dirty="0"/>
          </a:p>
          <a:p>
            <a:r>
              <a:rPr lang="en-US" altLang="ja-JP" dirty="0"/>
              <a:t>Our goal </a:t>
            </a:r>
            <a:r>
              <a:rPr lang="en-US" altLang="ja-JP" dirty="0" smtClean="0"/>
              <a:t>was </a:t>
            </a:r>
            <a:r>
              <a:rPr lang="en-US" altLang="ja-JP" dirty="0"/>
              <a:t>to </a:t>
            </a:r>
            <a:r>
              <a:rPr lang="en-US" altLang="ja-JP" dirty="0" smtClean="0"/>
              <a:t>keep </a:t>
            </a:r>
            <a:r>
              <a:rPr lang="en-US" altLang="ja-JP" dirty="0"/>
              <a:t>the total memory size to 256 MB.</a:t>
            </a:r>
          </a:p>
          <a:p>
            <a:r>
              <a:rPr lang="en-US" altLang="ja-JP" dirty="0" smtClean="0"/>
              <a:t>Unlike Xen, the </a:t>
            </a:r>
            <a:r>
              <a:rPr lang="en-US" altLang="ja-JP" dirty="0"/>
              <a:t>real memory allocation to the VM was very small at </a:t>
            </a:r>
            <a:r>
              <a:rPr lang="en-US" altLang="ja-JP" dirty="0" smtClean="0"/>
              <a:t>first in KVM.</a:t>
            </a:r>
            <a:endParaRPr lang="en-US" altLang="ja-JP" dirty="0"/>
          </a:p>
          <a:p>
            <a:r>
              <a:rPr lang="en-US" altLang="ja-JP" dirty="0" smtClean="0"/>
              <a:t>Even after Tripwire </a:t>
            </a:r>
            <a:r>
              <a:rPr lang="en-US" altLang="ja-JP" dirty="0"/>
              <a:t>started running, </a:t>
            </a:r>
            <a:r>
              <a:rPr lang="en-US" altLang="ja-JP" dirty="0" smtClean="0"/>
              <a:t>the </a:t>
            </a:r>
            <a:r>
              <a:rPr lang="en-US" altLang="ja-JP" dirty="0"/>
              <a:t>memory size of RC was less than 256 MB.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002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SEDF-DC is a VM scheduler for enforcing performance isolation between VMs considering I/O processing.</a:t>
            </a:r>
          </a:p>
          <a:p>
            <a:r>
              <a:rPr kumimoji="1" lang="en-US" altLang="ja-JP" dirty="0"/>
              <a:t>This is similar to resource cages, but </a:t>
            </a:r>
            <a:r>
              <a:rPr lang="en-US" altLang="ja-JP" dirty="0"/>
              <a:t>SEDF-DC provides no new </a:t>
            </a:r>
            <a:r>
              <a:rPr lang="en-US" altLang="ja-JP" dirty="0" smtClean="0"/>
              <a:t>abstraction.</a:t>
            </a:r>
          </a:p>
          <a:p>
            <a:r>
              <a:rPr lang="en-US" altLang="ja-JP" dirty="0" smtClean="0"/>
              <a:t>In addition, it is </a:t>
            </a:r>
            <a:r>
              <a:rPr lang="en-US" altLang="ja-JP" dirty="0"/>
              <a:t>specific to network I/O processing.</a:t>
            </a:r>
          </a:p>
          <a:p>
            <a:endParaRPr lang="en-US" altLang="ja-JP" dirty="0"/>
          </a:p>
          <a:p>
            <a:r>
              <a:rPr lang="en-US" altLang="ja-JP" dirty="0"/>
              <a:t>Resource pools in VMware vSphere enable </a:t>
            </a:r>
            <a:r>
              <a:rPr lang="en-US" altLang="ja-JP" dirty="0" smtClean="0"/>
              <a:t>performance isolation of </a:t>
            </a:r>
            <a:r>
              <a:rPr lang="en-US" altLang="ja-JP" dirty="0"/>
              <a:t>a group of VMs.</a:t>
            </a:r>
          </a:p>
          <a:p>
            <a:r>
              <a:rPr lang="en-US" altLang="ja-JP" dirty="0"/>
              <a:t>However, </a:t>
            </a:r>
            <a:r>
              <a:rPr lang="en-US" altLang="ja-JP" dirty="0" smtClean="0"/>
              <a:t>a </a:t>
            </a:r>
            <a:r>
              <a:rPr lang="en-US" altLang="ja-JP" dirty="0"/>
              <a:t>VM is a minimum </a:t>
            </a:r>
            <a:r>
              <a:rPr lang="en-US" altLang="ja-JP" dirty="0" smtClean="0"/>
              <a:t>unit.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In combination with </a:t>
            </a:r>
            <a:r>
              <a:rPr lang="en-US" altLang="ja-JP" dirty="0" err="1" smtClean="0"/>
              <a:t>VMCoupler</a:t>
            </a:r>
            <a:r>
              <a:rPr lang="en-US" altLang="ja-JP" dirty="0"/>
              <a:t>, resource pools would be useful for performance isolation considering IDS offloading.</a:t>
            </a:r>
          </a:p>
          <a:p>
            <a:r>
              <a:rPr lang="en-US" altLang="ja-JP" dirty="0" err="1"/>
              <a:t>VMCoupler</a:t>
            </a:r>
            <a:r>
              <a:rPr lang="en-US" altLang="ja-JP" dirty="0"/>
              <a:t> enables offloaded </a:t>
            </a:r>
            <a:r>
              <a:rPr lang="en-US" altLang="ja-JP" dirty="0" err="1"/>
              <a:t>IDSes</a:t>
            </a:r>
            <a:r>
              <a:rPr lang="en-US" altLang="ja-JP" dirty="0"/>
              <a:t> to run in a dedicated VM called a guard </a:t>
            </a:r>
            <a:r>
              <a:rPr lang="en-US" altLang="ja-JP" dirty="0" smtClean="0"/>
              <a:t>VM.</a:t>
            </a:r>
            <a:endParaRPr lang="en-US" altLang="ja-JP" dirty="0"/>
          </a:p>
          <a:p>
            <a:r>
              <a:rPr lang="en-US" altLang="ja-JP" dirty="0"/>
              <a:t>A resource pool can group a monitored VM and a guard VM and control their resource usage.</a:t>
            </a:r>
          </a:p>
          <a:p>
            <a:r>
              <a:rPr lang="en-US" altLang="ja-JP" dirty="0"/>
              <a:t>However, VMCoupler increases resource consumption by more VMs.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6747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In conclusion, </a:t>
            </a:r>
            <a:r>
              <a:rPr lang="en-US" altLang="ja-JP" dirty="0"/>
              <a:t>we proposed resource cages for resource management considering IDS offloading.</a:t>
            </a:r>
          </a:p>
          <a:p>
            <a:r>
              <a:rPr lang="en-US" altLang="ja-JP" dirty="0"/>
              <a:t>A resource cage is a new abstraction of the hypervisor.</a:t>
            </a:r>
          </a:p>
          <a:p>
            <a:r>
              <a:rPr lang="en-US" altLang="ja-JP" dirty="0"/>
              <a:t>It manages a VM and offloaded IDS processes as a group and achieves </a:t>
            </a:r>
            <a:r>
              <a:rPr lang="en-US" altLang="ja-JP" dirty="0" smtClean="0"/>
              <a:t>both performance </a:t>
            </a:r>
            <a:r>
              <a:rPr lang="en-US" altLang="ja-JP" dirty="0"/>
              <a:t>isolation </a:t>
            </a:r>
            <a:r>
              <a:rPr lang="en-US" altLang="ja-JP" dirty="0" smtClean="0"/>
              <a:t>and high resource utilization.</a:t>
            </a:r>
            <a:endParaRPr lang="en-US" altLang="ja-JP" dirty="0"/>
          </a:p>
          <a:p>
            <a:r>
              <a:rPr lang="en-US" altLang="ja-JP" dirty="0" smtClean="0"/>
              <a:t>We </a:t>
            </a:r>
            <a:r>
              <a:rPr lang="en-US" altLang="ja-JP" dirty="0"/>
              <a:t>have implemented resource cages in Xen and KVM</a:t>
            </a:r>
            <a:r>
              <a:rPr lang="en-US" altLang="ja-JP" baseline="0" dirty="0"/>
              <a:t> and showed the effectiveness.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Our future work is to implement CPU shares between a VM and IDS processes inside the same resource cage in Xen.</a:t>
            </a:r>
          </a:p>
          <a:p>
            <a:r>
              <a:rPr lang="en-US" altLang="ja-JP" dirty="0"/>
              <a:t>When VMs and processes are managed by the hypervisor and the operating </a:t>
            </a:r>
            <a:r>
              <a:rPr lang="en-US" altLang="ja-JP" dirty="0" smtClean="0"/>
              <a:t>systems independently</a:t>
            </a:r>
            <a:r>
              <a:rPr lang="en-US" altLang="ja-JP" dirty="0"/>
              <a:t>, it is difficult to relatively control their resource usage.</a:t>
            </a:r>
          </a:p>
          <a:p>
            <a:r>
              <a:rPr lang="en-US" altLang="ja-JP" dirty="0"/>
              <a:t>In addition, we are planning to control the usage of storage and network in resource cages.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05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To prevent IDSes from being compromised by intruders, IDS offloading has been proposed.</a:t>
            </a:r>
          </a:p>
          <a:p>
            <a:r>
              <a:rPr kumimoji="1" lang="en-US" altLang="ja-JP" dirty="0" smtClean="0"/>
              <a:t>It enables securely running IDSes outside target VMs, for example, in a </a:t>
            </a:r>
            <a:r>
              <a:rPr lang="en-US" altLang="ja-JP" dirty="0" smtClean="0"/>
              <a:t>privileged VM called </a:t>
            </a:r>
            <a:r>
              <a:rPr kumimoji="1" lang="en-US" altLang="ja-JP" dirty="0" smtClean="0"/>
              <a:t>the management VM.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Offloaded IDSes can directly obtain information inside VMs using a technique called VM introspection.</a:t>
            </a:r>
          </a:p>
          <a:p>
            <a:r>
              <a:rPr lang="en-US" altLang="ja-JP" dirty="0" smtClean="0"/>
              <a:t>For example, they can read kernel data in VM's memory, check the integrity of the storage, and capture all the packets from and to VMs.</a:t>
            </a:r>
          </a:p>
          <a:p>
            <a:endParaRPr kumimoji="1" lang="en-US" altLang="ja-JP" dirty="0" smtClean="0"/>
          </a:p>
          <a:p>
            <a:r>
              <a:rPr lang="en-US" altLang="ja-JP" dirty="0"/>
              <a:t>Even if attackers intrude into a VM, they cannot disable offloaded IDSes.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984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However, IDS offloading makes performance isolation between VMs difficult.</a:t>
            </a:r>
          </a:p>
          <a:p>
            <a:r>
              <a:rPr lang="en-US" altLang="ja-JP" dirty="0"/>
              <a:t>In a virtualized system, each VM is strongly isolated by the hypervisor.</a:t>
            </a:r>
          </a:p>
          <a:p>
            <a:r>
              <a:rPr kumimoji="1" lang="en-US" altLang="ja-JP" dirty="0"/>
              <a:t>The hypervisor runs underneath all the VMs.</a:t>
            </a:r>
          </a:p>
          <a:p>
            <a:r>
              <a:rPr lang="en-US" altLang="ja-JP" dirty="0"/>
              <a:t>For performance, the hypervisor can guarantee that each VM doesn't use more than a certain amount of resources such as CPUs and memory.</a:t>
            </a:r>
          </a:p>
          <a:p>
            <a:r>
              <a:rPr lang="en-US" altLang="ja-JP" dirty="0"/>
              <a:t>For example, the hypervisor can set the upper limit of CPU utilization to </a:t>
            </a:r>
            <a:r>
              <a:rPr lang="en-US" altLang="ja-JP" dirty="0" smtClean="0"/>
              <a:t>each VM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It can also set the maximum memory size to each VM.</a:t>
            </a:r>
          </a:p>
          <a:p>
            <a:endParaRPr kumimoji="1" lang="en-US" altLang="ja-JP" dirty="0"/>
          </a:p>
          <a:p>
            <a:r>
              <a:rPr lang="en-US" altLang="ja-JP" dirty="0"/>
              <a:t>In addition, the hypervisor can set CPU shares between VMs.</a:t>
            </a:r>
          </a:p>
          <a:p>
            <a:r>
              <a:rPr lang="en-US" altLang="ja-JP" dirty="0"/>
              <a:t>According to the shares, it </a:t>
            </a:r>
            <a:r>
              <a:rPr lang="en-US" altLang="ja-JP" dirty="0" smtClean="0"/>
              <a:t>proportionally </a:t>
            </a:r>
            <a:r>
              <a:rPr lang="en-US" altLang="ja-JP" dirty="0"/>
              <a:t>allocates the CPU time to VMs.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945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In IDS offloading, offloaded </a:t>
            </a:r>
            <a:r>
              <a:rPr lang="en-US" altLang="ja-JP" dirty="0" err="1"/>
              <a:t>IDSes</a:t>
            </a:r>
            <a:r>
              <a:rPr lang="en-US" altLang="ja-JP" dirty="0"/>
              <a:t> are executed in the management VM.</a:t>
            </a:r>
          </a:p>
          <a:p>
            <a:r>
              <a:rPr lang="en-US" altLang="ja-JP" dirty="0" smtClean="0"/>
              <a:t>In other words, they </a:t>
            </a:r>
            <a:r>
              <a:rPr lang="en-US" altLang="ja-JP" dirty="0"/>
              <a:t>consume resources in the management VM.</a:t>
            </a:r>
          </a:p>
          <a:p>
            <a:r>
              <a:rPr lang="en-US" altLang="ja-JP" dirty="0"/>
              <a:t>This violates performance isolation between VMs.</a:t>
            </a:r>
          </a:p>
          <a:p>
            <a:endParaRPr lang="en-US" altLang="ja-JP" dirty="0"/>
          </a:p>
          <a:p>
            <a:r>
              <a:rPr lang="en-US" altLang="ja-JP" dirty="0"/>
              <a:t>For example, assume that the hypervisor limits the CPU utilization of VM1 to 50%.</a:t>
            </a:r>
          </a:p>
          <a:p>
            <a:r>
              <a:rPr lang="en-US" altLang="ja-JP" dirty="0"/>
              <a:t>If IDS1 offloaded from the VM consumes 10% of the CPU time in the management VM, VM1 and IDS1 can use 60% of the CPU time in total.</a:t>
            </a:r>
          </a:p>
          <a:p>
            <a:r>
              <a:rPr lang="en-US" altLang="ja-JP" dirty="0"/>
              <a:t>Since the offloaded IDS1 is part of VM1 originally, the total CPU utilization of VM1 and IDS1 should be </a:t>
            </a:r>
            <a:r>
              <a:rPr lang="en-US" altLang="ja-JP" dirty="0" smtClean="0"/>
              <a:t>limited to 50</a:t>
            </a:r>
            <a:r>
              <a:rPr lang="en-US" altLang="ja-JP" dirty="0"/>
              <a:t>% for fairness.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31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baseline="0" dirty="0" smtClean="0"/>
              <a:t>It is difficult to achieve efficient p</a:t>
            </a:r>
            <a:r>
              <a:rPr lang="en-US" altLang="ja-JP" dirty="0" smtClean="0"/>
              <a:t>erformance isolation considering IDS offloading</a:t>
            </a:r>
            <a:r>
              <a:rPr lang="en-US" altLang="ja-JP" baseline="0" dirty="0" smtClean="0"/>
              <a:t> b</a:t>
            </a:r>
            <a:r>
              <a:rPr lang="en-US" altLang="ja-JP" dirty="0" smtClean="0"/>
              <a:t>y simply combining the existing resource controls of the hypervisor and the operating system.</a:t>
            </a:r>
          </a:p>
          <a:p>
            <a:r>
              <a:rPr lang="en-US" altLang="ja-JP" dirty="0" smtClean="0"/>
              <a:t>Let's </a:t>
            </a:r>
            <a:r>
              <a:rPr lang="en-US" altLang="ja-JP" dirty="0"/>
              <a:t>consider limiting the total CPU utilization of a VM and its offloaded IDS to 50% as a goal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For </a:t>
            </a:r>
            <a:r>
              <a:rPr lang="en-US" altLang="ja-JP" dirty="0"/>
              <a:t>example, we can configure the CPU limit of </a:t>
            </a:r>
            <a:r>
              <a:rPr lang="en-US" altLang="ja-JP" dirty="0" smtClean="0"/>
              <a:t>VM1 </a:t>
            </a:r>
            <a:r>
              <a:rPr lang="en-US" altLang="ja-JP" dirty="0"/>
              <a:t>to 40% and that of </a:t>
            </a:r>
            <a:r>
              <a:rPr lang="en-US" altLang="ja-JP" dirty="0" smtClean="0"/>
              <a:t>IDS1 </a:t>
            </a:r>
            <a:r>
              <a:rPr lang="en-US" altLang="ja-JP" dirty="0"/>
              <a:t>to 10%.</a:t>
            </a:r>
          </a:p>
          <a:p>
            <a:r>
              <a:rPr lang="en-US" altLang="ja-JP" dirty="0"/>
              <a:t>When both </a:t>
            </a:r>
            <a:r>
              <a:rPr lang="en-US" altLang="ja-JP" dirty="0" smtClean="0"/>
              <a:t>VM1 </a:t>
            </a:r>
            <a:r>
              <a:rPr lang="en-US" altLang="ja-JP" dirty="0"/>
              <a:t>and </a:t>
            </a:r>
            <a:r>
              <a:rPr lang="en-US" altLang="ja-JP" dirty="0" smtClean="0"/>
              <a:t>IDS1 </a:t>
            </a:r>
            <a:r>
              <a:rPr lang="en-US" altLang="ja-JP" dirty="0"/>
              <a:t>are busy, the goal </a:t>
            </a:r>
            <a:r>
              <a:rPr lang="en-US" altLang="ja-JP" dirty="0" smtClean="0"/>
              <a:t>of 50% can </a:t>
            </a:r>
            <a:r>
              <a:rPr lang="en-US" altLang="ja-JP" dirty="0"/>
              <a:t>be achieved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r>
              <a:rPr lang="en-US" altLang="ja-JP" dirty="0" smtClean="0"/>
              <a:t>But when </a:t>
            </a:r>
            <a:r>
              <a:rPr lang="en-US" altLang="ja-JP" dirty="0"/>
              <a:t>IDS1 is idle, this configuration can achieve only low CPU utilization.</a:t>
            </a:r>
          </a:p>
          <a:p>
            <a:r>
              <a:rPr lang="en-US" altLang="ja-JP" dirty="0"/>
              <a:t>The total CPU utilization of VM1 and IDS1 becomes </a:t>
            </a:r>
            <a:r>
              <a:rPr lang="en-US" altLang="ja-JP" dirty="0" smtClean="0"/>
              <a:t>only 40</a:t>
            </a:r>
            <a:r>
              <a:rPr lang="en-US" altLang="ja-JP" dirty="0"/>
              <a:t>%.</a:t>
            </a:r>
          </a:p>
          <a:p>
            <a:r>
              <a:rPr lang="en-US" altLang="ja-JP" dirty="0"/>
              <a:t>At this time, VM1 should be able to receive up to 50% of the CPU </a:t>
            </a:r>
            <a:r>
              <a:rPr lang="en-US" altLang="ja-JP" dirty="0" smtClean="0"/>
              <a:t>time</a:t>
            </a:r>
            <a:r>
              <a:rPr lang="en-US" altLang="ja-JP" baseline="0" dirty="0" smtClean="0"/>
              <a:t>.</a:t>
            </a:r>
          </a:p>
          <a:p>
            <a:endParaRPr lang="en-US" altLang="ja-JP" dirty="0"/>
          </a:p>
          <a:p>
            <a:r>
              <a:rPr lang="en-US" altLang="ja-JP" dirty="0"/>
              <a:t>Any </a:t>
            </a:r>
            <a:r>
              <a:rPr lang="en-US" altLang="ja-JP" dirty="0" smtClean="0"/>
              <a:t>configurations </a:t>
            </a:r>
            <a:r>
              <a:rPr lang="en-US" altLang="ja-JP" dirty="0"/>
              <a:t>cannot </a:t>
            </a:r>
            <a:r>
              <a:rPr lang="en-US" altLang="ja-JP" dirty="0" smtClean="0"/>
              <a:t>achieve such efficient performance isolation.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025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For resource management considering IDS offloading,</a:t>
            </a:r>
            <a:r>
              <a:rPr lang="en-US" altLang="ja-JP" baseline="0" dirty="0" smtClean="0"/>
              <a:t> w</a:t>
            </a:r>
            <a:r>
              <a:rPr lang="en-US" altLang="ja-JP" dirty="0" smtClean="0"/>
              <a:t>e </a:t>
            </a:r>
            <a:r>
              <a:rPr lang="en-US" altLang="ja-JP" dirty="0"/>
              <a:t>propose a new abstraction of the hypervisor, called </a:t>
            </a:r>
            <a:r>
              <a:rPr lang="en-US" altLang="ja-JP" dirty="0" smtClean="0"/>
              <a:t>resource cages.</a:t>
            </a:r>
            <a:endParaRPr lang="en-US" altLang="ja-JP" dirty="0"/>
          </a:p>
          <a:p>
            <a:r>
              <a:rPr lang="en-US" altLang="ja-JP" dirty="0"/>
              <a:t>Traditionally, the hypervisor manages only VMs but no processes </a:t>
            </a:r>
            <a:r>
              <a:rPr lang="en-US" altLang="ja-JP" dirty="0" smtClean="0"/>
              <a:t>inside each VM </a:t>
            </a:r>
            <a:r>
              <a:rPr lang="en-US" altLang="ja-JP" dirty="0"/>
              <a:t>because processes are managed by the operating </a:t>
            </a:r>
            <a:r>
              <a:rPr lang="en-US" altLang="ja-JP" dirty="0" smtClean="0"/>
              <a:t>systems.</a:t>
            </a:r>
            <a:endParaRPr lang="en-US" altLang="ja-JP" dirty="0"/>
          </a:p>
          <a:p>
            <a:r>
              <a:rPr lang="en-US" altLang="ja-JP" dirty="0"/>
              <a:t>A resource cage manages a VM and IDS processes offloaded from it as a group.</a:t>
            </a:r>
          </a:p>
          <a:p>
            <a:r>
              <a:rPr lang="en-US" altLang="ja-JP" dirty="0"/>
              <a:t>Then, the hypervisor assigns CPUs and memory to resource cages, not VMs.</a:t>
            </a:r>
          </a:p>
          <a:p>
            <a:r>
              <a:rPr lang="en-US" altLang="ja-JP" dirty="0"/>
              <a:t>A resource cage achieves both performance isolation and high resource utilization for a group of a VM and </a:t>
            </a:r>
            <a:r>
              <a:rPr lang="en-US" altLang="ja-JP" dirty="0" smtClean="0"/>
              <a:t>its offloaded </a:t>
            </a:r>
            <a:r>
              <a:rPr lang="en-US" altLang="ja-JP" dirty="0" err="1"/>
              <a:t>IDSes</a:t>
            </a:r>
            <a:r>
              <a:rPr lang="en-US" altLang="ja-JP" dirty="0"/>
              <a:t>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71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Let's consider two resource cages: RC1 for VM1 and IDS1 and RC2 for VM2</a:t>
            </a:r>
            <a:r>
              <a:rPr lang="en-US" altLang="ja-JP" baseline="0" dirty="0" smtClean="0"/>
              <a:t> and</a:t>
            </a:r>
            <a:r>
              <a:rPr lang="en-US" altLang="ja-JP" dirty="0" smtClean="0"/>
              <a:t> IDS2.</a:t>
            </a:r>
          </a:p>
          <a:p>
            <a:r>
              <a:rPr lang="en-US" altLang="ja-JP" dirty="0" smtClean="0"/>
              <a:t>The</a:t>
            </a:r>
            <a:r>
              <a:rPr lang="en-US" altLang="ja-JP" baseline="0" dirty="0" smtClean="0"/>
              <a:t> upper limit of the CPU utilization of each resource cage is guaranteed.</a:t>
            </a:r>
            <a:endParaRPr lang="en-US" altLang="ja-JP" dirty="0" smtClean="0"/>
          </a:p>
          <a:p>
            <a:r>
              <a:rPr lang="en-US" altLang="ja-JP" dirty="0" smtClean="0"/>
              <a:t>For </a:t>
            </a:r>
            <a:r>
              <a:rPr lang="en-US" altLang="ja-JP" dirty="0"/>
              <a:t>example, we can limit the CPU utilization of </a:t>
            </a:r>
            <a:r>
              <a:rPr lang="en-US" altLang="ja-JP" dirty="0" smtClean="0"/>
              <a:t>these resource cages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to </a:t>
            </a:r>
            <a:r>
              <a:rPr lang="en-US" altLang="ja-JP" dirty="0"/>
              <a:t>50%, respectively.</a:t>
            </a:r>
          </a:p>
          <a:p>
            <a:r>
              <a:rPr lang="en-US" altLang="ja-JP" dirty="0"/>
              <a:t>When </a:t>
            </a:r>
            <a:r>
              <a:rPr lang="en-US" altLang="ja-JP" dirty="0" smtClean="0"/>
              <a:t>IDS1 </a:t>
            </a:r>
            <a:r>
              <a:rPr lang="en-US" altLang="ja-JP" dirty="0"/>
              <a:t>is idle, </a:t>
            </a:r>
            <a:r>
              <a:rPr lang="en-US" altLang="ja-JP" dirty="0" smtClean="0"/>
              <a:t>VM1 </a:t>
            </a:r>
            <a:r>
              <a:rPr lang="en-US" altLang="ja-JP" dirty="0"/>
              <a:t>in the same resource cage can receive up to 50% of </a:t>
            </a:r>
            <a:r>
              <a:rPr lang="en-US" altLang="ja-JP" dirty="0" smtClean="0"/>
              <a:t>the CPU </a:t>
            </a:r>
            <a:r>
              <a:rPr lang="en-US" altLang="ja-JP" dirty="0"/>
              <a:t>time.</a:t>
            </a:r>
          </a:p>
          <a:p>
            <a:r>
              <a:rPr lang="en-US" altLang="ja-JP" dirty="0" smtClean="0"/>
              <a:t>Similarly, </a:t>
            </a:r>
            <a:r>
              <a:rPr lang="en-US" altLang="ja-JP" dirty="0"/>
              <a:t>when </a:t>
            </a:r>
            <a:r>
              <a:rPr lang="en-US" altLang="ja-JP" dirty="0" smtClean="0"/>
              <a:t>VM1 </a:t>
            </a:r>
            <a:r>
              <a:rPr lang="en-US" altLang="ja-JP" dirty="0"/>
              <a:t>is idle, </a:t>
            </a:r>
            <a:r>
              <a:rPr lang="en-US" altLang="ja-JP" dirty="0" smtClean="0"/>
              <a:t>IDS1 can </a:t>
            </a:r>
            <a:r>
              <a:rPr lang="en-US" altLang="ja-JP" dirty="0"/>
              <a:t>receive up to </a:t>
            </a:r>
            <a:r>
              <a:rPr lang="en-US" altLang="ja-JP" dirty="0" smtClean="0"/>
              <a:t>50%.</a:t>
            </a:r>
          </a:p>
          <a:p>
            <a:r>
              <a:rPr lang="en-US" altLang="ja-JP" dirty="0" smtClean="0"/>
              <a:t>In any case, RC1 can receive up to 50% in total and </a:t>
            </a:r>
            <a:r>
              <a:rPr lang="en-US" altLang="ja-JP" baseline="0" dirty="0" smtClean="0"/>
              <a:t>high CPU utilization is achieved.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dirty="0" smtClean="0"/>
              <a:t>Even </a:t>
            </a:r>
            <a:r>
              <a:rPr lang="en-US" altLang="ja-JP" dirty="0"/>
              <a:t>when both </a:t>
            </a:r>
            <a:r>
              <a:rPr lang="en-US" altLang="ja-JP" dirty="0" smtClean="0"/>
              <a:t>VM1 and IDS1 are </a:t>
            </a:r>
            <a:r>
              <a:rPr lang="en-US" altLang="ja-JP" dirty="0"/>
              <a:t>idle, </a:t>
            </a:r>
            <a:r>
              <a:rPr lang="en-US" altLang="ja-JP" dirty="0" smtClean="0"/>
              <a:t>RC2 </a:t>
            </a:r>
            <a:r>
              <a:rPr lang="en-US" altLang="ja-JP" dirty="0"/>
              <a:t>cannot receive more than </a:t>
            </a:r>
            <a:r>
              <a:rPr lang="en-US" altLang="ja-JP" dirty="0" smtClean="0"/>
              <a:t>50%.</a:t>
            </a:r>
            <a:endParaRPr lang="en-US" altLang="ja-JP" dirty="0"/>
          </a:p>
          <a:p>
            <a:r>
              <a:rPr kumimoji="1" lang="en-US" altLang="ja-JP" dirty="0" smtClean="0"/>
              <a:t>The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performance is isolated between RC1 and</a:t>
            </a:r>
            <a:r>
              <a:rPr kumimoji="1" lang="en-US" altLang="ja-JP" baseline="0" dirty="0" smtClean="0"/>
              <a:t> RC2.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802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Scheduling based on CPU shares assigned to resource cages is also enabled.</a:t>
            </a:r>
          </a:p>
          <a:p>
            <a:r>
              <a:rPr lang="en-US" altLang="ja-JP" dirty="0" smtClean="0"/>
              <a:t>For example</a:t>
            </a:r>
            <a:r>
              <a:rPr lang="en-US" altLang="ja-JP" dirty="0"/>
              <a:t>, we can assign CPU shares to </a:t>
            </a:r>
            <a:r>
              <a:rPr lang="en-US" altLang="ja-JP" dirty="0" smtClean="0"/>
              <a:t>RC1 </a:t>
            </a:r>
            <a:r>
              <a:rPr lang="en-US" altLang="ja-JP" dirty="0"/>
              <a:t>and </a:t>
            </a:r>
            <a:r>
              <a:rPr lang="en-US" altLang="ja-JP" dirty="0" smtClean="0"/>
              <a:t>RC2 </a:t>
            </a:r>
            <a:r>
              <a:rPr lang="en-US" altLang="ja-JP" dirty="0"/>
              <a:t>in a 1:1 ratio.</a:t>
            </a:r>
          </a:p>
          <a:p>
            <a:r>
              <a:rPr lang="en-US" altLang="ja-JP" dirty="0" smtClean="0"/>
              <a:t>When IDS1 is idle, VM1 can receive all the CPU time allocated to RC1.</a:t>
            </a:r>
          </a:p>
          <a:p>
            <a:r>
              <a:rPr lang="en-US" altLang="ja-JP" dirty="0" smtClean="0"/>
              <a:t>So the CPU allocation to RC1 and RC2 is kept to 1:1.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Unlike the example of CPU limit, </a:t>
            </a:r>
            <a:r>
              <a:rPr lang="en-US" altLang="ja-JP" dirty="0"/>
              <a:t>when both </a:t>
            </a:r>
            <a:r>
              <a:rPr lang="en-US" altLang="ja-JP" dirty="0" smtClean="0"/>
              <a:t>VM1 and IDS1 are </a:t>
            </a:r>
            <a:r>
              <a:rPr lang="en-US" altLang="ja-JP" dirty="0"/>
              <a:t>idle, the surplus CPU time is allocated to </a:t>
            </a:r>
            <a:r>
              <a:rPr lang="en-US" altLang="ja-JP" dirty="0" smtClean="0"/>
              <a:t>RC2.</a:t>
            </a:r>
          </a:p>
          <a:p>
            <a:r>
              <a:rPr lang="en-US" altLang="ja-JP" dirty="0" smtClean="0"/>
              <a:t>This is </a:t>
            </a:r>
            <a:r>
              <a:rPr lang="en-US" altLang="ja-JP" dirty="0"/>
              <a:t>because of the work-conserving nature of proportional </a:t>
            </a:r>
            <a:r>
              <a:rPr lang="en-US" altLang="ja-JP" dirty="0" smtClean="0"/>
              <a:t>share scheduling</a:t>
            </a:r>
            <a:r>
              <a:rPr lang="en-US" altLang="ja-JP" dirty="0"/>
              <a:t>.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33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accent1"/>
                </a:solidFill>
                <a:latin typeface="ＭＳ Ｐゴシック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b="0" i="0" kern="1200">
                <a:solidFill>
                  <a:schemeClr val="tx2"/>
                </a:solidFill>
                <a:latin typeface="ＭＳ Ｐゴシック"/>
                <a:ea typeface="ＭＳ Ｐゴシック"/>
                <a:cs typeface="ＭＳ Ｐゴシック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>
            <a:lvl1pPr>
              <a:defRPr b="0" i="0">
                <a:latin typeface="Tahoma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 b="0" i="0">
                <a:latin typeface="Tahoma"/>
                <a:ea typeface="ＭＳ Ｐゴシック"/>
                <a:cs typeface="ＭＳ Ｐゴシック"/>
              </a:defRPr>
            </a:lvl1pPr>
            <a:lvl2pPr>
              <a:defRPr b="0" i="0">
                <a:latin typeface="Tahoma"/>
                <a:ea typeface="ＭＳ Ｐゴシック"/>
                <a:cs typeface="ＭＳ Ｐゴシック"/>
              </a:defRPr>
            </a:lvl2pPr>
            <a:lvl3pPr>
              <a:defRPr b="0" i="0">
                <a:latin typeface="Tahoma"/>
                <a:ea typeface="ＭＳ Ｐゴシック"/>
                <a:cs typeface="ＭＳ Ｐゴシック"/>
              </a:defRPr>
            </a:lvl3pPr>
            <a:lvl4pPr>
              <a:defRPr b="0" i="0">
                <a:latin typeface="Tahoma"/>
                <a:ea typeface="ＭＳ Ｐゴシック"/>
                <a:cs typeface="ＭＳ Ｐゴシック"/>
              </a:defRPr>
            </a:lvl4pPr>
            <a:lvl5pPr>
              <a:defRPr b="0" i="0">
                <a:latin typeface="Tahoma"/>
                <a:ea typeface="ＭＳ Ｐゴシック"/>
                <a:cs typeface="ＭＳ Ｐゴシック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ＭＳ Ｐゴシック"/>
          <a:ea typeface="ＭＳ Ｐゴシック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1pPr>
      <a:lvl2pPr marL="5292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2pPr>
      <a:lvl3pPr marL="7956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3pPr>
      <a:lvl4pPr marL="10584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4pPr>
      <a:lvl5pPr marL="1324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1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4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9882" y="1339852"/>
            <a:ext cx="7898846" cy="1808298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altLang="ja-JP" sz="3600" dirty="0">
                <a:latin typeface="Tahoma"/>
              </a:rPr>
              <a:t>Resource Cages: A New Abstraction of the Hypervisor for Performance Isolation Considering IDS Offloading</a:t>
            </a:r>
            <a:endParaRPr kumimoji="1" lang="ja-JP" altLang="en-US" sz="3600" dirty="0">
              <a:latin typeface="Tahom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59882" y="3827417"/>
            <a:ext cx="7999486" cy="2351314"/>
          </a:xfrm>
        </p:spPr>
        <p:txBody>
          <a:bodyPr>
            <a:noAutofit/>
          </a:bodyPr>
          <a:lstStyle/>
          <a:p>
            <a:pPr algn="ctr"/>
            <a:r>
              <a:rPr kumimoji="1" lang="en-US" altLang="ja-JP" dirty="0" smtClean="0">
                <a:latin typeface="Tahoma"/>
                <a:cs typeface="Tahoma"/>
              </a:rPr>
              <a:t>Kenichi Kourai*, </a:t>
            </a:r>
            <a:r>
              <a:rPr lang="en-US" altLang="ja-JP" dirty="0">
                <a:latin typeface="Tahoma"/>
                <a:cs typeface="Tahoma"/>
              </a:rPr>
              <a:t>Sungho Arai**, Kousuke Nakamura*,</a:t>
            </a:r>
          </a:p>
          <a:p>
            <a:pPr algn="ctr"/>
            <a:r>
              <a:rPr lang="en-US" altLang="ja-JP" dirty="0">
                <a:latin typeface="Tahoma"/>
                <a:cs typeface="Tahoma"/>
              </a:rPr>
              <a:t>Seigo Okazaki*, and Shigeru Chiba***</a:t>
            </a:r>
            <a:endParaRPr kumimoji="1" lang="en-US" altLang="ja-JP" u="sng" dirty="0" smtClean="0">
              <a:latin typeface="Tahoma"/>
              <a:cs typeface="Tahoma"/>
            </a:endParaRPr>
          </a:p>
          <a:p>
            <a:pPr algn="ctr"/>
            <a:endParaRPr kumimoji="1" lang="en-US" altLang="ja-JP" dirty="0" smtClean="0">
              <a:latin typeface="Tahoma"/>
              <a:cs typeface="Tahoma"/>
            </a:endParaRPr>
          </a:p>
          <a:p>
            <a:pPr algn="ctr"/>
            <a:r>
              <a:rPr lang="en-US" altLang="ja-JP" sz="2200" dirty="0" smtClean="0">
                <a:latin typeface="Tahoma"/>
                <a:cs typeface="Tahoma"/>
              </a:rPr>
              <a:t>* Kyushu Institute of Technology, Japan</a:t>
            </a:r>
          </a:p>
          <a:p>
            <a:pPr algn="ctr"/>
            <a:r>
              <a:rPr kumimoji="1" lang="en-US" altLang="ja-JP" sz="2200" dirty="0">
                <a:latin typeface="Tahoma"/>
                <a:cs typeface="Tahoma"/>
              </a:rPr>
              <a:t>** Tokyo Institute of Technology, Japan</a:t>
            </a:r>
          </a:p>
          <a:p>
            <a:pPr algn="ctr"/>
            <a:r>
              <a:rPr lang="en-US" altLang="ja-JP" sz="2200" dirty="0">
                <a:latin typeface="Tahoma"/>
                <a:cs typeface="Tahoma"/>
              </a:rPr>
              <a:t>*** The University of Tokyo, Japan</a:t>
            </a:r>
            <a:endParaRPr kumimoji="1" lang="ja-JP" altLang="en-US" sz="22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15624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859"/>
    </mc:Choice>
    <mc:Fallback>
      <p:transition spd="slow" advTm="1285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Example: Memory Limit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Guarantee the upper limit of the memory size consumed by each resource cage</a:t>
            </a:r>
          </a:p>
          <a:p>
            <a:pPr lvl="1"/>
            <a:r>
              <a:rPr kumimoji="1" lang="en-US" altLang="ja-JP" dirty="0" smtClean="0"/>
              <a:t>For IDS1 with more </a:t>
            </a:r>
            <a:r>
              <a:rPr kumimoji="1" lang="en-US" altLang="ja-JP" dirty="0"/>
              <a:t>memory, the memory </a:t>
            </a:r>
            <a:r>
              <a:rPr lang="en-US" altLang="ja-JP" dirty="0" smtClean="0"/>
              <a:t>allocation to</a:t>
            </a:r>
            <a:r>
              <a:rPr kumimoji="1" lang="en-US" altLang="ja-JP" dirty="0" smtClean="0"/>
              <a:t> </a:t>
            </a:r>
            <a:r>
              <a:rPr kumimoji="1" lang="en-US" altLang="ja-JP" dirty="0"/>
              <a:t>VM1 is </a:t>
            </a:r>
            <a:r>
              <a:rPr kumimoji="1" lang="en-US" altLang="ja-JP" dirty="0" smtClean="0"/>
              <a:t>decreased more largely</a:t>
            </a:r>
            <a:endParaRPr kumimoji="1" lang="en-US" altLang="ja-JP" dirty="0"/>
          </a:p>
          <a:p>
            <a:pPr lvl="1"/>
            <a:r>
              <a:rPr lang="en-US" altLang="ja-JP" dirty="0"/>
              <a:t>Even when both </a:t>
            </a:r>
            <a:r>
              <a:rPr lang="en-US" altLang="ja-JP" dirty="0" smtClean="0"/>
              <a:t>need </a:t>
            </a:r>
            <a:r>
              <a:rPr lang="en-US" altLang="ja-JP" dirty="0"/>
              <a:t>less memory, RC2 cannot use more memory</a:t>
            </a:r>
            <a:endParaRPr kumimoji="1" lang="ja-JP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96725" y="452315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RC1</a:t>
            </a:r>
            <a:endParaRPr kumimoji="1" lang="ja-JP" altLang="en-US" b="1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27304" y="4524627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RC2</a:t>
            </a:r>
            <a:endParaRPr kumimoji="1" lang="ja-JP" altLang="en-US" b="1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20" name="正方形/長方形 3"/>
          <p:cNvSpPr/>
          <p:nvPr/>
        </p:nvSpPr>
        <p:spPr>
          <a:xfrm>
            <a:off x="1884938" y="4695582"/>
            <a:ext cx="1227539" cy="1278473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VM1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正方形/長方形 3"/>
          <p:cNvSpPr/>
          <p:nvPr/>
        </p:nvSpPr>
        <p:spPr>
          <a:xfrm>
            <a:off x="6007459" y="4695582"/>
            <a:ext cx="1227539" cy="1278473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正方形/長方形 15"/>
          <p:cNvSpPr/>
          <p:nvPr/>
        </p:nvSpPr>
        <p:spPr>
          <a:xfrm>
            <a:off x="3336305" y="4695582"/>
            <a:ext cx="2450928" cy="127847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角丸四角形 21"/>
          <p:cNvSpPr/>
          <p:nvPr/>
        </p:nvSpPr>
        <p:spPr>
          <a:xfrm>
            <a:off x="3530452" y="5153357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角丸四角形 21"/>
          <p:cNvSpPr/>
          <p:nvPr/>
        </p:nvSpPr>
        <p:spPr>
          <a:xfrm>
            <a:off x="4856170" y="5154491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174377" y="4486577"/>
            <a:ext cx="3303007" cy="1660768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89163" y="4486577"/>
            <a:ext cx="3255728" cy="1660768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07020" y="4707825"/>
            <a:ext cx="1909497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8" name="Oval Callout 27"/>
          <p:cNvSpPr/>
          <p:nvPr/>
        </p:nvSpPr>
        <p:spPr>
          <a:xfrm>
            <a:off x="540382" y="5017228"/>
            <a:ext cx="952257" cy="506868"/>
          </a:xfrm>
          <a:prstGeom prst="wedgeEllipseCallout">
            <a:avLst>
              <a:gd name="adj1" fmla="val 44439"/>
              <a:gd name="adj2" fmla="val -72536"/>
            </a:avLst>
          </a:prstGeom>
          <a:solidFill>
            <a:schemeClr val="bg1"/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  <a:latin typeface="Tahoma"/>
                <a:cs typeface="Tahoma"/>
              </a:rPr>
              <a:t>4GB</a:t>
            </a:r>
            <a:endParaRPr kumimoji="1" lang="ja-JP" altLang="en-US" dirty="0" smtClean="0">
              <a:solidFill>
                <a:schemeClr val="accent1"/>
              </a:solidFill>
              <a:latin typeface="Tahoma"/>
              <a:cs typeface="Tahoma"/>
            </a:endParaRPr>
          </a:p>
        </p:txBody>
      </p:sp>
      <p:sp>
        <p:nvSpPr>
          <p:cNvPr id="30" name="Oval Callout 29"/>
          <p:cNvSpPr/>
          <p:nvPr/>
        </p:nvSpPr>
        <p:spPr>
          <a:xfrm>
            <a:off x="1554748" y="5849482"/>
            <a:ext cx="952257" cy="506868"/>
          </a:xfrm>
          <a:prstGeom prst="wedgeEllipseCallout">
            <a:avLst>
              <a:gd name="adj1" fmla="val 48659"/>
              <a:gd name="adj2" fmla="val -75891"/>
            </a:avLst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3GB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1" name="Oval Callout 30"/>
          <p:cNvSpPr/>
          <p:nvPr/>
        </p:nvSpPr>
        <p:spPr>
          <a:xfrm>
            <a:off x="3150478" y="5745637"/>
            <a:ext cx="952257" cy="506868"/>
          </a:xfrm>
          <a:prstGeom prst="wedgeEllipseCallout">
            <a:avLst>
              <a:gd name="adj1" fmla="val 29765"/>
              <a:gd name="adj2" fmla="val -87906"/>
            </a:avLst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1GB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7688988" y="5017228"/>
            <a:ext cx="952257" cy="506868"/>
          </a:xfrm>
          <a:prstGeom prst="wedgeEllipseCallout">
            <a:avLst>
              <a:gd name="adj1" fmla="val -49703"/>
              <a:gd name="adj2" fmla="val -68999"/>
            </a:avLst>
          </a:prstGeom>
          <a:solidFill>
            <a:schemeClr val="bg1"/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  <a:latin typeface="Tahoma"/>
                <a:cs typeface="Tahoma"/>
              </a:rPr>
              <a:t>4GB</a:t>
            </a:r>
            <a:endParaRPr kumimoji="1" lang="ja-JP" altLang="en-US" dirty="0" smtClean="0">
              <a:solidFill>
                <a:schemeClr val="accent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601935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949"/>
    </mc:Choice>
    <mc:Fallback>
      <p:transition spd="slow" advTm="3994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Hierarchy of Resource Cages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Resource cages are created hierarchically</a:t>
            </a:r>
          </a:p>
          <a:p>
            <a:pPr lvl="1"/>
            <a:r>
              <a:rPr lang="en-US" altLang="ja-JP"/>
              <a:t>A VM is automaticaly assigned to a resource cage</a:t>
            </a:r>
          </a:p>
          <a:p>
            <a:pPr lvl="1"/>
            <a:r>
              <a:rPr kumimoji="1" lang="en-US" altLang="ja-JP"/>
              <a:t>An IDS process is manually assigned to a resource cage</a:t>
            </a:r>
          </a:p>
          <a:p>
            <a:pPr lvl="1"/>
            <a:r>
              <a:rPr lang="en-US" altLang="ja-JP"/>
              <a:t>These resouce cages are assigned to a collective resource cage</a:t>
            </a:r>
            <a:endParaRPr kumimoji="1" lang="ja-JP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176756" y="4317286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RC</a:t>
            </a:r>
            <a:endParaRPr kumimoji="1" lang="ja-JP" altLang="en-US" b="1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5" name="正方形/長方形 3"/>
          <p:cNvSpPr/>
          <p:nvPr/>
        </p:nvSpPr>
        <p:spPr>
          <a:xfrm>
            <a:off x="2592358" y="4686618"/>
            <a:ext cx="1227539" cy="1278473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15"/>
          <p:cNvSpPr/>
          <p:nvPr/>
        </p:nvSpPr>
        <p:spPr>
          <a:xfrm>
            <a:off x="4168588" y="4686618"/>
            <a:ext cx="2761129" cy="127847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角丸四角形 21"/>
          <p:cNvSpPr/>
          <p:nvPr/>
        </p:nvSpPr>
        <p:spPr>
          <a:xfrm>
            <a:off x="5143834" y="5140484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6446" y="4276166"/>
            <a:ext cx="5118847" cy="2080184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54629" y="5011580"/>
            <a:ext cx="1521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mtClean="0">
                <a:latin typeface="Tahoma"/>
                <a:ea typeface="ＭＳ Ｐゴシック"/>
                <a:cs typeface="Tahoma"/>
              </a:rPr>
              <a:t>management</a:t>
            </a:r>
          </a:p>
          <a:p>
            <a:pPr algn="ctr"/>
            <a:r>
              <a:rPr kumimoji="1" lang="en-US" altLang="ja-JP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10870" y="4514195"/>
            <a:ext cx="2164281" cy="1625223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58137" y="4926756"/>
            <a:ext cx="1702003" cy="721009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75837" y="4561578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RC</a:t>
            </a:r>
            <a:r>
              <a:rPr kumimoji="1" lang="en-US" altLang="ja-JP" b="1" baseline="-25000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b="1" baseline="-25000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68345" y="496541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RC</a:t>
            </a:r>
            <a:r>
              <a:rPr kumimoji="1" lang="en-US" altLang="ja-JP" b="1" baseline="-25000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IDS</a:t>
            </a:r>
            <a:endParaRPr kumimoji="1" lang="ja-JP" altLang="en-US" b="1" baseline="-25000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512222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224"/>
    </mc:Choice>
    <mc:Fallback>
      <p:transition spd="slow" advTm="47224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Implementation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have implemented resource cages </a:t>
            </a:r>
            <a:r>
              <a:rPr kumimoji="1" lang="en-US" altLang="ja-JP" dirty="0" smtClean="0"/>
              <a:t>in </a:t>
            </a:r>
            <a:r>
              <a:rPr kumimoji="1" lang="en-US" altLang="ja-JP" dirty="0"/>
              <a:t>Xen</a:t>
            </a:r>
          </a:p>
          <a:p>
            <a:pPr lvl="1"/>
            <a:r>
              <a:rPr lang="en-US" altLang="ja-JP" dirty="0"/>
              <a:t>A VM scheduler, an IDS scheduler, and a memory scheduler</a:t>
            </a:r>
          </a:p>
          <a:p>
            <a:pPr lvl="1"/>
            <a:r>
              <a:rPr lang="en-US" altLang="ja-JP" dirty="0"/>
              <a:t>Leverage existing mechanisms as much as possible</a:t>
            </a:r>
          </a:p>
          <a:p>
            <a:r>
              <a:rPr lang="en-US" altLang="ja-JP" dirty="0"/>
              <a:t>Also in </a:t>
            </a:r>
            <a:r>
              <a:rPr lang="en-US" altLang="ja-JP" dirty="0" smtClean="0"/>
              <a:t>KVM</a:t>
            </a:r>
            <a:endParaRPr lang="en-US" altLang="ja-JP" dirty="0"/>
          </a:p>
        </p:txBody>
      </p:sp>
      <p:sp>
        <p:nvSpPr>
          <p:cNvPr id="15" name="正方形/長方形 3"/>
          <p:cNvSpPr/>
          <p:nvPr/>
        </p:nvSpPr>
        <p:spPr>
          <a:xfrm>
            <a:off x="3882037" y="4322660"/>
            <a:ext cx="1595398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正方形/長方形 3"/>
          <p:cNvSpPr/>
          <p:nvPr/>
        </p:nvSpPr>
        <p:spPr>
          <a:xfrm>
            <a:off x="1485389" y="5615459"/>
            <a:ext cx="5862877" cy="63726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テキスト ボックス 6"/>
          <p:cNvSpPr txBox="1"/>
          <p:nvPr/>
        </p:nvSpPr>
        <p:spPr>
          <a:xfrm>
            <a:off x="1567105" y="3940175"/>
            <a:ext cx="1909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4" name="正方形/長方形 15"/>
          <p:cNvSpPr/>
          <p:nvPr/>
        </p:nvSpPr>
        <p:spPr>
          <a:xfrm>
            <a:off x="1485389" y="4322660"/>
            <a:ext cx="2121215" cy="1047025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849490" y="4461907"/>
            <a:ext cx="1344725" cy="573742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memory scheduler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873633" y="5205701"/>
            <a:ext cx="1344725" cy="573742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scheduler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345220" y="5743676"/>
            <a:ext cx="1676400" cy="380834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 scheduler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正方形/長方形 3"/>
          <p:cNvSpPr/>
          <p:nvPr/>
        </p:nvSpPr>
        <p:spPr>
          <a:xfrm>
            <a:off x="5752868" y="4322660"/>
            <a:ext cx="1595398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24223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933"/>
    </mc:Choice>
    <mc:Fallback>
      <p:transition spd="slow" advTm="49933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VM </a:t>
            </a:r>
            <a:r>
              <a:rPr kumimoji="1" lang="en-US" altLang="ja-JP" dirty="0" smtClean="0"/>
              <a:t>Scheduler with Credits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Based on the credit scheduler in Xen</a:t>
            </a:r>
          </a:p>
          <a:p>
            <a:pPr lvl="1"/>
            <a:r>
              <a:rPr lang="en-US" altLang="ja-JP" dirty="0"/>
              <a:t>A proportional share CPU scheduler</a:t>
            </a:r>
          </a:p>
          <a:p>
            <a:pPr lvl="2"/>
            <a:r>
              <a:rPr kumimoji="1" lang="en-US" altLang="ja-JP" dirty="0"/>
              <a:t>CPU </a:t>
            </a:r>
            <a:r>
              <a:rPr kumimoji="1" lang="en-US" altLang="ja-JP" dirty="0" smtClean="0"/>
              <a:t>shares and limit</a:t>
            </a:r>
            <a:endParaRPr kumimoji="1" lang="en-US" altLang="ja-JP" dirty="0"/>
          </a:p>
          <a:p>
            <a:pPr lvl="1"/>
            <a:r>
              <a:rPr lang="en-US" altLang="ja-JP" dirty="0"/>
              <a:t>Calculate credits every 30 </a:t>
            </a:r>
            <a:r>
              <a:rPr lang="en-US" altLang="ja-JP" dirty="0" err="1"/>
              <a:t>ms</a:t>
            </a:r>
            <a:r>
              <a:rPr lang="en-US" altLang="ja-JP" dirty="0"/>
              <a:t> and distribute them to virtual CPUs (vCPUs)</a:t>
            </a:r>
          </a:p>
          <a:p>
            <a:pPr lvl="1"/>
            <a:r>
              <a:rPr kumimoji="1" lang="en-US" altLang="ja-JP" dirty="0"/>
              <a:t>Schedule vCPUs to physical CPUs (</a:t>
            </a:r>
            <a:r>
              <a:rPr kumimoji="1" lang="en-US" altLang="ja-JP" dirty="0" err="1"/>
              <a:t>pCPUs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261274" y="4356240"/>
            <a:ext cx="3005028" cy="833237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VM1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25727" y="6070055"/>
            <a:ext cx="614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mtClean="0">
                <a:latin typeface="Tahoma"/>
                <a:ea typeface="ＭＳ Ｐゴシック"/>
                <a:cs typeface="Tahoma"/>
              </a:rPr>
              <a:t>limit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74037" y="6070055"/>
            <a:ext cx="844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shares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61275" y="5426992"/>
            <a:ext cx="743433" cy="570053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50%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4424" y="5426992"/>
            <a:ext cx="743433" cy="57238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256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正方形/長方形 3"/>
          <p:cNvSpPr/>
          <p:nvPr/>
        </p:nvSpPr>
        <p:spPr>
          <a:xfrm>
            <a:off x="4868597" y="4356240"/>
            <a:ext cx="3050866" cy="833237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33051" y="6081161"/>
            <a:ext cx="614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limit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81127" y="6076347"/>
            <a:ext cx="844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shares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68597" y="5513131"/>
            <a:ext cx="743433" cy="484993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40%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31514" y="5426992"/>
            <a:ext cx="743433" cy="57238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256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76030" y="5573342"/>
            <a:ext cx="743433" cy="418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6742592" y="5434914"/>
            <a:ext cx="265793" cy="56446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17641" y="6081161"/>
            <a:ext cx="855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mtClean="0">
                <a:latin typeface="Tahoma"/>
                <a:ea typeface="ＭＳ Ｐゴシック"/>
                <a:cs typeface="Tahoma"/>
              </a:rPr>
              <a:t>credits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522869" y="5443375"/>
            <a:ext cx="743433" cy="563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3109400" y="5426992"/>
            <a:ext cx="265793" cy="56446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66743" y="6083663"/>
            <a:ext cx="855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mtClean="0">
                <a:latin typeface="Tahoma"/>
                <a:ea typeface="ＭＳ Ｐゴシック"/>
                <a:cs typeface="Tahoma"/>
              </a:rPr>
              <a:t>credits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034190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767"/>
    </mc:Choice>
    <mc:Fallback>
      <p:transition spd="slow" advTm="35767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09338" cy="1143000"/>
          </a:xfrm>
        </p:spPr>
        <p:txBody>
          <a:bodyPr/>
          <a:lstStyle/>
          <a:p>
            <a:r>
              <a:rPr kumimoji="1" lang="en-US" altLang="ja-JP" dirty="0" smtClean="0"/>
              <a:t>Extended Credits Calculation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Calculate credits considering offloaded </a:t>
            </a:r>
            <a:r>
              <a:rPr kumimoji="1" lang="en-US" altLang="ja-JP" dirty="0" err="1"/>
              <a:t>IDSes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Temporarily decrease the CPU limit and </a:t>
            </a:r>
            <a:r>
              <a:rPr lang="en-US" altLang="ja-JP" dirty="0"/>
              <a:t>CPU shares </a:t>
            </a:r>
            <a:r>
              <a:rPr kumimoji="1" lang="en-US" altLang="ja-JP" dirty="0"/>
              <a:t>of a </a:t>
            </a:r>
            <a:r>
              <a:rPr lang="en-US" altLang="ja-JP" dirty="0" smtClean="0"/>
              <a:t>resource cage</a:t>
            </a:r>
            <a:endParaRPr kumimoji="1" lang="en-US" altLang="ja-JP" dirty="0"/>
          </a:p>
          <a:p>
            <a:pPr lvl="2"/>
            <a:r>
              <a:rPr lang="en-US" altLang="ja-JP" dirty="0"/>
              <a:t>By the CPU time consumed by offloaded </a:t>
            </a:r>
            <a:r>
              <a:rPr lang="en-US" altLang="ja-JP" dirty="0" err="1"/>
              <a:t>IDSes</a:t>
            </a:r>
            <a:endParaRPr lang="en-US" altLang="ja-JP" dirty="0"/>
          </a:p>
          <a:p>
            <a:pPr lvl="1"/>
            <a:r>
              <a:rPr lang="en-US" altLang="ja-JP" dirty="0"/>
              <a:t>Distribute the calculated credits to the VM</a:t>
            </a:r>
          </a:p>
          <a:p>
            <a:pPr lvl="2"/>
            <a:r>
              <a:rPr lang="en-US" altLang="ja-JP" dirty="0"/>
              <a:t>The remaining credits to the management VM</a:t>
            </a:r>
          </a:p>
          <a:p>
            <a:pPr lvl="1"/>
            <a:endParaRPr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3016448" y="4394245"/>
            <a:ext cx="3097233" cy="833237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角丸四角形 21"/>
          <p:cNvSpPr/>
          <p:nvPr/>
        </p:nvSpPr>
        <p:spPr>
          <a:xfrm>
            <a:off x="1157975" y="4635086"/>
            <a:ext cx="743433" cy="35154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0389" y="5744553"/>
            <a:ext cx="1218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consumed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CPU time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7975" y="5462665"/>
            <a:ext cx="743433" cy="216569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16450" y="5466385"/>
            <a:ext cx="743433" cy="21656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95401" y="5462665"/>
            <a:ext cx="743433" cy="21656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80902" y="6104610"/>
            <a:ext cx="614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limit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45014" y="6104610"/>
            <a:ext cx="844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shares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171258" y="5570950"/>
            <a:ext cx="575342" cy="1"/>
          </a:xfrm>
          <a:prstGeom prst="straightConnector1">
            <a:avLst/>
          </a:prstGeom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016450" y="5682954"/>
            <a:ext cx="743433" cy="35209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30%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95401" y="5682951"/>
            <a:ext cx="743433" cy="35209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192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70248" y="5462665"/>
            <a:ext cx="743433" cy="21656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1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70248" y="5682951"/>
            <a:ext cx="743433" cy="352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4936390" y="5470587"/>
            <a:ext cx="265793" cy="56446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14122" y="6104610"/>
            <a:ext cx="855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mtClean="0">
                <a:latin typeface="Tahoma"/>
                <a:ea typeface="ＭＳ Ｐゴシック"/>
                <a:cs typeface="Tahoma"/>
              </a:rPr>
              <a:t>credits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5" name="正方形/長方形 15"/>
          <p:cNvSpPr/>
          <p:nvPr/>
        </p:nvSpPr>
        <p:spPr>
          <a:xfrm>
            <a:off x="6515775" y="4394245"/>
            <a:ext cx="1568860" cy="833237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mtClean="0">
                <a:solidFill>
                  <a:schemeClr val="tx1"/>
                </a:solidFill>
                <a:latin typeface="Tahoma"/>
                <a:cs typeface="Tahoma"/>
              </a:rPr>
              <a:t>management 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872360" y="5462665"/>
            <a:ext cx="743433" cy="2165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7" name="Straight Arrow Connector 26"/>
          <p:cNvCxnSpPr>
            <a:stCxn id="21" idx="3"/>
            <a:endCxn id="26" idx="1"/>
          </p:cNvCxnSpPr>
          <p:nvPr/>
        </p:nvCxnSpPr>
        <p:spPr>
          <a:xfrm>
            <a:off x="6113681" y="5570950"/>
            <a:ext cx="758679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72360" y="6104610"/>
            <a:ext cx="855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mtClean="0">
                <a:latin typeface="Tahoma"/>
                <a:ea typeface="ＭＳ Ｐゴシック"/>
                <a:cs typeface="Tahoma"/>
              </a:rPr>
              <a:t>credits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983987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064"/>
    </mc:Choice>
    <mc:Fallback>
      <p:transition spd="slow" advTm="36064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IDS Scheduler: Monitoring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Monitor the CPU utilization of IDS processes from the hypervisor</a:t>
            </a:r>
          </a:p>
          <a:p>
            <a:pPr lvl="1"/>
            <a:r>
              <a:rPr lang="en-US" altLang="ja-JP" dirty="0"/>
              <a:t>Identify each process by a virtual address space [Jones+'06]</a:t>
            </a:r>
          </a:p>
          <a:p>
            <a:pPr lvl="1"/>
            <a:r>
              <a:rPr lang="en-US" altLang="ja-JP" dirty="0" smtClean="0"/>
              <a:t>Record consumed </a:t>
            </a:r>
            <a:r>
              <a:rPr lang="en-US" altLang="ja-JP" dirty="0"/>
              <a:t>CPU time </a:t>
            </a:r>
            <a:r>
              <a:rPr lang="en-US" altLang="ja-JP" dirty="0" smtClean="0"/>
              <a:t>by monitoring the switches between </a:t>
            </a:r>
            <a:r>
              <a:rPr lang="en-US" altLang="ja-JP" dirty="0"/>
              <a:t>virtual address spaces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278884" y="5504515"/>
            <a:ext cx="4612570" cy="988577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                                      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テキスト ボックス 6"/>
          <p:cNvSpPr txBox="1"/>
          <p:nvPr/>
        </p:nvSpPr>
        <p:spPr>
          <a:xfrm>
            <a:off x="5226535" y="4471103"/>
            <a:ext cx="1521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6" name="正方形/長方形 15"/>
          <p:cNvSpPr/>
          <p:nvPr/>
        </p:nvSpPr>
        <p:spPr>
          <a:xfrm>
            <a:off x="2278884" y="4259798"/>
            <a:ext cx="2872979" cy="106894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角丸四角形 21"/>
          <p:cNvSpPr/>
          <p:nvPr/>
        </p:nvSpPr>
        <p:spPr>
          <a:xfrm>
            <a:off x="2482267" y="4624576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角丸四角形 21"/>
          <p:cNvSpPr/>
          <p:nvPr/>
        </p:nvSpPr>
        <p:spPr>
          <a:xfrm>
            <a:off x="4185668" y="4624576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>
          <a:xfrm>
            <a:off x="3225700" y="4800350"/>
            <a:ext cx="959968" cy="0"/>
          </a:xfrm>
          <a:prstGeom prst="straightConnector1">
            <a:avLst/>
          </a:prstGeom>
          <a:ln>
            <a:prstDash val="sysDash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Folded Corner 15"/>
          <p:cNvSpPr/>
          <p:nvPr/>
        </p:nvSpPr>
        <p:spPr>
          <a:xfrm>
            <a:off x="2716736" y="5655312"/>
            <a:ext cx="268941" cy="313765"/>
          </a:xfrm>
          <a:prstGeom prst="foldedCorner">
            <a:avLst>
              <a:gd name="adj" fmla="val 33334"/>
            </a:avLst>
          </a:prstGeom>
          <a:solidFill>
            <a:schemeClr val="bg1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Folded Corner 16"/>
          <p:cNvSpPr/>
          <p:nvPr/>
        </p:nvSpPr>
        <p:spPr>
          <a:xfrm>
            <a:off x="4399429" y="5655312"/>
            <a:ext cx="268941" cy="313765"/>
          </a:xfrm>
          <a:prstGeom prst="foldedCorner">
            <a:avLst>
              <a:gd name="adj" fmla="val 33334"/>
            </a:avLst>
          </a:prstGeom>
          <a:solidFill>
            <a:schemeClr val="bg1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8" name="Straight Arrow Connector 17"/>
          <p:cNvCxnSpPr>
            <a:stCxn id="16" idx="3"/>
            <a:endCxn id="17" idx="1"/>
          </p:cNvCxnSpPr>
          <p:nvPr/>
        </p:nvCxnSpPr>
        <p:spPr>
          <a:xfrm>
            <a:off x="2985677" y="5812195"/>
            <a:ext cx="1413752" cy="0"/>
          </a:xfrm>
          <a:prstGeom prst="straightConnector1">
            <a:avLst/>
          </a:prstGeom>
          <a:ln>
            <a:prstDash val="sysDash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51080" y="5978047"/>
            <a:ext cx="232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latin typeface="Tahoma"/>
                <a:ea typeface="ＭＳ Ｐゴシック"/>
                <a:cs typeface="Tahoma"/>
              </a:rPr>
              <a:t>virtual address </a:t>
            </a:r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space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00372" y="4396540"/>
            <a:ext cx="82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smtClean="0">
                <a:latin typeface="Tahoma"/>
                <a:ea typeface="ＭＳ Ｐゴシック"/>
                <a:cs typeface="Tahoma"/>
              </a:rPr>
              <a:t>switch</a:t>
            </a:r>
            <a:endParaRPr kumimoji="1" lang="ja-JP" altLang="en-US" i="1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0077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717"/>
    </mc:Choice>
    <mc:Fallback>
      <p:transition spd="slow" advTm="39717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IDS </a:t>
            </a:r>
            <a:r>
              <a:rPr kumimoji="1" lang="en-US" altLang="ja-JP" dirty="0" smtClean="0"/>
              <a:t>Scheduler: Scheduling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Schedule IDS processes so as not to </a:t>
            </a:r>
            <a:r>
              <a:rPr kumimoji="1" lang="en-US" altLang="ja-JP" dirty="0" smtClean="0"/>
              <a:t>consume more CPU time than configured</a:t>
            </a:r>
            <a:endParaRPr kumimoji="1" lang="en-US" altLang="ja-JP" dirty="0"/>
          </a:p>
          <a:p>
            <a:pPr lvl="1"/>
            <a:r>
              <a:rPr lang="en-US" altLang="ja-JP" dirty="0"/>
              <a:t>Calculate the runnable time from </a:t>
            </a:r>
            <a:r>
              <a:rPr lang="en-US" altLang="ja-JP" dirty="0" smtClean="0"/>
              <a:t>the CPU limit and the average </a:t>
            </a:r>
            <a:r>
              <a:rPr lang="en-US" altLang="ja-JP" dirty="0"/>
              <a:t>CPU </a:t>
            </a:r>
            <a:r>
              <a:rPr lang="en-US" altLang="ja-JP" dirty="0" smtClean="0"/>
              <a:t>utilization</a:t>
            </a:r>
            <a:endParaRPr lang="en-US" altLang="ja-JP" dirty="0"/>
          </a:p>
          <a:p>
            <a:pPr lvl="1"/>
            <a:r>
              <a:rPr kumimoji="1" lang="en-US" altLang="ja-JP" dirty="0"/>
              <a:t>Control </a:t>
            </a:r>
            <a:r>
              <a:rPr kumimoji="1" lang="en-US" altLang="ja-JP" dirty="0" smtClean="0"/>
              <a:t>the execution of IDS </a:t>
            </a:r>
            <a:r>
              <a:rPr kumimoji="1" lang="en-US" altLang="ja-JP" dirty="0"/>
              <a:t>processes </a:t>
            </a:r>
            <a:r>
              <a:rPr kumimoji="1" lang="en-US" altLang="ja-JP" dirty="0" smtClean="0"/>
              <a:t>in the management VM</a:t>
            </a:r>
            <a:endParaRPr kumimoji="1" lang="en-US" altLang="ja-JP" dirty="0"/>
          </a:p>
        </p:txBody>
      </p:sp>
      <p:sp>
        <p:nvSpPr>
          <p:cNvPr id="4" name="正方形/長方形 15"/>
          <p:cNvSpPr/>
          <p:nvPr/>
        </p:nvSpPr>
        <p:spPr>
          <a:xfrm>
            <a:off x="1973766" y="4327560"/>
            <a:ext cx="3601843" cy="106894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テキスト ボックス 6"/>
          <p:cNvSpPr txBox="1"/>
          <p:nvPr/>
        </p:nvSpPr>
        <p:spPr>
          <a:xfrm>
            <a:off x="5626429" y="4538860"/>
            <a:ext cx="1521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6" name="角丸四角形 21"/>
          <p:cNvSpPr/>
          <p:nvPr/>
        </p:nvSpPr>
        <p:spPr>
          <a:xfrm>
            <a:off x="4479182" y="4686253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3"/>
          <p:cNvSpPr/>
          <p:nvPr/>
        </p:nvSpPr>
        <p:spPr>
          <a:xfrm>
            <a:off x="1973766" y="5882642"/>
            <a:ext cx="5174233" cy="47370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角丸四角形 21"/>
          <p:cNvSpPr/>
          <p:nvPr/>
        </p:nvSpPr>
        <p:spPr>
          <a:xfrm>
            <a:off x="2340604" y="4609258"/>
            <a:ext cx="1059366" cy="514764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cpulimit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0" name="Straight Arrow Connector 9"/>
          <p:cNvCxnSpPr>
            <a:endCxn id="8" idx="2"/>
          </p:cNvCxnSpPr>
          <p:nvPr/>
        </p:nvCxnSpPr>
        <p:spPr>
          <a:xfrm flipV="1">
            <a:off x="2870287" y="5124022"/>
            <a:ext cx="0" cy="75862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3"/>
            <a:endCxn id="6" idx="1"/>
          </p:cNvCxnSpPr>
          <p:nvPr/>
        </p:nvCxnSpPr>
        <p:spPr>
          <a:xfrm flipV="1">
            <a:off x="3399970" y="4862027"/>
            <a:ext cx="1079212" cy="461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226888" y="5457430"/>
            <a:ext cx="1643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ahoma"/>
                <a:ea typeface="ＭＳ Ｐゴシック"/>
                <a:cs typeface="Tahoma"/>
              </a:rPr>
              <a:t>CPU utilization</a:t>
            </a:r>
            <a:endParaRPr kumimoji="1" lang="ja-JP" altLang="en-US" i="1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99038" y="4431768"/>
            <a:ext cx="881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smtClean="0">
                <a:latin typeface="Tahoma"/>
                <a:ea typeface="ＭＳ Ｐゴシック"/>
                <a:cs typeface="Tahoma"/>
              </a:rPr>
              <a:t>control</a:t>
            </a:r>
            <a:endParaRPr kumimoji="1" lang="ja-JP" altLang="en-US" i="1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552341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692"/>
    </mc:Choice>
    <mc:Fallback>
      <p:transition spd="slow" advTm="43692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Multicore Support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Need care about pCPU assignment for high resource utilization</a:t>
            </a:r>
          </a:p>
          <a:p>
            <a:pPr lvl="1"/>
            <a:r>
              <a:rPr kumimoji="1" lang="en-US" altLang="ja-JP"/>
              <a:t>The surplus CPU time of pCPUs may not be used</a:t>
            </a:r>
          </a:p>
          <a:p>
            <a:r>
              <a:rPr kumimoji="1" lang="en-US" altLang="ja-JP"/>
              <a:t>pCPUs need to be shared between VMs and the management VM</a:t>
            </a:r>
          </a:p>
          <a:p>
            <a:pPr lvl="1"/>
            <a:r>
              <a:rPr lang="en-US" altLang="ja-JP"/>
              <a:t>The CPU time of pCPUs can be used up</a:t>
            </a:r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438011" y="4742693"/>
            <a:ext cx="758929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VM1</a:t>
            </a:r>
          </a:p>
          <a:p>
            <a:pPr algn="ctr"/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テキスト ボックス 6"/>
          <p:cNvSpPr txBox="1"/>
          <p:nvPr/>
        </p:nvSpPr>
        <p:spPr>
          <a:xfrm>
            <a:off x="410623" y="4350911"/>
            <a:ext cx="1909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正方形/長方形 15"/>
          <p:cNvSpPr/>
          <p:nvPr/>
        </p:nvSpPr>
        <p:spPr>
          <a:xfrm>
            <a:off x="442009" y="4742693"/>
            <a:ext cx="1846729" cy="1047025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角丸四角形 21"/>
          <p:cNvSpPr/>
          <p:nvPr/>
        </p:nvSpPr>
        <p:spPr>
          <a:xfrm>
            <a:off x="1430898" y="4938030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角丸四角形 21"/>
          <p:cNvSpPr/>
          <p:nvPr/>
        </p:nvSpPr>
        <p:spPr>
          <a:xfrm>
            <a:off x="569220" y="4938030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93127" y="6203950"/>
            <a:ext cx="344491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2">
                <a:lumMod val="90000"/>
                <a:lumOff val="1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正方形/長方形 3"/>
          <p:cNvSpPr/>
          <p:nvPr/>
        </p:nvSpPr>
        <p:spPr>
          <a:xfrm>
            <a:off x="3346213" y="4742693"/>
            <a:ext cx="758929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VM2</a:t>
            </a:r>
          </a:p>
          <a:p>
            <a:pPr algn="ctr"/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20178" y="6212915"/>
            <a:ext cx="344491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2">
                <a:lumMod val="90000"/>
                <a:lumOff val="1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正方形/長方形 3"/>
          <p:cNvSpPr/>
          <p:nvPr/>
        </p:nvSpPr>
        <p:spPr>
          <a:xfrm>
            <a:off x="7051045" y="4742693"/>
            <a:ext cx="758929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VM1</a:t>
            </a:r>
          </a:p>
          <a:p>
            <a:pPr algn="ctr"/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テキスト ボックス 6"/>
          <p:cNvSpPr txBox="1"/>
          <p:nvPr/>
        </p:nvSpPr>
        <p:spPr>
          <a:xfrm>
            <a:off x="5023658" y="4351480"/>
            <a:ext cx="1909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8" name="正方形/長方形 15"/>
          <p:cNvSpPr/>
          <p:nvPr/>
        </p:nvSpPr>
        <p:spPr>
          <a:xfrm>
            <a:off x="5055043" y="4742693"/>
            <a:ext cx="1846729" cy="1047025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角丸四角形 21"/>
          <p:cNvSpPr/>
          <p:nvPr/>
        </p:nvSpPr>
        <p:spPr>
          <a:xfrm>
            <a:off x="6034967" y="4938030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角丸四角形 21"/>
          <p:cNvSpPr/>
          <p:nvPr/>
        </p:nvSpPr>
        <p:spPr>
          <a:xfrm>
            <a:off x="5173289" y="4938030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85912" y="6203950"/>
            <a:ext cx="344491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2">
                <a:lumMod val="90000"/>
                <a:lumOff val="1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正方形/長方形 3"/>
          <p:cNvSpPr/>
          <p:nvPr/>
        </p:nvSpPr>
        <p:spPr>
          <a:xfrm>
            <a:off x="7959247" y="4742693"/>
            <a:ext cx="758929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VM2</a:t>
            </a:r>
          </a:p>
          <a:p>
            <a:pPr algn="ctr"/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37218" y="6212915"/>
            <a:ext cx="344491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2">
                <a:lumMod val="90000"/>
                <a:lumOff val="1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4446333" y="4823012"/>
            <a:ext cx="267518" cy="89647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6" name="Straight Connector 25"/>
          <p:cNvCxnSpPr>
            <a:stCxn id="9" idx="2"/>
            <a:endCxn id="13" idx="0"/>
          </p:cNvCxnSpPr>
          <p:nvPr/>
        </p:nvCxnSpPr>
        <p:spPr>
          <a:xfrm flipH="1">
            <a:off x="1365373" y="5789718"/>
            <a:ext cx="1" cy="414232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4" idx="2"/>
            <a:endCxn id="15" idx="0"/>
          </p:cNvCxnSpPr>
          <p:nvPr/>
        </p:nvCxnSpPr>
        <p:spPr>
          <a:xfrm>
            <a:off x="2817476" y="5789718"/>
            <a:ext cx="474948" cy="42319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4" idx="2"/>
            <a:endCxn id="15" idx="0"/>
          </p:cNvCxnSpPr>
          <p:nvPr/>
        </p:nvCxnSpPr>
        <p:spPr>
          <a:xfrm flipH="1">
            <a:off x="3292424" y="5789718"/>
            <a:ext cx="433254" cy="42319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21" idx="0"/>
          </p:cNvCxnSpPr>
          <p:nvPr/>
        </p:nvCxnSpPr>
        <p:spPr>
          <a:xfrm>
            <a:off x="5549153" y="5802871"/>
            <a:ext cx="809005" cy="401079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6" idx="2"/>
            <a:endCxn id="21" idx="0"/>
          </p:cNvCxnSpPr>
          <p:nvPr/>
        </p:nvCxnSpPr>
        <p:spPr>
          <a:xfrm flipH="1">
            <a:off x="6358158" y="5789718"/>
            <a:ext cx="1072352" cy="414232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23" idx="0"/>
          </p:cNvCxnSpPr>
          <p:nvPr/>
        </p:nvCxnSpPr>
        <p:spPr>
          <a:xfrm>
            <a:off x="6373897" y="5802871"/>
            <a:ext cx="1135567" cy="410044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2" idx="2"/>
            <a:endCxn id="23" idx="0"/>
          </p:cNvCxnSpPr>
          <p:nvPr/>
        </p:nvCxnSpPr>
        <p:spPr>
          <a:xfrm flipH="1">
            <a:off x="7509464" y="5789718"/>
            <a:ext cx="829248" cy="42319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51245" y="6165371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pCPU1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278296" y="6169149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pCPU2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321763" y="6166030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pCPU1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689502" y="6139418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pCPU2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90202" y="5340103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0%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485493" y="5340103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50%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44173" y="5339527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100%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276341" y="5350150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0%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4753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006"/>
    </mc:Choice>
    <mc:Fallback>
      <p:transition spd="slow" advTm="65006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Memory </a:t>
            </a:r>
            <a:r>
              <a:rPr kumimoji="1" lang="en-US" altLang="ja-JP" dirty="0" smtClean="0"/>
              <a:t>Scheduler: Monitoring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Monitor both the process memory and page cache consumed by IDSes</a:t>
            </a:r>
          </a:p>
          <a:p>
            <a:pPr lvl="1"/>
            <a:r>
              <a:rPr lang="en-US" altLang="ja-JP"/>
              <a:t>The page cache is created by file access</a:t>
            </a:r>
            <a:endParaRPr kumimoji="1" lang="en-US" altLang="ja-JP"/>
          </a:p>
          <a:p>
            <a:r>
              <a:rPr lang="en-US" altLang="ja-JP"/>
              <a:t>Create memory cgroups in the management VM</a:t>
            </a:r>
          </a:p>
          <a:p>
            <a:pPr lvl="1"/>
            <a:r>
              <a:rPr kumimoji="1" lang="en-US" altLang="ja-JP"/>
              <a:t>Obtain the memory usage of IDS processes</a:t>
            </a:r>
          </a:p>
          <a:p>
            <a:pPr lvl="2"/>
            <a:r>
              <a:rPr kumimoji="1" lang="en-US" altLang="ja-JP"/>
              <a:t>Including the page cache</a:t>
            </a:r>
            <a:endParaRPr kumimoji="1" lang="ja-JP" altLang="en-US"/>
          </a:p>
        </p:txBody>
      </p:sp>
      <p:sp>
        <p:nvSpPr>
          <p:cNvPr id="4" name="テキスト ボックス 6"/>
          <p:cNvSpPr txBox="1"/>
          <p:nvPr/>
        </p:nvSpPr>
        <p:spPr>
          <a:xfrm>
            <a:off x="6401900" y="5131715"/>
            <a:ext cx="1521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" name="正方形/長方形 15"/>
          <p:cNvSpPr/>
          <p:nvPr/>
        </p:nvSpPr>
        <p:spPr>
          <a:xfrm>
            <a:off x="2785176" y="4475356"/>
            <a:ext cx="3497447" cy="1959051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角丸四角形 21"/>
          <p:cNvSpPr/>
          <p:nvPr/>
        </p:nvSpPr>
        <p:spPr>
          <a:xfrm>
            <a:off x="3565870" y="4948206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88559" y="5554972"/>
            <a:ext cx="3039354" cy="5484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                       OS</a:t>
            </a:r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11" name="角丸四角形 21"/>
          <p:cNvSpPr/>
          <p:nvPr/>
        </p:nvSpPr>
        <p:spPr>
          <a:xfrm>
            <a:off x="3197397" y="5645579"/>
            <a:ext cx="1480380" cy="367248"/>
          </a:xfrm>
          <a:prstGeom prst="roundRect">
            <a:avLst/>
          </a:prstGeom>
          <a:solidFill>
            <a:srgbClr val="FFFF00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page cache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78120" y="4687230"/>
            <a:ext cx="1699089" cy="1557298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27382" y="4653422"/>
            <a:ext cx="1018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memory</a:t>
            </a:r>
          </a:p>
          <a:p>
            <a:pPr algn="ctr"/>
            <a:r>
              <a:rPr lang="en-US" altLang="ja-JP" dirty="0" err="1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cgroup</a:t>
            </a:r>
            <a:endParaRPr kumimoji="1" lang="ja-JP" altLang="en-US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083082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817"/>
    </mc:Choice>
    <mc:Fallback>
      <p:transition spd="slow" advTm="47817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eft Arrow 7"/>
          <p:cNvSpPr/>
          <p:nvPr/>
        </p:nvSpPr>
        <p:spPr>
          <a:xfrm>
            <a:off x="6544763" y="4522638"/>
            <a:ext cx="370380" cy="819281"/>
          </a:xfrm>
          <a:prstGeom prst="leftArrow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Memory </a:t>
            </a:r>
            <a:r>
              <a:rPr kumimoji="1" lang="en-US" altLang="ja-JP" dirty="0" smtClean="0"/>
              <a:t>Scheduler: Scheduling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Calculate a new memory size of a VM from the memory consumed by IDSes</a:t>
            </a:r>
          </a:p>
          <a:p>
            <a:pPr lvl="1"/>
            <a:r>
              <a:rPr kumimoji="1" lang="en-US" altLang="ja-JP"/>
              <a:t>Change memory allocation to the VM</a:t>
            </a:r>
          </a:p>
          <a:p>
            <a:pPr lvl="2"/>
            <a:r>
              <a:rPr lang="en-US" altLang="ja-JP"/>
              <a:t>Using memory ballooning [Waldspurger'02]</a:t>
            </a:r>
          </a:p>
          <a:p>
            <a:pPr lvl="1"/>
            <a:r>
              <a:rPr kumimoji="1" lang="en-US" altLang="ja-JP"/>
              <a:t>Limit the memory usage of IDS processes using memory cgroups</a:t>
            </a:r>
            <a:endParaRPr kumimoji="1" lang="ja-JP" altLang="en-US"/>
          </a:p>
        </p:txBody>
      </p:sp>
      <p:sp>
        <p:nvSpPr>
          <p:cNvPr id="5" name="正方形/長方形 15"/>
          <p:cNvSpPr/>
          <p:nvPr/>
        </p:nvSpPr>
        <p:spPr>
          <a:xfrm>
            <a:off x="2048888" y="4341265"/>
            <a:ext cx="2051280" cy="1182029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management VM</a:t>
            </a:r>
          </a:p>
          <a:p>
            <a:pPr algn="ctr"/>
            <a:endParaRPr kumimoji="1"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3"/>
          <p:cNvSpPr/>
          <p:nvPr/>
        </p:nvSpPr>
        <p:spPr>
          <a:xfrm>
            <a:off x="6440995" y="4341264"/>
            <a:ext cx="577917" cy="1182031"/>
          </a:xfrm>
          <a:prstGeom prst="rect">
            <a:avLst/>
          </a:prstGeom>
          <a:noFill/>
          <a:ln w="19050" cmpd="sng">
            <a:solidFill>
              <a:srgbClr val="008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457050" y="4341266"/>
            <a:ext cx="1983945" cy="1182030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</a:p>
          <a:p>
            <a:pPr algn="ctr"/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32638" y="4898828"/>
            <a:ext cx="1641088" cy="401443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balloon driver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角丸四角形 21"/>
          <p:cNvSpPr/>
          <p:nvPr/>
        </p:nvSpPr>
        <p:spPr>
          <a:xfrm>
            <a:off x="2698777" y="4934950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正方形/長方形 3"/>
          <p:cNvSpPr/>
          <p:nvPr/>
        </p:nvSpPr>
        <p:spPr>
          <a:xfrm>
            <a:off x="2048888" y="5957226"/>
            <a:ext cx="4970024" cy="47370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6" name="Straight Arrow Connector 15"/>
          <p:cNvCxnSpPr>
            <a:endCxn id="6" idx="2"/>
          </p:cNvCxnSpPr>
          <p:nvPr/>
        </p:nvCxnSpPr>
        <p:spPr>
          <a:xfrm flipV="1">
            <a:off x="5453182" y="5300271"/>
            <a:ext cx="0" cy="65695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65942" y="5555594"/>
            <a:ext cx="1091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smtClean="0">
                <a:latin typeface="Tahoma"/>
                <a:ea typeface="ＭＳ Ｐゴシック"/>
                <a:cs typeface="Tahoma"/>
              </a:rPr>
              <a:t>decrease</a:t>
            </a:r>
            <a:endParaRPr kumimoji="1" lang="ja-JP" altLang="en-US" i="1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78114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481"/>
    </mc:Choice>
    <mc:Fallback>
      <p:transition spd="slow" advTm="4548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Intrusion Detection</a:t>
            </a:r>
            <a:r>
              <a:rPr kumimoji="1" lang="en-US" altLang="ja-JP"/>
              <a:t> in Clouds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IaaS clouds</a:t>
            </a:r>
          </a:p>
          <a:p>
            <a:pPr lvl="1"/>
            <a:r>
              <a:rPr lang="en-US" altLang="ja-JP"/>
              <a:t>Users can run their services in virtual machines (VMs)</a:t>
            </a:r>
          </a:p>
          <a:p>
            <a:pPr lvl="1"/>
            <a:r>
              <a:rPr kumimoji="1" lang="en-US" altLang="ja-JP"/>
              <a:t>They need intrusion detection systems (IDSes) to protect their systems</a:t>
            </a:r>
          </a:p>
          <a:p>
            <a:r>
              <a:rPr lang="en-US" altLang="ja-JP"/>
              <a:t>IDSes also suffer from external attacks</a:t>
            </a:r>
          </a:p>
          <a:p>
            <a:pPr lvl="1"/>
            <a:r>
              <a:rPr kumimoji="1" lang="en-US" altLang="ja-JP"/>
              <a:t>Intruders can disable IDSes easily</a:t>
            </a:r>
            <a:endParaRPr kumimoji="1" lang="ja-JP" altLang="en-US"/>
          </a:p>
        </p:txBody>
      </p:sp>
      <p:sp>
        <p:nvSpPr>
          <p:cNvPr id="4" name="雲 12"/>
          <p:cNvSpPr/>
          <p:nvPr/>
        </p:nvSpPr>
        <p:spPr>
          <a:xfrm>
            <a:off x="1538867" y="5103924"/>
            <a:ext cx="6389649" cy="1148348"/>
          </a:xfrm>
          <a:prstGeom prst="cloud">
            <a:avLst/>
          </a:prstGeom>
          <a:solidFill>
            <a:schemeClr val="bg1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3"/>
          <p:cNvSpPr/>
          <p:nvPr/>
        </p:nvSpPr>
        <p:spPr>
          <a:xfrm>
            <a:off x="4863736" y="5031442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85008" y="4625869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12" name="図 19" descr="MC90038918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28193" y="4702920"/>
            <a:ext cx="637211" cy="802008"/>
          </a:xfrm>
          <a:prstGeom prst="rect">
            <a:avLst/>
          </a:prstGeom>
        </p:spPr>
      </p:pic>
      <p:sp>
        <p:nvSpPr>
          <p:cNvPr id="13" name="角丸四角形 21"/>
          <p:cNvSpPr/>
          <p:nvPr/>
        </p:nvSpPr>
        <p:spPr>
          <a:xfrm>
            <a:off x="5403208" y="5379181"/>
            <a:ext cx="664059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Lightning Bolt 13"/>
          <p:cNvSpPr/>
          <p:nvPr/>
        </p:nvSpPr>
        <p:spPr>
          <a:xfrm flipH="1">
            <a:off x="5994424" y="5195865"/>
            <a:ext cx="803967" cy="294151"/>
          </a:xfrm>
          <a:prstGeom prst="lightningBol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06738" y="4277542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intruder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正方形/長方形 3"/>
          <p:cNvSpPr/>
          <p:nvPr/>
        </p:nvSpPr>
        <p:spPr>
          <a:xfrm>
            <a:off x="2620773" y="5031442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テキスト ボックス 6"/>
          <p:cNvSpPr txBox="1"/>
          <p:nvPr/>
        </p:nvSpPr>
        <p:spPr>
          <a:xfrm>
            <a:off x="3242045" y="4625869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8" name="角丸四角形 21"/>
          <p:cNvSpPr/>
          <p:nvPr/>
        </p:nvSpPr>
        <p:spPr>
          <a:xfrm>
            <a:off x="3160245" y="5379181"/>
            <a:ext cx="664059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057467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552"/>
    </mc:Choice>
    <mc:Fallback>
      <p:transition spd="slow" advTm="31552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Resource Cages in KVM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Implementation is straightforward in KVM</a:t>
            </a:r>
          </a:p>
          <a:p>
            <a:pPr lvl="1"/>
            <a:r>
              <a:rPr lang="en-US" altLang="ja-JP"/>
              <a:t>A VM is managed as a process</a:t>
            </a:r>
          </a:p>
          <a:p>
            <a:pPr lvl="1"/>
            <a:r>
              <a:rPr lang="en-US" altLang="ja-JP"/>
              <a:t>Create three</a:t>
            </a:r>
            <a:r>
              <a:rPr kumimoji="1" lang="en-US" altLang="ja-JP"/>
              <a:t> cgroups for </a:t>
            </a:r>
            <a:r>
              <a:rPr lang="en-US" altLang="ja-JP"/>
              <a:t>a VM, IDS processes, and these two cgroups</a:t>
            </a:r>
          </a:p>
          <a:p>
            <a:pPr lvl="1"/>
            <a:r>
              <a:rPr kumimoji="1" lang="en-US" altLang="ja-JP"/>
              <a:t>Naturally schedule them with CPU limit, CPU shares, and memory limit</a:t>
            </a:r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173506" y="4625789"/>
            <a:ext cx="996015" cy="92336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角丸四角形 21"/>
          <p:cNvSpPr/>
          <p:nvPr/>
        </p:nvSpPr>
        <p:spPr>
          <a:xfrm>
            <a:off x="4742650" y="4907402"/>
            <a:ext cx="743433" cy="35154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86318" y="6010062"/>
            <a:ext cx="3039354" cy="43067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OS</a:t>
            </a:r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1106" y="4455459"/>
            <a:ext cx="1299883" cy="1246094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73389" y="4464424"/>
            <a:ext cx="1299883" cy="1246094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86317" y="4320989"/>
            <a:ext cx="3039354" cy="1524000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97388" y="4320989"/>
            <a:ext cx="985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cgroups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57652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499"/>
    </mc:Choice>
    <mc:Fallback>
      <p:transition spd="slow" advTm="49499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Experiments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We conducted experiments to confirm performance isolation in IDS offloading</a:t>
            </a:r>
          </a:p>
          <a:p>
            <a:pPr lvl="1"/>
            <a:r>
              <a:rPr lang="en-US" altLang="ja-JP"/>
              <a:t>Three resource cages</a:t>
            </a:r>
          </a:p>
          <a:p>
            <a:pPr lvl="2"/>
            <a:r>
              <a:rPr lang="en-US" altLang="ja-JP"/>
              <a:t>RC</a:t>
            </a:r>
            <a:r>
              <a:rPr lang="en-US" altLang="ja-JP" baseline="-25000"/>
              <a:t>VM</a:t>
            </a:r>
            <a:r>
              <a:rPr lang="en-US" altLang="ja-JP"/>
              <a:t> for a VM</a:t>
            </a:r>
          </a:p>
          <a:p>
            <a:pPr lvl="2"/>
            <a:r>
              <a:rPr kumimoji="1" lang="en-US" altLang="ja-JP"/>
              <a:t>RC</a:t>
            </a:r>
            <a:r>
              <a:rPr kumimoji="1" lang="en-US" altLang="ja-JP" baseline="-25000"/>
              <a:t>IDS</a:t>
            </a:r>
            <a:r>
              <a:rPr kumimoji="1" lang="en-US" altLang="ja-JP"/>
              <a:t> for its offloaded IDS</a:t>
            </a:r>
          </a:p>
          <a:p>
            <a:pPr lvl="2"/>
            <a:r>
              <a:rPr lang="en-US" altLang="ja-JP"/>
              <a:t>RC for grouping RC</a:t>
            </a:r>
            <a:r>
              <a:rPr lang="en-US" altLang="ja-JP" baseline="-25000"/>
              <a:t>VM</a:t>
            </a:r>
            <a:r>
              <a:rPr lang="en-US" altLang="ja-JP"/>
              <a:t> and RC</a:t>
            </a:r>
            <a:r>
              <a:rPr kumimoji="1" lang="en-US" altLang="ja-JP" baseline="-25000"/>
              <a:t>IDS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76756" y="4406933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RC</a:t>
            </a:r>
            <a:endParaRPr kumimoji="1" lang="ja-JP" altLang="en-US" b="1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5" name="正方形/長方形 3"/>
          <p:cNvSpPr/>
          <p:nvPr/>
        </p:nvSpPr>
        <p:spPr>
          <a:xfrm>
            <a:off x="2592358" y="4776265"/>
            <a:ext cx="1227539" cy="1278473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15"/>
          <p:cNvSpPr/>
          <p:nvPr/>
        </p:nvSpPr>
        <p:spPr>
          <a:xfrm>
            <a:off x="4168588" y="4776265"/>
            <a:ext cx="2761129" cy="127847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角丸四角形 21"/>
          <p:cNvSpPr/>
          <p:nvPr/>
        </p:nvSpPr>
        <p:spPr>
          <a:xfrm>
            <a:off x="5143834" y="5230131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6446" y="4365813"/>
            <a:ext cx="5118847" cy="2080184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54629" y="5101227"/>
            <a:ext cx="1521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mtClean="0">
                <a:latin typeface="Tahoma"/>
                <a:ea typeface="ＭＳ Ｐゴシック"/>
                <a:cs typeface="Tahoma"/>
              </a:rPr>
              <a:t>management</a:t>
            </a:r>
          </a:p>
          <a:p>
            <a:pPr algn="ctr"/>
            <a:r>
              <a:rPr kumimoji="1" lang="en-US" altLang="ja-JP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10870" y="4603842"/>
            <a:ext cx="2164281" cy="1625223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58137" y="5016403"/>
            <a:ext cx="1702003" cy="721009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75837" y="4651225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RC</a:t>
            </a:r>
            <a:r>
              <a:rPr kumimoji="1" lang="en-US" altLang="ja-JP" b="1" baseline="-25000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b="1" baseline="-25000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68345" y="5055061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RC</a:t>
            </a:r>
            <a:r>
              <a:rPr kumimoji="1" lang="en-US" altLang="ja-JP" b="1" baseline="-25000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IDS</a:t>
            </a:r>
            <a:endParaRPr kumimoji="1" lang="ja-JP" altLang="en-US" b="1" baseline="-25000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371138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297"/>
    </mc:Choice>
    <mc:Fallback>
      <p:transition spd="slow" advTm="20297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CPU Limit: ClamAV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measured the CPU utilization of a VM and offloaded </a:t>
            </a:r>
            <a:r>
              <a:rPr kumimoji="1" lang="en-US" altLang="ja-JP" dirty="0" err="1"/>
              <a:t>ClamAV</a:t>
            </a:r>
            <a:endParaRPr kumimoji="1" lang="en-US" altLang="ja-JP" dirty="0"/>
          </a:p>
          <a:p>
            <a:pPr lvl="1"/>
            <a:r>
              <a:rPr kumimoji="1" lang="en-US" altLang="ja-JP" dirty="0" err="1"/>
              <a:t>ClamAV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detects viruses in VM's disk</a:t>
            </a:r>
            <a:endParaRPr kumimoji="1" lang="en-US" altLang="ja-JP" dirty="0"/>
          </a:p>
          <a:p>
            <a:pPr lvl="1"/>
            <a:r>
              <a:rPr kumimoji="1" lang="en-US" altLang="ja-JP" dirty="0" smtClean="0"/>
              <a:t>Goal: keep the </a:t>
            </a:r>
            <a:r>
              <a:rPr kumimoji="1" lang="en-US" altLang="ja-JP" dirty="0"/>
              <a:t>total CPU utilization </a:t>
            </a:r>
            <a:r>
              <a:rPr kumimoji="1" lang="en-US" altLang="ja-JP" dirty="0" smtClean="0"/>
              <a:t>to </a:t>
            </a:r>
            <a:r>
              <a:rPr kumimoji="1" lang="en-US" altLang="ja-JP" dirty="0"/>
              <a:t>60%</a:t>
            </a:r>
          </a:p>
          <a:p>
            <a:pPr lvl="1"/>
            <a:endParaRPr kumimoji="1" lang="en-US" altLang="ja-JP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5751196"/>
              </p:ext>
            </p:extLst>
          </p:nvPr>
        </p:nvGraphicFramePr>
        <p:xfrm>
          <a:off x="103031" y="3505201"/>
          <a:ext cx="4559121" cy="3276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190483185"/>
              </p:ext>
            </p:extLst>
          </p:nvPr>
        </p:nvGraphicFramePr>
        <p:xfrm>
          <a:off x="4443211" y="3505202"/>
          <a:ext cx="4521558" cy="3276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02501" y="5453061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err="1" smtClean="0">
                <a:solidFill>
                  <a:schemeClr val="bg1"/>
                </a:solidFill>
                <a:latin typeface="Tahoma"/>
                <a:ea typeface="ＭＳ Ｐゴシック"/>
                <a:cs typeface="Tahoma"/>
              </a:rPr>
              <a:t>ClamAV</a:t>
            </a:r>
            <a:endParaRPr kumimoji="1" lang="ja-JP" altLang="en-US" b="1" dirty="0" smtClean="0">
              <a:solidFill>
                <a:schemeClr val="bg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24008" y="4958608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b="1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88165" y="5453061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  <a:latin typeface="Tahoma"/>
                <a:ea typeface="ＭＳ Ｐゴシック"/>
                <a:cs typeface="Tahoma"/>
              </a:rPr>
              <a:t>RC</a:t>
            </a:r>
            <a:r>
              <a:rPr lang="en-US" altLang="ja-JP" b="1" baseline="-25000" dirty="0" smtClean="0">
                <a:solidFill>
                  <a:schemeClr val="bg1"/>
                </a:solidFill>
                <a:latin typeface="Tahoma"/>
                <a:ea typeface="ＭＳ Ｐゴシック"/>
                <a:cs typeface="Tahoma"/>
              </a:rPr>
              <a:t>IDS</a:t>
            </a:r>
            <a:endParaRPr kumimoji="1" lang="ja-JP" altLang="en-US" b="1" baseline="-25000" dirty="0" smtClean="0">
              <a:solidFill>
                <a:schemeClr val="bg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4813" y="4958608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ahoma"/>
                <a:ea typeface="ＭＳ Ｐゴシック"/>
                <a:cs typeface="Tahoma"/>
              </a:rPr>
              <a:t>RC</a:t>
            </a:r>
            <a:r>
              <a:rPr kumimoji="1" lang="en-US" altLang="ja-JP" b="1" baseline="-25000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b="1" baseline="-25000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5441795" y="4850780"/>
            <a:ext cx="3267307" cy="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112402" y="4850779"/>
            <a:ext cx="3267307" cy="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41293" y="4425783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RC</a:t>
            </a:r>
            <a:endParaRPr kumimoji="1" lang="ja-JP" altLang="en-US" b="1" baseline="-25000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815064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697"/>
    </mc:Choice>
    <mc:Fallback>
      <p:transition spd="slow" advTm="48697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CPU Limit: Snort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measured the CPU utilization of a VM and offloaded Snort</a:t>
            </a:r>
          </a:p>
          <a:p>
            <a:pPr lvl="1"/>
            <a:r>
              <a:rPr kumimoji="1" lang="en-US" altLang="ja-JP" dirty="0"/>
              <a:t>The CPU utilization of Snort depends on VM's workload</a:t>
            </a:r>
          </a:p>
          <a:p>
            <a:pPr lvl="1"/>
            <a:r>
              <a:rPr kumimoji="1" lang="en-US" altLang="ja-JP" dirty="0"/>
              <a:t>Goal: </a:t>
            </a:r>
            <a:r>
              <a:rPr kumimoji="1" lang="en-US" altLang="ja-JP" dirty="0" smtClean="0"/>
              <a:t>keep </a:t>
            </a:r>
            <a:r>
              <a:rPr kumimoji="1" lang="en-US" altLang="ja-JP" dirty="0"/>
              <a:t>the total CPU utilization to 50%</a:t>
            </a:r>
            <a:endParaRPr kumimoji="1" lang="ja-JP" alt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748259462"/>
              </p:ext>
            </p:extLst>
          </p:nvPr>
        </p:nvGraphicFramePr>
        <p:xfrm>
          <a:off x="122663" y="3439074"/>
          <a:ext cx="4516244" cy="333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69542715"/>
              </p:ext>
            </p:extLst>
          </p:nvPr>
        </p:nvGraphicFramePr>
        <p:xfrm>
          <a:off x="4533900" y="3439075"/>
          <a:ext cx="4316186" cy="3251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78656" y="5446886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  <a:latin typeface="Tahoma"/>
                <a:ea typeface="ＭＳ Ｐゴシック"/>
                <a:cs typeface="Tahoma"/>
              </a:rPr>
              <a:t>RC</a:t>
            </a:r>
            <a:r>
              <a:rPr lang="en-US" altLang="ja-JP" b="1" baseline="-25000" dirty="0" smtClean="0">
                <a:solidFill>
                  <a:schemeClr val="bg1"/>
                </a:solidFill>
                <a:latin typeface="Tahoma"/>
                <a:ea typeface="ＭＳ Ｐゴシック"/>
                <a:cs typeface="Tahoma"/>
              </a:rPr>
              <a:t>IDS</a:t>
            </a:r>
            <a:endParaRPr kumimoji="1" lang="ja-JP" altLang="en-US" b="1" baseline="-25000" dirty="0" smtClean="0">
              <a:solidFill>
                <a:schemeClr val="bg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8656" y="4816688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ahoma"/>
                <a:ea typeface="ＭＳ Ｐゴシック"/>
                <a:cs typeface="Tahoma"/>
              </a:rPr>
              <a:t>RC</a:t>
            </a:r>
            <a:r>
              <a:rPr kumimoji="1" lang="en-US" altLang="ja-JP" b="1" baseline="-25000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b="1" baseline="-25000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004805" y="4578124"/>
            <a:ext cx="3377625" cy="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75560" y="4164188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RC</a:t>
            </a:r>
            <a:endParaRPr kumimoji="1" lang="ja-JP" altLang="en-US" b="1" baseline="-25000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105311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349"/>
    </mc:Choice>
    <mc:Fallback>
      <p:transition spd="slow" advTm="57349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Memory Limit: MemBench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measured the memory usage of a VM and offloaded </a:t>
            </a:r>
            <a:r>
              <a:rPr lang="en-US" altLang="ja-JP" dirty="0" err="1"/>
              <a:t>MemBench</a:t>
            </a:r>
            <a:endParaRPr lang="en-US" altLang="ja-JP" dirty="0"/>
          </a:p>
          <a:p>
            <a:pPr lvl="1"/>
            <a:r>
              <a:rPr lang="en-US" altLang="ja-JP" dirty="0" err="1"/>
              <a:t>MemBench</a:t>
            </a:r>
            <a:r>
              <a:rPr lang="en-US" altLang="ja-JP" dirty="0"/>
              <a:t> allocates/deallocates memory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Goal: </a:t>
            </a:r>
            <a:r>
              <a:rPr kumimoji="1" lang="en-US" altLang="ja-JP" dirty="0" smtClean="0"/>
              <a:t>keep </a:t>
            </a:r>
            <a:r>
              <a:rPr kumimoji="1" lang="en-US" altLang="ja-JP" dirty="0"/>
              <a:t>the total memory usage to 512 MB</a:t>
            </a:r>
            <a:endParaRPr kumimoji="1" lang="ja-JP" alt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33209425"/>
              </p:ext>
            </p:extLst>
          </p:nvPr>
        </p:nvGraphicFramePr>
        <p:xfrm>
          <a:off x="89210" y="3500846"/>
          <a:ext cx="4492951" cy="3304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327088019"/>
              </p:ext>
            </p:extLst>
          </p:nvPr>
        </p:nvGraphicFramePr>
        <p:xfrm>
          <a:off x="4495800" y="3500846"/>
          <a:ext cx="4482790" cy="3253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91442" y="5184723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7030A0"/>
                </a:solidFill>
                <a:latin typeface="Tahoma"/>
                <a:ea typeface="ＭＳ Ｐゴシック"/>
                <a:cs typeface="Tahoma"/>
              </a:rPr>
              <a:t>RC</a:t>
            </a:r>
            <a:r>
              <a:rPr lang="en-US" altLang="ja-JP" b="1" baseline="-25000" dirty="0" smtClean="0">
                <a:solidFill>
                  <a:srgbClr val="7030A0"/>
                </a:solidFill>
                <a:latin typeface="Tahoma"/>
                <a:ea typeface="ＭＳ Ｐゴシック"/>
                <a:cs typeface="Tahoma"/>
              </a:rPr>
              <a:t>IDS</a:t>
            </a:r>
            <a:endParaRPr kumimoji="1" lang="ja-JP" altLang="en-US" b="1" baseline="-25000" dirty="0" smtClean="0">
              <a:solidFill>
                <a:srgbClr val="7030A0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88272" y="475060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ahoma"/>
                <a:ea typeface="ＭＳ Ｐゴシック"/>
                <a:cs typeface="Tahoma"/>
              </a:rPr>
              <a:t>RC</a:t>
            </a:r>
            <a:r>
              <a:rPr kumimoji="1" lang="en-US" altLang="ja-JP" b="1" baseline="-25000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b="1" baseline="-25000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16267" y="5276900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7030A0"/>
                </a:solidFill>
                <a:latin typeface="Tahoma"/>
                <a:ea typeface="ＭＳ Ｐゴシック"/>
                <a:cs typeface="Tahoma"/>
              </a:rPr>
              <a:t>process memory</a:t>
            </a:r>
            <a:endParaRPr kumimoji="1" lang="ja-JP" altLang="en-US" b="1" baseline="-25000" dirty="0" smtClean="0">
              <a:solidFill>
                <a:srgbClr val="7030A0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2448" y="4750603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b="1" baseline="-25000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092820" y="4488918"/>
            <a:ext cx="3212480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82684" y="4488918"/>
            <a:ext cx="3212480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123710" y="4041529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RC</a:t>
            </a:r>
            <a:endParaRPr kumimoji="1" lang="ja-JP" altLang="en-US" b="1" baseline="-25000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848542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804"/>
    </mc:Choice>
    <mc:Fallback>
      <p:transition spd="slow" advTm="39804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Memory Limit: Tripwire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measured the memory usage of a VM and offloaded Tripwire</a:t>
            </a:r>
          </a:p>
          <a:p>
            <a:pPr lvl="1"/>
            <a:r>
              <a:rPr kumimoji="1" lang="en-US" altLang="ja-JP" dirty="0"/>
              <a:t>Tripwire uses a large amount of page cache</a:t>
            </a:r>
          </a:p>
          <a:p>
            <a:pPr lvl="1"/>
            <a:r>
              <a:rPr lang="en-US" altLang="ja-JP" dirty="0"/>
              <a:t>Goal: </a:t>
            </a:r>
            <a:r>
              <a:rPr lang="en-US" altLang="ja-JP" dirty="0" smtClean="0"/>
              <a:t>keep </a:t>
            </a:r>
            <a:r>
              <a:rPr lang="en-US" altLang="ja-JP" dirty="0"/>
              <a:t>the total memory usage to 512 MB</a:t>
            </a:r>
            <a:endParaRPr kumimoji="1" lang="ja-JP" alt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99878775"/>
              </p:ext>
            </p:extLst>
          </p:nvPr>
        </p:nvGraphicFramePr>
        <p:xfrm>
          <a:off x="119269" y="3400508"/>
          <a:ext cx="4420075" cy="3345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75410115"/>
              </p:ext>
            </p:extLst>
          </p:nvPr>
        </p:nvGraphicFramePr>
        <p:xfrm>
          <a:off x="4460488" y="3400508"/>
          <a:ext cx="4411369" cy="3345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91442" y="5184723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7030A0"/>
                </a:solidFill>
                <a:latin typeface="Tahoma"/>
                <a:ea typeface="ＭＳ Ｐゴシック"/>
                <a:cs typeface="Tahoma"/>
              </a:rPr>
              <a:t>RC</a:t>
            </a:r>
            <a:r>
              <a:rPr lang="en-US" altLang="ja-JP" b="1" baseline="-25000" dirty="0" smtClean="0">
                <a:solidFill>
                  <a:srgbClr val="7030A0"/>
                </a:solidFill>
                <a:latin typeface="Tahoma"/>
                <a:ea typeface="ＭＳ Ｐゴシック"/>
                <a:cs typeface="Tahoma"/>
              </a:rPr>
              <a:t>IDS</a:t>
            </a:r>
            <a:endParaRPr kumimoji="1" lang="ja-JP" altLang="en-US" b="1" baseline="-25000" dirty="0" smtClean="0">
              <a:solidFill>
                <a:srgbClr val="7030A0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1596" y="5011529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ahoma"/>
                <a:ea typeface="ＭＳ Ｐゴシック"/>
                <a:cs typeface="Tahoma"/>
              </a:rPr>
              <a:t>RC</a:t>
            </a:r>
            <a:r>
              <a:rPr kumimoji="1" lang="en-US" altLang="ja-JP" b="1" baseline="-25000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b="1" baseline="-25000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9444" y="4300685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  <a:latin typeface="Tahoma"/>
                <a:ea typeface="ＭＳ Ｐゴシック"/>
                <a:cs typeface="Tahoma"/>
              </a:rPr>
              <a:t>page cache</a:t>
            </a:r>
            <a:endParaRPr kumimoji="1" lang="ja-JP" altLang="en-US" b="1" baseline="-25000" dirty="0" smtClean="0">
              <a:solidFill>
                <a:schemeClr val="bg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49062" y="4059227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b="1" baseline="-25000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204458" y="4911475"/>
            <a:ext cx="3177971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564459" y="4911475"/>
            <a:ext cx="3133493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141293" y="4425783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RC</a:t>
            </a:r>
            <a:endParaRPr kumimoji="1" lang="ja-JP" altLang="en-US" b="1" baseline="-25000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611316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479"/>
    </mc:Choice>
    <mc:Fallback>
      <p:transition spd="slow" advTm="36479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Resource Control in KVM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measured the resource usage of a VM and offloaded Tripwire</a:t>
            </a:r>
          </a:p>
          <a:p>
            <a:pPr lvl="1"/>
            <a:r>
              <a:rPr lang="en-US" altLang="ja-JP" dirty="0"/>
              <a:t>Goal 1: keep RC</a:t>
            </a:r>
            <a:r>
              <a:rPr lang="en-US" altLang="ja-JP" baseline="-25000" dirty="0"/>
              <a:t>VM</a:t>
            </a:r>
            <a:r>
              <a:rPr lang="en-US" altLang="ja-JP" dirty="0"/>
              <a:t> : RC</a:t>
            </a:r>
            <a:r>
              <a:rPr lang="en-US" altLang="ja-JP" baseline="-25000" dirty="0"/>
              <a:t>IDS</a:t>
            </a:r>
            <a:r>
              <a:rPr lang="en-US" altLang="ja-JP" dirty="0"/>
              <a:t> to 1 : 1 (CPU shares)</a:t>
            </a:r>
          </a:p>
          <a:p>
            <a:pPr lvl="1"/>
            <a:r>
              <a:rPr lang="en-US" altLang="ja-JP" dirty="0"/>
              <a:t>Goal 2: </a:t>
            </a:r>
            <a:r>
              <a:rPr lang="en-US" altLang="ja-JP" dirty="0" smtClean="0"/>
              <a:t>keep </a:t>
            </a:r>
            <a:r>
              <a:rPr lang="en-US" altLang="ja-JP" dirty="0"/>
              <a:t>the total memory usage to 256 MB</a:t>
            </a:r>
            <a:endParaRPr kumimoji="1" lang="ja-JP" alt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54383503"/>
              </p:ext>
            </p:extLst>
          </p:nvPr>
        </p:nvGraphicFramePr>
        <p:xfrm>
          <a:off x="111511" y="3367668"/>
          <a:ext cx="4538547" cy="3360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07296564"/>
              </p:ext>
            </p:extLst>
          </p:nvPr>
        </p:nvGraphicFramePr>
        <p:xfrm>
          <a:off x="4650058" y="3367668"/>
          <a:ext cx="4306229" cy="3360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52173" y="5300842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  <a:latin typeface="Tahoma"/>
                <a:ea typeface="ＭＳ Ｐゴシック"/>
                <a:cs typeface="Tahoma"/>
              </a:rPr>
              <a:t>RC</a:t>
            </a:r>
            <a:r>
              <a:rPr lang="en-US" altLang="ja-JP" b="1" baseline="-25000" dirty="0" smtClean="0">
                <a:solidFill>
                  <a:schemeClr val="bg1"/>
                </a:solidFill>
                <a:latin typeface="Tahoma"/>
                <a:ea typeface="ＭＳ Ｐゴシック"/>
                <a:cs typeface="Tahoma"/>
              </a:rPr>
              <a:t>IDS</a:t>
            </a:r>
            <a:endParaRPr kumimoji="1" lang="ja-JP" altLang="en-US" b="1" baseline="-25000" dirty="0" smtClean="0">
              <a:solidFill>
                <a:schemeClr val="bg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52173" y="4470749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ahoma"/>
                <a:ea typeface="ＭＳ Ｐゴシック"/>
                <a:cs typeface="Tahoma"/>
              </a:rPr>
              <a:t>RC</a:t>
            </a:r>
            <a:r>
              <a:rPr kumimoji="1" lang="en-US" altLang="ja-JP" b="1" baseline="-25000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b="1" baseline="-25000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55867" y="4470749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ahoma"/>
                <a:ea typeface="ＭＳ Ｐゴシック"/>
                <a:cs typeface="Tahoma"/>
              </a:rPr>
              <a:t>RC</a:t>
            </a:r>
            <a:r>
              <a:rPr kumimoji="1" lang="en-US" altLang="ja-JP" b="1" baseline="-25000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b="1" baseline="-25000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42736" y="5047785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  <a:latin typeface="Tahoma"/>
                <a:ea typeface="ＭＳ Ｐゴシック"/>
                <a:cs typeface="Tahoma"/>
              </a:rPr>
              <a:t>RC</a:t>
            </a:r>
            <a:r>
              <a:rPr lang="en-US" altLang="ja-JP" b="1" baseline="-25000" dirty="0" smtClean="0">
                <a:solidFill>
                  <a:schemeClr val="bg1"/>
                </a:solidFill>
                <a:latin typeface="Tahoma"/>
                <a:ea typeface="ＭＳ Ｐゴシック"/>
                <a:cs typeface="Tahoma"/>
              </a:rPr>
              <a:t>IDS</a:t>
            </a:r>
            <a:endParaRPr kumimoji="1" lang="ja-JP" altLang="en-US" b="1" baseline="-25000" dirty="0" smtClean="0">
              <a:solidFill>
                <a:schemeClr val="bg1"/>
              </a:solidFill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653750" y="4353914"/>
            <a:ext cx="3044201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847171" y="4353914"/>
            <a:ext cx="0" cy="693871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847171" y="5150709"/>
            <a:ext cx="0" cy="647925"/>
          </a:xfrm>
          <a:prstGeom prst="straightConnector1">
            <a:avLst/>
          </a:prstGeom>
          <a:ln w="38100">
            <a:solidFill>
              <a:schemeClr val="bg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147406" y="39083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RC</a:t>
            </a:r>
            <a:endParaRPr kumimoji="1" lang="ja-JP" altLang="en-US" b="1" baseline="-25000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455071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435"/>
    </mc:Choice>
    <mc:Fallback>
      <p:transition spd="slow" advTm="66435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Related Work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SEDF-DC [Gupta+'06]</a:t>
            </a:r>
          </a:p>
          <a:p>
            <a:pPr lvl="1"/>
            <a:r>
              <a:rPr lang="en-US" altLang="ja-JP" dirty="0"/>
              <a:t>Enforce performance isolation between VMs considering I/O processing</a:t>
            </a:r>
          </a:p>
          <a:p>
            <a:pPr lvl="1"/>
            <a:r>
              <a:rPr kumimoji="1" lang="en-US" altLang="ja-JP" dirty="0"/>
              <a:t>No new abstraction and specific to network I/O</a:t>
            </a:r>
          </a:p>
          <a:p>
            <a:r>
              <a:rPr lang="en-US" altLang="ja-JP" dirty="0"/>
              <a:t>Resource </a:t>
            </a:r>
            <a:r>
              <a:rPr lang="en-US" altLang="ja-JP" dirty="0" smtClean="0"/>
              <a:t>pools </a:t>
            </a:r>
            <a:r>
              <a:rPr lang="en-US" altLang="ja-JP" dirty="0"/>
              <a:t>[VMware]</a:t>
            </a:r>
          </a:p>
          <a:p>
            <a:pPr lvl="1"/>
            <a:r>
              <a:rPr lang="en-US" altLang="ja-JP" dirty="0"/>
              <a:t>Enable performance isolation of a group of VMs</a:t>
            </a:r>
          </a:p>
          <a:p>
            <a:r>
              <a:rPr kumimoji="1" lang="en-US" altLang="ja-JP" dirty="0" err="1"/>
              <a:t>VMCoupler</a:t>
            </a:r>
            <a:r>
              <a:rPr kumimoji="1" lang="en-US" altLang="ja-JP" dirty="0"/>
              <a:t> [Kourai+'13]</a:t>
            </a:r>
          </a:p>
          <a:p>
            <a:pPr lvl="1"/>
            <a:r>
              <a:rPr kumimoji="1" lang="en-US" altLang="ja-JP" dirty="0"/>
              <a:t>Enable offloaded </a:t>
            </a:r>
            <a:r>
              <a:rPr kumimoji="1" lang="en-US" altLang="ja-JP" dirty="0" err="1"/>
              <a:t>IDSes</a:t>
            </a:r>
            <a:r>
              <a:rPr kumimoji="1" lang="en-US" altLang="ja-JP" dirty="0"/>
              <a:t> to run in a dedicated VM</a:t>
            </a:r>
          </a:p>
          <a:p>
            <a:pPr lvl="2"/>
            <a:r>
              <a:rPr lang="en-US" altLang="ja-JP" dirty="0"/>
              <a:t>Resource pools would be useful</a:t>
            </a:r>
          </a:p>
          <a:p>
            <a:pPr lvl="1"/>
            <a:r>
              <a:rPr kumimoji="1" lang="en-US" altLang="ja-JP" dirty="0"/>
              <a:t>Increase resource consumption by more VMs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5816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462"/>
    </mc:Choice>
    <mc:Fallback>
      <p:transition spd="slow" advTm="56462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Conclusion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We proposed resource cages for resource management considering IDS offloading</a:t>
            </a:r>
          </a:p>
          <a:p>
            <a:pPr lvl="1"/>
            <a:r>
              <a:rPr lang="en-US" altLang="ja-JP"/>
              <a:t>A new abstraction of the hypervisor</a:t>
            </a:r>
          </a:p>
          <a:p>
            <a:pPr lvl="1"/>
            <a:r>
              <a:rPr lang="en-US" altLang="ja-JP"/>
              <a:t>Manage a VM and offloaded IDS processes as a group</a:t>
            </a:r>
          </a:p>
          <a:p>
            <a:pPr lvl="1"/>
            <a:r>
              <a:rPr lang="en-US" altLang="ja-JP"/>
              <a:t>Achieve performance isolation and high resource utilization </a:t>
            </a:r>
          </a:p>
          <a:p>
            <a:r>
              <a:rPr kumimoji="1" lang="en-US" altLang="ja-JP"/>
              <a:t>Future work</a:t>
            </a:r>
          </a:p>
          <a:p>
            <a:pPr lvl="1"/>
            <a:r>
              <a:rPr lang="en-US" altLang="ja-JP"/>
              <a:t>Implement CPU shares between a VM and IDS processes</a:t>
            </a:r>
          </a:p>
          <a:p>
            <a:pPr lvl="1"/>
            <a:r>
              <a:rPr kumimoji="1" lang="en-US" altLang="ja-JP"/>
              <a:t>Control the usage of storage/network in resource cages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158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752"/>
    </mc:Choice>
    <mc:Fallback>
      <p:transition spd="slow" advTm="5275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IDS Offloading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Run IDSes outside target VMs securely</a:t>
            </a:r>
          </a:p>
          <a:p>
            <a:pPr lvl="1"/>
            <a:r>
              <a:rPr lang="en-US" altLang="ja-JP" dirty="0"/>
              <a:t>E.g., in the management VM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Using </a:t>
            </a:r>
            <a:r>
              <a:rPr lang="en-US" altLang="ja-JP" dirty="0" smtClean="0">
                <a:solidFill>
                  <a:schemeClr val="tx1"/>
                </a:solidFill>
              </a:rPr>
              <a:t>VM introspection (VMI) </a:t>
            </a:r>
            <a:r>
              <a:rPr lang="en-US" altLang="ja-JP" sz="2000" dirty="0" smtClean="0"/>
              <a:t>[Garfinkel+'03]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Directly obtain information inside VMs</a:t>
            </a:r>
          </a:p>
          <a:p>
            <a:pPr lvl="2"/>
            <a:r>
              <a:rPr lang="en-US" altLang="ja-JP" dirty="0" smtClean="0"/>
              <a:t>E.g., memory, storage, and networks</a:t>
            </a:r>
            <a:endParaRPr kumimoji="1" lang="ja-JP" altLang="en-US" dirty="0"/>
          </a:p>
          <a:p>
            <a:pPr lvl="1"/>
            <a:r>
              <a:rPr lang="en-US" altLang="ja-JP" dirty="0" smtClean="0"/>
              <a:t>Intruders cannot disable offloaded IDSes</a:t>
            </a:r>
            <a:endParaRPr kumimoji="1" lang="en-US" altLang="ja-JP" dirty="0" smtClean="0"/>
          </a:p>
        </p:txBody>
      </p:sp>
      <p:sp>
        <p:nvSpPr>
          <p:cNvPr id="13" name="雲 12"/>
          <p:cNvSpPr/>
          <p:nvPr/>
        </p:nvSpPr>
        <p:spPr>
          <a:xfrm>
            <a:off x="1354304" y="5070470"/>
            <a:ext cx="6306636" cy="1148348"/>
          </a:xfrm>
          <a:prstGeom prst="cloud">
            <a:avLst/>
          </a:prstGeom>
          <a:solidFill>
            <a:schemeClr val="bg1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080615" y="4997988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95601" y="4593704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65172" y="4593704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06220" y="561274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VMI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177166" y="4997988"/>
            <a:ext cx="1743002" cy="1047025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449938" y="5205681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2" name="直線矢印コネクタ 11"/>
          <p:cNvCxnSpPr>
            <a:stCxn id="8" idx="3"/>
            <a:endCxn id="4" idx="1"/>
          </p:cNvCxnSpPr>
          <p:nvPr/>
        </p:nvCxnSpPr>
        <p:spPr>
          <a:xfrm>
            <a:off x="3647397" y="5521500"/>
            <a:ext cx="1433218" cy="1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図 19" descr="MC90038918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73781" y="5083671"/>
            <a:ext cx="637211" cy="802008"/>
          </a:xfrm>
          <a:prstGeom prst="rect">
            <a:avLst/>
          </a:prstGeom>
        </p:spPr>
      </p:pic>
      <p:sp>
        <p:nvSpPr>
          <p:cNvPr id="22" name="角丸四角形 21"/>
          <p:cNvSpPr/>
          <p:nvPr/>
        </p:nvSpPr>
        <p:spPr>
          <a:xfrm>
            <a:off x="5620087" y="5345727"/>
            <a:ext cx="664059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80854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903"/>
    </mc:Choice>
    <mc:Fallback>
      <p:transition spd="slow" advTm="3890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Performance Isolation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Each VM is strongly isolated by the hypervisor</a:t>
            </a:r>
          </a:p>
          <a:p>
            <a:pPr lvl="1"/>
            <a:r>
              <a:rPr lang="en-US" altLang="ja-JP"/>
              <a:t>Cannot use more than a certain amount of resources</a:t>
            </a:r>
            <a:endParaRPr kumimoji="1" lang="en-US" altLang="ja-JP"/>
          </a:p>
          <a:p>
            <a:pPr lvl="1"/>
            <a:r>
              <a:rPr lang="en-US" altLang="ja-JP"/>
              <a:t>Upper limit to a VM</a:t>
            </a:r>
          </a:p>
          <a:p>
            <a:pPr lvl="2"/>
            <a:r>
              <a:rPr lang="en-US" altLang="ja-JP"/>
              <a:t>CPU utilization and memory size</a:t>
            </a:r>
          </a:p>
          <a:p>
            <a:pPr lvl="1"/>
            <a:r>
              <a:rPr kumimoji="1" lang="en-US" altLang="ja-JP"/>
              <a:t>CPU shares between VMs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505580" y="4440939"/>
            <a:ext cx="2350200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3"/>
          <p:cNvSpPr/>
          <p:nvPr/>
        </p:nvSpPr>
        <p:spPr>
          <a:xfrm>
            <a:off x="2505581" y="5670252"/>
            <a:ext cx="4975832" cy="403085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テキスト ボックス 6"/>
          <p:cNvSpPr txBox="1"/>
          <p:nvPr/>
        </p:nvSpPr>
        <p:spPr>
          <a:xfrm>
            <a:off x="3367132" y="3995407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VM1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2" name="角丸四角形 21"/>
          <p:cNvSpPr/>
          <p:nvPr/>
        </p:nvSpPr>
        <p:spPr>
          <a:xfrm>
            <a:off x="2816415" y="4808382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正方形/長方形 3"/>
          <p:cNvSpPr/>
          <p:nvPr/>
        </p:nvSpPr>
        <p:spPr>
          <a:xfrm>
            <a:off x="5131213" y="4440939"/>
            <a:ext cx="2350200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テキスト ボックス 6"/>
          <p:cNvSpPr txBox="1"/>
          <p:nvPr/>
        </p:nvSpPr>
        <p:spPr>
          <a:xfrm>
            <a:off x="5992765" y="3995407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VM2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5751" y="5347087"/>
            <a:ext cx="11512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VM1:VM2</a:t>
            </a:r>
            <a:br>
              <a:rPr kumimoji="1" lang="en-US" altLang="ja-JP" dirty="0" smtClean="0">
                <a:latin typeface="Tahoma"/>
                <a:ea typeface="ＭＳ Ｐゴシック"/>
                <a:cs typeface="Tahoma"/>
              </a:rPr>
            </a:br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= 1:1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2" name="Oval Callout 21"/>
          <p:cNvSpPr/>
          <p:nvPr/>
        </p:nvSpPr>
        <p:spPr>
          <a:xfrm>
            <a:off x="617264" y="4180073"/>
            <a:ext cx="1750599" cy="804083"/>
          </a:xfrm>
          <a:prstGeom prst="wedgeEllipseCallout">
            <a:avLst>
              <a:gd name="adj1" fmla="val 62136"/>
              <a:gd name="adj2" fmla="val 44444"/>
            </a:avLst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/>
                </a:solidFill>
                <a:latin typeface="Tahoma"/>
                <a:ea typeface="ＭＳ Ｐゴシック"/>
                <a:cs typeface="Tahoma"/>
              </a:rPr>
              <a:t>CPU: 50%</a:t>
            </a:r>
          </a:p>
          <a:p>
            <a:r>
              <a:rPr lang="en-US" altLang="ja-JP" dirty="0">
                <a:solidFill>
                  <a:schemeClr val="tx1"/>
                </a:solidFill>
                <a:latin typeface="Tahoma"/>
                <a:ea typeface="ＭＳ Ｐゴシック"/>
                <a:cs typeface="Tahoma"/>
              </a:rPr>
              <a:t>Mem: </a:t>
            </a:r>
            <a:r>
              <a:rPr lang="en-US" altLang="ja-JP" dirty="0" smtClean="0">
                <a:solidFill>
                  <a:schemeClr val="tx1"/>
                </a:solidFill>
                <a:latin typeface="Tahoma"/>
                <a:ea typeface="ＭＳ Ｐゴシック"/>
                <a:cs typeface="Tahoma"/>
              </a:rPr>
              <a:t>4GB</a:t>
            </a:r>
            <a:endParaRPr lang="ja-JP" altLang="en-US" dirty="0">
              <a:solidFill>
                <a:schemeClr val="tx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5" name="角丸四角形 21"/>
          <p:cNvSpPr/>
          <p:nvPr/>
        </p:nvSpPr>
        <p:spPr>
          <a:xfrm>
            <a:off x="5431169" y="4808382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IDS2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792965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010"/>
    </mc:Choice>
    <mc:Fallback>
      <p:transition spd="slow" advTm="4501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Issue in IDS Offloading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Performance isolation is violated between VMs</a:t>
            </a:r>
          </a:p>
          <a:p>
            <a:pPr lvl="1"/>
            <a:r>
              <a:rPr lang="en-US" altLang="ja-JP" dirty="0" err="1"/>
              <a:t>IDSes</a:t>
            </a:r>
            <a:r>
              <a:rPr lang="en-US" altLang="ja-JP" dirty="0"/>
              <a:t> consume resources in the management VM</a:t>
            </a:r>
          </a:p>
          <a:p>
            <a:pPr lvl="1"/>
            <a:r>
              <a:rPr lang="en-US" altLang="ja-JP" dirty="0"/>
              <a:t>A VM and its offloaded </a:t>
            </a:r>
            <a:r>
              <a:rPr lang="en-US" altLang="ja-JP" dirty="0" err="1"/>
              <a:t>IDSes</a:t>
            </a:r>
            <a:r>
              <a:rPr lang="en-US" altLang="ja-JP" dirty="0"/>
              <a:t> can exceed CPU limits</a:t>
            </a:r>
          </a:p>
          <a:p>
            <a:pPr lvl="2"/>
            <a:r>
              <a:rPr kumimoji="1" lang="en-US" altLang="ja-JP" dirty="0" err="1"/>
              <a:t>IDSes</a:t>
            </a:r>
            <a:r>
              <a:rPr kumimoji="1" lang="en-US" altLang="ja-JP" dirty="0"/>
              <a:t> are part of the monitored VM originally</a:t>
            </a:r>
          </a:p>
          <a:p>
            <a:pPr lvl="2"/>
            <a:r>
              <a:rPr lang="en-US" altLang="ja-JP" dirty="0"/>
              <a:t>The total CPU utilization should be </a:t>
            </a:r>
            <a:r>
              <a:rPr lang="en-US" altLang="ja-JP" dirty="0" smtClean="0"/>
              <a:t>limited for fairness</a:t>
            </a:r>
            <a:endParaRPr kumimoji="1"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3254817" y="4552720"/>
            <a:ext cx="2350200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3"/>
          <p:cNvSpPr/>
          <p:nvPr/>
        </p:nvSpPr>
        <p:spPr>
          <a:xfrm>
            <a:off x="858169" y="5827922"/>
            <a:ext cx="7372481" cy="403085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16369" y="4170235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VM1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正方形/長方形 3"/>
          <p:cNvSpPr/>
          <p:nvPr/>
        </p:nvSpPr>
        <p:spPr>
          <a:xfrm>
            <a:off x="5880450" y="4552720"/>
            <a:ext cx="2350200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テキスト ボックス 6"/>
          <p:cNvSpPr txBox="1"/>
          <p:nvPr/>
        </p:nvSpPr>
        <p:spPr>
          <a:xfrm>
            <a:off x="6742002" y="4170235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VM2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テキスト ボックス 6"/>
          <p:cNvSpPr txBox="1"/>
          <p:nvPr/>
        </p:nvSpPr>
        <p:spPr>
          <a:xfrm>
            <a:off x="939885" y="4170235"/>
            <a:ext cx="1909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7" name="角丸四角形 21"/>
          <p:cNvSpPr/>
          <p:nvPr/>
        </p:nvSpPr>
        <p:spPr>
          <a:xfrm>
            <a:off x="3462983" y="4900457"/>
            <a:ext cx="743433" cy="351547"/>
          </a:xfrm>
          <a:prstGeom prst="roundRect">
            <a:avLst/>
          </a:prstGeom>
          <a:noFill/>
          <a:ln w="19050" cmpd="sng">
            <a:solidFill>
              <a:schemeClr val="tx1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正方形/長方形 15"/>
          <p:cNvSpPr/>
          <p:nvPr/>
        </p:nvSpPr>
        <p:spPr>
          <a:xfrm>
            <a:off x="858169" y="4552720"/>
            <a:ext cx="2121215" cy="1047025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角丸四角形 21"/>
          <p:cNvSpPr/>
          <p:nvPr/>
        </p:nvSpPr>
        <p:spPr>
          <a:xfrm>
            <a:off x="2009382" y="4900458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0" name="Straight Arrow Connector 19"/>
          <p:cNvCxnSpPr>
            <a:stCxn id="17" idx="1"/>
            <a:endCxn id="12" idx="3"/>
          </p:cNvCxnSpPr>
          <p:nvPr/>
        </p:nvCxnSpPr>
        <p:spPr>
          <a:xfrm flipH="1">
            <a:off x="2752815" y="5076231"/>
            <a:ext cx="710168" cy="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Callout 24"/>
          <p:cNvSpPr/>
          <p:nvPr/>
        </p:nvSpPr>
        <p:spPr>
          <a:xfrm>
            <a:off x="5118537" y="4170235"/>
            <a:ext cx="952257" cy="506868"/>
          </a:xfrm>
          <a:prstGeom prst="wedgeEllipseCallout">
            <a:avLst>
              <a:gd name="adj1" fmla="val -34078"/>
              <a:gd name="adj2" fmla="val 62501"/>
            </a:avLst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50%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6" name="Oval Callout 25"/>
          <p:cNvSpPr/>
          <p:nvPr/>
        </p:nvSpPr>
        <p:spPr>
          <a:xfrm>
            <a:off x="1533253" y="5404404"/>
            <a:ext cx="952257" cy="506868"/>
          </a:xfrm>
          <a:prstGeom prst="wedgeEllipseCallout">
            <a:avLst>
              <a:gd name="adj1" fmla="val 36561"/>
              <a:gd name="adj2" fmla="val -74355"/>
            </a:avLst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10%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角丸四角形 21"/>
          <p:cNvSpPr/>
          <p:nvPr/>
        </p:nvSpPr>
        <p:spPr>
          <a:xfrm>
            <a:off x="1057868" y="4897863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IDS2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854445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178"/>
    </mc:Choice>
    <mc:Fallback>
      <p:transition spd="slow" advTm="4717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Existing Resource Controls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Difficult to achieve efficient performance isolation considering IDS offloading</a:t>
            </a:r>
            <a:endParaRPr lang="en-US" altLang="ja-JP" dirty="0"/>
          </a:p>
          <a:p>
            <a:pPr lvl="1"/>
            <a:r>
              <a:rPr lang="en-US" altLang="ja-JP" dirty="0"/>
              <a:t>Goal: </a:t>
            </a:r>
            <a:r>
              <a:rPr lang="en-US" altLang="ja-JP" dirty="0" smtClean="0"/>
              <a:t>Limit </a:t>
            </a:r>
            <a:r>
              <a:rPr lang="en-US" altLang="ja-JP" dirty="0"/>
              <a:t>the total CPU utilization of a VM and </a:t>
            </a:r>
            <a:r>
              <a:rPr lang="en-US" altLang="ja-JP" dirty="0" smtClean="0"/>
              <a:t>its offloaded IDS </a:t>
            </a:r>
            <a:r>
              <a:rPr lang="en-US" altLang="ja-JP" dirty="0"/>
              <a:t>to 50%</a:t>
            </a:r>
          </a:p>
          <a:p>
            <a:pPr lvl="1"/>
            <a:r>
              <a:rPr lang="en-US" altLang="ja-JP" dirty="0" smtClean="0"/>
              <a:t>Configuration: </a:t>
            </a:r>
            <a:r>
              <a:rPr lang="en-US" altLang="ja-JP" dirty="0"/>
              <a:t>40% for VM1 </a:t>
            </a:r>
            <a:r>
              <a:rPr lang="en-US" altLang="ja-JP" dirty="0" smtClean="0"/>
              <a:t>and </a:t>
            </a:r>
            <a:r>
              <a:rPr lang="en-US" altLang="ja-JP" dirty="0"/>
              <a:t>10% for IDS1</a:t>
            </a:r>
          </a:p>
          <a:p>
            <a:pPr lvl="2"/>
            <a:r>
              <a:rPr lang="en-US" altLang="ja-JP" dirty="0"/>
              <a:t>Idle IDS1 leads to low CPU utilization of VM1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265328" y="4647314"/>
            <a:ext cx="2350200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3"/>
          <p:cNvSpPr/>
          <p:nvPr/>
        </p:nvSpPr>
        <p:spPr>
          <a:xfrm>
            <a:off x="868680" y="5925593"/>
            <a:ext cx="7372481" cy="403085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テキスト ボックス 6"/>
          <p:cNvSpPr txBox="1"/>
          <p:nvPr/>
        </p:nvSpPr>
        <p:spPr>
          <a:xfrm>
            <a:off x="4126880" y="4264829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VM1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正方形/長方形 3"/>
          <p:cNvSpPr/>
          <p:nvPr/>
        </p:nvSpPr>
        <p:spPr>
          <a:xfrm>
            <a:off x="5890961" y="4647314"/>
            <a:ext cx="2350200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テキスト ボックス 6"/>
          <p:cNvSpPr txBox="1"/>
          <p:nvPr/>
        </p:nvSpPr>
        <p:spPr>
          <a:xfrm>
            <a:off x="6752513" y="4264829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VM2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1" name="テキスト ボックス 6"/>
          <p:cNvSpPr txBox="1"/>
          <p:nvPr/>
        </p:nvSpPr>
        <p:spPr>
          <a:xfrm>
            <a:off x="950396" y="4264829"/>
            <a:ext cx="1909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2" name="角丸四角形 21"/>
          <p:cNvSpPr/>
          <p:nvPr/>
        </p:nvSpPr>
        <p:spPr>
          <a:xfrm>
            <a:off x="3473494" y="4995051"/>
            <a:ext cx="743433" cy="351547"/>
          </a:xfrm>
          <a:prstGeom prst="roundRect">
            <a:avLst/>
          </a:prstGeom>
          <a:noFill/>
          <a:ln w="19050" cmpd="sng">
            <a:solidFill>
              <a:schemeClr val="tx1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正方形/長方形 15"/>
          <p:cNvSpPr/>
          <p:nvPr/>
        </p:nvSpPr>
        <p:spPr>
          <a:xfrm>
            <a:off x="868680" y="4647314"/>
            <a:ext cx="2121215" cy="1047025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角丸四角形 21"/>
          <p:cNvSpPr/>
          <p:nvPr/>
        </p:nvSpPr>
        <p:spPr>
          <a:xfrm>
            <a:off x="2019893" y="4995052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6" name="Straight Arrow Connector 15"/>
          <p:cNvCxnSpPr>
            <a:stCxn id="19" idx="1"/>
          </p:cNvCxnSpPr>
          <p:nvPr/>
        </p:nvCxnSpPr>
        <p:spPr>
          <a:xfrm flipH="1">
            <a:off x="2763326" y="5170825"/>
            <a:ext cx="710168" cy="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Callout 17"/>
          <p:cNvSpPr/>
          <p:nvPr/>
        </p:nvSpPr>
        <p:spPr>
          <a:xfrm>
            <a:off x="5129048" y="4264829"/>
            <a:ext cx="952257" cy="506868"/>
          </a:xfrm>
          <a:prstGeom prst="wedgeEllipseCallout">
            <a:avLst>
              <a:gd name="adj1" fmla="val -34078"/>
              <a:gd name="adj2" fmla="val 62501"/>
            </a:avLst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40%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Oval Callout 18"/>
          <p:cNvSpPr/>
          <p:nvPr/>
        </p:nvSpPr>
        <p:spPr>
          <a:xfrm>
            <a:off x="1543764" y="5498998"/>
            <a:ext cx="952257" cy="506868"/>
          </a:xfrm>
          <a:prstGeom prst="wedgeEllipseCallout">
            <a:avLst>
              <a:gd name="adj1" fmla="val 36561"/>
              <a:gd name="adj2" fmla="val -74355"/>
            </a:avLst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0%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角丸四角形 21"/>
          <p:cNvSpPr/>
          <p:nvPr/>
        </p:nvSpPr>
        <p:spPr>
          <a:xfrm>
            <a:off x="1072570" y="4995050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696797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8243"/>
    </mc:Choice>
    <mc:Fallback>
      <p:transition spd="slow" advTm="6824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Resource </a:t>
            </a:r>
            <a:r>
              <a:rPr kumimoji="1" lang="en-US" altLang="ja-JP" dirty="0" smtClean="0"/>
              <a:t>Cages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 new abstraction of the hypervisor for resource management considering IDS offloading</a:t>
            </a:r>
          </a:p>
          <a:p>
            <a:pPr lvl="1"/>
            <a:r>
              <a:rPr lang="en-US" altLang="ja-JP" dirty="0"/>
              <a:t>Manage a VM and IDS processes as a group</a:t>
            </a:r>
          </a:p>
          <a:p>
            <a:pPr lvl="2"/>
            <a:r>
              <a:rPr kumimoji="1" lang="en-US" altLang="ja-JP" dirty="0" smtClean="0"/>
              <a:t>The traditional hypervisor manages only VMs</a:t>
            </a:r>
            <a:endParaRPr kumimoji="1" lang="en-US" altLang="ja-JP" dirty="0"/>
          </a:p>
          <a:p>
            <a:pPr lvl="1"/>
            <a:r>
              <a:rPr lang="en-US" altLang="ja-JP" dirty="0" smtClean="0"/>
              <a:t>Achieve </a:t>
            </a:r>
            <a:r>
              <a:rPr lang="en-US" altLang="ja-JP" dirty="0"/>
              <a:t>both performance isolation and high resource utilization</a:t>
            </a:r>
            <a:endParaRPr kumimoji="1" lang="en-US" altLang="ja-JP" dirty="0"/>
          </a:p>
        </p:txBody>
      </p:sp>
      <p:sp>
        <p:nvSpPr>
          <p:cNvPr id="14" name="TextBox 13"/>
          <p:cNvSpPr txBox="1"/>
          <p:nvPr/>
        </p:nvSpPr>
        <p:spPr>
          <a:xfrm>
            <a:off x="1219434" y="4358204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RC1</a:t>
            </a:r>
            <a:endParaRPr kumimoji="1" lang="ja-JP" altLang="en-US" b="1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15548" y="4358204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RC2</a:t>
            </a:r>
            <a:endParaRPr kumimoji="1" lang="ja-JP" altLang="en-US" b="1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888352" y="4530995"/>
            <a:ext cx="1227539" cy="1278473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VM1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正方形/長方形 3"/>
          <p:cNvSpPr/>
          <p:nvPr/>
        </p:nvSpPr>
        <p:spPr>
          <a:xfrm>
            <a:off x="6037939" y="4530995"/>
            <a:ext cx="1227539" cy="1278473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正方形/長方形 15"/>
          <p:cNvSpPr/>
          <p:nvPr/>
        </p:nvSpPr>
        <p:spPr>
          <a:xfrm>
            <a:off x="3339719" y="4530995"/>
            <a:ext cx="2450928" cy="127847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角丸四角形 21"/>
          <p:cNvSpPr/>
          <p:nvPr/>
        </p:nvSpPr>
        <p:spPr>
          <a:xfrm>
            <a:off x="3533866" y="4988770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角丸四角形 21"/>
          <p:cNvSpPr/>
          <p:nvPr/>
        </p:nvSpPr>
        <p:spPr>
          <a:xfrm>
            <a:off x="4859584" y="4989904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83809" y="4321990"/>
            <a:ext cx="3296989" cy="1660768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92577" y="4321990"/>
            <a:ext cx="3250152" cy="1660768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正方形/長方形 3"/>
          <p:cNvSpPr/>
          <p:nvPr/>
        </p:nvSpPr>
        <p:spPr>
          <a:xfrm>
            <a:off x="1183809" y="6105665"/>
            <a:ext cx="6758920" cy="403085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99810" y="4542870"/>
            <a:ext cx="1909497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5782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693"/>
    </mc:Choice>
    <mc:Fallback>
      <p:transition spd="slow" advTm="3969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Example: CPU Limit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Guarantee the upper limit of the CPU utilization of each resource cage</a:t>
            </a:r>
          </a:p>
          <a:p>
            <a:pPr lvl="1"/>
            <a:r>
              <a:rPr lang="en-US" altLang="ja-JP" dirty="0" smtClean="0"/>
              <a:t>For idle IDS1, </a:t>
            </a:r>
            <a:r>
              <a:rPr lang="en-US" altLang="ja-JP" dirty="0"/>
              <a:t>VM1 can receive up to 50%</a:t>
            </a:r>
          </a:p>
          <a:p>
            <a:pPr lvl="2"/>
            <a:r>
              <a:rPr lang="en-US" altLang="ja-JP" dirty="0" smtClean="0"/>
              <a:t>High resource utilization</a:t>
            </a:r>
          </a:p>
          <a:p>
            <a:pPr lvl="1"/>
            <a:r>
              <a:rPr lang="en-US" altLang="ja-JP" dirty="0"/>
              <a:t>Even </a:t>
            </a:r>
            <a:r>
              <a:rPr lang="en-US" altLang="ja-JP" dirty="0" smtClean="0"/>
              <a:t>for idle </a:t>
            </a:r>
            <a:r>
              <a:rPr kumimoji="1" lang="en-US" altLang="ja-JP" dirty="0" smtClean="0"/>
              <a:t>RC1, </a:t>
            </a:r>
            <a:r>
              <a:rPr kumimoji="1" lang="en-US" altLang="ja-JP" dirty="0"/>
              <a:t>RC2 cannot receive more than 50%</a:t>
            </a:r>
          </a:p>
          <a:p>
            <a:pPr lvl="2"/>
            <a:r>
              <a:rPr lang="en-US" altLang="ja-JP" dirty="0"/>
              <a:t>Performance isolation</a:t>
            </a:r>
            <a:endParaRPr kumimoji="1" lang="ja-JP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66764" y="4512951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RC1</a:t>
            </a:r>
            <a:endParaRPr kumimoji="1" lang="ja-JP" altLang="en-US" b="1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89284" y="4512951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RC2</a:t>
            </a:r>
            <a:endParaRPr kumimoji="1" lang="ja-JP" altLang="en-US" b="1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8" name="正方形/長方形 3"/>
          <p:cNvSpPr/>
          <p:nvPr/>
        </p:nvSpPr>
        <p:spPr>
          <a:xfrm>
            <a:off x="1834097" y="4685374"/>
            <a:ext cx="1227539" cy="1278473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VM1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正方形/長方形 3"/>
          <p:cNvSpPr/>
          <p:nvPr/>
        </p:nvSpPr>
        <p:spPr>
          <a:xfrm>
            <a:off x="5983684" y="4685374"/>
            <a:ext cx="1227539" cy="1278473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正方形/長方形 15"/>
          <p:cNvSpPr/>
          <p:nvPr/>
        </p:nvSpPr>
        <p:spPr>
          <a:xfrm>
            <a:off x="3285464" y="4685374"/>
            <a:ext cx="2450928" cy="127847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角丸四角形 21"/>
          <p:cNvSpPr/>
          <p:nvPr/>
        </p:nvSpPr>
        <p:spPr>
          <a:xfrm>
            <a:off x="3479611" y="5143149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805329" y="5144283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131139" y="4476369"/>
            <a:ext cx="3295404" cy="1660768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638322" y="4476369"/>
            <a:ext cx="3268549" cy="1660768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56179" y="4697617"/>
            <a:ext cx="1909497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7" name="Oval Callout 26"/>
          <p:cNvSpPr/>
          <p:nvPr/>
        </p:nvSpPr>
        <p:spPr>
          <a:xfrm>
            <a:off x="371339" y="4918865"/>
            <a:ext cx="952257" cy="506868"/>
          </a:xfrm>
          <a:prstGeom prst="wedgeEllipseCallout">
            <a:avLst>
              <a:gd name="adj1" fmla="val 52912"/>
              <a:gd name="adj2" fmla="val -60157"/>
            </a:avLst>
          </a:prstGeom>
          <a:solidFill>
            <a:schemeClr val="bg1"/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  <a:latin typeface="Tahoma"/>
                <a:cs typeface="Tahoma"/>
              </a:rPr>
              <a:t>50%</a:t>
            </a:r>
            <a:endParaRPr kumimoji="1" lang="ja-JP" altLang="en-US" dirty="0" smtClean="0">
              <a:solidFill>
                <a:schemeClr val="accent1"/>
              </a:solidFill>
              <a:latin typeface="Tahoma"/>
              <a:cs typeface="Tahoma"/>
            </a:endParaRPr>
          </a:p>
        </p:txBody>
      </p:sp>
      <p:sp>
        <p:nvSpPr>
          <p:cNvPr id="30" name="Oval Callout 29"/>
          <p:cNvSpPr/>
          <p:nvPr/>
        </p:nvSpPr>
        <p:spPr>
          <a:xfrm>
            <a:off x="7778567" y="4918865"/>
            <a:ext cx="952257" cy="506868"/>
          </a:xfrm>
          <a:prstGeom prst="wedgeEllipseCallout">
            <a:avLst>
              <a:gd name="adj1" fmla="val -57822"/>
              <a:gd name="adj2" fmla="val -54322"/>
            </a:avLst>
          </a:prstGeom>
          <a:solidFill>
            <a:schemeClr val="bg1"/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  <a:latin typeface="Tahoma"/>
                <a:cs typeface="Tahoma"/>
              </a:rPr>
              <a:t>50%</a:t>
            </a:r>
            <a:endParaRPr kumimoji="1" lang="ja-JP" altLang="en-US" dirty="0" smtClean="0">
              <a:solidFill>
                <a:schemeClr val="accent1"/>
              </a:solidFill>
              <a:latin typeface="Tahoma"/>
              <a:cs typeface="Tahoma"/>
            </a:endParaRPr>
          </a:p>
        </p:txBody>
      </p:sp>
      <p:sp>
        <p:nvSpPr>
          <p:cNvPr id="32" name="Oval Callout 31"/>
          <p:cNvSpPr/>
          <p:nvPr/>
        </p:nvSpPr>
        <p:spPr>
          <a:xfrm>
            <a:off x="1501195" y="5849482"/>
            <a:ext cx="952257" cy="506868"/>
          </a:xfrm>
          <a:prstGeom prst="wedgeEllipseCallout">
            <a:avLst>
              <a:gd name="adj1" fmla="val 48659"/>
              <a:gd name="adj2" fmla="val -75891"/>
            </a:avLst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50%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3" name="Oval Callout 32"/>
          <p:cNvSpPr/>
          <p:nvPr/>
        </p:nvSpPr>
        <p:spPr>
          <a:xfrm>
            <a:off x="3089558" y="5761621"/>
            <a:ext cx="952257" cy="506868"/>
          </a:xfrm>
          <a:prstGeom prst="wedgeEllipseCallout">
            <a:avLst>
              <a:gd name="adj1" fmla="val 35414"/>
              <a:gd name="adj2" fmla="val -91443"/>
            </a:avLst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0%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731512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814"/>
    </mc:Choice>
    <mc:Fallback>
      <p:transition spd="slow" advTm="55814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Example: CPU Shares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Enable scheduling based on CPU shares assigned to resource cages</a:t>
            </a:r>
          </a:p>
          <a:p>
            <a:pPr lvl="1"/>
            <a:r>
              <a:rPr kumimoji="1" lang="en-US" altLang="ja-JP" dirty="0" smtClean="0"/>
              <a:t>For idle IDS1, </a:t>
            </a:r>
            <a:r>
              <a:rPr kumimoji="1" lang="en-US" altLang="ja-JP" dirty="0"/>
              <a:t>VM1 can receive all the CPU time allocated to RC1</a:t>
            </a:r>
          </a:p>
          <a:p>
            <a:pPr lvl="1"/>
            <a:r>
              <a:rPr kumimoji="1" lang="en-US" altLang="ja-JP" dirty="0" smtClean="0"/>
              <a:t>For idle RC1, </a:t>
            </a:r>
            <a:r>
              <a:rPr kumimoji="1" lang="en-US" altLang="ja-JP" dirty="0"/>
              <a:t>the surplus CPU time is allocated to RC2</a:t>
            </a:r>
          </a:p>
          <a:p>
            <a:pPr lvl="2"/>
            <a:r>
              <a:rPr lang="en-US" altLang="ja-JP" dirty="0"/>
              <a:t>Work-conserving</a:t>
            </a:r>
            <a:endParaRPr kumimoji="1" lang="ja-JP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5336" y="4528563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RC1</a:t>
            </a:r>
            <a:endParaRPr kumimoji="1" lang="ja-JP" altLang="en-US" b="1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98248" y="4528563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  <a:latin typeface="Tahoma"/>
                <a:ea typeface="ＭＳ Ｐゴシック"/>
                <a:cs typeface="Tahoma"/>
              </a:rPr>
              <a:t>RC2</a:t>
            </a:r>
            <a:endParaRPr kumimoji="1" lang="ja-JP" altLang="en-US" b="1" dirty="0" smtClean="0">
              <a:solidFill>
                <a:schemeClr val="accent1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6" name="正方形/長方形 3"/>
          <p:cNvSpPr/>
          <p:nvPr/>
        </p:nvSpPr>
        <p:spPr>
          <a:xfrm>
            <a:off x="1849079" y="4700986"/>
            <a:ext cx="1227539" cy="1278473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  <a:latin typeface="Tahoma"/>
                <a:cs typeface="Tahoma"/>
              </a:rPr>
              <a:t>VM1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3"/>
          <p:cNvSpPr/>
          <p:nvPr/>
        </p:nvSpPr>
        <p:spPr>
          <a:xfrm>
            <a:off x="5971600" y="4700986"/>
            <a:ext cx="1227539" cy="1278473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15"/>
          <p:cNvSpPr/>
          <p:nvPr/>
        </p:nvSpPr>
        <p:spPr>
          <a:xfrm>
            <a:off x="3300446" y="4700986"/>
            <a:ext cx="2450928" cy="127847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角丸四角形 21"/>
          <p:cNvSpPr/>
          <p:nvPr/>
        </p:nvSpPr>
        <p:spPr>
          <a:xfrm>
            <a:off x="3494593" y="5158761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IDS1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角丸四角形 21"/>
          <p:cNvSpPr/>
          <p:nvPr/>
        </p:nvSpPr>
        <p:spPr>
          <a:xfrm>
            <a:off x="4820311" y="5159895"/>
            <a:ext cx="743433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IDS2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21891" y="4491981"/>
            <a:ext cx="3319633" cy="1660768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53304" y="4491981"/>
            <a:ext cx="3262531" cy="1660768"/>
          </a:xfrm>
          <a:prstGeom prst="rect">
            <a:avLst/>
          </a:prstGeom>
          <a:noFill/>
          <a:ln w="19050" cmpd="sng">
            <a:solidFill>
              <a:srgbClr val="C00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1161" y="4713229"/>
            <a:ext cx="1909497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369198" y="5050327"/>
            <a:ext cx="1147535" cy="653122"/>
          </a:xfrm>
          <a:prstGeom prst="wedgeEllipseCallout">
            <a:avLst>
              <a:gd name="adj1" fmla="val 45454"/>
              <a:gd name="adj2" fmla="val -67840"/>
            </a:avLst>
          </a:prstGeom>
          <a:solidFill>
            <a:schemeClr val="bg1"/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>
                <a:solidFill>
                  <a:schemeClr val="accent1"/>
                </a:solidFill>
                <a:latin typeface="Tahoma"/>
                <a:cs typeface="Tahoma"/>
              </a:rPr>
              <a:t>256</a:t>
            </a:r>
          </a:p>
          <a:p>
            <a:pPr algn="ctr"/>
            <a:r>
              <a:rPr lang="en-US" altLang="ja-JP" dirty="0" smtClean="0">
                <a:solidFill>
                  <a:schemeClr val="accent1"/>
                </a:solidFill>
                <a:latin typeface="Tahoma"/>
                <a:cs typeface="Tahoma"/>
              </a:rPr>
              <a:t>shares</a:t>
            </a:r>
            <a:endParaRPr kumimoji="1" lang="ja-JP" altLang="en-US" dirty="0" smtClean="0">
              <a:solidFill>
                <a:schemeClr val="accent1"/>
              </a:solidFill>
              <a:latin typeface="Tahoma"/>
              <a:cs typeface="Tahoma"/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7567413" y="5034390"/>
            <a:ext cx="1131189" cy="684996"/>
          </a:xfrm>
          <a:prstGeom prst="wedgeEllipseCallout">
            <a:avLst>
              <a:gd name="adj1" fmla="val -48063"/>
              <a:gd name="adj2" fmla="val -66480"/>
            </a:avLst>
          </a:prstGeom>
          <a:solidFill>
            <a:schemeClr val="bg1"/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>
                <a:solidFill>
                  <a:schemeClr val="accent1"/>
                </a:solidFill>
                <a:latin typeface="Tahoma"/>
                <a:cs typeface="Tahoma"/>
              </a:rPr>
              <a:t>256</a:t>
            </a:r>
          </a:p>
          <a:p>
            <a:pPr algn="ctr"/>
            <a:r>
              <a:rPr kumimoji="1" lang="en-US" altLang="ja-JP" dirty="0" smtClean="0">
                <a:solidFill>
                  <a:schemeClr val="accent1"/>
                </a:solidFill>
                <a:latin typeface="Tahoma"/>
                <a:cs typeface="Tahoma"/>
              </a:rPr>
              <a:t>shares</a:t>
            </a:r>
            <a:endParaRPr kumimoji="1" lang="ja-JP" altLang="en-US" dirty="0" smtClean="0">
              <a:solidFill>
                <a:schemeClr val="accent1"/>
              </a:solidFill>
              <a:latin typeface="Tahoma"/>
              <a:cs typeface="Tahoma"/>
            </a:endParaRPr>
          </a:p>
        </p:txBody>
      </p:sp>
      <p:sp>
        <p:nvSpPr>
          <p:cNvPr id="16" name="Oval Callout 15"/>
          <p:cNvSpPr/>
          <p:nvPr/>
        </p:nvSpPr>
        <p:spPr>
          <a:xfrm>
            <a:off x="1526268" y="5849482"/>
            <a:ext cx="952257" cy="506868"/>
          </a:xfrm>
          <a:prstGeom prst="wedgeEllipseCallout">
            <a:avLst>
              <a:gd name="adj1" fmla="val 48659"/>
              <a:gd name="adj2" fmla="val -75891"/>
            </a:avLst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50%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Oval Callout 17"/>
          <p:cNvSpPr/>
          <p:nvPr/>
        </p:nvSpPr>
        <p:spPr>
          <a:xfrm>
            <a:off x="3114619" y="5751041"/>
            <a:ext cx="952257" cy="506868"/>
          </a:xfrm>
          <a:prstGeom prst="wedgeEllipseCallout">
            <a:avLst>
              <a:gd name="adj1" fmla="val 35414"/>
              <a:gd name="adj2" fmla="val -91443"/>
            </a:avLst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0%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343362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896"/>
    </mc:Choice>
    <mc:Fallback>
      <p:transition spd="slow" advTm="5289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2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0E2FF"/>
        </a:solidFill>
        <a:ln w="19050" cmpd="sng">
          <a:solidFill>
            <a:srgbClr val="104E8B"/>
          </a:solidFill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  <a:latin typeface="Tahoma"/>
            <a:cs typeface="Tahoma"/>
          </a:defRPr>
        </a:defPPr>
      </a:lstStyle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Tahoma"/>
            <a:ea typeface="ＭＳ Ｐゴシック"/>
            <a:cs typeface="Tahom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my2.thmx</Template>
  <TotalTime>138330</TotalTime>
  <Words>4249</Words>
  <Application>Microsoft Macintosh PowerPoint</Application>
  <PresentationFormat>On-screen Show (4:3)</PresentationFormat>
  <Paragraphs>611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Calibri</vt:lpstr>
      <vt:lpstr>Century Gothic</vt:lpstr>
      <vt:lpstr>ＭＳ Ｐゴシック</vt:lpstr>
      <vt:lpstr>Tahoma</vt:lpstr>
      <vt:lpstr>Wingdings</vt:lpstr>
      <vt:lpstr>Wingdings 2</vt:lpstr>
      <vt:lpstr>メイリオ</vt:lpstr>
      <vt:lpstr>Arial</vt:lpstr>
      <vt:lpstr>my2</vt:lpstr>
      <vt:lpstr>Resource Cages: A New Abstraction of the Hypervisor for Performance Isolation Considering IDS Offloading</vt:lpstr>
      <vt:lpstr>Intrusion Detection in Clouds</vt:lpstr>
      <vt:lpstr>IDS Offloading</vt:lpstr>
      <vt:lpstr>Performance Isolation</vt:lpstr>
      <vt:lpstr>Issue in IDS Offloading</vt:lpstr>
      <vt:lpstr>Existing Resource Controls</vt:lpstr>
      <vt:lpstr>Resource Cages</vt:lpstr>
      <vt:lpstr>Example: CPU Limit</vt:lpstr>
      <vt:lpstr>Example: CPU Shares</vt:lpstr>
      <vt:lpstr>Example: Memory Limit</vt:lpstr>
      <vt:lpstr>Hierarchy of Resource Cages</vt:lpstr>
      <vt:lpstr>Implementation</vt:lpstr>
      <vt:lpstr>VM Scheduler with Credits</vt:lpstr>
      <vt:lpstr>Extended Credits Calculation</vt:lpstr>
      <vt:lpstr>IDS Scheduler: Monitoring</vt:lpstr>
      <vt:lpstr>IDS Scheduler: Scheduling</vt:lpstr>
      <vt:lpstr>Multicore Support</vt:lpstr>
      <vt:lpstr>Memory Scheduler: Monitoring</vt:lpstr>
      <vt:lpstr>Memory Scheduler: Scheduling</vt:lpstr>
      <vt:lpstr>Resource Cages in KVM</vt:lpstr>
      <vt:lpstr>Experiments</vt:lpstr>
      <vt:lpstr>CPU Limit: ClamAV</vt:lpstr>
      <vt:lpstr>CPU Limit: Snort</vt:lpstr>
      <vt:lpstr>Memory Limit: MemBench</vt:lpstr>
      <vt:lpstr>Memory Limit: Tripwire</vt:lpstr>
      <vt:lpstr>Resource Control in KVM</vt:lpstr>
      <vt:lpstr>Related Work</vt:lpstr>
      <vt:lpstr>Conclusion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Kourai Kenichi</dc:creator>
  <cp:lastModifiedBy>Kenichi Kourai</cp:lastModifiedBy>
  <cp:revision>2814</cp:revision>
  <cp:lastPrinted>2017-12-12T14:09:25Z</cp:lastPrinted>
  <dcterms:created xsi:type="dcterms:W3CDTF">2012-11-30T01:40:32Z</dcterms:created>
  <dcterms:modified xsi:type="dcterms:W3CDTF">2017-12-13T00:28:12Z</dcterms:modified>
</cp:coreProperties>
</file>