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5.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0"/>
  </p:notesMasterIdLst>
  <p:handoutMasterIdLst>
    <p:handoutMasterId r:id="rId21"/>
  </p:handoutMasterIdLst>
  <p:sldIdLst>
    <p:sldId id="256" r:id="rId2"/>
    <p:sldId id="257" r:id="rId3"/>
    <p:sldId id="258" r:id="rId4"/>
    <p:sldId id="260" r:id="rId5"/>
    <p:sldId id="261" r:id="rId6"/>
    <p:sldId id="262" r:id="rId7"/>
    <p:sldId id="264" r:id="rId8"/>
    <p:sldId id="270" r:id="rId9"/>
    <p:sldId id="279" r:id="rId10"/>
    <p:sldId id="282" r:id="rId11"/>
    <p:sldId id="271" r:id="rId12"/>
    <p:sldId id="272" r:id="rId13"/>
    <p:sldId id="273" r:id="rId14"/>
    <p:sldId id="278" r:id="rId15"/>
    <p:sldId id="287" r:id="rId16"/>
    <p:sldId id="285" r:id="rId17"/>
    <p:sldId id="277" r:id="rId18"/>
    <p:sldId id="28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67BEA30-8B59-7E4F-A180-4668765AE909}">
          <p14:sldIdLst>
            <p14:sldId id="256"/>
            <p14:sldId id="257"/>
            <p14:sldId id="258"/>
            <p14:sldId id="260"/>
            <p14:sldId id="261"/>
            <p14:sldId id="262"/>
            <p14:sldId id="264"/>
            <p14:sldId id="270"/>
            <p14:sldId id="279"/>
            <p14:sldId id="282"/>
            <p14:sldId id="271"/>
            <p14:sldId id="272"/>
            <p14:sldId id="273"/>
            <p14:sldId id="278"/>
            <p14:sldId id="287"/>
            <p14:sldId id="285"/>
            <p14:sldId id="277"/>
            <p14:sldId id="28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scaleToFitPaper="1" frameSlides="1"/>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中間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中間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034E78-7F5D-4C2E-B375-FC64B27BC917}" styleName="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中間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中間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744" autoAdjust="0"/>
    <p:restoredTop sz="84035" autoAdjust="0"/>
  </p:normalViewPr>
  <p:slideViewPr>
    <p:cSldViewPr snapToGrid="0" snapToObjects="1">
      <p:cViewPr>
        <p:scale>
          <a:sx n="100" d="100"/>
          <a:sy n="100" d="100"/>
        </p:scale>
        <p:origin x="-2224" y="-152"/>
      </p:cViewPr>
      <p:guideLst>
        <p:guide orient="horz" pos="2160"/>
        <p:guide pos="2880"/>
      </p:guideLst>
    </p:cSldViewPr>
  </p:slideViewPr>
  <p:outlineViewPr>
    <p:cViewPr>
      <p:scale>
        <a:sx n="33" d="100"/>
        <a:sy n="33" d="100"/>
      </p:scale>
      <p:origin x="16" y="19496"/>
    </p:cViewPr>
  </p:outlineViewPr>
  <p:notesTextViewPr>
    <p:cViewPr>
      <p:scale>
        <a:sx n="100" d="100"/>
        <a:sy n="100" d="100"/>
      </p:scale>
      <p:origin x="0" y="0"/>
    </p:cViewPr>
  </p:notesTextViewPr>
  <p:sorterViewPr>
    <p:cViewPr>
      <p:scale>
        <a:sx n="150" d="100"/>
        <a:sy n="150" d="100"/>
      </p:scale>
      <p:origin x="0" y="2048"/>
    </p:cViewPr>
  </p:sorterViewPr>
  <p:notesViewPr>
    <p:cSldViewPr snapToGrid="0" snapToObjects="1">
      <p:cViewPr varScale="1">
        <p:scale>
          <a:sx n="93" d="100"/>
          <a:sy n="93" d="100"/>
        </p:scale>
        <p:origin x="-348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vm.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21517;&#31216;&#26410;&#35373;&#23450;:Users:masato:Dropbox:Study:Experiment201701_10Gbitn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96271536826632"/>
          <c:y val="0.0351648351648352"/>
          <c:w val="0.798223375438424"/>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Migrationtime!$O$4</c:f>
              <c:numCache>
                <c:formatCode>General</c:formatCode>
                <c:ptCount val="1"/>
                <c:pt idx="0">
                  <c:v>12.052</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Migrationtime!$O$10</c:f>
              <c:numCache>
                <c:formatCode>General</c:formatCode>
                <c:ptCount val="1"/>
                <c:pt idx="0">
                  <c:v>12.71742857142857</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Migrationtime!$O$7</c:f>
              <c:numCache>
                <c:formatCode>General</c:formatCode>
                <c:ptCount val="1"/>
                <c:pt idx="0">
                  <c:v>26.5388888888889</c:v>
                </c:pt>
              </c:numCache>
            </c:numRef>
          </c:val>
        </c:ser>
        <c:ser>
          <c:idx val="3"/>
          <c:order val="3"/>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26383486840894"/>
                  <c:y val="0.0669599881397532"/>
                </c:manualLayout>
              </c:layout>
              <c:tx>
                <c:rich>
                  <a:bodyPr/>
                  <a:lstStyle/>
                  <a:p>
                    <a:pPr>
                      <a:defRPr sz="1200" b="1"/>
                    </a:pPr>
                    <a:r>
                      <a:rPr lang="en-US" altLang="ja-JP" dirty="0" smtClean="0">
                        <a:solidFill>
                          <a:schemeClr val="tx1"/>
                        </a:solidFill>
                      </a:rPr>
                      <a:t>141</a:t>
                    </a:r>
                    <a:endParaRPr lang="en-US" altLang="ja-JP" strike="sngStrike" dirty="0">
                      <a:solidFill>
                        <a:srgbClr val="FF0000"/>
                      </a:solidFill>
                    </a:endParaRPr>
                  </a:p>
                </c:rich>
              </c:tx>
              <c:spPr>
                <a:solidFill>
                  <a:schemeClr val="bg1"/>
                </a:solidFill>
              </c:spPr>
              <c:dLblPos val="outEnd"/>
              <c:showLegendKey val="0"/>
              <c:showVal val="1"/>
              <c:showCatName val="0"/>
              <c:showSerName val="0"/>
              <c:showPercent val="0"/>
              <c:showBubbleSize val="0"/>
            </c:dLbl>
            <c:txPr>
              <a:bodyPr/>
              <a:lstStyle/>
              <a:p>
                <a:pPr>
                  <a:defRPr sz="1200" b="1"/>
                </a:pPr>
                <a:endParaRPr lang="ja-JP"/>
              </a:p>
            </c:txPr>
            <c:dLblPos val="inBase"/>
            <c:showLegendKey val="0"/>
            <c:showVal val="1"/>
            <c:showCatName val="0"/>
            <c:showSerName val="0"/>
            <c:showPercent val="0"/>
            <c:showBubbleSize val="0"/>
            <c:showLeaderLines val="0"/>
          </c:dLbls>
          <c:val>
            <c:numRef>
              <c:f>Migrationtime!$O$43</c:f>
              <c:numCache>
                <c:formatCode>General</c:formatCode>
                <c:ptCount val="1"/>
                <c:pt idx="0">
                  <c:v>141.085</c:v>
                </c:pt>
              </c:numCache>
            </c:numRef>
          </c:val>
        </c:ser>
        <c:dLbls>
          <c:showLegendKey val="0"/>
          <c:showVal val="0"/>
          <c:showCatName val="0"/>
          <c:showSerName val="0"/>
          <c:showPercent val="0"/>
          <c:showBubbleSize val="0"/>
        </c:dLbls>
        <c:gapWidth val="150"/>
        <c:axId val="-2055270600"/>
        <c:axId val="-2079776840"/>
      </c:barChart>
      <c:catAx>
        <c:axId val="-2055270600"/>
        <c:scaling>
          <c:orientation val="minMax"/>
        </c:scaling>
        <c:delete val="1"/>
        <c:axPos val="b"/>
        <c:majorTickMark val="out"/>
        <c:minorTickMark val="none"/>
        <c:tickLblPos val="nextTo"/>
        <c:crossAx val="-2079776840"/>
        <c:crosses val="autoZero"/>
        <c:auto val="1"/>
        <c:lblAlgn val="ctr"/>
        <c:lblOffset val="100"/>
        <c:noMultiLvlLbl val="0"/>
      </c:catAx>
      <c:valAx>
        <c:axId val="-2079776840"/>
        <c:scaling>
          <c:orientation val="minMax"/>
          <c:max val="30.0"/>
          <c:min val="0.0"/>
        </c:scaling>
        <c:delete val="0"/>
        <c:axPos val="l"/>
        <c:majorGridlines>
          <c:spPr>
            <a:ln>
              <a:noFill/>
            </a:ln>
          </c:spPr>
        </c:majorGridlines>
        <c:title>
          <c:tx>
            <c:rich>
              <a:bodyPr rot="-5400000" vert="horz"/>
              <a:lstStyle/>
              <a:p>
                <a:pPr>
                  <a:defRPr sz="2000"/>
                </a:pPr>
                <a:r>
                  <a:rPr lang="en-US" altLang="en-US" sz="2000"/>
                  <a:t>Migration Time(s)</a:t>
                </a:r>
                <a:endParaRPr lang="ja-JP" altLang="en-US" sz="2000"/>
              </a:p>
            </c:rich>
          </c:tx>
          <c:layout>
            <c:manualLayout>
              <c:xMode val="edge"/>
              <c:yMode val="edge"/>
              <c:x val="0.000233602793478153"/>
              <c:y val="0.139527566837432"/>
            </c:manualLayout>
          </c:layout>
          <c:overlay val="0"/>
        </c:title>
        <c:numFmt formatCode="General" sourceLinked="1"/>
        <c:majorTickMark val="in"/>
        <c:minorTickMark val="none"/>
        <c:tickLblPos val="nextTo"/>
        <c:txPr>
          <a:bodyPr/>
          <a:lstStyle/>
          <a:p>
            <a:pPr>
              <a:defRPr sz="1600"/>
            </a:pPr>
            <a:endParaRPr lang="ja-JP"/>
          </a:p>
        </c:txPr>
        <c:crossAx val="-2055270600"/>
        <c:crosses val="autoZero"/>
        <c:crossBetween val="between"/>
      </c:valAx>
      <c:spPr>
        <a:ln>
          <a:solidFill>
            <a:schemeClr val="tx1">
              <a:lumMod val="50000"/>
              <a:lumOff val="50000"/>
            </a:schemeClr>
          </a:solidFill>
        </a:ln>
      </c:spPr>
    </c:plotArea>
    <c:legend>
      <c:legendPos val="r"/>
      <c:layout>
        <c:manualLayout>
          <c:xMode val="edge"/>
          <c:yMode val="edge"/>
          <c:x val="0.201157828216109"/>
          <c:y val="0.0409514553511127"/>
          <c:w val="0.377878700135547"/>
          <c:h val="0.402469566936268"/>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68140847402681"/>
          <c:y val="0.0351648351648352"/>
          <c:w val="0.826354359045784"/>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Downtime!$O$6</c:f>
              <c:numCache>
                <c:formatCode>General</c:formatCode>
                <c:ptCount val="1"/>
                <c:pt idx="0">
                  <c:v>415.0</c:v>
                </c:pt>
              </c:numCache>
            </c:numRef>
          </c:val>
        </c:ser>
        <c:ser>
          <c:idx val="2"/>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Downtime!$O$16</c:f>
              <c:numCache>
                <c:formatCode>General</c:formatCode>
                <c:ptCount val="1"/>
                <c:pt idx="0">
                  <c:v>422.6</c:v>
                </c:pt>
              </c:numCache>
            </c:numRef>
          </c:val>
        </c:ser>
        <c:ser>
          <c:idx val="1"/>
          <c:order val="2"/>
          <c:tx>
            <c:v>SSD</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Downtime!$O$11</c:f>
              <c:numCache>
                <c:formatCode>General</c:formatCode>
                <c:ptCount val="1"/>
                <c:pt idx="0">
                  <c:v>3854.4</c:v>
                </c:pt>
              </c:numCache>
            </c:numRef>
          </c:val>
        </c:ser>
        <c:ser>
          <c:idx val="3"/>
          <c:order val="3"/>
          <c:tx>
            <c:v>HDD</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361105284336285"/>
                  <c:y val="0.0711443107730465"/>
                </c:manualLayout>
              </c:layout>
              <c:tx>
                <c:rich>
                  <a:bodyPr/>
                  <a:lstStyle/>
                  <a:p>
                    <a:r>
                      <a:rPr lang="en-US" altLang="ja-JP" strike="noStrike" dirty="0" smtClean="0">
                        <a:solidFill>
                          <a:schemeClr val="tx1"/>
                        </a:solidFill>
                      </a:rPr>
                      <a:t>30</a:t>
                    </a:r>
                    <a:endParaRPr lang="en-US" altLang="ja-JP" strike="sngStrike" dirty="0">
                      <a:solidFill>
                        <a:srgbClr val="FF0000"/>
                      </a:solidFill>
                    </a:endParaRPr>
                  </a:p>
                </c:rich>
              </c:tx>
              <c:dLblPos val="outEnd"/>
              <c:showLegendKey val="0"/>
              <c:showVal val="1"/>
              <c:showCatName val="0"/>
              <c:showSerName val="0"/>
              <c:showPercent val="0"/>
              <c:showBubbleSize val="0"/>
            </c:dLbl>
            <c:spPr>
              <a:solidFill>
                <a:srgbClr val="FFFFFF"/>
              </a:solidFill>
            </c:spPr>
            <c:txPr>
              <a:bodyPr/>
              <a:lstStyle/>
              <a:p>
                <a:pPr>
                  <a:defRPr sz="1200" b="1"/>
                </a:pPr>
                <a:endParaRPr lang="ja-JP"/>
              </a:p>
            </c:txPr>
            <c:dLblPos val="inBase"/>
            <c:showLegendKey val="0"/>
            <c:showVal val="0"/>
            <c:showCatName val="0"/>
            <c:showSerName val="0"/>
            <c:showPercent val="0"/>
            <c:showBubbleSize val="0"/>
          </c:dLbls>
          <c:val>
            <c:numRef>
              <c:f>Downtime!$O$52</c:f>
              <c:numCache>
                <c:formatCode>General</c:formatCode>
                <c:ptCount val="1"/>
                <c:pt idx="0">
                  <c:v>30485.5</c:v>
                </c:pt>
              </c:numCache>
            </c:numRef>
          </c:val>
        </c:ser>
        <c:dLbls>
          <c:showLegendKey val="0"/>
          <c:showVal val="0"/>
          <c:showCatName val="0"/>
          <c:showSerName val="0"/>
          <c:showPercent val="0"/>
          <c:showBubbleSize val="0"/>
        </c:dLbls>
        <c:gapWidth val="150"/>
        <c:axId val="-2041507112"/>
        <c:axId val="-2051962392"/>
      </c:barChart>
      <c:catAx>
        <c:axId val="-2041507112"/>
        <c:scaling>
          <c:orientation val="minMax"/>
        </c:scaling>
        <c:delete val="1"/>
        <c:axPos val="b"/>
        <c:majorTickMark val="out"/>
        <c:minorTickMark val="none"/>
        <c:tickLblPos val="nextTo"/>
        <c:crossAx val="-2051962392"/>
        <c:crosses val="autoZero"/>
        <c:auto val="1"/>
        <c:lblAlgn val="ctr"/>
        <c:lblOffset val="100"/>
        <c:noMultiLvlLbl val="0"/>
      </c:catAx>
      <c:valAx>
        <c:axId val="-2051962392"/>
        <c:scaling>
          <c:orientation val="minMax"/>
          <c:max val="5000.0"/>
          <c:min val="0.0"/>
        </c:scaling>
        <c:delete val="0"/>
        <c:axPos val="l"/>
        <c:majorGridlines>
          <c:spPr>
            <a:ln>
              <a:noFill/>
            </a:ln>
          </c:spPr>
        </c:majorGridlines>
        <c:title>
          <c:tx>
            <c:rich>
              <a:bodyPr rot="-5400000" vert="horz"/>
              <a:lstStyle/>
              <a:p>
                <a:pPr>
                  <a:defRPr sz="2000"/>
                </a:pPr>
                <a:r>
                  <a:rPr lang="en-US" altLang="en-US" sz="2000" dirty="0" smtClean="0"/>
                  <a:t>Downtime(s</a:t>
                </a:r>
                <a:r>
                  <a:rPr lang="en-US" altLang="en-US" sz="2000" dirty="0"/>
                  <a:t>)</a:t>
                </a:r>
                <a:endParaRPr lang="ja-JP" altLang="en-US" sz="2000" dirty="0"/>
              </a:p>
            </c:rich>
          </c:tx>
          <c:layout/>
          <c:overlay val="0"/>
        </c:title>
        <c:numFmt formatCode="General" sourceLinked="1"/>
        <c:majorTickMark val="in"/>
        <c:minorTickMark val="none"/>
        <c:tickLblPos val="nextTo"/>
        <c:txPr>
          <a:bodyPr/>
          <a:lstStyle/>
          <a:p>
            <a:pPr>
              <a:defRPr sz="1600"/>
            </a:pPr>
            <a:endParaRPr lang="ja-JP"/>
          </a:p>
        </c:txPr>
        <c:crossAx val="-2041507112"/>
        <c:crosses val="autoZero"/>
        <c:crossBetween val="between"/>
        <c:dispUnits>
          <c:builtInUnit val="thousands"/>
        </c:dispUnits>
      </c:valAx>
      <c:spPr>
        <a:ln>
          <a:solidFill>
            <a:schemeClr val="tx1">
              <a:lumMod val="50000"/>
              <a:lumOff val="50000"/>
            </a:schemeClr>
          </a:solidFill>
        </a:ln>
      </c:spPr>
    </c:plotArea>
    <c:legend>
      <c:legendPos val="r"/>
      <c:layout>
        <c:manualLayout>
          <c:xMode val="edge"/>
          <c:yMode val="edge"/>
          <c:x val="0.173833438778513"/>
          <c:y val="0.0410348065297247"/>
          <c:w val="0.381487141521592"/>
          <c:h val="0.406653598431812"/>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11059233512682"/>
          <c:y val="0.0351648351648352"/>
          <c:w val="0.783435940795712"/>
          <c:h val="0.92967032967033"/>
        </c:manualLayout>
      </c:layout>
      <c:barChart>
        <c:barDir val="col"/>
        <c:grouping val="clustered"/>
        <c:varyColors val="0"/>
        <c:ser>
          <c:idx val="0"/>
          <c:order val="0"/>
          <c:tx>
            <c:v>十分なメモリ</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val>
            <c:numRef>
              <c:f>'2gsort'!$O$32</c:f>
              <c:numCache>
                <c:formatCode>General</c:formatCode>
                <c:ptCount val="1"/>
                <c:pt idx="0">
                  <c:v>55.0</c:v>
                </c:pt>
              </c:numCache>
            </c:numRef>
          </c:val>
        </c:ser>
        <c:ser>
          <c:idx val="1"/>
          <c:order val="1"/>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'2gsort'!$O$38</c:f>
              <c:numCache>
                <c:formatCode>General</c:formatCode>
                <c:ptCount val="1"/>
                <c:pt idx="0">
                  <c:v>63.66666666666664</c:v>
                </c:pt>
              </c:numCache>
            </c:numRef>
          </c:val>
        </c:ser>
        <c:ser>
          <c:idx val="2"/>
          <c:order val="2"/>
          <c:tx>
            <c:v>仮想メモリ</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'2gsort'!$O$35</c:f>
              <c:numCache>
                <c:formatCode>General</c:formatCode>
                <c:ptCount val="1"/>
                <c:pt idx="0">
                  <c:v>74.0</c:v>
                </c:pt>
              </c:numCache>
            </c:numRef>
          </c:val>
        </c:ser>
        <c:dLbls>
          <c:showLegendKey val="0"/>
          <c:showVal val="0"/>
          <c:showCatName val="0"/>
          <c:showSerName val="0"/>
          <c:showPercent val="0"/>
          <c:showBubbleSize val="0"/>
        </c:dLbls>
        <c:gapWidth val="150"/>
        <c:axId val="-2025268968"/>
        <c:axId val="-2053581496"/>
      </c:barChart>
      <c:catAx>
        <c:axId val="-2025268968"/>
        <c:scaling>
          <c:orientation val="minMax"/>
        </c:scaling>
        <c:delete val="1"/>
        <c:axPos val="b"/>
        <c:majorTickMark val="out"/>
        <c:minorTickMark val="none"/>
        <c:tickLblPos val="nextTo"/>
        <c:crossAx val="-2053581496"/>
        <c:crosses val="autoZero"/>
        <c:auto val="1"/>
        <c:lblAlgn val="ctr"/>
        <c:lblOffset val="100"/>
        <c:noMultiLvlLbl val="0"/>
      </c:catAx>
      <c:valAx>
        <c:axId val="-2053581496"/>
        <c:scaling>
          <c:orientation val="minMax"/>
          <c:max val="120.0"/>
          <c:min val="0.0"/>
        </c:scaling>
        <c:delete val="0"/>
        <c:axPos val="l"/>
        <c:majorGridlines>
          <c:spPr>
            <a:ln>
              <a:noFill/>
            </a:ln>
          </c:spPr>
        </c:majorGridlines>
        <c:title>
          <c:tx>
            <c:rich>
              <a:bodyPr rot="-5400000" vert="horz"/>
              <a:lstStyle/>
              <a:p>
                <a:pPr>
                  <a:defRPr sz="2000"/>
                </a:pPr>
                <a:r>
                  <a:rPr lang="en-US" altLang="en-US" sz="2000"/>
                  <a:t>Sort Time(s)</a:t>
                </a:r>
                <a:endParaRPr lang="ja-JP" altLang="en-US" sz="2000"/>
              </a:p>
            </c:rich>
          </c:tx>
          <c:layout/>
          <c:overlay val="0"/>
        </c:title>
        <c:numFmt formatCode="General" sourceLinked="1"/>
        <c:majorTickMark val="in"/>
        <c:minorTickMark val="none"/>
        <c:tickLblPos val="nextTo"/>
        <c:txPr>
          <a:bodyPr/>
          <a:lstStyle/>
          <a:p>
            <a:pPr>
              <a:defRPr sz="1600"/>
            </a:pPr>
            <a:endParaRPr lang="ja-JP"/>
          </a:p>
        </c:txPr>
        <c:crossAx val="-2025268968"/>
        <c:crosses val="autoZero"/>
        <c:crossBetween val="between"/>
      </c:valAx>
      <c:spPr>
        <a:ln>
          <a:solidFill>
            <a:schemeClr val="tx1">
              <a:lumMod val="50000"/>
              <a:lumOff val="50000"/>
            </a:schemeClr>
          </a:solidFill>
        </a:ln>
      </c:spPr>
    </c:plotArea>
    <c:legend>
      <c:legendPos val="r"/>
      <c:layout>
        <c:manualLayout>
          <c:xMode val="edge"/>
          <c:yMode val="edge"/>
          <c:x val="0.217549022346425"/>
          <c:y val="0.0459045004665354"/>
          <c:w val="0.374610863118794"/>
          <c:h val="0.319512455286886"/>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4783231100475"/>
          <c:y val="0.0351648351648352"/>
          <c:w val="0.746662861736374"/>
          <c:h val="0.92967032967033"/>
        </c:manualLayout>
      </c:layout>
      <c:barChart>
        <c:barDir val="col"/>
        <c:grouping val="clustered"/>
        <c:varyColors val="0"/>
        <c:ser>
          <c:idx val="1"/>
          <c:order val="0"/>
          <c:tx>
            <c:v>S-memV</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val>
            <c:numRef>
              <c:f>'2gsort'!$O$39</c:f>
              <c:numCache>
                <c:formatCode>General</c:formatCode>
                <c:ptCount val="1"/>
                <c:pt idx="0">
                  <c:v>2016.333333333333</c:v>
                </c:pt>
              </c:numCache>
            </c:numRef>
          </c:val>
        </c:ser>
        <c:ser>
          <c:idx val="2"/>
          <c:order val="1"/>
          <c:tx>
            <c:v>仮想メモリ</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val>
            <c:numRef>
              <c:f>'2gsort'!$Q$36</c:f>
              <c:numCache>
                <c:formatCode>General</c:formatCode>
                <c:ptCount val="1"/>
                <c:pt idx="0">
                  <c:v>4058.270833333333</c:v>
                </c:pt>
              </c:numCache>
            </c:numRef>
          </c:val>
        </c:ser>
        <c:dLbls>
          <c:showLegendKey val="0"/>
          <c:showVal val="0"/>
          <c:showCatName val="0"/>
          <c:showSerName val="0"/>
          <c:showPercent val="0"/>
          <c:showBubbleSize val="0"/>
        </c:dLbls>
        <c:gapWidth val="150"/>
        <c:axId val="-2029313288"/>
        <c:axId val="-2025345592"/>
      </c:barChart>
      <c:catAx>
        <c:axId val="-2029313288"/>
        <c:scaling>
          <c:orientation val="minMax"/>
        </c:scaling>
        <c:delete val="1"/>
        <c:axPos val="b"/>
        <c:majorTickMark val="out"/>
        <c:minorTickMark val="none"/>
        <c:tickLblPos val="nextTo"/>
        <c:crossAx val="-2025345592"/>
        <c:crosses val="autoZero"/>
        <c:auto val="1"/>
        <c:lblAlgn val="ctr"/>
        <c:lblOffset val="100"/>
        <c:noMultiLvlLbl val="0"/>
      </c:catAx>
      <c:valAx>
        <c:axId val="-2025345592"/>
        <c:scaling>
          <c:orientation val="minMax"/>
          <c:min val="0.0"/>
        </c:scaling>
        <c:delete val="0"/>
        <c:axPos val="l"/>
        <c:majorGridlines>
          <c:spPr>
            <a:ln>
              <a:noFill/>
            </a:ln>
          </c:spPr>
        </c:majorGridlines>
        <c:title>
          <c:tx>
            <c:rich>
              <a:bodyPr rot="-5400000" vert="horz"/>
              <a:lstStyle/>
              <a:p>
                <a:pPr>
                  <a:defRPr sz="1800"/>
                </a:pPr>
                <a:r>
                  <a:rPr lang="en-US" altLang="en-US" sz="1800" dirty="0" smtClean="0"/>
                  <a:t>number of page-ins</a:t>
                </a:r>
                <a:endParaRPr lang="ja-JP" altLang="en-US" sz="1800" dirty="0"/>
              </a:p>
            </c:rich>
          </c:tx>
          <c:layout>
            <c:manualLayout>
              <c:xMode val="edge"/>
              <c:yMode val="edge"/>
              <c:x val="0.00312970302568352"/>
              <c:y val="0.120389993686096"/>
            </c:manualLayout>
          </c:layout>
          <c:overlay val="0"/>
        </c:title>
        <c:numFmt formatCode="General" sourceLinked="1"/>
        <c:majorTickMark val="in"/>
        <c:minorTickMark val="none"/>
        <c:tickLblPos val="nextTo"/>
        <c:txPr>
          <a:bodyPr/>
          <a:lstStyle/>
          <a:p>
            <a:pPr>
              <a:defRPr sz="1600"/>
            </a:pPr>
            <a:endParaRPr lang="ja-JP"/>
          </a:p>
        </c:txPr>
        <c:crossAx val="-2029313288"/>
        <c:crosses val="autoZero"/>
        <c:crossBetween val="between"/>
      </c:valAx>
      <c:spPr>
        <a:ln>
          <a:solidFill>
            <a:schemeClr val="tx1">
              <a:lumMod val="50000"/>
              <a:lumOff val="50000"/>
            </a:schemeClr>
          </a:solidFill>
        </a:ln>
      </c:spPr>
    </c:plotArea>
    <c:legend>
      <c:legendPos val="r"/>
      <c:layout>
        <c:manualLayout>
          <c:xMode val="edge"/>
          <c:yMode val="edge"/>
          <c:x val="0.245716434612741"/>
          <c:y val="0.0459045259847889"/>
          <c:w val="0.366898782200516"/>
          <c:h val="0.232234240744585"/>
        </c:manualLayout>
      </c:layout>
      <c:overlay val="0"/>
      <c:txPr>
        <a:bodyPr/>
        <a:lstStyle/>
        <a:p>
          <a:pPr>
            <a:defRPr sz="1800"/>
          </a:pPr>
          <a:endParaRPr lang="ja-JP"/>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88812506939547"/>
          <c:y val="0.0337236502864104"/>
          <c:w val="0.79470110466614"/>
          <c:h val="0.862295094663824"/>
        </c:manualLayout>
      </c:layout>
      <c:barChart>
        <c:barDir val="col"/>
        <c:grouping val="clustered"/>
        <c:varyColors val="0"/>
        <c:ser>
          <c:idx val="2"/>
          <c:order val="0"/>
          <c:tx>
            <c:v>1</c:v>
          </c:tx>
          <c:spPr>
            <a:gradFill rotWithShape="1">
              <a:gsLst>
                <a:gs pos="0">
                  <a:schemeClr val="dk1">
                    <a:tint val="60000"/>
                    <a:satMod val="250000"/>
                  </a:schemeClr>
                </a:gs>
                <a:gs pos="35000">
                  <a:schemeClr val="dk1">
                    <a:tint val="47000"/>
                    <a:satMod val="275000"/>
                  </a:schemeClr>
                </a:gs>
                <a:gs pos="100000">
                  <a:schemeClr val="dk1">
                    <a:tint val="25000"/>
                    <a:satMod val="300000"/>
                  </a:schemeClr>
                </a:gs>
              </a:gsLst>
              <a:lin ang="16200000" scaled="1"/>
            </a:gradFill>
            <a:ln w="12700" cap="flat" cmpd="sng" algn="ctr">
              <a:solidFill>
                <a:schemeClr val="dk1">
                  <a:shade val="95000"/>
                  <a:satMod val="105000"/>
                </a:schemeClr>
              </a:solidFill>
              <a:prstDash val="solid"/>
            </a:ln>
            <a:effectLst/>
          </c:spPr>
          <c:invertIfNegative val="0"/>
          <c:dPt>
            <c:idx val="0"/>
            <c:invertIfNegative val="0"/>
            <c:bubble3D val="0"/>
          </c:dPt>
          <c:dLbls>
            <c:dLbl>
              <c:idx val="0"/>
              <c:layout>
                <c:manualLayout>
                  <c:x val="0.0"/>
                  <c:y val="0.755269251206066"/>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sort!$I$17</c:f>
              <c:numCache>
                <c:formatCode>General</c:formatCode>
                <c:ptCount val="1"/>
                <c:pt idx="0">
                  <c:v>460.25</c:v>
                </c:pt>
              </c:numCache>
            </c:numRef>
          </c:val>
        </c:ser>
        <c:ser>
          <c:idx val="0"/>
          <c:order val="1"/>
          <c:tx>
            <c:v>2</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dLbls>
            <c:dLbl>
              <c:idx val="0"/>
              <c:layout>
                <c:manualLayout>
                  <c:x val="0.0"/>
                  <c:y val="0.403980950784548"/>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sort!$I$18</c:f>
              <c:numCache>
                <c:formatCode>General</c:formatCode>
                <c:ptCount val="1"/>
                <c:pt idx="0">
                  <c:v>216.6295</c:v>
                </c:pt>
              </c:numCache>
            </c:numRef>
          </c:val>
        </c:ser>
        <c:ser>
          <c:idx val="1"/>
          <c:order val="2"/>
          <c:tx>
            <c:v>4</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dLbls>
            <c:dLbl>
              <c:idx val="0"/>
              <c:layout>
                <c:manualLayout>
                  <c:x val="0.0"/>
                  <c:y val="0.270491937207404"/>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sort!$I$19</c:f>
              <c:numCache>
                <c:formatCode>General</c:formatCode>
                <c:ptCount val="1"/>
                <c:pt idx="0">
                  <c:v>121.818</c:v>
                </c:pt>
              </c:numCache>
            </c:numRef>
          </c:val>
        </c:ser>
        <c:ser>
          <c:idx val="3"/>
          <c:order val="3"/>
          <c:tx>
            <c:v>8</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dLbls>
            <c:dLbl>
              <c:idx val="0"/>
              <c:layout>
                <c:manualLayout>
                  <c:x val="0.00201605510084951"/>
                  <c:y val="0.347775143578607"/>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sort!$I$20</c:f>
              <c:numCache>
                <c:formatCode>General</c:formatCode>
                <c:ptCount val="1"/>
                <c:pt idx="0">
                  <c:v>178.814</c:v>
                </c:pt>
              </c:numCache>
            </c:numRef>
          </c:val>
        </c:ser>
        <c:ser>
          <c:idx val="4"/>
          <c:order val="4"/>
          <c:tx>
            <c:v>16</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1.58744496129889E-7"/>
                  <c:y val="0.330210742387768"/>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sort!$I$21</c:f>
              <c:numCache>
                <c:formatCode>General</c:formatCode>
                <c:ptCount val="1"/>
                <c:pt idx="0">
                  <c:v>166.3923333333333</c:v>
                </c:pt>
              </c:numCache>
            </c:numRef>
          </c:val>
        </c:ser>
        <c:ser>
          <c:idx val="5"/>
          <c:order val="5"/>
          <c:tx>
            <c:v>32</c:v>
          </c:tx>
          <c:spPr>
            <a:gradFill rotWithShape="1">
              <a:gsLst>
                <a:gs pos="0">
                  <a:schemeClr val="accent5">
                    <a:tint val="60000"/>
                    <a:satMod val="250000"/>
                  </a:schemeClr>
                </a:gs>
                <a:gs pos="35000">
                  <a:schemeClr val="accent5">
                    <a:tint val="47000"/>
                    <a:satMod val="275000"/>
                  </a:schemeClr>
                </a:gs>
                <a:gs pos="100000">
                  <a:schemeClr val="accent5">
                    <a:tint val="25000"/>
                    <a:satMod val="300000"/>
                  </a:schemeClr>
                </a:gs>
              </a:gsLst>
              <a:lin ang="16200000" scaled="1"/>
            </a:gradFill>
            <a:ln w="12700" cap="flat" cmpd="sng" algn="ctr">
              <a:solidFill>
                <a:schemeClr val="accent5">
                  <a:shade val="95000"/>
                  <a:satMod val="105000"/>
                </a:schemeClr>
              </a:solidFill>
              <a:prstDash val="solid"/>
            </a:ln>
            <a:effectLst/>
          </c:spPr>
          <c:invertIfNegative val="0"/>
          <c:dLbls>
            <c:dLbl>
              <c:idx val="0"/>
              <c:layout>
                <c:manualLayout>
                  <c:x val="0.00201605510084958"/>
                  <c:y val="0.26697889810074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sort!$I$22</c:f>
              <c:numCache>
                <c:formatCode>General</c:formatCode>
                <c:ptCount val="1"/>
                <c:pt idx="0">
                  <c:v>122.6356666666667</c:v>
                </c:pt>
              </c:numCache>
            </c:numRef>
          </c:val>
        </c:ser>
        <c:ser>
          <c:idx val="6"/>
          <c:order val="6"/>
          <c:tx>
            <c:v>64</c:v>
          </c:tx>
          <c:spPr>
            <a:gradFill rotWithShape="1">
              <a:gsLst>
                <a:gs pos="0">
                  <a:schemeClr val="accent6">
                    <a:tint val="60000"/>
                    <a:satMod val="250000"/>
                  </a:schemeClr>
                </a:gs>
                <a:gs pos="35000">
                  <a:schemeClr val="accent6">
                    <a:tint val="47000"/>
                    <a:satMod val="275000"/>
                  </a:schemeClr>
                </a:gs>
                <a:gs pos="100000">
                  <a:schemeClr val="accent6">
                    <a:tint val="25000"/>
                    <a:satMod val="300000"/>
                  </a:schemeClr>
                </a:gs>
              </a:gsLst>
              <a:lin ang="16200000" scaled="1"/>
            </a:gradFill>
            <a:ln w="12700" cap="flat" cmpd="sng" algn="ctr">
              <a:solidFill>
                <a:schemeClr val="accent6">
                  <a:shade val="95000"/>
                  <a:satMod val="105000"/>
                </a:schemeClr>
              </a:solidFill>
              <a:prstDash val="solid"/>
            </a:ln>
            <a:effectLst/>
          </c:spPr>
          <c:invertIfNegative val="0"/>
          <c:dLbls>
            <c:dLbl>
              <c:idx val="0"/>
              <c:layout>
                <c:manualLayout>
                  <c:x val="-7.39211664208623E-17"/>
                  <c:y val="0.214285694528233"/>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sort!$I$23</c:f>
              <c:numCache>
                <c:formatCode>General</c:formatCode>
                <c:ptCount val="1"/>
                <c:pt idx="0">
                  <c:v>85.756</c:v>
                </c:pt>
              </c:numCache>
            </c:numRef>
          </c:val>
        </c:ser>
        <c:ser>
          <c:idx val="7"/>
          <c:order val="7"/>
          <c:tx>
            <c:v>128</c:v>
          </c:tx>
          <c:spPr>
            <a:solidFill>
              <a:schemeClr val="accent3">
                <a:satMod val="110000"/>
              </a:schemeClr>
            </a:solidFill>
            <a:ln w="12700" cap="flat" cmpd="sng" algn="ctr">
              <a:solidFill>
                <a:schemeClr val="accent3">
                  <a:shade val="95000"/>
                  <a:satMod val="105000"/>
                </a:schemeClr>
              </a:solidFill>
              <a:prstDash val="solid"/>
            </a:ln>
            <a:effectLst/>
          </c:spPr>
          <c:invertIfNegative val="0"/>
          <c:dLbls>
            <c:dLbl>
              <c:idx val="0"/>
              <c:layout>
                <c:manualLayout>
                  <c:x val="0.0"/>
                  <c:y val="0.147540970003045"/>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sort!$I$24</c:f>
              <c:numCache>
                <c:formatCode>General</c:formatCode>
                <c:ptCount val="1"/>
                <c:pt idx="0">
                  <c:v>39.836</c:v>
                </c:pt>
              </c:numCache>
            </c:numRef>
          </c:val>
        </c:ser>
        <c:ser>
          <c:idx val="8"/>
          <c:order val="8"/>
          <c:tx>
            <c:v>256</c:v>
          </c:tx>
          <c:spPr>
            <a:solidFill>
              <a:schemeClr val="accent4">
                <a:satMod val="110000"/>
              </a:schemeClr>
            </a:solidFill>
            <a:ln w="12700" cap="flat" cmpd="sng" algn="ctr">
              <a:solidFill>
                <a:schemeClr val="accent4">
                  <a:shade val="95000"/>
                  <a:satMod val="105000"/>
                </a:schemeClr>
              </a:solidFill>
              <a:prstDash val="solid"/>
            </a:ln>
            <a:effectLst/>
          </c:spPr>
          <c:invertIfNegative val="0"/>
          <c:dLbls>
            <c:dLbl>
              <c:idx val="0"/>
              <c:layout>
                <c:manualLayout>
                  <c:x val="0.0"/>
                  <c:y val="0.144027813160134"/>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sort!$I$25</c:f>
              <c:numCache>
                <c:formatCode>General</c:formatCode>
                <c:ptCount val="1"/>
                <c:pt idx="0">
                  <c:v>35.808</c:v>
                </c:pt>
              </c:numCache>
            </c:numRef>
          </c:val>
        </c:ser>
        <c:ser>
          <c:idx val="9"/>
          <c:order val="9"/>
          <c:tx>
            <c:v>512</c:v>
          </c:tx>
          <c:spPr>
            <a:solidFill>
              <a:schemeClr val="accent5">
                <a:satMod val="110000"/>
              </a:schemeClr>
            </a:solidFill>
            <a:ln w="12700" cap="flat" cmpd="sng" algn="ctr">
              <a:solidFill>
                <a:schemeClr val="accent5">
                  <a:shade val="95000"/>
                  <a:satMod val="105000"/>
                </a:schemeClr>
              </a:solidFill>
              <a:prstDash val="solid"/>
            </a:ln>
            <a:effectLst/>
          </c:spPr>
          <c:invertIfNegative val="0"/>
          <c:dLbls>
            <c:dLbl>
              <c:idx val="0"/>
              <c:layout>
                <c:manualLayout>
                  <c:x val="-1.47842332841725E-16"/>
                  <c:y val="0.144028089764878"/>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sort!$I$26</c:f>
              <c:numCache>
                <c:formatCode>General</c:formatCode>
                <c:ptCount val="1"/>
                <c:pt idx="0">
                  <c:v>37.761</c:v>
                </c:pt>
              </c:numCache>
            </c:numRef>
          </c:val>
        </c:ser>
        <c:dLbls>
          <c:showLegendKey val="0"/>
          <c:showVal val="0"/>
          <c:showCatName val="0"/>
          <c:showSerName val="1"/>
          <c:showPercent val="0"/>
          <c:showBubbleSize val="0"/>
        </c:dLbls>
        <c:gapWidth val="150"/>
        <c:axId val="-2073493032"/>
        <c:axId val="-2073198728"/>
      </c:barChart>
      <c:catAx>
        <c:axId val="-2073493032"/>
        <c:scaling>
          <c:orientation val="minMax"/>
        </c:scaling>
        <c:delete val="1"/>
        <c:axPos val="b"/>
        <c:numFmt formatCode="General" sourceLinked="1"/>
        <c:majorTickMark val="none"/>
        <c:minorTickMark val="none"/>
        <c:tickLblPos val="none"/>
        <c:crossAx val="-2073198728"/>
        <c:crosses val="autoZero"/>
        <c:auto val="1"/>
        <c:lblAlgn val="ctr"/>
        <c:lblOffset val="100"/>
        <c:noMultiLvlLbl val="0"/>
      </c:catAx>
      <c:valAx>
        <c:axId val="-2073198728"/>
        <c:scaling>
          <c:orientation val="minMax"/>
          <c:max val="600.0"/>
          <c:min val="0.0"/>
        </c:scaling>
        <c:delete val="0"/>
        <c:axPos val="l"/>
        <c:majorGridlines>
          <c:spPr>
            <a:ln>
              <a:noFill/>
            </a:ln>
          </c:spPr>
        </c:majorGridlines>
        <c:title>
          <c:tx>
            <c:rich>
              <a:bodyPr rot="-5400000" vert="horz"/>
              <a:lstStyle/>
              <a:p>
                <a:pPr>
                  <a:defRPr sz="1800"/>
                </a:pPr>
                <a:r>
                  <a:rPr lang="en-US" sz="1800"/>
                  <a:t>Sort Time(s)</a:t>
                </a:r>
                <a:endParaRPr lang="ja-JP" sz="1800"/>
              </a:p>
            </c:rich>
          </c:tx>
          <c:layout>
            <c:manualLayout>
              <c:xMode val="edge"/>
              <c:yMode val="edge"/>
              <c:x val="0.000195017522251059"/>
              <c:y val="0.286382997438363"/>
            </c:manualLayout>
          </c:layout>
          <c:overlay val="0"/>
        </c:title>
        <c:numFmt formatCode="General" sourceLinked="1"/>
        <c:majorTickMark val="in"/>
        <c:minorTickMark val="none"/>
        <c:tickLblPos val="nextTo"/>
        <c:txPr>
          <a:bodyPr/>
          <a:lstStyle/>
          <a:p>
            <a:pPr>
              <a:defRPr sz="1400"/>
            </a:pPr>
            <a:endParaRPr lang="ja-JP"/>
          </a:p>
        </c:txPr>
        <c:crossAx val="-2073493032"/>
        <c:crosses val="autoZero"/>
        <c:crossBetween val="between"/>
      </c:valAx>
      <c:spPr>
        <a:ln>
          <a:solidFill>
            <a:schemeClr val="tx1">
              <a:lumMod val="50000"/>
              <a:lumOff val="50000"/>
            </a:schemeClr>
          </a:solidFill>
        </a:ln>
      </c:spPr>
    </c:plotArea>
    <c:plotVisOnly val="1"/>
    <c:dispBlanksAs val="gap"/>
    <c:showDLblsOverMax val="0"/>
  </c:chart>
  <c:spPr>
    <a:ln>
      <a:noFill/>
    </a:ln>
  </c:spPr>
  <c:txPr>
    <a:bodyPr/>
    <a:lstStyle/>
    <a:p>
      <a:pPr>
        <a:defRPr sz="12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00588096017382"/>
          <c:y val="0.0261461531071146"/>
          <c:w val="0.782733950097145"/>
          <c:h val="0.881469465436818"/>
        </c:manualLayout>
      </c:layout>
      <c:barChart>
        <c:barDir val="col"/>
        <c:grouping val="clustered"/>
        <c:varyColors val="0"/>
        <c:ser>
          <c:idx val="2"/>
          <c:order val="0"/>
          <c:tx>
            <c:v>1</c:v>
          </c:tx>
          <c:spPr>
            <a:gradFill rotWithShape="1">
              <a:gsLst>
                <a:gs pos="0">
                  <a:schemeClr val="dk1">
                    <a:tint val="60000"/>
                    <a:satMod val="250000"/>
                  </a:schemeClr>
                </a:gs>
                <a:gs pos="35000">
                  <a:schemeClr val="dk1">
                    <a:tint val="47000"/>
                    <a:satMod val="275000"/>
                  </a:schemeClr>
                </a:gs>
                <a:gs pos="100000">
                  <a:schemeClr val="dk1">
                    <a:tint val="25000"/>
                    <a:satMod val="300000"/>
                  </a:schemeClr>
                </a:gs>
              </a:gsLst>
              <a:lin ang="16200000" scaled="1"/>
            </a:gradFill>
            <a:ln w="12700" cap="flat" cmpd="sng" algn="ctr">
              <a:solidFill>
                <a:schemeClr val="dk1">
                  <a:shade val="95000"/>
                  <a:satMod val="105000"/>
                </a:schemeClr>
              </a:solidFill>
              <a:prstDash val="solid"/>
            </a:ln>
            <a:effectLst/>
          </c:spPr>
          <c:invertIfNegative val="0"/>
          <c:dLbls>
            <c:dLbl>
              <c:idx val="0"/>
              <c:layout>
                <c:manualLayout>
                  <c:x val="0.0"/>
                  <c:y val="0.859887860093735"/>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sort!$R$17</c:f>
              <c:numCache>
                <c:formatCode>General</c:formatCode>
                <c:ptCount val="1"/>
                <c:pt idx="0">
                  <c:v>308736.0</c:v>
                </c:pt>
              </c:numCache>
            </c:numRef>
          </c:val>
        </c:ser>
        <c:ser>
          <c:idx val="0"/>
          <c:order val="1"/>
          <c:tx>
            <c:v>2</c:v>
          </c:tx>
          <c:spPr>
            <a:gradFill rotWithShape="1">
              <a:gsLst>
                <a:gs pos="0">
                  <a:schemeClr val="accent1">
                    <a:tint val="60000"/>
                    <a:satMod val="250000"/>
                  </a:schemeClr>
                </a:gs>
                <a:gs pos="35000">
                  <a:schemeClr val="accent1">
                    <a:tint val="47000"/>
                    <a:satMod val="275000"/>
                  </a:schemeClr>
                </a:gs>
                <a:gs pos="100000">
                  <a:schemeClr val="accent1">
                    <a:tint val="25000"/>
                    <a:satMod val="300000"/>
                  </a:schemeClr>
                </a:gs>
              </a:gsLst>
              <a:lin ang="16200000" scaled="1"/>
            </a:gradFill>
            <a:ln w="12700" cap="flat" cmpd="sng" algn="ctr">
              <a:solidFill>
                <a:schemeClr val="accent1">
                  <a:shade val="95000"/>
                  <a:satMod val="105000"/>
                </a:schemeClr>
              </a:solidFill>
              <a:prstDash val="solid"/>
            </a:ln>
            <a:effectLst/>
          </c:spPr>
          <c:invertIfNegative val="0"/>
          <c:dLbls>
            <c:dLbl>
              <c:idx val="0"/>
              <c:layout>
                <c:manualLayout>
                  <c:x val="-0.00186219739292365"/>
                  <c:y val="0.45411199552222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sort!$R$18</c:f>
              <c:numCache>
                <c:formatCode>General</c:formatCode>
                <c:ptCount val="1"/>
                <c:pt idx="0">
                  <c:v>147776.0</c:v>
                </c:pt>
              </c:numCache>
            </c:numRef>
          </c:val>
        </c:ser>
        <c:ser>
          <c:idx val="1"/>
          <c:order val="2"/>
          <c:tx>
            <c:v>4</c:v>
          </c:tx>
          <c:spPr>
            <a:gradFill rotWithShape="1">
              <a:gsLst>
                <a:gs pos="0">
                  <a:schemeClr val="accent2">
                    <a:tint val="60000"/>
                    <a:satMod val="250000"/>
                  </a:schemeClr>
                </a:gs>
                <a:gs pos="35000">
                  <a:schemeClr val="accent2">
                    <a:tint val="47000"/>
                    <a:satMod val="275000"/>
                  </a:schemeClr>
                </a:gs>
                <a:gs pos="100000">
                  <a:schemeClr val="accent2">
                    <a:tint val="25000"/>
                    <a:satMod val="300000"/>
                  </a:schemeClr>
                </a:gs>
              </a:gsLst>
              <a:lin ang="16200000" scaled="1"/>
            </a:gradFill>
            <a:ln w="12700" cap="flat" cmpd="sng" algn="ctr">
              <a:solidFill>
                <a:schemeClr val="accent2">
                  <a:shade val="95000"/>
                  <a:satMod val="105000"/>
                </a:schemeClr>
              </a:solidFill>
              <a:prstDash val="solid"/>
            </a:ln>
            <a:effectLst/>
          </c:spPr>
          <c:invertIfNegative val="0"/>
          <c:dLbls>
            <c:dLbl>
              <c:idx val="0"/>
              <c:layout>
                <c:manualLayout>
                  <c:x val="-6.82797822999955E-17"/>
                  <c:y val="0.24314658027961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sort!$R$19</c:f>
              <c:numCache>
                <c:formatCode>General</c:formatCode>
                <c:ptCount val="1"/>
                <c:pt idx="0">
                  <c:v>62336.0</c:v>
                </c:pt>
              </c:numCache>
            </c:numRef>
          </c:val>
        </c:ser>
        <c:ser>
          <c:idx val="3"/>
          <c:order val="3"/>
          <c:tx>
            <c:v>8</c:v>
          </c:tx>
          <c:spPr>
            <a:gradFill rotWithShape="1">
              <a:gsLst>
                <a:gs pos="0">
                  <a:schemeClr val="accent3">
                    <a:tint val="60000"/>
                    <a:satMod val="250000"/>
                  </a:schemeClr>
                </a:gs>
                <a:gs pos="35000">
                  <a:schemeClr val="accent3">
                    <a:tint val="47000"/>
                    <a:satMod val="275000"/>
                  </a:schemeClr>
                </a:gs>
                <a:gs pos="100000">
                  <a:schemeClr val="accent3">
                    <a:tint val="25000"/>
                    <a:satMod val="300000"/>
                  </a:schemeClr>
                </a:gs>
              </a:gsLst>
              <a:lin ang="16200000" scaled="1"/>
            </a:gradFill>
            <a:ln w="12700" cap="flat" cmpd="sng" algn="ctr">
              <a:solidFill>
                <a:schemeClr val="accent3">
                  <a:shade val="95000"/>
                  <a:satMod val="105000"/>
                </a:schemeClr>
              </a:solidFill>
              <a:prstDash val="solid"/>
            </a:ln>
            <a:effectLst/>
          </c:spPr>
          <c:invertIfNegative val="0"/>
          <c:dLbls>
            <c:dLbl>
              <c:idx val="0"/>
              <c:layout>
                <c:manualLayout>
                  <c:x val="0.0"/>
                  <c:y val="0.182359935209714"/>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sort!$R$20</c:f>
              <c:numCache>
                <c:formatCode>General</c:formatCode>
                <c:ptCount val="1"/>
                <c:pt idx="0">
                  <c:v>38016.0</c:v>
                </c:pt>
              </c:numCache>
            </c:numRef>
          </c:val>
        </c:ser>
        <c:ser>
          <c:idx val="4"/>
          <c:order val="4"/>
          <c:tx>
            <c:v>16</c:v>
          </c:tx>
          <c:spPr>
            <a:gradFill rotWithShape="1">
              <a:gsLst>
                <a:gs pos="0">
                  <a:schemeClr val="accent4">
                    <a:tint val="60000"/>
                    <a:satMod val="250000"/>
                  </a:schemeClr>
                </a:gs>
                <a:gs pos="35000">
                  <a:schemeClr val="accent4">
                    <a:tint val="47000"/>
                    <a:satMod val="275000"/>
                  </a:schemeClr>
                </a:gs>
                <a:gs pos="100000">
                  <a:schemeClr val="accent4">
                    <a:tint val="25000"/>
                    <a:satMod val="300000"/>
                  </a:schemeClr>
                </a:gs>
              </a:gsLst>
              <a:lin ang="16200000" scaled="1"/>
            </a:gradFill>
            <a:ln w="12700" cap="flat" cmpd="sng" algn="ctr">
              <a:solidFill>
                <a:schemeClr val="accent4">
                  <a:shade val="95000"/>
                  <a:satMod val="105000"/>
                </a:schemeClr>
              </a:solidFill>
              <a:prstDash val="solid"/>
            </a:ln>
            <a:effectLst/>
          </c:spPr>
          <c:invertIfNegative val="0"/>
          <c:dLbls>
            <c:dLbl>
              <c:idx val="0"/>
              <c:layout>
                <c:manualLayout>
                  <c:x val="-0.00186219739292365"/>
                  <c:y val="0.13945171516036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sort!$R$21</c:f>
              <c:numCache>
                <c:formatCode>General</c:formatCode>
                <c:ptCount val="1"/>
                <c:pt idx="0">
                  <c:v>20682.66666666667</c:v>
                </c:pt>
              </c:numCache>
            </c:numRef>
          </c:val>
        </c:ser>
        <c:ser>
          <c:idx val="5"/>
          <c:order val="5"/>
          <c:tx>
            <c:v>32</c:v>
          </c:tx>
          <c:spPr>
            <a:gradFill rotWithShape="1">
              <a:gsLst>
                <a:gs pos="0">
                  <a:schemeClr val="accent5">
                    <a:tint val="60000"/>
                    <a:satMod val="250000"/>
                  </a:schemeClr>
                </a:gs>
                <a:gs pos="35000">
                  <a:schemeClr val="accent5">
                    <a:tint val="47000"/>
                    <a:satMod val="275000"/>
                  </a:schemeClr>
                </a:gs>
                <a:gs pos="100000">
                  <a:schemeClr val="accent5">
                    <a:tint val="25000"/>
                    <a:satMod val="300000"/>
                  </a:schemeClr>
                </a:gs>
              </a:gsLst>
              <a:lin ang="16200000" scaled="1"/>
            </a:gradFill>
            <a:ln w="12700" cap="flat" cmpd="sng" algn="ctr">
              <a:solidFill>
                <a:schemeClr val="accent5">
                  <a:shade val="95000"/>
                  <a:satMod val="105000"/>
                </a:schemeClr>
              </a:solidFill>
              <a:prstDash val="solid"/>
            </a:ln>
            <a:effectLst/>
          </c:spPr>
          <c:invertIfNegative val="0"/>
          <c:dLbls>
            <c:dLbl>
              <c:idx val="0"/>
              <c:layout>
                <c:manualLayout>
                  <c:x val="-6.82797822999955E-17"/>
                  <c:y val="0.121573290139809"/>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sort!$R$22</c:f>
              <c:numCache>
                <c:formatCode>General</c:formatCode>
                <c:ptCount val="1"/>
                <c:pt idx="0">
                  <c:v>12056.0</c:v>
                </c:pt>
              </c:numCache>
            </c:numRef>
          </c:val>
        </c:ser>
        <c:ser>
          <c:idx val="6"/>
          <c:order val="6"/>
          <c:tx>
            <c:v>64</c:v>
          </c:tx>
          <c:spPr>
            <a:gradFill rotWithShape="1">
              <a:gsLst>
                <a:gs pos="0">
                  <a:schemeClr val="accent6">
                    <a:tint val="60000"/>
                    <a:satMod val="250000"/>
                  </a:schemeClr>
                </a:gs>
                <a:gs pos="35000">
                  <a:schemeClr val="accent6">
                    <a:tint val="47000"/>
                    <a:satMod val="275000"/>
                  </a:schemeClr>
                </a:gs>
                <a:gs pos="100000">
                  <a:schemeClr val="accent6">
                    <a:tint val="25000"/>
                    <a:satMod val="300000"/>
                  </a:schemeClr>
                </a:gs>
              </a:gsLst>
              <a:lin ang="16200000" scaled="1"/>
            </a:gradFill>
            <a:ln w="12700" cap="flat" cmpd="sng" algn="ctr">
              <a:solidFill>
                <a:schemeClr val="accent6">
                  <a:shade val="95000"/>
                  <a:satMod val="105000"/>
                </a:schemeClr>
              </a:solidFill>
              <a:prstDash val="solid"/>
            </a:ln>
            <a:effectLst/>
          </c:spPr>
          <c:invertIfNegative val="0"/>
          <c:dLbls>
            <c:dLbl>
              <c:idx val="0"/>
              <c:layout>
                <c:manualLayout>
                  <c:x val="0.0"/>
                  <c:y val="0.114421920131585"/>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sort!$R$23</c:f>
              <c:numCache>
                <c:formatCode>General</c:formatCode>
                <c:ptCount val="1"/>
                <c:pt idx="0">
                  <c:v>8628.799999999992</c:v>
                </c:pt>
              </c:numCache>
            </c:numRef>
          </c:val>
        </c:ser>
        <c:ser>
          <c:idx val="7"/>
          <c:order val="7"/>
          <c:tx>
            <c:v>128</c:v>
          </c:tx>
          <c:spPr>
            <a:solidFill>
              <a:schemeClr val="accent3">
                <a:satMod val="110000"/>
              </a:schemeClr>
            </a:solidFill>
            <a:ln w="12700" cap="flat" cmpd="sng" algn="ctr">
              <a:solidFill>
                <a:schemeClr val="accent3">
                  <a:shade val="95000"/>
                  <a:satMod val="105000"/>
                </a:schemeClr>
              </a:solidFill>
              <a:prstDash val="solid"/>
            </a:ln>
            <a:effectLst/>
          </c:spPr>
          <c:invertIfNegative val="0"/>
          <c:dLbls>
            <c:dLbl>
              <c:idx val="0"/>
              <c:layout>
                <c:manualLayout>
                  <c:x val="-1.36559564599991E-16"/>
                  <c:y val="0.110846235127473"/>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sort!$R$24</c:f>
              <c:numCache>
                <c:formatCode>General</c:formatCode>
                <c:ptCount val="1"/>
                <c:pt idx="0">
                  <c:v>5824.0</c:v>
                </c:pt>
              </c:numCache>
            </c:numRef>
          </c:val>
        </c:ser>
        <c:ser>
          <c:idx val="8"/>
          <c:order val="8"/>
          <c:tx>
            <c:v>256</c:v>
          </c:tx>
          <c:spPr>
            <a:solidFill>
              <a:schemeClr val="accent4">
                <a:satMod val="110000"/>
              </a:schemeClr>
            </a:solidFill>
            <a:ln w="12700" cap="flat" cmpd="sng" algn="ctr">
              <a:solidFill>
                <a:schemeClr val="accent4">
                  <a:shade val="95000"/>
                  <a:satMod val="105000"/>
                </a:schemeClr>
              </a:solidFill>
              <a:prstDash val="solid"/>
            </a:ln>
            <a:effectLst/>
          </c:spPr>
          <c:invertIfNegative val="0"/>
          <c:dLbls>
            <c:dLbl>
              <c:idx val="0"/>
              <c:layout>
                <c:manualLayout>
                  <c:x val="0.0"/>
                  <c:y val="0.100119180115137"/>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sort!$R$25</c:f>
              <c:numCache>
                <c:formatCode>General</c:formatCode>
                <c:ptCount val="1"/>
                <c:pt idx="0">
                  <c:v>2544.666666666663</c:v>
                </c:pt>
              </c:numCache>
            </c:numRef>
          </c:val>
        </c:ser>
        <c:ser>
          <c:idx val="9"/>
          <c:order val="9"/>
          <c:tx>
            <c:v>512</c:v>
          </c:tx>
          <c:spPr>
            <a:solidFill>
              <a:schemeClr val="accent5">
                <a:satMod val="110000"/>
              </a:schemeClr>
            </a:solidFill>
            <a:ln w="12700" cap="flat" cmpd="sng" algn="ctr">
              <a:solidFill>
                <a:schemeClr val="accent5">
                  <a:shade val="95000"/>
                  <a:satMod val="105000"/>
                </a:schemeClr>
              </a:solidFill>
              <a:prstDash val="solid"/>
            </a:ln>
            <a:effectLst/>
          </c:spPr>
          <c:invertIfNegative val="0"/>
          <c:dLbls>
            <c:dLbl>
              <c:idx val="0"/>
              <c:layout>
                <c:manualLayout>
                  <c:x val="1.36559564599991E-16"/>
                  <c:y val="0.0965434951110251"/>
                </c:manualLayout>
              </c:layout>
              <c:showLegendKey val="0"/>
              <c:showVal val="0"/>
              <c:showCatName val="0"/>
              <c:showSerName val="1"/>
              <c:showPercent val="0"/>
              <c:showBubbleSize val="0"/>
            </c:dLbl>
            <c:showLegendKey val="0"/>
            <c:showVal val="0"/>
            <c:showCatName val="0"/>
            <c:showSerName val="1"/>
            <c:showPercent val="0"/>
            <c:showBubbleSize val="0"/>
            <c:showLeaderLines val="0"/>
          </c:dLbls>
          <c:val>
            <c:numRef>
              <c:f>sort!$R$26</c:f>
              <c:numCache>
                <c:formatCode>General</c:formatCode>
                <c:ptCount val="1"/>
                <c:pt idx="0">
                  <c:v>1421.75</c:v>
                </c:pt>
              </c:numCache>
            </c:numRef>
          </c:val>
        </c:ser>
        <c:dLbls>
          <c:showLegendKey val="0"/>
          <c:showVal val="0"/>
          <c:showCatName val="0"/>
          <c:showSerName val="1"/>
          <c:showPercent val="0"/>
          <c:showBubbleSize val="0"/>
        </c:dLbls>
        <c:gapWidth val="150"/>
        <c:axId val="-2065545064"/>
        <c:axId val="-2028083592"/>
      </c:barChart>
      <c:catAx>
        <c:axId val="-2065545064"/>
        <c:scaling>
          <c:orientation val="minMax"/>
        </c:scaling>
        <c:delete val="1"/>
        <c:axPos val="b"/>
        <c:numFmt formatCode="General" sourceLinked="1"/>
        <c:majorTickMark val="none"/>
        <c:minorTickMark val="none"/>
        <c:tickLblPos val="none"/>
        <c:crossAx val="-2028083592"/>
        <c:crosses val="autoZero"/>
        <c:auto val="1"/>
        <c:lblAlgn val="ctr"/>
        <c:lblOffset val="100"/>
        <c:noMultiLvlLbl val="0"/>
      </c:catAx>
      <c:valAx>
        <c:axId val="-2028083592"/>
        <c:scaling>
          <c:orientation val="minMax"/>
          <c:min val="0.0"/>
        </c:scaling>
        <c:delete val="0"/>
        <c:axPos val="l"/>
        <c:majorGridlines>
          <c:spPr>
            <a:ln>
              <a:noFill/>
            </a:ln>
          </c:spPr>
        </c:majorGridlines>
        <c:title>
          <c:tx>
            <c:rich>
              <a:bodyPr rot="-5400000" vert="horz"/>
              <a:lstStyle/>
              <a:p>
                <a:pPr>
                  <a:defRPr sz="1800"/>
                </a:pPr>
                <a:r>
                  <a:rPr lang="en-US" sz="1800"/>
                  <a:t>number of page-ins</a:t>
                </a:r>
                <a:endParaRPr lang="ja-JP" sz="1800"/>
              </a:p>
            </c:rich>
          </c:tx>
          <c:layout>
            <c:manualLayout>
              <c:xMode val="edge"/>
              <c:yMode val="edge"/>
              <c:x val="0.0"/>
              <c:y val="0.178035336030843"/>
            </c:manualLayout>
          </c:layout>
          <c:overlay val="0"/>
        </c:title>
        <c:numFmt formatCode="General" sourceLinked="1"/>
        <c:majorTickMark val="in"/>
        <c:minorTickMark val="none"/>
        <c:tickLblPos val="nextTo"/>
        <c:txPr>
          <a:bodyPr/>
          <a:lstStyle/>
          <a:p>
            <a:pPr>
              <a:defRPr sz="1100"/>
            </a:pPr>
            <a:endParaRPr lang="ja-JP"/>
          </a:p>
        </c:txPr>
        <c:crossAx val="-2065545064"/>
        <c:crosses val="autoZero"/>
        <c:crossBetween val="between"/>
      </c:valAx>
      <c:spPr>
        <a:ln>
          <a:solidFill>
            <a:schemeClr val="tx1">
              <a:lumMod val="50000"/>
              <a:lumOff val="50000"/>
            </a:schemeClr>
          </a:solidFill>
        </a:ln>
      </c:spPr>
    </c:plotArea>
    <c:plotVisOnly val="1"/>
    <c:dispBlanksAs val="gap"/>
    <c:showDLblsOverMax val="0"/>
  </c:chart>
  <c:spPr>
    <a:ln>
      <a:noFill/>
    </a:ln>
  </c:spPr>
  <c:txPr>
    <a:bodyPr/>
    <a:lstStyle/>
    <a:p>
      <a:pPr>
        <a:defRPr sz="1200"/>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1D95882-DBB9-1848-AEAE-A58D7DDF4C89}" type="datetimeFigureOut">
              <a:rPr kumimoji="1" lang="ja-JP" altLang="en-US" smtClean="0"/>
              <a:t>17/02/14</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B9F5A7-E636-8648-9CCF-4DF0FB7F12CC}" type="slidenum">
              <a:rPr kumimoji="1" lang="ja-JP" altLang="en-US" smtClean="0"/>
              <a:t>‹#›</a:t>
            </a:fld>
            <a:endParaRPr kumimoji="1" lang="ja-JP" altLang="en-US"/>
          </a:p>
        </p:txBody>
      </p:sp>
    </p:spTree>
    <p:extLst>
      <p:ext uri="{BB962C8B-B14F-4D97-AF65-F5344CB8AC3E}">
        <p14:creationId xmlns:p14="http://schemas.microsoft.com/office/powerpoint/2010/main" val="1288333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673D05-9FAF-944B-88AC-11053DD1F2CF}" type="datetimeFigureOut">
              <a:rPr kumimoji="1" lang="ja-JP" altLang="en-US" smtClean="0"/>
              <a:t>17/02/14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94412-7B73-DE41-B247-5633CBBCD465}" type="slidenum">
              <a:rPr kumimoji="1" lang="ja-JP" altLang="en-US" smtClean="0"/>
              <a:t>‹#›</a:t>
            </a:fld>
            <a:endParaRPr kumimoji="1" lang="ja-JP" altLang="en-US"/>
          </a:p>
        </p:txBody>
      </p:sp>
    </p:spTree>
    <p:extLst>
      <p:ext uri="{BB962C8B-B14F-4D97-AF65-F5344CB8AC3E}">
        <p14:creationId xmlns:p14="http://schemas.microsoft.com/office/powerpoint/2010/main" val="121831557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a:t>
            </a:fld>
            <a:endParaRPr kumimoji="1" lang="ja-JP" altLang="en-US"/>
          </a:p>
        </p:txBody>
      </p:sp>
    </p:spTree>
    <p:extLst>
      <p:ext uri="{BB962C8B-B14F-4D97-AF65-F5344CB8AC3E}">
        <p14:creationId xmlns:p14="http://schemas.microsoft.com/office/powerpoint/2010/main" val="4163119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10</a:t>
            </a:fld>
            <a:endParaRPr kumimoji="1" lang="ja-JP" altLang="en-US"/>
          </a:p>
        </p:txBody>
      </p:sp>
    </p:spTree>
    <p:extLst>
      <p:ext uri="{BB962C8B-B14F-4D97-AF65-F5344CB8AC3E}">
        <p14:creationId xmlns:p14="http://schemas.microsoft.com/office/powerpoint/2010/main" val="2491328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en-US" altLang="ja-JP" dirty="0" err="1" smtClean="0"/>
              <a:t>linux</a:t>
            </a:r>
            <a:r>
              <a:rPr kumimoji="1" lang="en-US" altLang="ja-JP" dirty="0" smtClean="0"/>
              <a:t> : OS</a:t>
            </a:r>
          </a:p>
          <a:p>
            <a:pPr marL="171450" indent="-171450">
              <a:buFont typeface="Arial"/>
              <a:buChar char="•"/>
            </a:pPr>
            <a:r>
              <a:rPr kumimoji="1" lang="ja-JP" altLang="en-US" dirty="0" smtClean="0"/>
              <a:t>仮想化ソフトウェア</a:t>
            </a:r>
            <a:endParaRPr kumimoji="1" lang="en-US" altLang="ja-JP" dirty="0" smtClean="0"/>
          </a:p>
          <a:p>
            <a:pPr marL="171450" indent="-171450">
              <a:buFont typeface="Arial"/>
              <a:buChar char="•"/>
            </a:pPr>
            <a:endParaRPr kumimoji="1" lang="en-US" altLang="ja-JP" dirty="0" smtClean="0"/>
          </a:p>
          <a:p>
            <a:pPr marL="171450" indent="-171450">
              <a:buFont typeface="Arial"/>
              <a:buChar char="•"/>
            </a:pPr>
            <a:r>
              <a:rPr kumimoji="1" lang="ja-JP" altLang="en-US" dirty="0" smtClean="0"/>
              <a:t>ページアウト</a:t>
            </a:r>
            <a:endParaRPr kumimoji="1" lang="en-US" altLang="ja-JP" dirty="0" smtClean="0"/>
          </a:p>
          <a:p>
            <a:pPr marL="628650" lvl="1" indent="-171450">
              <a:buFont typeface="Arial"/>
              <a:buChar char="•"/>
            </a:pPr>
            <a:r>
              <a:rPr kumimoji="1" lang="ja-JP" altLang="en-US" dirty="0" smtClean="0"/>
              <a:t>なぜ参照履歴が最小のものをページアウトするのか</a:t>
            </a:r>
            <a:endParaRPr kumimoji="1" lang="en-US" altLang="ja-JP" dirty="0" smtClean="0"/>
          </a:p>
          <a:p>
            <a:pPr marL="1085850" lvl="2" indent="-171450">
              <a:buFont typeface="Arial"/>
              <a:buChar char="•"/>
            </a:pPr>
            <a:r>
              <a:rPr kumimoji="1" lang="ja-JP" altLang="en-US" dirty="0" smtClean="0"/>
              <a:t>今後アクセスされない</a:t>
            </a:r>
            <a:endParaRPr kumimoji="1" lang="en-US" altLang="ja-JP" dirty="0" smtClean="0"/>
          </a:p>
          <a:p>
            <a:pPr marL="628650" lvl="1" indent="-171450">
              <a:buFont typeface="Arial"/>
              <a:buChar cha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11</a:t>
            </a:fld>
            <a:endParaRPr kumimoji="1" lang="ja-JP" altLang="en-US"/>
          </a:p>
        </p:txBody>
      </p:sp>
    </p:spTree>
    <p:extLst>
      <p:ext uri="{BB962C8B-B14F-4D97-AF65-F5344CB8AC3E}">
        <p14:creationId xmlns:p14="http://schemas.microsoft.com/office/powerpoint/2010/main" val="397925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下の表のディスクについては要説明</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12</a:t>
            </a:fld>
            <a:endParaRPr kumimoji="1" lang="ja-JP" altLang="en-US"/>
          </a:p>
        </p:txBody>
      </p:sp>
    </p:spTree>
    <p:extLst>
      <p:ext uri="{BB962C8B-B14F-4D97-AF65-F5344CB8AC3E}">
        <p14:creationId xmlns:p14="http://schemas.microsoft.com/office/powerpoint/2010/main" val="1598025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仮想メモリのディスクとして</a:t>
            </a:r>
            <a:r>
              <a:rPr kumimoji="1" lang="en-US" altLang="ja-JP" dirty="0" smtClean="0"/>
              <a:t>SSD</a:t>
            </a:r>
            <a:r>
              <a:rPr kumimoji="1" lang="ja-JP" altLang="en-US" dirty="0" smtClean="0"/>
              <a:t>，</a:t>
            </a:r>
            <a:r>
              <a:rPr kumimoji="1" lang="en-US" altLang="ja-JP" dirty="0" smtClean="0"/>
              <a:t>HDD</a:t>
            </a:r>
            <a:r>
              <a:rPr kumimoji="1" lang="ja-JP" altLang="en-US" dirty="0" smtClean="0"/>
              <a:t>を使用した場合という説明</a:t>
            </a:r>
            <a:endParaRPr kumimoji="1" lang="en-US" altLang="ja-JP" dirty="0" smtClean="0"/>
          </a:p>
          <a:p>
            <a:pPr marL="171450" lvl="0" indent="-171450">
              <a:buFont typeface="Arial"/>
              <a:buChar char="•"/>
            </a:pPr>
            <a:r>
              <a:rPr kumimoji="1" lang="ja-JP" altLang="en-US" dirty="0" smtClean="0"/>
              <a:t>グラフを示して説明</a:t>
            </a:r>
            <a:endParaRPr kumimoji="1" lang="en-US" altLang="ja-JP" dirty="0" smtClean="0"/>
          </a:p>
          <a:p>
            <a:pPr marL="628650" lvl="1" indent="-171450">
              <a:buFont typeface="Arial"/>
              <a:buChar char="•"/>
            </a:pPr>
            <a:r>
              <a:rPr kumimoji="1" lang="ja-JP" altLang="en-US" dirty="0" smtClean="0"/>
              <a:t>何色とか，さしながら</a:t>
            </a:r>
            <a:endParaRPr kumimoji="1" lang="en-US" altLang="ja-JP" dirty="0" smtClean="0"/>
          </a:p>
          <a:p>
            <a:pPr marL="171450" lvl="0" indent="-171450">
              <a:buFont typeface="Arial"/>
              <a:buChar char="•"/>
            </a:pPr>
            <a:r>
              <a:rPr kumimoji="1" lang="ja-JP" altLang="en-US" dirty="0" smtClean="0"/>
              <a:t>仮想メモリを用いると大幅に性能が低下することを強調</a:t>
            </a:r>
            <a:endParaRPr kumimoji="1" lang="en-US" altLang="ja-JP" dirty="0" smtClean="0"/>
          </a:p>
          <a:p>
            <a:pPr marL="628650" lvl="1" indent="-171450">
              <a:buFont typeface="Arial"/>
              <a:buChar char="•"/>
            </a:pPr>
            <a:r>
              <a:rPr kumimoji="1" lang="en-US" altLang="ja-JP" dirty="0" smtClean="0"/>
              <a:t>SSD</a:t>
            </a:r>
            <a:r>
              <a:rPr kumimoji="1" lang="ja-JP" altLang="en-US" dirty="0" smtClean="0"/>
              <a:t>を用いたとしてもこれくらいふえる</a:t>
            </a:r>
            <a:endParaRPr kumimoji="1" lang="en-US" altLang="ja-JP" dirty="0" smtClean="0"/>
          </a:p>
          <a:p>
            <a:pPr marL="1085850" lvl="2" indent="-171450">
              <a:buFont typeface="Arial"/>
              <a:buChar char="•"/>
            </a:pPr>
            <a:r>
              <a:rPr kumimoji="1" lang="en-US" altLang="ja-JP" dirty="0" smtClean="0"/>
              <a:t>HDD</a:t>
            </a:r>
            <a:r>
              <a:rPr kumimoji="1" lang="ja-JP" altLang="en-US" dirty="0" smtClean="0"/>
              <a:t>を用いるともっと増加する</a:t>
            </a:r>
            <a:endParaRPr kumimoji="1" lang="en-US" altLang="ja-JP" dirty="0" smtClean="0"/>
          </a:p>
          <a:p>
            <a:pPr marL="1085850" lvl="2" indent="-171450">
              <a:buFont typeface="Arial"/>
              <a:buChar char="•"/>
            </a:pPr>
            <a:r>
              <a:rPr kumimoji="1" lang="ja-JP" altLang="en-US" dirty="0" smtClean="0"/>
              <a:t>ダウンタイムは</a:t>
            </a:r>
            <a:r>
              <a:rPr kumimoji="1" lang="en-US" altLang="ja-JP" dirty="0" smtClean="0"/>
              <a:t>VM</a:t>
            </a:r>
            <a:r>
              <a:rPr kumimoji="1" lang="ja-JP" altLang="en-US" dirty="0" smtClean="0"/>
              <a:t>が停止する時間なのでその時間分サービスが停止することを強調</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13</a:t>
            </a:fld>
            <a:endParaRPr kumimoji="1" lang="ja-JP" altLang="en-US"/>
          </a:p>
        </p:txBody>
      </p:sp>
    </p:spTree>
    <p:extLst>
      <p:ext uri="{BB962C8B-B14F-4D97-AF65-F5344CB8AC3E}">
        <p14:creationId xmlns:p14="http://schemas.microsoft.com/office/powerpoint/2010/main" val="4245239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ページインの回数が半分まで減らせる：強調</a:t>
            </a:r>
            <a:endParaRPr kumimoji="1" lang="en-US" altLang="ja-JP" dirty="0" smtClean="0"/>
          </a:p>
          <a:p>
            <a:pPr marL="628650" lvl="1" indent="-171450">
              <a:buFont typeface="Arial"/>
              <a:buChar char="•"/>
            </a:pPr>
            <a:r>
              <a:rPr kumimoji="1" lang="en-US" altLang="ja-JP" dirty="0" smtClean="0"/>
              <a:t>LRU</a:t>
            </a:r>
            <a:r>
              <a:rPr kumimoji="1" lang="ja-JP" altLang="en-US" dirty="0" smtClean="0"/>
              <a:t>に基づいた分割によって</a:t>
            </a:r>
            <a:endParaRPr kumimoji="1" lang="en-US" altLang="ja-JP" dirty="0" smtClean="0"/>
          </a:p>
          <a:p>
            <a:pPr marL="171450" lvl="0" indent="-171450">
              <a:buFont typeface="Arial"/>
              <a:buChar char="•"/>
            </a:pPr>
            <a:r>
              <a:rPr kumimoji="1" lang="ja-JP" altLang="en-US" dirty="0" smtClean="0"/>
              <a:t>図ごとに説明を行う</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14</a:t>
            </a:fld>
            <a:endParaRPr kumimoji="1" lang="ja-JP" altLang="en-US"/>
          </a:p>
        </p:txBody>
      </p:sp>
    </p:spTree>
    <p:extLst>
      <p:ext uri="{BB962C8B-B14F-4D97-AF65-F5344CB8AC3E}">
        <p14:creationId xmlns:p14="http://schemas.microsoft.com/office/powerpoint/2010/main" val="3737799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大きくしすぎると実行時間が増加した</a:t>
            </a:r>
            <a:endParaRPr kumimoji="1" lang="en-US" altLang="ja-JP" dirty="0" smtClean="0"/>
          </a:p>
          <a:p>
            <a:pPr marL="628650" lvl="1" indent="-171450">
              <a:buFont typeface="Arial"/>
              <a:buChar char="•"/>
            </a:pPr>
            <a:r>
              <a:rPr kumimoji="1" lang="ja-JP" altLang="en-US" dirty="0" smtClean="0"/>
              <a:t>事実を述べる</a:t>
            </a:r>
            <a:endParaRPr kumimoji="1" lang="en-US" altLang="ja-JP" dirty="0" smtClean="0"/>
          </a:p>
          <a:p>
            <a:pPr marL="628650" lvl="1" indent="-171450">
              <a:buFont typeface="Arial"/>
              <a:buChar char="•"/>
            </a:pPr>
            <a:r>
              <a:rPr kumimoji="1" lang="ja-JP" altLang="en-US" dirty="0" smtClean="0"/>
              <a:t>傾向は言い過ぎ</a:t>
            </a:r>
            <a:endParaRPr kumimoji="1" lang="en-US" altLang="ja-JP" dirty="0" smtClean="0"/>
          </a:p>
          <a:p>
            <a:pPr marL="171450" lvl="0" indent="-171450">
              <a:buFont typeface="Arial"/>
              <a:buChar char="•"/>
            </a:pPr>
            <a:r>
              <a:rPr kumimoji="1" lang="ja-JP" altLang="en-US" dirty="0" smtClean="0"/>
              <a:t>アプリごとにとかは言わない</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15</a:t>
            </a:fld>
            <a:endParaRPr kumimoji="1" lang="ja-JP" altLang="en-US"/>
          </a:p>
        </p:txBody>
      </p:sp>
    </p:spTree>
    <p:extLst>
      <p:ext uri="{BB962C8B-B14F-4D97-AF65-F5344CB8AC3E}">
        <p14:creationId xmlns:p14="http://schemas.microsoft.com/office/powerpoint/2010/main" val="2009497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ja-JP" dirty="0" smtClean="0"/>
              <a:t>p</a:t>
            </a:r>
            <a:r>
              <a:rPr kumimoji="1" lang="en-US" altLang="ja-JP" dirty="0" err="1" smtClean="0"/>
              <a:t>ost</a:t>
            </a:r>
            <a:r>
              <a:rPr kumimoji="1" lang="en-US" altLang="ja-JP" dirty="0" smtClean="0"/>
              <a:t>-copy</a:t>
            </a:r>
          </a:p>
          <a:p>
            <a:pPr marL="628650" lvl="1" indent="-171450">
              <a:buFont typeface="Arial"/>
              <a:buChar char="•"/>
            </a:pPr>
            <a:r>
              <a:rPr kumimoji="1" lang="ja-JP" altLang="en-US" dirty="0" smtClean="0"/>
              <a:t>先に</a:t>
            </a:r>
            <a:r>
              <a:rPr kumimoji="1" lang="en-US" altLang="ja-JP" dirty="0" smtClean="0"/>
              <a:t>VM</a:t>
            </a:r>
            <a:r>
              <a:rPr kumimoji="1" lang="ja-JP" altLang="en-US" dirty="0" smtClean="0"/>
              <a:t>を動かすのに必要な情報をおくって</a:t>
            </a:r>
            <a:r>
              <a:rPr kumimoji="1" lang="en-US" altLang="ja-JP" dirty="0" smtClean="0"/>
              <a:t>VM</a:t>
            </a:r>
            <a:r>
              <a:rPr kumimoji="1" lang="ja-JP" altLang="en-US" dirty="0" smtClean="0"/>
              <a:t>を起動</a:t>
            </a:r>
            <a:endParaRPr kumimoji="1" lang="en-US" altLang="ja-JP" dirty="0" smtClean="0"/>
          </a:p>
          <a:p>
            <a:pPr marL="628650" lvl="1" indent="-171450">
              <a:buFont typeface="Arial"/>
              <a:buChar char="•"/>
            </a:pPr>
            <a:r>
              <a:rPr kumimoji="1" lang="en-US" altLang="ja-JP" dirty="0" smtClean="0"/>
              <a:t>VM</a:t>
            </a:r>
            <a:r>
              <a:rPr kumimoji="1" lang="ja-JP" altLang="en-US" dirty="0" smtClean="0"/>
              <a:t>がメモリを必要としたときにそのメモリを送る</a:t>
            </a:r>
            <a:endParaRPr kumimoji="1" lang="en-US" altLang="ja-JP" dirty="0" smtClean="0"/>
          </a:p>
          <a:p>
            <a:pPr marL="628650" lvl="1" indent="-171450">
              <a:buFont typeface="Arial"/>
              <a:buChar char="•"/>
            </a:pPr>
            <a:r>
              <a:rPr kumimoji="1" lang="ja-JP" altLang="en-US" dirty="0" smtClean="0"/>
              <a:t>同時に</a:t>
            </a:r>
            <a:r>
              <a:rPr kumimoji="1" lang="en-US" altLang="ja-JP" dirty="0" smtClean="0"/>
              <a:t>2</a:t>
            </a:r>
            <a:r>
              <a:rPr kumimoji="1" lang="ja-JP" altLang="en-US" dirty="0" smtClean="0"/>
              <a:t>つの</a:t>
            </a:r>
            <a:r>
              <a:rPr kumimoji="1" lang="en-US" altLang="ja-JP" dirty="0" smtClean="0"/>
              <a:t>VM</a:t>
            </a:r>
            <a:r>
              <a:rPr kumimoji="1" lang="ja-JP" altLang="en-US" dirty="0" smtClean="0"/>
              <a:t>が動いているので大容量メモリを持つホストが</a:t>
            </a:r>
            <a:r>
              <a:rPr kumimoji="1" lang="en-US" altLang="ja-JP" dirty="0" smtClean="0"/>
              <a:t>2</a:t>
            </a:r>
            <a:r>
              <a:rPr kumimoji="1" lang="ja-JP" altLang="en-US" dirty="0" smtClean="0"/>
              <a:t>つ必要</a:t>
            </a:r>
            <a:endParaRPr kumimoji="1" lang="en-US" altLang="ja-JP" dirty="0" smtClean="0"/>
          </a:p>
          <a:p>
            <a:pPr marL="171450" lvl="0" indent="-171450">
              <a:buFont typeface="Arial"/>
              <a:buChar char="•"/>
            </a:pPr>
            <a:r>
              <a:rPr kumimoji="1" lang="en-US" altLang="ja-JP" dirty="0" smtClean="0"/>
              <a:t>scatter-gather</a:t>
            </a:r>
          </a:p>
          <a:p>
            <a:pPr marL="628650" lvl="1" indent="-171450">
              <a:buFont typeface="Arial"/>
              <a:buChar char="•"/>
            </a:pPr>
            <a:r>
              <a:rPr kumimoji="1" lang="ja-JP" altLang="en-US" dirty="0" smtClean="0"/>
              <a:t>一度に複数ホストに転送し、移送元</a:t>
            </a:r>
            <a:r>
              <a:rPr kumimoji="1" lang="en-US" altLang="ja-JP" dirty="0" smtClean="0"/>
              <a:t>VM</a:t>
            </a:r>
            <a:r>
              <a:rPr kumimoji="1" lang="ja-JP" altLang="en-US" dirty="0" smtClean="0"/>
              <a:t>から</a:t>
            </a:r>
            <a:r>
              <a:rPr kumimoji="1" lang="en-US" altLang="ja-JP" dirty="0" smtClean="0"/>
              <a:t>VM</a:t>
            </a:r>
            <a:r>
              <a:rPr kumimoji="1" lang="ja-JP" altLang="en-US" dirty="0" smtClean="0"/>
              <a:t>をなくす時間を短縮</a:t>
            </a:r>
            <a:endParaRPr kumimoji="1" lang="en-US" altLang="ja-JP" dirty="0" smtClean="0"/>
          </a:p>
          <a:p>
            <a:pPr marL="628650" lvl="1" indent="-171450">
              <a:buFont typeface="Arial"/>
              <a:buChar char="•"/>
            </a:pPr>
            <a:r>
              <a:rPr kumimoji="1" lang="ja-JP" altLang="en-US" dirty="0" smtClean="0"/>
              <a:t>最終的には１つのホストに移送される</a:t>
            </a:r>
            <a:endParaRPr kumimoji="1" lang="en-US" altLang="ja-JP" dirty="0" smtClean="0"/>
          </a:p>
          <a:p>
            <a:pPr marL="171450" lvl="0" indent="-171450">
              <a:buFont typeface="Arial"/>
              <a:buChar char="•"/>
            </a:pPr>
            <a:r>
              <a:rPr kumimoji="1" lang="en-US" altLang="ja-JP" dirty="0" err="1" smtClean="0"/>
              <a:t>memx</a:t>
            </a:r>
            <a:endParaRPr kumimoji="1" lang="en-US" altLang="ja-JP" dirty="0" smtClean="0"/>
          </a:p>
          <a:p>
            <a:pPr marL="628650" lvl="1" indent="-171450">
              <a:buFont typeface="Arial"/>
              <a:buChar char="•"/>
            </a:pPr>
            <a:r>
              <a:rPr kumimoji="1" lang="en-US" altLang="ja-JP" dirty="0" smtClean="0"/>
              <a:t>VM</a:t>
            </a:r>
            <a:r>
              <a:rPr kumimoji="1" lang="ja-JP" altLang="en-US" dirty="0" smtClean="0"/>
              <a:t>が他のホストのメモリを使用</a:t>
            </a:r>
            <a:endParaRPr kumimoji="1" lang="en-US" altLang="ja-JP" dirty="0" smtClean="0"/>
          </a:p>
          <a:p>
            <a:pPr marL="628650" lvl="1" indent="-171450">
              <a:buFont typeface="Arial"/>
              <a:buChar char="•"/>
            </a:pPr>
            <a:r>
              <a:rPr kumimoji="1" lang="ja-JP" altLang="en-US" dirty="0" smtClean="0"/>
              <a:t>限定的な部分マイグレーションのみをサポート</a:t>
            </a:r>
            <a:endParaRPr kumimoji="1" lang="en-US" altLang="ja-JP" dirty="0" smtClean="0"/>
          </a:p>
          <a:p>
            <a:pPr marL="628650" lvl="1" indent="-171450">
              <a:buFont typeface="Arial"/>
              <a:buChar char="•"/>
            </a:pPr>
            <a:r>
              <a:rPr kumimoji="1" lang="ja-JP" altLang="en-US" dirty="0" smtClean="0"/>
              <a:t>分割マイグレーションはできない</a:t>
            </a:r>
            <a:endParaRPr kumimoji="1" lang="en-US" altLang="ja-JP" dirty="0" smtClean="0"/>
          </a:p>
          <a:p>
            <a:pPr marL="628650" lvl="1" indent="-171450">
              <a:buFont typeface="Arial"/>
              <a:buChar char="•"/>
            </a:pPr>
            <a:r>
              <a:rPr kumimoji="1" lang="ja-JP" altLang="en-US" dirty="0" smtClean="0"/>
              <a:t>常に分割された状態で動作している</a:t>
            </a:r>
            <a:endParaRPr kumimoji="1" lang="en-US" altLang="ja-JP" dirty="0" smtClean="0"/>
          </a:p>
          <a:p>
            <a:pPr marL="628650" lvl="1" indent="-171450">
              <a:buFont typeface="Arial"/>
              <a:buChar char="•"/>
            </a:pPr>
            <a:r>
              <a:rPr kumimoji="1" lang="ja-JP" altLang="en-US" dirty="0" smtClean="0"/>
              <a:t>システム</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16</a:t>
            </a:fld>
            <a:endParaRPr kumimoji="1" lang="ja-JP" altLang="en-US"/>
          </a:p>
        </p:txBody>
      </p:sp>
    </p:spTree>
    <p:extLst>
      <p:ext uri="{BB962C8B-B14F-4D97-AF65-F5344CB8AC3E}">
        <p14:creationId xmlns:p14="http://schemas.microsoft.com/office/powerpoint/2010/main" val="10151766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今後の課題</a:t>
            </a:r>
            <a:endParaRPr kumimoji="1" lang="en-US" altLang="ja-JP" dirty="0" smtClean="0"/>
          </a:p>
          <a:p>
            <a:pPr marL="628650" lvl="1" indent="-171450">
              <a:buFont typeface="Arial"/>
              <a:buChar char="•"/>
            </a:pPr>
            <a:r>
              <a:rPr kumimoji="1" lang="ja-JP" altLang="en-US" dirty="0" smtClean="0"/>
              <a:t>様々なアプリケーションに対して実験を行う</a:t>
            </a:r>
            <a:endParaRPr kumimoji="1" lang="en-US" altLang="ja-JP" dirty="0" smtClean="0"/>
          </a:p>
          <a:p>
            <a:pPr marL="1085850" lvl="2" indent="-171450">
              <a:buFont typeface="Arial"/>
              <a:buChar char="•"/>
            </a:pPr>
            <a:r>
              <a:rPr kumimoji="1" lang="ja-JP" altLang="en-US" dirty="0" smtClean="0"/>
              <a:t>アプリケーションとメモリ使用の関係</a:t>
            </a:r>
            <a:endParaRPr kumimoji="1" lang="en-US" altLang="ja-JP" dirty="0" smtClean="0"/>
          </a:p>
          <a:p>
            <a:pPr marL="628650" lvl="1" indent="-171450">
              <a:buFont typeface="Arial"/>
              <a:buChar char="•"/>
            </a:pPr>
            <a:r>
              <a:rPr kumimoji="1" lang="ja-JP" altLang="en-US" dirty="0" smtClean="0"/>
              <a:t>分割された</a:t>
            </a:r>
            <a:r>
              <a:rPr kumimoji="1" lang="en-US" altLang="ja-JP" dirty="0" smtClean="0"/>
              <a:t>VM</a:t>
            </a:r>
            <a:r>
              <a:rPr kumimoji="1" lang="ja-JP" altLang="en-US" dirty="0" smtClean="0"/>
              <a:t>のマイグレーション</a:t>
            </a:r>
            <a:endParaRPr kumimoji="1" lang="en-US" altLang="ja-JP" dirty="0" smtClean="0"/>
          </a:p>
          <a:p>
            <a:pPr marL="1085850" lvl="2" indent="-171450">
              <a:buFont typeface="Arial"/>
              <a:buChar char="•"/>
            </a:pPr>
            <a:r>
              <a:rPr kumimoji="1" lang="ja-JP" altLang="en-US" dirty="0" smtClean="0"/>
              <a:t>ホストのメンテナンス後</a:t>
            </a:r>
            <a:endParaRPr kumimoji="1" lang="en-US" altLang="ja-JP" dirty="0" smtClean="0"/>
          </a:p>
          <a:p>
            <a:pPr marL="628650" lvl="1" indent="-171450">
              <a:buFont typeface="Arial"/>
              <a:buChar char="•"/>
            </a:pPr>
            <a:r>
              <a:rPr kumimoji="1" lang="ja-JP" altLang="en-US" dirty="0" smtClean="0"/>
              <a:t>マイグレーション中のメモリ参照履歴の扱い</a:t>
            </a:r>
            <a:endParaRPr kumimoji="1" lang="en-US" altLang="ja-JP" dirty="0" smtClean="0"/>
          </a:p>
          <a:p>
            <a:pPr marL="1085850" lvl="2" indent="-171450">
              <a:buFont typeface="Arial"/>
              <a:buChar char="•"/>
            </a:pPr>
            <a:r>
              <a:rPr kumimoji="1" lang="ja-JP" altLang="en-US" dirty="0" smtClean="0"/>
              <a:t>現在は考慮されていない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17</a:t>
            </a:fld>
            <a:endParaRPr kumimoji="1" lang="ja-JP" altLang="en-US"/>
          </a:p>
        </p:txBody>
      </p:sp>
    </p:spTree>
    <p:extLst>
      <p:ext uri="{BB962C8B-B14F-4D97-AF65-F5344CB8AC3E}">
        <p14:creationId xmlns:p14="http://schemas.microsoft.com/office/powerpoint/2010/main" val="3412480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a:buNone/>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2</a:t>
            </a:fld>
            <a:endParaRPr kumimoji="1" lang="ja-JP" altLang="en-US"/>
          </a:p>
        </p:txBody>
      </p:sp>
    </p:spTree>
    <p:extLst>
      <p:ext uri="{BB962C8B-B14F-4D97-AF65-F5344CB8AC3E}">
        <p14:creationId xmlns:p14="http://schemas.microsoft.com/office/powerpoint/2010/main" val="955736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下の例を用いて</a:t>
            </a:r>
            <a:endParaRPr kumimoji="1" lang="en-US" altLang="ja-JP" dirty="0" smtClean="0"/>
          </a:p>
          <a:p>
            <a:r>
              <a:rPr kumimoji="1" lang="ja-JP" altLang="en-US" dirty="0" smtClean="0"/>
              <a:t>ここはしっかり説明</a:t>
            </a:r>
            <a:endParaRPr kumimoji="1" lang="en-US" altLang="ja-JP" dirty="0" smtClean="0"/>
          </a:p>
          <a:p>
            <a:endParaRPr kumimoji="1" lang="en-US" altLang="ja-JP" dirty="0" smtClean="0"/>
          </a:p>
          <a:p>
            <a:pPr marL="171450" indent="-171450">
              <a:buFont typeface="Arial"/>
              <a:buChar char="•"/>
            </a:pPr>
            <a:r>
              <a:rPr kumimoji="1" lang="ja-JP" altLang="en-US" dirty="0" smtClean="0"/>
              <a:t>マイグレーションの手順の説明</a:t>
            </a:r>
            <a:endParaRPr kumimoji="1" lang="en-US" altLang="ja-JP" dirty="0" smtClean="0"/>
          </a:p>
          <a:p>
            <a:pPr marL="628650" lvl="1" indent="-171450">
              <a:buFont typeface="Arial"/>
              <a:buChar char="•"/>
            </a:pPr>
            <a:r>
              <a:rPr kumimoji="1" lang="ja-JP" altLang="en-US" dirty="0" smtClean="0"/>
              <a:t>メモリを送る</a:t>
            </a:r>
            <a:endParaRPr kumimoji="1" lang="en-US" altLang="ja-JP" dirty="0" smtClean="0"/>
          </a:p>
          <a:p>
            <a:pPr marL="628650" lvl="1" indent="-171450">
              <a:buFont typeface="Arial"/>
              <a:buChar char="•"/>
            </a:pPr>
            <a:r>
              <a:rPr kumimoji="1" lang="en-US" altLang="ja-JP" dirty="0" smtClean="0"/>
              <a:t>VM</a:t>
            </a:r>
            <a:r>
              <a:rPr kumimoji="1" lang="ja-JP" altLang="en-US" dirty="0" smtClean="0"/>
              <a:t>を送る</a:t>
            </a:r>
            <a:endParaRPr kumimoji="1" lang="en-US" altLang="ja-JP" dirty="0" smtClean="0"/>
          </a:p>
          <a:p>
            <a:pPr marL="171450" lvl="0" indent="-171450">
              <a:buFont typeface="Arial"/>
              <a:buChar char="•"/>
            </a:pPr>
            <a:r>
              <a:rPr kumimoji="1" lang="ja-JP" altLang="en-US" dirty="0" smtClean="0"/>
              <a:t>アニメーションを用いて図を切り替える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3</a:t>
            </a:fld>
            <a:endParaRPr kumimoji="1" lang="ja-JP" altLang="en-US"/>
          </a:p>
        </p:txBody>
      </p:sp>
    </p:spTree>
    <p:extLst>
      <p:ext uri="{BB962C8B-B14F-4D97-AF65-F5344CB8AC3E}">
        <p14:creationId xmlns:p14="http://schemas.microsoft.com/office/powerpoint/2010/main" val="2926475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lvl="0" indent="-171450">
              <a:buFont typeface="Arial"/>
              <a:buChar char="•"/>
            </a:pPr>
            <a:r>
              <a:rPr kumimoji="1" lang="ja-JP" altLang="en-US" dirty="0" smtClean="0"/>
              <a:t>物理メモリよりも大きなメモリを扱える</a:t>
            </a:r>
            <a:endParaRPr kumimoji="1" lang="en-US" altLang="ja-JP" dirty="0" smtClean="0"/>
          </a:p>
          <a:p>
            <a:pPr marL="628650" lvl="1" indent="-171450">
              <a:buFont typeface="Arial"/>
              <a:buChar char="•"/>
            </a:pPr>
            <a:r>
              <a:rPr kumimoji="1" lang="ja-JP" altLang="en-US" dirty="0" smtClean="0"/>
              <a:t>仮想メモリの説明</a:t>
            </a:r>
            <a:endParaRPr kumimoji="1" lang="en-US" altLang="ja-JP" dirty="0" smtClean="0"/>
          </a:p>
          <a:p>
            <a:pPr marL="628650" lvl="1" indent="-171450">
              <a:buFont typeface="Arial"/>
              <a:buChar char="•"/>
            </a:pPr>
            <a:r>
              <a:rPr kumimoji="1" lang="ja-JP" altLang="en-US" dirty="0" smtClean="0"/>
              <a:t>ここをしっかり</a:t>
            </a:r>
            <a:endParaRPr kumimoji="1" lang="en-US" altLang="ja-JP" dirty="0" smtClean="0"/>
          </a:p>
          <a:p>
            <a:pPr marL="628650" lvl="1" indent="-171450">
              <a:buFont typeface="Arial"/>
              <a:buChar char="•"/>
            </a:pPr>
            <a:r>
              <a:rPr kumimoji="1" lang="ja-JP" altLang="en-US" dirty="0" smtClean="0"/>
              <a:t>ディスクを用いて物理メモリよりも大きなメモリを扱える</a:t>
            </a:r>
            <a:endParaRPr kumimoji="1" lang="en-US" altLang="ja-JP" dirty="0" smtClean="0"/>
          </a:p>
          <a:p>
            <a:pPr marL="171450" lvl="0" indent="-171450">
              <a:buFont typeface="Arial"/>
              <a:buChar char="•"/>
            </a:pPr>
            <a:r>
              <a:rPr kumimoji="1" lang="ja-JP" altLang="en-US" dirty="0" smtClean="0"/>
              <a:t>仮想メモリを用いるとマイグレーションが可能</a:t>
            </a:r>
            <a:endParaRPr kumimoji="1" lang="en-US" altLang="ja-JP" dirty="0" smtClean="0"/>
          </a:p>
          <a:p>
            <a:pPr marL="628650" lvl="1" indent="-171450">
              <a:buFont typeface="Arial"/>
              <a:buChar char="•"/>
            </a:pPr>
            <a:r>
              <a:rPr kumimoji="1" lang="ja-JP" altLang="en-US" dirty="0" smtClean="0"/>
              <a:t>マイグレーションに関連した説明</a:t>
            </a:r>
            <a:endParaRPr kumimoji="1" lang="en-US" altLang="ja-JP" dirty="0" smtClean="0"/>
          </a:p>
          <a:p>
            <a:pPr marL="628650" lvl="1" indent="-171450">
              <a:buFont typeface="Arial"/>
              <a:buChar char="•"/>
            </a:pPr>
            <a:r>
              <a:rPr kumimoji="1" lang="ja-JP" altLang="en-US" dirty="0" smtClean="0"/>
              <a:t>マイグレーション後やマイグレーション中にメモリが必要になったら．</a:t>
            </a:r>
            <a:endParaRPr kumimoji="1" lang="en-US" altLang="ja-JP" dirty="0" smtClean="0"/>
          </a:p>
          <a:p>
            <a:pPr marL="171450" lvl="0" indent="-171450">
              <a:buFont typeface="Arial"/>
              <a:buChar char="•"/>
            </a:pPr>
            <a:r>
              <a:rPr kumimoji="1" lang="ja-JP" altLang="en-US" dirty="0" smtClean="0"/>
              <a:t>ページングの用語の説明</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4</a:t>
            </a:fld>
            <a:endParaRPr kumimoji="1" lang="ja-JP" altLang="en-US"/>
          </a:p>
        </p:txBody>
      </p:sp>
    </p:spTree>
    <p:extLst>
      <p:ext uri="{BB962C8B-B14F-4D97-AF65-F5344CB8AC3E}">
        <p14:creationId xmlns:p14="http://schemas.microsoft.com/office/powerpoint/2010/main" val="2058800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ページインやページアウトなどのページング，と説明</a:t>
            </a:r>
            <a:endParaRPr kumimoji="1" lang="en-US" altLang="ja-JP" dirty="0" smtClean="0"/>
          </a:p>
          <a:p>
            <a:pPr marL="628650" lvl="1" indent="-171450">
              <a:buFont typeface="Arial"/>
              <a:buChar char="•"/>
            </a:pPr>
            <a:r>
              <a:rPr kumimoji="1" lang="ja-JP" altLang="en-US" dirty="0" smtClean="0"/>
              <a:t>図を使いながら</a:t>
            </a:r>
            <a:endParaRPr kumimoji="1" lang="en-US" altLang="ja-JP" dirty="0" smtClean="0"/>
          </a:p>
          <a:p>
            <a:pPr marL="171450" lvl="0" indent="-171450">
              <a:buFont typeface="Arial"/>
              <a:buChar char="•"/>
            </a:pPr>
            <a:r>
              <a:rPr kumimoji="1" lang="ja-JP" altLang="en-US" dirty="0" smtClean="0"/>
              <a:t>上は仮想メモリの話</a:t>
            </a:r>
            <a:endParaRPr kumimoji="1" lang="en-US" altLang="ja-JP" dirty="0" smtClean="0"/>
          </a:p>
          <a:p>
            <a:pPr marL="171450" lvl="0" indent="-171450">
              <a:buFont typeface="Arial"/>
              <a:buChar char="•"/>
            </a:pPr>
            <a:r>
              <a:rPr kumimoji="1" lang="ja-JP" altLang="en-US" dirty="0" smtClean="0"/>
              <a:t>下はマイグレーション特有の話</a:t>
            </a:r>
            <a:endParaRPr kumimoji="1" lang="en-US" altLang="ja-JP" dirty="0" smtClean="0"/>
          </a:p>
          <a:p>
            <a:pPr marL="171450" lvl="0" indent="-171450">
              <a:buFont typeface="Arial"/>
              <a:buChar char="•"/>
            </a:pPr>
            <a:r>
              <a:rPr kumimoji="1" lang="en-US" altLang="ja-JP" dirty="0" smtClean="0"/>
              <a:t>SSD</a:t>
            </a:r>
            <a:r>
              <a:rPr kumimoji="1" lang="ja-JP" altLang="en-US" dirty="0" smtClean="0"/>
              <a:t>は最速</a:t>
            </a:r>
            <a:r>
              <a:rPr kumimoji="1" lang="en-US" altLang="ja-JP" dirty="0" smtClean="0"/>
              <a:t>10G</a:t>
            </a:r>
          </a:p>
          <a:p>
            <a:pPr marL="171450" lvl="0" indent="-171450">
              <a:buFont typeface="Arial"/>
              <a:buChar char="•"/>
            </a:pPr>
            <a:r>
              <a:rPr kumimoji="1" lang="ja-JP" altLang="en-US" dirty="0" smtClean="0"/>
              <a:t>メモリは最速</a:t>
            </a:r>
            <a:r>
              <a:rPr kumimoji="1" lang="en-US" altLang="ja-JP" dirty="0" smtClean="0"/>
              <a:t>34G</a:t>
            </a:r>
          </a:p>
          <a:p>
            <a:pPr marL="171450" lvl="0" indent="-171450">
              <a:buFont typeface="Arial"/>
              <a:buChar char="•"/>
            </a:pPr>
            <a:r>
              <a:rPr kumimoji="1" lang="ja-JP" altLang="en-US" dirty="0" smtClean="0"/>
              <a:t>アニメーションでページを動かす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5</a:t>
            </a:fld>
            <a:endParaRPr kumimoji="1" lang="ja-JP" altLang="en-US"/>
          </a:p>
        </p:txBody>
      </p:sp>
    </p:spTree>
    <p:extLst>
      <p:ext uri="{BB962C8B-B14F-4D97-AF65-F5344CB8AC3E}">
        <p14:creationId xmlns:p14="http://schemas.microsoft.com/office/powerpoint/2010/main" val="2058800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ページングが発生しない説明</a:t>
            </a:r>
            <a:endParaRPr kumimoji="1" lang="en-US" altLang="ja-JP" dirty="0" smtClean="0"/>
          </a:p>
          <a:p>
            <a:pPr marL="628650" lvl="1" indent="-171450">
              <a:buFont typeface="Arial"/>
              <a:buChar char="•"/>
            </a:pPr>
            <a:r>
              <a:rPr kumimoji="1" lang="ja-JP" altLang="en-US" dirty="0" smtClean="0"/>
              <a:t>仮想メモリとの違いも説明</a:t>
            </a:r>
            <a:endParaRPr kumimoji="1" lang="en-US" altLang="ja-JP" dirty="0" smtClean="0"/>
          </a:p>
          <a:p>
            <a:pPr marL="1085850" lvl="2" indent="-171450">
              <a:buFont typeface="Arial"/>
              <a:buChar char="•"/>
            </a:pPr>
            <a:r>
              <a:rPr kumimoji="1" lang="ja-JP" altLang="en-US" dirty="0" smtClean="0"/>
              <a:t>メインホストに入りきる量しか送らないから</a:t>
            </a:r>
            <a:endParaRPr kumimoji="1" lang="en-US" altLang="ja-JP" dirty="0" smtClean="0"/>
          </a:p>
          <a:p>
            <a:pPr marL="1085850" lvl="2" indent="-171450">
              <a:buFont typeface="Arial"/>
              <a:buChar char="•"/>
            </a:pPr>
            <a:r>
              <a:rPr kumimoji="1" lang="ja-JP" altLang="en-US" dirty="0" smtClean="0"/>
              <a:t>入りきらないものはサブホストへおくるから</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6</a:t>
            </a:fld>
            <a:endParaRPr kumimoji="1" lang="ja-JP" altLang="en-US"/>
          </a:p>
        </p:txBody>
      </p:sp>
    </p:spTree>
    <p:extLst>
      <p:ext uri="{BB962C8B-B14F-4D97-AF65-F5344CB8AC3E}">
        <p14:creationId xmlns:p14="http://schemas.microsoft.com/office/powerpoint/2010/main" val="4103677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ページを図にかく？</a:t>
            </a:r>
            <a:endParaRPr kumimoji="1" lang="en-US" altLang="ja-JP" dirty="0" smtClean="0"/>
          </a:p>
          <a:p>
            <a:pPr marL="628650" lvl="1" indent="-171450">
              <a:buFont typeface="Arial"/>
              <a:buChar char="•"/>
            </a:pPr>
            <a:r>
              <a:rPr kumimoji="1" lang="ja-JP" altLang="en-US" dirty="0" smtClean="0"/>
              <a:t>要求されたメモリやいらないメモリを示しながら説明したほうがわかりやすい？</a:t>
            </a:r>
            <a:endParaRPr kumimoji="1" lang="en-US" altLang="ja-JP" dirty="0" smtClean="0"/>
          </a:p>
          <a:p>
            <a:pPr marL="171450" lvl="0" indent="-171450">
              <a:buFont typeface="Arial"/>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7</a:t>
            </a:fld>
            <a:endParaRPr kumimoji="1" lang="ja-JP" altLang="en-US"/>
          </a:p>
        </p:txBody>
      </p:sp>
    </p:spTree>
    <p:extLst>
      <p:ext uri="{BB962C8B-B14F-4D97-AF65-F5344CB8AC3E}">
        <p14:creationId xmlns:p14="http://schemas.microsoft.com/office/powerpoint/2010/main" val="792955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en-US" altLang="ja-JP" dirty="0" smtClean="0"/>
              <a:t>8</a:t>
            </a:r>
            <a:r>
              <a:rPr kumimoji="1" lang="ja-JP" altLang="en-US" dirty="0" smtClean="0"/>
              <a:t>ビット分の履歴の説明を行う</a:t>
            </a:r>
            <a:endParaRPr kumimoji="1" lang="en-US" altLang="ja-JP" dirty="0" smtClean="0"/>
          </a:p>
          <a:p>
            <a:pPr marL="628650" lvl="1" indent="-171450">
              <a:buFont typeface="Arial"/>
              <a:buChar char="•"/>
            </a:pPr>
            <a:r>
              <a:rPr kumimoji="1" lang="ja-JP" altLang="en-US" dirty="0" smtClean="0"/>
              <a:t>一番上の</a:t>
            </a:r>
            <a:r>
              <a:rPr kumimoji="1" lang="en-US" altLang="ja-JP" dirty="0" smtClean="0"/>
              <a:t>8</a:t>
            </a:r>
            <a:r>
              <a:rPr kumimoji="1" lang="ja-JP" altLang="en-US" dirty="0" smtClean="0"/>
              <a:t>ビットを使って</a:t>
            </a:r>
            <a:endParaRPr kumimoji="1" lang="en-US" altLang="ja-JP" dirty="0" smtClean="0"/>
          </a:p>
          <a:p>
            <a:pPr marL="628650" lvl="1" indent="-171450">
              <a:buFont typeface="Arial"/>
              <a:buChar char="•"/>
            </a:pPr>
            <a:r>
              <a:rPr kumimoji="1" lang="en-US" altLang="ja-JP" dirty="0" smtClean="0"/>
              <a:t>20</a:t>
            </a:r>
            <a:r>
              <a:rPr kumimoji="1" lang="ja-JP" altLang="en-US" dirty="0" smtClean="0"/>
              <a:t>秒毎に</a:t>
            </a:r>
            <a:r>
              <a:rPr kumimoji="1" lang="en-US" altLang="ja-JP" dirty="0" smtClean="0"/>
              <a:t>160</a:t>
            </a:r>
            <a:r>
              <a:rPr kumimoji="1" lang="ja-JP" altLang="en-US" dirty="0" smtClean="0"/>
              <a:t>秒の履歴を保持</a:t>
            </a:r>
            <a:endParaRPr kumimoji="1" lang="en-US" altLang="ja-JP" dirty="0" smtClean="0"/>
          </a:p>
          <a:p>
            <a:pPr marL="171450" lvl="0" indent="-171450">
              <a:buFont typeface="Arial"/>
              <a:buChar char="•"/>
            </a:pPr>
            <a:r>
              <a:rPr kumimoji="1" lang="ja-JP" altLang="en-US" dirty="0" smtClean="0"/>
              <a:t>メモリページごとに</a:t>
            </a:r>
            <a:r>
              <a:rPr kumimoji="1" lang="en-US" altLang="ja-JP" dirty="0" smtClean="0"/>
              <a:t>8</a:t>
            </a:r>
            <a:r>
              <a:rPr kumimoji="1" lang="ja-JP" altLang="en-US" dirty="0" smtClean="0"/>
              <a:t>ビットの履歴があることの説明</a:t>
            </a:r>
          </a:p>
          <a:p>
            <a:pPr marL="171450" lvl="0" indent="-171450">
              <a:buFont typeface="Arial"/>
              <a:buChar char="•"/>
            </a:pPr>
            <a:r>
              <a:rPr kumimoji="1" lang="ja-JP" altLang="en-US" dirty="0" smtClean="0"/>
              <a:t>----- 会議メモ (17/02/14 09:54) -----</a:t>
            </a:r>
          </a:p>
          <a:p>
            <a:pPr marL="171450" lvl="0" indent="-171450">
              <a:buFont typeface="Arial"/>
              <a:buChar char="•"/>
            </a:pPr>
            <a:r>
              <a:rPr kumimoji="1" lang="ja-JP" altLang="en-US" dirty="0" smtClean="0"/>
              <a:t>次のアクセス履歴をとるためにクリアする</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8</a:t>
            </a:fld>
            <a:endParaRPr kumimoji="1" lang="ja-JP" altLang="en-US"/>
          </a:p>
        </p:txBody>
      </p:sp>
    </p:spTree>
    <p:extLst>
      <p:ext uri="{BB962C8B-B14F-4D97-AF65-F5344CB8AC3E}">
        <p14:creationId xmlns:p14="http://schemas.microsoft.com/office/powerpoint/2010/main" val="1900953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a:buChar char="•"/>
            </a:pPr>
            <a:r>
              <a:rPr kumimoji="1" lang="ja-JP" altLang="en-US" dirty="0" smtClean="0"/>
              <a:t>チャンク内のメモリページの参照履歴が大きい順</a:t>
            </a:r>
            <a:endParaRPr kumimoji="1" lang="ja-JP" altLang="en-US" dirty="0"/>
          </a:p>
        </p:txBody>
      </p:sp>
      <p:sp>
        <p:nvSpPr>
          <p:cNvPr id="4" name="スライド番号プレースホルダー 3"/>
          <p:cNvSpPr>
            <a:spLocks noGrp="1"/>
          </p:cNvSpPr>
          <p:nvPr>
            <p:ph type="sldNum" sz="quarter" idx="10"/>
          </p:nvPr>
        </p:nvSpPr>
        <p:spPr/>
        <p:txBody>
          <a:bodyPr/>
          <a:lstStyle/>
          <a:p>
            <a:fld id="{18794412-7B73-DE41-B247-5633CBBCD465}" type="slidenum">
              <a:rPr kumimoji="1" lang="ja-JP" altLang="en-US" smtClean="0"/>
              <a:t>9</a:t>
            </a:fld>
            <a:endParaRPr kumimoji="1" lang="ja-JP" altLang="en-US"/>
          </a:p>
        </p:txBody>
      </p:sp>
    </p:spTree>
    <p:extLst>
      <p:ext uri="{BB962C8B-B14F-4D97-AF65-F5344CB8AC3E}">
        <p14:creationId xmlns:p14="http://schemas.microsoft.com/office/powerpoint/2010/main" val="727082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latin typeface="+mj-l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9CE9369-7D5D-8449-85D4-86CA690508D8}" type="datetime4">
              <a:rPr lang="ja-JP" altLang="en-US" smtClean="0"/>
              <a:t>2017年 2月 14日 </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7E73773-29E9-7A43-BE50-EA0B5CB044AE}" type="datetime4">
              <a:rPr lang="ja-JP" altLang="en-US" smtClean="0"/>
              <a:t>2017年 2月 14日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128806B-8F91-C842-BABC-9D089B65A161}" type="datetime4">
              <a:rPr lang="ja-JP" altLang="en-US" smtClean="0"/>
              <a:t>2017年 2月 14日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A92849-15C9-364B-994D-986052601703}" type="datetime4">
              <a:rPr lang="ja-JP" altLang="en-US" smtClean="0"/>
              <a:t>2017年 2月 14日 </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7" name="Date Placeholder 6"/>
          <p:cNvSpPr>
            <a:spLocks noGrp="1"/>
          </p:cNvSpPr>
          <p:nvPr>
            <p:ph type="dt" sz="half" idx="10"/>
          </p:nvPr>
        </p:nvSpPr>
        <p:spPr/>
        <p:txBody>
          <a:bodyPr/>
          <a:lstStyle/>
          <a:p>
            <a:fld id="{3CCE1BFF-6DFE-9A4D-9A6C-0C57A65D1A80}" type="datetime4">
              <a:rPr lang="ja-JP" altLang="en-US" smtClean="0"/>
              <a:t>2017年 2月 14日 </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16BB09D-FD11-7940-A1C4-CD1D8CDACF3E}" type="datetime4">
              <a:rPr lang="ja-JP" altLang="en-US" smtClean="0"/>
              <a:t>2017年 2月 14日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A195F51-4D09-4E45-94B2-034A501E9CB2}" type="datetime4">
              <a:rPr lang="ja-JP" altLang="en-US" smtClean="0"/>
              <a:t>2017年 2月 14日 </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C4CC8A12-E2A5-164F-BF59-596A70C56C4E}" type="datetime4">
              <a:rPr lang="ja-JP" altLang="en-US" smtClean="0"/>
              <a:t>2017年 2月 14日 </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AF616-3616-5045-98C7-946692762337}" type="datetime4">
              <a:rPr lang="ja-JP" altLang="en-US" smtClean="0"/>
              <a:t>2017年 2月 14日 </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2D21A6D-2606-7B4B-8052-20EC460CB803}" type="datetime4">
              <a:rPr lang="ja-JP" altLang="en-US" smtClean="0"/>
              <a:t>2017年 2月 14日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DBFDA6-1D61-F245-9832-EDF3E2804787}" type="datetime4">
              <a:rPr lang="ja-JP" altLang="en-US" smtClean="0"/>
              <a:t>2017年 2月 14日 </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ja-JP" altLang="en-US" smtClean="0"/>
              <a:t>マスター タイトルの書式設定</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325384"/>
            <a:ext cx="8148919" cy="863053"/>
          </a:xfrm>
          <a:prstGeom prst="rect">
            <a:avLst/>
          </a:prstGeom>
        </p:spPr>
        <p:txBody>
          <a:bodyPr vert="horz" lIns="91440" tIns="45720" rIns="91440" bIns="45720" rtlCol="0" anchor="b">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457200" y="1371600"/>
            <a:ext cx="8148918" cy="4754563"/>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latin typeface="メイリオ"/>
                <a:ea typeface="メイリオ"/>
                <a:cs typeface="メイリオ"/>
              </a:defRPr>
            </a:lvl1pPr>
          </a:lstStyle>
          <a:p>
            <a:fld id="{839F386A-0270-174E-919D-A10907E97876}" type="datetime4">
              <a:rPr lang="ja-JP" altLang="en-US" smtClean="0"/>
              <a:pPr/>
              <a:t>2017年 2月 14日 </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latin typeface="メイリオ"/>
                <a:ea typeface="メイリオ"/>
                <a:cs typeface="メイリオ"/>
              </a:defRPr>
            </a:lvl1pPr>
          </a:lstStyle>
          <a:p>
            <a:endParaRPr lang="en-US" dirty="0"/>
          </a:p>
        </p:txBody>
      </p:sp>
      <p:sp>
        <p:nvSpPr>
          <p:cNvPr id="6" name="Slide Number Placeholder 5"/>
          <p:cNvSpPr>
            <a:spLocks noGrp="1"/>
          </p:cNvSpPr>
          <p:nvPr>
            <p:ph type="sldNum" sz="quarter" idx="4"/>
          </p:nvPr>
        </p:nvSpPr>
        <p:spPr>
          <a:xfrm>
            <a:off x="8227377" y="6411595"/>
            <a:ext cx="1315721" cy="365125"/>
          </a:xfrm>
          <a:prstGeom prst="rect">
            <a:avLst/>
          </a:prstGeom>
        </p:spPr>
        <p:txBody>
          <a:bodyPr vert="horz" lIns="91440" tIns="45720" rIns="91440" bIns="45720" rtlCol="0" anchor="ctr"/>
          <a:lstStyle>
            <a:lvl1pPr algn="l">
              <a:defRPr sz="2400" b="1">
                <a:solidFill>
                  <a:schemeClr val="tx1"/>
                </a:solidFill>
                <a:latin typeface="メイリオ"/>
                <a:ea typeface="メイリオ"/>
                <a:cs typeface="メイリオ"/>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spcBef>
          <a:spcPct val="0"/>
        </a:spcBef>
        <a:buNone/>
        <a:defRPr kumimoji="1" sz="3600" kern="1200" cap="none" spc="-60" baseline="0">
          <a:solidFill>
            <a:schemeClr val="tx2"/>
          </a:solidFill>
          <a:latin typeface="メイリオ"/>
          <a:ea typeface="メイリオ"/>
          <a:cs typeface="メイリオ"/>
        </a:defRPr>
      </a:lvl1pPr>
    </p:titleStyle>
    <p:bodyStyle>
      <a:lvl1pPr marL="265113" indent="-265113" algn="l" defTabSz="914400" rtl="0" eaLnBrk="1" latinLnBrk="0" hangingPunct="1">
        <a:spcBef>
          <a:spcPts val="600"/>
        </a:spcBef>
        <a:spcAft>
          <a:spcPts val="0"/>
        </a:spcAft>
        <a:buFont typeface="Arial"/>
        <a:buChar char="•"/>
        <a:defRPr kumimoji="1" sz="2800" b="0" kern="1200">
          <a:solidFill>
            <a:schemeClr val="tx1"/>
          </a:solidFill>
          <a:latin typeface="メイリオ"/>
          <a:ea typeface="メイリオ"/>
          <a:cs typeface="メイリオ"/>
        </a:defRPr>
      </a:lvl1pPr>
      <a:lvl2pPr marL="625475" indent="-266700" algn="l" defTabSz="914400" rtl="0" eaLnBrk="1" latinLnBrk="0" hangingPunct="1">
        <a:spcBef>
          <a:spcPts val="600"/>
        </a:spcBef>
        <a:buClr>
          <a:schemeClr val="tx2"/>
        </a:buClr>
        <a:buFont typeface="Arial" pitchFamily="34" charset="0"/>
        <a:buChar char="•"/>
        <a:tabLst>
          <a:tab pos="625475" algn="l"/>
        </a:tabLst>
        <a:defRPr kumimoji="1" sz="2400" kern="1200">
          <a:solidFill>
            <a:schemeClr val="tx1"/>
          </a:solidFill>
          <a:latin typeface="メイリオ"/>
          <a:ea typeface="メイリオ"/>
          <a:cs typeface="メイリオ"/>
        </a:defRPr>
      </a:lvl2pPr>
      <a:lvl3pPr marL="982663" indent="-228600" algn="l" defTabSz="914400" rtl="0" eaLnBrk="1" latinLnBrk="0" hangingPunct="1">
        <a:spcBef>
          <a:spcPts val="600"/>
        </a:spcBef>
        <a:buClr>
          <a:schemeClr val="tx2"/>
        </a:buClr>
        <a:buFont typeface="Arial" pitchFamily="34" charset="0"/>
        <a:buChar char="•"/>
        <a:tabLst>
          <a:tab pos="985838" algn="l"/>
        </a:tabLst>
        <a:defRPr kumimoji="1" sz="2000" kern="1200">
          <a:solidFill>
            <a:schemeClr val="tx1"/>
          </a:solidFill>
          <a:latin typeface="メイリオ"/>
          <a:ea typeface="メイリオ"/>
          <a:cs typeface="メイリオ"/>
        </a:defRPr>
      </a:lvl3pPr>
      <a:lvl4pPr marL="1600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メイリオ"/>
          <a:ea typeface="メイリオ"/>
          <a:cs typeface="メイリオ"/>
        </a:defRPr>
      </a:lvl4pPr>
      <a:lvl5pPr marL="2057400" indent="-228600" algn="l" defTabSz="914400" rtl="0" eaLnBrk="1" latinLnBrk="0" hangingPunct="1">
        <a:spcBef>
          <a:spcPct val="20000"/>
        </a:spcBef>
        <a:buClr>
          <a:schemeClr val="tx2"/>
        </a:buClr>
        <a:buFont typeface="Arial" pitchFamily="34" charset="0"/>
        <a:buChar char="•"/>
        <a:defRPr kumimoji="1" sz="1600" kern="1200" baseline="0">
          <a:solidFill>
            <a:schemeClr val="tx1"/>
          </a:solidFill>
          <a:latin typeface="メイリオ"/>
          <a:ea typeface="メイリオ"/>
          <a:cs typeface="メイリオ"/>
        </a:defRPr>
      </a:lvl5pPr>
      <a:lvl6pPr marL="25146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4" Type="http://schemas.openxmlformats.org/officeDocument/2006/relationships/chart" Target="../charts/chart6.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7000" y="228600"/>
            <a:ext cx="8813800" cy="4571999"/>
          </a:xfrm>
        </p:spPr>
        <p:txBody>
          <a:bodyPr/>
          <a:lstStyle/>
          <a:p>
            <a:r>
              <a:rPr lang="ja-JP" altLang="en-US" sz="3600" dirty="0" smtClean="0">
                <a:latin typeface="メイリオ"/>
              </a:rPr>
              <a:t>大容量メモリ</a:t>
            </a:r>
            <a:r>
              <a:rPr lang="ja-JP" altLang="en-US" sz="3600" dirty="0" smtClean="0">
                <a:latin typeface="メイリオ"/>
              </a:rPr>
              <a:t>を</a:t>
            </a:r>
            <a:r>
              <a:rPr lang="ja-JP" altLang="en-US" sz="3600" dirty="0" smtClean="0">
                <a:latin typeface="メイリオ"/>
              </a:rPr>
              <a:t>も</a:t>
            </a:r>
            <a:r>
              <a:rPr lang="ja-JP" altLang="en-US" sz="3600" dirty="0" smtClean="0">
                <a:latin typeface="メイリオ"/>
              </a:rPr>
              <a:t>つ</a:t>
            </a:r>
            <a:r>
              <a:rPr lang="ja-JP" altLang="en-US" sz="3600" dirty="0" smtClean="0">
                <a:latin typeface="メイリオ"/>
              </a:rPr>
              <a:t>仮想マシンの</a:t>
            </a:r>
            <a:r>
              <a:rPr lang="en-US" altLang="ja-JP" sz="3600" dirty="0" smtClean="0">
                <a:latin typeface="メイリオ"/>
              </a:rPr>
              <a:t/>
            </a:r>
            <a:br>
              <a:rPr lang="en-US" altLang="ja-JP" sz="3600" dirty="0" smtClean="0">
                <a:latin typeface="メイリオ"/>
              </a:rPr>
            </a:br>
            <a:r>
              <a:rPr lang="en-US" altLang="ja-JP" sz="3600" dirty="0" smtClean="0">
                <a:latin typeface="メイリオ"/>
              </a:rPr>
              <a:t>			</a:t>
            </a:r>
            <a:r>
              <a:rPr lang="ja-JP" altLang="ja-JP" sz="3600" dirty="0">
                <a:latin typeface="メイリオ"/>
              </a:rPr>
              <a:t>　</a:t>
            </a:r>
            <a:r>
              <a:rPr lang="ja-JP" altLang="en-US" sz="3600" dirty="0" smtClean="0">
                <a:latin typeface="メイリオ"/>
              </a:rPr>
              <a:t>　　　　分割マイグレーション手法</a:t>
            </a:r>
            <a:endParaRPr lang="ja-JP" altLang="en-US" sz="3600" dirty="0">
              <a:latin typeface="メイリオ"/>
            </a:endParaRPr>
          </a:p>
        </p:txBody>
      </p:sp>
      <p:sp>
        <p:nvSpPr>
          <p:cNvPr id="7" name="サブタイトル 6"/>
          <p:cNvSpPr>
            <a:spLocks noGrp="1"/>
          </p:cNvSpPr>
          <p:nvPr>
            <p:ph type="subTitle" idx="1"/>
          </p:nvPr>
        </p:nvSpPr>
        <p:spPr>
          <a:xfrm>
            <a:off x="3784600" y="4889499"/>
            <a:ext cx="4648200" cy="1522095"/>
          </a:xfrm>
        </p:spPr>
        <p:txBody>
          <a:bodyPr>
            <a:noAutofit/>
          </a:bodyPr>
          <a:lstStyle/>
          <a:p>
            <a:r>
              <a:rPr lang="ja-JP" altLang="en-US" sz="2400" dirty="0" smtClean="0">
                <a:solidFill>
                  <a:srgbClr val="000000"/>
                </a:solidFill>
                <a:latin typeface="メイリオ"/>
              </a:rPr>
              <a:t>九州工業大学大学院情報工学府</a:t>
            </a:r>
            <a:endParaRPr lang="en-US" altLang="ja-JP" sz="2400" dirty="0" smtClean="0">
              <a:solidFill>
                <a:srgbClr val="000000"/>
              </a:solidFill>
              <a:latin typeface="メイリオ"/>
            </a:endParaRPr>
          </a:p>
          <a:p>
            <a:r>
              <a:rPr lang="ja-JP" altLang="en-US" sz="2400" dirty="0" smtClean="0">
                <a:solidFill>
                  <a:srgbClr val="000000"/>
                </a:solidFill>
                <a:latin typeface="メイリオ"/>
              </a:rPr>
              <a:t>情報創成工学専攻</a:t>
            </a:r>
            <a:endParaRPr lang="en-US" altLang="ja-JP" sz="2400" dirty="0" smtClean="0">
              <a:solidFill>
                <a:srgbClr val="000000"/>
              </a:solidFill>
              <a:latin typeface="メイリオ"/>
            </a:endParaRPr>
          </a:p>
          <a:p>
            <a:r>
              <a:rPr lang="en-US" altLang="en-US" sz="2400" dirty="0" smtClean="0">
                <a:solidFill>
                  <a:srgbClr val="000000"/>
                </a:solidFill>
                <a:latin typeface="メイリオ"/>
              </a:rPr>
              <a:t>15675024		</a:t>
            </a:r>
            <a:r>
              <a:rPr lang="ja-JP" altLang="en-US" sz="2400" dirty="0" smtClean="0">
                <a:solidFill>
                  <a:srgbClr val="000000"/>
                </a:solidFill>
                <a:latin typeface="メイリオ"/>
              </a:rPr>
              <a:t>末竹将人</a:t>
            </a:r>
            <a:endParaRPr lang="en-US" altLang="ja-JP" sz="2400" strike="sngStrike" cap="none" dirty="0" smtClean="0">
              <a:solidFill>
                <a:srgbClr val="000000"/>
              </a:solidFill>
              <a:latin typeface="メイリオ"/>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latin typeface="メイリオ"/>
                <a:ea typeface="メイリオ"/>
                <a:cs typeface="メイリオ"/>
              </a:rPr>
              <a:pPr/>
              <a:t>1</a:t>
            </a:fld>
            <a:endParaRPr lang="en-US" dirty="0">
              <a:latin typeface="メイリオ"/>
              <a:ea typeface="メイリオ"/>
              <a:cs typeface="メイリオ"/>
            </a:endParaRPr>
          </a:p>
        </p:txBody>
      </p:sp>
    </p:spTree>
    <p:extLst>
      <p:ext uri="{BB962C8B-B14F-4D97-AF65-F5344CB8AC3E}">
        <p14:creationId xmlns:p14="http://schemas.microsoft.com/office/powerpoint/2010/main" val="2950250106"/>
      </p:ext>
    </p:extLst>
  </p:cSld>
  <p:clrMapOvr>
    <a:masterClrMapping/>
  </p:clrMapOvr>
  <mc:AlternateContent xmlns:mc="http://schemas.openxmlformats.org/markup-compatibility/2006" xmlns:p14="http://schemas.microsoft.com/office/powerpoint/2010/main">
    <mc:Choice Requires="p14">
      <p:transition spd="slow" p14:dur="2000" advTm="6825"/>
    </mc:Choice>
    <mc:Fallback xmlns="">
      <p:transition xmlns:p14="http://schemas.microsoft.com/office/powerpoint/2010/main" spd="slow" advTm="6825"/>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分割したメモリの転送</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000000"/>
                </a:solidFill>
              </a:rPr>
              <a:t>メインホストへ</a:t>
            </a:r>
            <a:r>
              <a:rPr lang="ja-JP" altLang="en-US" dirty="0" smtClean="0">
                <a:solidFill>
                  <a:srgbClr val="000000"/>
                </a:solidFill>
              </a:rPr>
              <a:t>のメモリ転送</a:t>
            </a:r>
            <a:endParaRPr lang="en-US" altLang="ja-JP" dirty="0" smtClean="0">
              <a:solidFill>
                <a:srgbClr val="000000"/>
              </a:solidFill>
            </a:endParaRPr>
          </a:p>
          <a:p>
            <a:pPr lvl="1"/>
            <a:r>
              <a:rPr lang="ja-JP" altLang="en-US" dirty="0" smtClean="0">
                <a:solidFill>
                  <a:srgbClr val="000000"/>
                </a:solidFill>
              </a:rPr>
              <a:t>通常</a:t>
            </a:r>
            <a:r>
              <a:rPr lang="ja-JP" altLang="en-US" dirty="0">
                <a:solidFill>
                  <a:srgbClr val="000000"/>
                </a:solidFill>
              </a:rPr>
              <a:t>のマイグレーション</a:t>
            </a:r>
            <a:r>
              <a:rPr lang="ja-JP" altLang="en-US" dirty="0" smtClean="0">
                <a:solidFill>
                  <a:srgbClr val="000000"/>
                </a:solidFill>
              </a:rPr>
              <a:t>と同様</a:t>
            </a:r>
            <a:endParaRPr lang="en-US" altLang="ja-JP" dirty="0">
              <a:solidFill>
                <a:srgbClr val="000000"/>
              </a:solidFill>
            </a:endParaRPr>
          </a:p>
          <a:p>
            <a:pPr lvl="1"/>
            <a:r>
              <a:rPr lang="ja-JP" altLang="en-US" dirty="0">
                <a:solidFill>
                  <a:srgbClr val="000000"/>
                </a:solidFill>
              </a:rPr>
              <a:t>メモリ参照履歴も転送し</a:t>
            </a:r>
            <a:r>
              <a:rPr lang="ja-JP" altLang="en-US" dirty="0" smtClean="0">
                <a:solidFill>
                  <a:srgbClr val="000000"/>
                </a:solidFill>
              </a:rPr>
              <a:t>、ページングに利用</a:t>
            </a:r>
            <a:endParaRPr kumimoji="1" lang="en-US" altLang="ja-JP" dirty="0" smtClean="0">
              <a:solidFill>
                <a:srgbClr val="000000"/>
              </a:solidFill>
            </a:endParaRPr>
          </a:p>
          <a:p>
            <a:r>
              <a:rPr kumimoji="1" lang="ja-JP" altLang="en-US" dirty="0" smtClean="0">
                <a:solidFill>
                  <a:srgbClr val="000000"/>
                </a:solidFill>
              </a:rPr>
              <a:t>サブホストへのメモリ転送</a:t>
            </a:r>
            <a:endParaRPr kumimoji="1" lang="en-US" altLang="ja-JP" dirty="0" smtClean="0">
              <a:solidFill>
                <a:srgbClr val="000000"/>
              </a:solidFill>
            </a:endParaRPr>
          </a:p>
          <a:p>
            <a:pPr lvl="1"/>
            <a:r>
              <a:rPr kumimoji="1" lang="ja-JP" altLang="en-US" dirty="0" smtClean="0">
                <a:solidFill>
                  <a:srgbClr val="000000"/>
                </a:solidFill>
              </a:rPr>
              <a:t>メインホストにもメモリ</a:t>
            </a:r>
            <a:r>
              <a:rPr lang="ja-JP" altLang="en-US" dirty="0" smtClean="0">
                <a:solidFill>
                  <a:srgbClr val="000000"/>
                </a:solidFill>
              </a:rPr>
              <a:t>管理</a:t>
            </a:r>
            <a:r>
              <a:rPr kumimoji="1" lang="ja-JP" altLang="en-US" dirty="0" smtClean="0">
                <a:solidFill>
                  <a:srgbClr val="000000"/>
                </a:solidFill>
              </a:rPr>
              <a:t>データを送信</a:t>
            </a:r>
            <a:endParaRPr kumimoji="1" lang="en-US" altLang="ja-JP" dirty="0" smtClean="0">
              <a:solidFill>
                <a:srgbClr val="000000"/>
              </a:solidFill>
            </a:endParaRPr>
          </a:p>
          <a:p>
            <a:pPr lvl="2"/>
            <a:r>
              <a:rPr lang="ja-JP" altLang="en-US" dirty="0" smtClean="0">
                <a:solidFill>
                  <a:srgbClr val="000000"/>
                </a:solidFill>
              </a:rPr>
              <a:t>サブホスト</a:t>
            </a:r>
            <a:r>
              <a:rPr lang="ja-JP" altLang="en-US" dirty="0">
                <a:solidFill>
                  <a:srgbClr val="000000"/>
                </a:solidFill>
              </a:rPr>
              <a:t>の</a:t>
            </a:r>
            <a:r>
              <a:rPr lang="en-US" altLang="ja-JP" dirty="0">
                <a:solidFill>
                  <a:srgbClr val="000000"/>
                </a:solidFill>
              </a:rPr>
              <a:t>IP</a:t>
            </a:r>
            <a:r>
              <a:rPr lang="ja-JP" altLang="en-US" dirty="0" smtClean="0">
                <a:solidFill>
                  <a:srgbClr val="000000"/>
                </a:solidFill>
              </a:rPr>
              <a:t>アドレス</a:t>
            </a:r>
            <a:r>
              <a:rPr lang="ja-JP" altLang="en-US" dirty="0">
                <a:solidFill>
                  <a:srgbClr val="000000"/>
                </a:solidFill>
              </a:rPr>
              <a:t>、メモリアドレス、</a:t>
            </a:r>
            <a:r>
              <a:rPr lang="ja-JP" altLang="en-US" dirty="0" smtClean="0">
                <a:solidFill>
                  <a:srgbClr val="000000"/>
                </a:solidFill>
              </a:rPr>
              <a:t>メモリ参照履歴</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10</a:t>
            </a:fld>
            <a:endParaRPr lang="en-US"/>
          </a:p>
        </p:txBody>
      </p:sp>
      <p:grpSp>
        <p:nvGrpSpPr>
          <p:cNvPr id="5" name="図形グループ 4"/>
          <p:cNvGrpSpPr/>
          <p:nvPr/>
        </p:nvGrpSpPr>
        <p:grpSpPr>
          <a:xfrm>
            <a:off x="837285" y="4357530"/>
            <a:ext cx="7532521" cy="2208697"/>
            <a:chOff x="567549" y="4381242"/>
            <a:chExt cx="7532521" cy="2208697"/>
          </a:xfrm>
        </p:grpSpPr>
        <p:sp>
          <p:nvSpPr>
            <p:cNvPr id="6" name="角丸四角形 5"/>
            <p:cNvSpPr/>
            <p:nvPr/>
          </p:nvSpPr>
          <p:spPr>
            <a:xfrm>
              <a:off x="6083021" y="4847822"/>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7" name="角丸四角形 6"/>
            <p:cNvSpPr/>
            <p:nvPr/>
          </p:nvSpPr>
          <p:spPr>
            <a:xfrm>
              <a:off x="567549" y="4826670"/>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8" name="角丸四角形 7"/>
            <p:cNvSpPr/>
            <p:nvPr/>
          </p:nvSpPr>
          <p:spPr>
            <a:xfrm>
              <a:off x="4065220" y="4840272"/>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9" name="右矢印 8"/>
            <p:cNvSpPr/>
            <p:nvPr/>
          </p:nvSpPr>
          <p:spPr>
            <a:xfrm>
              <a:off x="2545543" y="5181124"/>
              <a:ext cx="1343012"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1" name="テキスト ボックス 10"/>
            <p:cNvSpPr txBox="1"/>
            <p:nvPr/>
          </p:nvSpPr>
          <p:spPr>
            <a:xfrm>
              <a:off x="769841" y="4437823"/>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2" name="テキスト ボックス 11"/>
            <p:cNvSpPr txBox="1"/>
            <p:nvPr/>
          </p:nvSpPr>
          <p:spPr>
            <a:xfrm>
              <a:off x="3848451" y="4464559"/>
              <a:ext cx="2262158"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移送先メインホスト</a:t>
              </a:r>
              <a:endParaRPr kumimoji="1" lang="ja-JP" altLang="en-US" dirty="0">
                <a:latin typeface="メイリオ"/>
                <a:ea typeface="メイリオ"/>
                <a:cs typeface="メイリオ"/>
              </a:endParaRPr>
            </a:p>
          </p:txBody>
        </p:sp>
        <p:sp>
          <p:nvSpPr>
            <p:cNvPr id="13" name="角丸四角形 12"/>
            <p:cNvSpPr/>
            <p:nvPr/>
          </p:nvSpPr>
          <p:spPr>
            <a:xfrm>
              <a:off x="6281414" y="5181124"/>
              <a:ext cx="1362856"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14" name="テキスト ボックス 13"/>
            <p:cNvSpPr txBox="1"/>
            <p:nvPr/>
          </p:nvSpPr>
          <p:spPr>
            <a:xfrm>
              <a:off x="6068745" y="4474080"/>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移送先サブホスト</a:t>
              </a:r>
              <a:endParaRPr kumimoji="1" lang="ja-JP" altLang="en-US" dirty="0">
                <a:latin typeface="メイリオ"/>
                <a:ea typeface="メイリオ"/>
                <a:cs typeface="メイリオ"/>
              </a:endParaRPr>
            </a:p>
          </p:txBody>
        </p:sp>
        <p:sp>
          <p:nvSpPr>
            <p:cNvPr id="15" name="テキスト ボックス 14"/>
            <p:cNvSpPr txBox="1"/>
            <p:nvPr/>
          </p:nvSpPr>
          <p:spPr>
            <a:xfrm>
              <a:off x="2635469" y="5735777"/>
              <a:ext cx="1429751"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en-US" altLang="en-US" sz="1400" dirty="0" smtClean="0">
                  <a:solidFill>
                    <a:schemeClr val="tx1"/>
                  </a:solidFill>
                  <a:latin typeface="メイリオ"/>
                  <a:ea typeface="メイリオ"/>
                  <a:cs typeface="メイリオ"/>
                </a:rPr>
                <a:t>メモリアドレス</a:t>
              </a:r>
              <a:r>
                <a:rPr kumimoji="1" lang="ja-JP" altLang="en-US" sz="1400" dirty="0" smtClean="0">
                  <a:solidFill>
                    <a:schemeClr val="tx1"/>
                  </a:solidFill>
                  <a:latin typeface="メイリオ"/>
                  <a:ea typeface="メイリオ"/>
                  <a:cs typeface="メイリオ"/>
                </a:rPr>
                <a:t>メモリ</a:t>
              </a:r>
              <a:r>
                <a:rPr kumimoji="1" lang="en-US" altLang="en-US" sz="1400" dirty="0" smtClean="0">
                  <a:solidFill>
                    <a:schemeClr val="tx1"/>
                  </a:solidFill>
                  <a:latin typeface="メイリオ"/>
                  <a:ea typeface="メイリオ"/>
                  <a:cs typeface="メイリオ"/>
                </a:rPr>
                <a:t>データ</a:t>
              </a:r>
              <a:endParaRPr kumimoji="1" lang="ja-JP" altLang="en-US" sz="1400" dirty="0">
                <a:solidFill>
                  <a:schemeClr val="tx1"/>
                </a:solidFill>
                <a:latin typeface="メイリオ"/>
                <a:ea typeface="メイリオ"/>
                <a:cs typeface="メイリオ"/>
              </a:endParaRPr>
            </a:p>
          </p:txBody>
        </p:sp>
        <p:sp>
          <p:nvSpPr>
            <p:cNvPr id="17" name="角丸四角形 16"/>
            <p:cNvSpPr/>
            <p:nvPr/>
          </p:nvSpPr>
          <p:spPr>
            <a:xfrm>
              <a:off x="4221440" y="5653835"/>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18" name="角丸四角形 17"/>
            <p:cNvSpPr/>
            <p:nvPr/>
          </p:nvSpPr>
          <p:spPr>
            <a:xfrm>
              <a:off x="4221440" y="5111728"/>
              <a:ext cx="1343690" cy="35749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23" name="テキスト ボックス 22"/>
            <p:cNvSpPr txBox="1"/>
            <p:nvPr/>
          </p:nvSpPr>
          <p:spPr>
            <a:xfrm>
              <a:off x="2408205" y="4381242"/>
              <a:ext cx="1441420" cy="738664"/>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pPr algn="ctr"/>
              <a:r>
                <a:rPr kumimoji="1" lang="ja-JP" altLang="en-US" sz="1400" dirty="0">
                  <a:latin typeface="メイリオ"/>
                  <a:ea typeface="メイリオ"/>
                  <a:cs typeface="メイリオ"/>
                </a:rPr>
                <a:t>メモリ参照</a:t>
              </a:r>
              <a:r>
                <a:rPr kumimoji="1" lang="ja-JP" altLang="en-US" sz="1400" dirty="0" smtClean="0">
                  <a:latin typeface="メイリオ"/>
                  <a:ea typeface="メイリオ"/>
                  <a:cs typeface="メイリオ"/>
                </a:rPr>
                <a:t>履歴</a:t>
              </a:r>
              <a:endParaRPr kumimoji="1" lang="en-US" altLang="ja-JP" sz="1400" dirty="0" smtClean="0">
                <a:latin typeface="メイリオ"/>
                <a:ea typeface="メイリオ"/>
                <a:cs typeface="メイリオ"/>
              </a:endParaRPr>
            </a:p>
            <a:p>
              <a:pPr algn="ctr"/>
              <a:r>
                <a:rPr kumimoji="1" lang="ja-JP" altLang="ja-JP" sz="1400" dirty="0" smtClean="0">
                  <a:latin typeface="メイリオ"/>
                  <a:ea typeface="メイリオ"/>
                  <a:cs typeface="メイリオ"/>
                </a:rPr>
                <a:t>I</a:t>
              </a:r>
              <a:r>
                <a:rPr kumimoji="1" lang="en-US" altLang="ja-JP" sz="1400" dirty="0" smtClean="0">
                  <a:latin typeface="メイリオ"/>
                  <a:ea typeface="メイリオ"/>
                  <a:cs typeface="メイリオ"/>
                </a:rPr>
                <a:t>P</a:t>
              </a:r>
              <a:r>
                <a:rPr kumimoji="1" lang="ja-JP" altLang="en-US" sz="1400" dirty="0" smtClean="0">
                  <a:latin typeface="メイリオ"/>
                  <a:ea typeface="メイリオ"/>
                  <a:cs typeface="メイリオ"/>
                </a:rPr>
                <a:t>アドレス</a:t>
              </a:r>
            </a:p>
            <a:p>
              <a:pPr algn="ctr"/>
              <a:r>
                <a:rPr kumimoji="1" lang="ja-JP" altLang="en-US" sz="1400" dirty="0" smtClean="0">
                  <a:latin typeface="メイリオ"/>
                  <a:ea typeface="メイリオ"/>
                  <a:cs typeface="メイリオ"/>
                </a:rPr>
                <a:t>メモリアドレス</a:t>
              </a:r>
              <a:endParaRPr kumimoji="1" lang="en-US" altLang="ja-JP" sz="1400" dirty="0" smtClean="0">
                <a:latin typeface="メイリオ"/>
                <a:ea typeface="メイリオ"/>
                <a:cs typeface="メイリオ"/>
              </a:endParaRPr>
            </a:p>
          </p:txBody>
        </p:sp>
        <p:sp>
          <p:nvSpPr>
            <p:cNvPr id="24" name="右カーブ矢印 23"/>
            <p:cNvSpPr/>
            <p:nvPr/>
          </p:nvSpPr>
          <p:spPr>
            <a:xfrm rot="16200000">
              <a:off x="3725636" y="3404723"/>
              <a:ext cx="1172692" cy="5197739"/>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16" name="角丸四角形 15"/>
            <p:cNvSpPr/>
            <p:nvPr/>
          </p:nvSpPr>
          <p:spPr>
            <a:xfrm>
              <a:off x="780003" y="5653835"/>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10" name="角丸四角形 9"/>
            <p:cNvSpPr/>
            <p:nvPr/>
          </p:nvSpPr>
          <p:spPr>
            <a:xfrm>
              <a:off x="792454" y="5017233"/>
              <a:ext cx="1343690" cy="55179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grpSp>
    </p:spTree>
    <p:extLst>
      <p:ext uri="{BB962C8B-B14F-4D97-AF65-F5344CB8AC3E}">
        <p14:creationId xmlns:p14="http://schemas.microsoft.com/office/powerpoint/2010/main" val="170883077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1F497D"/>
                </a:solidFill>
              </a:rPr>
              <a:t>リモートページング</a:t>
            </a:r>
            <a:endParaRPr lang="ja-JP" altLang="en-US" dirty="0">
              <a:solidFill>
                <a:srgbClr val="1F497D"/>
              </a:solidFill>
            </a:endParaRPr>
          </a:p>
        </p:txBody>
      </p:sp>
      <p:sp>
        <p:nvSpPr>
          <p:cNvPr id="3" name="コンテンツ プレースホルダー 2"/>
          <p:cNvSpPr>
            <a:spLocks noGrp="1"/>
          </p:cNvSpPr>
          <p:nvPr>
            <p:ph idx="1"/>
          </p:nvPr>
        </p:nvSpPr>
        <p:spPr>
          <a:xfrm>
            <a:off x="411464" y="1371600"/>
            <a:ext cx="8148918" cy="4754563"/>
          </a:xfrm>
        </p:spPr>
        <p:txBody>
          <a:bodyPr/>
          <a:lstStyle/>
          <a:p>
            <a:r>
              <a:rPr lang="ja-JP" altLang="en-US" dirty="0" smtClean="0">
                <a:solidFill>
                  <a:srgbClr val="000000"/>
                </a:solidFill>
              </a:rPr>
              <a:t>メインホストにないメモリへのアクセスを検出</a:t>
            </a:r>
            <a:endParaRPr lang="en-US" altLang="ja-JP" dirty="0" smtClean="0">
              <a:solidFill>
                <a:srgbClr val="000000"/>
              </a:solidFill>
            </a:endParaRPr>
          </a:p>
          <a:p>
            <a:pPr lvl="1"/>
            <a:r>
              <a:rPr lang="ja-JP" altLang="en-US" dirty="0" smtClean="0">
                <a:solidFill>
                  <a:srgbClr val="000000"/>
                </a:solidFill>
              </a:rPr>
              <a:t>サブホストからチャンク単位でページイン</a:t>
            </a:r>
            <a:endParaRPr lang="en-US" altLang="ja-JP" dirty="0" smtClean="0">
              <a:solidFill>
                <a:srgbClr val="000000"/>
              </a:solidFill>
            </a:endParaRPr>
          </a:p>
          <a:p>
            <a:pPr lvl="2"/>
            <a:r>
              <a:rPr lang="en-US" altLang="ja-JP" dirty="0" smtClean="0">
                <a:solidFill>
                  <a:srgbClr val="000000"/>
                </a:solidFill>
              </a:rPr>
              <a:t>VM</a:t>
            </a:r>
            <a:r>
              <a:rPr lang="ja-JP" altLang="en-US" dirty="0" smtClean="0">
                <a:solidFill>
                  <a:srgbClr val="000000"/>
                </a:solidFill>
              </a:rPr>
              <a:t>にメモリを割り当て、受信したデータを書き込む</a:t>
            </a:r>
            <a:endParaRPr lang="en-US" altLang="ja-JP" dirty="0" smtClean="0">
              <a:solidFill>
                <a:srgbClr val="000000"/>
              </a:solidFill>
            </a:endParaRPr>
          </a:p>
          <a:p>
            <a:pPr lvl="1"/>
            <a:r>
              <a:rPr lang="ja-JP" altLang="en-US" dirty="0" smtClean="0">
                <a:solidFill>
                  <a:srgbClr val="000000"/>
                </a:solidFill>
              </a:rPr>
              <a:t>サブホストにチャンク単位でページアウト</a:t>
            </a:r>
            <a:endParaRPr lang="en-US" altLang="ja-JP" dirty="0" smtClean="0">
              <a:solidFill>
                <a:srgbClr val="000000"/>
              </a:solidFill>
            </a:endParaRPr>
          </a:p>
          <a:p>
            <a:pPr lvl="2"/>
            <a:r>
              <a:rPr lang="ja-JP" altLang="en-US" dirty="0" smtClean="0">
                <a:solidFill>
                  <a:srgbClr val="000000"/>
                </a:solidFill>
              </a:rPr>
              <a:t>メモリ参照履歴の値が最小のチャンクを送信</a:t>
            </a:r>
            <a:endParaRPr lang="en-US" altLang="ja-JP" dirty="0" smtClean="0">
              <a:solidFill>
                <a:srgbClr val="000000"/>
              </a:solidFill>
            </a:endParaRPr>
          </a:p>
          <a:p>
            <a:pPr lvl="2"/>
            <a:r>
              <a:rPr lang="ja-JP" altLang="en-US" dirty="0" smtClean="0">
                <a:solidFill>
                  <a:srgbClr val="000000"/>
                </a:solidFill>
              </a:rPr>
              <a:t>送信と同時に</a:t>
            </a:r>
            <a:r>
              <a:rPr lang="ja-JP" altLang="ja-JP" dirty="0" smtClean="0">
                <a:solidFill>
                  <a:srgbClr val="000000"/>
                </a:solidFill>
              </a:rPr>
              <a:t>V</a:t>
            </a:r>
            <a:r>
              <a:rPr lang="en-US" altLang="ja-JP" dirty="0" smtClean="0">
                <a:solidFill>
                  <a:srgbClr val="000000"/>
                </a:solidFill>
              </a:rPr>
              <a:t>M</a:t>
            </a:r>
            <a:r>
              <a:rPr lang="ja-JP" altLang="en-US" dirty="0" smtClean="0">
                <a:solidFill>
                  <a:srgbClr val="000000"/>
                </a:solidFill>
              </a:rPr>
              <a:t>からそのメモリを削除</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11</a:t>
            </a:fld>
            <a:endParaRPr lang="en-US"/>
          </a:p>
        </p:txBody>
      </p:sp>
      <p:grpSp>
        <p:nvGrpSpPr>
          <p:cNvPr id="10" name="図形グループ 9"/>
          <p:cNvGrpSpPr/>
          <p:nvPr/>
        </p:nvGrpSpPr>
        <p:grpSpPr>
          <a:xfrm>
            <a:off x="982953" y="4171009"/>
            <a:ext cx="3281554" cy="2394002"/>
            <a:chOff x="428862" y="4868761"/>
            <a:chExt cx="2949338" cy="1895259"/>
          </a:xfrm>
        </p:grpSpPr>
        <p:sp>
          <p:nvSpPr>
            <p:cNvPr id="5" name="角丸四角形 4"/>
            <p:cNvSpPr/>
            <p:nvPr/>
          </p:nvSpPr>
          <p:spPr>
            <a:xfrm>
              <a:off x="428862" y="4868761"/>
              <a:ext cx="2949338" cy="189525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7" name="角丸四角形 6"/>
            <p:cNvSpPr/>
            <p:nvPr/>
          </p:nvSpPr>
          <p:spPr>
            <a:xfrm>
              <a:off x="1647912" y="5623934"/>
              <a:ext cx="1532745" cy="26498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latin typeface="メイリオ"/>
                  <a:ea typeface="メイリオ"/>
                  <a:cs typeface="メイリオ"/>
                </a:rPr>
                <a:t>VM</a:t>
              </a:r>
              <a:endParaRPr kumimoji="1" lang="ja-JP" altLang="en-US" dirty="0">
                <a:latin typeface="メイリオ"/>
                <a:ea typeface="メイリオ"/>
                <a:cs typeface="メイリオ"/>
              </a:endParaRPr>
            </a:p>
          </p:txBody>
        </p:sp>
        <p:sp>
          <p:nvSpPr>
            <p:cNvPr id="8" name="正方形/長方形 7"/>
            <p:cNvSpPr/>
            <p:nvPr/>
          </p:nvSpPr>
          <p:spPr>
            <a:xfrm>
              <a:off x="1651000" y="5906111"/>
              <a:ext cx="1532744" cy="4363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メイリオ"/>
                  <a:ea typeface="メイリオ"/>
                  <a:cs typeface="メイリオ"/>
                </a:rPr>
                <a:t>仮想化</a:t>
              </a:r>
              <a:endParaRPr kumimoji="1" lang="en-US" altLang="ja-JP" dirty="0" smtClean="0">
                <a:latin typeface="メイリオ"/>
                <a:ea typeface="メイリオ"/>
                <a:cs typeface="メイリオ"/>
              </a:endParaRPr>
            </a:p>
            <a:p>
              <a:pPr algn="ctr"/>
              <a:r>
                <a:rPr kumimoji="1" lang="ja-JP" altLang="en-US" dirty="0" smtClean="0">
                  <a:latin typeface="メイリオ"/>
                  <a:ea typeface="メイリオ"/>
                  <a:cs typeface="メイリオ"/>
                </a:rPr>
                <a:t>ソフトウェア</a:t>
              </a:r>
              <a:endParaRPr kumimoji="1" lang="en-US" altLang="ja-JP" dirty="0" smtClean="0">
                <a:latin typeface="メイリオ"/>
                <a:ea typeface="メイリオ"/>
                <a:cs typeface="メイリオ"/>
              </a:endParaRPr>
            </a:p>
          </p:txBody>
        </p:sp>
        <p:sp>
          <p:nvSpPr>
            <p:cNvPr id="9" name="角丸四角形 8"/>
            <p:cNvSpPr/>
            <p:nvPr/>
          </p:nvSpPr>
          <p:spPr>
            <a:xfrm>
              <a:off x="660399" y="6360795"/>
              <a:ext cx="2523345" cy="37782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latin typeface="メイリオ"/>
                  <a:ea typeface="メイリオ"/>
                  <a:cs typeface="メイリオ"/>
                </a:rPr>
                <a:t>Linux</a:t>
              </a:r>
              <a:endParaRPr kumimoji="1" lang="en-US" altLang="ja-JP" strike="sngStrike" dirty="0" smtClean="0">
                <a:solidFill>
                  <a:srgbClr val="FF0000"/>
                </a:solidFill>
                <a:latin typeface="メイリオ"/>
                <a:ea typeface="メイリオ"/>
                <a:cs typeface="メイリオ"/>
              </a:endParaRPr>
            </a:p>
          </p:txBody>
        </p:sp>
      </p:grpSp>
      <p:sp>
        <p:nvSpPr>
          <p:cNvPr id="12" name="テキスト ボックス 11"/>
          <p:cNvSpPr txBox="1"/>
          <p:nvPr/>
        </p:nvSpPr>
        <p:spPr>
          <a:xfrm>
            <a:off x="539938" y="4478666"/>
            <a:ext cx="513668" cy="1677021"/>
          </a:xfrm>
          <a:prstGeom prst="rect">
            <a:avLst/>
          </a:prstGeom>
          <a:noFill/>
        </p:spPr>
        <p:txBody>
          <a:bodyPr vert="eaVert" wrap="none" rtlCol="0">
            <a:spAutoFit/>
          </a:bodyPr>
          <a:lstStyle/>
          <a:p>
            <a:r>
              <a:rPr kumimoji="1" lang="ja-JP" altLang="en-US" dirty="0" smtClean="0"/>
              <a:t>メインホスト</a:t>
            </a:r>
            <a:endParaRPr kumimoji="1" lang="ja-JP" altLang="en-US" dirty="0"/>
          </a:p>
        </p:txBody>
      </p:sp>
      <p:cxnSp>
        <p:nvCxnSpPr>
          <p:cNvPr id="14" name="カギ線コネクタ 13"/>
          <p:cNvCxnSpPr>
            <a:endCxn id="8" idx="1"/>
          </p:cNvCxnSpPr>
          <p:nvPr/>
        </p:nvCxnSpPr>
        <p:spPr>
          <a:xfrm flipV="1">
            <a:off x="1862316" y="5756896"/>
            <a:ext cx="480437" cy="323684"/>
          </a:xfrm>
          <a:prstGeom prst="bentConnector3">
            <a:avLst>
              <a:gd name="adj1" fmla="val 0"/>
            </a:avLst>
          </a:prstGeom>
          <a:ln>
            <a:tailEnd type="arrow"/>
          </a:ln>
        </p:spPr>
        <p:style>
          <a:lnRef idx="2">
            <a:schemeClr val="accent2"/>
          </a:lnRef>
          <a:fillRef idx="0">
            <a:schemeClr val="accent2"/>
          </a:fillRef>
          <a:effectRef idx="1">
            <a:schemeClr val="accent2"/>
          </a:effectRef>
          <a:fontRef idx="minor">
            <a:schemeClr val="tx1"/>
          </a:fontRef>
        </p:style>
      </p:cxnSp>
      <p:sp>
        <p:nvSpPr>
          <p:cNvPr id="26" name="テキスト ボックス 25"/>
          <p:cNvSpPr txBox="1"/>
          <p:nvPr/>
        </p:nvSpPr>
        <p:spPr>
          <a:xfrm>
            <a:off x="1461880" y="5392949"/>
            <a:ext cx="1048202" cy="466523"/>
          </a:xfrm>
          <a:prstGeom prst="rect">
            <a:avLst/>
          </a:prstGeom>
          <a:noFill/>
        </p:spPr>
        <p:txBody>
          <a:bodyPr wrap="none" rtlCol="0">
            <a:spAutoFit/>
          </a:bodyPr>
          <a:lstStyle/>
          <a:p>
            <a:r>
              <a:rPr kumimoji="1" lang="ja-JP" altLang="en-US" dirty="0" smtClean="0"/>
              <a:t>イベント</a:t>
            </a:r>
            <a:endParaRPr kumimoji="1" lang="ja-JP" altLang="en-US" dirty="0"/>
          </a:p>
        </p:txBody>
      </p:sp>
      <p:sp>
        <p:nvSpPr>
          <p:cNvPr id="30" name="テキスト ボックス 29"/>
          <p:cNvSpPr txBox="1"/>
          <p:nvPr/>
        </p:nvSpPr>
        <p:spPr>
          <a:xfrm>
            <a:off x="1020883" y="4203211"/>
            <a:ext cx="1339790" cy="646331"/>
          </a:xfrm>
          <a:prstGeom prst="rect">
            <a:avLst/>
          </a:prstGeom>
          <a:noFill/>
        </p:spPr>
        <p:txBody>
          <a:bodyPr wrap="square" rtlCol="0">
            <a:spAutoFit/>
          </a:bodyPr>
          <a:lstStyle/>
          <a:p>
            <a:pPr algn="ctr"/>
            <a:r>
              <a:rPr kumimoji="1" lang="ja-JP" altLang="en-US" dirty="0" smtClean="0">
                <a:solidFill>
                  <a:srgbClr val="000000"/>
                </a:solidFill>
              </a:rPr>
              <a:t>ページ</a:t>
            </a:r>
            <a:endParaRPr kumimoji="1" lang="en-US" altLang="ja-JP" dirty="0" smtClean="0">
              <a:solidFill>
                <a:srgbClr val="000000"/>
              </a:solidFill>
            </a:endParaRPr>
          </a:p>
          <a:p>
            <a:pPr algn="ctr"/>
            <a:r>
              <a:rPr kumimoji="1" lang="ja-JP" altLang="en-US" dirty="0" smtClean="0">
                <a:solidFill>
                  <a:srgbClr val="000000"/>
                </a:solidFill>
              </a:rPr>
              <a:t>フォールト</a:t>
            </a:r>
            <a:endParaRPr kumimoji="1" lang="en-US" altLang="ja-JP" dirty="0" smtClean="0">
              <a:solidFill>
                <a:srgbClr val="000000"/>
              </a:solidFill>
            </a:endParaRPr>
          </a:p>
        </p:txBody>
      </p:sp>
      <p:sp>
        <p:nvSpPr>
          <p:cNvPr id="40" name="角丸四角形 39"/>
          <p:cNvSpPr/>
          <p:nvPr/>
        </p:nvSpPr>
        <p:spPr>
          <a:xfrm>
            <a:off x="6129738" y="4171008"/>
            <a:ext cx="2092954" cy="237795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41" name="テキスト ボックス 40"/>
          <p:cNvSpPr txBox="1"/>
          <p:nvPr/>
        </p:nvSpPr>
        <p:spPr>
          <a:xfrm>
            <a:off x="8136275" y="4601872"/>
            <a:ext cx="513667" cy="1454922"/>
          </a:xfrm>
          <a:prstGeom prst="rect">
            <a:avLst/>
          </a:prstGeom>
          <a:noFill/>
        </p:spPr>
        <p:txBody>
          <a:bodyPr vert="eaVert" wrap="none" rtlCol="0">
            <a:spAutoFit/>
          </a:bodyPr>
          <a:lstStyle/>
          <a:p>
            <a:r>
              <a:rPr kumimoji="1" lang="ja-JP" altLang="en-US" dirty="0" smtClean="0"/>
              <a:t>サブホスト</a:t>
            </a:r>
            <a:endParaRPr kumimoji="1" lang="ja-JP" altLang="en-US" dirty="0"/>
          </a:p>
        </p:txBody>
      </p:sp>
      <p:sp>
        <p:nvSpPr>
          <p:cNvPr id="42" name="角丸四角形 41"/>
          <p:cNvSpPr/>
          <p:nvPr/>
        </p:nvSpPr>
        <p:spPr>
          <a:xfrm>
            <a:off x="6241148" y="4337062"/>
            <a:ext cx="1870304" cy="125579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43" name="正方形/長方形 42"/>
          <p:cNvSpPr/>
          <p:nvPr/>
        </p:nvSpPr>
        <p:spPr>
          <a:xfrm>
            <a:off x="6241148" y="5722503"/>
            <a:ext cx="1896761" cy="57718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メイリオ"/>
                <a:ea typeface="メイリオ"/>
                <a:cs typeface="メイリオ"/>
              </a:rPr>
              <a:t>メモリサーバ</a:t>
            </a:r>
            <a:endParaRPr kumimoji="1" lang="ja-JP" altLang="en-US" sz="1600" dirty="0">
              <a:latin typeface="メイリオ"/>
              <a:ea typeface="メイリオ"/>
              <a:cs typeface="メイリオ"/>
            </a:endParaRPr>
          </a:p>
        </p:txBody>
      </p:sp>
      <p:cxnSp>
        <p:nvCxnSpPr>
          <p:cNvPr id="49" name="直線矢印コネクタ 48"/>
          <p:cNvCxnSpPr>
            <a:stCxn id="8" idx="3"/>
            <a:endCxn id="43" idx="1"/>
          </p:cNvCxnSpPr>
          <p:nvPr/>
        </p:nvCxnSpPr>
        <p:spPr>
          <a:xfrm>
            <a:off x="4048148" y="5756898"/>
            <a:ext cx="2193000" cy="25419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50" name="テキスト ボックス 49"/>
          <p:cNvSpPr txBox="1"/>
          <p:nvPr/>
        </p:nvSpPr>
        <p:spPr>
          <a:xfrm>
            <a:off x="4490595" y="4152442"/>
            <a:ext cx="1406455" cy="369332"/>
          </a:xfrm>
          <a:prstGeom prst="rect">
            <a:avLst/>
          </a:prstGeom>
          <a:noFill/>
        </p:spPr>
        <p:txBody>
          <a:bodyPr wrap="none" rtlCol="0">
            <a:spAutoFit/>
          </a:bodyPr>
          <a:lstStyle/>
          <a:p>
            <a:r>
              <a:rPr kumimoji="1" lang="ja-JP" altLang="en-US" dirty="0" smtClean="0">
                <a:solidFill>
                  <a:srgbClr val="000000"/>
                </a:solidFill>
              </a:rPr>
              <a:t>ページアウト</a:t>
            </a:r>
            <a:endParaRPr kumimoji="1" lang="ja-JP" altLang="en-US" dirty="0">
              <a:solidFill>
                <a:srgbClr val="000000"/>
              </a:solidFill>
            </a:endParaRPr>
          </a:p>
        </p:txBody>
      </p:sp>
      <p:sp>
        <p:nvSpPr>
          <p:cNvPr id="51" name="テキスト ボックス 50"/>
          <p:cNvSpPr txBox="1"/>
          <p:nvPr/>
        </p:nvSpPr>
        <p:spPr>
          <a:xfrm>
            <a:off x="4603640" y="5155250"/>
            <a:ext cx="1221609" cy="369332"/>
          </a:xfrm>
          <a:prstGeom prst="rect">
            <a:avLst/>
          </a:prstGeom>
          <a:noFill/>
        </p:spPr>
        <p:txBody>
          <a:bodyPr wrap="none" rtlCol="0">
            <a:spAutoFit/>
          </a:bodyPr>
          <a:lstStyle/>
          <a:p>
            <a:r>
              <a:rPr kumimoji="1" lang="ja-JP" altLang="en-US" dirty="0" smtClean="0">
                <a:solidFill>
                  <a:srgbClr val="000000"/>
                </a:solidFill>
              </a:rPr>
              <a:t>ページイン</a:t>
            </a:r>
            <a:endParaRPr kumimoji="1" lang="ja-JP" altLang="en-US" dirty="0">
              <a:solidFill>
                <a:srgbClr val="000000"/>
              </a:solidFill>
            </a:endParaRPr>
          </a:p>
        </p:txBody>
      </p:sp>
      <p:sp>
        <p:nvSpPr>
          <p:cNvPr id="37" name="角丸四角形 36"/>
          <p:cNvSpPr/>
          <p:nvPr/>
        </p:nvSpPr>
        <p:spPr>
          <a:xfrm>
            <a:off x="2294047" y="4190759"/>
            <a:ext cx="1766552" cy="92169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latin typeface="メイリオ"/>
              <a:ea typeface="メイリオ"/>
              <a:cs typeface="メイリオ"/>
            </a:endParaRPr>
          </a:p>
        </p:txBody>
      </p:sp>
      <p:sp>
        <p:nvSpPr>
          <p:cNvPr id="52" name="テキスト ボックス 51"/>
          <p:cNvSpPr txBox="1"/>
          <p:nvPr/>
        </p:nvSpPr>
        <p:spPr>
          <a:xfrm>
            <a:off x="4763235" y="5872530"/>
            <a:ext cx="719134" cy="466523"/>
          </a:xfrm>
          <a:prstGeom prst="rect">
            <a:avLst/>
          </a:prstGeom>
          <a:noFill/>
        </p:spPr>
        <p:txBody>
          <a:bodyPr wrap="none" rtlCol="0">
            <a:spAutoFit/>
          </a:bodyPr>
          <a:lstStyle/>
          <a:p>
            <a:r>
              <a:rPr kumimoji="1" lang="ja-JP" altLang="en-US" dirty="0" smtClean="0"/>
              <a:t>要求</a:t>
            </a:r>
            <a:endParaRPr kumimoji="1" lang="ja-JP" altLang="en-US" dirty="0"/>
          </a:p>
        </p:txBody>
      </p:sp>
      <p:sp>
        <p:nvSpPr>
          <p:cNvPr id="35" name="正方形/長方形 34"/>
          <p:cNvSpPr/>
          <p:nvPr/>
        </p:nvSpPr>
        <p:spPr>
          <a:xfrm>
            <a:off x="2601699" y="4588248"/>
            <a:ext cx="579352" cy="447874"/>
          </a:xfrm>
          <a:prstGeom prst="rect">
            <a:avLst/>
          </a:prstGeom>
          <a:solidFill>
            <a:schemeClr val="bg1"/>
          </a:solidFill>
          <a:ln>
            <a:solidFill>
              <a:schemeClr val="tx1"/>
            </a:solidFill>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cxnSp>
        <p:nvCxnSpPr>
          <p:cNvPr id="47" name="直線矢印コネクタ 46"/>
          <p:cNvCxnSpPr>
            <a:stCxn id="34" idx="1"/>
            <a:endCxn id="35" idx="3"/>
          </p:cNvCxnSpPr>
          <p:nvPr/>
        </p:nvCxnSpPr>
        <p:spPr>
          <a:xfrm flipH="1" flipV="1">
            <a:off x="3181051" y="4812185"/>
            <a:ext cx="3218971" cy="506708"/>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45" name="直線矢印コネクタ 44"/>
          <p:cNvCxnSpPr>
            <a:stCxn id="33" idx="3"/>
          </p:cNvCxnSpPr>
          <p:nvPr/>
        </p:nvCxnSpPr>
        <p:spPr>
          <a:xfrm>
            <a:off x="3897114" y="4520853"/>
            <a:ext cx="2502908" cy="80098"/>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20" name="カギ線コネクタ 19"/>
          <p:cNvCxnSpPr/>
          <p:nvPr/>
        </p:nvCxnSpPr>
        <p:spPr>
          <a:xfrm rot="10800000" flipV="1">
            <a:off x="1504964" y="4806988"/>
            <a:ext cx="1106778" cy="1243484"/>
          </a:xfrm>
          <a:prstGeom prst="bentConnector2">
            <a:avLst/>
          </a:prstGeom>
          <a:ln>
            <a:tailEnd type="arrow"/>
          </a:ln>
        </p:spPr>
        <p:style>
          <a:lnRef idx="2">
            <a:schemeClr val="accent3"/>
          </a:lnRef>
          <a:fillRef idx="0">
            <a:schemeClr val="accent3"/>
          </a:fillRef>
          <a:effectRef idx="1">
            <a:schemeClr val="accent3"/>
          </a:effectRef>
          <a:fontRef idx="minor">
            <a:schemeClr val="tx1"/>
          </a:fontRef>
        </p:style>
      </p:cxnSp>
      <p:sp>
        <p:nvSpPr>
          <p:cNvPr id="33" name="正方形/長方形 32"/>
          <p:cNvSpPr/>
          <p:nvPr/>
        </p:nvSpPr>
        <p:spPr>
          <a:xfrm>
            <a:off x="3346023" y="4295612"/>
            <a:ext cx="551091" cy="450481"/>
          </a:xfrm>
          <a:prstGeom prst="rect">
            <a:avLst/>
          </a:prstGeom>
          <a:solidFill>
            <a:schemeClr val="bg1"/>
          </a:solidFill>
          <a:ln>
            <a:solidFill>
              <a:schemeClr val="tx1"/>
            </a:solidFill>
            <a:prstDash val="sys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36" name="正方形/長方形 35"/>
          <p:cNvSpPr/>
          <p:nvPr/>
        </p:nvSpPr>
        <p:spPr>
          <a:xfrm>
            <a:off x="3344399" y="4295612"/>
            <a:ext cx="551091" cy="45048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4" name="正方形/長方形 33"/>
          <p:cNvSpPr/>
          <p:nvPr/>
        </p:nvSpPr>
        <p:spPr>
          <a:xfrm>
            <a:off x="6400022" y="5094957"/>
            <a:ext cx="579352" cy="44787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8966754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1" nodeType="clickEffect">
                                  <p:stCondLst>
                                    <p:cond delay="0"/>
                                  </p:stCondLst>
                                  <p:childTnLst>
                                    <p:animMotion origin="layout" path="M 2.77778E-6 -2.96296E-6 L -0.41545 -0.07407 " pathEditMode="relative" rAng="0" ptsTypes="AA">
                                      <p:cBhvr>
                                        <p:cTn id="6" dur="1000" fill="hold"/>
                                        <p:tgtEl>
                                          <p:spTgt spid="34"/>
                                        </p:tgtEl>
                                        <p:attrNameLst>
                                          <p:attrName>ppt_x</p:attrName>
                                          <p:attrName>ppt_y</p:attrName>
                                        </p:attrNameLst>
                                      </p:cBhvr>
                                      <p:rCtr x="-20781" y="-3704"/>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3.33333E-6 1.85185E-6 L 0.33594 0.00926 " pathEditMode="relative" ptsTypes="AA">
                                      <p:cBhvr>
                                        <p:cTn id="10" dur="1000" fill="hold"/>
                                        <p:tgtEl>
                                          <p:spTgt spid="3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4"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実験</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S-</a:t>
            </a:r>
            <a:r>
              <a:rPr lang="en-US" altLang="ja-JP" dirty="0" err="1" smtClean="0">
                <a:solidFill>
                  <a:srgbClr val="000000"/>
                </a:solidFill>
              </a:rPr>
              <a:t>memV</a:t>
            </a:r>
            <a:r>
              <a:rPr lang="ja-JP" altLang="en-US" dirty="0" smtClean="0">
                <a:solidFill>
                  <a:srgbClr val="000000"/>
                </a:solidFill>
              </a:rPr>
              <a:t>の性能を調べる実験を行った</a:t>
            </a:r>
            <a:endParaRPr lang="en-US" altLang="ja-JP" dirty="0" smtClean="0">
              <a:solidFill>
                <a:srgbClr val="000000"/>
              </a:solidFill>
            </a:endParaRPr>
          </a:p>
          <a:p>
            <a:pPr lvl="1"/>
            <a:r>
              <a:rPr lang="ja-JP" altLang="en-US" dirty="0" smtClean="0">
                <a:solidFill>
                  <a:srgbClr val="000000"/>
                </a:solidFill>
              </a:rPr>
              <a:t>十分にメモリがある場合を基準とした</a:t>
            </a:r>
            <a:endParaRPr lang="en-US" altLang="ja-JP" dirty="0" smtClean="0">
              <a:solidFill>
                <a:srgbClr val="000000"/>
              </a:solidFill>
            </a:endParaRPr>
          </a:p>
          <a:p>
            <a:pPr lvl="1"/>
            <a:r>
              <a:rPr lang="ja-JP" altLang="en-US" dirty="0" smtClean="0">
                <a:solidFill>
                  <a:srgbClr val="000000"/>
                </a:solidFill>
              </a:rPr>
              <a:t>比較対象：仮想メモリを用いたマイグレーション</a:t>
            </a:r>
            <a:endParaRPr lang="en-US" altLang="ja-JP" dirty="0">
              <a:solidFill>
                <a:srgbClr val="000000"/>
              </a:solidFill>
            </a:endParaRPr>
          </a:p>
          <a:p>
            <a:pPr lvl="1"/>
            <a:r>
              <a:rPr lang="ja-JP" altLang="en-US" dirty="0" smtClean="0">
                <a:solidFill>
                  <a:srgbClr val="000000"/>
                </a:solidFill>
              </a:rPr>
              <a:t>使用した</a:t>
            </a:r>
            <a:r>
              <a:rPr lang="en-US" altLang="ja-JP" dirty="0" smtClean="0">
                <a:solidFill>
                  <a:srgbClr val="000000"/>
                </a:solidFill>
              </a:rPr>
              <a:t>VM</a:t>
            </a:r>
            <a:r>
              <a:rPr lang="ja-JP" altLang="en-US" dirty="0" smtClean="0">
                <a:solidFill>
                  <a:srgbClr val="000000"/>
                </a:solidFill>
              </a:rPr>
              <a:t>は仮想</a:t>
            </a:r>
            <a:r>
              <a:rPr lang="en-US" altLang="ja-JP" dirty="0" smtClean="0">
                <a:solidFill>
                  <a:srgbClr val="000000"/>
                </a:solidFill>
              </a:rPr>
              <a:t>CPU 1</a:t>
            </a:r>
            <a:r>
              <a:rPr lang="ja-JP" altLang="en-US" dirty="0" smtClean="0">
                <a:solidFill>
                  <a:srgbClr val="000000"/>
                </a:solidFill>
              </a:rPr>
              <a:t>個，メモリ</a:t>
            </a:r>
            <a:r>
              <a:rPr lang="en-US" altLang="ja-JP" dirty="0" smtClean="0">
                <a:solidFill>
                  <a:srgbClr val="000000"/>
                </a:solidFill>
              </a:rPr>
              <a:t> 12GB</a:t>
            </a:r>
            <a:endParaRPr lang="ja-JP" altLang="en-US"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12</a:t>
            </a:fld>
            <a:endParaRPr lang="en-US"/>
          </a:p>
        </p:txBody>
      </p:sp>
      <p:graphicFrame>
        <p:nvGraphicFramePr>
          <p:cNvPr id="6" name="表 5"/>
          <p:cNvGraphicFramePr>
            <a:graphicFrameLocks noGrp="1"/>
          </p:cNvGraphicFramePr>
          <p:nvPr>
            <p:extLst>
              <p:ext uri="{D42A27DB-BD31-4B8C-83A1-F6EECF244321}">
                <p14:modId xmlns:p14="http://schemas.microsoft.com/office/powerpoint/2010/main" val="906323800"/>
              </p:ext>
            </p:extLst>
          </p:nvPr>
        </p:nvGraphicFramePr>
        <p:xfrm>
          <a:off x="141360" y="3456039"/>
          <a:ext cx="8708535" cy="2804160"/>
        </p:xfrm>
        <a:graphic>
          <a:graphicData uri="http://schemas.openxmlformats.org/drawingml/2006/table">
            <a:tbl>
              <a:tblPr firstRow="1" firstCol="1" bandRow="1">
                <a:tableStyleId>{6E25E649-3F16-4E02-A733-19D2CDBF48F0}</a:tableStyleId>
              </a:tblPr>
              <a:tblGrid>
                <a:gridCol w="2158008"/>
                <a:gridCol w="2183509"/>
                <a:gridCol w="2183509"/>
                <a:gridCol w="2183509"/>
              </a:tblGrid>
              <a:tr h="370840">
                <a:tc rowSpan="2">
                  <a:txBody>
                    <a:bodyPr/>
                    <a:lstStyle/>
                    <a:p>
                      <a:pPr algn="l"/>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c rowSpan="2">
                  <a:txBody>
                    <a:bodyPr/>
                    <a:lstStyle/>
                    <a:p>
                      <a:pPr algn="ctr"/>
                      <a:r>
                        <a:rPr kumimoji="1" lang="ja-JP" altLang="en-US" sz="1600" dirty="0" smtClean="0">
                          <a:solidFill>
                            <a:srgbClr val="000000"/>
                          </a:solidFill>
                          <a:latin typeface="メイリオ"/>
                          <a:ea typeface="メイリオ"/>
                          <a:cs typeface="メイリオ"/>
                        </a:rPr>
                        <a:t>移送元ホスト</a:t>
                      </a:r>
                      <a:endParaRPr kumimoji="1" lang="ja-JP" altLang="en-US" sz="1600" dirty="0">
                        <a:solidFill>
                          <a:srgbClr val="000000"/>
                        </a:solidFill>
                        <a:latin typeface="メイリオ"/>
                        <a:ea typeface="メイリオ"/>
                        <a:cs typeface="メイリオ"/>
                      </a:endParaRPr>
                    </a:p>
                  </a:txBody>
                  <a:tcPr anchor="ct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c gridSpan="2">
                  <a:txBody>
                    <a:bodyPr/>
                    <a:lstStyle/>
                    <a:p>
                      <a:pPr algn="ctr"/>
                      <a:r>
                        <a:rPr kumimoji="1" lang="ja-JP" altLang="en-US" sz="1600" dirty="0" smtClean="0">
                          <a:solidFill>
                            <a:srgbClr val="000000"/>
                          </a:solidFill>
                          <a:latin typeface="メイリオ"/>
                          <a:ea typeface="メイリオ"/>
                          <a:cs typeface="メイリオ"/>
                        </a:rPr>
                        <a:t>移送先</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c hMerge="1">
                  <a:txBody>
                    <a:bodyPr/>
                    <a:lstStyle/>
                    <a:p>
                      <a:pPr algn="ct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r>
              <a:tr h="370840">
                <a:tc vMerge="1">
                  <a:txBody>
                    <a:bodyPr/>
                    <a:lstStyle/>
                    <a:p>
                      <a:pPr algn="l"/>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vMerge="1">
                  <a:txBody>
                    <a:bodyPr/>
                    <a:lstStyle/>
                    <a:p>
                      <a:pPr algn="ctr"/>
                      <a:endParaRPr kumimoji="1" lang="ja-JP" altLang="en-US" sz="1600" dirty="0">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tcPr>
                </a:tc>
                <a:tc>
                  <a:txBody>
                    <a:bodyPr/>
                    <a:lstStyle/>
                    <a:p>
                      <a:pPr algn="ctr"/>
                      <a:r>
                        <a:rPr kumimoji="1" lang="ja-JP" altLang="en-US" sz="1600" b="1" dirty="0" smtClean="0">
                          <a:solidFill>
                            <a:srgbClr val="000000"/>
                          </a:solidFill>
                          <a:latin typeface="メイリオ"/>
                          <a:ea typeface="メイリオ"/>
                          <a:cs typeface="メイリオ"/>
                        </a:rPr>
                        <a:t>メインホスト</a:t>
                      </a:r>
                      <a:endParaRPr kumimoji="1" lang="ja-JP" altLang="en-US" sz="1600" b="1"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c>
                  <a:txBody>
                    <a:bodyPr/>
                    <a:lstStyle/>
                    <a:p>
                      <a:pPr algn="ctr"/>
                      <a:r>
                        <a:rPr kumimoji="1" lang="ja-JP" altLang="en-US" sz="1600" b="1" dirty="0" smtClean="0">
                          <a:solidFill>
                            <a:srgbClr val="000000"/>
                          </a:solidFill>
                          <a:latin typeface="メイリオ"/>
                          <a:ea typeface="メイリオ"/>
                          <a:cs typeface="メイリオ"/>
                        </a:rPr>
                        <a:t>サブホスト</a:t>
                      </a:r>
                      <a:endParaRPr kumimoji="1" lang="ja-JP" altLang="en-US" sz="1600" b="1"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tx2">
                        <a:lumMod val="40000"/>
                        <a:lumOff val="60000"/>
                      </a:schemeClr>
                    </a:solidFill>
                  </a:tcPr>
                </a:tc>
              </a:tr>
              <a:tr h="370840">
                <a:tc>
                  <a:txBody>
                    <a:bodyPr/>
                    <a:lstStyle/>
                    <a:p>
                      <a:pPr algn="l"/>
                      <a:r>
                        <a:rPr kumimoji="1" lang="en-US" altLang="ja-JP" sz="1600" dirty="0" smtClean="0">
                          <a:solidFill>
                            <a:srgbClr val="000000"/>
                          </a:solidFill>
                          <a:latin typeface="メイリオ"/>
                          <a:ea typeface="メイリオ"/>
                          <a:cs typeface="メイリオ"/>
                        </a:rPr>
                        <a:t>CPU</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a:txBody>
                    <a:bodyPr/>
                    <a:lstStyle/>
                    <a:p>
                      <a:pPr algn="ctr"/>
                      <a:r>
                        <a:rPr kumimoji="1" lang="en-US" altLang="ja-JP" sz="1600" u="none" strike="noStrike" kern="1200" baseline="0" dirty="0" smtClean="0">
                          <a:solidFill>
                            <a:srgbClr val="000000"/>
                          </a:solidFill>
                          <a:latin typeface="メイリオ"/>
                          <a:ea typeface="メイリオ"/>
                          <a:cs typeface="メイリオ"/>
                        </a:rPr>
                        <a:t>Xeon E3-1270v3 </a:t>
                      </a:r>
                      <a:endParaRPr kumimoji="1" lang="ja-JP" altLang="en-US" sz="1600" strike="sngStrike"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noStrike" kern="1200" baseline="0" dirty="0" smtClean="0">
                          <a:solidFill>
                            <a:srgbClr val="000000"/>
                          </a:solidFill>
                          <a:latin typeface="メイリオ"/>
                          <a:ea typeface="メイリオ"/>
                          <a:cs typeface="メイリオ"/>
                        </a:rPr>
                        <a:t>Xeon E3-1270v3 </a:t>
                      </a:r>
                      <a:endParaRPr kumimoji="1" lang="ja-JP" altLang="en-US" sz="1600" strike="sngStrike" dirty="0" smtClean="0">
                        <a:solidFill>
                          <a:srgbClr val="000000"/>
                        </a:solidFill>
                        <a:latin typeface="メイリオ"/>
                        <a:ea typeface="メイリオ"/>
                        <a:cs typeface="メイリオ"/>
                      </a:endParaRPr>
                    </a:p>
                  </a:txBody>
                  <a:tcPr anchor="ct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strike="noStrike" kern="1200" baseline="0" dirty="0" smtClean="0">
                          <a:solidFill>
                            <a:srgbClr val="000000"/>
                          </a:solidFill>
                          <a:latin typeface="メイリオ"/>
                          <a:ea typeface="メイリオ"/>
                          <a:cs typeface="メイリオ"/>
                        </a:rPr>
                        <a:t>Xeon E3-1270v2</a:t>
                      </a:r>
                      <a:endParaRPr kumimoji="1" lang="ja-JP" altLang="en-US" sz="1600" strike="sngStrike" dirty="0" smtClean="0">
                        <a:solidFill>
                          <a:srgbClr val="000000"/>
                        </a:solidFill>
                        <a:latin typeface="メイリオ"/>
                        <a:ea typeface="メイリオ"/>
                        <a:cs typeface="メイリオ"/>
                      </a:endParaRPr>
                    </a:p>
                  </a:txBody>
                  <a:tcPr anchor="ct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r>
              <a:tr h="370840">
                <a:tc>
                  <a:txBody>
                    <a:bodyPr/>
                    <a:lstStyle/>
                    <a:p>
                      <a:pPr algn="l"/>
                      <a:r>
                        <a:rPr kumimoji="1" lang="ja-JP" altLang="en-US" sz="1600" dirty="0" smtClean="0">
                          <a:solidFill>
                            <a:srgbClr val="000000"/>
                          </a:solidFill>
                          <a:latin typeface="メイリオ"/>
                          <a:ea typeface="メイリオ"/>
                          <a:cs typeface="メイリオ"/>
                        </a:rPr>
                        <a:t>メモリ</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a:txBody>
                    <a:bodyPr/>
                    <a:lstStyle/>
                    <a:p>
                      <a:pPr algn="ctr"/>
                      <a:r>
                        <a:rPr kumimoji="1" lang="en-US" altLang="ja-JP" sz="1600" dirty="0" smtClean="0">
                          <a:solidFill>
                            <a:srgbClr val="000000"/>
                          </a:solidFill>
                          <a:latin typeface="メイリオ"/>
                          <a:ea typeface="メイリオ"/>
                          <a:cs typeface="メイリオ"/>
                        </a:rPr>
                        <a:t>16 GB</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algn="ctr"/>
                      <a:r>
                        <a:rPr kumimoji="1" lang="en-US" altLang="ja-JP" sz="1600" dirty="0" smtClean="0">
                          <a:solidFill>
                            <a:srgbClr val="000000"/>
                          </a:solidFill>
                          <a:latin typeface="メイリオ"/>
                          <a:ea typeface="メイリオ"/>
                          <a:cs typeface="メイリオ"/>
                        </a:rPr>
                        <a:t>16 GB(8 GB)</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algn="ctr"/>
                      <a:r>
                        <a:rPr kumimoji="1" lang="en-US" altLang="ja-JP" sz="1600" dirty="0" smtClean="0">
                          <a:solidFill>
                            <a:srgbClr val="000000"/>
                          </a:solidFill>
                          <a:latin typeface="メイリオ"/>
                          <a:ea typeface="メイリオ"/>
                          <a:cs typeface="メイリオ"/>
                        </a:rPr>
                        <a:t>12 GB</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r>
              <a:tr h="370840">
                <a:tc>
                  <a:txBody>
                    <a:bodyPr/>
                    <a:lstStyle/>
                    <a:p>
                      <a:pPr algn="l"/>
                      <a:r>
                        <a:rPr kumimoji="1" lang="ja-JP" altLang="en-US" sz="1600" dirty="0" smtClean="0">
                          <a:solidFill>
                            <a:srgbClr val="000000"/>
                          </a:solidFill>
                          <a:latin typeface="メイリオ"/>
                          <a:ea typeface="メイリオ"/>
                          <a:cs typeface="メイリオ"/>
                        </a:rPr>
                        <a:t>ディスク</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a:txBody>
                    <a:bodyPr/>
                    <a:lstStyle/>
                    <a:p>
                      <a:pPr algn="ct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algn="ctr"/>
                      <a:r>
                        <a:rPr kumimoji="1" lang="en-US" altLang="ja-JP" sz="1600" dirty="0" smtClean="0">
                          <a:solidFill>
                            <a:srgbClr val="000000"/>
                          </a:solidFill>
                          <a:latin typeface="メイリオ"/>
                          <a:ea typeface="メイリオ"/>
                          <a:cs typeface="メイリオ"/>
                        </a:rPr>
                        <a:t>SATA HDD</a:t>
                      </a:r>
                    </a:p>
                    <a:p>
                      <a:pPr algn="ctr"/>
                      <a:r>
                        <a:rPr kumimoji="1" lang="en-US" altLang="ja-JP" sz="1600" dirty="0" smtClean="0">
                          <a:solidFill>
                            <a:srgbClr val="000000"/>
                          </a:solidFill>
                          <a:latin typeface="メイリオ"/>
                          <a:ea typeface="メイリオ"/>
                          <a:cs typeface="メイリオ"/>
                        </a:rPr>
                        <a:t>MX300</a:t>
                      </a:r>
                      <a:r>
                        <a:rPr kumimoji="1" lang="ja-JP" altLang="en-US" sz="1600" dirty="0" smtClean="0">
                          <a:solidFill>
                            <a:srgbClr val="000000"/>
                          </a:solidFill>
                          <a:latin typeface="メイリオ"/>
                          <a:ea typeface="メイリオ"/>
                          <a:cs typeface="メイリオ"/>
                        </a:rPr>
                        <a:t> </a:t>
                      </a:r>
                      <a:r>
                        <a:rPr kumimoji="1" lang="ja-JP" altLang="ja-JP" sz="1600" dirty="0" smtClean="0">
                          <a:solidFill>
                            <a:srgbClr val="000000"/>
                          </a:solidFill>
                          <a:latin typeface="メイリオ"/>
                          <a:ea typeface="メイリオ"/>
                          <a:cs typeface="メイリオ"/>
                        </a:rPr>
                        <a:t>S</a:t>
                      </a:r>
                      <a:r>
                        <a:rPr kumimoji="1" lang="en-US" altLang="ja-JP" sz="1600" dirty="0" smtClean="0">
                          <a:solidFill>
                            <a:srgbClr val="000000"/>
                          </a:solidFill>
                          <a:latin typeface="メイリオ"/>
                          <a:ea typeface="メイリオ"/>
                          <a:cs typeface="メイリオ"/>
                        </a:rPr>
                        <a:t>SD</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a:txBody>
                    <a:bodyPr/>
                    <a:lstStyle/>
                    <a:p>
                      <a:pPr algn="ct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r>
              <a:tr h="370840">
                <a:tc>
                  <a:txBody>
                    <a:bodyPr/>
                    <a:lstStyle/>
                    <a:p>
                      <a:pPr algn="l"/>
                      <a:r>
                        <a:rPr kumimoji="1" lang="en-US" altLang="ja-JP" sz="1600" dirty="0" smtClean="0">
                          <a:solidFill>
                            <a:srgbClr val="000000"/>
                          </a:solidFill>
                          <a:latin typeface="メイリオ"/>
                          <a:ea typeface="メイリオ"/>
                          <a:cs typeface="メイリオ"/>
                        </a:rPr>
                        <a:t>OS</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gridSpan="3">
                  <a:txBody>
                    <a:bodyPr/>
                    <a:lstStyle/>
                    <a:p>
                      <a:pPr algn="ctr"/>
                      <a:r>
                        <a:rPr kumimoji="1" lang="en-US" altLang="ja-JP" sz="1600" dirty="0" smtClean="0">
                          <a:solidFill>
                            <a:srgbClr val="000000"/>
                          </a:solidFill>
                          <a:latin typeface="メイリオ"/>
                          <a:ea typeface="メイリオ"/>
                          <a:cs typeface="メイリオ"/>
                        </a:rPr>
                        <a:t>Linux 4.3</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hMerge="1">
                  <a:txBody>
                    <a:bodyPr/>
                    <a:lstStyle/>
                    <a:p>
                      <a:pPr algn="ctr"/>
                      <a:endParaRPr kumimoji="1" lang="ja-JP" altLang="en-US" sz="1600" dirty="0"/>
                    </a:p>
                  </a:txBody>
                  <a:tcPr/>
                </a:tc>
                <a:tc hMerge="1">
                  <a:txBody>
                    <a:bodyPr/>
                    <a:lstStyle/>
                    <a:p>
                      <a:endParaRPr kumimoji="1" lang="ja-JP" altLang="en-US"/>
                    </a:p>
                  </a:txBody>
                  <a:tcPr/>
                </a:tc>
              </a:tr>
              <a:tr h="370840">
                <a:tc>
                  <a:txBody>
                    <a:bodyPr/>
                    <a:lstStyle/>
                    <a:p>
                      <a:pPr algn="l"/>
                      <a:r>
                        <a:rPr kumimoji="1" lang="ja-JP" altLang="en-US" sz="1600" dirty="0" smtClean="0">
                          <a:solidFill>
                            <a:srgbClr val="000000"/>
                          </a:solidFill>
                          <a:latin typeface="メイリオ"/>
                          <a:ea typeface="メイリオ"/>
                          <a:cs typeface="メイリオ"/>
                        </a:rPr>
                        <a:t>仮想化ソフトウェア</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rgbClr val="8EB4E3"/>
                    </a:solidFill>
                  </a:tcPr>
                </a:tc>
                <a:tc gridSpan="2">
                  <a:txBody>
                    <a:bodyPr/>
                    <a:lstStyle/>
                    <a:p>
                      <a:pPr algn="ctr"/>
                      <a:r>
                        <a:rPr kumimoji="1" lang="en-US" altLang="ja-JP" sz="1600" dirty="0" smtClean="0">
                          <a:solidFill>
                            <a:srgbClr val="000000"/>
                          </a:solidFill>
                          <a:latin typeface="メイリオ"/>
                          <a:ea typeface="メイリオ"/>
                          <a:cs typeface="メイリオ"/>
                        </a:rPr>
                        <a:t>QEMU-KVM 2.4.1</a:t>
                      </a:r>
                      <a:endParaRPr kumimoji="1" lang="ja-JP" altLang="en-US" sz="1600" dirty="0">
                        <a:solidFill>
                          <a:srgbClr val="000000"/>
                        </a:solidFill>
                        <a:latin typeface="メイリオ"/>
                        <a:ea typeface="メイリオ"/>
                        <a:cs typeface="メイリオ"/>
                      </a:endParaRP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c hMerge="1">
                  <a:txBody>
                    <a:bodyPr/>
                    <a:lstStyle/>
                    <a:p>
                      <a:pPr algn="ctr"/>
                      <a:endParaRPr kumimoji="1" lang="ja-JP" altLang="en-US" sz="1600" dirty="0"/>
                    </a:p>
                  </a:txBody>
                  <a:tcPr/>
                </a:tc>
                <a:tc>
                  <a:txBody>
                    <a:bodyPr/>
                    <a:lstStyle/>
                    <a:p>
                      <a:pPr algn="ctr"/>
                      <a:r>
                        <a:rPr kumimoji="1" lang="en-US" altLang="ja-JP" sz="1600" dirty="0" smtClean="0">
                          <a:solidFill>
                            <a:srgbClr val="000000"/>
                          </a:solidFill>
                          <a:latin typeface="メイリオ"/>
                          <a:ea typeface="メイリオ"/>
                          <a:cs typeface="メイリオ"/>
                        </a:rPr>
                        <a:t>-</a:t>
                      </a:r>
                    </a:p>
                  </a:txBody>
                  <a:tcPr>
                    <a:lnL w="9525" cap="flat" cmpd="sng" algn="ctr">
                      <a:solidFill>
                        <a:prstClr val="black"/>
                      </a:solidFill>
                      <a:prstDash val="solid"/>
                      <a:round/>
                      <a:headEnd type="none" w="med" len="med"/>
                      <a:tailEnd type="none" w="med" len="med"/>
                    </a:lnL>
                    <a:lnR w="9525" cap="flat" cmpd="sng" algn="ctr">
                      <a:solidFill>
                        <a:prstClr val="black"/>
                      </a:solidFill>
                      <a:prstDash val="solid"/>
                      <a:round/>
                      <a:headEnd type="none" w="med" len="med"/>
                      <a:tailEnd type="none" w="med" len="med"/>
                    </a:lnR>
                    <a:lnT w="9525" cap="flat" cmpd="sng" algn="ctr">
                      <a:solidFill>
                        <a:prstClr val="black"/>
                      </a:solidFill>
                      <a:prstDash val="solid"/>
                      <a:round/>
                      <a:headEnd type="none" w="med" len="med"/>
                      <a:tailEnd type="none" w="med" len="med"/>
                    </a:lnT>
                    <a:lnB w="9525" cap="flat" cmpd="sng" algn="ctr">
                      <a:solidFill>
                        <a:prstClr val="black"/>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4357999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マイグレーション性能</a:t>
            </a:r>
            <a:endParaRPr lang="ja-JP" altLang="en-US" strike="sngStrike" dirty="0">
              <a:solidFill>
                <a:srgbClr val="FF0000"/>
              </a:solidFill>
            </a:endParaRPr>
          </a:p>
        </p:txBody>
      </p:sp>
      <p:sp>
        <p:nvSpPr>
          <p:cNvPr id="3" name="コンテンツ プレースホルダー 2"/>
          <p:cNvSpPr>
            <a:spLocks noGrp="1"/>
          </p:cNvSpPr>
          <p:nvPr>
            <p:ph idx="1"/>
          </p:nvPr>
        </p:nvSpPr>
        <p:spPr/>
        <p:txBody>
          <a:bodyPr>
            <a:normAutofit/>
          </a:bodyPr>
          <a:lstStyle/>
          <a:p>
            <a:r>
              <a:rPr lang="en-US" altLang="ja-JP" dirty="0" smtClean="0">
                <a:solidFill>
                  <a:srgbClr val="000000"/>
                </a:solidFill>
              </a:rPr>
              <a:t>VM</a:t>
            </a:r>
            <a:r>
              <a:rPr lang="ja-JP" altLang="en-US" dirty="0" smtClean="0">
                <a:solidFill>
                  <a:srgbClr val="000000"/>
                </a:solidFill>
              </a:rPr>
              <a:t>をマイグレーションした時の性能を測定</a:t>
            </a:r>
            <a:endParaRPr lang="en-US" altLang="ja-JP" strike="sngStrike" dirty="0" smtClean="0">
              <a:solidFill>
                <a:srgbClr val="000000"/>
              </a:solidFill>
            </a:endParaRPr>
          </a:p>
          <a:p>
            <a:pPr lvl="1"/>
            <a:r>
              <a:rPr lang="ja-JP" altLang="ja-JP" dirty="0" smtClean="0">
                <a:solidFill>
                  <a:srgbClr val="000000"/>
                </a:solidFill>
              </a:rPr>
              <a:t>S</a:t>
            </a:r>
            <a:r>
              <a:rPr lang="en-US" altLang="ja-JP" dirty="0" smtClean="0">
                <a:solidFill>
                  <a:srgbClr val="000000"/>
                </a:solidFill>
              </a:rPr>
              <a:t>-memV</a:t>
            </a:r>
          </a:p>
          <a:p>
            <a:pPr lvl="2"/>
            <a:r>
              <a:rPr lang="ja-JP" altLang="en-US" dirty="0" smtClean="0">
                <a:solidFill>
                  <a:srgbClr val="000000"/>
                </a:solidFill>
              </a:rPr>
              <a:t>マイグレーション時間</a:t>
            </a:r>
            <a:r>
              <a:rPr lang="en-US" altLang="ja-JP" dirty="0" smtClean="0">
                <a:solidFill>
                  <a:srgbClr val="000000"/>
                </a:solidFill>
              </a:rPr>
              <a:t>: 5%</a:t>
            </a:r>
            <a:r>
              <a:rPr lang="ja-JP" altLang="en-US" dirty="0" smtClean="0">
                <a:solidFill>
                  <a:srgbClr val="000000"/>
                </a:solidFill>
              </a:rPr>
              <a:t>増加、ダウンタイム</a:t>
            </a:r>
            <a:r>
              <a:rPr lang="en-US" altLang="ja-JP" dirty="0" smtClean="0">
                <a:solidFill>
                  <a:srgbClr val="000000"/>
                </a:solidFill>
              </a:rPr>
              <a:t>: 7ms</a:t>
            </a:r>
            <a:r>
              <a:rPr lang="ja-JP" altLang="en-US" dirty="0" smtClean="0">
                <a:solidFill>
                  <a:srgbClr val="000000"/>
                </a:solidFill>
              </a:rPr>
              <a:t>増加</a:t>
            </a:r>
            <a:endParaRPr lang="en-US" altLang="ja-JP" dirty="0" smtClean="0">
              <a:solidFill>
                <a:srgbClr val="000000"/>
              </a:solidFill>
            </a:endParaRPr>
          </a:p>
          <a:p>
            <a:pPr lvl="1"/>
            <a:r>
              <a:rPr lang="ja-JP" altLang="en-US" dirty="0" smtClean="0">
                <a:solidFill>
                  <a:srgbClr val="000000"/>
                </a:solidFill>
              </a:rPr>
              <a:t>仮想メモリを用いたマイグレーション</a:t>
            </a:r>
            <a:endParaRPr lang="en-US" altLang="ja-JP" dirty="0" smtClean="0">
              <a:solidFill>
                <a:srgbClr val="000000"/>
              </a:solidFill>
            </a:endParaRPr>
          </a:p>
          <a:p>
            <a:pPr lvl="2"/>
            <a:r>
              <a:rPr lang="ja-JP" altLang="en-US" dirty="0" smtClean="0">
                <a:solidFill>
                  <a:srgbClr val="000000"/>
                </a:solidFill>
              </a:rPr>
              <a:t>マイグレーション時間</a:t>
            </a:r>
            <a:r>
              <a:rPr lang="en-US" altLang="ja-JP" dirty="0" smtClean="0">
                <a:solidFill>
                  <a:srgbClr val="000000"/>
                </a:solidFill>
              </a:rPr>
              <a:t>: 2.2 </a:t>
            </a:r>
            <a:r>
              <a:rPr lang="ja-JP" altLang="en-US" dirty="0" smtClean="0">
                <a:solidFill>
                  <a:srgbClr val="000000"/>
                </a:solidFill>
              </a:rPr>
              <a:t>倍、ダウンタイム</a:t>
            </a:r>
            <a:r>
              <a:rPr lang="en-US" altLang="ja-JP" dirty="0" smtClean="0">
                <a:solidFill>
                  <a:srgbClr val="000000"/>
                </a:solidFill>
              </a:rPr>
              <a:t>: 3.4</a:t>
            </a:r>
            <a:r>
              <a:rPr lang="ja-JP" altLang="en-US" dirty="0" smtClean="0">
                <a:solidFill>
                  <a:srgbClr val="000000"/>
                </a:solidFill>
              </a:rPr>
              <a:t>秒増加</a:t>
            </a:r>
            <a:endParaRPr lang="en-US" altLang="ja-JP" dirty="0" smtClean="0">
              <a:solidFill>
                <a:srgbClr val="000000"/>
              </a:solidFill>
            </a:endParaRPr>
          </a:p>
          <a:p>
            <a:pPr lvl="2"/>
            <a:r>
              <a:rPr lang="en-US" altLang="ja-JP" dirty="0" smtClean="0">
                <a:solidFill>
                  <a:srgbClr val="000000"/>
                </a:solidFill>
              </a:rPr>
              <a:t>HDD</a:t>
            </a:r>
            <a:r>
              <a:rPr lang="ja-JP" altLang="en-US" dirty="0" smtClean="0">
                <a:solidFill>
                  <a:srgbClr val="000000"/>
                </a:solidFill>
              </a:rPr>
              <a:t>を用いた場合、それぞれ</a:t>
            </a:r>
            <a:r>
              <a:rPr lang="en-US" altLang="ja-JP" dirty="0" smtClean="0">
                <a:solidFill>
                  <a:srgbClr val="000000"/>
                </a:solidFill>
              </a:rPr>
              <a:t>11.7</a:t>
            </a:r>
            <a:r>
              <a:rPr lang="ja-JP" altLang="en-US" dirty="0" smtClean="0">
                <a:solidFill>
                  <a:srgbClr val="000000"/>
                </a:solidFill>
              </a:rPr>
              <a:t>倍、</a:t>
            </a:r>
            <a:r>
              <a:rPr lang="en-US" altLang="ja-JP" dirty="0" smtClean="0">
                <a:solidFill>
                  <a:srgbClr val="000000"/>
                </a:solidFill>
              </a:rPr>
              <a:t>30</a:t>
            </a:r>
            <a:r>
              <a:rPr lang="ja-JP" altLang="en-US" dirty="0" smtClean="0">
                <a:solidFill>
                  <a:srgbClr val="000000"/>
                </a:solidFill>
              </a:rPr>
              <a:t>秒増加</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13</a:t>
            </a:fld>
            <a:endParaRPr lang="en-US"/>
          </a:p>
        </p:txBody>
      </p:sp>
      <p:graphicFrame>
        <p:nvGraphicFramePr>
          <p:cNvPr id="7" name="グラフ 6"/>
          <p:cNvGraphicFramePr>
            <a:graphicFrameLocks/>
          </p:cNvGraphicFramePr>
          <p:nvPr>
            <p:extLst>
              <p:ext uri="{D42A27DB-BD31-4B8C-83A1-F6EECF244321}">
                <p14:modId xmlns:p14="http://schemas.microsoft.com/office/powerpoint/2010/main" val="810941322"/>
              </p:ext>
            </p:extLst>
          </p:nvPr>
        </p:nvGraphicFramePr>
        <p:xfrm>
          <a:off x="1" y="3950207"/>
          <a:ext cx="4182313" cy="29077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851515576"/>
              </p:ext>
            </p:extLst>
          </p:nvPr>
        </p:nvGraphicFramePr>
        <p:xfrm>
          <a:off x="4182314" y="3950207"/>
          <a:ext cx="4142753" cy="290779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174042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マイグレーション後の</a:t>
            </a:r>
            <a:r>
              <a:rPr kumimoji="1" lang="en-US" altLang="ja-JP" dirty="0" smtClean="0"/>
              <a:t>VM</a:t>
            </a:r>
            <a:r>
              <a:rPr kumimoji="1" lang="ja-JP" altLang="en-US" dirty="0" smtClean="0"/>
              <a:t>性能</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2GB</a:t>
            </a:r>
            <a:r>
              <a:rPr lang="ja-JP" altLang="en-US" dirty="0" smtClean="0">
                <a:solidFill>
                  <a:srgbClr val="000000"/>
                </a:solidFill>
              </a:rPr>
              <a:t>のデータをソートする時間を測定</a:t>
            </a:r>
            <a:endParaRPr lang="en-US" altLang="ja-JP" dirty="0" smtClean="0">
              <a:solidFill>
                <a:srgbClr val="000000"/>
              </a:solidFill>
            </a:endParaRPr>
          </a:p>
          <a:p>
            <a:pPr lvl="1"/>
            <a:r>
              <a:rPr lang="en-US" altLang="ja-JP" dirty="0" smtClean="0">
                <a:solidFill>
                  <a:srgbClr val="000000"/>
                </a:solidFill>
              </a:rPr>
              <a:t>S-memV</a:t>
            </a:r>
          </a:p>
          <a:p>
            <a:pPr lvl="2"/>
            <a:r>
              <a:rPr lang="en-US" altLang="ja-JP" dirty="0" smtClean="0">
                <a:solidFill>
                  <a:srgbClr val="000000"/>
                </a:solidFill>
              </a:rPr>
              <a:t>16%</a:t>
            </a:r>
            <a:r>
              <a:rPr lang="ja-JP" altLang="en-US" dirty="0" smtClean="0">
                <a:solidFill>
                  <a:srgbClr val="000000"/>
                </a:solidFill>
              </a:rPr>
              <a:t>の性能低下</a:t>
            </a:r>
            <a:r>
              <a:rPr lang="en-US" altLang="en-US" dirty="0" smtClean="0">
                <a:solidFill>
                  <a:srgbClr val="000000"/>
                </a:solidFill>
              </a:rPr>
              <a:t>, </a:t>
            </a:r>
            <a:r>
              <a:rPr lang="ja-JP" altLang="en-US" dirty="0" smtClean="0">
                <a:solidFill>
                  <a:srgbClr val="000000"/>
                </a:solidFill>
              </a:rPr>
              <a:t>ページイン</a:t>
            </a:r>
            <a:r>
              <a:rPr lang="en-US" altLang="ja-JP" dirty="0" smtClean="0">
                <a:solidFill>
                  <a:srgbClr val="000000"/>
                </a:solidFill>
              </a:rPr>
              <a:t> </a:t>
            </a:r>
            <a:r>
              <a:rPr lang="ja-JP" altLang="en-US" dirty="0" smtClean="0">
                <a:solidFill>
                  <a:srgbClr val="000000"/>
                </a:solidFill>
              </a:rPr>
              <a:t>約</a:t>
            </a:r>
            <a:r>
              <a:rPr lang="en-US" altLang="ja-JP" dirty="0" smtClean="0">
                <a:solidFill>
                  <a:srgbClr val="000000"/>
                </a:solidFill>
              </a:rPr>
              <a:t>2000</a:t>
            </a:r>
            <a:r>
              <a:rPr lang="ja-JP" altLang="en-US" dirty="0" smtClean="0">
                <a:solidFill>
                  <a:srgbClr val="000000"/>
                </a:solidFill>
              </a:rPr>
              <a:t>回</a:t>
            </a:r>
            <a:endParaRPr lang="en-US" altLang="ja-JP" dirty="0" smtClean="0">
              <a:solidFill>
                <a:srgbClr val="000000"/>
              </a:solidFill>
            </a:endParaRPr>
          </a:p>
          <a:p>
            <a:pPr lvl="1"/>
            <a:r>
              <a:rPr kumimoji="1" lang="ja-JP" altLang="en-US" dirty="0" smtClean="0">
                <a:solidFill>
                  <a:srgbClr val="000000"/>
                </a:solidFill>
              </a:rPr>
              <a:t>仮想メモリを用いた場合</a:t>
            </a:r>
            <a:endParaRPr kumimoji="1" lang="en-US" altLang="ja-JP" dirty="0" smtClean="0">
              <a:solidFill>
                <a:srgbClr val="000000"/>
              </a:solidFill>
            </a:endParaRPr>
          </a:p>
          <a:p>
            <a:pPr lvl="2"/>
            <a:r>
              <a:rPr kumimoji="1" lang="en-US" altLang="ja-JP" dirty="0" smtClean="0">
                <a:solidFill>
                  <a:srgbClr val="000000"/>
                </a:solidFill>
              </a:rPr>
              <a:t>35%</a:t>
            </a:r>
            <a:r>
              <a:rPr kumimoji="1" lang="ja-JP" altLang="en-US" dirty="0" smtClean="0">
                <a:solidFill>
                  <a:srgbClr val="000000"/>
                </a:solidFill>
              </a:rPr>
              <a:t>の性能低下</a:t>
            </a:r>
            <a:r>
              <a:rPr kumimoji="1" lang="en-US" altLang="ja-JP" dirty="0" smtClean="0">
                <a:solidFill>
                  <a:srgbClr val="000000"/>
                </a:solidFill>
              </a:rPr>
              <a:t>, </a:t>
            </a:r>
            <a:r>
              <a:rPr kumimoji="1" lang="ja-JP" altLang="en-US" dirty="0" smtClean="0">
                <a:solidFill>
                  <a:srgbClr val="000000"/>
                </a:solidFill>
              </a:rPr>
              <a:t>ページイン</a:t>
            </a:r>
            <a:r>
              <a:rPr kumimoji="1" lang="en-US" altLang="ja-JP" dirty="0" smtClean="0">
                <a:solidFill>
                  <a:srgbClr val="000000"/>
                </a:solidFill>
              </a:rPr>
              <a:t> </a:t>
            </a:r>
            <a:r>
              <a:rPr kumimoji="1" lang="ja-JP" altLang="en-US" dirty="0" smtClean="0">
                <a:solidFill>
                  <a:srgbClr val="000000"/>
                </a:solidFill>
              </a:rPr>
              <a:t>約</a:t>
            </a:r>
            <a:r>
              <a:rPr kumimoji="1" lang="en-US" altLang="ja-JP" dirty="0" smtClean="0">
                <a:solidFill>
                  <a:srgbClr val="000000"/>
                </a:solidFill>
              </a:rPr>
              <a:t>4000</a:t>
            </a:r>
            <a:r>
              <a:rPr kumimoji="1" lang="ja-JP" altLang="en-US" dirty="0" smtClean="0">
                <a:solidFill>
                  <a:srgbClr val="000000"/>
                </a:solidFill>
              </a:rPr>
              <a:t>回</a:t>
            </a:r>
            <a:endParaRPr kumimoji="1"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14</a:t>
            </a:fld>
            <a:endParaRPr lang="en-US"/>
          </a:p>
        </p:txBody>
      </p:sp>
      <p:graphicFrame>
        <p:nvGraphicFramePr>
          <p:cNvPr id="7" name="グラフ 6"/>
          <p:cNvGraphicFramePr>
            <a:graphicFrameLocks/>
          </p:cNvGraphicFramePr>
          <p:nvPr>
            <p:extLst>
              <p:ext uri="{D42A27DB-BD31-4B8C-83A1-F6EECF244321}">
                <p14:modId xmlns:p14="http://schemas.microsoft.com/office/powerpoint/2010/main" val="3830709145"/>
              </p:ext>
            </p:extLst>
          </p:nvPr>
        </p:nvGraphicFramePr>
        <p:xfrm>
          <a:off x="0" y="3760537"/>
          <a:ext cx="4169483" cy="31218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p:cNvGraphicFramePr>
            <a:graphicFrameLocks/>
          </p:cNvGraphicFramePr>
          <p:nvPr>
            <p:extLst>
              <p:ext uri="{D42A27DB-BD31-4B8C-83A1-F6EECF244321}">
                <p14:modId xmlns:p14="http://schemas.microsoft.com/office/powerpoint/2010/main" val="3416001713"/>
              </p:ext>
            </p:extLst>
          </p:nvPr>
        </p:nvGraphicFramePr>
        <p:xfrm>
          <a:off x="4169483" y="3760537"/>
          <a:ext cx="4057893" cy="31218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1989330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チャンクサイズと性能</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solidFill>
                  <a:srgbClr val="000000"/>
                </a:solidFill>
              </a:rPr>
              <a:t>リモートページングの単位</a:t>
            </a:r>
            <a:r>
              <a:rPr lang="en-US" altLang="ja-JP" dirty="0">
                <a:solidFill>
                  <a:srgbClr val="000000"/>
                </a:solidFill>
              </a:rPr>
              <a:t> </a:t>
            </a:r>
            <a:r>
              <a:rPr lang="en-US" altLang="ja-JP" dirty="0" smtClean="0">
                <a:solidFill>
                  <a:srgbClr val="000000"/>
                </a:solidFill>
              </a:rPr>
              <a:t>(</a:t>
            </a:r>
            <a:r>
              <a:rPr lang="ja-JP" altLang="en-US" dirty="0" smtClean="0">
                <a:solidFill>
                  <a:srgbClr val="000000"/>
                </a:solidFill>
              </a:rPr>
              <a:t>チャンク</a:t>
            </a:r>
            <a:r>
              <a:rPr lang="en-US" altLang="ja-JP" dirty="0" smtClean="0">
                <a:solidFill>
                  <a:srgbClr val="000000"/>
                </a:solidFill>
              </a:rPr>
              <a:t>) </a:t>
            </a:r>
            <a:r>
              <a:rPr kumimoji="1" lang="ja-JP" altLang="en-US" dirty="0" smtClean="0">
                <a:solidFill>
                  <a:srgbClr val="000000"/>
                </a:solidFill>
              </a:rPr>
              <a:t>の</a:t>
            </a:r>
            <a:r>
              <a:rPr lang="ja-JP" altLang="en-US" dirty="0" smtClean="0">
                <a:solidFill>
                  <a:srgbClr val="000000"/>
                </a:solidFill>
              </a:rPr>
              <a:t>サイズを変えてソート性能を測定</a:t>
            </a:r>
            <a:endParaRPr kumimoji="1" lang="en-US" altLang="ja-JP" dirty="0" smtClean="0">
              <a:solidFill>
                <a:srgbClr val="000000"/>
              </a:solidFill>
            </a:endParaRPr>
          </a:p>
          <a:p>
            <a:pPr lvl="1"/>
            <a:r>
              <a:rPr kumimoji="1" lang="ja-JP" altLang="en-US" dirty="0" smtClean="0">
                <a:solidFill>
                  <a:srgbClr val="000000"/>
                </a:solidFill>
              </a:rPr>
              <a:t>チャンクサイズ</a:t>
            </a:r>
            <a:r>
              <a:rPr lang="ja-JP" altLang="en-US" dirty="0" smtClean="0">
                <a:solidFill>
                  <a:srgbClr val="000000"/>
                </a:solidFill>
              </a:rPr>
              <a:t>を大きくすると実行時間が</a:t>
            </a:r>
            <a:r>
              <a:rPr lang="en-US" altLang="ja-JP" dirty="0" smtClean="0">
                <a:solidFill>
                  <a:srgbClr val="000000"/>
                </a:solidFill>
              </a:rPr>
              <a:t>92%</a:t>
            </a:r>
            <a:r>
              <a:rPr lang="ja-JP" altLang="en-US" dirty="0" smtClean="0">
                <a:solidFill>
                  <a:srgbClr val="000000"/>
                </a:solidFill>
              </a:rPr>
              <a:t>短縮</a:t>
            </a:r>
            <a:endParaRPr lang="en-US" altLang="ja-JP" dirty="0" smtClean="0">
              <a:solidFill>
                <a:srgbClr val="000000"/>
              </a:solidFill>
            </a:endParaRPr>
          </a:p>
          <a:p>
            <a:pPr lvl="2"/>
            <a:r>
              <a:rPr kumimoji="1" lang="ja-JP" altLang="en-US" dirty="0" smtClean="0">
                <a:solidFill>
                  <a:srgbClr val="000000"/>
                </a:solidFill>
              </a:rPr>
              <a:t>ページイン回数も</a:t>
            </a:r>
            <a:r>
              <a:rPr lang="en-US" altLang="ja-JP" dirty="0" smtClean="0">
                <a:solidFill>
                  <a:srgbClr val="000000"/>
                </a:solidFill>
              </a:rPr>
              <a:t>0.4</a:t>
            </a:r>
            <a:r>
              <a:rPr kumimoji="1" lang="en-US" altLang="ja-JP" dirty="0" smtClean="0">
                <a:solidFill>
                  <a:srgbClr val="000000"/>
                </a:solidFill>
              </a:rPr>
              <a:t>%</a:t>
            </a:r>
            <a:r>
              <a:rPr kumimoji="1" lang="ja-JP" altLang="en-US" dirty="0" smtClean="0">
                <a:solidFill>
                  <a:srgbClr val="000000"/>
                </a:solidFill>
              </a:rPr>
              <a:t>に</a:t>
            </a:r>
            <a:endParaRPr kumimoji="1" lang="en-US" altLang="ja-JP" dirty="0" smtClean="0">
              <a:solidFill>
                <a:srgbClr val="000000"/>
              </a:solidFill>
            </a:endParaRPr>
          </a:p>
          <a:p>
            <a:pPr lvl="1"/>
            <a:r>
              <a:rPr lang="ja-JP" altLang="en-US" dirty="0" smtClean="0">
                <a:solidFill>
                  <a:srgbClr val="000000"/>
                </a:solidFill>
              </a:rPr>
              <a:t>大きくしすぎると実行時間が増加</a:t>
            </a:r>
            <a:endParaRPr kumimoji="1"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15</a:t>
            </a:fld>
            <a:endParaRPr lang="en-US"/>
          </a:p>
        </p:txBody>
      </p:sp>
      <p:graphicFrame>
        <p:nvGraphicFramePr>
          <p:cNvPr id="7" name="グラフ 6"/>
          <p:cNvGraphicFramePr>
            <a:graphicFrameLocks/>
          </p:cNvGraphicFramePr>
          <p:nvPr>
            <p:extLst>
              <p:ext uri="{D42A27DB-BD31-4B8C-83A1-F6EECF244321}">
                <p14:modId xmlns:p14="http://schemas.microsoft.com/office/powerpoint/2010/main" val="3260994910"/>
              </p:ext>
            </p:extLst>
          </p:nvPr>
        </p:nvGraphicFramePr>
        <p:xfrm>
          <a:off x="0" y="3480847"/>
          <a:ext cx="4407797" cy="30601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2063619353"/>
              </p:ext>
            </p:extLst>
          </p:nvPr>
        </p:nvGraphicFramePr>
        <p:xfrm>
          <a:off x="4407797" y="3480847"/>
          <a:ext cx="4595168" cy="3060106"/>
        </p:xfrm>
        <a:graphic>
          <a:graphicData uri="http://schemas.openxmlformats.org/drawingml/2006/chart">
            <c:chart xmlns:c="http://schemas.openxmlformats.org/drawingml/2006/chart" xmlns:r="http://schemas.openxmlformats.org/officeDocument/2006/relationships" r:id="rId4"/>
          </a:graphicData>
        </a:graphic>
      </p:graphicFrame>
      <p:sp>
        <p:nvSpPr>
          <p:cNvPr id="5" name="テキスト ボックス 4"/>
          <p:cNvSpPr txBox="1"/>
          <p:nvPr/>
        </p:nvSpPr>
        <p:spPr>
          <a:xfrm>
            <a:off x="1167219" y="6407388"/>
            <a:ext cx="2718413" cy="369332"/>
          </a:xfrm>
          <a:prstGeom prst="rect">
            <a:avLst/>
          </a:prstGeom>
          <a:noFill/>
        </p:spPr>
        <p:txBody>
          <a:bodyPr wrap="none" rtlCol="0">
            <a:spAutoFit/>
          </a:bodyPr>
          <a:lstStyle/>
          <a:p>
            <a:r>
              <a:rPr kumimoji="1" lang="ja-JP" altLang="en-US" dirty="0" smtClean="0">
                <a:solidFill>
                  <a:srgbClr val="000000"/>
                </a:solidFill>
              </a:rPr>
              <a:t>チャンクサイズ（ページ数）</a:t>
            </a:r>
            <a:endParaRPr kumimoji="1" lang="ja-JP" altLang="en-US" dirty="0">
              <a:solidFill>
                <a:srgbClr val="000000"/>
              </a:solidFill>
            </a:endParaRPr>
          </a:p>
        </p:txBody>
      </p:sp>
      <p:sp>
        <p:nvSpPr>
          <p:cNvPr id="9" name="テキスト ボックス 8"/>
          <p:cNvSpPr txBox="1"/>
          <p:nvPr/>
        </p:nvSpPr>
        <p:spPr>
          <a:xfrm>
            <a:off x="5633664" y="6418016"/>
            <a:ext cx="2718413" cy="369332"/>
          </a:xfrm>
          <a:prstGeom prst="rect">
            <a:avLst/>
          </a:prstGeom>
          <a:noFill/>
        </p:spPr>
        <p:txBody>
          <a:bodyPr wrap="none" rtlCol="0">
            <a:spAutoFit/>
          </a:bodyPr>
          <a:lstStyle/>
          <a:p>
            <a:r>
              <a:rPr kumimoji="1" lang="ja-JP" altLang="en-US" dirty="0" smtClean="0">
                <a:solidFill>
                  <a:srgbClr val="000000"/>
                </a:solidFill>
              </a:rPr>
              <a:t>チャンクサイズ（ページ数）</a:t>
            </a:r>
            <a:endParaRPr kumimoji="1" lang="ja-JP" altLang="en-US" dirty="0">
              <a:solidFill>
                <a:srgbClr val="000000"/>
              </a:solidFill>
            </a:endParaRPr>
          </a:p>
        </p:txBody>
      </p:sp>
    </p:spTree>
    <p:extLst>
      <p:ext uri="{BB962C8B-B14F-4D97-AF65-F5344CB8AC3E}">
        <p14:creationId xmlns:p14="http://schemas.microsoft.com/office/powerpoint/2010/main" val="409360760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a:t>
            </a:r>
            <a:endParaRPr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solidFill>
                  <a:srgbClr val="000000"/>
                </a:solidFill>
              </a:rPr>
              <a:t>Post-copy Migration </a:t>
            </a:r>
            <a:r>
              <a:rPr lang="en-US" altLang="ja-JP" sz="2000" dirty="0">
                <a:solidFill>
                  <a:srgbClr val="000000"/>
                </a:solidFill>
              </a:rPr>
              <a:t>[Hines et al. ‘09]</a:t>
            </a:r>
            <a:endParaRPr lang="en-US" altLang="ja-JP" dirty="0">
              <a:solidFill>
                <a:srgbClr val="000000"/>
              </a:solidFill>
            </a:endParaRPr>
          </a:p>
          <a:p>
            <a:pPr lvl="1"/>
            <a:r>
              <a:rPr lang="ja-JP" altLang="en-US" dirty="0" smtClean="0">
                <a:solidFill>
                  <a:srgbClr val="000000"/>
                </a:solidFill>
              </a:rPr>
              <a:t>分割マイグレーションの特殊な場合</a:t>
            </a:r>
            <a:endParaRPr lang="en-US" altLang="ja-JP" dirty="0">
              <a:solidFill>
                <a:srgbClr val="000000"/>
              </a:solidFill>
            </a:endParaRPr>
          </a:p>
          <a:p>
            <a:pPr lvl="1"/>
            <a:r>
              <a:rPr lang="ja-JP" altLang="en-US" dirty="0" smtClean="0">
                <a:solidFill>
                  <a:srgbClr val="000000"/>
                </a:solidFill>
              </a:rPr>
              <a:t>大容量メモリを持つ２つのホストが必要</a:t>
            </a:r>
            <a:endParaRPr lang="en-US" altLang="ja-JP" dirty="0" smtClean="0">
              <a:solidFill>
                <a:srgbClr val="000000"/>
              </a:solidFill>
            </a:endParaRPr>
          </a:p>
          <a:p>
            <a:r>
              <a:rPr lang="en-US" altLang="ja-JP" dirty="0" smtClean="0">
                <a:solidFill>
                  <a:srgbClr val="000000"/>
                </a:solidFill>
              </a:rPr>
              <a:t>Scatter-Gather Migration </a:t>
            </a:r>
            <a:r>
              <a:rPr lang="en-US" altLang="ja-JP" sz="2000" dirty="0" smtClean="0">
                <a:solidFill>
                  <a:srgbClr val="000000"/>
                </a:solidFill>
              </a:rPr>
              <a:t>[</a:t>
            </a:r>
            <a:r>
              <a:rPr lang="en-US" altLang="ja-JP" sz="2000" dirty="0" err="1" smtClean="0">
                <a:solidFill>
                  <a:srgbClr val="000000"/>
                </a:solidFill>
              </a:rPr>
              <a:t>Deshpande</a:t>
            </a:r>
            <a:r>
              <a:rPr lang="en-US" altLang="ja-JP" sz="2000" dirty="0" smtClean="0">
                <a:solidFill>
                  <a:srgbClr val="000000"/>
                </a:solidFill>
              </a:rPr>
              <a:t> et al. ‘14]</a:t>
            </a:r>
            <a:endParaRPr lang="en-US" altLang="ja-JP" dirty="0" smtClean="0">
              <a:solidFill>
                <a:srgbClr val="000000"/>
              </a:solidFill>
            </a:endParaRPr>
          </a:p>
          <a:p>
            <a:pPr lvl="1"/>
            <a:r>
              <a:rPr lang="ja-JP" altLang="en-US" dirty="0" smtClean="0">
                <a:solidFill>
                  <a:srgbClr val="000000"/>
                </a:solidFill>
              </a:rPr>
              <a:t>一部が分割マイグレーションに似ている</a:t>
            </a:r>
            <a:endParaRPr lang="en-US" altLang="ja-JP" dirty="0" smtClean="0">
              <a:solidFill>
                <a:srgbClr val="000000"/>
              </a:solidFill>
            </a:endParaRPr>
          </a:p>
          <a:p>
            <a:pPr lvl="1"/>
            <a:r>
              <a:rPr lang="ja-JP" altLang="en-US" dirty="0" smtClean="0">
                <a:solidFill>
                  <a:srgbClr val="000000"/>
                </a:solidFill>
              </a:rPr>
              <a:t>最終的にはすべてのメモリを移送先ホストに転送</a:t>
            </a:r>
            <a:endParaRPr lang="en-US" altLang="ja-JP" dirty="0" smtClean="0">
              <a:solidFill>
                <a:srgbClr val="000000"/>
              </a:solidFill>
            </a:endParaRPr>
          </a:p>
          <a:p>
            <a:r>
              <a:rPr lang="en-US" altLang="ja-JP" dirty="0" smtClean="0">
                <a:solidFill>
                  <a:srgbClr val="000000"/>
                </a:solidFill>
              </a:rPr>
              <a:t>MemX </a:t>
            </a:r>
            <a:r>
              <a:rPr lang="en-US" altLang="ja-JP" sz="2000" dirty="0" smtClean="0">
                <a:solidFill>
                  <a:srgbClr val="000000"/>
                </a:solidFill>
              </a:rPr>
              <a:t>[Deshpande </a:t>
            </a:r>
            <a:r>
              <a:rPr lang="da-DK" altLang="ja-JP" sz="2000" dirty="0" smtClean="0">
                <a:solidFill>
                  <a:srgbClr val="000000"/>
                </a:solidFill>
              </a:rPr>
              <a:t>et al. ‘10</a:t>
            </a:r>
            <a:r>
              <a:rPr lang="en-US" altLang="ja-JP" sz="2000" dirty="0" smtClean="0">
                <a:solidFill>
                  <a:srgbClr val="000000"/>
                </a:solidFill>
              </a:rPr>
              <a:t>]</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が他のホストのメモリを利用可能</a:t>
            </a:r>
          </a:p>
          <a:p>
            <a:pPr lvl="1"/>
            <a:r>
              <a:rPr lang="ja-JP" altLang="en-US" dirty="0" smtClean="0">
                <a:solidFill>
                  <a:srgbClr val="000000"/>
                </a:solidFill>
              </a:rPr>
              <a:t>分割マイグレーションはできない</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16</a:t>
            </a:fld>
            <a:endParaRPr lang="en-US"/>
          </a:p>
        </p:txBody>
      </p:sp>
    </p:spTree>
    <p:extLst>
      <p:ext uri="{BB962C8B-B14F-4D97-AF65-F5344CB8AC3E}">
        <p14:creationId xmlns:p14="http://schemas.microsoft.com/office/powerpoint/2010/main" val="385171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まとめ</a:t>
            </a:r>
            <a:endParaRPr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solidFill>
                  <a:srgbClr val="000000"/>
                </a:solidFill>
              </a:rPr>
              <a:t>大容量メモリを持つ</a:t>
            </a:r>
            <a:r>
              <a:rPr lang="en-US" altLang="ja-JP" dirty="0" smtClean="0">
                <a:solidFill>
                  <a:srgbClr val="000000"/>
                </a:solidFill>
              </a:rPr>
              <a:t>VM</a:t>
            </a:r>
            <a:r>
              <a:rPr lang="ja-JP" altLang="en-US" dirty="0" smtClean="0">
                <a:solidFill>
                  <a:srgbClr val="000000"/>
                </a:solidFill>
              </a:rPr>
              <a:t>を複数のホストに分割してマイグレーションする</a:t>
            </a:r>
            <a:r>
              <a:rPr lang="en-US" altLang="ja-JP" dirty="0" smtClean="0">
                <a:solidFill>
                  <a:srgbClr val="000000"/>
                </a:solidFill>
              </a:rPr>
              <a:t>S-memV</a:t>
            </a:r>
            <a:r>
              <a:rPr lang="ja-JP" altLang="en-US" dirty="0" smtClean="0">
                <a:solidFill>
                  <a:srgbClr val="000000"/>
                </a:solidFill>
              </a:rPr>
              <a:t>を提案</a:t>
            </a:r>
            <a:endParaRPr lang="en-US" altLang="ja-JP" dirty="0" smtClean="0">
              <a:solidFill>
                <a:srgbClr val="000000"/>
              </a:solidFill>
            </a:endParaRPr>
          </a:p>
          <a:p>
            <a:pPr lvl="1"/>
            <a:r>
              <a:rPr lang="ja-JP" altLang="en-US" dirty="0">
                <a:solidFill>
                  <a:srgbClr val="000000"/>
                </a:solidFill>
              </a:rPr>
              <a:t>十分な空きメモリを持ったホストがなくて</a:t>
            </a:r>
            <a:r>
              <a:rPr lang="ja-JP" altLang="en-US" dirty="0" smtClean="0">
                <a:solidFill>
                  <a:srgbClr val="000000"/>
                </a:solidFill>
              </a:rPr>
              <a:t>も性能</a:t>
            </a:r>
            <a:r>
              <a:rPr lang="ja-JP" altLang="en-US" dirty="0">
                <a:solidFill>
                  <a:srgbClr val="000000"/>
                </a:solidFill>
              </a:rPr>
              <a:t>低下を抑えたマイグレーションが</a:t>
            </a:r>
            <a:r>
              <a:rPr lang="ja-JP" altLang="en-US" dirty="0" smtClean="0">
                <a:solidFill>
                  <a:srgbClr val="000000"/>
                </a:solidFill>
              </a:rPr>
              <a:t>可能</a:t>
            </a:r>
            <a:endParaRPr lang="en-US" altLang="ja-JP" dirty="0">
              <a:solidFill>
                <a:srgbClr val="000000"/>
              </a:solidFill>
            </a:endParaRPr>
          </a:p>
          <a:p>
            <a:pPr lvl="1"/>
            <a:r>
              <a:rPr lang="en-US" altLang="ja-JP" dirty="0" smtClean="0">
                <a:solidFill>
                  <a:srgbClr val="000000"/>
                </a:solidFill>
              </a:rPr>
              <a:t>LRU</a:t>
            </a:r>
            <a:r>
              <a:rPr lang="ja-JP" altLang="en-US" dirty="0" smtClean="0">
                <a:solidFill>
                  <a:srgbClr val="000000"/>
                </a:solidFill>
              </a:rPr>
              <a:t>に基づくメモリ分割によりマイグレーション後の</a:t>
            </a:r>
            <a:r>
              <a:rPr lang="en-US" altLang="ja-JP" dirty="0" smtClean="0">
                <a:solidFill>
                  <a:srgbClr val="000000"/>
                </a:solidFill>
              </a:rPr>
              <a:t>VM</a:t>
            </a:r>
            <a:r>
              <a:rPr lang="ja-JP" altLang="en-US" dirty="0" smtClean="0">
                <a:solidFill>
                  <a:srgbClr val="000000"/>
                </a:solidFill>
              </a:rPr>
              <a:t>の性能低下を防ぐ</a:t>
            </a:r>
            <a:endParaRPr lang="en-US" altLang="ja-JP" dirty="0" smtClean="0">
              <a:solidFill>
                <a:srgbClr val="000000"/>
              </a:solidFill>
            </a:endParaRPr>
          </a:p>
          <a:p>
            <a:pPr lvl="1"/>
            <a:r>
              <a:rPr lang="ja-JP" altLang="en-US" dirty="0" smtClean="0">
                <a:solidFill>
                  <a:srgbClr val="000000"/>
                </a:solidFill>
              </a:rPr>
              <a:t>従来手法より性能の低下を抑えられることを確認</a:t>
            </a:r>
            <a:endParaRPr lang="en-US" altLang="ja-JP" dirty="0">
              <a:solidFill>
                <a:srgbClr val="000000"/>
              </a:solidFill>
            </a:endParaRPr>
          </a:p>
          <a:p>
            <a:r>
              <a:rPr lang="ja-JP" altLang="en-US" dirty="0" smtClean="0">
                <a:solidFill>
                  <a:srgbClr val="000000"/>
                </a:solidFill>
              </a:rPr>
              <a:t>今後の課題</a:t>
            </a:r>
            <a:endParaRPr lang="en-US" altLang="ja-JP" dirty="0" smtClean="0">
              <a:solidFill>
                <a:srgbClr val="000000"/>
              </a:solidFill>
            </a:endParaRPr>
          </a:p>
          <a:p>
            <a:pPr lvl="1"/>
            <a:r>
              <a:rPr lang="en-US" altLang="en-US" dirty="0">
                <a:solidFill>
                  <a:srgbClr val="000000"/>
                </a:solidFill>
              </a:rPr>
              <a:t>様々なアプリケーションに対してより多くの実験条件で性能評価を行う</a:t>
            </a:r>
          </a:p>
          <a:p>
            <a:pPr lvl="1"/>
            <a:r>
              <a:rPr lang="ja-JP" altLang="en-US" dirty="0" smtClean="0">
                <a:solidFill>
                  <a:srgbClr val="000000"/>
                </a:solidFill>
              </a:rPr>
              <a:t>分割された</a:t>
            </a:r>
            <a:r>
              <a:rPr lang="en-US" altLang="ja-JP" dirty="0" smtClean="0">
                <a:solidFill>
                  <a:srgbClr val="000000"/>
                </a:solidFill>
              </a:rPr>
              <a:t>VM</a:t>
            </a:r>
            <a:r>
              <a:rPr lang="ja-JP" altLang="en-US" dirty="0" smtClean="0">
                <a:solidFill>
                  <a:srgbClr val="000000"/>
                </a:solidFill>
              </a:rPr>
              <a:t>のマイグレーションを可能にする</a:t>
            </a:r>
            <a:endParaRPr lang="en-US" altLang="ja-JP" dirty="0">
              <a:solidFill>
                <a:srgbClr val="000000"/>
              </a:solidFill>
            </a:endParaRPr>
          </a:p>
          <a:p>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17</a:t>
            </a:fld>
            <a:endParaRPr lang="en-US"/>
          </a:p>
        </p:txBody>
      </p:sp>
    </p:spTree>
    <p:extLst>
      <p:ext uri="{BB962C8B-B14F-4D97-AF65-F5344CB8AC3E}">
        <p14:creationId xmlns:p14="http://schemas.microsoft.com/office/powerpoint/2010/main" val="163396427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F38DF745-7D3F-47F4-83A3-874385CFAA69}" type="slidenum">
              <a:rPr lang="en-US" smtClean="0"/>
              <a:pPr/>
              <a:t>18</a:t>
            </a:fld>
            <a:endParaRPr lang="en-US"/>
          </a:p>
        </p:txBody>
      </p:sp>
    </p:spTree>
    <p:extLst>
      <p:ext uri="{BB962C8B-B14F-4D97-AF65-F5344CB8AC3E}">
        <p14:creationId xmlns:p14="http://schemas.microsoft.com/office/powerpoint/2010/main" val="16224344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大容量メモリを持つ仮想マシン</a:t>
            </a:r>
            <a:r>
              <a:rPr lang="en-US" altLang="ja-JP" dirty="0" smtClean="0"/>
              <a:t>(VM)</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IaaS</a:t>
            </a:r>
            <a:r>
              <a:rPr lang="ja-JP" altLang="en-US" dirty="0" smtClean="0">
                <a:solidFill>
                  <a:srgbClr val="000000"/>
                </a:solidFill>
              </a:rPr>
              <a:t>型クラウドの普及</a:t>
            </a:r>
            <a:endParaRPr lang="en-US" altLang="ja-JP" dirty="0" smtClean="0">
              <a:solidFill>
                <a:srgbClr val="000000"/>
              </a:solidFill>
            </a:endParaRPr>
          </a:p>
          <a:p>
            <a:pPr lvl="1"/>
            <a:r>
              <a:rPr lang="en-US" altLang="ja-JP" dirty="0" smtClean="0">
                <a:solidFill>
                  <a:srgbClr val="000000"/>
                </a:solidFill>
              </a:rPr>
              <a:t>1 </a:t>
            </a:r>
            <a:r>
              <a:rPr lang="ja-JP" altLang="en-US" dirty="0" smtClean="0">
                <a:solidFill>
                  <a:srgbClr val="000000"/>
                </a:solidFill>
              </a:rPr>
              <a:t>台のサーバに多くの</a:t>
            </a:r>
            <a:r>
              <a:rPr lang="en-US" altLang="ja-JP" dirty="0" smtClean="0">
                <a:solidFill>
                  <a:srgbClr val="000000"/>
                </a:solidFill>
              </a:rPr>
              <a:t>VM</a:t>
            </a:r>
            <a:r>
              <a:rPr lang="ja-JP" altLang="en-US" dirty="0" smtClean="0">
                <a:solidFill>
                  <a:srgbClr val="000000"/>
                </a:solidFill>
              </a:rPr>
              <a:t>を統合</a:t>
            </a:r>
            <a:endParaRPr lang="en-US" altLang="ja-JP" dirty="0" smtClean="0">
              <a:solidFill>
                <a:srgbClr val="000000"/>
              </a:solidFill>
            </a:endParaRPr>
          </a:p>
          <a:p>
            <a:pPr lvl="1"/>
            <a:r>
              <a:rPr lang="ja-JP" altLang="en-US" dirty="0" smtClean="0">
                <a:solidFill>
                  <a:srgbClr val="000000"/>
                </a:solidFill>
              </a:rPr>
              <a:t>物理マシンを減らすことでコスト削減</a:t>
            </a:r>
            <a:endParaRPr lang="en-US" altLang="ja-JP" dirty="0" smtClean="0">
              <a:solidFill>
                <a:srgbClr val="000000"/>
              </a:solidFill>
            </a:endParaRPr>
          </a:p>
          <a:p>
            <a:r>
              <a:rPr lang="ja-JP" altLang="en-US" dirty="0" smtClean="0">
                <a:solidFill>
                  <a:srgbClr val="000000"/>
                </a:solidFill>
              </a:rPr>
              <a:t>大容量メモリを持つ</a:t>
            </a:r>
            <a:r>
              <a:rPr lang="en-US" altLang="ja-JP" dirty="0" smtClean="0">
                <a:solidFill>
                  <a:srgbClr val="000000"/>
                </a:solidFill>
              </a:rPr>
              <a:t>VM</a:t>
            </a:r>
            <a:r>
              <a:rPr lang="ja-JP" altLang="en-US" dirty="0" smtClean="0">
                <a:solidFill>
                  <a:srgbClr val="000000"/>
                </a:solidFill>
              </a:rPr>
              <a:t>も提供</a:t>
            </a:r>
            <a:endParaRPr lang="en-US" altLang="ja-JP" dirty="0" smtClean="0">
              <a:solidFill>
                <a:srgbClr val="000000"/>
              </a:solidFill>
            </a:endParaRPr>
          </a:p>
          <a:p>
            <a:pPr lvl="1"/>
            <a:r>
              <a:rPr lang="en-US" altLang="en-US" dirty="0" smtClean="0">
                <a:solidFill>
                  <a:srgbClr val="000000"/>
                </a:solidFill>
              </a:rPr>
              <a:t>Amazon EC2</a:t>
            </a:r>
            <a:r>
              <a:rPr lang="ja-JP" altLang="en-US" dirty="0" smtClean="0">
                <a:solidFill>
                  <a:srgbClr val="000000"/>
                </a:solidFill>
              </a:rPr>
              <a:t>の</a:t>
            </a:r>
            <a:r>
              <a:rPr lang="en-US" altLang="ja-JP" dirty="0" smtClean="0">
                <a:solidFill>
                  <a:srgbClr val="000000"/>
                </a:solidFill>
              </a:rPr>
              <a:t>X1</a:t>
            </a:r>
            <a:r>
              <a:rPr lang="ja-JP" altLang="en-US" dirty="0" smtClean="0">
                <a:solidFill>
                  <a:srgbClr val="000000"/>
                </a:solidFill>
              </a:rPr>
              <a:t>インスタンスは</a:t>
            </a:r>
            <a:r>
              <a:rPr lang="en-US" altLang="ja-JP" dirty="0" smtClean="0">
                <a:solidFill>
                  <a:srgbClr val="000000"/>
                </a:solidFill>
              </a:rPr>
              <a:t>2TB</a:t>
            </a:r>
            <a:endParaRPr lang="ja-JP" altLang="en-US" dirty="0" smtClean="0">
              <a:solidFill>
                <a:srgbClr val="000000"/>
              </a:solidFill>
            </a:endParaRPr>
          </a:p>
          <a:p>
            <a:pPr lvl="1"/>
            <a:r>
              <a:rPr lang="ja-JP" altLang="en-US" dirty="0" smtClean="0">
                <a:solidFill>
                  <a:srgbClr val="000000"/>
                </a:solidFill>
              </a:rPr>
              <a:t>ビッグデータ処理などに利用</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2</a:t>
            </a:fld>
            <a:endParaRPr lang="en-US"/>
          </a:p>
        </p:txBody>
      </p:sp>
      <p:grpSp>
        <p:nvGrpSpPr>
          <p:cNvPr id="6" name="図形グループ 5"/>
          <p:cNvGrpSpPr/>
          <p:nvPr/>
        </p:nvGrpSpPr>
        <p:grpSpPr>
          <a:xfrm>
            <a:off x="701139" y="4477646"/>
            <a:ext cx="7400124" cy="2066130"/>
            <a:chOff x="701139" y="4477646"/>
            <a:chExt cx="7400124" cy="2066130"/>
          </a:xfrm>
        </p:grpSpPr>
        <p:sp>
          <p:nvSpPr>
            <p:cNvPr id="5" name="雲 4"/>
            <p:cNvSpPr/>
            <p:nvPr/>
          </p:nvSpPr>
          <p:spPr>
            <a:xfrm>
              <a:off x="3896271" y="4760500"/>
              <a:ext cx="3887487" cy="1783276"/>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18" name="右矢印 17"/>
            <p:cNvSpPr/>
            <p:nvPr/>
          </p:nvSpPr>
          <p:spPr>
            <a:xfrm>
              <a:off x="2836872" y="5414722"/>
              <a:ext cx="972242" cy="539723"/>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50" name="角丸四角形 49"/>
            <p:cNvSpPr/>
            <p:nvPr/>
          </p:nvSpPr>
          <p:spPr>
            <a:xfrm>
              <a:off x="4461857" y="5389099"/>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1" name="角丸四角形 50"/>
            <p:cNvSpPr/>
            <p:nvPr/>
          </p:nvSpPr>
          <p:spPr>
            <a:xfrm>
              <a:off x="5612272" y="5384473"/>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2" name="角丸四角形 51"/>
            <p:cNvSpPr/>
            <p:nvPr/>
          </p:nvSpPr>
          <p:spPr>
            <a:xfrm>
              <a:off x="5044968" y="5390550"/>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3" name="角丸四角形 52"/>
            <p:cNvSpPr/>
            <p:nvPr/>
          </p:nvSpPr>
          <p:spPr>
            <a:xfrm>
              <a:off x="4684726" y="5779501"/>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54" name="角丸四角形 53"/>
            <p:cNvSpPr/>
            <p:nvPr/>
          </p:nvSpPr>
          <p:spPr>
            <a:xfrm>
              <a:off x="5267838" y="5762840"/>
              <a:ext cx="445739" cy="2729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200" dirty="0" smtClean="0">
                  <a:latin typeface="メイリオ"/>
                  <a:ea typeface="メイリオ"/>
                  <a:cs typeface="メイリオ"/>
                </a:rPr>
                <a:t>VM</a:t>
              </a:r>
              <a:endParaRPr kumimoji="1" lang="ja-JP" altLang="en-US" sz="1200" dirty="0">
                <a:latin typeface="メイリオ"/>
                <a:ea typeface="メイリオ"/>
                <a:cs typeface="メイリオ"/>
              </a:endParaRPr>
            </a:p>
          </p:txBody>
        </p:sp>
        <p:sp>
          <p:nvSpPr>
            <p:cNvPr id="65" name="角丸四角形 64"/>
            <p:cNvSpPr/>
            <p:nvPr/>
          </p:nvSpPr>
          <p:spPr>
            <a:xfrm>
              <a:off x="6169421" y="5361755"/>
              <a:ext cx="849290" cy="50191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latin typeface="メイリオ"/>
                  <a:ea typeface="メイリオ"/>
                  <a:cs typeface="メイリオ"/>
                </a:rPr>
                <a:t>VM</a:t>
              </a:r>
              <a:endParaRPr kumimoji="1" lang="ja-JP" altLang="en-US" dirty="0">
                <a:latin typeface="メイリオ"/>
                <a:ea typeface="メイリオ"/>
                <a:cs typeface="メイリオ"/>
              </a:endParaRPr>
            </a:p>
          </p:txBody>
        </p:sp>
        <p:sp>
          <p:nvSpPr>
            <p:cNvPr id="77" name="円形吹き出し 76"/>
            <p:cNvSpPr/>
            <p:nvPr/>
          </p:nvSpPr>
          <p:spPr>
            <a:xfrm>
              <a:off x="6623902" y="4477646"/>
              <a:ext cx="1477361" cy="649503"/>
            </a:xfrm>
            <a:prstGeom prst="wedgeEllipseCallout">
              <a:avLst>
                <a:gd name="adj1" fmla="val -31641"/>
                <a:gd name="adj2" fmla="val 9552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solidFill>
                    <a:schemeClr val="tx1"/>
                  </a:solidFill>
                  <a:latin typeface="メイリオ"/>
                  <a:ea typeface="メイリオ"/>
                  <a:cs typeface="メイリオ"/>
                </a:rPr>
                <a:t>2TB</a:t>
              </a:r>
              <a:endParaRPr kumimoji="1" lang="ja-JP" altLang="en-US" dirty="0">
                <a:solidFill>
                  <a:schemeClr val="tx1"/>
                </a:solidFill>
                <a:latin typeface="メイリオ"/>
                <a:ea typeface="メイリオ"/>
                <a:cs typeface="メイリオ"/>
              </a:endParaRPr>
            </a:p>
          </p:txBody>
        </p:sp>
        <p:sp>
          <p:nvSpPr>
            <p:cNvPr id="78" name="円形吹き出し 77"/>
            <p:cNvSpPr/>
            <p:nvPr/>
          </p:nvSpPr>
          <p:spPr>
            <a:xfrm>
              <a:off x="5119373" y="4802398"/>
              <a:ext cx="938638" cy="398501"/>
            </a:xfrm>
            <a:prstGeom prst="wedgeEllipseCallout">
              <a:avLst>
                <a:gd name="adj1" fmla="val 23382"/>
                <a:gd name="adj2" fmla="val 10409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1600" dirty="0">
                  <a:latin typeface="メイリオ"/>
                  <a:ea typeface="メイリオ"/>
                  <a:cs typeface="メイリオ"/>
                </a:rPr>
                <a:t>8</a:t>
              </a:r>
              <a:r>
                <a:rPr kumimoji="1" lang="en-US" altLang="ja-JP" sz="1600" dirty="0" smtClean="0">
                  <a:latin typeface="メイリオ"/>
                  <a:ea typeface="メイリオ"/>
                  <a:cs typeface="メイリオ"/>
                </a:rPr>
                <a:t>GB</a:t>
              </a:r>
              <a:endParaRPr kumimoji="1" lang="ja-JP" altLang="en-US" sz="1600" dirty="0">
                <a:latin typeface="メイリオ"/>
                <a:ea typeface="メイリオ"/>
                <a:cs typeface="メイリオ"/>
              </a:endParaRPr>
            </a:p>
          </p:txBody>
        </p:sp>
        <p:grpSp>
          <p:nvGrpSpPr>
            <p:cNvPr id="7" name="図形グループ 6"/>
            <p:cNvGrpSpPr/>
            <p:nvPr/>
          </p:nvGrpSpPr>
          <p:grpSpPr>
            <a:xfrm>
              <a:off x="1151085" y="4888021"/>
              <a:ext cx="413833" cy="790964"/>
              <a:chOff x="952525" y="4961848"/>
              <a:chExt cx="413833" cy="790964"/>
            </a:xfrm>
          </p:grpSpPr>
          <p:grpSp>
            <p:nvGrpSpPr>
              <p:cNvPr id="31" name="図形グループ 30"/>
              <p:cNvGrpSpPr/>
              <p:nvPr/>
            </p:nvGrpSpPr>
            <p:grpSpPr>
              <a:xfrm>
                <a:off x="952525" y="4961848"/>
                <a:ext cx="413833" cy="790964"/>
                <a:chOff x="854133" y="5169487"/>
                <a:chExt cx="820417" cy="1438467"/>
              </a:xfrm>
            </p:grpSpPr>
            <p:sp>
              <p:nvSpPr>
                <p:cNvPr id="32" name="直方体 31"/>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3" name="正方形/長方形 32"/>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4" name="正方形/長方形 33"/>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35" name="正方形/長方形 34"/>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49" name="正方形/長方形 48"/>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55" name="正方形/長方形 54"/>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56" name="正方形/長方形 55"/>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57" name="図形グループ 56"/>
            <p:cNvGrpSpPr/>
            <p:nvPr/>
          </p:nvGrpSpPr>
          <p:grpSpPr>
            <a:xfrm>
              <a:off x="1915601" y="4879054"/>
              <a:ext cx="413833" cy="790964"/>
              <a:chOff x="952525" y="4961848"/>
              <a:chExt cx="413833" cy="790964"/>
            </a:xfrm>
          </p:grpSpPr>
          <p:grpSp>
            <p:nvGrpSpPr>
              <p:cNvPr id="58" name="図形グループ 57"/>
              <p:cNvGrpSpPr/>
              <p:nvPr/>
            </p:nvGrpSpPr>
            <p:grpSpPr>
              <a:xfrm>
                <a:off x="952525" y="4961848"/>
                <a:ext cx="413833" cy="790964"/>
                <a:chOff x="854133" y="5169487"/>
                <a:chExt cx="820417" cy="1438467"/>
              </a:xfrm>
            </p:grpSpPr>
            <p:sp>
              <p:nvSpPr>
                <p:cNvPr id="62" name="直方体 61"/>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3" name="正方形/長方形 62"/>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4" name="正方形/長方形 63"/>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6" name="正方形/長方形 65"/>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59" name="正方形/長方形 58"/>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0" name="正方形/長方形 59"/>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61" name="正方形/長方形 60"/>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67" name="図形グループ 66"/>
            <p:cNvGrpSpPr/>
            <p:nvPr/>
          </p:nvGrpSpPr>
          <p:grpSpPr>
            <a:xfrm>
              <a:off x="701139" y="5640022"/>
              <a:ext cx="413833" cy="790964"/>
              <a:chOff x="952525" y="4961848"/>
              <a:chExt cx="413833" cy="790964"/>
            </a:xfrm>
          </p:grpSpPr>
          <p:grpSp>
            <p:nvGrpSpPr>
              <p:cNvPr id="68" name="図形グループ 67"/>
              <p:cNvGrpSpPr/>
              <p:nvPr/>
            </p:nvGrpSpPr>
            <p:grpSpPr>
              <a:xfrm>
                <a:off x="952525" y="4961848"/>
                <a:ext cx="413833" cy="790964"/>
                <a:chOff x="854133" y="5169487"/>
                <a:chExt cx="820417" cy="1438467"/>
              </a:xfrm>
            </p:grpSpPr>
            <p:sp>
              <p:nvSpPr>
                <p:cNvPr id="72" name="直方体 71"/>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3" name="正方形/長方形 72"/>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4" name="正方形/長方形 73"/>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5" name="正方形/長方形 74"/>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69" name="正方形/長方形 68"/>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0" name="正方形/長方形 69"/>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71" name="正方形/長方形 70"/>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76" name="図形グループ 75"/>
            <p:cNvGrpSpPr/>
            <p:nvPr/>
          </p:nvGrpSpPr>
          <p:grpSpPr>
            <a:xfrm>
              <a:off x="1454502" y="5632381"/>
              <a:ext cx="413833" cy="790964"/>
              <a:chOff x="952525" y="4961848"/>
              <a:chExt cx="413833" cy="790964"/>
            </a:xfrm>
          </p:grpSpPr>
          <p:grpSp>
            <p:nvGrpSpPr>
              <p:cNvPr id="79" name="図形グループ 78"/>
              <p:cNvGrpSpPr/>
              <p:nvPr/>
            </p:nvGrpSpPr>
            <p:grpSpPr>
              <a:xfrm>
                <a:off x="952525" y="4961848"/>
                <a:ext cx="413833" cy="790964"/>
                <a:chOff x="854133" y="5169487"/>
                <a:chExt cx="820417" cy="1438467"/>
              </a:xfrm>
            </p:grpSpPr>
            <p:sp>
              <p:nvSpPr>
                <p:cNvPr id="83" name="直方体 82"/>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4" name="正方形/長方形 83"/>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5" name="正方形/長方形 84"/>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6" name="正方形/長方形 85"/>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80" name="正方形/長方形 79"/>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1" name="正方形/長方形 80"/>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82" name="正方形/長方形 81"/>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nvGrpSpPr>
            <p:cNvPr id="87" name="図形グループ 86"/>
            <p:cNvGrpSpPr/>
            <p:nvPr/>
          </p:nvGrpSpPr>
          <p:grpSpPr>
            <a:xfrm>
              <a:off x="2211871" y="5632381"/>
              <a:ext cx="413833" cy="790964"/>
              <a:chOff x="952525" y="4961848"/>
              <a:chExt cx="413833" cy="790964"/>
            </a:xfrm>
          </p:grpSpPr>
          <p:grpSp>
            <p:nvGrpSpPr>
              <p:cNvPr id="88" name="図形グループ 87"/>
              <p:cNvGrpSpPr/>
              <p:nvPr/>
            </p:nvGrpSpPr>
            <p:grpSpPr>
              <a:xfrm>
                <a:off x="952525" y="4961848"/>
                <a:ext cx="413833" cy="790964"/>
                <a:chOff x="854133" y="5169487"/>
                <a:chExt cx="820417" cy="1438467"/>
              </a:xfrm>
            </p:grpSpPr>
            <p:sp>
              <p:nvSpPr>
                <p:cNvPr id="92" name="直方体 91"/>
                <p:cNvSpPr/>
                <p:nvPr/>
              </p:nvSpPr>
              <p:spPr>
                <a:xfrm>
                  <a:off x="854133" y="5169487"/>
                  <a:ext cx="820417" cy="1438467"/>
                </a:xfrm>
                <a:prstGeom prst="cub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3" name="正方形/長方形 92"/>
                <p:cNvSpPr/>
                <p:nvPr/>
              </p:nvSpPr>
              <p:spPr>
                <a:xfrm>
                  <a:off x="944042" y="5495389"/>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4" name="正方形/長方形 93"/>
                <p:cNvSpPr/>
                <p:nvPr/>
              </p:nvSpPr>
              <p:spPr>
                <a:xfrm>
                  <a:off x="939096" y="5670265"/>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5" name="正方形/長方形 94"/>
                <p:cNvSpPr/>
                <p:nvPr/>
              </p:nvSpPr>
              <p:spPr>
                <a:xfrm>
                  <a:off x="939096" y="5850073"/>
                  <a:ext cx="427067" cy="89905"/>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sp>
            <p:nvSpPr>
              <p:cNvPr id="89" name="正方形/長方形 88"/>
              <p:cNvSpPr/>
              <p:nvPr/>
            </p:nvSpPr>
            <p:spPr>
              <a:xfrm>
                <a:off x="995382" y="5436141"/>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0" name="正方形/長方形 89"/>
              <p:cNvSpPr/>
              <p:nvPr/>
            </p:nvSpPr>
            <p:spPr>
              <a:xfrm>
                <a:off x="997920" y="5533214"/>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sp>
            <p:nvSpPr>
              <p:cNvPr id="91" name="正方形/長方形 90"/>
              <p:cNvSpPr/>
              <p:nvPr/>
            </p:nvSpPr>
            <p:spPr>
              <a:xfrm>
                <a:off x="997920" y="5629549"/>
                <a:ext cx="215420" cy="4943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latin typeface="メイリオ"/>
                  <a:ea typeface="メイリオ"/>
                  <a:cs typeface="メイリオ"/>
                </a:endParaRPr>
              </a:p>
            </p:txBody>
          </p:sp>
        </p:grpSp>
      </p:grpSp>
    </p:spTree>
    <p:extLst>
      <p:ext uri="{BB962C8B-B14F-4D97-AF65-F5344CB8AC3E}">
        <p14:creationId xmlns:p14="http://schemas.microsoft.com/office/powerpoint/2010/main" val="4123406389"/>
      </p:ext>
    </p:extLst>
  </p:cSld>
  <p:clrMapOvr>
    <a:masterClrMapping/>
  </p:clrMapOvr>
  <mc:AlternateContent xmlns:mc="http://schemas.openxmlformats.org/markup-compatibility/2006" xmlns:p14="http://schemas.microsoft.com/office/powerpoint/2010/main">
    <mc:Choice Requires="p14">
      <p:transition spd="slow" p14:dur="2000" advTm="18395"/>
    </mc:Choice>
    <mc:Fallback xmlns="">
      <p:transition xmlns:p14="http://schemas.microsoft.com/office/powerpoint/2010/main" spd="slow" advTm="18395"/>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VM</a:t>
            </a:r>
            <a:r>
              <a:rPr kumimoji="1" lang="ja-JP" altLang="en-US" dirty="0" smtClean="0"/>
              <a:t>マイグレーション</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VM</a:t>
            </a:r>
            <a:r>
              <a:rPr lang="en-US" altLang="en-US" dirty="0" smtClean="0">
                <a:solidFill>
                  <a:srgbClr val="000000"/>
                </a:solidFill>
              </a:rPr>
              <a:t>の動作を中断</a:t>
            </a:r>
            <a:r>
              <a:rPr lang="ja-JP" altLang="en-US" dirty="0" smtClean="0">
                <a:solidFill>
                  <a:srgbClr val="000000"/>
                </a:solidFill>
              </a:rPr>
              <a:t>することなく別ホストへ移動</a:t>
            </a:r>
            <a:endParaRPr lang="en-US" altLang="ja-JP" dirty="0" smtClean="0">
              <a:solidFill>
                <a:srgbClr val="000000"/>
              </a:solidFill>
            </a:endParaRPr>
          </a:p>
          <a:p>
            <a:pPr lvl="1"/>
            <a:r>
              <a:rPr lang="ja-JP" altLang="en-US" dirty="0" smtClean="0">
                <a:solidFill>
                  <a:srgbClr val="000000"/>
                </a:solidFill>
              </a:rPr>
              <a:t>ホスト</a:t>
            </a:r>
            <a:r>
              <a:rPr lang="ja-JP" altLang="en-US" dirty="0">
                <a:solidFill>
                  <a:srgbClr val="000000"/>
                </a:solidFill>
              </a:rPr>
              <a:t>のメンテナンス</a:t>
            </a:r>
            <a:r>
              <a:rPr lang="ja-JP" altLang="en-US" dirty="0" smtClean="0">
                <a:solidFill>
                  <a:srgbClr val="000000"/>
                </a:solidFill>
              </a:rPr>
              <a:t>時など</a:t>
            </a:r>
            <a:endParaRPr lang="en-US" altLang="ja-JP" dirty="0" smtClean="0">
              <a:solidFill>
                <a:srgbClr val="000000"/>
              </a:solidFill>
            </a:endParaRPr>
          </a:p>
          <a:p>
            <a:r>
              <a:rPr lang="ja-JP" altLang="en-US" dirty="0">
                <a:solidFill>
                  <a:srgbClr val="000000"/>
                </a:solidFill>
              </a:rPr>
              <a:t>移送先ホストに十分な空きメモリが必要</a:t>
            </a:r>
            <a:endParaRPr lang="en-US" altLang="ja-JP" dirty="0">
              <a:solidFill>
                <a:srgbClr val="000000"/>
              </a:solidFill>
            </a:endParaRPr>
          </a:p>
          <a:p>
            <a:pPr lvl="1"/>
            <a:r>
              <a:rPr lang="ja-JP" altLang="en-US" dirty="0">
                <a:solidFill>
                  <a:srgbClr val="000000"/>
                </a:solidFill>
              </a:rPr>
              <a:t>大容量メモリを持つ空きホストを常に確保しておくことはコスト面</a:t>
            </a:r>
            <a:r>
              <a:rPr lang="ja-JP" altLang="en-US" dirty="0" smtClean="0">
                <a:solidFill>
                  <a:srgbClr val="000000"/>
                </a:solidFill>
              </a:rPr>
              <a:t>で困難</a:t>
            </a:r>
            <a:endParaRPr lang="en-US" altLang="ja-JP" dirty="0">
              <a:solidFill>
                <a:srgbClr val="000000"/>
              </a:solidFill>
            </a:endParaRPr>
          </a:p>
          <a:p>
            <a:r>
              <a:rPr lang="ja-JP" altLang="en-US" dirty="0">
                <a:solidFill>
                  <a:srgbClr val="000000"/>
                </a:solidFill>
              </a:rPr>
              <a:t>適切な移送先がなければ</a:t>
            </a:r>
            <a:r>
              <a:rPr lang="en-US" altLang="ja-JP" dirty="0">
                <a:solidFill>
                  <a:srgbClr val="000000"/>
                </a:solidFill>
              </a:rPr>
              <a:t>...</a:t>
            </a:r>
          </a:p>
          <a:p>
            <a:pPr lvl="1"/>
            <a:r>
              <a:rPr lang="ja-JP" altLang="en-US" dirty="0">
                <a:solidFill>
                  <a:srgbClr val="000000"/>
                </a:solidFill>
              </a:rPr>
              <a:t>メンテナンス中は</a:t>
            </a:r>
            <a:r>
              <a:rPr lang="en-US" altLang="ja-JP" dirty="0">
                <a:solidFill>
                  <a:srgbClr val="000000"/>
                </a:solidFill>
              </a:rPr>
              <a:t>VM</a:t>
            </a:r>
            <a:r>
              <a:rPr lang="ja-JP" altLang="en-US" dirty="0">
                <a:solidFill>
                  <a:srgbClr val="000000"/>
                </a:solidFill>
              </a:rPr>
              <a:t>上のサービスが長時間</a:t>
            </a:r>
            <a:r>
              <a:rPr lang="ja-JP" altLang="en-US" dirty="0" smtClean="0">
                <a:solidFill>
                  <a:srgbClr val="000000"/>
                </a:solidFill>
              </a:rPr>
              <a:t>停止</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3</a:t>
            </a:fld>
            <a:endParaRPr lang="en-US"/>
          </a:p>
        </p:txBody>
      </p:sp>
      <p:sp>
        <p:nvSpPr>
          <p:cNvPr id="23" name="角丸四角形 22"/>
          <p:cNvSpPr/>
          <p:nvPr/>
        </p:nvSpPr>
        <p:spPr>
          <a:xfrm>
            <a:off x="1101496" y="5080028"/>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ja-JP" altLang="en-US" dirty="0">
              <a:solidFill>
                <a:srgbClr val="000000"/>
              </a:solidFill>
              <a:latin typeface="メイリオ"/>
              <a:ea typeface="メイリオ"/>
              <a:cs typeface="メイリオ"/>
            </a:endParaRPr>
          </a:p>
        </p:txBody>
      </p:sp>
      <p:sp>
        <p:nvSpPr>
          <p:cNvPr id="24" name="角丸四角形 23"/>
          <p:cNvSpPr/>
          <p:nvPr/>
        </p:nvSpPr>
        <p:spPr>
          <a:xfrm>
            <a:off x="5662142" y="5084510"/>
            <a:ext cx="1786936" cy="148438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solidFill>
                  <a:srgbClr val="000000"/>
                </a:solidFill>
                <a:latin typeface="メイリオ"/>
                <a:ea typeface="メイリオ"/>
                <a:cs typeface="メイリオ"/>
              </a:rPr>
              <a:t>空きメモリ</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ja-JP" altLang="en-US" dirty="0">
              <a:solidFill>
                <a:srgbClr val="000000"/>
              </a:solidFill>
              <a:latin typeface="メイリオ"/>
              <a:ea typeface="メイリオ"/>
              <a:cs typeface="メイリオ"/>
            </a:endParaRPr>
          </a:p>
        </p:txBody>
      </p:sp>
      <p:sp>
        <p:nvSpPr>
          <p:cNvPr id="25" name="右矢印 24"/>
          <p:cNvSpPr/>
          <p:nvPr/>
        </p:nvSpPr>
        <p:spPr>
          <a:xfrm>
            <a:off x="3529032" y="5545270"/>
            <a:ext cx="1663311"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26" name="乗算記号 25"/>
          <p:cNvSpPr/>
          <p:nvPr/>
        </p:nvSpPr>
        <p:spPr>
          <a:xfrm>
            <a:off x="3955129" y="5185652"/>
            <a:ext cx="674316" cy="1221905"/>
          </a:xfrm>
          <a:prstGeom prst="mathMultiply">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000000"/>
              </a:solidFill>
              <a:latin typeface="メイリオ"/>
              <a:ea typeface="メイリオ"/>
              <a:cs typeface="メイリオ"/>
            </a:endParaRPr>
          </a:p>
        </p:txBody>
      </p:sp>
      <p:sp>
        <p:nvSpPr>
          <p:cNvPr id="27" name="テキスト ボックス 26"/>
          <p:cNvSpPr txBox="1"/>
          <p:nvPr/>
        </p:nvSpPr>
        <p:spPr>
          <a:xfrm>
            <a:off x="3333983" y="5045938"/>
            <a:ext cx="2031325"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マイグレーション</a:t>
            </a:r>
            <a:endParaRPr kumimoji="1" lang="ja-JP" altLang="en-US" dirty="0">
              <a:solidFill>
                <a:srgbClr val="000000"/>
              </a:solidFill>
              <a:latin typeface="メイリオ"/>
              <a:ea typeface="メイリオ"/>
              <a:cs typeface="メイリオ"/>
            </a:endParaRPr>
          </a:p>
        </p:txBody>
      </p:sp>
      <p:sp>
        <p:nvSpPr>
          <p:cNvPr id="28" name="角丸四角形 27"/>
          <p:cNvSpPr/>
          <p:nvPr/>
        </p:nvSpPr>
        <p:spPr>
          <a:xfrm>
            <a:off x="1326266" y="5196032"/>
            <a:ext cx="1343690" cy="7464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2TB</a:t>
            </a:r>
            <a:endParaRPr kumimoji="1" lang="ja-JP" altLang="en-US" dirty="0">
              <a:solidFill>
                <a:srgbClr val="000000"/>
              </a:solidFill>
              <a:latin typeface="メイリオ"/>
              <a:ea typeface="メイリオ"/>
              <a:cs typeface="メイリオ"/>
            </a:endParaRPr>
          </a:p>
        </p:txBody>
      </p:sp>
      <p:sp>
        <p:nvSpPr>
          <p:cNvPr id="29" name="角丸四角形 28"/>
          <p:cNvSpPr/>
          <p:nvPr/>
        </p:nvSpPr>
        <p:spPr>
          <a:xfrm>
            <a:off x="6097737" y="5531867"/>
            <a:ext cx="890566" cy="727431"/>
          </a:xfrm>
          <a:prstGeom prst="roundRect">
            <a:avLst/>
          </a:prstGeom>
          <a:solidFill>
            <a:srgbClr val="FFFFFF"/>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1TB</a:t>
            </a:r>
            <a:endParaRPr kumimoji="1" lang="ja-JP" altLang="en-US" dirty="0">
              <a:solidFill>
                <a:srgbClr val="000000"/>
              </a:solidFill>
              <a:latin typeface="メイリオ"/>
              <a:ea typeface="メイリオ"/>
              <a:cs typeface="メイリオ"/>
            </a:endParaRPr>
          </a:p>
        </p:txBody>
      </p:sp>
      <p:sp>
        <p:nvSpPr>
          <p:cNvPr id="30" name="テキスト ボックス 29"/>
          <p:cNvSpPr txBox="1"/>
          <p:nvPr/>
        </p:nvSpPr>
        <p:spPr>
          <a:xfrm>
            <a:off x="1303788" y="4691181"/>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移送元ホスト</a:t>
            </a:r>
            <a:endParaRPr kumimoji="1" lang="ja-JP" altLang="en-US" dirty="0">
              <a:solidFill>
                <a:srgbClr val="000000"/>
              </a:solidFill>
              <a:latin typeface="メイリオ"/>
              <a:ea typeface="メイリオ"/>
              <a:cs typeface="メイリオ"/>
            </a:endParaRPr>
          </a:p>
        </p:txBody>
      </p:sp>
      <p:sp>
        <p:nvSpPr>
          <p:cNvPr id="31" name="テキスト ボックス 30"/>
          <p:cNvSpPr txBox="1"/>
          <p:nvPr/>
        </p:nvSpPr>
        <p:spPr>
          <a:xfrm>
            <a:off x="5828001" y="4691181"/>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移送先ホスト</a:t>
            </a:r>
            <a:endParaRPr kumimoji="1" lang="ja-JP" altLang="en-US" dirty="0">
              <a:solidFill>
                <a:srgbClr val="000000"/>
              </a:solidFill>
              <a:latin typeface="メイリオ"/>
              <a:ea typeface="メイリオ"/>
              <a:cs typeface="メイリオ"/>
            </a:endParaRPr>
          </a:p>
        </p:txBody>
      </p:sp>
      <p:sp>
        <p:nvSpPr>
          <p:cNvPr id="22" name="角丸四角形 21"/>
          <p:cNvSpPr/>
          <p:nvPr/>
        </p:nvSpPr>
        <p:spPr>
          <a:xfrm>
            <a:off x="1316488" y="6022546"/>
            <a:ext cx="1343690"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sp>
        <p:nvSpPr>
          <p:cNvPr id="41" name="角丸四角形 40"/>
          <p:cNvSpPr/>
          <p:nvPr/>
        </p:nvSpPr>
        <p:spPr>
          <a:xfrm>
            <a:off x="5866101" y="5415270"/>
            <a:ext cx="1343690" cy="746452"/>
          </a:xfrm>
          <a:prstGeom prst="roundRect">
            <a:avLst/>
          </a:prstGeom>
          <a:solidFill>
            <a:schemeClr val="bg1"/>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2TB</a:t>
            </a:r>
            <a:endParaRPr kumimoji="1" lang="ja-JP" altLang="en-US" dirty="0">
              <a:solidFill>
                <a:srgbClr val="000000"/>
              </a:solidFill>
              <a:latin typeface="メイリオ"/>
              <a:ea typeface="メイリオ"/>
              <a:cs typeface="メイリオ"/>
            </a:endParaRPr>
          </a:p>
        </p:txBody>
      </p:sp>
      <p:sp>
        <p:nvSpPr>
          <p:cNvPr id="42" name="角丸四角形 41"/>
          <p:cNvSpPr/>
          <p:nvPr/>
        </p:nvSpPr>
        <p:spPr>
          <a:xfrm>
            <a:off x="5866101" y="5412478"/>
            <a:ext cx="1343690" cy="7464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2TB</a:t>
            </a:r>
            <a:endParaRPr kumimoji="1" lang="ja-JP" altLang="en-US" dirty="0">
              <a:solidFill>
                <a:srgbClr val="000000"/>
              </a:solidFill>
              <a:latin typeface="メイリオ"/>
              <a:ea typeface="メイリオ"/>
              <a:cs typeface="メイリオ"/>
            </a:endParaRPr>
          </a:p>
        </p:txBody>
      </p:sp>
      <p:sp>
        <p:nvSpPr>
          <p:cNvPr id="43" name="角丸四角形 42"/>
          <p:cNvSpPr/>
          <p:nvPr/>
        </p:nvSpPr>
        <p:spPr>
          <a:xfrm>
            <a:off x="5884679" y="6174946"/>
            <a:ext cx="1343690"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spTree>
    <p:extLst>
      <p:ext uri="{BB962C8B-B14F-4D97-AF65-F5344CB8AC3E}">
        <p14:creationId xmlns:p14="http://schemas.microsoft.com/office/powerpoint/2010/main" val="40258243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43"/>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42"/>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41"/>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P spid="28" grpId="1" animBg="1"/>
      <p:bldP spid="29" grpId="0" animBg="1"/>
      <p:bldP spid="22" grpId="0" animBg="1"/>
      <p:bldP spid="22" grpId="1" animBg="1"/>
      <p:bldP spid="41" grpId="0" animBg="1"/>
      <p:bldP spid="42" grpId="0" animBg="1"/>
      <p:bldP spid="42" grpId="1" animBg="1"/>
      <p:bldP spid="43" grpId="0" animBg="1"/>
      <p:bldP spid="4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仮想メモリを用いたマイグレーション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仮想メモリを用いることで空きメモリが少ないホストにもマイグレーション可能</a:t>
            </a:r>
            <a:endParaRPr lang="en-US" altLang="ja-JP" dirty="0" smtClean="0">
              <a:solidFill>
                <a:srgbClr val="000000"/>
              </a:solidFill>
            </a:endParaRPr>
          </a:p>
          <a:p>
            <a:pPr lvl="1"/>
            <a:r>
              <a:rPr lang="ja-JP" altLang="en-US" dirty="0" smtClean="0">
                <a:solidFill>
                  <a:srgbClr val="000000"/>
                </a:solidFill>
              </a:rPr>
              <a:t>物理メモリよりも大きなメモリを扱える</a:t>
            </a:r>
            <a:endParaRPr lang="en-US" altLang="ja-JP" dirty="0" smtClean="0">
              <a:solidFill>
                <a:srgbClr val="000000"/>
              </a:solidFill>
            </a:endParaRPr>
          </a:p>
          <a:p>
            <a:pPr lvl="1"/>
            <a:r>
              <a:rPr lang="ja-JP" altLang="en-US" dirty="0" smtClean="0">
                <a:solidFill>
                  <a:srgbClr val="000000"/>
                </a:solidFill>
              </a:rPr>
              <a:t>物理メモリに入りきらない</a:t>
            </a:r>
            <a:r>
              <a:rPr lang="en-US" altLang="ja-JP" dirty="0" smtClean="0">
                <a:solidFill>
                  <a:srgbClr val="000000"/>
                </a:solidFill>
              </a:rPr>
              <a:t>VM</a:t>
            </a:r>
            <a:r>
              <a:rPr lang="ja-JP" altLang="en-US" dirty="0" smtClean="0">
                <a:solidFill>
                  <a:srgbClr val="000000"/>
                </a:solidFill>
              </a:rPr>
              <a:t>のメモリはディスクに書き出す（ページアウト）</a:t>
            </a:r>
            <a:endParaRPr lang="en-US" altLang="ja-JP" dirty="0" smtClean="0">
              <a:solidFill>
                <a:srgbClr val="000000"/>
              </a:solidFill>
            </a:endParaRPr>
          </a:p>
          <a:p>
            <a:pPr lvl="1"/>
            <a:r>
              <a:rPr lang="ja-JP" altLang="en-US" dirty="0" smtClean="0">
                <a:solidFill>
                  <a:srgbClr val="000000"/>
                </a:solidFill>
              </a:rPr>
              <a:t>そのメモリが必要になったらディスクから物理メモリに読み込む（ページイン）</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4</a:t>
            </a:fld>
            <a:endParaRPr lang="en-US"/>
          </a:p>
        </p:txBody>
      </p:sp>
      <p:grpSp>
        <p:nvGrpSpPr>
          <p:cNvPr id="7" name="図形グループ 6"/>
          <p:cNvGrpSpPr/>
          <p:nvPr/>
        </p:nvGrpSpPr>
        <p:grpSpPr>
          <a:xfrm>
            <a:off x="860409" y="4125916"/>
            <a:ext cx="8079616" cy="2185345"/>
            <a:chOff x="1038209" y="4327392"/>
            <a:chExt cx="8079616" cy="2185345"/>
          </a:xfrm>
        </p:grpSpPr>
        <p:grpSp>
          <p:nvGrpSpPr>
            <p:cNvPr id="6" name="図形グループ 5"/>
            <p:cNvGrpSpPr/>
            <p:nvPr/>
          </p:nvGrpSpPr>
          <p:grpSpPr>
            <a:xfrm>
              <a:off x="1038209" y="4327392"/>
              <a:ext cx="8079616" cy="2185345"/>
              <a:chOff x="1025509" y="4327392"/>
              <a:chExt cx="8079616" cy="2185345"/>
            </a:xfrm>
          </p:grpSpPr>
          <p:grpSp>
            <p:nvGrpSpPr>
              <p:cNvPr id="23" name="図形グループ 22"/>
              <p:cNvGrpSpPr/>
              <p:nvPr/>
            </p:nvGrpSpPr>
            <p:grpSpPr>
              <a:xfrm>
                <a:off x="1025509" y="4327392"/>
                <a:ext cx="8079616" cy="2185345"/>
                <a:chOff x="1011473" y="4327392"/>
                <a:chExt cx="8079616" cy="2185345"/>
              </a:xfrm>
            </p:grpSpPr>
            <p:sp>
              <p:nvSpPr>
                <p:cNvPr id="12" name="角丸四角形 11"/>
                <p:cNvSpPr/>
                <p:nvPr/>
              </p:nvSpPr>
              <p:spPr>
                <a:xfrm>
                  <a:off x="1011473" y="5086339"/>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ja-JP" altLang="en-US" dirty="0">
                    <a:solidFill>
                      <a:srgbClr val="000000"/>
                    </a:solidFill>
                    <a:latin typeface="メイリオ"/>
                    <a:ea typeface="メイリオ"/>
                    <a:cs typeface="メイリオ"/>
                  </a:endParaRPr>
                </a:p>
              </p:txBody>
            </p:sp>
            <p:sp>
              <p:nvSpPr>
                <p:cNvPr id="13" name="角丸四角形 12"/>
                <p:cNvSpPr/>
                <p:nvPr/>
              </p:nvSpPr>
              <p:spPr>
                <a:xfrm>
                  <a:off x="4851325" y="5090821"/>
                  <a:ext cx="399319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dirty="0" smtClean="0">
                      <a:solidFill>
                        <a:srgbClr val="000000"/>
                      </a:solidFill>
                      <a:latin typeface="メイリオ"/>
                      <a:ea typeface="メイリオ"/>
                      <a:cs typeface="メイリオ"/>
                    </a:rPr>
                    <a:t>　</a:t>
                  </a:r>
                  <a:r>
                    <a:rPr kumimoji="1" lang="en-US" altLang="en-US" dirty="0">
                      <a:solidFill>
                        <a:srgbClr val="000000"/>
                      </a:solidFill>
                      <a:latin typeface="メイリオ"/>
                      <a:ea typeface="メイリオ"/>
                      <a:cs typeface="メイリオ"/>
                    </a:rPr>
                    <a:t> </a:t>
                  </a:r>
                  <a:r>
                    <a:rPr kumimoji="1" lang="en-US" altLang="en-US" dirty="0" smtClean="0">
                      <a:solidFill>
                        <a:srgbClr val="000000"/>
                      </a:solidFill>
                      <a:latin typeface="メイリオ"/>
                      <a:ea typeface="メイリオ"/>
                      <a:cs typeface="メイリオ"/>
                    </a:rPr>
                    <a:t>              </a:t>
                  </a:r>
                  <a:r>
                    <a:rPr kumimoji="1" lang="ja-JP" altLang="en-US" dirty="0" smtClean="0">
                      <a:solidFill>
                        <a:srgbClr val="000000"/>
                      </a:solidFill>
                      <a:latin typeface="メイリオ"/>
                      <a:ea typeface="メイリオ"/>
                      <a:cs typeface="メイリオ"/>
                    </a:rPr>
                    <a:t>　　　　　　　　　　</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r>
                    <a:rPr kumimoji="1" lang="ja-JP" altLang="en-US" dirty="0" smtClean="0">
                      <a:solidFill>
                        <a:srgbClr val="000000"/>
                      </a:solidFill>
                      <a:latin typeface="メイリオ"/>
                      <a:ea typeface="メイリオ"/>
                      <a:cs typeface="メイリオ"/>
                    </a:rPr>
                    <a:t>　</a:t>
                  </a:r>
                  <a:endParaRPr kumimoji="1" lang="ja-JP" altLang="en-US" dirty="0">
                    <a:solidFill>
                      <a:srgbClr val="000000"/>
                    </a:solidFill>
                    <a:latin typeface="メイリオ"/>
                    <a:ea typeface="メイリオ"/>
                    <a:cs typeface="メイリオ"/>
                  </a:endParaRPr>
                </a:p>
              </p:txBody>
            </p:sp>
            <p:sp>
              <p:nvSpPr>
                <p:cNvPr id="14" name="右矢印 13"/>
                <p:cNvSpPr/>
                <p:nvPr/>
              </p:nvSpPr>
              <p:spPr>
                <a:xfrm>
                  <a:off x="2989466" y="5551581"/>
                  <a:ext cx="1663311"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16" name="テキスト ボックス 15"/>
                <p:cNvSpPr txBox="1"/>
                <p:nvPr/>
              </p:nvSpPr>
              <p:spPr>
                <a:xfrm>
                  <a:off x="2820000" y="5136529"/>
                  <a:ext cx="2031325"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マイグレーション</a:t>
                  </a:r>
                  <a:endParaRPr kumimoji="1" lang="ja-JP" altLang="en-US" dirty="0">
                    <a:solidFill>
                      <a:srgbClr val="000000"/>
                    </a:solidFill>
                    <a:latin typeface="メイリオ"/>
                    <a:ea typeface="メイリオ"/>
                    <a:cs typeface="メイリオ"/>
                  </a:endParaRPr>
                </a:p>
              </p:txBody>
            </p:sp>
            <p:sp>
              <p:nvSpPr>
                <p:cNvPr id="17" name="角丸四角形 16"/>
                <p:cNvSpPr/>
                <p:nvPr/>
              </p:nvSpPr>
              <p:spPr>
                <a:xfrm>
                  <a:off x="1238270" y="5106839"/>
                  <a:ext cx="1343690" cy="95174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en-US" dirty="0" smtClean="0">
                      <a:solidFill>
                        <a:srgbClr val="000000"/>
                      </a:solidFill>
                      <a:latin typeface="メイリオ"/>
                      <a:ea typeface="メイリオ"/>
                      <a:cs typeface="メイリオ"/>
                    </a:rPr>
                    <a:t>2TB</a:t>
                  </a:r>
                  <a:endParaRPr kumimoji="1" lang="ja-JP" altLang="en-US" dirty="0">
                    <a:solidFill>
                      <a:srgbClr val="000000"/>
                    </a:solidFill>
                    <a:latin typeface="メイリオ"/>
                    <a:ea typeface="メイリオ"/>
                    <a:cs typeface="メイリオ"/>
                  </a:endParaRPr>
                </a:p>
              </p:txBody>
            </p:sp>
            <p:sp>
              <p:nvSpPr>
                <p:cNvPr id="18" name="角丸四角形 17"/>
                <p:cNvSpPr/>
                <p:nvPr/>
              </p:nvSpPr>
              <p:spPr>
                <a:xfrm>
                  <a:off x="4963416" y="5276815"/>
                  <a:ext cx="1343690" cy="50715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1TB</a:t>
                  </a:r>
                  <a:endParaRPr kumimoji="1" lang="ja-JP" altLang="en-US" dirty="0">
                    <a:solidFill>
                      <a:srgbClr val="000000"/>
                    </a:solidFill>
                    <a:latin typeface="メイリオ"/>
                    <a:ea typeface="メイリオ"/>
                    <a:cs typeface="メイリオ"/>
                  </a:endParaRPr>
                </a:p>
              </p:txBody>
            </p:sp>
            <p:sp>
              <p:nvSpPr>
                <p:cNvPr id="19" name="テキスト ボックス 18"/>
                <p:cNvSpPr txBox="1"/>
                <p:nvPr/>
              </p:nvSpPr>
              <p:spPr>
                <a:xfrm>
                  <a:off x="1213765" y="4697492"/>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移送元ホスト</a:t>
                  </a:r>
                  <a:endParaRPr kumimoji="1" lang="ja-JP" altLang="en-US" dirty="0">
                    <a:solidFill>
                      <a:srgbClr val="000000"/>
                    </a:solidFill>
                    <a:latin typeface="メイリオ"/>
                    <a:ea typeface="メイリオ"/>
                    <a:cs typeface="メイリオ"/>
                  </a:endParaRPr>
                </a:p>
              </p:txBody>
            </p:sp>
            <p:sp>
              <p:nvSpPr>
                <p:cNvPr id="20" name="テキスト ボックス 19"/>
                <p:cNvSpPr txBox="1"/>
                <p:nvPr/>
              </p:nvSpPr>
              <p:spPr>
                <a:xfrm>
                  <a:off x="5737978" y="4697492"/>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移送先ホスト</a:t>
                  </a:r>
                  <a:endParaRPr kumimoji="1" lang="ja-JP" altLang="en-US" dirty="0">
                    <a:solidFill>
                      <a:srgbClr val="000000"/>
                    </a:solidFill>
                    <a:latin typeface="メイリオ"/>
                    <a:ea typeface="メイリオ"/>
                    <a:cs typeface="メイリオ"/>
                  </a:endParaRPr>
                </a:p>
              </p:txBody>
            </p:sp>
            <p:sp>
              <p:nvSpPr>
                <p:cNvPr id="21" name="円柱 20"/>
                <p:cNvSpPr/>
                <p:nvPr/>
              </p:nvSpPr>
              <p:spPr>
                <a:xfrm>
                  <a:off x="7413492" y="5233930"/>
                  <a:ext cx="1343690" cy="849709"/>
                </a:xfrm>
                <a:prstGeom prst="ca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22" name="円形吹き出し 21"/>
                <p:cNvSpPr/>
                <p:nvPr/>
              </p:nvSpPr>
              <p:spPr>
                <a:xfrm>
                  <a:off x="7261469" y="4327392"/>
                  <a:ext cx="1829620" cy="809137"/>
                </a:xfrm>
                <a:prstGeom prst="wedgeEllipseCallout">
                  <a:avLst>
                    <a:gd name="adj1" fmla="val 16353"/>
                    <a:gd name="adj2" fmla="val 87809"/>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solidFill>
                        <a:srgbClr val="000000"/>
                      </a:solidFill>
                      <a:latin typeface="メイリオ"/>
                      <a:ea typeface="メイリオ"/>
                      <a:cs typeface="メイリオ"/>
                    </a:rPr>
                    <a:t>入りきらないメモリ</a:t>
                  </a:r>
                  <a:endParaRPr kumimoji="1" lang="ja-JP" altLang="en-US" sz="1600" dirty="0">
                    <a:solidFill>
                      <a:srgbClr val="000000"/>
                    </a:solidFill>
                    <a:latin typeface="メイリオ"/>
                    <a:ea typeface="メイリオ"/>
                    <a:cs typeface="メイリオ"/>
                  </a:endParaRPr>
                </a:p>
              </p:txBody>
            </p:sp>
          </p:grpSp>
          <p:sp>
            <p:nvSpPr>
              <p:cNvPr id="24" name="角丸四角形 23"/>
              <p:cNvSpPr/>
              <p:nvPr/>
            </p:nvSpPr>
            <p:spPr>
              <a:xfrm>
                <a:off x="1277208" y="6083639"/>
                <a:ext cx="1293521"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sp>
            <p:nvSpPr>
              <p:cNvPr id="25" name="角丸四角形 24"/>
              <p:cNvSpPr/>
              <p:nvPr/>
            </p:nvSpPr>
            <p:spPr>
              <a:xfrm>
                <a:off x="4977452" y="5933695"/>
                <a:ext cx="1343689"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grpSp>
        <p:sp>
          <p:nvSpPr>
            <p:cNvPr id="5" name="テキスト ボックス 4"/>
            <p:cNvSpPr txBox="1"/>
            <p:nvPr/>
          </p:nvSpPr>
          <p:spPr>
            <a:xfrm>
              <a:off x="7514930" y="6096230"/>
              <a:ext cx="1107996"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ディスク</a:t>
              </a:r>
              <a:endParaRPr kumimoji="1" lang="ja-JP" altLang="en-US" dirty="0">
                <a:solidFill>
                  <a:srgbClr val="000000"/>
                </a:solidFill>
                <a:latin typeface="メイリオ"/>
                <a:ea typeface="メイリオ"/>
                <a:cs typeface="メイリオ"/>
              </a:endParaRPr>
            </a:p>
          </p:txBody>
        </p:sp>
      </p:grpSp>
      <p:sp>
        <p:nvSpPr>
          <p:cNvPr id="28" name="角丸四角形 27"/>
          <p:cNvSpPr/>
          <p:nvPr/>
        </p:nvSpPr>
        <p:spPr>
          <a:xfrm>
            <a:off x="7262428" y="5229831"/>
            <a:ext cx="1343690" cy="50715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rgbClr val="000000"/>
                </a:solidFill>
                <a:latin typeface="メイリオ"/>
                <a:ea typeface="メイリオ"/>
                <a:cs typeface="メイリオ"/>
              </a:rPr>
              <a:t>1TB</a:t>
            </a:r>
            <a:endParaRPr kumimoji="1" lang="ja-JP" altLang="en-US" dirty="0">
              <a:solidFill>
                <a:srgbClr val="000000"/>
              </a:solidFill>
              <a:latin typeface="メイリオ"/>
              <a:ea typeface="メイリオ"/>
              <a:cs typeface="メイリオ"/>
            </a:endParaRPr>
          </a:p>
        </p:txBody>
      </p:sp>
      <p:sp>
        <p:nvSpPr>
          <p:cNvPr id="31" name="テキスト ボックス 30"/>
          <p:cNvSpPr txBox="1"/>
          <p:nvPr/>
        </p:nvSpPr>
        <p:spPr>
          <a:xfrm>
            <a:off x="6088070" y="5525422"/>
            <a:ext cx="1249060" cy="369332"/>
          </a:xfrm>
          <a:prstGeom prst="rect">
            <a:avLst/>
          </a:prstGeom>
          <a:noFill/>
        </p:spPr>
        <p:txBody>
          <a:bodyPr wrap="none" rtlCol="0">
            <a:spAutoFit/>
          </a:bodyPr>
          <a:lstStyle/>
          <a:p>
            <a:r>
              <a:rPr kumimoji="1" lang="ja-JP" altLang="en-US" dirty="0" smtClean="0">
                <a:solidFill>
                  <a:srgbClr val="000000"/>
                </a:solidFill>
              </a:rPr>
              <a:t>ページング</a:t>
            </a:r>
            <a:endParaRPr kumimoji="1" lang="ja-JP" altLang="en-US" dirty="0">
              <a:solidFill>
                <a:srgbClr val="000000"/>
              </a:solidFill>
            </a:endParaRPr>
          </a:p>
        </p:txBody>
      </p:sp>
      <p:sp>
        <p:nvSpPr>
          <p:cNvPr id="32" name="左右矢印 31"/>
          <p:cNvSpPr/>
          <p:nvPr/>
        </p:nvSpPr>
        <p:spPr>
          <a:xfrm>
            <a:off x="6156042" y="5304385"/>
            <a:ext cx="1106386" cy="221037"/>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000000"/>
              </a:solidFill>
            </a:endParaRPr>
          </a:p>
        </p:txBody>
      </p:sp>
    </p:spTree>
    <p:extLst>
      <p:ext uri="{BB962C8B-B14F-4D97-AF65-F5344CB8AC3E}">
        <p14:creationId xmlns:p14="http://schemas.microsoft.com/office/powerpoint/2010/main" val="1725102689"/>
      </p:ext>
    </p:extLst>
  </p:cSld>
  <p:clrMapOvr>
    <a:masterClrMapping/>
  </p:clrMapOvr>
  <mc:AlternateContent xmlns:mc="http://schemas.openxmlformats.org/markup-compatibility/2006" xmlns:p14="http://schemas.microsoft.com/office/powerpoint/2010/main">
    <mc:Choice Requires="p14">
      <p:transition spd="slow" p14:dur="2000" advTm="190"/>
    </mc:Choice>
    <mc:Fallback xmlns="">
      <p:transition xmlns:p14="http://schemas.microsoft.com/office/powerpoint/2010/main" spd="slow" advTm="190"/>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3350" y="325384"/>
            <a:ext cx="8148919" cy="863053"/>
          </a:xfrm>
        </p:spPr>
        <p:txBody>
          <a:bodyPr/>
          <a:lstStyle/>
          <a:p>
            <a:r>
              <a:rPr lang="ja-JP" altLang="en-US" dirty="0" smtClean="0"/>
              <a:t>仮想メモリによる性能低下</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マイグレーション中にページングが大量に発生</a:t>
            </a:r>
            <a:endParaRPr lang="en-US" altLang="ja-JP" dirty="0" smtClean="0"/>
          </a:p>
          <a:p>
            <a:pPr lvl="1"/>
            <a:r>
              <a:rPr lang="ja-JP" altLang="en-US" dirty="0" smtClean="0"/>
              <a:t>ディスクはメモリに比べて低速</a:t>
            </a:r>
            <a:endParaRPr lang="en-US" altLang="ja-JP" dirty="0" smtClean="0"/>
          </a:p>
          <a:p>
            <a:pPr lvl="1"/>
            <a:r>
              <a:rPr lang="ja-JP" altLang="en-US" dirty="0" smtClean="0"/>
              <a:t>マイグレーション性能が低下</a:t>
            </a:r>
          </a:p>
          <a:p>
            <a:r>
              <a:rPr lang="en-US" altLang="ja-JP" dirty="0" smtClean="0"/>
              <a:t>VM</a:t>
            </a:r>
            <a:r>
              <a:rPr lang="ja-JP" altLang="en-US" dirty="0" smtClean="0"/>
              <a:t>がすぐに使うメモリもページアウトされる</a:t>
            </a:r>
            <a:endParaRPr lang="en-US" altLang="ja-JP" dirty="0" smtClean="0"/>
          </a:p>
          <a:p>
            <a:pPr lvl="1"/>
            <a:r>
              <a:rPr lang="en-US" altLang="ja-JP" dirty="0" smtClean="0"/>
              <a:t>VM</a:t>
            </a:r>
            <a:r>
              <a:rPr lang="ja-JP" altLang="en-US" dirty="0" smtClean="0"/>
              <a:t>のメモリが転送された順で無条件にページアウト</a:t>
            </a:r>
          </a:p>
          <a:p>
            <a:pPr lvl="1"/>
            <a:r>
              <a:rPr lang="ja-JP" altLang="en-US" dirty="0" smtClean="0"/>
              <a:t>マイグレーション後の</a:t>
            </a:r>
            <a:r>
              <a:rPr lang="en-US" altLang="ja-JP" dirty="0" smtClean="0"/>
              <a:t>VM</a:t>
            </a:r>
            <a:r>
              <a:rPr lang="ja-JP" altLang="en-US" dirty="0" smtClean="0"/>
              <a:t>の性能が低下</a:t>
            </a: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5</a:t>
            </a:fld>
            <a:endParaRPr lang="en-US"/>
          </a:p>
        </p:txBody>
      </p:sp>
      <p:sp>
        <p:nvSpPr>
          <p:cNvPr id="12" name="角丸四角形 11"/>
          <p:cNvSpPr/>
          <p:nvPr/>
        </p:nvSpPr>
        <p:spPr>
          <a:xfrm>
            <a:off x="860409" y="5086339"/>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ja-JP" altLang="en-US" dirty="0">
              <a:solidFill>
                <a:srgbClr val="000000"/>
              </a:solidFill>
              <a:latin typeface="メイリオ"/>
              <a:ea typeface="メイリオ"/>
              <a:cs typeface="メイリオ"/>
            </a:endParaRPr>
          </a:p>
        </p:txBody>
      </p:sp>
      <p:sp>
        <p:nvSpPr>
          <p:cNvPr id="13" name="角丸四角形 12"/>
          <p:cNvSpPr/>
          <p:nvPr/>
        </p:nvSpPr>
        <p:spPr>
          <a:xfrm>
            <a:off x="4842943" y="5090821"/>
            <a:ext cx="3294825"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dirty="0" smtClean="0">
                <a:solidFill>
                  <a:srgbClr val="000000"/>
                </a:solidFill>
                <a:latin typeface="メイリオ"/>
                <a:ea typeface="メイリオ"/>
                <a:cs typeface="メイリオ"/>
              </a:rPr>
              <a:t>　</a:t>
            </a:r>
            <a:r>
              <a:rPr kumimoji="1" lang="en-US" altLang="en-US" dirty="0">
                <a:solidFill>
                  <a:srgbClr val="000000"/>
                </a:solidFill>
                <a:latin typeface="メイリオ"/>
                <a:ea typeface="メイリオ"/>
                <a:cs typeface="メイリオ"/>
              </a:rPr>
              <a:t> </a:t>
            </a:r>
            <a:r>
              <a:rPr kumimoji="1" lang="en-US" altLang="en-US" dirty="0" smtClean="0">
                <a:solidFill>
                  <a:srgbClr val="000000"/>
                </a:solidFill>
                <a:latin typeface="メイリオ"/>
                <a:ea typeface="メイリオ"/>
                <a:cs typeface="メイリオ"/>
              </a:rPr>
              <a:t>              </a:t>
            </a:r>
            <a:r>
              <a:rPr kumimoji="1" lang="ja-JP" altLang="en-US" dirty="0" smtClean="0">
                <a:solidFill>
                  <a:srgbClr val="000000"/>
                </a:solidFill>
                <a:latin typeface="メイリオ"/>
                <a:ea typeface="メイリオ"/>
                <a:cs typeface="メイリオ"/>
              </a:rPr>
              <a:t>　　　　　　　　　　</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r>
              <a:rPr kumimoji="1" lang="ja-JP" altLang="en-US" dirty="0" smtClean="0">
                <a:solidFill>
                  <a:srgbClr val="000000"/>
                </a:solidFill>
                <a:latin typeface="メイリオ"/>
                <a:ea typeface="メイリオ"/>
                <a:cs typeface="メイリオ"/>
              </a:rPr>
              <a:t>　</a:t>
            </a:r>
            <a:endParaRPr kumimoji="1" lang="ja-JP" altLang="en-US" dirty="0">
              <a:solidFill>
                <a:srgbClr val="000000"/>
              </a:solidFill>
              <a:latin typeface="メイリオ"/>
              <a:ea typeface="メイリオ"/>
              <a:cs typeface="メイリオ"/>
            </a:endParaRPr>
          </a:p>
        </p:txBody>
      </p:sp>
      <p:sp>
        <p:nvSpPr>
          <p:cNvPr id="14" name="右矢印 13"/>
          <p:cNvSpPr/>
          <p:nvPr/>
        </p:nvSpPr>
        <p:spPr>
          <a:xfrm>
            <a:off x="2838402" y="5551581"/>
            <a:ext cx="1663311"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16" name="テキスト ボックス 15"/>
          <p:cNvSpPr txBox="1"/>
          <p:nvPr/>
        </p:nvSpPr>
        <p:spPr>
          <a:xfrm>
            <a:off x="2656485" y="5173885"/>
            <a:ext cx="2031325"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マイグレーション</a:t>
            </a:r>
            <a:endParaRPr kumimoji="1" lang="ja-JP" altLang="en-US" dirty="0">
              <a:solidFill>
                <a:srgbClr val="000000"/>
              </a:solidFill>
              <a:latin typeface="メイリオ"/>
              <a:ea typeface="メイリオ"/>
              <a:cs typeface="メイリオ"/>
            </a:endParaRPr>
          </a:p>
        </p:txBody>
      </p:sp>
      <p:sp>
        <p:nvSpPr>
          <p:cNvPr id="18" name="角丸四角形 17"/>
          <p:cNvSpPr/>
          <p:nvPr/>
        </p:nvSpPr>
        <p:spPr>
          <a:xfrm>
            <a:off x="5036450" y="5176314"/>
            <a:ext cx="1126327"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19" name="テキスト ボックス 18"/>
          <p:cNvSpPr txBox="1"/>
          <p:nvPr/>
        </p:nvSpPr>
        <p:spPr>
          <a:xfrm>
            <a:off x="1062701" y="4697492"/>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移送元ホスト</a:t>
            </a:r>
            <a:endParaRPr kumimoji="1" lang="ja-JP" altLang="en-US" dirty="0">
              <a:solidFill>
                <a:srgbClr val="000000"/>
              </a:solidFill>
              <a:latin typeface="メイリオ"/>
              <a:ea typeface="メイリオ"/>
              <a:cs typeface="メイリオ"/>
            </a:endParaRPr>
          </a:p>
        </p:txBody>
      </p:sp>
      <p:sp>
        <p:nvSpPr>
          <p:cNvPr id="20" name="テキスト ボックス 19"/>
          <p:cNvSpPr txBox="1"/>
          <p:nvPr/>
        </p:nvSpPr>
        <p:spPr>
          <a:xfrm>
            <a:off x="5586914" y="4697492"/>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移送先ホスト</a:t>
            </a:r>
            <a:endParaRPr kumimoji="1" lang="ja-JP" altLang="en-US" dirty="0">
              <a:solidFill>
                <a:srgbClr val="000000"/>
              </a:solidFill>
              <a:latin typeface="メイリオ"/>
              <a:ea typeface="メイリオ"/>
              <a:cs typeface="メイリオ"/>
            </a:endParaRPr>
          </a:p>
        </p:txBody>
      </p:sp>
      <p:sp>
        <p:nvSpPr>
          <p:cNvPr id="21" name="円柱 20"/>
          <p:cNvSpPr/>
          <p:nvPr/>
        </p:nvSpPr>
        <p:spPr>
          <a:xfrm>
            <a:off x="6945710" y="5114965"/>
            <a:ext cx="1058651" cy="702682"/>
          </a:xfrm>
          <a:prstGeom prst="ca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31" name="角丸四角形 30"/>
          <p:cNvSpPr/>
          <p:nvPr/>
        </p:nvSpPr>
        <p:spPr>
          <a:xfrm>
            <a:off x="1038806" y="5176314"/>
            <a:ext cx="1432944" cy="73639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24" name="角丸四角形 23"/>
          <p:cNvSpPr/>
          <p:nvPr/>
        </p:nvSpPr>
        <p:spPr>
          <a:xfrm>
            <a:off x="1038806" y="6018490"/>
            <a:ext cx="1432944"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sp>
        <p:nvSpPr>
          <p:cNvPr id="25" name="角丸四角形 24"/>
          <p:cNvSpPr/>
          <p:nvPr/>
        </p:nvSpPr>
        <p:spPr>
          <a:xfrm>
            <a:off x="5036451" y="5991451"/>
            <a:ext cx="1126326" cy="39394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solidFill>
                  <a:srgbClr val="000000"/>
                </a:solidFill>
              </a:rPr>
              <a:t>VM</a:t>
            </a:r>
            <a:endParaRPr kumimoji="1" lang="ja-JP" altLang="en-US" dirty="0">
              <a:solidFill>
                <a:srgbClr val="000000"/>
              </a:solidFill>
            </a:endParaRPr>
          </a:p>
        </p:txBody>
      </p:sp>
      <p:sp>
        <p:nvSpPr>
          <p:cNvPr id="26" name="左右矢印 25"/>
          <p:cNvSpPr/>
          <p:nvPr/>
        </p:nvSpPr>
        <p:spPr>
          <a:xfrm>
            <a:off x="6162777" y="5504593"/>
            <a:ext cx="879620" cy="233889"/>
          </a:xfrm>
          <a:prstGeom prst="lef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rgbClr val="000000"/>
              </a:solidFill>
            </a:endParaRPr>
          </a:p>
        </p:txBody>
      </p:sp>
      <p:sp>
        <p:nvSpPr>
          <p:cNvPr id="5" name="テキスト ボックス 4"/>
          <p:cNvSpPr txBox="1"/>
          <p:nvPr/>
        </p:nvSpPr>
        <p:spPr>
          <a:xfrm>
            <a:off x="6958410" y="5991451"/>
            <a:ext cx="1107996"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ディスク</a:t>
            </a:r>
            <a:endParaRPr kumimoji="1" lang="ja-JP" altLang="en-US" dirty="0">
              <a:solidFill>
                <a:srgbClr val="000000"/>
              </a:solidFill>
              <a:latin typeface="メイリオ"/>
              <a:ea typeface="メイリオ"/>
              <a:cs typeface="メイリオ"/>
            </a:endParaRPr>
          </a:p>
        </p:txBody>
      </p:sp>
      <p:sp>
        <p:nvSpPr>
          <p:cNvPr id="27" name="角丸四角形 26"/>
          <p:cNvSpPr/>
          <p:nvPr/>
        </p:nvSpPr>
        <p:spPr>
          <a:xfrm>
            <a:off x="7042397" y="5341564"/>
            <a:ext cx="882686" cy="41024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8" name="正方形/長方形 7"/>
          <p:cNvSpPr/>
          <p:nvPr/>
        </p:nvSpPr>
        <p:spPr>
          <a:xfrm>
            <a:off x="1161951" y="5375706"/>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1</a:t>
            </a:r>
            <a:endParaRPr kumimoji="1" lang="ja-JP" altLang="en-US" dirty="0">
              <a:solidFill>
                <a:srgbClr val="000000"/>
              </a:solidFill>
            </a:endParaRPr>
          </a:p>
        </p:txBody>
      </p:sp>
      <p:sp>
        <p:nvSpPr>
          <p:cNvPr id="28" name="正方形/長方形 27"/>
          <p:cNvSpPr/>
          <p:nvPr/>
        </p:nvSpPr>
        <p:spPr>
          <a:xfrm>
            <a:off x="1465646" y="5375706"/>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2</a:t>
            </a:r>
            <a:endParaRPr kumimoji="1" lang="ja-JP" altLang="en-US" dirty="0">
              <a:solidFill>
                <a:srgbClr val="000000"/>
              </a:solidFill>
            </a:endParaRPr>
          </a:p>
        </p:txBody>
      </p:sp>
      <p:sp>
        <p:nvSpPr>
          <p:cNvPr id="29" name="正方形/長方形 28"/>
          <p:cNvSpPr/>
          <p:nvPr/>
        </p:nvSpPr>
        <p:spPr>
          <a:xfrm>
            <a:off x="1769341" y="5375706"/>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3</a:t>
            </a:r>
            <a:endParaRPr kumimoji="1" lang="ja-JP" altLang="en-US" dirty="0">
              <a:solidFill>
                <a:srgbClr val="000000"/>
              </a:solidFill>
            </a:endParaRPr>
          </a:p>
        </p:txBody>
      </p:sp>
      <p:sp>
        <p:nvSpPr>
          <p:cNvPr id="30" name="正方形/長方形 29"/>
          <p:cNvSpPr/>
          <p:nvPr/>
        </p:nvSpPr>
        <p:spPr>
          <a:xfrm>
            <a:off x="2073036" y="5375706"/>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4</a:t>
            </a:r>
            <a:endParaRPr kumimoji="1" lang="ja-JP" altLang="en-US" dirty="0">
              <a:solidFill>
                <a:srgbClr val="000000"/>
              </a:solidFill>
            </a:endParaRPr>
          </a:p>
        </p:txBody>
      </p:sp>
      <p:sp>
        <p:nvSpPr>
          <p:cNvPr id="6" name="テキスト ボックス 5"/>
          <p:cNvSpPr txBox="1"/>
          <p:nvPr/>
        </p:nvSpPr>
        <p:spPr>
          <a:xfrm>
            <a:off x="6025721" y="5742122"/>
            <a:ext cx="1249060" cy="369332"/>
          </a:xfrm>
          <a:prstGeom prst="rect">
            <a:avLst/>
          </a:prstGeom>
          <a:noFill/>
        </p:spPr>
        <p:txBody>
          <a:bodyPr wrap="none" rtlCol="0">
            <a:spAutoFit/>
          </a:bodyPr>
          <a:lstStyle/>
          <a:p>
            <a:r>
              <a:rPr kumimoji="1" lang="ja-JP" altLang="en-US" dirty="0" smtClean="0"/>
              <a:t>ページング</a:t>
            </a:r>
            <a:endParaRPr kumimoji="1" lang="ja-JP" altLang="en-US" dirty="0"/>
          </a:p>
        </p:txBody>
      </p:sp>
      <p:sp>
        <p:nvSpPr>
          <p:cNvPr id="36" name="正方形/長方形 35"/>
          <p:cNvSpPr/>
          <p:nvPr/>
        </p:nvSpPr>
        <p:spPr>
          <a:xfrm>
            <a:off x="1163055" y="5376562"/>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1</a:t>
            </a:r>
            <a:endParaRPr kumimoji="1" lang="ja-JP" altLang="en-US" dirty="0">
              <a:solidFill>
                <a:srgbClr val="000000"/>
              </a:solidFill>
            </a:endParaRPr>
          </a:p>
        </p:txBody>
      </p:sp>
      <p:sp>
        <p:nvSpPr>
          <p:cNvPr id="39" name="正方形/長方形 38"/>
          <p:cNvSpPr/>
          <p:nvPr/>
        </p:nvSpPr>
        <p:spPr>
          <a:xfrm>
            <a:off x="1466750" y="5376562"/>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2</a:t>
            </a:r>
            <a:endParaRPr kumimoji="1" lang="ja-JP" altLang="en-US" dirty="0">
              <a:solidFill>
                <a:srgbClr val="000000"/>
              </a:solidFill>
            </a:endParaRPr>
          </a:p>
        </p:txBody>
      </p:sp>
      <p:sp>
        <p:nvSpPr>
          <p:cNvPr id="40" name="正方形/長方形 39"/>
          <p:cNvSpPr/>
          <p:nvPr/>
        </p:nvSpPr>
        <p:spPr>
          <a:xfrm>
            <a:off x="1770445" y="5376562"/>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3</a:t>
            </a:r>
            <a:endParaRPr kumimoji="1" lang="ja-JP" altLang="en-US" dirty="0">
              <a:solidFill>
                <a:srgbClr val="000000"/>
              </a:solidFill>
            </a:endParaRPr>
          </a:p>
        </p:txBody>
      </p:sp>
      <p:sp>
        <p:nvSpPr>
          <p:cNvPr id="41" name="正方形/長方形 40"/>
          <p:cNvSpPr/>
          <p:nvPr/>
        </p:nvSpPr>
        <p:spPr>
          <a:xfrm>
            <a:off x="2074140" y="5376562"/>
            <a:ext cx="302591" cy="352860"/>
          </a:xfrm>
          <a:prstGeom prst="rect">
            <a:avLst/>
          </a:prstGeom>
          <a:solidFill>
            <a:srgbClr val="FFFFFF"/>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solidFill>
                  <a:srgbClr val="000000"/>
                </a:solidFill>
              </a:rPr>
              <a:t>4</a:t>
            </a:r>
            <a:endParaRPr kumimoji="1" lang="ja-JP" altLang="en-US" dirty="0">
              <a:solidFill>
                <a:srgbClr val="000000"/>
              </a:solidFill>
            </a:endParaRPr>
          </a:p>
        </p:txBody>
      </p:sp>
    </p:spTree>
    <p:extLst>
      <p:ext uri="{BB962C8B-B14F-4D97-AF65-F5344CB8AC3E}">
        <p14:creationId xmlns:p14="http://schemas.microsoft.com/office/powerpoint/2010/main" val="2794139569"/>
      </p:ext>
    </p:extLst>
  </p:cSld>
  <p:clrMapOvr>
    <a:masterClrMapping/>
  </p:clrMapOvr>
  <mc:AlternateContent xmlns:mc="http://schemas.openxmlformats.org/markup-compatibility/2006" xmlns:p14="http://schemas.microsoft.com/office/powerpoint/2010/main">
    <mc:Choice Requires="p14">
      <p:transition spd="slow" p14:dur="2000" advTm="190"/>
    </mc:Choice>
    <mc:Fallback xmlns="">
      <p:transition xmlns:p14="http://schemas.microsoft.com/office/powerpoint/2010/main" spd="slow" advTm="19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 -7.40741E-7 L 0.11823 -0.06875 C 0.14323 -0.08426 0.18021 -0.09282 0.21892 -0.09282 C 0.26302 -0.09282 0.29826 -0.08426 0.32326 -0.06875 L 0.44167 -7.40741E-7 " pathEditMode="relative" rAng="0" ptsTypes="FffFF">
                                      <p:cBhvr>
                                        <p:cTn id="6" dur="1000" fill="hold"/>
                                        <p:tgtEl>
                                          <p:spTgt spid="36"/>
                                        </p:tgtEl>
                                        <p:attrNameLst>
                                          <p:attrName>ppt_x</p:attrName>
                                          <p:attrName>ppt_y</p:attrName>
                                        </p:attrNameLst>
                                      </p:cBhvr>
                                      <p:rCtr x="22083" y="-4653"/>
                                    </p:animMotion>
                                  </p:child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2.77778E-7 -7.40741E-7 L 0.12118 -0.06898 C 0.1467 -0.08472 0.18472 -0.09305 0.22431 -0.09305 C 0.26962 -0.09305 0.30573 -0.08472 0.33125 -0.06898 L 0.45278 -7.40741E-7 " pathEditMode="relative" rAng="0" ptsTypes="FffFF">
                                      <p:cBhvr>
                                        <p:cTn id="10" dur="1000" fill="hold"/>
                                        <p:tgtEl>
                                          <p:spTgt spid="39"/>
                                        </p:tgtEl>
                                        <p:attrNameLst>
                                          <p:attrName>ppt_x</p:attrName>
                                          <p:attrName>ppt_y</p:attrName>
                                        </p:attrNameLst>
                                      </p:cBhvr>
                                      <p:rCtr x="22639" y="-4653"/>
                                    </p:animMotion>
                                  </p:childTnLst>
                                </p:cTn>
                              </p:par>
                            </p:childTnLst>
                          </p:cTn>
                        </p:par>
                      </p:childTnLst>
                    </p:cTn>
                  </p:par>
                  <p:par>
                    <p:cTn id="11" fill="hold">
                      <p:stCondLst>
                        <p:cond delay="indefinite"/>
                      </p:stCondLst>
                      <p:childTnLst>
                        <p:par>
                          <p:cTn id="12" fill="hold">
                            <p:stCondLst>
                              <p:cond delay="0"/>
                            </p:stCondLst>
                            <p:childTnLst>
                              <p:par>
                                <p:cTn id="13" presetID="37" presetClass="path" presetSubtype="0" accel="50000" decel="50000" fill="hold" grpId="0" nodeType="clickEffect">
                                  <p:stCondLst>
                                    <p:cond delay="0"/>
                                  </p:stCondLst>
                                  <p:childTnLst>
                                    <p:animMotion origin="layout" path="M 5.55556E-7 0.00023 L 0.10052 0.05324 C 0.1217 0.06528 0.15312 0.07199 0.18594 0.07199 C 0.22361 0.07199 0.25347 0.06528 0.27465 0.05324 L 0.37535 0.00023 " pathEditMode="relative" rAng="0" ptsTypes="FffFF">
                                      <p:cBhvr>
                                        <p:cTn id="14" dur="1000" fill="hold"/>
                                        <p:tgtEl>
                                          <p:spTgt spid="40"/>
                                        </p:tgtEl>
                                        <p:attrNameLst>
                                          <p:attrName>ppt_x</p:attrName>
                                          <p:attrName>ppt_y</p:attrName>
                                        </p:attrNameLst>
                                      </p:cBhvr>
                                      <p:rCtr x="18767" y="3588"/>
                                    </p:animMotion>
                                  </p:childTnLst>
                                </p:cTn>
                              </p:par>
                            </p:childTnLst>
                          </p:cTn>
                        </p:par>
                        <p:par>
                          <p:cTn id="15" fill="hold">
                            <p:stCondLst>
                              <p:cond delay="1000"/>
                            </p:stCondLst>
                            <p:childTnLst>
                              <p:par>
                                <p:cTn id="16" presetID="37" presetClass="path" presetSubtype="0" accel="50000" decel="50000" fill="hold" grpId="1" nodeType="afterEffect">
                                  <p:stCondLst>
                                    <p:cond delay="0"/>
                                  </p:stCondLst>
                                  <p:childTnLst>
                                    <p:animMotion origin="layout" path="M 0.44167 -7.40741E-7 L 0.49861 0.05301 C 0.51042 0.06505 0.5283 0.07199 0.54688 0.07199 C 0.56823 0.07199 0.58524 0.06505 0.59705 0.05301 L 0.65417 -7.40741E-7 " pathEditMode="relative" rAng="0" ptsTypes="FffFF">
                                      <p:cBhvr>
                                        <p:cTn id="17" dur="1000" fill="hold"/>
                                        <p:tgtEl>
                                          <p:spTgt spid="36"/>
                                        </p:tgtEl>
                                        <p:attrNameLst>
                                          <p:attrName>ppt_x</p:attrName>
                                          <p:attrName>ppt_y</p:attrName>
                                        </p:attrNameLst>
                                      </p:cBhvr>
                                      <p:rCtr x="10625" y="3588"/>
                                    </p:animMotion>
                                  </p:childTnLst>
                                </p:cTn>
                              </p:par>
                            </p:childTnLst>
                          </p:cTn>
                        </p:par>
                      </p:childTnLst>
                    </p:cTn>
                  </p:par>
                  <p:par>
                    <p:cTn id="18" fill="hold">
                      <p:stCondLst>
                        <p:cond delay="indefinite"/>
                      </p:stCondLst>
                      <p:childTnLst>
                        <p:par>
                          <p:cTn id="19" fill="hold">
                            <p:stCondLst>
                              <p:cond delay="0"/>
                            </p:stCondLst>
                            <p:childTnLst>
                              <p:par>
                                <p:cTn id="20" presetID="37" presetClass="path" presetSubtype="0" accel="50000" decel="50000" fill="hold" grpId="0" nodeType="clickEffect">
                                  <p:stCondLst>
                                    <p:cond delay="0"/>
                                  </p:stCondLst>
                                  <p:childTnLst>
                                    <p:animMotion origin="layout" path="M -2.77778E-6 -7.40741E-7 L 0.10348 0.05324 C 0.12518 0.06528 0.15764 0.07199 0.1915 0.07199 C 0.23004 0.07199 0.26094 0.06528 0.28264 0.05324 L 0.38629 -7.40741E-7 " pathEditMode="relative" rAng="0" ptsTypes="FffFF">
                                      <p:cBhvr>
                                        <p:cTn id="21" dur="1000" fill="hold"/>
                                        <p:tgtEl>
                                          <p:spTgt spid="41"/>
                                        </p:tgtEl>
                                        <p:attrNameLst>
                                          <p:attrName>ppt_x</p:attrName>
                                          <p:attrName>ppt_y</p:attrName>
                                        </p:attrNameLst>
                                      </p:cBhvr>
                                      <p:rCtr x="19306" y="3588"/>
                                    </p:animMotion>
                                  </p:childTnLst>
                                </p:cTn>
                              </p:par>
                            </p:childTnLst>
                          </p:cTn>
                        </p:par>
                        <p:par>
                          <p:cTn id="22" fill="hold">
                            <p:stCondLst>
                              <p:cond delay="1000"/>
                            </p:stCondLst>
                            <p:childTnLst>
                              <p:par>
                                <p:cTn id="23" presetID="37" presetClass="path" presetSubtype="0" accel="50000" decel="50000" fill="hold" grpId="1" nodeType="afterEffect">
                                  <p:stCondLst>
                                    <p:cond delay="0"/>
                                  </p:stCondLst>
                                  <p:childTnLst>
                                    <p:animMotion origin="layout" path="M 0.45278 -2.22222E-6 L 0.50816 0.05301 C 0.51979 0.06505 0.53715 0.07176 0.55538 0.07176 C 0.57604 0.07176 0.59253 0.06505 0.60417 0.05301 L 0.65972 -2.22222E-6 " pathEditMode="relative" rAng="0" ptsTypes="FffFF">
                                      <p:cBhvr>
                                        <p:cTn id="24" dur="1000" fill="hold"/>
                                        <p:tgtEl>
                                          <p:spTgt spid="39"/>
                                        </p:tgtEl>
                                        <p:attrNameLst>
                                          <p:attrName>ppt_x</p:attrName>
                                          <p:attrName>ppt_y</p:attrName>
                                        </p:attrNameLst>
                                      </p:cBhvr>
                                      <p:rCtr x="10347" y="358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6" grpId="1" animBg="1"/>
      <p:bldP spid="39" grpId="0" animBg="1"/>
      <p:bldP spid="39" grpId="1" animBg="1"/>
      <p:bldP spid="40" grpId="0" animBg="1"/>
      <p:bldP spid="4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提案</a:t>
            </a:r>
            <a:r>
              <a:rPr lang="ja-JP" altLang="ja-JP" dirty="0" smtClean="0"/>
              <a:t> </a:t>
            </a:r>
            <a:r>
              <a:rPr lang="en-US" altLang="ja-JP" dirty="0" smtClean="0"/>
              <a:t>:</a:t>
            </a:r>
            <a:r>
              <a:rPr lang="ja-JP" altLang="en-US" dirty="0" smtClean="0"/>
              <a:t> </a:t>
            </a:r>
            <a:r>
              <a:rPr lang="en-US" altLang="ja-JP" dirty="0" smtClean="0"/>
              <a:t>S-memV</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大容量メモリを持つ</a:t>
            </a:r>
            <a:r>
              <a:rPr lang="ja-JP" altLang="ja-JP" dirty="0" smtClean="0">
                <a:solidFill>
                  <a:srgbClr val="000000"/>
                </a:solidFill>
              </a:rPr>
              <a:t>V</a:t>
            </a:r>
            <a:r>
              <a:rPr lang="en-US" altLang="ja-JP" dirty="0" smtClean="0">
                <a:solidFill>
                  <a:srgbClr val="000000"/>
                </a:solidFill>
              </a:rPr>
              <a:t>M</a:t>
            </a:r>
            <a:r>
              <a:rPr lang="ja-JP" altLang="en-US" dirty="0" smtClean="0">
                <a:solidFill>
                  <a:srgbClr val="000000"/>
                </a:solidFill>
              </a:rPr>
              <a:t>を複数のホスト</a:t>
            </a:r>
            <a:r>
              <a:rPr lang="ja-JP" altLang="en-US" dirty="0">
                <a:solidFill>
                  <a:srgbClr val="000000"/>
                </a:solidFill>
              </a:rPr>
              <a:t>に分割してマイグレーション</a:t>
            </a:r>
            <a:endParaRPr lang="en-US" altLang="ja-JP" dirty="0" smtClean="0">
              <a:solidFill>
                <a:srgbClr val="000000"/>
              </a:solidFill>
            </a:endParaRPr>
          </a:p>
          <a:p>
            <a:pPr lvl="1"/>
            <a:r>
              <a:rPr lang="en-US" altLang="ja-JP" dirty="0">
                <a:solidFill>
                  <a:srgbClr val="000000"/>
                </a:solidFill>
              </a:rPr>
              <a:t>VM</a:t>
            </a:r>
            <a:r>
              <a:rPr lang="ja-JP" altLang="en-US" dirty="0">
                <a:solidFill>
                  <a:srgbClr val="000000"/>
                </a:solidFill>
              </a:rPr>
              <a:t>の核となる</a:t>
            </a:r>
            <a:r>
              <a:rPr lang="ja-JP" altLang="en-US" dirty="0" smtClean="0">
                <a:solidFill>
                  <a:srgbClr val="000000"/>
                </a:solidFill>
              </a:rPr>
              <a:t>情報</a:t>
            </a:r>
            <a:r>
              <a:rPr lang="en-US" altLang="en-US" dirty="0" smtClean="0">
                <a:solidFill>
                  <a:srgbClr val="000000"/>
                </a:solidFill>
              </a:rPr>
              <a:t>, </a:t>
            </a:r>
            <a:r>
              <a:rPr lang="ja-JP" altLang="en-US" dirty="0" smtClean="0">
                <a:solidFill>
                  <a:srgbClr val="000000"/>
                </a:solidFill>
              </a:rPr>
              <a:t>アクセスが予測されるメモリ</a:t>
            </a:r>
            <a:endParaRPr lang="en-US" altLang="ja-JP" dirty="0" smtClean="0">
              <a:solidFill>
                <a:srgbClr val="000000"/>
              </a:solidFill>
            </a:endParaRPr>
          </a:p>
          <a:p>
            <a:pPr lvl="2"/>
            <a:r>
              <a:rPr lang="ja-JP" altLang="en-US" dirty="0" smtClean="0">
                <a:solidFill>
                  <a:srgbClr val="000000"/>
                </a:solidFill>
              </a:rPr>
              <a:t>メインホスト</a:t>
            </a:r>
            <a:r>
              <a:rPr lang="ja-JP" altLang="en-US" dirty="0">
                <a:solidFill>
                  <a:srgbClr val="000000"/>
                </a:solidFill>
              </a:rPr>
              <a:t>に転送</a:t>
            </a:r>
            <a:endParaRPr lang="en-US" altLang="ja-JP" dirty="0">
              <a:solidFill>
                <a:srgbClr val="000000"/>
              </a:solidFill>
            </a:endParaRPr>
          </a:p>
          <a:p>
            <a:pPr lvl="1"/>
            <a:r>
              <a:rPr lang="ja-JP" altLang="en-US" dirty="0">
                <a:solidFill>
                  <a:srgbClr val="000000"/>
                </a:solidFill>
              </a:rPr>
              <a:t>メインホストに入りきらない</a:t>
            </a:r>
            <a:r>
              <a:rPr lang="en-US" altLang="ja-JP" dirty="0">
                <a:solidFill>
                  <a:srgbClr val="000000"/>
                </a:solidFill>
              </a:rPr>
              <a:t>VM</a:t>
            </a:r>
            <a:r>
              <a:rPr lang="ja-JP" altLang="en-US" dirty="0">
                <a:solidFill>
                  <a:srgbClr val="000000"/>
                </a:solidFill>
              </a:rPr>
              <a:t>のメモリ</a:t>
            </a:r>
            <a:endParaRPr lang="en-US" altLang="ja-JP" dirty="0">
              <a:solidFill>
                <a:srgbClr val="000000"/>
              </a:solidFill>
            </a:endParaRPr>
          </a:p>
          <a:p>
            <a:pPr lvl="2"/>
            <a:r>
              <a:rPr lang="ja-JP" altLang="en-US" dirty="0">
                <a:solidFill>
                  <a:srgbClr val="000000"/>
                </a:solidFill>
              </a:rPr>
              <a:t>サブホスト群に転送</a:t>
            </a:r>
            <a:endParaRPr lang="en-US" altLang="ja-JP" dirty="0">
              <a:solidFill>
                <a:srgbClr val="000000"/>
              </a:solidFill>
            </a:endParaRPr>
          </a:p>
          <a:p>
            <a:pPr lvl="1"/>
            <a:r>
              <a:rPr lang="ja-JP" altLang="en-US" dirty="0" smtClean="0">
                <a:solidFill>
                  <a:srgbClr val="000000"/>
                </a:solidFill>
              </a:rPr>
              <a:t>マイグレーション中はページングが発生しない</a:t>
            </a:r>
            <a:endParaRPr lang="ja-JP" altLang="en-US" dirty="0">
              <a:solidFill>
                <a:srgbClr val="000000"/>
              </a:solidFill>
            </a:endParaRPr>
          </a:p>
          <a:p>
            <a:pPr lvl="2"/>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6</a:t>
            </a:fld>
            <a:endParaRPr lang="en-US"/>
          </a:p>
        </p:txBody>
      </p:sp>
      <p:grpSp>
        <p:nvGrpSpPr>
          <p:cNvPr id="5" name="図形グループ 4"/>
          <p:cNvGrpSpPr/>
          <p:nvPr/>
        </p:nvGrpSpPr>
        <p:grpSpPr>
          <a:xfrm>
            <a:off x="567548" y="4394985"/>
            <a:ext cx="7558548" cy="2146676"/>
            <a:chOff x="567548" y="4256698"/>
            <a:chExt cx="7558548" cy="2146676"/>
          </a:xfrm>
        </p:grpSpPr>
        <p:sp>
          <p:nvSpPr>
            <p:cNvPr id="6" name="角丸四角形 5"/>
            <p:cNvSpPr/>
            <p:nvPr/>
          </p:nvSpPr>
          <p:spPr>
            <a:xfrm>
              <a:off x="6163936" y="4654665"/>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7" name="角丸四角形 6"/>
            <p:cNvSpPr/>
            <p:nvPr/>
          </p:nvSpPr>
          <p:spPr>
            <a:xfrm>
              <a:off x="567548" y="4645545"/>
              <a:ext cx="1786936"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ja-JP" altLang="en-US" dirty="0">
                <a:latin typeface="メイリオ"/>
                <a:ea typeface="メイリオ"/>
                <a:cs typeface="メイリオ"/>
              </a:endParaRPr>
            </a:p>
          </p:txBody>
        </p:sp>
        <p:sp>
          <p:nvSpPr>
            <p:cNvPr id="8" name="角丸四角形 7"/>
            <p:cNvSpPr/>
            <p:nvPr/>
          </p:nvSpPr>
          <p:spPr>
            <a:xfrm>
              <a:off x="4065219" y="4659147"/>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latin typeface="メイリオ"/>
                  <a:ea typeface="メイリオ"/>
                  <a:cs typeface="メイリオ"/>
                </a:rPr>
                <a:t> </a:t>
              </a:r>
              <a:r>
                <a:rPr kumimoji="1" lang="en-US" altLang="en-US" dirty="0" smtClean="0">
                  <a:latin typeface="メイリオ"/>
                  <a:ea typeface="メイリオ"/>
                  <a:cs typeface="メイリオ"/>
                </a:rPr>
                <a:t>  </a:t>
              </a: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endParaRPr kumimoji="1" lang="en-US" altLang="ja-JP" dirty="0" smtClean="0">
                <a:latin typeface="メイリオ"/>
                <a:ea typeface="メイリオ"/>
                <a:cs typeface="メイリオ"/>
              </a:endParaRPr>
            </a:p>
            <a:p>
              <a:pPr algn="ctr"/>
              <a:endParaRPr kumimoji="1" lang="en-US" altLang="ja-JP" dirty="0">
                <a:latin typeface="メイリオ"/>
                <a:ea typeface="メイリオ"/>
                <a:cs typeface="メイリオ"/>
              </a:endParaRPr>
            </a:p>
            <a:p>
              <a:pPr algn="ctr"/>
              <a:r>
                <a:rPr kumimoji="1" lang="ja-JP" altLang="en-US" dirty="0" smtClean="0">
                  <a:latin typeface="メイリオ"/>
                  <a:ea typeface="メイリオ"/>
                  <a:cs typeface="メイリオ"/>
                </a:rPr>
                <a:t>　</a:t>
              </a:r>
              <a:endParaRPr kumimoji="1" lang="ja-JP" altLang="en-US" dirty="0">
                <a:latin typeface="メイリオ"/>
                <a:ea typeface="メイリオ"/>
                <a:cs typeface="メイリオ"/>
              </a:endParaRPr>
            </a:p>
          </p:txBody>
        </p:sp>
        <p:sp>
          <p:nvSpPr>
            <p:cNvPr id="9" name="右矢印 8"/>
            <p:cNvSpPr/>
            <p:nvPr/>
          </p:nvSpPr>
          <p:spPr>
            <a:xfrm>
              <a:off x="2545542" y="5110787"/>
              <a:ext cx="1343012" cy="50715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latin typeface="メイリオ"/>
                <a:ea typeface="メイリオ"/>
                <a:cs typeface="メイリオ"/>
              </a:endParaRPr>
            </a:p>
          </p:txBody>
        </p:sp>
        <p:sp>
          <p:nvSpPr>
            <p:cNvPr id="10" name="テキスト ボックス 9"/>
            <p:cNvSpPr txBox="1"/>
            <p:nvPr/>
          </p:nvSpPr>
          <p:spPr>
            <a:xfrm>
              <a:off x="2339500" y="4803010"/>
              <a:ext cx="1725719" cy="307777"/>
            </a:xfrm>
            <a:prstGeom prst="rect">
              <a:avLst/>
            </a:prstGeom>
            <a:noFill/>
          </p:spPr>
          <p:txBody>
            <a:bodyPr wrap="square" rtlCol="0">
              <a:spAutoFit/>
            </a:bodyPr>
            <a:lstStyle/>
            <a:p>
              <a:r>
                <a:rPr kumimoji="1" lang="ja-JP" altLang="en-US" sz="1400" dirty="0" smtClean="0">
                  <a:latin typeface="メイリオ"/>
                  <a:ea typeface="メイリオ"/>
                  <a:cs typeface="メイリオ"/>
                </a:rPr>
                <a:t>マイグレーション</a:t>
              </a:r>
              <a:endParaRPr kumimoji="1" lang="ja-JP" altLang="en-US" sz="1400" dirty="0">
                <a:latin typeface="メイリオ"/>
                <a:ea typeface="メイリオ"/>
                <a:cs typeface="メイリオ"/>
              </a:endParaRPr>
            </a:p>
          </p:txBody>
        </p:sp>
        <p:sp>
          <p:nvSpPr>
            <p:cNvPr id="11" name="テキスト ボックス 10"/>
            <p:cNvSpPr txBox="1"/>
            <p:nvPr/>
          </p:nvSpPr>
          <p:spPr>
            <a:xfrm>
              <a:off x="769840" y="4256698"/>
              <a:ext cx="1569660"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移送元ホスト</a:t>
              </a:r>
              <a:endParaRPr kumimoji="1" lang="ja-JP" altLang="en-US" dirty="0">
                <a:latin typeface="メイリオ"/>
                <a:ea typeface="メイリオ"/>
                <a:cs typeface="メイリオ"/>
              </a:endParaRPr>
            </a:p>
          </p:txBody>
        </p:sp>
        <p:sp>
          <p:nvSpPr>
            <p:cNvPr id="12" name="テキスト ボックス 11"/>
            <p:cNvSpPr txBox="1"/>
            <p:nvPr/>
          </p:nvSpPr>
          <p:spPr>
            <a:xfrm>
              <a:off x="3848450" y="4296802"/>
              <a:ext cx="2262158"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移送先メインホスト</a:t>
              </a:r>
              <a:endParaRPr kumimoji="1" lang="ja-JP" altLang="en-US" dirty="0">
                <a:latin typeface="メイリオ"/>
                <a:ea typeface="メイリオ"/>
                <a:cs typeface="メイリオ"/>
              </a:endParaRPr>
            </a:p>
          </p:txBody>
        </p:sp>
        <p:sp>
          <p:nvSpPr>
            <p:cNvPr id="13" name="角丸四角形 12"/>
            <p:cNvSpPr/>
            <p:nvPr/>
          </p:nvSpPr>
          <p:spPr>
            <a:xfrm>
              <a:off x="6375842" y="4984063"/>
              <a:ext cx="1362856" cy="8100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latin typeface="メイリオ"/>
                  <a:ea typeface="メイリオ"/>
                  <a:cs typeface="メイリオ"/>
                </a:rPr>
                <a:t>VM</a:t>
              </a:r>
              <a:r>
                <a:rPr kumimoji="1" lang="ja-JP" altLang="en-US" sz="1400" dirty="0" smtClean="0">
                  <a:latin typeface="メイリオ"/>
                  <a:ea typeface="メイリオ"/>
                  <a:cs typeface="メイリオ"/>
                </a:rPr>
                <a:t>のメモリの一部</a:t>
              </a:r>
              <a:endParaRPr kumimoji="1" lang="ja-JP" altLang="en-US" sz="1400" dirty="0">
                <a:latin typeface="メイリオ"/>
                <a:ea typeface="メイリオ"/>
                <a:cs typeface="メイリオ"/>
              </a:endParaRPr>
            </a:p>
          </p:txBody>
        </p:sp>
        <p:sp>
          <p:nvSpPr>
            <p:cNvPr id="14" name="テキスト ボックス 13"/>
            <p:cNvSpPr txBox="1"/>
            <p:nvPr/>
          </p:nvSpPr>
          <p:spPr>
            <a:xfrm>
              <a:off x="6094771" y="4280923"/>
              <a:ext cx="2031325" cy="369332"/>
            </a:xfrm>
            <a:prstGeom prst="rect">
              <a:avLst/>
            </a:prstGeom>
            <a:noFill/>
          </p:spPr>
          <p:txBody>
            <a:bodyPr wrap="none" rtlCol="0">
              <a:spAutoFit/>
            </a:bodyPr>
            <a:lstStyle/>
            <a:p>
              <a:r>
                <a:rPr kumimoji="1" lang="ja-JP" altLang="en-US" dirty="0" smtClean="0">
                  <a:latin typeface="メイリオ"/>
                  <a:ea typeface="メイリオ"/>
                  <a:cs typeface="メイリオ"/>
                </a:rPr>
                <a:t>移送先サブホスト</a:t>
              </a:r>
              <a:endParaRPr kumimoji="1" lang="ja-JP" altLang="en-US" dirty="0">
                <a:latin typeface="メイリオ"/>
                <a:ea typeface="メイリオ"/>
                <a:cs typeface="メイリオ"/>
              </a:endParaRPr>
            </a:p>
          </p:txBody>
        </p:sp>
        <p:sp>
          <p:nvSpPr>
            <p:cNvPr id="15" name="右カーブ矢印 14"/>
            <p:cNvSpPr/>
            <p:nvPr/>
          </p:nvSpPr>
          <p:spPr>
            <a:xfrm rot="16200000">
              <a:off x="3860692" y="3341085"/>
              <a:ext cx="998203" cy="5126375"/>
            </a:xfrm>
            <a:prstGeom prst="curvedRightArrow">
              <a:avLst>
                <a:gd name="adj1" fmla="val 33584"/>
                <a:gd name="adj2" fmla="val 84432"/>
                <a:gd name="adj3" fmla="val 4138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solidFill>
                  <a:schemeClr val="tx1"/>
                </a:solidFill>
                <a:latin typeface="メイリオ"/>
                <a:ea typeface="メイリオ"/>
                <a:cs typeface="メイリオ"/>
              </a:endParaRPr>
            </a:p>
          </p:txBody>
        </p:sp>
        <p:sp>
          <p:nvSpPr>
            <p:cNvPr id="16" name="テキスト ボックス 15"/>
            <p:cNvSpPr txBox="1"/>
            <p:nvPr/>
          </p:nvSpPr>
          <p:spPr>
            <a:xfrm>
              <a:off x="3594248" y="6057186"/>
              <a:ext cx="1174635" cy="307777"/>
            </a:xfrm>
            <a:prstGeom prst="rect">
              <a:avLst/>
            </a:prstGeom>
            <a:noFill/>
          </p:spPr>
          <p:txBody>
            <a:bodyPr wrap="square" rtlCol="0">
              <a:spAutoFit/>
            </a:bodyPr>
            <a:lstStyle/>
            <a:p>
              <a:r>
                <a:rPr kumimoji="1" lang="ja-JP" altLang="en-US" sz="1400" dirty="0" smtClean="0">
                  <a:solidFill>
                    <a:srgbClr val="000000"/>
                  </a:solidFill>
                  <a:latin typeface="メイリオ"/>
                  <a:ea typeface="メイリオ"/>
                  <a:cs typeface="メイリオ"/>
                </a:rPr>
                <a:t>メモリ転送</a:t>
              </a:r>
              <a:endParaRPr kumimoji="1" lang="ja-JP" altLang="en-US" sz="1400" dirty="0">
                <a:solidFill>
                  <a:srgbClr val="000000"/>
                </a:solidFill>
                <a:latin typeface="メイリオ"/>
                <a:ea typeface="メイリオ"/>
                <a:cs typeface="メイリオ"/>
              </a:endParaRPr>
            </a:p>
          </p:txBody>
        </p:sp>
        <p:sp>
          <p:nvSpPr>
            <p:cNvPr id="17" name="角丸四角形 16"/>
            <p:cNvSpPr/>
            <p:nvPr/>
          </p:nvSpPr>
          <p:spPr>
            <a:xfrm>
              <a:off x="787372" y="5602451"/>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18" name="角丸四角形 17"/>
            <p:cNvSpPr/>
            <p:nvPr/>
          </p:nvSpPr>
          <p:spPr>
            <a:xfrm>
              <a:off x="4235102" y="5602176"/>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latin typeface="メイリオ"/>
                  <a:ea typeface="メイリオ"/>
                  <a:cs typeface="メイリオ"/>
                </a:rPr>
                <a:t>V</a:t>
              </a:r>
              <a:r>
                <a:rPr kumimoji="1" lang="en-US" altLang="ja-JP" dirty="0" smtClean="0">
                  <a:latin typeface="メイリオ"/>
                  <a:ea typeface="メイリオ"/>
                  <a:cs typeface="メイリオ"/>
                </a:rPr>
                <a:t>M</a:t>
              </a:r>
              <a:endParaRPr kumimoji="1" lang="ja-JP" altLang="en-US" dirty="0">
                <a:latin typeface="メイリオ"/>
                <a:ea typeface="メイリオ"/>
                <a:cs typeface="メイリオ"/>
              </a:endParaRPr>
            </a:p>
          </p:txBody>
        </p:sp>
        <p:sp>
          <p:nvSpPr>
            <p:cNvPr id="19" name="角丸四角形 18"/>
            <p:cNvSpPr/>
            <p:nvPr/>
          </p:nvSpPr>
          <p:spPr>
            <a:xfrm>
              <a:off x="4235102" y="4916775"/>
              <a:ext cx="1343690" cy="48839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sp>
          <p:nvSpPr>
            <p:cNvPr id="20" name="角丸四角形 19"/>
            <p:cNvSpPr/>
            <p:nvPr/>
          </p:nvSpPr>
          <p:spPr>
            <a:xfrm>
              <a:off x="787372" y="4803010"/>
              <a:ext cx="1343690" cy="65005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latin typeface="メイリオ"/>
                  <a:ea typeface="メイリオ"/>
                  <a:cs typeface="メイリオ"/>
                </a:rPr>
                <a:t>メモリ</a:t>
              </a:r>
              <a:endParaRPr kumimoji="1" lang="ja-JP" altLang="en-US" dirty="0">
                <a:latin typeface="メイリオ"/>
                <a:ea typeface="メイリオ"/>
                <a:cs typeface="メイリオ"/>
              </a:endParaRPr>
            </a:p>
          </p:txBody>
        </p:sp>
      </p:grpSp>
    </p:spTree>
    <p:extLst>
      <p:ext uri="{BB962C8B-B14F-4D97-AF65-F5344CB8AC3E}">
        <p14:creationId xmlns:p14="http://schemas.microsoft.com/office/powerpoint/2010/main" val="3137536553"/>
      </p:ext>
    </p:extLst>
  </p:cSld>
  <p:clrMapOvr>
    <a:masterClrMapping/>
  </p:clrMapOvr>
  <mc:AlternateContent xmlns:mc="http://schemas.openxmlformats.org/markup-compatibility/2006" xmlns:p14="http://schemas.microsoft.com/office/powerpoint/2010/main">
    <mc:Choice Requires="p14">
      <p:transition spd="slow" p14:dur="2000" advTm="452"/>
    </mc:Choice>
    <mc:Fallback xmlns="">
      <p:transition xmlns:p14="http://schemas.microsoft.com/office/powerpoint/2010/main" spd="slow" advTm="452"/>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マイグレーション後の動作</a:t>
            </a:r>
            <a:endParaRPr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メインホスト上でリモートページングを行いながら</a:t>
            </a:r>
            <a:r>
              <a:rPr lang="en-US" altLang="ja-JP" dirty="0" smtClean="0">
                <a:solidFill>
                  <a:srgbClr val="000000"/>
                </a:solidFill>
              </a:rPr>
              <a:t>VM</a:t>
            </a:r>
            <a:r>
              <a:rPr lang="ja-JP" altLang="en-US" dirty="0" smtClean="0">
                <a:solidFill>
                  <a:srgbClr val="000000"/>
                </a:solidFill>
              </a:rPr>
              <a:t>を動作させる</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がメインホスト上にないメモリを要求した時</a:t>
            </a:r>
            <a:endParaRPr lang="en-US" altLang="ja-JP" dirty="0" smtClean="0">
              <a:solidFill>
                <a:srgbClr val="000000"/>
              </a:solidFill>
            </a:endParaRPr>
          </a:p>
          <a:p>
            <a:pPr lvl="2"/>
            <a:r>
              <a:rPr lang="ja-JP" altLang="en-US" dirty="0" smtClean="0">
                <a:solidFill>
                  <a:srgbClr val="000000"/>
                </a:solidFill>
              </a:rPr>
              <a:t>要求されたメモリをサブホストからページイン</a:t>
            </a:r>
            <a:endParaRPr lang="en-US" altLang="ja-JP" dirty="0" smtClean="0">
              <a:solidFill>
                <a:srgbClr val="000000"/>
              </a:solidFill>
            </a:endParaRPr>
          </a:p>
          <a:p>
            <a:pPr lvl="2"/>
            <a:r>
              <a:rPr lang="ja-JP" altLang="en-US" dirty="0" smtClean="0">
                <a:solidFill>
                  <a:srgbClr val="000000"/>
                </a:solidFill>
              </a:rPr>
              <a:t>アクセスされていないメモリをサブホストにページアウト</a:t>
            </a:r>
            <a:endParaRPr lang="en-US" altLang="ja-JP" dirty="0" smtClean="0">
              <a:solidFill>
                <a:srgbClr val="000000"/>
              </a:solidFill>
            </a:endParaRPr>
          </a:p>
          <a:p>
            <a:pPr lvl="1"/>
            <a:r>
              <a:rPr lang="ja-JP" altLang="en-US" dirty="0" smtClean="0">
                <a:solidFill>
                  <a:srgbClr val="000000"/>
                </a:solidFill>
              </a:rPr>
              <a:t>リモートページングの頻度は低い</a:t>
            </a:r>
            <a:endParaRPr lang="en-US" altLang="ja-JP" dirty="0" smtClean="0">
              <a:solidFill>
                <a:srgbClr val="000000"/>
              </a:solidFill>
            </a:endParaRPr>
          </a:p>
          <a:p>
            <a:pPr lvl="2"/>
            <a:r>
              <a:rPr lang="ja-JP" altLang="en-US" dirty="0">
                <a:solidFill>
                  <a:srgbClr val="000000"/>
                </a:solidFill>
              </a:rPr>
              <a:t>アクセスが予測される</a:t>
            </a:r>
            <a:r>
              <a:rPr lang="ja-JP" altLang="en-US" dirty="0" smtClean="0">
                <a:solidFill>
                  <a:srgbClr val="000000"/>
                </a:solidFill>
              </a:rPr>
              <a:t>メモリはメインホスト</a:t>
            </a:r>
            <a:r>
              <a:rPr lang="ja-JP" altLang="en-US" dirty="0">
                <a:solidFill>
                  <a:srgbClr val="000000"/>
                </a:solidFill>
              </a:rPr>
              <a:t>に</a:t>
            </a:r>
            <a:r>
              <a:rPr lang="ja-JP" altLang="en-US" dirty="0" smtClean="0">
                <a:solidFill>
                  <a:srgbClr val="000000"/>
                </a:solidFill>
              </a:rPr>
              <a:t>転送済み</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7</a:t>
            </a:fld>
            <a:endParaRPr lang="en-US"/>
          </a:p>
        </p:txBody>
      </p:sp>
      <p:grpSp>
        <p:nvGrpSpPr>
          <p:cNvPr id="5" name="図形グループ 4"/>
          <p:cNvGrpSpPr/>
          <p:nvPr/>
        </p:nvGrpSpPr>
        <p:grpSpPr>
          <a:xfrm>
            <a:off x="1743708" y="4580204"/>
            <a:ext cx="5656585" cy="1854164"/>
            <a:chOff x="1305959" y="4743966"/>
            <a:chExt cx="5656585" cy="1854164"/>
          </a:xfrm>
        </p:grpSpPr>
        <p:sp>
          <p:nvSpPr>
            <p:cNvPr id="9" name="角丸四角形 8"/>
            <p:cNvSpPr/>
            <p:nvPr/>
          </p:nvSpPr>
          <p:spPr>
            <a:xfrm>
              <a:off x="5229371" y="5145427"/>
              <a:ext cx="1733173"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solidFill>
                    <a:srgbClr val="000000"/>
                  </a:solidFill>
                  <a:latin typeface="メイリオ"/>
                  <a:ea typeface="メイリオ"/>
                  <a:cs typeface="メイリオ"/>
                </a:rPr>
                <a:t> </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r>
                <a:rPr kumimoji="1" lang="ja-JP" altLang="en-US" dirty="0" smtClean="0">
                  <a:solidFill>
                    <a:srgbClr val="000000"/>
                  </a:solidFill>
                  <a:latin typeface="メイリオ"/>
                  <a:ea typeface="メイリオ"/>
                  <a:cs typeface="メイリオ"/>
                </a:rPr>
                <a:t>　</a:t>
              </a:r>
              <a:endParaRPr kumimoji="1" lang="ja-JP" altLang="en-US" dirty="0">
                <a:solidFill>
                  <a:srgbClr val="000000"/>
                </a:solidFill>
                <a:latin typeface="メイリオ"/>
                <a:ea typeface="メイリオ"/>
                <a:cs typeface="メイリオ"/>
              </a:endParaRPr>
            </a:p>
          </p:txBody>
        </p:sp>
        <p:sp>
          <p:nvSpPr>
            <p:cNvPr id="11" name="角丸四角形 10"/>
            <p:cNvSpPr/>
            <p:nvPr/>
          </p:nvSpPr>
          <p:spPr>
            <a:xfrm>
              <a:off x="1305959" y="5146415"/>
              <a:ext cx="1677701" cy="14219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en-US" altLang="en-US" dirty="0">
                  <a:solidFill>
                    <a:srgbClr val="000000"/>
                  </a:solidFill>
                  <a:latin typeface="メイリオ"/>
                  <a:ea typeface="メイリオ"/>
                  <a:cs typeface="メイリオ"/>
                </a:rPr>
                <a:t> </a:t>
              </a:r>
              <a:r>
                <a:rPr kumimoji="1" lang="en-US" altLang="en-US" dirty="0" smtClean="0">
                  <a:solidFill>
                    <a:srgbClr val="000000"/>
                  </a:solidFill>
                  <a:latin typeface="メイリオ"/>
                  <a:ea typeface="メイリオ"/>
                  <a:cs typeface="メイリオ"/>
                </a:rPr>
                <a:t>  </a:t>
              </a: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endParaRPr kumimoji="1" lang="en-US" altLang="ja-JP" dirty="0" smtClean="0">
                <a:solidFill>
                  <a:srgbClr val="000000"/>
                </a:solidFill>
                <a:latin typeface="メイリオ"/>
                <a:ea typeface="メイリオ"/>
                <a:cs typeface="メイリオ"/>
              </a:endParaRPr>
            </a:p>
            <a:p>
              <a:pPr algn="ctr"/>
              <a:endParaRPr kumimoji="1" lang="en-US" altLang="ja-JP" dirty="0">
                <a:solidFill>
                  <a:srgbClr val="000000"/>
                </a:solidFill>
                <a:latin typeface="メイリオ"/>
                <a:ea typeface="メイリオ"/>
                <a:cs typeface="メイリオ"/>
              </a:endParaRPr>
            </a:p>
            <a:p>
              <a:pPr algn="ctr"/>
              <a:r>
                <a:rPr kumimoji="1" lang="ja-JP" altLang="en-US" dirty="0" smtClean="0">
                  <a:solidFill>
                    <a:srgbClr val="000000"/>
                  </a:solidFill>
                  <a:latin typeface="メイリオ"/>
                  <a:ea typeface="メイリオ"/>
                  <a:cs typeface="メイリオ"/>
                </a:rPr>
                <a:t>　</a:t>
              </a:r>
              <a:endParaRPr kumimoji="1" lang="ja-JP" altLang="en-US" dirty="0">
                <a:solidFill>
                  <a:srgbClr val="000000"/>
                </a:solidFill>
                <a:latin typeface="メイリオ"/>
                <a:ea typeface="メイリオ"/>
                <a:cs typeface="メイリオ"/>
              </a:endParaRPr>
            </a:p>
          </p:txBody>
        </p:sp>
        <p:sp>
          <p:nvSpPr>
            <p:cNvPr id="16" name="テキスト ボックス 15"/>
            <p:cNvSpPr txBox="1"/>
            <p:nvPr/>
          </p:nvSpPr>
          <p:spPr>
            <a:xfrm>
              <a:off x="1379946" y="4743966"/>
              <a:ext cx="1569660"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メインホスト</a:t>
              </a:r>
              <a:endParaRPr kumimoji="1" lang="ja-JP" altLang="en-US" dirty="0">
                <a:solidFill>
                  <a:srgbClr val="000000"/>
                </a:solidFill>
                <a:latin typeface="メイリオ"/>
                <a:ea typeface="メイリオ"/>
                <a:cs typeface="メイリオ"/>
              </a:endParaRPr>
            </a:p>
          </p:txBody>
        </p:sp>
        <p:sp>
          <p:nvSpPr>
            <p:cNvPr id="17" name="角丸四角形 16"/>
            <p:cNvSpPr/>
            <p:nvPr/>
          </p:nvSpPr>
          <p:spPr>
            <a:xfrm>
              <a:off x="5418799" y="5423085"/>
              <a:ext cx="1362856" cy="89104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1400" dirty="0" smtClean="0">
                  <a:solidFill>
                    <a:srgbClr val="000000"/>
                  </a:solidFill>
                  <a:latin typeface="メイリオ"/>
                  <a:ea typeface="メイリオ"/>
                  <a:cs typeface="メイリオ"/>
                </a:rPr>
                <a:t>VM</a:t>
              </a:r>
              <a:r>
                <a:rPr kumimoji="1" lang="ja-JP" altLang="en-US" sz="1400" dirty="0" smtClean="0">
                  <a:solidFill>
                    <a:srgbClr val="000000"/>
                  </a:solidFill>
                  <a:latin typeface="メイリオ"/>
                  <a:ea typeface="メイリオ"/>
                  <a:cs typeface="メイリオ"/>
                </a:rPr>
                <a:t>のメモリの一部</a:t>
              </a:r>
              <a:endParaRPr kumimoji="1" lang="ja-JP" altLang="en-US" sz="1400" dirty="0">
                <a:solidFill>
                  <a:srgbClr val="000000"/>
                </a:solidFill>
                <a:latin typeface="メイリオ"/>
                <a:ea typeface="メイリオ"/>
                <a:cs typeface="メイリオ"/>
              </a:endParaRPr>
            </a:p>
          </p:txBody>
        </p:sp>
        <p:sp>
          <p:nvSpPr>
            <p:cNvPr id="18" name="テキスト ボックス 17"/>
            <p:cNvSpPr txBox="1"/>
            <p:nvPr/>
          </p:nvSpPr>
          <p:spPr>
            <a:xfrm>
              <a:off x="5474126" y="4744949"/>
              <a:ext cx="1338828" cy="369332"/>
            </a:xfrm>
            <a:prstGeom prst="rect">
              <a:avLst/>
            </a:prstGeom>
            <a:noFill/>
          </p:spPr>
          <p:txBody>
            <a:bodyPr wrap="none" rtlCol="0">
              <a:spAutoFit/>
            </a:bodyPr>
            <a:lstStyle/>
            <a:p>
              <a:r>
                <a:rPr kumimoji="1" lang="ja-JP" altLang="en-US" dirty="0" smtClean="0">
                  <a:solidFill>
                    <a:srgbClr val="000000"/>
                  </a:solidFill>
                  <a:latin typeface="メイリオ"/>
                  <a:ea typeface="メイリオ"/>
                  <a:cs typeface="メイリオ"/>
                </a:rPr>
                <a:t>サブホスト</a:t>
              </a:r>
              <a:endParaRPr kumimoji="1" lang="ja-JP" altLang="en-US" dirty="0">
                <a:solidFill>
                  <a:srgbClr val="000000"/>
                </a:solidFill>
                <a:latin typeface="メイリオ"/>
                <a:ea typeface="メイリオ"/>
                <a:cs typeface="メイリオ"/>
              </a:endParaRPr>
            </a:p>
          </p:txBody>
        </p:sp>
        <p:sp>
          <p:nvSpPr>
            <p:cNvPr id="22" name="角丸四角形 21"/>
            <p:cNvSpPr/>
            <p:nvPr/>
          </p:nvSpPr>
          <p:spPr>
            <a:xfrm>
              <a:off x="1475842" y="6106456"/>
              <a:ext cx="1343690" cy="3669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ja-JP" dirty="0" smtClean="0">
                  <a:solidFill>
                    <a:srgbClr val="000000"/>
                  </a:solidFill>
                  <a:latin typeface="メイリオ"/>
                  <a:ea typeface="メイリオ"/>
                  <a:cs typeface="メイリオ"/>
                </a:rPr>
                <a:t>V</a:t>
              </a:r>
              <a:r>
                <a:rPr kumimoji="1" lang="en-US" altLang="ja-JP" dirty="0" smtClean="0">
                  <a:solidFill>
                    <a:srgbClr val="000000"/>
                  </a:solidFill>
                  <a:latin typeface="メイリオ"/>
                  <a:ea typeface="メイリオ"/>
                  <a:cs typeface="メイリオ"/>
                </a:rPr>
                <a:t>M</a:t>
              </a:r>
              <a:endParaRPr kumimoji="1" lang="ja-JP" altLang="en-US" dirty="0">
                <a:solidFill>
                  <a:srgbClr val="000000"/>
                </a:solidFill>
                <a:latin typeface="メイリオ"/>
                <a:ea typeface="メイリオ"/>
                <a:cs typeface="メイリオ"/>
              </a:endParaRPr>
            </a:p>
          </p:txBody>
        </p:sp>
        <p:sp>
          <p:nvSpPr>
            <p:cNvPr id="23" name="角丸四角形 22"/>
            <p:cNvSpPr/>
            <p:nvPr/>
          </p:nvSpPr>
          <p:spPr>
            <a:xfrm>
              <a:off x="1475842" y="5283892"/>
              <a:ext cx="1343690" cy="65005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smtClean="0">
                  <a:solidFill>
                    <a:srgbClr val="000000"/>
                  </a:solidFill>
                  <a:latin typeface="メイリオ"/>
                  <a:ea typeface="メイリオ"/>
                  <a:cs typeface="メイリオ"/>
                </a:rPr>
                <a:t>メモリ</a:t>
              </a:r>
              <a:endParaRPr kumimoji="1" lang="ja-JP" altLang="en-US" dirty="0">
                <a:solidFill>
                  <a:srgbClr val="000000"/>
                </a:solidFill>
                <a:latin typeface="メイリオ"/>
                <a:ea typeface="メイリオ"/>
                <a:cs typeface="メイリオ"/>
              </a:endParaRPr>
            </a:p>
          </p:txBody>
        </p:sp>
        <p:sp>
          <p:nvSpPr>
            <p:cNvPr id="24" name="右矢印 23"/>
            <p:cNvSpPr/>
            <p:nvPr/>
          </p:nvSpPr>
          <p:spPr>
            <a:xfrm>
              <a:off x="3450248" y="5289700"/>
              <a:ext cx="1348631" cy="45513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sz="1400" dirty="0">
                <a:solidFill>
                  <a:srgbClr val="000000"/>
                </a:solidFill>
                <a:latin typeface="メイリオ"/>
                <a:ea typeface="メイリオ"/>
                <a:cs typeface="メイリオ"/>
              </a:endParaRPr>
            </a:p>
          </p:txBody>
        </p:sp>
        <p:sp>
          <p:nvSpPr>
            <p:cNvPr id="25" name="右矢印 24"/>
            <p:cNvSpPr/>
            <p:nvPr/>
          </p:nvSpPr>
          <p:spPr>
            <a:xfrm rot="10800000">
              <a:off x="3394056" y="5850491"/>
              <a:ext cx="1348631" cy="45513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rgbClr val="000000"/>
                </a:solidFill>
                <a:latin typeface="メイリオ"/>
                <a:ea typeface="メイリオ"/>
                <a:cs typeface="メイリオ"/>
              </a:endParaRPr>
            </a:p>
          </p:txBody>
        </p:sp>
        <p:sp>
          <p:nvSpPr>
            <p:cNvPr id="26" name="テキスト ボックス 25"/>
            <p:cNvSpPr txBox="1"/>
            <p:nvPr/>
          </p:nvSpPr>
          <p:spPr>
            <a:xfrm>
              <a:off x="3333826" y="5011484"/>
              <a:ext cx="1415772" cy="338554"/>
            </a:xfrm>
            <a:prstGeom prst="rect">
              <a:avLst/>
            </a:prstGeom>
            <a:noFill/>
          </p:spPr>
          <p:txBody>
            <a:bodyPr wrap="none" rtlCol="0">
              <a:spAutoFit/>
            </a:bodyPr>
            <a:lstStyle/>
            <a:p>
              <a:r>
                <a:rPr kumimoji="1" lang="ja-JP" altLang="en-US" sz="1600" dirty="0" smtClean="0">
                  <a:solidFill>
                    <a:srgbClr val="000000"/>
                  </a:solidFill>
                  <a:latin typeface="メイリオ"/>
                  <a:ea typeface="メイリオ"/>
                  <a:cs typeface="メイリオ"/>
                </a:rPr>
                <a:t>ページアウト</a:t>
              </a:r>
              <a:endParaRPr kumimoji="1" lang="ja-JP" altLang="en-US" sz="1600" dirty="0">
                <a:solidFill>
                  <a:srgbClr val="000000"/>
                </a:solidFill>
                <a:latin typeface="メイリオ"/>
                <a:ea typeface="メイリオ"/>
                <a:cs typeface="メイリオ"/>
              </a:endParaRPr>
            </a:p>
          </p:txBody>
        </p:sp>
        <p:sp>
          <p:nvSpPr>
            <p:cNvPr id="27" name="テキスト ボックス 26"/>
            <p:cNvSpPr txBox="1"/>
            <p:nvPr/>
          </p:nvSpPr>
          <p:spPr>
            <a:xfrm>
              <a:off x="3482422" y="6259576"/>
              <a:ext cx="1210588" cy="338554"/>
            </a:xfrm>
            <a:prstGeom prst="rect">
              <a:avLst/>
            </a:prstGeom>
            <a:noFill/>
          </p:spPr>
          <p:txBody>
            <a:bodyPr wrap="none" rtlCol="0">
              <a:spAutoFit/>
            </a:bodyPr>
            <a:lstStyle/>
            <a:p>
              <a:r>
                <a:rPr kumimoji="1" lang="ja-JP" altLang="en-US" sz="1600" dirty="0" smtClean="0">
                  <a:solidFill>
                    <a:srgbClr val="000000"/>
                  </a:solidFill>
                  <a:latin typeface="メイリオ"/>
                  <a:ea typeface="メイリオ"/>
                  <a:cs typeface="メイリオ"/>
                </a:rPr>
                <a:t>ページイン</a:t>
              </a:r>
              <a:endParaRPr kumimoji="1" lang="ja-JP" altLang="en-US" sz="1600" dirty="0">
                <a:solidFill>
                  <a:srgbClr val="000000"/>
                </a:solidFill>
                <a:latin typeface="メイリオ"/>
                <a:ea typeface="メイリオ"/>
                <a:cs typeface="メイリオ"/>
              </a:endParaRPr>
            </a:p>
          </p:txBody>
        </p:sp>
      </p:grpSp>
    </p:spTree>
    <p:extLst>
      <p:ext uri="{BB962C8B-B14F-4D97-AF65-F5344CB8AC3E}">
        <p14:creationId xmlns:p14="http://schemas.microsoft.com/office/powerpoint/2010/main" val="20523506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VM</a:t>
            </a:r>
            <a:r>
              <a:rPr lang="ja-JP" altLang="en-US" dirty="0" smtClean="0"/>
              <a:t>のメモリ参照履歴の管理</a:t>
            </a:r>
            <a:endParaRPr lang="ja-JP" altLang="en-US" dirty="0"/>
          </a:p>
        </p:txBody>
      </p:sp>
      <p:sp>
        <p:nvSpPr>
          <p:cNvPr id="3" name="コンテンツ プレースホルダー 2"/>
          <p:cNvSpPr>
            <a:spLocks noGrp="1"/>
          </p:cNvSpPr>
          <p:nvPr>
            <p:ph idx="1"/>
          </p:nvPr>
        </p:nvSpPr>
        <p:spPr/>
        <p:txBody>
          <a:bodyPr/>
          <a:lstStyle/>
          <a:p>
            <a:r>
              <a:rPr lang="en-US" altLang="ja-JP" dirty="0" smtClean="0">
                <a:solidFill>
                  <a:srgbClr val="000000"/>
                </a:solidFill>
              </a:rPr>
              <a:t>VM</a:t>
            </a:r>
            <a:r>
              <a:rPr lang="ja-JP" altLang="en-US" dirty="0" smtClean="0">
                <a:solidFill>
                  <a:srgbClr val="000000"/>
                </a:solidFill>
              </a:rPr>
              <a:t>の拡張ページテーブルをたどってアクセスビットの情報を取得</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がメモリページにアクセスした時に対応するアクセスビットが</a:t>
            </a:r>
            <a:r>
              <a:rPr lang="en-US" altLang="ja-JP" dirty="0" smtClean="0">
                <a:solidFill>
                  <a:srgbClr val="000000"/>
                </a:solidFill>
              </a:rPr>
              <a:t>1</a:t>
            </a:r>
            <a:r>
              <a:rPr lang="ja-JP" altLang="en-US" dirty="0" smtClean="0">
                <a:solidFill>
                  <a:srgbClr val="000000"/>
                </a:solidFill>
              </a:rPr>
              <a:t>にセットされる</a:t>
            </a:r>
            <a:endParaRPr lang="en-US" altLang="ja-JP" dirty="0" smtClean="0">
              <a:solidFill>
                <a:srgbClr val="000000"/>
              </a:solidFill>
            </a:endParaRPr>
          </a:p>
          <a:p>
            <a:pPr lvl="1"/>
            <a:r>
              <a:rPr lang="ja-JP" altLang="en-US" dirty="0" smtClean="0">
                <a:solidFill>
                  <a:srgbClr val="000000"/>
                </a:solidFill>
              </a:rPr>
              <a:t>定期的に取得し、アクセスビットをクリア</a:t>
            </a:r>
          </a:p>
          <a:p>
            <a:r>
              <a:rPr lang="ja-JP" altLang="ja-JP" dirty="0" smtClean="0">
                <a:solidFill>
                  <a:srgbClr val="000000"/>
                </a:solidFill>
              </a:rPr>
              <a:t>8</a:t>
            </a:r>
            <a:r>
              <a:rPr lang="ja-JP" altLang="en-US" dirty="0" smtClean="0">
                <a:solidFill>
                  <a:srgbClr val="000000"/>
                </a:solidFill>
              </a:rPr>
              <a:t>ビット分の履歴を保持</a:t>
            </a:r>
            <a:endParaRPr lang="en-US" altLang="ja-JP" dirty="0">
              <a:solidFill>
                <a:srgbClr val="000000"/>
              </a:solidFill>
            </a:endParaRPr>
          </a:p>
          <a:p>
            <a:pPr lvl="1"/>
            <a:r>
              <a:rPr lang="ja-JP" altLang="en-US" dirty="0" smtClean="0">
                <a:solidFill>
                  <a:srgbClr val="000000"/>
                </a:solidFill>
              </a:rPr>
              <a:t>最近アクセスされるほど</a:t>
            </a:r>
            <a:r>
              <a:rPr lang="en-US" altLang="ja-JP" dirty="0" smtClean="0">
                <a:solidFill>
                  <a:srgbClr val="000000"/>
                </a:solidFill>
              </a:rPr>
              <a:t/>
            </a:r>
            <a:br>
              <a:rPr lang="en-US" altLang="ja-JP" dirty="0" smtClean="0">
                <a:solidFill>
                  <a:srgbClr val="000000"/>
                </a:solidFill>
              </a:rPr>
            </a:br>
            <a:r>
              <a:rPr lang="ja-JP" altLang="en-US" dirty="0" smtClean="0">
                <a:solidFill>
                  <a:srgbClr val="000000"/>
                </a:solidFill>
              </a:rPr>
              <a:t>値が大きくなる</a:t>
            </a:r>
            <a:endParaRPr lang="en-US" altLang="ja-JP" dirty="0" smtClean="0">
              <a:solidFill>
                <a:srgbClr val="000000"/>
              </a:solidFill>
            </a:endParaRPr>
          </a:p>
          <a:p>
            <a:pPr lvl="1"/>
            <a:r>
              <a:rPr lang="ja-JP" altLang="en-US" dirty="0" smtClean="0">
                <a:solidFill>
                  <a:srgbClr val="000000"/>
                </a:solidFill>
              </a:rPr>
              <a:t>エージングアルゴリズム</a:t>
            </a:r>
            <a:r>
              <a:rPr lang="en-US" altLang="ja-JP" dirty="0" smtClean="0">
                <a:solidFill>
                  <a:srgbClr val="000000"/>
                </a:solidFill>
              </a:rPr>
              <a:t/>
            </a:r>
            <a:br>
              <a:rPr lang="en-US" altLang="ja-JP" dirty="0" smtClean="0">
                <a:solidFill>
                  <a:srgbClr val="000000"/>
                </a:solidFill>
              </a:rPr>
            </a:br>
            <a:r>
              <a:rPr lang="en-US" altLang="ja-JP" dirty="0" smtClean="0">
                <a:solidFill>
                  <a:srgbClr val="000000"/>
                </a:solidFill>
              </a:rPr>
              <a:t>(LRU</a:t>
            </a:r>
            <a:r>
              <a:rPr lang="ja-JP" altLang="en-US" dirty="0" smtClean="0">
                <a:solidFill>
                  <a:srgbClr val="000000"/>
                </a:solidFill>
              </a:rPr>
              <a:t>近似</a:t>
            </a:r>
            <a:r>
              <a:rPr lang="en-US" altLang="ja-JP" dirty="0">
                <a:solidFill>
                  <a:srgbClr val="000000"/>
                </a:solidFill>
              </a:rPr>
              <a:t>)</a:t>
            </a:r>
            <a:r>
              <a:rPr lang="ja-JP" altLang="en-US" dirty="0" smtClean="0">
                <a:solidFill>
                  <a:srgbClr val="000000"/>
                </a:solidFill>
              </a:rPr>
              <a:t>を実現</a:t>
            </a:r>
            <a:endParaRPr lang="en-US" altLang="ja-JP" dirty="0" smtClean="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8</a:t>
            </a:fld>
            <a:endParaRPr lang="en-US"/>
          </a:p>
        </p:txBody>
      </p:sp>
      <p:grpSp>
        <p:nvGrpSpPr>
          <p:cNvPr id="16" name="図形グループ 15"/>
          <p:cNvGrpSpPr/>
          <p:nvPr/>
        </p:nvGrpSpPr>
        <p:grpSpPr>
          <a:xfrm>
            <a:off x="5188897" y="3896907"/>
            <a:ext cx="3038480" cy="2290913"/>
            <a:chOff x="2362722" y="2145959"/>
            <a:chExt cx="4290638" cy="2667335"/>
          </a:xfrm>
        </p:grpSpPr>
        <p:grpSp>
          <p:nvGrpSpPr>
            <p:cNvPr id="17" name="図形グループ 16"/>
            <p:cNvGrpSpPr/>
            <p:nvPr/>
          </p:nvGrpSpPr>
          <p:grpSpPr>
            <a:xfrm>
              <a:off x="2362722" y="2145959"/>
              <a:ext cx="4290638" cy="2667335"/>
              <a:chOff x="1290727" y="2375502"/>
              <a:chExt cx="4290638" cy="2667335"/>
            </a:xfrm>
          </p:grpSpPr>
          <p:sp>
            <p:nvSpPr>
              <p:cNvPr id="20" name="正方形/長方形 19"/>
              <p:cNvSpPr/>
              <p:nvPr/>
            </p:nvSpPr>
            <p:spPr>
              <a:xfrm>
                <a:off x="1290727" y="2375502"/>
                <a:ext cx="4290638" cy="4841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dist"/>
                <a:r>
                  <a:rPr kumimoji="1" lang="en-US" altLang="ja-JP" sz="2400" dirty="0" smtClean="0"/>
                  <a:t>01101000</a:t>
                </a:r>
                <a:endParaRPr kumimoji="1" lang="ja-JP" altLang="en-US" sz="2400" dirty="0"/>
              </a:p>
            </p:txBody>
          </p:sp>
          <p:sp>
            <p:nvSpPr>
              <p:cNvPr id="21" name="正方形/長方形 20"/>
              <p:cNvSpPr/>
              <p:nvPr/>
            </p:nvSpPr>
            <p:spPr>
              <a:xfrm>
                <a:off x="1290727" y="3479627"/>
                <a:ext cx="4290638" cy="4841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dist"/>
                <a:r>
                  <a:rPr kumimoji="1" lang="en-US" altLang="ja-JP" sz="2400" dirty="0" smtClean="0"/>
                  <a:t>11101000</a:t>
                </a:r>
                <a:endParaRPr kumimoji="1" lang="ja-JP" altLang="en-US" sz="2400" dirty="0"/>
              </a:p>
            </p:txBody>
          </p:sp>
          <p:sp>
            <p:nvSpPr>
              <p:cNvPr id="22" name="正方形/長方形 21"/>
              <p:cNvSpPr/>
              <p:nvPr/>
            </p:nvSpPr>
            <p:spPr>
              <a:xfrm>
                <a:off x="1290727" y="4558687"/>
                <a:ext cx="4290638" cy="4841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dist"/>
                <a:r>
                  <a:rPr kumimoji="1" lang="en-US" altLang="ja-JP" sz="2400" dirty="0" smtClean="0"/>
                  <a:t>01110100</a:t>
                </a:r>
                <a:endParaRPr kumimoji="1" lang="ja-JP" altLang="en-US" sz="2400" dirty="0"/>
              </a:p>
            </p:txBody>
          </p:sp>
          <p:cxnSp>
            <p:nvCxnSpPr>
              <p:cNvPr id="23" name="直線矢印コネクタ 22"/>
              <p:cNvCxnSpPr/>
              <p:nvPr/>
            </p:nvCxnSpPr>
            <p:spPr>
              <a:xfrm>
                <a:off x="1531236" y="2859652"/>
                <a:ext cx="0" cy="619975"/>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24" name="テキスト ボックス 23"/>
              <p:cNvSpPr txBox="1"/>
              <p:nvPr/>
            </p:nvSpPr>
            <p:spPr>
              <a:xfrm>
                <a:off x="1600210" y="2976439"/>
                <a:ext cx="3099323" cy="394182"/>
              </a:xfrm>
              <a:prstGeom prst="rect">
                <a:avLst/>
              </a:prstGeom>
              <a:noFill/>
            </p:spPr>
            <p:txBody>
              <a:bodyPr wrap="none" rtlCol="0">
                <a:spAutoFit/>
              </a:bodyPr>
              <a:lstStyle/>
              <a:p>
                <a:r>
                  <a:rPr kumimoji="1" lang="ja-JP" altLang="en-US" sz="1600" dirty="0" smtClean="0"/>
                  <a:t>メモリページにアクセス</a:t>
                </a:r>
                <a:endParaRPr kumimoji="1" lang="ja-JP" altLang="en-US" sz="1600" dirty="0"/>
              </a:p>
            </p:txBody>
          </p:sp>
          <p:sp>
            <p:nvSpPr>
              <p:cNvPr id="25" name="テキスト ボックス 24"/>
              <p:cNvSpPr txBox="1"/>
              <p:nvPr/>
            </p:nvSpPr>
            <p:spPr>
              <a:xfrm>
                <a:off x="2975265" y="4083935"/>
                <a:ext cx="2388409" cy="394182"/>
              </a:xfrm>
              <a:prstGeom prst="rect">
                <a:avLst/>
              </a:prstGeom>
              <a:noFill/>
            </p:spPr>
            <p:txBody>
              <a:bodyPr wrap="none" rtlCol="0">
                <a:spAutoFit/>
              </a:bodyPr>
              <a:lstStyle/>
              <a:p>
                <a:r>
                  <a:rPr kumimoji="1" lang="en-US" altLang="ja-JP" sz="1600" dirty="0" smtClean="0"/>
                  <a:t>20 </a:t>
                </a:r>
                <a:r>
                  <a:rPr kumimoji="1" lang="ja-JP" altLang="en-US" sz="1600" dirty="0" smtClean="0"/>
                  <a:t>秒ごとにシフト</a:t>
                </a:r>
                <a:endParaRPr kumimoji="1" lang="ja-JP" altLang="en-US" sz="1600" dirty="0"/>
              </a:p>
            </p:txBody>
          </p:sp>
        </p:grpSp>
        <p:cxnSp>
          <p:nvCxnSpPr>
            <p:cNvPr id="18" name="直線コネクタ 17"/>
            <p:cNvCxnSpPr/>
            <p:nvPr/>
          </p:nvCxnSpPr>
          <p:spPr>
            <a:xfrm>
              <a:off x="2380304" y="3734234"/>
              <a:ext cx="468742" cy="594910"/>
            </a:xfrm>
            <a:prstGeom prst="line">
              <a:avLst/>
            </a:prstGeom>
            <a:ln>
              <a:solidFill>
                <a:srgbClr val="FF0000"/>
              </a:solidFill>
              <a:prstDash val="sysDash"/>
            </a:ln>
          </p:spPr>
          <p:style>
            <a:lnRef idx="2">
              <a:schemeClr val="accent1"/>
            </a:lnRef>
            <a:fillRef idx="0">
              <a:schemeClr val="accent1"/>
            </a:fillRef>
            <a:effectRef idx="1">
              <a:schemeClr val="accent1"/>
            </a:effectRef>
            <a:fontRef idx="minor">
              <a:schemeClr val="tx1"/>
            </a:fontRef>
          </p:style>
        </p:cxnSp>
        <p:cxnSp>
          <p:nvCxnSpPr>
            <p:cNvPr id="19" name="直線コネクタ 18"/>
            <p:cNvCxnSpPr/>
            <p:nvPr/>
          </p:nvCxnSpPr>
          <p:spPr>
            <a:xfrm>
              <a:off x="6184617" y="3734234"/>
              <a:ext cx="468743" cy="594910"/>
            </a:xfrm>
            <a:prstGeom prst="line">
              <a:avLst/>
            </a:prstGeom>
            <a:ln>
              <a:solidFill>
                <a:srgbClr val="FF0000"/>
              </a:solidFill>
              <a:prstDash val="sysDash"/>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2378382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VM</a:t>
            </a:r>
            <a:r>
              <a:rPr kumimoji="1" lang="ja-JP" altLang="en-US" dirty="0" smtClean="0"/>
              <a:t>のメモリ分割</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000000"/>
                </a:solidFill>
              </a:rPr>
              <a:t>マイグレーション時に</a:t>
            </a:r>
            <a:r>
              <a:rPr lang="en-US" altLang="ja-JP" dirty="0" smtClean="0">
                <a:solidFill>
                  <a:srgbClr val="000000"/>
                </a:solidFill>
              </a:rPr>
              <a:t>LRU</a:t>
            </a:r>
            <a:r>
              <a:rPr lang="ja-JP" altLang="en-US" dirty="0" smtClean="0">
                <a:solidFill>
                  <a:srgbClr val="000000"/>
                </a:solidFill>
              </a:rPr>
              <a:t>に基づいて</a:t>
            </a:r>
            <a:r>
              <a:rPr lang="en-US" altLang="ja-JP" dirty="0" smtClean="0">
                <a:solidFill>
                  <a:srgbClr val="000000"/>
                </a:solidFill>
              </a:rPr>
              <a:t>VM</a:t>
            </a:r>
            <a:r>
              <a:rPr lang="ja-JP" altLang="en-US" dirty="0" smtClean="0">
                <a:solidFill>
                  <a:srgbClr val="000000"/>
                </a:solidFill>
              </a:rPr>
              <a:t>のメモリを分割</a:t>
            </a:r>
            <a:endParaRPr lang="en-US" altLang="ja-JP" strike="sngStrike" dirty="0" smtClean="0">
              <a:solidFill>
                <a:srgbClr val="000000"/>
              </a:solidFill>
            </a:endParaRPr>
          </a:p>
          <a:p>
            <a:pPr lvl="1"/>
            <a:r>
              <a:rPr lang="ja-JP" altLang="en-US" dirty="0" smtClean="0">
                <a:solidFill>
                  <a:srgbClr val="000000"/>
                </a:solidFill>
              </a:rPr>
              <a:t>リモートページングの単位であるチャンク単位で行う</a:t>
            </a:r>
            <a:endParaRPr lang="en-US" altLang="ja-JP" dirty="0" smtClean="0">
              <a:solidFill>
                <a:srgbClr val="000000"/>
              </a:solidFill>
            </a:endParaRPr>
          </a:p>
          <a:p>
            <a:pPr lvl="2"/>
            <a:r>
              <a:rPr lang="ja-JP" altLang="en-US" dirty="0" smtClean="0">
                <a:solidFill>
                  <a:srgbClr val="000000"/>
                </a:solidFill>
              </a:rPr>
              <a:t>連続するメモリページのかたまり</a:t>
            </a:r>
            <a:endParaRPr lang="en-US" altLang="ja-JP" dirty="0" smtClean="0">
              <a:solidFill>
                <a:srgbClr val="000000"/>
              </a:solidFill>
            </a:endParaRPr>
          </a:p>
          <a:p>
            <a:pPr lvl="1"/>
            <a:r>
              <a:rPr lang="en-US" altLang="ja-JP" dirty="0" smtClean="0">
                <a:solidFill>
                  <a:srgbClr val="000000"/>
                </a:solidFill>
              </a:rPr>
              <a:t>VM</a:t>
            </a:r>
            <a:r>
              <a:rPr lang="ja-JP" altLang="en-US" dirty="0" smtClean="0">
                <a:solidFill>
                  <a:srgbClr val="000000"/>
                </a:solidFill>
              </a:rPr>
              <a:t>が最近使用したメモリをメインホストに割り当て</a:t>
            </a:r>
            <a:endParaRPr lang="en-US" altLang="ja-JP" dirty="0" smtClean="0">
              <a:solidFill>
                <a:srgbClr val="000000"/>
              </a:solidFill>
            </a:endParaRPr>
          </a:p>
          <a:p>
            <a:pPr lvl="2"/>
            <a:r>
              <a:rPr lang="ja-JP" altLang="en-US" dirty="0" smtClean="0">
                <a:solidFill>
                  <a:srgbClr val="000000"/>
                </a:solidFill>
              </a:rPr>
              <a:t>チャンクのメモリ参照履歴の値が大きい順</a:t>
            </a:r>
            <a:endParaRPr lang="en-US" altLang="ja-JP" dirty="0" smtClean="0">
              <a:solidFill>
                <a:srgbClr val="000000"/>
              </a:solidFill>
            </a:endParaRPr>
          </a:p>
          <a:p>
            <a:pPr lvl="1"/>
            <a:r>
              <a:rPr lang="ja-JP" altLang="en-US" dirty="0" smtClean="0">
                <a:solidFill>
                  <a:srgbClr val="000000"/>
                </a:solidFill>
              </a:rPr>
              <a:t>入りきらないメモリはサブホストに割り当て</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p>
            <a:fld id="{F38DF745-7D3F-47F4-83A3-874385CFAA69}" type="slidenum">
              <a:rPr lang="en-US" smtClean="0"/>
              <a:pPr/>
              <a:t>9</a:t>
            </a:fld>
            <a:endParaRPr lang="en-US"/>
          </a:p>
        </p:txBody>
      </p:sp>
      <p:sp>
        <p:nvSpPr>
          <p:cNvPr id="35" name="角丸四角形 34"/>
          <p:cNvSpPr/>
          <p:nvPr/>
        </p:nvSpPr>
        <p:spPr>
          <a:xfrm>
            <a:off x="1848692" y="4886034"/>
            <a:ext cx="2463818" cy="153873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sz="1600" dirty="0">
              <a:latin typeface="メイリオ"/>
              <a:ea typeface="メイリオ"/>
              <a:cs typeface="メイリオ"/>
            </a:endParaRPr>
          </a:p>
        </p:txBody>
      </p:sp>
      <p:sp>
        <p:nvSpPr>
          <p:cNvPr id="5" name="正方形/長方形 4"/>
          <p:cNvSpPr/>
          <p:nvPr/>
        </p:nvSpPr>
        <p:spPr>
          <a:xfrm>
            <a:off x="3183992" y="5317649"/>
            <a:ext cx="792850" cy="32563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4" name="正方形/長方形 23"/>
          <p:cNvSpPr/>
          <p:nvPr/>
        </p:nvSpPr>
        <p:spPr>
          <a:xfrm>
            <a:off x="3183992" y="5643286"/>
            <a:ext cx="794384" cy="32563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244689" y="5299239"/>
            <a:ext cx="569800" cy="369332"/>
          </a:xfrm>
          <a:prstGeom prst="rect">
            <a:avLst/>
          </a:prstGeom>
          <a:noFill/>
        </p:spPr>
        <p:txBody>
          <a:bodyPr wrap="none" rtlCol="0">
            <a:spAutoFit/>
          </a:bodyPr>
          <a:lstStyle/>
          <a:p>
            <a:r>
              <a:rPr kumimoji="1" lang="en-US" altLang="ja-JP" dirty="0" smtClean="0"/>
              <a:t>255</a:t>
            </a:r>
          </a:p>
        </p:txBody>
      </p:sp>
      <p:sp>
        <p:nvSpPr>
          <p:cNvPr id="27" name="テキスト ボックス 26"/>
          <p:cNvSpPr txBox="1"/>
          <p:nvPr/>
        </p:nvSpPr>
        <p:spPr>
          <a:xfrm>
            <a:off x="2501445" y="5651246"/>
            <a:ext cx="313044" cy="369332"/>
          </a:xfrm>
          <a:prstGeom prst="rect">
            <a:avLst/>
          </a:prstGeom>
          <a:noFill/>
        </p:spPr>
        <p:txBody>
          <a:bodyPr wrap="none" rtlCol="0">
            <a:spAutoFit/>
          </a:bodyPr>
          <a:lstStyle/>
          <a:p>
            <a:r>
              <a:rPr kumimoji="1" lang="en-US" altLang="ja-JP" dirty="0" smtClean="0"/>
              <a:t>0</a:t>
            </a:r>
          </a:p>
        </p:txBody>
      </p:sp>
      <p:sp>
        <p:nvSpPr>
          <p:cNvPr id="7" name="テキスト ボックス 6"/>
          <p:cNvSpPr txBox="1"/>
          <p:nvPr/>
        </p:nvSpPr>
        <p:spPr>
          <a:xfrm>
            <a:off x="1947447" y="4929907"/>
            <a:ext cx="1107996" cy="369332"/>
          </a:xfrm>
          <a:prstGeom prst="rect">
            <a:avLst/>
          </a:prstGeom>
          <a:noFill/>
        </p:spPr>
        <p:txBody>
          <a:bodyPr wrap="none" rtlCol="0">
            <a:spAutoFit/>
          </a:bodyPr>
          <a:lstStyle/>
          <a:p>
            <a:r>
              <a:rPr kumimoji="1" lang="ja-JP" altLang="en-US" dirty="0" smtClean="0"/>
              <a:t>参照履歴</a:t>
            </a:r>
            <a:endParaRPr kumimoji="1" lang="ja-JP" altLang="en-US" dirty="0"/>
          </a:p>
        </p:txBody>
      </p:sp>
      <p:sp>
        <p:nvSpPr>
          <p:cNvPr id="8" name="テキスト ボックス 7"/>
          <p:cNvSpPr txBox="1"/>
          <p:nvPr/>
        </p:nvSpPr>
        <p:spPr>
          <a:xfrm>
            <a:off x="3438598" y="6006217"/>
            <a:ext cx="248799" cy="369332"/>
          </a:xfrm>
          <a:prstGeom prst="rect">
            <a:avLst/>
          </a:prstGeom>
          <a:noFill/>
        </p:spPr>
        <p:txBody>
          <a:bodyPr wrap="none" rtlCol="0">
            <a:spAutoFit/>
          </a:bodyPr>
          <a:lstStyle/>
          <a:p>
            <a:r>
              <a:rPr kumimoji="1" lang="en-US" altLang="ja-JP" dirty="0" smtClean="0"/>
              <a:t>:</a:t>
            </a:r>
            <a:endParaRPr kumimoji="1" lang="ja-JP" altLang="en-US" dirty="0"/>
          </a:p>
        </p:txBody>
      </p:sp>
      <p:sp>
        <p:nvSpPr>
          <p:cNvPr id="45" name="テキスト ボックス 44"/>
          <p:cNvSpPr txBox="1"/>
          <p:nvPr/>
        </p:nvSpPr>
        <p:spPr>
          <a:xfrm>
            <a:off x="3083771" y="4942549"/>
            <a:ext cx="965529" cy="369332"/>
          </a:xfrm>
          <a:prstGeom prst="rect">
            <a:avLst/>
          </a:prstGeom>
          <a:noFill/>
        </p:spPr>
        <p:txBody>
          <a:bodyPr wrap="none" rtlCol="0">
            <a:spAutoFit/>
          </a:bodyPr>
          <a:lstStyle/>
          <a:p>
            <a:r>
              <a:rPr kumimoji="1" lang="ja-JP" altLang="en-US" dirty="0" smtClean="0"/>
              <a:t>チャンク</a:t>
            </a:r>
            <a:endParaRPr kumimoji="1" lang="ja-JP" altLang="en-US" dirty="0"/>
          </a:p>
        </p:txBody>
      </p:sp>
      <p:cxnSp>
        <p:nvCxnSpPr>
          <p:cNvPr id="10" name="直線矢印コネクタ 9"/>
          <p:cNvCxnSpPr>
            <a:stCxn id="5" idx="3"/>
          </p:cNvCxnSpPr>
          <p:nvPr/>
        </p:nvCxnSpPr>
        <p:spPr>
          <a:xfrm flipV="1">
            <a:off x="3976842" y="5073454"/>
            <a:ext cx="1398949" cy="40701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6" name="直線矢印コネクタ 45"/>
          <p:cNvCxnSpPr>
            <a:stCxn id="24" idx="3"/>
          </p:cNvCxnSpPr>
          <p:nvPr/>
        </p:nvCxnSpPr>
        <p:spPr>
          <a:xfrm>
            <a:off x="3978376" y="5806105"/>
            <a:ext cx="1397415" cy="227909"/>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13" name="テキスト ボックス 12"/>
          <p:cNvSpPr txBox="1"/>
          <p:nvPr/>
        </p:nvSpPr>
        <p:spPr>
          <a:xfrm>
            <a:off x="2377706" y="4516702"/>
            <a:ext cx="1358866" cy="369332"/>
          </a:xfrm>
          <a:prstGeom prst="rect">
            <a:avLst/>
          </a:prstGeom>
          <a:noFill/>
        </p:spPr>
        <p:txBody>
          <a:bodyPr wrap="none" rtlCol="0">
            <a:spAutoFit/>
          </a:bodyPr>
          <a:lstStyle/>
          <a:p>
            <a:r>
              <a:rPr kumimoji="1" lang="en-US" altLang="ja-JP" dirty="0" smtClean="0"/>
              <a:t>VM</a:t>
            </a:r>
            <a:r>
              <a:rPr kumimoji="1" lang="ja-JP" altLang="en-US" dirty="0" smtClean="0"/>
              <a:t>のメモリ</a:t>
            </a:r>
            <a:endParaRPr kumimoji="1" lang="ja-JP" altLang="en-US" dirty="0"/>
          </a:p>
        </p:txBody>
      </p:sp>
      <p:sp>
        <p:nvSpPr>
          <p:cNvPr id="21" name="正方形/長方形 20"/>
          <p:cNvSpPr/>
          <p:nvPr/>
        </p:nvSpPr>
        <p:spPr>
          <a:xfrm>
            <a:off x="5375791" y="4774887"/>
            <a:ext cx="1534738" cy="58850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メインホストへ</a:t>
            </a:r>
            <a:endParaRPr kumimoji="1" lang="ja-JP" altLang="en-US" dirty="0"/>
          </a:p>
        </p:txBody>
      </p:sp>
      <p:sp>
        <p:nvSpPr>
          <p:cNvPr id="47" name="正方形/長方形 46"/>
          <p:cNvSpPr/>
          <p:nvPr/>
        </p:nvSpPr>
        <p:spPr>
          <a:xfrm>
            <a:off x="5375791" y="5757812"/>
            <a:ext cx="1534738" cy="588509"/>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サブホストへ</a:t>
            </a:r>
            <a:endParaRPr kumimoji="1" lang="ja-JP" altLang="en-US" dirty="0"/>
          </a:p>
        </p:txBody>
      </p:sp>
    </p:spTree>
    <p:extLst>
      <p:ext uri="{BB962C8B-B14F-4D97-AF65-F5344CB8AC3E}">
        <p14:creationId xmlns:p14="http://schemas.microsoft.com/office/powerpoint/2010/main" val="319443038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test.potx</Template>
  <TotalTime>78194</TotalTime>
  <Words>1706</Words>
  <Application>Microsoft Macintosh PowerPoint</Application>
  <PresentationFormat>画面に合わせる (4:3)</PresentationFormat>
  <Paragraphs>433</Paragraphs>
  <Slides>18</Slides>
  <Notes>17</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test</vt:lpstr>
      <vt:lpstr>大容量メモリをもつ仮想マシンの    　　　　　分割マイグレーション手法</vt:lpstr>
      <vt:lpstr>大容量メモリを持つ仮想マシン(VM)</vt:lpstr>
      <vt:lpstr>VMマイグレーション</vt:lpstr>
      <vt:lpstr>仮想メモリを用いたマイグレーション</vt:lpstr>
      <vt:lpstr>仮想メモリによる性能低下</vt:lpstr>
      <vt:lpstr>提案 : S-memV</vt:lpstr>
      <vt:lpstr>マイグレーション後の動作</vt:lpstr>
      <vt:lpstr>VMのメモリ参照履歴の管理</vt:lpstr>
      <vt:lpstr>VMのメモリ分割</vt:lpstr>
      <vt:lpstr>分割したメモリの転送</vt:lpstr>
      <vt:lpstr>リモートページング</vt:lpstr>
      <vt:lpstr>実験</vt:lpstr>
      <vt:lpstr>マイグレーション性能</vt:lpstr>
      <vt:lpstr>マイグレーション後のVM性能</vt:lpstr>
      <vt:lpstr>チャンクサイズと性能</vt:lpstr>
      <vt:lpstr>関連研究</vt:lpstr>
      <vt:lpstr>まとめ</vt:lpstr>
      <vt:lpstr>PowerPoint プレゼンテーション</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大容量メモリを持つ仮想マシンの分割マイグレーション</dc:title>
  <dc:subject/>
  <dc:creator>masato</dc:creator>
  <cp:keywords/>
  <dc:description/>
  <cp:lastModifiedBy>masato</cp:lastModifiedBy>
  <cp:revision>605</cp:revision>
  <cp:lastPrinted>2017-02-13T04:47:42Z</cp:lastPrinted>
  <dcterms:created xsi:type="dcterms:W3CDTF">2015-11-04T07:30:38Z</dcterms:created>
  <dcterms:modified xsi:type="dcterms:W3CDTF">2017-02-14T07:45:10Z</dcterms:modified>
  <cp:category/>
</cp:coreProperties>
</file>