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notesSlides/notesSlide14.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notesSlides/notesSlide15.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notesSlides/notesSlide16.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7"/>
  </p:notesMasterIdLst>
  <p:handoutMasterIdLst>
    <p:handoutMasterId r:id="rId28"/>
  </p:handoutMasterIdLst>
  <p:sldIdLst>
    <p:sldId id="256" r:id="rId2"/>
    <p:sldId id="257" r:id="rId3"/>
    <p:sldId id="258" r:id="rId4"/>
    <p:sldId id="260" r:id="rId5"/>
    <p:sldId id="261" r:id="rId6"/>
    <p:sldId id="262" r:id="rId7"/>
    <p:sldId id="264" r:id="rId8"/>
    <p:sldId id="289" r:id="rId9"/>
    <p:sldId id="290" r:id="rId10"/>
    <p:sldId id="279" r:id="rId11"/>
    <p:sldId id="282" r:id="rId12"/>
    <p:sldId id="271" r:id="rId13"/>
    <p:sldId id="272" r:id="rId14"/>
    <p:sldId id="273" r:id="rId15"/>
    <p:sldId id="297" r:id="rId16"/>
    <p:sldId id="298" r:id="rId17"/>
    <p:sldId id="291" r:id="rId18"/>
    <p:sldId id="296" r:id="rId19"/>
    <p:sldId id="295" r:id="rId20"/>
    <p:sldId id="299" r:id="rId21"/>
    <p:sldId id="278" r:id="rId22"/>
    <p:sldId id="300" r:id="rId23"/>
    <p:sldId id="287" r:id="rId24"/>
    <p:sldId id="285"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67BEA30-8B59-7E4F-A180-4668765AE909}">
          <p14:sldIdLst>
            <p14:sldId id="256"/>
            <p14:sldId id="257"/>
            <p14:sldId id="258"/>
            <p14:sldId id="260"/>
            <p14:sldId id="261"/>
            <p14:sldId id="262"/>
            <p14:sldId id="264"/>
            <p14:sldId id="289"/>
            <p14:sldId id="290"/>
            <p14:sldId id="279"/>
            <p14:sldId id="282"/>
            <p14:sldId id="271"/>
            <p14:sldId id="272"/>
            <p14:sldId id="273"/>
            <p14:sldId id="297"/>
            <p14:sldId id="298"/>
            <p14:sldId id="291"/>
            <p14:sldId id="296"/>
            <p14:sldId id="295"/>
            <p14:sldId id="299"/>
            <p14:sldId id="278"/>
            <p14:sldId id="300"/>
            <p14:sldId id="287"/>
            <p14:sldId id="285"/>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scaleToFitPaper="1" frameSlides="1"/>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中間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中間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034E78-7F5D-4C2E-B375-FC64B27BC917}" styleName="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中間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中間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51" autoAdjust="0"/>
    <p:restoredTop sz="84035" autoAdjust="0"/>
  </p:normalViewPr>
  <p:slideViewPr>
    <p:cSldViewPr snapToGrid="0" snapToObjects="1">
      <p:cViewPr varScale="1">
        <p:scale>
          <a:sx n="87" d="100"/>
          <a:sy n="87" d="100"/>
        </p:scale>
        <p:origin x="-416" y="-96"/>
      </p:cViewPr>
      <p:guideLst>
        <p:guide orient="horz" pos="2160"/>
        <p:guide pos="2880"/>
      </p:guideLst>
    </p:cSldViewPr>
  </p:slideViewPr>
  <p:outlineViewPr>
    <p:cViewPr>
      <p:scale>
        <a:sx n="33" d="100"/>
        <a:sy n="33" d="100"/>
      </p:scale>
      <p:origin x="16" y="19496"/>
    </p:cViewPr>
  </p:outlineViewPr>
  <p:notesTextViewPr>
    <p:cViewPr>
      <p:scale>
        <a:sx n="100" d="100"/>
        <a:sy n="100" d="100"/>
      </p:scale>
      <p:origin x="0" y="0"/>
    </p:cViewPr>
  </p:notesTextViewPr>
  <p:sorterViewPr>
    <p:cViewPr>
      <p:scale>
        <a:sx n="150" d="100"/>
        <a:sy n="150" d="100"/>
      </p:scale>
      <p:origin x="0" y="2000"/>
    </p:cViewPr>
  </p:sorterViewPr>
  <p:notesViewPr>
    <p:cSldViewPr snapToGrid="0" snapToObjects="1">
      <p:cViewPr varScale="1">
        <p:scale>
          <a:sx n="93" d="100"/>
          <a:sy n="93" d="100"/>
        </p:scale>
        <p:origin x="-348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2gbvm.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2gbv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6271536826632"/>
          <c:y val="0.0351648351648352"/>
          <c:w val="0.798223375438424"/>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Migrationtime!$O$4</c:f>
              <c:numCache>
                <c:formatCode>General</c:formatCode>
                <c:ptCount val="1"/>
                <c:pt idx="0">
                  <c:v>12.052</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Migrationtime!$O$10</c:f>
              <c:numCache>
                <c:formatCode>General</c:formatCode>
                <c:ptCount val="1"/>
                <c:pt idx="0">
                  <c:v>12.71742857142857</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Migrationtime!$O$7</c:f>
              <c:numCache>
                <c:formatCode>General</c:formatCode>
                <c:ptCount val="1"/>
                <c:pt idx="0">
                  <c:v>26.5388888888889</c:v>
                </c:pt>
              </c:numCache>
            </c:numRef>
          </c:val>
        </c:ser>
        <c:ser>
          <c:idx val="3"/>
          <c:order val="3"/>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020904700341653"/>
                  <c:y val="0.0669600190062449"/>
                </c:manualLayout>
              </c:layout>
              <c:tx>
                <c:rich>
                  <a:bodyPr/>
                  <a:lstStyle/>
                  <a:p>
                    <a:pPr>
                      <a:defRPr sz="1600" b="1"/>
                    </a:pPr>
                    <a:r>
                      <a:rPr lang="en-US" altLang="ja-JP" sz="1600" dirty="0" smtClean="0">
                        <a:solidFill>
                          <a:schemeClr val="tx1"/>
                        </a:solidFill>
                      </a:rPr>
                      <a:t>141</a:t>
                    </a:r>
                    <a:endParaRPr lang="en-US" altLang="ja-JP" sz="1600" strike="sngStrike" dirty="0">
                      <a:solidFill>
                        <a:srgbClr val="FF0000"/>
                      </a:solidFill>
                    </a:endParaRPr>
                  </a:p>
                </c:rich>
              </c:tx>
              <c:spPr>
                <a:solidFill>
                  <a:schemeClr val="bg1"/>
                </a:solidFill>
              </c:spPr>
              <c:dLblPos val="outEnd"/>
              <c:showLegendKey val="0"/>
              <c:showVal val="1"/>
              <c:showCatName val="0"/>
              <c:showSerName val="0"/>
              <c:showPercent val="0"/>
              <c:showBubbleSize val="0"/>
            </c:dLbl>
            <c:txPr>
              <a:bodyPr/>
              <a:lstStyle/>
              <a:p>
                <a:pPr>
                  <a:defRPr sz="1200" b="1"/>
                </a:pPr>
                <a:endParaRPr lang="ja-JP"/>
              </a:p>
            </c:txPr>
            <c:dLblPos val="inBase"/>
            <c:showLegendKey val="0"/>
            <c:showVal val="1"/>
            <c:showCatName val="0"/>
            <c:showSerName val="0"/>
            <c:showPercent val="0"/>
            <c:showBubbleSize val="0"/>
            <c:showLeaderLines val="0"/>
          </c:dLbls>
          <c:val>
            <c:numRef>
              <c:f>Migrationtime!$O$43</c:f>
              <c:numCache>
                <c:formatCode>General</c:formatCode>
                <c:ptCount val="1"/>
                <c:pt idx="0">
                  <c:v>141.085</c:v>
                </c:pt>
              </c:numCache>
            </c:numRef>
          </c:val>
        </c:ser>
        <c:dLbls>
          <c:showLegendKey val="0"/>
          <c:showVal val="0"/>
          <c:showCatName val="0"/>
          <c:showSerName val="0"/>
          <c:showPercent val="0"/>
          <c:showBubbleSize val="0"/>
        </c:dLbls>
        <c:gapWidth val="150"/>
        <c:axId val="2070017864"/>
        <c:axId val="-2096787368"/>
      </c:barChart>
      <c:catAx>
        <c:axId val="2070017864"/>
        <c:scaling>
          <c:orientation val="minMax"/>
        </c:scaling>
        <c:delete val="1"/>
        <c:axPos val="b"/>
        <c:majorTickMark val="out"/>
        <c:minorTickMark val="none"/>
        <c:tickLblPos val="nextTo"/>
        <c:crossAx val="-2096787368"/>
        <c:crosses val="autoZero"/>
        <c:auto val="1"/>
        <c:lblAlgn val="ctr"/>
        <c:lblOffset val="100"/>
        <c:noMultiLvlLbl val="0"/>
      </c:catAx>
      <c:valAx>
        <c:axId val="-2096787368"/>
        <c:scaling>
          <c:orientation val="minMax"/>
          <c:max val="40.0"/>
          <c:min val="0.0"/>
        </c:scaling>
        <c:delete val="0"/>
        <c:axPos val="l"/>
        <c:majorGridlines>
          <c:spPr>
            <a:ln>
              <a:noFill/>
            </a:ln>
          </c:spPr>
        </c:majorGridlines>
        <c:title>
          <c:tx>
            <c:rich>
              <a:bodyPr rot="-5400000" vert="horz"/>
              <a:lstStyle/>
              <a:p>
                <a:pPr>
                  <a:defRPr sz="2000"/>
                </a:pPr>
                <a:r>
                  <a:rPr lang="en-US" altLang="en-US" sz="2000" dirty="0"/>
                  <a:t>Migration Time(s)</a:t>
                </a:r>
                <a:endParaRPr lang="ja-JP" altLang="en-US" sz="2000" dirty="0"/>
              </a:p>
            </c:rich>
          </c:tx>
          <c:layout>
            <c:manualLayout>
              <c:xMode val="edge"/>
              <c:yMode val="edge"/>
              <c:x val="0.000233602793478153"/>
              <c:y val="0.139527566837432"/>
            </c:manualLayout>
          </c:layout>
          <c:overlay val="0"/>
        </c:title>
        <c:numFmt formatCode="General" sourceLinked="1"/>
        <c:majorTickMark val="in"/>
        <c:minorTickMark val="none"/>
        <c:tickLblPos val="nextTo"/>
        <c:txPr>
          <a:bodyPr/>
          <a:lstStyle/>
          <a:p>
            <a:pPr>
              <a:defRPr sz="1600"/>
            </a:pPr>
            <a:endParaRPr lang="ja-JP"/>
          </a:p>
        </c:txPr>
        <c:crossAx val="2070017864"/>
        <c:crosses val="autoZero"/>
        <c:crossBetween val="between"/>
      </c:valAx>
      <c:spPr>
        <a:ln>
          <a:solidFill>
            <a:schemeClr val="tx1">
              <a:lumMod val="50000"/>
              <a:lumOff val="50000"/>
            </a:schemeClr>
          </a:solidFill>
        </a:ln>
      </c:spPr>
    </c:plotArea>
    <c:legend>
      <c:legendPos val="r"/>
      <c:layout>
        <c:manualLayout>
          <c:xMode val="edge"/>
          <c:yMode val="edge"/>
          <c:x val="0.201157828216109"/>
          <c:y val="0.0409514553511127"/>
          <c:w val="0.377878700135547"/>
          <c:h val="0.402469566936268"/>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68546885767066"/>
          <c:y val="0.0351648351648352"/>
          <c:w val="0.825948266916353"/>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Downtime!$O$6</c:f>
              <c:numCache>
                <c:formatCode>General</c:formatCode>
                <c:ptCount val="1"/>
                <c:pt idx="0">
                  <c:v>244.6666666666667</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Downtime!$O$16</c:f>
              <c:numCache>
                <c:formatCode>General</c:formatCode>
                <c:ptCount val="1"/>
                <c:pt idx="0">
                  <c:v>287.3333333333333</c:v>
                </c:pt>
              </c:numCache>
            </c:numRef>
          </c:val>
        </c:ser>
        <c:ser>
          <c:idx val="1"/>
          <c:order val="2"/>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0483073098075654"/>
                  <c:y val="0.0816392565676598"/>
                </c:manualLayout>
              </c:layout>
              <c:tx>
                <c:rich>
                  <a:bodyPr/>
                  <a:lstStyle/>
                  <a:p>
                    <a:r>
                      <a:rPr lang="en-US" altLang="ja-JP" sz="1600" b="1" dirty="0" smtClean="0"/>
                      <a:t>21</a:t>
                    </a:r>
                    <a:endParaRPr lang="en-US" altLang="ja-JP" dirty="0"/>
                  </a:p>
                </c:rich>
              </c:tx>
              <c:dLblPos val="outEnd"/>
              <c:showLegendKey val="0"/>
              <c:showVal val="0"/>
              <c:showCatName val="0"/>
              <c:showSerName val="1"/>
              <c:showPercent val="0"/>
              <c:showBubbleSize val="0"/>
            </c:dLbl>
            <c:spPr>
              <a:solidFill>
                <a:srgbClr val="FFFFFF"/>
              </a:solidFill>
              <a:scene3d>
                <a:camera prst="orthographicFront"/>
                <a:lightRig rig="threePt" dir="t"/>
              </a:scene3d>
              <a:sp3d/>
            </c:spPr>
            <c:txPr>
              <a:bodyPr/>
              <a:lstStyle/>
              <a:p>
                <a:pPr>
                  <a:defRPr sz="1600" b="1"/>
                </a:pPr>
                <a:endParaRPr lang="ja-JP"/>
              </a:p>
            </c:txPr>
            <c:dLblPos val="inBase"/>
            <c:showLegendKey val="0"/>
            <c:showVal val="0"/>
            <c:showCatName val="0"/>
            <c:showSerName val="1"/>
            <c:showPercent val="0"/>
            <c:showBubbleSize val="0"/>
            <c:showLeaderLines val="0"/>
          </c:dLbls>
          <c:val>
            <c:numRef>
              <c:f>Downtime!$O$11</c:f>
              <c:numCache>
                <c:formatCode>General</c:formatCode>
                <c:ptCount val="1"/>
                <c:pt idx="0">
                  <c:v>20921.0</c:v>
                </c:pt>
              </c:numCache>
            </c:numRef>
          </c:val>
        </c:ser>
        <c:dLbls>
          <c:showLegendKey val="0"/>
          <c:showVal val="0"/>
          <c:showCatName val="0"/>
          <c:showSerName val="0"/>
          <c:showPercent val="0"/>
          <c:showBubbleSize val="0"/>
        </c:dLbls>
        <c:gapWidth val="150"/>
        <c:axId val="-2105732264"/>
        <c:axId val="-2105729320"/>
      </c:barChart>
      <c:catAx>
        <c:axId val="-2105732264"/>
        <c:scaling>
          <c:orientation val="minMax"/>
        </c:scaling>
        <c:delete val="1"/>
        <c:axPos val="b"/>
        <c:majorTickMark val="out"/>
        <c:minorTickMark val="none"/>
        <c:tickLblPos val="nextTo"/>
        <c:crossAx val="-2105729320"/>
        <c:crosses val="autoZero"/>
        <c:auto val="1"/>
        <c:lblAlgn val="ctr"/>
        <c:lblOffset val="100"/>
        <c:noMultiLvlLbl val="0"/>
      </c:catAx>
      <c:valAx>
        <c:axId val="-2105729320"/>
        <c:scaling>
          <c:orientation val="minMax"/>
          <c:max val="5000.0"/>
          <c:min val="0.0"/>
        </c:scaling>
        <c:delete val="0"/>
        <c:axPos val="l"/>
        <c:majorGridlines>
          <c:spPr>
            <a:ln>
              <a:noFill/>
            </a:ln>
          </c:spPr>
        </c:majorGridlines>
        <c:title>
          <c:tx>
            <c:rich>
              <a:bodyPr rot="-5400000" vert="horz"/>
              <a:lstStyle/>
              <a:p>
                <a:pPr>
                  <a:defRPr sz="2000"/>
                </a:pPr>
                <a:r>
                  <a:rPr lang="en-US" altLang="en-US" sz="2000" dirty="0" smtClean="0"/>
                  <a:t>Downtime(s</a:t>
                </a:r>
                <a:r>
                  <a:rPr lang="en-US" altLang="en-US" sz="2000" dirty="0"/>
                  <a:t>)</a:t>
                </a:r>
                <a:endParaRPr lang="ja-JP" altLang="en-US" sz="2000" dirty="0"/>
              </a:p>
            </c:rich>
          </c:tx>
          <c:layout/>
          <c:overlay val="0"/>
        </c:title>
        <c:numFmt formatCode="General" sourceLinked="1"/>
        <c:majorTickMark val="in"/>
        <c:minorTickMark val="none"/>
        <c:tickLblPos val="nextTo"/>
        <c:txPr>
          <a:bodyPr/>
          <a:lstStyle/>
          <a:p>
            <a:pPr>
              <a:defRPr sz="1600"/>
            </a:pPr>
            <a:endParaRPr lang="ja-JP"/>
          </a:p>
        </c:txPr>
        <c:crossAx val="-2105732264"/>
        <c:crosses val="autoZero"/>
        <c:crossBetween val="between"/>
        <c:dispUnits>
          <c:builtInUnit val="thousands"/>
        </c:dispUnits>
      </c:valAx>
      <c:spPr>
        <a:ln>
          <a:solidFill>
            <a:schemeClr val="tx1">
              <a:lumMod val="50000"/>
              <a:lumOff val="50000"/>
            </a:schemeClr>
          </a:solidFill>
        </a:ln>
      </c:spPr>
    </c:plotArea>
    <c:legend>
      <c:legendPos val="r"/>
      <c:layout>
        <c:manualLayout>
          <c:xMode val="edge"/>
          <c:yMode val="edge"/>
          <c:x val="0.177141410233665"/>
          <c:y val="0.0389276067644859"/>
          <c:w val="0.372733132902025"/>
          <c:h val="0.321421302246084"/>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1454522891998"/>
          <c:y val="0.0351648351648352"/>
          <c:w val="0.783040389373057"/>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Migrationtime!$O$4</c:f>
              <c:numCache>
                <c:formatCode>General</c:formatCode>
                <c:ptCount val="1"/>
                <c:pt idx="0">
                  <c:v>12.052</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Migrationtime!$O$10</c:f>
              <c:numCache>
                <c:formatCode>General</c:formatCode>
                <c:ptCount val="1"/>
                <c:pt idx="0">
                  <c:v>12.71742857142857</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Migrationtime!$O$7</c:f>
              <c:numCache>
                <c:formatCode>General</c:formatCode>
                <c:ptCount val="1"/>
                <c:pt idx="0">
                  <c:v>26.5388888888889</c:v>
                </c:pt>
              </c:numCache>
            </c:numRef>
          </c:val>
        </c:ser>
        <c:dLbls>
          <c:showLegendKey val="0"/>
          <c:showVal val="0"/>
          <c:showCatName val="0"/>
          <c:showSerName val="0"/>
          <c:showPercent val="0"/>
          <c:showBubbleSize val="0"/>
        </c:dLbls>
        <c:gapWidth val="150"/>
        <c:axId val="-2128807048"/>
        <c:axId val="2072151176"/>
      </c:barChart>
      <c:catAx>
        <c:axId val="-2128807048"/>
        <c:scaling>
          <c:orientation val="minMax"/>
        </c:scaling>
        <c:delete val="1"/>
        <c:axPos val="b"/>
        <c:majorTickMark val="out"/>
        <c:minorTickMark val="none"/>
        <c:tickLblPos val="nextTo"/>
        <c:crossAx val="2072151176"/>
        <c:crosses val="autoZero"/>
        <c:auto val="1"/>
        <c:lblAlgn val="ctr"/>
        <c:lblOffset val="100"/>
        <c:noMultiLvlLbl val="0"/>
      </c:catAx>
      <c:valAx>
        <c:axId val="2072151176"/>
        <c:scaling>
          <c:orientation val="minMax"/>
          <c:max val="120.0"/>
          <c:min val="0.0"/>
        </c:scaling>
        <c:delete val="0"/>
        <c:axPos val="l"/>
        <c:majorGridlines>
          <c:spPr>
            <a:ln>
              <a:noFill/>
            </a:ln>
          </c:spPr>
        </c:majorGridlines>
        <c:title>
          <c:tx>
            <c:rich>
              <a:bodyPr rot="-5400000" vert="horz"/>
              <a:lstStyle/>
              <a:p>
                <a:pPr>
                  <a:defRPr sz="2000"/>
                </a:pPr>
                <a:r>
                  <a:rPr lang="en-US" altLang="en-US" sz="2000" dirty="0"/>
                  <a:t>Migration Time(s)</a:t>
                </a:r>
                <a:endParaRPr lang="ja-JP" altLang="en-US" sz="2000" dirty="0"/>
              </a:p>
            </c:rich>
          </c:tx>
          <c:layout>
            <c:manualLayout>
              <c:xMode val="edge"/>
              <c:yMode val="edge"/>
              <c:x val="0.000233602793478153"/>
              <c:y val="0.139527566837432"/>
            </c:manualLayout>
          </c:layout>
          <c:overlay val="0"/>
        </c:title>
        <c:numFmt formatCode="General" sourceLinked="1"/>
        <c:majorTickMark val="in"/>
        <c:minorTickMark val="none"/>
        <c:tickLblPos val="nextTo"/>
        <c:txPr>
          <a:bodyPr/>
          <a:lstStyle/>
          <a:p>
            <a:pPr>
              <a:defRPr sz="1600"/>
            </a:pPr>
            <a:endParaRPr lang="ja-JP"/>
          </a:p>
        </c:txPr>
        <c:crossAx val="-2128807048"/>
        <c:crosses val="autoZero"/>
        <c:crossBetween val="between"/>
      </c:valAx>
      <c:spPr>
        <a:ln>
          <a:solidFill>
            <a:schemeClr val="tx1">
              <a:lumMod val="50000"/>
              <a:lumOff val="50000"/>
            </a:schemeClr>
          </a:solidFill>
        </a:ln>
      </c:spPr>
    </c:plotArea>
    <c:legend>
      <c:legendPos val="r"/>
      <c:layout>
        <c:manualLayout>
          <c:xMode val="edge"/>
          <c:yMode val="edge"/>
          <c:x val="0.213304217068402"/>
          <c:y val="0.0409513304371436"/>
          <c:w val="0.377878700135547"/>
          <c:h val="0.342124626663046"/>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00723055687825"/>
          <c:y val="0.0351648733298842"/>
          <c:w val="0.79377193246819"/>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Migrationtime!$O$14</c:f>
              <c:numCache>
                <c:formatCode>General</c:formatCode>
                <c:ptCount val="1"/>
                <c:pt idx="0">
                  <c:v>43.48133333333332</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Migrationtime!$O$21</c:f>
              <c:numCache>
                <c:formatCode>General</c:formatCode>
                <c:ptCount val="1"/>
                <c:pt idx="0">
                  <c:v>92.50333333333327</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Migrationtime!$O$17</c:f>
              <c:numCache>
                <c:formatCode>General</c:formatCode>
                <c:ptCount val="1"/>
                <c:pt idx="0">
                  <c:v>96.64</c:v>
                </c:pt>
              </c:numCache>
            </c:numRef>
          </c:val>
        </c:ser>
        <c:dLbls>
          <c:showLegendKey val="0"/>
          <c:showVal val="0"/>
          <c:showCatName val="0"/>
          <c:showSerName val="0"/>
          <c:showPercent val="0"/>
          <c:showBubbleSize val="0"/>
        </c:dLbls>
        <c:gapWidth val="150"/>
        <c:axId val="-2107041000"/>
        <c:axId val="-2107038024"/>
      </c:barChart>
      <c:catAx>
        <c:axId val="-2107041000"/>
        <c:scaling>
          <c:orientation val="minMax"/>
        </c:scaling>
        <c:delete val="1"/>
        <c:axPos val="b"/>
        <c:majorTickMark val="out"/>
        <c:minorTickMark val="none"/>
        <c:tickLblPos val="nextTo"/>
        <c:crossAx val="-2107038024"/>
        <c:crosses val="autoZero"/>
        <c:auto val="1"/>
        <c:lblAlgn val="ctr"/>
        <c:lblOffset val="100"/>
        <c:noMultiLvlLbl val="0"/>
      </c:catAx>
      <c:valAx>
        <c:axId val="-2107038024"/>
        <c:scaling>
          <c:orientation val="minMax"/>
          <c:min val="0.0"/>
        </c:scaling>
        <c:delete val="0"/>
        <c:axPos val="l"/>
        <c:majorGridlines>
          <c:spPr>
            <a:ln>
              <a:noFill/>
            </a:ln>
          </c:spPr>
        </c:majorGridlines>
        <c:title>
          <c:tx>
            <c:rich>
              <a:bodyPr rot="-5400000" vert="horz"/>
              <a:lstStyle/>
              <a:p>
                <a:pPr>
                  <a:defRPr sz="2000"/>
                </a:pPr>
                <a:r>
                  <a:rPr lang="en-US" altLang="en-US" sz="2000"/>
                  <a:t>Migration Time(s)</a:t>
                </a:r>
                <a:endParaRPr lang="ja-JP" altLang="en-US" sz="2000"/>
              </a:p>
            </c:rich>
          </c:tx>
          <c:layout/>
          <c:overlay val="0"/>
        </c:title>
        <c:numFmt formatCode="General" sourceLinked="1"/>
        <c:majorTickMark val="in"/>
        <c:minorTickMark val="none"/>
        <c:tickLblPos val="nextTo"/>
        <c:txPr>
          <a:bodyPr/>
          <a:lstStyle/>
          <a:p>
            <a:pPr>
              <a:defRPr sz="1600"/>
            </a:pPr>
            <a:endParaRPr lang="ja-JP"/>
          </a:p>
        </c:txPr>
        <c:crossAx val="-2107041000"/>
        <c:crosses val="autoZero"/>
        <c:crossBetween val="between"/>
      </c:valAx>
      <c:spPr>
        <a:ln>
          <a:solidFill>
            <a:schemeClr val="tx1">
              <a:lumMod val="50000"/>
              <a:lumOff val="50000"/>
            </a:schemeClr>
          </a:solidFill>
        </a:ln>
      </c:spPr>
    </c:plotArea>
    <c:legend>
      <c:legendPos val="r"/>
      <c:layout>
        <c:manualLayout>
          <c:xMode val="edge"/>
          <c:yMode val="edge"/>
          <c:x val="0.210076729734128"/>
          <c:y val="0.0528203909856095"/>
          <c:w val="0.355871181639013"/>
          <c:h val="0.334865259299484"/>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68140847402681"/>
          <c:y val="0.0351648351648352"/>
          <c:w val="0.826354359045784"/>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Downtime!$O$6</c:f>
              <c:numCache>
                <c:formatCode>General</c:formatCode>
                <c:ptCount val="1"/>
                <c:pt idx="0">
                  <c:v>415.0</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Downtime!$O$16</c:f>
              <c:numCache>
                <c:formatCode>General</c:formatCode>
                <c:ptCount val="1"/>
                <c:pt idx="0">
                  <c:v>422.6</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Downtime!$O$11</c:f>
              <c:numCache>
                <c:formatCode>General</c:formatCode>
                <c:ptCount val="1"/>
                <c:pt idx="0">
                  <c:v>3854.4</c:v>
                </c:pt>
              </c:numCache>
            </c:numRef>
          </c:val>
        </c:ser>
        <c:dLbls>
          <c:showLegendKey val="0"/>
          <c:showVal val="0"/>
          <c:showCatName val="0"/>
          <c:showSerName val="0"/>
          <c:showPercent val="0"/>
          <c:showBubbleSize val="0"/>
        </c:dLbls>
        <c:gapWidth val="150"/>
        <c:axId val="-2106503784"/>
        <c:axId val="-2110335224"/>
      </c:barChart>
      <c:catAx>
        <c:axId val="-2106503784"/>
        <c:scaling>
          <c:orientation val="minMax"/>
        </c:scaling>
        <c:delete val="1"/>
        <c:axPos val="b"/>
        <c:majorTickMark val="out"/>
        <c:minorTickMark val="none"/>
        <c:tickLblPos val="nextTo"/>
        <c:crossAx val="-2110335224"/>
        <c:crosses val="autoZero"/>
        <c:auto val="1"/>
        <c:lblAlgn val="ctr"/>
        <c:lblOffset val="100"/>
        <c:noMultiLvlLbl val="0"/>
      </c:catAx>
      <c:valAx>
        <c:axId val="-2110335224"/>
        <c:scaling>
          <c:orientation val="minMax"/>
          <c:max val="5000.0"/>
          <c:min val="0.0"/>
        </c:scaling>
        <c:delete val="0"/>
        <c:axPos val="l"/>
        <c:majorGridlines>
          <c:spPr>
            <a:ln>
              <a:noFill/>
            </a:ln>
          </c:spPr>
        </c:majorGridlines>
        <c:title>
          <c:tx>
            <c:rich>
              <a:bodyPr rot="-5400000" vert="horz"/>
              <a:lstStyle/>
              <a:p>
                <a:pPr>
                  <a:defRPr sz="2000"/>
                </a:pPr>
                <a:r>
                  <a:rPr lang="en-US" altLang="en-US" sz="2000" dirty="0" smtClean="0"/>
                  <a:t>Downtime(s</a:t>
                </a:r>
                <a:r>
                  <a:rPr lang="en-US" altLang="en-US" sz="2000" dirty="0"/>
                  <a:t>)</a:t>
                </a:r>
                <a:endParaRPr lang="ja-JP" altLang="en-US" sz="2000" dirty="0"/>
              </a:p>
            </c:rich>
          </c:tx>
          <c:layout/>
          <c:overlay val="0"/>
        </c:title>
        <c:numFmt formatCode="General" sourceLinked="1"/>
        <c:majorTickMark val="in"/>
        <c:minorTickMark val="none"/>
        <c:tickLblPos val="nextTo"/>
        <c:txPr>
          <a:bodyPr/>
          <a:lstStyle/>
          <a:p>
            <a:pPr>
              <a:defRPr sz="1600"/>
            </a:pPr>
            <a:endParaRPr lang="ja-JP"/>
          </a:p>
        </c:txPr>
        <c:crossAx val="-2106503784"/>
        <c:crosses val="autoZero"/>
        <c:crossBetween val="between"/>
        <c:dispUnits>
          <c:builtInUnit val="thousands"/>
        </c:dispUnits>
      </c:valAx>
      <c:spPr>
        <a:ln>
          <a:solidFill>
            <a:schemeClr val="tx1">
              <a:lumMod val="50000"/>
              <a:lumOff val="50000"/>
            </a:schemeClr>
          </a:solidFill>
        </a:ln>
      </c:spPr>
    </c:plotArea>
    <c:legend>
      <c:legendPos val="r"/>
      <c:layout>
        <c:manualLayout>
          <c:xMode val="edge"/>
          <c:yMode val="edge"/>
          <c:x val="0.173833438778513"/>
          <c:y val="0.0410348065297247"/>
          <c:w val="0.381487141521592"/>
          <c:h val="0.320446646755362"/>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1059233512682"/>
          <c:y val="0.0351648351648352"/>
          <c:w val="0.783435940795712"/>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Downtime!$O$22</c:f>
              <c:numCache>
                <c:formatCode>General</c:formatCode>
                <c:ptCount val="1"/>
                <c:pt idx="0">
                  <c:v>397.6666666666666</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Downtime!$O$32</c:f>
              <c:numCache>
                <c:formatCode>General</c:formatCode>
                <c:ptCount val="1"/>
                <c:pt idx="0">
                  <c:v>424.3333333333333</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Downtime!$O$27</c:f>
              <c:numCache>
                <c:formatCode>General</c:formatCode>
                <c:ptCount val="1"/>
                <c:pt idx="0">
                  <c:v>811.0</c:v>
                </c:pt>
              </c:numCache>
            </c:numRef>
          </c:val>
        </c:ser>
        <c:dLbls>
          <c:showLegendKey val="0"/>
          <c:showVal val="0"/>
          <c:showCatName val="0"/>
          <c:showSerName val="0"/>
          <c:showPercent val="0"/>
          <c:showBubbleSize val="0"/>
        </c:dLbls>
        <c:gapWidth val="150"/>
        <c:axId val="-2106287048"/>
        <c:axId val="-2106284104"/>
      </c:barChart>
      <c:catAx>
        <c:axId val="-2106287048"/>
        <c:scaling>
          <c:orientation val="minMax"/>
        </c:scaling>
        <c:delete val="1"/>
        <c:axPos val="b"/>
        <c:majorTickMark val="out"/>
        <c:minorTickMark val="none"/>
        <c:tickLblPos val="nextTo"/>
        <c:crossAx val="-2106284104"/>
        <c:crosses val="autoZero"/>
        <c:auto val="1"/>
        <c:lblAlgn val="ctr"/>
        <c:lblOffset val="100"/>
        <c:noMultiLvlLbl val="0"/>
      </c:catAx>
      <c:valAx>
        <c:axId val="-2106284104"/>
        <c:scaling>
          <c:orientation val="minMax"/>
          <c:max val="5000.0"/>
          <c:min val="0.0"/>
        </c:scaling>
        <c:delete val="0"/>
        <c:axPos val="l"/>
        <c:majorGridlines>
          <c:spPr>
            <a:ln>
              <a:noFill/>
            </a:ln>
          </c:spPr>
        </c:majorGridlines>
        <c:title>
          <c:tx>
            <c:rich>
              <a:bodyPr rot="-5400000" vert="horz"/>
              <a:lstStyle/>
              <a:p>
                <a:pPr>
                  <a:defRPr sz="2000"/>
                </a:pPr>
                <a:r>
                  <a:rPr lang="en-US" altLang="en-US" sz="2000" dirty="0" smtClean="0"/>
                  <a:t>Downtime(s</a:t>
                </a:r>
                <a:r>
                  <a:rPr lang="en-US" altLang="en-US" sz="2000" dirty="0"/>
                  <a:t>)</a:t>
                </a:r>
                <a:endParaRPr lang="ja-JP" altLang="en-US" sz="2000" dirty="0"/>
              </a:p>
            </c:rich>
          </c:tx>
          <c:layout/>
          <c:overlay val="0"/>
        </c:title>
        <c:numFmt formatCode="General" sourceLinked="1"/>
        <c:majorTickMark val="in"/>
        <c:minorTickMark val="none"/>
        <c:tickLblPos val="nextTo"/>
        <c:txPr>
          <a:bodyPr/>
          <a:lstStyle/>
          <a:p>
            <a:pPr>
              <a:defRPr sz="1600"/>
            </a:pPr>
            <a:endParaRPr lang="ja-JP"/>
          </a:p>
        </c:txPr>
        <c:crossAx val="-2106287048"/>
        <c:crosses val="autoZero"/>
        <c:crossBetween val="between"/>
        <c:dispUnits>
          <c:builtInUnit val="thousands"/>
        </c:dispUnits>
      </c:valAx>
      <c:spPr>
        <a:ln>
          <a:solidFill>
            <a:schemeClr val="tx1">
              <a:lumMod val="50000"/>
              <a:lumOff val="50000"/>
            </a:schemeClr>
          </a:solidFill>
        </a:ln>
      </c:spPr>
    </c:plotArea>
    <c:legend>
      <c:legendPos val="r"/>
      <c:layout>
        <c:manualLayout>
          <c:xMode val="edge"/>
          <c:yMode val="edge"/>
          <c:x val="0.226171687825191"/>
          <c:y val="0.0574117624710952"/>
          <c:w val="0.388367897805742"/>
          <c:h val="0.335741376380283"/>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1059233512682"/>
          <c:y val="0.0351648351648352"/>
          <c:w val="0.783435940795712"/>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'2gsort'!$O$32</c:f>
              <c:numCache>
                <c:formatCode>General</c:formatCode>
                <c:ptCount val="1"/>
                <c:pt idx="0">
                  <c:v>55.0</c:v>
                </c:pt>
              </c:numCache>
            </c:numRef>
          </c:val>
        </c:ser>
        <c:ser>
          <c:idx val="1"/>
          <c:order val="1"/>
          <c:tx>
            <c:v>Aging</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'2gsort'!$O$38</c:f>
              <c:numCache>
                <c:formatCode>General</c:formatCode>
                <c:ptCount val="1"/>
                <c:pt idx="0">
                  <c:v>63.66666666666659</c:v>
                </c:pt>
              </c:numCache>
            </c:numRef>
          </c:val>
        </c:ser>
        <c:ser>
          <c:idx val="3"/>
          <c:order val="2"/>
          <c:tx>
            <c:v>Clock</c:v>
          </c:tx>
          <c:spPr>
            <a:gradFill rotWithShape="1">
              <a:gsLst>
                <a:gs pos="0">
                  <a:schemeClr val="accent6">
                    <a:tint val="60000"/>
                    <a:satMod val="250000"/>
                  </a:schemeClr>
                </a:gs>
                <a:gs pos="35000">
                  <a:schemeClr val="accent6">
                    <a:tint val="47000"/>
                    <a:satMod val="275000"/>
                  </a:schemeClr>
                </a:gs>
                <a:gs pos="100000">
                  <a:schemeClr val="accent6">
                    <a:tint val="25000"/>
                    <a:satMod val="300000"/>
                  </a:schemeClr>
                </a:gs>
              </a:gsLst>
              <a:lin ang="16200000" scaled="1"/>
            </a:gradFill>
            <a:ln w="12700" cap="flat" cmpd="sng" algn="ctr">
              <a:solidFill>
                <a:schemeClr val="accent6">
                  <a:shade val="95000"/>
                  <a:satMod val="105000"/>
                </a:schemeClr>
              </a:solidFill>
              <a:prstDash val="solid"/>
            </a:ln>
            <a:effectLst/>
          </c:spPr>
          <c:invertIfNegative val="0"/>
          <c:val>
            <c:numRef>
              <c:f>'2gsort'!$O$13</c:f>
              <c:numCache>
                <c:formatCode>General</c:formatCode>
                <c:ptCount val="1"/>
                <c:pt idx="0">
                  <c:v>131.037</c:v>
                </c:pt>
              </c:numCache>
            </c:numRef>
          </c:val>
        </c:ser>
        <c:ser>
          <c:idx val="2"/>
          <c:order val="3"/>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'2gsort'!$O$35</c:f>
              <c:numCache>
                <c:formatCode>General</c:formatCode>
                <c:ptCount val="1"/>
                <c:pt idx="0">
                  <c:v>74.0</c:v>
                </c:pt>
              </c:numCache>
            </c:numRef>
          </c:val>
        </c:ser>
        <c:dLbls>
          <c:showLegendKey val="0"/>
          <c:showVal val="0"/>
          <c:showCatName val="0"/>
          <c:showSerName val="0"/>
          <c:showPercent val="0"/>
          <c:showBubbleSize val="0"/>
        </c:dLbls>
        <c:gapWidth val="150"/>
        <c:axId val="-2106624952"/>
        <c:axId val="-2106621832"/>
      </c:barChart>
      <c:catAx>
        <c:axId val="-2106624952"/>
        <c:scaling>
          <c:orientation val="minMax"/>
        </c:scaling>
        <c:delete val="1"/>
        <c:axPos val="b"/>
        <c:majorTickMark val="out"/>
        <c:minorTickMark val="none"/>
        <c:tickLblPos val="nextTo"/>
        <c:crossAx val="-2106621832"/>
        <c:crosses val="autoZero"/>
        <c:auto val="1"/>
        <c:lblAlgn val="ctr"/>
        <c:lblOffset val="100"/>
        <c:noMultiLvlLbl val="0"/>
      </c:catAx>
      <c:valAx>
        <c:axId val="-2106621832"/>
        <c:scaling>
          <c:orientation val="minMax"/>
          <c:min val="0.0"/>
        </c:scaling>
        <c:delete val="0"/>
        <c:axPos val="l"/>
        <c:majorGridlines>
          <c:spPr>
            <a:ln>
              <a:noFill/>
            </a:ln>
          </c:spPr>
        </c:majorGridlines>
        <c:title>
          <c:tx>
            <c:rich>
              <a:bodyPr rot="-5400000" vert="horz"/>
              <a:lstStyle/>
              <a:p>
                <a:pPr>
                  <a:defRPr sz="2000"/>
                </a:pPr>
                <a:r>
                  <a:rPr lang="en-US" altLang="en-US" sz="2000"/>
                  <a:t>Sort Time(s)</a:t>
                </a:r>
                <a:endParaRPr lang="ja-JP" altLang="en-US" sz="2000"/>
              </a:p>
            </c:rich>
          </c:tx>
          <c:layout/>
          <c:overlay val="0"/>
        </c:title>
        <c:numFmt formatCode="General" sourceLinked="1"/>
        <c:majorTickMark val="in"/>
        <c:minorTickMark val="none"/>
        <c:tickLblPos val="nextTo"/>
        <c:txPr>
          <a:bodyPr/>
          <a:lstStyle/>
          <a:p>
            <a:pPr>
              <a:defRPr sz="1600"/>
            </a:pPr>
            <a:endParaRPr lang="ja-JP"/>
          </a:p>
        </c:txPr>
        <c:crossAx val="-2106624952"/>
        <c:crosses val="autoZero"/>
        <c:crossBetween val="between"/>
      </c:valAx>
      <c:spPr>
        <a:ln>
          <a:solidFill>
            <a:schemeClr val="tx1">
              <a:lumMod val="50000"/>
              <a:lumOff val="50000"/>
            </a:schemeClr>
          </a:solidFill>
        </a:ln>
      </c:spPr>
    </c:plotArea>
    <c:legend>
      <c:legendPos val="r"/>
      <c:layout>
        <c:manualLayout>
          <c:xMode val="edge"/>
          <c:yMode val="edge"/>
          <c:x val="0.217549022346425"/>
          <c:y val="0.0459045004665354"/>
          <c:w val="0.366857713534268"/>
          <c:h val="0.399454553666467"/>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47521076454449"/>
          <c:y val="0.0351648351648352"/>
          <c:w val="0.74697421677164"/>
          <c:h val="0.92967032967033"/>
        </c:manualLayout>
      </c:layout>
      <c:barChart>
        <c:barDir val="col"/>
        <c:grouping val="clustered"/>
        <c:varyColors val="0"/>
        <c:ser>
          <c:idx val="1"/>
          <c:order val="0"/>
          <c:tx>
            <c:v>Aging</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'2gsort'!$O$39</c:f>
              <c:numCache>
                <c:formatCode>General</c:formatCode>
                <c:ptCount val="1"/>
                <c:pt idx="0">
                  <c:v>2016.333333333333</c:v>
                </c:pt>
              </c:numCache>
            </c:numRef>
          </c:val>
        </c:ser>
        <c:ser>
          <c:idx val="3"/>
          <c:order val="1"/>
          <c:tx>
            <c:v>Clock</c:v>
          </c:tx>
          <c:spPr>
            <a:gradFill rotWithShape="1">
              <a:gsLst>
                <a:gs pos="0">
                  <a:schemeClr val="accent6">
                    <a:tint val="60000"/>
                    <a:satMod val="250000"/>
                  </a:schemeClr>
                </a:gs>
                <a:gs pos="35000">
                  <a:schemeClr val="accent6">
                    <a:tint val="47000"/>
                    <a:satMod val="275000"/>
                  </a:schemeClr>
                </a:gs>
                <a:gs pos="100000">
                  <a:schemeClr val="accent6">
                    <a:tint val="25000"/>
                    <a:satMod val="300000"/>
                  </a:schemeClr>
                </a:gs>
              </a:gsLst>
              <a:lin ang="16200000" scaled="1"/>
            </a:gradFill>
            <a:ln w="12700" cap="flat" cmpd="sng" algn="ctr">
              <a:solidFill>
                <a:schemeClr val="accent6">
                  <a:shade val="95000"/>
                  <a:satMod val="105000"/>
                </a:schemeClr>
              </a:solidFill>
              <a:prstDash val="solid"/>
            </a:ln>
            <a:effectLst/>
          </c:spPr>
          <c:invertIfNegative val="0"/>
          <c:val>
            <c:numRef>
              <c:f>'2gsort'!$O$42</c:f>
              <c:numCache>
                <c:formatCode>General</c:formatCode>
                <c:ptCount val="1"/>
                <c:pt idx="0">
                  <c:v>2071.4</c:v>
                </c:pt>
              </c:numCache>
            </c:numRef>
          </c:val>
        </c:ser>
        <c:ser>
          <c:idx val="2"/>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'2gsort'!$Q$36</c:f>
              <c:numCache>
                <c:formatCode>General</c:formatCode>
                <c:ptCount val="1"/>
                <c:pt idx="0">
                  <c:v>4058.270833333333</c:v>
                </c:pt>
              </c:numCache>
            </c:numRef>
          </c:val>
        </c:ser>
        <c:dLbls>
          <c:showLegendKey val="0"/>
          <c:showVal val="0"/>
          <c:showCatName val="0"/>
          <c:showSerName val="0"/>
          <c:showPercent val="0"/>
          <c:showBubbleSize val="0"/>
        </c:dLbls>
        <c:gapWidth val="150"/>
        <c:axId val="-2110732152"/>
        <c:axId val="-2110737368"/>
      </c:barChart>
      <c:catAx>
        <c:axId val="-2110732152"/>
        <c:scaling>
          <c:orientation val="minMax"/>
        </c:scaling>
        <c:delete val="1"/>
        <c:axPos val="b"/>
        <c:majorTickMark val="out"/>
        <c:minorTickMark val="none"/>
        <c:tickLblPos val="nextTo"/>
        <c:crossAx val="-2110737368"/>
        <c:crosses val="autoZero"/>
        <c:auto val="1"/>
        <c:lblAlgn val="ctr"/>
        <c:lblOffset val="100"/>
        <c:noMultiLvlLbl val="0"/>
      </c:catAx>
      <c:valAx>
        <c:axId val="-2110737368"/>
        <c:scaling>
          <c:orientation val="minMax"/>
          <c:min val="0.0"/>
        </c:scaling>
        <c:delete val="0"/>
        <c:axPos val="l"/>
        <c:majorGridlines>
          <c:spPr>
            <a:ln>
              <a:noFill/>
            </a:ln>
          </c:spPr>
        </c:majorGridlines>
        <c:title>
          <c:tx>
            <c:rich>
              <a:bodyPr rot="-5400000" vert="horz"/>
              <a:lstStyle/>
              <a:p>
                <a:pPr>
                  <a:defRPr sz="2000"/>
                </a:pPr>
                <a:r>
                  <a:rPr lang="en-US" altLang="ja-JP" sz="2000" dirty="0" smtClean="0"/>
                  <a:t>number of page-ins</a:t>
                </a:r>
                <a:endParaRPr lang="ja-JP" altLang="en-US" sz="2000" dirty="0"/>
              </a:p>
            </c:rich>
          </c:tx>
          <c:layout/>
          <c:overlay val="0"/>
        </c:title>
        <c:numFmt formatCode="General" sourceLinked="1"/>
        <c:majorTickMark val="in"/>
        <c:minorTickMark val="none"/>
        <c:tickLblPos val="nextTo"/>
        <c:txPr>
          <a:bodyPr/>
          <a:lstStyle/>
          <a:p>
            <a:pPr>
              <a:defRPr sz="1600"/>
            </a:pPr>
            <a:endParaRPr lang="ja-JP"/>
          </a:p>
        </c:txPr>
        <c:crossAx val="-2110732152"/>
        <c:crosses val="autoZero"/>
        <c:crossBetween val="between"/>
      </c:valAx>
      <c:spPr>
        <a:ln>
          <a:solidFill>
            <a:schemeClr val="tx1">
              <a:lumMod val="50000"/>
              <a:lumOff val="50000"/>
            </a:schemeClr>
          </a:solidFill>
        </a:ln>
      </c:spPr>
    </c:plotArea>
    <c:legend>
      <c:legendPos val="r"/>
      <c:layout>
        <c:manualLayout>
          <c:xMode val="edge"/>
          <c:yMode val="edge"/>
          <c:x val="0.23601605995899"/>
          <c:y val="0.0459043417144934"/>
          <c:w val="0.289952928625663"/>
          <c:h val="0.318016712386879"/>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8179276568759"/>
          <c:y val="0.0407389413087919"/>
          <c:w val="0.788977375442191"/>
          <c:h val="0.918522117382416"/>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Performance750M!$O$5</c:f>
              <c:numCache>
                <c:formatCode>General</c:formatCode>
                <c:ptCount val="1"/>
                <c:pt idx="0">
                  <c:v>10424.0</c:v>
                </c:pt>
              </c:numCache>
            </c:numRef>
          </c:val>
        </c:ser>
        <c:ser>
          <c:idx val="2"/>
          <c:order val="1"/>
          <c:tx>
            <c:v>Aging</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Performance750M!$O$28</c:f>
              <c:numCache>
                <c:formatCode>General</c:formatCode>
                <c:ptCount val="1"/>
                <c:pt idx="0">
                  <c:v>10181.5</c:v>
                </c:pt>
              </c:numCache>
            </c:numRef>
          </c:val>
        </c:ser>
        <c:ser>
          <c:idx val="4"/>
          <c:order val="2"/>
          <c:tx>
            <c:v>Clock</c:v>
          </c:tx>
          <c:spPr>
            <a:gradFill rotWithShape="1">
              <a:gsLst>
                <a:gs pos="0">
                  <a:schemeClr val="accent6">
                    <a:tint val="60000"/>
                    <a:satMod val="250000"/>
                  </a:schemeClr>
                </a:gs>
                <a:gs pos="35000">
                  <a:schemeClr val="accent6">
                    <a:tint val="47000"/>
                    <a:satMod val="275000"/>
                  </a:schemeClr>
                </a:gs>
                <a:gs pos="100000">
                  <a:schemeClr val="accent6">
                    <a:tint val="25000"/>
                    <a:satMod val="300000"/>
                  </a:schemeClr>
                </a:gs>
              </a:gsLst>
              <a:lin ang="16200000" scaled="1"/>
            </a:gradFill>
            <a:ln w="12700" cap="flat" cmpd="sng" algn="ctr">
              <a:solidFill>
                <a:schemeClr val="accent6">
                  <a:shade val="95000"/>
                  <a:satMod val="105000"/>
                </a:schemeClr>
              </a:solidFill>
              <a:prstDash val="solid"/>
            </a:ln>
            <a:effectLst/>
          </c:spPr>
          <c:invertIfNegative val="0"/>
          <c:val>
            <c:numRef>
              <c:f>Performance750M!$O$22</c:f>
              <c:numCache>
                <c:formatCode>General</c:formatCode>
                <c:ptCount val="1"/>
                <c:pt idx="0">
                  <c:v>9225.0</c:v>
                </c:pt>
              </c:numCache>
            </c:numRef>
          </c:val>
        </c:ser>
        <c:ser>
          <c:idx val="3"/>
          <c:order val="3"/>
          <c:tx>
            <c:v>random</c:v>
          </c:tx>
          <c:spPr>
            <a:gradFill rotWithShape="1">
              <a:gsLst>
                <a:gs pos="0">
                  <a:schemeClr val="accent5">
                    <a:tint val="60000"/>
                    <a:satMod val="250000"/>
                  </a:schemeClr>
                </a:gs>
                <a:gs pos="35000">
                  <a:schemeClr val="accent5">
                    <a:tint val="47000"/>
                    <a:satMod val="275000"/>
                  </a:schemeClr>
                </a:gs>
                <a:gs pos="100000">
                  <a:schemeClr val="accent5">
                    <a:tint val="25000"/>
                    <a:satMod val="300000"/>
                  </a:schemeClr>
                </a:gs>
              </a:gsLst>
              <a:lin ang="16200000" scaled="1"/>
            </a:gradFill>
            <a:ln w="12700" cap="flat" cmpd="sng" algn="ctr">
              <a:solidFill>
                <a:schemeClr val="accent5">
                  <a:shade val="95000"/>
                  <a:satMod val="105000"/>
                </a:schemeClr>
              </a:solidFill>
              <a:prstDash val="solid"/>
            </a:ln>
            <a:effectLst/>
          </c:spPr>
          <c:invertIfNegative val="0"/>
          <c:val>
            <c:numRef>
              <c:f>Performance750M!$O$16</c:f>
              <c:numCache>
                <c:formatCode>General</c:formatCode>
                <c:ptCount val="1"/>
                <c:pt idx="0">
                  <c:v>8709.0</c:v>
                </c:pt>
              </c:numCache>
            </c:numRef>
          </c:val>
        </c:ser>
        <c:ser>
          <c:idx val="6"/>
          <c:order val="4"/>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Performance750M!$O$62</c:f>
              <c:numCache>
                <c:formatCode>General</c:formatCode>
                <c:ptCount val="1"/>
                <c:pt idx="0">
                  <c:v>9618.0</c:v>
                </c:pt>
              </c:numCache>
            </c:numRef>
          </c:val>
        </c:ser>
        <c:ser>
          <c:idx val="1"/>
          <c:order val="5"/>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val>
            <c:numRef>
              <c:f>Performance750M!$O$10</c:f>
              <c:numCache>
                <c:formatCode>General</c:formatCode>
                <c:ptCount val="1"/>
                <c:pt idx="0">
                  <c:v>8331.0</c:v>
                </c:pt>
              </c:numCache>
            </c:numRef>
          </c:val>
        </c:ser>
        <c:dLbls>
          <c:showLegendKey val="0"/>
          <c:showVal val="0"/>
          <c:showCatName val="0"/>
          <c:showSerName val="0"/>
          <c:showPercent val="0"/>
          <c:showBubbleSize val="0"/>
        </c:dLbls>
        <c:gapWidth val="150"/>
        <c:axId val="-2106294552"/>
        <c:axId val="-2106387272"/>
      </c:barChart>
      <c:catAx>
        <c:axId val="-2106294552"/>
        <c:scaling>
          <c:orientation val="minMax"/>
        </c:scaling>
        <c:delete val="1"/>
        <c:axPos val="b"/>
        <c:majorTickMark val="out"/>
        <c:minorTickMark val="none"/>
        <c:tickLblPos val="nextTo"/>
        <c:crossAx val="-2106387272"/>
        <c:crosses val="autoZero"/>
        <c:auto val="1"/>
        <c:lblAlgn val="ctr"/>
        <c:lblOffset val="100"/>
        <c:noMultiLvlLbl val="0"/>
      </c:catAx>
      <c:valAx>
        <c:axId val="-2106387272"/>
        <c:scaling>
          <c:orientation val="minMax"/>
          <c:max val="20000.0"/>
          <c:min val="0.0"/>
        </c:scaling>
        <c:delete val="0"/>
        <c:axPos val="l"/>
        <c:majorGridlines>
          <c:spPr>
            <a:ln>
              <a:noFill/>
            </a:ln>
          </c:spPr>
        </c:majorGridlines>
        <c:title>
          <c:tx>
            <c:rich>
              <a:bodyPr rot="-5400000" vert="horz"/>
              <a:lstStyle/>
              <a:p>
                <a:pPr>
                  <a:defRPr sz="2000"/>
                </a:pPr>
                <a:r>
                  <a:rPr lang="en-US" altLang="en-US" sz="2000"/>
                  <a:t>Tps(Ktps/s)</a:t>
                </a:r>
                <a:endParaRPr lang="ja-JP" altLang="en-US" sz="2000"/>
              </a:p>
            </c:rich>
          </c:tx>
          <c:layout/>
          <c:overlay val="0"/>
        </c:title>
        <c:numFmt formatCode="General" sourceLinked="1"/>
        <c:majorTickMark val="in"/>
        <c:minorTickMark val="none"/>
        <c:tickLblPos val="nextTo"/>
        <c:txPr>
          <a:bodyPr/>
          <a:lstStyle/>
          <a:p>
            <a:pPr>
              <a:defRPr sz="1600"/>
            </a:pPr>
            <a:endParaRPr lang="ja-JP"/>
          </a:p>
        </c:txPr>
        <c:crossAx val="-2106294552"/>
        <c:crosses val="autoZero"/>
        <c:crossBetween val="between"/>
        <c:dispUnits>
          <c:builtInUnit val="thousands"/>
        </c:dispUnits>
      </c:valAx>
      <c:spPr>
        <a:ln>
          <a:solidFill>
            <a:schemeClr val="tx1">
              <a:lumMod val="50000"/>
              <a:lumOff val="50000"/>
            </a:schemeClr>
          </a:solidFill>
        </a:ln>
      </c:spPr>
    </c:plotArea>
    <c:legend>
      <c:legendPos val="r"/>
      <c:layout>
        <c:manualLayout>
          <c:xMode val="edge"/>
          <c:yMode val="edge"/>
          <c:x val="0.1913218764227"/>
          <c:y val="0.0599839707536558"/>
          <c:w val="0.766804003806606"/>
          <c:h val="0.27402418447694"/>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42909385832696"/>
          <c:y val="0.0476190476190476"/>
          <c:w val="0.727860686794462"/>
          <c:h val="0.904761904761905"/>
        </c:manualLayout>
      </c:layout>
      <c:barChart>
        <c:barDir val="col"/>
        <c:grouping val="clustered"/>
        <c:varyColors val="0"/>
        <c:ser>
          <c:idx val="2"/>
          <c:order val="0"/>
          <c:tx>
            <c:v>Aging</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Performance750M!$P$31</c:f>
              <c:numCache>
                <c:formatCode>General</c:formatCode>
                <c:ptCount val="1"/>
                <c:pt idx="0">
                  <c:v>107.0</c:v>
                </c:pt>
              </c:numCache>
            </c:numRef>
          </c:val>
        </c:ser>
        <c:ser>
          <c:idx val="3"/>
          <c:order val="1"/>
          <c:tx>
            <c:v>Clock</c:v>
          </c:tx>
          <c:spPr>
            <a:gradFill rotWithShape="1">
              <a:gsLst>
                <a:gs pos="0">
                  <a:schemeClr val="accent6">
                    <a:tint val="60000"/>
                    <a:satMod val="250000"/>
                  </a:schemeClr>
                </a:gs>
                <a:gs pos="35000">
                  <a:schemeClr val="accent6">
                    <a:tint val="47000"/>
                    <a:satMod val="275000"/>
                  </a:schemeClr>
                </a:gs>
                <a:gs pos="100000">
                  <a:schemeClr val="accent6">
                    <a:tint val="25000"/>
                    <a:satMod val="300000"/>
                  </a:schemeClr>
                </a:gs>
              </a:gsLst>
              <a:lin ang="16200000" scaled="1"/>
            </a:gradFill>
            <a:ln w="12700" cap="flat" cmpd="sng" algn="ctr">
              <a:solidFill>
                <a:schemeClr val="accent6">
                  <a:shade val="95000"/>
                  <a:satMod val="105000"/>
                </a:schemeClr>
              </a:solidFill>
              <a:prstDash val="solid"/>
            </a:ln>
            <a:effectLst/>
          </c:spPr>
          <c:invertIfNegative val="0"/>
          <c:val>
            <c:numRef>
              <c:f>Performance750M!$P$25</c:f>
              <c:numCache>
                <c:formatCode>General</c:formatCode>
                <c:ptCount val="1"/>
                <c:pt idx="0">
                  <c:v>866.0</c:v>
                </c:pt>
              </c:numCache>
            </c:numRef>
          </c:val>
        </c:ser>
        <c:ser>
          <c:idx val="0"/>
          <c:order val="2"/>
          <c:tx>
            <c:v>Random</c:v>
          </c:tx>
          <c:spPr>
            <a:gradFill rotWithShape="1">
              <a:gsLst>
                <a:gs pos="0">
                  <a:schemeClr val="accent5">
                    <a:tint val="60000"/>
                    <a:satMod val="250000"/>
                  </a:schemeClr>
                </a:gs>
                <a:gs pos="35000">
                  <a:schemeClr val="accent5">
                    <a:tint val="47000"/>
                    <a:satMod val="275000"/>
                  </a:schemeClr>
                </a:gs>
                <a:gs pos="100000">
                  <a:schemeClr val="accent5">
                    <a:tint val="25000"/>
                    <a:satMod val="300000"/>
                  </a:schemeClr>
                </a:gs>
              </a:gsLst>
              <a:lin ang="16200000" scaled="1"/>
            </a:gradFill>
            <a:ln w="12700" cap="flat" cmpd="sng" algn="ctr">
              <a:solidFill>
                <a:schemeClr val="accent5">
                  <a:shade val="95000"/>
                  <a:satMod val="105000"/>
                </a:schemeClr>
              </a:solidFill>
              <a:prstDash val="solid"/>
            </a:ln>
            <a:effectLst/>
          </c:spPr>
          <c:invertIfNegative val="0"/>
          <c:val>
            <c:numRef>
              <c:f>Performance750M!$P$19</c:f>
              <c:numCache>
                <c:formatCode>General</c:formatCode>
                <c:ptCount val="1"/>
                <c:pt idx="0">
                  <c:v>1939.0</c:v>
                </c:pt>
              </c:numCache>
            </c:numRef>
          </c:val>
        </c:ser>
        <c:ser>
          <c:idx val="5"/>
          <c:order val="3"/>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Performance750M!$P$65</c:f>
              <c:numCache>
                <c:formatCode>General</c:formatCode>
                <c:ptCount val="1"/>
                <c:pt idx="0">
                  <c:v>279.6875</c:v>
                </c:pt>
              </c:numCache>
            </c:numRef>
          </c:val>
        </c:ser>
        <c:ser>
          <c:idx val="1"/>
          <c:order val="4"/>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val>
            <c:numRef>
              <c:f>Performance750M!$P$13</c:f>
              <c:numCache>
                <c:formatCode>General</c:formatCode>
                <c:ptCount val="1"/>
                <c:pt idx="0">
                  <c:v>1490.625</c:v>
                </c:pt>
              </c:numCache>
            </c:numRef>
          </c:val>
        </c:ser>
        <c:dLbls>
          <c:showLegendKey val="0"/>
          <c:showVal val="0"/>
          <c:showCatName val="0"/>
          <c:showSerName val="0"/>
          <c:showPercent val="0"/>
          <c:showBubbleSize val="0"/>
        </c:dLbls>
        <c:gapWidth val="150"/>
        <c:axId val="-2105701240"/>
        <c:axId val="-2109915976"/>
      </c:barChart>
      <c:catAx>
        <c:axId val="-2105701240"/>
        <c:scaling>
          <c:orientation val="minMax"/>
        </c:scaling>
        <c:delete val="1"/>
        <c:axPos val="b"/>
        <c:majorTickMark val="out"/>
        <c:minorTickMark val="none"/>
        <c:tickLblPos val="nextTo"/>
        <c:crossAx val="-2109915976"/>
        <c:crosses val="autoZero"/>
        <c:auto val="1"/>
        <c:lblAlgn val="ctr"/>
        <c:lblOffset val="100"/>
        <c:noMultiLvlLbl val="0"/>
      </c:catAx>
      <c:valAx>
        <c:axId val="-2109915976"/>
        <c:scaling>
          <c:orientation val="minMax"/>
          <c:min val="0.0"/>
        </c:scaling>
        <c:delete val="0"/>
        <c:axPos val="l"/>
        <c:majorGridlines>
          <c:spPr>
            <a:ln>
              <a:noFill/>
            </a:ln>
          </c:spPr>
        </c:majorGridlines>
        <c:title>
          <c:tx>
            <c:rich>
              <a:bodyPr rot="-5400000" vert="horz"/>
              <a:lstStyle/>
              <a:p>
                <a:pPr>
                  <a:defRPr sz="1800"/>
                </a:pPr>
                <a:r>
                  <a:rPr lang="en-US" altLang="ja-JP" sz="1800" dirty="0" smtClean="0"/>
                  <a:t>number of page-ins</a:t>
                </a:r>
                <a:endParaRPr lang="ja-JP" altLang="en-US" sz="1800" dirty="0"/>
              </a:p>
            </c:rich>
          </c:tx>
          <c:layout/>
          <c:overlay val="0"/>
        </c:title>
        <c:numFmt formatCode="General" sourceLinked="1"/>
        <c:majorTickMark val="in"/>
        <c:minorTickMark val="none"/>
        <c:tickLblPos val="nextTo"/>
        <c:txPr>
          <a:bodyPr/>
          <a:lstStyle/>
          <a:p>
            <a:pPr>
              <a:defRPr sz="1600"/>
            </a:pPr>
            <a:endParaRPr lang="ja-JP"/>
          </a:p>
        </c:txPr>
        <c:crossAx val="-2105701240"/>
        <c:crosses val="autoZero"/>
        <c:crossBetween val="between"/>
      </c:valAx>
      <c:spPr>
        <a:ln>
          <a:solidFill>
            <a:schemeClr val="tx1">
              <a:lumMod val="50000"/>
              <a:lumOff val="50000"/>
            </a:schemeClr>
          </a:solidFill>
        </a:ln>
      </c:spPr>
    </c:plotArea>
    <c:legend>
      <c:legendPos val="r"/>
      <c:layout>
        <c:manualLayout>
          <c:xMode val="edge"/>
          <c:yMode val="edge"/>
          <c:x val="0.258519850150741"/>
          <c:y val="0.0545903058582552"/>
          <c:w val="0.293843851488322"/>
          <c:h val="0.464200677658319"/>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88812506939547"/>
          <c:y val="0.0337236502864104"/>
          <c:w val="0.79470110466614"/>
          <c:h val="0.862295094663824"/>
        </c:manualLayout>
      </c:layout>
      <c:barChart>
        <c:barDir val="col"/>
        <c:grouping val="clustered"/>
        <c:varyColors val="0"/>
        <c:ser>
          <c:idx val="2"/>
          <c:order val="0"/>
          <c:tx>
            <c:v>1</c:v>
          </c:tx>
          <c:spPr>
            <a:gradFill rotWithShape="1">
              <a:gsLst>
                <a:gs pos="0">
                  <a:schemeClr val="dk1">
                    <a:tint val="60000"/>
                    <a:satMod val="250000"/>
                  </a:schemeClr>
                </a:gs>
                <a:gs pos="35000">
                  <a:schemeClr val="dk1">
                    <a:tint val="47000"/>
                    <a:satMod val="275000"/>
                  </a:schemeClr>
                </a:gs>
                <a:gs pos="100000">
                  <a:schemeClr val="dk1">
                    <a:tint val="25000"/>
                    <a:satMod val="300000"/>
                  </a:schemeClr>
                </a:gs>
              </a:gsLst>
              <a:lin ang="16200000" scaled="1"/>
            </a:gradFill>
            <a:ln w="12700" cap="flat" cmpd="sng" algn="ctr">
              <a:solidFill>
                <a:schemeClr val="dk1">
                  <a:shade val="95000"/>
                  <a:satMod val="105000"/>
                </a:schemeClr>
              </a:solidFill>
              <a:prstDash val="solid"/>
            </a:ln>
            <a:effectLst/>
          </c:spPr>
          <c:invertIfNegative val="0"/>
          <c:dPt>
            <c:idx val="0"/>
            <c:invertIfNegative val="0"/>
            <c:bubble3D val="0"/>
          </c:dPt>
          <c:dLbls>
            <c:dLbl>
              <c:idx val="0"/>
              <c:layout>
                <c:manualLayout>
                  <c:x val="0.0"/>
                  <c:y val="0.755269251206066"/>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sort!$I$17</c:f>
              <c:numCache>
                <c:formatCode>General</c:formatCode>
                <c:ptCount val="1"/>
                <c:pt idx="0">
                  <c:v>460.25</c:v>
                </c:pt>
              </c:numCache>
            </c:numRef>
          </c:val>
        </c:ser>
        <c:ser>
          <c:idx val="0"/>
          <c:order val="1"/>
          <c:tx>
            <c:v>2</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dLbls>
            <c:dLbl>
              <c:idx val="0"/>
              <c:layout>
                <c:manualLayout>
                  <c:x val="0.0"/>
                  <c:y val="0.403980950784548"/>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sort!$I$18</c:f>
              <c:numCache>
                <c:formatCode>General</c:formatCode>
                <c:ptCount val="1"/>
                <c:pt idx="0">
                  <c:v>216.6295</c:v>
                </c:pt>
              </c:numCache>
            </c:numRef>
          </c:val>
        </c:ser>
        <c:ser>
          <c:idx val="1"/>
          <c:order val="2"/>
          <c:tx>
            <c:v>4</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dLbls>
            <c:dLbl>
              <c:idx val="0"/>
              <c:layout>
                <c:manualLayout>
                  <c:x val="0.0"/>
                  <c:y val="0.270491937207404"/>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sort!$I$19</c:f>
              <c:numCache>
                <c:formatCode>General</c:formatCode>
                <c:ptCount val="1"/>
                <c:pt idx="0">
                  <c:v>121.818</c:v>
                </c:pt>
              </c:numCache>
            </c:numRef>
          </c:val>
        </c:ser>
        <c:ser>
          <c:idx val="3"/>
          <c:order val="3"/>
          <c:tx>
            <c:v>8</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dLbls>
            <c:dLbl>
              <c:idx val="0"/>
              <c:layout>
                <c:manualLayout>
                  <c:x val="0.00201605510084951"/>
                  <c:y val="0.347775143578607"/>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sort!$I$20</c:f>
              <c:numCache>
                <c:formatCode>General</c:formatCode>
                <c:ptCount val="1"/>
                <c:pt idx="0">
                  <c:v>178.814</c:v>
                </c:pt>
              </c:numCache>
            </c:numRef>
          </c:val>
        </c:ser>
        <c:ser>
          <c:idx val="4"/>
          <c:order val="4"/>
          <c:tx>
            <c:v>16</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1.58744496129889E-7"/>
                  <c:y val="0.330210742387768"/>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sort!$I$21</c:f>
              <c:numCache>
                <c:formatCode>General</c:formatCode>
                <c:ptCount val="1"/>
                <c:pt idx="0">
                  <c:v>166.3923333333333</c:v>
                </c:pt>
              </c:numCache>
            </c:numRef>
          </c:val>
        </c:ser>
        <c:ser>
          <c:idx val="5"/>
          <c:order val="5"/>
          <c:tx>
            <c:v>32</c:v>
          </c:tx>
          <c:spPr>
            <a:gradFill rotWithShape="1">
              <a:gsLst>
                <a:gs pos="0">
                  <a:schemeClr val="accent5">
                    <a:tint val="60000"/>
                    <a:satMod val="250000"/>
                  </a:schemeClr>
                </a:gs>
                <a:gs pos="35000">
                  <a:schemeClr val="accent5">
                    <a:tint val="47000"/>
                    <a:satMod val="275000"/>
                  </a:schemeClr>
                </a:gs>
                <a:gs pos="100000">
                  <a:schemeClr val="accent5">
                    <a:tint val="25000"/>
                    <a:satMod val="300000"/>
                  </a:schemeClr>
                </a:gs>
              </a:gsLst>
              <a:lin ang="16200000" scaled="1"/>
            </a:gradFill>
            <a:ln w="12700" cap="flat" cmpd="sng" algn="ctr">
              <a:solidFill>
                <a:schemeClr val="accent5">
                  <a:shade val="95000"/>
                  <a:satMod val="105000"/>
                </a:schemeClr>
              </a:solidFill>
              <a:prstDash val="solid"/>
            </a:ln>
            <a:effectLst/>
          </c:spPr>
          <c:invertIfNegative val="0"/>
          <c:dLbls>
            <c:dLbl>
              <c:idx val="0"/>
              <c:layout>
                <c:manualLayout>
                  <c:x val="0.00201605510084958"/>
                  <c:y val="0.26697889810074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sort!$I$22</c:f>
              <c:numCache>
                <c:formatCode>General</c:formatCode>
                <c:ptCount val="1"/>
                <c:pt idx="0">
                  <c:v>122.6356666666667</c:v>
                </c:pt>
              </c:numCache>
            </c:numRef>
          </c:val>
        </c:ser>
        <c:ser>
          <c:idx val="6"/>
          <c:order val="6"/>
          <c:tx>
            <c:v>64</c:v>
          </c:tx>
          <c:spPr>
            <a:gradFill rotWithShape="1">
              <a:gsLst>
                <a:gs pos="0">
                  <a:schemeClr val="accent6">
                    <a:tint val="60000"/>
                    <a:satMod val="250000"/>
                  </a:schemeClr>
                </a:gs>
                <a:gs pos="35000">
                  <a:schemeClr val="accent6">
                    <a:tint val="47000"/>
                    <a:satMod val="275000"/>
                  </a:schemeClr>
                </a:gs>
                <a:gs pos="100000">
                  <a:schemeClr val="accent6">
                    <a:tint val="25000"/>
                    <a:satMod val="300000"/>
                  </a:schemeClr>
                </a:gs>
              </a:gsLst>
              <a:lin ang="16200000" scaled="1"/>
            </a:gradFill>
            <a:ln w="12700" cap="flat" cmpd="sng" algn="ctr">
              <a:solidFill>
                <a:schemeClr val="accent6">
                  <a:shade val="95000"/>
                  <a:satMod val="105000"/>
                </a:schemeClr>
              </a:solidFill>
              <a:prstDash val="solid"/>
            </a:ln>
            <a:effectLst/>
          </c:spPr>
          <c:invertIfNegative val="0"/>
          <c:dLbls>
            <c:dLbl>
              <c:idx val="0"/>
              <c:layout>
                <c:manualLayout>
                  <c:x val="-7.39211664208623E-17"/>
                  <c:y val="0.214285694528233"/>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sort!$I$23</c:f>
              <c:numCache>
                <c:formatCode>General</c:formatCode>
                <c:ptCount val="1"/>
                <c:pt idx="0">
                  <c:v>85.756</c:v>
                </c:pt>
              </c:numCache>
            </c:numRef>
          </c:val>
        </c:ser>
        <c:ser>
          <c:idx val="7"/>
          <c:order val="7"/>
          <c:tx>
            <c:v>128</c:v>
          </c:tx>
          <c:spPr>
            <a:solidFill>
              <a:schemeClr val="accent3">
                <a:satMod val="110000"/>
              </a:schemeClr>
            </a:solidFill>
            <a:ln w="12700" cap="flat" cmpd="sng" algn="ctr">
              <a:solidFill>
                <a:schemeClr val="accent3">
                  <a:shade val="95000"/>
                  <a:satMod val="105000"/>
                </a:schemeClr>
              </a:solidFill>
              <a:prstDash val="solid"/>
            </a:ln>
            <a:effectLst/>
          </c:spPr>
          <c:invertIfNegative val="0"/>
          <c:dLbls>
            <c:dLbl>
              <c:idx val="0"/>
              <c:layout>
                <c:manualLayout>
                  <c:x val="0.0"/>
                  <c:y val="0.147540970003045"/>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sort!$I$24</c:f>
              <c:numCache>
                <c:formatCode>General</c:formatCode>
                <c:ptCount val="1"/>
                <c:pt idx="0">
                  <c:v>39.836</c:v>
                </c:pt>
              </c:numCache>
            </c:numRef>
          </c:val>
        </c:ser>
        <c:ser>
          <c:idx val="8"/>
          <c:order val="8"/>
          <c:tx>
            <c:v>256</c:v>
          </c:tx>
          <c:spPr>
            <a:solidFill>
              <a:schemeClr val="accent4">
                <a:satMod val="110000"/>
              </a:schemeClr>
            </a:solidFill>
            <a:ln w="12700" cap="flat" cmpd="sng" algn="ctr">
              <a:solidFill>
                <a:schemeClr val="accent4">
                  <a:shade val="95000"/>
                  <a:satMod val="105000"/>
                </a:schemeClr>
              </a:solidFill>
              <a:prstDash val="solid"/>
            </a:ln>
            <a:effectLst/>
          </c:spPr>
          <c:invertIfNegative val="0"/>
          <c:dLbls>
            <c:dLbl>
              <c:idx val="0"/>
              <c:layout>
                <c:manualLayout>
                  <c:x val="0.0"/>
                  <c:y val="0.144027813160134"/>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sort!$I$25</c:f>
              <c:numCache>
                <c:formatCode>General</c:formatCode>
                <c:ptCount val="1"/>
                <c:pt idx="0">
                  <c:v>35.808</c:v>
                </c:pt>
              </c:numCache>
            </c:numRef>
          </c:val>
        </c:ser>
        <c:ser>
          <c:idx val="9"/>
          <c:order val="9"/>
          <c:tx>
            <c:v>512</c:v>
          </c:tx>
          <c:spPr>
            <a:solidFill>
              <a:schemeClr val="accent5">
                <a:satMod val="110000"/>
              </a:schemeClr>
            </a:solidFill>
            <a:ln w="12700" cap="flat" cmpd="sng" algn="ctr">
              <a:solidFill>
                <a:schemeClr val="accent5">
                  <a:shade val="95000"/>
                  <a:satMod val="105000"/>
                </a:schemeClr>
              </a:solidFill>
              <a:prstDash val="solid"/>
            </a:ln>
            <a:effectLst/>
          </c:spPr>
          <c:invertIfNegative val="0"/>
          <c:dLbls>
            <c:dLbl>
              <c:idx val="0"/>
              <c:layout>
                <c:manualLayout>
                  <c:x val="-1.47842332841725E-16"/>
                  <c:y val="0.144028089764878"/>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sort!$I$26</c:f>
              <c:numCache>
                <c:formatCode>General</c:formatCode>
                <c:ptCount val="1"/>
                <c:pt idx="0">
                  <c:v>37.761</c:v>
                </c:pt>
              </c:numCache>
            </c:numRef>
          </c:val>
        </c:ser>
        <c:dLbls>
          <c:showLegendKey val="0"/>
          <c:showVal val="0"/>
          <c:showCatName val="0"/>
          <c:showSerName val="1"/>
          <c:showPercent val="0"/>
          <c:showBubbleSize val="0"/>
        </c:dLbls>
        <c:gapWidth val="150"/>
        <c:axId val="-2107582936"/>
        <c:axId val="-2107250968"/>
      </c:barChart>
      <c:catAx>
        <c:axId val="-2107582936"/>
        <c:scaling>
          <c:orientation val="minMax"/>
        </c:scaling>
        <c:delete val="1"/>
        <c:axPos val="b"/>
        <c:numFmt formatCode="General" sourceLinked="1"/>
        <c:majorTickMark val="none"/>
        <c:minorTickMark val="none"/>
        <c:tickLblPos val="none"/>
        <c:crossAx val="-2107250968"/>
        <c:crosses val="autoZero"/>
        <c:auto val="1"/>
        <c:lblAlgn val="ctr"/>
        <c:lblOffset val="100"/>
        <c:noMultiLvlLbl val="0"/>
      </c:catAx>
      <c:valAx>
        <c:axId val="-2107250968"/>
        <c:scaling>
          <c:orientation val="minMax"/>
          <c:max val="600.0"/>
          <c:min val="0.0"/>
        </c:scaling>
        <c:delete val="0"/>
        <c:axPos val="l"/>
        <c:majorGridlines>
          <c:spPr>
            <a:ln>
              <a:noFill/>
            </a:ln>
          </c:spPr>
        </c:majorGridlines>
        <c:title>
          <c:tx>
            <c:rich>
              <a:bodyPr rot="-5400000" vert="horz"/>
              <a:lstStyle/>
              <a:p>
                <a:pPr>
                  <a:defRPr sz="1800"/>
                </a:pPr>
                <a:r>
                  <a:rPr lang="en-US" sz="1800"/>
                  <a:t>Sort Time(s)</a:t>
                </a:r>
                <a:endParaRPr lang="ja-JP" sz="1800"/>
              </a:p>
            </c:rich>
          </c:tx>
          <c:layout>
            <c:manualLayout>
              <c:xMode val="edge"/>
              <c:yMode val="edge"/>
              <c:x val="0.000195017522251059"/>
              <c:y val="0.286382997438363"/>
            </c:manualLayout>
          </c:layout>
          <c:overlay val="0"/>
        </c:title>
        <c:numFmt formatCode="General" sourceLinked="1"/>
        <c:majorTickMark val="in"/>
        <c:minorTickMark val="none"/>
        <c:tickLblPos val="nextTo"/>
        <c:txPr>
          <a:bodyPr/>
          <a:lstStyle/>
          <a:p>
            <a:pPr>
              <a:defRPr sz="1400"/>
            </a:pPr>
            <a:endParaRPr lang="ja-JP"/>
          </a:p>
        </c:txPr>
        <c:crossAx val="-2107582936"/>
        <c:crosses val="autoZero"/>
        <c:crossBetween val="between"/>
      </c:valAx>
      <c:spPr>
        <a:ln>
          <a:solidFill>
            <a:schemeClr val="tx1">
              <a:lumMod val="50000"/>
              <a:lumOff val="50000"/>
            </a:schemeClr>
          </a:solidFill>
        </a:ln>
      </c:spPr>
    </c:plotArea>
    <c:plotVisOnly val="1"/>
    <c:dispBlanksAs val="gap"/>
    <c:showDLblsOverMax val="0"/>
  </c:chart>
  <c:spPr>
    <a:ln>
      <a:noFill/>
    </a:ln>
  </c:spPr>
  <c:txPr>
    <a:bodyPr/>
    <a:lstStyle/>
    <a:p>
      <a:pPr>
        <a:defRPr sz="12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68140847402681"/>
          <c:y val="0.0351648351648352"/>
          <c:w val="0.826354359045784"/>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Downtime!$O$6</c:f>
              <c:numCache>
                <c:formatCode>General</c:formatCode>
                <c:ptCount val="1"/>
                <c:pt idx="0">
                  <c:v>415.0</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Downtime!$O$16</c:f>
              <c:numCache>
                <c:formatCode>General</c:formatCode>
                <c:ptCount val="1"/>
                <c:pt idx="0">
                  <c:v>422.6</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Downtime!$O$11</c:f>
              <c:numCache>
                <c:formatCode>General</c:formatCode>
                <c:ptCount val="1"/>
                <c:pt idx="0">
                  <c:v>3854.4</c:v>
                </c:pt>
              </c:numCache>
            </c:numRef>
          </c:val>
        </c:ser>
        <c:ser>
          <c:idx val="3"/>
          <c:order val="3"/>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0238899108877599"/>
                  <c:y val="0.0711444474613087"/>
                </c:manualLayout>
              </c:layout>
              <c:tx>
                <c:rich>
                  <a:bodyPr/>
                  <a:lstStyle/>
                  <a:p>
                    <a:pPr>
                      <a:defRPr sz="1600" b="1"/>
                    </a:pPr>
                    <a:r>
                      <a:rPr lang="en-US" altLang="ja-JP" sz="1600" strike="noStrike" dirty="0" smtClean="0">
                        <a:solidFill>
                          <a:schemeClr val="tx1"/>
                        </a:solidFill>
                      </a:rPr>
                      <a:t>30</a:t>
                    </a:r>
                    <a:endParaRPr lang="en-US" altLang="ja-JP" sz="1600" strike="sngStrike" dirty="0">
                      <a:solidFill>
                        <a:srgbClr val="FF0000"/>
                      </a:solidFill>
                    </a:endParaRPr>
                  </a:p>
                </c:rich>
              </c:tx>
              <c:spPr>
                <a:solidFill>
                  <a:srgbClr val="FFFFFF"/>
                </a:solidFill>
              </c:spPr>
              <c:dLblPos val="outEnd"/>
              <c:showLegendKey val="0"/>
              <c:showVal val="1"/>
              <c:showCatName val="0"/>
              <c:showSerName val="0"/>
              <c:showPercent val="0"/>
              <c:showBubbleSize val="0"/>
            </c:dLbl>
            <c:spPr>
              <a:solidFill>
                <a:srgbClr val="FFFFFF"/>
              </a:solidFill>
            </c:spPr>
            <c:txPr>
              <a:bodyPr/>
              <a:lstStyle/>
              <a:p>
                <a:pPr>
                  <a:defRPr sz="1200" b="1"/>
                </a:pPr>
                <a:endParaRPr lang="ja-JP"/>
              </a:p>
            </c:txPr>
            <c:dLblPos val="inBase"/>
            <c:showLegendKey val="0"/>
            <c:showVal val="0"/>
            <c:showCatName val="0"/>
            <c:showSerName val="0"/>
            <c:showPercent val="0"/>
            <c:showBubbleSize val="0"/>
          </c:dLbls>
          <c:val>
            <c:numRef>
              <c:f>Downtime!$O$52</c:f>
              <c:numCache>
                <c:formatCode>General</c:formatCode>
                <c:ptCount val="1"/>
                <c:pt idx="0">
                  <c:v>30485.5</c:v>
                </c:pt>
              </c:numCache>
            </c:numRef>
          </c:val>
        </c:ser>
        <c:dLbls>
          <c:showLegendKey val="0"/>
          <c:showVal val="0"/>
          <c:showCatName val="0"/>
          <c:showSerName val="0"/>
          <c:showPercent val="0"/>
          <c:showBubbleSize val="0"/>
        </c:dLbls>
        <c:gapWidth val="150"/>
        <c:axId val="-2096692872"/>
        <c:axId val="-2096808888"/>
      </c:barChart>
      <c:catAx>
        <c:axId val="-2096692872"/>
        <c:scaling>
          <c:orientation val="minMax"/>
        </c:scaling>
        <c:delete val="1"/>
        <c:axPos val="b"/>
        <c:majorTickMark val="out"/>
        <c:minorTickMark val="none"/>
        <c:tickLblPos val="nextTo"/>
        <c:crossAx val="-2096808888"/>
        <c:crosses val="autoZero"/>
        <c:auto val="1"/>
        <c:lblAlgn val="ctr"/>
        <c:lblOffset val="100"/>
        <c:noMultiLvlLbl val="0"/>
      </c:catAx>
      <c:valAx>
        <c:axId val="-2096808888"/>
        <c:scaling>
          <c:orientation val="minMax"/>
          <c:max val="5000.0"/>
          <c:min val="0.0"/>
        </c:scaling>
        <c:delete val="0"/>
        <c:axPos val="l"/>
        <c:majorGridlines>
          <c:spPr>
            <a:ln>
              <a:noFill/>
            </a:ln>
          </c:spPr>
        </c:majorGridlines>
        <c:title>
          <c:tx>
            <c:rich>
              <a:bodyPr rot="-5400000" vert="horz"/>
              <a:lstStyle/>
              <a:p>
                <a:pPr>
                  <a:defRPr sz="2000"/>
                </a:pPr>
                <a:r>
                  <a:rPr lang="en-US" altLang="en-US" sz="2000" dirty="0" smtClean="0"/>
                  <a:t>Downtime(s</a:t>
                </a:r>
                <a:r>
                  <a:rPr lang="en-US" altLang="en-US" sz="2000" dirty="0"/>
                  <a:t>)</a:t>
                </a:r>
                <a:endParaRPr lang="ja-JP" altLang="en-US" sz="2000" dirty="0"/>
              </a:p>
            </c:rich>
          </c:tx>
          <c:layout/>
          <c:overlay val="0"/>
        </c:title>
        <c:numFmt formatCode="General" sourceLinked="1"/>
        <c:majorTickMark val="in"/>
        <c:minorTickMark val="none"/>
        <c:tickLblPos val="nextTo"/>
        <c:txPr>
          <a:bodyPr/>
          <a:lstStyle/>
          <a:p>
            <a:pPr>
              <a:defRPr sz="1600"/>
            </a:pPr>
            <a:endParaRPr lang="ja-JP"/>
          </a:p>
        </c:txPr>
        <c:crossAx val="-2096692872"/>
        <c:crosses val="autoZero"/>
        <c:crossBetween val="between"/>
        <c:dispUnits>
          <c:builtInUnit val="thousands"/>
        </c:dispUnits>
      </c:valAx>
      <c:spPr>
        <a:ln>
          <a:solidFill>
            <a:schemeClr val="tx1">
              <a:lumMod val="50000"/>
              <a:lumOff val="50000"/>
            </a:schemeClr>
          </a:solidFill>
        </a:ln>
      </c:spPr>
    </c:plotArea>
    <c:legend>
      <c:legendPos val="r"/>
      <c:layout>
        <c:manualLayout>
          <c:xMode val="edge"/>
          <c:yMode val="edge"/>
          <c:x val="0.173833438778513"/>
          <c:y val="0.0410348065297247"/>
          <c:w val="0.381487141521592"/>
          <c:h val="0.406653598431812"/>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00588096017382"/>
          <c:y val="0.0261461531071146"/>
          <c:w val="0.782733950097145"/>
          <c:h val="0.881469465436818"/>
        </c:manualLayout>
      </c:layout>
      <c:barChart>
        <c:barDir val="col"/>
        <c:grouping val="clustered"/>
        <c:varyColors val="0"/>
        <c:ser>
          <c:idx val="2"/>
          <c:order val="0"/>
          <c:tx>
            <c:v>1</c:v>
          </c:tx>
          <c:spPr>
            <a:gradFill rotWithShape="1">
              <a:gsLst>
                <a:gs pos="0">
                  <a:schemeClr val="dk1">
                    <a:tint val="60000"/>
                    <a:satMod val="250000"/>
                  </a:schemeClr>
                </a:gs>
                <a:gs pos="35000">
                  <a:schemeClr val="dk1">
                    <a:tint val="47000"/>
                    <a:satMod val="275000"/>
                  </a:schemeClr>
                </a:gs>
                <a:gs pos="100000">
                  <a:schemeClr val="dk1">
                    <a:tint val="25000"/>
                    <a:satMod val="300000"/>
                  </a:schemeClr>
                </a:gs>
              </a:gsLst>
              <a:lin ang="16200000" scaled="1"/>
            </a:gradFill>
            <a:ln w="12700" cap="flat" cmpd="sng" algn="ctr">
              <a:solidFill>
                <a:schemeClr val="dk1">
                  <a:shade val="95000"/>
                  <a:satMod val="105000"/>
                </a:schemeClr>
              </a:solidFill>
              <a:prstDash val="solid"/>
            </a:ln>
            <a:effectLst/>
          </c:spPr>
          <c:invertIfNegative val="0"/>
          <c:dLbls>
            <c:dLbl>
              <c:idx val="0"/>
              <c:layout>
                <c:manualLayout>
                  <c:x val="0.0"/>
                  <c:y val="0.859887860093735"/>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sort!$R$17</c:f>
              <c:numCache>
                <c:formatCode>General</c:formatCode>
                <c:ptCount val="1"/>
                <c:pt idx="0">
                  <c:v>308736.0</c:v>
                </c:pt>
              </c:numCache>
            </c:numRef>
          </c:val>
        </c:ser>
        <c:ser>
          <c:idx val="0"/>
          <c:order val="1"/>
          <c:tx>
            <c:v>2</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dLbls>
            <c:dLbl>
              <c:idx val="0"/>
              <c:layout>
                <c:manualLayout>
                  <c:x val="-0.00186219739292365"/>
                  <c:y val="0.45411199552222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sort!$R$18</c:f>
              <c:numCache>
                <c:formatCode>General</c:formatCode>
                <c:ptCount val="1"/>
                <c:pt idx="0">
                  <c:v>147776.0</c:v>
                </c:pt>
              </c:numCache>
            </c:numRef>
          </c:val>
        </c:ser>
        <c:ser>
          <c:idx val="1"/>
          <c:order val="2"/>
          <c:tx>
            <c:v>4</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dLbls>
            <c:dLbl>
              <c:idx val="0"/>
              <c:layout>
                <c:manualLayout>
                  <c:x val="-6.82797822999955E-17"/>
                  <c:y val="0.24314658027961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sort!$R$19</c:f>
              <c:numCache>
                <c:formatCode>General</c:formatCode>
                <c:ptCount val="1"/>
                <c:pt idx="0">
                  <c:v>62336.0</c:v>
                </c:pt>
              </c:numCache>
            </c:numRef>
          </c:val>
        </c:ser>
        <c:ser>
          <c:idx val="3"/>
          <c:order val="3"/>
          <c:tx>
            <c:v>8</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dLbls>
            <c:dLbl>
              <c:idx val="0"/>
              <c:layout>
                <c:manualLayout>
                  <c:x val="0.0"/>
                  <c:y val="0.182359935209714"/>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sort!$R$20</c:f>
              <c:numCache>
                <c:formatCode>General</c:formatCode>
                <c:ptCount val="1"/>
                <c:pt idx="0">
                  <c:v>38016.0</c:v>
                </c:pt>
              </c:numCache>
            </c:numRef>
          </c:val>
        </c:ser>
        <c:ser>
          <c:idx val="4"/>
          <c:order val="4"/>
          <c:tx>
            <c:v>16</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0186219739292365"/>
                  <c:y val="0.13945171516036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sort!$R$21</c:f>
              <c:numCache>
                <c:formatCode>General</c:formatCode>
                <c:ptCount val="1"/>
                <c:pt idx="0">
                  <c:v>20682.66666666667</c:v>
                </c:pt>
              </c:numCache>
            </c:numRef>
          </c:val>
        </c:ser>
        <c:ser>
          <c:idx val="5"/>
          <c:order val="5"/>
          <c:tx>
            <c:v>32</c:v>
          </c:tx>
          <c:spPr>
            <a:gradFill rotWithShape="1">
              <a:gsLst>
                <a:gs pos="0">
                  <a:schemeClr val="accent5">
                    <a:tint val="60000"/>
                    <a:satMod val="250000"/>
                  </a:schemeClr>
                </a:gs>
                <a:gs pos="35000">
                  <a:schemeClr val="accent5">
                    <a:tint val="47000"/>
                    <a:satMod val="275000"/>
                  </a:schemeClr>
                </a:gs>
                <a:gs pos="100000">
                  <a:schemeClr val="accent5">
                    <a:tint val="25000"/>
                    <a:satMod val="300000"/>
                  </a:schemeClr>
                </a:gs>
              </a:gsLst>
              <a:lin ang="16200000" scaled="1"/>
            </a:gradFill>
            <a:ln w="12700" cap="flat" cmpd="sng" algn="ctr">
              <a:solidFill>
                <a:schemeClr val="accent5">
                  <a:shade val="95000"/>
                  <a:satMod val="105000"/>
                </a:schemeClr>
              </a:solidFill>
              <a:prstDash val="solid"/>
            </a:ln>
            <a:effectLst/>
          </c:spPr>
          <c:invertIfNegative val="0"/>
          <c:dLbls>
            <c:dLbl>
              <c:idx val="0"/>
              <c:layout>
                <c:manualLayout>
                  <c:x val="-6.82797822999955E-17"/>
                  <c:y val="0.12157329013980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sort!$R$22</c:f>
              <c:numCache>
                <c:formatCode>General</c:formatCode>
                <c:ptCount val="1"/>
                <c:pt idx="0">
                  <c:v>12056.0</c:v>
                </c:pt>
              </c:numCache>
            </c:numRef>
          </c:val>
        </c:ser>
        <c:ser>
          <c:idx val="6"/>
          <c:order val="6"/>
          <c:tx>
            <c:v>64</c:v>
          </c:tx>
          <c:spPr>
            <a:gradFill rotWithShape="1">
              <a:gsLst>
                <a:gs pos="0">
                  <a:schemeClr val="accent6">
                    <a:tint val="60000"/>
                    <a:satMod val="250000"/>
                  </a:schemeClr>
                </a:gs>
                <a:gs pos="35000">
                  <a:schemeClr val="accent6">
                    <a:tint val="47000"/>
                    <a:satMod val="275000"/>
                  </a:schemeClr>
                </a:gs>
                <a:gs pos="100000">
                  <a:schemeClr val="accent6">
                    <a:tint val="25000"/>
                    <a:satMod val="300000"/>
                  </a:schemeClr>
                </a:gs>
              </a:gsLst>
              <a:lin ang="16200000" scaled="1"/>
            </a:gradFill>
            <a:ln w="12700" cap="flat" cmpd="sng" algn="ctr">
              <a:solidFill>
                <a:schemeClr val="accent6">
                  <a:shade val="95000"/>
                  <a:satMod val="105000"/>
                </a:schemeClr>
              </a:solidFill>
              <a:prstDash val="solid"/>
            </a:ln>
            <a:effectLst/>
          </c:spPr>
          <c:invertIfNegative val="0"/>
          <c:dLbls>
            <c:dLbl>
              <c:idx val="0"/>
              <c:layout>
                <c:manualLayout>
                  <c:x val="0.0"/>
                  <c:y val="0.114421920131585"/>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sort!$R$23</c:f>
              <c:numCache>
                <c:formatCode>General</c:formatCode>
                <c:ptCount val="1"/>
                <c:pt idx="0">
                  <c:v>8628.799999999987</c:v>
                </c:pt>
              </c:numCache>
            </c:numRef>
          </c:val>
        </c:ser>
        <c:ser>
          <c:idx val="7"/>
          <c:order val="7"/>
          <c:tx>
            <c:v>128</c:v>
          </c:tx>
          <c:spPr>
            <a:solidFill>
              <a:schemeClr val="accent3">
                <a:satMod val="110000"/>
              </a:schemeClr>
            </a:solidFill>
            <a:ln w="12700" cap="flat" cmpd="sng" algn="ctr">
              <a:solidFill>
                <a:schemeClr val="accent3">
                  <a:shade val="95000"/>
                  <a:satMod val="105000"/>
                </a:schemeClr>
              </a:solidFill>
              <a:prstDash val="solid"/>
            </a:ln>
            <a:effectLst/>
          </c:spPr>
          <c:invertIfNegative val="0"/>
          <c:dLbls>
            <c:dLbl>
              <c:idx val="0"/>
              <c:layout>
                <c:manualLayout>
                  <c:x val="-1.36559564599991E-16"/>
                  <c:y val="0.110846235127473"/>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sort!$R$24</c:f>
              <c:numCache>
                <c:formatCode>General</c:formatCode>
                <c:ptCount val="1"/>
                <c:pt idx="0">
                  <c:v>5824.0</c:v>
                </c:pt>
              </c:numCache>
            </c:numRef>
          </c:val>
        </c:ser>
        <c:ser>
          <c:idx val="8"/>
          <c:order val="8"/>
          <c:tx>
            <c:v>256</c:v>
          </c:tx>
          <c:spPr>
            <a:solidFill>
              <a:schemeClr val="accent4">
                <a:satMod val="110000"/>
              </a:schemeClr>
            </a:solidFill>
            <a:ln w="12700" cap="flat" cmpd="sng" algn="ctr">
              <a:solidFill>
                <a:schemeClr val="accent4">
                  <a:shade val="95000"/>
                  <a:satMod val="105000"/>
                </a:schemeClr>
              </a:solidFill>
              <a:prstDash val="solid"/>
            </a:ln>
            <a:effectLst/>
          </c:spPr>
          <c:invertIfNegative val="0"/>
          <c:dLbls>
            <c:dLbl>
              <c:idx val="0"/>
              <c:layout>
                <c:manualLayout>
                  <c:x val="0.0"/>
                  <c:y val="0.100119180115137"/>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sort!$R$25</c:f>
              <c:numCache>
                <c:formatCode>General</c:formatCode>
                <c:ptCount val="1"/>
                <c:pt idx="0">
                  <c:v>2544.666666666655</c:v>
                </c:pt>
              </c:numCache>
            </c:numRef>
          </c:val>
        </c:ser>
        <c:ser>
          <c:idx val="9"/>
          <c:order val="9"/>
          <c:tx>
            <c:v>512</c:v>
          </c:tx>
          <c:spPr>
            <a:solidFill>
              <a:schemeClr val="accent5">
                <a:satMod val="110000"/>
              </a:schemeClr>
            </a:solidFill>
            <a:ln w="12700" cap="flat" cmpd="sng" algn="ctr">
              <a:solidFill>
                <a:schemeClr val="accent5">
                  <a:shade val="95000"/>
                  <a:satMod val="105000"/>
                </a:schemeClr>
              </a:solidFill>
              <a:prstDash val="solid"/>
            </a:ln>
            <a:effectLst/>
          </c:spPr>
          <c:invertIfNegative val="0"/>
          <c:dLbls>
            <c:dLbl>
              <c:idx val="0"/>
              <c:layout>
                <c:manualLayout>
                  <c:x val="1.36559564599991E-16"/>
                  <c:y val="0.0965434951110251"/>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sort!$R$26</c:f>
              <c:numCache>
                <c:formatCode>General</c:formatCode>
                <c:ptCount val="1"/>
                <c:pt idx="0">
                  <c:v>1421.75</c:v>
                </c:pt>
              </c:numCache>
            </c:numRef>
          </c:val>
        </c:ser>
        <c:dLbls>
          <c:showLegendKey val="0"/>
          <c:showVal val="0"/>
          <c:showCatName val="0"/>
          <c:showSerName val="1"/>
          <c:showPercent val="0"/>
          <c:showBubbleSize val="0"/>
        </c:dLbls>
        <c:gapWidth val="150"/>
        <c:axId val="-2136937384"/>
        <c:axId val="-2105628952"/>
      </c:barChart>
      <c:catAx>
        <c:axId val="-2136937384"/>
        <c:scaling>
          <c:orientation val="minMax"/>
        </c:scaling>
        <c:delete val="1"/>
        <c:axPos val="b"/>
        <c:numFmt formatCode="General" sourceLinked="1"/>
        <c:majorTickMark val="none"/>
        <c:minorTickMark val="none"/>
        <c:tickLblPos val="none"/>
        <c:crossAx val="-2105628952"/>
        <c:crosses val="autoZero"/>
        <c:auto val="1"/>
        <c:lblAlgn val="ctr"/>
        <c:lblOffset val="100"/>
        <c:noMultiLvlLbl val="0"/>
      </c:catAx>
      <c:valAx>
        <c:axId val="-2105628952"/>
        <c:scaling>
          <c:orientation val="minMax"/>
          <c:min val="0.0"/>
        </c:scaling>
        <c:delete val="0"/>
        <c:axPos val="l"/>
        <c:majorGridlines>
          <c:spPr>
            <a:ln>
              <a:noFill/>
            </a:ln>
          </c:spPr>
        </c:majorGridlines>
        <c:title>
          <c:tx>
            <c:rich>
              <a:bodyPr rot="-5400000" vert="horz"/>
              <a:lstStyle/>
              <a:p>
                <a:pPr>
                  <a:defRPr sz="1800"/>
                </a:pPr>
                <a:r>
                  <a:rPr lang="en-US" sz="1800"/>
                  <a:t>number of page-ins</a:t>
                </a:r>
                <a:endParaRPr lang="ja-JP" sz="1800"/>
              </a:p>
            </c:rich>
          </c:tx>
          <c:layout>
            <c:manualLayout>
              <c:xMode val="edge"/>
              <c:yMode val="edge"/>
              <c:x val="0.0"/>
              <c:y val="0.178035336030843"/>
            </c:manualLayout>
          </c:layout>
          <c:overlay val="0"/>
        </c:title>
        <c:numFmt formatCode="General" sourceLinked="1"/>
        <c:majorTickMark val="in"/>
        <c:minorTickMark val="none"/>
        <c:tickLblPos val="nextTo"/>
        <c:txPr>
          <a:bodyPr/>
          <a:lstStyle/>
          <a:p>
            <a:pPr>
              <a:defRPr sz="1100"/>
            </a:pPr>
            <a:endParaRPr lang="ja-JP"/>
          </a:p>
        </c:txPr>
        <c:crossAx val="-2136937384"/>
        <c:crosses val="autoZero"/>
        <c:crossBetween val="between"/>
      </c:valAx>
      <c:spPr>
        <a:ln>
          <a:solidFill>
            <a:schemeClr val="tx1">
              <a:lumMod val="50000"/>
              <a:lumOff val="50000"/>
            </a:schemeClr>
          </a:solidFill>
        </a:ln>
      </c:spPr>
    </c:plotArea>
    <c:plotVisOnly val="1"/>
    <c:dispBlanksAs val="gap"/>
    <c:showDLblsOverMax val="0"/>
  </c:chart>
  <c:spPr>
    <a:ln>
      <a:noFill/>
    </a:ln>
  </c:spPr>
  <c:txPr>
    <a:bodyPr/>
    <a:lstStyle/>
    <a:p>
      <a:pPr>
        <a:defRPr sz="12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6271536826632"/>
          <c:y val="0.0351648351648352"/>
          <c:w val="0.798223375438424"/>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Migrationtime!$O$4</c:f>
              <c:numCache>
                <c:formatCode>General</c:formatCode>
                <c:ptCount val="1"/>
                <c:pt idx="0">
                  <c:v>12.052</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Migrationtime!$O$10</c:f>
              <c:numCache>
                <c:formatCode>General</c:formatCode>
                <c:ptCount val="1"/>
                <c:pt idx="0">
                  <c:v>12.71742857142857</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Migrationtime!$O$7</c:f>
              <c:numCache>
                <c:formatCode>General</c:formatCode>
                <c:ptCount val="1"/>
                <c:pt idx="0">
                  <c:v>26.5388888888889</c:v>
                </c:pt>
              </c:numCache>
            </c:numRef>
          </c:val>
        </c:ser>
        <c:ser>
          <c:idx val="3"/>
          <c:order val="3"/>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0512706724723855"/>
                  <c:y val="0.0669600979000867"/>
                </c:manualLayout>
              </c:layout>
              <c:numFmt formatCode="#,##0_);[Red]\(#,##0\)" sourceLinked="0"/>
              <c:spPr>
                <a:solidFill>
                  <a:schemeClr val="bg1"/>
                </a:solidFill>
              </c:spPr>
              <c:txPr>
                <a:bodyPr/>
                <a:lstStyle/>
                <a:p>
                  <a:pPr>
                    <a:defRPr sz="1600" b="1" strike="noStrike">
                      <a:solidFill>
                        <a:schemeClr val="tx1"/>
                      </a:solidFill>
                    </a:defRPr>
                  </a:pPr>
                  <a:endParaRPr lang="ja-JP"/>
                </a:p>
              </c:txPr>
              <c:dLblPos val="outEnd"/>
              <c:showLegendKey val="0"/>
              <c:showVal val="1"/>
              <c:showCatName val="0"/>
              <c:showSerName val="0"/>
              <c:showPercent val="0"/>
              <c:showBubbleSize val="0"/>
            </c:dLbl>
            <c:numFmt formatCode="#,##0_);[Red]\(#,##0\)" sourceLinked="0"/>
            <c:txPr>
              <a:bodyPr/>
              <a:lstStyle/>
              <a:p>
                <a:pPr>
                  <a:defRPr sz="1600" b="1" strike="noStrike">
                    <a:solidFill>
                      <a:schemeClr val="tx1"/>
                    </a:solidFill>
                  </a:defRPr>
                </a:pPr>
                <a:endParaRPr lang="ja-JP"/>
              </a:p>
            </c:txPr>
            <c:dLblPos val="inBase"/>
            <c:showLegendKey val="0"/>
            <c:showVal val="1"/>
            <c:showCatName val="0"/>
            <c:showSerName val="0"/>
            <c:showPercent val="0"/>
            <c:showBubbleSize val="0"/>
            <c:showLeaderLines val="0"/>
          </c:dLbls>
          <c:val>
            <c:numRef>
              <c:f>Migrationtime!$O$43</c:f>
              <c:numCache>
                <c:formatCode>General</c:formatCode>
                <c:ptCount val="1"/>
                <c:pt idx="0">
                  <c:v>141.085</c:v>
                </c:pt>
              </c:numCache>
            </c:numRef>
          </c:val>
        </c:ser>
        <c:dLbls>
          <c:showLegendKey val="0"/>
          <c:showVal val="0"/>
          <c:showCatName val="0"/>
          <c:showSerName val="0"/>
          <c:showPercent val="0"/>
          <c:showBubbleSize val="0"/>
        </c:dLbls>
        <c:gapWidth val="150"/>
        <c:axId val="-2096885352"/>
        <c:axId val="-2096882296"/>
      </c:barChart>
      <c:catAx>
        <c:axId val="-2096885352"/>
        <c:scaling>
          <c:orientation val="minMax"/>
        </c:scaling>
        <c:delete val="1"/>
        <c:axPos val="b"/>
        <c:majorTickMark val="out"/>
        <c:minorTickMark val="none"/>
        <c:tickLblPos val="nextTo"/>
        <c:crossAx val="-2096882296"/>
        <c:crosses val="autoZero"/>
        <c:auto val="1"/>
        <c:lblAlgn val="ctr"/>
        <c:lblOffset val="100"/>
        <c:noMultiLvlLbl val="0"/>
      </c:catAx>
      <c:valAx>
        <c:axId val="-2096882296"/>
        <c:scaling>
          <c:orientation val="minMax"/>
          <c:max val="45.0"/>
          <c:min val="0.0"/>
        </c:scaling>
        <c:delete val="0"/>
        <c:axPos val="l"/>
        <c:majorGridlines>
          <c:spPr>
            <a:ln>
              <a:noFill/>
            </a:ln>
          </c:spPr>
        </c:majorGridlines>
        <c:title>
          <c:tx>
            <c:rich>
              <a:bodyPr rot="-5400000" vert="horz"/>
              <a:lstStyle/>
              <a:p>
                <a:pPr>
                  <a:defRPr sz="2000"/>
                </a:pPr>
                <a:r>
                  <a:rPr lang="en-US" altLang="en-US" sz="2000" dirty="0"/>
                  <a:t>Migration Time(s)</a:t>
                </a:r>
                <a:endParaRPr lang="ja-JP" altLang="en-US" sz="2000" dirty="0"/>
              </a:p>
            </c:rich>
          </c:tx>
          <c:layout>
            <c:manualLayout>
              <c:xMode val="edge"/>
              <c:yMode val="edge"/>
              <c:x val="0.000233602793478153"/>
              <c:y val="0.139527566837432"/>
            </c:manualLayout>
          </c:layout>
          <c:overlay val="0"/>
        </c:title>
        <c:numFmt formatCode="General" sourceLinked="1"/>
        <c:majorTickMark val="in"/>
        <c:minorTickMark val="none"/>
        <c:tickLblPos val="nextTo"/>
        <c:txPr>
          <a:bodyPr/>
          <a:lstStyle/>
          <a:p>
            <a:pPr>
              <a:defRPr sz="1600"/>
            </a:pPr>
            <a:endParaRPr lang="ja-JP"/>
          </a:p>
        </c:txPr>
        <c:crossAx val="-2096885352"/>
        <c:crosses val="autoZero"/>
        <c:crossBetween val="between"/>
      </c:valAx>
      <c:spPr>
        <a:ln>
          <a:solidFill>
            <a:schemeClr val="tx1">
              <a:lumMod val="50000"/>
              <a:lumOff val="50000"/>
            </a:schemeClr>
          </a:solidFill>
        </a:ln>
      </c:spPr>
    </c:plotArea>
    <c:legend>
      <c:legendPos val="r"/>
      <c:layout>
        <c:manualLayout>
          <c:xMode val="edge"/>
          <c:yMode val="edge"/>
          <c:x val="0.201157828216109"/>
          <c:y val="0.0387651419580081"/>
          <c:w val="0.377878700135547"/>
          <c:h val="0.402469566936268"/>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8360273162551"/>
          <c:y val="0.0351648351648352"/>
          <c:w val="0.796134745952104"/>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Migrationtime!$O$4</c:f>
              <c:numCache>
                <c:formatCode>General</c:formatCode>
                <c:ptCount val="1"/>
                <c:pt idx="0">
                  <c:v>2.727666666666666</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Migrationtime!$O$10</c:f>
              <c:numCache>
                <c:formatCode>General</c:formatCode>
                <c:ptCount val="1"/>
                <c:pt idx="0">
                  <c:v>2.921375</c:v>
                </c:pt>
              </c:numCache>
            </c:numRef>
          </c:val>
        </c:ser>
        <c:ser>
          <c:idx val="4"/>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Migrationtime!$O$39</c:f>
              <c:numCache>
                <c:formatCode>General</c:formatCode>
                <c:ptCount val="1"/>
                <c:pt idx="0">
                  <c:v>7.444875</c:v>
                </c:pt>
              </c:numCache>
            </c:numRef>
          </c:val>
        </c:ser>
        <c:ser>
          <c:idx val="1"/>
          <c:order val="3"/>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val>
            <c:numRef>
              <c:f>Migrationtime!$O$7</c:f>
              <c:numCache>
                <c:formatCode>General</c:formatCode>
                <c:ptCount val="1"/>
                <c:pt idx="0">
                  <c:v>40.3239</c:v>
                </c:pt>
              </c:numCache>
            </c:numRef>
          </c:val>
        </c:ser>
        <c:dLbls>
          <c:showLegendKey val="0"/>
          <c:showVal val="0"/>
          <c:showCatName val="0"/>
          <c:showSerName val="0"/>
          <c:showPercent val="0"/>
          <c:showBubbleSize val="0"/>
        </c:dLbls>
        <c:gapWidth val="150"/>
        <c:axId val="-2096829224"/>
        <c:axId val="-2096826104"/>
      </c:barChart>
      <c:catAx>
        <c:axId val="-2096829224"/>
        <c:scaling>
          <c:orientation val="minMax"/>
        </c:scaling>
        <c:delete val="1"/>
        <c:axPos val="b"/>
        <c:majorTickMark val="out"/>
        <c:minorTickMark val="none"/>
        <c:tickLblPos val="nextTo"/>
        <c:crossAx val="-2096826104"/>
        <c:crosses val="autoZero"/>
        <c:auto val="1"/>
        <c:lblAlgn val="ctr"/>
        <c:lblOffset val="100"/>
        <c:noMultiLvlLbl val="0"/>
      </c:catAx>
      <c:valAx>
        <c:axId val="-2096826104"/>
        <c:scaling>
          <c:orientation val="minMax"/>
          <c:min val="0.0"/>
        </c:scaling>
        <c:delete val="0"/>
        <c:axPos val="l"/>
        <c:majorGridlines>
          <c:spPr>
            <a:ln>
              <a:noFill/>
            </a:ln>
          </c:spPr>
        </c:majorGridlines>
        <c:title>
          <c:tx>
            <c:rich>
              <a:bodyPr rot="-5400000" vert="horz"/>
              <a:lstStyle/>
              <a:p>
                <a:pPr>
                  <a:defRPr sz="2000"/>
                </a:pPr>
                <a:r>
                  <a:rPr lang="en-US" altLang="en-US" sz="2000"/>
                  <a:t>Migration Time(s)</a:t>
                </a:r>
                <a:endParaRPr lang="ja-JP" altLang="en-US" sz="2000"/>
              </a:p>
            </c:rich>
          </c:tx>
          <c:layout/>
          <c:overlay val="0"/>
        </c:title>
        <c:numFmt formatCode="General" sourceLinked="1"/>
        <c:majorTickMark val="in"/>
        <c:minorTickMark val="none"/>
        <c:tickLblPos val="nextTo"/>
        <c:txPr>
          <a:bodyPr/>
          <a:lstStyle/>
          <a:p>
            <a:pPr>
              <a:defRPr sz="1600"/>
            </a:pPr>
            <a:endParaRPr lang="ja-JP"/>
          </a:p>
        </c:txPr>
        <c:crossAx val="-2096829224"/>
        <c:crosses val="autoZero"/>
        <c:crossBetween val="between"/>
      </c:valAx>
      <c:spPr>
        <a:ln>
          <a:solidFill>
            <a:schemeClr val="tx1">
              <a:lumMod val="50000"/>
              <a:lumOff val="50000"/>
            </a:schemeClr>
          </a:solidFill>
        </a:ln>
      </c:spPr>
    </c:plotArea>
    <c:legend>
      <c:legendPos val="r"/>
      <c:layout>
        <c:manualLayout>
          <c:xMode val="edge"/>
          <c:yMode val="edge"/>
          <c:x val="0.201879129724523"/>
          <c:y val="0.0493195085528102"/>
          <c:w val="0.375246473232562"/>
          <c:h val="0.370620757534618"/>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68140847402681"/>
          <c:y val="0.0351648351648352"/>
          <c:w val="0.826354359045784"/>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Downtime!$O$6</c:f>
              <c:numCache>
                <c:formatCode>General</c:formatCode>
                <c:ptCount val="1"/>
                <c:pt idx="0">
                  <c:v>415.0</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Downtime!$O$16</c:f>
              <c:numCache>
                <c:formatCode>General</c:formatCode>
                <c:ptCount val="1"/>
                <c:pt idx="0">
                  <c:v>422.6</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Downtime!$O$11</c:f>
              <c:numCache>
                <c:formatCode>General</c:formatCode>
                <c:ptCount val="1"/>
                <c:pt idx="0">
                  <c:v>3854.4</c:v>
                </c:pt>
              </c:numCache>
            </c:numRef>
          </c:val>
        </c:ser>
        <c:ser>
          <c:idx val="3"/>
          <c:order val="3"/>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08520179696931"/>
                  <c:y val="0.07114418854305"/>
                </c:manualLayout>
              </c:layout>
              <c:tx>
                <c:rich>
                  <a:bodyPr/>
                  <a:lstStyle/>
                  <a:p>
                    <a:r>
                      <a:rPr lang="en-US" altLang="ja-JP" sz="1600" strike="noStrike" dirty="0" smtClean="0">
                        <a:solidFill>
                          <a:schemeClr val="tx1"/>
                        </a:solidFill>
                      </a:rPr>
                      <a:t>30</a:t>
                    </a:r>
                    <a:endParaRPr lang="en-US" altLang="ja-JP" strike="sngStrike" dirty="0">
                      <a:solidFill>
                        <a:srgbClr val="FF0000"/>
                      </a:solidFill>
                    </a:endParaRPr>
                  </a:p>
                </c:rich>
              </c:tx>
              <c:dLblPos val="outEnd"/>
              <c:showLegendKey val="0"/>
              <c:showVal val="1"/>
              <c:showCatName val="0"/>
              <c:showSerName val="0"/>
              <c:showPercent val="0"/>
              <c:showBubbleSize val="0"/>
            </c:dLbl>
            <c:spPr>
              <a:solidFill>
                <a:srgbClr val="FFFFFF"/>
              </a:solidFill>
            </c:spPr>
            <c:txPr>
              <a:bodyPr/>
              <a:lstStyle/>
              <a:p>
                <a:pPr>
                  <a:defRPr sz="1600" b="1"/>
                </a:pPr>
                <a:endParaRPr lang="ja-JP"/>
              </a:p>
            </c:txPr>
            <c:dLblPos val="inBase"/>
            <c:showLegendKey val="0"/>
            <c:showVal val="0"/>
            <c:showCatName val="0"/>
            <c:showSerName val="0"/>
            <c:showPercent val="0"/>
            <c:showBubbleSize val="0"/>
          </c:dLbls>
          <c:val>
            <c:numRef>
              <c:f>Downtime!$O$52</c:f>
              <c:numCache>
                <c:formatCode>General</c:formatCode>
                <c:ptCount val="1"/>
                <c:pt idx="0">
                  <c:v>30485.5</c:v>
                </c:pt>
              </c:numCache>
            </c:numRef>
          </c:val>
        </c:ser>
        <c:dLbls>
          <c:showLegendKey val="0"/>
          <c:showVal val="0"/>
          <c:showCatName val="0"/>
          <c:showSerName val="0"/>
          <c:showPercent val="0"/>
          <c:showBubbleSize val="0"/>
        </c:dLbls>
        <c:gapWidth val="150"/>
        <c:axId val="-2131096408"/>
        <c:axId val="-2106515560"/>
      </c:barChart>
      <c:catAx>
        <c:axId val="-2131096408"/>
        <c:scaling>
          <c:orientation val="minMax"/>
        </c:scaling>
        <c:delete val="1"/>
        <c:axPos val="b"/>
        <c:majorTickMark val="out"/>
        <c:minorTickMark val="none"/>
        <c:tickLblPos val="nextTo"/>
        <c:crossAx val="-2106515560"/>
        <c:crosses val="autoZero"/>
        <c:auto val="1"/>
        <c:lblAlgn val="ctr"/>
        <c:lblOffset val="100"/>
        <c:noMultiLvlLbl val="0"/>
      </c:catAx>
      <c:valAx>
        <c:axId val="-2106515560"/>
        <c:scaling>
          <c:orientation val="minMax"/>
          <c:max val="5000.0"/>
          <c:min val="0.0"/>
        </c:scaling>
        <c:delete val="0"/>
        <c:axPos val="l"/>
        <c:majorGridlines>
          <c:spPr>
            <a:ln>
              <a:noFill/>
            </a:ln>
          </c:spPr>
        </c:majorGridlines>
        <c:title>
          <c:tx>
            <c:rich>
              <a:bodyPr rot="-5400000" vert="horz"/>
              <a:lstStyle/>
              <a:p>
                <a:pPr>
                  <a:defRPr sz="2000"/>
                </a:pPr>
                <a:r>
                  <a:rPr lang="en-US" altLang="en-US" sz="2000" dirty="0" smtClean="0"/>
                  <a:t>Downtime(s</a:t>
                </a:r>
                <a:r>
                  <a:rPr lang="en-US" altLang="en-US" sz="2000" dirty="0"/>
                  <a:t>)</a:t>
                </a:r>
                <a:endParaRPr lang="ja-JP" altLang="en-US" sz="2000" dirty="0"/>
              </a:p>
            </c:rich>
          </c:tx>
          <c:layout/>
          <c:overlay val="0"/>
        </c:title>
        <c:numFmt formatCode="General" sourceLinked="1"/>
        <c:majorTickMark val="in"/>
        <c:minorTickMark val="none"/>
        <c:tickLblPos val="nextTo"/>
        <c:txPr>
          <a:bodyPr/>
          <a:lstStyle/>
          <a:p>
            <a:pPr>
              <a:defRPr sz="1600"/>
            </a:pPr>
            <a:endParaRPr lang="ja-JP"/>
          </a:p>
        </c:txPr>
        <c:crossAx val="-2131096408"/>
        <c:crosses val="autoZero"/>
        <c:crossBetween val="between"/>
        <c:dispUnits>
          <c:builtInUnit val="thousands"/>
        </c:dispUnits>
      </c:valAx>
      <c:spPr>
        <a:ln>
          <a:solidFill>
            <a:schemeClr val="tx1">
              <a:lumMod val="50000"/>
              <a:lumOff val="50000"/>
            </a:schemeClr>
          </a:solidFill>
        </a:ln>
      </c:spPr>
    </c:plotArea>
    <c:legend>
      <c:legendPos val="r"/>
      <c:layout>
        <c:manualLayout>
          <c:xMode val="edge"/>
          <c:yMode val="edge"/>
          <c:x val="0.173833438778513"/>
          <c:y val="0.0410348065297247"/>
          <c:w val="0.381487141521592"/>
          <c:h val="0.406653598431812"/>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68546885767066"/>
          <c:y val="0.0351648351648352"/>
          <c:w val="0.825948266916353"/>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Downtime!$O$6</c:f>
              <c:numCache>
                <c:formatCode>General</c:formatCode>
                <c:ptCount val="1"/>
                <c:pt idx="0">
                  <c:v>244.6666666666667</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Downtime!$O$16</c:f>
              <c:numCache>
                <c:formatCode>General</c:formatCode>
                <c:ptCount val="1"/>
                <c:pt idx="0">
                  <c:v>287.3333333333333</c:v>
                </c:pt>
              </c:numCache>
            </c:numRef>
          </c:val>
        </c:ser>
        <c:ser>
          <c:idx val="4"/>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Downtime!$O$63</c:f>
              <c:numCache>
                <c:formatCode>General</c:formatCode>
                <c:ptCount val="1"/>
                <c:pt idx="0">
                  <c:v>874.6666666666666</c:v>
                </c:pt>
              </c:numCache>
            </c:numRef>
          </c:val>
        </c:ser>
        <c:ser>
          <c:idx val="1"/>
          <c:order val="3"/>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0402695732553786"/>
                  <c:y val="0.0774967586787709"/>
                </c:manualLayout>
              </c:layout>
              <c:tx>
                <c:rich>
                  <a:bodyPr/>
                  <a:lstStyle/>
                  <a:p>
                    <a:r>
                      <a:rPr lang="en-US" altLang="ja-JP" sz="1600" b="1" dirty="0" smtClean="0"/>
                      <a:t>21</a:t>
                    </a:r>
                    <a:endParaRPr lang="en-US" altLang="ja-JP" dirty="0"/>
                  </a:p>
                </c:rich>
              </c:tx>
              <c:dLblPos val="outEnd"/>
              <c:showLegendKey val="0"/>
              <c:showVal val="0"/>
              <c:showCatName val="0"/>
              <c:showSerName val="1"/>
              <c:showPercent val="0"/>
              <c:showBubbleSize val="0"/>
            </c:dLbl>
            <c:spPr>
              <a:solidFill>
                <a:srgbClr val="FFFFFF"/>
              </a:solidFill>
              <a:scene3d>
                <a:camera prst="orthographicFront"/>
                <a:lightRig rig="threePt" dir="t"/>
              </a:scene3d>
              <a:sp3d/>
            </c:spPr>
            <c:txPr>
              <a:bodyPr/>
              <a:lstStyle/>
              <a:p>
                <a:pPr>
                  <a:defRPr sz="1600" b="1"/>
                </a:pPr>
                <a:endParaRPr lang="ja-JP"/>
              </a:p>
            </c:txPr>
            <c:dLblPos val="inBase"/>
            <c:showLegendKey val="0"/>
            <c:showVal val="0"/>
            <c:showCatName val="0"/>
            <c:showSerName val="1"/>
            <c:showPercent val="0"/>
            <c:showBubbleSize val="0"/>
            <c:showLeaderLines val="0"/>
          </c:dLbls>
          <c:val>
            <c:numRef>
              <c:f>Downtime!$O$11</c:f>
              <c:numCache>
                <c:formatCode>General</c:formatCode>
                <c:ptCount val="1"/>
                <c:pt idx="0">
                  <c:v>20921.0</c:v>
                </c:pt>
              </c:numCache>
            </c:numRef>
          </c:val>
        </c:ser>
        <c:dLbls>
          <c:showLegendKey val="0"/>
          <c:showVal val="0"/>
          <c:showCatName val="0"/>
          <c:showSerName val="0"/>
          <c:showPercent val="0"/>
          <c:showBubbleSize val="0"/>
        </c:dLbls>
        <c:gapWidth val="150"/>
        <c:axId val="-2107090184"/>
        <c:axId val="-2107392200"/>
      </c:barChart>
      <c:catAx>
        <c:axId val="-2107090184"/>
        <c:scaling>
          <c:orientation val="minMax"/>
        </c:scaling>
        <c:delete val="1"/>
        <c:axPos val="b"/>
        <c:majorTickMark val="out"/>
        <c:minorTickMark val="none"/>
        <c:tickLblPos val="nextTo"/>
        <c:crossAx val="-2107392200"/>
        <c:crosses val="autoZero"/>
        <c:auto val="1"/>
        <c:lblAlgn val="ctr"/>
        <c:lblOffset val="100"/>
        <c:noMultiLvlLbl val="0"/>
      </c:catAx>
      <c:valAx>
        <c:axId val="-2107392200"/>
        <c:scaling>
          <c:orientation val="minMax"/>
          <c:max val="5000.0"/>
          <c:min val="0.0"/>
        </c:scaling>
        <c:delete val="0"/>
        <c:axPos val="l"/>
        <c:majorGridlines>
          <c:spPr>
            <a:ln>
              <a:noFill/>
            </a:ln>
          </c:spPr>
        </c:majorGridlines>
        <c:title>
          <c:tx>
            <c:rich>
              <a:bodyPr rot="-5400000" vert="horz"/>
              <a:lstStyle/>
              <a:p>
                <a:pPr>
                  <a:defRPr sz="2000"/>
                </a:pPr>
                <a:r>
                  <a:rPr lang="en-US" altLang="en-US" sz="2000" dirty="0" smtClean="0"/>
                  <a:t>Downtime(s</a:t>
                </a:r>
                <a:r>
                  <a:rPr lang="en-US" altLang="en-US" sz="2000" dirty="0"/>
                  <a:t>)</a:t>
                </a:r>
                <a:endParaRPr lang="ja-JP" altLang="en-US" sz="2000" dirty="0"/>
              </a:p>
            </c:rich>
          </c:tx>
          <c:layout/>
          <c:overlay val="0"/>
        </c:title>
        <c:numFmt formatCode="General" sourceLinked="1"/>
        <c:majorTickMark val="in"/>
        <c:minorTickMark val="none"/>
        <c:tickLblPos val="nextTo"/>
        <c:txPr>
          <a:bodyPr/>
          <a:lstStyle/>
          <a:p>
            <a:pPr>
              <a:defRPr sz="1600"/>
            </a:pPr>
            <a:endParaRPr lang="ja-JP"/>
          </a:p>
        </c:txPr>
        <c:crossAx val="-2107090184"/>
        <c:crosses val="autoZero"/>
        <c:crossBetween val="between"/>
        <c:dispUnits>
          <c:builtInUnit val="thousands"/>
        </c:dispUnits>
      </c:valAx>
      <c:spPr>
        <a:ln>
          <a:solidFill>
            <a:schemeClr val="tx1">
              <a:lumMod val="50000"/>
              <a:lumOff val="50000"/>
            </a:schemeClr>
          </a:solidFill>
        </a:ln>
      </c:spPr>
    </c:plotArea>
    <c:legend>
      <c:legendPos val="r"/>
      <c:layout>
        <c:manualLayout>
          <c:xMode val="edge"/>
          <c:yMode val="edge"/>
          <c:x val="0.177141410233665"/>
          <c:y val="0.0389276067644859"/>
          <c:w val="0.372733132902025"/>
          <c:h val="0.429126446707882"/>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1842615504136"/>
          <c:y val="0.0351648351648352"/>
          <c:w val="0.802652419096302"/>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Migrationtime!$O$4</c:f>
              <c:numCache>
                <c:formatCode>General</c:formatCode>
                <c:ptCount val="1"/>
                <c:pt idx="0">
                  <c:v>19.5677</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Migrationtime!$O$10</c:f>
              <c:numCache>
                <c:formatCode>General</c:formatCode>
                <c:ptCount val="1"/>
                <c:pt idx="0">
                  <c:v>19.5902</c:v>
                </c:pt>
              </c:numCache>
            </c:numRef>
          </c:val>
        </c:ser>
        <c:ser>
          <c:idx val="1"/>
          <c:order val="2"/>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val>
            <c:numRef>
              <c:f>Migrationtime!$O$7</c:f>
              <c:numCache>
                <c:formatCode>General</c:formatCode>
                <c:ptCount val="1"/>
                <c:pt idx="0">
                  <c:v>34.0576</c:v>
                </c:pt>
              </c:numCache>
            </c:numRef>
          </c:val>
        </c:ser>
        <c:dLbls>
          <c:showLegendKey val="0"/>
          <c:showVal val="0"/>
          <c:showCatName val="0"/>
          <c:showSerName val="0"/>
          <c:showPercent val="0"/>
          <c:showBubbleSize val="0"/>
        </c:dLbls>
        <c:gapWidth val="150"/>
        <c:axId val="-2107143496"/>
        <c:axId val="-2107246904"/>
      </c:barChart>
      <c:catAx>
        <c:axId val="-2107143496"/>
        <c:scaling>
          <c:orientation val="minMax"/>
        </c:scaling>
        <c:delete val="1"/>
        <c:axPos val="b"/>
        <c:majorTickMark val="out"/>
        <c:minorTickMark val="none"/>
        <c:tickLblPos val="nextTo"/>
        <c:crossAx val="-2107246904"/>
        <c:crosses val="autoZero"/>
        <c:auto val="1"/>
        <c:lblAlgn val="ctr"/>
        <c:lblOffset val="100"/>
        <c:noMultiLvlLbl val="0"/>
      </c:catAx>
      <c:valAx>
        <c:axId val="-2107246904"/>
        <c:scaling>
          <c:orientation val="minMax"/>
          <c:max val="45.0"/>
          <c:min val="0.0"/>
        </c:scaling>
        <c:delete val="0"/>
        <c:axPos val="l"/>
        <c:majorGridlines>
          <c:spPr>
            <a:ln>
              <a:noFill/>
            </a:ln>
          </c:spPr>
        </c:majorGridlines>
        <c:title>
          <c:tx>
            <c:rich>
              <a:bodyPr rot="-5400000" vert="horz"/>
              <a:lstStyle/>
              <a:p>
                <a:pPr>
                  <a:defRPr sz="2000"/>
                </a:pPr>
                <a:r>
                  <a:rPr lang="en-US" altLang="en-US" sz="2000"/>
                  <a:t>Migration Time(s)</a:t>
                </a:r>
                <a:endParaRPr lang="ja-JP" altLang="en-US" sz="2000"/>
              </a:p>
            </c:rich>
          </c:tx>
          <c:layout/>
          <c:overlay val="0"/>
        </c:title>
        <c:numFmt formatCode="General" sourceLinked="1"/>
        <c:majorTickMark val="in"/>
        <c:minorTickMark val="none"/>
        <c:tickLblPos val="nextTo"/>
        <c:txPr>
          <a:bodyPr/>
          <a:lstStyle/>
          <a:p>
            <a:pPr>
              <a:defRPr sz="1600"/>
            </a:pPr>
            <a:endParaRPr lang="ja-JP"/>
          </a:p>
        </c:txPr>
        <c:crossAx val="-2107143496"/>
        <c:crosses val="autoZero"/>
        <c:crossBetween val="between"/>
      </c:valAx>
      <c:spPr>
        <a:ln>
          <a:solidFill>
            <a:schemeClr val="tx1">
              <a:lumMod val="50000"/>
              <a:lumOff val="50000"/>
            </a:schemeClr>
          </a:solidFill>
        </a:ln>
      </c:spPr>
    </c:plotArea>
    <c:legend>
      <c:legendPos val="r"/>
      <c:layout>
        <c:manualLayout>
          <c:xMode val="edge"/>
          <c:yMode val="edge"/>
          <c:x val="0.201640876813439"/>
          <c:y val="0.0493194840006701"/>
          <c:w val="0.360995099768939"/>
          <c:h val="0.321550678505612"/>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8360273162551"/>
          <c:y val="0.0351648351648352"/>
          <c:w val="0.796134745952104"/>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Migrationtime!$O$4</c:f>
              <c:numCache>
                <c:formatCode>General</c:formatCode>
                <c:ptCount val="1"/>
                <c:pt idx="0">
                  <c:v>2.727666666666666</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Migrationtime!$O$10</c:f>
              <c:numCache>
                <c:formatCode>General</c:formatCode>
                <c:ptCount val="1"/>
                <c:pt idx="0">
                  <c:v>2.921375</c:v>
                </c:pt>
              </c:numCache>
            </c:numRef>
          </c:val>
        </c:ser>
        <c:ser>
          <c:idx val="1"/>
          <c:order val="2"/>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val>
            <c:numRef>
              <c:f>Migrationtime!$O$7</c:f>
              <c:numCache>
                <c:formatCode>General</c:formatCode>
                <c:ptCount val="1"/>
                <c:pt idx="0">
                  <c:v>40.3239</c:v>
                </c:pt>
              </c:numCache>
            </c:numRef>
          </c:val>
        </c:ser>
        <c:dLbls>
          <c:showLegendKey val="0"/>
          <c:showVal val="0"/>
          <c:showCatName val="0"/>
          <c:showSerName val="0"/>
          <c:showPercent val="0"/>
          <c:showBubbleSize val="0"/>
        </c:dLbls>
        <c:gapWidth val="150"/>
        <c:axId val="-2107370408"/>
        <c:axId val="-2107367432"/>
      </c:barChart>
      <c:catAx>
        <c:axId val="-2107370408"/>
        <c:scaling>
          <c:orientation val="minMax"/>
        </c:scaling>
        <c:delete val="1"/>
        <c:axPos val="b"/>
        <c:majorTickMark val="out"/>
        <c:minorTickMark val="none"/>
        <c:tickLblPos val="nextTo"/>
        <c:crossAx val="-2107367432"/>
        <c:crosses val="autoZero"/>
        <c:auto val="1"/>
        <c:lblAlgn val="ctr"/>
        <c:lblOffset val="100"/>
        <c:noMultiLvlLbl val="0"/>
      </c:catAx>
      <c:valAx>
        <c:axId val="-2107367432"/>
        <c:scaling>
          <c:orientation val="minMax"/>
          <c:min val="0.0"/>
        </c:scaling>
        <c:delete val="0"/>
        <c:axPos val="l"/>
        <c:majorGridlines>
          <c:spPr>
            <a:ln>
              <a:noFill/>
            </a:ln>
          </c:spPr>
        </c:majorGridlines>
        <c:title>
          <c:tx>
            <c:rich>
              <a:bodyPr rot="-5400000" vert="horz"/>
              <a:lstStyle/>
              <a:p>
                <a:pPr>
                  <a:defRPr sz="2000"/>
                </a:pPr>
                <a:r>
                  <a:rPr lang="en-US" altLang="en-US" sz="2000"/>
                  <a:t>Migration Time(s)</a:t>
                </a:r>
                <a:endParaRPr lang="ja-JP" altLang="en-US" sz="2000"/>
              </a:p>
            </c:rich>
          </c:tx>
          <c:layout/>
          <c:overlay val="0"/>
        </c:title>
        <c:numFmt formatCode="General" sourceLinked="1"/>
        <c:majorTickMark val="in"/>
        <c:minorTickMark val="none"/>
        <c:tickLblPos val="nextTo"/>
        <c:txPr>
          <a:bodyPr/>
          <a:lstStyle/>
          <a:p>
            <a:pPr>
              <a:defRPr sz="1600"/>
            </a:pPr>
            <a:endParaRPr lang="ja-JP"/>
          </a:p>
        </c:txPr>
        <c:crossAx val="-2107370408"/>
        <c:crosses val="autoZero"/>
        <c:crossBetween val="between"/>
      </c:valAx>
      <c:spPr>
        <a:ln>
          <a:solidFill>
            <a:schemeClr val="tx1">
              <a:lumMod val="50000"/>
              <a:lumOff val="50000"/>
            </a:schemeClr>
          </a:solidFill>
        </a:ln>
      </c:spPr>
    </c:plotArea>
    <c:legend>
      <c:legendPos val="r"/>
      <c:layout>
        <c:manualLayout>
          <c:xMode val="edge"/>
          <c:yMode val="edge"/>
          <c:x val="0.201879129724523"/>
          <c:y val="0.0493195085528102"/>
          <c:w val="0.375246473232562"/>
          <c:h val="0.325053330636902"/>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8336701798523"/>
          <c:y val="0.0351648351648352"/>
          <c:w val="0.811128194368598"/>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Downtime!$O$6</c:f>
              <c:numCache>
                <c:formatCode>General</c:formatCode>
                <c:ptCount val="1"/>
                <c:pt idx="0">
                  <c:v>282.0</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Downtime!$O$16</c:f>
              <c:numCache>
                <c:formatCode>General</c:formatCode>
                <c:ptCount val="1"/>
                <c:pt idx="0">
                  <c:v>280.2</c:v>
                </c:pt>
              </c:numCache>
            </c:numRef>
          </c:val>
        </c:ser>
        <c:ser>
          <c:idx val="1"/>
          <c:order val="2"/>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val>
            <c:numRef>
              <c:f>Downtime!$O$11</c:f>
              <c:numCache>
                <c:formatCode>General</c:formatCode>
                <c:ptCount val="1"/>
                <c:pt idx="0">
                  <c:v>2843.0</c:v>
                </c:pt>
              </c:numCache>
            </c:numRef>
          </c:val>
        </c:ser>
        <c:dLbls>
          <c:showLegendKey val="0"/>
          <c:showVal val="0"/>
          <c:showCatName val="0"/>
          <c:showSerName val="0"/>
          <c:showPercent val="0"/>
          <c:showBubbleSize val="0"/>
        </c:dLbls>
        <c:gapWidth val="150"/>
        <c:axId val="-2096396472"/>
        <c:axId val="-2096393496"/>
      </c:barChart>
      <c:catAx>
        <c:axId val="-2096396472"/>
        <c:scaling>
          <c:orientation val="minMax"/>
        </c:scaling>
        <c:delete val="1"/>
        <c:axPos val="b"/>
        <c:majorTickMark val="out"/>
        <c:minorTickMark val="none"/>
        <c:tickLblPos val="nextTo"/>
        <c:crossAx val="-2096393496"/>
        <c:crosses val="autoZero"/>
        <c:auto val="1"/>
        <c:lblAlgn val="ctr"/>
        <c:lblOffset val="100"/>
        <c:noMultiLvlLbl val="0"/>
      </c:catAx>
      <c:valAx>
        <c:axId val="-2096393496"/>
        <c:scaling>
          <c:orientation val="minMax"/>
          <c:max val="5000.0"/>
          <c:min val="0.0"/>
        </c:scaling>
        <c:delete val="0"/>
        <c:axPos val="l"/>
        <c:majorGridlines>
          <c:spPr>
            <a:ln>
              <a:noFill/>
            </a:ln>
          </c:spPr>
        </c:majorGridlines>
        <c:title>
          <c:tx>
            <c:rich>
              <a:bodyPr rot="-5400000" vert="horz"/>
              <a:lstStyle/>
              <a:p>
                <a:pPr>
                  <a:defRPr sz="2000"/>
                </a:pPr>
                <a:r>
                  <a:rPr lang="en-US" altLang="en-US" sz="2000" dirty="0" smtClean="0"/>
                  <a:t>Downtime(s</a:t>
                </a:r>
                <a:r>
                  <a:rPr lang="en-US" altLang="en-US" sz="2000" dirty="0"/>
                  <a:t>)</a:t>
                </a:r>
                <a:endParaRPr lang="ja-JP" altLang="en-US" sz="2000" dirty="0"/>
              </a:p>
            </c:rich>
          </c:tx>
          <c:layout/>
          <c:overlay val="0"/>
        </c:title>
        <c:numFmt formatCode="General" sourceLinked="1"/>
        <c:majorTickMark val="in"/>
        <c:minorTickMark val="none"/>
        <c:tickLblPos val="nextTo"/>
        <c:txPr>
          <a:bodyPr/>
          <a:lstStyle/>
          <a:p>
            <a:pPr>
              <a:defRPr sz="1600"/>
            </a:pPr>
            <a:endParaRPr lang="ja-JP"/>
          </a:p>
        </c:txPr>
        <c:crossAx val="-2096396472"/>
        <c:crosses val="autoZero"/>
        <c:crossBetween val="between"/>
        <c:dispUnits>
          <c:builtInUnit val="thousands"/>
        </c:dispUnits>
      </c:valAx>
      <c:spPr>
        <a:ln>
          <a:solidFill>
            <a:schemeClr val="tx1">
              <a:lumMod val="50000"/>
              <a:lumOff val="50000"/>
            </a:schemeClr>
          </a:solidFill>
        </a:ln>
      </c:spPr>
    </c:plotArea>
    <c:legend>
      <c:legendPos val="r"/>
      <c:layout>
        <c:manualLayout>
          <c:xMode val="edge"/>
          <c:yMode val="edge"/>
          <c:x val="0.189231452066469"/>
          <c:y val="0.0533017255821746"/>
          <c:w val="0.373528224604833"/>
          <c:h val="0.317825431395544"/>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D95882-DBB9-1848-AEAE-A58D7DDF4C89}" type="datetimeFigureOut">
              <a:rPr kumimoji="1" lang="ja-JP" altLang="en-US" smtClean="0"/>
              <a:t>3/2/17</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B9F5A7-E636-8648-9CCF-4DF0FB7F12CC}" type="slidenum">
              <a:rPr kumimoji="1" lang="ja-JP" altLang="en-US" smtClean="0"/>
              <a:t>‹#›</a:t>
            </a:fld>
            <a:endParaRPr kumimoji="1" lang="ja-JP" altLang="en-US"/>
          </a:p>
        </p:txBody>
      </p:sp>
    </p:spTree>
    <p:extLst>
      <p:ext uri="{BB962C8B-B14F-4D97-AF65-F5344CB8AC3E}">
        <p14:creationId xmlns:p14="http://schemas.microsoft.com/office/powerpoint/2010/main" val="1288333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673D05-9FAF-944B-88AC-11053DD1F2CF}" type="datetimeFigureOut">
              <a:rPr kumimoji="1" lang="ja-JP" altLang="en-US" smtClean="0"/>
              <a:t>3/2/17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94412-7B73-DE41-B247-5633CBBCD465}" type="slidenum">
              <a:rPr kumimoji="1" lang="ja-JP" altLang="en-US" smtClean="0"/>
              <a:t>‹#›</a:t>
            </a:fld>
            <a:endParaRPr kumimoji="1" lang="ja-JP" altLang="en-US"/>
          </a:p>
        </p:txBody>
      </p:sp>
    </p:spTree>
    <p:extLst>
      <p:ext uri="{BB962C8B-B14F-4D97-AF65-F5344CB8AC3E}">
        <p14:creationId xmlns:p14="http://schemas.microsoft.com/office/powerpoint/2010/main" val="121831557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a:t>
            </a:fld>
            <a:endParaRPr kumimoji="1" lang="ja-JP" altLang="en-US"/>
          </a:p>
        </p:txBody>
      </p:sp>
    </p:spTree>
    <p:extLst>
      <p:ext uri="{BB962C8B-B14F-4D97-AF65-F5344CB8AC3E}">
        <p14:creationId xmlns:p14="http://schemas.microsoft.com/office/powerpoint/2010/main" val="4163119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11</a:t>
            </a:fld>
            <a:endParaRPr kumimoji="1" lang="ja-JP" altLang="en-US"/>
          </a:p>
        </p:txBody>
      </p:sp>
    </p:spTree>
    <p:extLst>
      <p:ext uri="{BB962C8B-B14F-4D97-AF65-F5344CB8AC3E}">
        <p14:creationId xmlns:p14="http://schemas.microsoft.com/office/powerpoint/2010/main" val="2491328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12</a:t>
            </a:fld>
            <a:endParaRPr kumimoji="1" lang="ja-JP" altLang="en-US"/>
          </a:p>
        </p:txBody>
      </p:sp>
    </p:spTree>
    <p:extLst>
      <p:ext uri="{BB962C8B-B14F-4D97-AF65-F5344CB8AC3E}">
        <p14:creationId xmlns:p14="http://schemas.microsoft.com/office/powerpoint/2010/main" val="397925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13</a:t>
            </a:fld>
            <a:endParaRPr kumimoji="1" lang="ja-JP" altLang="en-US"/>
          </a:p>
        </p:txBody>
      </p:sp>
    </p:spTree>
    <p:extLst>
      <p:ext uri="{BB962C8B-B14F-4D97-AF65-F5344CB8AC3E}">
        <p14:creationId xmlns:p14="http://schemas.microsoft.com/office/powerpoint/2010/main" val="1598025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14</a:t>
            </a:fld>
            <a:endParaRPr kumimoji="1" lang="ja-JP" altLang="en-US"/>
          </a:p>
        </p:txBody>
      </p:sp>
    </p:spTree>
    <p:extLst>
      <p:ext uri="{BB962C8B-B14F-4D97-AF65-F5344CB8AC3E}">
        <p14:creationId xmlns:p14="http://schemas.microsoft.com/office/powerpoint/2010/main" val="4245239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19</a:t>
            </a:fld>
            <a:endParaRPr kumimoji="1" lang="ja-JP" altLang="en-US"/>
          </a:p>
        </p:txBody>
      </p:sp>
    </p:spTree>
    <p:extLst>
      <p:ext uri="{BB962C8B-B14F-4D97-AF65-F5344CB8AC3E}">
        <p14:creationId xmlns:p14="http://schemas.microsoft.com/office/powerpoint/2010/main" val="2183044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21</a:t>
            </a:fld>
            <a:endParaRPr kumimoji="1" lang="ja-JP" altLang="en-US"/>
          </a:p>
        </p:txBody>
      </p:sp>
    </p:spTree>
    <p:extLst>
      <p:ext uri="{BB962C8B-B14F-4D97-AF65-F5344CB8AC3E}">
        <p14:creationId xmlns:p14="http://schemas.microsoft.com/office/powerpoint/2010/main" val="3737799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23</a:t>
            </a:fld>
            <a:endParaRPr kumimoji="1" lang="ja-JP" altLang="en-US"/>
          </a:p>
        </p:txBody>
      </p:sp>
    </p:spTree>
    <p:extLst>
      <p:ext uri="{BB962C8B-B14F-4D97-AF65-F5344CB8AC3E}">
        <p14:creationId xmlns:p14="http://schemas.microsoft.com/office/powerpoint/2010/main" val="2009497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24</a:t>
            </a:fld>
            <a:endParaRPr kumimoji="1" lang="ja-JP" altLang="en-US"/>
          </a:p>
        </p:txBody>
      </p:sp>
    </p:spTree>
    <p:extLst>
      <p:ext uri="{BB962C8B-B14F-4D97-AF65-F5344CB8AC3E}">
        <p14:creationId xmlns:p14="http://schemas.microsoft.com/office/powerpoint/2010/main" val="10151766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25</a:t>
            </a:fld>
            <a:endParaRPr kumimoji="1" lang="ja-JP" altLang="en-US"/>
          </a:p>
        </p:txBody>
      </p:sp>
    </p:spTree>
    <p:extLst>
      <p:ext uri="{BB962C8B-B14F-4D97-AF65-F5344CB8AC3E}">
        <p14:creationId xmlns:p14="http://schemas.microsoft.com/office/powerpoint/2010/main" val="3412480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a:t>
            </a:fld>
            <a:endParaRPr kumimoji="1" lang="ja-JP" altLang="en-US"/>
          </a:p>
        </p:txBody>
      </p:sp>
    </p:spTree>
    <p:extLst>
      <p:ext uri="{BB962C8B-B14F-4D97-AF65-F5344CB8AC3E}">
        <p14:creationId xmlns:p14="http://schemas.microsoft.com/office/powerpoint/2010/main" val="955736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3</a:t>
            </a:fld>
            <a:endParaRPr kumimoji="1" lang="ja-JP" altLang="en-US"/>
          </a:p>
        </p:txBody>
      </p:sp>
    </p:spTree>
    <p:extLst>
      <p:ext uri="{BB962C8B-B14F-4D97-AF65-F5344CB8AC3E}">
        <p14:creationId xmlns:p14="http://schemas.microsoft.com/office/powerpoint/2010/main" val="2926475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buFont typeface="Arial"/>
              <a:buNone/>
            </a:pPr>
            <a:endParaRPr kumimoji="1" lang="ja-JP" altLang="en-US"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4</a:t>
            </a:fld>
            <a:endParaRPr kumimoji="1" lang="ja-JP" altLang="en-US"/>
          </a:p>
        </p:txBody>
      </p:sp>
    </p:spTree>
    <p:extLst>
      <p:ext uri="{BB962C8B-B14F-4D97-AF65-F5344CB8AC3E}">
        <p14:creationId xmlns:p14="http://schemas.microsoft.com/office/powerpoint/2010/main" val="2058800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5</a:t>
            </a:fld>
            <a:endParaRPr kumimoji="1" lang="ja-JP" altLang="en-US"/>
          </a:p>
        </p:txBody>
      </p:sp>
    </p:spTree>
    <p:extLst>
      <p:ext uri="{BB962C8B-B14F-4D97-AF65-F5344CB8AC3E}">
        <p14:creationId xmlns:p14="http://schemas.microsoft.com/office/powerpoint/2010/main" val="2058800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6</a:t>
            </a:fld>
            <a:endParaRPr kumimoji="1" lang="ja-JP" altLang="en-US"/>
          </a:p>
        </p:txBody>
      </p:sp>
    </p:spTree>
    <p:extLst>
      <p:ext uri="{BB962C8B-B14F-4D97-AF65-F5344CB8AC3E}">
        <p14:creationId xmlns:p14="http://schemas.microsoft.com/office/powerpoint/2010/main" val="4103677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7</a:t>
            </a:fld>
            <a:endParaRPr kumimoji="1" lang="ja-JP" altLang="en-US"/>
          </a:p>
        </p:txBody>
      </p:sp>
    </p:spTree>
    <p:extLst>
      <p:ext uri="{BB962C8B-B14F-4D97-AF65-F5344CB8AC3E}">
        <p14:creationId xmlns:p14="http://schemas.microsoft.com/office/powerpoint/2010/main" val="792955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8</a:t>
            </a:fld>
            <a:endParaRPr kumimoji="1" lang="ja-JP" altLang="en-US"/>
          </a:p>
        </p:txBody>
      </p:sp>
    </p:spTree>
    <p:extLst>
      <p:ext uri="{BB962C8B-B14F-4D97-AF65-F5344CB8AC3E}">
        <p14:creationId xmlns:p14="http://schemas.microsoft.com/office/powerpoint/2010/main" val="1900953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10</a:t>
            </a:fld>
            <a:endParaRPr kumimoji="1" lang="ja-JP" altLang="en-US"/>
          </a:p>
        </p:txBody>
      </p:sp>
    </p:spTree>
    <p:extLst>
      <p:ext uri="{BB962C8B-B14F-4D97-AF65-F5344CB8AC3E}">
        <p14:creationId xmlns:p14="http://schemas.microsoft.com/office/powerpoint/2010/main" val="727082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latin typeface="+mj-l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9CE9369-7D5D-8449-85D4-86CA690508D8}" type="datetime4">
              <a:rPr lang="ja-JP" altLang="en-US" smtClean="0"/>
              <a:t>2017年 3月 2日 </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7E73773-29E9-7A43-BE50-EA0B5CB044AE}" type="datetime4">
              <a:rPr lang="ja-JP" altLang="en-US" smtClean="0"/>
              <a:t>2017年 3月 2日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128806B-8F91-C842-BABC-9D089B65A161}" type="datetime4">
              <a:rPr lang="ja-JP" altLang="en-US" smtClean="0"/>
              <a:t>2017年 3月 2日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A92849-15C9-364B-994D-986052601703}" type="datetime4">
              <a:rPr lang="ja-JP" altLang="en-US" smtClean="0"/>
              <a:t>2017年 3月 2日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3CCE1BFF-6DFE-9A4D-9A6C-0C57A65D1A80}" type="datetime4">
              <a:rPr lang="ja-JP" altLang="en-US" smtClean="0"/>
              <a:t>2017年 3月 2日 </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16BB09D-FD11-7940-A1C4-CD1D8CDACF3E}" type="datetime4">
              <a:rPr lang="ja-JP" altLang="en-US" smtClean="0"/>
              <a:t>2017年 3月 2日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A195F51-4D09-4E45-94B2-034A501E9CB2}" type="datetime4">
              <a:rPr lang="ja-JP" altLang="en-US" smtClean="0"/>
              <a:t>2017年 3月 2日 </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C4CC8A12-E2A5-164F-BF59-596A70C56C4E}" type="datetime4">
              <a:rPr lang="ja-JP" altLang="en-US" smtClean="0"/>
              <a:t>2017年 3月 2日 </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AF616-3616-5045-98C7-946692762337}" type="datetime4">
              <a:rPr lang="ja-JP" altLang="en-US" smtClean="0"/>
              <a:t>2017年 3月 2日 </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2D21A6D-2606-7B4B-8052-20EC460CB803}" type="datetime4">
              <a:rPr lang="ja-JP" altLang="en-US" smtClean="0"/>
              <a:t>2017年 3月 2日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DBFDA6-1D61-F245-9832-EDF3E2804787}" type="datetime4">
              <a:rPr lang="ja-JP" altLang="en-US" smtClean="0"/>
              <a:t>2017年 3月 2日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smtClean="0"/>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325384"/>
            <a:ext cx="8148919" cy="863053"/>
          </a:xfrm>
          <a:prstGeom prst="rect">
            <a:avLst/>
          </a:prstGeom>
        </p:spPr>
        <p:txBody>
          <a:bodyPr vert="horz" lIns="91440" tIns="45720" rIns="91440" bIns="45720" rtlCol="0" anchor="b">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457200" y="1371600"/>
            <a:ext cx="8148918" cy="4754563"/>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latin typeface="メイリオ"/>
                <a:ea typeface="メイリオ"/>
                <a:cs typeface="メイリオ"/>
              </a:defRPr>
            </a:lvl1pPr>
          </a:lstStyle>
          <a:p>
            <a:fld id="{839F386A-0270-174E-919D-A10907E97876}" type="datetime4">
              <a:rPr lang="ja-JP" altLang="en-US" smtClean="0"/>
              <a:pPr/>
              <a:t>2017年 3月 2日 </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latin typeface="メイリオ"/>
                <a:ea typeface="メイリオ"/>
                <a:cs typeface="メイリオ"/>
              </a:defRPr>
            </a:lvl1pPr>
          </a:lstStyle>
          <a:p>
            <a:endParaRPr lang="en-US" dirty="0"/>
          </a:p>
        </p:txBody>
      </p:sp>
      <p:sp>
        <p:nvSpPr>
          <p:cNvPr id="6" name="Slide Number Placeholder 5"/>
          <p:cNvSpPr>
            <a:spLocks noGrp="1"/>
          </p:cNvSpPr>
          <p:nvPr>
            <p:ph type="sldNum" sz="quarter" idx="4"/>
          </p:nvPr>
        </p:nvSpPr>
        <p:spPr>
          <a:xfrm>
            <a:off x="8227377" y="6411595"/>
            <a:ext cx="1315721" cy="365125"/>
          </a:xfrm>
          <a:prstGeom prst="rect">
            <a:avLst/>
          </a:prstGeom>
        </p:spPr>
        <p:txBody>
          <a:bodyPr vert="horz" lIns="91440" tIns="45720" rIns="91440" bIns="45720" rtlCol="0" anchor="ctr"/>
          <a:lstStyle>
            <a:lvl1pPr algn="l">
              <a:defRPr sz="2400" b="1">
                <a:solidFill>
                  <a:schemeClr val="tx1"/>
                </a:solidFill>
                <a:latin typeface="メイリオ"/>
                <a:ea typeface="メイリオ"/>
                <a:cs typeface="メイリオ"/>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spcBef>
          <a:spcPct val="0"/>
        </a:spcBef>
        <a:buNone/>
        <a:defRPr kumimoji="1" sz="3600" kern="1200" cap="none" spc="-60" baseline="0">
          <a:solidFill>
            <a:schemeClr val="tx2"/>
          </a:solidFill>
          <a:latin typeface="メイリオ"/>
          <a:ea typeface="メイリオ"/>
          <a:cs typeface="メイリオ"/>
        </a:defRPr>
      </a:lvl1pPr>
    </p:titleStyle>
    <p:bodyStyle>
      <a:lvl1pPr marL="265113" indent="-265113" algn="l" defTabSz="914400" rtl="0" eaLnBrk="1" latinLnBrk="0" hangingPunct="1">
        <a:spcBef>
          <a:spcPts val="600"/>
        </a:spcBef>
        <a:spcAft>
          <a:spcPts val="0"/>
        </a:spcAft>
        <a:buFont typeface="Arial"/>
        <a:buChar char="•"/>
        <a:defRPr kumimoji="1" sz="2800" b="0" kern="1200">
          <a:solidFill>
            <a:schemeClr val="tx1"/>
          </a:solidFill>
          <a:latin typeface="メイリオ"/>
          <a:ea typeface="メイリオ"/>
          <a:cs typeface="メイリオ"/>
        </a:defRPr>
      </a:lvl1pPr>
      <a:lvl2pPr marL="625475" indent="-266700" algn="l" defTabSz="914400" rtl="0" eaLnBrk="1" latinLnBrk="0" hangingPunct="1">
        <a:spcBef>
          <a:spcPts val="600"/>
        </a:spcBef>
        <a:buClr>
          <a:schemeClr val="tx2"/>
        </a:buClr>
        <a:buFont typeface="Arial" pitchFamily="34" charset="0"/>
        <a:buChar char="•"/>
        <a:tabLst>
          <a:tab pos="625475" algn="l"/>
        </a:tabLst>
        <a:defRPr kumimoji="1" sz="2400" kern="1200">
          <a:solidFill>
            <a:schemeClr val="tx1"/>
          </a:solidFill>
          <a:latin typeface="メイリオ"/>
          <a:ea typeface="メイリオ"/>
          <a:cs typeface="メイリオ"/>
        </a:defRPr>
      </a:lvl2pPr>
      <a:lvl3pPr marL="982663" indent="-228600" algn="l" defTabSz="914400" rtl="0" eaLnBrk="1" latinLnBrk="0" hangingPunct="1">
        <a:spcBef>
          <a:spcPts val="600"/>
        </a:spcBef>
        <a:buClr>
          <a:schemeClr val="tx2"/>
        </a:buClr>
        <a:buFont typeface="Arial" pitchFamily="34" charset="0"/>
        <a:buChar char="•"/>
        <a:tabLst>
          <a:tab pos="985838" algn="l"/>
        </a:tabLst>
        <a:defRPr kumimoji="1" sz="2000" kern="1200">
          <a:solidFill>
            <a:schemeClr val="tx1"/>
          </a:solidFill>
          <a:latin typeface="メイリオ"/>
          <a:ea typeface="メイリオ"/>
          <a:cs typeface="メイリオ"/>
        </a:defRPr>
      </a:lvl3pPr>
      <a:lvl4pPr marL="1600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メイリオ"/>
          <a:ea typeface="メイリオ"/>
          <a:cs typeface="メイリオ"/>
        </a:defRPr>
      </a:lvl4pPr>
      <a:lvl5pPr marL="2057400" indent="-228600" algn="l" defTabSz="914400" rtl="0" eaLnBrk="1" latinLnBrk="0" hangingPunct="1">
        <a:spcBef>
          <a:spcPct val="20000"/>
        </a:spcBef>
        <a:buClr>
          <a:schemeClr val="tx2"/>
        </a:buClr>
        <a:buFont typeface="Arial" pitchFamily="34" charset="0"/>
        <a:buChar char="•"/>
        <a:defRPr kumimoji="1" sz="1600" kern="1200" baseline="0">
          <a:solidFill>
            <a:schemeClr val="tx1"/>
          </a:solidFill>
          <a:latin typeface="メイリオ"/>
          <a:ea typeface="メイリオ"/>
          <a:cs typeface="メイリオ"/>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 Id="rId3" Type="http://schemas.openxmlformats.org/officeDocument/2006/relationships/chart" Target="../charts/char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 Id="rId3" Type="http://schemas.openxmlformats.org/officeDocument/2006/relationships/chart" Target="../charts/char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 Id="rId3" Type="http://schemas.openxmlformats.org/officeDocument/2006/relationships/chart" Target="../charts/char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 Id="rId3" Type="http://schemas.openxmlformats.org/officeDocument/2006/relationships/chart" Target="../charts/chart10.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4"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21.xml.rels><?xml version="1.0" encoding="UTF-8" standalone="yes"?>
<Relationships xmlns="http://schemas.openxmlformats.org/package/2006/relationships"><Relationship Id="rId3" Type="http://schemas.openxmlformats.org/officeDocument/2006/relationships/chart" Target="../charts/chart15.xml"/><Relationship Id="rId4" Type="http://schemas.openxmlformats.org/officeDocument/2006/relationships/chart" Target="../charts/chart16.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 Id="rId3" Type="http://schemas.openxmlformats.org/officeDocument/2006/relationships/chart" Target="../charts/chart18.xml"/></Relationships>
</file>

<file path=ppt/slides/_rels/slide23.xml.rels><?xml version="1.0" encoding="UTF-8" standalone="yes"?>
<Relationships xmlns="http://schemas.openxmlformats.org/package/2006/relationships"><Relationship Id="rId3" Type="http://schemas.openxmlformats.org/officeDocument/2006/relationships/chart" Target="../charts/chart19.xml"/><Relationship Id="rId4" Type="http://schemas.openxmlformats.org/officeDocument/2006/relationships/chart" Target="../charts/chart20.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7000" y="495300"/>
            <a:ext cx="8813800" cy="4571999"/>
          </a:xfrm>
        </p:spPr>
        <p:txBody>
          <a:bodyPr/>
          <a:lstStyle/>
          <a:p>
            <a:pPr algn="ctr"/>
            <a:r>
              <a:rPr lang="en-US" altLang="ja-JP" sz="3600" dirty="0" smtClean="0">
                <a:latin typeface="メイリオ"/>
              </a:rPr>
              <a:t>S-</a:t>
            </a:r>
            <a:r>
              <a:rPr lang="en-US" altLang="ja-JP" sz="3600" dirty="0" err="1" smtClean="0">
                <a:latin typeface="メイリオ"/>
              </a:rPr>
              <a:t>memV</a:t>
            </a:r>
            <a:r>
              <a:rPr lang="en-US" altLang="ja-JP" sz="3600" dirty="0" smtClean="0">
                <a:latin typeface="メイリオ"/>
              </a:rPr>
              <a:t> : </a:t>
            </a:r>
            <a:r>
              <a:rPr lang="ja-JP" altLang="en-US" sz="3600" dirty="0" smtClean="0">
                <a:latin typeface="メイリオ"/>
              </a:rPr>
              <a:t>大容量メモリを</a:t>
            </a:r>
            <a:r>
              <a:rPr lang="en-US" altLang="en-US" sz="3600" dirty="0" err="1" smtClean="0">
                <a:latin typeface="メイリオ"/>
              </a:rPr>
              <a:t>持つVM</a:t>
            </a:r>
            <a:r>
              <a:rPr lang="ja-JP" altLang="en-US" sz="3600" dirty="0" smtClean="0">
                <a:latin typeface="メイリオ"/>
              </a:rPr>
              <a:t>の</a:t>
            </a:r>
            <a:r>
              <a:rPr lang="en-US" altLang="ja-JP" sz="3600" dirty="0" smtClean="0">
                <a:latin typeface="メイリオ"/>
              </a:rPr>
              <a:t/>
            </a:r>
            <a:br>
              <a:rPr lang="en-US" altLang="ja-JP" sz="3600" dirty="0" smtClean="0">
                <a:latin typeface="メイリオ"/>
              </a:rPr>
            </a:br>
            <a:r>
              <a:rPr lang="en-US" altLang="ja-JP" sz="3600" dirty="0">
                <a:latin typeface="メイリオ"/>
              </a:rPr>
              <a:t>	 </a:t>
            </a:r>
            <a:r>
              <a:rPr lang="en-US" altLang="ja-JP" sz="3600" dirty="0" smtClean="0">
                <a:latin typeface="メイリオ"/>
              </a:rPr>
              <a:t>              </a:t>
            </a:r>
            <a:r>
              <a:rPr lang="ja-JP" altLang="en-US" sz="3600" dirty="0" smtClean="0">
                <a:latin typeface="メイリオ"/>
              </a:rPr>
              <a:t>分割マイグレーション手法</a:t>
            </a:r>
            <a:endParaRPr lang="ja-JP" altLang="en-US" sz="3600" dirty="0">
              <a:latin typeface="メイリオ"/>
            </a:endParaRPr>
          </a:p>
        </p:txBody>
      </p:sp>
      <p:sp>
        <p:nvSpPr>
          <p:cNvPr id="7" name="サブタイトル 6"/>
          <p:cNvSpPr>
            <a:spLocks noGrp="1"/>
          </p:cNvSpPr>
          <p:nvPr>
            <p:ph type="subTitle" idx="1"/>
          </p:nvPr>
        </p:nvSpPr>
        <p:spPr>
          <a:xfrm>
            <a:off x="3483983" y="5092700"/>
            <a:ext cx="5012317" cy="1077594"/>
          </a:xfrm>
        </p:spPr>
        <p:txBody>
          <a:bodyPr>
            <a:noAutofit/>
          </a:bodyPr>
          <a:lstStyle/>
          <a:p>
            <a:r>
              <a:rPr lang="ja-JP" altLang="en-US" sz="2400" dirty="0" smtClean="0">
                <a:solidFill>
                  <a:srgbClr val="000000"/>
                </a:solidFill>
                <a:latin typeface="メイリオ"/>
              </a:rPr>
              <a:t>九州工業大学</a:t>
            </a:r>
            <a:endParaRPr lang="en-US" altLang="ja-JP" sz="2400" dirty="0" smtClean="0">
              <a:solidFill>
                <a:srgbClr val="000000"/>
              </a:solidFill>
              <a:latin typeface="メイリオ"/>
            </a:endParaRPr>
          </a:p>
          <a:p>
            <a:r>
              <a:rPr lang="ja-JP" altLang="en-US" sz="2400" dirty="0" smtClean="0">
                <a:solidFill>
                  <a:srgbClr val="000000"/>
                </a:solidFill>
                <a:latin typeface="メイリオ"/>
              </a:rPr>
              <a:t>末竹将人　木津</a:t>
            </a:r>
            <a:r>
              <a:rPr lang="ja-JP" altLang="en-US" sz="2400" dirty="0">
                <a:solidFill>
                  <a:srgbClr val="000000"/>
                </a:solidFill>
              </a:rPr>
              <a:t>巴都</a:t>
            </a:r>
            <a:r>
              <a:rPr lang="ja-JP" altLang="en-US" sz="2400" dirty="0" smtClean="0">
                <a:solidFill>
                  <a:srgbClr val="000000"/>
                </a:solidFill>
              </a:rPr>
              <a:t>希　光来健一</a:t>
            </a:r>
            <a:endParaRPr lang="ja-JP" altLang="en-US" sz="2400" dirty="0">
              <a:solidFill>
                <a:srgbClr val="000000"/>
              </a:solidFill>
            </a:endParaRPr>
          </a:p>
          <a:p>
            <a:endParaRPr lang="en-US" altLang="ja-JP" sz="2400" strike="sngStrike" cap="none" dirty="0" smtClean="0">
              <a:solidFill>
                <a:srgbClr val="000000"/>
              </a:solidFill>
              <a:latin typeface="メイリオ"/>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latin typeface="メイリオ"/>
                <a:ea typeface="メイリオ"/>
                <a:cs typeface="メイリオ"/>
              </a:rPr>
              <a:pPr/>
              <a:t>1</a:t>
            </a:fld>
            <a:endParaRPr lang="en-US" dirty="0">
              <a:latin typeface="メイリオ"/>
              <a:ea typeface="メイリオ"/>
              <a:cs typeface="メイリオ"/>
            </a:endParaRPr>
          </a:p>
        </p:txBody>
      </p:sp>
    </p:spTree>
    <p:extLst>
      <p:ext uri="{BB962C8B-B14F-4D97-AF65-F5344CB8AC3E}">
        <p14:creationId xmlns:p14="http://schemas.microsoft.com/office/powerpoint/2010/main" val="2950250106"/>
      </p:ext>
    </p:extLst>
  </p:cSld>
  <p:clrMapOvr>
    <a:masterClrMapping/>
  </p:clrMapOvr>
  <mc:AlternateContent xmlns:mc="http://schemas.openxmlformats.org/markup-compatibility/2006" xmlns:p14="http://schemas.microsoft.com/office/powerpoint/2010/main">
    <mc:Choice Requires="p14">
      <p:transition spd="slow" p14:dur="2000" advTm="6825"/>
    </mc:Choice>
    <mc:Fallback xmlns="">
      <p:transition xmlns:p14="http://schemas.microsoft.com/office/powerpoint/2010/main" spd="slow" advTm="6825"/>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VM</a:t>
            </a:r>
            <a:r>
              <a:rPr kumimoji="1" lang="ja-JP" altLang="en-US" dirty="0" smtClean="0"/>
              <a:t>のメモリ分割</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マイグレーション時に</a:t>
            </a:r>
            <a:r>
              <a:rPr lang="en-US" altLang="ja-JP" dirty="0" smtClean="0">
                <a:solidFill>
                  <a:srgbClr val="000000"/>
                </a:solidFill>
              </a:rPr>
              <a:t>LRU</a:t>
            </a:r>
            <a:r>
              <a:rPr lang="ja-JP" altLang="en-US" dirty="0" smtClean="0">
                <a:solidFill>
                  <a:srgbClr val="000000"/>
                </a:solidFill>
              </a:rPr>
              <a:t>に基づいて</a:t>
            </a:r>
            <a:r>
              <a:rPr lang="en-US" altLang="ja-JP" dirty="0" smtClean="0">
                <a:solidFill>
                  <a:srgbClr val="000000"/>
                </a:solidFill>
              </a:rPr>
              <a:t>VM</a:t>
            </a:r>
            <a:r>
              <a:rPr lang="ja-JP" altLang="en-US" dirty="0" smtClean="0">
                <a:solidFill>
                  <a:srgbClr val="000000"/>
                </a:solidFill>
              </a:rPr>
              <a:t>のメモリを分割</a:t>
            </a:r>
            <a:endParaRPr lang="en-US" altLang="ja-JP" strike="sngStrike" dirty="0" smtClean="0">
              <a:solidFill>
                <a:srgbClr val="000000"/>
              </a:solidFill>
            </a:endParaRPr>
          </a:p>
          <a:p>
            <a:pPr lvl="1"/>
            <a:r>
              <a:rPr lang="ja-JP" altLang="en-US" dirty="0" smtClean="0">
                <a:solidFill>
                  <a:srgbClr val="000000"/>
                </a:solidFill>
              </a:rPr>
              <a:t>リモートページングの単位であるチャンク単位で行う</a:t>
            </a:r>
            <a:endParaRPr lang="en-US" altLang="ja-JP" dirty="0" smtClean="0">
              <a:solidFill>
                <a:srgbClr val="000000"/>
              </a:solidFill>
            </a:endParaRPr>
          </a:p>
          <a:p>
            <a:pPr lvl="2"/>
            <a:r>
              <a:rPr lang="ja-JP" altLang="en-US" dirty="0" smtClean="0">
                <a:solidFill>
                  <a:srgbClr val="000000"/>
                </a:solidFill>
              </a:rPr>
              <a:t>連続するメモリページのかたまり</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が最近使用したメモリをメインホストに割り当て</a:t>
            </a:r>
            <a:endParaRPr lang="en-US" altLang="ja-JP" dirty="0" smtClean="0">
              <a:solidFill>
                <a:srgbClr val="000000"/>
              </a:solidFill>
            </a:endParaRPr>
          </a:p>
          <a:p>
            <a:pPr lvl="2"/>
            <a:r>
              <a:rPr lang="ja-JP" altLang="en-US" dirty="0" smtClean="0">
                <a:solidFill>
                  <a:srgbClr val="000000"/>
                </a:solidFill>
              </a:rPr>
              <a:t>チャンクのメモリ参照履歴の値が大きい順</a:t>
            </a:r>
            <a:endParaRPr lang="en-US" altLang="ja-JP" dirty="0" smtClean="0">
              <a:solidFill>
                <a:srgbClr val="000000"/>
              </a:solidFill>
            </a:endParaRPr>
          </a:p>
          <a:p>
            <a:pPr lvl="1"/>
            <a:r>
              <a:rPr lang="ja-JP" altLang="en-US" dirty="0" smtClean="0">
                <a:solidFill>
                  <a:srgbClr val="000000"/>
                </a:solidFill>
              </a:rPr>
              <a:t>入りきらないメモリはサブホストに割り当て</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10</a:t>
            </a:fld>
            <a:endParaRPr lang="en-US"/>
          </a:p>
        </p:txBody>
      </p:sp>
      <p:sp>
        <p:nvSpPr>
          <p:cNvPr id="35" name="角丸四角形 34"/>
          <p:cNvSpPr/>
          <p:nvPr/>
        </p:nvSpPr>
        <p:spPr>
          <a:xfrm>
            <a:off x="1848692" y="4886034"/>
            <a:ext cx="2463818" cy="153873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sz="1600" dirty="0">
              <a:latin typeface="メイリオ"/>
              <a:ea typeface="メイリオ"/>
              <a:cs typeface="メイリオ"/>
            </a:endParaRPr>
          </a:p>
        </p:txBody>
      </p:sp>
      <p:sp>
        <p:nvSpPr>
          <p:cNvPr id="5" name="正方形/長方形 4"/>
          <p:cNvSpPr/>
          <p:nvPr/>
        </p:nvSpPr>
        <p:spPr>
          <a:xfrm>
            <a:off x="3183992" y="5317649"/>
            <a:ext cx="792850" cy="32563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4" name="正方形/長方形 23"/>
          <p:cNvSpPr/>
          <p:nvPr/>
        </p:nvSpPr>
        <p:spPr>
          <a:xfrm>
            <a:off x="3183992" y="5643286"/>
            <a:ext cx="794384" cy="32563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244689" y="5299239"/>
            <a:ext cx="569800" cy="369332"/>
          </a:xfrm>
          <a:prstGeom prst="rect">
            <a:avLst/>
          </a:prstGeom>
          <a:noFill/>
        </p:spPr>
        <p:txBody>
          <a:bodyPr wrap="none" rtlCol="0">
            <a:spAutoFit/>
          </a:bodyPr>
          <a:lstStyle/>
          <a:p>
            <a:r>
              <a:rPr kumimoji="1" lang="en-US" altLang="ja-JP" dirty="0" smtClean="0"/>
              <a:t>255</a:t>
            </a:r>
          </a:p>
        </p:txBody>
      </p:sp>
      <p:sp>
        <p:nvSpPr>
          <p:cNvPr id="27" name="テキスト ボックス 26"/>
          <p:cNvSpPr txBox="1"/>
          <p:nvPr/>
        </p:nvSpPr>
        <p:spPr>
          <a:xfrm>
            <a:off x="2501445" y="5651246"/>
            <a:ext cx="313044" cy="369332"/>
          </a:xfrm>
          <a:prstGeom prst="rect">
            <a:avLst/>
          </a:prstGeom>
          <a:noFill/>
        </p:spPr>
        <p:txBody>
          <a:bodyPr wrap="none" rtlCol="0">
            <a:spAutoFit/>
          </a:bodyPr>
          <a:lstStyle/>
          <a:p>
            <a:r>
              <a:rPr kumimoji="1" lang="en-US" altLang="ja-JP" dirty="0" smtClean="0"/>
              <a:t>0</a:t>
            </a:r>
          </a:p>
        </p:txBody>
      </p:sp>
      <p:sp>
        <p:nvSpPr>
          <p:cNvPr id="7" name="テキスト ボックス 6"/>
          <p:cNvSpPr txBox="1"/>
          <p:nvPr/>
        </p:nvSpPr>
        <p:spPr>
          <a:xfrm>
            <a:off x="1947447" y="4929907"/>
            <a:ext cx="1107996" cy="369332"/>
          </a:xfrm>
          <a:prstGeom prst="rect">
            <a:avLst/>
          </a:prstGeom>
          <a:noFill/>
        </p:spPr>
        <p:txBody>
          <a:bodyPr wrap="none" rtlCol="0">
            <a:spAutoFit/>
          </a:bodyPr>
          <a:lstStyle/>
          <a:p>
            <a:r>
              <a:rPr kumimoji="1" lang="ja-JP" altLang="en-US" dirty="0" smtClean="0"/>
              <a:t>参照履歴</a:t>
            </a:r>
            <a:endParaRPr kumimoji="1" lang="ja-JP" altLang="en-US" dirty="0"/>
          </a:p>
        </p:txBody>
      </p:sp>
      <p:sp>
        <p:nvSpPr>
          <p:cNvPr id="8" name="テキスト ボックス 7"/>
          <p:cNvSpPr txBox="1"/>
          <p:nvPr/>
        </p:nvSpPr>
        <p:spPr>
          <a:xfrm>
            <a:off x="3438598" y="600621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45" name="テキスト ボックス 44"/>
          <p:cNvSpPr txBox="1"/>
          <p:nvPr/>
        </p:nvSpPr>
        <p:spPr>
          <a:xfrm>
            <a:off x="3083771" y="4942549"/>
            <a:ext cx="965529" cy="369332"/>
          </a:xfrm>
          <a:prstGeom prst="rect">
            <a:avLst/>
          </a:prstGeom>
          <a:noFill/>
        </p:spPr>
        <p:txBody>
          <a:bodyPr wrap="none" rtlCol="0">
            <a:spAutoFit/>
          </a:bodyPr>
          <a:lstStyle/>
          <a:p>
            <a:r>
              <a:rPr kumimoji="1" lang="ja-JP" altLang="en-US" dirty="0" smtClean="0"/>
              <a:t>チャンク</a:t>
            </a:r>
            <a:endParaRPr kumimoji="1" lang="ja-JP" altLang="en-US" dirty="0"/>
          </a:p>
        </p:txBody>
      </p:sp>
      <p:cxnSp>
        <p:nvCxnSpPr>
          <p:cNvPr id="10" name="直線矢印コネクタ 9"/>
          <p:cNvCxnSpPr>
            <a:stCxn id="5" idx="3"/>
          </p:cNvCxnSpPr>
          <p:nvPr/>
        </p:nvCxnSpPr>
        <p:spPr>
          <a:xfrm flipV="1">
            <a:off x="3976842" y="5073454"/>
            <a:ext cx="1398949" cy="40701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6" name="直線矢印コネクタ 45"/>
          <p:cNvCxnSpPr>
            <a:stCxn id="24" idx="3"/>
          </p:cNvCxnSpPr>
          <p:nvPr/>
        </p:nvCxnSpPr>
        <p:spPr>
          <a:xfrm>
            <a:off x="3978376" y="5806105"/>
            <a:ext cx="1397415" cy="227909"/>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3" name="テキスト ボックス 12"/>
          <p:cNvSpPr txBox="1"/>
          <p:nvPr/>
        </p:nvSpPr>
        <p:spPr>
          <a:xfrm>
            <a:off x="2377706" y="4516702"/>
            <a:ext cx="1358866" cy="369332"/>
          </a:xfrm>
          <a:prstGeom prst="rect">
            <a:avLst/>
          </a:prstGeom>
          <a:noFill/>
        </p:spPr>
        <p:txBody>
          <a:bodyPr wrap="none" rtlCol="0">
            <a:spAutoFit/>
          </a:bodyPr>
          <a:lstStyle/>
          <a:p>
            <a:r>
              <a:rPr kumimoji="1" lang="en-US" altLang="ja-JP" dirty="0" smtClean="0"/>
              <a:t>VM</a:t>
            </a:r>
            <a:r>
              <a:rPr kumimoji="1" lang="ja-JP" altLang="en-US" dirty="0" smtClean="0"/>
              <a:t>のメモリ</a:t>
            </a:r>
            <a:endParaRPr kumimoji="1" lang="ja-JP" altLang="en-US" dirty="0"/>
          </a:p>
        </p:txBody>
      </p:sp>
      <p:sp>
        <p:nvSpPr>
          <p:cNvPr id="21" name="正方形/長方形 20"/>
          <p:cNvSpPr/>
          <p:nvPr/>
        </p:nvSpPr>
        <p:spPr>
          <a:xfrm>
            <a:off x="5375791" y="4774887"/>
            <a:ext cx="1534738" cy="58850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メインホストへ</a:t>
            </a:r>
            <a:endParaRPr kumimoji="1" lang="ja-JP" altLang="en-US" dirty="0"/>
          </a:p>
        </p:txBody>
      </p:sp>
      <p:sp>
        <p:nvSpPr>
          <p:cNvPr id="47" name="正方形/長方形 46"/>
          <p:cNvSpPr/>
          <p:nvPr/>
        </p:nvSpPr>
        <p:spPr>
          <a:xfrm>
            <a:off x="5375791" y="5757812"/>
            <a:ext cx="1534738" cy="58850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サブホストへ</a:t>
            </a:r>
            <a:endParaRPr kumimoji="1" lang="ja-JP" altLang="en-US" dirty="0"/>
          </a:p>
        </p:txBody>
      </p:sp>
    </p:spTree>
    <p:extLst>
      <p:ext uri="{BB962C8B-B14F-4D97-AF65-F5344CB8AC3E}">
        <p14:creationId xmlns:p14="http://schemas.microsoft.com/office/powerpoint/2010/main" val="31944303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分割したメモリの転送</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000000"/>
                </a:solidFill>
              </a:rPr>
              <a:t>メインホストへ</a:t>
            </a:r>
            <a:r>
              <a:rPr lang="ja-JP" altLang="en-US" dirty="0" smtClean="0">
                <a:solidFill>
                  <a:srgbClr val="000000"/>
                </a:solidFill>
              </a:rPr>
              <a:t>のメモリ転送</a:t>
            </a:r>
            <a:endParaRPr lang="en-US" altLang="ja-JP" dirty="0" smtClean="0">
              <a:solidFill>
                <a:srgbClr val="000000"/>
              </a:solidFill>
            </a:endParaRPr>
          </a:p>
          <a:p>
            <a:pPr lvl="1"/>
            <a:r>
              <a:rPr lang="ja-JP" altLang="en-US" dirty="0" smtClean="0">
                <a:solidFill>
                  <a:srgbClr val="000000"/>
                </a:solidFill>
              </a:rPr>
              <a:t>通常</a:t>
            </a:r>
            <a:r>
              <a:rPr lang="ja-JP" altLang="en-US" dirty="0">
                <a:solidFill>
                  <a:srgbClr val="000000"/>
                </a:solidFill>
              </a:rPr>
              <a:t>のマイグレーション</a:t>
            </a:r>
            <a:r>
              <a:rPr lang="ja-JP" altLang="en-US" dirty="0" smtClean="0">
                <a:solidFill>
                  <a:srgbClr val="000000"/>
                </a:solidFill>
              </a:rPr>
              <a:t>と同様</a:t>
            </a:r>
            <a:endParaRPr lang="en-US" altLang="ja-JP" dirty="0">
              <a:solidFill>
                <a:srgbClr val="000000"/>
              </a:solidFill>
            </a:endParaRPr>
          </a:p>
          <a:p>
            <a:pPr lvl="1"/>
            <a:r>
              <a:rPr lang="ja-JP" altLang="en-US" dirty="0">
                <a:solidFill>
                  <a:srgbClr val="000000"/>
                </a:solidFill>
              </a:rPr>
              <a:t>メモリ参照履歴も転送し</a:t>
            </a:r>
            <a:r>
              <a:rPr lang="ja-JP" altLang="en-US" dirty="0" smtClean="0">
                <a:solidFill>
                  <a:srgbClr val="000000"/>
                </a:solidFill>
              </a:rPr>
              <a:t>、ページングに利用</a:t>
            </a:r>
            <a:endParaRPr kumimoji="1" lang="en-US" altLang="ja-JP" dirty="0" smtClean="0">
              <a:solidFill>
                <a:srgbClr val="000000"/>
              </a:solidFill>
            </a:endParaRPr>
          </a:p>
          <a:p>
            <a:r>
              <a:rPr kumimoji="1" lang="ja-JP" altLang="en-US" dirty="0" smtClean="0">
                <a:solidFill>
                  <a:srgbClr val="000000"/>
                </a:solidFill>
              </a:rPr>
              <a:t>サブホストへのメモリ転送</a:t>
            </a:r>
            <a:endParaRPr kumimoji="1" lang="en-US" altLang="ja-JP" dirty="0" smtClean="0">
              <a:solidFill>
                <a:srgbClr val="000000"/>
              </a:solidFill>
            </a:endParaRPr>
          </a:p>
          <a:p>
            <a:pPr lvl="1"/>
            <a:r>
              <a:rPr kumimoji="1" lang="ja-JP" altLang="en-US" dirty="0" smtClean="0">
                <a:solidFill>
                  <a:srgbClr val="000000"/>
                </a:solidFill>
              </a:rPr>
              <a:t>メインホストにもメモリ</a:t>
            </a:r>
            <a:r>
              <a:rPr lang="ja-JP" altLang="en-US" dirty="0" smtClean="0">
                <a:solidFill>
                  <a:srgbClr val="000000"/>
                </a:solidFill>
              </a:rPr>
              <a:t>管理</a:t>
            </a:r>
            <a:r>
              <a:rPr kumimoji="1" lang="ja-JP" altLang="en-US" dirty="0" smtClean="0">
                <a:solidFill>
                  <a:srgbClr val="000000"/>
                </a:solidFill>
              </a:rPr>
              <a:t>データを送信</a:t>
            </a:r>
            <a:endParaRPr kumimoji="1" lang="en-US" altLang="ja-JP" dirty="0" smtClean="0">
              <a:solidFill>
                <a:srgbClr val="000000"/>
              </a:solidFill>
            </a:endParaRPr>
          </a:p>
          <a:p>
            <a:pPr lvl="2"/>
            <a:r>
              <a:rPr lang="ja-JP" altLang="en-US" dirty="0" smtClean="0">
                <a:solidFill>
                  <a:srgbClr val="000000"/>
                </a:solidFill>
              </a:rPr>
              <a:t>サブホスト</a:t>
            </a:r>
            <a:r>
              <a:rPr lang="ja-JP" altLang="en-US" dirty="0">
                <a:solidFill>
                  <a:srgbClr val="000000"/>
                </a:solidFill>
              </a:rPr>
              <a:t>の</a:t>
            </a:r>
            <a:r>
              <a:rPr lang="en-US" altLang="ja-JP" dirty="0">
                <a:solidFill>
                  <a:srgbClr val="000000"/>
                </a:solidFill>
              </a:rPr>
              <a:t>IP</a:t>
            </a:r>
            <a:r>
              <a:rPr lang="ja-JP" altLang="en-US" dirty="0" smtClean="0">
                <a:solidFill>
                  <a:srgbClr val="000000"/>
                </a:solidFill>
              </a:rPr>
              <a:t>アドレス</a:t>
            </a:r>
            <a:r>
              <a:rPr lang="ja-JP" altLang="en-US" dirty="0">
                <a:solidFill>
                  <a:srgbClr val="000000"/>
                </a:solidFill>
              </a:rPr>
              <a:t>、メモリアドレス、</a:t>
            </a:r>
            <a:r>
              <a:rPr lang="ja-JP" altLang="en-US" dirty="0" smtClean="0">
                <a:solidFill>
                  <a:srgbClr val="000000"/>
                </a:solidFill>
              </a:rPr>
              <a:t>メモリ参照履歴</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11</a:t>
            </a:fld>
            <a:endParaRPr lang="en-US"/>
          </a:p>
        </p:txBody>
      </p:sp>
      <p:grpSp>
        <p:nvGrpSpPr>
          <p:cNvPr id="5" name="図形グループ 4"/>
          <p:cNvGrpSpPr/>
          <p:nvPr/>
        </p:nvGrpSpPr>
        <p:grpSpPr>
          <a:xfrm>
            <a:off x="837285" y="4357530"/>
            <a:ext cx="7532521" cy="2208697"/>
            <a:chOff x="567549" y="4381242"/>
            <a:chExt cx="7532521" cy="2208697"/>
          </a:xfrm>
        </p:grpSpPr>
        <p:sp>
          <p:nvSpPr>
            <p:cNvPr id="6" name="角丸四角形 5"/>
            <p:cNvSpPr/>
            <p:nvPr/>
          </p:nvSpPr>
          <p:spPr>
            <a:xfrm>
              <a:off x="6083021" y="4847822"/>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7" name="角丸四角形 6"/>
            <p:cNvSpPr/>
            <p:nvPr/>
          </p:nvSpPr>
          <p:spPr>
            <a:xfrm>
              <a:off x="567549" y="4826670"/>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8" name="角丸四角形 7"/>
            <p:cNvSpPr/>
            <p:nvPr/>
          </p:nvSpPr>
          <p:spPr>
            <a:xfrm>
              <a:off x="4065220" y="4840272"/>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9" name="右矢印 8"/>
            <p:cNvSpPr/>
            <p:nvPr/>
          </p:nvSpPr>
          <p:spPr>
            <a:xfrm>
              <a:off x="2545543" y="5181124"/>
              <a:ext cx="1343012"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1" name="テキスト ボックス 10"/>
            <p:cNvSpPr txBox="1"/>
            <p:nvPr/>
          </p:nvSpPr>
          <p:spPr>
            <a:xfrm>
              <a:off x="769841" y="4437823"/>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2" name="テキスト ボックス 11"/>
            <p:cNvSpPr txBox="1"/>
            <p:nvPr/>
          </p:nvSpPr>
          <p:spPr>
            <a:xfrm>
              <a:off x="3848451" y="4464559"/>
              <a:ext cx="2262158"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移送先メインホスト</a:t>
              </a:r>
              <a:endParaRPr kumimoji="1" lang="ja-JP" altLang="en-US" dirty="0">
                <a:latin typeface="メイリオ"/>
                <a:ea typeface="メイリオ"/>
                <a:cs typeface="メイリオ"/>
              </a:endParaRPr>
            </a:p>
          </p:txBody>
        </p:sp>
        <p:sp>
          <p:nvSpPr>
            <p:cNvPr id="13" name="角丸四角形 12"/>
            <p:cNvSpPr/>
            <p:nvPr/>
          </p:nvSpPr>
          <p:spPr>
            <a:xfrm>
              <a:off x="6281414" y="5181124"/>
              <a:ext cx="1362856"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14" name="テキスト ボックス 13"/>
            <p:cNvSpPr txBox="1"/>
            <p:nvPr/>
          </p:nvSpPr>
          <p:spPr>
            <a:xfrm>
              <a:off x="6068745" y="4474080"/>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移送先サブホスト</a:t>
              </a:r>
              <a:endParaRPr kumimoji="1" lang="ja-JP" altLang="en-US" dirty="0">
                <a:latin typeface="メイリオ"/>
                <a:ea typeface="メイリオ"/>
                <a:cs typeface="メイリオ"/>
              </a:endParaRPr>
            </a:p>
          </p:txBody>
        </p:sp>
        <p:sp>
          <p:nvSpPr>
            <p:cNvPr id="15" name="テキスト ボックス 14"/>
            <p:cNvSpPr txBox="1"/>
            <p:nvPr/>
          </p:nvSpPr>
          <p:spPr>
            <a:xfrm>
              <a:off x="2635469" y="5735777"/>
              <a:ext cx="1429751"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en-US" altLang="en-US" sz="1400" dirty="0" smtClean="0">
                  <a:solidFill>
                    <a:schemeClr val="tx1"/>
                  </a:solidFill>
                  <a:latin typeface="メイリオ"/>
                  <a:ea typeface="メイリオ"/>
                  <a:cs typeface="メイリオ"/>
                </a:rPr>
                <a:t>メモリアドレス</a:t>
              </a:r>
              <a:r>
                <a:rPr kumimoji="1" lang="ja-JP" altLang="en-US" sz="1400" dirty="0" smtClean="0">
                  <a:solidFill>
                    <a:schemeClr val="tx1"/>
                  </a:solidFill>
                  <a:latin typeface="メイリオ"/>
                  <a:ea typeface="メイリオ"/>
                  <a:cs typeface="メイリオ"/>
                </a:rPr>
                <a:t>メモリ</a:t>
              </a:r>
              <a:r>
                <a:rPr kumimoji="1" lang="en-US" altLang="en-US" sz="1400" dirty="0" smtClean="0">
                  <a:solidFill>
                    <a:schemeClr val="tx1"/>
                  </a:solidFill>
                  <a:latin typeface="メイリオ"/>
                  <a:ea typeface="メイリオ"/>
                  <a:cs typeface="メイリオ"/>
                </a:rPr>
                <a:t>データ</a:t>
              </a:r>
              <a:endParaRPr kumimoji="1" lang="ja-JP" altLang="en-US" sz="1400" dirty="0">
                <a:solidFill>
                  <a:schemeClr val="tx1"/>
                </a:solidFill>
                <a:latin typeface="メイリオ"/>
                <a:ea typeface="メイリオ"/>
                <a:cs typeface="メイリオ"/>
              </a:endParaRPr>
            </a:p>
          </p:txBody>
        </p:sp>
        <p:sp>
          <p:nvSpPr>
            <p:cNvPr id="17" name="角丸四角形 16"/>
            <p:cNvSpPr/>
            <p:nvPr/>
          </p:nvSpPr>
          <p:spPr>
            <a:xfrm>
              <a:off x="4221440" y="5653835"/>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18" name="角丸四角形 17"/>
            <p:cNvSpPr/>
            <p:nvPr/>
          </p:nvSpPr>
          <p:spPr>
            <a:xfrm>
              <a:off x="4221440" y="5111728"/>
              <a:ext cx="1343690" cy="35749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23" name="テキスト ボックス 22"/>
            <p:cNvSpPr txBox="1"/>
            <p:nvPr/>
          </p:nvSpPr>
          <p:spPr>
            <a:xfrm>
              <a:off x="2408205" y="4381242"/>
              <a:ext cx="1441420" cy="738664"/>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pPr algn="ctr"/>
              <a:r>
                <a:rPr kumimoji="1" lang="ja-JP" altLang="en-US" sz="1400" dirty="0">
                  <a:latin typeface="メイリオ"/>
                  <a:ea typeface="メイリオ"/>
                  <a:cs typeface="メイリオ"/>
                </a:rPr>
                <a:t>メモリ参照</a:t>
              </a:r>
              <a:r>
                <a:rPr kumimoji="1" lang="ja-JP" altLang="en-US" sz="1400" dirty="0" smtClean="0">
                  <a:latin typeface="メイリオ"/>
                  <a:ea typeface="メイリオ"/>
                  <a:cs typeface="メイリオ"/>
                </a:rPr>
                <a:t>履歴</a:t>
              </a:r>
              <a:endParaRPr kumimoji="1" lang="en-US" altLang="ja-JP" sz="1400" dirty="0" smtClean="0">
                <a:latin typeface="メイリオ"/>
                <a:ea typeface="メイリオ"/>
                <a:cs typeface="メイリオ"/>
              </a:endParaRPr>
            </a:p>
            <a:p>
              <a:pPr algn="ctr"/>
              <a:r>
                <a:rPr kumimoji="1" lang="ja-JP" altLang="ja-JP" sz="1400" dirty="0" smtClean="0">
                  <a:latin typeface="メイリオ"/>
                  <a:ea typeface="メイリオ"/>
                  <a:cs typeface="メイリオ"/>
                </a:rPr>
                <a:t>I</a:t>
              </a:r>
              <a:r>
                <a:rPr kumimoji="1" lang="en-US" altLang="ja-JP" sz="1400" dirty="0" smtClean="0">
                  <a:latin typeface="メイリオ"/>
                  <a:ea typeface="メイリオ"/>
                  <a:cs typeface="メイリオ"/>
                </a:rPr>
                <a:t>P</a:t>
              </a:r>
              <a:r>
                <a:rPr kumimoji="1" lang="ja-JP" altLang="en-US" sz="1400" dirty="0" smtClean="0">
                  <a:latin typeface="メイリオ"/>
                  <a:ea typeface="メイリオ"/>
                  <a:cs typeface="メイリオ"/>
                </a:rPr>
                <a:t>アドレス</a:t>
              </a:r>
            </a:p>
            <a:p>
              <a:pPr algn="ctr"/>
              <a:r>
                <a:rPr kumimoji="1" lang="ja-JP" altLang="en-US" sz="1400" dirty="0" smtClean="0">
                  <a:latin typeface="メイリオ"/>
                  <a:ea typeface="メイリオ"/>
                  <a:cs typeface="メイリオ"/>
                </a:rPr>
                <a:t>メモリアドレス</a:t>
              </a:r>
              <a:endParaRPr kumimoji="1" lang="en-US" altLang="ja-JP" sz="1400" dirty="0" smtClean="0">
                <a:latin typeface="メイリオ"/>
                <a:ea typeface="メイリオ"/>
                <a:cs typeface="メイリオ"/>
              </a:endParaRPr>
            </a:p>
          </p:txBody>
        </p:sp>
        <p:sp>
          <p:nvSpPr>
            <p:cNvPr id="24" name="右カーブ矢印 23"/>
            <p:cNvSpPr/>
            <p:nvPr/>
          </p:nvSpPr>
          <p:spPr>
            <a:xfrm rot="16200000">
              <a:off x="3725636" y="3404723"/>
              <a:ext cx="1172692" cy="5197739"/>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16" name="角丸四角形 15"/>
            <p:cNvSpPr/>
            <p:nvPr/>
          </p:nvSpPr>
          <p:spPr>
            <a:xfrm>
              <a:off x="780003" y="5653835"/>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10" name="角丸四角形 9"/>
            <p:cNvSpPr/>
            <p:nvPr/>
          </p:nvSpPr>
          <p:spPr>
            <a:xfrm>
              <a:off x="792454" y="5017233"/>
              <a:ext cx="1343690" cy="55179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grpSp>
    </p:spTree>
    <p:extLst>
      <p:ext uri="{BB962C8B-B14F-4D97-AF65-F5344CB8AC3E}">
        <p14:creationId xmlns:p14="http://schemas.microsoft.com/office/powerpoint/2010/main" val="17088307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1F497D"/>
                </a:solidFill>
              </a:rPr>
              <a:t>リモートページング</a:t>
            </a:r>
            <a:endParaRPr lang="ja-JP" altLang="en-US" dirty="0">
              <a:solidFill>
                <a:srgbClr val="1F497D"/>
              </a:solidFill>
            </a:endParaRPr>
          </a:p>
        </p:txBody>
      </p:sp>
      <p:sp>
        <p:nvSpPr>
          <p:cNvPr id="3" name="コンテンツ プレースホルダー 2"/>
          <p:cNvSpPr>
            <a:spLocks noGrp="1"/>
          </p:cNvSpPr>
          <p:nvPr>
            <p:ph idx="1"/>
          </p:nvPr>
        </p:nvSpPr>
        <p:spPr>
          <a:xfrm>
            <a:off x="411464" y="1371600"/>
            <a:ext cx="8148918" cy="4754563"/>
          </a:xfrm>
        </p:spPr>
        <p:txBody>
          <a:bodyPr/>
          <a:lstStyle/>
          <a:p>
            <a:r>
              <a:rPr lang="en-US" altLang="ja-JP" dirty="0" smtClean="0">
                <a:solidFill>
                  <a:srgbClr val="000000"/>
                </a:solidFill>
              </a:rPr>
              <a:t>Linux</a:t>
            </a:r>
            <a:r>
              <a:rPr lang="ja-JP" altLang="en-US" dirty="0" smtClean="0">
                <a:solidFill>
                  <a:srgbClr val="000000"/>
                </a:solidFill>
              </a:rPr>
              <a:t> </a:t>
            </a:r>
            <a:r>
              <a:rPr lang="en-US" altLang="ja-JP" dirty="0" smtClean="0">
                <a:solidFill>
                  <a:srgbClr val="000000"/>
                </a:solidFill>
              </a:rPr>
              <a:t>4.3</a:t>
            </a:r>
            <a:r>
              <a:rPr lang="ja-JP" altLang="en-US" dirty="0" smtClean="0">
                <a:solidFill>
                  <a:srgbClr val="000000"/>
                </a:solidFill>
              </a:rPr>
              <a:t> の</a:t>
            </a:r>
            <a:r>
              <a:rPr lang="en-US" altLang="ja-JP" dirty="0" smtClean="0">
                <a:solidFill>
                  <a:srgbClr val="000000"/>
                </a:solidFill>
              </a:rPr>
              <a:t> </a:t>
            </a:r>
            <a:r>
              <a:rPr lang="en-US" altLang="ja-JP" dirty="0" err="1" smtClean="0">
                <a:solidFill>
                  <a:srgbClr val="000000"/>
                </a:solidFill>
              </a:rPr>
              <a:t>userfaultfd</a:t>
            </a:r>
            <a:r>
              <a:rPr lang="en-US" altLang="ja-JP" dirty="0" smtClean="0">
                <a:solidFill>
                  <a:srgbClr val="000000"/>
                </a:solidFill>
              </a:rPr>
              <a:t> </a:t>
            </a:r>
            <a:r>
              <a:rPr lang="ja-JP" altLang="en-US" dirty="0" smtClean="0">
                <a:solidFill>
                  <a:srgbClr val="000000"/>
                </a:solidFill>
              </a:rPr>
              <a:t>機構を用いる</a:t>
            </a:r>
            <a:endParaRPr lang="en-US" altLang="ja-JP" dirty="0">
              <a:solidFill>
                <a:srgbClr val="000000"/>
              </a:solidFill>
            </a:endParaRPr>
          </a:p>
          <a:p>
            <a:pPr lvl="1"/>
            <a:r>
              <a:rPr lang="ja-JP" altLang="en-US" dirty="0" smtClean="0">
                <a:solidFill>
                  <a:srgbClr val="000000"/>
                </a:solidFill>
              </a:rPr>
              <a:t>サブホストからチャンク単位でページイン</a:t>
            </a:r>
            <a:endParaRPr lang="en-US" altLang="ja-JP" dirty="0" smtClean="0">
              <a:solidFill>
                <a:srgbClr val="000000"/>
              </a:solidFill>
            </a:endParaRPr>
          </a:p>
          <a:p>
            <a:pPr lvl="2"/>
            <a:r>
              <a:rPr lang="en-US" altLang="ja-JP" dirty="0" smtClean="0">
                <a:solidFill>
                  <a:srgbClr val="000000"/>
                </a:solidFill>
              </a:rPr>
              <a:t>VM</a:t>
            </a:r>
            <a:r>
              <a:rPr lang="ja-JP" altLang="en-US" dirty="0" smtClean="0">
                <a:solidFill>
                  <a:srgbClr val="000000"/>
                </a:solidFill>
              </a:rPr>
              <a:t>にメモリを割り当て、受信したデータを書き込む</a:t>
            </a:r>
            <a:endParaRPr lang="en-US" altLang="ja-JP" dirty="0" smtClean="0">
              <a:solidFill>
                <a:srgbClr val="000000"/>
              </a:solidFill>
            </a:endParaRPr>
          </a:p>
          <a:p>
            <a:pPr lvl="1"/>
            <a:r>
              <a:rPr lang="ja-JP" altLang="en-US" dirty="0" smtClean="0">
                <a:solidFill>
                  <a:srgbClr val="000000"/>
                </a:solidFill>
              </a:rPr>
              <a:t>サブホストにチャンク単位でページアウト</a:t>
            </a:r>
            <a:endParaRPr lang="en-US" altLang="ja-JP" dirty="0" smtClean="0">
              <a:solidFill>
                <a:srgbClr val="000000"/>
              </a:solidFill>
            </a:endParaRPr>
          </a:p>
          <a:p>
            <a:pPr lvl="2"/>
            <a:r>
              <a:rPr lang="ja-JP" altLang="en-US" dirty="0" smtClean="0">
                <a:solidFill>
                  <a:srgbClr val="000000"/>
                </a:solidFill>
              </a:rPr>
              <a:t>メモリ参照履歴の値が最小のチャンクを送信</a:t>
            </a:r>
            <a:endParaRPr lang="en-US" altLang="ja-JP" dirty="0" smtClean="0">
              <a:solidFill>
                <a:srgbClr val="000000"/>
              </a:solidFill>
            </a:endParaRPr>
          </a:p>
          <a:p>
            <a:pPr lvl="2"/>
            <a:r>
              <a:rPr lang="ja-JP" altLang="en-US" dirty="0" smtClean="0">
                <a:solidFill>
                  <a:srgbClr val="000000"/>
                </a:solidFill>
              </a:rPr>
              <a:t>送信と同時に</a:t>
            </a:r>
            <a:r>
              <a:rPr lang="ja-JP" altLang="ja-JP" dirty="0" smtClean="0">
                <a:solidFill>
                  <a:srgbClr val="000000"/>
                </a:solidFill>
              </a:rPr>
              <a:t>V</a:t>
            </a:r>
            <a:r>
              <a:rPr lang="en-US" altLang="ja-JP" dirty="0" smtClean="0">
                <a:solidFill>
                  <a:srgbClr val="000000"/>
                </a:solidFill>
              </a:rPr>
              <a:t>M</a:t>
            </a:r>
            <a:r>
              <a:rPr lang="ja-JP" altLang="en-US" dirty="0" smtClean="0">
                <a:solidFill>
                  <a:srgbClr val="000000"/>
                </a:solidFill>
              </a:rPr>
              <a:t>からそのメモリを削除</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12</a:t>
            </a:fld>
            <a:endParaRPr lang="en-US"/>
          </a:p>
        </p:txBody>
      </p:sp>
      <p:grpSp>
        <p:nvGrpSpPr>
          <p:cNvPr id="10" name="図形グループ 9"/>
          <p:cNvGrpSpPr/>
          <p:nvPr/>
        </p:nvGrpSpPr>
        <p:grpSpPr>
          <a:xfrm>
            <a:off x="982953" y="4171009"/>
            <a:ext cx="3281554" cy="2394002"/>
            <a:chOff x="428862" y="4868761"/>
            <a:chExt cx="2949338" cy="1895259"/>
          </a:xfrm>
        </p:grpSpPr>
        <p:sp>
          <p:nvSpPr>
            <p:cNvPr id="5" name="角丸四角形 4"/>
            <p:cNvSpPr/>
            <p:nvPr/>
          </p:nvSpPr>
          <p:spPr>
            <a:xfrm>
              <a:off x="428862" y="4868761"/>
              <a:ext cx="2949338" cy="189525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7" name="角丸四角形 6"/>
            <p:cNvSpPr/>
            <p:nvPr/>
          </p:nvSpPr>
          <p:spPr>
            <a:xfrm>
              <a:off x="1647912" y="5623934"/>
              <a:ext cx="1532745" cy="26498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latin typeface="メイリオ"/>
                  <a:ea typeface="メイリオ"/>
                  <a:cs typeface="メイリオ"/>
                </a:rPr>
                <a:t>VM</a:t>
              </a:r>
              <a:endParaRPr kumimoji="1" lang="ja-JP" altLang="en-US" dirty="0">
                <a:latin typeface="メイリオ"/>
                <a:ea typeface="メイリオ"/>
                <a:cs typeface="メイリオ"/>
              </a:endParaRPr>
            </a:p>
          </p:txBody>
        </p:sp>
        <p:sp>
          <p:nvSpPr>
            <p:cNvPr id="8" name="正方形/長方形 7"/>
            <p:cNvSpPr/>
            <p:nvPr/>
          </p:nvSpPr>
          <p:spPr>
            <a:xfrm>
              <a:off x="1651000" y="5906111"/>
              <a:ext cx="1532744" cy="4363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QEMU-KVM</a:t>
              </a:r>
            </a:p>
          </p:txBody>
        </p:sp>
        <p:sp>
          <p:nvSpPr>
            <p:cNvPr id="9" name="角丸四角形 8"/>
            <p:cNvSpPr/>
            <p:nvPr/>
          </p:nvSpPr>
          <p:spPr>
            <a:xfrm>
              <a:off x="660399" y="6360795"/>
              <a:ext cx="2523345" cy="37782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latin typeface="メイリオ"/>
                  <a:ea typeface="メイリオ"/>
                  <a:cs typeface="メイリオ"/>
                </a:rPr>
                <a:t>Linux</a:t>
              </a:r>
              <a:endParaRPr kumimoji="1" lang="en-US" altLang="ja-JP" strike="sngStrike" dirty="0" smtClean="0">
                <a:solidFill>
                  <a:srgbClr val="FF0000"/>
                </a:solidFill>
                <a:latin typeface="メイリオ"/>
                <a:ea typeface="メイリオ"/>
                <a:cs typeface="メイリオ"/>
              </a:endParaRPr>
            </a:p>
          </p:txBody>
        </p:sp>
      </p:grpSp>
      <p:sp>
        <p:nvSpPr>
          <p:cNvPr id="12" name="テキスト ボックス 11"/>
          <p:cNvSpPr txBox="1"/>
          <p:nvPr/>
        </p:nvSpPr>
        <p:spPr>
          <a:xfrm>
            <a:off x="539938" y="4478666"/>
            <a:ext cx="513668" cy="1677021"/>
          </a:xfrm>
          <a:prstGeom prst="rect">
            <a:avLst/>
          </a:prstGeom>
          <a:noFill/>
        </p:spPr>
        <p:txBody>
          <a:bodyPr vert="eaVert" wrap="none" rtlCol="0">
            <a:spAutoFit/>
          </a:bodyPr>
          <a:lstStyle/>
          <a:p>
            <a:r>
              <a:rPr kumimoji="1" lang="ja-JP" altLang="en-US" dirty="0" smtClean="0"/>
              <a:t>メインホスト</a:t>
            </a:r>
            <a:endParaRPr kumimoji="1" lang="ja-JP" altLang="en-US" dirty="0"/>
          </a:p>
        </p:txBody>
      </p:sp>
      <p:cxnSp>
        <p:nvCxnSpPr>
          <p:cNvPr id="14" name="カギ線コネクタ 13"/>
          <p:cNvCxnSpPr>
            <a:endCxn id="8" idx="1"/>
          </p:cNvCxnSpPr>
          <p:nvPr/>
        </p:nvCxnSpPr>
        <p:spPr>
          <a:xfrm flipV="1">
            <a:off x="1862316" y="5756896"/>
            <a:ext cx="480437" cy="323684"/>
          </a:xfrm>
          <a:prstGeom prst="bentConnector3">
            <a:avLst>
              <a:gd name="adj1" fmla="val 0"/>
            </a:avLst>
          </a:prstGeom>
          <a:ln>
            <a:tailEnd type="arrow"/>
          </a:ln>
        </p:spPr>
        <p:style>
          <a:lnRef idx="2">
            <a:schemeClr val="accent2"/>
          </a:lnRef>
          <a:fillRef idx="0">
            <a:schemeClr val="accent2"/>
          </a:fillRef>
          <a:effectRef idx="1">
            <a:schemeClr val="accent2"/>
          </a:effectRef>
          <a:fontRef idx="minor">
            <a:schemeClr val="tx1"/>
          </a:fontRef>
        </p:style>
      </p:cxnSp>
      <p:sp>
        <p:nvSpPr>
          <p:cNvPr id="26" name="テキスト ボックス 25"/>
          <p:cNvSpPr txBox="1"/>
          <p:nvPr/>
        </p:nvSpPr>
        <p:spPr>
          <a:xfrm>
            <a:off x="1461880" y="5392949"/>
            <a:ext cx="1048202" cy="466523"/>
          </a:xfrm>
          <a:prstGeom prst="rect">
            <a:avLst/>
          </a:prstGeom>
          <a:noFill/>
        </p:spPr>
        <p:txBody>
          <a:bodyPr wrap="none" rtlCol="0">
            <a:spAutoFit/>
          </a:bodyPr>
          <a:lstStyle/>
          <a:p>
            <a:r>
              <a:rPr kumimoji="1" lang="ja-JP" altLang="en-US" dirty="0" smtClean="0"/>
              <a:t>イベント</a:t>
            </a:r>
            <a:endParaRPr kumimoji="1" lang="ja-JP" altLang="en-US" dirty="0"/>
          </a:p>
        </p:txBody>
      </p:sp>
      <p:sp>
        <p:nvSpPr>
          <p:cNvPr id="30" name="テキスト ボックス 29"/>
          <p:cNvSpPr txBox="1"/>
          <p:nvPr/>
        </p:nvSpPr>
        <p:spPr>
          <a:xfrm>
            <a:off x="1020883" y="4203211"/>
            <a:ext cx="1339790" cy="646331"/>
          </a:xfrm>
          <a:prstGeom prst="rect">
            <a:avLst/>
          </a:prstGeom>
          <a:noFill/>
        </p:spPr>
        <p:txBody>
          <a:bodyPr wrap="square" rtlCol="0">
            <a:spAutoFit/>
          </a:bodyPr>
          <a:lstStyle/>
          <a:p>
            <a:pPr algn="ctr"/>
            <a:r>
              <a:rPr kumimoji="1" lang="ja-JP" altLang="en-US" dirty="0" smtClean="0">
                <a:solidFill>
                  <a:srgbClr val="000000"/>
                </a:solidFill>
              </a:rPr>
              <a:t>ページ</a:t>
            </a:r>
            <a:endParaRPr kumimoji="1" lang="en-US" altLang="ja-JP" dirty="0" smtClean="0">
              <a:solidFill>
                <a:srgbClr val="000000"/>
              </a:solidFill>
            </a:endParaRPr>
          </a:p>
          <a:p>
            <a:pPr algn="ctr"/>
            <a:r>
              <a:rPr kumimoji="1" lang="ja-JP" altLang="en-US" dirty="0" smtClean="0">
                <a:solidFill>
                  <a:srgbClr val="000000"/>
                </a:solidFill>
              </a:rPr>
              <a:t>フォールト</a:t>
            </a:r>
            <a:endParaRPr kumimoji="1" lang="en-US" altLang="ja-JP" dirty="0" smtClean="0">
              <a:solidFill>
                <a:srgbClr val="000000"/>
              </a:solidFill>
            </a:endParaRPr>
          </a:p>
        </p:txBody>
      </p:sp>
      <p:sp>
        <p:nvSpPr>
          <p:cNvPr id="40" name="角丸四角形 39"/>
          <p:cNvSpPr/>
          <p:nvPr/>
        </p:nvSpPr>
        <p:spPr>
          <a:xfrm>
            <a:off x="6129738" y="4171008"/>
            <a:ext cx="2092954" cy="237795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41" name="テキスト ボックス 40"/>
          <p:cNvSpPr txBox="1"/>
          <p:nvPr/>
        </p:nvSpPr>
        <p:spPr>
          <a:xfrm>
            <a:off x="8136275" y="4601872"/>
            <a:ext cx="513667" cy="1454922"/>
          </a:xfrm>
          <a:prstGeom prst="rect">
            <a:avLst/>
          </a:prstGeom>
          <a:noFill/>
        </p:spPr>
        <p:txBody>
          <a:bodyPr vert="eaVert" wrap="none" rtlCol="0">
            <a:spAutoFit/>
          </a:bodyPr>
          <a:lstStyle/>
          <a:p>
            <a:r>
              <a:rPr kumimoji="1" lang="ja-JP" altLang="en-US" dirty="0" smtClean="0"/>
              <a:t>サブホスト</a:t>
            </a:r>
            <a:endParaRPr kumimoji="1" lang="ja-JP" altLang="en-US" dirty="0"/>
          </a:p>
        </p:txBody>
      </p:sp>
      <p:sp>
        <p:nvSpPr>
          <p:cNvPr id="42" name="角丸四角形 41"/>
          <p:cNvSpPr/>
          <p:nvPr/>
        </p:nvSpPr>
        <p:spPr>
          <a:xfrm>
            <a:off x="6241148" y="4337062"/>
            <a:ext cx="1870304" cy="125579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43" name="正方形/長方形 42"/>
          <p:cNvSpPr/>
          <p:nvPr/>
        </p:nvSpPr>
        <p:spPr>
          <a:xfrm>
            <a:off x="6241148" y="5722503"/>
            <a:ext cx="1896761" cy="57718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メイリオ"/>
                <a:ea typeface="メイリオ"/>
                <a:cs typeface="メイリオ"/>
              </a:rPr>
              <a:t>メモリサーバ</a:t>
            </a:r>
            <a:endParaRPr kumimoji="1" lang="ja-JP" altLang="en-US" sz="1600" dirty="0">
              <a:latin typeface="メイリオ"/>
              <a:ea typeface="メイリオ"/>
              <a:cs typeface="メイリオ"/>
            </a:endParaRPr>
          </a:p>
        </p:txBody>
      </p:sp>
      <p:cxnSp>
        <p:nvCxnSpPr>
          <p:cNvPr id="49" name="直線矢印コネクタ 48"/>
          <p:cNvCxnSpPr>
            <a:stCxn id="8" idx="3"/>
            <a:endCxn id="43" idx="1"/>
          </p:cNvCxnSpPr>
          <p:nvPr/>
        </p:nvCxnSpPr>
        <p:spPr>
          <a:xfrm>
            <a:off x="4048148" y="5756898"/>
            <a:ext cx="2193000" cy="25419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50" name="テキスト ボックス 49"/>
          <p:cNvSpPr txBox="1"/>
          <p:nvPr/>
        </p:nvSpPr>
        <p:spPr>
          <a:xfrm>
            <a:off x="4490595" y="4152442"/>
            <a:ext cx="1406455" cy="369332"/>
          </a:xfrm>
          <a:prstGeom prst="rect">
            <a:avLst/>
          </a:prstGeom>
          <a:noFill/>
        </p:spPr>
        <p:txBody>
          <a:bodyPr wrap="none" rtlCol="0">
            <a:spAutoFit/>
          </a:bodyPr>
          <a:lstStyle/>
          <a:p>
            <a:r>
              <a:rPr kumimoji="1" lang="ja-JP" altLang="en-US" dirty="0" smtClean="0">
                <a:solidFill>
                  <a:srgbClr val="000000"/>
                </a:solidFill>
              </a:rPr>
              <a:t>ページアウト</a:t>
            </a:r>
            <a:endParaRPr kumimoji="1" lang="ja-JP" altLang="en-US" dirty="0">
              <a:solidFill>
                <a:srgbClr val="000000"/>
              </a:solidFill>
            </a:endParaRPr>
          </a:p>
        </p:txBody>
      </p:sp>
      <p:sp>
        <p:nvSpPr>
          <p:cNvPr id="51" name="テキスト ボックス 50"/>
          <p:cNvSpPr txBox="1"/>
          <p:nvPr/>
        </p:nvSpPr>
        <p:spPr>
          <a:xfrm>
            <a:off x="4603640" y="5155250"/>
            <a:ext cx="1221609" cy="369332"/>
          </a:xfrm>
          <a:prstGeom prst="rect">
            <a:avLst/>
          </a:prstGeom>
          <a:noFill/>
        </p:spPr>
        <p:txBody>
          <a:bodyPr wrap="none" rtlCol="0">
            <a:spAutoFit/>
          </a:bodyPr>
          <a:lstStyle/>
          <a:p>
            <a:r>
              <a:rPr kumimoji="1" lang="ja-JP" altLang="en-US" dirty="0" smtClean="0">
                <a:solidFill>
                  <a:srgbClr val="000000"/>
                </a:solidFill>
              </a:rPr>
              <a:t>ページイン</a:t>
            </a:r>
            <a:endParaRPr kumimoji="1" lang="ja-JP" altLang="en-US" dirty="0">
              <a:solidFill>
                <a:srgbClr val="000000"/>
              </a:solidFill>
            </a:endParaRPr>
          </a:p>
        </p:txBody>
      </p:sp>
      <p:sp>
        <p:nvSpPr>
          <p:cNvPr id="37" name="角丸四角形 36"/>
          <p:cNvSpPr/>
          <p:nvPr/>
        </p:nvSpPr>
        <p:spPr>
          <a:xfrm>
            <a:off x="2294047" y="4190759"/>
            <a:ext cx="1766552" cy="92169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latin typeface="メイリオ"/>
              <a:ea typeface="メイリオ"/>
              <a:cs typeface="メイリオ"/>
            </a:endParaRPr>
          </a:p>
        </p:txBody>
      </p:sp>
      <p:sp>
        <p:nvSpPr>
          <p:cNvPr id="52" name="テキスト ボックス 51"/>
          <p:cNvSpPr txBox="1"/>
          <p:nvPr/>
        </p:nvSpPr>
        <p:spPr>
          <a:xfrm>
            <a:off x="4763235" y="5872530"/>
            <a:ext cx="719134" cy="466523"/>
          </a:xfrm>
          <a:prstGeom prst="rect">
            <a:avLst/>
          </a:prstGeom>
          <a:noFill/>
        </p:spPr>
        <p:txBody>
          <a:bodyPr wrap="none" rtlCol="0">
            <a:spAutoFit/>
          </a:bodyPr>
          <a:lstStyle/>
          <a:p>
            <a:r>
              <a:rPr kumimoji="1" lang="ja-JP" altLang="en-US" dirty="0" smtClean="0"/>
              <a:t>要求</a:t>
            </a:r>
            <a:endParaRPr kumimoji="1" lang="ja-JP" altLang="en-US" dirty="0"/>
          </a:p>
        </p:txBody>
      </p:sp>
      <p:sp>
        <p:nvSpPr>
          <p:cNvPr id="35" name="正方形/長方形 34"/>
          <p:cNvSpPr/>
          <p:nvPr/>
        </p:nvSpPr>
        <p:spPr>
          <a:xfrm>
            <a:off x="2601699" y="4588248"/>
            <a:ext cx="579352" cy="447874"/>
          </a:xfrm>
          <a:prstGeom prst="rect">
            <a:avLst/>
          </a:prstGeom>
          <a:solidFill>
            <a:schemeClr val="bg1"/>
          </a:solidFill>
          <a:ln>
            <a:solidFill>
              <a:schemeClr val="tx1"/>
            </a:solidFill>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cxnSp>
        <p:nvCxnSpPr>
          <p:cNvPr id="47" name="直線矢印コネクタ 46"/>
          <p:cNvCxnSpPr>
            <a:stCxn id="34" idx="1"/>
            <a:endCxn id="35" idx="3"/>
          </p:cNvCxnSpPr>
          <p:nvPr/>
        </p:nvCxnSpPr>
        <p:spPr>
          <a:xfrm flipH="1" flipV="1">
            <a:off x="3181051" y="4812185"/>
            <a:ext cx="3218971" cy="506708"/>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45" name="直線矢印コネクタ 44"/>
          <p:cNvCxnSpPr>
            <a:stCxn id="33" idx="3"/>
          </p:cNvCxnSpPr>
          <p:nvPr/>
        </p:nvCxnSpPr>
        <p:spPr>
          <a:xfrm>
            <a:off x="3897114" y="4520853"/>
            <a:ext cx="2502908" cy="80098"/>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0" name="カギ線コネクタ 19"/>
          <p:cNvCxnSpPr/>
          <p:nvPr/>
        </p:nvCxnSpPr>
        <p:spPr>
          <a:xfrm rot="10800000" flipV="1">
            <a:off x="1504964" y="4806988"/>
            <a:ext cx="1106778" cy="1243484"/>
          </a:xfrm>
          <a:prstGeom prst="bentConnector2">
            <a:avLst/>
          </a:prstGeom>
          <a:ln>
            <a:tailEnd type="arrow"/>
          </a:ln>
        </p:spPr>
        <p:style>
          <a:lnRef idx="2">
            <a:schemeClr val="accent3"/>
          </a:lnRef>
          <a:fillRef idx="0">
            <a:schemeClr val="accent3"/>
          </a:fillRef>
          <a:effectRef idx="1">
            <a:schemeClr val="accent3"/>
          </a:effectRef>
          <a:fontRef idx="minor">
            <a:schemeClr val="tx1"/>
          </a:fontRef>
        </p:style>
      </p:cxnSp>
      <p:sp>
        <p:nvSpPr>
          <p:cNvPr id="33" name="正方形/長方形 32"/>
          <p:cNvSpPr/>
          <p:nvPr/>
        </p:nvSpPr>
        <p:spPr>
          <a:xfrm>
            <a:off x="3346023" y="4295612"/>
            <a:ext cx="551091" cy="450481"/>
          </a:xfrm>
          <a:prstGeom prst="rect">
            <a:avLst/>
          </a:prstGeom>
          <a:solidFill>
            <a:schemeClr val="bg1"/>
          </a:solidFill>
          <a:ln>
            <a:solidFill>
              <a:schemeClr val="tx1"/>
            </a:solidFill>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6" name="正方形/長方形 35"/>
          <p:cNvSpPr/>
          <p:nvPr/>
        </p:nvSpPr>
        <p:spPr>
          <a:xfrm>
            <a:off x="3344399" y="4295612"/>
            <a:ext cx="551091" cy="4504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4" name="正方形/長方形 33"/>
          <p:cNvSpPr/>
          <p:nvPr/>
        </p:nvSpPr>
        <p:spPr>
          <a:xfrm>
            <a:off x="6400022" y="5094957"/>
            <a:ext cx="579352" cy="44787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8966754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2.77778E-6 -2.96296E-6 L -0.41545 -0.07407 " pathEditMode="relative" rAng="0" ptsTypes="AA">
                                      <p:cBhvr>
                                        <p:cTn id="6" dur="1000" fill="hold"/>
                                        <p:tgtEl>
                                          <p:spTgt spid="34"/>
                                        </p:tgtEl>
                                        <p:attrNameLst>
                                          <p:attrName>ppt_x</p:attrName>
                                          <p:attrName>ppt_y</p:attrName>
                                        </p:attrNameLst>
                                      </p:cBhvr>
                                      <p:rCtr x="-20781" y="-3704"/>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3.33333E-6 1.85185E-6 L 0.33594 0.00926 " pathEditMode="relative" ptsTypes="AA">
                                      <p:cBhvr>
                                        <p:cTn id="10" dur="1000" fill="hold"/>
                                        <p:tgtEl>
                                          <p:spTgt spid="3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4"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実験</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S-</a:t>
            </a:r>
            <a:r>
              <a:rPr lang="en-US" altLang="ja-JP" dirty="0" err="1" smtClean="0">
                <a:solidFill>
                  <a:srgbClr val="000000"/>
                </a:solidFill>
              </a:rPr>
              <a:t>memV</a:t>
            </a:r>
            <a:r>
              <a:rPr lang="ja-JP" altLang="en-US" dirty="0" smtClean="0">
                <a:solidFill>
                  <a:srgbClr val="000000"/>
                </a:solidFill>
              </a:rPr>
              <a:t>の性能を調べる実験を行った</a:t>
            </a:r>
            <a:endParaRPr lang="en-US" altLang="ja-JP" dirty="0" smtClean="0">
              <a:solidFill>
                <a:srgbClr val="000000"/>
              </a:solidFill>
            </a:endParaRPr>
          </a:p>
          <a:p>
            <a:pPr lvl="1"/>
            <a:r>
              <a:rPr lang="ja-JP" altLang="en-US" dirty="0" smtClean="0">
                <a:solidFill>
                  <a:srgbClr val="000000"/>
                </a:solidFill>
              </a:rPr>
              <a:t>十分にメモリがある場合を基準とした</a:t>
            </a:r>
            <a:endParaRPr lang="en-US" altLang="ja-JP" dirty="0" smtClean="0">
              <a:solidFill>
                <a:srgbClr val="000000"/>
              </a:solidFill>
            </a:endParaRPr>
          </a:p>
          <a:p>
            <a:pPr lvl="1"/>
            <a:r>
              <a:rPr lang="ja-JP" altLang="en-US" dirty="0" smtClean="0">
                <a:solidFill>
                  <a:srgbClr val="000000"/>
                </a:solidFill>
              </a:rPr>
              <a:t>比較対象：仮想メモリを用いたマイグレーション</a:t>
            </a:r>
            <a:endParaRPr lang="en-US" altLang="ja-JP" dirty="0">
              <a:solidFill>
                <a:srgbClr val="000000"/>
              </a:solidFill>
            </a:endParaRPr>
          </a:p>
          <a:p>
            <a:pPr lvl="1"/>
            <a:r>
              <a:rPr lang="en-US" altLang="ja-JP" dirty="0" smtClean="0">
                <a:solidFill>
                  <a:srgbClr val="000000"/>
                </a:solidFill>
              </a:rPr>
              <a:t>VM</a:t>
            </a:r>
            <a:r>
              <a:rPr lang="ja-JP" altLang="en-US" dirty="0" smtClean="0">
                <a:solidFill>
                  <a:srgbClr val="000000"/>
                </a:solidFill>
              </a:rPr>
              <a:t>：仮想</a:t>
            </a:r>
            <a:r>
              <a:rPr lang="en-US" altLang="ja-JP" dirty="0" smtClean="0">
                <a:solidFill>
                  <a:srgbClr val="000000"/>
                </a:solidFill>
              </a:rPr>
              <a:t>CPU 1</a:t>
            </a:r>
            <a:r>
              <a:rPr lang="ja-JP" altLang="en-US" dirty="0" smtClean="0">
                <a:solidFill>
                  <a:srgbClr val="000000"/>
                </a:solidFill>
              </a:rPr>
              <a:t>個，メモリ</a:t>
            </a:r>
            <a:r>
              <a:rPr lang="en-US" altLang="ja-JP" dirty="0" smtClean="0">
                <a:solidFill>
                  <a:srgbClr val="000000"/>
                </a:solidFill>
              </a:rPr>
              <a:t> 12GB</a:t>
            </a:r>
            <a:r>
              <a:rPr lang="ja-JP" altLang="en-US" dirty="0" smtClean="0">
                <a:solidFill>
                  <a:srgbClr val="000000"/>
                </a:solidFill>
              </a:rPr>
              <a:t>または</a:t>
            </a:r>
            <a:r>
              <a:rPr lang="en-US" altLang="ja-JP" dirty="0" smtClean="0">
                <a:solidFill>
                  <a:srgbClr val="000000"/>
                </a:solidFill>
              </a:rPr>
              <a:t>2GB</a:t>
            </a:r>
            <a:endParaRPr lang="ja-JP" altLang="en-US"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13</a:t>
            </a:fld>
            <a:endParaRPr lang="en-US"/>
          </a:p>
        </p:txBody>
      </p:sp>
      <p:graphicFrame>
        <p:nvGraphicFramePr>
          <p:cNvPr id="6" name="表 5"/>
          <p:cNvGraphicFramePr>
            <a:graphicFrameLocks noGrp="1"/>
          </p:cNvGraphicFramePr>
          <p:nvPr>
            <p:extLst>
              <p:ext uri="{D42A27DB-BD31-4B8C-83A1-F6EECF244321}">
                <p14:modId xmlns:p14="http://schemas.microsoft.com/office/powerpoint/2010/main" val="1156413728"/>
              </p:ext>
            </p:extLst>
          </p:nvPr>
        </p:nvGraphicFramePr>
        <p:xfrm>
          <a:off x="141360" y="3340554"/>
          <a:ext cx="8708535" cy="3490148"/>
        </p:xfrm>
        <a:graphic>
          <a:graphicData uri="http://schemas.openxmlformats.org/drawingml/2006/table">
            <a:tbl>
              <a:tblPr firstRow="1" firstCol="1" bandRow="1">
                <a:tableStyleId>{6E25E649-3F16-4E02-A733-19D2CDBF48F0}</a:tableStyleId>
              </a:tblPr>
              <a:tblGrid>
                <a:gridCol w="2158008"/>
                <a:gridCol w="2183509"/>
                <a:gridCol w="2183509"/>
                <a:gridCol w="2183509"/>
              </a:tblGrid>
              <a:tr h="370840">
                <a:tc rowSpan="2">
                  <a:txBody>
                    <a:bodyPr/>
                    <a:lstStyle/>
                    <a:p>
                      <a:pPr algn="l"/>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c rowSpan="2">
                  <a:txBody>
                    <a:bodyPr/>
                    <a:lstStyle/>
                    <a:p>
                      <a:pPr algn="ctr"/>
                      <a:r>
                        <a:rPr kumimoji="1" lang="ja-JP" altLang="en-US" sz="1600" dirty="0" smtClean="0">
                          <a:solidFill>
                            <a:srgbClr val="000000"/>
                          </a:solidFill>
                          <a:latin typeface="メイリオ"/>
                          <a:ea typeface="メイリオ"/>
                          <a:cs typeface="メイリオ"/>
                        </a:rPr>
                        <a:t>移送元ホスト</a:t>
                      </a:r>
                      <a:endParaRPr kumimoji="1" lang="ja-JP" altLang="en-US" sz="1600" dirty="0">
                        <a:solidFill>
                          <a:srgbClr val="000000"/>
                        </a:solidFill>
                        <a:latin typeface="メイリオ"/>
                        <a:ea typeface="メイリオ"/>
                        <a:cs typeface="メイリオ"/>
                      </a:endParaRPr>
                    </a:p>
                  </a:txBody>
                  <a:tcPr anchor="ct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c gridSpan="2">
                  <a:txBody>
                    <a:bodyPr/>
                    <a:lstStyle/>
                    <a:p>
                      <a:pPr algn="ctr"/>
                      <a:r>
                        <a:rPr kumimoji="1" lang="ja-JP" altLang="en-US" sz="1600" dirty="0" smtClean="0">
                          <a:solidFill>
                            <a:srgbClr val="000000"/>
                          </a:solidFill>
                          <a:latin typeface="メイリオ"/>
                          <a:ea typeface="メイリオ"/>
                          <a:cs typeface="メイリオ"/>
                        </a:rPr>
                        <a:t>移送先</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c hMerge="1">
                  <a:txBody>
                    <a:bodyPr/>
                    <a:lstStyle/>
                    <a:p>
                      <a:pPr algn="ct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r>
              <a:tr h="370840">
                <a:tc vMerge="1">
                  <a:txBody>
                    <a:bodyPr/>
                    <a:lstStyle/>
                    <a:p>
                      <a:pPr algn="l"/>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vMerge="1">
                  <a:txBody>
                    <a:bodyPr/>
                    <a:lstStyle/>
                    <a:p>
                      <a:pPr algn="ct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a:txBody>
                    <a:bodyPr/>
                    <a:lstStyle/>
                    <a:p>
                      <a:pPr algn="ctr"/>
                      <a:r>
                        <a:rPr kumimoji="1" lang="ja-JP" altLang="en-US" sz="1600" b="1" dirty="0" smtClean="0">
                          <a:solidFill>
                            <a:srgbClr val="000000"/>
                          </a:solidFill>
                          <a:latin typeface="メイリオ"/>
                          <a:ea typeface="メイリオ"/>
                          <a:cs typeface="メイリオ"/>
                        </a:rPr>
                        <a:t>メインホスト</a:t>
                      </a:r>
                      <a:endParaRPr kumimoji="1" lang="ja-JP" altLang="en-US" sz="1600" b="1"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600" b="1" dirty="0" smtClean="0">
                          <a:solidFill>
                            <a:srgbClr val="000000"/>
                          </a:solidFill>
                          <a:latin typeface="メイリオ"/>
                          <a:ea typeface="メイリオ"/>
                          <a:cs typeface="メイリオ"/>
                        </a:rPr>
                        <a:t>サブホスト</a:t>
                      </a:r>
                      <a:endParaRPr kumimoji="1" lang="ja-JP" altLang="en-US" sz="1600" b="1"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r>
              <a:tr h="370840">
                <a:tc>
                  <a:txBody>
                    <a:bodyPr/>
                    <a:lstStyle/>
                    <a:p>
                      <a:pPr algn="l"/>
                      <a:r>
                        <a:rPr kumimoji="1" lang="en-US" altLang="ja-JP" sz="1600" dirty="0" smtClean="0">
                          <a:solidFill>
                            <a:srgbClr val="000000"/>
                          </a:solidFill>
                          <a:latin typeface="メイリオ"/>
                          <a:ea typeface="メイリオ"/>
                          <a:cs typeface="メイリオ"/>
                        </a:rPr>
                        <a:t>CPU</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a:txBody>
                    <a:bodyPr/>
                    <a:lstStyle/>
                    <a:p>
                      <a:pPr algn="ctr"/>
                      <a:r>
                        <a:rPr kumimoji="1" lang="en-US" altLang="ja-JP" sz="1600" u="none" strike="noStrike" kern="1200" baseline="0" dirty="0" smtClean="0">
                          <a:solidFill>
                            <a:srgbClr val="000000"/>
                          </a:solidFill>
                          <a:latin typeface="メイリオ"/>
                          <a:ea typeface="メイリオ"/>
                          <a:cs typeface="メイリオ"/>
                        </a:rPr>
                        <a:t>Xeon E3-1270v3 </a:t>
                      </a:r>
                      <a:endParaRPr kumimoji="1" lang="ja-JP" altLang="en-US" sz="1600" strike="sngStrike"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noStrike" kern="1200" baseline="0" dirty="0" smtClean="0">
                          <a:solidFill>
                            <a:srgbClr val="000000"/>
                          </a:solidFill>
                          <a:latin typeface="メイリオ"/>
                          <a:ea typeface="メイリオ"/>
                          <a:cs typeface="メイリオ"/>
                        </a:rPr>
                        <a:t>Xeon E3-1270v3 </a:t>
                      </a:r>
                      <a:endParaRPr kumimoji="1" lang="ja-JP" altLang="en-US" sz="1600" strike="sngStrike" dirty="0" smtClean="0">
                        <a:solidFill>
                          <a:srgbClr val="000000"/>
                        </a:solidFill>
                        <a:latin typeface="メイリオ"/>
                        <a:ea typeface="メイリオ"/>
                        <a:cs typeface="メイリオ"/>
                      </a:endParaRPr>
                    </a:p>
                  </a:txBody>
                  <a:tcPr anchor="ct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noStrike" kern="1200" baseline="0" dirty="0" smtClean="0">
                          <a:solidFill>
                            <a:srgbClr val="000000"/>
                          </a:solidFill>
                          <a:latin typeface="メイリオ"/>
                          <a:ea typeface="メイリオ"/>
                          <a:cs typeface="メイリオ"/>
                        </a:rPr>
                        <a:t>Xeon E3-1270v2</a:t>
                      </a:r>
                      <a:endParaRPr kumimoji="1" lang="ja-JP" altLang="en-US" sz="1600" strike="sngStrike" dirty="0" smtClean="0">
                        <a:solidFill>
                          <a:srgbClr val="000000"/>
                        </a:solidFill>
                        <a:latin typeface="メイリオ"/>
                        <a:ea typeface="メイリオ"/>
                        <a:cs typeface="メイリオ"/>
                      </a:endParaRPr>
                    </a:p>
                  </a:txBody>
                  <a:tcPr anchor="ct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r>
              <a:tr h="685988">
                <a:tc>
                  <a:txBody>
                    <a:bodyPr/>
                    <a:lstStyle/>
                    <a:p>
                      <a:pPr algn="l"/>
                      <a:r>
                        <a:rPr kumimoji="1" lang="ja-JP" altLang="en-US" sz="1600" dirty="0" smtClean="0">
                          <a:solidFill>
                            <a:srgbClr val="000000"/>
                          </a:solidFill>
                          <a:latin typeface="メイリオ"/>
                          <a:ea typeface="メイリオ"/>
                          <a:cs typeface="メイリオ"/>
                        </a:rPr>
                        <a:t>メモリ</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a:txBody>
                    <a:bodyPr/>
                    <a:lstStyle/>
                    <a:p>
                      <a:pPr algn="ctr"/>
                      <a:r>
                        <a:rPr kumimoji="1" lang="en-US" altLang="ja-JP" sz="1600" dirty="0" smtClean="0">
                          <a:solidFill>
                            <a:srgbClr val="000000"/>
                          </a:solidFill>
                          <a:latin typeface="メイリオ"/>
                          <a:ea typeface="メイリオ"/>
                          <a:cs typeface="メイリオ"/>
                        </a:rPr>
                        <a:t>16 GB</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algn="ctr"/>
                      <a:r>
                        <a:rPr kumimoji="1" lang="en-US" altLang="ja-JP" sz="1600" dirty="0" smtClean="0">
                          <a:solidFill>
                            <a:srgbClr val="000000"/>
                          </a:solidFill>
                          <a:latin typeface="メイリオ"/>
                          <a:ea typeface="メイリオ"/>
                          <a:cs typeface="メイリオ"/>
                        </a:rPr>
                        <a:t>16 GB</a:t>
                      </a:r>
                      <a:r>
                        <a:rPr kumimoji="1" lang="ja-JP" altLang="en-US" sz="1600" dirty="0" smtClean="0">
                          <a:solidFill>
                            <a:srgbClr val="000000"/>
                          </a:solidFill>
                          <a:latin typeface="メイリオ"/>
                          <a:ea typeface="メイリオ"/>
                          <a:cs typeface="メイリオ"/>
                        </a:rPr>
                        <a:t>（空きメモリ</a:t>
                      </a:r>
                      <a:r>
                        <a:rPr kumimoji="1" lang="en-US" altLang="ja-JP" sz="1600" dirty="0" smtClean="0">
                          <a:solidFill>
                            <a:srgbClr val="000000"/>
                          </a:solidFill>
                          <a:latin typeface="メイリオ"/>
                          <a:ea typeface="メイリオ"/>
                          <a:cs typeface="メイリオ"/>
                        </a:rPr>
                        <a:t> 6GB</a:t>
                      </a:r>
                      <a:r>
                        <a:rPr kumimoji="1" lang="ja-JP" altLang="en-US" sz="1600" dirty="0" smtClean="0">
                          <a:solidFill>
                            <a:srgbClr val="000000"/>
                          </a:solidFill>
                          <a:latin typeface="メイリオ"/>
                          <a:ea typeface="メイリオ"/>
                          <a:cs typeface="メイリオ"/>
                        </a:rPr>
                        <a:t>または</a:t>
                      </a:r>
                      <a:r>
                        <a:rPr kumimoji="1" lang="en-US" altLang="ja-JP" sz="1600" dirty="0" smtClean="0">
                          <a:solidFill>
                            <a:srgbClr val="000000"/>
                          </a:solidFill>
                          <a:latin typeface="メイリオ"/>
                          <a:ea typeface="メイリオ"/>
                          <a:cs typeface="メイリオ"/>
                        </a:rPr>
                        <a:t>1GB</a:t>
                      </a:r>
                      <a:r>
                        <a:rPr kumimoji="1" lang="ja-JP" altLang="en-US" sz="1600" dirty="0" smtClean="0">
                          <a:solidFill>
                            <a:srgbClr val="000000"/>
                          </a:solidFill>
                          <a:latin typeface="メイリオ"/>
                          <a:ea typeface="メイリオ"/>
                          <a:cs typeface="メイリオ"/>
                        </a:rPr>
                        <a:t>）</a:t>
                      </a:r>
                      <a:endParaRPr kumimoji="1" lang="en-US" altLang="ja-JP" sz="1600" dirty="0" smtClean="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algn="ctr"/>
                      <a:r>
                        <a:rPr kumimoji="1" lang="en-US" altLang="ja-JP" sz="1600" dirty="0" smtClean="0">
                          <a:solidFill>
                            <a:srgbClr val="000000"/>
                          </a:solidFill>
                          <a:latin typeface="メイリオ"/>
                          <a:ea typeface="メイリオ"/>
                          <a:cs typeface="メイリオ"/>
                        </a:rPr>
                        <a:t>12 GB</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r>
              <a:tr h="370840">
                <a:tc>
                  <a:txBody>
                    <a:bodyPr/>
                    <a:lstStyle/>
                    <a:p>
                      <a:pPr algn="l"/>
                      <a:r>
                        <a:rPr kumimoji="1" lang="ja-JP" altLang="en-US" sz="1600" dirty="0" smtClean="0">
                          <a:solidFill>
                            <a:srgbClr val="000000"/>
                          </a:solidFill>
                          <a:latin typeface="メイリオ"/>
                          <a:ea typeface="メイリオ"/>
                          <a:cs typeface="メイリオ"/>
                        </a:rPr>
                        <a:t>ディスク</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a:txBody>
                    <a:bodyPr/>
                    <a:lstStyle/>
                    <a:p>
                      <a:pPr algn="ct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algn="ctr"/>
                      <a:r>
                        <a:rPr kumimoji="1" lang="en-US" altLang="ja-JP" sz="1600" dirty="0" smtClean="0">
                          <a:solidFill>
                            <a:srgbClr val="000000"/>
                          </a:solidFill>
                          <a:latin typeface="メイリオ"/>
                          <a:ea typeface="メイリオ"/>
                          <a:cs typeface="メイリオ"/>
                        </a:rPr>
                        <a:t>SATA HDD</a:t>
                      </a:r>
                      <a:r>
                        <a:rPr kumimoji="1" lang="ja-JP" altLang="en-US" sz="1600" dirty="0" smtClean="0">
                          <a:solidFill>
                            <a:srgbClr val="000000"/>
                          </a:solidFill>
                          <a:latin typeface="メイリオ"/>
                          <a:ea typeface="メイリオ"/>
                          <a:cs typeface="メイリオ"/>
                        </a:rPr>
                        <a:t>または</a:t>
                      </a:r>
                      <a:endParaRPr kumimoji="1" lang="en-US" altLang="ja-JP" sz="1600" dirty="0" smtClean="0">
                        <a:solidFill>
                          <a:srgbClr val="000000"/>
                        </a:solidFill>
                        <a:latin typeface="メイリオ"/>
                        <a:ea typeface="メイリオ"/>
                        <a:cs typeface="メイリオ"/>
                      </a:endParaRPr>
                    </a:p>
                    <a:p>
                      <a:pPr algn="ctr"/>
                      <a:r>
                        <a:rPr kumimoji="1" lang="en-US" altLang="ja-JP" sz="1600" dirty="0" smtClean="0">
                          <a:solidFill>
                            <a:srgbClr val="000000"/>
                          </a:solidFill>
                          <a:latin typeface="メイリオ"/>
                          <a:ea typeface="メイリオ"/>
                          <a:cs typeface="メイリオ"/>
                        </a:rPr>
                        <a:t>MX300</a:t>
                      </a:r>
                      <a:r>
                        <a:rPr kumimoji="1" lang="ja-JP" altLang="en-US" sz="1600" dirty="0" smtClean="0">
                          <a:solidFill>
                            <a:srgbClr val="000000"/>
                          </a:solidFill>
                          <a:latin typeface="メイリオ"/>
                          <a:ea typeface="メイリオ"/>
                          <a:cs typeface="メイリオ"/>
                        </a:rPr>
                        <a:t> </a:t>
                      </a:r>
                      <a:r>
                        <a:rPr kumimoji="1" lang="ja-JP" altLang="ja-JP" sz="1600" dirty="0" smtClean="0">
                          <a:solidFill>
                            <a:srgbClr val="000000"/>
                          </a:solidFill>
                          <a:latin typeface="メイリオ"/>
                          <a:ea typeface="メイリオ"/>
                          <a:cs typeface="メイリオ"/>
                        </a:rPr>
                        <a:t>S</a:t>
                      </a:r>
                      <a:r>
                        <a:rPr kumimoji="1" lang="en-US" altLang="ja-JP" sz="1600" dirty="0" smtClean="0">
                          <a:solidFill>
                            <a:srgbClr val="000000"/>
                          </a:solidFill>
                          <a:latin typeface="メイリオ"/>
                          <a:ea typeface="メイリオ"/>
                          <a:cs typeface="メイリオ"/>
                        </a:rPr>
                        <a:t>SD</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algn="ct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r>
              <a:tr h="370840">
                <a:tc>
                  <a:txBody>
                    <a:bodyPr/>
                    <a:lstStyle/>
                    <a:p>
                      <a:pPr algn="l"/>
                      <a:r>
                        <a:rPr kumimoji="1" lang="ja-JP" altLang="en-US" sz="1600" dirty="0" smtClean="0">
                          <a:solidFill>
                            <a:srgbClr val="000000"/>
                          </a:solidFill>
                          <a:latin typeface="メイリオ"/>
                          <a:ea typeface="メイリオ"/>
                          <a:cs typeface="メイリオ"/>
                        </a:rPr>
                        <a:t>ネットワーク</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gridSpan="3">
                  <a:txBody>
                    <a:bodyPr/>
                    <a:lstStyle/>
                    <a:p>
                      <a:pPr algn="ctr"/>
                      <a:r>
                        <a:rPr kumimoji="1" lang="en-US" altLang="ja-JP" sz="1600" dirty="0" smtClean="0">
                          <a:solidFill>
                            <a:srgbClr val="000000"/>
                          </a:solidFill>
                          <a:latin typeface="メイリオ"/>
                          <a:ea typeface="メイリオ"/>
                          <a:cs typeface="メイリオ"/>
                        </a:rPr>
                        <a:t>10GbE</a:t>
                      </a:r>
                      <a:r>
                        <a:rPr kumimoji="1" lang="ja-JP" altLang="en-US" sz="1600" dirty="0" smtClean="0">
                          <a:solidFill>
                            <a:srgbClr val="000000"/>
                          </a:solidFill>
                          <a:latin typeface="メイリオ"/>
                          <a:ea typeface="メイリオ"/>
                          <a:cs typeface="メイリオ"/>
                        </a:rPr>
                        <a:t>または</a:t>
                      </a:r>
                      <a:r>
                        <a:rPr kumimoji="1" lang="en-US" altLang="ja-JP" sz="1600" dirty="0" smtClean="0">
                          <a:solidFill>
                            <a:srgbClr val="000000"/>
                          </a:solidFill>
                          <a:latin typeface="メイリオ"/>
                          <a:ea typeface="メイリオ"/>
                          <a:cs typeface="メイリオ"/>
                        </a:rPr>
                        <a:t>1GbE</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hMerge="1">
                  <a:txBody>
                    <a:bodyPr/>
                    <a:lstStyle/>
                    <a:p>
                      <a:pPr algn="ct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hMerge="1">
                  <a:txBody>
                    <a:bodyPr/>
                    <a:lstStyle/>
                    <a:p>
                      <a:pPr algn="ct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r>
              <a:tr h="370840">
                <a:tc>
                  <a:txBody>
                    <a:bodyPr/>
                    <a:lstStyle/>
                    <a:p>
                      <a:pPr algn="l"/>
                      <a:r>
                        <a:rPr kumimoji="1" lang="en-US" altLang="ja-JP" sz="1600" dirty="0" smtClean="0">
                          <a:solidFill>
                            <a:srgbClr val="000000"/>
                          </a:solidFill>
                          <a:latin typeface="メイリオ"/>
                          <a:ea typeface="メイリオ"/>
                          <a:cs typeface="メイリオ"/>
                        </a:rPr>
                        <a:t>OS</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gridSpan="3">
                  <a:txBody>
                    <a:bodyPr/>
                    <a:lstStyle/>
                    <a:p>
                      <a:pPr algn="ctr"/>
                      <a:r>
                        <a:rPr kumimoji="1" lang="en-US" altLang="ja-JP" sz="1600" dirty="0" smtClean="0">
                          <a:solidFill>
                            <a:srgbClr val="000000"/>
                          </a:solidFill>
                          <a:latin typeface="メイリオ"/>
                          <a:ea typeface="メイリオ"/>
                          <a:cs typeface="メイリオ"/>
                        </a:rPr>
                        <a:t>Linux 4.3</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hMerge="1">
                  <a:txBody>
                    <a:bodyPr/>
                    <a:lstStyle/>
                    <a:p>
                      <a:pPr algn="ctr"/>
                      <a:endParaRPr kumimoji="1" lang="ja-JP" altLang="en-US" sz="1600" dirty="0"/>
                    </a:p>
                  </a:txBody>
                  <a:tcPr/>
                </a:tc>
                <a:tc hMerge="1">
                  <a:txBody>
                    <a:bodyPr/>
                    <a:lstStyle/>
                    <a:p>
                      <a:endParaRPr kumimoji="1" lang="ja-JP" altLang="en-US"/>
                    </a:p>
                  </a:txBody>
                  <a:tcPr/>
                </a:tc>
              </a:tr>
              <a:tr h="370840">
                <a:tc>
                  <a:txBody>
                    <a:bodyPr/>
                    <a:lstStyle/>
                    <a:p>
                      <a:pPr algn="l"/>
                      <a:r>
                        <a:rPr kumimoji="1" lang="ja-JP" altLang="en-US" sz="1600" dirty="0" smtClean="0">
                          <a:solidFill>
                            <a:srgbClr val="000000"/>
                          </a:solidFill>
                          <a:latin typeface="メイリオ"/>
                          <a:ea typeface="メイリオ"/>
                          <a:cs typeface="メイリオ"/>
                        </a:rPr>
                        <a:t>仮想化ソフトウェア</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gridSpan="2">
                  <a:txBody>
                    <a:bodyPr/>
                    <a:lstStyle/>
                    <a:p>
                      <a:pPr algn="ctr"/>
                      <a:r>
                        <a:rPr kumimoji="1" lang="en-US" altLang="ja-JP" sz="1600" dirty="0" smtClean="0">
                          <a:solidFill>
                            <a:srgbClr val="000000"/>
                          </a:solidFill>
                          <a:latin typeface="メイリオ"/>
                          <a:ea typeface="メイリオ"/>
                          <a:cs typeface="メイリオ"/>
                        </a:rPr>
                        <a:t>QEMU-KVM 2.4.1</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hMerge="1">
                  <a:txBody>
                    <a:bodyPr/>
                    <a:lstStyle/>
                    <a:p>
                      <a:pPr algn="ctr"/>
                      <a:endParaRPr kumimoji="1" lang="ja-JP" altLang="en-US" sz="1600" dirty="0"/>
                    </a:p>
                  </a:txBody>
                  <a:tcPr/>
                </a:tc>
                <a:tc>
                  <a:txBody>
                    <a:bodyPr/>
                    <a:lstStyle/>
                    <a:p>
                      <a:pPr algn="ctr"/>
                      <a:r>
                        <a:rPr kumimoji="1" lang="en-US" altLang="ja-JP" sz="1600" dirty="0" smtClean="0">
                          <a:solidFill>
                            <a:srgbClr val="000000"/>
                          </a:solidFill>
                          <a:latin typeface="メイリオ"/>
                          <a:ea typeface="メイリオ"/>
                          <a:cs typeface="メイリオ"/>
                        </a:rPr>
                        <a:t>-</a:t>
                      </a: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43579998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マイグレーション性能</a:t>
            </a:r>
            <a:endParaRPr lang="ja-JP" altLang="en-US" strike="sngStrike" dirty="0">
              <a:solidFill>
                <a:srgbClr val="FF0000"/>
              </a:solidFill>
            </a:endParaRPr>
          </a:p>
        </p:txBody>
      </p:sp>
      <p:sp>
        <p:nvSpPr>
          <p:cNvPr id="3" name="コンテンツ プレースホルダー 2"/>
          <p:cNvSpPr>
            <a:spLocks noGrp="1"/>
          </p:cNvSpPr>
          <p:nvPr>
            <p:ph idx="1"/>
          </p:nvPr>
        </p:nvSpPr>
        <p:spPr>
          <a:xfrm>
            <a:off x="457199" y="1371600"/>
            <a:ext cx="8305193" cy="4754563"/>
          </a:xfrm>
        </p:spPr>
        <p:txBody>
          <a:bodyPr>
            <a:normAutofit/>
          </a:bodyPr>
          <a:lstStyle/>
          <a:p>
            <a:r>
              <a:rPr lang="en-US" altLang="ja-JP" dirty="0" smtClean="0">
                <a:solidFill>
                  <a:srgbClr val="000000"/>
                </a:solidFill>
              </a:rPr>
              <a:t>12GB</a:t>
            </a:r>
            <a:r>
              <a:rPr lang="ja-JP" altLang="en-US" dirty="0" smtClean="0">
                <a:solidFill>
                  <a:srgbClr val="000000"/>
                </a:solidFill>
              </a:rPr>
              <a:t>のメモリを持つ</a:t>
            </a:r>
            <a:r>
              <a:rPr lang="en-US" altLang="ja-JP" dirty="0" smtClean="0">
                <a:solidFill>
                  <a:srgbClr val="000000"/>
                </a:solidFill>
              </a:rPr>
              <a:t>VM</a:t>
            </a:r>
            <a:r>
              <a:rPr lang="ja-JP" altLang="en-US" dirty="0" smtClean="0">
                <a:solidFill>
                  <a:srgbClr val="000000"/>
                </a:solidFill>
              </a:rPr>
              <a:t>をマイグレーション</a:t>
            </a:r>
            <a:endParaRPr lang="en-US" altLang="ja-JP" dirty="0" smtClean="0">
              <a:solidFill>
                <a:srgbClr val="000000"/>
              </a:solidFill>
            </a:endParaRPr>
          </a:p>
          <a:p>
            <a:pPr lvl="1"/>
            <a:r>
              <a:rPr lang="ja-JP" altLang="ja-JP" dirty="0" smtClean="0">
                <a:solidFill>
                  <a:srgbClr val="000000"/>
                </a:solidFill>
              </a:rPr>
              <a:t>S</a:t>
            </a:r>
            <a:r>
              <a:rPr lang="en-US" altLang="ja-JP" dirty="0" smtClean="0">
                <a:solidFill>
                  <a:srgbClr val="000000"/>
                </a:solidFill>
              </a:rPr>
              <a:t>-</a:t>
            </a:r>
            <a:r>
              <a:rPr lang="en-US" altLang="ja-JP" dirty="0" err="1" smtClean="0">
                <a:solidFill>
                  <a:srgbClr val="000000"/>
                </a:solidFill>
              </a:rPr>
              <a:t>memV</a:t>
            </a:r>
            <a:endParaRPr lang="en-US" altLang="ja-JP" dirty="0" smtClean="0">
              <a:solidFill>
                <a:srgbClr val="000000"/>
              </a:solidFill>
            </a:endParaRPr>
          </a:p>
          <a:p>
            <a:pPr lvl="2"/>
            <a:r>
              <a:rPr lang="ja-JP" altLang="en-US" dirty="0" smtClean="0">
                <a:solidFill>
                  <a:srgbClr val="000000"/>
                </a:solidFill>
              </a:rPr>
              <a:t>マイグレーション時間</a:t>
            </a:r>
            <a:r>
              <a:rPr lang="en-US" altLang="ja-JP" dirty="0" smtClean="0">
                <a:solidFill>
                  <a:srgbClr val="000000"/>
                </a:solidFill>
              </a:rPr>
              <a:t>: 5%</a:t>
            </a:r>
            <a:r>
              <a:rPr lang="ja-JP" altLang="en-US" dirty="0" smtClean="0">
                <a:solidFill>
                  <a:srgbClr val="000000"/>
                </a:solidFill>
              </a:rPr>
              <a:t>増加、ダウンタイム</a:t>
            </a:r>
            <a:r>
              <a:rPr lang="en-US" altLang="ja-JP" dirty="0" smtClean="0">
                <a:solidFill>
                  <a:srgbClr val="000000"/>
                </a:solidFill>
              </a:rPr>
              <a:t>: 7</a:t>
            </a:r>
            <a:r>
              <a:rPr lang="ja-JP" altLang="en-US" dirty="0" smtClean="0">
                <a:solidFill>
                  <a:srgbClr val="000000"/>
                </a:solidFill>
              </a:rPr>
              <a:t>ミリ秒増加</a:t>
            </a:r>
            <a:endParaRPr lang="en-US" altLang="ja-JP" dirty="0" smtClean="0">
              <a:solidFill>
                <a:srgbClr val="000000"/>
              </a:solidFill>
            </a:endParaRPr>
          </a:p>
          <a:p>
            <a:pPr lvl="1"/>
            <a:r>
              <a:rPr lang="ja-JP" altLang="en-US" dirty="0" smtClean="0">
                <a:solidFill>
                  <a:srgbClr val="000000"/>
                </a:solidFill>
              </a:rPr>
              <a:t>仮想メモリを用いた場合</a:t>
            </a:r>
            <a:endParaRPr lang="en-US" altLang="ja-JP" dirty="0" smtClean="0">
              <a:solidFill>
                <a:srgbClr val="000000"/>
              </a:solidFill>
            </a:endParaRPr>
          </a:p>
          <a:p>
            <a:pPr lvl="2"/>
            <a:r>
              <a:rPr lang="ja-JP" altLang="en-US" dirty="0" smtClean="0">
                <a:solidFill>
                  <a:srgbClr val="000000"/>
                </a:solidFill>
              </a:rPr>
              <a:t>マイグレーション時間</a:t>
            </a:r>
            <a:r>
              <a:rPr lang="en-US" altLang="ja-JP" dirty="0" smtClean="0">
                <a:solidFill>
                  <a:srgbClr val="000000"/>
                </a:solidFill>
              </a:rPr>
              <a:t>: 2.2 </a:t>
            </a:r>
            <a:r>
              <a:rPr lang="ja-JP" altLang="en-US" dirty="0" smtClean="0">
                <a:solidFill>
                  <a:srgbClr val="000000"/>
                </a:solidFill>
              </a:rPr>
              <a:t>倍、ダウンタイム</a:t>
            </a:r>
            <a:r>
              <a:rPr lang="en-US" altLang="ja-JP" dirty="0" smtClean="0">
                <a:solidFill>
                  <a:srgbClr val="000000"/>
                </a:solidFill>
              </a:rPr>
              <a:t>: 3.4</a:t>
            </a:r>
            <a:r>
              <a:rPr lang="ja-JP" altLang="en-US" dirty="0" smtClean="0">
                <a:solidFill>
                  <a:srgbClr val="000000"/>
                </a:solidFill>
              </a:rPr>
              <a:t>秒増加</a:t>
            </a:r>
            <a:endParaRPr lang="en-US" altLang="ja-JP" dirty="0" smtClean="0">
              <a:solidFill>
                <a:srgbClr val="000000"/>
              </a:solidFill>
            </a:endParaRPr>
          </a:p>
          <a:p>
            <a:pPr lvl="2"/>
            <a:r>
              <a:rPr lang="ja-JP" altLang="en-US" dirty="0" smtClean="0">
                <a:solidFill>
                  <a:srgbClr val="000000"/>
                </a:solidFill>
              </a:rPr>
              <a:t>仮想デバイスの復元に時間がかかっている</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14</a:t>
            </a:fld>
            <a:endParaRPr lang="en-US"/>
          </a:p>
        </p:txBody>
      </p:sp>
      <p:graphicFrame>
        <p:nvGraphicFramePr>
          <p:cNvPr id="7" name="グラフ 6"/>
          <p:cNvGraphicFramePr>
            <a:graphicFrameLocks/>
          </p:cNvGraphicFramePr>
          <p:nvPr>
            <p:extLst>
              <p:ext uri="{D42A27DB-BD31-4B8C-83A1-F6EECF244321}">
                <p14:modId xmlns:p14="http://schemas.microsoft.com/office/powerpoint/2010/main" val="2878439466"/>
              </p:ext>
            </p:extLst>
          </p:nvPr>
        </p:nvGraphicFramePr>
        <p:xfrm>
          <a:off x="1" y="3911600"/>
          <a:ext cx="4182313" cy="2946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2828778660"/>
              </p:ext>
            </p:extLst>
          </p:nvPr>
        </p:nvGraphicFramePr>
        <p:xfrm>
          <a:off x="4182314" y="3911601"/>
          <a:ext cx="4142753" cy="2946400"/>
        </p:xfrm>
        <a:graphic>
          <a:graphicData uri="http://schemas.openxmlformats.org/drawingml/2006/chart">
            <c:chart xmlns:c="http://schemas.openxmlformats.org/drawingml/2006/chart" xmlns:r="http://schemas.openxmlformats.org/officeDocument/2006/relationships" r:id="rId4"/>
          </a:graphicData>
        </a:graphic>
      </p:graphicFrame>
      <p:sp>
        <p:nvSpPr>
          <p:cNvPr id="9" name="円/楕円 8"/>
          <p:cNvSpPr/>
          <p:nvPr/>
        </p:nvSpPr>
        <p:spPr>
          <a:xfrm>
            <a:off x="1107875" y="5676328"/>
            <a:ext cx="1548808" cy="449835"/>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p>
        </p:txBody>
      </p:sp>
      <p:sp>
        <p:nvSpPr>
          <p:cNvPr id="10" name="円/楕円 9"/>
          <p:cNvSpPr/>
          <p:nvPr/>
        </p:nvSpPr>
        <p:spPr>
          <a:xfrm>
            <a:off x="5152082" y="6271918"/>
            <a:ext cx="1548808" cy="449835"/>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p>
        </p:txBody>
      </p:sp>
    </p:spTree>
    <p:extLst>
      <p:ext uri="{BB962C8B-B14F-4D97-AF65-F5344CB8AC3E}">
        <p14:creationId xmlns:p14="http://schemas.microsoft.com/office/powerpoint/2010/main" val="36174042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VM</a:t>
            </a:r>
            <a:r>
              <a:rPr kumimoji="1" lang="ja-JP" altLang="en-US" dirty="0" smtClean="0"/>
              <a:t>のメモリ量の影響</a:t>
            </a:r>
            <a:r>
              <a:rPr kumimoji="1" lang="en-US" altLang="ja-JP" dirty="0" smtClean="0"/>
              <a:t> (1/2)</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VM</a:t>
            </a:r>
            <a:r>
              <a:rPr lang="ja-JP" altLang="en-US" dirty="0" smtClean="0"/>
              <a:t>のメモリ量が</a:t>
            </a:r>
            <a:r>
              <a:rPr lang="en-US" altLang="ja-JP" dirty="0" smtClean="0"/>
              <a:t>2GB</a:t>
            </a:r>
            <a:r>
              <a:rPr lang="ja-JP" altLang="en-US" dirty="0" smtClean="0"/>
              <a:t>の場合とマイグレーション時間を比較</a:t>
            </a:r>
            <a:endParaRPr lang="en-US" altLang="ja-JP" dirty="0" smtClean="0"/>
          </a:p>
          <a:p>
            <a:pPr lvl="1"/>
            <a:r>
              <a:rPr lang="ja-JP" altLang="en-US" dirty="0" smtClean="0"/>
              <a:t>同様の傾向が見られた</a:t>
            </a:r>
            <a:endParaRPr lang="en-US" altLang="ja-JP" dirty="0" smtClean="0"/>
          </a:p>
          <a:p>
            <a:pPr lvl="1"/>
            <a:r>
              <a:rPr lang="ja-JP" altLang="en-US" dirty="0" smtClean="0"/>
              <a:t>メモリ量が</a:t>
            </a:r>
            <a:r>
              <a:rPr lang="en-US" altLang="ja-JP" dirty="0" smtClean="0"/>
              <a:t>6</a:t>
            </a:r>
            <a:r>
              <a:rPr lang="ja-JP" altLang="en-US" dirty="0" smtClean="0"/>
              <a:t>倍になっても</a:t>
            </a:r>
            <a:r>
              <a:rPr lang="en-US" altLang="ja-JP" dirty="0" smtClean="0"/>
              <a:t>3.5〜4.4</a:t>
            </a:r>
            <a:r>
              <a:rPr lang="ja-JP" altLang="en-US" dirty="0" smtClean="0"/>
              <a:t>倍の増加</a:t>
            </a:r>
            <a:endParaRPr lang="en-US" altLang="ja-JP" dirty="0" smtClean="0"/>
          </a:p>
          <a:p>
            <a:pPr lvl="2"/>
            <a:r>
              <a:rPr lang="ja-JP" altLang="en-US" dirty="0" smtClean="0"/>
              <a:t>仮想メモリを用いるほうが増加が小さい</a:t>
            </a:r>
            <a:endParaRPr lang="en-US" altLang="ja-JP" dirty="0" smtClean="0"/>
          </a:p>
          <a:p>
            <a:pPr lvl="1"/>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15</a:t>
            </a:fld>
            <a:endParaRPr lang="en-US"/>
          </a:p>
        </p:txBody>
      </p:sp>
      <p:graphicFrame>
        <p:nvGraphicFramePr>
          <p:cNvPr id="7" name="グラフ 6"/>
          <p:cNvGraphicFramePr>
            <a:graphicFrameLocks/>
          </p:cNvGraphicFramePr>
          <p:nvPr>
            <p:extLst>
              <p:ext uri="{D42A27DB-BD31-4B8C-83A1-F6EECF244321}">
                <p14:modId xmlns:p14="http://schemas.microsoft.com/office/powerpoint/2010/main" val="136321668"/>
              </p:ext>
            </p:extLst>
          </p:nvPr>
        </p:nvGraphicFramePr>
        <p:xfrm>
          <a:off x="4045064" y="3735633"/>
          <a:ext cx="4182313" cy="3122367"/>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7247618" y="6112312"/>
            <a:ext cx="774934" cy="369332"/>
          </a:xfrm>
          <a:prstGeom prst="rect">
            <a:avLst/>
          </a:prstGeom>
          <a:solidFill>
            <a:schemeClr val="bg1"/>
          </a:solidFill>
          <a:ln>
            <a:solidFill>
              <a:srgbClr val="FF0000"/>
            </a:solidFill>
          </a:ln>
        </p:spPr>
        <p:txBody>
          <a:bodyPr wrap="none" rtlCol="0">
            <a:spAutoFit/>
          </a:bodyPr>
          <a:lstStyle/>
          <a:p>
            <a:r>
              <a:rPr kumimoji="1" lang="en-US" altLang="ja-JP" dirty="0" smtClean="0">
                <a:solidFill>
                  <a:srgbClr val="000000"/>
                </a:solidFill>
              </a:rPr>
              <a:t>12GB</a:t>
            </a:r>
            <a:endParaRPr kumimoji="1" lang="ja-JP" altLang="en-US" dirty="0">
              <a:solidFill>
                <a:srgbClr val="000000"/>
              </a:solidFill>
            </a:endParaRPr>
          </a:p>
        </p:txBody>
      </p:sp>
      <p:graphicFrame>
        <p:nvGraphicFramePr>
          <p:cNvPr id="9" name="グラフ 8"/>
          <p:cNvGraphicFramePr>
            <a:graphicFrameLocks/>
          </p:cNvGraphicFramePr>
          <p:nvPr>
            <p:extLst>
              <p:ext uri="{D42A27DB-BD31-4B8C-83A1-F6EECF244321}">
                <p14:modId xmlns:p14="http://schemas.microsoft.com/office/powerpoint/2010/main" val="1393150050"/>
              </p:ext>
            </p:extLst>
          </p:nvPr>
        </p:nvGraphicFramePr>
        <p:xfrm>
          <a:off x="0" y="3735633"/>
          <a:ext cx="4045064" cy="3122367"/>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a:off x="3112738" y="6126163"/>
            <a:ext cx="646556" cy="369332"/>
          </a:xfrm>
          <a:prstGeom prst="rect">
            <a:avLst/>
          </a:prstGeom>
          <a:solidFill>
            <a:schemeClr val="bg1"/>
          </a:solidFill>
          <a:ln>
            <a:solidFill>
              <a:srgbClr val="FF0000"/>
            </a:solidFill>
          </a:ln>
        </p:spPr>
        <p:txBody>
          <a:bodyPr wrap="none" rtlCol="0">
            <a:spAutoFit/>
          </a:bodyPr>
          <a:lstStyle/>
          <a:p>
            <a:r>
              <a:rPr kumimoji="1" lang="en-US" altLang="ja-JP" dirty="0" smtClean="0">
                <a:solidFill>
                  <a:srgbClr val="000000"/>
                </a:solidFill>
              </a:rPr>
              <a:t>2GB</a:t>
            </a:r>
            <a:endParaRPr kumimoji="1" lang="ja-JP" altLang="en-US" dirty="0">
              <a:solidFill>
                <a:srgbClr val="000000"/>
              </a:solidFill>
            </a:endParaRPr>
          </a:p>
        </p:txBody>
      </p:sp>
    </p:spTree>
    <p:extLst>
      <p:ext uri="{BB962C8B-B14F-4D97-AF65-F5344CB8AC3E}">
        <p14:creationId xmlns:p14="http://schemas.microsoft.com/office/powerpoint/2010/main" val="422293916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VM</a:t>
            </a:r>
            <a:r>
              <a:rPr lang="ja-JP" altLang="en-US" dirty="0"/>
              <a:t>のメモリ量の影響</a:t>
            </a:r>
            <a:r>
              <a:rPr lang="en-US" altLang="ja-JP" dirty="0"/>
              <a:t> </a:t>
            </a:r>
            <a:r>
              <a:rPr lang="en-US" altLang="ja-JP" dirty="0" smtClean="0"/>
              <a:t>(2/</a:t>
            </a:r>
            <a:r>
              <a:rPr lang="en-US" altLang="ja-JP" dirty="0"/>
              <a:t>2)</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2GB</a:t>
            </a:r>
            <a:r>
              <a:rPr lang="ja-JP" altLang="en-US" dirty="0" smtClean="0"/>
              <a:t>の場合とダウンタイムを比較</a:t>
            </a:r>
            <a:endParaRPr lang="en-US" altLang="ja-JP" dirty="0" smtClean="0"/>
          </a:p>
          <a:p>
            <a:pPr lvl="1"/>
            <a:r>
              <a:rPr lang="en-US" altLang="ja-JP" dirty="0" smtClean="0"/>
              <a:t>S-memV</a:t>
            </a:r>
            <a:r>
              <a:rPr lang="ja-JP" altLang="en-US" dirty="0" smtClean="0"/>
              <a:t>では</a:t>
            </a:r>
            <a:r>
              <a:rPr lang="en-US" altLang="ja-JP" dirty="0" smtClean="0"/>
              <a:t>0.1</a:t>
            </a:r>
            <a:r>
              <a:rPr lang="ja-JP" altLang="en-US" dirty="0" smtClean="0"/>
              <a:t>秒の増加</a:t>
            </a:r>
            <a:endParaRPr lang="en-US" altLang="ja-JP" dirty="0"/>
          </a:p>
          <a:p>
            <a:pPr lvl="1"/>
            <a:r>
              <a:rPr lang="en-US" altLang="en-US" dirty="0" smtClean="0"/>
              <a:t>仮想メモリを用</a:t>
            </a:r>
            <a:r>
              <a:rPr lang="ja-JP" altLang="en-US" dirty="0" smtClean="0"/>
              <a:t>いると大幅に増加</a:t>
            </a:r>
            <a:endParaRPr lang="en-US" altLang="ja-JP" dirty="0" smtClean="0"/>
          </a:p>
          <a:p>
            <a:pPr lvl="2"/>
            <a:r>
              <a:rPr lang="en-US" altLang="ja-JP" dirty="0" smtClean="0"/>
              <a:t>HDD</a:t>
            </a:r>
            <a:r>
              <a:rPr lang="ja-JP" altLang="en-US" dirty="0" smtClean="0"/>
              <a:t>では</a:t>
            </a:r>
            <a:r>
              <a:rPr lang="en-US" altLang="ja-JP" dirty="0" smtClean="0"/>
              <a:t>9</a:t>
            </a:r>
            <a:r>
              <a:rPr lang="ja-JP" altLang="en-US" dirty="0" smtClean="0"/>
              <a:t>秒の増加</a:t>
            </a:r>
            <a:endParaRPr lang="en-US" altLang="ja-JP" dirty="0" smtClean="0"/>
          </a:p>
          <a:p>
            <a:pPr lvl="2"/>
            <a:r>
              <a:rPr lang="en-US" altLang="ja-JP" dirty="0" smtClean="0"/>
              <a:t>SSD</a:t>
            </a:r>
            <a:r>
              <a:rPr lang="ja-JP" altLang="en-US" dirty="0" smtClean="0"/>
              <a:t>でも</a:t>
            </a:r>
            <a:r>
              <a:rPr lang="en-US" altLang="ja-JP" dirty="0"/>
              <a:t>3</a:t>
            </a:r>
            <a:r>
              <a:rPr lang="ja-JP" altLang="en-US" dirty="0" smtClean="0"/>
              <a:t>秒の増加</a:t>
            </a:r>
            <a:endParaRPr lang="en-US" altLang="ja-JP" dirty="0" smtClean="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16</a:t>
            </a:fld>
            <a:endParaRPr lang="en-US"/>
          </a:p>
        </p:txBody>
      </p:sp>
      <p:graphicFrame>
        <p:nvGraphicFramePr>
          <p:cNvPr id="6" name="グラフ 5"/>
          <p:cNvGraphicFramePr>
            <a:graphicFrameLocks/>
          </p:cNvGraphicFramePr>
          <p:nvPr>
            <p:extLst>
              <p:ext uri="{D42A27DB-BD31-4B8C-83A1-F6EECF244321}">
                <p14:modId xmlns:p14="http://schemas.microsoft.com/office/powerpoint/2010/main" val="209033813"/>
              </p:ext>
            </p:extLst>
          </p:nvPr>
        </p:nvGraphicFramePr>
        <p:xfrm>
          <a:off x="4182314" y="3698277"/>
          <a:ext cx="4142753" cy="3159724"/>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7305878" y="6126163"/>
            <a:ext cx="774934" cy="369332"/>
          </a:xfrm>
          <a:prstGeom prst="rect">
            <a:avLst/>
          </a:prstGeom>
          <a:solidFill>
            <a:schemeClr val="bg1"/>
          </a:solidFill>
          <a:ln>
            <a:solidFill>
              <a:srgbClr val="FF0000"/>
            </a:solidFill>
          </a:ln>
        </p:spPr>
        <p:txBody>
          <a:bodyPr wrap="none" rtlCol="0">
            <a:spAutoFit/>
          </a:bodyPr>
          <a:lstStyle/>
          <a:p>
            <a:r>
              <a:rPr kumimoji="1" lang="en-US" altLang="ja-JP" dirty="0" smtClean="0">
                <a:solidFill>
                  <a:srgbClr val="000000"/>
                </a:solidFill>
              </a:rPr>
              <a:t>12GB</a:t>
            </a:r>
            <a:endParaRPr kumimoji="1" lang="ja-JP" altLang="en-US" dirty="0">
              <a:solidFill>
                <a:srgbClr val="000000"/>
              </a:solidFill>
            </a:endParaRPr>
          </a:p>
        </p:txBody>
      </p:sp>
      <p:graphicFrame>
        <p:nvGraphicFramePr>
          <p:cNvPr id="8" name="グラフ 7"/>
          <p:cNvGraphicFramePr>
            <a:graphicFrameLocks/>
          </p:cNvGraphicFramePr>
          <p:nvPr>
            <p:extLst>
              <p:ext uri="{D42A27DB-BD31-4B8C-83A1-F6EECF244321}">
                <p14:modId xmlns:p14="http://schemas.microsoft.com/office/powerpoint/2010/main" val="2781254756"/>
              </p:ext>
            </p:extLst>
          </p:nvPr>
        </p:nvGraphicFramePr>
        <p:xfrm>
          <a:off x="0" y="3698277"/>
          <a:ext cx="4182314" cy="3186972"/>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a:off x="3199898" y="6126163"/>
            <a:ext cx="646556" cy="369332"/>
          </a:xfrm>
          <a:prstGeom prst="rect">
            <a:avLst/>
          </a:prstGeom>
          <a:solidFill>
            <a:schemeClr val="bg1"/>
          </a:solidFill>
          <a:ln>
            <a:solidFill>
              <a:srgbClr val="FF0000"/>
            </a:solidFill>
          </a:ln>
        </p:spPr>
        <p:txBody>
          <a:bodyPr wrap="none" rtlCol="0">
            <a:spAutoFit/>
          </a:bodyPr>
          <a:lstStyle/>
          <a:p>
            <a:r>
              <a:rPr kumimoji="1" lang="en-US" altLang="ja-JP" dirty="0" smtClean="0">
                <a:solidFill>
                  <a:srgbClr val="000000"/>
                </a:solidFill>
              </a:rPr>
              <a:t>2GB</a:t>
            </a:r>
            <a:endParaRPr kumimoji="1" lang="ja-JP" altLang="en-US" dirty="0">
              <a:solidFill>
                <a:srgbClr val="000000"/>
              </a:solidFill>
            </a:endParaRPr>
          </a:p>
        </p:txBody>
      </p:sp>
    </p:spTree>
    <p:extLst>
      <p:ext uri="{BB962C8B-B14F-4D97-AF65-F5344CB8AC3E}">
        <p14:creationId xmlns:p14="http://schemas.microsoft.com/office/powerpoint/2010/main" val="23550165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ネットワークの影響</a:t>
            </a:r>
            <a:r>
              <a:rPr kumimoji="1" lang="en-US" altLang="ja-JP" dirty="0" smtClean="0"/>
              <a:t> (1/2)</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1GbE</a:t>
            </a:r>
            <a:r>
              <a:rPr lang="ja-JP" altLang="en-US" dirty="0" smtClean="0">
                <a:solidFill>
                  <a:srgbClr val="000000"/>
                </a:solidFill>
              </a:rPr>
              <a:t>の場合とマイグレーション時間を比較</a:t>
            </a:r>
            <a:endParaRPr lang="en-US" altLang="ja-JP" dirty="0" smtClean="0">
              <a:solidFill>
                <a:srgbClr val="000000"/>
              </a:solidFill>
            </a:endParaRPr>
          </a:p>
          <a:p>
            <a:pPr lvl="1"/>
            <a:r>
              <a:rPr lang="en-US" altLang="ja-JP" dirty="0" smtClean="0">
                <a:solidFill>
                  <a:srgbClr val="000000"/>
                </a:solidFill>
              </a:rPr>
              <a:t>2GB</a:t>
            </a:r>
            <a:r>
              <a:rPr lang="ja-JP" altLang="en-US" dirty="0" smtClean="0">
                <a:solidFill>
                  <a:srgbClr val="000000"/>
                </a:solidFill>
              </a:rPr>
              <a:t>の</a:t>
            </a:r>
            <a:r>
              <a:rPr lang="en-US" altLang="ja-JP" dirty="0" smtClean="0">
                <a:solidFill>
                  <a:srgbClr val="000000"/>
                </a:solidFill>
              </a:rPr>
              <a:t>VM</a:t>
            </a:r>
            <a:r>
              <a:rPr lang="ja-JP" altLang="en-US" dirty="0" smtClean="0">
                <a:solidFill>
                  <a:srgbClr val="000000"/>
                </a:solidFill>
              </a:rPr>
              <a:t>をマイグレーション</a:t>
            </a:r>
            <a:endParaRPr lang="en-US" altLang="ja-JP" dirty="0" smtClean="0">
              <a:solidFill>
                <a:srgbClr val="000000"/>
              </a:solidFill>
            </a:endParaRPr>
          </a:p>
          <a:p>
            <a:pPr lvl="2"/>
            <a:endParaRPr lang="en-US" altLang="ja-JP" sz="800" dirty="0" smtClean="0">
              <a:solidFill>
                <a:srgbClr val="000000"/>
              </a:solidFill>
            </a:endParaRPr>
          </a:p>
          <a:p>
            <a:pPr lvl="1"/>
            <a:r>
              <a:rPr lang="ja-JP" altLang="ja-JP" dirty="0" smtClean="0">
                <a:solidFill>
                  <a:srgbClr val="000000"/>
                </a:solidFill>
              </a:rPr>
              <a:t>S</a:t>
            </a:r>
            <a:r>
              <a:rPr lang="en-US" altLang="ja-JP" dirty="0">
                <a:solidFill>
                  <a:srgbClr val="000000"/>
                </a:solidFill>
              </a:rPr>
              <a:t>-</a:t>
            </a:r>
            <a:r>
              <a:rPr lang="en-US" altLang="ja-JP" dirty="0" smtClean="0">
                <a:solidFill>
                  <a:srgbClr val="000000"/>
                </a:solidFill>
              </a:rPr>
              <a:t>memV</a:t>
            </a:r>
            <a:r>
              <a:rPr lang="ja-JP" altLang="en-US" dirty="0" smtClean="0">
                <a:solidFill>
                  <a:srgbClr val="000000"/>
                </a:solidFill>
              </a:rPr>
              <a:t>では</a:t>
            </a:r>
            <a:r>
              <a:rPr lang="en-US" altLang="ja-JP" dirty="0" smtClean="0">
                <a:solidFill>
                  <a:srgbClr val="000000"/>
                </a:solidFill>
              </a:rPr>
              <a:t>7</a:t>
            </a:r>
            <a:r>
              <a:rPr lang="ja-JP" altLang="en-US" dirty="0" smtClean="0">
                <a:solidFill>
                  <a:srgbClr val="000000"/>
                </a:solidFill>
              </a:rPr>
              <a:t>倍高速化</a:t>
            </a:r>
            <a:endParaRPr lang="en-US" altLang="ja-JP" dirty="0">
              <a:solidFill>
                <a:srgbClr val="000000"/>
              </a:solidFill>
            </a:endParaRPr>
          </a:p>
          <a:p>
            <a:pPr lvl="1"/>
            <a:r>
              <a:rPr lang="ja-JP" altLang="en-US" dirty="0" smtClean="0">
                <a:solidFill>
                  <a:srgbClr val="000000"/>
                </a:solidFill>
              </a:rPr>
              <a:t>仮想</a:t>
            </a:r>
            <a:r>
              <a:rPr lang="ja-JP" altLang="en-US" dirty="0">
                <a:solidFill>
                  <a:srgbClr val="000000"/>
                </a:solidFill>
              </a:rPr>
              <a:t>メモリを</a:t>
            </a:r>
            <a:r>
              <a:rPr lang="ja-JP" altLang="en-US" dirty="0" smtClean="0">
                <a:solidFill>
                  <a:srgbClr val="000000"/>
                </a:solidFill>
              </a:rPr>
              <a:t>用いると</a:t>
            </a:r>
            <a:r>
              <a:rPr lang="en-US" altLang="ja-JP" dirty="0" smtClean="0">
                <a:solidFill>
                  <a:srgbClr val="000000"/>
                </a:solidFill>
              </a:rPr>
              <a:t>10GbE</a:t>
            </a:r>
            <a:r>
              <a:rPr lang="ja-JP" altLang="en-US" dirty="0" smtClean="0">
                <a:solidFill>
                  <a:srgbClr val="000000"/>
                </a:solidFill>
              </a:rPr>
              <a:t>では逆に</a:t>
            </a:r>
            <a:r>
              <a:rPr lang="en-US" altLang="ja-JP" dirty="0" smtClean="0">
                <a:solidFill>
                  <a:srgbClr val="000000"/>
                </a:solidFill>
              </a:rPr>
              <a:t>6</a:t>
            </a:r>
            <a:r>
              <a:rPr lang="ja-JP" altLang="en-US" dirty="0" smtClean="0">
                <a:solidFill>
                  <a:srgbClr val="000000"/>
                </a:solidFill>
              </a:rPr>
              <a:t>秒増加</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17</a:t>
            </a:fld>
            <a:endParaRPr lang="en-US"/>
          </a:p>
        </p:txBody>
      </p:sp>
      <p:graphicFrame>
        <p:nvGraphicFramePr>
          <p:cNvPr id="7" name="グラフ 6"/>
          <p:cNvGraphicFramePr>
            <a:graphicFrameLocks/>
          </p:cNvGraphicFramePr>
          <p:nvPr>
            <p:extLst>
              <p:ext uri="{D42A27DB-BD31-4B8C-83A1-F6EECF244321}">
                <p14:modId xmlns:p14="http://schemas.microsoft.com/office/powerpoint/2010/main" val="1938713939"/>
              </p:ext>
            </p:extLst>
          </p:nvPr>
        </p:nvGraphicFramePr>
        <p:xfrm>
          <a:off x="152953" y="3710940"/>
          <a:ext cx="4089399" cy="3065780"/>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3320853" y="6044883"/>
            <a:ext cx="774934" cy="369332"/>
          </a:xfrm>
          <a:prstGeom prst="rect">
            <a:avLst/>
          </a:prstGeom>
          <a:solidFill>
            <a:schemeClr val="bg1"/>
          </a:solidFill>
          <a:ln>
            <a:solidFill>
              <a:srgbClr val="FF0000"/>
            </a:solidFill>
          </a:ln>
        </p:spPr>
        <p:txBody>
          <a:bodyPr wrap="none" rtlCol="0">
            <a:spAutoFit/>
          </a:bodyPr>
          <a:lstStyle/>
          <a:p>
            <a:r>
              <a:rPr kumimoji="1" lang="en-US" altLang="ja-JP" dirty="0" smtClean="0">
                <a:solidFill>
                  <a:srgbClr val="000000"/>
                </a:solidFill>
              </a:rPr>
              <a:t>1GbE</a:t>
            </a:r>
            <a:endParaRPr kumimoji="1" lang="ja-JP" altLang="en-US" dirty="0">
              <a:solidFill>
                <a:srgbClr val="000000"/>
              </a:solidFill>
            </a:endParaRPr>
          </a:p>
        </p:txBody>
      </p:sp>
      <p:graphicFrame>
        <p:nvGraphicFramePr>
          <p:cNvPr id="10" name="グラフ 9"/>
          <p:cNvGraphicFramePr>
            <a:graphicFrameLocks/>
          </p:cNvGraphicFramePr>
          <p:nvPr>
            <p:extLst>
              <p:ext uri="{D42A27DB-BD31-4B8C-83A1-F6EECF244321}">
                <p14:modId xmlns:p14="http://schemas.microsoft.com/office/powerpoint/2010/main" val="400336564"/>
              </p:ext>
            </p:extLst>
          </p:nvPr>
        </p:nvGraphicFramePr>
        <p:xfrm>
          <a:off x="4242351" y="3710940"/>
          <a:ext cx="3985026" cy="3065780"/>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p:cNvSpPr txBox="1"/>
          <p:nvPr/>
        </p:nvSpPr>
        <p:spPr>
          <a:xfrm>
            <a:off x="7249356" y="6044883"/>
            <a:ext cx="903312" cy="369332"/>
          </a:xfrm>
          <a:prstGeom prst="rect">
            <a:avLst/>
          </a:prstGeom>
          <a:solidFill>
            <a:schemeClr val="bg1"/>
          </a:solidFill>
          <a:ln>
            <a:solidFill>
              <a:srgbClr val="FF0000"/>
            </a:solidFill>
          </a:ln>
        </p:spPr>
        <p:txBody>
          <a:bodyPr wrap="none" rtlCol="0">
            <a:spAutoFit/>
          </a:bodyPr>
          <a:lstStyle/>
          <a:p>
            <a:r>
              <a:rPr kumimoji="1" lang="en-US" altLang="ja-JP" dirty="0" smtClean="0">
                <a:solidFill>
                  <a:srgbClr val="000000"/>
                </a:solidFill>
              </a:rPr>
              <a:t>10GbE</a:t>
            </a:r>
            <a:endParaRPr kumimoji="1" lang="ja-JP" altLang="en-US" dirty="0">
              <a:solidFill>
                <a:srgbClr val="000000"/>
              </a:solidFill>
            </a:endParaRPr>
          </a:p>
        </p:txBody>
      </p:sp>
    </p:spTree>
    <p:extLst>
      <p:ext uri="{BB962C8B-B14F-4D97-AF65-F5344CB8AC3E}">
        <p14:creationId xmlns:p14="http://schemas.microsoft.com/office/powerpoint/2010/main" val="385403466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ネットワークの影響</a:t>
            </a:r>
            <a:r>
              <a:rPr lang="en-US" altLang="ja-JP" dirty="0"/>
              <a:t> </a:t>
            </a:r>
            <a:r>
              <a:rPr lang="en-US" altLang="ja-JP" dirty="0" smtClean="0"/>
              <a:t>(2/</a:t>
            </a:r>
            <a:r>
              <a:rPr lang="en-US" altLang="ja-JP" dirty="0"/>
              <a:t>2)</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1GbE</a:t>
            </a:r>
            <a:r>
              <a:rPr lang="ja-JP" altLang="en-US" dirty="0" smtClean="0">
                <a:solidFill>
                  <a:srgbClr val="000000"/>
                </a:solidFill>
              </a:rPr>
              <a:t>の場合とダウンタイムを</a:t>
            </a:r>
            <a:r>
              <a:rPr lang="ja-JP" altLang="en-US" dirty="0">
                <a:solidFill>
                  <a:srgbClr val="000000"/>
                </a:solidFill>
              </a:rPr>
              <a:t>比較</a:t>
            </a:r>
            <a:endParaRPr lang="en-US" altLang="ja-JP" dirty="0">
              <a:solidFill>
                <a:srgbClr val="000000"/>
              </a:solidFill>
            </a:endParaRPr>
          </a:p>
          <a:p>
            <a:pPr lvl="1"/>
            <a:r>
              <a:rPr lang="ja-JP" altLang="ja-JP" dirty="0" smtClean="0">
                <a:solidFill>
                  <a:srgbClr val="000000"/>
                </a:solidFill>
              </a:rPr>
              <a:t>S</a:t>
            </a:r>
            <a:r>
              <a:rPr lang="en-US" altLang="ja-JP" dirty="0">
                <a:solidFill>
                  <a:srgbClr val="000000"/>
                </a:solidFill>
              </a:rPr>
              <a:t>-memV</a:t>
            </a:r>
            <a:r>
              <a:rPr lang="ja-JP" altLang="en-US" dirty="0" smtClean="0">
                <a:solidFill>
                  <a:srgbClr val="000000"/>
                </a:solidFill>
              </a:rPr>
              <a:t>ではほとんど増加しない</a:t>
            </a:r>
            <a:endParaRPr lang="en-US" altLang="ja-JP" dirty="0">
              <a:solidFill>
                <a:srgbClr val="000000"/>
              </a:solidFill>
            </a:endParaRPr>
          </a:p>
          <a:p>
            <a:pPr lvl="1"/>
            <a:r>
              <a:rPr lang="ja-JP" altLang="en-US" dirty="0">
                <a:solidFill>
                  <a:srgbClr val="000000"/>
                </a:solidFill>
              </a:rPr>
              <a:t>仮想メモリを用いると</a:t>
            </a:r>
            <a:r>
              <a:rPr lang="en-US" altLang="ja-JP" dirty="0" smtClean="0">
                <a:solidFill>
                  <a:srgbClr val="000000"/>
                </a:solidFill>
              </a:rPr>
              <a:t>10GbE</a:t>
            </a:r>
            <a:r>
              <a:rPr lang="ja-JP" altLang="en-US" dirty="0" smtClean="0">
                <a:solidFill>
                  <a:srgbClr val="000000"/>
                </a:solidFill>
              </a:rPr>
              <a:t>では</a:t>
            </a:r>
            <a:r>
              <a:rPr lang="en-US" altLang="ja-JP" dirty="0" smtClean="0">
                <a:solidFill>
                  <a:srgbClr val="000000"/>
                </a:solidFill>
              </a:rPr>
              <a:t>18</a:t>
            </a:r>
            <a:r>
              <a:rPr lang="ja-JP" altLang="en-US" dirty="0" smtClean="0">
                <a:solidFill>
                  <a:srgbClr val="000000"/>
                </a:solidFill>
              </a:rPr>
              <a:t>秒増加</a:t>
            </a:r>
            <a:endParaRPr lang="en-US" altLang="ja-JP" dirty="0" smtClean="0">
              <a:solidFill>
                <a:srgbClr val="000000"/>
              </a:solidFill>
            </a:endParaRPr>
          </a:p>
          <a:p>
            <a:pPr lvl="2"/>
            <a:r>
              <a:rPr lang="ja-JP" altLang="en-US" dirty="0" smtClean="0">
                <a:solidFill>
                  <a:srgbClr val="000000"/>
                </a:solidFill>
              </a:rPr>
              <a:t>仮想デバイスの復元に時間がかかっている</a:t>
            </a:r>
            <a:endParaRPr lang="en-US" altLang="ja-JP" dirty="0" smtClean="0">
              <a:solidFill>
                <a:srgbClr val="000000"/>
              </a:solidFill>
            </a:endParaRPr>
          </a:p>
          <a:p>
            <a:pPr lvl="2"/>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18</a:t>
            </a:fld>
            <a:endParaRPr lang="en-US"/>
          </a:p>
        </p:txBody>
      </p:sp>
      <p:graphicFrame>
        <p:nvGraphicFramePr>
          <p:cNvPr id="5" name="グラフ 4"/>
          <p:cNvGraphicFramePr>
            <a:graphicFrameLocks/>
          </p:cNvGraphicFramePr>
          <p:nvPr>
            <p:extLst>
              <p:ext uri="{D42A27DB-BD31-4B8C-83A1-F6EECF244321}">
                <p14:modId xmlns:p14="http://schemas.microsoft.com/office/powerpoint/2010/main" val="527790292"/>
              </p:ext>
            </p:extLst>
          </p:nvPr>
        </p:nvGraphicFramePr>
        <p:xfrm>
          <a:off x="0" y="3792220"/>
          <a:ext cx="4233477" cy="2984500"/>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3309201" y="6044883"/>
            <a:ext cx="774934" cy="369332"/>
          </a:xfrm>
          <a:prstGeom prst="rect">
            <a:avLst/>
          </a:prstGeom>
          <a:solidFill>
            <a:schemeClr val="bg1"/>
          </a:solidFill>
          <a:ln>
            <a:solidFill>
              <a:srgbClr val="FF0000"/>
            </a:solidFill>
          </a:ln>
        </p:spPr>
        <p:txBody>
          <a:bodyPr wrap="none" rtlCol="0">
            <a:spAutoFit/>
          </a:bodyPr>
          <a:lstStyle/>
          <a:p>
            <a:r>
              <a:rPr kumimoji="1" lang="en-US" altLang="ja-JP" dirty="0" smtClean="0">
                <a:solidFill>
                  <a:srgbClr val="000000"/>
                </a:solidFill>
              </a:rPr>
              <a:t>1GbE</a:t>
            </a:r>
            <a:endParaRPr kumimoji="1" lang="ja-JP" altLang="en-US" dirty="0">
              <a:solidFill>
                <a:srgbClr val="000000"/>
              </a:solidFill>
            </a:endParaRPr>
          </a:p>
        </p:txBody>
      </p:sp>
      <p:graphicFrame>
        <p:nvGraphicFramePr>
          <p:cNvPr id="9" name="グラフ 8"/>
          <p:cNvGraphicFramePr>
            <a:graphicFrameLocks/>
          </p:cNvGraphicFramePr>
          <p:nvPr>
            <p:extLst>
              <p:ext uri="{D42A27DB-BD31-4B8C-83A1-F6EECF244321}">
                <p14:modId xmlns:p14="http://schemas.microsoft.com/office/powerpoint/2010/main" val="426522546"/>
              </p:ext>
            </p:extLst>
          </p:nvPr>
        </p:nvGraphicFramePr>
        <p:xfrm>
          <a:off x="4233477" y="3792220"/>
          <a:ext cx="4084061" cy="3065780"/>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a:off x="7201711" y="6044883"/>
            <a:ext cx="903312" cy="369332"/>
          </a:xfrm>
          <a:prstGeom prst="rect">
            <a:avLst/>
          </a:prstGeom>
          <a:solidFill>
            <a:schemeClr val="bg1"/>
          </a:solidFill>
          <a:ln>
            <a:solidFill>
              <a:srgbClr val="FF0000"/>
            </a:solidFill>
          </a:ln>
        </p:spPr>
        <p:txBody>
          <a:bodyPr wrap="none" rtlCol="0">
            <a:spAutoFit/>
          </a:bodyPr>
          <a:lstStyle/>
          <a:p>
            <a:r>
              <a:rPr kumimoji="1" lang="en-US" altLang="ja-JP" dirty="0" smtClean="0">
                <a:solidFill>
                  <a:srgbClr val="000000"/>
                </a:solidFill>
              </a:rPr>
              <a:t>10GbE</a:t>
            </a:r>
            <a:endParaRPr kumimoji="1" lang="ja-JP" altLang="en-US" dirty="0">
              <a:solidFill>
                <a:srgbClr val="000000"/>
              </a:solidFill>
            </a:endParaRPr>
          </a:p>
        </p:txBody>
      </p:sp>
    </p:spTree>
    <p:extLst>
      <p:ext uri="{BB962C8B-B14F-4D97-AF65-F5344CB8AC3E}">
        <p14:creationId xmlns:p14="http://schemas.microsoft.com/office/powerpoint/2010/main" val="23764993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solidFill>
                  <a:srgbClr val="1F497D"/>
                </a:solidFill>
              </a:rPr>
              <a:t>VM</a:t>
            </a:r>
            <a:r>
              <a:rPr lang="ja-JP" altLang="en-US" dirty="0" smtClean="0">
                <a:solidFill>
                  <a:srgbClr val="1F497D"/>
                </a:solidFill>
              </a:rPr>
              <a:t>のメモリ負荷の影響</a:t>
            </a:r>
            <a:r>
              <a:rPr lang="en-US" altLang="ja-JP" dirty="0" smtClean="0">
                <a:solidFill>
                  <a:srgbClr val="1F497D"/>
                </a:solidFill>
              </a:rPr>
              <a:t> (1/2)</a:t>
            </a:r>
            <a:endParaRPr lang="ja-JP" altLang="en-US" dirty="0">
              <a:solidFill>
                <a:srgbClr val="1F497D"/>
              </a:solidFill>
            </a:endParaRPr>
          </a:p>
        </p:txBody>
      </p:sp>
      <p:sp>
        <p:nvSpPr>
          <p:cNvPr id="3" name="コンテンツ プレースホルダー 2"/>
          <p:cNvSpPr>
            <a:spLocks noGrp="1"/>
          </p:cNvSpPr>
          <p:nvPr>
            <p:ph idx="1"/>
          </p:nvPr>
        </p:nvSpPr>
        <p:spPr/>
        <p:txBody>
          <a:bodyPr>
            <a:normAutofit/>
          </a:bodyPr>
          <a:lstStyle/>
          <a:p>
            <a:r>
              <a:rPr lang="en-US" altLang="ja-JP" dirty="0" smtClean="0">
                <a:solidFill>
                  <a:srgbClr val="000000"/>
                </a:solidFill>
              </a:rPr>
              <a:t>VM</a:t>
            </a:r>
            <a:r>
              <a:rPr lang="ja-JP" altLang="en-US" dirty="0" smtClean="0">
                <a:solidFill>
                  <a:srgbClr val="000000"/>
                </a:solidFill>
              </a:rPr>
              <a:t>内で</a:t>
            </a:r>
            <a:r>
              <a:rPr lang="en-US" altLang="ja-JP" dirty="0" smtClean="0">
                <a:solidFill>
                  <a:srgbClr val="000000"/>
                </a:solidFill>
              </a:rPr>
              <a:t>6GB</a:t>
            </a:r>
            <a:r>
              <a:rPr lang="ja-JP" altLang="en-US" dirty="0" smtClean="0">
                <a:solidFill>
                  <a:srgbClr val="000000"/>
                </a:solidFill>
              </a:rPr>
              <a:t>のメモリを書き換え続けた場合とマイグレーション時間を比較</a:t>
            </a:r>
            <a:endParaRPr lang="en-US" altLang="ja-JP" dirty="0" smtClean="0">
              <a:solidFill>
                <a:srgbClr val="000000"/>
              </a:solidFill>
            </a:endParaRPr>
          </a:p>
          <a:p>
            <a:pPr lvl="1"/>
            <a:r>
              <a:rPr lang="en-US" altLang="ja-JP" dirty="0" smtClean="0">
                <a:solidFill>
                  <a:srgbClr val="000000"/>
                </a:solidFill>
              </a:rPr>
              <a:t>S-</a:t>
            </a:r>
            <a:r>
              <a:rPr lang="en-US" altLang="ja-JP" dirty="0" err="1" smtClean="0">
                <a:solidFill>
                  <a:srgbClr val="000000"/>
                </a:solidFill>
              </a:rPr>
              <a:t>mem</a:t>
            </a:r>
            <a:r>
              <a:rPr lang="ja-JP" altLang="en-US" dirty="0" smtClean="0">
                <a:solidFill>
                  <a:srgbClr val="000000"/>
                </a:solidFill>
              </a:rPr>
              <a:t>Vでも仮想メモリを用いた場合とほぼ同じに</a:t>
            </a:r>
            <a:endParaRPr lang="en-US" altLang="ja-JP" dirty="0" smtClean="0">
              <a:solidFill>
                <a:srgbClr val="000000"/>
              </a:solidFill>
            </a:endParaRPr>
          </a:p>
          <a:p>
            <a:pPr lvl="2"/>
            <a:r>
              <a:rPr lang="ja-JP" altLang="en-US" dirty="0" smtClean="0">
                <a:solidFill>
                  <a:srgbClr val="000000"/>
                </a:solidFill>
              </a:rPr>
              <a:t>メモリの再送が非常に多いため</a:t>
            </a:r>
            <a:endParaRPr lang="en-US" altLang="ja-JP" dirty="0" smtClean="0">
              <a:solidFill>
                <a:srgbClr val="000000"/>
              </a:solidFill>
            </a:endParaRPr>
          </a:p>
          <a:p>
            <a:pPr lvl="2"/>
            <a:r>
              <a:rPr lang="ja-JP" altLang="en-US" dirty="0" smtClean="0">
                <a:solidFill>
                  <a:srgbClr val="000000"/>
                </a:solidFill>
              </a:rPr>
              <a:t>十分なメモリがある場合の</a:t>
            </a:r>
            <a:r>
              <a:rPr lang="en-US" altLang="ja-JP" dirty="0" smtClean="0">
                <a:solidFill>
                  <a:srgbClr val="000000"/>
                </a:solidFill>
              </a:rPr>
              <a:t>2</a:t>
            </a:r>
            <a:r>
              <a:rPr lang="ja-JP" altLang="en-US" dirty="0" smtClean="0">
                <a:solidFill>
                  <a:srgbClr val="000000"/>
                </a:solidFill>
              </a:rPr>
              <a:t>倍</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19</a:t>
            </a:fld>
            <a:endParaRPr lang="en-US"/>
          </a:p>
        </p:txBody>
      </p:sp>
      <p:graphicFrame>
        <p:nvGraphicFramePr>
          <p:cNvPr id="15" name="グラフ 14"/>
          <p:cNvGraphicFramePr>
            <a:graphicFrameLocks/>
          </p:cNvGraphicFramePr>
          <p:nvPr>
            <p:extLst>
              <p:ext uri="{D42A27DB-BD31-4B8C-83A1-F6EECF244321}">
                <p14:modId xmlns:p14="http://schemas.microsoft.com/office/powerpoint/2010/main" val="2801702440"/>
              </p:ext>
            </p:extLst>
          </p:nvPr>
        </p:nvGraphicFramePr>
        <p:xfrm>
          <a:off x="1" y="3911600"/>
          <a:ext cx="4182313" cy="2946400"/>
        </p:xfrm>
        <a:graphic>
          <a:graphicData uri="http://schemas.openxmlformats.org/drawingml/2006/chart">
            <c:chart xmlns:c="http://schemas.openxmlformats.org/drawingml/2006/chart" xmlns:r="http://schemas.openxmlformats.org/officeDocument/2006/relationships" r:id="rId3"/>
          </a:graphicData>
        </a:graphic>
      </p:graphicFrame>
      <p:sp>
        <p:nvSpPr>
          <p:cNvPr id="16" name="テキスト ボックス 15"/>
          <p:cNvSpPr txBox="1"/>
          <p:nvPr/>
        </p:nvSpPr>
        <p:spPr>
          <a:xfrm>
            <a:off x="2819812" y="5308677"/>
            <a:ext cx="1107996" cy="369332"/>
          </a:xfrm>
          <a:prstGeom prst="rect">
            <a:avLst/>
          </a:prstGeom>
          <a:solidFill>
            <a:schemeClr val="bg1"/>
          </a:solidFill>
          <a:ln>
            <a:solidFill>
              <a:srgbClr val="FF0000"/>
            </a:solidFill>
          </a:ln>
        </p:spPr>
        <p:txBody>
          <a:bodyPr wrap="none" rtlCol="0">
            <a:spAutoFit/>
          </a:bodyPr>
          <a:lstStyle/>
          <a:p>
            <a:r>
              <a:rPr kumimoji="1" lang="ja-JP" altLang="en-US" dirty="0" smtClean="0">
                <a:solidFill>
                  <a:srgbClr val="000000"/>
                </a:solidFill>
              </a:rPr>
              <a:t>低負荷時</a:t>
            </a:r>
            <a:endParaRPr kumimoji="1" lang="ja-JP" altLang="en-US" dirty="0">
              <a:solidFill>
                <a:srgbClr val="000000"/>
              </a:solidFill>
            </a:endParaRPr>
          </a:p>
        </p:txBody>
      </p:sp>
      <p:graphicFrame>
        <p:nvGraphicFramePr>
          <p:cNvPr id="9" name="グラフ 8"/>
          <p:cNvGraphicFramePr>
            <a:graphicFrameLocks/>
          </p:cNvGraphicFramePr>
          <p:nvPr>
            <p:extLst>
              <p:ext uri="{D42A27DB-BD31-4B8C-83A1-F6EECF244321}">
                <p14:modId xmlns:p14="http://schemas.microsoft.com/office/powerpoint/2010/main" val="3373116390"/>
              </p:ext>
            </p:extLst>
          </p:nvPr>
        </p:nvGraphicFramePr>
        <p:xfrm>
          <a:off x="4182314" y="3911600"/>
          <a:ext cx="4147675" cy="2946400"/>
        </p:xfrm>
        <a:graphic>
          <a:graphicData uri="http://schemas.openxmlformats.org/drawingml/2006/chart">
            <c:chart xmlns:c="http://schemas.openxmlformats.org/drawingml/2006/chart" xmlns:r="http://schemas.openxmlformats.org/officeDocument/2006/relationships" r:id="rId4"/>
          </a:graphicData>
        </a:graphic>
      </p:graphicFrame>
      <p:sp>
        <p:nvSpPr>
          <p:cNvPr id="10" name="テキスト ボックス 9"/>
          <p:cNvSpPr txBox="1"/>
          <p:nvPr/>
        </p:nvSpPr>
        <p:spPr>
          <a:xfrm>
            <a:off x="7154902" y="6068671"/>
            <a:ext cx="1107996" cy="369332"/>
          </a:xfrm>
          <a:prstGeom prst="rect">
            <a:avLst/>
          </a:prstGeom>
          <a:solidFill>
            <a:schemeClr val="bg1"/>
          </a:solidFill>
          <a:ln>
            <a:solidFill>
              <a:srgbClr val="FF0000"/>
            </a:solidFill>
          </a:ln>
        </p:spPr>
        <p:txBody>
          <a:bodyPr wrap="none" rtlCol="0">
            <a:spAutoFit/>
          </a:bodyPr>
          <a:lstStyle/>
          <a:p>
            <a:r>
              <a:rPr kumimoji="1" lang="en-US" altLang="en-US" dirty="0" smtClean="0">
                <a:solidFill>
                  <a:srgbClr val="000000"/>
                </a:solidFill>
              </a:rPr>
              <a:t>高</a:t>
            </a:r>
            <a:r>
              <a:rPr kumimoji="1" lang="ja-JP" altLang="en-US" dirty="0" smtClean="0">
                <a:solidFill>
                  <a:srgbClr val="000000"/>
                </a:solidFill>
              </a:rPr>
              <a:t>負荷時</a:t>
            </a:r>
            <a:endParaRPr kumimoji="1" lang="ja-JP" altLang="en-US" dirty="0">
              <a:solidFill>
                <a:srgbClr val="000000"/>
              </a:solidFill>
            </a:endParaRPr>
          </a:p>
        </p:txBody>
      </p:sp>
      <p:sp>
        <p:nvSpPr>
          <p:cNvPr id="11" name="円/楕円 10"/>
          <p:cNvSpPr/>
          <p:nvPr/>
        </p:nvSpPr>
        <p:spPr>
          <a:xfrm>
            <a:off x="6188078" y="4406193"/>
            <a:ext cx="1738790" cy="449835"/>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p>
        </p:txBody>
      </p:sp>
    </p:spTree>
    <p:extLst>
      <p:ext uri="{BB962C8B-B14F-4D97-AF65-F5344CB8AC3E}">
        <p14:creationId xmlns:p14="http://schemas.microsoft.com/office/powerpoint/2010/main" val="14058937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大容量メモリを持つ仮想マシン</a:t>
            </a:r>
            <a:r>
              <a:rPr lang="en-US" altLang="ja-JP" dirty="0" smtClean="0"/>
              <a:t>(VM)</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IaaS</a:t>
            </a:r>
            <a:r>
              <a:rPr lang="ja-JP" altLang="en-US" dirty="0" smtClean="0">
                <a:solidFill>
                  <a:srgbClr val="000000"/>
                </a:solidFill>
              </a:rPr>
              <a:t>型クラウドの普及</a:t>
            </a:r>
            <a:endParaRPr lang="en-US" altLang="ja-JP" dirty="0" smtClean="0">
              <a:solidFill>
                <a:srgbClr val="000000"/>
              </a:solidFill>
            </a:endParaRPr>
          </a:p>
          <a:p>
            <a:pPr lvl="1"/>
            <a:r>
              <a:rPr lang="en-US" altLang="ja-JP" dirty="0" smtClean="0">
                <a:solidFill>
                  <a:srgbClr val="000000"/>
                </a:solidFill>
              </a:rPr>
              <a:t>1 </a:t>
            </a:r>
            <a:r>
              <a:rPr lang="ja-JP" altLang="en-US" dirty="0" smtClean="0">
                <a:solidFill>
                  <a:srgbClr val="000000"/>
                </a:solidFill>
              </a:rPr>
              <a:t>台のサーバに多くの</a:t>
            </a:r>
            <a:r>
              <a:rPr lang="en-US" altLang="ja-JP" dirty="0" smtClean="0">
                <a:solidFill>
                  <a:srgbClr val="000000"/>
                </a:solidFill>
              </a:rPr>
              <a:t>VM</a:t>
            </a:r>
            <a:r>
              <a:rPr lang="ja-JP" altLang="en-US" dirty="0" smtClean="0">
                <a:solidFill>
                  <a:srgbClr val="000000"/>
                </a:solidFill>
              </a:rPr>
              <a:t>を統合</a:t>
            </a:r>
            <a:endParaRPr lang="en-US" altLang="ja-JP" dirty="0" smtClean="0">
              <a:solidFill>
                <a:srgbClr val="000000"/>
              </a:solidFill>
            </a:endParaRPr>
          </a:p>
          <a:p>
            <a:pPr lvl="1"/>
            <a:r>
              <a:rPr lang="ja-JP" altLang="en-US" dirty="0" smtClean="0">
                <a:solidFill>
                  <a:srgbClr val="000000"/>
                </a:solidFill>
              </a:rPr>
              <a:t>物理マシンを減らすことでコスト削減</a:t>
            </a:r>
            <a:endParaRPr lang="en-US" altLang="ja-JP" dirty="0" smtClean="0">
              <a:solidFill>
                <a:srgbClr val="000000"/>
              </a:solidFill>
            </a:endParaRPr>
          </a:p>
          <a:p>
            <a:r>
              <a:rPr lang="ja-JP" altLang="en-US" dirty="0" smtClean="0">
                <a:solidFill>
                  <a:srgbClr val="000000"/>
                </a:solidFill>
              </a:rPr>
              <a:t>大容量メモリを持つ</a:t>
            </a:r>
            <a:r>
              <a:rPr lang="en-US" altLang="ja-JP" dirty="0" smtClean="0">
                <a:solidFill>
                  <a:srgbClr val="000000"/>
                </a:solidFill>
              </a:rPr>
              <a:t>VM</a:t>
            </a:r>
            <a:r>
              <a:rPr lang="ja-JP" altLang="en-US" dirty="0" smtClean="0">
                <a:solidFill>
                  <a:srgbClr val="000000"/>
                </a:solidFill>
              </a:rPr>
              <a:t>も提供</a:t>
            </a:r>
            <a:endParaRPr lang="en-US" altLang="ja-JP" dirty="0" smtClean="0">
              <a:solidFill>
                <a:srgbClr val="000000"/>
              </a:solidFill>
            </a:endParaRPr>
          </a:p>
          <a:p>
            <a:pPr lvl="1"/>
            <a:r>
              <a:rPr lang="en-US" altLang="en-US" dirty="0" smtClean="0">
                <a:solidFill>
                  <a:srgbClr val="000000"/>
                </a:solidFill>
              </a:rPr>
              <a:t>Amazon EC2</a:t>
            </a:r>
            <a:r>
              <a:rPr lang="ja-JP" altLang="en-US" dirty="0" smtClean="0">
                <a:solidFill>
                  <a:srgbClr val="000000"/>
                </a:solidFill>
              </a:rPr>
              <a:t>の</a:t>
            </a:r>
            <a:r>
              <a:rPr lang="en-US" altLang="ja-JP" dirty="0" smtClean="0">
                <a:solidFill>
                  <a:srgbClr val="000000"/>
                </a:solidFill>
              </a:rPr>
              <a:t>X1</a:t>
            </a:r>
            <a:r>
              <a:rPr lang="ja-JP" altLang="en-US" dirty="0" smtClean="0">
                <a:solidFill>
                  <a:srgbClr val="000000"/>
                </a:solidFill>
              </a:rPr>
              <a:t>インスタンスは</a:t>
            </a:r>
            <a:r>
              <a:rPr lang="en-US" altLang="ja-JP" dirty="0" smtClean="0">
                <a:solidFill>
                  <a:srgbClr val="000000"/>
                </a:solidFill>
              </a:rPr>
              <a:t>2TB</a:t>
            </a:r>
            <a:endParaRPr lang="ja-JP" altLang="en-US" dirty="0" smtClean="0">
              <a:solidFill>
                <a:srgbClr val="000000"/>
              </a:solidFill>
            </a:endParaRPr>
          </a:p>
          <a:p>
            <a:pPr lvl="1"/>
            <a:r>
              <a:rPr lang="ja-JP" altLang="en-US" dirty="0" smtClean="0">
                <a:solidFill>
                  <a:srgbClr val="000000"/>
                </a:solidFill>
              </a:rPr>
              <a:t>ビッグデータ処理などに利用</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a:t>
            </a:fld>
            <a:endParaRPr lang="en-US"/>
          </a:p>
        </p:txBody>
      </p:sp>
      <p:grpSp>
        <p:nvGrpSpPr>
          <p:cNvPr id="6" name="図形グループ 5"/>
          <p:cNvGrpSpPr/>
          <p:nvPr/>
        </p:nvGrpSpPr>
        <p:grpSpPr>
          <a:xfrm>
            <a:off x="701139" y="4477646"/>
            <a:ext cx="7400124" cy="2066130"/>
            <a:chOff x="701139" y="4477646"/>
            <a:chExt cx="7400124" cy="2066130"/>
          </a:xfrm>
        </p:grpSpPr>
        <p:sp>
          <p:nvSpPr>
            <p:cNvPr id="5" name="雲 4"/>
            <p:cNvSpPr/>
            <p:nvPr/>
          </p:nvSpPr>
          <p:spPr>
            <a:xfrm>
              <a:off x="3896271" y="4760500"/>
              <a:ext cx="3887487" cy="1783276"/>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18" name="右矢印 17"/>
            <p:cNvSpPr/>
            <p:nvPr/>
          </p:nvSpPr>
          <p:spPr>
            <a:xfrm>
              <a:off x="2836872" y="5414722"/>
              <a:ext cx="972242" cy="539723"/>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50" name="角丸四角形 49"/>
            <p:cNvSpPr/>
            <p:nvPr/>
          </p:nvSpPr>
          <p:spPr>
            <a:xfrm>
              <a:off x="4461857" y="5389099"/>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1" name="角丸四角形 50"/>
            <p:cNvSpPr/>
            <p:nvPr/>
          </p:nvSpPr>
          <p:spPr>
            <a:xfrm>
              <a:off x="5612272" y="5384473"/>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2" name="角丸四角形 51"/>
            <p:cNvSpPr/>
            <p:nvPr/>
          </p:nvSpPr>
          <p:spPr>
            <a:xfrm>
              <a:off x="5044968" y="5390550"/>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3" name="角丸四角形 52"/>
            <p:cNvSpPr/>
            <p:nvPr/>
          </p:nvSpPr>
          <p:spPr>
            <a:xfrm>
              <a:off x="4684726" y="5779501"/>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4" name="角丸四角形 53"/>
            <p:cNvSpPr/>
            <p:nvPr/>
          </p:nvSpPr>
          <p:spPr>
            <a:xfrm>
              <a:off x="5267838" y="5762840"/>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65" name="角丸四角形 64"/>
            <p:cNvSpPr/>
            <p:nvPr/>
          </p:nvSpPr>
          <p:spPr>
            <a:xfrm>
              <a:off x="6169421" y="5361755"/>
              <a:ext cx="849290" cy="50191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latin typeface="メイリオ"/>
                  <a:ea typeface="メイリオ"/>
                  <a:cs typeface="メイリオ"/>
                </a:rPr>
                <a:t>VM</a:t>
              </a:r>
              <a:endParaRPr kumimoji="1" lang="ja-JP" altLang="en-US" dirty="0">
                <a:latin typeface="メイリオ"/>
                <a:ea typeface="メイリオ"/>
                <a:cs typeface="メイリオ"/>
              </a:endParaRPr>
            </a:p>
          </p:txBody>
        </p:sp>
        <p:sp>
          <p:nvSpPr>
            <p:cNvPr id="77" name="円形吹き出し 76"/>
            <p:cNvSpPr/>
            <p:nvPr/>
          </p:nvSpPr>
          <p:spPr>
            <a:xfrm>
              <a:off x="6623902" y="4477646"/>
              <a:ext cx="1477361" cy="649503"/>
            </a:xfrm>
            <a:prstGeom prst="wedgeEllipseCallout">
              <a:avLst>
                <a:gd name="adj1" fmla="val -31641"/>
                <a:gd name="adj2" fmla="val 9552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solidFill>
                    <a:schemeClr val="tx1"/>
                  </a:solidFill>
                  <a:latin typeface="メイリオ"/>
                  <a:ea typeface="メイリオ"/>
                  <a:cs typeface="メイリオ"/>
                </a:rPr>
                <a:t>2TB</a:t>
              </a:r>
              <a:endParaRPr kumimoji="1" lang="ja-JP" altLang="en-US" dirty="0">
                <a:solidFill>
                  <a:schemeClr val="tx1"/>
                </a:solidFill>
                <a:latin typeface="メイリオ"/>
                <a:ea typeface="メイリオ"/>
                <a:cs typeface="メイリオ"/>
              </a:endParaRPr>
            </a:p>
          </p:txBody>
        </p:sp>
        <p:sp>
          <p:nvSpPr>
            <p:cNvPr id="78" name="円形吹き出し 77"/>
            <p:cNvSpPr/>
            <p:nvPr/>
          </p:nvSpPr>
          <p:spPr>
            <a:xfrm>
              <a:off x="5119373" y="4802398"/>
              <a:ext cx="938638" cy="398501"/>
            </a:xfrm>
            <a:prstGeom prst="wedgeEllipseCallout">
              <a:avLst>
                <a:gd name="adj1" fmla="val 23382"/>
                <a:gd name="adj2" fmla="val 10409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a:latin typeface="メイリオ"/>
                  <a:ea typeface="メイリオ"/>
                  <a:cs typeface="メイリオ"/>
                </a:rPr>
                <a:t>8</a:t>
              </a:r>
              <a:r>
                <a:rPr kumimoji="1" lang="en-US" altLang="ja-JP" sz="1600" dirty="0" smtClean="0">
                  <a:latin typeface="メイリオ"/>
                  <a:ea typeface="メイリオ"/>
                  <a:cs typeface="メイリオ"/>
                </a:rPr>
                <a:t>GB</a:t>
              </a:r>
              <a:endParaRPr kumimoji="1" lang="ja-JP" altLang="en-US" sz="1600" dirty="0">
                <a:latin typeface="メイリオ"/>
                <a:ea typeface="メイリオ"/>
                <a:cs typeface="メイリオ"/>
              </a:endParaRPr>
            </a:p>
          </p:txBody>
        </p:sp>
        <p:grpSp>
          <p:nvGrpSpPr>
            <p:cNvPr id="7" name="図形グループ 6"/>
            <p:cNvGrpSpPr/>
            <p:nvPr/>
          </p:nvGrpSpPr>
          <p:grpSpPr>
            <a:xfrm>
              <a:off x="1151085" y="4888021"/>
              <a:ext cx="413833" cy="790964"/>
              <a:chOff x="952525" y="4961848"/>
              <a:chExt cx="413833" cy="790964"/>
            </a:xfrm>
          </p:grpSpPr>
          <p:grpSp>
            <p:nvGrpSpPr>
              <p:cNvPr id="31" name="図形グループ 30"/>
              <p:cNvGrpSpPr/>
              <p:nvPr/>
            </p:nvGrpSpPr>
            <p:grpSpPr>
              <a:xfrm>
                <a:off x="952525" y="4961848"/>
                <a:ext cx="413833" cy="790964"/>
                <a:chOff x="854133" y="5169487"/>
                <a:chExt cx="820417" cy="1438467"/>
              </a:xfrm>
            </p:grpSpPr>
            <p:sp>
              <p:nvSpPr>
                <p:cNvPr id="32" name="直方体 31"/>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3" name="正方形/長方形 32"/>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4" name="正方形/長方形 33"/>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5" name="正方形/長方形 34"/>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49" name="正方形/長方形 48"/>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55" name="正方形/長方形 54"/>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56" name="正方形/長方形 55"/>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57" name="図形グループ 56"/>
            <p:cNvGrpSpPr/>
            <p:nvPr/>
          </p:nvGrpSpPr>
          <p:grpSpPr>
            <a:xfrm>
              <a:off x="1915601" y="4879054"/>
              <a:ext cx="413833" cy="790964"/>
              <a:chOff x="952525" y="4961848"/>
              <a:chExt cx="413833" cy="790964"/>
            </a:xfrm>
          </p:grpSpPr>
          <p:grpSp>
            <p:nvGrpSpPr>
              <p:cNvPr id="58" name="図形グループ 57"/>
              <p:cNvGrpSpPr/>
              <p:nvPr/>
            </p:nvGrpSpPr>
            <p:grpSpPr>
              <a:xfrm>
                <a:off x="952525" y="4961848"/>
                <a:ext cx="413833" cy="790964"/>
                <a:chOff x="854133" y="5169487"/>
                <a:chExt cx="820417" cy="1438467"/>
              </a:xfrm>
            </p:grpSpPr>
            <p:sp>
              <p:nvSpPr>
                <p:cNvPr id="62" name="直方体 61"/>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3" name="正方形/長方形 62"/>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4" name="正方形/長方形 63"/>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6" name="正方形/長方形 65"/>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59" name="正方形/長方形 58"/>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0" name="正方形/長方形 59"/>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1" name="正方形/長方形 60"/>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67" name="図形グループ 66"/>
            <p:cNvGrpSpPr/>
            <p:nvPr/>
          </p:nvGrpSpPr>
          <p:grpSpPr>
            <a:xfrm>
              <a:off x="701139" y="5640022"/>
              <a:ext cx="413833" cy="790964"/>
              <a:chOff x="952525" y="4961848"/>
              <a:chExt cx="413833" cy="790964"/>
            </a:xfrm>
          </p:grpSpPr>
          <p:grpSp>
            <p:nvGrpSpPr>
              <p:cNvPr id="68" name="図形グループ 67"/>
              <p:cNvGrpSpPr/>
              <p:nvPr/>
            </p:nvGrpSpPr>
            <p:grpSpPr>
              <a:xfrm>
                <a:off x="952525" y="4961848"/>
                <a:ext cx="413833" cy="790964"/>
                <a:chOff x="854133" y="5169487"/>
                <a:chExt cx="820417" cy="1438467"/>
              </a:xfrm>
            </p:grpSpPr>
            <p:sp>
              <p:nvSpPr>
                <p:cNvPr id="72" name="直方体 71"/>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3" name="正方形/長方形 72"/>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4" name="正方形/長方形 73"/>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5" name="正方形/長方形 74"/>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69" name="正方形/長方形 68"/>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0" name="正方形/長方形 69"/>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1" name="正方形/長方形 70"/>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76" name="図形グループ 75"/>
            <p:cNvGrpSpPr/>
            <p:nvPr/>
          </p:nvGrpSpPr>
          <p:grpSpPr>
            <a:xfrm>
              <a:off x="1454502" y="5632381"/>
              <a:ext cx="413833" cy="790964"/>
              <a:chOff x="952525" y="4961848"/>
              <a:chExt cx="413833" cy="790964"/>
            </a:xfrm>
          </p:grpSpPr>
          <p:grpSp>
            <p:nvGrpSpPr>
              <p:cNvPr id="79" name="図形グループ 78"/>
              <p:cNvGrpSpPr/>
              <p:nvPr/>
            </p:nvGrpSpPr>
            <p:grpSpPr>
              <a:xfrm>
                <a:off x="952525" y="4961848"/>
                <a:ext cx="413833" cy="790964"/>
                <a:chOff x="854133" y="5169487"/>
                <a:chExt cx="820417" cy="1438467"/>
              </a:xfrm>
            </p:grpSpPr>
            <p:sp>
              <p:nvSpPr>
                <p:cNvPr id="83" name="直方体 82"/>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4" name="正方形/長方形 83"/>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5" name="正方形/長方形 84"/>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6" name="正方形/長方形 85"/>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80" name="正方形/長方形 79"/>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1" name="正方形/長方形 80"/>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2" name="正方形/長方形 81"/>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87" name="図形グループ 86"/>
            <p:cNvGrpSpPr/>
            <p:nvPr/>
          </p:nvGrpSpPr>
          <p:grpSpPr>
            <a:xfrm>
              <a:off x="2211871" y="5632381"/>
              <a:ext cx="413833" cy="790964"/>
              <a:chOff x="952525" y="4961848"/>
              <a:chExt cx="413833" cy="790964"/>
            </a:xfrm>
          </p:grpSpPr>
          <p:grpSp>
            <p:nvGrpSpPr>
              <p:cNvPr id="88" name="図形グループ 87"/>
              <p:cNvGrpSpPr/>
              <p:nvPr/>
            </p:nvGrpSpPr>
            <p:grpSpPr>
              <a:xfrm>
                <a:off x="952525" y="4961848"/>
                <a:ext cx="413833" cy="790964"/>
                <a:chOff x="854133" y="5169487"/>
                <a:chExt cx="820417" cy="1438467"/>
              </a:xfrm>
            </p:grpSpPr>
            <p:sp>
              <p:nvSpPr>
                <p:cNvPr id="92" name="直方体 91"/>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3" name="正方形/長方形 92"/>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4" name="正方形/長方形 93"/>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5" name="正方形/長方形 94"/>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89" name="正方形/長方形 88"/>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0" name="正方形/長方形 89"/>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1" name="正方形/長方形 90"/>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spTree>
    <p:extLst>
      <p:ext uri="{BB962C8B-B14F-4D97-AF65-F5344CB8AC3E}">
        <p14:creationId xmlns:p14="http://schemas.microsoft.com/office/powerpoint/2010/main" val="4123406389"/>
      </p:ext>
    </p:extLst>
  </p:cSld>
  <p:clrMapOvr>
    <a:masterClrMapping/>
  </p:clrMapOvr>
  <mc:AlternateContent xmlns:mc="http://schemas.openxmlformats.org/markup-compatibility/2006" xmlns:p14="http://schemas.microsoft.com/office/powerpoint/2010/main">
    <mc:Choice Requires="p14">
      <p:transition spd="slow" p14:dur="2000" advTm="18395"/>
    </mc:Choice>
    <mc:Fallback xmlns="">
      <p:transition xmlns:p14="http://schemas.microsoft.com/office/powerpoint/2010/main" spd="slow" advTm="18395"/>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rgbClr val="1F497D"/>
                </a:solidFill>
              </a:rPr>
              <a:t>VM</a:t>
            </a:r>
            <a:r>
              <a:rPr lang="ja-JP" altLang="en-US" dirty="0">
                <a:solidFill>
                  <a:srgbClr val="1F497D"/>
                </a:solidFill>
              </a:rPr>
              <a:t>のメモリ負荷の影響</a:t>
            </a:r>
            <a:r>
              <a:rPr lang="en-US" altLang="ja-JP" dirty="0">
                <a:solidFill>
                  <a:srgbClr val="1F497D"/>
                </a:solidFill>
              </a:rPr>
              <a:t> </a:t>
            </a:r>
            <a:r>
              <a:rPr lang="en-US" altLang="ja-JP" dirty="0" smtClean="0">
                <a:solidFill>
                  <a:srgbClr val="1F497D"/>
                </a:solidFill>
              </a:rPr>
              <a:t>(2/</a:t>
            </a:r>
            <a:r>
              <a:rPr lang="en-US" altLang="ja-JP" dirty="0">
                <a:solidFill>
                  <a:srgbClr val="1F497D"/>
                </a:solidFill>
              </a:rPr>
              <a:t>2)</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低負荷時と高負荷時のダウンタイムを比較</a:t>
            </a:r>
            <a:endParaRPr lang="en-US" altLang="ja-JP" dirty="0" smtClean="0"/>
          </a:p>
          <a:p>
            <a:pPr lvl="1"/>
            <a:r>
              <a:rPr lang="ja-JP" altLang="ja-JP" dirty="0" smtClean="0"/>
              <a:t>S</a:t>
            </a:r>
            <a:r>
              <a:rPr lang="en-US" altLang="ja-JP" dirty="0" smtClean="0"/>
              <a:t>-memV</a:t>
            </a:r>
            <a:r>
              <a:rPr lang="ja-JP" altLang="en-US" dirty="0" smtClean="0"/>
              <a:t>ではほとんど増加しない</a:t>
            </a:r>
            <a:endParaRPr lang="en-US" altLang="ja-JP" dirty="0" smtClean="0"/>
          </a:p>
          <a:p>
            <a:pPr lvl="1"/>
            <a:r>
              <a:rPr lang="ja-JP" altLang="en-US" dirty="0" smtClean="0"/>
              <a:t>仮想メモリを用いると高負荷時には</a:t>
            </a:r>
            <a:r>
              <a:rPr lang="en-US" altLang="ja-JP" dirty="0" smtClean="0"/>
              <a:t>3</a:t>
            </a:r>
            <a:r>
              <a:rPr lang="ja-JP" altLang="en-US" dirty="0" smtClean="0"/>
              <a:t>秒減少</a:t>
            </a:r>
            <a:endParaRPr lang="en-US" altLang="ja-JP" dirty="0" smtClean="0"/>
          </a:p>
          <a:p>
            <a:pPr lvl="2"/>
            <a:r>
              <a:rPr lang="ja-JP" altLang="en-US" dirty="0" smtClean="0"/>
              <a:t>十分なメモリがある場合の</a:t>
            </a:r>
            <a:r>
              <a:rPr lang="en-US" altLang="ja-JP" dirty="0" smtClean="0"/>
              <a:t>2</a:t>
            </a:r>
            <a:r>
              <a:rPr lang="ja-JP" altLang="en-US" dirty="0" smtClean="0"/>
              <a:t>倍</a:t>
            </a:r>
            <a:endParaRPr lang="en-US" altLang="ja-JP" dirty="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20</a:t>
            </a:fld>
            <a:endParaRPr lang="en-US"/>
          </a:p>
        </p:txBody>
      </p:sp>
      <p:graphicFrame>
        <p:nvGraphicFramePr>
          <p:cNvPr id="5" name="グラフ 4"/>
          <p:cNvGraphicFramePr>
            <a:graphicFrameLocks/>
          </p:cNvGraphicFramePr>
          <p:nvPr>
            <p:extLst>
              <p:ext uri="{D42A27DB-BD31-4B8C-83A1-F6EECF244321}">
                <p14:modId xmlns:p14="http://schemas.microsoft.com/office/powerpoint/2010/main" val="1949060697"/>
              </p:ext>
            </p:extLst>
          </p:nvPr>
        </p:nvGraphicFramePr>
        <p:xfrm>
          <a:off x="0" y="3515466"/>
          <a:ext cx="4142753" cy="2946400"/>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2913029" y="5704803"/>
            <a:ext cx="1107996" cy="369332"/>
          </a:xfrm>
          <a:prstGeom prst="rect">
            <a:avLst/>
          </a:prstGeom>
          <a:solidFill>
            <a:schemeClr val="bg1"/>
          </a:solidFill>
          <a:ln>
            <a:solidFill>
              <a:srgbClr val="FF0000"/>
            </a:solidFill>
          </a:ln>
        </p:spPr>
        <p:txBody>
          <a:bodyPr wrap="none" rtlCol="0">
            <a:spAutoFit/>
          </a:bodyPr>
          <a:lstStyle/>
          <a:p>
            <a:r>
              <a:rPr kumimoji="1" lang="ja-JP" altLang="en-US" dirty="0" smtClean="0">
                <a:solidFill>
                  <a:srgbClr val="000000"/>
                </a:solidFill>
              </a:rPr>
              <a:t>低負荷時</a:t>
            </a:r>
            <a:endParaRPr kumimoji="1" lang="ja-JP" altLang="en-US" dirty="0">
              <a:solidFill>
                <a:srgbClr val="000000"/>
              </a:solidFill>
            </a:endParaRPr>
          </a:p>
        </p:txBody>
      </p:sp>
      <p:graphicFrame>
        <p:nvGraphicFramePr>
          <p:cNvPr id="8" name="グラフ 7"/>
          <p:cNvGraphicFramePr>
            <a:graphicFrameLocks/>
          </p:cNvGraphicFramePr>
          <p:nvPr>
            <p:extLst>
              <p:ext uri="{D42A27DB-BD31-4B8C-83A1-F6EECF244321}">
                <p14:modId xmlns:p14="http://schemas.microsoft.com/office/powerpoint/2010/main" val="207186343"/>
              </p:ext>
            </p:extLst>
          </p:nvPr>
        </p:nvGraphicFramePr>
        <p:xfrm>
          <a:off x="4142753" y="3515466"/>
          <a:ext cx="4199688" cy="2948037"/>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7016909" y="5183200"/>
            <a:ext cx="1107996" cy="369332"/>
          </a:xfrm>
          <a:prstGeom prst="rect">
            <a:avLst/>
          </a:prstGeom>
          <a:solidFill>
            <a:schemeClr val="bg1"/>
          </a:solidFill>
          <a:ln>
            <a:solidFill>
              <a:srgbClr val="FF0000"/>
            </a:solidFill>
          </a:ln>
        </p:spPr>
        <p:txBody>
          <a:bodyPr wrap="none" rtlCol="0">
            <a:spAutoFit/>
          </a:bodyPr>
          <a:lstStyle/>
          <a:p>
            <a:r>
              <a:rPr kumimoji="1" lang="ja-JP" altLang="en-US" dirty="0" smtClean="0">
                <a:solidFill>
                  <a:srgbClr val="000000"/>
                </a:solidFill>
              </a:rPr>
              <a:t>高負荷時</a:t>
            </a:r>
            <a:endParaRPr kumimoji="1" lang="ja-JP" altLang="en-US" dirty="0">
              <a:solidFill>
                <a:srgbClr val="000000"/>
              </a:solidFill>
            </a:endParaRPr>
          </a:p>
        </p:txBody>
      </p:sp>
      <p:sp>
        <p:nvSpPr>
          <p:cNvPr id="10" name="円/楕円 9"/>
          <p:cNvSpPr/>
          <p:nvPr/>
        </p:nvSpPr>
        <p:spPr>
          <a:xfrm>
            <a:off x="5428968" y="5901245"/>
            <a:ext cx="1738790" cy="449835"/>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p>
        </p:txBody>
      </p:sp>
    </p:spTree>
    <p:extLst>
      <p:ext uri="{BB962C8B-B14F-4D97-AF65-F5344CB8AC3E}">
        <p14:creationId xmlns:p14="http://schemas.microsoft.com/office/powerpoint/2010/main" val="393782154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マイグレーション後の</a:t>
            </a:r>
            <a:r>
              <a:rPr kumimoji="1" lang="en-US" altLang="ja-JP" dirty="0" smtClean="0"/>
              <a:t>VM</a:t>
            </a:r>
            <a:r>
              <a:rPr kumimoji="1" lang="ja-JP" altLang="en-US" dirty="0" smtClean="0"/>
              <a:t>性能</a:t>
            </a:r>
            <a:r>
              <a:rPr lang="en-US" altLang="ja-JP" dirty="0"/>
              <a:t> </a:t>
            </a:r>
            <a:r>
              <a:rPr lang="en-US" altLang="ja-JP" dirty="0" smtClean="0"/>
              <a:t>(1/</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2GB</a:t>
            </a:r>
            <a:r>
              <a:rPr lang="ja-JP" altLang="en-US" dirty="0" smtClean="0">
                <a:solidFill>
                  <a:srgbClr val="000000"/>
                </a:solidFill>
              </a:rPr>
              <a:t>のデータをマージソートする時間を測定</a:t>
            </a:r>
            <a:endParaRPr lang="en-US" altLang="ja-JP" dirty="0" smtClean="0">
              <a:solidFill>
                <a:srgbClr val="000000"/>
              </a:solidFill>
            </a:endParaRPr>
          </a:p>
          <a:p>
            <a:pPr lvl="1"/>
            <a:r>
              <a:rPr lang="en-US" altLang="ja-JP" dirty="0" smtClean="0">
                <a:solidFill>
                  <a:srgbClr val="000000"/>
                </a:solidFill>
              </a:rPr>
              <a:t>1</a:t>
            </a:r>
            <a:r>
              <a:rPr lang="ja-JP" altLang="en-US" dirty="0" smtClean="0">
                <a:solidFill>
                  <a:srgbClr val="000000"/>
                </a:solidFill>
              </a:rPr>
              <a:t>分間実行して停止し、マイグレーション後に再開</a:t>
            </a:r>
            <a:endParaRPr lang="en-US" altLang="ja-JP" dirty="0" smtClean="0">
              <a:solidFill>
                <a:srgbClr val="000000"/>
              </a:solidFill>
            </a:endParaRPr>
          </a:p>
          <a:p>
            <a:pPr lvl="1"/>
            <a:r>
              <a:rPr lang="en-US" altLang="ja-JP" dirty="0" smtClean="0">
                <a:solidFill>
                  <a:srgbClr val="000000"/>
                </a:solidFill>
              </a:rPr>
              <a:t>S-memV</a:t>
            </a:r>
            <a:r>
              <a:rPr lang="ja-JP" altLang="en-US" dirty="0" smtClean="0">
                <a:solidFill>
                  <a:srgbClr val="000000"/>
                </a:solidFill>
              </a:rPr>
              <a:t>では</a:t>
            </a:r>
            <a:r>
              <a:rPr lang="en-US" altLang="ja-JP" dirty="0" smtClean="0">
                <a:solidFill>
                  <a:srgbClr val="000000"/>
                </a:solidFill>
              </a:rPr>
              <a:t>16%</a:t>
            </a:r>
            <a:r>
              <a:rPr lang="ja-JP" altLang="en-US" dirty="0" smtClean="0">
                <a:solidFill>
                  <a:srgbClr val="000000"/>
                </a:solidFill>
              </a:rPr>
              <a:t>の性能低下</a:t>
            </a:r>
            <a:endParaRPr lang="en-US" altLang="ja-JP" dirty="0" smtClean="0">
              <a:solidFill>
                <a:srgbClr val="000000"/>
              </a:solidFill>
            </a:endParaRPr>
          </a:p>
          <a:p>
            <a:pPr lvl="1"/>
            <a:r>
              <a:rPr kumimoji="1" lang="ja-JP" altLang="en-US" dirty="0" smtClean="0">
                <a:solidFill>
                  <a:srgbClr val="000000"/>
                </a:solidFill>
              </a:rPr>
              <a:t>仮想メモリを用いると</a:t>
            </a:r>
            <a:r>
              <a:rPr kumimoji="1" lang="en-US" altLang="ja-JP" dirty="0" smtClean="0">
                <a:solidFill>
                  <a:srgbClr val="000000"/>
                </a:solidFill>
              </a:rPr>
              <a:t>35%</a:t>
            </a:r>
            <a:r>
              <a:rPr kumimoji="1" lang="ja-JP" altLang="en-US" dirty="0" smtClean="0">
                <a:solidFill>
                  <a:srgbClr val="000000"/>
                </a:solidFill>
              </a:rPr>
              <a:t>の性能低下</a:t>
            </a:r>
            <a:endParaRPr kumimoji="1" lang="en-US" altLang="ja-JP" dirty="0" smtClean="0">
              <a:solidFill>
                <a:srgbClr val="000000"/>
              </a:solidFill>
            </a:endParaRPr>
          </a:p>
          <a:p>
            <a:pPr lvl="2"/>
            <a:r>
              <a:rPr kumimoji="1" lang="ja-JP" altLang="en-US" dirty="0" smtClean="0">
                <a:solidFill>
                  <a:srgbClr val="000000"/>
                </a:solidFill>
              </a:rPr>
              <a:t>ページイン回数</a:t>
            </a:r>
            <a:r>
              <a:rPr lang="ja-JP" altLang="en-US" dirty="0" smtClean="0">
                <a:solidFill>
                  <a:srgbClr val="000000"/>
                </a:solidFill>
              </a:rPr>
              <a:t>が</a:t>
            </a:r>
            <a:r>
              <a:rPr kumimoji="1" lang="ja-JP" altLang="en-US" dirty="0" smtClean="0">
                <a:solidFill>
                  <a:srgbClr val="000000"/>
                </a:solidFill>
              </a:rPr>
              <a:t>約</a:t>
            </a:r>
            <a:r>
              <a:rPr kumimoji="1" lang="en-US" altLang="ja-JP" dirty="0" smtClean="0">
                <a:solidFill>
                  <a:srgbClr val="000000"/>
                </a:solidFill>
              </a:rPr>
              <a:t>2</a:t>
            </a:r>
            <a:r>
              <a:rPr kumimoji="1" lang="ja-JP" altLang="en-US" dirty="0" smtClean="0">
                <a:solidFill>
                  <a:srgbClr val="000000"/>
                </a:solidFill>
              </a:rPr>
              <a:t>倍</a:t>
            </a:r>
            <a:endParaRPr kumimoji="1"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21</a:t>
            </a:fld>
            <a:endParaRPr lang="en-US"/>
          </a:p>
        </p:txBody>
      </p:sp>
      <p:graphicFrame>
        <p:nvGraphicFramePr>
          <p:cNvPr id="7" name="グラフ 6"/>
          <p:cNvGraphicFramePr>
            <a:graphicFrameLocks/>
          </p:cNvGraphicFramePr>
          <p:nvPr>
            <p:extLst>
              <p:ext uri="{D42A27DB-BD31-4B8C-83A1-F6EECF244321}">
                <p14:modId xmlns:p14="http://schemas.microsoft.com/office/powerpoint/2010/main" val="3687006835"/>
              </p:ext>
            </p:extLst>
          </p:nvPr>
        </p:nvGraphicFramePr>
        <p:xfrm>
          <a:off x="0" y="3760537"/>
          <a:ext cx="4169483" cy="31218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p:cNvGraphicFramePr>
            <a:graphicFrameLocks/>
          </p:cNvGraphicFramePr>
          <p:nvPr>
            <p:extLst>
              <p:ext uri="{D42A27DB-BD31-4B8C-83A1-F6EECF244321}">
                <p14:modId xmlns:p14="http://schemas.microsoft.com/office/powerpoint/2010/main" val="2619100523"/>
              </p:ext>
            </p:extLst>
          </p:nvPr>
        </p:nvGraphicFramePr>
        <p:xfrm>
          <a:off x="4203702" y="3760537"/>
          <a:ext cx="4126287" cy="3097463"/>
        </p:xfrm>
        <a:graphic>
          <a:graphicData uri="http://schemas.openxmlformats.org/drawingml/2006/chart">
            <c:chart xmlns:c="http://schemas.openxmlformats.org/drawingml/2006/chart" xmlns:r="http://schemas.openxmlformats.org/officeDocument/2006/relationships" r:id="rId4"/>
          </a:graphicData>
        </a:graphic>
      </p:graphicFrame>
      <p:sp>
        <p:nvSpPr>
          <p:cNvPr id="8" name="円/楕円 7"/>
          <p:cNvSpPr/>
          <p:nvPr/>
        </p:nvSpPr>
        <p:spPr>
          <a:xfrm>
            <a:off x="1153264" y="5272997"/>
            <a:ext cx="1518221" cy="561181"/>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p>
        </p:txBody>
      </p:sp>
    </p:spTree>
    <p:extLst>
      <p:ext uri="{BB962C8B-B14F-4D97-AF65-F5344CB8AC3E}">
        <p14:creationId xmlns:p14="http://schemas.microsoft.com/office/powerpoint/2010/main" val="101989330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マイグレーション後の</a:t>
            </a:r>
            <a:r>
              <a:rPr lang="en-US" altLang="ja-JP" dirty="0"/>
              <a:t>VM</a:t>
            </a:r>
            <a:r>
              <a:rPr lang="ja-JP" altLang="en-US" dirty="0"/>
              <a:t>性能</a:t>
            </a:r>
            <a:r>
              <a:rPr lang="en-US" altLang="ja-JP" dirty="0"/>
              <a:t> </a:t>
            </a:r>
            <a:r>
              <a:rPr lang="en-US" altLang="ja-JP" dirty="0" smtClean="0"/>
              <a:t>(2/</a:t>
            </a:r>
            <a:r>
              <a:rPr lang="en-US" altLang="ja-JP" dirty="0"/>
              <a:t>2</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memaslap</a:t>
            </a:r>
            <a:r>
              <a:rPr kumimoji="1" lang="ja-JP" altLang="en-US" dirty="0" smtClean="0"/>
              <a:t>を用いて</a:t>
            </a:r>
            <a:r>
              <a:rPr kumimoji="1" lang="en-US" altLang="ja-JP" dirty="0" smtClean="0"/>
              <a:t>memcached</a:t>
            </a:r>
            <a:r>
              <a:rPr lang="ja-JP" altLang="en-US" dirty="0" smtClean="0"/>
              <a:t>の性能を測定</a:t>
            </a:r>
            <a:endParaRPr lang="en-US" altLang="ja-JP" dirty="0" smtClean="0"/>
          </a:p>
          <a:p>
            <a:pPr lvl="1"/>
            <a:r>
              <a:rPr kumimoji="1" lang="en-US" altLang="ja-JP" dirty="0" smtClean="0"/>
              <a:t>2GB</a:t>
            </a:r>
            <a:r>
              <a:rPr kumimoji="1" lang="ja-JP" altLang="en-US" dirty="0" smtClean="0"/>
              <a:t>の</a:t>
            </a:r>
            <a:r>
              <a:rPr kumimoji="1" lang="en-US" altLang="ja-JP" dirty="0" smtClean="0"/>
              <a:t>VM</a:t>
            </a:r>
            <a:r>
              <a:rPr kumimoji="1" lang="ja-JP" altLang="en-US" dirty="0" smtClean="0"/>
              <a:t>を使用</a:t>
            </a:r>
            <a:endParaRPr kumimoji="1" lang="en-US" altLang="ja-JP" dirty="0" smtClean="0"/>
          </a:p>
          <a:p>
            <a:pPr lvl="1"/>
            <a:r>
              <a:rPr kumimoji="1" lang="en-US" altLang="ja-JP" dirty="0" smtClean="0"/>
              <a:t>S-memV</a:t>
            </a:r>
            <a:r>
              <a:rPr kumimoji="1" lang="ja-JP" altLang="en-US" dirty="0" smtClean="0"/>
              <a:t>では</a:t>
            </a:r>
            <a:r>
              <a:rPr kumimoji="1" lang="en-US" altLang="ja-JP" dirty="0" smtClean="0"/>
              <a:t>2%</a:t>
            </a:r>
            <a:r>
              <a:rPr kumimoji="1" lang="ja-JP" altLang="en-US" dirty="0" smtClean="0"/>
              <a:t>の性能低下</a:t>
            </a:r>
            <a:endParaRPr kumimoji="1" lang="en-US" altLang="ja-JP" dirty="0" smtClean="0"/>
          </a:p>
          <a:p>
            <a:pPr lvl="2"/>
            <a:r>
              <a:rPr lang="ja-JP" altLang="en-US" dirty="0" smtClean="0"/>
              <a:t>エージングアルゴリズムの効果が顕著に見られた</a:t>
            </a:r>
            <a:endParaRPr lang="en-US" altLang="ja-JP" dirty="0" smtClean="0"/>
          </a:p>
          <a:p>
            <a:pPr lvl="1"/>
            <a:r>
              <a:rPr lang="ja-JP" altLang="en-US" dirty="0" smtClean="0"/>
              <a:t>仮想メモリを用いた</a:t>
            </a:r>
            <a:r>
              <a:rPr lang="ja-JP" altLang="en-US" dirty="0" smtClean="0"/>
              <a:t>場合</a:t>
            </a:r>
            <a:r>
              <a:rPr lang="ja-JP" altLang="en-US" dirty="0" smtClean="0"/>
              <a:t>でも</a:t>
            </a:r>
            <a:r>
              <a:rPr lang="ja-JP" altLang="en-US" dirty="0" smtClean="0"/>
              <a:t>性能</a:t>
            </a:r>
            <a:r>
              <a:rPr lang="ja-JP" altLang="en-US" dirty="0" smtClean="0"/>
              <a:t>低下は</a:t>
            </a:r>
            <a:r>
              <a:rPr lang="en-US" altLang="ja-JP" dirty="0" smtClean="0"/>
              <a:t>8%</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22</a:t>
            </a:fld>
            <a:endParaRPr lang="en-US"/>
          </a:p>
        </p:txBody>
      </p:sp>
      <p:graphicFrame>
        <p:nvGraphicFramePr>
          <p:cNvPr id="7" name="グラフ 6"/>
          <p:cNvGraphicFramePr>
            <a:graphicFrameLocks/>
          </p:cNvGraphicFramePr>
          <p:nvPr>
            <p:extLst>
              <p:ext uri="{D42A27DB-BD31-4B8C-83A1-F6EECF244321}">
                <p14:modId xmlns:p14="http://schemas.microsoft.com/office/powerpoint/2010/main" val="908059230"/>
              </p:ext>
            </p:extLst>
          </p:nvPr>
        </p:nvGraphicFramePr>
        <p:xfrm>
          <a:off x="0" y="3897511"/>
          <a:ext cx="4133866" cy="29927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p:cNvGraphicFramePr>
            <a:graphicFrameLocks/>
          </p:cNvGraphicFramePr>
          <p:nvPr>
            <p:extLst>
              <p:ext uri="{D42A27DB-BD31-4B8C-83A1-F6EECF244321}">
                <p14:modId xmlns:p14="http://schemas.microsoft.com/office/powerpoint/2010/main" val="653007997"/>
              </p:ext>
            </p:extLst>
          </p:nvPr>
        </p:nvGraphicFramePr>
        <p:xfrm>
          <a:off x="4133866" y="3897510"/>
          <a:ext cx="4183671" cy="2960489"/>
        </p:xfrm>
        <a:graphic>
          <a:graphicData uri="http://schemas.openxmlformats.org/drawingml/2006/chart">
            <c:chart xmlns:c="http://schemas.openxmlformats.org/drawingml/2006/chart" xmlns:r="http://schemas.openxmlformats.org/officeDocument/2006/relationships" r:id="rId3"/>
          </a:graphicData>
        </a:graphic>
      </p:graphicFrame>
      <p:sp>
        <p:nvSpPr>
          <p:cNvPr id="5" name="円/楕円 4"/>
          <p:cNvSpPr/>
          <p:nvPr/>
        </p:nvSpPr>
        <p:spPr>
          <a:xfrm>
            <a:off x="5290062" y="6411595"/>
            <a:ext cx="873909" cy="365125"/>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p>
        </p:txBody>
      </p:sp>
      <p:sp>
        <p:nvSpPr>
          <p:cNvPr id="10" name="円/楕円 9"/>
          <p:cNvSpPr/>
          <p:nvPr/>
        </p:nvSpPr>
        <p:spPr>
          <a:xfrm>
            <a:off x="898136" y="5154239"/>
            <a:ext cx="1175941" cy="449835"/>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p>
        </p:txBody>
      </p:sp>
    </p:spTree>
    <p:extLst>
      <p:ext uri="{BB962C8B-B14F-4D97-AF65-F5344CB8AC3E}">
        <p14:creationId xmlns:p14="http://schemas.microsoft.com/office/powerpoint/2010/main" val="104859829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チャンクサイズと性能</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solidFill>
                  <a:srgbClr val="000000"/>
                </a:solidFill>
              </a:rPr>
              <a:t>リモートページングの単位</a:t>
            </a:r>
            <a:r>
              <a:rPr lang="en-US" altLang="ja-JP" dirty="0">
                <a:solidFill>
                  <a:srgbClr val="000000"/>
                </a:solidFill>
              </a:rPr>
              <a:t> </a:t>
            </a:r>
            <a:r>
              <a:rPr lang="en-US" altLang="ja-JP" dirty="0" smtClean="0">
                <a:solidFill>
                  <a:srgbClr val="000000"/>
                </a:solidFill>
              </a:rPr>
              <a:t>(</a:t>
            </a:r>
            <a:r>
              <a:rPr lang="ja-JP" altLang="en-US" dirty="0" smtClean="0">
                <a:solidFill>
                  <a:srgbClr val="000000"/>
                </a:solidFill>
              </a:rPr>
              <a:t>チャンク</a:t>
            </a:r>
            <a:r>
              <a:rPr lang="en-US" altLang="ja-JP" dirty="0" smtClean="0">
                <a:solidFill>
                  <a:srgbClr val="000000"/>
                </a:solidFill>
              </a:rPr>
              <a:t>) </a:t>
            </a:r>
            <a:r>
              <a:rPr kumimoji="1" lang="ja-JP" altLang="en-US" dirty="0" smtClean="0">
                <a:solidFill>
                  <a:srgbClr val="000000"/>
                </a:solidFill>
              </a:rPr>
              <a:t>の</a:t>
            </a:r>
            <a:r>
              <a:rPr lang="ja-JP" altLang="en-US" dirty="0" smtClean="0">
                <a:solidFill>
                  <a:srgbClr val="000000"/>
                </a:solidFill>
              </a:rPr>
              <a:t>サイズを変えてソート性能を測定</a:t>
            </a:r>
            <a:endParaRPr kumimoji="1" lang="en-US" altLang="ja-JP" dirty="0" smtClean="0">
              <a:solidFill>
                <a:srgbClr val="000000"/>
              </a:solidFill>
            </a:endParaRPr>
          </a:p>
          <a:p>
            <a:pPr lvl="1"/>
            <a:r>
              <a:rPr kumimoji="1" lang="ja-JP" altLang="en-US" dirty="0" smtClean="0">
                <a:solidFill>
                  <a:srgbClr val="000000"/>
                </a:solidFill>
              </a:rPr>
              <a:t>チャンクサイズ</a:t>
            </a:r>
            <a:r>
              <a:rPr lang="ja-JP" altLang="en-US" dirty="0" smtClean="0">
                <a:solidFill>
                  <a:srgbClr val="000000"/>
                </a:solidFill>
              </a:rPr>
              <a:t>を大きくすると実行時間が</a:t>
            </a:r>
            <a:r>
              <a:rPr lang="en-US" altLang="ja-JP" dirty="0" smtClean="0">
                <a:solidFill>
                  <a:srgbClr val="000000"/>
                </a:solidFill>
              </a:rPr>
              <a:t>92%</a:t>
            </a:r>
            <a:r>
              <a:rPr lang="ja-JP" altLang="en-US" dirty="0" smtClean="0">
                <a:solidFill>
                  <a:srgbClr val="000000"/>
                </a:solidFill>
              </a:rPr>
              <a:t>短縮</a:t>
            </a:r>
            <a:endParaRPr lang="en-US" altLang="ja-JP" dirty="0" smtClean="0">
              <a:solidFill>
                <a:srgbClr val="000000"/>
              </a:solidFill>
            </a:endParaRPr>
          </a:p>
          <a:p>
            <a:pPr lvl="2"/>
            <a:r>
              <a:rPr kumimoji="1" lang="ja-JP" altLang="en-US" dirty="0" smtClean="0">
                <a:solidFill>
                  <a:srgbClr val="000000"/>
                </a:solidFill>
              </a:rPr>
              <a:t>ページイン回数も</a:t>
            </a:r>
            <a:r>
              <a:rPr lang="en-US" altLang="ja-JP" dirty="0" smtClean="0">
                <a:solidFill>
                  <a:srgbClr val="000000"/>
                </a:solidFill>
              </a:rPr>
              <a:t>0.4</a:t>
            </a:r>
            <a:r>
              <a:rPr kumimoji="1" lang="en-US" altLang="ja-JP" dirty="0" smtClean="0">
                <a:solidFill>
                  <a:srgbClr val="000000"/>
                </a:solidFill>
              </a:rPr>
              <a:t>%</a:t>
            </a:r>
            <a:r>
              <a:rPr kumimoji="1" lang="ja-JP" altLang="en-US" dirty="0" smtClean="0">
                <a:solidFill>
                  <a:srgbClr val="000000"/>
                </a:solidFill>
              </a:rPr>
              <a:t>に</a:t>
            </a:r>
            <a:endParaRPr kumimoji="1" lang="en-US" altLang="ja-JP" dirty="0" smtClean="0">
              <a:solidFill>
                <a:srgbClr val="000000"/>
              </a:solidFill>
            </a:endParaRPr>
          </a:p>
          <a:p>
            <a:pPr lvl="1"/>
            <a:r>
              <a:rPr lang="ja-JP" altLang="en-US" dirty="0" smtClean="0">
                <a:solidFill>
                  <a:srgbClr val="000000"/>
                </a:solidFill>
              </a:rPr>
              <a:t>大きくしすぎると実行時間が増加</a:t>
            </a:r>
            <a:endParaRPr kumimoji="1"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23</a:t>
            </a:fld>
            <a:endParaRPr lang="en-US"/>
          </a:p>
        </p:txBody>
      </p:sp>
      <p:graphicFrame>
        <p:nvGraphicFramePr>
          <p:cNvPr id="7" name="グラフ 6"/>
          <p:cNvGraphicFramePr>
            <a:graphicFrameLocks/>
          </p:cNvGraphicFramePr>
          <p:nvPr>
            <p:extLst>
              <p:ext uri="{D42A27DB-BD31-4B8C-83A1-F6EECF244321}">
                <p14:modId xmlns:p14="http://schemas.microsoft.com/office/powerpoint/2010/main" val="3260994910"/>
              </p:ext>
            </p:extLst>
          </p:nvPr>
        </p:nvGraphicFramePr>
        <p:xfrm>
          <a:off x="0" y="3480847"/>
          <a:ext cx="4407797" cy="30601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2063619353"/>
              </p:ext>
            </p:extLst>
          </p:nvPr>
        </p:nvGraphicFramePr>
        <p:xfrm>
          <a:off x="4407797" y="3480847"/>
          <a:ext cx="4595168" cy="3060106"/>
        </p:xfrm>
        <a:graphic>
          <a:graphicData uri="http://schemas.openxmlformats.org/drawingml/2006/chart">
            <c:chart xmlns:c="http://schemas.openxmlformats.org/drawingml/2006/chart" xmlns:r="http://schemas.openxmlformats.org/officeDocument/2006/relationships" r:id="rId4"/>
          </a:graphicData>
        </a:graphic>
      </p:graphicFrame>
      <p:sp>
        <p:nvSpPr>
          <p:cNvPr id="5" name="テキスト ボックス 4"/>
          <p:cNvSpPr txBox="1"/>
          <p:nvPr/>
        </p:nvSpPr>
        <p:spPr>
          <a:xfrm>
            <a:off x="1167219" y="6407388"/>
            <a:ext cx="2718413" cy="369332"/>
          </a:xfrm>
          <a:prstGeom prst="rect">
            <a:avLst/>
          </a:prstGeom>
          <a:noFill/>
        </p:spPr>
        <p:txBody>
          <a:bodyPr wrap="none" rtlCol="0">
            <a:spAutoFit/>
          </a:bodyPr>
          <a:lstStyle/>
          <a:p>
            <a:r>
              <a:rPr kumimoji="1" lang="ja-JP" altLang="en-US" dirty="0" smtClean="0">
                <a:solidFill>
                  <a:srgbClr val="000000"/>
                </a:solidFill>
              </a:rPr>
              <a:t>チャンクサイズ（ページ数）</a:t>
            </a:r>
            <a:endParaRPr kumimoji="1" lang="ja-JP" altLang="en-US" dirty="0">
              <a:solidFill>
                <a:srgbClr val="000000"/>
              </a:solidFill>
            </a:endParaRPr>
          </a:p>
        </p:txBody>
      </p:sp>
      <p:sp>
        <p:nvSpPr>
          <p:cNvPr id="9" name="テキスト ボックス 8"/>
          <p:cNvSpPr txBox="1"/>
          <p:nvPr/>
        </p:nvSpPr>
        <p:spPr>
          <a:xfrm>
            <a:off x="5633664" y="6418016"/>
            <a:ext cx="2718413" cy="369332"/>
          </a:xfrm>
          <a:prstGeom prst="rect">
            <a:avLst/>
          </a:prstGeom>
          <a:noFill/>
        </p:spPr>
        <p:txBody>
          <a:bodyPr wrap="none" rtlCol="0">
            <a:spAutoFit/>
          </a:bodyPr>
          <a:lstStyle/>
          <a:p>
            <a:r>
              <a:rPr kumimoji="1" lang="ja-JP" altLang="en-US" dirty="0" smtClean="0">
                <a:solidFill>
                  <a:srgbClr val="000000"/>
                </a:solidFill>
              </a:rPr>
              <a:t>チャンクサイズ（ページ数）</a:t>
            </a:r>
            <a:endParaRPr kumimoji="1" lang="ja-JP" altLang="en-US" dirty="0">
              <a:solidFill>
                <a:srgbClr val="000000"/>
              </a:solidFill>
            </a:endParaRPr>
          </a:p>
        </p:txBody>
      </p:sp>
    </p:spTree>
    <p:extLst>
      <p:ext uri="{BB962C8B-B14F-4D97-AF65-F5344CB8AC3E}">
        <p14:creationId xmlns:p14="http://schemas.microsoft.com/office/powerpoint/2010/main" val="409360760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a:t>
            </a:r>
            <a:endParaRPr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solidFill>
                  <a:srgbClr val="000000"/>
                </a:solidFill>
              </a:rPr>
              <a:t>Post-copy Migration </a:t>
            </a:r>
            <a:r>
              <a:rPr lang="en-US" altLang="ja-JP" sz="2000" dirty="0">
                <a:solidFill>
                  <a:srgbClr val="000000"/>
                </a:solidFill>
              </a:rPr>
              <a:t>[Hines et al. ‘09]</a:t>
            </a:r>
            <a:endParaRPr lang="en-US" altLang="ja-JP" dirty="0">
              <a:solidFill>
                <a:srgbClr val="000000"/>
              </a:solidFill>
            </a:endParaRPr>
          </a:p>
          <a:p>
            <a:pPr lvl="1"/>
            <a:r>
              <a:rPr lang="ja-JP" altLang="en-US" dirty="0" smtClean="0">
                <a:solidFill>
                  <a:srgbClr val="000000"/>
                </a:solidFill>
              </a:rPr>
              <a:t>分割マイグレーションの特殊な場合</a:t>
            </a:r>
            <a:endParaRPr lang="en-US" altLang="ja-JP" dirty="0">
              <a:solidFill>
                <a:srgbClr val="000000"/>
              </a:solidFill>
            </a:endParaRPr>
          </a:p>
          <a:p>
            <a:pPr lvl="1"/>
            <a:r>
              <a:rPr lang="ja-JP" altLang="en-US" dirty="0" smtClean="0">
                <a:solidFill>
                  <a:srgbClr val="000000"/>
                </a:solidFill>
              </a:rPr>
              <a:t>大容量メモリを持つ２つのホストが必要</a:t>
            </a:r>
            <a:endParaRPr lang="en-US" altLang="ja-JP" dirty="0" smtClean="0">
              <a:solidFill>
                <a:srgbClr val="000000"/>
              </a:solidFill>
            </a:endParaRPr>
          </a:p>
          <a:p>
            <a:r>
              <a:rPr lang="en-US" altLang="ja-JP" dirty="0" smtClean="0">
                <a:solidFill>
                  <a:srgbClr val="000000"/>
                </a:solidFill>
              </a:rPr>
              <a:t>Scatter-Gather Migration </a:t>
            </a:r>
            <a:r>
              <a:rPr lang="en-US" altLang="ja-JP" sz="2000" dirty="0" smtClean="0">
                <a:solidFill>
                  <a:srgbClr val="000000"/>
                </a:solidFill>
              </a:rPr>
              <a:t>[</a:t>
            </a:r>
            <a:r>
              <a:rPr lang="en-US" altLang="ja-JP" sz="2000" dirty="0" err="1" smtClean="0">
                <a:solidFill>
                  <a:srgbClr val="000000"/>
                </a:solidFill>
              </a:rPr>
              <a:t>Deshpande</a:t>
            </a:r>
            <a:r>
              <a:rPr lang="en-US" altLang="ja-JP" sz="2000" dirty="0" smtClean="0">
                <a:solidFill>
                  <a:srgbClr val="000000"/>
                </a:solidFill>
              </a:rPr>
              <a:t> et al. ‘14]</a:t>
            </a:r>
            <a:endParaRPr lang="en-US" altLang="ja-JP" dirty="0" smtClean="0">
              <a:solidFill>
                <a:srgbClr val="000000"/>
              </a:solidFill>
            </a:endParaRPr>
          </a:p>
          <a:p>
            <a:pPr lvl="1"/>
            <a:r>
              <a:rPr lang="ja-JP" altLang="en-US" dirty="0" smtClean="0">
                <a:solidFill>
                  <a:srgbClr val="000000"/>
                </a:solidFill>
              </a:rPr>
              <a:t>一部が分割マイグレーションに似ている</a:t>
            </a:r>
            <a:endParaRPr lang="en-US" altLang="ja-JP" dirty="0" smtClean="0">
              <a:solidFill>
                <a:srgbClr val="000000"/>
              </a:solidFill>
            </a:endParaRPr>
          </a:p>
          <a:p>
            <a:pPr lvl="1"/>
            <a:r>
              <a:rPr lang="ja-JP" altLang="en-US" dirty="0" smtClean="0">
                <a:solidFill>
                  <a:srgbClr val="000000"/>
                </a:solidFill>
              </a:rPr>
              <a:t>最終的にはすべてのメモリを移送先ホストに転送</a:t>
            </a:r>
            <a:endParaRPr lang="en-US" altLang="ja-JP" dirty="0" smtClean="0">
              <a:solidFill>
                <a:srgbClr val="000000"/>
              </a:solidFill>
            </a:endParaRPr>
          </a:p>
          <a:p>
            <a:r>
              <a:rPr lang="en-US" altLang="ja-JP" dirty="0" smtClean="0">
                <a:solidFill>
                  <a:srgbClr val="000000"/>
                </a:solidFill>
              </a:rPr>
              <a:t>MemX </a:t>
            </a:r>
            <a:r>
              <a:rPr lang="en-US" altLang="ja-JP" sz="2000" dirty="0" smtClean="0">
                <a:solidFill>
                  <a:srgbClr val="000000"/>
                </a:solidFill>
              </a:rPr>
              <a:t>[Deshpande </a:t>
            </a:r>
            <a:r>
              <a:rPr lang="da-DK" altLang="ja-JP" sz="2000" dirty="0" smtClean="0">
                <a:solidFill>
                  <a:srgbClr val="000000"/>
                </a:solidFill>
              </a:rPr>
              <a:t>et al. ‘10</a:t>
            </a:r>
            <a:r>
              <a:rPr lang="en-US" altLang="ja-JP" sz="2000" dirty="0" smtClean="0">
                <a:solidFill>
                  <a:srgbClr val="000000"/>
                </a:solidFill>
              </a:rPr>
              <a:t>]</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が他のホストのメモリを利用可能</a:t>
            </a:r>
          </a:p>
          <a:p>
            <a:pPr lvl="1"/>
            <a:r>
              <a:rPr lang="ja-JP" altLang="en-US" dirty="0" smtClean="0">
                <a:solidFill>
                  <a:srgbClr val="000000"/>
                </a:solidFill>
              </a:rPr>
              <a:t>分割マイグレーションはできない</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24</a:t>
            </a:fld>
            <a:endParaRPr lang="en-US"/>
          </a:p>
        </p:txBody>
      </p:sp>
    </p:spTree>
    <p:extLst>
      <p:ext uri="{BB962C8B-B14F-4D97-AF65-F5344CB8AC3E}">
        <p14:creationId xmlns:p14="http://schemas.microsoft.com/office/powerpoint/2010/main" val="385171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まとめ</a:t>
            </a:r>
            <a:endParaRPr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solidFill>
                  <a:srgbClr val="000000"/>
                </a:solidFill>
              </a:rPr>
              <a:t>大容量メモリを持つ</a:t>
            </a:r>
            <a:r>
              <a:rPr lang="en-US" altLang="ja-JP" dirty="0" smtClean="0">
                <a:solidFill>
                  <a:srgbClr val="000000"/>
                </a:solidFill>
              </a:rPr>
              <a:t>VM</a:t>
            </a:r>
            <a:r>
              <a:rPr lang="ja-JP" altLang="en-US" dirty="0" smtClean="0">
                <a:solidFill>
                  <a:srgbClr val="000000"/>
                </a:solidFill>
              </a:rPr>
              <a:t>を複数のホストに分割してマイグレーションする</a:t>
            </a:r>
            <a:r>
              <a:rPr lang="en-US" altLang="ja-JP" dirty="0" smtClean="0">
                <a:solidFill>
                  <a:srgbClr val="000000"/>
                </a:solidFill>
              </a:rPr>
              <a:t>S-memV</a:t>
            </a:r>
            <a:r>
              <a:rPr lang="ja-JP" altLang="en-US" dirty="0" smtClean="0">
                <a:solidFill>
                  <a:srgbClr val="000000"/>
                </a:solidFill>
              </a:rPr>
              <a:t>を提案</a:t>
            </a:r>
            <a:endParaRPr lang="en-US" altLang="ja-JP" dirty="0" smtClean="0">
              <a:solidFill>
                <a:srgbClr val="000000"/>
              </a:solidFill>
            </a:endParaRPr>
          </a:p>
          <a:p>
            <a:pPr lvl="1"/>
            <a:r>
              <a:rPr lang="ja-JP" altLang="en-US" dirty="0">
                <a:solidFill>
                  <a:srgbClr val="000000"/>
                </a:solidFill>
              </a:rPr>
              <a:t>十分な空きメモリを持ったホストがなくて</a:t>
            </a:r>
            <a:r>
              <a:rPr lang="ja-JP" altLang="en-US" dirty="0" smtClean="0">
                <a:solidFill>
                  <a:srgbClr val="000000"/>
                </a:solidFill>
              </a:rPr>
              <a:t>も性能</a:t>
            </a:r>
            <a:r>
              <a:rPr lang="ja-JP" altLang="en-US" dirty="0">
                <a:solidFill>
                  <a:srgbClr val="000000"/>
                </a:solidFill>
              </a:rPr>
              <a:t>低下を抑えたマイグレーションが</a:t>
            </a:r>
            <a:r>
              <a:rPr lang="ja-JP" altLang="en-US" dirty="0" smtClean="0">
                <a:solidFill>
                  <a:srgbClr val="000000"/>
                </a:solidFill>
              </a:rPr>
              <a:t>可能</a:t>
            </a:r>
            <a:endParaRPr lang="en-US" altLang="ja-JP" dirty="0">
              <a:solidFill>
                <a:srgbClr val="000000"/>
              </a:solidFill>
            </a:endParaRPr>
          </a:p>
          <a:p>
            <a:pPr lvl="1"/>
            <a:r>
              <a:rPr lang="en-US" altLang="ja-JP" dirty="0" smtClean="0">
                <a:solidFill>
                  <a:srgbClr val="000000"/>
                </a:solidFill>
              </a:rPr>
              <a:t>LRU</a:t>
            </a:r>
            <a:r>
              <a:rPr lang="ja-JP" altLang="en-US" dirty="0" smtClean="0">
                <a:solidFill>
                  <a:srgbClr val="000000"/>
                </a:solidFill>
              </a:rPr>
              <a:t>に基づくメモリ分割によりマイグレーション後の</a:t>
            </a:r>
            <a:r>
              <a:rPr lang="en-US" altLang="ja-JP" dirty="0" smtClean="0">
                <a:solidFill>
                  <a:srgbClr val="000000"/>
                </a:solidFill>
              </a:rPr>
              <a:t>VM</a:t>
            </a:r>
            <a:r>
              <a:rPr lang="ja-JP" altLang="en-US" dirty="0" smtClean="0">
                <a:solidFill>
                  <a:srgbClr val="000000"/>
                </a:solidFill>
              </a:rPr>
              <a:t>の性能低下を防ぐ</a:t>
            </a:r>
            <a:endParaRPr lang="en-US" altLang="ja-JP" dirty="0" smtClean="0">
              <a:solidFill>
                <a:srgbClr val="000000"/>
              </a:solidFill>
            </a:endParaRPr>
          </a:p>
          <a:p>
            <a:pPr lvl="1"/>
            <a:r>
              <a:rPr lang="ja-JP" altLang="en-US" dirty="0" smtClean="0">
                <a:solidFill>
                  <a:srgbClr val="000000"/>
                </a:solidFill>
              </a:rPr>
              <a:t>従来手法より性能の低下を抑えられることを確認</a:t>
            </a:r>
            <a:endParaRPr lang="en-US" altLang="ja-JP" dirty="0">
              <a:solidFill>
                <a:srgbClr val="000000"/>
              </a:solidFill>
            </a:endParaRPr>
          </a:p>
          <a:p>
            <a:r>
              <a:rPr lang="ja-JP" altLang="en-US" dirty="0" smtClean="0">
                <a:solidFill>
                  <a:srgbClr val="000000"/>
                </a:solidFill>
              </a:rPr>
              <a:t>今後の課題</a:t>
            </a:r>
            <a:endParaRPr lang="en-US" altLang="ja-JP" dirty="0" smtClean="0">
              <a:solidFill>
                <a:srgbClr val="000000"/>
              </a:solidFill>
            </a:endParaRPr>
          </a:p>
          <a:p>
            <a:pPr lvl="1"/>
            <a:r>
              <a:rPr lang="en-US" altLang="en-US" dirty="0">
                <a:solidFill>
                  <a:srgbClr val="000000"/>
                </a:solidFill>
              </a:rPr>
              <a:t>様々なアプリケーションに対してより多くの実験条件で性能評価を行う</a:t>
            </a:r>
          </a:p>
          <a:p>
            <a:pPr lvl="1"/>
            <a:r>
              <a:rPr lang="ja-JP" altLang="en-US" dirty="0" smtClean="0">
                <a:solidFill>
                  <a:srgbClr val="000000"/>
                </a:solidFill>
              </a:rPr>
              <a:t>分割された</a:t>
            </a:r>
            <a:r>
              <a:rPr lang="en-US" altLang="ja-JP" dirty="0" smtClean="0">
                <a:solidFill>
                  <a:srgbClr val="000000"/>
                </a:solidFill>
              </a:rPr>
              <a:t>VM</a:t>
            </a:r>
            <a:r>
              <a:rPr lang="ja-JP" altLang="en-US" dirty="0" smtClean="0">
                <a:solidFill>
                  <a:srgbClr val="000000"/>
                </a:solidFill>
              </a:rPr>
              <a:t>のマイグレーションを可能にする</a:t>
            </a:r>
            <a:endParaRPr lang="en-US" altLang="ja-JP" dirty="0">
              <a:solidFill>
                <a:srgbClr val="000000"/>
              </a:solidFill>
            </a:endParaRPr>
          </a:p>
          <a:p>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25</a:t>
            </a:fld>
            <a:endParaRPr lang="en-US"/>
          </a:p>
        </p:txBody>
      </p:sp>
    </p:spTree>
    <p:extLst>
      <p:ext uri="{BB962C8B-B14F-4D97-AF65-F5344CB8AC3E}">
        <p14:creationId xmlns:p14="http://schemas.microsoft.com/office/powerpoint/2010/main" val="16339642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VM</a:t>
            </a:r>
            <a:r>
              <a:rPr kumimoji="1" lang="ja-JP" altLang="en-US" dirty="0" smtClean="0"/>
              <a:t>マイグレーション</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VM</a:t>
            </a:r>
            <a:r>
              <a:rPr lang="en-US" altLang="en-US" dirty="0" smtClean="0">
                <a:solidFill>
                  <a:srgbClr val="000000"/>
                </a:solidFill>
              </a:rPr>
              <a:t>の動作を中断</a:t>
            </a:r>
            <a:r>
              <a:rPr lang="ja-JP" altLang="en-US" dirty="0" smtClean="0">
                <a:solidFill>
                  <a:srgbClr val="000000"/>
                </a:solidFill>
              </a:rPr>
              <a:t>することなく別ホストへ移動</a:t>
            </a:r>
            <a:endParaRPr lang="en-US" altLang="ja-JP" dirty="0" smtClean="0">
              <a:solidFill>
                <a:srgbClr val="000000"/>
              </a:solidFill>
            </a:endParaRPr>
          </a:p>
          <a:p>
            <a:pPr lvl="1"/>
            <a:r>
              <a:rPr lang="ja-JP" altLang="en-US" dirty="0" smtClean="0">
                <a:solidFill>
                  <a:srgbClr val="000000"/>
                </a:solidFill>
              </a:rPr>
              <a:t>ホスト</a:t>
            </a:r>
            <a:r>
              <a:rPr lang="ja-JP" altLang="en-US" dirty="0">
                <a:solidFill>
                  <a:srgbClr val="000000"/>
                </a:solidFill>
              </a:rPr>
              <a:t>のメンテナンス</a:t>
            </a:r>
            <a:r>
              <a:rPr lang="ja-JP" altLang="en-US" dirty="0" smtClean="0">
                <a:solidFill>
                  <a:srgbClr val="000000"/>
                </a:solidFill>
              </a:rPr>
              <a:t>時など</a:t>
            </a:r>
            <a:endParaRPr lang="en-US" altLang="ja-JP" dirty="0" smtClean="0">
              <a:solidFill>
                <a:srgbClr val="000000"/>
              </a:solidFill>
            </a:endParaRPr>
          </a:p>
          <a:p>
            <a:r>
              <a:rPr lang="ja-JP" altLang="en-US" dirty="0">
                <a:solidFill>
                  <a:srgbClr val="000000"/>
                </a:solidFill>
              </a:rPr>
              <a:t>移送先ホストに十分な空きメモリが必要</a:t>
            </a:r>
            <a:endParaRPr lang="en-US" altLang="ja-JP" dirty="0">
              <a:solidFill>
                <a:srgbClr val="000000"/>
              </a:solidFill>
            </a:endParaRPr>
          </a:p>
          <a:p>
            <a:pPr lvl="1"/>
            <a:r>
              <a:rPr lang="ja-JP" altLang="en-US" dirty="0">
                <a:solidFill>
                  <a:srgbClr val="000000"/>
                </a:solidFill>
              </a:rPr>
              <a:t>大容量メモリを持つ空きホストを常に確保しておくことはコスト面</a:t>
            </a:r>
            <a:r>
              <a:rPr lang="ja-JP" altLang="en-US" dirty="0" smtClean="0">
                <a:solidFill>
                  <a:srgbClr val="000000"/>
                </a:solidFill>
              </a:rPr>
              <a:t>で困難</a:t>
            </a:r>
            <a:endParaRPr lang="en-US" altLang="ja-JP" dirty="0">
              <a:solidFill>
                <a:srgbClr val="000000"/>
              </a:solidFill>
            </a:endParaRPr>
          </a:p>
          <a:p>
            <a:r>
              <a:rPr lang="ja-JP" altLang="en-US" dirty="0">
                <a:solidFill>
                  <a:srgbClr val="000000"/>
                </a:solidFill>
              </a:rPr>
              <a:t>適切な移送先がなければ</a:t>
            </a:r>
            <a:r>
              <a:rPr lang="en-US" altLang="ja-JP" dirty="0">
                <a:solidFill>
                  <a:srgbClr val="000000"/>
                </a:solidFill>
              </a:rPr>
              <a:t>...</a:t>
            </a:r>
          </a:p>
          <a:p>
            <a:pPr lvl="1"/>
            <a:r>
              <a:rPr lang="ja-JP" altLang="en-US" dirty="0">
                <a:solidFill>
                  <a:srgbClr val="000000"/>
                </a:solidFill>
              </a:rPr>
              <a:t>メンテナンス中は</a:t>
            </a:r>
            <a:r>
              <a:rPr lang="en-US" altLang="ja-JP" dirty="0">
                <a:solidFill>
                  <a:srgbClr val="000000"/>
                </a:solidFill>
              </a:rPr>
              <a:t>VM</a:t>
            </a:r>
            <a:r>
              <a:rPr lang="ja-JP" altLang="en-US" dirty="0">
                <a:solidFill>
                  <a:srgbClr val="000000"/>
                </a:solidFill>
              </a:rPr>
              <a:t>上のサービスが長時間</a:t>
            </a:r>
            <a:r>
              <a:rPr lang="ja-JP" altLang="en-US" dirty="0" smtClean="0">
                <a:solidFill>
                  <a:srgbClr val="000000"/>
                </a:solidFill>
              </a:rPr>
              <a:t>停止</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3</a:t>
            </a:fld>
            <a:endParaRPr lang="en-US"/>
          </a:p>
        </p:txBody>
      </p:sp>
      <p:sp>
        <p:nvSpPr>
          <p:cNvPr id="23" name="角丸四角形 22"/>
          <p:cNvSpPr/>
          <p:nvPr/>
        </p:nvSpPr>
        <p:spPr>
          <a:xfrm>
            <a:off x="1101496" y="5080028"/>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ja-JP" altLang="en-US" dirty="0">
              <a:solidFill>
                <a:srgbClr val="000000"/>
              </a:solidFill>
              <a:latin typeface="メイリオ"/>
              <a:ea typeface="メイリオ"/>
              <a:cs typeface="メイリオ"/>
            </a:endParaRPr>
          </a:p>
        </p:txBody>
      </p:sp>
      <p:sp>
        <p:nvSpPr>
          <p:cNvPr id="24" name="角丸四角形 23"/>
          <p:cNvSpPr/>
          <p:nvPr/>
        </p:nvSpPr>
        <p:spPr>
          <a:xfrm>
            <a:off x="5662142" y="5084510"/>
            <a:ext cx="1786936" cy="148438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solidFill>
                  <a:srgbClr val="000000"/>
                </a:solidFill>
                <a:latin typeface="メイリオ"/>
                <a:ea typeface="メイリオ"/>
                <a:cs typeface="メイリオ"/>
              </a:rPr>
              <a:t>空きメモリ</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ja-JP" altLang="en-US" dirty="0">
              <a:solidFill>
                <a:srgbClr val="000000"/>
              </a:solidFill>
              <a:latin typeface="メイリオ"/>
              <a:ea typeface="メイリオ"/>
              <a:cs typeface="メイリオ"/>
            </a:endParaRPr>
          </a:p>
        </p:txBody>
      </p:sp>
      <p:sp>
        <p:nvSpPr>
          <p:cNvPr id="25" name="右矢印 24"/>
          <p:cNvSpPr/>
          <p:nvPr/>
        </p:nvSpPr>
        <p:spPr>
          <a:xfrm>
            <a:off x="3529032" y="5545270"/>
            <a:ext cx="1663311"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26" name="乗算記号 25"/>
          <p:cNvSpPr/>
          <p:nvPr/>
        </p:nvSpPr>
        <p:spPr>
          <a:xfrm>
            <a:off x="3955129" y="5185652"/>
            <a:ext cx="674316" cy="1221905"/>
          </a:xfrm>
          <a:prstGeom prst="mathMultiply">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000000"/>
              </a:solidFill>
              <a:latin typeface="メイリオ"/>
              <a:ea typeface="メイリオ"/>
              <a:cs typeface="メイリオ"/>
            </a:endParaRPr>
          </a:p>
        </p:txBody>
      </p:sp>
      <p:sp>
        <p:nvSpPr>
          <p:cNvPr id="27" name="テキスト ボックス 26"/>
          <p:cNvSpPr txBox="1"/>
          <p:nvPr/>
        </p:nvSpPr>
        <p:spPr>
          <a:xfrm>
            <a:off x="3333983" y="5045938"/>
            <a:ext cx="2031325"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マイグレーション</a:t>
            </a:r>
            <a:endParaRPr kumimoji="1" lang="ja-JP" altLang="en-US" dirty="0">
              <a:solidFill>
                <a:srgbClr val="000000"/>
              </a:solidFill>
              <a:latin typeface="メイリオ"/>
              <a:ea typeface="メイリオ"/>
              <a:cs typeface="メイリオ"/>
            </a:endParaRPr>
          </a:p>
        </p:txBody>
      </p:sp>
      <p:sp>
        <p:nvSpPr>
          <p:cNvPr id="28" name="角丸四角形 27"/>
          <p:cNvSpPr/>
          <p:nvPr/>
        </p:nvSpPr>
        <p:spPr>
          <a:xfrm>
            <a:off x="1326266" y="5196032"/>
            <a:ext cx="1343690" cy="7464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2TB</a:t>
            </a:r>
            <a:endParaRPr kumimoji="1" lang="ja-JP" altLang="en-US" dirty="0">
              <a:solidFill>
                <a:srgbClr val="000000"/>
              </a:solidFill>
              <a:latin typeface="メイリオ"/>
              <a:ea typeface="メイリオ"/>
              <a:cs typeface="メイリオ"/>
            </a:endParaRPr>
          </a:p>
        </p:txBody>
      </p:sp>
      <p:sp>
        <p:nvSpPr>
          <p:cNvPr id="29" name="角丸四角形 28"/>
          <p:cNvSpPr/>
          <p:nvPr/>
        </p:nvSpPr>
        <p:spPr>
          <a:xfrm>
            <a:off x="6097737" y="5531867"/>
            <a:ext cx="890566" cy="727431"/>
          </a:xfrm>
          <a:prstGeom prst="roundRect">
            <a:avLst/>
          </a:prstGeom>
          <a:solidFill>
            <a:srgbClr val="FFFFFF"/>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1TB</a:t>
            </a:r>
            <a:endParaRPr kumimoji="1" lang="ja-JP" altLang="en-US" dirty="0">
              <a:solidFill>
                <a:srgbClr val="000000"/>
              </a:solidFill>
              <a:latin typeface="メイリオ"/>
              <a:ea typeface="メイリオ"/>
              <a:cs typeface="メイリオ"/>
            </a:endParaRPr>
          </a:p>
        </p:txBody>
      </p:sp>
      <p:sp>
        <p:nvSpPr>
          <p:cNvPr id="30" name="テキスト ボックス 29"/>
          <p:cNvSpPr txBox="1"/>
          <p:nvPr/>
        </p:nvSpPr>
        <p:spPr>
          <a:xfrm>
            <a:off x="1303788" y="4691181"/>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移送元ホスト</a:t>
            </a:r>
            <a:endParaRPr kumimoji="1" lang="ja-JP" altLang="en-US" dirty="0">
              <a:solidFill>
                <a:srgbClr val="000000"/>
              </a:solidFill>
              <a:latin typeface="メイリオ"/>
              <a:ea typeface="メイリオ"/>
              <a:cs typeface="メイリオ"/>
            </a:endParaRPr>
          </a:p>
        </p:txBody>
      </p:sp>
      <p:sp>
        <p:nvSpPr>
          <p:cNvPr id="31" name="テキスト ボックス 30"/>
          <p:cNvSpPr txBox="1"/>
          <p:nvPr/>
        </p:nvSpPr>
        <p:spPr>
          <a:xfrm>
            <a:off x="5828001" y="4691181"/>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移送先ホスト</a:t>
            </a:r>
            <a:endParaRPr kumimoji="1" lang="ja-JP" altLang="en-US" dirty="0">
              <a:solidFill>
                <a:srgbClr val="000000"/>
              </a:solidFill>
              <a:latin typeface="メイリオ"/>
              <a:ea typeface="メイリオ"/>
              <a:cs typeface="メイリオ"/>
            </a:endParaRPr>
          </a:p>
        </p:txBody>
      </p:sp>
      <p:sp>
        <p:nvSpPr>
          <p:cNvPr id="22" name="角丸四角形 21"/>
          <p:cNvSpPr/>
          <p:nvPr/>
        </p:nvSpPr>
        <p:spPr>
          <a:xfrm>
            <a:off x="1316488" y="6022546"/>
            <a:ext cx="1343690"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spTree>
    <p:extLst>
      <p:ext uri="{BB962C8B-B14F-4D97-AF65-F5344CB8AC3E}">
        <p14:creationId xmlns:p14="http://schemas.microsoft.com/office/powerpoint/2010/main" val="40258243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仮想メモリを用いたマイグレーション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仮想メモリを用いることで空きメモリが少ないホストにもマイグレーション可能</a:t>
            </a:r>
            <a:endParaRPr lang="en-US" altLang="ja-JP" dirty="0" smtClean="0">
              <a:solidFill>
                <a:srgbClr val="000000"/>
              </a:solidFill>
            </a:endParaRPr>
          </a:p>
          <a:p>
            <a:pPr lvl="1"/>
            <a:r>
              <a:rPr lang="ja-JP" altLang="en-US" dirty="0" smtClean="0">
                <a:solidFill>
                  <a:srgbClr val="000000"/>
                </a:solidFill>
              </a:rPr>
              <a:t>物理メモリよりも大きなメモリを扱える</a:t>
            </a:r>
            <a:endParaRPr lang="en-US" altLang="ja-JP" dirty="0" smtClean="0">
              <a:solidFill>
                <a:srgbClr val="000000"/>
              </a:solidFill>
            </a:endParaRPr>
          </a:p>
          <a:p>
            <a:pPr lvl="1"/>
            <a:r>
              <a:rPr lang="ja-JP" altLang="en-US" dirty="0" smtClean="0">
                <a:solidFill>
                  <a:srgbClr val="000000"/>
                </a:solidFill>
              </a:rPr>
              <a:t>物理メモリに入りきらない</a:t>
            </a:r>
            <a:r>
              <a:rPr lang="en-US" altLang="ja-JP" dirty="0" smtClean="0">
                <a:solidFill>
                  <a:srgbClr val="000000"/>
                </a:solidFill>
              </a:rPr>
              <a:t>VM</a:t>
            </a:r>
            <a:r>
              <a:rPr lang="ja-JP" altLang="en-US" dirty="0" smtClean="0">
                <a:solidFill>
                  <a:srgbClr val="000000"/>
                </a:solidFill>
              </a:rPr>
              <a:t>のメモリはディスクに書き出す（ページアウト）</a:t>
            </a:r>
            <a:endParaRPr lang="en-US" altLang="ja-JP" dirty="0" smtClean="0">
              <a:solidFill>
                <a:srgbClr val="000000"/>
              </a:solidFill>
            </a:endParaRPr>
          </a:p>
          <a:p>
            <a:pPr lvl="1"/>
            <a:r>
              <a:rPr lang="ja-JP" altLang="en-US" dirty="0" smtClean="0">
                <a:solidFill>
                  <a:srgbClr val="000000"/>
                </a:solidFill>
              </a:rPr>
              <a:t>そのメモリが必要になったらディスクから物理メモリに読み込む（ページイン）</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4</a:t>
            </a:fld>
            <a:endParaRPr lang="en-US"/>
          </a:p>
        </p:txBody>
      </p:sp>
      <p:grpSp>
        <p:nvGrpSpPr>
          <p:cNvPr id="7" name="図形グループ 6"/>
          <p:cNvGrpSpPr/>
          <p:nvPr/>
        </p:nvGrpSpPr>
        <p:grpSpPr>
          <a:xfrm>
            <a:off x="860409" y="4125916"/>
            <a:ext cx="8079616" cy="2185345"/>
            <a:chOff x="1038209" y="4327392"/>
            <a:chExt cx="8079616" cy="2185345"/>
          </a:xfrm>
        </p:grpSpPr>
        <p:grpSp>
          <p:nvGrpSpPr>
            <p:cNvPr id="6" name="図形グループ 5"/>
            <p:cNvGrpSpPr/>
            <p:nvPr/>
          </p:nvGrpSpPr>
          <p:grpSpPr>
            <a:xfrm>
              <a:off x="1038209" y="4327392"/>
              <a:ext cx="8079616" cy="2185345"/>
              <a:chOff x="1025509" y="4327392"/>
              <a:chExt cx="8079616" cy="2185345"/>
            </a:xfrm>
          </p:grpSpPr>
          <p:grpSp>
            <p:nvGrpSpPr>
              <p:cNvPr id="23" name="図形グループ 22"/>
              <p:cNvGrpSpPr/>
              <p:nvPr/>
            </p:nvGrpSpPr>
            <p:grpSpPr>
              <a:xfrm>
                <a:off x="1025509" y="4327392"/>
                <a:ext cx="8079616" cy="2185345"/>
                <a:chOff x="1011473" y="4327392"/>
                <a:chExt cx="8079616" cy="2185345"/>
              </a:xfrm>
            </p:grpSpPr>
            <p:sp>
              <p:nvSpPr>
                <p:cNvPr id="12" name="角丸四角形 11"/>
                <p:cNvSpPr/>
                <p:nvPr/>
              </p:nvSpPr>
              <p:spPr>
                <a:xfrm>
                  <a:off x="1011473" y="5086339"/>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ja-JP" altLang="en-US" dirty="0">
                    <a:solidFill>
                      <a:srgbClr val="000000"/>
                    </a:solidFill>
                    <a:latin typeface="メイリオ"/>
                    <a:ea typeface="メイリオ"/>
                    <a:cs typeface="メイリオ"/>
                  </a:endParaRPr>
                </a:p>
              </p:txBody>
            </p:sp>
            <p:sp>
              <p:nvSpPr>
                <p:cNvPr id="13" name="角丸四角形 12"/>
                <p:cNvSpPr/>
                <p:nvPr/>
              </p:nvSpPr>
              <p:spPr>
                <a:xfrm>
                  <a:off x="4851325" y="5090821"/>
                  <a:ext cx="399319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dirty="0" smtClean="0">
                      <a:solidFill>
                        <a:srgbClr val="000000"/>
                      </a:solidFill>
                      <a:latin typeface="メイリオ"/>
                      <a:ea typeface="メイリオ"/>
                      <a:cs typeface="メイリオ"/>
                    </a:rPr>
                    <a:t>　</a:t>
                  </a:r>
                  <a:r>
                    <a:rPr kumimoji="1" lang="en-US" altLang="en-US" dirty="0">
                      <a:solidFill>
                        <a:srgbClr val="000000"/>
                      </a:solidFill>
                      <a:latin typeface="メイリオ"/>
                      <a:ea typeface="メイリオ"/>
                      <a:cs typeface="メイリオ"/>
                    </a:rPr>
                    <a:t> </a:t>
                  </a:r>
                  <a:r>
                    <a:rPr kumimoji="1" lang="en-US" altLang="en-US" dirty="0" smtClean="0">
                      <a:solidFill>
                        <a:srgbClr val="000000"/>
                      </a:solidFill>
                      <a:latin typeface="メイリオ"/>
                      <a:ea typeface="メイリオ"/>
                      <a:cs typeface="メイリオ"/>
                    </a:rPr>
                    <a:t>              </a:t>
                  </a:r>
                  <a:r>
                    <a:rPr kumimoji="1" lang="ja-JP" altLang="en-US" dirty="0" smtClean="0">
                      <a:solidFill>
                        <a:srgbClr val="000000"/>
                      </a:solidFill>
                      <a:latin typeface="メイリオ"/>
                      <a:ea typeface="メイリオ"/>
                      <a:cs typeface="メイリオ"/>
                    </a:rPr>
                    <a:t>　　　　　　　　　　</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r>
                    <a:rPr kumimoji="1" lang="ja-JP" altLang="en-US" dirty="0" smtClean="0">
                      <a:solidFill>
                        <a:srgbClr val="000000"/>
                      </a:solidFill>
                      <a:latin typeface="メイリオ"/>
                      <a:ea typeface="メイリオ"/>
                      <a:cs typeface="メイリオ"/>
                    </a:rPr>
                    <a:t>　</a:t>
                  </a:r>
                  <a:endParaRPr kumimoji="1" lang="ja-JP" altLang="en-US" dirty="0">
                    <a:solidFill>
                      <a:srgbClr val="000000"/>
                    </a:solidFill>
                    <a:latin typeface="メイリオ"/>
                    <a:ea typeface="メイリオ"/>
                    <a:cs typeface="メイリオ"/>
                  </a:endParaRPr>
                </a:p>
              </p:txBody>
            </p:sp>
            <p:sp>
              <p:nvSpPr>
                <p:cNvPr id="14" name="右矢印 13"/>
                <p:cNvSpPr/>
                <p:nvPr/>
              </p:nvSpPr>
              <p:spPr>
                <a:xfrm>
                  <a:off x="2989466" y="5551581"/>
                  <a:ext cx="1663311"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16" name="テキスト ボックス 15"/>
                <p:cNvSpPr txBox="1"/>
                <p:nvPr/>
              </p:nvSpPr>
              <p:spPr>
                <a:xfrm>
                  <a:off x="2820000" y="5136529"/>
                  <a:ext cx="2031325"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マイグレーション</a:t>
                  </a:r>
                  <a:endParaRPr kumimoji="1" lang="ja-JP" altLang="en-US" dirty="0">
                    <a:solidFill>
                      <a:srgbClr val="000000"/>
                    </a:solidFill>
                    <a:latin typeface="メイリオ"/>
                    <a:ea typeface="メイリオ"/>
                    <a:cs typeface="メイリオ"/>
                  </a:endParaRPr>
                </a:p>
              </p:txBody>
            </p:sp>
            <p:sp>
              <p:nvSpPr>
                <p:cNvPr id="17" name="角丸四角形 16"/>
                <p:cNvSpPr/>
                <p:nvPr/>
              </p:nvSpPr>
              <p:spPr>
                <a:xfrm>
                  <a:off x="1238270" y="5106839"/>
                  <a:ext cx="1343690" cy="95174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en-US" dirty="0" smtClean="0">
                      <a:solidFill>
                        <a:srgbClr val="000000"/>
                      </a:solidFill>
                      <a:latin typeface="メイリオ"/>
                      <a:ea typeface="メイリオ"/>
                      <a:cs typeface="メイリオ"/>
                    </a:rPr>
                    <a:t>2TB</a:t>
                  </a:r>
                  <a:endParaRPr kumimoji="1" lang="ja-JP" altLang="en-US" dirty="0">
                    <a:solidFill>
                      <a:srgbClr val="000000"/>
                    </a:solidFill>
                    <a:latin typeface="メイリオ"/>
                    <a:ea typeface="メイリオ"/>
                    <a:cs typeface="メイリオ"/>
                  </a:endParaRPr>
                </a:p>
              </p:txBody>
            </p:sp>
            <p:sp>
              <p:nvSpPr>
                <p:cNvPr id="18" name="角丸四角形 17"/>
                <p:cNvSpPr/>
                <p:nvPr/>
              </p:nvSpPr>
              <p:spPr>
                <a:xfrm>
                  <a:off x="4963416" y="5276815"/>
                  <a:ext cx="1343690" cy="50715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1TB</a:t>
                  </a:r>
                  <a:endParaRPr kumimoji="1" lang="ja-JP" altLang="en-US" dirty="0">
                    <a:solidFill>
                      <a:srgbClr val="000000"/>
                    </a:solidFill>
                    <a:latin typeface="メイリオ"/>
                    <a:ea typeface="メイリオ"/>
                    <a:cs typeface="メイリオ"/>
                  </a:endParaRPr>
                </a:p>
              </p:txBody>
            </p:sp>
            <p:sp>
              <p:nvSpPr>
                <p:cNvPr id="19" name="テキスト ボックス 18"/>
                <p:cNvSpPr txBox="1"/>
                <p:nvPr/>
              </p:nvSpPr>
              <p:spPr>
                <a:xfrm>
                  <a:off x="1213765" y="4697492"/>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移送元ホスト</a:t>
                  </a:r>
                  <a:endParaRPr kumimoji="1" lang="ja-JP" altLang="en-US" dirty="0">
                    <a:solidFill>
                      <a:srgbClr val="000000"/>
                    </a:solidFill>
                    <a:latin typeface="メイリオ"/>
                    <a:ea typeface="メイリオ"/>
                    <a:cs typeface="メイリオ"/>
                  </a:endParaRPr>
                </a:p>
              </p:txBody>
            </p:sp>
            <p:sp>
              <p:nvSpPr>
                <p:cNvPr id="20" name="テキスト ボックス 19"/>
                <p:cNvSpPr txBox="1"/>
                <p:nvPr/>
              </p:nvSpPr>
              <p:spPr>
                <a:xfrm>
                  <a:off x="5737978" y="4697492"/>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移送先ホスト</a:t>
                  </a:r>
                  <a:endParaRPr kumimoji="1" lang="ja-JP" altLang="en-US" dirty="0">
                    <a:solidFill>
                      <a:srgbClr val="000000"/>
                    </a:solidFill>
                    <a:latin typeface="メイリオ"/>
                    <a:ea typeface="メイリオ"/>
                    <a:cs typeface="メイリオ"/>
                  </a:endParaRPr>
                </a:p>
              </p:txBody>
            </p:sp>
            <p:sp>
              <p:nvSpPr>
                <p:cNvPr id="21" name="円柱 20"/>
                <p:cNvSpPr/>
                <p:nvPr/>
              </p:nvSpPr>
              <p:spPr>
                <a:xfrm>
                  <a:off x="7413492" y="5233930"/>
                  <a:ext cx="1343690" cy="849709"/>
                </a:xfrm>
                <a:prstGeom prst="ca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22" name="円形吹き出し 21"/>
                <p:cNvSpPr/>
                <p:nvPr/>
              </p:nvSpPr>
              <p:spPr>
                <a:xfrm>
                  <a:off x="7261469" y="4327392"/>
                  <a:ext cx="1829620" cy="809137"/>
                </a:xfrm>
                <a:prstGeom prst="wedgeEllipseCallout">
                  <a:avLst>
                    <a:gd name="adj1" fmla="val 16353"/>
                    <a:gd name="adj2" fmla="val 8780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rgbClr val="000000"/>
                      </a:solidFill>
                      <a:latin typeface="メイリオ"/>
                      <a:ea typeface="メイリオ"/>
                      <a:cs typeface="メイリオ"/>
                    </a:rPr>
                    <a:t>入りきらないメモリ</a:t>
                  </a:r>
                  <a:endParaRPr kumimoji="1" lang="ja-JP" altLang="en-US" sz="1600" dirty="0">
                    <a:solidFill>
                      <a:srgbClr val="000000"/>
                    </a:solidFill>
                    <a:latin typeface="メイリオ"/>
                    <a:ea typeface="メイリオ"/>
                    <a:cs typeface="メイリオ"/>
                  </a:endParaRPr>
                </a:p>
              </p:txBody>
            </p:sp>
          </p:grpSp>
          <p:sp>
            <p:nvSpPr>
              <p:cNvPr id="24" name="角丸四角形 23"/>
              <p:cNvSpPr/>
              <p:nvPr/>
            </p:nvSpPr>
            <p:spPr>
              <a:xfrm>
                <a:off x="1277208" y="6083639"/>
                <a:ext cx="1293521"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sp>
            <p:nvSpPr>
              <p:cNvPr id="25" name="角丸四角形 24"/>
              <p:cNvSpPr/>
              <p:nvPr/>
            </p:nvSpPr>
            <p:spPr>
              <a:xfrm>
                <a:off x="4977452" y="5933695"/>
                <a:ext cx="1343689"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grpSp>
        <p:sp>
          <p:nvSpPr>
            <p:cNvPr id="5" name="テキスト ボックス 4"/>
            <p:cNvSpPr txBox="1"/>
            <p:nvPr/>
          </p:nvSpPr>
          <p:spPr>
            <a:xfrm>
              <a:off x="7514930" y="6096230"/>
              <a:ext cx="1107996"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ディスク</a:t>
              </a:r>
              <a:endParaRPr kumimoji="1" lang="ja-JP" altLang="en-US" dirty="0">
                <a:solidFill>
                  <a:srgbClr val="000000"/>
                </a:solidFill>
                <a:latin typeface="メイリオ"/>
                <a:ea typeface="メイリオ"/>
                <a:cs typeface="メイリオ"/>
              </a:endParaRPr>
            </a:p>
          </p:txBody>
        </p:sp>
      </p:grpSp>
      <p:sp>
        <p:nvSpPr>
          <p:cNvPr id="28" name="角丸四角形 27"/>
          <p:cNvSpPr/>
          <p:nvPr/>
        </p:nvSpPr>
        <p:spPr>
          <a:xfrm>
            <a:off x="7262428" y="5229831"/>
            <a:ext cx="1343690" cy="50715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1TB</a:t>
            </a:r>
            <a:endParaRPr kumimoji="1" lang="ja-JP" altLang="en-US" dirty="0">
              <a:solidFill>
                <a:srgbClr val="000000"/>
              </a:solidFill>
              <a:latin typeface="メイリオ"/>
              <a:ea typeface="メイリオ"/>
              <a:cs typeface="メイリオ"/>
            </a:endParaRPr>
          </a:p>
        </p:txBody>
      </p:sp>
      <p:sp>
        <p:nvSpPr>
          <p:cNvPr id="31" name="テキスト ボックス 30"/>
          <p:cNvSpPr txBox="1"/>
          <p:nvPr/>
        </p:nvSpPr>
        <p:spPr>
          <a:xfrm>
            <a:off x="6088070" y="5525422"/>
            <a:ext cx="1249060" cy="369332"/>
          </a:xfrm>
          <a:prstGeom prst="rect">
            <a:avLst/>
          </a:prstGeom>
          <a:noFill/>
        </p:spPr>
        <p:txBody>
          <a:bodyPr wrap="none" rtlCol="0">
            <a:spAutoFit/>
          </a:bodyPr>
          <a:lstStyle/>
          <a:p>
            <a:r>
              <a:rPr kumimoji="1" lang="ja-JP" altLang="en-US" dirty="0" smtClean="0">
                <a:solidFill>
                  <a:srgbClr val="000000"/>
                </a:solidFill>
              </a:rPr>
              <a:t>ページング</a:t>
            </a:r>
            <a:endParaRPr kumimoji="1" lang="ja-JP" altLang="en-US" dirty="0">
              <a:solidFill>
                <a:srgbClr val="000000"/>
              </a:solidFill>
            </a:endParaRPr>
          </a:p>
        </p:txBody>
      </p:sp>
      <p:sp>
        <p:nvSpPr>
          <p:cNvPr id="32" name="左右矢印 31"/>
          <p:cNvSpPr/>
          <p:nvPr/>
        </p:nvSpPr>
        <p:spPr>
          <a:xfrm>
            <a:off x="6156042" y="5304385"/>
            <a:ext cx="1106386" cy="221037"/>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000000"/>
              </a:solidFill>
            </a:endParaRPr>
          </a:p>
        </p:txBody>
      </p:sp>
    </p:spTree>
    <p:extLst>
      <p:ext uri="{BB962C8B-B14F-4D97-AF65-F5344CB8AC3E}">
        <p14:creationId xmlns:p14="http://schemas.microsoft.com/office/powerpoint/2010/main" val="1725102689"/>
      </p:ext>
    </p:extLst>
  </p:cSld>
  <p:clrMapOvr>
    <a:masterClrMapping/>
  </p:clrMapOvr>
  <mc:AlternateContent xmlns:mc="http://schemas.openxmlformats.org/markup-compatibility/2006" xmlns:p14="http://schemas.microsoft.com/office/powerpoint/2010/main">
    <mc:Choice Requires="p14">
      <p:transition spd="slow" p14:dur="2000" advTm="190"/>
    </mc:Choice>
    <mc:Fallback xmlns="">
      <p:transition xmlns:p14="http://schemas.microsoft.com/office/powerpoint/2010/main" spd="slow" advTm="190"/>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3350" y="325384"/>
            <a:ext cx="8148919" cy="863053"/>
          </a:xfrm>
        </p:spPr>
        <p:txBody>
          <a:bodyPr/>
          <a:lstStyle/>
          <a:p>
            <a:r>
              <a:rPr lang="ja-JP" altLang="en-US" dirty="0" smtClean="0"/>
              <a:t>仮想メモリによる性能低下</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マイグレーション中にページングが大量に発生</a:t>
            </a:r>
            <a:endParaRPr lang="en-US" altLang="ja-JP" dirty="0" smtClean="0"/>
          </a:p>
          <a:p>
            <a:pPr lvl="1"/>
            <a:r>
              <a:rPr lang="ja-JP" altLang="en-US" dirty="0" smtClean="0"/>
              <a:t>ディスクはメモリに比べて低速</a:t>
            </a:r>
            <a:endParaRPr lang="en-US" altLang="ja-JP" dirty="0" smtClean="0"/>
          </a:p>
          <a:p>
            <a:pPr lvl="1"/>
            <a:r>
              <a:rPr lang="ja-JP" altLang="en-US" dirty="0" smtClean="0"/>
              <a:t>マイグレーション性能が低下</a:t>
            </a:r>
          </a:p>
          <a:p>
            <a:r>
              <a:rPr lang="en-US" altLang="ja-JP" dirty="0" smtClean="0"/>
              <a:t>VM</a:t>
            </a:r>
            <a:r>
              <a:rPr lang="ja-JP" altLang="en-US" dirty="0" smtClean="0"/>
              <a:t>がすぐに使うメモリもページアウトされる</a:t>
            </a:r>
            <a:endParaRPr lang="en-US" altLang="ja-JP" dirty="0" smtClean="0"/>
          </a:p>
          <a:p>
            <a:pPr lvl="1"/>
            <a:r>
              <a:rPr lang="en-US" altLang="ja-JP" dirty="0" smtClean="0"/>
              <a:t>VM</a:t>
            </a:r>
            <a:r>
              <a:rPr lang="ja-JP" altLang="en-US" dirty="0" smtClean="0"/>
              <a:t>のメモリが転送された順で無条件にページアウト</a:t>
            </a:r>
          </a:p>
          <a:p>
            <a:pPr lvl="1"/>
            <a:r>
              <a:rPr lang="ja-JP" altLang="en-US" dirty="0" smtClean="0"/>
              <a:t>マイグレーション後の</a:t>
            </a:r>
            <a:r>
              <a:rPr lang="en-US" altLang="ja-JP" dirty="0" smtClean="0"/>
              <a:t>VM</a:t>
            </a:r>
            <a:r>
              <a:rPr lang="ja-JP" altLang="en-US" dirty="0" smtClean="0"/>
              <a:t>の性能が低下</a:t>
            </a: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5</a:t>
            </a:fld>
            <a:endParaRPr lang="en-US"/>
          </a:p>
        </p:txBody>
      </p:sp>
      <p:sp>
        <p:nvSpPr>
          <p:cNvPr id="12" name="角丸四角形 11"/>
          <p:cNvSpPr/>
          <p:nvPr/>
        </p:nvSpPr>
        <p:spPr>
          <a:xfrm>
            <a:off x="860409" y="5086339"/>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ja-JP" altLang="en-US" dirty="0">
              <a:solidFill>
                <a:srgbClr val="000000"/>
              </a:solidFill>
              <a:latin typeface="メイリオ"/>
              <a:ea typeface="メイリオ"/>
              <a:cs typeface="メイリオ"/>
            </a:endParaRPr>
          </a:p>
        </p:txBody>
      </p:sp>
      <p:sp>
        <p:nvSpPr>
          <p:cNvPr id="13" name="角丸四角形 12"/>
          <p:cNvSpPr/>
          <p:nvPr/>
        </p:nvSpPr>
        <p:spPr>
          <a:xfrm>
            <a:off x="4842943" y="5090821"/>
            <a:ext cx="3294825"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dirty="0" smtClean="0">
                <a:solidFill>
                  <a:srgbClr val="000000"/>
                </a:solidFill>
                <a:latin typeface="メイリオ"/>
                <a:ea typeface="メイリオ"/>
                <a:cs typeface="メイリオ"/>
              </a:rPr>
              <a:t>　</a:t>
            </a:r>
            <a:r>
              <a:rPr kumimoji="1" lang="en-US" altLang="en-US" dirty="0">
                <a:solidFill>
                  <a:srgbClr val="000000"/>
                </a:solidFill>
                <a:latin typeface="メイリオ"/>
                <a:ea typeface="メイリオ"/>
                <a:cs typeface="メイリオ"/>
              </a:rPr>
              <a:t> </a:t>
            </a:r>
            <a:r>
              <a:rPr kumimoji="1" lang="en-US" altLang="en-US" dirty="0" smtClean="0">
                <a:solidFill>
                  <a:srgbClr val="000000"/>
                </a:solidFill>
                <a:latin typeface="メイリオ"/>
                <a:ea typeface="メイリオ"/>
                <a:cs typeface="メイリオ"/>
              </a:rPr>
              <a:t>              </a:t>
            </a:r>
            <a:r>
              <a:rPr kumimoji="1" lang="ja-JP" altLang="en-US" dirty="0" smtClean="0">
                <a:solidFill>
                  <a:srgbClr val="000000"/>
                </a:solidFill>
                <a:latin typeface="メイリオ"/>
                <a:ea typeface="メイリオ"/>
                <a:cs typeface="メイリオ"/>
              </a:rPr>
              <a:t>　　　　　　　　　　</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r>
              <a:rPr kumimoji="1" lang="ja-JP" altLang="en-US" dirty="0" smtClean="0">
                <a:solidFill>
                  <a:srgbClr val="000000"/>
                </a:solidFill>
                <a:latin typeface="メイリオ"/>
                <a:ea typeface="メイリオ"/>
                <a:cs typeface="メイリオ"/>
              </a:rPr>
              <a:t>　</a:t>
            </a:r>
            <a:endParaRPr kumimoji="1" lang="ja-JP" altLang="en-US" dirty="0">
              <a:solidFill>
                <a:srgbClr val="000000"/>
              </a:solidFill>
              <a:latin typeface="メイリオ"/>
              <a:ea typeface="メイリオ"/>
              <a:cs typeface="メイリオ"/>
            </a:endParaRPr>
          </a:p>
        </p:txBody>
      </p:sp>
      <p:sp>
        <p:nvSpPr>
          <p:cNvPr id="14" name="右矢印 13"/>
          <p:cNvSpPr/>
          <p:nvPr/>
        </p:nvSpPr>
        <p:spPr>
          <a:xfrm>
            <a:off x="2838402" y="5551581"/>
            <a:ext cx="1663311"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16" name="テキスト ボックス 15"/>
          <p:cNvSpPr txBox="1"/>
          <p:nvPr/>
        </p:nvSpPr>
        <p:spPr>
          <a:xfrm>
            <a:off x="2656485" y="5173885"/>
            <a:ext cx="2031325"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マイグレーション</a:t>
            </a:r>
            <a:endParaRPr kumimoji="1" lang="ja-JP" altLang="en-US" dirty="0">
              <a:solidFill>
                <a:srgbClr val="000000"/>
              </a:solidFill>
              <a:latin typeface="メイリオ"/>
              <a:ea typeface="メイリオ"/>
              <a:cs typeface="メイリオ"/>
            </a:endParaRPr>
          </a:p>
        </p:txBody>
      </p:sp>
      <p:sp>
        <p:nvSpPr>
          <p:cNvPr id="18" name="角丸四角形 17"/>
          <p:cNvSpPr/>
          <p:nvPr/>
        </p:nvSpPr>
        <p:spPr>
          <a:xfrm>
            <a:off x="5036450" y="5176314"/>
            <a:ext cx="1126327"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19" name="テキスト ボックス 18"/>
          <p:cNvSpPr txBox="1"/>
          <p:nvPr/>
        </p:nvSpPr>
        <p:spPr>
          <a:xfrm>
            <a:off x="1062701" y="4697492"/>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移送元ホスト</a:t>
            </a:r>
            <a:endParaRPr kumimoji="1" lang="ja-JP" altLang="en-US" dirty="0">
              <a:solidFill>
                <a:srgbClr val="000000"/>
              </a:solidFill>
              <a:latin typeface="メイリオ"/>
              <a:ea typeface="メイリオ"/>
              <a:cs typeface="メイリオ"/>
            </a:endParaRPr>
          </a:p>
        </p:txBody>
      </p:sp>
      <p:sp>
        <p:nvSpPr>
          <p:cNvPr id="20" name="テキスト ボックス 19"/>
          <p:cNvSpPr txBox="1"/>
          <p:nvPr/>
        </p:nvSpPr>
        <p:spPr>
          <a:xfrm>
            <a:off x="5586914" y="4697492"/>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移送先ホスト</a:t>
            </a:r>
            <a:endParaRPr kumimoji="1" lang="ja-JP" altLang="en-US" dirty="0">
              <a:solidFill>
                <a:srgbClr val="000000"/>
              </a:solidFill>
              <a:latin typeface="メイリオ"/>
              <a:ea typeface="メイリオ"/>
              <a:cs typeface="メイリオ"/>
            </a:endParaRPr>
          </a:p>
        </p:txBody>
      </p:sp>
      <p:sp>
        <p:nvSpPr>
          <p:cNvPr id="21" name="円柱 20"/>
          <p:cNvSpPr/>
          <p:nvPr/>
        </p:nvSpPr>
        <p:spPr>
          <a:xfrm>
            <a:off x="6945710" y="5114965"/>
            <a:ext cx="1058651" cy="702682"/>
          </a:xfrm>
          <a:prstGeom prst="ca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31" name="角丸四角形 30"/>
          <p:cNvSpPr/>
          <p:nvPr/>
        </p:nvSpPr>
        <p:spPr>
          <a:xfrm>
            <a:off x="1038806" y="5176314"/>
            <a:ext cx="1432944"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24" name="角丸四角形 23"/>
          <p:cNvSpPr/>
          <p:nvPr/>
        </p:nvSpPr>
        <p:spPr>
          <a:xfrm>
            <a:off x="1038806" y="6018490"/>
            <a:ext cx="1432944"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sp>
        <p:nvSpPr>
          <p:cNvPr id="25" name="角丸四角形 24"/>
          <p:cNvSpPr/>
          <p:nvPr/>
        </p:nvSpPr>
        <p:spPr>
          <a:xfrm>
            <a:off x="5036451" y="5991451"/>
            <a:ext cx="1126326"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sp>
        <p:nvSpPr>
          <p:cNvPr id="26" name="左右矢印 25"/>
          <p:cNvSpPr/>
          <p:nvPr/>
        </p:nvSpPr>
        <p:spPr>
          <a:xfrm>
            <a:off x="6162777" y="5504593"/>
            <a:ext cx="879620" cy="233889"/>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000000"/>
              </a:solidFill>
            </a:endParaRPr>
          </a:p>
        </p:txBody>
      </p:sp>
      <p:sp>
        <p:nvSpPr>
          <p:cNvPr id="5" name="テキスト ボックス 4"/>
          <p:cNvSpPr txBox="1"/>
          <p:nvPr/>
        </p:nvSpPr>
        <p:spPr>
          <a:xfrm>
            <a:off x="6958410" y="5991451"/>
            <a:ext cx="1107996"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ディスク</a:t>
            </a:r>
            <a:endParaRPr kumimoji="1" lang="ja-JP" altLang="en-US" dirty="0">
              <a:solidFill>
                <a:srgbClr val="000000"/>
              </a:solidFill>
              <a:latin typeface="メイリオ"/>
              <a:ea typeface="メイリオ"/>
              <a:cs typeface="メイリオ"/>
            </a:endParaRPr>
          </a:p>
        </p:txBody>
      </p:sp>
      <p:sp>
        <p:nvSpPr>
          <p:cNvPr id="27" name="角丸四角形 26"/>
          <p:cNvSpPr/>
          <p:nvPr/>
        </p:nvSpPr>
        <p:spPr>
          <a:xfrm>
            <a:off x="7042397" y="5341564"/>
            <a:ext cx="882686" cy="41024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8" name="正方形/長方形 7"/>
          <p:cNvSpPr/>
          <p:nvPr/>
        </p:nvSpPr>
        <p:spPr>
          <a:xfrm>
            <a:off x="1161951" y="5375706"/>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1</a:t>
            </a:r>
            <a:endParaRPr kumimoji="1" lang="ja-JP" altLang="en-US" dirty="0">
              <a:solidFill>
                <a:srgbClr val="000000"/>
              </a:solidFill>
            </a:endParaRPr>
          </a:p>
        </p:txBody>
      </p:sp>
      <p:sp>
        <p:nvSpPr>
          <p:cNvPr id="28" name="正方形/長方形 27"/>
          <p:cNvSpPr/>
          <p:nvPr/>
        </p:nvSpPr>
        <p:spPr>
          <a:xfrm>
            <a:off x="1465646" y="5375706"/>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2</a:t>
            </a:r>
            <a:endParaRPr kumimoji="1" lang="ja-JP" altLang="en-US" dirty="0">
              <a:solidFill>
                <a:srgbClr val="000000"/>
              </a:solidFill>
            </a:endParaRPr>
          </a:p>
        </p:txBody>
      </p:sp>
      <p:sp>
        <p:nvSpPr>
          <p:cNvPr id="29" name="正方形/長方形 28"/>
          <p:cNvSpPr/>
          <p:nvPr/>
        </p:nvSpPr>
        <p:spPr>
          <a:xfrm>
            <a:off x="1769341" y="5375706"/>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3</a:t>
            </a:r>
            <a:endParaRPr kumimoji="1" lang="ja-JP" altLang="en-US" dirty="0">
              <a:solidFill>
                <a:srgbClr val="000000"/>
              </a:solidFill>
            </a:endParaRPr>
          </a:p>
        </p:txBody>
      </p:sp>
      <p:sp>
        <p:nvSpPr>
          <p:cNvPr id="30" name="正方形/長方形 29"/>
          <p:cNvSpPr/>
          <p:nvPr/>
        </p:nvSpPr>
        <p:spPr>
          <a:xfrm>
            <a:off x="2073036" y="5375706"/>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4</a:t>
            </a:r>
            <a:endParaRPr kumimoji="1" lang="ja-JP" altLang="en-US" dirty="0">
              <a:solidFill>
                <a:srgbClr val="000000"/>
              </a:solidFill>
            </a:endParaRPr>
          </a:p>
        </p:txBody>
      </p:sp>
      <p:sp>
        <p:nvSpPr>
          <p:cNvPr id="6" name="テキスト ボックス 5"/>
          <p:cNvSpPr txBox="1"/>
          <p:nvPr/>
        </p:nvSpPr>
        <p:spPr>
          <a:xfrm>
            <a:off x="6025721" y="5742122"/>
            <a:ext cx="1249060" cy="369332"/>
          </a:xfrm>
          <a:prstGeom prst="rect">
            <a:avLst/>
          </a:prstGeom>
          <a:noFill/>
        </p:spPr>
        <p:txBody>
          <a:bodyPr wrap="none" rtlCol="0">
            <a:spAutoFit/>
          </a:bodyPr>
          <a:lstStyle/>
          <a:p>
            <a:r>
              <a:rPr kumimoji="1" lang="ja-JP" altLang="en-US" dirty="0" smtClean="0"/>
              <a:t>ページング</a:t>
            </a:r>
            <a:endParaRPr kumimoji="1" lang="ja-JP" altLang="en-US" dirty="0"/>
          </a:p>
        </p:txBody>
      </p:sp>
      <p:sp>
        <p:nvSpPr>
          <p:cNvPr id="36" name="正方形/長方形 35"/>
          <p:cNvSpPr/>
          <p:nvPr/>
        </p:nvSpPr>
        <p:spPr>
          <a:xfrm>
            <a:off x="1163055" y="5376562"/>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1</a:t>
            </a:r>
            <a:endParaRPr kumimoji="1" lang="ja-JP" altLang="en-US" dirty="0">
              <a:solidFill>
                <a:srgbClr val="000000"/>
              </a:solidFill>
            </a:endParaRPr>
          </a:p>
        </p:txBody>
      </p:sp>
      <p:sp>
        <p:nvSpPr>
          <p:cNvPr id="39" name="正方形/長方形 38"/>
          <p:cNvSpPr/>
          <p:nvPr/>
        </p:nvSpPr>
        <p:spPr>
          <a:xfrm>
            <a:off x="1466750" y="5376562"/>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2</a:t>
            </a:r>
            <a:endParaRPr kumimoji="1" lang="ja-JP" altLang="en-US" dirty="0">
              <a:solidFill>
                <a:srgbClr val="000000"/>
              </a:solidFill>
            </a:endParaRPr>
          </a:p>
        </p:txBody>
      </p:sp>
      <p:sp>
        <p:nvSpPr>
          <p:cNvPr id="40" name="正方形/長方形 39"/>
          <p:cNvSpPr/>
          <p:nvPr/>
        </p:nvSpPr>
        <p:spPr>
          <a:xfrm>
            <a:off x="1770445" y="5376562"/>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3</a:t>
            </a:r>
            <a:endParaRPr kumimoji="1" lang="ja-JP" altLang="en-US" dirty="0">
              <a:solidFill>
                <a:srgbClr val="000000"/>
              </a:solidFill>
            </a:endParaRPr>
          </a:p>
        </p:txBody>
      </p:sp>
      <p:sp>
        <p:nvSpPr>
          <p:cNvPr id="41" name="正方形/長方形 40"/>
          <p:cNvSpPr/>
          <p:nvPr/>
        </p:nvSpPr>
        <p:spPr>
          <a:xfrm>
            <a:off x="2074140" y="5376562"/>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4</a:t>
            </a:r>
            <a:endParaRPr kumimoji="1" lang="ja-JP" altLang="en-US" dirty="0">
              <a:solidFill>
                <a:srgbClr val="000000"/>
              </a:solidFill>
            </a:endParaRPr>
          </a:p>
        </p:txBody>
      </p:sp>
    </p:spTree>
    <p:extLst>
      <p:ext uri="{BB962C8B-B14F-4D97-AF65-F5344CB8AC3E}">
        <p14:creationId xmlns:p14="http://schemas.microsoft.com/office/powerpoint/2010/main" val="2794139569"/>
      </p:ext>
    </p:extLst>
  </p:cSld>
  <p:clrMapOvr>
    <a:masterClrMapping/>
  </p:clrMapOvr>
  <mc:AlternateContent xmlns:mc="http://schemas.openxmlformats.org/markup-compatibility/2006" xmlns:p14="http://schemas.microsoft.com/office/powerpoint/2010/main">
    <mc:Choice Requires="p14">
      <p:transition spd="slow" p14:dur="2000" advTm="190"/>
    </mc:Choice>
    <mc:Fallback xmlns="">
      <p:transition xmlns:p14="http://schemas.microsoft.com/office/powerpoint/2010/main" spd="slow" advTm="19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 -7.40741E-7 L 0.11823 -0.06875 C 0.14323 -0.08426 0.18021 -0.09282 0.21892 -0.09282 C 0.26302 -0.09282 0.29826 -0.08426 0.32326 -0.06875 L 0.44167 -7.40741E-7 " pathEditMode="relative" rAng="0" ptsTypes="FffFF">
                                      <p:cBhvr>
                                        <p:cTn id="6" dur="1000" fill="hold"/>
                                        <p:tgtEl>
                                          <p:spTgt spid="36"/>
                                        </p:tgtEl>
                                        <p:attrNameLst>
                                          <p:attrName>ppt_x</p:attrName>
                                          <p:attrName>ppt_y</p:attrName>
                                        </p:attrNameLst>
                                      </p:cBhvr>
                                      <p:rCtr x="22083" y="-4653"/>
                                    </p:animMotion>
                                  </p:child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2.77778E-7 -7.40741E-7 L 0.12118 -0.06898 C 0.1467 -0.08472 0.18472 -0.09305 0.22431 -0.09305 C 0.26962 -0.09305 0.30573 -0.08472 0.33125 -0.06898 L 0.45278 -7.40741E-7 " pathEditMode="relative" rAng="0" ptsTypes="FffFF">
                                      <p:cBhvr>
                                        <p:cTn id="10" dur="1000" fill="hold"/>
                                        <p:tgtEl>
                                          <p:spTgt spid="39"/>
                                        </p:tgtEl>
                                        <p:attrNameLst>
                                          <p:attrName>ppt_x</p:attrName>
                                          <p:attrName>ppt_y</p:attrName>
                                        </p:attrNameLst>
                                      </p:cBhvr>
                                      <p:rCtr x="22639" y="-4653"/>
                                    </p:animMotion>
                                  </p:childTnLst>
                                </p:cTn>
                              </p:par>
                            </p:childTnLst>
                          </p:cTn>
                        </p:par>
                      </p:childTnLst>
                    </p:cTn>
                  </p:par>
                  <p:par>
                    <p:cTn id="11" fill="hold">
                      <p:stCondLst>
                        <p:cond delay="indefinite"/>
                      </p:stCondLst>
                      <p:childTnLst>
                        <p:par>
                          <p:cTn id="12" fill="hold">
                            <p:stCondLst>
                              <p:cond delay="0"/>
                            </p:stCondLst>
                            <p:childTnLst>
                              <p:par>
                                <p:cTn id="13" presetID="37" presetClass="path" presetSubtype="0" accel="50000" decel="50000" fill="hold" grpId="0" nodeType="clickEffect">
                                  <p:stCondLst>
                                    <p:cond delay="0"/>
                                  </p:stCondLst>
                                  <p:childTnLst>
                                    <p:animMotion origin="layout" path="M 5.55556E-7 0.00023 L 0.10052 0.05324 C 0.1217 0.06528 0.15312 0.07199 0.18594 0.07199 C 0.22361 0.07199 0.25347 0.06528 0.27465 0.05324 L 0.37535 0.00023 " pathEditMode="relative" rAng="0" ptsTypes="FffFF">
                                      <p:cBhvr>
                                        <p:cTn id="14" dur="1000" fill="hold"/>
                                        <p:tgtEl>
                                          <p:spTgt spid="40"/>
                                        </p:tgtEl>
                                        <p:attrNameLst>
                                          <p:attrName>ppt_x</p:attrName>
                                          <p:attrName>ppt_y</p:attrName>
                                        </p:attrNameLst>
                                      </p:cBhvr>
                                      <p:rCtr x="18767" y="3588"/>
                                    </p:animMotion>
                                  </p:childTnLst>
                                </p:cTn>
                              </p:par>
                            </p:childTnLst>
                          </p:cTn>
                        </p:par>
                        <p:par>
                          <p:cTn id="15" fill="hold">
                            <p:stCondLst>
                              <p:cond delay="1000"/>
                            </p:stCondLst>
                            <p:childTnLst>
                              <p:par>
                                <p:cTn id="16" presetID="37" presetClass="path" presetSubtype="0" accel="50000" decel="50000" fill="hold" grpId="1" nodeType="afterEffect">
                                  <p:stCondLst>
                                    <p:cond delay="0"/>
                                  </p:stCondLst>
                                  <p:childTnLst>
                                    <p:animMotion origin="layout" path="M 0.44167 -7.40741E-7 L 0.49861 0.05301 C 0.51042 0.06505 0.5283 0.07199 0.54688 0.07199 C 0.56823 0.07199 0.58524 0.06505 0.59705 0.05301 L 0.65417 -7.40741E-7 " pathEditMode="relative" rAng="0" ptsTypes="FffFF">
                                      <p:cBhvr>
                                        <p:cTn id="17" dur="1000" fill="hold"/>
                                        <p:tgtEl>
                                          <p:spTgt spid="36"/>
                                        </p:tgtEl>
                                        <p:attrNameLst>
                                          <p:attrName>ppt_x</p:attrName>
                                          <p:attrName>ppt_y</p:attrName>
                                        </p:attrNameLst>
                                      </p:cBhvr>
                                      <p:rCtr x="10625" y="3588"/>
                                    </p:animMotion>
                                  </p:childTnLst>
                                </p:cTn>
                              </p:par>
                            </p:childTnLst>
                          </p:cTn>
                        </p:par>
                      </p:childTnLst>
                    </p:cTn>
                  </p:par>
                  <p:par>
                    <p:cTn id="18" fill="hold">
                      <p:stCondLst>
                        <p:cond delay="indefinite"/>
                      </p:stCondLst>
                      <p:childTnLst>
                        <p:par>
                          <p:cTn id="19" fill="hold">
                            <p:stCondLst>
                              <p:cond delay="0"/>
                            </p:stCondLst>
                            <p:childTnLst>
                              <p:par>
                                <p:cTn id="20" presetID="37" presetClass="path" presetSubtype="0" accel="50000" decel="50000" fill="hold" grpId="0" nodeType="clickEffect">
                                  <p:stCondLst>
                                    <p:cond delay="0"/>
                                  </p:stCondLst>
                                  <p:childTnLst>
                                    <p:animMotion origin="layout" path="M -2.77778E-6 -7.40741E-7 L 0.10348 0.05324 C 0.12518 0.06528 0.15764 0.07199 0.1915 0.07199 C 0.23004 0.07199 0.26094 0.06528 0.28264 0.05324 L 0.38629 -7.40741E-7 " pathEditMode="relative" rAng="0" ptsTypes="FffFF">
                                      <p:cBhvr>
                                        <p:cTn id="21" dur="1000" fill="hold"/>
                                        <p:tgtEl>
                                          <p:spTgt spid="41"/>
                                        </p:tgtEl>
                                        <p:attrNameLst>
                                          <p:attrName>ppt_x</p:attrName>
                                          <p:attrName>ppt_y</p:attrName>
                                        </p:attrNameLst>
                                      </p:cBhvr>
                                      <p:rCtr x="19306" y="3588"/>
                                    </p:animMotion>
                                  </p:childTnLst>
                                </p:cTn>
                              </p:par>
                            </p:childTnLst>
                          </p:cTn>
                        </p:par>
                        <p:par>
                          <p:cTn id="22" fill="hold">
                            <p:stCondLst>
                              <p:cond delay="1000"/>
                            </p:stCondLst>
                            <p:childTnLst>
                              <p:par>
                                <p:cTn id="23" presetID="37" presetClass="path" presetSubtype="0" accel="50000" decel="50000" fill="hold" grpId="1" nodeType="afterEffect">
                                  <p:stCondLst>
                                    <p:cond delay="0"/>
                                  </p:stCondLst>
                                  <p:childTnLst>
                                    <p:animMotion origin="layout" path="M 0.45278 -2.22222E-6 L 0.50816 0.05301 C 0.51979 0.06505 0.53715 0.07176 0.55538 0.07176 C 0.57604 0.07176 0.59253 0.06505 0.60417 0.05301 L 0.65972 -2.22222E-6 " pathEditMode="relative" rAng="0" ptsTypes="FffFF">
                                      <p:cBhvr>
                                        <p:cTn id="24" dur="1000" fill="hold"/>
                                        <p:tgtEl>
                                          <p:spTgt spid="39"/>
                                        </p:tgtEl>
                                        <p:attrNameLst>
                                          <p:attrName>ppt_x</p:attrName>
                                          <p:attrName>ppt_y</p:attrName>
                                        </p:attrNameLst>
                                      </p:cBhvr>
                                      <p:rCtr x="10347" y="358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6" grpId="1" animBg="1"/>
      <p:bldP spid="39" grpId="0" animBg="1"/>
      <p:bldP spid="39" grpId="1" animBg="1"/>
      <p:bldP spid="40" grpId="0" animBg="1"/>
      <p:bldP spid="4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提案</a:t>
            </a:r>
            <a:r>
              <a:rPr lang="ja-JP" altLang="ja-JP" dirty="0" smtClean="0"/>
              <a:t> </a:t>
            </a:r>
            <a:r>
              <a:rPr lang="en-US" altLang="ja-JP" dirty="0" smtClean="0"/>
              <a:t>:</a:t>
            </a:r>
            <a:r>
              <a:rPr lang="ja-JP" altLang="en-US" dirty="0" smtClean="0"/>
              <a:t> </a:t>
            </a:r>
            <a:r>
              <a:rPr lang="en-US" altLang="ja-JP" dirty="0" smtClean="0"/>
              <a:t>S-memV</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大容量メモリを持つ</a:t>
            </a:r>
            <a:r>
              <a:rPr lang="ja-JP" altLang="ja-JP" dirty="0" smtClean="0">
                <a:solidFill>
                  <a:srgbClr val="000000"/>
                </a:solidFill>
              </a:rPr>
              <a:t>V</a:t>
            </a:r>
            <a:r>
              <a:rPr lang="en-US" altLang="ja-JP" dirty="0" smtClean="0">
                <a:solidFill>
                  <a:srgbClr val="000000"/>
                </a:solidFill>
              </a:rPr>
              <a:t>M</a:t>
            </a:r>
            <a:r>
              <a:rPr lang="ja-JP" altLang="en-US" dirty="0" smtClean="0">
                <a:solidFill>
                  <a:srgbClr val="000000"/>
                </a:solidFill>
              </a:rPr>
              <a:t>を複数のホスト</a:t>
            </a:r>
            <a:r>
              <a:rPr lang="ja-JP" altLang="en-US" dirty="0">
                <a:solidFill>
                  <a:srgbClr val="000000"/>
                </a:solidFill>
              </a:rPr>
              <a:t>に分割してマイグレーション</a:t>
            </a:r>
            <a:endParaRPr lang="en-US" altLang="ja-JP" dirty="0" smtClean="0">
              <a:solidFill>
                <a:srgbClr val="000000"/>
              </a:solidFill>
            </a:endParaRPr>
          </a:p>
          <a:p>
            <a:pPr lvl="1"/>
            <a:r>
              <a:rPr lang="en-US" altLang="ja-JP" dirty="0">
                <a:solidFill>
                  <a:srgbClr val="000000"/>
                </a:solidFill>
              </a:rPr>
              <a:t>VM</a:t>
            </a:r>
            <a:r>
              <a:rPr lang="ja-JP" altLang="en-US" dirty="0">
                <a:solidFill>
                  <a:srgbClr val="000000"/>
                </a:solidFill>
              </a:rPr>
              <a:t>の核となる</a:t>
            </a:r>
            <a:r>
              <a:rPr lang="ja-JP" altLang="en-US" dirty="0" smtClean="0">
                <a:solidFill>
                  <a:srgbClr val="000000"/>
                </a:solidFill>
              </a:rPr>
              <a:t>情報</a:t>
            </a:r>
            <a:r>
              <a:rPr lang="en-US" altLang="en-US" dirty="0" smtClean="0">
                <a:solidFill>
                  <a:srgbClr val="000000"/>
                </a:solidFill>
              </a:rPr>
              <a:t>, </a:t>
            </a:r>
            <a:r>
              <a:rPr lang="ja-JP" altLang="en-US" dirty="0" smtClean="0">
                <a:solidFill>
                  <a:srgbClr val="000000"/>
                </a:solidFill>
              </a:rPr>
              <a:t>アクセスが予測されるメモリ</a:t>
            </a:r>
            <a:endParaRPr lang="en-US" altLang="ja-JP" dirty="0" smtClean="0">
              <a:solidFill>
                <a:srgbClr val="000000"/>
              </a:solidFill>
            </a:endParaRPr>
          </a:p>
          <a:p>
            <a:pPr lvl="2"/>
            <a:r>
              <a:rPr lang="ja-JP" altLang="en-US" dirty="0" smtClean="0">
                <a:solidFill>
                  <a:srgbClr val="000000"/>
                </a:solidFill>
              </a:rPr>
              <a:t>メインホスト</a:t>
            </a:r>
            <a:r>
              <a:rPr lang="ja-JP" altLang="en-US" dirty="0">
                <a:solidFill>
                  <a:srgbClr val="000000"/>
                </a:solidFill>
              </a:rPr>
              <a:t>に転送</a:t>
            </a:r>
            <a:endParaRPr lang="en-US" altLang="ja-JP" dirty="0">
              <a:solidFill>
                <a:srgbClr val="000000"/>
              </a:solidFill>
            </a:endParaRPr>
          </a:p>
          <a:p>
            <a:pPr lvl="1"/>
            <a:r>
              <a:rPr lang="ja-JP" altLang="en-US" dirty="0">
                <a:solidFill>
                  <a:srgbClr val="000000"/>
                </a:solidFill>
              </a:rPr>
              <a:t>メインホストに入りきらない</a:t>
            </a:r>
            <a:r>
              <a:rPr lang="en-US" altLang="ja-JP" dirty="0">
                <a:solidFill>
                  <a:srgbClr val="000000"/>
                </a:solidFill>
              </a:rPr>
              <a:t>VM</a:t>
            </a:r>
            <a:r>
              <a:rPr lang="ja-JP" altLang="en-US" dirty="0">
                <a:solidFill>
                  <a:srgbClr val="000000"/>
                </a:solidFill>
              </a:rPr>
              <a:t>のメモリ</a:t>
            </a:r>
            <a:endParaRPr lang="en-US" altLang="ja-JP" dirty="0">
              <a:solidFill>
                <a:srgbClr val="000000"/>
              </a:solidFill>
            </a:endParaRPr>
          </a:p>
          <a:p>
            <a:pPr lvl="2"/>
            <a:r>
              <a:rPr lang="ja-JP" altLang="en-US" dirty="0">
                <a:solidFill>
                  <a:srgbClr val="000000"/>
                </a:solidFill>
              </a:rPr>
              <a:t>サブホスト群に転送</a:t>
            </a:r>
            <a:endParaRPr lang="en-US" altLang="ja-JP" dirty="0">
              <a:solidFill>
                <a:srgbClr val="000000"/>
              </a:solidFill>
            </a:endParaRPr>
          </a:p>
          <a:p>
            <a:pPr lvl="1"/>
            <a:r>
              <a:rPr lang="ja-JP" altLang="en-US" dirty="0" smtClean="0">
                <a:solidFill>
                  <a:srgbClr val="000000"/>
                </a:solidFill>
              </a:rPr>
              <a:t>マイグレーション中はページングが発生しない</a:t>
            </a:r>
            <a:endParaRPr lang="ja-JP" altLang="en-US" dirty="0">
              <a:solidFill>
                <a:srgbClr val="000000"/>
              </a:solidFill>
            </a:endParaRPr>
          </a:p>
          <a:p>
            <a:pPr lvl="2"/>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6</a:t>
            </a:fld>
            <a:endParaRPr lang="en-US"/>
          </a:p>
        </p:txBody>
      </p:sp>
      <p:grpSp>
        <p:nvGrpSpPr>
          <p:cNvPr id="5" name="図形グループ 4"/>
          <p:cNvGrpSpPr/>
          <p:nvPr/>
        </p:nvGrpSpPr>
        <p:grpSpPr>
          <a:xfrm>
            <a:off x="567548" y="4394985"/>
            <a:ext cx="7558548" cy="2146676"/>
            <a:chOff x="567548" y="4256698"/>
            <a:chExt cx="7558548" cy="2146676"/>
          </a:xfrm>
        </p:grpSpPr>
        <p:sp>
          <p:nvSpPr>
            <p:cNvPr id="6" name="角丸四角形 5"/>
            <p:cNvSpPr/>
            <p:nvPr/>
          </p:nvSpPr>
          <p:spPr>
            <a:xfrm>
              <a:off x="6163936" y="4654665"/>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7" name="角丸四角形 6"/>
            <p:cNvSpPr/>
            <p:nvPr/>
          </p:nvSpPr>
          <p:spPr>
            <a:xfrm>
              <a:off x="567548" y="4645545"/>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8" name="角丸四角形 7"/>
            <p:cNvSpPr/>
            <p:nvPr/>
          </p:nvSpPr>
          <p:spPr>
            <a:xfrm>
              <a:off x="4065219" y="4659147"/>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9" name="右矢印 8"/>
            <p:cNvSpPr/>
            <p:nvPr/>
          </p:nvSpPr>
          <p:spPr>
            <a:xfrm>
              <a:off x="2545542" y="5110787"/>
              <a:ext cx="1343012"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0" name="テキスト ボックス 9"/>
            <p:cNvSpPr txBox="1"/>
            <p:nvPr/>
          </p:nvSpPr>
          <p:spPr>
            <a:xfrm>
              <a:off x="2339500" y="4803010"/>
              <a:ext cx="1725719" cy="307777"/>
            </a:xfrm>
            <a:prstGeom prst="rect">
              <a:avLst/>
            </a:prstGeom>
            <a:noFill/>
          </p:spPr>
          <p:txBody>
            <a:bodyPr wrap="square" rtlCol="0">
              <a:spAutoFit/>
            </a:bodyPr>
            <a:lstStyle/>
            <a:p>
              <a:r>
                <a:rPr kumimoji="1" lang="ja-JP" altLang="en-US" sz="1400" dirty="0" smtClean="0">
                  <a:latin typeface="メイリオ"/>
                  <a:ea typeface="メイリオ"/>
                  <a:cs typeface="メイリオ"/>
                </a:rPr>
                <a:t>マイグレーション</a:t>
              </a:r>
              <a:endParaRPr kumimoji="1" lang="ja-JP" altLang="en-US" sz="1400" dirty="0">
                <a:latin typeface="メイリオ"/>
                <a:ea typeface="メイリオ"/>
                <a:cs typeface="メイリオ"/>
              </a:endParaRPr>
            </a:p>
          </p:txBody>
        </p:sp>
        <p:sp>
          <p:nvSpPr>
            <p:cNvPr id="11" name="テキスト ボックス 10"/>
            <p:cNvSpPr txBox="1"/>
            <p:nvPr/>
          </p:nvSpPr>
          <p:spPr>
            <a:xfrm>
              <a:off x="769840" y="4256698"/>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2" name="テキスト ボックス 11"/>
            <p:cNvSpPr txBox="1"/>
            <p:nvPr/>
          </p:nvSpPr>
          <p:spPr>
            <a:xfrm>
              <a:off x="3848450" y="4296802"/>
              <a:ext cx="2262158"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移送先メインホスト</a:t>
              </a:r>
              <a:endParaRPr kumimoji="1" lang="ja-JP" altLang="en-US" dirty="0">
                <a:latin typeface="メイリオ"/>
                <a:ea typeface="メイリオ"/>
                <a:cs typeface="メイリオ"/>
              </a:endParaRPr>
            </a:p>
          </p:txBody>
        </p:sp>
        <p:sp>
          <p:nvSpPr>
            <p:cNvPr id="13" name="角丸四角形 12"/>
            <p:cNvSpPr/>
            <p:nvPr/>
          </p:nvSpPr>
          <p:spPr>
            <a:xfrm>
              <a:off x="6375842" y="4984063"/>
              <a:ext cx="1362856" cy="810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14" name="テキスト ボックス 13"/>
            <p:cNvSpPr txBox="1"/>
            <p:nvPr/>
          </p:nvSpPr>
          <p:spPr>
            <a:xfrm>
              <a:off x="6094771" y="4280923"/>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移送先サブホスト</a:t>
              </a:r>
              <a:endParaRPr kumimoji="1" lang="ja-JP" altLang="en-US" dirty="0">
                <a:latin typeface="メイリオ"/>
                <a:ea typeface="メイリオ"/>
                <a:cs typeface="メイリオ"/>
              </a:endParaRPr>
            </a:p>
          </p:txBody>
        </p:sp>
        <p:sp>
          <p:nvSpPr>
            <p:cNvPr id="15" name="右カーブ矢印 14"/>
            <p:cNvSpPr/>
            <p:nvPr/>
          </p:nvSpPr>
          <p:spPr>
            <a:xfrm rot="16200000">
              <a:off x="3860692" y="3341085"/>
              <a:ext cx="998203" cy="5126375"/>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16" name="テキスト ボックス 15"/>
            <p:cNvSpPr txBox="1"/>
            <p:nvPr/>
          </p:nvSpPr>
          <p:spPr>
            <a:xfrm>
              <a:off x="3594248" y="6057186"/>
              <a:ext cx="1174635" cy="307777"/>
            </a:xfrm>
            <a:prstGeom prst="rect">
              <a:avLst/>
            </a:prstGeom>
            <a:noFill/>
          </p:spPr>
          <p:txBody>
            <a:bodyPr wrap="square" rtlCol="0">
              <a:spAutoFit/>
            </a:bodyPr>
            <a:lstStyle/>
            <a:p>
              <a:r>
                <a:rPr kumimoji="1" lang="ja-JP" altLang="en-US" sz="1400" dirty="0" smtClean="0">
                  <a:solidFill>
                    <a:srgbClr val="000000"/>
                  </a:solidFill>
                  <a:latin typeface="メイリオ"/>
                  <a:ea typeface="メイリオ"/>
                  <a:cs typeface="メイリオ"/>
                </a:rPr>
                <a:t>メモリ転送</a:t>
              </a:r>
              <a:endParaRPr kumimoji="1" lang="ja-JP" altLang="en-US" sz="1400" dirty="0">
                <a:solidFill>
                  <a:srgbClr val="000000"/>
                </a:solidFill>
                <a:latin typeface="メイリオ"/>
                <a:ea typeface="メイリオ"/>
                <a:cs typeface="メイリオ"/>
              </a:endParaRPr>
            </a:p>
          </p:txBody>
        </p:sp>
        <p:sp>
          <p:nvSpPr>
            <p:cNvPr id="17" name="角丸四角形 16"/>
            <p:cNvSpPr/>
            <p:nvPr/>
          </p:nvSpPr>
          <p:spPr>
            <a:xfrm>
              <a:off x="787372" y="5602451"/>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18" name="角丸四角形 17"/>
            <p:cNvSpPr/>
            <p:nvPr/>
          </p:nvSpPr>
          <p:spPr>
            <a:xfrm>
              <a:off x="4235102" y="5602176"/>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19" name="角丸四角形 18"/>
            <p:cNvSpPr/>
            <p:nvPr/>
          </p:nvSpPr>
          <p:spPr>
            <a:xfrm>
              <a:off x="4235102" y="4916775"/>
              <a:ext cx="1343690" cy="4883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20" name="角丸四角形 19"/>
            <p:cNvSpPr/>
            <p:nvPr/>
          </p:nvSpPr>
          <p:spPr>
            <a:xfrm>
              <a:off x="787372" y="4803010"/>
              <a:ext cx="1343690" cy="65005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grpSp>
    </p:spTree>
    <p:extLst>
      <p:ext uri="{BB962C8B-B14F-4D97-AF65-F5344CB8AC3E}">
        <p14:creationId xmlns:p14="http://schemas.microsoft.com/office/powerpoint/2010/main" val="3137536553"/>
      </p:ext>
    </p:extLst>
  </p:cSld>
  <p:clrMapOvr>
    <a:masterClrMapping/>
  </p:clrMapOvr>
  <mc:AlternateContent xmlns:mc="http://schemas.openxmlformats.org/markup-compatibility/2006" xmlns:p14="http://schemas.microsoft.com/office/powerpoint/2010/main">
    <mc:Choice Requires="p14">
      <p:transition spd="slow" p14:dur="2000" advTm="452"/>
    </mc:Choice>
    <mc:Fallback xmlns="">
      <p:transition xmlns:p14="http://schemas.microsoft.com/office/powerpoint/2010/main" spd="slow" advTm="452"/>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マイグレーション後の動作</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メインホスト上でリモートページングを行いながら</a:t>
            </a:r>
            <a:r>
              <a:rPr lang="en-US" altLang="ja-JP" dirty="0" smtClean="0">
                <a:solidFill>
                  <a:srgbClr val="000000"/>
                </a:solidFill>
              </a:rPr>
              <a:t>VM</a:t>
            </a:r>
            <a:r>
              <a:rPr lang="ja-JP" altLang="en-US" dirty="0" smtClean="0">
                <a:solidFill>
                  <a:srgbClr val="000000"/>
                </a:solidFill>
              </a:rPr>
              <a:t>を動作させる</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がメインホスト上にないメモリを要求した時</a:t>
            </a:r>
            <a:endParaRPr lang="en-US" altLang="ja-JP" dirty="0" smtClean="0">
              <a:solidFill>
                <a:srgbClr val="000000"/>
              </a:solidFill>
            </a:endParaRPr>
          </a:p>
          <a:p>
            <a:pPr lvl="2"/>
            <a:r>
              <a:rPr lang="ja-JP" altLang="en-US" dirty="0" smtClean="0">
                <a:solidFill>
                  <a:srgbClr val="000000"/>
                </a:solidFill>
              </a:rPr>
              <a:t>要求されたメモリをサブホストからページイン</a:t>
            </a:r>
            <a:endParaRPr lang="en-US" altLang="ja-JP" dirty="0" smtClean="0">
              <a:solidFill>
                <a:srgbClr val="000000"/>
              </a:solidFill>
            </a:endParaRPr>
          </a:p>
          <a:p>
            <a:pPr lvl="2"/>
            <a:r>
              <a:rPr lang="ja-JP" altLang="en-US" dirty="0" smtClean="0">
                <a:solidFill>
                  <a:srgbClr val="000000"/>
                </a:solidFill>
              </a:rPr>
              <a:t>アクセスされていないメモリをサブホストにページアウト</a:t>
            </a:r>
            <a:endParaRPr lang="en-US" altLang="ja-JP" dirty="0" smtClean="0">
              <a:solidFill>
                <a:srgbClr val="000000"/>
              </a:solidFill>
            </a:endParaRPr>
          </a:p>
          <a:p>
            <a:pPr lvl="1"/>
            <a:r>
              <a:rPr lang="ja-JP" altLang="en-US" dirty="0" smtClean="0">
                <a:solidFill>
                  <a:srgbClr val="000000"/>
                </a:solidFill>
              </a:rPr>
              <a:t>リモートページングの頻度は低い</a:t>
            </a:r>
            <a:endParaRPr lang="en-US" altLang="ja-JP" dirty="0" smtClean="0">
              <a:solidFill>
                <a:srgbClr val="000000"/>
              </a:solidFill>
            </a:endParaRPr>
          </a:p>
          <a:p>
            <a:pPr lvl="2"/>
            <a:r>
              <a:rPr lang="ja-JP" altLang="en-US" dirty="0">
                <a:solidFill>
                  <a:srgbClr val="000000"/>
                </a:solidFill>
              </a:rPr>
              <a:t>アクセスが予測される</a:t>
            </a:r>
            <a:r>
              <a:rPr lang="ja-JP" altLang="en-US" dirty="0" smtClean="0">
                <a:solidFill>
                  <a:srgbClr val="000000"/>
                </a:solidFill>
              </a:rPr>
              <a:t>メモリはメインホスト</a:t>
            </a:r>
            <a:r>
              <a:rPr lang="ja-JP" altLang="en-US" dirty="0">
                <a:solidFill>
                  <a:srgbClr val="000000"/>
                </a:solidFill>
              </a:rPr>
              <a:t>に</a:t>
            </a:r>
            <a:r>
              <a:rPr lang="ja-JP" altLang="en-US" dirty="0" smtClean="0">
                <a:solidFill>
                  <a:srgbClr val="000000"/>
                </a:solidFill>
              </a:rPr>
              <a:t>転送済み</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7</a:t>
            </a:fld>
            <a:endParaRPr lang="en-US"/>
          </a:p>
        </p:txBody>
      </p:sp>
      <p:grpSp>
        <p:nvGrpSpPr>
          <p:cNvPr id="5" name="図形グループ 4"/>
          <p:cNvGrpSpPr/>
          <p:nvPr/>
        </p:nvGrpSpPr>
        <p:grpSpPr>
          <a:xfrm>
            <a:off x="1743708" y="4580204"/>
            <a:ext cx="5656585" cy="1854164"/>
            <a:chOff x="1305959" y="4743966"/>
            <a:chExt cx="5656585" cy="1854164"/>
          </a:xfrm>
        </p:grpSpPr>
        <p:sp>
          <p:nvSpPr>
            <p:cNvPr id="9" name="角丸四角形 8"/>
            <p:cNvSpPr/>
            <p:nvPr/>
          </p:nvSpPr>
          <p:spPr>
            <a:xfrm>
              <a:off x="5229371" y="5145427"/>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solidFill>
                    <a:srgbClr val="000000"/>
                  </a:solidFill>
                  <a:latin typeface="メイリオ"/>
                  <a:ea typeface="メイリオ"/>
                  <a:cs typeface="メイリオ"/>
                </a:rPr>
                <a:t> </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r>
                <a:rPr kumimoji="1" lang="ja-JP" altLang="en-US" dirty="0" smtClean="0">
                  <a:solidFill>
                    <a:srgbClr val="000000"/>
                  </a:solidFill>
                  <a:latin typeface="メイリオ"/>
                  <a:ea typeface="メイリオ"/>
                  <a:cs typeface="メイリオ"/>
                </a:rPr>
                <a:t>　</a:t>
              </a:r>
              <a:endParaRPr kumimoji="1" lang="ja-JP" altLang="en-US" dirty="0">
                <a:solidFill>
                  <a:srgbClr val="000000"/>
                </a:solidFill>
                <a:latin typeface="メイリオ"/>
                <a:ea typeface="メイリオ"/>
                <a:cs typeface="メイリオ"/>
              </a:endParaRPr>
            </a:p>
          </p:txBody>
        </p:sp>
        <p:sp>
          <p:nvSpPr>
            <p:cNvPr id="11" name="角丸四角形 10"/>
            <p:cNvSpPr/>
            <p:nvPr/>
          </p:nvSpPr>
          <p:spPr>
            <a:xfrm>
              <a:off x="1305959" y="5146415"/>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solidFill>
                    <a:srgbClr val="000000"/>
                  </a:solidFill>
                  <a:latin typeface="メイリオ"/>
                  <a:ea typeface="メイリオ"/>
                  <a:cs typeface="メイリオ"/>
                </a:rPr>
                <a:t> </a:t>
              </a:r>
              <a:r>
                <a:rPr kumimoji="1" lang="en-US" altLang="en-US" dirty="0" smtClean="0">
                  <a:solidFill>
                    <a:srgbClr val="000000"/>
                  </a:solidFill>
                  <a:latin typeface="メイリオ"/>
                  <a:ea typeface="メイリオ"/>
                  <a:cs typeface="メイリオ"/>
                </a:rPr>
                <a:t>  </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r>
                <a:rPr kumimoji="1" lang="ja-JP" altLang="en-US" dirty="0" smtClean="0">
                  <a:solidFill>
                    <a:srgbClr val="000000"/>
                  </a:solidFill>
                  <a:latin typeface="メイリオ"/>
                  <a:ea typeface="メイリオ"/>
                  <a:cs typeface="メイリオ"/>
                </a:rPr>
                <a:t>　</a:t>
              </a:r>
              <a:endParaRPr kumimoji="1" lang="ja-JP" altLang="en-US" dirty="0">
                <a:solidFill>
                  <a:srgbClr val="000000"/>
                </a:solidFill>
                <a:latin typeface="メイリオ"/>
                <a:ea typeface="メイリオ"/>
                <a:cs typeface="メイリオ"/>
              </a:endParaRPr>
            </a:p>
          </p:txBody>
        </p:sp>
        <p:sp>
          <p:nvSpPr>
            <p:cNvPr id="16" name="テキスト ボックス 15"/>
            <p:cNvSpPr txBox="1"/>
            <p:nvPr/>
          </p:nvSpPr>
          <p:spPr>
            <a:xfrm>
              <a:off x="1379946" y="4743966"/>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メインホスト</a:t>
              </a:r>
              <a:endParaRPr kumimoji="1" lang="ja-JP" altLang="en-US" dirty="0">
                <a:solidFill>
                  <a:srgbClr val="000000"/>
                </a:solidFill>
                <a:latin typeface="メイリオ"/>
                <a:ea typeface="メイリオ"/>
                <a:cs typeface="メイリオ"/>
              </a:endParaRPr>
            </a:p>
          </p:txBody>
        </p:sp>
        <p:sp>
          <p:nvSpPr>
            <p:cNvPr id="17" name="角丸四角形 16"/>
            <p:cNvSpPr/>
            <p:nvPr/>
          </p:nvSpPr>
          <p:spPr>
            <a:xfrm>
              <a:off x="5418799" y="5423085"/>
              <a:ext cx="1362856" cy="89104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solidFill>
                    <a:srgbClr val="000000"/>
                  </a:solidFill>
                  <a:latin typeface="メイリオ"/>
                  <a:ea typeface="メイリオ"/>
                  <a:cs typeface="メイリオ"/>
                </a:rPr>
                <a:t>VM</a:t>
              </a:r>
              <a:r>
                <a:rPr kumimoji="1" lang="ja-JP" altLang="en-US" sz="1400" dirty="0" smtClean="0">
                  <a:solidFill>
                    <a:srgbClr val="000000"/>
                  </a:solidFill>
                  <a:latin typeface="メイリオ"/>
                  <a:ea typeface="メイリオ"/>
                  <a:cs typeface="メイリオ"/>
                </a:rPr>
                <a:t>のメモリの一部</a:t>
              </a:r>
              <a:endParaRPr kumimoji="1" lang="ja-JP" altLang="en-US" sz="1400" dirty="0">
                <a:solidFill>
                  <a:srgbClr val="000000"/>
                </a:solidFill>
                <a:latin typeface="メイリオ"/>
                <a:ea typeface="メイリオ"/>
                <a:cs typeface="メイリオ"/>
              </a:endParaRPr>
            </a:p>
          </p:txBody>
        </p:sp>
        <p:sp>
          <p:nvSpPr>
            <p:cNvPr id="18" name="テキスト ボックス 17"/>
            <p:cNvSpPr txBox="1"/>
            <p:nvPr/>
          </p:nvSpPr>
          <p:spPr>
            <a:xfrm>
              <a:off x="5474126" y="4744949"/>
              <a:ext cx="1338828"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サブホスト</a:t>
              </a:r>
              <a:endParaRPr kumimoji="1" lang="ja-JP" altLang="en-US" dirty="0">
                <a:solidFill>
                  <a:srgbClr val="000000"/>
                </a:solidFill>
                <a:latin typeface="メイリオ"/>
                <a:ea typeface="メイリオ"/>
                <a:cs typeface="メイリオ"/>
              </a:endParaRPr>
            </a:p>
          </p:txBody>
        </p:sp>
        <p:sp>
          <p:nvSpPr>
            <p:cNvPr id="22" name="角丸四角形 21"/>
            <p:cNvSpPr/>
            <p:nvPr/>
          </p:nvSpPr>
          <p:spPr>
            <a:xfrm>
              <a:off x="1475842" y="6106456"/>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solidFill>
                    <a:srgbClr val="000000"/>
                  </a:solidFill>
                  <a:latin typeface="メイリオ"/>
                  <a:ea typeface="メイリオ"/>
                  <a:cs typeface="メイリオ"/>
                </a:rPr>
                <a:t>V</a:t>
              </a:r>
              <a:r>
                <a:rPr kumimoji="1" lang="en-US" altLang="ja-JP" dirty="0" smtClean="0">
                  <a:solidFill>
                    <a:srgbClr val="000000"/>
                  </a:solidFill>
                  <a:latin typeface="メイリオ"/>
                  <a:ea typeface="メイリオ"/>
                  <a:cs typeface="メイリオ"/>
                </a:rPr>
                <a:t>M</a:t>
              </a:r>
              <a:endParaRPr kumimoji="1" lang="ja-JP" altLang="en-US" dirty="0">
                <a:solidFill>
                  <a:srgbClr val="000000"/>
                </a:solidFill>
                <a:latin typeface="メイリオ"/>
                <a:ea typeface="メイリオ"/>
                <a:cs typeface="メイリオ"/>
              </a:endParaRPr>
            </a:p>
          </p:txBody>
        </p:sp>
        <p:sp>
          <p:nvSpPr>
            <p:cNvPr id="23" name="角丸四角形 22"/>
            <p:cNvSpPr/>
            <p:nvPr/>
          </p:nvSpPr>
          <p:spPr>
            <a:xfrm>
              <a:off x="1475842" y="5283892"/>
              <a:ext cx="1343690" cy="65005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solidFill>
                    <a:srgbClr val="000000"/>
                  </a:solidFill>
                  <a:latin typeface="メイリオ"/>
                  <a:ea typeface="メイリオ"/>
                  <a:cs typeface="メイリオ"/>
                </a:rPr>
                <a:t>メモリ</a:t>
              </a:r>
              <a:endParaRPr kumimoji="1" lang="ja-JP" altLang="en-US" dirty="0">
                <a:solidFill>
                  <a:srgbClr val="000000"/>
                </a:solidFill>
                <a:latin typeface="メイリオ"/>
                <a:ea typeface="メイリオ"/>
                <a:cs typeface="メイリオ"/>
              </a:endParaRPr>
            </a:p>
          </p:txBody>
        </p:sp>
        <p:sp>
          <p:nvSpPr>
            <p:cNvPr id="24" name="右矢印 23"/>
            <p:cNvSpPr/>
            <p:nvPr/>
          </p:nvSpPr>
          <p:spPr>
            <a:xfrm>
              <a:off x="3450248" y="5289700"/>
              <a:ext cx="1348631" cy="45513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solidFill>
                  <a:srgbClr val="000000"/>
                </a:solidFill>
                <a:latin typeface="メイリオ"/>
                <a:ea typeface="メイリオ"/>
                <a:cs typeface="メイリオ"/>
              </a:endParaRPr>
            </a:p>
          </p:txBody>
        </p:sp>
        <p:sp>
          <p:nvSpPr>
            <p:cNvPr id="25" name="右矢印 24"/>
            <p:cNvSpPr/>
            <p:nvPr/>
          </p:nvSpPr>
          <p:spPr>
            <a:xfrm rot="10800000">
              <a:off x="3394056" y="5850491"/>
              <a:ext cx="1348631" cy="45513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26" name="テキスト ボックス 25"/>
            <p:cNvSpPr txBox="1"/>
            <p:nvPr/>
          </p:nvSpPr>
          <p:spPr>
            <a:xfrm>
              <a:off x="3333826" y="5011484"/>
              <a:ext cx="1415772" cy="338554"/>
            </a:xfrm>
            <a:prstGeom prst="rect">
              <a:avLst/>
            </a:prstGeom>
            <a:noFill/>
          </p:spPr>
          <p:txBody>
            <a:bodyPr wrap="none" rtlCol="0">
              <a:spAutoFit/>
            </a:bodyPr>
            <a:lstStyle/>
            <a:p>
              <a:r>
                <a:rPr kumimoji="1" lang="ja-JP" altLang="en-US" sz="1600" dirty="0" smtClean="0">
                  <a:solidFill>
                    <a:srgbClr val="000000"/>
                  </a:solidFill>
                  <a:latin typeface="メイリオ"/>
                  <a:ea typeface="メイリオ"/>
                  <a:cs typeface="メイリオ"/>
                </a:rPr>
                <a:t>ページアウト</a:t>
              </a:r>
              <a:endParaRPr kumimoji="1" lang="ja-JP" altLang="en-US" sz="1600" dirty="0">
                <a:solidFill>
                  <a:srgbClr val="000000"/>
                </a:solidFill>
                <a:latin typeface="メイリオ"/>
                <a:ea typeface="メイリオ"/>
                <a:cs typeface="メイリオ"/>
              </a:endParaRPr>
            </a:p>
          </p:txBody>
        </p:sp>
        <p:sp>
          <p:nvSpPr>
            <p:cNvPr id="27" name="テキスト ボックス 26"/>
            <p:cNvSpPr txBox="1"/>
            <p:nvPr/>
          </p:nvSpPr>
          <p:spPr>
            <a:xfrm>
              <a:off x="3482422" y="6259576"/>
              <a:ext cx="1210588" cy="338554"/>
            </a:xfrm>
            <a:prstGeom prst="rect">
              <a:avLst/>
            </a:prstGeom>
            <a:noFill/>
          </p:spPr>
          <p:txBody>
            <a:bodyPr wrap="none" rtlCol="0">
              <a:spAutoFit/>
            </a:bodyPr>
            <a:lstStyle/>
            <a:p>
              <a:r>
                <a:rPr kumimoji="1" lang="ja-JP" altLang="en-US" sz="1600" dirty="0" smtClean="0">
                  <a:solidFill>
                    <a:srgbClr val="000000"/>
                  </a:solidFill>
                  <a:latin typeface="メイリオ"/>
                  <a:ea typeface="メイリオ"/>
                  <a:cs typeface="メイリオ"/>
                </a:rPr>
                <a:t>ページイン</a:t>
              </a:r>
              <a:endParaRPr kumimoji="1" lang="ja-JP" altLang="en-US" sz="1600" dirty="0">
                <a:solidFill>
                  <a:srgbClr val="000000"/>
                </a:solidFill>
                <a:latin typeface="メイリオ"/>
                <a:ea typeface="メイリオ"/>
                <a:cs typeface="メイリオ"/>
              </a:endParaRPr>
            </a:p>
          </p:txBody>
        </p:sp>
      </p:grpSp>
    </p:spTree>
    <p:extLst>
      <p:ext uri="{BB962C8B-B14F-4D97-AF65-F5344CB8AC3E}">
        <p14:creationId xmlns:p14="http://schemas.microsoft.com/office/powerpoint/2010/main" val="20523506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VM</a:t>
            </a:r>
            <a:r>
              <a:rPr lang="ja-JP" altLang="en-US" dirty="0" smtClean="0"/>
              <a:t>のメモリ参照情報の取得</a:t>
            </a:r>
            <a:endParaRPr lang="ja-JP" altLang="en-US" dirty="0"/>
          </a:p>
        </p:txBody>
      </p:sp>
      <p:sp>
        <p:nvSpPr>
          <p:cNvPr id="3" name="コンテンツ プレースホルダー 2"/>
          <p:cNvSpPr>
            <a:spLocks noGrp="1"/>
          </p:cNvSpPr>
          <p:nvPr>
            <p:ph idx="1"/>
          </p:nvPr>
        </p:nvSpPr>
        <p:spPr/>
        <p:txBody>
          <a:bodyPr/>
          <a:lstStyle/>
          <a:p>
            <a:r>
              <a:rPr lang="ja-JP" altLang="en-US" dirty="0" smtClean="0"/>
              <a:t>拡張ページテーブル</a:t>
            </a:r>
            <a:r>
              <a:rPr lang="en-US" altLang="ja-JP" dirty="0" smtClean="0"/>
              <a:t>(EPT)</a:t>
            </a:r>
            <a:r>
              <a:rPr lang="ja-JP" altLang="en-US" dirty="0" smtClean="0"/>
              <a:t>をたどってアクセスビットの情報を取得</a:t>
            </a:r>
            <a:endParaRPr lang="en-US" altLang="ja-JP" dirty="0" smtClean="0"/>
          </a:p>
          <a:p>
            <a:pPr lvl="1"/>
            <a:r>
              <a:rPr lang="en-US" altLang="ja-JP" dirty="0" smtClean="0"/>
              <a:t>VM</a:t>
            </a:r>
            <a:r>
              <a:rPr lang="ja-JP" altLang="en-US" dirty="0" smtClean="0"/>
              <a:t>がメモリにアクセスした時に対応するアクセスビットが</a:t>
            </a:r>
            <a:r>
              <a:rPr lang="en-US" altLang="ja-JP" dirty="0" smtClean="0"/>
              <a:t>1</a:t>
            </a:r>
            <a:r>
              <a:rPr lang="ja-JP" altLang="en-US" dirty="0" smtClean="0"/>
              <a:t>にセットされる</a:t>
            </a:r>
            <a:endParaRPr lang="en-US" altLang="ja-JP" dirty="0" smtClean="0"/>
          </a:p>
          <a:p>
            <a:pPr lvl="1"/>
            <a:r>
              <a:rPr lang="ja-JP" altLang="en-US" dirty="0" smtClean="0"/>
              <a:t>定期的に取得し、</a:t>
            </a:r>
            <a:r>
              <a:rPr lang="en-US" altLang="ja-JP" dirty="0" smtClean="0"/>
              <a:t>VM</a:t>
            </a:r>
            <a:r>
              <a:rPr lang="ja-JP" altLang="en-US" dirty="0" smtClean="0"/>
              <a:t>のメモリ参照履歴を更新</a:t>
            </a:r>
            <a:endParaRPr lang="en-US" altLang="ja-JP" dirty="0" smtClean="0"/>
          </a:p>
          <a:p>
            <a:pPr lvl="2"/>
            <a:r>
              <a:rPr lang="en-US" altLang="ja-JP" dirty="0" smtClean="0"/>
              <a:t>LRU</a:t>
            </a:r>
            <a:r>
              <a:rPr lang="ja-JP" altLang="en-US" dirty="0" smtClean="0"/>
              <a:t>近似を実現するために利用</a:t>
            </a:r>
            <a:endParaRPr lang="en-US" altLang="ja-JP" dirty="0" smtClean="0"/>
          </a:p>
          <a:p>
            <a:pPr lvl="1"/>
            <a:r>
              <a:rPr lang="ja-JP" altLang="en-US" dirty="0" smtClean="0"/>
              <a:t>アクセスビットをクリア</a:t>
            </a:r>
            <a:endParaRPr lang="en-US" altLang="ja-JP" dirty="0" smtClean="0"/>
          </a:p>
          <a:p>
            <a:pPr lvl="2"/>
            <a:r>
              <a:rPr lang="ja-JP" altLang="en-US" dirty="0"/>
              <a:t>次の期間のアクセス</a:t>
            </a:r>
            <a:r>
              <a:rPr lang="ja-JP" altLang="en-US" dirty="0" smtClean="0"/>
              <a:t>を</a:t>
            </a:r>
            <a:r>
              <a:rPr lang="en-US" altLang="ja-JP" dirty="0" smtClean="0"/>
              <a:t/>
            </a:r>
            <a:br>
              <a:rPr lang="en-US" altLang="ja-JP" dirty="0" smtClean="0"/>
            </a:br>
            <a:r>
              <a:rPr lang="ja-JP" altLang="en-US" dirty="0" smtClean="0"/>
              <a:t>記録</a:t>
            </a:r>
            <a:r>
              <a:rPr lang="ja-JP" altLang="en-US" dirty="0"/>
              <a:t>できるように</a:t>
            </a:r>
            <a:endParaRPr lang="en-US" altLang="ja-JP" dirty="0" smtClean="0"/>
          </a:p>
          <a:p>
            <a:endParaRPr lang="ja-JP" altLang="en-US" dirty="0" smtClean="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8</a:t>
            </a:fld>
            <a:endParaRPr lang="en-US"/>
          </a:p>
        </p:txBody>
      </p:sp>
      <p:grpSp>
        <p:nvGrpSpPr>
          <p:cNvPr id="12" name="図形グループ 11"/>
          <p:cNvGrpSpPr/>
          <p:nvPr/>
        </p:nvGrpSpPr>
        <p:grpSpPr>
          <a:xfrm>
            <a:off x="5383576" y="4555323"/>
            <a:ext cx="2843801" cy="1726978"/>
            <a:chOff x="4855070" y="4517479"/>
            <a:chExt cx="2843801" cy="1726978"/>
          </a:xfrm>
        </p:grpSpPr>
        <p:sp>
          <p:nvSpPr>
            <p:cNvPr id="8" name="正方形/長方形 7"/>
            <p:cNvSpPr/>
            <p:nvPr/>
          </p:nvSpPr>
          <p:spPr>
            <a:xfrm>
              <a:off x="4855071" y="4517479"/>
              <a:ext cx="2843800" cy="4363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latin typeface="メイリオ"/>
                  <a:ea typeface="メイリオ"/>
                  <a:cs typeface="メイリオ"/>
                </a:rPr>
                <a:t>QEMU-KVM</a:t>
              </a:r>
            </a:p>
          </p:txBody>
        </p:sp>
        <p:sp>
          <p:nvSpPr>
            <p:cNvPr id="9" name="角丸四角形 8"/>
            <p:cNvSpPr/>
            <p:nvPr/>
          </p:nvSpPr>
          <p:spPr>
            <a:xfrm>
              <a:off x="4855070" y="5211908"/>
              <a:ext cx="2843800" cy="103254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en-US" altLang="ja-JP" dirty="0" smtClean="0">
                  <a:latin typeface="メイリオ"/>
                  <a:ea typeface="メイリオ"/>
                  <a:cs typeface="メイリオ"/>
                </a:rPr>
                <a:t>Linux</a:t>
              </a:r>
            </a:p>
            <a:p>
              <a:endParaRPr kumimoji="1" lang="en-US" altLang="ja-JP" dirty="0" smtClean="0">
                <a:latin typeface="メイリオ"/>
                <a:ea typeface="メイリオ"/>
                <a:cs typeface="メイリオ"/>
              </a:endParaRPr>
            </a:p>
            <a:p>
              <a:endParaRPr kumimoji="1" lang="en-US" altLang="ja-JP" dirty="0">
                <a:latin typeface="メイリオ"/>
                <a:ea typeface="メイリオ"/>
                <a:cs typeface="メイリオ"/>
              </a:endParaRPr>
            </a:p>
            <a:p>
              <a:endParaRPr kumimoji="1" lang="ja-JP" altLang="en-US" dirty="0">
                <a:latin typeface="メイリオ"/>
                <a:ea typeface="メイリオ"/>
                <a:cs typeface="メイリオ"/>
              </a:endParaRPr>
            </a:p>
          </p:txBody>
        </p:sp>
        <p:sp>
          <p:nvSpPr>
            <p:cNvPr id="10" name="角丸四角形 9"/>
            <p:cNvSpPr/>
            <p:nvPr/>
          </p:nvSpPr>
          <p:spPr>
            <a:xfrm>
              <a:off x="4933739" y="5551581"/>
              <a:ext cx="2712211" cy="62822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ja-JP" dirty="0" smtClean="0">
                  <a:latin typeface="メイリオ"/>
                  <a:ea typeface="メイリオ"/>
                  <a:cs typeface="メイリオ"/>
                </a:rPr>
                <a:t>KVM</a:t>
              </a:r>
            </a:p>
            <a:p>
              <a:endParaRPr kumimoji="1" lang="en-US" altLang="ja-JP" dirty="0" smtClean="0">
                <a:latin typeface="メイリオ"/>
                <a:ea typeface="メイリオ"/>
                <a:cs typeface="メイリオ"/>
              </a:endParaRPr>
            </a:p>
          </p:txBody>
        </p:sp>
        <p:sp>
          <p:nvSpPr>
            <p:cNvPr id="11" name="縦巻き 10"/>
            <p:cNvSpPr/>
            <p:nvPr/>
          </p:nvSpPr>
          <p:spPr>
            <a:xfrm>
              <a:off x="6630769" y="5674649"/>
              <a:ext cx="923092" cy="399256"/>
            </a:xfrm>
            <a:prstGeom prst="verticalScroll">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メイリオ"/>
                  <a:ea typeface="メイリオ"/>
                  <a:cs typeface="メイリオ"/>
                </a:rPr>
                <a:t>EPT</a:t>
              </a:r>
              <a:endParaRPr kumimoji="1" lang="ja-JP" altLang="en-US" dirty="0">
                <a:latin typeface="メイリオ"/>
                <a:ea typeface="メイリオ"/>
                <a:cs typeface="メイリオ"/>
              </a:endParaRPr>
            </a:p>
          </p:txBody>
        </p:sp>
      </p:grpSp>
      <p:sp>
        <p:nvSpPr>
          <p:cNvPr id="13" name="角丸四角形 12"/>
          <p:cNvSpPr/>
          <p:nvPr/>
        </p:nvSpPr>
        <p:spPr>
          <a:xfrm>
            <a:off x="5383576" y="4014393"/>
            <a:ext cx="2843801"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cxnSp>
        <p:nvCxnSpPr>
          <p:cNvPr id="6" name="直線矢印コネクタ 5"/>
          <p:cNvCxnSpPr/>
          <p:nvPr/>
        </p:nvCxnSpPr>
        <p:spPr>
          <a:xfrm flipV="1">
            <a:off x="7616653" y="4991623"/>
            <a:ext cx="0" cy="72087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直線矢印コネクタ 13"/>
          <p:cNvCxnSpPr/>
          <p:nvPr/>
        </p:nvCxnSpPr>
        <p:spPr>
          <a:xfrm>
            <a:off x="6285510" y="4991623"/>
            <a:ext cx="1" cy="59780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テキスト ボックス 14"/>
          <p:cNvSpPr txBox="1"/>
          <p:nvPr/>
        </p:nvSpPr>
        <p:spPr>
          <a:xfrm>
            <a:off x="6335318" y="5175040"/>
            <a:ext cx="592568" cy="369332"/>
          </a:xfrm>
          <a:prstGeom prst="rect">
            <a:avLst/>
          </a:prstGeom>
          <a:noFill/>
          <a:ln w="19050" cmpd="sng">
            <a:noFill/>
          </a:ln>
        </p:spPr>
        <p:txBody>
          <a:bodyPr wrap="none" rtlCol="0">
            <a:spAutoFit/>
          </a:bodyPr>
          <a:lstStyle/>
          <a:p>
            <a:r>
              <a:rPr kumimoji="1" lang="ja-JP" altLang="en-US" dirty="0" smtClean="0"/>
              <a:t>i</a:t>
            </a:r>
            <a:r>
              <a:rPr kumimoji="1" lang="en-US" altLang="ja-JP" dirty="0" err="1" smtClean="0"/>
              <a:t>octl</a:t>
            </a:r>
            <a:endParaRPr kumimoji="1" lang="ja-JP" altLang="en-US" dirty="0"/>
          </a:p>
        </p:txBody>
      </p:sp>
    </p:spTree>
    <p:extLst>
      <p:ext uri="{BB962C8B-B14F-4D97-AF65-F5344CB8AC3E}">
        <p14:creationId xmlns:p14="http://schemas.microsoft.com/office/powerpoint/2010/main" val="25648014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メモリ参照履歴の</a:t>
            </a:r>
            <a:r>
              <a:rPr lang="ja-JP" altLang="en-US" dirty="0" smtClean="0"/>
              <a:t>更新</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solidFill>
                  <a:srgbClr val="000000"/>
                </a:solidFill>
              </a:rPr>
              <a:t>クロック</a:t>
            </a:r>
            <a:r>
              <a:rPr kumimoji="1" lang="ja-JP" altLang="en-US" dirty="0" smtClean="0">
                <a:solidFill>
                  <a:srgbClr val="000000"/>
                </a:solidFill>
              </a:rPr>
              <a:t>アルゴリズム</a:t>
            </a:r>
            <a:r>
              <a:rPr lang="ja-JP" altLang="en-US" dirty="0" smtClean="0">
                <a:solidFill>
                  <a:srgbClr val="000000"/>
                </a:solidFill>
              </a:rPr>
              <a:t>用</a:t>
            </a:r>
            <a:endParaRPr kumimoji="1" lang="en-US" altLang="ja-JP" dirty="0" smtClean="0">
              <a:solidFill>
                <a:srgbClr val="000000"/>
              </a:solidFill>
            </a:endParaRPr>
          </a:p>
          <a:p>
            <a:pPr lvl="1"/>
            <a:r>
              <a:rPr lang="ja-JP" altLang="en-US" dirty="0" smtClean="0">
                <a:solidFill>
                  <a:srgbClr val="000000"/>
                </a:solidFill>
              </a:rPr>
              <a:t>ページごとに</a:t>
            </a:r>
            <a:r>
              <a:rPr lang="en-US" altLang="ja-JP" dirty="0" smtClean="0">
                <a:solidFill>
                  <a:srgbClr val="000000"/>
                </a:solidFill>
              </a:rPr>
              <a:t>1</a:t>
            </a:r>
            <a:r>
              <a:rPr lang="ja-JP" altLang="en-US" dirty="0" smtClean="0">
                <a:solidFill>
                  <a:srgbClr val="000000"/>
                </a:solidFill>
              </a:rPr>
              <a:t>ビットの履歴</a:t>
            </a:r>
            <a:endParaRPr lang="en-US" altLang="ja-JP" dirty="0" smtClean="0">
              <a:solidFill>
                <a:srgbClr val="000000"/>
              </a:solidFill>
            </a:endParaRPr>
          </a:p>
          <a:p>
            <a:pPr lvl="1"/>
            <a:r>
              <a:rPr lang="ja-JP" altLang="en-US" dirty="0" smtClean="0">
                <a:solidFill>
                  <a:srgbClr val="000000"/>
                </a:solidFill>
              </a:rPr>
              <a:t>アクセスビットとメモリ参照</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履歴の論理和をとる</a:t>
            </a:r>
            <a:endParaRPr lang="en-US" altLang="ja-JP" dirty="0">
              <a:solidFill>
                <a:srgbClr val="000000"/>
              </a:solidFill>
            </a:endParaRPr>
          </a:p>
          <a:p>
            <a:endParaRPr lang="en-US" altLang="ja-JP" dirty="0" smtClean="0">
              <a:solidFill>
                <a:srgbClr val="000000"/>
              </a:solidFill>
            </a:endParaRPr>
          </a:p>
          <a:p>
            <a:r>
              <a:rPr lang="ja-JP" altLang="en-US" dirty="0" smtClean="0">
                <a:solidFill>
                  <a:srgbClr val="000000"/>
                </a:solidFill>
              </a:rPr>
              <a:t>エージングアルゴリズム用</a:t>
            </a:r>
            <a:endParaRPr lang="en-US" altLang="ja-JP" dirty="0" smtClean="0">
              <a:solidFill>
                <a:srgbClr val="000000"/>
              </a:solidFill>
            </a:endParaRPr>
          </a:p>
          <a:p>
            <a:pPr lvl="1"/>
            <a:r>
              <a:rPr lang="ja-JP" altLang="en-US" dirty="0" smtClean="0">
                <a:solidFill>
                  <a:srgbClr val="000000"/>
                </a:solidFill>
              </a:rPr>
              <a:t>ページごとに</a:t>
            </a:r>
            <a:r>
              <a:rPr lang="en-US" altLang="ja-JP" dirty="0" smtClean="0">
                <a:solidFill>
                  <a:srgbClr val="000000"/>
                </a:solidFill>
              </a:rPr>
              <a:t>8</a:t>
            </a:r>
            <a:r>
              <a:rPr lang="ja-JP" altLang="en-US" dirty="0" smtClean="0">
                <a:solidFill>
                  <a:srgbClr val="000000"/>
                </a:solidFill>
              </a:rPr>
              <a:t>ビットの履歴</a:t>
            </a:r>
            <a:endParaRPr lang="en-US" altLang="ja-JP" dirty="0" smtClean="0">
              <a:solidFill>
                <a:srgbClr val="000000"/>
              </a:solidFill>
            </a:endParaRPr>
          </a:p>
          <a:p>
            <a:pPr lvl="1"/>
            <a:r>
              <a:rPr lang="ja-JP" altLang="en-US" dirty="0" smtClean="0">
                <a:solidFill>
                  <a:srgbClr val="000000"/>
                </a:solidFill>
              </a:rPr>
              <a:t>アクセスビットと最上位ビッ</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トの論理和をとる</a:t>
            </a:r>
            <a:endParaRPr lang="en-US" altLang="ja-JP" dirty="0" smtClean="0">
              <a:solidFill>
                <a:srgbClr val="000000"/>
              </a:solidFill>
            </a:endParaRPr>
          </a:p>
          <a:p>
            <a:pPr lvl="1"/>
            <a:r>
              <a:rPr lang="ja-JP" altLang="en-US" dirty="0" smtClean="0">
                <a:solidFill>
                  <a:srgbClr val="000000"/>
                </a:solidFill>
              </a:rPr>
              <a:t>定期的に右にシフト</a:t>
            </a:r>
            <a:endParaRPr lang="en-US" altLang="ja-JP" dirty="0" smtClean="0">
              <a:solidFill>
                <a:srgbClr val="000000"/>
              </a:solidFill>
            </a:endParaRPr>
          </a:p>
          <a:p>
            <a:pPr lvl="2"/>
            <a:r>
              <a:rPr lang="ja-JP" altLang="en-US" dirty="0" smtClean="0">
                <a:solidFill>
                  <a:srgbClr val="000000"/>
                </a:solidFill>
              </a:rPr>
              <a:t>最近アクセスされたページほど</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値が大きい</a:t>
            </a:r>
            <a:endParaRPr lang="en-US" altLang="ja-JP" dirty="0" smtClean="0">
              <a:solidFill>
                <a:srgbClr val="000000"/>
              </a:solidFill>
            </a:endParaRPr>
          </a:p>
          <a:p>
            <a:pPr lvl="2"/>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9</a:t>
            </a:fld>
            <a:endParaRPr lang="en-US"/>
          </a:p>
        </p:txBody>
      </p:sp>
      <p:graphicFrame>
        <p:nvGraphicFramePr>
          <p:cNvPr id="5" name="表 4"/>
          <p:cNvGraphicFramePr>
            <a:graphicFrameLocks noGrp="1"/>
          </p:cNvGraphicFramePr>
          <p:nvPr>
            <p:extLst>
              <p:ext uri="{D42A27DB-BD31-4B8C-83A1-F6EECF244321}">
                <p14:modId xmlns:p14="http://schemas.microsoft.com/office/powerpoint/2010/main" val="636259248"/>
              </p:ext>
            </p:extLst>
          </p:nvPr>
        </p:nvGraphicFramePr>
        <p:xfrm>
          <a:off x="5629892" y="1348564"/>
          <a:ext cx="3038480" cy="396240"/>
        </p:xfrm>
        <a:graphic>
          <a:graphicData uri="http://schemas.openxmlformats.org/drawingml/2006/table">
            <a:tbl>
              <a:tblPr bandRow="1">
                <a:effectLst/>
                <a:tableStyleId>{5C22544A-7EE6-4342-B048-85BDC9FD1C3A}</a:tableStyleId>
              </a:tblPr>
              <a:tblGrid>
                <a:gridCol w="303848"/>
                <a:gridCol w="303848"/>
                <a:gridCol w="303848"/>
                <a:gridCol w="303848"/>
                <a:gridCol w="303848"/>
                <a:gridCol w="303848"/>
                <a:gridCol w="303848"/>
                <a:gridCol w="303848"/>
                <a:gridCol w="303848"/>
                <a:gridCol w="303848"/>
              </a:tblGrid>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t>
                      </a: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0</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0</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0</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1600" dirty="0" smtClean="0"/>
                        <a:t>…</a:t>
                      </a:r>
                      <a:endParaRPr kumimoji="1" lang="ja-JP" altLang="en-US" sz="1600"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sp>
        <p:nvSpPr>
          <p:cNvPr id="8" name="テキスト ボックス 7"/>
          <p:cNvSpPr txBox="1"/>
          <p:nvPr/>
        </p:nvSpPr>
        <p:spPr>
          <a:xfrm>
            <a:off x="5401005" y="975278"/>
            <a:ext cx="1971914" cy="338554"/>
          </a:xfrm>
          <a:prstGeom prst="rect">
            <a:avLst/>
          </a:prstGeom>
          <a:noFill/>
        </p:spPr>
        <p:txBody>
          <a:bodyPr wrap="none" rtlCol="0">
            <a:spAutoFit/>
          </a:bodyPr>
          <a:lstStyle/>
          <a:p>
            <a:r>
              <a:rPr kumimoji="1" lang="en-US" altLang="ja-JP" sz="1600" dirty="0" smtClean="0"/>
              <a:t>EPT</a:t>
            </a:r>
            <a:r>
              <a:rPr kumimoji="1" lang="ja-JP" altLang="en-US" sz="1600" dirty="0" smtClean="0"/>
              <a:t>のアクセスビット</a:t>
            </a:r>
            <a:endParaRPr kumimoji="1" lang="en-US" altLang="ja-JP" sz="1600" dirty="0" smtClean="0"/>
          </a:p>
        </p:txBody>
      </p:sp>
      <p:sp>
        <p:nvSpPr>
          <p:cNvPr id="9" name="テキスト ボックス 8"/>
          <p:cNvSpPr txBox="1"/>
          <p:nvPr/>
        </p:nvSpPr>
        <p:spPr>
          <a:xfrm>
            <a:off x="5401005" y="1744804"/>
            <a:ext cx="1492716" cy="338554"/>
          </a:xfrm>
          <a:prstGeom prst="rect">
            <a:avLst/>
          </a:prstGeom>
          <a:noFill/>
        </p:spPr>
        <p:txBody>
          <a:bodyPr wrap="none" rtlCol="0">
            <a:spAutoFit/>
          </a:bodyPr>
          <a:lstStyle/>
          <a:p>
            <a:r>
              <a:rPr kumimoji="1" lang="ja-JP" altLang="en-US" sz="1600" dirty="0" smtClean="0">
                <a:solidFill>
                  <a:srgbClr val="000000"/>
                </a:solidFill>
              </a:rPr>
              <a:t>メモリ参照履歴</a:t>
            </a:r>
            <a:endParaRPr kumimoji="1" lang="en-US" altLang="ja-JP" sz="1600" dirty="0" smtClean="0">
              <a:solidFill>
                <a:srgbClr val="000000"/>
              </a:solidFill>
            </a:endParaRPr>
          </a:p>
        </p:txBody>
      </p:sp>
      <p:sp>
        <p:nvSpPr>
          <p:cNvPr id="10" name="テキスト ボックス 9"/>
          <p:cNvSpPr txBox="1"/>
          <p:nvPr/>
        </p:nvSpPr>
        <p:spPr>
          <a:xfrm>
            <a:off x="5401005" y="2601093"/>
            <a:ext cx="2313454" cy="338554"/>
          </a:xfrm>
          <a:prstGeom prst="rect">
            <a:avLst/>
          </a:prstGeom>
          <a:noFill/>
        </p:spPr>
        <p:txBody>
          <a:bodyPr wrap="none" rtlCol="0">
            <a:spAutoFit/>
          </a:bodyPr>
          <a:lstStyle/>
          <a:p>
            <a:r>
              <a:rPr kumimoji="1" lang="ja-JP" altLang="en-US" sz="1600" dirty="0" smtClean="0">
                <a:solidFill>
                  <a:srgbClr val="000000"/>
                </a:solidFill>
              </a:rPr>
              <a:t>更新後のメモリ参照履歴</a:t>
            </a:r>
            <a:endParaRPr kumimoji="1" lang="en-US" altLang="ja-JP" sz="1600" dirty="0" smtClean="0">
              <a:solidFill>
                <a:srgbClr val="000000"/>
              </a:solidFill>
            </a:endParaRPr>
          </a:p>
        </p:txBody>
      </p:sp>
      <p:cxnSp>
        <p:nvCxnSpPr>
          <p:cNvPr id="11" name="直線矢印コネクタ 10"/>
          <p:cNvCxnSpPr/>
          <p:nvPr/>
        </p:nvCxnSpPr>
        <p:spPr>
          <a:xfrm>
            <a:off x="8253156" y="2491564"/>
            <a:ext cx="0" cy="481353"/>
          </a:xfrm>
          <a:prstGeom prst="straightConnector1">
            <a:avLst/>
          </a:prstGeom>
          <a:ln w="28575" cmpd="sng">
            <a:solidFill>
              <a:srgbClr val="FF0000"/>
            </a:solidFill>
            <a:tailEnd type="arrow"/>
          </a:ln>
        </p:spPr>
        <p:style>
          <a:lnRef idx="1">
            <a:schemeClr val="dk1"/>
          </a:lnRef>
          <a:fillRef idx="0">
            <a:schemeClr val="dk1"/>
          </a:fillRef>
          <a:effectRef idx="0">
            <a:schemeClr val="dk1"/>
          </a:effectRef>
          <a:fontRef idx="minor">
            <a:schemeClr val="tx1"/>
          </a:fontRef>
        </p:style>
      </p:cxnSp>
      <p:graphicFrame>
        <p:nvGraphicFramePr>
          <p:cNvPr id="16" name="表 15"/>
          <p:cNvGraphicFramePr>
            <a:graphicFrameLocks noGrp="1"/>
          </p:cNvGraphicFramePr>
          <p:nvPr>
            <p:extLst>
              <p:ext uri="{D42A27DB-BD31-4B8C-83A1-F6EECF244321}">
                <p14:modId xmlns:p14="http://schemas.microsoft.com/office/powerpoint/2010/main" val="2979153834"/>
              </p:ext>
            </p:extLst>
          </p:nvPr>
        </p:nvGraphicFramePr>
        <p:xfrm>
          <a:off x="5629893" y="2095324"/>
          <a:ext cx="3038480" cy="396240"/>
        </p:xfrm>
        <a:graphic>
          <a:graphicData uri="http://schemas.openxmlformats.org/drawingml/2006/table">
            <a:tbl>
              <a:tblPr bandRow="1">
                <a:effectLst/>
                <a:tableStyleId>{5C22544A-7EE6-4342-B048-85BDC9FD1C3A}</a:tableStyleId>
              </a:tblPr>
              <a:tblGrid>
                <a:gridCol w="303848"/>
                <a:gridCol w="303848"/>
                <a:gridCol w="303848"/>
                <a:gridCol w="303848"/>
                <a:gridCol w="303848"/>
                <a:gridCol w="303848"/>
                <a:gridCol w="303848"/>
                <a:gridCol w="303848"/>
                <a:gridCol w="303848"/>
                <a:gridCol w="303848"/>
              </a:tblGrid>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t>
                      </a: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0</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0</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0</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0</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1600" dirty="0" smtClean="0"/>
                        <a:t>…</a:t>
                      </a:r>
                      <a:endParaRPr kumimoji="1" lang="ja-JP" altLang="en-US" sz="1600"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3336505751"/>
              </p:ext>
            </p:extLst>
          </p:nvPr>
        </p:nvGraphicFramePr>
        <p:xfrm>
          <a:off x="5629893" y="2972917"/>
          <a:ext cx="3038480" cy="396240"/>
        </p:xfrm>
        <a:graphic>
          <a:graphicData uri="http://schemas.openxmlformats.org/drawingml/2006/table">
            <a:tbl>
              <a:tblPr bandRow="1">
                <a:effectLst/>
                <a:tableStyleId>{5C22544A-7EE6-4342-B048-85BDC9FD1C3A}</a:tableStyleId>
              </a:tblPr>
              <a:tblGrid>
                <a:gridCol w="303848"/>
                <a:gridCol w="303848"/>
                <a:gridCol w="303848"/>
                <a:gridCol w="303848"/>
                <a:gridCol w="303848"/>
                <a:gridCol w="303848"/>
                <a:gridCol w="303848"/>
                <a:gridCol w="303848"/>
                <a:gridCol w="303848"/>
                <a:gridCol w="303848"/>
              </a:tblGrid>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t>
                      </a: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0</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000" dirty="0" smtClean="0"/>
                        <a:t>1</a:t>
                      </a:r>
                      <a:endParaRPr kumimoji="1" lang="ja-JP" alt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1600" dirty="0" smtClean="0"/>
                        <a:t>…</a:t>
                      </a:r>
                      <a:endParaRPr kumimoji="1" lang="ja-JP" altLang="en-US" sz="1600"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grpSp>
        <p:nvGrpSpPr>
          <p:cNvPr id="20" name="図形グループ 19"/>
          <p:cNvGrpSpPr/>
          <p:nvPr/>
        </p:nvGrpSpPr>
        <p:grpSpPr>
          <a:xfrm>
            <a:off x="5629893" y="3797893"/>
            <a:ext cx="3038480" cy="2290913"/>
            <a:chOff x="2362722" y="2145959"/>
            <a:chExt cx="4290638" cy="2667335"/>
          </a:xfrm>
        </p:grpSpPr>
        <p:grpSp>
          <p:nvGrpSpPr>
            <p:cNvPr id="21" name="図形グループ 20"/>
            <p:cNvGrpSpPr/>
            <p:nvPr/>
          </p:nvGrpSpPr>
          <p:grpSpPr>
            <a:xfrm>
              <a:off x="2362722" y="2145959"/>
              <a:ext cx="4290638" cy="2667335"/>
              <a:chOff x="1290727" y="2375502"/>
              <a:chExt cx="4290638" cy="2667335"/>
            </a:xfrm>
          </p:grpSpPr>
          <p:sp>
            <p:nvSpPr>
              <p:cNvPr id="24" name="正方形/長方形 23"/>
              <p:cNvSpPr/>
              <p:nvPr/>
            </p:nvSpPr>
            <p:spPr>
              <a:xfrm>
                <a:off x="1290727" y="2375502"/>
                <a:ext cx="4290638" cy="4841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dist"/>
                <a:r>
                  <a:rPr kumimoji="1" lang="en-US" altLang="ja-JP" sz="2400" dirty="0" smtClean="0"/>
                  <a:t>01101000</a:t>
                </a:r>
                <a:endParaRPr kumimoji="1" lang="ja-JP" altLang="en-US" sz="2400" dirty="0"/>
              </a:p>
            </p:txBody>
          </p:sp>
          <p:sp>
            <p:nvSpPr>
              <p:cNvPr id="25" name="正方形/長方形 24"/>
              <p:cNvSpPr/>
              <p:nvPr/>
            </p:nvSpPr>
            <p:spPr>
              <a:xfrm>
                <a:off x="1290727" y="3479627"/>
                <a:ext cx="4290638" cy="4841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dist"/>
                <a:r>
                  <a:rPr kumimoji="1" lang="en-US" altLang="ja-JP" sz="2400" dirty="0" smtClean="0"/>
                  <a:t>11101000</a:t>
                </a:r>
                <a:endParaRPr kumimoji="1" lang="ja-JP" altLang="en-US" sz="2400" dirty="0"/>
              </a:p>
            </p:txBody>
          </p:sp>
          <p:sp>
            <p:nvSpPr>
              <p:cNvPr id="26" name="正方形/長方形 25"/>
              <p:cNvSpPr/>
              <p:nvPr/>
            </p:nvSpPr>
            <p:spPr>
              <a:xfrm>
                <a:off x="1290727" y="4558687"/>
                <a:ext cx="4290638" cy="4841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dist"/>
                <a:r>
                  <a:rPr kumimoji="1" lang="en-US" altLang="ja-JP" sz="2400" dirty="0" smtClean="0"/>
                  <a:t>01110100</a:t>
                </a:r>
                <a:endParaRPr kumimoji="1" lang="ja-JP" altLang="en-US" sz="2400" dirty="0"/>
              </a:p>
            </p:txBody>
          </p:sp>
          <p:cxnSp>
            <p:nvCxnSpPr>
              <p:cNvPr id="27" name="直線矢印コネクタ 26"/>
              <p:cNvCxnSpPr/>
              <p:nvPr/>
            </p:nvCxnSpPr>
            <p:spPr>
              <a:xfrm>
                <a:off x="1531236" y="2859652"/>
                <a:ext cx="0" cy="619975"/>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8" name="テキスト ボックス 27"/>
              <p:cNvSpPr txBox="1"/>
              <p:nvPr/>
            </p:nvSpPr>
            <p:spPr>
              <a:xfrm>
                <a:off x="1666252" y="2987813"/>
                <a:ext cx="3050655" cy="394182"/>
              </a:xfrm>
              <a:prstGeom prst="rect">
                <a:avLst/>
              </a:prstGeom>
              <a:noFill/>
            </p:spPr>
            <p:txBody>
              <a:bodyPr wrap="none" rtlCol="0">
                <a:spAutoFit/>
              </a:bodyPr>
              <a:lstStyle/>
              <a:p>
                <a:r>
                  <a:rPr kumimoji="1" lang="ja-JP" altLang="en-US" sz="1600" dirty="0" smtClean="0"/>
                  <a:t>メモリページにアクセス</a:t>
                </a:r>
                <a:endParaRPr kumimoji="1" lang="ja-JP" altLang="en-US" sz="1600" dirty="0"/>
              </a:p>
            </p:txBody>
          </p:sp>
          <p:sp>
            <p:nvSpPr>
              <p:cNvPr id="29" name="テキスト ボックス 28"/>
              <p:cNvSpPr txBox="1"/>
              <p:nvPr/>
            </p:nvSpPr>
            <p:spPr>
              <a:xfrm>
                <a:off x="2975265" y="4083935"/>
                <a:ext cx="2405387" cy="352490"/>
              </a:xfrm>
              <a:prstGeom prst="rect">
                <a:avLst/>
              </a:prstGeom>
              <a:noFill/>
            </p:spPr>
            <p:txBody>
              <a:bodyPr wrap="none" rtlCol="0">
                <a:spAutoFit/>
              </a:bodyPr>
              <a:lstStyle/>
              <a:p>
                <a:r>
                  <a:rPr kumimoji="1" lang="en-US" altLang="ja-JP" sz="1600" dirty="0" smtClean="0"/>
                  <a:t>20 </a:t>
                </a:r>
                <a:r>
                  <a:rPr kumimoji="1" lang="ja-JP" altLang="en-US" sz="1600" dirty="0" smtClean="0"/>
                  <a:t>秒ごとのシフト</a:t>
                </a:r>
                <a:endParaRPr kumimoji="1" lang="ja-JP" altLang="en-US" sz="1600" dirty="0"/>
              </a:p>
            </p:txBody>
          </p:sp>
        </p:grpSp>
        <p:cxnSp>
          <p:nvCxnSpPr>
            <p:cNvPr id="22" name="直線コネクタ 21"/>
            <p:cNvCxnSpPr/>
            <p:nvPr/>
          </p:nvCxnSpPr>
          <p:spPr>
            <a:xfrm>
              <a:off x="2380304" y="3734234"/>
              <a:ext cx="468742" cy="594910"/>
            </a:xfrm>
            <a:prstGeom prst="line">
              <a:avLst/>
            </a:prstGeom>
            <a:ln>
              <a:solidFill>
                <a:srgbClr val="FF0000"/>
              </a:solidFill>
              <a:prstDash val="sysDash"/>
            </a:ln>
          </p:spPr>
          <p:style>
            <a:lnRef idx="2">
              <a:schemeClr val="accent1"/>
            </a:lnRef>
            <a:fillRef idx="0">
              <a:schemeClr val="accent1"/>
            </a:fillRef>
            <a:effectRef idx="1">
              <a:schemeClr val="accent1"/>
            </a:effectRef>
            <a:fontRef idx="minor">
              <a:schemeClr val="tx1"/>
            </a:fontRef>
          </p:style>
        </p:cxnSp>
        <p:cxnSp>
          <p:nvCxnSpPr>
            <p:cNvPr id="23" name="直線コネクタ 22"/>
            <p:cNvCxnSpPr/>
            <p:nvPr/>
          </p:nvCxnSpPr>
          <p:spPr>
            <a:xfrm>
              <a:off x="6184617" y="3734234"/>
              <a:ext cx="468743" cy="594910"/>
            </a:xfrm>
            <a:prstGeom prst="line">
              <a:avLst/>
            </a:prstGeom>
            <a:ln>
              <a:solidFill>
                <a:srgbClr val="FF0000"/>
              </a:solidFill>
              <a:prstDash val="sys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7184044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spDef>
      <a:spPr/>
      <a:bodyPr rtlCol="0" anchor="ctr"/>
      <a:lstStyle>
        <a:defPPr algn="ctr">
          <a:defRPr kumimoji="1" dirty="0" smtClean="0"/>
        </a:defPPr>
      </a:lstStyle>
      <a:style>
        <a:lnRef idx="2">
          <a:schemeClr val="accent2">
            <a:shade val="50000"/>
          </a:schemeClr>
        </a:lnRef>
        <a:fillRef idx="1">
          <a:schemeClr val="accent2"/>
        </a:fillRef>
        <a:effectRef idx="0">
          <a:schemeClr val="accent2"/>
        </a:effectRef>
        <a:fontRef idx="minor">
          <a:schemeClr val="lt1"/>
        </a:fontRef>
      </a:style>
    </a:sp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test.potx</Template>
  <TotalTime>88431</TotalTime>
  <Words>1699</Words>
  <Application>Microsoft Macintosh PowerPoint</Application>
  <PresentationFormat>画面に合わせる (4:3)</PresentationFormat>
  <Paragraphs>480</Paragraphs>
  <Slides>25</Slides>
  <Notes>18</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test</vt:lpstr>
      <vt:lpstr>S-memV : 大容量メモリを持つVMの                 分割マイグレーション手法</vt:lpstr>
      <vt:lpstr>大容量メモリを持つ仮想マシン(VM)</vt:lpstr>
      <vt:lpstr>VMマイグレーション</vt:lpstr>
      <vt:lpstr>仮想メモリを用いたマイグレーション</vt:lpstr>
      <vt:lpstr>仮想メモリによる性能低下</vt:lpstr>
      <vt:lpstr>提案 : S-memV</vt:lpstr>
      <vt:lpstr>マイグレーション後の動作</vt:lpstr>
      <vt:lpstr>VMのメモリ参照情報の取得</vt:lpstr>
      <vt:lpstr>メモリ参照履歴の更新</vt:lpstr>
      <vt:lpstr>VMのメモリ分割</vt:lpstr>
      <vt:lpstr>分割したメモリの転送</vt:lpstr>
      <vt:lpstr>リモートページング</vt:lpstr>
      <vt:lpstr>実験</vt:lpstr>
      <vt:lpstr>マイグレーション性能</vt:lpstr>
      <vt:lpstr>VMのメモリ量の影響 (1/2)</vt:lpstr>
      <vt:lpstr>VMのメモリ量の影響 (2/2)</vt:lpstr>
      <vt:lpstr>ネットワークの影響 (1/2)</vt:lpstr>
      <vt:lpstr>ネットワークの影響 (2/2)</vt:lpstr>
      <vt:lpstr>VMのメモリ負荷の影響 (1/2)</vt:lpstr>
      <vt:lpstr>VMのメモリ負荷の影響 (2/2)</vt:lpstr>
      <vt:lpstr>マイグレーション後のVM性能 (1/2)</vt:lpstr>
      <vt:lpstr>マイグレーション後のVM性能 (2/2)</vt:lpstr>
      <vt:lpstr>チャンクサイズと性能</vt:lpstr>
      <vt:lpstr>関連研究</vt:lpstr>
      <vt:lpstr>まとめ</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大容量メモリを持つ仮想マシンの分割マイグレーション</dc:title>
  <dc:subject/>
  <dc:creator>masato</dc:creator>
  <cp:keywords/>
  <dc:description/>
  <cp:lastModifiedBy>Kourai Kenichi</cp:lastModifiedBy>
  <cp:revision>773</cp:revision>
  <cp:lastPrinted>2017-02-13T04:47:42Z</cp:lastPrinted>
  <dcterms:created xsi:type="dcterms:W3CDTF">2015-11-04T07:30:38Z</dcterms:created>
  <dcterms:modified xsi:type="dcterms:W3CDTF">2017-03-02T01:12:55Z</dcterms:modified>
  <cp:category/>
</cp:coreProperties>
</file>