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8"/>
  </p:notesMasterIdLst>
  <p:sldIdLst>
    <p:sldId id="256" r:id="rId2"/>
    <p:sldId id="281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82" r:id="rId15"/>
    <p:sldId id="269" r:id="rId16"/>
    <p:sldId id="270" r:id="rId17"/>
    <p:sldId id="268" r:id="rId18"/>
    <p:sldId id="273" r:id="rId19"/>
    <p:sldId id="286" r:id="rId20"/>
    <p:sldId id="274" r:id="rId21"/>
    <p:sldId id="275" r:id="rId22"/>
    <p:sldId id="276" r:id="rId23"/>
    <p:sldId id="277" r:id="rId24"/>
    <p:sldId id="272" r:id="rId25"/>
    <p:sldId id="279" r:id="rId26"/>
    <p:sldId id="280" r:id="rId27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CBFDCC"/>
    <a:srgbClr val="E1FDE6"/>
    <a:srgbClr val="66CDAA"/>
    <a:srgbClr val="B0E2FF"/>
    <a:srgbClr val="104E8B"/>
    <a:srgbClr val="2F4F4F"/>
    <a:srgbClr val="20B2AA"/>
    <a:srgbClr val="00C5CD"/>
    <a:srgbClr val="008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3160" autoAdjust="0"/>
    <p:restoredTop sz="74896" autoAdjust="0"/>
  </p:normalViewPr>
  <p:slideViewPr>
    <p:cSldViewPr snapToGrid="0" snapToObjects="1">
      <p:cViewPr varScale="1">
        <p:scale>
          <a:sx n="92" d="100"/>
          <a:sy n="92" d="100"/>
        </p:scale>
        <p:origin x="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0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2264" y="1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r>
              <a:rPr lang="en-US"/>
              <a:t>Throughput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V-Met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Sheet1!$B$3</c:f>
                <c:numCache>
                  <c:formatCode>General</c:formatCode>
                  <c:ptCount val="1"/>
                  <c:pt idx="0">
                    <c:v>26.7</c:v>
                  </c:pt>
                </c:numCache>
              </c:numRef>
            </c:plus>
            <c:minus>
              <c:numRef>
                <c:f>Sheet1!$B$3</c:f>
                <c:numCache>
                  <c:formatCode>General</c:formatCode>
                  <c:ptCount val="1"/>
                  <c:pt idx="0">
                    <c:v>26.7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160.0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Xen-Single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Sheet1!$C$3</c:f>
                <c:numCache>
                  <c:formatCode>General</c:formatCode>
                  <c:ptCount val="1"/>
                  <c:pt idx="0">
                    <c:v>9.0</c:v>
                  </c:pt>
                </c:numCache>
              </c:numRef>
            </c:plus>
            <c:minus>
              <c:numRef>
                <c:f>Sheet1!$C$3</c:f>
                <c:numCache>
                  <c:formatCode>General</c:formatCode>
                  <c:ptCount val="1"/>
                  <c:pt idx="0">
                    <c:v>9.0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113.3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34132304"/>
        <c:axId val="-1934129984"/>
      </c:barChart>
      <c:catAx>
        <c:axId val="-193413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endParaRPr lang="ja-JP"/>
          </a:p>
        </c:txPr>
        <c:crossAx val="-1934129984"/>
        <c:crosses val="autoZero"/>
        <c:auto val="1"/>
        <c:lblAlgn val="ctr"/>
        <c:lblOffset val="100"/>
        <c:noMultiLvlLbl val="0"/>
      </c:catAx>
      <c:valAx>
        <c:axId val="-1934129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MS PGothic" charset="-128"/>
                    <a:ea typeface="MS PGothic" charset="-128"/>
                    <a:cs typeface="MS PGothic" charset="-128"/>
                  </a:defRPr>
                </a:pPr>
                <a:r>
                  <a:rPr lang="en-US"/>
                  <a:t>throughput (MB/s)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MS PGothic" charset="-128"/>
                  <a:ea typeface="MS PGothic" charset="-128"/>
                  <a:cs typeface="MS PGothic" charset="-128"/>
                </a:defRPr>
              </a:pPr>
              <a:endParaRPr lang="ja-JP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endParaRPr lang="ja-JP"/>
          </a:p>
        </c:txPr>
        <c:crossAx val="-193413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MS PGothic" charset="-128"/>
          <a:ea typeface="MS PGothic" charset="-128"/>
          <a:cs typeface="MS PGothic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r>
              <a:rPr lang="en-US"/>
              <a:t>Hypercall time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V-Met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Sheet1!$D$2:$D$3</c:f>
                <c:numCache>
                  <c:formatCode>General</c:formatCode>
                  <c:ptCount val="2"/>
                  <c:pt idx="0">
                    <c:v>0.0</c:v>
                  </c:pt>
                  <c:pt idx="1">
                    <c:v>0.02</c:v>
                  </c:pt>
                </c:numCache>
              </c:numRef>
            </c:plus>
            <c:minus>
              <c:numRef>
                <c:f>Sheet1!$D$2:$D$3</c:f>
                <c:numCache>
                  <c:formatCode>General</c:formatCode>
                  <c:ptCount val="2"/>
                  <c:pt idx="0">
                    <c:v>0.0</c:v>
                  </c:pt>
                  <c:pt idx="1">
                    <c:v>0.02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page table</c:v>
                </c:pt>
                <c:pt idx="1">
                  <c:v>EPT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0.64</c:v>
                </c:pt>
                <c:pt idx="1">
                  <c:v>0.92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Xen-Single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Sheet1!$E$2:$E$3</c:f>
                <c:numCache>
                  <c:formatCode>General</c:formatCode>
                  <c:ptCount val="2"/>
                  <c:pt idx="0">
                    <c:v>0.25</c:v>
                  </c:pt>
                  <c:pt idx="1">
                    <c:v>0.0</c:v>
                  </c:pt>
                </c:numCache>
              </c:numRef>
            </c:plus>
            <c:minus>
              <c:numRef>
                <c:f>Sheet1!$E$2:$E$3</c:f>
                <c:numCache>
                  <c:formatCode>General</c:formatCode>
                  <c:ptCount val="2"/>
                  <c:pt idx="0">
                    <c:v>0.25</c:v>
                  </c:pt>
                  <c:pt idx="1">
                    <c:v>0.0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page table</c:v>
                </c:pt>
                <c:pt idx="1">
                  <c:v>EPT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11.4</c:v>
                </c:pt>
                <c:pt idx="1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34095712"/>
        <c:axId val="-1934092960"/>
      </c:barChart>
      <c:catAx>
        <c:axId val="-193409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endParaRPr lang="ja-JP"/>
          </a:p>
        </c:txPr>
        <c:crossAx val="-1934092960"/>
        <c:crosses val="autoZero"/>
        <c:auto val="1"/>
        <c:lblAlgn val="ctr"/>
        <c:lblOffset val="100"/>
        <c:noMultiLvlLbl val="0"/>
      </c:catAx>
      <c:valAx>
        <c:axId val="-1934092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MS PGothic" charset="-128"/>
                    <a:ea typeface="MS PGothic" charset="-128"/>
                    <a:cs typeface="MS PGothic" charset="-128"/>
                  </a:defRPr>
                </a:pPr>
                <a:r>
                  <a:rPr lang="en-US"/>
                  <a:t>execution time (us)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MS PGothic" charset="-128"/>
                  <a:ea typeface="MS PGothic" charset="-128"/>
                  <a:cs typeface="MS PGothic" charset="-128"/>
                </a:defRPr>
              </a:pPr>
              <a:endParaRPr lang="ja-JP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endParaRPr lang="ja-JP"/>
          </a:p>
        </c:txPr>
        <c:crossAx val="-1934095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MS PGothic" charset="-128"/>
          <a:ea typeface="MS PGothic" charset="-128"/>
          <a:cs typeface="MS PGothic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r>
              <a:rPr lang="en-US"/>
              <a:t>IOzone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V-Met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Sheet1!$D$2:$D$3</c:f>
                <c:numCache>
                  <c:formatCode>General</c:formatCode>
                  <c:ptCount val="2"/>
                  <c:pt idx="0">
                    <c:v>3.6</c:v>
                  </c:pt>
                  <c:pt idx="1">
                    <c:v>0.58</c:v>
                  </c:pt>
                </c:numCache>
              </c:numRef>
            </c:plus>
            <c:minus>
              <c:numRef>
                <c:f>Sheet1!$D$2:$D$3</c:f>
                <c:numCache>
                  <c:formatCode>General</c:formatCode>
                  <c:ptCount val="2"/>
                  <c:pt idx="0">
                    <c:v>3.6</c:v>
                  </c:pt>
                  <c:pt idx="1">
                    <c:v>0.58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local</c:v>
                </c:pt>
                <c:pt idx="1">
                  <c:v>remote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128.4</c:v>
                </c:pt>
                <c:pt idx="1">
                  <c:v>38.7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Xen-Single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Sheet1!$E$2:$E$3</c:f>
                <c:numCache>
                  <c:formatCode>General</c:formatCode>
                  <c:ptCount val="2"/>
                  <c:pt idx="0">
                    <c:v>1.3</c:v>
                  </c:pt>
                  <c:pt idx="1">
                    <c:v>0.58</c:v>
                  </c:pt>
                </c:numCache>
              </c:numRef>
            </c:plus>
            <c:minus>
              <c:numRef>
                <c:f>Sheet1!$E$2:$E$3</c:f>
                <c:numCache>
                  <c:formatCode>General</c:formatCode>
                  <c:ptCount val="2"/>
                  <c:pt idx="0">
                    <c:v>1.3</c:v>
                  </c:pt>
                  <c:pt idx="1">
                    <c:v>0.58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local</c:v>
                </c:pt>
                <c:pt idx="1">
                  <c:v>remote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106.9</c:v>
                </c:pt>
                <c:pt idx="1">
                  <c:v>38.7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34046032"/>
        <c:axId val="-1934043280"/>
      </c:barChart>
      <c:catAx>
        <c:axId val="-1934046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endParaRPr lang="ja-JP"/>
          </a:p>
        </c:txPr>
        <c:crossAx val="-1934043280"/>
        <c:crosses val="autoZero"/>
        <c:auto val="1"/>
        <c:lblAlgn val="ctr"/>
        <c:lblOffset val="100"/>
        <c:noMultiLvlLbl val="0"/>
      </c:catAx>
      <c:valAx>
        <c:axId val="-1934043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MS PGothic" charset="-128"/>
                    <a:ea typeface="MS PGothic" charset="-128"/>
                    <a:cs typeface="MS PGothic" charset="-128"/>
                  </a:defRPr>
                </a:pPr>
                <a:r>
                  <a:rPr lang="en-US"/>
                  <a:t>throughput (MB/s)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MS PGothic" charset="-128"/>
                  <a:ea typeface="MS PGothic" charset="-128"/>
                  <a:cs typeface="MS PGothic" charset="-128"/>
                </a:defRPr>
              </a:pPr>
              <a:endParaRPr lang="ja-JP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endParaRPr lang="ja-JP"/>
          </a:p>
        </c:txPr>
        <c:crossAx val="-1934046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MS PGothic" charset="-128"/>
          <a:ea typeface="MS PGothic" charset="-128"/>
          <a:cs typeface="MS PGothic" charset="-128"/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r>
              <a:rPr lang="en-US"/>
              <a:t>tcpdump with iperf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V-Met (VM)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62.5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V-Met (sys)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63.0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Xen-Single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69.1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32351968"/>
        <c:axId val="-1932349648"/>
      </c:barChart>
      <c:catAx>
        <c:axId val="-193235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endParaRPr lang="ja-JP"/>
          </a:p>
        </c:txPr>
        <c:crossAx val="-1932349648"/>
        <c:crosses val="autoZero"/>
        <c:auto val="1"/>
        <c:lblAlgn val="ctr"/>
        <c:lblOffset val="100"/>
        <c:noMultiLvlLbl val="0"/>
      </c:catAx>
      <c:valAx>
        <c:axId val="-1932349648"/>
        <c:scaling>
          <c:orientation val="minMax"/>
          <c:max val="80.0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MS PGothic" charset="-128"/>
                    <a:ea typeface="MS PGothic" charset="-128"/>
                    <a:cs typeface="MS PGothic" charset="-128"/>
                  </a:defRPr>
                </a:pPr>
                <a:r>
                  <a:rPr lang="en-US"/>
                  <a:t>capture rate (Kp/s)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MS PGothic" charset="-128"/>
                  <a:ea typeface="MS PGothic" charset="-128"/>
                  <a:cs typeface="MS PGothic" charset="-128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endParaRPr lang="ja-JP"/>
          </a:p>
        </c:txPr>
        <c:crossAx val="-1932351968"/>
        <c:crosses val="autoZero"/>
        <c:crossBetween val="between"/>
        <c:majorUnit val="20.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MS PGothic" charset="-128"/>
          <a:ea typeface="MS PGothic" charset="-128"/>
          <a:cs typeface="MS PGothic" charset="-128"/>
        </a:defRPr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r>
              <a:rPr lang="en-US"/>
              <a:t>chkrookit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V-Met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Sheet1!$D$2:$D$3</c:f>
                <c:numCache>
                  <c:formatCode>General</c:formatCode>
                  <c:ptCount val="2"/>
                  <c:pt idx="0">
                    <c:v>5.9</c:v>
                  </c:pt>
                  <c:pt idx="1">
                    <c:v>2.9</c:v>
                  </c:pt>
                </c:numCache>
              </c:numRef>
            </c:plus>
            <c:minus>
              <c:numRef>
                <c:f>Sheet1!$D$2:$D$3</c:f>
                <c:numCache>
                  <c:formatCode>General</c:formatCode>
                  <c:ptCount val="2"/>
                  <c:pt idx="0">
                    <c:v>5.9</c:v>
                  </c:pt>
                  <c:pt idx="1">
                    <c:v>2.9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local</c:v>
                </c:pt>
                <c:pt idx="1">
                  <c:v>remote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47.3</c:v>
                </c:pt>
                <c:pt idx="1">
                  <c:v>47.0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Xen-Single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Sheet1!$E$2:$E$3</c:f>
                <c:numCache>
                  <c:formatCode>General</c:formatCode>
                  <c:ptCount val="2"/>
                  <c:pt idx="0">
                    <c:v>5.5</c:v>
                  </c:pt>
                  <c:pt idx="1">
                    <c:v>7.4</c:v>
                  </c:pt>
                </c:numCache>
              </c:numRef>
            </c:plus>
            <c:minus>
              <c:numRef>
                <c:f>Sheet1!$E$2:$E$3</c:f>
                <c:numCache>
                  <c:formatCode>General</c:formatCode>
                  <c:ptCount val="2"/>
                  <c:pt idx="0">
                    <c:v>5.5</c:v>
                  </c:pt>
                  <c:pt idx="1">
                    <c:v>7.4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local</c:v>
                </c:pt>
                <c:pt idx="1">
                  <c:v>remote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47.2</c:v>
                </c:pt>
                <c:pt idx="1">
                  <c:v>48.2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32302160"/>
        <c:axId val="-1932299408"/>
      </c:barChart>
      <c:catAx>
        <c:axId val="-193230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endParaRPr lang="ja-JP"/>
          </a:p>
        </c:txPr>
        <c:crossAx val="-1932299408"/>
        <c:crosses val="autoZero"/>
        <c:auto val="1"/>
        <c:lblAlgn val="ctr"/>
        <c:lblOffset val="100"/>
        <c:noMultiLvlLbl val="0"/>
      </c:catAx>
      <c:valAx>
        <c:axId val="-1932299408"/>
        <c:scaling>
          <c:orientation val="minMax"/>
          <c:max val="60.0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MS PGothic" charset="-128"/>
                    <a:ea typeface="MS PGothic" charset="-128"/>
                    <a:cs typeface="MS PGothic" charset="-128"/>
                  </a:defRPr>
                </a:pPr>
                <a:r>
                  <a:rPr lang="en-US"/>
                  <a:t>time (s)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MS PGothic" charset="-128"/>
                  <a:ea typeface="MS PGothic" charset="-128"/>
                  <a:cs typeface="MS PGothic" charset="-128"/>
                </a:defRPr>
              </a:pPr>
              <a:endParaRPr lang="ja-JP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endParaRPr lang="ja-JP"/>
          </a:p>
        </c:txPr>
        <c:crossAx val="-1932302160"/>
        <c:crosses val="autoZero"/>
        <c:crossBetween val="between"/>
        <c:majorUnit val="10.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MS PGothic" charset="-128"/>
          <a:ea typeface="MS PGothic" charset="-128"/>
          <a:cs typeface="MS PGothic" charset="-128"/>
        </a:defRPr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r>
              <a:rPr lang="en-US"/>
              <a:t>Tripwire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V-Met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Sheet1!$D$2:$D$3</c:f>
                <c:numCache>
                  <c:formatCode>General</c:formatCode>
                  <c:ptCount val="2"/>
                  <c:pt idx="0">
                    <c:v>1.3</c:v>
                  </c:pt>
                  <c:pt idx="1">
                    <c:v>0.82</c:v>
                  </c:pt>
                </c:numCache>
              </c:numRef>
            </c:plus>
            <c:minus>
              <c:numRef>
                <c:f>Sheet1!$D$2:$D$3</c:f>
                <c:numCache>
                  <c:formatCode>General</c:formatCode>
                  <c:ptCount val="2"/>
                  <c:pt idx="0">
                    <c:v>1.3</c:v>
                  </c:pt>
                  <c:pt idx="1">
                    <c:v>0.82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local</c:v>
                </c:pt>
                <c:pt idx="1">
                  <c:v>remote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49.7</c:v>
                </c:pt>
                <c:pt idx="1">
                  <c:v>54.7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Xen-Single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Sheet1!$E$2:$E$3</c:f>
                <c:numCache>
                  <c:formatCode>General</c:formatCode>
                  <c:ptCount val="2"/>
                  <c:pt idx="0">
                    <c:v>2.0</c:v>
                  </c:pt>
                  <c:pt idx="1">
                    <c:v>0.77</c:v>
                  </c:pt>
                </c:numCache>
              </c:numRef>
            </c:plus>
            <c:minus>
              <c:numRef>
                <c:f>Sheet1!$E$2:$E$3</c:f>
                <c:numCache>
                  <c:formatCode>General</c:formatCode>
                  <c:ptCount val="2"/>
                  <c:pt idx="0">
                    <c:v>2.0</c:v>
                  </c:pt>
                  <c:pt idx="1">
                    <c:v>0.77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local</c:v>
                </c:pt>
                <c:pt idx="1">
                  <c:v>remote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52.7</c:v>
                </c:pt>
                <c:pt idx="1">
                  <c:v>53.9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32269232"/>
        <c:axId val="-1932266480"/>
      </c:barChart>
      <c:catAx>
        <c:axId val="-193226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endParaRPr lang="ja-JP"/>
          </a:p>
        </c:txPr>
        <c:crossAx val="-1932266480"/>
        <c:crosses val="autoZero"/>
        <c:auto val="1"/>
        <c:lblAlgn val="ctr"/>
        <c:lblOffset val="100"/>
        <c:noMultiLvlLbl val="0"/>
      </c:catAx>
      <c:valAx>
        <c:axId val="-1932266480"/>
        <c:scaling>
          <c:orientation val="minMax"/>
          <c:max val="6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MS PGothic" charset="-128"/>
                    <a:ea typeface="MS PGothic" charset="-128"/>
                    <a:cs typeface="MS PGothic" charset="-128"/>
                  </a:defRPr>
                </a:pPr>
                <a:r>
                  <a:rPr lang="en-US"/>
                  <a:t>time (s)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MS PGothic" charset="-128"/>
                  <a:ea typeface="MS PGothic" charset="-128"/>
                  <a:cs typeface="MS PGothic" charset="-128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endParaRPr lang="ja-JP"/>
          </a:p>
        </c:txPr>
        <c:crossAx val="-1932269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MS PGothic" charset="-128"/>
          <a:ea typeface="MS PGothic" charset="-128"/>
          <a:cs typeface="MS PGothic" charset="-128"/>
        </a:defRPr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r>
              <a:rPr lang="en-US"/>
              <a:t>Detection time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V-Met (VM)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Sheet1!$E$2</c:f>
                <c:numCache>
                  <c:formatCode>General</c:formatCode>
                  <c:ptCount val="1"/>
                  <c:pt idx="0">
                    <c:v>0.6</c:v>
                  </c:pt>
                </c:numCache>
              </c:numRef>
            </c:plus>
            <c:minus>
              <c:numRef>
                <c:f>Sheet1!$E$2</c:f>
                <c:numCache>
                  <c:formatCode>General</c:formatCode>
                  <c:ptCount val="1"/>
                  <c:pt idx="0">
                    <c:v>0.6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47.3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V-Met (sys)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Sheet1!$F$2</c:f>
                <c:numCache>
                  <c:formatCode>General</c:formatCode>
                  <c:ptCount val="1"/>
                  <c:pt idx="0">
                    <c:v>1.0</c:v>
                  </c:pt>
                </c:numCache>
              </c:numRef>
            </c:plus>
            <c:minus>
              <c:numRef>
                <c:f>Sheet1!$F$2</c:f>
                <c:numCache>
                  <c:formatCode>General</c:formatCode>
                  <c:ptCount val="1"/>
                  <c:pt idx="0">
                    <c:v>1.0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48.0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Xen-Single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Sheet1!$G$2</c:f>
                <c:numCache>
                  <c:formatCode>General</c:formatCode>
                  <c:ptCount val="1"/>
                  <c:pt idx="0">
                    <c:v>0.6</c:v>
                  </c:pt>
                </c:numCache>
              </c:numRef>
            </c:plus>
            <c:minus>
              <c:numRef>
                <c:f>Sheet1!$G$2</c:f>
                <c:numCache>
                  <c:formatCode>General</c:formatCode>
                  <c:ptCount val="1"/>
                  <c:pt idx="0">
                    <c:v>0.6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41.3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32221504"/>
        <c:axId val="-1932218240"/>
      </c:barChart>
      <c:catAx>
        <c:axId val="-19322215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932218240"/>
        <c:crosses val="autoZero"/>
        <c:auto val="1"/>
        <c:lblAlgn val="ctr"/>
        <c:lblOffset val="100"/>
        <c:noMultiLvlLbl val="0"/>
      </c:catAx>
      <c:valAx>
        <c:axId val="-1932218240"/>
        <c:scaling>
          <c:orientation val="minMax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MS PGothic" charset="-128"/>
                    <a:ea typeface="MS PGothic" charset="-128"/>
                    <a:cs typeface="MS PGothic" charset="-128"/>
                  </a:defRPr>
                </a:pPr>
                <a:r>
                  <a:rPr lang="en-US"/>
                  <a:t>time (ms)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MS PGothic" charset="-128"/>
                  <a:ea typeface="MS PGothic" charset="-128"/>
                  <a:cs typeface="MS PGothic" charset="-128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endParaRPr lang="ja-JP"/>
          </a:p>
        </c:txPr>
        <c:crossAx val="-1932221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MS PGothic" charset="-128"/>
          <a:ea typeface="MS PGothic" charset="-128"/>
          <a:cs typeface="MS PGothic" charset="-128"/>
        </a:defRPr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r>
              <a:rPr lang="en-US"/>
              <a:t>%CPU increase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V-Met (VM)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Sheet1!$E$2</c:f>
                <c:numCache>
                  <c:formatCode>General</c:formatCode>
                  <c:ptCount val="1"/>
                  <c:pt idx="0">
                    <c:v>13.6</c:v>
                  </c:pt>
                </c:numCache>
              </c:numRef>
            </c:plus>
            <c:minus>
              <c:numRef>
                <c:f>Sheet1!$E$2</c:f>
                <c:numCache>
                  <c:formatCode>General</c:formatCode>
                  <c:ptCount val="1"/>
                  <c:pt idx="0">
                    <c:v>13.6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115.5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V-Met (sys)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Sheet1!$F$2</c:f>
                <c:numCache>
                  <c:formatCode>General</c:formatCode>
                  <c:ptCount val="1"/>
                  <c:pt idx="0">
                    <c:v>4.7</c:v>
                  </c:pt>
                </c:numCache>
              </c:numRef>
            </c:plus>
            <c:minus>
              <c:numRef>
                <c:f>Sheet1!$F$2</c:f>
                <c:numCache>
                  <c:formatCode>General</c:formatCode>
                  <c:ptCount val="1"/>
                  <c:pt idx="0">
                    <c:v>4.7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46.3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Xen-Single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Sheet1!$G$2</c:f>
                <c:numCache>
                  <c:formatCode>General</c:formatCode>
                  <c:ptCount val="1"/>
                  <c:pt idx="0">
                    <c:v>17.9</c:v>
                  </c:pt>
                </c:numCache>
              </c:numRef>
            </c:plus>
            <c:minus>
              <c:numRef>
                <c:f>Sheet1!$G$2</c:f>
                <c:numCache>
                  <c:formatCode>General</c:formatCode>
                  <c:ptCount val="1"/>
                  <c:pt idx="0">
                    <c:v>17.9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34.6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34023168"/>
        <c:axId val="-1934019904"/>
      </c:barChart>
      <c:catAx>
        <c:axId val="-19340231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934019904"/>
        <c:crosses val="autoZero"/>
        <c:auto val="1"/>
        <c:lblAlgn val="ctr"/>
        <c:lblOffset val="100"/>
        <c:noMultiLvlLbl val="0"/>
      </c:catAx>
      <c:valAx>
        <c:axId val="-1934019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MS PGothic" charset="-128"/>
                    <a:ea typeface="MS PGothic" charset="-128"/>
                    <a:cs typeface="MS PGothic" charset="-128"/>
                  </a:defRPr>
                </a:pPr>
                <a:r>
                  <a:rPr lang="en-US"/>
                  <a:t>%point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MS PGothic" charset="-128"/>
                  <a:ea typeface="MS PGothic" charset="-128"/>
                  <a:cs typeface="MS PGothic" charset="-128"/>
                </a:defRPr>
              </a:pPr>
              <a:endParaRPr lang="ja-JP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pPr>
            <a:endParaRPr lang="ja-JP"/>
          </a:p>
        </c:txPr>
        <c:crossAx val="-193402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MS PGothic" charset="-128"/>
              <a:ea typeface="MS PGothic" charset="-128"/>
              <a:cs typeface="MS PGothic" charset="-128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MS PGothic" charset="-128"/>
          <a:ea typeface="MS PGothic" charset="-128"/>
          <a:cs typeface="MS PGothic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1360F-732F-D54E-83DD-CD17C6A7297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A6AD0-6DF8-554B-9CFF-B9D6BADA62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2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I'm Kenichi Kourai from Kyushu Institute of Technology.</a:t>
            </a:r>
          </a:p>
          <a:p>
            <a:r>
              <a:rPr kumimoji="1" lang="en-US" altLang="ja-JP" sz="1200" baseline="0" dirty="0" smtClean="0">
                <a:solidFill>
                  <a:schemeClr val="tx1"/>
                </a:solidFill>
              </a:rPr>
              <a:t>I'm </a:t>
            </a:r>
            <a:r>
              <a:rPr kumimoji="1" lang="en-US" altLang="ja-JP" sz="1200" baseline="0" dirty="0" err="1" smtClean="0">
                <a:solidFill>
                  <a:schemeClr val="tx1"/>
                </a:solidFill>
              </a:rPr>
              <a:t>gonna</a:t>
            </a:r>
            <a:r>
              <a:rPr kumimoji="1" lang="en-US" altLang="ja-JP" sz="1200" baseline="0" dirty="0" smtClean="0">
                <a:solidFill>
                  <a:schemeClr val="tx1"/>
                </a:solidFill>
              </a:rPr>
              <a:t> talk about secure IDS offloading with nested virtualization and deep VM introspection.</a:t>
            </a:r>
          </a:p>
          <a:p>
            <a:pPr marL="0" indent="0">
              <a:buFont typeface="Wingdings" charset="0"/>
              <a:buNone/>
            </a:pPr>
            <a:r>
              <a:rPr kumimoji="1" lang="en-US" altLang="ja-JP" sz="1200" baseline="0" dirty="0" smtClean="0">
                <a:solidFill>
                  <a:schemeClr val="tx1"/>
                </a:solidFill>
              </a:rPr>
              <a:t>This is joint work with my student, who has graduated.</a:t>
            </a: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1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We assume that the entire virtualized system is untrusted because some of the system administrators may be untrusted.</a:t>
            </a:r>
          </a:p>
          <a:p>
            <a:r>
              <a:rPr lang="en-US" altLang="ja-JP"/>
              <a:t>The hypervisor and the management VM in the virtualized system can be abused by untrusted administrators.</a:t>
            </a:r>
          </a:p>
          <a:p>
            <a:endParaRPr kumimoji="1" lang="en-US" altLang="ja-JP"/>
          </a:p>
          <a:p>
            <a:r>
              <a:rPr lang="en-US" altLang="ja-JP"/>
              <a:t>On the other hand, we assume that cloud providers are trusted.</a:t>
            </a:r>
          </a:p>
          <a:p>
            <a:r>
              <a:rPr kumimoji="1" lang="en-US" altLang="ja-JP"/>
              <a:t>This assumption is widely accepted because a bad reputation is critical for them.</a:t>
            </a:r>
          </a:p>
          <a:p>
            <a:r>
              <a:rPr lang="en-US" altLang="ja-JP"/>
              <a:t>We also assume that the components outside the cloud VM are managed correctly.</a:t>
            </a:r>
          </a:p>
          <a:p>
            <a:r>
              <a:rPr kumimoji="1" lang="en-US" altLang="ja-JP"/>
              <a:t>These components include the cloud hypervisor, offloaded IDSes, and hardware.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487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V-Met can resolve the issues on IDS offloading in semi-trusted clouds.</a:t>
            </a:r>
          </a:p>
          <a:p>
            <a:r>
              <a:rPr lang="en-US" altLang="ja-JP"/>
              <a:t>First, insider attacks against offloaded IDSes become difficult by running the virtualized system in the cloud VM.</a:t>
            </a:r>
          </a:p>
          <a:p>
            <a:r>
              <a:rPr kumimoji="1" lang="en-US" altLang="ja-JP"/>
              <a:t>This is because the trusted computing base is more strictly separated from untrusted parts.</a:t>
            </a:r>
          </a:p>
          <a:p>
            <a:r>
              <a:rPr lang="en-US" altLang="ja-JP"/>
              <a:t>The interfaces between the cloud VM and the cloud hypervisor are hardware level.</a:t>
            </a:r>
          </a:p>
          <a:p>
            <a:r>
              <a:rPr lang="en-US" altLang="ja-JP"/>
              <a:t>So, they are narrower than the rich interfaces between the management VM and the hypervisor in the virtualized system.</a:t>
            </a:r>
          </a:p>
          <a:p>
            <a:endParaRPr kumimoji="1" lang="en-US" altLang="ja-JP"/>
          </a:p>
          <a:p>
            <a:r>
              <a:rPr lang="en-US" altLang="ja-JP"/>
              <a:t>Second, untrusted administrators can manage the entire virtualized system including the hypervisor.</a:t>
            </a:r>
          </a:p>
          <a:p>
            <a:r>
              <a:rPr kumimoji="1" lang="en-US" altLang="ja-JP"/>
              <a:t>They can use the traditional management method.</a:t>
            </a:r>
          </a:p>
          <a:p>
            <a:r>
              <a:rPr lang="en-US" altLang="ja-JP"/>
              <a:t>This advantage comes from the fact that the responsibility of administrators is more clearly separated at the boundary of virtualization.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7837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Deep VMI is key</a:t>
            </a:r>
            <a:r>
              <a:rPr lang="en-US" altLang="ja-JP" baseline="0"/>
              <a:t> to offloading IDSes outside the virtualized system.</a:t>
            </a:r>
            <a:endParaRPr lang="en-US" altLang="ja-JP"/>
          </a:p>
          <a:p>
            <a:r>
              <a:rPr lang="en-US" altLang="ja-JP"/>
              <a:t>It enables offloaded IDSes to directly monitor user VMs inside the cloud VM.</a:t>
            </a:r>
          </a:p>
          <a:p>
            <a:r>
              <a:rPr lang="en-US" altLang="ja-JP"/>
              <a:t>This technique is independent of the virtualized system.</a:t>
            </a:r>
            <a:endParaRPr kumimoji="1" lang="en-US" altLang="ja-JP"/>
          </a:p>
          <a:p>
            <a:endParaRPr lang="en-US" altLang="ja-JP"/>
          </a:p>
          <a:p>
            <a:r>
              <a:rPr kumimoji="1" lang="en-US" altLang="ja-JP"/>
              <a:t>A naive approach is to obtain necessary information from the hypervisor and the management VM in the cloud VM.</a:t>
            </a:r>
          </a:p>
          <a:p>
            <a:r>
              <a:rPr lang="en-US" altLang="ja-JP"/>
              <a:t>For example, memory information can</a:t>
            </a:r>
            <a:r>
              <a:rPr lang="en-US" altLang="ja-JP" baseline="0"/>
              <a:t> be obtained from the hypervisor </a:t>
            </a:r>
            <a:r>
              <a:rPr lang="en-US" altLang="ja-JP"/>
              <a:t>and</a:t>
            </a:r>
            <a:r>
              <a:rPr lang="en-US" altLang="ja-JP" baseline="0"/>
              <a:t> data</a:t>
            </a:r>
            <a:r>
              <a:rPr lang="en-US" altLang="ja-JP"/>
              <a:t> in virtual disks and virtual NICs</a:t>
            </a:r>
            <a:r>
              <a:rPr lang="en-US" altLang="ja-JP" baseline="0"/>
              <a:t> can be obtained from the management VM.</a:t>
            </a:r>
            <a:endParaRPr lang="en-US" altLang="ja-JP"/>
          </a:p>
          <a:p>
            <a:r>
              <a:rPr kumimoji="1" lang="en-US" altLang="ja-JP"/>
              <a:t>But we cannot trust information obtained from an</a:t>
            </a:r>
            <a:r>
              <a:rPr kumimoji="1" lang="en-US" altLang="ja-JP" baseline="0"/>
              <a:t> untrusted </a:t>
            </a:r>
            <a:r>
              <a:rPr kumimoji="1" lang="en-US" altLang="ja-JP"/>
              <a:t>virtualized system.</a:t>
            </a:r>
          </a:p>
          <a:p>
            <a:endParaRPr lang="en-US" altLang="ja-JP"/>
          </a:p>
          <a:p>
            <a:r>
              <a:rPr kumimoji="1" lang="en-US" altLang="ja-JP"/>
              <a:t>Deep VMI prevents untrusted administrators from interfering with monitoring.</a:t>
            </a:r>
          </a:p>
          <a:p>
            <a:r>
              <a:rPr kumimoji="1" lang="en-US" altLang="ja-JP" baseline="0"/>
              <a:t>It supports introspection of memory, networks, and storage.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8165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For deep memory introspection, V-Met monitors data of a user VM in the memory of the cloud VM.</a:t>
            </a:r>
          </a:p>
          <a:p>
            <a:r>
              <a:rPr lang="en-US" altLang="ja-JP"/>
              <a:t>Memory introspection is used to obtain information on processes, network sockets,</a:t>
            </a:r>
            <a:r>
              <a:rPr lang="en-US" altLang="ja-JP" baseline="0"/>
              <a:t> and so on.</a:t>
            </a:r>
            <a:endParaRPr lang="en-US" altLang="ja-JP"/>
          </a:p>
          <a:p>
            <a:r>
              <a:rPr kumimoji="1" lang="en-US" altLang="ja-JP"/>
              <a:t>To identify data of a target user VM inside the cloud VM, V-Met needs to perform address translation three times using three page tables.</a:t>
            </a:r>
          </a:p>
          <a:p>
            <a:endParaRPr lang="en-US" altLang="ja-JP"/>
          </a:p>
          <a:p>
            <a:r>
              <a:rPr lang="en-US" altLang="ja-JP"/>
              <a:t>First, V-Met translates a virtual address into a guest physical address used in a user VM using the traditional page tables.</a:t>
            </a:r>
          </a:p>
          <a:p>
            <a:r>
              <a:rPr kumimoji="1" lang="en-US" altLang="ja-JP"/>
              <a:t>Then, it translates the obtained physical address into a host physical address used in the cloud VM using the extended page tables.</a:t>
            </a:r>
          </a:p>
          <a:p>
            <a:r>
              <a:rPr kumimoji="1" lang="en-US" altLang="ja-JP"/>
              <a:t>This is</a:t>
            </a:r>
            <a:r>
              <a:rPr kumimoji="1" lang="en-US" altLang="ja-JP" baseline="0"/>
              <a:t> an extra step specific to deep memory introspection.</a:t>
            </a:r>
            <a:endParaRPr kumimoji="1" lang="en-US" altLang="ja-JP"/>
          </a:p>
          <a:p>
            <a:r>
              <a:rPr lang="en-US" altLang="ja-JP"/>
              <a:t>Finally, it translates the obtained physical address into a machine address used by the cloud hypervisor using other extended page tables.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746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To securely perform such address translation, V-Met identifies the page tables in a user VM and the</a:t>
            </a:r>
            <a:r>
              <a:rPr kumimoji="1" lang="en-US" altLang="ja-JP" baseline="0"/>
              <a:t> extended page tables</a:t>
            </a:r>
            <a:r>
              <a:rPr kumimoji="1" lang="en-US" altLang="ja-JP"/>
              <a:t> in the guest hypervisor </a:t>
            </a:r>
            <a:r>
              <a:rPr lang="en-US" altLang="ja-JP"/>
              <a:t>without help of the virtualized system.</a:t>
            </a:r>
          </a:p>
          <a:p>
            <a:r>
              <a:rPr kumimoji="1" lang="en-US" altLang="ja-JP"/>
              <a:t>V-Met configures the cloud VM so</a:t>
            </a:r>
            <a:r>
              <a:rPr kumimoji="1" lang="en-US" altLang="ja-JP" baseline="0"/>
              <a:t> that</a:t>
            </a:r>
            <a:r>
              <a:rPr kumimoji="1" lang="en-US" altLang="ja-JP"/>
              <a:t> a user VM causes a trap to the cloud hypervisor when the page tables are switched in the user VM.</a:t>
            </a:r>
          </a:p>
          <a:p>
            <a:r>
              <a:rPr lang="en-US" altLang="ja-JP"/>
              <a:t>The cloud hypervisor can obtain the address of the new page tables by analyzing the CPU instruction used for the switch.</a:t>
            </a:r>
          </a:p>
          <a:p>
            <a:r>
              <a:rPr kumimoji="1" lang="en-US" altLang="ja-JP"/>
              <a:t>At the same time, it obtains the address of EPT from virtual CPUs of the cloud VM.</a:t>
            </a:r>
          </a:p>
          <a:p>
            <a:endParaRPr lang="en-US" altLang="ja-JP"/>
          </a:p>
          <a:p>
            <a:r>
              <a:rPr kumimoji="1" lang="en-US" altLang="ja-JP"/>
              <a:t>Offloaded IDSes obtains necessary information from the cloud hypervisor using a hypercall,</a:t>
            </a:r>
            <a:r>
              <a:rPr kumimoji="1" lang="en-US" altLang="ja-JP" baseline="0"/>
              <a:t> which is similar to a system call issued to the operating system.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7894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For deep network introspection, V-Met captures packets at both boundaries of a user VM and the virtualized system.</a:t>
            </a:r>
            <a:endParaRPr lang="en-US" altLang="ja-JP"/>
          </a:p>
          <a:p>
            <a:r>
              <a:rPr kumimoji="1" lang="en-US" altLang="ja-JP"/>
              <a:t>Packet capture</a:t>
            </a:r>
            <a:r>
              <a:rPr kumimoji="1" lang="en-US" altLang="ja-JP" baseline="0"/>
              <a:t> </a:t>
            </a:r>
            <a:r>
              <a:rPr kumimoji="1" lang="en-US" altLang="ja-JP"/>
              <a:t>at the boundary of a user VM</a:t>
            </a:r>
            <a:r>
              <a:rPr kumimoji="1" lang="en-US" altLang="ja-JP" baseline="0"/>
              <a:t> is called </a:t>
            </a:r>
            <a:r>
              <a:rPr kumimoji="1" lang="en-US" altLang="ja-JP"/>
              <a:t>VM-level packet capture.</a:t>
            </a:r>
            <a:endParaRPr lang="en-US" altLang="ja-JP"/>
          </a:p>
          <a:p>
            <a:r>
              <a:rPr kumimoji="1" lang="en-US" altLang="ja-JP"/>
              <a:t>Using this capture method, V-Met can capture exact packets sent and received by a user VM.</a:t>
            </a:r>
          </a:p>
          <a:p>
            <a:r>
              <a:rPr lang="en-US" altLang="ja-JP"/>
              <a:t>It can also capture packets between user VMs in the same virtualized system.</a:t>
            </a:r>
          </a:p>
          <a:p>
            <a:endParaRPr lang="en-US" altLang="ja-JP"/>
          </a:p>
          <a:p>
            <a:r>
              <a:rPr lang="en-US" altLang="ja-JP"/>
              <a:t>When a user VM sends or receives a packet, its network driver passes the packet directly to the cloud hypervisor.</a:t>
            </a:r>
          </a:p>
          <a:p>
            <a:r>
              <a:rPr kumimoji="1" lang="en-US" altLang="ja-JP"/>
              <a:t>To prevent the virtualized system from interfering with this packet capture, we have developed a mechanism called an ultracall for directly communicating between a user VM and the cloud hypervisor.</a:t>
            </a:r>
          </a:p>
          <a:p>
            <a:endParaRPr lang="en-US" altLang="ja-JP"/>
          </a:p>
          <a:p>
            <a:r>
              <a:rPr kumimoji="1" lang="en-US" altLang="ja-JP"/>
              <a:t>Offloaded IDSes can obtain packets stored in the cloud hypervisor using a hypercall.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9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Packet capture at the boundary of the virtualized system</a:t>
            </a:r>
            <a:r>
              <a:rPr kumimoji="1" lang="en-US" altLang="ja-JP" baseline="0"/>
              <a:t> is called s</a:t>
            </a:r>
            <a:r>
              <a:rPr kumimoji="1" lang="en-US" altLang="ja-JP"/>
              <a:t>ystem-level</a:t>
            </a:r>
            <a:r>
              <a:rPr kumimoji="1" lang="en-US" altLang="ja-JP" baseline="0"/>
              <a:t> packet capture.</a:t>
            </a:r>
            <a:endParaRPr kumimoji="1" lang="en-US" altLang="ja-JP"/>
          </a:p>
          <a:p>
            <a:r>
              <a:rPr kumimoji="1" lang="en-US" altLang="ja-JP"/>
              <a:t>Using this capture method, V-Met can inspect exact communication of a user VM with the outside world.</a:t>
            </a:r>
          </a:p>
          <a:p>
            <a:r>
              <a:rPr kumimoji="1" lang="en-US" altLang="ja-JP"/>
              <a:t>V-Met can also compare communication logs of VM-level and system-level packet capture.</a:t>
            </a:r>
          </a:p>
          <a:p>
            <a:endParaRPr lang="en-US" altLang="ja-JP"/>
          </a:p>
          <a:p>
            <a:r>
              <a:rPr kumimoji="1" lang="en-US" altLang="ja-JP"/>
              <a:t>All the packets sent and received by user VMs are processed by the virtual network switch outside the cloud VM.</a:t>
            </a:r>
          </a:p>
          <a:p>
            <a:r>
              <a:rPr lang="en-US" altLang="ja-JP"/>
              <a:t>So, offloaded IDSes can obtain packets from the switch.</a:t>
            </a:r>
          </a:p>
          <a:p>
            <a:r>
              <a:rPr kumimoji="1" lang="en-US" altLang="ja-JP"/>
              <a:t>Since they obtain packets of</a:t>
            </a:r>
            <a:r>
              <a:rPr kumimoji="1" lang="en-US" altLang="ja-JP" baseline="0"/>
              <a:t> all the </a:t>
            </a:r>
            <a:r>
              <a:rPr kumimoji="1" lang="en-US" altLang="ja-JP"/>
              <a:t>user VMs in the cloud VM, V-Met provides a mechanism for</a:t>
            </a:r>
            <a:r>
              <a:rPr kumimoji="1" lang="en-US" altLang="ja-JP" baseline="0"/>
              <a:t> </a:t>
            </a:r>
            <a:r>
              <a:rPr kumimoji="1" lang="en-US" altLang="ja-JP"/>
              <a:t>classifying the</a:t>
            </a:r>
            <a:r>
              <a:rPr kumimoji="1" lang="en-US" altLang="ja-JP" baseline="0"/>
              <a:t> packets</a:t>
            </a:r>
            <a:r>
              <a:rPr kumimoji="1" lang="en-US" altLang="ja-JP"/>
              <a:t>.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24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For deep storage introspection, V-Met supports local and remote virtual disks.</a:t>
            </a:r>
          </a:p>
          <a:p>
            <a:r>
              <a:rPr lang="en-US" altLang="ja-JP"/>
              <a:t>When a local virtual disk is used for a user VM, it is located in the virtual disk of the cloud VM.</a:t>
            </a:r>
          </a:p>
          <a:p>
            <a:r>
              <a:rPr lang="en-US" altLang="ja-JP"/>
              <a:t>That</a:t>
            </a:r>
            <a:r>
              <a:rPr lang="en-US" altLang="ja-JP" baseline="0"/>
              <a:t> virtual disk of the cloud VM is located outside the cloud VM.</a:t>
            </a:r>
          </a:p>
          <a:p>
            <a:endParaRPr lang="en-US" altLang="ja-JP"/>
          </a:p>
          <a:p>
            <a:r>
              <a:rPr lang="en-US" altLang="ja-JP"/>
              <a:t>V-Met first creates a snapshot of the virtual disk of the cloud VM</a:t>
            </a:r>
            <a:r>
              <a:rPr lang="en-US" altLang="ja-JP" baseline="0"/>
              <a:t> and </a:t>
            </a:r>
            <a:r>
              <a:rPr kumimoji="1" lang="en-US" altLang="ja-JP"/>
              <a:t>mounts the snapshot.</a:t>
            </a:r>
          </a:p>
          <a:p>
            <a:r>
              <a:rPr lang="en-US" altLang="ja-JP"/>
              <a:t>Then, it mounts </a:t>
            </a:r>
            <a:r>
              <a:rPr kumimoji="1" lang="en-US" altLang="ja-JP"/>
              <a:t>the virtual disk of a user VM in the snapshot.</a:t>
            </a:r>
          </a:p>
          <a:p>
            <a:r>
              <a:rPr lang="en-US" altLang="ja-JP"/>
              <a:t>The reason for using a snapshot is to prevent disk corruption when its filesystem is repaired on the disk mount operation.</a:t>
            </a:r>
            <a:endParaRPr lang="ja-JP" altLang="en-US"/>
          </a:p>
          <a:p>
            <a:endParaRPr lang="en-US" altLang="ja-JP"/>
          </a:p>
          <a:p>
            <a:r>
              <a:rPr lang="en-US" altLang="ja-JP"/>
              <a:t>For remote virtual disks, V-Met can directly mount the virtual disk of a user VM using NFS.</a:t>
            </a:r>
          </a:p>
          <a:p>
            <a:endParaRPr kumimoji="1"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547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Using Deep VMI, legacy IDSes can be transparently offloaded in cooperation with Transcall, which we have developed.</a:t>
            </a:r>
          </a:p>
          <a:p>
            <a:r>
              <a:rPr lang="en-US" altLang="ja-JP"/>
              <a:t>Transcall provides an execution environment for legacy IDSes to introspect a user VM without any modification.</a:t>
            </a:r>
          </a:p>
          <a:p>
            <a:r>
              <a:rPr kumimoji="1" lang="en-US" altLang="ja-JP"/>
              <a:t>It consists of the system call emulator, the shadow filesystem, and shadow network devices.</a:t>
            </a:r>
          </a:p>
          <a:p>
            <a:endParaRPr lang="en-US" altLang="ja-JP"/>
          </a:p>
          <a:p>
            <a:r>
              <a:rPr lang="en-US" altLang="ja-JP"/>
              <a:t>The system call emulator traps system calls issued by offloaded IDSes and returns information of a user VM if necessary, using deep memory introspection.</a:t>
            </a:r>
          </a:p>
          <a:p>
            <a:r>
              <a:rPr kumimoji="1" lang="en-US" altLang="ja-JP"/>
              <a:t>The shadow filesystem provides the same filesystem view as that inside a user VM, using deep storage introspection.</a:t>
            </a:r>
            <a:endParaRPr lang="en-US" altLang="ja-JP"/>
          </a:p>
          <a:p>
            <a:r>
              <a:rPr lang="en-US" altLang="ja-JP"/>
              <a:t>A shadow network device provides a network interface for capturing packets of a user VM, using deep network introspection.</a:t>
            </a:r>
            <a:endParaRPr kumimoji="1"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3869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V-Met identifies a target user VM inside the cloud</a:t>
            </a:r>
            <a:r>
              <a:rPr kumimoji="1" lang="en-US" altLang="ja-JP" baseline="0"/>
              <a:t> VM using </a:t>
            </a:r>
            <a:r>
              <a:rPr kumimoji="1" lang="en-US" altLang="ja-JP"/>
              <a:t>a VM tag.</a:t>
            </a:r>
          </a:p>
          <a:p>
            <a:r>
              <a:rPr lang="en-US" altLang="ja-JP"/>
              <a:t>Traditionally, offloaded IDSes specify the ID of a target user VM to monitor it.</a:t>
            </a:r>
          </a:p>
          <a:p>
            <a:r>
              <a:rPr lang="en-US" altLang="ja-JP"/>
              <a:t>But V-Met cannot securely specify such</a:t>
            </a:r>
            <a:r>
              <a:rPr lang="en-US" altLang="ja-JP" baseline="0"/>
              <a:t> an</a:t>
            </a:r>
            <a:r>
              <a:rPr lang="en-US" altLang="ja-JP"/>
              <a:t> ID because the</a:t>
            </a:r>
            <a:r>
              <a:rPr lang="en-US" altLang="ja-JP" baseline="0"/>
              <a:t> ID</a:t>
            </a:r>
            <a:r>
              <a:rPr lang="en-US" altLang="ja-JP"/>
              <a:t> is managed inside an untrusted virtualized system.</a:t>
            </a:r>
          </a:p>
          <a:p>
            <a:endParaRPr kumimoji="1" lang="en-US" altLang="ja-JP"/>
          </a:p>
          <a:p>
            <a:r>
              <a:rPr lang="en-US" altLang="ja-JP"/>
              <a:t>In V-Met, each user VM registers a unique VM tag in</a:t>
            </a:r>
            <a:r>
              <a:rPr lang="en-US" altLang="ja-JP" baseline="0"/>
              <a:t> advance </a:t>
            </a:r>
            <a:r>
              <a:rPr lang="en-US" altLang="ja-JP"/>
              <a:t>directly to the cloud hypervisor using an ultracall.</a:t>
            </a:r>
          </a:p>
          <a:p>
            <a:r>
              <a:rPr lang="en-US" altLang="ja-JP"/>
              <a:t>Offloaded IDSes specify the registered VM tag when they issue hypercalls to the cloud hypervisor to obtain information on the user VM.</a:t>
            </a:r>
          </a:p>
          <a:p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331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In Infrastructure-as-a-Service clouds, users can run their services in virtual machines.</a:t>
            </a:r>
          </a:p>
          <a:p>
            <a:r>
              <a:rPr kumimoji="1" lang="en-US" altLang="ja-JP" dirty="0" smtClean="0"/>
              <a:t>They can set up their systems in provided VMs and use the VMs as necessary.</a:t>
            </a:r>
          </a:p>
          <a:p>
            <a:r>
              <a:rPr kumimoji="1" lang="en-US" altLang="ja-JP" dirty="0" smtClean="0"/>
              <a:t>To </a:t>
            </a:r>
            <a:r>
              <a:rPr lang="en-US" altLang="ja-JP" dirty="0"/>
              <a:t>protect the systems inside VMs from external </a:t>
            </a:r>
            <a:r>
              <a:rPr lang="en-US" altLang="ja-JP" dirty="0" smtClean="0"/>
              <a:t>attackers, they need intrusion detection systems.</a:t>
            </a:r>
          </a:p>
          <a:p>
            <a:r>
              <a:rPr kumimoji="1" lang="en-US" altLang="ja-JP"/>
              <a:t>IDSes are used to monitor the system states, filesystems, and network packets.</a:t>
            </a:r>
          </a:p>
          <a:p>
            <a:endParaRPr lang="en-US" altLang="ja-JP"/>
          </a:p>
          <a:p>
            <a:r>
              <a:rPr lang="en-US" altLang="ja-JP"/>
              <a:t>But IDSes also suffer from external attacks.</a:t>
            </a:r>
          </a:p>
          <a:p>
            <a:r>
              <a:rPr lang="en-US" altLang="ja-JP"/>
              <a:t>After attackers intrude into a VM and take sufficient</a:t>
            </a:r>
            <a:r>
              <a:rPr lang="en-US" altLang="ja-JP" baseline="0"/>
              <a:t> privileges</a:t>
            </a:r>
            <a:r>
              <a:rPr lang="en-US" altLang="ja-JP"/>
              <a:t>, they can disable IDSes easily.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3236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We conducted several experiments to examine the performance of deep VMI and offloaded IDSes.</a:t>
            </a:r>
          </a:p>
          <a:p>
            <a:r>
              <a:rPr lang="en-US" altLang="ja-JP"/>
              <a:t>We used Xen modified for V-Met as the cloud hypervisor.</a:t>
            </a:r>
          </a:p>
          <a:p>
            <a:r>
              <a:rPr kumimoji="1" lang="en-US" altLang="ja-JP"/>
              <a:t>We ran unmodified Xen in the cloud VM and ran</a:t>
            </a:r>
            <a:r>
              <a:rPr kumimoji="1" lang="en-US" altLang="ja-JP" baseline="0"/>
              <a:t> Linux i</a:t>
            </a:r>
            <a:r>
              <a:rPr lang="en-US" altLang="ja-JP"/>
              <a:t>n the user VM.</a:t>
            </a:r>
          </a:p>
          <a:p>
            <a:endParaRPr kumimoji="1" lang="en-US" altLang="ja-JP"/>
          </a:p>
          <a:p>
            <a:r>
              <a:rPr lang="en-US" altLang="ja-JP"/>
              <a:t>For comparison, we used the traditional, single-level virtualized system without nested virtualization.</a:t>
            </a:r>
          </a:p>
          <a:p>
            <a:r>
              <a:rPr lang="en-US" altLang="ja-JP"/>
              <a:t>IDSes were offloaded to the management VM.</a:t>
            </a:r>
          </a:p>
          <a:p>
            <a:r>
              <a:rPr kumimoji="1" lang="en-US" altLang="ja-JP"/>
              <a:t>This is called Xen-Single.</a:t>
            </a:r>
          </a:p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7091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First, we examined the performance of memory introspection by reading data in the memory of the user VM.</a:t>
            </a:r>
          </a:p>
          <a:p>
            <a:r>
              <a:rPr lang="en-US" altLang="ja-JP"/>
              <a:t>The benchmark repeated address translation, memory mapping, and data copy.</a:t>
            </a:r>
          </a:p>
          <a:p>
            <a:r>
              <a:rPr kumimoji="1" lang="en-US" altLang="ja-JP"/>
              <a:t>The left figure shows the throughput in V-Met and Xen-Single.</a:t>
            </a:r>
          </a:p>
          <a:p>
            <a:r>
              <a:rPr lang="en-US" altLang="ja-JP"/>
              <a:t>Surprisingly, the throughput was 41% higher in V-Met although V-Met needed extra address translation.</a:t>
            </a:r>
          </a:p>
          <a:p>
            <a:endParaRPr kumimoji="1" lang="en-US" altLang="ja-JP"/>
          </a:p>
          <a:p>
            <a:r>
              <a:rPr lang="en-US" altLang="ja-JP"/>
              <a:t>To clarify the reason, we measured the execution time of the hypercalls used for address translation.</a:t>
            </a:r>
          </a:p>
          <a:p>
            <a:r>
              <a:rPr lang="en-US" altLang="ja-JP"/>
              <a:t>As shown in the right figure, the hypercall for obtaining the address of the page tables was much faster in V-Met.</a:t>
            </a:r>
          </a:p>
          <a:p>
            <a:r>
              <a:rPr kumimoji="1" lang="en-US" altLang="ja-JP"/>
              <a:t>This is because</a:t>
            </a:r>
            <a:r>
              <a:rPr kumimoji="1" lang="en-US" altLang="ja-JP" baseline="0"/>
              <a:t> </a:t>
            </a:r>
            <a:r>
              <a:rPr kumimoji="1" lang="en-US" altLang="ja-JP"/>
              <a:t>V-Met provides a tailored hypercall</a:t>
            </a:r>
            <a:r>
              <a:rPr kumimoji="1" lang="en-US" altLang="ja-JP" baseline="0"/>
              <a:t> but</a:t>
            </a:r>
            <a:r>
              <a:rPr kumimoji="1" lang="en-US" altLang="ja-JP"/>
              <a:t> Xen-Single used a general-purpose hypercall.</a:t>
            </a:r>
          </a:p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8258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Next, we examined the performance of storage introspection using the IOzone benchmark.</a:t>
            </a:r>
          </a:p>
          <a:p>
            <a:r>
              <a:rPr lang="en-US" altLang="ja-JP"/>
              <a:t>We measured the throughput of sequential file read.</a:t>
            </a:r>
          </a:p>
          <a:p>
            <a:r>
              <a:rPr kumimoji="1" lang="en-US" altLang="ja-JP"/>
              <a:t>The left figure shows the results for both local and remote virtual disks.</a:t>
            </a:r>
          </a:p>
          <a:p>
            <a:r>
              <a:rPr lang="en-US" altLang="ja-JP"/>
              <a:t>In V-Met, access to the local virtual disk was 20% higher.</a:t>
            </a:r>
          </a:p>
          <a:p>
            <a:r>
              <a:rPr kumimoji="1" lang="en-US" altLang="ja-JP"/>
              <a:t>This is because read-ahead for the two virtual disks of the cloud VM and the user VM was more effective than that for only one virtual disk used in Xen-Single.</a:t>
            </a:r>
          </a:p>
          <a:p>
            <a:endParaRPr lang="en-US" altLang="ja-JP"/>
          </a:p>
          <a:p>
            <a:r>
              <a:rPr kumimoji="1" lang="en-US" altLang="ja-JP"/>
              <a:t>Also, we examined the performance of network introspection using tcpdump with the iperf benchmark.</a:t>
            </a:r>
          </a:p>
          <a:p>
            <a:r>
              <a:rPr lang="en-US" altLang="ja-JP"/>
              <a:t>As shown in the right figure, the packet capture rate was 10% lower in VM-level packet capture and 8% lower in system-level packet capture.</a:t>
            </a:r>
          </a:p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3483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We examined the performance of legacy IDSes offloaded with Transcall.</a:t>
            </a:r>
          </a:p>
          <a:p>
            <a:r>
              <a:rPr kumimoji="1" lang="en-US" altLang="ja-JP"/>
              <a:t>First, we ran offloaded chkrootkit and Tripwire.</a:t>
            </a:r>
          </a:p>
          <a:p>
            <a:r>
              <a:rPr lang="en-US" altLang="ja-JP"/>
              <a:t>chkrootkit is an IDS for detecting installed rootkits by inspecting processes, files, and sockets.</a:t>
            </a:r>
          </a:p>
          <a:p>
            <a:r>
              <a:rPr kumimoji="1" lang="en-US" altLang="ja-JP"/>
              <a:t>Tripwire is an IDS for checking the integrity of filesystems.</a:t>
            </a:r>
          </a:p>
          <a:p>
            <a:endParaRPr lang="en-US" altLang="ja-JP"/>
          </a:p>
          <a:p>
            <a:r>
              <a:rPr lang="en-US" altLang="ja-JP"/>
              <a:t>These figures show the execution time of chkrootkit and Tripwire.</a:t>
            </a:r>
          </a:p>
          <a:p>
            <a:r>
              <a:rPr kumimoji="1" lang="en-US" altLang="ja-JP"/>
              <a:t>The execution time was almost the same bewteen V-Met and Xen-Single although deep memory and storage introspection was more efficient than traditional VMI.</a:t>
            </a:r>
          </a:p>
          <a:p>
            <a:r>
              <a:rPr kumimoji="1" lang="en-US" altLang="ja-JP"/>
              <a:t>One reason is that Transcall is optimized so that the overhead of VMI is minimized, for example, by caching the results of address translation.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298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Next, we mounted a TCP port scan against the user VM and measured the detection time using offloaded Snort.</a:t>
            </a:r>
          </a:p>
          <a:p>
            <a:r>
              <a:rPr kumimoji="1" lang="en-US" altLang="ja-JP"/>
              <a:t>The left figure shows the result.</a:t>
            </a:r>
          </a:p>
          <a:p>
            <a:r>
              <a:rPr lang="en-US" altLang="ja-JP"/>
              <a:t>In V-Met, the detection time increased only by 6 to 7 ms, compared with Xen-Single.</a:t>
            </a:r>
          </a:p>
          <a:p>
            <a:endParaRPr lang="en-US" altLang="ja-JP"/>
          </a:p>
          <a:p>
            <a:r>
              <a:rPr lang="en-US" altLang="ja-JP"/>
              <a:t>Finally, we examined the increase in CPU utilization when we sent many UDP packets using iperf.</a:t>
            </a:r>
          </a:p>
          <a:p>
            <a:r>
              <a:rPr lang="en-US" altLang="ja-JP"/>
              <a:t>The result is shown in the right figure.</a:t>
            </a:r>
          </a:p>
          <a:p>
            <a:r>
              <a:rPr lang="en-US" altLang="ja-JP"/>
              <a:t>In VM-level packet capture, the CPU utilization</a:t>
            </a:r>
            <a:r>
              <a:rPr kumimoji="1" lang="en-US" altLang="ja-JP"/>
              <a:t> largely increased.</a:t>
            </a:r>
          </a:p>
          <a:p>
            <a:r>
              <a:rPr lang="en-US" altLang="ja-JP"/>
              <a:t>This is not because of ultracalls issued by the user VM for VM-level packet capture, but because of the overhead of obtaining packets from the cloud hypervisor using hypercalls.</a:t>
            </a:r>
          </a:p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998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As explained before, there are several systems for secure IDS offloading with trusted hypervisors.</a:t>
            </a:r>
          </a:p>
          <a:p>
            <a:r>
              <a:rPr lang="en-US" altLang="ja-JP"/>
              <a:t>Many systems have to trust not only the hypervisor but also other components.</a:t>
            </a:r>
          </a:p>
          <a:p>
            <a:r>
              <a:rPr lang="en-US" altLang="ja-JP"/>
              <a:t>For example, self-service cloud trusts a VM called DomB as well.</a:t>
            </a:r>
          </a:p>
          <a:p>
            <a:r>
              <a:rPr lang="en-US" altLang="ja-JP"/>
              <a:t>RemoteTrans also trusts remote hosts running offloaded IDSes.</a:t>
            </a:r>
          </a:p>
          <a:p>
            <a:endParaRPr lang="en-US" altLang="ja-JP"/>
          </a:p>
          <a:p>
            <a:r>
              <a:rPr lang="en-US" altLang="ja-JP"/>
              <a:t>Several systems have been proposed for running IDSes outside the virtualized system using special hardware.</a:t>
            </a:r>
          </a:p>
          <a:p>
            <a:r>
              <a:rPr kumimoji="1" lang="en-US" altLang="ja-JP"/>
              <a:t>For example, Copilot uses a PCI add-in card and HyperGuard uses the system management mode of processors.</a:t>
            </a:r>
          </a:p>
          <a:p>
            <a:r>
              <a:rPr lang="en-US" altLang="ja-JP"/>
              <a:t>These approaches may be more secure, but slow and restricted.</a:t>
            </a:r>
            <a:endParaRPr kumimoji="1" lang="en-US" altLang="ja-JP"/>
          </a:p>
          <a:p>
            <a:r>
              <a:rPr lang="en-US" altLang="ja-JP"/>
              <a:t>So, it is difficult to run feature-rich legacy IDSes.</a:t>
            </a:r>
          </a:p>
          <a:p>
            <a:endParaRPr lang="en-US" altLang="ja-JP"/>
          </a:p>
          <a:p>
            <a:r>
              <a:rPr lang="en-US" altLang="ja-JP"/>
              <a:t>CloudVisor runs user VMs securely in an untrusted virtualized system using nested virtualization.</a:t>
            </a:r>
          </a:p>
          <a:p>
            <a:r>
              <a:rPr lang="en-US" altLang="ja-JP"/>
              <a:t>It</a:t>
            </a:r>
            <a:r>
              <a:rPr lang="en-US" altLang="ja-JP" baseline="0"/>
              <a:t> can be used together with V-Met.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5660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In conclusion, we proposed V-Met for secure IDS offloading outside the virtualized system.</a:t>
            </a:r>
          </a:p>
          <a:p>
            <a:r>
              <a:rPr lang="en-US" altLang="ja-JP"/>
              <a:t>V-Met uses nested virtualization to run an untrusted virtualized system in a VM and offload IDSes outside the VM.</a:t>
            </a:r>
          </a:p>
          <a:p>
            <a:r>
              <a:rPr kumimoji="1" lang="en-US" altLang="ja-JP"/>
              <a:t>Nested virtualization achieves strict and clear separation between the TCB and untrusted parts.</a:t>
            </a:r>
          </a:p>
          <a:p>
            <a:r>
              <a:rPr lang="en-US" altLang="ja-JP"/>
              <a:t>In V-Met, user VMs are introspected using deep VMI.</a:t>
            </a:r>
          </a:p>
          <a:p>
            <a:r>
              <a:rPr kumimoji="1" lang="en-US" altLang="ja-JP"/>
              <a:t>The overhead was comparable to traditional IDS offloading inside the virtualized system.</a:t>
            </a:r>
          </a:p>
          <a:p>
            <a:endParaRPr lang="en-US" altLang="ja-JP"/>
          </a:p>
          <a:p>
            <a:r>
              <a:rPr kumimoji="1" lang="en-US" altLang="ja-JP"/>
              <a:t>Our future work is to monitor not only user VMs but also the hypervisor and the management VM in the cloud VM.</a:t>
            </a:r>
          </a:p>
          <a:p>
            <a:r>
              <a:rPr lang="en-US" altLang="ja-JP"/>
              <a:t>Currently, V-Met supports Xen as a virtualized system, but we are planning to run other virtualized systems such as KVM.</a:t>
            </a:r>
          </a:p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841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To prevent IDSes from being compromised by intruders, IDS offloading has been proposed.</a:t>
            </a:r>
          </a:p>
          <a:p>
            <a:r>
              <a:rPr kumimoji="1" lang="en-US" altLang="ja-JP" dirty="0" smtClean="0"/>
              <a:t>IDS offloading enables securely running IDSes outside target VMs, for example, in a </a:t>
            </a:r>
            <a:r>
              <a:rPr lang="en-US" altLang="ja-JP" dirty="0" smtClean="0"/>
              <a:t>privileged VM called </a:t>
            </a:r>
            <a:r>
              <a:rPr kumimoji="1" lang="en-US" altLang="ja-JP" dirty="0" smtClean="0"/>
              <a:t>the management VM.</a:t>
            </a:r>
          </a:p>
          <a:p>
            <a:endParaRPr kumimoji="1" lang="en-US" altLang="ja-JP" dirty="0"/>
          </a:p>
          <a:p>
            <a:r>
              <a:rPr kumimoji="1" lang="en-US" altLang="ja-JP" dirty="0" smtClean="0"/>
              <a:t>Offloaded IDSes can directly obtain information inside VMs using a technique called VM introspection.</a:t>
            </a:r>
          </a:p>
          <a:p>
            <a:r>
              <a:rPr lang="en-US" altLang="ja-JP" dirty="0" smtClean="0"/>
              <a:t>For example, they can read kernel data in VM's memory, check the integrity of the storage, and capture all the packets from and to VMs.</a:t>
            </a:r>
          </a:p>
          <a:p>
            <a:endParaRPr kumimoji="1" lang="en-US" altLang="ja-JP" dirty="0" smtClean="0"/>
          </a:p>
          <a:p>
            <a:r>
              <a:rPr lang="en-US" altLang="ja-JP" dirty="0"/>
              <a:t>Even if attackers intrude into a VM, they cannot disable offloaded IDSes.</a:t>
            </a:r>
          </a:p>
          <a:p>
            <a:r>
              <a:rPr kumimoji="1" lang="en-US" altLang="ja-JP" dirty="0" smtClean="0"/>
              <a:t>Offloaded IDSes running in the management VM are</a:t>
            </a:r>
            <a:r>
              <a:rPr kumimoji="1" lang="en-US" altLang="ja-JP" baseline="0" dirty="0" smtClean="0"/>
              <a:t> strongly protected by clouds.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984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In</a:t>
            </a:r>
            <a:r>
              <a:rPr kumimoji="1" lang="en-US" altLang="ja-JP" baseline="0" dirty="0" smtClean="0"/>
              <a:t> clouds, s</a:t>
            </a:r>
            <a:r>
              <a:rPr kumimoji="1" lang="en-US" altLang="ja-JP" dirty="0" smtClean="0"/>
              <a:t>ystem administrators manage the management VM.</a:t>
            </a:r>
          </a:p>
          <a:p>
            <a:r>
              <a:rPr lang="en-US" altLang="ja-JP" dirty="0"/>
              <a:t>But, in semi-trusted clouds, some of them may be untrusted.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lang="en-US" altLang="ja-JP" dirty="0" smtClean="0"/>
              <a:t>It is reported that 28% of cyber crimes are caused by insiders.</a:t>
            </a:r>
          </a:p>
          <a:p>
            <a:r>
              <a:rPr lang="en-US" altLang="ja-JP" dirty="0" smtClean="0"/>
              <a:t>For example, a site reliability engineer in Google violated user's privacy in 2010.</a:t>
            </a:r>
          </a:p>
          <a:p>
            <a:r>
              <a:rPr lang="en-US" altLang="ja-JP" dirty="0" smtClean="0"/>
              <a:t>In addition, it is revealed that 35% of system administrators access sensitive information without authorization.</a:t>
            </a:r>
            <a:endParaRPr lang="en-US" altLang="ja-JP" dirty="0"/>
          </a:p>
          <a:p>
            <a:endParaRPr kumimoji="1" lang="en-US" altLang="ja-JP" dirty="0" smtClean="0"/>
          </a:p>
          <a:p>
            <a:r>
              <a:rPr kumimoji="1" lang="en-US" altLang="ja-JP" dirty="0"/>
              <a:t>As a result, offloaded IDSes can be disabled by such insiders.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739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Previous approaches to securing IDS offloading assume trusted hypervisors.</a:t>
            </a:r>
          </a:p>
          <a:p>
            <a:r>
              <a:rPr kumimoji="1" lang="en-US" altLang="ja-JP"/>
              <a:t>The hypervisor is privileged software</a:t>
            </a:r>
            <a:r>
              <a:rPr kumimoji="1" lang="en-US" altLang="ja-JP" baseline="0"/>
              <a:t> running below the management VM and user VMs.</a:t>
            </a:r>
            <a:endParaRPr kumimoji="1" lang="en-US" altLang="ja-JP"/>
          </a:p>
          <a:p>
            <a:endParaRPr kumimoji="1" lang="en-US" altLang="ja-JP"/>
          </a:p>
          <a:p>
            <a:r>
              <a:rPr lang="en-US" altLang="ja-JP"/>
              <a:t>For example, some systems run IDSes in the trusted hypervisor and protects them from untrusted administrators in the management VM.</a:t>
            </a:r>
          </a:p>
          <a:p>
            <a:r>
              <a:rPr kumimoji="1" lang="en-US" altLang="ja-JP"/>
              <a:t>Anther system runs IDSes in secure VMs provided by the trusted hypervisor.</a:t>
            </a:r>
          </a:p>
          <a:p>
            <a:r>
              <a:rPr lang="en-US" altLang="ja-JP"/>
              <a:t>The secure VMs are managed by users themselves and untrusted administrators cannot interfere with them.</a:t>
            </a:r>
          </a:p>
          <a:p>
            <a:r>
              <a:rPr kumimoji="1" lang="en-US" altLang="ja-JP"/>
              <a:t>Our previous work runs IDSes in trusted remote hosts and monitors user VMs via the trusted hypervisor.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986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But there are several issues in trusting the hypervisor.</a:t>
            </a:r>
          </a:p>
          <a:p>
            <a:endParaRPr kumimoji="1" lang="en-US" altLang="ja-JP"/>
          </a:p>
          <a:p>
            <a:r>
              <a:rPr lang="en-US" altLang="ja-JP"/>
              <a:t>One is vulnerable interfaces between the management VM and the hypervisor.</a:t>
            </a:r>
          </a:p>
          <a:p>
            <a:r>
              <a:rPr lang="en-US" altLang="ja-JP"/>
              <a:t>The hypervisor is tightly coupled with the management VM because it delegate many management tasks to the management VM.</a:t>
            </a:r>
          </a:p>
          <a:p>
            <a:r>
              <a:rPr lang="en-US" altLang="ja-JP"/>
              <a:t>To enable this, it provides rich interfaces to the management VM.</a:t>
            </a:r>
          </a:p>
          <a:p>
            <a:r>
              <a:rPr lang="en-US" altLang="ja-JP"/>
              <a:t>Such interfaces can be abused using vulnerabilities in specification and implementation and become a broad attack surface.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/>
              <a:t>So, the hypervisor can be compromised by untrusted administrators relatively easily.</a:t>
            </a:r>
          </a:p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287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Another issue is poor management of the virtualized system.</a:t>
            </a:r>
          </a:p>
          <a:p>
            <a:r>
              <a:rPr lang="en-US" altLang="ja-JP"/>
              <a:t>The virtualized system consists of the hypervisor, the management VM, and user VMs.</a:t>
            </a:r>
          </a:p>
          <a:p>
            <a:r>
              <a:rPr kumimoji="1" lang="en-US" altLang="ja-JP"/>
              <a:t>Traditionally, system administrators manage the entire virtualized system.</a:t>
            </a:r>
          </a:p>
          <a:p>
            <a:r>
              <a:rPr lang="en-US" altLang="ja-JP"/>
              <a:t>But it is not allowed that untrusted administrators manage the trusted hypervisor.</a:t>
            </a:r>
          </a:p>
          <a:p>
            <a:r>
              <a:rPr lang="en-US" altLang="ja-JP"/>
              <a:t>If this were allowed, the hypervisor would become</a:t>
            </a:r>
            <a:r>
              <a:rPr lang="en-US" altLang="ja-JP" baseline="0"/>
              <a:t> untrusted.</a:t>
            </a:r>
            <a:endParaRPr lang="en-US" altLang="ja-JP"/>
          </a:p>
          <a:p>
            <a:endParaRPr kumimoji="1" lang="en-US" altLang="ja-JP"/>
          </a:p>
          <a:p>
            <a:r>
              <a:rPr kumimoji="1" lang="en-US" altLang="ja-JP"/>
              <a:t>So, system administrators can manage only part of the virtualized system.</a:t>
            </a:r>
          </a:p>
          <a:p>
            <a:r>
              <a:rPr lang="en-US" altLang="ja-JP"/>
              <a:t>As a result, they cannot use the traditional package management system to update the virtualized system including the hypervisor.</a:t>
            </a:r>
          </a:p>
          <a:p>
            <a:r>
              <a:rPr lang="en-US" altLang="ja-JP"/>
              <a:t>To enable the hypervisor and the management</a:t>
            </a:r>
            <a:r>
              <a:rPr lang="en-US" altLang="ja-JP" baseline="0"/>
              <a:t> VM </a:t>
            </a:r>
            <a:r>
              <a:rPr lang="en-US" altLang="ja-JP"/>
              <a:t>to be updated separately, they need to largely change the current management method.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547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To resolve these issues, we propose a system called V-Met for enabling secure IDS offloading outside the virtualized system.</a:t>
            </a:r>
          </a:p>
          <a:p>
            <a:r>
              <a:rPr lang="en-US" altLang="ja-JP"/>
              <a:t>V-Met uses a technique called nested virtualization to achieve this.</a:t>
            </a:r>
          </a:p>
          <a:p>
            <a:r>
              <a:rPr kumimoji="1" lang="en-US" altLang="ja-JP"/>
              <a:t>Nested virtualization further virtualizes</a:t>
            </a:r>
            <a:r>
              <a:rPr kumimoji="1" lang="en-US" altLang="ja-JP" baseline="0"/>
              <a:t> the entire virtualized system and enables IDSes to run outside it.</a:t>
            </a:r>
            <a:endParaRPr kumimoji="1" lang="en-US" altLang="ja-JP"/>
          </a:p>
          <a:p>
            <a:r>
              <a:rPr kumimoji="1" lang="en-US" altLang="ja-JP"/>
              <a:t>No special hardware is needed.</a:t>
            </a:r>
          </a:p>
          <a:p>
            <a:endParaRPr lang="en-US" altLang="ja-JP"/>
          </a:p>
          <a:p>
            <a:r>
              <a:rPr kumimoji="1" lang="en-US" altLang="ja-JP"/>
              <a:t>In addition, V-Met uses a new technique called deep VMI to securely monitor user VMs</a:t>
            </a:r>
            <a:r>
              <a:rPr kumimoji="1" lang="en-US" altLang="ja-JP" baseline="0"/>
              <a:t> running in an untrusted virtualized system.</a:t>
            </a:r>
            <a:endParaRPr kumimoji="1" lang="en-US" altLang="ja-JP"/>
          </a:p>
          <a:p>
            <a:r>
              <a:rPr kumimoji="1" lang="en-US" altLang="ja-JP" baseline="0"/>
              <a:t>Deep VMI doesn't rely on the virtualized system to obtain information on the memory, storage, and networks of user VMs.</a:t>
            </a:r>
          </a:p>
          <a:p>
            <a:endParaRPr kumimoji="1" lang="en-US" altLang="ja-JP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8055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Nested virtualization enables running a virtualized system in a VM.</a:t>
            </a:r>
          </a:p>
          <a:p>
            <a:r>
              <a:rPr lang="en-US" altLang="ja-JP"/>
              <a:t>We call this VM the cloud VM.</a:t>
            </a:r>
          </a:p>
          <a:p>
            <a:r>
              <a:rPr kumimoji="1" lang="en-US" altLang="ja-JP"/>
              <a:t>IDSes are offloaded outside the cloud VM.</a:t>
            </a:r>
          </a:p>
          <a:p>
            <a:r>
              <a:rPr kumimoji="1" lang="en-US" altLang="ja-JP"/>
              <a:t>Offloaded IDSes</a:t>
            </a:r>
            <a:r>
              <a:rPr kumimoji="1" lang="en-US" altLang="ja-JP" baseline="0"/>
              <a:t> and t</a:t>
            </a:r>
            <a:r>
              <a:rPr kumimoji="1" lang="en-US" altLang="ja-JP"/>
              <a:t>he cloud VM run on top of the hypervisor called the cloud hypervisor.</a:t>
            </a:r>
          </a:p>
          <a:p>
            <a:endParaRPr lang="en-US" altLang="ja-JP"/>
          </a:p>
          <a:p>
            <a:r>
              <a:rPr kumimoji="1" lang="en-US" altLang="ja-JP"/>
              <a:t>In terms of performance, using nested virtualization is acceptable.</a:t>
            </a:r>
          </a:p>
          <a:p>
            <a:r>
              <a:rPr lang="en-US" altLang="ja-JP"/>
              <a:t>It is reported that the overhead in a user VM is 6 to 8% for common workloads.</a:t>
            </a:r>
          </a:p>
          <a:p>
            <a:r>
              <a:rPr kumimoji="1" lang="en-US" altLang="ja-JP"/>
              <a:t>Recently, hardware support for nested virtualization has been added.</a:t>
            </a:r>
          </a:p>
          <a:p>
            <a:r>
              <a:rPr lang="en-US" altLang="ja-JP"/>
              <a:t>For example, Intel VMCS Shadowing can reduce interaction between the guest hypervisor in the cloud VM and the cloud hypervisor.</a:t>
            </a:r>
          </a:p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801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973568" cy="247808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0" i="0" kern="1200">
                <a:solidFill>
                  <a:schemeClr val="accent1"/>
                </a:solidFill>
                <a:latin typeface="ＭＳ Ｐゴシック"/>
                <a:ea typeface="ＭＳ Ｐゴシック"/>
                <a:cs typeface="ＭＳ Ｐゴシック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62179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2400" b="0" i="0" kern="1200">
                <a:solidFill>
                  <a:schemeClr val="tx2"/>
                </a:solidFill>
                <a:latin typeface="ＭＳ Ｐゴシック"/>
                <a:ea typeface="ＭＳ Ｐゴシック"/>
                <a:cs typeface="ＭＳ Ｐゴシック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マスター サブタイトルの書式設定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256588" y="268289"/>
            <a:ext cx="601662" cy="1103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96200" cy="1143000"/>
          </a:xfrm>
        </p:spPr>
        <p:txBody>
          <a:bodyPr/>
          <a:lstStyle>
            <a:lvl1pPr>
              <a:defRPr b="0" i="0">
                <a:latin typeface="Tahoma"/>
                <a:ea typeface="ＭＳ Ｐゴシック"/>
                <a:cs typeface="ＭＳ Ｐゴシック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 b="0" i="0">
                <a:latin typeface="Tahoma"/>
                <a:ea typeface="ＭＳ Ｐゴシック"/>
                <a:cs typeface="ＭＳ Ｐゴシック"/>
              </a:defRPr>
            </a:lvl1pPr>
            <a:lvl2pPr>
              <a:defRPr b="0" i="0">
                <a:latin typeface="Tahoma"/>
                <a:ea typeface="ＭＳ Ｐゴシック"/>
                <a:cs typeface="ＭＳ Ｐゴシック"/>
              </a:defRPr>
            </a:lvl2pPr>
            <a:lvl3pPr>
              <a:defRPr b="0" i="0">
                <a:latin typeface="Tahoma"/>
                <a:ea typeface="ＭＳ Ｐゴシック"/>
                <a:cs typeface="ＭＳ Ｐゴシック"/>
              </a:defRPr>
            </a:lvl3pPr>
            <a:lvl4pPr>
              <a:defRPr b="0" i="0">
                <a:latin typeface="Tahoma"/>
                <a:ea typeface="ＭＳ Ｐゴシック"/>
                <a:cs typeface="ＭＳ Ｐゴシック"/>
              </a:defRPr>
            </a:lvl4pPr>
            <a:lvl5pPr>
              <a:defRPr b="0" i="0">
                <a:latin typeface="Tahoma"/>
                <a:ea typeface="ＭＳ Ｐゴシック"/>
                <a:cs typeface="ＭＳ Ｐゴシック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650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153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858585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 kern="1200">
          <a:solidFill>
            <a:schemeClr val="accent1"/>
          </a:solidFill>
          <a:latin typeface="ＭＳ Ｐゴシック"/>
          <a:ea typeface="ＭＳ Ｐゴシック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228600" indent="-228600" algn="l" rtl="0" eaLnBrk="1" fontAlgn="base" hangingPunct="1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8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1pPr>
      <a:lvl2pPr marL="5292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4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2pPr>
      <a:lvl3pPr marL="7956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2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3pPr>
      <a:lvl4pPr marL="10584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0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4pPr>
      <a:lvl5pPr marL="13248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18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9882" y="1339851"/>
            <a:ext cx="7898846" cy="2814637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altLang="ja-JP" sz="4400" dirty="0">
                <a:latin typeface="Tahoma"/>
              </a:rPr>
              <a:t>Secure IDS Offloading with</a:t>
            </a:r>
            <a:br>
              <a:rPr lang="en-US" altLang="ja-JP" sz="4400" dirty="0">
                <a:latin typeface="Tahoma"/>
              </a:rPr>
            </a:br>
            <a:r>
              <a:rPr lang="en-US" altLang="ja-JP" sz="4400" dirty="0">
                <a:latin typeface="Tahoma"/>
              </a:rPr>
              <a:t>Nested Virtualization and</a:t>
            </a:r>
            <a:br>
              <a:rPr lang="en-US" altLang="ja-JP" sz="4400" dirty="0">
                <a:latin typeface="Tahoma"/>
              </a:rPr>
            </a:br>
            <a:r>
              <a:rPr lang="en-US" altLang="ja-JP" sz="4400" dirty="0">
                <a:latin typeface="Tahoma"/>
              </a:rPr>
              <a:t>Deep VM Introspection</a:t>
            </a:r>
            <a:endParaRPr kumimoji="1" lang="ja-JP" altLang="en-US" sz="4400" dirty="0">
              <a:latin typeface="Tahom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00400" y="4322477"/>
            <a:ext cx="5458968" cy="1631123"/>
          </a:xfrm>
        </p:spPr>
        <p:txBody>
          <a:bodyPr>
            <a:noAutofit/>
          </a:bodyPr>
          <a:lstStyle/>
          <a:p>
            <a:pPr algn="r"/>
            <a:r>
              <a:rPr kumimoji="1" lang="en-US" altLang="ja-JP" dirty="0" smtClean="0">
                <a:latin typeface="Tahoma"/>
                <a:cs typeface="Tahoma"/>
              </a:rPr>
              <a:t>Shohei Miyama</a:t>
            </a:r>
          </a:p>
          <a:p>
            <a:pPr algn="r"/>
            <a:r>
              <a:rPr kumimoji="1" lang="en-US" altLang="ja-JP" u="sng" dirty="0" smtClean="0">
                <a:latin typeface="Tahoma"/>
                <a:cs typeface="Tahoma"/>
              </a:rPr>
              <a:t>Kenichi Kourai</a:t>
            </a:r>
          </a:p>
          <a:p>
            <a:pPr algn="r"/>
            <a:endParaRPr kumimoji="1" lang="en-US" altLang="ja-JP" dirty="0" smtClean="0">
              <a:latin typeface="Tahoma"/>
              <a:cs typeface="Tahoma"/>
            </a:endParaRPr>
          </a:p>
          <a:p>
            <a:pPr algn="r"/>
            <a:r>
              <a:rPr lang="en-US" altLang="ja-JP" dirty="0" smtClean="0">
                <a:latin typeface="Tahoma"/>
                <a:cs typeface="Tahoma"/>
              </a:rPr>
              <a:t>Kyushu Institute of Technology, Japan</a:t>
            </a:r>
            <a:endParaRPr kumimoji="1" lang="ja-JP" altLang="en-US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15624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061"/>
    </mc:Choice>
    <mc:Fallback>
      <p:transition spd="slow" advTm="1106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Assumptions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Untrusted</a:t>
            </a:r>
          </a:p>
          <a:p>
            <a:pPr lvl="1"/>
            <a:r>
              <a:rPr kumimoji="1" lang="en-US" altLang="ja-JP"/>
              <a:t>The virtualized system and its system admins</a:t>
            </a:r>
          </a:p>
          <a:p>
            <a:r>
              <a:rPr kumimoji="1" lang="en-US" altLang="ja-JP"/>
              <a:t>Trusted</a:t>
            </a:r>
          </a:p>
          <a:p>
            <a:pPr lvl="1"/>
            <a:r>
              <a:rPr lang="en-US" altLang="ja-JP"/>
              <a:t>Cloud providers</a:t>
            </a:r>
            <a:endParaRPr kumimoji="1" lang="en-US" altLang="ja-JP"/>
          </a:p>
          <a:p>
            <a:pPr lvl="1"/>
            <a:r>
              <a:rPr kumimoji="1" lang="en-US" altLang="ja-JP"/>
              <a:t>Components outside the virtualized system</a:t>
            </a:r>
          </a:p>
          <a:p>
            <a:pPr lvl="2"/>
            <a:r>
              <a:rPr lang="en-US" altLang="ja-JP"/>
              <a:t>The cloud hypervisor, offloaded IDSes, and hardware</a:t>
            </a:r>
            <a:endParaRPr kumimoji="1" lang="en-US" altLang="ja-JP"/>
          </a:p>
        </p:txBody>
      </p:sp>
      <p:sp>
        <p:nvSpPr>
          <p:cNvPr id="4" name="正方形/長方形 4"/>
          <p:cNvSpPr/>
          <p:nvPr/>
        </p:nvSpPr>
        <p:spPr>
          <a:xfrm>
            <a:off x="2125236" y="4542971"/>
            <a:ext cx="2787805" cy="1439827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3810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428072" y="4921405"/>
            <a:ext cx="1197459" cy="631638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offloaded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64448" y="4659696"/>
            <a:ext cx="724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cloud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25236" y="6144632"/>
            <a:ext cx="4817327" cy="364118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0070C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cloud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pic>
        <p:nvPicPr>
          <p:cNvPr id="11" name="図 8" descr="point-query-user-icone-6173-12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8501" y="4921405"/>
            <a:ext cx="686854" cy="68295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620386" y="4812889"/>
            <a:ext cx="12209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untrusted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virtualized</a:t>
            </a:r>
          </a:p>
          <a:p>
            <a:pPr algn="ctr"/>
            <a:r>
              <a:rPr lang="en-US" altLang="ja-JP" dirty="0">
                <a:latin typeface="Tahoma"/>
                <a:ea typeface="ＭＳ Ｐゴシック"/>
                <a:cs typeface="Tahoma"/>
              </a:rPr>
              <a:t>system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13" name="図 39" descr="user_administrator_blue_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1102" y="5264283"/>
            <a:ext cx="592076" cy="65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467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920"/>
    </mc:Choice>
    <mc:Fallback>
      <p:transition spd="slow" advTm="4492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279365" y="5357144"/>
            <a:ext cx="2460586" cy="329980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0" name="正方形/長方形 4"/>
          <p:cNvSpPr/>
          <p:nvPr/>
        </p:nvSpPr>
        <p:spPr>
          <a:xfrm>
            <a:off x="2279364" y="4547519"/>
            <a:ext cx="1213383" cy="673915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1" name="正方形/長方形 3"/>
          <p:cNvSpPr/>
          <p:nvPr/>
        </p:nvSpPr>
        <p:spPr>
          <a:xfrm>
            <a:off x="3662398" y="4543836"/>
            <a:ext cx="1077553" cy="677598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Issues Resolved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Insider attacks become difficult</a:t>
            </a:r>
          </a:p>
          <a:p>
            <a:pPr lvl="1"/>
            <a:r>
              <a:rPr lang="en-US" altLang="ja-JP"/>
              <a:t>The TCB is </a:t>
            </a:r>
            <a:r>
              <a:rPr lang="en-US" altLang="ja-JP">
                <a:solidFill>
                  <a:srgbClr val="FF0000"/>
                </a:solidFill>
              </a:rPr>
              <a:t>strictly</a:t>
            </a:r>
            <a:r>
              <a:rPr lang="en-US" altLang="ja-JP"/>
              <a:t> separated from untrusted parts</a:t>
            </a:r>
          </a:p>
          <a:p>
            <a:pPr lvl="2"/>
            <a:r>
              <a:rPr lang="en-US" altLang="ja-JP"/>
              <a:t>Narrower interfaces between the cloud VM and hypervisor</a:t>
            </a:r>
          </a:p>
          <a:p>
            <a:r>
              <a:rPr kumimoji="1" lang="en-US" altLang="ja-JP"/>
              <a:t>Untrusted admins can manage the hypervisor</a:t>
            </a:r>
          </a:p>
          <a:p>
            <a:pPr lvl="1"/>
            <a:r>
              <a:rPr kumimoji="1" lang="en-US" altLang="ja-JP"/>
              <a:t>The responsibility of admins is </a:t>
            </a:r>
            <a:r>
              <a:rPr kumimoji="1" lang="en-US" altLang="ja-JP">
                <a:solidFill>
                  <a:srgbClr val="FF0000"/>
                </a:solidFill>
              </a:rPr>
              <a:t>clearly</a:t>
            </a:r>
            <a:r>
              <a:rPr kumimoji="1" lang="en-US" altLang="ja-JP"/>
              <a:t> separated at the boundary of virtualization</a:t>
            </a:r>
            <a:endParaRPr kumimoji="1" lang="ja-JP" altLang="en-US"/>
          </a:p>
        </p:txBody>
      </p:sp>
      <p:sp>
        <p:nvSpPr>
          <p:cNvPr id="4" name="正方形/長方形 4"/>
          <p:cNvSpPr/>
          <p:nvPr/>
        </p:nvSpPr>
        <p:spPr>
          <a:xfrm>
            <a:off x="2125236" y="4383007"/>
            <a:ext cx="2787805" cy="1439827"/>
          </a:xfrm>
          <a:prstGeom prst="rect">
            <a:avLst/>
          </a:prstGeom>
          <a:solidFill>
            <a:schemeClr val="accent2">
              <a:lumMod val="10000"/>
              <a:lumOff val="90000"/>
              <a:alpha val="71000"/>
            </a:schemeClr>
          </a:solidFill>
          <a:ln w="3810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角丸四角形 7"/>
          <p:cNvSpPr/>
          <p:nvPr/>
        </p:nvSpPr>
        <p:spPr>
          <a:xfrm>
            <a:off x="5411390" y="4822220"/>
            <a:ext cx="1197459" cy="631638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offloaded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64448" y="4499732"/>
            <a:ext cx="724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cloud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5236" y="6153963"/>
            <a:ext cx="4817327" cy="364118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0070C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cloud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pic>
        <p:nvPicPr>
          <p:cNvPr id="8" name="図 8" descr="point-query-user-icone-6173-12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0086" y="4822220"/>
            <a:ext cx="686854" cy="68295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592439" y="4694192"/>
            <a:ext cx="12209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untrusted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virtualized</a:t>
            </a:r>
          </a:p>
          <a:p>
            <a:pPr algn="ctr"/>
            <a:r>
              <a:rPr lang="en-US" altLang="ja-JP" dirty="0">
                <a:latin typeface="Tahoma"/>
                <a:ea typeface="ＭＳ Ｐゴシック"/>
                <a:cs typeface="Tahoma"/>
              </a:rPr>
              <a:t>system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10" name="図 39" descr="user_administrator_blue_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1102" y="5273614"/>
            <a:ext cx="592076" cy="655636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 flipV="1">
            <a:off x="1761893" y="5995987"/>
            <a:ext cx="3423424" cy="0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85317" y="4205007"/>
            <a:ext cx="0" cy="1795823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Up-Down Arrow 10"/>
          <p:cNvSpPr/>
          <p:nvPr/>
        </p:nvSpPr>
        <p:spPr>
          <a:xfrm>
            <a:off x="3331427" y="5651848"/>
            <a:ext cx="102020" cy="684174"/>
          </a:xfrm>
          <a:prstGeom prst="upDownArrow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8580" y="5784631"/>
            <a:ext cx="114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Tahoma"/>
                <a:ea typeface="ＭＳ Ｐゴシック"/>
                <a:cs typeface="Tahoma"/>
              </a:rPr>
              <a:t>boundary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926327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1484"/>
    </mc:Choice>
    <mc:Fallback>
      <p:transition spd="slow" advTm="61484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Deep VMI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Enable offloaded IDSes to directly monitor user VMs inside the cloud VM</a:t>
            </a:r>
          </a:p>
          <a:p>
            <a:pPr lvl="1"/>
            <a:r>
              <a:rPr lang="en-US" altLang="ja-JP"/>
              <a:t>Independent of the virtualized system</a:t>
            </a:r>
          </a:p>
          <a:p>
            <a:pPr lvl="1"/>
            <a:r>
              <a:rPr kumimoji="1" lang="en-US" altLang="ja-JP"/>
              <a:t>Prevent untrusted admins from interfering with monitoring</a:t>
            </a:r>
          </a:p>
        </p:txBody>
      </p:sp>
      <p:sp>
        <p:nvSpPr>
          <p:cNvPr id="4" name="正方形/長方形 4"/>
          <p:cNvSpPr/>
          <p:nvPr/>
        </p:nvSpPr>
        <p:spPr>
          <a:xfrm>
            <a:off x="1748253" y="4119798"/>
            <a:ext cx="4117288" cy="1632542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28383" y="5214068"/>
            <a:ext cx="3781040" cy="385873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3"/>
          <p:cNvSpPr/>
          <p:nvPr/>
        </p:nvSpPr>
        <p:spPr>
          <a:xfrm>
            <a:off x="3855605" y="4315814"/>
            <a:ext cx="1434208" cy="74370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user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697603" y="4582430"/>
            <a:ext cx="1197459" cy="631638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offloaded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4303" y="4312513"/>
            <a:ext cx="724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cloud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48253" y="5914173"/>
            <a:ext cx="6146809" cy="364118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0070C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cloud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486400" y="5059504"/>
            <a:ext cx="1215482" cy="347500"/>
          </a:xfrm>
          <a:prstGeom prst="straightConnector1">
            <a:avLst/>
          </a:prstGeom>
          <a:ln>
            <a:prstDash val="sysDash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9"/>
          <p:cNvSpPr txBox="1"/>
          <p:nvPr/>
        </p:nvSpPr>
        <p:spPr>
          <a:xfrm>
            <a:off x="5982065" y="3940175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deep</a:t>
            </a:r>
          </a:p>
          <a:p>
            <a:pPr algn="ctr"/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VMI</a:t>
            </a:r>
            <a:endParaRPr kumimoji="1" lang="ja-JP" altLang="en-US" dirty="0" smtClean="0">
              <a:solidFill>
                <a:srgbClr val="0000FF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17" name="Cross 16"/>
          <p:cNvSpPr/>
          <p:nvPr/>
        </p:nvSpPr>
        <p:spPr>
          <a:xfrm rot="17369511">
            <a:off x="5980706" y="4997704"/>
            <a:ext cx="446048" cy="446048"/>
          </a:xfrm>
          <a:prstGeom prst="plus">
            <a:avLst>
              <a:gd name="adj" fmla="val 37500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正方形/長方形 4"/>
          <p:cNvSpPr/>
          <p:nvPr/>
        </p:nvSpPr>
        <p:spPr>
          <a:xfrm>
            <a:off x="1930428" y="4314732"/>
            <a:ext cx="1743002" cy="745871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management</a:t>
            </a:r>
          </a:p>
          <a:p>
            <a:pPr algn="ct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5673012" y="4624059"/>
            <a:ext cx="1007706" cy="227859"/>
          </a:xfrm>
          <a:custGeom>
            <a:avLst/>
            <a:gdLst>
              <a:gd name="connsiteX0" fmla="*/ 1007706 w 1007706"/>
              <a:gd name="connsiteY0" fmla="*/ 227859 h 227859"/>
              <a:gd name="connsiteX1" fmla="*/ 522515 w 1007706"/>
              <a:gd name="connsiteY1" fmla="*/ 3925 h 227859"/>
              <a:gd name="connsiteX2" fmla="*/ 0 w 1007706"/>
              <a:gd name="connsiteY2" fmla="*/ 106561 h 227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7706" h="227859">
                <a:moveTo>
                  <a:pt x="1007706" y="227859"/>
                </a:moveTo>
                <a:cubicBezTo>
                  <a:pt x="849086" y="126000"/>
                  <a:pt x="690466" y="24141"/>
                  <a:pt x="522515" y="3925"/>
                </a:cubicBezTo>
                <a:cubicBezTo>
                  <a:pt x="354564" y="-16291"/>
                  <a:pt x="177282" y="45135"/>
                  <a:pt x="0" y="106561"/>
                </a:cubicBezTo>
              </a:path>
            </a:pathLst>
          </a:custGeom>
          <a:noFill/>
          <a:ln w="25400" cmpd="sng">
            <a:solidFill>
              <a:srgbClr val="0432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Freeform 26"/>
          <p:cNvSpPr/>
          <p:nvPr/>
        </p:nvSpPr>
        <p:spPr>
          <a:xfrm>
            <a:off x="5057192" y="4561318"/>
            <a:ext cx="615820" cy="169302"/>
          </a:xfrm>
          <a:custGeom>
            <a:avLst/>
            <a:gdLst>
              <a:gd name="connsiteX0" fmla="*/ 615820 w 615820"/>
              <a:gd name="connsiteY0" fmla="*/ 169302 h 169302"/>
              <a:gd name="connsiteX1" fmla="*/ 298579 w 615820"/>
              <a:gd name="connsiteY1" fmla="*/ 1351 h 169302"/>
              <a:gd name="connsiteX2" fmla="*/ 0 w 615820"/>
              <a:gd name="connsiteY2" fmla="*/ 103988 h 16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5820" h="169302">
                <a:moveTo>
                  <a:pt x="615820" y="169302"/>
                </a:moveTo>
                <a:cubicBezTo>
                  <a:pt x="508518" y="90769"/>
                  <a:pt x="401216" y="12237"/>
                  <a:pt x="298579" y="1351"/>
                </a:cubicBezTo>
                <a:cubicBezTo>
                  <a:pt x="195942" y="-9535"/>
                  <a:pt x="97971" y="47226"/>
                  <a:pt x="0" y="103988"/>
                </a:cubicBezTo>
              </a:path>
            </a:pathLst>
          </a:custGeom>
          <a:noFill/>
          <a:ln w="25400" cmpd="sng">
            <a:solidFill>
              <a:srgbClr val="0432FF"/>
            </a:solidFill>
            <a:headEnd type="none" w="med" len="med"/>
            <a:tailEnd type="arrow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39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1984"/>
    </mc:Choice>
    <mc:Fallback>
      <p:transition spd="slow" advTm="51984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正方形/長方形 4"/>
          <p:cNvSpPr/>
          <p:nvPr/>
        </p:nvSpPr>
        <p:spPr>
          <a:xfrm>
            <a:off x="411632" y="3056965"/>
            <a:ext cx="6190803" cy="3451785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67126" y="3297867"/>
            <a:ext cx="3713384" cy="2599632"/>
          </a:xfrm>
          <a:prstGeom prst="rect">
            <a:avLst/>
          </a:prstGeom>
          <a:solidFill>
            <a:srgbClr val="CBFDCC"/>
          </a:solidFill>
          <a:ln w="19050" cmpd="sng"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Deep Memory Introspection </a:t>
            </a:r>
            <a:r>
              <a:rPr kumimoji="1" lang="en-US" altLang="ja-JP" sz="3600"/>
              <a:t>(1/2)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Monitor data of a user VM in the memory of the cloud VM</a:t>
            </a:r>
          </a:p>
          <a:p>
            <a:pPr lvl="1"/>
            <a:r>
              <a:rPr lang="en-US" altLang="ja-JP"/>
              <a:t>Need address translation 3 times with page tables (PT)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58916" y="4020397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58916" y="4250855"/>
            <a:ext cx="858644" cy="234175"/>
          </a:xfrm>
          <a:prstGeom prst="rect">
            <a:avLst/>
          </a:prstGeom>
          <a:solidFill>
            <a:schemeClr val="bg2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58916" y="4481313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58916" y="4711771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140838" y="4020397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140838" y="4250855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140838" y="4481313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140838" y="4711771"/>
            <a:ext cx="858644" cy="234175"/>
          </a:xfrm>
          <a:prstGeom prst="rect">
            <a:avLst/>
          </a:prstGeom>
          <a:solidFill>
            <a:schemeClr val="bg2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140838" y="4942229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140838" y="5183836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425280" y="4020397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425280" y="4250855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425280" y="4481313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425280" y="4711771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425280" y="4942229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425280" y="5183836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425280" y="5425443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768069" y="4010899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768069" y="4241357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768069" y="4471815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768069" y="4702273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768069" y="4932731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768069" y="5148134"/>
            <a:ext cx="858644" cy="234175"/>
          </a:xfrm>
          <a:prstGeom prst="rect">
            <a:avLst/>
          </a:prstGeom>
          <a:solidFill>
            <a:schemeClr val="bg2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768069" y="5382019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425280" y="5648459"/>
            <a:ext cx="858644" cy="234175"/>
          </a:xfrm>
          <a:prstGeom prst="rect">
            <a:avLst/>
          </a:prstGeom>
          <a:solidFill>
            <a:schemeClr val="bg2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768069" y="5612467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768069" y="5854074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768069" y="6088249"/>
            <a:ext cx="858644" cy="23417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79124" y="3297866"/>
            <a:ext cx="1018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virtual</a:t>
            </a:r>
          </a:p>
          <a:p>
            <a:pPr algn="ctr"/>
            <a:r>
              <a:rPr lang="en-US" altLang="ja-JP" dirty="0">
                <a:latin typeface="Tahoma"/>
                <a:ea typeface="ＭＳ Ｐゴシック"/>
                <a:cs typeface="Tahoma"/>
              </a:rPr>
              <a:t>memory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759810" y="3297866"/>
            <a:ext cx="1620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guest physical</a:t>
            </a:r>
          </a:p>
          <a:p>
            <a:pPr algn="ctr"/>
            <a:r>
              <a:rPr lang="en-US" altLang="ja-JP" dirty="0">
                <a:latin typeface="Tahoma"/>
                <a:ea typeface="ＭＳ Ｐゴシック"/>
                <a:cs typeface="Tahoma"/>
              </a:rPr>
              <a:t>memory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106769" y="3297866"/>
            <a:ext cx="1495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host physical</a:t>
            </a:r>
          </a:p>
          <a:p>
            <a:pPr algn="ctr"/>
            <a:r>
              <a:rPr lang="en-US" altLang="ja-JP" dirty="0">
                <a:latin typeface="Tahoma"/>
                <a:ea typeface="ＭＳ Ｐゴシック"/>
                <a:cs typeface="Tahoma"/>
              </a:rPr>
              <a:t>memory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675655" y="3301817"/>
            <a:ext cx="1037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machine</a:t>
            </a:r>
          </a:p>
          <a:p>
            <a:pPr algn="ctr"/>
            <a:r>
              <a:rPr lang="en-US" altLang="ja-JP" dirty="0">
                <a:latin typeface="Tahoma"/>
                <a:ea typeface="ＭＳ Ｐゴシック"/>
                <a:cs typeface="Tahoma"/>
              </a:rPr>
              <a:t>memory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17341" y="5487238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17341" y="6037861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cloud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230169" y="4389954"/>
            <a:ext cx="498060" cy="423746"/>
          </a:xfrm>
          <a:prstGeom prst="rect">
            <a:avLst/>
          </a:prstGeom>
          <a:solidFill>
            <a:srgbClr val="7030A0"/>
          </a:solidFill>
          <a:ln w="19050" cmpd="sng">
            <a:solidFill>
              <a:srgbClr val="7030A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68" name="Elbow Connector 67"/>
          <p:cNvCxnSpPr>
            <a:stCxn id="66" idx="3"/>
            <a:endCxn id="34" idx="1"/>
          </p:cNvCxnSpPr>
          <p:nvPr/>
        </p:nvCxnSpPr>
        <p:spPr>
          <a:xfrm>
            <a:off x="2728229" y="4601827"/>
            <a:ext cx="412609" cy="227032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4550872" y="4391084"/>
            <a:ext cx="498060" cy="423746"/>
          </a:xfrm>
          <a:prstGeom prst="rect">
            <a:avLst/>
          </a:prstGeom>
          <a:solidFill>
            <a:srgbClr val="7030A0"/>
          </a:solidFill>
          <a:ln w="19050" cmpd="sng">
            <a:solidFill>
              <a:srgbClr val="7030A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71" name="Elbow Connector 70"/>
          <p:cNvCxnSpPr>
            <a:stCxn id="69" idx="3"/>
            <a:endCxn id="52" idx="1"/>
          </p:cNvCxnSpPr>
          <p:nvPr/>
        </p:nvCxnSpPr>
        <p:spPr>
          <a:xfrm>
            <a:off x="5048932" y="4602957"/>
            <a:ext cx="376348" cy="116259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6872175" y="4380456"/>
            <a:ext cx="498060" cy="423746"/>
          </a:xfrm>
          <a:prstGeom prst="rect">
            <a:avLst/>
          </a:prstGeom>
          <a:solidFill>
            <a:srgbClr val="7030A0"/>
          </a:solidFill>
          <a:ln w="19050" cmpd="sng">
            <a:solidFill>
              <a:srgbClr val="7030A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77" name="Elbow Connector 76"/>
          <p:cNvCxnSpPr>
            <a:stCxn id="76" idx="3"/>
            <a:endCxn id="50" idx="1"/>
          </p:cNvCxnSpPr>
          <p:nvPr/>
        </p:nvCxnSpPr>
        <p:spPr>
          <a:xfrm>
            <a:off x="7370235" y="4592329"/>
            <a:ext cx="397834" cy="67289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256219" y="4883143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512002" y="4888953"/>
            <a:ext cx="575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>
                <a:latin typeface="Tahoma"/>
                <a:ea typeface="ＭＳ Ｐゴシック"/>
                <a:cs typeface="Tahoma"/>
              </a:rPr>
              <a:t>E</a:t>
            </a:r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817604" y="4883143"/>
            <a:ext cx="6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>
                <a:latin typeface="Tahoma"/>
                <a:ea typeface="ＭＳ Ｐゴシック"/>
                <a:cs typeface="Tahoma"/>
              </a:rPr>
              <a:t>E</a:t>
            </a:r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PT</a:t>
            </a:r>
            <a:r>
              <a:rPr kumimoji="1" lang="en-US" altLang="ja-JP" baseline="-25000" dirty="0" smtClean="0">
                <a:latin typeface="Tahoma"/>
                <a:ea typeface="ＭＳ Ｐゴシック"/>
                <a:cs typeface="Tahoma"/>
              </a:rPr>
              <a:t>c</a:t>
            </a:r>
            <a:endParaRPr kumimoji="1" lang="ja-JP" altLang="en-US" baseline="-25000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83" name="Elbow Connector 82"/>
          <p:cNvCxnSpPr>
            <a:stCxn id="27" idx="3"/>
            <a:endCxn id="66" idx="1"/>
          </p:cNvCxnSpPr>
          <p:nvPr/>
        </p:nvCxnSpPr>
        <p:spPr>
          <a:xfrm>
            <a:off x="1817560" y="4367943"/>
            <a:ext cx="412609" cy="233884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34" idx="3"/>
            <a:endCxn id="69" idx="1"/>
          </p:cNvCxnSpPr>
          <p:nvPr/>
        </p:nvCxnSpPr>
        <p:spPr>
          <a:xfrm flipV="1">
            <a:off x="3999482" y="4602957"/>
            <a:ext cx="551390" cy="225902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/>
          <p:cNvCxnSpPr>
            <a:stCxn id="52" idx="3"/>
            <a:endCxn id="76" idx="1"/>
          </p:cNvCxnSpPr>
          <p:nvPr/>
        </p:nvCxnSpPr>
        <p:spPr>
          <a:xfrm flipV="1">
            <a:off x="6283924" y="4592329"/>
            <a:ext cx="588251" cy="1173218"/>
          </a:xfrm>
          <a:prstGeom prst="bentConnector3">
            <a:avLst>
              <a:gd name="adj1" fmla="val 3857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773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3809"/>
    </mc:Choice>
    <mc:Fallback>
      <p:transition spd="slow" advTm="63809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Deep Memory Introspection </a:t>
            </a:r>
            <a:r>
              <a:rPr lang="en-US" altLang="ja-JP" sz="3600"/>
              <a:t>(2/2)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Identify the page tables (PT) and extended page tables (EPT)</a:t>
            </a:r>
          </a:p>
          <a:p>
            <a:pPr lvl="1"/>
            <a:r>
              <a:rPr lang="en-US" altLang="ja-JP"/>
              <a:t>Trap to the cloud hypervisor when PT is switched</a:t>
            </a:r>
          </a:p>
          <a:p>
            <a:pPr lvl="1"/>
            <a:r>
              <a:rPr lang="en-US" altLang="ja-JP"/>
              <a:t>Obtain the address of EPT from virtual CPUs</a:t>
            </a:r>
            <a:endParaRPr lang="ja-JP" altLang="en-US"/>
          </a:p>
        </p:txBody>
      </p:sp>
      <p:sp>
        <p:nvSpPr>
          <p:cNvPr id="4" name="正方形/長方形 4"/>
          <p:cNvSpPr/>
          <p:nvPr/>
        </p:nvSpPr>
        <p:spPr>
          <a:xfrm>
            <a:off x="1600335" y="3733332"/>
            <a:ext cx="3684004" cy="187915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8927" y="4818986"/>
            <a:ext cx="3329294" cy="641097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     guest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3"/>
          <p:cNvSpPr/>
          <p:nvPr/>
        </p:nvSpPr>
        <p:spPr>
          <a:xfrm>
            <a:off x="3385219" y="3893312"/>
            <a:ext cx="1743002" cy="74370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角丸四角形 7"/>
          <p:cNvSpPr/>
          <p:nvPr/>
        </p:nvSpPr>
        <p:spPr>
          <a:xfrm>
            <a:off x="6549685" y="4442573"/>
            <a:ext cx="1197459" cy="631638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offloaded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7822" y="3921282"/>
            <a:ext cx="724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cloud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00335" y="5774315"/>
            <a:ext cx="6146809" cy="582035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0070C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cloud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53910" y="3921282"/>
            <a:ext cx="620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89590" y="4091680"/>
            <a:ext cx="535258" cy="346969"/>
          </a:xfrm>
          <a:prstGeom prst="rect">
            <a:avLst/>
          </a:prstGeom>
          <a:solidFill>
            <a:srgbClr val="7030A0"/>
          </a:solidFill>
          <a:ln w="19050" cmpd="sng">
            <a:solidFill>
              <a:srgbClr val="7030A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Tahoma"/>
                <a:cs typeface="Tahoma"/>
              </a:rPr>
              <a:t>PT</a:t>
            </a:r>
            <a:endParaRPr kumimoji="1" lang="ja-JP" altLang="en-US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69578" y="4965269"/>
            <a:ext cx="656713" cy="346969"/>
          </a:xfrm>
          <a:prstGeom prst="rect">
            <a:avLst/>
          </a:prstGeom>
          <a:solidFill>
            <a:srgbClr val="7030A0"/>
          </a:solidFill>
          <a:ln w="19050" cmpd="sng">
            <a:solidFill>
              <a:srgbClr val="7030A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Tahoma"/>
                <a:cs typeface="Tahoma"/>
              </a:rPr>
              <a:t>EPT</a:t>
            </a:r>
            <a:endParaRPr kumimoji="1" lang="ja-JP" altLang="en-US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cxnSp>
        <p:nvCxnSpPr>
          <p:cNvPr id="13" name="Elbow Connector 12"/>
          <p:cNvCxnSpPr/>
          <p:nvPr/>
        </p:nvCxnSpPr>
        <p:spPr>
          <a:xfrm>
            <a:off x="4524848" y="4265165"/>
            <a:ext cx="1138633" cy="1509150"/>
          </a:xfrm>
          <a:prstGeom prst="bentConnector2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94965" y="3848246"/>
            <a:ext cx="938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VM exit</a:t>
            </a:r>
            <a:endParaRPr kumimoji="1" lang="ja-JP" altLang="en-US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5" name="Straight Arrow Connector 14"/>
          <p:cNvCxnSpPr>
            <a:endCxn id="7" idx="2"/>
          </p:cNvCxnSpPr>
          <p:nvPr/>
        </p:nvCxnSpPr>
        <p:spPr>
          <a:xfrm flipH="1" flipV="1">
            <a:off x="7148415" y="5074211"/>
            <a:ext cx="0" cy="70010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212980" y="5243770"/>
            <a:ext cx="1092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hypercall</a:t>
            </a:r>
            <a:endParaRPr kumimoji="1" lang="ja-JP" altLang="en-US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61593" y="5891847"/>
            <a:ext cx="656713" cy="346969"/>
          </a:xfrm>
          <a:prstGeom prst="rect">
            <a:avLst/>
          </a:prstGeom>
          <a:solidFill>
            <a:srgbClr val="7030A0"/>
          </a:solidFill>
          <a:ln w="19050" cmpd="sng">
            <a:solidFill>
              <a:srgbClr val="7030A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Tahoma"/>
                <a:cs typeface="Tahoma"/>
              </a:rPr>
              <a:t>EPT</a:t>
            </a:r>
            <a:r>
              <a:rPr kumimoji="1" lang="en-US" altLang="ja-JP" baseline="-25000" dirty="0" smtClean="0">
                <a:solidFill>
                  <a:schemeClr val="bg1"/>
                </a:solidFill>
                <a:latin typeface="Tahoma"/>
                <a:cs typeface="Tahoma"/>
              </a:rPr>
              <a:t>c</a:t>
            </a:r>
            <a:endParaRPr kumimoji="1" lang="ja-JP" altLang="en-US" baseline="-25000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832141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803"/>
    </mc:Choice>
    <mc:Fallback>
      <p:transition spd="slow" advTm="58803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9889"/>
            <a:ext cx="7696200" cy="1143000"/>
          </a:xfrm>
        </p:spPr>
        <p:txBody>
          <a:bodyPr/>
          <a:lstStyle/>
          <a:p>
            <a:r>
              <a:rPr kumimoji="1" lang="en-US" altLang="ja-JP"/>
              <a:t>Deep Network Introspection </a:t>
            </a:r>
            <a:r>
              <a:rPr kumimoji="1" lang="en-US" altLang="ja-JP" sz="3600"/>
              <a:t>(1/2)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VM-level packet capture</a:t>
            </a:r>
            <a:r>
              <a:rPr kumimoji="1" lang="en-US" altLang="ja-JP" dirty="0"/>
              <a:t> is done at the boundary of a user VM</a:t>
            </a:r>
          </a:p>
          <a:p>
            <a:pPr lvl="1"/>
            <a:r>
              <a:rPr kumimoji="1" lang="en-US" altLang="ja-JP" dirty="0"/>
              <a:t>Can capture exact packets sent/received by a user VM</a:t>
            </a:r>
          </a:p>
          <a:p>
            <a:pPr lvl="1"/>
            <a:r>
              <a:rPr kumimoji="1" lang="en-US" altLang="ja-JP" dirty="0"/>
              <a:t>Pass packets directly to the cloud hypervisor</a:t>
            </a:r>
          </a:p>
          <a:p>
            <a:pPr lvl="2"/>
            <a:r>
              <a:rPr lang="en-US" altLang="ja-JP" dirty="0"/>
              <a:t>Issuing </a:t>
            </a:r>
            <a:r>
              <a:rPr lang="en-US" altLang="ja-JP" dirty="0" err="1">
                <a:solidFill>
                  <a:srgbClr val="FF0000"/>
                </a:solidFill>
              </a:rPr>
              <a:t>ultracalls</a:t>
            </a:r>
            <a:r>
              <a:rPr lang="en-US" altLang="ja-JP" dirty="0"/>
              <a:t> in a user VM</a:t>
            </a:r>
          </a:p>
        </p:txBody>
      </p:sp>
      <p:sp>
        <p:nvSpPr>
          <p:cNvPr id="16" name="正方形/長方形 4"/>
          <p:cNvSpPr/>
          <p:nvPr/>
        </p:nvSpPr>
        <p:spPr>
          <a:xfrm>
            <a:off x="1613782" y="4030583"/>
            <a:ext cx="3422249" cy="1933332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821508" y="5432642"/>
            <a:ext cx="3058406" cy="353788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8" name="正方形/長方形 3"/>
          <p:cNvSpPr/>
          <p:nvPr/>
        </p:nvSpPr>
        <p:spPr>
          <a:xfrm>
            <a:off x="3136912" y="4259182"/>
            <a:ext cx="1743002" cy="991491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角丸四角形 7"/>
          <p:cNvSpPr/>
          <p:nvPr/>
        </p:nvSpPr>
        <p:spPr>
          <a:xfrm>
            <a:off x="6483319" y="4801004"/>
            <a:ext cx="1197459" cy="631638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offloaded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91227" y="4436721"/>
            <a:ext cx="724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cloud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13782" y="6133343"/>
            <a:ext cx="6146809" cy="364118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0070C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cloud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45927" y="4436721"/>
            <a:ext cx="620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36981" y="4709258"/>
            <a:ext cx="940741" cy="346969"/>
          </a:xfrm>
          <a:prstGeom prst="rect">
            <a:avLst/>
          </a:prstGeom>
          <a:solidFill>
            <a:srgbClr val="FFFF00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packet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5" name="Elbow Connector 24"/>
          <p:cNvCxnSpPr>
            <a:stCxn id="23" idx="3"/>
          </p:cNvCxnSpPr>
          <p:nvPr/>
        </p:nvCxnSpPr>
        <p:spPr>
          <a:xfrm>
            <a:off x="4477722" y="4882743"/>
            <a:ext cx="958378" cy="1250600"/>
          </a:xfrm>
          <a:prstGeom prst="bentConnector2">
            <a:avLst/>
          </a:prstGeom>
          <a:ln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084013" y="4418499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ultracall</a:t>
            </a:r>
            <a:endParaRPr kumimoji="1" lang="ja-JP" altLang="en-US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27" name="Straight Arrow Connector 26"/>
          <p:cNvCxnSpPr>
            <a:endCxn id="19" idx="2"/>
          </p:cNvCxnSpPr>
          <p:nvPr/>
        </p:nvCxnSpPr>
        <p:spPr>
          <a:xfrm flipV="1">
            <a:off x="7054262" y="5432642"/>
            <a:ext cx="0" cy="70384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09697" y="5573753"/>
            <a:ext cx="1092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hypercall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3265714" y="5177963"/>
            <a:ext cx="1511559" cy="311227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38" name="Straight Arrow Connector 37"/>
          <p:cNvCxnSpPr>
            <a:stCxn id="23" idx="2"/>
          </p:cNvCxnSpPr>
          <p:nvPr/>
        </p:nvCxnSpPr>
        <p:spPr>
          <a:xfrm flipH="1">
            <a:off x="4002833" y="5056227"/>
            <a:ext cx="0" cy="37641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376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2053"/>
    </mc:Choice>
    <mc:Fallback>
      <p:transition spd="slow" advTm="62053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Deep Network Introspection </a:t>
            </a:r>
            <a:r>
              <a:rPr lang="en-US" altLang="ja-JP" sz="3600"/>
              <a:t>(2/2)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>
                <a:solidFill>
                  <a:srgbClr val="FF0000"/>
                </a:solidFill>
              </a:rPr>
              <a:t>System-level packet capture</a:t>
            </a:r>
            <a:r>
              <a:rPr kumimoji="1" lang="en-US" altLang="ja-JP"/>
              <a:t> is done at the boundary of the virtualized system</a:t>
            </a:r>
          </a:p>
          <a:p>
            <a:pPr lvl="1"/>
            <a:r>
              <a:rPr lang="en-US" altLang="ja-JP"/>
              <a:t>Can inspect exact communication with the outside</a:t>
            </a:r>
          </a:p>
          <a:p>
            <a:pPr lvl="1"/>
            <a:r>
              <a:rPr kumimoji="1" lang="en-US" altLang="ja-JP"/>
              <a:t>Obtain packets from the virtual network switch outside the virtualized system</a:t>
            </a:r>
          </a:p>
        </p:txBody>
      </p:sp>
      <p:sp>
        <p:nvSpPr>
          <p:cNvPr id="4" name="正方形/長方形 4"/>
          <p:cNvSpPr/>
          <p:nvPr/>
        </p:nvSpPr>
        <p:spPr>
          <a:xfrm>
            <a:off x="1558535" y="3944917"/>
            <a:ext cx="3045866" cy="1933332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60240" y="5346976"/>
            <a:ext cx="2688043" cy="353788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3"/>
          <p:cNvSpPr/>
          <p:nvPr/>
        </p:nvSpPr>
        <p:spPr>
          <a:xfrm>
            <a:off x="2954745" y="4173516"/>
            <a:ext cx="1493539" cy="991491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角丸四角形 7"/>
          <p:cNvSpPr/>
          <p:nvPr/>
        </p:nvSpPr>
        <p:spPr>
          <a:xfrm>
            <a:off x="6726069" y="4701670"/>
            <a:ext cx="1197459" cy="631638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offloaded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5980" y="4362516"/>
            <a:ext cx="724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cloud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58535" y="6059138"/>
            <a:ext cx="6364993" cy="364118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0070C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cloud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146704" y="5017489"/>
            <a:ext cx="579365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30598" y="4674589"/>
            <a:ext cx="1116106" cy="685800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network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switch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1" name="Straight Arrow Connector 20"/>
          <p:cNvCxnSpPr>
            <a:endCxn id="16" idx="2"/>
          </p:cNvCxnSpPr>
          <p:nvPr/>
        </p:nvCxnSpPr>
        <p:spPr>
          <a:xfrm flipV="1">
            <a:off x="5588651" y="5360389"/>
            <a:ext cx="0" cy="69875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043956" y="4911583"/>
            <a:ext cx="0" cy="1147556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231143" y="4580977"/>
            <a:ext cx="940741" cy="346969"/>
          </a:xfrm>
          <a:prstGeom prst="rect">
            <a:avLst/>
          </a:prstGeom>
          <a:solidFill>
            <a:srgbClr val="FFFF00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packet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53582" y="4366059"/>
            <a:ext cx="620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>
                <a:latin typeface="Tahoma"/>
                <a:ea typeface="ＭＳ Ｐゴシック"/>
                <a:cs typeface="Tahoma"/>
              </a:rPr>
              <a:t>user</a:t>
            </a:r>
            <a:endParaRPr kumimoji="1" lang="en-US" altLang="ja-JP" dirty="0" smtClean="0">
              <a:latin typeface="Tahoma"/>
              <a:ea typeface="ＭＳ Ｐゴシック"/>
              <a:cs typeface="Tahoma"/>
            </a:endParaRP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3359768" y="5803857"/>
            <a:ext cx="1371932" cy="311227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187746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265"/>
    </mc:Choice>
    <mc:Fallback>
      <p:transition spd="slow" advTm="47265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Deep Storage Introspection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For local virtual disks</a:t>
            </a:r>
          </a:p>
          <a:p>
            <a:pPr lvl="1"/>
            <a:r>
              <a:rPr kumimoji="1" lang="en-US" altLang="ja-JP"/>
              <a:t>Mount a snapshot of the virtual disk of the cloud VM</a:t>
            </a:r>
          </a:p>
          <a:p>
            <a:pPr lvl="2"/>
            <a:r>
              <a:rPr lang="en-US" altLang="ja-JP"/>
              <a:t>Prevent disk corruption on filesystem repair</a:t>
            </a:r>
            <a:endParaRPr kumimoji="1" lang="en-US" altLang="ja-JP"/>
          </a:p>
          <a:p>
            <a:pPr lvl="1"/>
            <a:r>
              <a:rPr lang="en-US" altLang="ja-JP"/>
              <a:t>Mount the virtual disk of a user VM in the snapshot</a:t>
            </a:r>
          </a:p>
          <a:p>
            <a:r>
              <a:rPr lang="en-US" altLang="ja-JP"/>
              <a:t>For r</a:t>
            </a:r>
            <a:r>
              <a:rPr kumimoji="1" lang="en-US" altLang="ja-JP"/>
              <a:t>emote virtual disks</a:t>
            </a:r>
          </a:p>
          <a:p>
            <a:pPr lvl="1"/>
            <a:r>
              <a:rPr lang="en-US" altLang="ja-JP"/>
              <a:t>Mount the virtual disk of a user VM using NFS</a:t>
            </a:r>
            <a:endParaRPr kumimoji="1" lang="ja-JP" altLang="en-US"/>
          </a:p>
        </p:txBody>
      </p:sp>
      <p:sp>
        <p:nvSpPr>
          <p:cNvPr id="4" name="正方形/長方形 4"/>
          <p:cNvSpPr/>
          <p:nvPr/>
        </p:nvSpPr>
        <p:spPr>
          <a:xfrm>
            <a:off x="1583472" y="4406167"/>
            <a:ext cx="2785599" cy="1632542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39590" y="5500437"/>
            <a:ext cx="2451063" cy="385873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3"/>
          <p:cNvSpPr/>
          <p:nvPr/>
        </p:nvSpPr>
        <p:spPr>
          <a:xfrm>
            <a:off x="2977396" y="4581449"/>
            <a:ext cx="1206761" cy="74370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user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角丸四角形 7"/>
          <p:cNvSpPr/>
          <p:nvPr/>
        </p:nvSpPr>
        <p:spPr>
          <a:xfrm>
            <a:off x="6727170" y="4874051"/>
            <a:ext cx="1197459" cy="631638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offloaded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1059" y="4611181"/>
            <a:ext cx="724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cloud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83472" y="6200542"/>
            <a:ext cx="6341157" cy="364118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0070C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cloud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Can 13"/>
          <p:cNvSpPr/>
          <p:nvPr/>
        </p:nvSpPr>
        <p:spPr>
          <a:xfrm>
            <a:off x="5163896" y="4750573"/>
            <a:ext cx="944766" cy="976870"/>
          </a:xfrm>
          <a:prstGeom prst="can">
            <a:avLst/>
          </a:prstGeom>
          <a:solidFill>
            <a:schemeClr val="bg2">
              <a:lumMod val="90000"/>
            </a:schemeClr>
          </a:solidFill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Can 14"/>
          <p:cNvSpPr/>
          <p:nvPr/>
        </p:nvSpPr>
        <p:spPr>
          <a:xfrm>
            <a:off x="5448567" y="5138896"/>
            <a:ext cx="375423" cy="379406"/>
          </a:xfrm>
          <a:prstGeom prst="can">
            <a:avLst/>
          </a:prstGeom>
          <a:solidFill>
            <a:schemeClr val="accent4">
              <a:lumMod val="40000"/>
              <a:lumOff val="60000"/>
            </a:schemeClr>
          </a:solidFill>
          <a:ln w="19050" cmpd="sng">
            <a:solidFill>
              <a:schemeClr val="accent4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369072" y="4406167"/>
            <a:ext cx="794824" cy="46263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349527" y="5610871"/>
            <a:ext cx="814368" cy="43727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174855" y="5325155"/>
            <a:ext cx="1273712" cy="133316"/>
          </a:xfrm>
          <a:prstGeom prst="line">
            <a:avLst/>
          </a:prstGeom>
          <a:ln>
            <a:solidFill>
              <a:schemeClr val="accent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190653" y="4598173"/>
            <a:ext cx="1257914" cy="615032"/>
          </a:xfrm>
          <a:prstGeom prst="line">
            <a:avLst/>
          </a:prstGeom>
          <a:ln>
            <a:solidFill>
              <a:schemeClr val="accent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11"/>
          <p:cNvCxnSpPr>
            <a:stCxn id="7" idx="1"/>
          </p:cNvCxnSpPr>
          <p:nvPr/>
        </p:nvCxnSpPr>
        <p:spPr>
          <a:xfrm flipH="1">
            <a:off x="5678447" y="5189870"/>
            <a:ext cx="1048723" cy="13528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941216" y="577061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virtual disks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972604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080"/>
    </mc:Choice>
    <mc:Fallback>
      <p:transition spd="slow" advTm="4708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Transcall with Deep VMI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Legacy IDSes can be transparently offloaded in cooperation with Transcall </a:t>
            </a:r>
            <a:r>
              <a:rPr lang="en-US" altLang="ja-JP" sz="2400"/>
              <a:t>[Iida+]</a:t>
            </a:r>
            <a:endParaRPr lang="en-US" altLang="ja-JP"/>
          </a:p>
          <a:p>
            <a:pPr lvl="1"/>
            <a:r>
              <a:rPr kumimoji="1" lang="en-US" altLang="ja-JP"/>
              <a:t>Transcall provides an execution environment for legacy IDSes</a:t>
            </a:r>
          </a:p>
          <a:p>
            <a:pPr lvl="2"/>
            <a:r>
              <a:rPr lang="en-US" altLang="ja-JP"/>
              <a:t>System call emulator, s</a:t>
            </a:r>
            <a:r>
              <a:rPr kumimoji="1" lang="en-US" altLang="ja-JP"/>
              <a:t>hadow filesystem, and shadow network devices</a:t>
            </a:r>
            <a:endParaRPr kumimoji="1" lang="ja-JP" altLang="en-US"/>
          </a:p>
        </p:txBody>
      </p:sp>
      <p:sp>
        <p:nvSpPr>
          <p:cNvPr id="4" name="正方形/長方形 4"/>
          <p:cNvSpPr/>
          <p:nvPr/>
        </p:nvSpPr>
        <p:spPr>
          <a:xfrm>
            <a:off x="2029521" y="4316958"/>
            <a:ext cx="2785599" cy="1632542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85639" y="5411228"/>
            <a:ext cx="2451063" cy="385873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3"/>
          <p:cNvSpPr/>
          <p:nvPr/>
        </p:nvSpPr>
        <p:spPr>
          <a:xfrm>
            <a:off x="3423445" y="4492240"/>
            <a:ext cx="1206761" cy="74370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user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角丸四角形 7"/>
          <p:cNvSpPr/>
          <p:nvPr/>
        </p:nvSpPr>
        <p:spPr>
          <a:xfrm>
            <a:off x="6113853" y="4453074"/>
            <a:ext cx="1197459" cy="631638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legacy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07108" y="4521972"/>
            <a:ext cx="724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cloud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29521" y="6111333"/>
            <a:ext cx="5281791" cy="364118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0070C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cloud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13853" y="5455420"/>
            <a:ext cx="1197459" cy="366869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Transcall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テキスト ボックス 9"/>
          <p:cNvSpPr txBox="1"/>
          <p:nvPr/>
        </p:nvSpPr>
        <p:spPr>
          <a:xfrm>
            <a:off x="5122755" y="4571107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deep</a:t>
            </a:r>
          </a:p>
          <a:p>
            <a:pPr algn="ctr"/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VMI</a:t>
            </a:r>
            <a:endParaRPr kumimoji="1" lang="ja-JP" altLang="en-US" dirty="0" smtClean="0">
              <a:solidFill>
                <a:srgbClr val="0000FF"/>
              </a:solidFill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20" name="直線矢印コネクタ 11"/>
          <p:cNvCxnSpPr>
            <a:stCxn id="18" idx="1"/>
          </p:cNvCxnSpPr>
          <p:nvPr/>
        </p:nvCxnSpPr>
        <p:spPr>
          <a:xfrm flipH="1" flipV="1">
            <a:off x="4415883" y="4989462"/>
            <a:ext cx="1697970" cy="64939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2"/>
            <a:endCxn id="18" idx="0"/>
          </p:cNvCxnSpPr>
          <p:nvPr/>
        </p:nvCxnSpPr>
        <p:spPr>
          <a:xfrm>
            <a:off x="6712583" y="5084712"/>
            <a:ext cx="0" cy="37070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889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5447"/>
    </mc:Choice>
    <mc:Fallback>
      <p:transition spd="slow" advTm="55447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VM Tags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V-Met identifies a user VM with a VM tag</a:t>
            </a:r>
          </a:p>
          <a:p>
            <a:pPr lvl="1"/>
            <a:r>
              <a:rPr lang="en-US" altLang="ja-JP"/>
              <a:t>Each user VM registers a unique VM tag</a:t>
            </a:r>
          </a:p>
          <a:p>
            <a:pPr lvl="2"/>
            <a:r>
              <a:rPr lang="en-US" altLang="ja-JP"/>
              <a:t>Directly to the cloud hypervisor using an ultracall</a:t>
            </a:r>
          </a:p>
          <a:p>
            <a:pPr lvl="1"/>
            <a:r>
              <a:rPr lang="en-US" altLang="ja-JP"/>
              <a:t>Offloaded IDSes specify the VM tag when they issue hypercalls to the cloud hypervisor</a:t>
            </a:r>
            <a:endParaRPr kumimoji="1" lang="ja-JP" altLang="en-US"/>
          </a:p>
        </p:txBody>
      </p:sp>
      <p:sp>
        <p:nvSpPr>
          <p:cNvPr id="4" name="正方形/長方形 4"/>
          <p:cNvSpPr/>
          <p:nvPr/>
        </p:nvSpPr>
        <p:spPr>
          <a:xfrm>
            <a:off x="1613782" y="4030583"/>
            <a:ext cx="3422249" cy="1933332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1508" y="5432642"/>
            <a:ext cx="3058406" cy="353788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3"/>
          <p:cNvSpPr/>
          <p:nvPr/>
        </p:nvSpPr>
        <p:spPr>
          <a:xfrm>
            <a:off x="3136912" y="4259182"/>
            <a:ext cx="1743002" cy="991491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角丸四角形 7"/>
          <p:cNvSpPr/>
          <p:nvPr/>
        </p:nvSpPr>
        <p:spPr>
          <a:xfrm>
            <a:off x="6483319" y="4801004"/>
            <a:ext cx="1197459" cy="631638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offloaded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1227" y="4436721"/>
            <a:ext cx="724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cloud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13782" y="6133343"/>
            <a:ext cx="6146809" cy="364118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0070C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cloud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45927" y="4436721"/>
            <a:ext cx="620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36981" y="4709258"/>
            <a:ext cx="940741" cy="346969"/>
          </a:xfrm>
          <a:prstGeom prst="rect">
            <a:avLst/>
          </a:prstGeom>
          <a:solidFill>
            <a:srgbClr val="FFFF00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 tag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2" name="Elbow Connector 11"/>
          <p:cNvCxnSpPr/>
          <p:nvPr/>
        </p:nvCxnSpPr>
        <p:spPr>
          <a:xfrm>
            <a:off x="4477722" y="4882743"/>
            <a:ext cx="958378" cy="1250600"/>
          </a:xfrm>
          <a:prstGeom prst="bentConnector2">
            <a:avLst/>
          </a:prstGeom>
          <a:ln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84013" y="4418499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ultracall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7054262" y="5432642"/>
            <a:ext cx="0" cy="703841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109697" y="5573753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VM tag</a:t>
            </a:r>
            <a:endParaRPr kumimoji="1" lang="ja-JP" altLang="en-US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737369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718"/>
    </mc:Choice>
    <mc:Fallback>
      <p:transition spd="slow" advTm="4471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Intrusion Detection</a:t>
            </a:r>
            <a:r>
              <a:rPr kumimoji="1" lang="en-US" altLang="ja-JP"/>
              <a:t> in Clouds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IaaS clouds</a:t>
            </a:r>
          </a:p>
          <a:p>
            <a:pPr lvl="1"/>
            <a:r>
              <a:rPr lang="en-US" altLang="ja-JP"/>
              <a:t>Users can run their services in virtual machines (VMs)</a:t>
            </a:r>
          </a:p>
          <a:p>
            <a:pPr lvl="1"/>
            <a:r>
              <a:rPr kumimoji="1" lang="en-US" altLang="ja-JP"/>
              <a:t>They need intrusion detection systems (IDSes) to protect their systems</a:t>
            </a:r>
          </a:p>
          <a:p>
            <a:r>
              <a:rPr lang="en-US" altLang="ja-JP"/>
              <a:t>IDSes suffer from external attacks</a:t>
            </a:r>
          </a:p>
          <a:p>
            <a:pPr lvl="1"/>
            <a:r>
              <a:rPr kumimoji="1" lang="en-US" altLang="ja-JP"/>
              <a:t>Intruders can disable IDSes easily</a:t>
            </a:r>
            <a:endParaRPr kumimoji="1" lang="ja-JP" altLang="en-US"/>
          </a:p>
        </p:txBody>
      </p:sp>
      <p:sp>
        <p:nvSpPr>
          <p:cNvPr id="4" name="雲 12"/>
          <p:cNvSpPr/>
          <p:nvPr/>
        </p:nvSpPr>
        <p:spPr>
          <a:xfrm>
            <a:off x="1538867" y="5103924"/>
            <a:ext cx="6389649" cy="1148348"/>
          </a:xfrm>
          <a:prstGeom prst="cloud">
            <a:avLst/>
          </a:prstGeom>
          <a:solidFill>
            <a:schemeClr val="bg1"/>
          </a:solidFill>
          <a:ln w="28575" cmpd="sng">
            <a:solidFill>
              <a:srgbClr val="7F7F7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3"/>
          <p:cNvSpPr/>
          <p:nvPr/>
        </p:nvSpPr>
        <p:spPr>
          <a:xfrm>
            <a:off x="4863736" y="5031442"/>
            <a:ext cx="1743002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85008" y="4625869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12" name="図 19" descr="MC900389182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28193" y="4702920"/>
            <a:ext cx="637211" cy="802008"/>
          </a:xfrm>
          <a:prstGeom prst="rect">
            <a:avLst/>
          </a:prstGeom>
        </p:spPr>
      </p:pic>
      <p:sp>
        <p:nvSpPr>
          <p:cNvPr id="13" name="角丸四角形 21"/>
          <p:cNvSpPr/>
          <p:nvPr/>
        </p:nvSpPr>
        <p:spPr>
          <a:xfrm>
            <a:off x="5403208" y="5379181"/>
            <a:ext cx="664059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Lightning Bolt 13"/>
          <p:cNvSpPr/>
          <p:nvPr/>
        </p:nvSpPr>
        <p:spPr>
          <a:xfrm flipH="1">
            <a:off x="5994424" y="5195865"/>
            <a:ext cx="803967" cy="294151"/>
          </a:xfrm>
          <a:prstGeom prst="lightningBol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06738" y="4277542"/>
            <a:ext cx="987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intruder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6" name="正方形/長方形 3"/>
          <p:cNvSpPr/>
          <p:nvPr/>
        </p:nvSpPr>
        <p:spPr>
          <a:xfrm>
            <a:off x="2620773" y="5031442"/>
            <a:ext cx="1743002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7" name="テキスト ボックス 6"/>
          <p:cNvSpPr txBox="1"/>
          <p:nvPr/>
        </p:nvSpPr>
        <p:spPr>
          <a:xfrm>
            <a:off x="3242045" y="4625869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8" name="角丸四角形 21"/>
          <p:cNvSpPr/>
          <p:nvPr/>
        </p:nvSpPr>
        <p:spPr>
          <a:xfrm>
            <a:off x="3160245" y="5379181"/>
            <a:ext cx="664059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057467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923"/>
    </mc:Choice>
    <mc:Fallback>
      <p:transition spd="slow" advTm="38923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Experiments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We examined the p</a:t>
            </a:r>
            <a:r>
              <a:rPr lang="en-US" altLang="ja-JP"/>
              <a:t>erformance of deep VMI and offloaded IDSes</a:t>
            </a:r>
            <a:endParaRPr kumimoji="1" lang="en-US" altLang="ja-JP"/>
          </a:p>
          <a:p>
            <a:pPr lvl="1"/>
            <a:r>
              <a:rPr lang="en-US" altLang="ja-JP"/>
              <a:t>Comparison: Xen-Single</a:t>
            </a:r>
          </a:p>
          <a:p>
            <a:pPr lvl="2"/>
            <a:r>
              <a:rPr kumimoji="1" lang="en-US" altLang="ja-JP"/>
              <a:t>Single-level virtualization</a:t>
            </a:r>
          </a:p>
          <a:p>
            <a:pPr lvl="2"/>
            <a:r>
              <a:rPr lang="en-US" altLang="ja-JP"/>
              <a:t>IDSes were offloaded to the management VM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5351" y="4633668"/>
            <a:ext cx="310117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CPU: Intel Xeon E3-1270v3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Memory: 16 GB</a:t>
            </a:r>
          </a:p>
          <a:p>
            <a:r>
              <a:rPr kumimoji="1" lang="en-US" altLang="ja-JP" dirty="0">
                <a:latin typeface="Tahoma"/>
                <a:ea typeface="ＭＳ Ｐゴシック"/>
                <a:cs typeface="Tahoma"/>
              </a:rPr>
              <a:t>HDD: 2 TB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NIC: Gigabit Ethernet</a:t>
            </a:r>
          </a:p>
          <a:p>
            <a:r>
              <a:rPr kumimoji="1" lang="en-US" altLang="ja-JP" dirty="0">
                <a:latin typeface="Tahoma"/>
                <a:ea typeface="ＭＳ Ｐゴシック"/>
                <a:cs typeface="Tahoma"/>
              </a:rPr>
              <a:t>Xen 4.4 (modified for V-Met)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46684" y="4633668"/>
            <a:ext cx="2486835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vCPU: x2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Memory: 3 GB</a:t>
            </a:r>
          </a:p>
          <a:p>
            <a:r>
              <a:rPr kumimoji="1" lang="en-US" altLang="ja-JP" dirty="0">
                <a:latin typeface="Tahoma"/>
                <a:ea typeface="ＭＳ Ｐゴシック"/>
                <a:cs typeface="Tahoma"/>
              </a:rPr>
              <a:t>vDisk: 40 GB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vNIC: Gigabit Ethernet</a:t>
            </a:r>
          </a:p>
          <a:p>
            <a:r>
              <a:rPr kumimoji="1" lang="en-US" altLang="ja-JP" dirty="0">
                <a:latin typeface="Tahoma"/>
                <a:ea typeface="ＭＳ Ｐゴシック"/>
                <a:cs typeface="Tahoma"/>
              </a:rPr>
              <a:t>Xen 4.4 (unmodified)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3683" y="4633668"/>
            <a:ext cx="2486835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vCPU: x1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Memory: 1 GB</a:t>
            </a:r>
          </a:p>
          <a:p>
            <a:r>
              <a:rPr kumimoji="1" lang="en-US" altLang="ja-JP" dirty="0">
                <a:latin typeface="Tahoma"/>
                <a:ea typeface="ＭＳ Ｐゴシック"/>
                <a:cs typeface="Tahoma"/>
              </a:rPr>
              <a:t>vDisk: 8 GB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vNIC: Gigabit Ethernet</a:t>
            </a:r>
          </a:p>
          <a:p>
            <a:r>
              <a:rPr lang="en-US" altLang="ja-JP" dirty="0">
                <a:latin typeface="Tahoma"/>
                <a:ea typeface="ＭＳ Ｐゴシック"/>
                <a:cs typeface="Tahoma"/>
              </a:rPr>
              <a:t>Linux 3.13</a:t>
            </a:r>
            <a:endParaRPr lang="en-US" altLang="ja-JP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5351" y="4188136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PC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6684" y="4188136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cloud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33209" y="4188136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023980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074"/>
    </mc:Choice>
    <mc:Fallback>
      <p:transition spd="slow" advTm="27074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Memory Introspection</a:t>
            </a:r>
            <a:endParaRPr kumimoji="1" lang="ja-JP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We read the memory of the user VM</a:t>
            </a:r>
          </a:p>
          <a:p>
            <a:pPr lvl="1"/>
            <a:r>
              <a:rPr kumimoji="1" lang="en-US" altLang="ja-JP"/>
              <a:t>The throughput was </a:t>
            </a:r>
            <a:r>
              <a:rPr kumimoji="1" lang="en-US" altLang="ja-JP">
                <a:solidFill>
                  <a:srgbClr val="FF0000"/>
                </a:solidFill>
              </a:rPr>
              <a:t>41% higher</a:t>
            </a:r>
            <a:r>
              <a:rPr lang="en-US" altLang="ja-JP"/>
              <a:t> in V-Met</a:t>
            </a:r>
            <a:endParaRPr kumimoji="1" lang="en-US" altLang="ja-JP"/>
          </a:p>
          <a:p>
            <a:pPr lvl="1"/>
            <a:r>
              <a:rPr kumimoji="1" lang="en-US" altLang="ja-JP"/>
              <a:t>Thanks to a faster hypercall for monitoring page tables</a:t>
            </a:r>
            <a:endParaRPr kumimoji="1" lang="ja-JP" altLang="en-US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88580312"/>
              </p:ext>
            </p:extLst>
          </p:nvPr>
        </p:nvGraphicFramePr>
        <p:xfrm>
          <a:off x="457200" y="3388425"/>
          <a:ext cx="3802566" cy="331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177206276"/>
              </p:ext>
            </p:extLst>
          </p:nvPr>
        </p:nvGraphicFramePr>
        <p:xfrm>
          <a:off x="4404732" y="3388425"/>
          <a:ext cx="4366185" cy="331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Oval 2"/>
          <p:cNvSpPr/>
          <p:nvPr/>
        </p:nvSpPr>
        <p:spPr>
          <a:xfrm>
            <a:off x="1856251" y="4236097"/>
            <a:ext cx="1004463" cy="494523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Oval 7"/>
          <p:cNvSpPr/>
          <p:nvPr/>
        </p:nvSpPr>
        <p:spPr>
          <a:xfrm>
            <a:off x="5479638" y="5551715"/>
            <a:ext cx="734549" cy="422987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677854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304"/>
    </mc:Choice>
    <mc:Fallback>
      <p:transition spd="slow" advTm="49304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Storage/Network Introspection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We executed IOzone and tcpdump</a:t>
            </a:r>
          </a:p>
          <a:p>
            <a:pPr lvl="1"/>
            <a:r>
              <a:rPr lang="en-US" altLang="ja-JP"/>
              <a:t>Access to the local disk was </a:t>
            </a:r>
            <a:r>
              <a:rPr lang="en-US" altLang="ja-JP">
                <a:solidFill>
                  <a:srgbClr val="FF0000"/>
                </a:solidFill>
              </a:rPr>
              <a:t>20% higher</a:t>
            </a:r>
            <a:r>
              <a:rPr lang="en-US" altLang="ja-JP"/>
              <a:t> in V-Met</a:t>
            </a:r>
          </a:p>
          <a:p>
            <a:pPr lvl="2"/>
            <a:r>
              <a:rPr lang="en-US" altLang="ja-JP"/>
              <a:t>Thanks to more effective read-ahead of two virtual disks</a:t>
            </a:r>
          </a:p>
          <a:p>
            <a:pPr lvl="1"/>
            <a:r>
              <a:rPr lang="en-US" altLang="ja-JP"/>
              <a:t>The p</a:t>
            </a:r>
            <a:r>
              <a:rPr kumimoji="1" lang="en-US" altLang="ja-JP"/>
              <a:t>acket capture rate was </a:t>
            </a:r>
            <a:r>
              <a:rPr kumimoji="1" lang="en-US" altLang="ja-JP">
                <a:solidFill>
                  <a:srgbClr val="FF0000"/>
                </a:solidFill>
              </a:rPr>
              <a:t>8-10% lower</a:t>
            </a:r>
            <a:r>
              <a:rPr kumimoji="1" lang="en-US" altLang="ja-JP"/>
              <a:t> in V-Met</a:t>
            </a:r>
            <a:endParaRPr kumimoji="1" lang="ja-JP" altLang="en-US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669400287"/>
              </p:ext>
            </p:extLst>
          </p:nvPr>
        </p:nvGraphicFramePr>
        <p:xfrm>
          <a:off x="621474" y="3372592"/>
          <a:ext cx="4021777" cy="3311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692465955"/>
              </p:ext>
            </p:extLst>
          </p:nvPr>
        </p:nvGraphicFramePr>
        <p:xfrm>
          <a:off x="4807525" y="3372592"/>
          <a:ext cx="3967349" cy="3311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Oval 5"/>
          <p:cNvSpPr/>
          <p:nvPr/>
        </p:nvSpPr>
        <p:spPr>
          <a:xfrm>
            <a:off x="1772816" y="4124131"/>
            <a:ext cx="653143" cy="376334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Oval 6"/>
          <p:cNvSpPr/>
          <p:nvPr/>
        </p:nvSpPr>
        <p:spPr>
          <a:xfrm>
            <a:off x="6036906" y="4304523"/>
            <a:ext cx="1502229" cy="376334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27085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885"/>
    </mc:Choice>
    <mc:Fallback>
      <p:transition spd="slow" advTm="60885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Offloaded chkrootkit/Tripwire</a:t>
            </a:r>
            <a:endParaRPr lang="ja-JP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 ran </a:t>
            </a:r>
            <a:r>
              <a:rPr kumimoji="1" lang="en-US" altLang="ja-JP" dirty="0" err="1"/>
              <a:t>chkrootkit</a:t>
            </a:r>
            <a:r>
              <a:rPr kumimoji="1" lang="en-US" altLang="ja-JP" dirty="0"/>
              <a:t> and Tripwire with Transcall</a:t>
            </a:r>
          </a:p>
          <a:p>
            <a:pPr lvl="1"/>
            <a:r>
              <a:rPr kumimoji="1" lang="en-US" altLang="ja-JP" dirty="0"/>
              <a:t>The execution time was </a:t>
            </a:r>
            <a:r>
              <a:rPr kumimoji="1" lang="en-US" altLang="ja-JP" dirty="0">
                <a:solidFill>
                  <a:srgbClr val="FF0000"/>
                </a:solidFill>
              </a:rPr>
              <a:t>almost the same</a:t>
            </a:r>
          </a:p>
          <a:p>
            <a:pPr lvl="2"/>
            <a:r>
              <a:rPr lang="en-US" altLang="ja-JP" dirty="0"/>
              <a:t>Regardless of faster deep memory/storage introspection</a:t>
            </a:r>
          </a:p>
          <a:p>
            <a:pPr lvl="2"/>
            <a:r>
              <a:rPr lang="en-US" altLang="ja-JP" dirty="0"/>
              <a:t>Thanks to optimization in Transcall</a:t>
            </a:r>
            <a:endParaRPr kumimoji="1" lang="en-US" altLang="ja-JP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602854012"/>
              </p:ext>
            </p:extLst>
          </p:nvPr>
        </p:nvGraphicFramePr>
        <p:xfrm>
          <a:off x="329540" y="3309944"/>
          <a:ext cx="4176156" cy="3418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39533138"/>
              </p:ext>
            </p:extLst>
          </p:nvPr>
        </p:nvGraphicFramePr>
        <p:xfrm>
          <a:off x="4633356" y="3309944"/>
          <a:ext cx="4104904" cy="3418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37227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547"/>
    </mc:Choice>
    <mc:Fallback>
      <p:transition spd="slow" advTm="49547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Offloaded Snort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 measured the detection time of a port scan</a:t>
            </a:r>
          </a:p>
          <a:p>
            <a:pPr lvl="1"/>
            <a:r>
              <a:rPr kumimoji="1" lang="en-US" altLang="ja-JP" dirty="0"/>
              <a:t>The time increased only by </a:t>
            </a:r>
            <a:r>
              <a:rPr kumimoji="1" lang="en-US" altLang="ja-JP" dirty="0">
                <a:solidFill>
                  <a:srgbClr val="FF0000"/>
                </a:solidFill>
              </a:rPr>
              <a:t>6-7 </a:t>
            </a:r>
            <a:r>
              <a:rPr kumimoji="1" lang="en-US" altLang="ja-JP" dirty="0" err="1">
                <a:solidFill>
                  <a:srgbClr val="FF0000"/>
                </a:solidFill>
              </a:rPr>
              <a:t>ms</a:t>
            </a:r>
            <a:r>
              <a:rPr kumimoji="1" lang="en-US" altLang="ja-JP" dirty="0"/>
              <a:t> in V-Met</a:t>
            </a:r>
          </a:p>
          <a:p>
            <a:r>
              <a:rPr lang="en-US" altLang="ja-JP" dirty="0"/>
              <a:t>We examined the CPU utilization under </a:t>
            </a:r>
            <a:r>
              <a:rPr lang="en-US" altLang="ja-JP" dirty="0" err="1"/>
              <a:t>iperf</a:t>
            </a:r>
            <a:endParaRPr lang="en-US" altLang="ja-JP" dirty="0"/>
          </a:p>
          <a:p>
            <a:pPr lvl="1"/>
            <a:r>
              <a:rPr lang="en-US" altLang="ja-JP" dirty="0"/>
              <a:t>Increased largely in VM-level capture due to </a:t>
            </a:r>
            <a:r>
              <a:rPr lang="en-US" altLang="ja-JP" dirty="0" err="1"/>
              <a:t>hypercalls</a:t>
            </a:r>
            <a:endParaRPr lang="en-US" altLang="ja-JP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914364409"/>
              </p:ext>
            </p:extLst>
          </p:nvPr>
        </p:nvGraphicFramePr>
        <p:xfrm>
          <a:off x="512123" y="3442996"/>
          <a:ext cx="4021777" cy="3217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122622709"/>
              </p:ext>
            </p:extLst>
          </p:nvPr>
        </p:nvGraphicFramePr>
        <p:xfrm>
          <a:off x="4857006" y="3442996"/>
          <a:ext cx="3950525" cy="3217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Oval 5"/>
          <p:cNvSpPr/>
          <p:nvPr/>
        </p:nvSpPr>
        <p:spPr>
          <a:xfrm>
            <a:off x="6169794" y="4376058"/>
            <a:ext cx="846826" cy="376334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Oval 7"/>
          <p:cNvSpPr/>
          <p:nvPr/>
        </p:nvSpPr>
        <p:spPr>
          <a:xfrm>
            <a:off x="1796846" y="4285862"/>
            <a:ext cx="1466179" cy="46653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1270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960"/>
    </mc:Choice>
    <mc:Fallback>
      <p:transition spd="slow" advTm="5396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Related Work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IDS offloading with trusted hypervisors</a:t>
            </a:r>
          </a:p>
          <a:p>
            <a:pPr lvl="1"/>
            <a:r>
              <a:rPr kumimoji="1" lang="en-US" altLang="ja-JP"/>
              <a:t>Self-service cloud</a:t>
            </a:r>
            <a:r>
              <a:rPr lang="en-US" altLang="ja-JP"/>
              <a:t> </a:t>
            </a:r>
            <a:r>
              <a:rPr lang="en-US" altLang="ja-JP" sz="2000"/>
              <a:t>[Butt+'12]</a:t>
            </a:r>
            <a:r>
              <a:rPr lang="en-US" altLang="ja-JP"/>
              <a:t> trusts a VM called DomB</a:t>
            </a:r>
          </a:p>
          <a:p>
            <a:pPr lvl="1"/>
            <a:r>
              <a:rPr kumimoji="1" lang="en-US" altLang="ja-JP"/>
              <a:t>RemoteTrans </a:t>
            </a:r>
            <a:r>
              <a:rPr kumimoji="1" lang="en-US" altLang="ja-JP" sz="2000"/>
              <a:t>[Kourai+'16]</a:t>
            </a:r>
            <a:r>
              <a:rPr kumimoji="1" lang="en-US" altLang="ja-JP"/>
              <a:t> trusts remote hosts</a:t>
            </a:r>
          </a:p>
          <a:p>
            <a:r>
              <a:rPr lang="en-US" altLang="ja-JP"/>
              <a:t>IDS offloading with special hardware</a:t>
            </a:r>
          </a:p>
          <a:p>
            <a:pPr lvl="1"/>
            <a:r>
              <a:rPr lang="en-US" altLang="ja-JP"/>
              <a:t>Copilot </a:t>
            </a:r>
            <a:r>
              <a:rPr lang="en-US" altLang="ja-JP" sz="2000"/>
              <a:t>[Petroni+'04]</a:t>
            </a:r>
            <a:r>
              <a:rPr lang="en-US" altLang="ja-JP"/>
              <a:t>, HyperGuard </a:t>
            </a:r>
            <a:r>
              <a:rPr lang="en-US" altLang="ja-JP" sz="2000"/>
              <a:t>[Rutkowska+'08]</a:t>
            </a:r>
            <a:endParaRPr lang="en-US" altLang="ja-JP"/>
          </a:p>
          <a:p>
            <a:pPr lvl="1"/>
            <a:r>
              <a:rPr lang="en-US" altLang="ja-JP"/>
              <a:t>More secure, but slow and restricted</a:t>
            </a:r>
          </a:p>
          <a:p>
            <a:pPr lvl="1"/>
            <a:r>
              <a:rPr kumimoji="1" lang="en-US" altLang="ja-JP"/>
              <a:t>Difficult to run legacy IDSes</a:t>
            </a:r>
          </a:p>
          <a:p>
            <a:r>
              <a:rPr lang="en-US" altLang="ja-JP"/>
              <a:t>CloudVisor </a:t>
            </a:r>
            <a:r>
              <a:rPr lang="en-US" altLang="ja-JP" sz="2400"/>
              <a:t>[Zhang+'11]</a:t>
            </a:r>
            <a:endParaRPr lang="en-US" altLang="ja-JP"/>
          </a:p>
          <a:p>
            <a:pPr lvl="1"/>
            <a:r>
              <a:rPr kumimoji="1" lang="en-US" altLang="ja-JP"/>
              <a:t>Run user VMs securely in an untrusted virtualized system using nested virtualization</a:t>
            </a:r>
          </a:p>
        </p:txBody>
      </p:sp>
    </p:spTree>
    <p:extLst>
      <p:ext uri="{BB962C8B-B14F-4D97-AF65-F5344CB8AC3E}">
        <p14:creationId xmlns:p14="http://schemas.microsoft.com/office/powerpoint/2010/main" val="792874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294"/>
    </mc:Choice>
    <mc:Fallback>
      <p:transition spd="slow" advTm="70294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Conclusion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 proposed V-Met for secure IDS offloading </a:t>
            </a:r>
            <a:r>
              <a:rPr kumimoji="1" lang="en-US" altLang="ja-JP" dirty="0">
                <a:solidFill>
                  <a:srgbClr val="FF0000"/>
                </a:solidFill>
              </a:rPr>
              <a:t>outside</a:t>
            </a:r>
            <a:r>
              <a:rPr kumimoji="1" lang="en-US" altLang="ja-JP" dirty="0"/>
              <a:t> the virtualized system</a:t>
            </a:r>
          </a:p>
          <a:p>
            <a:pPr lvl="1"/>
            <a:r>
              <a:rPr lang="en-US" altLang="ja-JP" dirty="0"/>
              <a:t>Using </a:t>
            </a:r>
            <a:r>
              <a:rPr lang="en-US" altLang="ja-JP" dirty="0">
                <a:solidFill>
                  <a:srgbClr val="FF0000"/>
                </a:solidFill>
              </a:rPr>
              <a:t>nested virtualization</a:t>
            </a:r>
          </a:p>
          <a:p>
            <a:pPr lvl="2"/>
            <a:r>
              <a:rPr lang="en-US" altLang="ja-JP" dirty="0"/>
              <a:t>Strict and clear separation of untrusted parts</a:t>
            </a:r>
          </a:p>
          <a:p>
            <a:pPr lvl="1"/>
            <a:r>
              <a:rPr lang="en-US" altLang="ja-JP" dirty="0"/>
              <a:t>Using </a:t>
            </a:r>
            <a:r>
              <a:rPr lang="en-US" altLang="ja-JP" dirty="0">
                <a:solidFill>
                  <a:srgbClr val="FF0000"/>
                </a:solidFill>
              </a:rPr>
              <a:t>deep VMI</a:t>
            </a:r>
          </a:p>
          <a:p>
            <a:pPr lvl="2"/>
            <a:r>
              <a:rPr lang="en-US" altLang="ja-JP" dirty="0"/>
              <a:t>The overhead was comparable to IDS offloading </a:t>
            </a:r>
            <a:r>
              <a:rPr lang="en-US" altLang="ja-JP" dirty="0">
                <a:solidFill>
                  <a:schemeClr val="tx1"/>
                </a:solidFill>
              </a:rPr>
              <a:t>inside</a:t>
            </a:r>
            <a:r>
              <a:rPr lang="en-US" altLang="ja-JP" dirty="0"/>
              <a:t> the virtualized system</a:t>
            </a:r>
          </a:p>
          <a:p>
            <a:r>
              <a:rPr lang="en-US" altLang="ja-JP" dirty="0"/>
              <a:t>Future work</a:t>
            </a:r>
          </a:p>
          <a:p>
            <a:pPr lvl="1"/>
            <a:r>
              <a:rPr lang="en-US" altLang="ja-JP" dirty="0"/>
              <a:t>Monitor the hypervisor and the management VM</a:t>
            </a:r>
          </a:p>
          <a:p>
            <a:pPr lvl="1"/>
            <a:r>
              <a:rPr lang="en-US" altLang="ja-JP" dirty="0"/>
              <a:t>Run other virtualized systems, e.g., KVM</a:t>
            </a: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2691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1468"/>
    </mc:Choice>
    <mc:Fallback>
      <p:transition spd="slow" advTm="5146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IDS Offloading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Run IDSes outside target VMs securely</a:t>
            </a:r>
          </a:p>
          <a:p>
            <a:pPr lvl="1"/>
            <a:r>
              <a:rPr lang="en-US" altLang="ja-JP" dirty="0"/>
              <a:t>E.g., in the management VM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Using </a:t>
            </a:r>
            <a:r>
              <a:rPr lang="en-US" altLang="ja-JP" dirty="0" smtClean="0">
                <a:solidFill>
                  <a:srgbClr val="FF0000"/>
                </a:solidFill>
              </a:rPr>
              <a:t>VM introspection (VMI)</a:t>
            </a:r>
            <a:r>
              <a:rPr lang="en-US" altLang="ja-JP" dirty="0" smtClean="0"/>
              <a:t> </a:t>
            </a:r>
            <a:r>
              <a:rPr lang="en-US" altLang="ja-JP" sz="2000" dirty="0" smtClean="0"/>
              <a:t>[Garfinkel+'03]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Directly obtain information inside VMs</a:t>
            </a:r>
          </a:p>
          <a:p>
            <a:pPr lvl="2"/>
            <a:r>
              <a:rPr lang="en-US" altLang="ja-JP" dirty="0" smtClean="0"/>
              <a:t>E.g., memory, storage, and networks</a:t>
            </a:r>
            <a:endParaRPr kumimoji="1" lang="ja-JP" altLang="en-US" dirty="0"/>
          </a:p>
          <a:p>
            <a:pPr lvl="1"/>
            <a:r>
              <a:rPr lang="en-US" altLang="ja-JP" dirty="0" smtClean="0"/>
              <a:t>Intruders cannot disable offloaded IDSes</a:t>
            </a:r>
            <a:endParaRPr kumimoji="1" lang="en-US" altLang="ja-JP" dirty="0" smtClean="0"/>
          </a:p>
        </p:txBody>
      </p:sp>
      <p:sp>
        <p:nvSpPr>
          <p:cNvPr id="13" name="雲 12"/>
          <p:cNvSpPr/>
          <p:nvPr/>
        </p:nvSpPr>
        <p:spPr>
          <a:xfrm>
            <a:off x="1354304" y="5070470"/>
            <a:ext cx="6306636" cy="1148348"/>
          </a:xfrm>
          <a:prstGeom prst="cloud">
            <a:avLst/>
          </a:prstGeom>
          <a:solidFill>
            <a:schemeClr val="bg1"/>
          </a:solidFill>
          <a:ln w="28575" cmpd="sng">
            <a:solidFill>
              <a:srgbClr val="7F7F7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080615" y="4997988"/>
            <a:ext cx="1743002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95601" y="4593704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65172" y="4593704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55266" y="5592044"/>
            <a:ext cx="586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VMI</a:t>
            </a:r>
            <a:endParaRPr kumimoji="1" lang="ja-JP" altLang="en-US" dirty="0" smtClean="0">
              <a:solidFill>
                <a:srgbClr val="0000FF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177166" y="4997988"/>
            <a:ext cx="1743002" cy="1047025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449938" y="5205681"/>
            <a:ext cx="1197459" cy="631638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offloaded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2" name="直線矢印コネクタ 11"/>
          <p:cNvCxnSpPr>
            <a:stCxn id="8" idx="3"/>
          </p:cNvCxnSpPr>
          <p:nvPr/>
        </p:nvCxnSpPr>
        <p:spPr>
          <a:xfrm>
            <a:off x="3647397" y="5521500"/>
            <a:ext cx="1799693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図 19" descr="MC900389182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73781" y="5083671"/>
            <a:ext cx="637211" cy="802008"/>
          </a:xfrm>
          <a:prstGeom prst="rect">
            <a:avLst/>
          </a:prstGeom>
        </p:spPr>
      </p:pic>
      <p:sp>
        <p:nvSpPr>
          <p:cNvPr id="22" name="角丸四角形 21"/>
          <p:cNvSpPr/>
          <p:nvPr/>
        </p:nvSpPr>
        <p:spPr>
          <a:xfrm>
            <a:off x="5620087" y="5345727"/>
            <a:ext cx="664059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80854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3154"/>
    </mc:Choice>
    <mc:Fallback>
      <p:transition spd="slow" advTm="6315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Semi-trusted Clouds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Some of the system admins may be untrusted</a:t>
            </a:r>
          </a:p>
          <a:p>
            <a:pPr lvl="1"/>
            <a:r>
              <a:rPr lang="en-US" altLang="ja-JP" dirty="0" smtClean="0"/>
              <a:t>28% of cyber crimes are caused by insiders </a:t>
            </a:r>
            <a:r>
              <a:rPr lang="en-US" altLang="ja-JP" sz="1800" dirty="0" smtClean="0"/>
              <a:t>[PwC'14]</a:t>
            </a:r>
          </a:p>
          <a:p>
            <a:pPr lvl="1"/>
            <a:r>
              <a:rPr lang="en-US" altLang="ja-JP" dirty="0" smtClean="0"/>
              <a:t>An engineer in Google violated user's privacy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TechSpot</a:t>
            </a:r>
            <a:r>
              <a:rPr lang="en-US" altLang="ja-JP" sz="1800" dirty="0" smtClean="0"/>
              <a:t> News'10]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35% of admins access sensitive information </a:t>
            </a:r>
            <a:r>
              <a:rPr kumimoji="1" lang="en-US" altLang="ja-JP" sz="1800" dirty="0" smtClean="0"/>
              <a:t>[CyberArk'09]</a:t>
            </a:r>
          </a:p>
          <a:p>
            <a:r>
              <a:rPr kumimoji="1" lang="en-US" altLang="ja-JP" dirty="0" smtClean="0"/>
              <a:t>Offloaded IDSes can be disabled by insiders</a:t>
            </a:r>
          </a:p>
          <a:p>
            <a:pPr lvl="1"/>
            <a:endParaRPr kumimoji="1" lang="en-US" altLang="ja-JP" dirty="0" smtClean="0"/>
          </a:p>
        </p:txBody>
      </p:sp>
      <p:sp>
        <p:nvSpPr>
          <p:cNvPr id="10" name="雲 9"/>
          <p:cNvSpPr/>
          <p:nvPr/>
        </p:nvSpPr>
        <p:spPr>
          <a:xfrm>
            <a:off x="1048216" y="5381807"/>
            <a:ext cx="6551962" cy="1148348"/>
          </a:xfrm>
          <a:prstGeom prst="cloud">
            <a:avLst/>
          </a:prstGeom>
          <a:solidFill>
            <a:schemeClr val="bg1"/>
          </a:solidFill>
          <a:ln w="28575" cmpd="sng">
            <a:solidFill>
              <a:srgbClr val="7F7F7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205513" y="5160810"/>
            <a:ext cx="1743002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671927" y="5160810"/>
            <a:ext cx="1743002" cy="1047025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04933" y="4768176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572709" y="4768176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9" name="図 8" descr="point-query-user-icone-6173-12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209" y="5088671"/>
            <a:ext cx="686854" cy="682957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1592551" y="5748519"/>
            <a:ext cx="85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insider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5" name="角丸四角形 7"/>
          <p:cNvSpPr/>
          <p:nvPr/>
        </p:nvSpPr>
        <p:spPr>
          <a:xfrm>
            <a:off x="2954079" y="5368503"/>
            <a:ext cx="1197459" cy="631638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offloaded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6" name="直線矢印コネクタ 11"/>
          <p:cNvCxnSpPr>
            <a:stCxn id="15" idx="3"/>
            <a:endCxn id="4" idx="1"/>
          </p:cNvCxnSpPr>
          <p:nvPr/>
        </p:nvCxnSpPr>
        <p:spPr>
          <a:xfrm>
            <a:off x="4151538" y="5684322"/>
            <a:ext cx="1053975" cy="1"/>
          </a:xfrm>
          <a:prstGeom prst="straightConnector1">
            <a:avLst/>
          </a:prstGeom>
          <a:ln>
            <a:solidFill>
              <a:srgbClr val="0000FF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Lightning Bolt 22"/>
          <p:cNvSpPr/>
          <p:nvPr/>
        </p:nvSpPr>
        <p:spPr>
          <a:xfrm>
            <a:off x="2269690" y="5390171"/>
            <a:ext cx="803967" cy="294151"/>
          </a:xfrm>
          <a:prstGeom prst="lightningBol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838417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3668"/>
    </mc:Choice>
    <mc:Fallback>
      <p:transition spd="slow" advTm="3366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Previous Approaches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Assume trusted hypervisors</a:t>
            </a:r>
          </a:p>
          <a:p>
            <a:pPr lvl="1"/>
            <a:r>
              <a:rPr lang="en-US" altLang="ja-JP"/>
              <a:t>Run IDSes in the hypervisor [Oyama+'12]</a:t>
            </a:r>
          </a:p>
          <a:p>
            <a:pPr lvl="1"/>
            <a:r>
              <a:rPr kumimoji="1" lang="en-US" altLang="ja-JP"/>
              <a:t>Run IDSes in secure VMs provided by the hypervisor</a:t>
            </a:r>
            <a:r>
              <a:rPr lang="en-US" altLang="ja-JP"/>
              <a:t> [Butt+'12]</a:t>
            </a:r>
            <a:endParaRPr kumimoji="1" lang="en-US" altLang="ja-JP"/>
          </a:p>
          <a:p>
            <a:pPr lvl="1"/>
            <a:r>
              <a:rPr lang="en-US" altLang="ja-JP"/>
              <a:t>Run IDSes in remote hosts and monitor user VMs via the hypervisor [Kourai+'16]</a:t>
            </a:r>
            <a:endParaRPr kumimoji="1" lang="ja-JP" altLang="en-US"/>
          </a:p>
        </p:txBody>
      </p:sp>
      <p:pic>
        <p:nvPicPr>
          <p:cNvPr id="11" name="Picture 2" descr="C:\Users\hiroki\AppData\Local\Microsoft\Windows\Temporary Internet Files\Content.IE5\UPLOAWAY\MC90042896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4233" y="4719834"/>
            <a:ext cx="818500" cy="1135018"/>
          </a:xfrm>
          <a:prstGeom prst="rect">
            <a:avLst/>
          </a:prstGeom>
          <a:noFill/>
        </p:spPr>
      </p:pic>
      <p:sp>
        <p:nvSpPr>
          <p:cNvPr id="12" name="角丸四角形 21"/>
          <p:cNvSpPr/>
          <p:nvPr/>
        </p:nvSpPr>
        <p:spPr>
          <a:xfrm>
            <a:off x="7255170" y="4980900"/>
            <a:ext cx="664059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雲 12"/>
          <p:cNvSpPr/>
          <p:nvPr/>
        </p:nvSpPr>
        <p:spPr>
          <a:xfrm>
            <a:off x="715869" y="5408647"/>
            <a:ext cx="5319133" cy="1148348"/>
          </a:xfrm>
          <a:prstGeom prst="cloud">
            <a:avLst/>
          </a:prstGeom>
          <a:solidFill>
            <a:schemeClr val="bg1"/>
          </a:solidFill>
          <a:ln w="28575" cmpd="sng">
            <a:solidFill>
              <a:srgbClr val="7F7F7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15789" y="5787483"/>
            <a:ext cx="3781040" cy="568867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    trusted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3"/>
          <p:cNvSpPr/>
          <p:nvPr/>
        </p:nvSpPr>
        <p:spPr>
          <a:xfrm>
            <a:off x="3553827" y="4588059"/>
            <a:ext cx="1743002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テキスト ボックス 6"/>
          <p:cNvSpPr txBox="1"/>
          <p:nvPr/>
        </p:nvSpPr>
        <p:spPr>
          <a:xfrm>
            <a:off x="3921022" y="4195425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角丸四角形 21"/>
          <p:cNvSpPr/>
          <p:nvPr/>
        </p:nvSpPr>
        <p:spPr>
          <a:xfrm>
            <a:off x="4093296" y="5886990"/>
            <a:ext cx="664059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テキスト ボックス 6"/>
          <p:cNvSpPr txBox="1"/>
          <p:nvPr/>
        </p:nvSpPr>
        <p:spPr>
          <a:xfrm>
            <a:off x="1769621" y="4195425"/>
            <a:ext cx="1235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secure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18" name="図 19" descr="MC900389182.W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06722" y="4717156"/>
            <a:ext cx="637211" cy="802008"/>
          </a:xfrm>
          <a:prstGeom prst="rect">
            <a:avLst/>
          </a:prstGeom>
        </p:spPr>
      </p:pic>
      <p:cxnSp>
        <p:nvCxnSpPr>
          <p:cNvPr id="19" name="直線矢印コネクタ 11"/>
          <p:cNvCxnSpPr>
            <a:stCxn id="7" idx="0"/>
            <a:endCxn id="18" idx="2"/>
          </p:cNvCxnSpPr>
          <p:nvPr/>
        </p:nvCxnSpPr>
        <p:spPr>
          <a:xfrm flipV="1">
            <a:off x="4425326" y="5519164"/>
            <a:ext cx="1" cy="367826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862183" y="5908990"/>
            <a:ext cx="141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remote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2" name="正方形/長方形 15"/>
          <p:cNvSpPr/>
          <p:nvPr/>
        </p:nvSpPr>
        <p:spPr>
          <a:xfrm>
            <a:off x="1515789" y="4591919"/>
            <a:ext cx="1743002" cy="1047025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角丸四角形 21"/>
          <p:cNvSpPr/>
          <p:nvPr/>
        </p:nvSpPr>
        <p:spPr>
          <a:xfrm>
            <a:off x="2055260" y="4935796"/>
            <a:ext cx="664059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4" name="直線矢印コネクタ 11"/>
          <p:cNvCxnSpPr>
            <a:stCxn id="10" idx="3"/>
          </p:cNvCxnSpPr>
          <p:nvPr/>
        </p:nvCxnSpPr>
        <p:spPr>
          <a:xfrm flipV="1">
            <a:off x="2719319" y="5057100"/>
            <a:ext cx="1255411" cy="5447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>
            <a:off x="4814596" y="5256247"/>
            <a:ext cx="2440574" cy="719960"/>
          </a:xfrm>
          <a:custGeom>
            <a:avLst/>
            <a:gdLst>
              <a:gd name="connsiteX0" fmla="*/ 2425959 w 2425959"/>
              <a:gd name="connsiteY0" fmla="*/ 0 h 816378"/>
              <a:gd name="connsiteX1" fmla="*/ 578498 w 2425959"/>
              <a:gd name="connsiteY1" fmla="*/ 811763 h 816378"/>
              <a:gd name="connsiteX2" fmla="*/ 0 w 2425959"/>
              <a:gd name="connsiteY2" fmla="*/ 270587 h 816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25959" h="816378">
                <a:moveTo>
                  <a:pt x="2425959" y="0"/>
                </a:moveTo>
                <a:cubicBezTo>
                  <a:pt x="1704391" y="383332"/>
                  <a:pt x="982824" y="766665"/>
                  <a:pt x="578498" y="811763"/>
                </a:cubicBezTo>
                <a:cubicBezTo>
                  <a:pt x="174172" y="856861"/>
                  <a:pt x="87086" y="563724"/>
                  <a:pt x="0" y="270587"/>
                </a:cubicBezTo>
              </a:path>
            </a:pathLst>
          </a:custGeom>
          <a:noFill/>
          <a:ln w="25400" cmpd="sng">
            <a:solidFill>
              <a:srgbClr val="0432FF"/>
            </a:solidFill>
            <a:headEnd type="none" w="med" len="med"/>
            <a:tailEnd type="arrow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933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040"/>
    </mc:Choice>
    <mc:Fallback>
      <p:transition spd="slow" advTm="4404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Issue 1: Vulnerable Interfaces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The hypervisor can be easily compromised by untrusted admins</a:t>
            </a:r>
          </a:p>
          <a:p>
            <a:pPr lvl="1"/>
            <a:r>
              <a:rPr lang="en-US" altLang="ja-JP"/>
              <a:t>Tightly coupled with the untrusted management VM</a:t>
            </a:r>
          </a:p>
          <a:p>
            <a:pPr lvl="1"/>
            <a:r>
              <a:rPr lang="en-US" altLang="ja-JP"/>
              <a:t>Provide rich interfaces to the management VM</a:t>
            </a:r>
          </a:p>
          <a:p>
            <a:pPr lvl="2"/>
            <a:r>
              <a:rPr lang="en-US" altLang="ja-JP"/>
              <a:t>Broad attack surface</a:t>
            </a:r>
          </a:p>
        </p:txBody>
      </p:sp>
      <p:sp>
        <p:nvSpPr>
          <p:cNvPr id="4" name="Rectangle 3"/>
          <p:cNvSpPr/>
          <p:nvPr/>
        </p:nvSpPr>
        <p:spPr>
          <a:xfrm>
            <a:off x="2865086" y="5843239"/>
            <a:ext cx="3781040" cy="434897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trusted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テキスト ボックス 6"/>
          <p:cNvSpPr txBox="1"/>
          <p:nvPr/>
        </p:nvSpPr>
        <p:spPr>
          <a:xfrm>
            <a:off x="2781836" y="3945856"/>
            <a:ext cx="19094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untrusted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4" name="正方形/長方形 4"/>
          <p:cNvSpPr/>
          <p:nvPr/>
        </p:nvSpPr>
        <p:spPr>
          <a:xfrm>
            <a:off x="2865084" y="4643814"/>
            <a:ext cx="1743002" cy="1047025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pic>
        <p:nvPicPr>
          <p:cNvPr id="15" name="図 8" descr="point-query-user-icone-6173-12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7243" y="4825847"/>
            <a:ext cx="686854" cy="682957"/>
          </a:xfrm>
          <a:prstGeom prst="rect">
            <a:avLst/>
          </a:prstGeom>
        </p:spPr>
      </p:pic>
      <p:sp>
        <p:nvSpPr>
          <p:cNvPr id="17" name="Up-Down Arrow 16"/>
          <p:cNvSpPr/>
          <p:nvPr/>
        </p:nvSpPr>
        <p:spPr>
          <a:xfrm>
            <a:off x="3053331" y="5361181"/>
            <a:ext cx="503126" cy="807687"/>
          </a:xfrm>
          <a:prstGeom prst="upDownArrow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6" name="Lightning Bolt 15"/>
          <p:cNvSpPr/>
          <p:nvPr/>
        </p:nvSpPr>
        <p:spPr>
          <a:xfrm flipH="1">
            <a:off x="3200739" y="5173362"/>
            <a:ext cx="594863" cy="374549"/>
          </a:xfrm>
          <a:prstGeom prst="lightningBol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8" name="正方形/長方形 3"/>
          <p:cNvSpPr/>
          <p:nvPr/>
        </p:nvSpPr>
        <p:spPr>
          <a:xfrm>
            <a:off x="4880804" y="4643814"/>
            <a:ext cx="1743002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テキスト ボックス 6"/>
          <p:cNvSpPr txBox="1"/>
          <p:nvPr/>
        </p:nvSpPr>
        <p:spPr>
          <a:xfrm>
            <a:off x="5248000" y="4222855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759743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232"/>
    </mc:Choice>
    <mc:Fallback>
      <p:transition spd="slow" advTm="4323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Issue 2: Poor Management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It is not allowed that untrusted admins manage the hypervisor</a:t>
            </a:r>
          </a:p>
          <a:p>
            <a:pPr lvl="1"/>
            <a:r>
              <a:rPr lang="en-US" altLang="ja-JP"/>
              <a:t>They c</a:t>
            </a:r>
            <a:r>
              <a:rPr kumimoji="1" lang="en-US" altLang="ja-JP"/>
              <a:t>an manage only part of the virtualized system</a:t>
            </a:r>
          </a:p>
          <a:p>
            <a:pPr lvl="2"/>
            <a:r>
              <a:rPr lang="en-US" altLang="ja-JP"/>
              <a:t>Cannot use the traditional package management system</a:t>
            </a:r>
          </a:p>
          <a:p>
            <a:pPr lvl="2"/>
            <a:r>
              <a:rPr lang="en-US" altLang="ja-JP"/>
              <a:t>Need to change the current management method</a:t>
            </a:r>
          </a:p>
        </p:txBody>
      </p:sp>
      <p:sp>
        <p:nvSpPr>
          <p:cNvPr id="23" name="正方形/長方形 4"/>
          <p:cNvSpPr/>
          <p:nvPr/>
        </p:nvSpPr>
        <p:spPr>
          <a:xfrm>
            <a:off x="1906858" y="3977499"/>
            <a:ext cx="5597913" cy="2430966"/>
          </a:xfrm>
          <a:prstGeom prst="rect">
            <a:avLst/>
          </a:prstGeom>
          <a:noFill/>
          <a:ln w="57150" cmpd="sng">
            <a:solidFill>
              <a:schemeClr val="tx1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81447" y="5733818"/>
            <a:ext cx="3733029" cy="434897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trusted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4"/>
          <p:cNvSpPr/>
          <p:nvPr/>
        </p:nvSpPr>
        <p:spPr>
          <a:xfrm>
            <a:off x="3381448" y="4236407"/>
            <a:ext cx="1743002" cy="1047025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untrusted</a:t>
            </a:r>
          </a:p>
          <a:p>
            <a:pPr algn="ct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management 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pic>
        <p:nvPicPr>
          <p:cNvPr id="7" name="図 8" descr="point-query-user-icone-6173-12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0907" y="4388613"/>
            <a:ext cx="686854" cy="682957"/>
          </a:xfrm>
          <a:prstGeom prst="rect">
            <a:avLst/>
          </a:prstGeom>
        </p:spPr>
      </p:pic>
      <p:sp>
        <p:nvSpPr>
          <p:cNvPr id="10" name="正方形/長方形 3"/>
          <p:cNvSpPr/>
          <p:nvPr/>
        </p:nvSpPr>
        <p:spPr>
          <a:xfrm>
            <a:off x="5384970" y="4233316"/>
            <a:ext cx="1743002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user 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906858" y="5482683"/>
            <a:ext cx="5597913" cy="0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図 39" descr="user_administrator_blue_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296" y="5620715"/>
            <a:ext cx="592076" cy="655636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63352" y="5527882"/>
            <a:ext cx="1220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virtualized</a:t>
            </a:r>
          </a:p>
          <a:p>
            <a:pPr algn="ctr"/>
            <a:r>
              <a:rPr lang="en-US" altLang="ja-JP" dirty="0">
                <a:latin typeface="Tahoma"/>
                <a:ea typeface="ＭＳ Ｐゴシック"/>
                <a:cs typeface="Tahoma"/>
              </a:rPr>
              <a:t>system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04752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349"/>
    </mc:Choice>
    <mc:Fallback>
      <p:transition spd="slow" advTm="46349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V-Met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Enable secure IDS offloading outside the virtualized system</a:t>
            </a:r>
          </a:p>
          <a:p>
            <a:pPr lvl="1"/>
            <a:r>
              <a:rPr lang="en-US" altLang="ja-JP"/>
              <a:t>Use </a:t>
            </a:r>
            <a:r>
              <a:rPr lang="en-US" altLang="ja-JP">
                <a:solidFill>
                  <a:srgbClr val="FF0000"/>
                </a:solidFill>
              </a:rPr>
              <a:t>nested virtualization</a:t>
            </a:r>
            <a:r>
              <a:rPr lang="en-US" altLang="ja-JP"/>
              <a:t> </a:t>
            </a:r>
            <a:r>
              <a:rPr lang="en-US" altLang="ja-JP" sz="2000"/>
              <a:t>[Ben-Yuhuda+'10]</a:t>
            </a:r>
          </a:p>
          <a:p>
            <a:pPr lvl="2"/>
            <a:r>
              <a:rPr lang="en-US" altLang="ja-JP"/>
              <a:t>Virtualize the virtualized system</a:t>
            </a:r>
          </a:p>
          <a:p>
            <a:pPr lvl="1"/>
            <a:r>
              <a:rPr lang="en-US" altLang="ja-JP"/>
              <a:t>Use </a:t>
            </a:r>
            <a:r>
              <a:rPr lang="en-US" altLang="ja-JP">
                <a:solidFill>
                  <a:srgbClr val="FF0000"/>
                </a:solidFill>
              </a:rPr>
              <a:t>deep VMI</a:t>
            </a:r>
          </a:p>
          <a:p>
            <a:pPr lvl="2"/>
            <a:r>
              <a:rPr lang="en-US" altLang="ja-JP"/>
              <a:t>Securely monitor user VMs in an untrusted virtualized system</a:t>
            </a:r>
          </a:p>
        </p:txBody>
      </p:sp>
      <p:sp>
        <p:nvSpPr>
          <p:cNvPr id="12" name="正方形/長方形 4"/>
          <p:cNvSpPr/>
          <p:nvPr/>
        </p:nvSpPr>
        <p:spPr>
          <a:xfrm>
            <a:off x="2545453" y="4422711"/>
            <a:ext cx="3685649" cy="215135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25584" y="5986769"/>
            <a:ext cx="3324931" cy="434897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テキスト ボックス 6"/>
          <p:cNvSpPr txBox="1"/>
          <p:nvPr/>
        </p:nvSpPr>
        <p:spPr>
          <a:xfrm>
            <a:off x="2653366" y="4499775"/>
            <a:ext cx="1909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6" name="正方形/長方形 4"/>
          <p:cNvSpPr/>
          <p:nvPr/>
        </p:nvSpPr>
        <p:spPr>
          <a:xfrm>
            <a:off x="2725582" y="4888117"/>
            <a:ext cx="1743002" cy="946252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pic>
        <p:nvPicPr>
          <p:cNvPr id="7" name="図 8" descr="point-query-user-icone-6173-12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2536" y="5611871"/>
            <a:ext cx="558047" cy="554881"/>
          </a:xfrm>
          <a:prstGeom prst="rect">
            <a:avLst/>
          </a:prstGeom>
        </p:spPr>
      </p:pic>
      <p:sp>
        <p:nvSpPr>
          <p:cNvPr id="10" name="正方形/長方形 3"/>
          <p:cNvSpPr/>
          <p:nvPr/>
        </p:nvSpPr>
        <p:spPr>
          <a:xfrm>
            <a:off x="4674710" y="4884317"/>
            <a:ext cx="1375805" cy="94625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テキスト ボックス 6"/>
          <p:cNvSpPr txBox="1"/>
          <p:nvPr/>
        </p:nvSpPr>
        <p:spPr>
          <a:xfrm>
            <a:off x="4858307" y="4495975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3" name="テキスト ボックス 9"/>
          <p:cNvSpPr txBox="1"/>
          <p:nvPr/>
        </p:nvSpPr>
        <p:spPr>
          <a:xfrm>
            <a:off x="6423967" y="4652594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deep</a:t>
            </a:r>
          </a:p>
          <a:p>
            <a:pPr algn="ctr"/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VMI</a:t>
            </a:r>
            <a:endParaRPr kumimoji="1" lang="ja-JP" altLang="en-US" dirty="0" smtClean="0">
              <a:solidFill>
                <a:srgbClr val="0000FF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14" name="角丸四角形 7"/>
          <p:cNvSpPr/>
          <p:nvPr/>
        </p:nvSpPr>
        <p:spPr>
          <a:xfrm>
            <a:off x="7301635" y="5044514"/>
            <a:ext cx="1197459" cy="631638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offloaded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5" name="直線矢印コネクタ 11"/>
          <p:cNvCxnSpPr>
            <a:stCxn id="14" idx="1"/>
          </p:cNvCxnSpPr>
          <p:nvPr/>
        </p:nvCxnSpPr>
        <p:spPr>
          <a:xfrm flipH="1">
            <a:off x="5597987" y="5360333"/>
            <a:ext cx="1703648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41129" y="5465678"/>
            <a:ext cx="12209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untrusted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virtualized</a:t>
            </a:r>
          </a:p>
          <a:p>
            <a:pPr algn="ctr"/>
            <a:r>
              <a:rPr lang="en-US" altLang="ja-JP" dirty="0">
                <a:latin typeface="Tahoma"/>
                <a:ea typeface="ＭＳ Ｐゴシック"/>
                <a:cs typeface="Tahoma"/>
              </a:rPr>
              <a:t>system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20" name="図 39" descr="user_administrator_blue_0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693" y="5876399"/>
            <a:ext cx="592076" cy="65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837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222"/>
    </mc:Choice>
    <mc:Fallback>
      <p:transition spd="slow" advTm="50222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Nested Virtualization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Run a virtualized system in a VM</a:t>
            </a:r>
          </a:p>
          <a:p>
            <a:pPr lvl="1"/>
            <a:r>
              <a:rPr lang="en-US" altLang="ja-JP"/>
              <a:t>IDSes are offloaded outside the cloud VM</a:t>
            </a:r>
          </a:p>
          <a:p>
            <a:pPr lvl="2"/>
            <a:r>
              <a:rPr kumimoji="1" lang="en-US" altLang="ja-JP"/>
              <a:t>They run on the cloud hypervisor</a:t>
            </a:r>
          </a:p>
          <a:p>
            <a:r>
              <a:rPr lang="en-US" altLang="ja-JP"/>
              <a:t>The overhead is acceptable</a:t>
            </a:r>
          </a:p>
          <a:p>
            <a:pPr lvl="1"/>
            <a:r>
              <a:rPr lang="en-US" altLang="ja-JP"/>
              <a:t>6-8% for common workloads </a:t>
            </a:r>
            <a:r>
              <a:rPr lang="en-US" altLang="ja-JP" sz="2000"/>
              <a:t>[Ben-Yuhuda+'10]</a:t>
            </a:r>
          </a:p>
          <a:p>
            <a:pPr lvl="1"/>
            <a:r>
              <a:rPr lang="en-US" altLang="ja-JP"/>
              <a:t>Recent hardware support</a:t>
            </a:r>
            <a:endParaRPr kumimoji="1" lang="ja-JP" altLang="en-US" sz="2800"/>
          </a:p>
        </p:txBody>
      </p:sp>
      <p:sp>
        <p:nvSpPr>
          <p:cNvPr id="4" name="正方形/長方形 4"/>
          <p:cNvSpPr/>
          <p:nvPr/>
        </p:nvSpPr>
        <p:spPr>
          <a:xfrm>
            <a:off x="1826312" y="4383866"/>
            <a:ext cx="4117288" cy="1632542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06442" y="5478136"/>
            <a:ext cx="3781040" cy="385873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guest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4"/>
          <p:cNvSpPr/>
          <p:nvPr/>
        </p:nvSpPr>
        <p:spPr>
          <a:xfrm>
            <a:off x="2006442" y="4579866"/>
            <a:ext cx="1743002" cy="745871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management</a:t>
            </a:r>
          </a:p>
          <a:p>
            <a:pPr algn="ct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正方形/長方形 3"/>
          <p:cNvSpPr/>
          <p:nvPr/>
        </p:nvSpPr>
        <p:spPr>
          <a:xfrm>
            <a:off x="4007588" y="4579866"/>
            <a:ext cx="1743002" cy="743706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user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角丸四角形 7"/>
          <p:cNvSpPr/>
          <p:nvPr/>
        </p:nvSpPr>
        <p:spPr>
          <a:xfrm>
            <a:off x="6441948" y="4846498"/>
            <a:ext cx="1197459" cy="631638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offloaded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65525" y="4876971"/>
            <a:ext cx="724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cloud</a:t>
            </a:r>
          </a:p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VM</a:t>
            </a:r>
            <a:endParaRPr kumimoji="1" lang="ja-JP" altLang="en-US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26312" y="6178241"/>
            <a:ext cx="6146809" cy="364118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0070C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cloud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895620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506"/>
    </mc:Choice>
    <mc:Fallback>
      <p:transition spd="slow" advTm="46506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y2">
  <a:themeElements>
    <a:clrScheme name="プラザ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プラザ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0E2FF"/>
        </a:solidFill>
        <a:ln w="19050" cmpd="sng">
          <a:solidFill>
            <a:srgbClr val="104E8B"/>
          </a:solidFill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  <a:latin typeface="Tahoma"/>
            <a:cs typeface="Tahoma"/>
          </a:defRPr>
        </a:defPPr>
      </a:lstStyle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Tahoma"/>
            <a:ea typeface="ＭＳ Ｐゴシック"/>
            <a:cs typeface="Tahom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my2.thmx</Template>
  <TotalTime>127067</TotalTime>
  <Words>4096</Words>
  <Application>Microsoft Macintosh PowerPoint</Application>
  <PresentationFormat>On-screen Show (4:3)</PresentationFormat>
  <Paragraphs>567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Calibri</vt:lpstr>
      <vt:lpstr>Century Gothic</vt:lpstr>
      <vt:lpstr>MS PGothic</vt:lpstr>
      <vt:lpstr>ＭＳ Ｐゴシック</vt:lpstr>
      <vt:lpstr>Tahoma</vt:lpstr>
      <vt:lpstr>Wingdings</vt:lpstr>
      <vt:lpstr>Wingdings 2</vt:lpstr>
      <vt:lpstr>メイリオ</vt:lpstr>
      <vt:lpstr>Arial</vt:lpstr>
      <vt:lpstr>my2</vt:lpstr>
      <vt:lpstr>Secure IDS Offloading with Nested Virtualization and Deep VM Introspection</vt:lpstr>
      <vt:lpstr>Intrusion Detection in Clouds</vt:lpstr>
      <vt:lpstr>IDS Offloading</vt:lpstr>
      <vt:lpstr>Semi-trusted Clouds</vt:lpstr>
      <vt:lpstr>Previous Approaches</vt:lpstr>
      <vt:lpstr>Issue 1: Vulnerable Interfaces</vt:lpstr>
      <vt:lpstr>Issue 2: Poor Management</vt:lpstr>
      <vt:lpstr>V-Met</vt:lpstr>
      <vt:lpstr>Nested Virtualization</vt:lpstr>
      <vt:lpstr>Assumptions</vt:lpstr>
      <vt:lpstr>Issues Resolved</vt:lpstr>
      <vt:lpstr>Deep VMI</vt:lpstr>
      <vt:lpstr>Deep Memory Introspection (1/2)</vt:lpstr>
      <vt:lpstr>Deep Memory Introspection (2/2)</vt:lpstr>
      <vt:lpstr>Deep Network Introspection (1/2)</vt:lpstr>
      <vt:lpstr>Deep Network Introspection (2/2)</vt:lpstr>
      <vt:lpstr>Deep Storage Introspection</vt:lpstr>
      <vt:lpstr>Transcall with Deep VMI</vt:lpstr>
      <vt:lpstr>VM Tags</vt:lpstr>
      <vt:lpstr>Experiments</vt:lpstr>
      <vt:lpstr>Memory Introspection</vt:lpstr>
      <vt:lpstr>Storage/Network Introspection</vt:lpstr>
      <vt:lpstr>Offloaded chkrootkit/Tripwire</vt:lpstr>
      <vt:lpstr>Offloaded Snort</vt:lpstr>
      <vt:lpstr>Related Work</vt:lpstr>
      <vt:lpstr>Conclusion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Kourai Kenichi</dc:creator>
  <cp:lastModifiedBy>Kenichi Kourai</cp:lastModifiedBy>
  <cp:revision>2446</cp:revision>
  <dcterms:created xsi:type="dcterms:W3CDTF">2012-11-30T01:40:32Z</dcterms:created>
  <dcterms:modified xsi:type="dcterms:W3CDTF">2017-09-13T10:52:53Z</dcterms:modified>
</cp:coreProperties>
</file>