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5.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7" r:id="rId2"/>
    <p:sldId id="303" r:id="rId3"/>
    <p:sldId id="281" r:id="rId4"/>
    <p:sldId id="282" r:id="rId5"/>
    <p:sldId id="279" r:id="rId6"/>
    <p:sldId id="261" r:id="rId7"/>
    <p:sldId id="323" r:id="rId8"/>
    <p:sldId id="305" r:id="rId9"/>
    <p:sldId id="327" r:id="rId10"/>
    <p:sldId id="294" r:id="rId11"/>
    <p:sldId id="339" r:id="rId12"/>
    <p:sldId id="334" r:id="rId13"/>
    <p:sldId id="302" r:id="rId14"/>
    <p:sldId id="336" r:id="rId15"/>
    <p:sldId id="337" r:id="rId16"/>
    <p:sldId id="338" r:id="rId17"/>
    <p:sldId id="333" r:id="rId18"/>
    <p:sldId id="269" r:id="rId19"/>
    <p:sldId id="335" r:id="rId2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9F3850-A1B7-5F40-BE9A-3861CC366F69}">
          <p14:sldIdLst>
            <p14:sldId id="257"/>
            <p14:sldId id="303"/>
            <p14:sldId id="281"/>
            <p14:sldId id="282"/>
            <p14:sldId id="279"/>
            <p14:sldId id="261"/>
            <p14:sldId id="323"/>
            <p14:sldId id="305"/>
            <p14:sldId id="327"/>
            <p14:sldId id="294"/>
            <p14:sldId id="339"/>
            <p14:sldId id="334"/>
            <p14:sldId id="302"/>
            <p14:sldId id="336"/>
            <p14:sldId id="337"/>
            <p14:sldId id="338"/>
            <p14:sldId id="333"/>
            <p14:sldId id="269"/>
            <p14:sldId id="3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93C"/>
    <a:srgbClr val="F5F1DD"/>
    <a:srgbClr val="829916"/>
    <a:srgbClr val="327F9E"/>
    <a:srgbClr val="EB8627"/>
    <a:srgbClr val="333333"/>
    <a:srgbClr val="5F5F5F"/>
    <a:srgbClr val="000000"/>
    <a:srgbClr val="EF6C00"/>
    <a:srgbClr val="D16F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26" autoAdjust="0"/>
    <p:restoredTop sz="73585" autoAdjust="0"/>
  </p:normalViewPr>
  <p:slideViewPr>
    <p:cSldViewPr snapToGrid="0" snapToObjects="1">
      <p:cViewPr varScale="1">
        <p:scale>
          <a:sx n="84" d="100"/>
          <a:sy n="84" d="100"/>
        </p:scale>
        <p:origin x="-1256" y="-112"/>
      </p:cViewPr>
      <p:guideLst>
        <p:guide orient="horz" pos="4090"/>
        <p:guide pos="2876"/>
      </p:guideLst>
    </p:cSldViewPr>
  </p:slideViewPr>
  <p:outlineViewPr>
    <p:cViewPr>
      <p:scale>
        <a:sx n="33" d="100"/>
        <a:sy n="33" d="100"/>
      </p:scale>
      <p:origin x="0" y="8304"/>
    </p:cViewPr>
  </p:outlineViewPr>
  <p:notesTextViewPr>
    <p:cViewPr>
      <p:scale>
        <a:sx n="100" d="100"/>
        <a:sy n="100" d="100"/>
      </p:scale>
      <p:origin x="0" y="0"/>
    </p:cViewPr>
  </p:notesTextViewPr>
  <p:sorterViewPr>
    <p:cViewPr>
      <p:scale>
        <a:sx n="150" d="100"/>
        <a:sy n="150" d="100"/>
      </p:scale>
      <p:origin x="0" y="768"/>
    </p:cViewPr>
  </p:sorterViewPr>
  <p:notesViewPr>
    <p:cSldViewPr snapToGrid="0" snapToObjects="1" showGuides="1">
      <p:cViewPr varScale="1">
        <p:scale>
          <a:sx n="126" d="100"/>
          <a:sy n="126" d="100"/>
        </p:scale>
        <p:origin x="-97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miyama:Dropbox:master:data:master_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86071741032371"/>
          <c:y val="0.0866238694685457"/>
          <c:w val="0.614372274097708"/>
          <c:h val="0.805747195613287"/>
        </c:manualLayout>
      </c:layout>
      <c:barChart>
        <c:barDir val="col"/>
        <c:grouping val="clustered"/>
        <c:varyColors val="0"/>
        <c:ser>
          <c:idx val="1"/>
          <c:order val="0"/>
          <c:tx>
            <c:strRef>
              <c:f>shadow_procfs!$D$21</c:f>
              <c:strCache>
                <c:ptCount val="1"/>
                <c:pt idx="0">
                  <c:v>従来</c:v>
                </c:pt>
              </c:strCache>
            </c:strRef>
          </c:tx>
          <c:spPr>
            <a:solidFill>
              <a:srgbClr val="327F9E"/>
            </a:solidFill>
            <a:ln>
              <a:noFill/>
            </a:ln>
            <a:effectLst/>
          </c:spPr>
          <c:invertIfNegative val="0"/>
          <c:val>
            <c:numRef>
              <c:f>shadow_procfs!$D$35</c:f>
              <c:numCache>
                <c:formatCode>General</c:formatCode>
                <c:ptCount val="1"/>
                <c:pt idx="0">
                  <c:v>125.6908</c:v>
                </c:pt>
              </c:numCache>
            </c:numRef>
          </c:val>
        </c:ser>
        <c:ser>
          <c:idx val="0"/>
          <c:order val="1"/>
          <c:tx>
            <c:strRef>
              <c:f>shadow_procfs!$C$21</c:f>
              <c:strCache>
                <c:ptCount val="1"/>
                <c:pt idx="0">
                  <c:v>V-Met</c:v>
                </c:pt>
              </c:strCache>
            </c:strRef>
          </c:tx>
          <c:spPr>
            <a:solidFill>
              <a:srgbClr val="EB8627"/>
            </a:solidFill>
            <a:ln>
              <a:noFill/>
            </a:ln>
            <a:effectLst/>
          </c:spPr>
          <c:invertIfNegative val="0"/>
          <c:val>
            <c:numRef>
              <c:f>shadow_procfs!$C$35</c:f>
              <c:numCache>
                <c:formatCode>General</c:formatCode>
                <c:ptCount val="1"/>
                <c:pt idx="0">
                  <c:v>139.4913</c:v>
                </c:pt>
              </c:numCache>
            </c:numRef>
          </c:val>
        </c:ser>
        <c:dLbls>
          <c:showLegendKey val="0"/>
          <c:showVal val="0"/>
          <c:showCatName val="0"/>
          <c:showSerName val="0"/>
          <c:showPercent val="0"/>
          <c:showBubbleSize val="0"/>
        </c:dLbls>
        <c:gapWidth val="150"/>
        <c:axId val="-2079216600"/>
        <c:axId val="-2076772152"/>
      </c:barChart>
      <c:catAx>
        <c:axId val="-2079216600"/>
        <c:scaling>
          <c:orientation val="minMax"/>
        </c:scaling>
        <c:delete val="0"/>
        <c:axPos val="b"/>
        <c:majorTickMark val="out"/>
        <c:minorTickMark val="none"/>
        <c:tickLblPos val="nextTo"/>
        <c:txPr>
          <a:bodyPr/>
          <a:lstStyle/>
          <a:p>
            <a:pPr>
              <a:defRPr>
                <a:solidFill>
                  <a:schemeClr val="bg1"/>
                </a:solidFill>
              </a:defRPr>
            </a:pPr>
            <a:endParaRPr lang="ja-JP"/>
          </a:p>
        </c:txPr>
        <c:crossAx val="-2076772152"/>
        <c:crosses val="autoZero"/>
        <c:auto val="1"/>
        <c:lblAlgn val="ctr"/>
        <c:lblOffset val="100"/>
        <c:noMultiLvlLbl val="0"/>
      </c:catAx>
      <c:valAx>
        <c:axId val="-2076772152"/>
        <c:scaling>
          <c:orientation val="minMax"/>
          <c:max val="170.0"/>
          <c:min val="0.0"/>
        </c:scaling>
        <c:delete val="0"/>
        <c:axPos val="l"/>
        <c:title>
          <c:tx>
            <c:rich>
              <a:bodyPr rot="-5400000" vert="horz"/>
              <a:lstStyle/>
              <a:p>
                <a:pPr>
                  <a:defRPr sz="1400" b="0">
                    <a:solidFill>
                      <a:srgbClr val="333333"/>
                    </a:solidFill>
                  </a:defRPr>
                </a:pPr>
                <a:r>
                  <a:rPr lang="ja-JP" altLang="en-US" sz="1400" b="0" dirty="0" smtClean="0">
                    <a:solidFill>
                      <a:srgbClr val="333333"/>
                    </a:solidFill>
                  </a:rPr>
                  <a:t>構築時間</a:t>
                </a:r>
                <a:r>
                  <a:rPr lang="en-US" altLang="ja-JP" sz="1400" b="0" dirty="0">
                    <a:solidFill>
                      <a:srgbClr val="333333"/>
                    </a:solidFill>
                  </a:rPr>
                  <a:t>[</a:t>
                </a:r>
                <a:r>
                  <a:rPr lang="ja-JP" altLang="en-US" sz="1400" b="0" dirty="0">
                    <a:solidFill>
                      <a:srgbClr val="333333"/>
                    </a:solidFill>
                  </a:rPr>
                  <a:t>ミリ秒</a:t>
                </a:r>
                <a:r>
                  <a:rPr lang="en-US" altLang="ja-JP" sz="1400" b="0" dirty="0">
                    <a:solidFill>
                      <a:srgbClr val="333333"/>
                    </a:solidFill>
                  </a:rPr>
                  <a:t>]</a:t>
                </a:r>
                <a:endParaRPr lang="ja-JP" altLang="en-US" sz="1400" b="0" dirty="0">
                  <a:solidFill>
                    <a:srgbClr val="333333"/>
                  </a:solidFill>
                </a:endParaRPr>
              </a:p>
            </c:rich>
          </c:tx>
          <c:layout/>
          <c:overlay val="0"/>
        </c:title>
        <c:numFmt formatCode="General" sourceLinked="0"/>
        <c:majorTickMark val="in"/>
        <c:minorTickMark val="none"/>
        <c:tickLblPos val="nextTo"/>
        <c:txPr>
          <a:bodyPr/>
          <a:lstStyle/>
          <a:p>
            <a:pPr>
              <a:defRPr sz="1400" baseline="0"/>
            </a:pPr>
            <a:endParaRPr lang="ja-JP"/>
          </a:p>
        </c:txPr>
        <c:crossAx val="-2079216600"/>
        <c:crosses val="autoZero"/>
        <c:crossBetween val="between"/>
      </c:valAx>
    </c:plotArea>
    <c:legend>
      <c:legendPos val="r"/>
      <c:layout>
        <c:manualLayout>
          <c:xMode val="edge"/>
          <c:yMode val="edge"/>
          <c:x val="0.704419349886706"/>
          <c:y val="0.360733615164804"/>
          <c:w val="0.178710674026882"/>
          <c:h val="0.278532388714093"/>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1"/>
          <c:order val="0"/>
          <c:tx>
            <c:strRef>
              <c:f>chkrootkit!$D$6</c:f>
              <c:strCache>
                <c:ptCount val="1"/>
                <c:pt idx="0">
                  <c:v>従来</c:v>
                </c:pt>
              </c:strCache>
            </c:strRef>
          </c:tx>
          <c:spPr>
            <a:solidFill>
              <a:srgbClr val="327F9E"/>
            </a:solidFill>
            <a:effectLst/>
          </c:spPr>
          <c:invertIfNegative val="0"/>
          <c:errBars>
            <c:errBarType val="both"/>
            <c:errValType val="cust"/>
            <c:noEndCap val="0"/>
            <c:plus>
              <c:numRef>
                <c:f>chkrootkit!$D$30</c:f>
                <c:numCache>
                  <c:formatCode>General</c:formatCode>
                  <c:ptCount val="1"/>
                  <c:pt idx="0">
                    <c:v>3.112134722868498</c:v>
                  </c:pt>
                </c:numCache>
              </c:numRef>
            </c:plus>
            <c:minus>
              <c:numRef>
                <c:f>chkrootkit!$D$30</c:f>
                <c:numCache>
                  <c:formatCode>General</c:formatCode>
                  <c:ptCount val="1"/>
                  <c:pt idx="0">
                    <c:v>3.112134722868498</c:v>
                  </c:pt>
                </c:numCache>
              </c:numRef>
            </c:minus>
          </c:errBars>
          <c:val>
            <c:numRef>
              <c:f>chkrootkit!$D$28</c:f>
              <c:numCache>
                <c:formatCode>General</c:formatCode>
                <c:ptCount val="1"/>
                <c:pt idx="0">
                  <c:v>33.14727776944999</c:v>
                </c:pt>
              </c:numCache>
            </c:numRef>
          </c:val>
        </c:ser>
        <c:ser>
          <c:idx val="0"/>
          <c:order val="1"/>
          <c:tx>
            <c:strRef>
              <c:f>chkrootkit!$C$6</c:f>
              <c:strCache>
                <c:ptCount val="1"/>
                <c:pt idx="0">
                  <c:v>V-Met</c:v>
                </c:pt>
              </c:strCache>
            </c:strRef>
          </c:tx>
          <c:spPr>
            <a:solidFill>
              <a:srgbClr val="EB8627"/>
            </a:solidFill>
            <a:effectLst/>
          </c:spPr>
          <c:invertIfNegative val="0"/>
          <c:errBars>
            <c:errBarType val="both"/>
            <c:errValType val="cust"/>
            <c:noEndCap val="0"/>
            <c:plus>
              <c:numRef>
                <c:f>chkrootkit!$C$30</c:f>
                <c:numCache>
                  <c:formatCode>General</c:formatCode>
                  <c:ptCount val="1"/>
                  <c:pt idx="0">
                    <c:v>4.710403561040445</c:v>
                  </c:pt>
                </c:numCache>
              </c:numRef>
            </c:plus>
            <c:minus>
              <c:numRef>
                <c:f>chkrootkit!$C$30</c:f>
                <c:numCache>
                  <c:formatCode>General</c:formatCode>
                  <c:ptCount val="1"/>
                  <c:pt idx="0">
                    <c:v>4.710403561040445</c:v>
                  </c:pt>
                </c:numCache>
              </c:numRef>
            </c:minus>
          </c:errBars>
          <c:val>
            <c:numRef>
              <c:f>chkrootkit!$C$28</c:f>
              <c:numCache>
                <c:formatCode>General</c:formatCode>
                <c:ptCount val="1"/>
                <c:pt idx="0">
                  <c:v>34.09155462175</c:v>
                </c:pt>
              </c:numCache>
            </c:numRef>
          </c:val>
        </c:ser>
        <c:dLbls>
          <c:showLegendKey val="0"/>
          <c:showVal val="0"/>
          <c:showCatName val="0"/>
          <c:showSerName val="0"/>
          <c:showPercent val="0"/>
          <c:showBubbleSize val="0"/>
        </c:dLbls>
        <c:gapWidth val="150"/>
        <c:axId val="-2097901560"/>
        <c:axId val="-2097909800"/>
      </c:barChart>
      <c:catAx>
        <c:axId val="-2097901560"/>
        <c:scaling>
          <c:orientation val="minMax"/>
        </c:scaling>
        <c:delete val="0"/>
        <c:axPos val="b"/>
        <c:majorTickMark val="out"/>
        <c:minorTickMark val="none"/>
        <c:tickLblPos val="nextTo"/>
        <c:txPr>
          <a:bodyPr/>
          <a:lstStyle/>
          <a:p>
            <a:pPr>
              <a:defRPr>
                <a:solidFill>
                  <a:schemeClr val="bg1"/>
                </a:solidFill>
              </a:defRPr>
            </a:pPr>
            <a:endParaRPr lang="ja-JP"/>
          </a:p>
        </c:txPr>
        <c:crossAx val="-2097909800"/>
        <c:crosses val="autoZero"/>
        <c:auto val="1"/>
        <c:lblAlgn val="ctr"/>
        <c:lblOffset val="100"/>
        <c:noMultiLvlLbl val="0"/>
      </c:catAx>
      <c:valAx>
        <c:axId val="-2097909800"/>
        <c:scaling>
          <c:orientation val="minMax"/>
          <c:max val="50.0"/>
          <c:min val="0.0"/>
        </c:scaling>
        <c:delete val="0"/>
        <c:axPos val="l"/>
        <c:title>
          <c:tx>
            <c:rich>
              <a:bodyPr rot="-5400000" vert="horz"/>
              <a:lstStyle/>
              <a:p>
                <a:pPr>
                  <a:defRPr sz="1400" b="0"/>
                </a:pPr>
                <a:r>
                  <a:rPr lang="ja-JP" altLang="en-US" sz="1400" b="0"/>
                  <a:t>実行時間</a:t>
                </a:r>
                <a:r>
                  <a:rPr lang="en-US" altLang="ja-JP" sz="1400" b="0"/>
                  <a:t>[</a:t>
                </a:r>
                <a:r>
                  <a:rPr lang="ja-JP" altLang="en-US" sz="1400" b="0"/>
                  <a:t>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097901560"/>
        <c:crosses val="autoZero"/>
        <c:crossBetween val="between"/>
      </c:valAx>
    </c:plotArea>
    <c:legend>
      <c:legendPos val="r"/>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1043356621497"/>
          <c:y val="0.0613947048289178"/>
          <c:w val="0.612347155145017"/>
          <c:h val="0.819175333455512"/>
        </c:manualLayout>
      </c:layout>
      <c:barChart>
        <c:barDir val="col"/>
        <c:grouping val="clustered"/>
        <c:varyColors val="0"/>
        <c:ser>
          <c:idx val="1"/>
          <c:order val="0"/>
          <c:tx>
            <c:strRef>
              <c:f>iozone!$E$90</c:f>
              <c:strCache>
                <c:ptCount val="1"/>
                <c:pt idx="0">
                  <c:v>従来</c:v>
                </c:pt>
              </c:strCache>
            </c:strRef>
          </c:tx>
          <c:spPr>
            <a:solidFill>
              <a:srgbClr val="327F9E"/>
            </a:solidFill>
            <a:ln>
              <a:noFill/>
            </a:ln>
            <a:effectLst/>
          </c:spPr>
          <c:invertIfNegative val="0"/>
          <c:val>
            <c:numRef>
              <c:f>(iozone!$E$106,iozone!$V$106)</c:f>
              <c:numCache>
                <c:formatCode>General</c:formatCode>
                <c:ptCount val="2"/>
                <c:pt idx="0">
                  <c:v>70.461669921875</c:v>
                </c:pt>
                <c:pt idx="1">
                  <c:v>96.19228515624987</c:v>
                </c:pt>
              </c:numCache>
            </c:numRef>
          </c:val>
        </c:ser>
        <c:ser>
          <c:idx val="0"/>
          <c:order val="1"/>
          <c:tx>
            <c:strRef>
              <c:f>iozone!$C$90</c:f>
              <c:strCache>
                <c:ptCount val="1"/>
                <c:pt idx="0">
                  <c:v>V-Met</c:v>
                </c:pt>
              </c:strCache>
            </c:strRef>
          </c:tx>
          <c:spPr>
            <a:solidFill>
              <a:srgbClr val="EB8627"/>
            </a:solidFill>
            <a:ln>
              <a:noFill/>
            </a:ln>
            <a:effectLst/>
          </c:spPr>
          <c:invertIfNegative val="0"/>
          <c:val>
            <c:numRef>
              <c:f>(iozone!$C$106,iozone!$T$106)</c:f>
              <c:numCache>
                <c:formatCode>General</c:formatCode>
                <c:ptCount val="2"/>
                <c:pt idx="0">
                  <c:v>70.11396484375</c:v>
                </c:pt>
                <c:pt idx="1">
                  <c:v>111.22236328125</c:v>
                </c:pt>
              </c:numCache>
            </c:numRef>
          </c:val>
        </c:ser>
        <c:dLbls>
          <c:showLegendKey val="0"/>
          <c:showVal val="0"/>
          <c:showCatName val="0"/>
          <c:showSerName val="0"/>
          <c:showPercent val="0"/>
          <c:showBubbleSize val="0"/>
        </c:dLbls>
        <c:gapWidth val="150"/>
        <c:axId val="-2108414904"/>
        <c:axId val="-2099888232"/>
      </c:barChart>
      <c:catAx>
        <c:axId val="-2108414904"/>
        <c:scaling>
          <c:orientation val="minMax"/>
        </c:scaling>
        <c:delete val="0"/>
        <c:axPos val="b"/>
        <c:majorTickMark val="out"/>
        <c:minorTickMark val="none"/>
        <c:tickLblPos val="nextTo"/>
        <c:txPr>
          <a:bodyPr/>
          <a:lstStyle/>
          <a:p>
            <a:pPr>
              <a:defRPr>
                <a:solidFill>
                  <a:srgbClr val="F5F1DD"/>
                </a:solidFill>
              </a:defRPr>
            </a:pPr>
            <a:endParaRPr lang="ja-JP"/>
          </a:p>
        </c:txPr>
        <c:crossAx val="-2099888232"/>
        <c:crosses val="autoZero"/>
        <c:auto val="1"/>
        <c:lblAlgn val="ctr"/>
        <c:lblOffset val="100"/>
        <c:noMultiLvlLbl val="0"/>
      </c:catAx>
      <c:valAx>
        <c:axId val="-2099888232"/>
        <c:scaling>
          <c:orientation val="minMax"/>
        </c:scaling>
        <c:delete val="0"/>
        <c:axPos val="l"/>
        <c:title>
          <c:tx>
            <c:rich>
              <a:bodyPr rot="-5400000" vert="horz"/>
              <a:lstStyle/>
              <a:p>
                <a:pPr>
                  <a:defRPr sz="1400" b="0"/>
                </a:pPr>
                <a:r>
                  <a:rPr lang="ja-JP" altLang="en-US" sz="1400" b="0" i="0" baseline="0">
                    <a:effectLst/>
                  </a:rPr>
                  <a:t>読み込み速度</a:t>
                </a:r>
                <a:r>
                  <a:rPr lang="en-US" altLang="ja-JP" sz="1400" b="0" i="0" baseline="0">
                    <a:effectLst/>
                  </a:rPr>
                  <a:t>[MB/</a:t>
                </a:r>
                <a:r>
                  <a:rPr lang="ja-JP" altLang="en-US" sz="1400" b="0" i="0" baseline="0">
                    <a:effectLst/>
                  </a:rPr>
                  <a:t>秒</a:t>
                </a:r>
                <a:r>
                  <a:rPr lang="en-US" altLang="ja-JP" sz="1400" b="0" i="0" baseline="0">
                    <a:effectLst/>
                  </a:rPr>
                  <a:t>]</a:t>
                </a:r>
                <a:endParaRPr lang="ja-JP" altLang="en-US" sz="1400" b="0">
                  <a:effectLst/>
                </a:endParaRPr>
              </a:p>
            </c:rich>
          </c:tx>
          <c:layout/>
          <c:overlay val="0"/>
        </c:title>
        <c:numFmt formatCode="General" sourceLinked="1"/>
        <c:majorTickMark val="in"/>
        <c:minorTickMark val="none"/>
        <c:tickLblPos val="nextTo"/>
        <c:txPr>
          <a:bodyPr/>
          <a:lstStyle/>
          <a:p>
            <a:pPr>
              <a:defRPr sz="1400"/>
            </a:pPr>
            <a:endParaRPr lang="ja-JP"/>
          </a:p>
        </c:txPr>
        <c:crossAx val="-2108414904"/>
        <c:crosses val="autoZero"/>
        <c:crossBetween val="between"/>
      </c:valAx>
    </c:plotArea>
    <c:legend>
      <c:legendPos val="r"/>
      <c:layout>
        <c:manualLayout>
          <c:xMode val="edge"/>
          <c:yMode val="edge"/>
          <c:x val="0.756615245150904"/>
          <c:y val="0.363533250309176"/>
          <c:w val="0.185489963166148"/>
          <c:h val="0.263770056755622"/>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2899291045928"/>
          <c:y val="0.0640728397032557"/>
          <c:w val="0.645971396966371"/>
          <c:h val="0.811287473305964"/>
        </c:manualLayout>
      </c:layout>
      <c:barChart>
        <c:barDir val="col"/>
        <c:grouping val="clustered"/>
        <c:varyColors val="0"/>
        <c:ser>
          <c:idx val="1"/>
          <c:order val="0"/>
          <c:tx>
            <c:strRef>
              <c:f>Tripwire!$D$38</c:f>
              <c:strCache>
                <c:ptCount val="1"/>
                <c:pt idx="0">
                  <c:v>従来</c:v>
                </c:pt>
              </c:strCache>
            </c:strRef>
          </c:tx>
          <c:spPr>
            <a:solidFill>
              <a:srgbClr val="327F9E"/>
            </a:solidFill>
            <a:ln>
              <a:noFill/>
            </a:ln>
          </c:spPr>
          <c:invertIfNegative val="0"/>
          <c:val>
            <c:numRef>
              <c:f>(Tripwire!$D$60,Tripwire!$AA$60)</c:f>
              <c:numCache>
                <c:formatCode>General</c:formatCode>
                <c:ptCount val="2"/>
                <c:pt idx="0">
                  <c:v>35.16386041534999</c:v>
                </c:pt>
                <c:pt idx="1">
                  <c:v>47.17835670015</c:v>
                </c:pt>
              </c:numCache>
            </c:numRef>
          </c:val>
        </c:ser>
        <c:ser>
          <c:idx val="0"/>
          <c:order val="1"/>
          <c:tx>
            <c:strRef>
              <c:f>Tripwire!$C$38</c:f>
              <c:strCache>
                <c:ptCount val="1"/>
                <c:pt idx="0">
                  <c:v>V-Met</c:v>
                </c:pt>
              </c:strCache>
            </c:strRef>
          </c:tx>
          <c:spPr>
            <a:solidFill>
              <a:srgbClr val="EB8627"/>
            </a:solidFill>
            <a:ln>
              <a:noFill/>
            </a:ln>
          </c:spPr>
          <c:invertIfNegative val="0"/>
          <c:val>
            <c:numRef>
              <c:f>(Tripwire!$C$60,Tripwire!$Z$60)</c:f>
              <c:numCache>
                <c:formatCode>General</c:formatCode>
                <c:ptCount val="2"/>
                <c:pt idx="0">
                  <c:v>38.2305517624</c:v>
                </c:pt>
                <c:pt idx="1">
                  <c:v>53.531553326</c:v>
                </c:pt>
              </c:numCache>
            </c:numRef>
          </c:val>
        </c:ser>
        <c:dLbls>
          <c:showLegendKey val="0"/>
          <c:showVal val="0"/>
          <c:showCatName val="0"/>
          <c:showSerName val="0"/>
          <c:showPercent val="0"/>
          <c:showBubbleSize val="0"/>
        </c:dLbls>
        <c:gapWidth val="150"/>
        <c:axId val="2135241960"/>
        <c:axId val="-2106971560"/>
      </c:barChart>
      <c:catAx>
        <c:axId val="2135241960"/>
        <c:scaling>
          <c:orientation val="minMax"/>
        </c:scaling>
        <c:delete val="0"/>
        <c:axPos val="b"/>
        <c:majorTickMark val="out"/>
        <c:minorTickMark val="none"/>
        <c:tickLblPos val="nextTo"/>
        <c:txPr>
          <a:bodyPr/>
          <a:lstStyle/>
          <a:p>
            <a:pPr>
              <a:defRPr>
                <a:solidFill>
                  <a:srgbClr val="F5F1DD"/>
                </a:solidFill>
              </a:defRPr>
            </a:pPr>
            <a:endParaRPr lang="ja-JP"/>
          </a:p>
        </c:txPr>
        <c:crossAx val="-2106971560"/>
        <c:crosses val="autoZero"/>
        <c:auto val="1"/>
        <c:lblAlgn val="ctr"/>
        <c:lblOffset val="100"/>
        <c:noMultiLvlLbl val="0"/>
      </c:catAx>
      <c:valAx>
        <c:axId val="-2106971560"/>
        <c:scaling>
          <c:orientation val="minMax"/>
        </c:scaling>
        <c:delete val="0"/>
        <c:axPos val="l"/>
        <c:title>
          <c:tx>
            <c:rich>
              <a:bodyPr rot="-5400000" vert="horz"/>
              <a:lstStyle/>
              <a:p>
                <a:pPr>
                  <a:defRPr sz="1400" b="0">
                    <a:latin typeface="+mj-lt"/>
                  </a:defRPr>
                </a:pPr>
                <a:r>
                  <a:rPr lang="ja-JP" altLang="en-US" sz="1400" b="0">
                    <a:latin typeface="+mj-lt"/>
                  </a:rPr>
                  <a:t>実行時間</a:t>
                </a:r>
                <a:r>
                  <a:rPr lang="en-US" altLang="ja-JP" sz="1400" b="0">
                    <a:latin typeface="+mj-lt"/>
                  </a:rPr>
                  <a:t>[</a:t>
                </a:r>
                <a:r>
                  <a:rPr lang="ja-JP" altLang="en-US" sz="1400" b="0">
                    <a:latin typeface="+mj-lt"/>
                  </a:rPr>
                  <a:t>秒</a:t>
                </a:r>
                <a:r>
                  <a:rPr lang="en-US" altLang="ja-JP" sz="1400" b="0">
                    <a:latin typeface="+mj-lt"/>
                  </a:rPr>
                  <a:t>]</a:t>
                </a:r>
                <a:endParaRPr lang="ja-JP" altLang="en-US" sz="1400" b="0">
                  <a:latin typeface="+mj-lt"/>
                </a:endParaRPr>
              </a:p>
            </c:rich>
          </c:tx>
          <c:layout/>
          <c:overlay val="0"/>
        </c:title>
        <c:numFmt formatCode="General" sourceLinked="1"/>
        <c:majorTickMark val="in"/>
        <c:minorTickMark val="none"/>
        <c:tickLblPos val="nextTo"/>
        <c:txPr>
          <a:bodyPr/>
          <a:lstStyle/>
          <a:p>
            <a:pPr>
              <a:defRPr sz="1400"/>
            </a:pPr>
            <a:endParaRPr lang="ja-JP"/>
          </a:p>
        </c:txPr>
        <c:crossAx val="2135241960"/>
        <c:crosses val="autoZero"/>
        <c:crossBetween val="between"/>
      </c:valAx>
    </c:plotArea>
    <c:legend>
      <c:legendPos val="r"/>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7305405934348"/>
          <c:y val="0.0580348943985307"/>
          <c:w val="0.432346068752748"/>
          <c:h val="0.846219966305865"/>
        </c:manualLayout>
      </c:layout>
      <c:barChart>
        <c:barDir val="col"/>
        <c:grouping val="clustered"/>
        <c:varyColors val="0"/>
        <c:ser>
          <c:idx val="1"/>
          <c:order val="0"/>
          <c:tx>
            <c:strRef>
              <c:f>nmap検出時間!$D$29</c:f>
              <c:strCache>
                <c:ptCount val="1"/>
                <c:pt idx="0">
                  <c:v>従来</c:v>
                </c:pt>
              </c:strCache>
            </c:strRef>
          </c:tx>
          <c:spPr>
            <a:solidFill>
              <a:srgbClr val="327F9E"/>
            </a:solidFill>
          </c:spPr>
          <c:invertIfNegative val="0"/>
          <c:val>
            <c:numRef>
              <c:f>nmap検出時間!$D$40</c:f>
              <c:numCache>
                <c:formatCode>General</c:formatCode>
                <c:ptCount val="1"/>
                <c:pt idx="0">
                  <c:v>0.0829842999999995</c:v>
                </c:pt>
              </c:numCache>
            </c:numRef>
          </c:val>
        </c:ser>
        <c:ser>
          <c:idx val="2"/>
          <c:order val="1"/>
          <c:tx>
            <c:strRef>
              <c:f>nmap検出時間!$C$29</c:f>
              <c:strCache>
                <c:ptCount val="1"/>
                <c:pt idx="0">
                  <c:v>クラウドVMの境界</c:v>
                </c:pt>
              </c:strCache>
            </c:strRef>
          </c:tx>
          <c:spPr>
            <a:solidFill>
              <a:srgbClr val="EB8627"/>
            </a:solidFill>
          </c:spPr>
          <c:invertIfNegative val="0"/>
          <c:val>
            <c:numRef>
              <c:f>nmap検出時間!$C$40</c:f>
              <c:numCache>
                <c:formatCode>General</c:formatCode>
                <c:ptCount val="1"/>
                <c:pt idx="0">
                  <c:v>0.4420615</c:v>
                </c:pt>
              </c:numCache>
            </c:numRef>
          </c:val>
        </c:ser>
        <c:ser>
          <c:idx val="0"/>
          <c:order val="2"/>
          <c:tx>
            <c:strRef>
              <c:f>nmap検出時間!$B$29</c:f>
              <c:strCache>
                <c:ptCount val="1"/>
                <c:pt idx="0">
                  <c:v>ユーザVMの境界</c:v>
                </c:pt>
              </c:strCache>
            </c:strRef>
          </c:tx>
          <c:spPr>
            <a:solidFill>
              <a:srgbClr val="829916"/>
            </a:solidFill>
          </c:spPr>
          <c:invertIfNegative val="0"/>
          <c:val>
            <c:numRef>
              <c:f>nmap検出時間!$B$40</c:f>
              <c:numCache>
                <c:formatCode>General</c:formatCode>
                <c:ptCount val="1"/>
                <c:pt idx="0">
                  <c:v>1.1443946</c:v>
                </c:pt>
              </c:numCache>
            </c:numRef>
          </c:val>
        </c:ser>
        <c:dLbls>
          <c:showLegendKey val="0"/>
          <c:showVal val="0"/>
          <c:showCatName val="0"/>
          <c:showSerName val="0"/>
          <c:showPercent val="0"/>
          <c:showBubbleSize val="0"/>
        </c:dLbls>
        <c:gapWidth val="150"/>
        <c:axId val="-2105204888"/>
        <c:axId val="-2076554920"/>
      </c:barChart>
      <c:catAx>
        <c:axId val="-2105204888"/>
        <c:scaling>
          <c:orientation val="minMax"/>
        </c:scaling>
        <c:delete val="0"/>
        <c:axPos val="b"/>
        <c:majorTickMark val="out"/>
        <c:minorTickMark val="none"/>
        <c:tickLblPos val="nextTo"/>
        <c:txPr>
          <a:bodyPr/>
          <a:lstStyle/>
          <a:p>
            <a:pPr>
              <a:defRPr>
                <a:solidFill>
                  <a:schemeClr val="bg1"/>
                </a:solidFill>
              </a:defRPr>
            </a:pPr>
            <a:endParaRPr lang="ja-JP"/>
          </a:p>
        </c:txPr>
        <c:crossAx val="-2076554920"/>
        <c:crosses val="autoZero"/>
        <c:auto val="1"/>
        <c:lblAlgn val="ctr"/>
        <c:lblOffset val="100"/>
        <c:noMultiLvlLbl val="0"/>
      </c:catAx>
      <c:valAx>
        <c:axId val="-2076554920"/>
        <c:scaling>
          <c:orientation val="minMax"/>
        </c:scaling>
        <c:delete val="0"/>
        <c:axPos val="l"/>
        <c:title>
          <c:tx>
            <c:rich>
              <a:bodyPr rot="-5400000" vert="horz"/>
              <a:lstStyle/>
              <a:p>
                <a:pPr>
                  <a:defRPr sz="1400" b="0"/>
                </a:pPr>
                <a:r>
                  <a:rPr lang="ja-JP" altLang="en-US" sz="1400" b="0"/>
                  <a:t>検出時間</a:t>
                </a:r>
                <a:r>
                  <a:rPr lang="en-US" altLang="ja-JP" sz="1400" b="0"/>
                  <a:t>[</a:t>
                </a:r>
                <a:r>
                  <a:rPr lang="ja-JP" altLang="en-US" sz="1400" b="0"/>
                  <a:t>秒</a:t>
                </a:r>
                <a:r>
                  <a:rPr lang="en-US" altLang="ja-JP" sz="1400" b="0"/>
                  <a:t>]</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105204888"/>
        <c:crosses val="autoZero"/>
        <c:crossBetween val="between"/>
      </c:valAx>
    </c:plotArea>
    <c:legend>
      <c:legendPos val="r"/>
      <c:layout>
        <c:manualLayout>
          <c:xMode val="edge"/>
          <c:yMode val="edge"/>
          <c:x val="0.558487675389719"/>
          <c:y val="0.0544532889249925"/>
          <c:w val="0.436809528540991"/>
          <c:h val="0.386450619292423"/>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6758988474781"/>
          <c:y val="0.0541410959993637"/>
          <c:w val="0.401062245469546"/>
          <c:h val="0.840539250775471"/>
        </c:manualLayout>
      </c:layout>
      <c:barChart>
        <c:barDir val="col"/>
        <c:grouping val="clustered"/>
        <c:varyColors val="0"/>
        <c:ser>
          <c:idx val="1"/>
          <c:order val="0"/>
          <c:tx>
            <c:strRef>
              <c:f>iperf!$E$5</c:f>
              <c:strCache>
                <c:ptCount val="1"/>
                <c:pt idx="0">
                  <c:v>監視なし</c:v>
                </c:pt>
              </c:strCache>
            </c:strRef>
          </c:tx>
          <c:spPr>
            <a:solidFill>
              <a:srgbClr val="327F9E"/>
            </a:solidFill>
            <a:ln>
              <a:noFill/>
            </a:ln>
            <a:effectLst/>
          </c:spPr>
          <c:invertIfNegative val="0"/>
          <c:cat>
            <c:strRef>
              <c:f>iperf!$C$6:$C$16</c:f>
              <c:strCache>
                <c:ptCount val="11"/>
                <c:pt idx="0">
                  <c:v>1</c:v>
                </c:pt>
                <c:pt idx="1">
                  <c:v>2</c:v>
                </c:pt>
                <c:pt idx="2">
                  <c:v>3</c:v>
                </c:pt>
                <c:pt idx="3">
                  <c:v>4</c:v>
                </c:pt>
                <c:pt idx="4">
                  <c:v>5</c:v>
                </c:pt>
                <c:pt idx="5">
                  <c:v>6</c:v>
                </c:pt>
                <c:pt idx="6">
                  <c:v>7</c:v>
                </c:pt>
                <c:pt idx="7">
                  <c:v>8</c:v>
                </c:pt>
                <c:pt idx="8">
                  <c:v>9</c:v>
                </c:pt>
                <c:pt idx="9">
                  <c:v>10</c:v>
                </c:pt>
                <c:pt idx="10">
                  <c:v>AVE</c:v>
                </c:pt>
              </c:strCache>
            </c:strRef>
          </c:cat>
          <c:val>
            <c:numRef>
              <c:f>iperf!$E$16</c:f>
              <c:numCache>
                <c:formatCode>General</c:formatCode>
                <c:ptCount val="1"/>
                <c:pt idx="0">
                  <c:v>85.45000000000001</c:v>
                </c:pt>
              </c:numCache>
            </c:numRef>
          </c:val>
        </c:ser>
        <c:ser>
          <c:idx val="2"/>
          <c:order val="1"/>
          <c:tx>
            <c:strRef>
              <c:f>iperf!$E$23</c:f>
              <c:strCache>
                <c:ptCount val="1"/>
                <c:pt idx="0">
                  <c:v>クラウドVMの境界</c:v>
                </c:pt>
              </c:strCache>
            </c:strRef>
          </c:tx>
          <c:spPr>
            <a:solidFill>
              <a:srgbClr val="EB8627"/>
            </a:solidFill>
          </c:spPr>
          <c:invertIfNegative val="0"/>
          <c:val>
            <c:numRef>
              <c:f>iperf!$E$34</c:f>
              <c:numCache>
                <c:formatCode>General</c:formatCode>
                <c:ptCount val="1"/>
                <c:pt idx="0">
                  <c:v>83.14000000000001</c:v>
                </c:pt>
              </c:numCache>
            </c:numRef>
          </c:val>
        </c:ser>
        <c:ser>
          <c:idx val="0"/>
          <c:order val="2"/>
          <c:tx>
            <c:strRef>
              <c:f>iperf!$D$5</c:f>
              <c:strCache>
                <c:ptCount val="1"/>
                <c:pt idx="0">
                  <c:v>ユーザVMの境界</c:v>
                </c:pt>
              </c:strCache>
            </c:strRef>
          </c:tx>
          <c:spPr>
            <a:solidFill>
              <a:srgbClr val="829916"/>
            </a:solidFill>
            <a:ln>
              <a:noFill/>
            </a:ln>
            <a:effectLst/>
          </c:spPr>
          <c:invertIfNegative val="0"/>
          <c:cat>
            <c:strRef>
              <c:f>iperf!$C$6:$C$16</c:f>
              <c:strCache>
                <c:ptCount val="11"/>
                <c:pt idx="0">
                  <c:v>1</c:v>
                </c:pt>
                <c:pt idx="1">
                  <c:v>2</c:v>
                </c:pt>
                <c:pt idx="2">
                  <c:v>3</c:v>
                </c:pt>
                <c:pt idx="3">
                  <c:v>4</c:v>
                </c:pt>
                <c:pt idx="4">
                  <c:v>5</c:v>
                </c:pt>
                <c:pt idx="5">
                  <c:v>6</c:v>
                </c:pt>
                <c:pt idx="6">
                  <c:v>7</c:v>
                </c:pt>
                <c:pt idx="7">
                  <c:v>8</c:v>
                </c:pt>
                <c:pt idx="8">
                  <c:v>9</c:v>
                </c:pt>
                <c:pt idx="9">
                  <c:v>10</c:v>
                </c:pt>
                <c:pt idx="10">
                  <c:v>AVE</c:v>
                </c:pt>
              </c:strCache>
            </c:strRef>
          </c:cat>
          <c:val>
            <c:numRef>
              <c:f>iperf!$D$16</c:f>
              <c:numCache>
                <c:formatCode>General</c:formatCode>
                <c:ptCount val="1"/>
                <c:pt idx="0">
                  <c:v>80.91</c:v>
                </c:pt>
              </c:numCache>
            </c:numRef>
          </c:val>
        </c:ser>
        <c:dLbls>
          <c:showLegendKey val="0"/>
          <c:showVal val="0"/>
          <c:showCatName val="0"/>
          <c:showSerName val="0"/>
          <c:showPercent val="0"/>
          <c:showBubbleSize val="0"/>
        </c:dLbls>
        <c:gapWidth val="150"/>
        <c:axId val="-2072684792"/>
        <c:axId val="-2079157448"/>
      </c:barChart>
      <c:catAx>
        <c:axId val="-2072684792"/>
        <c:scaling>
          <c:orientation val="minMax"/>
        </c:scaling>
        <c:delete val="0"/>
        <c:axPos val="b"/>
        <c:majorTickMark val="out"/>
        <c:minorTickMark val="none"/>
        <c:tickLblPos val="nextTo"/>
        <c:txPr>
          <a:bodyPr/>
          <a:lstStyle/>
          <a:p>
            <a:pPr>
              <a:defRPr>
                <a:solidFill>
                  <a:schemeClr val="bg1"/>
                </a:solidFill>
              </a:defRPr>
            </a:pPr>
            <a:endParaRPr lang="ja-JP"/>
          </a:p>
        </c:txPr>
        <c:crossAx val="-2079157448"/>
        <c:crosses val="autoZero"/>
        <c:auto val="1"/>
        <c:lblAlgn val="ctr"/>
        <c:lblOffset val="100"/>
        <c:noMultiLvlLbl val="0"/>
      </c:catAx>
      <c:valAx>
        <c:axId val="-2079157448"/>
        <c:scaling>
          <c:orientation val="minMax"/>
          <c:min val="0.0"/>
        </c:scaling>
        <c:delete val="0"/>
        <c:axPos val="l"/>
        <c:title>
          <c:tx>
            <c:rich>
              <a:bodyPr rot="-5400000" vert="horz"/>
              <a:lstStyle/>
              <a:p>
                <a:pPr>
                  <a:defRPr sz="1400" b="0"/>
                </a:pPr>
                <a:r>
                  <a:rPr lang="ja-JP" altLang="en-US" sz="1400" b="0"/>
                  <a:t>スループット</a:t>
                </a:r>
                <a:r>
                  <a:rPr lang="en-US" altLang="ja-JP" sz="1400" b="0"/>
                  <a:t>[Mbps]</a:t>
                </a:r>
                <a:endParaRPr lang="ja-JP" altLang="en-US" sz="1400" b="0"/>
              </a:p>
            </c:rich>
          </c:tx>
          <c:layout/>
          <c:overlay val="0"/>
        </c:title>
        <c:numFmt formatCode="General" sourceLinked="1"/>
        <c:majorTickMark val="in"/>
        <c:minorTickMark val="none"/>
        <c:tickLblPos val="nextTo"/>
        <c:txPr>
          <a:bodyPr/>
          <a:lstStyle/>
          <a:p>
            <a:pPr>
              <a:defRPr sz="1400"/>
            </a:pPr>
            <a:endParaRPr lang="ja-JP"/>
          </a:p>
        </c:txPr>
        <c:crossAx val="-2072684792"/>
        <c:crosses val="autoZero"/>
        <c:crossBetween val="between"/>
      </c:valAx>
    </c:plotArea>
    <c:legend>
      <c:legendPos val="r"/>
      <c:layout>
        <c:manualLayout>
          <c:xMode val="edge"/>
          <c:yMode val="edge"/>
          <c:x val="0.445540213787534"/>
          <c:y val="0.134172961743075"/>
          <c:w val="0.480123674997839"/>
          <c:h val="0.410581086455102"/>
        </c:manualLayout>
      </c:layout>
      <c:overlay val="0"/>
      <c:txPr>
        <a:bodyPr/>
        <a:lstStyle/>
        <a:p>
          <a:pPr>
            <a:defRPr sz="1400"/>
          </a:pPr>
          <a:endParaRPr lang="ja-JP"/>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7E2E63-353E-204A-B681-BACC29065DB5}" type="datetimeFigureOut">
              <a:rPr kumimoji="1" lang="ja-JP" altLang="en-US" smtClean="0"/>
              <a:t>17/02/14</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B29734-CD64-1440-89AF-C809800FDD74}" type="slidenum">
              <a:rPr kumimoji="1" lang="ja-JP" altLang="en-US" smtClean="0"/>
              <a:t>‹#›</a:t>
            </a:fld>
            <a:endParaRPr kumimoji="1" lang="ja-JP" altLang="en-US"/>
          </a:p>
        </p:txBody>
      </p:sp>
    </p:spTree>
    <p:extLst>
      <p:ext uri="{BB962C8B-B14F-4D97-AF65-F5344CB8AC3E}">
        <p14:creationId xmlns:p14="http://schemas.microsoft.com/office/powerpoint/2010/main" val="32260784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CBA3D-F051-534A-89F3-25986A04D6F2}" type="datetimeFigureOut">
              <a:rPr kumimoji="1" lang="ja-JP" altLang="en-US" smtClean="0"/>
              <a:t>17/02/14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CFC03-A1C4-8F4A-B768-B5E1C3AC68AB}" type="slidenum">
              <a:rPr kumimoji="1" lang="ja-JP" altLang="en-US" smtClean="0"/>
              <a:t>‹#›</a:t>
            </a:fld>
            <a:endParaRPr kumimoji="1" lang="ja-JP" altLang="en-US"/>
          </a:p>
        </p:txBody>
      </p:sp>
    </p:spTree>
    <p:extLst>
      <p:ext uri="{BB962C8B-B14F-4D97-AF65-F5344CB8AC3E}">
        <p14:creationId xmlns:p14="http://schemas.microsoft.com/office/powerpoint/2010/main" val="5304192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1</a:t>
            </a:fld>
            <a:endParaRPr kumimoji="1" lang="ja-JP" altLang="en-US"/>
          </a:p>
        </p:txBody>
      </p:sp>
    </p:spTree>
    <p:extLst>
      <p:ext uri="{BB962C8B-B14F-4D97-AF65-F5344CB8AC3E}">
        <p14:creationId xmlns:p14="http://schemas.microsoft.com/office/powerpoint/2010/main" val="217832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a:t>
            </a:r>
            <a:r>
              <a:rPr kumimoji="1" lang="en-US" altLang="ja-JP" dirty="0" smtClean="0"/>
              <a:t>VM</a:t>
            </a:r>
            <a:r>
              <a:rPr kumimoji="1" lang="ja-JP" altLang="en-US" dirty="0" smtClean="0"/>
              <a:t>から送られてきたパケットは、クラウド</a:t>
            </a:r>
            <a:r>
              <a:rPr kumimoji="1" lang="en-US" altLang="ja-JP" dirty="0" smtClean="0"/>
              <a:t>VM</a:t>
            </a:r>
            <a:r>
              <a:rPr kumimoji="1" lang="ja-JP" altLang="en-US" dirty="0" smtClean="0"/>
              <a:t>のところでユーザ</a:t>
            </a:r>
            <a:r>
              <a:rPr kumimoji="1" lang="en-US" altLang="ja-JP" dirty="0" smtClean="0"/>
              <a:t>VM</a:t>
            </a:r>
            <a:r>
              <a:rPr kumimoji="1" lang="ja-JP" altLang="en-US" dirty="0" smtClean="0"/>
              <a:t>のパケットは混ざります。なので、</a:t>
            </a:r>
            <a:endParaRPr kumimoji="1" lang="en-US" altLang="ja-JP" dirty="0" smtClean="0"/>
          </a:p>
          <a:p>
            <a:r>
              <a:rPr kumimoji="1" lang="ja-JP" altLang="en-US" dirty="0" smtClean="0"/>
              <a:t>パケット分類器はパケットの送信元の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r>
              <a:rPr kumimoji="1" lang="ja-JP" altLang="en-US" dirty="0" smtClean="0"/>
              <a:t>外部から送られてきたパケットについては、そのパケットの宛先の</a:t>
            </a:r>
            <a:r>
              <a:rPr kumimoji="1" lang="en-US" altLang="ja-JP" dirty="0" smtClean="0"/>
              <a:t>MAC</a:t>
            </a:r>
            <a:r>
              <a:rPr kumimoji="1" lang="ja-JP" altLang="en-US" dirty="0" smtClean="0"/>
              <a:t>アドレスをみてユーザ</a:t>
            </a:r>
            <a:r>
              <a:rPr kumimoji="1" lang="en-US" altLang="ja-JP" dirty="0" smtClean="0"/>
              <a:t>VM</a:t>
            </a:r>
            <a:r>
              <a:rPr kumimoji="1" lang="ja-JP" altLang="en-US" dirty="0" smtClean="0"/>
              <a:t>を判別をします。</a:t>
            </a:r>
            <a:endParaRPr kumimoji="1" lang="en-US" altLang="ja-JP" dirty="0" smtClean="0"/>
          </a:p>
          <a:p>
            <a:r>
              <a:rPr kumimoji="1" lang="ja-JP" altLang="en-US" dirty="0" smtClean="0"/>
              <a:t>ブロードキャストパケットなどはすべての</a:t>
            </a:r>
            <a:r>
              <a:rPr kumimoji="1" lang="en-US" altLang="ja-JP" dirty="0" smtClean="0"/>
              <a:t>IDS</a:t>
            </a:r>
            <a:r>
              <a:rPr kumimoji="1" lang="ja-JP" altLang="en-US" dirty="0" smtClean="0"/>
              <a:t>に</a:t>
            </a:r>
            <a:r>
              <a:rPr kumimoji="1" lang="ja-JP" altLang="en-US" dirty="0" smtClean="0"/>
              <a:t>渡す</a:t>
            </a:r>
            <a:r>
              <a:rPr kumimoji="1" lang="ja-JP" altLang="en-US" dirty="0" smtClean="0"/>
              <a:t>。</a:t>
            </a:r>
            <a:endParaRPr kumimoji="1" lang="en-US" altLang="ja-JP" dirty="0" smtClean="0"/>
          </a:p>
          <a:p>
            <a:endParaRPr kumimoji="1" lang="en-US" altLang="ja-JP" dirty="0" smtClean="0"/>
          </a:p>
          <a:p>
            <a:endParaRPr kumimoji="1" lang="en-US" altLang="ja-JP" dirty="0" smtClean="0"/>
          </a:p>
          <a:p>
            <a:r>
              <a:rPr kumimoji="1" lang="ja-JP" altLang="en-US" dirty="0" smtClean="0"/>
              <a:t>パケットを分類することが伝わるように。</a:t>
            </a:r>
            <a:endParaRPr kumimoji="1" lang="en-US" altLang="ja-JP" dirty="0" smtClean="0"/>
          </a:p>
          <a:p>
            <a:endParaRPr kumimoji="1" lang="en-US" altLang="ja-JP" dirty="0" smtClean="0"/>
          </a:p>
          <a:p>
            <a:endParaRPr kumimoji="1" lang="en-US" altLang="ja-JP" dirty="0" smtClean="0"/>
          </a:p>
          <a:p>
            <a:r>
              <a:rPr kumimoji="1" lang="ja-JP" altLang="en-US" dirty="0" smtClean="0"/>
              <a:t>タップデバイスはソフトウェアのネットワーデバイス。</a:t>
            </a:r>
            <a:endParaRPr kumimoji="1" lang="en-US" altLang="ja-JP" dirty="0" smtClean="0"/>
          </a:p>
          <a:p>
            <a:r>
              <a:rPr kumimoji="1" lang="ja-JP" altLang="en-US" dirty="0" smtClean="0"/>
              <a:t>ユーザ</a:t>
            </a:r>
            <a:r>
              <a:rPr kumimoji="1" lang="en-US" altLang="ja-JP" dirty="0" smtClean="0"/>
              <a:t>VM</a:t>
            </a:r>
            <a:r>
              <a:rPr kumimoji="1" lang="ja-JP" altLang="en-US" dirty="0" smtClean="0"/>
              <a:t>毎にユーザ</a:t>
            </a:r>
            <a:r>
              <a:rPr kumimoji="1" lang="en-US" altLang="ja-JP" dirty="0" smtClean="0"/>
              <a:t>VM</a:t>
            </a:r>
            <a:r>
              <a:rPr kumimoji="1" lang="ja-JP" altLang="en-US" dirty="0" err="1" smtClean="0"/>
              <a:t>だけを</a:t>
            </a:r>
            <a:r>
              <a:rPr kumimoji="1" lang="ja-JP" altLang="en-US" dirty="0" smtClean="0"/>
              <a:t>監視したいけど、</a:t>
            </a:r>
            <a:r>
              <a:rPr kumimoji="1" lang="en-US" altLang="ja-JP" dirty="0" smtClean="0"/>
              <a:t>Snort</a:t>
            </a:r>
            <a:r>
              <a:rPr kumimoji="1" lang="ja-JP" altLang="en-US" dirty="0" smtClean="0"/>
              <a:t>はネットワークデバイス単位でしか監視することができない。</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err="1" smtClean="0"/>
              <a:t>ebtables</a:t>
            </a:r>
            <a:r>
              <a:rPr kumimoji="1" lang="ja-JP" altLang="en-US" dirty="0" smtClean="0"/>
              <a:t>というプログラムを用いてパケットをフィルタし、ユーザ</a:t>
            </a:r>
            <a:r>
              <a:rPr kumimoji="1" lang="en-US" altLang="ja-JP" dirty="0" smtClean="0"/>
              <a:t>VM</a:t>
            </a:r>
            <a:r>
              <a:rPr kumimoji="1" lang="ja-JP" altLang="en-US" dirty="0" smtClean="0"/>
              <a:t>のパケットだけをキャプチャして、</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タップデバイスに書き込む。</a:t>
            </a:r>
            <a:endParaRPr kumimoji="1" lang="en-US" altLang="ja-JP" dirty="0" smtClean="0"/>
          </a:p>
          <a:p>
            <a:endParaRPr kumimoji="1" lang="en-US" altLang="ja-JP" dirty="0" smtClean="0"/>
          </a:p>
          <a:p>
            <a:r>
              <a:rPr kumimoji="1" lang="en-US" altLang="ja-JP" dirty="0" smtClean="0"/>
              <a:t>Snort</a:t>
            </a:r>
            <a:r>
              <a:rPr kumimoji="1" lang="ja-JP" altLang="en-US" dirty="0" smtClean="0"/>
              <a:t>はネットワークデバイスの形でしか監視することができない。</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10</a:t>
            </a:fld>
            <a:endParaRPr kumimoji="1" lang="ja-JP" altLang="en-US"/>
          </a:p>
        </p:txBody>
      </p:sp>
    </p:spTree>
    <p:extLst>
      <p:ext uri="{BB962C8B-B14F-4D97-AF65-F5344CB8AC3E}">
        <p14:creationId xmlns:p14="http://schemas.microsoft.com/office/powerpoint/2010/main" val="3153221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ネットワーク監視のもう一つの手法として、ユーザ</a:t>
            </a:r>
            <a:r>
              <a:rPr kumimoji="1" lang="en-US" altLang="ja-JP" dirty="0" smtClean="0"/>
              <a:t>VM</a:t>
            </a:r>
            <a:r>
              <a:rPr kumimoji="1" lang="ja-JP" altLang="en-US" dirty="0" smtClean="0"/>
              <a:t>の境界でもネットワークを監視します。</a:t>
            </a:r>
            <a:endParaRPr kumimoji="1" lang="en-US" altLang="ja-JP" dirty="0" smtClean="0"/>
          </a:p>
          <a:p>
            <a:r>
              <a:rPr kumimoji="1" lang="ja-JP" altLang="en-US" dirty="0" smtClean="0"/>
              <a:t>ユーザ</a:t>
            </a:r>
            <a:r>
              <a:rPr kumimoji="1" lang="en-US" altLang="ja-JP" dirty="0" smtClean="0"/>
              <a:t>VM</a:t>
            </a:r>
            <a:r>
              <a:rPr kumimoji="1" lang="ja-JP" altLang="en-US" dirty="0" smtClean="0"/>
              <a:t>が送受信したタイミングでパケットを取得します。</a:t>
            </a:r>
            <a:endParaRPr kumimoji="1" lang="en-US" altLang="ja-JP" dirty="0" smtClean="0"/>
          </a:p>
          <a:p>
            <a:r>
              <a:rPr kumimoji="1" lang="ja-JP" altLang="en-US" dirty="0" smtClean="0"/>
              <a:t>ユーザ</a:t>
            </a:r>
            <a:r>
              <a:rPr kumimoji="1" lang="en-US" altLang="ja-JP" dirty="0" smtClean="0"/>
              <a:t>VM</a:t>
            </a:r>
            <a:r>
              <a:rPr kumimoji="1" lang="ja-JP" altLang="en-US" dirty="0" smtClean="0"/>
              <a:t>内のドライバでパケットを送受信する際にウルトラコールを実行するようにしておきます。</a:t>
            </a:r>
            <a:endParaRPr kumimoji="1" lang="en-US" altLang="ja-JP" dirty="0" smtClean="0"/>
          </a:p>
          <a:p>
            <a:r>
              <a:rPr kumimoji="1" lang="ja-JP" altLang="en-US" dirty="0" smtClean="0"/>
              <a:t>このウルトラコールというのは、ユーザ</a:t>
            </a:r>
            <a:r>
              <a:rPr kumimoji="1" lang="en-US" altLang="ja-JP" dirty="0" smtClean="0"/>
              <a:t>VM</a:t>
            </a:r>
            <a:r>
              <a:rPr kumimoji="1" lang="ja-JP" altLang="en-US" dirty="0" smtClean="0"/>
              <a:t>が直接クラウドハイパーバイザを呼び出すことをいいます。</a:t>
            </a:r>
            <a:endParaRPr kumimoji="1" lang="en-US" altLang="ja-JP" dirty="0" smtClean="0"/>
          </a:p>
          <a:p>
            <a:r>
              <a:rPr kumimoji="1" lang="ja-JP" altLang="en-US" dirty="0" smtClean="0"/>
              <a:t>ウルトラコールによりハイパーバイザ内にパケットを保存します。</a:t>
            </a:r>
            <a:endParaRPr kumimoji="1" lang="en-US" altLang="ja-JP" dirty="0" smtClean="0"/>
          </a:p>
          <a:p>
            <a:r>
              <a:rPr kumimoji="1" lang="ja-JP" altLang="en-US" dirty="0" smtClean="0"/>
              <a:t>そして、そのパケットを</a:t>
            </a:r>
            <a:r>
              <a:rPr kumimoji="1" lang="en-US" altLang="ja-JP" dirty="0" smtClean="0"/>
              <a:t>IDS</a:t>
            </a:r>
            <a:r>
              <a:rPr kumimoji="1" lang="ja-JP" altLang="en-US" dirty="0" smtClean="0"/>
              <a:t>に渡して、解析を行います。</a:t>
            </a:r>
            <a:endParaRPr kumimoji="1" lang="en-US" altLang="ja-JP" dirty="0" smtClean="0"/>
          </a:p>
          <a:p>
            <a:endParaRPr kumimoji="1" lang="en-US" altLang="ja-JP" dirty="0" smtClean="0"/>
          </a:p>
          <a:p>
            <a:r>
              <a:rPr kumimoji="1" lang="ja-JP" altLang="en-US" dirty="0" smtClean="0"/>
              <a:t>ウルトラコールを使っていることが記憶に残るように。</a:t>
            </a:r>
            <a:endParaRPr kumimoji="1" lang="en-US" altLang="ja-JP" dirty="0" smtClean="0"/>
          </a:p>
          <a:p>
            <a:endParaRPr kumimoji="1" lang="en-US" altLang="ja-JP" dirty="0" smtClean="0"/>
          </a:p>
          <a:p>
            <a:r>
              <a:rPr kumimoji="1" lang="ja-JP" altLang="en-US" dirty="0" smtClean="0"/>
              <a:t>なんで、２つ手法があるのか。</a:t>
            </a:r>
            <a:endParaRPr kumimoji="1" lang="en-US" altLang="ja-JP" dirty="0" smtClean="0"/>
          </a:p>
          <a:p>
            <a:r>
              <a:rPr kumimoji="1" lang="en-US" altLang="ja-JP" dirty="0" smtClean="0"/>
              <a:t>※</a:t>
            </a:r>
            <a:r>
              <a:rPr kumimoji="1" lang="ja-JP" altLang="en-US" dirty="0" smtClean="0"/>
              <a:t>実際にユーザ</a:t>
            </a:r>
            <a:r>
              <a:rPr kumimoji="1" lang="en-US" altLang="ja-JP" dirty="0" smtClean="0"/>
              <a:t>VM</a:t>
            </a:r>
            <a:r>
              <a:rPr kumimoji="1" lang="ja-JP" altLang="en-US" dirty="0" smtClean="0"/>
              <a:t>が送受信したパケットを監視したい。</a:t>
            </a:r>
            <a:endParaRPr kumimoji="1" lang="en-US" altLang="ja-JP" dirty="0" smtClean="0"/>
          </a:p>
          <a:p>
            <a:r>
              <a:rPr kumimoji="1" lang="ja-JP" altLang="en-US" dirty="0" smtClean="0"/>
              <a:t>実際に監視されているかもしれない。そういうチェックができる。</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11</a:t>
            </a:fld>
            <a:endParaRPr kumimoji="1" lang="ja-JP" altLang="en-US"/>
          </a:p>
        </p:txBody>
      </p:sp>
    </p:spTree>
    <p:extLst>
      <p:ext uri="{BB962C8B-B14F-4D97-AF65-F5344CB8AC3E}">
        <p14:creationId xmlns:p14="http://schemas.microsoft.com/office/powerpoint/2010/main" val="189390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状況によってディスクの場所が異なることを考慮して、</a:t>
            </a:r>
            <a:endParaRPr kumimoji="1" lang="en-US" altLang="ja-JP" dirty="0" smtClean="0"/>
          </a:p>
          <a:p>
            <a:r>
              <a:rPr kumimoji="1" lang="ja-JP" altLang="en-US" dirty="0" smtClean="0"/>
              <a:t>ディスク監視については、ユーザ</a:t>
            </a:r>
            <a:r>
              <a:rPr kumimoji="1" lang="en-US" altLang="ja-JP" dirty="0" smtClean="0"/>
              <a:t>VM</a:t>
            </a:r>
            <a:r>
              <a:rPr kumimoji="1" lang="ja-JP" altLang="en-US" dirty="0" smtClean="0"/>
              <a:t>の仮想ディスクがネットワークストレージ上に置かれる場合と</a:t>
            </a:r>
            <a:endParaRPr kumimoji="1" lang="en-US" altLang="ja-JP" dirty="0" smtClean="0"/>
          </a:p>
          <a:p>
            <a:r>
              <a:rPr kumimoji="1" lang="ja-JP" altLang="en-US" dirty="0" smtClean="0"/>
              <a:t>クラウド</a:t>
            </a:r>
            <a:r>
              <a:rPr kumimoji="1" lang="en-US" altLang="ja-JP" dirty="0" smtClean="0"/>
              <a:t>VM</a:t>
            </a:r>
            <a:r>
              <a:rPr kumimoji="1" lang="ja-JP" altLang="en-US" dirty="0" smtClean="0"/>
              <a:t>内に置かれるに対応しました。</a:t>
            </a:r>
            <a:endParaRPr kumimoji="1" lang="en-US" altLang="ja-JP" dirty="0" smtClean="0"/>
          </a:p>
          <a:p>
            <a:endParaRPr kumimoji="1" lang="en-US" altLang="ja-JP" dirty="0" smtClean="0"/>
          </a:p>
          <a:p>
            <a:r>
              <a:rPr kumimoji="1" lang="ja-JP" altLang="en-US" dirty="0" smtClean="0"/>
              <a:t>ネットワークストレージ上にある場合は、ネットワークマウントでディスクを共有しておくことで、</a:t>
            </a:r>
            <a:endParaRPr kumimoji="1" lang="en-US" altLang="ja-JP" dirty="0" smtClean="0"/>
          </a:p>
          <a:p>
            <a:r>
              <a:rPr kumimoji="1" lang="en-US" altLang="ja-JP" dirty="0" smtClean="0"/>
              <a:t>IDS</a:t>
            </a:r>
            <a:r>
              <a:rPr kumimoji="1" lang="ja-JP" altLang="en-US" dirty="0" smtClean="0"/>
              <a:t>が監視を行います。</a:t>
            </a:r>
            <a:endParaRPr kumimoji="1" lang="en-US" altLang="ja-JP" dirty="0" smtClean="0"/>
          </a:p>
          <a:p>
            <a:endParaRPr kumimoji="1" lang="en-US" altLang="ja-JP" dirty="0" smtClean="0"/>
          </a:p>
          <a:p>
            <a:r>
              <a:rPr kumimoji="1" lang="ja-JP" altLang="en-US" dirty="0" smtClean="0"/>
              <a:t>ディスクがクラウド</a:t>
            </a:r>
            <a:r>
              <a:rPr kumimoji="1" lang="en-US" altLang="ja-JP" dirty="0" smtClean="0"/>
              <a:t>VM</a:t>
            </a:r>
            <a:r>
              <a:rPr kumimoji="1" lang="ja-JP" altLang="en-US" dirty="0" smtClean="0"/>
              <a:t>のディスクにある場合は、一度クラウド</a:t>
            </a:r>
            <a:r>
              <a:rPr kumimoji="1" lang="en-US" altLang="ja-JP" dirty="0" smtClean="0"/>
              <a:t>VM</a:t>
            </a:r>
            <a:r>
              <a:rPr kumimoji="1" lang="ja-JP" altLang="en-US" dirty="0" smtClean="0"/>
              <a:t>のディスクのスナップショットを</a:t>
            </a:r>
            <a:endParaRPr kumimoji="1" lang="en-US" altLang="ja-JP" dirty="0" smtClean="0"/>
          </a:p>
          <a:p>
            <a:r>
              <a:rPr kumimoji="1" lang="ja-JP" altLang="en-US" dirty="0" smtClean="0"/>
              <a:t>作成し、それをマウントして、</a:t>
            </a:r>
            <a:r>
              <a:rPr kumimoji="1" lang="en-US" altLang="ja-JP" dirty="0" smtClean="0"/>
              <a:t>IDS</a:t>
            </a:r>
            <a:r>
              <a:rPr kumimoji="1" lang="ja-JP" altLang="en-US" dirty="0" smtClean="0"/>
              <a:t>が監視するようにしました。</a:t>
            </a:r>
            <a:endParaRPr kumimoji="1" lang="en-US" altLang="ja-JP" dirty="0" smtClean="0"/>
          </a:p>
          <a:p>
            <a:endParaRPr kumimoji="1" lang="en-US" altLang="ja-JP" dirty="0" smtClean="0"/>
          </a:p>
          <a:p>
            <a:endParaRPr kumimoji="1" lang="en-US" altLang="ja-JP" dirty="0" smtClean="0"/>
          </a:p>
          <a:p>
            <a:r>
              <a:rPr kumimoji="1" lang="ja-JP" altLang="en-US" dirty="0" smtClean="0"/>
              <a:t>コピーをしているようなもんです。</a:t>
            </a:r>
            <a:endParaRPr kumimoji="1" lang="en-US" altLang="ja-JP" dirty="0" smtClean="0"/>
          </a:p>
          <a:p>
            <a:r>
              <a:rPr kumimoji="1" lang="ja-JP" altLang="en-US" dirty="0" smtClean="0"/>
              <a:t>二重にマウントするためスナップショット</a:t>
            </a:r>
            <a:endParaRPr kumimoji="1" lang="en-US" altLang="ja-JP" dirty="0" smtClean="0"/>
          </a:p>
          <a:p>
            <a:endParaRPr kumimoji="1" lang="en-US" altLang="ja-JP" dirty="0" smtClean="0"/>
          </a:p>
          <a:p>
            <a:endParaRPr kumimoji="1" lang="en-US" altLang="ja-JP" dirty="0" smtClean="0"/>
          </a:p>
          <a:p>
            <a:r>
              <a:rPr kumimoji="1" lang="en-US" altLang="ja-JP" dirty="0" smtClean="0"/>
              <a:t>NFS</a:t>
            </a:r>
            <a:r>
              <a:rPr kumimoji="1" lang="ja-JP" altLang="en-US" dirty="0" smtClean="0"/>
              <a:t>は共有できる。ローカルはできない。</a:t>
            </a:r>
            <a:endParaRPr kumimoji="1" lang="en-US" altLang="ja-JP" dirty="0" smtClean="0"/>
          </a:p>
          <a:p>
            <a:endParaRPr kumimoji="1" lang="en-US" altLang="ja-JP" dirty="0" smtClean="0"/>
          </a:p>
          <a:p>
            <a:r>
              <a:rPr kumimoji="1" lang="ja-JP" altLang="en-US" dirty="0" smtClean="0"/>
              <a:t>直接マウントするとディスクが壊れてしまうがあったので、、、スナップショット</a:t>
            </a:r>
            <a:endParaRPr kumimoji="1" lang="en-US" altLang="ja-JP" dirty="0" smtClean="0"/>
          </a:p>
          <a:p>
            <a:endParaRPr kumimoji="1" lang="en-US" altLang="ja-JP" dirty="0" smtClean="0"/>
          </a:p>
          <a:p>
            <a:endParaRPr kumimoji="1" lang="en-US" altLang="ja-JP" dirty="0" smtClean="0"/>
          </a:p>
          <a:p>
            <a:r>
              <a:rPr kumimoji="1" lang="ja-JP" altLang="en-US" dirty="0" smtClean="0"/>
              <a:t>一回マウント、</a:t>
            </a:r>
            <a:r>
              <a:rPr kumimoji="1" lang="en-US" altLang="ja-JP" dirty="0" smtClean="0"/>
              <a:t>OS</a:t>
            </a:r>
            <a:r>
              <a:rPr kumimoji="1" lang="ja-JP" altLang="en-US" dirty="0" smtClean="0"/>
              <a:t>が書き込めるようにした。</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12</a:t>
            </a:fld>
            <a:endParaRPr kumimoji="1" lang="ja-JP" altLang="en-US"/>
          </a:p>
        </p:txBody>
      </p:sp>
    </p:spTree>
    <p:extLst>
      <p:ext uri="{BB962C8B-B14F-4D97-AF65-F5344CB8AC3E}">
        <p14:creationId xmlns:p14="http://schemas.microsoft.com/office/powerpoint/2010/main" val="566211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dirty="0" smtClean="0"/>
              <a:t>の説明</a:t>
            </a:r>
            <a:endParaRPr kumimoji="1" lang="en-US" altLang="ja-JP" dirty="0" smtClean="0"/>
          </a:p>
          <a:p>
            <a:endParaRPr kumimoji="1" lang="ja-JP" altLang="en-US" dirty="0" smtClean="0"/>
          </a:p>
          <a:p>
            <a:r>
              <a:rPr kumimoji="1" lang="ja-JP" altLang="en-US" dirty="0" smtClean="0"/>
              <a:t>従来と提案の構成だけ話すこれ</a:t>
            </a:r>
            <a:r>
              <a:rPr kumimoji="1" lang="ja-JP" altLang="en-US" dirty="0" smtClean="0"/>
              <a:t>で</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13</a:t>
            </a:fld>
            <a:endParaRPr kumimoji="1" lang="ja-JP" altLang="en-US"/>
          </a:p>
        </p:txBody>
      </p:sp>
    </p:spTree>
    <p:extLst>
      <p:ext uri="{BB962C8B-B14F-4D97-AF65-F5344CB8AC3E}">
        <p14:creationId xmlns:p14="http://schemas.microsoft.com/office/powerpoint/2010/main" val="2708536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Transcall</a:t>
            </a:r>
            <a:r>
              <a:rPr kumimoji="1" lang="ja-JP" altLang="en-US" baseline="0" dirty="0" smtClean="0"/>
              <a:t>という</a:t>
            </a:r>
            <a:r>
              <a:rPr kumimoji="1" lang="en-US" altLang="ja-JP" baseline="0" dirty="0" smtClean="0"/>
              <a:t>IDS</a:t>
            </a:r>
            <a:r>
              <a:rPr kumimoji="1" lang="ja-JP" altLang="en-US" baseline="0" dirty="0" smtClean="0"/>
              <a:t>の実行環境を構築するのにかかる時間を測定しました。</a:t>
            </a:r>
            <a:endParaRPr kumimoji="1" lang="en-US" altLang="ja-JP" baseline="0" dirty="0" smtClean="0"/>
          </a:p>
          <a:p>
            <a:r>
              <a:rPr kumimoji="1" lang="en-US" altLang="ja-JP" baseline="0" dirty="0" err="1" smtClean="0"/>
              <a:t>Transcall</a:t>
            </a:r>
            <a:r>
              <a:rPr kumimoji="1" lang="ja-JP" altLang="en-US" baseline="0" dirty="0" smtClean="0"/>
              <a:t>は</a:t>
            </a:r>
            <a:r>
              <a:rPr kumimoji="1" lang="en-US" altLang="ja-JP" baseline="0" dirty="0" smtClean="0"/>
              <a:t>OS</a:t>
            </a:r>
            <a:r>
              <a:rPr kumimoji="1" lang="ja-JP" altLang="en-US" baseline="0" dirty="0" smtClean="0"/>
              <a:t>のメモリ上のプロセスなどのデータを取得するようなプログラムです。</a:t>
            </a:r>
            <a:endParaRPr kumimoji="1" lang="en-US" altLang="ja-JP" baseline="0" dirty="0" smtClean="0"/>
          </a:p>
          <a:p>
            <a:r>
              <a:rPr kumimoji="1" lang="ja-JP" altLang="en-US" baseline="0" dirty="0" smtClean="0"/>
              <a:t>結果として、</a:t>
            </a:r>
            <a:r>
              <a:rPr kumimoji="1" lang="en-US" altLang="ja-JP" baseline="0" dirty="0" smtClean="0"/>
              <a:t>V-Met</a:t>
            </a:r>
            <a:r>
              <a:rPr kumimoji="1" lang="ja-JP" altLang="en-US" baseline="0" dirty="0" smtClean="0"/>
              <a:t>は従来より</a:t>
            </a:r>
            <a:r>
              <a:rPr kumimoji="1" lang="en-US" altLang="ja-JP" baseline="0" dirty="0" smtClean="0"/>
              <a:t>11%</a:t>
            </a:r>
            <a:r>
              <a:rPr kumimoji="1" lang="ja-JP" altLang="en-US" baseline="0" dirty="0" smtClean="0"/>
              <a:t>増加しました。</a:t>
            </a:r>
            <a:endParaRPr kumimoji="1" lang="en-US" altLang="ja-JP" baseline="0" dirty="0" smtClean="0"/>
          </a:p>
          <a:p>
            <a:r>
              <a:rPr kumimoji="1" lang="ja-JP" altLang="en-US" baseline="0" dirty="0" smtClean="0"/>
              <a:t>これはアドレス変換によるオーバーヘッドだと考えられます。</a:t>
            </a:r>
            <a:endParaRPr kumimoji="1" lang="en-US" altLang="ja-JP" baseline="0" dirty="0" smtClean="0"/>
          </a:p>
          <a:p>
            <a:r>
              <a:rPr kumimoji="1" lang="ja-JP" altLang="en-US" baseline="0" dirty="0" smtClean="0"/>
              <a:t>次にルートキット検出する</a:t>
            </a:r>
            <a:r>
              <a:rPr kumimoji="1" lang="en-US" altLang="ja-JP" baseline="0" dirty="0" smtClean="0"/>
              <a:t>IDS</a:t>
            </a:r>
            <a:r>
              <a:rPr kumimoji="1" lang="ja-JP" altLang="en-US" baseline="0" dirty="0" smtClean="0"/>
              <a:t>である</a:t>
            </a:r>
            <a:r>
              <a:rPr kumimoji="1" lang="en-US" altLang="ja-JP" baseline="0" dirty="0" err="1" smtClean="0"/>
              <a:t>chkrootkit</a:t>
            </a:r>
            <a:r>
              <a:rPr kumimoji="1" lang="ja-JP" altLang="en-US" baseline="0" dirty="0" smtClean="0"/>
              <a:t>の実行時間を測定しました。</a:t>
            </a:r>
            <a:endParaRPr kumimoji="1" lang="en-US" altLang="ja-JP" baseline="0" dirty="0" smtClean="0"/>
          </a:p>
          <a:p>
            <a:r>
              <a:rPr kumimoji="1" lang="en-US" altLang="ja-JP" baseline="0" dirty="0" err="1" smtClean="0"/>
              <a:t>Chkrootkit</a:t>
            </a:r>
            <a:r>
              <a:rPr kumimoji="1" lang="ja-JP" altLang="en-US" baseline="0" dirty="0" smtClean="0"/>
              <a:t>はルートキットを検出するためにメモリの情報を監視をします。</a:t>
            </a:r>
            <a:endParaRPr kumimoji="1" lang="en-US" altLang="ja-JP" baseline="0" dirty="0" smtClean="0"/>
          </a:p>
          <a:p>
            <a:r>
              <a:rPr kumimoji="1" lang="ja-JP" altLang="en-US" baseline="0" dirty="0" smtClean="0"/>
              <a:t>また、</a:t>
            </a:r>
            <a:r>
              <a:rPr kumimoji="1" lang="en-US" altLang="ja-JP" baseline="0" dirty="0" err="1" smtClean="0"/>
              <a:t>Chkrootkit</a:t>
            </a:r>
            <a:r>
              <a:rPr kumimoji="1" lang="ja-JP" altLang="en-US" baseline="0" dirty="0" smtClean="0"/>
              <a:t>は</a:t>
            </a:r>
            <a:r>
              <a:rPr kumimoji="1" lang="en-US" altLang="ja-JP" baseline="0" dirty="0" err="1" smtClean="0"/>
              <a:t>Transcall</a:t>
            </a:r>
            <a:r>
              <a:rPr kumimoji="1" lang="ja-JP" altLang="en-US" baseline="0" dirty="0" smtClean="0"/>
              <a:t>を用いて実行します。</a:t>
            </a:r>
            <a:endParaRPr kumimoji="1" lang="en-US" altLang="ja-JP" baseline="0" dirty="0" smtClean="0"/>
          </a:p>
          <a:p>
            <a:endParaRPr kumimoji="1" lang="en-US" altLang="ja-JP" baseline="0" dirty="0" smtClean="0"/>
          </a:p>
          <a:p>
            <a:r>
              <a:rPr kumimoji="1" lang="ja-JP" altLang="en-US" baseline="0" dirty="0" smtClean="0"/>
              <a:t>結果として、従来から</a:t>
            </a:r>
            <a:r>
              <a:rPr kumimoji="1" lang="en-US" altLang="ja-JP" baseline="0" dirty="0" smtClean="0"/>
              <a:t>3%</a:t>
            </a:r>
            <a:r>
              <a:rPr kumimoji="1" lang="ja-JP" altLang="en-US" baseline="0" dirty="0" smtClean="0"/>
              <a:t>増加という結果になりました。</a:t>
            </a:r>
            <a:endParaRPr kumimoji="1" lang="en-US" altLang="ja-JP" baseline="0" dirty="0" smtClean="0"/>
          </a:p>
          <a:p>
            <a:endParaRPr kumimoji="1" lang="en-US" altLang="ja-JP" baseline="0" dirty="0" smtClean="0"/>
          </a:p>
          <a:p>
            <a:endParaRPr kumimoji="1" lang="en-US" altLang="ja-JP" baseline="0" dirty="0" smtClean="0"/>
          </a:p>
          <a:p>
            <a:endParaRPr kumimoji="1" lang="en-US" altLang="ja-JP" baseline="0" dirty="0" smtClean="0"/>
          </a:p>
          <a:p>
            <a:endParaRPr kumimoji="1" lang="en-US" altLang="ja-JP" baseline="0" dirty="0" smtClean="0"/>
          </a:p>
          <a:p>
            <a:r>
              <a:rPr kumimoji="1" lang="ja-JP" altLang="en-US" baseline="0" dirty="0" smtClean="0"/>
              <a:t>ルートキットとは、マシンに潜伏し攻撃者は不正に情報を取得するマルウェアのことで、</a:t>
            </a:r>
            <a:endParaRPr kumimoji="1" lang="en-US" altLang="ja-JP" baseline="0" dirty="0" smtClean="0"/>
          </a:p>
          <a:p>
            <a:r>
              <a:rPr kumimoji="1" lang="ja-JP" altLang="en-US" baseline="0" dirty="0" smtClean="0"/>
              <a:t>管理者権限を奪うことを目的にしたマルウェアである。</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14</a:t>
            </a:fld>
            <a:endParaRPr kumimoji="1" lang="ja-JP" altLang="en-US"/>
          </a:p>
        </p:txBody>
      </p:sp>
    </p:spTree>
    <p:extLst>
      <p:ext uri="{BB962C8B-B14F-4D97-AF65-F5344CB8AC3E}">
        <p14:creationId xmlns:p14="http://schemas.microsoft.com/office/powerpoint/2010/main" val="828999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ディスクの性能を調べる為に</a:t>
            </a:r>
            <a:r>
              <a:rPr kumimoji="1" lang="en-US" altLang="ja-JP" dirty="0" err="1" smtClean="0"/>
              <a:t>Iozone</a:t>
            </a:r>
            <a:r>
              <a:rPr kumimoji="1" lang="ja-JP" altLang="en-US" dirty="0" smtClean="0"/>
              <a:t>を実行しました。</a:t>
            </a:r>
            <a:endParaRPr kumimoji="1" lang="en-US" altLang="ja-JP" dirty="0" smtClean="0"/>
          </a:p>
          <a:p>
            <a:r>
              <a:rPr kumimoji="1" lang="ja-JP" altLang="en-US" dirty="0" smtClean="0"/>
              <a:t>結果は左の図になります。これはスループットなので高いほど良い性能ということになります。</a:t>
            </a:r>
            <a:endParaRPr kumimoji="1" lang="en-US" altLang="ja-JP" dirty="0" smtClean="0"/>
          </a:p>
          <a:p>
            <a:endParaRPr kumimoji="1" lang="en-US" altLang="ja-JP" dirty="0" smtClean="0"/>
          </a:p>
          <a:p>
            <a:r>
              <a:rPr kumimoji="1" lang="ja-JP" altLang="en-US" dirty="0" smtClean="0"/>
              <a:t>Ｎ</a:t>
            </a:r>
            <a:r>
              <a:rPr kumimoji="1" lang="en-US" altLang="ja-JP" dirty="0" smtClean="0"/>
              <a:t>FS</a:t>
            </a:r>
            <a:r>
              <a:rPr kumimoji="1" lang="ja-JP" altLang="en-US" dirty="0" smtClean="0"/>
              <a:t>の場合は、従来と同程度で、ローカルディスクの場合は</a:t>
            </a:r>
            <a:r>
              <a:rPr kumimoji="1" lang="en-US" altLang="ja-JP" dirty="0" smtClean="0"/>
              <a:t>16%</a:t>
            </a:r>
            <a:r>
              <a:rPr kumimoji="1" lang="ja-JP" altLang="en-US" dirty="0" smtClean="0"/>
              <a:t>性能向上がみられました。</a:t>
            </a:r>
            <a:endParaRPr kumimoji="1" lang="en-US" altLang="ja-JP" dirty="0" smtClean="0"/>
          </a:p>
          <a:p>
            <a:endParaRPr kumimoji="1" lang="en-US" altLang="ja-JP" dirty="0" smtClean="0"/>
          </a:p>
          <a:p>
            <a:r>
              <a:rPr kumimoji="1" lang="ja-JP" altLang="en-US" dirty="0" smtClean="0"/>
              <a:t>次にファイルシステムの整合性を検査する</a:t>
            </a:r>
            <a:r>
              <a:rPr kumimoji="1" lang="en-US" altLang="ja-JP" dirty="0" smtClean="0"/>
              <a:t>IDS</a:t>
            </a:r>
            <a:r>
              <a:rPr kumimoji="1" lang="ja-JP" altLang="en-US" dirty="0" smtClean="0"/>
              <a:t>である</a:t>
            </a:r>
            <a:r>
              <a:rPr kumimoji="1" lang="en-US" altLang="ja-JP" dirty="0" smtClean="0"/>
              <a:t>Tripwire</a:t>
            </a:r>
            <a:r>
              <a:rPr kumimoji="1" lang="ja-JP" altLang="en-US" dirty="0" smtClean="0"/>
              <a:t>の実行時間を測定しました。</a:t>
            </a:r>
            <a:endParaRPr kumimoji="1" lang="en-US" altLang="ja-JP" dirty="0" smtClean="0"/>
          </a:p>
          <a:p>
            <a:r>
              <a:rPr kumimoji="1" lang="en-US" altLang="ja-JP" dirty="0" smtClean="0"/>
              <a:t>Tripwire</a:t>
            </a:r>
            <a:r>
              <a:rPr kumimoji="1" lang="ja-JP" altLang="en-US" dirty="0" smtClean="0"/>
              <a:t>も</a:t>
            </a:r>
            <a:r>
              <a:rPr kumimoji="1" lang="en-US" altLang="ja-JP" baseline="0" dirty="0" smtClean="0"/>
              <a:t>IDS</a:t>
            </a:r>
            <a:r>
              <a:rPr kumimoji="1" lang="ja-JP" altLang="en-US" baseline="0" dirty="0" smtClean="0"/>
              <a:t>の実行環境を提供するプログラムである</a:t>
            </a:r>
            <a:r>
              <a:rPr kumimoji="1" lang="en-US" altLang="ja-JP" dirty="0" err="1" smtClean="0"/>
              <a:t>Transcall</a:t>
            </a:r>
            <a:r>
              <a:rPr kumimoji="1" lang="ja-JP" altLang="en-US" dirty="0" smtClean="0"/>
              <a:t>を用いて実行します。</a:t>
            </a:r>
            <a:endParaRPr kumimoji="1" lang="en-US" altLang="ja-JP" dirty="0" smtClean="0"/>
          </a:p>
          <a:p>
            <a:r>
              <a:rPr kumimoji="1" lang="ja-JP" altLang="en-US" dirty="0" smtClean="0"/>
              <a:t>結果は右側のグラフになります。これは実行時間なので短いほど良いです。</a:t>
            </a:r>
            <a:endParaRPr kumimoji="1" lang="en-US" altLang="ja-JP" dirty="0" smtClean="0"/>
          </a:p>
          <a:p>
            <a:endParaRPr kumimoji="1" lang="en-US" altLang="ja-JP" dirty="0" smtClean="0"/>
          </a:p>
          <a:p>
            <a:r>
              <a:rPr kumimoji="1" lang="en-US" altLang="ja-JP" dirty="0" smtClean="0"/>
              <a:t>NFS</a:t>
            </a:r>
            <a:r>
              <a:rPr kumimoji="1" lang="ja-JP" altLang="en-US" dirty="0" smtClean="0"/>
              <a:t>の場合、</a:t>
            </a:r>
            <a:r>
              <a:rPr kumimoji="1" lang="en-US" altLang="ja-JP" dirty="0" smtClean="0"/>
              <a:t>9%</a:t>
            </a:r>
            <a:r>
              <a:rPr kumimoji="1" lang="ja-JP" altLang="en-US" dirty="0" smtClean="0"/>
              <a:t>低下、ローカルディスクでは</a:t>
            </a:r>
            <a:r>
              <a:rPr kumimoji="1" lang="en-US" altLang="ja-JP" dirty="0" smtClean="0"/>
              <a:t>13%</a:t>
            </a:r>
            <a:r>
              <a:rPr kumimoji="1" lang="ja-JP" altLang="en-US" dirty="0" smtClean="0"/>
              <a:t>低下しました。</a:t>
            </a:r>
            <a:r>
              <a:rPr kumimoji="1" lang="en-US" altLang="ja-JP" dirty="0" smtClean="0"/>
              <a:t>NFS</a:t>
            </a:r>
            <a:r>
              <a:rPr kumimoji="1" lang="ja-JP" altLang="en-US" dirty="0" smtClean="0"/>
              <a:t>の方が性能がいいという結果になりました。</a:t>
            </a:r>
            <a:endParaRPr kumimoji="1" lang="en-US" altLang="ja-JP" dirty="0" smtClean="0"/>
          </a:p>
          <a:p>
            <a:r>
              <a:rPr kumimoji="1" lang="en-US" altLang="ja-JP" dirty="0" smtClean="0"/>
              <a:t>Tripwire</a:t>
            </a:r>
            <a:r>
              <a:rPr kumimoji="1" lang="ja-JP" altLang="en-US" dirty="0" smtClean="0"/>
              <a:t>の実行時間が</a:t>
            </a:r>
            <a:r>
              <a:rPr kumimoji="1" lang="en-US" altLang="ja-JP" dirty="0" err="1" smtClean="0"/>
              <a:t>iozone</a:t>
            </a:r>
            <a:r>
              <a:rPr kumimoji="1" lang="ja-JP" altLang="en-US" dirty="0" smtClean="0"/>
              <a:t>の結果と逆の傾向になっていることについては</a:t>
            </a:r>
            <a:r>
              <a:rPr kumimoji="1" lang="en-US" altLang="ja-JP" dirty="0" err="1" smtClean="0"/>
              <a:t>Transcall</a:t>
            </a:r>
            <a:r>
              <a:rPr kumimoji="1" lang="ja-JP" altLang="en-US" dirty="0" smtClean="0"/>
              <a:t>によるもの</a:t>
            </a:r>
            <a:endParaRPr kumimoji="1" lang="en-US" altLang="ja-JP" dirty="0" smtClean="0"/>
          </a:p>
          <a:p>
            <a:r>
              <a:rPr kumimoji="1" lang="ja-JP" altLang="en-US" dirty="0" smtClean="0"/>
              <a:t>だと考えています。（捕捉的に）</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15</a:t>
            </a:fld>
            <a:endParaRPr kumimoji="1" lang="ja-JP" altLang="en-US"/>
          </a:p>
        </p:txBody>
      </p:sp>
    </p:spTree>
    <p:extLst>
      <p:ext uri="{BB962C8B-B14F-4D97-AF65-F5344CB8AC3E}">
        <p14:creationId xmlns:p14="http://schemas.microsoft.com/office/powerpoint/2010/main" val="3990084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a:t>
            </a:r>
            <a:r>
              <a:rPr kumimoji="1" lang="en-US" altLang="ja-JP" dirty="0" smtClean="0"/>
              <a:t>VM</a:t>
            </a:r>
            <a:r>
              <a:rPr kumimoji="1" lang="ja-JP" altLang="en-US" dirty="0" smtClean="0"/>
              <a:t>の境界で監視すると、従来と比較すると</a:t>
            </a:r>
            <a:r>
              <a:rPr kumimoji="1" lang="en-US" altLang="ja-JP" dirty="0" smtClean="0"/>
              <a:t>0.36</a:t>
            </a:r>
            <a:r>
              <a:rPr kumimoji="1" lang="ja-JP" altLang="en-US" dirty="0" smtClean="0"/>
              <a:t>秒増加した。</a:t>
            </a:r>
            <a:endParaRPr kumimoji="1" lang="en-US" altLang="ja-JP" dirty="0" smtClean="0"/>
          </a:p>
          <a:p>
            <a:r>
              <a:rPr kumimoji="1" lang="ja-JP" altLang="en-US" dirty="0" smtClean="0"/>
              <a:t>これは取得したパケットを分類することによるオーバーヘッドだと考えられます</a:t>
            </a:r>
            <a:r>
              <a:rPr kumimoji="1" lang="ja-JP" altLang="en-US" dirty="0" smtClean="0"/>
              <a:t>。</a:t>
            </a:r>
            <a:endParaRPr kumimoji="1" lang="en-US" altLang="ja-JP" dirty="0" smtClean="0"/>
          </a:p>
          <a:p>
            <a:endParaRPr kumimoji="1" lang="en-US" altLang="ja-JP" dirty="0" smtClean="0"/>
          </a:p>
          <a:p>
            <a:endParaRPr kumimoji="1" lang="en-US" altLang="ja-JP" dirty="0" smtClean="0"/>
          </a:p>
          <a:p>
            <a:r>
              <a:rPr kumimoji="1" lang="ja-JP" altLang="en-US" dirty="0" smtClean="0"/>
              <a:t>ユーザ</a:t>
            </a:r>
            <a:r>
              <a:rPr kumimoji="1" lang="en-US" altLang="ja-JP" dirty="0" smtClean="0"/>
              <a:t>VM</a:t>
            </a:r>
            <a:r>
              <a:rPr kumimoji="1" lang="ja-JP" altLang="en-US" dirty="0" smtClean="0"/>
              <a:t>の境界で監視すると、</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これはウルトラコールによって生じたオーバーヘッドであると考えられます。</a:t>
            </a:r>
            <a:endParaRPr kumimoji="1" lang="en-US" altLang="ja-JP" dirty="0" smtClean="0"/>
          </a:p>
          <a:p>
            <a:endParaRPr kumimoji="1" lang="en-US" altLang="ja-JP" dirty="0" smtClean="0"/>
          </a:p>
          <a:p>
            <a:endParaRPr kumimoji="1" lang="en-US" altLang="ja-JP" dirty="0" smtClean="0"/>
          </a:p>
          <a:p>
            <a:r>
              <a:rPr kumimoji="1" lang="ja-JP" altLang="en-US" dirty="0" smtClean="0"/>
              <a:t>ポートスキャンは攻撃の前段階</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ネットワーク監視の性能</a:t>
            </a:r>
          </a:p>
          <a:p>
            <a:r>
              <a:rPr kumimoji="1" lang="ja-JP" altLang="en-US" dirty="0" smtClean="0"/>
              <a:t>ポートスキャン検出時間</a:t>
            </a:r>
            <a:endParaRPr kumimoji="1" lang="en-US" altLang="ja-JP" dirty="0" smtClean="0"/>
          </a:p>
          <a:p>
            <a:pPr lvl="1"/>
            <a:r>
              <a:rPr lang="ja-JP" altLang="en-US" dirty="0" smtClean="0"/>
              <a:t>従来：</a:t>
            </a:r>
            <a:r>
              <a:rPr kumimoji="1" lang="en-US" altLang="ja-JP" sz="1200" b="0" i="0" u="none" strike="noStrike" kern="1200" dirty="0" smtClean="0">
                <a:solidFill>
                  <a:schemeClr val="tx1"/>
                </a:solidFill>
                <a:effectLst/>
                <a:latin typeface="+mn-lt"/>
                <a:ea typeface="+mn-ea"/>
                <a:cs typeface="+mn-cs"/>
              </a:rPr>
              <a:t>0.08</a:t>
            </a:r>
            <a:r>
              <a:rPr lang="ja-JP" altLang="en-US" dirty="0" smtClean="0"/>
              <a:t> 秒</a:t>
            </a:r>
            <a:endParaRPr lang="en-US" altLang="ja-JP" dirty="0" smtClean="0"/>
          </a:p>
          <a:p>
            <a:pPr lvl="1"/>
            <a:r>
              <a:rPr lang="ja-JP" altLang="en-US" dirty="0" smtClean="0"/>
              <a:t>クラウド</a:t>
            </a:r>
            <a:r>
              <a:rPr lang="en-US" altLang="ja-JP" dirty="0" smtClean="0"/>
              <a:t>VM</a:t>
            </a:r>
            <a:r>
              <a:rPr lang="ja-JP" altLang="en-US" dirty="0" smtClean="0"/>
              <a:t>の境界：</a:t>
            </a:r>
            <a:r>
              <a:rPr lang="en-US" altLang="ja-JP" dirty="0" smtClean="0"/>
              <a:t>0.4</a:t>
            </a:r>
            <a:r>
              <a:rPr lang="ja-JP" altLang="en-US" dirty="0" smtClean="0"/>
              <a:t>秒</a:t>
            </a:r>
            <a:endParaRPr lang="en-US" altLang="ja-JP" dirty="0" smtClean="0"/>
          </a:p>
          <a:p>
            <a:pPr lvl="1"/>
            <a:r>
              <a:rPr lang="ja-JP" altLang="en-US" dirty="0" smtClean="0"/>
              <a:t>ユーザ</a:t>
            </a:r>
            <a:r>
              <a:rPr lang="en-US" altLang="ja-JP" dirty="0" smtClean="0"/>
              <a:t>VM</a:t>
            </a:r>
            <a:r>
              <a:rPr lang="ja-JP" altLang="en-US" dirty="0" smtClean="0"/>
              <a:t>の境界：</a:t>
            </a:r>
            <a:r>
              <a:rPr lang="en-US" altLang="ja-JP" dirty="0" smtClean="0"/>
              <a:t>1.1</a:t>
            </a:r>
            <a:r>
              <a:rPr lang="ja-JP" altLang="en-US" dirty="0" smtClean="0"/>
              <a:t>秒</a:t>
            </a:r>
            <a:endParaRPr lang="en-US" altLang="ja-JP" dirty="0" smtClean="0"/>
          </a:p>
          <a:p>
            <a:r>
              <a:rPr kumimoji="1" lang="ja-JP" altLang="en-US" dirty="0" smtClean="0"/>
              <a:t>ネットワーク性能への影響</a:t>
            </a:r>
            <a:endParaRPr kumimoji="1" lang="en-US" altLang="ja-JP" dirty="0" smtClean="0"/>
          </a:p>
          <a:p>
            <a:r>
              <a:rPr kumimoji="1" lang="en-US" altLang="ja-JP" dirty="0" smtClean="0"/>
              <a:t>	</a:t>
            </a:r>
            <a:r>
              <a:rPr kumimoji="1" lang="ja-JP" altLang="en-US" dirty="0" smtClean="0"/>
              <a:t>監視なし：</a:t>
            </a:r>
            <a:r>
              <a:rPr kumimoji="1" lang="en-US" altLang="ja-JP" dirty="0" smtClean="0"/>
              <a:t>85.45</a:t>
            </a:r>
            <a:r>
              <a:rPr lang="en-US" altLang="ja-JP" dirty="0" smtClean="0"/>
              <a:t>[Mbps]</a:t>
            </a:r>
            <a:endParaRPr kumimoji="1" lang="en-US" altLang="ja-JP" dirty="0" smtClean="0"/>
          </a:p>
          <a:p>
            <a:pPr lvl="1"/>
            <a:r>
              <a:rPr lang="ja-JP" altLang="en-US" dirty="0" smtClean="0"/>
              <a:t>クラウド</a:t>
            </a:r>
            <a:r>
              <a:rPr lang="en-US" altLang="ja-JP" dirty="0" smtClean="0"/>
              <a:t>VM</a:t>
            </a:r>
            <a:r>
              <a:rPr lang="ja-JP" altLang="en-US" dirty="0" smtClean="0"/>
              <a:t>の境界：</a:t>
            </a:r>
            <a:r>
              <a:rPr lang="en-US" altLang="ja-JP" dirty="0" smtClean="0"/>
              <a:t>83.1[Mbps]</a:t>
            </a:r>
          </a:p>
          <a:p>
            <a:pPr lvl="1"/>
            <a:r>
              <a:rPr lang="ja-JP" altLang="en-US" dirty="0" smtClean="0"/>
              <a:t>ユーザ</a:t>
            </a:r>
            <a:r>
              <a:rPr lang="en-US" altLang="ja-JP" dirty="0" smtClean="0"/>
              <a:t>VM</a:t>
            </a:r>
            <a:r>
              <a:rPr lang="ja-JP" altLang="en-US" dirty="0" smtClean="0"/>
              <a:t>の境界：</a:t>
            </a:r>
            <a:r>
              <a:rPr lang="en-US" altLang="ja-JP" dirty="0" smtClean="0"/>
              <a:t>80.9[Mbps]</a:t>
            </a:r>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16</a:t>
            </a:fld>
            <a:endParaRPr kumimoji="1" lang="ja-JP" altLang="en-US"/>
          </a:p>
        </p:txBody>
      </p:sp>
    </p:spTree>
    <p:extLst>
      <p:ext uri="{BB962C8B-B14F-4D97-AF65-F5344CB8AC3E}">
        <p14:creationId xmlns:p14="http://schemas.microsoft.com/office/powerpoint/2010/main" val="517056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CloudVisor</a:t>
            </a:r>
            <a:r>
              <a:rPr kumimoji="1" lang="ja-JP" altLang="en-US" dirty="0" smtClean="0"/>
              <a:t>の説明だけ</a:t>
            </a:r>
          </a:p>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dirty="0" smtClean="0"/>
              <a:t>(30</a:t>
            </a:r>
            <a:r>
              <a:rPr kumimoji="1" lang="ja-JP" altLang="en-US" dirty="0" smtClean="0"/>
              <a:t>秒スライド</a:t>
            </a:r>
            <a:r>
              <a:rPr kumimoji="1" lang="en-US" altLang="ja-JP" dirty="0" smtClean="0"/>
              <a:t>)</a:t>
            </a:r>
            <a:endParaRPr kumimoji="1" lang="ja-JP" altLang="en-US" dirty="0" smtClean="0"/>
          </a:p>
          <a:p>
            <a:endParaRPr kumimoji="1" lang="en-US" altLang="ja-JP" dirty="0" smtClean="0"/>
          </a:p>
          <a:p>
            <a:r>
              <a:rPr kumimoji="1" lang="ja-JP" altLang="en-US" dirty="0" smtClean="0"/>
              <a:t>時間がやばいときは、</a:t>
            </a:r>
            <a:endParaRPr kumimoji="1" lang="ja-JP" altLang="en-US" dirty="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17</a:t>
            </a:fld>
            <a:endParaRPr kumimoji="1" lang="ja-JP" altLang="en-US"/>
          </a:p>
        </p:txBody>
      </p:sp>
    </p:spTree>
    <p:extLst>
      <p:ext uri="{BB962C8B-B14F-4D97-AF65-F5344CB8AC3E}">
        <p14:creationId xmlns:p14="http://schemas.microsoft.com/office/powerpoint/2010/main" val="2459766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時間がやばいときは、一行目だけ</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18</a:t>
            </a:fld>
            <a:endParaRPr kumimoji="1" lang="ja-JP" altLang="en-US"/>
          </a:p>
        </p:txBody>
      </p:sp>
    </p:spTree>
    <p:extLst>
      <p:ext uri="{BB962C8B-B14F-4D97-AF65-F5344CB8AC3E}">
        <p14:creationId xmlns:p14="http://schemas.microsoft.com/office/powerpoint/2010/main" val="2569375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今回の発表では、クラウドを管理する人がクラウドの中の情報を盗聴、改ざんするのされる恐れがあるので、それを監視するシステムを提案します。</a:t>
            </a:r>
            <a:endParaRPr kumimoji="1" lang="en-US" altLang="ja-JP" dirty="0" smtClean="0"/>
          </a:p>
          <a:p>
            <a:endParaRPr kumimoji="1" lang="en-US" altLang="ja-JP" dirty="0" smtClean="0"/>
          </a:p>
          <a:p>
            <a:r>
              <a:rPr kumimoji="1" lang="ja-JP" altLang="en-US" dirty="0" smtClean="0"/>
              <a:t>近年、クラウドが普及しています。</a:t>
            </a:r>
          </a:p>
          <a:p>
            <a:r>
              <a:rPr kumimoji="1" lang="ja-JP" altLang="en-US" dirty="0" smtClean="0"/>
              <a:t>そして、そのクラウドの中には多くのデータが存在し、管理されています。</a:t>
            </a:r>
          </a:p>
          <a:p>
            <a:endParaRPr kumimoji="1" lang="ja-JP" altLang="en-US" dirty="0" smtClean="0"/>
          </a:p>
          <a:p>
            <a:r>
              <a:rPr kumimoji="1" lang="ja-JP" altLang="en-US" dirty="0" smtClean="0"/>
              <a:t>そのクラウドのサービス形態の一つ、</a:t>
            </a:r>
            <a:r>
              <a:rPr kumimoji="1" lang="en-US" altLang="ja-JP" dirty="0" err="1" smtClean="0"/>
              <a:t>IaaS</a:t>
            </a:r>
            <a:r>
              <a:rPr kumimoji="1" lang="ja-JP" altLang="en-US" dirty="0" smtClean="0"/>
              <a:t>型クラウドと呼ばれるクラウドサービスが普及してきています。</a:t>
            </a:r>
            <a:endParaRPr kumimoji="1" lang="en-US" altLang="ja-JP" dirty="0" smtClean="0"/>
          </a:p>
          <a:p>
            <a:r>
              <a:rPr kumimoji="1" lang="ja-JP" altLang="en-US" dirty="0" smtClean="0"/>
              <a:t>このクラウドサービスでは仮想マシン、今回の発表では</a:t>
            </a:r>
            <a:r>
              <a:rPr kumimoji="1" lang="en-US" altLang="ja-JP" dirty="0" smtClean="0"/>
              <a:t>VM</a:t>
            </a:r>
            <a:r>
              <a:rPr kumimoji="1" lang="ja-JP" altLang="en-US" dirty="0" smtClean="0"/>
              <a:t>と略しますが、をユーザは必要に応じて自由にシステムを構築することができます。</a:t>
            </a:r>
            <a:endParaRPr kumimoji="1" lang="en-US" altLang="ja-JP" dirty="0" smtClean="0"/>
          </a:p>
          <a:p>
            <a:endParaRPr kumimoji="1" lang="en-US" altLang="ja-JP" dirty="0" smtClean="0"/>
          </a:p>
          <a:p>
            <a:r>
              <a:rPr kumimoji="1" lang="ja-JP" altLang="en-US" dirty="0" smtClean="0"/>
              <a:t>そのユーザが使用する</a:t>
            </a:r>
            <a:r>
              <a:rPr kumimoji="1" lang="en-US" altLang="ja-JP" dirty="0" smtClean="0"/>
              <a:t>VM</a:t>
            </a:r>
            <a:r>
              <a:rPr kumimoji="1" lang="ja-JP" altLang="en-US" dirty="0" smtClean="0"/>
              <a:t>、今回はユーザ</a:t>
            </a:r>
            <a:r>
              <a:rPr kumimoji="1" lang="en-US" altLang="ja-JP" dirty="0" smtClean="0"/>
              <a:t>VM</a:t>
            </a:r>
            <a:r>
              <a:rPr kumimoji="1" lang="ja-JP" altLang="en-US" dirty="0" smtClean="0"/>
              <a:t>と呼びますが、</a:t>
            </a:r>
          </a:p>
          <a:p>
            <a:r>
              <a:rPr kumimoji="1" lang="ja-JP" altLang="en-US" dirty="0" smtClean="0"/>
              <a:t>サーバの設定の不備や、セキュリティアップデートの未適用で、管理者が</a:t>
            </a:r>
            <a:r>
              <a:rPr kumimoji="1" lang="en-US" altLang="ja-JP" dirty="0" smtClean="0"/>
              <a:t>VM</a:t>
            </a:r>
            <a:r>
              <a:rPr kumimoji="1" lang="ja-JP" altLang="en-US" dirty="0" smtClean="0"/>
              <a:t>を十分に管理しているとは限りません。</a:t>
            </a:r>
            <a:endParaRPr kumimoji="1" lang="en-US" altLang="ja-JP" dirty="0" smtClean="0"/>
          </a:p>
          <a:p>
            <a:r>
              <a:rPr kumimoji="1" lang="ja-JP" altLang="en-US" dirty="0" smtClean="0"/>
              <a:t>そのような</a:t>
            </a:r>
            <a:r>
              <a:rPr kumimoji="1" lang="en-US" altLang="ja-JP" dirty="0" smtClean="0"/>
              <a:t>VM</a:t>
            </a:r>
            <a:r>
              <a:rPr kumimoji="1" lang="ja-JP" altLang="en-US" dirty="0" smtClean="0"/>
              <a:t>は、外部の攻撃者によって攻撃、侵入されることが考えられます。</a:t>
            </a:r>
            <a:endParaRPr kumimoji="1" lang="en-US" altLang="ja-JP" dirty="0" smtClean="0"/>
          </a:p>
          <a:p>
            <a:r>
              <a:rPr kumimoji="1" lang="ja-JP" altLang="en-US" dirty="0" smtClean="0"/>
              <a:t>そこで侵入検知システム、</a:t>
            </a:r>
            <a:r>
              <a:rPr kumimoji="1" lang="en-US" altLang="ja-JP" dirty="0" smtClean="0"/>
              <a:t>IDS</a:t>
            </a:r>
            <a:r>
              <a:rPr kumimoji="1" lang="ja-JP" altLang="en-US" dirty="0" smtClean="0"/>
              <a:t>による監視が必要です。</a:t>
            </a:r>
            <a:endParaRPr kumimoji="1" lang="en-US" altLang="ja-JP" dirty="0" smtClean="0"/>
          </a:p>
          <a:p>
            <a:r>
              <a:rPr kumimoji="1" lang="ja-JP" altLang="en-US" dirty="0" smtClean="0"/>
              <a:t>しかし、</a:t>
            </a:r>
            <a:r>
              <a:rPr kumimoji="1" lang="en-US" altLang="ja-JP" dirty="0" smtClean="0"/>
              <a:t>VM</a:t>
            </a:r>
            <a:r>
              <a:rPr kumimoji="1" lang="ja-JP" altLang="en-US" dirty="0" smtClean="0"/>
              <a:t>の中で</a:t>
            </a:r>
            <a:r>
              <a:rPr kumimoji="1" lang="en-US" altLang="ja-JP" dirty="0" smtClean="0"/>
              <a:t>IDS</a:t>
            </a:r>
            <a:r>
              <a:rPr kumimoji="1" lang="ja-JP" altLang="en-US" dirty="0" smtClean="0"/>
              <a:t>を動作させても攻撃者が侵入した場合、それを無効化されてしまうことが考えられます。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2</a:t>
            </a:fld>
            <a:endParaRPr kumimoji="1" lang="ja-JP" altLang="en-US"/>
          </a:p>
        </p:txBody>
      </p:sp>
    </p:spTree>
    <p:extLst>
      <p:ext uri="{BB962C8B-B14F-4D97-AF65-F5344CB8AC3E}">
        <p14:creationId xmlns:p14="http://schemas.microsoft.com/office/powerpoint/2010/main" val="2117371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aseline="0" dirty="0" smtClean="0"/>
              <a:t>そのようなことに対して、</a:t>
            </a:r>
            <a:r>
              <a:rPr kumimoji="1" lang="en-US" altLang="ja-JP" baseline="0" dirty="0" smtClean="0"/>
              <a:t>IDS</a:t>
            </a:r>
            <a:r>
              <a:rPr kumimoji="1" lang="ja-JP" altLang="en-US" baseline="0" dirty="0" smtClean="0"/>
              <a:t>をユーザ</a:t>
            </a:r>
            <a:r>
              <a:rPr kumimoji="1" lang="en-US" altLang="ja-JP" baseline="0" dirty="0" smtClean="0"/>
              <a:t>VM</a:t>
            </a:r>
            <a:r>
              <a:rPr kumimoji="1" lang="ja-JP" altLang="en-US" baseline="0" dirty="0" smtClean="0"/>
              <a:t>の外側で動作させる手法、</a:t>
            </a:r>
            <a:r>
              <a:rPr kumimoji="1" lang="en-US" altLang="ja-JP" baseline="0" dirty="0" smtClean="0"/>
              <a:t>IDS</a:t>
            </a:r>
            <a:r>
              <a:rPr kumimoji="1" lang="ja-JP" altLang="en-US" baseline="0" dirty="0" smtClean="0"/>
              <a:t>オフロードという手法が提案されています。</a:t>
            </a:r>
            <a:endParaRPr kumimoji="1" lang="en-US" altLang="ja-JP" baseline="0" dirty="0" smtClean="0"/>
          </a:p>
          <a:p>
            <a:r>
              <a:rPr kumimoji="1" lang="ja-JP" altLang="en-US" baseline="0" dirty="0" smtClean="0"/>
              <a:t>この手法では、</a:t>
            </a:r>
            <a:r>
              <a:rPr kumimoji="1" lang="en-US" altLang="ja-JP" baseline="0" dirty="0" smtClean="0"/>
              <a:t>VM</a:t>
            </a:r>
            <a:r>
              <a:rPr kumimoji="1" lang="ja-JP" altLang="en-US" baseline="0" dirty="0" smtClean="0"/>
              <a:t>の外側で</a:t>
            </a:r>
            <a:r>
              <a:rPr kumimoji="1" lang="en-US" altLang="ja-JP" baseline="0" dirty="0" smtClean="0"/>
              <a:t>IDS</a:t>
            </a:r>
            <a:r>
              <a:rPr kumimoji="1" lang="ja-JP" altLang="en-US" baseline="0" dirty="0" smtClean="0"/>
              <a:t>を動作させることで、仮に攻撃者が</a:t>
            </a:r>
            <a:r>
              <a:rPr kumimoji="1" lang="en-US" altLang="ja-JP" baseline="0" dirty="0" smtClean="0"/>
              <a:t>VM</a:t>
            </a:r>
            <a:r>
              <a:rPr kumimoji="1" lang="ja-JP" altLang="en-US" baseline="0" dirty="0" smtClean="0"/>
              <a:t>に侵入しても</a:t>
            </a:r>
            <a:r>
              <a:rPr kumimoji="1" lang="en-US" altLang="ja-JP" baseline="0" dirty="0" smtClean="0"/>
              <a:t>VM</a:t>
            </a:r>
            <a:r>
              <a:rPr kumimoji="1" lang="ja-JP" altLang="en-US" baseline="0" dirty="0" smtClean="0"/>
              <a:t>内から外部へのアクセスを大きく制限するため</a:t>
            </a:r>
            <a:endParaRPr kumimoji="1" lang="en-US" altLang="ja-JP" baseline="0" dirty="0" smtClean="0"/>
          </a:p>
          <a:p>
            <a:r>
              <a:rPr kumimoji="1" lang="en-US" altLang="ja-JP" baseline="0" dirty="0" smtClean="0"/>
              <a:t>IDS</a:t>
            </a:r>
            <a:r>
              <a:rPr kumimoji="1" lang="ja-JP" altLang="en-US" baseline="0" dirty="0" smtClean="0"/>
              <a:t>を攻撃は難しいものになります。</a:t>
            </a:r>
            <a:endParaRPr kumimoji="1" lang="en-US" altLang="ja-JP" baseline="0" dirty="0" smtClean="0"/>
          </a:p>
          <a:p>
            <a:endParaRPr kumimoji="1" lang="en-US" altLang="ja-JP" baseline="0" dirty="0" smtClean="0"/>
          </a:p>
          <a:p>
            <a:r>
              <a:rPr kumimoji="1" lang="ja-JP" altLang="en-US" baseline="0" dirty="0" smtClean="0"/>
              <a:t>外の</a:t>
            </a:r>
            <a:r>
              <a:rPr kumimoji="1" lang="en-US" altLang="ja-JP" baseline="0" dirty="0" smtClean="0"/>
              <a:t>IDS</a:t>
            </a:r>
            <a:r>
              <a:rPr kumimoji="1" lang="ja-JP" altLang="en-US" baseline="0" dirty="0" smtClean="0"/>
              <a:t>も攻撃できない</a:t>
            </a:r>
            <a:endParaRPr kumimoji="1" lang="en-US" altLang="ja-JP" baseline="0" dirty="0" smtClean="0"/>
          </a:p>
          <a:p>
            <a:endParaRPr kumimoji="1" lang="en-US" altLang="ja-JP" baseline="0" dirty="0" smtClean="0"/>
          </a:p>
          <a:p>
            <a:r>
              <a:rPr kumimoji="1" lang="ja-JP" altLang="en-US" baseline="0" dirty="0" smtClean="0"/>
              <a:t>このときオフロードした</a:t>
            </a:r>
            <a:r>
              <a:rPr kumimoji="1" lang="en-US" altLang="ja-JP" baseline="0" dirty="0" smtClean="0"/>
              <a:t>IDS</a:t>
            </a:r>
            <a:r>
              <a:rPr kumimoji="1" lang="ja-JP" altLang="en-US" baseline="0" dirty="0" smtClean="0"/>
              <a:t>はユーザ</a:t>
            </a:r>
            <a:r>
              <a:rPr kumimoji="1" lang="en-US" altLang="ja-JP" baseline="0" dirty="0" smtClean="0"/>
              <a:t>VM</a:t>
            </a:r>
            <a:r>
              <a:rPr kumimoji="1" lang="ja-JP" altLang="en-US" baseline="0" dirty="0" smtClean="0"/>
              <a:t>から情報を直接取得します。</a:t>
            </a:r>
            <a:endParaRPr kumimoji="1" lang="en-US" altLang="ja-JP" baseline="0" dirty="0" smtClean="0"/>
          </a:p>
          <a:p>
            <a:r>
              <a:rPr kumimoji="1" lang="ja-JP" altLang="en-US" baseline="0" dirty="0" smtClean="0"/>
              <a:t>例えば、メモリの情報を取得する時は、メモリの情報は</a:t>
            </a:r>
            <a:r>
              <a:rPr kumimoji="1" lang="en-US" altLang="ja-JP" baseline="0" dirty="0" smtClean="0"/>
              <a:t>OS</a:t>
            </a:r>
            <a:r>
              <a:rPr kumimoji="1" lang="ja-JP" altLang="en-US" baseline="0" dirty="0" smtClean="0"/>
              <a:t>の情報の中にあるので、</a:t>
            </a:r>
            <a:r>
              <a:rPr kumimoji="1" lang="en-US" altLang="ja-JP" baseline="0" dirty="0" smtClean="0"/>
              <a:t>OS</a:t>
            </a:r>
            <a:r>
              <a:rPr kumimoji="1" lang="ja-JP" altLang="en-US" baseline="0" dirty="0" smtClean="0"/>
              <a:t>の情報を解析して、不正なプロセスが動いていないかを検知します。</a:t>
            </a:r>
            <a:endParaRPr kumimoji="1" lang="en-US" altLang="ja-JP" baseline="0" dirty="0" smtClean="0"/>
          </a:p>
          <a:p>
            <a:r>
              <a:rPr kumimoji="1" lang="ja-JP" altLang="en-US" baseline="0" dirty="0" smtClean="0"/>
              <a:t>ネットワークの情報を取得するときには、</a:t>
            </a:r>
            <a:r>
              <a:rPr kumimoji="1" lang="en-US" altLang="ja-JP" baseline="0" dirty="0" smtClean="0"/>
              <a:t>VM</a:t>
            </a:r>
            <a:r>
              <a:rPr kumimoji="1" lang="ja-JP" altLang="en-US" baseline="0" dirty="0" smtClean="0"/>
              <a:t>が送受信するパケットを取得し、不正な通信が行われていないかをチェックします。</a:t>
            </a:r>
            <a:endParaRPr kumimoji="1" lang="en-US" altLang="ja-JP" baseline="0" dirty="0" smtClean="0"/>
          </a:p>
          <a:p>
            <a:r>
              <a:rPr kumimoji="1" lang="ja-JP" altLang="en-US" baseline="0" dirty="0" smtClean="0"/>
              <a:t>ディスクの情報を取得するときには、仮想ディスク上のファイルシステムを解析し、ファイルの属性や内容をチェックすることで、ファイルの改ざんを検知する</a:t>
            </a:r>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3</a:t>
            </a:fld>
            <a:endParaRPr kumimoji="1" lang="ja-JP" altLang="en-US"/>
          </a:p>
        </p:txBody>
      </p:sp>
    </p:spTree>
    <p:extLst>
      <p:ext uri="{BB962C8B-B14F-4D97-AF65-F5344CB8AC3E}">
        <p14:creationId xmlns:p14="http://schemas.microsoft.com/office/powerpoint/2010/main" val="570663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a:t>
            </a:r>
            <a:r>
              <a:rPr kumimoji="1" lang="en-US" altLang="ja-JP" dirty="0" smtClean="0"/>
              <a:t>IDS</a:t>
            </a:r>
            <a:r>
              <a:rPr kumimoji="1" lang="ja-JP" altLang="en-US" dirty="0" smtClean="0"/>
              <a:t>オフロードをクラウドに応用させていきたいのですが、問題があります。</a:t>
            </a:r>
            <a:endParaRPr kumimoji="1" lang="en-US" altLang="ja-JP" dirty="0" smtClean="0"/>
          </a:p>
          <a:p>
            <a:r>
              <a:rPr kumimoji="1" lang="ja-JP" altLang="en-US" dirty="0" smtClean="0"/>
              <a:t>それは、クラウドの管理者は常に信頼できるとは限らないということです。</a:t>
            </a:r>
            <a:endParaRPr kumimoji="1" lang="en-US" altLang="ja-JP" dirty="0" smtClean="0"/>
          </a:p>
          <a:p>
            <a:r>
              <a:rPr kumimoji="1" lang="ja-JP" altLang="en-US" dirty="0" smtClean="0"/>
              <a:t>例えば、管理者がユーザの情報を盗み見るということが考えられます。</a:t>
            </a:r>
            <a:endParaRPr kumimoji="1" lang="en-US" altLang="ja-JP" dirty="0" smtClean="0"/>
          </a:p>
          <a:p>
            <a:r>
              <a:rPr kumimoji="1" lang="ja-JP" altLang="en-US" dirty="0" smtClean="0"/>
              <a:t>実際に、</a:t>
            </a:r>
            <a:r>
              <a:rPr kumimoji="1" lang="en-US" altLang="ja-JP" dirty="0" err="1" smtClean="0"/>
              <a:t>google</a:t>
            </a:r>
            <a:r>
              <a:rPr kumimoji="1" lang="ja-JP" altLang="en-US" dirty="0" smtClean="0"/>
              <a:t>の管理者がユーザの情報を盗み見て、プライバシを侵害するという事例があります。</a:t>
            </a:r>
            <a:endParaRPr kumimoji="1" lang="en-US" altLang="ja-JP" dirty="0" smtClean="0"/>
          </a:p>
          <a:p>
            <a:r>
              <a:rPr kumimoji="1" lang="ja-JP" altLang="en-US" dirty="0" smtClean="0"/>
              <a:t>サイバー犯罪の</a:t>
            </a:r>
            <a:r>
              <a:rPr kumimoji="1" lang="en-US" altLang="ja-JP" dirty="0" smtClean="0"/>
              <a:t>28%</a:t>
            </a:r>
            <a:r>
              <a:rPr kumimoji="1" lang="ja-JP" altLang="en-US" dirty="0" smtClean="0"/>
              <a:t>は内部犯行という事例があります。</a:t>
            </a:r>
            <a:endParaRPr kumimoji="1" lang="en-US" altLang="ja-JP" dirty="0" smtClean="0"/>
          </a:p>
          <a:p>
            <a:r>
              <a:rPr kumimoji="1" lang="ja-JP" altLang="en-US" dirty="0" smtClean="0"/>
              <a:t>また、クラウドの管理者は機密情報を覗き見るという報告があります。</a:t>
            </a:r>
            <a:endParaRPr kumimoji="1" lang="en-US" altLang="ja-JP" dirty="0" smtClean="0"/>
          </a:p>
          <a:p>
            <a:r>
              <a:rPr kumimoji="1" lang="ja-JP" altLang="en-US" dirty="0" smtClean="0"/>
              <a:t>これらのことから、管理者というのは常に信頼できる人物とは限りません</a:t>
            </a:r>
            <a:r>
              <a:rPr kumimoji="1" lang="ja-JP" altLang="en-US" dirty="0" smtClean="0"/>
              <a:t>。</a:t>
            </a:r>
            <a:endParaRPr kumimoji="1" lang="en-US" altLang="ja-JP" dirty="0" smtClean="0"/>
          </a:p>
          <a:p>
            <a:r>
              <a:rPr kumimoji="1" lang="ja-JP" altLang="en-US" dirty="0" smtClean="0"/>
              <a:t>調査。。。</a:t>
            </a:r>
            <a:endParaRPr kumimoji="1" lang="en-US" altLang="ja-JP" dirty="0" smtClean="0"/>
          </a:p>
          <a:p>
            <a:endParaRPr kumimoji="1" lang="en-US" altLang="ja-JP" dirty="0" smtClean="0"/>
          </a:p>
          <a:p>
            <a:r>
              <a:rPr kumimoji="1" lang="ja-JP" altLang="en-US" dirty="0" smtClean="0"/>
              <a:t>クラウドの管理者が信頼できない人物であった場合、オフロードした</a:t>
            </a:r>
            <a:r>
              <a:rPr kumimoji="1" lang="en-US" altLang="ja-JP" dirty="0" smtClean="0"/>
              <a:t>IDS</a:t>
            </a:r>
            <a:r>
              <a:rPr kumimoji="1" lang="ja-JP" altLang="en-US" dirty="0" smtClean="0"/>
              <a:t>は管理者に容易に無効化されてしまい、</a:t>
            </a:r>
            <a:endParaRPr kumimoji="1" lang="en-US" altLang="ja-JP" dirty="0" smtClean="0"/>
          </a:p>
          <a:p>
            <a:r>
              <a:rPr kumimoji="1" lang="en-US" altLang="ja-JP" dirty="0" smtClean="0"/>
              <a:t>IDS</a:t>
            </a:r>
            <a:r>
              <a:rPr kumimoji="1" lang="ja-JP" altLang="en-US" dirty="0" smtClean="0"/>
              <a:t>オフロードの安全性を担保することができません。</a:t>
            </a:r>
          </a:p>
          <a:p>
            <a:endParaRPr kumimoji="1" lang="en-US" altLang="ja-JP" dirty="0" smtClean="0"/>
          </a:p>
          <a:p>
            <a:endParaRPr kumimoji="1" lang="ja-JP" altLang="en-US" dirty="0" smtClean="0"/>
          </a:p>
          <a:p>
            <a:r>
              <a:rPr kumimoji="1" lang="en-US" altLang="ja-JP" dirty="0" smtClean="0"/>
              <a:t>* Google-&gt;</a:t>
            </a:r>
            <a:r>
              <a:rPr kumimoji="1" lang="ja-JP" altLang="en-US" dirty="0" smtClean="0"/>
              <a:t>ユーザ「</a:t>
            </a:r>
            <a:r>
              <a:rPr kumimoji="1" lang="en-US" altLang="ja-JP" dirty="0" smtClean="0"/>
              <a:t>VM</a:t>
            </a:r>
            <a:r>
              <a:rPr kumimoji="1" lang="ja-JP" altLang="en-US" dirty="0" smtClean="0"/>
              <a:t>」の話ではない。</a:t>
            </a:r>
          </a:p>
          <a:p>
            <a:r>
              <a:rPr kumimoji="1" lang="en-US" altLang="ja-JP" dirty="0" smtClean="0"/>
              <a:t>* </a:t>
            </a:r>
            <a:r>
              <a:rPr kumimoji="1" lang="ja-JP" altLang="en-US" dirty="0" smtClean="0"/>
              <a:t>「クラウドの話ではない。」、システム全般としての話。</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4</a:t>
            </a:fld>
            <a:endParaRPr kumimoji="1" lang="ja-JP" altLang="en-US"/>
          </a:p>
        </p:txBody>
      </p:sp>
    </p:spTree>
    <p:extLst>
      <p:ext uri="{BB962C8B-B14F-4D97-AF65-F5344CB8AC3E}">
        <p14:creationId xmlns:p14="http://schemas.microsoft.com/office/powerpoint/2010/main" val="30943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信頼できない管理者によって、オフロードした</a:t>
            </a:r>
            <a:r>
              <a:rPr kumimoji="1" lang="en-US" altLang="ja-JP" dirty="0" smtClean="0"/>
              <a:t>IDS</a:t>
            </a:r>
            <a:r>
              <a:rPr kumimoji="1" lang="ja-JP" altLang="en-US" dirty="0" smtClean="0"/>
              <a:t>を無効化されるということを考えて、</a:t>
            </a:r>
            <a:endParaRPr kumimoji="1" lang="en-US" altLang="ja-JP" dirty="0" smtClean="0"/>
          </a:p>
          <a:p>
            <a:r>
              <a:rPr kumimoji="1" lang="ja-JP" altLang="en-US" dirty="0" smtClean="0"/>
              <a:t>従来ではクラウド内の一部を信頼する手法が提案されてきました。</a:t>
            </a:r>
            <a:endParaRPr kumimoji="1" lang="en-US" altLang="ja-JP" dirty="0" smtClean="0"/>
          </a:p>
          <a:p>
            <a:r>
              <a:rPr kumimoji="1" lang="ja-JP" altLang="en-US" dirty="0" smtClean="0"/>
              <a:t>ここで従来されてきた研究を紹介する前に、仮想化システムの簡単に説明をします。</a:t>
            </a:r>
            <a:endParaRPr kumimoji="1" lang="en-US" altLang="ja-JP" dirty="0" smtClean="0"/>
          </a:p>
          <a:p>
            <a:r>
              <a:rPr kumimoji="1" lang="ja-JP" altLang="en-US" dirty="0" smtClean="0"/>
              <a:t>クラウドというのは仮想化システムで構成されています。</a:t>
            </a:r>
            <a:endParaRPr kumimoji="1" lang="en-US" altLang="ja-JP" dirty="0" smtClean="0"/>
          </a:p>
          <a:p>
            <a:r>
              <a:rPr kumimoji="1" lang="ja-JP" altLang="en-US" dirty="0" smtClean="0"/>
              <a:t>そして、仮想化システムはユーザ</a:t>
            </a:r>
            <a:r>
              <a:rPr kumimoji="1" lang="en-US" altLang="ja-JP" dirty="0" smtClean="0"/>
              <a:t>VM</a:t>
            </a:r>
            <a:r>
              <a:rPr kumimoji="1" lang="ja-JP" altLang="en-US" dirty="0" smtClean="0"/>
              <a:t>とそれを動かすためのハイパーバイザという</a:t>
            </a:r>
            <a:r>
              <a:rPr kumimoji="1" lang="en-US" altLang="ja-JP" dirty="0" smtClean="0"/>
              <a:t>OS</a:t>
            </a:r>
            <a:r>
              <a:rPr kumimoji="1" lang="ja-JP" altLang="en-US" dirty="0" smtClean="0"/>
              <a:t>ような</a:t>
            </a:r>
            <a:endParaRPr kumimoji="1" lang="en-US" altLang="ja-JP" dirty="0" smtClean="0"/>
          </a:p>
          <a:p>
            <a:r>
              <a:rPr kumimoji="1" lang="ja-JP" altLang="en-US" dirty="0" smtClean="0"/>
              <a:t>役割をするもので構成されています</a:t>
            </a:r>
            <a:r>
              <a:rPr kumimoji="1" lang="ja-JP" altLang="en-US" dirty="0" smtClean="0"/>
              <a:t>。</a:t>
            </a:r>
            <a:endParaRPr kumimoji="1" lang="en-US" altLang="ja-JP" dirty="0" smtClean="0"/>
          </a:p>
          <a:p>
            <a:endParaRPr kumimoji="1" lang="en-US" altLang="ja-JP" dirty="0" smtClean="0"/>
          </a:p>
          <a:p>
            <a:r>
              <a:rPr kumimoji="1" lang="ja-JP" altLang="en-US" dirty="0" smtClean="0"/>
              <a:t>ハイパーバイザ内で</a:t>
            </a:r>
            <a:r>
              <a:rPr kumimoji="1" lang="en-US" altLang="ja-JP" dirty="0" smtClean="0"/>
              <a:t>IDS</a:t>
            </a:r>
            <a:r>
              <a:rPr kumimoji="1" lang="ja-JP" altLang="en-US" dirty="0" smtClean="0"/>
              <a:t>を動作させる手法がある。</a:t>
            </a:r>
            <a:endParaRPr kumimoji="1" lang="en-US" altLang="ja-JP" dirty="0" smtClean="0"/>
          </a:p>
          <a:p>
            <a:endParaRPr kumimoji="1" lang="en-US" altLang="ja-JP" dirty="0" smtClean="0"/>
          </a:p>
          <a:p>
            <a:r>
              <a:rPr kumimoji="1" lang="ja-JP" altLang="en-US" dirty="0" smtClean="0"/>
              <a:t>しかし、これには問題点が２つあります。</a:t>
            </a:r>
            <a:endParaRPr kumimoji="1" lang="en-US" altLang="ja-JP" dirty="0" smtClean="0"/>
          </a:p>
          <a:p>
            <a:r>
              <a:rPr kumimoji="1" lang="ja-JP" altLang="en-US" dirty="0" smtClean="0"/>
              <a:t>仮想化システム内で管理者とハイパーバイザが同居しており、</a:t>
            </a:r>
            <a:endParaRPr kumimoji="1" lang="en-US" altLang="ja-JP" dirty="0" smtClean="0"/>
          </a:p>
          <a:p>
            <a:r>
              <a:rPr kumimoji="1" lang="ja-JP" altLang="en-US" dirty="0" smtClean="0"/>
              <a:t>比較的容易にハイパーバイザ、</a:t>
            </a:r>
            <a:r>
              <a:rPr kumimoji="1" lang="en-US" altLang="ja-JP" dirty="0" smtClean="0"/>
              <a:t>IDS</a:t>
            </a:r>
            <a:r>
              <a:rPr kumimoji="1" lang="ja-JP" altLang="en-US" dirty="0" smtClean="0"/>
              <a:t>を攻撃することができます。</a:t>
            </a:r>
            <a:endParaRPr kumimoji="1" lang="en-US" altLang="ja-JP" dirty="0" smtClean="0"/>
          </a:p>
          <a:p>
            <a:r>
              <a:rPr kumimoji="1" lang="ja-JP" altLang="en-US" dirty="0" smtClean="0"/>
              <a:t>もう一つの問題点として、管理者が信頼できない人物であった場合、</a:t>
            </a:r>
            <a:endParaRPr kumimoji="1" lang="en-US" altLang="ja-JP" dirty="0" smtClean="0"/>
          </a:p>
          <a:p>
            <a:r>
              <a:rPr kumimoji="1" lang="ja-JP" altLang="en-US" dirty="0" smtClean="0"/>
              <a:t>その管理者が管理する仮想化システムは信頼できないという問題です。</a:t>
            </a:r>
            <a:endParaRPr kumimoji="1" lang="en-US" altLang="ja-JP" dirty="0" smtClean="0"/>
          </a:p>
          <a:p>
            <a:endParaRPr kumimoji="1" lang="en-US" altLang="ja-JP" dirty="0" smtClean="0"/>
          </a:p>
          <a:p>
            <a:r>
              <a:rPr kumimoji="1" lang="en-US" altLang="ja-JP" dirty="0" smtClean="0"/>
              <a:t>(30</a:t>
            </a:r>
            <a:r>
              <a:rPr kumimoji="1" lang="ja-JP" altLang="en-US" dirty="0" smtClean="0"/>
              <a:t>秒スライド</a:t>
            </a:r>
            <a:r>
              <a:rPr kumimoji="1" lang="en-US" altLang="ja-JP" dirty="0" smtClean="0"/>
              <a:t>)</a:t>
            </a:r>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5</a:t>
            </a:fld>
            <a:endParaRPr kumimoji="1" lang="ja-JP" altLang="en-US"/>
          </a:p>
        </p:txBody>
      </p:sp>
    </p:spTree>
    <p:extLst>
      <p:ext uri="{BB962C8B-B14F-4D97-AF65-F5344CB8AC3E}">
        <p14:creationId xmlns:p14="http://schemas.microsoft.com/office/powerpoint/2010/main" val="1645279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そこで提案手法である</a:t>
            </a:r>
            <a:r>
              <a:rPr kumimoji="1" lang="en-US" altLang="ja-JP" dirty="0" smtClean="0"/>
              <a:t>V-Met</a:t>
            </a:r>
            <a:r>
              <a:rPr kumimoji="1" lang="ja-JP" altLang="en-US" dirty="0" smtClean="0"/>
              <a:t>では、仮想化システムの外側で</a:t>
            </a:r>
            <a:r>
              <a:rPr kumimoji="1" lang="en-US" altLang="ja-JP" dirty="0" smtClean="0"/>
              <a:t>IDS</a:t>
            </a:r>
            <a:r>
              <a:rPr kumimoji="1" lang="ja-JP" altLang="en-US" dirty="0" smtClean="0"/>
              <a:t>を動作させることで安全にユーザ</a:t>
            </a:r>
            <a:r>
              <a:rPr kumimoji="1" lang="en-US" altLang="ja-JP" dirty="0" smtClean="0"/>
              <a:t>VM</a:t>
            </a:r>
            <a:r>
              <a:rPr kumimoji="1" lang="ja-JP" altLang="en-US" dirty="0" smtClean="0"/>
              <a:t>を監視します。</a:t>
            </a:r>
            <a:endParaRPr kumimoji="1" lang="en-US" altLang="ja-JP" dirty="0" smtClean="0"/>
          </a:p>
          <a:p>
            <a:r>
              <a:rPr kumimoji="1" lang="en-US" altLang="ja-JP" dirty="0" smtClean="0"/>
              <a:t>V-Met</a:t>
            </a:r>
            <a:r>
              <a:rPr kumimoji="1" lang="ja-JP" altLang="en-US" dirty="0" smtClean="0"/>
              <a:t>では、仮想化システムの中から外へのアクセスを制限します。</a:t>
            </a:r>
            <a:endParaRPr kumimoji="1" lang="en-US" altLang="ja-JP" dirty="0" smtClean="0"/>
          </a:p>
          <a:p>
            <a:r>
              <a:rPr kumimoji="1" lang="ja-JP" altLang="en-US" dirty="0" smtClean="0"/>
              <a:t>これにより、仮想化システム内の管理者が</a:t>
            </a:r>
            <a:r>
              <a:rPr kumimoji="1" lang="en-US" altLang="ja-JP" dirty="0" smtClean="0"/>
              <a:t>IDS</a:t>
            </a:r>
            <a:r>
              <a:rPr kumimoji="1" lang="ja-JP" altLang="en-US" dirty="0" smtClean="0"/>
              <a:t>を攻撃のが困難になります。</a:t>
            </a:r>
            <a:endParaRPr kumimoji="1" lang="en-US" altLang="ja-JP" dirty="0" smtClean="0"/>
          </a:p>
          <a:p>
            <a:endParaRPr kumimoji="1" lang="en-US" altLang="ja-JP" dirty="0" smtClean="0"/>
          </a:p>
          <a:p>
            <a:r>
              <a:rPr kumimoji="1" lang="ja-JP" altLang="en-US" dirty="0" smtClean="0"/>
              <a:t>そとの</a:t>
            </a:r>
            <a:r>
              <a:rPr kumimoji="1" lang="en-US" altLang="ja-JP" dirty="0" smtClean="0"/>
              <a:t>IDS</a:t>
            </a:r>
            <a:r>
              <a:rPr kumimoji="1" lang="ja-JP" altLang="en-US" dirty="0" smtClean="0"/>
              <a:t>も攻撃が制限されるので攻撃できません。</a:t>
            </a:r>
            <a:endParaRPr kumimoji="1" lang="en-US" altLang="ja-JP" dirty="0" smtClean="0"/>
          </a:p>
          <a:p>
            <a:endParaRPr kumimoji="1" lang="en-US" altLang="ja-JP" dirty="0" smtClean="0"/>
          </a:p>
          <a:p>
            <a:r>
              <a:rPr kumimoji="1" lang="ja-JP" altLang="en-US" dirty="0" smtClean="0"/>
              <a:t>また、従来では</a:t>
            </a:r>
            <a:r>
              <a:rPr kumimoji="1" lang="en-US" altLang="ja-JP" dirty="0" smtClean="0"/>
              <a:t>IDS</a:t>
            </a:r>
            <a:r>
              <a:rPr kumimoji="1" lang="ja-JP" altLang="en-US" dirty="0" smtClean="0"/>
              <a:t>を安全に動作させるために仮想化システムに信頼できる部分を作り、その中で</a:t>
            </a:r>
            <a:r>
              <a:rPr kumimoji="1" lang="en-US" altLang="ja-JP" dirty="0" smtClean="0"/>
              <a:t>IDS</a:t>
            </a:r>
            <a:r>
              <a:rPr kumimoji="1" lang="ja-JP" altLang="en-US" dirty="0" smtClean="0"/>
              <a:t>を動作させていました。</a:t>
            </a:r>
            <a:endParaRPr kumimoji="1" lang="en-US" altLang="ja-JP" dirty="0" smtClean="0"/>
          </a:p>
          <a:p>
            <a:r>
              <a:rPr kumimoji="1" lang="ja-JP" altLang="en-US" dirty="0" smtClean="0"/>
              <a:t>しかし，</a:t>
            </a:r>
            <a:r>
              <a:rPr kumimoji="1" lang="en-US" altLang="ja-JP" dirty="0" smtClean="0"/>
              <a:t>V-Met</a:t>
            </a:r>
            <a:r>
              <a:rPr kumimoji="1" lang="ja-JP" altLang="en-US" dirty="0" smtClean="0"/>
              <a:t>では</a:t>
            </a:r>
            <a:r>
              <a:rPr kumimoji="1" lang="en-US" altLang="ja-JP" dirty="0" smtClean="0"/>
              <a:t>IDS</a:t>
            </a:r>
            <a:r>
              <a:rPr kumimoji="1" lang="ja-JP" altLang="en-US" dirty="0" smtClean="0"/>
              <a:t>を仮想化システムの外側で動作させるので</a:t>
            </a:r>
            <a:r>
              <a:rPr kumimoji="1" lang="ja-JP" altLang="en-US" dirty="0" smtClean="0"/>
              <a:t>、</a:t>
            </a:r>
            <a:endParaRPr kumimoji="1" lang="en-US" altLang="ja-JP" dirty="0" smtClean="0"/>
          </a:p>
          <a:p>
            <a:endParaRPr kumimoji="1" lang="en-US" altLang="ja-JP" dirty="0" smtClean="0"/>
          </a:p>
          <a:p>
            <a:r>
              <a:rPr kumimoji="1" lang="ja-JP" altLang="en-US" dirty="0" smtClean="0"/>
              <a:t>仮想化</a:t>
            </a:r>
            <a:r>
              <a:rPr kumimoji="1" lang="ja-JP" altLang="en-US" dirty="0" smtClean="0"/>
              <a:t>システム内に信頼できる部分をつくる必要がありません。</a:t>
            </a:r>
            <a:endParaRPr kumimoji="1" lang="en-US" altLang="ja-JP" dirty="0" smtClean="0"/>
          </a:p>
          <a:p>
            <a:endParaRPr kumimoji="1" lang="en-US" altLang="ja-JP" dirty="0" smtClean="0"/>
          </a:p>
          <a:p>
            <a:r>
              <a:rPr kumimoji="1" lang="ja-JP" altLang="en-US" dirty="0" smtClean="0"/>
              <a:t>それ</a:t>
            </a:r>
            <a:r>
              <a:rPr kumimoji="1" lang="ja-JP" altLang="en-US" dirty="0" smtClean="0"/>
              <a:t>により仮想化システム全体を管理者が管理することができるようになります。</a:t>
            </a:r>
            <a:endParaRPr kumimoji="1" lang="en-US" altLang="ja-JP" dirty="0" smtClean="0"/>
          </a:p>
          <a:p>
            <a:r>
              <a:rPr kumimoji="1" lang="ja-JP" altLang="en-US" dirty="0" smtClean="0"/>
              <a:t>こうすることで管理者は、従来通りの管理手法を使うことができます。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D144451-052C-DD45-ABBD-95BB98F92BA0}" type="slidenum">
              <a:rPr kumimoji="1" lang="ja-JP" altLang="en-US" smtClean="0"/>
              <a:t>6</a:t>
            </a:fld>
            <a:endParaRPr kumimoji="1" lang="ja-JP" altLang="en-US"/>
          </a:p>
        </p:txBody>
      </p:sp>
    </p:spTree>
    <p:extLst>
      <p:ext uri="{BB962C8B-B14F-4D97-AF65-F5344CB8AC3E}">
        <p14:creationId xmlns:p14="http://schemas.microsoft.com/office/powerpoint/2010/main" val="2473654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buFont typeface="Arial"/>
              <a:buNone/>
            </a:pPr>
            <a:r>
              <a:rPr kumimoji="1" lang="en-US" altLang="ja-JP" dirty="0" smtClean="0"/>
              <a:t>V-Met</a:t>
            </a:r>
            <a:r>
              <a:rPr kumimoji="1" lang="ja-JP" altLang="en-US" dirty="0" smtClean="0"/>
              <a:t>では、ネストした仮想化という技術を利用します。</a:t>
            </a:r>
            <a:endParaRPr kumimoji="1" lang="en-US" altLang="ja-JP" dirty="0" smtClean="0"/>
          </a:p>
          <a:p>
            <a:pPr marL="0" lvl="0" indent="0">
              <a:buFont typeface="Arial"/>
              <a:buNone/>
            </a:pPr>
            <a:r>
              <a:rPr kumimoji="1" lang="ja-JP" altLang="en-US" dirty="0" smtClean="0"/>
              <a:t>ネストした仮想化というのは、仮想化システム全体を</a:t>
            </a:r>
            <a:r>
              <a:rPr kumimoji="1" lang="en-US" altLang="ja-JP" dirty="0" smtClean="0"/>
              <a:t>VM</a:t>
            </a:r>
            <a:r>
              <a:rPr kumimoji="1" lang="ja-JP" altLang="en-US" dirty="0" smtClean="0"/>
              <a:t>の中で動作させる技術です。</a:t>
            </a:r>
            <a:endParaRPr kumimoji="1" lang="en-US" altLang="ja-JP" dirty="0" smtClean="0"/>
          </a:p>
          <a:p>
            <a:pPr marL="0" lvl="0" indent="0">
              <a:buFont typeface="Arial"/>
              <a:buNone/>
            </a:pPr>
            <a:r>
              <a:rPr kumimoji="1" lang="ja-JP" altLang="en-US" dirty="0" smtClean="0"/>
              <a:t>今回の発表では、その仮想化システムが動作する</a:t>
            </a:r>
            <a:r>
              <a:rPr kumimoji="1" lang="en-US" altLang="ja-JP" dirty="0" smtClean="0"/>
              <a:t>VM</a:t>
            </a:r>
            <a:r>
              <a:rPr kumimoji="1" lang="ja-JP" altLang="en-US" dirty="0" smtClean="0"/>
              <a:t>のことをクラウド</a:t>
            </a:r>
            <a:r>
              <a:rPr kumimoji="1" lang="en-US" altLang="ja-JP" dirty="0" smtClean="0"/>
              <a:t>VM</a:t>
            </a:r>
            <a:r>
              <a:rPr kumimoji="1" lang="ja-JP" altLang="en-US" dirty="0" smtClean="0"/>
              <a:t>と呼ぶことにします。</a:t>
            </a:r>
            <a:endParaRPr kumimoji="1" lang="en-US" altLang="ja-JP" dirty="0" smtClean="0"/>
          </a:p>
          <a:p>
            <a:pPr marL="0" lvl="0" indent="0">
              <a:buFont typeface="Arial"/>
              <a:buNone/>
            </a:pPr>
            <a:endParaRPr kumimoji="1" lang="en-US" altLang="ja-JP" dirty="0" smtClean="0"/>
          </a:p>
          <a:p>
            <a:pPr marL="0" lvl="0" indent="0">
              <a:buFont typeface="Arial"/>
              <a:buNone/>
            </a:pPr>
            <a:r>
              <a:rPr kumimoji="1" lang="ja-JP" altLang="en-US" dirty="0" smtClean="0"/>
              <a:t>ネストした仮想化はソフトウェアによる技術であるので、クラウド</a:t>
            </a:r>
            <a:r>
              <a:rPr kumimoji="1" lang="en-US" altLang="ja-JP" dirty="0" smtClean="0"/>
              <a:t>VM</a:t>
            </a:r>
            <a:r>
              <a:rPr kumimoji="1" lang="ja-JP" altLang="en-US" dirty="0" smtClean="0"/>
              <a:t>の外側で既存の</a:t>
            </a:r>
            <a:r>
              <a:rPr kumimoji="1" lang="en-US" altLang="ja-JP" dirty="0" smtClean="0"/>
              <a:t>IDS</a:t>
            </a:r>
            <a:r>
              <a:rPr kumimoji="1" lang="ja-JP" altLang="en-US" dirty="0" smtClean="0"/>
              <a:t>を実行することができます</a:t>
            </a:r>
            <a:r>
              <a:rPr kumimoji="1" lang="ja-JP" altLang="en-US" dirty="0" smtClean="0"/>
              <a:t>。</a:t>
            </a:r>
            <a:endParaRPr kumimoji="1" lang="en-US" altLang="ja-JP" dirty="0" smtClean="0"/>
          </a:p>
          <a:p>
            <a:pPr marL="0" lvl="0" indent="0">
              <a:buFont typeface="Arial"/>
              <a:buNone/>
            </a:pPr>
            <a:endParaRPr kumimoji="1" lang="en-US" altLang="ja-JP" dirty="0" smtClean="0"/>
          </a:p>
          <a:p>
            <a:pPr marL="0" lvl="0" indent="0">
              <a:buFont typeface="Arial"/>
              <a:buNone/>
            </a:pPr>
            <a:r>
              <a:rPr kumimoji="1" lang="en-US" altLang="ja-JP" dirty="0" smtClean="0"/>
              <a:t>VM</a:t>
            </a:r>
            <a:r>
              <a:rPr kumimoji="1" lang="ja-JP" altLang="en-US" dirty="0" smtClean="0"/>
              <a:t>の中で</a:t>
            </a:r>
            <a:r>
              <a:rPr kumimoji="1" lang="en-US" altLang="ja-JP" dirty="0" smtClean="0"/>
              <a:t>VM</a:t>
            </a:r>
            <a:r>
              <a:rPr kumimoji="1" lang="ja-JP" altLang="en-US" dirty="0" smtClean="0"/>
              <a:t>を動作させるため、仮想化システムと</a:t>
            </a:r>
            <a:r>
              <a:rPr kumimoji="1" lang="en-US" altLang="ja-JP" dirty="0" smtClean="0"/>
              <a:t>IDS</a:t>
            </a:r>
            <a:r>
              <a:rPr kumimoji="1" lang="ja-JP" altLang="en-US" dirty="0" smtClean="0"/>
              <a:t>を強い隔離を実現しています。</a:t>
            </a:r>
          </a:p>
          <a:p>
            <a:endParaRPr kumimoji="1" lang="en-US" altLang="ja-JP" dirty="0" smtClean="0"/>
          </a:p>
          <a:p>
            <a:r>
              <a:rPr kumimoji="1" lang="ja-JP" altLang="en-US" dirty="0" smtClean="0"/>
              <a:t>この仮想化を二重にオーバーヘッドを減らすための研究が行われており、</a:t>
            </a:r>
            <a:endParaRPr kumimoji="1" lang="en-US" altLang="ja-JP" dirty="0" smtClean="0"/>
          </a:p>
          <a:p>
            <a:r>
              <a:rPr kumimoji="1" lang="ja-JP" altLang="en-US" baseline="0" dirty="0" smtClean="0"/>
              <a:t>オーバーヘッドを</a:t>
            </a:r>
            <a:r>
              <a:rPr kumimoji="1" lang="en-US" altLang="ja-JP" baseline="0" dirty="0" smtClean="0"/>
              <a:t>6~8%</a:t>
            </a:r>
            <a:r>
              <a:rPr kumimoji="1" lang="ja-JP" altLang="en-US" baseline="0" dirty="0" smtClean="0"/>
              <a:t>まで低減させることができます。</a:t>
            </a:r>
            <a:endParaRPr kumimoji="1" lang="en-US" altLang="ja-JP" baseline="0" dirty="0" smtClean="0"/>
          </a:p>
          <a:p>
            <a:r>
              <a:rPr kumimoji="1" lang="ja-JP" altLang="en-US" baseline="0" dirty="0" smtClean="0"/>
              <a:t>このような研究を応用することで、ネストした仮想化によるオーバーヘッドは許容できると考えています。</a:t>
            </a:r>
            <a:endParaRPr kumimoji="1" lang="en-US" altLang="ja-JP" baseline="0"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r>
              <a:rPr kumimoji="1" lang="ja-JP" altLang="en-US" dirty="0" smtClean="0"/>
              <a:t>クラウド</a:t>
            </a:r>
            <a:r>
              <a:rPr kumimoji="1" lang="en-US" altLang="ja-JP" dirty="0" smtClean="0"/>
              <a:t>VM</a:t>
            </a:r>
            <a:r>
              <a:rPr kumimoji="1" lang="ja-JP" altLang="en-US" dirty="0" smtClean="0"/>
              <a:t>、クラウドハイパーバイザの説明、プロバイダの説明</a:t>
            </a:r>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endParaRPr kumimoji="1" lang="en-US" altLang="ja-JP" dirty="0" smtClean="0"/>
          </a:p>
          <a:p>
            <a:pPr marL="0" lvl="0" indent="0">
              <a:buFont typeface="Arial"/>
              <a:buNone/>
            </a:pPr>
            <a:r>
              <a:rPr kumimoji="1" lang="en-US" altLang="ja-JP" dirty="0" smtClean="0"/>
              <a:t>なんで強い隔離？</a:t>
            </a:r>
          </a:p>
          <a:p>
            <a:pPr marL="0" lvl="0" indent="0">
              <a:buFont typeface="Arial"/>
              <a:buNone/>
            </a:pPr>
            <a:r>
              <a:rPr kumimoji="1" lang="en-US" altLang="ja-JP" dirty="0" smtClean="0"/>
              <a:t>	コンピュータ同士くらい隔離している</a:t>
            </a:r>
          </a:p>
          <a:p>
            <a:pPr marL="0" lvl="0" indent="0">
              <a:buFont typeface="Arial"/>
              <a:buNone/>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7</a:t>
            </a:fld>
            <a:endParaRPr kumimoji="1" lang="ja-JP" altLang="en-US"/>
          </a:p>
        </p:txBody>
      </p:sp>
    </p:spTree>
    <p:extLst>
      <p:ext uri="{BB962C8B-B14F-4D97-AF65-F5344CB8AC3E}">
        <p14:creationId xmlns:p14="http://schemas.microsoft.com/office/powerpoint/2010/main" val="101757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ここまでは、</a:t>
            </a:r>
            <a:r>
              <a:rPr kumimoji="1" lang="en-US" altLang="ja-JP" dirty="0" smtClean="0"/>
              <a:t>V-Met</a:t>
            </a:r>
            <a:r>
              <a:rPr kumimoji="1" lang="ja-JP" altLang="en-US" dirty="0" smtClean="0"/>
              <a:t>の特徴を説明してきましたが、ここからは</a:t>
            </a:r>
            <a:r>
              <a:rPr kumimoji="1" lang="en-US" altLang="ja-JP" dirty="0" smtClean="0"/>
              <a:t>V-Met</a:t>
            </a:r>
            <a:r>
              <a:rPr kumimoji="1" lang="ja-JP" altLang="en-US" dirty="0" smtClean="0"/>
              <a:t>の監視方法について説明していきます。</a:t>
            </a:r>
            <a:endParaRPr kumimoji="1" lang="en-US" altLang="ja-JP" dirty="0" smtClean="0"/>
          </a:p>
          <a:p>
            <a:r>
              <a:rPr kumimoji="1" lang="en-US" altLang="ja-JP" dirty="0" smtClean="0"/>
              <a:t>V-Met</a:t>
            </a:r>
            <a:r>
              <a:rPr kumimoji="1" lang="ja-JP" altLang="en-US" dirty="0" smtClean="0"/>
              <a:t>の監視は大きく３つあり、メモリ監視、ネットワーク監視、ディスク監視です。</a:t>
            </a:r>
            <a:endParaRPr kumimoji="1" lang="en-US" altLang="ja-JP" dirty="0" smtClean="0"/>
          </a:p>
          <a:p>
            <a:endParaRPr kumimoji="1" lang="en-US" altLang="ja-JP" dirty="0" smtClean="0"/>
          </a:p>
          <a:p>
            <a:r>
              <a:rPr kumimoji="1" lang="ja-JP" altLang="en-US" dirty="0" smtClean="0"/>
              <a:t>まずは、メモリ監視について説明していきます。</a:t>
            </a:r>
            <a:endParaRPr kumimoji="1" lang="en-US" altLang="ja-JP" dirty="0" smtClean="0"/>
          </a:p>
          <a:p>
            <a:r>
              <a:rPr kumimoji="1" lang="en-US" altLang="ja-JP" dirty="0" smtClean="0"/>
              <a:t>IDS</a:t>
            </a:r>
            <a:r>
              <a:rPr kumimoji="1" lang="ja-JP" altLang="en-US" dirty="0" smtClean="0"/>
              <a:t>はクラウド</a:t>
            </a:r>
            <a:r>
              <a:rPr kumimoji="1" lang="en-US" altLang="ja-JP" dirty="0" smtClean="0"/>
              <a:t>VM</a:t>
            </a:r>
            <a:r>
              <a:rPr kumimoji="1" lang="ja-JP" altLang="en-US" dirty="0" smtClean="0"/>
              <a:t>の中で動作するユーザ</a:t>
            </a:r>
            <a:r>
              <a:rPr kumimoji="1" lang="en-US" altLang="ja-JP" dirty="0" smtClean="0"/>
              <a:t>VM</a:t>
            </a:r>
            <a:r>
              <a:rPr kumimoji="1" lang="ja-JP" altLang="en-US" dirty="0" smtClean="0"/>
              <a:t>のデータを特定します。</a:t>
            </a:r>
            <a:endParaRPr kumimoji="1" lang="en-US" altLang="ja-JP" dirty="0" smtClean="0"/>
          </a:p>
          <a:p>
            <a:r>
              <a:rPr kumimoji="1" lang="ja-JP" altLang="en-US" dirty="0" smtClean="0"/>
              <a:t>ユーザ</a:t>
            </a:r>
            <a:r>
              <a:rPr kumimoji="1" lang="en-US" altLang="ja-JP" dirty="0" smtClean="0"/>
              <a:t>VM</a:t>
            </a:r>
            <a:r>
              <a:rPr kumimoji="1" lang="ja-JP" altLang="en-US" dirty="0" err="1" smtClean="0"/>
              <a:t>のメ</a:t>
            </a:r>
            <a:r>
              <a:rPr kumimoji="1" lang="ja-JP" altLang="en-US" dirty="0" smtClean="0"/>
              <a:t>モリは、ユーザ</a:t>
            </a:r>
            <a:r>
              <a:rPr kumimoji="1" lang="en-US" altLang="ja-JP" dirty="0" smtClean="0"/>
              <a:t>VM</a:t>
            </a:r>
            <a:r>
              <a:rPr kumimoji="1" lang="ja-JP" altLang="en-US" dirty="0" smtClean="0"/>
              <a:t>毎にクラウド</a:t>
            </a:r>
            <a:r>
              <a:rPr kumimoji="1" lang="en-US" altLang="ja-JP" dirty="0" smtClean="0"/>
              <a:t>VM</a:t>
            </a:r>
            <a:r>
              <a:rPr kumimoji="1" lang="ja-JP" altLang="en-US" dirty="0" err="1" smtClean="0"/>
              <a:t>のメ</a:t>
            </a:r>
            <a:r>
              <a:rPr kumimoji="1" lang="ja-JP" altLang="en-US" dirty="0" smtClean="0"/>
              <a:t>モリを割当てることで仮想的にユーザ</a:t>
            </a:r>
            <a:r>
              <a:rPr kumimoji="1" lang="en-US" altLang="ja-JP" dirty="0" smtClean="0"/>
              <a:t>VM</a:t>
            </a:r>
            <a:r>
              <a:rPr kumimoji="1" lang="ja-JP" altLang="en-US" dirty="0" smtClean="0"/>
              <a:t>のメモリとしています。</a:t>
            </a:r>
            <a:endParaRPr kumimoji="1" lang="en-US" altLang="ja-JP" dirty="0" smtClean="0"/>
          </a:p>
          <a:p>
            <a:r>
              <a:rPr kumimoji="1" lang="ja-JP" altLang="en-US" dirty="0" smtClean="0"/>
              <a:t>なので、クラウド</a:t>
            </a:r>
            <a:r>
              <a:rPr kumimoji="1" lang="en-US" altLang="ja-JP" dirty="0" smtClean="0"/>
              <a:t>VM</a:t>
            </a:r>
            <a:r>
              <a:rPr kumimoji="1" lang="ja-JP" altLang="en-US" dirty="0" smtClean="0"/>
              <a:t>のメモリの中から、監視対象のユーザ</a:t>
            </a:r>
            <a:r>
              <a:rPr kumimoji="1" lang="en-US" altLang="ja-JP" dirty="0" smtClean="0"/>
              <a:t>VM</a:t>
            </a:r>
            <a:r>
              <a:rPr kumimoji="1" lang="ja-JP" altLang="en-US" dirty="0" smtClean="0"/>
              <a:t>のメモリの中にある目的のデータを見つける必要があります。</a:t>
            </a:r>
            <a:endParaRPr kumimoji="1" lang="en-US" altLang="ja-JP" dirty="0" smtClean="0"/>
          </a:p>
          <a:p>
            <a:r>
              <a:rPr kumimoji="1" lang="ja-JP" altLang="en-US" dirty="0" smtClean="0"/>
              <a:t>そのユーザ</a:t>
            </a:r>
            <a:r>
              <a:rPr kumimoji="1" lang="en-US" altLang="ja-JP" dirty="0" smtClean="0"/>
              <a:t>VM</a:t>
            </a:r>
            <a:r>
              <a:rPr kumimoji="1" lang="ja-JP" altLang="en-US" dirty="0" err="1" smtClean="0"/>
              <a:t>のメ</a:t>
            </a:r>
            <a:r>
              <a:rPr kumimoji="1" lang="ja-JP" altLang="en-US" dirty="0" smtClean="0"/>
              <a:t>モリを特定するために</a:t>
            </a:r>
            <a:r>
              <a:rPr kumimoji="1" lang="en-US" altLang="ja-JP" dirty="0" smtClean="0"/>
              <a:t>V-Met</a:t>
            </a:r>
            <a:r>
              <a:rPr kumimoji="1" lang="ja-JP" altLang="en-US" dirty="0" smtClean="0"/>
              <a:t>では、監視対象のユーザ</a:t>
            </a:r>
            <a:r>
              <a:rPr kumimoji="1" lang="en-US" altLang="ja-JP" dirty="0" smtClean="0"/>
              <a:t>VM</a:t>
            </a:r>
            <a:r>
              <a:rPr kumimoji="1" lang="ja-JP" altLang="en-US" dirty="0" err="1" smtClean="0"/>
              <a:t>のメ</a:t>
            </a:r>
            <a:r>
              <a:rPr kumimoji="1" lang="ja-JP" altLang="en-US" dirty="0" smtClean="0"/>
              <a:t>モリを特定し、その中にある</a:t>
            </a:r>
            <a:endParaRPr kumimoji="1" lang="en-US" altLang="ja-JP" dirty="0" smtClean="0"/>
          </a:p>
          <a:p>
            <a:r>
              <a:rPr kumimoji="1" lang="ja-JP" altLang="en-US" dirty="0" smtClean="0"/>
              <a:t>データの位置を特定します。</a:t>
            </a:r>
            <a:endParaRPr kumimoji="1" lang="en-US" altLang="ja-JP" dirty="0" smtClean="0"/>
          </a:p>
          <a:p>
            <a:endParaRPr kumimoji="1" lang="en-US" altLang="ja-JP" dirty="0" smtClean="0"/>
          </a:p>
          <a:p>
            <a:r>
              <a:rPr kumimoji="1" lang="ja-JP" altLang="en-US" dirty="0" smtClean="0"/>
              <a:t>メモリ監視についてはもう少しさらっと。。。</a:t>
            </a:r>
            <a:endParaRPr kumimoji="1" lang="en-US" altLang="ja-JP" dirty="0" smtClean="0"/>
          </a:p>
          <a:p>
            <a:r>
              <a:rPr kumimoji="1" lang="ja-JP" altLang="en-US" dirty="0" smtClean="0"/>
              <a:t>特定</a:t>
            </a:r>
            <a:r>
              <a:rPr kumimoji="1" lang="en-US" altLang="ja-JP" dirty="0" smtClean="0"/>
              <a:t>-&gt;</a:t>
            </a:r>
            <a:r>
              <a:rPr kumimoji="1" lang="ja-JP" altLang="en-US" dirty="0" smtClean="0"/>
              <a:t>アドレス変換</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B60CFC03-A1C4-8F4A-B768-B5E1C3AC68AB}" type="slidenum">
              <a:rPr kumimoji="1" lang="ja-JP" altLang="en-US" smtClean="0"/>
              <a:t>8</a:t>
            </a:fld>
            <a:endParaRPr kumimoji="1" lang="ja-JP" altLang="en-US"/>
          </a:p>
        </p:txBody>
      </p:sp>
    </p:spTree>
    <p:extLst>
      <p:ext uri="{BB962C8B-B14F-4D97-AF65-F5344CB8AC3E}">
        <p14:creationId xmlns:p14="http://schemas.microsoft.com/office/powerpoint/2010/main" val="2824147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ユーザ</a:t>
            </a:r>
            <a:r>
              <a:rPr lang="en-US" altLang="ja-JP" dirty="0" smtClean="0"/>
              <a:t>VM</a:t>
            </a:r>
            <a:r>
              <a:rPr lang="ja-JP" altLang="en-US" dirty="0" smtClean="0"/>
              <a:t>内のデータを特定するアドレス変換表であるページテーブルを特定します。</a:t>
            </a:r>
            <a:endParaRPr lang="en-US" altLang="ja-JP" dirty="0" smtClean="0"/>
          </a:p>
          <a:p>
            <a:r>
              <a:rPr lang="ja-JP" altLang="en-US" dirty="0" smtClean="0"/>
              <a:t>このページテーブルはプロセス毎に割り当てられていて、時々刻々更新されます。</a:t>
            </a:r>
            <a:endParaRPr lang="en-US" altLang="ja-JP" dirty="0" smtClean="0"/>
          </a:p>
          <a:p>
            <a:r>
              <a:rPr lang="ja-JP" altLang="en-US" dirty="0" smtClean="0"/>
              <a:t>なので、ページテーブル切り替えを補足する必要があります。</a:t>
            </a:r>
            <a:endParaRPr lang="en-US" altLang="ja-JP" dirty="0" smtClean="0"/>
          </a:p>
          <a:p>
            <a:r>
              <a:rPr lang="en-US" altLang="ja-JP" dirty="0" smtClean="0"/>
              <a:t>V-Met</a:t>
            </a:r>
            <a:r>
              <a:rPr lang="ja-JP" altLang="en-US" dirty="0" smtClean="0"/>
              <a:t>では、ページテーブルのアドレスを</a:t>
            </a:r>
            <a:r>
              <a:rPr lang="en-US" altLang="ja-JP" dirty="0" smtClean="0"/>
              <a:t>OS</a:t>
            </a:r>
            <a:r>
              <a:rPr lang="ja-JP" altLang="en-US" dirty="0" smtClean="0"/>
              <a:t>が書き込もうとしたタイミングで</a:t>
            </a:r>
            <a:endParaRPr lang="en-US" altLang="ja-JP" dirty="0" smtClean="0"/>
          </a:p>
          <a:p>
            <a:r>
              <a:rPr lang="en-US" altLang="ja-JP" dirty="0" smtClean="0"/>
              <a:t>V-Met</a:t>
            </a:r>
            <a:r>
              <a:rPr lang="ja-JP" altLang="en-US" dirty="0" smtClean="0"/>
              <a:t>は、そのアドレスを保存しておきます。</a:t>
            </a:r>
            <a:endParaRPr lang="en-US" altLang="ja-JP" dirty="0" smtClean="0"/>
          </a:p>
          <a:p>
            <a:endParaRPr lang="en-US" altLang="ja-JP" dirty="0" smtClean="0"/>
          </a:p>
          <a:p>
            <a:r>
              <a:rPr lang="en-US" altLang="ja-JP" dirty="0" smtClean="0"/>
              <a:t>IDS</a:t>
            </a:r>
            <a:r>
              <a:rPr lang="ja-JP" altLang="en-US" dirty="0" smtClean="0"/>
              <a:t>はその保存したアドレスを用いてページテーブルを特定します。</a:t>
            </a:r>
          </a:p>
          <a:p>
            <a:endParaRPr lang="ja-JP" altLang="en-US" dirty="0" smtClean="0"/>
          </a:p>
          <a:p>
            <a:r>
              <a:rPr lang="ja-JP" altLang="en-US" dirty="0" smtClean="0"/>
              <a:t>２回目の変換のユーザ</a:t>
            </a:r>
            <a:r>
              <a:rPr lang="en-US" altLang="ja-JP" dirty="0" smtClean="0"/>
              <a:t>VM</a:t>
            </a:r>
            <a:r>
              <a:rPr lang="ja-JP" altLang="en-US" dirty="0" smtClean="0"/>
              <a:t>の物理メモリアドレスからクラウド</a:t>
            </a:r>
            <a:r>
              <a:rPr lang="en-US" altLang="ja-JP" dirty="0" smtClean="0"/>
              <a:t>VM</a:t>
            </a:r>
            <a:r>
              <a:rPr lang="ja-JP" altLang="en-US" dirty="0" smtClean="0"/>
              <a:t>の物理メモリアドレスへの変換では、ハイパーバイザ内にある拡張ページテーブルを用いてアドレス変換を行います。</a:t>
            </a:r>
            <a:endParaRPr lang="en-US" altLang="ja-JP" dirty="0" smtClean="0"/>
          </a:p>
          <a:p>
            <a:r>
              <a:rPr lang="ja-JP" altLang="en-US" dirty="0" smtClean="0"/>
              <a:t>そして、取得したアドレスをハイパーコールという、仮想化システムによるシステムコールのようなものを用いてアドレス変換を行います。</a:t>
            </a:r>
            <a:endParaRPr lang="en-US" altLang="ja-JP" dirty="0" smtClean="0"/>
          </a:p>
          <a:p>
            <a:r>
              <a:rPr lang="en-US" altLang="ja-JP" dirty="0" smtClean="0"/>
              <a:t>V-Met</a:t>
            </a:r>
            <a:r>
              <a:rPr lang="ja-JP" altLang="en-US" dirty="0" smtClean="0"/>
              <a:t>では、メモリ監視については先ほど述べたページテーブルを補足するハイパーコールとアドレス変換を行うハイパーコールを作成しました。</a:t>
            </a:r>
            <a:endParaRPr lang="en-US" altLang="ja-JP" dirty="0" smtClean="0"/>
          </a:p>
          <a:p>
            <a:endParaRPr lang="en-US" altLang="ja-JP" dirty="0" smtClean="0"/>
          </a:p>
          <a:p>
            <a:endParaRPr lang="en-US" altLang="ja-JP" dirty="0" smtClean="0"/>
          </a:p>
          <a:p>
            <a:endParaRPr lang="en-US" altLang="ja-JP" dirty="0" smtClean="0"/>
          </a:p>
          <a:p>
            <a:r>
              <a:rPr lang="ja-JP" altLang="en-US" dirty="0" smtClean="0"/>
              <a:t>プロセスの切り替えのタイミングでページテーブルを特定する</a:t>
            </a:r>
            <a:endParaRPr lang="en-US" altLang="ja-JP" dirty="0" smtClean="0"/>
          </a:p>
          <a:p>
            <a:endParaRPr lang="en-US" altLang="ja-JP" dirty="0" smtClean="0"/>
          </a:p>
          <a:p>
            <a:r>
              <a:rPr lang="ja-JP" altLang="en-US" dirty="0" smtClean="0"/>
              <a:t>アドレス変換</a:t>
            </a:r>
            <a:endParaRPr lang="en-US" altLang="ja-JP" dirty="0" smtClean="0"/>
          </a:p>
          <a:p>
            <a:r>
              <a:rPr lang="ja-JP" altLang="en-US" dirty="0" smtClean="0"/>
              <a:t>ユーザ</a:t>
            </a:r>
            <a:r>
              <a:rPr lang="en-US" altLang="ja-JP" dirty="0" smtClean="0"/>
              <a:t>VM</a:t>
            </a:r>
            <a:r>
              <a:rPr lang="ja-JP" altLang="en-US" dirty="0" smtClean="0"/>
              <a:t>、ページテーブル</a:t>
            </a:r>
            <a:endParaRPr lang="en-US" altLang="ja-JP" dirty="0" smtClean="0"/>
          </a:p>
          <a:p>
            <a:r>
              <a:rPr lang="ja-JP" altLang="en-US" dirty="0" smtClean="0"/>
              <a:t>クラウド</a:t>
            </a:r>
            <a:r>
              <a:rPr lang="en-US" altLang="ja-JP" dirty="0" smtClean="0"/>
              <a:t>VM</a:t>
            </a:r>
            <a:r>
              <a:rPr lang="ja-JP" altLang="en-US" dirty="0" smtClean="0"/>
              <a:t>、</a:t>
            </a:r>
            <a:r>
              <a:rPr lang="en-US" altLang="ja-JP" dirty="0" smtClean="0"/>
              <a:t>EPT</a:t>
            </a:r>
          </a:p>
          <a:p>
            <a:endParaRPr lang="en-US" altLang="ja-JP" dirty="0" smtClean="0"/>
          </a:p>
          <a:p>
            <a:r>
              <a:rPr lang="ja-JP" altLang="en-US" dirty="0" smtClean="0"/>
              <a:t>このようにして</a:t>
            </a:r>
            <a:r>
              <a:rPr lang="en-US" altLang="ja-JP" dirty="0" smtClean="0"/>
              <a:t>IDS</a:t>
            </a:r>
            <a:r>
              <a:rPr lang="ja-JP" altLang="en-US" dirty="0" smtClean="0"/>
              <a:t>はアドレス変換をします。どうせわからないだろ。</a:t>
            </a:r>
            <a:endParaRPr lang="en-US" altLang="ja-JP" dirty="0" smtClean="0"/>
          </a:p>
          <a:p>
            <a:endParaRPr lang="en-US" altLang="ja-JP" dirty="0" smtClean="0"/>
          </a:p>
        </p:txBody>
      </p:sp>
      <p:sp>
        <p:nvSpPr>
          <p:cNvPr id="4" name="スライド番号プレースホルダー 3"/>
          <p:cNvSpPr>
            <a:spLocks noGrp="1"/>
          </p:cNvSpPr>
          <p:nvPr>
            <p:ph type="sldNum" sz="quarter" idx="10"/>
          </p:nvPr>
        </p:nvSpPr>
        <p:spPr/>
        <p:txBody>
          <a:bodyPr/>
          <a:lstStyle/>
          <a:p>
            <a:fld id="{235D40E5-29CA-F745-A289-A75AA90C2A3A}" type="slidenum">
              <a:rPr kumimoji="1" lang="ja-JP" altLang="en-US" smtClean="0"/>
              <a:t>9</a:t>
            </a:fld>
            <a:endParaRPr kumimoji="1" lang="ja-JP" altLang="en-US"/>
          </a:p>
        </p:txBody>
      </p:sp>
    </p:spTree>
    <p:extLst>
      <p:ext uri="{BB962C8B-B14F-4D97-AF65-F5344CB8AC3E}">
        <p14:creationId xmlns:p14="http://schemas.microsoft.com/office/powerpoint/2010/main" val="420566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solidFill>
                  <a:srgbClr val="333333"/>
                </a:solidFill>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rgbClr val="33333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268108345"/>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0471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7856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noFill/>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4117850363"/>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smtClean="0"/>
              <a:t>15/02/18</a:t>
            </a:r>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211239916"/>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182746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smtClean="0"/>
              <a:t>15/02/18</a:t>
            </a:r>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621835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smtClean="0"/>
              <a:t>15/02/18</a:t>
            </a:r>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212525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15/02/18</a:t>
            </a:r>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46271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2805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smtClean="0"/>
              <a:t>15/02/18</a:t>
            </a:r>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3C7118-6B7F-5744-BB89-828D4E995862}" type="slidenum">
              <a:rPr kumimoji="1" lang="ja-JP" altLang="en-US" smtClean="0"/>
              <a:t>‹#›</a:t>
            </a:fld>
            <a:endParaRPr kumimoji="1" lang="ja-JP" altLang="en-US"/>
          </a:p>
        </p:txBody>
      </p:sp>
    </p:spTree>
    <p:extLst>
      <p:ext uri="{BB962C8B-B14F-4D97-AF65-F5344CB8AC3E}">
        <p14:creationId xmlns:p14="http://schemas.microsoft.com/office/powerpoint/2010/main" val="331670149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1DD"/>
        </a:solidFill>
        <a:effectLst/>
      </p:bgPr>
    </p:bg>
    <p:spTree>
      <p:nvGrpSpPr>
        <p:cNvPr id="1" name=""/>
        <p:cNvGrpSpPr/>
        <p:nvPr/>
      </p:nvGrpSpPr>
      <p:grpSpPr>
        <a:xfrm>
          <a:off x="0" y="0"/>
          <a:ext cx="0" cy="0"/>
          <a:chOff x="0" y="0"/>
          <a:chExt cx="0" cy="0"/>
        </a:xfrm>
      </p:grpSpPr>
      <p:sp>
        <p:nvSpPr>
          <p:cNvPr id="15" name="正方形/長方形 14"/>
          <p:cNvSpPr/>
          <p:nvPr userDrawn="1"/>
        </p:nvSpPr>
        <p:spPr>
          <a:xfrm>
            <a:off x="81878" y="89601"/>
            <a:ext cx="576000" cy="360000"/>
          </a:xfrm>
          <a:prstGeom prst="rect">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5"/>
          <p:cNvSpPr/>
          <p:nvPr userDrawn="1"/>
        </p:nvSpPr>
        <p:spPr>
          <a:xfrm>
            <a:off x="697574" y="896852"/>
            <a:ext cx="576000" cy="360000"/>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userDrawn="1"/>
        </p:nvSpPr>
        <p:spPr>
          <a:xfrm>
            <a:off x="697574" y="490301"/>
            <a:ext cx="576000" cy="360000"/>
          </a:xfrm>
          <a:prstGeom prst="rect">
            <a:avLst/>
          </a:prstGeom>
          <a:solidFill>
            <a:srgbClr val="327F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正方形/長方形 17"/>
          <p:cNvSpPr/>
          <p:nvPr userDrawn="1"/>
        </p:nvSpPr>
        <p:spPr>
          <a:xfrm>
            <a:off x="81878" y="497921"/>
            <a:ext cx="576000" cy="360000"/>
          </a:xfrm>
          <a:prstGeom prst="rect">
            <a:avLst/>
          </a:prstGeom>
          <a:solidFill>
            <a:srgbClr val="EB862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プレースホルダー 1"/>
          <p:cNvSpPr>
            <a:spLocks noGrp="1"/>
          </p:cNvSpPr>
          <p:nvPr>
            <p:ph type="title"/>
          </p:nvPr>
        </p:nvSpPr>
        <p:spPr>
          <a:xfrm>
            <a:off x="457200" y="274638"/>
            <a:ext cx="8229600" cy="1143000"/>
          </a:xfrm>
          <a:prstGeom prst="rect">
            <a:avLst/>
          </a:prstGeom>
          <a:noFill/>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15/02/18</a:t>
            </a:r>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547648" y="-17127"/>
            <a:ext cx="678653" cy="274324"/>
          </a:xfrm>
          <a:prstGeom prst="rect">
            <a:avLst/>
          </a:prstGeom>
          <a:noFill/>
          <a:ln>
            <a:noFill/>
          </a:ln>
        </p:spPr>
        <p:style>
          <a:lnRef idx="2">
            <a:schemeClr val="dk1"/>
          </a:lnRef>
          <a:fillRef idx="1">
            <a:schemeClr val="lt1"/>
          </a:fillRef>
          <a:effectRef idx="0">
            <a:schemeClr val="dk1"/>
          </a:effectRef>
          <a:fontRef idx="none"/>
        </p:style>
        <p:txBody>
          <a:bodyPr vert="horz" lIns="91440" tIns="45720" rIns="91440" bIns="45720" rtlCol="0" anchor="ctr"/>
          <a:lstStyle>
            <a:lvl1pPr algn="ctr">
              <a:defRPr sz="1800">
                <a:solidFill>
                  <a:srgbClr val="5F5F5F"/>
                </a:solidFill>
              </a:defRPr>
            </a:lvl1pPr>
          </a:lstStyle>
          <a:p>
            <a:fld id="{1F3C7118-6B7F-5744-BB89-828D4E995862}" type="slidenum">
              <a:rPr lang="ja-JP" altLang="en-US" smtClean="0"/>
              <a:pPr/>
              <a:t>‹#›</a:t>
            </a:fld>
            <a:endParaRPr lang="ja-JP" altLang="en-US" dirty="0"/>
          </a:p>
        </p:txBody>
      </p:sp>
    </p:spTree>
    <p:extLst>
      <p:ext uri="{BB962C8B-B14F-4D97-AF65-F5344CB8AC3E}">
        <p14:creationId xmlns:p14="http://schemas.microsoft.com/office/powerpoint/2010/main" val="757723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ftr="0" dt="0"/>
  <p:txStyles>
    <p:titleStyle>
      <a:lvl1pPr algn="ctr" defTabSz="457200" rtl="0" eaLnBrk="1" latinLnBrk="0" hangingPunct="1">
        <a:spcBef>
          <a:spcPct val="0"/>
        </a:spcBef>
        <a:buNone/>
        <a:defRPr kumimoji="1" sz="4400" kern="1200">
          <a:solidFill>
            <a:srgbClr val="333333"/>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2800" kern="1200">
          <a:solidFill>
            <a:srgbClr val="333333"/>
          </a:solidFill>
          <a:latin typeface="+mn-lt"/>
          <a:ea typeface="+mn-ea"/>
          <a:cs typeface="+mn-cs"/>
        </a:defRPr>
      </a:lvl1pPr>
      <a:lvl2pPr marL="742950" indent="-285750" algn="l" defTabSz="457200" rtl="0" eaLnBrk="1" latinLnBrk="0" hangingPunct="1">
        <a:spcBef>
          <a:spcPct val="20000"/>
        </a:spcBef>
        <a:buFont typeface="Arial"/>
        <a:buChar char="–"/>
        <a:defRPr kumimoji="1" sz="2400" kern="1200">
          <a:solidFill>
            <a:srgbClr val="333333"/>
          </a:solidFill>
          <a:latin typeface="+mn-lt"/>
          <a:ea typeface="+mn-ea"/>
          <a:cs typeface="+mn-cs"/>
        </a:defRPr>
      </a:lvl2pPr>
      <a:lvl3pPr marL="11430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rgbClr val="333333"/>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97180" y="2130425"/>
            <a:ext cx="8549640" cy="1470025"/>
          </a:xfrm>
        </p:spPr>
        <p:txBody>
          <a:bodyPr>
            <a:normAutofit/>
          </a:bodyPr>
          <a:lstStyle/>
          <a:p>
            <a:r>
              <a:rPr kumimoji="1" lang="ja-JP" altLang="en-US" sz="4000" b="1" dirty="0" smtClean="0"/>
              <a:t>クラウドにおける仮想化</a:t>
            </a:r>
            <a:r>
              <a:rPr lang="ja-JP" altLang="en-US" sz="4000" b="1" dirty="0" smtClean="0"/>
              <a:t>システム</a:t>
            </a:r>
            <a:br>
              <a:rPr lang="ja-JP" altLang="en-US" sz="4000" b="1" dirty="0" smtClean="0"/>
            </a:br>
            <a:r>
              <a:rPr lang="ja-JP" altLang="en-US" sz="4000" b="1" dirty="0" smtClean="0"/>
              <a:t>外部からの</a:t>
            </a:r>
            <a:r>
              <a:rPr kumimoji="1" lang="ja-JP" altLang="en-US" sz="4000" b="1" dirty="0" smtClean="0"/>
              <a:t>安全な</a:t>
            </a:r>
            <a:r>
              <a:rPr kumimoji="1" lang="en-US" altLang="ja-JP" sz="4000" b="1" dirty="0" smtClean="0"/>
              <a:t>VM</a:t>
            </a:r>
            <a:r>
              <a:rPr kumimoji="1" lang="ja-JP" altLang="en-US" sz="4000" b="1" dirty="0" smtClean="0"/>
              <a:t>監視</a:t>
            </a:r>
            <a:endParaRPr kumimoji="1" lang="ja-JP" altLang="en-US" sz="4000" b="1" dirty="0"/>
          </a:p>
        </p:txBody>
      </p:sp>
      <p:sp>
        <p:nvSpPr>
          <p:cNvPr id="3" name="サブタイトル 2"/>
          <p:cNvSpPr>
            <a:spLocks noGrp="1"/>
          </p:cNvSpPr>
          <p:nvPr>
            <p:ph type="subTitle" idx="1"/>
          </p:nvPr>
        </p:nvSpPr>
        <p:spPr/>
        <p:txBody>
          <a:bodyPr>
            <a:normAutofit/>
          </a:bodyPr>
          <a:lstStyle/>
          <a:p>
            <a:r>
              <a:rPr lang="ja-JP" altLang="en-US" dirty="0" smtClean="0"/>
              <a:t>九州工業大学大学院</a:t>
            </a:r>
            <a:r>
              <a:rPr lang="en-US" altLang="ja-JP" dirty="0" smtClean="0"/>
              <a:t> </a:t>
            </a:r>
            <a:r>
              <a:rPr lang="ja-JP" altLang="en-US" dirty="0" smtClean="0"/>
              <a:t>情報工学府</a:t>
            </a:r>
            <a:endParaRPr lang="en-US" altLang="ja-JP" dirty="0" smtClean="0"/>
          </a:p>
          <a:p>
            <a:r>
              <a:rPr lang="ja-JP" altLang="en-US" dirty="0" smtClean="0"/>
              <a:t>情報創成工学専攻</a:t>
            </a:r>
            <a:r>
              <a:rPr lang="en-US" altLang="ja-JP" strike="sngStrike" dirty="0" smtClean="0"/>
              <a:t> </a:t>
            </a:r>
          </a:p>
          <a:p>
            <a:r>
              <a:rPr lang="en-US" altLang="ja-JP" dirty="0" smtClean="0"/>
              <a:t>15675039 </a:t>
            </a:r>
            <a:r>
              <a:rPr lang="ja-JP" altLang="en-US" dirty="0" smtClean="0"/>
              <a:t>美山翔平</a:t>
            </a:r>
            <a:endParaRPr kumimoji="1" lang="ja-JP" altLang="en-US" strike="sngStrike"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a:t>
            </a:fld>
            <a:endParaRPr kumimoji="1" lang="ja-JP" altLang="en-US"/>
          </a:p>
        </p:txBody>
      </p:sp>
    </p:spTree>
    <p:extLst>
      <p:ext uri="{BB962C8B-B14F-4D97-AF65-F5344CB8AC3E}">
        <p14:creationId xmlns:p14="http://schemas.microsoft.com/office/powerpoint/2010/main" val="24665936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lstStyle/>
          <a:p>
            <a:r>
              <a:rPr kumimoji="1" lang="ja-JP" altLang="en-US" dirty="0" smtClean="0"/>
              <a:t>ネットワーク監視</a:t>
            </a:r>
            <a:r>
              <a:rPr kumimoji="1" lang="en-US" altLang="ja-JP" dirty="0" smtClean="0"/>
              <a:t> (</a:t>
            </a:r>
            <a:r>
              <a:rPr kumimoji="1" lang="ja-JP" altLang="en-US" dirty="0" smtClean="0"/>
              <a:t>手法</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lang="en-US" altLang="en-US" dirty="0" err="1" smtClean="0"/>
              <a:t>クラウドVM</a:t>
            </a:r>
            <a:r>
              <a:rPr lang="ja-JP" altLang="en-US" dirty="0" smtClean="0"/>
              <a:t>の境界でネットワーク通信を監視</a:t>
            </a:r>
            <a:endParaRPr lang="en-US" altLang="ja-JP" dirty="0"/>
          </a:p>
          <a:p>
            <a:pPr lvl="1"/>
            <a:r>
              <a:rPr lang="ja-JP" altLang="en-US" dirty="0" smtClean="0"/>
              <a:t>仮想化システムが送受信した時点のパケットを取得</a:t>
            </a:r>
            <a:endParaRPr lang="en-US" altLang="ja-JP" dirty="0" smtClean="0"/>
          </a:p>
          <a:p>
            <a:pPr lvl="2"/>
            <a:r>
              <a:rPr lang="ja-JP" altLang="en-US" dirty="0" smtClean="0"/>
              <a:t>すべてのユーザ</a:t>
            </a:r>
            <a:r>
              <a:rPr lang="en-US" altLang="ja-JP" dirty="0" smtClean="0"/>
              <a:t>VM</a:t>
            </a:r>
            <a:r>
              <a:rPr lang="ja-JP" altLang="en-US" dirty="0" smtClean="0"/>
              <a:t>のパケットが混ざっている</a:t>
            </a:r>
            <a:endParaRPr lang="en-US" altLang="ja-JP" dirty="0" smtClean="0"/>
          </a:p>
          <a:p>
            <a:pPr lvl="1"/>
            <a:r>
              <a:rPr lang="ja-JP" altLang="en-US" dirty="0" smtClean="0"/>
              <a:t>クラウド</a:t>
            </a:r>
            <a:r>
              <a:rPr lang="en-US" altLang="ja-JP" dirty="0" smtClean="0"/>
              <a:t>VM</a:t>
            </a:r>
            <a:r>
              <a:rPr lang="ja-JP" altLang="en-US" dirty="0" smtClean="0"/>
              <a:t>の仮想</a:t>
            </a:r>
            <a:r>
              <a:rPr lang="en-US" altLang="ja-JP" dirty="0" smtClean="0"/>
              <a:t>NIC</a:t>
            </a:r>
            <a:r>
              <a:rPr lang="ja-JP" altLang="en-US" dirty="0" smtClean="0"/>
              <a:t>からパケットを取得</a:t>
            </a:r>
            <a:endParaRPr lang="en-US" altLang="ja-JP" dirty="0" smtClean="0"/>
          </a:p>
          <a:p>
            <a:pPr lvl="1"/>
            <a:r>
              <a:rPr lang="en-US" altLang="ja-JP" dirty="0" smtClean="0"/>
              <a:t>MAC</a:t>
            </a:r>
            <a:r>
              <a:rPr lang="ja-JP" altLang="en-US" dirty="0" smtClean="0"/>
              <a:t>アドレスを基にユーザ</a:t>
            </a:r>
            <a:r>
              <a:rPr lang="en-US" altLang="ja-JP" dirty="0" smtClean="0"/>
              <a:t>VM</a:t>
            </a:r>
            <a:r>
              <a:rPr lang="ja-JP" altLang="en-US" dirty="0" smtClean="0"/>
              <a:t>ごとに分類</a:t>
            </a: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10</a:t>
            </a:fld>
            <a:endParaRPr kumimoji="1" lang="ja-JP" altLang="en-US"/>
          </a:p>
        </p:txBody>
      </p:sp>
      <p:sp>
        <p:nvSpPr>
          <p:cNvPr id="19" name="正方形/長方形 18"/>
          <p:cNvSpPr/>
          <p:nvPr/>
        </p:nvSpPr>
        <p:spPr>
          <a:xfrm>
            <a:off x="4526610" y="4338298"/>
            <a:ext cx="3582526" cy="2113302"/>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9" name="正方形/長方形 8"/>
          <p:cNvSpPr/>
          <p:nvPr/>
        </p:nvSpPr>
        <p:spPr>
          <a:xfrm>
            <a:off x="2621827" y="5520591"/>
            <a:ext cx="1194271" cy="567673"/>
          </a:xfrm>
          <a:prstGeom prst="rect">
            <a:avLst/>
          </a:prstGeom>
          <a:pattFill prst="pct50">
            <a:fgClr>
              <a:srgbClr val="5F5F5F"/>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333333"/>
                </a:solidFill>
              </a:rPr>
              <a:t>仮想</a:t>
            </a:r>
            <a:r>
              <a:rPr kumimoji="1" lang="en-US" altLang="ja-JP" dirty="0" smtClean="0">
                <a:solidFill>
                  <a:srgbClr val="333333"/>
                </a:solidFill>
              </a:rPr>
              <a:t>NIC</a:t>
            </a:r>
            <a:endParaRPr kumimoji="1" lang="ja-JP" altLang="en-US" dirty="0">
              <a:solidFill>
                <a:srgbClr val="333333"/>
              </a:solidFill>
            </a:endParaRPr>
          </a:p>
        </p:txBody>
      </p:sp>
      <p:sp>
        <p:nvSpPr>
          <p:cNvPr id="35" name="テキスト ボックス 34"/>
          <p:cNvSpPr txBox="1"/>
          <p:nvPr/>
        </p:nvSpPr>
        <p:spPr>
          <a:xfrm>
            <a:off x="753678" y="4612055"/>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cxnSp>
        <p:nvCxnSpPr>
          <p:cNvPr id="45" name="直線矢印コネクタ 44"/>
          <p:cNvCxnSpPr>
            <a:stCxn id="9" idx="1"/>
            <a:endCxn id="33" idx="3"/>
          </p:cNvCxnSpPr>
          <p:nvPr/>
        </p:nvCxnSpPr>
        <p:spPr>
          <a:xfrm flipH="1">
            <a:off x="2154746" y="5804428"/>
            <a:ext cx="467081" cy="8252"/>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33" name="正方形/長方形 32"/>
          <p:cNvSpPr/>
          <p:nvPr/>
        </p:nvSpPr>
        <p:spPr>
          <a:xfrm>
            <a:off x="960475" y="5528843"/>
            <a:ext cx="1194271" cy="567673"/>
          </a:xfrm>
          <a:prstGeom prst="rect">
            <a:avLst/>
          </a:prstGeom>
          <a:pattFill prst="pct50">
            <a:fgClr>
              <a:srgbClr val="5F5F5F"/>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solidFill>
                  <a:srgbClr val="333333"/>
                </a:solidFill>
              </a:rPr>
              <a:t>パケット分類器</a:t>
            </a:r>
            <a:endParaRPr kumimoji="1" lang="ja-JP" altLang="en-US" dirty="0">
              <a:solidFill>
                <a:srgbClr val="333333"/>
              </a:solidFill>
            </a:endParaRPr>
          </a:p>
        </p:txBody>
      </p:sp>
      <p:sp>
        <p:nvSpPr>
          <p:cNvPr id="50" name="テキスト ボックス 49"/>
          <p:cNvSpPr txBox="1"/>
          <p:nvPr/>
        </p:nvSpPr>
        <p:spPr>
          <a:xfrm>
            <a:off x="1605258" y="4598980"/>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cxnSp>
        <p:nvCxnSpPr>
          <p:cNvPr id="39" name="直線矢印コネクタ 38"/>
          <p:cNvCxnSpPr>
            <a:stCxn id="33" idx="0"/>
          </p:cNvCxnSpPr>
          <p:nvPr/>
        </p:nvCxnSpPr>
        <p:spPr>
          <a:xfrm flipV="1">
            <a:off x="1557611" y="5272794"/>
            <a:ext cx="0" cy="256049"/>
          </a:xfrm>
          <a:prstGeom prst="straightConnector1">
            <a:avLst/>
          </a:prstGeom>
          <a:ln>
            <a:solidFill>
              <a:srgbClr val="333333"/>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6" name="直線矢印コネクタ 45"/>
          <p:cNvCxnSpPr>
            <a:stCxn id="9" idx="2"/>
          </p:cNvCxnSpPr>
          <p:nvPr/>
        </p:nvCxnSpPr>
        <p:spPr>
          <a:xfrm flipH="1">
            <a:off x="3217755" y="6088264"/>
            <a:ext cx="1208" cy="389323"/>
          </a:xfrm>
          <a:prstGeom prst="straightConnector1">
            <a:avLst/>
          </a:prstGeom>
          <a:ln>
            <a:solidFill>
              <a:srgbClr val="333333"/>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9" name="正方形/長方形 28"/>
          <p:cNvSpPr/>
          <p:nvPr/>
        </p:nvSpPr>
        <p:spPr>
          <a:xfrm>
            <a:off x="4678822" y="4731221"/>
            <a:ext cx="3239644" cy="1609253"/>
          </a:xfrm>
          <a:prstGeom prst="rect">
            <a:avLst/>
          </a:prstGeom>
          <a:pattFill prst="pct50">
            <a:fgClr>
              <a:srgbClr val="327F9E"/>
            </a:fgClr>
            <a:bgClr>
              <a:prstClr val="white"/>
            </a:bgClr>
          </a:patt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0" name="正方形/長方形 19"/>
          <p:cNvSpPr/>
          <p:nvPr/>
        </p:nvSpPr>
        <p:spPr>
          <a:xfrm>
            <a:off x="6389754" y="5097657"/>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p:txBody>
      </p:sp>
      <p:sp>
        <p:nvSpPr>
          <p:cNvPr id="24" name="テキスト ボックス 23"/>
          <p:cNvSpPr txBox="1"/>
          <p:nvPr/>
        </p:nvSpPr>
        <p:spPr>
          <a:xfrm>
            <a:off x="5582789" y="4326586"/>
            <a:ext cx="1598690" cy="400110"/>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8" name="正方形/長方形 27"/>
          <p:cNvSpPr/>
          <p:nvPr/>
        </p:nvSpPr>
        <p:spPr>
          <a:xfrm>
            <a:off x="4932853" y="5097659"/>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p:txBody>
      </p:sp>
      <p:cxnSp>
        <p:nvCxnSpPr>
          <p:cNvPr id="25" name="直線コネクタ 24"/>
          <p:cNvCxnSpPr/>
          <p:nvPr/>
        </p:nvCxnSpPr>
        <p:spPr>
          <a:xfrm>
            <a:off x="5592969" y="5963186"/>
            <a:ext cx="0" cy="213716"/>
          </a:xfrm>
          <a:prstGeom prst="line">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1" name="直線コネクタ 40"/>
          <p:cNvCxnSpPr/>
          <p:nvPr/>
        </p:nvCxnSpPr>
        <p:spPr>
          <a:xfrm>
            <a:off x="7181479" y="5963186"/>
            <a:ext cx="0" cy="213716"/>
          </a:xfrm>
          <a:prstGeom prst="line">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cxnSp>
        <p:nvCxnSpPr>
          <p:cNvPr id="42" name="直線コネクタ 41"/>
          <p:cNvCxnSpPr/>
          <p:nvPr/>
        </p:nvCxnSpPr>
        <p:spPr>
          <a:xfrm flipH="1">
            <a:off x="5577891" y="6176902"/>
            <a:ext cx="1598689" cy="0"/>
          </a:xfrm>
          <a:prstGeom prst="line">
            <a:avLst/>
          </a:prstGeom>
          <a:ln>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13" name="円/楕円 12"/>
          <p:cNvSpPr/>
          <p:nvPr/>
        </p:nvSpPr>
        <p:spPr>
          <a:xfrm>
            <a:off x="6024139" y="6211824"/>
            <a:ext cx="731231" cy="327145"/>
          </a:xfrm>
          <a:prstGeom prst="ellipse">
            <a:avLst/>
          </a:prstGeom>
          <a:noFill/>
          <a:ln w="57150" cmpd="sng">
            <a:solidFill>
              <a:srgbClr val="E5593C"/>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b="1" dirty="0"/>
          </a:p>
        </p:txBody>
      </p:sp>
      <p:sp>
        <p:nvSpPr>
          <p:cNvPr id="30" name="テキスト ボックス 29"/>
          <p:cNvSpPr txBox="1"/>
          <p:nvPr/>
        </p:nvSpPr>
        <p:spPr>
          <a:xfrm>
            <a:off x="4671869" y="4761296"/>
            <a:ext cx="3303439" cy="369332"/>
          </a:xfrm>
          <a:prstGeom prst="rect">
            <a:avLst/>
          </a:prstGeom>
          <a:noFill/>
          <a:effectLst/>
        </p:spPr>
        <p:txBody>
          <a:bodyPr wrap="square" rtlCol="0">
            <a:spAutoFit/>
          </a:bodyPr>
          <a:lstStyle/>
          <a:p>
            <a:r>
              <a:rPr lang="ja-JP" altLang="en-US" dirty="0" smtClean="0">
                <a:solidFill>
                  <a:srgbClr val="333333"/>
                </a:solidFill>
              </a:rPr>
              <a:t>仮想化システム</a:t>
            </a:r>
            <a:endParaRPr kumimoji="1" lang="ja-JP" altLang="en-US" dirty="0">
              <a:solidFill>
                <a:srgbClr val="333333"/>
              </a:solidFill>
            </a:endParaRPr>
          </a:p>
        </p:txBody>
      </p:sp>
      <p:cxnSp>
        <p:nvCxnSpPr>
          <p:cNvPr id="43" name="直線コネクタ 42"/>
          <p:cNvCxnSpPr/>
          <p:nvPr/>
        </p:nvCxnSpPr>
        <p:spPr>
          <a:xfrm flipH="1" flipV="1">
            <a:off x="6386579" y="6176905"/>
            <a:ext cx="3175" cy="454981"/>
          </a:xfrm>
          <a:prstGeom prst="line">
            <a:avLst/>
          </a:prstGeom>
          <a:ln>
            <a:solidFill>
              <a:srgbClr val="333333"/>
            </a:solidFill>
          </a:ln>
          <a:effectLst/>
        </p:spPr>
        <p:style>
          <a:lnRef idx="2">
            <a:schemeClr val="accent1"/>
          </a:lnRef>
          <a:fillRef idx="0">
            <a:schemeClr val="accent1"/>
          </a:fillRef>
          <a:effectRef idx="1">
            <a:schemeClr val="accent1"/>
          </a:effectRef>
          <a:fontRef idx="minor">
            <a:schemeClr val="tx1"/>
          </a:fontRef>
        </p:style>
      </p:cxnSp>
      <p:cxnSp>
        <p:nvCxnSpPr>
          <p:cNvPr id="17" name="カギ線コネクタ 16"/>
          <p:cNvCxnSpPr>
            <a:endCxn id="35" idx="2"/>
          </p:cNvCxnSpPr>
          <p:nvPr/>
        </p:nvCxnSpPr>
        <p:spPr>
          <a:xfrm rot="10800000">
            <a:off x="1075129" y="5012166"/>
            <a:ext cx="482483" cy="260629"/>
          </a:xfrm>
          <a:prstGeom prst="bentConnector2">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6" name="カギ線コネクタ 35"/>
          <p:cNvCxnSpPr>
            <a:endCxn id="50" idx="2"/>
          </p:cNvCxnSpPr>
          <p:nvPr/>
        </p:nvCxnSpPr>
        <p:spPr>
          <a:xfrm flipV="1">
            <a:off x="1557613" y="4999090"/>
            <a:ext cx="369095" cy="273704"/>
          </a:xfrm>
          <a:prstGeom prst="bentConnector2">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カギ線コネクタ 6"/>
          <p:cNvCxnSpPr/>
          <p:nvPr/>
        </p:nvCxnSpPr>
        <p:spPr>
          <a:xfrm rot="10800000">
            <a:off x="3816098" y="5829093"/>
            <a:ext cx="2573657" cy="802788"/>
          </a:xfrm>
          <a:prstGeom prst="bentConnector3">
            <a:avLst>
              <a:gd name="adj1" fmla="val 81582"/>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5328207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ネットワーク監視</a:t>
            </a:r>
            <a:r>
              <a:rPr kumimoji="1" lang="en-US" altLang="ja-JP" dirty="0" smtClean="0"/>
              <a:t> (</a:t>
            </a:r>
            <a:r>
              <a:rPr kumimoji="1" lang="ja-JP" altLang="en-US" dirty="0" smtClean="0"/>
              <a:t>手法</a:t>
            </a:r>
            <a:r>
              <a:rPr kumimoji="1"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ユーザ</a:t>
            </a:r>
            <a:r>
              <a:rPr lang="en-US" altLang="ja-JP" dirty="0"/>
              <a:t>VM</a:t>
            </a:r>
            <a:r>
              <a:rPr lang="ja-JP" altLang="en-US" dirty="0"/>
              <a:t>の</a:t>
            </a:r>
            <a:r>
              <a:rPr lang="ja-JP" altLang="en-US" dirty="0" smtClean="0"/>
              <a:t>境界でネットワーク通信を監視</a:t>
            </a:r>
            <a:endParaRPr lang="en-US" altLang="ja-JP" dirty="0"/>
          </a:p>
          <a:p>
            <a:pPr lvl="1"/>
            <a:r>
              <a:rPr lang="ja-JP" altLang="en-US" dirty="0" smtClean="0"/>
              <a:t>ユーザ</a:t>
            </a:r>
            <a:r>
              <a:rPr lang="en-US" altLang="ja-JP" dirty="0" smtClean="0"/>
              <a:t>VM</a:t>
            </a:r>
            <a:r>
              <a:rPr lang="ja-JP" altLang="en-US" dirty="0" smtClean="0"/>
              <a:t>が送受信した直後のパケットを取得</a:t>
            </a:r>
            <a:endParaRPr lang="en-US" altLang="ja-JP" dirty="0" smtClean="0"/>
          </a:p>
          <a:p>
            <a:pPr lvl="1"/>
            <a:r>
              <a:rPr lang="ja-JP" altLang="en-US" dirty="0" smtClean="0"/>
              <a:t>ユーザ</a:t>
            </a:r>
            <a:r>
              <a:rPr lang="en-US" altLang="ja-JP" dirty="0" smtClean="0"/>
              <a:t>VM</a:t>
            </a:r>
            <a:r>
              <a:rPr lang="ja-JP" altLang="en-US" dirty="0" smtClean="0"/>
              <a:t>内のドライバでウルトラコールを実行</a:t>
            </a:r>
            <a:endParaRPr lang="en-US" altLang="ja-JP" dirty="0" smtClean="0"/>
          </a:p>
          <a:p>
            <a:pPr lvl="2"/>
            <a:r>
              <a:rPr lang="ja-JP" altLang="en-US" dirty="0" smtClean="0"/>
              <a:t>パケットをクラウドハイパーバイザに保存</a:t>
            </a:r>
            <a:endParaRPr lang="en-US" altLang="ja-JP" dirty="0" smtClean="0"/>
          </a:p>
          <a:p>
            <a:pPr lvl="1"/>
            <a:r>
              <a:rPr lang="en-US" altLang="ja-JP" dirty="0" smtClean="0"/>
              <a:t>IDS</a:t>
            </a:r>
            <a:r>
              <a:rPr lang="ja-JP" altLang="en-US" dirty="0" smtClean="0"/>
              <a:t>はクラウドハイパーバイザからパケットを取得</a:t>
            </a:r>
            <a:endParaRPr lang="en-US" altLang="ja-JP" dirty="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11</a:t>
            </a:fld>
            <a:endParaRPr kumimoji="1" lang="ja-JP" altLang="en-US"/>
          </a:p>
        </p:txBody>
      </p:sp>
      <p:sp>
        <p:nvSpPr>
          <p:cNvPr id="5" name="正方形/長方形 4"/>
          <p:cNvSpPr/>
          <p:nvPr/>
        </p:nvSpPr>
        <p:spPr>
          <a:xfrm>
            <a:off x="4526610" y="4156912"/>
            <a:ext cx="3582526" cy="1694338"/>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6" name="正方形/長方形 5"/>
          <p:cNvSpPr/>
          <p:nvPr/>
        </p:nvSpPr>
        <p:spPr>
          <a:xfrm>
            <a:off x="6389754" y="4729168"/>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p:txBody>
      </p:sp>
      <p:sp>
        <p:nvSpPr>
          <p:cNvPr id="7" name="テキスト ボックス 6"/>
          <p:cNvSpPr txBox="1"/>
          <p:nvPr/>
        </p:nvSpPr>
        <p:spPr>
          <a:xfrm>
            <a:off x="5582789" y="4158617"/>
            <a:ext cx="1598690" cy="400110"/>
          </a:xfrm>
          <a:prstGeom prst="rect">
            <a:avLst/>
          </a:prstGeom>
          <a:noFill/>
          <a:effectLst/>
        </p:spPr>
        <p:txBody>
          <a:bodyPr wrap="none" rtlCol="0">
            <a:spAutoFit/>
          </a:bodyPr>
          <a:lstStyle/>
          <a:p>
            <a:pPr algn="ctr"/>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8" name="正方形/長方形 7"/>
          <p:cNvSpPr/>
          <p:nvPr/>
        </p:nvSpPr>
        <p:spPr>
          <a:xfrm>
            <a:off x="4932853" y="4729170"/>
            <a:ext cx="1345629" cy="865527"/>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p>
        </p:txBody>
      </p:sp>
      <p:sp>
        <p:nvSpPr>
          <p:cNvPr id="10" name="テキスト ボックス 9"/>
          <p:cNvSpPr txBox="1"/>
          <p:nvPr/>
        </p:nvSpPr>
        <p:spPr>
          <a:xfrm>
            <a:off x="1911774" y="4698815"/>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14" name="正方形/長方形 13"/>
          <p:cNvSpPr/>
          <p:nvPr/>
        </p:nvSpPr>
        <p:spPr>
          <a:xfrm>
            <a:off x="871037" y="6151348"/>
            <a:ext cx="7238099" cy="377824"/>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333333"/>
                </a:solidFill>
                <a:latin typeface="メイリオ"/>
                <a:ea typeface="メイリオ"/>
                <a:cs typeface="メイリオ"/>
              </a:rPr>
              <a:t>クラウドハイパーバイザ</a:t>
            </a:r>
            <a:endParaRPr kumimoji="1" lang="ja-JP" altLang="en-US" sz="2000" dirty="0">
              <a:solidFill>
                <a:srgbClr val="333333"/>
              </a:solidFill>
              <a:latin typeface="メイリオ"/>
              <a:ea typeface="メイリオ"/>
              <a:cs typeface="メイリオ"/>
            </a:endParaRPr>
          </a:p>
        </p:txBody>
      </p:sp>
      <p:cxnSp>
        <p:nvCxnSpPr>
          <p:cNvPr id="16" name="直線矢印コネクタ 15"/>
          <p:cNvCxnSpPr>
            <a:stCxn id="8" idx="2"/>
          </p:cNvCxnSpPr>
          <p:nvPr/>
        </p:nvCxnSpPr>
        <p:spPr>
          <a:xfrm>
            <a:off x="5605668" y="5594697"/>
            <a:ext cx="0" cy="55665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9" name="テキスト ボックス 18"/>
          <p:cNvSpPr txBox="1"/>
          <p:nvPr/>
        </p:nvSpPr>
        <p:spPr>
          <a:xfrm>
            <a:off x="5653066" y="5827158"/>
            <a:ext cx="1800493" cy="369332"/>
          </a:xfrm>
          <a:prstGeom prst="rect">
            <a:avLst/>
          </a:prstGeom>
          <a:noFill/>
        </p:spPr>
        <p:txBody>
          <a:bodyPr wrap="none" rtlCol="0">
            <a:spAutoFit/>
          </a:bodyPr>
          <a:lstStyle/>
          <a:p>
            <a:r>
              <a:rPr lang="ja-JP" altLang="en-US" dirty="0" smtClean="0"/>
              <a:t>ウルトラコール</a:t>
            </a:r>
            <a:endParaRPr kumimoji="1" lang="ja-JP" altLang="en-US" dirty="0"/>
          </a:p>
        </p:txBody>
      </p:sp>
      <p:cxnSp>
        <p:nvCxnSpPr>
          <p:cNvPr id="21" name="直線矢印コネクタ 20"/>
          <p:cNvCxnSpPr>
            <a:endCxn id="10" idx="2"/>
          </p:cNvCxnSpPr>
          <p:nvPr/>
        </p:nvCxnSpPr>
        <p:spPr>
          <a:xfrm flipV="1">
            <a:off x="2233224" y="5098925"/>
            <a:ext cx="0" cy="1052423"/>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円/楕円 14"/>
          <p:cNvSpPr/>
          <p:nvPr/>
        </p:nvSpPr>
        <p:spPr>
          <a:xfrm>
            <a:off x="5242573" y="5431124"/>
            <a:ext cx="731231" cy="327145"/>
          </a:xfrm>
          <a:prstGeom prst="ellipse">
            <a:avLst/>
          </a:prstGeom>
          <a:noFill/>
          <a:ln w="57150" cap="sq" cmpd="sng">
            <a:solidFill>
              <a:srgbClr val="E5593C"/>
            </a:solidFill>
            <a:prstDash val="sysDash"/>
            <a:beve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125228" y="5431124"/>
            <a:ext cx="1107996" cy="369332"/>
          </a:xfrm>
          <a:prstGeom prst="rect">
            <a:avLst/>
          </a:prstGeom>
          <a:noFill/>
        </p:spPr>
        <p:txBody>
          <a:bodyPr wrap="none" rtlCol="0">
            <a:spAutoFit/>
          </a:bodyPr>
          <a:lstStyle/>
          <a:p>
            <a:r>
              <a:rPr kumimoji="1" lang="ja-JP" altLang="en-US" dirty="0" smtClean="0">
                <a:solidFill>
                  <a:srgbClr val="333333"/>
                </a:solidFill>
              </a:rPr>
              <a:t>パケット</a:t>
            </a:r>
            <a:endParaRPr kumimoji="1" lang="ja-JP" altLang="en-US" dirty="0">
              <a:solidFill>
                <a:srgbClr val="333333"/>
              </a:solidFill>
            </a:endParaRPr>
          </a:p>
        </p:txBody>
      </p:sp>
    </p:spTree>
    <p:extLst>
      <p:ext uri="{BB962C8B-B14F-4D97-AF65-F5344CB8AC3E}">
        <p14:creationId xmlns:p14="http://schemas.microsoft.com/office/powerpoint/2010/main" val="371852287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ディスク監視</a:t>
            </a:r>
            <a:endParaRPr kumimoji="1" lang="ja-JP" altLang="en-US" dirty="0"/>
          </a:p>
        </p:txBody>
      </p:sp>
      <p:sp>
        <p:nvSpPr>
          <p:cNvPr id="3" name="コンテンツ プレースホルダー 2"/>
          <p:cNvSpPr>
            <a:spLocks noGrp="1"/>
          </p:cNvSpPr>
          <p:nvPr>
            <p:ph idx="1"/>
          </p:nvPr>
        </p:nvSpPr>
        <p:spPr>
          <a:xfrm>
            <a:off x="492386" y="1741974"/>
            <a:ext cx="8229600" cy="4525963"/>
          </a:xfrm>
        </p:spPr>
        <p:txBody>
          <a:bodyPr/>
          <a:lstStyle/>
          <a:p>
            <a:r>
              <a:rPr kumimoji="1" lang="ja-JP" altLang="en-US" dirty="0" smtClean="0"/>
              <a:t>ユーザ</a:t>
            </a:r>
            <a:r>
              <a:rPr kumimoji="1" lang="en-US" altLang="ja-JP" dirty="0" smtClean="0"/>
              <a:t>VM</a:t>
            </a:r>
            <a:r>
              <a:rPr kumimoji="1" lang="ja-JP" altLang="en-US" dirty="0" smtClean="0"/>
              <a:t>の仮想ディスクの配置に応じた監視</a:t>
            </a:r>
            <a:endParaRPr kumimoji="1" lang="en-US" altLang="ja-JP" dirty="0" smtClean="0"/>
          </a:p>
          <a:p>
            <a:pPr lvl="1"/>
            <a:r>
              <a:rPr kumimoji="1" lang="ja-JP" altLang="en-US" dirty="0" smtClean="0"/>
              <a:t>ネットワーク</a:t>
            </a:r>
            <a:r>
              <a:rPr lang="ja-JP" altLang="en-US" dirty="0" smtClean="0"/>
              <a:t>ストレージ</a:t>
            </a:r>
            <a:r>
              <a:rPr kumimoji="1" lang="ja-JP" altLang="en-US" dirty="0" smtClean="0"/>
              <a:t>上にある場合</a:t>
            </a:r>
            <a:endParaRPr kumimoji="1" lang="en-US" altLang="ja-JP" dirty="0" smtClean="0"/>
          </a:p>
          <a:p>
            <a:pPr lvl="2"/>
            <a:r>
              <a:rPr lang="ja-JP" altLang="en-US" dirty="0" smtClean="0"/>
              <a:t>ネットワークマウントで共有</a:t>
            </a:r>
            <a:endParaRPr lang="en-US" altLang="ja-JP" dirty="0"/>
          </a:p>
          <a:p>
            <a:pPr lvl="1"/>
            <a:r>
              <a:rPr kumimoji="1" lang="ja-JP" altLang="en-US" dirty="0" smtClean="0"/>
              <a:t>クラウド</a:t>
            </a:r>
            <a:r>
              <a:rPr kumimoji="1" lang="en-US" altLang="ja-JP" dirty="0" smtClean="0"/>
              <a:t>VM</a:t>
            </a:r>
            <a:r>
              <a:rPr kumimoji="1" lang="ja-JP" altLang="en-US" dirty="0" smtClean="0"/>
              <a:t>の仮想ディスク内にあ</a:t>
            </a:r>
            <a:r>
              <a:rPr lang="ja-JP" altLang="en-US" dirty="0" smtClean="0"/>
              <a:t>る</a:t>
            </a:r>
            <a:r>
              <a:rPr kumimoji="1" lang="ja-JP" altLang="en-US" dirty="0" smtClean="0"/>
              <a:t>場合</a:t>
            </a:r>
            <a:endParaRPr kumimoji="1" lang="en-US" altLang="ja-JP" dirty="0" smtClean="0"/>
          </a:p>
          <a:p>
            <a:pPr lvl="2"/>
            <a:r>
              <a:rPr lang="ja-JP" altLang="en-US" dirty="0" smtClean="0"/>
              <a:t>スナップショットを作ってからマウント</a:t>
            </a:r>
            <a:endParaRPr kumimoji="1" lang="en-US" altLang="ja-JP" dirty="0" smtClean="0"/>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12</a:t>
            </a:fld>
            <a:endParaRPr kumimoji="1" lang="ja-JP" altLang="en-US"/>
          </a:p>
        </p:txBody>
      </p:sp>
      <p:sp>
        <p:nvSpPr>
          <p:cNvPr id="8" name="テキスト ボックス 7"/>
          <p:cNvSpPr txBox="1"/>
          <p:nvPr/>
        </p:nvSpPr>
        <p:spPr>
          <a:xfrm>
            <a:off x="3039402" y="4720186"/>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5" name="正方形/長方形 4"/>
          <p:cNvSpPr/>
          <p:nvPr/>
        </p:nvSpPr>
        <p:spPr>
          <a:xfrm>
            <a:off x="5179695" y="4255919"/>
            <a:ext cx="3163580" cy="2225954"/>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テキスト ボックス 12"/>
          <p:cNvSpPr txBox="1"/>
          <p:nvPr/>
        </p:nvSpPr>
        <p:spPr>
          <a:xfrm>
            <a:off x="6536616" y="4273212"/>
            <a:ext cx="1457287" cy="369332"/>
          </a:xfrm>
          <a:prstGeom prst="rect">
            <a:avLst/>
          </a:prstGeom>
          <a:noFill/>
        </p:spPr>
        <p:txBody>
          <a:bodyPr wrap="none" rtlCol="0">
            <a:spAutoFit/>
          </a:bodyPr>
          <a:lstStyle/>
          <a:p>
            <a:r>
              <a:rPr kumimoji="1" lang="ja-JP" altLang="en-US" dirty="0" smtClean="0">
                <a:solidFill>
                  <a:srgbClr val="F5F1DD"/>
                </a:solidFill>
              </a:rPr>
              <a:t>クラウド</a:t>
            </a:r>
            <a:r>
              <a:rPr kumimoji="1" lang="en-US" altLang="ja-JP" dirty="0" smtClean="0">
                <a:solidFill>
                  <a:srgbClr val="F5F1DD"/>
                </a:solidFill>
              </a:rPr>
              <a:t>VM</a:t>
            </a:r>
            <a:endParaRPr kumimoji="1" lang="ja-JP" altLang="en-US" dirty="0">
              <a:solidFill>
                <a:srgbClr val="F5F1DD"/>
              </a:solidFill>
            </a:endParaRPr>
          </a:p>
        </p:txBody>
      </p:sp>
      <p:sp>
        <p:nvSpPr>
          <p:cNvPr id="25" name="円柱 24"/>
          <p:cNvSpPr/>
          <p:nvPr/>
        </p:nvSpPr>
        <p:spPr>
          <a:xfrm>
            <a:off x="5271647" y="4367857"/>
            <a:ext cx="924089" cy="964314"/>
          </a:xfrm>
          <a:prstGeom prst="can">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217794" y="5388993"/>
            <a:ext cx="1107996" cy="646331"/>
          </a:xfrm>
          <a:prstGeom prst="rect">
            <a:avLst/>
          </a:prstGeom>
          <a:noFill/>
          <a:effectLst/>
        </p:spPr>
        <p:txBody>
          <a:bodyPr wrap="none" rtlCol="0">
            <a:spAutoFit/>
          </a:bodyPr>
          <a:lstStyle/>
          <a:p>
            <a:pPr algn="ctr"/>
            <a:r>
              <a:rPr kumimoji="1" lang="ja-JP" altLang="en-US" dirty="0" smtClean="0">
                <a:solidFill>
                  <a:srgbClr val="333333"/>
                </a:solidFill>
              </a:rPr>
              <a:t>仮想</a:t>
            </a:r>
            <a:endParaRPr kumimoji="1" lang="en-US" altLang="ja-JP" dirty="0" smtClean="0">
              <a:solidFill>
                <a:srgbClr val="333333"/>
              </a:solidFill>
            </a:endParaRPr>
          </a:p>
          <a:p>
            <a:pPr algn="ctr"/>
            <a:r>
              <a:rPr kumimoji="1" lang="ja-JP" altLang="en-US" dirty="0" smtClean="0">
                <a:solidFill>
                  <a:srgbClr val="333333"/>
                </a:solidFill>
              </a:rPr>
              <a:t>ディスク</a:t>
            </a:r>
            <a:endParaRPr kumimoji="1" lang="ja-JP" altLang="en-US" dirty="0">
              <a:solidFill>
                <a:srgbClr val="333333"/>
              </a:solidFill>
            </a:endParaRPr>
          </a:p>
        </p:txBody>
      </p:sp>
      <p:sp>
        <p:nvSpPr>
          <p:cNvPr id="14" name="円柱 13"/>
          <p:cNvSpPr/>
          <p:nvPr/>
        </p:nvSpPr>
        <p:spPr>
          <a:xfrm>
            <a:off x="5472880" y="4649979"/>
            <a:ext cx="521624" cy="544331"/>
          </a:xfrm>
          <a:prstGeom prst="can">
            <a:avLst/>
          </a:prstGeom>
          <a:pattFill prst="pct70">
            <a:fgClr>
              <a:srgbClr val="EB8627"/>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6772963" y="5030238"/>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solidFill>
                  <a:srgbClr val="F5F1DD"/>
                </a:solidFill>
              </a:rPr>
              <a:t>ユーザ</a:t>
            </a:r>
            <a:r>
              <a:rPr kumimoji="1" lang="en-US" altLang="ja-JP" dirty="0" smtClean="0">
                <a:solidFill>
                  <a:srgbClr val="F5F1DD"/>
                </a:solidFill>
              </a:rPr>
              <a:t>VM</a:t>
            </a:r>
            <a:endParaRPr kumimoji="1" lang="ja-JP" altLang="en-US" dirty="0">
              <a:solidFill>
                <a:srgbClr val="F5F1DD"/>
              </a:solidFill>
            </a:endParaRPr>
          </a:p>
        </p:txBody>
      </p:sp>
      <p:grpSp>
        <p:nvGrpSpPr>
          <p:cNvPr id="9" name="図形グループ 8"/>
          <p:cNvGrpSpPr/>
          <p:nvPr/>
        </p:nvGrpSpPr>
        <p:grpSpPr>
          <a:xfrm>
            <a:off x="998514" y="4379708"/>
            <a:ext cx="924089" cy="964314"/>
            <a:chOff x="1392994" y="4357041"/>
            <a:chExt cx="924089" cy="964314"/>
          </a:xfrm>
        </p:grpSpPr>
        <p:sp>
          <p:nvSpPr>
            <p:cNvPr id="24" name="円柱 23"/>
            <p:cNvSpPr/>
            <p:nvPr/>
          </p:nvSpPr>
          <p:spPr>
            <a:xfrm>
              <a:off x="1392994" y="4357041"/>
              <a:ext cx="924089" cy="964314"/>
            </a:xfrm>
            <a:prstGeom prst="can">
              <a:avLst/>
            </a:prstGeom>
            <a:solidFill>
              <a:srgbClr val="5F5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円柱 19"/>
            <p:cNvSpPr/>
            <p:nvPr/>
          </p:nvSpPr>
          <p:spPr>
            <a:xfrm>
              <a:off x="1592235" y="4612729"/>
              <a:ext cx="521624" cy="544331"/>
            </a:xfrm>
            <a:prstGeom prst="can">
              <a:avLst/>
            </a:prstGeom>
            <a:pattFill prst="pct70">
              <a:fgClr>
                <a:srgbClr val="EB8627"/>
              </a:fgClr>
              <a:bgClr>
                <a:schemeClr val="bg1"/>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cxnSp>
        <p:nvCxnSpPr>
          <p:cNvPr id="26" name="直線矢印コネクタ 25"/>
          <p:cNvCxnSpPr>
            <a:stCxn id="20" idx="4"/>
            <a:endCxn id="8" idx="1"/>
          </p:cNvCxnSpPr>
          <p:nvPr/>
        </p:nvCxnSpPr>
        <p:spPr>
          <a:xfrm flipV="1">
            <a:off x="1719379" y="4904852"/>
            <a:ext cx="1320023" cy="2710"/>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テキスト ボックス 9"/>
          <p:cNvSpPr txBox="1"/>
          <p:nvPr/>
        </p:nvSpPr>
        <p:spPr>
          <a:xfrm>
            <a:off x="675012" y="5436882"/>
            <a:ext cx="1569660" cy="646331"/>
          </a:xfrm>
          <a:prstGeom prst="rect">
            <a:avLst/>
          </a:prstGeom>
          <a:noFill/>
        </p:spPr>
        <p:txBody>
          <a:bodyPr wrap="none" rtlCol="0">
            <a:spAutoFit/>
          </a:bodyPr>
          <a:lstStyle/>
          <a:p>
            <a:r>
              <a:rPr kumimoji="1" lang="ja-JP" altLang="en-US" dirty="0" smtClean="0"/>
              <a:t>ネットワーク</a:t>
            </a:r>
            <a:endParaRPr kumimoji="1" lang="en-US" altLang="ja-JP" dirty="0" smtClean="0"/>
          </a:p>
          <a:p>
            <a:r>
              <a:rPr kumimoji="1" lang="ja-JP" altLang="en-US" dirty="0" smtClean="0"/>
              <a:t>ストレージ</a:t>
            </a:r>
            <a:endParaRPr kumimoji="1" lang="ja-JP" altLang="en-US" dirty="0"/>
          </a:p>
        </p:txBody>
      </p:sp>
      <p:sp>
        <p:nvSpPr>
          <p:cNvPr id="11" name="テキスト ボックス 10"/>
          <p:cNvSpPr txBox="1"/>
          <p:nvPr/>
        </p:nvSpPr>
        <p:spPr>
          <a:xfrm>
            <a:off x="3930846" y="5332171"/>
            <a:ext cx="1107996" cy="646331"/>
          </a:xfrm>
          <a:prstGeom prst="rect">
            <a:avLst/>
          </a:prstGeom>
          <a:noFill/>
        </p:spPr>
        <p:txBody>
          <a:bodyPr wrap="none" rtlCol="0">
            <a:spAutoFit/>
          </a:bodyPr>
          <a:lstStyle/>
          <a:p>
            <a:r>
              <a:rPr kumimoji="1" lang="ja-JP" altLang="en-US" dirty="0" smtClean="0">
                <a:solidFill>
                  <a:srgbClr val="333333"/>
                </a:solidFill>
              </a:rPr>
              <a:t>スナップ</a:t>
            </a:r>
            <a:endParaRPr kumimoji="1" lang="en-US" altLang="ja-JP" dirty="0" smtClean="0">
              <a:solidFill>
                <a:srgbClr val="333333"/>
              </a:solidFill>
            </a:endParaRPr>
          </a:p>
          <a:p>
            <a:r>
              <a:rPr lang="ja-JP" altLang="en-US" dirty="0" smtClean="0">
                <a:solidFill>
                  <a:srgbClr val="333333"/>
                </a:solidFill>
              </a:rPr>
              <a:t>ショット</a:t>
            </a:r>
            <a:endParaRPr kumimoji="1" lang="ja-JP" altLang="en-US" dirty="0">
              <a:solidFill>
                <a:srgbClr val="333333"/>
              </a:solidFill>
            </a:endParaRPr>
          </a:p>
        </p:txBody>
      </p:sp>
      <p:sp>
        <p:nvSpPr>
          <p:cNvPr id="29" name="円柱 28"/>
          <p:cNvSpPr/>
          <p:nvPr/>
        </p:nvSpPr>
        <p:spPr>
          <a:xfrm>
            <a:off x="4037781" y="4364185"/>
            <a:ext cx="924089" cy="964314"/>
          </a:xfrm>
          <a:prstGeom prst="can">
            <a:avLst/>
          </a:prstGeom>
          <a:solidFill>
            <a:srgbClr val="F5F1DD"/>
          </a:solidFill>
          <a:ln w="19050" cmpd="sng">
            <a:solidFill>
              <a:srgbClr val="333333"/>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7" name="直線矢印コネクタ 16"/>
          <p:cNvCxnSpPr>
            <a:stCxn id="14" idx="2"/>
            <a:endCxn id="8" idx="3"/>
          </p:cNvCxnSpPr>
          <p:nvPr/>
        </p:nvCxnSpPr>
        <p:spPr>
          <a:xfrm flipH="1" flipV="1">
            <a:off x="3636478" y="4904852"/>
            <a:ext cx="1836402" cy="17293"/>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2612040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ー 2"/>
          <p:cNvSpPr>
            <a:spLocks noGrp="1"/>
          </p:cNvSpPr>
          <p:nvPr>
            <p:ph idx="1"/>
          </p:nvPr>
        </p:nvSpPr>
        <p:spPr/>
        <p:txBody>
          <a:bodyPr/>
          <a:lstStyle/>
          <a:p>
            <a:pPr>
              <a:tabLst>
                <a:tab pos="1344613" algn="l"/>
              </a:tabLst>
            </a:pPr>
            <a:r>
              <a:rPr lang="en-US" altLang="ja-JP" dirty="0" smtClean="0">
                <a:latin typeface="メイリオ"/>
                <a:ea typeface="メイリオ"/>
                <a:cs typeface="メイリオ"/>
              </a:rPr>
              <a:t>V-Met</a:t>
            </a:r>
            <a:r>
              <a:rPr lang="ja-JP" altLang="en-US" dirty="0" smtClean="0">
                <a:latin typeface="メイリオ"/>
                <a:ea typeface="メイリオ"/>
                <a:cs typeface="メイリオ"/>
              </a:rPr>
              <a:t>と従来システムでの</a:t>
            </a:r>
            <a:r>
              <a:rPr lang="en-US" altLang="ja-JP" dirty="0" smtClean="0">
                <a:latin typeface="メイリオ"/>
                <a:ea typeface="メイリオ"/>
                <a:cs typeface="メイリオ"/>
              </a:rPr>
              <a:t>IDS</a:t>
            </a:r>
            <a:r>
              <a:rPr lang="ja-JP" altLang="en-US" dirty="0" smtClean="0">
                <a:latin typeface="メイリオ"/>
                <a:ea typeface="メイリオ"/>
                <a:cs typeface="メイリオ"/>
              </a:rPr>
              <a:t>オフロードの性能を比較</a:t>
            </a:r>
            <a:endParaRPr lang="en-US" altLang="ja-JP" dirty="0" smtClean="0">
              <a:latin typeface="メイリオ"/>
              <a:ea typeface="メイリオ"/>
              <a:cs typeface="メイリオ"/>
            </a:endParaRPr>
          </a:p>
          <a:p>
            <a:pPr lvl="1">
              <a:tabLst>
                <a:tab pos="1344613" algn="l"/>
              </a:tabLst>
            </a:pPr>
            <a:r>
              <a:rPr lang="en-US" altLang="ja-JP" dirty="0" smtClean="0">
                <a:latin typeface="メイリオ"/>
                <a:ea typeface="メイリオ"/>
                <a:cs typeface="メイリオ"/>
              </a:rPr>
              <a:t>Transcall </a:t>
            </a:r>
            <a:r>
              <a:rPr lang="en-US" altLang="ja-JP" sz="2000" dirty="0" smtClean="0">
                <a:latin typeface="メイリオ"/>
                <a:ea typeface="メイリオ"/>
                <a:cs typeface="メイリオ"/>
              </a:rPr>
              <a:t>[</a:t>
            </a:r>
            <a:r>
              <a:rPr lang="ja-JP" altLang="en-US" sz="2000" dirty="0" smtClean="0">
                <a:latin typeface="メイリオ"/>
                <a:ea typeface="メイリオ"/>
                <a:cs typeface="メイリオ"/>
              </a:rPr>
              <a:t>飯田ら</a:t>
            </a:r>
            <a:r>
              <a:rPr lang="en-US" altLang="ja-JP" sz="2000" dirty="0" smtClean="0">
                <a:latin typeface="メイリオ"/>
                <a:ea typeface="メイリオ"/>
                <a:cs typeface="メイリオ"/>
              </a:rPr>
              <a:t>'11]</a:t>
            </a:r>
            <a:r>
              <a:rPr lang="en-US" altLang="ja-JP" dirty="0" smtClean="0">
                <a:latin typeface="メイリオ"/>
                <a:ea typeface="メイリオ"/>
                <a:cs typeface="メイリオ"/>
              </a:rPr>
              <a:t> </a:t>
            </a:r>
            <a:r>
              <a:rPr lang="ja-JP" altLang="en-US" dirty="0" smtClean="0">
                <a:latin typeface="メイリオ"/>
                <a:ea typeface="メイリオ"/>
                <a:cs typeface="メイリオ"/>
              </a:rPr>
              <a:t>により既存の</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をオフロード</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メモリ、ディスク、ネットワークを監視</a:t>
            </a:r>
            <a:endParaRPr kumimoji="1" lang="en-US" altLang="ja-JP" dirty="0" smtClean="0">
              <a:latin typeface="メイリオ"/>
              <a:ea typeface="メイリオ"/>
              <a:cs typeface="メイリオ"/>
            </a:endParaRPr>
          </a:p>
          <a:p>
            <a:r>
              <a:rPr kumimoji="1" lang="ja-JP" altLang="en-US" dirty="0" smtClean="0">
                <a:latin typeface="メイリオ"/>
                <a:ea typeface="メイリオ"/>
                <a:cs typeface="メイリオ"/>
              </a:rPr>
              <a:t>実験環境</a:t>
            </a:r>
            <a:r>
              <a:rPr lang="en-US" altLang="ja-JP" dirty="0" smtClean="0">
                <a:latin typeface="メイリオ"/>
                <a:ea typeface="メイリオ"/>
                <a:cs typeface="メイリオ"/>
              </a:rPr>
              <a:t> </a:t>
            </a:r>
            <a:endParaRPr kumimoji="1" lang="en-US" altLang="ja-JP" dirty="0" smtClean="0">
              <a:latin typeface="メイリオ"/>
              <a:ea typeface="メイリオ"/>
              <a:cs typeface="メイリオ"/>
            </a:endParaRPr>
          </a:p>
          <a:p>
            <a:pPr lvl="1"/>
            <a:endParaRPr kumimoji="1"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13</a:t>
            </a:fld>
            <a:endParaRPr kumimoji="1" lang="ja-JP" altLang="en-US"/>
          </a:p>
        </p:txBody>
      </p:sp>
      <p:sp>
        <p:nvSpPr>
          <p:cNvPr id="7" name="正方形/長方形 6"/>
          <p:cNvSpPr/>
          <p:nvPr/>
        </p:nvSpPr>
        <p:spPr>
          <a:xfrm>
            <a:off x="1798393" y="5421899"/>
            <a:ext cx="1399077" cy="900000"/>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19" name="テキスト ボックス 18"/>
          <p:cNvSpPr txBox="1"/>
          <p:nvPr/>
        </p:nvSpPr>
        <p:spPr>
          <a:xfrm>
            <a:off x="1849269" y="5433388"/>
            <a:ext cx="1226455" cy="369332"/>
          </a:xfrm>
          <a:prstGeom prst="rect">
            <a:avLst/>
          </a:prstGeom>
          <a:noFill/>
        </p:spPr>
        <p:txBody>
          <a:bodyPr wrap="none" rtlCol="0">
            <a:spAutoFit/>
          </a:bodyPr>
          <a:lstStyle/>
          <a:p>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sp>
        <p:nvSpPr>
          <p:cNvPr id="28" name="正方形/長方形 27"/>
          <p:cNvSpPr/>
          <p:nvPr/>
        </p:nvSpPr>
        <p:spPr>
          <a:xfrm>
            <a:off x="4901970" y="5258306"/>
            <a:ext cx="3470755" cy="1141172"/>
          </a:xfrm>
          <a:prstGeom prst="rect">
            <a:avLst/>
          </a:prstGeom>
          <a:solidFill>
            <a:srgbClr val="327F9E"/>
          </a:solidFill>
          <a:ln w="25400">
            <a:no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endParaRPr>
          </a:p>
        </p:txBody>
      </p:sp>
      <p:sp>
        <p:nvSpPr>
          <p:cNvPr id="33" name="テキスト ボックス 32"/>
          <p:cNvSpPr txBox="1"/>
          <p:nvPr/>
        </p:nvSpPr>
        <p:spPr>
          <a:xfrm>
            <a:off x="6774035" y="5258306"/>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50" name="テキスト ボックス 49"/>
          <p:cNvSpPr txBox="1"/>
          <p:nvPr/>
        </p:nvSpPr>
        <p:spPr>
          <a:xfrm>
            <a:off x="-1754496" y="2906875"/>
            <a:ext cx="184666" cy="369332"/>
          </a:xfrm>
          <a:prstGeom prst="rect">
            <a:avLst/>
          </a:prstGeom>
          <a:noFill/>
        </p:spPr>
        <p:txBody>
          <a:bodyPr wrap="none" rtlCol="0">
            <a:spAutoFit/>
          </a:bodyPr>
          <a:lstStyle/>
          <a:p>
            <a:endParaRPr kumimoji="1" lang="ja-JP" altLang="en-US"/>
          </a:p>
        </p:txBody>
      </p:sp>
      <p:sp>
        <p:nvSpPr>
          <p:cNvPr id="40" name="テキスト ボックス 39"/>
          <p:cNvSpPr txBox="1"/>
          <p:nvPr/>
        </p:nvSpPr>
        <p:spPr>
          <a:xfrm>
            <a:off x="1832099" y="5948052"/>
            <a:ext cx="1502949" cy="369332"/>
          </a:xfrm>
          <a:prstGeom prst="rect">
            <a:avLst/>
          </a:prstGeom>
          <a:noFill/>
          <a:ln>
            <a:noFill/>
          </a:ln>
        </p:spPr>
        <p:txBody>
          <a:bodyPr wrap="square" rtlCol="0">
            <a:spAutoFit/>
          </a:bodyPr>
          <a:lstStyle/>
          <a:p>
            <a:r>
              <a:rPr lang="ja-JP" altLang="en-US" dirty="0" smtClean="0">
                <a:solidFill>
                  <a:srgbClr val="F5F1DD"/>
                </a:solidFill>
              </a:rPr>
              <a:t>メモリ</a:t>
            </a:r>
            <a:r>
              <a:rPr lang="en-US" altLang="ja-JP" dirty="0" smtClean="0">
                <a:solidFill>
                  <a:srgbClr val="F5F1DD"/>
                </a:solidFill>
              </a:rPr>
              <a:t>:1GB</a:t>
            </a:r>
            <a:endParaRPr lang="ja-JP" altLang="en-US" dirty="0">
              <a:solidFill>
                <a:srgbClr val="F5F1DD"/>
              </a:solidFill>
            </a:endParaRPr>
          </a:p>
        </p:txBody>
      </p:sp>
      <p:sp>
        <p:nvSpPr>
          <p:cNvPr id="44" name="正方形/長方形 43"/>
          <p:cNvSpPr/>
          <p:nvPr/>
        </p:nvSpPr>
        <p:spPr>
          <a:xfrm>
            <a:off x="5154035" y="5365442"/>
            <a:ext cx="1620000" cy="900000"/>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2000" dirty="0">
              <a:solidFill>
                <a:srgbClr val="5F5F5F"/>
              </a:solidFill>
              <a:latin typeface="メイリオ"/>
              <a:ea typeface="メイリオ"/>
              <a:cs typeface="メイリオ"/>
            </a:endParaRPr>
          </a:p>
        </p:txBody>
      </p:sp>
      <p:sp>
        <p:nvSpPr>
          <p:cNvPr id="37" name="テキスト ボックス 36"/>
          <p:cNvSpPr txBox="1"/>
          <p:nvPr/>
        </p:nvSpPr>
        <p:spPr>
          <a:xfrm>
            <a:off x="5336419" y="5388502"/>
            <a:ext cx="1226455" cy="369332"/>
          </a:xfrm>
          <a:prstGeom prst="rect">
            <a:avLst/>
          </a:prstGeom>
          <a:noFill/>
        </p:spPr>
        <p:txBody>
          <a:bodyPr wrap="none" rtlCol="0">
            <a:spAutoFit/>
          </a:bodyPr>
          <a:lstStyle/>
          <a:p>
            <a:r>
              <a:rPr lang="ja-JP" altLang="en-US" dirty="0" smtClean="0">
                <a:solidFill>
                  <a:srgbClr val="F5F1DD"/>
                </a:solidFill>
              </a:rPr>
              <a:t>ユーザ</a:t>
            </a:r>
            <a:r>
              <a:rPr lang="en-US" altLang="ja-JP" dirty="0" smtClean="0">
                <a:solidFill>
                  <a:srgbClr val="F5F1DD"/>
                </a:solidFill>
              </a:rPr>
              <a:t>VM</a:t>
            </a:r>
            <a:endParaRPr kumimoji="1" lang="ja-JP" altLang="en-US" dirty="0">
              <a:solidFill>
                <a:srgbClr val="F5F1DD"/>
              </a:solidFill>
            </a:endParaRPr>
          </a:p>
        </p:txBody>
      </p:sp>
      <p:sp>
        <p:nvSpPr>
          <p:cNvPr id="45" name="テキスト ボックス 44"/>
          <p:cNvSpPr txBox="1"/>
          <p:nvPr/>
        </p:nvSpPr>
        <p:spPr>
          <a:xfrm>
            <a:off x="5229528" y="5866264"/>
            <a:ext cx="1502949" cy="369332"/>
          </a:xfrm>
          <a:prstGeom prst="rect">
            <a:avLst/>
          </a:prstGeom>
          <a:noFill/>
        </p:spPr>
        <p:txBody>
          <a:bodyPr wrap="square" rtlCol="0">
            <a:spAutoFit/>
          </a:bodyPr>
          <a:lstStyle/>
          <a:p>
            <a:r>
              <a:rPr lang="ja-JP" altLang="en-US" dirty="0" smtClean="0">
                <a:solidFill>
                  <a:srgbClr val="F5F1DD"/>
                </a:solidFill>
              </a:rPr>
              <a:t>メモリ</a:t>
            </a:r>
            <a:r>
              <a:rPr lang="en-US" altLang="ja-JP" dirty="0" smtClean="0">
                <a:solidFill>
                  <a:srgbClr val="F5F1DD"/>
                </a:solidFill>
              </a:rPr>
              <a:t>:1GB</a:t>
            </a:r>
            <a:endParaRPr lang="ja-JP" altLang="en-US" dirty="0">
              <a:solidFill>
                <a:srgbClr val="F5F1DD"/>
              </a:solidFill>
            </a:endParaRPr>
          </a:p>
        </p:txBody>
      </p:sp>
      <p:sp>
        <p:nvSpPr>
          <p:cNvPr id="30" name="テキスト ボックス 29"/>
          <p:cNvSpPr txBox="1"/>
          <p:nvPr/>
        </p:nvSpPr>
        <p:spPr>
          <a:xfrm>
            <a:off x="6816368" y="5935583"/>
            <a:ext cx="1502949" cy="369332"/>
          </a:xfrm>
          <a:prstGeom prst="rect">
            <a:avLst/>
          </a:prstGeom>
          <a:noFill/>
        </p:spPr>
        <p:txBody>
          <a:bodyPr wrap="square" rtlCol="0">
            <a:spAutoFit/>
          </a:bodyPr>
          <a:lstStyle/>
          <a:p>
            <a:r>
              <a:rPr lang="ja-JP" altLang="en-US" dirty="0" smtClean="0">
                <a:solidFill>
                  <a:srgbClr val="F5F1DD"/>
                </a:solidFill>
              </a:rPr>
              <a:t>メモリ</a:t>
            </a:r>
            <a:r>
              <a:rPr lang="en-US" altLang="ja-JP" dirty="0" smtClean="0">
                <a:solidFill>
                  <a:srgbClr val="F5F1DD"/>
                </a:solidFill>
              </a:rPr>
              <a:t>:3GB</a:t>
            </a:r>
            <a:endParaRPr lang="ja-JP" altLang="en-US" dirty="0">
              <a:solidFill>
                <a:srgbClr val="F5F1DD"/>
              </a:solidFill>
            </a:endParaRPr>
          </a:p>
        </p:txBody>
      </p:sp>
      <p:sp>
        <p:nvSpPr>
          <p:cNvPr id="13" name="テキスト ボックス 12"/>
          <p:cNvSpPr txBox="1"/>
          <p:nvPr/>
        </p:nvSpPr>
        <p:spPr>
          <a:xfrm>
            <a:off x="3197470" y="3593048"/>
            <a:ext cx="4920781" cy="923330"/>
          </a:xfrm>
          <a:prstGeom prst="rect">
            <a:avLst/>
          </a:prstGeom>
          <a:noFill/>
          <a:ln>
            <a:solidFill>
              <a:srgbClr val="5F5F5F"/>
            </a:solidFill>
          </a:ln>
        </p:spPr>
        <p:txBody>
          <a:bodyPr wrap="square" rtlCol="0">
            <a:spAutoFit/>
          </a:bodyPr>
          <a:lstStyle/>
          <a:p>
            <a:r>
              <a:rPr kumimoji="1" lang="en-US" altLang="ja-JP" dirty="0" err="1" smtClean="0">
                <a:solidFill>
                  <a:srgbClr val="333333"/>
                </a:solidFill>
              </a:rPr>
              <a:t>CPU:Intel</a:t>
            </a:r>
            <a:r>
              <a:rPr kumimoji="1" lang="en-US" altLang="ja-JP" dirty="0" smtClean="0">
                <a:solidFill>
                  <a:srgbClr val="333333"/>
                </a:solidFill>
              </a:rPr>
              <a:t> Xeon E3</a:t>
            </a:r>
            <a:r>
              <a:rPr lang="en-US" altLang="ja-JP" dirty="0">
                <a:solidFill>
                  <a:srgbClr val="333333"/>
                </a:solidFill>
              </a:rPr>
              <a:t>-</a:t>
            </a:r>
            <a:r>
              <a:rPr kumimoji="1" lang="en-US" altLang="ja-JP" dirty="0" smtClean="0">
                <a:solidFill>
                  <a:srgbClr val="333333"/>
                </a:solidFill>
              </a:rPr>
              <a:t>1270v3, </a:t>
            </a:r>
            <a:r>
              <a:rPr kumimoji="1" lang="ja-JP" altLang="en-US" dirty="0" smtClean="0">
                <a:solidFill>
                  <a:srgbClr val="333333"/>
                </a:solidFill>
              </a:rPr>
              <a:t>メモリ</a:t>
            </a:r>
            <a:r>
              <a:rPr kumimoji="1" lang="en-US" altLang="ja-JP" dirty="0" smtClean="0">
                <a:solidFill>
                  <a:srgbClr val="333333"/>
                </a:solidFill>
              </a:rPr>
              <a:t>: 8GB,</a:t>
            </a:r>
            <a:br>
              <a:rPr kumimoji="1" lang="en-US" altLang="ja-JP" dirty="0" smtClean="0">
                <a:solidFill>
                  <a:srgbClr val="333333"/>
                </a:solidFill>
              </a:rPr>
            </a:br>
            <a:r>
              <a:rPr kumimoji="1" lang="en-US" altLang="ja-JP" dirty="0" smtClean="0">
                <a:solidFill>
                  <a:srgbClr val="333333"/>
                </a:solidFill>
              </a:rPr>
              <a:t>HDD: 2TB</a:t>
            </a:r>
            <a:r>
              <a:rPr lang="en-US" altLang="ja-JP" dirty="0" smtClean="0">
                <a:solidFill>
                  <a:srgbClr val="333333"/>
                </a:solidFill>
              </a:rPr>
              <a:t>, </a:t>
            </a:r>
            <a:r>
              <a:rPr lang="ja-JP" altLang="en-US" dirty="0" smtClean="0">
                <a:solidFill>
                  <a:srgbClr val="333333"/>
                </a:solidFill>
              </a:rPr>
              <a:t>ギガビットイーサネット</a:t>
            </a:r>
            <a:endParaRPr kumimoji="1" lang="en-US" altLang="ja-JP" dirty="0" smtClean="0">
              <a:solidFill>
                <a:srgbClr val="333333"/>
              </a:solidFill>
            </a:endParaRPr>
          </a:p>
          <a:p>
            <a:r>
              <a:rPr lang="en-US" altLang="ja-JP" dirty="0" smtClean="0">
                <a:solidFill>
                  <a:srgbClr val="333333"/>
                </a:solidFill>
              </a:rPr>
              <a:t>Xen 4.4, Linux 3.13.0</a:t>
            </a:r>
            <a:endParaRPr lang="ja-JP" altLang="en-US" dirty="0">
              <a:solidFill>
                <a:srgbClr val="333333"/>
              </a:solidFill>
            </a:endParaRPr>
          </a:p>
        </p:txBody>
      </p:sp>
      <p:cxnSp>
        <p:nvCxnSpPr>
          <p:cNvPr id="11" name="直線コネクタ 10"/>
          <p:cNvCxnSpPr/>
          <p:nvPr/>
        </p:nvCxnSpPr>
        <p:spPr>
          <a:xfrm>
            <a:off x="3592028" y="4566902"/>
            <a:ext cx="0" cy="2291098"/>
          </a:xfrm>
          <a:prstGeom prst="line">
            <a:avLst/>
          </a:prstGeom>
          <a:ln w="25400" cmpd="sng">
            <a:solidFill>
              <a:srgbClr val="333333"/>
            </a:solidFill>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366941" y="4581532"/>
            <a:ext cx="902811" cy="523220"/>
          </a:xfrm>
          <a:prstGeom prst="rect">
            <a:avLst/>
          </a:prstGeom>
          <a:noFill/>
        </p:spPr>
        <p:txBody>
          <a:bodyPr wrap="none" rtlCol="0">
            <a:spAutoFit/>
          </a:bodyPr>
          <a:lstStyle/>
          <a:p>
            <a:r>
              <a:rPr lang="ja-JP" altLang="en-US" sz="2800" dirty="0" smtClean="0">
                <a:solidFill>
                  <a:srgbClr val="333333"/>
                </a:solidFill>
              </a:rPr>
              <a:t>従来</a:t>
            </a:r>
            <a:endParaRPr kumimoji="1" lang="ja-JP" altLang="en-US" sz="2800" dirty="0">
              <a:solidFill>
                <a:srgbClr val="333333"/>
              </a:solidFill>
            </a:endParaRPr>
          </a:p>
        </p:txBody>
      </p:sp>
      <p:sp>
        <p:nvSpPr>
          <p:cNvPr id="49" name="テキスト ボックス 48"/>
          <p:cNvSpPr txBox="1"/>
          <p:nvPr/>
        </p:nvSpPr>
        <p:spPr>
          <a:xfrm>
            <a:off x="4101544" y="4566902"/>
            <a:ext cx="1223412" cy="523220"/>
          </a:xfrm>
          <a:prstGeom prst="rect">
            <a:avLst/>
          </a:prstGeom>
          <a:noFill/>
        </p:spPr>
        <p:txBody>
          <a:bodyPr wrap="none" rtlCol="0">
            <a:spAutoFit/>
          </a:bodyPr>
          <a:lstStyle/>
          <a:p>
            <a:r>
              <a:rPr lang="en-US" altLang="ja-JP" sz="2800" dirty="0" smtClean="0">
                <a:solidFill>
                  <a:srgbClr val="333333"/>
                </a:solidFill>
              </a:rPr>
              <a:t>V-Met</a:t>
            </a:r>
            <a:endParaRPr kumimoji="1" lang="ja-JP" altLang="en-US" sz="2800" dirty="0">
              <a:solidFill>
                <a:srgbClr val="333333"/>
              </a:solidFill>
            </a:endParaRPr>
          </a:p>
        </p:txBody>
      </p:sp>
      <p:sp>
        <p:nvSpPr>
          <p:cNvPr id="20" name="正方形/長方形 19"/>
          <p:cNvSpPr/>
          <p:nvPr/>
        </p:nvSpPr>
        <p:spPr>
          <a:xfrm>
            <a:off x="691800" y="5626960"/>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sp>
        <p:nvSpPr>
          <p:cNvPr id="21" name="正方形/長方形 20"/>
          <p:cNvSpPr/>
          <p:nvPr/>
        </p:nvSpPr>
        <p:spPr>
          <a:xfrm>
            <a:off x="3847439" y="5581490"/>
            <a:ext cx="755386" cy="492693"/>
          </a:xfrm>
          <a:prstGeom prst="rect">
            <a:avLst/>
          </a:prstGeom>
          <a:solidFill>
            <a:srgbClr val="82991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IDS</a:t>
            </a:r>
            <a:endParaRPr kumimoji="1" lang="ja-JP" altLang="en-US" dirty="0"/>
          </a:p>
        </p:txBody>
      </p:sp>
      <p:cxnSp>
        <p:nvCxnSpPr>
          <p:cNvPr id="6" name="直線矢印コネクタ 5"/>
          <p:cNvCxnSpPr>
            <a:stCxn id="20" idx="3"/>
            <a:endCxn id="7" idx="1"/>
          </p:cNvCxnSpPr>
          <p:nvPr/>
        </p:nvCxnSpPr>
        <p:spPr>
          <a:xfrm flipV="1">
            <a:off x="1447186" y="5871899"/>
            <a:ext cx="351207" cy="1408"/>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直線矢印コネクタ 23"/>
          <p:cNvCxnSpPr>
            <a:stCxn id="21" idx="3"/>
            <a:endCxn id="44" idx="1"/>
          </p:cNvCxnSpPr>
          <p:nvPr/>
        </p:nvCxnSpPr>
        <p:spPr>
          <a:xfrm flipV="1">
            <a:off x="4602825" y="5815442"/>
            <a:ext cx="551210" cy="12395"/>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824731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メモリ監視</a:t>
            </a:r>
            <a:r>
              <a:rPr kumimoji="1" lang="ja-JP" altLang="en-US" dirty="0" smtClean="0"/>
              <a:t>の性能</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Transcall</a:t>
            </a:r>
            <a:r>
              <a:rPr lang="ja-JP" altLang="en-US" dirty="0" smtClean="0"/>
              <a:t>による</a:t>
            </a:r>
            <a:r>
              <a:rPr lang="en-US" altLang="ja-JP" dirty="0" smtClean="0"/>
              <a:t>IDS</a:t>
            </a:r>
            <a:r>
              <a:rPr kumimoji="1" lang="ja-JP" altLang="en-US" dirty="0" smtClean="0"/>
              <a:t>実行環境の構築時間を測定</a:t>
            </a:r>
            <a:endParaRPr kumimoji="1" lang="en-US" altLang="ja-JP" dirty="0" smtClean="0"/>
          </a:p>
          <a:p>
            <a:pPr lvl="1"/>
            <a:r>
              <a:rPr kumimoji="1" lang="ja-JP" altLang="en-US" dirty="0" smtClean="0"/>
              <a:t>従来</a:t>
            </a:r>
            <a:r>
              <a:rPr lang="ja-JP" altLang="en-US" dirty="0" smtClean="0"/>
              <a:t>システム</a:t>
            </a:r>
            <a:r>
              <a:rPr kumimoji="1" lang="ja-JP" altLang="en-US" dirty="0" smtClean="0"/>
              <a:t>より</a:t>
            </a:r>
            <a:r>
              <a:rPr kumimoji="1" lang="en-US" altLang="ja-JP" dirty="0" smtClean="0"/>
              <a:t>11%</a:t>
            </a:r>
            <a:r>
              <a:rPr kumimoji="1" lang="ja-JP" altLang="en-US" dirty="0" smtClean="0"/>
              <a:t>増加</a:t>
            </a:r>
            <a:endParaRPr kumimoji="1" lang="en-US" altLang="ja-JP" dirty="0" smtClean="0"/>
          </a:p>
          <a:p>
            <a:pPr lvl="2"/>
            <a:r>
              <a:rPr lang="ja-JP" altLang="en-US" dirty="0" smtClean="0"/>
              <a:t>アドレス変換によるオーバーヘッド</a:t>
            </a:r>
            <a:endParaRPr kumimoji="1" lang="en-US" altLang="ja-JP" dirty="0"/>
          </a:p>
          <a:p>
            <a:r>
              <a:rPr kumimoji="1" lang="en-US" altLang="ja-JP" dirty="0" smtClean="0"/>
              <a:t>chkrootkit</a:t>
            </a:r>
            <a:r>
              <a:rPr kumimoji="1" lang="ja-JP" altLang="en-US" dirty="0" smtClean="0"/>
              <a:t>の実行時間を測定</a:t>
            </a:r>
            <a:endParaRPr kumimoji="1" lang="en-US" altLang="ja-JP" dirty="0" smtClean="0"/>
          </a:p>
          <a:p>
            <a:pPr lvl="1"/>
            <a:r>
              <a:rPr kumimoji="1" lang="ja-JP" altLang="en-US" dirty="0" smtClean="0"/>
              <a:t>従来</a:t>
            </a:r>
            <a:r>
              <a:rPr lang="ja-JP" altLang="en-US" dirty="0" smtClean="0"/>
              <a:t>システム</a:t>
            </a:r>
            <a:r>
              <a:rPr kumimoji="1" lang="ja-JP" altLang="en-US" dirty="0" smtClean="0"/>
              <a:t>より</a:t>
            </a:r>
            <a:r>
              <a:rPr kumimoji="1" lang="en-US" altLang="ja-JP" dirty="0" smtClean="0"/>
              <a:t>3%</a:t>
            </a:r>
            <a:r>
              <a:rPr lang="ja-JP" altLang="en-US" dirty="0" smtClean="0"/>
              <a:t>増加</a:t>
            </a: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14</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1731986913"/>
              </p:ext>
            </p:extLst>
          </p:nvPr>
        </p:nvGraphicFramePr>
        <p:xfrm>
          <a:off x="311986" y="4384833"/>
          <a:ext cx="4781382" cy="26249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2097837746"/>
              </p:ext>
            </p:extLst>
          </p:nvPr>
        </p:nvGraphicFramePr>
        <p:xfrm>
          <a:off x="4398211" y="4197674"/>
          <a:ext cx="4494713" cy="2840957"/>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p:cNvSpPr txBox="1"/>
          <p:nvPr/>
        </p:nvSpPr>
        <p:spPr>
          <a:xfrm>
            <a:off x="1756106" y="4393558"/>
            <a:ext cx="1800493" cy="369332"/>
          </a:xfrm>
          <a:prstGeom prst="rect">
            <a:avLst/>
          </a:prstGeom>
          <a:noFill/>
        </p:spPr>
        <p:txBody>
          <a:bodyPr wrap="none" rtlCol="0">
            <a:spAutoFit/>
          </a:bodyPr>
          <a:lstStyle/>
          <a:p>
            <a:r>
              <a:rPr kumimoji="1" lang="ja-JP" altLang="en-US" u="sng" dirty="0" smtClean="0">
                <a:solidFill>
                  <a:srgbClr val="333333"/>
                </a:solidFill>
              </a:rPr>
              <a:t>実行環境の構築</a:t>
            </a:r>
            <a:endParaRPr kumimoji="1" lang="ja-JP" altLang="en-US" u="sng" dirty="0">
              <a:solidFill>
                <a:srgbClr val="333333"/>
              </a:solidFill>
            </a:endParaRPr>
          </a:p>
        </p:txBody>
      </p:sp>
      <p:sp>
        <p:nvSpPr>
          <p:cNvPr id="10" name="テキスト ボックス 9"/>
          <p:cNvSpPr txBox="1"/>
          <p:nvPr/>
        </p:nvSpPr>
        <p:spPr>
          <a:xfrm>
            <a:off x="5911035" y="4383936"/>
            <a:ext cx="1301859" cy="369332"/>
          </a:xfrm>
          <a:prstGeom prst="rect">
            <a:avLst/>
          </a:prstGeom>
          <a:noFill/>
        </p:spPr>
        <p:txBody>
          <a:bodyPr wrap="none" rtlCol="0">
            <a:spAutoFit/>
          </a:bodyPr>
          <a:lstStyle/>
          <a:p>
            <a:r>
              <a:rPr kumimoji="1" lang="en-US" altLang="ja-JP" u="sng" dirty="0" smtClean="0">
                <a:solidFill>
                  <a:srgbClr val="333333"/>
                </a:solidFill>
              </a:rPr>
              <a:t>chkrootkit</a:t>
            </a:r>
            <a:endParaRPr kumimoji="1" lang="ja-JP" altLang="en-US" u="sng" dirty="0">
              <a:solidFill>
                <a:srgbClr val="333333"/>
              </a:solidFill>
            </a:endParaRPr>
          </a:p>
        </p:txBody>
      </p:sp>
      <p:cxnSp>
        <p:nvCxnSpPr>
          <p:cNvPr id="12" name="直線矢印コネクタ 11"/>
          <p:cNvCxnSpPr/>
          <p:nvPr/>
        </p:nvCxnSpPr>
        <p:spPr>
          <a:xfrm flipV="1">
            <a:off x="2330509" y="4868512"/>
            <a:ext cx="662897" cy="169052"/>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p:nvPr/>
        </p:nvCxnSpPr>
        <p:spPr>
          <a:xfrm flipV="1">
            <a:off x="6070965" y="4868512"/>
            <a:ext cx="662897" cy="169052"/>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0193043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グラフ 22"/>
          <p:cNvGraphicFramePr>
            <a:graphicFrameLocks/>
          </p:cNvGraphicFramePr>
          <p:nvPr>
            <p:extLst>
              <p:ext uri="{D42A27DB-BD31-4B8C-83A1-F6EECF244321}">
                <p14:modId xmlns:p14="http://schemas.microsoft.com/office/powerpoint/2010/main" val="1249839383"/>
              </p:ext>
            </p:extLst>
          </p:nvPr>
        </p:nvGraphicFramePr>
        <p:xfrm>
          <a:off x="134701" y="4092114"/>
          <a:ext cx="4606632" cy="27718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p:cNvGraphicFramePr>
            <a:graphicFrameLocks/>
          </p:cNvGraphicFramePr>
          <p:nvPr>
            <p:extLst>
              <p:ext uri="{D42A27DB-BD31-4B8C-83A1-F6EECF244321}">
                <p14:modId xmlns:p14="http://schemas.microsoft.com/office/powerpoint/2010/main" val="1897844170"/>
              </p:ext>
            </p:extLst>
          </p:nvPr>
        </p:nvGraphicFramePr>
        <p:xfrm>
          <a:off x="4419600" y="4207974"/>
          <a:ext cx="4574453" cy="2656024"/>
        </p:xfrm>
        <a:graphic>
          <a:graphicData uri="http://schemas.openxmlformats.org/drawingml/2006/chart">
            <c:chart xmlns:c="http://schemas.openxmlformats.org/drawingml/2006/chart" xmlns:r="http://schemas.openxmlformats.org/officeDocument/2006/relationships" r:id="rId4"/>
          </a:graphicData>
        </a:graphic>
      </p:graphicFrame>
      <p:sp>
        <p:nvSpPr>
          <p:cNvPr id="2" name="タイトル 1"/>
          <p:cNvSpPr>
            <a:spLocks noGrp="1"/>
          </p:cNvSpPr>
          <p:nvPr>
            <p:ph type="title"/>
          </p:nvPr>
        </p:nvSpPr>
        <p:spPr/>
        <p:txBody>
          <a:bodyPr/>
          <a:lstStyle/>
          <a:p>
            <a:r>
              <a:rPr kumimoji="1" lang="ja-JP" altLang="en-US" dirty="0" smtClean="0"/>
              <a:t>ディスク監視の性能</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iozone</a:t>
            </a:r>
            <a:r>
              <a:rPr kumimoji="1" lang="ja-JP" altLang="en-US" dirty="0" smtClean="0"/>
              <a:t>を用いてディスク監視性能を測定</a:t>
            </a:r>
            <a:endParaRPr kumimoji="1" lang="en-US" altLang="ja-JP" dirty="0" smtClean="0"/>
          </a:p>
          <a:p>
            <a:pPr lvl="1"/>
            <a:r>
              <a:rPr lang="en-US" altLang="ja-JP" dirty="0" smtClean="0"/>
              <a:t>NFS</a:t>
            </a:r>
            <a:r>
              <a:rPr lang="ja-JP" altLang="en-US" dirty="0" smtClean="0"/>
              <a:t>：従来と同程度、ローカルディスク：</a:t>
            </a:r>
            <a:r>
              <a:rPr lang="en-US" altLang="ja-JP" dirty="0" smtClean="0"/>
              <a:t>16%</a:t>
            </a:r>
            <a:r>
              <a:rPr lang="ja-JP" altLang="en-US" dirty="0" smtClean="0"/>
              <a:t>向上</a:t>
            </a:r>
            <a:endParaRPr kumimoji="1" lang="en-US" altLang="ja-JP" dirty="0" smtClean="0"/>
          </a:p>
          <a:p>
            <a:r>
              <a:rPr kumimoji="1" lang="en-US" altLang="ja-JP" dirty="0" smtClean="0"/>
              <a:t>Tripwire</a:t>
            </a:r>
            <a:r>
              <a:rPr kumimoji="1" lang="ja-JP" altLang="en-US" dirty="0" smtClean="0"/>
              <a:t>の実行時間を測定</a:t>
            </a:r>
            <a:endParaRPr lang="en-US" altLang="ja-JP" dirty="0"/>
          </a:p>
          <a:p>
            <a:pPr lvl="1"/>
            <a:r>
              <a:rPr lang="en-US" altLang="ja-JP" dirty="0" smtClean="0"/>
              <a:t>NFS</a:t>
            </a:r>
            <a:r>
              <a:rPr lang="ja-JP" altLang="en-US" dirty="0" smtClean="0"/>
              <a:t>：</a:t>
            </a:r>
            <a:r>
              <a:rPr lang="en-US" altLang="ja-JP" dirty="0" smtClean="0"/>
              <a:t>9%</a:t>
            </a:r>
            <a:r>
              <a:rPr lang="ja-JP" altLang="en-US" dirty="0" smtClean="0"/>
              <a:t>低下、ローカルディスク：</a:t>
            </a:r>
            <a:r>
              <a:rPr lang="en-US" altLang="ja-JP" dirty="0" smtClean="0"/>
              <a:t>13%</a:t>
            </a:r>
            <a:r>
              <a:rPr lang="ja-JP" altLang="en-US" dirty="0" smtClean="0"/>
              <a:t>低下</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15</a:t>
            </a:fld>
            <a:endParaRPr kumimoji="1" lang="ja-JP" altLang="en-US"/>
          </a:p>
        </p:txBody>
      </p:sp>
      <p:cxnSp>
        <p:nvCxnSpPr>
          <p:cNvPr id="10" name="直線矢印コネクタ 9"/>
          <p:cNvCxnSpPr/>
          <p:nvPr/>
        </p:nvCxnSpPr>
        <p:spPr>
          <a:xfrm>
            <a:off x="1529795" y="5128469"/>
            <a:ext cx="538802" cy="0"/>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p:nvPr/>
        </p:nvCxnSpPr>
        <p:spPr>
          <a:xfrm flipV="1">
            <a:off x="2936819" y="4196042"/>
            <a:ext cx="538802" cy="284295"/>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上矢印 12"/>
          <p:cNvSpPr/>
          <p:nvPr/>
        </p:nvSpPr>
        <p:spPr>
          <a:xfrm>
            <a:off x="1209963" y="4521000"/>
            <a:ext cx="346373" cy="432725"/>
          </a:xfrm>
          <a:prstGeom prst="upArrow">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1193576" y="4138376"/>
            <a:ext cx="415498" cy="369332"/>
          </a:xfrm>
          <a:prstGeom prst="rect">
            <a:avLst/>
          </a:prstGeom>
          <a:noFill/>
        </p:spPr>
        <p:txBody>
          <a:bodyPr wrap="none" rtlCol="0">
            <a:spAutoFit/>
          </a:bodyPr>
          <a:lstStyle/>
          <a:p>
            <a:r>
              <a:rPr kumimoji="1" lang="ja-JP" altLang="en-US" dirty="0" smtClean="0">
                <a:solidFill>
                  <a:srgbClr val="E5593C"/>
                </a:solidFill>
              </a:rPr>
              <a:t>高</a:t>
            </a:r>
            <a:endParaRPr kumimoji="1" lang="ja-JP" altLang="en-US" dirty="0">
              <a:solidFill>
                <a:srgbClr val="E5593C"/>
              </a:solidFill>
            </a:endParaRPr>
          </a:p>
        </p:txBody>
      </p:sp>
      <p:sp>
        <p:nvSpPr>
          <p:cNvPr id="15" name="下矢印 14"/>
          <p:cNvSpPr/>
          <p:nvPr/>
        </p:nvSpPr>
        <p:spPr>
          <a:xfrm>
            <a:off x="5436998" y="4333918"/>
            <a:ext cx="307887" cy="351348"/>
          </a:xfrm>
          <a:prstGeom prst="downArrow">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5402435" y="4685266"/>
            <a:ext cx="415498" cy="369332"/>
          </a:xfrm>
          <a:prstGeom prst="rect">
            <a:avLst/>
          </a:prstGeom>
          <a:noFill/>
        </p:spPr>
        <p:txBody>
          <a:bodyPr wrap="none" rtlCol="0">
            <a:spAutoFit/>
          </a:bodyPr>
          <a:lstStyle/>
          <a:p>
            <a:r>
              <a:rPr lang="ja-JP" altLang="en-US" dirty="0" smtClean="0">
                <a:solidFill>
                  <a:srgbClr val="E5593C"/>
                </a:solidFill>
              </a:rPr>
              <a:t>短</a:t>
            </a:r>
            <a:endParaRPr kumimoji="1" lang="ja-JP" altLang="en-US" dirty="0">
              <a:solidFill>
                <a:srgbClr val="E5593C"/>
              </a:solidFill>
            </a:endParaRPr>
          </a:p>
        </p:txBody>
      </p:sp>
      <p:cxnSp>
        <p:nvCxnSpPr>
          <p:cNvPr id="18" name="直線矢印コネクタ 17"/>
          <p:cNvCxnSpPr/>
          <p:nvPr/>
        </p:nvCxnSpPr>
        <p:spPr>
          <a:xfrm flipV="1">
            <a:off x="5751286" y="4897541"/>
            <a:ext cx="541152" cy="202059"/>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p:nvPr/>
        </p:nvCxnSpPr>
        <p:spPr>
          <a:xfrm flipV="1">
            <a:off x="7198511" y="4406678"/>
            <a:ext cx="541152" cy="202059"/>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
        <p:nvSpPr>
          <p:cNvPr id="5" name="テキスト ボックス 4"/>
          <p:cNvSpPr txBox="1"/>
          <p:nvPr/>
        </p:nvSpPr>
        <p:spPr>
          <a:xfrm>
            <a:off x="1484434" y="6490744"/>
            <a:ext cx="634158" cy="369332"/>
          </a:xfrm>
          <a:prstGeom prst="rect">
            <a:avLst/>
          </a:prstGeom>
          <a:noFill/>
        </p:spPr>
        <p:txBody>
          <a:bodyPr wrap="none" rtlCol="0">
            <a:spAutoFit/>
          </a:bodyPr>
          <a:lstStyle/>
          <a:p>
            <a:r>
              <a:rPr kumimoji="1" lang="en-US" altLang="ja-JP" dirty="0" smtClean="0">
                <a:solidFill>
                  <a:srgbClr val="333333"/>
                </a:solidFill>
                <a:latin typeface="+mj-lt"/>
              </a:rPr>
              <a:t>NFS</a:t>
            </a:r>
            <a:endParaRPr kumimoji="1" lang="ja-JP" altLang="en-US" dirty="0">
              <a:solidFill>
                <a:srgbClr val="333333"/>
              </a:solidFill>
              <a:latin typeface="+mj-lt"/>
            </a:endParaRPr>
          </a:p>
        </p:txBody>
      </p:sp>
      <p:sp>
        <p:nvSpPr>
          <p:cNvPr id="17" name="テキスト ボックス 16"/>
          <p:cNvSpPr txBox="1"/>
          <p:nvPr/>
        </p:nvSpPr>
        <p:spPr>
          <a:xfrm>
            <a:off x="2661963" y="6473808"/>
            <a:ext cx="1107996" cy="369332"/>
          </a:xfrm>
          <a:prstGeom prst="rect">
            <a:avLst/>
          </a:prstGeom>
          <a:noFill/>
        </p:spPr>
        <p:txBody>
          <a:bodyPr wrap="none" rtlCol="0">
            <a:spAutoFit/>
          </a:bodyPr>
          <a:lstStyle/>
          <a:p>
            <a:r>
              <a:rPr kumimoji="1" lang="ja-JP" altLang="en-US" dirty="0" smtClean="0">
                <a:solidFill>
                  <a:srgbClr val="333333"/>
                </a:solidFill>
                <a:latin typeface="+mj-lt"/>
              </a:rPr>
              <a:t>ローカル</a:t>
            </a:r>
            <a:endParaRPr kumimoji="1" lang="ja-JP" altLang="en-US" dirty="0">
              <a:solidFill>
                <a:srgbClr val="333333"/>
              </a:solidFill>
              <a:latin typeface="+mj-lt"/>
            </a:endParaRPr>
          </a:p>
        </p:txBody>
      </p:sp>
      <p:sp>
        <p:nvSpPr>
          <p:cNvPr id="20" name="テキスト ボックス 19"/>
          <p:cNvSpPr txBox="1"/>
          <p:nvPr/>
        </p:nvSpPr>
        <p:spPr>
          <a:xfrm>
            <a:off x="5660443" y="6485371"/>
            <a:ext cx="634158" cy="369332"/>
          </a:xfrm>
          <a:prstGeom prst="rect">
            <a:avLst/>
          </a:prstGeom>
          <a:noFill/>
        </p:spPr>
        <p:txBody>
          <a:bodyPr wrap="none" rtlCol="0">
            <a:spAutoFit/>
          </a:bodyPr>
          <a:lstStyle/>
          <a:p>
            <a:r>
              <a:rPr kumimoji="1" lang="en-US" altLang="ja-JP" dirty="0" smtClean="0">
                <a:solidFill>
                  <a:srgbClr val="333333"/>
                </a:solidFill>
                <a:latin typeface="+mj-lt"/>
              </a:rPr>
              <a:t>NFS</a:t>
            </a:r>
            <a:endParaRPr kumimoji="1" lang="ja-JP" altLang="en-US" dirty="0">
              <a:solidFill>
                <a:srgbClr val="333333"/>
              </a:solidFill>
              <a:latin typeface="+mj-lt"/>
            </a:endParaRPr>
          </a:p>
        </p:txBody>
      </p:sp>
      <p:sp>
        <p:nvSpPr>
          <p:cNvPr id="21" name="テキスト ボックス 20"/>
          <p:cNvSpPr txBox="1"/>
          <p:nvPr/>
        </p:nvSpPr>
        <p:spPr>
          <a:xfrm>
            <a:off x="6920005" y="6488755"/>
            <a:ext cx="1107996" cy="369332"/>
          </a:xfrm>
          <a:prstGeom prst="rect">
            <a:avLst/>
          </a:prstGeom>
          <a:noFill/>
        </p:spPr>
        <p:txBody>
          <a:bodyPr wrap="none" rtlCol="0">
            <a:spAutoFit/>
          </a:bodyPr>
          <a:lstStyle/>
          <a:p>
            <a:r>
              <a:rPr kumimoji="1" lang="ja-JP" altLang="en-US" dirty="0" smtClean="0">
                <a:solidFill>
                  <a:srgbClr val="333333"/>
                </a:solidFill>
                <a:latin typeface="+mj-lt"/>
              </a:rPr>
              <a:t>ローカル</a:t>
            </a:r>
            <a:endParaRPr kumimoji="1" lang="ja-JP" altLang="en-US" dirty="0">
              <a:solidFill>
                <a:srgbClr val="333333"/>
              </a:solidFill>
              <a:latin typeface="+mj-lt"/>
            </a:endParaRPr>
          </a:p>
        </p:txBody>
      </p:sp>
    </p:spTree>
    <p:extLst>
      <p:ext uri="{BB962C8B-B14F-4D97-AF65-F5344CB8AC3E}">
        <p14:creationId xmlns:p14="http://schemas.microsoft.com/office/powerpoint/2010/main" val="41235355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ネットワーク監視の性能</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Snort</a:t>
            </a:r>
            <a:r>
              <a:rPr kumimoji="1" lang="ja-JP" altLang="en-US" dirty="0" smtClean="0"/>
              <a:t>を用いたポートスキャン検出時間を測定</a:t>
            </a:r>
            <a:endParaRPr kumimoji="1" lang="en-US" altLang="ja-JP" dirty="0" smtClean="0"/>
          </a:p>
          <a:p>
            <a:pPr lvl="1"/>
            <a:r>
              <a:rPr lang="ja-JP" altLang="en-US" dirty="0"/>
              <a:t>クラウド</a:t>
            </a:r>
            <a:r>
              <a:rPr lang="en-US" altLang="ja-JP" dirty="0" smtClean="0"/>
              <a:t>VM</a:t>
            </a:r>
            <a:r>
              <a:rPr lang="ja-JP" altLang="en-US" dirty="0" smtClean="0"/>
              <a:t>の境界で監視：</a:t>
            </a:r>
            <a:r>
              <a:rPr lang="en-US" altLang="ja-JP" dirty="0" smtClean="0"/>
              <a:t>0.36</a:t>
            </a:r>
            <a:r>
              <a:rPr lang="ja-JP" altLang="en-US" dirty="0" smtClean="0"/>
              <a:t>秒増加</a:t>
            </a:r>
            <a:endParaRPr lang="en-US" altLang="ja-JP" dirty="0" smtClean="0"/>
          </a:p>
          <a:p>
            <a:pPr lvl="1"/>
            <a:r>
              <a:rPr lang="ja-JP" altLang="en-US" dirty="0" smtClean="0"/>
              <a:t>ユーザ</a:t>
            </a:r>
            <a:r>
              <a:rPr lang="en-US" altLang="ja-JP" dirty="0" smtClean="0"/>
              <a:t>VM</a:t>
            </a:r>
            <a:r>
              <a:rPr lang="ja-JP" altLang="en-US" dirty="0" smtClean="0"/>
              <a:t>の境界で監視：</a:t>
            </a:r>
            <a:r>
              <a:rPr lang="en-US" altLang="ja-JP" dirty="0" smtClean="0"/>
              <a:t>1.06</a:t>
            </a:r>
            <a:r>
              <a:rPr lang="ja-JP" altLang="en-US" dirty="0" smtClean="0"/>
              <a:t>秒増加</a:t>
            </a:r>
            <a:endParaRPr lang="en-US" altLang="ja-JP" dirty="0" smtClean="0"/>
          </a:p>
          <a:p>
            <a:r>
              <a:rPr kumimoji="1" lang="ja-JP" altLang="en-US" dirty="0" smtClean="0"/>
              <a:t>ネットワーク性能への影響</a:t>
            </a:r>
            <a:r>
              <a:rPr lang="ja-JP" altLang="en-US" dirty="0" smtClean="0"/>
              <a:t>を測定</a:t>
            </a:r>
            <a:endParaRPr kumimoji="1" lang="en-US" altLang="ja-JP" dirty="0" smtClean="0"/>
          </a:p>
          <a:p>
            <a:pPr lvl="1"/>
            <a:r>
              <a:rPr lang="ja-JP" altLang="en-US" dirty="0" smtClean="0"/>
              <a:t>スループットが</a:t>
            </a:r>
            <a:r>
              <a:rPr lang="en-US" altLang="ja-JP" dirty="0" smtClean="0"/>
              <a:t>3〜6%</a:t>
            </a:r>
            <a:r>
              <a:rPr lang="ja-JP" altLang="en-US" dirty="0" smtClean="0"/>
              <a:t>低下</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16</a:t>
            </a:fld>
            <a:endParaRPr kumimoji="1" lang="ja-JP" altLang="en-US"/>
          </a:p>
        </p:txBody>
      </p:sp>
      <p:graphicFrame>
        <p:nvGraphicFramePr>
          <p:cNvPr id="5" name="グラフ 4"/>
          <p:cNvGraphicFramePr>
            <a:graphicFrameLocks/>
          </p:cNvGraphicFramePr>
          <p:nvPr>
            <p:extLst>
              <p:ext uri="{D42A27DB-BD31-4B8C-83A1-F6EECF244321}">
                <p14:modId xmlns:p14="http://schemas.microsoft.com/office/powerpoint/2010/main" val="3308620419"/>
              </p:ext>
            </p:extLst>
          </p:nvPr>
        </p:nvGraphicFramePr>
        <p:xfrm>
          <a:off x="231607" y="4051998"/>
          <a:ext cx="4460709" cy="29519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504909773"/>
              </p:ext>
            </p:extLst>
          </p:nvPr>
        </p:nvGraphicFramePr>
        <p:xfrm>
          <a:off x="4565649" y="4117878"/>
          <a:ext cx="5125369" cy="2886118"/>
        </p:xfrm>
        <a:graphic>
          <a:graphicData uri="http://schemas.openxmlformats.org/drawingml/2006/chart">
            <c:chart xmlns:c="http://schemas.openxmlformats.org/drawingml/2006/chart" xmlns:r="http://schemas.openxmlformats.org/officeDocument/2006/relationships" r:id="rId4"/>
          </a:graphicData>
        </a:graphic>
      </p:graphicFrame>
      <p:cxnSp>
        <p:nvCxnSpPr>
          <p:cNvPr id="12" name="直線矢印コネクタ 11"/>
          <p:cNvCxnSpPr/>
          <p:nvPr/>
        </p:nvCxnSpPr>
        <p:spPr>
          <a:xfrm flipV="1">
            <a:off x="1572511" y="4325935"/>
            <a:ext cx="846737" cy="1437391"/>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3" name="直線矢印コネクタ 22"/>
          <p:cNvCxnSpPr/>
          <p:nvPr/>
        </p:nvCxnSpPr>
        <p:spPr>
          <a:xfrm>
            <a:off x="5947149" y="4212366"/>
            <a:ext cx="991192" cy="113569"/>
          </a:xfrm>
          <a:prstGeom prst="straightConnector1">
            <a:avLst/>
          </a:prstGeom>
          <a:ln>
            <a:solidFill>
              <a:srgbClr val="E5593C"/>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98996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t>関連研究</a:t>
            </a:r>
            <a:endParaRPr lang="ja-JP" altLang="en-US" dirty="0"/>
          </a:p>
        </p:txBody>
      </p:sp>
      <p:sp>
        <p:nvSpPr>
          <p:cNvPr id="3" name="コンテンツ プレースホルダー 2"/>
          <p:cNvSpPr>
            <a:spLocks noGrp="1"/>
          </p:cNvSpPr>
          <p:nvPr>
            <p:ph idx="1"/>
          </p:nvPr>
        </p:nvSpPr>
        <p:spPr>
          <a:xfrm>
            <a:off x="457200" y="1600200"/>
            <a:ext cx="8229600" cy="5127405"/>
          </a:xfrm>
        </p:spPr>
        <p:txBody>
          <a:bodyPr>
            <a:normAutofit/>
          </a:bodyPr>
          <a:lstStyle/>
          <a:p>
            <a:r>
              <a:rPr lang="en-US" altLang="ja-JP" dirty="0" err="1" smtClean="0"/>
              <a:t>HyperGuard</a:t>
            </a:r>
            <a:r>
              <a:rPr lang="en-US" altLang="ja-JP" dirty="0" smtClean="0"/>
              <a:t> </a:t>
            </a:r>
            <a:r>
              <a:rPr lang="en-US" altLang="ja-JP" sz="2400" dirty="0" smtClean="0"/>
              <a:t>[</a:t>
            </a:r>
            <a:r>
              <a:rPr lang="en-US" altLang="ja-JP" sz="2400" dirty="0" err="1" smtClean="0"/>
              <a:t>Rutkowska</a:t>
            </a:r>
            <a:r>
              <a:rPr lang="en-US" altLang="ja-JP" sz="2400" dirty="0" smtClean="0"/>
              <a:t> et al.’08]</a:t>
            </a:r>
            <a:endParaRPr lang="en-US" altLang="ja-JP" dirty="0" smtClean="0"/>
          </a:p>
          <a:p>
            <a:pPr lvl="1"/>
            <a:r>
              <a:rPr lang="en-US" altLang="ja-JP" dirty="0" smtClean="0"/>
              <a:t>SMM</a:t>
            </a:r>
            <a:r>
              <a:rPr lang="ja-JP" altLang="en-US" dirty="0" smtClean="0"/>
              <a:t>と呼ばれる</a:t>
            </a:r>
            <a:r>
              <a:rPr lang="en-US" altLang="ja-JP" dirty="0" smtClean="0"/>
              <a:t>CPU</a:t>
            </a:r>
            <a:r>
              <a:rPr lang="ja-JP" altLang="en-US" dirty="0" smtClean="0"/>
              <a:t>モードで安全に</a:t>
            </a:r>
            <a:r>
              <a:rPr lang="en-US" altLang="ja-JP" dirty="0" smtClean="0"/>
              <a:t>IDS</a:t>
            </a:r>
            <a:r>
              <a:rPr lang="ja-JP" altLang="en-US" dirty="0" smtClean="0"/>
              <a:t>を動作</a:t>
            </a:r>
            <a:endParaRPr lang="en-US" altLang="ja-JP" dirty="0" smtClean="0"/>
          </a:p>
          <a:p>
            <a:pPr lvl="1"/>
            <a:r>
              <a:rPr lang="en-US" altLang="ja-JP" dirty="0" smtClean="0"/>
              <a:t>IDS</a:t>
            </a:r>
            <a:r>
              <a:rPr lang="ja-JP" altLang="en-US" dirty="0" smtClean="0"/>
              <a:t>の実行中はシステム全体が停止</a:t>
            </a:r>
            <a:endParaRPr lang="en-US" altLang="ja-JP" dirty="0" smtClean="0"/>
          </a:p>
          <a:p>
            <a:r>
              <a:rPr lang="en-US" altLang="ja-JP" dirty="0" err="1" smtClean="0"/>
              <a:t>HyperCheck</a:t>
            </a:r>
            <a:r>
              <a:rPr lang="en-US" altLang="ja-JP" dirty="0" smtClean="0"/>
              <a:t> </a:t>
            </a:r>
            <a:r>
              <a:rPr lang="en-US" altLang="ja-JP" sz="2400" dirty="0" smtClean="0"/>
              <a:t>[Wang et al.'10]</a:t>
            </a:r>
            <a:endParaRPr lang="en-US" altLang="ja-JP" dirty="0" smtClean="0"/>
          </a:p>
          <a:p>
            <a:pPr lvl="1"/>
            <a:r>
              <a:rPr lang="en-US" altLang="ja-JP" dirty="0" smtClean="0"/>
              <a:t>SMM</a:t>
            </a:r>
            <a:r>
              <a:rPr lang="ja-JP" altLang="en-US" dirty="0" smtClean="0"/>
              <a:t>でメモリを転送し、遠隔ホストで</a:t>
            </a:r>
            <a:r>
              <a:rPr lang="en-US" altLang="ja-JP" dirty="0" smtClean="0"/>
              <a:t>IDS</a:t>
            </a:r>
            <a:r>
              <a:rPr lang="ja-JP" altLang="en-US" dirty="0" smtClean="0"/>
              <a:t>を実行</a:t>
            </a:r>
            <a:endParaRPr lang="en-US" altLang="ja-JP" dirty="0" smtClean="0"/>
          </a:p>
          <a:p>
            <a:pPr lvl="1"/>
            <a:r>
              <a:rPr lang="ja-JP" altLang="en-US" dirty="0" smtClean="0"/>
              <a:t>ディスクやネットワークは監視できない</a:t>
            </a:r>
            <a:endParaRPr lang="en-US" altLang="ja-JP" dirty="0" smtClean="0"/>
          </a:p>
          <a:p>
            <a:pPr lvl="0"/>
            <a:r>
              <a:rPr lang="en-US" altLang="ja-JP" dirty="0" err="1" smtClean="0"/>
              <a:t>CloudVisor</a:t>
            </a:r>
            <a:r>
              <a:rPr lang="en-US" altLang="ja-JP" dirty="0" smtClean="0"/>
              <a:t> </a:t>
            </a:r>
            <a:r>
              <a:rPr lang="en-US" altLang="ja-JP" sz="2400" dirty="0" smtClean="0"/>
              <a:t>[Zhang et al.’11]</a:t>
            </a:r>
            <a:endParaRPr lang="en-US" altLang="ja-JP" dirty="0" smtClean="0"/>
          </a:p>
          <a:p>
            <a:pPr lvl="1"/>
            <a:r>
              <a:rPr lang="ja-JP" altLang="en-US" dirty="0" smtClean="0"/>
              <a:t>ネストした仮想化を用いて管理者によるユーザ</a:t>
            </a:r>
            <a:r>
              <a:rPr lang="en-US" altLang="ja-JP" dirty="0" smtClean="0"/>
              <a:t>VM</a:t>
            </a:r>
            <a:r>
              <a:rPr lang="ja-JP" altLang="en-US" dirty="0" smtClean="0"/>
              <a:t>の情報漏洩・改ざんを防ぐ</a:t>
            </a:r>
            <a:endParaRPr lang="en-US" altLang="ja-JP" dirty="0" smtClean="0"/>
          </a:p>
          <a:p>
            <a:pPr lvl="1"/>
            <a:r>
              <a:rPr lang="ja-JP" altLang="en-US" dirty="0" smtClean="0"/>
              <a:t>本研究では</a:t>
            </a:r>
            <a:r>
              <a:rPr lang="en-US" altLang="ja-JP" dirty="0" err="1" smtClean="0"/>
              <a:t>CloudVisor</a:t>
            </a:r>
            <a:r>
              <a:rPr lang="ja-JP" altLang="en-US" dirty="0" smtClean="0"/>
              <a:t>による保護を前提</a:t>
            </a:r>
            <a:endParaRPr lang="en-US" altLang="ja-JP"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17</a:t>
            </a:fld>
            <a:endParaRPr lang="ja-JP" altLang="en-US"/>
          </a:p>
        </p:txBody>
      </p:sp>
    </p:spTree>
    <p:extLst>
      <p:ext uri="{BB962C8B-B14F-4D97-AF65-F5344CB8AC3E}">
        <p14:creationId xmlns:p14="http://schemas.microsoft.com/office/powerpoint/2010/main" val="5080219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latin typeface="+mn-ea"/>
              </a:rPr>
              <a:t>IDS</a:t>
            </a:r>
            <a:r>
              <a:rPr lang="ja-JP" altLang="en-US" dirty="0" smtClean="0">
                <a:latin typeface="+mn-ea"/>
              </a:rPr>
              <a:t>を仮想化システムの外側で安全に実行するシステム</a:t>
            </a:r>
            <a:r>
              <a:rPr lang="en-US" altLang="ja-JP" dirty="0" smtClean="0">
                <a:latin typeface="+mn-ea"/>
              </a:rPr>
              <a:t>V-Met</a:t>
            </a:r>
            <a:r>
              <a:rPr lang="ja-JP" altLang="en-US" dirty="0" smtClean="0">
                <a:latin typeface="+mn-ea"/>
              </a:rPr>
              <a:t>を提案</a:t>
            </a:r>
            <a:endParaRPr lang="en-US" altLang="ja-JP" dirty="0" smtClean="0">
              <a:latin typeface="+mn-ea"/>
            </a:endParaRPr>
          </a:p>
          <a:p>
            <a:pPr lvl="1"/>
            <a:r>
              <a:rPr lang="ja-JP" altLang="en-US" dirty="0" smtClean="0">
                <a:latin typeface="+mn-ea"/>
              </a:rPr>
              <a:t>ネストした仮想化を利用して実現</a:t>
            </a:r>
            <a:endParaRPr lang="en-US" altLang="ja-JP" dirty="0" smtClean="0">
              <a:latin typeface="+mn-ea"/>
            </a:endParaRPr>
          </a:p>
          <a:p>
            <a:pPr lvl="1"/>
            <a:r>
              <a:rPr lang="ja-JP" altLang="en-US" dirty="0" smtClean="0">
                <a:latin typeface="+mn-ea"/>
              </a:rPr>
              <a:t>仮想化システム内の管理者は</a:t>
            </a:r>
            <a:r>
              <a:rPr lang="en-US" altLang="ja-JP" dirty="0" smtClean="0">
                <a:latin typeface="+mn-ea"/>
              </a:rPr>
              <a:t>IDS</a:t>
            </a:r>
            <a:r>
              <a:rPr lang="ja-JP" altLang="en-US" dirty="0" smtClean="0">
                <a:latin typeface="+mn-ea"/>
              </a:rPr>
              <a:t>を攻撃できない</a:t>
            </a:r>
            <a:endParaRPr lang="en-US" altLang="ja-JP" dirty="0" smtClean="0">
              <a:latin typeface="+mn-ea"/>
            </a:endParaRPr>
          </a:p>
          <a:p>
            <a:pPr lvl="1"/>
            <a:r>
              <a:rPr lang="ja-JP" altLang="en-US" dirty="0" smtClean="0">
                <a:latin typeface="+mn-ea"/>
              </a:rPr>
              <a:t>一般の管理者が仮想化システム全体を管理できる</a:t>
            </a:r>
            <a:endParaRPr lang="en-US" altLang="ja-JP" dirty="0" smtClean="0">
              <a:latin typeface="+mn-ea"/>
            </a:endParaRPr>
          </a:p>
          <a:p>
            <a:pPr lvl="1"/>
            <a:r>
              <a:rPr lang="ja-JP" altLang="en-US" dirty="0" smtClean="0">
                <a:latin typeface="+mn-ea"/>
              </a:rPr>
              <a:t>監視のオーバヘッド増加は許容範囲内</a:t>
            </a:r>
            <a:endParaRPr lang="en-US" altLang="ja-JP" dirty="0" smtClean="0">
              <a:latin typeface="+mn-ea"/>
            </a:endParaRPr>
          </a:p>
          <a:p>
            <a:r>
              <a:rPr lang="ja-JP" altLang="en-US" dirty="0">
                <a:latin typeface="+mn-ea"/>
              </a:rPr>
              <a:t>今後</a:t>
            </a:r>
            <a:r>
              <a:rPr lang="ja-JP" altLang="en-US" dirty="0" smtClean="0">
                <a:latin typeface="+mn-ea"/>
              </a:rPr>
              <a:t>の課題</a:t>
            </a:r>
            <a:endParaRPr lang="en-US" altLang="ja-JP" dirty="0" smtClean="0">
              <a:latin typeface="+mn-ea"/>
            </a:endParaRPr>
          </a:p>
          <a:p>
            <a:pPr lvl="1"/>
            <a:r>
              <a:rPr lang="ja-JP" altLang="en-US" dirty="0" smtClean="0">
                <a:latin typeface="+mn-ea"/>
              </a:rPr>
              <a:t>ユーザ</a:t>
            </a:r>
            <a:r>
              <a:rPr lang="en-US" altLang="ja-JP" dirty="0" smtClean="0">
                <a:latin typeface="+mn-ea"/>
              </a:rPr>
              <a:t>VM</a:t>
            </a:r>
            <a:r>
              <a:rPr lang="ja-JP" altLang="en-US" dirty="0" smtClean="0">
                <a:latin typeface="+mn-ea"/>
              </a:rPr>
              <a:t>の仮想ディスクを一意に特定</a:t>
            </a:r>
            <a:endParaRPr lang="en-US" altLang="ja-JP" dirty="0" smtClean="0">
              <a:latin typeface="+mn-ea"/>
            </a:endParaRPr>
          </a:p>
          <a:p>
            <a:pPr lvl="1"/>
            <a:r>
              <a:rPr lang="ja-JP" altLang="en-US" dirty="0" smtClean="0">
                <a:latin typeface="+mn-ea"/>
              </a:rPr>
              <a:t>仮想化システム内のユーザ</a:t>
            </a:r>
            <a:r>
              <a:rPr lang="en-US" altLang="ja-JP" dirty="0" smtClean="0">
                <a:latin typeface="+mn-ea"/>
              </a:rPr>
              <a:t>VM</a:t>
            </a:r>
            <a:r>
              <a:rPr lang="ja-JP" altLang="en-US" dirty="0" smtClean="0">
                <a:latin typeface="+mn-ea"/>
              </a:rPr>
              <a:t>以外も監視</a:t>
            </a:r>
            <a:endParaRPr lang="en-US" altLang="ja-JP" dirty="0" smtClean="0">
              <a:latin typeface="+mn-ea"/>
            </a:endParaRPr>
          </a:p>
          <a:p>
            <a:pPr lvl="1"/>
            <a:endParaRPr lang="en-US" altLang="ja-JP" dirty="0" smtClean="0">
              <a:latin typeface="+mn-ea"/>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18</a:t>
            </a:fld>
            <a:endParaRPr kumimoji="1" lang="ja-JP" altLang="en-US"/>
          </a:p>
        </p:txBody>
      </p:sp>
    </p:spTree>
    <p:extLst>
      <p:ext uri="{BB962C8B-B14F-4D97-AF65-F5344CB8AC3E}">
        <p14:creationId xmlns:p14="http://schemas.microsoft.com/office/powerpoint/2010/main" val="91816594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19</a:t>
            </a:fld>
            <a:endParaRPr kumimoji="1" lang="ja-JP" altLang="en-US"/>
          </a:p>
        </p:txBody>
      </p:sp>
    </p:spTree>
    <p:extLst>
      <p:ext uri="{BB962C8B-B14F-4D97-AF65-F5344CB8AC3E}">
        <p14:creationId xmlns:p14="http://schemas.microsoft.com/office/powerpoint/2010/main" val="5424820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クラウドにおける</a:t>
            </a:r>
            <a:r>
              <a:rPr lang="en-US" altLang="ja-JP" dirty="0" smtClean="0"/>
              <a:t>VM</a:t>
            </a:r>
            <a:r>
              <a:rPr lang="ja-JP" altLang="en-US" dirty="0" smtClean="0"/>
              <a:t>監視</a:t>
            </a:r>
            <a:endParaRPr lang="ja-JP" altLang="en-US" dirty="0"/>
          </a:p>
        </p:txBody>
      </p:sp>
      <p:sp>
        <p:nvSpPr>
          <p:cNvPr id="3" name="コンテンツ プレースホルダー 2"/>
          <p:cNvSpPr>
            <a:spLocks noGrp="1"/>
          </p:cNvSpPr>
          <p:nvPr>
            <p:ph idx="1"/>
          </p:nvPr>
        </p:nvSpPr>
        <p:spPr/>
        <p:txBody>
          <a:bodyPr/>
          <a:lstStyle/>
          <a:p>
            <a:r>
              <a:rPr lang="en-US" altLang="ja-JP" smtClean="0"/>
              <a:t>IaaS</a:t>
            </a:r>
            <a:r>
              <a:rPr lang="ja-JP" altLang="en-US" smtClean="0"/>
              <a:t>型クラウドが普及</a:t>
            </a:r>
            <a:endParaRPr lang="en-US" altLang="ja-JP" smtClean="0"/>
          </a:p>
          <a:p>
            <a:pPr lvl="1"/>
            <a:r>
              <a:rPr lang="ja-JP" altLang="en-US" smtClean="0"/>
              <a:t>仮想マシン</a:t>
            </a:r>
            <a:r>
              <a:rPr lang="en-US" altLang="ja-JP" smtClean="0"/>
              <a:t>(VM)</a:t>
            </a:r>
            <a:r>
              <a:rPr lang="ja-JP" altLang="en-US" smtClean="0"/>
              <a:t>を提供</a:t>
            </a:r>
            <a:endParaRPr lang="en-US" altLang="ja-JP" smtClean="0"/>
          </a:p>
          <a:p>
            <a:pPr lvl="1"/>
            <a:r>
              <a:rPr lang="ja-JP" altLang="en-US" smtClean="0"/>
              <a:t>ユーザは自由にシステムを構築することができる</a:t>
            </a:r>
            <a:endParaRPr lang="en-US" altLang="ja-JP" smtClean="0"/>
          </a:p>
          <a:p>
            <a:r>
              <a:rPr lang="ja-JP" altLang="en-US" smtClean="0"/>
              <a:t>侵入検知システム</a:t>
            </a:r>
            <a:r>
              <a:rPr lang="en-US" altLang="ja-JP" smtClean="0"/>
              <a:t>(IDS)</a:t>
            </a:r>
            <a:r>
              <a:rPr lang="ja-JP" altLang="en-US" smtClean="0"/>
              <a:t>による監視が必要</a:t>
            </a:r>
            <a:endParaRPr lang="en-US" altLang="ja-JP" smtClean="0"/>
          </a:p>
          <a:p>
            <a:pPr lvl="1"/>
            <a:r>
              <a:rPr lang="ja-JP" altLang="en-US" smtClean="0"/>
              <a:t>ユーザ</a:t>
            </a:r>
            <a:r>
              <a:rPr lang="en-US" altLang="ja-JP" smtClean="0"/>
              <a:t>VM</a:t>
            </a:r>
            <a:r>
              <a:rPr lang="ja-JP" altLang="en-US" smtClean="0"/>
              <a:t>は十分に管理されているとは限らない</a:t>
            </a:r>
            <a:endParaRPr lang="en-US" altLang="ja-JP" smtClean="0"/>
          </a:p>
          <a:p>
            <a:pPr lvl="2"/>
            <a:r>
              <a:rPr lang="ja-JP" altLang="en-US" smtClean="0"/>
              <a:t>サーバ設定の不備、セキュリティアップデートの未適用</a:t>
            </a:r>
            <a:endParaRPr lang="en-US" altLang="ja-JP" smtClean="0"/>
          </a:p>
          <a:p>
            <a:pPr lvl="1"/>
            <a:r>
              <a:rPr lang="ja-JP" altLang="en-US" smtClean="0"/>
              <a:t>ユーザ</a:t>
            </a:r>
            <a:r>
              <a:rPr lang="en-US" altLang="ja-JP" smtClean="0"/>
              <a:t>VM</a:t>
            </a:r>
            <a:r>
              <a:rPr lang="ja-JP" altLang="en-US" smtClean="0"/>
              <a:t>内で監視しても侵入者に無効化される</a:t>
            </a:r>
            <a:endParaRPr lang="en-US" altLang="ja-JP" dirty="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2</a:t>
            </a:fld>
            <a:endParaRPr lang="ja-JP" altLang="en-US"/>
          </a:p>
        </p:txBody>
      </p:sp>
      <p:sp>
        <p:nvSpPr>
          <p:cNvPr id="26" name="テキスト ボックス 25"/>
          <p:cNvSpPr txBox="1"/>
          <p:nvPr/>
        </p:nvSpPr>
        <p:spPr>
          <a:xfrm>
            <a:off x="1242120"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pic>
        <p:nvPicPr>
          <p:cNvPr id="32" name="図 31"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4507" y="4753043"/>
            <a:ext cx="812800" cy="609600"/>
          </a:xfrm>
          <a:prstGeom prst="rect">
            <a:avLst/>
          </a:prstGeom>
          <a:effectLst/>
        </p:spPr>
      </p:pic>
      <p:sp>
        <p:nvSpPr>
          <p:cNvPr id="27" name="正方形/長方形 26"/>
          <p:cNvSpPr/>
          <p:nvPr/>
        </p:nvSpPr>
        <p:spPr>
          <a:xfrm>
            <a:off x="3503112" y="4871238"/>
            <a:ext cx="2137775" cy="1321644"/>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F5F1DD"/>
              </a:solidFill>
              <a:latin typeface="メイリオ"/>
              <a:ea typeface="メイリオ"/>
              <a:cs typeface="メイリオ"/>
            </a:endParaRPr>
          </a:p>
        </p:txBody>
      </p:sp>
      <p:sp>
        <p:nvSpPr>
          <p:cNvPr id="28" name="正方形/長方形 27"/>
          <p:cNvSpPr/>
          <p:nvPr/>
        </p:nvSpPr>
        <p:spPr>
          <a:xfrm>
            <a:off x="4037487" y="5349943"/>
            <a:ext cx="1069027"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35" name="テキスト ボックス 34"/>
          <p:cNvSpPr txBox="1"/>
          <p:nvPr/>
        </p:nvSpPr>
        <p:spPr>
          <a:xfrm>
            <a:off x="3958772" y="4896638"/>
            <a:ext cx="1226455" cy="369332"/>
          </a:xfrm>
          <a:prstGeom prst="rect">
            <a:avLst/>
          </a:prstGeom>
          <a:noFill/>
        </p:spPr>
        <p:txBody>
          <a:bodyPr wrap="none" rtlCol="0">
            <a:spAutoFit/>
          </a:bodyPr>
          <a:lstStyle/>
          <a:p>
            <a:r>
              <a:rPr lang="ja-JP" altLang="en-US" dirty="0">
                <a:solidFill>
                  <a:srgbClr val="F5F1DD"/>
                </a:solidFill>
                <a:cs typeface="メイリオ"/>
              </a:rPr>
              <a:t>ユーザ</a:t>
            </a:r>
            <a:r>
              <a:rPr lang="en-US" altLang="ja-JP" dirty="0" smtClean="0">
                <a:solidFill>
                  <a:srgbClr val="F5F1DD"/>
                </a:solidFill>
                <a:cs typeface="メイリオ"/>
              </a:rPr>
              <a:t>VM</a:t>
            </a:r>
            <a:endParaRPr lang="ja-JP" altLang="en-US" dirty="0">
              <a:solidFill>
                <a:srgbClr val="F5F1DD"/>
              </a:solidFill>
              <a:cs typeface="メイリオ"/>
            </a:endParaRPr>
          </a:p>
        </p:txBody>
      </p:sp>
      <p:cxnSp>
        <p:nvCxnSpPr>
          <p:cNvPr id="38" name="直線矢印コネクタ 37"/>
          <p:cNvCxnSpPr>
            <a:stCxn id="32" idx="1"/>
            <a:endCxn id="28" idx="3"/>
          </p:cNvCxnSpPr>
          <p:nvPr/>
        </p:nvCxnSpPr>
        <p:spPr>
          <a:xfrm flipH="1">
            <a:off x="5106514" y="5057843"/>
            <a:ext cx="1867993" cy="553721"/>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テキスト ボックス 38"/>
          <p:cNvSpPr txBox="1"/>
          <p:nvPr/>
        </p:nvSpPr>
        <p:spPr>
          <a:xfrm>
            <a:off x="6960508" y="5316370"/>
            <a:ext cx="877163" cy="369332"/>
          </a:xfrm>
          <a:prstGeom prst="rect">
            <a:avLst/>
          </a:prstGeom>
          <a:noFill/>
          <a:effectLst/>
        </p:spPr>
        <p:txBody>
          <a:bodyPr wrap="none" rtlCol="0">
            <a:spAutoFit/>
          </a:bodyPr>
          <a:lstStyle/>
          <a:p>
            <a:r>
              <a:rPr kumimoji="1" lang="ja-JP" altLang="en-US" dirty="0" smtClean="0">
                <a:solidFill>
                  <a:srgbClr val="333333"/>
                </a:solidFill>
                <a:latin typeface="メイリオ"/>
                <a:ea typeface="メイリオ"/>
                <a:cs typeface="メイリオ"/>
              </a:rPr>
              <a:t>攻撃者</a:t>
            </a:r>
            <a:endParaRPr kumimoji="1" lang="ja-JP" altLang="en-US"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92766344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85221"/>
            <a:ext cx="8229600" cy="1143000"/>
          </a:xfrm>
        </p:spPr>
        <p:txBody>
          <a:bodyPr/>
          <a:lstStyle/>
          <a:p>
            <a:r>
              <a:rPr lang="en-US" altLang="ja-JP" dirty="0" smtClean="0"/>
              <a:t>IDS</a:t>
            </a:r>
            <a:r>
              <a:rPr lang="ja-JP" altLang="en-US" dirty="0" smtClean="0"/>
              <a:t>オフロード</a:t>
            </a:r>
            <a:endParaRPr lang="ja-JP" altLang="en-US" dirty="0"/>
          </a:p>
        </p:txBody>
      </p:sp>
      <p:sp>
        <p:nvSpPr>
          <p:cNvPr id="33" name="コンテンツ プレースホルダー 2"/>
          <p:cNvSpPr>
            <a:spLocks noGrp="1"/>
          </p:cNvSpPr>
          <p:nvPr>
            <p:ph idx="1"/>
          </p:nvPr>
        </p:nvSpPr>
        <p:spPr/>
        <p:txBody>
          <a:bodyPr/>
          <a:lstStyle/>
          <a:p>
            <a:r>
              <a:rPr lang="en-US" altLang="ja-JP" dirty="0" smtClean="0">
                <a:latin typeface="メイリオ"/>
                <a:ea typeface="メイリオ"/>
                <a:cs typeface="メイリオ"/>
              </a:rPr>
              <a:t>IDS</a:t>
            </a:r>
            <a:r>
              <a:rPr lang="ja-JP" altLang="en-US" dirty="0" smtClean="0">
                <a:latin typeface="メイリオ"/>
                <a:ea typeface="メイリオ"/>
                <a:cs typeface="メイリオ"/>
              </a:rPr>
              <a:t>をユーザ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の外側で動作させて安全に監視</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に侵入しても</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を攻撃するのは困難</a:t>
            </a:r>
            <a:endParaRPr lang="en-US" altLang="ja-JP" dirty="0" smtClean="0">
              <a:latin typeface="メイリオ"/>
              <a:ea typeface="メイリオ"/>
              <a:cs typeface="メイリオ"/>
            </a:endParaRPr>
          </a:p>
          <a:p>
            <a:pPr lvl="2"/>
            <a:r>
              <a:rPr lang="en-US" altLang="ja-JP" dirty="0" smtClean="0">
                <a:latin typeface="メイリオ"/>
                <a:ea typeface="メイリオ"/>
                <a:cs typeface="メイリオ"/>
              </a:rPr>
              <a:t>VM</a:t>
            </a:r>
            <a:r>
              <a:rPr lang="ja-JP" altLang="en-US" dirty="0" smtClean="0">
                <a:latin typeface="メイリオ"/>
                <a:ea typeface="メイリオ"/>
                <a:cs typeface="メイリオ"/>
              </a:rPr>
              <a:t>内から外部へのアクセスは大きく制限</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オフロードした</a:t>
            </a:r>
            <a:r>
              <a:rPr lang="en-US" altLang="ja-JP" dirty="0" smtClean="0">
                <a:latin typeface="メイリオ"/>
                <a:ea typeface="メイリオ"/>
                <a:cs typeface="メイリオ"/>
              </a:rPr>
              <a:t>IDS</a:t>
            </a:r>
            <a:r>
              <a:rPr lang="ja-JP" altLang="en-US" dirty="0" smtClean="0">
                <a:latin typeface="メイリオ"/>
                <a:ea typeface="メイリオ"/>
                <a:cs typeface="メイリオ"/>
              </a:rPr>
              <a:t>はユーザ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から情報を直接取得</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メモリ：</a:t>
            </a:r>
            <a:r>
              <a:rPr lang="en-US" altLang="ja-JP" dirty="0" smtClean="0">
                <a:latin typeface="メイリオ"/>
                <a:ea typeface="メイリオ"/>
                <a:cs typeface="メイリオ"/>
              </a:rPr>
              <a:t>OS</a:t>
            </a:r>
            <a:r>
              <a:rPr lang="ja-JP" altLang="en-US" dirty="0" smtClean="0">
                <a:latin typeface="メイリオ"/>
                <a:ea typeface="メイリオ"/>
                <a:cs typeface="メイリオ"/>
              </a:rPr>
              <a:t>のデータを解析して、不正なプロセスを検知</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ネットワーク：サーバへの不正な通信を検知</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ディスク：ファイルの改ざんを検知</a:t>
            </a:r>
            <a:endParaRPr lang="en-US" altLang="ja-JP" dirty="0" smtClean="0">
              <a:latin typeface="メイリオ"/>
              <a:ea typeface="メイリオ"/>
              <a:cs typeface="メイリオ"/>
            </a:endParaRPr>
          </a:p>
        </p:txBody>
      </p:sp>
      <p:sp>
        <p:nvSpPr>
          <p:cNvPr id="3" name="スライド番号プレースホルダー 2"/>
          <p:cNvSpPr>
            <a:spLocks noGrp="1"/>
          </p:cNvSpPr>
          <p:nvPr>
            <p:ph type="sldNum" sz="quarter" idx="12"/>
          </p:nvPr>
        </p:nvSpPr>
        <p:spPr/>
        <p:txBody>
          <a:bodyPr/>
          <a:lstStyle/>
          <a:p>
            <a:fld id="{1F3C7118-6B7F-5744-BB89-828D4E995862}" type="slidenum">
              <a:rPr kumimoji="1" lang="ja-JP" altLang="en-US" smtClean="0"/>
              <a:t>3</a:t>
            </a:fld>
            <a:endParaRPr kumimoji="1" lang="ja-JP" altLang="en-US"/>
          </a:p>
        </p:txBody>
      </p:sp>
      <p:pic>
        <p:nvPicPr>
          <p:cNvPr id="26" name="図 25" descr="annonymou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6108" y="4694070"/>
            <a:ext cx="812800" cy="609600"/>
          </a:xfrm>
          <a:prstGeom prst="rect">
            <a:avLst/>
          </a:prstGeom>
          <a:effectLst/>
        </p:spPr>
      </p:pic>
      <p:sp>
        <p:nvSpPr>
          <p:cNvPr id="20" name="正方形/長方形 19"/>
          <p:cNvSpPr/>
          <p:nvPr/>
        </p:nvSpPr>
        <p:spPr>
          <a:xfrm>
            <a:off x="4764725" y="4754162"/>
            <a:ext cx="2007786" cy="1375327"/>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1" name="正方形/長方形 20"/>
          <p:cNvSpPr/>
          <p:nvPr/>
        </p:nvSpPr>
        <p:spPr>
          <a:xfrm>
            <a:off x="2241720" y="5159973"/>
            <a:ext cx="1004024" cy="544495"/>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22" name="テキスト ボックス 21"/>
          <p:cNvSpPr txBox="1"/>
          <p:nvPr/>
        </p:nvSpPr>
        <p:spPr>
          <a:xfrm>
            <a:off x="2095275" y="6303344"/>
            <a:ext cx="1532308" cy="400110"/>
          </a:xfrm>
          <a:prstGeom prst="rect">
            <a:avLst/>
          </a:prstGeom>
          <a:noFill/>
          <a:effectLst/>
        </p:spPr>
        <p:txBody>
          <a:bodyPr wrap="square" rtlCol="0">
            <a:spAutoFit/>
          </a:bodyPr>
          <a:lstStyle/>
          <a:p>
            <a:r>
              <a:rPr lang="ja-JP" altLang="en-US" sz="2000" dirty="0" smtClean="0">
                <a:solidFill>
                  <a:srgbClr val="333333"/>
                </a:solidFill>
                <a:latin typeface="メイリオ"/>
                <a:ea typeface="メイリオ"/>
                <a:cs typeface="メイリオ"/>
              </a:rPr>
              <a:t>オフロード</a:t>
            </a:r>
            <a:endParaRPr kumimoji="1" lang="ja-JP" altLang="en-US" sz="2000" dirty="0">
              <a:solidFill>
                <a:srgbClr val="333333"/>
              </a:solidFill>
              <a:latin typeface="メイリオ"/>
              <a:ea typeface="メイリオ"/>
              <a:cs typeface="メイリオ"/>
            </a:endParaRPr>
          </a:p>
        </p:txBody>
      </p:sp>
      <p:cxnSp>
        <p:nvCxnSpPr>
          <p:cNvPr id="27" name="直線矢印コネクタ 26"/>
          <p:cNvCxnSpPr/>
          <p:nvPr/>
        </p:nvCxnSpPr>
        <p:spPr>
          <a:xfrm flipH="1">
            <a:off x="6348845" y="4980988"/>
            <a:ext cx="982484" cy="129364"/>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 name="直線矢印コネクタ 11"/>
          <p:cNvCxnSpPr>
            <a:stCxn id="21" idx="3"/>
            <a:endCxn id="20" idx="1"/>
          </p:cNvCxnSpPr>
          <p:nvPr/>
        </p:nvCxnSpPr>
        <p:spPr>
          <a:xfrm>
            <a:off x="3245744" y="5432221"/>
            <a:ext cx="1518981" cy="9605"/>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5123325" y="4777382"/>
            <a:ext cx="1342209" cy="400110"/>
          </a:xfrm>
          <a:prstGeom prst="rect">
            <a:avLst/>
          </a:prstGeom>
          <a:noFill/>
          <a:effectLst/>
        </p:spPr>
        <p:txBody>
          <a:bodyPr wrap="none" rtlCol="0">
            <a:spAutoFit/>
          </a:bodyPr>
          <a:lstStyle/>
          <a:p>
            <a:r>
              <a:rPr lang="ja-JP" altLang="en-US" sz="2000" dirty="0" smtClean="0">
                <a:solidFill>
                  <a:srgbClr val="FFFFFF"/>
                </a:solidFill>
                <a:latin typeface="メイリオ"/>
                <a:ea typeface="メイリオ"/>
                <a:cs typeface="メイリオ"/>
              </a:rPr>
              <a:t>ユーザ</a:t>
            </a:r>
            <a:r>
              <a:rPr lang="en-US" altLang="ja-JP" sz="2000" dirty="0" smtClean="0">
                <a:solidFill>
                  <a:srgbClr val="FFFFFF"/>
                </a:solidFill>
                <a:latin typeface="メイリオ"/>
                <a:ea typeface="メイリオ"/>
                <a:cs typeface="メイリオ"/>
              </a:rPr>
              <a:t>VM</a:t>
            </a:r>
            <a:endParaRPr kumimoji="1" lang="ja-JP" altLang="en-US" sz="2000" dirty="0">
              <a:solidFill>
                <a:srgbClr val="FFFFFF"/>
              </a:solidFill>
              <a:latin typeface="メイリオ"/>
              <a:ea typeface="メイリオ"/>
              <a:cs typeface="メイリオ"/>
            </a:endParaRPr>
          </a:p>
        </p:txBody>
      </p:sp>
      <p:sp>
        <p:nvSpPr>
          <p:cNvPr id="25" name="正方形/長方形 24"/>
          <p:cNvSpPr/>
          <p:nvPr/>
        </p:nvSpPr>
        <p:spPr>
          <a:xfrm>
            <a:off x="5302696" y="5223473"/>
            <a:ext cx="1004024" cy="544495"/>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500" dirty="0" smtClean="0">
                <a:solidFill>
                  <a:srgbClr val="333333"/>
                </a:solidFill>
                <a:latin typeface="メイリオ"/>
                <a:ea typeface="メイリオ"/>
                <a:cs typeface="メイリオ"/>
              </a:rPr>
              <a:t>IDS</a:t>
            </a:r>
            <a:endParaRPr kumimoji="1" lang="ja-JP" altLang="en-US" sz="2500" dirty="0">
              <a:solidFill>
                <a:srgbClr val="333333"/>
              </a:solidFill>
              <a:latin typeface="メイリオ"/>
              <a:ea typeface="メイリオ"/>
              <a:cs typeface="メイリオ"/>
            </a:endParaRPr>
          </a:p>
        </p:txBody>
      </p:sp>
      <p:sp>
        <p:nvSpPr>
          <p:cNvPr id="13" name="テキスト ボックス 12"/>
          <p:cNvSpPr txBox="1"/>
          <p:nvPr/>
        </p:nvSpPr>
        <p:spPr>
          <a:xfrm>
            <a:off x="3803212" y="5545202"/>
            <a:ext cx="697627" cy="400110"/>
          </a:xfrm>
          <a:prstGeom prst="rect">
            <a:avLst/>
          </a:prstGeom>
          <a:noFill/>
          <a:ln>
            <a:noFill/>
          </a:ln>
          <a:effectLst/>
        </p:spPr>
        <p:txBody>
          <a:bodyPr wrap="none" rtlCol="0">
            <a:spAutoFit/>
          </a:bodyPr>
          <a:lstStyle/>
          <a:p>
            <a:r>
              <a:rPr kumimoji="1" lang="ja-JP" altLang="en-US" sz="2000" dirty="0" smtClean="0">
                <a:solidFill>
                  <a:srgbClr val="333333"/>
                </a:solidFill>
                <a:latin typeface="メイリオ"/>
                <a:ea typeface="メイリオ"/>
                <a:cs typeface="メイリオ"/>
              </a:rPr>
              <a:t>監視</a:t>
            </a:r>
            <a:endParaRPr kumimoji="1" lang="ja-JP" altLang="en-US" sz="2000" dirty="0">
              <a:solidFill>
                <a:srgbClr val="333333"/>
              </a:solidFill>
              <a:latin typeface="メイリオ"/>
              <a:ea typeface="メイリオ"/>
              <a:cs typeface="メイリオ"/>
            </a:endParaRPr>
          </a:p>
        </p:txBody>
      </p:sp>
      <p:sp>
        <p:nvSpPr>
          <p:cNvPr id="17" name="上カーブ矢印 16"/>
          <p:cNvSpPr/>
          <p:nvPr/>
        </p:nvSpPr>
        <p:spPr>
          <a:xfrm flipH="1">
            <a:off x="2684795" y="5840970"/>
            <a:ext cx="3260467" cy="577037"/>
          </a:xfrm>
          <a:prstGeom prst="curvedUpArrow">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28" name="テキスト ボックス 27"/>
          <p:cNvSpPr txBox="1"/>
          <p:nvPr/>
        </p:nvSpPr>
        <p:spPr>
          <a:xfrm>
            <a:off x="7316108" y="5303670"/>
            <a:ext cx="877163" cy="369332"/>
          </a:xfrm>
          <a:prstGeom prst="rect">
            <a:avLst/>
          </a:prstGeom>
          <a:noFill/>
          <a:effectLst/>
        </p:spPr>
        <p:txBody>
          <a:bodyPr wrap="none" rtlCol="0">
            <a:spAutoFit/>
          </a:bodyPr>
          <a:lstStyle/>
          <a:p>
            <a:r>
              <a:rPr kumimoji="1" lang="ja-JP" altLang="en-US" dirty="0" smtClean="0">
                <a:solidFill>
                  <a:srgbClr val="333333"/>
                </a:solidFill>
                <a:latin typeface="メイリオ"/>
                <a:ea typeface="メイリオ"/>
                <a:cs typeface="メイリオ"/>
              </a:rPr>
              <a:t>攻撃者</a:t>
            </a:r>
            <a:endParaRPr kumimoji="1" lang="ja-JP" altLang="en-US"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195455152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1507828" y="5584552"/>
            <a:ext cx="6659760" cy="1095595"/>
          </a:xfrm>
          <a:prstGeom prst="cloud">
            <a:avLst/>
          </a:prstGeom>
          <a:solidFill>
            <a:schemeClr val="bg1"/>
          </a:solidFill>
          <a:ln w="25400">
            <a:solidFill>
              <a:srgbClr val="333333"/>
            </a:solidFill>
          </a:ln>
          <a:effectLst/>
        </p:spPr>
        <p:txBody>
          <a:bodyPr wrap="square" rtlCol="0">
            <a:spAutoFit/>
          </a:bodyPr>
          <a:lstStyle/>
          <a:p>
            <a:endParaRPr kumimoji="1" lang="ja-JP" altLang="en-US" dirty="0">
              <a:latin typeface="メイリオ"/>
              <a:ea typeface="メイリオ"/>
              <a:cs typeface="メイリオ"/>
            </a:endParaRPr>
          </a:p>
        </p:txBody>
      </p:sp>
      <p:sp>
        <p:nvSpPr>
          <p:cNvPr id="2" name="タイトル 1"/>
          <p:cNvSpPr>
            <a:spLocks noGrp="1"/>
          </p:cNvSpPr>
          <p:nvPr>
            <p:ph type="title"/>
          </p:nvPr>
        </p:nvSpPr>
        <p:spPr>
          <a:solidFill>
            <a:srgbClr val="F5F1DD">
              <a:alpha val="50000"/>
            </a:srgbClr>
          </a:solidFill>
        </p:spPr>
        <p:txBody>
          <a:bodyPr>
            <a:noAutofit/>
          </a:bodyPr>
          <a:lstStyle/>
          <a:p>
            <a:r>
              <a:rPr lang="ja-JP" altLang="en-US" sz="4200" dirty="0" smtClean="0">
                <a:solidFill>
                  <a:srgbClr val="333333"/>
                </a:solidFill>
              </a:rPr>
              <a:t>クラウドにおける</a:t>
            </a:r>
            <a:r>
              <a:rPr lang="en-US" altLang="ja-JP" sz="4200" dirty="0" smtClean="0">
                <a:solidFill>
                  <a:srgbClr val="333333"/>
                </a:solidFill>
              </a:rPr>
              <a:t>IDS</a:t>
            </a:r>
            <a:r>
              <a:rPr lang="ja-JP" altLang="en-US" sz="4200" dirty="0" smtClean="0">
                <a:solidFill>
                  <a:srgbClr val="333333"/>
                </a:solidFill>
              </a:rPr>
              <a:t>オフロード</a:t>
            </a:r>
            <a:endParaRPr lang="ja-JP" altLang="en-US" sz="4200" dirty="0">
              <a:solidFill>
                <a:srgbClr val="333333"/>
              </a:solidFill>
            </a:endParaRPr>
          </a:p>
        </p:txBody>
      </p:sp>
      <p:sp>
        <p:nvSpPr>
          <p:cNvPr id="3" name="コンテンツ プレースホルダー 2"/>
          <p:cNvSpPr>
            <a:spLocks noGrp="1"/>
          </p:cNvSpPr>
          <p:nvPr>
            <p:ph idx="1"/>
          </p:nvPr>
        </p:nvSpPr>
        <p:spPr/>
        <p:txBody>
          <a:bodyPr/>
          <a:lstStyle/>
          <a:p>
            <a:r>
              <a:rPr lang="ja-JP" altLang="en-US" dirty="0" smtClean="0">
                <a:cs typeface="メイリオ"/>
              </a:rPr>
              <a:t>クラウドの管理者は信頼できるとは限らない</a:t>
            </a:r>
            <a:endParaRPr lang="en-US" altLang="ja-JP" dirty="0" smtClean="0">
              <a:cs typeface="メイリオ"/>
            </a:endParaRPr>
          </a:p>
          <a:p>
            <a:pPr lvl="1"/>
            <a:r>
              <a:rPr lang="en-US" altLang="ja-JP" dirty="0" smtClean="0"/>
              <a:t>Google</a:t>
            </a:r>
            <a:r>
              <a:rPr lang="ja-JP" altLang="en-US" dirty="0" smtClean="0"/>
              <a:t>管理者によるプライバシ侵害 </a:t>
            </a:r>
            <a:r>
              <a:rPr lang="en-US" altLang="ja-JP" sz="2000" dirty="0" smtClean="0"/>
              <a:t>[</a:t>
            </a:r>
            <a:r>
              <a:rPr lang="en-US" altLang="ja-JP" sz="2000" dirty="0" err="1" smtClean="0"/>
              <a:t>TechSpot</a:t>
            </a:r>
            <a:r>
              <a:rPr lang="en-US" altLang="ja-JP" sz="2000" dirty="0" smtClean="0"/>
              <a:t> '10]</a:t>
            </a:r>
          </a:p>
          <a:p>
            <a:pPr lvl="1"/>
            <a:r>
              <a:rPr lang="ja-JP" altLang="en-US" dirty="0" smtClean="0"/>
              <a:t>サイバー犯罪の</a:t>
            </a:r>
            <a:r>
              <a:rPr lang="en-US" altLang="ja-JP" dirty="0" smtClean="0"/>
              <a:t>28%</a:t>
            </a:r>
            <a:r>
              <a:rPr lang="ja-JP" altLang="en-US" dirty="0" smtClean="0"/>
              <a:t>は内部犯行 </a:t>
            </a:r>
            <a:r>
              <a:rPr lang="en-US" altLang="ja-JP" sz="2000" dirty="0" smtClean="0"/>
              <a:t>[PwC '14]</a:t>
            </a:r>
          </a:p>
          <a:p>
            <a:pPr lvl="1"/>
            <a:r>
              <a:rPr lang="ja-JP" altLang="en-US" dirty="0" smtClean="0"/>
              <a:t>管理者の</a:t>
            </a:r>
            <a:r>
              <a:rPr lang="en-US" altLang="ja-JP" dirty="0" smtClean="0"/>
              <a:t>35%</a:t>
            </a:r>
            <a:r>
              <a:rPr lang="ja-JP" altLang="en-US" dirty="0" smtClean="0"/>
              <a:t>は機密情報をのぞき見 </a:t>
            </a:r>
            <a:r>
              <a:rPr lang="en-US" altLang="ja-JP" sz="2000" dirty="0" smtClean="0"/>
              <a:t>[</a:t>
            </a:r>
            <a:r>
              <a:rPr lang="en-US" altLang="ja-JP" sz="2000" dirty="0" err="1" smtClean="0"/>
              <a:t>CyberArk</a:t>
            </a:r>
            <a:r>
              <a:rPr lang="en-US" altLang="ja-JP" sz="2000" dirty="0" smtClean="0"/>
              <a:t> '09]</a:t>
            </a:r>
          </a:p>
          <a:p>
            <a:r>
              <a:rPr lang="en-US" altLang="ja-JP" dirty="0" smtClean="0">
                <a:latin typeface="メイリオ"/>
                <a:ea typeface="メイリオ"/>
                <a:cs typeface="メイリオ"/>
              </a:rPr>
              <a:t>IDS</a:t>
            </a:r>
            <a:r>
              <a:rPr lang="ja-JP" altLang="en-US" dirty="0" smtClean="0">
                <a:latin typeface="メイリオ"/>
                <a:ea typeface="メイリオ"/>
                <a:cs typeface="メイリオ"/>
              </a:rPr>
              <a:t>オフロードの安全性を担保できない</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オフロードした</a:t>
            </a:r>
            <a:r>
              <a:rPr lang="en-US" altLang="ja-JP" dirty="0" smtClean="0">
                <a:latin typeface="メイリオ"/>
                <a:ea typeface="メイリオ"/>
                <a:cs typeface="メイリオ"/>
              </a:rPr>
              <a:t>IDS</a:t>
            </a:r>
            <a:r>
              <a:rPr lang="ja-JP" altLang="en-US" dirty="0" smtClean="0">
                <a:latin typeface="メイリオ"/>
                <a:ea typeface="メイリオ"/>
                <a:cs typeface="メイリオ"/>
              </a:rPr>
              <a:t>は管理者によって容易に無効化</a:t>
            </a:r>
            <a:endParaRPr lang="en-US" altLang="ja-JP" dirty="0" smtClean="0">
              <a:latin typeface="メイリオ"/>
              <a:ea typeface="メイリオ"/>
              <a:cs typeface="メイリオ"/>
            </a:endParaRPr>
          </a:p>
          <a:p>
            <a:endParaRPr lang="ja-JP" altLang="en-US" dirty="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4</a:t>
            </a:fld>
            <a:endParaRPr kumimoji="1" lang="ja-JP" altLang="en-US"/>
          </a:p>
        </p:txBody>
      </p:sp>
      <p:sp>
        <p:nvSpPr>
          <p:cNvPr id="6" name="正方形/長方形 5"/>
          <p:cNvSpPr/>
          <p:nvPr/>
        </p:nvSpPr>
        <p:spPr>
          <a:xfrm>
            <a:off x="5736258" y="4935126"/>
            <a:ext cx="1606142" cy="1092268"/>
          </a:xfrm>
          <a:prstGeom prst="rect">
            <a:avLst/>
          </a:prstGeom>
          <a:solidFill>
            <a:srgbClr val="EB8627"/>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smtClean="0">
                <a:solidFill>
                  <a:srgbClr val="F5F1DD"/>
                </a:solidFill>
                <a:latin typeface="メイリオ"/>
                <a:ea typeface="メイリオ"/>
                <a:cs typeface="メイリオ"/>
              </a:rPr>
              <a:t>ユーザ</a:t>
            </a:r>
            <a:r>
              <a:rPr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16" name="正方形/長方形 15"/>
          <p:cNvSpPr/>
          <p:nvPr/>
        </p:nvSpPr>
        <p:spPr>
          <a:xfrm>
            <a:off x="3513904" y="5248343"/>
            <a:ext cx="1069027" cy="52324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en-US" altLang="ja-JP" sz="2500" dirty="0" smtClean="0">
                <a:solidFill>
                  <a:schemeClr val="bg1"/>
                </a:solidFill>
                <a:latin typeface="メイリオ"/>
                <a:ea typeface="メイリオ"/>
                <a:cs typeface="メイリオ"/>
              </a:rPr>
              <a:t>IDS</a:t>
            </a:r>
            <a:endParaRPr kumimoji="1" lang="ja-JP" altLang="en-US" sz="2500" dirty="0">
              <a:solidFill>
                <a:schemeClr val="bg1"/>
              </a:solidFill>
              <a:latin typeface="メイリオ"/>
              <a:ea typeface="メイリオ"/>
              <a:cs typeface="メイリオ"/>
            </a:endParaRPr>
          </a:p>
        </p:txBody>
      </p:sp>
      <p:sp>
        <p:nvSpPr>
          <p:cNvPr id="7" name="乗算記号 6"/>
          <p:cNvSpPr/>
          <p:nvPr/>
        </p:nvSpPr>
        <p:spPr>
          <a:xfrm>
            <a:off x="3668531" y="5082656"/>
            <a:ext cx="914400" cy="914400"/>
          </a:xfrm>
          <a:prstGeom prst="mathMultiply">
            <a:avLst/>
          </a:prstGeom>
          <a:solidFill>
            <a:srgbClr val="E5593C"/>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pic>
        <p:nvPicPr>
          <p:cNvPr id="14" name="図 13"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47199" y="4993115"/>
            <a:ext cx="772798" cy="772798"/>
          </a:xfrm>
          <a:prstGeom prst="rect">
            <a:avLst/>
          </a:prstGeom>
          <a:ln w="25400">
            <a:solidFill>
              <a:srgbClr val="333333"/>
            </a:solidFill>
          </a:ln>
          <a:effectLst/>
        </p:spPr>
      </p:pic>
      <p:sp>
        <p:nvSpPr>
          <p:cNvPr id="15" name="円形吹き出し 14"/>
          <p:cNvSpPr/>
          <p:nvPr/>
        </p:nvSpPr>
        <p:spPr>
          <a:xfrm>
            <a:off x="1395763" y="4408339"/>
            <a:ext cx="1287659" cy="815434"/>
          </a:xfrm>
          <a:prstGeom prst="wedgeEllipseCallout">
            <a:avLst>
              <a:gd name="adj1" fmla="val 50806"/>
              <a:gd name="adj2" fmla="val 53399"/>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5F5F5F"/>
              </a:solidFill>
              <a:latin typeface="メイリオ"/>
              <a:ea typeface="メイリオ"/>
              <a:cs typeface="メイリオ"/>
            </a:endParaRPr>
          </a:p>
        </p:txBody>
      </p:sp>
      <p:pic>
        <p:nvPicPr>
          <p:cNvPr id="17" name="図 16" descr="annonymou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7415" y="4496147"/>
            <a:ext cx="812800" cy="609600"/>
          </a:xfrm>
          <a:prstGeom prst="rect">
            <a:avLst/>
          </a:prstGeom>
          <a:effectLst/>
        </p:spPr>
      </p:pic>
      <p:cxnSp>
        <p:nvCxnSpPr>
          <p:cNvPr id="11" name="直線矢印コネクタ 10"/>
          <p:cNvCxnSpPr>
            <a:stCxn id="16" idx="3"/>
            <a:endCxn id="6" idx="1"/>
          </p:cNvCxnSpPr>
          <p:nvPr/>
        </p:nvCxnSpPr>
        <p:spPr>
          <a:xfrm flipV="1">
            <a:off x="4582931" y="5481260"/>
            <a:ext cx="1153327" cy="28704"/>
          </a:xfrm>
          <a:prstGeom prst="straightConnector1">
            <a:avLst/>
          </a:prstGeom>
          <a:ln>
            <a:solidFill>
              <a:srgbClr val="000000"/>
            </a:solidFill>
            <a:prstDash val="sysDash"/>
            <a:tailEnd type="arrow"/>
          </a:ln>
          <a:effectLst/>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442834" y="5743026"/>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27842862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5F1DD">
              <a:alpha val="50000"/>
            </a:srgbClr>
          </a:solidFill>
        </p:spPr>
        <p:txBody>
          <a:bodyPr>
            <a:normAutofit/>
          </a:bodyPr>
          <a:lstStyle/>
          <a:p>
            <a:r>
              <a:rPr kumimoji="1" lang="ja-JP" altLang="en-US" dirty="0" smtClean="0"/>
              <a:t>従来手法の問題</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仮想化システム内のハイパーバイザを</a:t>
            </a:r>
            <a:r>
              <a:rPr kumimoji="1" lang="ja-JP" altLang="en-US" dirty="0" smtClean="0">
                <a:latin typeface="メイリオ"/>
                <a:ea typeface="メイリオ"/>
                <a:cs typeface="メイリオ"/>
              </a:rPr>
              <a:t>信頼する手法が提案されてきた</a:t>
            </a:r>
            <a:r>
              <a:rPr kumimoji="1" lang="en-US" altLang="ja-JP" dirty="0" smtClean="0">
                <a:latin typeface="メイリオ"/>
                <a:ea typeface="メイリオ"/>
                <a:cs typeface="メイリオ"/>
              </a:rPr>
              <a:t> </a:t>
            </a:r>
            <a:r>
              <a:rPr kumimoji="1" lang="en-US" altLang="ja-JP" sz="2000" dirty="0" smtClean="0">
                <a:latin typeface="メイリオ"/>
                <a:ea typeface="メイリオ"/>
                <a:cs typeface="メイリオ"/>
              </a:rPr>
              <a:t>[Butt et al.'12]</a:t>
            </a:r>
            <a:endParaRPr kumimoji="1" lang="en-US" altLang="ja-JP" dirty="0" smtClean="0">
              <a:latin typeface="メイリオ"/>
              <a:ea typeface="メイリオ"/>
              <a:cs typeface="メイリオ"/>
            </a:endParaRPr>
          </a:p>
          <a:p>
            <a:pPr lvl="1"/>
            <a:r>
              <a:rPr lang="ja-JP" altLang="en-US" dirty="0">
                <a:cs typeface="メイリオ"/>
              </a:rPr>
              <a:t>管理者がハイパーバイザを攻撃するのは比較的</a:t>
            </a:r>
            <a:r>
              <a:rPr lang="ja-JP" altLang="en-US" dirty="0" smtClean="0">
                <a:cs typeface="メイリオ"/>
              </a:rPr>
              <a:t>容易</a:t>
            </a:r>
            <a:endParaRPr lang="en-US" altLang="ja-JP" dirty="0" smtClean="0">
              <a:cs typeface="メイリオ"/>
            </a:endParaRPr>
          </a:p>
          <a:p>
            <a:pPr lvl="1"/>
            <a:r>
              <a:rPr lang="ja-JP" altLang="en-US" dirty="0" smtClean="0">
                <a:cs typeface="メイリオ"/>
              </a:rPr>
              <a:t>信頼できない管理者は仮想化</a:t>
            </a:r>
            <a:r>
              <a:rPr lang="ja-JP" altLang="en-US" dirty="0">
                <a:cs typeface="メイリオ"/>
              </a:rPr>
              <a:t>システム全体を管理</a:t>
            </a:r>
            <a:r>
              <a:rPr lang="ja-JP" altLang="en-US" dirty="0" smtClean="0">
                <a:cs typeface="メイリオ"/>
              </a:rPr>
              <a:t>できない</a:t>
            </a:r>
            <a:endParaRPr lang="en-US" altLang="ja-JP" dirty="0" smtClean="0">
              <a:cs typeface="メイリオ"/>
            </a:endParaRPr>
          </a:p>
          <a:p>
            <a:pPr lvl="2"/>
            <a:r>
              <a:rPr lang="ja-JP" altLang="en-US" dirty="0" smtClean="0">
                <a:latin typeface="メイリオ"/>
                <a:ea typeface="メイリオ"/>
                <a:cs typeface="メイリオ"/>
              </a:rPr>
              <a:t>ハイパーバイザは別に管理する必要</a:t>
            </a:r>
            <a:endParaRPr kumimoji="1" lang="en-US" altLang="ja-JP" dirty="0" smtClean="0">
              <a:latin typeface="メイリオ"/>
              <a:ea typeface="メイリオ"/>
              <a:cs typeface="メイリオ"/>
            </a:endParaRPr>
          </a:p>
        </p:txBody>
      </p:sp>
      <p:sp>
        <p:nvSpPr>
          <p:cNvPr id="12" name="スライド番号プレースホルダー 11"/>
          <p:cNvSpPr>
            <a:spLocks noGrp="1"/>
          </p:cNvSpPr>
          <p:nvPr>
            <p:ph type="sldNum" sz="quarter" idx="12"/>
          </p:nvPr>
        </p:nvSpPr>
        <p:spPr/>
        <p:txBody>
          <a:bodyPr/>
          <a:lstStyle/>
          <a:p>
            <a:fld id="{1F3C7118-6B7F-5744-BB89-828D4E995862}" type="slidenum">
              <a:rPr kumimoji="1" lang="ja-JP" altLang="en-US" smtClean="0"/>
              <a:t>5</a:t>
            </a:fld>
            <a:endParaRPr kumimoji="1" lang="ja-JP" altLang="en-US"/>
          </a:p>
        </p:txBody>
      </p:sp>
      <p:sp>
        <p:nvSpPr>
          <p:cNvPr id="29" name="正方形/長方形 28"/>
          <p:cNvSpPr/>
          <p:nvPr/>
        </p:nvSpPr>
        <p:spPr>
          <a:xfrm>
            <a:off x="1407583" y="4286250"/>
            <a:ext cx="4519823" cy="2219062"/>
          </a:xfrm>
          <a:prstGeom prst="rect">
            <a:avLst/>
          </a:prstGeom>
          <a:pattFill prst="pct50">
            <a:fgClr>
              <a:srgbClr val="327F9E"/>
            </a:fgClr>
            <a:bgClr>
              <a:prstClr val="white"/>
            </a:bgClr>
          </a:patt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3" name="テキスト ボックス 22"/>
          <p:cNvSpPr txBox="1"/>
          <p:nvPr/>
        </p:nvSpPr>
        <p:spPr>
          <a:xfrm>
            <a:off x="6014752" y="6075208"/>
            <a:ext cx="1800493" cy="369332"/>
          </a:xfrm>
          <a:prstGeom prst="rect">
            <a:avLst/>
          </a:prstGeom>
          <a:noFill/>
        </p:spPr>
        <p:txBody>
          <a:bodyPr wrap="none" rtlCol="0">
            <a:spAutoFit/>
          </a:bodyPr>
          <a:lstStyle/>
          <a:p>
            <a:r>
              <a:rPr lang="ja-JP" altLang="en-US" dirty="0" smtClean="0">
                <a:solidFill>
                  <a:srgbClr val="333333"/>
                </a:solidFill>
              </a:rPr>
              <a:t>仮想化システム</a:t>
            </a:r>
            <a:endParaRPr kumimoji="1" lang="ja-JP" altLang="en-US" dirty="0">
              <a:solidFill>
                <a:srgbClr val="333333"/>
              </a:solidFill>
            </a:endParaRPr>
          </a:p>
        </p:txBody>
      </p:sp>
      <p:sp>
        <p:nvSpPr>
          <p:cNvPr id="24" name="正方形/長方形 23"/>
          <p:cNvSpPr/>
          <p:nvPr/>
        </p:nvSpPr>
        <p:spPr>
          <a:xfrm>
            <a:off x="4319889" y="4461620"/>
            <a:ext cx="1041185" cy="701032"/>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13" name="正方形/長方形 12"/>
          <p:cNvSpPr/>
          <p:nvPr/>
        </p:nvSpPr>
        <p:spPr>
          <a:xfrm>
            <a:off x="1753914" y="5598583"/>
            <a:ext cx="3659219" cy="728533"/>
          </a:xfrm>
          <a:prstGeom prst="rect">
            <a:avLst/>
          </a:prstGeom>
          <a:solidFill>
            <a:srgbClr val="327F9E"/>
          </a:solidFill>
          <a:ln>
            <a:noFill/>
          </a:ln>
          <a:effectLst/>
        </p:spPr>
        <p:style>
          <a:lnRef idx="1">
            <a:schemeClr val="accent2"/>
          </a:lnRef>
          <a:fillRef idx="2">
            <a:schemeClr val="accent2"/>
          </a:fillRef>
          <a:effectRef idx="1">
            <a:schemeClr val="accent2"/>
          </a:effectRef>
          <a:fontRef idx="minor">
            <a:schemeClr val="dk1"/>
          </a:fontRef>
        </p:style>
        <p:txBody>
          <a:bodyPr rtlCol="0" anchor="b" anchorCtr="1"/>
          <a:lstStyle/>
          <a:p>
            <a:pPr algn="ctr"/>
            <a:endParaRPr kumimoji="1" lang="en-US" altLang="ja-JP" dirty="0" smtClean="0">
              <a:solidFill>
                <a:srgbClr val="F5F1DD"/>
              </a:solidFill>
            </a:endParaRPr>
          </a:p>
        </p:txBody>
      </p:sp>
      <p:cxnSp>
        <p:nvCxnSpPr>
          <p:cNvPr id="26" name="直線矢印コネクタ 25"/>
          <p:cNvCxnSpPr>
            <a:stCxn id="28" idx="0"/>
            <a:endCxn id="24" idx="2"/>
          </p:cNvCxnSpPr>
          <p:nvPr/>
        </p:nvCxnSpPr>
        <p:spPr>
          <a:xfrm flipV="1">
            <a:off x="4839345" y="5162652"/>
            <a:ext cx="1137" cy="583803"/>
          </a:xfrm>
          <a:prstGeom prst="straightConnector1">
            <a:avLst/>
          </a:prstGeom>
          <a:ln>
            <a:solidFill>
              <a:srgbClr val="333333"/>
            </a:solidFill>
            <a:tailEnd type="arrow"/>
          </a:ln>
          <a:effectLst/>
        </p:spPr>
        <p:style>
          <a:lnRef idx="1">
            <a:schemeClr val="accent2"/>
          </a:lnRef>
          <a:fillRef idx="2">
            <a:schemeClr val="accent2"/>
          </a:fillRef>
          <a:effectRef idx="1">
            <a:schemeClr val="accent2"/>
          </a:effectRef>
          <a:fontRef idx="minor">
            <a:schemeClr val="dk1"/>
          </a:fontRef>
        </p:style>
      </p:cxnSp>
      <p:sp>
        <p:nvSpPr>
          <p:cNvPr id="27" name="テキスト ボックス 26"/>
          <p:cNvSpPr txBox="1"/>
          <p:nvPr/>
        </p:nvSpPr>
        <p:spPr>
          <a:xfrm>
            <a:off x="5162327" y="5148383"/>
            <a:ext cx="646331" cy="369332"/>
          </a:xfrm>
          <a:prstGeom prst="rect">
            <a:avLst/>
          </a:prstGeom>
          <a:noFill/>
        </p:spPr>
        <p:txBody>
          <a:bodyPr wrap="none" rtlCol="0">
            <a:spAutoFit/>
          </a:bodyPr>
          <a:lstStyle/>
          <a:p>
            <a:r>
              <a:rPr lang="ja-JP" altLang="en-US" dirty="0" smtClean="0">
                <a:solidFill>
                  <a:srgbClr val="333333"/>
                </a:solidFill>
              </a:rPr>
              <a:t>監視</a:t>
            </a:r>
            <a:endParaRPr kumimoji="1" lang="ja-JP" altLang="en-US" dirty="0">
              <a:solidFill>
                <a:srgbClr val="333333"/>
              </a:solidFill>
            </a:endParaRPr>
          </a:p>
        </p:txBody>
      </p:sp>
      <p:sp>
        <p:nvSpPr>
          <p:cNvPr id="28" name="テキスト ボックス 27"/>
          <p:cNvSpPr txBox="1"/>
          <p:nvPr/>
        </p:nvSpPr>
        <p:spPr>
          <a:xfrm>
            <a:off x="4517895" y="5746455"/>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pic>
        <p:nvPicPr>
          <p:cNvPr id="14" name="図 13"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8081" y="4658754"/>
            <a:ext cx="714576" cy="688895"/>
          </a:xfrm>
          <a:prstGeom prst="rect">
            <a:avLst/>
          </a:prstGeom>
          <a:ln w="25400">
            <a:solidFill>
              <a:srgbClr val="333333"/>
            </a:solidFill>
          </a:ln>
          <a:effectLst/>
        </p:spPr>
      </p:pic>
      <p:sp>
        <p:nvSpPr>
          <p:cNvPr id="15" name="テキスト ボックス 14"/>
          <p:cNvSpPr txBox="1"/>
          <p:nvPr/>
        </p:nvSpPr>
        <p:spPr>
          <a:xfrm>
            <a:off x="1653974" y="4658754"/>
            <a:ext cx="954107" cy="400110"/>
          </a:xfrm>
          <a:prstGeom prst="rect">
            <a:avLst/>
          </a:prstGeom>
          <a:noFill/>
          <a:effectLst/>
        </p:spPr>
        <p:txBody>
          <a:bodyPr wrap="non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16" name="爆発 2 15"/>
          <p:cNvSpPr/>
          <p:nvPr/>
        </p:nvSpPr>
        <p:spPr>
          <a:xfrm>
            <a:off x="4088654" y="5404876"/>
            <a:ext cx="691718" cy="578803"/>
          </a:xfrm>
          <a:prstGeom prst="irregularSeal2">
            <a:avLst/>
          </a:prstGeom>
          <a:solidFill>
            <a:srgbClr val="E5593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17" name="直線矢印コネクタ 16"/>
          <p:cNvCxnSpPr>
            <a:stCxn id="14" idx="3"/>
          </p:cNvCxnSpPr>
          <p:nvPr/>
        </p:nvCxnSpPr>
        <p:spPr>
          <a:xfrm>
            <a:off x="3322657" y="5003202"/>
            <a:ext cx="542789" cy="494151"/>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sp>
        <p:nvSpPr>
          <p:cNvPr id="4" name="テキスト ボックス 3"/>
          <p:cNvSpPr txBox="1"/>
          <p:nvPr/>
        </p:nvSpPr>
        <p:spPr>
          <a:xfrm>
            <a:off x="1898778" y="5890542"/>
            <a:ext cx="1800493" cy="369332"/>
          </a:xfrm>
          <a:prstGeom prst="rect">
            <a:avLst/>
          </a:prstGeom>
          <a:noFill/>
        </p:spPr>
        <p:txBody>
          <a:bodyPr wrap="none" rtlCol="0">
            <a:spAutoFit/>
          </a:bodyPr>
          <a:lstStyle/>
          <a:p>
            <a:r>
              <a:rPr kumimoji="1" lang="ja-JP" altLang="en-US" dirty="0" smtClean="0">
                <a:solidFill>
                  <a:srgbClr val="333333"/>
                </a:solidFill>
              </a:rPr>
              <a:t>ハイパーバイザ</a:t>
            </a:r>
            <a:endParaRPr kumimoji="1" lang="ja-JP" altLang="en-US" dirty="0">
              <a:solidFill>
                <a:srgbClr val="333333"/>
              </a:solidFill>
            </a:endParaRPr>
          </a:p>
        </p:txBody>
      </p:sp>
    </p:spTree>
    <p:extLst>
      <p:ext uri="{BB962C8B-B14F-4D97-AF65-F5344CB8AC3E}">
        <p14:creationId xmlns:p14="http://schemas.microsoft.com/office/powerpoint/2010/main" val="39757488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340100" y="4265653"/>
            <a:ext cx="4508811" cy="1860510"/>
          </a:xfrm>
          <a:prstGeom prst="rect">
            <a:avLst/>
          </a:prstGeom>
          <a:pattFill prst="pct50">
            <a:fgClr>
              <a:srgbClr val="327F9E"/>
            </a:fgClr>
            <a:bgClr>
              <a:prstClr val="white"/>
            </a:bgClr>
          </a:patt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 name="タイトル 1"/>
          <p:cNvSpPr>
            <a:spLocks noGrp="1"/>
          </p:cNvSpPr>
          <p:nvPr>
            <p:ph type="title"/>
          </p:nvPr>
        </p:nvSpPr>
        <p:spPr/>
        <p:txBody>
          <a:bodyPr/>
          <a:lstStyle/>
          <a:p>
            <a:r>
              <a:rPr lang="ja-JP" altLang="en-US" dirty="0" smtClean="0"/>
              <a:t>提案：</a:t>
            </a:r>
            <a:r>
              <a:rPr lang="en-US" altLang="ja-JP" dirty="0" smtClean="0"/>
              <a:t>V-Met</a:t>
            </a:r>
            <a:endParaRPr lang="ja-JP" altLang="en-US" dirty="0"/>
          </a:p>
        </p:txBody>
      </p:sp>
      <p:sp>
        <p:nvSpPr>
          <p:cNvPr id="3" name="コンテンツ プレースホルダー 2"/>
          <p:cNvSpPr>
            <a:spLocks noGrp="1"/>
          </p:cNvSpPr>
          <p:nvPr>
            <p:ph idx="1"/>
          </p:nvPr>
        </p:nvSpPr>
        <p:spPr/>
        <p:txBody>
          <a:bodyPr/>
          <a:lstStyle/>
          <a:p>
            <a:r>
              <a:rPr lang="ja-JP" altLang="en-US" dirty="0" smtClean="0">
                <a:latin typeface="メイリオ"/>
                <a:ea typeface="メイリオ"/>
                <a:cs typeface="メイリオ"/>
              </a:rPr>
              <a:t>仮想化</a:t>
            </a:r>
            <a:r>
              <a:rPr lang="ja-JP" altLang="en-US" dirty="0">
                <a:latin typeface="メイリオ"/>
                <a:ea typeface="メイリオ"/>
                <a:cs typeface="メイリオ"/>
              </a:rPr>
              <a:t>システムの</a:t>
            </a:r>
            <a:r>
              <a:rPr lang="ja-JP" altLang="en-US" dirty="0" smtClean="0">
                <a:latin typeface="メイリオ"/>
                <a:ea typeface="メイリオ"/>
                <a:cs typeface="メイリオ"/>
              </a:rPr>
              <a:t>外側で</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を動作させることにより安全にユーザ</a:t>
            </a:r>
            <a:r>
              <a:rPr lang="en-US" altLang="ja-JP" dirty="0" smtClean="0">
                <a:cs typeface="メイリオ"/>
              </a:rPr>
              <a:t>VM</a:t>
            </a:r>
            <a:r>
              <a:rPr lang="ja-JP" altLang="en-US" dirty="0">
                <a:cs typeface="メイリオ"/>
              </a:rPr>
              <a:t>を</a:t>
            </a:r>
            <a:r>
              <a:rPr lang="ja-JP" altLang="en-US" dirty="0" smtClean="0">
                <a:latin typeface="メイリオ"/>
                <a:ea typeface="メイリオ"/>
                <a:cs typeface="メイリオ"/>
              </a:rPr>
              <a:t>監視</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仮想化システム内の管理者が</a:t>
            </a:r>
            <a:r>
              <a:rPr lang="en-US" altLang="ja-JP" dirty="0" smtClean="0">
                <a:latin typeface="メイリオ"/>
                <a:ea typeface="メイリオ"/>
                <a:cs typeface="メイリオ"/>
              </a:rPr>
              <a:t>IDS</a:t>
            </a:r>
            <a:r>
              <a:rPr lang="ja-JP" altLang="en-US" dirty="0" smtClean="0">
                <a:latin typeface="メイリオ"/>
                <a:ea typeface="メイリオ"/>
                <a:cs typeface="メイリオ"/>
              </a:rPr>
              <a:t>を攻撃するのは困難</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仮想化システムの中から外へのアクセスは大きく制限</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一般の管理者でも仮想化システム全体の管理が可能</a:t>
            </a:r>
            <a:endParaRPr lang="en-US" altLang="ja-JP" dirty="0" smtClean="0">
              <a:latin typeface="メイリオ"/>
              <a:ea typeface="メイリオ"/>
              <a:cs typeface="メイリオ"/>
            </a:endParaRPr>
          </a:p>
          <a:p>
            <a:pPr lvl="2"/>
            <a:r>
              <a:rPr lang="ja-JP" altLang="en-US" dirty="0" smtClean="0">
                <a:latin typeface="メイリオ"/>
                <a:ea typeface="メイリオ"/>
                <a:cs typeface="メイリオ"/>
              </a:rPr>
              <a:t>従来の管理手法が使える</a:t>
            </a:r>
            <a:endParaRPr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6</a:t>
            </a:fld>
            <a:endParaRPr kumimoji="1" lang="ja-JP" altLang="en-US"/>
          </a:p>
        </p:txBody>
      </p:sp>
      <p:sp>
        <p:nvSpPr>
          <p:cNvPr id="9" name="テキスト ボックス 8"/>
          <p:cNvSpPr txBox="1"/>
          <p:nvPr/>
        </p:nvSpPr>
        <p:spPr>
          <a:xfrm>
            <a:off x="1536311" y="4999147"/>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sp>
        <p:nvSpPr>
          <p:cNvPr id="11" name="テキスト ボックス 10"/>
          <p:cNvSpPr txBox="1"/>
          <p:nvPr/>
        </p:nvSpPr>
        <p:spPr>
          <a:xfrm>
            <a:off x="4676062" y="6126424"/>
            <a:ext cx="1980029" cy="400110"/>
          </a:xfrm>
          <a:prstGeom prst="rect">
            <a:avLst/>
          </a:prstGeom>
          <a:noFill/>
          <a:effectLst/>
        </p:spPr>
        <p:txBody>
          <a:bodyPr wrap="none" rtlCol="0">
            <a:spAutoFit/>
          </a:bodyPr>
          <a:lstStyle/>
          <a:p>
            <a:r>
              <a:rPr lang="ja-JP" altLang="en-US" sz="2000" dirty="0">
                <a:solidFill>
                  <a:srgbClr val="333333"/>
                </a:solidFill>
                <a:latin typeface="メイリオ"/>
                <a:ea typeface="メイリオ"/>
                <a:cs typeface="メイリオ"/>
              </a:rPr>
              <a:t>仮想化システム</a:t>
            </a:r>
            <a:endParaRPr kumimoji="1" lang="ja-JP" altLang="en-US" sz="2000" dirty="0">
              <a:solidFill>
                <a:srgbClr val="333333"/>
              </a:solidFill>
              <a:latin typeface="メイリオ"/>
              <a:ea typeface="メイリオ"/>
              <a:cs typeface="メイリオ"/>
            </a:endParaRPr>
          </a:p>
        </p:txBody>
      </p:sp>
      <p:cxnSp>
        <p:nvCxnSpPr>
          <p:cNvPr id="38" name="直線矢印コネクタ 37"/>
          <p:cNvCxnSpPr>
            <a:stCxn id="9" idx="3"/>
            <a:endCxn id="15" idx="1"/>
          </p:cNvCxnSpPr>
          <p:nvPr/>
        </p:nvCxnSpPr>
        <p:spPr>
          <a:xfrm>
            <a:off x="2179210" y="5199202"/>
            <a:ext cx="2618041" cy="0"/>
          </a:xfrm>
          <a:prstGeom prst="straightConnector1">
            <a:avLst/>
          </a:prstGeom>
          <a:ln>
            <a:solidFill>
              <a:srgbClr val="000000"/>
            </a:solidFill>
            <a:tailEnd type="arrow"/>
          </a:ln>
          <a:effectLst/>
        </p:spPr>
        <p:style>
          <a:lnRef idx="2">
            <a:schemeClr val="accent1"/>
          </a:lnRef>
          <a:fillRef idx="0">
            <a:schemeClr val="accent1"/>
          </a:fillRef>
          <a:effectRef idx="1">
            <a:schemeClr val="accent1"/>
          </a:effectRef>
          <a:fontRef idx="minor">
            <a:schemeClr val="tx1"/>
          </a:fontRef>
        </p:style>
      </p:cxnSp>
      <p:pic>
        <p:nvPicPr>
          <p:cNvPr id="26" name="図 25"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56091" y="4732232"/>
            <a:ext cx="727805" cy="858686"/>
          </a:xfrm>
          <a:prstGeom prst="rect">
            <a:avLst/>
          </a:prstGeom>
          <a:ln w="25400">
            <a:solidFill>
              <a:srgbClr val="333333"/>
            </a:solidFill>
          </a:ln>
          <a:effectLst/>
        </p:spPr>
      </p:pic>
      <p:sp>
        <p:nvSpPr>
          <p:cNvPr id="27" name="テキスト ボックス 26"/>
          <p:cNvSpPr txBox="1"/>
          <p:nvPr/>
        </p:nvSpPr>
        <p:spPr>
          <a:xfrm>
            <a:off x="6535024" y="5692089"/>
            <a:ext cx="1102222" cy="400110"/>
          </a:xfrm>
          <a:prstGeom prst="rect">
            <a:avLst/>
          </a:prstGeom>
          <a:noFill/>
          <a:effectLst/>
        </p:spPr>
        <p:txBody>
          <a:bodyPr wrap="square" rtlCol="0">
            <a:spAutoFit/>
          </a:bodyPr>
          <a:lstStyle/>
          <a:p>
            <a:r>
              <a:rPr kumimoji="1" lang="ja-JP" altLang="en-US" sz="2000" dirty="0" smtClean="0">
                <a:solidFill>
                  <a:srgbClr val="333333"/>
                </a:solidFill>
                <a:latin typeface="メイリオ"/>
                <a:ea typeface="メイリオ"/>
                <a:cs typeface="メイリオ"/>
              </a:rPr>
              <a:t>管理者</a:t>
            </a:r>
            <a:endParaRPr kumimoji="1" lang="ja-JP" altLang="en-US" sz="2000" dirty="0">
              <a:solidFill>
                <a:srgbClr val="333333"/>
              </a:solidFill>
              <a:latin typeface="メイリオ"/>
              <a:ea typeface="メイリオ"/>
              <a:cs typeface="メイリオ"/>
            </a:endParaRPr>
          </a:p>
        </p:txBody>
      </p:sp>
      <p:sp>
        <p:nvSpPr>
          <p:cNvPr id="15" name="正方形/長方形 14"/>
          <p:cNvSpPr/>
          <p:nvPr/>
        </p:nvSpPr>
        <p:spPr>
          <a:xfrm>
            <a:off x="4797251" y="4732665"/>
            <a:ext cx="1259833" cy="933074"/>
          </a:xfrm>
          <a:prstGeom prst="rect">
            <a:avLst/>
          </a:prstGeom>
          <a:solidFill>
            <a:srgbClr val="EB8627"/>
          </a:solid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12" name="テキスト ボックス 11"/>
          <p:cNvSpPr txBox="1"/>
          <p:nvPr/>
        </p:nvSpPr>
        <p:spPr>
          <a:xfrm>
            <a:off x="415942" y="5872110"/>
            <a:ext cx="1775579" cy="400110"/>
          </a:xfrm>
          <a:prstGeom prst="rect">
            <a:avLst/>
          </a:prstGeom>
          <a:noFill/>
          <a:effectLst/>
        </p:spPr>
        <p:txBody>
          <a:bodyPr wrap="square" rtlCol="0">
            <a:spAutoFit/>
          </a:bodyPr>
          <a:lstStyle/>
          <a:p>
            <a:r>
              <a:rPr lang="ja-JP" altLang="en-US" sz="2000" dirty="0" smtClean="0">
                <a:solidFill>
                  <a:srgbClr val="333333"/>
                </a:solidFill>
                <a:latin typeface="メイリオ"/>
                <a:ea typeface="メイリオ"/>
                <a:cs typeface="メイリオ"/>
              </a:rPr>
              <a:t>再オフロード</a:t>
            </a:r>
            <a:endParaRPr kumimoji="1" lang="ja-JP" altLang="en-US" sz="2000" dirty="0">
              <a:solidFill>
                <a:srgbClr val="333333"/>
              </a:solidFill>
              <a:latin typeface="メイリオ"/>
              <a:ea typeface="メイリオ"/>
              <a:cs typeface="メイリオ"/>
            </a:endParaRPr>
          </a:p>
        </p:txBody>
      </p:sp>
      <p:sp>
        <p:nvSpPr>
          <p:cNvPr id="14" name="上カーブ矢印 13"/>
          <p:cNvSpPr/>
          <p:nvPr/>
        </p:nvSpPr>
        <p:spPr>
          <a:xfrm flipH="1">
            <a:off x="2170443" y="5892800"/>
            <a:ext cx="2096755" cy="379420"/>
          </a:xfrm>
          <a:prstGeom prst="curvedUpArrow">
            <a:avLst>
              <a:gd name="adj1" fmla="val 25000"/>
              <a:gd name="adj2" fmla="val 50000"/>
              <a:gd name="adj3" fmla="val 23430"/>
            </a:avLst>
          </a:prstGeom>
          <a:solidFill>
            <a:schemeClr val="tx1"/>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16" name="正方形/長方形 15"/>
          <p:cNvSpPr/>
          <p:nvPr/>
        </p:nvSpPr>
        <p:spPr>
          <a:xfrm>
            <a:off x="3700111" y="5524818"/>
            <a:ext cx="803974" cy="432684"/>
          </a:xfrm>
          <a:prstGeom prst="rect">
            <a:avLst/>
          </a:prstGeom>
          <a:solidFill>
            <a:srgbClr val="FFFFFF"/>
          </a:solidFill>
          <a:ln>
            <a:prstDash val="sysDash"/>
          </a:ln>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smtClean="0">
                <a:solidFill>
                  <a:srgbClr val="333333"/>
                </a:solidFill>
                <a:latin typeface="メイリオ"/>
                <a:ea typeface="メイリオ"/>
                <a:cs typeface="メイリオ"/>
              </a:rPr>
              <a:t>IDS</a:t>
            </a:r>
            <a:endParaRPr kumimoji="1" lang="ja-JP" altLang="en-US" sz="2000" dirty="0">
              <a:solidFill>
                <a:srgbClr val="333333"/>
              </a:solidFill>
              <a:latin typeface="メイリオ"/>
              <a:ea typeface="メイリオ"/>
              <a:cs typeface="メイリオ"/>
            </a:endParaRPr>
          </a:p>
        </p:txBody>
      </p:sp>
    </p:spTree>
    <p:extLst>
      <p:ext uri="{BB962C8B-B14F-4D97-AF65-F5344CB8AC3E}">
        <p14:creationId xmlns:p14="http://schemas.microsoft.com/office/powerpoint/2010/main" val="388929583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1000"/>
                                  </p:stCondLst>
                                  <p:childTnLst>
                                    <p:set>
                                      <p:cBhvr>
                                        <p:cTn id="6" dur="1" fill="hold">
                                          <p:stCondLst>
                                            <p:cond delay="0"/>
                                          </p:stCondLst>
                                        </p:cTn>
                                        <p:tgtEl>
                                          <p:spTgt spid="14"/>
                                        </p:tgtEl>
                                        <p:attrNameLst>
                                          <p:attrName>style.visibility</p:attrName>
                                        </p:attrNameLst>
                                      </p:cBhvr>
                                      <p:to>
                                        <p:strVal val="visible"/>
                                      </p:to>
                                    </p:set>
                                    <p:animEffect transition="in" filter="wipe(right)">
                                      <p:cBhvr>
                                        <p:cTn id="7" dur="10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blinds(horizontal)">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en-US" dirty="0" smtClean="0"/>
              <a:t>ネストした仮想化の利用</a:t>
            </a:r>
            <a:endParaRPr lang="ja-JP" altLang="en-US" dirty="0"/>
          </a:p>
        </p:txBody>
      </p:sp>
      <p:sp>
        <p:nvSpPr>
          <p:cNvPr id="3" name="コンテンツ プレースホルダー 2"/>
          <p:cNvSpPr>
            <a:spLocks noGrp="1"/>
          </p:cNvSpPr>
          <p:nvPr>
            <p:ph idx="1"/>
          </p:nvPr>
        </p:nvSpPr>
        <p:spPr/>
        <p:txBody>
          <a:bodyPr/>
          <a:lstStyle/>
          <a:p>
            <a:r>
              <a:rPr lang="ja-JP" altLang="en-US" dirty="0" smtClean="0"/>
              <a:t>仮想化システム全体を</a:t>
            </a:r>
            <a:r>
              <a:rPr lang="en-US" altLang="ja-JP" dirty="0" smtClean="0"/>
              <a:t>VM</a:t>
            </a:r>
            <a:r>
              <a:rPr lang="ja-JP" altLang="en-US" dirty="0" smtClean="0"/>
              <a:t>内で動作させる</a:t>
            </a:r>
            <a:endParaRPr lang="en-US" altLang="ja-JP" dirty="0" smtClean="0"/>
          </a:p>
          <a:p>
            <a:pPr lvl="1"/>
            <a:r>
              <a:rPr lang="ja-JP" altLang="en-US" dirty="0" smtClean="0"/>
              <a:t>そのクラウド</a:t>
            </a:r>
            <a:r>
              <a:rPr lang="en-US" altLang="ja-JP" dirty="0" smtClean="0"/>
              <a:t>VM</a:t>
            </a:r>
            <a:r>
              <a:rPr lang="ja-JP" altLang="en-US" dirty="0" smtClean="0"/>
              <a:t>の外側で</a:t>
            </a:r>
            <a:r>
              <a:rPr lang="en-US" altLang="ja-JP" dirty="0" smtClean="0"/>
              <a:t>IDS</a:t>
            </a:r>
            <a:r>
              <a:rPr lang="ja-JP" altLang="en-US" dirty="0" smtClean="0"/>
              <a:t>を実行</a:t>
            </a:r>
            <a:endParaRPr lang="en-US" altLang="ja-JP" strike="sngStrike" dirty="0" smtClean="0">
              <a:solidFill>
                <a:srgbClr val="FF0000"/>
              </a:solidFill>
            </a:endParaRPr>
          </a:p>
          <a:p>
            <a:pPr lvl="1"/>
            <a:r>
              <a:rPr lang="ja-JP" altLang="en-US" dirty="0" smtClean="0"/>
              <a:t>クラウドハイパーバイザと</a:t>
            </a:r>
            <a:r>
              <a:rPr lang="en-US" altLang="ja-JP" dirty="0" smtClean="0"/>
              <a:t>IDS</a:t>
            </a:r>
            <a:r>
              <a:rPr lang="ja-JP" altLang="en-US" dirty="0" smtClean="0"/>
              <a:t>はプロバイダが責任を持って管理</a:t>
            </a:r>
            <a:endParaRPr lang="en-US" altLang="ja-JP" dirty="0" smtClean="0"/>
          </a:p>
          <a:p>
            <a:r>
              <a:rPr lang="ja-JP" altLang="en-US" dirty="0" smtClean="0"/>
              <a:t>ネスト</a:t>
            </a:r>
            <a:r>
              <a:rPr lang="ja-JP" altLang="en-US" dirty="0"/>
              <a:t>した</a:t>
            </a:r>
            <a:r>
              <a:rPr lang="ja-JP" altLang="en-US" dirty="0" smtClean="0"/>
              <a:t>仮想化のオーバヘッドは許容できる</a:t>
            </a:r>
            <a:endParaRPr lang="en-US" altLang="ja-JP" dirty="0"/>
          </a:p>
          <a:p>
            <a:pPr lvl="1"/>
            <a:r>
              <a:rPr lang="en-US" altLang="ja-JP" dirty="0" smtClean="0"/>
              <a:t>6〜8% </a:t>
            </a:r>
            <a:r>
              <a:rPr lang="en-US" altLang="ja-JP" sz="2000" dirty="0" smtClean="0"/>
              <a:t>[</a:t>
            </a:r>
            <a:r>
              <a:rPr lang="en-US" altLang="ja-JP" sz="2000" dirty="0" err="1" smtClean="0"/>
              <a:t>Azab</a:t>
            </a:r>
            <a:r>
              <a:rPr lang="en-US" altLang="ja-JP" sz="2000" dirty="0" smtClean="0"/>
              <a:t> </a:t>
            </a:r>
            <a:r>
              <a:rPr lang="en-US" altLang="ja-JP" sz="2000" dirty="0"/>
              <a:t>et al.'10</a:t>
            </a:r>
            <a:r>
              <a:rPr lang="en-US" altLang="ja-JP" sz="2000" dirty="0" smtClean="0"/>
              <a:t>]</a:t>
            </a:r>
            <a:endParaRPr lang="en-US" altLang="ja-JP" dirty="0" smtClean="0"/>
          </a:p>
          <a:p>
            <a:pPr lvl="1"/>
            <a:endParaRPr lang="ja-JP" altLang="en-US" dirty="0" smtClean="0"/>
          </a:p>
        </p:txBody>
      </p:sp>
      <p:sp>
        <p:nvSpPr>
          <p:cNvPr id="4" name="スライド番号プレースホルダー 3"/>
          <p:cNvSpPr>
            <a:spLocks noGrp="1"/>
          </p:cNvSpPr>
          <p:nvPr>
            <p:ph type="sldNum" sz="quarter" idx="12"/>
          </p:nvPr>
        </p:nvSpPr>
        <p:spPr/>
        <p:txBody>
          <a:bodyPr/>
          <a:lstStyle/>
          <a:p>
            <a:fld id="{1F3C7118-6B7F-5744-BB89-828D4E995862}" type="slidenum">
              <a:rPr lang="ja-JP" altLang="en-US" smtClean="0"/>
              <a:pPr/>
              <a:t>7</a:t>
            </a:fld>
            <a:endParaRPr lang="ja-JP" altLang="en-US"/>
          </a:p>
        </p:txBody>
      </p:sp>
      <p:grpSp>
        <p:nvGrpSpPr>
          <p:cNvPr id="6" name="図形グループ 5"/>
          <p:cNvGrpSpPr/>
          <p:nvPr/>
        </p:nvGrpSpPr>
        <p:grpSpPr>
          <a:xfrm>
            <a:off x="3557460" y="4143741"/>
            <a:ext cx="5087580" cy="2458506"/>
            <a:chOff x="2948068" y="4143741"/>
            <a:chExt cx="5087580" cy="2458506"/>
          </a:xfrm>
        </p:grpSpPr>
        <p:sp>
          <p:nvSpPr>
            <p:cNvPr id="32" name="テキスト ボックス 31"/>
            <p:cNvSpPr txBox="1"/>
            <p:nvPr/>
          </p:nvSpPr>
          <p:spPr>
            <a:xfrm>
              <a:off x="3295037" y="5387476"/>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51" name="正方形/長方形 50"/>
            <p:cNvSpPr/>
            <p:nvPr/>
          </p:nvSpPr>
          <p:spPr>
            <a:xfrm>
              <a:off x="4620981" y="4148213"/>
              <a:ext cx="3414667" cy="1977950"/>
            </a:xfrm>
            <a:prstGeom prst="rect">
              <a:avLst/>
            </a:prstGeom>
            <a:solidFill>
              <a:srgbClr val="327F9E"/>
            </a:solid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55" name="テキスト ボックス 54"/>
            <p:cNvSpPr txBox="1"/>
            <p:nvPr/>
          </p:nvSpPr>
          <p:spPr>
            <a:xfrm>
              <a:off x="5540022" y="4143741"/>
              <a:ext cx="1598690"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15" name="正方形/長方形 14"/>
            <p:cNvSpPr/>
            <p:nvPr/>
          </p:nvSpPr>
          <p:spPr>
            <a:xfrm>
              <a:off x="5129570" y="4552749"/>
              <a:ext cx="2406359" cy="1479325"/>
            </a:xfrm>
            <a:prstGeom prst="rect">
              <a:avLst/>
            </a:prstGeom>
            <a:pattFill prst="pct50">
              <a:fgClr>
                <a:srgbClr val="327F9E"/>
              </a:fgClr>
              <a:bgClr>
                <a:prstClr val="white"/>
              </a:bgClr>
            </a:patt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500" dirty="0">
                <a:solidFill>
                  <a:srgbClr val="5F5F5F"/>
                </a:solidFill>
                <a:latin typeface="メイリオ"/>
                <a:ea typeface="メイリオ"/>
                <a:cs typeface="メイリオ"/>
              </a:endParaRPr>
            </a:p>
          </p:txBody>
        </p:sp>
        <p:sp>
          <p:nvSpPr>
            <p:cNvPr id="28" name="テキスト ボックス 27"/>
            <p:cNvSpPr txBox="1"/>
            <p:nvPr/>
          </p:nvSpPr>
          <p:spPr>
            <a:xfrm>
              <a:off x="6657065" y="5654945"/>
              <a:ext cx="877163" cy="369332"/>
            </a:xfrm>
            <a:prstGeom prst="rect">
              <a:avLst/>
            </a:prstGeom>
            <a:noFill/>
            <a:effectLst/>
          </p:spPr>
          <p:txBody>
            <a:bodyPr wrap="none" rtlCol="0">
              <a:spAutoFit/>
            </a:bodyPr>
            <a:lstStyle/>
            <a:p>
              <a:r>
                <a:rPr lang="ja-JP" altLang="en-US" dirty="0" smtClean="0">
                  <a:solidFill>
                    <a:srgbClr val="333333"/>
                  </a:solidFill>
                </a:rPr>
                <a:t>管理者</a:t>
              </a:r>
              <a:endParaRPr kumimoji="1" lang="ja-JP" altLang="en-US" dirty="0">
                <a:solidFill>
                  <a:srgbClr val="333333"/>
                </a:solidFill>
              </a:endParaRPr>
            </a:p>
          </p:txBody>
        </p:sp>
        <p:pic>
          <p:nvPicPr>
            <p:cNvPr id="22" name="図 21" descr="l_04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0522" y="4955307"/>
              <a:ext cx="688918" cy="694100"/>
            </a:xfrm>
            <a:prstGeom prst="rect">
              <a:avLst/>
            </a:prstGeom>
            <a:ln w="25400">
              <a:solidFill>
                <a:srgbClr val="333333"/>
              </a:solidFill>
            </a:ln>
            <a:effectLst/>
          </p:spPr>
          <p:style>
            <a:lnRef idx="2">
              <a:schemeClr val="dk1"/>
            </a:lnRef>
            <a:fillRef idx="1">
              <a:schemeClr val="lt1"/>
            </a:fillRef>
            <a:effectRef idx="0">
              <a:schemeClr val="dk1"/>
            </a:effectRef>
            <a:fontRef idx="minor">
              <a:schemeClr val="dk1"/>
            </a:fontRef>
          </p:style>
        </p:pic>
        <p:sp>
          <p:nvSpPr>
            <p:cNvPr id="49" name="正方形/長方形 48"/>
            <p:cNvSpPr/>
            <p:nvPr/>
          </p:nvSpPr>
          <p:spPr>
            <a:xfrm>
              <a:off x="5295974" y="5165684"/>
              <a:ext cx="985599" cy="813288"/>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solidFill>
                    <a:srgbClr val="F5F1DD"/>
                  </a:solidFill>
                </a:rPr>
                <a:t>ユーザ</a:t>
              </a:r>
              <a:endParaRPr kumimoji="1" lang="en-US" altLang="ja-JP" dirty="0" smtClean="0">
                <a:solidFill>
                  <a:srgbClr val="F5F1DD"/>
                </a:solidFill>
              </a:endParaRPr>
            </a:p>
            <a:p>
              <a:pPr algn="ctr"/>
              <a:r>
                <a:rPr kumimoji="1" lang="en-US" altLang="ja-JP" dirty="0" smtClean="0">
                  <a:solidFill>
                    <a:srgbClr val="F5F1DD"/>
                  </a:solidFill>
                </a:rPr>
                <a:t>VM</a:t>
              </a:r>
              <a:endParaRPr kumimoji="1" lang="ja-JP" altLang="en-US" dirty="0">
                <a:solidFill>
                  <a:srgbClr val="F5F1DD"/>
                </a:solidFill>
              </a:endParaRPr>
            </a:p>
          </p:txBody>
        </p:sp>
        <p:sp>
          <p:nvSpPr>
            <p:cNvPr id="10" name="テキスト ボックス 9"/>
            <p:cNvSpPr txBox="1"/>
            <p:nvPr/>
          </p:nvSpPr>
          <p:spPr>
            <a:xfrm>
              <a:off x="5454170" y="4552749"/>
              <a:ext cx="1800493" cy="369332"/>
            </a:xfrm>
            <a:prstGeom prst="rect">
              <a:avLst/>
            </a:prstGeom>
            <a:noFill/>
          </p:spPr>
          <p:txBody>
            <a:bodyPr wrap="none" rtlCol="0">
              <a:spAutoFit/>
            </a:bodyPr>
            <a:lstStyle/>
            <a:p>
              <a:r>
                <a:rPr lang="ja-JP" altLang="en-US" dirty="0" smtClean="0"/>
                <a:t>仮想化システム</a:t>
              </a:r>
              <a:endParaRPr kumimoji="1" lang="ja-JP" altLang="en-US" dirty="0"/>
            </a:p>
          </p:txBody>
        </p:sp>
        <p:cxnSp>
          <p:nvCxnSpPr>
            <p:cNvPr id="7" name="直線矢印コネクタ 6"/>
            <p:cNvCxnSpPr>
              <a:stCxn id="32" idx="3"/>
              <a:endCxn id="49" idx="1"/>
            </p:cNvCxnSpPr>
            <p:nvPr/>
          </p:nvCxnSpPr>
          <p:spPr>
            <a:xfrm>
              <a:off x="3892113" y="5572142"/>
              <a:ext cx="1403861" cy="186"/>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正方形/長方形 13"/>
            <p:cNvSpPr/>
            <p:nvPr/>
          </p:nvSpPr>
          <p:spPr>
            <a:xfrm>
              <a:off x="2948068" y="6224423"/>
              <a:ext cx="5087580" cy="377824"/>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333333"/>
                  </a:solidFill>
                  <a:latin typeface="メイリオ"/>
                  <a:ea typeface="メイリオ"/>
                  <a:cs typeface="メイリオ"/>
                </a:rPr>
                <a:t>クラウドハイパーバイザ</a:t>
              </a:r>
              <a:endParaRPr kumimoji="1" lang="ja-JP" altLang="en-US" sz="2000" dirty="0">
                <a:solidFill>
                  <a:srgbClr val="333333"/>
                </a:solidFill>
                <a:latin typeface="メイリオ"/>
                <a:ea typeface="メイリオ"/>
                <a:cs typeface="メイリオ"/>
              </a:endParaRPr>
            </a:p>
          </p:txBody>
        </p:sp>
      </p:grpSp>
    </p:spTree>
    <p:extLst>
      <p:ext uri="{BB962C8B-B14F-4D97-AF65-F5344CB8AC3E}">
        <p14:creationId xmlns:p14="http://schemas.microsoft.com/office/powerpoint/2010/main" val="8033568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メモリ監視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クラウド</a:t>
            </a:r>
            <a:r>
              <a:rPr lang="en-US" altLang="ja-JP" dirty="0" smtClean="0"/>
              <a:t>VM</a:t>
            </a:r>
            <a:r>
              <a:rPr lang="ja-JP" altLang="en-US" dirty="0" smtClean="0"/>
              <a:t>のメモリ上にあるユーザ</a:t>
            </a:r>
            <a:r>
              <a:rPr lang="en-US" altLang="ja-JP" dirty="0" smtClean="0"/>
              <a:t>VM</a:t>
            </a:r>
            <a:r>
              <a:rPr lang="ja-JP" altLang="en-US" dirty="0" smtClean="0"/>
              <a:t>のデータを監視</a:t>
            </a:r>
            <a:endParaRPr kumimoji="1" lang="en-US" altLang="ja-JP" dirty="0" smtClean="0"/>
          </a:p>
          <a:p>
            <a:pPr lvl="1"/>
            <a:r>
              <a:rPr lang="ja-JP" altLang="en-US" dirty="0" smtClean="0"/>
              <a:t>監視対象の</a:t>
            </a:r>
            <a:r>
              <a:rPr kumimoji="1" lang="ja-JP" altLang="en-US" dirty="0" smtClean="0"/>
              <a:t>ユーザ</a:t>
            </a:r>
            <a:r>
              <a:rPr kumimoji="1" lang="en-US" altLang="ja-JP" dirty="0" smtClean="0"/>
              <a:t>VM</a:t>
            </a:r>
            <a:r>
              <a:rPr kumimoji="1" lang="ja-JP" altLang="en-US" dirty="0" smtClean="0"/>
              <a:t>のメモリ</a:t>
            </a:r>
            <a:r>
              <a:rPr lang="ja-JP" altLang="en-US" dirty="0" smtClean="0"/>
              <a:t>を特定</a:t>
            </a:r>
            <a:endParaRPr kumimoji="1" lang="en-US" altLang="ja-JP" dirty="0" smtClean="0"/>
          </a:p>
          <a:p>
            <a:pPr lvl="1"/>
            <a:r>
              <a:rPr kumimoji="1" lang="ja-JP" altLang="en-US" dirty="0" smtClean="0"/>
              <a:t>その中</a:t>
            </a:r>
            <a:r>
              <a:rPr lang="ja-JP" altLang="en-US" dirty="0" smtClean="0"/>
              <a:t>にある</a:t>
            </a:r>
            <a:r>
              <a:rPr kumimoji="1" lang="ja-JP" altLang="en-US" dirty="0" smtClean="0"/>
              <a:t>目的のデータを特定</a:t>
            </a:r>
            <a:endParaRPr kumimoji="1" lang="en-US" altLang="ja-JP" dirty="0" smtClean="0"/>
          </a:p>
          <a:p>
            <a:pPr lvl="1"/>
            <a:r>
              <a:rPr lang="ja-JP" altLang="en-US" dirty="0" smtClean="0">
                <a:cs typeface="メイリオ"/>
              </a:rPr>
              <a:t>データにアクセスするために</a:t>
            </a:r>
            <a:r>
              <a:rPr lang="ja-JP" altLang="en-US" dirty="0">
                <a:cs typeface="メイリオ"/>
              </a:rPr>
              <a:t>アドレス</a:t>
            </a:r>
            <a:r>
              <a:rPr lang="ja-JP" altLang="en-US" dirty="0" smtClean="0">
                <a:cs typeface="メイリオ"/>
              </a:rPr>
              <a:t>変換を行う</a:t>
            </a:r>
            <a:endParaRPr lang="en-US" altLang="ja-JP" dirty="0" smtClean="0">
              <a:cs typeface="メイリオ"/>
            </a:endParaRPr>
          </a:p>
          <a:p>
            <a:pPr lvl="2"/>
            <a:r>
              <a:rPr lang="ja-JP" altLang="en-US" dirty="0" smtClean="0">
                <a:cs typeface="メイリオ"/>
              </a:rPr>
              <a:t>データの仮想アドレス</a:t>
            </a:r>
            <a:r>
              <a:rPr lang="en-US" altLang="ja-JP" dirty="0" smtClean="0">
                <a:cs typeface="メイリオ"/>
              </a:rPr>
              <a:t> → </a:t>
            </a:r>
            <a:r>
              <a:rPr lang="ja-JP" altLang="en-US" dirty="0" smtClean="0">
                <a:cs typeface="メイリオ"/>
              </a:rPr>
              <a:t>ユーザ</a:t>
            </a:r>
            <a:r>
              <a:rPr lang="en-US" altLang="ja-JP" dirty="0" smtClean="0">
                <a:cs typeface="メイリオ"/>
              </a:rPr>
              <a:t>VM</a:t>
            </a:r>
            <a:r>
              <a:rPr lang="ja-JP" altLang="en-US" dirty="0" smtClean="0">
                <a:cs typeface="メイリオ"/>
              </a:rPr>
              <a:t>の物理アドレス</a:t>
            </a:r>
            <a:r>
              <a:rPr lang="en-US" altLang="ja-JP" dirty="0" smtClean="0">
                <a:cs typeface="メイリオ"/>
              </a:rPr>
              <a:t> →</a:t>
            </a:r>
            <a:br>
              <a:rPr lang="en-US" altLang="ja-JP" dirty="0" smtClean="0">
                <a:cs typeface="メイリオ"/>
              </a:rPr>
            </a:br>
            <a:r>
              <a:rPr lang="ja-JP" altLang="en-US" dirty="0" smtClean="0">
                <a:cs typeface="メイリオ"/>
              </a:rPr>
              <a:t>クラウド</a:t>
            </a:r>
            <a:r>
              <a:rPr lang="en-US" altLang="ja-JP" dirty="0" smtClean="0">
                <a:cs typeface="メイリオ"/>
              </a:rPr>
              <a:t>VM</a:t>
            </a:r>
            <a:r>
              <a:rPr lang="ja-JP" altLang="en-US" dirty="0" smtClean="0">
                <a:cs typeface="メイリオ"/>
              </a:rPr>
              <a:t>の物理アドレス</a:t>
            </a:r>
            <a:endParaRPr lang="en-US" altLang="ja-JP" dirty="0">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8</a:t>
            </a:fld>
            <a:endParaRPr kumimoji="1" lang="ja-JP" altLang="en-US"/>
          </a:p>
        </p:txBody>
      </p:sp>
      <p:grpSp>
        <p:nvGrpSpPr>
          <p:cNvPr id="11" name="図形グループ 10"/>
          <p:cNvGrpSpPr/>
          <p:nvPr/>
        </p:nvGrpSpPr>
        <p:grpSpPr>
          <a:xfrm>
            <a:off x="1704844" y="5003284"/>
            <a:ext cx="5734312" cy="1334531"/>
            <a:chOff x="1704844" y="4791632"/>
            <a:chExt cx="5734312" cy="1334531"/>
          </a:xfrm>
        </p:grpSpPr>
        <p:sp>
          <p:nvSpPr>
            <p:cNvPr id="23" name="正方形/長方形 22"/>
            <p:cNvSpPr/>
            <p:nvPr/>
          </p:nvSpPr>
          <p:spPr>
            <a:xfrm>
              <a:off x="2669600" y="4791632"/>
              <a:ext cx="4769556" cy="1334531"/>
            </a:xfrm>
            <a:prstGeom prst="rect">
              <a:avLst/>
            </a:prstGeom>
            <a:solidFill>
              <a:srgbClr val="327F9E"/>
            </a:solidFill>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1704844" y="5534509"/>
              <a:ext cx="597076" cy="369332"/>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dirty="0" smtClean="0">
                  <a:solidFill>
                    <a:schemeClr val="bg1"/>
                  </a:solidFill>
                </a:rPr>
                <a:t>IDS</a:t>
              </a:r>
              <a:endParaRPr kumimoji="1" lang="ja-JP" altLang="en-US" dirty="0">
                <a:solidFill>
                  <a:schemeClr val="bg1"/>
                </a:solidFill>
              </a:endParaRPr>
            </a:p>
          </p:txBody>
        </p:sp>
        <p:sp>
          <p:nvSpPr>
            <p:cNvPr id="14" name="正方形/長方形 13"/>
            <p:cNvSpPr/>
            <p:nvPr/>
          </p:nvSpPr>
          <p:spPr>
            <a:xfrm>
              <a:off x="3076824" y="4963750"/>
              <a:ext cx="1192575" cy="940092"/>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sp>
          <p:nvSpPr>
            <p:cNvPr id="28" name="テキスト ボックス 27"/>
            <p:cNvSpPr txBox="1"/>
            <p:nvPr/>
          </p:nvSpPr>
          <p:spPr>
            <a:xfrm>
              <a:off x="3048924" y="4963749"/>
              <a:ext cx="1226455" cy="369332"/>
            </a:xfrm>
            <a:prstGeom prst="rect">
              <a:avLst/>
            </a:prstGeom>
            <a:noFill/>
          </p:spPr>
          <p:txBody>
            <a:bodyPr wrap="none" rtlCol="0">
              <a:spAutoFit/>
            </a:bodyPr>
            <a:lstStyle/>
            <a:p>
              <a:r>
                <a:rPr kumimoji="1" lang="ja-JP" altLang="en-US" dirty="0" smtClean="0">
                  <a:solidFill>
                    <a:srgbClr val="F5F1DD"/>
                  </a:solidFill>
                </a:rPr>
                <a:t>ユーザ</a:t>
              </a:r>
              <a:r>
                <a:rPr kumimoji="1" lang="en-US" altLang="ja-JP" dirty="0" smtClean="0">
                  <a:solidFill>
                    <a:srgbClr val="F5F1DD"/>
                  </a:solidFill>
                </a:rPr>
                <a:t>VM</a:t>
              </a:r>
              <a:endParaRPr kumimoji="1" lang="ja-JP" altLang="en-US" dirty="0">
                <a:solidFill>
                  <a:srgbClr val="F5F1DD"/>
                </a:solidFill>
              </a:endParaRPr>
            </a:p>
          </p:txBody>
        </p:sp>
        <p:sp>
          <p:nvSpPr>
            <p:cNvPr id="30" name="正方形/長方形 29"/>
            <p:cNvSpPr/>
            <p:nvPr/>
          </p:nvSpPr>
          <p:spPr>
            <a:xfrm>
              <a:off x="3579296" y="5498615"/>
              <a:ext cx="464055" cy="243566"/>
            </a:xfrm>
            <a:prstGeom prst="rect">
              <a:avLst/>
            </a:prstGeom>
            <a:solidFill>
              <a:srgbClr val="5F5F5F"/>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34" name="テキスト ボックス 33"/>
            <p:cNvSpPr txBox="1"/>
            <p:nvPr/>
          </p:nvSpPr>
          <p:spPr>
            <a:xfrm>
              <a:off x="5945166" y="4837938"/>
              <a:ext cx="1457287" cy="369332"/>
            </a:xfrm>
            <a:prstGeom prst="rect">
              <a:avLst/>
            </a:prstGeom>
            <a:noFill/>
          </p:spPr>
          <p:txBody>
            <a:bodyPr wrap="none" rtlCol="0">
              <a:spAutoFit/>
            </a:bodyPr>
            <a:lstStyle/>
            <a:p>
              <a:r>
                <a:rPr kumimoji="1" lang="ja-JP" altLang="en-US" dirty="0" smtClean="0">
                  <a:solidFill>
                    <a:srgbClr val="F5F1DD"/>
                  </a:solidFill>
                </a:rPr>
                <a:t>クラウド</a:t>
              </a:r>
              <a:r>
                <a:rPr kumimoji="1" lang="en-US" altLang="ja-JP" dirty="0" smtClean="0">
                  <a:solidFill>
                    <a:srgbClr val="F5F1DD"/>
                  </a:solidFill>
                </a:rPr>
                <a:t>VM</a:t>
              </a:r>
              <a:endParaRPr kumimoji="1" lang="ja-JP" altLang="en-US" dirty="0">
                <a:solidFill>
                  <a:srgbClr val="F5F1DD"/>
                </a:solidFill>
              </a:endParaRPr>
            </a:p>
          </p:txBody>
        </p:sp>
        <p:cxnSp>
          <p:nvCxnSpPr>
            <p:cNvPr id="9" name="直線矢印コネクタ 8"/>
            <p:cNvCxnSpPr>
              <a:stCxn id="26" idx="3"/>
              <a:endCxn id="14" idx="1"/>
            </p:cNvCxnSpPr>
            <p:nvPr/>
          </p:nvCxnSpPr>
          <p:spPr>
            <a:xfrm flipV="1">
              <a:off x="2301920" y="5433796"/>
              <a:ext cx="774904" cy="285379"/>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 name="直線矢印コネクタ 19"/>
            <p:cNvCxnSpPr>
              <a:stCxn id="26" idx="3"/>
              <a:endCxn id="30" idx="1"/>
            </p:cNvCxnSpPr>
            <p:nvPr/>
          </p:nvCxnSpPr>
          <p:spPr>
            <a:xfrm flipV="1">
              <a:off x="2301920" y="5620398"/>
              <a:ext cx="1277376" cy="98777"/>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4408584" y="4980088"/>
              <a:ext cx="1192575" cy="940092"/>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333333"/>
                </a:solidFill>
              </a:endParaRPr>
            </a:p>
          </p:txBody>
        </p:sp>
        <p:sp>
          <p:nvSpPr>
            <p:cNvPr id="25" name="正方形/長方形 24"/>
            <p:cNvSpPr/>
            <p:nvPr/>
          </p:nvSpPr>
          <p:spPr>
            <a:xfrm>
              <a:off x="4911056" y="5514953"/>
              <a:ext cx="464055" cy="243566"/>
            </a:xfrm>
            <a:prstGeom prst="rect">
              <a:avLst/>
            </a:prstGeom>
            <a:solidFill>
              <a:srgbClr val="5F5F5F"/>
            </a:solidFill>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4403668" y="4985061"/>
              <a:ext cx="1226455" cy="369332"/>
            </a:xfrm>
            <a:prstGeom prst="rect">
              <a:avLst/>
            </a:prstGeom>
            <a:noFill/>
          </p:spPr>
          <p:txBody>
            <a:bodyPr wrap="none" rtlCol="0">
              <a:spAutoFit/>
            </a:bodyPr>
            <a:lstStyle/>
            <a:p>
              <a:r>
                <a:rPr kumimoji="1" lang="ja-JP" altLang="en-US" dirty="0" smtClean="0">
                  <a:solidFill>
                    <a:srgbClr val="F5F1DD"/>
                  </a:solidFill>
                </a:rPr>
                <a:t>ユーザ</a:t>
              </a:r>
              <a:r>
                <a:rPr kumimoji="1" lang="en-US" altLang="ja-JP" dirty="0" smtClean="0">
                  <a:solidFill>
                    <a:srgbClr val="F5F1DD"/>
                  </a:solidFill>
                </a:rPr>
                <a:t>VM</a:t>
              </a:r>
              <a:endParaRPr kumimoji="1" lang="ja-JP" altLang="en-US" dirty="0">
                <a:solidFill>
                  <a:srgbClr val="F5F1DD"/>
                </a:solidFill>
              </a:endParaRPr>
            </a:p>
          </p:txBody>
        </p:sp>
      </p:grpSp>
    </p:spTree>
    <p:extLst>
      <p:ext uri="{BB962C8B-B14F-4D97-AF65-F5344CB8AC3E}">
        <p14:creationId xmlns:p14="http://schemas.microsoft.com/office/powerpoint/2010/main" val="37724928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アドレス変換表の取得</a:t>
            </a:r>
            <a:endParaRPr kumimoji="1" lang="ja-JP" altLang="en-US" dirty="0"/>
          </a:p>
        </p:txBody>
      </p:sp>
      <p:sp>
        <p:nvSpPr>
          <p:cNvPr id="3" name="コンテンツ プレースホルダー 2"/>
          <p:cNvSpPr>
            <a:spLocks noGrp="1"/>
          </p:cNvSpPr>
          <p:nvPr>
            <p:ph idx="1"/>
          </p:nvPr>
        </p:nvSpPr>
        <p:spPr>
          <a:xfrm>
            <a:off x="457200" y="1600200"/>
            <a:ext cx="8229600" cy="4525963"/>
          </a:xfrm>
        </p:spPr>
        <p:txBody>
          <a:bodyPr/>
          <a:lstStyle/>
          <a:p>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内のページテーブルを取得</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内のデータを特定するアドレス変換表</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ページテーブルを切り替える命令を捕捉</a:t>
            </a:r>
            <a:endParaRPr lang="en-US" altLang="ja-JP" dirty="0" smtClean="0">
              <a:latin typeface="メイリオ"/>
              <a:ea typeface="メイリオ"/>
              <a:cs typeface="メイリオ"/>
            </a:endParaRPr>
          </a:p>
          <a:p>
            <a:r>
              <a:rPr lang="ja-JP" altLang="en-US" dirty="0" smtClean="0">
                <a:latin typeface="メイリオ"/>
                <a:ea typeface="メイリオ"/>
                <a:cs typeface="メイリオ"/>
              </a:rPr>
              <a:t>同時にユーザ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の拡張ページテーブルも取得</a:t>
            </a:r>
            <a:endParaRPr lang="en-US" altLang="ja-JP" dirty="0" smtClean="0">
              <a:latin typeface="メイリオ"/>
              <a:ea typeface="メイリオ"/>
              <a:cs typeface="メイリオ"/>
            </a:endParaRPr>
          </a:p>
          <a:p>
            <a:pPr lvl="1"/>
            <a:r>
              <a:rPr lang="ja-JP" altLang="en-US" dirty="0" smtClean="0">
                <a:latin typeface="メイリオ"/>
                <a:ea typeface="メイリオ"/>
                <a:cs typeface="メイリオ"/>
              </a:rPr>
              <a:t>ユーザ</a:t>
            </a:r>
            <a:r>
              <a:rPr lang="en-US" altLang="ja-JP" dirty="0" smtClean="0">
                <a:latin typeface="メイリオ"/>
                <a:ea typeface="メイリオ"/>
                <a:cs typeface="メイリオ"/>
              </a:rPr>
              <a:t>VM</a:t>
            </a:r>
            <a:r>
              <a:rPr lang="ja-JP" altLang="en-US" dirty="0" smtClean="0">
                <a:latin typeface="メイリオ"/>
                <a:ea typeface="メイリオ"/>
                <a:cs typeface="メイリオ"/>
              </a:rPr>
              <a:t>のメモリを特定するアドレス変換表</a:t>
            </a:r>
            <a:endParaRPr lang="en-US" altLang="ja-JP" dirty="0" smtClean="0">
              <a:latin typeface="メイリオ"/>
              <a:ea typeface="メイリオ"/>
              <a:cs typeface="メイリオ"/>
            </a:endParaRPr>
          </a:p>
          <a:p>
            <a:pPr lvl="1"/>
            <a:endParaRPr lang="en-US" altLang="ja-JP" dirty="0" smtClean="0">
              <a:latin typeface="メイリオ"/>
              <a:ea typeface="メイリオ"/>
              <a:cs typeface="メイリオ"/>
            </a:endParaRPr>
          </a:p>
        </p:txBody>
      </p:sp>
      <p:sp>
        <p:nvSpPr>
          <p:cNvPr id="4" name="スライド番号プレースホルダー 3"/>
          <p:cNvSpPr>
            <a:spLocks noGrp="1"/>
          </p:cNvSpPr>
          <p:nvPr>
            <p:ph type="sldNum" sz="quarter" idx="12"/>
          </p:nvPr>
        </p:nvSpPr>
        <p:spPr/>
        <p:txBody>
          <a:bodyPr/>
          <a:lstStyle/>
          <a:p>
            <a:fld id="{1F3C7118-6B7F-5744-BB89-828D4E995862}" type="slidenum">
              <a:rPr kumimoji="1" lang="ja-JP" altLang="en-US" smtClean="0"/>
              <a:t>9</a:t>
            </a:fld>
            <a:endParaRPr kumimoji="1" lang="ja-JP" altLang="en-US"/>
          </a:p>
        </p:txBody>
      </p:sp>
      <p:sp>
        <p:nvSpPr>
          <p:cNvPr id="28" name="正方形/長方形 27"/>
          <p:cNvSpPr/>
          <p:nvPr/>
        </p:nvSpPr>
        <p:spPr>
          <a:xfrm>
            <a:off x="894814" y="6311961"/>
            <a:ext cx="7354372" cy="377824"/>
          </a:xfrm>
          <a:prstGeom prst="rect">
            <a:avLst/>
          </a:prstGeom>
          <a:pattFill prst="pct50">
            <a:fgClr>
              <a:srgbClr val="5F5F5F"/>
            </a:fgClr>
            <a:bgClr>
              <a:prstClr val="white"/>
            </a:bgClr>
          </a:patt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2000" dirty="0" smtClean="0">
                <a:solidFill>
                  <a:srgbClr val="333333"/>
                </a:solidFill>
                <a:latin typeface="メイリオ"/>
                <a:ea typeface="メイリオ"/>
                <a:cs typeface="メイリオ"/>
              </a:rPr>
              <a:t>クラウドハイパーバイザ</a:t>
            </a:r>
            <a:endParaRPr kumimoji="1" lang="ja-JP" altLang="en-US" sz="2000" dirty="0">
              <a:solidFill>
                <a:srgbClr val="333333"/>
              </a:solidFill>
              <a:latin typeface="メイリオ"/>
              <a:ea typeface="メイリオ"/>
              <a:cs typeface="メイリオ"/>
            </a:endParaRPr>
          </a:p>
        </p:txBody>
      </p:sp>
      <p:sp>
        <p:nvSpPr>
          <p:cNvPr id="29" name="正方形/長方形 28"/>
          <p:cNvSpPr/>
          <p:nvPr/>
        </p:nvSpPr>
        <p:spPr>
          <a:xfrm>
            <a:off x="2589244" y="4116762"/>
            <a:ext cx="5659941" cy="1822641"/>
          </a:xfrm>
          <a:prstGeom prst="rect">
            <a:avLst/>
          </a:prstGeom>
          <a:solidFill>
            <a:srgbClr val="327F9E"/>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rgbClr val="5F5F5F"/>
              </a:solidFill>
              <a:latin typeface="メイリオ"/>
              <a:ea typeface="メイリオ"/>
              <a:cs typeface="メイリオ"/>
            </a:endParaRPr>
          </a:p>
        </p:txBody>
      </p:sp>
      <p:sp>
        <p:nvSpPr>
          <p:cNvPr id="30" name="正方形/長方形 29"/>
          <p:cNvSpPr/>
          <p:nvPr/>
        </p:nvSpPr>
        <p:spPr>
          <a:xfrm>
            <a:off x="4554082" y="4297428"/>
            <a:ext cx="2018456" cy="1447916"/>
          </a:xfrm>
          <a:prstGeom prst="rect">
            <a:avLst/>
          </a:prstGeom>
          <a:solidFill>
            <a:srgbClr val="EB8627"/>
          </a:solidFill>
          <a:ln w="25400">
            <a:no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31" name="テキスト ボックス 30"/>
          <p:cNvSpPr txBox="1"/>
          <p:nvPr/>
        </p:nvSpPr>
        <p:spPr>
          <a:xfrm>
            <a:off x="4923625" y="4330822"/>
            <a:ext cx="1342209" cy="400110"/>
          </a:xfrm>
          <a:prstGeom prst="rect">
            <a:avLst/>
          </a:prstGeom>
          <a:noFill/>
          <a:effectLst/>
        </p:spPr>
        <p:txBody>
          <a:bodyPr wrap="none" rtlCol="0">
            <a:spAutoFit/>
          </a:bodyPr>
          <a:lstStyle/>
          <a:p>
            <a:r>
              <a:rPr kumimoji="1" lang="ja-JP" altLang="en-US" sz="2000" dirty="0" smtClean="0">
                <a:solidFill>
                  <a:srgbClr val="F5F1DD"/>
                </a:solidFill>
                <a:latin typeface="メイリオ"/>
                <a:ea typeface="メイリオ"/>
                <a:cs typeface="メイリオ"/>
              </a:rPr>
              <a:t>ユーザ</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sp>
        <p:nvSpPr>
          <p:cNvPr id="26" name="テキスト ボックス 25"/>
          <p:cNvSpPr txBox="1"/>
          <p:nvPr/>
        </p:nvSpPr>
        <p:spPr>
          <a:xfrm>
            <a:off x="1471572" y="4666636"/>
            <a:ext cx="642899" cy="400110"/>
          </a:xfrm>
          <a:prstGeom prst="rect">
            <a:avLst/>
          </a:prstGeom>
          <a:solidFill>
            <a:srgbClr val="829916"/>
          </a:solidFill>
          <a:ln>
            <a:noFill/>
          </a:ln>
          <a:effectLst/>
        </p:spPr>
        <p:style>
          <a:lnRef idx="1">
            <a:schemeClr val="accent3"/>
          </a:lnRef>
          <a:fillRef idx="2">
            <a:schemeClr val="accent3"/>
          </a:fillRef>
          <a:effectRef idx="1">
            <a:schemeClr val="accent3"/>
          </a:effectRef>
          <a:fontRef idx="minor">
            <a:schemeClr val="dk1"/>
          </a:fontRef>
        </p:style>
        <p:txBody>
          <a:bodyPr wrap="none" rtlCol="0">
            <a:spAutoFit/>
          </a:bodyPr>
          <a:lstStyle/>
          <a:p>
            <a:pPr algn="ctr"/>
            <a:r>
              <a:rPr kumimoji="1" lang="en-US" altLang="ja-JP" sz="2000" dirty="0" smtClean="0">
                <a:solidFill>
                  <a:schemeClr val="bg1"/>
                </a:solidFill>
                <a:latin typeface="メイリオ"/>
                <a:ea typeface="メイリオ"/>
                <a:cs typeface="メイリオ"/>
              </a:rPr>
              <a:t>IDS</a:t>
            </a:r>
            <a:endParaRPr kumimoji="1" lang="ja-JP" altLang="en-US" sz="2000" dirty="0">
              <a:solidFill>
                <a:schemeClr val="bg1"/>
              </a:solidFill>
              <a:latin typeface="メイリオ"/>
              <a:ea typeface="メイリオ"/>
              <a:cs typeface="メイリオ"/>
            </a:endParaRPr>
          </a:p>
        </p:txBody>
      </p:sp>
      <p:cxnSp>
        <p:nvCxnSpPr>
          <p:cNvPr id="34" name="直線矢印コネクタ 33"/>
          <p:cNvCxnSpPr>
            <a:stCxn id="39" idx="1"/>
            <a:endCxn id="26" idx="3"/>
          </p:cNvCxnSpPr>
          <p:nvPr/>
        </p:nvCxnSpPr>
        <p:spPr>
          <a:xfrm flipH="1" flipV="1">
            <a:off x="2114471" y="4866691"/>
            <a:ext cx="664477" cy="554403"/>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6" name="テキスト ボックス 5"/>
          <p:cNvSpPr txBox="1"/>
          <p:nvPr/>
        </p:nvSpPr>
        <p:spPr>
          <a:xfrm>
            <a:off x="5784455" y="5923142"/>
            <a:ext cx="646331" cy="369332"/>
          </a:xfrm>
          <a:prstGeom prst="rect">
            <a:avLst/>
          </a:prstGeom>
          <a:noFill/>
          <a:effectLst/>
        </p:spPr>
        <p:txBody>
          <a:bodyPr wrap="none" rtlCol="0">
            <a:spAutoFit/>
          </a:bodyPr>
          <a:lstStyle/>
          <a:p>
            <a:pPr algn="ctr"/>
            <a:r>
              <a:rPr lang="ja-JP" altLang="en-US" dirty="0" smtClean="0">
                <a:solidFill>
                  <a:srgbClr val="333333"/>
                </a:solidFill>
              </a:rPr>
              <a:t>捕捉</a:t>
            </a:r>
            <a:endParaRPr kumimoji="1" lang="ja-JP" altLang="en-US" dirty="0">
              <a:solidFill>
                <a:srgbClr val="333333"/>
              </a:solidFill>
            </a:endParaRPr>
          </a:p>
        </p:txBody>
      </p:sp>
      <p:sp>
        <p:nvSpPr>
          <p:cNvPr id="25" name="テキスト ボックス 24"/>
          <p:cNvSpPr txBox="1"/>
          <p:nvPr/>
        </p:nvSpPr>
        <p:spPr>
          <a:xfrm>
            <a:off x="6626319" y="4152629"/>
            <a:ext cx="1598690" cy="400110"/>
          </a:xfrm>
          <a:prstGeom prst="rect">
            <a:avLst/>
          </a:prstGeom>
          <a:noFill/>
          <a:effectLst/>
        </p:spPr>
        <p:txBody>
          <a:bodyPr wrap="none" rtlCol="0">
            <a:spAutoFit/>
          </a:bodyPr>
          <a:lstStyle/>
          <a:p>
            <a:r>
              <a:rPr lang="ja-JP" altLang="en-US" sz="2000" dirty="0" smtClean="0">
                <a:solidFill>
                  <a:srgbClr val="F5F1DD"/>
                </a:solidFill>
                <a:latin typeface="メイリオ"/>
                <a:ea typeface="メイリオ"/>
                <a:cs typeface="メイリオ"/>
              </a:rPr>
              <a:t>クラウド</a:t>
            </a:r>
            <a:r>
              <a:rPr kumimoji="1" lang="en-US" altLang="ja-JP" sz="2000" dirty="0" smtClean="0">
                <a:solidFill>
                  <a:srgbClr val="F5F1DD"/>
                </a:solidFill>
                <a:latin typeface="メイリオ"/>
                <a:ea typeface="メイリオ"/>
                <a:cs typeface="メイリオ"/>
              </a:rPr>
              <a:t>VM</a:t>
            </a:r>
            <a:endParaRPr kumimoji="1" lang="ja-JP" altLang="en-US" sz="2000" dirty="0">
              <a:solidFill>
                <a:srgbClr val="F5F1DD"/>
              </a:solidFill>
              <a:latin typeface="メイリオ"/>
              <a:ea typeface="メイリオ"/>
              <a:cs typeface="メイリオ"/>
            </a:endParaRPr>
          </a:p>
        </p:txBody>
      </p:sp>
      <p:cxnSp>
        <p:nvCxnSpPr>
          <p:cNvPr id="15" name="直線矢印コネクタ 14"/>
          <p:cNvCxnSpPr>
            <a:stCxn id="30" idx="2"/>
          </p:cNvCxnSpPr>
          <p:nvPr/>
        </p:nvCxnSpPr>
        <p:spPr>
          <a:xfrm>
            <a:off x="5563310" y="5745344"/>
            <a:ext cx="0" cy="566617"/>
          </a:xfrm>
          <a:prstGeom prst="straightConnector1">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grpSp>
        <p:nvGrpSpPr>
          <p:cNvPr id="11" name="図形グループ 10"/>
          <p:cNvGrpSpPr/>
          <p:nvPr/>
        </p:nvGrpSpPr>
        <p:grpSpPr>
          <a:xfrm>
            <a:off x="4790156" y="4730932"/>
            <a:ext cx="1543412" cy="892466"/>
            <a:chOff x="4621079" y="4624506"/>
            <a:chExt cx="1543412" cy="892466"/>
          </a:xfrm>
        </p:grpSpPr>
        <p:sp>
          <p:nvSpPr>
            <p:cNvPr id="32" name="正方形/長方形 31"/>
            <p:cNvSpPr/>
            <p:nvPr/>
          </p:nvSpPr>
          <p:spPr>
            <a:xfrm>
              <a:off x="4621079" y="4624506"/>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dirty="0">
                <a:solidFill>
                  <a:schemeClr val="tx1"/>
                </a:solidFill>
                <a:latin typeface="メイリオ"/>
                <a:ea typeface="メイリオ"/>
                <a:cs typeface="メイリオ"/>
              </a:endParaRPr>
            </a:p>
          </p:txBody>
        </p:sp>
        <p:sp>
          <p:nvSpPr>
            <p:cNvPr id="33" name="正方形/長方形 32"/>
            <p:cNvSpPr/>
            <p:nvPr/>
          </p:nvSpPr>
          <p:spPr>
            <a:xfrm>
              <a:off x="4773479" y="4776906"/>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dirty="0">
                <a:solidFill>
                  <a:schemeClr val="tx1"/>
                </a:solidFill>
                <a:latin typeface="メイリオ"/>
                <a:ea typeface="メイリオ"/>
                <a:cs typeface="メイリオ"/>
              </a:endParaRPr>
            </a:p>
          </p:txBody>
        </p:sp>
        <p:sp>
          <p:nvSpPr>
            <p:cNvPr id="36" name="正方形/長方形 35"/>
            <p:cNvSpPr/>
            <p:nvPr/>
          </p:nvSpPr>
          <p:spPr>
            <a:xfrm>
              <a:off x="4925879" y="4929306"/>
              <a:ext cx="1238612" cy="587666"/>
            </a:xfrm>
            <a:prstGeom prst="rect">
              <a:avLst/>
            </a:prstGeom>
            <a:solidFill>
              <a:srgbClr val="829916"/>
            </a:solidFill>
            <a:ln w="9525" cmpd="sng">
              <a:solidFill>
                <a:srgbClr val="333333"/>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solidFill>
                    <a:srgbClr val="F5F1DD"/>
                  </a:solidFill>
                  <a:latin typeface="メイリオ"/>
                  <a:ea typeface="メイリオ"/>
                  <a:cs typeface="メイリオ"/>
                </a:rPr>
                <a:t>ページ</a:t>
              </a:r>
              <a:endParaRPr lang="en-US" altLang="ja-JP" dirty="0">
                <a:solidFill>
                  <a:srgbClr val="F5F1DD"/>
                </a:solidFill>
                <a:latin typeface="メイリオ"/>
                <a:ea typeface="メイリオ"/>
                <a:cs typeface="メイリオ"/>
              </a:endParaRPr>
            </a:p>
            <a:p>
              <a:pPr algn="ctr"/>
              <a:r>
                <a:rPr lang="ja-JP" altLang="en-US" dirty="0">
                  <a:solidFill>
                    <a:srgbClr val="F5F1DD"/>
                  </a:solidFill>
                  <a:latin typeface="メイリオ"/>
                  <a:ea typeface="メイリオ"/>
                  <a:cs typeface="メイリオ"/>
                </a:rPr>
                <a:t>テーブル</a:t>
              </a:r>
              <a:endParaRPr lang="en-US" altLang="ja-JP" dirty="0">
                <a:solidFill>
                  <a:srgbClr val="F5F1DD"/>
                </a:solidFill>
                <a:latin typeface="メイリオ"/>
                <a:ea typeface="メイリオ"/>
                <a:cs typeface="メイリオ"/>
              </a:endParaRPr>
            </a:p>
          </p:txBody>
        </p:sp>
      </p:grpSp>
      <p:sp>
        <p:nvSpPr>
          <p:cNvPr id="39" name="正方形/長方形 38"/>
          <p:cNvSpPr/>
          <p:nvPr/>
        </p:nvSpPr>
        <p:spPr>
          <a:xfrm>
            <a:off x="2778948" y="5035732"/>
            <a:ext cx="1536247" cy="770723"/>
          </a:xfrm>
          <a:prstGeom prst="rect">
            <a:avLst/>
          </a:prstGeom>
          <a:solidFill>
            <a:srgbClr val="E5593C"/>
          </a:solid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solidFill>
                  <a:srgbClr val="F5F1DD"/>
                </a:solidFill>
                <a:latin typeface="メイリオ"/>
                <a:ea typeface="メイリオ"/>
                <a:cs typeface="メイリオ"/>
              </a:rPr>
              <a:t>拡張ページテーブル</a:t>
            </a:r>
            <a:endParaRPr kumimoji="1" lang="ja-JP" altLang="en-US" dirty="0">
              <a:solidFill>
                <a:srgbClr val="F5F1DD"/>
              </a:solidFill>
              <a:latin typeface="メイリオ"/>
              <a:ea typeface="メイリオ"/>
              <a:cs typeface="メイリオ"/>
            </a:endParaRPr>
          </a:p>
        </p:txBody>
      </p:sp>
      <p:cxnSp>
        <p:nvCxnSpPr>
          <p:cNvPr id="45" name="直線矢印コネクタ 44"/>
          <p:cNvCxnSpPr>
            <a:stCxn id="26" idx="2"/>
          </p:cNvCxnSpPr>
          <p:nvPr/>
        </p:nvCxnSpPr>
        <p:spPr>
          <a:xfrm>
            <a:off x="1793022" y="5066746"/>
            <a:ext cx="0" cy="1245215"/>
          </a:xfrm>
          <a:prstGeom prst="straightConnector1">
            <a:avLst/>
          </a:prstGeom>
          <a:ln>
            <a:solidFill>
              <a:srgbClr val="333333"/>
            </a:solidFill>
            <a:headEnd type="arrow"/>
            <a:tailEnd type="none"/>
          </a:ln>
          <a:effectLst/>
        </p:spPr>
        <p:style>
          <a:lnRef idx="2">
            <a:schemeClr val="accent1"/>
          </a:lnRef>
          <a:fillRef idx="0">
            <a:schemeClr val="accent1"/>
          </a:fillRef>
          <a:effectRef idx="1">
            <a:schemeClr val="accent1"/>
          </a:effectRef>
          <a:fontRef idx="minor">
            <a:schemeClr val="tx1"/>
          </a:fontRef>
        </p:style>
      </p:cxnSp>
      <p:sp>
        <p:nvSpPr>
          <p:cNvPr id="49" name="テキスト ボックス 48"/>
          <p:cNvSpPr txBox="1"/>
          <p:nvPr/>
        </p:nvSpPr>
        <p:spPr>
          <a:xfrm>
            <a:off x="453682" y="5483289"/>
            <a:ext cx="1338828" cy="646331"/>
          </a:xfrm>
          <a:prstGeom prst="rect">
            <a:avLst/>
          </a:prstGeom>
          <a:noFill/>
        </p:spPr>
        <p:txBody>
          <a:bodyPr wrap="none" rtlCol="0">
            <a:spAutoFit/>
          </a:bodyPr>
          <a:lstStyle/>
          <a:p>
            <a:r>
              <a:rPr kumimoji="1" lang="ja-JP" altLang="en-US" dirty="0" smtClean="0">
                <a:solidFill>
                  <a:srgbClr val="333333"/>
                </a:solidFill>
              </a:rPr>
              <a:t>アドレス</a:t>
            </a:r>
            <a:endParaRPr kumimoji="1" lang="en-US" altLang="ja-JP" dirty="0" smtClean="0">
              <a:solidFill>
                <a:srgbClr val="333333"/>
              </a:solidFill>
            </a:endParaRPr>
          </a:p>
          <a:p>
            <a:r>
              <a:rPr kumimoji="1" lang="ja-JP" altLang="en-US" dirty="0" smtClean="0">
                <a:solidFill>
                  <a:srgbClr val="333333"/>
                </a:solidFill>
              </a:rPr>
              <a:t>変換</a:t>
            </a:r>
            <a:r>
              <a:rPr lang="ja-JP" altLang="en-US" dirty="0" smtClean="0">
                <a:solidFill>
                  <a:srgbClr val="333333"/>
                </a:solidFill>
              </a:rPr>
              <a:t>の情報</a:t>
            </a:r>
            <a:endParaRPr kumimoji="1" lang="en-US" altLang="ja-JP" dirty="0" smtClean="0">
              <a:solidFill>
                <a:srgbClr val="333333"/>
              </a:solidFill>
            </a:endParaRPr>
          </a:p>
        </p:txBody>
      </p:sp>
      <p:cxnSp>
        <p:nvCxnSpPr>
          <p:cNvPr id="8" name="カギ線コネクタ 7"/>
          <p:cNvCxnSpPr>
            <a:stCxn id="26" idx="3"/>
            <a:endCxn id="36" idx="1"/>
          </p:cNvCxnSpPr>
          <p:nvPr/>
        </p:nvCxnSpPr>
        <p:spPr>
          <a:xfrm>
            <a:off x="2114471" y="4866691"/>
            <a:ext cx="2980485" cy="462874"/>
          </a:xfrm>
          <a:prstGeom prst="bentConnector3">
            <a:avLst>
              <a:gd name="adj1" fmla="val 76418"/>
            </a:avLst>
          </a:prstGeom>
          <a:ln>
            <a:solidFill>
              <a:srgbClr val="333333"/>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200040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ユーザー定義 1">
      <a:dk1>
        <a:srgbClr val="333333"/>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エッセンシャル.thmx</Template>
  <TotalTime>50796</TotalTime>
  <Words>3591</Words>
  <Application>Microsoft Macintosh PowerPoint</Application>
  <PresentationFormat>画面に合わせる (4:3)</PresentationFormat>
  <Paragraphs>493</Paragraphs>
  <Slides>19</Slides>
  <Notes>18</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ホワイト</vt:lpstr>
      <vt:lpstr>クラウドにおける仮想化システム 外部からの安全なVM監視</vt:lpstr>
      <vt:lpstr>クラウドにおけるVM監視</vt:lpstr>
      <vt:lpstr>IDSオフロード</vt:lpstr>
      <vt:lpstr>クラウドにおけるIDSオフロード</vt:lpstr>
      <vt:lpstr>従来手法の問題</vt:lpstr>
      <vt:lpstr>提案：V-Met</vt:lpstr>
      <vt:lpstr>ネストした仮想化の利用</vt:lpstr>
      <vt:lpstr>メモリ監視</vt:lpstr>
      <vt:lpstr>アドレス変換表の取得</vt:lpstr>
      <vt:lpstr>ネットワーク監視 (手法1)</vt:lpstr>
      <vt:lpstr>ネットワーク監視 (手法2)</vt:lpstr>
      <vt:lpstr>ディスク監視</vt:lpstr>
      <vt:lpstr>実験</vt:lpstr>
      <vt:lpstr>メモリ監視の性能</vt:lpstr>
      <vt:lpstr>ディスク監視の性能</vt:lpstr>
      <vt:lpstr>ネットワーク監視の性能</vt:lpstr>
      <vt:lpstr>関連研究</vt:lpstr>
      <vt:lpstr>まとめ</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信頼できないクラウド上での 仮想マシンの安全な監視</dc:title>
  <dc:creator>美山 翔平</dc:creator>
  <cp:lastModifiedBy>美山 翔平</cp:lastModifiedBy>
  <cp:revision>2101</cp:revision>
  <cp:lastPrinted>2017-02-10T07:45:07Z</cp:lastPrinted>
  <dcterms:created xsi:type="dcterms:W3CDTF">2015-02-14T04:20:13Z</dcterms:created>
  <dcterms:modified xsi:type="dcterms:W3CDTF">2017-02-14T05:04:31Z</dcterms:modified>
</cp:coreProperties>
</file>