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1.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22.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23.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handoutMasterIdLst>
    <p:handoutMasterId r:id="rId30"/>
  </p:handoutMasterIdLst>
  <p:sldIdLst>
    <p:sldId id="257" r:id="rId2"/>
    <p:sldId id="303" r:id="rId3"/>
    <p:sldId id="281" r:id="rId4"/>
    <p:sldId id="282" r:id="rId5"/>
    <p:sldId id="279" r:id="rId6"/>
    <p:sldId id="290" r:id="rId7"/>
    <p:sldId id="261" r:id="rId8"/>
    <p:sldId id="304" r:id="rId9"/>
    <p:sldId id="262" r:id="rId10"/>
    <p:sldId id="330" r:id="rId11"/>
    <p:sldId id="323" r:id="rId12"/>
    <p:sldId id="322" r:id="rId13"/>
    <p:sldId id="309" r:id="rId14"/>
    <p:sldId id="313" r:id="rId15"/>
    <p:sldId id="299" r:id="rId16"/>
    <p:sldId id="333" r:id="rId17"/>
    <p:sldId id="294" r:id="rId18"/>
    <p:sldId id="331" r:id="rId19"/>
    <p:sldId id="334" r:id="rId20"/>
    <p:sldId id="325" r:id="rId21"/>
    <p:sldId id="318" r:id="rId22"/>
    <p:sldId id="326" r:id="rId23"/>
    <p:sldId id="327" r:id="rId24"/>
    <p:sldId id="328" r:id="rId25"/>
    <p:sldId id="268" r:id="rId26"/>
    <p:sldId id="329" r:id="rId27"/>
    <p:sldId id="321" r:id="rId28"/>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869F3850-A1B7-5F40-BE9A-3861CC366F69}">
          <p14:sldIdLst>
            <p14:sldId id="257"/>
            <p14:sldId id="303"/>
            <p14:sldId id="281"/>
            <p14:sldId id="282"/>
            <p14:sldId id="279"/>
            <p14:sldId id="290"/>
            <p14:sldId id="261"/>
            <p14:sldId id="304"/>
            <p14:sldId id="262"/>
            <p14:sldId id="330"/>
            <p14:sldId id="323"/>
            <p14:sldId id="322"/>
            <p14:sldId id="309"/>
            <p14:sldId id="313"/>
            <p14:sldId id="299"/>
            <p14:sldId id="333"/>
            <p14:sldId id="294"/>
            <p14:sldId id="331"/>
            <p14:sldId id="334"/>
            <p14:sldId id="325"/>
            <p14:sldId id="318"/>
            <p14:sldId id="326"/>
            <p14:sldId id="327"/>
            <p14:sldId id="328"/>
            <p14:sldId id="268"/>
            <p14:sldId id="329"/>
            <p14:sldId id="32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hiddenSlides="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8627"/>
    <a:srgbClr val="327F9E"/>
    <a:srgbClr val="F5F1DD"/>
    <a:srgbClr val="333333"/>
    <a:srgbClr val="829916"/>
    <a:srgbClr val="5F5F5F"/>
    <a:srgbClr val="000000"/>
    <a:srgbClr val="EF6C00"/>
    <a:srgbClr val="E5593C"/>
    <a:srgbClr val="D16F4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2" autoAdjust="0"/>
    <p:restoredTop sz="72752" autoAdjust="0"/>
  </p:normalViewPr>
  <p:slideViewPr>
    <p:cSldViewPr snapToGrid="0" snapToObjects="1">
      <p:cViewPr varScale="1">
        <p:scale>
          <a:sx n="83" d="100"/>
          <a:sy n="83" d="100"/>
        </p:scale>
        <p:origin x="-2216" y="-112"/>
      </p:cViewPr>
      <p:guideLst>
        <p:guide orient="horz" pos="3880"/>
        <p:guide pos="2876"/>
      </p:guideLst>
    </p:cSldViewPr>
  </p:slideViewPr>
  <p:outlineViewPr>
    <p:cViewPr>
      <p:scale>
        <a:sx n="33" d="100"/>
        <a:sy n="33" d="100"/>
      </p:scale>
      <p:origin x="0" y="8640"/>
    </p:cViewPr>
  </p:outlineViewPr>
  <p:notesTextViewPr>
    <p:cViewPr>
      <p:scale>
        <a:sx n="100" d="100"/>
        <a:sy n="100" d="100"/>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hohei\Dropbox\sigos_2017\sigos2017_slide\master_dat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hohei\Dropbox\sigos_2017\sigos2017_slide\master_dat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miyama:Dropbox:master:data:master_data.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miyama:Dropbox:master:data:master_data.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miyama:Dropbox:master:data:master_data.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miyama:Dropbox:master:data:master_data.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miyama:Dropbox:master:data:master_data.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miyama:Dropbox:master:data:master_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1"/>
          <c:order val="0"/>
          <c:tx>
            <c:strRef>
              <c:f>mem_test!$D$29</c:f>
              <c:strCache>
                <c:ptCount val="1"/>
                <c:pt idx="0">
                  <c:v>従来</c:v>
                </c:pt>
              </c:strCache>
            </c:strRef>
          </c:tx>
          <c:spPr>
            <a:solidFill>
              <a:srgbClr val="327F9E"/>
            </a:solidFill>
          </c:spPr>
          <c:invertIfNegative val="0"/>
          <c:val>
            <c:numRef>
              <c:f>mem_test!$D$40</c:f>
              <c:numCache>
                <c:formatCode>General</c:formatCode>
                <c:ptCount val="1"/>
                <c:pt idx="0">
                  <c:v>103.9491983333333</c:v>
                </c:pt>
              </c:numCache>
            </c:numRef>
          </c:val>
        </c:ser>
        <c:ser>
          <c:idx val="0"/>
          <c:order val="1"/>
          <c:tx>
            <c:strRef>
              <c:f>mem_test!$C$29</c:f>
              <c:strCache>
                <c:ptCount val="1"/>
                <c:pt idx="0">
                  <c:v>V-Met</c:v>
                </c:pt>
              </c:strCache>
            </c:strRef>
          </c:tx>
          <c:spPr>
            <a:solidFill>
              <a:srgbClr val="EB8627"/>
            </a:solidFill>
          </c:spPr>
          <c:invertIfNegative val="0"/>
          <c:val>
            <c:numRef>
              <c:f>mem_test!$C$40</c:f>
              <c:numCache>
                <c:formatCode>General</c:formatCode>
                <c:ptCount val="1"/>
                <c:pt idx="0">
                  <c:v>136.3126303333334</c:v>
                </c:pt>
              </c:numCache>
            </c:numRef>
          </c:val>
        </c:ser>
        <c:dLbls>
          <c:showLegendKey val="0"/>
          <c:showVal val="0"/>
          <c:showCatName val="0"/>
          <c:showSerName val="0"/>
          <c:showPercent val="0"/>
          <c:showBubbleSize val="0"/>
        </c:dLbls>
        <c:gapWidth val="150"/>
        <c:axId val="2132966536"/>
        <c:axId val="2132963704"/>
      </c:barChart>
      <c:catAx>
        <c:axId val="2132966536"/>
        <c:scaling>
          <c:orientation val="minMax"/>
        </c:scaling>
        <c:delete val="0"/>
        <c:axPos val="b"/>
        <c:majorTickMark val="out"/>
        <c:minorTickMark val="none"/>
        <c:tickLblPos val="nextTo"/>
        <c:txPr>
          <a:bodyPr/>
          <a:lstStyle/>
          <a:p>
            <a:pPr>
              <a:defRPr>
                <a:solidFill>
                  <a:srgbClr val="F5F1DD"/>
                </a:solidFill>
              </a:defRPr>
            </a:pPr>
            <a:endParaRPr lang="ja-JP"/>
          </a:p>
        </c:txPr>
        <c:crossAx val="2132963704"/>
        <c:crosses val="autoZero"/>
        <c:auto val="1"/>
        <c:lblAlgn val="ctr"/>
        <c:lblOffset val="100"/>
        <c:noMultiLvlLbl val="0"/>
      </c:catAx>
      <c:valAx>
        <c:axId val="2132963704"/>
        <c:scaling>
          <c:orientation val="minMax"/>
        </c:scaling>
        <c:delete val="0"/>
        <c:axPos val="l"/>
        <c:title>
          <c:tx>
            <c:rich>
              <a:bodyPr rot="-5400000" vert="horz"/>
              <a:lstStyle/>
              <a:p>
                <a:pPr>
                  <a:defRPr sz="1400" b="0"/>
                </a:pPr>
                <a:r>
                  <a:rPr lang="ja-JP" altLang="en-US" sz="1400" b="0"/>
                  <a:t>スループット</a:t>
                </a:r>
                <a:r>
                  <a:rPr lang="en-US" altLang="ja-JP" sz="1400" b="0"/>
                  <a:t>[MB/</a:t>
                </a:r>
                <a:r>
                  <a:rPr lang="ja-JP" altLang="en-US" sz="1400" b="0"/>
                  <a:t>秒</a:t>
                </a:r>
                <a:r>
                  <a:rPr lang="en-US" altLang="ja-JP" sz="1400" b="0"/>
                  <a:t>]</a:t>
                </a:r>
                <a:endParaRPr lang="ja-JP" altLang="en-US" sz="1400" b="0"/>
              </a:p>
            </c:rich>
          </c:tx>
          <c:layout/>
          <c:overlay val="0"/>
        </c:title>
        <c:numFmt formatCode="General" sourceLinked="1"/>
        <c:majorTickMark val="in"/>
        <c:minorTickMark val="none"/>
        <c:tickLblPos val="nextTo"/>
        <c:txPr>
          <a:bodyPr/>
          <a:lstStyle/>
          <a:p>
            <a:pPr>
              <a:defRPr sz="1400"/>
            </a:pPr>
            <a:endParaRPr lang="ja-JP"/>
          </a:p>
        </c:txPr>
        <c:crossAx val="2132966536"/>
        <c:crosses val="autoZero"/>
        <c:crossBetween val="between"/>
      </c:valAx>
    </c:plotArea>
    <c:legend>
      <c:legendPos val="r"/>
      <c:layout/>
      <c:overlay val="0"/>
      <c:txPr>
        <a:bodyPr/>
        <a:lstStyle/>
        <a:p>
          <a:pPr>
            <a:defRPr sz="1400"/>
          </a:pPr>
          <a:endParaRPr lang="ja-JP"/>
        </a:p>
      </c:txPr>
    </c:legend>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209085536733617"/>
          <c:y val="0.0879432624113475"/>
          <c:w val="0.598612823708025"/>
          <c:h val="0.674515664265371"/>
        </c:manualLayout>
      </c:layout>
      <c:barChart>
        <c:barDir val="col"/>
        <c:grouping val="stacked"/>
        <c:varyColors val="0"/>
        <c:ser>
          <c:idx val="0"/>
          <c:order val="0"/>
          <c:tx>
            <c:strRef>
              <c:f>ハイパーコール!$D$4</c:f>
              <c:strCache>
                <c:ptCount val="1"/>
                <c:pt idx="0">
                  <c:v>CR3</c:v>
                </c:pt>
              </c:strCache>
            </c:strRef>
          </c:tx>
          <c:spPr>
            <a:solidFill>
              <a:srgbClr val="327F9E"/>
            </a:solidFill>
            <a:effectLst/>
          </c:spPr>
          <c:invertIfNegative val="0"/>
          <c:val>
            <c:numRef>
              <c:f>(ハイパーコール!$D$31,ハイパーコール!$D$16)</c:f>
              <c:numCache>
                <c:formatCode>General</c:formatCode>
                <c:ptCount val="2"/>
                <c:pt idx="0">
                  <c:v>15.0458677</c:v>
                </c:pt>
                <c:pt idx="1">
                  <c:v>0.9576208</c:v>
                </c:pt>
              </c:numCache>
            </c:numRef>
          </c:val>
        </c:ser>
        <c:ser>
          <c:idx val="1"/>
          <c:order val="1"/>
          <c:tx>
            <c:strRef>
              <c:f>ハイパーコール!$C$4</c:f>
              <c:strCache>
                <c:ptCount val="1"/>
                <c:pt idx="0">
                  <c:v>EPT</c:v>
                </c:pt>
              </c:strCache>
            </c:strRef>
          </c:tx>
          <c:spPr>
            <a:solidFill>
              <a:srgbClr val="EB8627"/>
            </a:solidFill>
            <a:effectLst/>
          </c:spPr>
          <c:invertIfNegative val="0"/>
          <c:val>
            <c:numRef>
              <c:f>(ハイパーコール!$C$31,ハイパーコール!$C$16)</c:f>
              <c:numCache>
                <c:formatCode>General</c:formatCode>
                <c:ptCount val="2"/>
                <c:pt idx="1">
                  <c:v>1.2972036</c:v>
                </c:pt>
              </c:numCache>
            </c:numRef>
          </c:val>
        </c:ser>
        <c:dLbls>
          <c:showLegendKey val="0"/>
          <c:showVal val="0"/>
          <c:showCatName val="0"/>
          <c:showSerName val="0"/>
          <c:showPercent val="0"/>
          <c:showBubbleSize val="0"/>
        </c:dLbls>
        <c:gapWidth val="150"/>
        <c:overlap val="100"/>
        <c:axId val="2132893752"/>
        <c:axId val="2132887624"/>
      </c:barChart>
      <c:catAx>
        <c:axId val="2132893752"/>
        <c:scaling>
          <c:orientation val="minMax"/>
        </c:scaling>
        <c:delete val="0"/>
        <c:axPos val="b"/>
        <c:title>
          <c:tx>
            <c:rich>
              <a:bodyPr/>
              <a:lstStyle/>
              <a:p>
                <a:pPr>
                  <a:defRPr sz="1400" b="0">
                    <a:latin typeface="+mn-ea"/>
                    <a:ea typeface="+mn-ea"/>
                  </a:defRPr>
                </a:pPr>
                <a:r>
                  <a:rPr lang="ja-JP" altLang="en-US" sz="1400" b="0" dirty="0" smtClean="0">
                    <a:latin typeface="+mn-ea"/>
                    <a:ea typeface="+mn-ea"/>
                  </a:rPr>
                  <a:t>　　従来                </a:t>
                </a:r>
                <a:r>
                  <a:rPr lang="en-US" altLang="ja-JP" sz="1400" b="0" dirty="0" smtClean="0">
                    <a:latin typeface="+mn-ea"/>
                    <a:ea typeface="+mn-ea"/>
                  </a:rPr>
                  <a:t>V-Met</a:t>
                </a:r>
                <a:endParaRPr lang="ja-JP" altLang="en-US" sz="1400" b="0" dirty="0">
                  <a:latin typeface="+mn-ea"/>
                  <a:ea typeface="+mn-ea"/>
                </a:endParaRPr>
              </a:p>
            </c:rich>
          </c:tx>
          <c:layout>
            <c:manualLayout>
              <c:xMode val="edge"/>
              <c:yMode val="edge"/>
              <c:x val="0.236289254444438"/>
              <c:y val="0.747202769866532"/>
            </c:manualLayout>
          </c:layout>
          <c:overlay val="0"/>
        </c:title>
        <c:majorTickMark val="out"/>
        <c:minorTickMark val="none"/>
        <c:tickLblPos val="nextTo"/>
        <c:txPr>
          <a:bodyPr/>
          <a:lstStyle/>
          <a:p>
            <a:pPr>
              <a:defRPr>
                <a:solidFill>
                  <a:srgbClr val="F5F1DD"/>
                </a:solidFill>
              </a:defRPr>
            </a:pPr>
            <a:endParaRPr lang="ja-JP"/>
          </a:p>
        </c:txPr>
        <c:crossAx val="2132887624"/>
        <c:crosses val="autoZero"/>
        <c:auto val="1"/>
        <c:lblAlgn val="ctr"/>
        <c:lblOffset val="100"/>
        <c:noMultiLvlLbl val="0"/>
      </c:catAx>
      <c:valAx>
        <c:axId val="2132887624"/>
        <c:scaling>
          <c:orientation val="minMax"/>
        </c:scaling>
        <c:delete val="0"/>
        <c:axPos val="l"/>
        <c:title>
          <c:tx>
            <c:rich>
              <a:bodyPr rot="-5400000" vert="horz"/>
              <a:lstStyle/>
              <a:p>
                <a:pPr>
                  <a:defRPr sz="1400" b="0"/>
                </a:pPr>
                <a:r>
                  <a:rPr lang="ja-JP" altLang="en-US" sz="1400" b="0" i="0" baseline="0">
                    <a:effectLst/>
                  </a:rPr>
                  <a:t>時間</a:t>
                </a:r>
                <a:r>
                  <a:rPr lang="en-US" altLang="ja-JP" sz="1400" b="0" i="0" baseline="0">
                    <a:effectLst/>
                  </a:rPr>
                  <a:t>[</a:t>
                </a:r>
                <a:r>
                  <a:rPr lang="ja-JP" altLang="en-US" sz="1400" b="0" i="0" baseline="0">
                    <a:effectLst/>
                  </a:rPr>
                  <a:t>マイクロ秒</a:t>
                </a:r>
                <a:r>
                  <a:rPr lang="en-US" altLang="ja-JP" sz="1400" b="0" i="0" baseline="0">
                    <a:effectLst/>
                  </a:rPr>
                  <a:t>]</a:t>
                </a:r>
              </a:p>
            </c:rich>
          </c:tx>
          <c:layout/>
          <c:overlay val="0"/>
        </c:title>
        <c:numFmt formatCode="General" sourceLinked="1"/>
        <c:majorTickMark val="in"/>
        <c:minorTickMark val="none"/>
        <c:tickLblPos val="nextTo"/>
        <c:txPr>
          <a:bodyPr/>
          <a:lstStyle/>
          <a:p>
            <a:pPr>
              <a:defRPr sz="1400"/>
            </a:pPr>
            <a:endParaRPr lang="ja-JP"/>
          </a:p>
        </c:txPr>
        <c:crossAx val="2132893752"/>
        <c:crosses val="autoZero"/>
        <c:crossBetween val="between"/>
      </c:valAx>
    </c:plotArea>
    <c:legend>
      <c:legendPos val="r"/>
      <c:layout/>
      <c:overlay val="0"/>
      <c:txPr>
        <a:bodyPr/>
        <a:lstStyle/>
        <a:p>
          <a:pPr>
            <a:defRPr sz="1400"/>
          </a:pPr>
          <a:endParaRPr lang="ja-JP"/>
        </a:p>
      </c:txPr>
    </c:legend>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86071741032371"/>
          <c:y val="0.0866238694685457"/>
          <c:w val="0.614372274097708"/>
          <c:h val="0.805747195613287"/>
        </c:manualLayout>
      </c:layout>
      <c:barChart>
        <c:barDir val="col"/>
        <c:grouping val="clustered"/>
        <c:varyColors val="0"/>
        <c:ser>
          <c:idx val="1"/>
          <c:order val="0"/>
          <c:tx>
            <c:strRef>
              <c:f>shadow_procfs!$D$21</c:f>
              <c:strCache>
                <c:ptCount val="1"/>
                <c:pt idx="0">
                  <c:v>従来</c:v>
                </c:pt>
              </c:strCache>
            </c:strRef>
          </c:tx>
          <c:spPr>
            <a:solidFill>
              <a:srgbClr val="327F9E"/>
            </a:solidFill>
            <a:ln>
              <a:noFill/>
            </a:ln>
            <a:effectLst/>
          </c:spPr>
          <c:invertIfNegative val="0"/>
          <c:val>
            <c:numRef>
              <c:f>shadow_procfs!$D$35</c:f>
              <c:numCache>
                <c:formatCode>General</c:formatCode>
                <c:ptCount val="1"/>
                <c:pt idx="0">
                  <c:v>125.6908</c:v>
                </c:pt>
              </c:numCache>
            </c:numRef>
          </c:val>
        </c:ser>
        <c:ser>
          <c:idx val="0"/>
          <c:order val="1"/>
          <c:tx>
            <c:strRef>
              <c:f>shadow_procfs!$C$21</c:f>
              <c:strCache>
                <c:ptCount val="1"/>
                <c:pt idx="0">
                  <c:v>V-Met</c:v>
                </c:pt>
              </c:strCache>
            </c:strRef>
          </c:tx>
          <c:spPr>
            <a:solidFill>
              <a:srgbClr val="EB8627"/>
            </a:solidFill>
            <a:ln>
              <a:noFill/>
            </a:ln>
            <a:effectLst/>
          </c:spPr>
          <c:invertIfNegative val="0"/>
          <c:val>
            <c:numRef>
              <c:f>shadow_procfs!$C$35</c:f>
              <c:numCache>
                <c:formatCode>General</c:formatCode>
                <c:ptCount val="1"/>
                <c:pt idx="0">
                  <c:v>139.4913</c:v>
                </c:pt>
              </c:numCache>
            </c:numRef>
          </c:val>
        </c:ser>
        <c:dLbls>
          <c:showLegendKey val="0"/>
          <c:showVal val="0"/>
          <c:showCatName val="0"/>
          <c:showSerName val="0"/>
          <c:showPercent val="0"/>
          <c:showBubbleSize val="0"/>
        </c:dLbls>
        <c:gapWidth val="150"/>
        <c:axId val="2132829224"/>
        <c:axId val="2132826040"/>
      </c:barChart>
      <c:catAx>
        <c:axId val="2132829224"/>
        <c:scaling>
          <c:orientation val="minMax"/>
        </c:scaling>
        <c:delete val="0"/>
        <c:axPos val="b"/>
        <c:majorTickMark val="out"/>
        <c:minorTickMark val="none"/>
        <c:tickLblPos val="nextTo"/>
        <c:txPr>
          <a:bodyPr/>
          <a:lstStyle/>
          <a:p>
            <a:pPr>
              <a:defRPr>
                <a:solidFill>
                  <a:schemeClr val="bg1"/>
                </a:solidFill>
              </a:defRPr>
            </a:pPr>
            <a:endParaRPr lang="ja-JP"/>
          </a:p>
        </c:txPr>
        <c:crossAx val="2132826040"/>
        <c:crosses val="autoZero"/>
        <c:auto val="1"/>
        <c:lblAlgn val="ctr"/>
        <c:lblOffset val="100"/>
        <c:noMultiLvlLbl val="0"/>
      </c:catAx>
      <c:valAx>
        <c:axId val="2132826040"/>
        <c:scaling>
          <c:orientation val="minMax"/>
          <c:max val="170.0"/>
          <c:min val="0.0"/>
        </c:scaling>
        <c:delete val="0"/>
        <c:axPos val="l"/>
        <c:title>
          <c:tx>
            <c:rich>
              <a:bodyPr rot="-5400000" vert="horz"/>
              <a:lstStyle/>
              <a:p>
                <a:pPr>
                  <a:defRPr sz="1400" b="0">
                    <a:solidFill>
                      <a:srgbClr val="333333"/>
                    </a:solidFill>
                  </a:defRPr>
                </a:pPr>
                <a:r>
                  <a:rPr lang="ja-JP" altLang="en-US" sz="1400" b="0" dirty="0" smtClean="0">
                    <a:solidFill>
                      <a:srgbClr val="333333"/>
                    </a:solidFill>
                  </a:rPr>
                  <a:t>構築時間</a:t>
                </a:r>
                <a:r>
                  <a:rPr lang="en-US" altLang="ja-JP" sz="1400" b="0" dirty="0">
                    <a:solidFill>
                      <a:srgbClr val="333333"/>
                    </a:solidFill>
                  </a:rPr>
                  <a:t>[</a:t>
                </a:r>
                <a:r>
                  <a:rPr lang="ja-JP" altLang="en-US" sz="1400" b="0" dirty="0">
                    <a:solidFill>
                      <a:srgbClr val="333333"/>
                    </a:solidFill>
                  </a:rPr>
                  <a:t>ミリ秒</a:t>
                </a:r>
                <a:r>
                  <a:rPr lang="en-US" altLang="ja-JP" sz="1400" b="0" dirty="0">
                    <a:solidFill>
                      <a:srgbClr val="333333"/>
                    </a:solidFill>
                  </a:rPr>
                  <a:t>]</a:t>
                </a:r>
                <a:endParaRPr lang="ja-JP" altLang="en-US" sz="1400" b="0" dirty="0">
                  <a:solidFill>
                    <a:srgbClr val="333333"/>
                  </a:solidFill>
                </a:endParaRPr>
              </a:p>
            </c:rich>
          </c:tx>
          <c:layout/>
          <c:overlay val="0"/>
        </c:title>
        <c:numFmt formatCode="General" sourceLinked="0"/>
        <c:majorTickMark val="in"/>
        <c:minorTickMark val="none"/>
        <c:tickLblPos val="nextTo"/>
        <c:txPr>
          <a:bodyPr/>
          <a:lstStyle/>
          <a:p>
            <a:pPr>
              <a:defRPr sz="1400" baseline="0"/>
            </a:pPr>
            <a:endParaRPr lang="ja-JP"/>
          </a:p>
        </c:txPr>
        <c:crossAx val="2132829224"/>
        <c:crosses val="autoZero"/>
        <c:crossBetween val="between"/>
      </c:valAx>
    </c:plotArea>
    <c:legend>
      <c:legendPos val="r"/>
      <c:layout>
        <c:manualLayout>
          <c:xMode val="edge"/>
          <c:yMode val="edge"/>
          <c:x val="0.704419349886706"/>
          <c:y val="0.360733615164804"/>
          <c:w val="0.178710674026882"/>
          <c:h val="0.278532388714093"/>
        </c:manualLayout>
      </c:layout>
      <c:overlay val="0"/>
      <c:txPr>
        <a:bodyPr/>
        <a:lstStyle/>
        <a:p>
          <a:pPr>
            <a:defRPr sz="1400"/>
          </a:pPr>
          <a:endParaRPr lang="ja-JP"/>
        </a:p>
      </c:txPr>
    </c:legend>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1"/>
          <c:order val="0"/>
          <c:tx>
            <c:strRef>
              <c:f>chkrootkit!$D$6</c:f>
              <c:strCache>
                <c:ptCount val="1"/>
                <c:pt idx="0">
                  <c:v>従来</c:v>
                </c:pt>
              </c:strCache>
            </c:strRef>
          </c:tx>
          <c:spPr>
            <a:solidFill>
              <a:srgbClr val="327F9E"/>
            </a:solidFill>
            <a:effectLst/>
          </c:spPr>
          <c:invertIfNegative val="0"/>
          <c:errBars>
            <c:errBarType val="both"/>
            <c:errValType val="cust"/>
            <c:noEndCap val="0"/>
            <c:plus>
              <c:numRef>
                <c:f>chkrootkit!$D$30</c:f>
                <c:numCache>
                  <c:formatCode>General</c:formatCode>
                  <c:ptCount val="1"/>
                  <c:pt idx="0">
                    <c:v>3.112134722868498</c:v>
                  </c:pt>
                </c:numCache>
              </c:numRef>
            </c:plus>
            <c:minus>
              <c:numRef>
                <c:f>chkrootkit!$D$30</c:f>
                <c:numCache>
                  <c:formatCode>General</c:formatCode>
                  <c:ptCount val="1"/>
                  <c:pt idx="0">
                    <c:v>3.112134722868498</c:v>
                  </c:pt>
                </c:numCache>
              </c:numRef>
            </c:minus>
          </c:errBars>
          <c:val>
            <c:numRef>
              <c:f>chkrootkit!$D$28</c:f>
              <c:numCache>
                <c:formatCode>General</c:formatCode>
                <c:ptCount val="1"/>
                <c:pt idx="0">
                  <c:v>33.14727776944999</c:v>
                </c:pt>
              </c:numCache>
            </c:numRef>
          </c:val>
        </c:ser>
        <c:ser>
          <c:idx val="0"/>
          <c:order val="1"/>
          <c:tx>
            <c:strRef>
              <c:f>chkrootkit!$C$6</c:f>
              <c:strCache>
                <c:ptCount val="1"/>
                <c:pt idx="0">
                  <c:v>V-Met</c:v>
                </c:pt>
              </c:strCache>
            </c:strRef>
          </c:tx>
          <c:spPr>
            <a:solidFill>
              <a:srgbClr val="EB8627"/>
            </a:solidFill>
            <a:effectLst/>
          </c:spPr>
          <c:invertIfNegative val="0"/>
          <c:errBars>
            <c:errBarType val="both"/>
            <c:errValType val="cust"/>
            <c:noEndCap val="0"/>
            <c:plus>
              <c:numRef>
                <c:f>chkrootkit!$C$30</c:f>
                <c:numCache>
                  <c:formatCode>General</c:formatCode>
                  <c:ptCount val="1"/>
                  <c:pt idx="0">
                    <c:v>4.710403561040445</c:v>
                  </c:pt>
                </c:numCache>
              </c:numRef>
            </c:plus>
            <c:minus>
              <c:numRef>
                <c:f>chkrootkit!$C$30</c:f>
                <c:numCache>
                  <c:formatCode>General</c:formatCode>
                  <c:ptCount val="1"/>
                  <c:pt idx="0">
                    <c:v>4.710403561040445</c:v>
                  </c:pt>
                </c:numCache>
              </c:numRef>
            </c:minus>
          </c:errBars>
          <c:val>
            <c:numRef>
              <c:f>chkrootkit!$C$28</c:f>
              <c:numCache>
                <c:formatCode>General</c:formatCode>
                <c:ptCount val="1"/>
                <c:pt idx="0">
                  <c:v>34.09155462175</c:v>
                </c:pt>
              </c:numCache>
            </c:numRef>
          </c:val>
        </c:ser>
        <c:dLbls>
          <c:showLegendKey val="0"/>
          <c:showVal val="0"/>
          <c:showCatName val="0"/>
          <c:showSerName val="0"/>
          <c:showPercent val="0"/>
          <c:showBubbleSize val="0"/>
        </c:dLbls>
        <c:gapWidth val="150"/>
        <c:axId val="2134092488"/>
        <c:axId val="2134095688"/>
      </c:barChart>
      <c:catAx>
        <c:axId val="2134092488"/>
        <c:scaling>
          <c:orientation val="minMax"/>
        </c:scaling>
        <c:delete val="0"/>
        <c:axPos val="b"/>
        <c:majorTickMark val="out"/>
        <c:minorTickMark val="none"/>
        <c:tickLblPos val="nextTo"/>
        <c:txPr>
          <a:bodyPr/>
          <a:lstStyle/>
          <a:p>
            <a:pPr>
              <a:defRPr>
                <a:solidFill>
                  <a:schemeClr val="bg1"/>
                </a:solidFill>
              </a:defRPr>
            </a:pPr>
            <a:endParaRPr lang="ja-JP"/>
          </a:p>
        </c:txPr>
        <c:crossAx val="2134095688"/>
        <c:crosses val="autoZero"/>
        <c:auto val="1"/>
        <c:lblAlgn val="ctr"/>
        <c:lblOffset val="100"/>
        <c:noMultiLvlLbl val="0"/>
      </c:catAx>
      <c:valAx>
        <c:axId val="2134095688"/>
        <c:scaling>
          <c:orientation val="minMax"/>
          <c:max val="50.0"/>
          <c:min val="0.0"/>
        </c:scaling>
        <c:delete val="0"/>
        <c:axPos val="l"/>
        <c:title>
          <c:tx>
            <c:rich>
              <a:bodyPr rot="-5400000" vert="horz"/>
              <a:lstStyle/>
              <a:p>
                <a:pPr>
                  <a:defRPr sz="1400" b="0"/>
                </a:pPr>
                <a:r>
                  <a:rPr lang="ja-JP" altLang="en-US" sz="1400" b="0"/>
                  <a:t>実行時間</a:t>
                </a:r>
                <a:r>
                  <a:rPr lang="en-US" altLang="ja-JP" sz="1400" b="0"/>
                  <a:t>[</a:t>
                </a:r>
                <a:r>
                  <a:rPr lang="ja-JP" altLang="en-US" sz="1400" b="0"/>
                  <a:t>秒</a:t>
                </a:r>
                <a:r>
                  <a:rPr lang="en-US" altLang="ja-JP" sz="1400" b="0"/>
                  <a:t>]</a:t>
                </a:r>
                <a:endParaRPr lang="ja-JP" altLang="en-US" sz="1400" b="0"/>
              </a:p>
            </c:rich>
          </c:tx>
          <c:layout/>
          <c:overlay val="0"/>
        </c:title>
        <c:numFmt formatCode="General" sourceLinked="1"/>
        <c:majorTickMark val="in"/>
        <c:minorTickMark val="none"/>
        <c:tickLblPos val="nextTo"/>
        <c:txPr>
          <a:bodyPr/>
          <a:lstStyle/>
          <a:p>
            <a:pPr>
              <a:defRPr sz="1400"/>
            </a:pPr>
            <a:endParaRPr lang="ja-JP"/>
          </a:p>
        </c:txPr>
        <c:crossAx val="2134092488"/>
        <c:crosses val="autoZero"/>
        <c:crossBetween val="between"/>
      </c:valAx>
    </c:plotArea>
    <c:legend>
      <c:legendPos val="r"/>
      <c:layout/>
      <c:overlay val="0"/>
      <c:txPr>
        <a:bodyPr/>
        <a:lstStyle/>
        <a:p>
          <a:pPr>
            <a:defRPr sz="1400"/>
          </a:pPr>
          <a:endParaRPr lang="ja-JP"/>
        </a:p>
      </c:txPr>
    </c:legend>
    <c:plotVisOnly val="1"/>
    <c:dispBlanksAs val="gap"/>
    <c:showDLblsOverMax val="0"/>
  </c:chart>
  <c:spPr>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21043356621497"/>
          <c:y val="0.0613947048289178"/>
          <c:w val="0.612347155145017"/>
          <c:h val="0.819175333455512"/>
        </c:manualLayout>
      </c:layout>
      <c:barChart>
        <c:barDir val="col"/>
        <c:grouping val="clustered"/>
        <c:varyColors val="0"/>
        <c:ser>
          <c:idx val="1"/>
          <c:order val="0"/>
          <c:tx>
            <c:strRef>
              <c:f>iozone!$E$90</c:f>
              <c:strCache>
                <c:ptCount val="1"/>
                <c:pt idx="0">
                  <c:v>従来</c:v>
                </c:pt>
              </c:strCache>
            </c:strRef>
          </c:tx>
          <c:spPr>
            <a:solidFill>
              <a:srgbClr val="327F9E"/>
            </a:solidFill>
            <a:ln>
              <a:noFill/>
            </a:ln>
            <a:effectLst/>
          </c:spPr>
          <c:invertIfNegative val="0"/>
          <c:val>
            <c:numRef>
              <c:f>(iozone!$E$106,iozone!$V$106)</c:f>
              <c:numCache>
                <c:formatCode>General</c:formatCode>
                <c:ptCount val="2"/>
                <c:pt idx="0">
                  <c:v>70.461669921875</c:v>
                </c:pt>
                <c:pt idx="1">
                  <c:v>96.1922851562498</c:v>
                </c:pt>
              </c:numCache>
            </c:numRef>
          </c:val>
        </c:ser>
        <c:ser>
          <c:idx val="0"/>
          <c:order val="1"/>
          <c:tx>
            <c:strRef>
              <c:f>iozone!$C$90</c:f>
              <c:strCache>
                <c:ptCount val="1"/>
                <c:pt idx="0">
                  <c:v>V-Met</c:v>
                </c:pt>
              </c:strCache>
            </c:strRef>
          </c:tx>
          <c:spPr>
            <a:solidFill>
              <a:srgbClr val="EB8627"/>
            </a:solidFill>
            <a:ln>
              <a:noFill/>
            </a:ln>
            <a:effectLst/>
          </c:spPr>
          <c:invertIfNegative val="0"/>
          <c:val>
            <c:numRef>
              <c:f>(iozone!$C$106,iozone!$T$106)</c:f>
              <c:numCache>
                <c:formatCode>General</c:formatCode>
                <c:ptCount val="2"/>
                <c:pt idx="0">
                  <c:v>70.11396484374998</c:v>
                </c:pt>
                <c:pt idx="1">
                  <c:v>111.22236328125</c:v>
                </c:pt>
              </c:numCache>
            </c:numRef>
          </c:val>
        </c:ser>
        <c:dLbls>
          <c:showLegendKey val="0"/>
          <c:showVal val="0"/>
          <c:showCatName val="0"/>
          <c:showSerName val="0"/>
          <c:showPercent val="0"/>
          <c:showBubbleSize val="0"/>
        </c:dLbls>
        <c:gapWidth val="150"/>
        <c:axId val="2134154968"/>
        <c:axId val="2134158120"/>
      </c:barChart>
      <c:catAx>
        <c:axId val="2134154968"/>
        <c:scaling>
          <c:orientation val="minMax"/>
        </c:scaling>
        <c:delete val="0"/>
        <c:axPos val="b"/>
        <c:majorTickMark val="out"/>
        <c:minorTickMark val="none"/>
        <c:tickLblPos val="nextTo"/>
        <c:txPr>
          <a:bodyPr/>
          <a:lstStyle/>
          <a:p>
            <a:pPr>
              <a:defRPr>
                <a:solidFill>
                  <a:srgbClr val="F5F1DD"/>
                </a:solidFill>
              </a:defRPr>
            </a:pPr>
            <a:endParaRPr lang="ja-JP"/>
          </a:p>
        </c:txPr>
        <c:crossAx val="2134158120"/>
        <c:crosses val="autoZero"/>
        <c:auto val="1"/>
        <c:lblAlgn val="ctr"/>
        <c:lblOffset val="100"/>
        <c:noMultiLvlLbl val="0"/>
      </c:catAx>
      <c:valAx>
        <c:axId val="2134158120"/>
        <c:scaling>
          <c:orientation val="minMax"/>
        </c:scaling>
        <c:delete val="0"/>
        <c:axPos val="l"/>
        <c:title>
          <c:tx>
            <c:rich>
              <a:bodyPr rot="-5400000" vert="horz"/>
              <a:lstStyle/>
              <a:p>
                <a:pPr>
                  <a:defRPr sz="1400" b="0"/>
                </a:pPr>
                <a:r>
                  <a:rPr lang="ja-JP" altLang="en-US" sz="1400" b="0" i="0" baseline="0">
                    <a:effectLst/>
                  </a:rPr>
                  <a:t>読み込み速度</a:t>
                </a:r>
                <a:r>
                  <a:rPr lang="en-US" altLang="ja-JP" sz="1400" b="0" i="0" baseline="0">
                    <a:effectLst/>
                  </a:rPr>
                  <a:t>[MB/</a:t>
                </a:r>
                <a:r>
                  <a:rPr lang="ja-JP" altLang="en-US" sz="1400" b="0" i="0" baseline="0">
                    <a:effectLst/>
                  </a:rPr>
                  <a:t>秒</a:t>
                </a:r>
                <a:r>
                  <a:rPr lang="en-US" altLang="ja-JP" sz="1400" b="0" i="0" baseline="0">
                    <a:effectLst/>
                  </a:rPr>
                  <a:t>]</a:t>
                </a:r>
                <a:endParaRPr lang="ja-JP" altLang="en-US" sz="1400" b="0">
                  <a:effectLst/>
                </a:endParaRPr>
              </a:p>
            </c:rich>
          </c:tx>
          <c:layout/>
          <c:overlay val="0"/>
        </c:title>
        <c:numFmt formatCode="General" sourceLinked="1"/>
        <c:majorTickMark val="in"/>
        <c:minorTickMark val="none"/>
        <c:tickLblPos val="nextTo"/>
        <c:txPr>
          <a:bodyPr/>
          <a:lstStyle/>
          <a:p>
            <a:pPr>
              <a:defRPr sz="1400"/>
            </a:pPr>
            <a:endParaRPr lang="ja-JP"/>
          </a:p>
        </c:txPr>
        <c:crossAx val="2134154968"/>
        <c:crosses val="autoZero"/>
        <c:crossBetween val="between"/>
      </c:valAx>
    </c:plotArea>
    <c:legend>
      <c:legendPos val="r"/>
      <c:layout>
        <c:manualLayout>
          <c:xMode val="edge"/>
          <c:yMode val="edge"/>
          <c:x val="0.756615245150904"/>
          <c:y val="0.363533250309176"/>
          <c:w val="0.185489963166148"/>
          <c:h val="0.263770056755622"/>
        </c:manualLayout>
      </c:layout>
      <c:overlay val="0"/>
      <c:txPr>
        <a:bodyPr/>
        <a:lstStyle/>
        <a:p>
          <a:pPr>
            <a:defRPr sz="1400"/>
          </a:pPr>
          <a:endParaRPr lang="ja-JP"/>
        </a:p>
      </c:txPr>
    </c:legend>
    <c:plotVisOnly val="1"/>
    <c:dispBlanksAs val="gap"/>
    <c:showDLblsOverMax val="0"/>
  </c:chart>
  <c:spPr>
    <a:ln>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2899291045928"/>
          <c:y val="0.0640728397032557"/>
          <c:w val="0.645971396966371"/>
          <c:h val="0.811287473305964"/>
        </c:manualLayout>
      </c:layout>
      <c:barChart>
        <c:barDir val="col"/>
        <c:grouping val="clustered"/>
        <c:varyColors val="0"/>
        <c:ser>
          <c:idx val="1"/>
          <c:order val="0"/>
          <c:tx>
            <c:strRef>
              <c:f>Tripwire!$D$38</c:f>
              <c:strCache>
                <c:ptCount val="1"/>
                <c:pt idx="0">
                  <c:v>従来</c:v>
                </c:pt>
              </c:strCache>
            </c:strRef>
          </c:tx>
          <c:spPr>
            <a:solidFill>
              <a:srgbClr val="327F9E"/>
            </a:solidFill>
            <a:ln>
              <a:noFill/>
            </a:ln>
          </c:spPr>
          <c:invertIfNegative val="0"/>
          <c:val>
            <c:numRef>
              <c:f>(Tripwire!$D$60,Tripwire!$AA$60)</c:f>
              <c:numCache>
                <c:formatCode>General</c:formatCode>
                <c:ptCount val="2"/>
                <c:pt idx="0">
                  <c:v>35.16386041534997</c:v>
                </c:pt>
                <c:pt idx="1">
                  <c:v>47.17835670015</c:v>
                </c:pt>
              </c:numCache>
            </c:numRef>
          </c:val>
        </c:ser>
        <c:ser>
          <c:idx val="0"/>
          <c:order val="1"/>
          <c:tx>
            <c:strRef>
              <c:f>Tripwire!$C$38</c:f>
              <c:strCache>
                <c:ptCount val="1"/>
                <c:pt idx="0">
                  <c:v>V-Met</c:v>
                </c:pt>
              </c:strCache>
            </c:strRef>
          </c:tx>
          <c:spPr>
            <a:solidFill>
              <a:srgbClr val="EB8627"/>
            </a:solidFill>
            <a:ln>
              <a:noFill/>
            </a:ln>
          </c:spPr>
          <c:invertIfNegative val="0"/>
          <c:val>
            <c:numRef>
              <c:f>(Tripwire!$C$60,Tripwire!$Z$60)</c:f>
              <c:numCache>
                <c:formatCode>General</c:formatCode>
                <c:ptCount val="2"/>
                <c:pt idx="0">
                  <c:v>38.2305517624</c:v>
                </c:pt>
                <c:pt idx="1">
                  <c:v>53.531553326</c:v>
                </c:pt>
              </c:numCache>
            </c:numRef>
          </c:val>
        </c:ser>
        <c:dLbls>
          <c:showLegendKey val="0"/>
          <c:showVal val="0"/>
          <c:showCatName val="0"/>
          <c:showSerName val="0"/>
          <c:showPercent val="0"/>
          <c:showBubbleSize val="0"/>
        </c:dLbls>
        <c:gapWidth val="150"/>
        <c:axId val="2134186920"/>
        <c:axId val="2134190072"/>
      </c:barChart>
      <c:catAx>
        <c:axId val="2134186920"/>
        <c:scaling>
          <c:orientation val="minMax"/>
        </c:scaling>
        <c:delete val="0"/>
        <c:axPos val="b"/>
        <c:majorTickMark val="out"/>
        <c:minorTickMark val="none"/>
        <c:tickLblPos val="nextTo"/>
        <c:txPr>
          <a:bodyPr/>
          <a:lstStyle/>
          <a:p>
            <a:pPr>
              <a:defRPr>
                <a:solidFill>
                  <a:srgbClr val="F5F1DD"/>
                </a:solidFill>
              </a:defRPr>
            </a:pPr>
            <a:endParaRPr lang="ja-JP"/>
          </a:p>
        </c:txPr>
        <c:crossAx val="2134190072"/>
        <c:crosses val="autoZero"/>
        <c:auto val="1"/>
        <c:lblAlgn val="ctr"/>
        <c:lblOffset val="100"/>
        <c:noMultiLvlLbl val="0"/>
      </c:catAx>
      <c:valAx>
        <c:axId val="2134190072"/>
        <c:scaling>
          <c:orientation val="minMax"/>
        </c:scaling>
        <c:delete val="0"/>
        <c:axPos val="l"/>
        <c:title>
          <c:tx>
            <c:rich>
              <a:bodyPr rot="-5400000" vert="horz"/>
              <a:lstStyle/>
              <a:p>
                <a:pPr>
                  <a:defRPr sz="1400" b="0">
                    <a:latin typeface="+mj-lt"/>
                  </a:defRPr>
                </a:pPr>
                <a:r>
                  <a:rPr lang="ja-JP" altLang="en-US" sz="1400" b="0">
                    <a:latin typeface="+mj-lt"/>
                  </a:rPr>
                  <a:t>実行時間</a:t>
                </a:r>
                <a:r>
                  <a:rPr lang="en-US" altLang="ja-JP" sz="1400" b="0">
                    <a:latin typeface="+mj-lt"/>
                  </a:rPr>
                  <a:t>[</a:t>
                </a:r>
                <a:r>
                  <a:rPr lang="ja-JP" altLang="en-US" sz="1400" b="0">
                    <a:latin typeface="+mj-lt"/>
                  </a:rPr>
                  <a:t>秒</a:t>
                </a:r>
                <a:r>
                  <a:rPr lang="en-US" altLang="ja-JP" sz="1400" b="0">
                    <a:latin typeface="+mj-lt"/>
                  </a:rPr>
                  <a:t>]</a:t>
                </a:r>
                <a:endParaRPr lang="ja-JP" altLang="en-US" sz="1400" b="0">
                  <a:latin typeface="+mj-lt"/>
                </a:endParaRPr>
              </a:p>
            </c:rich>
          </c:tx>
          <c:layout/>
          <c:overlay val="0"/>
        </c:title>
        <c:numFmt formatCode="General" sourceLinked="1"/>
        <c:majorTickMark val="in"/>
        <c:minorTickMark val="none"/>
        <c:tickLblPos val="nextTo"/>
        <c:txPr>
          <a:bodyPr/>
          <a:lstStyle/>
          <a:p>
            <a:pPr>
              <a:defRPr sz="1400"/>
            </a:pPr>
            <a:endParaRPr lang="ja-JP"/>
          </a:p>
        </c:txPr>
        <c:crossAx val="2134186920"/>
        <c:crosses val="autoZero"/>
        <c:crossBetween val="between"/>
      </c:valAx>
    </c:plotArea>
    <c:legend>
      <c:legendPos val="r"/>
      <c:layout/>
      <c:overlay val="0"/>
      <c:txPr>
        <a:bodyPr/>
        <a:lstStyle/>
        <a:p>
          <a:pPr>
            <a:defRPr sz="1400"/>
          </a:pPr>
          <a:endParaRPr lang="ja-JP"/>
        </a:p>
      </c:txPr>
    </c:legend>
    <c:plotVisOnly val="1"/>
    <c:dispBlanksAs val="gap"/>
    <c:showDLblsOverMax val="0"/>
  </c:chart>
  <c:spPr>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7305405934348"/>
          <c:y val="0.0580348943985307"/>
          <c:w val="0.432346068752748"/>
          <c:h val="0.846219966305865"/>
        </c:manualLayout>
      </c:layout>
      <c:barChart>
        <c:barDir val="col"/>
        <c:grouping val="clustered"/>
        <c:varyColors val="0"/>
        <c:ser>
          <c:idx val="1"/>
          <c:order val="0"/>
          <c:tx>
            <c:strRef>
              <c:f>nmap検出時間!$D$29</c:f>
              <c:strCache>
                <c:ptCount val="1"/>
                <c:pt idx="0">
                  <c:v>従来</c:v>
                </c:pt>
              </c:strCache>
            </c:strRef>
          </c:tx>
          <c:spPr>
            <a:solidFill>
              <a:srgbClr val="327F9E"/>
            </a:solidFill>
          </c:spPr>
          <c:invertIfNegative val="0"/>
          <c:val>
            <c:numRef>
              <c:f>nmap検出時間!$D$40</c:f>
              <c:numCache>
                <c:formatCode>General</c:formatCode>
                <c:ptCount val="1"/>
                <c:pt idx="0">
                  <c:v>0.0829842999999995</c:v>
                </c:pt>
              </c:numCache>
            </c:numRef>
          </c:val>
        </c:ser>
        <c:ser>
          <c:idx val="2"/>
          <c:order val="1"/>
          <c:tx>
            <c:strRef>
              <c:f>nmap検出時間!$C$29</c:f>
              <c:strCache>
                <c:ptCount val="1"/>
                <c:pt idx="0">
                  <c:v>クラウドVMの境界</c:v>
                </c:pt>
              </c:strCache>
            </c:strRef>
          </c:tx>
          <c:spPr>
            <a:solidFill>
              <a:srgbClr val="EB8627"/>
            </a:solidFill>
          </c:spPr>
          <c:invertIfNegative val="0"/>
          <c:val>
            <c:numRef>
              <c:f>nmap検出時間!$C$40</c:f>
              <c:numCache>
                <c:formatCode>General</c:formatCode>
                <c:ptCount val="1"/>
                <c:pt idx="0">
                  <c:v>0.4420615</c:v>
                </c:pt>
              </c:numCache>
            </c:numRef>
          </c:val>
        </c:ser>
        <c:ser>
          <c:idx val="0"/>
          <c:order val="2"/>
          <c:tx>
            <c:strRef>
              <c:f>nmap検出時間!$B$29</c:f>
              <c:strCache>
                <c:ptCount val="1"/>
                <c:pt idx="0">
                  <c:v>ユーザVMの境界</c:v>
                </c:pt>
              </c:strCache>
            </c:strRef>
          </c:tx>
          <c:spPr>
            <a:solidFill>
              <a:srgbClr val="829916"/>
            </a:solidFill>
          </c:spPr>
          <c:invertIfNegative val="0"/>
          <c:val>
            <c:numRef>
              <c:f>nmap検出時間!$B$40</c:f>
              <c:numCache>
                <c:formatCode>General</c:formatCode>
                <c:ptCount val="1"/>
                <c:pt idx="0">
                  <c:v>1.1443946</c:v>
                </c:pt>
              </c:numCache>
            </c:numRef>
          </c:val>
        </c:ser>
        <c:dLbls>
          <c:showLegendKey val="0"/>
          <c:showVal val="0"/>
          <c:showCatName val="0"/>
          <c:showSerName val="0"/>
          <c:showPercent val="0"/>
          <c:showBubbleSize val="0"/>
        </c:dLbls>
        <c:gapWidth val="150"/>
        <c:axId val="2134287032"/>
        <c:axId val="2134290232"/>
      </c:barChart>
      <c:catAx>
        <c:axId val="2134287032"/>
        <c:scaling>
          <c:orientation val="minMax"/>
        </c:scaling>
        <c:delete val="0"/>
        <c:axPos val="b"/>
        <c:majorTickMark val="out"/>
        <c:minorTickMark val="none"/>
        <c:tickLblPos val="nextTo"/>
        <c:txPr>
          <a:bodyPr/>
          <a:lstStyle/>
          <a:p>
            <a:pPr>
              <a:defRPr>
                <a:solidFill>
                  <a:schemeClr val="bg1"/>
                </a:solidFill>
              </a:defRPr>
            </a:pPr>
            <a:endParaRPr lang="ja-JP"/>
          </a:p>
        </c:txPr>
        <c:crossAx val="2134290232"/>
        <c:crosses val="autoZero"/>
        <c:auto val="1"/>
        <c:lblAlgn val="ctr"/>
        <c:lblOffset val="100"/>
        <c:noMultiLvlLbl val="0"/>
      </c:catAx>
      <c:valAx>
        <c:axId val="2134290232"/>
        <c:scaling>
          <c:orientation val="minMax"/>
        </c:scaling>
        <c:delete val="0"/>
        <c:axPos val="l"/>
        <c:title>
          <c:tx>
            <c:rich>
              <a:bodyPr rot="-5400000" vert="horz"/>
              <a:lstStyle/>
              <a:p>
                <a:pPr>
                  <a:defRPr sz="1400" b="0"/>
                </a:pPr>
                <a:r>
                  <a:rPr lang="ja-JP" altLang="en-US" sz="1400" b="0" dirty="0"/>
                  <a:t>検出時間</a:t>
                </a:r>
                <a:r>
                  <a:rPr lang="en-US" altLang="ja-JP" sz="1400" b="0" dirty="0"/>
                  <a:t>[</a:t>
                </a:r>
                <a:r>
                  <a:rPr lang="ja-JP" altLang="en-US" sz="1400" b="0" dirty="0"/>
                  <a:t>秒</a:t>
                </a:r>
                <a:r>
                  <a:rPr lang="en-US" altLang="ja-JP" sz="1400" b="0" dirty="0"/>
                  <a:t>]</a:t>
                </a:r>
                <a:endParaRPr lang="ja-JP" altLang="en-US" sz="1400" b="0" dirty="0"/>
              </a:p>
            </c:rich>
          </c:tx>
          <c:layout/>
          <c:overlay val="0"/>
        </c:title>
        <c:numFmt formatCode="General" sourceLinked="1"/>
        <c:majorTickMark val="in"/>
        <c:minorTickMark val="none"/>
        <c:tickLblPos val="nextTo"/>
        <c:txPr>
          <a:bodyPr/>
          <a:lstStyle/>
          <a:p>
            <a:pPr>
              <a:defRPr sz="1400"/>
            </a:pPr>
            <a:endParaRPr lang="ja-JP"/>
          </a:p>
        </c:txPr>
        <c:crossAx val="2134287032"/>
        <c:crosses val="autoZero"/>
        <c:crossBetween val="between"/>
      </c:valAx>
    </c:plotArea>
    <c:legend>
      <c:legendPos val="r"/>
      <c:layout>
        <c:manualLayout>
          <c:xMode val="edge"/>
          <c:yMode val="edge"/>
          <c:x val="0.558487675389719"/>
          <c:y val="0.0544532889249925"/>
          <c:w val="0.436809528540991"/>
          <c:h val="0.386450619292423"/>
        </c:manualLayout>
      </c:layout>
      <c:overlay val="0"/>
      <c:txPr>
        <a:bodyPr/>
        <a:lstStyle/>
        <a:p>
          <a:pPr>
            <a:defRPr sz="1400"/>
          </a:pPr>
          <a:endParaRPr lang="ja-JP"/>
        </a:p>
      </c:txPr>
    </c:legend>
    <c:plotVisOnly val="1"/>
    <c:dispBlanksAs val="gap"/>
    <c:showDLblsOverMax val="0"/>
  </c:chart>
  <c:spPr>
    <a:ln>
      <a:no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6758988474781"/>
          <c:y val="0.0541410959993637"/>
          <c:w val="0.401062245469546"/>
          <c:h val="0.840539250775471"/>
        </c:manualLayout>
      </c:layout>
      <c:barChart>
        <c:barDir val="col"/>
        <c:grouping val="clustered"/>
        <c:varyColors val="0"/>
        <c:ser>
          <c:idx val="1"/>
          <c:order val="0"/>
          <c:tx>
            <c:strRef>
              <c:f>iperf!$E$5</c:f>
              <c:strCache>
                <c:ptCount val="1"/>
                <c:pt idx="0">
                  <c:v>監視なし</c:v>
                </c:pt>
              </c:strCache>
            </c:strRef>
          </c:tx>
          <c:spPr>
            <a:solidFill>
              <a:srgbClr val="327F9E"/>
            </a:solidFill>
            <a:ln>
              <a:noFill/>
            </a:ln>
            <a:effectLst/>
          </c:spPr>
          <c:invertIfNegative val="0"/>
          <c:cat>
            <c:strRef>
              <c:f>iperf!$C$6:$C$16</c:f>
              <c:strCache>
                <c:ptCount val="11"/>
                <c:pt idx="0">
                  <c:v>1</c:v>
                </c:pt>
                <c:pt idx="1">
                  <c:v>2</c:v>
                </c:pt>
                <c:pt idx="2">
                  <c:v>3</c:v>
                </c:pt>
                <c:pt idx="3">
                  <c:v>4</c:v>
                </c:pt>
                <c:pt idx="4">
                  <c:v>5</c:v>
                </c:pt>
                <c:pt idx="5">
                  <c:v>6</c:v>
                </c:pt>
                <c:pt idx="6">
                  <c:v>7</c:v>
                </c:pt>
                <c:pt idx="7">
                  <c:v>8</c:v>
                </c:pt>
                <c:pt idx="8">
                  <c:v>9</c:v>
                </c:pt>
                <c:pt idx="9">
                  <c:v>10</c:v>
                </c:pt>
                <c:pt idx="10">
                  <c:v>AVE</c:v>
                </c:pt>
              </c:strCache>
            </c:strRef>
          </c:cat>
          <c:val>
            <c:numRef>
              <c:f>iperf!$E$16</c:f>
              <c:numCache>
                <c:formatCode>General</c:formatCode>
                <c:ptCount val="1"/>
                <c:pt idx="0">
                  <c:v>85.45000000000001</c:v>
                </c:pt>
              </c:numCache>
            </c:numRef>
          </c:val>
        </c:ser>
        <c:ser>
          <c:idx val="2"/>
          <c:order val="1"/>
          <c:tx>
            <c:strRef>
              <c:f>iperf!$E$23</c:f>
              <c:strCache>
                <c:ptCount val="1"/>
                <c:pt idx="0">
                  <c:v>クラウドVMの境界</c:v>
                </c:pt>
              </c:strCache>
            </c:strRef>
          </c:tx>
          <c:spPr>
            <a:solidFill>
              <a:srgbClr val="EB8627"/>
            </a:solidFill>
          </c:spPr>
          <c:invertIfNegative val="0"/>
          <c:val>
            <c:numRef>
              <c:f>iperf!$E$34</c:f>
              <c:numCache>
                <c:formatCode>General</c:formatCode>
                <c:ptCount val="1"/>
                <c:pt idx="0">
                  <c:v>83.14000000000001</c:v>
                </c:pt>
              </c:numCache>
            </c:numRef>
          </c:val>
        </c:ser>
        <c:ser>
          <c:idx val="0"/>
          <c:order val="2"/>
          <c:tx>
            <c:strRef>
              <c:f>iperf!$D$5</c:f>
              <c:strCache>
                <c:ptCount val="1"/>
                <c:pt idx="0">
                  <c:v>ユーザVMの境界</c:v>
                </c:pt>
              </c:strCache>
            </c:strRef>
          </c:tx>
          <c:spPr>
            <a:solidFill>
              <a:srgbClr val="829916"/>
            </a:solidFill>
            <a:ln>
              <a:noFill/>
            </a:ln>
            <a:effectLst/>
          </c:spPr>
          <c:invertIfNegative val="0"/>
          <c:cat>
            <c:strRef>
              <c:f>iperf!$C$6:$C$16</c:f>
              <c:strCache>
                <c:ptCount val="11"/>
                <c:pt idx="0">
                  <c:v>1</c:v>
                </c:pt>
                <c:pt idx="1">
                  <c:v>2</c:v>
                </c:pt>
                <c:pt idx="2">
                  <c:v>3</c:v>
                </c:pt>
                <c:pt idx="3">
                  <c:v>4</c:v>
                </c:pt>
                <c:pt idx="4">
                  <c:v>5</c:v>
                </c:pt>
                <c:pt idx="5">
                  <c:v>6</c:v>
                </c:pt>
                <c:pt idx="6">
                  <c:v>7</c:v>
                </c:pt>
                <c:pt idx="7">
                  <c:v>8</c:v>
                </c:pt>
                <c:pt idx="8">
                  <c:v>9</c:v>
                </c:pt>
                <c:pt idx="9">
                  <c:v>10</c:v>
                </c:pt>
                <c:pt idx="10">
                  <c:v>AVE</c:v>
                </c:pt>
              </c:strCache>
            </c:strRef>
          </c:cat>
          <c:val>
            <c:numRef>
              <c:f>iperf!$D$16</c:f>
              <c:numCache>
                <c:formatCode>General</c:formatCode>
                <c:ptCount val="1"/>
                <c:pt idx="0">
                  <c:v>80.91</c:v>
                </c:pt>
              </c:numCache>
            </c:numRef>
          </c:val>
        </c:ser>
        <c:dLbls>
          <c:showLegendKey val="0"/>
          <c:showVal val="0"/>
          <c:showCatName val="0"/>
          <c:showSerName val="0"/>
          <c:showPercent val="0"/>
          <c:showBubbleSize val="0"/>
        </c:dLbls>
        <c:gapWidth val="150"/>
        <c:axId val="2134323032"/>
        <c:axId val="2134326232"/>
      </c:barChart>
      <c:catAx>
        <c:axId val="2134323032"/>
        <c:scaling>
          <c:orientation val="minMax"/>
        </c:scaling>
        <c:delete val="0"/>
        <c:axPos val="b"/>
        <c:majorTickMark val="out"/>
        <c:minorTickMark val="none"/>
        <c:tickLblPos val="nextTo"/>
        <c:txPr>
          <a:bodyPr/>
          <a:lstStyle/>
          <a:p>
            <a:pPr>
              <a:defRPr>
                <a:solidFill>
                  <a:schemeClr val="bg1"/>
                </a:solidFill>
              </a:defRPr>
            </a:pPr>
            <a:endParaRPr lang="ja-JP"/>
          </a:p>
        </c:txPr>
        <c:crossAx val="2134326232"/>
        <c:crosses val="autoZero"/>
        <c:auto val="1"/>
        <c:lblAlgn val="ctr"/>
        <c:lblOffset val="100"/>
        <c:noMultiLvlLbl val="0"/>
      </c:catAx>
      <c:valAx>
        <c:axId val="2134326232"/>
        <c:scaling>
          <c:orientation val="minMax"/>
          <c:min val="0.0"/>
        </c:scaling>
        <c:delete val="0"/>
        <c:axPos val="l"/>
        <c:title>
          <c:tx>
            <c:rich>
              <a:bodyPr rot="-5400000" vert="horz"/>
              <a:lstStyle/>
              <a:p>
                <a:pPr>
                  <a:defRPr sz="1400" b="0"/>
                </a:pPr>
                <a:r>
                  <a:rPr lang="ja-JP" altLang="en-US" sz="1400" b="0"/>
                  <a:t>スループット</a:t>
                </a:r>
                <a:r>
                  <a:rPr lang="en-US" altLang="ja-JP" sz="1400" b="0"/>
                  <a:t>[Mbps]</a:t>
                </a:r>
                <a:endParaRPr lang="ja-JP" altLang="en-US" sz="1400" b="0"/>
              </a:p>
            </c:rich>
          </c:tx>
          <c:layout/>
          <c:overlay val="0"/>
        </c:title>
        <c:numFmt formatCode="General" sourceLinked="1"/>
        <c:majorTickMark val="in"/>
        <c:minorTickMark val="none"/>
        <c:tickLblPos val="nextTo"/>
        <c:txPr>
          <a:bodyPr/>
          <a:lstStyle/>
          <a:p>
            <a:pPr>
              <a:defRPr sz="1400"/>
            </a:pPr>
            <a:endParaRPr lang="ja-JP"/>
          </a:p>
        </c:txPr>
        <c:crossAx val="2134323032"/>
        <c:crosses val="autoZero"/>
        <c:crossBetween val="between"/>
      </c:valAx>
    </c:plotArea>
    <c:legend>
      <c:legendPos val="r"/>
      <c:layout>
        <c:manualLayout>
          <c:xMode val="edge"/>
          <c:yMode val="edge"/>
          <c:x val="0.445540213787534"/>
          <c:y val="0.134172961743075"/>
          <c:w val="0.480123674997839"/>
          <c:h val="0.410581086455102"/>
        </c:manualLayout>
      </c:layout>
      <c:overlay val="0"/>
      <c:txPr>
        <a:bodyPr/>
        <a:lstStyle/>
        <a:p>
          <a:pPr>
            <a:defRPr sz="1400"/>
          </a:pPr>
          <a:endParaRPr lang="ja-JP"/>
        </a:p>
      </c:txPr>
    </c:legend>
    <c:plotVisOnly val="1"/>
    <c:dispBlanksAs val="gap"/>
    <c:showDLblsOverMax val="0"/>
  </c:chart>
  <c:spPr>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77E2E63-353E-204A-B681-BACC29065DB5}" type="datetimeFigureOut">
              <a:rPr kumimoji="1" lang="ja-JP" altLang="en-US" smtClean="0"/>
              <a:t>17/02/28</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CB29734-CD64-1440-89AF-C809800FDD74}" type="slidenum">
              <a:rPr kumimoji="1" lang="ja-JP" altLang="en-US" smtClean="0"/>
              <a:t>‹#›</a:t>
            </a:fld>
            <a:endParaRPr kumimoji="1" lang="ja-JP" altLang="en-US"/>
          </a:p>
        </p:txBody>
      </p:sp>
    </p:spTree>
    <p:extLst>
      <p:ext uri="{BB962C8B-B14F-4D97-AF65-F5344CB8AC3E}">
        <p14:creationId xmlns:p14="http://schemas.microsoft.com/office/powerpoint/2010/main" val="32260784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CCBA3D-F051-534A-89F3-25986A04D6F2}" type="datetimeFigureOut">
              <a:rPr kumimoji="1" lang="ja-JP" altLang="en-US" smtClean="0"/>
              <a:t>17/02/28</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0CFC03-A1C4-8F4A-B768-B5E1C3AC68AB}" type="slidenum">
              <a:rPr kumimoji="1" lang="ja-JP" altLang="en-US" smtClean="0"/>
              <a:t>‹#›</a:t>
            </a:fld>
            <a:endParaRPr kumimoji="1" lang="ja-JP" altLang="en-US"/>
          </a:p>
        </p:txBody>
      </p:sp>
    </p:spTree>
    <p:extLst>
      <p:ext uri="{BB962C8B-B14F-4D97-AF65-F5344CB8AC3E}">
        <p14:creationId xmlns:p14="http://schemas.microsoft.com/office/powerpoint/2010/main" val="53041927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一番最初に</a:t>
            </a:r>
            <a:r>
              <a:rPr kumimoji="1" lang="en-US" altLang="ja-JP" dirty="0" smtClean="0"/>
              <a:t>)</a:t>
            </a:r>
            <a:r>
              <a:rPr kumimoji="1" lang="ja-JP" altLang="en-US" dirty="0" smtClean="0"/>
              <a:t>おはようございます。九州工業大学の美山と申します。</a:t>
            </a:r>
          </a:p>
          <a:p>
            <a:r>
              <a:rPr kumimoji="1" lang="ja-JP" altLang="en-US" dirty="0" smtClean="0"/>
              <a:t>よろしくお願いします。</a:t>
            </a:r>
          </a:p>
          <a:p>
            <a:endParaRPr kumimoji="1" lang="ja-JP" altLang="en-US" dirty="0" smtClean="0"/>
          </a:p>
          <a:p>
            <a:r>
              <a:rPr kumimoji="1" lang="en-US" altLang="ja-JP" dirty="0" smtClean="0"/>
              <a:t>(</a:t>
            </a:r>
            <a:r>
              <a:rPr kumimoji="1" lang="ja-JP" altLang="en-US" dirty="0" smtClean="0"/>
              <a:t>題目。。。</a:t>
            </a:r>
            <a:r>
              <a:rPr kumimoji="1" lang="en-US" altLang="ja-JP"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1</a:t>
            </a:fld>
            <a:endParaRPr kumimoji="1" lang="ja-JP" altLang="en-US"/>
          </a:p>
        </p:txBody>
      </p:sp>
    </p:spTree>
    <p:extLst>
      <p:ext uri="{BB962C8B-B14F-4D97-AF65-F5344CB8AC3E}">
        <p14:creationId xmlns:p14="http://schemas.microsoft.com/office/powerpoint/2010/main" val="2178320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ここまでは、</a:t>
            </a:r>
            <a:r>
              <a:rPr kumimoji="1" lang="en-US" altLang="ja-JP" dirty="0" smtClean="0"/>
              <a:t>V-Met</a:t>
            </a:r>
            <a:r>
              <a:rPr kumimoji="1" lang="ja-JP" altLang="en-US" dirty="0" smtClean="0"/>
              <a:t>の特徴を説明してきましたが、ここからは</a:t>
            </a:r>
            <a:r>
              <a:rPr kumimoji="1" lang="en-US" altLang="ja-JP" dirty="0" smtClean="0"/>
              <a:t>V-Met</a:t>
            </a:r>
            <a:r>
              <a:rPr kumimoji="1" lang="ja-JP" altLang="en-US" dirty="0" smtClean="0"/>
              <a:t>の監視方法について説明していきます。</a:t>
            </a:r>
            <a:endParaRPr kumimoji="1" lang="en-US" altLang="ja-JP" dirty="0" smtClean="0"/>
          </a:p>
          <a:p>
            <a:r>
              <a:rPr kumimoji="1" lang="en-US" altLang="ja-JP" dirty="0" smtClean="0"/>
              <a:t>V-Met</a:t>
            </a:r>
            <a:r>
              <a:rPr kumimoji="1" lang="ja-JP" altLang="en-US" dirty="0" smtClean="0"/>
              <a:t>の監視は大きく３つあり、メモリ監視、ネットワーク監視、ディスク監視です。</a:t>
            </a:r>
            <a:endParaRPr kumimoji="1" lang="en-US" altLang="ja-JP" dirty="0" smtClean="0"/>
          </a:p>
          <a:p>
            <a:endParaRPr kumimoji="1" lang="en-US" altLang="ja-JP" dirty="0" smtClean="0"/>
          </a:p>
          <a:p>
            <a:r>
              <a:rPr kumimoji="1" lang="ja-JP" altLang="en-US" dirty="0" smtClean="0"/>
              <a:t>まずは、メモリ監視について説明していきます。</a:t>
            </a:r>
            <a:endParaRPr kumimoji="1" lang="en-US" altLang="ja-JP" dirty="0" smtClean="0"/>
          </a:p>
          <a:p>
            <a:r>
              <a:rPr kumimoji="1" lang="en-US" altLang="ja-JP" dirty="0" smtClean="0"/>
              <a:t>IDS</a:t>
            </a:r>
            <a:r>
              <a:rPr kumimoji="1" lang="ja-JP" altLang="en-US" dirty="0" smtClean="0"/>
              <a:t>はクラウド</a:t>
            </a:r>
            <a:r>
              <a:rPr kumimoji="1" lang="en-US" altLang="ja-JP" dirty="0" smtClean="0"/>
              <a:t>VM</a:t>
            </a:r>
            <a:r>
              <a:rPr kumimoji="1" lang="ja-JP" altLang="en-US" dirty="0" smtClean="0"/>
              <a:t>の中で動作するユーザ</a:t>
            </a:r>
            <a:r>
              <a:rPr kumimoji="1" lang="en-US" altLang="ja-JP" dirty="0" smtClean="0"/>
              <a:t>VM</a:t>
            </a:r>
            <a:r>
              <a:rPr kumimoji="1" lang="ja-JP" altLang="en-US" dirty="0" smtClean="0"/>
              <a:t>のデータを特定します。</a:t>
            </a:r>
            <a:endParaRPr kumimoji="1" lang="en-US" altLang="ja-JP" dirty="0" smtClean="0"/>
          </a:p>
          <a:p>
            <a:r>
              <a:rPr kumimoji="1" lang="ja-JP" altLang="en-US" dirty="0" smtClean="0"/>
              <a:t>ユーザ</a:t>
            </a:r>
            <a:r>
              <a:rPr kumimoji="1" lang="en-US" altLang="ja-JP" dirty="0" smtClean="0"/>
              <a:t>VM</a:t>
            </a:r>
            <a:r>
              <a:rPr kumimoji="1" lang="ja-JP" altLang="en-US" dirty="0" err="1" smtClean="0"/>
              <a:t>のメ</a:t>
            </a:r>
            <a:r>
              <a:rPr kumimoji="1" lang="ja-JP" altLang="en-US" dirty="0" smtClean="0"/>
              <a:t>モリは、ユーザ</a:t>
            </a:r>
            <a:r>
              <a:rPr kumimoji="1" lang="en-US" altLang="ja-JP" dirty="0" smtClean="0"/>
              <a:t>VM</a:t>
            </a:r>
            <a:r>
              <a:rPr kumimoji="1" lang="ja-JP" altLang="en-US" dirty="0" smtClean="0"/>
              <a:t>毎にクラウド</a:t>
            </a:r>
            <a:r>
              <a:rPr kumimoji="1" lang="en-US" altLang="ja-JP" dirty="0" smtClean="0"/>
              <a:t>VM</a:t>
            </a:r>
            <a:r>
              <a:rPr kumimoji="1" lang="ja-JP" altLang="en-US" dirty="0" err="1" smtClean="0"/>
              <a:t>のメ</a:t>
            </a:r>
            <a:r>
              <a:rPr kumimoji="1" lang="ja-JP" altLang="en-US" dirty="0" smtClean="0"/>
              <a:t>モリを割当てることで仮想的にユーザ</a:t>
            </a:r>
            <a:r>
              <a:rPr kumimoji="1" lang="en-US" altLang="ja-JP" dirty="0" smtClean="0"/>
              <a:t>VM</a:t>
            </a:r>
            <a:r>
              <a:rPr kumimoji="1" lang="ja-JP" altLang="en-US" dirty="0" smtClean="0"/>
              <a:t>のメモリとしています。</a:t>
            </a:r>
            <a:endParaRPr kumimoji="1" lang="en-US" altLang="ja-JP" dirty="0" smtClean="0"/>
          </a:p>
          <a:p>
            <a:r>
              <a:rPr kumimoji="1" lang="ja-JP" altLang="en-US" dirty="0" smtClean="0"/>
              <a:t>なので、クラウド</a:t>
            </a:r>
            <a:r>
              <a:rPr kumimoji="1" lang="en-US" altLang="ja-JP" dirty="0" smtClean="0"/>
              <a:t>VM</a:t>
            </a:r>
            <a:r>
              <a:rPr kumimoji="1" lang="ja-JP" altLang="en-US" dirty="0" smtClean="0"/>
              <a:t>のメモリの中から、監視対象のユーザ</a:t>
            </a:r>
            <a:r>
              <a:rPr kumimoji="1" lang="en-US" altLang="ja-JP" dirty="0" smtClean="0"/>
              <a:t>VM</a:t>
            </a:r>
            <a:r>
              <a:rPr kumimoji="1" lang="ja-JP" altLang="en-US" dirty="0" smtClean="0"/>
              <a:t>のメモリの中にある目的のデータを見つける必要があります。</a:t>
            </a:r>
            <a:endParaRPr kumimoji="1" lang="en-US" altLang="ja-JP" dirty="0" smtClean="0"/>
          </a:p>
          <a:p>
            <a:r>
              <a:rPr kumimoji="1" lang="ja-JP" altLang="en-US" dirty="0" smtClean="0"/>
              <a:t>そのユーザ</a:t>
            </a:r>
            <a:r>
              <a:rPr kumimoji="1" lang="en-US" altLang="ja-JP" dirty="0" smtClean="0"/>
              <a:t>VM</a:t>
            </a:r>
            <a:r>
              <a:rPr kumimoji="1" lang="ja-JP" altLang="en-US" dirty="0" err="1" smtClean="0"/>
              <a:t>のメ</a:t>
            </a:r>
            <a:r>
              <a:rPr kumimoji="1" lang="ja-JP" altLang="en-US" dirty="0" smtClean="0"/>
              <a:t>モリを特定するために</a:t>
            </a:r>
            <a:r>
              <a:rPr kumimoji="1" lang="en-US" altLang="ja-JP" dirty="0" smtClean="0"/>
              <a:t>V-Met</a:t>
            </a:r>
            <a:r>
              <a:rPr kumimoji="1" lang="ja-JP" altLang="en-US" dirty="0" smtClean="0"/>
              <a:t>では、監視対象のユーザ</a:t>
            </a:r>
            <a:r>
              <a:rPr kumimoji="1" lang="en-US" altLang="ja-JP" dirty="0" smtClean="0"/>
              <a:t>VM</a:t>
            </a:r>
            <a:r>
              <a:rPr kumimoji="1" lang="ja-JP" altLang="en-US" dirty="0" err="1" smtClean="0"/>
              <a:t>のメ</a:t>
            </a:r>
            <a:r>
              <a:rPr kumimoji="1" lang="ja-JP" altLang="en-US" dirty="0" smtClean="0"/>
              <a:t>モリを特定し、その中にある</a:t>
            </a:r>
            <a:endParaRPr kumimoji="1" lang="en-US" altLang="ja-JP" dirty="0" smtClean="0"/>
          </a:p>
          <a:p>
            <a:r>
              <a:rPr kumimoji="1" lang="ja-JP" altLang="en-US" dirty="0" smtClean="0"/>
              <a:t>データの位置を特定します。</a:t>
            </a:r>
            <a:endParaRPr kumimoji="1" lang="en-US" altLang="ja-JP" dirty="0" smtClean="0"/>
          </a:p>
          <a:p>
            <a:endParaRPr kumimoji="1" lang="en-US" altLang="ja-JP" dirty="0" smtClean="0"/>
          </a:p>
          <a:p>
            <a:r>
              <a:rPr kumimoji="1" lang="ja-JP" altLang="en-US" dirty="0" smtClean="0"/>
              <a:t>メモリ監視についてはもう少しさらっと。。。</a:t>
            </a:r>
            <a:endParaRPr kumimoji="1" lang="en-US" altLang="ja-JP" dirty="0" smtClean="0"/>
          </a:p>
          <a:p>
            <a:r>
              <a:rPr kumimoji="1" lang="ja-JP" altLang="en-US" dirty="0" smtClean="0"/>
              <a:t>特定</a:t>
            </a:r>
            <a:r>
              <a:rPr kumimoji="1" lang="en-US" altLang="ja-JP" dirty="0" smtClean="0"/>
              <a:t>-&gt;</a:t>
            </a:r>
            <a:r>
              <a:rPr kumimoji="1" lang="ja-JP" altLang="en-US" dirty="0" smtClean="0"/>
              <a:t>アドレス変換</a:t>
            </a:r>
            <a:endParaRPr kumimoji="1" lang="en-US" altLang="ja-JP" dirty="0" smtClean="0"/>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10</a:t>
            </a:fld>
            <a:endParaRPr kumimoji="1" lang="ja-JP" altLang="en-US"/>
          </a:p>
        </p:txBody>
      </p:sp>
    </p:spTree>
    <p:extLst>
      <p:ext uri="{BB962C8B-B14F-4D97-AF65-F5344CB8AC3E}">
        <p14:creationId xmlns:p14="http://schemas.microsoft.com/office/powerpoint/2010/main" val="2824147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クラウド</a:t>
            </a:r>
            <a:r>
              <a:rPr kumimoji="1" lang="en-US" altLang="ja-JP" dirty="0" smtClean="0"/>
              <a:t>VM</a:t>
            </a:r>
            <a:r>
              <a:rPr kumimoji="1" lang="ja-JP" altLang="en-US" dirty="0" smtClean="0"/>
              <a:t>から送られてきたパケットは、クラウド</a:t>
            </a:r>
            <a:r>
              <a:rPr kumimoji="1" lang="en-US" altLang="ja-JP" dirty="0" smtClean="0"/>
              <a:t>VM</a:t>
            </a:r>
            <a:r>
              <a:rPr kumimoji="1" lang="ja-JP" altLang="en-US" dirty="0" smtClean="0"/>
              <a:t>のところでユーザ</a:t>
            </a:r>
            <a:r>
              <a:rPr kumimoji="1" lang="en-US" altLang="ja-JP" dirty="0" smtClean="0"/>
              <a:t>VM</a:t>
            </a:r>
            <a:r>
              <a:rPr kumimoji="1" lang="ja-JP" altLang="en-US" dirty="0" smtClean="0"/>
              <a:t>のパケットは混ざります。なので、</a:t>
            </a:r>
            <a:endParaRPr kumimoji="1" lang="en-US" altLang="ja-JP" dirty="0" smtClean="0"/>
          </a:p>
          <a:p>
            <a:r>
              <a:rPr kumimoji="1" lang="ja-JP" altLang="en-US" dirty="0" smtClean="0"/>
              <a:t>パケット分類器はパケットの送信元の</a:t>
            </a:r>
            <a:r>
              <a:rPr kumimoji="1" lang="en-US" altLang="ja-JP" dirty="0" smtClean="0"/>
              <a:t>MAC</a:t>
            </a:r>
            <a:r>
              <a:rPr kumimoji="1" lang="ja-JP" altLang="en-US" dirty="0" smtClean="0"/>
              <a:t>アドレスをみて、ユーザ</a:t>
            </a:r>
            <a:r>
              <a:rPr kumimoji="1" lang="en-US" altLang="ja-JP" dirty="0" smtClean="0"/>
              <a:t>VM</a:t>
            </a:r>
            <a:r>
              <a:rPr kumimoji="1" lang="ja-JP" altLang="en-US" dirty="0" smtClean="0"/>
              <a:t>を判別をします。</a:t>
            </a:r>
            <a:endParaRPr kumimoji="1" lang="en-US" altLang="ja-JP" dirty="0" smtClean="0"/>
          </a:p>
          <a:p>
            <a:r>
              <a:rPr kumimoji="1" lang="ja-JP" altLang="en-US" dirty="0" smtClean="0"/>
              <a:t>外部から送られてきたパケットについては、そのパケットの宛先の</a:t>
            </a:r>
            <a:r>
              <a:rPr kumimoji="1" lang="en-US" altLang="ja-JP" dirty="0" smtClean="0"/>
              <a:t>MAC</a:t>
            </a:r>
            <a:r>
              <a:rPr kumimoji="1" lang="ja-JP" altLang="en-US" dirty="0" smtClean="0"/>
              <a:t>アドレスをみてユーザ</a:t>
            </a:r>
            <a:r>
              <a:rPr kumimoji="1" lang="en-US" altLang="ja-JP" dirty="0" smtClean="0"/>
              <a:t>VM</a:t>
            </a:r>
            <a:r>
              <a:rPr kumimoji="1" lang="ja-JP" altLang="en-US" dirty="0" smtClean="0"/>
              <a:t>を判別をします。</a:t>
            </a:r>
            <a:endParaRPr kumimoji="1" lang="en-US" altLang="ja-JP" dirty="0" smtClean="0"/>
          </a:p>
          <a:p>
            <a:r>
              <a:rPr kumimoji="1" lang="ja-JP" altLang="en-US" dirty="0" smtClean="0"/>
              <a:t>ブロードキャストパケットなどはすべての</a:t>
            </a:r>
            <a:r>
              <a:rPr kumimoji="1" lang="en-US" altLang="ja-JP" dirty="0" smtClean="0"/>
              <a:t>IDS</a:t>
            </a:r>
            <a:r>
              <a:rPr kumimoji="1" lang="ja-JP" altLang="en-US" dirty="0" smtClean="0"/>
              <a:t>に渡す。</a:t>
            </a:r>
            <a:endParaRPr kumimoji="1" lang="en-US" altLang="ja-JP" dirty="0" smtClean="0"/>
          </a:p>
          <a:p>
            <a:endParaRPr kumimoji="1" lang="en-US" altLang="ja-JP" dirty="0" smtClean="0"/>
          </a:p>
          <a:p>
            <a:endParaRPr kumimoji="1" lang="en-US" altLang="ja-JP" dirty="0" smtClean="0"/>
          </a:p>
          <a:p>
            <a:r>
              <a:rPr kumimoji="1" lang="ja-JP" altLang="en-US" dirty="0" smtClean="0"/>
              <a:t>パケットを分類することが伝わるように。</a:t>
            </a:r>
            <a:endParaRPr kumimoji="1" lang="en-US" altLang="ja-JP" dirty="0" smtClean="0"/>
          </a:p>
          <a:p>
            <a:endParaRPr kumimoji="1" lang="en-US" altLang="ja-JP" dirty="0" smtClean="0"/>
          </a:p>
          <a:p>
            <a:endParaRPr kumimoji="1" lang="en-US" altLang="ja-JP" dirty="0" smtClean="0"/>
          </a:p>
          <a:p>
            <a:r>
              <a:rPr kumimoji="1" lang="ja-JP" altLang="en-US" dirty="0" smtClean="0"/>
              <a:t>タップデバイスはソフトウェアのネットワーデバイス。</a:t>
            </a:r>
            <a:endParaRPr kumimoji="1" lang="en-US" altLang="ja-JP" dirty="0" smtClean="0"/>
          </a:p>
          <a:p>
            <a:r>
              <a:rPr kumimoji="1" lang="ja-JP" altLang="en-US" dirty="0" smtClean="0"/>
              <a:t>ユーザ</a:t>
            </a:r>
            <a:r>
              <a:rPr kumimoji="1" lang="en-US" altLang="ja-JP" dirty="0" smtClean="0"/>
              <a:t>VM</a:t>
            </a:r>
            <a:r>
              <a:rPr kumimoji="1" lang="ja-JP" altLang="en-US" dirty="0" smtClean="0"/>
              <a:t>毎にユーザ</a:t>
            </a:r>
            <a:r>
              <a:rPr kumimoji="1" lang="en-US" altLang="ja-JP" dirty="0" smtClean="0"/>
              <a:t>VM</a:t>
            </a:r>
            <a:r>
              <a:rPr kumimoji="1" lang="ja-JP" altLang="en-US" dirty="0" err="1" smtClean="0"/>
              <a:t>だけを</a:t>
            </a:r>
            <a:r>
              <a:rPr kumimoji="1" lang="ja-JP" altLang="en-US" dirty="0" smtClean="0"/>
              <a:t>監視したいけど、</a:t>
            </a:r>
            <a:r>
              <a:rPr kumimoji="1" lang="en-US" altLang="ja-JP" dirty="0" smtClean="0"/>
              <a:t>Snort</a:t>
            </a:r>
            <a:r>
              <a:rPr kumimoji="1" lang="ja-JP" altLang="en-US" dirty="0" smtClean="0"/>
              <a:t>はネットワークデバイス単位でしか監視することができない。</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dirty="0" err="1" smtClean="0"/>
              <a:t>ebtables</a:t>
            </a:r>
            <a:r>
              <a:rPr kumimoji="1" lang="ja-JP" altLang="en-US" dirty="0" smtClean="0"/>
              <a:t>というプログラムを用いてパケットをフィルタし、ユーザ</a:t>
            </a:r>
            <a:r>
              <a:rPr kumimoji="1" lang="en-US" altLang="ja-JP" dirty="0" smtClean="0"/>
              <a:t>VM</a:t>
            </a:r>
            <a:r>
              <a:rPr kumimoji="1" lang="ja-JP" altLang="en-US" dirty="0" smtClean="0"/>
              <a:t>のパケットだけをキャプチャして、</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タップデバイスに書き込む。</a:t>
            </a:r>
            <a:endParaRPr kumimoji="1" lang="en-US" altLang="ja-JP" dirty="0" smtClean="0"/>
          </a:p>
          <a:p>
            <a:endParaRPr kumimoji="1" lang="en-US" altLang="ja-JP" dirty="0" smtClean="0"/>
          </a:p>
          <a:p>
            <a:r>
              <a:rPr kumimoji="1" lang="en-US" altLang="ja-JP" dirty="0" smtClean="0"/>
              <a:t>Snort</a:t>
            </a:r>
            <a:r>
              <a:rPr kumimoji="1" lang="ja-JP" altLang="en-US" dirty="0" smtClean="0"/>
              <a:t>はネットワークデバイスの形でしか監視することができない。</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ja-JP" altLang="en-US"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11</a:t>
            </a:fld>
            <a:endParaRPr kumimoji="1" lang="ja-JP" altLang="en-US"/>
          </a:p>
        </p:txBody>
      </p:sp>
    </p:spTree>
    <p:extLst>
      <p:ext uri="{BB962C8B-B14F-4D97-AF65-F5344CB8AC3E}">
        <p14:creationId xmlns:p14="http://schemas.microsoft.com/office/powerpoint/2010/main" val="31532215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状況によってディスクの場所が異なることを考慮して、</a:t>
            </a:r>
            <a:endParaRPr kumimoji="1" lang="en-US" altLang="ja-JP" dirty="0" smtClean="0"/>
          </a:p>
          <a:p>
            <a:r>
              <a:rPr kumimoji="1" lang="ja-JP" altLang="en-US" dirty="0" smtClean="0"/>
              <a:t>ディスク監視については、ユーザ</a:t>
            </a:r>
            <a:r>
              <a:rPr kumimoji="1" lang="en-US" altLang="ja-JP" dirty="0" smtClean="0"/>
              <a:t>VM</a:t>
            </a:r>
            <a:r>
              <a:rPr kumimoji="1" lang="ja-JP" altLang="en-US" dirty="0" smtClean="0"/>
              <a:t>の仮想ディスクがネットワークストレージ上に置かれる場合と</a:t>
            </a:r>
            <a:endParaRPr kumimoji="1" lang="en-US" altLang="ja-JP" dirty="0" smtClean="0"/>
          </a:p>
          <a:p>
            <a:r>
              <a:rPr kumimoji="1" lang="ja-JP" altLang="en-US" dirty="0" smtClean="0"/>
              <a:t>クラウド</a:t>
            </a:r>
            <a:r>
              <a:rPr kumimoji="1" lang="en-US" altLang="ja-JP" dirty="0" smtClean="0"/>
              <a:t>VM</a:t>
            </a:r>
            <a:r>
              <a:rPr kumimoji="1" lang="ja-JP" altLang="en-US" dirty="0" smtClean="0"/>
              <a:t>内に置かれるに対応しました。</a:t>
            </a:r>
            <a:endParaRPr kumimoji="1" lang="en-US" altLang="ja-JP" dirty="0" smtClean="0"/>
          </a:p>
          <a:p>
            <a:endParaRPr kumimoji="1" lang="en-US" altLang="ja-JP" dirty="0" smtClean="0"/>
          </a:p>
          <a:p>
            <a:r>
              <a:rPr kumimoji="1" lang="ja-JP" altLang="en-US" dirty="0" smtClean="0"/>
              <a:t>ネットワークストレージ上にある場合は、ネットワークマウントでディスクを共有しておくことで、</a:t>
            </a:r>
            <a:endParaRPr kumimoji="1" lang="en-US" altLang="ja-JP" dirty="0" smtClean="0"/>
          </a:p>
          <a:p>
            <a:r>
              <a:rPr kumimoji="1" lang="en-US" altLang="ja-JP" dirty="0" smtClean="0"/>
              <a:t>IDS</a:t>
            </a:r>
            <a:r>
              <a:rPr kumimoji="1" lang="ja-JP" altLang="en-US" dirty="0" smtClean="0"/>
              <a:t>が監視を行います。</a:t>
            </a:r>
            <a:endParaRPr kumimoji="1" lang="en-US" altLang="ja-JP" dirty="0" smtClean="0"/>
          </a:p>
          <a:p>
            <a:endParaRPr kumimoji="1" lang="en-US" altLang="ja-JP" dirty="0" smtClean="0"/>
          </a:p>
          <a:p>
            <a:endParaRPr kumimoji="1" lang="en-US" altLang="ja-JP" dirty="0" smtClean="0"/>
          </a:p>
          <a:p>
            <a:r>
              <a:rPr kumimoji="1" lang="ja-JP" altLang="en-US" dirty="0" smtClean="0"/>
              <a:t>コピーをしているようなもんです。</a:t>
            </a:r>
            <a:endParaRPr kumimoji="1" lang="en-US" altLang="ja-JP" dirty="0" smtClean="0"/>
          </a:p>
          <a:p>
            <a:r>
              <a:rPr kumimoji="1" lang="ja-JP" altLang="en-US" dirty="0" smtClean="0"/>
              <a:t>二重にマウントするためスナップショット</a:t>
            </a:r>
            <a:endParaRPr kumimoji="1" lang="en-US" altLang="ja-JP" dirty="0" smtClean="0"/>
          </a:p>
          <a:p>
            <a:endParaRPr kumimoji="1" lang="en-US" altLang="ja-JP" dirty="0" smtClean="0"/>
          </a:p>
          <a:p>
            <a:endParaRPr kumimoji="1" lang="en-US" altLang="ja-JP" dirty="0" smtClean="0"/>
          </a:p>
          <a:p>
            <a:r>
              <a:rPr kumimoji="1" lang="en-US" altLang="ja-JP" dirty="0" smtClean="0"/>
              <a:t>NFS</a:t>
            </a:r>
            <a:r>
              <a:rPr kumimoji="1" lang="ja-JP" altLang="en-US" dirty="0" smtClean="0"/>
              <a:t>は共有できる。ローカルはできない。</a:t>
            </a:r>
            <a:endParaRPr kumimoji="1" lang="en-US" altLang="ja-JP" dirty="0" smtClean="0"/>
          </a:p>
          <a:p>
            <a:endParaRPr kumimoji="1" lang="en-US" altLang="ja-JP" dirty="0" smtClean="0"/>
          </a:p>
          <a:p>
            <a:r>
              <a:rPr kumimoji="1" lang="ja-JP" altLang="en-US" dirty="0" smtClean="0"/>
              <a:t>直接マウントするとディスクが壊れてしまうがあったので、、、スナップショット</a:t>
            </a:r>
            <a:endParaRPr kumimoji="1" lang="en-US" altLang="ja-JP" dirty="0" smtClean="0"/>
          </a:p>
          <a:p>
            <a:endParaRPr kumimoji="1" lang="en-US" altLang="ja-JP" dirty="0" smtClean="0"/>
          </a:p>
          <a:p>
            <a:endParaRPr kumimoji="1" lang="en-US" altLang="ja-JP" dirty="0" smtClean="0"/>
          </a:p>
          <a:p>
            <a:r>
              <a:rPr kumimoji="1" lang="ja-JP" altLang="en-US" dirty="0" smtClean="0"/>
              <a:t>一回マウント、</a:t>
            </a:r>
            <a:r>
              <a:rPr kumimoji="1" lang="en-US" altLang="ja-JP" dirty="0" smtClean="0"/>
              <a:t>OS</a:t>
            </a:r>
            <a:r>
              <a:rPr kumimoji="1" lang="ja-JP" altLang="en-US" dirty="0" smtClean="0"/>
              <a:t>が書き込めるようにした。</a:t>
            </a:r>
            <a:endParaRPr kumimoji="1" lang="en-US" altLang="ja-JP" dirty="0" smtClean="0"/>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12</a:t>
            </a:fld>
            <a:endParaRPr kumimoji="1" lang="ja-JP" altLang="en-US"/>
          </a:p>
        </p:txBody>
      </p:sp>
    </p:spTree>
    <p:extLst>
      <p:ext uri="{BB962C8B-B14F-4D97-AF65-F5344CB8AC3E}">
        <p14:creationId xmlns:p14="http://schemas.microsoft.com/office/powerpoint/2010/main" val="5662117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ここからは実装について説明していきます。</a:t>
            </a:r>
          </a:p>
          <a:p>
            <a:r>
              <a:rPr kumimoji="1" lang="en-US" altLang="ja-JP" dirty="0" smtClean="0"/>
              <a:t>V-Met</a:t>
            </a:r>
            <a:r>
              <a:rPr kumimoji="1" lang="ja-JP" altLang="en-US" dirty="0" smtClean="0"/>
              <a:t>では、仮想化ソフトウェアである</a:t>
            </a:r>
            <a:r>
              <a:rPr kumimoji="1" lang="en-US" altLang="ja-JP" dirty="0" smtClean="0"/>
              <a:t>Xen</a:t>
            </a:r>
            <a:r>
              <a:rPr kumimoji="1" lang="ja-JP" altLang="en-US" dirty="0" smtClean="0"/>
              <a:t>を用いました。</a:t>
            </a:r>
            <a:endParaRPr kumimoji="1" lang="en-US" altLang="ja-JP" dirty="0" smtClean="0"/>
          </a:p>
          <a:p>
            <a:r>
              <a:rPr kumimoji="1" lang="ja-JP" altLang="en-US" dirty="0" smtClean="0"/>
              <a:t>また、ネストした仮想化を実現するためにクラウド</a:t>
            </a:r>
            <a:r>
              <a:rPr kumimoji="1" lang="en-US" altLang="ja-JP" dirty="0" smtClean="0"/>
              <a:t>VM</a:t>
            </a:r>
            <a:r>
              <a:rPr kumimoji="1" lang="ja-JP" altLang="en-US" dirty="0" smtClean="0"/>
              <a:t>の中でも</a:t>
            </a:r>
            <a:r>
              <a:rPr kumimoji="1" lang="en-US" altLang="ja-JP" dirty="0" err="1" smtClean="0"/>
              <a:t>Xen</a:t>
            </a:r>
            <a:r>
              <a:rPr kumimoji="1" lang="ja-JP" altLang="en-US" dirty="0" smtClean="0"/>
              <a:t>を動作させます。</a:t>
            </a:r>
            <a:endParaRPr kumimoji="1" lang="en-US" altLang="ja-JP" dirty="0" smtClean="0"/>
          </a:p>
          <a:p>
            <a:endParaRPr kumimoji="1" lang="en-US" altLang="ja-JP" dirty="0" smtClean="0"/>
          </a:p>
          <a:p>
            <a:r>
              <a:rPr kumimoji="1" lang="ja-JP" altLang="en-US" dirty="0" smtClean="0"/>
              <a:t>クラウド</a:t>
            </a:r>
            <a:r>
              <a:rPr kumimoji="1" lang="en-US" altLang="ja-JP" dirty="0" smtClean="0"/>
              <a:t>VM</a:t>
            </a:r>
            <a:r>
              <a:rPr kumimoji="1" lang="ja-JP" altLang="en-US" dirty="0" smtClean="0"/>
              <a:t>の中にはハイパーバイザと、その上で動作するユーザ</a:t>
            </a:r>
            <a:r>
              <a:rPr kumimoji="1" lang="en-US" altLang="ja-JP" dirty="0" smtClean="0"/>
              <a:t>VM</a:t>
            </a:r>
            <a:r>
              <a:rPr kumimoji="1" lang="ja-JP" altLang="en-US" dirty="0" smtClean="0"/>
              <a:t>があります。</a:t>
            </a:r>
            <a:endParaRPr kumimoji="1" lang="en-US" altLang="ja-JP" dirty="0" smtClean="0"/>
          </a:p>
          <a:p>
            <a:r>
              <a:rPr kumimoji="1" lang="ja-JP" altLang="en-US" dirty="0" smtClean="0"/>
              <a:t>また、この管理者は信頼できない管理者を想定しています。</a:t>
            </a:r>
            <a:endParaRPr kumimoji="1" lang="en-US" altLang="ja-JP" dirty="0" smtClean="0"/>
          </a:p>
          <a:p>
            <a:endParaRPr kumimoji="1" lang="en-US" altLang="ja-JP" dirty="0" smtClean="0"/>
          </a:p>
          <a:p>
            <a:r>
              <a:rPr kumimoji="1" lang="ja-JP" altLang="en-US" dirty="0" smtClean="0"/>
              <a:t>クラウド</a:t>
            </a:r>
            <a:r>
              <a:rPr kumimoji="1" lang="en-US" altLang="ja-JP" dirty="0" smtClean="0"/>
              <a:t>VM</a:t>
            </a:r>
            <a:r>
              <a:rPr kumimoji="1" lang="ja-JP" altLang="en-US" dirty="0" smtClean="0"/>
              <a:t>の下にはクラウド</a:t>
            </a:r>
            <a:r>
              <a:rPr kumimoji="1" lang="en-US" altLang="ja-JP" dirty="0" smtClean="0"/>
              <a:t>VM</a:t>
            </a:r>
            <a:r>
              <a:rPr kumimoji="1" lang="ja-JP" altLang="en-US" dirty="0" smtClean="0"/>
              <a:t>のハイパーバイザが動作しています。</a:t>
            </a:r>
            <a:endParaRPr kumimoji="1" lang="en-US" altLang="ja-JP" dirty="0" smtClean="0"/>
          </a:p>
          <a:p>
            <a:r>
              <a:rPr kumimoji="1" lang="ja-JP" altLang="en-US" dirty="0" smtClean="0"/>
              <a:t>今回の発表ではこのハイパーバイザのことをクラウドハイパーバイザと呼びます。</a:t>
            </a:r>
            <a:endParaRPr kumimoji="1" lang="en-US" altLang="ja-JP" dirty="0" smtClean="0"/>
          </a:p>
          <a:p>
            <a:r>
              <a:rPr kumimoji="1" lang="en-US" altLang="ja-JP" dirty="0" smtClean="0"/>
              <a:t>IDS</a:t>
            </a:r>
            <a:r>
              <a:rPr kumimoji="1" lang="ja-JP" altLang="en-US" dirty="0" smtClean="0"/>
              <a:t>は、クラウドハイパーバイザの管理</a:t>
            </a:r>
            <a:r>
              <a:rPr kumimoji="1" lang="en-US" altLang="ja-JP" dirty="0" smtClean="0"/>
              <a:t>VM</a:t>
            </a:r>
            <a:r>
              <a:rPr kumimoji="1" lang="ja-JP" altLang="en-US" dirty="0" smtClean="0"/>
              <a:t>の中で動作させます。</a:t>
            </a:r>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13</a:t>
            </a:fld>
            <a:endParaRPr kumimoji="1" lang="ja-JP" altLang="en-US"/>
          </a:p>
        </p:txBody>
      </p:sp>
    </p:spTree>
    <p:extLst>
      <p:ext uri="{BB962C8B-B14F-4D97-AF65-F5344CB8AC3E}">
        <p14:creationId xmlns:p14="http://schemas.microsoft.com/office/powerpoint/2010/main" val="27551632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メモリ監視を行うために</a:t>
            </a:r>
            <a:r>
              <a:rPr kumimoji="1" lang="en-US" altLang="ja-JP" dirty="0" smtClean="0"/>
              <a:t>IDS</a:t>
            </a:r>
            <a:r>
              <a:rPr kumimoji="1" lang="ja-JP" altLang="en-US" dirty="0" smtClean="0"/>
              <a:t>が分かるアドレスに変換します。</a:t>
            </a:r>
            <a:endParaRPr kumimoji="1" lang="en-US" altLang="ja-JP" dirty="0" smtClean="0"/>
          </a:p>
          <a:p>
            <a:r>
              <a:rPr kumimoji="1" lang="ja-JP" altLang="en-US" dirty="0" smtClean="0"/>
              <a:t>そのために、３回のアドレス変換が必要です。</a:t>
            </a:r>
            <a:endParaRPr kumimoji="1" lang="en-US" altLang="ja-JP" dirty="0" smtClean="0"/>
          </a:p>
          <a:p>
            <a:r>
              <a:rPr kumimoji="1" lang="ja-JP" altLang="en-US" dirty="0" smtClean="0"/>
              <a:t>まず、１回目の変換では、ユーザ</a:t>
            </a:r>
            <a:r>
              <a:rPr kumimoji="1" lang="en-US" altLang="ja-JP" dirty="0" smtClean="0"/>
              <a:t>VM</a:t>
            </a:r>
            <a:r>
              <a:rPr kumimoji="1" lang="ja-JP" altLang="en-US" dirty="0" smtClean="0"/>
              <a:t>の仮想メモリのアドレスをユーザ</a:t>
            </a:r>
            <a:r>
              <a:rPr kumimoji="1" lang="en-US" altLang="ja-JP" dirty="0" smtClean="0"/>
              <a:t>VM</a:t>
            </a:r>
            <a:r>
              <a:rPr kumimoji="1" lang="ja-JP" altLang="en-US" dirty="0" smtClean="0"/>
              <a:t>の物理メモリのアドレスに変換します。</a:t>
            </a:r>
            <a:endParaRPr kumimoji="1" lang="en-US" altLang="ja-JP" dirty="0" smtClean="0"/>
          </a:p>
          <a:p>
            <a:r>
              <a:rPr kumimoji="1" lang="ja-JP" altLang="en-US" dirty="0" smtClean="0"/>
              <a:t>この時アドレス変換にはユーザ</a:t>
            </a:r>
            <a:r>
              <a:rPr kumimoji="1" lang="en-US" altLang="ja-JP" dirty="0" smtClean="0"/>
              <a:t>VM</a:t>
            </a:r>
            <a:r>
              <a:rPr kumimoji="1" lang="ja-JP" altLang="en-US" dirty="0" smtClean="0"/>
              <a:t>のページを用いて変換をアドレスの変換を行います。</a:t>
            </a:r>
            <a:endParaRPr kumimoji="1" lang="en-US" altLang="ja-JP" dirty="0" smtClean="0"/>
          </a:p>
          <a:p>
            <a:r>
              <a:rPr kumimoji="1" lang="ja-JP" altLang="en-US" dirty="0" smtClean="0"/>
              <a:t>２回目の変換では、ユーザ</a:t>
            </a:r>
            <a:r>
              <a:rPr kumimoji="1" lang="en-US" altLang="ja-JP" dirty="0" smtClean="0"/>
              <a:t>VM</a:t>
            </a:r>
            <a:r>
              <a:rPr kumimoji="1" lang="ja-JP" altLang="en-US" dirty="0" smtClean="0"/>
              <a:t>の物理メモリのアドレスをクラウド</a:t>
            </a:r>
            <a:r>
              <a:rPr kumimoji="1" lang="en-US" altLang="ja-JP" dirty="0" smtClean="0"/>
              <a:t>VM</a:t>
            </a:r>
            <a:r>
              <a:rPr kumimoji="1" lang="ja-JP" altLang="en-US" dirty="0" smtClean="0"/>
              <a:t>の物理メモリのアドレスに変換します。</a:t>
            </a:r>
            <a:endParaRPr kumimoji="1" lang="en-US" altLang="ja-JP" dirty="0" smtClean="0"/>
          </a:p>
          <a:p>
            <a:r>
              <a:rPr kumimoji="1" lang="ja-JP" altLang="en-US" dirty="0" smtClean="0"/>
              <a:t>この時ユーザ</a:t>
            </a:r>
            <a:r>
              <a:rPr kumimoji="1" lang="en-US" altLang="ja-JP" dirty="0" smtClean="0"/>
              <a:t>VM</a:t>
            </a:r>
            <a:r>
              <a:rPr kumimoji="1" lang="ja-JP" altLang="en-US" dirty="0" smtClean="0"/>
              <a:t>の拡張ページテーブル（</a:t>
            </a:r>
            <a:r>
              <a:rPr kumimoji="1" lang="en-US" altLang="ja-JP" dirty="0" smtClean="0"/>
              <a:t>EPT</a:t>
            </a:r>
            <a:r>
              <a:rPr kumimoji="1" lang="ja-JP" altLang="en-US" dirty="0" smtClean="0"/>
              <a:t>）と呼ばれるページテーブルを用いてアドレス変換を行います。</a:t>
            </a:r>
            <a:endParaRPr kumimoji="1" lang="en-US" altLang="ja-JP" dirty="0" smtClean="0"/>
          </a:p>
          <a:p>
            <a:r>
              <a:rPr kumimoji="1" lang="ja-JP" altLang="en-US" dirty="0" smtClean="0"/>
              <a:t>３回目の変換はクラウド</a:t>
            </a:r>
            <a:r>
              <a:rPr kumimoji="1" lang="en-US" altLang="ja-JP" dirty="0" smtClean="0"/>
              <a:t>VM</a:t>
            </a:r>
            <a:r>
              <a:rPr kumimoji="1" lang="ja-JP" altLang="en-US" dirty="0" smtClean="0"/>
              <a:t>の物理メモリのアドレスからシステム全体のマシンメモリのアドレスに変換します。</a:t>
            </a:r>
            <a:endParaRPr kumimoji="1" lang="en-US" altLang="ja-JP" dirty="0" smtClean="0"/>
          </a:p>
          <a:p>
            <a:r>
              <a:rPr kumimoji="1" lang="ja-JP" altLang="en-US" dirty="0" smtClean="0"/>
              <a:t>この時、クラウド</a:t>
            </a:r>
            <a:r>
              <a:rPr kumimoji="1" lang="en-US" altLang="ja-JP" dirty="0" smtClean="0"/>
              <a:t>VM</a:t>
            </a:r>
            <a:r>
              <a:rPr kumimoji="1" lang="ja-JP" altLang="en-US" dirty="0" smtClean="0"/>
              <a:t>の</a:t>
            </a:r>
            <a:r>
              <a:rPr kumimoji="1" lang="en-US" altLang="ja-JP" dirty="0" smtClean="0"/>
              <a:t>EPT</a:t>
            </a:r>
            <a:r>
              <a:rPr kumimoji="1" lang="ja-JP" altLang="en-US" dirty="0" smtClean="0"/>
              <a:t>を用いてアドレス変換を行います。</a:t>
            </a:r>
          </a:p>
          <a:p>
            <a:endParaRPr kumimoji="1" lang="en-US" altLang="ja-JP" dirty="0" smtClean="0"/>
          </a:p>
          <a:p>
            <a:r>
              <a:rPr kumimoji="1" lang="ja-JP" altLang="en-US" dirty="0" smtClean="0"/>
              <a:t>１回め、２回めの変換は</a:t>
            </a:r>
            <a:r>
              <a:rPr kumimoji="1" lang="en-US" altLang="ja-JP" dirty="0" smtClean="0"/>
              <a:t>V-Met</a:t>
            </a:r>
            <a:r>
              <a:rPr kumimoji="1" lang="ja-JP" altLang="en-US" dirty="0" smtClean="0"/>
              <a:t>が行います。</a:t>
            </a:r>
          </a:p>
          <a:p>
            <a:r>
              <a:rPr kumimoji="1" lang="ja-JP" altLang="en-US" dirty="0" smtClean="0"/>
              <a:t>３回</a:t>
            </a:r>
            <a:r>
              <a:rPr kumimoji="1" lang="ja-JP" altLang="en-US" dirty="0" err="1" smtClean="0"/>
              <a:t>めの</a:t>
            </a:r>
            <a:r>
              <a:rPr kumimoji="1" lang="ja-JP" altLang="en-US" dirty="0" smtClean="0"/>
              <a:t>変換については、既存の仕組みで行います。</a:t>
            </a:r>
            <a:endParaRPr kumimoji="1" lang="en-US" altLang="ja-JP" dirty="0" smtClean="0"/>
          </a:p>
          <a:p>
            <a:endParaRPr kumimoji="1" lang="en-US" altLang="ja-JP" dirty="0" smtClean="0"/>
          </a:p>
          <a:p>
            <a:r>
              <a:rPr kumimoji="1" lang="ja-JP" altLang="en-US" dirty="0" smtClean="0"/>
              <a:t>このようにして、ユーザ</a:t>
            </a:r>
            <a:r>
              <a:rPr kumimoji="1" lang="en-US" altLang="ja-JP" dirty="0" smtClean="0"/>
              <a:t>VM</a:t>
            </a:r>
            <a:r>
              <a:rPr kumimoji="1" lang="ja-JP" altLang="en-US" dirty="0" smtClean="0"/>
              <a:t>のメモリ上のデータを取得します。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14</a:t>
            </a:fld>
            <a:endParaRPr kumimoji="1" lang="ja-JP" altLang="en-US"/>
          </a:p>
        </p:txBody>
      </p:sp>
    </p:spTree>
    <p:extLst>
      <p:ext uri="{BB962C8B-B14F-4D97-AF65-F5344CB8AC3E}">
        <p14:creationId xmlns:p14="http://schemas.microsoft.com/office/powerpoint/2010/main" val="1108489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一回目の変換の、ユーザ</a:t>
            </a:r>
            <a:r>
              <a:rPr lang="en-US" altLang="ja-JP" dirty="0" smtClean="0"/>
              <a:t>VM</a:t>
            </a:r>
            <a:r>
              <a:rPr lang="ja-JP" altLang="en-US" dirty="0" smtClean="0"/>
              <a:t>の仮想メモリのアドレスからユーザ</a:t>
            </a:r>
            <a:r>
              <a:rPr lang="en-US" altLang="ja-JP" dirty="0" smtClean="0"/>
              <a:t>VM</a:t>
            </a:r>
            <a:r>
              <a:rPr lang="ja-JP" altLang="en-US" dirty="0" smtClean="0"/>
              <a:t>の物理メモリのアドレス変換するときについて詳しく</a:t>
            </a:r>
            <a:endParaRPr lang="en-US" altLang="ja-JP" dirty="0" smtClean="0"/>
          </a:p>
          <a:p>
            <a:r>
              <a:rPr lang="ja-JP" altLang="en-US" dirty="0" smtClean="0"/>
              <a:t>説明します。</a:t>
            </a:r>
            <a:endParaRPr lang="en-US" altLang="ja-JP" dirty="0" smtClean="0"/>
          </a:p>
          <a:p>
            <a:endParaRPr lang="en-US" altLang="ja-JP" dirty="0" smtClean="0"/>
          </a:p>
          <a:p>
            <a:r>
              <a:rPr lang="ja-JP" altLang="en-US" dirty="0" smtClean="0"/>
              <a:t>一回目のアドレス変換ではユーザ</a:t>
            </a:r>
            <a:r>
              <a:rPr lang="en-US" altLang="ja-JP" dirty="0" smtClean="0"/>
              <a:t>VM</a:t>
            </a:r>
            <a:r>
              <a:rPr lang="ja-JP" altLang="en-US" dirty="0" smtClean="0"/>
              <a:t>のページテーブルを用います。</a:t>
            </a:r>
            <a:endParaRPr lang="en-US" altLang="ja-JP" dirty="0" smtClean="0"/>
          </a:p>
          <a:p>
            <a:r>
              <a:rPr lang="ja-JP" altLang="en-US" dirty="0" smtClean="0"/>
              <a:t>このページテーブルはプロセス毎に割り当てられていて、時々刻々更新されます。</a:t>
            </a:r>
            <a:endParaRPr lang="en-US" altLang="ja-JP" dirty="0" smtClean="0"/>
          </a:p>
          <a:p>
            <a:r>
              <a:rPr lang="ja-JP" altLang="en-US" dirty="0" smtClean="0"/>
              <a:t>なので、ページテーブル切り替えを補足する必要があります。</a:t>
            </a:r>
            <a:endParaRPr lang="en-US" altLang="ja-JP" dirty="0" smtClean="0"/>
          </a:p>
          <a:p>
            <a:r>
              <a:rPr lang="ja-JP" altLang="en-US" dirty="0" smtClean="0"/>
              <a:t>このページテーブルのアドレスは</a:t>
            </a:r>
            <a:r>
              <a:rPr lang="en-US" altLang="ja-JP" dirty="0" smtClean="0"/>
              <a:t>CR3</a:t>
            </a:r>
            <a:r>
              <a:rPr lang="ja-JP" altLang="en-US" dirty="0" smtClean="0"/>
              <a:t>というレジスタが管理しています。</a:t>
            </a:r>
            <a:endParaRPr lang="en-US" altLang="ja-JP" dirty="0" smtClean="0"/>
          </a:p>
          <a:p>
            <a:r>
              <a:rPr lang="en-US" altLang="ja-JP" dirty="0" smtClean="0"/>
              <a:t>V-Met</a:t>
            </a:r>
            <a:r>
              <a:rPr lang="ja-JP" altLang="en-US" dirty="0" smtClean="0"/>
              <a:t>では、</a:t>
            </a:r>
            <a:r>
              <a:rPr lang="en-US" altLang="ja-JP" dirty="0" smtClean="0"/>
              <a:t>OS</a:t>
            </a:r>
            <a:r>
              <a:rPr lang="ja-JP" altLang="en-US" dirty="0" smtClean="0"/>
              <a:t>がページテーブルのアドレスを</a:t>
            </a:r>
            <a:r>
              <a:rPr lang="en-US" altLang="ja-JP" dirty="0" smtClean="0"/>
              <a:t>CR3</a:t>
            </a:r>
            <a:r>
              <a:rPr lang="ja-JP" altLang="en-US" dirty="0" smtClean="0"/>
              <a:t>に書き込む時に</a:t>
            </a:r>
            <a:r>
              <a:rPr lang="en-US" altLang="ja-JP" dirty="0" smtClean="0"/>
              <a:t>VM Exit</a:t>
            </a:r>
            <a:r>
              <a:rPr lang="ja-JP" altLang="en-US" dirty="0" smtClean="0"/>
              <a:t>が発生するようにし、</a:t>
            </a:r>
            <a:endParaRPr lang="en-US" altLang="ja-JP" dirty="0" smtClean="0"/>
          </a:p>
          <a:p>
            <a:r>
              <a:rPr lang="ja-JP" altLang="en-US" dirty="0" smtClean="0"/>
              <a:t>そのタイミングで</a:t>
            </a:r>
            <a:r>
              <a:rPr lang="en-US" altLang="ja-JP" dirty="0" smtClean="0"/>
              <a:t>OS</a:t>
            </a:r>
            <a:r>
              <a:rPr lang="ja-JP" altLang="en-US" dirty="0" smtClean="0"/>
              <a:t>が書き込もうとしたアドレスを保存しておきます。</a:t>
            </a:r>
            <a:endParaRPr lang="en-US" altLang="ja-JP" dirty="0" smtClean="0"/>
          </a:p>
          <a:p>
            <a:endParaRPr lang="en-US" altLang="ja-JP" dirty="0" smtClean="0"/>
          </a:p>
          <a:p>
            <a:r>
              <a:rPr lang="en-US" altLang="ja-JP" dirty="0" smtClean="0"/>
              <a:t>IDS</a:t>
            </a:r>
            <a:r>
              <a:rPr lang="ja-JP" altLang="en-US" dirty="0" smtClean="0"/>
              <a:t>はその保存したアドレスを用いてページテーブルを特定します。</a:t>
            </a:r>
          </a:p>
          <a:p>
            <a:endParaRPr lang="en-US" altLang="ja-JP" dirty="0" smtClean="0"/>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15</a:t>
            </a:fld>
            <a:endParaRPr kumimoji="1" lang="ja-JP" altLang="en-US"/>
          </a:p>
        </p:txBody>
      </p:sp>
    </p:spTree>
    <p:extLst>
      <p:ext uri="{BB962C8B-B14F-4D97-AF65-F5344CB8AC3E}">
        <p14:creationId xmlns:p14="http://schemas.microsoft.com/office/powerpoint/2010/main" val="4205666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パケットフィルタリング</a:t>
            </a:r>
            <a:r>
              <a:rPr kumimoji="1" lang="ja-JP" altLang="en-US" dirty="0" smtClean="0"/>
              <a:t>には</a:t>
            </a:r>
            <a:r>
              <a:rPr kumimoji="1" lang="en-US" altLang="ja-JP" dirty="0" err="1" smtClean="0"/>
              <a:t>ebtables</a:t>
            </a:r>
            <a:r>
              <a:rPr kumimoji="1" lang="ja-JP" altLang="en-US" dirty="0" smtClean="0"/>
              <a:t>というプログラムを用いました。</a:t>
            </a:r>
            <a:endParaRPr kumimoji="1" lang="en-US" altLang="ja-JP" dirty="0" smtClean="0"/>
          </a:p>
          <a:p>
            <a:r>
              <a:rPr kumimoji="1" lang="ja-JP" altLang="en-US" dirty="0" smtClean="0"/>
              <a:t>このプログラムはイーサネットフレームをフィルタし、そのフィルタしたパケットを</a:t>
            </a:r>
            <a:endParaRPr kumimoji="1" lang="en-US" altLang="ja-JP" dirty="0" smtClean="0"/>
          </a:p>
          <a:p>
            <a:r>
              <a:rPr kumimoji="1" lang="ja-JP" altLang="en-US" dirty="0" smtClean="0"/>
              <a:t>ユーザ空間で扱うことができるプログラムです。</a:t>
            </a:r>
            <a:endParaRPr kumimoji="1" lang="en-US" altLang="ja-JP" dirty="0" smtClean="0"/>
          </a:p>
          <a:p>
            <a:endParaRPr kumimoji="1" lang="en-US" altLang="ja-JP" dirty="0" smtClean="0"/>
          </a:p>
          <a:p>
            <a:r>
              <a:rPr kumimoji="1" lang="ja-JP" altLang="en-US" dirty="0" smtClean="0"/>
              <a:t>クラウド</a:t>
            </a:r>
            <a:r>
              <a:rPr kumimoji="1" lang="en-US" altLang="ja-JP" dirty="0" smtClean="0"/>
              <a:t>VM</a:t>
            </a:r>
            <a:r>
              <a:rPr kumimoji="1" lang="ja-JP" altLang="en-US" dirty="0" smtClean="0"/>
              <a:t>から送られてきたパケットは、パケットの送信元の</a:t>
            </a:r>
            <a:r>
              <a:rPr kumimoji="1" lang="en-US" altLang="ja-JP" dirty="0" smtClean="0"/>
              <a:t>MAC</a:t>
            </a:r>
            <a:r>
              <a:rPr kumimoji="1" lang="ja-JP" altLang="en-US" dirty="0" smtClean="0"/>
              <a:t>アドレスをみて、ユーザ</a:t>
            </a:r>
            <a:r>
              <a:rPr kumimoji="1" lang="en-US" altLang="ja-JP" dirty="0" smtClean="0"/>
              <a:t>VM</a:t>
            </a:r>
            <a:r>
              <a:rPr kumimoji="1" lang="ja-JP" altLang="en-US" dirty="0" smtClean="0"/>
              <a:t>を判別をします。</a:t>
            </a:r>
            <a:endParaRPr kumimoji="1" lang="en-US" altLang="ja-JP" dirty="0" smtClean="0"/>
          </a:p>
          <a:p>
            <a:r>
              <a:rPr kumimoji="1" lang="ja-JP" altLang="en-US" dirty="0" smtClean="0"/>
              <a:t>ここで</a:t>
            </a:r>
            <a:r>
              <a:rPr kumimoji="1" lang="en-US" altLang="ja-JP" dirty="0" smtClean="0"/>
              <a:t>MAC</a:t>
            </a:r>
            <a:r>
              <a:rPr kumimoji="1" lang="ja-JP" altLang="en-US" dirty="0" smtClean="0"/>
              <a:t>アドレスを用いるのは、</a:t>
            </a:r>
            <a:r>
              <a:rPr kumimoji="1" lang="en-US" altLang="ja-JP" dirty="0" smtClean="0"/>
              <a:t>MAC</a:t>
            </a:r>
            <a:r>
              <a:rPr kumimoji="1" lang="ja-JP" altLang="en-US" dirty="0" smtClean="0"/>
              <a:t>アドレスはネットワーク内で一意に決まってるので</a:t>
            </a:r>
            <a:r>
              <a:rPr kumimoji="1" lang="en-US" altLang="ja-JP" dirty="0" smtClean="0"/>
              <a:t>MAC</a:t>
            </a:r>
            <a:r>
              <a:rPr kumimoji="1" lang="ja-JP" altLang="en-US" dirty="0" smtClean="0"/>
              <a:t>アドレスで判別をします。</a:t>
            </a:r>
            <a:endParaRPr kumimoji="1" lang="en-US" altLang="ja-JP" dirty="0" smtClean="0"/>
          </a:p>
          <a:p>
            <a:r>
              <a:rPr kumimoji="1" lang="ja-JP" altLang="en-US" dirty="0" smtClean="0"/>
              <a:t>外部から送られてきたパケットについては、そのパケットの宛先の</a:t>
            </a:r>
            <a:r>
              <a:rPr kumimoji="1" lang="en-US" altLang="ja-JP" dirty="0" smtClean="0"/>
              <a:t>MAC</a:t>
            </a:r>
            <a:r>
              <a:rPr kumimoji="1" lang="ja-JP" altLang="en-US" dirty="0" smtClean="0"/>
              <a:t>アドレスをみてユーザ</a:t>
            </a:r>
            <a:r>
              <a:rPr kumimoji="1" lang="en-US" altLang="ja-JP" dirty="0" smtClean="0"/>
              <a:t>VM</a:t>
            </a:r>
            <a:r>
              <a:rPr kumimoji="1" lang="ja-JP" altLang="en-US" dirty="0" smtClean="0"/>
              <a:t>を判別をします。</a:t>
            </a:r>
            <a:endParaRPr kumimoji="1" lang="en-US" altLang="ja-JP" dirty="0" smtClean="0"/>
          </a:p>
          <a:p>
            <a:endParaRPr kumimoji="1" lang="en-US" altLang="ja-JP" dirty="0" smtClean="0"/>
          </a:p>
          <a:p>
            <a:endParaRPr kumimoji="1" lang="ja-JP" altLang="en-US"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17</a:t>
            </a:fld>
            <a:endParaRPr kumimoji="1" lang="ja-JP" altLang="en-US"/>
          </a:p>
        </p:txBody>
      </p:sp>
    </p:spTree>
    <p:extLst>
      <p:ext uri="{BB962C8B-B14F-4D97-AF65-F5344CB8AC3E}">
        <p14:creationId xmlns:p14="http://schemas.microsoft.com/office/powerpoint/2010/main" val="31532215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18</a:t>
            </a:fld>
            <a:endParaRPr kumimoji="1" lang="ja-JP" altLang="en-US"/>
          </a:p>
        </p:txBody>
      </p:sp>
    </p:spTree>
    <p:extLst>
      <p:ext uri="{BB962C8B-B14F-4D97-AF65-F5344CB8AC3E}">
        <p14:creationId xmlns:p14="http://schemas.microsoft.com/office/powerpoint/2010/main" val="31532215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ユーザ</a:t>
            </a:r>
            <a:r>
              <a:rPr kumimoji="1" lang="en-US" altLang="ja-JP" dirty="0" smtClean="0"/>
              <a:t>VM</a:t>
            </a:r>
            <a:r>
              <a:rPr kumimoji="1" lang="ja-JP" altLang="en-US" dirty="0" smtClean="0"/>
              <a:t>の仮想ディスクがネットワークストレージで共有されている場合は問題はありません。</a:t>
            </a:r>
            <a:endParaRPr kumimoji="1" lang="en-US" altLang="ja-JP" dirty="0" smtClean="0"/>
          </a:p>
          <a:p>
            <a:r>
              <a:rPr kumimoji="1" lang="ja-JP" altLang="en-US" dirty="0" smtClean="0"/>
              <a:t>しかし、クラウド</a:t>
            </a:r>
            <a:r>
              <a:rPr kumimoji="1" lang="en-US" altLang="ja-JP" dirty="0" smtClean="0"/>
              <a:t>VM</a:t>
            </a:r>
            <a:r>
              <a:rPr kumimoji="1" lang="ja-JP" altLang="en-US" dirty="0" smtClean="0"/>
              <a:t>内にユーザ</a:t>
            </a:r>
            <a:r>
              <a:rPr kumimoji="1" lang="en-US" altLang="ja-JP" dirty="0" smtClean="0"/>
              <a:t>VM</a:t>
            </a:r>
            <a:r>
              <a:rPr kumimoji="1" lang="ja-JP" altLang="en-US" dirty="0" smtClean="0"/>
              <a:t>の仮想ディスクが置かれている場合は単純にマウントできません。</a:t>
            </a:r>
            <a:endParaRPr kumimoji="1" lang="en-US" altLang="ja-JP" dirty="0" smtClean="0"/>
          </a:p>
          <a:p>
            <a:endParaRPr kumimoji="1" lang="en-US" altLang="ja-JP" dirty="0" smtClean="0"/>
          </a:p>
          <a:p>
            <a:r>
              <a:rPr kumimoji="1" lang="ja-JP" altLang="en-US" dirty="0" smtClean="0"/>
              <a:t>これは既に使用されているユーザ</a:t>
            </a:r>
            <a:r>
              <a:rPr kumimoji="1" lang="en-US" altLang="ja-JP" dirty="0" smtClean="0"/>
              <a:t>VM</a:t>
            </a:r>
            <a:r>
              <a:rPr kumimoji="1" lang="ja-JP" altLang="en-US" dirty="0" smtClean="0"/>
              <a:t>の仮想ディスクを、同時に</a:t>
            </a:r>
            <a:r>
              <a:rPr kumimoji="1" lang="en-US" altLang="ja-JP" dirty="0" smtClean="0"/>
              <a:t>IDS</a:t>
            </a:r>
            <a:r>
              <a:rPr kumimoji="1" lang="ja-JP" altLang="en-US" dirty="0" smtClean="0"/>
              <a:t>が使おうとすると</a:t>
            </a:r>
            <a:endParaRPr kumimoji="1" lang="en-US" altLang="ja-JP" dirty="0" smtClean="0"/>
          </a:p>
          <a:p>
            <a:r>
              <a:rPr kumimoji="1" lang="ja-JP" altLang="en-US" dirty="0" smtClean="0"/>
              <a:t>競合がおき、リカバリができなくなってしまいます。</a:t>
            </a:r>
            <a:endParaRPr kumimoji="1" lang="en-US" altLang="ja-JP" dirty="0" smtClean="0"/>
          </a:p>
          <a:p>
            <a:endParaRPr kumimoji="1" lang="en-US" altLang="ja-JP" dirty="0" smtClean="0"/>
          </a:p>
          <a:p>
            <a:r>
              <a:rPr kumimoji="1" lang="ja-JP" altLang="en-US" dirty="0" smtClean="0"/>
              <a:t>これを防ぐためには読み込み専用でマウントする必要があります。</a:t>
            </a:r>
            <a:endParaRPr kumimoji="1" lang="en-US" altLang="ja-JP" dirty="0" smtClean="0"/>
          </a:p>
          <a:p>
            <a:endParaRPr kumimoji="1" lang="en-US" altLang="ja-JP" dirty="0" smtClean="0"/>
          </a:p>
          <a:p>
            <a:r>
              <a:rPr kumimoji="1" lang="ja-JP" altLang="en-US" dirty="0" smtClean="0"/>
              <a:t>そこで</a:t>
            </a:r>
            <a:r>
              <a:rPr kumimoji="1" lang="en-US" altLang="ja-JP" dirty="0" err="1" smtClean="0"/>
              <a:t>dm</a:t>
            </a:r>
            <a:r>
              <a:rPr kumimoji="1" lang="en-US" altLang="ja-JP" dirty="0" smtClean="0"/>
              <a:t>-thin</a:t>
            </a:r>
            <a:r>
              <a:rPr kumimoji="1" lang="ja-JP" altLang="en-US" dirty="0" smtClean="0"/>
              <a:t>を用いクラウド</a:t>
            </a:r>
            <a:r>
              <a:rPr kumimoji="1" lang="en-US" altLang="ja-JP" dirty="0" smtClean="0"/>
              <a:t>VM</a:t>
            </a:r>
            <a:r>
              <a:rPr kumimoji="1" lang="ja-JP" altLang="en-US" dirty="0" smtClean="0"/>
              <a:t>の仮想ディスクのスナップショットを作成し、</a:t>
            </a:r>
            <a:endParaRPr kumimoji="1" lang="en-US" altLang="ja-JP" dirty="0" smtClean="0"/>
          </a:p>
          <a:p>
            <a:r>
              <a:rPr kumimoji="1" lang="ja-JP" altLang="en-US" dirty="0" smtClean="0"/>
              <a:t>スナップショットを読み書き可でマウントすることができます。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19</a:t>
            </a:fld>
            <a:endParaRPr kumimoji="1" lang="ja-JP" altLang="en-US"/>
          </a:p>
        </p:txBody>
      </p:sp>
    </p:spTree>
    <p:extLst>
      <p:ext uri="{BB962C8B-B14F-4D97-AF65-F5344CB8AC3E}">
        <p14:creationId xmlns:p14="http://schemas.microsoft.com/office/powerpoint/2010/main" val="42231446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Transcall</a:t>
            </a:r>
            <a:r>
              <a:rPr kumimoji="1" lang="ja-JP" altLang="en-US" dirty="0" smtClean="0"/>
              <a:t>の説明</a:t>
            </a:r>
            <a:endParaRPr kumimoji="1" lang="en-US" altLang="ja-JP" dirty="0" smtClean="0"/>
          </a:p>
          <a:p>
            <a:endParaRPr kumimoji="1" lang="ja-JP" altLang="en-US" dirty="0" smtClean="0"/>
          </a:p>
          <a:p>
            <a:r>
              <a:rPr kumimoji="1" lang="ja-JP" altLang="en-US" dirty="0" smtClean="0"/>
              <a:t>従来と提案の構成だけ話すこれで</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20</a:t>
            </a:fld>
            <a:endParaRPr kumimoji="1" lang="ja-JP" altLang="en-US"/>
          </a:p>
        </p:txBody>
      </p:sp>
    </p:spTree>
    <p:extLst>
      <p:ext uri="{BB962C8B-B14F-4D97-AF65-F5344CB8AC3E}">
        <p14:creationId xmlns:p14="http://schemas.microsoft.com/office/powerpoint/2010/main" val="2708536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近年、そのクラウドのサービス形態の一つ、</a:t>
            </a:r>
            <a:r>
              <a:rPr kumimoji="1" lang="en-US" altLang="ja-JP" dirty="0" err="1" smtClean="0"/>
              <a:t>IaaS</a:t>
            </a:r>
            <a:r>
              <a:rPr kumimoji="1" lang="ja-JP" altLang="en-US" dirty="0" smtClean="0"/>
              <a:t>型クラウドと呼ばれるクラウドサービスが普及してきています。</a:t>
            </a:r>
            <a:endParaRPr kumimoji="1" lang="en-US" altLang="ja-JP" dirty="0" smtClean="0"/>
          </a:p>
          <a:p>
            <a:r>
              <a:rPr kumimoji="1" lang="ja-JP" altLang="en-US" dirty="0" smtClean="0"/>
              <a:t>このクラウドサービスでは仮想マシン、今回の発表では</a:t>
            </a:r>
            <a:r>
              <a:rPr kumimoji="1" lang="en-US" altLang="ja-JP" dirty="0" smtClean="0"/>
              <a:t>VM</a:t>
            </a:r>
            <a:r>
              <a:rPr kumimoji="1" lang="ja-JP" altLang="en-US" dirty="0" smtClean="0"/>
              <a:t>と略しますが、をユーザは必要に応じて自由にシステムを構築することができます。</a:t>
            </a:r>
            <a:endParaRPr kumimoji="1" lang="en-US" altLang="ja-JP" dirty="0" smtClean="0"/>
          </a:p>
          <a:p>
            <a:r>
              <a:rPr kumimoji="1" lang="ja-JP" altLang="en-US" dirty="0" smtClean="0"/>
              <a:t>実際の</a:t>
            </a:r>
            <a:r>
              <a:rPr kumimoji="1" lang="en-US" altLang="ja-JP" dirty="0" err="1" smtClean="0"/>
              <a:t>IaaS</a:t>
            </a:r>
            <a:r>
              <a:rPr kumimoji="1" lang="ja-JP" altLang="en-US" dirty="0" smtClean="0"/>
              <a:t>型クラウドサービスとして、</a:t>
            </a:r>
            <a:r>
              <a:rPr kumimoji="1" lang="en-US" altLang="ja-JP" dirty="0" smtClean="0"/>
              <a:t>AWS ,amazon EC2</a:t>
            </a:r>
            <a:r>
              <a:rPr kumimoji="1" lang="ja-JP" altLang="en-US" dirty="0" smtClean="0"/>
              <a:t>などが挙げられます。</a:t>
            </a:r>
          </a:p>
          <a:p>
            <a:endParaRPr kumimoji="1" lang="en-US" altLang="ja-JP" dirty="0" smtClean="0"/>
          </a:p>
          <a:p>
            <a:r>
              <a:rPr kumimoji="1" lang="ja-JP" altLang="en-US" dirty="0" smtClean="0"/>
              <a:t>そのユーザが使用する</a:t>
            </a:r>
            <a:r>
              <a:rPr kumimoji="1" lang="en-US" altLang="ja-JP" dirty="0" smtClean="0"/>
              <a:t>VM</a:t>
            </a:r>
            <a:r>
              <a:rPr kumimoji="1" lang="ja-JP" altLang="en-US" dirty="0" smtClean="0"/>
              <a:t>、今回はユーザ</a:t>
            </a:r>
            <a:r>
              <a:rPr kumimoji="1" lang="en-US" altLang="ja-JP" dirty="0" smtClean="0"/>
              <a:t>VM</a:t>
            </a:r>
            <a:r>
              <a:rPr kumimoji="1" lang="ja-JP" altLang="en-US" dirty="0" smtClean="0"/>
              <a:t>と呼びますが、</a:t>
            </a:r>
          </a:p>
          <a:p>
            <a:r>
              <a:rPr kumimoji="1" lang="ja-JP" altLang="en-US" dirty="0" smtClean="0"/>
              <a:t>サーバの設定の不備や、セキュリティアップデートの未適用で、管理者が</a:t>
            </a:r>
            <a:r>
              <a:rPr kumimoji="1" lang="en-US" altLang="ja-JP" dirty="0" smtClean="0"/>
              <a:t>VM</a:t>
            </a:r>
            <a:r>
              <a:rPr kumimoji="1" lang="ja-JP" altLang="en-US" dirty="0" smtClean="0"/>
              <a:t>を十分に管理しているとは限りません。</a:t>
            </a:r>
            <a:endParaRPr kumimoji="1" lang="en-US" altLang="ja-JP" dirty="0" smtClean="0"/>
          </a:p>
          <a:p>
            <a:r>
              <a:rPr kumimoji="1" lang="ja-JP" altLang="en-US" dirty="0" smtClean="0"/>
              <a:t>そのような</a:t>
            </a:r>
            <a:r>
              <a:rPr kumimoji="1" lang="en-US" altLang="ja-JP" dirty="0" smtClean="0"/>
              <a:t>VM</a:t>
            </a:r>
            <a:r>
              <a:rPr kumimoji="1" lang="ja-JP" altLang="en-US" dirty="0" smtClean="0"/>
              <a:t>は、外部の攻撃者によって攻撃、侵入されることが考えられます。</a:t>
            </a:r>
            <a:endParaRPr kumimoji="1" lang="en-US" altLang="ja-JP" dirty="0" smtClean="0"/>
          </a:p>
          <a:p>
            <a:r>
              <a:rPr kumimoji="1" lang="ja-JP" altLang="en-US" dirty="0" smtClean="0"/>
              <a:t>そこで侵入検知システム、</a:t>
            </a:r>
            <a:r>
              <a:rPr kumimoji="1" lang="en-US" altLang="ja-JP" dirty="0" smtClean="0"/>
              <a:t>IDS</a:t>
            </a:r>
            <a:r>
              <a:rPr kumimoji="1" lang="ja-JP" altLang="en-US" dirty="0" smtClean="0"/>
              <a:t>による監視が必要です。</a:t>
            </a:r>
            <a:endParaRPr kumimoji="1" lang="en-US" altLang="ja-JP" dirty="0" smtClean="0"/>
          </a:p>
          <a:p>
            <a:r>
              <a:rPr kumimoji="1" lang="ja-JP" altLang="en-US" dirty="0" smtClean="0"/>
              <a:t>しかし、</a:t>
            </a:r>
            <a:r>
              <a:rPr kumimoji="1" lang="en-US" altLang="ja-JP" dirty="0" smtClean="0"/>
              <a:t>VM</a:t>
            </a:r>
            <a:r>
              <a:rPr kumimoji="1" lang="ja-JP" altLang="en-US" dirty="0" smtClean="0"/>
              <a:t>の中で</a:t>
            </a:r>
            <a:r>
              <a:rPr kumimoji="1" lang="en-US" altLang="ja-JP" dirty="0" smtClean="0"/>
              <a:t>IDS</a:t>
            </a:r>
            <a:r>
              <a:rPr kumimoji="1" lang="ja-JP" altLang="en-US" dirty="0" smtClean="0"/>
              <a:t>を動作させても攻撃者が侵入した場合、それを無効化されてしまうことが考えられます。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a:t>
            </a:fld>
            <a:endParaRPr kumimoji="1" lang="ja-JP" altLang="en-US"/>
          </a:p>
        </p:txBody>
      </p:sp>
    </p:spTree>
    <p:extLst>
      <p:ext uri="{BB962C8B-B14F-4D97-AF65-F5344CB8AC3E}">
        <p14:creationId xmlns:p14="http://schemas.microsoft.com/office/powerpoint/2010/main" val="21173719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メモリのスループットを測定しました。</a:t>
            </a:r>
            <a:endParaRPr kumimoji="1" lang="en-US" altLang="ja-JP" dirty="0" smtClean="0"/>
          </a:p>
          <a:p>
            <a:r>
              <a:rPr kumimoji="1" lang="ja-JP" altLang="en-US" dirty="0" smtClean="0"/>
              <a:t>その結果としては、従来より</a:t>
            </a:r>
            <a:r>
              <a:rPr kumimoji="1" lang="en-US" altLang="ja-JP" dirty="0" smtClean="0"/>
              <a:t>1.3</a:t>
            </a:r>
            <a:r>
              <a:rPr kumimoji="1" lang="ja-JP" altLang="en-US" dirty="0" smtClean="0"/>
              <a:t>％高速になりました。</a:t>
            </a:r>
            <a:endParaRPr kumimoji="1" lang="en-US" altLang="ja-JP" dirty="0" smtClean="0"/>
          </a:p>
          <a:p>
            <a:endParaRPr kumimoji="1" lang="en-US" altLang="ja-JP" dirty="0" smtClean="0"/>
          </a:p>
          <a:p>
            <a:r>
              <a:rPr kumimoji="1" lang="ja-JP" altLang="en-US" dirty="0" smtClean="0"/>
              <a:t>これは従来と</a:t>
            </a:r>
            <a:r>
              <a:rPr kumimoji="1" lang="en-US" altLang="ja-JP" dirty="0" smtClean="0"/>
              <a:t>V-Met</a:t>
            </a:r>
            <a:r>
              <a:rPr kumimoji="1" lang="ja-JP" altLang="en-US" dirty="0" smtClean="0"/>
              <a:t>のアドレス変換の違いによるものだと考えています。</a:t>
            </a:r>
            <a:endParaRPr kumimoji="1" lang="en-US" altLang="ja-JP" dirty="0" smtClean="0"/>
          </a:p>
          <a:p>
            <a:endParaRPr kumimoji="1" lang="en-US" altLang="ja-JP" dirty="0" smtClean="0"/>
          </a:p>
          <a:p>
            <a:r>
              <a:rPr kumimoji="1" lang="ja-JP" altLang="en-US" dirty="0" smtClean="0"/>
              <a:t>従来システムでは、アドレス変換を行う際、仮想</a:t>
            </a:r>
            <a:r>
              <a:rPr kumimoji="1" lang="en-US" altLang="ja-JP" dirty="0" smtClean="0"/>
              <a:t>CPU</a:t>
            </a:r>
            <a:r>
              <a:rPr kumimoji="1" lang="ja-JP" altLang="en-US" dirty="0" smtClean="0"/>
              <a:t>の情報すべてを取得しており、</a:t>
            </a:r>
            <a:endParaRPr kumimoji="1" lang="en-US" altLang="ja-JP" dirty="0" smtClean="0"/>
          </a:p>
          <a:p>
            <a:r>
              <a:rPr kumimoji="1" lang="ja-JP" altLang="en-US" dirty="0" smtClean="0"/>
              <a:t>対して</a:t>
            </a:r>
            <a:r>
              <a:rPr kumimoji="1" lang="en-US" altLang="ja-JP" dirty="0" smtClean="0"/>
              <a:t>V-Met</a:t>
            </a:r>
            <a:r>
              <a:rPr kumimoji="1" lang="ja-JP" altLang="en-US" dirty="0" smtClean="0"/>
              <a:t>では、アドレス変換の際に用いる</a:t>
            </a:r>
            <a:r>
              <a:rPr kumimoji="1" lang="en-US" altLang="ja-JP" dirty="0" smtClean="0"/>
              <a:t>CR3</a:t>
            </a:r>
            <a:r>
              <a:rPr kumimoji="1" lang="ja-JP" altLang="en-US" dirty="0" smtClean="0"/>
              <a:t>と</a:t>
            </a:r>
            <a:r>
              <a:rPr kumimoji="1" lang="en-US" altLang="ja-JP" dirty="0" smtClean="0"/>
              <a:t>EPT</a:t>
            </a:r>
            <a:r>
              <a:rPr kumimoji="1" lang="ja-JP" altLang="en-US" dirty="0" smtClean="0"/>
              <a:t>のみを取得します。</a:t>
            </a:r>
            <a:endParaRPr kumimoji="1" lang="en-US" altLang="ja-JP" dirty="0" smtClean="0"/>
          </a:p>
          <a:p>
            <a:r>
              <a:rPr kumimoji="1" lang="ja-JP" altLang="en-US" dirty="0" smtClean="0"/>
              <a:t>このときにかかる時間の比較は右のグラフになります。</a:t>
            </a:r>
            <a:endParaRPr kumimoji="1" lang="en-US" altLang="ja-JP" dirty="0" smtClean="0"/>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21</a:t>
            </a:fld>
            <a:endParaRPr kumimoji="1" lang="ja-JP" altLang="en-US"/>
          </a:p>
        </p:txBody>
      </p:sp>
    </p:spTree>
    <p:extLst>
      <p:ext uri="{BB962C8B-B14F-4D97-AF65-F5344CB8AC3E}">
        <p14:creationId xmlns:p14="http://schemas.microsoft.com/office/powerpoint/2010/main" val="25740257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Transcall</a:t>
            </a:r>
            <a:r>
              <a:rPr kumimoji="1" lang="ja-JP" altLang="en-US" baseline="0" dirty="0" smtClean="0"/>
              <a:t>という</a:t>
            </a:r>
            <a:r>
              <a:rPr kumimoji="1" lang="en-US" altLang="ja-JP" baseline="0" dirty="0" smtClean="0"/>
              <a:t>IDS</a:t>
            </a:r>
            <a:r>
              <a:rPr kumimoji="1" lang="ja-JP" altLang="en-US" baseline="0" dirty="0" smtClean="0"/>
              <a:t>の実行環境を構築するのにかかる時間を測定しました。</a:t>
            </a:r>
            <a:endParaRPr kumimoji="1" lang="en-US" altLang="ja-JP" baseline="0" dirty="0" smtClean="0"/>
          </a:p>
          <a:p>
            <a:r>
              <a:rPr kumimoji="1" lang="en-US" altLang="ja-JP" baseline="0" dirty="0" err="1" smtClean="0"/>
              <a:t>Transcall</a:t>
            </a:r>
            <a:r>
              <a:rPr kumimoji="1" lang="ja-JP" altLang="en-US" baseline="0" dirty="0" smtClean="0"/>
              <a:t>は</a:t>
            </a:r>
            <a:r>
              <a:rPr kumimoji="1" lang="en-US" altLang="ja-JP" baseline="0" dirty="0" smtClean="0"/>
              <a:t>OS</a:t>
            </a:r>
            <a:r>
              <a:rPr kumimoji="1" lang="ja-JP" altLang="en-US" baseline="0" dirty="0" smtClean="0"/>
              <a:t>のメモリ上のプロセスなどのデータを取得するようなプログラムです。</a:t>
            </a:r>
            <a:endParaRPr kumimoji="1" lang="en-US" altLang="ja-JP" baseline="0" dirty="0" smtClean="0"/>
          </a:p>
          <a:p>
            <a:r>
              <a:rPr kumimoji="1" lang="ja-JP" altLang="en-US" baseline="0" dirty="0" smtClean="0"/>
              <a:t>結果として、</a:t>
            </a:r>
            <a:r>
              <a:rPr kumimoji="1" lang="en-US" altLang="ja-JP" baseline="0" dirty="0" smtClean="0"/>
              <a:t>V-Met</a:t>
            </a:r>
            <a:r>
              <a:rPr kumimoji="1" lang="ja-JP" altLang="en-US" baseline="0" dirty="0" smtClean="0"/>
              <a:t>は従来より</a:t>
            </a:r>
            <a:r>
              <a:rPr kumimoji="1" lang="en-US" altLang="ja-JP" baseline="0" dirty="0" smtClean="0"/>
              <a:t>11%</a:t>
            </a:r>
            <a:r>
              <a:rPr kumimoji="1" lang="ja-JP" altLang="en-US" baseline="0" dirty="0" smtClean="0"/>
              <a:t>増加しました。</a:t>
            </a:r>
            <a:endParaRPr kumimoji="1" lang="en-US" altLang="ja-JP" baseline="0" dirty="0" smtClean="0"/>
          </a:p>
          <a:p>
            <a:r>
              <a:rPr kumimoji="1" lang="ja-JP" altLang="en-US" baseline="0" dirty="0" smtClean="0"/>
              <a:t>これはアドレス変換によるオーバーヘッドだと考えられます。</a:t>
            </a:r>
            <a:endParaRPr kumimoji="1" lang="en-US" altLang="ja-JP" baseline="0" dirty="0" smtClean="0"/>
          </a:p>
          <a:p>
            <a:r>
              <a:rPr kumimoji="1" lang="ja-JP" altLang="en-US" baseline="0" dirty="0" smtClean="0"/>
              <a:t>次にルートキット検出する</a:t>
            </a:r>
            <a:r>
              <a:rPr kumimoji="1" lang="en-US" altLang="ja-JP" baseline="0" dirty="0" smtClean="0"/>
              <a:t>IDS</a:t>
            </a:r>
            <a:r>
              <a:rPr kumimoji="1" lang="ja-JP" altLang="en-US" baseline="0" dirty="0" smtClean="0"/>
              <a:t>である</a:t>
            </a:r>
            <a:r>
              <a:rPr kumimoji="1" lang="en-US" altLang="ja-JP" baseline="0" dirty="0" err="1" smtClean="0"/>
              <a:t>chkrootkit</a:t>
            </a:r>
            <a:r>
              <a:rPr kumimoji="1" lang="ja-JP" altLang="en-US" baseline="0" dirty="0" smtClean="0"/>
              <a:t>の実行時間を測定しました。</a:t>
            </a:r>
            <a:endParaRPr kumimoji="1" lang="en-US" altLang="ja-JP" baseline="0" dirty="0" smtClean="0"/>
          </a:p>
          <a:p>
            <a:r>
              <a:rPr kumimoji="1" lang="en-US" altLang="ja-JP" baseline="0" dirty="0" err="1" smtClean="0"/>
              <a:t>Chkrootkit</a:t>
            </a:r>
            <a:r>
              <a:rPr kumimoji="1" lang="ja-JP" altLang="en-US" baseline="0" dirty="0" smtClean="0"/>
              <a:t>はルートキットを検出するためにメモリの情報を監視をします。</a:t>
            </a:r>
            <a:endParaRPr kumimoji="1" lang="en-US" altLang="ja-JP" baseline="0" dirty="0" smtClean="0"/>
          </a:p>
          <a:p>
            <a:r>
              <a:rPr kumimoji="1" lang="ja-JP" altLang="en-US" baseline="0" dirty="0" smtClean="0"/>
              <a:t>また、</a:t>
            </a:r>
            <a:r>
              <a:rPr kumimoji="1" lang="en-US" altLang="ja-JP" baseline="0" dirty="0" err="1" smtClean="0"/>
              <a:t>Chkrootkit</a:t>
            </a:r>
            <a:r>
              <a:rPr kumimoji="1" lang="ja-JP" altLang="en-US" baseline="0" dirty="0" smtClean="0"/>
              <a:t>は</a:t>
            </a:r>
            <a:r>
              <a:rPr kumimoji="1" lang="en-US" altLang="ja-JP" baseline="0" dirty="0" err="1" smtClean="0"/>
              <a:t>Transcall</a:t>
            </a:r>
            <a:r>
              <a:rPr kumimoji="1" lang="ja-JP" altLang="en-US" baseline="0" dirty="0" smtClean="0"/>
              <a:t>を用いて実行します。</a:t>
            </a:r>
            <a:endParaRPr kumimoji="1" lang="en-US" altLang="ja-JP" baseline="0" dirty="0" smtClean="0"/>
          </a:p>
          <a:p>
            <a:endParaRPr kumimoji="1" lang="en-US" altLang="ja-JP" baseline="0" dirty="0" smtClean="0"/>
          </a:p>
          <a:p>
            <a:r>
              <a:rPr kumimoji="1" lang="ja-JP" altLang="en-US" baseline="0" dirty="0" smtClean="0"/>
              <a:t>結果として、従来から</a:t>
            </a:r>
            <a:r>
              <a:rPr kumimoji="1" lang="en-US" altLang="ja-JP" baseline="0" dirty="0" smtClean="0"/>
              <a:t>3%</a:t>
            </a:r>
            <a:r>
              <a:rPr kumimoji="1" lang="ja-JP" altLang="en-US" baseline="0" dirty="0" smtClean="0"/>
              <a:t>増加という結果になりました。</a:t>
            </a:r>
            <a:endParaRPr kumimoji="1" lang="en-US" altLang="ja-JP" baseline="0" dirty="0" smtClean="0"/>
          </a:p>
          <a:p>
            <a:endParaRPr kumimoji="1" lang="en-US" altLang="ja-JP" baseline="0" dirty="0" smtClean="0"/>
          </a:p>
          <a:p>
            <a:endParaRPr kumimoji="1" lang="en-US" altLang="ja-JP"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dirty="0" smtClean="0"/>
              <a:t>CR3</a:t>
            </a:r>
            <a:r>
              <a:rPr kumimoji="1" lang="ja-JP" altLang="en-US" dirty="0" smtClean="0"/>
              <a:t>を用いる変換はキャッシュのおかげで減った</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（プログラムで言うと、ハッシュを使っている部分）</a:t>
            </a:r>
          </a:p>
          <a:p>
            <a:endParaRPr kumimoji="1" lang="en-US" altLang="ja-JP" baseline="0" dirty="0" smtClean="0"/>
          </a:p>
          <a:p>
            <a:endParaRPr kumimoji="1" lang="en-US" altLang="ja-JP" baseline="0" dirty="0" smtClean="0"/>
          </a:p>
          <a:p>
            <a:endParaRPr kumimoji="1" lang="en-US" altLang="ja-JP" baseline="0" dirty="0" smtClean="0"/>
          </a:p>
          <a:p>
            <a:r>
              <a:rPr kumimoji="1" lang="ja-JP" altLang="en-US" baseline="0" dirty="0" smtClean="0"/>
              <a:t>ルートキットとは、マシンに潜伏し攻撃者は不正に情報を取得するマルウェアのことで、</a:t>
            </a:r>
            <a:endParaRPr kumimoji="1" lang="en-US" altLang="ja-JP" baseline="0" dirty="0" smtClean="0"/>
          </a:p>
          <a:p>
            <a:r>
              <a:rPr kumimoji="1" lang="ja-JP" altLang="en-US" baseline="0" dirty="0" smtClean="0"/>
              <a:t>管理者権限を奪うことを目的にしたマルウェアである。</a:t>
            </a:r>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22</a:t>
            </a:fld>
            <a:endParaRPr kumimoji="1" lang="ja-JP" altLang="en-US"/>
          </a:p>
        </p:txBody>
      </p:sp>
    </p:spTree>
    <p:extLst>
      <p:ext uri="{BB962C8B-B14F-4D97-AF65-F5344CB8AC3E}">
        <p14:creationId xmlns:p14="http://schemas.microsoft.com/office/powerpoint/2010/main" val="8289998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ディスクの性能を調べる為に</a:t>
            </a:r>
            <a:r>
              <a:rPr kumimoji="1" lang="en-US" altLang="ja-JP" dirty="0" err="1" smtClean="0"/>
              <a:t>Iozone</a:t>
            </a:r>
            <a:r>
              <a:rPr kumimoji="1" lang="ja-JP" altLang="en-US" dirty="0" smtClean="0"/>
              <a:t>を実行しました。</a:t>
            </a:r>
            <a:endParaRPr kumimoji="1" lang="en-US" altLang="ja-JP" dirty="0" smtClean="0"/>
          </a:p>
          <a:p>
            <a:r>
              <a:rPr kumimoji="1" lang="ja-JP" altLang="en-US" dirty="0" smtClean="0"/>
              <a:t>結果は左の図になります。これはスループットなので高いほど良い性能ということになります。</a:t>
            </a:r>
            <a:endParaRPr kumimoji="1" lang="en-US" altLang="ja-JP" dirty="0" smtClean="0"/>
          </a:p>
          <a:p>
            <a:endParaRPr kumimoji="1" lang="en-US" altLang="ja-JP" dirty="0" smtClean="0"/>
          </a:p>
          <a:p>
            <a:r>
              <a:rPr kumimoji="1" lang="ja-JP" altLang="en-US" dirty="0" smtClean="0"/>
              <a:t>Ｎ</a:t>
            </a:r>
            <a:r>
              <a:rPr kumimoji="1" lang="en-US" altLang="ja-JP" dirty="0" smtClean="0"/>
              <a:t>FS</a:t>
            </a:r>
            <a:r>
              <a:rPr kumimoji="1" lang="ja-JP" altLang="en-US" dirty="0" smtClean="0"/>
              <a:t>の場合は、従来と同程度で、ローカルディスクの場合は</a:t>
            </a:r>
            <a:r>
              <a:rPr kumimoji="1" lang="en-US" altLang="ja-JP" dirty="0" smtClean="0"/>
              <a:t>16%</a:t>
            </a:r>
            <a:r>
              <a:rPr kumimoji="1" lang="ja-JP" altLang="en-US" dirty="0" smtClean="0"/>
              <a:t>性能向上がみられました。</a:t>
            </a:r>
            <a:endParaRPr kumimoji="1" lang="en-US" altLang="ja-JP" dirty="0" smtClean="0"/>
          </a:p>
          <a:p>
            <a:endParaRPr kumimoji="1" lang="en-US" altLang="ja-JP" dirty="0" smtClean="0"/>
          </a:p>
          <a:p>
            <a:r>
              <a:rPr kumimoji="1" lang="ja-JP" altLang="en-US" dirty="0" smtClean="0"/>
              <a:t>次にファイルシステムの整合性を検査する</a:t>
            </a:r>
            <a:r>
              <a:rPr kumimoji="1" lang="en-US" altLang="ja-JP" dirty="0" smtClean="0"/>
              <a:t>IDS</a:t>
            </a:r>
            <a:r>
              <a:rPr kumimoji="1" lang="ja-JP" altLang="en-US" dirty="0" smtClean="0"/>
              <a:t>である</a:t>
            </a:r>
            <a:r>
              <a:rPr kumimoji="1" lang="en-US" altLang="ja-JP" dirty="0" smtClean="0"/>
              <a:t>Tripwire</a:t>
            </a:r>
            <a:r>
              <a:rPr kumimoji="1" lang="ja-JP" altLang="en-US" dirty="0" smtClean="0"/>
              <a:t>の実行時間を測定しました。</a:t>
            </a:r>
            <a:endParaRPr kumimoji="1" lang="en-US" altLang="ja-JP" dirty="0" smtClean="0"/>
          </a:p>
          <a:p>
            <a:r>
              <a:rPr kumimoji="1" lang="en-US" altLang="ja-JP" dirty="0" smtClean="0"/>
              <a:t>Tripwire</a:t>
            </a:r>
            <a:r>
              <a:rPr kumimoji="1" lang="ja-JP" altLang="en-US" dirty="0" smtClean="0"/>
              <a:t>も</a:t>
            </a:r>
            <a:r>
              <a:rPr kumimoji="1" lang="en-US" altLang="ja-JP" baseline="0" dirty="0" smtClean="0"/>
              <a:t>IDS</a:t>
            </a:r>
            <a:r>
              <a:rPr kumimoji="1" lang="ja-JP" altLang="en-US" baseline="0" dirty="0" smtClean="0"/>
              <a:t>の実行環境を提供するプログラムである</a:t>
            </a:r>
            <a:r>
              <a:rPr kumimoji="1" lang="en-US" altLang="ja-JP" dirty="0" err="1" smtClean="0"/>
              <a:t>Transcall</a:t>
            </a:r>
            <a:r>
              <a:rPr kumimoji="1" lang="ja-JP" altLang="en-US" dirty="0" smtClean="0"/>
              <a:t>を用いて実行します。</a:t>
            </a:r>
            <a:endParaRPr kumimoji="1" lang="en-US" altLang="ja-JP" dirty="0" smtClean="0"/>
          </a:p>
          <a:p>
            <a:r>
              <a:rPr kumimoji="1" lang="ja-JP" altLang="en-US" dirty="0" smtClean="0"/>
              <a:t>結果は右側のグラフになります。これは実行時間なので短いほど良いです。</a:t>
            </a:r>
            <a:endParaRPr kumimoji="1" lang="en-US" altLang="ja-JP" dirty="0" smtClean="0"/>
          </a:p>
          <a:p>
            <a:endParaRPr kumimoji="1" lang="en-US" altLang="ja-JP" dirty="0" smtClean="0"/>
          </a:p>
          <a:p>
            <a:r>
              <a:rPr kumimoji="1" lang="en-US" altLang="ja-JP" dirty="0" smtClean="0"/>
              <a:t>NFS</a:t>
            </a:r>
            <a:r>
              <a:rPr kumimoji="1" lang="ja-JP" altLang="en-US" dirty="0" smtClean="0"/>
              <a:t>の場合、</a:t>
            </a:r>
            <a:r>
              <a:rPr kumimoji="1" lang="en-US" altLang="ja-JP" dirty="0" smtClean="0"/>
              <a:t>9%</a:t>
            </a:r>
            <a:r>
              <a:rPr kumimoji="1" lang="ja-JP" altLang="en-US" dirty="0" smtClean="0"/>
              <a:t>低下、ローカルディスクでは</a:t>
            </a:r>
            <a:r>
              <a:rPr kumimoji="1" lang="en-US" altLang="ja-JP" dirty="0" smtClean="0"/>
              <a:t>13%</a:t>
            </a:r>
            <a:r>
              <a:rPr kumimoji="1" lang="ja-JP" altLang="en-US" dirty="0" smtClean="0"/>
              <a:t>低下しました。</a:t>
            </a:r>
            <a:r>
              <a:rPr kumimoji="1" lang="en-US" altLang="ja-JP" dirty="0" smtClean="0"/>
              <a:t>NFS</a:t>
            </a:r>
            <a:r>
              <a:rPr kumimoji="1" lang="ja-JP" altLang="en-US" dirty="0" smtClean="0"/>
              <a:t>の方が性能がいいという結果になりました。</a:t>
            </a:r>
            <a:endParaRPr kumimoji="1" lang="en-US" altLang="ja-JP" dirty="0" smtClean="0"/>
          </a:p>
          <a:p>
            <a:r>
              <a:rPr kumimoji="1" lang="en-US" altLang="ja-JP" dirty="0" smtClean="0"/>
              <a:t>Tripwire</a:t>
            </a:r>
            <a:r>
              <a:rPr kumimoji="1" lang="ja-JP" altLang="en-US" dirty="0" smtClean="0"/>
              <a:t>の実行時間が</a:t>
            </a:r>
            <a:r>
              <a:rPr kumimoji="1" lang="en-US" altLang="ja-JP" dirty="0" err="1" smtClean="0"/>
              <a:t>iozone</a:t>
            </a:r>
            <a:r>
              <a:rPr kumimoji="1" lang="ja-JP" altLang="en-US" dirty="0" smtClean="0"/>
              <a:t>の結果と逆の傾向になっていることについては</a:t>
            </a:r>
            <a:r>
              <a:rPr kumimoji="1" lang="en-US" altLang="ja-JP" dirty="0" err="1" smtClean="0"/>
              <a:t>Transcall</a:t>
            </a:r>
            <a:r>
              <a:rPr kumimoji="1" lang="ja-JP" altLang="en-US" dirty="0" smtClean="0"/>
              <a:t>によるもの</a:t>
            </a:r>
            <a:endParaRPr kumimoji="1" lang="en-US" altLang="ja-JP" dirty="0" smtClean="0"/>
          </a:p>
          <a:p>
            <a:r>
              <a:rPr kumimoji="1" lang="ja-JP" altLang="en-US" dirty="0" smtClean="0"/>
              <a:t>だと考えています。（捕捉的に）</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23</a:t>
            </a:fld>
            <a:endParaRPr kumimoji="1" lang="ja-JP" altLang="en-US"/>
          </a:p>
        </p:txBody>
      </p:sp>
    </p:spTree>
    <p:extLst>
      <p:ext uri="{BB962C8B-B14F-4D97-AF65-F5344CB8AC3E}">
        <p14:creationId xmlns:p14="http://schemas.microsoft.com/office/powerpoint/2010/main" val="39900848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クラウド</a:t>
            </a:r>
            <a:r>
              <a:rPr kumimoji="1" lang="en-US" altLang="ja-JP" dirty="0" smtClean="0"/>
              <a:t>VM</a:t>
            </a:r>
            <a:r>
              <a:rPr kumimoji="1" lang="ja-JP" altLang="en-US" dirty="0" smtClean="0"/>
              <a:t>の境界で監視すると、従来と比較すると</a:t>
            </a:r>
            <a:r>
              <a:rPr kumimoji="1" lang="en-US" altLang="ja-JP" dirty="0" smtClean="0"/>
              <a:t>0.36</a:t>
            </a:r>
            <a:r>
              <a:rPr kumimoji="1" lang="ja-JP" altLang="en-US" dirty="0" smtClean="0"/>
              <a:t>秒増加した。</a:t>
            </a:r>
            <a:endParaRPr kumimoji="1" lang="en-US" altLang="ja-JP" dirty="0" smtClean="0"/>
          </a:p>
          <a:p>
            <a:r>
              <a:rPr kumimoji="1" lang="ja-JP" altLang="en-US" dirty="0" smtClean="0"/>
              <a:t>これは取得したパケットを分類することによるオーバーヘッドだと考えられます。</a:t>
            </a:r>
            <a:endParaRPr kumimoji="1" lang="en-US" altLang="ja-JP" dirty="0" smtClean="0"/>
          </a:p>
          <a:p>
            <a:endParaRPr kumimoji="1" lang="en-US" altLang="ja-JP" dirty="0" smtClean="0"/>
          </a:p>
          <a:p>
            <a:endParaRPr kumimoji="1" lang="en-US" altLang="ja-JP" dirty="0" smtClean="0"/>
          </a:p>
          <a:p>
            <a:r>
              <a:rPr kumimoji="1" lang="ja-JP" altLang="en-US" dirty="0" smtClean="0"/>
              <a:t>ユーザ</a:t>
            </a:r>
            <a:r>
              <a:rPr kumimoji="1" lang="en-US" altLang="ja-JP" dirty="0" smtClean="0"/>
              <a:t>VM</a:t>
            </a:r>
            <a:r>
              <a:rPr kumimoji="1" lang="ja-JP" altLang="en-US" dirty="0" smtClean="0"/>
              <a:t>の境界で監視すると、</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これはウルトラコールによって生じたオーバーヘッドであると考えられます。</a:t>
            </a:r>
            <a:endParaRPr kumimoji="1" lang="en-US" altLang="ja-JP" dirty="0" smtClean="0"/>
          </a:p>
          <a:p>
            <a:endParaRPr kumimoji="1" lang="en-US" altLang="ja-JP" dirty="0" smtClean="0"/>
          </a:p>
          <a:p>
            <a:endParaRPr kumimoji="1" lang="en-US" altLang="ja-JP" dirty="0" smtClean="0"/>
          </a:p>
          <a:p>
            <a:r>
              <a:rPr kumimoji="1" lang="ja-JP" altLang="en-US" dirty="0" smtClean="0"/>
              <a:t>ポートスキャンは攻撃の前段階</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r>
              <a:rPr kumimoji="1" lang="ja-JP" altLang="en-US" dirty="0" smtClean="0"/>
              <a:t>ネットワーク監視の性能</a:t>
            </a:r>
          </a:p>
          <a:p>
            <a:r>
              <a:rPr kumimoji="1" lang="ja-JP" altLang="en-US" dirty="0" smtClean="0"/>
              <a:t>ポートスキャン検出時間</a:t>
            </a:r>
            <a:endParaRPr kumimoji="1" lang="en-US" altLang="ja-JP" dirty="0" smtClean="0"/>
          </a:p>
          <a:p>
            <a:pPr lvl="1"/>
            <a:r>
              <a:rPr lang="ja-JP" altLang="en-US" dirty="0" smtClean="0"/>
              <a:t>従来：</a:t>
            </a:r>
            <a:r>
              <a:rPr kumimoji="1" lang="en-US" altLang="ja-JP" sz="1200" b="0" i="0" u="none" strike="noStrike" kern="1200" dirty="0" smtClean="0">
                <a:solidFill>
                  <a:schemeClr val="tx1"/>
                </a:solidFill>
                <a:effectLst/>
                <a:latin typeface="+mn-lt"/>
                <a:ea typeface="+mn-ea"/>
                <a:cs typeface="+mn-cs"/>
              </a:rPr>
              <a:t>0.08</a:t>
            </a:r>
            <a:r>
              <a:rPr lang="ja-JP" altLang="en-US" dirty="0" smtClean="0"/>
              <a:t> 秒</a:t>
            </a:r>
            <a:endParaRPr lang="en-US" altLang="ja-JP" dirty="0" smtClean="0"/>
          </a:p>
          <a:p>
            <a:pPr lvl="1"/>
            <a:r>
              <a:rPr lang="ja-JP" altLang="en-US" dirty="0" smtClean="0"/>
              <a:t>クラウド</a:t>
            </a:r>
            <a:r>
              <a:rPr lang="en-US" altLang="ja-JP" dirty="0" smtClean="0"/>
              <a:t>VM</a:t>
            </a:r>
            <a:r>
              <a:rPr lang="ja-JP" altLang="en-US" dirty="0" smtClean="0"/>
              <a:t>の境界：</a:t>
            </a:r>
            <a:r>
              <a:rPr lang="en-US" altLang="ja-JP" dirty="0" smtClean="0"/>
              <a:t>0.4</a:t>
            </a:r>
            <a:r>
              <a:rPr lang="ja-JP" altLang="en-US" dirty="0" smtClean="0"/>
              <a:t>秒</a:t>
            </a:r>
            <a:endParaRPr lang="en-US" altLang="ja-JP" dirty="0" smtClean="0"/>
          </a:p>
          <a:p>
            <a:pPr lvl="1"/>
            <a:r>
              <a:rPr lang="ja-JP" altLang="en-US" dirty="0" smtClean="0"/>
              <a:t>ユーザ</a:t>
            </a:r>
            <a:r>
              <a:rPr lang="en-US" altLang="ja-JP" dirty="0" smtClean="0"/>
              <a:t>VM</a:t>
            </a:r>
            <a:r>
              <a:rPr lang="ja-JP" altLang="en-US" dirty="0" smtClean="0"/>
              <a:t>の境界：</a:t>
            </a:r>
            <a:r>
              <a:rPr lang="en-US" altLang="ja-JP" dirty="0" smtClean="0"/>
              <a:t>1.1</a:t>
            </a:r>
            <a:r>
              <a:rPr lang="ja-JP" altLang="en-US" dirty="0" smtClean="0"/>
              <a:t>秒</a:t>
            </a:r>
            <a:endParaRPr lang="en-US" altLang="ja-JP" dirty="0" smtClean="0"/>
          </a:p>
          <a:p>
            <a:r>
              <a:rPr kumimoji="1" lang="ja-JP" altLang="en-US" dirty="0" smtClean="0"/>
              <a:t>ネットワーク性能への影響</a:t>
            </a:r>
            <a:endParaRPr kumimoji="1" lang="en-US" altLang="ja-JP" dirty="0" smtClean="0"/>
          </a:p>
          <a:p>
            <a:r>
              <a:rPr kumimoji="1" lang="en-US" altLang="ja-JP" dirty="0" smtClean="0"/>
              <a:t>	</a:t>
            </a:r>
            <a:r>
              <a:rPr kumimoji="1" lang="ja-JP" altLang="en-US" dirty="0" smtClean="0"/>
              <a:t>監視なし：</a:t>
            </a:r>
            <a:r>
              <a:rPr kumimoji="1" lang="en-US" altLang="ja-JP" dirty="0" smtClean="0"/>
              <a:t>85.45</a:t>
            </a:r>
            <a:r>
              <a:rPr lang="en-US" altLang="ja-JP" dirty="0" smtClean="0"/>
              <a:t>[Mbps]</a:t>
            </a:r>
            <a:endParaRPr kumimoji="1" lang="en-US" altLang="ja-JP" dirty="0" smtClean="0"/>
          </a:p>
          <a:p>
            <a:pPr lvl="1"/>
            <a:r>
              <a:rPr lang="ja-JP" altLang="en-US" dirty="0" smtClean="0"/>
              <a:t>クラウド</a:t>
            </a:r>
            <a:r>
              <a:rPr lang="en-US" altLang="ja-JP" dirty="0" smtClean="0"/>
              <a:t>VM</a:t>
            </a:r>
            <a:r>
              <a:rPr lang="ja-JP" altLang="en-US" dirty="0" smtClean="0"/>
              <a:t>の境界：</a:t>
            </a:r>
            <a:r>
              <a:rPr lang="en-US" altLang="ja-JP" dirty="0" smtClean="0"/>
              <a:t>83.1[Mbps]</a:t>
            </a:r>
          </a:p>
          <a:p>
            <a:pPr lvl="1"/>
            <a:r>
              <a:rPr lang="ja-JP" altLang="en-US" dirty="0" smtClean="0"/>
              <a:t>ユーザ</a:t>
            </a:r>
            <a:r>
              <a:rPr lang="en-US" altLang="ja-JP" dirty="0" smtClean="0"/>
              <a:t>VM</a:t>
            </a:r>
            <a:r>
              <a:rPr lang="ja-JP" altLang="en-US" dirty="0" smtClean="0"/>
              <a:t>の境界：</a:t>
            </a:r>
            <a:r>
              <a:rPr lang="en-US" altLang="ja-JP" dirty="0" smtClean="0"/>
              <a:t>80.9[Mbps]</a:t>
            </a:r>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24</a:t>
            </a:fld>
            <a:endParaRPr kumimoji="1" lang="ja-JP" altLang="en-US"/>
          </a:p>
        </p:txBody>
      </p:sp>
    </p:spTree>
    <p:extLst>
      <p:ext uri="{BB962C8B-B14F-4D97-AF65-F5344CB8AC3E}">
        <p14:creationId xmlns:p14="http://schemas.microsoft.com/office/powerpoint/2010/main" val="5170568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25</a:t>
            </a:fld>
            <a:endParaRPr kumimoji="1" lang="ja-JP" altLang="en-US"/>
          </a:p>
        </p:txBody>
      </p:sp>
    </p:spTree>
    <p:extLst>
      <p:ext uri="{BB962C8B-B14F-4D97-AF65-F5344CB8AC3E}">
        <p14:creationId xmlns:p14="http://schemas.microsoft.com/office/powerpoint/2010/main" val="24597666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時間がやばいときは、一行目だけ</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26</a:t>
            </a:fld>
            <a:endParaRPr kumimoji="1" lang="ja-JP" altLang="en-US"/>
          </a:p>
        </p:txBody>
      </p:sp>
    </p:spTree>
    <p:extLst>
      <p:ext uri="{BB962C8B-B14F-4D97-AF65-F5344CB8AC3E}">
        <p14:creationId xmlns:p14="http://schemas.microsoft.com/office/powerpoint/2010/main" val="25693759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27</a:t>
            </a:fld>
            <a:endParaRPr kumimoji="1" lang="ja-JP" altLang="en-US"/>
          </a:p>
        </p:txBody>
      </p:sp>
    </p:spTree>
    <p:extLst>
      <p:ext uri="{BB962C8B-B14F-4D97-AF65-F5344CB8AC3E}">
        <p14:creationId xmlns:p14="http://schemas.microsoft.com/office/powerpoint/2010/main" val="2905698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aseline="0" dirty="0" smtClean="0"/>
              <a:t>そのようなことに対して、</a:t>
            </a:r>
            <a:r>
              <a:rPr kumimoji="1" lang="en-US" altLang="ja-JP" baseline="0" dirty="0" smtClean="0"/>
              <a:t>IDS</a:t>
            </a:r>
            <a:r>
              <a:rPr kumimoji="1" lang="ja-JP" altLang="en-US" baseline="0" dirty="0" smtClean="0"/>
              <a:t>をユーザ</a:t>
            </a:r>
            <a:r>
              <a:rPr kumimoji="1" lang="en-US" altLang="ja-JP" baseline="0" dirty="0" smtClean="0"/>
              <a:t>VM</a:t>
            </a:r>
            <a:r>
              <a:rPr kumimoji="1" lang="ja-JP" altLang="en-US" baseline="0" dirty="0" smtClean="0"/>
              <a:t>の外側で動作させる手法、</a:t>
            </a:r>
            <a:r>
              <a:rPr kumimoji="1" lang="en-US" altLang="ja-JP" baseline="0" dirty="0" smtClean="0"/>
              <a:t>IDS</a:t>
            </a:r>
            <a:r>
              <a:rPr kumimoji="1" lang="ja-JP" altLang="en-US" baseline="0" dirty="0" smtClean="0"/>
              <a:t>オフロードという手法が提案されています。</a:t>
            </a:r>
            <a:endParaRPr kumimoji="1" lang="en-US" altLang="ja-JP" baseline="0" dirty="0" smtClean="0"/>
          </a:p>
          <a:p>
            <a:r>
              <a:rPr kumimoji="1" lang="ja-JP" altLang="en-US" baseline="0" dirty="0" smtClean="0"/>
              <a:t>この手法では、</a:t>
            </a:r>
            <a:r>
              <a:rPr kumimoji="1" lang="en-US" altLang="ja-JP" baseline="0" dirty="0" smtClean="0"/>
              <a:t>VM</a:t>
            </a:r>
            <a:r>
              <a:rPr kumimoji="1" lang="ja-JP" altLang="en-US" baseline="0" dirty="0" smtClean="0"/>
              <a:t>の外側で</a:t>
            </a:r>
            <a:r>
              <a:rPr kumimoji="1" lang="en-US" altLang="ja-JP" baseline="0" dirty="0" smtClean="0"/>
              <a:t>IDS</a:t>
            </a:r>
            <a:r>
              <a:rPr kumimoji="1" lang="ja-JP" altLang="en-US" baseline="0" dirty="0" smtClean="0"/>
              <a:t>を動作させることで、仮に攻撃者が</a:t>
            </a:r>
            <a:r>
              <a:rPr kumimoji="1" lang="en-US" altLang="ja-JP" baseline="0" dirty="0" smtClean="0"/>
              <a:t>VM</a:t>
            </a:r>
            <a:r>
              <a:rPr kumimoji="1" lang="ja-JP" altLang="en-US" baseline="0" dirty="0" smtClean="0"/>
              <a:t>に侵入しても</a:t>
            </a:r>
            <a:r>
              <a:rPr kumimoji="1" lang="en-US" altLang="ja-JP" baseline="0" dirty="0" smtClean="0"/>
              <a:t>IDS</a:t>
            </a:r>
            <a:r>
              <a:rPr kumimoji="1" lang="ja-JP" altLang="en-US" baseline="0" dirty="0" smtClean="0"/>
              <a:t>を攻撃することはできません。</a:t>
            </a:r>
            <a:endParaRPr kumimoji="1" lang="en-US" altLang="ja-JP" baseline="0" dirty="0" smtClean="0"/>
          </a:p>
          <a:p>
            <a:endParaRPr kumimoji="1" lang="en-US" altLang="ja-JP" baseline="0" dirty="0" smtClean="0"/>
          </a:p>
          <a:p>
            <a:r>
              <a:rPr kumimoji="1" lang="ja-JP" altLang="en-US" baseline="0" dirty="0" smtClean="0"/>
              <a:t>このときオフロードした</a:t>
            </a:r>
            <a:r>
              <a:rPr kumimoji="1" lang="en-US" altLang="ja-JP" baseline="0" dirty="0" smtClean="0"/>
              <a:t>IDS</a:t>
            </a:r>
            <a:r>
              <a:rPr kumimoji="1" lang="ja-JP" altLang="en-US" baseline="0" dirty="0" smtClean="0"/>
              <a:t>はユーザ</a:t>
            </a:r>
            <a:r>
              <a:rPr kumimoji="1" lang="en-US" altLang="ja-JP" baseline="0" dirty="0" smtClean="0"/>
              <a:t>VM</a:t>
            </a:r>
            <a:r>
              <a:rPr kumimoji="1" lang="ja-JP" altLang="en-US" baseline="0" dirty="0" smtClean="0"/>
              <a:t>から情報を直接取得します。</a:t>
            </a:r>
            <a:endParaRPr kumimoji="1" lang="en-US" altLang="ja-JP" baseline="0" dirty="0" smtClean="0"/>
          </a:p>
          <a:p>
            <a:r>
              <a:rPr kumimoji="1" lang="ja-JP" altLang="en-US" baseline="0" dirty="0" smtClean="0"/>
              <a:t>例えば、メモリの情報を取得する時は、メモリの情報は</a:t>
            </a:r>
            <a:r>
              <a:rPr kumimoji="1" lang="en-US" altLang="ja-JP" baseline="0" dirty="0" smtClean="0"/>
              <a:t>OS</a:t>
            </a:r>
            <a:r>
              <a:rPr kumimoji="1" lang="ja-JP" altLang="en-US" baseline="0" dirty="0" smtClean="0"/>
              <a:t>の情報の中にあるので、</a:t>
            </a:r>
            <a:r>
              <a:rPr kumimoji="1" lang="en-US" altLang="ja-JP" baseline="0" dirty="0" smtClean="0"/>
              <a:t>OS</a:t>
            </a:r>
            <a:r>
              <a:rPr kumimoji="1" lang="ja-JP" altLang="en-US" baseline="0" dirty="0" smtClean="0"/>
              <a:t>の情報を解析して、不正なプロセスが動いていないかを検知します。</a:t>
            </a:r>
            <a:endParaRPr kumimoji="1" lang="en-US" altLang="ja-JP" baseline="0" dirty="0" smtClean="0"/>
          </a:p>
          <a:p>
            <a:r>
              <a:rPr kumimoji="1" lang="ja-JP" altLang="en-US" baseline="0" dirty="0" smtClean="0"/>
              <a:t>ネットワークの情報を取得するときには、</a:t>
            </a:r>
            <a:r>
              <a:rPr kumimoji="1" lang="en-US" altLang="ja-JP" baseline="0" dirty="0" smtClean="0"/>
              <a:t>VM</a:t>
            </a:r>
            <a:r>
              <a:rPr kumimoji="1" lang="ja-JP" altLang="en-US" baseline="0" dirty="0" smtClean="0"/>
              <a:t>が送受信するパケットを取得し、不正な通信が行われていないかをチェックします。</a:t>
            </a:r>
            <a:endParaRPr kumimoji="1" lang="en-US" altLang="ja-JP" baseline="0" dirty="0" smtClean="0"/>
          </a:p>
          <a:p>
            <a:r>
              <a:rPr kumimoji="1" lang="ja-JP" altLang="en-US" baseline="0" dirty="0" smtClean="0"/>
              <a:t>ディスクの情報を取得するときには、仮想ディスク上のファイルシステムを解析し、ファイルの属性や内容をチェックすることで、ファイルの改ざんを検知する</a:t>
            </a:r>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FD144451-052C-DD45-ABBD-95BB98F92BA0}" type="slidenum">
              <a:rPr kumimoji="1" lang="ja-JP" altLang="en-US" smtClean="0"/>
              <a:t>3</a:t>
            </a:fld>
            <a:endParaRPr kumimoji="1" lang="ja-JP" altLang="en-US"/>
          </a:p>
        </p:txBody>
      </p:sp>
    </p:spTree>
    <p:extLst>
      <p:ext uri="{BB962C8B-B14F-4D97-AF65-F5344CB8AC3E}">
        <p14:creationId xmlns:p14="http://schemas.microsoft.com/office/powerpoint/2010/main" val="570663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では</a:t>
            </a:r>
            <a:r>
              <a:rPr kumimoji="1" lang="en-US" altLang="ja-JP" dirty="0" smtClean="0"/>
              <a:t>IDS</a:t>
            </a:r>
            <a:r>
              <a:rPr kumimoji="1" lang="ja-JP" altLang="en-US" dirty="0" smtClean="0"/>
              <a:t>オフロードをクラウドに応用させていきたいのですが、問題があります。</a:t>
            </a:r>
            <a:endParaRPr kumimoji="1" lang="en-US" altLang="ja-JP" dirty="0" smtClean="0"/>
          </a:p>
          <a:p>
            <a:r>
              <a:rPr kumimoji="1" lang="ja-JP" altLang="en-US" dirty="0" smtClean="0"/>
              <a:t>それは、クラウドの管理者は常に信頼できるとは限らないということです。</a:t>
            </a:r>
            <a:endParaRPr kumimoji="1" lang="en-US" altLang="ja-JP" dirty="0" smtClean="0"/>
          </a:p>
          <a:p>
            <a:r>
              <a:rPr kumimoji="1" lang="ja-JP" altLang="en-US" dirty="0" smtClean="0"/>
              <a:t>例えば、管理者がユーザの情報を盗み見るということが考えられます。</a:t>
            </a:r>
            <a:endParaRPr kumimoji="1" lang="en-US" altLang="ja-JP" dirty="0" smtClean="0"/>
          </a:p>
          <a:p>
            <a:r>
              <a:rPr kumimoji="1" lang="ja-JP" altLang="en-US" dirty="0" smtClean="0"/>
              <a:t>実際に、</a:t>
            </a:r>
            <a:r>
              <a:rPr kumimoji="1" lang="en-US" altLang="ja-JP" dirty="0" err="1" smtClean="0"/>
              <a:t>google</a:t>
            </a:r>
            <a:r>
              <a:rPr kumimoji="1" lang="ja-JP" altLang="en-US" dirty="0" smtClean="0"/>
              <a:t>の管理者がユーザの情報を盗み見て、プライバシを侵害するという事例があります。</a:t>
            </a:r>
            <a:endParaRPr kumimoji="1" lang="en-US" altLang="ja-JP" dirty="0" smtClean="0"/>
          </a:p>
          <a:p>
            <a:r>
              <a:rPr kumimoji="1" lang="ja-JP" altLang="en-US" dirty="0" smtClean="0"/>
              <a:t>サイバー犯罪の</a:t>
            </a:r>
            <a:r>
              <a:rPr kumimoji="1" lang="en-US" altLang="ja-JP" dirty="0" smtClean="0"/>
              <a:t>28%</a:t>
            </a:r>
            <a:r>
              <a:rPr kumimoji="1" lang="ja-JP" altLang="en-US" dirty="0" smtClean="0"/>
              <a:t>は内部犯行という事例があります。</a:t>
            </a:r>
            <a:endParaRPr kumimoji="1" lang="en-US" altLang="ja-JP" dirty="0" smtClean="0"/>
          </a:p>
          <a:p>
            <a:r>
              <a:rPr kumimoji="1" lang="ja-JP" altLang="en-US" dirty="0" smtClean="0"/>
              <a:t>また、クラウドの管理者は機密情報を覗き見るという報告があります。</a:t>
            </a:r>
            <a:endParaRPr kumimoji="1" lang="en-US" altLang="ja-JP" dirty="0" smtClean="0"/>
          </a:p>
          <a:p>
            <a:r>
              <a:rPr kumimoji="1" lang="ja-JP" altLang="en-US" dirty="0" smtClean="0"/>
              <a:t>これらのことから、管理者というのは常に信頼できる人物とは限りません。</a:t>
            </a:r>
            <a:endParaRPr kumimoji="1" lang="en-US" altLang="ja-JP" dirty="0" smtClean="0"/>
          </a:p>
          <a:p>
            <a:endParaRPr kumimoji="1" lang="en-US" altLang="ja-JP" dirty="0" smtClean="0"/>
          </a:p>
          <a:p>
            <a:r>
              <a:rPr kumimoji="1" lang="ja-JP" altLang="en-US" dirty="0" smtClean="0"/>
              <a:t>クラウドの管理者が信頼できない人物であった場合、オフロードした</a:t>
            </a:r>
            <a:r>
              <a:rPr kumimoji="1" lang="en-US" altLang="ja-JP" dirty="0" smtClean="0"/>
              <a:t>IDS</a:t>
            </a:r>
            <a:r>
              <a:rPr kumimoji="1" lang="ja-JP" altLang="en-US" dirty="0" smtClean="0"/>
              <a:t>は管理者に容易に無効化されてしまい、</a:t>
            </a:r>
            <a:endParaRPr kumimoji="1" lang="en-US" altLang="ja-JP" dirty="0" smtClean="0"/>
          </a:p>
          <a:p>
            <a:r>
              <a:rPr kumimoji="1" lang="en-US" altLang="ja-JP" dirty="0" smtClean="0"/>
              <a:t>IDS</a:t>
            </a:r>
            <a:r>
              <a:rPr kumimoji="1" lang="ja-JP" altLang="en-US" dirty="0" smtClean="0"/>
              <a:t>オフロードの安全性を担保することができません。</a:t>
            </a:r>
          </a:p>
          <a:p>
            <a:endParaRPr kumimoji="1" lang="en-US" altLang="ja-JP" dirty="0" smtClean="0"/>
          </a:p>
          <a:p>
            <a:endParaRPr kumimoji="1" lang="ja-JP" altLang="en-US" dirty="0" smtClean="0"/>
          </a:p>
          <a:p>
            <a:r>
              <a:rPr kumimoji="1" lang="en-US" altLang="ja-JP" dirty="0" smtClean="0"/>
              <a:t>* Google-&gt;</a:t>
            </a:r>
            <a:r>
              <a:rPr kumimoji="1" lang="ja-JP" altLang="en-US" dirty="0" smtClean="0"/>
              <a:t>ユーザ「</a:t>
            </a:r>
            <a:r>
              <a:rPr kumimoji="1" lang="en-US" altLang="ja-JP" dirty="0" smtClean="0"/>
              <a:t>VM</a:t>
            </a:r>
            <a:r>
              <a:rPr kumimoji="1" lang="ja-JP" altLang="en-US" dirty="0" smtClean="0"/>
              <a:t>」の話ではない。</a:t>
            </a:r>
          </a:p>
          <a:p>
            <a:r>
              <a:rPr kumimoji="1" lang="en-US" altLang="ja-JP" dirty="0" smtClean="0"/>
              <a:t>* </a:t>
            </a:r>
            <a:r>
              <a:rPr kumimoji="1" lang="ja-JP" altLang="en-US" dirty="0" smtClean="0"/>
              <a:t>「クラウドの話ではない。」、システム全般としての話。</a:t>
            </a:r>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4</a:t>
            </a:fld>
            <a:endParaRPr kumimoji="1" lang="ja-JP" altLang="en-US"/>
          </a:p>
        </p:txBody>
      </p:sp>
    </p:spTree>
    <p:extLst>
      <p:ext uri="{BB962C8B-B14F-4D97-AF65-F5344CB8AC3E}">
        <p14:creationId xmlns:p14="http://schemas.microsoft.com/office/powerpoint/2010/main" val="309437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信頼できない管理者によって、オフロードした</a:t>
            </a:r>
            <a:r>
              <a:rPr kumimoji="1" lang="en-US" altLang="ja-JP" dirty="0" smtClean="0"/>
              <a:t>IDS</a:t>
            </a:r>
            <a:r>
              <a:rPr kumimoji="1" lang="ja-JP" altLang="en-US" dirty="0" smtClean="0"/>
              <a:t>を無効化されるということを考えて、</a:t>
            </a:r>
            <a:endParaRPr kumimoji="1" lang="en-US" altLang="ja-JP" dirty="0" smtClean="0"/>
          </a:p>
          <a:p>
            <a:r>
              <a:rPr kumimoji="1" lang="ja-JP" altLang="en-US" dirty="0" smtClean="0"/>
              <a:t>従来ではクラウド内の一部を信頼する手法が提案されてきました。</a:t>
            </a:r>
            <a:endParaRPr kumimoji="1" lang="en-US" altLang="ja-JP" dirty="0" smtClean="0"/>
          </a:p>
          <a:p>
            <a:r>
              <a:rPr kumimoji="1" lang="ja-JP" altLang="en-US" dirty="0" smtClean="0"/>
              <a:t>ここで従来されてきた研究を紹介する前に、仮想化システムの簡単に説明をします。</a:t>
            </a:r>
            <a:endParaRPr kumimoji="1" lang="en-US" altLang="ja-JP" dirty="0" smtClean="0"/>
          </a:p>
          <a:p>
            <a:r>
              <a:rPr kumimoji="1" lang="ja-JP" altLang="en-US" dirty="0" smtClean="0"/>
              <a:t>クラウドというのは仮想化システムで構成されています。</a:t>
            </a:r>
            <a:endParaRPr kumimoji="1" lang="en-US" altLang="ja-JP" dirty="0" smtClean="0"/>
          </a:p>
          <a:p>
            <a:r>
              <a:rPr kumimoji="1" lang="ja-JP" altLang="en-US" dirty="0" smtClean="0"/>
              <a:t>そして、その中はハイパーバイザと呼ばれる仮想化システムのルートのような部分と、</a:t>
            </a:r>
            <a:endParaRPr kumimoji="1" lang="en-US" altLang="ja-JP" dirty="0" smtClean="0"/>
          </a:p>
          <a:p>
            <a:r>
              <a:rPr kumimoji="1" lang="ja-JP" altLang="en-US" dirty="0" smtClean="0"/>
              <a:t>その上で動作するユーザ</a:t>
            </a:r>
            <a:r>
              <a:rPr kumimoji="1" lang="en-US" altLang="ja-JP" dirty="0" smtClean="0"/>
              <a:t>VM</a:t>
            </a:r>
            <a:r>
              <a:rPr kumimoji="1" lang="ja-JP" altLang="en-US" dirty="0" smtClean="0"/>
              <a:t>があります。</a:t>
            </a:r>
            <a:endParaRPr kumimoji="1" lang="en-US" altLang="ja-JP" dirty="0" smtClean="0"/>
          </a:p>
          <a:p>
            <a:endParaRPr kumimoji="1" lang="en-US" altLang="ja-JP" dirty="0" smtClean="0"/>
          </a:p>
          <a:p>
            <a:r>
              <a:rPr kumimoji="1" lang="ja-JP" altLang="en-US" dirty="0" smtClean="0"/>
              <a:t>この仮想化システム内のハイパーバイザを信頼する監視手法が従来、提案されてきました。</a:t>
            </a:r>
            <a:endParaRPr kumimoji="1" lang="en-US" altLang="ja-JP" dirty="0" smtClean="0"/>
          </a:p>
          <a:p>
            <a:r>
              <a:rPr kumimoji="1" lang="ja-JP" altLang="en-US" dirty="0" smtClean="0"/>
              <a:t>例えば、</a:t>
            </a:r>
            <a:r>
              <a:rPr kumimoji="1" lang="en-US" altLang="ja-JP" dirty="0" smtClean="0"/>
              <a:t>Self-Servic</a:t>
            </a:r>
            <a:r>
              <a:rPr kumimoji="1" lang="en-US" altLang="ja-JP" baseline="0" dirty="0" smtClean="0"/>
              <a:t>e Cloud</a:t>
            </a:r>
            <a:r>
              <a:rPr kumimoji="1" lang="ja-JP" altLang="en-US" baseline="0" dirty="0" smtClean="0"/>
              <a:t>では安全に実行できる監視用</a:t>
            </a:r>
            <a:r>
              <a:rPr kumimoji="1" lang="en-US" altLang="ja-JP" baseline="0" dirty="0" smtClean="0"/>
              <a:t>VM</a:t>
            </a:r>
            <a:r>
              <a:rPr kumimoji="1" lang="ja-JP" altLang="en-US" baseline="0" dirty="0" smtClean="0"/>
              <a:t>を用意しておき、ユーザ</a:t>
            </a:r>
            <a:r>
              <a:rPr kumimoji="1" lang="en-US" altLang="ja-JP" baseline="0" dirty="0" smtClean="0"/>
              <a:t>VM</a:t>
            </a:r>
            <a:r>
              <a:rPr kumimoji="1" lang="ja-JP" altLang="en-US" baseline="0" dirty="0" smtClean="0"/>
              <a:t>を監視するという研究です。</a:t>
            </a:r>
            <a:r>
              <a:rPr kumimoji="1" lang="en-US" altLang="ja-JP" baseline="0" dirty="0" smtClean="0"/>
              <a:t> </a:t>
            </a:r>
          </a:p>
          <a:p>
            <a:r>
              <a:rPr kumimoji="1" lang="en-US" altLang="ja-JP" baseline="0" dirty="0" err="1" smtClean="0"/>
              <a:t>RemoteTrans</a:t>
            </a:r>
            <a:r>
              <a:rPr kumimoji="1" lang="ja-JP" altLang="en-US" baseline="0" dirty="0" smtClean="0"/>
              <a:t>はハイパーバイザを経由して遠隔から監視するという研究です。</a:t>
            </a:r>
            <a:endParaRPr kumimoji="1" lang="en-US" altLang="ja-JP" baseline="0"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5</a:t>
            </a:fld>
            <a:endParaRPr kumimoji="1" lang="ja-JP" altLang="en-US"/>
          </a:p>
        </p:txBody>
      </p:sp>
    </p:spTree>
    <p:extLst>
      <p:ext uri="{BB962C8B-B14F-4D97-AF65-F5344CB8AC3E}">
        <p14:creationId xmlns:p14="http://schemas.microsoft.com/office/powerpoint/2010/main" val="1645279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しかし、今示したような手法には２つ問題点があります。</a:t>
            </a:r>
            <a:endParaRPr kumimoji="1" lang="en-US" altLang="ja-JP" dirty="0" smtClean="0"/>
          </a:p>
          <a:p>
            <a:r>
              <a:rPr kumimoji="1" lang="ja-JP" altLang="en-US" dirty="0" smtClean="0"/>
              <a:t>１つ目に仮想化システム内に管理者が同居しているため、その中で動作するハイパーバイザを攻撃するのは比較的容易であるということです。</a:t>
            </a:r>
            <a:endParaRPr kumimoji="1" lang="en-US" altLang="ja-JP" dirty="0" smtClean="0"/>
          </a:p>
          <a:p>
            <a:r>
              <a:rPr kumimoji="1" lang="ja-JP" altLang="en-US" dirty="0" smtClean="0"/>
              <a:t>２つ目に一般の管理者は仮想化システム内のハイパーバイザを直接、操作することができないことによる問題です。</a:t>
            </a:r>
            <a:endParaRPr kumimoji="1" lang="en-US" altLang="ja-JP" dirty="0" smtClean="0"/>
          </a:p>
          <a:p>
            <a:r>
              <a:rPr kumimoji="1" lang="ja-JP" altLang="en-US" dirty="0" smtClean="0"/>
              <a:t>この管理者がハイパーバイザを含む仮想化システム全体をアップデートしようとした時に、アップデートすることができません。</a:t>
            </a:r>
            <a:endParaRPr kumimoji="1" lang="en-US" altLang="ja-JP" dirty="0" smtClean="0"/>
          </a:p>
          <a:p>
            <a:r>
              <a:rPr kumimoji="1" lang="ja-JP" altLang="en-US" dirty="0" smtClean="0"/>
              <a:t>これは、この仮想化システム内の管理者は信頼できない管理者を想定しているので、その管理者が管理する仮想化システムは信頼できないためです。</a:t>
            </a:r>
          </a:p>
          <a:p>
            <a:endParaRPr kumimoji="1" lang="ja-JP" altLang="en-US"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6</a:t>
            </a:fld>
            <a:endParaRPr kumimoji="1" lang="ja-JP" altLang="en-US"/>
          </a:p>
        </p:txBody>
      </p:sp>
    </p:spTree>
    <p:extLst>
      <p:ext uri="{BB962C8B-B14F-4D97-AF65-F5344CB8AC3E}">
        <p14:creationId xmlns:p14="http://schemas.microsoft.com/office/powerpoint/2010/main" val="916684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そこで提案手法である</a:t>
            </a:r>
            <a:r>
              <a:rPr kumimoji="1" lang="en-US" altLang="ja-JP" dirty="0" smtClean="0"/>
              <a:t>V-Met</a:t>
            </a:r>
            <a:r>
              <a:rPr kumimoji="1" lang="ja-JP" altLang="en-US" dirty="0" smtClean="0"/>
              <a:t>では、仮想化システムの外側で</a:t>
            </a:r>
            <a:r>
              <a:rPr kumimoji="1" lang="en-US" altLang="ja-JP" dirty="0" smtClean="0"/>
              <a:t>IDS</a:t>
            </a:r>
            <a:r>
              <a:rPr kumimoji="1" lang="ja-JP" altLang="en-US" dirty="0" smtClean="0"/>
              <a:t>を動作させることで安全にユーザ</a:t>
            </a:r>
            <a:r>
              <a:rPr kumimoji="1" lang="en-US" altLang="ja-JP" dirty="0" smtClean="0"/>
              <a:t>VM</a:t>
            </a:r>
            <a:r>
              <a:rPr kumimoji="1" lang="ja-JP" altLang="en-US" dirty="0" smtClean="0"/>
              <a:t>を監視します。</a:t>
            </a:r>
            <a:endParaRPr kumimoji="1" lang="en-US" altLang="ja-JP" dirty="0" smtClean="0"/>
          </a:p>
          <a:p>
            <a:r>
              <a:rPr kumimoji="1" lang="en-US" altLang="ja-JP" dirty="0" smtClean="0"/>
              <a:t>V-Met</a:t>
            </a:r>
            <a:r>
              <a:rPr kumimoji="1" lang="ja-JP" altLang="en-US" dirty="0" smtClean="0"/>
              <a:t>では、仮想化システムの中から外へのアクセスを制限します。</a:t>
            </a:r>
            <a:endParaRPr kumimoji="1" lang="en-US" altLang="ja-JP" dirty="0" smtClean="0"/>
          </a:p>
          <a:p>
            <a:r>
              <a:rPr kumimoji="1" lang="ja-JP" altLang="en-US" dirty="0" smtClean="0"/>
              <a:t>これにより、仮想化システム内の管理者が</a:t>
            </a:r>
            <a:r>
              <a:rPr kumimoji="1" lang="en-US" altLang="ja-JP" dirty="0" smtClean="0"/>
              <a:t>IDS</a:t>
            </a:r>
            <a:r>
              <a:rPr kumimoji="1" lang="ja-JP" altLang="en-US" dirty="0" smtClean="0"/>
              <a:t>を攻撃のが困難になります。</a:t>
            </a:r>
            <a:endParaRPr kumimoji="1" lang="en-US" altLang="ja-JP" dirty="0" smtClean="0"/>
          </a:p>
          <a:p>
            <a:endParaRPr kumimoji="1" lang="en-US" altLang="ja-JP" dirty="0" smtClean="0"/>
          </a:p>
          <a:p>
            <a:r>
              <a:rPr kumimoji="1" lang="ja-JP" altLang="en-US" dirty="0" smtClean="0"/>
              <a:t>また、従来では</a:t>
            </a:r>
            <a:r>
              <a:rPr kumimoji="1" lang="en-US" altLang="ja-JP" dirty="0" smtClean="0"/>
              <a:t>IDS</a:t>
            </a:r>
            <a:r>
              <a:rPr kumimoji="1" lang="ja-JP" altLang="en-US" dirty="0" smtClean="0"/>
              <a:t>を安全に動作させるために仮想化システムに信頼できる部分を作り、その中で</a:t>
            </a:r>
            <a:r>
              <a:rPr kumimoji="1" lang="en-US" altLang="ja-JP" dirty="0" smtClean="0"/>
              <a:t>IDS</a:t>
            </a:r>
            <a:r>
              <a:rPr kumimoji="1" lang="ja-JP" altLang="en-US" dirty="0" smtClean="0"/>
              <a:t>を動作させていました。</a:t>
            </a:r>
            <a:endParaRPr kumimoji="1" lang="en-US" altLang="ja-JP" dirty="0" smtClean="0"/>
          </a:p>
          <a:p>
            <a:r>
              <a:rPr kumimoji="1" lang="ja-JP" altLang="en-US" dirty="0" smtClean="0"/>
              <a:t>しかし，</a:t>
            </a:r>
            <a:r>
              <a:rPr kumimoji="1" lang="en-US" altLang="ja-JP" dirty="0" smtClean="0"/>
              <a:t>V-Met</a:t>
            </a:r>
            <a:r>
              <a:rPr kumimoji="1" lang="ja-JP" altLang="en-US" dirty="0" smtClean="0"/>
              <a:t>では</a:t>
            </a:r>
            <a:r>
              <a:rPr kumimoji="1" lang="en-US" altLang="ja-JP" dirty="0" smtClean="0"/>
              <a:t>IDS</a:t>
            </a:r>
            <a:r>
              <a:rPr kumimoji="1" lang="ja-JP" altLang="en-US" dirty="0" smtClean="0"/>
              <a:t>を仮想化システムの外側で動作させるので、仮想化システム内に信頼できる部分をつくる必要がありません。</a:t>
            </a:r>
            <a:endParaRPr kumimoji="1" lang="en-US" altLang="ja-JP" dirty="0" smtClean="0"/>
          </a:p>
          <a:p>
            <a:r>
              <a:rPr kumimoji="1" lang="ja-JP" altLang="en-US" dirty="0" smtClean="0"/>
              <a:t>それにより仮想化システム全体を管理者が管理することができるようになります。</a:t>
            </a:r>
            <a:endParaRPr kumimoji="1" lang="en-US" altLang="ja-JP" dirty="0" smtClean="0"/>
          </a:p>
          <a:p>
            <a:r>
              <a:rPr kumimoji="1" lang="ja-JP" altLang="en-US" dirty="0" smtClean="0"/>
              <a:t>こうすることで管理者は、従来通りの管理手法を使うことができます。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FD144451-052C-DD45-ABBD-95BB98F92BA0}" type="slidenum">
              <a:rPr kumimoji="1" lang="ja-JP" altLang="en-US" smtClean="0"/>
              <a:t>7</a:t>
            </a:fld>
            <a:endParaRPr kumimoji="1" lang="ja-JP" altLang="en-US"/>
          </a:p>
        </p:txBody>
      </p:sp>
    </p:spTree>
    <p:extLst>
      <p:ext uri="{BB962C8B-B14F-4D97-AF65-F5344CB8AC3E}">
        <p14:creationId xmlns:p14="http://schemas.microsoft.com/office/powerpoint/2010/main" val="24736540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仮想化システムの外側で</a:t>
            </a:r>
            <a:r>
              <a:rPr kumimoji="1" lang="en-US" altLang="ja-JP" dirty="0" smtClean="0"/>
              <a:t>IDS</a:t>
            </a:r>
            <a:r>
              <a:rPr kumimoji="1" lang="ja-JP" altLang="en-US" dirty="0" smtClean="0"/>
              <a:t>を動作させるという手法は、従来も提案されていました。</a:t>
            </a:r>
            <a:endParaRPr kumimoji="1" lang="en-US" altLang="ja-JP" dirty="0" smtClean="0"/>
          </a:p>
          <a:p>
            <a:r>
              <a:rPr kumimoji="1" lang="ja-JP" altLang="en-US" dirty="0" smtClean="0"/>
              <a:t>それらの研究は専用のハードウェアを用いて、それをサーバなどに接続して安全に</a:t>
            </a:r>
            <a:r>
              <a:rPr kumimoji="1" lang="en-US" altLang="ja-JP" dirty="0" smtClean="0"/>
              <a:t>IDS</a:t>
            </a:r>
            <a:r>
              <a:rPr kumimoji="1" lang="ja-JP" altLang="en-US" dirty="0" smtClean="0"/>
              <a:t>を動作させるという研究でした。</a:t>
            </a:r>
            <a:endParaRPr kumimoji="1" lang="en-US" altLang="ja-JP" dirty="0" smtClean="0"/>
          </a:p>
          <a:p>
            <a:r>
              <a:rPr kumimoji="1" lang="ja-JP" altLang="en-US" dirty="0" smtClean="0"/>
              <a:t>しかし、従来の研究はハードウェア依存のため、既存の</a:t>
            </a:r>
            <a:r>
              <a:rPr kumimoji="1" lang="en-US" altLang="ja-JP" dirty="0" smtClean="0"/>
              <a:t>IDS</a:t>
            </a:r>
            <a:r>
              <a:rPr kumimoji="1" lang="ja-JP" altLang="en-US" dirty="0" smtClean="0"/>
              <a:t>を動作させるのは難しいという問題がありました。</a:t>
            </a:r>
            <a:endParaRPr kumimoji="1" lang="en-US" altLang="ja-JP" dirty="0" smtClean="0"/>
          </a:p>
          <a:p>
            <a:r>
              <a:rPr kumimoji="1" lang="ja-JP" altLang="en-US" dirty="0" smtClean="0"/>
              <a:t>実際の研究として、</a:t>
            </a:r>
            <a:r>
              <a:rPr kumimoji="1" lang="en-US" altLang="ja-JP" dirty="0" smtClean="0"/>
              <a:t>Copilot</a:t>
            </a:r>
            <a:r>
              <a:rPr kumimoji="1" lang="ja-JP" altLang="en-US" dirty="0" smtClean="0"/>
              <a:t>では</a:t>
            </a:r>
            <a:r>
              <a:rPr kumimoji="1" lang="en-US" altLang="ja-JP" dirty="0" smtClean="0"/>
              <a:t>PCI</a:t>
            </a:r>
            <a:r>
              <a:rPr kumimoji="1" lang="ja-JP" altLang="en-US" dirty="0" smtClean="0"/>
              <a:t>拡張ボードを開発して、メモリの改ざんを検知するという研究です。</a:t>
            </a:r>
            <a:endParaRPr kumimoji="1" lang="en-US" altLang="ja-JP" dirty="0" smtClean="0"/>
          </a:p>
          <a:p>
            <a:r>
              <a:rPr kumimoji="1" lang="en-US" altLang="ja-JP" dirty="0" err="1" smtClean="0"/>
              <a:t>HyperGuard</a:t>
            </a:r>
            <a:r>
              <a:rPr kumimoji="1" lang="ja-JP" altLang="en-US" dirty="0" smtClean="0"/>
              <a:t>では、</a:t>
            </a:r>
            <a:r>
              <a:rPr kumimoji="1" lang="en-US" altLang="ja-JP" dirty="0" smtClean="0"/>
              <a:t>CPU</a:t>
            </a:r>
            <a:r>
              <a:rPr kumimoji="1" lang="ja-JP" altLang="en-US" dirty="0" smtClean="0"/>
              <a:t>の特殊なモードで単純な</a:t>
            </a:r>
            <a:r>
              <a:rPr kumimoji="1" lang="en-US" altLang="ja-JP" dirty="0" smtClean="0"/>
              <a:t>IDS</a:t>
            </a:r>
            <a:r>
              <a:rPr kumimoji="1" lang="ja-JP" altLang="en-US" dirty="0" smtClean="0"/>
              <a:t>を実行するという研究です。</a:t>
            </a:r>
            <a:endParaRPr kumimoji="1" lang="en-US" altLang="ja-JP" dirty="0" smtClean="0"/>
          </a:p>
          <a:p>
            <a:endParaRPr kumimoji="1" lang="ja-JP" altLang="en-US"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8</a:t>
            </a:fld>
            <a:endParaRPr kumimoji="1" lang="ja-JP" altLang="en-US"/>
          </a:p>
        </p:txBody>
      </p:sp>
    </p:spTree>
    <p:extLst>
      <p:ext uri="{BB962C8B-B14F-4D97-AF65-F5344CB8AC3E}">
        <p14:creationId xmlns:p14="http://schemas.microsoft.com/office/powerpoint/2010/main" val="22514978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対して、</a:t>
            </a:r>
            <a:r>
              <a:rPr kumimoji="1" lang="en-US" altLang="ja-JP" dirty="0" smtClean="0"/>
              <a:t>V-Met</a:t>
            </a:r>
            <a:r>
              <a:rPr kumimoji="1" lang="ja-JP" altLang="en-US" dirty="0" smtClean="0"/>
              <a:t>では、ソフトウェアの部分によって</a:t>
            </a:r>
            <a:r>
              <a:rPr kumimoji="1" lang="en-US" altLang="ja-JP" dirty="0" smtClean="0"/>
              <a:t>IDS</a:t>
            </a:r>
            <a:r>
              <a:rPr kumimoji="1" lang="ja-JP" altLang="en-US" dirty="0" smtClean="0"/>
              <a:t>を仮想化システムで動作させます。</a:t>
            </a:r>
            <a:endParaRPr kumimoji="1" lang="en-US" altLang="ja-JP" dirty="0" smtClean="0"/>
          </a:p>
          <a:p>
            <a:r>
              <a:rPr kumimoji="1" lang="en-US" altLang="ja-JP" dirty="0" smtClean="0"/>
              <a:t>V-Met</a:t>
            </a:r>
            <a:r>
              <a:rPr kumimoji="1" lang="ja-JP" altLang="en-US" dirty="0" smtClean="0"/>
              <a:t>はハードウェアの制約がないので、既存の</a:t>
            </a:r>
            <a:r>
              <a:rPr kumimoji="1" lang="en-US" altLang="ja-JP" dirty="0" smtClean="0"/>
              <a:t>IDS</a:t>
            </a:r>
            <a:r>
              <a:rPr kumimoji="1" lang="ja-JP" altLang="en-US" dirty="0" smtClean="0"/>
              <a:t>をそのまま動作させることができます。</a:t>
            </a:r>
          </a:p>
          <a:p>
            <a:pPr marL="0" lvl="0" indent="0">
              <a:buFont typeface="Arial"/>
              <a:buNone/>
            </a:pPr>
            <a:endParaRPr kumimoji="1" lang="en-US" altLang="ja-JP" dirty="0" smtClean="0"/>
          </a:p>
          <a:p>
            <a:pPr marL="0" lvl="0" indent="0">
              <a:buFont typeface="Arial"/>
              <a:buNone/>
            </a:pPr>
            <a:r>
              <a:rPr kumimoji="1" lang="en-US" altLang="ja-JP" dirty="0" smtClean="0"/>
              <a:t>V-Met</a:t>
            </a:r>
            <a:r>
              <a:rPr kumimoji="1" lang="ja-JP" altLang="en-US" dirty="0" smtClean="0"/>
              <a:t>では、ネストした仮想化という技術を利用します。</a:t>
            </a:r>
            <a:endParaRPr kumimoji="1" lang="en-US" altLang="ja-JP" dirty="0" smtClean="0"/>
          </a:p>
          <a:p>
            <a:pPr marL="0" lvl="0" indent="0">
              <a:buFont typeface="Arial"/>
              <a:buNone/>
            </a:pPr>
            <a:r>
              <a:rPr kumimoji="1" lang="ja-JP" altLang="en-US" dirty="0" smtClean="0"/>
              <a:t>ネストした仮想化というのは、仮想化システム全体を</a:t>
            </a:r>
            <a:r>
              <a:rPr kumimoji="1" lang="en-US" altLang="ja-JP" dirty="0" smtClean="0"/>
              <a:t>VM</a:t>
            </a:r>
            <a:r>
              <a:rPr kumimoji="1" lang="ja-JP" altLang="en-US" dirty="0" smtClean="0"/>
              <a:t>の中で動作させる技術です。</a:t>
            </a:r>
            <a:endParaRPr kumimoji="1" lang="en-US" altLang="ja-JP" dirty="0" smtClean="0"/>
          </a:p>
          <a:p>
            <a:pPr marL="0" lvl="0" indent="0">
              <a:buFont typeface="Arial"/>
              <a:buNone/>
            </a:pPr>
            <a:r>
              <a:rPr kumimoji="1" lang="ja-JP" altLang="en-US" dirty="0" smtClean="0"/>
              <a:t>今回の発表では、その仮想化システムが動作する</a:t>
            </a:r>
            <a:r>
              <a:rPr kumimoji="1" lang="en-US" altLang="ja-JP" dirty="0" smtClean="0"/>
              <a:t>VM</a:t>
            </a:r>
            <a:r>
              <a:rPr kumimoji="1" lang="ja-JP" altLang="en-US" dirty="0" smtClean="0"/>
              <a:t>のことをクラウド</a:t>
            </a:r>
            <a:r>
              <a:rPr kumimoji="1" lang="en-US" altLang="ja-JP" dirty="0" smtClean="0"/>
              <a:t>VM</a:t>
            </a:r>
            <a:r>
              <a:rPr kumimoji="1" lang="ja-JP" altLang="en-US" dirty="0" smtClean="0"/>
              <a:t>と呼ぶことにします。</a:t>
            </a:r>
            <a:endParaRPr kumimoji="1" lang="en-US" altLang="ja-JP" dirty="0" smtClean="0"/>
          </a:p>
          <a:p>
            <a:pPr marL="0" lvl="0" indent="0">
              <a:buFont typeface="Arial"/>
              <a:buNone/>
            </a:pPr>
            <a:endParaRPr kumimoji="1" lang="en-US" altLang="ja-JP" dirty="0" smtClean="0"/>
          </a:p>
          <a:p>
            <a:pPr marL="0" lvl="0" indent="0">
              <a:buFont typeface="Arial"/>
              <a:buNone/>
            </a:pPr>
            <a:r>
              <a:rPr kumimoji="1" lang="ja-JP" altLang="en-US" dirty="0" smtClean="0"/>
              <a:t>ネストした仮想化はソフトウェアによる技術であるので、クラウド</a:t>
            </a:r>
            <a:r>
              <a:rPr kumimoji="1" lang="en-US" altLang="ja-JP" dirty="0" smtClean="0"/>
              <a:t>VM</a:t>
            </a:r>
            <a:r>
              <a:rPr kumimoji="1" lang="ja-JP" altLang="en-US" dirty="0" smtClean="0"/>
              <a:t>の外側で既存の</a:t>
            </a:r>
            <a:r>
              <a:rPr kumimoji="1" lang="en-US" altLang="ja-JP" dirty="0" smtClean="0"/>
              <a:t>IDS</a:t>
            </a:r>
            <a:r>
              <a:rPr kumimoji="1" lang="ja-JP" altLang="en-US" dirty="0" smtClean="0"/>
              <a:t>を実行することができます。</a:t>
            </a:r>
            <a:endParaRPr kumimoji="1" lang="en-US" altLang="ja-JP" dirty="0" smtClean="0"/>
          </a:p>
          <a:p>
            <a:pPr marL="0" lvl="0" indent="0">
              <a:buFont typeface="Arial"/>
              <a:buNone/>
            </a:pPr>
            <a:r>
              <a:rPr kumimoji="1" lang="en-US" altLang="ja-JP" dirty="0" smtClean="0"/>
              <a:t>VM</a:t>
            </a:r>
            <a:r>
              <a:rPr kumimoji="1" lang="ja-JP" altLang="en-US" dirty="0" smtClean="0"/>
              <a:t>の中で</a:t>
            </a:r>
            <a:r>
              <a:rPr kumimoji="1" lang="en-US" altLang="ja-JP" dirty="0" smtClean="0"/>
              <a:t>VM</a:t>
            </a:r>
            <a:r>
              <a:rPr kumimoji="1" lang="ja-JP" altLang="en-US" dirty="0" smtClean="0"/>
              <a:t>を動作させるため、仮想化システムと</a:t>
            </a:r>
            <a:r>
              <a:rPr kumimoji="1" lang="en-US" altLang="ja-JP" dirty="0" smtClean="0"/>
              <a:t>IDS</a:t>
            </a:r>
            <a:r>
              <a:rPr kumimoji="1" lang="ja-JP" altLang="en-US" dirty="0" smtClean="0"/>
              <a:t>を強い隔離を実現しています。</a:t>
            </a:r>
            <a:endParaRPr kumimoji="1" lang="en-US" altLang="ja-JP" dirty="0" smtClean="0"/>
          </a:p>
          <a:p>
            <a:pPr marL="0" lvl="0" indent="0">
              <a:buFont typeface="Arial"/>
              <a:buNone/>
            </a:pPr>
            <a:endParaRPr kumimoji="1" lang="en-US" altLang="ja-JP" dirty="0" smtClean="0"/>
          </a:p>
          <a:p>
            <a:pPr marL="0" lvl="0" indent="0">
              <a:buFont typeface="Arial"/>
              <a:buNone/>
            </a:pPr>
            <a:endParaRPr kumimoji="1" lang="en-US" altLang="ja-JP" dirty="0" smtClean="0"/>
          </a:p>
          <a:p>
            <a:pPr marL="0" lvl="0" indent="0">
              <a:buFont typeface="Arial"/>
              <a:buNone/>
            </a:pPr>
            <a:endParaRPr kumimoji="1" lang="en-US" altLang="ja-JP" dirty="0" smtClean="0"/>
          </a:p>
          <a:p>
            <a:pPr marL="0" lvl="0" indent="0">
              <a:buFont typeface="Arial"/>
              <a:buNone/>
            </a:pPr>
            <a:r>
              <a:rPr kumimoji="1" lang="en-US" altLang="ja-JP" dirty="0" smtClean="0"/>
              <a:t>なんで強い隔離？</a:t>
            </a:r>
          </a:p>
          <a:p>
            <a:pPr marL="0" lvl="0" indent="0">
              <a:buFont typeface="Arial"/>
              <a:buNone/>
            </a:pPr>
            <a:r>
              <a:rPr kumimoji="1" lang="en-US" altLang="ja-JP" dirty="0" smtClean="0"/>
              <a:t>	コンピュータ同士くらい隔離している</a:t>
            </a:r>
          </a:p>
          <a:p>
            <a:pPr marL="0" lvl="0" indent="0">
              <a:buFont typeface="Arial"/>
              <a:buNone/>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9</a:t>
            </a:fld>
            <a:endParaRPr kumimoji="1" lang="ja-JP" altLang="en-US"/>
          </a:p>
        </p:txBody>
      </p:sp>
    </p:spTree>
    <p:extLst>
      <p:ext uri="{BB962C8B-B14F-4D97-AF65-F5344CB8AC3E}">
        <p14:creationId xmlns:p14="http://schemas.microsoft.com/office/powerpoint/2010/main" val="1017577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solidFill>
                  <a:srgbClr val="333333"/>
                </a:solidFill>
              </a:defRPr>
            </a:lvl1pPr>
          </a:lstStyle>
          <a:p>
            <a:r>
              <a:rPr kumimoji="1" lang="ja-JP" altLang="en-US" dirty="0" smtClean="0"/>
              <a:t>マスター タイトルの書式設定</a:t>
            </a:r>
            <a:endParaRPr kumimoji="1"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rgbClr val="33333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noFill/>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2268108345"/>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304719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278560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90123" y="274638"/>
            <a:ext cx="8563755" cy="1143000"/>
          </a:xfrm>
        </p:spPr>
        <p:txBody>
          <a:bodyPr>
            <a:normAutofit/>
          </a:bodyPr>
          <a:lstStyle>
            <a:lvl1pPr>
              <a:defRPr sz="40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0123" y="1600200"/>
            <a:ext cx="8563755" cy="452596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noFill/>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4117850363"/>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211239916"/>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r>
              <a:rPr kumimoji="1" lang="en-US" altLang="ja-JP" smtClean="0"/>
              <a:t>15/02/18</a:t>
            </a:r>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1827462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r>
              <a:rPr kumimoji="1" lang="en-US" altLang="ja-JP" smtClean="0"/>
              <a:t>15/02/18</a:t>
            </a:r>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621835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kumimoji="1" lang="en-US" altLang="ja-JP" smtClean="0"/>
              <a:t>15/02/18</a:t>
            </a:r>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212525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en-US" altLang="ja-JP" smtClean="0"/>
              <a:t>15/02/18</a:t>
            </a:r>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346271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15/02/18</a:t>
            </a:r>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328057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15/02/18</a:t>
            </a:r>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31670149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5F1DD"/>
        </a:solidFill>
        <a:effectLst/>
      </p:bgPr>
    </p:bg>
    <p:spTree>
      <p:nvGrpSpPr>
        <p:cNvPr id="1" name=""/>
        <p:cNvGrpSpPr/>
        <p:nvPr/>
      </p:nvGrpSpPr>
      <p:grpSpPr>
        <a:xfrm>
          <a:off x="0" y="0"/>
          <a:ext cx="0" cy="0"/>
          <a:chOff x="0" y="0"/>
          <a:chExt cx="0" cy="0"/>
        </a:xfrm>
      </p:grpSpPr>
      <p:sp>
        <p:nvSpPr>
          <p:cNvPr id="15" name="正方形/長方形 14"/>
          <p:cNvSpPr/>
          <p:nvPr userDrawn="1"/>
        </p:nvSpPr>
        <p:spPr>
          <a:xfrm>
            <a:off x="81878" y="89601"/>
            <a:ext cx="576000" cy="360000"/>
          </a:xfrm>
          <a:prstGeom prst="rect">
            <a:avLst/>
          </a:prstGeom>
          <a:solidFill>
            <a:srgbClr val="E5593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 name="正方形/長方形 15"/>
          <p:cNvSpPr/>
          <p:nvPr userDrawn="1"/>
        </p:nvSpPr>
        <p:spPr>
          <a:xfrm>
            <a:off x="697574" y="896852"/>
            <a:ext cx="576000" cy="360000"/>
          </a:xfrm>
          <a:prstGeom prst="rect">
            <a:avLst/>
          </a:prstGeom>
          <a:solidFill>
            <a:srgbClr val="82991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 name="正方形/長方形 16"/>
          <p:cNvSpPr/>
          <p:nvPr userDrawn="1"/>
        </p:nvSpPr>
        <p:spPr>
          <a:xfrm>
            <a:off x="697574" y="490301"/>
            <a:ext cx="576000" cy="360000"/>
          </a:xfrm>
          <a:prstGeom prst="rect">
            <a:avLst/>
          </a:prstGeom>
          <a:solidFill>
            <a:srgbClr val="327F9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正方形/長方形 17"/>
          <p:cNvSpPr/>
          <p:nvPr userDrawn="1"/>
        </p:nvSpPr>
        <p:spPr>
          <a:xfrm>
            <a:off x="81878" y="497921"/>
            <a:ext cx="576000" cy="360000"/>
          </a:xfrm>
          <a:prstGeom prst="rect">
            <a:avLst/>
          </a:prstGeom>
          <a:solidFill>
            <a:srgbClr val="EB862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 name="タイトル プレースホルダー 1"/>
          <p:cNvSpPr>
            <a:spLocks noGrp="1"/>
          </p:cNvSpPr>
          <p:nvPr>
            <p:ph type="title"/>
          </p:nvPr>
        </p:nvSpPr>
        <p:spPr>
          <a:xfrm>
            <a:off x="457200" y="274638"/>
            <a:ext cx="8229600" cy="1143000"/>
          </a:xfrm>
          <a:prstGeom prst="rect">
            <a:avLst/>
          </a:prstGeom>
          <a:noFill/>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15/02/18</a:t>
            </a:r>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547648" y="-17127"/>
            <a:ext cx="678653" cy="274324"/>
          </a:xfrm>
          <a:prstGeom prst="rect">
            <a:avLst/>
          </a:prstGeom>
          <a:noFill/>
          <a:ln>
            <a:noFill/>
          </a:ln>
        </p:spPr>
        <p:style>
          <a:lnRef idx="2">
            <a:schemeClr val="dk1"/>
          </a:lnRef>
          <a:fillRef idx="1">
            <a:schemeClr val="lt1"/>
          </a:fillRef>
          <a:effectRef idx="0">
            <a:schemeClr val="dk1"/>
          </a:effectRef>
          <a:fontRef idx="none"/>
        </p:style>
        <p:txBody>
          <a:bodyPr vert="horz" lIns="91440" tIns="45720" rIns="91440" bIns="45720" rtlCol="0" anchor="ctr"/>
          <a:lstStyle>
            <a:lvl1pPr algn="ctr">
              <a:defRPr sz="1800">
                <a:solidFill>
                  <a:srgbClr val="5F5F5F"/>
                </a:solidFill>
              </a:defRPr>
            </a:lvl1pPr>
          </a:lstStyle>
          <a:p>
            <a:fld id="{1F3C7118-6B7F-5744-BB89-828D4E995862}" type="slidenum">
              <a:rPr lang="ja-JP" altLang="en-US" smtClean="0"/>
              <a:pPr/>
              <a:t>‹#›</a:t>
            </a:fld>
            <a:endParaRPr lang="ja-JP" altLang="en-US" dirty="0"/>
          </a:p>
        </p:txBody>
      </p:sp>
    </p:spTree>
    <p:extLst>
      <p:ext uri="{BB962C8B-B14F-4D97-AF65-F5344CB8AC3E}">
        <p14:creationId xmlns:p14="http://schemas.microsoft.com/office/powerpoint/2010/main" val="757723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ftr="0" dt="0"/>
  <p:txStyles>
    <p:titleStyle>
      <a:lvl1pPr algn="ctr" defTabSz="457200" rtl="0" eaLnBrk="1" latinLnBrk="0" hangingPunct="1">
        <a:spcBef>
          <a:spcPct val="0"/>
        </a:spcBef>
        <a:buNone/>
        <a:defRPr kumimoji="1" sz="4400" kern="1200">
          <a:solidFill>
            <a:srgbClr val="333333"/>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2800" kern="1200">
          <a:solidFill>
            <a:srgbClr val="333333"/>
          </a:solidFill>
          <a:latin typeface="+mn-lt"/>
          <a:ea typeface="+mn-ea"/>
          <a:cs typeface="+mn-cs"/>
        </a:defRPr>
      </a:lvl1pPr>
      <a:lvl2pPr marL="742950" indent="-285750" algn="l" defTabSz="457200" rtl="0" eaLnBrk="1" latinLnBrk="0" hangingPunct="1">
        <a:spcBef>
          <a:spcPct val="20000"/>
        </a:spcBef>
        <a:buFont typeface="Arial"/>
        <a:buChar char="–"/>
        <a:defRPr kumimoji="1" sz="2400" kern="1200">
          <a:solidFill>
            <a:srgbClr val="333333"/>
          </a:solidFill>
          <a:latin typeface="+mn-lt"/>
          <a:ea typeface="+mn-ea"/>
          <a:cs typeface="+mn-cs"/>
        </a:defRPr>
      </a:lvl2pPr>
      <a:lvl3pPr marL="1143000" indent="-228600" algn="l" defTabSz="457200" rtl="0" eaLnBrk="1" latinLnBrk="0" hangingPunct="1">
        <a:spcBef>
          <a:spcPct val="20000"/>
        </a:spcBef>
        <a:buFont typeface="Arial"/>
        <a:buChar char="•"/>
        <a:defRPr kumimoji="1" sz="2000" kern="1200">
          <a:solidFill>
            <a:srgbClr val="333333"/>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rgbClr val="333333"/>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rgbClr val="333333"/>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3" Type="http://schemas.openxmlformats.org/officeDocument/2006/relationships/chart" Target="../charts/chart3.xml"/><Relationship Id="rId4" Type="http://schemas.openxmlformats.org/officeDocument/2006/relationships/chart" Target="../charts/chart4.xm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3" Type="http://schemas.openxmlformats.org/officeDocument/2006/relationships/chart" Target="../charts/chart5.xml"/><Relationship Id="rId4" Type="http://schemas.openxmlformats.org/officeDocument/2006/relationships/chart" Target="../charts/chart6.xml"/><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3" Type="http://schemas.openxmlformats.org/officeDocument/2006/relationships/chart" Target="../charts/chart7.xml"/><Relationship Id="rId4" Type="http://schemas.openxmlformats.org/officeDocument/2006/relationships/chart" Target="../charts/chart8.xml"/><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jp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97180" y="2130425"/>
            <a:ext cx="8549640" cy="1470025"/>
          </a:xfrm>
        </p:spPr>
        <p:txBody>
          <a:bodyPr>
            <a:normAutofit/>
          </a:bodyPr>
          <a:lstStyle/>
          <a:p>
            <a:r>
              <a:rPr kumimoji="1" lang="en-US" altLang="ja-JP" sz="3200" b="1" dirty="0" err="1" smtClean="0"/>
              <a:t>V-Met:IaaS</a:t>
            </a:r>
            <a:r>
              <a:rPr kumimoji="1" lang="ja-JP" altLang="en-US" sz="3200" b="1" dirty="0" smtClean="0"/>
              <a:t>型クラウドにおける</a:t>
            </a:r>
            <a:r>
              <a:rPr kumimoji="1" lang="en-US" altLang="ja-JP" sz="3200" b="1" dirty="0" smtClean="0"/>
              <a:t/>
            </a:r>
            <a:br>
              <a:rPr kumimoji="1" lang="en-US" altLang="ja-JP" sz="3200" b="1" dirty="0" smtClean="0"/>
            </a:br>
            <a:r>
              <a:rPr kumimoji="1" lang="ja-JP" altLang="en-US" sz="3200" b="1" dirty="0" smtClean="0"/>
              <a:t>仮想化</a:t>
            </a:r>
            <a:r>
              <a:rPr lang="ja-JP" altLang="en-US" sz="3200" b="1" dirty="0" smtClean="0"/>
              <a:t>システム外部からの</a:t>
            </a:r>
            <a:r>
              <a:rPr kumimoji="1" lang="ja-JP" altLang="en-US" sz="3200" b="1" dirty="0" smtClean="0"/>
              <a:t>安全な</a:t>
            </a:r>
            <a:r>
              <a:rPr kumimoji="1" lang="en-US" altLang="ja-JP" sz="3200" b="1" dirty="0" smtClean="0"/>
              <a:t>VM</a:t>
            </a:r>
            <a:r>
              <a:rPr kumimoji="1" lang="ja-JP" altLang="en-US" sz="3200" b="1" dirty="0" smtClean="0"/>
              <a:t>監視</a:t>
            </a:r>
            <a:endParaRPr kumimoji="1" lang="ja-JP" altLang="en-US" sz="3200" b="1" dirty="0"/>
          </a:p>
        </p:txBody>
      </p:sp>
      <p:sp>
        <p:nvSpPr>
          <p:cNvPr id="3" name="サブタイトル 2"/>
          <p:cNvSpPr>
            <a:spLocks noGrp="1"/>
          </p:cNvSpPr>
          <p:nvPr>
            <p:ph type="subTitle" idx="1"/>
          </p:nvPr>
        </p:nvSpPr>
        <p:spPr/>
        <p:txBody>
          <a:bodyPr>
            <a:normAutofit/>
          </a:bodyPr>
          <a:lstStyle/>
          <a:p>
            <a:r>
              <a:rPr lang="ja-JP" altLang="en-US" dirty="0" smtClean="0">
                <a:solidFill>
                  <a:srgbClr val="333333"/>
                </a:solidFill>
              </a:rPr>
              <a:t>九州工業大学</a:t>
            </a:r>
            <a:endParaRPr lang="en-US" altLang="ja-JP" dirty="0" smtClean="0">
              <a:solidFill>
                <a:srgbClr val="333333"/>
              </a:solidFill>
            </a:endParaRPr>
          </a:p>
          <a:p>
            <a:r>
              <a:rPr lang="ja-JP" altLang="en-US" dirty="0" smtClean="0">
                <a:solidFill>
                  <a:srgbClr val="333333"/>
                </a:solidFill>
              </a:rPr>
              <a:t>美山翔平</a:t>
            </a:r>
            <a:r>
              <a:rPr lang="en-US" altLang="ja-JP" dirty="0" smtClean="0">
                <a:solidFill>
                  <a:srgbClr val="333333"/>
                </a:solidFill>
              </a:rPr>
              <a:t> </a:t>
            </a:r>
            <a:r>
              <a:rPr lang="ja-JP" altLang="en-US" dirty="0" smtClean="0">
                <a:solidFill>
                  <a:srgbClr val="333333"/>
                </a:solidFill>
              </a:rPr>
              <a:t>光来健一</a:t>
            </a:r>
            <a:endParaRPr kumimoji="1" lang="ja-JP" altLang="en-US" strike="sngStrike" dirty="0">
              <a:solidFill>
                <a:srgbClr val="333333"/>
              </a:solidFill>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a:t>
            </a:fld>
            <a:endParaRPr kumimoji="1" lang="ja-JP" altLang="en-US"/>
          </a:p>
        </p:txBody>
      </p:sp>
    </p:spTree>
    <p:extLst>
      <p:ext uri="{BB962C8B-B14F-4D97-AF65-F5344CB8AC3E}">
        <p14:creationId xmlns:p14="http://schemas.microsoft.com/office/powerpoint/2010/main" val="246659366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メモリ監視</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クラウド</a:t>
            </a:r>
            <a:r>
              <a:rPr lang="en-US" altLang="ja-JP" dirty="0" smtClean="0"/>
              <a:t>VM</a:t>
            </a:r>
            <a:r>
              <a:rPr lang="ja-JP" altLang="en-US" dirty="0" smtClean="0"/>
              <a:t>のメモリ上にあるユーザ</a:t>
            </a:r>
            <a:r>
              <a:rPr lang="en-US" altLang="ja-JP" dirty="0" smtClean="0"/>
              <a:t>VM</a:t>
            </a:r>
            <a:r>
              <a:rPr lang="ja-JP" altLang="en-US" dirty="0" smtClean="0"/>
              <a:t>のデータを監視</a:t>
            </a:r>
            <a:endParaRPr kumimoji="1" lang="en-US" altLang="ja-JP" dirty="0" smtClean="0"/>
          </a:p>
          <a:p>
            <a:pPr lvl="1"/>
            <a:r>
              <a:rPr lang="ja-JP" altLang="en-US" dirty="0"/>
              <a:t>クラウド</a:t>
            </a:r>
            <a:r>
              <a:rPr lang="en-US" altLang="ja-JP" dirty="0"/>
              <a:t>VM</a:t>
            </a:r>
            <a:r>
              <a:rPr lang="ja-JP" altLang="en-US" dirty="0"/>
              <a:t>のメモリ上には複数のユーザ</a:t>
            </a:r>
            <a:r>
              <a:rPr lang="en-US" altLang="ja-JP" dirty="0"/>
              <a:t>VM</a:t>
            </a:r>
            <a:r>
              <a:rPr lang="ja-JP" altLang="en-US" dirty="0" err="1"/>
              <a:t>のメ</a:t>
            </a:r>
            <a:r>
              <a:rPr lang="ja-JP" altLang="en-US" dirty="0"/>
              <a:t>モリが置かれている</a:t>
            </a:r>
            <a:endParaRPr lang="en-US" altLang="ja-JP" dirty="0" smtClean="0"/>
          </a:p>
          <a:p>
            <a:pPr lvl="1"/>
            <a:r>
              <a:rPr lang="ja-JP" altLang="en-US" dirty="0" smtClean="0"/>
              <a:t>監視対象の</a:t>
            </a:r>
            <a:r>
              <a:rPr kumimoji="1" lang="ja-JP" altLang="en-US" dirty="0" smtClean="0"/>
              <a:t>ユーザ</a:t>
            </a:r>
            <a:r>
              <a:rPr kumimoji="1" lang="en-US" altLang="ja-JP" dirty="0" smtClean="0"/>
              <a:t>VM</a:t>
            </a:r>
            <a:r>
              <a:rPr kumimoji="1" lang="ja-JP" altLang="en-US" dirty="0" smtClean="0"/>
              <a:t>のメモリ</a:t>
            </a:r>
            <a:r>
              <a:rPr lang="ja-JP" altLang="en-US" dirty="0" smtClean="0"/>
              <a:t>を特定し、</a:t>
            </a:r>
            <a:r>
              <a:rPr kumimoji="1" lang="ja-JP" altLang="en-US" dirty="0" smtClean="0"/>
              <a:t>その中</a:t>
            </a:r>
            <a:r>
              <a:rPr lang="ja-JP" altLang="en-US" dirty="0" smtClean="0"/>
              <a:t>にある</a:t>
            </a:r>
            <a:r>
              <a:rPr kumimoji="1" lang="ja-JP" altLang="en-US" dirty="0" smtClean="0"/>
              <a:t>目的のデータを特定</a:t>
            </a:r>
            <a:endParaRPr kumimoji="1" lang="en-US" altLang="ja-JP" dirty="0" smtClean="0"/>
          </a:p>
          <a:p>
            <a:pPr lvl="1"/>
            <a:r>
              <a:rPr lang="ja-JP" altLang="en-US" dirty="0" smtClean="0">
                <a:cs typeface="メイリオ"/>
              </a:rPr>
              <a:t>データにアクセスするために</a:t>
            </a:r>
            <a:r>
              <a:rPr lang="ja-JP" altLang="en-US" dirty="0">
                <a:cs typeface="メイリオ"/>
              </a:rPr>
              <a:t>アドレス</a:t>
            </a:r>
            <a:r>
              <a:rPr lang="ja-JP" altLang="en-US" dirty="0" smtClean="0">
                <a:cs typeface="メイリオ"/>
              </a:rPr>
              <a:t>変換を行う</a:t>
            </a:r>
            <a:endParaRPr lang="en-US" altLang="ja-JP" dirty="0" smtClean="0">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10</a:t>
            </a:fld>
            <a:endParaRPr kumimoji="1" lang="ja-JP" altLang="en-US"/>
          </a:p>
        </p:txBody>
      </p:sp>
      <p:sp>
        <p:nvSpPr>
          <p:cNvPr id="23" name="正方形/長方形 22"/>
          <p:cNvSpPr/>
          <p:nvPr/>
        </p:nvSpPr>
        <p:spPr>
          <a:xfrm>
            <a:off x="2669600" y="5003284"/>
            <a:ext cx="4769556" cy="1334531"/>
          </a:xfrm>
          <a:prstGeom prst="rect">
            <a:avLst/>
          </a:prstGeom>
          <a:solidFill>
            <a:srgbClr val="327F9E"/>
          </a:solidFill>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4" name="正方形/長方形 13"/>
          <p:cNvSpPr/>
          <p:nvPr/>
        </p:nvSpPr>
        <p:spPr>
          <a:xfrm>
            <a:off x="3017195" y="5175402"/>
            <a:ext cx="1311833" cy="940092"/>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solidFill>
                <a:srgbClr val="333333"/>
              </a:solidFill>
            </a:endParaRPr>
          </a:p>
        </p:txBody>
      </p:sp>
      <p:sp>
        <p:nvSpPr>
          <p:cNvPr id="28" name="テキスト ボックス 27"/>
          <p:cNvSpPr txBox="1"/>
          <p:nvPr/>
        </p:nvSpPr>
        <p:spPr>
          <a:xfrm>
            <a:off x="3052137" y="5185637"/>
            <a:ext cx="1220031" cy="363736"/>
          </a:xfrm>
          <a:prstGeom prst="rect">
            <a:avLst/>
          </a:prstGeom>
          <a:noFill/>
        </p:spPr>
        <p:txBody>
          <a:bodyPr wrap="none" rtlCol="0">
            <a:spAutoFit/>
          </a:bodyPr>
          <a:lstStyle/>
          <a:p>
            <a:pPr algn="ctr"/>
            <a:r>
              <a:rPr kumimoji="1" lang="ja-JP" altLang="en-US" sz="2000" dirty="0" smtClean="0">
                <a:solidFill>
                  <a:srgbClr val="F5F1DD"/>
                </a:solidFill>
              </a:rPr>
              <a:t>ユーザ</a:t>
            </a:r>
            <a:r>
              <a:rPr kumimoji="1" lang="en-US" altLang="ja-JP" sz="2000" dirty="0" smtClean="0">
                <a:solidFill>
                  <a:srgbClr val="F5F1DD"/>
                </a:solidFill>
              </a:rPr>
              <a:t>VM</a:t>
            </a:r>
            <a:endParaRPr kumimoji="1" lang="ja-JP" altLang="en-US" sz="2000" dirty="0">
              <a:solidFill>
                <a:srgbClr val="F5F1DD"/>
              </a:solidFill>
            </a:endParaRPr>
          </a:p>
        </p:txBody>
      </p:sp>
      <p:sp>
        <p:nvSpPr>
          <p:cNvPr id="30" name="正方形/長方形 29"/>
          <p:cNvSpPr/>
          <p:nvPr/>
        </p:nvSpPr>
        <p:spPr>
          <a:xfrm>
            <a:off x="3579296" y="5710267"/>
            <a:ext cx="464055" cy="243566"/>
          </a:xfrm>
          <a:prstGeom prst="rect">
            <a:avLst/>
          </a:prstGeom>
          <a:solidFill>
            <a:srgbClr val="5F5F5F"/>
          </a:solidFill>
          <a:ln>
            <a:no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34" name="テキスト ボックス 33"/>
          <p:cNvSpPr txBox="1"/>
          <p:nvPr/>
        </p:nvSpPr>
        <p:spPr>
          <a:xfrm>
            <a:off x="5939261" y="5036605"/>
            <a:ext cx="1453195" cy="330669"/>
          </a:xfrm>
          <a:prstGeom prst="rect">
            <a:avLst/>
          </a:prstGeom>
          <a:noFill/>
        </p:spPr>
        <p:txBody>
          <a:bodyPr wrap="none" rtlCol="0">
            <a:spAutoFit/>
          </a:bodyPr>
          <a:lstStyle/>
          <a:p>
            <a:pPr algn="ctr"/>
            <a:r>
              <a:rPr kumimoji="1" lang="ja-JP" altLang="en-US" sz="2000" dirty="0" smtClean="0">
                <a:solidFill>
                  <a:srgbClr val="F5F1DD"/>
                </a:solidFill>
              </a:rPr>
              <a:t>クラウド</a:t>
            </a:r>
            <a:r>
              <a:rPr kumimoji="1" lang="en-US" altLang="ja-JP" sz="2000" dirty="0" smtClean="0">
                <a:solidFill>
                  <a:srgbClr val="F5F1DD"/>
                </a:solidFill>
              </a:rPr>
              <a:t>VM</a:t>
            </a:r>
            <a:endParaRPr kumimoji="1" lang="ja-JP" altLang="en-US" sz="2000" dirty="0">
              <a:solidFill>
                <a:srgbClr val="F5F1DD"/>
              </a:solidFill>
            </a:endParaRPr>
          </a:p>
        </p:txBody>
      </p:sp>
      <p:cxnSp>
        <p:nvCxnSpPr>
          <p:cNvPr id="9" name="直線矢印コネクタ 8"/>
          <p:cNvCxnSpPr>
            <a:endCxn id="14" idx="1"/>
          </p:cNvCxnSpPr>
          <p:nvPr/>
        </p:nvCxnSpPr>
        <p:spPr>
          <a:xfrm flipV="1">
            <a:off x="2301920" y="5645448"/>
            <a:ext cx="715275" cy="285380"/>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0" name="直線矢印コネクタ 19"/>
          <p:cNvCxnSpPr>
            <a:endCxn id="30" idx="1"/>
          </p:cNvCxnSpPr>
          <p:nvPr/>
        </p:nvCxnSpPr>
        <p:spPr>
          <a:xfrm flipV="1">
            <a:off x="2301920" y="5832050"/>
            <a:ext cx="1277376" cy="98777"/>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
        <p:nvSpPr>
          <p:cNvPr id="24" name="正方形/長方形 23"/>
          <p:cNvSpPr/>
          <p:nvPr/>
        </p:nvSpPr>
        <p:spPr>
          <a:xfrm>
            <a:off x="4452318" y="5183789"/>
            <a:ext cx="1311833" cy="940092"/>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solidFill>
                <a:srgbClr val="333333"/>
              </a:solidFill>
            </a:endParaRPr>
          </a:p>
        </p:txBody>
      </p:sp>
      <p:sp>
        <p:nvSpPr>
          <p:cNvPr id="25" name="正方形/長方形 24"/>
          <p:cNvSpPr/>
          <p:nvPr/>
        </p:nvSpPr>
        <p:spPr>
          <a:xfrm>
            <a:off x="5014419" y="5726605"/>
            <a:ext cx="464055" cy="243566"/>
          </a:xfrm>
          <a:prstGeom prst="rect">
            <a:avLst/>
          </a:prstGeom>
          <a:solidFill>
            <a:srgbClr val="5F5F5F"/>
          </a:solidFill>
          <a:ln>
            <a:no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27" name="テキスト ボックス 26"/>
          <p:cNvSpPr txBox="1"/>
          <p:nvPr/>
        </p:nvSpPr>
        <p:spPr>
          <a:xfrm>
            <a:off x="4486391" y="5191679"/>
            <a:ext cx="1220031" cy="330669"/>
          </a:xfrm>
          <a:prstGeom prst="rect">
            <a:avLst/>
          </a:prstGeom>
          <a:noFill/>
        </p:spPr>
        <p:txBody>
          <a:bodyPr wrap="none" rtlCol="0">
            <a:spAutoFit/>
          </a:bodyPr>
          <a:lstStyle/>
          <a:p>
            <a:pPr algn="ctr"/>
            <a:r>
              <a:rPr kumimoji="1" lang="ja-JP" altLang="en-US" sz="2000" dirty="0" smtClean="0">
                <a:solidFill>
                  <a:srgbClr val="F5F1DD"/>
                </a:solidFill>
              </a:rPr>
              <a:t>ユーザ</a:t>
            </a:r>
            <a:r>
              <a:rPr kumimoji="1" lang="en-US" altLang="ja-JP" sz="2000" dirty="0" smtClean="0">
                <a:solidFill>
                  <a:srgbClr val="F5F1DD"/>
                </a:solidFill>
              </a:rPr>
              <a:t>VM</a:t>
            </a:r>
            <a:endParaRPr kumimoji="1" lang="ja-JP" altLang="en-US" sz="2000" dirty="0">
              <a:solidFill>
                <a:srgbClr val="F5F1DD"/>
              </a:solidFill>
            </a:endParaRPr>
          </a:p>
        </p:txBody>
      </p:sp>
      <p:grpSp>
        <p:nvGrpSpPr>
          <p:cNvPr id="17" name="グループ化 16"/>
          <p:cNvGrpSpPr/>
          <p:nvPr/>
        </p:nvGrpSpPr>
        <p:grpSpPr>
          <a:xfrm>
            <a:off x="1624448" y="5728687"/>
            <a:ext cx="685762" cy="409086"/>
            <a:chOff x="2400851" y="5227677"/>
            <a:chExt cx="685762" cy="409086"/>
          </a:xfrm>
        </p:grpSpPr>
        <p:sp>
          <p:nvSpPr>
            <p:cNvPr id="18" name="正方形/長方形 17"/>
            <p:cNvSpPr/>
            <p:nvPr/>
          </p:nvSpPr>
          <p:spPr>
            <a:xfrm>
              <a:off x="2400851" y="5227677"/>
              <a:ext cx="685762" cy="409086"/>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2500" dirty="0">
                <a:solidFill>
                  <a:schemeClr val="bg1"/>
                </a:solidFill>
                <a:latin typeface="メイリオ"/>
                <a:ea typeface="メイリオ"/>
                <a:cs typeface="メイリオ"/>
              </a:endParaRPr>
            </a:p>
          </p:txBody>
        </p:sp>
        <p:sp>
          <p:nvSpPr>
            <p:cNvPr id="19" name="テキスト ボックス 18"/>
            <p:cNvSpPr txBox="1"/>
            <p:nvPr/>
          </p:nvSpPr>
          <p:spPr>
            <a:xfrm>
              <a:off x="2469366" y="5261952"/>
              <a:ext cx="532833" cy="300608"/>
            </a:xfrm>
            <a:prstGeom prst="rect">
              <a:avLst/>
            </a:prstGeom>
            <a:noFill/>
            <a:effectLst/>
          </p:spPr>
          <p:txBody>
            <a:bodyPr wrap="none" rtlCol="0">
              <a:spAutoFit/>
            </a:bodyPr>
            <a:lstStyle/>
            <a:p>
              <a:pPr algn="ctr"/>
              <a:r>
                <a:rPr lang="en-US" altLang="ja-JP" sz="2000" dirty="0" smtClean="0">
                  <a:solidFill>
                    <a:srgbClr val="F5F1DD"/>
                  </a:solidFill>
                  <a:latin typeface="メイリオ"/>
                  <a:ea typeface="メイリオ"/>
                  <a:cs typeface="メイリオ"/>
                </a:rPr>
                <a:t>IDS</a:t>
              </a:r>
              <a:endParaRPr kumimoji="1" lang="ja-JP" altLang="en-US" sz="2000" dirty="0">
                <a:solidFill>
                  <a:srgbClr val="F5F1DD"/>
                </a:solidFill>
                <a:latin typeface="メイリオ"/>
                <a:ea typeface="メイリオ"/>
                <a:cs typeface="メイリオ"/>
              </a:endParaRPr>
            </a:p>
          </p:txBody>
        </p:sp>
      </p:grpSp>
    </p:spTree>
    <p:extLst>
      <p:ext uri="{BB962C8B-B14F-4D97-AF65-F5344CB8AC3E}">
        <p14:creationId xmlns:p14="http://schemas.microsoft.com/office/powerpoint/2010/main" val="51665056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5F1DD">
              <a:alpha val="50000"/>
            </a:srgbClr>
          </a:solidFill>
        </p:spPr>
        <p:txBody>
          <a:bodyPr/>
          <a:lstStyle/>
          <a:p>
            <a:r>
              <a:rPr kumimoji="1" lang="ja-JP" altLang="en-US" dirty="0" smtClean="0"/>
              <a:t>ネットワーク監視</a:t>
            </a:r>
            <a:endParaRPr kumimoji="1" lang="ja-JP" altLang="en-US" strike="sngStrike" dirty="0"/>
          </a:p>
        </p:txBody>
      </p:sp>
      <p:sp>
        <p:nvSpPr>
          <p:cNvPr id="3" name="コンテンツ プレースホルダー 2"/>
          <p:cNvSpPr>
            <a:spLocks noGrp="1"/>
          </p:cNvSpPr>
          <p:nvPr>
            <p:ph idx="1"/>
          </p:nvPr>
        </p:nvSpPr>
        <p:spPr/>
        <p:txBody>
          <a:bodyPr/>
          <a:lstStyle/>
          <a:p>
            <a:r>
              <a:rPr lang="ja-JP" altLang="en-US" dirty="0" smtClean="0"/>
              <a:t>ユーザ</a:t>
            </a:r>
            <a:r>
              <a:rPr lang="en-US" altLang="ja-JP" dirty="0" smtClean="0"/>
              <a:t>VM</a:t>
            </a:r>
            <a:r>
              <a:rPr lang="ja-JP" altLang="en-US" dirty="0" smtClean="0"/>
              <a:t>の</a:t>
            </a:r>
            <a:r>
              <a:rPr lang="en-US" altLang="en-US" dirty="0" smtClean="0"/>
              <a:t>ネットワーク通信を</a:t>
            </a:r>
            <a:r>
              <a:rPr lang="ja-JP" altLang="en-US" dirty="0" smtClean="0"/>
              <a:t>二箇所で</a:t>
            </a:r>
            <a:r>
              <a:rPr lang="en-US" altLang="en-US" dirty="0" smtClean="0"/>
              <a:t>監視</a:t>
            </a:r>
          </a:p>
          <a:p>
            <a:pPr lvl="1"/>
            <a:r>
              <a:rPr lang="ja-JP" altLang="en-US" dirty="0" smtClean="0"/>
              <a:t>ユーザ</a:t>
            </a:r>
            <a:r>
              <a:rPr lang="en-US" altLang="ja-JP" dirty="0" smtClean="0"/>
              <a:t>VM</a:t>
            </a:r>
            <a:r>
              <a:rPr lang="ja-JP" altLang="en-US" dirty="0" smtClean="0"/>
              <a:t>の境界</a:t>
            </a:r>
            <a:endParaRPr lang="en-US" altLang="ja-JP" dirty="0" smtClean="0"/>
          </a:p>
          <a:p>
            <a:pPr lvl="2"/>
            <a:r>
              <a:rPr lang="ja-JP" altLang="en-US" dirty="0" smtClean="0"/>
              <a:t>ユーザ</a:t>
            </a:r>
            <a:r>
              <a:rPr lang="en-US" altLang="ja-JP" dirty="0" smtClean="0"/>
              <a:t>VM</a:t>
            </a:r>
            <a:r>
              <a:rPr lang="ja-JP" altLang="en-US" dirty="0" smtClean="0"/>
              <a:t>が実際に送受信したパケットを取得</a:t>
            </a:r>
            <a:endParaRPr lang="en-US" altLang="ja-JP" dirty="0" smtClean="0"/>
          </a:p>
          <a:p>
            <a:pPr lvl="1"/>
            <a:r>
              <a:rPr lang="en-US" altLang="en-US" dirty="0" err="1" smtClean="0"/>
              <a:t>クラウドVM</a:t>
            </a:r>
            <a:r>
              <a:rPr lang="ja-JP" altLang="en-US" dirty="0" smtClean="0"/>
              <a:t>の境界</a:t>
            </a:r>
            <a:endParaRPr lang="en-US" altLang="ja-JP" dirty="0"/>
          </a:p>
          <a:p>
            <a:pPr lvl="2"/>
            <a:r>
              <a:rPr lang="ja-JP" altLang="en-US" dirty="0" smtClean="0"/>
              <a:t>仮想化システムが送受信した時点のパケットを取得</a:t>
            </a:r>
            <a:endParaRPr lang="en-US" altLang="ja-JP" dirty="0" smtClean="0"/>
          </a:p>
          <a:p>
            <a:pPr lvl="2"/>
            <a:r>
              <a:rPr lang="ja-JP" altLang="en-US" dirty="0" smtClean="0"/>
              <a:t>ユーザ</a:t>
            </a:r>
            <a:r>
              <a:rPr lang="en-US" altLang="ja-JP" dirty="0" smtClean="0"/>
              <a:t>VM</a:t>
            </a:r>
            <a:r>
              <a:rPr lang="ja-JP" altLang="en-US" dirty="0" smtClean="0"/>
              <a:t>が実際に外部と行う通信を監視できる</a:t>
            </a:r>
            <a:endParaRPr lang="en-US" altLang="ja-JP" dirty="0" smtClean="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11</a:t>
            </a:fld>
            <a:endParaRPr kumimoji="1" lang="ja-JP" altLang="en-US"/>
          </a:p>
        </p:txBody>
      </p:sp>
      <p:sp>
        <p:nvSpPr>
          <p:cNvPr id="19" name="正方形/長方形 18"/>
          <p:cNvSpPr/>
          <p:nvPr/>
        </p:nvSpPr>
        <p:spPr>
          <a:xfrm>
            <a:off x="3388562" y="4178300"/>
            <a:ext cx="3582526" cy="2178048"/>
          </a:xfrm>
          <a:prstGeom prst="rect">
            <a:avLst/>
          </a:prstGeom>
          <a:solidFill>
            <a:srgbClr val="327F9E"/>
          </a:solidFill>
          <a:ln w="25400">
            <a:no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50" name="テキスト ボックス 49"/>
          <p:cNvSpPr txBox="1"/>
          <p:nvPr/>
        </p:nvSpPr>
        <p:spPr>
          <a:xfrm>
            <a:off x="1203810" y="5503711"/>
            <a:ext cx="642899" cy="400110"/>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sz="2000" dirty="0" smtClean="0">
                <a:solidFill>
                  <a:schemeClr val="bg1"/>
                </a:solidFill>
                <a:latin typeface="メイリオ"/>
                <a:ea typeface="メイリオ"/>
                <a:cs typeface="メイリオ"/>
              </a:rPr>
              <a:t>IDS</a:t>
            </a:r>
            <a:endParaRPr kumimoji="1" lang="ja-JP" altLang="en-US" sz="2000" dirty="0">
              <a:solidFill>
                <a:schemeClr val="bg1"/>
              </a:solidFill>
              <a:latin typeface="メイリオ"/>
              <a:ea typeface="メイリオ"/>
              <a:cs typeface="メイリオ"/>
            </a:endParaRPr>
          </a:p>
        </p:txBody>
      </p:sp>
      <p:sp>
        <p:nvSpPr>
          <p:cNvPr id="29" name="正方形/長方形 28"/>
          <p:cNvSpPr/>
          <p:nvPr/>
        </p:nvSpPr>
        <p:spPr>
          <a:xfrm>
            <a:off x="3540774" y="4635969"/>
            <a:ext cx="3239644" cy="1609253"/>
          </a:xfrm>
          <a:prstGeom prst="rect">
            <a:avLst/>
          </a:prstGeom>
          <a:pattFill prst="pct50">
            <a:fgClr>
              <a:srgbClr val="327F9E"/>
            </a:fgClr>
            <a:bgClr>
              <a:prstClr val="white"/>
            </a:bgClr>
          </a:patt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500" dirty="0">
              <a:solidFill>
                <a:srgbClr val="5F5F5F"/>
              </a:solidFill>
              <a:latin typeface="メイリオ"/>
              <a:ea typeface="メイリオ"/>
              <a:cs typeface="メイリオ"/>
            </a:endParaRPr>
          </a:p>
        </p:txBody>
      </p:sp>
      <p:sp>
        <p:nvSpPr>
          <p:cNvPr id="20" name="正方形/長方形 19"/>
          <p:cNvSpPr/>
          <p:nvPr/>
        </p:nvSpPr>
        <p:spPr>
          <a:xfrm>
            <a:off x="5251706" y="5002405"/>
            <a:ext cx="1345629" cy="865527"/>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en-US" altLang="ja-JP" sz="2000" dirty="0" smtClean="0">
              <a:solidFill>
                <a:srgbClr val="F5F1DD"/>
              </a:solidFill>
              <a:latin typeface="メイリオ"/>
              <a:ea typeface="メイリオ"/>
              <a:cs typeface="メイリオ"/>
            </a:endParaRPr>
          </a:p>
        </p:txBody>
      </p:sp>
      <p:sp>
        <p:nvSpPr>
          <p:cNvPr id="24" name="テキスト ボックス 23"/>
          <p:cNvSpPr txBox="1"/>
          <p:nvPr/>
        </p:nvSpPr>
        <p:spPr>
          <a:xfrm>
            <a:off x="5372398" y="4253456"/>
            <a:ext cx="1598690" cy="400110"/>
          </a:xfrm>
          <a:prstGeom prst="rect">
            <a:avLst/>
          </a:prstGeom>
          <a:noFill/>
          <a:effectLst/>
        </p:spPr>
        <p:txBody>
          <a:bodyPr wrap="none" rtlCol="0">
            <a:spAutoFit/>
          </a:bodyPr>
          <a:lstStyle/>
          <a:p>
            <a:pPr algn="ctr"/>
            <a:r>
              <a:rPr kumimoji="1" lang="ja-JP" altLang="en-US" sz="2000" dirty="0" smtClean="0">
                <a:solidFill>
                  <a:schemeClr val="bg1"/>
                </a:solidFill>
                <a:latin typeface="メイリオ"/>
                <a:ea typeface="メイリオ"/>
                <a:cs typeface="メイリオ"/>
              </a:rPr>
              <a:t>クラウド</a:t>
            </a:r>
            <a:r>
              <a:rPr kumimoji="1" lang="en-US" altLang="ja-JP" sz="2000" dirty="0" smtClean="0">
                <a:solidFill>
                  <a:schemeClr val="bg1"/>
                </a:solidFill>
                <a:latin typeface="メイリオ"/>
                <a:ea typeface="メイリオ"/>
                <a:cs typeface="メイリオ"/>
              </a:rPr>
              <a:t>VM</a:t>
            </a:r>
            <a:endParaRPr kumimoji="1" lang="ja-JP" altLang="en-US" sz="2000" dirty="0">
              <a:solidFill>
                <a:schemeClr val="bg1"/>
              </a:solidFill>
              <a:latin typeface="メイリオ"/>
              <a:ea typeface="メイリオ"/>
              <a:cs typeface="メイリオ"/>
            </a:endParaRPr>
          </a:p>
        </p:txBody>
      </p:sp>
      <p:sp>
        <p:nvSpPr>
          <p:cNvPr id="28" name="正方形/長方形 27"/>
          <p:cNvSpPr/>
          <p:nvPr/>
        </p:nvSpPr>
        <p:spPr>
          <a:xfrm>
            <a:off x="3794805" y="5002407"/>
            <a:ext cx="1345629" cy="865527"/>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en-US" altLang="ja-JP" sz="2000" dirty="0" smtClean="0">
              <a:solidFill>
                <a:srgbClr val="F5F1DD"/>
              </a:solidFill>
              <a:latin typeface="メイリオ"/>
              <a:ea typeface="メイリオ"/>
              <a:cs typeface="メイリオ"/>
            </a:endParaRPr>
          </a:p>
        </p:txBody>
      </p:sp>
      <p:cxnSp>
        <p:nvCxnSpPr>
          <p:cNvPr id="25" name="直線コネクタ 24"/>
          <p:cNvCxnSpPr/>
          <p:nvPr/>
        </p:nvCxnSpPr>
        <p:spPr>
          <a:xfrm>
            <a:off x="4454921" y="5867934"/>
            <a:ext cx="0" cy="213716"/>
          </a:xfrm>
          <a:prstGeom prst="line">
            <a:avLst/>
          </a:prstGeom>
          <a:ln>
            <a:solidFill>
              <a:srgbClr val="333333"/>
            </a:solidFill>
            <a:headEnd type="arrow"/>
            <a:tailEnd type="none"/>
          </a:ln>
          <a:effectLst/>
        </p:spPr>
        <p:style>
          <a:lnRef idx="2">
            <a:schemeClr val="accent1"/>
          </a:lnRef>
          <a:fillRef idx="0">
            <a:schemeClr val="accent1"/>
          </a:fillRef>
          <a:effectRef idx="1">
            <a:schemeClr val="accent1"/>
          </a:effectRef>
          <a:fontRef idx="minor">
            <a:schemeClr val="tx1"/>
          </a:fontRef>
        </p:style>
      </p:cxnSp>
      <p:cxnSp>
        <p:nvCxnSpPr>
          <p:cNvPr id="41" name="直線コネクタ 40"/>
          <p:cNvCxnSpPr/>
          <p:nvPr/>
        </p:nvCxnSpPr>
        <p:spPr>
          <a:xfrm>
            <a:off x="6043431" y="5867934"/>
            <a:ext cx="0" cy="213716"/>
          </a:xfrm>
          <a:prstGeom prst="line">
            <a:avLst/>
          </a:prstGeom>
          <a:ln>
            <a:solidFill>
              <a:srgbClr val="333333"/>
            </a:solidFill>
            <a:headEnd type="arrow"/>
            <a:tailEnd type="none"/>
          </a:ln>
          <a:effectLst/>
        </p:spPr>
        <p:style>
          <a:lnRef idx="2">
            <a:schemeClr val="accent1"/>
          </a:lnRef>
          <a:fillRef idx="0">
            <a:schemeClr val="accent1"/>
          </a:fillRef>
          <a:effectRef idx="1">
            <a:schemeClr val="accent1"/>
          </a:effectRef>
          <a:fontRef idx="minor">
            <a:schemeClr val="tx1"/>
          </a:fontRef>
        </p:style>
      </p:cxnSp>
      <p:cxnSp>
        <p:nvCxnSpPr>
          <p:cNvPr id="42" name="直線コネクタ 41"/>
          <p:cNvCxnSpPr/>
          <p:nvPr/>
        </p:nvCxnSpPr>
        <p:spPr>
          <a:xfrm flipH="1">
            <a:off x="4439843" y="6081650"/>
            <a:ext cx="1598689" cy="0"/>
          </a:xfrm>
          <a:prstGeom prst="line">
            <a:avLst/>
          </a:prstGeom>
          <a:ln>
            <a:solidFill>
              <a:srgbClr val="333333"/>
            </a:solidFill>
          </a:ln>
          <a:effectLst/>
        </p:spPr>
        <p:style>
          <a:lnRef idx="2">
            <a:schemeClr val="accent1"/>
          </a:lnRef>
          <a:fillRef idx="0">
            <a:schemeClr val="accent1"/>
          </a:fillRef>
          <a:effectRef idx="1">
            <a:schemeClr val="accent1"/>
          </a:effectRef>
          <a:fontRef idx="minor">
            <a:schemeClr val="tx1"/>
          </a:fontRef>
        </p:style>
      </p:cxnSp>
      <p:sp>
        <p:nvSpPr>
          <p:cNvPr id="13" name="円/楕円 12"/>
          <p:cNvSpPr/>
          <p:nvPr/>
        </p:nvSpPr>
        <p:spPr>
          <a:xfrm>
            <a:off x="4886091" y="6116572"/>
            <a:ext cx="731231" cy="327145"/>
          </a:xfrm>
          <a:prstGeom prst="ellipse">
            <a:avLst/>
          </a:prstGeom>
          <a:noFill/>
          <a:ln w="57150" cmpd="sng">
            <a:solidFill>
              <a:srgbClr val="E5593C"/>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b="1" dirty="0"/>
          </a:p>
        </p:txBody>
      </p:sp>
      <p:sp>
        <p:nvSpPr>
          <p:cNvPr id="30" name="テキスト ボックス 29"/>
          <p:cNvSpPr txBox="1"/>
          <p:nvPr/>
        </p:nvSpPr>
        <p:spPr>
          <a:xfrm>
            <a:off x="3540038" y="4640439"/>
            <a:ext cx="1971139" cy="330234"/>
          </a:xfrm>
          <a:prstGeom prst="rect">
            <a:avLst/>
          </a:prstGeom>
          <a:noFill/>
          <a:effectLst/>
        </p:spPr>
        <p:txBody>
          <a:bodyPr wrap="square" rtlCol="0">
            <a:spAutoFit/>
          </a:bodyPr>
          <a:lstStyle/>
          <a:p>
            <a:r>
              <a:rPr lang="ja-JP" altLang="en-US" sz="2000" dirty="0" smtClean="0">
                <a:solidFill>
                  <a:srgbClr val="333333"/>
                </a:solidFill>
              </a:rPr>
              <a:t>仮想化システム</a:t>
            </a:r>
            <a:endParaRPr kumimoji="1" lang="ja-JP" altLang="en-US" sz="2000" dirty="0">
              <a:solidFill>
                <a:srgbClr val="333333"/>
              </a:solidFill>
            </a:endParaRPr>
          </a:p>
        </p:txBody>
      </p:sp>
      <p:cxnSp>
        <p:nvCxnSpPr>
          <p:cNvPr id="43" name="直線コネクタ 42"/>
          <p:cNvCxnSpPr/>
          <p:nvPr/>
        </p:nvCxnSpPr>
        <p:spPr>
          <a:xfrm flipH="1" flipV="1">
            <a:off x="5248532" y="6081654"/>
            <a:ext cx="3174" cy="587528"/>
          </a:xfrm>
          <a:prstGeom prst="line">
            <a:avLst/>
          </a:prstGeom>
          <a:ln>
            <a:solidFill>
              <a:srgbClr val="333333"/>
            </a:solidFill>
            <a:headEnd type="arrow"/>
            <a:tailEnd type="none"/>
          </a:ln>
          <a:effectLst/>
        </p:spPr>
        <p:style>
          <a:lnRef idx="2">
            <a:schemeClr val="accent1"/>
          </a:lnRef>
          <a:fillRef idx="0">
            <a:schemeClr val="accent1"/>
          </a:fillRef>
          <a:effectRef idx="1">
            <a:schemeClr val="accent1"/>
          </a:effectRef>
          <a:fontRef idx="minor">
            <a:schemeClr val="tx1"/>
          </a:fontRef>
        </p:style>
      </p:cxnSp>
      <p:sp>
        <p:nvSpPr>
          <p:cNvPr id="26" name="円/楕円 25"/>
          <p:cNvSpPr/>
          <p:nvPr/>
        </p:nvSpPr>
        <p:spPr>
          <a:xfrm>
            <a:off x="4089305" y="5703766"/>
            <a:ext cx="731231" cy="327145"/>
          </a:xfrm>
          <a:prstGeom prst="ellipse">
            <a:avLst/>
          </a:prstGeom>
          <a:noFill/>
          <a:ln w="57150" cmpd="sng">
            <a:solidFill>
              <a:srgbClr val="E5593C"/>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b="1" dirty="0"/>
          </a:p>
        </p:txBody>
      </p:sp>
      <p:cxnSp>
        <p:nvCxnSpPr>
          <p:cNvPr id="6" name="直線矢印コネクタ 5"/>
          <p:cNvCxnSpPr/>
          <p:nvPr/>
        </p:nvCxnSpPr>
        <p:spPr>
          <a:xfrm flipH="1" flipV="1">
            <a:off x="1948052" y="5703766"/>
            <a:ext cx="2006600" cy="164168"/>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1" name="直線矢印コネクタ 30"/>
          <p:cNvCxnSpPr/>
          <p:nvPr/>
        </p:nvCxnSpPr>
        <p:spPr>
          <a:xfrm flipH="1" flipV="1">
            <a:off x="1948052" y="5903821"/>
            <a:ext cx="2872484" cy="452528"/>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
        <p:nvSpPr>
          <p:cNvPr id="21" name="テキスト ボックス 20"/>
          <p:cNvSpPr txBox="1"/>
          <p:nvPr/>
        </p:nvSpPr>
        <p:spPr>
          <a:xfrm>
            <a:off x="3863139" y="5265147"/>
            <a:ext cx="1220031" cy="363736"/>
          </a:xfrm>
          <a:prstGeom prst="rect">
            <a:avLst/>
          </a:prstGeom>
          <a:noFill/>
        </p:spPr>
        <p:txBody>
          <a:bodyPr wrap="none" rtlCol="0">
            <a:spAutoFit/>
          </a:bodyPr>
          <a:lstStyle/>
          <a:p>
            <a:pPr algn="ctr"/>
            <a:r>
              <a:rPr kumimoji="1" lang="ja-JP" altLang="en-US" sz="2000" dirty="0" smtClean="0">
                <a:solidFill>
                  <a:srgbClr val="F5F1DD"/>
                </a:solidFill>
              </a:rPr>
              <a:t>ユーザ</a:t>
            </a:r>
            <a:r>
              <a:rPr kumimoji="1" lang="en-US" altLang="ja-JP" sz="2000" dirty="0" smtClean="0">
                <a:solidFill>
                  <a:srgbClr val="F5F1DD"/>
                </a:solidFill>
              </a:rPr>
              <a:t>VM</a:t>
            </a:r>
            <a:endParaRPr kumimoji="1" lang="ja-JP" altLang="en-US" sz="2000" dirty="0">
              <a:solidFill>
                <a:srgbClr val="F5F1DD"/>
              </a:solidFill>
            </a:endParaRPr>
          </a:p>
        </p:txBody>
      </p:sp>
      <p:sp>
        <p:nvSpPr>
          <p:cNvPr id="22" name="テキスト ボックス 21"/>
          <p:cNvSpPr txBox="1"/>
          <p:nvPr/>
        </p:nvSpPr>
        <p:spPr>
          <a:xfrm>
            <a:off x="5314992" y="5266186"/>
            <a:ext cx="1220031" cy="363736"/>
          </a:xfrm>
          <a:prstGeom prst="rect">
            <a:avLst/>
          </a:prstGeom>
          <a:noFill/>
        </p:spPr>
        <p:txBody>
          <a:bodyPr wrap="none" rtlCol="0">
            <a:spAutoFit/>
          </a:bodyPr>
          <a:lstStyle/>
          <a:p>
            <a:pPr algn="ctr"/>
            <a:r>
              <a:rPr kumimoji="1" lang="ja-JP" altLang="en-US" sz="2000" dirty="0" smtClean="0">
                <a:solidFill>
                  <a:srgbClr val="F5F1DD"/>
                </a:solidFill>
              </a:rPr>
              <a:t>ユーザ</a:t>
            </a:r>
            <a:r>
              <a:rPr kumimoji="1" lang="en-US" altLang="ja-JP" sz="2000" dirty="0" smtClean="0">
                <a:solidFill>
                  <a:srgbClr val="F5F1DD"/>
                </a:solidFill>
              </a:rPr>
              <a:t>VM</a:t>
            </a:r>
            <a:endParaRPr kumimoji="1" lang="ja-JP" altLang="en-US" sz="2000" dirty="0">
              <a:solidFill>
                <a:srgbClr val="F5F1DD"/>
              </a:solidFill>
            </a:endParaRPr>
          </a:p>
        </p:txBody>
      </p:sp>
    </p:spTree>
    <p:extLst>
      <p:ext uri="{BB962C8B-B14F-4D97-AF65-F5344CB8AC3E}">
        <p14:creationId xmlns:p14="http://schemas.microsoft.com/office/powerpoint/2010/main" val="337223494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ディスク監視</a:t>
            </a:r>
            <a:endParaRPr kumimoji="1" lang="ja-JP" altLang="en-US" dirty="0"/>
          </a:p>
        </p:txBody>
      </p:sp>
      <p:sp>
        <p:nvSpPr>
          <p:cNvPr id="3" name="コンテンツ プレースホルダー 2"/>
          <p:cNvSpPr>
            <a:spLocks noGrp="1"/>
          </p:cNvSpPr>
          <p:nvPr>
            <p:ph idx="1"/>
          </p:nvPr>
        </p:nvSpPr>
        <p:spPr>
          <a:xfrm>
            <a:off x="492386" y="1741974"/>
            <a:ext cx="8229600" cy="4525963"/>
          </a:xfrm>
        </p:spPr>
        <p:txBody>
          <a:bodyPr/>
          <a:lstStyle/>
          <a:p>
            <a:r>
              <a:rPr kumimoji="1" lang="ja-JP" altLang="en-US" dirty="0" smtClean="0"/>
              <a:t>ユーザ</a:t>
            </a:r>
            <a:r>
              <a:rPr kumimoji="1" lang="en-US" altLang="ja-JP" dirty="0" smtClean="0"/>
              <a:t>VM</a:t>
            </a:r>
            <a:r>
              <a:rPr kumimoji="1" lang="ja-JP" altLang="en-US" dirty="0" smtClean="0"/>
              <a:t>の仮想ディスクの配置に応じた監視</a:t>
            </a:r>
            <a:endParaRPr kumimoji="1" lang="en-US" altLang="ja-JP" dirty="0" smtClean="0"/>
          </a:p>
          <a:p>
            <a:pPr lvl="1"/>
            <a:r>
              <a:rPr kumimoji="1" lang="ja-JP" altLang="en-US" dirty="0" smtClean="0"/>
              <a:t>ネットワーク</a:t>
            </a:r>
            <a:r>
              <a:rPr lang="ja-JP" altLang="en-US" dirty="0" smtClean="0"/>
              <a:t>ストレージ</a:t>
            </a:r>
            <a:r>
              <a:rPr kumimoji="1" lang="ja-JP" altLang="en-US" dirty="0" smtClean="0"/>
              <a:t>上にある場合</a:t>
            </a:r>
            <a:endParaRPr kumimoji="1" lang="en-US" altLang="ja-JP" dirty="0" smtClean="0"/>
          </a:p>
          <a:p>
            <a:pPr lvl="2"/>
            <a:r>
              <a:rPr lang="ja-JP" altLang="en-US" dirty="0" smtClean="0"/>
              <a:t>ネットワークマウントで共有</a:t>
            </a:r>
            <a:endParaRPr lang="en-US" altLang="ja-JP" dirty="0"/>
          </a:p>
          <a:p>
            <a:pPr lvl="1"/>
            <a:r>
              <a:rPr kumimoji="1" lang="ja-JP" altLang="en-US" dirty="0" smtClean="0"/>
              <a:t>クラウド</a:t>
            </a:r>
            <a:r>
              <a:rPr kumimoji="1" lang="en-US" altLang="ja-JP" dirty="0" smtClean="0"/>
              <a:t>VM</a:t>
            </a:r>
            <a:r>
              <a:rPr kumimoji="1" lang="ja-JP" altLang="en-US" dirty="0" smtClean="0"/>
              <a:t>の仮想ディスク内にあ</a:t>
            </a:r>
            <a:r>
              <a:rPr lang="ja-JP" altLang="en-US" dirty="0" smtClean="0"/>
              <a:t>る</a:t>
            </a:r>
            <a:r>
              <a:rPr kumimoji="1" lang="ja-JP" altLang="en-US" dirty="0" smtClean="0"/>
              <a:t>場合</a:t>
            </a:r>
            <a:endParaRPr kumimoji="1" lang="en-US" altLang="ja-JP" dirty="0" smtClean="0"/>
          </a:p>
          <a:p>
            <a:pPr lvl="2"/>
            <a:r>
              <a:rPr lang="ja-JP" altLang="en-US" dirty="0" smtClean="0"/>
              <a:t>その仮想ディスクのファイルシステムを解析</a:t>
            </a:r>
            <a:endParaRPr lang="en-US" altLang="ja-JP" dirty="0" smtClean="0"/>
          </a:p>
          <a:p>
            <a:pPr lvl="2"/>
            <a:r>
              <a:rPr kumimoji="1" lang="ja-JP" altLang="en-US" dirty="0" smtClean="0"/>
              <a:t>ユーザ</a:t>
            </a:r>
            <a:r>
              <a:rPr kumimoji="1" lang="en-US" altLang="ja-JP" dirty="0" smtClean="0"/>
              <a:t>VM</a:t>
            </a:r>
            <a:r>
              <a:rPr kumimoji="1" lang="ja-JP" altLang="en-US" dirty="0" smtClean="0"/>
              <a:t>の仮想ディスクを見つけ</a:t>
            </a:r>
            <a:r>
              <a:rPr lang="ja-JP" altLang="en-US" dirty="0" smtClean="0"/>
              <a:t>てアクセス</a:t>
            </a:r>
            <a:endParaRPr kumimoji="1" lang="en-US" altLang="ja-JP" dirty="0" smtClean="0"/>
          </a:p>
          <a:p>
            <a:pPr lvl="1"/>
            <a:endParaRPr kumimoji="1" lang="en-US" altLang="ja-JP" dirty="0" smtClean="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12</a:t>
            </a:fld>
            <a:endParaRPr kumimoji="1" lang="ja-JP" altLang="en-US"/>
          </a:p>
        </p:txBody>
      </p:sp>
      <p:sp>
        <p:nvSpPr>
          <p:cNvPr id="5" name="正方形/長方形 4"/>
          <p:cNvSpPr/>
          <p:nvPr/>
        </p:nvSpPr>
        <p:spPr>
          <a:xfrm>
            <a:off x="5179695" y="4379708"/>
            <a:ext cx="3163580" cy="2012018"/>
          </a:xfrm>
          <a:prstGeom prst="rect">
            <a:avLst/>
          </a:prstGeom>
          <a:solidFill>
            <a:srgbClr val="327F9E"/>
          </a:solid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3" name="テキスト ボックス 12"/>
          <p:cNvSpPr txBox="1"/>
          <p:nvPr/>
        </p:nvSpPr>
        <p:spPr>
          <a:xfrm>
            <a:off x="6735391" y="4415820"/>
            <a:ext cx="1598515" cy="330669"/>
          </a:xfrm>
          <a:prstGeom prst="rect">
            <a:avLst/>
          </a:prstGeom>
          <a:noFill/>
        </p:spPr>
        <p:txBody>
          <a:bodyPr wrap="none" rtlCol="0">
            <a:spAutoFit/>
          </a:bodyPr>
          <a:lstStyle/>
          <a:p>
            <a:r>
              <a:rPr kumimoji="1" lang="ja-JP" altLang="en-US" sz="2000" dirty="0" smtClean="0">
                <a:solidFill>
                  <a:srgbClr val="F5F1DD"/>
                </a:solidFill>
                <a:latin typeface="+mn-ea"/>
              </a:rPr>
              <a:t>クラウド</a:t>
            </a:r>
            <a:r>
              <a:rPr kumimoji="1" lang="en-US" altLang="ja-JP" sz="2000" dirty="0" smtClean="0">
                <a:solidFill>
                  <a:srgbClr val="F5F1DD"/>
                </a:solidFill>
                <a:latin typeface="+mn-ea"/>
              </a:rPr>
              <a:t>VM</a:t>
            </a:r>
            <a:endParaRPr kumimoji="1" lang="ja-JP" altLang="en-US" sz="2000" dirty="0">
              <a:solidFill>
                <a:srgbClr val="F5F1DD"/>
              </a:solidFill>
              <a:latin typeface="+mn-ea"/>
            </a:endParaRPr>
          </a:p>
        </p:txBody>
      </p:sp>
      <p:sp>
        <p:nvSpPr>
          <p:cNvPr id="25" name="円柱 24"/>
          <p:cNvSpPr/>
          <p:nvPr/>
        </p:nvSpPr>
        <p:spPr>
          <a:xfrm>
            <a:off x="5271647" y="4491646"/>
            <a:ext cx="924089" cy="964314"/>
          </a:xfrm>
          <a:prstGeom prst="can">
            <a:avLst/>
          </a:prstGeom>
          <a:solidFill>
            <a:srgbClr val="5F5F5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5166498" y="5512782"/>
            <a:ext cx="1210589" cy="707886"/>
          </a:xfrm>
          <a:prstGeom prst="rect">
            <a:avLst/>
          </a:prstGeom>
          <a:noFill/>
          <a:effectLst/>
        </p:spPr>
        <p:txBody>
          <a:bodyPr wrap="none" rtlCol="0">
            <a:spAutoFit/>
          </a:bodyPr>
          <a:lstStyle/>
          <a:p>
            <a:pPr algn="ctr"/>
            <a:r>
              <a:rPr kumimoji="1" lang="ja-JP" altLang="en-US" sz="2000" dirty="0" smtClean="0">
                <a:solidFill>
                  <a:srgbClr val="333333"/>
                </a:solidFill>
                <a:latin typeface="+mn-ea"/>
              </a:rPr>
              <a:t>仮想</a:t>
            </a:r>
            <a:endParaRPr kumimoji="1" lang="en-US" altLang="ja-JP" sz="2000" dirty="0" smtClean="0">
              <a:solidFill>
                <a:srgbClr val="333333"/>
              </a:solidFill>
              <a:latin typeface="+mn-ea"/>
            </a:endParaRPr>
          </a:p>
          <a:p>
            <a:pPr algn="ctr"/>
            <a:r>
              <a:rPr kumimoji="1" lang="ja-JP" altLang="en-US" sz="2000" dirty="0" smtClean="0">
                <a:solidFill>
                  <a:srgbClr val="333333"/>
                </a:solidFill>
                <a:latin typeface="+mn-ea"/>
              </a:rPr>
              <a:t>ディスク</a:t>
            </a:r>
            <a:endParaRPr kumimoji="1" lang="ja-JP" altLang="en-US" sz="2000" dirty="0">
              <a:solidFill>
                <a:srgbClr val="333333"/>
              </a:solidFill>
              <a:latin typeface="+mn-ea"/>
            </a:endParaRPr>
          </a:p>
        </p:txBody>
      </p:sp>
      <p:sp>
        <p:nvSpPr>
          <p:cNvPr id="14" name="円柱 13"/>
          <p:cNvSpPr/>
          <p:nvPr/>
        </p:nvSpPr>
        <p:spPr>
          <a:xfrm>
            <a:off x="5472880" y="4773768"/>
            <a:ext cx="521624" cy="544331"/>
          </a:xfrm>
          <a:prstGeom prst="can">
            <a:avLst/>
          </a:prstGeom>
          <a:pattFill prst="pct70">
            <a:fgClr>
              <a:srgbClr val="EB8627"/>
            </a:fgClr>
            <a:bgClr>
              <a:schemeClr val="bg1"/>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9" name="図形グループ 8"/>
          <p:cNvGrpSpPr/>
          <p:nvPr/>
        </p:nvGrpSpPr>
        <p:grpSpPr>
          <a:xfrm>
            <a:off x="998514" y="4503497"/>
            <a:ext cx="924089" cy="964314"/>
            <a:chOff x="1392994" y="4357041"/>
            <a:chExt cx="924089" cy="964314"/>
          </a:xfrm>
        </p:grpSpPr>
        <p:sp>
          <p:nvSpPr>
            <p:cNvPr id="24" name="円柱 23"/>
            <p:cNvSpPr/>
            <p:nvPr/>
          </p:nvSpPr>
          <p:spPr>
            <a:xfrm>
              <a:off x="1392994" y="4357041"/>
              <a:ext cx="924089" cy="964314"/>
            </a:xfrm>
            <a:prstGeom prst="can">
              <a:avLst/>
            </a:prstGeom>
            <a:solidFill>
              <a:srgbClr val="5F5F5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 name="円柱 19"/>
            <p:cNvSpPr/>
            <p:nvPr/>
          </p:nvSpPr>
          <p:spPr>
            <a:xfrm>
              <a:off x="1592235" y="4612729"/>
              <a:ext cx="521624" cy="544331"/>
            </a:xfrm>
            <a:prstGeom prst="can">
              <a:avLst/>
            </a:prstGeom>
            <a:pattFill prst="pct70">
              <a:fgClr>
                <a:srgbClr val="EB8627"/>
              </a:fgClr>
              <a:bgClr>
                <a:schemeClr val="bg1"/>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cxnSp>
        <p:nvCxnSpPr>
          <p:cNvPr id="26" name="直線矢印コネクタ 25"/>
          <p:cNvCxnSpPr>
            <a:stCxn id="20" idx="4"/>
            <a:endCxn id="27" idx="1"/>
          </p:cNvCxnSpPr>
          <p:nvPr/>
        </p:nvCxnSpPr>
        <p:spPr>
          <a:xfrm>
            <a:off x="1719379" y="5031351"/>
            <a:ext cx="2037809" cy="6632"/>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
        <p:nvSpPr>
          <p:cNvPr id="10" name="テキスト ボックス 9"/>
          <p:cNvSpPr txBox="1"/>
          <p:nvPr/>
        </p:nvSpPr>
        <p:spPr>
          <a:xfrm>
            <a:off x="598067" y="5560671"/>
            <a:ext cx="1723550" cy="707886"/>
          </a:xfrm>
          <a:prstGeom prst="rect">
            <a:avLst/>
          </a:prstGeom>
          <a:noFill/>
        </p:spPr>
        <p:txBody>
          <a:bodyPr wrap="none" rtlCol="0">
            <a:spAutoFit/>
          </a:bodyPr>
          <a:lstStyle/>
          <a:p>
            <a:pPr algn="ctr"/>
            <a:r>
              <a:rPr kumimoji="1" lang="ja-JP" altLang="en-US" sz="2000" dirty="0" smtClean="0">
                <a:latin typeface="+mn-ea"/>
              </a:rPr>
              <a:t>ネットワーク</a:t>
            </a:r>
            <a:endParaRPr kumimoji="1" lang="en-US" altLang="ja-JP" sz="2000" dirty="0" smtClean="0">
              <a:latin typeface="+mn-ea"/>
            </a:endParaRPr>
          </a:p>
          <a:p>
            <a:pPr algn="ctr"/>
            <a:r>
              <a:rPr kumimoji="1" lang="ja-JP" altLang="en-US" sz="2000" dirty="0" smtClean="0">
                <a:latin typeface="+mn-ea"/>
              </a:rPr>
              <a:t>ストレージ</a:t>
            </a:r>
            <a:endParaRPr kumimoji="1" lang="ja-JP" altLang="en-US" sz="2000" dirty="0">
              <a:latin typeface="+mn-ea"/>
            </a:endParaRPr>
          </a:p>
        </p:txBody>
      </p:sp>
      <p:cxnSp>
        <p:nvCxnSpPr>
          <p:cNvPr id="17" name="直線矢印コネクタ 16"/>
          <p:cNvCxnSpPr>
            <a:stCxn id="14" idx="2"/>
            <a:endCxn id="27" idx="3"/>
          </p:cNvCxnSpPr>
          <p:nvPr/>
        </p:nvCxnSpPr>
        <p:spPr>
          <a:xfrm flipH="1" flipV="1">
            <a:off x="4442950" y="5037983"/>
            <a:ext cx="1029930" cy="7951"/>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grpSp>
        <p:nvGrpSpPr>
          <p:cNvPr id="19" name="グループ化 18"/>
          <p:cNvGrpSpPr/>
          <p:nvPr/>
        </p:nvGrpSpPr>
        <p:grpSpPr>
          <a:xfrm>
            <a:off x="6969947" y="5171034"/>
            <a:ext cx="1145303" cy="771135"/>
            <a:chOff x="5175781" y="5051434"/>
            <a:chExt cx="1145303" cy="771135"/>
          </a:xfrm>
        </p:grpSpPr>
        <p:sp>
          <p:nvSpPr>
            <p:cNvPr id="21" name="正方形/長方形 20"/>
            <p:cNvSpPr/>
            <p:nvPr/>
          </p:nvSpPr>
          <p:spPr>
            <a:xfrm>
              <a:off x="5175781" y="5051434"/>
              <a:ext cx="1145303" cy="771135"/>
            </a:xfrm>
            <a:prstGeom prst="rect">
              <a:avLst/>
            </a:prstGeom>
            <a:solidFill>
              <a:srgbClr val="EB8627"/>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solidFill>
                  <a:srgbClr val="F5F1DD"/>
                </a:solidFill>
              </a:endParaRPr>
            </a:p>
          </p:txBody>
        </p:sp>
        <p:sp>
          <p:nvSpPr>
            <p:cNvPr id="22" name="テキスト ボックス 21"/>
            <p:cNvSpPr txBox="1"/>
            <p:nvPr/>
          </p:nvSpPr>
          <p:spPr>
            <a:xfrm>
              <a:off x="5358984" y="5141283"/>
              <a:ext cx="788518" cy="585030"/>
            </a:xfrm>
            <a:prstGeom prst="rect">
              <a:avLst/>
            </a:prstGeom>
            <a:noFill/>
          </p:spPr>
          <p:txBody>
            <a:bodyPr wrap="none" rtlCol="0">
              <a:spAutoFit/>
            </a:bodyPr>
            <a:lstStyle/>
            <a:p>
              <a:pPr algn="ctr"/>
              <a:r>
                <a:rPr lang="ja-JP" altLang="en-US" sz="2000" dirty="0" smtClean="0">
                  <a:solidFill>
                    <a:srgbClr val="F5F1DD"/>
                  </a:solidFill>
                  <a:cs typeface="メイリオ"/>
                </a:rPr>
                <a:t>ユーザ</a:t>
              </a:r>
              <a:endParaRPr lang="en-US" altLang="ja-JP" sz="2000" dirty="0" smtClean="0">
                <a:solidFill>
                  <a:srgbClr val="F5F1DD"/>
                </a:solidFill>
                <a:cs typeface="メイリオ"/>
              </a:endParaRPr>
            </a:p>
            <a:p>
              <a:pPr algn="ctr"/>
              <a:r>
                <a:rPr lang="en-US" altLang="ja-JP" sz="2000" dirty="0" smtClean="0">
                  <a:solidFill>
                    <a:srgbClr val="F5F1DD"/>
                  </a:solidFill>
                  <a:cs typeface="メイリオ"/>
                </a:rPr>
                <a:t>VM</a:t>
              </a:r>
              <a:endParaRPr lang="ja-JP" altLang="en-US" sz="2000" dirty="0">
                <a:solidFill>
                  <a:srgbClr val="F5F1DD"/>
                </a:solidFill>
                <a:cs typeface="メイリオ"/>
              </a:endParaRPr>
            </a:p>
          </p:txBody>
        </p:sp>
      </p:grpSp>
      <p:grpSp>
        <p:nvGrpSpPr>
          <p:cNvPr id="23" name="グループ化 22"/>
          <p:cNvGrpSpPr/>
          <p:nvPr/>
        </p:nvGrpSpPr>
        <p:grpSpPr>
          <a:xfrm>
            <a:off x="3757188" y="4833440"/>
            <a:ext cx="685762" cy="409086"/>
            <a:chOff x="2400851" y="5227677"/>
            <a:chExt cx="685762" cy="409086"/>
          </a:xfrm>
        </p:grpSpPr>
        <p:sp>
          <p:nvSpPr>
            <p:cNvPr id="27" name="正方形/長方形 26"/>
            <p:cNvSpPr/>
            <p:nvPr/>
          </p:nvSpPr>
          <p:spPr>
            <a:xfrm>
              <a:off x="2400851" y="5227677"/>
              <a:ext cx="685762" cy="409086"/>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2500" dirty="0">
                <a:solidFill>
                  <a:schemeClr val="bg1"/>
                </a:solidFill>
                <a:latin typeface="メイリオ"/>
                <a:ea typeface="メイリオ"/>
                <a:cs typeface="メイリオ"/>
              </a:endParaRPr>
            </a:p>
          </p:txBody>
        </p:sp>
        <p:sp>
          <p:nvSpPr>
            <p:cNvPr id="28" name="テキスト ボックス 27"/>
            <p:cNvSpPr txBox="1"/>
            <p:nvPr/>
          </p:nvSpPr>
          <p:spPr>
            <a:xfrm>
              <a:off x="2469366" y="5261952"/>
              <a:ext cx="532833" cy="300608"/>
            </a:xfrm>
            <a:prstGeom prst="rect">
              <a:avLst/>
            </a:prstGeom>
            <a:noFill/>
            <a:effectLst/>
          </p:spPr>
          <p:txBody>
            <a:bodyPr wrap="none" rtlCol="0">
              <a:spAutoFit/>
            </a:bodyPr>
            <a:lstStyle/>
            <a:p>
              <a:pPr algn="ctr"/>
              <a:r>
                <a:rPr lang="en-US" altLang="ja-JP" sz="2000" dirty="0" smtClean="0">
                  <a:solidFill>
                    <a:srgbClr val="F5F1DD"/>
                  </a:solidFill>
                  <a:latin typeface="メイリオ"/>
                  <a:ea typeface="メイリオ"/>
                  <a:cs typeface="メイリオ"/>
                </a:rPr>
                <a:t>IDS</a:t>
              </a:r>
              <a:endParaRPr kumimoji="1" lang="ja-JP" altLang="en-US" sz="2000" dirty="0">
                <a:solidFill>
                  <a:srgbClr val="F5F1DD"/>
                </a:solidFill>
                <a:latin typeface="メイリオ"/>
                <a:ea typeface="メイリオ"/>
                <a:cs typeface="メイリオ"/>
              </a:endParaRPr>
            </a:p>
          </p:txBody>
        </p:sp>
      </p:grpSp>
    </p:spTree>
    <p:extLst>
      <p:ext uri="{BB962C8B-B14F-4D97-AF65-F5344CB8AC3E}">
        <p14:creationId xmlns:p14="http://schemas.microsoft.com/office/powerpoint/2010/main" val="311336958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実装</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V-Met</a:t>
            </a:r>
            <a:r>
              <a:rPr kumimoji="1" lang="ja-JP" altLang="en-US" dirty="0" smtClean="0"/>
              <a:t>を</a:t>
            </a:r>
            <a:r>
              <a:rPr kumimoji="1" lang="en-US" altLang="ja-JP" dirty="0" smtClean="0"/>
              <a:t>Xen 4.4</a:t>
            </a:r>
            <a:r>
              <a:rPr kumimoji="1" lang="ja-JP" altLang="en-US" dirty="0" smtClean="0"/>
              <a:t>に実装</a:t>
            </a:r>
            <a:endParaRPr kumimoji="1" lang="en-US" altLang="ja-JP" dirty="0" smtClean="0"/>
          </a:p>
          <a:p>
            <a:pPr lvl="1"/>
            <a:r>
              <a:rPr lang="ja-JP" altLang="en-US" dirty="0" smtClean="0"/>
              <a:t>ネストした仮想化を用いてクラウド</a:t>
            </a:r>
            <a:r>
              <a:rPr lang="en-US" altLang="ja-JP" dirty="0" smtClean="0"/>
              <a:t>VM</a:t>
            </a:r>
            <a:r>
              <a:rPr lang="ja-JP" altLang="en-US" dirty="0" smtClean="0"/>
              <a:t>内でも</a:t>
            </a:r>
            <a:r>
              <a:rPr lang="en-US" altLang="ja-JP" dirty="0" smtClean="0"/>
              <a:t>Xen</a:t>
            </a:r>
            <a:r>
              <a:rPr lang="ja-JP" altLang="en-US" dirty="0" smtClean="0"/>
              <a:t>を動かす</a:t>
            </a:r>
            <a:endParaRPr lang="en-US" altLang="ja-JP" dirty="0" smtClean="0"/>
          </a:p>
          <a:p>
            <a:pPr lvl="1"/>
            <a:r>
              <a:rPr lang="en-US" altLang="ja-JP" dirty="0" smtClean="0"/>
              <a:t>IDS</a:t>
            </a:r>
            <a:r>
              <a:rPr lang="ja-JP" altLang="en-US" dirty="0" smtClean="0"/>
              <a:t>は管理</a:t>
            </a:r>
            <a:r>
              <a:rPr lang="en-US" altLang="ja-JP" dirty="0" smtClean="0"/>
              <a:t>VM</a:t>
            </a:r>
            <a:r>
              <a:rPr lang="ja-JP" altLang="en-US" dirty="0" smtClean="0"/>
              <a:t>内で動かす</a:t>
            </a:r>
            <a:endParaRPr lang="en-US" altLang="ja-JP" dirty="0" smtClean="0"/>
          </a:p>
          <a:p>
            <a:pPr lvl="1"/>
            <a:endParaRPr lang="en-US" altLang="ja-JP" dirty="0" smtClean="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13</a:t>
            </a:fld>
            <a:endParaRPr kumimoji="1" lang="ja-JP" altLang="en-US"/>
          </a:p>
        </p:txBody>
      </p:sp>
      <p:sp>
        <p:nvSpPr>
          <p:cNvPr id="10" name="正方形/長方形 9"/>
          <p:cNvSpPr/>
          <p:nvPr/>
        </p:nvSpPr>
        <p:spPr>
          <a:xfrm>
            <a:off x="2680126" y="3732557"/>
            <a:ext cx="4823534" cy="2174769"/>
          </a:xfrm>
          <a:prstGeom prst="rect">
            <a:avLst/>
          </a:prstGeom>
          <a:solidFill>
            <a:srgbClr val="327F9E"/>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grpSp>
        <p:nvGrpSpPr>
          <p:cNvPr id="5" name="グループ化 4"/>
          <p:cNvGrpSpPr/>
          <p:nvPr/>
        </p:nvGrpSpPr>
        <p:grpSpPr>
          <a:xfrm>
            <a:off x="5091172" y="4198106"/>
            <a:ext cx="954107" cy="1035637"/>
            <a:chOff x="5091172" y="3988556"/>
            <a:chExt cx="954107" cy="1035637"/>
          </a:xfrm>
        </p:grpSpPr>
        <p:sp>
          <p:nvSpPr>
            <p:cNvPr id="6" name="テキスト ボックス 5"/>
            <p:cNvSpPr txBox="1"/>
            <p:nvPr/>
          </p:nvSpPr>
          <p:spPr>
            <a:xfrm>
              <a:off x="5091172" y="4693524"/>
              <a:ext cx="954107" cy="330669"/>
            </a:xfrm>
            <a:prstGeom prst="rect">
              <a:avLst/>
            </a:prstGeom>
            <a:noFill/>
            <a:effectLst/>
          </p:spPr>
          <p:txBody>
            <a:bodyPr wrap="none" rtlCol="0">
              <a:spAutoFit/>
            </a:bodyPr>
            <a:lstStyle/>
            <a:p>
              <a:r>
                <a:rPr lang="ja-JP" altLang="en-US" sz="2000" dirty="0" smtClean="0">
                  <a:solidFill>
                    <a:srgbClr val="F5F1DD"/>
                  </a:solidFill>
                </a:rPr>
                <a:t>管理者</a:t>
              </a:r>
              <a:endParaRPr kumimoji="1" lang="ja-JP" altLang="en-US" sz="2000" dirty="0">
                <a:solidFill>
                  <a:srgbClr val="F5F1DD"/>
                </a:solidFill>
              </a:endParaRPr>
            </a:p>
          </p:txBody>
        </p:sp>
        <p:pic>
          <p:nvPicPr>
            <p:cNvPr id="7" name="図 6" descr="l_04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5210870" y="3988556"/>
              <a:ext cx="694100" cy="694100"/>
            </a:xfrm>
            <a:prstGeom prst="rect">
              <a:avLst/>
            </a:prstGeom>
            <a:ln w="25400">
              <a:solidFill>
                <a:srgbClr val="333333"/>
              </a:solidFill>
            </a:ln>
            <a:effectLst/>
          </p:spPr>
          <p:style>
            <a:lnRef idx="2">
              <a:schemeClr val="dk1"/>
            </a:lnRef>
            <a:fillRef idx="1">
              <a:schemeClr val="lt1"/>
            </a:fillRef>
            <a:effectRef idx="0">
              <a:schemeClr val="dk1"/>
            </a:effectRef>
            <a:fontRef idx="minor">
              <a:schemeClr val="dk1"/>
            </a:fontRef>
          </p:style>
        </p:pic>
      </p:grpSp>
      <p:sp>
        <p:nvSpPr>
          <p:cNvPr id="8" name="正方形/長方形 7"/>
          <p:cNvSpPr/>
          <p:nvPr/>
        </p:nvSpPr>
        <p:spPr>
          <a:xfrm>
            <a:off x="3190161" y="4166150"/>
            <a:ext cx="1316705" cy="938251"/>
          </a:xfrm>
          <a:prstGeom prst="rect">
            <a:avLst/>
          </a:prstGeom>
          <a:solidFill>
            <a:srgbClr val="F5F1DD"/>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solidFill>
                <a:srgbClr val="333333"/>
              </a:solidFill>
            </a:endParaRPr>
          </a:p>
        </p:txBody>
      </p:sp>
      <p:sp>
        <p:nvSpPr>
          <p:cNvPr id="9" name="正方形/長方形 8"/>
          <p:cNvSpPr/>
          <p:nvPr/>
        </p:nvSpPr>
        <p:spPr>
          <a:xfrm>
            <a:off x="3190161" y="5233317"/>
            <a:ext cx="3823977" cy="467941"/>
          </a:xfrm>
          <a:prstGeom prst="rect">
            <a:avLst/>
          </a:prstGeom>
          <a:solidFill>
            <a:srgbClr val="F5F1DD"/>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solidFill>
                <a:srgbClr val="333333"/>
              </a:solidFill>
            </a:endParaRPr>
          </a:p>
        </p:txBody>
      </p:sp>
      <p:cxnSp>
        <p:nvCxnSpPr>
          <p:cNvPr id="13" name="直線矢印コネクタ 12"/>
          <p:cNvCxnSpPr>
            <a:stCxn id="17" idx="3"/>
            <a:endCxn id="8" idx="1"/>
          </p:cNvCxnSpPr>
          <p:nvPr/>
        </p:nvCxnSpPr>
        <p:spPr>
          <a:xfrm flipV="1">
            <a:off x="1866260" y="4635276"/>
            <a:ext cx="1323901" cy="4043"/>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
        <p:nvSpPr>
          <p:cNvPr id="14" name="正方形/長方形 13"/>
          <p:cNvSpPr/>
          <p:nvPr/>
        </p:nvSpPr>
        <p:spPr>
          <a:xfrm>
            <a:off x="962695" y="6079430"/>
            <a:ext cx="6540965" cy="494740"/>
          </a:xfrm>
          <a:prstGeom prst="rect">
            <a:avLst/>
          </a:prstGeom>
          <a:pattFill prst="pct50">
            <a:fgClr>
              <a:srgbClr val="333333"/>
            </a:fgClr>
            <a:bgClr>
              <a:schemeClr val="bg1"/>
            </a:bgClr>
          </a:pattFill>
          <a:ln>
            <a:noFill/>
          </a:ln>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solidFill>
                <a:srgbClr val="333333"/>
              </a:solidFill>
            </a:endParaRPr>
          </a:p>
        </p:txBody>
      </p:sp>
      <p:sp>
        <p:nvSpPr>
          <p:cNvPr id="15" name="テキスト ボックス 14"/>
          <p:cNvSpPr txBox="1"/>
          <p:nvPr/>
        </p:nvSpPr>
        <p:spPr>
          <a:xfrm>
            <a:off x="5904970" y="3735295"/>
            <a:ext cx="1598690" cy="400110"/>
          </a:xfrm>
          <a:prstGeom prst="rect">
            <a:avLst/>
          </a:prstGeom>
          <a:noFill/>
          <a:effectLst/>
        </p:spPr>
        <p:txBody>
          <a:bodyPr wrap="none" rtlCol="0">
            <a:spAutoFit/>
          </a:bodyPr>
          <a:lstStyle/>
          <a:p>
            <a:r>
              <a:rPr kumimoji="1" lang="ja-JP" altLang="en-US" sz="2000" dirty="0" smtClean="0">
                <a:solidFill>
                  <a:srgbClr val="F5F1DD"/>
                </a:solidFill>
                <a:latin typeface="メイリオ"/>
                <a:ea typeface="メイリオ"/>
                <a:cs typeface="メイリオ"/>
              </a:rPr>
              <a:t>クラウド</a:t>
            </a:r>
            <a:r>
              <a:rPr kumimoji="1" lang="en-US" altLang="ja-JP" sz="2000" dirty="0" smtClean="0">
                <a:solidFill>
                  <a:srgbClr val="F5F1DD"/>
                </a:solidFill>
                <a:latin typeface="メイリオ"/>
                <a:ea typeface="メイリオ"/>
                <a:cs typeface="メイリオ"/>
              </a:rPr>
              <a:t>VM</a:t>
            </a:r>
            <a:endParaRPr kumimoji="1" lang="ja-JP" altLang="en-US" sz="2000" dirty="0">
              <a:solidFill>
                <a:srgbClr val="F5F1DD"/>
              </a:solidFill>
              <a:latin typeface="メイリオ"/>
              <a:ea typeface="メイリオ"/>
              <a:cs typeface="メイリオ"/>
            </a:endParaRPr>
          </a:p>
        </p:txBody>
      </p:sp>
      <p:grpSp>
        <p:nvGrpSpPr>
          <p:cNvPr id="16" name="グループ化 15"/>
          <p:cNvGrpSpPr/>
          <p:nvPr/>
        </p:nvGrpSpPr>
        <p:grpSpPr>
          <a:xfrm>
            <a:off x="1180498" y="4434776"/>
            <a:ext cx="685762" cy="409086"/>
            <a:chOff x="2400851" y="5227677"/>
            <a:chExt cx="685762" cy="409086"/>
          </a:xfrm>
        </p:grpSpPr>
        <p:sp>
          <p:nvSpPr>
            <p:cNvPr id="17" name="正方形/長方形 16"/>
            <p:cNvSpPr/>
            <p:nvPr/>
          </p:nvSpPr>
          <p:spPr>
            <a:xfrm>
              <a:off x="2400851" y="5227677"/>
              <a:ext cx="685762" cy="409086"/>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2500" dirty="0">
                <a:solidFill>
                  <a:schemeClr val="bg1"/>
                </a:solidFill>
                <a:latin typeface="メイリオ"/>
                <a:ea typeface="メイリオ"/>
                <a:cs typeface="メイリオ"/>
              </a:endParaRPr>
            </a:p>
          </p:txBody>
        </p:sp>
        <p:sp>
          <p:nvSpPr>
            <p:cNvPr id="18" name="テキスト ボックス 17"/>
            <p:cNvSpPr txBox="1"/>
            <p:nvPr/>
          </p:nvSpPr>
          <p:spPr>
            <a:xfrm>
              <a:off x="2469366" y="5261952"/>
              <a:ext cx="532833" cy="300608"/>
            </a:xfrm>
            <a:prstGeom prst="rect">
              <a:avLst/>
            </a:prstGeom>
            <a:noFill/>
            <a:effectLst/>
          </p:spPr>
          <p:txBody>
            <a:bodyPr wrap="none" rtlCol="0">
              <a:spAutoFit/>
            </a:bodyPr>
            <a:lstStyle/>
            <a:p>
              <a:pPr algn="ctr"/>
              <a:r>
                <a:rPr lang="en-US" altLang="ja-JP" sz="2000" dirty="0" smtClean="0">
                  <a:solidFill>
                    <a:srgbClr val="F5F1DD"/>
                  </a:solidFill>
                  <a:latin typeface="メイリオ"/>
                  <a:ea typeface="メイリオ"/>
                  <a:cs typeface="メイリオ"/>
                </a:rPr>
                <a:t>IDS</a:t>
              </a:r>
              <a:endParaRPr kumimoji="1" lang="ja-JP" altLang="en-US" sz="2000" dirty="0">
                <a:solidFill>
                  <a:srgbClr val="F5F1DD"/>
                </a:solidFill>
                <a:latin typeface="メイリオ"/>
                <a:ea typeface="メイリオ"/>
                <a:cs typeface="メイリオ"/>
              </a:endParaRPr>
            </a:p>
          </p:txBody>
        </p:sp>
      </p:grpSp>
      <p:sp>
        <p:nvSpPr>
          <p:cNvPr id="20" name="テキスト ボックス 19"/>
          <p:cNvSpPr txBox="1"/>
          <p:nvPr/>
        </p:nvSpPr>
        <p:spPr>
          <a:xfrm>
            <a:off x="3239993" y="4434895"/>
            <a:ext cx="1220031" cy="400110"/>
          </a:xfrm>
          <a:prstGeom prst="rect">
            <a:avLst/>
          </a:prstGeom>
          <a:noFill/>
        </p:spPr>
        <p:txBody>
          <a:bodyPr wrap="none" rtlCol="0">
            <a:spAutoFit/>
          </a:bodyPr>
          <a:lstStyle/>
          <a:p>
            <a:pPr algn="ctr"/>
            <a:r>
              <a:rPr kumimoji="1" lang="ja-JP" altLang="en-US" sz="2000" dirty="0" smtClean="0">
                <a:solidFill>
                  <a:srgbClr val="333333"/>
                </a:solidFill>
                <a:latin typeface="+mn-ea"/>
              </a:rPr>
              <a:t>ユーザ</a:t>
            </a:r>
            <a:r>
              <a:rPr kumimoji="1" lang="en-US" altLang="ja-JP" sz="2000" dirty="0" smtClean="0">
                <a:solidFill>
                  <a:srgbClr val="333333"/>
                </a:solidFill>
                <a:latin typeface="+mn-ea"/>
              </a:rPr>
              <a:t>VM</a:t>
            </a:r>
            <a:endParaRPr kumimoji="1" lang="ja-JP" altLang="en-US" sz="2000" dirty="0">
              <a:solidFill>
                <a:srgbClr val="333333"/>
              </a:solidFill>
              <a:latin typeface="+mn-ea"/>
            </a:endParaRPr>
          </a:p>
        </p:txBody>
      </p:sp>
      <p:sp>
        <p:nvSpPr>
          <p:cNvPr id="21" name="テキスト ボックス 20"/>
          <p:cNvSpPr txBox="1"/>
          <p:nvPr/>
        </p:nvSpPr>
        <p:spPr>
          <a:xfrm>
            <a:off x="4103360" y="5304065"/>
            <a:ext cx="1980029" cy="330669"/>
          </a:xfrm>
          <a:prstGeom prst="rect">
            <a:avLst/>
          </a:prstGeom>
          <a:noFill/>
        </p:spPr>
        <p:txBody>
          <a:bodyPr wrap="none" rtlCol="0">
            <a:spAutoFit/>
          </a:bodyPr>
          <a:lstStyle/>
          <a:p>
            <a:pPr algn="ctr"/>
            <a:r>
              <a:rPr kumimoji="1" lang="ja-JP" altLang="en-US" sz="2000" dirty="0" smtClean="0">
                <a:solidFill>
                  <a:srgbClr val="333333"/>
                </a:solidFill>
                <a:latin typeface="+mn-ea"/>
              </a:rPr>
              <a:t>ハイパーバイザ</a:t>
            </a:r>
            <a:endParaRPr kumimoji="1" lang="ja-JP" altLang="en-US" sz="2000" dirty="0">
              <a:solidFill>
                <a:srgbClr val="333333"/>
              </a:solidFill>
              <a:latin typeface="+mn-ea"/>
            </a:endParaRPr>
          </a:p>
        </p:txBody>
      </p:sp>
      <p:sp>
        <p:nvSpPr>
          <p:cNvPr id="22" name="テキスト ボックス 21"/>
          <p:cNvSpPr txBox="1"/>
          <p:nvPr/>
        </p:nvSpPr>
        <p:spPr>
          <a:xfrm>
            <a:off x="2703826" y="6187159"/>
            <a:ext cx="3005951" cy="300608"/>
          </a:xfrm>
          <a:prstGeom prst="rect">
            <a:avLst/>
          </a:prstGeom>
          <a:noFill/>
        </p:spPr>
        <p:txBody>
          <a:bodyPr wrap="none" rtlCol="0">
            <a:spAutoFit/>
          </a:bodyPr>
          <a:lstStyle/>
          <a:p>
            <a:r>
              <a:rPr lang="ja-JP" altLang="en-US" sz="2000" dirty="0">
                <a:solidFill>
                  <a:srgbClr val="333333"/>
                </a:solidFill>
              </a:rPr>
              <a:t>クラウド</a:t>
            </a:r>
            <a:r>
              <a:rPr lang="ja-JP" altLang="en-US" sz="2000" dirty="0" smtClean="0">
                <a:solidFill>
                  <a:srgbClr val="333333"/>
                </a:solidFill>
              </a:rPr>
              <a:t>ハイパーバイザ</a:t>
            </a:r>
            <a:endParaRPr kumimoji="1" lang="ja-JP" altLang="en-US" sz="2000" dirty="0">
              <a:solidFill>
                <a:srgbClr val="333333"/>
              </a:solidFill>
            </a:endParaRPr>
          </a:p>
        </p:txBody>
      </p:sp>
    </p:spTree>
    <p:extLst>
      <p:ext uri="{BB962C8B-B14F-4D97-AF65-F5344CB8AC3E}">
        <p14:creationId xmlns:p14="http://schemas.microsoft.com/office/powerpoint/2010/main" val="263514285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メモリ上のデータの取得</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latin typeface="メイリオ"/>
                <a:ea typeface="メイリオ"/>
                <a:cs typeface="メイリオ"/>
              </a:rPr>
              <a:t>IDS</a:t>
            </a:r>
            <a:r>
              <a:rPr lang="ja-JP" altLang="en-US" dirty="0" smtClean="0">
                <a:latin typeface="メイリオ"/>
                <a:ea typeface="メイリオ"/>
                <a:cs typeface="メイリオ"/>
              </a:rPr>
              <a:t>は</a:t>
            </a:r>
            <a:r>
              <a:rPr lang="ja-JP" altLang="en-US" dirty="0" smtClean="0">
                <a:cs typeface="メイリオ"/>
              </a:rPr>
              <a:t>ユーザ</a:t>
            </a:r>
            <a:r>
              <a:rPr lang="en-US" altLang="ja-JP" dirty="0" smtClean="0">
                <a:cs typeface="メイリオ"/>
              </a:rPr>
              <a:t>VM</a:t>
            </a:r>
            <a:r>
              <a:rPr lang="ja-JP" altLang="en-US" dirty="0" smtClean="0">
                <a:cs typeface="メイリオ"/>
              </a:rPr>
              <a:t>のメモリ上のデータを取得するためにアドレス変換を</a:t>
            </a:r>
            <a:r>
              <a:rPr lang="en-US" altLang="ja-JP" dirty="0" smtClean="0">
                <a:cs typeface="メイリオ"/>
              </a:rPr>
              <a:t>3</a:t>
            </a:r>
            <a:r>
              <a:rPr lang="ja-JP" altLang="en-US" dirty="0" smtClean="0">
                <a:cs typeface="メイリオ"/>
              </a:rPr>
              <a:t>回行う</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仮想アドレスをユーザ</a:t>
            </a:r>
            <a:r>
              <a:rPr lang="en-US" altLang="ja-JP" dirty="0" smtClean="0">
                <a:latin typeface="メイリオ"/>
                <a:ea typeface="メイリオ"/>
                <a:cs typeface="メイリオ"/>
              </a:rPr>
              <a:t>VM</a:t>
            </a:r>
            <a:r>
              <a:rPr lang="ja-JP" altLang="en-US" dirty="0" smtClean="0">
                <a:latin typeface="メイリオ"/>
                <a:ea typeface="メイリオ"/>
                <a:cs typeface="メイリオ"/>
              </a:rPr>
              <a:t>の物理アドレスに変換</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さらにクラウド</a:t>
            </a:r>
            <a:r>
              <a:rPr lang="en-US" altLang="ja-JP" dirty="0" smtClean="0">
                <a:latin typeface="メイリオ"/>
                <a:ea typeface="メイリオ"/>
                <a:cs typeface="メイリオ"/>
              </a:rPr>
              <a:t>VM</a:t>
            </a:r>
            <a:r>
              <a:rPr lang="ja-JP" altLang="en-US" dirty="0" smtClean="0">
                <a:latin typeface="メイリオ"/>
                <a:ea typeface="メイリオ"/>
                <a:cs typeface="メイリオ"/>
              </a:rPr>
              <a:t>の物理アドレスに変換</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最後にシステム全体のマシンアドレスに変換</a:t>
            </a: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14</a:t>
            </a:fld>
            <a:endParaRPr kumimoji="1" lang="ja-JP" altLang="en-US"/>
          </a:p>
        </p:txBody>
      </p:sp>
      <p:sp>
        <p:nvSpPr>
          <p:cNvPr id="6" name="テキスト ボックス 5"/>
          <p:cNvSpPr txBox="1"/>
          <p:nvPr/>
        </p:nvSpPr>
        <p:spPr>
          <a:xfrm>
            <a:off x="4534592" y="5888503"/>
            <a:ext cx="1723549" cy="707886"/>
          </a:xfrm>
          <a:prstGeom prst="rect">
            <a:avLst/>
          </a:prstGeom>
          <a:noFill/>
        </p:spPr>
        <p:txBody>
          <a:bodyPr wrap="none" rtlCol="0">
            <a:spAutoFit/>
          </a:bodyPr>
          <a:lstStyle/>
          <a:p>
            <a:pPr algn="ctr"/>
            <a:r>
              <a:rPr lang="ja-JP" altLang="en-US" sz="2000" dirty="0" smtClean="0">
                <a:solidFill>
                  <a:srgbClr val="333333"/>
                </a:solidFill>
                <a:latin typeface="+mn-ea"/>
              </a:rPr>
              <a:t>クラウド</a:t>
            </a:r>
            <a:r>
              <a:rPr lang="en-US" altLang="ja-JP" sz="2000" dirty="0" smtClean="0">
                <a:solidFill>
                  <a:srgbClr val="333333"/>
                </a:solidFill>
                <a:latin typeface="+mn-ea"/>
              </a:rPr>
              <a:t>VM</a:t>
            </a:r>
          </a:p>
          <a:p>
            <a:pPr algn="ctr"/>
            <a:r>
              <a:rPr kumimoji="1" lang="ja-JP" altLang="en-US" sz="2000" dirty="0" smtClean="0">
                <a:solidFill>
                  <a:srgbClr val="333333"/>
                </a:solidFill>
                <a:latin typeface="+mn-ea"/>
              </a:rPr>
              <a:t>の物理メモリ</a:t>
            </a:r>
            <a:endParaRPr kumimoji="1" lang="ja-JP" altLang="en-US" sz="2000" dirty="0">
              <a:solidFill>
                <a:srgbClr val="333333"/>
              </a:solidFill>
              <a:latin typeface="+mn-ea"/>
            </a:endParaRPr>
          </a:p>
        </p:txBody>
      </p:sp>
      <p:sp>
        <p:nvSpPr>
          <p:cNvPr id="26" name="テキスト ボックス 25"/>
          <p:cNvSpPr txBox="1"/>
          <p:nvPr/>
        </p:nvSpPr>
        <p:spPr>
          <a:xfrm>
            <a:off x="543992" y="5883119"/>
            <a:ext cx="1598515" cy="707886"/>
          </a:xfrm>
          <a:prstGeom prst="rect">
            <a:avLst/>
          </a:prstGeom>
          <a:noFill/>
        </p:spPr>
        <p:txBody>
          <a:bodyPr wrap="none" rtlCol="0">
            <a:spAutoFit/>
          </a:bodyPr>
          <a:lstStyle/>
          <a:p>
            <a:pPr algn="ctr"/>
            <a:r>
              <a:rPr lang="ja-JP" altLang="en-US" sz="2000" dirty="0" smtClean="0">
                <a:latin typeface="+mn-ea"/>
              </a:rPr>
              <a:t>ユーザ</a:t>
            </a:r>
            <a:r>
              <a:rPr lang="en-US" altLang="ja-JP" sz="2000" dirty="0" smtClean="0">
                <a:latin typeface="+mn-ea"/>
              </a:rPr>
              <a:t>VM</a:t>
            </a:r>
            <a:r>
              <a:rPr kumimoji="1" lang="ja-JP" altLang="en-US" sz="2000" dirty="0" smtClean="0">
                <a:latin typeface="+mn-ea"/>
              </a:rPr>
              <a:t>の</a:t>
            </a:r>
            <a:endParaRPr kumimoji="1" lang="en-US" altLang="ja-JP" sz="2000" dirty="0" smtClean="0">
              <a:latin typeface="+mn-ea"/>
            </a:endParaRPr>
          </a:p>
          <a:p>
            <a:pPr algn="ctr"/>
            <a:r>
              <a:rPr kumimoji="1" lang="ja-JP" altLang="en-US" sz="2000" dirty="0" smtClean="0">
                <a:latin typeface="+mn-ea"/>
              </a:rPr>
              <a:t>仮想メモリ</a:t>
            </a:r>
            <a:endParaRPr kumimoji="1" lang="ja-JP" altLang="en-US" sz="2000" dirty="0">
              <a:latin typeface="+mn-ea"/>
            </a:endParaRPr>
          </a:p>
        </p:txBody>
      </p:sp>
      <p:sp>
        <p:nvSpPr>
          <p:cNvPr id="23" name="テキスト ボックス 22"/>
          <p:cNvSpPr txBox="1"/>
          <p:nvPr/>
        </p:nvSpPr>
        <p:spPr>
          <a:xfrm>
            <a:off x="2497769" y="5888503"/>
            <a:ext cx="1598515" cy="707886"/>
          </a:xfrm>
          <a:prstGeom prst="rect">
            <a:avLst/>
          </a:prstGeom>
          <a:noFill/>
        </p:spPr>
        <p:txBody>
          <a:bodyPr wrap="none" rtlCol="0">
            <a:spAutoFit/>
          </a:bodyPr>
          <a:lstStyle/>
          <a:p>
            <a:pPr algn="ctr"/>
            <a:r>
              <a:rPr lang="ja-JP" altLang="en-US" sz="2000" dirty="0" smtClean="0">
                <a:latin typeface="+mn-ea"/>
              </a:rPr>
              <a:t>ユーザ</a:t>
            </a:r>
            <a:r>
              <a:rPr lang="en-US" altLang="ja-JP" sz="2000" dirty="0" smtClean="0">
                <a:latin typeface="+mn-ea"/>
              </a:rPr>
              <a:t>VM</a:t>
            </a:r>
            <a:r>
              <a:rPr kumimoji="1" lang="ja-JP" altLang="en-US" sz="2000" dirty="0" smtClean="0">
                <a:latin typeface="+mn-ea"/>
              </a:rPr>
              <a:t>の</a:t>
            </a:r>
            <a:endParaRPr kumimoji="1" lang="en-US" altLang="ja-JP" sz="2000" dirty="0" smtClean="0">
              <a:latin typeface="+mn-ea"/>
            </a:endParaRPr>
          </a:p>
          <a:p>
            <a:pPr algn="ctr"/>
            <a:r>
              <a:rPr kumimoji="1" lang="ja-JP" altLang="en-US" sz="2000" dirty="0" smtClean="0">
                <a:latin typeface="+mn-ea"/>
              </a:rPr>
              <a:t>物理メモリ</a:t>
            </a:r>
            <a:endParaRPr kumimoji="1" lang="ja-JP" altLang="en-US" sz="2000" dirty="0">
              <a:latin typeface="+mn-ea"/>
            </a:endParaRPr>
          </a:p>
        </p:txBody>
      </p:sp>
      <p:sp>
        <p:nvSpPr>
          <p:cNvPr id="47" name="テキスト ボックス 46"/>
          <p:cNvSpPr txBox="1"/>
          <p:nvPr/>
        </p:nvSpPr>
        <p:spPr>
          <a:xfrm>
            <a:off x="7040195" y="5941017"/>
            <a:ext cx="1723550" cy="400110"/>
          </a:xfrm>
          <a:prstGeom prst="rect">
            <a:avLst/>
          </a:prstGeom>
          <a:noFill/>
        </p:spPr>
        <p:txBody>
          <a:bodyPr wrap="none" rtlCol="0">
            <a:spAutoFit/>
          </a:bodyPr>
          <a:lstStyle/>
          <a:p>
            <a:pPr algn="ctr"/>
            <a:r>
              <a:rPr kumimoji="1" lang="ja-JP" altLang="en-US" sz="2000" dirty="0" smtClean="0">
                <a:solidFill>
                  <a:srgbClr val="333333"/>
                </a:solidFill>
                <a:latin typeface="+mn-ea"/>
              </a:rPr>
              <a:t>マシンメモリ</a:t>
            </a:r>
            <a:endParaRPr kumimoji="1" lang="ja-JP" altLang="en-US" sz="2000" dirty="0">
              <a:solidFill>
                <a:srgbClr val="333333"/>
              </a:solidFill>
              <a:latin typeface="+mn-ea"/>
            </a:endParaRPr>
          </a:p>
        </p:txBody>
      </p:sp>
      <p:sp>
        <p:nvSpPr>
          <p:cNvPr id="7" name="正方形/長方形 6"/>
          <p:cNvSpPr/>
          <p:nvPr/>
        </p:nvSpPr>
        <p:spPr>
          <a:xfrm>
            <a:off x="1036492" y="4034541"/>
            <a:ext cx="681656" cy="1804026"/>
          </a:xfrm>
          <a:prstGeom prst="rect">
            <a:avLst/>
          </a:prstGeom>
          <a:solidFill>
            <a:srgbClr val="EB8627"/>
          </a:solidFill>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33" name="正方形/長方形 32"/>
          <p:cNvSpPr/>
          <p:nvPr/>
        </p:nvSpPr>
        <p:spPr>
          <a:xfrm>
            <a:off x="2907039" y="4039925"/>
            <a:ext cx="681656" cy="591998"/>
          </a:xfrm>
          <a:prstGeom prst="rect">
            <a:avLst/>
          </a:prstGeom>
          <a:solidFill>
            <a:srgbClr val="EB8627"/>
          </a:solidFill>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34" name="正方形/長方形 33"/>
          <p:cNvSpPr/>
          <p:nvPr/>
        </p:nvSpPr>
        <p:spPr>
          <a:xfrm>
            <a:off x="5020368" y="4034541"/>
            <a:ext cx="681656" cy="1129965"/>
          </a:xfrm>
          <a:prstGeom prst="rect">
            <a:avLst/>
          </a:prstGeom>
          <a:solidFill>
            <a:srgbClr val="EB8627"/>
          </a:solidFill>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35" name="正方形/長方形 34"/>
          <p:cNvSpPr/>
          <p:nvPr/>
        </p:nvSpPr>
        <p:spPr>
          <a:xfrm>
            <a:off x="7578207" y="4034539"/>
            <a:ext cx="681656" cy="1804028"/>
          </a:xfrm>
          <a:prstGeom prst="rect">
            <a:avLst/>
          </a:prstGeom>
          <a:solidFill>
            <a:srgbClr val="EB8627"/>
          </a:solidFill>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cxnSp>
        <p:nvCxnSpPr>
          <p:cNvPr id="9" name="直線矢印コネクタ 8"/>
          <p:cNvCxnSpPr>
            <a:endCxn id="33" idx="1"/>
          </p:cNvCxnSpPr>
          <p:nvPr/>
        </p:nvCxnSpPr>
        <p:spPr>
          <a:xfrm flipV="1">
            <a:off x="1718148" y="4335924"/>
            <a:ext cx="1188891" cy="473431"/>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6" name="直線矢印コネクタ 45"/>
          <p:cNvCxnSpPr/>
          <p:nvPr/>
        </p:nvCxnSpPr>
        <p:spPr>
          <a:xfrm flipV="1">
            <a:off x="3588695" y="4345263"/>
            <a:ext cx="1431673" cy="1"/>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8" name="直線矢印コネクタ 47"/>
          <p:cNvCxnSpPr>
            <a:endCxn id="35" idx="1"/>
          </p:cNvCxnSpPr>
          <p:nvPr/>
        </p:nvCxnSpPr>
        <p:spPr>
          <a:xfrm>
            <a:off x="5702024" y="4352056"/>
            <a:ext cx="1876183" cy="584497"/>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5" name="正方形/長方形 14"/>
          <p:cNvSpPr/>
          <p:nvPr/>
        </p:nvSpPr>
        <p:spPr>
          <a:xfrm>
            <a:off x="1030449" y="4702818"/>
            <a:ext cx="695358" cy="23373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2900188" y="4235188"/>
            <a:ext cx="695358" cy="23373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5015898" y="4219056"/>
            <a:ext cx="695358" cy="23373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7571356" y="4792248"/>
            <a:ext cx="695358" cy="23373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6" name="正方形/長方形 55"/>
          <p:cNvSpPr/>
          <p:nvPr/>
        </p:nvSpPr>
        <p:spPr>
          <a:xfrm>
            <a:off x="1942062" y="4870673"/>
            <a:ext cx="1058354" cy="587666"/>
          </a:xfrm>
          <a:prstGeom prst="rect">
            <a:avLst/>
          </a:prstGeom>
          <a:solidFill>
            <a:srgbClr val="829916"/>
          </a:solidFill>
          <a:ln w="9525" cmpd="sng">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600" dirty="0">
                <a:solidFill>
                  <a:srgbClr val="F5F1DD"/>
                </a:solidFill>
                <a:latin typeface="メイリオ"/>
                <a:ea typeface="メイリオ"/>
                <a:cs typeface="メイリオ"/>
              </a:rPr>
              <a:t>ページ</a:t>
            </a:r>
            <a:endParaRPr lang="en-US" altLang="ja-JP" sz="1600" dirty="0">
              <a:solidFill>
                <a:srgbClr val="F5F1DD"/>
              </a:solidFill>
              <a:latin typeface="メイリオ"/>
              <a:ea typeface="メイリオ"/>
              <a:cs typeface="メイリオ"/>
            </a:endParaRPr>
          </a:p>
          <a:p>
            <a:pPr algn="ctr"/>
            <a:r>
              <a:rPr lang="ja-JP" altLang="en-US" sz="1600" dirty="0">
                <a:solidFill>
                  <a:srgbClr val="F5F1DD"/>
                </a:solidFill>
                <a:latin typeface="メイリオ"/>
                <a:ea typeface="メイリオ"/>
                <a:cs typeface="メイリオ"/>
              </a:rPr>
              <a:t>テーブル</a:t>
            </a:r>
            <a:endParaRPr lang="en-US" altLang="ja-JP" sz="1600" dirty="0">
              <a:solidFill>
                <a:srgbClr val="F5F1DD"/>
              </a:solidFill>
              <a:latin typeface="メイリオ"/>
              <a:ea typeface="メイリオ"/>
              <a:cs typeface="メイリオ"/>
            </a:endParaRPr>
          </a:p>
        </p:txBody>
      </p:sp>
      <p:sp>
        <p:nvSpPr>
          <p:cNvPr id="57" name="正方形/長方形 56"/>
          <p:cNvSpPr/>
          <p:nvPr/>
        </p:nvSpPr>
        <p:spPr>
          <a:xfrm>
            <a:off x="3828480" y="4661651"/>
            <a:ext cx="857015" cy="900313"/>
          </a:xfrm>
          <a:prstGeom prst="rect">
            <a:avLst/>
          </a:prstGeom>
          <a:solidFill>
            <a:srgbClr val="E5593C"/>
          </a:soli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smtClean="0">
                <a:solidFill>
                  <a:schemeClr val="bg1"/>
                </a:solidFill>
                <a:latin typeface="メイリオ"/>
                <a:ea typeface="メイリオ"/>
                <a:cs typeface="メイリオ"/>
              </a:rPr>
              <a:t>ユーザ</a:t>
            </a:r>
            <a:r>
              <a:rPr kumimoji="1" lang="en-US" altLang="ja-JP" sz="1600" dirty="0" smtClean="0">
                <a:solidFill>
                  <a:schemeClr val="bg1"/>
                </a:solidFill>
                <a:latin typeface="メイリオ"/>
                <a:ea typeface="メイリオ"/>
                <a:cs typeface="メイリオ"/>
              </a:rPr>
              <a:t>VM</a:t>
            </a:r>
            <a:r>
              <a:rPr kumimoji="1" lang="ja-JP" altLang="en-US" sz="1600" dirty="0" smtClean="0">
                <a:solidFill>
                  <a:schemeClr val="bg1"/>
                </a:solidFill>
                <a:latin typeface="メイリオ"/>
                <a:ea typeface="メイリオ"/>
                <a:cs typeface="メイリオ"/>
              </a:rPr>
              <a:t>用</a:t>
            </a:r>
            <a:r>
              <a:rPr kumimoji="1" lang="en-US" altLang="ja-JP" sz="1600" dirty="0" smtClean="0">
                <a:solidFill>
                  <a:schemeClr val="bg1"/>
                </a:solidFill>
                <a:latin typeface="メイリオ"/>
                <a:ea typeface="メイリオ"/>
                <a:cs typeface="メイリオ"/>
              </a:rPr>
              <a:t>EPT</a:t>
            </a:r>
            <a:endParaRPr kumimoji="1" lang="ja-JP" altLang="en-US" sz="1600" dirty="0">
              <a:solidFill>
                <a:schemeClr val="bg1"/>
              </a:solidFill>
              <a:latin typeface="メイリオ"/>
              <a:ea typeface="メイリオ"/>
              <a:cs typeface="メイリオ"/>
            </a:endParaRPr>
          </a:p>
        </p:txBody>
      </p:sp>
      <p:sp>
        <p:nvSpPr>
          <p:cNvPr id="59" name="正方形/長方形 58"/>
          <p:cNvSpPr/>
          <p:nvPr/>
        </p:nvSpPr>
        <p:spPr>
          <a:xfrm>
            <a:off x="6070911" y="4938254"/>
            <a:ext cx="1046229" cy="900313"/>
          </a:xfrm>
          <a:prstGeom prst="rect">
            <a:avLst/>
          </a:prstGeom>
          <a:solidFill>
            <a:srgbClr val="E5593C"/>
          </a:soli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smtClean="0">
                <a:solidFill>
                  <a:schemeClr val="bg1"/>
                </a:solidFill>
                <a:latin typeface="メイリオ"/>
                <a:ea typeface="メイリオ"/>
                <a:cs typeface="メイリオ"/>
              </a:rPr>
              <a:t>クラウド</a:t>
            </a:r>
            <a:r>
              <a:rPr kumimoji="1" lang="en-US" altLang="ja-JP" sz="1600" dirty="0" smtClean="0">
                <a:solidFill>
                  <a:schemeClr val="bg1"/>
                </a:solidFill>
                <a:latin typeface="メイリオ"/>
                <a:ea typeface="メイリオ"/>
                <a:cs typeface="メイリオ"/>
              </a:rPr>
              <a:t>VM</a:t>
            </a:r>
            <a:r>
              <a:rPr kumimoji="1" lang="ja-JP" altLang="en-US" sz="1600" dirty="0" smtClean="0">
                <a:solidFill>
                  <a:schemeClr val="bg1"/>
                </a:solidFill>
                <a:latin typeface="メイリオ"/>
                <a:ea typeface="メイリオ"/>
                <a:cs typeface="メイリオ"/>
              </a:rPr>
              <a:t>用</a:t>
            </a:r>
            <a:r>
              <a:rPr kumimoji="1" lang="en-US" altLang="ja-JP" sz="1600" dirty="0" smtClean="0">
                <a:solidFill>
                  <a:schemeClr val="bg1"/>
                </a:solidFill>
                <a:latin typeface="メイリオ"/>
                <a:ea typeface="メイリオ"/>
                <a:cs typeface="メイリオ"/>
              </a:rPr>
              <a:t>EPT</a:t>
            </a:r>
            <a:endParaRPr kumimoji="1" lang="ja-JP" altLang="en-US" sz="1600" dirty="0">
              <a:solidFill>
                <a:schemeClr val="bg1"/>
              </a:solidFill>
              <a:latin typeface="メイリオ"/>
              <a:ea typeface="メイリオ"/>
              <a:cs typeface="メイリオ"/>
            </a:endParaRPr>
          </a:p>
        </p:txBody>
      </p:sp>
    </p:spTree>
    <p:extLst>
      <p:ext uri="{BB962C8B-B14F-4D97-AF65-F5344CB8AC3E}">
        <p14:creationId xmlns:p14="http://schemas.microsoft.com/office/powerpoint/2010/main" val="74093450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ページテーブルと</a:t>
            </a:r>
            <a:r>
              <a:rPr lang="en-US" altLang="ja-JP" dirty="0" smtClean="0"/>
              <a:t>EPT</a:t>
            </a:r>
            <a:r>
              <a:rPr lang="ja-JP" altLang="en-US" dirty="0" smtClean="0"/>
              <a:t>の特定</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latin typeface="メイリオ"/>
                <a:ea typeface="メイリオ"/>
                <a:cs typeface="メイリオ"/>
              </a:rPr>
              <a:t>ユーザ</a:t>
            </a:r>
            <a:r>
              <a:rPr lang="en-US" altLang="ja-JP" dirty="0" smtClean="0">
                <a:latin typeface="メイリオ"/>
                <a:ea typeface="メイリオ"/>
                <a:cs typeface="メイリオ"/>
              </a:rPr>
              <a:t>VM</a:t>
            </a:r>
            <a:r>
              <a:rPr lang="ja-JP" altLang="en-US" dirty="0" smtClean="0">
                <a:latin typeface="メイリオ"/>
                <a:ea typeface="メイリオ"/>
                <a:cs typeface="メイリオ"/>
              </a:rPr>
              <a:t>内のページテーブル切り替えをクラウドハイパーバイザが捕捉</a:t>
            </a:r>
            <a:endParaRPr lang="en-US" altLang="ja-JP" dirty="0" smtClean="0">
              <a:latin typeface="メイリオ"/>
              <a:ea typeface="メイリオ"/>
              <a:cs typeface="メイリオ"/>
            </a:endParaRPr>
          </a:p>
          <a:p>
            <a:pPr lvl="1"/>
            <a:r>
              <a:rPr lang="en-US" altLang="ja-JP" dirty="0" smtClean="0">
                <a:latin typeface="メイリオ"/>
                <a:ea typeface="メイリオ"/>
                <a:cs typeface="メイリオ"/>
              </a:rPr>
              <a:t>CR3</a:t>
            </a:r>
            <a:r>
              <a:rPr lang="ja-JP" altLang="en-US" dirty="0" smtClean="0">
                <a:latin typeface="メイリオ"/>
                <a:ea typeface="メイリオ"/>
                <a:cs typeface="メイリオ"/>
              </a:rPr>
              <a:t>レジスタを書き換える際に</a:t>
            </a:r>
            <a:r>
              <a:rPr lang="en-US" altLang="ja-JP" dirty="0" smtClean="0">
                <a:latin typeface="メイリオ"/>
                <a:ea typeface="メイリオ"/>
                <a:cs typeface="メイリオ"/>
              </a:rPr>
              <a:t>VM Exit</a:t>
            </a:r>
            <a:r>
              <a:rPr lang="ja-JP" altLang="en-US" dirty="0" smtClean="0">
                <a:latin typeface="メイリオ"/>
                <a:ea typeface="メイリオ"/>
                <a:cs typeface="メイリオ"/>
              </a:rPr>
              <a:t>を発生させる</a:t>
            </a:r>
            <a:endParaRPr lang="en-US" altLang="ja-JP" dirty="0">
              <a:latin typeface="メイリオ"/>
              <a:ea typeface="メイリオ"/>
              <a:cs typeface="メイリオ"/>
            </a:endParaRPr>
          </a:p>
          <a:p>
            <a:pPr lvl="2"/>
            <a:r>
              <a:rPr lang="ja-JP" altLang="en-US" dirty="0" smtClean="0">
                <a:latin typeface="メイリオ"/>
                <a:ea typeface="メイリオ"/>
                <a:cs typeface="メイリオ"/>
              </a:rPr>
              <a:t>書き込もうとしたアドレスを取得</a:t>
            </a:r>
            <a:endParaRPr lang="en-US" altLang="ja-JP" dirty="0" smtClean="0">
              <a:latin typeface="メイリオ"/>
              <a:ea typeface="メイリオ"/>
              <a:cs typeface="メイリオ"/>
            </a:endParaRPr>
          </a:p>
          <a:p>
            <a:pPr lvl="1"/>
            <a:r>
              <a:rPr lang="ja-JP" altLang="en-US" dirty="0">
                <a:cs typeface="メイリオ"/>
              </a:rPr>
              <a:t>拡張ページテーブル</a:t>
            </a:r>
            <a:r>
              <a:rPr lang="en-US" altLang="ja-JP" dirty="0">
                <a:cs typeface="メイリオ"/>
              </a:rPr>
              <a:t>(EPT)</a:t>
            </a:r>
            <a:r>
              <a:rPr lang="ja-JP" altLang="en-US" dirty="0">
                <a:cs typeface="メイリオ"/>
              </a:rPr>
              <a:t>の</a:t>
            </a:r>
            <a:r>
              <a:rPr lang="ja-JP" altLang="en-US" dirty="0" smtClean="0">
                <a:cs typeface="メイリオ"/>
              </a:rPr>
              <a:t>アドレスも取得</a:t>
            </a:r>
            <a:endParaRPr lang="en-US" altLang="ja-JP" dirty="0" smtClean="0">
              <a:cs typeface="メイリオ"/>
            </a:endParaRPr>
          </a:p>
          <a:p>
            <a:pPr lvl="2"/>
            <a:r>
              <a:rPr lang="ja-JP" altLang="en-US" dirty="0" smtClean="0">
                <a:latin typeface="メイリオ"/>
                <a:ea typeface="メイリオ"/>
                <a:cs typeface="メイリオ"/>
              </a:rPr>
              <a:t>仮想</a:t>
            </a:r>
            <a:r>
              <a:rPr lang="en-US" altLang="ja-JP" dirty="0" smtClean="0">
                <a:latin typeface="メイリオ"/>
                <a:ea typeface="メイリオ"/>
                <a:cs typeface="メイリオ"/>
              </a:rPr>
              <a:t>CPU</a:t>
            </a:r>
            <a:r>
              <a:rPr lang="ja-JP" altLang="en-US" dirty="0" smtClean="0">
                <a:latin typeface="メイリオ"/>
                <a:ea typeface="メイリオ"/>
                <a:cs typeface="メイリオ"/>
              </a:rPr>
              <a:t>内の</a:t>
            </a:r>
            <a:r>
              <a:rPr lang="en-US" altLang="ja-JP" dirty="0" smtClean="0">
                <a:latin typeface="メイリオ"/>
                <a:ea typeface="メイリオ"/>
                <a:cs typeface="メイリオ"/>
              </a:rPr>
              <a:t>VMCS</a:t>
            </a:r>
            <a:r>
              <a:rPr lang="ja-JP" altLang="en-US" dirty="0" smtClean="0">
                <a:latin typeface="メイリオ"/>
                <a:ea typeface="メイリオ"/>
                <a:cs typeface="メイリオ"/>
              </a:rPr>
              <a:t>から取得</a:t>
            </a:r>
            <a:endParaRPr lang="en-US" altLang="ja-JP" dirty="0" smtClean="0">
              <a:latin typeface="メイリオ"/>
              <a:ea typeface="メイリオ"/>
              <a:cs typeface="メイリオ"/>
            </a:endParaRPr>
          </a:p>
          <a:p>
            <a:pPr lvl="1"/>
            <a:endParaRPr lang="en-US" altLang="ja-JP" dirty="0" smtClean="0">
              <a:latin typeface="メイリオ"/>
              <a:ea typeface="メイリオ"/>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15</a:t>
            </a:fld>
            <a:endParaRPr kumimoji="1" lang="ja-JP" altLang="en-US"/>
          </a:p>
        </p:txBody>
      </p:sp>
      <p:sp>
        <p:nvSpPr>
          <p:cNvPr id="49" name="テキスト ボックス 48"/>
          <p:cNvSpPr txBox="1"/>
          <p:nvPr/>
        </p:nvSpPr>
        <p:spPr>
          <a:xfrm>
            <a:off x="6778059" y="5373217"/>
            <a:ext cx="1031051" cy="369332"/>
          </a:xfrm>
          <a:prstGeom prst="rect">
            <a:avLst/>
          </a:prstGeom>
          <a:noFill/>
        </p:spPr>
        <p:txBody>
          <a:bodyPr wrap="none" rtlCol="0">
            <a:spAutoFit/>
          </a:bodyPr>
          <a:lstStyle/>
          <a:p>
            <a:r>
              <a:rPr kumimoji="1" lang="en-US" altLang="ja-JP" dirty="0" smtClean="0">
                <a:solidFill>
                  <a:srgbClr val="333333"/>
                </a:solidFill>
              </a:rPr>
              <a:t>VM Exit</a:t>
            </a:r>
          </a:p>
        </p:txBody>
      </p:sp>
      <p:sp>
        <p:nvSpPr>
          <p:cNvPr id="28" name="正方形/長方形 27"/>
          <p:cNvSpPr/>
          <p:nvPr/>
        </p:nvSpPr>
        <p:spPr>
          <a:xfrm>
            <a:off x="1701801" y="6224869"/>
            <a:ext cx="4799614" cy="374710"/>
          </a:xfrm>
          <a:prstGeom prst="rect">
            <a:avLst/>
          </a:prstGeom>
          <a:pattFill prst="pct50">
            <a:fgClr>
              <a:srgbClr val="5F5F5F"/>
            </a:fgClr>
            <a:bgClr>
              <a:prstClr val="white"/>
            </a:bgClr>
          </a:pattFill>
          <a:ln>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2000" dirty="0">
              <a:solidFill>
                <a:srgbClr val="333333"/>
              </a:solidFill>
              <a:latin typeface="メイリオ"/>
              <a:ea typeface="メイリオ"/>
              <a:cs typeface="メイリオ"/>
            </a:endParaRPr>
          </a:p>
        </p:txBody>
      </p:sp>
      <p:sp>
        <p:nvSpPr>
          <p:cNvPr id="29" name="正方形/長方形 28"/>
          <p:cNvSpPr/>
          <p:nvPr/>
        </p:nvSpPr>
        <p:spPr>
          <a:xfrm>
            <a:off x="2755901" y="4293096"/>
            <a:ext cx="3745514" cy="1812710"/>
          </a:xfrm>
          <a:prstGeom prst="rect">
            <a:avLst/>
          </a:prstGeom>
          <a:solidFill>
            <a:srgbClr val="327F9E"/>
          </a:solid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30" name="正方形/長方形 29"/>
          <p:cNvSpPr/>
          <p:nvPr/>
        </p:nvSpPr>
        <p:spPr>
          <a:xfrm>
            <a:off x="4232613" y="4483719"/>
            <a:ext cx="2018456" cy="864097"/>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solidFill>
                <a:srgbClr val="5F5F5F"/>
              </a:solidFill>
              <a:latin typeface="メイリオ"/>
              <a:ea typeface="メイリオ"/>
              <a:cs typeface="メイリオ"/>
            </a:endParaRPr>
          </a:p>
        </p:txBody>
      </p:sp>
      <p:sp>
        <p:nvSpPr>
          <p:cNvPr id="31" name="テキスト ボックス 30"/>
          <p:cNvSpPr txBox="1"/>
          <p:nvPr/>
        </p:nvSpPr>
        <p:spPr>
          <a:xfrm>
            <a:off x="2890404" y="4509119"/>
            <a:ext cx="1342209" cy="400110"/>
          </a:xfrm>
          <a:prstGeom prst="rect">
            <a:avLst/>
          </a:prstGeom>
          <a:noFill/>
          <a:effectLst/>
        </p:spPr>
        <p:txBody>
          <a:bodyPr wrap="none" rtlCol="0">
            <a:spAutoFit/>
          </a:bodyPr>
          <a:lstStyle/>
          <a:p>
            <a:r>
              <a:rPr kumimoji="1" lang="ja-JP" altLang="en-US" sz="2000" dirty="0" smtClean="0">
                <a:solidFill>
                  <a:srgbClr val="F5F1DD"/>
                </a:solidFill>
                <a:latin typeface="メイリオ"/>
                <a:ea typeface="メイリオ"/>
                <a:cs typeface="メイリオ"/>
              </a:rPr>
              <a:t>ユーザ</a:t>
            </a:r>
            <a:r>
              <a:rPr kumimoji="1" lang="en-US" altLang="ja-JP" sz="2000" dirty="0" smtClean="0">
                <a:solidFill>
                  <a:srgbClr val="F5F1DD"/>
                </a:solidFill>
                <a:latin typeface="メイリオ"/>
                <a:ea typeface="メイリオ"/>
                <a:cs typeface="メイリオ"/>
              </a:rPr>
              <a:t>VM</a:t>
            </a:r>
            <a:endParaRPr kumimoji="1" lang="ja-JP" altLang="en-US" sz="2000" dirty="0">
              <a:solidFill>
                <a:srgbClr val="F5F1DD"/>
              </a:solidFill>
              <a:latin typeface="メイリオ"/>
              <a:ea typeface="メイリオ"/>
              <a:cs typeface="メイリオ"/>
            </a:endParaRPr>
          </a:p>
        </p:txBody>
      </p:sp>
      <p:sp>
        <p:nvSpPr>
          <p:cNvPr id="25" name="テキスト ボックス 24"/>
          <p:cNvSpPr txBox="1"/>
          <p:nvPr/>
        </p:nvSpPr>
        <p:spPr>
          <a:xfrm>
            <a:off x="6501415" y="4309064"/>
            <a:ext cx="1598690" cy="400110"/>
          </a:xfrm>
          <a:prstGeom prst="rect">
            <a:avLst/>
          </a:prstGeom>
          <a:noFill/>
          <a:effectLst/>
        </p:spPr>
        <p:txBody>
          <a:bodyPr wrap="none" rtlCol="0">
            <a:spAutoFit/>
          </a:bodyPr>
          <a:lstStyle/>
          <a:p>
            <a:r>
              <a:rPr lang="ja-JP" altLang="en-US" sz="2000" dirty="0" smtClean="0">
                <a:latin typeface="メイリオ"/>
                <a:ea typeface="メイリオ"/>
                <a:cs typeface="メイリオ"/>
              </a:rPr>
              <a:t>クラウド</a:t>
            </a:r>
            <a:r>
              <a:rPr kumimoji="1" lang="en-US" altLang="ja-JP" sz="2000" dirty="0" smtClean="0">
                <a:latin typeface="メイリオ"/>
                <a:ea typeface="メイリオ"/>
                <a:cs typeface="メイリオ"/>
              </a:rPr>
              <a:t>VM</a:t>
            </a:r>
            <a:endParaRPr kumimoji="1" lang="ja-JP" altLang="en-US" sz="2000" dirty="0">
              <a:latin typeface="メイリオ"/>
              <a:ea typeface="メイリオ"/>
              <a:cs typeface="メイリオ"/>
            </a:endParaRPr>
          </a:p>
        </p:txBody>
      </p:sp>
      <p:sp>
        <p:nvSpPr>
          <p:cNvPr id="36" name="正方形/長方形 35"/>
          <p:cNvSpPr/>
          <p:nvPr/>
        </p:nvSpPr>
        <p:spPr>
          <a:xfrm>
            <a:off x="4705753" y="4642138"/>
            <a:ext cx="1238612" cy="587666"/>
          </a:xfrm>
          <a:prstGeom prst="rect">
            <a:avLst/>
          </a:prstGeom>
          <a:solidFill>
            <a:srgbClr val="829916"/>
          </a:solidFill>
          <a:ln w="9525" cmpd="sng">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a:solidFill>
                  <a:srgbClr val="F5F1DD"/>
                </a:solidFill>
                <a:latin typeface="メイリオ"/>
                <a:ea typeface="メイリオ"/>
                <a:cs typeface="メイリオ"/>
              </a:rPr>
              <a:t>ページ</a:t>
            </a:r>
            <a:endParaRPr lang="en-US" altLang="ja-JP" dirty="0">
              <a:solidFill>
                <a:srgbClr val="F5F1DD"/>
              </a:solidFill>
              <a:latin typeface="メイリオ"/>
              <a:ea typeface="メイリオ"/>
              <a:cs typeface="メイリオ"/>
            </a:endParaRPr>
          </a:p>
          <a:p>
            <a:pPr algn="ctr"/>
            <a:r>
              <a:rPr lang="ja-JP" altLang="en-US" dirty="0">
                <a:solidFill>
                  <a:srgbClr val="F5F1DD"/>
                </a:solidFill>
                <a:latin typeface="メイリオ"/>
                <a:ea typeface="メイリオ"/>
                <a:cs typeface="メイリオ"/>
              </a:rPr>
              <a:t>テーブル</a:t>
            </a:r>
            <a:endParaRPr lang="en-US" altLang="ja-JP" dirty="0">
              <a:solidFill>
                <a:srgbClr val="F5F1DD"/>
              </a:solidFill>
              <a:latin typeface="メイリオ"/>
              <a:ea typeface="メイリオ"/>
              <a:cs typeface="メイリオ"/>
            </a:endParaRPr>
          </a:p>
        </p:txBody>
      </p:sp>
      <p:cxnSp>
        <p:nvCxnSpPr>
          <p:cNvPr id="17" name="カギ線コネクタ 16"/>
          <p:cNvCxnSpPr>
            <a:stCxn id="30" idx="3"/>
            <a:endCxn id="28" idx="3"/>
          </p:cNvCxnSpPr>
          <p:nvPr/>
        </p:nvCxnSpPr>
        <p:spPr>
          <a:xfrm>
            <a:off x="6251069" y="4915768"/>
            <a:ext cx="250346" cy="1496456"/>
          </a:xfrm>
          <a:prstGeom prst="bentConnector3">
            <a:avLst>
              <a:gd name="adj1" fmla="val 191314"/>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
        <p:nvSpPr>
          <p:cNvPr id="21" name="正方形/長方形 20"/>
          <p:cNvSpPr/>
          <p:nvPr/>
        </p:nvSpPr>
        <p:spPr>
          <a:xfrm>
            <a:off x="3048000" y="5454012"/>
            <a:ext cx="3174565" cy="500693"/>
          </a:xfrm>
          <a:prstGeom prst="rect">
            <a:avLst/>
          </a:prstGeom>
          <a:pattFill prst="pct50">
            <a:fgClr>
              <a:srgbClr val="327F9E"/>
            </a:fgClr>
            <a:bgClr>
              <a:prstClr val="white"/>
            </a:bgClr>
          </a:patt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solidFill>
                <a:srgbClr val="5F5F5F"/>
              </a:solidFill>
              <a:latin typeface="メイリオ"/>
              <a:ea typeface="メイリオ"/>
              <a:cs typeface="メイリオ"/>
            </a:endParaRPr>
          </a:p>
        </p:txBody>
      </p:sp>
      <p:sp>
        <p:nvSpPr>
          <p:cNvPr id="22" name="テキスト ボックス 21"/>
          <p:cNvSpPr txBox="1"/>
          <p:nvPr/>
        </p:nvSpPr>
        <p:spPr>
          <a:xfrm>
            <a:off x="3145306" y="5535402"/>
            <a:ext cx="1980029" cy="363736"/>
          </a:xfrm>
          <a:prstGeom prst="rect">
            <a:avLst/>
          </a:prstGeom>
          <a:noFill/>
        </p:spPr>
        <p:txBody>
          <a:bodyPr wrap="none" rtlCol="0">
            <a:spAutoFit/>
          </a:bodyPr>
          <a:lstStyle/>
          <a:p>
            <a:r>
              <a:rPr lang="ja-JP" altLang="en-US" sz="2000" dirty="0" smtClean="0">
                <a:solidFill>
                  <a:srgbClr val="333333"/>
                </a:solidFill>
              </a:rPr>
              <a:t>ハイパーバイザ</a:t>
            </a:r>
            <a:endParaRPr kumimoji="1" lang="ja-JP" altLang="en-US" sz="2000" dirty="0">
              <a:solidFill>
                <a:srgbClr val="333333"/>
              </a:solidFill>
            </a:endParaRPr>
          </a:p>
        </p:txBody>
      </p:sp>
      <p:sp>
        <p:nvSpPr>
          <p:cNvPr id="23" name="正方形/長方形 22"/>
          <p:cNvSpPr/>
          <p:nvPr/>
        </p:nvSpPr>
        <p:spPr>
          <a:xfrm>
            <a:off x="5418616" y="5495612"/>
            <a:ext cx="747095" cy="410129"/>
          </a:xfrm>
          <a:prstGeom prst="rect">
            <a:avLst/>
          </a:prstGeom>
          <a:solidFill>
            <a:srgbClr val="E5593C"/>
          </a:soli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sz="2000" dirty="0">
              <a:solidFill>
                <a:schemeClr val="bg1"/>
              </a:solidFill>
              <a:latin typeface="メイリオ"/>
              <a:ea typeface="メイリオ"/>
              <a:cs typeface="メイリオ"/>
            </a:endParaRPr>
          </a:p>
        </p:txBody>
      </p:sp>
      <p:sp>
        <p:nvSpPr>
          <p:cNvPr id="19" name="テキスト ボックス 18"/>
          <p:cNvSpPr txBox="1"/>
          <p:nvPr/>
        </p:nvSpPr>
        <p:spPr>
          <a:xfrm>
            <a:off x="2576610" y="6257144"/>
            <a:ext cx="3005951" cy="300608"/>
          </a:xfrm>
          <a:prstGeom prst="rect">
            <a:avLst/>
          </a:prstGeom>
          <a:noFill/>
        </p:spPr>
        <p:txBody>
          <a:bodyPr wrap="none" rtlCol="0">
            <a:spAutoFit/>
          </a:bodyPr>
          <a:lstStyle/>
          <a:p>
            <a:r>
              <a:rPr lang="ja-JP" altLang="en-US" sz="2000" dirty="0">
                <a:solidFill>
                  <a:srgbClr val="333333"/>
                </a:solidFill>
              </a:rPr>
              <a:t>クラウド</a:t>
            </a:r>
            <a:r>
              <a:rPr lang="ja-JP" altLang="en-US" sz="2000" dirty="0" smtClean="0">
                <a:solidFill>
                  <a:srgbClr val="333333"/>
                </a:solidFill>
              </a:rPr>
              <a:t>ハイパーバイザ</a:t>
            </a:r>
            <a:endParaRPr kumimoji="1" lang="ja-JP" altLang="en-US" sz="2000" dirty="0">
              <a:solidFill>
                <a:srgbClr val="333333"/>
              </a:solidFill>
            </a:endParaRPr>
          </a:p>
        </p:txBody>
      </p:sp>
      <p:sp>
        <p:nvSpPr>
          <p:cNvPr id="18" name="テキスト ボックス 17"/>
          <p:cNvSpPr txBox="1"/>
          <p:nvPr/>
        </p:nvSpPr>
        <p:spPr>
          <a:xfrm>
            <a:off x="5469079" y="5534660"/>
            <a:ext cx="646167" cy="330669"/>
          </a:xfrm>
          <a:prstGeom prst="rect">
            <a:avLst/>
          </a:prstGeom>
          <a:noFill/>
          <a:effectLst/>
        </p:spPr>
        <p:txBody>
          <a:bodyPr wrap="none" rtlCol="0">
            <a:spAutoFit/>
          </a:bodyPr>
          <a:lstStyle/>
          <a:p>
            <a:r>
              <a:rPr lang="en-US" altLang="ja-JP" sz="2000" dirty="0" smtClean="0">
                <a:solidFill>
                  <a:srgbClr val="F5F1DD"/>
                </a:solidFill>
                <a:latin typeface="メイリオ"/>
                <a:ea typeface="メイリオ"/>
                <a:cs typeface="メイリオ"/>
              </a:rPr>
              <a:t>EPT</a:t>
            </a:r>
            <a:endParaRPr kumimoji="1" lang="ja-JP" altLang="en-US" sz="2000" dirty="0">
              <a:solidFill>
                <a:srgbClr val="F5F1DD"/>
              </a:solidFill>
              <a:latin typeface="メイリオ"/>
              <a:ea typeface="メイリオ"/>
              <a:cs typeface="メイリオ"/>
            </a:endParaRPr>
          </a:p>
        </p:txBody>
      </p:sp>
    </p:spTree>
    <p:extLst>
      <p:ext uri="{BB962C8B-B14F-4D97-AF65-F5344CB8AC3E}">
        <p14:creationId xmlns:p14="http://schemas.microsoft.com/office/powerpoint/2010/main" val="11567282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監視する</a:t>
            </a:r>
            <a:r>
              <a:rPr kumimoji="1" lang="ja-JP" altLang="en-US" dirty="0" smtClean="0"/>
              <a:t>ユーザ</a:t>
            </a:r>
            <a:r>
              <a:rPr kumimoji="1" lang="en-US" altLang="ja-JP" dirty="0" smtClean="0"/>
              <a:t>VM</a:t>
            </a:r>
            <a:r>
              <a:rPr kumimoji="1" lang="ja-JP" altLang="en-US" dirty="0" smtClean="0"/>
              <a:t>の特定</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ユーザ</a:t>
            </a:r>
            <a:r>
              <a:rPr lang="en-US" altLang="ja-JP" dirty="0" smtClean="0"/>
              <a:t>VM</a:t>
            </a:r>
            <a:r>
              <a:rPr lang="ja-JP" altLang="en-US" dirty="0" smtClean="0"/>
              <a:t>がクラウドハイパーバイザにタグを登録</a:t>
            </a:r>
            <a:endParaRPr lang="en-US" altLang="ja-JP" dirty="0" smtClean="0"/>
          </a:p>
          <a:p>
            <a:pPr lvl="1"/>
            <a:r>
              <a:rPr lang="ja-JP" altLang="en-US" dirty="0" smtClean="0"/>
              <a:t>ウルトラコールと呼ぶ機構を用いて直接呼び出す</a:t>
            </a:r>
            <a:endParaRPr lang="en-US" altLang="ja-JP" dirty="0" smtClean="0"/>
          </a:p>
          <a:p>
            <a:pPr lvl="1"/>
            <a:r>
              <a:rPr lang="ja-JP" altLang="en-US" dirty="0" smtClean="0"/>
              <a:t>タグと</a:t>
            </a:r>
            <a:r>
              <a:rPr lang="en-US" altLang="ja-JP" dirty="0" smtClean="0"/>
              <a:t>EPT</a:t>
            </a:r>
            <a:r>
              <a:rPr lang="ja-JP" altLang="en-US" dirty="0" smtClean="0"/>
              <a:t>、ページテーブルを対応づける</a:t>
            </a:r>
            <a:endParaRPr lang="en-US" altLang="ja-JP" dirty="0" smtClean="0"/>
          </a:p>
          <a:p>
            <a:r>
              <a:rPr lang="en-US" altLang="ja-JP" dirty="0" smtClean="0"/>
              <a:t>IDS</a:t>
            </a:r>
            <a:r>
              <a:rPr lang="ja-JP" altLang="en-US" dirty="0" smtClean="0"/>
              <a:t>はタグを指定してユーザ</a:t>
            </a:r>
            <a:r>
              <a:rPr lang="en-US" altLang="ja-JP" dirty="0" smtClean="0"/>
              <a:t>VM</a:t>
            </a:r>
            <a:r>
              <a:rPr lang="ja-JP" altLang="en-US" dirty="0" smtClean="0"/>
              <a:t>を特定</a:t>
            </a:r>
            <a:endParaRPr lang="en-US" altLang="ja-JP" dirty="0" smtClean="0"/>
          </a:p>
          <a:p>
            <a:pPr lvl="1"/>
            <a:r>
              <a:rPr lang="ja-JP" altLang="en-US" dirty="0" smtClean="0"/>
              <a:t>対応する</a:t>
            </a:r>
            <a:r>
              <a:rPr lang="en-US" altLang="ja-JP" dirty="0" smtClean="0"/>
              <a:t>EPT</a:t>
            </a:r>
            <a:r>
              <a:rPr lang="ja-JP" altLang="en-US" dirty="0" smtClean="0"/>
              <a:t>、ページテーブルを用いてアドレス変換</a:t>
            </a:r>
            <a:endParaRPr lang="en-US" altLang="ja-JP" dirty="0" smtClean="0"/>
          </a:p>
          <a:p>
            <a:pPr lvl="1"/>
            <a:endParaRPr kumimoji="1" lang="ja-JP" altLang="en-US" dirty="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16</a:t>
            </a:fld>
            <a:endParaRPr kumimoji="1" lang="ja-JP" altLang="en-US"/>
          </a:p>
        </p:txBody>
      </p:sp>
      <p:sp>
        <p:nvSpPr>
          <p:cNvPr id="6" name="テキスト ボックス 5"/>
          <p:cNvSpPr txBox="1"/>
          <p:nvPr/>
        </p:nvSpPr>
        <p:spPr>
          <a:xfrm>
            <a:off x="7225602" y="5373217"/>
            <a:ext cx="697627" cy="400110"/>
          </a:xfrm>
          <a:prstGeom prst="rect">
            <a:avLst/>
          </a:prstGeom>
          <a:noFill/>
        </p:spPr>
        <p:txBody>
          <a:bodyPr wrap="none" rtlCol="0">
            <a:spAutoFit/>
          </a:bodyPr>
          <a:lstStyle/>
          <a:p>
            <a:r>
              <a:rPr kumimoji="1" lang="ja-JP" altLang="en-US" sz="2000" dirty="0" smtClean="0">
                <a:solidFill>
                  <a:srgbClr val="333333"/>
                </a:solidFill>
              </a:rPr>
              <a:t>タグ</a:t>
            </a:r>
            <a:endParaRPr kumimoji="1" lang="en-US" altLang="ja-JP" sz="2000" dirty="0" smtClean="0">
              <a:solidFill>
                <a:srgbClr val="333333"/>
              </a:solidFill>
            </a:endParaRPr>
          </a:p>
        </p:txBody>
      </p:sp>
      <p:sp>
        <p:nvSpPr>
          <p:cNvPr id="7" name="正方形/長方形 6"/>
          <p:cNvSpPr/>
          <p:nvPr/>
        </p:nvSpPr>
        <p:spPr>
          <a:xfrm>
            <a:off x="1222243" y="6225280"/>
            <a:ext cx="5726715" cy="453399"/>
          </a:xfrm>
          <a:prstGeom prst="rect">
            <a:avLst/>
          </a:prstGeom>
          <a:pattFill prst="pct50">
            <a:fgClr>
              <a:srgbClr val="5F5F5F"/>
            </a:fgClr>
            <a:bgClr>
              <a:prstClr val="white"/>
            </a:bgClr>
          </a:pattFill>
          <a:ln>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2000" dirty="0">
              <a:solidFill>
                <a:srgbClr val="333333"/>
              </a:solidFill>
              <a:latin typeface="メイリオ"/>
              <a:ea typeface="メイリオ"/>
              <a:cs typeface="メイリオ"/>
            </a:endParaRPr>
          </a:p>
        </p:txBody>
      </p:sp>
      <p:sp>
        <p:nvSpPr>
          <p:cNvPr id="8" name="正方形/長方形 7"/>
          <p:cNvSpPr/>
          <p:nvPr/>
        </p:nvSpPr>
        <p:spPr>
          <a:xfrm>
            <a:off x="3035300" y="4293096"/>
            <a:ext cx="3913658" cy="1812710"/>
          </a:xfrm>
          <a:prstGeom prst="rect">
            <a:avLst/>
          </a:prstGeom>
          <a:solidFill>
            <a:srgbClr val="327F9E"/>
          </a:solid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9" name="正方形/長方形 8"/>
          <p:cNvSpPr/>
          <p:nvPr/>
        </p:nvSpPr>
        <p:spPr>
          <a:xfrm>
            <a:off x="4680156" y="4483719"/>
            <a:ext cx="2018456" cy="864097"/>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solidFill>
                <a:srgbClr val="5F5F5F"/>
              </a:solidFill>
              <a:latin typeface="メイリオ"/>
              <a:ea typeface="メイリオ"/>
              <a:cs typeface="メイリオ"/>
            </a:endParaRPr>
          </a:p>
        </p:txBody>
      </p:sp>
      <p:sp>
        <p:nvSpPr>
          <p:cNvPr id="10" name="テキスト ボックス 9"/>
          <p:cNvSpPr txBox="1"/>
          <p:nvPr/>
        </p:nvSpPr>
        <p:spPr>
          <a:xfrm>
            <a:off x="5014347" y="4766201"/>
            <a:ext cx="1342034" cy="400110"/>
          </a:xfrm>
          <a:prstGeom prst="rect">
            <a:avLst/>
          </a:prstGeom>
          <a:noFill/>
          <a:effectLst/>
        </p:spPr>
        <p:txBody>
          <a:bodyPr wrap="none" rtlCol="0">
            <a:spAutoFit/>
          </a:bodyPr>
          <a:lstStyle/>
          <a:p>
            <a:r>
              <a:rPr kumimoji="1" lang="ja-JP" altLang="en-US" sz="2000" dirty="0" smtClean="0">
                <a:solidFill>
                  <a:srgbClr val="F5F1DD"/>
                </a:solidFill>
                <a:latin typeface="+mn-ea"/>
                <a:cs typeface="メイリオ"/>
              </a:rPr>
              <a:t>ユーザ</a:t>
            </a:r>
            <a:r>
              <a:rPr kumimoji="1" lang="en-US" altLang="ja-JP" sz="2000" dirty="0" smtClean="0">
                <a:solidFill>
                  <a:srgbClr val="F5F1DD"/>
                </a:solidFill>
                <a:latin typeface="+mn-ea"/>
                <a:cs typeface="メイリオ"/>
              </a:rPr>
              <a:t>VM</a:t>
            </a:r>
            <a:endParaRPr kumimoji="1" lang="ja-JP" altLang="en-US" sz="2000" dirty="0">
              <a:solidFill>
                <a:srgbClr val="F5F1DD"/>
              </a:solidFill>
              <a:latin typeface="+mn-ea"/>
              <a:cs typeface="メイリオ"/>
            </a:endParaRPr>
          </a:p>
        </p:txBody>
      </p:sp>
      <p:sp>
        <p:nvSpPr>
          <p:cNvPr id="11" name="テキスト ボックス 10"/>
          <p:cNvSpPr txBox="1"/>
          <p:nvPr/>
        </p:nvSpPr>
        <p:spPr>
          <a:xfrm>
            <a:off x="3081466" y="4326766"/>
            <a:ext cx="1598690" cy="400110"/>
          </a:xfrm>
          <a:prstGeom prst="rect">
            <a:avLst/>
          </a:prstGeom>
          <a:noFill/>
          <a:effectLst/>
        </p:spPr>
        <p:txBody>
          <a:bodyPr wrap="none" rtlCol="0">
            <a:spAutoFit/>
          </a:bodyPr>
          <a:lstStyle/>
          <a:p>
            <a:r>
              <a:rPr lang="ja-JP" altLang="en-US" sz="2000" dirty="0" smtClean="0">
                <a:solidFill>
                  <a:schemeClr val="bg1"/>
                </a:solidFill>
                <a:latin typeface="メイリオ"/>
                <a:ea typeface="メイリオ"/>
                <a:cs typeface="メイリオ"/>
              </a:rPr>
              <a:t>クラウド</a:t>
            </a:r>
            <a:r>
              <a:rPr kumimoji="1" lang="en-US" altLang="ja-JP" sz="2000" dirty="0" smtClean="0">
                <a:solidFill>
                  <a:schemeClr val="bg1"/>
                </a:solidFill>
                <a:latin typeface="メイリオ"/>
                <a:ea typeface="メイリオ"/>
                <a:cs typeface="メイリオ"/>
              </a:rPr>
              <a:t>VM</a:t>
            </a:r>
            <a:endParaRPr kumimoji="1" lang="ja-JP" altLang="en-US" sz="2000" dirty="0">
              <a:solidFill>
                <a:schemeClr val="bg1"/>
              </a:solidFill>
              <a:latin typeface="メイリオ"/>
              <a:ea typeface="メイリオ"/>
              <a:cs typeface="メイリオ"/>
            </a:endParaRPr>
          </a:p>
        </p:txBody>
      </p:sp>
      <p:cxnSp>
        <p:nvCxnSpPr>
          <p:cNvPr id="13" name="カギ線コネクタ 12"/>
          <p:cNvCxnSpPr>
            <a:stCxn id="9" idx="3"/>
            <a:endCxn id="7" idx="3"/>
          </p:cNvCxnSpPr>
          <p:nvPr/>
        </p:nvCxnSpPr>
        <p:spPr>
          <a:xfrm>
            <a:off x="6698612" y="4915768"/>
            <a:ext cx="250346" cy="1536212"/>
          </a:xfrm>
          <a:prstGeom prst="bentConnector3">
            <a:avLst>
              <a:gd name="adj1" fmla="val 191314"/>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
        <p:nvSpPr>
          <p:cNvPr id="14" name="正方形/長方形 13"/>
          <p:cNvSpPr/>
          <p:nvPr/>
        </p:nvSpPr>
        <p:spPr>
          <a:xfrm>
            <a:off x="3495543" y="5454012"/>
            <a:ext cx="3174565" cy="500693"/>
          </a:xfrm>
          <a:prstGeom prst="rect">
            <a:avLst/>
          </a:prstGeom>
          <a:pattFill prst="pct50">
            <a:fgClr>
              <a:srgbClr val="327F9E"/>
            </a:fgClr>
            <a:bgClr>
              <a:prstClr val="white"/>
            </a:bgClr>
          </a:patt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solidFill>
                <a:srgbClr val="5F5F5F"/>
              </a:solidFill>
              <a:latin typeface="メイリオ"/>
              <a:ea typeface="メイリオ"/>
              <a:cs typeface="メイリオ"/>
            </a:endParaRPr>
          </a:p>
        </p:txBody>
      </p:sp>
      <p:sp>
        <p:nvSpPr>
          <p:cNvPr id="15" name="テキスト ボックス 14"/>
          <p:cNvSpPr txBox="1"/>
          <p:nvPr/>
        </p:nvSpPr>
        <p:spPr>
          <a:xfrm>
            <a:off x="4088149" y="5542411"/>
            <a:ext cx="1980029" cy="330669"/>
          </a:xfrm>
          <a:prstGeom prst="rect">
            <a:avLst/>
          </a:prstGeom>
          <a:noFill/>
        </p:spPr>
        <p:txBody>
          <a:bodyPr wrap="none" rtlCol="0">
            <a:spAutoFit/>
          </a:bodyPr>
          <a:lstStyle/>
          <a:p>
            <a:r>
              <a:rPr lang="ja-JP" altLang="en-US" sz="2000" dirty="0" smtClean="0">
                <a:solidFill>
                  <a:srgbClr val="333333"/>
                </a:solidFill>
              </a:rPr>
              <a:t>ハイパーバイザ</a:t>
            </a:r>
            <a:endParaRPr kumimoji="1" lang="ja-JP" altLang="en-US" sz="2000" dirty="0">
              <a:solidFill>
                <a:srgbClr val="333333"/>
              </a:solidFill>
            </a:endParaRPr>
          </a:p>
        </p:txBody>
      </p:sp>
      <p:cxnSp>
        <p:nvCxnSpPr>
          <p:cNvPr id="20" name="直線矢印コネクタ 19"/>
          <p:cNvCxnSpPr/>
          <p:nvPr/>
        </p:nvCxnSpPr>
        <p:spPr>
          <a:xfrm flipH="1">
            <a:off x="2112356" y="5303520"/>
            <a:ext cx="2691" cy="921349"/>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1" name="テキスト ボックス 20"/>
          <p:cNvSpPr txBox="1"/>
          <p:nvPr/>
        </p:nvSpPr>
        <p:spPr>
          <a:xfrm>
            <a:off x="2112356" y="5580508"/>
            <a:ext cx="697627" cy="363736"/>
          </a:xfrm>
          <a:prstGeom prst="rect">
            <a:avLst/>
          </a:prstGeom>
          <a:noFill/>
        </p:spPr>
        <p:txBody>
          <a:bodyPr wrap="none" rtlCol="0">
            <a:spAutoFit/>
          </a:bodyPr>
          <a:lstStyle/>
          <a:p>
            <a:r>
              <a:rPr lang="ja-JP" altLang="en-US" sz="2000" dirty="0" smtClean="0">
                <a:latin typeface="+mn-ea"/>
              </a:rPr>
              <a:t>タグ</a:t>
            </a:r>
            <a:endParaRPr kumimoji="1" lang="ja-JP" altLang="en-US" sz="2000" dirty="0">
              <a:latin typeface="+mn-ea"/>
            </a:endParaRPr>
          </a:p>
        </p:txBody>
      </p:sp>
      <p:cxnSp>
        <p:nvCxnSpPr>
          <p:cNvPr id="24" name="直線矢印コネクタ 23"/>
          <p:cNvCxnSpPr/>
          <p:nvPr/>
        </p:nvCxnSpPr>
        <p:spPr>
          <a:xfrm>
            <a:off x="1812897" y="5287617"/>
            <a:ext cx="7359" cy="937663"/>
          </a:xfrm>
          <a:prstGeom prst="straightConnector1">
            <a:avLst/>
          </a:prstGeom>
          <a:ln>
            <a:solidFill>
              <a:schemeClr val="tx1"/>
            </a:solidFill>
            <a:headEnd type="arrow"/>
            <a:tailEnd type="none"/>
          </a:ln>
          <a:effectLst/>
        </p:spPr>
        <p:style>
          <a:lnRef idx="2">
            <a:schemeClr val="accent1"/>
          </a:lnRef>
          <a:fillRef idx="0">
            <a:schemeClr val="accent1"/>
          </a:fillRef>
          <a:effectRef idx="1">
            <a:schemeClr val="accent1"/>
          </a:effectRef>
          <a:fontRef idx="minor">
            <a:schemeClr val="tx1"/>
          </a:fontRef>
        </p:style>
      </p:cxnSp>
      <p:sp>
        <p:nvSpPr>
          <p:cNvPr id="26" name="テキスト ボックス 25"/>
          <p:cNvSpPr txBox="1"/>
          <p:nvPr/>
        </p:nvSpPr>
        <p:spPr>
          <a:xfrm>
            <a:off x="612588" y="5454012"/>
            <a:ext cx="1210588" cy="707886"/>
          </a:xfrm>
          <a:prstGeom prst="rect">
            <a:avLst/>
          </a:prstGeom>
          <a:noFill/>
        </p:spPr>
        <p:txBody>
          <a:bodyPr wrap="none" rtlCol="0">
            <a:spAutoFit/>
          </a:bodyPr>
          <a:lstStyle/>
          <a:p>
            <a:r>
              <a:rPr lang="en-US" altLang="en-US" sz="2000" dirty="0" smtClean="0">
                <a:latin typeface="+mn-ea"/>
              </a:rPr>
              <a:t>アドレス</a:t>
            </a:r>
          </a:p>
          <a:p>
            <a:r>
              <a:rPr lang="en-US" altLang="en-US" sz="2000" dirty="0" smtClean="0">
                <a:latin typeface="+mn-ea"/>
              </a:rPr>
              <a:t>変換</a:t>
            </a:r>
            <a:r>
              <a:rPr kumimoji="1" lang="en-US" altLang="en-US" sz="2000" dirty="0" smtClean="0">
                <a:latin typeface="+mn-ea"/>
              </a:rPr>
              <a:t>情報</a:t>
            </a:r>
            <a:endParaRPr kumimoji="1" lang="ja-JP" altLang="en-US" sz="2000" dirty="0">
              <a:latin typeface="+mn-ea"/>
            </a:endParaRPr>
          </a:p>
        </p:txBody>
      </p:sp>
      <p:sp>
        <p:nvSpPr>
          <p:cNvPr id="22" name="テキスト ボックス 21"/>
          <p:cNvSpPr txBox="1"/>
          <p:nvPr/>
        </p:nvSpPr>
        <p:spPr>
          <a:xfrm>
            <a:off x="2576610" y="6298473"/>
            <a:ext cx="3005951" cy="300608"/>
          </a:xfrm>
          <a:prstGeom prst="rect">
            <a:avLst/>
          </a:prstGeom>
          <a:noFill/>
        </p:spPr>
        <p:txBody>
          <a:bodyPr wrap="none" rtlCol="0">
            <a:spAutoFit/>
          </a:bodyPr>
          <a:lstStyle/>
          <a:p>
            <a:r>
              <a:rPr lang="ja-JP" altLang="en-US" sz="2000" dirty="0">
                <a:solidFill>
                  <a:srgbClr val="333333"/>
                </a:solidFill>
              </a:rPr>
              <a:t>クラウド</a:t>
            </a:r>
            <a:r>
              <a:rPr lang="ja-JP" altLang="en-US" sz="2000" dirty="0" smtClean="0">
                <a:solidFill>
                  <a:srgbClr val="333333"/>
                </a:solidFill>
              </a:rPr>
              <a:t>ハイパーバイザ</a:t>
            </a:r>
            <a:endParaRPr kumimoji="1" lang="ja-JP" altLang="en-US" sz="2000" dirty="0">
              <a:solidFill>
                <a:srgbClr val="333333"/>
              </a:solidFill>
            </a:endParaRPr>
          </a:p>
        </p:txBody>
      </p:sp>
      <p:grpSp>
        <p:nvGrpSpPr>
          <p:cNvPr id="23" name="グループ化 22"/>
          <p:cNvGrpSpPr/>
          <p:nvPr/>
        </p:nvGrpSpPr>
        <p:grpSpPr>
          <a:xfrm>
            <a:off x="1641673" y="4883073"/>
            <a:ext cx="685762" cy="409086"/>
            <a:chOff x="2400851" y="5227677"/>
            <a:chExt cx="685762" cy="409086"/>
          </a:xfrm>
        </p:grpSpPr>
        <p:sp>
          <p:nvSpPr>
            <p:cNvPr id="25" name="正方形/長方形 24"/>
            <p:cNvSpPr/>
            <p:nvPr/>
          </p:nvSpPr>
          <p:spPr>
            <a:xfrm>
              <a:off x="2400851" y="5227677"/>
              <a:ext cx="685762" cy="409086"/>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2500" dirty="0">
                <a:solidFill>
                  <a:schemeClr val="bg1"/>
                </a:solidFill>
                <a:latin typeface="メイリオ"/>
                <a:ea typeface="メイリオ"/>
                <a:cs typeface="メイリオ"/>
              </a:endParaRPr>
            </a:p>
          </p:txBody>
        </p:sp>
        <p:sp>
          <p:nvSpPr>
            <p:cNvPr id="27" name="テキスト ボックス 26"/>
            <p:cNvSpPr txBox="1"/>
            <p:nvPr/>
          </p:nvSpPr>
          <p:spPr>
            <a:xfrm>
              <a:off x="2469366" y="5261952"/>
              <a:ext cx="532833" cy="300608"/>
            </a:xfrm>
            <a:prstGeom prst="rect">
              <a:avLst/>
            </a:prstGeom>
            <a:noFill/>
            <a:effectLst/>
          </p:spPr>
          <p:txBody>
            <a:bodyPr wrap="none" rtlCol="0">
              <a:spAutoFit/>
            </a:bodyPr>
            <a:lstStyle/>
            <a:p>
              <a:pPr algn="ctr"/>
              <a:r>
                <a:rPr lang="en-US" altLang="ja-JP" sz="2000" dirty="0" smtClean="0">
                  <a:solidFill>
                    <a:srgbClr val="F5F1DD"/>
                  </a:solidFill>
                  <a:latin typeface="メイリオ"/>
                  <a:ea typeface="メイリオ"/>
                  <a:cs typeface="メイリオ"/>
                </a:rPr>
                <a:t>IDS</a:t>
              </a:r>
              <a:endParaRPr kumimoji="1" lang="ja-JP" altLang="en-US" sz="2000" dirty="0">
                <a:solidFill>
                  <a:srgbClr val="F5F1DD"/>
                </a:solidFill>
                <a:latin typeface="メイリオ"/>
                <a:ea typeface="メイリオ"/>
                <a:cs typeface="メイリオ"/>
              </a:endParaRPr>
            </a:p>
          </p:txBody>
        </p:sp>
      </p:grpSp>
    </p:spTree>
    <p:extLst>
      <p:ext uri="{BB962C8B-B14F-4D97-AF65-F5344CB8AC3E}">
        <p14:creationId xmlns:p14="http://schemas.microsoft.com/office/powerpoint/2010/main" val="325384409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5F1DD">
              <a:alpha val="50000"/>
            </a:srgbClr>
          </a:solidFill>
        </p:spPr>
        <p:txBody>
          <a:bodyPr/>
          <a:lstStyle/>
          <a:p>
            <a:r>
              <a:rPr kumimoji="1" lang="en-US" altLang="ja-JP" dirty="0" err="1" smtClean="0"/>
              <a:t>ebtables</a:t>
            </a:r>
            <a:r>
              <a:rPr kumimoji="1" lang="ja-JP" altLang="en-US" dirty="0" smtClean="0"/>
              <a:t>による</a:t>
            </a:r>
            <a:r>
              <a:rPr lang="ja-JP" altLang="en-US" dirty="0" smtClean="0"/>
              <a:t>パケット取得</a:t>
            </a:r>
            <a:endParaRPr kumimoji="1" lang="ja-JP" altLang="en-US" dirty="0"/>
          </a:p>
        </p:txBody>
      </p:sp>
      <p:sp>
        <p:nvSpPr>
          <p:cNvPr id="3" name="コンテンツ プレースホルダー 2"/>
          <p:cNvSpPr>
            <a:spLocks noGrp="1"/>
          </p:cNvSpPr>
          <p:nvPr>
            <p:ph idx="1"/>
          </p:nvPr>
        </p:nvSpPr>
        <p:spPr/>
        <p:txBody>
          <a:bodyPr/>
          <a:lstStyle/>
          <a:p>
            <a:r>
              <a:rPr lang="en-US" altLang="ja-JP" dirty="0" err="1" smtClean="0"/>
              <a:t>ebtables</a:t>
            </a:r>
            <a:r>
              <a:rPr lang="ja-JP" altLang="en-US" dirty="0" smtClean="0"/>
              <a:t>の</a:t>
            </a:r>
            <a:r>
              <a:rPr lang="en-US" altLang="ja-JP" dirty="0" err="1" smtClean="0"/>
              <a:t>ulog</a:t>
            </a:r>
            <a:r>
              <a:rPr lang="ja-JP" altLang="en-US" dirty="0" smtClean="0"/>
              <a:t>機能を用いてパケットを取得</a:t>
            </a:r>
            <a:endParaRPr lang="en-US" altLang="ja-JP" dirty="0" smtClean="0"/>
          </a:p>
          <a:p>
            <a:pPr lvl="1"/>
            <a:r>
              <a:rPr lang="ja-JP" altLang="en-US" dirty="0" smtClean="0"/>
              <a:t>ユーザ</a:t>
            </a:r>
            <a:r>
              <a:rPr lang="en-US" altLang="ja-JP" dirty="0" smtClean="0"/>
              <a:t>VM</a:t>
            </a:r>
            <a:r>
              <a:rPr lang="ja-JP" altLang="en-US" dirty="0" smtClean="0"/>
              <a:t>ごとにパケットを分類</a:t>
            </a:r>
            <a:endParaRPr lang="en-US" altLang="ja-JP" dirty="0" smtClean="0"/>
          </a:p>
          <a:p>
            <a:pPr lvl="1"/>
            <a:r>
              <a:rPr lang="ja-JP" altLang="en-US" dirty="0" smtClean="0"/>
              <a:t>送信元デバイスがクラウド</a:t>
            </a:r>
            <a:r>
              <a:rPr lang="en-US" altLang="ja-JP" dirty="0" smtClean="0"/>
              <a:t>VM</a:t>
            </a:r>
            <a:r>
              <a:rPr lang="ja-JP" altLang="en-US" dirty="0" smtClean="0"/>
              <a:t>の仮想</a:t>
            </a:r>
            <a:r>
              <a:rPr lang="en-US" altLang="ja-JP" dirty="0" smtClean="0"/>
              <a:t>NIC</a:t>
            </a:r>
            <a:r>
              <a:rPr lang="ja-JP" altLang="en-US" dirty="0" smtClean="0"/>
              <a:t>の場合</a:t>
            </a:r>
            <a:endParaRPr lang="en-US" altLang="ja-JP" dirty="0" smtClean="0"/>
          </a:p>
          <a:p>
            <a:pPr lvl="2"/>
            <a:r>
              <a:rPr lang="ja-JP" altLang="en-US" dirty="0" smtClean="0"/>
              <a:t>送信元の</a:t>
            </a:r>
            <a:r>
              <a:rPr lang="en-US" altLang="ja-JP" dirty="0" smtClean="0"/>
              <a:t>MAC</a:t>
            </a:r>
            <a:r>
              <a:rPr lang="ja-JP" altLang="en-US" dirty="0" smtClean="0"/>
              <a:t>アドレスに対応するユーザ</a:t>
            </a:r>
            <a:r>
              <a:rPr lang="en-US" altLang="ja-JP" dirty="0" smtClean="0"/>
              <a:t>VM</a:t>
            </a:r>
            <a:r>
              <a:rPr lang="ja-JP" altLang="en-US" dirty="0" smtClean="0"/>
              <a:t>のパケット</a:t>
            </a:r>
            <a:endParaRPr lang="en-US" altLang="ja-JP" dirty="0" smtClean="0"/>
          </a:p>
          <a:p>
            <a:pPr lvl="1"/>
            <a:r>
              <a:rPr kumimoji="1" lang="ja-JP" altLang="en-US" dirty="0" smtClean="0"/>
              <a:t>宛先デバイスが仮想</a:t>
            </a:r>
            <a:r>
              <a:rPr kumimoji="1" lang="en-US" altLang="ja-JP" dirty="0" smtClean="0"/>
              <a:t>NIC</a:t>
            </a:r>
            <a:r>
              <a:rPr kumimoji="1" lang="ja-JP" altLang="en-US" dirty="0" smtClean="0"/>
              <a:t>の場合</a:t>
            </a:r>
            <a:endParaRPr kumimoji="1" lang="en-US" altLang="ja-JP" dirty="0" smtClean="0"/>
          </a:p>
          <a:p>
            <a:pPr lvl="2"/>
            <a:r>
              <a:rPr kumimoji="1" lang="ja-JP" altLang="en-US" dirty="0" smtClean="0"/>
              <a:t>宛先の</a:t>
            </a:r>
            <a:r>
              <a:rPr kumimoji="1" lang="en-US" altLang="ja-JP" dirty="0" smtClean="0"/>
              <a:t>MAC</a:t>
            </a:r>
            <a:r>
              <a:rPr kumimoji="1" lang="ja-JP" altLang="en-US" dirty="0" smtClean="0"/>
              <a:t>アドレスに対応するユーザ</a:t>
            </a:r>
            <a:r>
              <a:rPr kumimoji="1" lang="en-US" altLang="ja-JP" dirty="0" smtClean="0"/>
              <a:t>VM</a:t>
            </a:r>
            <a:r>
              <a:rPr lang="ja-JP" altLang="en-US" dirty="0" smtClean="0"/>
              <a:t>のパケット</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17</a:t>
            </a:fld>
            <a:endParaRPr kumimoji="1" lang="ja-JP" altLang="en-US"/>
          </a:p>
        </p:txBody>
      </p:sp>
      <p:sp>
        <p:nvSpPr>
          <p:cNvPr id="19" name="正方形/長方形 18"/>
          <p:cNvSpPr/>
          <p:nvPr/>
        </p:nvSpPr>
        <p:spPr>
          <a:xfrm>
            <a:off x="4526610" y="4351456"/>
            <a:ext cx="3582526" cy="1928318"/>
          </a:xfrm>
          <a:prstGeom prst="rect">
            <a:avLst/>
          </a:prstGeom>
          <a:solidFill>
            <a:srgbClr val="327F9E"/>
          </a:solidFill>
          <a:ln w="25400">
            <a:no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20" name="正方形/長方形 19"/>
          <p:cNvSpPr/>
          <p:nvPr/>
        </p:nvSpPr>
        <p:spPr>
          <a:xfrm>
            <a:off x="6389754" y="4906392"/>
            <a:ext cx="1345629" cy="865527"/>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2000" dirty="0">
              <a:solidFill>
                <a:srgbClr val="F5F1DD"/>
              </a:solidFill>
              <a:latin typeface="メイリオ"/>
              <a:ea typeface="メイリオ"/>
              <a:cs typeface="メイリオ"/>
            </a:endParaRPr>
          </a:p>
        </p:txBody>
      </p:sp>
      <p:sp>
        <p:nvSpPr>
          <p:cNvPr id="24" name="テキスト ボックス 23"/>
          <p:cNvSpPr txBox="1"/>
          <p:nvPr/>
        </p:nvSpPr>
        <p:spPr>
          <a:xfrm>
            <a:off x="5533259" y="4457094"/>
            <a:ext cx="1598690" cy="363736"/>
          </a:xfrm>
          <a:prstGeom prst="rect">
            <a:avLst/>
          </a:prstGeom>
          <a:noFill/>
          <a:effectLst/>
        </p:spPr>
        <p:txBody>
          <a:bodyPr wrap="none" rtlCol="0">
            <a:spAutoFit/>
          </a:bodyPr>
          <a:lstStyle/>
          <a:p>
            <a:pPr algn="ctr"/>
            <a:r>
              <a:rPr kumimoji="1" lang="ja-JP" altLang="en-US" sz="2000" dirty="0" smtClean="0">
                <a:solidFill>
                  <a:srgbClr val="F5F1DD"/>
                </a:solidFill>
                <a:latin typeface="メイリオ"/>
                <a:ea typeface="メイリオ"/>
                <a:cs typeface="メイリオ"/>
              </a:rPr>
              <a:t>クラウド</a:t>
            </a:r>
            <a:r>
              <a:rPr kumimoji="1" lang="en-US" altLang="ja-JP" sz="2000" dirty="0" smtClean="0">
                <a:solidFill>
                  <a:srgbClr val="F5F1DD"/>
                </a:solidFill>
                <a:latin typeface="メイリオ"/>
                <a:ea typeface="メイリオ"/>
                <a:cs typeface="メイリオ"/>
              </a:rPr>
              <a:t>VM</a:t>
            </a:r>
            <a:endParaRPr kumimoji="1" lang="ja-JP" altLang="en-US" sz="2000" dirty="0">
              <a:solidFill>
                <a:srgbClr val="F5F1DD"/>
              </a:solidFill>
              <a:latin typeface="メイリオ"/>
              <a:ea typeface="メイリオ"/>
              <a:cs typeface="メイリオ"/>
            </a:endParaRPr>
          </a:p>
        </p:txBody>
      </p:sp>
      <p:sp>
        <p:nvSpPr>
          <p:cNvPr id="28" name="正方形/長方形 27"/>
          <p:cNvSpPr/>
          <p:nvPr/>
        </p:nvSpPr>
        <p:spPr>
          <a:xfrm>
            <a:off x="4932853" y="4906394"/>
            <a:ext cx="1345629" cy="865527"/>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2000" dirty="0">
              <a:solidFill>
                <a:srgbClr val="F5F1DD"/>
              </a:solidFill>
              <a:latin typeface="メイリオ"/>
              <a:ea typeface="メイリオ"/>
              <a:cs typeface="メイリオ"/>
            </a:endParaRPr>
          </a:p>
        </p:txBody>
      </p:sp>
      <p:cxnSp>
        <p:nvCxnSpPr>
          <p:cNvPr id="21" name="カギ線コネクタ 20"/>
          <p:cNvCxnSpPr/>
          <p:nvPr/>
        </p:nvCxnSpPr>
        <p:spPr>
          <a:xfrm rot="16200000" flipH="1">
            <a:off x="6360825" y="4976103"/>
            <a:ext cx="12700" cy="1553531"/>
          </a:xfrm>
          <a:prstGeom prst="bentConnector3">
            <a:avLst>
              <a:gd name="adj1" fmla="val 2800000"/>
            </a:avLst>
          </a:prstGeom>
          <a:ln>
            <a:solidFill>
              <a:srgbClr val="333333"/>
            </a:solidFill>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22" name="直線矢印コネクタ 21"/>
          <p:cNvCxnSpPr/>
          <p:nvPr/>
        </p:nvCxnSpPr>
        <p:spPr>
          <a:xfrm>
            <a:off x="6367175" y="6094322"/>
            <a:ext cx="0" cy="371122"/>
          </a:xfrm>
          <a:prstGeom prst="straightConnector1">
            <a:avLst/>
          </a:prstGeom>
          <a:ln>
            <a:solidFill>
              <a:srgbClr val="333333"/>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8" name="カギ線コネクタ 7"/>
          <p:cNvCxnSpPr>
            <a:endCxn id="9" idx="3"/>
          </p:cNvCxnSpPr>
          <p:nvPr/>
        </p:nvCxnSpPr>
        <p:spPr>
          <a:xfrm rot="10800000">
            <a:off x="3305024" y="6238220"/>
            <a:ext cx="3046630" cy="227224"/>
          </a:xfrm>
          <a:prstGeom prst="bentConnector3">
            <a:avLst>
              <a:gd name="adj1" fmla="val 79776"/>
            </a:avLst>
          </a:prstGeom>
          <a:ln>
            <a:solidFill>
              <a:srgbClr val="333333"/>
            </a:solidFill>
            <a:headEnd type="none"/>
            <a:tailEnd type="arrow"/>
          </a:ln>
          <a:effectLst/>
        </p:spPr>
        <p:style>
          <a:lnRef idx="2">
            <a:schemeClr val="accent1"/>
          </a:lnRef>
          <a:fillRef idx="0">
            <a:schemeClr val="accent1"/>
          </a:fillRef>
          <a:effectRef idx="1">
            <a:schemeClr val="accent1"/>
          </a:effectRef>
          <a:fontRef idx="minor">
            <a:schemeClr val="tx1"/>
          </a:fontRef>
        </p:style>
      </p:cxnSp>
      <p:cxnSp>
        <p:nvCxnSpPr>
          <p:cNvPr id="14" name="カギ線コネクタ 13"/>
          <p:cNvCxnSpPr>
            <a:stCxn id="9" idx="1"/>
          </p:cNvCxnSpPr>
          <p:nvPr/>
        </p:nvCxnSpPr>
        <p:spPr>
          <a:xfrm rot="10800000">
            <a:off x="1062251" y="6238220"/>
            <a:ext cx="935282" cy="1"/>
          </a:xfrm>
          <a:prstGeom prst="bentConnector3">
            <a:avLst>
              <a:gd name="adj1" fmla="val 50000"/>
            </a:avLst>
          </a:prstGeom>
          <a:ln>
            <a:solidFill>
              <a:srgbClr val="333333"/>
            </a:solidFill>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36" name="直線矢印コネクタ 35"/>
          <p:cNvCxnSpPr>
            <a:stCxn id="33" idx="2"/>
            <a:endCxn id="18" idx="0"/>
          </p:cNvCxnSpPr>
          <p:nvPr/>
        </p:nvCxnSpPr>
        <p:spPr>
          <a:xfrm>
            <a:off x="2154022" y="4914345"/>
            <a:ext cx="499452" cy="353217"/>
          </a:xfrm>
          <a:prstGeom prst="straightConnector1">
            <a:avLst/>
          </a:prstGeom>
          <a:ln>
            <a:solidFill>
              <a:srgbClr val="333333"/>
            </a:solidFill>
            <a:headEnd type="arrow"/>
            <a:tailEnd type="none"/>
          </a:ln>
          <a:effectLst/>
        </p:spPr>
        <p:style>
          <a:lnRef idx="2">
            <a:schemeClr val="accent1"/>
          </a:lnRef>
          <a:fillRef idx="0">
            <a:schemeClr val="accent1"/>
          </a:fillRef>
          <a:effectRef idx="1">
            <a:schemeClr val="accent1"/>
          </a:effectRef>
          <a:fontRef idx="minor">
            <a:schemeClr val="tx1"/>
          </a:fontRef>
        </p:style>
      </p:cxnSp>
      <p:cxnSp>
        <p:nvCxnSpPr>
          <p:cNvPr id="45" name="直線矢印コネクタ 44"/>
          <p:cNvCxnSpPr>
            <a:stCxn id="9" idx="0"/>
            <a:endCxn id="18" idx="2"/>
          </p:cNvCxnSpPr>
          <p:nvPr/>
        </p:nvCxnSpPr>
        <p:spPr>
          <a:xfrm flipV="1">
            <a:off x="2651279" y="5746518"/>
            <a:ext cx="2195" cy="267729"/>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
        <p:nvSpPr>
          <p:cNvPr id="48" name="テキスト ボックス 47"/>
          <p:cNvSpPr txBox="1"/>
          <p:nvPr/>
        </p:nvSpPr>
        <p:spPr>
          <a:xfrm>
            <a:off x="477105" y="6054303"/>
            <a:ext cx="697627" cy="400110"/>
          </a:xfrm>
          <a:prstGeom prst="rect">
            <a:avLst/>
          </a:prstGeom>
          <a:noFill/>
        </p:spPr>
        <p:txBody>
          <a:bodyPr wrap="none" rtlCol="0">
            <a:spAutoFit/>
          </a:bodyPr>
          <a:lstStyle/>
          <a:p>
            <a:r>
              <a:rPr kumimoji="1" lang="ja-JP" altLang="en-US" sz="2000" dirty="0" smtClean="0"/>
              <a:t>外部</a:t>
            </a:r>
            <a:endParaRPr kumimoji="1" lang="ja-JP" altLang="en-US" sz="2000" dirty="0"/>
          </a:p>
        </p:txBody>
      </p:sp>
      <p:sp>
        <p:nvSpPr>
          <p:cNvPr id="18" name="正方形/長方形 17"/>
          <p:cNvSpPr/>
          <p:nvPr/>
        </p:nvSpPr>
        <p:spPr>
          <a:xfrm>
            <a:off x="1635529" y="5267562"/>
            <a:ext cx="2035890" cy="478956"/>
          </a:xfrm>
          <a:prstGeom prst="rect">
            <a:avLst/>
          </a:prstGeom>
          <a:pattFill prst="pct50">
            <a:fgClr>
              <a:srgbClr val="5F5F5F"/>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rgbClr val="FF0000"/>
              </a:solidFill>
            </a:endParaRPr>
          </a:p>
        </p:txBody>
      </p:sp>
      <p:cxnSp>
        <p:nvCxnSpPr>
          <p:cNvPr id="32" name="直線矢印コネクタ 31"/>
          <p:cNvCxnSpPr>
            <a:stCxn id="38" idx="2"/>
            <a:endCxn id="18" idx="0"/>
          </p:cNvCxnSpPr>
          <p:nvPr/>
        </p:nvCxnSpPr>
        <p:spPr>
          <a:xfrm flipH="1">
            <a:off x="2653474" y="4907725"/>
            <a:ext cx="471901" cy="359837"/>
          </a:xfrm>
          <a:prstGeom prst="straightConnector1">
            <a:avLst/>
          </a:prstGeom>
          <a:ln>
            <a:solidFill>
              <a:srgbClr val="333333"/>
            </a:solidFill>
            <a:headEnd type="arrow"/>
            <a:tailEnd type="none"/>
          </a:ln>
          <a:effectLst/>
        </p:spPr>
        <p:style>
          <a:lnRef idx="2">
            <a:schemeClr val="accent1"/>
          </a:lnRef>
          <a:fillRef idx="0">
            <a:schemeClr val="accent1"/>
          </a:fillRef>
          <a:effectRef idx="1">
            <a:schemeClr val="accent1"/>
          </a:effectRef>
          <a:fontRef idx="minor">
            <a:schemeClr val="tx1"/>
          </a:fontRef>
        </p:style>
      </p:cxnSp>
      <p:sp>
        <p:nvSpPr>
          <p:cNvPr id="31" name="テキスト ボックス 30"/>
          <p:cNvSpPr txBox="1"/>
          <p:nvPr/>
        </p:nvSpPr>
        <p:spPr>
          <a:xfrm>
            <a:off x="2711343" y="5690970"/>
            <a:ext cx="1133644" cy="369332"/>
          </a:xfrm>
          <a:prstGeom prst="rect">
            <a:avLst/>
          </a:prstGeom>
          <a:noFill/>
        </p:spPr>
        <p:txBody>
          <a:bodyPr wrap="none" rtlCol="0">
            <a:spAutoFit/>
          </a:bodyPr>
          <a:lstStyle/>
          <a:p>
            <a:r>
              <a:rPr kumimoji="1" lang="en-US" altLang="ja-JP" dirty="0" err="1" smtClean="0"/>
              <a:t>ebtables</a:t>
            </a:r>
            <a:endParaRPr kumimoji="1" lang="ja-JP" altLang="en-US" dirty="0"/>
          </a:p>
        </p:txBody>
      </p:sp>
      <p:sp>
        <p:nvSpPr>
          <p:cNvPr id="5" name="テキスト ボックス 4"/>
          <p:cNvSpPr txBox="1"/>
          <p:nvPr/>
        </p:nvSpPr>
        <p:spPr>
          <a:xfrm>
            <a:off x="1663093" y="5340728"/>
            <a:ext cx="1962507" cy="348082"/>
          </a:xfrm>
          <a:prstGeom prst="rect">
            <a:avLst/>
          </a:prstGeom>
          <a:noFill/>
        </p:spPr>
        <p:txBody>
          <a:bodyPr wrap="square" rtlCol="0">
            <a:spAutoFit/>
          </a:bodyPr>
          <a:lstStyle/>
          <a:p>
            <a:r>
              <a:rPr kumimoji="1" lang="ja-JP" altLang="en-US" sz="2000" dirty="0" smtClean="0"/>
              <a:t>パケット分類器</a:t>
            </a:r>
            <a:endParaRPr kumimoji="1" lang="ja-JP" altLang="en-US" sz="2000" dirty="0"/>
          </a:p>
        </p:txBody>
      </p:sp>
      <p:grpSp>
        <p:nvGrpSpPr>
          <p:cNvPr id="10" name="グループ化 9"/>
          <p:cNvGrpSpPr/>
          <p:nvPr/>
        </p:nvGrpSpPr>
        <p:grpSpPr>
          <a:xfrm>
            <a:off x="1997533" y="6014247"/>
            <a:ext cx="1307491" cy="447946"/>
            <a:chOff x="2035633" y="6014247"/>
            <a:chExt cx="1307491" cy="447946"/>
          </a:xfrm>
        </p:grpSpPr>
        <p:sp>
          <p:nvSpPr>
            <p:cNvPr id="9" name="正方形/長方形 8"/>
            <p:cNvSpPr/>
            <p:nvPr/>
          </p:nvSpPr>
          <p:spPr>
            <a:xfrm>
              <a:off x="2035633" y="6014247"/>
              <a:ext cx="1307491" cy="447946"/>
            </a:xfrm>
            <a:prstGeom prst="rect">
              <a:avLst/>
            </a:prstGeom>
            <a:pattFill prst="pct50">
              <a:fgClr>
                <a:srgbClr val="5F5F5F"/>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23" name="テキスト ボックス 22"/>
            <p:cNvSpPr txBox="1"/>
            <p:nvPr/>
          </p:nvSpPr>
          <p:spPr>
            <a:xfrm>
              <a:off x="2113520" y="6074613"/>
              <a:ext cx="1159420" cy="321449"/>
            </a:xfrm>
            <a:prstGeom prst="rect">
              <a:avLst/>
            </a:prstGeom>
            <a:noFill/>
          </p:spPr>
          <p:txBody>
            <a:bodyPr wrap="square" rtlCol="0">
              <a:spAutoFit/>
            </a:bodyPr>
            <a:lstStyle/>
            <a:p>
              <a:r>
                <a:rPr kumimoji="1" lang="ja-JP" altLang="en-US" sz="2000" dirty="0" smtClean="0"/>
                <a:t>仮想</a:t>
              </a:r>
              <a:r>
                <a:rPr kumimoji="1" lang="en-US" altLang="ja-JP" sz="2000" dirty="0" smtClean="0"/>
                <a:t>NIC</a:t>
              </a:r>
              <a:endParaRPr kumimoji="1" lang="ja-JP" altLang="en-US" sz="2000" dirty="0"/>
            </a:p>
          </p:txBody>
        </p:sp>
      </p:grpSp>
      <p:sp>
        <p:nvSpPr>
          <p:cNvPr id="26" name="テキスト ボックス 25"/>
          <p:cNvSpPr txBox="1"/>
          <p:nvPr/>
        </p:nvSpPr>
        <p:spPr>
          <a:xfrm>
            <a:off x="4926886" y="5187604"/>
            <a:ext cx="1342209" cy="330669"/>
          </a:xfrm>
          <a:prstGeom prst="rect">
            <a:avLst/>
          </a:prstGeom>
          <a:noFill/>
          <a:effectLst/>
        </p:spPr>
        <p:txBody>
          <a:bodyPr wrap="none" rtlCol="0">
            <a:spAutoFit/>
          </a:bodyPr>
          <a:lstStyle/>
          <a:p>
            <a:r>
              <a:rPr kumimoji="1" lang="ja-JP" altLang="en-US" sz="2000" dirty="0" smtClean="0">
                <a:solidFill>
                  <a:srgbClr val="F5F1DD"/>
                </a:solidFill>
                <a:latin typeface="メイリオ"/>
                <a:ea typeface="メイリオ"/>
                <a:cs typeface="メイリオ"/>
              </a:rPr>
              <a:t>ユーザ</a:t>
            </a:r>
            <a:r>
              <a:rPr kumimoji="1" lang="en-US" altLang="ja-JP" sz="2000" dirty="0" smtClean="0">
                <a:solidFill>
                  <a:srgbClr val="F5F1DD"/>
                </a:solidFill>
                <a:latin typeface="メイリオ"/>
                <a:ea typeface="メイリオ"/>
                <a:cs typeface="メイリオ"/>
              </a:rPr>
              <a:t>VM</a:t>
            </a:r>
            <a:endParaRPr kumimoji="1" lang="ja-JP" altLang="en-US" sz="2000" dirty="0">
              <a:solidFill>
                <a:srgbClr val="F5F1DD"/>
              </a:solidFill>
              <a:latin typeface="メイリオ"/>
              <a:ea typeface="メイリオ"/>
              <a:cs typeface="メイリオ"/>
            </a:endParaRPr>
          </a:p>
        </p:txBody>
      </p:sp>
      <p:sp>
        <p:nvSpPr>
          <p:cNvPr id="27" name="テキスト ボックス 26"/>
          <p:cNvSpPr txBox="1"/>
          <p:nvPr/>
        </p:nvSpPr>
        <p:spPr>
          <a:xfrm>
            <a:off x="6393174" y="5175532"/>
            <a:ext cx="1342209" cy="330669"/>
          </a:xfrm>
          <a:prstGeom prst="rect">
            <a:avLst/>
          </a:prstGeom>
          <a:noFill/>
          <a:effectLst/>
        </p:spPr>
        <p:txBody>
          <a:bodyPr wrap="none" rtlCol="0">
            <a:spAutoFit/>
          </a:bodyPr>
          <a:lstStyle/>
          <a:p>
            <a:r>
              <a:rPr kumimoji="1" lang="ja-JP" altLang="en-US" sz="2000" dirty="0" smtClean="0">
                <a:solidFill>
                  <a:srgbClr val="F5F1DD"/>
                </a:solidFill>
                <a:latin typeface="メイリオ"/>
                <a:ea typeface="メイリオ"/>
                <a:cs typeface="メイリオ"/>
              </a:rPr>
              <a:t>ユーザ</a:t>
            </a:r>
            <a:r>
              <a:rPr kumimoji="1" lang="en-US" altLang="ja-JP" sz="2000" dirty="0" smtClean="0">
                <a:solidFill>
                  <a:srgbClr val="F5F1DD"/>
                </a:solidFill>
                <a:latin typeface="メイリオ"/>
                <a:ea typeface="メイリオ"/>
                <a:cs typeface="メイリオ"/>
              </a:rPr>
              <a:t>VM</a:t>
            </a:r>
            <a:endParaRPr kumimoji="1" lang="ja-JP" altLang="en-US" sz="2000" dirty="0">
              <a:solidFill>
                <a:srgbClr val="F5F1DD"/>
              </a:solidFill>
              <a:latin typeface="メイリオ"/>
              <a:ea typeface="メイリオ"/>
              <a:cs typeface="メイリオ"/>
            </a:endParaRPr>
          </a:p>
        </p:txBody>
      </p:sp>
      <p:grpSp>
        <p:nvGrpSpPr>
          <p:cNvPr id="30" name="グループ化 29"/>
          <p:cNvGrpSpPr/>
          <p:nvPr/>
        </p:nvGrpSpPr>
        <p:grpSpPr>
          <a:xfrm>
            <a:off x="1811141" y="4505259"/>
            <a:ext cx="685762" cy="409086"/>
            <a:chOff x="2400851" y="5227677"/>
            <a:chExt cx="685762" cy="409086"/>
          </a:xfrm>
        </p:grpSpPr>
        <p:sp>
          <p:nvSpPr>
            <p:cNvPr id="33" name="正方形/長方形 32"/>
            <p:cNvSpPr/>
            <p:nvPr/>
          </p:nvSpPr>
          <p:spPr>
            <a:xfrm>
              <a:off x="2400851" y="5227677"/>
              <a:ext cx="685762" cy="409086"/>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2500" dirty="0">
                <a:solidFill>
                  <a:schemeClr val="bg1"/>
                </a:solidFill>
                <a:latin typeface="メイリオ"/>
                <a:ea typeface="メイリオ"/>
                <a:cs typeface="メイリオ"/>
              </a:endParaRPr>
            </a:p>
          </p:txBody>
        </p:sp>
        <p:sp>
          <p:nvSpPr>
            <p:cNvPr id="34" name="テキスト ボックス 33"/>
            <p:cNvSpPr txBox="1"/>
            <p:nvPr/>
          </p:nvSpPr>
          <p:spPr>
            <a:xfrm>
              <a:off x="2469366" y="5261952"/>
              <a:ext cx="532833" cy="300608"/>
            </a:xfrm>
            <a:prstGeom prst="rect">
              <a:avLst/>
            </a:prstGeom>
            <a:noFill/>
            <a:effectLst/>
          </p:spPr>
          <p:txBody>
            <a:bodyPr wrap="none" rtlCol="0">
              <a:spAutoFit/>
            </a:bodyPr>
            <a:lstStyle/>
            <a:p>
              <a:pPr algn="ctr"/>
              <a:r>
                <a:rPr lang="en-US" altLang="ja-JP" sz="2000" dirty="0" smtClean="0">
                  <a:solidFill>
                    <a:srgbClr val="F5F1DD"/>
                  </a:solidFill>
                  <a:latin typeface="メイリオ"/>
                  <a:ea typeface="メイリオ"/>
                  <a:cs typeface="メイリオ"/>
                </a:rPr>
                <a:t>IDS</a:t>
              </a:r>
              <a:endParaRPr kumimoji="1" lang="ja-JP" altLang="en-US" sz="2000" dirty="0">
                <a:solidFill>
                  <a:srgbClr val="F5F1DD"/>
                </a:solidFill>
                <a:latin typeface="メイリオ"/>
                <a:ea typeface="メイリオ"/>
                <a:cs typeface="メイリオ"/>
              </a:endParaRPr>
            </a:p>
          </p:txBody>
        </p:sp>
      </p:grpSp>
      <p:grpSp>
        <p:nvGrpSpPr>
          <p:cNvPr id="37" name="グループ化 36"/>
          <p:cNvGrpSpPr/>
          <p:nvPr/>
        </p:nvGrpSpPr>
        <p:grpSpPr>
          <a:xfrm>
            <a:off x="2782494" y="4498639"/>
            <a:ext cx="685762" cy="409086"/>
            <a:chOff x="2400851" y="5227677"/>
            <a:chExt cx="685762" cy="409086"/>
          </a:xfrm>
        </p:grpSpPr>
        <p:sp>
          <p:nvSpPr>
            <p:cNvPr id="38" name="正方形/長方形 37"/>
            <p:cNvSpPr/>
            <p:nvPr/>
          </p:nvSpPr>
          <p:spPr>
            <a:xfrm>
              <a:off x="2400851" y="5227677"/>
              <a:ext cx="685762" cy="409086"/>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2500" dirty="0">
                <a:solidFill>
                  <a:schemeClr val="bg1"/>
                </a:solidFill>
                <a:latin typeface="メイリオ"/>
                <a:ea typeface="メイリオ"/>
                <a:cs typeface="メイリオ"/>
              </a:endParaRPr>
            </a:p>
          </p:txBody>
        </p:sp>
        <p:sp>
          <p:nvSpPr>
            <p:cNvPr id="39" name="テキスト ボックス 38"/>
            <p:cNvSpPr txBox="1"/>
            <p:nvPr/>
          </p:nvSpPr>
          <p:spPr>
            <a:xfrm>
              <a:off x="2469366" y="5261952"/>
              <a:ext cx="532833" cy="300608"/>
            </a:xfrm>
            <a:prstGeom prst="rect">
              <a:avLst/>
            </a:prstGeom>
            <a:noFill/>
            <a:effectLst/>
          </p:spPr>
          <p:txBody>
            <a:bodyPr wrap="none" rtlCol="0">
              <a:spAutoFit/>
            </a:bodyPr>
            <a:lstStyle/>
            <a:p>
              <a:pPr algn="ctr"/>
              <a:r>
                <a:rPr lang="en-US" altLang="ja-JP" sz="2000" dirty="0" smtClean="0">
                  <a:solidFill>
                    <a:srgbClr val="F5F1DD"/>
                  </a:solidFill>
                  <a:latin typeface="メイリオ"/>
                  <a:ea typeface="メイリオ"/>
                  <a:cs typeface="メイリオ"/>
                </a:rPr>
                <a:t>IDS</a:t>
              </a:r>
              <a:endParaRPr kumimoji="1" lang="ja-JP" altLang="en-US" sz="2000" dirty="0">
                <a:solidFill>
                  <a:srgbClr val="F5F1DD"/>
                </a:solidFill>
                <a:latin typeface="メイリオ"/>
                <a:ea typeface="メイリオ"/>
                <a:cs typeface="メイリオ"/>
              </a:endParaRPr>
            </a:p>
          </p:txBody>
        </p:sp>
      </p:grpSp>
    </p:spTree>
    <p:extLst>
      <p:ext uri="{BB962C8B-B14F-4D97-AF65-F5344CB8AC3E}">
        <p14:creationId xmlns:p14="http://schemas.microsoft.com/office/powerpoint/2010/main" val="355328207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5F1DD">
              <a:alpha val="50000"/>
            </a:srgbClr>
          </a:solidFill>
        </p:spPr>
        <p:txBody>
          <a:bodyPr>
            <a:noAutofit/>
          </a:bodyPr>
          <a:lstStyle/>
          <a:p>
            <a:r>
              <a:rPr lang="ja-JP" altLang="en-US" sz="4000" dirty="0" smtClean="0"/>
              <a:t>ウルトラコールによるパケット取得</a:t>
            </a:r>
            <a:endParaRPr kumimoji="1" lang="ja-JP" altLang="en-US" sz="4000" dirty="0"/>
          </a:p>
        </p:txBody>
      </p:sp>
      <p:sp>
        <p:nvSpPr>
          <p:cNvPr id="3" name="コンテンツ プレースホルダー 2"/>
          <p:cNvSpPr>
            <a:spLocks noGrp="1"/>
          </p:cNvSpPr>
          <p:nvPr>
            <p:ph idx="1"/>
          </p:nvPr>
        </p:nvSpPr>
        <p:spPr/>
        <p:txBody>
          <a:bodyPr/>
          <a:lstStyle/>
          <a:p>
            <a:r>
              <a:rPr lang="ja-JP" altLang="en-US" dirty="0"/>
              <a:t>ユーザ</a:t>
            </a:r>
            <a:r>
              <a:rPr lang="en-US" altLang="ja-JP" dirty="0" smtClean="0"/>
              <a:t>VM</a:t>
            </a:r>
            <a:r>
              <a:rPr lang="ja-JP" altLang="en-US" dirty="0" smtClean="0"/>
              <a:t>が</a:t>
            </a:r>
            <a:r>
              <a:rPr kumimoji="1" lang="ja-JP" altLang="en-US" dirty="0" smtClean="0"/>
              <a:t>送受信パケットをクラウドハイパーバイザに転送</a:t>
            </a:r>
            <a:endParaRPr kumimoji="1" lang="en-US" altLang="ja-JP" dirty="0" smtClean="0"/>
          </a:p>
          <a:p>
            <a:pPr lvl="1"/>
            <a:r>
              <a:rPr kumimoji="1" lang="ja-JP" altLang="en-US" dirty="0" smtClean="0"/>
              <a:t>ネットワークドライバからウルトラコールを用いて直接呼び出</a:t>
            </a:r>
            <a:r>
              <a:rPr lang="ja-JP" altLang="en-US" dirty="0" smtClean="0"/>
              <a:t>し</a:t>
            </a:r>
            <a:endParaRPr kumimoji="1" lang="en-US" altLang="ja-JP" dirty="0" smtClean="0"/>
          </a:p>
          <a:p>
            <a:pPr lvl="1"/>
            <a:r>
              <a:rPr lang="ja-JP" altLang="en-US" dirty="0" smtClean="0"/>
              <a:t>パケットデータのアドレスを変換し、コピーして保存</a:t>
            </a:r>
            <a:endParaRPr lang="en-US" altLang="ja-JP" dirty="0" smtClean="0"/>
          </a:p>
          <a:p>
            <a:pPr lvl="1"/>
            <a:r>
              <a:rPr kumimoji="1" lang="en-US" altLang="ja-JP" dirty="0" smtClean="0"/>
              <a:t>IDS</a:t>
            </a:r>
            <a:r>
              <a:rPr kumimoji="1" lang="ja-JP" altLang="en-US" dirty="0" smtClean="0"/>
              <a:t>はハイパーコールにより</a:t>
            </a:r>
            <a:r>
              <a:rPr lang="ja-JP" altLang="en-US" dirty="0" smtClean="0"/>
              <a:t>パケットを</a:t>
            </a:r>
            <a:r>
              <a:rPr kumimoji="1" lang="ja-JP" altLang="en-US" dirty="0" smtClean="0"/>
              <a:t>取得</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18</a:t>
            </a:fld>
            <a:endParaRPr kumimoji="1" lang="ja-JP" altLang="en-US"/>
          </a:p>
        </p:txBody>
      </p:sp>
      <p:sp>
        <p:nvSpPr>
          <p:cNvPr id="38" name="テキスト ボックス 37"/>
          <p:cNvSpPr txBox="1"/>
          <p:nvPr/>
        </p:nvSpPr>
        <p:spPr>
          <a:xfrm>
            <a:off x="5665168" y="8245879"/>
            <a:ext cx="1107996" cy="369332"/>
          </a:xfrm>
          <a:prstGeom prst="rect">
            <a:avLst/>
          </a:prstGeom>
          <a:noFill/>
        </p:spPr>
        <p:txBody>
          <a:bodyPr wrap="none" rtlCol="0">
            <a:spAutoFit/>
          </a:bodyPr>
          <a:lstStyle/>
          <a:p>
            <a:r>
              <a:rPr kumimoji="1" lang="ja-JP" altLang="en-US" dirty="0" smtClean="0">
                <a:solidFill>
                  <a:srgbClr val="333333"/>
                </a:solidFill>
              </a:rPr>
              <a:t>パケット</a:t>
            </a:r>
            <a:endParaRPr kumimoji="1" lang="ja-JP" altLang="en-US" dirty="0">
              <a:solidFill>
                <a:srgbClr val="333333"/>
              </a:solidFill>
            </a:endParaRPr>
          </a:p>
        </p:txBody>
      </p:sp>
      <p:sp>
        <p:nvSpPr>
          <p:cNvPr id="31" name="正方形/長方形 30"/>
          <p:cNvSpPr/>
          <p:nvPr/>
        </p:nvSpPr>
        <p:spPr>
          <a:xfrm>
            <a:off x="1270321" y="6218847"/>
            <a:ext cx="5965588" cy="457167"/>
          </a:xfrm>
          <a:prstGeom prst="rect">
            <a:avLst/>
          </a:prstGeom>
          <a:pattFill prst="pct50">
            <a:fgClr>
              <a:srgbClr val="5F5F5F"/>
            </a:fgClr>
            <a:bgClr>
              <a:prstClr val="white"/>
            </a:bgClr>
          </a:pattFill>
          <a:ln>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2000" dirty="0">
              <a:solidFill>
                <a:srgbClr val="333333"/>
              </a:solidFill>
              <a:latin typeface="メイリオ"/>
              <a:ea typeface="メイリオ"/>
              <a:cs typeface="メイリオ"/>
            </a:endParaRPr>
          </a:p>
        </p:txBody>
      </p:sp>
      <p:sp>
        <p:nvSpPr>
          <p:cNvPr id="30" name="テキスト ボックス 29"/>
          <p:cNvSpPr txBox="1"/>
          <p:nvPr/>
        </p:nvSpPr>
        <p:spPr>
          <a:xfrm>
            <a:off x="2182181" y="4887237"/>
            <a:ext cx="771665" cy="532546"/>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endParaRPr kumimoji="1" lang="ja-JP" altLang="en-US" sz="2000" dirty="0">
              <a:solidFill>
                <a:schemeClr val="bg1"/>
              </a:solidFill>
              <a:latin typeface="メイリオ"/>
              <a:ea typeface="メイリオ"/>
              <a:cs typeface="メイリオ"/>
            </a:endParaRPr>
          </a:p>
        </p:txBody>
      </p:sp>
      <p:sp>
        <p:nvSpPr>
          <p:cNvPr id="44" name="テキスト ボックス 43"/>
          <p:cNvSpPr txBox="1"/>
          <p:nvPr/>
        </p:nvSpPr>
        <p:spPr>
          <a:xfrm>
            <a:off x="2574027" y="5860307"/>
            <a:ext cx="1980029" cy="330669"/>
          </a:xfrm>
          <a:prstGeom prst="rect">
            <a:avLst/>
          </a:prstGeom>
          <a:noFill/>
        </p:spPr>
        <p:txBody>
          <a:bodyPr wrap="none" rtlCol="0">
            <a:spAutoFit/>
          </a:bodyPr>
          <a:lstStyle/>
          <a:p>
            <a:r>
              <a:rPr lang="ja-JP" altLang="en-US" sz="2000" dirty="0" smtClean="0">
                <a:latin typeface="+mn-ea"/>
              </a:rPr>
              <a:t>ハイパーコール</a:t>
            </a:r>
            <a:endParaRPr kumimoji="1" lang="ja-JP" altLang="en-US" sz="2000" dirty="0">
              <a:latin typeface="+mn-ea"/>
            </a:endParaRPr>
          </a:p>
        </p:txBody>
      </p:sp>
      <p:sp>
        <p:nvSpPr>
          <p:cNvPr id="25" name="正方形/長方形 24"/>
          <p:cNvSpPr/>
          <p:nvPr/>
        </p:nvSpPr>
        <p:spPr>
          <a:xfrm>
            <a:off x="4788995" y="4350113"/>
            <a:ext cx="2446914" cy="1493168"/>
          </a:xfrm>
          <a:prstGeom prst="rect">
            <a:avLst/>
          </a:prstGeom>
          <a:solidFill>
            <a:srgbClr val="327F9E"/>
          </a:solidFill>
          <a:ln w="25400">
            <a:no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27" name="テキスト ボックス 26"/>
          <p:cNvSpPr txBox="1"/>
          <p:nvPr/>
        </p:nvSpPr>
        <p:spPr>
          <a:xfrm>
            <a:off x="7227958" y="4345339"/>
            <a:ext cx="1598690" cy="400110"/>
          </a:xfrm>
          <a:prstGeom prst="rect">
            <a:avLst/>
          </a:prstGeom>
          <a:noFill/>
          <a:effectLst/>
        </p:spPr>
        <p:txBody>
          <a:bodyPr wrap="none" rtlCol="0">
            <a:spAutoFit/>
          </a:bodyPr>
          <a:lstStyle/>
          <a:p>
            <a:pPr algn="ctr"/>
            <a:r>
              <a:rPr kumimoji="1" lang="ja-JP" altLang="en-US" sz="2000" dirty="0" smtClean="0">
                <a:latin typeface="+mn-ea"/>
                <a:cs typeface="メイリオ"/>
              </a:rPr>
              <a:t>クラウド</a:t>
            </a:r>
            <a:r>
              <a:rPr kumimoji="1" lang="en-US" altLang="ja-JP" sz="2000" dirty="0" smtClean="0">
                <a:latin typeface="+mn-ea"/>
                <a:cs typeface="メイリオ"/>
              </a:rPr>
              <a:t>VM</a:t>
            </a:r>
            <a:endParaRPr kumimoji="1" lang="ja-JP" altLang="en-US" sz="2000" dirty="0">
              <a:latin typeface="+mn-ea"/>
              <a:cs typeface="メイリオ"/>
            </a:endParaRPr>
          </a:p>
        </p:txBody>
      </p:sp>
      <p:sp>
        <p:nvSpPr>
          <p:cNvPr id="29" name="正方形/長方形 28"/>
          <p:cNvSpPr/>
          <p:nvPr/>
        </p:nvSpPr>
        <p:spPr>
          <a:xfrm>
            <a:off x="5197327" y="4537101"/>
            <a:ext cx="1628211" cy="1152017"/>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en-US" altLang="ja-JP" sz="2000" dirty="0" smtClean="0">
              <a:solidFill>
                <a:srgbClr val="F5F1DD"/>
              </a:solidFill>
              <a:latin typeface="メイリオ"/>
              <a:ea typeface="メイリオ"/>
              <a:cs typeface="メイリオ"/>
            </a:endParaRPr>
          </a:p>
        </p:txBody>
      </p:sp>
      <p:sp>
        <p:nvSpPr>
          <p:cNvPr id="5" name="テキスト ボックス 4"/>
          <p:cNvSpPr txBox="1"/>
          <p:nvPr/>
        </p:nvSpPr>
        <p:spPr>
          <a:xfrm>
            <a:off x="5344402" y="4579483"/>
            <a:ext cx="1333234" cy="363736"/>
          </a:xfrm>
          <a:prstGeom prst="rect">
            <a:avLst/>
          </a:prstGeom>
          <a:noFill/>
        </p:spPr>
        <p:txBody>
          <a:bodyPr wrap="square" rtlCol="0">
            <a:spAutoFit/>
          </a:bodyPr>
          <a:lstStyle/>
          <a:p>
            <a:r>
              <a:rPr kumimoji="1" lang="ja-JP" altLang="en-US" sz="2000" dirty="0" smtClean="0">
                <a:solidFill>
                  <a:srgbClr val="F5F1DD"/>
                </a:solidFill>
                <a:latin typeface="+mn-ea"/>
              </a:rPr>
              <a:t>ユーザ</a:t>
            </a:r>
            <a:r>
              <a:rPr kumimoji="1" lang="en-US" altLang="ja-JP" sz="2000" dirty="0" smtClean="0">
                <a:solidFill>
                  <a:srgbClr val="F5F1DD"/>
                </a:solidFill>
                <a:latin typeface="+mn-ea"/>
              </a:rPr>
              <a:t>VM</a:t>
            </a:r>
            <a:endParaRPr kumimoji="1" lang="ja-JP" altLang="en-US" sz="2000" dirty="0">
              <a:solidFill>
                <a:srgbClr val="F5F1DD"/>
              </a:solidFill>
              <a:latin typeface="+mn-ea"/>
            </a:endParaRPr>
          </a:p>
        </p:txBody>
      </p:sp>
      <p:sp>
        <p:nvSpPr>
          <p:cNvPr id="41" name="正方形/長方形 40"/>
          <p:cNvSpPr/>
          <p:nvPr/>
        </p:nvSpPr>
        <p:spPr>
          <a:xfrm>
            <a:off x="5275192" y="4951068"/>
            <a:ext cx="1480192" cy="650284"/>
          </a:xfrm>
          <a:prstGeom prst="rect">
            <a:avLst/>
          </a:prstGeom>
          <a:pattFill prst="pct70">
            <a:fgClr>
              <a:srgbClr val="EB8627"/>
            </a:fgClr>
            <a:bgClr>
              <a:schemeClr val="bg1"/>
            </a:bgClr>
          </a:patt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en-US" altLang="ja-JP" sz="2000" dirty="0" smtClean="0">
              <a:solidFill>
                <a:srgbClr val="333333"/>
              </a:solidFill>
              <a:latin typeface="メイリオ"/>
              <a:ea typeface="メイリオ"/>
              <a:cs typeface="メイリオ"/>
            </a:endParaRPr>
          </a:p>
        </p:txBody>
      </p:sp>
      <p:sp>
        <p:nvSpPr>
          <p:cNvPr id="33" name="テキスト ボックス 32"/>
          <p:cNvSpPr txBox="1"/>
          <p:nvPr/>
        </p:nvSpPr>
        <p:spPr>
          <a:xfrm>
            <a:off x="6102183" y="5852035"/>
            <a:ext cx="1980029" cy="400110"/>
          </a:xfrm>
          <a:prstGeom prst="rect">
            <a:avLst/>
          </a:prstGeom>
          <a:noFill/>
        </p:spPr>
        <p:txBody>
          <a:bodyPr wrap="none" rtlCol="0">
            <a:spAutoFit/>
          </a:bodyPr>
          <a:lstStyle/>
          <a:p>
            <a:r>
              <a:rPr lang="ja-JP" altLang="en-US" sz="2000" dirty="0">
                <a:latin typeface="+mn-ea"/>
              </a:rPr>
              <a:t>ウ</a:t>
            </a:r>
            <a:r>
              <a:rPr lang="ja-JP" altLang="en-US" sz="2000" dirty="0" smtClean="0">
                <a:latin typeface="+mn-ea"/>
              </a:rPr>
              <a:t>ルトラコール</a:t>
            </a:r>
            <a:endParaRPr kumimoji="1" lang="ja-JP" altLang="en-US" sz="2000" dirty="0">
              <a:latin typeface="+mn-ea"/>
            </a:endParaRPr>
          </a:p>
        </p:txBody>
      </p:sp>
      <p:cxnSp>
        <p:nvCxnSpPr>
          <p:cNvPr id="32" name="直線矢印コネクタ 31"/>
          <p:cNvCxnSpPr>
            <a:stCxn id="41" idx="2"/>
          </p:cNvCxnSpPr>
          <p:nvPr/>
        </p:nvCxnSpPr>
        <p:spPr>
          <a:xfrm>
            <a:off x="6015288" y="5601352"/>
            <a:ext cx="3849" cy="632471"/>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
        <p:nvSpPr>
          <p:cNvPr id="15" name="テキスト ボックス 14"/>
          <p:cNvSpPr txBox="1"/>
          <p:nvPr/>
        </p:nvSpPr>
        <p:spPr>
          <a:xfrm>
            <a:off x="2237926" y="4953455"/>
            <a:ext cx="660176" cy="400110"/>
          </a:xfrm>
          <a:prstGeom prst="rect">
            <a:avLst/>
          </a:prstGeom>
          <a:noFill/>
        </p:spPr>
        <p:txBody>
          <a:bodyPr wrap="square" rtlCol="0">
            <a:spAutoFit/>
          </a:bodyPr>
          <a:lstStyle/>
          <a:p>
            <a:r>
              <a:rPr kumimoji="1" lang="en-US" altLang="ja-JP" sz="2000" dirty="0" smtClean="0">
                <a:solidFill>
                  <a:srgbClr val="F5F1DD"/>
                </a:solidFill>
              </a:rPr>
              <a:t>IDS</a:t>
            </a:r>
            <a:endParaRPr kumimoji="1" lang="ja-JP" altLang="en-US" sz="2000" dirty="0">
              <a:solidFill>
                <a:srgbClr val="F5F1DD"/>
              </a:solidFill>
            </a:endParaRPr>
          </a:p>
        </p:txBody>
      </p:sp>
      <p:cxnSp>
        <p:nvCxnSpPr>
          <p:cNvPr id="47" name="直線矢印コネクタ 46"/>
          <p:cNvCxnSpPr>
            <a:stCxn id="30" idx="2"/>
          </p:cNvCxnSpPr>
          <p:nvPr/>
        </p:nvCxnSpPr>
        <p:spPr>
          <a:xfrm>
            <a:off x="2568014" y="5419783"/>
            <a:ext cx="0" cy="817486"/>
          </a:xfrm>
          <a:prstGeom prst="straightConnector1">
            <a:avLst/>
          </a:prstGeom>
          <a:ln>
            <a:solidFill>
              <a:srgbClr val="333333"/>
            </a:solidFill>
            <a:headEnd type="arrow"/>
            <a:tailEnd type="none"/>
          </a:ln>
          <a:effectLst/>
        </p:spPr>
        <p:style>
          <a:lnRef idx="2">
            <a:schemeClr val="accent1"/>
          </a:lnRef>
          <a:fillRef idx="0">
            <a:schemeClr val="accent1"/>
          </a:fillRef>
          <a:effectRef idx="1">
            <a:schemeClr val="accent1"/>
          </a:effectRef>
          <a:fontRef idx="minor">
            <a:schemeClr val="tx1"/>
          </a:fontRef>
        </p:style>
      </p:cxnSp>
      <p:sp>
        <p:nvSpPr>
          <p:cNvPr id="20" name="テキスト ボックス 19"/>
          <p:cNvSpPr txBox="1"/>
          <p:nvPr/>
        </p:nvSpPr>
        <p:spPr>
          <a:xfrm>
            <a:off x="2775385" y="6298473"/>
            <a:ext cx="3005951" cy="300608"/>
          </a:xfrm>
          <a:prstGeom prst="rect">
            <a:avLst/>
          </a:prstGeom>
          <a:noFill/>
        </p:spPr>
        <p:txBody>
          <a:bodyPr wrap="none" rtlCol="0">
            <a:spAutoFit/>
          </a:bodyPr>
          <a:lstStyle/>
          <a:p>
            <a:r>
              <a:rPr lang="ja-JP" altLang="en-US" sz="2000" dirty="0">
                <a:solidFill>
                  <a:srgbClr val="333333"/>
                </a:solidFill>
              </a:rPr>
              <a:t>クラウド</a:t>
            </a:r>
            <a:r>
              <a:rPr lang="ja-JP" altLang="en-US" sz="2000" dirty="0" smtClean="0">
                <a:solidFill>
                  <a:srgbClr val="333333"/>
                </a:solidFill>
              </a:rPr>
              <a:t>ハイパーバイザ</a:t>
            </a:r>
            <a:endParaRPr kumimoji="1" lang="ja-JP" altLang="en-US" sz="2000" dirty="0">
              <a:solidFill>
                <a:srgbClr val="333333"/>
              </a:solidFill>
            </a:endParaRPr>
          </a:p>
        </p:txBody>
      </p:sp>
      <p:sp>
        <p:nvSpPr>
          <p:cNvPr id="19" name="テキスト ボックス 18"/>
          <p:cNvSpPr txBox="1"/>
          <p:nvPr/>
        </p:nvSpPr>
        <p:spPr>
          <a:xfrm>
            <a:off x="5416144" y="5108306"/>
            <a:ext cx="1189749" cy="400110"/>
          </a:xfrm>
          <a:prstGeom prst="rect">
            <a:avLst/>
          </a:prstGeom>
          <a:noFill/>
        </p:spPr>
        <p:txBody>
          <a:bodyPr wrap="none" rtlCol="0">
            <a:spAutoFit/>
          </a:bodyPr>
          <a:lstStyle/>
          <a:p>
            <a:r>
              <a:rPr kumimoji="1" lang="en-US" altLang="ja-JP" sz="2000" dirty="0" err="1" smtClean="0">
                <a:solidFill>
                  <a:srgbClr val="333333"/>
                </a:solidFill>
              </a:rPr>
              <a:t>netfront</a:t>
            </a:r>
            <a:endParaRPr kumimoji="1" lang="ja-JP" altLang="en-US" sz="2000" dirty="0">
              <a:solidFill>
                <a:srgbClr val="333333"/>
              </a:solidFill>
            </a:endParaRPr>
          </a:p>
        </p:txBody>
      </p:sp>
      <p:cxnSp>
        <p:nvCxnSpPr>
          <p:cNvPr id="7" name="直線矢印コネクタ 6"/>
          <p:cNvCxnSpPr>
            <a:stCxn id="41" idx="3"/>
            <a:endCxn id="10" idx="1"/>
          </p:cNvCxnSpPr>
          <p:nvPr/>
        </p:nvCxnSpPr>
        <p:spPr>
          <a:xfrm flipV="1">
            <a:off x="6755384" y="5270261"/>
            <a:ext cx="963268" cy="5949"/>
          </a:xfrm>
          <a:prstGeom prst="straightConnector1">
            <a:avLst/>
          </a:prstGeom>
          <a:ln>
            <a:solidFill>
              <a:srgbClr val="333333"/>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10" name="テキスト ボックス 9"/>
          <p:cNvSpPr txBox="1"/>
          <p:nvPr/>
        </p:nvSpPr>
        <p:spPr>
          <a:xfrm>
            <a:off x="7718652" y="5070206"/>
            <a:ext cx="1210588" cy="400110"/>
          </a:xfrm>
          <a:prstGeom prst="rect">
            <a:avLst/>
          </a:prstGeom>
          <a:noFill/>
        </p:spPr>
        <p:txBody>
          <a:bodyPr wrap="none" rtlCol="0">
            <a:spAutoFit/>
          </a:bodyPr>
          <a:lstStyle/>
          <a:p>
            <a:r>
              <a:rPr kumimoji="1" lang="ja-JP" altLang="en-US" sz="2000" dirty="0" smtClean="0">
                <a:solidFill>
                  <a:srgbClr val="333333"/>
                </a:solidFill>
              </a:rPr>
              <a:t>パケット</a:t>
            </a:r>
            <a:endParaRPr kumimoji="1" lang="ja-JP" altLang="en-US" sz="2000" dirty="0">
              <a:solidFill>
                <a:srgbClr val="333333"/>
              </a:solidFill>
            </a:endParaRPr>
          </a:p>
        </p:txBody>
      </p:sp>
    </p:spTree>
    <p:extLst>
      <p:ext uri="{BB962C8B-B14F-4D97-AF65-F5344CB8AC3E}">
        <p14:creationId xmlns:p14="http://schemas.microsoft.com/office/powerpoint/2010/main" val="416805105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5F1DD">
              <a:alpha val="50000"/>
            </a:srgbClr>
          </a:solidFill>
        </p:spPr>
        <p:txBody>
          <a:bodyPr/>
          <a:lstStyle/>
          <a:p>
            <a:r>
              <a:rPr kumimoji="1" lang="ja-JP" altLang="en-US" dirty="0" smtClean="0"/>
              <a:t>クラウド</a:t>
            </a:r>
            <a:r>
              <a:rPr kumimoji="1" lang="en-US" altLang="ja-JP" dirty="0" smtClean="0"/>
              <a:t>VM</a:t>
            </a:r>
            <a:r>
              <a:rPr kumimoji="1" lang="ja-JP" altLang="en-US" dirty="0" smtClean="0"/>
              <a:t>内のディスク監視</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単純には、</a:t>
            </a:r>
            <a:r>
              <a:rPr kumimoji="1" lang="ja-JP" altLang="en-US" dirty="0" smtClean="0"/>
              <a:t>クラウド</a:t>
            </a:r>
            <a:r>
              <a:rPr kumimoji="1" lang="en-US" altLang="ja-JP" dirty="0" smtClean="0"/>
              <a:t>VM</a:t>
            </a:r>
            <a:r>
              <a:rPr kumimoji="1" lang="ja-JP" altLang="en-US" dirty="0" smtClean="0"/>
              <a:t>の仮想ディスク、その中のユーザ</a:t>
            </a:r>
            <a:r>
              <a:rPr kumimoji="1" lang="en-US" altLang="ja-JP" dirty="0" smtClean="0"/>
              <a:t>VM</a:t>
            </a:r>
            <a:r>
              <a:rPr kumimoji="1" lang="ja-JP" altLang="en-US" dirty="0" smtClean="0"/>
              <a:t>の仮想ディスクの順にマウント</a:t>
            </a:r>
            <a:endParaRPr kumimoji="1" lang="en-US" altLang="ja-JP" dirty="0" smtClean="0"/>
          </a:p>
          <a:p>
            <a:pPr lvl="1"/>
            <a:r>
              <a:rPr kumimoji="1" lang="ja-JP" altLang="en-US" dirty="0" smtClean="0"/>
              <a:t>ユーザ</a:t>
            </a:r>
            <a:r>
              <a:rPr kumimoji="1" lang="en-US" altLang="ja-JP" dirty="0" smtClean="0"/>
              <a:t>VM</a:t>
            </a:r>
            <a:r>
              <a:rPr kumimoji="1" lang="ja-JP" altLang="en-US" dirty="0" smtClean="0"/>
              <a:t>の仮想ディスクのリカバリができない</a:t>
            </a:r>
            <a:endParaRPr kumimoji="1" lang="en-US" altLang="ja-JP" dirty="0" smtClean="0"/>
          </a:p>
          <a:p>
            <a:pPr lvl="2"/>
            <a:r>
              <a:rPr lang="ja-JP" altLang="en-US" dirty="0" smtClean="0"/>
              <a:t>破壊を防ぐためには読み込み専用でマウントする必要</a:t>
            </a:r>
            <a:endParaRPr lang="en-US" altLang="ja-JP" dirty="0" smtClean="0"/>
          </a:p>
          <a:p>
            <a:r>
              <a:rPr kumimoji="1" lang="en-US" altLang="ja-JP" dirty="0" err="1" smtClean="0"/>
              <a:t>dm</a:t>
            </a:r>
            <a:r>
              <a:rPr kumimoji="1" lang="en-US" altLang="ja-JP" dirty="0" smtClean="0"/>
              <a:t>-thin</a:t>
            </a:r>
            <a:r>
              <a:rPr kumimoji="1" lang="ja-JP" altLang="en-US" dirty="0" smtClean="0"/>
              <a:t>を使ってクラウド</a:t>
            </a:r>
            <a:r>
              <a:rPr kumimoji="1" lang="en-US" altLang="ja-JP" dirty="0" smtClean="0"/>
              <a:t>VM</a:t>
            </a:r>
            <a:r>
              <a:rPr kumimoji="1" lang="ja-JP" altLang="en-US" dirty="0" smtClean="0"/>
              <a:t>の仮想ディスクのスナップショットを作成</a:t>
            </a:r>
            <a:r>
              <a:rPr lang="ja-JP" altLang="en-US" dirty="0" smtClean="0"/>
              <a:t>してマウント</a:t>
            </a:r>
            <a:endParaRPr kumimoji="1" lang="en-US" altLang="ja-JP" dirty="0" smtClean="0"/>
          </a:p>
          <a:p>
            <a:pPr lvl="1"/>
            <a:r>
              <a:rPr lang="ja-JP" altLang="en-US" dirty="0" smtClean="0"/>
              <a:t>読み書き可にできる</a:t>
            </a:r>
            <a:endParaRPr kumimoji="1" lang="ja-JP" altLang="en-US" dirty="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19</a:t>
            </a:fld>
            <a:endParaRPr kumimoji="1" lang="ja-JP" altLang="en-US"/>
          </a:p>
        </p:txBody>
      </p:sp>
      <p:sp>
        <p:nvSpPr>
          <p:cNvPr id="6" name="正方形/長方形 5"/>
          <p:cNvSpPr/>
          <p:nvPr/>
        </p:nvSpPr>
        <p:spPr>
          <a:xfrm>
            <a:off x="5400602" y="4649346"/>
            <a:ext cx="2946606" cy="1884278"/>
          </a:xfrm>
          <a:prstGeom prst="rect">
            <a:avLst/>
          </a:prstGeom>
          <a:solidFill>
            <a:srgbClr val="327F9E"/>
          </a:solid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6741621" y="4674590"/>
            <a:ext cx="1598515" cy="400110"/>
          </a:xfrm>
          <a:prstGeom prst="rect">
            <a:avLst/>
          </a:prstGeom>
          <a:noFill/>
        </p:spPr>
        <p:txBody>
          <a:bodyPr wrap="none" rtlCol="0">
            <a:spAutoFit/>
          </a:bodyPr>
          <a:lstStyle/>
          <a:p>
            <a:r>
              <a:rPr kumimoji="1" lang="ja-JP" altLang="en-US" sz="2000" dirty="0" smtClean="0">
                <a:solidFill>
                  <a:srgbClr val="F5F1DD"/>
                </a:solidFill>
              </a:rPr>
              <a:t>クラウド</a:t>
            </a:r>
            <a:r>
              <a:rPr kumimoji="1" lang="en-US" altLang="ja-JP" sz="2000" dirty="0" smtClean="0">
                <a:solidFill>
                  <a:srgbClr val="F5F1DD"/>
                </a:solidFill>
              </a:rPr>
              <a:t>VM</a:t>
            </a:r>
            <a:endParaRPr kumimoji="1" lang="ja-JP" altLang="en-US" sz="2000" dirty="0">
              <a:solidFill>
                <a:srgbClr val="F5F1DD"/>
              </a:solidFill>
            </a:endParaRPr>
          </a:p>
        </p:txBody>
      </p:sp>
      <p:sp>
        <p:nvSpPr>
          <p:cNvPr id="8" name="円柱 7"/>
          <p:cNvSpPr/>
          <p:nvPr/>
        </p:nvSpPr>
        <p:spPr>
          <a:xfrm>
            <a:off x="5571932" y="5305708"/>
            <a:ext cx="924089" cy="964314"/>
          </a:xfrm>
          <a:prstGeom prst="can">
            <a:avLst/>
          </a:prstGeom>
          <a:solidFill>
            <a:srgbClr val="5F5F5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5466783" y="4646926"/>
            <a:ext cx="1210589" cy="707886"/>
          </a:xfrm>
          <a:prstGeom prst="rect">
            <a:avLst/>
          </a:prstGeom>
          <a:noFill/>
          <a:effectLst/>
        </p:spPr>
        <p:txBody>
          <a:bodyPr wrap="none" rtlCol="0">
            <a:spAutoFit/>
          </a:bodyPr>
          <a:lstStyle/>
          <a:p>
            <a:pPr algn="ctr"/>
            <a:r>
              <a:rPr kumimoji="1" lang="ja-JP" altLang="en-US" sz="2000" dirty="0" smtClean="0">
                <a:solidFill>
                  <a:srgbClr val="333333"/>
                </a:solidFill>
              </a:rPr>
              <a:t>仮想</a:t>
            </a:r>
            <a:endParaRPr kumimoji="1" lang="en-US" altLang="ja-JP" sz="2000" dirty="0" smtClean="0">
              <a:solidFill>
                <a:srgbClr val="333333"/>
              </a:solidFill>
            </a:endParaRPr>
          </a:p>
          <a:p>
            <a:pPr algn="ctr"/>
            <a:r>
              <a:rPr kumimoji="1" lang="ja-JP" altLang="en-US" sz="2000" dirty="0" smtClean="0">
                <a:solidFill>
                  <a:srgbClr val="333333"/>
                </a:solidFill>
              </a:rPr>
              <a:t>ディスク</a:t>
            </a:r>
            <a:endParaRPr kumimoji="1" lang="ja-JP" altLang="en-US" sz="2000" dirty="0">
              <a:solidFill>
                <a:srgbClr val="333333"/>
              </a:solidFill>
            </a:endParaRPr>
          </a:p>
        </p:txBody>
      </p:sp>
      <p:sp>
        <p:nvSpPr>
          <p:cNvPr id="10" name="円柱 9"/>
          <p:cNvSpPr/>
          <p:nvPr/>
        </p:nvSpPr>
        <p:spPr>
          <a:xfrm>
            <a:off x="5773165" y="5587830"/>
            <a:ext cx="521624" cy="544331"/>
          </a:xfrm>
          <a:prstGeom prst="can">
            <a:avLst/>
          </a:prstGeom>
          <a:pattFill prst="pct70">
            <a:fgClr>
              <a:srgbClr val="EB8627"/>
            </a:fgClr>
            <a:bgClr>
              <a:schemeClr val="bg1"/>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4183425" y="4645788"/>
            <a:ext cx="1210588" cy="707886"/>
          </a:xfrm>
          <a:prstGeom prst="rect">
            <a:avLst/>
          </a:prstGeom>
          <a:noFill/>
        </p:spPr>
        <p:txBody>
          <a:bodyPr wrap="none" rtlCol="0">
            <a:spAutoFit/>
          </a:bodyPr>
          <a:lstStyle/>
          <a:p>
            <a:r>
              <a:rPr kumimoji="1" lang="ja-JP" altLang="en-US" sz="2000" dirty="0" smtClean="0">
                <a:solidFill>
                  <a:srgbClr val="333333"/>
                </a:solidFill>
                <a:latin typeface="+mj-lt"/>
              </a:rPr>
              <a:t>スナップ</a:t>
            </a:r>
            <a:endParaRPr kumimoji="1" lang="en-US" altLang="ja-JP" sz="2000" dirty="0" smtClean="0">
              <a:solidFill>
                <a:srgbClr val="333333"/>
              </a:solidFill>
              <a:latin typeface="+mj-lt"/>
            </a:endParaRPr>
          </a:p>
          <a:p>
            <a:r>
              <a:rPr lang="ja-JP" altLang="en-US" sz="2000" dirty="0" smtClean="0">
                <a:solidFill>
                  <a:srgbClr val="333333"/>
                </a:solidFill>
                <a:latin typeface="+mj-lt"/>
              </a:rPr>
              <a:t>ショット</a:t>
            </a:r>
            <a:endParaRPr kumimoji="1" lang="ja-JP" altLang="en-US" sz="2000" dirty="0">
              <a:solidFill>
                <a:srgbClr val="333333"/>
              </a:solidFill>
              <a:latin typeface="+mj-lt"/>
            </a:endParaRPr>
          </a:p>
        </p:txBody>
      </p:sp>
      <p:sp>
        <p:nvSpPr>
          <p:cNvPr id="13" name="円柱 12"/>
          <p:cNvSpPr/>
          <p:nvPr/>
        </p:nvSpPr>
        <p:spPr>
          <a:xfrm>
            <a:off x="4338066" y="5302036"/>
            <a:ext cx="924089" cy="964314"/>
          </a:xfrm>
          <a:prstGeom prst="can">
            <a:avLst/>
          </a:prstGeom>
          <a:solidFill>
            <a:srgbClr val="F5F1DD"/>
          </a:solidFill>
          <a:ln w="19050" cmpd="sng">
            <a:solidFill>
              <a:srgbClr val="333333"/>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14" name="直線矢印コネクタ 13"/>
          <p:cNvCxnSpPr>
            <a:stCxn id="10" idx="2"/>
            <a:endCxn id="16" idx="3"/>
          </p:cNvCxnSpPr>
          <p:nvPr/>
        </p:nvCxnSpPr>
        <p:spPr>
          <a:xfrm flipH="1" flipV="1">
            <a:off x="3936763" y="5844743"/>
            <a:ext cx="1836402" cy="15253"/>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grpSp>
        <p:nvGrpSpPr>
          <p:cNvPr id="15" name="グループ化 14"/>
          <p:cNvGrpSpPr/>
          <p:nvPr/>
        </p:nvGrpSpPr>
        <p:grpSpPr>
          <a:xfrm>
            <a:off x="3251001" y="5640200"/>
            <a:ext cx="685762" cy="409086"/>
            <a:chOff x="2400851" y="5227677"/>
            <a:chExt cx="685762" cy="409086"/>
          </a:xfrm>
        </p:grpSpPr>
        <p:sp>
          <p:nvSpPr>
            <p:cNvPr id="16" name="正方形/長方形 15"/>
            <p:cNvSpPr/>
            <p:nvPr/>
          </p:nvSpPr>
          <p:spPr>
            <a:xfrm>
              <a:off x="2400851" y="5227677"/>
              <a:ext cx="685762" cy="409086"/>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2500" dirty="0">
                <a:solidFill>
                  <a:schemeClr val="bg1"/>
                </a:solidFill>
                <a:latin typeface="メイリオ"/>
                <a:ea typeface="メイリオ"/>
                <a:cs typeface="メイリオ"/>
              </a:endParaRPr>
            </a:p>
          </p:txBody>
        </p:sp>
        <p:sp>
          <p:nvSpPr>
            <p:cNvPr id="17" name="テキスト ボックス 16"/>
            <p:cNvSpPr txBox="1"/>
            <p:nvPr/>
          </p:nvSpPr>
          <p:spPr>
            <a:xfrm>
              <a:off x="2469366" y="5261952"/>
              <a:ext cx="532833" cy="300608"/>
            </a:xfrm>
            <a:prstGeom prst="rect">
              <a:avLst/>
            </a:prstGeom>
            <a:noFill/>
            <a:effectLst/>
          </p:spPr>
          <p:txBody>
            <a:bodyPr wrap="none" rtlCol="0">
              <a:spAutoFit/>
            </a:bodyPr>
            <a:lstStyle/>
            <a:p>
              <a:pPr algn="ctr"/>
              <a:r>
                <a:rPr lang="en-US" altLang="ja-JP" sz="2000" dirty="0" smtClean="0">
                  <a:solidFill>
                    <a:srgbClr val="F5F1DD"/>
                  </a:solidFill>
                  <a:latin typeface="メイリオ"/>
                  <a:ea typeface="メイリオ"/>
                  <a:cs typeface="メイリオ"/>
                </a:rPr>
                <a:t>IDS</a:t>
              </a:r>
              <a:endParaRPr kumimoji="1" lang="ja-JP" altLang="en-US" sz="2000" dirty="0">
                <a:solidFill>
                  <a:srgbClr val="F5F1DD"/>
                </a:solidFill>
                <a:latin typeface="メイリオ"/>
                <a:ea typeface="メイリオ"/>
                <a:cs typeface="メイリオ"/>
              </a:endParaRPr>
            </a:p>
          </p:txBody>
        </p:sp>
      </p:grpSp>
      <p:grpSp>
        <p:nvGrpSpPr>
          <p:cNvPr id="19" name="グループ化 18"/>
          <p:cNvGrpSpPr/>
          <p:nvPr/>
        </p:nvGrpSpPr>
        <p:grpSpPr>
          <a:xfrm>
            <a:off x="6969947" y="5353907"/>
            <a:ext cx="1145303" cy="771135"/>
            <a:chOff x="5175781" y="5051434"/>
            <a:chExt cx="1145303" cy="771135"/>
          </a:xfrm>
        </p:grpSpPr>
        <p:sp>
          <p:nvSpPr>
            <p:cNvPr id="20" name="正方形/長方形 19"/>
            <p:cNvSpPr/>
            <p:nvPr/>
          </p:nvSpPr>
          <p:spPr>
            <a:xfrm>
              <a:off x="5175781" y="5051434"/>
              <a:ext cx="1145303" cy="771135"/>
            </a:xfrm>
            <a:prstGeom prst="rect">
              <a:avLst/>
            </a:prstGeom>
            <a:solidFill>
              <a:srgbClr val="EB8627"/>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solidFill>
                  <a:srgbClr val="F5F1DD"/>
                </a:solidFill>
              </a:endParaRPr>
            </a:p>
          </p:txBody>
        </p:sp>
        <p:sp>
          <p:nvSpPr>
            <p:cNvPr id="21" name="テキスト ボックス 20"/>
            <p:cNvSpPr txBox="1"/>
            <p:nvPr/>
          </p:nvSpPr>
          <p:spPr>
            <a:xfrm>
              <a:off x="5358984" y="5141283"/>
              <a:ext cx="788518" cy="585030"/>
            </a:xfrm>
            <a:prstGeom prst="rect">
              <a:avLst/>
            </a:prstGeom>
            <a:noFill/>
          </p:spPr>
          <p:txBody>
            <a:bodyPr wrap="none" rtlCol="0">
              <a:spAutoFit/>
            </a:bodyPr>
            <a:lstStyle/>
            <a:p>
              <a:pPr algn="ctr"/>
              <a:r>
                <a:rPr lang="ja-JP" altLang="en-US" sz="2000" dirty="0" smtClean="0">
                  <a:solidFill>
                    <a:srgbClr val="F5F1DD"/>
                  </a:solidFill>
                  <a:cs typeface="メイリオ"/>
                </a:rPr>
                <a:t>ユーザ</a:t>
              </a:r>
              <a:endParaRPr lang="en-US" altLang="ja-JP" sz="2000" dirty="0" smtClean="0">
                <a:solidFill>
                  <a:srgbClr val="F5F1DD"/>
                </a:solidFill>
                <a:cs typeface="メイリオ"/>
              </a:endParaRPr>
            </a:p>
            <a:p>
              <a:pPr algn="ctr"/>
              <a:r>
                <a:rPr lang="en-US" altLang="ja-JP" sz="2000" dirty="0" smtClean="0">
                  <a:solidFill>
                    <a:srgbClr val="F5F1DD"/>
                  </a:solidFill>
                  <a:cs typeface="メイリオ"/>
                </a:rPr>
                <a:t>VM</a:t>
              </a:r>
              <a:endParaRPr lang="ja-JP" altLang="en-US" sz="2000" dirty="0">
                <a:solidFill>
                  <a:srgbClr val="F5F1DD"/>
                </a:solidFill>
                <a:cs typeface="メイリオ"/>
              </a:endParaRPr>
            </a:p>
          </p:txBody>
        </p:sp>
      </p:grpSp>
    </p:spTree>
    <p:extLst>
      <p:ext uri="{BB962C8B-B14F-4D97-AF65-F5344CB8AC3E}">
        <p14:creationId xmlns:p14="http://schemas.microsoft.com/office/powerpoint/2010/main" val="394950500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クラウドにおける</a:t>
            </a:r>
            <a:r>
              <a:rPr lang="en-US" altLang="ja-JP" smtClean="0"/>
              <a:t>VM</a:t>
            </a:r>
            <a:r>
              <a:rPr lang="ja-JP" altLang="en-US" smtClean="0"/>
              <a:t>監視</a:t>
            </a:r>
            <a:endParaRPr lang="ja-JP" altLang="en-US" dirty="0"/>
          </a:p>
        </p:txBody>
      </p:sp>
      <p:sp>
        <p:nvSpPr>
          <p:cNvPr id="3" name="コンテンツ プレースホルダー 2"/>
          <p:cNvSpPr>
            <a:spLocks noGrp="1"/>
          </p:cNvSpPr>
          <p:nvPr>
            <p:ph idx="1"/>
          </p:nvPr>
        </p:nvSpPr>
        <p:spPr/>
        <p:txBody>
          <a:bodyPr/>
          <a:lstStyle/>
          <a:p>
            <a:r>
              <a:rPr lang="en-US" altLang="ja-JP" smtClean="0"/>
              <a:t>IaaS</a:t>
            </a:r>
            <a:r>
              <a:rPr lang="ja-JP" altLang="en-US" smtClean="0"/>
              <a:t>型クラウドが普及</a:t>
            </a:r>
            <a:endParaRPr lang="en-US" altLang="ja-JP" smtClean="0"/>
          </a:p>
          <a:p>
            <a:pPr lvl="1"/>
            <a:r>
              <a:rPr lang="ja-JP" altLang="en-US" smtClean="0"/>
              <a:t>仮想マシン</a:t>
            </a:r>
            <a:r>
              <a:rPr lang="en-US" altLang="ja-JP" smtClean="0"/>
              <a:t>(VM)</a:t>
            </a:r>
            <a:r>
              <a:rPr lang="ja-JP" altLang="en-US" smtClean="0"/>
              <a:t>を提供</a:t>
            </a:r>
            <a:endParaRPr lang="en-US" altLang="ja-JP" smtClean="0"/>
          </a:p>
          <a:p>
            <a:pPr lvl="1"/>
            <a:r>
              <a:rPr lang="ja-JP" altLang="en-US" smtClean="0"/>
              <a:t>ユーザは自由にシステムを構築することができる</a:t>
            </a:r>
            <a:endParaRPr lang="en-US" altLang="ja-JP" smtClean="0"/>
          </a:p>
          <a:p>
            <a:r>
              <a:rPr lang="ja-JP" altLang="en-US" smtClean="0"/>
              <a:t>侵入検知システム</a:t>
            </a:r>
            <a:r>
              <a:rPr lang="en-US" altLang="ja-JP" smtClean="0"/>
              <a:t>(IDS)</a:t>
            </a:r>
            <a:r>
              <a:rPr lang="ja-JP" altLang="en-US" smtClean="0"/>
              <a:t>による監視が必要</a:t>
            </a:r>
            <a:endParaRPr lang="en-US" altLang="ja-JP" smtClean="0"/>
          </a:p>
          <a:p>
            <a:pPr lvl="1"/>
            <a:r>
              <a:rPr lang="ja-JP" altLang="en-US" smtClean="0"/>
              <a:t>ユーザ</a:t>
            </a:r>
            <a:r>
              <a:rPr lang="en-US" altLang="ja-JP" smtClean="0"/>
              <a:t>VM</a:t>
            </a:r>
            <a:r>
              <a:rPr lang="ja-JP" altLang="en-US" smtClean="0"/>
              <a:t>は十分に管理されているとは限らない</a:t>
            </a:r>
            <a:endParaRPr lang="en-US" altLang="ja-JP" smtClean="0"/>
          </a:p>
          <a:p>
            <a:pPr lvl="2"/>
            <a:r>
              <a:rPr lang="ja-JP" altLang="en-US" smtClean="0"/>
              <a:t>サーバ設定の不備、セキュリティアップデートの未適用</a:t>
            </a:r>
            <a:endParaRPr lang="en-US" altLang="ja-JP" smtClean="0"/>
          </a:p>
          <a:p>
            <a:pPr lvl="1"/>
            <a:r>
              <a:rPr lang="ja-JP" altLang="en-US" smtClean="0"/>
              <a:t>ユーザ</a:t>
            </a:r>
            <a:r>
              <a:rPr lang="en-US" altLang="ja-JP" smtClean="0"/>
              <a:t>VM</a:t>
            </a:r>
            <a:r>
              <a:rPr lang="ja-JP" altLang="en-US" smtClean="0"/>
              <a:t>内で監視しても侵入者に無効化される</a:t>
            </a:r>
            <a:endParaRPr lang="en-US" altLang="ja-JP" dirty="0"/>
          </a:p>
        </p:txBody>
      </p:sp>
      <p:sp>
        <p:nvSpPr>
          <p:cNvPr id="4" name="スライド番号プレースホルダー 3"/>
          <p:cNvSpPr>
            <a:spLocks noGrp="1"/>
          </p:cNvSpPr>
          <p:nvPr>
            <p:ph type="sldNum" sz="quarter" idx="12"/>
          </p:nvPr>
        </p:nvSpPr>
        <p:spPr/>
        <p:txBody>
          <a:bodyPr/>
          <a:lstStyle/>
          <a:p>
            <a:fld id="{1F3C7118-6B7F-5744-BB89-828D4E995862}" type="slidenum">
              <a:rPr lang="ja-JP" altLang="en-US" smtClean="0"/>
              <a:pPr/>
              <a:t>2</a:t>
            </a:fld>
            <a:endParaRPr lang="ja-JP" altLang="en-US"/>
          </a:p>
        </p:txBody>
      </p:sp>
      <p:sp>
        <p:nvSpPr>
          <p:cNvPr id="26" name="テキスト ボックス 25"/>
          <p:cNvSpPr txBox="1"/>
          <p:nvPr/>
        </p:nvSpPr>
        <p:spPr>
          <a:xfrm>
            <a:off x="1242120" y="5584552"/>
            <a:ext cx="6659760" cy="1095595"/>
          </a:xfrm>
          <a:prstGeom prst="cloud">
            <a:avLst/>
          </a:prstGeom>
          <a:solidFill>
            <a:schemeClr val="bg1"/>
          </a:solidFill>
          <a:ln w="25400">
            <a:solidFill>
              <a:srgbClr val="333333"/>
            </a:solidFill>
          </a:ln>
          <a:effectLst/>
        </p:spPr>
        <p:txBody>
          <a:bodyPr wrap="square" rtlCol="0">
            <a:spAutoFit/>
          </a:bodyPr>
          <a:lstStyle/>
          <a:p>
            <a:endParaRPr kumimoji="1" lang="ja-JP" altLang="en-US" dirty="0">
              <a:latin typeface="メイリオ"/>
              <a:ea typeface="メイリオ"/>
              <a:cs typeface="メイリオ"/>
            </a:endParaRPr>
          </a:p>
        </p:txBody>
      </p:sp>
      <p:pic>
        <p:nvPicPr>
          <p:cNvPr id="32" name="図 31" descr="annonymou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74507" y="4753043"/>
            <a:ext cx="812800" cy="609600"/>
          </a:xfrm>
          <a:prstGeom prst="rect">
            <a:avLst/>
          </a:prstGeom>
          <a:effectLst/>
        </p:spPr>
      </p:pic>
      <p:sp>
        <p:nvSpPr>
          <p:cNvPr id="27" name="正方形/長方形 26"/>
          <p:cNvSpPr/>
          <p:nvPr/>
        </p:nvSpPr>
        <p:spPr>
          <a:xfrm>
            <a:off x="3503112" y="4871238"/>
            <a:ext cx="2137775" cy="1321644"/>
          </a:xfrm>
          <a:prstGeom prst="rect">
            <a:avLst/>
          </a:prstGeom>
          <a:solidFill>
            <a:srgbClr val="EB8627"/>
          </a:solid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500" dirty="0">
              <a:solidFill>
                <a:srgbClr val="F5F1DD"/>
              </a:solidFill>
              <a:latin typeface="メイリオ"/>
              <a:ea typeface="メイリオ"/>
              <a:cs typeface="メイリオ"/>
            </a:endParaRPr>
          </a:p>
        </p:txBody>
      </p:sp>
      <p:sp>
        <p:nvSpPr>
          <p:cNvPr id="28" name="正方形/長方形 27"/>
          <p:cNvSpPr/>
          <p:nvPr/>
        </p:nvSpPr>
        <p:spPr>
          <a:xfrm>
            <a:off x="4130253" y="5349943"/>
            <a:ext cx="883494" cy="523242"/>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2500" dirty="0">
              <a:solidFill>
                <a:schemeClr val="bg1"/>
              </a:solidFill>
              <a:latin typeface="メイリオ"/>
              <a:ea typeface="メイリオ"/>
              <a:cs typeface="メイリオ"/>
            </a:endParaRPr>
          </a:p>
        </p:txBody>
      </p:sp>
      <p:sp>
        <p:nvSpPr>
          <p:cNvPr id="35" name="テキスト ボックス 34"/>
          <p:cNvSpPr txBox="1"/>
          <p:nvPr/>
        </p:nvSpPr>
        <p:spPr>
          <a:xfrm>
            <a:off x="3942870" y="4968443"/>
            <a:ext cx="1342034" cy="400110"/>
          </a:xfrm>
          <a:prstGeom prst="rect">
            <a:avLst/>
          </a:prstGeom>
          <a:noFill/>
        </p:spPr>
        <p:txBody>
          <a:bodyPr wrap="none" rtlCol="0">
            <a:spAutoFit/>
          </a:bodyPr>
          <a:lstStyle/>
          <a:p>
            <a:r>
              <a:rPr lang="ja-JP" altLang="en-US" sz="2000" dirty="0">
                <a:solidFill>
                  <a:srgbClr val="F5F1DD"/>
                </a:solidFill>
                <a:cs typeface="メイリオ"/>
              </a:rPr>
              <a:t>ユーザ</a:t>
            </a:r>
            <a:r>
              <a:rPr lang="en-US" altLang="ja-JP" sz="2000" dirty="0" smtClean="0">
                <a:solidFill>
                  <a:srgbClr val="F5F1DD"/>
                </a:solidFill>
                <a:cs typeface="メイリオ"/>
              </a:rPr>
              <a:t>VM</a:t>
            </a:r>
            <a:endParaRPr lang="ja-JP" altLang="en-US" sz="2000" dirty="0">
              <a:solidFill>
                <a:srgbClr val="F5F1DD"/>
              </a:solidFill>
              <a:cs typeface="メイリオ"/>
            </a:endParaRPr>
          </a:p>
        </p:txBody>
      </p:sp>
      <p:cxnSp>
        <p:nvCxnSpPr>
          <p:cNvPr id="38" name="直線矢印コネクタ 37"/>
          <p:cNvCxnSpPr>
            <a:stCxn id="32" idx="1"/>
            <a:endCxn id="28" idx="3"/>
          </p:cNvCxnSpPr>
          <p:nvPr/>
        </p:nvCxnSpPr>
        <p:spPr>
          <a:xfrm flipH="1">
            <a:off x="5013747" y="5057843"/>
            <a:ext cx="1960760" cy="553721"/>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
        <p:nvSpPr>
          <p:cNvPr id="39" name="テキスト ボックス 38"/>
          <p:cNvSpPr txBox="1"/>
          <p:nvPr/>
        </p:nvSpPr>
        <p:spPr>
          <a:xfrm>
            <a:off x="6904851" y="5356125"/>
            <a:ext cx="954107" cy="400110"/>
          </a:xfrm>
          <a:prstGeom prst="rect">
            <a:avLst/>
          </a:prstGeom>
          <a:noFill/>
          <a:effectLst/>
        </p:spPr>
        <p:txBody>
          <a:bodyPr wrap="none" rtlCol="0">
            <a:spAutoFit/>
          </a:bodyPr>
          <a:lstStyle/>
          <a:p>
            <a:r>
              <a:rPr kumimoji="1" lang="ja-JP" altLang="en-US" sz="2000" dirty="0" smtClean="0">
                <a:solidFill>
                  <a:srgbClr val="333333"/>
                </a:solidFill>
                <a:latin typeface="メイリオ"/>
                <a:ea typeface="メイリオ"/>
                <a:cs typeface="メイリオ"/>
              </a:rPr>
              <a:t>攻撃者</a:t>
            </a:r>
            <a:endParaRPr kumimoji="1" lang="ja-JP" altLang="en-US" sz="2000" dirty="0">
              <a:solidFill>
                <a:srgbClr val="333333"/>
              </a:solidFill>
              <a:latin typeface="メイリオ"/>
              <a:ea typeface="メイリオ"/>
              <a:cs typeface="メイリオ"/>
            </a:endParaRPr>
          </a:p>
        </p:txBody>
      </p:sp>
      <p:sp>
        <p:nvSpPr>
          <p:cNvPr id="12" name="テキスト ボックス 11"/>
          <p:cNvSpPr txBox="1"/>
          <p:nvPr/>
        </p:nvSpPr>
        <p:spPr>
          <a:xfrm>
            <a:off x="4265902" y="5462546"/>
            <a:ext cx="601350" cy="300608"/>
          </a:xfrm>
          <a:prstGeom prst="rect">
            <a:avLst/>
          </a:prstGeom>
          <a:noFill/>
        </p:spPr>
        <p:txBody>
          <a:bodyPr wrap="none" rtlCol="0">
            <a:spAutoFit/>
          </a:bodyPr>
          <a:lstStyle/>
          <a:p>
            <a:r>
              <a:rPr lang="en-US" altLang="ja-JP" sz="2000" dirty="0" smtClean="0">
                <a:solidFill>
                  <a:srgbClr val="F5F1DD"/>
                </a:solidFill>
                <a:cs typeface="メイリオ"/>
              </a:rPr>
              <a:t>IDS</a:t>
            </a:r>
            <a:endParaRPr lang="ja-JP" altLang="en-US" sz="2000" dirty="0">
              <a:solidFill>
                <a:srgbClr val="F5F1DD"/>
              </a:solidFill>
              <a:cs typeface="メイリオ"/>
            </a:endParaRPr>
          </a:p>
        </p:txBody>
      </p:sp>
    </p:spTree>
    <p:extLst>
      <p:ext uri="{BB962C8B-B14F-4D97-AF65-F5344CB8AC3E}">
        <p14:creationId xmlns:p14="http://schemas.microsoft.com/office/powerpoint/2010/main" val="92766344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実験</a:t>
            </a:r>
            <a:endParaRPr kumimoji="1" lang="ja-JP" altLang="en-US" dirty="0"/>
          </a:p>
        </p:txBody>
      </p:sp>
      <p:sp>
        <p:nvSpPr>
          <p:cNvPr id="3" name="コンテンツ プレースホルダー 2"/>
          <p:cNvSpPr>
            <a:spLocks noGrp="1"/>
          </p:cNvSpPr>
          <p:nvPr>
            <p:ph idx="1"/>
          </p:nvPr>
        </p:nvSpPr>
        <p:spPr/>
        <p:txBody>
          <a:bodyPr/>
          <a:lstStyle/>
          <a:p>
            <a:pPr>
              <a:tabLst>
                <a:tab pos="1344613" algn="l"/>
              </a:tabLst>
            </a:pPr>
            <a:r>
              <a:rPr lang="en-US" altLang="ja-JP" dirty="0" smtClean="0">
                <a:cs typeface="メイリオ"/>
              </a:rPr>
              <a:t>V-Met</a:t>
            </a:r>
            <a:r>
              <a:rPr lang="ja-JP" altLang="en-US" dirty="0" smtClean="0">
                <a:cs typeface="メイリオ"/>
              </a:rPr>
              <a:t>と</a:t>
            </a:r>
            <a:r>
              <a:rPr lang="ja-JP" altLang="en-US" dirty="0">
                <a:cs typeface="メイリオ"/>
              </a:rPr>
              <a:t>従来システムでの</a:t>
            </a:r>
            <a:r>
              <a:rPr lang="en-US" altLang="ja-JP" dirty="0">
                <a:cs typeface="メイリオ"/>
              </a:rPr>
              <a:t>IDS</a:t>
            </a:r>
            <a:r>
              <a:rPr lang="ja-JP" altLang="en-US" dirty="0">
                <a:cs typeface="メイリオ"/>
              </a:rPr>
              <a:t>オフロードの性能を比較</a:t>
            </a:r>
            <a:endParaRPr lang="en-US" altLang="ja-JP" dirty="0">
              <a:cs typeface="メイリオ"/>
            </a:endParaRPr>
          </a:p>
          <a:p>
            <a:pPr lvl="1">
              <a:tabLst>
                <a:tab pos="1344613" algn="l"/>
              </a:tabLst>
            </a:pPr>
            <a:r>
              <a:rPr lang="en-US" altLang="ja-JP" dirty="0">
                <a:cs typeface="メイリオ"/>
              </a:rPr>
              <a:t>Transcall </a:t>
            </a:r>
            <a:r>
              <a:rPr lang="en-US" altLang="ja-JP" sz="2000" dirty="0">
                <a:cs typeface="メイリオ"/>
              </a:rPr>
              <a:t>[</a:t>
            </a:r>
            <a:r>
              <a:rPr lang="ja-JP" altLang="en-US" sz="2000" dirty="0">
                <a:cs typeface="メイリオ"/>
              </a:rPr>
              <a:t>飯田ら</a:t>
            </a:r>
            <a:r>
              <a:rPr lang="en-US" altLang="ja-JP" sz="2000" dirty="0">
                <a:cs typeface="メイリオ"/>
              </a:rPr>
              <a:t>'11]</a:t>
            </a:r>
            <a:r>
              <a:rPr lang="en-US" altLang="ja-JP" dirty="0">
                <a:cs typeface="メイリオ"/>
              </a:rPr>
              <a:t> </a:t>
            </a:r>
            <a:r>
              <a:rPr lang="ja-JP" altLang="en-US" dirty="0">
                <a:cs typeface="メイリオ"/>
              </a:rPr>
              <a:t>により既存の</a:t>
            </a:r>
            <a:r>
              <a:rPr lang="en-US" altLang="ja-JP" dirty="0">
                <a:cs typeface="メイリオ"/>
              </a:rPr>
              <a:t>IDS</a:t>
            </a:r>
            <a:r>
              <a:rPr lang="ja-JP" altLang="en-US" dirty="0">
                <a:cs typeface="メイリオ"/>
              </a:rPr>
              <a:t>を</a:t>
            </a:r>
            <a:r>
              <a:rPr lang="ja-JP" altLang="en-US" dirty="0" smtClean="0">
                <a:cs typeface="メイリオ"/>
              </a:rPr>
              <a:t>オフロード</a:t>
            </a:r>
            <a:endParaRPr lang="en-US" altLang="ja-JP" dirty="0" smtClean="0">
              <a:cs typeface="メイリオ"/>
            </a:endParaRPr>
          </a:p>
          <a:p>
            <a:pPr lvl="1"/>
            <a:r>
              <a:rPr lang="ja-JP" altLang="en-US" dirty="0" smtClean="0">
                <a:cs typeface="メイリオ"/>
              </a:rPr>
              <a:t>メモリ</a:t>
            </a:r>
            <a:r>
              <a:rPr lang="ja-JP" altLang="en-US" dirty="0">
                <a:cs typeface="メイリオ"/>
              </a:rPr>
              <a:t>、ディスク、</a:t>
            </a:r>
            <a:r>
              <a:rPr lang="ja-JP" altLang="en-US" dirty="0" smtClean="0">
                <a:cs typeface="メイリオ"/>
              </a:rPr>
              <a:t>ネットワークの監視性能を測定</a:t>
            </a:r>
            <a:endParaRPr lang="en-US" altLang="ja-JP" dirty="0">
              <a:cs typeface="メイリオ"/>
            </a:endParaRPr>
          </a:p>
          <a:p>
            <a:r>
              <a:rPr kumimoji="1" lang="ja-JP" altLang="en-US" dirty="0" smtClean="0">
                <a:latin typeface="メイリオ"/>
                <a:ea typeface="メイリオ"/>
                <a:cs typeface="メイリオ"/>
              </a:rPr>
              <a:t>実験環境</a:t>
            </a:r>
            <a:r>
              <a:rPr lang="en-US" altLang="ja-JP" dirty="0" smtClean="0">
                <a:latin typeface="メイリオ"/>
                <a:ea typeface="メイリオ"/>
                <a:cs typeface="メイリオ"/>
              </a:rPr>
              <a:t> </a:t>
            </a:r>
            <a:endParaRPr kumimoji="1" lang="en-US" altLang="ja-JP" dirty="0" smtClean="0">
              <a:latin typeface="メイリオ"/>
              <a:ea typeface="メイリオ"/>
              <a:cs typeface="メイリオ"/>
            </a:endParaRPr>
          </a:p>
          <a:p>
            <a:pPr lvl="1"/>
            <a:endParaRPr kumimoji="1" lang="en-US" altLang="ja-JP" dirty="0" smtClean="0">
              <a:latin typeface="メイリオ"/>
              <a:ea typeface="メイリオ"/>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20</a:t>
            </a:fld>
            <a:endParaRPr kumimoji="1" lang="ja-JP" altLang="en-US"/>
          </a:p>
        </p:txBody>
      </p:sp>
      <p:sp>
        <p:nvSpPr>
          <p:cNvPr id="7" name="正方形/長方形 6"/>
          <p:cNvSpPr/>
          <p:nvPr/>
        </p:nvSpPr>
        <p:spPr>
          <a:xfrm>
            <a:off x="1798393" y="5421899"/>
            <a:ext cx="1399077" cy="900000"/>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2000" dirty="0">
              <a:solidFill>
                <a:srgbClr val="5F5F5F"/>
              </a:solidFill>
              <a:latin typeface="メイリオ"/>
              <a:ea typeface="メイリオ"/>
              <a:cs typeface="メイリオ"/>
            </a:endParaRPr>
          </a:p>
        </p:txBody>
      </p:sp>
      <p:sp>
        <p:nvSpPr>
          <p:cNvPr id="19" name="テキスト ボックス 18"/>
          <p:cNvSpPr txBox="1"/>
          <p:nvPr/>
        </p:nvSpPr>
        <p:spPr>
          <a:xfrm>
            <a:off x="1849269" y="5433388"/>
            <a:ext cx="1226455" cy="369332"/>
          </a:xfrm>
          <a:prstGeom prst="rect">
            <a:avLst/>
          </a:prstGeom>
          <a:noFill/>
        </p:spPr>
        <p:txBody>
          <a:bodyPr wrap="none" rtlCol="0">
            <a:spAutoFit/>
          </a:bodyPr>
          <a:lstStyle/>
          <a:p>
            <a:r>
              <a:rPr lang="ja-JP" altLang="en-US" dirty="0" smtClean="0">
                <a:solidFill>
                  <a:srgbClr val="F5F1DD"/>
                </a:solidFill>
              </a:rPr>
              <a:t>ユーザ</a:t>
            </a:r>
            <a:r>
              <a:rPr lang="en-US" altLang="ja-JP" dirty="0" smtClean="0">
                <a:solidFill>
                  <a:srgbClr val="F5F1DD"/>
                </a:solidFill>
              </a:rPr>
              <a:t>VM</a:t>
            </a:r>
            <a:endParaRPr kumimoji="1" lang="ja-JP" altLang="en-US" dirty="0">
              <a:solidFill>
                <a:srgbClr val="F5F1DD"/>
              </a:solidFill>
            </a:endParaRPr>
          </a:p>
        </p:txBody>
      </p:sp>
      <p:sp>
        <p:nvSpPr>
          <p:cNvPr id="28" name="正方形/長方形 27"/>
          <p:cNvSpPr/>
          <p:nvPr/>
        </p:nvSpPr>
        <p:spPr>
          <a:xfrm>
            <a:off x="4901970" y="5258306"/>
            <a:ext cx="3470755" cy="1141172"/>
          </a:xfrm>
          <a:prstGeom prst="rect">
            <a:avLst/>
          </a:prstGeom>
          <a:solidFill>
            <a:srgbClr val="327F9E"/>
          </a:solidFill>
          <a:ln w="25400">
            <a:no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endParaRPr>
          </a:p>
        </p:txBody>
      </p:sp>
      <p:sp>
        <p:nvSpPr>
          <p:cNvPr id="33" name="テキスト ボックス 32"/>
          <p:cNvSpPr txBox="1"/>
          <p:nvPr/>
        </p:nvSpPr>
        <p:spPr>
          <a:xfrm>
            <a:off x="6774035" y="5258306"/>
            <a:ext cx="1598690" cy="400110"/>
          </a:xfrm>
          <a:prstGeom prst="rect">
            <a:avLst/>
          </a:prstGeom>
          <a:noFill/>
          <a:effectLst/>
        </p:spPr>
        <p:txBody>
          <a:bodyPr wrap="none" rtlCol="0">
            <a:spAutoFit/>
          </a:bodyPr>
          <a:lstStyle/>
          <a:p>
            <a:r>
              <a:rPr kumimoji="1" lang="ja-JP" altLang="en-US" sz="2000" dirty="0" smtClean="0">
                <a:solidFill>
                  <a:srgbClr val="F5F1DD"/>
                </a:solidFill>
                <a:latin typeface="メイリオ"/>
                <a:ea typeface="メイリオ"/>
                <a:cs typeface="メイリオ"/>
              </a:rPr>
              <a:t>クラウド</a:t>
            </a:r>
            <a:r>
              <a:rPr kumimoji="1" lang="en-US" altLang="ja-JP" sz="2000" dirty="0" smtClean="0">
                <a:solidFill>
                  <a:srgbClr val="F5F1DD"/>
                </a:solidFill>
                <a:latin typeface="メイリオ"/>
                <a:ea typeface="メイリオ"/>
                <a:cs typeface="メイリオ"/>
              </a:rPr>
              <a:t>VM</a:t>
            </a:r>
            <a:endParaRPr kumimoji="1" lang="ja-JP" altLang="en-US" sz="2000" dirty="0">
              <a:solidFill>
                <a:srgbClr val="F5F1DD"/>
              </a:solidFill>
              <a:latin typeface="メイリオ"/>
              <a:ea typeface="メイリオ"/>
              <a:cs typeface="メイリオ"/>
            </a:endParaRPr>
          </a:p>
        </p:txBody>
      </p:sp>
      <p:sp>
        <p:nvSpPr>
          <p:cNvPr id="50" name="テキスト ボックス 49"/>
          <p:cNvSpPr txBox="1"/>
          <p:nvPr/>
        </p:nvSpPr>
        <p:spPr>
          <a:xfrm>
            <a:off x="-1754496" y="2906875"/>
            <a:ext cx="184666" cy="369332"/>
          </a:xfrm>
          <a:prstGeom prst="rect">
            <a:avLst/>
          </a:prstGeom>
          <a:noFill/>
        </p:spPr>
        <p:txBody>
          <a:bodyPr wrap="none" rtlCol="0">
            <a:spAutoFit/>
          </a:bodyPr>
          <a:lstStyle/>
          <a:p>
            <a:endParaRPr kumimoji="1" lang="ja-JP" altLang="en-US"/>
          </a:p>
        </p:txBody>
      </p:sp>
      <p:sp>
        <p:nvSpPr>
          <p:cNvPr id="40" name="テキスト ボックス 39"/>
          <p:cNvSpPr txBox="1"/>
          <p:nvPr/>
        </p:nvSpPr>
        <p:spPr>
          <a:xfrm>
            <a:off x="1832099" y="5948052"/>
            <a:ext cx="1502949" cy="369332"/>
          </a:xfrm>
          <a:prstGeom prst="rect">
            <a:avLst/>
          </a:prstGeom>
          <a:noFill/>
          <a:ln>
            <a:noFill/>
          </a:ln>
        </p:spPr>
        <p:txBody>
          <a:bodyPr wrap="square" rtlCol="0">
            <a:spAutoFit/>
          </a:bodyPr>
          <a:lstStyle/>
          <a:p>
            <a:r>
              <a:rPr lang="ja-JP" altLang="en-US" dirty="0" smtClean="0">
                <a:solidFill>
                  <a:srgbClr val="F5F1DD"/>
                </a:solidFill>
              </a:rPr>
              <a:t>メモリ</a:t>
            </a:r>
            <a:r>
              <a:rPr lang="en-US" altLang="ja-JP" dirty="0" smtClean="0">
                <a:solidFill>
                  <a:srgbClr val="F5F1DD"/>
                </a:solidFill>
              </a:rPr>
              <a:t>:1GB</a:t>
            </a:r>
            <a:endParaRPr lang="ja-JP" altLang="en-US" dirty="0">
              <a:solidFill>
                <a:srgbClr val="F5F1DD"/>
              </a:solidFill>
            </a:endParaRPr>
          </a:p>
        </p:txBody>
      </p:sp>
      <p:sp>
        <p:nvSpPr>
          <p:cNvPr id="44" name="正方形/長方形 43"/>
          <p:cNvSpPr/>
          <p:nvPr/>
        </p:nvSpPr>
        <p:spPr>
          <a:xfrm>
            <a:off x="5154035" y="5365442"/>
            <a:ext cx="1620000" cy="900000"/>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2000" dirty="0">
              <a:solidFill>
                <a:srgbClr val="5F5F5F"/>
              </a:solidFill>
              <a:latin typeface="メイリオ"/>
              <a:ea typeface="メイリオ"/>
              <a:cs typeface="メイリオ"/>
            </a:endParaRPr>
          </a:p>
        </p:txBody>
      </p:sp>
      <p:sp>
        <p:nvSpPr>
          <p:cNvPr id="37" name="テキスト ボックス 36"/>
          <p:cNvSpPr txBox="1"/>
          <p:nvPr/>
        </p:nvSpPr>
        <p:spPr>
          <a:xfrm>
            <a:off x="5336419" y="5388502"/>
            <a:ext cx="1226455" cy="369332"/>
          </a:xfrm>
          <a:prstGeom prst="rect">
            <a:avLst/>
          </a:prstGeom>
          <a:noFill/>
        </p:spPr>
        <p:txBody>
          <a:bodyPr wrap="none" rtlCol="0">
            <a:spAutoFit/>
          </a:bodyPr>
          <a:lstStyle/>
          <a:p>
            <a:r>
              <a:rPr lang="ja-JP" altLang="en-US" dirty="0" smtClean="0">
                <a:solidFill>
                  <a:srgbClr val="F5F1DD"/>
                </a:solidFill>
              </a:rPr>
              <a:t>ユーザ</a:t>
            </a:r>
            <a:r>
              <a:rPr lang="en-US" altLang="ja-JP" dirty="0" smtClean="0">
                <a:solidFill>
                  <a:srgbClr val="F5F1DD"/>
                </a:solidFill>
              </a:rPr>
              <a:t>VM</a:t>
            </a:r>
            <a:endParaRPr kumimoji="1" lang="ja-JP" altLang="en-US" dirty="0">
              <a:solidFill>
                <a:srgbClr val="F5F1DD"/>
              </a:solidFill>
            </a:endParaRPr>
          </a:p>
        </p:txBody>
      </p:sp>
      <p:sp>
        <p:nvSpPr>
          <p:cNvPr id="45" name="テキスト ボックス 44"/>
          <p:cNvSpPr txBox="1"/>
          <p:nvPr/>
        </p:nvSpPr>
        <p:spPr>
          <a:xfrm>
            <a:off x="5229528" y="5866264"/>
            <a:ext cx="1502949" cy="369332"/>
          </a:xfrm>
          <a:prstGeom prst="rect">
            <a:avLst/>
          </a:prstGeom>
          <a:noFill/>
        </p:spPr>
        <p:txBody>
          <a:bodyPr wrap="square" rtlCol="0">
            <a:spAutoFit/>
          </a:bodyPr>
          <a:lstStyle/>
          <a:p>
            <a:r>
              <a:rPr lang="ja-JP" altLang="en-US" dirty="0" smtClean="0">
                <a:solidFill>
                  <a:srgbClr val="F5F1DD"/>
                </a:solidFill>
              </a:rPr>
              <a:t>メモリ</a:t>
            </a:r>
            <a:r>
              <a:rPr lang="en-US" altLang="ja-JP" dirty="0" smtClean="0">
                <a:solidFill>
                  <a:srgbClr val="F5F1DD"/>
                </a:solidFill>
              </a:rPr>
              <a:t>:1GB</a:t>
            </a:r>
            <a:endParaRPr lang="ja-JP" altLang="en-US" dirty="0">
              <a:solidFill>
                <a:srgbClr val="F5F1DD"/>
              </a:solidFill>
            </a:endParaRPr>
          </a:p>
        </p:txBody>
      </p:sp>
      <p:sp>
        <p:nvSpPr>
          <p:cNvPr id="30" name="テキスト ボックス 29"/>
          <p:cNvSpPr txBox="1"/>
          <p:nvPr/>
        </p:nvSpPr>
        <p:spPr>
          <a:xfrm>
            <a:off x="6816368" y="5935583"/>
            <a:ext cx="1502949" cy="369332"/>
          </a:xfrm>
          <a:prstGeom prst="rect">
            <a:avLst/>
          </a:prstGeom>
          <a:noFill/>
        </p:spPr>
        <p:txBody>
          <a:bodyPr wrap="square" rtlCol="0">
            <a:spAutoFit/>
          </a:bodyPr>
          <a:lstStyle/>
          <a:p>
            <a:r>
              <a:rPr lang="ja-JP" altLang="en-US" dirty="0" smtClean="0">
                <a:solidFill>
                  <a:srgbClr val="F5F1DD"/>
                </a:solidFill>
              </a:rPr>
              <a:t>メモリ</a:t>
            </a:r>
            <a:r>
              <a:rPr lang="en-US" altLang="ja-JP" dirty="0" smtClean="0">
                <a:solidFill>
                  <a:srgbClr val="F5F1DD"/>
                </a:solidFill>
              </a:rPr>
              <a:t>:3GB</a:t>
            </a:r>
            <a:endParaRPr lang="ja-JP" altLang="en-US" dirty="0">
              <a:solidFill>
                <a:srgbClr val="F5F1DD"/>
              </a:solidFill>
            </a:endParaRPr>
          </a:p>
        </p:txBody>
      </p:sp>
      <p:sp>
        <p:nvSpPr>
          <p:cNvPr id="13" name="テキスト ボックス 12"/>
          <p:cNvSpPr txBox="1"/>
          <p:nvPr/>
        </p:nvSpPr>
        <p:spPr>
          <a:xfrm>
            <a:off x="3197470" y="3593048"/>
            <a:ext cx="4920781" cy="923330"/>
          </a:xfrm>
          <a:prstGeom prst="rect">
            <a:avLst/>
          </a:prstGeom>
          <a:noFill/>
          <a:ln>
            <a:solidFill>
              <a:srgbClr val="5F5F5F"/>
            </a:solidFill>
          </a:ln>
        </p:spPr>
        <p:txBody>
          <a:bodyPr wrap="square" rtlCol="0">
            <a:spAutoFit/>
          </a:bodyPr>
          <a:lstStyle/>
          <a:p>
            <a:r>
              <a:rPr kumimoji="1" lang="en-US" altLang="ja-JP" dirty="0" err="1" smtClean="0">
                <a:solidFill>
                  <a:srgbClr val="333333"/>
                </a:solidFill>
              </a:rPr>
              <a:t>CPU:Intel</a:t>
            </a:r>
            <a:r>
              <a:rPr kumimoji="1" lang="en-US" altLang="ja-JP" dirty="0" smtClean="0">
                <a:solidFill>
                  <a:srgbClr val="333333"/>
                </a:solidFill>
              </a:rPr>
              <a:t> Xeon E3</a:t>
            </a:r>
            <a:r>
              <a:rPr lang="en-US" altLang="ja-JP" dirty="0">
                <a:solidFill>
                  <a:srgbClr val="333333"/>
                </a:solidFill>
              </a:rPr>
              <a:t>-</a:t>
            </a:r>
            <a:r>
              <a:rPr kumimoji="1" lang="en-US" altLang="ja-JP" dirty="0" smtClean="0">
                <a:solidFill>
                  <a:srgbClr val="333333"/>
                </a:solidFill>
              </a:rPr>
              <a:t>1270v3, </a:t>
            </a:r>
            <a:r>
              <a:rPr kumimoji="1" lang="ja-JP" altLang="en-US" dirty="0" smtClean="0">
                <a:solidFill>
                  <a:srgbClr val="333333"/>
                </a:solidFill>
              </a:rPr>
              <a:t>メモリ</a:t>
            </a:r>
            <a:r>
              <a:rPr kumimoji="1" lang="en-US" altLang="ja-JP" dirty="0" smtClean="0">
                <a:solidFill>
                  <a:srgbClr val="333333"/>
                </a:solidFill>
              </a:rPr>
              <a:t>: 8GB,</a:t>
            </a:r>
            <a:br>
              <a:rPr kumimoji="1" lang="en-US" altLang="ja-JP" dirty="0" smtClean="0">
                <a:solidFill>
                  <a:srgbClr val="333333"/>
                </a:solidFill>
              </a:rPr>
            </a:br>
            <a:r>
              <a:rPr kumimoji="1" lang="en-US" altLang="ja-JP" dirty="0" smtClean="0">
                <a:solidFill>
                  <a:srgbClr val="333333"/>
                </a:solidFill>
              </a:rPr>
              <a:t>HDD: 2TB</a:t>
            </a:r>
            <a:r>
              <a:rPr lang="en-US" altLang="ja-JP" dirty="0" smtClean="0">
                <a:solidFill>
                  <a:srgbClr val="333333"/>
                </a:solidFill>
              </a:rPr>
              <a:t>, </a:t>
            </a:r>
            <a:r>
              <a:rPr lang="ja-JP" altLang="en-US" dirty="0" smtClean="0">
                <a:solidFill>
                  <a:srgbClr val="333333"/>
                </a:solidFill>
              </a:rPr>
              <a:t>ギガビットイーサネット</a:t>
            </a:r>
            <a:endParaRPr kumimoji="1" lang="en-US" altLang="ja-JP" dirty="0" smtClean="0">
              <a:solidFill>
                <a:srgbClr val="333333"/>
              </a:solidFill>
            </a:endParaRPr>
          </a:p>
          <a:p>
            <a:r>
              <a:rPr lang="en-US" altLang="ja-JP" dirty="0" smtClean="0">
                <a:solidFill>
                  <a:srgbClr val="333333"/>
                </a:solidFill>
              </a:rPr>
              <a:t>Xen 4.4, Linux 3.13.0</a:t>
            </a:r>
            <a:endParaRPr lang="ja-JP" altLang="en-US" dirty="0">
              <a:solidFill>
                <a:srgbClr val="333333"/>
              </a:solidFill>
            </a:endParaRPr>
          </a:p>
        </p:txBody>
      </p:sp>
      <p:cxnSp>
        <p:nvCxnSpPr>
          <p:cNvPr id="11" name="直線コネクタ 10"/>
          <p:cNvCxnSpPr/>
          <p:nvPr/>
        </p:nvCxnSpPr>
        <p:spPr>
          <a:xfrm>
            <a:off x="3592028" y="4566902"/>
            <a:ext cx="0" cy="2291098"/>
          </a:xfrm>
          <a:prstGeom prst="line">
            <a:avLst/>
          </a:prstGeom>
          <a:ln w="25400" cmpd="sng">
            <a:solidFill>
              <a:srgbClr val="333333"/>
            </a:solidFill>
          </a:ln>
          <a:effectLst/>
        </p:spPr>
        <p:style>
          <a:lnRef idx="2">
            <a:schemeClr val="accent1"/>
          </a:lnRef>
          <a:fillRef idx="0">
            <a:schemeClr val="accent1"/>
          </a:fillRef>
          <a:effectRef idx="1">
            <a:schemeClr val="accent1"/>
          </a:effectRef>
          <a:fontRef idx="minor">
            <a:schemeClr val="tx1"/>
          </a:fontRef>
        </p:style>
      </p:cxnSp>
      <p:sp>
        <p:nvSpPr>
          <p:cNvPr id="14" name="テキスト ボックス 13"/>
          <p:cNvSpPr txBox="1"/>
          <p:nvPr/>
        </p:nvSpPr>
        <p:spPr>
          <a:xfrm>
            <a:off x="366941" y="4581532"/>
            <a:ext cx="902811" cy="523220"/>
          </a:xfrm>
          <a:prstGeom prst="rect">
            <a:avLst/>
          </a:prstGeom>
          <a:noFill/>
        </p:spPr>
        <p:txBody>
          <a:bodyPr wrap="none" rtlCol="0">
            <a:spAutoFit/>
          </a:bodyPr>
          <a:lstStyle/>
          <a:p>
            <a:r>
              <a:rPr lang="ja-JP" altLang="en-US" sz="2800" dirty="0" smtClean="0">
                <a:solidFill>
                  <a:srgbClr val="333333"/>
                </a:solidFill>
              </a:rPr>
              <a:t>従来</a:t>
            </a:r>
            <a:endParaRPr kumimoji="1" lang="ja-JP" altLang="en-US" sz="2800" dirty="0">
              <a:solidFill>
                <a:srgbClr val="333333"/>
              </a:solidFill>
            </a:endParaRPr>
          </a:p>
        </p:txBody>
      </p:sp>
      <p:sp>
        <p:nvSpPr>
          <p:cNvPr id="49" name="テキスト ボックス 48"/>
          <p:cNvSpPr txBox="1"/>
          <p:nvPr/>
        </p:nvSpPr>
        <p:spPr>
          <a:xfrm>
            <a:off x="4101544" y="4566902"/>
            <a:ext cx="1223412" cy="523220"/>
          </a:xfrm>
          <a:prstGeom prst="rect">
            <a:avLst/>
          </a:prstGeom>
          <a:noFill/>
        </p:spPr>
        <p:txBody>
          <a:bodyPr wrap="none" rtlCol="0">
            <a:spAutoFit/>
          </a:bodyPr>
          <a:lstStyle/>
          <a:p>
            <a:r>
              <a:rPr lang="en-US" altLang="ja-JP" sz="2800" dirty="0" smtClean="0">
                <a:solidFill>
                  <a:srgbClr val="333333"/>
                </a:solidFill>
              </a:rPr>
              <a:t>V-Met</a:t>
            </a:r>
            <a:endParaRPr kumimoji="1" lang="ja-JP" altLang="en-US" sz="2800" dirty="0">
              <a:solidFill>
                <a:srgbClr val="333333"/>
              </a:solidFill>
            </a:endParaRPr>
          </a:p>
        </p:txBody>
      </p:sp>
      <p:sp>
        <p:nvSpPr>
          <p:cNvPr id="20" name="正方形/長方形 19"/>
          <p:cNvSpPr/>
          <p:nvPr/>
        </p:nvSpPr>
        <p:spPr>
          <a:xfrm>
            <a:off x="691800" y="5626960"/>
            <a:ext cx="755386" cy="492693"/>
          </a:xfrm>
          <a:prstGeom prst="rect">
            <a:avLst/>
          </a:prstGeom>
          <a:solidFill>
            <a:srgbClr val="82991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t>IDS</a:t>
            </a:r>
            <a:endParaRPr kumimoji="1" lang="ja-JP" altLang="en-US" dirty="0"/>
          </a:p>
        </p:txBody>
      </p:sp>
      <p:sp>
        <p:nvSpPr>
          <p:cNvPr id="21" name="正方形/長方形 20"/>
          <p:cNvSpPr/>
          <p:nvPr/>
        </p:nvSpPr>
        <p:spPr>
          <a:xfrm>
            <a:off x="3847439" y="5581490"/>
            <a:ext cx="755386" cy="492693"/>
          </a:xfrm>
          <a:prstGeom prst="rect">
            <a:avLst/>
          </a:prstGeom>
          <a:solidFill>
            <a:srgbClr val="82991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t>IDS</a:t>
            </a:r>
            <a:endParaRPr kumimoji="1" lang="ja-JP" altLang="en-US" dirty="0"/>
          </a:p>
        </p:txBody>
      </p:sp>
      <p:cxnSp>
        <p:nvCxnSpPr>
          <p:cNvPr id="6" name="直線矢印コネクタ 5"/>
          <p:cNvCxnSpPr>
            <a:stCxn id="20" idx="3"/>
            <a:endCxn id="7" idx="1"/>
          </p:cNvCxnSpPr>
          <p:nvPr/>
        </p:nvCxnSpPr>
        <p:spPr>
          <a:xfrm flipV="1">
            <a:off x="1447186" y="5871899"/>
            <a:ext cx="351207" cy="1408"/>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4" name="直線矢印コネクタ 23"/>
          <p:cNvCxnSpPr>
            <a:stCxn id="21" idx="3"/>
            <a:endCxn id="44" idx="1"/>
          </p:cNvCxnSpPr>
          <p:nvPr/>
        </p:nvCxnSpPr>
        <p:spPr>
          <a:xfrm flipV="1">
            <a:off x="4602825" y="5815442"/>
            <a:ext cx="551210" cy="12395"/>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044289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5F1DD">
              <a:alpha val="50000"/>
            </a:srgbClr>
          </a:solidFill>
        </p:spPr>
        <p:txBody>
          <a:bodyPr/>
          <a:lstStyle/>
          <a:p>
            <a:r>
              <a:rPr lang="ja-JP" altLang="en-US" dirty="0" smtClean="0"/>
              <a:t>メモリ監視の性能</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メモリをマップして読み込む性能を測定</a:t>
            </a:r>
            <a:endParaRPr kumimoji="1" lang="en-US" altLang="ja-JP" dirty="0" smtClean="0"/>
          </a:p>
          <a:p>
            <a:pPr lvl="1"/>
            <a:r>
              <a:rPr kumimoji="1" lang="ja-JP" altLang="en-US" dirty="0" smtClean="0"/>
              <a:t>従来システムの</a:t>
            </a:r>
            <a:r>
              <a:rPr kumimoji="1" lang="en-US" altLang="ja-JP" dirty="0" smtClean="0"/>
              <a:t>1.3</a:t>
            </a:r>
            <a:r>
              <a:rPr kumimoji="1" lang="ja-JP" altLang="en-US" dirty="0" smtClean="0"/>
              <a:t>倍高速</a:t>
            </a:r>
            <a:endParaRPr kumimoji="1" lang="en-US" altLang="ja-JP" dirty="0" smtClean="0"/>
          </a:p>
          <a:p>
            <a:pPr lvl="2"/>
            <a:r>
              <a:rPr lang="ja-JP" altLang="en-US" dirty="0" smtClean="0"/>
              <a:t>アドレス変換の違いによるものと考えられた</a:t>
            </a:r>
            <a:endParaRPr kumimoji="1" lang="en-US" altLang="ja-JP" dirty="0" smtClean="0"/>
          </a:p>
          <a:p>
            <a:r>
              <a:rPr lang="ja-JP" altLang="en-US" dirty="0" smtClean="0"/>
              <a:t>アドレス変換用ハイパーコールの実行時間を測定</a:t>
            </a:r>
            <a:endParaRPr lang="en-US" altLang="ja-JP" dirty="0" smtClean="0"/>
          </a:p>
          <a:p>
            <a:pPr lvl="1"/>
            <a:r>
              <a:rPr lang="ja-JP" altLang="en-US" dirty="0" smtClean="0"/>
              <a:t>ページテーブルのアドレス取得が高速化</a:t>
            </a:r>
            <a:endParaRPr lang="en-US" altLang="ja-JP" dirty="0" smtClean="0"/>
          </a:p>
          <a:p>
            <a:pPr lvl="2"/>
            <a:r>
              <a:rPr lang="ja-JP" altLang="en-US" dirty="0" smtClean="0"/>
              <a:t>従来システムでは仮想</a:t>
            </a:r>
            <a:r>
              <a:rPr lang="en-US" altLang="ja-JP" dirty="0" smtClean="0"/>
              <a:t>CPU</a:t>
            </a:r>
            <a:r>
              <a:rPr lang="ja-JP" altLang="en-US" dirty="0" smtClean="0"/>
              <a:t>のすべての情報を取得していたため</a:t>
            </a:r>
            <a:endParaRPr lang="en-US" altLang="ja-JP" dirty="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21</a:t>
            </a:fld>
            <a:endParaRPr kumimoji="1" lang="ja-JP" altLang="en-US"/>
          </a:p>
        </p:txBody>
      </p:sp>
      <p:graphicFrame>
        <p:nvGraphicFramePr>
          <p:cNvPr id="9" name="グラフ 8"/>
          <p:cNvGraphicFramePr>
            <a:graphicFrameLocks/>
          </p:cNvGraphicFramePr>
          <p:nvPr>
            <p:extLst>
              <p:ext uri="{D42A27DB-BD31-4B8C-83A1-F6EECF244321}">
                <p14:modId xmlns:p14="http://schemas.microsoft.com/office/powerpoint/2010/main" val="2603384299"/>
              </p:ext>
            </p:extLst>
          </p:nvPr>
        </p:nvGraphicFramePr>
        <p:xfrm>
          <a:off x="1" y="4247711"/>
          <a:ext cx="4565650" cy="25674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p:cNvGraphicFramePr>
            <a:graphicFrameLocks/>
          </p:cNvGraphicFramePr>
          <p:nvPr>
            <p:extLst>
              <p:ext uri="{D42A27DB-BD31-4B8C-83A1-F6EECF244321}">
                <p14:modId xmlns:p14="http://schemas.microsoft.com/office/powerpoint/2010/main" val="1757201667"/>
              </p:ext>
            </p:extLst>
          </p:nvPr>
        </p:nvGraphicFramePr>
        <p:xfrm>
          <a:off x="4456112" y="4429125"/>
          <a:ext cx="4594225" cy="257174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21669267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chkrootkit</a:t>
            </a:r>
            <a:r>
              <a:rPr kumimoji="1" lang="ja-JP" altLang="en-US" dirty="0" smtClean="0"/>
              <a:t>の性能</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Transcall</a:t>
            </a:r>
            <a:r>
              <a:rPr lang="ja-JP" altLang="en-US" dirty="0" smtClean="0"/>
              <a:t>による</a:t>
            </a:r>
            <a:r>
              <a:rPr lang="en-US" altLang="ja-JP" dirty="0" smtClean="0"/>
              <a:t>IDS</a:t>
            </a:r>
            <a:r>
              <a:rPr kumimoji="1" lang="ja-JP" altLang="en-US" dirty="0" smtClean="0"/>
              <a:t>実行環境の構築時間を測定</a:t>
            </a:r>
            <a:endParaRPr kumimoji="1" lang="en-US" altLang="ja-JP" dirty="0" smtClean="0"/>
          </a:p>
          <a:p>
            <a:pPr lvl="1"/>
            <a:r>
              <a:rPr kumimoji="1" lang="ja-JP" altLang="en-US" dirty="0" smtClean="0"/>
              <a:t>従来</a:t>
            </a:r>
            <a:r>
              <a:rPr lang="ja-JP" altLang="en-US" dirty="0" smtClean="0"/>
              <a:t>システム</a:t>
            </a:r>
            <a:r>
              <a:rPr kumimoji="1" lang="ja-JP" altLang="en-US" dirty="0" smtClean="0"/>
              <a:t>より</a:t>
            </a:r>
            <a:r>
              <a:rPr kumimoji="1" lang="en-US" altLang="ja-JP" dirty="0" smtClean="0"/>
              <a:t>11%</a:t>
            </a:r>
            <a:r>
              <a:rPr kumimoji="1" lang="ja-JP" altLang="en-US" dirty="0" smtClean="0"/>
              <a:t>増加</a:t>
            </a:r>
            <a:endParaRPr kumimoji="1" lang="en-US" altLang="ja-JP" dirty="0" smtClean="0"/>
          </a:p>
          <a:p>
            <a:pPr lvl="2"/>
            <a:r>
              <a:rPr lang="en-US" altLang="ja-JP" dirty="0" smtClean="0"/>
              <a:t>EPT</a:t>
            </a:r>
            <a:r>
              <a:rPr lang="ja-JP" altLang="en-US" dirty="0" smtClean="0"/>
              <a:t>を用いたアドレス変換が相対的に多かった</a:t>
            </a:r>
            <a:endParaRPr kumimoji="1" lang="en-US" altLang="ja-JP" dirty="0"/>
          </a:p>
          <a:p>
            <a:r>
              <a:rPr kumimoji="1" lang="en-US" altLang="ja-JP" dirty="0" smtClean="0"/>
              <a:t>Transcall</a:t>
            </a:r>
            <a:r>
              <a:rPr kumimoji="1" lang="ja-JP" altLang="en-US" dirty="0" smtClean="0"/>
              <a:t>上での</a:t>
            </a:r>
            <a:r>
              <a:rPr kumimoji="1" lang="en-US" altLang="ja-JP" dirty="0" smtClean="0"/>
              <a:t>chkrootkit</a:t>
            </a:r>
            <a:r>
              <a:rPr kumimoji="1" lang="ja-JP" altLang="en-US" dirty="0" smtClean="0"/>
              <a:t>の実行時間を測定</a:t>
            </a:r>
            <a:endParaRPr kumimoji="1" lang="en-US" altLang="ja-JP" dirty="0" smtClean="0"/>
          </a:p>
          <a:p>
            <a:pPr lvl="1"/>
            <a:r>
              <a:rPr kumimoji="1" lang="ja-JP" altLang="en-US" dirty="0" smtClean="0"/>
              <a:t>従来</a:t>
            </a:r>
            <a:r>
              <a:rPr lang="ja-JP" altLang="en-US" dirty="0" smtClean="0"/>
              <a:t>システム</a:t>
            </a:r>
            <a:r>
              <a:rPr kumimoji="1" lang="ja-JP" altLang="en-US" dirty="0" smtClean="0"/>
              <a:t>より</a:t>
            </a:r>
            <a:r>
              <a:rPr kumimoji="1" lang="en-US" altLang="ja-JP" dirty="0" smtClean="0"/>
              <a:t>3%</a:t>
            </a:r>
            <a:r>
              <a:rPr lang="ja-JP" altLang="en-US" dirty="0" smtClean="0"/>
              <a:t>増加</a:t>
            </a: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22</a:t>
            </a:fld>
            <a:endParaRPr kumimoji="1" lang="ja-JP" altLang="en-US"/>
          </a:p>
        </p:txBody>
      </p:sp>
      <p:graphicFrame>
        <p:nvGraphicFramePr>
          <p:cNvPr id="5" name="グラフ 4"/>
          <p:cNvGraphicFramePr>
            <a:graphicFrameLocks/>
          </p:cNvGraphicFramePr>
          <p:nvPr>
            <p:extLst>
              <p:ext uri="{D42A27DB-BD31-4B8C-83A1-F6EECF244321}">
                <p14:modId xmlns:p14="http://schemas.microsoft.com/office/powerpoint/2010/main" val="1176089256"/>
              </p:ext>
            </p:extLst>
          </p:nvPr>
        </p:nvGraphicFramePr>
        <p:xfrm>
          <a:off x="311986" y="4384833"/>
          <a:ext cx="4781382" cy="262497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グラフ 5"/>
          <p:cNvGraphicFramePr>
            <a:graphicFrameLocks/>
          </p:cNvGraphicFramePr>
          <p:nvPr>
            <p:extLst>
              <p:ext uri="{D42A27DB-BD31-4B8C-83A1-F6EECF244321}">
                <p14:modId xmlns:p14="http://schemas.microsoft.com/office/powerpoint/2010/main" val="3750443291"/>
              </p:ext>
            </p:extLst>
          </p:nvPr>
        </p:nvGraphicFramePr>
        <p:xfrm>
          <a:off x="4398211" y="4197674"/>
          <a:ext cx="4494713" cy="2840957"/>
        </p:xfrm>
        <a:graphic>
          <a:graphicData uri="http://schemas.openxmlformats.org/drawingml/2006/chart">
            <c:chart xmlns:c="http://schemas.openxmlformats.org/drawingml/2006/chart" xmlns:r="http://schemas.openxmlformats.org/officeDocument/2006/relationships" r:id="rId4"/>
          </a:graphicData>
        </a:graphic>
      </p:graphicFrame>
      <p:sp>
        <p:nvSpPr>
          <p:cNvPr id="9" name="テキスト ボックス 8"/>
          <p:cNvSpPr txBox="1"/>
          <p:nvPr/>
        </p:nvSpPr>
        <p:spPr>
          <a:xfrm>
            <a:off x="1756106" y="4393558"/>
            <a:ext cx="1800493" cy="369332"/>
          </a:xfrm>
          <a:prstGeom prst="rect">
            <a:avLst/>
          </a:prstGeom>
          <a:noFill/>
        </p:spPr>
        <p:txBody>
          <a:bodyPr wrap="none" rtlCol="0">
            <a:spAutoFit/>
          </a:bodyPr>
          <a:lstStyle/>
          <a:p>
            <a:r>
              <a:rPr kumimoji="1" lang="ja-JP" altLang="en-US" u="sng" dirty="0" smtClean="0">
                <a:solidFill>
                  <a:srgbClr val="333333"/>
                </a:solidFill>
              </a:rPr>
              <a:t>実行環境の構築</a:t>
            </a:r>
            <a:endParaRPr kumimoji="1" lang="ja-JP" altLang="en-US" u="sng" dirty="0">
              <a:solidFill>
                <a:srgbClr val="333333"/>
              </a:solidFill>
            </a:endParaRPr>
          </a:p>
        </p:txBody>
      </p:sp>
      <p:sp>
        <p:nvSpPr>
          <p:cNvPr id="10" name="テキスト ボックス 9"/>
          <p:cNvSpPr txBox="1"/>
          <p:nvPr/>
        </p:nvSpPr>
        <p:spPr>
          <a:xfrm>
            <a:off x="5911035" y="4383936"/>
            <a:ext cx="1301859" cy="369332"/>
          </a:xfrm>
          <a:prstGeom prst="rect">
            <a:avLst/>
          </a:prstGeom>
          <a:noFill/>
        </p:spPr>
        <p:txBody>
          <a:bodyPr wrap="none" rtlCol="0">
            <a:spAutoFit/>
          </a:bodyPr>
          <a:lstStyle/>
          <a:p>
            <a:r>
              <a:rPr kumimoji="1" lang="en-US" altLang="ja-JP" u="sng" dirty="0" smtClean="0">
                <a:solidFill>
                  <a:srgbClr val="333333"/>
                </a:solidFill>
              </a:rPr>
              <a:t>chkrootkit</a:t>
            </a:r>
            <a:endParaRPr kumimoji="1" lang="ja-JP" altLang="en-US" u="sng" dirty="0">
              <a:solidFill>
                <a:srgbClr val="333333"/>
              </a:solidFill>
            </a:endParaRPr>
          </a:p>
        </p:txBody>
      </p:sp>
      <p:cxnSp>
        <p:nvCxnSpPr>
          <p:cNvPr id="12" name="直線矢印コネクタ 11"/>
          <p:cNvCxnSpPr/>
          <p:nvPr/>
        </p:nvCxnSpPr>
        <p:spPr>
          <a:xfrm flipV="1">
            <a:off x="2330509" y="4868512"/>
            <a:ext cx="662897" cy="169052"/>
          </a:xfrm>
          <a:prstGeom prst="straightConnector1">
            <a:avLst/>
          </a:prstGeom>
          <a:ln>
            <a:solidFill>
              <a:srgbClr val="E5593C"/>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5" name="直線矢印コネクタ 14"/>
          <p:cNvCxnSpPr/>
          <p:nvPr/>
        </p:nvCxnSpPr>
        <p:spPr>
          <a:xfrm flipV="1">
            <a:off x="6270990" y="4763737"/>
            <a:ext cx="662897" cy="169052"/>
          </a:xfrm>
          <a:prstGeom prst="straightConnector1">
            <a:avLst/>
          </a:prstGeom>
          <a:ln>
            <a:solidFill>
              <a:srgbClr val="E5593C"/>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397626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グラフ 22"/>
          <p:cNvGraphicFramePr>
            <a:graphicFrameLocks/>
          </p:cNvGraphicFramePr>
          <p:nvPr>
            <p:extLst>
              <p:ext uri="{D42A27DB-BD31-4B8C-83A1-F6EECF244321}">
                <p14:modId xmlns:p14="http://schemas.microsoft.com/office/powerpoint/2010/main" val="1586308790"/>
              </p:ext>
            </p:extLst>
          </p:nvPr>
        </p:nvGraphicFramePr>
        <p:xfrm>
          <a:off x="134701" y="4092114"/>
          <a:ext cx="4606632" cy="27718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2" name="グラフ 21"/>
          <p:cNvGraphicFramePr>
            <a:graphicFrameLocks/>
          </p:cNvGraphicFramePr>
          <p:nvPr>
            <p:extLst>
              <p:ext uri="{D42A27DB-BD31-4B8C-83A1-F6EECF244321}">
                <p14:modId xmlns:p14="http://schemas.microsoft.com/office/powerpoint/2010/main" val="3314604162"/>
              </p:ext>
            </p:extLst>
          </p:nvPr>
        </p:nvGraphicFramePr>
        <p:xfrm>
          <a:off x="4419600" y="4207974"/>
          <a:ext cx="4574453" cy="2656024"/>
        </p:xfrm>
        <a:graphic>
          <a:graphicData uri="http://schemas.openxmlformats.org/drawingml/2006/chart">
            <c:chart xmlns:c="http://schemas.openxmlformats.org/drawingml/2006/chart" xmlns:r="http://schemas.openxmlformats.org/officeDocument/2006/relationships" r:id="rId4"/>
          </a:graphicData>
        </a:graphic>
      </p:graphicFrame>
      <p:sp>
        <p:nvSpPr>
          <p:cNvPr id="2" name="タイトル 1"/>
          <p:cNvSpPr>
            <a:spLocks noGrp="1"/>
          </p:cNvSpPr>
          <p:nvPr>
            <p:ph type="title"/>
          </p:nvPr>
        </p:nvSpPr>
        <p:spPr/>
        <p:txBody>
          <a:bodyPr/>
          <a:lstStyle/>
          <a:p>
            <a:r>
              <a:rPr kumimoji="1" lang="ja-JP" altLang="en-US" dirty="0" smtClean="0"/>
              <a:t>ディスク監視の性能</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err="1" smtClean="0"/>
              <a:t>iozone</a:t>
            </a:r>
            <a:r>
              <a:rPr kumimoji="1" lang="ja-JP" altLang="en-US" dirty="0" smtClean="0"/>
              <a:t>を用いてディスク監視性能を測定</a:t>
            </a:r>
            <a:endParaRPr kumimoji="1" lang="en-US" altLang="ja-JP" dirty="0" smtClean="0"/>
          </a:p>
          <a:p>
            <a:pPr lvl="1"/>
            <a:r>
              <a:rPr lang="en-US" altLang="ja-JP" dirty="0" smtClean="0"/>
              <a:t>NFS</a:t>
            </a:r>
            <a:r>
              <a:rPr lang="ja-JP" altLang="en-US" dirty="0" smtClean="0"/>
              <a:t>：従来と同程度、ローカルディスク：</a:t>
            </a:r>
            <a:r>
              <a:rPr lang="en-US" altLang="ja-JP" dirty="0" smtClean="0"/>
              <a:t>16%</a:t>
            </a:r>
            <a:r>
              <a:rPr lang="ja-JP" altLang="en-US" dirty="0" smtClean="0"/>
              <a:t>向上</a:t>
            </a:r>
            <a:endParaRPr kumimoji="1" lang="en-US" altLang="ja-JP" dirty="0" smtClean="0"/>
          </a:p>
          <a:p>
            <a:r>
              <a:rPr kumimoji="1" lang="en-US" altLang="ja-JP" dirty="0" smtClean="0"/>
              <a:t>Tripwire</a:t>
            </a:r>
            <a:r>
              <a:rPr kumimoji="1" lang="ja-JP" altLang="en-US" dirty="0" smtClean="0"/>
              <a:t>の実行時間を測定</a:t>
            </a:r>
            <a:endParaRPr lang="en-US" altLang="ja-JP" dirty="0"/>
          </a:p>
          <a:p>
            <a:pPr lvl="1"/>
            <a:r>
              <a:rPr lang="en-US" altLang="ja-JP" dirty="0" smtClean="0"/>
              <a:t>NFS</a:t>
            </a:r>
            <a:r>
              <a:rPr lang="ja-JP" altLang="en-US" dirty="0" smtClean="0"/>
              <a:t>：</a:t>
            </a:r>
            <a:r>
              <a:rPr lang="en-US" altLang="ja-JP" dirty="0" smtClean="0"/>
              <a:t>9%</a:t>
            </a:r>
            <a:r>
              <a:rPr lang="ja-JP" altLang="en-US" dirty="0" smtClean="0"/>
              <a:t>低下、ローカルディスク：</a:t>
            </a:r>
            <a:r>
              <a:rPr lang="en-US" altLang="ja-JP" dirty="0" smtClean="0"/>
              <a:t>13%</a:t>
            </a:r>
            <a:r>
              <a:rPr lang="ja-JP" altLang="en-US" dirty="0" smtClean="0"/>
              <a:t>低下</a:t>
            </a:r>
            <a:endParaRPr lang="en-US" altLang="ja-JP" dirty="0" smtClean="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23</a:t>
            </a:fld>
            <a:endParaRPr kumimoji="1" lang="ja-JP" altLang="en-US"/>
          </a:p>
        </p:txBody>
      </p:sp>
      <p:cxnSp>
        <p:nvCxnSpPr>
          <p:cNvPr id="10" name="直線矢印コネクタ 9"/>
          <p:cNvCxnSpPr/>
          <p:nvPr/>
        </p:nvCxnSpPr>
        <p:spPr>
          <a:xfrm>
            <a:off x="1529795" y="5128469"/>
            <a:ext cx="538802" cy="0"/>
          </a:xfrm>
          <a:prstGeom prst="straightConnector1">
            <a:avLst/>
          </a:prstGeom>
          <a:ln>
            <a:solidFill>
              <a:srgbClr val="E5593C"/>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1" name="直線矢印コネクタ 10"/>
          <p:cNvCxnSpPr/>
          <p:nvPr/>
        </p:nvCxnSpPr>
        <p:spPr>
          <a:xfrm flipV="1">
            <a:off x="2936819" y="4196042"/>
            <a:ext cx="538802" cy="284295"/>
          </a:xfrm>
          <a:prstGeom prst="straightConnector1">
            <a:avLst/>
          </a:prstGeom>
          <a:ln>
            <a:solidFill>
              <a:srgbClr val="E5593C"/>
            </a:solidFill>
            <a:tailEnd type="arrow"/>
          </a:ln>
          <a:effectLst/>
        </p:spPr>
        <p:style>
          <a:lnRef idx="2">
            <a:schemeClr val="accent1"/>
          </a:lnRef>
          <a:fillRef idx="0">
            <a:schemeClr val="accent1"/>
          </a:fillRef>
          <a:effectRef idx="1">
            <a:schemeClr val="accent1"/>
          </a:effectRef>
          <a:fontRef idx="minor">
            <a:schemeClr val="tx1"/>
          </a:fontRef>
        </p:style>
      </p:cxnSp>
      <p:sp>
        <p:nvSpPr>
          <p:cNvPr id="13" name="上矢印 12"/>
          <p:cNvSpPr/>
          <p:nvPr/>
        </p:nvSpPr>
        <p:spPr>
          <a:xfrm>
            <a:off x="1209963" y="4521000"/>
            <a:ext cx="346373" cy="432725"/>
          </a:xfrm>
          <a:prstGeom prst="upArrow">
            <a:avLst/>
          </a:prstGeom>
          <a:solidFill>
            <a:srgbClr val="E5593C"/>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4" name="テキスト ボックス 13"/>
          <p:cNvSpPr txBox="1"/>
          <p:nvPr/>
        </p:nvSpPr>
        <p:spPr>
          <a:xfrm>
            <a:off x="1193576" y="4138376"/>
            <a:ext cx="415498" cy="369332"/>
          </a:xfrm>
          <a:prstGeom prst="rect">
            <a:avLst/>
          </a:prstGeom>
          <a:noFill/>
        </p:spPr>
        <p:txBody>
          <a:bodyPr wrap="none" rtlCol="0">
            <a:spAutoFit/>
          </a:bodyPr>
          <a:lstStyle/>
          <a:p>
            <a:r>
              <a:rPr kumimoji="1" lang="ja-JP" altLang="en-US" dirty="0" smtClean="0">
                <a:solidFill>
                  <a:srgbClr val="E5593C"/>
                </a:solidFill>
              </a:rPr>
              <a:t>高</a:t>
            </a:r>
            <a:endParaRPr kumimoji="1" lang="ja-JP" altLang="en-US" dirty="0">
              <a:solidFill>
                <a:srgbClr val="E5593C"/>
              </a:solidFill>
            </a:endParaRPr>
          </a:p>
        </p:txBody>
      </p:sp>
      <p:sp>
        <p:nvSpPr>
          <p:cNvPr id="15" name="下矢印 14"/>
          <p:cNvSpPr/>
          <p:nvPr/>
        </p:nvSpPr>
        <p:spPr>
          <a:xfrm>
            <a:off x="5436998" y="4333918"/>
            <a:ext cx="307887" cy="351348"/>
          </a:xfrm>
          <a:prstGeom prst="downArrow">
            <a:avLst/>
          </a:prstGeom>
          <a:solidFill>
            <a:srgbClr val="E5593C"/>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6" name="テキスト ボックス 15"/>
          <p:cNvSpPr txBox="1"/>
          <p:nvPr/>
        </p:nvSpPr>
        <p:spPr>
          <a:xfrm>
            <a:off x="5402435" y="4685266"/>
            <a:ext cx="415498" cy="369332"/>
          </a:xfrm>
          <a:prstGeom prst="rect">
            <a:avLst/>
          </a:prstGeom>
          <a:noFill/>
        </p:spPr>
        <p:txBody>
          <a:bodyPr wrap="none" rtlCol="0">
            <a:spAutoFit/>
          </a:bodyPr>
          <a:lstStyle/>
          <a:p>
            <a:r>
              <a:rPr lang="ja-JP" altLang="en-US" dirty="0" smtClean="0">
                <a:solidFill>
                  <a:srgbClr val="E5593C"/>
                </a:solidFill>
              </a:rPr>
              <a:t>短</a:t>
            </a:r>
            <a:endParaRPr kumimoji="1" lang="ja-JP" altLang="en-US" dirty="0">
              <a:solidFill>
                <a:srgbClr val="E5593C"/>
              </a:solidFill>
            </a:endParaRPr>
          </a:p>
        </p:txBody>
      </p:sp>
      <p:cxnSp>
        <p:nvCxnSpPr>
          <p:cNvPr id="18" name="直線矢印コネクタ 17"/>
          <p:cNvCxnSpPr/>
          <p:nvPr/>
        </p:nvCxnSpPr>
        <p:spPr>
          <a:xfrm flipV="1">
            <a:off x="5751286" y="4897541"/>
            <a:ext cx="541152" cy="202059"/>
          </a:xfrm>
          <a:prstGeom prst="straightConnector1">
            <a:avLst/>
          </a:prstGeom>
          <a:ln>
            <a:solidFill>
              <a:srgbClr val="E5593C"/>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9" name="直線矢印コネクタ 18"/>
          <p:cNvCxnSpPr/>
          <p:nvPr/>
        </p:nvCxnSpPr>
        <p:spPr>
          <a:xfrm flipV="1">
            <a:off x="7198511" y="4406678"/>
            <a:ext cx="541152" cy="202059"/>
          </a:xfrm>
          <a:prstGeom prst="straightConnector1">
            <a:avLst/>
          </a:prstGeom>
          <a:ln>
            <a:solidFill>
              <a:srgbClr val="E5593C"/>
            </a:solidFill>
            <a:tailEnd type="arrow"/>
          </a:ln>
          <a:effectLst/>
        </p:spPr>
        <p:style>
          <a:lnRef idx="2">
            <a:schemeClr val="accent1"/>
          </a:lnRef>
          <a:fillRef idx="0">
            <a:schemeClr val="accent1"/>
          </a:fillRef>
          <a:effectRef idx="1">
            <a:schemeClr val="accent1"/>
          </a:effectRef>
          <a:fontRef idx="minor">
            <a:schemeClr val="tx1"/>
          </a:fontRef>
        </p:style>
      </p:cxnSp>
      <p:sp>
        <p:nvSpPr>
          <p:cNvPr id="5" name="テキスト ボックス 4"/>
          <p:cNvSpPr txBox="1"/>
          <p:nvPr/>
        </p:nvSpPr>
        <p:spPr>
          <a:xfrm>
            <a:off x="1484434" y="6490744"/>
            <a:ext cx="634158" cy="369332"/>
          </a:xfrm>
          <a:prstGeom prst="rect">
            <a:avLst/>
          </a:prstGeom>
          <a:noFill/>
        </p:spPr>
        <p:txBody>
          <a:bodyPr wrap="none" rtlCol="0">
            <a:spAutoFit/>
          </a:bodyPr>
          <a:lstStyle/>
          <a:p>
            <a:r>
              <a:rPr kumimoji="1" lang="en-US" altLang="ja-JP" dirty="0" smtClean="0">
                <a:solidFill>
                  <a:srgbClr val="333333"/>
                </a:solidFill>
                <a:latin typeface="+mj-lt"/>
              </a:rPr>
              <a:t>NFS</a:t>
            </a:r>
            <a:endParaRPr kumimoji="1" lang="ja-JP" altLang="en-US" dirty="0">
              <a:solidFill>
                <a:srgbClr val="333333"/>
              </a:solidFill>
              <a:latin typeface="+mj-lt"/>
            </a:endParaRPr>
          </a:p>
        </p:txBody>
      </p:sp>
      <p:sp>
        <p:nvSpPr>
          <p:cNvPr id="17" name="テキスト ボックス 16"/>
          <p:cNvSpPr txBox="1"/>
          <p:nvPr/>
        </p:nvSpPr>
        <p:spPr>
          <a:xfrm>
            <a:off x="2661963" y="6473808"/>
            <a:ext cx="1107996" cy="369332"/>
          </a:xfrm>
          <a:prstGeom prst="rect">
            <a:avLst/>
          </a:prstGeom>
          <a:noFill/>
        </p:spPr>
        <p:txBody>
          <a:bodyPr wrap="none" rtlCol="0">
            <a:spAutoFit/>
          </a:bodyPr>
          <a:lstStyle/>
          <a:p>
            <a:r>
              <a:rPr kumimoji="1" lang="ja-JP" altLang="en-US" dirty="0" smtClean="0">
                <a:solidFill>
                  <a:srgbClr val="333333"/>
                </a:solidFill>
                <a:latin typeface="+mj-lt"/>
              </a:rPr>
              <a:t>ローカル</a:t>
            </a:r>
            <a:endParaRPr kumimoji="1" lang="ja-JP" altLang="en-US" dirty="0">
              <a:solidFill>
                <a:srgbClr val="333333"/>
              </a:solidFill>
              <a:latin typeface="+mj-lt"/>
            </a:endParaRPr>
          </a:p>
        </p:txBody>
      </p:sp>
      <p:sp>
        <p:nvSpPr>
          <p:cNvPr id="20" name="テキスト ボックス 19"/>
          <p:cNvSpPr txBox="1"/>
          <p:nvPr/>
        </p:nvSpPr>
        <p:spPr>
          <a:xfrm>
            <a:off x="5660443" y="6485371"/>
            <a:ext cx="634158" cy="369332"/>
          </a:xfrm>
          <a:prstGeom prst="rect">
            <a:avLst/>
          </a:prstGeom>
          <a:noFill/>
        </p:spPr>
        <p:txBody>
          <a:bodyPr wrap="none" rtlCol="0">
            <a:spAutoFit/>
          </a:bodyPr>
          <a:lstStyle/>
          <a:p>
            <a:r>
              <a:rPr kumimoji="1" lang="en-US" altLang="ja-JP" dirty="0" smtClean="0">
                <a:solidFill>
                  <a:srgbClr val="333333"/>
                </a:solidFill>
                <a:latin typeface="+mj-lt"/>
              </a:rPr>
              <a:t>NFS</a:t>
            </a:r>
            <a:endParaRPr kumimoji="1" lang="ja-JP" altLang="en-US" dirty="0">
              <a:solidFill>
                <a:srgbClr val="333333"/>
              </a:solidFill>
              <a:latin typeface="+mj-lt"/>
            </a:endParaRPr>
          </a:p>
        </p:txBody>
      </p:sp>
      <p:sp>
        <p:nvSpPr>
          <p:cNvPr id="21" name="テキスト ボックス 20"/>
          <p:cNvSpPr txBox="1"/>
          <p:nvPr/>
        </p:nvSpPr>
        <p:spPr>
          <a:xfrm>
            <a:off x="6920005" y="6488755"/>
            <a:ext cx="1107996" cy="369332"/>
          </a:xfrm>
          <a:prstGeom prst="rect">
            <a:avLst/>
          </a:prstGeom>
          <a:noFill/>
        </p:spPr>
        <p:txBody>
          <a:bodyPr wrap="none" rtlCol="0">
            <a:spAutoFit/>
          </a:bodyPr>
          <a:lstStyle/>
          <a:p>
            <a:r>
              <a:rPr kumimoji="1" lang="ja-JP" altLang="en-US" dirty="0" smtClean="0">
                <a:solidFill>
                  <a:srgbClr val="333333"/>
                </a:solidFill>
                <a:latin typeface="+mj-lt"/>
              </a:rPr>
              <a:t>ローカル</a:t>
            </a:r>
            <a:endParaRPr kumimoji="1" lang="ja-JP" altLang="en-US" dirty="0">
              <a:solidFill>
                <a:srgbClr val="333333"/>
              </a:solidFill>
              <a:latin typeface="+mj-lt"/>
            </a:endParaRPr>
          </a:p>
        </p:txBody>
      </p:sp>
    </p:spTree>
    <p:extLst>
      <p:ext uri="{BB962C8B-B14F-4D97-AF65-F5344CB8AC3E}">
        <p14:creationId xmlns:p14="http://schemas.microsoft.com/office/powerpoint/2010/main" val="114034880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ネットワーク監視の性能</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Snort</a:t>
            </a:r>
            <a:r>
              <a:rPr kumimoji="1" lang="ja-JP" altLang="en-US" dirty="0" smtClean="0"/>
              <a:t>を用いたポートスキャン検出時間を測定</a:t>
            </a:r>
            <a:endParaRPr kumimoji="1" lang="en-US" altLang="ja-JP" dirty="0" smtClean="0"/>
          </a:p>
          <a:p>
            <a:pPr lvl="1"/>
            <a:r>
              <a:rPr lang="ja-JP" altLang="en-US" dirty="0"/>
              <a:t>クラウド</a:t>
            </a:r>
            <a:r>
              <a:rPr lang="en-US" altLang="ja-JP" dirty="0" smtClean="0"/>
              <a:t>VM</a:t>
            </a:r>
            <a:r>
              <a:rPr lang="ja-JP" altLang="en-US" dirty="0" smtClean="0"/>
              <a:t>の境界で監視：</a:t>
            </a:r>
            <a:r>
              <a:rPr lang="en-US" altLang="ja-JP" dirty="0" smtClean="0"/>
              <a:t>0.36</a:t>
            </a:r>
            <a:r>
              <a:rPr lang="ja-JP" altLang="en-US" dirty="0" smtClean="0"/>
              <a:t>秒増加</a:t>
            </a:r>
            <a:endParaRPr lang="en-US" altLang="ja-JP" dirty="0" smtClean="0"/>
          </a:p>
          <a:p>
            <a:pPr lvl="1"/>
            <a:r>
              <a:rPr lang="ja-JP" altLang="en-US" dirty="0" smtClean="0"/>
              <a:t>ユーザ</a:t>
            </a:r>
            <a:r>
              <a:rPr lang="en-US" altLang="ja-JP" dirty="0" smtClean="0"/>
              <a:t>VM</a:t>
            </a:r>
            <a:r>
              <a:rPr lang="ja-JP" altLang="en-US" dirty="0" smtClean="0"/>
              <a:t>の境界で監視：</a:t>
            </a:r>
            <a:r>
              <a:rPr lang="en-US" altLang="ja-JP" dirty="0" smtClean="0"/>
              <a:t>1.06</a:t>
            </a:r>
            <a:r>
              <a:rPr lang="ja-JP" altLang="en-US" dirty="0" smtClean="0"/>
              <a:t>秒増加</a:t>
            </a:r>
            <a:endParaRPr lang="en-US" altLang="ja-JP" dirty="0" smtClean="0"/>
          </a:p>
          <a:p>
            <a:r>
              <a:rPr kumimoji="1" lang="ja-JP" altLang="en-US" dirty="0" smtClean="0"/>
              <a:t>ネットワーク性能への影響</a:t>
            </a:r>
            <a:r>
              <a:rPr lang="ja-JP" altLang="en-US" dirty="0" smtClean="0"/>
              <a:t>を測定</a:t>
            </a:r>
            <a:endParaRPr kumimoji="1" lang="en-US" altLang="ja-JP" dirty="0" smtClean="0"/>
          </a:p>
          <a:p>
            <a:pPr lvl="1"/>
            <a:r>
              <a:rPr lang="ja-JP" altLang="en-US" dirty="0" smtClean="0"/>
              <a:t>スループットが</a:t>
            </a:r>
            <a:r>
              <a:rPr lang="en-US" altLang="ja-JP" dirty="0" smtClean="0"/>
              <a:t>3〜6%</a:t>
            </a:r>
            <a:r>
              <a:rPr lang="ja-JP" altLang="en-US" dirty="0" smtClean="0"/>
              <a:t>低下</a:t>
            </a:r>
            <a:endParaRPr lang="en-US" altLang="ja-JP" dirty="0" smtClean="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24</a:t>
            </a:fld>
            <a:endParaRPr kumimoji="1" lang="ja-JP" altLang="en-US"/>
          </a:p>
        </p:txBody>
      </p:sp>
      <p:graphicFrame>
        <p:nvGraphicFramePr>
          <p:cNvPr id="5" name="グラフ 4"/>
          <p:cNvGraphicFramePr>
            <a:graphicFrameLocks/>
          </p:cNvGraphicFramePr>
          <p:nvPr>
            <p:extLst>
              <p:ext uri="{D42A27DB-BD31-4B8C-83A1-F6EECF244321}">
                <p14:modId xmlns:p14="http://schemas.microsoft.com/office/powerpoint/2010/main" val="916577236"/>
              </p:ext>
            </p:extLst>
          </p:nvPr>
        </p:nvGraphicFramePr>
        <p:xfrm>
          <a:off x="231607" y="4051998"/>
          <a:ext cx="4460709" cy="295199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グラフ 5"/>
          <p:cNvGraphicFramePr>
            <a:graphicFrameLocks/>
          </p:cNvGraphicFramePr>
          <p:nvPr>
            <p:extLst>
              <p:ext uri="{D42A27DB-BD31-4B8C-83A1-F6EECF244321}">
                <p14:modId xmlns:p14="http://schemas.microsoft.com/office/powerpoint/2010/main" val="1011032274"/>
              </p:ext>
            </p:extLst>
          </p:nvPr>
        </p:nvGraphicFramePr>
        <p:xfrm>
          <a:off x="4565649" y="4117878"/>
          <a:ext cx="5125369" cy="2886118"/>
        </p:xfrm>
        <a:graphic>
          <a:graphicData uri="http://schemas.openxmlformats.org/drawingml/2006/chart">
            <c:chart xmlns:c="http://schemas.openxmlformats.org/drawingml/2006/chart" xmlns:r="http://schemas.openxmlformats.org/officeDocument/2006/relationships" r:id="rId4"/>
          </a:graphicData>
        </a:graphic>
      </p:graphicFrame>
      <p:cxnSp>
        <p:nvCxnSpPr>
          <p:cNvPr id="12" name="直線矢印コネクタ 11"/>
          <p:cNvCxnSpPr/>
          <p:nvPr/>
        </p:nvCxnSpPr>
        <p:spPr>
          <a:xfrm flipV="1">
            <a:off x="1572511" y="4325935"/>
            <a:ext cx="846737" cy="1437391"/>
          </a:xfrm>
          <a:prstGeom prst="straightConnector1">
            <a:avLst/>
          </a:prstGeom>
          <a:ln>
            <a:solidFill>
              <a:srgbClr val="E5593C"/>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3" name="直線矢印コネクタ 22"/>
          <p:cNvCxnSpPr/>
          <p:nvPr/>
        </p:nvCxnSpPr>
        <p:spPr>
          <a:xfrm>
            <a:off x="5947149" y="4212366"/>
            <a:ext cx="991192" cy="113569"/>
          </a:xfrm>
          <a:prstGeom prst="straightConnector1">
            <a:avLst/>
          </a:prstGeom>
          <a:ln>
            <a:solidFill>
              <a:srgbClr val="E5593C"/>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1020053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en-US" smtClean="0"/>
              <a:t>関連研究</a:t>
            </a:r>
            <a:endParaRPr lang="ja-JP" altLang="en-US" dirty="0"/>
          </a:p>
        </p:txBody>
      </p:sp>
      <p:sp>
        <p:nvSpPr>
          <p:cNvPr id="3" name="コンテンツ プレースホルダー 2"/>
          <p:cNvSpPr>
            <a:spLocks noGrp="1"/>
          </p:cNvSpPr>
          <p:nvPr>
            <p:ph idx="1"/>
          </p:nvPr>
        </p:nvSpPr>
        <p:spPr>
          <a:xfrm>
            <a:off x="457200" y="1600200"/>
            <a:ext cx="8229600" cy="5127405"/>
          </a:xfrm>
        </p:spPr>
        <p:txBody>
          <a:bodyPr>
            <a:normAutofit/>
          </a:bodyPr>
          <a:lstStyle/>
          <a:p>
            <a:r>
              <a:rPr lang="en-US" altLang="ja-JP" dirty="0" err="1" smtClean="0"/>
              <a:t>HyperGuard</a:t>
            </a:r>
            <a:r>
              <a:rPr lang="en-US" altLang="ja-JP" dirty="0" smtClean="0"/>
              <a:t> [</a:t>
            </a:r>
            <a:r>
              <a:rPr lang="en-US" altLang="ja-JP" dirty="0" err="1" smtClean="0"/>
              <a:t>Rutkowska</a:t>
            </a:r>
            <a:r>
              <a:rPr lang="en-US" altLang="ja-JP" dirty="0" smtClean="0"/>
              <a:t> et al.’08]</a:t>
            </a:r>
          </a:p>
          <a:p>
            <a:pPr lvl="1"/>
            <a:r>
              <a:rPr lang="en-US" altLang="ja-JP" dirty="0" smtClean="0"/>
              <a:t>SMM</a:t>
            </a:r>
            <a:r>
              <a:rPr lang="ja-JP" altLang="en-US" dirty="0" smtClean="0"/>
              <a:t>と呼ばれる</a:t>
            </a:r>
            <a:r>
              <a:rPr lang="en-US" altLang="ja-JP" dirty="0" smtClean="0"/>
              <a:t>CPU</a:t>
            </a:r>
            <a:r>
              <a:rPr lang="ja-JP" altLang="en-US" dirty="0" smtClean="0"/>
              <a:t>モードで安全に</a:t>
            </a:r>
            <a:r>
              <a:rPr lang="en-US" altLang="ja-JP" dirty="0" smtClean="0"/>
              <a:t>IDS</a:t>
            </a:r>
            <a:r>
              <a:rPr lang="ja-JP" altLang="en-US" dirty="0" smtClean="0"/>
              <a:t>を動作</a:t>
            </a:r>
            <a:endParaRPr lang="en-US" altLang="ja-JP" dirty="0" smtClean="0"/>
          </a:p>
          <a:p>
            <a:pPr lvl="1"/>
            <a:r>
              <a:rPr lang="en-US" altLang="ja-JP" dirty="0" smtClean="0"/>
              <a:t>IDS</a:t>
            </a:r>
            <a:r>
              <a:rPr lang="ja-JP" altLang="en-US" dirty="0" smtClean="0"/>
              <a:t>の実行中はシステムが停止</a:t>
            </a:r>
            <a:endParaRPr lang="en-US" altLang="ja-JP" dirty="0" smtClean="0"/>
          </a:p>
          <a:p>
            <a:r>
              <a:rPr lang="en-US" altLang="ja-JP" dirty="0" err="1" smtClean="0"/>
              <a:t>HyperCheck</a:t>
            </a:r>
            <a:r>
              <a:rPr lang="en-US" altLang="ja-JP" dirty="0" smtClean="0"/>
              <a:t> [Wang et al.'10]</a:t>
            </a:r>
          </a:p>
          <a:p>
            <a:pPr lvl="1"/>
            <a:r>
              <a:rPr lang="en-US" altLang="ja-JP" dirty="0" smtClean="0"/>
              <a:t>SMM</a:t>
            </a:r>
            <a:r>
              <a:rPr lang="ja-JP" altLang="en-US" dirty="0" smtClean="0"/>
              <a:t>でメモリを転送し、遠隔ホストで</a:t>
            </a:r>
            <a:r>
              <a:rPr lang="en-US" altLang="ja-JP" dirty="0" smtClean="0"/>
              <a:t>IDS</a:t>
            </a:r>
            <a:r>
              <a:rPr lang="ja-JP" altLang="en-US" dirty="0" smtClean="0"/>
              <a:t>を実行</a:t>
            </a:r>
            <a:endParaRPr lang="en-US" altLang="ja-JP" dirty="0" smtClean="0"/>
          </a:p>
          <a:p>
            <a:pPr lvl="1"/>
            <a:r>
              <a:rPr lang="ja-JP" altLang="en-US" dirty="0" smtClean="0"/>
              <a:t>ディスクやネットワークは監視できない</a:t>
            </a:r>
            <a:endParaRPr lang="en-US" altLang="ja-JP" dirty="0" smtClean="0"/>
          </a:p>
          <a:p>
            <a:r>
              <a:rPr lang="en-US" altLang="ja-JP" dirty="0" err="1" smtClean="0"/>
              <a:t>CloudVisor</a:t>
            </a:r>
            <a:r>
              <a:rPr lang="en-US" altLang="ja-JP" dirty="0" smtClean="0"/>
              <a:t> [Zhang et al.’11]</a:t>
            </a:r>
          </a:p>
          <a:p>
            <a:pPr lvl="1"/>
            <a:r>
              <a:rPr lang="ja-JP" altLang="en-US" dirty="0" smtClean="0"/>
              <a:t>ネストした仮想化を用いて管理者によるユーザ</a:t>
            </a:r>
            <a:r>
              <a:rPr lang="en-US" altLang="ja-JP" dirty="0" smtClean="0"/>
              <a:t>VM</a:t>
            </a:r>
            <a:r>
              <a:rPr lang="ja-JP" altLang="en-US" dirty="0" smtClean="0"/>
              <a:t>の情報漏洩・改ざんを防ぐ</a:t>
            </a:r>
            <a:endParaRPr lang="en-US" altLang="ja-JP" dirty="0" smtClean="0"/>
          </a:p>
          <a:p>
            <a:pPr lvl="1"/>
            <a:r>
              <a:rPr lang="ja-JP" altLang="en-US" dirty="0" smtClean="0"/>
              <a:t>本研究では</a:t>
            </a:r>
            <a:r>
              <a:rPr lang="en-US" altLang="ja-JP" dirty="0" err="1" smtClean="0"/>
              <a:t>CloudVisor</a:t>
            </a:r>
            <a:r>
              <a:rPr lang="ja-JP" altLang="en-US" dirty="0" smtClean="0"/>
              <a:t>による保護を前提</a:t>
            </a:r>
            <a:endParaRPr lang="en-US" altLang="ja-JP" dirty="0" smtClean="0"/>
          </a:p>
        </p:txBody>
      </p:sp>
      <p:sp>
        <p:nvSpPr>
          <p:cNvPr id="4" name="スライド番号プレースホルダー 3"/>
          <p:cNvSpPr>
            <a:spLocks noGrp="1"/>
          </p:cNvSpPr>
          <p:nvPr>
            <p:ph type="sldNum" sz="quarter" idx="12"/>
          </p:nvPr>
        </p:nvSpPr>
        <p:spPr/>
        <p:txBody>
          <a:bodyPr/>
          <a:lstStyle/>
          <a:p>
            <a:fld id="{1F3C7118-6B7F-5744-BB89-828D4E995862}" type="slidenum">
              <a:rPr lang="ja-JP" altLang="en-US" smtClean="0"/>
              <a:pPr/>
              <a:t>25</a:t>
            </a:fld>
            <a:endParaRPr lang="ja-JP" altLang="en-US"/>
          </a:p>
        </p:txBody>
      </p:sp>
    </p:spTree>
    <p:extLst>
      <p:ext uri="{BB962C8B-B14F-4D97-AF65-F5344CB8AC3E}">
        <p14:creationId xmlns:p14="http://schemas.microsoft.com/office/powerpoint/2010/main" val="989787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まとめ</a:t>
            </a:r>
            <a:endParaRPr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latin typeface="+mn-ea"/>
              </a:rPr>
              <a:t>IDS</a:t>
            </a:r>
            <a:r>
              <a:rPr lang="ja-JP" altLang="en-US" dirty="0" smtClean="0">
                <a:latin typeface="+mn-ea"/>
              </a:rPr>
              <a:t>を仮想化システムの外側で安全に実行するシステム</a:t>
            </a:r>
            <a:r>
              <a:rPr lang="en-US" altLang="ja-JP" dirty="0" smtClean="0">
                <a:latin typeface="+mn-ea"/>
              </a:rPr>
              <a:t>V-Met</a:t>
            </a:r>
            <a:r>
              <a:rPr lang="ja-JP" altLang="en-US" dirty="0" smtClean="0">
                <a:latin typeface="+mn-ea"/>
              </a:rPr>
              <a:t>を提案</a:t>
            </a:r>
            <a:endParaRPr lang="en-US" altLang="ja-JP" dirty="0" smtClean="0">
              <a:latin typeface="+mn-ea"/>
            </a:endParaRPr>
          </a:p>
          <a:p>
            <a:pPr lvl="1"/>
            <a:r>
              <a:rPr lang="ja-JP" altLang="en-US" dirty="0" smtClean="0">
                <a:latin typeface="+mn-ea"/>
              </a:rPr>
              <a:t>ネストした仮想化を利用して実現</a:t>
            </a:r>
            <a:endParaRPr lang="en-US" altLang="ja-JP" dirty="0" smtClean="0">
              <a:latin typeface="+mn-ea"/>
            </a:endParaRPr>
          </a:p>
          <a:p>
            <a:pPr lvl="1"/>
            <a:r>
              <a:rPr lang="ja-JP" altLang="en-US" dirty="0" smtClean="0">
                <a:latin typeface="+mn-ea"/>
              </a:rPr>
              <a:t>仮想化システム内の管理者は</a:t>
            </a:r>
            <a:r>
              <a:rPr lang="en-US" altLang="ja-JP" dirty="0" smtClean="0">
                <a:latin typeface="+mn-ea"/>
              </a:rPr>
              <a:t>IDS</a:t>
            </a:r>
            <a:r>
              <a:rPr lang="ja-JP" altLang="en-US" dirty="0" smtClean="0">
                <a:latin typeface="+mn-ea"/>
              </a:rPr>
              <a:t>を攻撃できない</a:t>
            </a:r>
            <a:endParaRPr lang="en-US" altLang="ja-JP" dirty="0" smtClean="0">
              <a:latin typeface="+mn-ea"/>
            </a:endParaRPr>
          </a:p>
          <a:p>
            <a:pPr lvl="1"/>
            <a:r>
              <a:rPr lang="ja-JP" altLang="en-US" dirty="0" smtClean="0">
                <a:latin typeface="+mn-ea"/>
              </a:rPr>
              <a:t>一般の管理者が仮想化システム全体を管理できる</a:t>
            </a:r>
            <a:endParaRPr lang="en-US" altLang="ja-JP" dirty="0" smtClean="0">
              <a:latin typeface="+mn-ea"/>
            </a:endParaRPr>
          </a:p>
          <a:p>
            <a:pPr lvl="1"/>
            <a:r>
              <a:rPr lang="ja-JP" altLang="en-US" dirty="0" smtClean="0">
                <a:latin typeface="+mn-ea"/>
              </a:rPr>
              <a:t>監視のオーバヘッド増加は許容範囲内</a:t>
            </a:r>
            <a:endParaRPr lang="en-US" altLang="ja-JP" dirty="0" smtClean="0">
              <a:latin typeface="+mn-ea"/>
            </a:endParaRPr>
          </a:p>
          <a:p>
            <a:r>
              <a:rPr lang="ja-JP" altLang="en-US" dirty="0">
                <a:latin typeface="+mn-ea"/>
              </a:rPr>
              <a:t>今後</a:t>
            </a:r>
            <a:r>
              <a:rPr lang="ja-JP" altLang="en-US" dirty="0" smtClean="0">
                <a:latin typeface="+mn-ea"/>
              </a:rPr>
              <a:t>の課題</a:t>
            </a:r>
            <a:endParaRPr lang="en-US" altLang="ja-JP" dirty="0" smtClean="0">
              <a:latin typeface="+mn-ea"/>
            </a:endParaRPr>
          </a:p>
          <a:p>
            <a:pPr lvl="1"/>
            <a:r>
              <a:rPr lang="ja-JP" altLang="en-US" dirty="0" smtClean="0">
                <a:latin typeface="+mn-ea"/>
              </a:rPr>
              <a:t>ユーザ</a:t>
            </a:r>
            <a:r>
              <a:rPr lang="en-US" altLang="ja-JP" dirty="0" smtClean="0">
                <a:latin typeface="+mn-ea"/>
              </a:rPr>
              <a:t>VM</a:t>
            </a:r>
            <a:r>
              <a:rPr lang="ja-JP" altLang="en-US" dirty="0" smtClean="0">
                <a:latin typeface="+mn-ea"/>
              </a:rPr>
              <a:t>の仮想ディスクを一意に特定</a:t>
            </a:r>
            <a:endParaRPr lang="en-US" altLang="ja-JP" dirty="0" smtClean="0">
              <a:latin typeface="+mn-ea"/>
            </a:endParaRPr>
          </a:p>
          <a:p>
            <a:pPr lvl="1"/>
            <a:r>
              <a:rPr lang="ja-JP" altLang="en-US" dirty="0" smtClean="0">
                <a:latin typeface="+mn-ea"/>
              </a:rPr>
              <a:t>仮想化システム内のユーザ</a:t>
            </a:r>
            <a:r>
              <a:rPr lang="en-US" altLang="ja-JP" dirty="0" smtClean="0">
                <a:latin typeface="+mn-ea"/>
              </a:rPr>
              <a:t>VM</a:t>
            </a:r>
            <a:r>
              <a:rPr lang="ja-JP" altLang="en-US" dirty="0" smtClean="0">
                <a:latin typeface="+mn-ea"/>
              </a:rPr>
              <a:t>以外も監視</a:t>
            </a:r>
            <a:endParaRPr lang="en-US" altLang="ja-JP" dirty="0" smtClean="0">
              <a:latin typeface="+mn-ea"/>
            </a:endParaRPr>
          </a:p>
          <a:p>
            <a:pPr lvl="1"/>
            <a:endParaRPr lang="en-US" altLang="ja-JP" dirty="0" smtClean="0">
              <a:latin typeface="+mn-ea"/>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26</a:t>
            </a:fld>
            <a:endParaRPr kumimoji="1" lang="ja-JP" altLang="en-US"/>
          </a:p>
        </p:txBody>
      </p:sp>
    </p:spTree>
    <p:extLst>
      <p:ext uri="{BB962C8B-B14F-4D97-AF65-F5344CB8AC3E}">
        <p14:creationId xmlns:p14="http://schemas.microsoft.com/office/powerpoint/2010/main" val="83086905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27</a:t>
            </a:fld>
            <a:endParaRPr kumimoji="1" lang="ja-JP" altLang="en-US"/>
          </a:p>
        </p:txBody>
      </p:sp>
    </p:spTree>
    <p:extLst>
      <p:ext uri="{BB962C8B-B14F-4D97-AF65-F5344CB8AC3E}">
        <p14:creationId xmlns:p14="http://schemas.microsoft.com/office/powerpoint/2010/main" val="83477434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85221"/>
            <a:ext cx="8229600" cy="1143000"/>
          </a:xfrm>
        </p:spPr>
        <p:txBody>
          <a:bodyPr/>
          <a:lstStyle/>
          <a:p>
            <a:r>
              <a:rPr lang="en-US" altLang="ja-JP" dirty="0" smtClean="0"/>
              <a:t>IDS</a:t>
            </a:r>
            <a:r>
              <a:rPr lang="ja-JP" altLang="en-US" dirty="0" smtClean="0"/>
              <a:t>オフロード</a:t>
            </a:r>
            <a:endParaRPr lang="ja-JP" altLang="en-US" dirty="0"/>
          </a:p>
        </p:txBody>
      </p:sp>
      <p:sp>
        <p:nvSpPr>
          <p:cNvPr id="33" name="コンテンツ プレースホルダー 2"/>
          <p:cNvSpPr>
            <a:spLocks noGrp="1"/>
          </p:cNvSpPr>
          <p:nvPr>
            <p:ph idx="1"/>
          </p:nvPr>
        </p:nvSpPr>
        <p:spPr/>
        <p:txBody>
          <a:bodyPr/>
          <a:lstStyle/>
          <a:p>
            <a:r>
              <a:rPr lang="en-US" altLang="ja-JP" dirty="0" smtClean="0">
                <a:latin typeface="メイリオ"/>
                <a:ea typeface="メイリオ"/>
                <a:cs typeface="メイリオ"/>
              </a:rPr>
              <a:t>IDS</a:t>
            </a:r>
            <a:r>
              <a:rPr lang="ja-JP" altLang="en-US" dirty="0" smtClean="0">
                <a:latin typeface="メイリオ"/>
                <a:ea typeface="メイリオ"/>
                <a:cs typeface="メイリオ"/>
              </a:rPr>
              <a:t>をユーザ</a:t>
            </a:r>
            <a:r>
              <a:rPr lang="en-US" altLang="ja-JP" dirty="0" smtClean="0">
                <a:latin typeface="メイリオ"/>
                <a:ea typeface="メイリオ"/>
                <a:cs typeface="メイリオ"/>
              </a:rPr>
              <a:t>VM</a:t>
            </a:r>
            <a:r>
              <a:rPr lang="ja-JP" altLang="en-US" dirty="0" smtClean="0">
                <a:latin typeface="メイリオ"/>
                <a:ea typeface="メイリオ"/>
                <a:cs typeface="メイリオ"/>
              </a:rPr>
              <a:t>の外側で動作させて安全に監視</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ユーザ</a:t>
            </a:r>
            <a:r>
              <a:rPr lang="en-US" altLang="ja-JP" dirty="0" smtClean="0">
                <a:latin typeface="メイリオ"/>
                <a:ea typeface="メイリオ"/>
                <a:cs typeface="メイリオ"/>
              </a:rPr>
              <a:t>VM</a:t>
            </a:r>
            <a:r>
              <a:rPr lang="ja-JP" altLang="en-US" dirty="0" smtClean="0">
                <a:latin typeface="メイリオ"/>
                <a:ea typeface="メイリオ"/>
                <a:cs typeface="メイリオ"/>
              </a:rPr>
              <a:t>に侵入しても</a:t>
            </a:r>
            <a:r>
              <a:rPr lang="en-US" altLang="ja-JP" dirty="0" smtClean="0">
                <a:latin typeface="メイリオ"/>
                <a:ea typeface="メイリオ"/>
                <a:cs typeface="メイリオ"/>
              </a:rPr>
              <a:t>IDS</a:t>
            </a:r>
            <a:r>
              <a:rPr lang="ja-JP" altLang="en-US" dirty="0" smtClean="0">
                <a:latin typeface="メイリオ"/>
                <a:ea typeface="メイリオ"/>
                <a:cs typeface="メイリオ"/>
              </a:rPr>
              <a:t>を攻撃できない</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オフロードした</a:t>
            </a:r>
            <a:r>
              <a:rPr lang="en-US" altLang="ja-JP" dirty="0" smtClean="0">
                <a:latin typeface="メイリオ"/>
                <a:ea typeface="メイリオ"/>
                <a:cs typeface="メイリオ"/>
              </a:rPr>
              <a:t>IDS</a:t>
            </a:r>
            <a:r>
              <a:rPr lang="ja-JP" altLang="en-US" dirty="0" smtClean="0">
                <a:latin typeface="メイリオ"/>
                <a:ea typeface="メイリオ"/>
                <a:cs typeface="メイリオ"/>
              </a:rPr>
              <a:t>はユーザ</a:t>
            </a:r>
            <a:r>
              <a:rPr lang="en-US" altLang="ja-JP" dirty="0" smtClean="0">
                <a:latin typeface="メイリオ"/>
                <a:ea typeface="メイリオ"/>
                <a:cs typeface="メイリオ"/>
              </a:rPr>
              <a:t>VM</a:t>
            </a:r>
            <a:r>
              <a:rPr lang="ja-JP" altLang="en-US" dirty="0" smtClean="0">
                <a:cs typeface="メイリオ"/>
              </a:rPr>
              <a:t>から</a:t>
            </a:r>
            <a:r>
              <a:rPr lang="ja-JP" altLang="en-US" dirty="0" smtClean="0">
                <a:latin typeface="メイリオ"/>
                <a:ea typeface="メイリオ"/>
                <a:cs typeface="メイリオ"/>
              </a:rPr>
              <a:t>情報を直接取得</a:t>
            </a:r>
            <a:endParaRPr lang="en-US" altLang="ja-JP" dirty="0" smtClean="0">
              <a:latin typeface="メイリオ"/>
              <a:ea typeface="メイリオ"/>
              <a:cs typeface="メイリオ"/>
            </a:endParaRPr>
          </a:p>
          <a:p>
            <a:pPr lvl="2"/>
            <a:r>
              <a:rPr lang="ja-JP" altLang="en-US" dirty="0" smtClean="0">
                <a:latin typeface="メイリオ"/>
                <a:ea typeface="メイリオ"/>
                <a:cs typeface="メイリオ"/>
              </a:rPr>
              <a:t>メモリ：</a:t>
            </a:r>
            <a:r>
              <a:rPr lang="en-US" altLang="ja-JP" dirty="0" smtClean="0">
                <a:latin typeface="メイリオ"/>
                <a:ea typeface="メイリオ"/>
                <a:cs typeface="メイリオ"/>
              </a:rPr>
              <a:t>OS</a:t>
            </a:r>
            <a:r>
              <a:rPr lang="ja-JP" altLang="en-US" dirty="0" smtClean="0">
                <a:latin typeface="メイリオ"/>
                <a:ea typeface="メイリオ"/>
                <a:cs typeface="メイリオ"/>
              </a:rPr>
              <a:t>のデータを解析して、不正なプロセスを検知</a:t>
            </a:r>
            <a:endParaRPr lang="en-US" altLang="ja-JP" dirty="0" smtClean="0">
              <a:latin typeface="メイリオ"/>
              <a:ea typeface="メイリオ"/>
              <a:cs typeface="メイリオ"/>
            </a:endParaRPr>
          </a:p>
          <a:p>
            <a:pPr lvl="2"/>
            <a:r>
              <a:rPr lang="ja-JP" altLang="en-US" dirty="0" smtClean="0">
                <a:latin typeface="メイリオ"/>
                <a:ea typeface="メイリオ"/>
                <a:cs typeface="メイリオ"/>
              </a:rPr>
              <a:t>ネットワーク：サーバへの不正な通信を検知</a:t>
            </a:r>
            <a:endParaRPr lang="en-US" altLang="ja-JP" dirty="0" smtClean="0">
              <a:latin typeface="メイリオ"/>
              <a:ea typeface="メイリオ"/>
              <a:cs typeface="メイリオ"/>
            </a:endParaRPr>
          </a:p>
          <a:p>
            <a:pPr lvl="2"/>
            <a:r>
              <a:rPr lang="ja-JP" altLang="en-US" dirty="0" smtClean="0">
                <a:latin typeface="メイリオ"/>
                <a:ea typeface="メイリオ"/>
                <a:cs typeface="メイリオ"/>
              </a:rPr>
              <a:t>ディスク：ファイルの改ざんを検知</a:t>
            </a:r>
            <a:endParaRPr lang="en-US" altLang="ja-JP" dirty="0" smtClean="0">
              <a:latin typeface="メイリオ"/>
              <a:ea typeface="メイリオ"/>
              <a:cs typeface="メイリオ"/>
            </a:endParaRPr>
          </a:p>
        </p:txBody>
      </p:sp>
      <p:sp>
        <p:nvSpPr>
          <p:cNvPr id="3" name="スライド番号プレースホルダー 2"/>
          <p:cNvSpPr>
            <a:spLocks noGrp="1"/>
          </p:cNvSpPr>
          <p:nvPr>
            <p:ph type="sldNum" sz="quarter" idx="12"/>
          </p:nvPr>
        </p:nvSpPr>
        <p:spPr/>
        <p:txBody>
          <a:bodyPr/>
          <a:lstStyle/>
          <a:p>
            <a:fld id="{1F3C7118-6B7F-5744-BB89-828D4E995862}" type="slidenum">
              <a:rPr kumimoji="1" lang="ja-JP" altLang="en-US" smtClean="0"/>
              <a:t>3</a:t>
            </a:fld>
            <a:endParaRPr kumimoji="1" lang="ja-JP" altLang="en-US"/>
          </a:p>
        </p:txBody>
      </p:sp>
      <p:pic>
        <p:nvPicPr>
          <p:cNvPr id="26" name="図 25" descr="annonymou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6108" y="4694070"/>
            <a:ext cx="812800" cy="609600"/>
          </a:xfrm>
          <a:prstGeom prst="rect">
            <a:avLst/>
          </a:prstGeom>
          <a:effectLst/>
        </p:spPr>
      </p:pic>
      <p:sp>
        <p:nvSpPr>
          <p:cNvPr id="20" name="正方形/長方形 19"/>
          <p:cNvSpPr/>
          <p:nvPr/>
        </p:nvSpPr>
        <p:spPr>
          <a:xfrm>
            <a:off x="4764725" y="4754162"/>
            <a:ext cx="2007786" cy="1375327"/>
          </a:xfrm>
          <a:prstGeom prst="rect">
            <a:avLst/>
          </a:prstGeom>
          <a:solidFill>
            <a:srgbClr val="EB8627"/>
          </a:solid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500" dirty="0">
              <a:solidFill>
                <a:srgbClr val="5F5F5F"/>
              </a:solidFill>
              <a:latin typeface="メイリオ"/>
              <a:ea typeface="メイリオ"/>
              <a:cs typeface="メイリオ"/>
            </a:endParaRPr>
          </a:p>
        </p:txBody>
      </p:sp>
      <p:sp>
        <p:nvSpPr>
          <p:cNvPr id="22" name="テキスト ボックス 21"/>
          <p:cNvSpPr txBox="1"/>
          <p:nvPr/>
        </p:nvSpPr>
        <p:spPr>
          <a:xfrm>
            <a:off x="2095275" y="6303344"/>
            <a:ext cx="1532308" cy="400110"/>
          </a:xfrm>
          <a:prstGeom prst="rect">
            <a:avLst/>
          </a:prstGeom>
          <a:noFill/>
          <a:effectLst/>
        </p:spPr>
        <p:txBody>
          <a:bodyPr wrap="square" rtlCol="0">
            <a:spAutoFit/>
          </a:bodyPr>
          <a:lstStyle/>
          <a:p>
            <a:r>
              <a:rPr lang="ja-JP" altLang="en-US" sz="2000" dirty="0" smtClean="0">
                <a:solidFill>
                  <a:srgbClr val="333333"/>
                </a:solidFill>
                <a:latin typeface="メイリオ"/>
                <a:ea typeface="メイリオ"/>
                <a:cs typeface="メイリオ"/>
              </a:rPr>
              <a:t>オフロード</a:t>
            </a:r>
            <a:endParaRPr kumimoji="1" lang="ja-JP" altLang="en-US" sz="2000" dirty="0">
              <a:solidFill>
                <a:srgbClr val="333333"/>
              </a:solidFill>
              <a:latin typeface="メイリオ"/>
              <a:ea typeface="メイリオ"/>
              <a:cs typeface="メイリオ"/>
            </a:endParaRPr>
          </a:p>
        </p:txBody>
      </p:sp>
      <p:cxnSp>
        <p:nvCxnSpPr>
          <p:cNvPr id="27" name="直線矢印コネクタ 26"/>
          <p:cNvCxnSpPr/>
          <p:nvPr/>
        </p:nvCxnSpPr>
        <p:spPr>
          <a:xfrm flipH="1">
            <a:off x="6348845" y="4980988"/>
            <a:ext cx="982484" cy="129364"/>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2" name="直線矢印コネクタ 11"/>
          <p:cNvCxnSpPr>
            <a:stCxn id="21" idx="3"/>
            <a:endCxn id="20" idx="1"/>
          </p:cNvCxnSpPr>
          <p:nvPr/>
        </p:nvCxnSpPr>
        <p:spPr>
          <a:xfrm>
            <a:off x="3086613" y="5432220"/>
            <a:ext cx="1678112" cy="9606"/>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24" name="テキスト ボックス 23"/>
          <p:cNvSpPr txBox="1"/>
          <p:nvPr/>
        </p:nvSpPr>
        <p:spPr>
          <a:xfrm>
            <a:off x="5107423" y="4801235"/>
            <a:ext cx="1342209" cy="400110"/>
          </a:xfrm>
          <a:prstGeom prst="rect">
            <a:avLst/>
          </a:prstGeom>
          <a:noFill/>
          <a:effectLst/>
        </p:spPr>
        <p:txBody>
          <a:bodyPr wrap="none" rtlCol="0">
            <a:spAutoFit/>
          </a:bodyPr>
          <a:lstStyle/>
          <a:p>
            <a:r>
              <a:rPr lang="ja-JP" altLang="en-US" sz="2000" dirty="0" smtClean="0">
                <a:solidFill>
                  <a:srgbClr val="FFFFFF"/>
                </a:solidFill>
                <a:latin typeface="メイリオ"/>
                <a:ea typeface="メイリオ"/>
                <a:cs typeface="メイリオ"/>
              </a:rPr>
              <a:t>ユーザ</a:t>
            </a:r>
            <a:r>
              <a:rPr lang="en-US" altLang="ja-JP" sz="2000" dirty="0" smtClean="0">
                <a:solidFill>
                  <a:srgbClr val="FFFFFF"/>
                </a:solidFill>
                <a:latin typeface="メイリオ"/>
                <a:ea typeface="メイリオ"/>
                <a:cs typeface="メイリオ"/>
              </a:rPr>
              <a:t>VM</a:t>
            </a:r>
            <a:endParaRPr kumimoji="1" lang="ja-JP" altLang="en-US" sz="2000" dirty="0">
              <a:solidFill>
                <a:srgbClr val="FFFFFF"/>
              </a:solidFill>
              <a:latin typeface="メイリオ"/>
              <a:ea typeface="メイリオ"/>
              <a:cs typeface="メイリオ"/>
            </a:endParaRPr>
          </a:p>
        </p:txBody>
      </p:sp>
      <p:sp>
        <p:nvSpPr>
          <p:cNvPr id="13" name="テキスト ボックス 12"/>
          <p:cNvSpPr txBox="1"/>
          <p:nvPr/>
        </p:nvSpPr>
        <p:spPr>
          <a:xfrm>
            <a:off x="3803212" y="5545202"/>
            <a:ext cx="697627" cy="400110"/>
          </a:xfrm>
          <a:prstGeom prst="rect">
            <a:avLst/>
          </a:prstGeom>
          <a:noFill/>
          <a:ln>
            <a:noFill/>
          </a:ln>
          <a:effectLst/>
        </p:spPr>
        <p:txBody>
          <a:bodyPr wrap="none" rtlCol="0">
            <a:spAutoFit/>
          </a:bodyPr>
          <a:lstStyle/>
          <a:p>
            <a:r>
              <a:rPr kumimoji="1" lang="ja-JP" altLang="en-US" sz="2000" dirty="0" smtClean="0">
                <a:solidFill>
                  <a:srgbClr val="333333"/>
                </a:solidFill>
                <a:latin typeface="メイリオ"/>
                <a:ea typeface="メイリオ"/>
                <a:cs typeface="メイリオ"/>
              </a:rPr>
              <a:t>監視</a:t>
            </a:r>
            <a:endParaRPr kumimoji="1" lang="ja-JP" altLang="en-US" sz="2000" dirty="0">
              <a:solidFill>
                <a:srgbClr val="333333"/>
              </a:solidFill>
              <a:latin typeface="メイリオ"/>
              <a:ea typeface="メイリオ"/>
              <a:cs typeface="メイリオ"/>
            </a:endParaRPr>
          </a:p>
        </p:txBody>
      </p:sp>
      <p:sp>
        <p:nvSpPr>
          <p:cNvPr id="17" name="上カーブ矢印 16"/>
          <p:cNvSpPr/>
          <p:nvPr/>
        </p:nvSpPr>
        <p:spPr>
          <a:xfrm flipH="1">
            <a:off x="2684795" y="5840970"/>
            <a:ext cx="3260467" cy="577037"/>
          </a:xfrm>
          <a:prstGeom prst="curvedUpArrow">
            <a:avLst/>
          </a:prstGeom>
          <a:solidFill>
            <a:srgbClr val="3333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28" name="テキスト ボックス 27"/>
          <p:cNvSpPr txBox="1"/>
          <p:nvPr/>
        </p:nvSpPr>
        <p:spPr>
          <a:xfrm>
            <a:off x="7252500" y="5311621"/>
            <a:ext cx="954107" cy="400110"/>
          </a:xfrm>
          <a:prstGeom prst="rect">
            <a:avLst/>
          </a:prstGeom>
          <a:noFill/>
          <a:effectLst/>
        </p:spPr>
        <p:txBody>
          <a:bodyPr wrap="none" rtlCol="0">
            <a:spAutoFit/>
          </a:bodyPr>
          <a:lstStyle/>
          <a:p>
            <a:r>
              <a:rPr kumimoji="1" lang="ja-JP" altLang="en-US" sz="2000" dirty="0" smtClean="0">
                <a:solidFill>
                  <a:srgbClr val="333333"/>
                </a:solidFill>
                <a:latin typeface="メイリオ"/>
                <a:ea typeface="メイリオ"/>
                <a:cs typeface="メイリオ"/>
              </a:rPr>
              <a:t>攻撃者</a:t>
            </a:r>
            <a:endParaRPr kumimoji="1" lang="ja-JP" altLang="en-US" sz="2000" dirty="0">
              <a:solidFill>
                <a:srgbClr val="333333"/>
              </a:solidFill>
              <a:latin typeface="メイリオ"/>
              <a:ea typeface="メイリオ"/>
              <a:cs typeface="メイリオ"/>
            </a:endParaRPr>
          </a:p>
        </p:txBody>
      </p:sp>
      <p:grpSp>
        <p:nvGrpSpPr>
          <p:cNvPr id="5" name="グループ化 4"/>
          <p:cNvGrpSpPr/>
          <p:nvPr/>
        </p:nvGrpSpPr>
        <p:grpSpPr>
          <a:xfrm>
            <a:off x="5461827" y="5216419"/>
            <a:ext cx="685762" cy="494995"/>
            <a:chOff x="5461827" y="5216419"/>
            <a:chExt cx="685762" cy="494995"/>
          </a:xfrm>
        </p:grpSpPr>
        <p:sp>
          <p:nvSpPr>
            <p:cNvPr id="25" name="正方形/長方形 24"/>
            <p:cNvSpPr/>
            <p:nvPr/>
          </p:nvSpPr>
          <p:spPr>
            <a:xfrm>
              <a:off x="5461827" y="5216419"/>
              <a:ext cx="685762" cy="494995"/>
            </a:xfrm>
            <a:prstGeom prst="rect">
              <a:avLst/>
            </a:prstGeom>
            <a:solidFill>
              <a:srgbClr val="FFFFFF"/>
            </a:solidFill>
            <a:ln>
              <a:prstDash val="sysDash"/>
            </a:ln>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500" dirty="0">
                <a:solidFill>
                  <a:srgbClr val="333333"/>
                </a:solidFill>
                <a:latin typeface="メイリオ"/>
                <a:ea typeface="メイリオ"/>
                <a:cs typeface="メイリオ"/>
              </a:endParaRPr>
            </a:p>
          </p:txBody>
        </p:sp>
        <p:sp>
          <p:nvSpPr>
            <p:cNvPr id="16" name="テキスト ボックス 15"/>
            <p:cNvSpPr txBox="1"/>
            <p:nvPr/>
          </p:nvSpPr>
          <p:spPr>
            <a:xfrm>
              <a:off x="5570694" y="5314074"/>
              <a:ext cx="484394" cy="300608"/>
            </a:xfrm>
            <a:prstGeom prst="rect">
              <a:avLst/>
            </a:prstGeom>
            <a:noFill/>
            <a:effectLst/>
          </p:spPr>
          <p:txBody>
            <a:bodyPr wrap="none" rtlCol="0">
              <a:spAutoFit/>
            </a:bodyPr>
            <a:lstStyle/>
            <a:p>
              <a:pPr algn="ctr"/>
              <a:r>
                <a:rPr lang="en-US" altLang="ja-JP" sz="2000" dirty="0" smtClean="0">
                  <a:solidFill>
                    <a:srgbClr val="333333"/>
                  </a:solidFill>
                  <a:latin typeface="メイリオ"/>
                  <a:ea typeface="メイリオ"/>
                  <a:cs typeface="メイリオ"/>
                </a:rPr>
                <a:t>IDS</a:t>
              </a:r>
              <a:endParaRPr kumimoji="1" lang="ja-JP" altLang="en-US" sz="2000" dirty="0">
                <a:solidFill>
                  <a:srgbClr val="333333"/>
                </a:solidFill>
                <a:latin typeface="メイリオ"/>
                <a:ea typeface="メイリオ"/>
                <a:cs typeface="メイリオ"/>
              </a:endParaRPr>
            </a:p>
          </p:txBody>
        </p:sp>
      </p:grpSp>
      <p:sp>
        <p:nvSpPr>
          <p:cNvPr id="21" name="正方形/長方形 20"/>
          <p:cNvSpPr/>
          <p:nvPr/>
        </p:nvSpPr>
        <p:spPr>
          <a:xfrm>
            <a:off x="2400851" y="5227677"/>
            <a:ext cx="685762" cy="409086"/>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2500" dirty="0">
              <a:solidFill>
                <a:schemeClr val="bg1"/>
              </a:solidFill>
              <a:latin typeface="メイリオ"/>
              <a:ea typeface="メイリオ"/>
              <a:cs typeface="メイリオ"/>
            </a:endParaRPr>
          </a:p>
        </p:txBody>
      </p:sp>
      <p:sp>
        <p:nvSpPr>
          <p:cNvPr id="18" name="テキスト ボックス 17"/>
          <p:cNvSpPr txBox="1"/>
          <p:nvPr/>
        </p:nvSpPr>
        <p:spPr>
          <a:xfrm>
            <a:off x="2469366" y="5261952"/>
            <a:ext cx="532833" cy="300608"/>
          </a:xfrm>
          <a:prstGeom prst="rect">
            <a:avLst/>
          </a:prstGeom>
          <a:noFill/>
          <a:effectLst/>
        </p:spPr>
        <p:txBody>
          <a:bodyPr wrap="none" rtlCol="0">
            <a:spAutoFit/>
          </a:bodyPr>
          <a:lstStyle/>
          <a:p>
            <a:pPr algn="ctr"/>
            <a:r>
              <a:rPr lang="en-US" altLang="ja-JP" sz="2000" dirty="0" smtClean="0">
                <a:solidFill>
                  <a:srgbClr val="F5F1DD"/>
                </a:solidFill>
                <a:latin typeface="メイリオ"/>
                <a:ea typeface="メイリオ"/>
                <a:cs typeface="メイリオ"/>
              </a:rPr>
              <a:t>IDS</a:t>
            </a:r>
            <a:endParaRPr kumimoji="1" lang="ja-JP" altLang="en-US" sz="2000" dirty="0">
              <a:solidFill>
                <a:srgbClr val="F5F1DD"/>
              </a:solidFill>
              <a:latin typeface="メイリオ"/>
              <a:ea typeface="メイリオ"/>
              <a:cs typeface="メイリオ"/>
            </a:endParaRPr>
          </a:p>
        </p:txBody>
      </p:sp>
    </p:spTree>
    <p:extLst>
      <p:ext uri="{BB962C8B-B14F-4D97-AF65-F5344CB8AC3E}">
        <p14:creationId xmlns:p14="http://schemas.microsoft.com/office/powerpoint/2010/main" val="19545515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1000"/>
                                  </p:stCondLst>
                                  <p:childTnLst>
                                    <p:set>
                                      <p:cBhvr>
                                        <p:cTn id="6" dur="1" fill="hold">
                                          <p:stCondLst>
                                            <p:cond delay="0"/>
                                          </p:stCondLst>
                                        </p:cTn>
                                        <p:tgtEl>
                                          <p:spTgt spid="17"/>
                                        </p:tgtEl>
                                        <p:attrNameLst>
                                          <p:attrName>style.visibility</p:attrName>
                                        </p:attrNameLst>
                                      </p:cBhvr>
                                      <p:to>
                                        <p:strVal val="visible"/>
                                      </p:to>
                                    </p:set>
                                    <p:animEffect transition="in" filter="wipe(right)">
                                      <p:cBhvr>
                                        <p:cTn id="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1507828" y="5584552"/>
            <a:ext cx="6659760" cy="1095595"/>
          </a:xfrm>
          <a:prstGeom prst="cloud">
            <a:avLst/>
          </a:prstGeom>
          <a:solidFill>
            <a:schemeClr val="bg1"/>
          </a:solidFill>
          <a:ln w="25400">
            <a:solidFill>
              <a:srgbClr val="333333"/>
            </a:solidFill>
          </a:ln>
          <a:effectLst/>
        </p:spPr>
        <p:txBody>
          <a:bodyPr wrap="square" rtlCol="0">
            <a:spAutoFit/>
          </a:bodyPr>
          <a:lstStyle/>
          <a:p>
            <a:endParaRPr kumimoji="1" lang="ja-JP" altLang="en-US" dirty="0">
              <a:latin typeface="メイリオ"/>
              <a:ea typeface="メイリオ"/>
              <a:cs typeface="メイリオ"/>
            </a:endParaRPr>
          </a:p>
        </p:txBody>
      </p:sp>
      <p:sp>
        <p:nvSpPr>
          <p:cNvPr id="2" name="タイトル 1"/>
          <p:cNvSpPr>
            <a:spLocks noGrp="1"/>
          </p:cNvSpPr>
          <p:nvPr>
            <p:ph type="title"/>
          </p:nvPr>
        </p:nvSpPr>
        <p:spPr>
          <a:solidFill>
            <a:srgbClr val="F5F1DD">
              <a:alpha val="50000"/>
            </a:srgbClr>
          </a:solidFill>
        </p:spPr>
        <p:txBody>
          <a:bodyPr>
            <a:noAutofit/>
          </a:bodyPr>
          <a:lstStyle/>
          <a:p>
            <a:r>
              <a:rPr lang="ja-JP" altLang="en-US" sz="4200" smtClean="0">
                <a:solidFill>
                  <a:srgbClr val="333333"/>
                </a:solidFill>
              </a:rPr>
              <a:t>クラウドにおける</a:t>
            </a:r>
            <a:r>
              <a:rPr lang="en-US" altLang="ja-JP" sz="4200" smtClean="0">
                <a:solidFill>
                  <a:srgbClr val="333333"/>
                </a:solidFill>
              </a:rPr>
              <a:t>IDS</a:t>
            </a:r>
            <a:r>
              <a:rPr lang="ja-JP" altLang="en-US" sz="4200" smtClean="0">
                <a:solidFill>
                  <a:srgbClr val="333333"/>
                </a:solidFill>
              </a:rPr>
              <a:t>オフロード</a:t>
            </a:r>
            <a:endParaRPr lang="ja-JP" altLang="en-US" sz="4200" dirty="0">
              <a:solidFill>
                <a:srgbClr val="333333"/>
              </a:solidFill>
            </a:endParaRPr>
          </a:p>
        </p:txBody>
      </p:sp>
      <p:sp>
        <p:nvSpPr>
          <p:cNvPr id="3" name="コンテンツ プレースホルダー 2"/>
          <p:cNvSpPr>
            <a:spLocks noGrp="1"/>
          </p:cNvSpPr>
          <p:nvPr>
            <p:ph idx="1"/>
          </p:nvPr>
        </p:nvSpPr>
        <p:spPr/>
        <p:txBody>
          <a:bodyPr/>
          <a:lstStyle/>
          <a:p>
            <a:r>
              <a:rPr lang="ja-JP" altLang="en-US" dirty="0" smtClean="0">
                <a:solidFill>
                  <a:srgbClr val="333333"/>
                </a:solidFill>
                <a:cs typeface="メイリオ"/>
              </a:rPr>
              <a:t>クラウドの管理者は信頼できるとは限らない</a:t>
            </a:r>
            <a:endParaRPr lang="en-US" altLang="ja-JP" dirty="0" smtClean="0">
              <a:solidFill>
                <a:srgbClr val="333333"/>
              </a:solidFill>
              <a:cs typeface="メイリオ"/>
            </a:endParaRPr>
          </a:p>
          <a:p>
            <a:pPr lvl="1"/>
            <a:r>
              <a:rPr lang="en-US" altLang="ja-JP" dirty="0" smtClean="0">
                <a:solidFill>
                  <a:srgbClr val="333333"/>
                </a:solidFill>
              </a:rPr>
              <a:t>Google</a:t>
            </a:r>
            <a:r>
              <a:rPr lang="ja-JP" altLang="en-US" dirty="0" smtClean="0">
                <a:solidFill>
                  <a:srgbClr val="333333"/>
                </a:solidFill>
              </a:rPr>
              <a:t>管理者によるプライバシ侵害 </a:t>
            </a:r>
            <a:r>
              <a:rPr lang="en-US" altLang="ja-JP" sz="2000" dirty="0" smtClean="0">
                <a:solidFill>
                  <a:srgbClr val="333333"/>
                </a:solidFill>
              </a:rPr>
              <a:t>[</a:t>
            </a:r>
            <a:r>
              <a:rPr lang="en-US" altLang="ja-JP" sz="2000" dirty="0" err="1" smtClean="0">
                <a:solidFill>
                  <a:srgbClr val="333333"/>
                </a:solidFill>
              </a:rPr>
              <a:t>TechSpot</a:t>
            </a:r>
            <a:r>
              <a:rPr lang="en-US" altLang="ja-JP" sz="2000" dirty="0" smtClean="0">
                <a:solidFill>
                  <a:srgbClr val="333333"/>
                </a:solidFill>
              </a:rPr>
              <a:t> '10]</a:t>
            </a:r>
          </a:p>
          <a:p>
            <a:pPr lvl="1"/>
            <a:r>
              <a:rPr lang="ja-JP" altLang="en-US" dirty="0" smtClean="0">
                <a:solidFill>
                  <a:srgbClr val="333333"/>
                </a:solidFill>
              </a:rPr>
              <a:t>サイバー犯罪の</a:t>
            </a:r>
            <a:r>
              <a:rPr lang="en-US" altLang="ja-JP" dirty="0" smtClean="0">
                <a:solidFill>
                  <a:srgbClr val="333333"/>
                </a:solidFill>
              </a:rPr>
              <a:t>28%</a:t>
            </a:r>
            <a:r>
              <a:rPr lang="ja-JP" altLang="en-US" dirty="0" smtClean="0">
                <a:solidFill>
                  <a:srgbClr val="333333"/>
                </a:solidFill>
              </a:rPr>
              <a:t>は内部犯行 </a:t>
            </a:r>
            <a:r>
              <a:rPr lang="en-US" altLang="ja-JP" sz="2000" dirty="0" smtClean="0">
                <a:solidFill>
                  <a:srgbClr val="333333"/>
                </a:solidFill>
              </a:rPr>
              <a:t>[PwC '14]</a:t>
            </a:r>
          </a:p>
          <a:p>
            <a:pPr lvl="1"/>
            <a:r>
              <a:rPr lang="ja-JP" altLang="en-US" dirty="0" smtClean="0">
                <a:solidFill>
                  <a:srgbClr val="333333"/>
                </a:solidFill>
              </a:rPr>
              <a:t>管理者の</a:t>
            </a:r>
            <a:r>
              <a:rPr lang="en-US" altLang="ja-JP" dirty="0" smtClean="0">
                <a:solidFill>
                  <a:srgbClr val="333333"/>
                </a:solidFill>
              </a:rPr>
              <a:t>35%</a:t>
            </a:r>
            <a:r>
              <a:rPr lang="ja-JP" altLang="en-US" dirty="0" smtClean="0">
                <a:solidFill>
                  <a:srgbClr val="333333"/>
                </a:solidFill>
              </a:rPr>
              <a:t>は機密情報をのぞき見 </a:t>
            </a:r>
            <a:r>
              <a:rPr lang="en-US" altLang="ja-JP" sz="2000" dirty="0" smtClean="0">
                <a:solidFill>
                  <a:srgbClr val="333333"/>
                </a:solidFill>
              </a:rPr>
              <a:t>[</a:t>
            </a:r>
            <a:r>
              <a:rPr lang="en-US" altLang="ja-JP" sz="2000" dirty="0" err="1" smtClean="0">
                <a:solidFill>
                  <a:srgbClr val="333333"/>
                </a:solidFill>
              </a:rPr>
              <a:t>CyberArk</a:t>
            </a:r>
            <a:r>
              <a:rPr lang="en-US" altLang="ja-JP" sz="2000" dirty="0" smtClean="0">
                <a:solidFill>
                  <a:srgbClr val="333333"/>
                </a:solidFill>
              </a:rPr>
              <a:t> '09]</a:t>
            </a:r>
          </a:p>
          <a:p>
            <a:r>
              <a:rPr lang="en-US" altLang="ja-JP" dirty="0" smtClean="0">
                <a:solidFill>
                  <a:srgbClr val="333333"/>
                </a:solidFill>
                <a:latin typeface="メイリオ"/>
                <a:ea typeface="メイリオ"/>
                <a:cs typeface="メイリオ"/>
              </a:rPr>
              <a:t>IDS</a:t>
            </a:r>
            <a:r>
              <a:rPr lang="ja-JP" altLang="en-US" dirty="0" smtClean="0">
                <a:solidFill>
                  <a:srgbClr val="333333"/>
                </a:solidFill>
                <a:latin typeface="メイリオ"/>
                <a:ea typeface="メイリオ"/>
                <a:cs typeface="メイリオ"/>
              </a:rPr>
              <a:t>オフロードの安全性が担保できない</a:t>
            </a:r>
            <a:endParaRPr lang="en-US" altLang="ja-JP" dirty="0" smtClean="0">
              <a:solidFill>
                <a:srgbClr val="333333"/>
              </a:solidFill>
              <a:latin typeface="メイリオ"/>
              <a:ea typeface="メイリオ"/>
              <a:cs typeface="メイリオ"/>
            </a:endParaRPr>
          </a:p>
          <a:p>
            <a:pPr lvl="1"/>
            <a:r>
              <a:rPr lang="ja-JP" altLang="en-US" dirty="0" smtClean="0">
                <a:solidFill>
                  <a:srgbClr val="333333"/>
                </a:solidFill>
                <a:latin typeface="メイリオ"/>
                <a:ea typeface="メイリオ"/>
                <a:cs typeface="メイリオ"/>
              </a:rPr>
              <a:t>オフロードした</a:t>
            </a:r>
            <a:r>
              <a:rPr lang="en-US" altLang="ja-JP" dirty="0" smtClean="0">
                <a:solidFill>
                  <a:srgbClr val="333333"/>
                </a:solidFill>
                <a:latin typeface="メイリオ"/>
                <a:ea typeface="メイリオ"/>
                <a:cs typeface="メイリオ"/>
              </a:rPr>
              <a:t>IDS</a:t>
            </a:r>
            <a:r>
              <a:rPr lang="ja-JP" altLang="en-US" dirty="0" smtClean="0">
                <a:solidFill>
                  <a:srgbClr val="333333"/>
                </a:solidFill>
                <a:latin typeface="メイリオ"/>
                <a:ea typeface="メイリオ"/>
                <a:cs typeface="メイリオ"/>
              </a:rPr>
              <a:t>は管理者によって容易に無効化</a:t>
            </a:r>
            <a:endParaRPr lang="en-US" altLang="ja-JP" dirty="0" smtClean="0">
              <a:solidFill>
                <a:srgbClr val="333333"/>
              </a:solidFill>
              <a:latin typeface="メイリオ"/>
              <a:ea typeface="メイリオ"/>
              <a:cs typeface="メイリオ"/>
            </a:endParaRPr>
          </a:p>
          <a:p>
            <a:endParaRPr lang="ja-JP" altLang="en-US" dirty="0">
              <a:solidFill>
                <a:srgbClr val="333333"/>
              </a:solidFill>
              <a:latin typeface="メイリオ"/>
              <a:ea typeface="メイリオ"/>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4</a:t>
            </a:fld>
            <a:endParaRPr kumimoji="1" lang="ja-JP" altLang="en-US"/>
          </a:p>
        </p:txBody>
      </p:sp>
      <p:sp>
        <p:nvSpPr>
          <p:cNvPr id="6" name="正方形/長方形 5"/>
          <p:cNvSpPr/>
          <p:nvPr/>
        </p:nvSpPr>
        <p:spPr>
          <a:xfrm>
            <a:off x="5736258" y="4935126"/>
            <a:ext cx="1606142" cy="1092268"/>
          </a:xfrm>
          <a:prstGeom prst="rect">
            <a:avLst/>
          </a:prstGeom>
          <a:solidFill>
            <a:srgbClr val="EB8627"/>
          </a:solid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000" dirty="0">
              <a:solidFill>
                <a:srgbClr val="F5F1DD"/>
              </a:solidFill>
              <a:latin typeface="メイリオ"/>
              <a:ea typeface="メイリオ"/>
              <a:cs typeface="メイリオ"/>
            </a:endParaRPr>
          </a:p>
        </p:txBody>
      </p:sp>
      <p:sp>
        <p:nvSpPr>
          <p:cNvPr id="16" name="正方形/長方形 15"/>
          <p:cNvSpPr/>
          <p:nvPr/>
        </p:nvSpPr>
        <p:spPr>
          <a:xfrm>
            <a:off x="3513904" y="5248343"/>
            <a:ext cx="1069027" cy="523242"/>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500" dirty="0" smtClean="0">
                <a:solidFill>
                  <a:schemeClr val="bg1"/>
                </a:solidFill>
                <a:latin typeface="メイリオ"/>
                <a:ea typeface="メイリオ"/>
                <a:cs typeface="メイリオ"/>
              </a:rPr>
              <a:t>IDS</a:t>
            </a:r>
            <a:endParaRPr kumimoji="1" lang="ja-JP" altLang="en-US" sz="2500" dirty="0">
              <a:solidFill>
                <a:schemeClr val="bg1"/>
              </a:solidFill>
              <a:latin typeface="メイリオ"/>
              <a:ea typeface="メイリオ"/>
              <a:cs typeface="メイリオ"/>
            </a:endParaRPr>
          </a:p>
        </p:txBody>
      </p:sp>
      <p:sp>
        <p:nvSpPr>
          <p:cNvPr id="7" name="乗算記号 6"/>
          <p:cNvSpPr/>
          <p:nvPr/>
        </p:nvSpPr>
        <p:spPr>
          <a:xfrm>
            <a:off x="3668531" y="5082656"/>
            <a:ext cx="914400" cy="914400"/>
          </a:xfrm>
          <a:prstGeom prst="mathMultiply">
            <a:avLst/>
          </a:prstGeom>
          <a:solidFill>
            <a:srgbClr val="E5593C"/>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rgbClr val="5F5F5F"/>
              </a:solidFill>
              <a:latin typeface="メイリオ"/>
              <a:ea typeface="メイリオ"/>
              <a:cs typeface="メイリオ"/>
            </a:endParaRPr>
          </a:p>
        </p:txBody>
      </p:sp>
      <p:pic>
        <p:nvPicPr>
          <p:cNvPr id="14" name="図 13" descr="l_04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2547199" y="4993115"/>
            <a:ext cx="772798" cy="772798"/>
          </a:xfrm>
          <a:prstGeom prst="rect">
            <a:avLst/>
          </a:prstGeom>
          <a:ln w="25400">
            <a:solidFill>
              <a:srgbClr val="333333"/>
            </a:solidFill>
          </a:ln>
          <a:effectLst/>
        </p:spPr>
      </p:pic>
      <p:sp>
        <p:nvSpPr>
          <p:cNvPr id="15" name="円形吹き出し 14"/>
          <p:cNvSpPr/>
          <p:nvPr/>
        </p:nvSpPr>
        <p:spPr>
          <a:xfrm>
            <a:off x="1395763" y="4408339"/>
            <a:ext cx="1287659" cy="815434"/>
          </a:xfrm>
          <a:prstGeom prst="wedgeEllipseCallout">
            <a:avLst>
              <a:gd name="adj1" fmla="val 50806"/>
              <a:gd name="adj2" fmla="val 53399"/>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rgbClr val="5F5F5F"/>
              </a:solidFill>
              <a:latin typeface="メイリオ"/>
              <a:ea typeface="メイリオ"/>
              <a:cs typeface="メイリオ"/>
            </a:endParaRPr>
          </a:p>
        </p:txBody>
      </p:sp>
      <p:pic>
        <p:nvPicPr>
          <p:cNvPr id="17" name="図 16" descr="annonymous.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37415" y="4496147"/>
            <a:ext cx="812800" cy="609600"/>
          </a:xfrm>
          <a:prstGeom prst="rect">
            <a:avLst/>
          </a:prstGeom>
          <a:effectLst/>
        </p:spPr>
      </p:pic>
      <p:cxnSp>
        <p:nvCxnSpPr>
          <p:cNvPr id="11" name="直線矢印コネクタ 10"/>
          <p:cNvCxnSpPr>
            <a:stCxn id="16" idx="3"/>
            <a:endCxn id="6" idx="1"/>
          </p:cNvCxnSpPr>
          <p:nvPr/>
        </p:nvCxnSpPr>
        <p:spPr>
          <a:xfrm flipV="1">
            <a:off x="4582931" y="5481260"/>
            <a:ext cx="1153327" cy="28704"/>
          </a:xfrm>
          <a:prstGeom prst="straightConnector1">
            <a:avLst/>
          </a:prstGeom>
          <a:ln>
            <a:solidFill>
              <a:srgbClr val="000000"/>
            </a:solidFill>
            <a:prstDash val="sysDash"/>
            <a:tailEnd type="arrow"/>
          </a:ln>
          <a:effectLst/>
        </p:spPr>
        <p:style>
          <a:lnRef idx="2">
            <a:schemeClr val="accent1"/>
          </a:lnRef>
          <a:fillRef idx="0">
            <a:schemeClr val="accent1"/>
          </a:fillRef>
          <a:effectRef idx="1">
            <a:schemeClr val="accent1"/>
          </a:effectRef>
          <a:fontRef idx="minor">
            <a:schemeClr val="tx1"/>
          </a:fontRef>
        </p:style>
      </p:cxnSp>
      <p:sp>
        <p:nvSpPr>
          <p:cNvPr id="12" name="テキスト ボックス 11"/>
          <p:cNvSpPr txBox="1"/>
          <p:nvPr/>
        </p:nvSpPr>
        <p:spPr>
          <a:xfrm>
            <a:off x="2442834" y="5774830"/>
            <a:ext cx="954107" cy="400110"/>
          </a:xfrm>
          <a:prstGeom prst="rect">
            <a:avLst/>
          </a:prstGeom>
          <a:noFill/>
          <a:effectLst/>
        </p:spPr>
        <p:txBody>
          <a:bodyPr wrap="none" rtlCol="0">
            <a:spAutoFit/>
          </a:bodyPr>
          <a:lstStyle/>
          <a:p>
            <a:r>
              <a:rPr kumimoji="1" lang="ja-JP" altLang="en-US" sz="2000" dirty="0" smtClean="0">
                <a:solidFill>
                  <a:srgbClr val="333333"/>
                </a:solidFill>
                <a:latin typeface="メイリオ"/>
                <a:ea typeface="メイリオ"/>
                <a:cs typeface="メイリオ"/>
              </a:rPr>
              <a:t>管理者</a:t>
            </a:r>
            <a:endParaRPr kumimoji="1" lang="ja-JP" altLang="en-US" sz="2000" dirty="0">
              <a:solidFill>
                <a:srgbClr val="333333"/>
              </a:solidFill>
              <a:latin typeface="メイリオ"/>
              <a:ea typeface="メイリオ"/>
              <a:cs typeface="メイリオ"/>
            </a:endParaRPr>
          </a:p>
        </p:txBody>
      </p:sp>
      <p:sp>
        <p:nvSpPr>
          <p:cNvPr id="18" name="テキスト ボックス 17"/>
          <p:cNvSpPr txBox="1"/>
          <p:nvPr/>
        </p:nvSpPr>
        <p:spPr>
          <a:xfrm>
            <a:off x="5878395" y="5317984"/>
            <a:ext cx="1342034" cy="400110"/>
          </a:xfrm>
          <a:prstGeom prst="rect">
            <a:avLst/>
          </a:prstGeom>
          <a:noFill/>
        </p:spPr>
        <p:txBody>
          <a:bodyPr wrap="none" rtlCol="0">
            <a:spAutoFit/>
          </a:bodyPr>
          <a:lstStyle/>
          <a:p>
            <a:r>
              <a:rPr lang="ja-JP" altLang="en-US" sz="2000" dirty="0">
                <a:solidFill>
                  <a:srgbClr val="F5F1DD"/>
                </a:solidFill>
                <a:cs typeface="メイリオ"/>
              </a:rPr>
              <a:t>ユーザ</a:t>
            </a:r>
            <a:r>
              <a:rPr lang="en-US" altLang="ja-JP" sz="2000" dirty="0" smtClean="0">
                <a:solidFill>
                  <a:srgbClr val="F5F1DD"/>
                </a:solidFill>
                <a:cs typeface="メイリオ"/>
              </a:rPr>
              <a:t>VM</a:t>
            </a:r>
            <a:endParaRPr lang="ja-JP" altLang="en-US" sz="2000" dirty="0">
              <a:solidFill>
                <a:srgbClr val="F5F1DD"/>
              </a:solidFill>
              <a:cs typeface="メイリオ"/>
            </a:endParaRPr>
          </a:p>
        </p:txBody>
      </p:sp>
    </p:spTree>
    <p:extLst>
      <p:ext uri="{BB962C8B-B14F-4D97-AF65-F5344CB8AC3E}">
        <p14:creationId xmlns:p14="http://schemas.microsoft.com/office/powerpoint/2010/main" val="27842862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2631604" y="4803813"/>
            <a:ext cx="3880793" cy="1768220"/>
          </a:xfrm>
          <a:prstGeom prst="rect">
            <a:avLst/>
          </a:prstGeom>
          <a:pattFill prst="pct50">
            <a:fgClr>
              <a:srgbClr val="327F9E"/>
            </a:fgClr>
            <a:bgClr>
              <a:prstClr val="white"/>
            </a:bgClr>
          </a:patt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500" dirty="0">
              <a:solidFill>
                <a:srgbClr val="5F5F5F"/>
              </a:solidFill>
              <a:latin typeface="メイリオ"/>
              <a:ea typeface="メイリオ"/>
              <a:cs typeface="メイリオ"/>
            </a:endParaRPr>
          </a:p>
        </p:txBody>
      </p:sp>
      <p:sp>
        <p:nvSpPr>
          <p:cNvPr id="2" name="タイトル 1"/>
          <p:cNvSpPr>
            <a:spLocks noGrp="1"/>
          </p:cNvSpPr>
          <p:nvPr>
            <p:ph type="title"/>
          </p:nvPr>
        </p:nvSpPr>
        <p:spPr>
          <a:solidFill>
            <a:srgbClr val="F5F1DD">
              <a:alpha val="50000"/>
            </a:srgbClr>
          </a:solidFill>
        </p:spPr>
        <p:txBody>
          <a:bodyPr>
            <a:normAutofit/>
          </a:bodyPr>
          <a:lstStyle/>
          <a:p>
            <a:r>
              <a:rPr kumimoji="1" lang="ja-JP" altLang="en-US" dirty="0" smtClean="0"/>
              <a:t>従来の安全な</a:t>
            </a:r>
            <a:r>
              <a:rPr kumimoji="1" lang="en-US" altLang="ja-JP" dirty="0" smtClean="0"/>
              <a:t>IDS</a:t>
            </a:r>
            <a:r>
              <a:rPr kumimoji="1" lang="ja-JP" altLang="en-US" dirty="0" smtClean="0"/>
              <a:t>オフロード</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latin typeface="メイリオ"/>
                <a:ea typeface="メイリオ"/>
                <a:cs typeface="メイリオ"/>
              </a:rPr>
              <a:t>クラウド内の仮想化システムの一部を</a:t>
            </a:r>
            <a:r>
              <a:rPr kumimoji="1" lang="ja-JP" altLang="en-US" dirty="0" smtClean="0">
                <a:latin typeface="メイリオ"/>
                <a:ea typeface="メイリオ"/>
                <a:cs typeface="メイリオ"/>
              </a:rPr>
              <a:t>信頼する手法が提案されてきた</a:t>
            </a:r>
            <a:endParaRPr kumimoji="1" lang="en-US" altLang="ja-JP" dirty="0" smtClean="0">
              <a:latin typeface="メイリオ"/>
              <a:ea typeface="メイリオ"/>
              <a:cs typeface="メイリオ"/>
            </a:endParaRPr>
          </a:p>
          <a:p>
            <a:pPr lvl="1"/>
            <a:r>
              <a:rPr lang="ja-JP" altLang="en-US" dirty="0" smtClean="0">
                <a:latin typeface="メイリオ"/>
                <a:ea typeface="メイリオ"/>
                <a:cs typeface="メイリオ"/>
              </a:rPr>
              <a:t>ハイパーバイザを信頼してユーザ</a:t>
            </a:r>
            <a:r>
              <a:rPr lang="en-US" altLang="ja-JP" dirty="0" smtClean="0">
                <a:latin typeface="メイリオ"/>
                <a:ea typeface="メイリオ"/>
                <a:cs typeface="メイリオ"/>
              </a:rPr>
              <a:t>VM</a:t>
            </a:r>
            <a:r>
              <a:rPr lang="ja-JP" altLang="en-US" dirty="0" smtClean="0">
                <a:latin typeface="メイリオ"/>
                <a:ea typeface="メイリオ"/>
                <a:cs typeface="メイリオ"/>
              </a:rPr>
              <a:t>を監視</a:t>
            </a:r>
            <a:endParaRPr kumimoji="1" lang="en-US" altLang="ja-JP" dirty="0" smtClean="0">
              <a:latin typeface="メイリオ"/>
              <a:ea typeface="メイリオ"/>
              <a:cs typeface="メイリオ"/>
            </a:endParaRPr>
          </a:p>
          <a:p>
            <a:pPr lvl="1"/>
            <a:r>
              <a:rPr lang="ja-JP" altLang="en-US" dirty="0" smtClean="0">
                <a:latin typeface="メイリオ"/>
                <a:ea typeface="メイリオ"/>
                <a:cs typeface="メイリオ"/>
              </a:rPr>
              <a:t>例：</a:t>
            </a:r>
            <a:r>
              <a:rPr lang="en-US" altLang="ja-JP" dirty="0" smtClean="0">
                <a:latin typeface="メイリオ"/>
                <a:ea typeface="メイリオ"/>
                <a:cs typeface="メイリオ"/>
              </a:rPr>
              <a:t>Self-Service Cloud </a:t>
            </a:r>
            <a:r>
              <a:rPr lang="en-US" altLang="ja-JP" sz="2000" dirty="0" smtClean="0">
                <a:latin typeface="メイリオ"/>
                <a:ea typeface="メイリオ"/>
                <a:cs typeface="メイリオ"/>
              </a:rPr>
              <a:t>[Butt et al.'12]</a:t>
            </a:r>
            <a:endParaRPr lang="en-US" altLang="ja-JP" dirty="0" smtClean="0">
              <a:latin typeface="メイリオ"/>
              <a:ea typeface="メイリオ"/>
              <a:cs typeface="メイリオ"/>
            </a:endParaRPr>
          </a:p>
          <a:p>
            <a:pPr lvl="2"/>
            <a:r>
              <a:rPr lang="ja-JP" altLang="en-US" dirty="0" smtClean="0">
                <a:latin typeface="メイリオ"/>
                <a:ea typeface="メイリオ"/>
                <a:cs typeface="メイリオ"/>
              </a:rPr>
              <a:t>安全に実行できる監視用</a:t>
            </a:r>
            <a:r>
              <a:rPr lang="en-US" altLang="ja-JP" dirty="0" smtClean="0">
                <a:latin typeface="メイリオ"/>
                <a:ea typeface="メイリオ"/>
                <a:cs typeface="メイリオ"/>
              </a:rPr>
              <a:t>VM</a:t>
            </a:r>
            <a:r>
              <a:rPr lang="ja-JP" altLang="en-US" dirty="0" smtClean="0">
                <a:latin typeface="メイリオ"/>
                <a:ea typeface="メイリオ"/>
                <a:cs typeface="メイリオ"/>
              </a:rPr>
              <a:t>を提供</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例：</a:t>
            </a:r>
            <a:r>
              <a:rPr lang="en-US" altLang="ja-JP" dirty="0" smtClean="0">
                <a:latin typeface="メイリオ"/>
                <a:ea typeface="メイリオ"/>
                <a:cs typeface="メイリオ"/>
              </a:rPr>
              <a:t>RemoteTrans </a:t>
            </a:r>
            <a:r>
              <a:rPr lang="en-US" altLang="ja-JP" sz="2000" dirty="0" smtClean="0">
                <a:latin typeface="メイリオ"/>
                <a:ea typeface="メイリオ"/>
                <a:cs typeface="メイリオ"/>
              </a:rPr>
              <a:t>[Kourai et al.'16]</a:t>
            </a:r>
            <a:endParaRPr lang="en-US" altLang="ja-JP" dirty="0" smtClean="0">
              <a:latin typeface="メイリオ"/>
              <a:ea typeface="メイリオ"/>
              <a:cs typeface="メイリオ"/>
            </a:endParaRPr>
          </a:p>
          <a:p>
            <a:pPr lvl="2"/>
            <a:r>
              <a:rPr lang="ja-JP" altLang="en-US" dirty="0" smtClean="0">
                <a:latin typeface="メイリオ"/>
                <a:ea typeface="メイリオ"/>
                <a:cs typeface="メイリオ"/>
              </a:rPr>
              <a:t>ハイパーバイザを経由して遠隔から監視</a:t>
            </a:r>
          </a:p>
        </p:txBody>
      </p:sp>
      <p:sp>
        <p:nvSpPr>
          <p:cNvPr id="12" name="スライド番号プレースホルダー 11"/>
          <p:cNvSpPr>
            <a:spLocks noGrp="1"/>
          </p:cNvSpPr>
          <p:nvPr>
            <p:ph type="sldNum" sz="quarter" idx="12"/>
          </p:nvPr>
        </p:nvSpPr>
        <p:spPr/>
        <p:txBody>
          <a:bodyPr/>
          <a:lstStyle/>
          <a:p>
            <a:fld id="{1F3C7118-6B7F-5744-BB89-828D4E995862}" type="slidenum">
              <a:rPr kumimoji="1" lang="ja-JP" altLang="en-US" smtClean="0"/>
              <a:t>5</a:t>
            </a:fld>
            <a:endParaRPr kumimoji="1" lang="ja-JP" altLang="en-US"/>
          </a:p>
        </p:txBody>
      </p:sp>
      <p:sp>
        <p:nvSpPr>
          <p:cNvPr id="23" name="テキスト ボックス 22"/>
          <p:cNvSpPr txBox="1"/>
          <p:nvPr/>
        </p:nvSpPr>
        <p:spPr>
          <a:xfrm>
            <a:off x="6515995" y="6195495"/>
            <a:ext cx="1800493" cy="369332"/>
          </a:xfrm>
          <a:prstGeom prst="rect">
            <a:avLst/>
          </a:prstGeom>
          <a:noFill/>
        </p:spPr>
        <p:txBody>
          <a:bodyPr wrap="none" rtlCol="0">
            <a:spAutoFit/>
          </a:bodyPr>
          <a:lstStyle/>
          <a:p>
            <a:r>
              <a:rPr lang="ja-JP" altLang="en-US" dirty="0" smtClean="0">
                <a:solidFill>
                  <a:srgbClr val="333333"/>
                </a:solidFill>
              </a:rPr>
              <a:t>仮想化システム</a:t>
            </a:r>
            <a:endParaRPr kumimoji="1" lang="ja-JP" altLang="en-US" dirty="0">
              <a:solidFill>
                <a:srgbClr val="333333"/>
              </a:solidFill>
            </a:endParaRPr>
          </a:p>
        </p:txBody>
      </p:sp>
      <p:sp>
        <p:nvSpPr>
          <p:cNvPr id="25" name="正方形/長方形 24"/>
          <p:cNvSpPr/>
          <p:nvPr/>
        </p:nvSpPr>
        <p:spPr>
          <a:xfrm>
            <a:off x="2779592" y="5995365"/>
            <a:ext cx="3541492" cy="395307"/>
          </a:xfrm>
          <a:prstGeom prst="rect">
            <a:avLst/>
          </a:prstGeom>
          <a:solidFill>
            <a:srgbClr val="327F9E"/>
          </a:solidFill>
          <a:ln>
            <a:noFill/>
          </a:ln>
          <a:effectLst/>
        </p:spPr>
        <p:style>
          <a:lnRef idx="1">
            <a:schemeClr val="accent2"/>
          </a:lnRef>
          <a:fillRef idx="2">
            <a:schemeClr val="accent2"/>
          </a:fillRef>
          <a:effectRef idx="1">
            <a:schemeClr val="accent2"/>
          </a:effectRef>
          <a:fontRef idx="minor">
            <a:schemeClr val="dk1"/>
          </a:fontRef>
        </p:style>
        <p:txBody>
          <a:bodyPr rtlCol="0" anchor="b" anchorCtr="1"/>
          <a:lstStyle/>
          <a:p>
            <a:pPr algn="ctr"/>
            <a:endParaRPr kumimoji="1" lang="en-US" altLang="ja-JP" dirty="0" smtClean="0">
              <a:solidFill>
                <a:srgbClr val="F5F1DD"/>
              </a:solidFill>
            </a:endParaRPr>
          </a:p>
        </p:txBody>
      </p:sp>
      <p:sp>
        <p:nvSpPr>
          <p:cNvPr id="13" name="正方形/長方形 12"/>
          <p:cNvSpPr/>
          <p:nvPr/>
        </p:nvSpPr>
        <p:spPr>
          <a:xfrm>
            <a:off x="2779592" y="5296399"/>
            <a:ext cx="1562270" cy="829763"/>
          </a:xfrm>
          <a:prstGeom prst="rect">
            <a:avLst/>
          </a:prstGeom>
          <a:solidFill>
            <a:srgbClr val="327F9E"/>
          </a:solidFill>
          <a:ln>
            <a:noFill/>
          </a:ln>
          <a:effectLst/>
        </p:spPr>
        <p:style>
          <a:lnRef idx="1">
            <a:schemeClr val="accent2"/>
          </a:lnRef>
          <a:fillRef idx="2">
            <a:schemeClr val="accent2"/>
          </a:fillRef>
          <a:effectRef idx="1">
            <a:schemeClr val="accent2"/>
          </a:effectRef>
          <a:fontRef idx="minor">
            <a:schemeClr val="dk1"/>
          </a:fontRef>
        </p:style>
        <p:txBody>
          <a:bodyPr rtlCol="0" anchor="b" anchorCtr="1"/>
          <a:lstStyle/>
          <a:p>
            <a:pPr algn="ctr"/>
            <a:endParaRPr kumimoji="1" lang="en-US" altLang="ja-JP" dirty="0" smtClean="0">
              <a:solidFill>
                <a:srgbClr val="F5F1DD"/>
              </a:solidFill>
            </a:endParaRPr>
          </a:p>
        </p:txBody>
      </p:sp>
      <p:cxnSp>
        <p:nvCxnSpPr>
          <p:cNvPr id="26" name="直線矢印コネクタ 25"/>
          <p:cNvCxnSpPr>
            <a:stCxn id="15" idx="3"/>
            <a:endCxn id="24" idx="1"/>
          </p:cNvCxnSpPr>
          <p:nvPr/>
        </p:nvCxnSpPr>
        <p:spPr>
          <a:xfrm flipV="1">
            <a:off x="3869295" y="5437002"/>
            <a:ext cx="1306486" cy="327016"/>
          </a:xfrm>
          <a:prstGeom prst="straightConnector1">
            <a:avLst/>
          </a:prstGeom>
          <a:ln w="25400">
            <a:solidFill>
              <a:srgbClr val="333333"/>
            </a:solidFill>
            <a:tailEnd type="arrow"/>
          </a:ln>
          <a:effectLst/>
        </p:spPr>
        <p:style>
          <a:lnRef idx="1">
            <a:schemeClr val="accent2"/>
          </a:lnRef>
          <a:fillRef idx="2">
            <a:schemeClr val="accent2"/>
          </a:fillRef>
          <a:effectRef idx="1">
            <a:schemeClr val="accent2"/>
          </a:effectRef>
          <a:fontRef idx="minor">
            <a:schemeClr val="dk1"/>
          </a:fontRef>
        </p:style>
      </p:cxnSp>
      <p:sp>
        <p:nvSpPr>
          <p:cNvPr id="27" name="テキスト ボックス 26"/>
          <p:cNvSpPr txBox="1"/>
          <p:nvPr/>
        </p:nvSpPr>
        <p:spPr>
          <a:xfrm>
            <a:off x="4379500" y="5199194"/>
            <a:ext cx="697627" cy="400110"/>
          </a:xfrm>
          <a:prstGeom prst="rect">
            <a:avLst/>
          </a:prstGeom>
          <a:noFill/>
        </p:spPr>
        <p:txBody>
          <a:bodyPr wrap="none" rtlCol="0">
            <a:spAutoFit/>
          </a:bodyPr>
          <a:lstStyle/>
          <a:p>
            <a:r>
              <a:rPr lang="ja-JP" altLang="en-US" sz="2000" dirty="0" smtClean="0">
                <a:solidFill>
                  <a:srgbClr val="333333"/>
                </a:solidFill>
              </a:rPr>
              <a:t>監視</a:t>
            </a:r>
            <a:endParaRPr kumimoji="1" lang="ja-JP" altLang="en-US" sz="2000" dirty="0">
              <a:solidFill>
                <a:srgbClr val="333333"/>
              </a:solidFill>
            </a:endParaRPr>
          </a:p>
        </p:txBody>
      </p:sp>
      <p:grpSp>
        <p:nvGrpSpPr>
          <p:cNvPr id="14" name="グループ化 13"/>
          <p:cNvGrpSpPr/>
          <p:nvPr/>
        </p:nvGrpSpPr>
        <p:grpSpPr>
          <a:xfrm>
            <a:off x="3183533" y="5559475"/>
            <a:ext cx="685762" cy="409086"/>
            <a:chOff x="2400851" y="5227677"/>
            <a:chExt cx="685762" cy="409086"/>
          </a:xfrm>
        </p:grpSpPr>
        <p:sp>
          <p:nvSpPr>
            <p:cNvPr id="15" name="正方形/長方形 14"/>
            <p:cNvSpPr/>
            <p:nvPr/>
          </p:nvSpPr>
          <p:spPr>
            <a:xfrm>
              <a:off x="2400851" y="5227677"/>
              <a:ext cx="685762" cy="409086"/>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2500" dirty="0">
                <a:solidFill>
                  <a:schemeClr val="bg1"/>
                </a:solidFill>
                <a:latin typeface="メイリオ"/>
                <a:ea typeface="メイリオ"/>
                <a:cs typeface="メイリオ"/>
              </a:endParaRPr>
            </a:p>
          </p:txBody>
        </p:sp>
        <p:sp>
          <p:nvSpPr>
            <p:cNvPr id="16" name="テキスト ボックス 15"/>
            <p:cNvSpPr txBox="1"/>
            <p:nvPr/>
          </p:nvSpPr>
          <p:spPr>
            <a:xfrm>
              <a:off x="2469366" y="5261952"/>
              <a:ext cx="532833" cy="300608"/>
            </a:xfrm>
            <a:prstGeom prst="rect">
              <a:avLst/>
            </a:prstGeom>
            <a:noFill/>
            <a:effectLst/>
          </p:spPr>
          <p:txBody>
            <a:bodyPr wrap="none" rtlCol="0">
              <a:spAutoFit/>
            </a:bodyPr>
            <a:lstStyle/>
            <a:p>
              <a:pPr algn="ctr"/>
              <a:r>
                <a:rPr lang="en-US" altLang="ja-JP" sz="2000" dirty="0" smtClean="0">
                  <a:solidFill>
                    <a:srgbClr val="F5F1DD"/>
                  </a:solidFill>
                  <a:latin typeface="メイリオ"/>
                  <a:ea typeface="メイリオ"/>
                  <a:cs typeface="メイリオ"/>
                </a:rPr>
                <a:t>IDS</a:t>
              </a:r>
              <a:endParaRPr kumimoji="1" lang="ja-JP" altLang="en-US" sz="2000" dirty="0">
                <a:solidFill>
                  <a:srgbClr val="F5F1DD"/>
                </a:solidFill>
                <a:latin typeface="メイリオ"/>
                <a:ea typeface="メイリオ"/>
                <a:cs typeface="メイリオ"/>
              </a:endParaRPr>
            </a:p>
          </p:txBody>
        </p:sp>
      </p:grpSp>
      <p:grpSp>
        <p:nvGrpSpPr>
          <p:cNvPr id="5" name="グループ化 4"/>
          <p:cNvGrpSpPr/>
          <p:nvPr/>
        </p:nvGrpSpPr>
        <p:grpSpPr>
          <a:xfrm>
            <a:off x="5175781" y="5051434"/>
            <a:ext cx="1145303" cy="771135"/>
            <a:chOff x="5175781" y="5051434"/>
            <a:chExt cx="1145303" cy="771135"/>
          </a:xfrm>
        </p:grpSpPr>
        <p:sp>
          <p:nvSpPr>
            <p:cNvPr id="24" name="正方形/長方形 23"/>
            <p:cNvSpPr/>
            <p:nvPr/>
          </p:nvSpPr>
          <p:spPr>
            <a:xfrm>
              <a:off x="5175781" y="5051434"/>
              <a:ext cx="1145303" cy="771135"/>
            </a:xfrm>
            <a:prstGeom prst="rect">
              <a:avLst/>
            </a:prstGeom>
            <a:solidFill>
              <a:srgbClr val="EB8627"/>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solidFill>
                  <a:srgbClr val="F5F1DD"/>
                </a:solidFill>
              </a:endParaRPr>
            </a:p>
          </p:txBody>
        </p:sp>
        <p:sp>
          <p:nvSpPr>
            <p:cNvPr id="17" name="テキスト ボックス 16"/>
            <p:cNvSpPr txBox="1"/>
            <p:nvPr/>
          </p:nvSpPr>
          <p:spPr>
            <a:xfrm>
              <a:off x="5358984" y="5141283"/>
              <a:ext cx="788518" cy="585030"/>
            </a:xfrm>
            <a:prstGeom prst="rect">
              <a:avLst/>
            </a:prstGeom>
            <a:noFill/>
          </p:spPr>
          <p:txBody>
            <a:bodyPr wrap="none" rtlCol="0">
              <a:spAutoFit/>
            </a:bodyPr>
            <a:lstStyle/>
            <a:p>
              <a:pPr algn="ctr"/>
              <a:r>
                <a:rPr lang="ja-JP" altLang="en-US" sz="2000" dirty="0" smtClean="0">
                  <a:solidFill>
                    <a:srgbClr val="F5F1DD"/>
                  </a:solidFill>
                  <a:cs typeface="メイリオ"/>
                </a:rPr>
                <a:t>ユーザ</a:t>
              </a:r>
              <a:endParaRPr lang="en-US" altLang="ja-JP" sz="2000" dirty="0" smtClean="0">
                <a:solidFill>
                  <a:srgbClr val="F5F1DD"/>
                </a:solidFill>
                <a:cs typeface="メイリオ"/>
              </a:endParaRPr>
            </a:p>
            <a:p>
              <a:pPr algn="ctr"/>
              <a:r>
                <a:rPr lang="en-US" altLang="ja-JP" sz="2000" dirty="0" smtClean="0">
                  <a:solidFill>
                    <a:srgbClr val="F5F1DD"/>
                  </a:solidFill>
                  <a:cs typeface="メイリオ"/>
                </a:rPr>
                <a:t>VM</a:t>
              </a:r>
              <a:endParaRPr lang="ja-JP" altLang="en-US" sz="2000" dirty="0">
                <a:solidFill>
                  <a:srgbClr val="F5F1DD"/>
                </a:solidFill>
                <a:cs typeface="メイリオ"/>
              </a:endParaRPr>
            </a:p>
          </p:txBody>
        </p:sp>
      </p:grpSp>
      <p:sp>
        <p:nvSpPr>
          <p:cNvPr id="18" name="テキスト ボックス 17"/>
          <p:cNvSpPr txBox="1"/>
          <p:nvPr/>
        </p:nvSpPr>
        <p:spPr>
          <a:xfrm>
            <a:off x="3583537" y="6047556"/>
            <a:ext cx="1883930" cy="273280"/>
          </a:xfrm>
          <a:prstGeom prst="rect">
            <a:avLst/>
          </a:prstGeom>
          <a:noFill/>
          <a:effectLst/>
        </p:spPr>
        <p:txBody>
          <a:bodyPr wrap="none" rtlCol="0">
            <a:spAutoFit/>
          </a:bodyPr>
          <a:lstStyle/>
          <a:p>
            <a:pPr algn="ctr"/>
            <a:r>
              <a:rPr kumimoji="1" lang="ja-JP" altLang="en-US" sz="2000" dirty="0" smtClean="0">
                <a:solidFill>
                  <a:srgbClr val="F5F1DD"/>
                </a:solidFill>
                <a:latin typeface="メイリオ"/>
                <a:ea typeface="メイリオ"/>
                <a:cs typeface="メイリオ"/>
              </a:rPr>
              <a:t>ハイパーバイザ</a:t>
            </a:r>
            <a:endParaRPr kumimoji="1" lang="ja-JP" altLang="en-US" sz="2000" dirty="0">
              <a:solidFill>
                <a:srgbClr val="F5F1DD"/>
              </a:solidFill>
              <a:latin typeface="メイリオ"/>
              <a:ea typeface="メイリオ"/>
              <a:cs typeface="メイリオ"/>
            </a:endParaRPr>
          </a:p>
        </p:txBody>
      </p:sp>
    </p:spTree>
    <p:extLst>
      <p:ext uri="{BB962C8B-B14F-4D97-AF65-F5344CB8AC3E}">
        <p14:creationId xmlns:p14="http://schemas.microsoft.com/office/powerpoint/2010/main" val="397574883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1604783" y="4508217"/>
            <a:ext cx="5934435" cy="1774756"/>
          </a:xfrm>
          <a:prstGeom prst="rect">
            <a:avLst/>
          </a:prstGeom>
          <a:pattFill prst="pct50">
            <a:fgClr>
              <a:srgbClr val="327F9E"/>
            </a:fgClr>
            <a:bgClr>
              <a:prstClr val="white"/>
            </a:bgClr>
          </a:patt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500" dirty="0">
              <a:solidFill>
                <a:srgbClr val="5F5F5F"/>
              </a:solidFill>
              <a:latin typeface="メイリオ"/>
              <a:ea typeface="メイリオ"/>
              <a:cs typeface="メイリオ"/>
            </a:endParaRPr>
          </a:p>
        </p:txBody>
      </p:sp>
      <p:sp>
        <p:nvSpPr>
          <p:cNvPr id="2" name="タイトル 1"/>
          <p:cNvSpPr>
            <a:spLocks noGrp="1"/>
          </p:cNvSpPr>
          <p:nvPr>
            <p:ph type="title"/>
          </p:nvPr>
        </p:nvSpPr>
        <p:spPr/>
        <p:txBody>
          <a:bodyPr/>
          <a:lstStyle/>
          <a:p>
            <a:r>
              <a:rPr lang="ja-JP" altLang="en-US" dirty="0"/>
              <a:t>従来手法の問題</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cs typeface="メイリオ"/>
              </a:rPr>
              <a:t>管理者はハイパーバイザを</a:t>
            </a:r>
            <a:r>
              <a:rPr lang="ja-JP" altLang="en-US" dirty="0">
                <a:cs typeface="メイリオ"/>
              </a:rPr>
              <a:t>比較的容易に</a:t>
            </a:r>
            <a:r>
              <a:rPr lang="ja-JP" altLang="en-US" dirty="0" smtClean="0">
                <a:cs typeface="メイリオ"/>
              </a:rPr>
              <a:t>攻撃可能</a:t>
            </a:r>
            <a:endParaRPr lang="en-US" altLang="ja-JP" dirty="0" smtClean="0">
              <a:cs typeface="メイリオ"/>
            </a:endParaRPr>
          </a:p>
          <a:p>
            <a:pPr lvl="1"/>
            <a:r>
              <a:rPr lang="ja-JP" altLang="en-US" dirty="0" smtClean="0">
                <a:cs typeface="メイリオ"/>
              </a:rPr>
              <a:t>機能豊富な管理インタフェースを提供</a:t>
            </a:r>
            <a:endParaRPr lang="en-US" altLang="ja-JP" dirty="0" smtClean="0">
              <a:cs typeface="メイリオ"/>
            </a:endParaRPr>
          </a:p>
          <a:p>
            <a:pPr lvl="1"/>
            <a:r>
              <a:rPr lang="ja-JP" altLang="en-US" dirty="0" smtClean="0">
                <a:cs typeface="メイリオ"/>
              </a:rPr>
              <a:t>ハイパーバイザの脆弱性を攻撃しやすい</a:t>
            </a:r>
            <a:endParaRPr lang="en-US" altLang="ja-JP" dirty="0" smtClean="0">
              <a:cs typeface="メイリオ"/>
            </a:endParaRPr>
          </a:p>
          <a:p>
            <a:r>
              <a:rPr lang="ja-JP" altLang="en-US" dirty="0" smtClean="0">
                <a:cs typeface="メイリオ"/>
              </a:rPr>
              <a:t>一般の管理者が仮想化</a:t>
            </a:r>
            <a:r>
              <a:rPr lang="ja-JP" altLang="en-US" dirty="0">
                <a:cs typeface="メイリオ"/>
              </a:rPr>
              <a:t>システム全体を管理</a:t>
            </a:r>
            <a:r>
              <a:rPr lang="ja-JP" altLang="en-US" dirty="0" smtClean="0">
                <a:cs typeface="メイリオ"/>
              </a:rPr>
              <a:t>できない</a:t>
            </a:r>
            <a:endParaRPr lang="en-US" altLang="ja-JP" dirty="0">
              <a:cs typeface="メイリオ"/>
            </a:endParaRPr>
          </a:p>
          <a:p>
            <a:pPr lvl="1"/>
            <a:r>
              <a:rPr lang="ja-JP" altLang="en-US" dirty="0" smtClean="0">
                <a:cs typeface="メイリオ"/>
              </a:rPr>
              <a:t>ハイパーバイザの更新を許可すると危険</a:t>
            </a:r>
            <a:endParaRPr lang="en-US" altLang="ja-JP" dirty="0" smtClean="0">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6</a:t>
            </a:fld>
            <a:endParaRPr kumimoji="1" lang="ja-JP" altLang="en-US"/>
          </a:p>
        </p:txBody>
      </p:sp>
      <p:sp>
        <p:nvSpPr>
          <p:cNvPr id="16" name="テキスト ボックス 15"/>
          <p:cNvSpPr txBox="1"/>
          <p:nvPr/>
        </p:nvSpPr>
        <p:spPr>
          <a:xfrm>
            <a:off x="3562781" y="6289088"/>
            <a:ext cx="1980029" cy="400110"/>
          </a:xfrm>
          <a:prstGeom prst="rect">
            <a:avLst/>
          </a:prstGeom>
          <a:noFill/>
          <a:effectLst/>
        </p:spPr>
        <p:txBody>
          <a:bodyPr wrap="none" rtlCol="0">
            <a:spAutoFit/>
          </a:bodyPr>
          <a:lstStyle/>
          <a:p>
            <a:r>
              <a:rPr kumimoji="1" lang="ja-JP" altLang="en-US" sz="2000" dirty="0" smtClean="0">
                <a:solidFill>
                  <a:srgbClr val="333333"/>
                </a:solidFill>
                <a:latin typeface="メイリオ"/>
                <a:ea typeface="メイリオ"/>
                <a:cs typeface="メイリオ"/>
              </a:rPr>
              <a:t>仮想化システム</a:t>
            </a:r>
            <a:endParaRPr kumimoji="1" lang="ja-JP" altLang="en-US" sz="2000" dirty="0">
              <a:solidFill>
                <a:srgbClr val="333333"/>
              </a:solidFill>
              <a:latin typeface="メイリオ"/>
              <a:ea typeface="メイリオ"/>
              <a:cs typeface="メイリオ"/>
            </a:endParaRPr>
          </a:p>
        </p:txBody>
      </p:sp>
      <p:pic>
        <p:nvPicPr>
          <p:cNvPr id="17" name="図 16" descr="l_04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48205" y="4996628"/>
            <a:ext cx="714576" cy="688895"/>
          </a:xfrm>
          <a:prstGeom prst="rect">
            <a:avLst/>
          </a:prstGeom>
          <a:ln w="25400">
            <a:solidFill>
              <a:srgbClr val="333333"/>
            </a:solidFill>
          </a:ln>
          <a:effectLst/>
        </p:spPr>
      </p:pic>
      <p:sp>
        <p:nvSpPr>
          <p:cNvPr id="18" name="テキスト ボックス 17"/>
          <p:cNvSpPr txBox="1"/>
          <p:nvPr/>
        </p:nvSpPr>
        <p:spPr>
          <a:xfrm>
            <a:off x="1894098" y="4996628"/>
            <a:ext cx="954107" cy="400110"/>
          </a:xfrm>
          <a:prstGeom prst="rect">
            <a:avLst/>
          </a:prstGeom>
          <a:noFill/>
          <a:effectLst/>
        </p:spPr>
        <p:txBody>
          <a:bodyPr wrap="none" rtlCol="0">
            <a:spAutoFit/>
          </a:bodyPr>
          <a:lstStyle/>
          <a:p>
            <a:r>
              <a:rPr kumimoji="1" lang="ja-JP" altLang="en-US" sz="2000" dirty="0" smtClean="0">
                <a:solidFill>
                  <a:srgbClr val="333333"/>
                </a:solidFill>
                <a:latin typeface="メイリオ"/>
                <a:ea typeface="メイリオ"/>
                <a:cs typeface="メイリオ"/>
              </a:rPr>
              <a:t>管理者</a:t>
            </a:r>
            <a:endParaRPr kumimoji="1" lang="ja-JP" altLang="en-US" sz="2000" dirty="0">
              <a:solidFill>
                <a:srgbClr val="333333"/>
              </a:solidFill>
              <a:latin typeface="メイリオ"/>
              <a:ea typeface="メイリオ"/>
              <a:cs typeface="メイリオ"/>
            </a:endParaRPr>
          </a:p>
        </p:txBody>
      </p:sp>
      <p:sp>
        <p:nvSpPr>
          <p:cNvPr id="24" name="正方形/長方形 23"/>
          <p:cNvSpPr/>
          <p:nvPr/>
        </p:nvSpPr>
        <p:spPr>
          <a:xfrm>
            <a:off x="4272942" y="5685523"/>
            <a:ext cx="3018681" cy="443053"/>
          </a:xfrm>
          <a:prstGeom prst="rect">
            <a:avLst/>
          </a:prstGeom>
          <a:solidFill>
            <a:srgbClr val="327F9E"/>
          </a:solidFill>
          <a:ln>
            <a:noFill/>
          </a:ln>
          <a:effectLst/>
        </p:spPr>
        <p:style>
          <a:lnRef idx="1">
            <a:schemeClr val="accent2"/>
          </a:lnRef>
          <a:fillRef idx="2">
            <a:schemeClr val="accent2"/>
          </a:fillRef>
          <a:effectRef idx="1">
            <a:schemeClr val="accent2"/>
          </a:effectRef>
          <a:fontRef idx="minor">
            <a:schemeClr val="dk1"/>
          </a:fontRef>
        </p:style>
        <p:txBody>
          <a:bodyPr rtlCol="0" anchor="ctr" anchorCtr="1"/>
          <a:lstStyle/>
          <a:p>
            <a:pPr algn="ctr"/>
            <a:endParaRPr kumimoji="1" lang="en-US" altLang="ja-JP" dirty="0" smtClean="0">
              <a:solidFill>
                <a:srgbClr val="F5F1DD"/>
              </a:solidFill>
            </a:endParaRPr>
          </a:p>
        </p:txBody>
      </p:sp>
      <p:sp>
        <p:nvSpPr>
          <p:cNvPr id="25" name="爆発 2 24"/>
          <p:cNvSpPr/>
          <p:nvPr/>
        </p:nvSpPr>
        <p:spPr>
          <a:xfrm>
            <a:off x="4016960" y="5346349"/>
            <a:ext cx="691718" cy="578803"/>
          </a:xfrm>
          <a:prstGeom prst="irregularSeal2">
            <a:avLst/>
          </a:prstGeom>
          <a:solidFill>
            <a:srgbClr val="E5593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26" name="直線矢印コネクタ 25"/>
          <p:cNvCxnSpPr>
            <a:stCxn id="17" idx="3"/>
          </p:cNvCxnSpPr>
          <p:nvPr/>
        </p:nvCxnSpPr>
        <p:spPr>
          <a:xfrm>
            <a:off x="3562781" y="5341076"/>
            <a:ext cx="542789" cy="270351"/>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13" name="テキスト ボックス 12"/>
          <p:cNvSpPr txBox="1"/>
          <p:nvPr/>
        </p:nvSpPr>
        <p:spPr>
          <a:xfrm>
            <a:off x="4847326" y="5756708"/>
            <a:ext cx="1883930" cy="273280"/>
          </a:xfrm>
          <a:prstGeom prst="rect">
            <a:avLst/>
          </a:prstGeom>
          <a:noFill/>
          <a:effectLst/>
        </p:spPr>
        <p:txBody>
          <a:bodyPr wrap="none" rtlCol="0">
            <a:spAutoFit/>
          </a:bodyPr>
          <a:lstStyle/>
          <a:p>
            <a:pPr algn="ctr"/>
            <a:r>
              <a:rPr kumimoji="1" lang="ja-JP" altLang="en-US" sz="2000" dirty="0" smtClean="0">
                <a:solidFill>
                  <a:srgbClr val="F5F1DD"/>
                </a:solidFill>
                <a:latin typeface="メイリオ"/>
                <a:ea typeface="メイリオ"/>
                <a:cs typeface="メイリオ"/>
              </a:rPr>
              <a:t>ハイパーバイザ</a:t>
            </a:r>
            <a:endParaRPr kumimoji="1" lang="ja-JP" altLang="en-US" sz="2000" dirty="0">
              <a:solidFill>
                <a:srgbClr val="F5F1DD"/>
              </a:solidFill>
              <a:latin typeface="メイリオ"/>
              <a:ea typeface="メイリオ"/>
              <a:cs typeface="メイリオ"/>
            </a:endParaRPr>
          </a:p>
        </p:txBody>
      </p:sp>
      <p:grpSp>
        <p:nvGrpSpPr>
          <p:cNvPr id="14" name="グループ化 13"/>
          <p:cNvGrpSpPr/>
          <p:nvPr/>
        </p:nvGrpSpPr>
        <p:grpSpPr>
          <a:xfrm>
            <a:off x="6137852" y="4797002"/>
            <a:ext cx="1145303" cy="771135"/>
            <a:chOff x="5175781" y="5051434"/>
            <a:chExt cx="1145303" cy="771135"/>
          </a:xfrm>
        </p:grpSpPr>
        <p:sp>
          <p:nvSpPr>
            <p:cNvPr id="15" name="正方形/長方形 14"/>
            <p:cNvSpPr/>
            <p:nvPr/>
          </p:nvSpPr>
          <p:spPr>
            <a:xfrm>
              <a:off x="5175781" y="5051434"/>
              <a:ext cx="1145303" cy="771135"/>
            </a:xfrm>
            <a:prstGeom prst="rect">
              <a:avLst/>
            </a:prstGeom>
            <a:solidFill>
              <a:srgbClr val="EB8627"/>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solidFill>
                  <a:srgbClr val="F5F1DD"/>
                </a:solidFill>
              </a:endParaRPr>
            </a:p>
          </p:txBody>
        </p:sp>
        <p:sp>
          <p:nvSpPr>
            <p:cNvPr id="19" name="テキスト ボックス 18"/>
            <p:cNvSpPr txBox="1"/>
            <p:nvPr/>
          </p:nvSpPr>
          <p:spPr>
            <a:xfrm>
              <a:off x="5358984" y="5141283"/>
              <a:ext cx="788518" cy="585030"/>
            </a:xfrm>
            <a:prstGeom prst="rect">
              <a:avLst/>
            </a:prstGeom>
            <a:noFill/>
          </p:spPr>
          <p:txBody>
            <a:bodyPr wrap="none" rtlCol="0">
              <a:spAutoFit/>
            </a:bodyPr>
            <a:lstStyle/>
            <a:p>
              <a:pPr algn="ctr"/>
              <a:r>
                <a:rPr lang="ja-JP" altLang="en-US" sz="2000" dirty="0" smtClean="0">
                  <a:solidFill>
                    <a:srgbClr val="F5F1DD"/>
                  </a:solidFill>
                  <a:cs typeface="メイリオ"/>
                </a:rPr>
                <a:t>ユーザ</a:t>
              </a:r>
              <a:endParaRPr lang="en-US" altLang="ja-JP" sz="2000" dirty="0" smtClean="0">
                <a:solidFill>
                  <a:srgbClr val="F5F1DD"/>
                </a:solidFill>
                <a:cs typeface="メイリオ"/>
              </a:endParaRPr>
            </a:p>
            <a:p>
              <a:pPr algn="ctr"/>
              <a:r>
                <a:rPr lang="en-US" altLang="ja-JP" sz="2000" dirty="0" smtClean="0">
                  <a:solidFill>
                    <a:srgbClr val="F5F1DD"/>
                  </a:solidFill>
                  <a:cs typeface="メイリオ"/>
                </a:rPr>
                <a:t>VM</a:t>
              </a:r>
              <a:endParaRPr lang="ja-JP" altLang="en-US" sz="2000" dirty="0">
                <a:solidFill>
                  <a:srgbClr val="F5F1DD"/>
                </a:solidFill>
                <a:cs typeface="メイリオ"/>
              </a:endParaRPr>
            </a:p>
          </p:txBody>
        </p:sp>
      </p:grpSp>
    </p:spTree>
    <p:extLst>
      <p:ext uri="{BB962C8B-B14F-4D97-AF65-F5344CB8AC3E}">
        <p14:creationId xmlns:p14="http://schemas.microsoft.com/office/powerpoint/2010/main" val="373995434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3340100" y="4265653"/>
            <a:ext cx="4508811" cy="1860510"/>
          </a:xfrm>
          <a:prstGeom prst="rect">
            <a:avLst/>
          </a:prstGeom>
          <a:pattFill prst="pct50">
            <a:fgClr>
              <a:srgbClr val="327F9E"/>
            </a:fgClr>
            <a:bgClr>
              <a:prstClr val="white"/>
            </a:bgClr>
          </a:patt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500" dirty="0">
              <a:solidFill>
                <a:srgbClr val="5F5F5F"/>
              </a:solidFill>
              <a:latin typeface="メイリオ"/>
              <a:ea typeface="メイリオ"/>
              <a:cs typeface="メイリオ"/>
            </a:endParaRPr>
          </a:p>
        </p:txBody>
      </p:sp>
      <p:sp>
        <p:nvSpPr>
          <p:cNvPr id="2" name="タイトル 1"/>
          <p:cNvSpPr>
            <a:spLocks noGrp="1"/>
          </p:cNvSpPr>
          <p:nvPr>
            <p:ph type="title"/>
          </p:nvPr>
        </p:nvSpPr>
        <p:spPr/>
        <p:txBody>
          <a:bodyPr/>
          <a:lstStyle/>
          <a:p>
            <a:r>
              <a:rPr lang="ja-JP" altLang="en-US" dirty="0" smtClean="0"/>
              <a:t>提案：</a:t>
            </a:r>
            <a:r>
              <a:rPr lang="en-US" altLang="ja-JP" dirty="0" smtClean="0"/>
              <a:t>V-Met</a:t>
            </a:r>
            <a:endParaRPr lang="ja-JP" altLang="en-US" dirty="0"/>
          </a:p>
        </p:txBody>
      </p:sp>
      <p:sp>
        <p:nvSpPr>
          <p:cNvPr id="3" name="コンテンツ プレースホルダー 2"/>
          <p:cNvSpPr>
            <a:spLocks noGrp="1"/>
          </p:cNvSpPr>
          <p:nvPr>
            <p:ph idx="1"/>
          </p:nvPr>
        </p:nvSpPr>
        <p:spPr/>
        <p:txBody>
          <a:bodyPr/>
          <a:lstStyle/>
          <a:p>
            <a:r>
              <a:rPr lang="ja-JP" altLang="en-US" dirty="0" smtClean="0">
                <a:latin typeface="メイリオ"/>
                <a:ea typeface="メイリオ"/>
                <a:cs typeface="メイリオ"/>
              </a:rPr>
              <a:t>仮想化</a:t>
            </a:r>
            <a:r>
              <a:rPr lang="ja-JP" altLang="en-US" dirty="0">
                <a:latin typeface="メイリオ"/>
                <a:ea typeface="メイリオ"/>
                <a:cs typeface="メイリオ"/>
              </a:rPr>
              <a:t>システムの</a:t>
            </a:r>
            <a:r>
              <a:rPr lang="ja-JP" altLang="en-US" dirty="0" smtClean="0">
                <a:latin typeface="メイリオ"/>
                <a:ea typeface="メイリオ"/>
                <a:cs typeface="メイリオ"/>
              </a:rPr>
              <a:t>外側で</a:t>
            </a:r>
            <a:r>
              <a:rPr lang="en-US" altLang="ja-JP" dirty="0" smtClean="0">
                <a:latin typeface="メイリオ"/>
                <a:ea typeface="メイリオ"/>
                <a:cs typeface="メイリオ"/>
              </a:rPr>
              <a:t>IDS</a:t>
            </a:r>
            <a:r>
              <a:rPr lang="ja-JP" altLang="en-US" dirty="0" smtClean="0">
                <a:latin typeface="メイリオ"/>
                <a:ea typeface="メイリオ"/>
                <a:cs typeface="メイリオ"/>
              </a:rPr>
              <a:t>を動作させることにより安全にユーザ</a:t>
            </a:r>
            <a:r>
              <a:rPr lang="en-US" altLang="ja-JP" dirty="0" smtClean="0">
                <a:cs typeface="メイリオ"/>
              </a:rPr>
              <a:t>VM</a:t>
            </a:r>
            <a:r>
              <a:rPr lang="ja-JP" altLang="en-US" dirty="0">
                <a:cs typeface="メイリオ"/>
              </a:rPr>
              <a:t>を</a:t>
            </a:r>
            <a:r>
              <a:rPr lang="ja-JP" altLang="en-US" dirty="0" smtClean="0">
                <a:latin typeface="メイリオ"/>
                <a:ea typeface="メイリオ"/>
                <a:cs typeface="メイリオ"/>
              </a:rPr>
              <a:t>監視</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仮想化システム内の管理者が</a:t>
            </a:r>
            <a:r>
              <a:rPr lang="en-US" altLang="ja-JP" dirty="0" smtClean="0">
                <a:latin typeface="メイリオ"/>
                <a:ea typeface="メイリオ"/>
                <a:cs typeface="メイリオ"/>
              </a:rPr>
              <a:t>IDS</a:t>
            </a:r>
            <a:r>
              <a:rPr lang="ja-JP" altLang="en-US" dirty="0" smtClean="0">
                <a:latin typeface="メイリオ"/>
                <a:ea typeface="メイリオ"/>
                <a:cs typeface="メイリオ"/>
              </a:rPr>
              <a:t>を攻撃するのは困難</a:t>
            </a:r>
            <a:endParaRPr lang="en-US" altLang="ja-JP" dirty="0" smtClean="0">
              <a:latin typeface="メイリオ"/>
              <a:ea typeface="メイリオ"/>
              <a:cs typeface="メイリオ"/>
            </a:endParaRPr>
          </a:p>
          <a:p>
            <a:pPr lvl="2"/>
            <a:r>
              <a:rPr lang="ja-JP" altLang="en-US" dirty="0" smtClean="0">
                <a:latin typeface="メイリオ"/>
                <a:ea typeface="メイリオ"/>
                <a:cs typeface="メイリオ"/>
              </a:rPr>
              <a:t>仮想化システムの中から外へのアクセスは大きく制限</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一般の管理者でも仮想化システム全体の管理が可能</a:t>
            </a:r>
            <a:endParaRPr lang="en-US" altLang="ja-JP" dirty="0" smtClean="0">
              <a:latin typeface="メイリオ"/>
              <a:ea typeface="メイリオ"/>
              <a:cs typeface="メイリオ"/>
            </a:endParaRPr>
          </a:p>
          <a:p>
            <a:pPr lvl="2"/>
            <a:r>
              <a:rPr lang="ja-JP" altLang="en-US" dirty="0" smtClean="0">
                <a:latin typeface="メイリオ"/>
                <a:ea typeface="メイリオ"/>
                <a:cs typeface="メイリオ"/>
              </a:rPr>
              <a:t>従来の管理手法が使える</a:t>
            </a:r>
            <a:endParaRPr lang="en-US" altLang="ja-JP" dirty="0" smtClean="0">
              <a:latin typeface="メイリオ"/>
              <a:ea typeface="メイリオ"/>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7</a:t>
            </a:fld>
            <a:endParaRPr kumimoji="1" lang="ja-JP" altLang="en-US"/>
          </a:p>
        </p:txBody>
      </p:sp>
      <p:sp>
        <p:nvSpPr>
          <p:cNvPr id="11" name="テキスト ボックス 10"/>
          <p:cNvSpPr txBox="1"/>
          <p:nvPr/>
        </p:nvSpPr>
        <p:spPr>
          <a:xfrm>
            <a:off x="4676062" y="6126424"/>
            <a:ext cx="1980029" cy="400110"/>
          </a:xfrm>
          <a:prstGeom prst="rect">
            <a:avLst/>
          </a:prstGeom>
          <a:noFill/>
          <a:effectLst/>
        </p:spPr>
        <p:txBody>
          <a:bodyPr wrap="none" rtlCol="0">
            <a:spAutoFit/>
          </a:bodyPr>
          <a:lstStyle/>
          <a:p>
            <a:r>
              <a:rPr lang="ja-JP" altLang="en-US" sz="2000" dirty="0">
                <a:solidFill>
                  <a:srgbClr val="333333"/>
                </a:solidFill>
                <a:latin typeface="メイリオ"/>
                <a:ea typeface="メイリオ"/>
                <a:cs typeface="メイリオ"/>
              </a:rPr>
              <a:t>仮想化システム</a:t>
            </a:r>
            <a:endParaRPr kumimoji="1" lang="ja-JP" altLang="en-US" sz="2000" dirty="0">
              <a:solidFill>
                <a:srgbClr val="333333"/>
              </a:solidFill>
              <a:latin typeface="メイリオ"/>
              <a:ea typeface="メイリオ"/>
              <a:cs typeface="メイリオ"/>
            </a:endParaRPr>
          </a:p>
        </p:txBody>
      </p:sp>
      <p:cxnSp>
        <p:nvCxnSpPr>
          <p:cNvPr id="38" name="直線矢印コネクタ 37"/>
          <p:cNvCxnSpPr/>
          <p:nvPr/>
        </p:nvCxnSpPr>
        <p:spPr>
          <a:xfrm>
            <a:off x="2179210" y="5199202"/>
            <a:ext cx="2618041" cy="0"/>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pic>
        <p:nvPicPr>
          <p:cNvPr id="26" name="図 25" descr="l_04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56091" y="4732232"/>
            <a:ext cx="727805" cy="858686"/>
          </a:xfrm>
          <a:prstGeom prst="rect">
            <a:avLst/>
          </a:prstGeom>
          <a:ln w="25400">
            <a:solidFill>
              <a:srgbClr val="333333"/>
            </a:solidFill>
          </a:ln>
          <a:effectLst/>
        </p:spPr>
      </p:pic>
      <p:sp>
        <p:nvSpPr>
          <p:cNvPr id="27" name="テキスト ボックス 26"/>
          <p:cNvSpPr txBox="1"/>
          <p:nvPr/>
        </p:nvSpPr>
        <p:spPr>
          <a:xfrm>
            <a:off x="6549018" y="5615496"/>
            <a:ext cx="962921" cy="330669"/>
          </a:xfrm>
          <a:prstGeom prst="rect">
            <a:avLst/>
          </a:prstGeom>
          <a:noFill/>
          <a:effectLst/>
        </p:spPr>
        <p:txBody>
          <a:bodyPr wrap="square" rtlCol="0">
            <a:spAutoFit/>
          </a:bodyPr>
          <a:lstStyle/>
          <a:p>
            <a:r>
              <a:rPr kumimoji="1" lang="ja-JP" altLang="en-US" sz="2000" dirty="0" smtClean="0">
                <a:solidFill>
                  <a:srgbClr val="333333"/>
                </a:solidFill>
                <a:latin typeface="メイリオ"/>
                <a:ea typeface="メイリオ"/>
                <a:cs typeface="メイリオ"/>
              </a:rPr>
              <a:t>管理者</a:t>
            </a:r>
            <a:endParaRPr kumimoji="1" lang="ja-JP" altLang="en-US" sz="2000" dirty="0">
              <a:solidFill>
                <a:srgbClr val="333333"/>
              </a:solidFill>
              <a:latin typeface="メイリオ"/>
              <a:ea typeface="メイリオ"/>
              <a:cs typeface="メイリオ"/>
            </a:endParaRPr>
          </a:p>
        </p:txBody>
      </p:sp>
      <p:sp>
        <p:nvSpPr>
          <p:cNvPr id="12" name="テキスト ボックス 11"/>
          <p:cNvSpPr txBox="1"/>
          <p:nvPr/>
        </p:nvSpPr>
        <p:spPr>
          <a:xfrm>
            <a:off x="415942" y="5872110"/>
            <a:ext cx="1775579" cy="400110"/>
          </a:xfrm>
          <a:prstGeom prst="rect">
            <a:avLst/>
          </a:prstGeom>
          <a:noFill/>
          <a:effectLst/>
        </p:spPr>
        <p:txBody>
          <a:bodyPr wrap="square" rtlCol="0">
            <a:spAutoFit/>
          </a:bodyPr>
          <a:lstStyle/>
          <a:p>
            <a:r>
              <a:rPr lang="ja-JP" altLang="en-US" sz="2000" dirty="0" smtClean="0">
                <a:solidFill>
                  <a:srgbClr val="333333"/>
                </a:solidFill>
                <a:latin typeface="メイリオ"/>
                <a:ea typeface="メイリオ"/>
                <a:cs typeface="メイリオ"/>
              </a:rPr>
              <a:t>再オフロード</a:t>
            </a:r>
            <a:endParaRPr kumimoji="1" lang="ja-JP" altLang="en-US" sz="2000" dirty="0">
              <a:solidFill>
                <a:srgbClr val="333333"/>
              </a:solidFill>
              <a:latin typeface="メイリオ"/>
              <a:ea typeface="メイリオ"/>
              <a:cs typeface="メイリオ"/>
            </a:endParaRPr>
          </a:p>
        </p:txBody>
      </p:sp>
      <p:sp>
        <p:nvSpPr>
          <p:cNvPr id="14" name="上カーブ矢印 13"/>
          <p:cNvSpPr/>
          <p:nvPr/>
        </p:nvSpPr>
        <p:spPr>
          <a:xfrm flipH="1">
            <a:off x="2170443" y="5892800"/>
            <a:ext cx="2096755" cy="379420"/>
          </a:xfrm>
          <a:prstGeom prst="curvedUpArrow">
            <a:avLst>
              <a:gd name="adj1" fmla="val 25000"/>
              <a:gd name="adj2" fmla="val 50000"/>
              <a:gd name="adj3" fmla="val 23430"/>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latin typeface="メイリオ"/>
              <a:ea typeface="メイリオ"/>
              <a:cs typeface="メイリオ"/>
            </a:endParaRPr>
          </a:p>
        </p:txBody>
      </p:sp>
      <p:grpSp>
        <p:nvGrpSpPr>
          <p:cNvPr id="17" name="グループ化 16"/>
          <p:cNvGrpSpPr/>
          <p:nvPr/>
        </p:nvGrpSpPr>
        <p:grpSpPr>
          <a:xfrm>
            <a:off x="1505759" y="4999316"/>
            <a:ext cx="685762" cy="409086"/>
            <a:chOff x="2400851" y="5227677"/>
            <a:chExt cx="685762" cy="409086"/>
          </a:xfrm>
        </p:grpSpPr>
        <p:sp>
          <p:nvSpPr>
            <p:cNvPr id="18" name="正方形/長方形 17"/>
            <p:cNvSpPr/>
            <p:nvPr/>
          </p:nvSpPr>
          <p:spPr>
            <a:xfrm>
              <a:off x="2400851" y="5227677"/>
              <a:ext cx="685762" cy="409086"/>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2500" dirty="0">
                <a:solidFill>
                  <a:schemeClr val="bg1"/>
                </a:solidFill>
                <a:latin typeface="メイリオ"/>
                <a:ea typeface="メイリオ"/>
                <a:cs typeface="メイリオ"/>
              </a:endParaRPr>
            </a:p>
          </p:txBody>
        </p:sp>
        <p:sp>
          <p:nvSpPr>
            <p:cNvPr id="19" name="テキスト ボックス 18"/>
            <p:cNvSpPr txBox="1"/>
            <p:nvPr/>
          </p:nvSpPr>
          <p:spPr>
            <a:xfrm>
              <a:off x="2469366" y="5261952"/>
              <a:ext cx="532833" cy="300608"/>
            </a:xfrm>
            <a:prstGeom prst="rect">
              <a:avLst/>
            </a:prstGeom>
            <a:noFill/>
            <a:effectLst/>
          </p:spPr>
          <p:txBody>
            <a:bodyPr wrap="none" rtlCol="0">
              <a:spAutoFit/>
            </a:bodyPr>
            <a:lstStyle/>
            <a:p>
              <a:pPr algn="ctr"/>
              <a:r>
                <a:rPr lang="en-US" altLang="ja-JP" sz="2000" dirty="0" smtClean="0">
                  <a:solidFill>
                    <a:srgbClr val="F5F1DD"/>
                  </a:solidFill>
                  <a:latin typeface="メイリオ"/>
                  <a:ea typeface="メイリオ"/>
                  <a:cs typeface="メイリオ"/>
                </a:rPr>
                <a:t>IDS</a:t>
              </a:r>
              <a:endParaRPr kumimoji="1" lang="ja-JP" altLang="en-US" sz="2000" dirty="0">
                <a:solidFill>
                  <a:srgbClr val="F5F1DD"/>
                </a:solidFill>
                <a:latin typeface="メイリオ"/>
                <a:ea typeface="メイリオ"/>
                <a:cs typeface="メイリオ"/>
              </a:endParaRPr>
            </a:p>
          </p:txBody>
        </p:sp>
      </p:grpSp>
      <p:grpSp>
        <p:nvGrpSpPr>
          <p:cNvPr id="20" name="グループ化 19"/>
          <p:cNvGrpSpPr/>
          <p:nvPr/>
        </p:nvGrpSpPr>
        <p:grpSpPr>
          <a:xfrm>
            <a:off x="3871627" y="5367488"/>
            <a:ext cx="685762" cy="494995"/>
            <a:chOff x="5461827" y="5216419"/>
            <a:chExt cx="685762" cy="494995"/>
          </a:xfrm>
        </p:grpSpPr>
        <p:sp>
          <p:nvSpPr>
            <p:cNvPr id="21" name="正方形/長方形 20"/>
            <p:cNvSpPr/>
            <p:nvPr/>
          </p:nvSpPr>
          <p:spPr>
            <a:xfrm>
              <a:off x="5461827" y="5216419"/>
              <a:ext cx="685762" cy="494995"/>
            </a:xfrm>
            <a:prstGeom prst="rect">
              <a:avLst/>
            </a:prstGeom>
            <a:solidFill>
              <a:srgbClr val="FFFFFF"/>
            </a:solidFill>
            <a:ln>
              <a:prstDash val="sysDash"/>
            </a:ln>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500" dirty="0">
                <a:solidFill>
                  <a:srgbClr val="333333"/>
                </a:solidFill>
                <a:latin typeface="メイリオ"/>
                <a:ea typeface="メイリオ"/>
                <a:cs typeface="メイリオ"/>
              </a:endParaRPr>
            </a:p>
          </p:txBody>
        </p:sp>
        <p:sp>
          <p:nvSpPr>
            <p:cNvPr id="22" name="テキスト ボックス 21"/>
            <p:cNvSpPr txBox="1"/>
            <p:nvPr/>
          </p:nvSpPr>
          <p:spPr>
            <a:xfrm>
              <a:off x="5570694" y="5314074"/>
              <a:ext cx="484394" cy="300608"/>
            </a:xfrm>
            <a:prstGeom prst="rect">
              <a:avLst/>
            </a:prstGeom>
            <a:noFill/>
            <a:effectLst/>
          </p:spPr>
          <p:txBody>
            <a:bodyPr wrap="none" rtlCol="0">
              <a:spAutoFit/>
            </a:bodyPr>
            <a:lstStyle/>
            <a:p>
              <a:pPr algn="ctr"/>
              <a:r>
                <a:rPr lang="en-US" altLang="ja-JP" sz="2000" dirty="0" smtClean="0">
                  <a:solidFill>
                    <a:srgbClr val="333333"/>
                  </a:solidFill>
                  <a:latin typeface="メイリオ"/>
                  <a:ea typeface="メイリオ"/>
                  <a:cs typeface="メイリオ"/>
                </a:rPr>
                <a:t>IDS</a:t>
              </a:r>
              <a:endParaRPr kumimoji="1" lang="ja-JP" altLang="en-US" sz="2000" dirty="0">
                <a:solidFill>
                  <a:srgbClr val="333333"/>
                </a:solidFill>
                <a:latin typeface="メイリオ"/>
                <a:ea typeface="メイリオ"/>
                <a:cs typeface="メイリオ"/>
              </a:endParaRPr>
            </a:p>
          </p:txBody>
        </p:sp>
      </p:grpSp>
      <p:grpSp>
        <p:nvGrpSpPr>
          <p:cNvPr id="23" name="グループ化 22"/>
          <p:cNvGrpSpPr/>
          <p:nvPr/>
        </p:nvGrpSpPr>
        <p:grpSpPr>
          <a:xfrm>
            <a:off x="4802234" y="4815762"/>
            <a:ext cx="1145303" cy="771135"/>
            <a:chOff x="5175781" y="5051434"/>
            <a:chExt cx="1145303" cy="771135"/>
          </a:xfrm>
        </p:grpSpPr>
        <p:sp>
          <p:nvSpPr>
            <p:cNvPr id="24" name="正方形/長方形 23"/>
            <p:cNvSpPr/>
            <p:nvPr/>
          </p:nvSpPr>
          <p:spPr>
            <a:xfrm>
              <a:off x="5175781" y="5051434"/>
              <a:ext cx="1145303" cy="771135"/>
            </a:xfrm>
            <a:prstGeom prst="rect">
              <a:avLst/>
            </a:prstGeom>
            <a:solidFill>
              <a:srgbClr val="EB8627"/>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solidFill>
                  <a:srgbClr val="F5F1DD"/>
                </a:solidFill>
              </a:endParaRPr>
            </a:p>
          </p:txBody>
        </p:sp>
        <p:sp>
          <p:nvSpPr>
            <p:cNvPr id="25" name="テキスト ボックス 24"/>
            <p:cNvSpPr txBox="1"/>
            <p:nvPr/>
          </p:nvSpPr>
          <p:spPr>
            <a:xfrm>
              <a:off x="5358984" y="5141283"/>
              <a:ext cx="788518" cy="585030"/>
            </a:xfrm>
            <a:prstGeom prst="rect">
              <a:avLst/>
            </a:prstGeom>
            <a:noFill/>
          </p:spPr>
          <p:txBody>
            <a:bodyPr wrap="none" rtlCol="0">
              <a:spAutoFit/>
            </a:bodyPr>
            <a:lstStyle/>
            <a:p>
              <a:pPr algn="ctr"/>
              <a:r>
                <a:rPr lang="ja-JP" altLang="en-US" sz="2000" dirty="0" smtClean="0">
                  <a:solidFill>
                    <a:srgbClr val="F5F1DD"/>
                  </a:solidFill>
                  <a:cs typeface="メイリオ"/>
                </a:rPr>
                <a:t>ユーザ</a:t>
              </a:r>
              <a:endParaRPr lang="en-US" altLang="ja-JP" sz="2000" dirty="0" smtClean="0">
                <a:solidFill>
                  <a:srgbClr val="F5F1DD"/>
                </a:solidFill>
                <a:cs typeface="メイリオ"/>
              </a:endParaRPr>
            </a:p>
            <a:p>
              <a:pPr algn="ctr"/>
              <a:r>
                <a:rPr lang="en-US" altLang="ja-JP" sz="2000" dirty="0" smtClean="0">
                  <a:solidFill>
                    <a:srgbClr val="F5F1DD"/>
                  </a:solidFill>
                  <a:cs typeface="メイリオ"/>
                </a:rPr>
                <a:t>VM</a:t>
              </a:r>
              <a:endParaRPr lang="ja-JP" altLang="en-US" sz="2000" dirty="0">
                <a:solidFill>
                  <a:srgbClr val="F5F1DD"/>
                </a:solidFill>
                <a:cs typeface="メイリオ"/>
              </a:endParaRPr>
            </a:p>
          </p:txBody>
        </p:sp>
      </p:grpSp>
    </p:spTree>
    <p:extLst>
      <p:ext uri="{BB962C8B-B14F-4D97-AF65-F5344CB8AC3E}">
        <p14:creationId xmlns:p14="http://schemas.microsoft.com/office/powerpoint/2010/main" val="3889295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100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1000"/>
                                        <p:tgtEl>
                                          <p:spTgt spid="1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linds(horizontal)">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従来</a:t>
            </a:r>
            <a:r>
              <a:rPr kumimoji="1" lang="ja-JP" altLang="en-US" dirty="0" smtClean="0"/>
              <a:t>の実現方法</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仮想化システムの外側にあるハードウェアを用いた実現方法</a:t>
            </a:r>
            <a:r>
              <a:rPr lang="ja-JP" altLang="en-US" dirty="0" smtClean="0"/>
              <a:t>が</a:t>
            </a:r>
            <a:r>
              <a:rPr kumimoji="1" lang="ja-JP" altLang="en-US" dirty="0" smtClean="0"/>
              <a:t>提案されている</a:t>
            </a:r>
            <a:endParaRPr lang="en-US" altLang="ja-JP" dirty="0" smtClean="0"/>
          </a:p>
          <a:p>
            <a:pPr lvl="1"/>
            <a:r>
              <a:rPr lang="ja-JP" altLang="en-US" dirty="0" smtClean="0"/>
              <a:t>例：</a:t>
            </a:r>
            <a:r>
              <a:rPr lang="en-US" altLang="ja-JP" dirty="0" smtClean="0"/>
              <a:t>Copilot </a:t>
            </a:r>
            <a:r>
              <a:rPr lang="en-US" altLang="ja-JP" sz="2000" dirty="0" smtClean="0"/>
              <a:t>[</a:t>
            </a:r>
            <a:r>
              <a:rPr lang="en-US" altLang="ja-JP" sz="2000" dirty="0" err="1" smtClean="0"/>
              <a:t>Petrini</a:t>
            </a:r>
            <a:r>
              <a:rPr lang="en-US" altLang="ja-JP" sz="2000" dirty="0" smtClean="0"/>
              <a:t> et al.'04]</a:t>
            </a:r>
            <a:endParaRPr lang="en-US" altLang="ja-JP" dirty="0" smtClean="0"/>
          </a:p>
          <a:p>
            <a:pPr lvl="2"/>
            <a:r>
              <a:rPr lang="en-US" altLang="ja-JP" dirty="0" smtClean="0"/>
              <a:t>PCI</a:t>
            </a:r>
            <a:r>
              <a:rPr lang="ja-JP" altLang="en-US" dirty="0" smtClean="0"/>
              <a:t>拡張ボード上でメモリの改ざんを検知</a:t>
            </a:r>
            <a:endParaRPr lang="en-US" altLang="ja-JP" dirty="0" smtClean="0"/>
          </a:p>
          <a:p>
            <a:pPr lvl="1"/>
            <a:r>
              <a:rPr lang="ja-JP" altLang="en-US" dirty="0" smtClean="0"/>
              <a:t>例：</a:t>
            </a:r>
            <a:r>
              <a:rPr lang="en-US" altLang="ja-JP" dirty="0" err="1" smtClean="0"/>
              <a:t>HyperGuard</a:t>
            </a:r>
            <a:r>
              <a:rPr lang="en-US" altLang="ja-JP" dirty="0"/>
              <a:t> </a:t>
            </a:r>
            <a:r>
              <a:rPr lang="en-US" altLang="ja-JP" sz="2000" dirty="0"/>
              <a:t>[</a:t>
            </a:r>
            <a:r>
              <a:rPr lang="en-US" altLang="ja-JP" sz="2000" dirty="0" err="1"/>
              <a:t>Rutkowska</a:t>
            </a:r>
            <a:r>
              <a:rPr lang="en-US" altLang="ja-JP" sz="2000" dirty="0"/>
              <a:t> </a:t>
            </a:r>
            <a:r>
              <a:rPr lang="en-US" altLang="ja-JP" sz="2000" dirty="0" smtClean="0"/>
              <a:t>et al.'08]</a:t>
            </a:r>
            <a:endParaRPr lang="en-US" altLang="ja-JP" dirty="0" smtClean="0"/>
          </a:p>
          <a:p>
            <a:pPr lvl="2"/>
            <a:r>
              <a:rPr kumimoji="1" lang="en-US" altLang="ja-JP" dirty="0" smtClean="0"/>
              <a:t>CPU</a:t>
            </a:r>
            <a:r>
              <a:rPr kumimoji="1" lang="ja-JP" altLang="en-US" dirty="0" smtClean="0"/>
              <a:t>の特殊なモードで</a:t>
            </a:r>
            <a:r>
              <a:rPr kumimoji="1" lang="en-US" altLang="ja-JP" dirty="0" smtClean="0"/>
              <a:t>IDS</a:t>
            </a:r>
            <a:r>
              <a:rPr kumimoji="1" lang="ja-JP" altLang="en-US" dirty="0" smtClean="0"/>
              <a:t>を実行</a:t>
            </a:r>
          </a:p>
          <a:p>
            <a:pPr lvl="1"/>
            <a:r>
              <a:rPr lang="ja-JP" altLang="en-US" dirty="0" smtClean="0"/>
              <a:t>既存の高機能な</a:t>
            </a:r>
            <a:r>
              <a:rPr lang="en-US" altLang="ja-JP" dirty="0" smtClean="0"/>
              <a:t>IDS</a:t>
            </a:r>
            <a:r>
              <a:rPr lang="ja-JP" altLang="en-US" dirty="0" smtClean="0"/>
              <a:t>を動作させるのは難しい</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8</a:t>
            </a:fld>
            <a:endParaRPr kumimoji="1" lang="ja-JP" altLang="en-US"/>
          </a:p>
        </p:txBody>
      </p:sp>
      <p:sp>
        <p:nvSpPr>
          <p:cNvPr id="16" name="正方形/長方形 15"/>
          <p:cNvSpPr/>
          <p:nvPr/>
        </p:nvSpPr>
        <p:spPr>
          <a:xfrm>
            <a:off x="3245348" y="5221981"/>
            <a:ext cx="1304636" cy="788746"/>
          </a:xfrm>
          <a:prstGeom prst="rect">
            <a:avLst/>
          </a:prstGeom>
          <a:pattFill prst="pct50">
            <a:fgClr>
              <a:srgbClr val="5F5F5F"/>
            </a:fgClr>
            <a:bgClr>
              <a:prstClr val="white"/>
            </a:bgClr>
          </a:pattFill>
          <a:ln>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6" name="正方形/長方形 5"/>
          <p:cNvSpPr/>
          <p:nvPr/>
        </p:nvSpPr>
        <p:spPr>
          <a:xfrm>
            <a:off x="5396320" y="4846746"/>
            <a:ext cx="2269567" cy="1519228"/>
          </a:xfrm>
          <a:prstGeom prst="rect">
            <a:avLst/>
          </a:prstGeom>
          <a:pattFill prst="pct50">
            <a:fgClr>
              <a:srgbClr val="327F9E"/>
            </a:fgClr>
            <a:bgClr>
              <a:prstClr val="white"/>
            </a:bgClr>
          </a:patt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500" dirty="0">
              <a:solidFill>
                <a:srgbClr val="5F5F5F"/>
              </a:solidFill>
              <a:latin typeface="メイリオ"/>
              <a:ea typeface="メイリオ"/>
              <a:cs typeface="メイリオ"/>
            </a:endParaRPr>
          </a:p>
        </p:txBody>
      </p:sp>
      <p:sp>
        <p:nvSpPr>
          <p:cNvPr id="8" name="テキスト ボックス 7"/>
          <p:cNvSpPr txBox="1"/>
          <p:nvPr/>
        </p:nvSpPr>
        <p:spPr>
          <a:xfrm>
            <a:off x="5585238" y="6373925"/>
            <a:ext cx="1980029" cy="400110"/>
          </a:xfrm>
          <a:prstGeom prst="rect">
            <a:avLst/>
          </a:prstGeom>
          <a:noFill/>
          <a:effectLst/>
        </p:spPr>
        <p:txBody>
          <a:bodyPr wrap="none" rtlCol="0">
            <a:spAutoFit/>
          </a:bodyPr>
          <a:lstStyle/>
          <a:p>
            <a:r>
              <a:rPr lang="ja-JP" altLang="en-US" sz="2000" dirty="0">
                <a:solidFill>
                  <a:srgbClr val="333333"/>
                </a:solidFill>
                <a:latin typeface="メイリオ"/>
                <a:ea typeface="メイリオ"/>
                <a:cs typeface="メイリオ"/>
              </a:rPr>
              <a:t>仮想化システム</a:t>
            </a:r>
            <a:endParaRPr kumimoji="1" lang="ja-JP" altLang="en-US" sz="2000" dirty="0">
              <a:solidFill>
                <a:srgbClr val="333333"/>
              </a:solidFill>
              <a:latin typeface="メイリオ"/>
              <a:ea typeface="メイリオ"/>
              <a:cs typeface="メイリオ"/>
            </a:endParaRPr>
          </a:p>
        </p:txBody>
      </p:sp>
      <p:cxnSp>
        <p:nvCxnSpPr>
          <p:cNvPr id="9" name="直線矢印コネクタ 8"/>
          <p:cNvCxnSpPr>
            <a:endCxn id="14" idx="1"/>
          </p:cNvCxnSpPr>
          <p:nvPr/>
        </p:nvCxnSpPr>
        <p:spPr>
          <a:xfrm>
            <a:off x="4226585" y="5622955"/>
            <a:ext cx="1726224" cy="7258"/>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18" name="テキスト ボックス 17"/>
          <p:cNvSpPr txBox="1"/>
          <p:nvPr/>
        </p:nvSpPr>
        <p:spPr>
          <a:xfrm>
            <a:off x="3045238" y="6022959"/>
            <a:ext cx="1723549" cy="400110"/>
          </a:xfrm>
          <a:prstGeom prst="rect">
            <a:avLst/>
          </a:prstGeom>
          <a:noFill/>
          <a:effectLst/>
        </p:spPr>
        <p:txBody>
          <a:bodyPr wrap="none" rtlCol="0">
            <a:spAutoFit/>
          </a:bodyPr>
          <a:lstStyle/>
          <a:p>
            <a:r>
              <a:rPr kumimoji="1" lang="ja-JP" altLang="en-US" sz="2000" dirty="0" smtClean="0">
                <a:latin typeface="メイリオ"/>
                <a:ea typeface="メイリオ"/>
                <a:cs typeface="メイリオ"/>
              </a:rPr>
              <a:t>ハードウェア</a:t>
            </a:r>
            <a:endParaRPr kumimoji="1" lang="ja-JP" altLang="en-US" sz="2000" dirty="0">
              <a:latin typeface="メイリオ"/>
              <a:ea typeface="メイリオ"/>
              <a:cs typeface="メイリオ"/>
            </a:endParaRPr>
          </a:p>
        </p:txBody>
      </p:sp>
      <p:pic>
        <p:nvPicPr>
          <p:cNvPr id="5" name="図 4" descr="extended_part_of_PC.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78113" y="4898793"/>
            <a:ext cx="1492500" cy="1492500"/>
          </a:xfrm>
          <a:prstGeom prst="rect">
            <a:avLst/>
          </a:prstGeom>
          <a:solidFill>
            <a:srgbClr val="F5F1DD"/>
          </a:solidFill>
        </p:spPr>
      </p:pic>
      <p:grpSp>
        <p:nvGrpSpPr>
          <p:cNvPr id="13" name="グループ化 12"/>
          <p:cNvGrpSpPr/>
          <p:nvPr/>
        </p:nvGrpSpPr>
        <p:grpSpPr>
          <a:xfrm>
            <a:off x="5952809" y="5244645"/>
            <a:ext cx="1145303" cy="771135"/>
            <a:chOff x="5175781" y="5051434"/>
            <a:chExt cx="1145303" cy="771135"/>
          </a:xfrm>
        </p:grpSpPr>
        <p:sp>
          <p:nvSpPr>
            <p:cNvPr id="14" name="正方形/長方形 13"/>
            <p:cNvSpPr/>
            <p:nvPr/>
          </p:nvSpPr>
          <p:spPr>
            <a:xfrm>
              <a:off x="5175781" y="5051434"/>
              <a:ext cx="1145303" cy="771135"/>
            </a:xfrm>
            <a:prstGeom prst="rect">
              <a:avLst/>
            </a:prstGeom>
            <a:solidFill>
              <a:srgbClr val="EB8627"/>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solidFill>
                  <a:srgbClr val="F5F1DD"/>
                </a:solidFill>
              </a:endParaRPr>
            </a:p>
          </p:txBody>
        </p:sp>
        <p:sp>
          <p:nvSpPr>
            <p:cNvPr id="15" name="テキスト ボックス 14"/>
            <p:cNvSpPr txBox="1"/>
            <p:nvPr/>
          </p:nvSpPr>
          <p:spPr>
            <a:xfrm>
              <a:off x="5358984" y="5141283"/>
              <a:ext cx="788518" cy="585030"/>
            </a:xfrm>
            <a:prstGeom prst="rect">
              <a:avLst/>
            </a:prstGeom>
            <a:noFill/>
          </p:spPr>
          <p:txBody>
            <a:bodyPr wrap="none" rtlCol="0">
              <a:spAutoFit/>
            </a:bodyPr>
            <a:lstStyle/>
            <a:p>
              <a:pPr algn="ctr"/>
              <a:r>
                <a:rPr lang="ja-JP" altLang="en-US" sz="2000" dirty="0" smtClean="0">
                  <a:solidFill>
                    <a:srgbClr val="F5F1DD"/>
                  </a:solidFill>
                  <a:cs typeface="メイリオ"/>
                </a:rPr>
                <a:t>ユーザ</a:t>
              </a:r>
              <a:endParaRPr lang="en-US" altLang="ja-JP" sz="2000" dirty="0" smtClean="0">
                <a:solidFill>
                  <a:srgbClr val="F5F1DD"/>
                </a:solidFill>
                <a:cs typeface="メイリオ"/>
              </a:endParaRPr>
            </a:p>
            <a:p>
              <a:pPr algn="ctr"/>
              <a:r>
                <a:rPr lang="en-US" altLang="ja-JP" sz="2000" dirty="0" smtClean="0">
                  <a:solidFill>
                    <a:srgbClr val="F5F1DD"/>
                  </a:solidFill>
                  <a:cs typeface="メイリオ"/>
                </a:rPr>
                <a:t>VM</a:t>
              </a:r>
              <a:endParaRPr lang="ja-JP" altLang="en-US" sz="2000" dirty="0">
                <a:solidFill>
                  <a:srgbClr val="F5F1DD"/>
                </a:solidFill>
                <a:cs typeface="メイリオ"/>
              </a:endParaRPr>
            </a:p>
          </p:txBody>
        </p:sp>
      </p:grpSp>
      <p:grpSp>
        <p:nvGrpSpPr>
          <p:cNvPr id="17" name="グループ化 16"/>
          <p:cNvGrpSpPr/>
          <p:nvPr/>
        </p:nvGrpSpPr>
        <p:grpSpPr>
          <a:xfrm>
            <a:off x="3541328" y="5416357"/>
            <a:ext cx="685762" cy="409086"/>
            <a:chOff x="2400851" y="5227677"/>
            <a:chExt cx="685762" cy="409086"/>
          </a:xfrm>
        </p:grpSpPr>
        <p:sp>
          <p:nvSpPr>
            <p:cNvPr id="19" name="正方形/長方形 18"/>
            <p:cNvSpPr/>
            <p:nvPr/>
          </p:nvSpPr>
          <p:spPr>
            <a:xfrm>
              <a:off x="2400851" y="5227677"/>
              <a:ext cx="685762" cy="409086"/>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2500" dirty="0">
                <a:solidFill>
                  <a:schemeClr val="bg1"/>
                </a:solidFill>
                <a:latin typeface="メイリオ"/>
                <a:ea typeface="メイリオ"/>
                <a:cs typeface="メイリオ"/>
              </a:endParaRPr>
            </a:p>
          </p:txBody>
        </p:sp>
        <p:sp>
          <p:nvSpPr>
            <p:cNvPr id="20" name="テキスト ボックス 19"/>
            <p:cNvSpPr txBox="1"/>
            <p:nvPr/>
          </p:nvSpPr>
          <p:spPr>
            <a:xfrm>
              <a:off x="2469366" y="5261952"/>
              <a:ext cx="532833" cy="300608"/>
            </a:xfrm>
            <a:prstGeom prst="rect">
              <a:avLst/>
            </a:prstGeom>
            <a:noFill/>
            <a:effectLst/>
          </p:spPr>
          <p:txBody>
            <a:bodyPr wrap="none" rtlCol="0">
              <a:spAutoFit/>
            </a:bodyPr>
            <a:lstStyle/>
            <a:p>
              <a:pPr algn="ctr"/>
              <a:r>
                <a:rPr lang="en-US" altLang="ja-JP" sz="2000" dirty="0" smtClean="0">
                  <a:solidFill>
                    <a:srgbClr val="F5F1DD"/>
                  </a:solidFill>
                  <a:latin typeface="メイリオ"/>
                  <a:ea typeface="メイリオ"/>
                  <a:cs typeface="メイリオ"/>
                </a:rPr>
                <a:t>IDS</a:t>
              </a:r>
              <a:endParaRPr kumimoji="1" lang="ja-JP" altLang="en-US" sz="2000" dirty="0">
                <a:solidFill>
                  <a:srgbClr val="F5F1DD"/>
                </a:solidFill>
                <a:latin typeface="メイリオ"/>
                <a:ea typeface="メイリオ"/>
                <a:cs typeface="メイリオ"/>
              </a:endParaRPr>
            </a:p>
          </p:txBody>
        </p:sp>
      </p:grpSp>
    </p:spTree>
    <p:extLst>
      <p:ext uri="{BB962C8B-B14F-4D97-AF65-F5344CB8AC3E}">
        <p14:creationId xmlns:p14="http://schemas.microsoft.com/office/powerpoint/2010/main" val="224956567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5F1DD">
              <a:alpha val="50000"/>
            </a:srgbClr>
          </a:solidFill>
        </p:spPr>
        <p:txBody>
          <a:bodyPr/>
          <a:lstStyle/>
          <a:p>
            <a:pPr lvl="0"/>
            <a:r>
              <a:rPr lang="ja-JP" altLang="en-US" dirty="0" smtClean="0"/>
              <a:t>ネストした仮想化による実現</a:t>
            </a:r>
            <a:endParaRPr lang="ja-JP" altLang="en-US" dirty="0"/>
          </a:p>
        </p:txBody>
      </p:sp>
      <p:sp>
        <p:nvSpPr>
          <p:cNvPr id="3" name="コンテンツ プレースホルダー 2"/>
          <p:cNvSpPr>
            <a:spLocks noGrp="1"/>
          </p:cNvSpPr>
          <p:nvPr>
            <p:ph idx="1"/>
          </p:nvPr>
        </p:nvSpPr>
        <p:spPr/>
        <p:txBody>
          <a:bodyPr/>
          <a:lstStyle/>
          <a:p>
            <a:r>
              <a:rPr lang="ja-JP" altLang="en-US" dirty="0" smtClean="0"/>
              <a:t>仮想化システム全体を</a:t>
            </a:r>
            <a:r>
              <a:rPr lang="en-US" altLang="ja-JP" dirty="0" smtClean="0"/>
              <a:t>VM</a:t>
            </a:r>
            <a:r>
              <a:rPr lang="ja-JP" altLang="en-US" dirty="0" smtClean="0"/>
              <a:t>内で動作させる</a:t>
            </a:r>
            <a:endParaRPr lang="en-US" altLang="ja-JP" dirty="0" smtClean="0"/>
          </a:p>
          <a:p>
            <a:pPr lvl="1"/>
            <a:r>
              <a:rPr lang="ja-JP" altLang="en-US" dirty="0" smtClean="0"/>
              <a:t>そのクラウド</a:t>
            </a:r>
            <a:r>
              <a:rPr lang="en-US" altLang="ja-JP" dirty="0" smtClean="0"/>
              <a:t>VM</a:t>
            </a:r>
            <a:r>
              <a:rPr lang="ja-JP" altLang="en-US" dirty="0" smtClean="0"/>
              <a:t>の外側で既存の</a:t>
            </a:r>
            <a:r>
              <a:rPr lang="en-US" altLang="ja-JP" dirty="0" smtClean="0"/>
              <a:t>IDS</a:t>
            </a:r>
            <a:r>
              <a:rPr lang="ja-JP" altLang="en-US" dirty="0" smtClean="0"/>
              <a:t>を実行可能</a:t>
            </a:r>
            <a:endParaRPr lang="en-US" altLang="ja-JP" dirty="0" smtClean="0"/>
          </a:p>
          <a:p>
            <a:pPr lvl="2"/>
            <a:r>
              <a:rPr lang="ja-JP" altLang="en-US" dirty="0" smtClean="0"/>
              <a:t>クラウド</a:t>
            </a:r>
            <a:r>
              <a:rPr lang="en-US" altLang="ja-JP" dirty="0" smtClean="0"/>
              <a:t>VM</a:t>
            </a:r>
            <a:r>
              <a:rPr lang="ja-JP" altLang="en-US" dirty="0" smtClean="0"/>
              <a:t>の外側は信頼できる管理者が管理することを仮定</a:t>
            </a:r>
            <a:endParaRPr lang="en-US" altLang="ja-JP" dirty="0" smtClean="0"/>
          </a:p>
          <a:p>
            <a:pPr lvl="1"/>
            <a:r>
              <a:rPr lang="en-US" altLang="ja-JP" dirty="0" smtClean="0"/>
              <a:t>VM</a:t>
            </a:r>
            <a:r>
              <a:rPr lang="ja-JP" altLang="en-US" dirty="0" smtClean="0"/>
              <a:t>の保護により仮想化システムは</a:t>
            </a:r>
            <a:r>
              <a:rPr lang="en-US" altLang="ja-JP" dirty="0" smtClean="0"/>
              <a:t>IDS</a:t>
            </a:r>
            <a:r>
              <a:rPr lang="ja-JP" altLang="en-US" dirty="0" smtClean="0"/>
              <a:t>から強く隔離</a:t>
            </a:r>
            <a:endParaRPr lang="en-US" altLang="ja-JP" dirty="0" smtClean="0"/>
          </a:p>
          <a:p>
            <a:r>
              <a:rPr lang="ja-JP" altLang="en-US" dirty="0"/>
              <a:t>オーバヘッドを減らす手法が提案されている</a:t>
            </a:r>
          </a:p>
          <a:p>
            <a:pPr lvl="1"/>
            <a:r>
              <a:rPr lang="en-US" altLang="ja-JP" dirty="0" smtClean="0"/>
              <a:t>6〜8% </a:t>
            </a:r>
            <a:r>
              <a:rPr lang="en-US" altLang="ja-JP" dirty="0"/>
              <a:t>[</a:t>
            </a:r>
            <a:r>
              <a:rPr lang="en-US" altLang="ja-JP" dirty="0" err="1"/>
              <a:t>Azab</a:t>
            </a:r>
            <a:r>
              <a:rPr lang="en-US" altLang="ja-JP" dirty="0"/>
              <a:t> et al.'10]</a:t>
            </a:r>
            <a:endParaRPr lang="en-US" altLang="ja-JP" dirty="0" smtClean="0"/>
          </a:p>
          <a:p>
            <a:pPr lvl="1"/>
            <a:endParaRPr lang="ja-JP" altLang="en-US" dirty="0" smtClean="0"/>
          </a:p>
        </p:txBody>
      </p:sp>
      <p:sp>
        <p:nvSpPr>
          <p:cNvPr id="4" name="スライド番号プレースホルダー 3"/>
          <p:cNvSpPr>
            <a:spLocks noGrp="1"/>
          </p:cNvSpPr>
          <p:nvPr>
            <p:ph type="sldNum" sz="quarter" idx="12"/>
          </p:nvPr>
        </p:nvSpPr>
        <p:spPr/>
        <p:txBody>
          <a:bodyPr/>
          <a:lstStyle/>
          <a:p>
            <a:fld id="{1F3C7118-6B7F-5744-BB89-828D4E995862}" type="slidenum">
              <a:rPr lang="ja-JP" altLang="en-US" smtClean="0"/>
              <a:pPr/>
              <a:t>9</a:t>
            </a:fld>
            <a:endParaRPr lang="ja-JP" altLang="en-US"/>
          </a:p>
        </p:txBody>
      </p:sp>
      <p:sp>
        <p:nvSpPr>
          <p:cNvPr id="51" name="正方形/長方形 50"/>
          <p:cNvSpPr/>
          <p:nvPr/>
        </p:nvSpPr>
        <p:spPr>
          <a:xfrm>
            <a:off x="3529856" y="4398191"/>
            <a:ext cx="3414667" cy="2243909"/>
          </a:xfrm>
          <a:prstGeom prst="rect">
            <a:avLst/>
          </a:prstGeom>
          <a:solidFill>
            <a:srgbClr val="327F9E"/>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55" name="テキスト ボックス 54"/>
          <p:cNvSpPr txBox="1"/>
          <p:nvPr/>
        </p:nvSpPr>
        <p:spPr>
          <a:xfrm>
            <a:off x="5329131" y="4432912"/>
            <a:ext cx="1598691" cy="330669"/>
          </a:xfrm>
          <a:prstGeom prst="rect">
            <a:avLst/>
          </a:prstGeom>
          <a:noFill/>
          <a:effectLst/>
        </p:spPr>
        <p:txBody>
          <a:bodyPr wrap="none" rtlCol="0">
            <a:spAutoFit/>
          </a:bodyPr>
          <a:lstStyle/>
          <a:p>
            <a:r>
              <a:rPr kumimoji="1" lang="ja-JP" altLang="en-US" sz="2000" dirty="0" smtClean="0">
                <a:solidFill>
                  <a:srgbClr val="F5F1DD"/>
                </a:solidFill>
                <a:latin typeface="メイリオ"/>
                <a:ea typeface="メイリオ"/>
                <a:cs typeface="メイリオ"/>
              </a:rPr>
              <a:t>クラウド</a:t>
            </a:r>
            <a:r>
              <a:rPr kumimoji="1" lang="en-US" altLang="ja-JP" sz="2000" dirty="0" smtClean="0">
                <a:solidFill>
                  <a:srgbClr val="F5F1DD"/>
                </a:solidFill>
                <a:latin typeface="メイリオ"/>
                <a:ea typeface="メイリオ"/>
                <a:cs typeface="メイリオ"/>
              </a:rPr>
              <a:t>VM</a:t>
            </a:r>
            <a:endParaRPr kumimoji="1" lang="ja-JP" altLang="en-US" sz="2000" dirty="0">
              <a:solidFill>
                <a:srgbClr val="F5F1DD"/>
              </a:solidFill>
              <a:latin typeface="メイリオ"/>
              <a:ea typeface="メイリオ"/>
              <a:cs typeface="メイリオ"/>
            </a:endParaRPr>
          </a:p>
        </p:txBody>
      </p:sp>
      <p:sp>
        <p:nvSpPr>
          <p:cNvPr id="15" name="正方形/長方形 14"/>
          <p:cNvSpPr/>
          <p:nvPr/>
        </p:nvSpPr>
        <p:spPr>
          <a:xfrm>
            <a:off x="4034010" y="4828345"/>
            <a:ext cx="2406359" cy="1580049"/>
          </a:xfrm>
          <a:prstGeom prst="rect">
            <a:avLst/>
          </a:prstGeom>
          <a:pattFill prst="pct50">
            <a:fgClr>
              <a:srgbClr val="327F9E"/>
            </a:fgClr>
            <a:bgClr>
              <a:prstClr val="white"/>
            </a:bgClr>
          </a:patt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500" dirty="0">
              <a:solidFill>
                <a:srgbClr val="5F5F5F"/>
              </a:solidFill>
              <a:latin typeface="メイリオ"/>
              <a:ea typeface="メイリオ"/>
              <a:cs typeface="メイリオ"/>
            </a:endParaRPr>
          </a:p>
        </p:txBody>
      </p:sp>
      <p:sp>
        <p:nvSpPr>
          <p:cNvPr id="28" name="テキスト ボックス 27"/>
          <p:cNvSpPr txBox="1"/>
          <p:nvPr/>
        </p:nvSpPr>
        <p:spPr>
          <a:xfrm>
            <a:off x="5431061" y="6049212"/>
            <a:ext cx="944660" cy="300608"/>
          </a:xfrm>
          <a:prstGeom prst="rect">
            <a:avLst/>
          </a:prstGeom>
          <a:noFill/>
          <a:effectLst/>
        </p:spPr>
        <p:txBody>
          <a:bodyPr wrap="none" rtlCol="0">
            <a:spAutoFit/>
          </a:bodyPr>
          <a:lstStyle/>
          <a:p>
            <a:r>
              <a:rPr lang="ja-JP" altLang="en-US" sz="2000" dirty="0" smtClean="0">
                <a:solidFill>
                  <a:srgbClr val="333333"/>
                </a:solidFill>
              </a:rPr>
              <a:t>管理者</a:t>
            </a:r>
            <a:endParaRPr kumimoji="1" lang="ja-JP" altLang="en-US" sz="2000" dirty="0">
              <a:solidFill>
                <a:srgbClr val="333333"/>
              </a:solidFill>
            </a:endParaRPr>
          </a:p>
        </p:txBody>
      </p:sp>
      <p:pic>
        <p:nvPicPr>
          <p:cNvPr id="22" name="図 21" descr="l_04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5561505" y="5331627"/>
            <a:ext cx="694100" cy="694100"/>
          </a:xfrm>
          <a:prstGeom prst="rect">
            <a:avLst/>
          </a:prstGeom>
          <a:ln w="25400">
            <a:solidFill>
              <a:srgbClr val="333333"/>
            </a:solidFill>
          </a:ln>
          <a:effectLst/>
        </p:spPr>
        <p:style>
          <a:lnRef idx="2">
            <a:schemeClr val="dk1"/>
          </a:lnRef>
          <a:fillRef idx="1">
            <a:schemeClr val="lt1"/>
          </a:fillRef>
          <a:effectRef idx="0">
            <a:schemeClr val="dk1"/>
          </a:effectRef>
          <a:fontRef idx="minor">
            <a:schemeClr val="dk1"/>
          </a:fontRef>
        </p:style>
      </p:pic>
      <p:sp>
        <p:nvSpPr>
          <p:cNvPr id="10" name="テキスト ボックス 9"/>
          <p:cNvSpPr txBox="1"/>
          <p:nvPr/>
        </p:nvSpPr>
        <p:spPr>
          <a:xfrm>
            <a:off x="4254200" y="4912852"/>
            <a:ext cx="1980029" cy="330669"/>
          </a:xfrm>
          <a:prstGeom prst="rect">
            <a:avLst/>
          </a:prstGeom>
          <a:noFill/>
        </p:spPr>
        <p:txBody>
          <a:bodyPr wrap="none" rtlCol="0">
            <a:spAutoFit/>
          </a:bodyPr>
          <a:lstStyle/>
          <a:p>
            <a:r>
              <a:rPr lang="ja-JP" altLang="en-US" sz="2000" dirty="0" smtClean="0"/>
              <a:t>仮想化システム</a:t>
            </a:r>
            <a:endParaRPr kumimoji="1" lang="ja-JP" altLang="en-US" sz="2000" dirty="0"/>
          </a:p>
        </p:txBody>
      </p:sp>
      <p:cxnSp>
        <p:nvCxnSpPr>
          <p:cNvPr id="7" name="直線矢印コネクタ 6"/>
          <p:cNvCxnSpPr/>
          <p:nvPr/>
        </p:nvCxnSpPr>
        <p:spPr>
          <a:xfrm>
            <a:off x="2796553" y="5721206"/>
            <a:ext cx="1403861" cy="186"/>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grpSp>
        <p:nvGrpSpPr>
          <p:cNvPr id="14" name="グループ化 13"/>
          <p:cNvGrpSpPr/>
          <p:nvPr/>
        </p:nvGrpSpPr>
        <p:grpSpPr>
          <a:xfrm>
            <a:off x="4211540" y="5348008"/>
            <a:ext cx="1145303" cy="771135"/>
            <a:chOff x="5175781" y="5051434"/>
            <a:chExt cx="1145303" cy="771135"/>
          </a:xfrm>
        </p:grpSpPr>
        <p:sp>
          <p:nvSpPr>
            <p:cNvPr id="16" name="正方形/長方形 15"/>
            <p:cNvSpPr/>
            <p:nvPr/>
          </p:nvSpPr>
          <p:spPr>
            <a:xfrm>
              <a:off x="5175781" y="5051434"/>
              <a:ext cx="1145303" cy="771135"/>
            </a:xfrm>
            <a:prstGeom prst="rect">
              <a:avLst/>
            </a:prstGeom>
            <a:solidFill>
              <a:srgbClr val="EB8627"/>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solidFill>
                  <a:srgbClr val="F5F1DD"/>
                </a:solidFill>
              </a:endParaRPr>
            </a:p>
          </p:txBody>
        </p:sp>
        <p:sp>
          <p:nvSpPr>
            <p:cNvPr id="17" name="テキスト ボックス 16"/>
            <p:cNvSpPr txBox="1"/>
            <p:nvPr/>
          </p:nvSpPr>
          <p:spPr>
            <a:xfrm>
              <a:off x="5358984" y="5141283"/>
              <a:ext cx="788518" cy="585030"/>
            </a:xfrm>
            <a:prstGeom prst="rect">
              <a:avLst/>
            </a:prstGeom>
            <a:noFill/>
          </p:spPr>
          <p:txBody>
            <a:bodyPr wrap="none" rtlCol="0">
              <a:spAutoFit/>
            </a:bodyPr>
            <a:lstStyle/>
            <a:p>
              <a:pPr algn="ctr"/>
              <a:r>
                <a:rPr lang="ja-JP" altLang="en-US" sz="2000" dirty="0" smtClean="0">
                  <a:solidFill>
                    <a:srgbClr val="F5F1DD"/>
                  </a:solidFill>
                  <a:cs typeface="メイリオ"/>
                </a:rPr>
                <a:t>ユーザ</a:t>
              </a:r>
              <a:endParaRPr lang="en-US" altLang="ja-JP" sz="2000" dirty="0" smtClean="0">
                <a:solidFill>
                  <a:srgbClr val="F5F1DD"/>
                </a:solidFill>
                <a:cs typeface="メイリオ"/>
              </a:endParaRPr>
            </a:p>
            <a:p>
              <a:pPr algn="ctr"/>
              <a:r>
                <a:rPr lang="en-US" altLang="ja-JP" sz="2000" dirty="0" smtClean="0">
                  <a:solidFill>
                    <a:srgbClr val="F5F1DD"/>
                  </a:solidFill>
                  <a:cs typeface="メイリオ"/>
                </a:rPr>
                <a:t>VM</a:t>
              </a:r>
              <a:endParaRPr lang="ja-JP" altLang="en-US" sz="2000" dirty="0">
                <a:solidFill>
                  <a:srgbClr val="F5F1DD"/>
                </a:solidFill>
                <a:cs typeface="メイリオ"/>
              </a:endParaRPr>
            </a:p>
          </p:txBody>
        </p:sp>
      </p:grpSp>
      <p:grpSp>
        <p:nvGrpSpPr>
          <p:cNvPr id="18" name="グループ化 17"/>
          <p:cNvGrpSpPr/>
          <p:nvPr/>
        </p:nvGrpSpPr>
        <p:grpSpPr>
          <a:xfrm>
            <a:off x="2118693" y="5520145"/>
            <a:ext cx="685762" cy="409086"/>
            <a:chOff x="2400851" y="5227677"/>
            <a:chExt cx="685762" cy="409086"/>
          </a:xfrm>
        </p:grpSpPr>
        <p:sp>
          <p:nvSpPr>
            <p:cNvPr id="19" name="正方形/長方形 18"/>
            <p:cNvSpPr/>
            <p:nvPr/>
          </p:nvSpPr>
          <p:spPr>
            <a:xfrm>
              <a:off x="2400851" y="5227677"/>
              <a:ext cx="685762" cy="409086"/>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2500" dirty="0">
                <a:solidFill>
                  <a:schemeClr val="bg1"/>
                </a:solidFill>
                <a:latin typeface="メイリオ"/>
                <a:ea typeface="メイリオ"/>
                <a:cs typeface="メイリオ"/>
              </a:endParaRPr>
            </a:p>
          </p:txBody>
        </p:sp>
        <p:sp>
          <p:nvSpPr>
            <p:cNvPr id="20" name="テキスト ボックス 19"/>
            <p:cNvSpPr txBox="1"/>
            <p:nvPr/>
          </p:nvSpPr>
          <p:spPr>
            <a:xfrm>
              <a:off x="2469366" y="5261952"/>
              <a:ext cx="532833" cy="300608"/>
            </a:xfrm>
            <a:prstGeom prst="rect">
              <a:avLst/>
            </a:prstGeom>
            <a:noFill/>
            <a:effectLst/>
          </p:spPr>
          <p:txBody>
            <a:bodyPr wrap="none" rtlCol="0">
              <a:spAutoFit/>
            </a:bodyPr>
            <a:lstStyle/>
            <a:p>
              <a:pPr algn="ctr"/>
              <a:r>
                <a:rPr lang="en-US" altLang="ja-JP" sz="2000" dirty="0" smtClean="0">
                  <a:solidFill>
                    <a:srgbClr val="F5F1DD"/>
                  </a:solidFill>
                  <a:latin typeface="メイリオ"/>
                  <a:ea typeface="メイリオ"/>
                  <a:cs typeface="メイリオ"/>
                </a:rPr>
                <a:t>IDS</a:t>
              </a:r>
              <a:endParaRPr kumimoji="1" lang="ja-JP" altLang="en-US" sz="2000" dirty="0">
                <a:solidFill>
                  <a:srgbClr val="F5F1DD"/>
                </a:solidFill>
                <a:latin typeface="メイリオ"/>
                <a:ea typeface="メイリオ"/>
                <a:cs typeface="メイリオ"/>
              </a:endParaRPr>
            </a:p>
          </p:txBody>
        </p:sp>
      </p:grpSp>
    </p:spTree>
    <p:extLst>
      <p:ext uri="{BB962C8B-B14F-4D97-AF65-F5344CB8AC3E}">
        <p14:creationId xmlns:p14="http://schemas.microsoft.com/office/powerpoint/2010/main" val="364040184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ホワイト">
  <a:themeElements>
    <a:clrScheme name="ユーザー定義 1">
      <a:dk1>
        <a:srgbClr val="333333"/>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エッセンシャル.thmx</Template>
  <TotalTime>43648</TotalTime>
  <Words>4684</Words>
  <Application>Microsoft Macintosh PowerPoint</Application>
  <PresentationFormat>画面に合わせる (4:3)</PresentationFormat>
  <Paragraphs>618</Paragraphs>
  <Slides>27</Slides>
  <Notes>26</Notes>
  <HiddenSlides>0</HiddenSlides>
  <MMClips>0</MMClips>
  <ScaleCrop>false</ScaleCrop>
  <HeadingPairs>
    <vt:vector size="4" baseType="variant">
      <vt:variant>
        <vt:lpstr>テーマ</vt:lpstr>
      </vt:variant>
      <vt:variant>
        <vt:i4>1</vt:i4>
      </vt:variant>
      <vt:variant>
        <vt:lpstr>スライド タイトル</vt:lpstr>
      </vt:variant>
      <vt:variant>
        <vt:i4>27</vt:i4>
      </vt:variant>
    </vt:vector>
  </HeadingPairs>
  <TitlesOfParts>
    <vt:vector size="28" baseType="lpstr">
      <vt:lpstr>ホワイト</vt:lpstr>
      <vt:lpstr>V-Met:IaaS型クラウドにおける 仮想化システム外部からの安全なVM監視</vt:lpstr>
      <vt:lpstr>クラウドにおけるVM監視</vt:lpstr>
      <vt:lpstr>IDSオフロード</vt:lpstr>
      <vt:lpstr>クラウドにおけるIDSオフロード</vt:lpstr>
      <vt:lpstr>従来の安全なIDSオフロード</vt:lpstr>
      <vt:lpstr>従来手法の問題</vt:lpstr>
      <vt:lpstr>提案：V-Met</vt:lpstr>
      <vt:lpstr>従来の実現方法</vt:lpstr>
      <vt:lpstr>ネストした仮想化による実現</vt:lpstr>
      <vt:lpstr>メモリ監視</vt:lpstr>
      <vt:lpstr>ネットワーク監視</vt:lpstr>
      <vt:lpstr>ディスク監視</vt:lpstr>
      <vt:lpstr>実装</vt:lpstr>
      <vt:lpstr>メモリ上のデータの取得</vt:lpstr>
      <vt:lpstr>ページテーブルとEPTの特定</vt:lpstr>
      <vt:lpstr>監視するユーザVMの特定</vt:lpstr>
      <vt:lpstr>ebtablesによるパケット取得</vt:lpstr>
      <vt:lpstr>ウルトラコールによるパケット取得</vt:lpstr>
      <vt:lpstr>クラウドVM内のディスク監視</vt:lpstr>
      <vt:lpstr>実験</vt:lpstr>
      <vt:lpstr>メモリ監視の性能</vt:lpstr>
      <vt:lpstr>chkrootkitの性能</vt:lpstr>
      <vt:lpstr>ディスク監視の性能</vt:lpstr>
      <vt:lpstr>ネットワーク監視の性能</vt:lpstr>
      <vt:lpstr>関連研究</vt:lpstr>
      <vt:lpstr>まとめ</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信頼できないクラウド上での 仮想マシンの安全な監視</dc:title>
  <dc:creator>美山 翔平</dc:creator>
  <cp:lastModifiedBy>美山 翔平</cp:lastModifiedBy>
  <cp:revision>1874</cp:revision>
  <cp:lastPrinted>2016-09-01T07:20:21Z</cp:lastPrinted>
  <dcterms:created xsi:type="dcterms:W3CDTF">2015-02-14T04:20:13Z</dcterms:created>
  <dcterms:modified xsi:type="dcterms:W3CDTF">2017-02-28T06:55:57Z</dcterms:modified>
</cp:coreProperties>
</file>