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31"/>
  </p:notesMasterIdLst>
  <p:handoutMasterIdLst>
    <p:handoutMasterId r:id="rId32"/>
  </p:handoutMasterIdLst>
  <p:sldIdLst>
    <p:sldId id="256" r:id="rId2"/>
    <p:sldId id="263" r:id="rId3"/>
    <p:sldId id="264" r:id="rId4"/>
    <p:sldId id="265" r:id="rId5"/>
    <p:sldId id="266" r:id="rId6"/>
    <p:sldId id="307" r:id="rId7"/>
    <p:sldId id="267" r:id="rId8"/>
    <p:sldId id="308" r:id="rId9"/>
    <p:sldId id="288" r:id="rId10"/>
    <p:sldId id="309" r:id="rId11"/>
    <p:sldId id="310" r:id="rId12"/>
    <p:sldId id="292" r:id="rId13"/>
    <p:sldId id="272" r:id="rId14"/>
    <p:sldId id="311" r:id="rId15"/>
    <p:sldId id="274" r:id="rId16"/>
    <p:sldId id="313" r:id="rId17"/>
    <p:sldId id="275" r:id="rId18"/>
    <p:sldId id="306" r:id="rId19"/>
    <p:sldId id="278" r:id="rId20"/>
    <p:sldId id="299" r:id="rId21"/>
    <p:sldId id="304" r:id="rId22"/>
    <p:sldId id="281" r:id="rId23"/>
    <p:sldId id="283" r:id="rId24"/>
    <p:sldId id="294" r:id="rId25"/>
    <p:sldId id="295" r:id="rId26"/>
    <p:sldId id="297" r:id="rId27"/>
    <p:sldId id="302" r:id="rId28"/>
    <p:sldId id="291" r:id="rId29"/>
    <p:sldId id="298" r:id="rId30"/>
  </p:sldIdLst>
  <p:sldSz cx="9144000" cy="6858000" type="screen4x3"/>
  <p:notesSz cx="6858000" cy="9144000"/>
  <p:defaultTextStyle>
    <a:defPPr>
      <a:defRPr lang="ja-JP"/>
    </a:defPPr>
    <a:lvl1pPr marL="0" algn="l" defTabSz="914321" rtl="0" eaLnBrk="1" latinLnBrk="0" hangingPunct="1">
      <a:defRPr kumimoji="1" sz="1800" kern="1200">
        <a:solidFill>
          <a:schemeClr val="tx1"/>
        </a:solidFill>
        <a:latin typeface="+mn-lt"/>
        <a:ea typeface="+mn-ea"/>
        <a:cs typeface="+mn-cs"/>
      </a:defRPr>
    </a:lvl1pPr>
    <a:lvl2pPr marL="457160" algn="l" defTabSz="914321" rtl="0" eaLnBrk="1" latinLnBrk="0" hangingPunct="1">
      <a:defRPr kumimoji="1" sz="1800" kern="1200">
        <a:solidFill>
          <a:schemeClr val="tx1"/>
        </a:solidFill>
        <a:latin typeface="+mn-lt"/>
        <a:ea typeface="+mn-ea"/>
        <a:cs typeface="+mn-cs"/>
      </a:defRPr>
    </a:lvl2pPr>
    <a:lvl3pPr marL="914321" algn="l" defTabSz="914321" rtl="0" eaLnBrk="1" latinLnBrk="0" hangingPunct="1">
      <a:defRPr kumimoji="1" sz="1800" kern="1200">
        <a:solidFill>
          <a:schemeClr val="tx1"/>
        </a:solidFill>
        <a:latin typeface="+mn-lt"/>
        <a:ea typeface="+mn-ea"/>
        <a:cs typeface="+mn-cs"/>
      </a:defRPr>
    </a:lvl3pPr>
    <a:lvl4pPr marL="1371481" algn="l" defTabSz="914321" rtl="0" eaLnBrk="1" latinLnBrk="0" hangingPunct="1">
      <a:defRPr kumimoji="1" sz="1800" kern="1200">
        <a:solidFill>
          <a:schemeClr val="tx1"/>
        </a:solidFill>
        <a:latin typeface="+mn-lt"/>
        <a:ea typeface="+mn-ea"/>
        <a:cs typeface="+mn-cs"/>
      </a:defRPr>
    </a:lvl4pPr>
    <a:lvl5pPr marL="1828642" algn="l" defTabSz="914321" rtl="0" eaLnBrk="1" latinLnBrk="0" hangingPunct="1">
      <a:defRPr kumimoji="1" sz="1800" kern="1200">
        <a:solidFill>
          <a:schemeClr val="tx1"/>
        </a:solidFill>
        <a:latin typeface="+mn-lt"/>
        <a:ea typeface="+mn-ea"/>
        <a:cs typeface="+mn-cs"/>
      </a:defRPr>
    </a:lvl5pPr>
    <a:lvl6pPr marL="2285802" algn="l" defTabSz="914321" rtl="0" eaLnBrk="1" latinLnBrk="0" hangingPunct="1">
      <a:defRPr kumimoji="1" sz="1800" kern="1200">
        <a:solidFill>
          <a:schemeClr val="tx1"/>
        </a:solidFill>
        <a:latin typeface="+mn-lt"/>
        <a:ea typeface="+mn-ea"/>
        <a:cs typeface="+mn-cs"/>
      </a:defRPr>
    </a:lvl6pPr>
    <a:lvl7pPr marL="2742963" algn="l" defTabSz="914321" rtl="0" eaLnBrk="1" latinLnBrk="0" hangingPunct="1">
      <a:defRPr kumimoji="1" sz="1800" kern="1200">
        <a:solidFill>
          <a:schemeClr val="tx1"/>
        </a:solidFill>
        <a:latin typeface="+mn-lt"/>
        <a:ea typeface="+mn-ea"/>
        <a:cs typeface="+mn-cs"/>
      </a:defRPr>
    </a:lvl7pPr>
    <a:lvl8pPr marL="3200123" algn="l" defTabSz="914321" rtl="0" eaLnBrk="1" latinLnBrk="0" hangingPunct="1">
      <a:defRPr kumimoji="1" sz="1800" kern="1200">
        <a:solidFill>
          <a:schemeClr val="tx1"/>
        </a:solidFill>
        <a:latin typeface="+mn-lt"/>
        <a:ea typeface="+mn-ea"/>
        <a:cs typeface="+mn-cs"/>
      </a:defRPr>
    </a:lvl8pPr>
    <a:lvl9pPr marL="3657284" algn="l" defTabSz="914321"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F0F4B50-68BD-4F1A-A061-B58A0C4489B7}">
          <p14:sldIdLst>
            <p14:sldId id="256"/>
            <p14:sldId id="263"/>
            <p14:sldId id="264"/>
            <p14:sldId id="265"/>
            <p14:sldId id="266"/>
            <p14:sldId id="307"/>
            <p14:sldId id="267"/>
            <p14:sldId id="308"/>
            <p14:sldId id="288"/>
            <p14:sldId id="309"/>
            <p14:sldId id="310"/>
            <p14:sldId id="292"/>
            <p14:sldId id="272"/>
            <p14:sldId id="311"/>
            <p14:sldId id="274"/>
            <p14:sldId id="313"/>
            <p14:sldId id="275"/>
            <p14:sldId id="306"/>
            <p14:sldId id="278"/>
            <p14:sldId id="299"/>
            <p14:sldId id="304"/>
            <p14:sldId id="281"/>
            <p14:sldId id="283"/>
            <p14:sldId id="294"/>
            <p14:sldId id="295"/>
            <p14:sldId id="297"/>
            <p14:sldId id="302"/>
            <p14:sldId id="291"/>
            <p14:sldId id="298"/>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35" autoAdjust="0"/>
    <p:restoredTop sz="74132" autoAdjust="0"/>
  </p:normalViewPr>
  <p:slideViewPr>
    <p:cSldViewPr>
      <p:cViewPr varScale="1">
        <p:scale>
          <a:sx n="122" d="100"/>
          <a:sy n="122" d="100"/>
        </p:scale>
        <p:origin x="-3222" y="-96"/>
      </p:cViewPr>
      <p:guideLst>
        <p:guide orient="horz" pos="2160"/>
        <p:guide pos="2880"/>
      </p:guideLst>
    </p:cSldViewPr>
  </p:slideViewPr>
  <p:outlineViewPr>
    <p:cViewPr>
      <p:scale>
        <a:sx n="33" d="100"/>
        <a:sy n="33" d="100"/>
      </p:scale>
      <p:origin x="56" y="0"/>
    </p:cViewPr>
  </p:outlineViewPr>
  <p:notesTextViewPr>
    <p:cViewPr>
      <p:scale>
        <a:sx n="100" d="100"/>
        <a:sy n="100" d="100"/>
      </p:scale>
      <p:origin x="0" y="0"/>
    </p:cViewPr>
  </p:notesTextViewPr>
  <p:sorterViewPr>
    <p:cViewPr>
      <p:scale>
        <a:sx n="219" d="100"/>
        <a:sy n="219" d="100"/>
      </p:scale>
      <p:origin x="0" y="16944"/>
    </p:cViewPr>
  </p:sorterViewPr>
  <p:notesViewPr>
    <p:cSldViewPr>
      <p:cViewPr varScale="1">
        <p:scale>
          <a:sx n="91" d="100"/>
          <a:sy n="91" d="100"/>
        </p:scale>
        <p:origin x="-95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78148148148149"/>
          <c:y val="0.13474657534246576"/>
          <c:w val="0.81768449074074079"/>
          <c:h val="0.76559246575342477"/>
        </c:manualLayout>
      </c:layout>
      <c:barChart>
        <c:barDir val="col"/>
        <c:grouping val="clustered"/>
        <c:varyColors val="0"/>
        <c:ser>
          <c:idx val="0"/>
          <c:order val="0"/>
          <c:tx>
            <c:v>vCPU_2個</c:v>
          </c:tx>
          <c:spPr>
            <a:ln w="38100"/>
          </c:spPr>
          <c:invertIfNegative val="0"/>
          <c:dPt>
            <c:idx val="0"/>
            <c:invertIfNegative val="0"/>
            <c:bubble3D val="0"/>
          </c:dPt>
          <c:dPt>
            <c:idx val="1"/>
            <c:invertIfNegative val="0"/>
            <c:bubble3D val="0"/>
            <c:spPr>
              <a:solidFill>
                <a:schemeClr val="accent2"/>
              </a:solidFill>
              <a:ln w="38100"/>
            </c:spPr>
          </c:dPt>
          <c:dPt>
            <c:idx val="2"/>
            <c:invertIfNegative val="0"/>
            <c:bubble3D val="0"/>
            <c:spPr>
              <a:solidFill>
                <a:srgbClr val="00B050"/>
              </a:solidFill>
              <a:ln w="38100"/>
            </c:spPr>
          </c:dPt>
          <c:dPt>
            <c:idx val="3"/>
            <c:invertIfNegative val="0"/>
            <c:bubble3D val="0"/>
            <c:spPr>
              <a:solidFill>
                <a:srgbClr val="7030A0"/>
              </a:solidFill>
              <a:ln w="38100"/>
            </c:spPr>
          </c:dPt>
          <c:cat>
            <c:strRef>
              <c:f>(応答時間!$J$64,応答時間!$K$61,応答時間!$J$84)</c:f>
              <c:strCache>
                <c:ptCount val="3"/>
                <c:pt idx="0">
                  <c:v>従来</c:v>
                </c:pt>
                <c:pt idx="1">
                  <c:v>VSBypass</c:v>
                </c:pt>
                <c:pt idx="2">
                  <c:v>仮想クラウド環境</c:v>
                </c:pt>
              </c:strCache>
            </c:strRef>
          </c:cat>
          <c:val>
            <c:numRef>
              <c:f>(応答時間!$J$80,応答時間!$J$200,応答時間!$J$100)</c:f>
              <c:numCache>
                <c:formatCode>0.000000</c:formatCode>
                <c:ptCount val="3"/>
                <c:pt idx="0">
                  <c:v>1.7244101000000001</c:v>
                </c:pt>
                <c:pt idx="1">
                  <c:v>3.0283133000000002</c:v>
                </c:pt>
                <c:pt idx="2">
                  <c:v>4.4429539666666678</c:v>
                </c:pt>
              </c:numCache>
            </c:numRef>
          </c:val>
        </c:ser>
        <c:dLbls>
          <c:showLegendKey val="0"/>
          <c:showVal val="0"/>
          <c:showCatName val="0"/>
          <c:showSerName val="0"/>
          <c:showPercent val="0"/>
          <c:showBubbleSize val="0"/>
        </c:dLbls>
        <c:gapWidth val="150"/>
        <c:axId val="226164736"/>
        <c:axId val="226166656"/>
      </c:barChart>
      <c:catAx>
        <c:axId val="226164736"/>
        <c:scaling>
          <c:orientation val="minMax"/>
        </c:scaling>
        <c:delete val="1"/>
        <c:axPos val="b"/>
        <c:title>
          <c:tx>
            <c:rich>
              <a:bodyPr/>
              <a:lstStyle/>
              <a:p>
                <a:pPr>
                  <a:defRPr/>
                </a:pPr>
                <a:r>
                  <a:rPr lang="en-US"/>
                  <a:t>Xen</a:t>
                </a:r>
                <a:endParaRPr lang="ja-JP"/>
              </a:p>
            </c:rich>
          </c:tx>
          <c:layout/>
          <c:overlay val="0"/>
        </c:title>
        <c:majorTickMark val="none"/>
        <c:minorTickMark val="none"/>
        <c:tickLblPos val="nextTo"/>
        <c:crossAx val="226166656"/>
        <c:crosses val="autoZero"/>
        <c:auto val="1"/>
        <c:lblAlgn val="ctr"/>
        <c:lblOffset val="100"/>
        <c:noMultiLvlLbl val="0"/>
      </c:catAx>
      <c:valAx>
        <c:axId val="226166656"/>
        <c:scaling>
          <c:orientation val="minMax"/>
        </c:scaling>
        <c:delete val="0"/>
        <c:axPos val="l"/>
        <c:majorGridlines/>
        <c:title>
          <c:tx>
            <c:rich>
              <a:bodyPr/>
              <a:lstStyle/>
              <a:p>
                <a:pPr>
                  <a:defRPr/>
                </a:pPr>
                <a:r>
                  <a:rPr lang="ja-JP"/>
                  <a:t>応答時間</a:t>
                </a:r>
                <a:r>
                  <a:rPr lang="en-US"/>
                  <a:t>[ms]</a:t>
                </a:r>
                <a:endParaRPr lang="ja-JP"/>
              </a:p>
            </c:rich>
          </c:tx>
          <c:layout/>
          <c:overlay val="0"/>
        </c:title>
        <c:numFmt formatCode="General" sourceLinked="0"/>
        <c:majorTickMark val="in"/>
        <c:minorTickMark val="none"/>
        <c:tickLblPos val="nextTo"/>
        <c:crossAx val="226164736"/>
        <c:crosses val="autoZero"/>
        <c:crossBetween val="between"/>
      </c:valAx>
      <c:spPr>
        <a:solidFill>
          <a:schemeClr val="lt1"/>
        </a:solidFill>
        <a:ln w="3175" cap="flat" cmpd="sng" algn="ctr">
          <a:solidFill>
            <a:schemeClr val="dk1"/>
          </a:solidFill>
          <a:prstDash val="solid"/>
        </a:ln>
        <a:effectLst/>
      </c:spPr>
    </c:plotArea>
    <c:legend>
      <c:legendPos val="t"/>
      <c:layout>
        <c:manualLayout>
          <c:xMode val="edge"/>
          <c:yMode val="edge"/>
          <c:x val="8.0921527777777794E-2"/>
          <c:y val="0"/>
          <c:w val="0.88210717592592602"/>
          <c:h val="0.104724358974359"/>
        </c:manualLayout>
      </c:layout>
      <c:overlay val="0"/>
    </c:legend>
    <c:plotVisOnly val="1"/>
    <c:dispBlanksAs val="gap"/>
    <c:showDLblsOverMax val="0"/>
  </c:chart>
  <c:txPr>
    <a:bodyPr/>
    <a:lstStyle/>
    <a:p>
      <a:pPr>
        <a:defRPr sz="16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91620370370371"/>
          <c:y val="0.15917370370370371"/>
          <c:w val="0.83906828703703717"/>
          <c:h val="0.73031000000000013"/>
        </c:manualLayout>
      </c:layout>
      <c:barChart>
        <c:barDir val="col"/>
        <c:grouping val="clustered"/>
        <c:varyColors val="0"/>
        <c:ser>
          <c:idx val="0"/>
          <c:order val="0"/>
          <c:tx>
            <c:v>vCPU_2個</c:v>
          </c:tx>
          <c:spPr>
            <a:ln w="38100"/>
          </c:spPr>
          <c:invertIfNegative val="0"/>
          <c:dPt>
            <c:idx val="0"/>
            <c:invertIfNegative val="0"/>
            <c:bubble3D val="0"/>
          </c:dPt>
          <c:dPt>
            <c:idx val="1"/>
            <c:invertIfNegative val="0"/>
            <c:bubble3D val="0"/>
            <c:spPr>
              <a:solidFill>
                <a:schemeClr val="accent2"/>
              </a:solidFill>
              <a:ln w="38100"/>
            </c:spPr>
          </c:dPt>
          <c:dPt>
            <c:idx val="2"/>
            <c:invertIfNegative val="0"/>
            <c:bubble3D val="0"/>
            <c:spPr>
              <a:solidFill>
                <a:srgbClr val="00B050"/>
              </a:solidFill>
              <a:ln w="38100"/>
            </c:spPr>
          </c:dPt>
          <c:dPt>
            <c:idx val="3"/>
            <c:invertIfNegative val="0"/>
            <c:bubble3D val="0"/>
            <c:spPr>
              <a:solidFill>
                <a:srgbClr val="7030A0"/>
              </a:solidFill>
              <a:ln w="38100"/>
            </c:spPr>
          </c:dPt>
          <c:cat>
            <c:strRef>
              <c:f>(応答時間!$J$64,応答時間!$K$61,応答時間!$J$84)</c:f>
              <c:strCache>
                <c:ptCount val="3"/>
                <c:pt idx="0">
                  <c:v>従来</c:v>
                </c:pt>
                <c:pt idx="1">
                  <c:v>VSBypass</c:v>
                </c:pt>
                <c:pt idx="2">
                  <c:v>仮想クラウド環境</c:v>
                </c:pt>
              </c:strCache>
            </c:strRef>
          </c:cat>
          <c:val>
            <c:numRef>
              <c:f>(応答時間!$J$280,応答時間!$J$240,応答時間!$J$300)</c:f>
              <c:numCache>
                <c:formatCode>0.000000</c:formatCode>
                <c:ptCount val="3"/>
                <c:pt idx="0">
                  <c:v>4.4308344333333354</c:v>
                </c:pt>
                <c:pt idx="1">
                  <c:v>5.1742950666666667</c:v>
                </c:pt>
                <c:pt idx="2" formatCode="General">
                  <c:v>6.5183799666666671</c:v>
                </c:pt>
              </c:numCache>
            </c:numRef>
          </c:val>
        </c:ser>
        <c:dLbls>
          <c:showLegendKey val="0"/>
          <c:showVal val="0"/>
          <c:showCatName val="0"/>
          <c:showSerName val="0"/>
          <c:showPercent val="0"/>
          <c:showBubbleSize val="0"/>
        </c:dLbls>
        <c:gapWidth val="150"/>
        <c:axId val="226483200"/>
        <c:axId val="226485376"/>
      </c:barChart>
      <c:catAx>
        <c:axId val="226483200"/>
        <c:scaling>
          <c:orientation val="minMax"/>
        </c:scaling>
        <c:delete val="1"/>
        <c:axPos val="b"/>
        <c:title>
          <c:tx>
            <c:rich>
              <a:bodyPr/>
              <a:lstStyle/>
              <a:p>
                <a:pPr>
                  <a:defRPr/>
                </a:pPr>
                <a:r>
                  <a:rPr lang="en-US"/>
                  <a:t>KVM</a:t>
                </a:r>
                <a:endParaRPr lang="ja-JP"/>
              </a:p>
            </c:rich>
          </c:tx>
          <c:layout/>
          <c:overlay val="0"/>
        </c:title>
        <c:majorTickMark val="none"/>
        <c:minorTickMark val="none"/>
        <c:tickLblPos val="nextTo"/>
        <c:crossAx val="226485376"/>
        <c:crosses val="autoZero"/>
        <c:auto val="1"/>
        <c:lblAlgn val="ctr"/>
        <c:lblOffset val="100"/>
        <c:noMultiLvlLbl val="0"/>
      </c:catAx>
      <c:valAx>
        <c:axId val="226485376"/>
        <c:scaling>
          <c:orientation val="minMax"/>
        </c:scaling>
        <c:delete val="0"/>
        <c:axPos val="l"/>
        <c:majorGridlines/>
        <c:title>
          <c:tx>
            <c:rich>
              <a:bodyPr/>
              <a:lstStyle/>
              <a:p>
                <a:pPr>
                  <a:defRPr/>
                </a:pPr>
                <a:r>
                  <a:rPr lang="ja-JP"/>
                  <a:t>応答時間</a:t>
                </a:r>
                <a:r>
                  <a:rPr lang="en-US"/>
                  <a:t>[ms]</a:t>
                </a:r>
                <a:endParaRPr lang="ja-JP"/>
              </a:p>
            </c:rich>
          </c:tx>
          <c:layout/>
          <c:overlay val="0"/>
        </c:title>
        <c:numFmt formatCode="General" sourceLinked="0"/>
        <c:majorTickMark val="in"/>
        <c:minorTickMark val="none"/>
        <c:tickLblPos val="nextTo"/>
        <c:crossAx val="226483200"/>
        <c:crosses val="autoZero"/>
        <c:crossBetween val="between"/>
      </c:valAx>
      <c:spPr>
        <a:solidFill>
          <a:schemeClr val="lt1"/>
        </a:solidFill>
        <a:ln w="3175" cap="flat" cmpd="sng" algn="ctr">
          <a:solidFill>
            <a:schemeClr val="dk1"/>
          </a:solidFill>
          <a:prstDash val="solid"/>
        </a:ln>
        <a:effectLst/>
      </c:spPr>
    </c:plotArea>
    <c:legend>
      <c:legendPos val="t"/>
      <c:layout>
        <c:manualLayout>
          <c:xMode val="edge"/>
          <c:yMode val="edge"/>
          <c:x val="8.233796296296296E-2"/>
          <c:y val="2.8222222222222221E-2"/>
          <c:w val="0.9"/>
          <c:h val="0.11916666666666667"/>
        </c:manualLayout>
      </c:layout>
      <c:overlay val="0"/>
    </c:legend>
    <c:plotVisOnly val="1"/>
    <c:dispBlanksAs val="gap"/>
    <c:showDLblsOverMax val="0"/>
  </c:chart>
  <c:txPr>
    <a:bodyPr/>
    <a:lstStyle/>
    <a:p>
      <a:pPr>
        <a:defRPr sz="16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77423611111111"/>
          <c:y val="0.14248333333333299"/>
          <c:w val="0.79872337962962947"/>
          <c:h val="0.75505427350427401"/>
        </c:manualLayout>
      </c:layout>
      <c:barChart>
        <c:barDir val="col"/>
        <c:grouping val="clustered"/>
        <c:varyColors val="0"/>
        <c:ser>
          <c:idx val="0"/>
          <c:order val="0"/>
          <c:tx>
            <c:v>vCPU_2個</c:v>
          </c:tx>
          <c:spPr>
            <a:ln w="38100"/>
          </c:spPr>
          <c:invertIfNegative val="0"/>
          <c:dPt>
            <c:idx val="0"/>
            <c:invertIfNegative val="0"/>
            <c:bubble3D val="0"/>
          </c:dPt>
          <c:dPt>
            <c:idx val="1"/>
            <c:invertIfNegative val="0"/>
            <c:bubble3D val="0"/>
            <c:spPr>
              <a:solidFill>
                <a:srgbClr val="C00000"/>
              </a:solidFill>
              <a:ln w="38100"/>
            </c:spPr>
          </c:dPt>
          <c:dPt>
            <c:idx val="2"/>
            <c:invertIfNegative val="0"/>
            <c:bubble3D val="0"/>
            <c:spPr>
              <a:solidFill>
                <a:srgbClr val="00B050"/>
              </a:solidFill>
              <a:ln w="38100"/>
            </c:spPr>
          </c:dPt>
          <c:dPt>
            <c:idx val="3"/>
            <c:invertIfNegative val="0"/>
            <c:bubble3D val="0"/>
            <c:spPr>
              <a:solidFill>
                <a:srgbClr val="7030A0"/>
              </a:solidFill>
              <a:ln w="38100"/>
            </c:spPr>
          </c:dPt>
          <c:cat>
            <c:strRef>
              <c:f>(応答時間!$J$64,応答時間!$K$61,応答時間!$J$84)</c:f>
              <c:strCache>
                <c:ptCount val="3"/>
                <c:pt idx="0">
                  <c:v>従来</c:v>
                </c:pt>
                <c:pt idx="1">
                  <c:v>VSBypass</c:v>
                </c:pt>
                <c:pt idx="2">
                  <c:v>仮想クラウド環境</c:v>
                </c:pt>
              </c:strCache>
            </c:strRef>
          </c:cat>
          <c:val>
            <c:numRef>
              <c:f>(スループット!$J$60,スループット!$J$150,スループット!$J$75)</c:f>
              <c:numCache>
                <c:formatCode>General</c:formatCode>
                <c:ptCount val="3"/>
                <c:pt idx="0">
                  <c:v>38358.669719473532</c:v>
                </c:pt>
                <c:pt idx="1">
                  <c:v>38104.48332220914</c:v>
                </c:pt>
                <c:pt idx="2">
                  <c:v>5050.9040203670747</c:v>
                </c:pt>
              </c:numCache>
            </c:numRef>
          </c:val>
        </c:ser>
        <c:dLbls>
          <c:showLegendKey val="0"/>
          <c:showVal val="0"/>
          <c:showCatName val="0"/>
          <c:showSerName val="0"/>
          <c:showPercent val="0"/>
          <c:showBubbleSize val="0"/>
        </c:dLbls>
        <c:gapWidth val="150"/>
        <c:axId val="226669696"/>
        <c:axId val="226671616"/>
      </c:barChart>
      <c:catAx>
        <c:axId val="226669696"/>
        <c:scaling>
          <c:orientation val="minMax"/>
        </c:scaling>
        <c:delete val="1"/>
        <c:axPos val="b"/>
        <c:title>
          <c:tx>
            <c:rich>
              <a:bodyPr/>
              <a:lstStyle/>
              <a:p>
                <a:pPr>
                  <a:defRPr/>
                </a:pPr>
                <a:r>
                  <a:rPr lang="en-US"/>
                  <a:t>Xen</a:t>
                </a:r>
                <a:endParaRPr lang="ja-JP"/>
              </a:p>
            </c:rich>
          </c:tx>
          <c:layout/>
          <c:overlay val="0"/>
        </c:title>
        <c:majorTickMark val="none"/>
        <c:minorTickMark val="none"/>
        <c:tickLblPos val="nextTo"/>
        <c:crossAx val="226671616"/>
        <c:crosses val="autoZero"/>
        <c:auto val="1"/>
        <c:lblAlgn val="ctr"/>
        <c:lblOffset val="100"/>
        <c:noMultiLvlLbl val="0"/>
      </c:catAx>
      <c:valAx>
        <c:axId val="226671616"/>
        <c:scaling>
          <c:orientation val="minMax"/>
        </c:scaling>
        <c:delete val="0"/>
        <c:axPos val="l"/>
        <c:majorGridlines/>
        <c:title>
          <c:tx>
            <c:rich>
              <a:bodyPr/>
              <a:lstStyle/>
              <a:p>
                <a:pPr>
                  <a:defRPr/>
                </a:pPr>
                <a:r>
                  <a:rPr lang="ja-JP"/>
                  <a:t>スループット</a:t>
                </a:r>
                <a:r>
                  <a:rPr lang="en-US"/>
                  <a:t>[</a:t>
                </a:r>
                <a:r>
                  <a:rPr lang="ja-JP"/>
                  <a:t>文字数</a:t>
                </a:r>
                <a:r>
                  <a:rPr lang="en-US"/>
                  <a:t>/</a:t>
                </a:r>
                <a:r>
                  <a:rPr lang="ja-JP"/>
                  <a:t>ｓ</a:t>
                </a:r>
                <a:r>
                  <a:rPr lang="en-US"/>
                  <a:t>]</a:t>
                </a:r>
                <a:endParaRPr lang="ja-JP"/>
              </a:p>
            </c:rich>
          </c:tx>
          <c:layout/>
          <c:overlay val="0"/>
        </c:title>
        <c:numFmt formatCode="General" sourceLinked="0"/>
        <c:majorTickMark val="in"/>
        <c:minorTickMark val="none"/>
        <c:tickLblPos val="nextTo"/>
        <c:crossAx val="226669696"/>
        <c:crosses val="autoZero"/>
        <c:crossBetween val="between"/>
        <c:dispUnits>
          <c:builtInUnit val="thousands"/>
          <c:dispUnitsLbl>
            <c:layout>
              <c:manualLayout>
                <c:xMode val="edge"/>
                <c:yMode val="edge"/>
                <c:x val="4.8155555555555556E-2"/>
                <c:y val="2.850897435897436E-2"/>
              </c:manualLayout>
            </c:layout>
            <c:txPr>
              <a:bodyPr/>
              <a:lstStyle/>
              <a:p>
                <a:pPr>
                  <a:defRPr sz="1000"/>
                </a:pPr>
                <a:endParaRPr lang="ja-JP"/>
              </a:p>
            </c:txPr>
          </c:dispUnitsLbl>
        </c:dispUnits>
      </c:valAx>
      <c:spPr>
        <a:solidFill>
          <a:schemeClr val="lt1"/>
        </a:solidFill>
        <a:ln w="3175" cap="flat" cmpd="sng" algn="ctr">
          <a:solidFill>
            <a:schemeClr val="dk1"/>
          </a:solidFill>
          <a:prstDash val="solid"/>
        </a:ln>
        <a:effectLst/>
      </c:spPr>
    </c:plotArea>
    <c:legend>
      <c:legendPos val="t"/>
      <c:layout>
        <c:manualLayout>
          <c:xMode val="edge"/>
          <c:yMode val="edge"/>
          <c:x val="0.14714074074074071"/>
          <c:y val="2.17094017094017E-2"/>
          <c:w val="0.79979236111111107"/>
          <c:h val="0.104724358974359"/>
        </c:manualLayout>
      </c:layout>
      <c:overlay val="0"/>
    </c:legend>
    <c:plotVisOnly val="1"/>
    <c:dispBlanksAs val="gap"/>
    <c:showDLblsOverMax val="0"/>
  </c:chart>
  <c:txPr>
    <a:bodyPr/>
    <a:lstStyle/>
    <a:p>
      <a:pPr>
        <a:defRPr sz="14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774236111111099"/>
          <c:y val="0.131103418803419"/>
          <c:w val="0.82224189814814796"/>
          <c:h val="0.77483803418803399"/>
        </c:manualLayout>
      </c:layout>
      <c:barChart>
        <c:barDir val="col"/>
        <c:grouping val="clustered"/>
        <c:varyColors val="0"/>
        <c:ser>
          <c:idx val="0"/>
          <c:order val="0"/>
          <c:tx>
            <c:v>vCPU_2個</c:v>
          </c:tx>
          <c:spPr>
            <a:ln w="38100"/>
          </c:spPr>
          <c:invertIfNegative val="0"/>
          <c:dPt>
            <c:idx val="0"/>
            <c:invertIfNegative val="0"/>
            <c:bubble3D val="0"/>
          </c:dPt>
          <c:dPt>
            <c:idx val="1"/>
            <c:invertIfNegative val="0"/>
            <c:bubble3D val="0"/>
            <c:spPr>
              <a:solidFill>
                <a:srgbClr val="C00000"/>
              </a:solidFill>
              <a:ln w="38100"/>
            </c:spPr>
          </c:dPt>
          <c:dPt>
            <c:idx val="2"/>
            <c:invertIfNegative val="0"/>
            <c:bubble3D val="0"/>
            <c:spPr>
              <a:solidFill>
                <a:srgbClr val="00B050"/>
              </a:solidFill>
              <a:ln w="38100"/>
            </c:spPr>
          </c:dPt>
          <c:dPt>
            <c:idx val="3"/>
            <c:invertIfNegative val="0"/>
            <c:bubble3D val="0"/>
            <c:spPr>
              <a:solidFill>
                <a:srgbClr val="7030A0"/>
              </a:solidFill>
              <a:ln w="38100"/>
            </c:spPr>
          </c:dPt>
          <c:dLbls>
            <c:dLbl>
              <c:idx val="0"/>
              <c:layout>
                <c:manualLayout>
                  <c:x val="0.12620532407407409"/>
                  <c:y val="0.14316944444444443"/>
                </c:manualLayout>
              </c:layout>
              <c:dLblPos val="outEnd"/>
              <c:showLegendKey val="0"/>
              <c:showVal val="1"/>
              <c:showCatName val="0"/>
              <c:showSerName val="0"/>
              <c:showPercent val="0"/>
              <c:showBubbleSize val="0"/>
            </c:dLbl>
            <c:dLbl>
              <c:idx val="1"/>
              <c:delete val="1"/>
            </c:dLbl>
            <c:dLbl>
              <c:idx val="2"/>
              <c:delete val="1"/>
            </c:dLbl>
            <c:dLbl>
              <c:idx val="3"/>
              <c:layout>
                <c:manualLayout>
                  <c:x val="-7.4401417277149204E-2"/>
                  <c:y val="5.8827598566308197E-2"/>
                </c:manualLayout>
              </c:layout>
              <c:dLblPos val="outEnd"/>
              <c:showLegendKey val="0"/>
              <c:showVal val="1"/>
              <c:showCatName val="0"/>
              <c:showSerName val="0"/>
              <c:showPercent val="0"/>
              <c:showBubbleSize val="0"/>
            </c:dLbl>
            <c:numFmt formatCode="0.00" sourceLinked="0"/>
            <c:dLblPos val="inBase"/>
            <c:showLegendKey val="0"/>
            <c:showVal val="1"/>
            <c:showCatName val="0"/>
            <c:showSerName val="0"/>
            <c:showPercent val="0"/>
            <c:showBubbleSize val="0"/>
            <c:showLeaderLines val="0"/>
          </c:dLbls>
          <c:cat>
            <c:strRef>
              <c:f>(応答時間!$J$64,応答時間!$K$61,応答時間!$J$84)</c:f>
              <c:strCache>
                <c:ptCount val="3"/>
                <c:pt idx="0">
                  <c:v>従来</c:v>
                </c:pt>
                <c:pt idx="1">
                  <c:v>VSBypass</c:v>
                </c:pt>
                <c:pt idx="2">
                  <c:v>仮想クラウド環境</c:v>
                </c:pt>
              </c:strCache>
            </c:strRef>
          </c:cat>
          <c:val>
            <c:numRef>
              <c:f>(スループット!$J$180,スループット!$J$195,スループット!$J$225)</c:f>
              <c:numCache>
                <c:formatCode>General</c:formatCode>
                <c:ptCount val="3"/>
                <c:pt idx="0">
                  <c:v>227781.2762087826</c:v>
                </c:pt>
                <c:pt idx="1">
                  <c:v>24547.720259145201</c:v>
                </c:pt>
                <c:pt idx="2">
                  <c:v>38198.285801296937</c:v>
                </c:pt>
              </c:numCache>
            </c:numRef>
          </c:val>
        </c:ser>
        <c:dLbls>
          <c:showLegendKey val="0"/>
          <c:showVal val="0"/>
          <c:showCatName val="0"/>
          <c:showSerName val="0"/>
          <c:showPercent val="0"/>
          <c:showBubbleSize val="0"/>
        </c:dLbls>
        <c:gapWidth val="150"/>
        <c:axId val="226976896"/>
        <c:axId val="226978816"/>
      </c:barChart>
      <c:catAx>
        <c:axId val="226976896"/>
        <c:scaling>
          <c:orientation val="minMax"/>
        </c:scaling>
        <c:delete val="1"/>
        <c:axPos val="b"/>
        <c:title>
          <c:tx>
            <c:rich>
              <a:bodyPr/>
              <a:lstStyle/>
              <a:p>
                <a:pPr>
                  <a:defRPr/>
                </a:pPr>
                <a:r>
                  <a:rPr lang="en-US"/>
                  <a:t>KVM</a:t>
                </a:r>
                <a:endParaRPr lang="ja-JP"/>
              </a:p>
            </c:rich>
          </c:tx>
          <c:layout/>
          <c:overlay val="0"/>
        </c:title>
        <c:majorTickMark val="none"/>
        <c:minorTickMark val="none"/>
        <c:tickLblPos val="nextTo"/>
        <c:crossAx val="226978816"/>
        <c:crosses val="autoZero"/>
        <c:auto val="1"/>
        <c:lblAlgn val="ctr"/>
        <c:lblOffset val="100"/>
        <c:noMultiLvlLbl val="0"/>
      </c:catAx>
      <c:valAx>
        <c:axId val="226978816"/>
        <c:scaling>
          <c:orientation val="minMax"/>
          <c:max val="50000"/>
        </c:scaling>
        <c:delete val="0"/>
        <c:axPos val="l"/>
        <c:majorGridlines/>
        <c:title>
          <c:tx>
            <c:rich>
              <a:bodyPr/>
              <a:lstStyle/>
              <a:p>
                <a:pPr>
                  <a:defRPr/>
                </a:pPr>
                <a:r>
                  <a:rPr lang="ja-JP" dirty="0"/>
                  <a:t>スループット</a:t>
                </a:r>
                <a:r>
                  <a:rPr lang="en-US" dirty="0"/>
                  <a:t>[</a:t>
                </a:r>
                <a:r>
                  <a:rPr lang="ja-JP" dirty="0"/>
                  <a:t>文字数</a:t>
                </a:r>
                <a:r>
                  <a:rPr lang="en-US" dirty="0" smtClean="0"/>
                  <a:t>/</a:t>
                </a:r>
                <a:r>
                  <a:rPr lang="ja-JP" dirty="0" err="1" smtClean="0"/>
                  <a:t>ｓ</a:t>
                </a:r>
                <a:r>
                  <a:rPr lang="en-US" dirty="0"/>
                  <a:t>]</a:t>
                </a:r>
                <a:endParaRPr lang="ja-JP" dirty="0"/>
              </a:p>
            </c:rich>
          </c:tx>
          <c:layout/>
          <c:overlay val="0"/>
        </c:title>
        <c:numFmt formatCode="General" sourceLinked="0"/>
        <c:majorTickMark val="in"/>
        <c:minorTickMark val="none"/>
        <c:tickLblPos val="nextTo"/>
        <c:crossAx val="226976896"/>
        <c:crosses val="autoZero"/>
        <c:crossBetween val="between"/>
        <c:dispUnits>
          <c:builtInUnit val="thousands"/>
          <c:dispUnitsLbl>
            <c:layout>
              <c:manualLayout>
                <c:xMode val="edge"/>
                <c:yMode val="edge"/>
                <c:x val="3.6396527777777798E-2"/>
                <c:y val="1.7129059829059799E-2"/>
              </c:manualLayout>
            </c:layout>
            <c:txPr>
              <a:bodyPr/>
              <a:lstStyle/>
              <a:p>
                <a:pPr>
                  <a:defRPr sz="1000"/>
                </a:pPr>
                <a:endParaRPr lang="ja-JP"/>
              </a:p>
            </c:txPr>
          </c:dispUnitsLbl>
        </c:dispUnits>
      </c:valAx>
      <c:spPr>
        <a:solidFill>
          <a:schemeClr val="lt1"/>
        </a:solidFill>
        <a:ln w="3175" cap="flat" cmpd="sng" algn="ctr">
          <a:solidFill>
            <a:schemeClr val="dk1"/>
          </a:solidFill>
          <a:prstDash val="solid"/>
        </a:ln>
        <a:effectLst/>
      </c:spPr>
    </c:plotArea>
    <c:legend>
      <c:legendPos val="t"/>
      <c:layout>
        <c:manualLayout>
          <c:xMode val="edge"/>
          <c:yMode val="edge"/>
          <c:x val="0.16413657407407409"/>
          <c:y val="1.6807264957264999E-2"/>
          <c:w val="0.81743125000000005"/>
          <c:h val="0.104724358974359"/>
        </c:manualLayout>
      </c:layout>
      <c:overlay val="0"/>
    </c:legend>
    <c:plotVisOnly val="1"/>
    <c:dispBlanksAs val="gap"/>
    <c:showDLblsOverMax val="0"/>
  </c:chart>
  <c:txPr>
    <a:bodyPr/>
    <a:lstStyle/>
    <a:p>
      <a:pPr>
        <a:defRPr sz="14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A80576-CBB3-4540-ACD0-B541D91A51BD}" type="datetimeFigureOut">
              <a:rPr kumimoji="1" lang="ja-JP" altLang="en-US" smtClean="0"/>
              <a:t>2017/12/18</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11F0F8-82CD-493E-892D-8A354DFA5019}" type="slidenum">
              <a:rPr kumimoji="1" lang="ja-JP" altLang="en-US" smtClean="0"/>
              <a:t>‹#›</a:t>
            </a:fld>
            <a:endParaRPr kumimoji="1" lang="ja-JP" altLang="en-US"/>
          </a:p>
        </p:txBody>
      </p:sp>
    </p:spTree>
    <p:extLst>
      <p:ext uri="{BB962C8B-B14F-4D97-AF65-F5344CB8AC3E}">
        <p14:creationId xmlns:p14="http://schemas.microsoft.com/office/powerpoint/2010/main" val="2202646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192B5C-1C75-42F3-8CF9-E0E7F86FADDC}" type="datetimeFigureOut">
              <a:rPr kumimoji="1" lang="ja-JP" altLang="en-US" smtClean="0"/>
              <a:t>2017/12/18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CEAF2B-521D-4CBA-86F2-C48ECB40FC7C}" type="slidenum">
              <a:rPr kumimoji="1" lang="ja-JP" altLang="en-US" smtClean="0"/>
              <a:t>‹#›</a:t>
            </a:fld>
            <a:endParaRPr kumimoji="1" lang="ja-JP" altLang="en-US"/>
          </a:p>
        </p:txBody>
      </p:sp>
    </p:spTree>
    <p:extLst>
      <p:ext uri="{BB962C8B-B14F-4D97-AF65-F5344CB8AC3E}">
        <p14:creationId xmlns:p14="http://schemas.microsoft.com/office/powerpoint/2010/main" val="2147644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1</a:t>
            </a:fld>
            <a:endParaRPr kumimoji="1" lang="ja-JP" altLang="en-US"/>
          </a:p>
        </p:txBody>
      </p:sp>
    </p:spTree>
    <p:extLst>
      <p:ext uri="{BB962C8B-B14F-4D97-AF65-F5344CB8AC3E}">
        <p14:creationId xmlns:p14="http://schemas.microsoft.com/office/powerpoint/2010/main" val="3212649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13</a:t>
            </a:fld>
            <a:endParaRPr kumimoji="1" lang="ja-JP" altLang="en-US"/>
          </a:p>
        </p:txBody>
      </p:sp>
    </p:spTree>
    <p:extLst>
      <p:ext uri="{BB962C8B-B14F-4D97-AF65-F5344CB8AC3E}">
        <p14:creationId xmlns:p14="http://schemas.microsoft.com/office/powerpoint/2010/main" val="4043322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15</a:t>
            </a:fld>
            <a:endParaRPr kumimoji="1" lang="ja-JP" altLang="en-US"/>
          </a:p>
        </p:txBody>
      </p:sp>
    </p:spTree>
    <p:extLst>
      <p:ext uri="{BB962C8B-B14F-4D97-AF65-F5344CB8AC3E}">
        <p14:creationId xmlns:p14="http://schemas.microsoft.com/office/powerpoint/2010/main" val="2675579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17</a:t>
            </a:fld>
            <a:endParaRPr kumimoji="1" lang="ja-JP" altLang="en-US"/>
          </a:p>
        </p:txBody>
      </p:sp>
    </p:spTree>
    <p:extLst>
      <p:ext uri="{BB962C8B-B14F-4D97-AF65-F5344CB8AC3E}">
        <p14:creationId xmlns:p14="http://schemas.microsoft.com/office/powerpoint/2010/main" val="810070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19</a:t>
            </a:fld>
            <a:endParaRPr kumimoji="1" lang="ja-JP" altLang="en-US"/>
          </a:p>
        </p:txBody>
      </p:sp>
    </p:spTree>
    <p:extLst>
      <p:ext uri="{BB962C8B-B14F-4D97-AF65-F5344CB8AC3E}">
        <p14:creationId xmlns:p14="http://schemas.microsoft.com/office/powerpoint/2010/main" val="1186107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20</a:t>
            </a:fld>
            <a:endParaRPr kumimoji="1" lang="ja-JP" altLang="en-US"/>
          </a:p>
        </p:txBody>
      </p:sp>
    </p:spTree>
    <p:extLst>
      <p:ext uri="{BB962C8B-B14F-4D97-AF65-F5344CB8AC3E}">
        <p14:creationId xmlns:p14="http://schemas.microsoft.com/office/powerpoint/2010/main" val="4072130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22</a:t>
            </a:fld>
            <a:endParaRPr kumimoji="1" lang="ja-JP" altLang="en-US"/>
          </a:p>
        </p:txBody>
      </p:sp>
    </p:spTree>
    <p:extLst>
      <p:ext uri="{BB962C8B-B14F-4D97-AF65-F5344CB8AC3E}">
        <p14:creationId xmlns:p14="http://schemas.microsoft.com/office/powerpoint/2010/main" val="83060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23</a:t>
            </a:fld>
            <a:endParaRPr kumimoji="1" lang="ja-JP" altLang="en-US"/>
          </a:p>
        </p:txBody>
      </p:sp>
    </p:spTree>
    <p:extLst>
      <p:ext uri="{BB962C8B-B14F-4D97-AF65-F5344CB8AC3E}">
        <p14:creationId xmlns:p14="http://schemas.microsoft.com/office/powerpoint/2010/main" val="37672387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24</a:t>
            </a:fld>
            <a:endParaRPr kumimoji="1" lang="ja-JP" altLang="en-US"/>
          </a:p>
        </p:txBody>
      </p:sp>
    </p:spTree>
    <p:extLst>
      <p:ext uri="{BB962C8B-B14F-4D97-AF65-F5344CB8AC3E}">
        <p14:creationId xmlns:p14="http://schemas.microsoft.com/office/powerpoint/2010/main" val="20521662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25</a:t>
            </a:fld>
            <a:endParaRPr kumimoji="1" lang="ja-JP" altLang="en-US"/>
          </a:p>
        </p:txBody>
      </p:sp>
    </p:spTree>
    <p:extLst>
      <p:ext uri="{BB962C8B-B14F-4D97-AF65-F5344CB8AC3E}">
        <p14:creationId xmlns:p14="http://schemas.microsoft.com/office/powerpoint/2010/main" val="445297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26</a:t>
            </a:fld>
            <a:endParaRPr kumimoji="1" lang="ja-JP" altLang="en-US"/>
          </a:p>
        </p:txBody>
      </p:sp>
    </p:spTree>
    <p:extLst>
      <p:ext uri="{BB962C8B-B14F-4D97-AF65-F5344CB8AC3E}">
        <p14:creationId xmlns:p14="http://schemas.microsoft.com/office/powerpoint/2010/main" val="2246689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雲の右側に「クラウド」とかく</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a:t>
            </a:fld>
            <a:endParaRPr kumimoji="1" lang="ja-JP" altLang="en-US"/>
          </a:p>
        </p:txBody>
      </p:sp>
    </p:spTree>
    <p:extLst>
      <p:ext uri="{BB962C8B-B14F-4D97-AF65-F5344CB8AC3E}">
        <p14:creationId xmlns:p14="http://schemas.microsoft.com/office/powerpoint/2010/main" val="32584094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27</a:t>
            </a:fld>
            <a:endParaRPr kumimoji="1" lang="ja-JP" altLang="en-US"/>
          </a:p>
        </p:txBody>
      </p:sp>
    </p:spTree>
    <p:extLst>
      <p:ext uri="{BB962C8B-B14F-4D97-AF65-F5344CB8AC3E}">
        <p14:creationId xmlns:p14="http://schemas.microsoft.com/office/powerpoint/2010/main" val="2827293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28</a:t>
            </a:fld>
            <a:endParaRPr kumimoji="1" lang="ja-JP" altLang="en-US"/>
          </a:p>
        </p:txBody>
      </p:sp>
    </p:spTree>
    <p:extLst>
      <p:ext uri="{BB962C8B-B14F-4D97-AF65-F5344CB8AC3E}">
        <p14:creationId xmlns:p14="http://schemas.microsoft.com/office/powerpoint/2010/main" val="37224067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29</a:t>
            </a:fld>
            <a:endParaRPr kumimoji="1" lang="ja-JP" altLang="en-US"/>
          </a:p>
        </p:txBody>
      </p:sp>
    </p:spTree>
    <p:extLst>
      <p:ext uri="{BB962C8B-B14F-4D97-AF65-F5344CB8AC3E}">
        <p14:creationId xmlns:p14="http://schemas.microsoft.com/office/powerpoint/2010/main" val="3703747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3</a:t>
            </a:fld>
            <a:endParaRPr kumimoji="1" lang="ja-JP" altLang="en-US"/>
          </a:p>
        </p:txBody>
      </p:sp>
    </p:spTree>
    <p:extLst>
      <p:ext uri="{BB962C8B-B14F-4D97-AF65-F5344CB8AC3E}">
        <p14:creationId xmlns:p14="http://schemas.microsoft.com/office/powerpoint/2010/main" val="2749548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4</a:t>
            </a:fld>
            <a:endParaRPr kumimoji="1" lang="ja-JP" altLang="en-US"/>
          </a:p>
        </p:txBody>
      </p:sp>
    </p:spTree>
    <p:extLst>
      <p:ext uri="{BB962C8B-B14F-4D97-AF65-F5344CB8AC3E}">
        <p14:creationId xmlns:p14="http://schemas.microsoft.com/office/powerpoint/2010/main" val="1349884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kern="1200" dirty="0" smtClean="0">
              <a:solidFill>
                <a:schemeClr val="tx1"/>
              </a:solidFill>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5</a:t>
            </a:fld>
            <a:endParaRPr kumimoji="1" lang="ja-JP" altLang="en-US"/>
          </a:p>
        </p:txBody>
      </p:sp>
    </p:spTree>
    <p:extLst>
      <p:ext uri="{BB962C8B-B14F-4D97-AF65-F5344CB8AC3E}">
        <p14:creationId xmlns:p14="http://schemas.microsoft.com/office/powerpoint/2010/main" val="120209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kern="1200" dirty="0" smtClean="0">
              <a:solidFill>
                <a:schemeClr val="tx1"/>
              </a:solidFill>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6</a:t>
            </a:fld>
            <a:endParaRPr kumimoji="1" lang="ja-JP" altLang="en-US"/>
          </a:p>
        </p:txBody>
      </p:sp>
    </p:spTree>
    <p:extLst>
      <p:ext uri="{BB962C8B-B14F-4D97-AF65-F5344CB8AC3E}">
        <p14:creationId xmlns:p14="http://schemas.microsoft.com/office/powerpoint/2010/main" val="1202091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7</a:t>
            </a:fld>
            <a:endParaRPr kumimoji="1" lang="ja-JP" altLang="en-US"/>
          </a:p>
        </p:txBody>
      </p:sp>
    </p:spTree>
    <p:extLst>
      <p:ext uri="{BB962C8B-B14F-4D97-AF65-F5344CB8AC3E}">
        <p14:creationId xmlns:p14="http://schemas.microsoft.com/office/powerpoint/2010/main" val="4104383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9</a:t>
            </a:fld>
            <a:endParaRPr kumimoji="1" lang="ja-JP" altLang="en-US"/>
          </a:p>
        </p:txBody>
      </p:sp>
    </p:spTree>
    <p:extLst>
      <p:ext uri="{BB962C8B-B14F-4D97-AF65-F5344CB8AC3E}">
        <p14:creationId xmlns:p14="http://schemas.microsoft.com/office/powerpoint/2010/main" val="3346659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9FCEAF2B-521D-4CBA-86F2-C48ECB40FC7C}" type="slidenum">
              <a:rPr kumimoji="1" lang="ja-JP" altLang="en-US" smtClean="0"/>
              <a:t>12</a:t>
            </a:fld>
            <a:endParaRPr kumimoji="1" lang="ja-JP" altLang="en-US"/>
          </a:p>
        </p:txBody>
      </p:sp>
    </p:spTree>
    <p:extLst>
      <p:ext uri="{BB962C8B-B14F-4D97-AF65-F5344CB8AC3E}">
        <p14:creationId xmlns:p14="http://schemas.microsoft.com/office/powerpoint/2010/main" val="933600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2050" name="Picture 2" descr="lea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3325" y="5418000"/>
            <a:ext cx="2340675" cy="144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Rectangle 3"/>
          <p:cNvSpPr>
            <a:spLocks noGrp="1" noChangeArrowheads="1"/>
          </p:cNvSpPr>
          <p:nvPr>
            <p:ph type="ctrTitle" hasCustomPrompt="1"/>
          </p:nvPr>
        </p:nvSpPr>
        <p:spPr>
          <a:xfrm>
            <a:off x="576000" y="2130425"/>
            <a:ext cx="7992000" cy="1470025"/>
          </a:xfrm>
        </p:spPr>
        <p:txBody>
          <a:bodyPr/>
          <a:lstStyle>
            <a:lvl1pPr>
              <a:defRPr sz="4400"/>
            </a:lvl1pPr>
          </a:lstStyle>
          <a:p>
            <a:pPr lvl="0"/>
            <a:r>
              <a:rPr lang="ja-JP" altLang="en-US" noProof="0" dirty="0" smtClean="0"/>
              <a:t>マスタータイトルの書式設定</a:t>
            </a:r>
            <a:endParaRPr lang="zh-CN" altLang="ja-JP" noProof="0" dirty="0" smtClean="0"/>
          </a:p>
        </p:txBody>
      </p:sp>
      <p:sp>
        <p:nvSpPr>
          <p:cNvPr id="2052" name="Rectangle 4"/>
          <p:cNvSpPr>
            <a:spLocks noGrp="1" noChangeArrowheads="1"/>
          </p:cNvSpPr>
          <p:nvPr>
            <p:ph type="subTitle" idx="1" hasCustomPrompt="1"/>
          </p:nvPr>
        </p:nvSpPr>
        <p:spPr>
          <a:xfrm>
            <a:off x="1371600" y="4532982"/>
            <a:ext cx="6400800" cy="984250"/>
          </a:xfrm>
        </p:spPr>
        <p:txBody>
          <a:bodyPr anchor="ctr"/>
          <a:lstStyle>
            <a:lvl1pPr marL="0" indent="0" algn="ctr">
              <a:buFontTx/>
              <a:buNone/>
              <a:defRPr/>
            </a:lvl1pPr>
          </a:lstStyle>
          <a:p>
            <a:pPr lvl="0"/>
            <a:r>
              <a:rPr lang="ja-JP" altLang="en-US" noProof="0" dirty="0" smtClean="0"/>
              <a:t>マスターサブタイトルの書式設定</a:t>
            </a:r>
            <a:endParaRPr lang="zh-CN" altLang="ja-JP" noProof="0" dirty="0" smtClean="0"/>
          </a:p>
        </p:txBody>
      </p:sp>
      <p:sp>
        <p:nvSpPr>
          <p:cNvPr id="2053" name="Rectangle 5"/>
          <p:cNvSpPr>
            <a:spLocks noGrp="1" noChangeArrowheads="1"/>
          </p:cNvSpPr>
          <p:nvPr>
            <p:ph type="dt" sz="half" idx="2"/>
          </p:nvPr>
        </p:nvSpPr>
        <p:spPr/>
        <p:txBody>
          <a:bodyPr/>
          <a:lstStyle>
            <a:lvl1pPr>
              <a:defRPr/>
            </a:lvl1pPr>
          </a:lstStyle>
          <a:p>
            <a:fld id="{5E41263B-BE02-4692-98F6-7CCE9C0134BB}" type="datetimeFigureOut">
              <a:rPr kumimoji="1" lang="ja-JP" altLang="en-US" smtClean="0"/>
              <a:t>2017/12/18</a:t>
            </a:fld>
            <a:endParaRPr kumimoji="1" lang="ja-JP" altLang="en-US"/>
          </a:p>
        </p:txBody>
      </p:sp>
      <p:sp>
        <p:nvSpPr>
          <p:cNvPr id="2054" name="Rectangle 6"/>
          <p:cNvSpPr>
            <a:spLocks noGrp="1" noChangeArrowheads="1"/>
          </p:cNvSpPr>
          <p:nvPr>
            <p:ph type="ftr" sz="quarter" idx="3"/>
          </p:nvPr>
        </p:nvSpPr>
        <p:spPr/>
        <p:txBody>
          <a:bodyPr/>
          <a:lstStyle>
            <a:lvl1pPr>
              <a:defRPr/>
            </a:lvl1pPr>
          </a:lstStyle>
          <a:p>
            <a:endParaRPr kumimoji="1" lang="ja-JP" altLang="en-US"/>
          </a:p>
        </p:txBody>
      </p:sp>
      <p:sp>
        <p:nvSpPr>
          <p:cNvPr id="2055" name="Rectangle 7"/>
          <p:cNvSpPr>
            <a:spLocks noGrp="1" noChangeArrowheads="1"/>
          </p:cNvSpPr>
          <p:nvPr>
            <p:ph type="sldNum" sz="quarter" idx="4"/>
          </p:nvPr>
        </p:nvSpPr>
        <p:spPr/>
        <p:txBody>
          <a:bodyPr/>
          <a:lstStyle>
            <a:lvl1pPr>
              <a:defRPr sz="1600"/>
            </a:lvl1pPr>
          </a:lstStyle>
          <a:p>
            <a:fld id="{D2D8002D-B5B0-4BAC-B1F6-782DDCCE6D9C}" type="slidenum">
              <a:rPr lang="ja-JP" altLang="en-US" smtClean="0"/>
              <a:pPr/>
              <a:t>‹#›</a:t>
            </a:fld>
            <a:endParaRPr lang="ja-JP" altLang="en-US" dirty="0"/>
          </a:p>
        </p:txBody>
      </p:sp>
      <p:pic>
        <p:nvPicPr>
          <p:cNvPr id="2056" name="Picture 8" descr="lea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1" y="0"/>
            <a:ext cx="2047983" cy="126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F11DD444-8319-46FC-98B1-9F9691DC9738}" type="datetime1">
              <a:rPr kumimoji="1" lang="ja-JP" altLang="en-US" smtClean="0"/>
              <a:t>2017/12/18</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039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9CEF130A-03B4-481C-9027-2FD25F5578D6}" type="datetime1">
              <a:rPr kumimoji="1" lang="ja-JP" altLang="en-US" smtClean="0"/>
              <a:t>2017/12/18</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451588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endParaRPr lang="ja-JP" altLang="zh-CN"/>
          </a:p>
        </p:txBody>
      </p:sp>
      <p:sp>
        <p:nvSpPr>
          <p:cNvPr id="5" name="フッター プレースホルダー 4"/>
          <p:cNvSpPr>
            <a:spLocks noGrp="1"/>
          </p:cNvSpPr>
          <p:nvPr>
            <p:ph type="ftr" sz="quarter" idx="11"/>
          </p:nvPr>
        </p:nvSpPr>
        <p:spPr/>
        <p:txBody>
          <a:bodyPr/>
          <a:lstStyle>
            <a:lvl1pPr>
              <a:defRPr/>
            </a:lvl1pPr>
          </a:lstStyle>
          <a:p>
            <a:endParaRPr lang="ja-JP" altLang="zh-CN"/>
          </a:p>
        </p:txBody>
      </p:sp>
      <p:sp>
        <p:nvSpPr>
          <p:cNvPr id="6" name="スライド番号プレースホルダー 5"/>
          <p:cNvSpPr>
            <a:spLocks noGrp="1"/>
          </p:cNvSpPr>
          <p:nvPr>
            <p:ph type="sldNum" sz="quarter" idx="12"/>
          </p:nvPr>
        </p:nvSpPr>
        <p:spPr>
          <a:xfrm>
            <a:off x="6948264" y="6453336"/>
            <a:ext cx="2133600" cy="360000"/>
          </a:xfrm>
        </p:spPr>
        <p:txBody>
          <a:bodyPr/>
          <a:lstStyle>
            <a:lvl1pPr algn="r">
              <a:defRPr/>
            </a:lvl1pPr>
          </a:lstStyle>
          <a:p>
            <a:fld id="{D2D8002D-B5B0-4BAC-B1F6-782DDCCE6D9C}" type="slidenum">
              <a:rPr lang="ja-JP" altLang="en-US" smtClean="0"/>
              <a:pPr/>
              <a:t>‹#›</a:t>
            </a:fld>
            <a:endParaRPr lang="ja-JP" altLang="en-US" dirty="0"/>
          </a:p>
        </p:txBody>
      </p:sp>
    </p:spTree>
    <p:extLst>
      <p:ext uri="{BB962C8B-B14F-4D97-AF65-F5344CB8AC3E}">
        <p14:creationId xmlns:p14="http://schemas.microsoft.com/office/powerpoint/2010/main" val="21845654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C0F31A86-EF73-4348-A137-118C0029A6FD}" type="datetime1">
              <a:rPr kumimoji="1" lang="ja-JP" altLang="en-US" smtClean="0"/>
              <a:t>2017/12/18</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84173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fld id="{1C26AEB9-4161-4512-AD87-03A82F035A8F}" type="datetime1">
              <a:rPr kumimoji="1" lang="ja-JP" altLang="en-US" smtClean="0"/>
              <a:t>2017/12/18</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4210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fld id="{300EAB49-D67D-4C10-B386-5CD452B8D3AF}" type="datetime1">
              <a:rPr kumimoji="1" lang="ja-JP" altLang="en-US" smtClean="0"/>
              <a:t>2017/12/18</a:t>
            </a:fld>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08911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fld id="{05842D19-DF93-42D5-A965-AE8D801C3C60}" type="datetime1">
              <a:rPr kumimoji="1" lang="ja-JP" altLang="en-US" smtClean="0"/>
              <a:t>2017/12/18</a:t>
            </a:fld>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6795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9F151796-4905-4584-8346-168462BE7C4D}" type="datetime1">
              <a:rPr kumimoji="1" lang="ja-JP" altLang="en-US" smtClean="0"/>
              <a:t>2017/12/18</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8716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38F319F4-B417-46B8-BA97-C6D4124F53BF}" type="datetime1">
              <a:rPr kumimoji="1" lang="ja-JP" altLang="en-US" smtClean="0"/>
              <a:t>2017/12/18</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3936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3AF07858-8B67-46F3-AB99-DF75C60E252C}" type="datetime1">
              <a:rPr kumimoji="1" lang="ja-JP" altLang="en-US" smtClean="0"/>
              <a:t>2017/12/18</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71673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6" name="Picture 2" descr="lea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rot="10800000">
            <a:off x="0" y="0"/>
            <a:ext cx="1638385" cy="10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8" name="Rectangle 4"/>
          <p:cNvSpPr>
            <a:spLocks noGrp="1" noChangeArrowheads="1"/>
          </p:cNvSpPr>
          <p:nvPr>
            <p:ph type="title"/>
          </p:nvPr>
        </p:nvSpPr>
        <p:spPr bwMode="auto">
          <a:xfrm>
            <a:off x="432000" y="274638"/>
            <a:ext cx="8280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dirty="0" smtClean="0"/>
              <a:t>マスタタイトルの書式設定</a:t>
            </a:r>
          </a:p>
        </p:txBody>
      </p:sp>
      <p:sp>
        <p:nvSpPr>
          <p:cNvPr id="1029" name="Rectangle 5"/>
          <p:cNvSpPr>
            <a:spLocks noGrp="1" noChangeArrowheads="1"/>
          </p:cNvSpPr>
          <p:nvPr>
            <p:ph type="body" idx="1"/>
          </p:nvPr>
        </p:nvSpPr>
        <p:spPr bwMode="auto">
          <a:xfrm>
            <a:off x="432000" y="1600200"/>
            <a:ext cx="8280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dirty="0" smtClean="0"/>
              <a:t>マスタテキストの書式設定</a:t>
            </a:r>
          </a:p>
          <a:p>
            <a:pPr lvl="1"/>
            <a:r>
              <a:rPr lang="zh-CN" altLang="ja-JP" dirty="0" smtClean="0"/>
              <a:t>第</a:t>
            </a:r>
            <a:r>
              <a:rPr lang="ja-JP" altLang="zh-CN" dirty="0" smtClean="0"/>
              <a:t>2</a:t>
            </a:r>
            <a:r>
              <a:rPr lang="zh-CN" altLang="ja-JP" dirty="0" smtClean="0"/>
              <a:t>レベル</a:t>
            </a:r>
          </a:p>
          <a:p>
            <a:pPr lvl="2"/>
            <a:r>
              <a:rPr lang="zh-CN" altLang="ja-JP" dirty="0" smtClean="0"/>
              <a:t>第</a:t>
            </a:r>
            <a:r>
              <a:rPr lang="ja-JP" altLang="zh-CN" dirty="0" smtClean="0"/>
              <a:t>3</a:t>
            </a:r>
            <a:r>
              <a:rPr lang="zh-CN" altLang="ja-JP" dirty="0" smtClean="0"/>
              <a:t>レベル</a:t>
            </a:r>
          </a:p>
          <a:p>
            <a:pPr lvl="3"/>
            <a:r>
              <a:rPr lang="zh-CN" altLang="ja-JP" dirty="0" smtClean="0"/>
              <a:t>第</a:t>
            </a:r>
            <a:r>
              <a:rPr lang="ja-JP" altLang="zh-CN" dirty="0" smtClean="0"/>
              <a:t>4</a:t>
            </a:r>
            <a:r>
              <a:rPr lang="zh-CN" altLang="ja-JP" dirty="0" smtClean="0"/>
              <a:t>レベル</a:t>
            </a:r>
          </a:p>
          <a:p>
            <a:pPr lvl="4"/>
            <a:r>
              <a:rPr lang="zh-CN" altLang="ja-JP" dirty="0" smtClean="0"/>
              <a:t>第</a:t>
            </a:r>
            <a:r>
              <a:rPr lang="ja-JP" altLang="zh-CN" dirty="0" smtClean="0"/>
              <a:t>5</a:t>
            </a:r>
            <a:r>
              <a:rPr lang="zh-CN" altLang="ja-JP" dirty="0" smtClean="0"/>
              <a:t>レベル</a:t>
            </a:r>
          </a:p>
        </p:txBody>
      </p:sp>
      <p:sp>
        <p:nvSpPr>
          <p:cNvPr id="1030" name="Rectangle 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ea typeface="+mn-ea"/>
              </a:defRPr>
            </a:lvl1pPr>
          </a:lstStyle>
          <a:p>
            <a:endParaRPr lang="ja-JP" altLang="zh-CN"/>
          </a:p>
        </p:txBody>
      </p:sp>
      <p:sp>
        <p:nvSpPr>
          <p:cNvPr id="1031"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endParaRPr lang="ja-JP" altLang="zh-CN"/>
          </a:p>
        </p:txBody>
      </p:sp>
      <p:sp>
        <p:nvSpPr>
          <p:cNvPr id="1032" name="Rectangle 8"/>
          <p:cNvSpPr>
            <a:spLocks noGrp="1" noChangeArrowheads="1"/>
          </p:cNvSpPr>
          <p:nvPr>
            <p:ph type="sldNum" sz="quarter" idx="4"/>
          </p:nvPr>
        </p:nvSpPr>
        <p:spPr bwMode="auto">
          <a:xfrm>
            <a:off x="7092280" y="6453336"/>
            <a:ext cx="1980000"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000">
                <a:latin typeface="+mn-lt"/>
                <a:ea typeface="+mn-ea"/>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b="1">
          <a:solidFill>
            <a:schemeClr val="tx2"/>
          </a:solidFill>
          <a:latin typeface="+mj-lt"/>
          <a:ea typeface="+mj-ea"/>
          <a:cs typeface="+mj-cs"/>
        </a:defRPr>
      </a:lvl1pPr>
      <a:lvl2pPr algn="ctr" rtl="0" eaLnBrk="1" fontAlgn="base" hangingPunct="1">
        <a:spcBef>
          <a:spcPct val="0"/>
        </a:spcBef>
        <a:spcAft>
          <a:spcPct val="0"/>
        </a:spcAft>
        <a:defRPr kumimoji="1" sz="3600" b="1">
          <a:solidFill>
            <a:schemeClr val="tx2"/>
          </a:solidFill>
          <a:latin typeface="ＭＳ Ｐゴシック" pitchFamily="50" charset="-128"/>
          <a:ea typeface="ＭＳ Ｐゴシック" pitchFamily="50" charset="-128"/>
        </a:defRPr>
      </a:lvl2pPr>
      <a:lvl3pPr algn="ctr" rtl="0" eaLnBrk="1" fontAlgn="base" hangingPunct="1">
        <a:spcBef>
          <a:spcPct val="0"/>
        </a:spcBef>
        <a:spcAft>
          <a:spcPct val="0"/>
        </a:spcAft>
        <a:defRPr kumimoji="1" sz="3600" b="1">
          <a:solidFill>
            <a:schemeClr val="tx2"/>
          </a:solidFill>
          <a:latin typeface="ＭＳ Ｐゴシック" pitchFamily="50" charset="-128"/>
          <a:ea typeface="ＭＳ Ｐゴシック" pitchFamily="50" charset="-128"/>
        </a:defRPr>
      </a:lvl3pPr>
      <a:lvl4pPr algn="ctr" rtl="0" eaLnBrk="1" fontAlgn="base" hangingPunct="1">
        <a:spcBef>
          <a:spcPct val="0"/>
        </a:spcBef>
        <a:spcAft>
          <a:spcPct val="0"/>
        </a:spcAft>
        <a:defRPr kumimoji="1" sz="3600" b="1">
          <a:solidFill>
            <a:schemeClr val="tx2"/>
          </a:solidFill>
          <a:latin typeface="ＭＳ Ｐゴシック" pitchFamily="50" charset="-128"/>
          <a:ea typeface="ＭＳ Ｐゴシック" pitchFamily="50" charset="-128"/>
        </a:defRPr>
      </a:lvl4pPr>
      <a:lvl5pPr algn="ctr" rtl="0" eaLnBrk="1" fontAlgn="base" hangingPunct="1">
        <a:spcBef>
          <a:spcPct val="0"/>
        </a:spcBef>
        <a:spcAft>
          <a:spcPct val="0"/>
        </a:spcAft>
        <a:defRPr kumimoji="1" sz="3600" b="1">
          <a:solidFill>
            <a:schemeClr val="tx2"/>
          </a:solidFill>
          <a:latin typeface="ＭＳ Ｐゴシック" pitchFamily="50" charset="-128"/>
          <a:ea typeface="ＭＳ Ｐゴシック" pitchFamily="50" charset="-128"/>
        </a:defRPr>
      </a:lvl5pPr>
      <a:lvl6pPr marL="457200" algn="ctr" rtl="0" eaLnBrk="1" fontAlgn="base" hangingPunct="1">
        <a:spcBef>
          <a:spcPct val="0"/>
        </a:spcBef>
        <a:spcAft>
          <a:spcPct val="0"/>
        </a:spcAft>
        <a:defRPr kumimoji="1" sz="3600" b="1">
          <a:solidFill>
            <a:schemeClr val="tx2"/>
          </a:solidFill>
          <a:latin typeface="ＭＳ Ｐゴシック" pitchFamily="50" charset="-128"/>
          <a:ea typeface="ＭＳ Ｐゴシック" pitchFamily="50" charset="-128"/>
        </a:defRPr>
      </a:lvl6pPr>
      <a:lvl7pPr marL="914400" algn="ctr" rtl="0" eaLnBrk="1" fontAlgn="base" hangingPunct="1">
        <a:spcBef>
          <a:spcPct val="0"/>
        </a:spcBef>
        <a:spcAft>
          <a:spcPct val="0"/>
        </a:spcAft>
        <a:defRPr kumimoji="1" sz="3600" b="1">
          <a:solidFill>
            <a:schemeClr val="tx2"/>
          </a:solidFill>
          <a:latin typeface="ＭＳ Ｐゴシック" pitchFamily="50" charset="-128"/>
          <a:ea typeface="ＭＳ Ｐゴシック" pitchFamily="50" charset="-128"/>
        </a:defRPr>
      </a:lvl7pPr>
      <a:lvl8pPr marL="1371600" algn="ctr" rtl="0" eaLnBrk="1" fontAlgn="base" hangingPunct="1">
        <a:spcBef>
          <a:spcPct val="0"/>
        </a:spcBef>
        <a:spcAft>
          <a:spcPct val="0"/>
        </a:spcAft>
        <a:defRPr kumimoji="1" sz="3600" b="1">
          <a:solidFill>
            <a:schemeClr val="tx2"/>
          </a:solidFill>
          <a:latin typeface="ＭＳ Ｐゴシック" pitchFamily="50" charset="-128"/>
          <a:ea typeface="ＭＳ Ｐゴシック" pitchFamily="50" charset="-128"/>
        </a:defRPr>
      </a:lvl8pPr>
      <a:lvl9pPr marL="1828800" algn="ctr" rtl="0" eaLnBrk="1" fontAlgn="base" hangingPunct="1">
        <a:spcBef>
          <a:spcPct val="0"/>
        </a:spcBef>
        <a:spcAft>
          <a:spcPct val="0"/>
        </a:spcAft>
        <a:defRPr kumimoji="1" sz="3600" b="1">
          <a:solidFill>
            <a:schemeClr val="tx2"/>
          </a:solidFill>
          <a:latin typeface="ＭＳ Ｐゴシック" pitchFamily="50" charset="-128"/>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ea"/>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ea"/>
          <a:ea typeface="+mn-ea"/>
        </a:defRPr>
      </a:lvl2pPr>
      <a:lvl3pPr marL="1257300" indent="-342900" algn="l" rtl="0" eaLnBrk="1" fontAlgn="base" hangingPunct="1">
        <a:spcBef>
          <a:spcPct val="20000"/>
        </a:spcBef>
        <a:spcAft>
          <a:spcPct val="0"/>
        </a:spcAft>
        <a:buFont typeface="Wingdings" panose="05000000000000000000" pitchFamily="2" charset="2"/>
        <a:buChar char="Ø"/>
        <a:defRPr kumimoji="1" sz="2200">
          <a:solidFill>
            <a:schemeClr val="tx1"/>
          </a:solidFill>
          <a:latin typeface="+mn-ea"/>
          <a:ea typeface="+mn-ea"/>
        </a:defRPr>
      </a:lvl3pPr>
      <a:lvl4pPr marL="1600200" indent="-228600" algn="l" rtl="0" eaLnBrk="1" fontAlgn="base" hangingPunct="1">
        <a:spcBef>
          <a:spcPct val="20000"/>
        </a:spcBef>
        <a:spcAft>
          <a:spcPct val="0"/>
        </a:spcAft>
        <a:buChar char="–"/>
        <a:defRPr kumimoji="1">
          <a:solidFill>
            <a:schemeClr val="tx1"/>
          </a:solidFill>
          <a:latin typeface="+mn-ea"/>
          <a:ea typeface="+mn-ea"/>
        </a:defRPr>
      </a:lvl4pPr>
      <a:lvl5pPr marL="2057400" indent="-228600" algn="l" rtl="0" eaLnBrk="1" fontAlgn="base" hangingPunct="1">
        <a:spcBef>
          <a:spcPct val="20000"/>
        </a:spcBef>
        <a:spcAft>
          <a:spcPct val="0"/>
        </a:spcAft>
        <a:buChar char="»"/>
        <a:defRPr kumimoji="1">
          <a:solidFill>
            <a:schemeClr val="tx1"/>
          </a:solidFill>
          <a:latin typeface="+mn-ea"/>
          <a:ea typeface="+mn-ea"/>
        </a:defRPr>
      </a:lvl5pPr>
      <a:lvl6pPr marL="2514600" indent="-228600" algn="l" rtl="0" eaLnBrk="1" fontAlgn="base" hangingPunct="1">
        <a:spcBef>
          <a:spcPct val="20000"/>
        </a:spcBef>
        <a:spcAft>
          <a:spcPct val="0"/>
        </a:spcAft>
        <a:buChar char="»"/>
        <a:defRPr kumimoji="1">
          <a:solidFill>
            <a:schemeClr val="tx1"/>
          </a:solidFill>
          <a:latin typeface="+mn-lt"/>
          <a:ea typeface="+mn-ea"/>
        </a:defRPr>
      </a:lvl6pPr>
      <a:lvl7pPr marL="2971800" indent="-228600" algn="l" rtl="0" eaLnBrk="1" fontAlgn="base" hangingPunct="1">
        <a:spcBef>
          <a:spcPct val="20000"/>
        </a:spcBef>
        <a:spcAft>
          <a:spcPct val="0"/>
        </a:spcAft>
        <a:buChar char="»"/>
        <a:defRPr kumimoji="1">
          <a:solidFill>
            <a:schemeClr val="tx1"/>
          </a:solidFill>
          <a:latin typeface="+mn-lt"/>
          <a:ea typeface="+mn-ea"/>
        </a:defRPr>
      </a:lvl7pPr>
      <a:lvl8pPr marL="3429000" indent="-228600" algn="l" rtl="0" eaLnBrk="1" fontAlgn="base" hangingPunct="1">
        <a:spcBef>
          <a:spcPct val="20000"/>
        </a:spcBef>
        <a:spcAft>
          <a:spcPct val="0"/>
        </a:spcAft>
        <a:buChar char="»"/>
        <a:defRPr kumimoji="1">
          <a:solidFill>
            <a:schemeClr val="tx1"/>
          </a:solidFill>
          <a:latin typeface="+mn-lt"/>
          <a:ea typeface="+mn-ea"/>
        </a:defRPr>
      </a:lvl8pPr>
      <a:lvl9pPr marL="3886200" indent="-228600" algn="l" rtl="0" eaLnBrk="1" fontAlgn="base" hangingPunct="1">
        <a:spcBef>
          <a:spcPct val="20000"/>
        </a:spcBef>
        <a:spcAft>
          <a:spcPct val="0"/>
        </a:spcAft>
        <a:buChar char="»"/>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052737"/>
            <a:ext cx="7772400" cy="2547714"/>
          </a:xfrm>
        </p:spPr>
        <p:txBody>
          <a:bodyPr/>
          <a:lstStyle/>
          <a:p>
            <a:r>
              <a:rPr lang="ja-JP" altLang="en-US" sz="4000" dirty="0" smtClean="0">
                <a:solidFill>
                  <a:schemeClr val="tx1"/>
                </a:solidFill>
              </a:rPr>
              <a:t>強制パススルー機構を用いた</a:t>
            </a:r>
            <a:r>
              <a:rPr lang="en-US" altLang="ja-JP" sz="4000" dirty="0" smtClean="0">
                <a:solidFill>
                  <a:schemeClr val="tx1"/>
                </a:solidFill>
              </a:rPr>
              <a:t/>
            </a:r>
            <a:br>
              <a:rPr lang="en-US" altLang="ja-JP" sz="4000" dirty="0" smtClean="0">
                <a:solidFill>
                  <a:schemeClr val="tx1"/>
                </a:solidFill>
              </a:rPr>
            </a:br>
            <a:r>
              <a:rPr lang="en-US" altLang="ja-JP" sz="4000" dirty="0" smtClean="0">
                <a:solidFill>
                  <a:schemeClr val="tx1"/>
                </a:solidFill>
              </a:rPr>
              <a:t>VM</a:t>
            </a:r>
            <a:r>
              <a:rPr lang="ja-JP" altLang="en-US" sz="4000" dirty="0" smtClean="0">
                <a:solidFill>
                  <a:schemeClr val="tx1"/>
                </a:solidFill>
              </a:rPr>
              <a:t>の安全な帯域外リモート管理</a:t>
            </a:r>
            <a:endParaRPr kumimoji="1" lang="ja-JP" altLang="en-US" sz="4000" dirty="0">
              <a:solidFill>
                <a:schemeClr val="tx1"/>
              </a:solidFill>
            </a:endParaRPr>
          </a:p>
        </p:txBody>
      </p:sp>
      <p:sp>
        <p:nvSpPr>
          <p:cNvPr id="3" name="サブタイトル 2"/>
          <p:cNvSpPr>
            <a:spLocks noGrp="1"/>
          </p:cNvSpPr>
          <p:nvPr>
            <p:ph type="subTitle" idx="1"/>
          </p:nvPr>
        </p:nvSpPr>
        <p:spPr>
          <a:xfrm>
            <a:off x="1371600" y="3789040"/>
            <a:ext cx="6400800" cy="1800200"/>
          </a:xfrm>
        </p:spPr>
        <p:txBody>
          <a:bodyPr>
            <a:normAutofit fontScale="92500" lnSpcReduction="10000"/>
          </a:bodyPr>
          <a:lstStyle/>
          <a:p>
            <a:r>
              <a:rPr lang="ja-JP" altLang="en-US" dirty="0"/>
              <a:t>九州工業</a:t>
            </a:r>
            <a:r>
              <a:rPr lang="ja-JP" altLang="en-US" dirty="0" smtClean="0"/>
              <a:t>大学</a:t>
            </a:r>
            <a:endParaRPr lang="en-US" altLang="ja-JP" dirty="0"/>
          </a:p>
          <a:p>
            <a:r>
              <a:rPr lang="ja-JP" altLang="en-US" dirty="0" smtClean="0"/>
              <a:t>二神翔</a:t>
            </a:r>
            <a:r>
              <a:rPr lang="ja-JP" altLang="en-US" dirty="0" smtClean="0"/>
              <a:t>太</a:t>
            </a:r>
            <a:endParaRPr lang="en-US" altLang="ja-JP" dirty="0" smtClean="0"/>
          </a:p>
          <a:p>
            <a:r>
              <a:rPr lang="ja-JP" altLang="en-US" dirty="0" smtClean="0"/>
              <a:t>鵜</a:t>
            </a:r>
            <a:r>
              <a:rPr lang="ja-JP" altLang="en-US" dirty="0" smtClean="0"/>
              <a:t>木智</a:t>
            </a:r>
            <a:r>
              <a:rPr lang="ja-JP" altLang="en-US" dirty="0" smtClean="0"/>
              <a:t>矢</a:t>
            </a:r>
            <a:endParaRPr lang="en-US" altLang="ja-JP" dirty="0" smtClean="0"/>
          </a:p>
          <a:p>
            <a:r>
              <a:rPr lang="ja-JP" altLang="en-US" dirty="0" smtClean="0"/>
              <a:t>光来</a:t>
            </a:r>
            <a:r>
              <a:rPr lang="ja-JP" altLang="en-US" dirty="0" smtClean="0"/>
              <a:t>健一</a:t>
            </a:r>
            <a:endParaRPr kumimoji="1" lang="ja-JP" altLang="en-US" dirty="0"/>
          </a:p>
        </p:txBody>
      </p:sp>
    </p:spTree>
    <p:extLst>
      <p:ext uri="{BB962C8B-B14F-4D97-AF65-F5344CB8AC3E}">
        <p14:creationId xmlns:p14="http://schemas.microsoft.com/office/powerpoint/2010/main" val="4121514911"/>
      </p:ext>
    </p:extLst>
  </p:cSld>
  <p:clrMapOvr>
    <a:masterClrMapping/>
  </p:clrMapOvr>
  <mc:AlternateContent xmlns:mc="http://schemas.openxmlformats.org/markup-compatibility/2006" xmlns:p14="http://schemas.microsoft.com/office/powerpoint/2010/main">
    <mc:Choice Requires="p14">
      <p:transition spd="slow" p14:dur="2000" advTm="585"/>
    </mc:Choice>
    <mc:Fallback xmlns="">
      <p:transition xmlns:p14="http://schemas.microsoft.com/office/powerpoint/2010/main" spd="slow" advTm="58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VSBypass</a:t>
            </a:r>
            <a:r>
              <a:rPr kumimoji="1" lang="ja-JP" altLang="en-US" dirty="0" smtClean="0"/>
              <a:t>の特徴（</a:t>
            </a:r>
            <a:r>
              <a:rPr kumimoji="1" lang="en-US" altLang="ja-JP" dirty="0" smtClean="0"/>
              <a:t>1/2</a:t>
            </a:r>
            <a:r>
              <a:rPr kumimoji="1"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仮想化システム内の管理者がシャドウデバイスを攻撃するのは困難</a:t>
            </a:r>
            <a:endParaRPr lang="en-US" altLang="ja-JP" dirty="0" smtClean="0"/>
          </a:p>
          <a:p>
            <a:pPr lvl="1"/>
            <a:r>
              <a:rPr lang="en-US" altLang="ja-JP" dirty="0" smtClean="0"/>
              <a:t>VM</a:t>
            </a:r>
            <a:r>
              <a:rPr lang="ja-JP" altLang="en-US" dirty="0" smtClean="0"/>
              <a:t>の強い隔離があるため</a:t>
            </a:r>
            <a:endParaRPr lang="en-US" altLang="ja-JP" dirty="0" smtClean="0"/>
          </a:p>
          <a:p>
            <a:r>
              <a:rPr lang="ja-JP" altLang="en-US" dirty="0" smtClean="0"/>
              <a:t>信頼</a:t>
            </a:r>
            <a:r>
              <a:rPr lang="ja-JP" altLang="en-US" dirty="0"/>
              <a:t>できない管理者であっても仮想化システム全体を管理可能</a:t>
            </a:r>
          </a:p>
          <a:p>
            <a:pPr lvl="1"/>
            <a:r>
              <a:rPr lang="ja-JP" altLang="en-US" dirty="0"/>
              <a:t>仮想化システム内のハイパーバイザを信頼する必要がないため</a:t>
            </a:r>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10</a:t>
            </a:fld>
            <a:endParaRPr lang="ja-JP" altLang="en-US" dirty="0"/>
          </a:p>
        </p:txBody>
      </p:sp>
      <p:grpSp>
        <p:nvGrpSpPr>
          <p:cNvPr id="27" name="図形グループ 26"/>
          <p:cNvGrpSpPr/>
          <p:nvPr/>
        </p:nvGrpSpPr>
        <p:grpSpPr>
          <a:xfrm>
            <a:off x="3491880" y="4450237"/>
            <a:ext cx="4247995" cy="2376036"/>
            <a:chOff x="2448003" y="4293096"/>
            <a:chExt cx="4247995" cy="2376036"/>
          </a:xfrm>
        </p:grpSpPr>
        <p:grpSp>
          <p:nvGrpSpPr>
            <p:cNvPr id="25" name="図形グループ 24"/>
            <p:cNvGrpSpPr/>
            <p:nvPr/>
          </p:nvGrpSpPr>
          <p:grpSpPr>
            <a:xfrm>
              <a:off x="2448003" y="4653136"/>
              <a:ext cx="4247995" cy="2015996"/>
              <a:chOff x="2483768" y="4842004"/>
              <a:chExt cx="4247995" cy="2015996"/>
            </a:xfrm>
          </p:grpSpPr>
          <p:sp>
            <p:nvSpPr>
              <p:cNvPr id="24" name="正方形/長方形 19"/>
              <p:cNvSpPr/>
              <p:nvPr/>
            </p:nvSpPr>
            <p:spPr>
              <a:xfrm>
                <a:off x="2483768" y="4842004"/>
                <a:ext cx="4247995" cy="20159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kumimoji="1" lang="ja-JP" altLang="en-US" dirty="0"/>
              </a:p>
            </p:txBody>
          </p:sp>
          <p:grpSp>
            <p:nvGrpSpPr>
              <p:cNvPr id="23" name="図形グループ 22"/>
              <p:cNvGrpSpPr/>
              <p:nvPr/>
            </p:nvGrpSpPr>
            <p:grpSpPr>
              <a:xfrm>
                <a:off x="2627783" y="4941168"/>
                <a:ext cx="3960000" cy="1817989"/>
                <a:chOff x="4008459" y="4878451"/>
                <a:chExt cx="3935395" cy="1817989"/>
              </a:xfrm>
            </p:grpSpPr>
            <p:grpSp>
              <p:nvGrpSpPr>
                <p:cNvPr id="7" name="グループ化 30"/>
                <p:cNvGrpSpPr/>
                <p:nvPr/>
              </p:nvGrpSpPr>
              <p:grpSpPr>
                <a:xfrm>
                  <a:off x="4008459" y="4878451"/>
                  <a:ext cx="3935395" cy="1817989"/>
                  <a:chOff x="3970890" y="4878451"/>
                  <a:chExt cx="3935395" cy="1817989"/>
                </a:xfrm>
              </p:grpSpPr>
              <p:grpSp>
                <p:nvGrpSpPr>
                  <p:cNvPr id="9" name="グループ化 4"/>
                  <p:cNvGrpSpPr/>
                  <p:nvPr/>
                </p:nvGrpSpPr>
                <p:grpSpPr>
                  <a:xfrm>
                    <a:off x="3970890" y="4878451"/>
                    <a:ext cx="3935395" cy="1817989"/>
                    <a:chOff x="3970890" y="4509119"/>
                    <a:chExt cx="3935395" cy="1817989"/>
                  </a:xfrm>
                </p:grpSpPr>
                <p:grpSp>
                  <p:nvGrpSpPr>
                    <p:cNvPr id="12" name="グループ化 5"/>
                    <p:cNvGrpSpPr/>
                    <p:nvPr/>
                  </p:nvGrpSpPr>
                  <p:grpSpPr>
                    <a:xfrm>
                      <a:off x="3970890" y="4509119"/>
                      <a:ext cx="3935395" cy="1817989"/>
                      <a:chOff x="3423080" y="4510075"/>
                      <a:chExt cx="3935395" cy="1817989"/>
                    </a:xfrm>
                  </p:grpSpPr>
                  <p:sp>
                    <p:nvSpPr>
                      <p:cNvPr id="21" name="正方形/長方形 20"/>
                      <p:cNvSpPr/>
                      <p:nvPr/>
                    </p:nvSpPr>
                    <p:spPr>
                      <a:xfrm>
                        <a:off x="3423080" y="4510075"/>
                        <a:ext cx="3935395" cy="1817989"/>
                      </a:xfrm>
                      <a:prstGeom prst="rect">
                        <a:avLst/>
                      </a:prstGeom>
                      <a:solidFill>
                        <a:srgbClr val="FFFF00"/>
                      </a:solidFill>
                      <a:ln w="38100" cmpd="sng">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t>仮想化システム</a:t>
                        </a:r>
                        <a:endParaRPr lang="en-US" altLang="ja-JP" dirty="0" smtClean="0"/>
                      </a:p>
                      <a:p>
                        <a:pPr algn="ctr"/>
                        <a:endParaRPr lang="en-US" altLang="ja-JP" dirty="0" smtClean="0"/>
                      </a:p>
                      <a:p>
                        <a:pPr algn="ctr"/>
                        <a:endParaRPr lang="en-US" altLang="ja-JP" dirty="0" smtClean="0"/>
                      </a:p>
                      <a:p>
                        <a:pPr algn="ctr"/>
                        <a:endParaRPr lang="en-US" altLang="ja-JP" dirty="0" smtClean="0"/>
                      </a:p>
                      <a:p>
                        <a:pPr algn="ctr"/>
                        <a:endParaRPr kumimoji="1" lang="en-US" altLang="ja-JP" dirty="0"/>
                      </a:p>
                      <a:p>
                        <a:pPr algn="ctr"/>
                        <a:endParaRPr lang="en-US" altLang="ja-JP" dirty="0" smtClean="0"/>
                      </a:p>
                    </p:txBody>
                  </p:sp>
                  <p:sp>
                    <p:nvSpPr>
                      <p:cNvPr id="22" name="角丸四角形 21"/>
                      <p:cNvSpPr/>
                      <p:nvPr/>
                    </p:nvSpPr>
                    <p:spPr bwMode="auto">
                      <a:xfrm>
                        <a:off x="5178236" y="5674225"/>
                        <a:ext cx="1980000" cy="468000"/>
                      </a:xfrm>
                      <a:prstGeom prst="round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a:solidFill>
                              <a:schemeClr val="tx1"/>
                            </a:solidFill>
                            <a:latin typeface="+mj-ea"/>
                            <a:ea typeface="+mj-ea"/>
                          </a:rPr>
                          <a:t>ハイパーバイザ</a:t>
                        </a:r>
                        <a:endParaRPr kumimoji="0" lang="ja-JP" altLang="en-US" sz="1800" b="0" i="0" u="none" strike="noStrike" cap="none" normalizeH="0" baseline="0" dirty="0" smtClean="0">
                          <a:ln>
                            <a:noFill/>
                          </a:ln>
                          <a:solidFill>
                            <a:schemeClr val="tx1"/>
                          </a:solidFill>
                          <a:effectLst/>
                          <a:latin typeface="+mj-ea"/>
                          <a:ea typeface="+mj-ea"/>
                        </a:endParaRPr>
                      </a:p>
                    </p:txBody>
                  </p:sp>
                </p:grpSp>
                <p:grpSp>
                  <p:nvGrpSpPr>
                    <p:cNvPr id="13" name="グループ化 6"/>
                    <p:cNvGrpSpPr/>
                    <p:nvPr/>
                  </p:nvGrpSpPr>
                  <p:grpSpPr>
                    <a:xfrm>
                      <a:off x="3970890" y="5209110"/>
                      <a:ext cx="877163" cy="1012384"/>
                      <a:chOff x="2542220" y="4894516"/>
                      <a:chExt cx="877163" cy="1012384"/>
                    </a:xfrm>
                  </p:grpSpPr>
                  <p:pic>
                    <p:nvPicPr>
                      <p:cNvPr id="1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2144" y="4894516"/>
                        <a:ext cx="505925" cy="643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テキスト ボックス 19"/>
                      <p:cNvSpPr txBox="1"/>
                      <p:nvPr/>
                    </p:nvSpPr>
                    <p:spPr>
                      <a:xfrm>
                        <a:off x="2542220" y="5537568"/>
                        <a:ext cx="877163" cy="369332"/>
                      </a:xfrm>
                      <a:prstGeom prst="rect">
                        <a:avLst/>
                      </a:prstGeom>
                      <a:noFill/>
                    </p:spPr>
                    <p:txBody>
                      <a:bodyPr wrap="none" rtlCol="0">
                        <a:spAutoFit/>
                      </a:bodyPr>
                      <a:lstStyle/>
                      <a:p>
                        <a:r>
                          <a:rPr lang="ja-JP" altLang="en-US" dirty="0"/>
                          <a:t>管理者</a:t>
                        </a:r>
                        <a:endParaRPr kumimoji="1" lang="ja-JP" altLang="en-US" dirty="0"/>
                      </a:p>
                    </p:txBody>
                  </p:sp>
                </p:grpSp>
                <p:cxnSp>
                  <p:nvCxnSpPr>
                    <p:cNvPr id="14" name="直線矢印コネクタ 13"/>
                    <p:cNvCxnSpPr>
                      <a:stCxn id="19" idx="3"/>
                      <a:endCxn id="22" idx="1"/>
                    </p:cNvCxnSpPr>
                    <p:nvPr/>
                  </p:nvCxnSpPr>
                  <p:spPr bwMode="auto">
                    <a:xfrm>
                      <a:off x="4656739" y="5530713"/>
                      <a:ext cx="1069307" cy="376556"/>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角丸四角形 14"/>
                    <p:cNvSpPr/>
                    <p:nvPr/>
                  </p:nvSpPr>
                  <p:spPr>
                    <a:xfrm>
                      <a:off x="6518046" y="4891745"/>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grpSp>
              <p:cxnSp>
                <p:nvCxnSpPr>
                  <p:cNvPr id="10" name="直線矢印コネクタ 9"/>
                  <p:cNvCxnSpPr>
                    <a:stCxn id="19" idx="3"/>
                    <a:endCxn id="8" idx="2"/>
                  </p:cNvCxnSpPr>
                  <p:nvPr/>
                </p:nvCxnSpPr>
                <p:spPr bwMode="auto">
                  <a:xfrm flipV="1">
                    <a:off x="4656739" y="5565507"/>
                    <a:ext cx="475307" cy="334538"/>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 name="片側の 2 つの角を丸めた四角形 7"/>
                <p:cNvSpPr/>
                <p:nvPr/>
              </p:nvSpPr>
              <p:spPr>
                <a:xfrm>
                  <a:off x="5169615" y="5259507"/>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grpSp>
        </p:grpSp>
        <p:sp>
          <p:nvSpPr>
            <p:cNvPr id="26" name="テキスト ボックス 25"/>
            <p:cNvSpPr txBox="1"/>
            <p:nvPr/>
          </p:nvSpPr>
          <p:spPr>
            <a:xfrm>
              <a:off x="3923928" y="4293096"/>
              <a:ext cx="1265904" cy="369332"/>
            </a:xfrm>
            <a:prstGeom prst="rect">
              <a:avLst/>
            </a:prstGeom>
            <a:noFill/>
          </p:spPr>
          <p:txBody>
            <a:bodyPr wrap="none" rtlCol="0">
              <a:spAutoFit/>
            </a:bodyPr>
            <a:lstStyle/>
            <a:p>
              <a:r>
                <a:rPr kumimoji="1" lang="ja-JP" altLang="en-US" dirty="0" smtClean="0"/>
                <a:t>クラウド</a:t>
              </a:r>
              <a:r>
                <a:rPr kumimoji="1" lang="en-US" altLang="ja-JP" dirty="0" smtClean="0"/>
                <a:t>VM</a:t>
              </a:r>
              <a:endParaRPr kumimoji="1" lang="ja-JP" altLang="en-US" dirty="0"/>
            </a:p>
          </p:txBody>
        </p:sp>
      </p:grpSp>
      <p:sp>
        <p:nvSpPr>
          <p:cNvPr id="28" name="片側の 2 つの角を丸めた四角形 27"/>
          <p:cNvSpPr/>
          <p:nvPr/>
        </p:nvSpPr>
        <p:spPr>
          <a:xfrm>
            <a:off x="1547664" y="5301208"/>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cxnSp>
        <p:nvCxnSpPr>
          <p:cNvPr id="30" name="直線コネクタ 29"/>
          <p:cNvCxnSpPr/>
          <p:nvPr/>
        </p:nvCxnSpPr>
        <p:spPr bwMode="auto">
          <a:xfrm>
            <a:off x="3131840" y="4509120"/>
            <a:ext cx="0" cy="2348880"/>
          </a:xfrm>
          <a:prstGeom prst="line">
            <a:avLst/>
          </a:prstGeom>
          <a:ln w="76200" cmpd="sng">
            <a:solidFill>
              <a:srgbClr val="FF0000"/>
            </a:solidFill>
            <a:prstDash val="lgDash"/>
            <a:headEnd type="none" w="med" len="med"/>
            <a:tailEnd type="none" w="med" len="med"/>
          </a:ln>
          <a:extLst/>
        </p:spPr>
        <p:style>
          <a:lnRef idx="3">
            <a:schemeClr val="dk1"/>
          </a:lnRef>
          <a:fillRef idx="0">
            <a:schemeClr val="dk1"/>
          </a:fillRef>
          <a:effectRef idx="2">
            <a:schemeClr val="dk1"/>
          </a:effectRef>
          <a:fontRef idx="minor">
            <a:schemeClr val="tx1"/>
          </a:fontRef>
        </p:style>
      </p:cxnSp>
      <p:cxnSp>
        <p:nvCxnSpPr>
          <p:cNvPr id="34" name="直線矢印コネクタ 33"/>
          <p:cNvCxnSpPr>
            <a:stCxn id="19" idx="1"/>
            <a:endCxn id="28" idx="0"/>
          </p:cNvCxnSpPr>
          <p:nvPr/>
        </p:nvCxnSpPr>
        <p:spPr bwMode="auto">
          <a:xfrm flipH="1" flipV="1">
            <a:off x="2735664" y="5607208"/>
            <a:ext cx="1081280" cy="323827"/>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乗算記号 34"/>
          <p:cNvSpPr/>
          <p:nvPr/>
        </p:nvSpPr>
        <p:spPr bwMode="auto">
          <a:xfrm>
            <a:off x="3131840" y="5445224"/>
            <a:ext cx="576064" cy="648072"/>
          </a:xfrm>
          <a:prstGeom prst="mathMultiply">
            <a:avLst/>
          </a:prstGeom>
          <a:ln>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spTree>
    <p:extLst>
      <p:ext uri="{BB962C8B-B14F-4D97-AF65-F5344CB8AC3E}">
        <p14:creationId xmlns:p14="http://schemas.microsoft.com/office/powerpoint/2010/main" val="3400752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VSBypass</a:t>
            </a:r>
            <a:r>
              <a:rPr kumimoji="1" lang="ja-JP" altLang="en-US" dirty="0" smtClean="0"/>
              <a:t>の特徴（</a:t>
            </a:r>
            <a:r>
              <a:rPr kumimoji="1" lang="en-US" altLang="ja-JP" dirty="0" smtClean="0"/>
              <a:t>2/2</a:t>
            </a:r>
            <a:r>
              <a:rPr kumimoji="1"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仮想化システムにほとんど依存しない</a:t>
            </a:r>
            <a:endParaRPr kumimoji="1" lang="en-US" altLang="ja-JP" dirty="0" smtClean="0"/>
          </a:p>
          <a:p>
            <a:pPr lvl="1"/>
            <a:r>
              <a:rPr lang="ja-JP" altLang="en-US" dirty="0"/>
              <a:t>仮想化システム全体を仮想化し、強制パススルーを行う</a:t>
            </a:r>
            <a:r>
              <a:rPr lang="ja-JP" altLang="en-US" dirty="0" err="1"/>
              <a:t>こで</a:t>
            </a:r>
            <a:r>
              <a:rPr lang="ja-JP" altLang="en-US" dirty="0"/>
              <a:t>入出力を横取りするため</a:t>
            </a:r>
          </a:p>
          <a:p>
            <a:r>
              <a:rPr lang="ja-JP" altLang="en-US" dirty="0" smtClean="0"/>
              <a:t>リモート</a:t>
            </a:r>
            <a:r>
              <a:rPr lang="ja-JP" altLang="en-US" dirty="0"/>
              <a:t>管理ソフトウェアへの変更が不要</a:t>
            </a:r>
          </a:p>
          <a:p>
            <a:pPr lvl="1"/>
            <a:r>
              <a:rPr lang="ja-JP" altLang="en-US" dirty="0"/>
              <a:t>入出力の暗号化を必要としないため</a:t>
            </a:r>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11</a:t>
            </a:fld>
            <a:endParaRPr lang="ja-JP" altLang="en-US" dirty="0"/>
          </a:p>
        </p:txBody>
      </p:sp>
      <p:grpSp>
        <p:nvGrpSpPr>
          <p:cNvPr id="39" name="図形グループ 38"/>
          <p:cNvGrpSpPr/>
          <p:nvPr/>
        </p:nvGrpSpPr>
        <p:grpSpPr>
          <a:xfrm>
            <a:off x="1223867" y="4221088"/>
            <a:ext cx="6696267" cy="2376036"/>
            <a:chOff x="1619672" y="4221088"/>
            <a:chExt cx="6696267" cy="2376036"/>
          </a:xfrm>
        </p:grpSpPr>
        <p:grpSp>
          <p:nvGrpSpPr>
            <p:cNvPr id="15" name="グループ化 11"/>
            <p:cNvGrpSpPr/>
            <p:nvPr/>
          </p:nvGrpSpPr>
          <p:grpSpPr>
            <a:xfrm>
              <a:off x="1619672" y="5238492"/>
              <a:ext cx="984356" cy="1341332"/>
              <a:chOff x="1162578" y="4932113"/>
              <a:chExt cx="984356" cy="1341332"/>
            </a:xfrm>
          </p:grpSpPr>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2578" y="4932113"/>
                <a:ext cx="984356"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テキスト ボックス 16"/>
              <p:cNvSpPr txBox="1"/>
              <p:nvPr/>
            </p:nvSpPr>
            <p:spPr>
              <a:xfrm>
                <a:off x="1225792" y="5904113"/>
                <a:ext cx="857927" cy="369332"/>
              </a:xfrm>
              <a:prstGeom prst="rect">
                <a:avLst/>
              </a:prstGeom>
              <a:noFill/>
            </p:spPr>
            <p:txBody>
              <a:bodyPr wrap="none" rtlCol="0">
                <a:spAutoFit/>
              </a:bodyPr>
              <a:lstStyle/>
              <a:p>
                <a:r>
                  <a:rPr lang="ja-JP" altLang="en-US" dirty="0"/>
                  <a:t>ユーザ</a:t>
                </a:r>
                <a:endParaRPr kumimoji="1" lang="ja-JP" altLang="en-US" dirty="0"/>
              </a:p>
            </p:txBody>
          </p:sp>
        </p:grpSp>
        <p:grpSp>
          <p:nvGrpSpPr>
            <p:cNvPr id="22" name="図形グループ 21"/>
            <p:cNvGrpSpPr/>
            <p:nvPr/>
          </p:nvGrpSpPr>
          <p:grpSpPr>
            <a:xfrm>
              <a:off x="4067944" y="4221088"/>
              <a:ext cx="4247995" cy="2376036"/>
              <a:chOff x="2448003" y="4293096"/>
              <a:chExt cx="4247995" cy="2376036"/>
            </a:xfrm>
          </p:grpSpPr>
          <p:grpSp>
            <p:nvGrpSpPr>
              <p:cNvPr id="23" name="図形グループ 22"/>
              <p:cNvGrpSpPr/>
              <p:nvPr/>
            </p:nvGrpSpPr>
            <p:grpSpPr>
              <a:xfrm>
                <a:off x="2448003" y="4653136"/>
                <a:ext cx="4247995" cy="2015996"/>
                <a:chOff x="2483768" y="4842004"/>
                <a:chExt cx="4247995" cy="2015996"/>
              </a:xfrm>
            </p:grpSpPr>
            <p:sp>
              <p:nvSpPr>
                <p:cNvPr id="25" name="正方形/長方形 19"/>
                <p:cNvSpPr/>
                <p:nvPr/>
              </p:nvSpPr>
              <p:spPr>
                <a:xfrm>
                  <a:off x="2483768" y="4842004"/>
                  <a:ext cx="4247995" cy="20159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kumimoji="1" lang="ja-JP" altLang="en-US" dirty="0"/>
                </a:p>
              </p:txBody>
            </p:sp>
            <p:grpSp>
              <p:nvGrpSpPr>
                <p:cNvPr id="26" name="図形グループ 25"/>
                <p:cNvGrpSpPr/>
                <p:nvPr/>
              </p:nvGrpSpPr>
              <p:grpSpPr>
                <a:xfrm>
                  <a:off x="2627783" y="4941168"/>
                  <a:ext cx="3960000" cy="1817989"/>
                  <a:chOff x="4008459" y="4878451"/>
                  <a:chExt cx="3935395" cy="1817989"/>
                </a:xfrm>
              </p:grpSpPr>
              <p:grpSp>
                <p:nvGrpSpPr>
                  <p:cNvPr id="27" name="グループ化 30"/>
                  <p:cNvGrpSpPr/>
                  <p:nvPr/>
                </p:nvGrpSpPr>
                <p:grpSpPr>
                  <a:xfrm>
                    <a:off x="4008459" y="4878451"/>
                    <a:ext cx="3935395" cy="1817989"/>
                    <a:chOff x="3970890" y="4878451"/>
                    <a:chExt cx="3935395" cy="1817989"/>
                  </a:xfrm>
                </p:grpSpPr>
                <p:grpSp>
                  <p:nvGrpSpPr>
                    <p:cNvPr id="29" name="グループ化 4"/>
                    <p:cNvGrpSpPr/>
                    <p:nvPr/>
                  </p:nvGrpSpPr>
                  <p:grpSpPr>
                    <a:xfrm>
                      <a:off x="3970890" y="4878451"/>
                      <a:ext cx="3935395" cy="1817989"/>
                      <a:chOff x="3970890" y="4509119"/>
                      <a:chExt cx="3935395" cy="1817989"/>
                    </a:xfrm>
                  </p:grpSpPr>
                  <p:grpSp>
                    <p:nvGrpSpPr>
                      <p:cNvPr id="31" name="グループ化 5"/>
                      <p:cNvGrpSpPr/>
                      <p:nvPr/>
                    </p:nvGrpSpPr>
                    <p:grpSpPr>
                      <a:xfrm>
                        <a:off x="3970890" y="4509119"/>
                        <a:ext cx="3935395" cy="1817989"/>
                        <a:chOff x="3423080" y="4510075"/>
                        <a:chExt cx="3935395" cy="1817989"/>
                      </a:xfrm>
                    </p:grpSpPr>
                    <p:sp>
                      <p:nvSpPr>
                        <p:cNvPr id="37" name="正方形/長方形 36"/>
                        <p:cNvSpPr/>
                        <p:nvPr/>
                      </p:nvSpPr>
                      <p:spPr>
                        <a:xfrm>
                          <a:off x="3423080" y="4510075"/>
                          <a:ext cx="3935395" cy="1817989"/>
                        </a:xfrm>
                        <a:prstGeom prst="rect">
                          <a:avLst/>
                        </a:prstGeom>
                        <a:solidFill>
                          <a:srgbClr val="FFFF00"/>
                        </a:solidFill>
                        <a:ln w="38100" cmpd="sng">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t>仮想化システム</a:t>
                          </a:r>
                          <a:endParaRPr lang="en-US" altLang="ja-JP" dirty="0" smtClean="0"/>
                        </a:p>
                        <a:p>
                          <a:pPr algn="ctr"/>
                          <a:endParaRPr lang="en-US" altLang="ja-JP" dirty="0" smtClean="0"/>
                        </a:p>
                        <a:p>
                          <a:pPr algn="ctr"/>
                          <a:endParaRPr lang="en-US" altLang="ja-JP" dirty="0" smtClean="0"/>
                        </a:p>
                        <a:p>
                          <a:pPr algn="ctr"/>
                          <a:endParaRPr lang="en-US" altLang="ja-JP" dirty="0" smtClean="0"/>
                        </a:p>
                        <a:p>
                          <a:pPr algn="ctr"/>
                          <a:endParaRPr kumimoji="1" lang="en-US" altLang="ja-JP" dirty="0"/>
                        </a:p>
                        <a:p>
                          <a:pPr algn="ctr"/>
                          <a:endParaRPr lang="en-US" altLang="ja-JP" dirty="0" smtClean="0"/>
                        </a:p>
                      </p:txBody>
                    </p:sp>
                    <p:sp>
                      <p:nvSpPr>
                        <p:cNvPr id="38" name="角丸四角形 37"/>
                        <p:cNvSpPr/>
                        <p:nvPr/>
                      </p:nvSpPr>
                      <p:spPr bwMode="auto">
                        <a:xfrm>
                          <a:off x="5178236" y="5674225"/>
                          <a:ext cx="1980000" cy="468000"/>
                        </a:xfrm>
                        <a:prstGeom prst="round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a:solidFill>
                                <a:schemeClr val="tx1"/>
                              </a:solidFill>
                              <a:latin typeface="+mj-ea"/>
                              <a:ea typeface="+mj-ea"/>
                            </a:rPr>
                            <a:t>ハイパーバイザ</a:t>
                          </a:r>
                          <a:endParaRPr kumimoji="0" lang="ja-JP" altLang="en-US" sz="1800" b="0" i="0" u="none" strike="noStrike" cap="none" normalizeH="0" baseline="0" dirty="0" smtClean="0">
                            <a:ln>
                              <a:noFill/>
                            </a:ln>
                            <a:solidFill>
                              <a:schemeClr val="tx1"/>
                            </a:solidFill>
                            <a:effectLst/>
                            <a:latin typeface="+mj-ea"/>
                            <a:ea typeface="+mj-ea"/>
                          </a:endParaRPr>
                        </a:p>
                      </p:txBody>
                    </p:sp>
                  </p:grpSp>
                  <p:grpSp>
                    <p:nvGrpSpPr>
                      <p:cNvPr id="32" name="グループ化 6"/>
                      <p:cNvGrpSpPr/>
                      <p:nvPr/>
                    </p:nvGrpSpPr>
                    <p:grpSpPr>
                      <a:xfrm>
                        <a:off x="3970890" y="5209110"/>
                        <a:ext cx="877163" cy="1012384"/>
                        <a:chOff x="2542220" y="4894516"/>
                        <a:chExt cx="877163" cy="1012384"/>
                      </a:xfrm>
                    </p:grpSpPr>
                    <p:pic>
                      <p:nvPicPr>
                        <p:cNvPr id="3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2144" y="4894516"/>
                          <a:ext cx="505925" cy="643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テキスト ボックス 35"/>
                        <p:cNvSpPr txBox="1"/>
                        <p:nvPr/>
                      </p:nvSpPr>
                      <p:spPr>
                        <a:xfrm>
                          <a:off x="2542220" y="5537568"/>
                          <a:ext cx="877163" cy="369332"/>
                        </a:xfrm>
                        <a:prstGeom prst="rect">
                          <a:avLst/>
                        </a:prstGeom>
                        <a:noFill/>
                      </p:spPr>
                      <p:txBody>
                        <a:bodyPr wrap="none" rtlCol="0">
                          <a:spAutoFit/>
                        </a:bodyPr>
                        <a:lstStyle/>
                        <a:p>
                          <a:r>
                            <a:rPr lang="ja-JP" altLang="en-US" dirty="0"/>
                            <a:t>管理者</a:t>
                          </a:r>
                          <a:endParaRPr kumimoji="1" lang="ja-JP" altLang="en-US" dirty="0"/>
                        </a:p>
                      </p:txBody>
                    </p:sp>
                  </p:grpSp>
                  <p:cxnSp>
                    <p:nvCxnSpPr>
                      <p:cNvPr id="33" name="直線矢印コネクタ 32"/>
                      <p:cNvCxnSpPr>
                        <a:stCxn id="35" idx="3"/>
                        <a:endCxn id="38" idx="1"/>
                      </p:cNvCxnSpPr>
                      <p:nvPr/>
                    </p:nvCxnSpPr>
                    <p:spPr bwMode="auto">
                      <a:xfrm>
                        <a:off x="4656739" y="5530713"/>
                        <a:ext cx="1069307" cy="376556"/>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角丸四角形 33"/>
                      <p:cNvSpPr/>
                      <p:nvPr/>
                    </p:nvSpPr>
                    <p:spPr>
                      <a:xfrm>
                        <a:off x="6518046" y="4891745"/>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grpSp>
                <p:cxnSp>
                  <p:nvCxnSpPr>
                    <p:cNvPr id="30" name="直線矢印コネクタ 29"/>
                    <p:cNvCxnSpPr>
                      <a:stCxn id="35" idx="3"/>
                      <a:endCxn id="28" idx="2"/>
                    </p:cNvCxnSpPr>
                    <p:nvPr/>
                  </p:nvCxnSpPr>
                  <p:spPr bwMode="auto">
                    <a:xfrm flipV="1">
                      <a:off x="4656739" y="5565507"/>
                      <a:ext cx="475307" cy="334538"/>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8" name="片側の 2 つの角を丸めた四角形 27"/>
                  <p:cNvSpPr/>
                  <p:nvPr/>
                </p:nvSpPr>
                <p:spPr>
                  <a:xfrm>
                    <a:off x="5169615" y="5259507"/>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grpSp>
          </p:grpSp>
          <p:sp>
            <p:nvSpPr>
              <p:cNvPr id="24" name="テキスト ボックス 23"/>
              <p:cNvSpPr txBox="1"/>
              <p:nvPr/>
            </p:nvSpPr>
            <p:spPr>
              <a:xfrm>
                <a:off x="3923928" y="4293096"/>
                <a:ext cx="1265904" cy="369332"/>
              </a:xfrm>
              <a:prstGeom prst="rect">
                <a:avLst/>
              </a:prstGeom>
              <a:noFill/>
            </p:spPr>
            <p:txBody>
              <a:bodyPr wrap="none" rtlCol="0">
                <a:spAutoFit/>
              </a:bodyPr>
              <a:lstStyle/>
              <a:p>
                <a:r>
                  <a:rPr kumimoji="1" lang="ja-JP" altLang="en-US" dirty="0" smtClean="0"/>
                  <a:t>クラウド</a:t>
                </a:r>
                <a:r>
                  <a:rPr kumimoji="1" lang="en-US" altLang="ja-JP" dirty="0" smtClean="0"/>
                  <a:t>VM</a:t>
                </a:r>
                <a:endParaRPr kumimoji="1" lang="ja-JP" altLang="en-US" dirty="0"/>
              </a:p>
            </p:txBody>
          </p:sp>
        </p:grpSp>
      </p:grpSp>
      <p:sp>
        <p:nvSpPr>
          <p:cNvPr id="40" name="片側の 2 つの角を切り取った四角形 39"/>
          <p:cNvSpPr/>
          <p:nvPr/>
        </p:nvSpPr>
        <p:spPr bwMode="auto">
          <a:xfrm>
            <a:off x="960044" y="4518492"/>
            <a:ext cx="1512000" cy="720000"/>
          </a:xfrm>
          <a:prstGeom prst="snip2SameRect">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a:solidFill>
                  <a:schemeClr val="tx1"/>
                </a:solidFill>
                <a:latin typeface="+mn-ea"/>
              </a:rPr>
              <a:t>既存</a:t>
            </a:r>
            <a:r>
              <a:rPr kumimoji="0" lang="ja-JP" altLang="en-US" dirty="0" smtClean="0">
                <a:solidFill>
                  <a:schemeClr val="tx1"/>
                </a:solidFill>
                <a:latin typeface="+mn-ea"/>
              </a:rPr>
              <a:t>の</a:t>
            </a:r>
            <a:endParaRPr kumimoji="0" lang="en-US" altLang="ja-JP" dirty="0" smtClean="0">
              <a:solidFill>
                <a:schemeClr val="tx1"/>
              </a:solidFill>
              <a:latin typeface="+mn-ea"/>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800" b="0" i="0" u="none" strike="noStrike" cap="none" normalizeH="0" baseline="0" dirty="0">
                <a:ln>
                  <a:noFill/>
                </a:ln>
                <a:solidFill>
                  <a:schemeClr val="tx1"/>
                </a:solidFill>
                <a:effectLst/>
                <a:latin typeface="+mn-ea"/>
              </a:rPr>
              <a:t>ソフトウェア</a:t>
            </a:r>
            <a:endParaRPr kumimoji="0" lang="en-US" altLang="ja-JP" sz="1800" b="0" i="0" u="none" strike="noStrike" cap="none" normalizeH="0" baseline="0" dirty="0" smtClean="0">
              <a:ln>
                <a:noFill/>
              </a:ln>
              <a:solidFill>
                <a:schemeClr val="tx1"/>
              </a:solidFill>
              <a:effectLst/>
              <a:latin typeface="+mn-ea"/>
            </a:endParaRPr>
          </a:p>
        </p:txBody>
      </p:sp>
    </p:spTree>
    <p:extLst>
      <p:ext uri="{BB962C8B-B14F-4D97-AF65-F5344CB8AC3E}">
        <p14:creationId xmlns:p14="http://schemas.microsoft.com/office/powerpoint/2010/main" val="3613806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mj-ea"/>
              </a:rPr>
              <a:t>ネストした仮想化の</a:t>
            </a:r>
            <a:r>
              <a:rPr lang="ja-JP" altLang="en-US" dirty="0">
                <a:latin typeface="+mj-ea"/>
              </a:rPr>
              <a:t>オーバーヘッド</a:t>
            </a:r>
            <a:endParaRPr kumimoji="1" lang="ja-JP" altLang="en-US" dirty="0">
              <a:latin typeface="+mj-ea"/>
            </a:endParaRPr>
          </a:p>
        </p:txBody>
      </p:sp>
      <p:sp>
        <p:nvSpPr>
          <p:cNvPr id="3" name="コンテンツ プレースホルダー 2"/>
          <p:cNvSpPr>
            <a:spLocks noGrp="1"/>
          </p:cNvSpPr>
          <p:nvPr>
            <p:ph idx="1"/>
          </p:nvPr>
        </p:nvSpPr>
        <p:spPr/>
        <p:txBody>
          <a:bodyPr>
            <a:normAutofit/>
          </a:bodyPr>
          <a:lstStyle/>
          <a:p>
            <a:r>
              <a:rPr lang="ja-JP" altLang="en-US" dirty="0" smtClean="0"/>
              <a:t>ネストした仮想化によりユーザ</a:t>
            </a:r>
            <a:r>
              <a:rPr lang="en-US" altLang="ja-JP" dirty="0" smtClean="0"/>
              <a:t>VM</a:t>
            </a:r>
            <a:r>
              <a:rPr lang="ja-JP" altLang="en-US" dirty="0" smtClean="0"/>
              <a:t>の性能が低下</a:t>
            </a:r>
            <a:endParaRPr lang="en-US" altLang="ja-JP" dirty="0" smtClean="0"/>
          </a:p>
          <a:p>
            <a:pPr lvl="1"/>
            <a:r>
              <a:rPr lang="ja-JP" altLang="en-US" dirty="0" smtClean="0"/>
              <a:t>仮想化を二重に行うオーバヘッド</a:t>
            </a:r>
            <a:endParaRPr lang="en-US" altLang="ja-JP" dirty="0" smtClean="0"/>
          </a:p>
          <a:p>
            <a:r>
              <a:rPr lang="ja-JP" altLang="en-US" dirty="0" smtClean="0"/>
              <a:t>オーバヘッド</a:t>
            </a:r>
            <a:r>
              <a:rPr lang="ja-JP" altLang="en-US" dirty="0"/>
              <a:t>を減らす手法が提案されている</a:t>
            </a:r>
          </a:p>
          <a:p>
            <a:pPr lvl="1"/>
            <a:r>
              <a:rPr lang="en-US" altLang="ja-JP" dirty="0"/>
              <a:t>Turtles Project [</a:t>
            </a:r>
            <a:r>
              <a:rPr lang="en-US" altLang="ja-JP" dirty="0" err="1"/>
              <a:t>Azab</a:t>
            </a:r>
            <a:r>
              <a:rPr lang="en-US" altLang="ja-JP" dirty="0"/>
              <a:t> et al.'10]</a:t>
            </a:r>
          </a:p>
          <a:p>
            <a:pPr lvl="2"/>
            <a:r>
              <a:rPr lang="ja-JP" altLang="en-US" dirty="0"/>
              <a:t>一般的</a:t>
            </a:r>
            <a:r>
              <a:rPr lang="ja-JP" altLang="en-US" dirty="0" smtClean="0"/>
              <a:t>な処理で</a:t>
            </a:r>
            <a:r>
              <a:rPr lang="en-US" altLang="ja-JP" dirty="0"/>
              <a:t>6〜8</a:t>
            </a:r>
            <a:r>
              <a:rPr lang="en-US" altLang="ja-JP" dirty="0" smtClean="0"/>
              <a:t>%</a:t>
            </a:r>
            <a:r>
              <a:rPr lang="ja-JP" altLang="en-US" dirty="0" smtClean="0"/>
              <a:t>のオーバヘッド</a:t>
            </a:r>
            <a:endParaRPr lang="en-US" altLang="ja-JP" dirty="0"/>
          </a:p>
          <a:p>
            <a:pPr lvl="1"/>
            <a:r>
              <a:rPr lang="en-US" altLang="ja-JP" dirty="0" err="1"/>
              <a:t>TinyChecker</a:t>
            </a:r>
            <a:r>
              <a:rPr lang="en-US" altLang="ja-JP" dirty="0"/>
              <a:t> [Tan et al.'12]</a:t>
            </a:r>
          </a:p>
          <a:p>
            <a:pPr lvl="2"/>
            <a:r>
              <a:rPr lang="ja-JP" altLang="en-US" dirty="0" smtClean="0"/>
              <a:t>カーネルのコンパイル時に　　　　　　　　　　　　　　　　　　　　　　</a:t>
            </a:r>
            <a:r>
              <a:rPr lang="en-US" altLang="ja-JP" dirty="0" smtClean="0"/>
              <a:t>1.3%</a:t>
            </a:r>
            <a:r>
              <a:rPr lang="ja-JP" altLang="en-US" dirty="0" smtClean="0"/>
              <a:t>のオーバヘッド</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grpSp>
        <p:nvGrpSpPr>
          <p:cNvPr id="8" name="グループ化 7"/>
          <p:cNvGrpSpPr/>
          <p:nvPr/>
        </p:nvGrpSpPr>
        <p:grpSpPr>
          <a:xfrm>
            <a:off x="5724128" y="4443624"/>
            <a:ext cx="2519152" cy="1891403"/>
            <a:chOff x="5293951" y="3775697"/>
            <a:chExt cx="2519152" cy="1891403"/>
          </a:xfrm>
        </p:grpSpPr>
        <p:sp>
          <p:nvSpPr>
            <p:cNvPr id="9" name="正方形/長方形 8"/>
            <p:cNvSpPr/>
            <p:nvPr/>
          </p:nvSpPr>
          <p:spPr>
            <a:xfrm>
              <a:off x="5293951" y="4155100"/>
              <a:ext cx="2519152" cy="151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kumimoji="1" lang="ja-JP" altLang="en-US" dirty="0"/>
            </a:p>
          </p:txBody>
        </p:sp>
        <p:grpSp>
          <p:nvGrpSpPr>
            <p:cNvPr id="10" name="グループ化 9"/>
            <p:cNvGrpSpPr/>
            <p:nvPr/>
          </p:nvGrpSpPr>
          <p:grpSpPr>
            <a:xfrm>
              <a:off x="5401951" y="4319877"/>
              <a:ext cx="2340000" cy="1260000"/>
              <a:chOff x="5401951" y="4384542"/>
              <a:chExt cx="2340000" cy="1157838"/>
            </a:xfrm>
          </p:grpSpPr>
          <p:sp>
            <p:nvSpPr>
              <p:cNvPr id="12" name="正方形/長方形 11"/>
              <p:cNvSpPr/>
              <p:nvPr/>
            </p:nvSpPr>
            <p:spPr>
              <a:xfrm>
                <a:off x="5401951" y="4384542"/>
                <a:ext cx="2340000" cy="1157838"/>
              </a:xfrm>
              <a:prstGeom prst="rect">
                <a:avLst/>
              </a:prstGeom>
              <a:solidFill>
                <a:srgbClr val="FFFF00"/>
              </a:solidFill>
              <a:ln w="38100" cmpd="sng">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仮想化システム</a:t>
                </a:r>
                <a:endParaRPr kumimoji="1" lang="en-US" altLang="ja-JP" dirty="0" smtClean="0"/>
              </a:p>
              <a:p>
                <a:pPr algn="ctr"/>
                <a:endParaRPr kumimoji="1" lang="en-US" altLang="ja-JP" dirty="0" smtClean="0"/>
              </a:p>
              <a:p>
                <a:pPr algn="ctr"/>
                <a:endParaRPr lang="en-US" altLang="ja-JP" dirty="0"/>
              </a:p>
              <a:p>
                <a:pPr algn="ctr"/>
                <a:endParaRPr kumimoji="1" lang="en-US" altLang="ja-JP" dirty="0" smtClean="0"/>
              </a:p>
            </p:txBody>
          </p:sp>
          <p:sp>
            <p:nvSpPr>
              <p:cNvPr id="13" name="角丸四角形 12"/>
              <p:cNvSpPr/>
              <p:nvPr/>
            </p:nvSpPr>
            <p:spPr>
              <a:xfrm>
                <a:off x="5977951" y="4831526"/>
                <a:ext cx="1188000" cy="5623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grpSp>
        <p:sp>
          <p:nvSpPr>
            <p:cNvPr id="11" name="テキスト ボックス 10"/>
            <p:cNvSpPr txBox="1"/>
            <p:nvPr/>
          </p:nvSpPr>
          <p:spPr>
            <a:xfrm>
              <a:off x="5938604" y="3775697"/>
              <a:ext cx="1266693" cy="369332"/>
            </a:xfrm>
            <a:prstGeom prst="rect">
              <a:avLst/>
            </a:prstGeom>
            <a:noFill/>
          </p:spPr>
          <p:txBody>
            <a:bodyPr wrap="none" rtlCol="0">
              <a:spAutoFit/>
            </a:bodyPr>
            <a:lstStyle/>
            <a:p>
              <a:r>
                <a:rPr kumimoji="1" lang="ja-JP" altLang="en-US" dirty="0" smtClean="0"/>
                <a:t>クラウド</a:t>
              </a:r>
              <a:r>
                <a:rPr kumimoji="1" lang="en-US" altLang="ja-JP" dirty="0" smtClean="0"/>
                <a:t>VM</a:t>
              </a:r>
              <a:endParaRPr kumimoji="1" lang="ja-JP" altLang="en-US" dirty="0"/>
            </a:p>
          </p:txBody>
        </p:sp>
      </p:grpSp>
    </p:spTree>
    <p:extLst>
      <p:ext uri="{BB962C8B-B14F-4D97-AF65-F5344CB8AC3E}">
        <p14:creationId xmlns:p14="http://schemas.microsoft.com/office/powerpoint/2010/main" val="791882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実装</a:t>
            </a:r>
            <a:endParaRPr lang="ja-JP" altLang="en-US" dirty="0"/>
          </a:p>
        </p:txBody>
      </p:sp>
      <p:sp>
        <p:nvSpPr>
          <p:cNvPr id="3" name="コンテンツ プレースホルダー 2"/>
          <p:cNvSpPr>
            <a:spLocks noGrp="1"/>
          </p:cNvSpPr>
          <p:nvPr>
            <p:ph idx="1"/>
          </p:nvPr>
        </p:nvSpPr>
        <p:spPr>
          <a:xfrm>
            <a:off x="432000" y="1600200"/>
            <a:ext cx="8280000" cy="5257800"/>
          </a:xfrm>
        </p:spPr>
        <p:txBody>
          <a:bodyPr/>
          <a:lstStyle/>
          <a:p>
            <a:r>
              <a:rPr lang="en-US" altLang="ja-JP" dirty="0" err="1" smtClean="0"/>
              <a:t>VSBypass</a:t>
            </a:r>
            <a:r>
              <a:rPr lang="ja-JP" altLang="en-US" dirty="0" smtClean="0"/>
              <a:t>を</a:t>
            </a:r>
            <a:r>
              <a:rPr lang="en-US" altLang="ja-JP" dirty="0" smtClean="0"/>
              <a:t>Xen 4.8</a:t>
            </a:r>
            <a:r>
              <a:rPr lang="ja-JP" altLang="en-US" dirty="0" smtClean="0"/>
              <a:t>に実装</a:t>
            </a:r>
          </a:p>
          <a:p>
            <a:pPr lvl="1"/>
            <a:r>
              <a:rPr lang="ja-JP" altLang="en-US" dirty="0" smtClean="0"/>
              <a:t>シャドウデバイス</a:t>
            </a:r>
            <a:endParaRPr lang="en-US" altLang="ja-JP" dirty="0" smtClean="0"/>
          </a:p>
          <a:p>
            <a:pPr lvl="1"/>
            <a:r>
              <a:rPr lang="ja-JP" altLang="en-US" dirty="0" smtClean="0"/>
              <a:t>強制パススルー機構</a:t>
            </a:r>
            <a:endParaRPr lang="en-US" altLang="ja-JP" dirty="0" smtClean="0"/>
          </a:p>
          <a:p>
            <a:r>
              <a:rPr lang="en-US" altLang="ja-JP" dirty="0"/>
              <a:t>2</a:t>
            </a:r>
            <a:r>
              <a:rPr lang="ja-JP" altLang="en-US" dirty="0" smtClean="0"/>
              <a:t>種類の帯域外リモート管理に対応</a:t>
            </a:r>
            <a:endParaRPr lang="en-US" altLang="ja-JP" dirty="0" smtClean="0"/>
          </a:p>
          <a:p>
            <a:pPr lvl="1"/>
            <a:r>
              <a:rPr lang="en-US" altLang="ja-JP" dirty="0" smtClean="0"/>
              <a:t>SSH</a:t>
            </a:r>
            <a:r>
              <a:rPr lang="ja-JP" altLang="en-US" dirty="0" smtClean="0"/>
              <a:t>経由で仮想シリアルデバイスにアクセス</a:t>
            </a:r>
            <a:endParaRPr lang="en-US" altLang="ja-JP" dirty="0" smtClean="0"/>
          </a:p>
          <a:p>
            <a:pPr lvl="1"/>
            <a:r>
              <a:rPr lang="en-US" altLang="ja-JP" dirty="0"/>
              <a:t>VNC</a:t>
            </a:r>
            <a:r>
              <a:rPr lang="ja-JP" altLang="en-US" dirty="0"/>
              <a:t>経由で仮想キーボード、仮想マウスにアクセス</a:t>
            </a:r>
          </a:p>
          <a:p>
            <a:pPr lvl="2"/>
            <a:r>
              <a:rPr lang="ja-JP" altLang="en-US" dirty="0"/>
              <a:t>仮想ビデオカードは実装中</a:t>
            </a:r>
          </a:p>
          <a:p>
            <a:r>
              <a:rPr lang="en-US" altLang="ja-JP" dirty="0"/>
              <a:t>2</a:t>
            </a:r>
            <a:r>
              <a:rPr lang="ja-JP" altLang="en-US" dirty="0" smtClean="0"/>
              <a:t>種類</a:t>
            </a:r>
            <a:r>
              <a:rPr lang="ja-JP" altLang="en-US" dirty="0"/>
              <a:t>の仮想化システムに対応</a:t>
            </a:r>
          </a:p>
          <a:p>
            <a:pPr lvl="1"/>
            <a:r>
              <a:rPr lang="en-US" altLang="ja-JP" dirty="0" err="1"/>
              <a:t>Xen</a:t>
            </a:r>
            <a:r>
              <a:rPr lang="ja-JP" altLang="en-US" dirty="0"/>
              <a:t>、</a:t>
            </a:r>
            <a:r>
              <a:rPr lang="en-US" altLang="ja-JP" dirty="0"/>
              <a:t>KVM</a:t>
            </a:r>
          </a:p>
          <a:p>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13</a:t>
            </a:fld>
            <a:endParaRPr lang="ja-JP" altLang="en-US"/>
          </a:p>
        </p:txBody>
      </p:sp>
    </p:spTree>
    <p:extLst>
      <p:ext uri="{BB962C8B-B14F-4D97-AF65-F5344CB8AC3E}">
        <p14:creationId xmlns:p14="http://schemas.microsoft.com/office/powerpoint/2010/main" val="679055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シャドウデバイス</a:t>
            </a:r>
            <a:endParaRPr kumimoji="1" lang="ja-JP" altLang="en-US" dirty="0"/>
          </a:p>
        </p:txBody>
      </p:sp>
      <p:sp>
        <p:nvSpPr>
          <p:cNvPr id="3" name="コンテンツ プレースホルダー 2"/>
          <p:cNvSpPr>
            <a:spLocks noGrp="1"/>
          </p:cNvSpPr>
          <p:nvPr>
            <p:ph idx="1"/>
          </p:nvPr>
        </p:nvSpPr>
        <p:spPr/>
        <p:txBody>
          <a:bodyPr/>
          <a:lstStyle/>
          <a:p>
            <a:r>
              <a:rPr lang="ja-JP" altLang="en-US" dirty="0"/>
              <a:t>プロキシ</a:t>
            </a:r>
            <a:r>
              <a:rPr lang="en-US" altLang="ja-JP" dirty="0" smtClean="0"/>
              <a:t>VM</a:t>
            </a:r>
            <a:r>
              <a:rPr lang="ja-JP" altLang="en-US" dirty="0" smtClean="0"/>
              <a:t>を起動し、その</a:t>
            </a:r>
            <a:r>
              <a:rPr lang="ja-JP" altLang="en-US" dirty="0"/>
              <a:t>仮想デバイスをシャドウデバイスとして</a:t>
            </a:r>
            <a:r>
              <a:rPr lang="ja-JP" altLang="en-US" dirty="0" smtClean="0"/>
              <a:t>利用</a:t>
            </a:r>
            <a:endParaRPr lang="en-US" altLang="ja-JP" dirty="0" smtClean="0"/>
          </a:p>
          <a:p>
            <a:pPr lvl="1"/>
            <a:r>
              <a:rPr lang="ja-JP" altLang="en-US" dirty="0" smtClean="0"/>
              <a:t>プロキシ</a:t>
            </a:r>
            <a:r>
              <a:rPr lang="en-US" altLang="ja-JP" dirty="0" smtClean="0"/>
              <a:t>VM</a:t>
            </a:r>
            <a:r>
              <a:rPr lang="ja-JP" altLang="en-US" dirty="0" smtClean="0"/>
              <a:t>のリソースを最小限とし、起動後に一時停止</a:t>
            </a:r>
            <a:endParaRPr lang="en-US" altLang="ja-JP" dirty="0"/>
          </a:p>
          <a:p>
            <a:r>
              <a:rPr lang="ja-JP" altLang="en-US" dirty="0"/>
              <a:t>プロキシ</a:t>
            </a:r>
            <a:r>
              <a:rPr lang="en-US" altLang="ja-JP" dirty="0"/>
              <a:t>VM</a:t>
            </a:r>
            <a:r>
              <a:rPr lang="ja-JP" altLang="en-US" dirty="0"/>
              <a:t>をユーザ</a:t>
            </a:r>
            <a:r>
              <a:rPr lang="en-US" altLang="ja-JP" dirty="0" smtClean="0"/>
              <a:t>VM</a:t>
            </a:r>
            <a:r>
              <a:rPr lang="ja-JP" altLang="en-US" dirty="0" smtClean="0"/>
              <a:t>に</a:t>
            </a:r>
            <a:r>
              <a:rPr lang="ja-JP" altLang="en-US" dirty="0"/>
              <a:t>対応づけ</a:t>
            </a:r>
            <a:endParaRPr lang="en-US" altLang="ja-JP" dirty="0"/>
          </a:p>
          <a:p>
            <a:pPr lvl="1"/>
            <a:r>
              <a:rPr kumimoji="1" lang="ja-JP" altLang="en-US" dirty="0" smtClean="0"/>
              <a:t>ユーザはプロキシ</a:t>
            </a:r>
            <a:r>
              <a:rPr kumimoji="1" lang="en-US" altLang="ja-JP" dirty="0" smtClean="0"/>
              <a:t>VM</a:t>
            </a:r>
            <a:r>
              <a:rPr lang="ja-JP" altLang="en-US" dirty="0" smtClean="0"/>
              <a:t>の仮想デバイス（シャドウデバイス）にアクセスすることでユーザ</a:t>
            </a:r>
            <a:r>
              <a:rPr lang="en-US" altLang="ja-JP" dirty="0" smtClean="0"/>
              <a:t>VM</a:t>
            </a:r>
            <a:r>
              <a:rPr lang="ja-JP" altLang="en-US" dirty="0" smtClean="0"/>
              <a:t>に透過的にアクセス</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14</a:t>
            </a:fld>
            <a:endParaRPr lang="ja-JP" altLang="en-US" dirty="0"/>
          </a:p>
        </p:txBody>
      </p:sp>
      <p:grpSp>
        <p:nvGrpSpPr>
          <p:cNvPr id="14" name="グループ化 13"/>
          <p:cNvGrpSpPr/>
          <p:nvPr/>
        </p:nvGrpSpPr>
        <p:grpSpPr>
          <a:xfrm>
            <a:off x="3157927" y="4869160"/>
            <a:ext cx="2558262" cy="1080000"/>
            <a:chOff x="1927956" y="5301208"/>
            <a:chExt cx="2558262" cy="1080000"/>
          </a:xfrm>
        </p:grpSpPr>
        <p:sp>
          <p:nvSpPr>
            <p:cNvPr id="13" name="片側の 2 つの角を丸めた四角形 12"/>
            <p:cNvSpPr/>
            <p:nvPr/>
          </p:nvSpPr>
          <p:spPr>
            <a:xfrm>
              <a:off x="1927956" y="5769208"/>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仮想</a:t>
              </a:r>
              <a:endParaRPr kumimoji="1" lang="en-US" altLang="ja-JP" dirty="0" smtClean="0"/>
            </a:p>
            <a:p>
              <a:pPr algn="ctr"/>
              <a:r>
                <a:rPr kumimoji="1" lang="ja-JP" altLang="en-US" dirty="0" smtClean="0"/>
                <a:t>デバイス</a:t>
              </a:r>
              <a:endParaRPr kumimoji="1" lang="en-US" altLang="ja-JP" dirty="0" smtClean="0"/>
            </a:p>
          </p:txBody>
        </p:sp>
        <p:sp>
          <p:nvSpPr>
            <p:cNvPr id="12" name="正方形/長方形 11"/>
            <p:cNvSpPr/>
            <p:nvPr/>
          </p:nvSpPr>
          <p:spPr>
            <a:xfrm>
              <a:off x="3298218" y="5301208"/>
              <a:ext cx="1188000" cy="1080000"/>
            </a:xfrm>
            <a:prstGeom prst="rect">
              <a:avLst/>
            </a:prstGeom>
            <a:solidFill>
              <a:srgbClr val="92D050"/>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プロキシ</a:t>
              </a:r>
              <a:endParaRPr kumimoji="1" lang="en-US" altLang="ja-JP" dirty="0" smtClean="0"/>
            </a:p>
            <a:p>
              <a:pPr algn="ctr"/>
              <a:r>
                <a:rPr kumimoji="1" lang="en-US" altLang="ja-JP" dirty="0" smtClean="0"/>
                <a:t>VM</a:t>
              </a:r>
            </a:p>
          </p:txBody>
        </p:sp>
      </p:grpSp>
      <p:sp>
        <p:nvSpPr>
          <p:cNvPr id="10" name="片側の 2 つの角を丸めた四角形 9"/>
          <p:cNvSpPr/>
          <p:nvPr/>
        </p:nvSpPr>
        <p:spPr>
          <a:xfrm>
            <a:off x="3163758" y="5337160"/>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en-US" dirty="0" smtClean="0"/>
              <a:t>シャドウ</a:t>
            </a:r>
            <a:endParaRPr kumimoji="1" lang="en-US" altLang="ja-JP" dirty="0" smtClean="0"/>
          </a:p>
          <a:p>
            <a:pPr algn="ctr"/>
            <a:r>
              <a:rPr kumimoji="1" lang="ja-JP" altLang="en-US" dirty="0" smtClean="0"/>
              <a:t>デバイス</a:t>
            </a:r>
            <a:endParaRPr kumimoji="1" lang="en-US" altLang="ja-JP" dirty="0" smtClean="0"/>
          </a:p>
        </p:txBody>
      </p:sp>
      <p:sp>
        <p:nvSpPr>
          <p:cNvPr id="6" name="正方形/長方形 5"/>
          <p:cNvSpPr/>
          <p:nvPr/>
        </p:nvSpPr>
        <p:spPr>
          <a:xfrm>
            <a:off x="6000143" y="4869160"/>
            <a:ext cx="2160000" cy="108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dirty="0"/>
              <a:t>クラウド</a:t>
            </a:r>
            <a:r>
              <a:rPr lang="en-US" altLang="ja-JP" dirty="0" smtClean="0"/>
              <a:t>VM</a:t>
            </a:r>
            <a:endParaRPr lang="en-US" altLang="ja-JP" dirty="0"/>
          </a:p>
          <a:p>
            <a:pPr algn="ctr"/>
            <a:endParaRPr lang="en-US" altLang="ja-JP" dirty="0"/>
          </a:p>
          <a:p>
            <a:pPr algn="ctr"/>
            <a:endParaRPr kumimoji="1" lang="en-US" altLang="ja-JP" dirty="0" smtClean="0"/>
          </a:p>
          <a:p>
            <a:pPr algn="ctr"/>
            <a:endParaRPr kumimoji="1" lang="ja-JP" altLang="en-US" dirty="0"/>
          </a:p>
        </p:txBody>
      </p:sp>
      <p:sp>
        <p:nvSpPr>
          <p:cNvPr id="7" name="角丸四角形 6"/>
          <p:cNvSpPr/>
          <p:nvPr/>
        </p:nvSpPr>
        <p:spPr>
          <a:xfrm>
            <a:off x="6902343" y="5191163"/>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endParaRPr lang="en-US" altLang="ja-JP" dirty="0" smtClean="0"/>
          </a:p>
          <a:p>
            <a:pPr algn="ctr"/>
            <a:r>
              <a:rPr lang="en-US" altLang="ja-JP" dirty="0" smtClean="0"/>
              <a:t>VM</a:t>
            </a:r>
            <a:endParaRPr kumimoji="1" lang="ja-JP" altLang="en-US" dirty="0"/>
          </a:p>
        </p:txBody>
      </p:sp>
      <p:cxnSp>
        <p:nvCxnSpPr>
          <p:cNvPr id="18" name="カギ線コネクタ 17"/>
          <p:cNvCxnSpPr>
            <a:stCxn id="12" idx="0"/>
            <a:endCxn id="7" idx="0"/>
          </p:cNvCxnSpPr>
          <p:nvPr/>
        </p:nvCxnSpPr>
        <p:spPr bwMode="auto">
          <a:xfrm rot="16200000" flipH="1">
            <a:off x="6148264" y="3843084"/>
            <a:ext cx="322003" cy="2374154"/>
          </a:xfrm>
          <a:prstGeom prst="bentConnector3">
            <a:avLst>
              <a:gd name="adj1" fmla="val -70993"/>
            </a:avLst>
          </a:prstGeom>
          <a:solidFill>
            <a:schemeClr val="accent1"/>
          </a:solidFill>
          <a:ln w="38100"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矢印コネクタ 25"/>
          <p:cNvCxnSpPr>
            <a:stCxn id="21" idx="3"/>
            <a:endCxn id="10" idx="2"/>
          </p:cNvCxnSpPr>
          <p:nvPr/>
        </p:nvCxnSpPr>
        <p:spPr bwMode="auto">
          <a:xfrm>
            <a:off x="2415907" y="5643160"/>
            <a:ext cx="747851" cy="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カギ線コネクタ 27"/>
          <p:cNvCxnSpPr>
            <a:stCxn id="10" idx="1"/>
            <a:endCxn id="7" idx="2"/>
          </p:cNvCxnSpPr>
          <p:nvPr/>
        </p:nvCxnSpPr>
        <p:spPr bwMode="auto">
          <a:xfrm rot="5400000" flipH="1" flipV="1">
            <a:off x="5554051" y="4006869"/>
            <a:ext cx="145997" cy="3738585"/>
          </a:xfrm>
          <a:prstGeom prst="bentConnector3">
            <a:avLst>
              <a:gd name="adj1" fmla="val -156579"/>
            </a:avLst>
          </a:prstGeom>
          <a:solidFill>
            <a:schemeClr val="accent1"/>
          </a:solidFill>
          <a:ln w="381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6" name="グループ化 35"/>
          <p:cNvGrpSpPr/>
          <p:nvPr/>
        </p:nvGrpSpPr>
        <p:grpSpPr>
          <a:xfrm>
            <a:off x="1285719" y="4748333"/>
            <a:ext cx="1130188" cy="1420321"/>
            <a:chOff x="755576" y="4748333"/>
            <a:chExt cx="1130188" cy="1420321"/>
          </a:xfrm>
        </p:grpSpPr>
        <p:pic>
          <p:nvPicPr>
            <p:cNvPr id="2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5117665"/>
              <a:ext cx="1130188" cy="1050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テキスト ボックス 34"/>
            <p:cNvSpPr txBox="1"/>
            <p:nvPr/>
          </p:nvSpPr>
          <p:spPr>
            <a:xfrm>
              <a:off x="891706" y="4748333"/>
              <a:ext cx="857927" cy="369332"/>
            </a:xfrm>
            <a:prstGeom prst="rect">
              <a:avLst/>
            </a:prstGeom>
            <a:noFill/>
          </p:spPr>
          <p:txBody>
            <a:bodyPr wrap="none" rtlCol="0">
              <a:spAutoFit/>
            </a:bodyPr>
            <a:lstStyle/>
            <a:p>
              <a:r>
                <a:rPr lang="ja-JP" altLang="en-US" dirty="0"/>
                <a:t>ユーザ</a:t>
              </a:r>
              <a:endParaRPr kumimoji="1" lang="ja-JP" altLang="en-US" dirty="0"/>
            </a:p>
          </p:txBody>
        </p:sp>
      </p:grpSp>
    </p:spTree>
    <p:extLst>
      <p:ext uri="{BB962C8B-B14F-4D97-AF65-F5344CB8AC3E}">
        <p14:creationId xmlns:p14="http://schemas.microsoft.com/office/powerpoint/2010/main" val="265968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par>
                                <p:cTn id="23" presetID="10" presetClass="entr" presetSubtype="0"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fade">
                                      <p:cBhvr>
                                        <p:cTn id="25" dur="500"/>
                                        <p:tgtEl>
                                          <p:spTgt spid="3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強制パススルー</a:t>
            </a:r>
            <a:endParaRPr kumimoji="1" lang="ja-JP" altLang="en-US" dirty="0"/>
          </a:p>
        </p:txBody>
      </p:sp>
      <p:sp>
        <p:nvSpPr>
          <p:cNvPr id="43" name="コンテンツ プレースホルダー 42"/>
          <p:cNvSpPr>
            <a:spLocks noGrp="1"/>
          </p:cNvSpPr>
          <p:nvPr>
            <p:ph idx="1"/>
          </p:nvPr>
        </p:nvSpPr>
        <p:spPr/>
        <p:txBody>
          <a:bodyPr/>
          <a:lstStyle/>
          <a:p>
            <a:r>
              <a:rPr lang="ja-JP" altLang="en-US" dirty="0"/>
              <a:t>ユーザ</a:t>
            </a:r>
            <a:r>
              <a:rPr lang="en-US" altLang="ja-JP" dirty="0"/>
              <a:t>VM</a:t>
            </a:r>
            <a:r>
              <a:rPr lang="ja-JP" altLang="en-US" dirty="0"/>
              <a:t>の入出力アクセスをクラウドハイパーバイザが横取り</a:t>
            </a:r>
          </a:p>
          <a:p>
            <a:pPr lvl="1"/>
            <a:r>
              <a:rPr lang="ja-JP" altLang="en-US" dirty="0"/>
              <a:t>入出力を行うとクラウドハイパーバイザに直接</a:t>
            </a:r>
            <a:r>
              <a:rPr lang="en-US" altLang="ja-JP" dirty="0"/>
              <a:t>VM Exit</a:t>
            </a:r>
          </a:p>
          <a:p>
            <a:pPr lvl="2"/>
            <a:r>
              <a:rPr lang="ja-JP" altLang="en-US" dirty="0"/>
              <a:t>ポート</a:t>
            </a:r>
            <a:r>
              <a:rPr lang="en-US" altLang="ja-JP" dirty="0"/>
              <a:t>I/O</a:t>
            </a:r>
            <a:r>
              <a:rPr lang="ja-JP" altLang="en-US" dirty="0"/>
              <a:t>、メモリマップト</a:t>
            </a:r>
            <a:r>
              <a:rPr lang="en-US" altLang="ja-JP" dirty="0" smtClean="0"/>
              <a:t>I/O</a:t>
            </a:r>
            <a:r>
              <a:rPr lang="ja-JP" altLang="en-US" dirty="0" smtClean="0"/>
              <a:t>の実行時</a:t>
            </a:r>
            <a:endParaRPr lang="en-US" altLang="ja-JP" dirty="0"/>
          </a:p>
          <a:p>
            <a:pPr lvl="1"/>
            <a:r>
              <a:rPr lang="ja-JP" altLang="en-US" dirty="0"/>
              <a:t>そのままクラウドハイパーバイザが処理</a:t>
            </a:r>
          </a:p>
          <a:p>
            <a:pPr lvl="2"/>
            <a:r>
              <a:rPr lang="ja-JP" altLang="en-US" dirty="0"/>
              <a:t>従来はゲストハイパーバイザに制御を移して</a:t>
            </a:r>
            <a:r>
              <a:rPr lang="ja-JP" altLang="en-US" dirty="0" smtClean="0"/>
              <a:t>処理</a:t>
            </a:r>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grpSp>
        <p:nvGrpSpPr>
          <p:cNvPr id="13" name="グループ化 12"/>
          <p:cNvGrpSpPr/>
          <p:nvPr/>
        </p:nvGrpSpPr>
        <p:grpSpPr>
          <a:xfrm>
            <a:off x="1979792" y="4365104"/>
            <a:ext cx="3816416" cy="2376224"/>
            <a:chOff x="1979792" y="4365104"/>
            <a:chExt cx="3816416" cy="2376224"/>
          </a:xfrm>
        </p:grpSpPr>
        <p:sp>
          <p:nvSpPr>
            <p:cNvPr id="49" name="正方形/長方形 48"/>
            <p:cNvSpPr/>
            <p:nvPr/>
          </p:nvSpPr>
          <p:spPr>
            <a:xfrm>
              <a:off x="1979792" y="4365104"/>
              <a:ext cx="3815996" cy="1799998"/>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クラウド</a:t>
              </a:r>
              <a:r>
                <a:rPr lang="en-US" altLang="ja-JP" dirty="0" smtClean="0"/>
                <a:t>VM</a:t>
              </a:r>
              <a:endParaRPr kumimoji="1" lang="en-US" altLang="ja-JP" dirty="0" smtClean="0"/>
            </a:p>
            <a:p>
              <a:pPr algn="ctr"/>
              <a:endParaRPr lang="en-US" altLang="ja-JP" dirty="0" smtClean="0"/>
            </a:p>
            <a:p>
              <a:pPr algn="ctr"/>
              <a:endParaRPr lang="en-US" altLang="ja-JP" dirty="0"/>
            </a:p>
            <a:p>
              <a:pPr algn="ctr"/>
              <a:endParaRPr lang="en-US" altLang="ja-JP" dirty="0"/>
            </a:p>
            <a:p>
              <a:pPr algn="ctr"/>
              <a:endParaRPr kumimoji="1" lang="en-US" altLang="ja-JP" dirty="0" smtClean="0"/>
            </a:p>
            <a:p>
              <a:pPr algn="ctr"/>
              <a:endParaRPr kumimoji="1" lang="en-US" altLang="ja-JP" dirty="0" smtClean="0"/>
            </a:p>
          </p:txBody>
        </p:sp>
        <p:sp>
          <p:nvSpPr>
            <p:cNvPr id="51" name="角丸四角形 50"/>
            <p:cNvSpPr/>
            <p:nvPr/>
          </p:nvSpPr>
          <p:spPr>
            <a:xfrm>
              <a:off x="4140031" y="4725145"/>
              <a:ext cx="1547998" cy="46799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sp>
          <p:nvSpPr>
            <p:cNvPr id="25" name="正方形/長方形 24"/>
            <p:cNvSpPr/>
            <p:nvPr/>
          </p:nvSpPr>
          <p:spPr>
            <a:xfrm>
              <a:off x="1979792" y="6381328"/>
              <a:ext cx="3816416"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クラウドハイパーバイザ</a:t>
              </a:r>
              <a:endParaRPr lang="en-US" altLang="ja-JP" dirty="0" smtClean="0"/>
            </a:p>
          </p:txBody>
        </p:sp>
        <p:sp>
          <p:nvSpPr>
            <p:cNvPr id="21" name="片側の 2 つの角を丸めた四角形 20"/>
            <p:cNvSpPr/>
            <p:nvPr/>
          </p:nvSpPr>
          <p:spPr>
            <a:xfrm>
              <a:off x="2051799" y="4725145"/>
              <a:ext cx="1547998" cy="467999"/>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仮想デバイス</a:t>
              </a:r>
              <a:endParaRPr kumimoji="1" lang="en-US" altLang="ja-JP" dirty="0" smtClean="0"/>
            </a:p>
          </p:txBody>
        </p:sp>
        <p:sp>
          <p:nvSpPr>
            <p:cNvPr id="23" name="角丸四角形 22"/>
            <p:cNvSpPr/>
            <p:nvPr/>
          </p:nvSpPr>
          <p:spPr bwMode="auto">
            <a:xfrm>
              <a:off x="2051800" y="5589240"/>
              <a:ext cx="2520304" cy="468000"/>
            </a:xfrm>
            <a:prstGeom prst="round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smtClean="0">
                  <a:solidFill>
                    <a:schemeClr val="tx1"/>
                  </a:solidFill>
                  <a:latin typeface="+mj-ea"/>
                  <a:ea typeface="+mj-ea"/>
                </a:rPr>
                <a:t>ゲストハイパーバイザ</a:t>
              </a:r>
              <a:endParaRPr kumimoji="0" lang="ja-JP" altLang="en-US" sz="1800" b="0" i="0" u="none" strike="noStrike" cap="none" normalizeH="0" baseline="0" dirty="0" smtClean="0">
                <a:ln>
                  <a:noFill/>
                </a:ln>
                <a:solidFill>
                  <a:schemeClr val="tx1"/>
                </a:solidFill>
                <a:effectLst/>
                <a:latin typeface="+mj-ea"/>
                <a:ea typeface="+mj-ea"/>
              </a:endParaRPr>
            </a:p>
          </p:txBody>
        </p:sp>
      </p:grpSp>
      <p:cxnSp>
        <p:nvCxnSpPr>
          <p:cNvPr id="8" name="直線コネクタ 7"/>
          <p:cNvCxnSpPr>
            <a:stCxn id="23" idx="2"/>
          </p:cNvCxnSpPr>
          <p:nvPr/>
        </p:nvCxnSpPr>
        <p:spPr bwMode="auto">
          <a:xfrm>
            <a:off x="3311952" y="6057240"/>
            <a:ext cx="0" cy="324088"/>
          </a:xfrm>
          <a:prstGeom prst="line">
            <a:avLst/>
          </a:prstGeom>
          <a:solidFill>
            <a:schemeClr val="accent1"/>
          </a:solidFill>
          <a:ln w="38100"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コネクタ 9"/>
          <p:cNvCxnSpPr>
            <a:stCxn id="21" idx="1"/>
          </p:cNvCxnSpPr>
          <p:nvPr/>
        </p:nvCxnSpPr>
        <p:spPr bwMode="auto">
          <a:xfrm>
            <a:off x="2825798" y="5193144"/>
            <a:ext cx="0" cy="396096"/>
          </a:xfrm>
          <a:prstGeom prst="line">
            <a:avLst/>
          </a:prstGeom>
          <a:solidFill>
            <a:schemeClr val="accent1"/>
          </a:solidFill>
          <a:ln w="38100"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角丸四角形吹き出し 19"/>
          <p:cNvSpPr/>
          <p:nvPr/>
        </p:nvSpPr>
        <p:spPr>
          <a:xfrm>
            <a:off x="5724208" y="4221088"/>
            <a:ext cx="1440000" cy="720000"/>
          </a:xfrm>
          <a:prstGeom prst="wedgeRoundRectCallout">
            <a:avLst>
              <a:gd name="adj1" fmla="val -81802"/>
              <a:gd name="adj2" fmla="val 39702"/>
              <a:gd name="adj3" fmla="val 16667"/>
            </a:avLst>
          </a:prstGeom>
          <a:solidFill>
            <a:schemeClr val="bg1"/>
          </a:solidFill>
          <a:ln w="38100" cmpd="sng">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solidFill>
                  <a:schemeClr val="tx1"/>
                </a:solidFill>
              </a:rPr>
              <a:t>入出力</a:t>
            </a:r>
            <a:endParaRPr lang="en-US" altLang="ja-JP" dirty="0" smtClean="0">
              <a:solidFill>
                <a:schemeClr val="tx1"/>
              </a:solidFill>
            </a:endParaRPr>
          </a:p>
          <a:p>
            <a:pPr algn="ctr"/>
            <a:r>
              <a:rPr lang="ja-JP" altLang="en-US" dirty="0" smtClean="0">
                <a:solidFill>
                  <a:schemeClr val="tx1"/>
                </a:solidFill>
              </a:rPr>
              <a:t>アクセス</a:t>
            </a:r>
            <a:endParaRPr kumimoji="1" lang="ja-JP" altLang="en-US" dirty="0">
              <a:solidFill>
                <a:schemeClr val="tx1"/>
              </a:solidFill>
            </a:endParaRPr>
          </a:p>
        </p:txBody>
      </p:sp>
      <p:grpSp>
        <p:nvGrpSpPr>
          <p:cNvPr id="17" name="グループ化 16"/>
          <p:cNvGrpSpPr/>
          <p:nvPr/>
        </p:nvGrpSpPr>
        <p:grpSpPr>
          <a:xfrm>
            <a:off x="4914030" y="5193144"/>
            <a:ext cx="907621" cy="1188184"/>
            <a:chOff x="4914030" y="5193144"/>
            <a:chExt cx="907621" cy="1188184"/>
          </a:xfrm>
        </p:grpSpPr>
        <p:cxnSp>
          <p:nvCxnSpPr>
            <p:cNvPr id="15" name="直線コネクタ 14"/>
            <p:cNvCxnSpPr>
              <a:stCxn id="51" idx="2"/>
            </p:cNvCxnSpPr>
            <p:nvPr/>
          </p:nvCxnSpPr>
          <p:spPr bwMode="auto">
            <a:xfrm>
              <a:off x="4914030" y="5193144"/>
              <a:ext cx="0" cy="1188184"/>
            </a:xfrm>
            <a:prstGeom prst="line">
              <a:avLst/>
            </a:prstGeom>
            <a:solidFill>
              <a:schemeClr val="accent1"/>
            </a:solidFill>
            <a:ln w="381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4914030" y="5638574"/>
              <a:ext cx="907621" cy="369332"/>
            </a:xfrm>
            <a:prstGeom prst="rect">
              <a:avLst/>
            </a:prstGeom>
            <a:noFill/>
          </p:spPr>
          <p:txBody>
            <a:bodyPr wrap="none" rtlCol="0">
              <a:spAutoFit/>
            </a:bodyPr>
            <a:lstStyle/>
            <a:p>
              <a:r>
                <a:rPr kumimoji="1" lang="en-US" altLang="ja-JP" dirty="0" smtClean="0"/>
                <a:t>VM Exit</a:t>
              </a:r>
              <a:endParaRPr kumimoji="1" lang="ja-JP" altLang="en-US" dirty="0"/>
            </a:p>
          </p:txBody>
        </p:sp>
      </p:grpSp>
    </p:spTree>
    <p:extLst>
      <p:ext uri="{BB962C8B-B14F-4D97-AF65-F5344CB8AC3E}">
        <p14:creationId xmlns:p14="http://schemas.microsoft.com/office/powerpoint/2010/main" val="197291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10"/>
                                        </p:tgtEl>
                                      </p:cBhvr>
                                    </p:animEffect>
                                    <p:set>
                                      <p:cBhvr>
                                        <p:cTn id="30"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シャドウデバイスでの入出力処理</a:t>
            </a:r>
            <a:endParaRPr kumimoji="1" lang="ja-JP" altLang="en-US" dirty="0"/>
          </a:p>
        </p:txBody>
      </p:sp>
      <p:sp>
        <p:nvSpPr>
          <p:cNvPr id="3" name="コンテンツ プレースホルダー 2"/>
          <p:cNvSpPr>
            <a:spLocks noGrp="1"/>
          </p:cNvSpPr>
          <p:nvPr>
            <p:ph idx="1"/>
          </p:nvPr>
        </p:nvSpPr>
        <p:spPr/>
        <p:txBody>
          <a:bodyPr/>
          <a:lstStyle/>
          <a:p>
            <a:r>
              <a:rPr lang="ja-JP" altLang="en-US" dirty="0"/>
              <a:t>シャドウデバイスに入出力要求を送信</a:t>
            </a:r>
          </a:p>
          <a:p>
            <a:pPr lvl="1"/>
            <a:r>
              <a:rPr lang="ja-JP" altLang="en-US" dirty="0"/>
              <a:t>ユーザ</a:t>
            </a:r>
            <a:r>
              <a:rPr lang="en-US" altLang="ja-JP" dirty="0" smtClean="0"/>
              <a:t>VM</a:t>
            </a:r>
            <a:r>
              <a:rPr lang="ja-JP" altLang="en-US" dirty="0" smtClean="0"/>
              <a:t>から</a:t>
            </a:r>
            <a:r>
              <a:rPr lang="ja-JP" altLang="en-US" dirty="0"/>
              <a:t>プロキシ</a:t>
            </a:r>
            <a:r>
              <a:rPr lang="en-US" altLang="ja-JP" dirty="0"/>
              <a:t>VM</a:t>
            </a:r>
            <a:r>
              <a:rPr lang="ja-JP" altLang="en-US" dirty="0"/>
              <a:t>を見つける</a:t>
            </a:r>
          </a:p>
          <a:p>
            <a:pPr lvl="1"/>
            <a:r>
              <a:rPr lang="ja-JP" altLang="en-US" dirty="0"/>
              <a:t>クラウド</a:t>
            </a:r>
            <a:r>
              <a:rPr lang="en-US" altLang="ja-JP" dirty="0"/>
              <a:t>VM</a:t>
            </a:r>
            <a:r>
              <a:rPr lang="ja-JP" altLang="en-US" dirty="0"/>
              <a:t>からプロキシ</a:t>
            </a:r>
            <a:r>
              <a:rPr lang="en-US" altLang="ja-JP" dirty="0"/>
              <a:t>VM</a:t>
            </a:r>
            <a:r>
              <a:rPr lang="ja-JP" altLang="en-US" dirty="0"/>
              <a:t>に要求をリダイレクト</a:t>
            </a:r>
          </a:p>
          <a:p>
            <a:r>
              <a:rPr lang="ja-JP" altLang="en-US" dirty="0"/>
              <a:t>シャドウデバイスからの応答をユーザ</a:t>
            </a:r>
            <a:r>
              <a:rPr lang="en-US" altLang="ja-JP" dirty="0"/>
              <a:t>VM</a:t>
            </a:r>
            <a:r>
              <a:rPr lang="ja-JP" altLang="en-US" dirty="0"/>
              <a:t>に返す</a:t>
            </a:r>
          </a:p>
          <a:p>
            <a:pPr lvl="1"/>
            <a:r>
              <a:rPr lang="ja-JP" altLang="en-US" dirty="0"/>
              <a:t>プロキシ</a:t>
            </a:r>
            <a:r>
              <a:rPr lang="en-US" altLang="ja-JP" dirty="0"/>
              <a:t>VM</a:t>
            </a:r>
            <a:r>
              <a:rPr lang="ja-JP" altLang="en-US" dirty="0"/>
              <a:t>からクラウド</a:t>
            </a:r>
            <a:r>
              <a:rPr lang="en-US" altLang="ja-JP" dirty="0"/>
              <a:t>VM</a:t>
            </a:r>
            <a:r>
              <a:rPr lang="ja-JP" altLang="en-US" dirty="0"/>
              <a:t>に応答を</a:t>
            </a:r>
            <a:r>
              <a:rPr lang="ja-JP" altLang="en-US" dirty="0" smtClean="0"/>
              <a:t>リダイレクト</a:t>
            </a:r>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16</a:t>
            </a:fld>
            <a:endParaRPr lang="ja-JP" altLang="en-US" dirty="0"/>
          </a:p>
        </p:txBody>
      </p:sp>
      <p:sp>
        <p:nvSpPr>
          <p:cNvPr id="8" name="正方形/長方形 7"/>
          <p:cNvSpPr/>
          <p:nvPr/>
        </p:nvSpPr>
        <p:spPr>
          <a:xfrm>
            <a:off x="1296651" y="6381328"/>
            <a:ext cx="6195587"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クラウドハイパーバイザ</a:t>
            </a:r>
            <a:endParaRPr lang="en-US" altLang="ja-JP" dirty="0" smtClean="0"/>
          </a:p>
        </p:txBody>
      </p:sp>
      <p:grpSp>
        <p:nvGrpSpPr>
          <p:cNvPr id="10" name="グループ化 9"/>
          <p:cNvGrpSpPr/>
          <p:nvPr/>
        </p:nvGrpSpPr>
        <p:grpSpPr>
          <a:xfrm>
            <a:off x="5707192" y="4562762"/>
            <a:ext cx="3041112" cy="1440000"/>
            <a:chOff x="5707192" y="4562762"/>
            <a:chExt cx="3041112" cy="1440000"/>
          </a:xfrm>
        </p:grpSpPr>
        <p:sp>
          <p:nvSpPr>
            <p:cNvPr id="6" name="正方形/長方形 5"/>
            <p:cNvSpPr/>
            <p:nvPr/>
          </p:nvSpPr>
          <p:spPr>
            <a:xfrm>
              <a:off x="5707192" y="4562762"/>
              <a:ext cx="1800000" cy="14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クラウド</a:t>
              </a:r>
              <a:r>
                <a:rPr lang="en-US" altLang="ja-JP" dirty="0" smtClean="0"/>
                <a:t>VM</a:t>
              </a:r>
              <a:endParaRPr lang="en-US" altLang="ja-JP" dirty="0"/>
            </a:p>
            <a:p>
              <a:pPr algn="ctr"/>
              <a:endParaRPr kumimoji="1" lang="en-US" altLang="ja-JP" dirty="0" smtClean="0"/>
            </a:p>
            <a:p>
              <a:pPr algn="ctr"/>
              <a:endParaRPr lang="en-US" altLang="ja-JP" dirty="0"/>
            </a:p>
            <a:p>
              <a:pPr algn="ctr"/>
              <a:endParaRPr kumimoji="1" lang="en-US" altLang="ja-JP" dirty="0" smtClean="0"/>
            </a:p>
          </p:txBody>
        </p:sp>
        <p:sp>
          <p:nvSpPr>
            <p:cNvPr id="7" name="角丸四角形 6"/>
            <p:cNvSpPr/>
            <p:nvPr/>
          </p:nvSpPr>
          <p:spPr>
            <a:xfrm>
              <a:off x="6013192" y="5193264"/>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sp>
          <p:nvSpPr>
            <p:cNvPr id="9" name="角丸四角形吹き出し 8"/>
            <p:cNvSpPr/>
            <p:nvPr/>
          </p:nvSpPr>
          <p:spPr>
            <a:xfrm>
              <a:off x="7308304" y="5008885"/>
              <a:ext cx="1440000" cy="720000"/>
            </a:xfrm>
            <a:prstGeom prst="wedgeRoundRectCallout">
              <a:avLst>
                <a:gd name="adj1" fmla="val -81802"/>
                <a:gd name="adj2" fmla="val 39702"/>
                <a:gd name="adj3" fmla="val 16667"/>
              </a:avLst>
            </a:prstGeom>
            <a:solidFill>
              <a:schemeClr val="bg1"/>
            </a:solidFill>
            <a:ln w="38100" cmpd="sng">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solidFill>
                    <a:schemeClr val="tx1"/>
                  </a:solidFill>
                </a:rPr>
                <a:t>入出力</a:t>
              </a:r>
              <a:endParaRPr lang="en-US" altLang="ja-JP" dirty="0" smtClean="0">
                <a:solidFill>
                  <a:schemeClr val="tx1"/>
                </a:solidFill>
              </a:endParaRPr>
            </a:p>
            <a:p>
              <a:pPr algn="ctr"/>
              <a:r>
                <a:rPr lang="ja-JP" altLang="en-US" dirty="0" smtClean="0">
                  <a:solidFill>
                    <a:schemeClr val="tx1"/>
                  </a:solidFill>
                </a:rPr>
                <a:t>アクセス</a:t>
              </a:r>
              <a:endParaRPr kumimoji="1" lang="ja-JP" altLang="en-US" dirty="0">
                <a:solidFill>
                  <a:schemeClr val="tx1"/>
                </a:solidFill>
              </a:endParaRPr>
            </a:p>
          </p:txBody>
        </p:sp>
      </p:grpSp>
      <p:sp>
        <p:nvSpPr>
          <p:cNvPr id="19" name="片側の 2 つの角を丸めた四角形 18"/>
          <p:cNvSpPr/>
          <p:nvPr/>
        </p:nvSpPr>
        <p:spPr>
          <a:xfrm>
            <a:off x="1296651" y="5030762"/>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en-US" dirty="0" smtClean="0"/>
              <a:t>シャドウ</a:t>
            </a:r>
            <a:endParaRPr kumimoji="1" lang="en-US" altLang="ja-JP" dirty="0" smtClean="0"/>
          </a:p>
          <a:p>
            <a:pPr algn="ctr"/>
            <a:r>
              <a:rPr kumimoji="1" lang="ja-JP" altLang="en-US" dirty="0" smtClean="0"/>
              <a:t>デバイス</a:t>
            </a:r>
            <a:endParaRPr kumimoji="1" lang="en-US" altLang="ja-JP" dirty="0" smtClean="0"/>
          </a:p>
        </p:txBody>
      </p:sp>
      <p:sp>
        <p:nvSpPr>
          <p:cNvPr id="23" name="正方形/長方形 22"/>
          <p:cNvSpPr/>
          <p:nvPr/>
        </p:nvSpPr>
        <p:spPr>
          <a:xfrm>
            <a:off x="2620865" y="4562762"/>
            <a:ext cx="1188000" cy="1080000"/>
          </a:xfrm>
          <a:prstGeom prst="rect">
            <a:avLst/>
          </a:prstGeom>
          <a:solidFill>
            <a:srgbClr val="92D050"/>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プロキシ</a:t>
            </a:r>
            <a:endParaRPr kumimoji="1" lang="en-US" altLang="ja-JP" dirty="0" smtClean="0"/>
          </a:p>
          <a:p>
            <a:pPr algn="ctr"/>
            <a:r>
              <a:rPr kumimoji="1" lang="en-US" altLang="ja-JP" dirty="0" smtClean="0"/>
              <a:t>VM</a:t>
            </a:r>
          </a:p>
        </p:txBody>
      </p:sp>
      <p:sp>
        <p:nvSpPr>
          <p:cNvPr id="24" name="片側の 2 つの角を丸めた四角形 23"/>
          <p:cNvSpPr/>
          <p:nvPr/>
        </p:nvSpPr>
        <p:spPr>
          <a:xfrm>
            <a:off x="4189046" y="4562762"/>
            <a:ext cx="1368000" cy="1080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クラウド</a:t>
            </a:r>
            <a:r>
              <a:rPr lang="en-US" altLang="ja-JP" dirty="0" smtClean="0"/>
              <a:t>VM</a:t>
            </a:r>
            <a:r>
              <a:rPr lang="ja-JP" altLang="en-US" dirty="0" smtClean="0"/>
              <a:t>用の仮想</a:t>
            </a:r>
            <a:r>
              <a:rPr kumimoji="1" lang="ja-JP" altLang="en-US" dirty="0" smtClean="0"/>
              <a:t>デバイス</a:t>
            </a:r>
            <a:endParaRPr kumimoji="1" lang="en-US" altLang="ja-JP" dirty="0" smtClean="0"/>
          </a:p>
        </p:txBody>
      </p:sp>
      <p:cxnSp>
        <p:nvCxnSpPr>
          <p:cNvPr id="14" name="直線コネクタ 13"/>
          <p:cNvCxnSpPr/>
          <p:nvPr/>
        </p:nvCxnSpPr>
        <p:spPr bwMode="auto">
          <a:xfrm>
            <a:off x="6804248" y="5805264"/>
            <a:ext cx="0" cy="576064"/>
          </a:xfrm>
          <a:prstGeom prst="line">
            <a:avLst/>
          </a:prstGeom>
          <a:solidFill>
            <a:schemeClr val="accent1"/>
          </a:solidFill>
          <a:ln w="381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a:endCxn id="24" idx="1"/>
          </p:cNvCxnSpPr>
          <p:nvPr/>
        </p:nvCxnSpPr>
        <p:spPr bwMode="auto">
          <a:xfrm flipV="1">
            <a:off x="4873046" y="5642762"/>
            <a:ext cx="0" cy="738567"/>
          </a:xfrm>
          <a:prstGeom prst="straightConnector1">
            <a:avLst/>
          </a:prstGeom>
          <a:solidFill>
            <a:schemeClr val="accent1"/>
          </a:solidFill>
          <a:ln w="38100" cap="flat" cmpd="sng" algn="ctr">
            <a:solidFill>
              <a:schemeClr val="tx1"/>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V="1">
            <a:off x="6444208" y="5805264"/>
            <a:ext cx="0" cy="576064"/>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矢印コネクタ 12"/>
          <p:cNvCxnSpPr/>
          <p:nvPr/>
        </p:nvCxnSpPr>
        <p:spPr bwMode="auto">
          <a:xfrm flipV="1">
            <a:off x="2123728" y="5642762"/>
            <a:ext cx="0" cy="738566"/>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p:nvPr/>
        </p:nvCxnSpPr>
        <p:spPr bwMode="auto">
          <a:xfrm>
            <a:off x="1691680" y="5642762"/>
            <a:ext cx="0" cy="738566"/>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p:cNvSpPr txBox="1"/>
          <p:nvPr/>
        </p:nvSpPr>
        <p:spPr>
          <a:xfrm>
            <a:off x="2123728" y="5908630"/>
            <a:ext cx="646331" cy="369332"/>
          </a:xfrm>
          <a:prstGeom prst="rect">
            <a:avLst/>
          </a:prstGeom>
          <a:noFill/>
        </p:spPr>
        <p:txBody>
          <a:bodyPr wrap="none" rtlCol="0">
            <a:spAutoFit/>
          </a:bodyPr>
          <a:lstStyle/>
          <a:p>
            <a:r>
              <a:rPr kumimoji="1" lang="ja-JP" altLang="en-US" dirty="0" smtClean="0"/>
              <a:t>要求</a:t>
            </a:r>
            <a:endParaRPr kumimoji="1" lang="ja-JP" altLang="en-US" dirty="0"/>
          </a:p>
        </p:txBody>
      </p:sp>
      <p:sp>
        <p:nvSpPr>
          <p:cNvPr id="20" name="テキスト ボックス 19"/>
          <p:cNvSpPr txBox="1"/>
          <p:nvPr/>
        </p:nvSpPr>
        <p:spPr>
          <a:xfrm>
            <a:off x="1008657" y="5854379"/>
            <a:ext cx="646331" cy="369332"/>
          </a:xfrm>
          <a:prstGeom prst="rect">
            <a:avLst/>
          </a:prstGeom>
          <a:noFill/>
        </p:spPr>
        <p:txBody>
          <a:bodyPr wrap="none" rtlCol="0">
            <a:spAutoFit/>
          </a:bodyPr>
          <a:lstStyle/>
          <a:p>
            <a:r>
              <a:rPr lang="ja-JP" altLang="en-US" dirty="0"/>
              <a:t>応答</a:t>
            </a:r>
            <a:endParaRPr kumimoji="1" lang="ja-JP" altLang="en-US" dirty="0"/>
          </a:p>
        </p:txBody>
      </p:sp>
      <p:cxnSp>
        <p:nvCxnSpPr>
          <p:cNvPr id="15" name="直線矢印コネクタ 14"/>
          <p:cNvCxnSpPr>
            <a:endCxn id="23" idx="2"/>
          </p:cNvCxnSpPr>
          <p:nvPr/>
        </p:nvCxnSpPr>
        <p:spPr bwMode="auto">
          <a:xfrm flipV="1">
            <a:off x="3214865" y="5642762"/>
            <a:ext cx="0" cy="738567"/>
          </a:xfrm>
          <a:prstGeom prst="straightConnector1">
            <a:avLst/>
          </a:prstGeom>
          <a:solidFill>
            <a:schemeClr val="accent1"/>
          </a:solidFill>
          <a:ln w="38100" cap="flat" cmpd="sng" algn="ctr">
            <a:solidFill>
              <a:schemeClr val="tx1"/>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52746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par>
                                <p:cTn id="16" presetID="10" presetClass="entr" presetSubtype="0"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par>
                                <p:cTn id="27" presetID="10"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par>
                                <p:cTn id="30" presetID="10" presetClass="exit" presetSubtype="0" fill="hold" nodeType="withEffect">
                                  <p:stCondLst>
                                    <p:cond delay="0"/>
                                  </p:stCondLst>
                                  <p:childTnLst>
                                    <p:animEffect transition="out" filter="fade">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14"/>
                                        </p:tgtEl>
                                      </p:cBhvr>
                                    </p:animEffect>
                                    <p:set>
                                      <p:cBhvr>
                                        <p:cTn id="35" dur="1" fill="hold">
                                          <p:stCondLst>
                                            <p:cond delay="499"/>
                                          </p:stCondLst>
                                        </p:cTn>
                                        <p:tgtEl>
                                          <p:spTgt spid="14"/>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8"/>
                                        </p:tgtEl>
                                      </p:cBhvr>
                                    </p:animEffect>
                                    <p:set>
                                      <p:cBhvr>
                                        <p:cTn id="38" dur="1" fill="hold">
                                          <p:stCondLst>
                                            <p:cond delay="499"/>
                                          </p:stCondLst>
                                        </p:cTn>
                                        <p:tgtEl>
                                          <p:spTgt spid="18"/>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fade">
                                      <p:cBhvr>
                                        <p:cTn id="46"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仮想</a:t>
            </a:r>
            <a:r>
              <a:rPr lang="ja-JP" altLang="en-US" dirty="0"/>
              <a:t>割り込み</a:t>
            </a:r>
            <a:r>
              <a:rPr lang="ja-JP" altLang="en-US" dirty="0" smtClean="0"/>
              <a:t>の処理</a:t>
            </a:r>
            <a:endParaRPr kumimoji="1" lang="ja-JP" altLang="en-US" dirty="0"/>
          </a:p>
        </p:txBody>
      </p:sp>
      <p:sp>
        <p:nvSpPr>
          <p:cNvPr id="28" name="コンテンツ プレースホルダー 27"/>
          <p:cNvSpPr>
            <a:spLocks noGrp="1"/>
          </p:cNvSpPr>
          <p:nvPr>
            <p:ph idx="1"/>
          </p:nvPr>
        </p:nvSpPr>
        <p:spPr/>
        <p:txBody>
          <a:bodyPr/>
          <a:lstStyle/>
          <a:p>
            <a:r>
              <a:rPr lang="ja-JP" altLang="en-US" dirty="0"/>
              <a:t>シャドウ</a:t>
            </a:r>
            <a:r>
              <a:rPr lang="ja-JP" altLang="en-US" dirty="0" smtClean="0"/>
              <a:t>デバイス</a:t>
            </a:r>
            <a:r>
              <a:rPr lang="ja-JP" altLang="en-US" dirty="0"/>
              <a:t>で発生した仮想割り込みをユーザ</a:t>
            </a:r>
            <a:r>
              <a:rPr lang="en-US" altLang="ja-JP" dirty="0"/>
              <a:t>VM</a:t>
            </a:r>
            <a:r>
              <a:rPr lang="ja-JP" altLang="en-US" dirty="0"/>
              <a:t>に挿入</a:t>
            </a:r>
          </a:p>
          <a:p>
            <a:pPr lvl="1"/>
            <a:r>
              <a:rPr lang="ja-JP" altLang="en-US" dirty="0" smtClean="0"/>
              <a:t>クラウド</a:t>
            </a:r>
            <a:r>
              <a:rPr lang="en-US" altLang="ja-JP" dirty="0" smtClean="0"/>
              <a:t>VM</a:t>
            </a:r>
            <a:r>
              <a:rPr lang="ja-JP" altLang="en-US" dirty="0" smtClean="0"/>
              <a:t>内の割り込みサーバに割り込み情報を送信</a:t>
            </a:r>
            <a:endParaRPr lang="en-US" altLang="ja-JP" dirty="0" smtClean="0"/>
          </a:p>
          <a:p>
            <a:pPr lvl="2"/>
            <a:r>
              <a:rPr lang="ja-JP" altLang="en-US" dirty="0" smtClean="0"/>
              <a:t>割り込みを挿入するハイパーコールを実行</a:t>
            </a:r>
            <a:endParaRPr lang="en-US" altLang="ja-JP" dirty="0" smtClean="0"/>
          </a:p>
          <a:p>
            <a:pPr lvl="1"/>
            <a:r>
              <a:rPr lang="ja-JP" altLang="en-US" dirty="0" smtClean="0"/>
              <a:t>割り込みサーバを経由しても情報は漏洩しない</a:t>
            </a:r>
            <a:endParaRPr lang="ja-JP" altLang="en-US" dirty="0"/>
          </a:p>
          <a:p>
            <a:pPr lvl="2"/>
            <a:r>
              <a:rPr lang="ja-JP" altLang="en-US" dirty="0" smtClean="0"/>
              <a:t>割り込み</a:t>
            </a:r>
            <a:r>
              <a:rPr lang="ja-JP" altLang="en-US" dirty="0"/>
              <a:t>には機密情報は</a:t>
            </a:r>
            <a:r>
              <a:rPr lang="ja-JP" altLang="en-US" dirty="0" smtClean="0"/>
              <a:t>含まれないため</a:t>
            </a:r>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grpSp>
        <p:nvGrpSpPr>
          <p:cNvPr id="27" name="図形グループ 26"/>
          <p:cNvGrpSpPr/>
          <p:nvPr/>
        </p:nvGrpSpPr>
        <p:grpSpPr>
          <a:xfrm>
            <a:off x="1403852" y="4509120"/>
            <a:ext cx="6336297" cy="2159997"/>
            <a:chOff x="1187624" y="4797152"/>
            <a:chExt cx="6336297" cy="2159997"/>
          </a:xfrm>
        </p:grpSpPr>
        <p:grpSp>
          <p:nvGrpSpPr>
            <p:cNvPr id="15" name="図形グループ 14"/>
            <p:cNvGrpSpPr/>
            <p:nvPr/>
          </p:nvGrpSpPr>
          <p:grpSpPr>
            <a:xfrm>
              <a:off x="1187624" y="4797152"/>
              <a:ext cx="6336297" cy="2159997"/>
              <a:chOff x="1259632" y="4968309"/>
              <a:chExt cx="6336297" cy="2159997"/>
            </a:xfrm>
          </p:grpSpPr>
          <p:grpSp>
            <p:nvGrpSpPr>
              <p:cNvPr id="71" name="グループ化 70"/>
              <p:cNvGrpSpPr/>
              <p:nvPr/>
            </p:nvGrpSpPr>
            <p:grpSpPr>
              <a:xfrm>
                <a:off x="1259632" y="4968309"/>
                <a:ext cx="6336297" cy="2159997"/>
                <a:chOff x="1309235" y="5553181"/>
                <a:chExt cx="6336297" cy="2159997"/>
              </a:xfrm>
            </p:grpSpPr>
            <p:grpSp>
              <p:nvGrpSpPr>
                <p:cNvPr id="61" name="グループ化 60"/>
                <p:cNvGrpSpPr/>
                <p:nvPr/>
              </p:nvGrpSpPr>
              <p:grpSpPr>
                <a:xfrm>
                  <a:off x="1309235" y="5553181"/>
                  <a:ext cx="6336297" cy="2159997"/>
                  <a:chOff x="1858767" y="4572034"/>
                  <a:chExt cx="6336297" cy="2159997"/>
                </a:xfrm>
              </p:grpSpPr>
              <p:grpSp>
                <p:nvGrpSpPr>
                  <p:cNvPr id="64" name="グループ化 63"/>
                  <p:cNvGrpSpPr/>
                  <p:nvPr/>
                </p:nvGrpSpPr>
                <p:grpSpPr>
                  <a:xfrm>
                    <a:off x="1858767" y="4572034"/>
                    <a:ext cx="6336297" cy="2159997"/>
                    <a:chOff x="2550905" y="4307567"/>
                    <a:chExt cx="6336297" cy="2159997"/>
                  </a:xfrm>
                </p:grpSpPr>
                <p:sp>
                  <p:nvSpPr>
                    <p:cNvPr id="66" name="片側の 2 つの角を丸めた四角形 65"/>
                    <p:cNvSpPr/>
                    <p:nvPr/>
                  </p:nvSpPr>
                  <p:spPr>
                    <a:xfrm>
                      <a:off x="2550905" y="4640466"/>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sp>
                  <p:nvSpPr>
                    <p:cNvPr id="67" name="正方形/長方形 66"/>
                    <p:cNvSpPr/>
                    <p:nvPr/>
                  </p:nvSpPr>
                  <p:spPr>
                    <a:xfrm>
                      <a:off x="5287209" y="4307567"/>
                      <a:ext cx="3599993" cy="2159997"/>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クラウド</a:t>
                      </a:r>
                      <a:r>
                        <a:rPr lang="en-US" altLang="ja-JP" dirty="0" smtClean="0"/>
                        <a:t>VM</a:t>
                      </a:r>
                    </a:p>
                    <a:p>
                      <a:pPr algn="ctr"/>
                      <a:endParaRPr lang="en-US" altLang="ja-JP" dirty="0" smtClean="0"/>
                    </a:p>
                    <a:p>
                      <a:pPr algn="ctr"/>
                      <a:endParaRPr lang="en-US" altLang="ja-JP" dirty="0" smtClean="0"/>
                    </a:p>
                    <a:p>
                      <a:pPr algn="ctr"/>
                      <a:endParaRPr lang="en-US" altLang="ja-JP" dirty="0" smtClean="0"/>
                    </a:p>
                    <a:p>
                      <a:pPr algn="ctr"/>
                      <a:endParaRPr kumimoji="1" lang="en-US" altLang="ja-JP" dirty="0" smtClean="0"/>
                    </a:p>
                    <a:p>
                      <a:pPr algn="ctr"/>
                      <a:endParaRPr lang="en-US" altLang="ja-JP" dirty="0"/>
                    </a:p>
                    <a:p>
                      <a:pPr algn="ctr"/>
                      <a:endParaRPr kumimoji="1" lang="en-US" altLang="ja-JP" dirty="0" smtClean="0"/>
                    </a:p>
                    <a:p>
                      <a:pPr algn="ctr"/>
                      <a:endParaRPr kumimoji="1" lang="en-US" altLang="ja-JP" dirty="0" smtClean="0"/>
                    </a:p>
                  </p:txBody>
                </p:sp>
              </p:grpSp>
              <p:sp>
                <p:nvSpPr>
                  <p:cNvPr id="65" name="片側の 2 つの角を切り取った四角形 64"/>
                  <p:cNvSpPr/>
                  <p:nvPr/>
                </p:nvSpPr>
                <p:spPr>
                  <a:xfrm>
                    <a:off x="4739087" y="4904933"/>
                    <a:ext cx="1439998" cy="611999"/>
                  </a:xfrm>
                  <a:prstGeom prst="snip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割り込み</a:t>
                    </a:r>
                    <a:endParaRPr lang="en-US" altLang="ja-JP" dirty="0" smtClean="0"/>
                  </a:p>
                  <a:p>
                    <a:pPr algn="ctr"/>
                    <a:r>
                      <a:rPr lang="ja-JP" altLang="en-US" dirty="0" smtClean="0"/>
                      <a:t>サーバ</a:t>
                    </a:r>
                    <a:endParaRPr lang="en-US" altLang="ja-JP" dirty="0" smtClean="0"/>
                  </a:p>
                </p:txBody>
              </p:sp>
            </p:grpSp>
            <p:sp>
              <p:nvSpPr>
                <p:cNvPr id="68" name="角丸四角形 67"/>
                <p:cNvSpPr/>
                <p:nvPr/>
              </p:nvSpPr>
              <p:spPr>
                <a:xfrm>
                  <a:off x="6061763" y="5913221"/>
                  <a:ext cx="1439999"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cxnSp>
              <p:nvCxnSpPr>
                <p:cNvPr id="5" name="直線矢印コネクタ 4"/>
                <p:cNvCxnSpPr>
                  <a:stCxn id="66" idx="0"/>
                  <a:endCxn id="65" idx="2"/>
                </p:cNvCxnSpPr>
                <p:nvPr/>
              </p:nvCxnSpPr>
              <p:spPr bwMode="auto">
                <a:xfrm>
                  <a:off x="2497235" y="6192080"/>
                  <a:ext cx="1692320" cy="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テキスト ボックス 11"/>
                <p:cNvSpPr txBox="1"/>
                <p:nvPr/>
              </p:nvSpPr>
              <p:spPr>
                <a:xfrm>
                  <a:off x="2533371" y="5742064"/>
                  <a:ext cx="1510350" cy="369332"/>
                </a:xfrm>
                <a:prstGeom prst="rect">
                  <a:avLst/>
                </a:prstGeom>
                <a:noFill/>
              </p:spPr>
              <p:txBody>
                <a:bodyPr wrap="none" rtlCol="0">
                  <a:spAutoFit/>
                </a:bodyPr>
                <a:lstStyle/>
                <a:p>
                  <a:r>
                    <a:rPr lang="ja-JP" altLang="en-US" dirty="0" smtClean="0"/>
                    <a:t>仮想割り込み</a:t>
                  </a:r>
                  <a:endParaRPr kumimoji="1" lang="ja-JP" altLang="en-US" dirty="0"/>
                </a:p>
              </p:txBody>
            </p:sp>
          </p:grpSp>
          <p:sp>
            <p:nvSpPr>
              <p:cNvPr id="25" name="角丸四角形 24"/>
              <p:cNvSpPr/>
              <p:nvPr/>
            </p:nvSpPr>
            <p:spPr bwMode="auto">
              <a:xfrm>
                <a:off x="4139952" y="6561157"/>
                <a:ext cx="3312368" cy="468000"/>
              </a:xfrm>
              <a:prstGeom prst="round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smtClean="0">
                    <a:solidFill>
                      <a:schemeClr val="tx1"/>
                    </a:solidFill>
                    <a:latin typeface="+mj-ea"/>
                    <a:ea typeface="+mj-ea"/>
                  </a:rPr>
                  <a:t>ゲストハイパーバイザ</a:t>
                </a:r>
                <a:endParaRPr kumimoji="0" lang="ja-JP" altLang="en-US" sz="1800" b="0" i="0" u="none" strike="noStrike" cap="none" normalizeH="0" baseline="0" dirty="0" smtClean="0">
                  <a:ln>
                    <a:noFill/>
                  </a:ln>
                  <a:solidFill>
                    <a:schemeClr val="tx1"/>
                  </a:solidFill>
                  <a:effectLst/>
                  <a:latin typeface="+mj-ea"/>
                  <a:ea typeface="+mj-ea"/>
                </a:endParaRPr>
              </a:p>
            </p:txBody>
          </p:sp>
        </p:grpSp>
        <p:cxnSp>
          <p:nvCxnSpPr>
            <p:cNvPr id="17" name="直線矢印コネクタ 16"/>
            <p:cNvCxnSpPr/>
            <p:nvPr/>
          </p:nvCxnSpPr>
          <p:spPr bwMode="auto">
            <a:xfrm>
              <a:off x="4788024" y="5733256"/>
              <a:ext cx="0" cy="648072"/>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a:stCxn id="68" idx="2"/>
            </p:cNvCxnSpPr>
            <p:nvPr/>
          </p:nvCxnSpPr>
          <p:spPr bwMode="auto">
            <a:xfrm>
              <a:off x="6660152" y="5769192"/>
              <a:ext cx="80" cy="612136"/>
            </a:xfrm>
            <a:prstGeom prst="line">
              <a:avLst/>
            </a:prstGeom>
            <a:solidFill>
              <a:schemeClr val="accent1"/>
            </a:solidFill>
            <a:ln w="38100" cap="flat" cmpd="sng" algn="ctr">
              <a:solidFill>
                <a:srgbClr val="00000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 name="テキスト ボックス 2"/>
          <p:cNvSpPr txBox="1"/>
          <p:nvPr/>
        </p:nvSpPr>
        <p:spPr>
          <a:xfrm>
            <a:off x="5004048" y="5589240"/>
            <a:ext cx="1697901" cy="369332"/>
          </a:xfrm>
          <a:prstGeom prst="rect">
            <a:avLst/>
          </a:prstGeom>
          <a:noFill/>
        </p:spPr>
        <p:txBody>
          <a:bodyPr wrap="none" rtlCol="0">
            <a:spAutoFit/>
          </a:bodyPr>
          <a:lstStyle/>
          <a:p>
            <a:r>
              <a:rPr kumimoji="1" lang="ja-JP" altLang="en-US" dirty="0" smtClean="0"/>
              <a:t>ハイパーコール</a:t>
            </a:r>
            <a:endParaRPr kumimoji="1" lang="ja-JP" altLang="en-US" dirty="0"/>
          </a:p>
        </p:txBody>
      </p:sp>
    </p:spTree>
    <p:extLst>
      <p:ext uri="{BB962C8B-B14F-4D97-AF65-F5344CB8AC3E}">
        <p14:creationId xmlns:p14="http://schemas.microsoft.com/office/powerpoint/2010/main" val="1173231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リングバッファを用いた通信</a:t>
            </a:r>
            <a:endParaRPr kumimoji="1" lang="ja-JP" altLang="en-US" dirty="0"/>
          </a:p>
        </p:txBody>
      </p:sp>
      <p:sp>
        <p:nvSpPr>
          <p:cNvPr id="3" name="コンテンツ プレースホルダー 2"/>
          <p:cNvSpPr>
            <a:spLocks noGrp="1"/>
          </p:cNvSpPr>
          <p:nvPr>
            <p:ph idx="1"/>
          </p:nvPr>
        </p:nvSpPr>
        <p:spPr>
          <a:xfrm>
            <a:off x="432000" y="1600200"/>
            <a:ext cx="8280000" cy="5257800"/>
          </a:xfrm>
        </p:spPr>
        <p:txBody>
          <a:bodyPr/>
          <a:lstStyle/>
          <a:p>
            <a:r>
              <a:rPr lang="ja-JP" altLang="en-US" dirty="0" smtClean="0"/>
              <a:t>ウルトラコールと呼ばれる機構を用いて</a:t>
            </a:r>
            <a:r>
              <a:rPr lang="ja-JP" altLang="en-US" dirty="0"/>
              <a:t>メモリ</a:t>
            </a:r>
            <a:r>
              <a:rPr lang="ja-JP" altLang="en-US" dirty="0" smtClean="0"/>
              <a:t>を共有</a:t>
            </a:r>
            <a:endParaRPr lang="en-US" altLang="ja-JP" dirty="0" smtClean="0"/>
          </a:p>
          <a:p>
            <a:pPr lvl="1"/>
            <a:r>
              <a:rPr lang="ja-JP" altLang="en-US" dirty="0"/>
              <a:t>直接クラウドハイパーバイザを呼び出す</a:t>
            </a:r>
          </a:p>
          <a:p>
            <a:pPr lvl="1"/>
            <a:r>
              <a:rPr lang="ja-JP" altLang="en-US" dirty="0"/>
              <a:t>仮想化</a:t>
            </a:r>
            <a:r>
              <a:rPr lang="ja-JP" altLang="en-US" dirty="0" smtClean="0"/>
              <a:t>システムに依存しない</a:t>
            </a:r>
            <a:endParaRPr lang="en-US" altLang="ja-JP" dirty="0" smtClean="0"/>
          </a:p>
          <a:p>
            <a:r>
              <a:rPr lang="ja-JP" altLang="en-US" dirty="0" smtClean="0"/>
              <a:t>割り込みサーバがリングバッファを定期的にポーリング</a:t>
            </a:r>
            <a:endParaRPr lang="en-US" altLang="ja-JP" dirty="0" smtClean="0"/>
          </a:p>
          <a:p>
            <a:pPr lvl="1"/>
            <a:r>
              <a:rPr lang="ja-JP" altLang="en-US" dirty="0" smtClean="0"/>
              <a:t>仮想化システムに書き込み　　　　　　　　　　　　　　　　　　　通知機構の追加が</a:t>
            </a:r>
            <a:r>
              <a:rPr lang="ja-JP" altLang="en-US" dirty="0"/>
              <a:t>不要</a:t>
            </a: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18</a:t>
            </a:fld>
            <a:endParaRPr lang="ja-JP" altLang="en-US" dirty="0"/>
          </a:p>
        </p:txBody>
      </p:sp>
      <p:grpSp>
        <p:nvGrpSpPr>
          <p:cNvPr id="25" name="図形グループ 24"/>
          <p:cNvGrpSpPr/>
          <p:nvPr/>
        </p:nvGrpSpPr>
        <p:grpSpPr>
          <a:xfrm>
            <a:off x="3131840" y="4172302"/>
            <a:ext cx="5564967" cy="2569066"/>
            <a:chOff x="3131840" y="4172302"/>
            <a:chExt cx="5564967" cy="2569066"/>
          </a:xfrm>
        </p:grpSpPr>
        <p:grpSp>
          <p:nvGrpSpPr>
            <p:cNvPr id="65" name="グループ化 64"/>
            <p:cNvGrpSpPr/>
            <p:nvPr/>
          </p:nvGrpSpPr>
          <p:grpSpPr>
            <a:xfrm>
              <a:off x="3131840" y="4172302"/>
              <a:ext cx="5564967" cy="2569066"/>
              <a:chOff x="1876101" y="4266226"/>
              <a:chExt cx="5564967" cy="2569066"/>
            </a:xfrm>
          </p:grpSpPr>
          <p:sp>
            <p:nvSpPr>
              <p:cNvPr id="61" name="テキスト ボックス 60"/>
              <p:cNvSpPr txBox="1"/>
              <p:nvPr/>
            </p:nvSpPr>
            <p:spPr>
              <a:xfrm>
                <a:off x="5836141" y="6105920"/>
                <a:ext cx="1604927" cy="369332"/>
              </a:xfrm>
              <a:prstGeom prst="rect">
                <a:avLst/>
              </a:prstGeom>
              <a:noFill/>
            </p:spPr>
            <p:txBody>
              <a:bodyPr wrap="none" rtlCol="0">
                <a:spAutoFit/>
              </a:bodyPr>
              <a:lstStyle/>
              <a:p>
                <a:r>
                  <a:rPr lang="ja-JP" altLang="en-US" dirty="0"/>
                  <a:t>ウルトラコール</a:t>
                </a:r>
                <a:endParaRPr kumimoji="1" lang="ja-JP" altLang="en-US" dirty="0"/>
              </a:p>
            </p:txBody>
          </p:sp>
          <p:grpSp>
            <p:nvGrpSpPr>
              <p:cNvPr id="64" name="グループ化 63"/>
              <p:cNvGrpSpPr/>
              <p:nvPr/>
            </p:nvGrpSpPr>
            <p:grpSpPr>
              <a:xfrm>
                <a:off x="1876101" y="4266226"/>
                <a:ext cx="5220040" cy="2569066"/>
                <a:chOff x="1876101" y="2277386"/>
                <a:chExt cx="5220040" cy="2569066"/>
              </a:xfrm>
            </p:grpSpPr>
            <p:grpSp>
              <p:nvGrpSpPr>
                <p:cNvPr id="56" name="グループ化 55"/>
                <p:cNvGrpSpPr/>
                <p:nvPr/>
              </p:nvGrpSpPr>
              <p:grpSpPr>
                <a:xfrm>
                  <a:off x="1876101" y="2277386"/>
                  <a:ext cx="5220040" cy="2569066"/>
                  <a:chOff x="1411535" y="4550112"/>
                  <a:chExt cx="5220040" cy="2569066"/>
                </a:xfrm>
              </p:grpSpPr>
              <p:grpSp>
                <p:nvGrpSpPr>
                  <p:cNvPr id="24" name="グループ化 23"/>
                  <p:cNvGrpSpPr/>
                  <p:nvPr/>
                </p:nvGrpSpPr>
                <p:grpSpPr>
                  <a:xfrm>
                    <a:off x="1411535" y="4550112"/>
                    <a:ext cx="5220040" cy="1764000"/>
                    <a:chOff x="1728640" y="4184853"/>
                    <a:chExt cx="5220040" cy="1764000"/>
                  </a:xfrm>
                </p:grpSpPr>
                <p:grpSp>
                  <p:nvGrpSpPr>
                    <p:cNvPr id="28" name="グループ化 27"/>
                    <p:cNvGrpSpPr/>
                    <p:nvPr/>
                  </p:nvGrpSpPr>
                  <p:grpSpPr>
                    <a:xfrm>
                      <a:off x="1728640" y="4184853"/>
                      <a:ext cx="5220040" cy="1764000"/>
                      <a:chOff x="2420778" y="3920386"/>
                      <a:chExt cx="5220040" cy="1764000"/>
                    </a:xfrm>
                  </p:grpSpPr>
                  <p:sp>
                    <p:nvSpPr>
                      <p:cNvPr id="31" name="片側の 2 つの角を丸めた四角形 30"/>
                      <p:cNvSpPr/>
                      <p:nvPr/>
                    </p:nvSpPr>
                    <p:spPr>
                      <a:xfrm>
                        <a:off x="2420778" y="4905276"/>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sp>
                    <p:nvSpPr>
                      <p:cNvPr id="33" name="正方形/長方形 32"/>
                      <p:cNvSpPr/>
                      <p:nvPr/>
                    </p:nvSpPr>
                    <p:spPr>
                      <a:xfrm>
                        <a:off x="5120818" y="3920386"/>
                        <a:ext cx="2520000" cy="1764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クラウド</a:t>
                        </a:r>
                        <a:r>
                          <a:rPr lang="en-US" altLang="ja-JP" dirty="0" smtClean="0"/>
                          <a:t>VM</a:t>
                        </a:r>
                      </a:p>
                      <a:p>
                        <a:pPr algn="ctr"/>
                        <a:endParaRPr lang="en-US" altLang="ja-JP" dirty="0" smtClean="0"/>
                      </a:p>
                      <a:p>
                        <a:pPr algn="ctr"/>
                        <a:endParaRPr kumimoji="1" lang="en-US" altLang="ja-JP" dirty="0" smtClean="0"/>
                      </a:p>
                      <a:p>
                        <a:pPr algn="ctr"/>
                        <a:endParaRPr lang="en-US" altLang="ja-JP" dirty="0"/>
                      </a:p>
                      <a:p>
                        <a:pPr algn="ctr"/>
                        <a:endParaRPr kumimoji="1" lang="en-US" altLang="ja-JP" dirty="0" smtClean="0"/>
                      </a:p>
                      <a:p>
                        <a:pPr algn="ctr"/>
                        <a:endParaRPr kumimoji="1" lang="en-US" altLang="ja-JP" dirty="0" smtClean="0"/>
                      </a:p>
                    </p:txBody>
                  </p:sp>
                </p:grpSp>
                <p:sp>
                  <p:nvSpPr>
                    <p:cNvPr id="26" name="片側の 2 つの角を切り取った四角形 25"/>
                    <p:cNvSpPr/>
                    <p:nvPr/>
                  </p:nvSpPr>
                  <p:spPr>
                    <a:xfrm>
                      <a:off x="4609080" y="4556301"/>
                      <a:ext cx="2160000" cy="1332000"/>
                    </a:xfrm>
                    <a:prstGeom prst="snip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割り込みサーバ</a:t>
                      </a:r>
                      <a:endParaRPr lang="en-US" altLang="ja-JP" dirty="0" smtClean="0"/>
                    </a:p>
                    <a:p>
                      <a:pPr algn="ctr"/>
                      <a:endParaRPr kumimoji="1" lang="en-US" altLang="ja-JP" dirty="0"/>
                    </a:p>
                    <a:p>
                      <a:pPr algn="ctr"/>
                      <a:endParaRPr lang="en-US" altLang="ja-JP" dirty="0" smtClean="0"/>
                    </a:p>
                    <a:p>
                      <a:pPr algn="ctr"/>
                      <a:endParaRPr kumimoji="1" lang="ja-JP" altLang="en-US" dirty="0"/>
                    </a:p>
                  </p:txBody>
                </p:sp>
              </p:grpSp>
              <p:sp>
                <p:nvSpPr>
                  <p:cNvPr id="54" name="正方形/長方形 53"/>
                  <p:cNvSpPr/>
                  <p:nvPr/>
                </p:nvSpPr>
                <p:spPr>
                  <a:xfrm>
                    <a:off x="1411535" y="6759138"/>
                    <a:ext cx="5220000" cy="3600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クラウド</a:t>
                    </a:r>
                    <a:r>
                      <a:rPr lang="ja-JP" altLang="en-US" dirty="0" smtClean="0"/>
                      <a:t>ハイパーバイザ</a:t>
                    </a:r>
                    <a:endParaRPr lang="en-US" altLang="ja-JP" dirty="0" smtClean="0"/>
                  </a:p>
                </p:txBody>
              </p:sp>
              <p:sp>
                <p:nvSpPr>
                  <p:cNvPr id="55" name="円/楕円 54"/>
                  <p:cNvSpPr/>
                  <p:nvPr/>
                </p:nvSpPr>
                <p:spPr bwMode="auto">
                  <a:xfrm>
                    <a:off x="4579487" y="5385133"/>
                    <a:ext cx="1584176" cy="792000"/>
                  </a:xfrm>
                  <a:prstGeom prst="ellipse">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smtClean="0">
                        <a:latin typeface="+mn-ea"/>
                      </a:rPr>
                      <a:t>リングバッファ</a:t>
                    </a:r>
                    <a:endParaRPr kumimoji="0" lang="en-US" altLang="ja-JP" dirty="0" smtClean="0">
                      <a:latin typeface="+mn-ea"/>
                    </a:endParaRPr>
                  </a:p>
                </p:txBody>
              </p:sp>
            </p:grpSp>
            <p:sp>
              <p:nvSpPr>
                <p:cNvPr id="62" name="テキスト ボックス 61"/>
                <p:cNvSpPr txBox="1"/>
                <p:nvPr/>
              </p:nvSpPr>
              <p:spPr>
                <a:xfrm>
                  <a:off x="2452165" y="3982356"/>
                  <a:ext cx="1653017" cy="369332"/>
                </a:xfrm>
                <a:prstGeom prst="rect">
                  <a:avLst/>
                </a:prstGeom>
                <a:noFill/>
              </p:spPr>
              <p:txBody>
                <a:bodyPr wrap="none" rtlCol="0">
                  <a:spAutoFit/>
                </a:bodyPr>
                <a:lstStyle/>
                <a:p>
                  <a:r>
                    <a:rPr lang="ja-JP" altLang="en-US" dirty="0" smtClean="0"/>
                    <a:t>メモリ共有</a:t>
                  </a:r>
                  <a:r>
                    <a:rPr lang="ja-JP" altLang="en-US" dirty="0"/>
                    <a:t>要求</a:t>
                  </a:r>
                  <a:endParaRPr kumimoji="1" lang="ja-JP" altLang="en-US" dirty="0"/>
                </a:p>
              </p:txBody>
            </p:sp>
          </p:grpSp>
        </p:grpSp>
        <p:cxnSp>
          <p:nvCxnSpPr>
            <p:cNvPr id="6" name="直線矢印コネクタ 5"/>
            <p:cNvCxnSpPr>
              <a:stCxn id="31" idx="0"/>
              <a:endCxn id="55" idx="2"/>
            </p:cNvCxnSpPr>
            <p:nvPr/>
          </p:nvCxnSpPr>
          <p:spPr bwMode="auto">
            <a:xfrm flipV="1">
              <a:off x="4319840" y="5403323"/>
              <a:ext cx="1979952" cy="59869"/>
            </a:xfrm>
            <a:prstGeom prst="straightConnector1">
              <a:avLst/>
            </a:prstGeom>
            <a:solidFill>
              <a:schemeClr val="accent1"/>
            </a:solidFill>
            <a:ln w="38100" cap="flat" cmpd="sng" algn="ctr">
              <a:solidFill>
                <a:schemeClr val="tx1"/>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p:cNvSpPr txBox="1"/>
            <p:nvPr/>
          </p:nvSpPr>
          <p:spPr>
            <a:xfrm>
              <a:off x="4353265" y="4954411"/>
              <a:ext cx="1511051" cy="369332"/>
            </a:xfrm>
            <a:prstGeom prst="rect">
              <a:avLst/>
            </a:prstGeom>
            <a:noFill/>
          </p:spPr>
          <p:txBody>
            <a:bodyPr wrap="none" rtlCol="0">
              <a:spAutoFit/>
            </a:bodyPr>
            <a:lstStyle/>
            <a:p>
              <a:r>
                <a:rPr kumimoji="1" lang="ja-JP" altLang="en-US" dirty="0" smtClean="0"/>
                <a:t>割り込み情報</a:t>
              </a:r>
              <a:endParaRPr kumimoji="1" lang="ja-JP" altLang="en-US" dirty="0"/>
            </a:p>
          </p:txBody>
        </p:sp>
        <p:cxnSp>
          <p:nvCxnSpPr>
            <p:cNvPr id="21" name="直線コネクタ 20"/>
            <p:cNvCxnSpPr>
              <a:stCxn id="31" idx="1"/>
            </p:cNvCxnSpPr>
            <p:nvPr/>
          </p:nvCxnSpPr>
          <p:spPr bwMode="auto">
            <a:xfrm>
              <a:off x="3725840" y="5769192"/>
              <a:ext cx="0" cy="612136"/>
            </a:xfrm>
            <a:prstGeom prst="line">
              <a:avLst/>
            </a:prstGeom>
            <a:solidFill>
              <a:schemeClr val="accent1"/>
            </a:solidFill>
            <a:ln w="38100"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a:stCxn id="26" idx="1"/>
            </p:cNvCxnSpPr>
            <p:nvPr/>
          </p:nvCxnSpPr>
          <p:spPr bwMode="auto">
            <a:xfrm>
              <a:off x="7092280" y="5875750"/>
              <a:ext cx="0" cy="505578"/>
            </a:xfrm>
            <a:prstGeom prst="line">
              <a:avLst/>
            </a:prstGeom>
            <a:solidFill>
              <a:schemeClr val="accent1"/>
            </a:solidFill>
            <a:ln w="381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538973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目的</a:t>
            </a:r>
            <a:endParaRPr kumimoji="1" lang="en-US" altLang="ja-JP" dirty="0" smtClean="0"/>
          </a:p>
          <a:p>
            <a:pPr marL="914400" lvl="1" indent="-457200">
              <a:buFont typeface="+mj-lt"/>
              <a:buAutoNum type="arabicPeriod"/>
            </a:pPr>
            <a:r>
              <a:rPr lang="ja-JP" altLang="en-US" dirty="0" smtClean="0"/>
              <a:t>帯域外リモート管理の入力の盗聴</a:t>
            </a:r>
            <a:r>
              <a:rPr lang="ja-JP" altLang="en-US" dirty="0"/>
              <a:t>が</a:t>
            </a:r>
            <a:r>
              <a:rPr lang="ja-JP" altLang="en-US" dirty="0" smtClean="0"/>
              <a:t>防げることを確認</a:t>
            </a:r>
            <a:endParaRPr lang="en-US" altLang="ja-JP" dirty="0" smtClean="0"/>
          </a:p>
          <a:p>
            <a:pPr marL="914400" lvl="1" indent="-457200">
              <a:buFont typeface="+mj-lt"/>
              <a:buAutoNum type="arabicPeriod"/>
            </a:pPr>
            <a:r>
              <a:rPr lang="en-US" altLang="ja-JP" dirty="0" err="1" smtClean="0"/>
              <a:t>VSBypass</a:t>
            </a:r>
            <a:r>
              <a:rPr lang="ja-JP" altLang="en-US" dirty="0" smtClean="0"/>
              <a:t>を用いた帯域外</a:t>
            </a:r>
            <a:r>
              <a:rPr lang="ja-JP" altLang="en-US" dirty="0"/>
              <a:t>リモート管理の</a:t>
            </a:r>
            <a:r>
              <a:rPr lang="ja-JP" altLang="en-US" dirty="0" smtClean="0"/>
              <a:t>性能を測定</a:t>
            </a:r>
            <a:endParaRPr lang="en-US" altLang="ja-JP" dirty="0" smtClean="0"/>
          </a:p>
          <a:p>
            <a:r>
              <a:rPr lang="ja-JP" altLang="en-US" dirty="0" smtClean="0"/>
              <a:t>実験</a:t>
            </a:r>
            <a:r>
              <a:rPr lang="ja-JP" altLang="en-US" dirty="0"/>
              <a:t>環境</a:t>
            </a: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3688433353"/>
              </p:ext>
            </p:extLst>
          </p:nvPr>
        </p:nvGraphicFramePr>
        <p:xfrm>
          <a:off x="662085" y="4671720"/>
          <a:ext cx="2160000" cy="1259999"/>
        </p:xfrm>
        <a:graphic>
          <a:graphicData uri="http://schemas.openxmlformats.org/drawingml/2006/table">
            <a:tbl>
              <a:tblPr/>
              <a:tblGrid>
                <a:gridCol w="949455"/>
                <a:gridCol w="1210545"/>
              </a:tblGrid>
              <a:tr h="553059">
                <a:tc>
                  <a:txBody>
                    <a:bodyPr/>
                    <a:lstStyle/>
                    <a:p>
                      <a:pPr algn="ctr" fontAlgn="ctr"/>
                      <a:r>
                        <a:rPr lang="en-US" sz="1600" b="1" i="0" u="none" strike="noStrike" dirty="0">
                          <a:solidFill>
                            <a:srgbClr val="000000"/>
                          </a:solidFill>
                          <a:effectLst/>
                          <a:latin typeface="ＭＳ Ｐゴシック"/>
                        </a:rPr>
                        <a:t>CPU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600" b="1" i="0" u="none" strike="noStrike" dirty="0">
                          <a:solidFill>
                            <a:srgbClr val="000000"/>
                          </a:solidFill>
                          <a:effectLst/>
                          <a:latin typeface="ＭＳ Ｐゴシック"/>
                        </a:rPr>
                        <a:t>Intel </a:t>
                      </a:r>
                      <a:r>
                        <a:rPr lang="en-US" sz="1600" b="1" i="0" u="none" strike="noStrike" dirty="0" smtClean="0">
                          <a:solidFill>
                            <a:srgbClr val="000000"/>
                          </a:solidFill>
                          <a:effectLst/>
                          <a:latin typeface="ＭＳ Ｐゴシック"/>
                        </a:rPr>
                        <a:t>Xeon</a:t>
                      </a:r>
                    </a:p>
                    <a:p>
                      <a:pPr algn="ctr" fontAlgn="ctr"/>
                      <a:r>
                        <a:rPr lang="en-US" sz="1600" b="1" i="0" u="none" strike="noStrike" dirty="0" smtClean="0">
                          <a:solidFill>
                            <a:srgbClr val="000000"/>
                          </a:solidFill>
                          <a:effectLst/>
                          <a:latin typeface="ＭＳ Ｐゴシック"/>
                        </a:rPr>
                        <a:t>E3-1290v2</a:t>
                      </a:r>
                      <a:endParaRPr lang="en-US" sz="1600" b="1"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53470">
                <a:tc>
                  <a:txBody>
                    <a:bodyPr/>
                    <a:lstStyle/>
                    <a:p>
                      <a:pPr algn="ctr" fontAlgn="ctr"/>
                      <a:r>
                        <a:rPr lang="ja-JP" altLang="en-US" sz="1600" b="1" i="0" u="none" strike="noStrike" dirty="0">
                          <a:solidFill>
                            <a:srgbClr val="000000"/>
                          </a:solidFill>
                          <a:effectLst/>
                          <a:latin typeface="ＭＳ Ｐゴシック"/>
                        </a:rPr>
                        <a:t>メモリ</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600" b="1" i="0" u="none" strike="noStrike" dirty="0">
                          <a:solidFill>
                            <a:srgbClr val="000000"/>
                          </a:solidFill>
                          <a:effectLst/>
                          <a:latin typeface="ＭＳ Ｐゴシック"/>
                        </a:rPr>
                        <a:t>8GB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53470">
                <a:tc>
                  <a:txBody>
                    <a:bodyPr/>
                    <a:lstStyle/>
                    <a:p>
                      <a:pPr algn="ctr" fontAlgn="ctr"/>
                      <a:r>
                        <a:rPr lang="en-US" altLang="ja-JP" sz="1600" b="1" i="0" u="none" strike="noStrike" dirty="0" smtClean="0">
                          <a:solidFill>
                            <a:schemeClr val="tx1"/>
                          </a:solidFill>
                          <a:effectLst/>
                          <a:latin typeface="ＭＳ Ｐゴシック"/>
                        </a:rPr>
                        <a:t>OS</a:t>
                      </a:r>
                      <a:endParaRPr lang="ja-JP" altLang="en-US" sz="1600" b="1" i="0" u="none" strike="noStrike" dirty="0">
                        <a:solidFill>
                          <a:schemeClr val="tx1"/>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600" b="1" i="0" u="none" strike="noStrike" dirty="0">
                          <a:solidFill>
                            <a:srgbClr val="000000"/>
                          </a:solidFill>
                          <a:effectLst/>
                          <a:latin typeface="ＭＳ Ｐゴシック"/>
                        </a:rPr>
                        <a:t>Linux 3.13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7" name="テキスト ボックス 6"/>
          <p:cNvSpPr txBox="1"/>
          <p:nvPr/>
        </p:nvSpPr>
        <p:spPr>
          <a:xfrm>
            <a:off x="975689" y="4302388"/>
            <a:ext cx="1532792" cy="369332"/>
          </a:xfrm>
          <a:prstGeom prst="rect">
            <a:avLst/>
          </a:prstGeom>
          <a:noFill/>
        </p:spPr>
        <p:txBody>
          <a:bodyPr wrap="none" rtlCol="0">
            <a:spAutoFit/>
          </a:bodyPr>
          <a:lstStyle/>
          <a:p>
            <a:r>
              <a:rPr kumimoji="1" lang="ja-JP" altLang="en-US" dirty="0" smtClean="0"/>
              <a:t>クライアント側</a:t>
            </a:r>
            <a:endParaRPr kumimoji="1" lang="ja-JP" altLang="en-US" dirty="0"/>
          </a:p>
        </p:txBody>
      </p:sp>
      <p:sp>
        <p:nvSpPr>
          <p:cNvPr id="9" name="テキスト ボックス 8"/>
          <p:cNvSpPr txBox="1"/>
          <p:nvPr/>
        </p:nvSpPr>
        <p:spPr>
          <a:xfrm>
            <a:off x="5390402" y="3933056"/>
            <a:ext cx="1168409" cy="369332"/>
          </a:xfrm>
          <a:prstGeom prst="rect">
            <a:avLst/>
          </a:prstGeom>
          <a:noFill/>
        </p:spPr>
        <p:txBody>
          <a:bodyPr wrap="none" rtlCol="0">
            <a:spAutoFit/>
          </a:bodyPr>
          <a:lstStyle/>
          <a:p>
            <a:r>
              <a:rPr kumimoji="1" lang="ja-JP" altLang="en-US" dirty="0" smtClean="0"/>
              <a:t>クラウド側</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3900336633"/>
              </p:ext>
            </p:extLst>
          </p:nvPr>
        </p:nvGraphicFramePr>
        <p:xfrm>
          <a:off x="3347864" y="4365104"/>
          <a:ext cx="4932000" cy="2151924"/>
        </p:xfrm>
        <a:graphic>
          <a:graphicData uri="http://schemas.openxmlformats.org/drawingml/2006/table">
            <a:tbl>
              <a:tblPr/>
              <a:tblGrid>
                <a:gridCol w="1040646"/>
                <a:gridCol w="974224"/>
                <a:gridCol w="974224"/>
                <a:gridCol w="971453"/>
                <a:gridCol w="971453"/>
              </a:tblGrid>
              <a:tr h="487956">
                <a:tc>
                  <a:txBody>
                    <a:bodyPr/>
                    <a:lstStyle/>
                    <a:p>
                      <a:pPr algn="ctr" rtl="0" fontAlgn="ctr"/>
                      <a:r>
                        <a:rPr lang="en-US" sz="1600" b="1" i="0" u="none" strike="noStrike" dirty="0">
                          <a:solidFill>
                            <a:srgbClr val="000000"/>
                          </a:solidFill>
                          <a:effectLst/>
                          <a:latin typeface="ＭＳ Ｐゴシック"/>
                        </a:rPr>
                        <a:t>CPU</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rtl="0" fontAlgn="ctr"/>
                      <a:r>
                        <a:rPr lang="en-US" sz="1600" b="1" i="0" u="none" strike="noStrike" dirty="0">
                          <a:solidFill>
                            <a:srgbClr val="000000"/>
                          </a:solidFill>
                          <a:effectLst/>
                          <a:latin typeface="ＭＳ Ｐゴシック"/>
                        </a:rPr>
                        <a:t>Intel </a:t>
                      </a:r>
                      <a:r>
                        <a:rPr lang="en-US" sz="1600" b="1" i="0" u="none" strike="noStrike" dirty="0" smtClean="0">
                          <a:solidFill>
                            <a:srgbClr val="000000"/>
                          </a:solidFill>
                          <a:effectLst/>
                          <a:latin typeface="ＭＳ Ｐゴシック"/>
                        </a:rPr>
                        <a:t>Xeon</a:t>
                      </a:r>
                    </a:p>
                    <a:p>
                      <a:pPr algn="ctr" rtl="0" fontAlgn="ctr"/>
                      <a:r>
                        <a:rPr lang="en-US" sz="1600" b="1" i="0" u="none" strike="noStrike" dirty="0" smtClean="0">
                          <a:solidFill>
                            <a:srgbClr val="000000"/>
                          </a:solidFill>
                          <a:effectLst/>
                          <a:latin typeface="ＭＳ Ｐゴシック"/>
                        </a:rPr>
                        <a:t>E3-1290v2</a:t>
                      </a:r>
                      <a:endParaRPr lang="en-US" sz="1600" b="1"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rtl="0" fontAlgn="ctr"/>
                      <a:r>
                        <a:rPr lang="en-US" sz="1600" b="1" i="0" u="none" strike="noStrike" dirty="0">
                          <a:solidFill>
                            <a:srgbClr val="000000"/>
                          </a:solidFill>
                          <a:effectLst/>
                          <a:latin typeface="ＭＳ Ｐゴシック"/>
                        </a:rPr>
                        <a:t>Intel </a:t>
                      </a:r>
                      <a:r>
                        <a:rPr lang="en-US" sz="1600" b="1" i="0" u="none" strike="noStrike" dirty="0" smtClean="0">
                          <a:solidFill>
                            <a:srgbClr val="000000"/>
                          </a:solidFill>
                          <a:effectLst/>
                          <a:latin typeface="ＭＳ Ｐゴシック"/>
                        </a:rPr>
                        <a:t>Xeon</a:t>
                      </a:r>
                    </a:p>
                    <a:p>
                      <a:pPr algn="ctr" rtl="0" fontAlgn="ctr"/>
                      <a:r>
                        <a:rPr lang="en-US" sz="1600" b="1" i="0" u="none" strike="noStrike" dirty="0" smtClean="0">
                          <a:solidFill>
                            <a:srgbClr val="000000"/>
                          </a:solidFill>
                          <a:effectLst/>
                          <a:latin typeface="ＭＳ Ｐゴシック"/>
                        </a:rPr>
                        <a:t>E3-1226v3</a:t>
                      </a:r>
                      <a:endParaRPr lang="en-US" sz="1600" b="1"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48652">
                <a:tc rowSpan="3">
                  <a:txBody>
                    <a:bodyPr/>
                    <a:lstStyle/>
                    <a:p>
                      <a:pPr algn="ctr" rtl="0" fontAlgn="ctr"/>
                      <a:r>
                        <a:rPr lang="ja-JP" altLang="en-US" sz="1600" b="1" i="0" u="none" strike="noStrike">
                          <a:solidFill>
                            <a:srgbClr val="000000"/>
                          </a:solidFill>
                          <a:effectLst/>
                          <a:latin typeface="ＭＳ Ｐゴシック"/>
                        </a:rPr>
                        <a:t>メモリ</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rtl="0" fontAlgn="ctr"/>
                      <a:r>
                        <a:rPr lang="en-US" sz="1600" b="1" i="0" u="none" strike="noStrike">
                          <a:solidFill>
                            <a:srgbClr val="000000"/>
                          </a:solidFill>
                          <a:effectLst/>
                          <a:latin typeface="ＭＳ Ｐゴシック"/>
                        </a:rPr>
                        <a:t>8GB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600" b="1" i="0" u="none" strike="noStrike">
                          <a:solidFill>
                            <a:srgbClr val="000000"/>
                          </a:solidFill>
                          <a:effectLst/>
                          <a:latin typeface="ＭＳ Ｐゴシック"/>
                        </a:rPr>
                        <a:t>8GB</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368927">
                <a:tc vMerge="1">
                  <a:txBody>
                    <a:bodyPr/>
                    <a:lstStyle/>
                    <a:p>
                      <a:endParaRPr kumimoji="1" lang="ja-JP" altLang="en-US"/>
                    </a:p>
                  </a:txBody>
                  <a:tcPr/>
                </a:tc>
                <a:tc>
                  <a:txBody>
                    <a:bodyPr/>
                    <a:lstStyle/>
                    <a:p>
                      <a:pPr algn="ctr" rtl="0" fontAlgn="ctr"/>
                      <a:r>
                        <a:rPr lang="ja-JP" altLang="en-US" sz="1600" b="1" i="0" u="none" strike="noStrike">
                          <a:solidFill>
                            <a:srgbClr val="000000"/>
                          </a:solidFill>
                          <a:effectLst/>
                          <a:latin typeface="ＭＳ Ｐゴシック"/>
                        </a:rPr>
                        <a:t>クラウド</a:t>
                      </a:r>
                      <a:r>
                        <a:rPr lang="en-US" sz="1600" b="1" i="0" u="none" strike="noStrike">
                          <a:solidFill>
                            <a:srgbClr val="000000"/>
                          </a:solidFill>
                          <a:effectLst/>
                          <a:latin typeface="ＭＳ Ｐゴシック"/>
                        </a:rPr>
                        <a:t>VM</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rtl="0" fontAlgn="ctr"/>
                      <a:r>
                        <a:rPr lang="en-US" sz="1600" b="1" i="0" u="none" strike="noStrike">
                          <a:solidFill>
                            <a:srgbClr val="000000"/>
                          </a:solidFill>
                          <a:effectLst/>
                          <a:latin typeface="ＭＳ Ｐゴシック"/>
                        </a:rPr>
                        <a:t>4GB</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600" b="1" i="0" u="none" strike="noStrike">
                          <a:solidFill>
                            <a:srgbClr val="000000"/>
                          </a:solidFill>
                          <a:effectLst/>
                          <a:latin typeface="ＭＳ Ｐゴシック"/>
                        </a:rPr>
                        <a:t>クラウド</a:t>
                      </a:r>
                      <a:r>
                        <a:rPr lang="en-US" sz="1600" b="1" i="0" u="none" strike="noStrike">
                          <a:solidFill>
                            <a:srgbClr val="000000"/>
                          </a:solidFill>
                          <a:effectLst/>
                          <a:latin typeface="ＭＳ Ｐゴシック"/>
                        </a:rPr>
                        <a:t>VM</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600" b="1" i="0" u="none" strike="noStrike">
                          <a:solidFill>
                            <a:srgbClr val="000000"/>
                          </a:solidFill>
                          <a:effectLst/>
                          <a:latin typeface="ＭＳ Ｐゴシック"/>
                        </a:rPr>
                        <a:t>3GB</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8652">
                <a:tc vMerge="1">
                  <a:txBody>
                    <a:bodyPr/>
                    <a:lstStyle/>
                    <a:p>
                      <a:endParaRPr kumimoji="1" lang="ja-JP" altLang="en-US"/>
                    </a:p>
                  </a:txBody>
                  <a:tcPr/>
                </a:tc>
                <a:tc>
                  <a:txBody>
                    <a:bodyPr/>
                    <a:lstStyle/>
                    <a:p>
                      <a:pPr algn="ctr" rtl="0" fontAlgn="ctr"/>
                      <a:r>
                        <a:rPr lang="ja-JP" altLang="en-US" sz="1600" b="1" i="0" u="none" strike="noStrike">
                          <a:solidFill>
                            <a:srgbClr val="000000"/>
                          </a:solidFill>
                          <a:effectLst/>
                          <a:latin typeface="ＭＳ Ｐゴシック"/>
                        </a:rPr>
                        <a:t>ユーザ</a:t>
                      </a:r>
                      <a:r>
                        <a:rPr lang="en-US" sz="1600" b="1" i="0" u="none" strike="noStrike">
                          <a:solidFill>
                            <a:srgbClr val="000000"/>
                          </a:solidFill>
                          <a:effectLst/>
                          <a:latin typeface="ＭＳ Ｐゴシック"/>
                        </a:rPr>
                        <a:t>VM</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rtl="0" fontAlgn="ctr"/>
                      <a:r>
                        <a:rPr lang="en-US" sz="1600" b="1" i="0" u="none" strike="noStrike">
                          <a:solidFill>
                            <a:srgbClr val="000000"/>
                          </a:solidFill>
                          <a:effectLst/>
                          <a:latin typeface="ＭＳ Ｐゴシック"/>
                        </a:rPr>
                        <a:t>2GB</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600" b="1" i="0" u="none" strike="noStrike">
                          <a:solidFill>
                            <a:srgbClr val="000000"/>
                          </a:solidFill>
                          <a:effectLst/>
                          <a:latin typeface="ＭＳ Ｐゴシック"/>
                        </a:rPr>
                        <a:t>ユーザ</a:t>
                      </a:r>
                      <a:r>
                        <a:rPr lang="en-US" sz="1600" b="1" i="0" u="none" strike="noStrike">
                          <a:solidFill>
                            <a:srgbClr val="000000"/>
                          </a:solidFill>
                          <a:effectLst/>
                          <a:latin typeface="ＭＳ Ｐゴシック"/>
                        </a:rPr>
                        <a:t>VM</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600" b="1" i="0" u="none" strike="noStrike">
                          <a:solidFill>
                            <a:srgbClr val="000000"/>
                          </a:solidFill>
                          <a:effectLst/>
                          <a:latin typeface="ＭＳ Ｐゴシック"/>
                        </a:rPr>
                        <a:t>1GB</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956">
                <a:tc>
                  <a:txBody>
                    <a:bodyPr/>
                    <a:lstStyle/>
                    <a:p>
                      <a:pPr algn="ctr" rtl="0" fontAlgn="ctr"/>
                      <a:r>
                        <a:rPr lang="ja-JP" altLang="en-US" sz="1600" b="1" i="0" u="none" strike="noStrike" dirty="0" smtClean="0">
                          <a:solidFill>
                            <a:srgbClr val="000000"/>
                          </a:solidFill>
                          <a:effectLst/>
                          <a:latin typeface="ＭＳ Ｐゴシック"/>
                        </a:rPr>
                        <a:t>仮想化</a:t>
                      </a:r>
                      <a:endParaRPr lang="en-US" altLang="ja-JP" sz="1600" b="1" i="0" u="none" strike="noStrike" dirty="0" smtClean="0">
                        <a:solidFill>
                          <a:srgbClr val="000000"/>
                        </a:solidFill>
                        <a:effectLst/>
                        <a:latin typeface="ＭＳ Ｐゴシック"/>
                      </a:endParaRPr>
                    </a:p>
                    <a:p>
                      <a:pPr algn="ctr" rtl="0" fontAlgn="ctr"/>
                      <a:r>
                        <a:rPr lang="ja-JP" altLang="en-US" sz="1600" b="1" i="0" u="none" strike="noStrike" dirty="0" smtClean="0">
                          <a:solidFill>
                            <a:srgbClr val="000000"/>
                          </a:solidFill>
                          <a:effectLst/>
                          <a:latin typeface="ＭＳ Ｐゴシック"/>
                        </a:rPr>
                        <a:t>システム</a:t>
                      </a:r>
                      <a:endParaRPr lang="ja-JP" altLang="en-US" sz="1600" b="1" i="0" u="none" strike="noStrike" dirty="0">
                        <a:solidFill>
                          <a:srgbClr val="000000"/>
                        </a:solidFill>
                        <a:effectLst/>
                        <a:latin typeface="ＭＳ Ｐゴシック"/>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rtl="0" fontAlgn="ctr"/>
                      <a:r>
                        <a:rPr lang="en-US" sz="1600" b="1" i="0" u="none" strike="noStrike">
                          <a:solidFill>
                            <a:srgbClr val="000000"/>
                          </a:solidFill>
                          <a:effectLst/>
                          <a:latin typeface="ＭＳ Ｐゴシック"/>
                        </a:rPr>
                        <a:t>Xen 4.8.0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600" b="1" i="0" u="none" strike="noStrike" dirty="0" smtClean="0">
                          <a:solidFill>
                            <a:srgbClr val="000000"/>
                          </a:solidFill>
                          <a:effectLst/>
                          <a:latin typeface="ＭＳ Ｐゴシック"/>
                        </a:rPr>
                        <a:t>KVM </a:t>
                      </a:r>
                      <a:r>
                        <a:rPr lang="en-US" sz="1600" b="1" i="0" u="none" strike="noStrike" dirty="0">
                          <a:solidFill>
                            <a:srgbClr val="000000"/>
                          </a:solidFill>
                          <a:effectLst/>
                          <a:latin typeface="ＭＳ Ｐゴシック"/>
                        </a:rPr>
                        <a:t>2.4.1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81857">
                <a:tc>
                  <a:txBody>
                    <a:bodyPr/>
                    <a:lstStyle/>
                    <a:p>
                      <a:pPr algn="ctr" rtl="0" fontAlgn="ctr"/>
                      <a:r>
                        <a:rPr lang="en-US" sz="1600" b="1" i="0" u="none" strike="noStrike" dirty="0">
                          <a:solidFill>
                            <a:srgbClr val="000000"/>
                          </a:solidFill>
                          <a:effectLst/>
                          <a:latin typeface="ＭＳ Ｐゴシック"/>
                        </a:rPr>
                        <a:t>OS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rtl="0" fontAlgn="ctr"/>
                      <a:r>
                        <a:rPr lang="en-US" sz="1600" b="1" i="0" u="none" strike="noStrike">
                          <a:solidFill>
                            <a:srgbClr val="000000"/>
                          </a:solidFill>
                          <a:effectLst/>
                          <a:latin typeface="ＭＳ Ｐゴシック"/>
                        </a:rPr>
                        <a:t>Linux 3.13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sz="1600" b="1" i="0" u="none" strike="noStrike" dirty="0">
                          <a:solidFill>
                            <a:srgbClr val="000000"/>
                          </a:solidFill>
                          <a:effectLst/>
                          <a:latin typeface="ＭＳ Ｐゴシック"/>
                        </a:rPr>
                        <a:t>Linux 4.2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4198434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クラウドにおける帯域外</a:t>
            </a:r>
            <a:r>
              <a:rPr lang="ja-JP" altLang="en-US" dirty="0"/>
              <a:t>リモート管理</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IaaS</a:t>
            </a:r>
            <a:r>
              <a:rPr lang="ja-JP" altLang="en-US" dirty="0" smtClean="0"/>
              <a:t>型クラウドが普及</a:t>
            </a:r>
            <a:endParaRPr lang="en-US" altLang="ja-JP" dirty="0" smtClean="0"/>
          </a:p>
          <a:p>
            <a:pPr lvl="1"/>
            <a:r>
              <a:rPr lang="ja-JP" altLang="en-US" dirty="0" smtClean="0"/>
              <a:t>ユーザに仮想マシン（</a:t>
            </a:r>
            <a:r>
              <a:rPr lang="en-US" altLang="ja-JP" dirty="0" smtClean="0"/>
              <a:t>VM</a:t>
            </a:r>
            <a:r>
              <a:rPr lang="ja-JP" altLang="en-US" dirty="0" smtClean="0"/>
              <a:t>）を提供</a:t>
            </a:r>
            <a:endParaRPr lang="en-US" altLang="ja-JP" dirty="0" smtClean="0"/>
          </a:p>
          <a:p>
            <a:r>
              <a:rPr lang="en-US" altLang="ja-JP" dirty="0" smtClean="0"/>
              <a:t>VM</a:t>
            </a:r>
            <a:r>
              <a:rPr lang="ja-JP" altLang="en-US" dirty="0" smtClean="0"/>
              <a:t>に対する帯域外リモート管理を提供</a:t>
            </a:r>
            <a:endParaRPr lang="en-US" altLang="ja-JP" dirty="0" smtClean="0"/>
          </a:p>
          <a:p>
            <a:pPr lvl="1"/>
            <a:r>
              <a:rPr lang="ja-JP" altLang="en-US" dirty="0"/>
              <a:t>仮想化</a:t>
            </a:r>
            <a:r>
              <a:rPr lang="ja-JP" altLang="en-US" dirty="0" smtClean="0"/>
              <a:t>システム内の仮想デバイス経由で</a:t>
            </a:r>
            <a:r>
              <a:rPr lang="en-US" altLang="ja-JP" dirty="0" smtClean="0"/>
              <a:t>VM</a:t>
            </a:r>
            <a:r>
              <a:rPr lang="ja-JP" altLang="en-US" dirty="0" smtClean="0"/>
              <a:t>にアクセス</a:t>
            </a:r>
            <a:endParaRPr lang="en-US" altLang="ja-JP" dirty="0" smtClean="0"/>
          </a:p>
          <a:p>
            <a:pPr lvl="1"/>
            <a:r>
              <a:rPr lang="en-US" altLang="ja-JP" dirty="0" smtClean="0"/>
              <a:t>VM</a:t>
            </a:r>
            <a:r>
              <a:rPr lang="ja-JP" altLang="en-US" dirty="0" smtClean="0"/>
              <a:t>内の設定に</a:t>
            </a:r>
            <a:r>
              <a:rPr lang="ja-JP" altLang="en-US" dirty="0"/>
              <a:t>依存せずに管理が可能</a:t>
            </a:r>
          </a:p>
          <a:p>
            <a:pPr lvl="2"/>
            <a:r>
              <a:rPr lang="en-US" altLang="ja-JP" dirty="0" smtClean="0"/>
              <a:t>VM</a:t>
            </a:r>
            <a:r>
              <a:rPr lang="ja-JP" altLang="en-US" dirty="0"/>
              <a:t>内のネットワーク障害時でも管理が行える</a:t>
            </a:r>
          </a:p>
          <a:p>
            <a:pPr lvl="1"/>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grpSp>
        <p:nvGrpSpPr>
          <p:cNvPr id="11" name="グループ化 10"/>
          <p:cNvGrpSpPr/>
          <p:nvPr/>
        </p:nvGrpSpPr>
        <p:grpSpPr>
          <a:xfrm>
            <a:off x="1037287" y="4557814"/>
            <a:ext cx="7501680" cy="2232741"/>
            <a:chOff x="1062922" y="4834575"/>
            <a:chExt cx="7501680" cy="2232741"/>
          </a:xfrm>
        </p:grpSpPr>
        <p:grpSp>
          <p:nvGrpSpPr>
            <p:cNvPr id="10" name="グループ化 9"/>
            <p:cNvGrpSpPr/>
            <p:nvPr/>
          </p:nvGrpSpPr>
          <p:grpSpPr>
            <a:xfrm>
              <a:off x="1062922" y="4834575"/>
              <a:ext cx="7501680" cy="2232741"/>
              <a:chOff x="1062922" y="5049800"/>
              <a:chExt cx="7501680" cy="2232741"/>
            </a:xfrm>
          </p:grpSpPr>
          <p:grpSp>
            <p:nvGrpSpPr>
              <p:cNvPr id="56" name="グループ化 55"/>
              <p:cNvGrpSpPr/>
              <p:nvPr/>
            </p:nvGrpSpPr>
            <p:grpSpPr>
              <a:xfrm>
                <a:off x="1062922" y="5049800"/>
                <a:ext cx="7501680" cy="2232741"/>
                <a:chOff x="290068" y="5049800"/>
                <a:chExt cx="7501680" cy="2232741"/>
              </a:xfrm>
            </p:grpSpPr>
            <p:grpSp>
              <p:nvGrpSpPr>
                <p:cNvPr id="54" name="グループ化 53"/>
                <p:cNvGrpSpPr/>
                <p:nvPr/>
              </p:nvGrpSpPr>
              <p:grpSpPr>
                <a:xfrm>
                  <a:off x="290068" y="5131968"/>
                  <a:ext cx="7501680" cy="2150573"/>
                  <a:chOff x="-463553" y="5131968"/>
                  <a:chExt cx="7501680" cy="2150573"/>
                </a:xfrm>
              </p:grpSpPr>
              <p:pic>
                <p:nvPicPr>
                  <p:cNvPr id="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553" y="5419132"/>
                    <a:ext cx="984356"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4" name="グループ化 43"/>
                  <p:cNvGrpSpPr/>
                  <p:nvPr/>
                </p:nvGrpSpPr>
                <p:grpSpPr>
                  <a:xfrm>
                    <a:off x="1638127" y="5131968"/>
                    <a:ext cx="5400000" cy="2150573"/>
                    <a:chOff x="1638127" y="5131968"/>
                    <a:chExt cx="5400000" cy="2150573"/>
                  </a:xfrm>
                </p:grpSpPr>
                <p:sp>
                  <p:nvSpPr>
                    <p:cNvPr id="5" name="雲 4"/>
                    <p:cNvSpPr/>
                    <p:nvPr/>
                  </p:nvSpPr>
                  <p:spPr bwMode="auto">
                    <a:xfrm>
                      <a:off x="1638127" y="6202541"/>
                      <a:ext cx="5400000" cy="1080000"/>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grpSp>
                  <p:nvGrpSpPr>
                    <p:cNvPr id="43" name="グループ化 42"/>
                    <p:cNvGrpSpPr/>
                    <p:nvPr/>
                  </p:nvGrpSpPr>
                  <p:grpSpPr>
                    <a:xfrm>
                      <a:off x="2232000" y="5131968"/>
                      <a:ext cx="3780000" cy="1656000"/>
                      <a:chOff x="2950773" y="5131968"/>
                      <a:chExt cx="3780000" cy="1656000"/>
                    </a:xfrm>
                  </p:grpSpPr>
                  <p:sp>
                    <p:nvSpPr>
                      <p:cNvPr id="27" name="正方形/長方形 26"/>
                      <p:cNvSpPr/>
                      <p:nvPr/>
                    </p:nvSpPr>
                    <p:spPr>
                      <a:xfrm>
                        <a:off x="2950773" y="5131968"/>
                        <a:ext cx="3780000" cy="1656000"/>
                      </a:xfrm>
                      <a:prstGeom prst="rect">
                        <a:avLst/>
                      </a:prstGeom>
                      <a:solidFill>
                        <a:srgbClr val="FFFF00"/>
                      </a:solidFill>
                      <a:ln w="38100">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仮想化</a:t>
                        </a:r>
                        <a:r>
                          <a:rPr lang="ja-JP" altLang="en-US" dirty="0" smtClean="0"/>
                          <a:t>システム</a:t>
                        </a:r>
                        <a:endParaRPr lang="en-US" altLang="ja-JP" dirty="0" smtClean="0"/>
                      </a:p>
                      <a:p>
                        <a:pPr algn="ctr"/>
                        <a:endParaRPr lang="en-US" altLang="ja-JP" dirty="0" smtClean="0"/>
                      </a:p>
                      <a:p>
                        <a:pPr algn="ctr"/>
                        <a:endParaRPr lang="en-US" altLang="ja-JP" dirty="0" smtClean="0"/>
                      </a:p>
                      <a:p>
                        <a:pPr algn="ctr"/>
                        <a:endParaRPr kumimoji="1" lang="en-US" altLang="ja-JP" dirty="0"/>
                      </a:p>
                      <a:p>
                        <a:pPr algn="ctr"/>
                        <a:endParaRPr lang="en-US" altLang="ja-JP" dirty="0" smtClean="0"/>
                      </a:p>
                    </p:txBody>
                  </p:sp>
                  <p:cxnSp>
                    <p:nvCxnSpPr>
                      <p:cNvPr id="34" name="直線コネクタ 33"/>
                      <p:cNvCxnSpPr>
                        <a:stCxn id="18" idx="0"/>
                        <a:endCxn id="23" idx="1"/>
                      </p:cNvCxnSpPr>
                      <p:nvPr/>
                    </p:nvCxnSpPr>
                    <p:spPr bwMode="auto">
                      <a:xfrm>
                        <a:off x="4566276" y="5896541"/>
                        <a:ext cx="802892" cy="0"/>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cxnSp>
                <p:nvCxnSpPr>
                  <p:cNvPr id="50" name="直線コネクタ 49"/>
                  <p:cNvCxnSpPr>
                    <a:stCxn id="18" idx="2"/>
                    <a:endCxn id="26" idx="3"/>
                  </p:cNvCxnSpPr>
                  <p:nvPr/>
                </p:nvCxnSpPr>
                <p:spPr bwMode="auto">
                  <a:xfrm flipH="1">
                    <a:off x="520803" y="5896541"/>
                    <a:ext cx="2138700" cy="8591"/>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5" name="テキスト ボックス 54"/>
                <p:cNvSpPr txBox="1"/>
                <p:nvPr/>
              </p:nvSpPr>
              <p:spPr>
                <a:xfrm>
                  <a:off x="353282" y="5049800"/>
                  <a:ext cx="857927" cy="369332"/>
                </a:xfrm>
                <a:prstGeom prst="rect">
                  <a:avLst/>
                </a:prstGeom>
                <a:noFill/>
              </p:spPr>
              <p:txBody>
                <a:bodyPr wrap="none" rtlCol="0">
                  <a:spAutoFit/>
                </a:bodyPr>
                <a:lstStyle/>
                <a:p>
                  <a:r>
                    <a:rPr lang="ja-JP" altLang="en-US" dirty="0"/>
                    <a:t>ユーザ</a:t>
                  </a:r>
                  <a:endParaRPr kumimoji="1" lang="ja-JP" altLang="en-US" dirty="0"/>
                </a:p>
              </p:txBody>
            </p:sp>
          </p:grpSp>
          <p:sp>
            <p:nvSpPr>
              <p:cNvPr id="18" name="片側の 2 つの角を丸めた四角形 17"/>
              <p:cNvSpPr/>
              <p:nvPr/>
            </p:nvSpPr>
            <p:spPr>
              <a:xfrm>
                <a:off x="4185978" y="5590541"/>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23" name="角丸四角形 22"/>
              <p:cNvSpPr/>
              <p:nvPr/>
            </p:nvSpPr>
            <p:spPr>
              <a:xfrm>
                <a:off x="6176870" y="5590541"/>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r>
                  <a:rPr lang="en-US" altLang="ja-JP" dirty="0" smtClean="0"/>
                  <a:t>VM</a:t>
                </a:r>
                <a:endParaRPr kumimoji="1" lang="ja-JP" altLang="en-US" dirty="0"/>
              </a:p>
            </p:txBody>
          </p:sp>
        </p:grpSp>
        <p:sp>
          <p:nvSpPr>
            <p:cNvPr id="8" name="テキスト ボックス 7"/>
            <p:cNvSpPr txBox="1"/>
            <p:nvPr/>
          </p:nvSpPr>
          <p:spPr>
            <a:xfrm>
              <a:off x="2508696" y="5320575"/>
              <a:ext cx="877163" cy="369332"/>
            </a:xfrm>
            <a:prstGeom prst="rect">
              <a:avLst/>
            </a:prstGeom>
            <a:noFill/>
          </p:spPr>
          <p:txBody>
            <a:bodyPr wrap="none" rtlCol="0">
              <a:spAutoFit/>
            </a:bodyPr>
            <a:lstStyle/>
            <a:p>
              <a:r>
                <a:rPr lang="ja-JP" altLang="en-US" dirty="0" smtClean="0"/>
                <a:t>入出力</a:t>
              </a:r>
              <a:endParaRPr kumimoji="1" lang="ja-JP" altLang="en-US" dirty="0"/>
            </a:p>
          </p:txBody>
        </p:sp>
        <p:pic>
          <p:nvPicPr>
            <p:cNvPr id="1026" name="Picture 2" descr="「ビデオカード」の画像検索結果"/>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27286" y="5995907"/>
              <a:ext cx="960000" cy="54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キーボード」の画像検索結果"/>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49496" y="6031907"/>
              <a:ext cx="1175441" cy="468000"/>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テキスト ボックス 6"/>
          <p:cNvSpPr txBox="1"/>
          <p:nvPr/>
        </p:nvSpPr>
        <p:spPr>
          <a:xfrm>
            <a:off x="7043801" y="6295982"/>
            <a:ext cx="938077" cy="369332"/>
          </a:xfrm>
          <a:prstGeom prst="rect">
            <a:avLst/>
          </a:prstGeom>
          <a:noFill/>
        </p:spPr>
        <p:txBody>
          <a:bodyPr wrap="none" rtlCol="0">
            <a:spAutoFit/>
          </a:bodyPr>
          <a:lstStyle/>
          <a:p>
            <a:r>
              <a:rPr kumimoji="1" lang="ja-JP" altLang="en-US" dirty="0" smtClean="0"/>
              <a:t>クラウド</a:t>
            </a:r>
            <a:endParaRPr kumimoji="1" lang="ja-JP" altLang="en-US" dirty="0"/>
          </a:p>
        </p:txBody>
      </p:sp>
    </p:spTree>
    <p:extLst>
      <p:ext uri="{BB962C8B-B14F-4D97-AF65-F5344CB8AC3E}">
        <p14:creationId xmlns:p14="http://schemas.microsoft.com/office/powerpoint/2010/main" val="1563852193"/>
      </p:ext>
    </p:extLst>
  </p:cSld>
  <p:clrMapOvr>
    <a:masterClrMapping/>
  </p:clrMapOvr>
  <mc:AlternateContent xmlns:mc="http://schemas.openxmlformats.org/markup-compatibility/2006" xmlns:p14="http://schemas.microsoft.com/office/powerpoint/2010/main">
    <mc:Choice Requires="p14">
      <p:transition spd="slow" p14:dur="2000" advTm="3252"/>
    </mc:Choice>
    <mc:Fallback xmlns="">
      <p:transition xmlns:p14="http://schemas.microsoft.com/office/powerpoint/2010/main" spd="slow" advTm="3252"/>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比較対象</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以下の</a:t>
            </a:r>
            <a:r>
              <a:rPr kumimoji="1" lang="en-US" altLang="ja-JP" dirty="0" smtClean="0"/>
              <a:t>3</a:t>
            </a:r>
            <a:r>
              <a:rPr kumimoji="1" lang="ja-JP" altLang="en-US" dirty="0" err="1" smtClean="0"/>
              <a:t>つの</a:t>
            </a:r>
            <a:r>
              <a:rPr lang="ja-JP" altLang="en-US" dirty="0"/>
              <a:t>システム</a:t>
            </a:r>
            <a:r>
              <a:rPr kumimoji="1" lang="ja-JP" altLang="en-US" dirty="0" smtClean="0"/>
              <a:t>について比較した</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20</a:t>
            </a:fld>
            <a:endParaRPr lang="ja-JP" altLang="en-US" dirty="0"/>
          </a:p>
        </p:txBody>
      </p:sp>
      <p:grpSp>
        <p:nvGrpSpPr>
          <p:cNvPr id="26" name="グループ化 25"/>
          <p:cNvGrpSpPr/>
          <p:nvPr/>
        </p:nvGrpSpPr>
        <p:grpSpPr>
          <a:xfrm>
            <a:off x="467544" y="2228801"/>
            <a:ext cx="3852000" cy="1623643"/>
            <a:chOff x="3106583" y="4552264"/>
            <a:chExt cx="3852000" cy="1623643"/>
          </a:xfrm>
        </p:grpSpPr>
        <p:grpSp>
          <p:nvGrpSpPr>
            <p:cNvPr id="6" name="グループ化 5"/>
            <p:cNvGrpSpPr/>
            <p:nvPr/>
          </p:nvGrpSpPr>
          <p:grpSpPr>
            <a:xfrm>
              <a:off x="3106584" y="4916743"/>
              <a:ext cx="3851999" cy="1259164"/>
              <a:chOff x="3127278" y="5131968"/>
              <a:chExt cx="3851999" cy="1259164"/>
            </a:xfrm>
          </p:grpSpPr>
          <p:grpSp>
            <p:nvGrpSpPr>
              <p:cNvPr id="13" name="グループ化 12"/>
              <p:cNvGrpSpPr/>
              <p:nvPr/>
            </p:nvGrpSpPr>
            <p:grpSpPr>
              <a:xfrm>
                <a:off x="3127278" y="5131968"/>
                <a:ext cx="3851999" cy="1259164"/>
                <a:chOff x="1600803" y="5131968"/>
                <a:chExt cx="3851999" cy="1259164"/>
              </a:xfrm>
            </p:grpSpPr>
            <p:grpSp>
              <p:nvGrpSpPr>
                <p:cNvPr id="19" name="グループ化 18"/>
                <p:cNvGrpSpPr/>
                <p:nvPr/>
              </p:nvGrpSpPr>
              <p:grpSpPr>
                <a:xfrm>
                  <a:off x="2212802" y="5131968"/>
                  <a:ext cx="3240000" cy="1259164"/>
                  <a:chOff x="2931575" y="5131968"/>
                  <a:chExt cx="3240000" cy="1259164"/>
                </a:xfrm>
              </p:grpSpPr>
              <p:sp>
                <p:nvSpPr>
                  <p:cNvPr id="20" name="正方形/長方形 19"/>
                  <p:cNvSpPr/>
                  <p:nvPr/>
                </p:nvSpPr>
                <p:spPr>
                  <a:xfrm>
                    <a:off x="2931575" y="5131968"/>
                    <a:ext cx="3240000" cy="1259164"/>
                  </a:xfrm>
                  <a:prstGeom prst="rect">
                    <a:avLst/>
                  </a:prstGeom>
                  <a:solidFill>
                    <a:srgbClr val="FFFF00"/>
                  </a:solidFill>
                  <a:ln w="38100" cmpd="sng">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仮想化</a:t>
                    </a:r>
                    <a:r>
                      <a:rPr lang="ja-JP" altLang="en-US" dirty="0" smtClean="0"/>
                      <a:t>システム</a:t>
                    </a:r>
                    <a:endParaRPr lang="en-US" altLang="ja-JP" dirty="0" smtClean="0"/>
                  </a:p>
                  <a:p>
                    <a:pPr algn="ctr"/>
                    <a:endParaRPr lang="en-US" altLang="ja-JP" dirty="0" smtClean="0"/>
                  </a:p>
                  <a:p>
                    <a:pPr algn="ctr"/>
                    <a:endParaRPr kumimoji="1" lang="en-US" altLang="ja-JP" dirty="0"/>
                  </a:p>
                  <a:p>
                    <a:pPr algn="ctr"/>
                    <a:endParaRPr lang="en-US" altLang="ja-JP" dirty="0" smtClean="0"/>
                  </a:p>
                </p:txBody>
              </p:sp>
              <p:cxnSp>
                <p:nvCxnSpPr>
                  <p:cNvPr id="21" name="直線コネクタ 20"/>
                  <p:cNvCxnSpPr>
                    <a:stCxn id="11" idx="0"/>
                    <a:endCxn id="12" idx="1"/>
                  </p:cNvCxnSpPr>
                  <p:nvPr/>
                </p:nvCxnSpPr>
                <p:spPr bwMode="auto">
                  <a:xfrm>
                    <a:off x="4227575" y="5905132"/>
                    <a:ext cx="720000" cy="0"/>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7" name="直線コネクタ 16"/>
                <p:cNvCxnSpPr>
                  <a:stCxn id="11" idx="2"/>
                </p:cNvCxnSpPr>
                <p:nvPr/>
              </p:nvCxnSpPr>
              <p:spPr bwMode="auto">
                <a:xfrm flipH="1">
                  <a:off x="1600803" y="5905132"/>
                  <a:ext cx="720000" cy="0"/>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1" name="片側の 2 つの角を丸めた四角形 10"/>
              <p:cNvSpPr/>
              <p:nvPr/>
            </p:nvSpPr>
            <p:spPr>
              <a:xfrm>
                <a:off x="3847278" y="5599132"/>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12" name="角丸四角形 11"/>
              <p:cNvSpPr/>
              <p:nvPr/>
            </p:nvSpPr>
            <p:spPr>
              <a:xfrm>
                <a:off x="5739743" y="5599132"/>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r>
                  <a:rPr lang="en-US" altLang="ja-JP" dirty="0" smtClean="0"/>
                  <a:t>VM</a:t>
                </a:r>
                <a:endParaRPr kumimoji="1" lang="ja-JP" altLang="en-US" dirty="0"/>
              </a:p>
            </p:txBody>
          </p:sp>
        </p:grpSp>
        <p:sp>
          <p:nvSpPr>
            <p:cNvPr id="25" name="テキスト ボックス 24"/>
            <p:cNvSpPr txBox="1"/>
            <p:nvPr/>
          </p:nvSpPr>
          <p:spPr>
            <a:xfrm>
              <a:off x="3106583" y="4552264"/>
              <a:ext cx="1492716" cy="369332"/>
            </a:xfrm>
            <a:prstGeom prst="rect">
              <a:avLst/>
            </a:prstGeom>
            <a:noFill/>
          </p:spPr>
          <p:txBody>
            <a:bodyPr wrap="none" rtlCol="0">
              <a:spAutoFit/>
            </a:bodyPr>
            <a:lstStyle/>
            <a:p>
              <a:r>
                <a:rPr lang="ja-JP" altLang="en-US" dirty="0"/>
                <a:t>従来システム</a:t>
              </a:r>
              <a:endParaRPr kumimoji="1" lang="ja-JP" altLang="en-US" dirty="0"/>
            </a:p>
          </p:txBody>
        </p:sp>
      </p:grpSp>
      <p:grpSp>
        <p:nvGrpSpPr>
          <p:cNvPr id="76" name="グループ化 75"/>
          <p:cNvGrpSpPr/>
          <p:nvPr/>
        </p:nvGrpSpPr>
        <p:grpSpPr>
          <a:xfrm>
            <a:off x="4734897" y="2993054"/>
            <a:ext cx="4229103" cy="2645195"/>
            <a:chOff x="4466830" y="2691112"/>
            <a:chExt cx="4229103" cy="2645195"/>
          </a:xfrm>
        </p:grpSpPr>
        <p:grpSp>
          <p:nvGrpSpPr>
            <p:cNvPr id="70" name="グループ化 69"/>
            <p:cNvGrpSpPr/>
            <p:nvPr/>
          </p:nvGrpSpPr>
          <p:grpSpPr>
            <a:xfrm>
              <a:off x="5186830" y="2812660"/>
              <a:ext cx="3509103" cy="2523647"/>
              <a:chOff x="5186830" y="2812660"/>
              <a:chExt cx="3509103" cy="2523647"/>
            </a:xfrm>
          </p:grpSpPr>
          <p:grpSp>
            <p:nvGrpSpPr>
              <p:cNvPr id="53" name="グループ化 52"/>
              <p:cNvGrpSpPr/>
              <p:nvPr/>
            </p:nvGrpSpPr>
            <p:grpSpPr>
              <a:xfrm>
                <a:off x="5186830" y="2812660"/>
                <a:ext cx="3509103" cy="2523647"/>
                <a:chOff x="4591009" y="3969741"/>
                <a:chExt cx="3509103" cy="2523647"/>
              </a:xfrm>
            </p:grpSpPr>
            <p:sp>
              <p:nvSpPr>
                <p:cNvPr id="58" name="正方形/長方形 57"/>
                <p:cNvSpPr/>
                <p:nvPr/>
              </p:nvSpPr>
              <p:spPr>
                <a:xfrm>
                  <a:off x="4591009" y="6133388"/>
                  <a:ext cx="3509103"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クラウドハイパーバイザ</a:t>
                  </a:r>
                  <a:endParaRPr lang="en-US" altLang="ja-JP" dirty="0" smtClean="0"/>
                </a:p>
              </p:txBody>
            </p:sp>
            <p:sp>
              <p:nvSpPr>
                <p:cNvPr id="59" name="片側の 2 つの角を丸めた四角形 58"/>
                <p:cNvSpPr/>
                <p:nvPr/>
              </p:nvSpPr>
              <p:spPr>
                <a:xfrm>
                  <a:off x="4591009" y="5009525"/>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grpSp>
              <p:nvGrpSpPr>
                <p:cNvPr id="60" name="グループ化 59"/>
                <p:cNvGrpSpPr/>
                <p:nvPr/>
              </p:nvGrpSpPr>
              <p:grpSpPr>
                <a:xfrm>
                  <a:off x="5940112" y="3969741"/>
                  <a:ext cx="2160000" cy="1951857"/>
                  <a:chOff x="4905613" y="3970434"/>
                  <a:chExt cx="2160000" cy="1951857"/>
                </a:xfrm>
              </p:grpSpPr>
              <p:sp>
                <p:nvSpPr>
                  <p:cNvPr id="61" name="正方形/長方形 60"/>
                  <p:cNvSpPr/>
                  <p:nvPr/>
                </p:nvSpPr>
                <p:spPr>
                  <a:xfrm>
                    <a:off x="4905613" y="4338291"/>
                    <a:ext cx="2160000" cy="1584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kumimoji="1" lang="ja-JP" altLang="en-US" dirty="0"/>
                  </a:p>
                </p:txBody>
              </p:sp>
              <p:sp>
                <p:nvSpPr>
                  <p:cNvPr id="62" name="正方形/長方形 61"/>
                  <p:cNvSpPr/>
                  <p:nvPr/>
                </p:nvSpPr>
                <p:spPr>
                  <a:xfrm>
                    <a:off x="5085613" y="4483418"/>
                    <a:ext cx="1800000" cy="1332000"/>
                  </a:xfrm>
                  <a:prstGeom prst="rect">
                    <a:avLst/>
                  </a:prstGeom>
                  <a:solidFill>
                    <a:srgbClr val="FFFF00"/>
                  </a:solidFill>
                  <a:ln w="38100" cmpd="sng">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仮想化システム</a:t>
                    </a:r>
                    <a:endParaRPr lang="en-US" altLang="ja-JP" dirty="0"/>
                  </a:p>
                  <a:p>
                    <a:pPr algn="ctr"/>
                    <a:endParaRPr kumimoji="1" lang="en-US" altLang="ja-JP" dirty="0" smtClean="0"/>
                  </a:p>
                  <a:p>
                    <a:pPr algn="ctr"/>
                    <a:endParaRPr lang="en-US" altLang="ja-JP" dirty="0"/>
                  </a:p>
                  <a:p>
                    <a:pPr algn="ctr"/>
                    <a:endParaRPr kumimoji="1" lang="en-US" altLang="ja-JP" dirty="0" smtClean="0"/>
                  </a:p>
                </p:txBody>
              </p:sp>
              <p:sp>
                <p:nvSpPr>
                  <p:cNvPr id="63" name="角丸四角形 62"/>
                  <p:cNvSpPr/>
                  <p:nvPr/>
                </p:nvSpPr>
                <p:spPr>
                  <a:xfrm>
                    <a:off x="5432459" y="5010218"/>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sp>
                <p:nvSpPr>
                  <p:cNvPr id="64" name="テキスト ボックス 63"/>
                  <p:cNvSpPr txBox="1"/>
                  <p:nvPr/>
                </p:nvSpPr>
                <p:spPr>
                  <a:xfrm>
                    <a:off x="5393112" y="3970434"/>
                    <a:ext cx="1266693" cy="369332"/>
                  </a:xfrm>
                  <a:prstGeom prst="rect">
                    <a:avLst/>
                  </a:prstGeom>
                  <a:noFill/>
                </p:spPr>
                <p:txBody>
                  <a:bodyPr wrap="none" rtlCol="0">
                    <a:spAutoFit/>
                  </a:bodyPr>
                  <a:lstStyle/>
                  <a:p>
                    <a:r>
                      <a:rPr kumimoji="1" lang="ja-JP" altLang="en-US" dirty="0" smtClean="0"/>
                      <a:t>クラウド</a:t>
                    </a:r>
                    <a:r>
                      <a:rPr kumimoji="1" lang="en-US" altLang="ja-JP" dirty="0" smtClean="0"/>
                      <a:t>VM</a:t>
                    </a:r>
                    <a:endParaRPr kumimoji="1" lang="ja-JP" altLang="en-US" dirty="0"/>
                  </a:p>
                </p:txBody>
              </p:sp>
            </p:grpSp>
          </p:grpSp>
          <p:cxnSp>
            <p:nvCxnSpPr>
              <p:cNvPr id="67" name="直線コネクタ 66"/>
              <p:cNvCxnSpPr>
                <a:stCxn id="63" idx="2"/>
              </p:cNvCxnSpPr>
              <p:nvPr/>
            </p:nvCxnSpPr>
            <p:spPr bwMode="auto">
              <a:xfrm>
                <a:off x="7656779" y="4464444"/>
                <a:ext cx="0" cy="502537"/>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a:stCxn id="59" idx="1"/>
              </p:cNvCxnSpPr>
              <p:nvPr/>
            </p:nvCxnSpPr>
            <p:spPr bwMode="auto">
              <a:xfrm>
                <a:off x="5780830" y="4464444"/>
                <a:ext cx="0" cy="502537"/>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1" name="テキスト ボックス 70"/>
            <p:cNvSpPr txBox="1"/>
            <p:nvPr/>
          </p:nvSpPr>
          <p:spPr>
            <a:xfrm>
              <a:off x="4468696" y="2691112"/>
              <a:ext cx="1059521" cy="369332"/>
            </a:xfrm>
            <a:prstGeom prst="rect">
              <a:avLst/>
            </a:prstGeom>
            <a:noFill/>
          </p:spPr>
          <p:txBody>
            <a:bodyPr wrap="none" rtlCol="0">
              <a:spAutoFit/>
            </a:bodyPr>
            <a:lstStyle/>
            <a:p>
              <a:r>
                <a:rPr kumimoji="1" lang="en-US" altLang="ja-JP" dirty="0" err="1" smtClean="0"/>
                <a:t>VSB</a:t>
              </a:r>
              <a:r>
                <a:rPr lang="en-US" altLang="ja-JP" dirty="0" err="1"/>
                <a:t>y</a:t>
              </a:r>
              <a:r>
                <a:rPr kumimoji="1" lang="en-US" altLang="ja-JP" dirty="0" err="1" smtClean="0"/>
                <a:t>pass</a:t>
              </a:r>
              <a:endParaRPr kumimoji="1" lang="ja-JP" altLang="en-US" dirty="0"/>
            </a:p>
          </p:txBody>
        </p:sp>
        <p:cxnSp>
          <p:nvCxnSpPr>
            <p:cNvPr id="73" name="直線コネクタ 72"/>
            <p:cNvCxnSpPr>
              <a:stCxn id="59" idx="2"/>
            </p:cNvCxnSpPr>
            <p:nvPr/>
          </p:nvCxnSpPr>
          <p:spPr bwMode="auto">
            <a:xfrm flipH="1">
              <a:off x="4466830" y="4158444"/>
              <a:ext cx="720000" cy="0"/>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 name="グループ化 6"/>
          <p:cNvGrpSpPr/>
          <p:nvPr/>
        </p:nvGrpSpPr>
        <p:grpSpPr>
          <a:xfrm>
            <a:off x="603224" y="4209214"/>
            <a:ext cx="3780000" cy="2460106"/>
            <a:chOff x="603224" y="4209214"/>
            <a:chExt cx="3780000" cy="2460106"/>
          </a:xfrm>
        </p:grpSpPr>
        <p:grpSp>
          <p:nvGrpSpPr>
            <p:cNvPr id="5" name="グループ化 4"/>
            <p:cNvGrpSpPr/>
            <p:nvPr/>
          </p:nvGrpSpPr>
          <p:grpSpPr>
            <a:xfrm>
              <a:off x="603224" y="4209214"/>
              <a:ext cx="3780000" cy="1980000"/>
              <a:chOff x="603224" y="4209214"/>
              <a:chExt cx="3780000" cy="1980000"/>
            </a:xfrm>
          </p:grpSpPr>
          <p:grpSp>
            <p:nvGrpSpPr>
              <p:cNvPr id="50" name="グループ化 49"/>
              <p:cNvGrpSpPr/>
              <p:nvPr/>
            </p:nvGrpSpPr>
            <p:grpSpPr>
              <a:xfrm>
                <a:off x="603224" y="4209214"/>
                <a:ext cx="3780000" cy="1980000"/>
                <a:chOff x="899591" y="3930300"/>
                <a:chExt cx="4108497" cy="2186304"/>
              </a:xfrm>
            </p:grpSpPr>
            <p:sp>
              <p:nvSpPr>
                <p:cNvPr id="34" name="正方形/長方形 33"/>
                <p:cNvSpPr/>
                <p:nvPr/>
              </p:nvSpPr>
              <p:spPr>
                <a:xfrm>
                  <a:off x="1408088" y="4676604"/>
                  <a:ext cx="3600000" cy="1440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kumimoji="1" lang="ja-JP" altLang="en-US" dirty="0"/>
                </a:p>
              </p:txBody>
            </p:sp>
            <p:grpSp>
              <p:nvGrpSpPr>
                <p:cNvPr id="40" name="グループ化 39"/>
                <p:cNvGrpSpPr/>
                <p:nvPr/>
              </p:nvGrpSpPr>
              <p:grpSpPr>
                <a:xfrm>
                  <a:off x="899591" y="3930300"/>
                  <a:ext cx="3964497" cy="2095886"/>
                  <a:chOff x="3066086" y="4080021"/>
                  <a:chExt cx="3964497" cy="2095886"/>
                </a:xfrm>
              </p:grpSpPr>
              <p:grpSp>
                <p:nvGrpSpPr>
                  <p:cNvPr id="41" name="グループ化 40"/>
                  <p:cNvGrpSpPr/>
                  <p:nvPr/>
                </p:nvGrpSpPr>
                <p:grpSpPr>
                  <a:xfrm>
                    <a:off x="3066086" y="4916743"/>
                    <a:ext cx="3964497" cy="1259164"/>
                    <a:chOff x="3086780" y="5131968"/>
                    <a:chExt cx="3964497" cy="1259164"/>
                  </a:xfrm>
                </p:grpSpPr>
                <p:grpSp>
                  <p:nvGrpSpPr>
                    <p:cNvPr id="43" name="グループ化 42"/>
                    <p:cNvGrpSpPr/>
                    <p:nvPr/>
                  </p:nvGrpSpPr>
                  <p:grpSpPr>
                    <a:xfrm>
                      <a:off x="3086780" y="5131968"/>
                      <a:ext cx="3964497" cy="1259164"/>
                      <a:chOff x="1560305" y="5131968"/>
                      <a:chExt cx="3964497" cy="1259164"/>
                    </a:xfrm>
                  </p:grpSpPr>
                  <p:grpSp>
                    <p:nvGrpSpPr>
                      <p:cNvPr id="46" name="グループ化 45"/>
                      <p:cNvGrpSpPr/>
                      <p:nvPr/>
                    </p:nvGrpSpPr>
                    <p:grpSpPr>
                      <a:xfrm>
                        <a:off x="2212802" y="5131968"/>
                        <a:ext cx="3312000" cy="1259164"/>
                        <a:chOff x="2931575" y="5131968"/>
                        <a:chExt cx="3312000" cy="1259164"/>
                      </a:xfrm>
                    </p:grpSpPr>
                    <p:sp>
                      <p:nvSpPr>
                        <p:cNvPr id="48" name="正方形/長方形 47"/>
                        <p:cNvSpPr/>
                        <p:nvPr/>
                      </p:nvSpPr>
                      <p:spPr>
                        <a:xfrm>
                          <a:off x="2931575" y="5131968"/>
                          <a:ext cx="3312000" cy="1259164"/>
                        </a:xfrm>
                        <a:prstGeom prst="rect">
                          <a:avLst/>
                        </a:prstGeom>
                        <a:solidFill>
                          <a:srgbClr val="FFFF00"/>
                        </a:solidFill>
                        <a:ln w="38100" cmpd="sng">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仮想化</a:t>
                          </a:r>
                          <a:r>
                            <a:rPr lang="ja-JP" altLang="en-US" dirty="0" smtClean="0"/>
                            <a:t>システム</a:t>
                          </a:r>
                          <a:endParaRPr lang="en-US" altLang="ja-JP" dirty="0" smtClean="0"/>
                        </a:p>
                        <a:p>
                          <a:pPr algn="ctr"/>
                          <a:endParaRPr lang="en-US" altLang="ja-JP" dirty="0" smtClean="0"/>
                        </a:p>
                        <a:p>
                          <a:pPr algn="ctr"/>
                          <a:endParaRPr kumimoji="1" lang="en-US" altLang="ja-JP" dirty="0"/>
                        </a:p>
                        <a:p>
                          <a:pPr algn="ctr"/>
                          <a:endParaRPr lang="en-US" altLang="ja-JP" dirty="0" smtClean="0"/>
                        </a:p>
                      </p:txBody>
                    </p:sp>
                    <p:cxnSp>
                      <p:nvCxnSpPr>
                        <p:cNvPr id="49" name="直線コネクタ 48"/>
                        <p:cNvCxnSpPr>
                          <a:stCxn id="44" idx="0"/>
                          <a:endCxn id="45" idx="1"/>
                        </p:cNvCxnSpPr>
                        <p:nvPr/>
                      </p:nvCxnSpPr>
                      <p:spPr bwMode="auto">
                        <a:xfrm>
                          <a:off x="4227575" y="5905132"/>
                          <a:ext cx="720000" cy="0"/>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47" name="直線コネクタ 46"/>
                      <p:cNvCxnSpPr>
                        <a:stCxn id="44" idx="2"/>
                      </p:cNvCxnSpPr>
                      <p:nvPr/>
                    </p:nvCxnSpPr>
                    <p:spPr bwMode="auto">
                      <a:xfrm flipH="1" flipV="1">
                        <a:off x="1560305" y="5905132"/>
                        <a:ext cx="760498" cy="1"/>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4" name="片側の 2 つの角を丸めた四角形 43"/>
                    <p:cNvSpPr/>
                    <p:nvPr/>
                  </p:nvSpPr>
                  <p:spPr>
                    <a:xfrm>
                      <a:off x="3847278" y="5599132"/>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45" name="角丸四角形 44"/>
                    <p:cNvSpPr/>
                    <p:nvPr/>
                  </p:nvSpPr>
                  <p:spPr>
                    <a:xfrm>
                      <a:off x="5739743" y="5599132"/>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r>
                        <a:rPr lang="en-US" altLang="ja-JP" dirty="0" smtClean="0"/>
                        <a:t>VM</a:t>
                      </a:r>
                      <a:endParaRPr kumimoji="1" lang="ja-JP" altLang="en-US" dirty="0"/>
                    </a:p>
                  </p:txBody>
                </p:sp>
              </p:grpSp>
              <p:sp>
                <p:nvSpPr>
                  <p:cNvPr id="42" name="テキスト ボックス 41"/>
                  <p:cNvSpPr txBox="1"/>
                  <p:nvPr/>
                </p:nvSpPr>
                <p:spPr>
                  <a:xfrm>
                    <a:off x="3066086" y="4080021"/>
                    <a:ext cx="2023170" cy="407814"/>
                  </a:xfrm>
                  <a:prstGeom prst="rect">
                    <a:avLst/>
                  </a:prstGeom>
                  <a:noFill/>
                </p:spPr>
                <p:txBody>
                  <a:bodyPr wrap="none" rtlCol="0">
                    <a:spAutoFit/>
                  </a:bodyPr>
                  <a:lstStyle/>
                  <a:p>
                    <a:r>
                      <a:rPr lang="ja-JP" altLang="en-US" dirty="0" smtClean="0"/>
                      <a:t>仮想クラウド環境</a:t>
                    </a:r>
                    <a:endParaRPr kumimoji="1" lang="ja-JP" altLang="en-US" dirty="0"/>
                  </a:p>
                </p:txBody>
              </p:sp>
            </p:grpSp>
          </p:grpSp>
          <p:sp>
            <p:nvSpPr>
              <p:cNvPr id="51" name="テキスト ボックス 50"/>
              <p:cNvSpPr txBox="1"/>
              <p:nvPr/>
            </p:nvSpPr>
            <p:spPr>
              <a:xfrm>
                <a:off x="2093797" y="4536051"/>
                <a:ext cx="1266693" cy="369332"/>
              </a:xfrm>
              <a:prstGeom prst="rect">
                <a:avLst/>
              </a:prstGeom>
              <a:noFill/>
            </p:spPr>
            <p:txBody>
              <a:bodyPr wrap="none" rtlCol="0">
                <a:spAutoFit/>
              </a:bodyPr>
              <a:lstStyle/>
              <a:p>
                <a:r>
                  <a:rPr kumimoji="1" lang="ja-JP" altLang="en-US" dirty="0" smtClean="0"/>
                  <a:t>クラウド</a:t>
                </a:r>
                <a:r>
                  <a:rPr kumimoji="1" lang="en-US" altLang="ja-JP" dirty="0" smtClean="0"/>
                  <a:t>VM</a:t>
                </a:r>
                <a:endParaRPr kumimoji="1" lang="ja-JP" altLang="en-US" dirty="0"/>
              </a:p>
            </p:txBody>
          </p:sp>
        </p:grpSp>
        <p:sp>
          <p:nvSpPr>
            <p:cNvPr id="52" name="正方形/長方形 51"/>
            <p:cNvSpPr/>
            <p:nvPr/>
          </p:nvSpPr>
          <p:spPr>
            <a:xfrm>
              <a:off x="1070708" y="6309320"/>
              <a:ext cx="3312516"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クラウドハイパーバイザ</a:t>
              </a:r>
              <a:endParaRPr lang="en-US" altLang="ja-JP" dirty="0" smtClean="0"/>
            </a:p>
          </p:txBody>
        </p:sp>
      </p:grpSp>
    </p:spTree>
    <p:extLst>
      <p:ext uri="{BB962C8B-B14F-4D97-AF65-F5344CB8AC3E}">
        <p14:creationId xmlns:p14="http://schemas.microsoft.com/office/powerpoint/2010/main" val="35083991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帯域外</a:t>
            </a:r>
            <a:r>
              <a:rPr lang="ja-JP" altLang="en-US" dirty="0" smtClean="0"/>
              <a:t>リモート管理の入力の盗聴</a:t>
            </a:r>
            <a:endParaRPr kumimoji="1" lang="ja-JP" altLang="en-US" dirty="0"/>
          </a:p>
        </p:txBody>
      </p:sp>
      <p:sp>
        <p:nvSpPr>
          <p:cNvPr id="3" name="コンテンツ プレースホルダー 2"/>
          <p:cNvSpPr>
            <a:spLocks noGrp="1"/>
          </p:cNvSpPr>
          <p:nvPr>
            <p:ph idx="1"/>
          </p:nvPr>
        </p:nvSpPr>
        <p:spPr/>
        <p:txBody>
          <a:bodyPr/>
          <a:lstStyle/>
          <a:p>
            <a:r>
              <a:rPr lang="ja-JP" altLang="en-US" dirty="0"/>
              <a:t>仮想化システム内の仮想デバイスにおいて</a:t>
            </a:r>
            <a:r>
              <a:rPr lang="ja-JP" altLang="en-US" dirty="0" smtClean="0"/>
              <a:t>入力を盗聴</a:t>
            </a:r>
            <a:endParaRPr lang="en-US" altLang="ja-JP" dirty="0" smtClean="0"/>
          </a:p>
          <a:p>
            <a:pPr lvl="1"/>
            <a:r>
              <a:rPr kumimoji="1" lang="ja-JP" altLang="en-US" dirty="0" smtClean="0"/>
              <a:t>ユーザ</a:t>
            </a:r>
            <a:r>
              <a:rPr kumimoji="1" lang="en-US" altLang="ja-JP" dirty="0" smtClean="0"/>
              <a:t>VM</a:t>
            </a:r>
            <a:r>
              <a:rPr kumimoji="1" lang="ja-JP" altLang="en-US" dirty="0" smtClean="0"/>
              <a:t>の仮想シリアルコンソールに文字を入力</a:t>
            </a:r>
            <a:endParaRPr kumimoji="1" lang="en-US" altLang="ja-JP" dirty="0" smtClean="0"/>
          </a:p>
          <a:p>
            <a:pPr lvl="2"/>
            <a:r>
              <a:rPr lang="en-US" altLang="ja-JP" dirty="0" smtClean="0"/>
              <a:t>SSH</a:t>
            </a:r>
            <a:r>
              <a:rPr lang="ja-JP" altLang="en-US" dirty="0" smtClean="0"/>
              <a:t>クライアントを使用</a:t>
            </a:r>
            <a:endParaRPr kumimoji="1" lang="en-US" altLang="ja-JP" dirty="0" smtClean="0"/>
          </a:p>
          <a:p>
            <a:pPr lvl="1"/>
            <a:r>
              <a:rPr lang="ja-JP" altLang="en-US" dirty="0" smtClean="0"/>
              <a:t>ユーザ</a:t>
            </a:r>
            <a:r>
              <a:rPr lang="en-US" altLang="ja-JP" dirty="0" smtClean="0"/>
              <a:t>VM</a:t>
            </a:r>
            <a:r>
              <a:rPr lang="ja-JP" altLang="en-US" dirty="0" smtClean="0"/>
              <a:t>の仮想キーボードに文字を入力</a:t>
            </a:r>
            <a:endParaRPr lang="en-US" altLang="ja-JP" dirty="0" smtClean="0"/>
          </a:p>
          <a:p>
            <a:pPr lvl="2"/>
            <a:r>
              <a:rPr lang="en-US" altLang="ja-JP" dirty="0" smtClean="0"/>
              <a:t>VNC</a:t>
            </a:r>
            <a:r>
              <a:rPr lang="ja-JP" altLang="en-US" dirty="0" smtClean="0"/>
              <a:t>クライアントを使用</a:t>
            </a:r>
            <a:endParaRPr lang="en-US" altLang="ja-JP" dirty="0" smtClean="0"/>
          </a:p>
          <a:p>
            <a:r>
              <a:rPr lang="en-US" altLang="ja-JP" dirty="0" err="1" smtClean="0"/>
              <a:t>VSBypass</a:t>
            </a:r>
            <a:r>
              <a:rPr lang="ja-JP" altLang="en-US" dirty="0" smtClean="0"/>
              <a:t>では入力した文字を盗聴できなかった</a:t>
            </a:r>
            <a:endParaRPr lang="en-US" altLang="ja-JP" dirty="0" smtClean="0"/>
          </a:p>
          <a:p>
            <a:pPr lvl="1"/>
            <a:r>
              <a:rPr lang="ja-JP" altLang="en-US" dirty="0" smtClean="0"/>
              <a:t>従来システムでは盗聴できた</a:t>
            </a:r>
            <a:endParaRPr lang="en-US" altLang="ja-JP"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21</a:t>
            </a:fld>
            <a:endParaRPr lang="ja-JP" altLang="en-US" dirty="0"/>
          </a:p>
        </p:txBody>
      </p:sp>
    </p:spTree>
    <p:extLst>
      <p:ext uri="{BB962C8B-B14F-4D97-AF65-F5344CB8AC3E}">
        <p14:creationId xmlns:p14="http://schemas.microsoft.com/office/powerpoint/2010/main" val="36247443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応答時間</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リモート管理クライアントに文字を入力</a:t>
            </a:r>
            <a:r>
              <a:rPr lang="ja-JP" altLang="en-US" dirty="0"/>
              <a:t>して</a:t>
            </a:r>
            <a:r>
              <a:rPr lang="ja-JP" altLang="en-US" dirty="0" smtClean="0"/>
              <a:t>から出力されるまでの</a:t>
            </a:r>
            <a:r>
              <a:rPr lang="ja-JP" altLang="en-US" dirty="0"/>
              <a:t>時間を</a:t>
            </a:r>
            <a:r>
              <a:rPr lang="ja-JP" altLang="en-US" dirty="0" smtClean="0"/>
              <a:t>測定</a:t>
            </a:r>
            <a:endParaRPr lang="en-US" altLang="ja-JP" dirty="0" smtClean="0"/>
          </a:p>
          <a:p>
            <a:pPr lvl="1"/>
            <a:r>
              <a:rPr lang="ja-JP" altLang="en-US" dirty="0" smtClean="0"/>
              <a:t>（</a:t>
            </a:r>
            <a:r>
              <a:rPr lang="en-US" altLang="ja-JP" dirty="0" smtClean="0"/>
              <a:t>Xen</a:t>
            </a:r>
            <a:r>
              <a:rPr lang="ja-JP" altLang="en-US" dirty="0" smtClean="0"/>
              <a:t>）</a:t>
            </a:r>
            <a:r>
              <a:rPr lang="ja-JP" altLang="en-US" dirty="0"/>
              <a:t>従来</a:t>
            </a:r>
            <a:r>
              <a:rPr lang="ja-JP" altLang="en-US" dirty="0" smtClean="0"/>
              <a:t>より</a:t>
            </a:r>
            <a:r>
              <a:rPr lang="en-US" altLang="ja-JP" dirty="0" smtClean="0"/>
              <a:t>1.3</a:t>
            </a:r>
            <a:r>
              <a:rPr lang="ja-JP" altLang="en-US" dirty="0" smtClean="0"/>
              <a:t>ミリ秒長くなった</a:t>
            </a:r>
            <a:endParaRPr lang="en-US" altLang="ja-JP" dirty="0"/>
          </a:p>
          <a:p>
            <a:pPr lvl="2"/>
            <a:r>
              <a:rPr lang="ja-JP" altLang="en-US" dirty="0"/>
              <a:t>仮想</a:t>
            </a:r>
            <a:r>
              <a:rPr lang="ja-JP" altLang="en-US" dirty="0" smtClean="0"/>
              <a:t>クラウド環境より</a:t>
            </a:r>
            <a:r>
              <a:rPr lang="en-US" altLang="ja-JP" dirty="0" smtClean="0"/>
              <a:t>2</a:t>
            </a:r>
            <a:r>
              <a:rPr lang="ja-JP" altLang="en-US" dirty="0" smtClean="0"/>
              <a:t>ミリ秒高速化</a:t>
            </a:r>
            <a:endParaRPr lang="en-US" altLang="ja-JP" dirty="0" smtClean="0"/>
          </a:p>
          <a:p>
            <a:pPr lvl="1"/>
            <a:r>
              <a:rPr lang="ja-JP" altLang="en-US" dirty="0" smtClean="0"/>
              <a:t>（</a:t>
            </a:r>
            <a:r>
              <a:rPr lang="en-US" altLang="ja-JP" dirty="0" smtClean="0"/>
              <a:t>KVM</a:t>
            </a:r>
            <a:r>
              <a:rPr lang="ja-JP" altLang="en-US" dirty="0" smtClean="0"/>
              <a:t>）</a:t>
            </a:r>
            <a:r>
              <a:rPr lang="en-US" altLang="ja-JP" dirty="0" err="1" smtClean="0"/>
              <a:t>Xen</a:t>
            </a:r>
            <a:r>
              <a:rPr lang="ja-JP" altLang="en-US" dirty="0" smtClean="0"/>
              <a:t>と同じ傾向であることがわかった</a:t>
            </a:r>
            <a:endParaRPr lang="en-US" altLang="ja-JP"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graphicFrame>
        <p:nvGraphicFramePr>
          <p:cNvPr id="7" name="グラフ 6"/>
          <p:cNvGraphicFramePr>
            <a:graphicFrameLocks/>
          </p:cNvGraphicFramePr>
          <p:nvPr>
            <p:extLst>
              <p:ext uri="{D42A27DB-BD31-4B8C-83A1-F6EECF244321}">
                <p14:modId xmlns:p14="http://schemas.microsoft.com/office/powerpoint/2010/main" val="3964972929"/>
              </p:ext>
            </p:extLst>
          </p:nvPr>
        </p:nvGraphicFramePr>
        <p:xfrm>
          <a:off x="107504" y="4077072"/>
          <a:ext cx="4320000" cy="262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a:graphicFrameLocks/>
          </p:cNvGraphicFramePr>
          <p:nvPr>
            <p:extLst>
              <p:ext uri="{D42A27DB-BD31-4B8C-83A1-F6EECF244321}">
                <p14:modId xmlns:p14="http://schemas.microsoft.com/office/powerpoint/2010/main" val="3964776569"/>
              </p:ext>
            </p:extLst>
          </p:nvPr>
        </p:nvGraphicFramePr>
        <p:xfrm>
          <a:off x="4427984" y="4005064"/>
          <a:ext cx="4320000" cy="270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64429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スループット</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ユーザ</a:t>
            </a:r>
            <a:r>
              <a:rPr lang="en-US" altLang="ja-JP" dirty="0"/>
              <a:t>VM</a:t>
            </a:r>
            <a:r>
              <a:rPr lang="ja-JP" altLang="en-US" dirty="0"/>
              <a:t>でテキストファイル</a:t>
            </a:r>
            <a:r>
              <a:rPr lang="ja-JP" altLang="en-US" dirty="0" smtClean="0"/>
              <a:t>を</a:t>
            </a:r>
            <a:r>
              <a:rPr lang="ja-JP" altLang="en-US" dirty="0"/>
              <a:t>表示</a:t>
            </a:r>
            <a:r>
              <a:rPr lang="ja-JP" altLang="en-US" dirty="0" smtClean="0"/>
              <a:t>する</a:t>
            </a:r>
            <a:r>
              <a:rPr lang="ja-JP" altLang="en-US" dirty="0"/>
              <a:t>時間を測定</a:t>
            </a:r>
          </a:p>
          <a:p>
            <a:pPr lvl="1"/>
            <a:r>
              <a:rPr lang="ja-JP" altLang="en-US" dirty="0" smtClean="0"/>
              <a:t>（</a:t>
            </a:r>
            <a:r>
              <a:rPr lang="en-US" altLang="ja-JP" dirty="0" smtClean="0"/>
              <a:t>Xen</a:t>
            </a:r>
            <a:r>
              <a:rPr lang="ja-JP" altLang="en-US" dirty="0" smtClean="0"/>
              <a:t>）</a:t>
            </a:r>
            <a:r>
              <a:rPr lang="ja-JP" altLang="en-US" dirty="0"/>
              <a:t>従来より</a:t>
            </a:r>
            <a:r>
              <a:rPr lang="en-US" altLang="ja-JP" dirty="0" smtClean="0"/>
              <a:t>2%</a:t>
            </a:r>
            <a:r>
              <a:rPr lang="ja-JP" altLang="en-US" dirty="0" err="1" smtClean="0"/>
              <a:t>だけ</a:t>
            </a:r>
            <a:r>
              <a:rPr lang="ja-JP" altLang="en-US" dirty="0" smtClean="0"/>
              <a:t>低下</a:t>
            </a:r>
            <a:endParaRPr lang="en-US" altLang="ja-JP" dirty="0" smtClean="0"/>
          </a:p>
          <a:p>
            <a:pPr lvl="2"/>
            <a:r>
              <a:rPr lang="ja-JP" altLang="en-US" dirty="0"/>
              <a:t>仮想</a:t>
            </a:r>
            <a:r>
              <a:rPr lang="ja-JP" altLang="en-US" dirty="0" smtClean="0"/>
              <a:t>クラウド環境より大幅に性能向上</a:t>
            </a:r>
            <a:endParaRPr lang="en-US" altLang="ja-JP" dirty="0" smtClean="0"/>
          </a:p>
          <a:p>
            <a:pPr lvl="1"/>
            <a:r>
              <a:rPr lang="ja-JP" altLang="en-US" dirty="0" smtClean="0"/>
              <a:t>（</a:t>
            </a:r>
            <a:r>
              <a:rPr lang="en-US" altLang="ja-JP" dirty="0" smtClean="0"/>
              <a:t>KVM</a:t>
            </a:r>
            <a:r>
              <a:rPr lang="ja-JP" altLang="en-US" dirty="0" smtClean="0"/>
              <a:t>）従来より</a:t>
            </a:r>
            <a:r>
              <a:rPr lang="en-US" altLang="ja-JP" dirty="0" smtClean="0"/>
              <a:t>89</a:t>
            </a:r>
            <a:r>
              <a:rPr lang="en-US" altLang="ja-JP" dirty="0"/>
              <a:t>%</a:t>
            </a:r>
            <a:r>
              <a:rPr lang="ja-JP" altLang="en-US" dirty="0" smtClean="0"/>
              <a:t>低下</a:t>
            </a:r>
            <a:endParaRPr lang="en-US" altLang="ja-JP" dirty="0"/>
          </a:p>
          <a:p>
            <a:pPr lvl="2"/>
            <a:r>
              <a:rPr lang="ja-JP" altLang="en-US" dirty="0" smtClean="0"/>
              <a:t>仮想クラウド環境よりも低いので、</a:t>
            </a:r>
            <a:r>
              <a:rPr lang="en-US" altLang="ja-JP" dirty="0" err="1" smtClean="0"/>
              <a:t>VSBypass</a:t>
            </a:r>
            <a:r>
              <a:rPr lang="ja-JP" altLang="en-US" dirty="0"/>
              <a:t>の実装上の</a:t>
            </a:r>
            <a:r>
              <a:rPr lang="ja-JP" altLang="en-US" dirty="0" smtClean="0"/>
              <a:t>問題と</a:t>
            </a:r>
            <a:r>
              <a:rPr lang="ja-JP" altLang="en-US" dirty="0"/>
              <a:t>考えられる</a:t>
            </a:r>
          </a:p>
          <a:p>
            <a:pPr lvl="1"/>
            <a:endParaRPr lang="en-US" altLang="ja-JP"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graphicFrame>
        <p:nvGraphicFramePr>
          <p:cNvPr id="7" name="グラフ 6"/>
          <p:cNvGraphicFramePr>
            <a:graphicFrameLocks/>
          </p:cNvGraphicFramePr>
          <p:nvPr>
            <p:extLst>
              <p:ext uri="{D42A27DB-BD31-4B8C-83A1-F6EECF244321}">
                <p14:modId xmlns:p14="http://schemas.microsoft.com/office/powerpoint/2010/main" val="920562883"/>
              </p:ext>
            </p:extLst>
          </p:nvPr>
        </p:nvGraphicFramePr>
        <p:xfrm>
          <a:off x="107504" y="4221088"/>
          <a:ext cx="4320000" cy="252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2347862179"/>
              </p:ext>
            </p:extLst>
          </p:nvPr>
        </p:nvGraphicFramePr>
        <p:xfrm>
          <a:off x="4283968" y="4221088"/>
          <a:ext cx="4320000" cy="252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204268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a:xfrm>
            <a:off x="432000" y="1600200"/>
            <a:ext cx="8280000" cy="4925144"/>
          </a:xfrm>
        </p:spPr>
        <p:txBody>
          <a:bodyPr>
            <a:normAutofit/>
          </a:bodyPr>
          <a:lstStyle/>
          <a:p>
            <a:r>
              <a:rPr lang="ja-JP" altLang="en-US" dirty="0" smtClean="0"/>
              <a:t>デバイス・パススルー</a:t>
            </a:r>
            <a:endParaRPr lang="ja-JP" altLang="en-US" dirty="0"/>
          </a:p>
          <a:p>
            <a:pPr lvl="1"/>
            <a:r>
              <a:rPr lang="en-US" altLang="ja-JP" dirty="0" smtClean="0"/>
              <a:t>VM</a:t>
            </a:r>
            <a:r>
              <a:rPr lang="ja-JP" altLang="en-US" dirty="0"/>
              <a:t>が物理</a:t>
            </a:r>
            <a:r>
              <a:rPr lang="ja-JP" altLang="en-US" dirty="0" smtClean="0"/>
              <a:t>デバイスに直接</a:t>
            </a:r>
            <a:r>
              <a:rPr lang="ja-JP" altLang="en-US" dirty="0"/>
              <a:t>アクセス</a:t>
            </a:r>
          </a:p>
          <a:p>
            <a:pPr lvl="1"/>
            <a:r>
              <a:rPr lang="ja-JP" altLang="en-US" dirty="0"/>
              <a:t>強制パススルーで</a:t>
            </a:r>
            <a:r>
              <a:rPr lang="ja-JP" altLang="en-US" dirty="0" smtClean="0"/>
              <a:t>は</a:t>
            </a:r>
            <a:r>
              <a:rPr lang="en-US" altLang="ja-JP" dirty="0" smtClean="0"/>
              <a:t>VM</a:t>
            </a:r>
            <a:r>
              <a:rPr lang="ja-JP" altLang="en-US" dirty="0"/>
              <a:t>が仮想化システムの外側</a:t>
            </a:r>
            <a:r>
              <a:rPr lang="ja-JP" altLang="en-US" dirty="0" smtClean="0"/>
              <a:t>の</a:t>
            </a:r>
            <a:r>
              <a:rPr lang="ja-JP" altLang="en-US" dirty="0"/>
              <a:t>シャドウ</a:t>
            </a:r>
            <a:r>
              <a:rPr lang="ja-JP" altLang="en-US" dirty="0" smtClean="0"/>
              <a:t>デバイス</a:t>
            </a:r>
            <a:r>
              <a:rPr lang="ja-JP" altLang="en-US" dirty="0"/>
              <a:t>に直接アクセス</a:t>
            </a:r>
            <a:endParaRPr lang="en-US" altLang="ja-JP" dirty="0"/>
          </a:p>
          <a:p>
            <a:r>
              <a:rPr lang="en-US" altLang="ja-JP" dirty="0" err="1" smtClean="0"/>
              <a:t>CloudVisor</a:t>
            </a:r>
            <a:r>
              <a:rPr lang="en-US" altLang="ja-JP" dirty="0" smtClean="0"/>
              <a:t> </a:t>
            </a:r>
            <a:r>
              <a:rPr lang="en-US" altLang="ja-JP" dirty="0"/>
              <a:t>[Zhang et al.'11]</a:t>
            </a:r>
          </a:p>
          <a:p>
            <a:pPr lvl="1"/>
            <a:r>
              <a:rPr lang="ja-JP" altLang="en-US" dirty="0"/>
              <a:t>ユーザ</a:t>
            </a:r>
            <a:r>
              <a:rPr lang="en-US" altLang="ja-JP" dirty="0"/>
              <a:t>VM</a:t>
            </a:r>
            <a:r>
              <a:rPr lang="ja-JP" altLang="en-US" dirty="0"/>
              <a:t>を仮想化システムの管理者から</a:t>
            </a:r>
            <a:r>
              <a:rPr lang="ja-JP" altLang="en-US" dirty="0" smtClean="0"/>
              <a:t>保護</a:t>
            </a:r>
            <a:endParaRPr lang="en-US" altLang="ja-JP" dirty="0" smtClean="0"/>
          </a:p>
          <a:p>
            <a:pPr lvl="1"/>
            <a:r>
              <a:rPr lang="ja-JP" altLang="en-US" dirty="0" smtClean="0"/>
              <a:t>仮想デバイスの保護はディスクのみ</a:t>
            </a:r>
            <a:endParaRPr lang="en-US" altLang="ja-JP" dirty="0" smtClean="0"/>
          </a:p>
          <a:p>
            <a:r>
              <a:rPr lang="en-US" altLang="ja-JP" sz="2400" dirty="0" err="1"/>
              <a:t>FBCrypt</a:t>
            </a:r>
            <a:r>
              <a:rPr lang="en-US" altLang="ja-JP" sz="2400" dirty="0"/>
              <a:t> </a:t>
            </a:r>
            <a:r>
              <a:rPr lang="en-US" altLang="ja-JP" sz="2400" dirty="0" smtClean="0"/>
              <a:t>[</a:t>
            </a:r>
            <a:r>
              <a:rPr lang="en-US" altLang="ja-JP" sz="2400" dirty="0" err="1" smtClean="0"/>
              <a:t>Egawa</a:t>
            </a:r>
            <a:r>
              <a:rPr lang="ja-JP" altLang="en-US" sz="2400" dirty="0"/>
              <a:t> </a:t>
            </a:r>
            <a:r>
              <a:rPr lang="en-US" altLang="ja-JP" sz="2400" dirty="0" smtClean="0"/>
              <a:t>et al.‘12]</a:t>
            </a:r>
            <a:r>
              <a:rPr lang="ja-JP" altLang="en-US" sz="2400" dirty="0"/>
              <a:t>，</a:t>
            </a:r>
            <a:r>
              <a:rPr lang="en-US" altLang="ja-JP" sz="2400" dirty="0" err="1" smtClean="0"/>
              <a:t>SCCrypt</a:t>
            </a:r>
            <a:r>
              <a:rPr lang="en-US" altLang="ja-JP" sz="2400" dirty="0" smtClean="0"/>
              <a:t> [</a:t>
            </a:r>
            <a:r>
              <a:rPr lang="en-US" altLang="ja-JP" sz="2400" dirty="0" err="1" smtClean="0"/>
              <a:t>Kourai</a:t>
            </a:r>
            <a:r>
              <a:rPr lang="en-US" altLang="ja-JP" sz="2400" dirty="0" smtClean="0"/>
              <a:t> et al.’15]</a:t>
            </a:r>
            <a:endParaRPr lang="en-US" altLang="ja-JP" sz="2400" dirty="0"/>
          </a:p>
          <a:p>
            <a:pPr lvl="1"/>
            <a:r>
              <a:rPr lang="ja-JP" altLang="en-US" dirty="0"/>
              <a:t>帯域外リモート管理の入出力を暗号化</a:t>
            </a:r>
          </a:p>
          <a:p>
            <a:pPr lvl="1"/>
            <a:r>
              <a:rPr lang="ja-JP" altLang="en-US" dirty="0"/>
              <a:t>準仮想化された仮想デバイスにも</a:t>
            </a:r>
            <a:r>
              <a:rPr lang="ja-JP" altLang="en-US" dirty="0" smtClean="0"/>
              <a:t>対応</a:t>
            </a:r>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Tree>
    <p:extLst>
      <p:ext uri="{BB962C8B-B14F-4D97-AF65-F5344CB8AC3E}">
        <p14:creationId xmlns:p14="http://schemas.microsoft.com/office/powerpoint/2010/main" val="804145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432000" y="1600200"/>
            <a:ext cx="8280000" cy="5257800"/>
          </a:xfrm>
        </p:spPr>
        <p:txBody>
          <a:bodyPr>
            <a:normAutofit/>
          </a:bodyPr>
          <a:lstStyle/>
          <a:p>
            <a:r>
              <a:rPr lang="ja-JP" altLang="en-US" dirty="0" smtClean="0"/>
              <a:t>仮想化システムの外側で帯域外リモート管理を実現する</a:t>
            </a:r>
            <a:r>
              <a:rPr lang="en-US" altLang="ja-JP" dirty="0" err="1" smtClean="0"/>
              <a:t>VSBypass</a:t>
            </a:r>
            <a:r>
              <a:rPr lang="ja-JP" altLang="en-US" dirty="0" smtClean="0"/>
              <a:t>を提案</a:t>
            </a:r>
            <a:endParaRPr lang="en-US" altLang="ja-JP" dirty="0" smtClean="0"/>
          </a:p>
          <a:p>
            <a:pPr lvl="1"/>
            <a:r>
              <a:rPr lang="ja-JP" altLang="en-US" dirty="0" smtClean="0"/>
              <a:t>強制</a:t>
            </a:r>
            <a:r>
              <a:rPr lang="ja-JP" altLang="en-US" dirty="0"/>
              <a:t>パススルーによりユーザ</a:t>
            </a:r>
            <a:r>
              <a:rPr lang="en-US" altLang="ja-JP" dirty="0"/>
              <a:t>VM</a:t>
            </a:r>
            <a:r>
              <a:rPr lang="ja-JP" altLang="en-US" dirty="0"/>
              <a:t>の入出力を横取り</a:t>
            </a:r>
          </a:p>
          <a:p>
            <a:pPr lvl="2"/>
            <a:r>
              <a:rPr lang="en-US" altLang="en-US" dirty="0" smtClean="0"/>
              <a:t>ネストした</a:t>
            </a:r>
            <a:r>
              <a:rPr lang="ja-JP" altLang="en-US" dirty="0" smtClean="0"/>
              <a:t>仮想化を利用</a:t>
            </a:r>
            <a:endParaRPr lang="en-US" altLang="ja-JP" dirty="0"/>
          </a:p>
          <a:p>
            <a:pPr lvl="1"/>
            <a:r>
              <a:rPr lang="ja-JP" altLang="en-US" dirty="0" smtClean="0"/>
              <a:t>シャドウデバイスで安全に処理</a:t>
            </a:r>
            <a:endParaRPr lang="en-US" altLang="ja-JP" dirty="0" smtClean="0"/>
          </a:p>
          <a:p>
            <a:pPr lvl="2"/>
            <a:r>
              <a:rPr lang="ja-JP" altLang="en-US" dirty="0"/>
              <a:t>仮想シリアルデバイス、仮想キーボード、仮想マウスに</a:t>
            </a:r>
            <a:r>
              <a:rPr lang="ja-JP" altLang="en-US" dirty="0" smtClean="0"/>
              <a:t>対応</a:t>
            </a:r>
            <a:endParaRPr lang="en-US" altLang="ja-JP" dirty="0" smtClean="0"/>
          </a:p>
          <a:p>
            <a:r>
              <a:rPr lang="ja-JP" altLang="en-US" dirty="0" smtClean="0"/>
              <a:t>今後の課題</a:t>
            </a:r>
            <a:endParaRPr lang="ja-JP" altLang="en-US" dirty="0"/>
          </a:p>
          <a:p>
            <a:pPr lvl="1"/>
            <a:r>
              <a:rPr lang="en-US" altLang="ja-JP" dirty="0"/>
              <a:t>VNC</a:t>
            </a:r>
            <a:r>
              <a:rPr lang="ja-JP" altLang="en-US" dirty="0"/>
              <a:t>を用いた帯域外リモート管理への完全対応</a:t>
            </a:r>
          </a:p>
          <a:p>
            <a:pPr lvl="2"/>
            <a:r>
              <a:rPr lang="ja-JP" altLang="en-US" dirty="0"/>
              <a:t>仮想ビデオカードの出力を正常に処理できていない</a:t>
            </a:r>
            <a:endParaRPr lang="en-US" altLang="ja-JP"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spTree>
    <p:extLst>
      <p:ext uri="{BB962C8B-B14F-4D97-AF65-F5344CB8AC3E}">
        <p14:creationId xmlns:p14="http://schemas.microsoft.com/office/powerpoint/2010/main" val="21943757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mj-ea"/>
              </a:rPr>
              <a:t>IaaS</a:t>
            </a:r>
            <a:r>
              <a:rPr lang="ja-JP" altLang="en-US" dirty="0" smtClean="0">
                <a:latin typeface="+mj-ea"/>
              </a:rPr>
              <a:t>型クラウド</a:t>
            </a:r>
            <a:endParaRPr kumimoji="1" lang="ja-JP" altLang="en-US" dirty="0">
              <a:latin typeface="+mj-ea"/>
            </a:endParaRPr>
          </a:p>
        </p:txBody>
      </p:sp>
      <p:sp>
        <p:nvSpPr>
          <p:cNvPr id="3" name="コンテンツ プレースホルダー 2"/>
          <p:cNvSpPr>
            <a:spLocks noGrp="1"/>
          </p:cNvSpPr>
          <p:nvPr>
            <p:ph idx="1"/>
          </p:nvPr>
        </p:nvSpPr>
        <p:spPr/>
        <p:txBody>
          <a:bodyPr/>
          <a:lstStyle/>
          <a:p>
            <a:r>
              <a:rPr kumimoji="1" lang="en-US" altLang="ja-JP" dirty="0" smtClean="0"/>
              <a:t>IaaS</a:t>
            </a:r>
            <a:r>
              <a:rPr kumimoji="1" lang="ja-JP" altLang="en-US" dirty="0" smtClean="0"/>
              <a:t>型クラウド</a:t>
            </a:r>
            <a:endParaRPr kumimoji="1" lang="en-US" altLang="ja-JP" dirty="0" smtClean="0"/>
          </a:p>
          <a:p>
            <a:pPr lvl="1"/>
            <a:r>
              <a:rPr lang="ja-JP" altLang="en-US" dirty="0" smtClean="0"/>
              <a:t>ネットワーク経由で仮想マシン（</a:t>
            </a:r>
            <a:r>
              <a:rPr lang="en-US" altLang="ja-JP" dirty="0" smtClean="0"/>
              <a:t>VM</a:t>
            </a:r>
            <a:r>
              <a:rPr lang="ja-JP" altLang="en-US" dirty="0" smtClean="0"/>
              <a:t>）を提供</a:t>
            </a:r>
            <a:endParaRPr lang="en-US" altLang="ja-JP" dirty="0"/>
          </a:p>
          <a:p>
            <a:pPr lvl="1"/>
            <a:r>
              <a:rPr lang="en-US" altLang="ja-JP" dirty="0"/>
              <a:t>OS</a:t>
            </a:r>
            <a:r>
              <a:rPr lang="ja-JP" altLang="en-US" dirty="0"/>
              <a:t>やアプリケーションを自由にインストール</a:t>
            </a:r>
            <a:r>
              <a:rPr lang="ja-JP" altLang="en-US" dirty="0" smtClean="0"/>
              <a:t>可能</a:t>
            </a:r>
            <a:endParaRPr lang="en-US" altLang="ja-JP" dirty="0" smtClean="0"/>
          </a:p>
          <a:p>
            <a:r>
              <a:rPr lang="en-US" altLang="ja-JP" dirty="0" smtClean="0"/>
              <a:t>VM</a:t>
            </a:r>
            <a:r>
              <a:rPr lang="ja-JP" altLang="en-US" dirty="0" smtClean="0"/>
              <a:t>内のシステムの管理はリモート管理ソフトウェアを用いて行う</a:t>
            </a:r>
            <a:endParaRPr lang="en-US" altLang="ja-JP" dirty="0" smtClean="0"/>
          </a:p>
          <a:p>
            <a:pPr lvl="1"/>
            <a:r>
              <a:rPr lang="en-US" altLang="ja-JP" dirty="0"/>
              <a:t>SSH</a:t>
            </a:r>
            <a:r>
              <a:rPr lang="ja-JP" altLang="en-US" dirty="0"/>
              <a:t>や</a:t>
            </a:r>
            <a:r>
              <a:rPr lang="en-US" altLang="ja-JP" dirty="0"/>
              <a:t>VNC</a:t>
            </a:r>
            <a:r>
              <a:rPr lang="ja-JP" altLang="en-US" dirty="0"/>
              <a:t>を用いて</a:t>
            </a:r>
            <a:r>
              <a:rPr lang="en-US" altLang="ja-JP" dirty="0"/>
              <a:t>VM</a:t>
            </a:r>
            <a:r>
              <a:rPr lang="ja-JP" altLang="en-US" dirty="0"/>
              <a:t>に接続</a:t>
            </a:r>
            <a:r>
              <a:rPr lang="ja-JP" altLang="en-US" dirty="0" smtClean="0"/>
              <a:t>して管理</a:t>
            </a:r>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26</a:t>
            </a:fld>
            <a:endParaRPr lang="ja-JP" altLang="en-US" dirty="0"/>
          </a:p>
        </p:txBody>
      </p:sp>
      <p:sp>
        <p:nvSpPr>
          <p:cNvPr id="19" name="AutoShape 4" descr="「www」の画像検索結果"/>
          <p:cNvSpPr>
            <a:spLocks noChangeAspect="1" noChangeArrowheads="1"/>
          </p:cNvSpPr>
          <p:nvPr/>
        </p:nvSpPr>
        <p:spPr bwMode="auto">
          <a:xfrm>
            <a:off x="155575" y="-1668463"/>
            <a:ext cx="3619500" cy="34766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nvGrpSpPr>
          <p:cNvPr id="24" name="グループ化 23"/>
          <p:cNvGrpSpPr/>
          <p:nvPr/>
        </p:nvGrpSpPr>
        <p:grpSpPr>
          <a:xfrm>
            <a:off x="1782922" y="4812485"/>
            <a:ext cx="5578156" cy="1775576"/>
            <a:chOff x="1782922" y="4812485"/>
            <a:chExt cx="5578156" cy="1775576"/>
          </a:xfrm>
        </p:grpSpPr>
        <p:grpSp>
          <p:nvGrpSpPr>
            <p:cNvPr id="20" name="グループ化 19"/>
            <p:cNvGrpSpPr/>
            <p:nvPr/>
          </p:nvGrpSpPr>
          <p:grpSpPr>
            <a:xfrm>
              <a:off x="1782922" y="4812485"/>
              <a:ext cx="5578156" cy="1775576"/>
              <a:chOff x="1782922" y="4812485"/>
              <a:chExt cx="5578156" cy="1775576"/>
            </a:xfrm>
          </p:grpSpPr>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2202" y="4812485"/>
                <a:ext cx="1262929" cy="12132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グループ化 4"/>
              <p:cNvGrpSpPr/>
              <p:nvPr/>
            </p:nvGrpSpPr>
            <p:grpSpPr>
              <a:xfrm>
                <a:off x="1782922" y="5064256"/>
                <a:ext cx="5578156" cy="1523805"/>
                <a:chOff x="1010068" y="5064256"/>
                <a:chExt cx="5578156" cy="1523805"/>
              </a:xfrm>
            </p:grpSpPr>
            <p:grpSp>
              <p:nvGrpSpPr>
                <p:cNvPr id="6" name="グループ化 5"/>
                <p:cNvGrpSpPr/>
                <p:nvPr/>
              </p:nvGrpSpPr>
              <p:grpSpPr>
                <a:xfrm>
                  <a:off x="1010068" y="5248922"/>
                  <a:ext cx="5578156" cy="1339139"/>
                  <a:chOff x="256447" y="5248922"/>
                  <a:chExt cx="5578156" cy="1339139"/>
                </a:xfrm>
              </p:grpSpPr>
              <p:pic>
                <p:nvPicPr>
                  <p:cNvPr id="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6447" y="5419132"/>
                    <a:ext cx="984356"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雲 10"/>
                  <p:cNvSpPr/>
                  <p:nvPr/>
                </p:nvSpPr>
                <p:spPr bwMode="auto">
                  <a:xfrm>
                    <a:off x="3693597" y="5248922"/>
                    <a:ext cx="2141006" cy="1339139"/>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cxnSp>
                <p:nvCxnSpPr>
                  <p:cNvPr id="10" name="直線コネクタ 9"/>
                  <p:cNvCxnSpPr>
                    <a:stCxn id="23" idx="1"/>
                    <a:endCxn id="8" idx="3"/>
                  </p:cNvCxnSpPr>
                  <p:nvPr/>
                </p:nvCxnSpPr>
                <p:spPr bwMode="auto">
                  <a:xfrm flipH="1" flipV="1">
                    <a:off x="1240803" y="5905132"/>
                    <a:ext cx="2929297" cy="1167"/>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 name="テキスト ボックス 6"/>
                <p:cNvSpPr txBox="1"/>
                <p:nvPr/>
              </p:nvSpPr>
              <p:spPr>
                <a:xfrm>
                  <a:off x="1073282" y="5064256"/>
                  <a:ext cx="857927" cy="369332"/>
                </a:xfrm>
                <a:prstGeom prst="rect">
                  <a:avLst/>
                </a:prstGeom>
                <a:noFill/>
              </p:spPr>
              <p:txBody>
                <a:bodyPr wrap="none" rtlCol="0">
                  <a:spAutoFit/>
                </a:bodyPr>
                <a:lstStyle/>
                <a:p>
                  <a:r>
                    <a:rPr lang="ja-JP" altLang="en-US" dirty="0"/>
                    <a:t>ユーザ</a:t>
                  </a:r>
                  <a:endParaRPr kumimoji="1" lang="ja-JP" altLang="en-US" dirty="0"/>
                </a:p>
              </p:txBody>
            </p:sp>
          </p:grpSp>
        </p:grpSp>
        <p:sp>
          <p:nvSpPr>
            <p:cNvPr id="23" name="角丸四角形 22"/>
            <p:cNvSpPr/>
            <p:nvPr/>
          </p:nvSpPr>
          <p:spPr>
            <a:xfrm>
              <a:off x="5696575" y="5600299"/>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r>
                <a:rPr lang="en-US" altLang="ja-JP" dirty="0" smtClean="0"/>
                <a:t>VM</a:t>
              </a:r>
              <a:endParaRPr kumimoji="1" lang="ja-JP" altLang="en-US" dirty="0"/>
            </a:p>
          </p:txBody>
        </p:sp>
      </p:grpSp>
    </p:spTree>
    <p:extLst>
      <p:ext uri="{BB962C8B-B14F-4D97-AF65-F5344CB8AC3E}">
        <p14:creationId xmlns:p14="http://schemas.microsoft.com/office/powerpoint/2010/main" val="110536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VSBypass</a:t>
            </a:r>
            <a:r>
              <a:rPr lang="ja-JP" altLang="en-US" dirty="0"/>
              <a:t>の正常動作を保証する技術</a:t>
            </a:r>
            <a:endParaRPr kumimoji="1" lang="ja-JP" altLang="en-US" dirty="0"/>
          </a:p>
        </p:txBody>
      </p:sp>
      <p:sp>
        <p:nvSpPr>
          <p:cNvPr id="3" name="コンテンツ プレースホルダー 2"/>
          <p:cNvSpPr>
            <a:spLocks noGrp="1"/>
          </p:cNvSpPr>
          <p:nvPr>
            <p:ph idx="1"/>
          </p:nvPr>
        </p:nvSpPr>
        <p:spPr/>
        <p:txBody>
          <a:bodyPr/>
          <a:lstStyle/>
          <a:p>
            <a:r>
              <a:rPr lang="ja-JP" altLang="en-US" dirty="0"/>
              <a:t>リモート・アテステーション</a:t>
            </a:r>
          </a:p>
          <a:p>
            <a:pPr lvl="1"/>
            <a:r>
              <a:rPr lang="ja-JP" altLang="en-US" dirty="0"/>
              <a:t>起動時に</a:t>
            </a:r>
            <a:r>
              <a:rPr lang="en-US" altLang="ja-JP" dirty="0" err="1"/>
              <a:t>VSBypass</a:t>
            </a:r>
            <a:r>
              <a:rPr lang="ja-JP" altLang="en-US" dirty="0"/>
              <a:t>が改ざんされていないかをチェック</a:t>
            </a:r>
          </a:p>
          <a:p>
            <a:pPr lvl="1"/>
            <a:r>
              <a:rPr lang="en-US" altLang="ja-JP" dirty="0"/>
              <a:t>TPM</a:t>
            </a:r>
            <a:r>
              <a:rPr lang="ja-JP" altLang="en-US" dirty="0"/>
              <a:t>を用いてハッシュ値を計算し、検証サーバに送信</a:t>
            </a:r>
          </a:p>
          <a:p>
            <a:r>
              <a:rPr lang="ja-JP" altLang="en-US" dirty="0"/>
              <a:t>実行時の整合性チェック</a:t>
            </a:r>
          </a:p>
          <a:p>
            <a:pPr lvl="1"/>
            <a:r>
              <a:rPr lang="ja-JP" altLang="en-US" dirty="0"/>
              <a:t>実行中に攻撃を受けて</a:t>
            </a:r>
            <a:r>
              <a:rPr lang="en-US" altLang="ja-JP" dirty="0" err="1"/>
              <a:t>VSBypass</a:t>
            </a:r>
            <a:r>
              <a:rPr lang="ja-JP" altLang="en-US" dirty="0"/>
              <a:t>が改ざんされていないかを定期的にチェック</a:t>
            </a:r>
          </a:p>
          <a:p>
            <a:pPr lvl="1"/>
            <a:r>
              <a:rPr lang="en-US" altLang="ja-JP" dirty="0"/>
              <a:t>Intel TXT</a:t>
            </a:r>
            <a:r>
              <a:rPr lang="ja-JP" altLang="en-US" dirty="0"/>
              <a:t>や</a:t>
            </a:r>
            <a:r>
              <a:rPr lang="en-US" altLang="ja-JP" dirty="0"/>
              <a:t>SMM</a:t>
            </a:r>
            <a:r>
              <a:rPr lang="ja-JP" altLang="en-US" dirty="0"/>
              <a:t>などの</a:t>
            </a:r>
            <a:r>
              <a:rPr lang="en-US" altLang="ja-JP" dirty="0"/>
              <a:t>CPU</a:t>
            </a:r>
            <a:r>
              <a:rPr lang="ja-JP" altLang="en-US" dirty="0"/>
              <a:t>機構を利用</a:t>
            </a:r>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27</a:t>
            </a:fld>
            <a:endParaRPr lang="ja-JP" altLang="en-US" dirty="0"/>
          </a:p>
        </p:txBody>
      </p:sp>
      <p:grpSp>
        <p:nvGrpSpPr>
          <p:cNvPr id="19" name="グループ化 18"/>
          <p:cNvGrpSpPr/>
          <p:nvPr/>
        </p:nvGrpSpPr>
        <p:grpSpPr>
          <a:xfrm>
            <a:off x="1065601" y="4941168"/>
            <a:ext cx="7012799" cy="1560047"/>
            <a:chOff x="765259" y="4941168"/>
            <a:chExt cx="7012799" cy="1560047"/>
          </a:xfrm>
        </p:grpSpPr>
        <p:sp>
          <p:nvSpPr>
            <p:cNvPr id="5" name="正方形/長方形 4"/>
            <p:cNvSpPr/>
            <p:nvPr/>
          </p:nvSpPr>
          <p:spPr>
            <a:xfrm>
              <a:off x="6590058" y="5718140"/>
              <a:ext cx="1188000" cy="612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solidFill>
                    <a:srgbClr val="000000"/>
                  </a:solidFill>
                  <a:latin typeface="+mn-ea"/>
                </a:rPr>
                <a:t>検証</a:t>
              </a:r>
              <a:r>
                <a:rPr kumimoji="1" lang="en-US" altLang="ja-JP" dirty="0" smtClean="0">
                  <a:solidFill>
                    <a:srgbClr val="000000"/>
                  </a:solidFill>
                  <a:latin typeface="+mn-ea"/>
                </a:rPr>
                <a:t/>
              </a:r>
              <a:br>
                <a:rPr kumimoji="1" lang="en-US" altLang="ja-JP" dirty="0" smtClean="0">
                  <a:solidFill>
                    <a:srgbClr val="000000"/>
                  </a:solidFill>
                  <a:latin typeface="+mn-ea"/>
                </a:rPr>
              </a:br>
              <a:r>
                <a:rPr kumimoji="1" lang="ja-JP" altLang="en-US" dirty="0" smtClean="0">
                  <a:solidFill>
                    <a:srgbClr val="000000"/>
                  </a:solidFill>
                  <a:latin typeface="+mn-ea"/>
                </a:rPr>
                <a:t>サーバ</a:t>
              </a:r>
              <a:endParaRPr kumimoji="1" lang="ja-JP" altLang="en-US" dirty="0">
                <a:solidFill>
                  <a:srgbClr val="000000"/>
                </a:solidFill>
                <a:latin typeface="+mn-ea"/>
              </a:endParaRPr>
            </a:p>
          </p:txBody>
        </p:sp>
        <p:sp>
          <p:nvSpPr>
            <p:cNvPr id="6" name="雲 5"/>
            <p:cNvSpPr/>
            <p:nvPr/>
          </p:nvSpPr>
          <p:spPr bwMode="auto">
            <a:xfrm>
              <a:off x="765259" y="5152732"/>
              <a:ext cx="5584094" cy="1348483"/>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sp>
          <p:nvSpPr>
            <p:cNvPr id="7" name="正方形/長方形 6"/>
            <p:cNvSpPr/>
            <p:nvPr/>
          </p:nvSpPr>
          <p:spPr>
            <a:xfrm>
              <a:off x="1485339" y="4941168"/>
              <a:ext cx="4178015" cy="4275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クラウド</a:t>
              </a:r>
              <a:r>
                <a:rPr lang="ja-JP" altLang="en-US" dirty="0"/>
                <a:t>ハイパーバイザ</a:t>
              </a:r>
              <a:endParaRPr lang="en-US" altLang="ja-JP" dirty="0" smtClean="0"/>
            </a:p>
          </p:txBody>
        </p:sp>
        <p:sp>
          <p:nvSpPr>
            <p:cNvPr id="8" name="正方形/長方形 7"/>
            <p:cNvSpPr/>
            <p:nvPr/>
          </p:nvSpPr>
          <p:spPr>
            <a:xfrm>
              <a:off x="1485339" y="5760664"/>
              <a:ext cx="4176463" cy="52695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solidFill>
                  <a:schemeClr val="tx1"/>
                </a:solidFill>
              </a:endParaRPr>
            </a:p>
          </p:txBody>
        </p:sp>
        <p:sp>
          <p:nvSpPr>
            <p:cNvPr id="9" name="角丸四角形 8"/>
            <p:cNvSpPr/>
            <p:nvPr/>
          </p:nvSpPr>
          <p:spPr>
            <a:xfrm>
              <a:off x="4225421" y="5851153"/>
              <a:ext cx="762000" cy="381000"/>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en-US" altLang="ja-JP" dirty="0" smtClean="0">
                  <a:solidFill>
                    <a:srgbClr val="000000"/>
                  </a:solidFill>
                  <a:latin typeface="+mn-ea"/>
                </a:rPr>
                <a:t>TPM</a:t>
              </a:r>
              <a:endParaRPr kumimoji="1" lang="ja-JP" altLang="en-US" dirty="0">
                <a:solidFill>
                  <a:srgbClr val="000000"/>
                </a:solidFill>
                <a:latin typeface="+mn-ea"/>
              </a:endParaRPr>
            </a:p>
          </p:txBody>
        </p:sp>
        <p:cxnSp>
          <p:nvCxnSpPr>
            <p:cNvPr id="10" name="カギ線コネクタ 9"/>
            <p:cNvCxnSpPr>
              <a:stCxn id="7" idx="2"/>
              <a:endCxn id="9" idx="1"/>
            </p:cNvCxnSpPr>
            <p:nvPr/>
          </p:nvCxnSpPr>
          <p:spPr>
            <a:xfrm rot="16200000" flipH="1">
              <a:off x="3563416" y="5379647"/>
              <a:ext cx="672937" cy="651074"/>
            </a:xfrm>
            <a:prstGeom prst="bentConnector2">
              <a:avLst/>
            </a:prstGeom>
            <a:ln w="381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1773371" y="5872812"/>
              <a:ext cx="1394733" cy="369332"/>
            </a:xfrm>
            <a:prstGeom prst="rect">
              <a:avLst/>
            </a:prstGeom>
            <a:noFill/>
          </p:spPr>
          <p:txBody>
            <a:bodyPr wrap="none" rtlCol="0">
              <a:spAutoFit/>
            </a:bodyPr>
            <a:lstStyle/>
            <a:p>
              <a:r>
                <a:rPr kumimoji="1" lang="ja-JP" altLang="en-US" dirty="0" smtClean="0">
                  <a:solidFill>
                    <a:srgbClr val="000000"/>
                  </a:solidFill>
                </a:rPr>
                <a:t>ハードウェア</a:t>
              </a:r>
              <a:endParaRPr kumimoji="1" lang="ja-JP" altLang="en-US" dirty="0">
                <a:solidFill>
                  <a:srgbClr val="000000"/>
                </a:solidFill>
              </a:endParaRPr>
            </a:p>
          </p:txBody>
        </p:sp>
        <p:cxnSp>
          <p:nvCxnSpPr>
            <p:cNvPr id="12" name="直線矢印コネクタ 11"/>
            <p:cNvCxnSpPr>
              <a:stCxn id="9" idx="3"/>
              <a:endCxn id="5" idx="1"/>
            </p:cNvCxnSpPr>
            <p:nvPr/>
          </p:nvCxnSpPr>
          <p:spPr>
            <a:xfrm flipV="1">
              <a:off x="4987421" y="6024140"/>
              <a:ext cx="1602637" cy="17513"/>
            </a:xfrm>
            <a:prstGeom prst="straightConnector1">
              <a:avLst/>
            </a:prstGeom>
            <a:ln w="3810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434405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強制パススルー</a:t>
            </a:r>
            <a:endParaRPr lang="ja-JP" altLang="en-US" dirty="0"/>
          </a:p>
        </p:txBody>
      </p:sp>
      <p:sp>
        <p:nvSpPr>
          <p:cNvPr id="3" name="コンテンツ プレースホルダー 2"/>
          <p:cNvSpPr>
            <a:spLocks noGrp="1"/>
          </p:cNvSpPr>
          <p:nvPr>
            <p:ph idx="1"/>
          </p:nvPr>
        </p:nvSpPr>
        <p:spPr/>
        <p:txBody>
          <a:bodyPr/>
          <a:lstStyle/>
          <a:p>
            <a:r>
              <a:rPr lang="ja-JP" altLang="en-US" dirty="0" smtClean="0"/>
              <a:t>ユーザ</a:t>
            </a:r>
            <a:r>
              <a:rPr lang="en-US" altLang="ja-JP" dirty="0" smtClean="0"/>
              <a:t>VM</a:t>
            </a:r>
            <a:r>
              <a:rPr lang="ja-JP" altLang="en-US" dirty="0" smtClean="0"/>
              <a:t>の入出力を強制的に仮想化システムの外側にある</a:t>
            </a:r>
            <a:r>
              <a:rPr lang="ja-JP" altLang="en-US" dirty="0"/>
              <a:t>シャドウ</a:t>
            </a:r>
            <a:r>
              <a:rPr lang="ja-JP" altLang="en-US" dirty="0" smtClean="0"/>
              <a:t>デバイスに転送</a:t>
            </a:r>
          </a:p>
          <a:p>
            <a:pPr lvl="1"/>
            <a:r>
              <a:rPr lang="en-US" altLang="ja-JP" dirty="0" err="1" smtClean="0"/>
              <a:t>VSBypass</a:t>
            </a:r>
            <a:r>
              <a:rPr lang="ja-JP" altLang="en-US" dirty="0" smtClean="0"/>
              <a:t>が入出力を横取り</a:t>
            </a:r>
            <a:endParaRPr lang="en-US" altLang="ja-JP" dirty="0" smtClean="0"/>
          </a:p>
          <a:p>
            <a:pPr lvl="1"/>
            <a:r>
              <a:rPr lang="ja-JP" altLang="en-US" dirty="0" smtClean="0"/>
              <a:t>仮想化システム内の管理者は盗聴できない</a:t>
            </a:r>
          </a:p>
          <a:p>
            <a:r>
              <a:rPr lang="ja-JP" altLang="en-US" dirty="0"/>
              <a:t>シャドウ</a:t>
            </a:r>
            <a:r>
              <a:rPr lang="ja-JP" altLang="en-US" dirty="0" smtClean="0"/>
              <a:t>デバイスで発生した仮想割り込みをユーザ</a:t>
            </a:r>
            <a:r>
              <a:rPr lang="en-US" altLang="ja-JP" dirty="0" smtClean="0"/>
              <a:t>VM</a:t>
            </a:r>
            <a:r>
              <a:rPr lang="ja-JP" altLang="en-US" dirty="0" smtClean="0"/>
              <a:t>に挿入</a:t>
            </a:r>
          </a:p>
          <a:p>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28</a:t>
            </a:fld>
            <a:endParaRPr lang="ja-JP" altLang="en-US" dirty="0"/>
          </a:p>
        </p:txBody>
      </p:sp>
      <p:grpSp>
        <p:nvGrpSpPr>
          <p:cNvPr id="9" name="グループ化 8"/>
          <p:cNvGrpSpPr/>
          <p:nvPr/>
        </p:nvGrpSpPr>
        <p:grpSpPr>
          <a:xfrm>
            <a:off x="2194992" y="4644482"/>
            <a:ext cx="4754016" cy="1988845"/>
            <a:chOff x="2482991" y="4644482"/>
            <a:chExt cx="4754016" cy="1988845"/>
          </a:xfrm>
        </p:grpSpPr>
        <p:grpSp>
          <p:nvGrpSpPr>
            <p:cNvPr id="11" name="グループ化 10"/>
            <p:cNvGrpSpPr/>
            <p:nvPr/>
          </p:nvGrpSpPr>
          <p:grpSpPr>
            <a:xfrm>
              <a:off x="2482991" y="4644482"/>
              <a:ext cx="4754016" cy="1988845"/>
              <a:chOff x="2482993" y="4504543"/>
              <a:chExt cx="4754016" cy="1988845"/>
            </a:xfrm>
          </p:grpSpPr>
          <p:grpSp>
            <p:nvGrpSpPr>
              <p:cNvPr id="23" name="グループ化 22"/>
              <p:cNvGrpSpPr/>
              <p:nvPr/>
            </p:nvGrpSpPr>
            <p:grpSpPr>
              <a:xfrm>
                <a:off x="2482993" y="4504543"/>
                <a:ext cx="4754016" cy="1988845"/>
                <a:chOff x="3995935" y="4504543"/>
                <a:chExt cx="4754016" cy="1988845"/>
              </a:xfrm>
            </p:grpSpPr>
            <p:sp>
              <p:nvSpPr>
                <p:cNvPr id="24" name="正方形/長方形 23"/>
                <p:cNvSpPr/>
                <p:nvPr/>
              </p:nvSpPr>
              <p:spPr>
                <a:xfrm>
                  <a:off x="3995935" y="6133388"/>
                  <a:ext cx="4754016"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クラウドハイパーバイザ</a:t>
                  </a:r>
                  <a:endParaRPr lang="en-US" altLang="ja-JP" dirty="0" smtClean="0"/>
                </a:p>
              </p:txBody>
            </p:sp>
            <p:sp>
              <p:nvSpPr>
                <p:cNvPr id="25" name="片側の 2 つの角を丸めた四角形 24"/>
                <p:cNvSpPr/>
                <p:nvPr/>
              </p:nvSpPr>
              <p:spPr>
                <a:xfrm>
                  <a:off x="3995936" y="5010219"/>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grpSp>
              <p:nvGrpSpPr>
                <p:cNvPr id="28" name="グループ化 27"/>
                <p:cNvGrpSpPr/>
                <p:nvPr/>
              </p:nvGrpSpPr>
              <p:grpSpPr>
                <a:xfrm>
                  <a:off x="5401951" y="4504543"/>
                  <a:ext cx="3240000" cy="1332000"/>
                  <a:chOff x="5401951" y="4384542"/>
                  <a:chExt cx="3240000" cy="1224000"/>
                </a:xfrm>
              </p:grpSpPr>
              <p:sp>
                <p:nvSpPr>
                  <p:cNvPr id="30" name="正方形/長方形 29"/>
                  <p:cNvSpPr/>
                  <p:nvPr/>
                </p:nvSpPr>
                <p:spPr>
                  <a:xfrm>
                    <a:off x="5401951" y="4384542"/>
                    <a:ext cx="3240000" cy="1224000"/>
                  </a:xfrm>
                  <a:prstGeom prst="rect">
                    <a:avLst/>
                  </a:prstGeom>
                  <a:solidFill>
                    <a:srgbClr val="FFFF00"/>
                  </a:solidFill>
                  <a:ln w="57150" cmpd="db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dirty="0" smtClean="0"/>
                  </a:p>
                </p:txBody>
              </p:sp>
              <p:sp>
                <p:nvSpPr>
                  <p:cNvPr id="31" name="テキスト ボックス 30"/>
                  <p:cNvSpPr txBox="1"/>
                  <p:nvPr/>
                </p:nvSpPr>
                <p:spPr>
                  <a:xfrm>
                    <a:off x="5881919" y="4384542"/>
                    <a:ext cx="1723550" cy="369332"/>
                  </a:xfrm>
                  <a:prstGeom prst="rect">
                    <a:avLst/>
                  </a:prstGeom>
                  <a:noFill/>
                </p:spPr>
                <p:txBody>
                  <a:bodyPr wrap="none" rtlCol="0">
                    <a:spAutoFit/>
                  </a:bodyPr>
                  <a:lstStyle/>
                  <a:p>
                    <a:pPr algn="ctr"/>
                    <a:r>
                      <a:rPr lang="ja-JP" altLang="en-US" dirty="0" smtClean="0"/>
                      <a:t>仮想化システム</a:t>
                    </a:r>
                    <a:endParaRPr kumimoji="1" lang="en-US" altLang="ja-JP" dirty="0" smtClean="0"/>
                  </a:p>
                </p:txBody>
              </p:sp>
              <p:sp>
                <p:nvSpPr>
                  <p:cNvPr id="32" name="角丸四角形 31"/>
                  <p:cNvSpPr/>
                  <p:nvPr/>
                </p:nvSpPr>
                <p:spPr>
                  <a:xfrm>
                    <a:off x="6180797" y="4849216"/>
                    <a:ext cx="1188000" cy="5623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grpSp>
          </p:grpSp>
          <p:cxnSp>
            <p:nvCxnSpPr>
              <p:cNvPr id="8" name="直線コネクタ 7"/>
              <p:cNvCxnSpPr>
                <a:stCxn id="32" idx="2"/>
              </p:cNvCxnSpPr>
              <p:nvPr/>
            </p:nvCxnSpPr>
            <p:spPr bwMode="auto">
              <a:xfrm>
                <a:off x="5261855" y="5622218"/>
                <a:ext cx="0" cy="511170"/>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コネクタ 9"/>
              <p:cNvCxnSpPr>
                <a:stCxn id="25" idx="1"/>
              </p:cNvCxnSpPr>
              <p:nvPr/>
            </p:nvCxnSpPr>
            <p:spPr bwMode="auto">
              <a:xfrm>
                <a:off x="3076994" y="5622219"/>
                <a:ext cx="0" cy="511169"/>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pic>
          <p:nvPicPr>
            <p:cNvPr id="2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9627" y="4843862"/>
              <a:ext cx="505925" cy="643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テキスト ボックス 21"/>
            <p:cNvSpPr txBox="1"/>
            <p:nvPr/>
          </p:nvSpPr>
          <p:spPr>
            <a:xfrm>
              <a:off x="6134007" y="5490537"/>
              <a:ext cx="877163" cy="369332"/>
            </a:xfrm>
            <a:prstGeom prst="rect">
              <a:avLst/>
            </a:prstGeom>
            <a:noFill/>
          </p:spPr>
          <p:txBody>
            <a:bodyPr wrap="none" rtlCol="0">
              <a:spAutoFit/>
            </a:bodyPr>
            <a:lstStyle/>
            <a:p>
              <a:r>
                <a:rPr lang="ja-JP" altLang="en-US" dirty="0"/>
                <a:t>管理者</a:t>
              </a:r>
              <a:endParaRPr kumimoji="1" lang="ja-JP" altLang="en-US" dirty="0"/>
            </a:p>
          </p:txBody>
        </p:sp>
        <p:sp>
          <p:nvSpPr>
            <p:cNvPr id="33" name="テキスト ボックス 32"/>
            <p:cNvSpPr txBox="1"/>
            <p:nvPr/>
          </p:nvSpPr>
          <p:spPr>
            <a:xfrm>
              <a:off x="6825552" y="4932938"/>
              <a:ext cx="351378" cy="523220"/>
            </a:xfrm>
            <a:prstGeom prst="rect">
              <a:avLst/>
            </a:prstGeom>
            <a:noFill/>
          </p:spPr>
          <p:txBody>
            <a:bodyPr wrap="none" rtlCol="0">
              <a:spAutoFit/>
            </a:bodyPr>
            <a:lstStyle/>
            <a:p>
              <a:r>
                <a:rPr kumimoji="1" lang="en-US" altLang="ja-JP" sz="2800" b="1" dirty="0" smtClean="0">
                  <a:solidFill>
                    <a:srgbClr val="FF0000"/>
                  </a:solidFill>
                </a:rPr>
                <a:t>?</a:t>
              </a:r>
              <a:endParaRPr kumimoji="1" lang="ja-JP" altLang="en-US" sz="2800" b="1" dirty="0">
                <a:solidFill>
                  <a:srgbClr val="FF0000"/>
                </a:solidFill>
              </a:endParaRPr>
            </a:p>
          </p:txBody>
        </p:sp>
      </p:grpSp>
    </p:spTree>
    <p:extLst>
      <p:ext uri="{BB962C8B-B14F-4D97-AF65-F5344CB8AC3E}">
        <p14:creationId xmlns:p14="http://schemas.microsoft.com/office/powerpoint/2010/main" val="1180699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ユーザ</a:t>
            </a:r>
            <a:r>
              <a:rPr lang="en-US" altLang="ja-JP" dirty="0" smtClean="0"/>
              <a:t>VM</a:t>
            </a:r>
            <a:r>
              <a:rPr lang="ja-JP" altLang="en-US" dirty="0" smtClean="0"/>
              <a:t>の安全な指定</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リモートからユーザ</a:t>
            </a:r>
            <a:r>
              <a:rPr kumimoji="1" lang="en-US" altLang="ja-JP" dirty="0" smtClean="0"/>
              <a:t>VM</a:t>
            </a:r>
            <a:r>
              <a:rPr kumimoji="1" lang="ja-JP" altLang="en-US" dirty="0" smtClean="0"/>
              <a:t>を安全に指定するのは難しい</a:t>
            </a:r>
            <a:endParaRPr kumimoji="1" lang="en-US" altLang="ja-JP" dirty="0" smtClean="0"/>
          </a:p>
          <a:p>
            <a:pPr lvl="1"/>
            <a:r>
              <a:rPr lang="ja-JP" altLang="en-US" dirty="0" smtClean="0"/>
              <a:t>ユーザ</a:t>
            </a:r>
            <a:r>
              <a:rPr lang="en-US" altLang="ja-JP" dirty="0" smtClean="0"/>
              <a:t>VM</a:t>
            </a:r>
            <a:r>
              <a:rPr lang="ja-JP" altLang="en-US" dirty="0" smtClean="0"/>
              <a:t>は信頼できない管理者が管理しているため</a:t>
            </a:r>
            <a:endParaRPr lang="en-US" altLang="ja-JP" dirty="0" smtClean="0"/>
          </a:p>
          <a:p>
            <a:r>
              <a:rPr kumimoji="1" lang="ja-JP" altLang="en-US" dirty="0" smtClean="0"/>
              <a:t>ユーザ</a:t>
            </a:r>
            <a:r>
              <a:rPr kumimoji="1" lang="en-US" altLang="ja-JP" dirty="0" smtClean="0"/>
              <a:t>VM</a:t>
            </a:r>
            <a:r>
              <a:rPr kumimoji="1" lang="ja-JP" altLang="en-US" dirty="0" smtClean="0"/>
              <a:t>内から</a:t>
            </a:r>
            <a:r>
              <a:rPr lang="ja-JP" altLang="en-US" dirty="0" smtClean="0"/>
              <a:t>直接クラウドハイパーバイザにV</a:t>
            </a:r>
            <a:r>
              <a:rPr lang="en-US" altLang="ja-JP" dirty="0" smtClean="0"/>
              <a:t>M</a:t>
            </a:r>
            <a:r>
              <a:rPr lang="ja-JP" altLang="en-US" dirty="0" smtClean="0"/>
              <a:t>タグを登録</a:t>
            </a:r>
            <a:endParaRPr lang="en-US" altLang="ja-JP" dirty="0" smtClean="0"/>
          </a:p>
          <a:p>
            <a:pPr lvl="1"/>
            <a:r>
              <a:rPr lang="en-US" altLang="en-US" dirty="0" smtClean="0"/>
              <a:t>VM</a:t>
            </a:r>
            <a:r>
              <a:rPr lang="ja-JP" altLang="en-US" dirty="0" smtClean="0"/>
              <a:t>タグ</a:t>
            </a:r>
            <a:r>
              <a:rPr kumimoji="1" lang="ja-JP" altLang="en-US" dirty="0" smtClean="0"/>
              <a:t>を指定することでユーザ</a:t>
            </a:r>
            <a:r>
              <a:rPr kumimoji="1" lang="en-US" altLang="ja-JP" dirty="0" smtClean="0"/>
              <a:t>VM</a:t>
            </a:r>
            <a:r>
              <a:rPr kumimoji="1" lang="ja-JP" altLang="en-US" dirty="0" smtClean="0"/>
              <a:t>を一意に指定</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29</a:t>
            </a:fld>
            <a:endParaRPr lang="ja-JP" altLang="en-US" dirty="0"/>
          </a:p>
        </p:txBody>
      </p:sp>
      <p:sp>
        <p:nvSpPr>
          <p:cNvPr id="12" name="正方形/長方形 11"/>
          <p:cNvSpPr/>
          <p:nvPr/>
        </p:nvSpPr>
        <p:spPr>
          <a:xfrm>
            <a:off x="3286720" y="6055730"/>
            <a:ext cx="4247776"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クラウドハイパーバイザ</a:t>
            </a:r>
            <a:endParaRPr lang="en-US" altLang="ja-JP" dirty="0" smtClean="0"/>
          </a:p>
        </p:txBody>
      </p:sp>
      <p:sp>
        <p:nvSpPr>
          <p:cNvPr id="13" name="片側の 2 つの角を丸めた四角形 12"/>
          <p:cNvSpPr/>
          <p:nvPr/>
        </p:nvSpPr>
        <p:spPr>
          <a:xfrm>
            <a:off x="3286720" y="4669593"/>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grpSp>
        <p:nvGrpSpPr>
          <p:cNvPr id="7" name="グループ化 6"/>
          <p:cNvGrpSpPr/>
          <p:nvPr/>
        </p:nvGrpSpPr>
        <p:grpSpPr>
          <a:xfrm>
            <a:off x="4772441" y="4169087"/>
            <a:ext cx="2664000" cy="1332000"/>
            <a:chOff x="4031551" y="4426192"/>
            <a:chExt cx="2664000" cy="1332000"/>
          </a:xfrm>
        </p:grpSpPr>
        <p:sp>
          <p:nvSpPr>
            <p:cNvPr id="16" name="正方形/長方形 15"/>
            <p:cNvSpPr/>
            <p:nvPr/>
          </p:nvSpPr>
          <p:spPr>
            <a:xfrm>
              <a:off x="4031551" y="4426192"/>
              <a:ext cx="2664000" cy="1332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クラウド</a:t>
              </a:r>
              <a:r>
                <a:rPr lang="en-US" altLang="ja-JP" dirty="0" smtClean="0"/>
                <a:t>VM</a:t>
              </a:r>
              <a:endParaRPr lang="en-US" altLang="ja-JP" dirty="0"/>
            </a:p>
            <a:p>
              <a:pPr algn="ctr"/>
              <a:endParaRPr kumimoji="1" lang="en-US" altLang="ja-JP" dirty="0" smtClean="0"/>
            </a:p>
            <a:p>
              <a:pPr algn="ctr"/>
              <a:endParaRPr lang="en-US" altLang="ja-JP" dirty="0"/>
            </a:p>
            <a:p>
              <a:pPr algn="ctr"/>
              <a:endParaRPr kumimoji="1" lang="en-US" altLang="ja-JP" dirty="0" smtClean="0"/>
            </a:p>
          </p:txBody>
        </p:sp>
        <p:sp>
          <p:nvSpPr>
            <p:cNvPr id="18" name="角丸四角形 17"/>
            <p:cNvSpPr/>
            <p:nvPr/>
          </p:nvSpPr>
          <p:spPr>
            <a:xfrm>
              <a:off x="5394451" y="4933029"/>
              <a:ext cx="1188000" cy="6120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VM2</a:t>
              </a:r>
              <a:endParaRPr kumimoji="1" lang="ja-JP" altLang="en-US" dirty="0"/>
            </a:p>
          </p:txBody>
        </p:sp>
      </p:grpSp>
      <p:grpSp>
        <p:nvGrpSpPr>
          <p:cNvPr id="33" name="グループ化 32"/>
          <p:cNvGrpSpPr/>
          <p:nvPr/>
        </p:nvGrpSpPr>
        <p:grpSpPr>
          <a:xfrm>
            <a:off x="7000019" y="5287924"/>
            <a:ext cx="1193268" cy="774138"/>
            <a:chOff x="6372200" y="5281593"/>
            <a:chExt cx="1193268" cy="774138"/>
          </a:xfrm>
        </p:grpSpPr>
        <p:cxnSp>
          <p:nvCxnSpPr>
            <p:cNvPr id="11" name="直線矢印コネクタ 10"/>
            <p:cNvCxnSpPr/>
            <p:nvPr/>
          </p:nvCxnSpPr>
          <p:spPr bwMode="auto">
            <a:xfrm flipV="1">
              <a:off x="6372200" y="5281593"/>
              <a:ext cx="0" cy="774138"/>
            </a:xfrm>
            <a:prstGeom prst="straightConnector1">
              <a:avLst/>
            </a:prstGeom>
            <a:solidFill>
              <a:schemeClr val="accent1"/>
            </a:solidFill>
            <a:ln w="38100" cap="flat" cmpd="sng" algn="ctr">
              <a:solidFill>
                <a:schemeClr val="tx1"/>
              </a:solidFill>
              <a:prstDash val="sysDot"/>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テキスト ボックス 22"/>
            <p:cNvSpPr txBox="1"/>
            <p:nvPr/>
          </p:nvSpPr>
          <p:spPr>
            <a:xfrm>
              <a:off x="6439839" y="5589240"/>
              <a:ext cx="1125629" cy="369332"/>
            </a:xfrm>
            <a:prstGeom prst="rect">
              <a:avLst/>
            </a:prstGeom>
            <a:noFill/>
          </p:spPr>
          <p:txBody>
            <a:bodyPr wrap="none" rtlCol="0">
              <a:spAutoFit/>
            </a:bodyPr>
            <a:lstStyle/>
            <a:p>
              <a:r>
                <a:rPr kumimoji="1" lang="ja-JP" altLang="en-US" dirty="0" smtClean="0"/>
                <a:t>タグ</a:t>
              </a:r>
              <a:r>
                <a:rPr kumimoji="1" lang="en-US" altLang="ja-JP" dirty="0" smtClean="0"/>
                <a:t>[vm2]</a:t>
              </a:r>
              <a:endParaRPr kumimoji="1" lang="ja-JP" altLang="en-US" dirty="0"/>
            </a:p>
          </p:txBody>
        </p:sp>
      </p:grpSp>
      <p:grpSp>
        <p:nvGrpSpPr>
          <p:cNvPr id="26" name="グループ化 25"/>
          <p:cNvGrpSpPr/>
          <p:nvPr/>
        </p:nvGrpSpPr>
        <p:grpSpPr>
          <a:xfrm>
            <a:off x="971600" y="4100831"/>
            <a:ext cx="1130188" cy="1400256"/>
            <a:chOff x="682093" y="4391318"/>
            <a:chExt cx="1130188" cy="1400256"/>
          </a:xfrm>
        </p:grpSpPr>
        <p:pic>
          <p:nvPicPr>
            <p:cNvPr id="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093" y="4740585"/>
              <a:ext cx="1130188" cy="1050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テキスト ボックス 24"/>
            <p:cNvSpPr txBox="1"/>
            <p:nvPr/>
          </p:nvSpPr>
          <p:spPr>
            <a:xfrm>
              <a:off x="818223" y="4391318"/>
              <a:ext cx="857927" cy="369332"/>
            </a:xfrm>
            <a:prstGeom prst="rect">
              <a:avLst/>
            </a:prstGeom>
            <a:noFill/>
          </p:spPr>
          <p:txBody>
            <a:bodyPr wrap="none" rtlCol="0">
              <a:spAutoFit/>
            </a:bodyPr>
            <a:lstStyle/>
            <a:p>
              <a:r>
                <a:rPr kumimoji="1" lang="ja-JP" altLang="en-US" dirty="0" smtClean="0"/>
                <a:t>ユーザ</a:t>
              </a:r>
              <a:endParaRPr kumimoji="1" lang="ja-JP" altLang="en-US" dirty="0"/>
            </a:p>
          </p:txBody>
        </p:sp>
      </p:grpSp>
      <p:cxnSp>
        <p:nvCxnSpPr>
          <p:cNvPr id="32" name="直線矢印コネクタ 31"/>
          <p:cNvCxnSpPr>
            <a:stCxn id="13" idx="1"/>
          </p:cNvCxnSpPr>
          <p:nvPr/>
        </p:nvCxnSpPr>
        <p:spPr bwMode="auto">
          <a:xfrm>
            <a:off x="3880720" y="5281593"/>
            <a:ext cx="0" cy="774137"/>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5" name="グループ化 34"/>
          <p:cNvGrpSpPr/>
          <p:nvPr/>
        </p:nvGrpSpPr>
        <p:grpSpPr>
          <a:xfrm>
            <a:off x="2101788" y="4593843"/>
            <a:ext cx="1184932" cy="381750"/>
            <a:chOff x="2101788" y="4593843"/>
            <a:chExt cx="1184932" cy="381750"/>
          </a:xfrm>
        </p:grpSpPr>
        <p:cxnSp>
          <p:nvCxnSpPr>
            <p:cNvPr id="28" name="直線矢印コネクタ 27"/>
            <p:cNvCxnSpPr>
              <a:stCxn id="24" idx="3"/>
              <a:endCxn id="13" idx="2"/>
            </p:cNvCxnSpPr>
            <p:nvPr/>
          </p:nvCxnSpPr>
          <p:spPr bwMode="auto">
            <a:xfrm>
              <a:off x="2101788" y="4975593"/>
              <a:ext cx="1184932" cy="0"/>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2131439" y="4593843"/>
              <a:ext cx="1125629" cy="369332"/>
            </a:xfrm>
            <a:prstGeom prst="rect">
              <a:avLst/>
            </a:prstGeom>
            <a:noFill/>
          </p:spPr>
          <p:txBody>
            <a:bodyPr wrap="none" rtlCol="0">
              <a:spAutoFit/>
            </a:bodyPr>
            <a:lstStyle/>
            <a:p>
              <a:r>
                <a:rPr lang="ja-JP" altLang="en-US" dirty="0" smtClean="0"/>
                <a:t>タグ</a:t>
              </a:r>
              <a:r>
                <a:rPr lang="en-US" altLang="ja-JP" dirty="0" smtClean="0"/>
                <a:t>[vm1]</a:t>
              </a:r>
              <a:endParaRPr kumimoji="1" lang="ja-JP" altLang="en-US" dirty="0"/>
            </a:p>
          </p:txBody>
        </p:sp>
      </p:grpSp>
      <p:sp>
        <p:nvSpPr>
          <p:cNvPr id="21" name="角丸四角形 20"/>
          <p:cNvSpPr/>
          <p:nvPr/>
        </p:nvSpPr>
        <p:spPr>
          <a:xfrm>
            <a:off x="4891785" y="4669592"/>
            <a:ext cx="1188000" cy="612000"/>
          </a:xfrm>
          <a:prstGeom prst="roundRect">
            <a:avLst/>
          </a:prstGeom>
          <a:ln w="3175" cmpd="sng">
            <a:prstDash val="solid"/>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VM1</a:t>
            </a:r>
            <a:endParaRPr kumimoji="1" lang="ja-JP" altLang="en-US" dirty="0"/>
          </a:p>
        </p:txBody>
      </p:sp>
      <p:cxnSp>
        <p:nvCxnSpPr>
          <p:cNvPr id="10" name="直線コネクタ 9"/>
          <p:cNvCxnSpPr/>
          <p:nvPr/>
        </p:nvCxnSpPr>
        <p:spPr bwMode="auto">
          <a:xfrm>
            <a:off x="5148064" y="5281592"/>
            <a:ext cx="0" cy="774138"/>
          </a:xfrm>
          <a:prstGeom prst="line">
            <a:avLst/>
          </a:prstGeom>
          <a:solidFill>
            <a:schemeClr val="accent1"/>
          </a:solidFill>
          <a:ln w="38100"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7" name="グループ化 26"/>
          <p:cNvGrpSpPr/>
          <p:nvPr/>
        </p:nvGrpSpPr>
        <p:grpSpPr>
          <a:xfrm>
            <a:off x="5774926" y="5303310"/>
            <a:ext cx="1193268" cy="774138"/>
            <a:chOff x="6372200" y="5281593"/>
            <a:chExt cx="1193268" cy="774138"/>
          </a:xfrm>
        </p:grpSpPr>
        <p:cxnSp>
          <p:nvCxnSpPr>
            <p:cNvPr id="29" name="直線矢印コネクタ 28"/>
            <p:cNvCxnSpPr/>
            <p:nvPr/>
          </p:nvCxnSpPr>
          <p:spPr bwMode="auto">
            <a:xfrm flipV="1">
              <a:off x="6372200" y="5281593"/>
              <a:ext cx="0" cy="774138"/>
            </a:xfrm>
            <a:prstGeom prst="straightConnector1">
              <a:avLst/>
            </a:prstGeom>
            <a:solidFill>
              <a:schemeClr val="accent1"/>
            </a:solidFill>
            <a:ln w="38100" cap="flat" cmpd="sng" algn="ctr">
              <a:solidFill>
                <a:schemeClr val="tx1"/>
              </a:solidFill>
              <a:prstDash val="sysDot"/>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a:off x="6439839" y="5589240"/>
              <a:ext cx="1125629" cy="369332"/>
            </a:xfrm>
            <a:prstGeom prst="rect">
              <a:avLst/>
            </a:prstGeom>
            <a:noFill/>
          </p:spPr>
          <p:txBody>
            <a:bodyPr wrap="none" rtlCol="0">
              <a:spAutoFit/>
            </a:bodyPr>
            <a:lstStyle/>
            <a:p>
              <a:r>
                <a:rPr kumimoji="1" lang="ja-JP" altLang="en-US" dirty="0" smtClean="0"/>
                <a:t>タグ</a:t>
              </a:r>
              <a:r>
                <a:rPr kumimoji="1" lang="en-US" altLang="ja-JP" dirty="0" smtClean="0"/>
                <a:t>[vm1]</a:t>
              </a:r>
              <a:endParaRPr kumimoji="1" lang="ja-JP" altLang="en-US" dirty="0"/>
            </a:p>
          </p:txBody>
        </p:sp>
      </p:grpSp>
    </p:spTree>
    <p:extLst>
      <p:ext uri="{BB962C8B-B14F-4D97-AF65-F5344CB8AC3E}">
        <p14:creationId xmlns:p14="http://schemas.microsoft.com/office/powerpoint/2010/main" val="726263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par>
                                <p:cTn id="16" presetID="10" presetClass="entr" presetSubtype="0" fill="hold"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帯域外リモート</a:t>
            </a:r>
            <a:r>
              <a:rPr lang="ja-JP" altLang="en-US" dirty="0" smtClean="0"/>
              <a:t>管理における情報漏洩</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仮想化システムの管理者</a:t>
            </a:r>
            <a:r>
              <a:rPr lang="ja-JP" altLang="en-US" dirty="0"/>
              <a:t>は信頼できるとは限らない</a:t>
            </a:r>
          </a:p>
          <a:p>
            <a:pPr lvl="1"/>
            <a:r>
              <a:rPr lang="ja-JP" altLang="en-US" dirty="0"/>
              <a:t>サイバー犯罪の</a:t>
            </a:r>
            <a:r>
              <a:rPr lang="en-US" altLang="ja-JP" dirty="0"/>
              <a:t>28</a:t>
            </a:r>
            <a:r>
              <a:rPr lang="ja-JP" altLang="en-US" dirty="0"/>
              <a:t>％は内部犯行 </a:t>
            </a:r>
            <a:r>
              <a:rPr lang="en-US" altLang="ja-JP" sz="2000" dirty="0"/>
              <a:t>[PwC '14]</a:t>
            </a:r>
          </a:p>
          <a:p>
            <a:pPr lvl="1"/>
            <a:r>
              <a:rPr lang="ja-JP" altLang="en-US" dirty="0"/>
              <a:t>管理者の</a:t>
            </a:r>
            <a:r>
              <a:rPr lang="en-US" altLang="ja-JP" dirty="0"/>
              <a:t>35%</a:t>
            </a:r>
            <a:r>
              <a:rPr lang="ja-JP" altLang="en-US" dirty="0"/>
              <a:t>が機密情報に無断でアクセス </a:t>
            </a:r>
            <a:r>
              <a:rPr lang="en-US" altLang="ja-JP" sz="2000" dirty="0"/>
              <a:t>[CyberArk '09]</a:t>
            </a:r>
            <a:endParaRPr lang="en-US" altLang="ja-JP" dirty="0"/>
          </a:p>
          <a:p>
            <a:r>
              <a:rPr lang="ja-JP" altLang="en-US" dirty="0" smtClean="0"/>
              <a:t>仮想デバイスから入出力</a:t>
            </a:r>
            <a:r>
              <a:rPr lang="ja-JP" altLang="en-US" dirty="0"/>
              <a:t>を盗聴される</a:t>
            </a:r>
            <a:r>
              <a:rPr lang="ja-JP" altLang="en-US" dirty="0" smtClean="0"/>
              <a:t>可能性</a:t>
            </a:r>
            <a:endParaRPr lang="ja-JP" altLang="en-US" dirty="0"/>
          </a:p>
          <a:p>
            <a:pPr lvl="1"/>
            <a:r>
              <a:rPr lang="ja-JP" altLang="en-US" dirty="0" smtClean="0"/>
              <a:t>仮想デバイスは</a:t>
            </a:r>
            <a:r>
              <a:rPr lang="ja-JP" altLang="en-US" dirty="0"/>
              <a:t>仮想化システム</a:t>
            </a:r>
            <a:r>
              <a:rPr lang="ja-JP" altLang="en-US" dirty="0" smtClean="0"/>
              <a:t>の管理者が管理</a:t>
            </a:r>
            <a:endParaRPr lang="en-US" altLang="ja-JP" dirty="0" smtClean="0"/>
          </a:p>
          <a:p>
            <a:pPr lvl="1"/>
            <a:r>
              <a:rPr lang="ja-JP" altLang="en-US" dirty="0" smtClean="0"/>
              <a:t>容易にログインパスワードなどの機密情報を盗まれる</a:t>
            </a:r>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dirty="0"/>
          </a:p>
        </p:txBody>
      </p:sp>
      <p:grpSp>
        <p:nvGrpSpPr>
          <p:cNvPr id="16" name="グループ化 15"/>
          <p:cNvGrpSpPr/>
          <p:nvPr/>
        </p:nvGrpSpPr>
        <p:grpSpPr>
          <a:xfrm>
            <a:off x="1080082" y="4509120"/>
            <a:ext cx="6280996" cy="2078941"/>
            <a:chOff x="1080082" y="4509120"/>
            <a:chExt cx="6280996" cy="2078941"/>
          </a:xfrm>
        </p:grpSpPr>
        <p:grpSp>
          <p:nvGrpSpPr>
            <p:cNvPr id="35" name="グループ化 34"/>
            <p:cNvGrpSpPr/>
            <p:nvPr/>
          </p:nvGrpSpPr>
          <p:grpSpPr>
            <a:xfrm>
              <a:off x="1080082" y="4509120"/>
              <a:ext cx="6280996" cy="2078941"/>
              <a:chOff x="307228" y="4509120"/>
              <a:chExt cx="6280996" cy="2078941"/>
            </a:xfrm>
          </p:grpSpPr>
          <p:grpSp>
            <p:nvGrpSpPr>
              <p:cNvPr id="36" name="グループ化 35"/>
              <p:cNvGrpSpPr/>
              <p:nvPr/>
            </p:nvGrpSpPr>
            <p:grpSpPr>
              <a:xfrm>
                <a:off x="307228" y="4509120"/>
                <a:ext cx="6280996" cy="2078941"/>
                <a:chOff x="-446393" y="4509120"/>
                <a:chExt cx="6280996" cy="2078941"/>
              </a:xfrm>
            </p:grpSpPr>
            <p:pic>
              <p:nvPicPr>
                <p:cNvPr id="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393" y="5419132"/>
                  <a:ext cx="984356"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9" name="グループ化 38"/>
                <p:cNvGrpSpPr/>
                <p:nvPr/>
              </p:nvGrpSpPr>
              <p:grpSpPr>
                <a:xfrm>
                  <a:off x="1763688" y="4509120"/>
                  <a:ext cx="4070915" cy="2078941"/>
                  <a:chOff x="1763688" y="4509120"/>
                  <a:chExt cx="4070915" cy="2078941"/>
                </a:xfrm>
              </p:grpSpPr>
              <p:sp>
                <p:nvSpPr>
                  <p:cNvPr id="42" name="雲 41"/>
                  <p:cNvSpPr/>
                  <p:nvPr/>
                </p:nvSpPr>
                <p:spPr bwMode="auto">
                  <a:xfrm>
                    <a:off x="1763688" y="5725968"/>
                    <a:ext cx="4070915" cy="862093"/>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grpSp>
                <p:nvGrpSpPr>
                  <p:cNvPr id="43" name="グループ化 42"/>
                  <p:cNvGrpSpPr/>
                  <p:nvPr/>
                </p:nvGrpSpPr>
                <p:grpSpPr>
                  <a:xfrm>
                    <a:off x="2232000" y="4509120"/>
                    <a:ext cx="3240000" cy="1765641"/>
                    <a:chOff x="2950773" y="4509120"/>
                    <a:chExt cx="3240000" cy="1765641"/>
                  </a:xfrm>
                </p:grpSpPr>
                <p:sp>
                  <p:nvSpPr>
                    <p:cNvPr id="46" name="正方形/長方形 45"/>
                    <p:cNvSpPr/>
                    <p:nvPr/>
                  </p:nvSpPr>
                  <p:spPr>
                    <a:xfrm>
                      <a:off x="2950773" y="4509120"/>
                      <a:ext cx="3240000" cy="1765641"/>
                    </a:xfrm>
                    <a:prstGeom prst="rect">
                      <a:avLst/>
                    </a:prstGeom>
                    <a:solidFill>
                      <a:srgbClr val="FFFF00"/>
                    </a:solidFill>
                    <a:ln w="38100">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仮想化</a:t>
                      </a:r>
                      <a:r>
                        <a:rPr lang="ja-JP" altLang="en-US" dirty="0" smtClean="0"/>
                        <a:t>システム</a:t>
                      </a:r>
                      <a:endParaRPr lang="en-US" altLang="ja-JP" dirty="0" smtClean="0"/>
                    </a:p>
                    <a:p>
                      <a:pPr algn="ctr"/>
                      <a:endParaRPr lang="en-US" altLang="ja-JP" dirty="0"/>
                    </a:p>
                    <a:p>
                      <a:pPr algn="ctr"/>
                      <a:endParaRPr lang="en-US" altLang="ja-JP" dirty="0" smtClean="0"/>
                    </a:p>
                    <a:p>
                      <a:pPr algn="ctr"/>
                      <a:endParaRPr lang="en-US" altLang="ja-JP" dirty="0" smtClean="0"/>
                    </a:p>
                    <a:p>
                      <a:pPr algn="ctr"/>
                      <a:endParaRPr kumimoji="1" lang="en-US" altLang="ja-JP" dirty="0"/>
                    </a:p>
                    <a:p>
                      <a:pPr algn="ctr"/>
                      <a:endParaRPr lang="en-US" altLang="ja-JP" dirty="0" smtClean="0"/>
                    </a:p>
                  </p:txBody>
                </p:sp>
                <p:cxnSp>
                  <p:nvCxnSpPr>
                    <p:cNvPr id="45" name="直線コネクタ 44"/>
                    <p:cNvCxnSpPr>
                      <a:stCxn id="25" idx="0"/>
                      <a:endCxn id="29" idx="1"/>
                    </p:cNvCxnSpPr>
                    <p:nvPr/>
                  </p:nvCxnSpPr>
                  <p:spPr bwMode="auto">
                    <a:xfrm>
                      <a:off x="4244736" y="5904569"/>
                      <a:ext cx="652456" cy="0"/>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cxnSp>
              <p:nvCxnSpPr>
                <p:cNvPr id="40" name="直線コネクタ 39"/>
                <p:cNvCxnSpPr>
                  <a:stCxn id="25" idx="2"/>
                  <a:endCxn id="38" idx="3"/>
                </p:cNvCxnSpPr>
                <p:nvPr/>
              </p:nvCxnSpPr>
              <p:spPr bwMode="auto">
                <a:xfrm flipH="1">
                  <a:off x="537963" y="5904569"/>
                  <a:ext cx="1800000" cy="563"/>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7" name="テキスト ボックス 36"/>
              <p:cNvSpPr txBox="1"/>
              <p:nvPr/>
            </p:nvSpPr>
            <p:spPr>
              <a:xfrm>
                <a:off x="370442" y="5064256"/>
                <a:ext cx="857927" cy="369332"/>
              </a:xfrm>
              <a:prstGeom prst="rect">
                <a:avLst/>
              </a:prstGeom>
              <a:noFill/>
            </p:spPr>
            <p:txBody>
              <a:bodyPr wrap="none" rtlCol="0">
                <a:spAutoFit/>
              </a:bodyPr>
              <a:lstStyle/>
              <a:p>
                <a:r>
                  <a:rPr lang="ja-JP" altLang="en-US" dirty="0"/>
                  <a:t>ユーザ</a:t>
                </a:r>
                <a:endParaRPr kumimoji="1" lang="ja-JP" altLang="en-US" dirty="0"/>
              </a:p>
            </p:txBody>
          </p:sp>
        </p:grpSp>
        <p:grpSp>
          <p:nvGrpSpPr>
            <p:cNvPr id="9" name="グループ化 8"/>
            <p:cNvGrpSpPr/>
            <p:nvPr/>
          </p:nvGrpSpPr>
          <p:grpSpPr>
            <a:xfrm>
              <a:off x="5013350" y="4855183"/>
              <a:ext cx="1383087" cy="643205"/>
              <a:chOff x="1381796" y="5063682"/>
              <a:chExt cx="1383087" cy="643205"/>
            </a:xfrm>
          </p:grpSpPr>
          <p:pic>
            <p:nvPicPr>
              <p:cNvPr id="5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81796" y="5063682"/>
                <a:ext cx="505925" cy="643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1887720" y="5200618"/>
                <a:ext cx="877163" cy="369332"/>
              </a:xfrm>
              <a:prstGeom prst="rect">
                <a:avLst/>
              </a:prstGeom>
              <a:noFill/>
            </p:spPr>
            <p:txBody>
              <a:bodyPr wrap="none" rtlCol="0">
                <a:spAutoFit/>
              </a:bodyPr>
              <a:lstStyle/>
              <a:p>
                <a:r>
                  <a:rPr lang="ja-JP" altLang="en-US" dirty="0"/>
                  <a:t>管理者</a:t>
                </a:r>
                <a:endParaRPr kumimoji="1" lang="ja-JP" altLang="en-US" dirty="0"/>
              </a:p>
            </p:txBody>
          </p:sp>
        </p:grpSp>
        <p:cxnSp>
          <p:nvCxnSpPr>
            <p:cNvPr id="11" name="直線矢印コネクタ 10"/>
            <p:cNvCxnSpPr>
              <a:stCxn id="58" idx="1"/>
              <a:endCxn id="25" idx="3"/>
            </p:cNvCxnSpPr>
            <p:nvPr/>
          </p:nvCxnSpPr>
          <p:spPr bwMode="auto">
            <a:xfrm flipH="1">
              <a:off x="4458438" y="5176786"/>
              <a:ext cx="554912" cy="421783"/>
            </a:xfrm>
            <a:prstGeom prst="straightConnector1">
              <a:avLst/>
            </a:prstGeom>
            <a:solidFill>
              <a:schemeClr val="accent1"/>
            </a:solidFill>
            <a:ln w="38100" cap="flat" cmpd="sng" algn="ctr">
              <a:solidFill>
                <a:srgbClr val="FF000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片側の 2 つの角を丸めた四角形 24"/>
            <p:cNvSpPr/>
            <p:nvPr/>
          </p:nvSpPr>
          <p:spPr>
            <a:xfrm>
              <a:off x="3864438" y="5598569"/>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29" name="角丸四角形 28"/>
            <p:cNvSpPr/>
            <p:nvPr/>
          </p:nvSpPr>
          <p:spPr>
            <a:xfrm>
              <a:off x="5704894" y="5598569"/>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r>
                <a:rPr lang="en-US" altLang="ja-JP" dirty="0" smtClean="0"/>
                <a:t>VM</a:t>
              </a:r>
              <a:endParaRPr kumimoji="1" lang="ja-JP" altLang="en-US" dirty="0"/>
            </a:p>
          </p:txBody>
        </p:sp>
      </p:grpSp>
      <p:sp>
        <p:nvSpPr>
          <p:cNvPr id="8" name="テキスト ボックス 7"/>
          <p:cNvSpPr txBox="1"/>
          <p:nvPr/>
        </p:nvSpPr>
        <p:spPr>
          <a:xfrm>
            <a:off x="2525856" y="5535237"/>
            <a:ext cx="877163" cy="369332"/>
          </a:xfrm>
          <a:prstGeom prst="rect">
            <a:avLst/>
          </a:prstGeom>
          <a:noFill/>
        </p:spPr>
        <p:txBody>
          <a:bodyPr wrap="none" rtlCol="0">
            <a:spAutoFit/>
          </a:bodyPr>
          <a:lstStyle/>
          <a:p>
            <a:r>
              <a:rPr lang="ja-JP" altLang="en-US" dirty="0"/>
              <a:t>入出力</a:t>
            </a:r>
            <a:endParaRPr kumimoji="1" lang="en-US" altLang="ja-JP" dirty="0" smtClean="0"/>
          </a:p>
        </p:txBody>
      </p:sp>
    </p:spTree>
    <p:extLst>
      <p:ext uri="{BB962C8B-B14F-4D97-AF65-F5344CB8AC3E}">
        <p14:creationId xmlns:p14="http://schemas.microsoft.com/office/powerpoint/2010/main" val="2007325757"/>
      </p:ext>
    </p:extLst>
  </p:cSld>
  <p:clrMapOvr>
    <a:masterClrMapping/>
  </p:clrMapOvr>
  <mc:AlternateContent xmlns:mc="http://schemas.openxmlformats.org/markup-compatibility/2006" xmlns:p14="http://schemas.microsoft.com/office/powerpoint/2010/main">
    <mc:Choice Requires="p14">
      <p:transition spd="slow" p14:dur="2000" advTm="4607"/>
    </mc:Choice>
    <mc:Fallback xmlns="">
      <p:transition xmlns:p14="http://schemas.microsoft.com/office/powerpoint/2010/main" spd="slow" advTm="4607"/>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従来のアプローチ </a:t>
            </a:r>
            <a:r>
              <a:rPr lang="en-US" altLang="ja-JP" dirty="0" smtClean="0"/>
              <a:t>[</a:t>
            </a:r>
            <a:r>
              <a:rPr lang="en-US" altLang="ja-JP" dirty="0"/>
              <a:t>Egawa+'12</a:t>
            </a:r>
            <a:r>
              <a:rPr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ユーザとハイパーバイザの</a:t>
            </a:r>
            <a:r>
              <a:rPr lang="ja-JP" altLang="en-US" dirty="0"/>
              <a:t>間で入出力を</a:t>
            </a:r>
            <a:r>
              <a:rPr lang="ja-JP" altLang="en-US" dirty="0" smtClean="0"/>
              <a:t>暗号化</a:t>
            </a:r>
            <a:endParaRPr lang="en-US" altLang="ja-JP" dirty="0" smtClean="0"/>
          </a:p>
          <a:p>
            <a:pPr lvl="1"/>
            <a:r>
              <a:rPr lang="ja-JP" altLang="en-US" dirty="0" smtClean="0"/>
              <a:t>仮想</a:t>
            </a:r>
            <a:r>
              <a:rPr lang="ja-JP" altLang="en-US" dirty="0"/>
              <a:t>デバイスからの情報漏洩</a:t>
            </a:r>
            <a:r>
              <a:rPr lang="ja-JP" altLang="en-US" dirty="0" smtClean="0"/>
              <a:t>を防ぐ</a:t>
            </a:r>
          </a:p>
          <a:p>
            <a:pPr lvl="2"/>
            <a:r>
              <a:rPr lang="ja-JP" altLang="en-US" dirty="0" smtClean="0"/>
              <a:t>仮想デバイスは暗号化された情報しか取得できない</a:t>
            </a:r>
            <a:endParaRPr lang="en-US" altLang="ja-JP" dirty="0" smtClean="0"/>
          </a:p>
          <a:p>
            <a:pPr lvl="1"/>
            <a:r>
              <a:rPr lang="ja-JP" altLang="en-US" dirty="0"/>
              <a:t>仮想化システム内のハイパーバイザを信頼することにより安全性を担保</a:t>
            </a:r>
          </a:p>
          <a:p>
            <a:pPr lvl="1"/>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grpSp>
        <p:nvGrpSpPr>
          <p:cNvPr id="63" name="グループ化 62"/>
          <p:cNvGrpSpPr/>
          <p:nvPr/>
        </p:nvGrpSpPr>
        <p:grpSpPr>
          <a:xfrm>
            <a:off x="2771800" y="4121366"/>
            <a:ext cx="5436984" cy="2438412"/>
            <a:chOff x="2353179" y="4011047"/>
            <a:chExt cx="5436984" cy="2438412"/>
          </a:xfrm>
        </p:grpSpPr>
        <p:sp>
          <p:nvSpPr>
            <p:cNvPr id="42" name="雲 41"/>
            <p:cNvSpPr/>
            <p:nvPr/>
          </p:nvSpPr>
          <p:spPr bwMode="auto">
            <a:xfrm>
              <a:off x="2353179" y="5441459"/>
              <a:ext cx="5436984" cy="1008000"/>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sp>
          <p:nvSpPr>
            <p:cNvPr id="49" name="正方形/長方形 48"/>
            <p:cNvSpPr/>
            <p:nvPr/>
          </p:nvSpPr>
          <p:spPr>
            <a:xfrm>
              <a:off x="3024123" y="4011047"/>
              <a:ext cx="4320000" cy="2088000"/>
            </a:xfrm>
            <a:prstGeom prst="rect">
              <a:avLst/>
            </a:prstGeom>
            <a:solidFill>
              <a:srgbClr val="FFFF00"/>
            </a:solidFill>
            <a:ln w="38100">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仮想化</a:t>
              </a:r>
              <a:r>
                <a:rPr lang="ja-JP" altLang="en-US" dirty="0" smtClean="0"/>
                <a:t>システム</a:t>
              </a:r>
              <a:endParaRPr lang="en-US" altLang="ja-JP" dirty="0" smtClean="0"/>
            </a:p>
            <a:p>
              <a:pPr algn="ctr"/>
              <a:endParaRPr lang="en-US" altLang="ja-JP" dirty="0" smtClean="0"/>
            </a:p>
            <a:p>
              <a:pPr algn="ctr"/>
              <a:endParaRPr lang="en-US" altLang="ja-JP" dirty="0"/>
            </a:p>
            <a:p>
              <a:pPr algn="ctr"/>
              <a:endParaRPr lang="en-US" altLang="ja-JP" dirty="0" smtClean="0"/>
            </a:p>
            <a:p>
              <a:pPr algn="ctr"/>
              <a:endParaRPr lang="en-US" altLang="ja-JP" dirty="0" smtClean="0"/>
            </a:p>
            <a:p>
              <a:pPr algn="ctr"/>
              <a:endParaRPr lang="en-US" altLang="ja-JP" dirty="0"/>
            </a:p>
            <a:p>
              <a:pPr algn="ctr"/>
              <a:endParaRPr lang="en-US" altLang="ja-JP" dirty="0" smtClean="0"/>
            </a:p>
          </p:txBody>
        </p:sp>
        <p:sp>
          <p:nvSpPr>
            <p:cNvPr id="10" name="角丸四角形 9"/>
            <p:cNvSpPr/>
            <p:nvPr/>
          </p:nvSpPr>
          <p:spPr bwMode="auto">
            <a:xfrm>
              <a:off x="3204123" y="5513459"/>
              <a:ext cx="3960000" cy="432000"/>
            </a:xfrm>
            <a:prstGeom prst="round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mn-ea"/>
                </a:rPr>
                <a:t>ハイパーバイザ</a:t>
              </a:r>
              <a:endParaRPr kumimoji="0" lang="en-US" altLang="ja-JP" sz="1800" b="0" i="0" u="none" strike="noStrike" cap="none" normalizeH="0" baseline="0" dirty="0" smtClean="0">
                <a:ln>
                  <a:noFill/>
                </a:ln>
                <a:solidFill>
                  <a:schemeClr val="tx1"/>
                </a:solidFill>
                <a:effectLst/>
                <a:latin typeface="+mn-ea"/>
              </a:endParaRPr>
            </a:p>
          </p:txBody>
        </p:sp>
        <p:cxnSp>
          <p:nvCxnSpPr>
            <p:cNvPr id="56" name="直線矢印コネクタ 55"/>
            <p:cNvCxnSpPr>
              <a:endCxn id="79" idx="2"/>
            </p:cNvCxnSpPr>
            <p:nvPr/>
          </p:nvCxnSpPr>
          <p:spPr bwMode="auto">
            <a:xfrm flipV="1">
              <a:off x="6460363" y="4971920"/>
              <a:ext cx="0" cy="541539"/>
            </a:xfrm>
            <a:prstGeom prst="straightConnector1">
              <a:avLst/>
            </a:prstGeom>
            <a:solidFill>
              <a:schemeClr val="accent1"/>
            </a:solidFill>
            <a:ln w="381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 name="グループ化 7"/>
          <p:cNvGrpSpPr/>
          <p:nvPr/>
        </p:nvGrpSpPr>
        <p:grpSpPr>
          <a:xfrm>
            <a:off x="5051710" y="4496488"/>
            <a:ext cx="877163" cy="1031616"/>
            <a:chOff x="3752229" y="4070619"/>
            <a:chExt cx="877163" cy="1031616"/>
          </a:xfrm>
        </p:grpSpPr>
        <p:pic>
          <p:nvPicPr>
            <p:cNvPr id="5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37848" y="4070619"/>
              <a:ext cx="505925" cy="643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5" name="テキスト ボックス 54"/>
            <p:cNvSpPr txBox="1"/>
            <p:nvPr/>
          </p:nvSpPr>
          <p:spPr>
            <a:xfrm>
              <a:off x="3752229" y="4732903"/>
              <a:ext cx="877163" cy="369332"/>
            </a:xfrm>
            <a:prstGeom prst="rect">
              <a:avLst/>
            </a:prstGeom>
            <a:noFill/>
          </p:spPr>
          <p:txBody>
            <a:bodyPr wrap="none" rtlCol="0">
              <a:spAutoFit/>
            </a:bodyPr>
            <a:lstStyle/>
            <a:p>
              <a:r>
                <a:rPr lang="ja-JP" altLang="en-US" dirty="0"/>
                <a:t>管理者</a:t>
              </a:r>
              <a:endParaRPr kumimoji="1" lang="ja-JP" altLang="en-US" dirty="0"/>
            </a:p>
          </p:txBody>
        </p:sp>
      </p:grpSp>
      <p:cxnSp>
        <p:nvCxnSpPr>
          <p:cNvPr id="65" name="直線矢印コネクタ 64"/>
          <p:cNvCxnSpPr>
            <a:stCxn id="54" idx="1"/>
            <a:endCxn id="75" idx="0"/>
          </p:cNvCxnSpPr>
          <p:nvPr/>
        </p:nvCxnSpPr>
        <p:spPr bwMode="auto">
          <a:xfrm flipH="1">
            <a:off x="4810745" y="4818091"/>
            <a:ext cx="426584" cy="2"/>
          </a:xfrm>
          <a:prstGeom prst="straightConnector1">
            <a:avLst/>
          </a:prstGeom>
          <a:solidFill>
            <a:schemeClr val="accent1"/>
          </a:solidFill>
          <a:ln w="38100" cap="flat" cmpd="sng" algn="ctr">
            <a:solidFill>
              <a:srgbClr val="FF000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6" idx="0"/>
            <a:endCxn id="75" idx="2"/>
          </p:cNvCxnSpPr>
          <p:nvPr/>
        </p:nvCxnSpPr>
        <p:spPr bwMode="auto">
          <a:xfrm>
            <a:off x="2302000" y="4818093"/>
            <a:ext cx="1320745" cy="0"/>
          </a:xfrm>
          <a:prstGeom prst="straightConnector1">
            <a:avLst/>
          </a:prstGeom>
          <a:ln w="38100">
            <a:solidFill>
              <a:srgbClr val="FF0000"/>
            </a:solidFill>
            <a:headEnd type="none" w="med" len="med"/>
            <a:tailEnd type="arrow" w="med" len="med"/>
          </a:ln>
          <a:extLst/>
        </p:spPr>
        <p:style>
          <a:lnRef idx="3">
            <a:schemeClr val="accent3"/>
          </a:lnRef>
          <a:fillRef idx="0">
            <a:schemeClr val="accent3"/>
          </a:fillRef>
          <a:effectRef idx="2">
            <a:schemeClr val="accent3"/>
          </a:effectRef>
          <a:fontRef idx="minor">
            <a:schemeClr val="tx1"/>
          </a:fontRef>
        </p:style>
      </p:cxnSp>
      <p:sp>
        <p:nvSpPr>
          <p:cNvPr id="75" name="片側の 2 つの角を丸めた四角形 74"/>
          <p:cNvSpPr/>
          <p:nvPr/>
        </p:nvSpPr>
        <p:spPr>
          <a:xfrm>
            <a:off x="3622745" y="4512093"/>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79" name="角丸四角形 78"/>
          <p:cNvSpPr/>
          <p:nvPr/>
        </p:nvSpPr>
        <p:spPr>
          <a:xfrm>
            <a:off x="6394744" y="4470239"/>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r>
              <a:rPr lang="en-US" altLang="ja-JP" dirty="0" smtClean="0"/>
              <a:t>VM</a:t>
            </a:r>
            <a:endParaRPr kumimoji="1" lang="ja-JP" altLang="en-US" dirty="0"/>
          </a:p>
        </p:txBody>
      </p:sp>
      <p:sp>
        <p:nvSpPr>
          <p:cNvPr id="23" name="テキスト ボックス 22"/>
          <p:cNvSpPr txBox="1"/>
          <p:nvPr/>
        </p:nvSpPr>
        <p:spPr>
          <a:xfrm>
            <a:off x="5787440" y="4554918"/>
            <a:ext cx="351378" cy="523220"/>
          </a:xfrm>
          <a:prstGeom prst="rect">
            <a:avLst/>
          </a:prstGeom>
          <a:noFill/>
        </p:spPr>
        <p:txBody>
          <a:bodyPr wrap="none" rtlCol="0">
            <a:spAutoFit/>
          </a:bodyPr>
          <a:lstStyle/>
          <a:p>
            <a:r>
              <a:rPr kumimoji="1" lang="en-US" altLang="ja-JP" sz="2800" b="1" dirty="0" smtClean="0">
                <a:solidFill>
                  <a:srgbClr val="FF0000"/>
                </a:solidFill>
              </a:rPr>
              <a:t>?</a:t>
            </a:r>
            <a:endParaRPr kumimoji="1" lang="ja-JP" altLang="en-US" sz="2800" b="1" dirty="0">
              <a:solidFill>
                <a:srgbClr val="FF0000"/>
              </a:solidFill>
            </a:endParaRPr>
          </a:p>
        </p:txBody>
      </p:sp>
      <p:sp>
        <p:nvSpPr>
          <p:cNvPr id="26" name="テキスト ボックス 25"/>
          <p:cNvSpPr txBox="1"/>
          <p:nvPr/>
        </p:nvSpPr>
        <p:spPr>
          <a:xfrm>
            <a:off x="2379714" y="4447196"/>
            <a:ext cx="877163" cy="369332"/>
          </a:xfrm>
          <a:prstGeom prst="rect">
            <a:avLst/>
          </a:prstGeom>
          <a:noFill/>
        </p:spPr>
        <p:txBody>
          <a:bodyPr wrap="none" rtlCol="0">
            <a:spAutoFit/>
          </a:bodyPr>
          <a:lstStyle/>
          <a:p>
            <a:r>
              <a:rPr kumimoji="1" lang="ja-JP" altLang="en-US" dirty="0" smtClean="0"/>
              <a:t>入出力</a:t>
            </a:r>
            <a:endParaRPr kumimoji="1" lang="ja-JP" altLang="en-US" dirty="0"/>
          </a:p>
        </p:txBody>
      </p:sp>
      <p:grpSp>
        <p:nvGrpSpPr>
          <p:cNvPr id="7" name="グループ化 6"/>
          <p:cNvGrpSpPr/>
          <p:nvPr/>
        </p:nvGrpSpPr>
        <p:grpSpPr>
          <a:xfrm>
            <a:off x="790000" y="4458093"/>
            <a:ext cx="1512000" cy="2061332"/>
            <a:chOff x="742413" y="4458093"/>
            <a:chExt cx="1512000" cy="2061332"/>
          </a:xfrm>
        </p:grpSpPr>
        <p:grpSp>
          <p:nvGrpSpPr>
            <p:cNvPr id="12" name="グループ化 11"/>
            <p:cNvGrpSpPr/>
            <p:nvPr/>
          </p:nvGrpSpPr>
          <p:grpSpPr>
            <a:xfrm>
              <a:off x="1006235" y="5178093"/>
              <a:ext cx="984356" cy="1341332"/>
              <a:chOff x="1578059" y="4882691"/>
              <a:chExt cx="984356" cy="1341332"/>
            </a:xfrm>
          </p:grpSpPr>
          <p:pic>
            <p:nvPicPr>
              <p:cNvPr id="3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78059" y="4882691"/>
                <a:ext cx="984356"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テキスト ボックス 31"/>
              <p:cNvSpPr txBox="1"/>
              <p:nvPr/>
            </p:nvSpPr>
            <p:spPr>
              <a:xfrm>
                <a:off x="1641273" y="5854691"/>
                <a:ext cx="857927" cy="369332"/>
              </a:xfrm>
              <a:prstGeom prst="rect">
                <a:avLst/>
              </a:prstGeom>
              <a:noFill/>
            </p:spPr>
            <p:txBody>
              <a:bodyPr wrap="none" rtlCol="0">
                <a:spAutoFit/>
              </a:bodyPr>
              <a:lstStyle/>
              <a:p>
                <a:r>
                  <a:rPr lang="ja-JP" altLang="en-US" dirty="0"/>
                  <a:t>ユーザ</a:t>
                </a:r>
                <a:endParaRPr kumimoji="1" lang="ja-JP" altLang="en-US" dirty="0"/>
              </a:p>
            </p:txBody>
          </p:sp>
        </p:grpSp>
        <p:sp>
          <p:nvSpPr>
            <p:cNvPr id="6" name="片側の 2 つの角を切り取った四角形 5"/>
            <p:cNvSpPr/>
            <p:nvPr/>
          </p:nvSpPr>
          <p:spPr bwMode="auto">
            <a:xfrm>
              <a:off x="742413" y="4458093"/>
              <a:ext cx="1512000" cy="720000"/>
            </a:xfrm>
            <a:prstGeom prst="snip2SameRect">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mn-ea"/>
                </a:rPr>
                <a:t>リモート管理</a:t>
              </a:r>
              <a:endParaRPr kumimoji="0" lang="en-US" altLang="ja-JP" sz="1800" b="0" i="0" u="none" strike="noStrike" cap="none" normalizeH="0" baseline="0" dirty="0" smtClean="0">
                <a:ln>
                  <a:noFill/>
                </a:ln>
                <a:solidFill>
                  <a:schemeClr val="tx1"/>
                </a:solidFill>
                <a:effectLst/>
                <a:latin typeface="+mn-ea"/>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a:solidFill>
                    <a:schemeClr val="tx1"/>
                  </a:solidFill>
                  <a:latin typeface="+mn-ea"/>
                </a:rPr>
                <a:t>クライアント</a:t>
              </a:r>
              <a:endParaRPr kumimoji="0" lang="ja-JP" altLang="en-US" sz="1800" b="0" i="0" u="none" strike="noStrike" cap="none" normalizeH="0" baseline="0" dirty="0" smtClean="0">
                <a:ln>
                  <a:noFill/>
                </a:ln>
                <a:solidFill>
                  <a:schemeClr val="tx1"/>
                </a:solidFill>
                <a:effectLst/>
                <a:latin typeface="+mn-ea"/>
              </a:endParaRPr>
            </a:p>
          </p:txBody>
        </p:sp>
      </p:grpSp>
      <p:cxnSp>
        <p:nvCxnSpPr>
          <p:cNvPr id="14" name="直線矢印コネクタ 13"/>
          <p:cNvCxnSpPr>
            <a:stCxn id="75" idx="1"/>
          </p:cNvCxnSpPr>
          <p:nvPr/>
        </p:nvCxnSpPr>
        <p:spPr bwMode="auto">
          <a:xfrm>
            <a:off x="4216745" y="5124093"/>
            <a:ext cx="0" cy="499685"/>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4095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nodeType="withEffect">
                                  <p:stCondLst>
                                    <p:cond delay="0"/>
                                  </p:stCondLst>
                                  <p:childTnLst>
                                    <p:set>
                                      <p:cBhvr>
                                        <p:cTn id="9" dur="1" fill="hold">
                                          <p:stCondLst>
                                            <p:cond delay="0"/>
                                          </p:stCondLst>
                                        </p:cTn>
                                        <p:tgtEl>
                                          <p:spTgt spid="65"/>
                                        </p:tgtEl>
                                        <p:attrNameLst>
                                          <p:attrName>style.visibility</p:attrName>
                                        </p:attrNameLst>
                                      </p:cBhvr>
                                      <p:to>
                                        <p:strVal val="visible"/>
                                      </p:to>
                                    </p:set>
                                    <p:animEffect transition="in" filter="fade">
                                      <p:cBhvr>
                                        <p:cTn id="10"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従来のアプローチ</a:t>
            </a:r>
            <a:r>
              <a:rPr lang="ja-JP" altLang="en-US" dirty="0" smtClean="0"/>
              <a:t>の問題点（</a:t>
            </a:r>
            <a:r>
              <a:rPr lang="en-US" altLang="ja-JP" dirty="0" smtClean="0"/>
              <a:t>1/2</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ハイパーバイザを攻撃するのは比較的容易</a:t>
            </a:r>
            <a:endParaRPr lang="en-US" altLang="ja-JP" dirty="0" smtClean="0"/>
          </a:p>
          <a:p>
            <a:pPr lvl="1"/>
            <a:r>
              <a:rPr lang="ja-JP" altLang="en-US" dirty="0" smtClean="0"/>
              <a:t>ハイパーバイザとその上で動作する管理コンポーネントは密接に結びついている</a:t>
            </a:r>
            <a:endParaRPr lang="ja-JP" altLang="en-US" dirty="0"/>
          </a:p>
          <a:p>
            <a:r>
              <a:rPr lang="ja-JP" altLang="en-US" dirty="0" smtClean="0"/>
              <a:t>仮想化システムの管理が困難</a:t>
            </a:r>
            <a:endParaRPr lang="en-US" altLang="ja-JP" dirty="0" smtClean="0"/>
          </a:p>
          <a:p>
            <a:pPr lvl="1"/>
            <a:r>
              <a:rPr lang="ja-JP" altLang="en-US" dirty="0" smtClean="0"/>
              <a:t>信頼できない管理者はハイパーバイザを管理できない</a:t>
            </a:r>
            <a:endParaRPr lang="en-US" altLang="ja-JP" dirty="0" smtClean="0"/>
          </a:p>
          <a:p>
            <a:pPr lvl="1"/>
            <a:r>
              <a:rPr lang="ja-JP" altLang="en-US" dirty="0" smtClean="0"/>
              <a:t>少数の信頼できる管理者だけで管理しなければならない</a:t>
            </a:r>
            <a:endParaRPr lang="en-US" altLang="ja-JP"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grpSp>
        <p:nvGrpSpPr>
          <p:cNvPr id="6" name="グループ化 5"/>
          <p:cNvGrpSpPr/>
          <p:nvPr/>
        </p:nvGrpSpPr>
        <p:grpSpPr>
          <a:xfrm>
            <a:off x="251520" y="4549374"/>
            <a:ext cx="5584094" cy="2223893"/>
            <a:chOff x="2753879" y="4509119"/>
            <a:chExt cx="5584094" cy="2223893"/>
          </a:xfrm>
        </p:grpSpPr>
        <p:grpSp>
          <p:nvGrpSpPr>
            <p:cNvPr id="35" name="グループ化 34"/>
            <p:cNvGrpSpPr/>
            <p:nvPr/>
          </p:nvGrpSpPr>
          <p:grpSpPr>
            <a:xfrm>
              <a:off x="2753879" y="4509119"/>
              <a:ext cx="5584094" cy="2223893"/>
              <a:chOff x="2206069" y="4510075"/>
              <a:chExt cx="5584094" cy="2223893"/>
            </a:xfrm>
          </p:grpSpPr>
          <p:sp>
            <p:nvSpPr>
              <p:cNvPr id="40" name="雲 39"/>
              <p:cNvSpPr/>
              <p:nvPr/>
            </p:nvSpPr>
            <p:spPr bwMode="auto">
              <a:xfrm>
                <a:off x="2206069" y="5725968"/>
                <a:ext cx="5584094" cy="1008000"/>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sp>
            <p:nvSpPr>
              <p:cNvPr id="41" name="正方形/長方形 40"/>
              <p:cNvSpPr/>
              <p:nvPr/>
            </p:nvSpPr>
            <p:spPr>
              <a:xfrm>
                <a:off x="2745778" y="4510075"/>
                <a:ext cx="4612697" cy="1817989"/>
              </a:xfrm>
              <a:prstGeom prst="rect">
                <a:avLst/>
              </a:prstGeom>
              <a:solidFill>
                <a:srgbClr val="FFFF00"/>
              </a:solidFill>
              <a:ln w="38100" cmpd="sng">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t>仮想化システム</a:t>
                </a:r>
                <a:endParaRPr lang="en-US" altLang="ja-JP" dirty="0" smtClean="0"/>
              </a:p>
              <a:p>
                <a:pPr algn="ctr"/>
                <a:endParaRPr lang="en-US" altLang="ja-JP" dirty="0" smtClean="0"/>
              </a:p>
              <a:p>
                <a:pPr algn="ctr"/>
                <a:endParaRPr lang="en-US" altLang="ja-JP" dirty="0" smtClean="0"/>
              </a:p>
              <a:p>
                <a:pPr algn="ctr"/>
                <a:endParaRPr lang="en-US" altLang="ja-JP" dirty="0" smtClean="0"/>
              </a:p>
              <a:p>
                <a:pPr algn="ctr"/>
                <a:endParaRPr kumimoji="1" lang="en-US" altLang="ja-JP" dirty="0"/>
              </a:p>
              <a:p>
                <a:pPr algn="ctr"/>
                <a:endParaRPr lang="en-US" altLang="ja-JP" dirty="0" smtClean="0"/>
              </a:p>
            </p:txBody>
          </p:sp>
          <p:sp>
            <p:nvSpPr>
              <p:cNvPr id="44" name="角丸四角形 43"/>
              <p:cNvSpPr/>
              <p:nvPr/>
            </p:nvSpPr>
            <p:spPr bwMode="auto">
              <a:xfrm>
                <a:off x="4566068" y="5674225"/>
                <a:ext cx="2628000" cy="468000"/>
              </a:xfrm>
              <a:prstGeom prst="round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a:solidFill>
                      <a:schemeClr val="tx1"/>
                    </a:solidFill>
                    <a:latin typeface="+mj-ea"/>
                    <a:ea typeface="+mj-ea"/>
                  </a:rPr>
                  <a:t>　</a:t>
                </a:r>
                <a:r>
                  <a:rPr kumimoji="0" lang="ja-JP" altLang="en-US" dirty="0" smtClean="0">
                    <a:solidFill>
                      <a:schemeClr val="tx1"/>
                    </a:solidFill>
                    <a:latin typeface="+mj-ea"/>
                    <a:ea typeface="+mj-ea"/>
                  </a:rPr>
                  <a:t>　　</a:t>
                </a:r>
                <a:r>
                  <a:rPr kumimoji="0" lang="ja-JP" altLang="en-US" dirty="0">
                    <a:solidFill>
                      <a:schemeClr val="tx1"/>
                    </a:solidFill>
                    <a:latin typeface="+mj-ea"/>
                    <a:ea typeface="+mj-ea"/>
                  </a:rPr>
                  <a:t>ハイパーバイザ</a:t>
                </a:r>
                <a:endParaRPr kumimoji="0" lang="ja-JP" altLang="en-US" sz="1800" b="0" i="0" u="none" strike="noStrike" cap="none" normalizeH="0" baseline="0" dirty="0" smtClean="0">
                  <a:ln>
                    <a:noFill/>
                  </a:ln>
                  <a:solidFill>
                    <a:schemeClr val="tx1"/>
                  </a:solidFill>
                  <a:effectLst/>
                  <a:latin typeface="+mj-ea"/>
                  <a:ea typeface="+mj-ea"/>
                </a:endParaRPr>
              </a:p>
            </p:txBody>
          </p:sp>
        </p:grpSp>
        <p:grpSp>
          <p:nvGrpSpPr>
            <p:cNvPr id="36" name="グループ化 35"/>
            <p:cNvGrpSpPr/>
            <p:nvPr/>
          </p:nvGrpSpPr>
          <p:grpSpPr>
            <a:xfrm>
              <a:off x="3234593" y="5585807"/>
              <a:ext cx="1368608" cy="643205"/>
              <a:chOff x="1805923" y="5271213"/>
              <a:chExt cx="1368608" cy="643205"/>
            </a:xfrm>
          </p:grpSpPr>
          <p:pic>
            <p:nvPicPr>
              <p:cNvPr id="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8606" y="5271213"/>
                <a:ext cx="505925" cy="643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9" name="テキスト ボックス 38"/>
              <p:cNvSpPr txBox="1"/>
              <p:nvPr/>
            </p:nvSpPr>
            <p:spPr>
              <a:xfrm>
                <a:off x="1805923" y="5358675"/>
                <a:ext cx="877163" cy="369332"/>
              </a:xfrm>
              <a:prstGeom prst="rect">
                <a:avLst/>
              </a:prstGeom>
              <a:noFill/>
            </p:spPr>
            <p:txBody>
              <a:bodyPr wrap="none" rtlCol="0">
                <a:spAutoFit/>
              </a:bodyPr>
              <a:lstStyle/>
              <a:p>
                <a:r>
                  <a:rPr lang="ja-JP" altLang="en-US" dirty="0"/>
                  <a:t>管理者</a:t>
                </a:r>
                <a:endParaRPr kumimoji="1" lang="ja-JP" altLang="en-US" dirty="0"/>
              </a:p>
            </p:txBody>
          </p:sp>
        </p:grpSp>
        <p:cxnSp>
          <p:nvCxnSpPr>
            <p:cNvPr id="37" name="直線矢印コネクタ 36"/>
            <p:cNvCxnSpPr>
              <a:stCxn id="38" idx="3"/>
              <a:endCxn id="44" idx="1"/>
            </p:cNvCxnSpPr>
            <p:nvPr/>
          </p:nvCxnSpPr>
          <p:spPr bwMode="auto">
            <a:xfrm flipV="1">
              <a:off x="4603201" y="5907269"/>
              <a:ext cx="510677" cy="141"/>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爆発 1 51"/>
            <p:cNvSpPr/>
            <p:nvPr/>
          </p:nvSpPr>
          <p:spPr bwMode="auto">
            <a:xfrm>
              <a:off x="4858539" y="5079133"/>
              <a:ext cx="914400" cy="914400"/>
            </a:xfrm>
            <a:prstGeom prst="irregularSeal1">
              <a:avLst/>
            </a:prstGeom>
            <a:solidFill>
              <a:srgbClr val="FF0000"/>
            </a:solid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sp>
          <p:nvSpPr>
            <p:cNvPr id="53" name="片側の 2 つの角を丸めた四角形 52"/>
            <p:cNvSpPr/>
            <p:nvPr/>
          </p:nvSpPr>
          <p:spPr>
            <a:xfrm>
              <a:off x="3499673" y="4729933"/>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54" name="角丸四角形 53"/>
            <p:cNvSpPr/>
            <p:nvPr/>
          </p:nvSpPr>
          <p:spPr>
            <a:xfrm>
              <a:off x="6518046" y="4729933"/>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r>
                <a:rPr lang="en-US" altLang="ja-JP" dirty="0" smtClean="0"/>
                <a:t>VM</a:t>
              </a:r>
              <a:endParaRPr kumimoji="1" lang="ja-JP" altLang="en-US" dirty="0"/>
            </a:p>
          </p:txBody>
        </p:sp>
      </p:grpSp>
      <p:grpSp>
        <p:nvGrpSpPr>
          <p:cNvPr id="7" name="グループ化 6"/>
          <p:cNvGrpSpPr/>
          <p:nvPr/>
        </p:nvGrpSpPr>
        <p:grpSpPr>
          <a:xfrm>
            <a:off x="5981078" y="4504563"/>
            <a:ext cx="2748973" cy="2170642"/>
            <a:chOff x="6084168" y="4549374"/>
            <a:chExt cx="2748973" cy="2170642"/>
          </a:xfrm>
        </p:grpSpPr>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4549374"/>
              <a:ext cx="1837500" cy="18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3" name="直線矢印コネクタ 22"/>
            <p:cNvCxnSpPr/>
            <p:nvPr/>
          </p:nvCxnSpPr>
          <p:spPr bwMode="auto">
            <a:xfrm flipV="1">
              <a:off x="7947630" y="4589427"/>
              <a:ext cx="0" cy="1719893"/>
            </a:xfrm>
            <a:prstGeom prst="straightConnector1">
              <a:avLst/>
            </a:prstGeom>
            <a:solidFill>
              <a:schemeClr val="accent1"/>
            </a:solidFill>
            <a:ln w="381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テキスト ボックス 23"/>
            <p:cNvSpPr txBox="1"/>
            <p:nvPr/>
          </p:nvSpPr>
          <p:spPr>
            <a:xfrm>
              <a:off x="7955978" y="5273702"/>
              <a:ext cx="877163" cy="369332"/>
            </a:xfrm>
            <a:prstGeom prst="rect">
              <a:avLst/>
            </a:prstGeom>
            <a:noFill/>
          </p:spPr>
          <p:txBody>
            <a:bodyPr wrap="none" rtlCol="0">
              <a:spAutoFit/>
            </a:bodyPr>
            <a:lstStyle/>
            <a:p>
              <a:r>
                <a:rPr lang="ja-JP" altLang="en-US" dirty="0"/>
                <a:t>信頼度</a:t>
              </a:r>
              <a:endParaRPr kumimoji="1" lang="ja-JP" altLang="en-US" dirty="0"/>
            </a:p>
          </p:txBody>
        </p:sp>
        <p:pic>
          <p:nvPicPr>
            <p:cNvPr id="2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61370" y="5877320"/>
              <a:ext cx="339798" cy="43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61369" y="4589426"/>
              <a:ext cx="324000" cy="525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Lst>
          </p:spPr>
        </p:pic>
        <p:sp>
          <p:nvSpPr>
            <p:cNvPr id="5" name="テキスト ボックス 4"/>
            <p:cNvSpPr txBox="1"/>
            <p:nvPr/>
          </p:nvSpPr>
          <p:spPr>
            <a:xfrm>
              <a:off x="6377713" y="6350684"/>
              <a:ext cx="2207656" cy="369332"/>
            </a:xfrm>
            <a:prstGeom prst="rect">
              <a:avLst/>
            </a:prstGeom>
            <a:noFill/>
          </p:spPr>
          <p:txBody>
            <a:bodyPr wrap="none" rtlCol="0">
              <a:spAutoFit/>
            </a:bodyPr>
            <a:lstStyle/>
            <a:p>
              <a:r>
                <a:rPr lang="ja-JP" altLang="en-US" dirty="0"/>
                <a:t>信頼度</a:t>
              </a:r>
              <a:r>
                <a:rPr lang="ja-JP" altLang="en-US" dirty="0" smtClean="0"/>
                <a:t>と人数の関係</a:t>
              </a:r>
              <a:endParaRPr kumimoji="1" lang="ja-JP" altLang="en-US" dirty="0"/>
            </a:p>
          </p:txBody>
        </p:sp>
      </p:grpSp>
    </p:spTree>
    <p:extLst>
      <p:ext uri="{BB962C8B-B14F-4D97-AF65-F5344CB8AC3E}">
        <p14:creationId xmlns:p14="http://schemas.microsoft.com/office/powerpoint/2010/main" val="419768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従来のアプローチ</a:t>
            </a:r>
            <a:r>
              <a:rPr lang="ja-JP" altLang="en-US" dirty="0" smtClean="0"/>
              <a:t>の問題点（</a:t>
            </a:r>
            <a:r>
              <a:rPr lang="ja-JP" altLang="ja-JP" dirty="0"/>
              <a:t>2</a:t>
            </a:r>
            <a:r>
              <a:rPr lang="en-US" altLang="ja-JP" dirty="0" smtClean="0"/>
              <a:t>/2</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特定の仮想化システムにのみ適応可能</a:t>
            </a:r>
            <a:endParaRPr lang="en-US" altLang="ja-JP" dirty="0" smtClean="0"/>
          </a:p>
          <a:p>
            <a:pPr lvl="1"/>
            <a:r>
              <a:rPr lang="ja-JP" altLang="en-US" dirty="0" smtClean="0"/>
              <a:t>ハイパーバイザのみ信頼するには、ハイパーバイザが分離されている必要</a:t>
            </a:r>
            <a:endParaRPr lang="en-US" altLang="ja-JP" dirty="0" smtClean="0"/>
          </a:p>
          <a:p>
            <a:r>
              <a:rPr lang="ja-JP" altLang="en-US" dirty="0"/>
              <a:t>既存</a:t>
            </a:r>
            <a:r>
              <a:rPr lang="ja-JP" altLang="en-US" dirty="0" smtClean="0"/>
              <a:t>のリモート管理ソフトウェアが利用できない</a:t>
            </a:r>
            <a:endParaRPr lang="en-US" altLang="ja-JP" dirty="0" smtClean="0"/>
          </a:p>
          <a:p>
            <a:pPr lvl="1"/>
            <a:r>
              <a:rPr lang="ja-JP" altLang="en-US" dirty="0" smtClean="0"/>
              <a:t>入出力の暗号化・復号化処理の追加が必要</a:t>
            </a:r>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grpSp>
        <p:nvGrpSpPr>
          <p:cNvPr id="28" name="グループ化 27"/>
          <p:cNvGrpSpPr/>
          <p:nvPr/>
        </p:nvGrpSpPr>
        <p:grpSpPr>
          <a:xfrm>
            <a:off x="348259" y="4271082"/>
            <a:ext cx="8447483" cy="2393823"/>
            <a:chOff x="344649" y="4271082"/>
            <a:chExt cx="8447483" cy="2393823"/>
          </a:xfrm>
        </p:grpSpPr>
        <p:grpSp>
          <p:nvGrpSpPr>
            <p:cNvPr id="22" name="グループ化 21"/>
            <p:cNvGrpSpPr/>
            <p:nvPr/>
          </p:nvGrpSpPr>
          <p:grpSpPr>
            <a:xfrm>
              <a:off x="2312132" y="4271082"/>
              <a:ext cx="6480000" cy="2362254"/>
              <a:chOff x="644224" y="4471760"/>
              <a:chExt cx="6480000" cy="2362254"/>
            </a:xfrm>
          </p:grpSpPr>
          <p:sp>
            <p:nvSpPr>
              <p:cNvPr id="15" name="雲 14"/>
              <p:cNvSpPr/>
              <p:nvPr/>
            </p:nvSpPr>
            <p:spPr bwMode="auto">
              <a:xfrm>
                <a:off x="644224" y="5754014"/>
                <a:ext cx="6480000" cy="1080000"/>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grpSp>
            <p:nvGrpSpPr>
              <p:cNvPr id="21" name="グループ化 20"/>
              <p:cNvGrpSpPr/>
              <p:nvPr/>
            </p:nvGrpSpPr>
            <p:grpSpPr>
              <a:xfrm>
                <a:off x="4023169" y="4471760"/>
                <a:ext cx="3060000" cy="1800000"/>
                <a:chOff x="5076055" y="4509120"/>
                <a:chExt cx="3060000" cy="1800000"/>
              </a:xfrm>
            </p:grpSpPr>
            <p:sp>
              <p:nvSpPr>
                <p:cNvPr id="16" name="正方形/長方形 15"/>
                <p:cNvSpPr/>
                <p:nvPr/>
              </p:nvSpPr>
              <p:spPr>
                <a:xfrm>
                  <a:off x="5076055" y="4509120"/>
                  <a:ext cx="3060000" cy="1800000"/>
                </a:xfrm>
                <a:prstGeom prst="rect">
                  <a:avLst/>
                </a:prstGeom>
                <a:solidFill>
                  <a:srgbClr val="FFFF00"/>
                </a:solidFill>
                <a:ln w="38100">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t>仮想化システム</a:t>
                  </a:r>
                  <a:endParaRPr lang="en-US" altLang="ja-JP" dirty="0" smtClean="0"/>
                </a:p>
                <a:p>
                  <a:pPr algn="ctr"/>
                  <a:endParaRPr lang="en-US" altLang="ja-JP" dirty="0" smtClean="0"/>
                </a:p>
                <a:p>
                  <a:pPr algn="ctr"/>
                  <a:endParaRPr lang="en-US" altLang="ja-JP" dirty="0" smtClean="0"/>
                </a:p>
                <a:p>
                  <a:pPr algn="ctr"/>
                  <a:endParaRPr lang="en-US" altLang="ja-JP" dirty="0" smtClean="0"/>
                </a:p>
                <a:p>
                  <a:pPr algn="ctr"/>
                  <a:endParaRPr kumimoji="1" lang="en-US" altLang="ja-JP" dirty="0"/>
                </a:p>
                <a:p>
                  <a:pPr algn="ctr"/>
                  <a:endParaRPr lang="en-US" altLang="ja-JP" dirty="0" smtClean="0"/>
                </a:p>
              </p:txBody>
            </p:sp>
            <p:sp>
              <p:nvSpPr>
                <p:cNvPr id="17" name="角丸四角形 16"/>
                <p:cNvSpPr/>
                <p:nvPr/>
              </p:nvSpPr>
              <p:spPr bwMode="auto">
                <a:xfrm>
                  <a:off x="5292055" y="5673269"/>
                  <a:ext cx="2628000" cy="468000"/>
                </a:xfrm>
                <a:prstGeom prst="round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dirty="0" smtClean="0">
                      <a:solidFill>
                        <a:schemeClr val="tx1"/>
                      </a:solidFill>
                      <a:latin typeface="+mj-ea"/>
                      <a:ea typeface="+mj-ea"/>
                    </a:rPr>
                    <a:t>Linux + KVM</a:t>
                  </a:r>
                  <a:endParaRPr kumimoji="0" lang="ja-JP" altLang="en-US" sz="1800" b="0" i="0" u="none" strike="noStrike" cap="none" normalizeH="0" baseline="0" dirty="0" smtClean="0">
                    <a:ln>
                      <a:noFill/>
                    </a:ln>
                    <a:solidFill>
                      <a:schemeClr val="tx1"/>
                    </a:solidFill>
                    <a:effectLst/>
                    <a:latin typeface="+mj-ea"/>
                    <a:ea typeface="+mj-ea"/>
                  </a:endParaRPr>
                </a:p>
              </p:txBody>
            </p:sp>
            <p:sp>
              <p:nvSpPr>
                <p:cNvPr id="7" name="片側の 2 つの角を丸めた四角形 6"/>
                <p:cNvSpPr/>
                <p:nvPr/>
              </p:nvSpPr>
              <p:spPr>
                <a:xfrm>
                  <a:off x="5292055" y="4893418"/>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8" name="角丸四角形 7"/>
                <p:cNvSpPr/>
                <p:nvPr/>
              </p:nvSpPr>
              <p:spPr>
                <a:xfrm>
                  <a:off x="6732055" y="4907062"/>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t>ユーザ</a:t>
                  </a:r>
                  <a:r>
                    <a:rPr lang="en-US" altLang="ja-JP" dirty="0" smtClean="0"/>
                    <a:t>VM</a:t>
                  </a:r>
                  <a:endParaRPr kumimoji="1" lang="ja-JP" altLang="en-US" dirty="0"/>
                </a:p>
              </p:txBody>
            </p:sp>
          </p:grpSp>
          <p:grpSp>
            <p:nvGrpSpPr>
              <p:cNvPr id="20" name="グループ化 19"/>
              <p:cNvGrpSpPr/>
              <p:nvPr/>
            </p:nvGrpSpPr>
            <p:grpSpPr>
              <a:xfrm>
                <a:off x="824224" y="4471760"/>
                <a:ext cx="3060000" cy="1800000"/>
                <a:chOff x="2308553" y="4509119"/>
                <a:chExt cx="3060000" cy="1800000"/>
              </a:xfrm>
            </p:grpSpPr>
            <p:sp>
              <p:nvSpPr>
                <p:cNvPr id="18" name="正方形/長方形 40"/>
                <p:cNvSpPr/>
                <p:nvPr/>
              </p:nvSpPr>
              <p:spPr>
                <a:xfrm>
                  <a:off x="2308553" y="4509119"/>
                  <a:ext cx="3060000" cy="1800000"/>
                </a:xfrm>
                <a:prstGeom prst="rect">
                  <a:avLst/>
                </a:prstGeom>
                <a:solidFill>
                  <a:srgbClr val="FFFF00"/>
                </a:solidFill>
                <a:ln w="38100">
                  <a:solidFill>
                    <a:schemeClr val="tx1"/>
                  </a:solidFill>
                  <a:prstDash val="sysDash"/>
                </a:ln>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t>仮想化システム</a:t>
                  </a:r>
                  <a:endParaRPr lang="en-US" altLang="ja-JP" dirty="0" smtClean="0"/>
                </a:p>
                <a:p>
                  <a:pPr algn="ctr"/>
                  <a:endParaRPr lang="en-US" altLang="ja-JP" dirty="0" smtClean="0"/>
                </a:p>
                <a:p>
                  <a:pPr algn="ctr"/>
                  <a:endParaRPr lang="en-US" altLang="ja-JP" dirty="0" smtClean="0"/>
                </a:p>
                <a:p>
                  <a:pPr algn="ctr"/>
                  <a:endParaRPr lang="en-US" altLang="ja-JP" dirty="0" smtClean="0"/>
                </a:p>
                <a:p>
                  <a:pPr algn="ctr"/>
                  <a:endParaRPr kumimoji="1" lang="en-US" altLang="ja-JP" dirty="0"/>
                </a:p>
                <a:p>
                  <a:pPr algn="ctr"/>
                  <a:endParaRPr lang="en-US" altLang="ja-JP" dirty="0" smtClean="0"/>
                </a:p>
              </p:txBody>
            </p:sp>
            <p:sp>
              <p:nvSpPr>
                <p:cNvPr id="19" name="角丸四角形 43"/>
                <p:cNvSpPr/>
                <p:nvPr/>
              </p:nvSpPr>
              <p:spPr bwMode="auto">
                <a:xfrm>
                  <a:off x="2524553" y="5747265"/>
                  <a:ext cx="2628000" cy="468000"/>
                </a:xfrm>
                <a:prstGeom prst="round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altLang="ja-JP" dirty="0" smtClean="0">
                      <a:solidFill>
                        <a:schemeClr val="tx1"/>
                      </a:solidFill>
                      <a:latin typeface="+mj-ea"/>
                      <a:ea typeface="+mj-ea"/>
                    </a:rPr>
                    <a:t>Xen</a:t>
                  </a:r>
                  <a:r>
                    <a:rPr kumimoji="0" lang="ja-JP" altLang="en-US" dirty="0">
                      <a:solidFill>
                        <a:schemeClr val="tx1"/>
                      </a:solidFill>
                      <a:latin typeface="+mj-ea"/>
                      <a:ea typeface="+mj-ea"/>
                    </a:rPr>
                    <a:t>ハイパーバイザ</a:t>
                  </a:r>
                  <a:endParaRPr kumimoji="0" lang="ja-JP" altLang="en-US" sz="1800" b="0" i="0" u="none" strike="noStrike" cap="none" normalizeH="0" baseline="0" dirty="0" smtClean="0">
                    <a:ln>
                      <a:noFill/>
                    </a:ln>
                    <a:solidFill>
                      <a:schemeClr val="tx1"/>
                    </a:solidFill>
                    <a:effectLst/>
                    <a:latin typeface="+mj-ea"/>
                    <a:ea typeface="+mj-ea"/>
                  </a:endParaRPr>
                </a:p>
              </p:txBody>
            </p:sp>
            <p:sp>
              <p:nvSpPr>
                <p:cNvPr id="10" name="片側の 2 つの角を丸めた四角形 52"/>
                <p:cNvSpPr/>
                <p:nvPr/>
              </p:nvSpPr>
              <p:spPr>
                <a:xfrm>
                  <a:off x="2524553" y="4899977"/>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11" name="角丸四角形 53"/>
                <p:cNvSpPr/>
                <p:nvPr/>
              </p:nvSpPr>
              <p:spPr>
                <a:xfrm>
                  <a:off x="3977498" y="4899527"/>
                  <a:ext cx="1188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grpSp>
        </p:grpSp>
        <p:grpSp>
          <p:nvGrpSpPr>
            <p:cNvPr id="23" name="グループ化 22"/>
            <p:cNvGrpSpPr/>
            <p:nvPr/>
          </p:nvGrpSpPr>
          <p:grpSpPr>
            <a:xfrm>
              <a:off x="344649" y="4607940"/>
              <a:ext cx="1512000" cy="2056965"/>
              <a:chOff x="742412" y="4427468"/>
              <a:chExt cx="1512000" cy="2056965"/>
            </a:xfrm>
          </p:grpSpPr>
          <p:grpSp>
            <p:nvGrpSpPr>
              <p:cNvPr id="24" name="グループ化 23"/>
              <p:cNvGrpSpPr/>
              <p:nvPr/>
            </p:nvGrpSpPr>
            <p:grpSpPr>
              <a:xfrm>
                <a:off x="1007855" y="5169137"/>
                <a:ext cx="984356" cy="1315296"/>
                <a:chOff x="1579679" y="4873735"/>
                <a:chExt cx="984356" cy="1315296"/>
              </a:xfrm>
            </p:grpSpPr>
            <p:pic>
              <p:nvPicPr>
                <p:cNvPr id="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9679" y="4873735"/>
                  <a:ext cx="984356" cy="9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テキスト ボックス 26"/>
                <p:cNvSpPr txBox="1"/>
                <p:nvPr/>
              </p:nvSpPr>
              <p:spPr>
                <a:xfrm>
                  <a:off x="1641273" y="5819699"/>
                  <a:ext cx="857927" cy="369332"/>
                </a:xfrm>
                <a:prstGeom prst="rect">
                  <a:avLst/>
                </a:prstGeom>
                <a:noFill/>
              </p:spPr>
              <p:txBody>
                <a:bodyPr wrap="none" rtlCol="0">
                  <a:spAutoFit/>
                </a:bodyPr>
                <a:lstStyle/>
                <a:p>
                  <a:r>
                    <a:rPr lang="ja-JP" altLang="en-US" dirty="0"/>
                    <a:t>ユーザ</a:t>
                  </a:r>
                  <a:endParaRPr kumimoji="1" lang="ja-JP" altLang="en-US" dirty="0"/>
                </a:p>
              </p:txBody>
            </p:sp>
          </p:grpSp>
          <p:sp>
            <p:nvSpPr>
              <p:cNvPr id="25" name="片側の 2 つの角を切り取った四角形 24"/>
              <p:cNvSpPr/>
              <p:nvPr/>
            </p:nvSpPr>
            <p:spPr bwMode="auto">
              <a:xfrm>
                <a:off x="742412" y="4427468"/>
                <a:ext cx="1512000" cy="720000"/>
              </a:xfrm>
              <a:prstGeom prst="snip2SameRect">
                <a:avLst/>
              </a:prstGeom>
              <a:ln>
                <a:headEnd type="none" w="med" len="med"/>
                <a:tailEnd type="none" w="med" len="med"/>
              </a:ln>
              <a:extLst/>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mn-ea"/>
                  </a:rPr>
                  <a:t>リモート管理</a:t>
                </a:r>
                <a:endParaRPr kumimoji="0" lang="en-US" altLang="ja-JP" sz="1800" b="0" i="0" u="none" strike="noStrike" cap="none" normalizeH="0" baseline="0" dirty="0" smtClean="0">
                  <a:ln>
                    <a:noFill/>
                  </a:ln>
                  <a:solidFill>
                    <a:schemeClr val="tx1"/>
                  </a:solidFill>
                  <a:effectLst/>
                  <a:latin typeface="+mn-ea"/>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ja-JP" altLang="en-US" dirty="0">
                    <a:solidFill>
                      <a:schemeClr val="tx1"/>
                    </a:solidFill>
                    <a:latin typeface="+mn-ea"/>
                  </a:rPr>
                  <a:t>クライアント</a:t>
                </a:r>
                <a:endParaRPr kumimoji="0" lang="ja-JP" altLang="en-US" sz="1800" b="0" i="0" u="none" strike="noStrike" cap="none" normalizeH="0" baseline="0" dirty="0" smtClean="0">
                  <a:ln>
                    <a:noFill/>
                  </a:ln>
                  <a:solidFill>
                    <a:schemeClr val="tx1"/>
                  </a:solidFill>
                  <a:effectLst/>
                  <a:latin typeface="+mn-ea"/>
                </a:endParaRPr>
              </a:p>
            </p:txBody>
          </p:sp>
        </p:grpSp>
        <p:cxnSp>
          <p:nvCxnSpPr>
            <p:cNvPr id="12" name="直線矢印コネクタ 11"/>
            <p:cNvCxnSpPr>
              <a:stCxn id="25" idx="0"/>
              <a:endCxn id="10" idx="2"/>
            </p:cNvCxnSpPr>
            <p:nvPr/>
          </p:nvCxnSpPr>
          <p:spPr bwMode="auto">
            <a:xfrm>
              <a:off x="1856649" y="4967940"/>
              <a:ext cx="851483" cy="0"/>
            </a:xfrm>
            <a:prstGeom prst="straightConnector1">
              <a:avLst/>
            </a:prstGeom>
            <a:solidFill>
              <a:schemeClr val="accent1"/>
            </a:solidFill>
            <a:ln w="38100" cap="flat" cmpd="sng" algn="ctr">
              <a:solidFill>
                <a:srgbClr val="FF0000"/>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200986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smtClean="0"/>
              <a:t>仮想化</a:t>
            </a:r>
            <a:r>
              <a:rPr lang="ja-JP" altLang="en-US" dirty="0"/>
              <a:t>システムの外側で帯域外リモート管理を実現</a:t>
            </a:r>
          </a:p>
          <a:p>
            <a:pPr lvl="1"/>
            <a:r>
              <a:rPr lang="ja-JP" altLang="en-US" dirty="0"/>
              <a:t>仮想デバイスを仮想化システムの外側で動作させる</a:t>
            </a:r>
          </a:p>
          <a:p>
            <a:pPr lvl="2"/>
            <a:r>
              <a:rPr lang="ja-JP" altLang="en-US" dirty="0"/>
              <a:t>これをシャドウデバイスと呼ぶ</a:t>
            </a:r>
          </a:p>
          <a:p>
            <a:pPr lvl="1"/>
            <a:r>
              <a:rPr lang="ja-JP" altLang="en-US" dirty="0"/>
              <a:t>強制パススルーによりユーザ</a:t>
            </a:r>
            <a:r>
              <a:rPr lang="en-US" altLang="ja-JP" dirty="0"/>
              <a:t>VM</a:t>
            </a:r>
            <a:r>
              <a:rPr lang="ja-JP" altLang="en-US" dirty="0"/>
              <a:t>の入出力を横取り</a:t>
            </a:r>
          </a:p>
          <a:p>
            <a:pPr lvl="2"/>
            <a:r>
              <a:rPr lang="ja-JP" altLang="en-US" dirty="0"/>
              <a:t>シャドウデバイスで入出力処理を行う</a:t>
            </a:r>
          </a:p>
          <a:p>
            <a:pPr lvl="1"/>
            <a:r>
              <a:rPr lang="ja-JP" altLang="en-US" dirty="0"/>
              <a:t>仮想化システムの管理者への情報漏洩を防ぐ</a:t>
            </a:r>
          </a:p>
        </p:txBody>
      </p:sp>
      <p:sp>
        <p:nvSpPr>
          <p:cNvPr id="2" name="タイトル 1"/>
          <p:cNvSpPr>
            <a:spLocks noGrp="1"/>
          </p:cNvSpPr>
          <p:nvPr>
            <p:ph type="title"/>
          </p:nvPr>
        </p:nvSpPr>
        <p:spPr/>
        <p:txBody>
          <a:bodyPr/>
          <a:lstStyle/>
          <a:p>
            <a:r>
              <a:rPr kumimoji="1" lang="ja-JP" altLang="en-US" dirty="0" smtClean="0">
                <a:latin typeface="+mj-ea"/>
              </a:rPr>
              <a:t>提案：</a:t>
            </a:r>
            <a:r>
              <a:rPr kumimoji="1" lang="en-US" altLang="ja-JP" dirty="0" err="1" smtClean="0">
                <a:latin typeface="+mj-ea"/>
              </a:rPr>
              <a:t>VSBypass</a:t>
            </a:r>
            <a:endParaRPr kumimoji="1" lang="ja-JP" altLang="en-US" dirty="0">
              <a:latin typeface="+mj-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7</a:t>
            </a:fld>
            <a:endParaRPr kumimoji="1" lang="ja-JP" altLang="en-US" dirty="0"/>
          </a:p>
        </p:txBody>
      </p:sp>
      <p:sp>
        <p:nvSpPr>
          <p:cNvPr id="43" name="雲 42"/>
          <p:cNvSpPr/>
          <p:nvPr/>
        </p:nvSpPr>
        <p:spPr bwMode="auto">
          <a:xfrm>
            <a:off x="2781093" y="5492532"/>
            <a:ext cx="6150797" cy="1348483"/>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dirty="0" smtClean="0">
              <a:ln>
                <a:noFill/>
              </a:ln>
              <a:solidFill>
                <a:schemeClr val="tx1"/>
              </a:solidFill>
              <a:effectLst/>
              <a:latin typeface="Arial" pitchFamily="34" charset="0"/>
              <a:ea typeface="SimSun" pitchFamily="2" charset="-122"/>
            </a:endParaRPr>
          </a:p>
        </p:txBody>
      </p:sp>
      <p:grpSp>
        <p:nvGrpSpPr>
          <p:cNvPr id="10" name="グループ化 9"/>
          <p:cNvGrpSpPr/>
          <p:nvPr/>
        </p:nvGrpSpPr>
        <p:grpSpPr>
          <a:xfrm>
            <a:off x="4860032" y="4958141"/>
            <a:ext cx="3240000" cy="1110455"/>
            <a:chOff x="4850739" y="4694809"/>
            <a:chExt cx="2664000" cy="1110455"/>
          </a:xfrm>
        </p:grpSpPr>
        <p:sp>
          <p:nvSpPr>
            <p:cNvPr id="33" name="正方形/長方形 32"/>
            <p:cNvSpPr/>
            <p:nvPr/>
          </p:nvSpPr>
          <p:spPr>
            <a:xfrm>
              <a:off x="4850739" y="4703274"/>
              <a:ext cx="2664000" cy="1101990"/>
            </a:xfrm>
            <a:prstGeom prst="rect">
              <a:avLst/>
            </a:prstGeom>
            <a:solidFill>
              <a:srgbClr val="FFFF00"/>
            </a:solidFill>
            <a:ln w="38100" cmpd="sng">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dirty="0" smtClean="0"/>
            </a:p>
          </p:txBody>
        </p:sp>
        <p:sp>
          <p:nvSpPr>
            <p:cNvPr id="23" name="テキスト ボックス 22"/>
            <p:cNvSpPr txBox="1"/>
            <p:nvPr/>
          </p:nvSpPr>
          <p:spPr>
            <a:xfrm>
              <a:off x="5320964" y="4694809"/>
              <a:ext cx="1723550" cy="401920"/>
            </a:xfrm>
            <a:prstGeom prst="rect">
              <a:avLst/>
            </a:prstGeom>
            <a:noFill/>
          </p:spPr>
          <p:txBody>
            <a:bodyPr wrap="none" rtlCol="0">
              <a:spAutoFit/>
            </a:bodyPr>
            <a:lstStyle/>
            <a:p>
              <a:pPr algn="ctr"/>
              <a:r>
                <a:rPr lang="ja-JP" altLang="en-US" dirty="0" smtClean="0"/>
                <a:t>仮想化システム</a:t>
              </a:r>
              <a:endParaRPr kumimoji="1" lang="en-US" altLang="ja-JP" dirty="0" smtClean="0"/>
            </a:p>
          </p:txBody>
        </p:sp>
        <p:sp>
          <p:nvSpPr>
            <p:cNvPr id="26" name="角丸四角形 25"/>
            <p:cNvSpPr/>
            <p:nvPr/>
          </p:nvSpPr>
          <p:spPr>
            <a:xfrm>
              <a:off x="6397751" y="5092271"/>
              <a:ext cx="1036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grpSp>
      <p:grpSp>
        <p:nvGrpSpPr>
          <p:cNvPr id="20" name="グループ化 19"/>
          <p:cNvGrpSpPr/>
          <p:nvPr/>
        </p:nvGrpSpPr>
        <p:grpSpPr>
          <a:xfrm>
            <a:off x="1040827" y="4795200"/>
            <a:ext cx="1130188" cy="1391898"/>
            <a:chOff x="1040827" y="4795200"/>
            <a:chExt cx="1130188" cy="1391898"/>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0827" y="5136109"/>
              <a:ext cx="1130188" cy="1050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テキスト ボックス 16"/>
            <p:cNvSpPr txBox="1"/>
            <p:nvPr/>
          </p:nvSpPr>
          <p:spPr>
            <a:xfrm>
              <a:off x="1189031" y="4795200"/>
              <a:ext cx="857927" cy="369332"/>
            </a:xfrm>
            <a:prstGeom prst="rect">
              <a:avLst/>
            </a:prstGeom>
            <a:noFill/>
          </p:spPr>
          <p:txBody>
            <a:bodyPr wrap="none" rtlCol="0">
              <a:spAutoFit/>
            </a:bodyPr>
            <a:lstStyle/>
            <a:p>
              <a:r>
                <a:rPr kumimoji="1" lang="ja-JP" altLang="en-US" dirty="0" smtClean="0"/>
                <a:t>ユーザ</a:t>
              </a:r>
              <a:endParaRPr kumimoji="1" lang="ja-JP" altLang="en-US" dirty="0"/>
            </a:p>
          </p:txBody>
        </p:sp>
      </p:grpSp>
      <p:sp>
        <p:nvSpPr>
          <p:cNvPr id="24" name="片側の 2 つの角を丸めた四角形 23"/>
          <p:cNvSpPr/>
          <p:nvPr/>
        </p:nvSpPr>
        <p:spPr>
          <a:xfrm>
            <a:off x="4941711" y="5355604"/>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仮想</a:t>
            </a:r>
            <a:endParaRPr kumimoji="1" lang="en-US" altLang="ja-JP" dirty="0" smtClean="0"/>
          </a:p>
          <a:p>
            <a:pPr algn="ctr"/>
            <a:r>
              <a:rPr kumimoji="1" lang="ja-JP" altLang="en-US" dirty="0" smtClean="0"/>
              <a:t>デバイス</a:t>
            </a:r>
            <a:endParaRPr kumimoji="1" lang="en-US" altLang="ja-JP" dirty="0" smtClean="0"/>
          </a:p>
        </p:txBody>
      </p:sp>
      <p:sp>
        <p:nvSpPr>
          <p:cNvPr id="6" name="テキスト ボックス 5"/>
          <p:cNvSpPr txBox="1"/>
          <p:nvPr/>
        </p:nvSpPr>
        <p:spPr>
          <a:xfrm>
            <a:off x="2347397" y="5292271"/>
            <a:ext cx="877163" cy="369332"/>
          </a:xfrm>
          <a:prstGeom prst="rect">
            <a:avLst/>
          </a:prstGeom>
          <a:noFill/>
        </p:spPr>
        <p:txBody>
          <a:bodyPr wrap="none" rtlCol="0">
            <a:spAutoFit/>
          </a:bodyPr>
          <a:lstStyle/>
          <a:p>
            <a:r>
              <a:rPr lang="ja-JP" altLang="en-US" dirty="0"/>
              <a:t>入出力</a:t>
            </a:r>
            <a:endParaRPr kumimoji="1" lang="ja-JP" altLang="en-US" dirty="0"/>
          </a:p>
        </p:txBody>
      </p:sp>
      <p:cxnSp>
        <p:nvCxnSpPr>
          <p:cNvPr id="7" name="直線コネクタ 6"/>
          <p:cNvCxnSpPr>
            <a:stCxn id="1026" idx="3"/>
            <a:endCxn id="24" idx="2"/>
          </p:cNvCxnSpPr>
          <p:nvPr/>
        </p:nvCxnSpPr>
        <p:spPr bwMode="auto">
          <a:xfrm>
            <a:off x="2171015" y="5661604"/>
            <a:ext cx="2770696" cy="0"/>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a:stCxn id="24" idx="0"/>
            <a:endCxn id="26" idx="1"/>
          </p:cNvCxnSpPr>
          <p:nvPr/>
        </p:nvCxnSpPr>
        <p:spPr bwMode="auto">
          <a:xfrm flipV="1">
            <a:off x="6129711" y="5661603"/>
            <a:ext cx="611822" cy="1"/>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片側の 2 つの角を丸めた四角形 24"/>
          <p:cNvSpPr/>
          <p:nvPr/>
        </p:nvSpPr>
        <p:spPr>
          <a:xfrm>
            <a:off x="3400944" y="5360061"/>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cxnSp>
        <p:nvCxnSpPr>
          <p:cNvPr id="15" name="カギ線コネクタ 14"/>
          <p:cNvCxnSpPr>
            <a:stCxn id="26" idx="2"/>
            <a:endCxn id="25" idx="1"/>
          </p:cNvCxnSpPr>
          <p:nvPr/>
        </p:nvCxnSpPr>
        <p:spPr bwMode="auto">
          <a:xfrm rot="5400000">
            <a:off x="5681010" y="4281538"/>
            <a:ext cx="4458" cy="3376589"/>
          </a:xfrm>
          <a:prstGeom prst="bentConnector3">
            <a:avLst>
              <a:gd name="adj1" fmla="val 6279812"/>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テキスト ボックス 18"/>
          <p:cNvSpPr txBox="1"/>
          <p:nvPr/>
        </p:nvSpPr>
        <p:spPr>
          <a:xfrm>
            <a:off x="4810243" y="6309320"/>
            <a:ext cx="1745991" cy="369332"/>
          </a:xfrm>
          <a:prstGeom prst="rect">
            <a:avLst/>
          </a:prstGeom>
          <a:noFill/>
        </p:spPr>
        <p:txBody>
          <a:bodyPr wrap="none" rtlCol="0">
            <a:spAutoFit/>
          </a:bodyPr>
          <a:lstStyle/>
          <a:p>
            <a:r>
              <a:rPr lang="ja-JP" altLang="en-US" dirty="0"/>
              <a:t>強制パススルー</a:t>
            </a:r>
            <a:endParaRPr kumimoji="1" lang="ja-JP" altLang="en-US" dirty="0"/>
          </a:p>
        </p:txBody>
      </p:sp>
      <p:cxnSp>
        <p:nvCxnSpPr>
          <p:cNvPr id="27" name="直線コネクタ 26"/>
          <p:cNvCxnSpPr>
            <a:stCxn id="1026" idx="3"/>
            <a:endCxn id="25" idx="2"/>
          </p:cNvCxnSpPr>
          <p:nvPr/>
        </p:nvCxnSpPr>
        <p:spPr bwMode="auto">
          <a:xfrm>
            <a:off x="2171015" y="5661604"/>
            <a:ext cx="1229929" cy="4457"/>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2189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grpId="0" nodeType="clickEffect">
                                  <p:stCondLst>
                                    <p:cond delay="0"/>
                                  </p:stCondLst>
                                  <p:childTnLst>
                                    <p:animMotion origin="layout" path="M -1.94444E-6 -9.81027E-7 L -0.1684 -9.81027E-7 " pathEditMode="relative" rAng="0" ptsTypes="AA">
                                      <p:cBhvr>
                                        <p:cTn id="17" dur="2000" fill="hold"/>
                                        <p:tgtEl>
                                          <p:spTgt spid="24"/>
                                        </p:tgtEl>
                                        <p:attrNameLst>
                                          <p:attrName>ppt_x</p:attrName>
                                          <p:attrName>ppt_y</p:attrName>
                                        </p:attrNameLst>
                                      </p:cBhvr>
                                      <p:rCtr x="-8420" y="0"/>
                                    </p:animMotion>
                                  </p:childTnLst>
                                </p:cTn>
                              </p:par>
                            </p:childTnLst>
                          </p:cTn>
                        </p:par>
                        <p:par>
                          <p:cTn id="18" fill="hold">
                            <p:stCondLst>
                              <p:cond delay="2000"/>
                            </p:stCondLst>
                            <p:childTnLst>
                              <p:par>
                                <p:cTn id="19" presetID="10" presetClass="exit" presetSubtype="0" fill="hold" grpId="1" nodeType="afterEffect">
                                  <p:stCondLst>
                                    <p:cond delay="0"/>
                                  </p:stCondLst>
                                  <p:childTnLst>
                                    <p:animEffect transition="out" filter="fade">
                                      <p:cBhvr>
                                        <p:cTn id="20" dur="500"/>
                                        <p:tgtEl>
                                          <p:spTgt spid="24"/>
                                        </p:tgtEl>
                                      </p:cBhvr>
                                    </p:animEffect>
                                    <p:set>
                                      <p:cBhvr>
                                        <p:cTn id="21" dur="1" fill="hold">
                                          <p:stCondLst>
                                            <p:cond delay="499"/>
                                          </p:stCondLst>
                                        </p:cTn>
                                        <p:tgtEl>
                                          <p:spTgt spid="24"/>
                                        </p:tgtEl>
                                        <p:attrNameLst>
                                          <p:attrName>style.visibility</p:attrName>
                                        </p:attrNameLst>
                                      </p:cBhvr>
                                      <p:to>
                                        <p:strVal val="hidden"/>
                                      </p:to>
                                    </p:set>
                                  </p:childTnLst>
                                </p:cTn>
                              </p:par>
                              <p:par>
                                <p:cTn id="22" presetID="10" presetClass="entr" presetSubtype="0" fill="hold" grpId="0"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fade">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500"/>
                                        <p:tgtEl>
                                          <p:spTgt spid="27"/>
                                        </p:tgtEl>
                                      </p:cBhvr>
                                    </p:animEffect>
                                  </p:childTnLst>
                                </p:cTn>
                              </p:par>
                              <p:par>
                                <p:cTn id="30" presetID="10"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par>
                                <p:cTn id="36" presetID="10" presetClass="entr" presetSubtype="0" fill="hold" grpId="1"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P spid="6" grpId="0"/>
      <p:bldP spid="6" grpId="1"/>
      <p:bldP spid="25" grpId="0" animBg="1"/>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VSBypass</a:t>
            </a:r>
            <a:r>
              <a:rPr kumimoji="1" lang="ja-JP" altLang="en-US" dirty="0" smtClean="0"/>
              <a:t>のシステム構成</a:t>
            </a:r>
            <a:endParaRPr kumimoji="1" lang="ja-JP" altLang="en-US" dirty="0"/>
          </a:p>
        </p:txBody>
      </p:sp>
      <p:sp>
        <p:nvSpPr>
          <p:cNvPr id="3" name="コンテンツ プレースホルダー 2"/>
          <p:cNvSpPr>
            <a:spLocks noGrp="1"/>
          </p:cNvSpPr>
          <p:nvPr>
            <p:ph idx="1"/>
          </p:nvPr>
        </p:nvSpPr>
        <p:spPr/>
        <p:txBody>
          <a:bodyPr/>
          <a:lstStyle/>
          <a:p>
            <a:r>
              <a:rPr lang="ja-JP" altLang="en-US" dirty="0"/>
              <a:t>ネストした</a:t>
            </a:r>
            <a:r>
              <a:rPr lang="ja-JP" altLang="en-US" dirty="0" smtClean="0"/>
              <a:t>仮想化を</a:t>
            </a:r>
            <a:r>
              <a:rPr lang="ja-JP" altLang="en-US" dirty="0"/>
              <a:t>用いて、従来の仮想化システム全体を</a:t>
            </a:r>
            <a:r>
              <a:rPr lang="en-US" altLang="ja-JP" dirty="0"/>
              <a:t>VM</a:t>
            </a:r>
            <a:r>
              <a:rPr lang="ja-JP" altLang="en-US" dirty="0"/>
              <a:t>内で動かす</a:t>
            </a:r>
          </a:p>
          <a:p>
            <a:pPr lvl="1"/>
            <a:r>
              <a:rPr lang="ja-JP" altLang="en-US" dirty="0"/>
              <a:t>この</a:t>
            </a:r>
            <a:r>
              <a:rPr lang="en-US" altLang="ja-JP" dirty="0"/>
              <a:t>VM</a:t>
            </a:r>
            <a:r>
              <a:rPr lang="ja-JP" altLang="en-US" dirty="0"/>
              <a:t>をクラウド</a:t>
            </a:r>
            <a:r>
              <a:rPr lang="en-US" altLang="ja-JP" dirty="0"/>
              <a:t>VM</a:t>
            </a:r>
            <a:r>
              <a:rPr lang="ja-JP" altLang="en-US" dirty="0"/>
              <a:t>と呼ぶ</a:t>
            </a:r>
          </a:p>
          <a:p>
            <a:pPr lvl="1"/>
            <a:r>
              <a:rPr lang="ja-JP" altLang="en-US" dirty="0"/>
              <a:t>クラウド</a:t>
            </a:r>
            <a:r>
              <a:rPr lang="en-US" altLang="ja-JP" dirty="0"/>
              <a:t>VM</a:t>
            </a:r>
            <a:r>
              <a:rPr lang="ja-JP" altLang="en-US" dirty="0"/>
              <a:t>の下でクラウドハイパーバイザが</a:t>
            </a:r>
            <a:r>
              <a:rPr lang="ja-JP" altLang="en-US" dirty="0" smtClean="0"/>
              <a:t>動作</a:t>
            </a:r>
            <a:endParaRPr lang="en-US" altLang="ja-JP" dirty="0" smtClean="0"/>
          </a:p>
          <a:p>
            <a:r>
              <a:rPr lang="ja-JP" altLang="en-US" dirty="0" smtClean="0"/>
              <a:t>ユーザはシャドウデバイス経由で帯域外リモート管理を行う</a:t>
            </a:r>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pPr/>
              <a:t>8</a:t>
            </a:fld>
            <a:endParaRPr lang="ja-JP" altLang="en-US" dirty="0"/>
          </a:p>
        </p:txBody>
      </p:sp>
      <p:sp>
        <p:nvSpPr>
          <p:cNvPr id="5" name="正方形/長方形 19"/>
          <p:cNvSpPr/>
          <p:nvPr/>
        </p:nvSpPr>
        <p:spPr>
          <a:xfrm>
            <a:off x="4742738" y="4531868"/>
            <a:ext cx="3429661" cy="139189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en-US" altLang="ja-JP" dirty="0" smtClean="0"/>
          </a:p>
          <a:p>
            <a:pPr algn="ctr"/>
            <a:endParaRPr lang="en-US" altLang="ja-JP" dirty="0"/>
          </a:p>
          <a:p>
            <a:pPr algn="ctr"/>
            <a:endParaRPr kumimoji="1" lang="en-US" altLang="ja-JP" dirty="0" smtClean="0"/>
          </a:p>
          <a:p>
            <a:pPr algn="ctr"/>
            <a:endParaRPr lang="en-US" altLang="ja-JP" dirty="0"/>
          </a:p>
          <a:p>
            <a:pPr algn="ctr"/>
            <a:endParaRPr kumimoji="1" lang="en-US" altLang="ja-JP" dirty="0" smtClean="0"/>
          </a:p>
          <a:p>
            <a:pPr algn="ctr"/>
            <a:endParaRPr kumimoji="1" lang="ja-JP" altLang="en-US" dirty="0"/>
          </a:p>
        </p:txBody>
      </p:sp>
      <p:sp>
        <p:nvSpPr>
          <p:cNvPr id="6" name="正方形/長方形 36"/>
          <p:cNvSpPr/>
          <p:nvPr/>
        </p:nvSpPr>
        <p:spPr>
          <a:xfrm>
            <a:off x="3444723" y="6133388"/>
            <a:ext cx="4727675"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クラウドハイパーバイザ</a:t>
            </a:r>
            <a:endParaRPr lang="en-US" altLang="ja-JP" dirty="0" smtClean="0"/>
          </a:p>
        </p:txBody>
      </p:sp>
      <p:sp>
        <p:nvSpPr>
          <p:cNvPr id="7" name="片側の 2 つの角を丸めた四角形 37"/>
          <p:cNvSpPr/>
          <p:nvPr/>
        </p:nvSpPr>
        <p:spPr>
          <a:xfrm>
            <a:off x="3444724" y="5096729"/>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grpSp>
        <p:nvGrpSpPr>
          <p:cNvPr id="8" name="グループ化 9"/>
          <p:cNvGrpSpPr/>
          <p:nvPr/>
        </p:nvGrpSpPr>
        <p:grpSpPr>
          <a:xfrm>
            <a:off x="4850739" y="4694809"/>
            <a:ext cx="3240000" cy="1110455"/>
            <a:chOff x="4850739" y="4694809"/>
            <a:chExt cx="2664000" cy="1110455"/>
          </a:xfrm>
        </p:grpSpPr>
        <p:sp>
          <p:nvSpPr>
            <p:cNvPr id="9" name="正方形/長方形 32"/>
            <p:cNvSpPr/>
            <p:nvPr/>
          </p:nvSpPr>
          <p:spPr>
            <a:xfrm>
              <a:off x="4850739" y="4703274"/>
              <a:ext cx="2664000" cy="1101990"/>
            </a:xfrm>
            <a:prstGeom prst="rect">
              <a:avLst/>
            </a:prstGeom>
            <a:solidFill>
              <a:srgbClr val="FFFF00"/>
            </a:solidFill>
            <a:ln w="38100" cmpd="sng">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dirty="0" smtClean="0"/>
            </a:p>
          </p:txBody>
        </p:sp>
        <p:sp>
          <p:nvSpPr>
            <p:cNvPr id="10" name="テキスト ボックス 22"/>
            <p:cNvSpPr txBox="1"/>
            <p:nvPr/>
          </p:nvSpPr>
          <p:spPr>
            <a:xfrm>
              <a:off x="5320964" y="4694809"/>
              <a:ext cx="1723550" cy="401920"/>
            </a:xfrm>
            <a:prstGeom prst="rect">
              <a:avLst/>
            </a:prstGeom>
            <a:noFill/>
          </p:spPr>
          <p:txBody>
            <a:bodyPr wrap="none" rtlCol="0">
              <a:spAutoFit/>
            </a:bodyPr>
            <a:lstStyle/>
            <a:p>
              <a:pPr algn="ctr"/>
              <a:r>
                <a:rPr lang="ja-JP" altLang="en-US" dirty="0" smtClean="0"/>
                <a:t>仮想化システム</a:t>
              </a:r>
              <a:endParaRPr kumimoji="1" lang="en-US" altLang="ja-JP" dirty="0" smtClean="0"/>
            </a:p>
          </p:txBody>
        </p:sp>
        <p:sp>
          <p:nvSpPr>
            <p:cNvPr id="11" name="角丸四角形 25"/>
            <p:cNvSpPr/>
            <p:nvPr/>
          </p:nvSpPr>
          <p:spPr>
            <a:xfrm>
              <a:off x="6397751" y="5092271"/>
              <a:ext cx="1036000" cy="61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grpSp>
      <p:cxnSp>
        <p:nvCxnSpPr>
          <p:cNvPr id="12" name="直線コネクタ 13"/>
          <p:cNvCxnSpPr/>
          <p:nvPr/>
        </p:nvCxnSpPr>
        <p:spPr bwMode="auto">
          <a:xfrm>
            <a:off x="7362240" y="5704271"/>
            <a:ext cx="0" cy="429116"/>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5"/>
          <p:cNvCxnSpPr/>
          <p:nvPr/>
        </p:nvCxnSpPr>
        <p:spPr bwMode="auto">
          <a:xfrm>
            <a:off x="4038724" y="5708729"/>
            <a:ext cx="0" cy="424659"/>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1534" y="4872777"/>
            <a:ext cx="1130188" cy="1050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テキスト ボックス 16"/>
          <p:cNvSpPr txBox="1"/>
          <p:nvPr/>
        </p:nvSpPr>
        <p:spPr>
          <a:xfrm>
            <a:off x="1179738" y="4531868"/>
            <a:ext cx="857927" cy="369332"/>
          </a:xfrm>
          <a:prstGeom prst="rect">
            <a:avLst/>
          </a:prstGeom>
          <a:noFill/>
        </p:spPr>
        <p:txBody>
          <a:bodyPr wrap="none" rtlCol="0">
            <a:spAutoFit/>
          </a:bodyPr>
          <a:lstStyle/>
          <a:p>
            <a:r>
              <a:rPr kumimoji="1" lang="ja-JP" altLang="en-US" dirty="0" smtClean="0"/>
              <a:t>ユーザ</a:t>
            </a:r>
            <a:endParaRPr kumimoji="1" lang="ja-JP" altLang="en-US" dirty="0"/>
          </a:p>
        </p:txBody>
      </p:sp>
      <p:cxnSp>
        <p:nvCxnSpPr>
          <p:cNvPr id="16" name="直線コネクタ 27"/>
          <p:cNvCxnSpPr/>
          <p:nvPr/>
        </p:nvCxnSpPr>
        <p:spPr bwMode="auto">
          <a:xfrm>
            <a:off x="2161722" y="5398272"/>
            <a:ext cx="1283002" cy="4457"/>
          </a:xfrm>
          <a:prstGeom prst="line">
            <a:avLst/>
          </a:prstGeom>
          <a:solidFill>
            <a:schemeClr val="accent1"/>
          </a:solidFill>
          <a:ln w="381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5"/>
          <p:cNvSpPr txBox="1"/>
          <p:nvPr/>
        </p:nvSpPr>
        <p:spPr>
          <a:xfrm>
            <a:off x="2370678" y="5037428"/>
            <a:ext cx="877163" cy="369332"/>
          </a:xfrm>
          <a:prstGeom prst="rect">
            <a:avLst/>
          </a:prstGeom>
          <a:noFill/>
        </p:spPr>
        <p:txBody>
          <a:bodyPr wrap="none" rtlCol="0">
            <a:spAutoFit/>
          </a:bodyPr>
          <a:lstStyle/>
          <a:p>
            <a:r>
              <a:rPr lang="ja-JP" altLang="en-US" dirty="0"/>
              <a:t>入出力</a:t>
            </a:r>
            <a:endParaRPr kumimoji="1" lang="ja-JP" altLang="en-US" dirty="0"/>
          </a:p>
        </p:txBody>
      </p:sp>
      <p:sp>
        <p:nvSpPr>
          <p:cNvPr id="18" name="テキスト ボックス 18"/>
          <p:cNvSpPr txBox="1"/>
          <p:nvPr/>
        </p:nvSpPr>
        <p:spPr>
          <a:xfrm>
            <a:off x="5824221" y="4162536"/>
            <a:ext cx="1266693" cy="369332"/>
          </a:xfrm>
          <a:prstGeom prst="rect">
            <a:avLst/>
          </a:prstGeom>
          <a:noFill/>
        </p:spPr>
        <p:txBody>
          <a:bodyPr wrap="none" rtlCol="0">
            <a:spAutoFit/>
          </a:bodyPr>
          <a:lstStyle/>
          <a:p>
            <a:r>
              <a:rPr kumimoji="1" lang="ja-JP" altLang="en-US" dirty="0" smtClean="0"/>
              <a:t>クラウド</a:t>
            </a:r>
            <a:r>
              <a:rPr kumimoji="1" lang="en-US" altLang="ja-JP" dirty="0" smtClean="0"/>
              <a:t>VM</a:t>
            </a:r>
            <a:endParaRPr kumimoji="1" lang="ja-JP" altLang="en-US" dirty="0"/>
          </a:p>
        </p:txBody>
      </p:sp>
    </p:spTree>
    <p:extLst>
      <p:ext uri="{BB962C8B-B14F-4D97-AF65-F5344CB8AC3E}">
        <p14:creationId xmlns:p14="http://schemas.microsoft.com/office/powerpoint/2010/main" val="242632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par>
                                <p:cTn id="21" presetID="10"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par>
                                <p:cTn id="27" presetID="10"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脅威</a:t>
            </a:r>
            <a:r>
              <a:rPr lang="ja-JP" altLang="en-US" dirty="0"/>
              <a:t>モデル</a:t>
            </a:r>
            <a:endParaRPr kumimoji="1" lang="ja-JP" altLang="en-US" dirty="0"/>
          </a:p>
        </p:txBody>
      </p:sp>
      <p:sp>
        <p:nvSpPr>
          <p:cNvPr id="23" name="コンテンツ プレースホルダー 22"/>
          <p:cNvSpPr>
            <a:spLocks noGrp="1"/>
          </p:cNvSpPr>
          <p:nvPr>
            <p:ph idx="1"/>
          </p:nvPr>
        </p:nvSpPr>
        <p:spPr/>
        <p:txBody>
          <a:bodyPr>
            <a:normAutofit/>
          </a:bodyPr>
          <a:lstStyle/>
          <a:p>
            <a:r>
              <a:rPr lang="ja-JP" altLang="en-US" dirty="0"/>
              <a:t>クラウド事業者は信頼する</a:t>
            </a:r>
          </a:p>
          <a:p>
            <a:pPr lvl="1"/>
            <a:r>
              <a:rPr lang="ja-JP" altLang="en-US" dirty="0" smtClean="0"/>
              <a:t>クラウドハイパーバイザ、</a:t>
            </a:r>
            <a:r>
              <a:rPr lang="ja-JP" altLang="en-US" dirty="0"/>
              <a:t>シャドウ</a:t>
            </a:r>
            <a:r>
              <a:rPr lang="ja-JP" altLang="en-US" dirty="0" smtClean="0"/>
              <a:t>デバイスを管理</a:t>
            </a:r>
            <a:endParaRPr lang="en-US" altLang="ja-JP" dirty="0" smtClean="0"/>
          </a:p>
          <a:p>
            <a:pPr lvl="1"/>
            <a:r>
              <a:rPr lang="ja-JP" altLang="en-US" dirty="0" smtClean="0"/>
              <a:t>リモート・アテステーションや実行時の整合性検証を行う</a:t>
            </a:r>
            <a:endParaRPr lang="en-US" altLang="ja-JP" dirty="0"/>
          </a:p>
          <a:p>
            <a:r>
              <a:rPr lang="ja-JP" altLang="en-US" dirty="0" smtClean="0"/>
              <a:t>仮想化システムの中の管理者</a:t>
            </a:r>
            <a:r>
              <a:rPr lang="ja-JP" altLang="en-US" dirty="0"/>
              <a:t>は信頼しない</a:t>
            </a:r>
          </a:p>
          <a:p>
            <a:pPr lvl="1"/>
            <a:r>
              <a:rPr lang="ja-JP" altLang="en-US" dirty="0"/>
              <a:t>仮想化</a:t>
            </a:r>
            <a:r>
              <a:rPr lang="ja-JP" altLang="en-US" dirty="0" smtClean="0"/>
              <a:t>システム</a:t>
            </a:r>
            <a:r>
              <a:rPr lang="ja-JP" altLang="en-US" dirty="0"/>
              <a:t>内</a:t>
            </a:r>
            <a:r>
              <a:rPr lang="ja-JP" altLang="en-US" dirty="0" smtClean="0"/>
              <a:t>で帯域外リモート管理の盗聴を行う</a:t>
            </a:r>
            <a:endParaRPr lang="en-US" altLang="ja-JP" dirty="0" smtClean="0"/>
          </a:p>
          <a:p>
            <a:pPr lvl="1"/>
            <a:r>
              <a:rPr lang="ja-JP" altLang="en-US" dirty="0"/>
              <a:t>仮想化</a:t>
            </a:r>
            <a:r>
              <a:rPr lang="ja-JP" altLang="en-US" dirty="0" smtClean="0"/>
              <a:t>システムの外側にはアクセスできない</a:t>
            </a:r>
            <a:endParaRPr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grpSp>
        <p:nvGrpSpPr>
          <p:cNvPr id="10" name="グループ化 9"/>
          <p:cNvGrpSpPr/>
          <p:nvPr/>
        </p:nvGrpSpPr>
        <p:grpSpPr>
          <a:xfrm>
            <a:off x="1779953" y="4504543"/>
            <a:ext cx="5584094" cy="2289164"/>
            <a:chOff x="2544557" y="4504543"/>
            <a:chExt cx="5584094" cy="2289164"/>
          </a:xfrm>
        </p:grpSpPr>
        <p:sp>
          <p:nvSpPr>
            <p:cNvPr id="51" name="雲 50"/>
            <p:cNvSpPr/>
            <p:nvPr/>
          </p:nvSpPr>
          <p:spPr bwMode="auto">
            <a:xfrm>
              <a:off x="2544557" y="5445224"/>
              <a:ext cx="5584094" cy="1348483"/>
            </a:xfrm>
            <a:prstGeom prst="cloud">
              <a:avLst/>
            </a:prstGeom>
            <a:ln>
              <a:headEnd type="none" w="med" len="med"/>
              <a:tailEnd type="none" w="med" len="med"/>
            </a:ln>
            <a:extLst/>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pitchFamily="34" charset="0"/>
                <a:ea typeface="SimSun" pitchFamily="2" charset="-122"/>
              </a:endParaRPr>
            </a:p>
          </p:txBody>
        </p:sp>
        <p:grpSp>
          <p:nvGrpSpPr>
            <p:cNvPr id="52" name="グループ化 51"/>
            <p:cNvGrpSpPr/>
            <p:nvPr/>
          </p:nvGrpSpPr>
          <p:grpSpPr>
            <a:xfrm>
              <a:off x="3247597" y="4504543"/>
              <a:ext cx="4178015" cy="1988845"/>
              <a:chOff x="3995935" y="4504543"/>
              <a:chExt cx="4178015" cy="1988845"/>
            </a:xfrm>
          </p:grpSpPr>
          <p:sp>
            <p:nvSpPr>
              <p:cNvPr id="53" name="正方形/長方形 52"/>
              <p:cNvSpPr/>
              <p:nvPr/>
            </p:nvSpPr>
            <p:spPr>
              <a:xfrm>
                <a:off x="3995935" y="6133388"/>
                <a:ext cx="4178015"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クラウドハイパーバイザ</a:t>
                </a:r>
                <a:endParaRPr lang="en-US" altLang="ja-JP" dirty="0" smtClean="0"/>
              </a:p>
            </p:txBody>
          </p:sp>
          <p:sp>
            <p:nvSpPr>
              <p:cNvPr id="54" name="片側の 2 つの角を丸めた四角形 53"/>
              <p:cNvSpPr/>
              <p:nvPr/>
            </p:nvSpPr>
            <p:spPr>
              <a:xfrm>
                <a:off x="3995936" y="5010219"/>
                <a:ext cx="1188000" cy="612000"/>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シャドウ</a:t>
                </a:r>
                <a:endParaRPr kumimoji="1" lang="en-US" altLang="ja-JP" dirty="0" smtClean="0"/>
              </a:p>
              <a:p>
                <a:pPr algn="ctr"/>
                <a:r>
                  <a:rPr kumimoji="1" lang="ja-JP" altLang="en-US" dirty="0" smtClean="0"/>
                  <a:t>デバイス</a:t>
                </a:r>
                <a:endParaRPr kumimoji="1" lang="en-US" altLang="ja-JP" dirty="0" smtClean="0"/>
              </a:p>
            </p:txBody>
          </p:sp>
          <p:grpSp>
            <p:nvGrpSpPr>
              <p:cNvPr id="63" name="グループ化 62"/>
              <p:cNvGrpSpPr/>
              <p:nvPr/>
            </p:nvGrpSpPr>
            <p:grpSpPr>
              <a:xfrm>
                <a:off x="5401951" y="4504543"/>
                <a:ext cx="2664000" cy="1332000"/>
                <a:chOff x="5401951" y="4384542"/>
                <a:chExt cx="2664000" cy="1224000"/>
              </a:xfrm>
            </p:grpSpPr>
            <p:sp>
              <p:nvSpPr>
                <p:cNvPr id="65" name="正方形/長方形 64"/>
                <p:cNvSpPr/>
                <p:nvPr/>
              </p:nvSpPr>
              <p:spPr>
                <a:xfrm>
                  <a:off x="5401951" y="4384542"/>
                  <a:ext cx="2664000" cy="1224000"/>
                </a:xfrm>
                <a:prstGeom prst="rect">
                  <a:avLst/>
                </a:prstGeom>
                <a:solidFill>
                  <a:srgbClr val="FFFF00"/>
                </a:solidFill>
                <a:ln w="57150" cmpd="dbl">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dirty="0" smtClean="0"/>
                </a:p>
              </p:txBody>
            </p:sp>
            <p:sp>
              <p:nvSpPr>
                <p:cNvPr id="66" name="テキスト ボックス 65"/>
                <p:cNvSpPr txBox="1"/>
                <p:nvPr/>
              </p:nvSpPr>
              <p:spPr>
                <a:xfrm>
                  <a:off x="5872176" y="4384543"/>
                  <a:ext cx="1723550" cy="369332"/>
                </a:xfrm>
                <a:prstGeom prst="rect">
                  <a:avLst/>
                </a:prstGeom>
                <a:noFill/>
              </p:spPr>
              <p:txBody>
                <a:bodyPr wrap="none" rtlCol="0">
                  <a:spAutoFit/>
                </a:bodyPr>
                <a:lstStyle/>
                <a:p>
                  <a:pPr algn="ctr"/>
                  <a:r>
                    <a:rPr lang="ja-JP" altLang="en-US" dirty="0" smtClean="0"/>
                    <a:t>仮想化システム</a:t>
                  </a:r>
                  <a:endParaRPr kumimoji="1" lang="en-US" altLang="ja-JP" dirty="0" smtClean="0"/>
                </a:p>
              </p:txBody>
            </p:sp>
            <p:sp>
              <p:nvSpPr>
                <p:cNvPr id="67" name="角丸四角形 66"/>
                <p:cNvSpPr/>
                <p:nvPr/>
              </p:nvSpPr>
              <p:spPr>
                <a:xfrm>
                  <a:off x="6180797" y="4849216"/>
                  <a:ext cx="1188000" cy="5623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ユーザ</a:t>
                  </a:r>
                  <a:r>
                    <a:rPr lang="en-US" altLang="ja-JP" dirty="0" smtClean="0"/>
                    <a:t>VM</a:t>
                  </a:r>
                  <a:endParaRPr kumimoji="1" lang="ja-JP" altLang="en-US" dirty="0"/>
                </a:p>
              </p:txBody>
            </p:sp>
          </p:grpSp>
        </p:grpSp>
      </p:grpSp>
      <p:grpSp>
        <p:nvGrpSpPr>
          <p:cNvPr id="8" name="グループ化 7"/>
          <p:cNvGrpSpPr/>
          <p:nvPr/>
        </p:nvGrpSpPr>
        <p:grpSpPr>
          <a:xfrm>
            <a:off x="1253432" y="4751646"/>
            <a:ext cx="1229562" cy="1754090"/>
            <a:chOff x="1187622" y="4833258"/>
            <a:chExt cx="1229562" cy="1754090"/>
          </a:xfrm>
        </p:grpSpPr>
        <p:sp>
          <p:nvSpPr>
            <p:cNvPr id="20" name="テキスト ボックス 19"/>
            <p:cNvSpPr txBox="1"/>
            <p:nvPr/>
          </p:nvSpPr>
          <p:spPr>
            <a:xfrm>
              <a:off x="1187622" y="4833258"/>
              <a:ext cx="938077" cy="646331"/>
            </a:xfrm>
            <a:prstGeom prst="rect">
              <a:avLst/>
            </a:prstGeom>
            <a:noFill/>
          </p:spPr>
          <p:txBody>
            <a:bodyPr wrap="none" rtlCol="0">
              <a:spAutoFit/>
            </a:bodyPr>
            <a:lstStyle/>
            <a:p>
              <a:pPr algn="ctr"/>
              <a:r>
                <a:rPr lang="ja-JP" altLang="en-US" dirty="0" smtClean="0"/>
                <a:t>クラウド</a:t>
              </a:r>
              <a:endParaRPr lang="en-US" altLang="ja-JP" dirty="0" smtClean="0"/>
            </a:p>
            <a:p>
              <a:pPr algn="ctr"/>
              <a:r>
                <a:rPr kumimoji="1" lang="ja-JP" altLang="en-US" dirty="0"/>
                <a:t>事業者</a:t>
              </a:r>
            </a:p>
          </p:txBody>
        </p:sp>
        <p:pic>
          <p:nvPicPr>
            <p:cNvPr id="2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34681" y="5479589"/>
              <a:ext cx="443961" cy="72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Lst>
          </p:spPr>
        </p:pic>
        <p:sp>
          <p:nvSpPr>
            <p:cNvPr id="19" name="左中かっこ 18"/>
            <p:cNvSpPr/>
            <p:nvPr/>
          </p:nvSpPr>
          <p:spPr>
            <a:xfrm>
              <a:off x="1970783" y="5091831"/>
              <a:ext cx="446401" cy="1495517"/>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9" name="グループ化 8"/>
          <p:cNvGrpSpPr/>
          <p:nvPr/>
        </p:nvGrpSpPr>
        <p:grpSpPr>
          <a:xfrm>
            <a:off x="6553009" y="4504544"/>
            <a:ext cx="1185895" cy="1332000"/>
            <a:chOff x="7160777" y="4617289"/>
            <a:chExt cx="1185895" cy="1332000"/>
          </a:xfrm>
        </p:grpSpPr>
        <p:sp>
          <p:nvSpPr>
            <p:cNvPr id="16" name="テキスト ボックス 15"/>
            <p:cNvSpPr txBox="1"/>
            <p:nvPr/>
          </p:nvSpPr>
          <p:spPr>
            <a:xfrm>
              <a:off x="7392565" y="4619099"/>
              <a:ext cx="954107" cy="400110"/>
            </a:xfrm>
            <a:prstGeom prst="rect">
              <a:avLst/>
            </a:prstGeom>
            <a:noFill/>
          </p:spPr>
          <p:txBody>
            <a:bodyPr wrap="none" rtlCol="0">
              <a:spAutoFit/>
            </a:bodyPr>
            <a:lstStyle/>
            <a:p>
              <a:pPr algn="ctr"/>
              <a:r>
                <a:rPr kumimoji="1" lang="ja-JP" altLang="en-US" sz="2000" dirty="0" smtClean="0"/>
                <a:t>管理者</a:t>
              </a:r>
              <a:endParaRPr kumimoji="1" lang="ja-JP" altLang="en-US" sz="2000" dirty="0"/>
            </a:p>
          </p:txBody>
        </p:sp>
        <p:pic>
          <p:nvPicPr>
            <p:cNvPr id="1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16658" y="5019209"/>
              <a:ext cx="505925" cy="6432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右中かっこ 16"/>
            <p:cNvSpPr/>
            <p:nvPr/>
          </p:nvSpPr>
          <p:spPr>
            <a:xfrm>
              <a:off x="7160777" y="4617289"/>
              <a:ext cx="400759" cy="1332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592662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シンプル（0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ja-JP" sz="1800" b="0" i="0" u="none" strike="noStrike" cap="none" normalizeH="0" baseline="0" smtClean="0">
            <a:ln>
              <a:noFill/>
            </a:ln>
            <a:solidFill>
              <a:schemeClr val="tx1"/>
            </a:solidFill>
            <a:effectLst/>
            <a:latin typeface="Arial" pitchFamily="34" charset="0"/>
            <a:ea typeface="SimSun"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ja-JP" sz="1800" b="0" i="0" u="none" strike="noStrike" cap="none" normalizeH="0" baseline="0" smtClean="0">
            <a:ln>
              <a:noFill/>
            </a:ln>
            <a:solidFill>
              <a:schemeClr val="tx1"/>
            </a:solidFill>
            <a:effectLst/>
            <a:latin typeface="Arial" pitchFamily="34" charset="0"/>
            <a:ea typeface="SimSun" pitchFamily="2" charset="-122"/>
          </a:defRPr>
        </a:defPPr>
      </a:lstStyle>
    </a:lnDef>
  </a:objectDefaults>
  <a:extraClrSchemeLst>
    <a:extraClrScheme>
      <a:clrScheme name="シンプル（0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シンプル（0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シンプル（0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シンプル（0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シンプル（0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シンプル（0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シンプル（0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シンプル（0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シンプル（0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シンプル（0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シンプル（0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シンプル（0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simple001</Template>
  <TotalTime>5226</TotalTime>
  <Words>1820</Words>
  <Application>Microsoft Office PowerPoint</Application>
  <PresentationFormat>画面に合わせる (4:3)</PresentationFormat>
  <Paragraphs>521</Paragraphs>
  <Slides>29</Slides>
  <Notes>22</Notes>
  <HiddenSlides>4</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シンプル（001）</vt:lpstr>
      <vt:lpstr>強制パススルー機構を用いた VMの安全な帯域外リモート管理</vt:lpstr>
      <vt:lpstr>クラウドにおける帯域外リモート管理</vt:lpstr>
      <vt:lpstr>帯域外リモート管理における情報漏洩</vt:lpstr>
      <vt:lpstr>従来のアプローチ [Egawa+'12]</vt:lpstr>
      <vt:lpstr>従来のアプローチの問題点（1/2）</vt:lpstr>
      <vt:lpstr>従来のアプローチの問題点（2/2）</vt:lpstr>
      <vt:lpstr>提案：VSBypass</vt:lpstr>
      <vt:lpstr>VSBypassのシステム構成</vt:lpstr>
      <vt:lpstr>脅威モデル</vt:lpstr>
      <vt:lpstr>VSBypassの特徴（1/2）</vt:lpstr>
      <vt:lpstr>VSBypassの特徴（2/2）</vt:lpstr>
      <vt:lpstr>ネストした仮想化のオーバーヘッド</vt:lpstr>
      <vt:lpstr>実装</vt:lpstr>
      <vt:lpstr>シャドウデバイス</vt:lpstr>
      <vt:lpstr>強制パススルー</vt:lpstr>
      <vt:lpstr>シャドウデバイスでの入出力処理</vt:lpstr>
      <vt:lpstr>仮想割り込みの処理</vt:lpstr>
      <vt:lpstr>リングバッファを用いた通信</vt:lpstr>
      <vt:lpstr>実験</vt:lpstr>
      <vt:lpstr>比較対象</vt:lpstr>
      <vt:lpstr>帯域外リモート管理の入力の盗聴</vt:lpstr>
      <vt:lpstr>応答時間</vt:lpstr>
      <vt:lpstr>スループット</vt:lpstr>
      <vt:lpstr>関連研究</vt:lpstr>
      <vt:lpstr>まとめ</vt:lpstr>
      <vt:lpstr>IaaS型クラウド</vt:lpstr>
      <vt:lpstr>VSBypassの正常動作を保証する技術</vt:lpstr>
      <vt:lpstr>強制パススルー</vt:lpstr>
      <vt:lpstr>ユーザVMの安全な指定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卒業論文テーマ</dc:title>
  <dc:creator>Shota_Gods</dc:creator>
  <cp:lastModifiedBy>Shota_Gods</cp:lastModifiedBy>
  <cp:revision>474</cp:revision>
  <dcterms:created xsi:type="dcterms:W3CDTF">2015-08-01T04:53:02Z</dcterms:created>
  <dcterms:modified xsi:type="dcterms:W3CDTF">2017-12-18T08:59:08Z</dcterms:modified>
</cp:coreProperties>
</file>