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charts/chart24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16" r:id="rId2"/>
    <p:sldId id="371" r:id="rId3"/>
    <p:sldId id="460" r:id="rId4"/>
    <p:sldId id="484" r:id="rId5"/>
    <p:sldId id="485" r:id="rId6"/>
    <p:sldId id="509" r:id="rId7"/>
    <p:sldId id="463" r:id="rId8"/>
    <p:sldId id="487" r:id="rId9"/>
    <p:sldId id="488" r:id="rId10"/>
    <p:sldId id="489" r:id="rId11"/>
    <p:sldId id="490" r:id="rId12"/>
    <p:sldId id="510" r:id="rId13"/>
    <p:sldId id="491" r:id="rId14"/>
    <p:sldId id="513" r:id="rId15"/>
    <p:sldId id="492" r:id="rId16"/>
    <p:sldId id="493" r:id="rId17"/>
    <p:sldId id="511" r:id="rId18"/>
    <p:sldId id="508" r:id="rId19"/>
    <p:sldId id="496" r:id="rId20"/>
    <p:sldId id="514" r:id="rId21"/>
    <p:sldId id="499" r:id="rId22"/>
    <p:sldId id="500" r:id="rId23"/>
    <p:sldId id="502" r:id="rId24"/>
    <p:sldId id="504" r:id="rId25"/>
    <p:sldId id="501" r:id="rId26"/>
    <p:sldId id="505" r:id="rId27"/>
    <p:sldId id="506" r:id="rId28"/>
    <p:sldId id="507" r:id="rId29"/>
    <p:sldId id="512" r:id="rId30"/>
    <p:sldId id="446" r:id="rId3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___1.xlsx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3.xlsx"/><Relationship Id="rId2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4.xlsx"/><Relationship Id="rId2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5.xlsx"/><Relationship Id="rId2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___2.xlsx"/><Relationship Id="rId3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___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___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___3.xlsx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___4.xlsx"/><Relationship Id="rId3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___5.xlsx"/><Relationship Id="rId3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___6.xlsx"/><Relationship Id="rId3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相対実行時最悪値!$I$2:$I$5</c:f>
              <c:strCache>
                <c:ptCount val="4"/>
                <c:pt idx="0">
                  <c:v>BT</c:v>
                </c:pt>
                <c:pt idx="1">
                  <c:v>EP</c:v>
                </c:pt>
                <c:pt idx="2">
                  <c:v>LU</c:v>
                </c:pt>
                <c:pt idx="3">
                  <c:v>MG</c:v>
                </c:pt>
              </c:strCache>
            </c:strRef>
          </c:cat>
          <c:val>
            <c:numRef>
              <c:f>相対実行時最悪値!$J$2:$J$5</c:f>
              <c:numCache>
                <c:formatCode>General</c:formatCode>
                <c:ptCount val="4"/>
                <c:pt idx="0">
                  <c:v>2.92634802374037</c:v>
                </c:pt>
                <c:pt idx="1">
                  <c:v>1.233060883441287</c:v>
                </c:pt>
                <c:pt idx="3">
                  <c:v>1.268002568174906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"/>
        <c:axId val="-2100065784"/>
        <c:axId val="-2100062712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相対実行時最悪値!$K$2:$K$5</c:f>
              <c:numCache>
                <c:formatCode>General</c:formatCode>
                <c:ptCount val="4"/>
                <c:pt idx="2">
                  <c:v>426.4184490541699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"/>
        <c:axId val="-2099309768"/>
        <c:axId val="-2099741976"/>
      </c:barChart>
      <c:catAx>
        <c:axId val="-21000657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00062712"/>
        <c:crosses val="autoZero"/>
        <c:auto val="1"/>
        <c:lblAlgn val="ctr"/>
        <c:lblOffset val="100"/>
        <c:noMultiLvlLbl val="0"/>
      </c:catAx>
      <c:valAx>
        <c:axId val="-2100062712"/>
        <c:scaling>
          <c:orientation val="minMax"/>
          <c:max val="5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[=5]&quot;450&quot;;[=4.5]&quot;400&quot;;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00065784"/>
        <c:crosses val="autoZero"/>
        <c:crossBetween val="between"/>
      </c:valAx>
      <c:valAx>
        <c:axId val="-2099741976"/>
        <c:scaling>
          <c:orientation val="minMax"/>
          <c:max val="465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099309768"/>
        <c:crosses val="max"/>
        <c:crossBetween val="between"/>
      </c:valAx>
      <c:catAx>
        <c:axId val="-20993097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974197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UA</a:t>
            </a:r>
            <a:endParaRPr lang="ja-JP" alt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4820428696413"/>
          <c:y val="0.108147710807771"/>
          <c:w val="0.71769728783902"/>
          <c:h val="0.720316878920176"/>
        </c:manualLayout>
      </c:layout>
      <c:scatterChart>
        <c:scatterStyle val="lineMarker"/>
        <c:varyColors val="0"/>
        <c:ser>
          <c:idx val="1"/>
          <c:order val="1"/>
          <c:tx>
            <c:strRef>
              <c:f>論文用グラフ!$B$17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論文用グラフ!$A$18:$A$26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論文用グラフ!$B$18:$B$26</c:f>
              <c:numCache>
                <c:formatCode>General</c:formatCode>
                <c:ptCount val="9"/>
                <c:pt idx="0">
                  <c:v>528.9</c:v>
                </c:pt>
                <c:pt idx="1">
                  <c:v>514.0</c:v>
                </c:pt>
                <c:pt idx="2">
                  <c:v>522.1</c:v>
                </c:pt>
                <c:pt idx="3">
                  <c:v>535.8</c:v>
                </c:pt>
                <c:pt idx="4">
                  <c:v>530.5</c:v>
                </c:pt>
                <c:pt idx="5">
                  <c:v>535.1</c:v>
                </c:pt>
                <c:pt idx="6">
                  <c:v>534.3</c:v>
                </c:pt>
                <c:pt idx="7">
                  <c:v>551.1</c:v>
                </c:pt>
                <c:pt idx="8">
                  <c:v>554.4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967128"/>
        <c:axId val="-2102740968"/>
      </c:scatterChart>
      <c:scatterChart>
        <c:scatterStyle val="lineMarker"/>
        <c:varyColors val="0"/>
        <c:ser>
          <c:idx val="0"/>
          <c:order val="0"/>
          <c:tx>
            <c:strRef>
              <c:f>論文用グラフ!$C$17</c:f>
              <c:strCache>
                <c:ptCount val="1"/>
                <c:pt idx="0">
                  <c:v>実行時間</c:v>
                </c:pt>
              </c:strCache>
            </c:strRef>
          </c:tx>
          <c:xVal>
            <c:numRef>
              <c:f>論文用グラフ!$A$18:$A$26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論文用グラフ!$C$18:$C$26</c:f>
              <c:numCache>
                <c:formatCode>General</c:formatCode>
                <c:ptCount val="9"/>
                <c:pt idx="0">
                  <c:v>51.04</c:v>
                </c:pt>
                <c:pt idx="1">
                  <c:v>41.547</c:v>
                </c:pt>
                <c:pt idx="2">
                  <c:v>40.825</c:v>
                </c:pt>
                <c:pt idx="3">
                  <c:v>40.455</c:v>
                </c:pt>
                <c:pt idx="4">
                  <c:v>40.572</c:v>
                </c:pt>
                <c:pt idx="5">
                  <c:v>41.062</c:v>
                </c:pt>
                <c:pt idx="6">
                  <c:v>41.249</c:v>
                </c:pt>
                <c:pt idx="7">
                  <c:v>40.896</c:v>
                </c:pt>
                <c:pt idx="8">
                  <c:v>340.468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5268440"/>
        <c:axId val="-2096650728"/>
      </c:scatterChart>
      <c:valAx>
        <c:axId val="-2102967128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102740968"/>
        <c:crosses val="autoZero"/>
        <c:crossBetween val="midCat"/>
      </c:valAx>
      <c:valAx>
        <c:axId val="-2102740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02967128"/>
        <c:crosses val="autoZero"/>
        <c:crossBetween val="midCat"/>
      </c:valAx>
      <c:valAx>
        <c:axId val="-2096650728"/>
        <c:scaling>
          <c:orientation val="minMax"/>
          <c:max val="60.0"/>
          <c:min val="3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実行時間</a:t>
                </a:r>
                <a:r>
                  <a:rPr lang="en-US" altLang="ja-JP" sz="1400"/>
                  <a:t>(</a:t>
                </a:r>
                <a:r>
                  <a:rPr lang="ja-JP" altLang="en-US" sz="1400"/>
                  <a:t>秒</a:t>
                </a:r>
                <a:r>
                  <a:rPr lang="en-US" altLang="ja-JP" sz="1400"/>
                  <a:t>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065268440"/>
        <c:crosses val="max"/>
        <c:crossBetween val="midCat"/>
      </c:valAx>
      <c:valAx>
        <c:axId val="206526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665072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588823272091"/>
          <c:y val="0.124961274855585"/>
          <c:w val="0.267470909886264"/>
          <c:h val="0.1674343832021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68337306147257"/>
          <c:y val="0.02706253668206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20428696413"/>
          <c:y val="0.10939170479978"/>
          <c:w val="0.728808398950131"/>
          <c:h val="0.719072908726496"/>
        </c:manualLayout>
      </c:layout>
      <c:scatterChart>
        <c:scatterStyle val="lineMarker"/>
        <c:varyColors val="0"/>
        <c:ser>
          <c:idx val="1"/>
          <c:order val="1"/>
          <c:tx>
            <c:strRef>
              <c:f>論文用グラフ!$B$28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論文用グラフ!$A$29:$A$39</c:f>
              <c:numCache>
                <c:formatCode>General</c:formatCode>
                <c:ptCount val="11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  <c:pt idx="10">
                  <c:v>16.0</c:v>
                </c:pt>
              </c:numCache>
            </c:numRef>
          </c:xVal>
          <c:yVal>
            <c:numRef>
              <c:f>論文用グラフ!$B$29:$B$39</c:f>
              <c:numCache>
                <c:formatCode>General</c:formatCode>
                <c:ptCount val="11"/>
                <c:pt idx="0">
                  <c:v>529.5</c:v>
                </c:pt>
                <c:pt idx="1">
                  <c:v>512.5</c:v>
                </c:pt>
                <c:pt idx="2">
                  <c:v>494.9</c:v>
                </c:pt>
                <c:pt idx="3">
                  <c:v>498.2</c:v>
                </c:pt>
                <c:pt idx="4">
                  <c:v>501.7999999999996</c:v>
                </c:pt>
                <c:pt idx="5">
                  <c:v>507.5</c:v>
                </c:pt>
                <c:pt idx="6">
                  <c:v>518.6</c:v>
                </c:pt>
                <c:pt idx="7">
                  <c:v>513.8</c:v>
                </c:pt>
                <c:pt idx="8">
                  <c:v>515.6</c:v>
                </c:pt>
                <c:pt idx="9">
                  <c:v>520.5</c:v>
                </c:pt>
                <c:pt idx="10">
                  <c:v>530.3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388600"/>
        <c:axId val="2124385144"/>
      </c:scatterChart>
      <c:scatterChart>
        <c:scatterStyle val="lineMarker"/>
        <c:varyColors val="0"/>
        <c:ser>
          <c:idx val="0"/>
          <c:order val="0"/>
          <c:tx>
            <c:strRef>
              <c:f>論文用グラフ!$B$40</c:f>
              <c:strCache>
                <c:ptCount val="1"/>
                <c:pt idx="0">
                  <c:v>実行時間</c:v>
                </c:pt>
              </c:strCache>
            </c:strRef>
          </c:tx>
          <c:xVal>
            <c:numRef>
              <c:f>論文用グラフ!$A$41:$A$49</c:f>
              <c:numCache>
                <c:formatCode>General</c:formatCode>
                <c:ptCount val="9"/>
                <c:pt idx="0">
                  <c:v>6.0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論文用グラフ!$B$41:$B$49</c:f>
              <c:numCache>
                <c:formatCode>General</c:formatCode>
                <c:ptCount val="9"/>
                <c:pt idx="0">
                  <c:v>29.547</c:v>
                </c:pt>
                <c:pt idx="1">
                  <c:v>25.10600000000001</c:v>
                </c:pt>
                <c:pt idx="2">
                  <c:v>25.22</c:v>
                </c:pt>
                <c:pt idx="3">
                  <c:v>25.252</c:v>
                </c:pt>
                <c:pt idx="4">
                  <c:v>24.934</c:v>
                </c:pt>
                <c:pt idx="5">
                  <c:v>25.37</c:v>
                </c:pt>
                <c:pt idx="6">
                  <c:v>25.629</c:v>
                </c:pt>
                <c:pt idx="7">
                  <c:v>25.216</c:v>
                </c:pt>
                <c:pt idx="8">
                  <c:v>37.582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998584"/>
        <c:axId val="2123395208"/>
      </c:scatterChart>
      <c:valAx>
        <c:axId val="2124388600"/>
        <c:scaling>
          <c:orientation val="minMax"/>
          <c:max val="16.0"/>
          <c:min val="6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2124385144"/>
        <c:crosses val="autoZero"/>
        <c:crossBetween val="midCat"/>
      </c:valAx>
      <c:valAx>
        <c:axId val="2124385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24388600"/>
        <c:crosses val="autoZero"/>
        <c:crossBetween val="midCat"/>
      </c:valAx>
      <c:valAx>
        <c:axId val="2123395208"/>
        <c:scaling>
          <c:orientation val="minMax"/>
          <c:min val="2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実行時間</a:t>
                </a:r>
                <a:r>
                  <a:rPr lang="en-US" altLang="ja-JP" sz="1400"/>
                  <a:t>(</a:t>
                </a:r>
                <a:r>
                  <a:rPr lang="ja-JP" altLang="en-US" sz="1400"/>
                  <a:t>秒</a:t>
                </a:r>
                <a:r>
                  <a:rPr lang="en-US" altLang="ja-JP" sz="1400"/>
                  <a:t>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23998584"/>
        <c:crosses val="max"/>
        <c:crossBetween val="midCat"/>
      </c:valAx>
      <c:valAx>
        <c:axId val="2123998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339520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9924833094331"/>
          <c:y val="0.134020439673374"/>
          <c:w val="0.30809338170353"/>
          <c:h val="0.1674343832021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MG</a:t>
            </a:r>
            <a:endParaRPr lang="ja-JP" altLang="en-US" dirty="0"/>
          </a:p>
        </c:rich>
      </c:tx>
      <c:layout>
        <c:manualLayout>
          <c:xMode val="edge"/>
          <c:yMode val="edge"/>
          <c:x val="0.47513163382575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20428696413"/>
          <c:y val="0.10939170479978"/>
          <c:w val="0.728808398950131"/>
          <c:h val="0.719072908726496"/>
        </c:manualLayout>
      </c:layout>
      <c:scatterChart>
        <c:scatterStyle val="lineMarker"/>
        <c:varyColors val="0"/>
        <c:ser>
          <c:idx val="1"/>
          <c:order val="1"/>
          <c:tx>
            <c:strRef>
              <c:f>論文用グラフ!$B$62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論文用グラフ!$A$63:$A$71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論文用グラフ!$B$63:$B$71</c:f>
              <c:numCache>
                <c:formatCode>General</c:formatCode>
                <c:ptCount val="9"/>
                <c:pt idx="0">
                  <c:v>742.3</c:v>
                </c:pt>
                <c:pt idx="1">
                  <c:v>714.0</c:v>
                </c:pt>
                <c:pt idx="2">
                  <c:v>696.2</c:v>
                </c:pt>
                <c:pt idx="3">
                  <c:v>690.3</c:v>
                </c:pt>
                <c:pt idx="4">
                  <c:v>747.0</c:v>
                </c:pt>
                <c:pt idx="5">
                  <c:v>698.9</c:v>
                </c:pt>
                <c:pt idx="6">
                  <c:v>717.4000000000001</c:v>
                </c:pt>
                <c:pt idx="7">
                  <c:v>704.0</c:v>
                </c:pt>
                <c:pt idx="8">
                  <c:v>752.4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6361096"/>
        <c:axId val="2124122424"/>
      </c:scatterChart>
      <c:scatterChart>
        <c:scatterStyle val="lineMarker"/>
        <c:varyColors val="0"/>
        <c:ser>
          <c:idx val="0"/>
          <c:order val="0"/>
          <c:tx>
            <c:strRef>
              <c:f>論文用グラフ!$B$73</c:f>
              <c:strCache>
                <c:ptCount val="1"/>
                <c:pt idx="0">
                  <c:v>実行時間</c:v>
                </c:pt>
              </c:strCache>
            </c:strRef>
          </c:tx>
          <c:xVal>
            <c:numRef>
              <c:f>論文用グラフ!$A$74:$A$77</c:f>
              <c:numCache>
                <c:formatCode>General</c:formatCode>
                <c:ptCount val="4"/>
                <c:pt idx="0">
                  <c:v>8.0</c:v>
                </c:pt>
                <c:pt idx="1">
                  <c:v>9.0</c:v>
                </c:pt>
                <c:pt idx="2">
                  <c:v>12.0</c:v>
                </c:pt>
                <c:pt idx="3">
                  <c:v>16.0</c:v>
                </c:pt>
              </c:numCache>
            </c:numRef>
          </c:xVal>
          <c:yVal>
            <c:numRef>
              <c:f>論文用グラフ!$B$74:$B$77</c:f>
              <c:numCache>
                <c:formatCode>General</c:formatCode>
                <c:ptCount val="4"/>
                <c:pt idx="0">
                  <c:v>34.53700000000001</c:v>
                </c:pt>
                <c:pt idx="1">
                  <c:v>37.85</c:v>
                </c:pt>
                <c:pt idx="2">
                  <c:v>37.57400000000001</c:v>
                </c:pt>
                <c:pt idx="3">
                  <c:v>49.943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376056"/>
        <c:axId val="-2098632392"/>
      </c:scatterChart>
      <c:valAx>
        <c:axId val="2046361096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2124122424"/>
        <c:crosses val="autoZero"/>
        <c:crossBetween val="midCat"/>
      </c:valAx>
      <c:valAx>
        <c:axId val="2124122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046361096"/>
        <c:crosses val="autoZero"/>
        <c:crossBetween val="midCat"/>
      </c:valAx>
      <c:valAx>
        <c:axId val="-2098632392"/>
        <c:scaling>
          <c:orientation val="minMax"/>
          <c:min val="3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実行時間</a:t>
                </a:r>
                <a:r>
                  <a:rPr lang="en-US" altLang="ja-JP" sz="1400"/>
                  <a:t>(s)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24376056"/>
        <c:crosses val="max"/>
        <c:crossBetween val="midCat"/>
      </c:valAx>
      <c:valAx>
        <c:axId val="2124376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863239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6013912843928"/>
          <c:y val="0.130154363004508"/>
          <c:w val="0.282650060740064"/>
          <c:h val="0.1674343832021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865815389394"/>
          <c:y val="0.0438341825062437"/>
          <c:w val="0.74378711731347"/>
          <c:h val="0.758400223389104"/>
        </c:manualLayout>
      </c:layout>
      <c:scatterChart>
        <c:scatterStyle val="lineMarker"/>
        <c:varyColors val="0"/>
        <c:ser>
          <c:idx val="1"/>
          <c:order val="0"/>
          <c:tx>
            <c:strRef>
              <c:f>論文用グラフ!$B$17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論文用グラフ!$A$18:$A$26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論文用グラフ!$B$18:$B$26</c:f>
              <c:numCache>
                <c:formatCode>General</c:formatCode>
                <c:ptCount val="9"/>
                <c:pt idx="0">
                  <c:v>528.9</c:v>
                </c:pt>
                <c:pt idx="1">
                  <c:v>514.0</c:v>
                </c:pt>
                <c:pt idx="2">
                  <c:v>522.1</c:v>
                </c:pt>
                <c:pt idx="3">
                  <c:v>535.8</c:v>
                </c:pt>
                <c:pt idx="4">
                  <c:v>530.5</c:v>
                </c:pt>
                <c:pt idx="5">
                  <c:v>535.1</c:v>
                </c:pt>
                <c:pt idx="6">
                  <c:v>534.3</c:v>
                </c:pt>
                <c:pt idx="7">
                  <c:v>551.1</c:v>
                </c:pt>
                <c:pt idx="8">
                  <c:v>554.4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299944"/>
        <c:axId val="2091909880"/>
      </c:scatterChart>
      <c:valAx>
        <c:axId val="-2105299944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2091909880"/>
        <c:crosses val="autoZero"/>
        <c:crossBetween val="midCat"/>
      </c:valAx>
      <c:valAx>
        <c:axId val="2091909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0529994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74183424064"/>
          <c:y val="0.0475344780979146"/>
          <c:w val="0.748762290301078"/>
          <c:h val="0.758046135932732"/>
        </c:manualLayout>
      </c:layout>
      <c:scatterChart>
        <c:scatterStyle val="lineMarker"/>
        <c:varyColors val="0"/>
        <c:ser>
          <c:idx val="1"/>
          <c:order val="0"/>
          <c:tx>
            <c:strRef>
              <c:f>論文用グラフ!$B$28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論文用グラフ!$A$29:$A$39</c:f>
              <c:numCache>
                <c:formatCode>General</c:formatCode>
                <c:ptCount val="11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  <c:pt idx="10">
                  <c:v>16.0</c:v>
                </c:pt>
              </c:numCache>
            </c:numRef>
          </c:xVal>
          <c:yVal>
            <c:numRef>
              <c:f>論文用グラフ!$B$29:$B$39</c:f>
              <c:numCache>
                <c:formatCode>General</c:formatCode>
                <c:ptCount val="11"/>
                <c:pt idx="0">
                  <c:v>529.5</c:v>
                </c:pt>
                <c:pt idx="1">
                  <c:v>512.5</c:v>
                </c:pt>
                <c:pt idx="2">
                  <c:v>494.9</c:v>
                </c:pt>
                <c:pt idx="3">
                  <c:v>498.2</c:v>
                </c:pt>
                <c:pt idx="4">
                  <c:v>501.7999999999996</c:v>
                </c:pt>
                <c:pt idx="5">
                  <c:v>507.5</c:v>
                </c:pt>
                <c:pt idx="6">
                  <c:v>518.6</c:v>
                </c:pt>
                <c:pt idx="7">
                  <c:v>513.8</c:v>
                </c:pt>
                <c:pt idx="8">
                  <c:v>515.6</c:v>
                </c:pt>
                <c:pt idx="9">
                  <c:v>520.5</c:v>
                </c:pt>
                <c:pt idx="10">
                  <c:v>530.3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8278840"/>
        <c:axId val="-2098272568"/>
      </c:scatterChart>
      <c:valAx>
        <c:axId val="-2098278840"/>
        <c:scaling>
          <c:orientation val="minMax"/>
          <c:max val="16.0"/>
          <c:min val="6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098272568"/>
        <c:crosses val="autoZero"/>
        <c:crossBetween val="midCat"/>
        <c:majorUnit val="2.0"/>
      </c:valAx>
      <c:valAx>
        <c:axId val="-2098272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09827884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08401777771"/>
          <c:y val="0.0436684014290481"/>
          <c:w val="0.764949623766889"/>
          <c:h val="0.784796212097228"/>
        </c:manualLayout>
      </c:layout>
      <c:scatterChart>
        <c:scatterStyle val="lineMarker"/>
        <c:varyColors val="0"/>
        <c:ser>
          <c:idx val="1"/>
          <c:order val="0"/>
          <c:tx>
            <c:strRef>
              <c:f>論文用グラフ!$B$62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論文用グラフ!$A$63:$A$71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論文用グラフ!$B$63:$B$71</c:f>
              <c:numCache>
                <c:formatCode>General</c:formatCode>
                <c:ptCount val="9"/>
                <c:pt idx="0">
                  <c:v>742.3</c:v>
                </c:pt>
                <c:pt idx="1">
                  <c:v>714.0</c:v>
                </c:pt>
                <c:pt idx="2">
                  <c:v>696.2</c:v>
                </c:pt>
                <c:pt idx="3">
                  <c:v>690.3</c:v>
                </c:pt>
                <c:pt idx="4">
                  <c:v>747.0</c:v>
                </c:pt>
                <c:pt idx="5">
                  <c:v>698.9</c:v>
                </c:pt>
                <c:pt idx="6">
                  <c:v>717.4000000000001</c:v>
                </c:pt>
                <c:pt idx="7">
                  <c:v>704.0</c:v>
                </c:pt>
                <c:pt idx="8">
                  <c:v>752.4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378840"/>
        <c:axId val="2146154312"/>
      </c:scatterChart>
      <c:valAx>
        <c:axId val="2146378840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2146154312"/>
        <c:crosses val="autoZero"/>
        <c:crossBetween val="midCat"/>
      </c:valAx>
      <c:valAx>
        <c:axId val="2146154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4637884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Sheet2!$I$3:$I$9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Sheet2!$H$3:$H$9</c:f>
              <c:numCache>
                <c:formatCode>General</c:formatCode>
                <c:ptCount val="7"/>
                <c:pt idx="2">
                  <c:v>0.914414698825609</c:v>
                </c:pt>
                <c:pt idx="3">
                  <c:v>1.194279580755146</c:v>
                </c:pt>
                <c:pt idx="4">
                  <c:v>1.389695668645031</c:v>
                </c:pt>
                <c:pt idx="5">
                  <c:v>1.46410531632782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9229304"/>
        <c:axId val="-2128853176"/>
      </c:scatterChart>
      <c:valAx>
        <c:axId val="-2129229304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853176"/>
        <c:crosses val="autoZero"/>
        <c:crossBetween val="midCat"/>
      </c:valAx>
      <c:valAx>
        <c:axId val="-2128853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922930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0969621620264"/>
          <c:y val="0.583861950407288"/>
          <c:w val="0.507177033492823"/>
          <c:h val="0.18944850497554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UA</a:t>
            </a:r>
            <a:endParaRPr lang="ja-JP" alt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Sheet2!$A$13:$A$19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Sheet2!$I$13:$I$19</c:f>
              <c:numCache>
                <c:formatCode>General</c:formatCode>
                <c:ptCount val="7"/>
                <c:pt idx="0">
                  <c:v>0.920393459758101</c:v>
                </c:pt>
                <c:pt idx="1">
                  <c:v>1.521296849335523</c:v>
                </c:pt>
                <c:pt idx="2">
                  <c:v>2.549499776019113</c:v>
                </c:pt>
                <c:pt idx="3">
                  <c:v>3.127501119904435</c:v>
                </c:pt>
                <c:pt idx="4">
                  <c:v>3.810661490219497</c:v>
                </c:pt>
                <c:pt idx="5">
                  <c:v>5.511833656861278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pCPU-Est</c:v>
          </c:tx>
          <c:xVal>
            <c:numRef>
              <c:f>Sheet2!$A$13:$A$19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Sheet2!$H$13:$H$19</c:f>
              <c:numCache>
                <c:formatCode>General</c:formatCode>
                <c:ptCount val="7"/>
                <c:pt idx="1">
                  <c:v>1.503714349708825</c:v>
                </c:pt>
                <c:pt idx="2">
                  <c:v>1.974652829625206</c:v>
                </c:pt>
                <c:pt idx="3">
                  <c:v>2.61139316111692</c:v>
                </c:pt>
                <c:pt idx="4">
                  <c:v>3.020382260713753</c:v>
                </c:pt>
                <c:pt idx="5">
                  <c:v>5.511833656861278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8764024"/>
        <c:axId val="-2098762024"/>
      </c:scatterChart>
      <c:valAx>
        <c:axId val="-2098764024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8762024"/>
        <c:crosses val="autoZero"/>
        <c:crossBetween val="midCat"/>
      </c:valAx>
      <c:valAx>
        <c:axId val="-2098762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876402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8210450966357"/>
          <c:y val="0.606454369443467"/>
          <c:w val="0.499202551834131"/>
          <c:h val="0.169334629002497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最適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Sheet2!$J$3:$J$9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1.18073620406617</c:v>
                </c:pt>
                <c:pt idx="4">
                  <c:v>1.379782800858694</c:v>
                </c:pt>
                <c:pt idx="5">
                  <c:v>1.46410531632782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Sheet2!$H$3:$H$9</c:f>
              <c:numCache>
                <c:formatCode>General</c:formatCode>
                <c:ptCount val="7"/>
                <c:pt idx="2">
                  <c:v>0.914414698825609</c:v>
                </c:pt>
                <c:pt idx="3">
                  <c:v>1.194279580755146</c:v>
                </c:pt>
                <c:pt idx="4">
                  <c:v>1.389695668645031</c:v>
                </c:pt>
                <c:pt idx="5">
                  <c:v>1.46410531632782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336648"/>
        <c:axId val="2145535672"/>
      </c:scatterChart>
      <c:valAx>
        <c:axId val="2146336648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45535672"/>
        <c:crosses val="autoZero"/>
        <c:crossBetween val="midCat"/>
      </c:valAx>
      <c:valAx>
        <c:axId val="2145535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4633664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0969621620264"/>
          <c:y val="0.527611840186643"/>
          <c:w val="0.507177033492823"/>
          <c:h val="0.24569845435987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UA</a:t>
            </a:r>
            <a:endParaRPr lang="ja-JP" alt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最適</c:v>
          </c:tx>
          <c:xVal>
            <c:numRef>
              <c:f>Sheet2!$A$13:$A$19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Sheet2!$J$13:$J$19</c:f>
              <c:numCache>
                <c:formatCode>General</c:formatCode>
                <c:ptCount val="7"/>
                <c:pt idx="0">
                  <c:v>0.920393459758101</c:v>
                </c:pt>
                <c:pt idx="1">
                  <c:v>1.484862625055995</c:v>
                </c:pt>
                <c:pt idx="2">
                  <c:v>1.974652829625206</c:v>
                </c:pt>
                <c:pt idx="3">
                  <c:v>2.514465432283105</c:v>
                </c:pt>
                <c:pt idx="4">
                  <c:v>3.020382260713753</c:v>
                </c:pt>
                <c:pt idx="5">
                  <c:v>4.47144243691205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pCPU-Est</c:v>
          </c:tx>
          <c:xVal>
            <c:numRef>
              <c:f>Sheet2!$A$13:$A$19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Sheet2!$H$13:$H$19</c:f>
              <c:numCache>
                <c:formatCode>General</c:formatCode>
                <c:ptCount val="7"/>
                <c:pt idx="1">
                  <c:v>1.503714349708825</c:v>
                </c:pt>
                <c:pt idx="2">
                  <c:v>1.974652829625206</c:v>
                </c:pt>
                <c:pt idx="3">
                  <c:v>2.61139316111692</c:v>
                </c:pt>
                <c:pt idx="4">
                  <c:v>3.020382260713753</c:v>
                </c:pt>
                <c:pt idx="5">
                  <c:v>5.511833656861278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5429896"/>
        <c:axId val="-2102660088"/>
      </c:scatterChart>
      <c:valAx>
        <c:axId val="2065429896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02660088"/>
        <c:crosses val="autoZero"/>
        <c:crossBetween val="midCat"/>
      </c:valAx>
      <c:valAx>
        <c:axId val="-2102660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065429896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8210450966357"/>
          <c:y val="0.520204432779236"/>
          <c:w val="0.499202551834131"/>
          <c:h val="0.255584718576845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562068253259765"/>
          <c:y val="0.004341963470069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6294691632446"/>
          <c:y val="0.137571813939924"/>
          <c:w val="0.758461113413455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lu!$B$38:$H$38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lu!$B$54:$E$54</c:f>
              <c:numCache>
                <c:formatCode>General</c:formatCode>
                <c:ptCount val="4"/>
                <c:pt idx="0">
                  <c:v>1.0</c:v>
                </c:pt>
                <c:pt idx="1">
                  <c:v>61.6297076526225</c:v>
                </c:pt>
                <c:pt idx="2">
                  <c:v>43.56369303525364</c:v>
                </c:pt>
                <c:pt idx="3">
                  <c:v>23.62641874462597</c:v>
                </c:pt>
              </c:numCache>
            </c:numRef>
          </c:yVal>
          <c:smooth val="0"/>
        </c:ser>
        <c:ser>
          <c:idx val="0"/>
          <c:order val="1"/>
          <c:tx>
            <c:v>最適化なし</c:v>
          </c:tx>
          <c:xVal>
            <c:numRef>
              <c:f>lu!$B$2:$H$2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lu!$B$18:$E$18</c:f>
              <c:numCache>
                <c:formatCode>General</c:formatCode>
                <c:ptCount val="4"/>
                <c:pt idx="0">
                  <c:v>1.0</c:v>
                </c:pt>
                <c:pt idx="1">
                  <c:v>156.8396388650044</c:v>
                </c:pt>
                <c:pt idx="2">
                  <c:v>234.6641229578676</c:v>
                </c:pt>
                <c:pt idx="3">
                  <c:v>426.4184490541699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041720"/>
        <c:axId val="-2099437112"/>
      </c:scatterChart>
      <c:valAx>
        <c:axId val="-2100041720"/>
        <c:scaling>
          <c:logBase val="2.0"/>
          <c:orientation val="minMax"/>
          <c:max val="8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VM</a:t>
                </a:r>
                <a:r>
                  <a:rPr lang="ja-JP" altLang="en-US" sz="1600"/>
                  <a:t>台数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9437112"/>
        <c:crosses val="autoZero"/>
        <c:crossBetween val="midCat"/>
      </c:valAx>
      <c:valAx>
        <c:axId val="-2099437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>
            <c:manualLayout>
              <c:xMode val="edge"/>
              <c:yMode val="edge"/>
              <c:x val="0.00701754385964912"/>
              <c:y val="0.30326151939340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000417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55055366147827"/>
          <c:y val="0.145555265331576"/>
          <c:w val="0.391658817767396"/>
          <c:h val="0.233499198016915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19521368666938"/>
          <c:y val="0.01984329112389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0"/>
          <c:order val="0"/>
          <c:tx>
            <c:v>pCPU-Est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Sheet2!$B$3:$B$9</c:f>
              <c:numCache>
                <c:formatCode>General</c:formatCode>
                <c:ptCount val="7"/>
                <c:pt idx="2">
                  <c:v>4.0</c:v>
                </c:pt>
                <c:pt idx="3">
                  <c:v>9.0</c:v>
                </c:pt>
                <c:pt idx="4">
                  <c:v>11.0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Sheet2!$C$3:$C$9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  <c:pt idx="4">
                  <c:v>12.0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2"/>
          <c:order val="2"/>
          <c:spPr>
            <a:ln>
              <a:prstDash val="dash"/>
            </a:ln>
          </c:spPr>
          <c:marker>
            <c:symbol val="none"/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748664"/>
        <c:axId val="-2128756648"/>
      </c:scatterChart>
      <c:valAx>
        <c:axId val="-2128748664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756648"/>
        <c:crosses val="autoZero"/>
        <c:crossBetween val="midCat"/>
      </c:valAx>
      <c:valAx>
        <c:axId val="-2128756648"/>
        <c:scaling>
          <c:logBase val="2.0"/>
          <c:orientation val="minMax"/>
          <c:max val="16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仮想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74866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98210450966357"/>
          <c:y val="0.549834062408866"/>
          <c:w val="0.496012759170654"/>
          <c:h val="0.22347623213764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UA</a:t>
            </a:r>
            <a:endParaRPr lang="ja-JP" altLang="en-US" dirty="0"/>
          </a:p>
        </c:rich>
      </c:tx>
      <c:layout>
        <c:manualLayout>
          <c:xMode val="edge"/>
          <c:yMode val="edge"/>
          <c:x val="0.527982271968484"/>
          <c:y val="0.02427897498118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0"/>
          <c:order val="0"/>
          <c:tx>
            <c:v>pCPU-Est</c:v>
          </c:tx>
          <c:xVal>
            <c:numRef>
              <c:f>Sheet2!$A$13:$A$19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Sheet2!$B$13:$B$19</c:f>
              <c:numCache>
                <c:formatCode>General</c:formatCode>
                <c:ptCount val="7"/>
                <c:pt idx="1">
                  <c:v>8.0</c:v>
                </c:pt>
                <c:pt idx="2">
                  <c:v>10.0</c:v>
                </c:pt>
                <c:pt idx="3">
                  <c:v>12.0</c:v>
                </c:pt>
                <c:pt idx="4">
                  <c:v>11.0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Sheet2!$A$13:$A$19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Sheet2!$C$13:$C$19</c:f>
              <c:numCache>
                <c:formatCode>General</c:formatCode>
                <c:ptCount val="7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10.0</c:v>
                </c:pt>
                <c:pt idx="4">
                  <c:v>11.0</c:v>
                </c:pt>
                <c:pt idx="5">
                  <c:v>13.0</c:v>
                </c:pt>
                <c:pt idx="6">
                  <c:v>16.0</c:v>
                </c:pt>
              </c:numCache>
            </c:numRef>
          </c:yVal>
          <c:smooth val="0"/>
        </c:ser>
        <c:ser>
          <c:idx val="2"/>
          <c:order val="2"/>
          <c:spPr>
            <a:ln>
              <a:prstDash val="dash"/>
            </a:ln>
          </c:spPr>
          <c:marker>
            <c:symbol val="none"/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805448"/>
        <c:axId val="-2128816360"/>
      </c:scatterChart>
      <c:valAx>
        <c:axId val="-2128805448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816360"/>
        <c:crosses val="autoZero"/>
        <c:crossBetween val="midCat"/>
      </c:valAx>
      <c:valAx>
        <c:axId val="-2128816360"/>
        <c:scaling>
          <c:logBase val="2.0"/>
          <c:orientation val="minMax"/>
          <c:max val="16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仮想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80544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98210450966357"/>
          <c:y val="0.549834062408866"/>
          <c:w val="0.496012759170654"/>
          <c:h val="0.22347623213764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51837322771657"/>
          <c:y val="0.022499997785433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778856392813"/>
          <c:y val="0.148821835745882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Sheet2!$I$23:$I$29</c:f>
              <c:numCache>
                <c:formatCode>General</c:formatCode>
                <c:ptCount val="7"/>
                <c:pt idx="0">
                  <c:v>22.8550038148525</c:v>
                </c:pt>
                <c:pt idx="1">
                  <c:v>23.19036113936928</c:v>
                </c:pt>
                <c:pt idx="2">
                  <c:v>42.83138351983712</c:v>
                </c:pt>
                <c:pt idx="3">
                  <c:v>46.08316378433364</c:v>
                </c:pt>
                <c:pt idx="4">
                  <c:v>61.12673787724644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pCPU-Est</c:v>
          </c:tx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Sheet2!$H$23:$H$29</c:f>
              <c:numCache>
                <c:formatCode>General</c:formatCode>
                <c:ptCount val="7"/>
                <c:pt idx="1">
                  <c:v>23.19036113936928</c:v>
                </c:pt>
                <c:pt idx="2">
                  <c:v>42.83138351983712</c:v>
                </c:pt>
                <c:pt idx="3">
                  <c:v>46.08316378433364</c:v>
                </c:pt>
                <c:pt idx="4">
                  <c:v>61.12673787724644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606984"/>
        <c:axId val="-2096837320"/>
      </c:scatterChart>
      <c:valAx>
        <c:axId val="-2096606984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6837320"/>
        <c:crosses val="autoZero"/>
        <c:crossBetween val="midCat"/>
      </c:valAx>
      <c:valAx>
        <c:axId val="-20968373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660698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8210450966357"/>
          <c:y val="0.520204432779236"/>
          <c:w val="0.499202551834131"/>
          <c:h val="0.255584718576845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Sheet2!$I$23:$I$29</c:f>
              <c:numCache>
                <c:formatCode>General</c:formatCode>
                <c:ptCount val="7"/>
                <c:pt idx="0">
                  <c:v>22.8550038148525</c:v>
                </c:pt>
                <c:pt idx="1">
                  <c:v>23.19036113936928</c:v>
                </c:pt>
                <c:pt idx="2">
                  <c:v>42.8313835198371</c:v>
                </c:pt>
                <c:pt idx="3">
                  <c:v>46.08316378433364</c:v>
                </c:pt>
                <c:pt idx="4">
                  <c:v>61.12673787724642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Sheet2!$J$23:$J$29</c:f>
              <c:numCache>
                <c:formatCode>General</c:formatCode>
                <c:ptCount val="7"/>
                <c:pt idx="0">
                  <c:v>22.8550038148525</c:v>
                </c:pt>
                <c:pt idx="1">
                  <c:v>23.19036113936928</c:v>
                </c:pt>
                <c:pt idx="2">
                  <c:v>33.50661241098678</c:v>
                </c:pt>
                <c:pt idx="3">
                  <c:v>46.08316378433364</c:v>
                </c:pt>
                <c:pt idx="4">
                  <c:v>55.24177687351644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2"/>
          <c:tx>
            <c:v>pCPU-Est</c:v>
          </c:tx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Sheet2!$H$23:$H$29</c:f>
              <c:numCache>
                <c:formatCode>General</c:formatCode>
                <c:ptCount val="7"/>
                <c:pt idx="1">
                  <c:v>23.19036113936928</c:v>
                </c:pt>
                <c:pt idx="2">
                  <c:v>42.8313835198371</c:v>
                </c:pt>
                <c:pt idx="3">
                  <c:v>46.08316378433364</c:v>
                </c:pt>
                <c:pt idx="4">
                  <c:v>61.12673787724642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993880"/>
        <c:axId val="-2096659384"/>
      </c:scatterChart>
      <c:valAx>
        <c:axId val="-2096993880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6659384"/>
        <c:crosses val="autoZero"/>
        <c:crossBetween val="midCat"/>
      </c:valAx>
      <c:valAx>
        <c:axId val="-2096659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6993880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98210450966357"/>
          <c:y val="0.520204432779236"/>
          <c:w val="0.499202551834131"/>
          <c:h val="0.255584718576845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510288719436842"/>
          <c:y val="0.023094247259376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0"/>
          <c:order val="0"/>
          <c:tx>
            <c:v>pCPU-Est</c:v>
          </c:tx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Sheet2!$B$23:$B$29</c:f>
              <c:numCache>
                <c:formatCode>General</c:formatCode>
                <c:ptCount val="7"/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tx>
            <c:v>最適</c:v>
          </c:tx>
          <c:xVal>
            <c:numRef>
              <c:f>Sheet2!$A$23:$A$29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Sheet2!$C$23:$C$29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6.0</c:v>
                </c:pt>
                <c:pt idx="4">
                  <c:v>7.0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ser>
          <c:idx val="2"/>
          <c:order val="2"/>
          <c:spPr>
            <a:ln>
              <a:prstDash val="dash"/>
            </a:ln>
          </c:spPr>
          <c:marker>
            <c:symbol val="none"/>
          </c:marker>
          <c:x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Sheet2!$A$3:$A$9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389608"/>
        <c:axId val="2146371368"/>
      </c:scatterChart>
      <c:valAx>
        <c:axId val="2146389608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46371368"/>
        <c:crosses val="autoZero"/>
        <c:crossBetween val="midCat"/>
      </c:valAx>
      <c:valAx>
        <c:axId val="2146371368"/>
        <c:scaling>
          <c:logBase val="2.0"/>
          <c:orientation val="minMax"/>
          <c:max val="16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仮想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4638960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98210450966357"/>
          <c:y val="0.549834062408866"/>
          <c:w val="0.496012759170654"/>
          <c:h val="0.22347623213764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526924047864974"/>
          <c:y val="0.02426003703316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pCPU-Est</c:v>
          </c:tx>
          <c:xVal>
            <c:numRef>
              <c:f>lu!$B$20:$H$20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lu!$B$36:$H$36</c:f>
              <c:numCache>
                <c:formatCode>General</c:formatCode>
                <c:ptCount val="7"/>
                <c:pt idx="0">
                  <c:v>0.691823499491353</c:v>
                </c:pt>
                <c:pt idx="1">
                  <c:v>0.701890471346219</c:v>
                </c:pt>
                <c:pt idx="2">
                  <c:v>0.781493726687013</c:v>
                </c:pt>
                <c:pt idx="3">
                  <c:v>0.831256358087487</c:v>
                </c:pt>
                <c:pt idx="4">
                  <c:v>0.848338419803323</c:v>
                </c:pt>
                <c:pt idx="5">
                  <c:v>0.962995930824008</c:v>
                </c:pt>
                <c:pt idx="6">
                  <c:v>1.0</c:v>
                </c:pt>
              </c:numCache>
            </c:numRef>
          </c:yVal>
          <c:smooth val="0"/>
        </c:ser>
        <c:ser>
          <c:idx val="2"/>
          <c:order val="1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lu!$B$38:$H$38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lu!$B$55:$H$55</c:f>
              <c:numCache>
                <c:formatCode>General</c:formatCode>
                <c:ptCount val="7"/>
                <c:pt idx="0">
                  <c:v>22.8550038148525</c:v>
                </c:pt>
                <c:pt idx="1">
                  <c:v>23.19036113936928</c:v>
                </c:pt>
                <c:pt idx="2">
                  <c:v>33.50661241098678</c:v>
                </c:pt>
                <c:pt idx="3">
                  <c:v>46.08316378433364</c:v>
                </c:pt>
                <c:pt idx="4">
                  <c:v>55.24177687351644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429128"/>
        <c:axId val="2146277720"/>
      </c:scatterChart>
      <c:valAx>
        <c:axId val="2145429128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46277720"/>
        <c:crosses val="autoZero"/>
        <c:crossBetween val="midCat"/>
      </c:valAx>
      <c:valAx>
        <c:axId val="2146277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4542912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42970076391247"/>
          <c:y val="0.146130358705162"/>
          <c:w val="0.407042723631509"/>
          <c:h val="0.1938466025080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25058200232393"/>
          <c:y val="0.02482925812001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86557661154"/>
          <c:y val="0.137571813939924"/>
          <c:w val="0.787169247384747"/>
          <c:h val="0.656657188684748"/>
        </c:manualLayout>
      </c:layout>
      <c:scatterChart>
        <c:scatterStyle val="lineMarker"/>
        <c:varyColors val="0"/>
        <c:ser>
          <c:idx val="1"/>
          <c:order val="0"/>
          <c:tx>
            <c:v>pCPU-Est</c:v>
          </c:tx>
          <c:xVal>
            <c:numRef>
              <c:f>bt!$B$23:$H$23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bt!$B$39:$H$39</c:f>
              <c:numCache>
                <c:formatCode>General</c:formatCode>
                <c:ptCount val="7"/>
                <c:pt idx="0">
                  <c:v>0.731705392094962</c:v>
                </c:pt>
                <c:pt idx="1">
                  <c:v>0.763385528475818</c:v>
                </c:pt>
                <c:pt idx="2">
                  <c:v>0.91952266700341</c:v>
                </c:pt>
                <c:pt idx="3">
                  <c:v>0.907974491728754</c:v>
                </c:pt>
                <c:pt idx="4">
                  <c:v>0.972029296628362</c:v>
                </c:pt>
                <c:pt idx="5">
                  <c:v>0.968209369869933</c:v>
                </c:pt>
                <c:pt idx="6">
                  <c:v>1.0</c:v>
                </c:pt>
              </c:numCache>
            </c:numRef>
          </c:yVal>
          <c:smooth val="0"/>
        </c:ser>
        <c:ser>
          <c:idx val="2"/>
          <c:order val="1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bt!$B$41:$H$41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bt!$B$77:$H$77</c:f>
              <c:numCache>
                <c:formatCode>General</c:formatCode>
                <c:ptCount val="7"/>
                <c:pt idx="0">
                  <c:v>0.749171296880919</c:v>
                </c:pt>
                <c:pt idx="1">
                  <c:v>0.784395125647178</c:v>
                </c:pt>
                <c:pt idx="2">
                  <c:v>0.914414698825609</c:v>
                </c:pt>
                <c:pt idx="3">
                  <c:v>1.399182346255841</c:v>
                </c:pt>
                <c:pt idx="4">
                  <c:v>1.580250031569643</c:v>
                </c:pt>
                <c:pt idx="5">
                  <c:v>2.07942922086122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898600"/>
        <c:axId val="-2128917880"/>
      </c:scatterChart>
      <c:valAx>
        <c:axId val="-2128898600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917880"/>
        <c:crosses val="autoZero"/>
        <c:crossBetween val="midCat"/>
      </c:valAx>
      <c:valAx>
        <c:axId val="-2128917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128898600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39517855708795"/>
          <c:y val="0.162248774829258"/>
          <c:w val="0.398418986320053"/>
          <c:h val="0.230883639545057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相対実行時間最悪値!$I$19:$I$22</c:f>
              <c:strCache>
                <c:ptCount val="4"/>
                <c:pt idx="0">
                  <c:v>BT</c:v>
                </c:pt>
                <c:pt idx="1">
                  <c:v>EP</c:v>
                </c:pt>
                <c:pt idx="2">
                  <c:v>LU</c:v>
                </c:pt>
                <c:pt idx="3">
                  <c:v>MG</c:v>
                </c:pt>
              </c:strCache>
            </c:strRef>
          </c:cat>
          <c:val>
            <c:numRef>
              <c:f>相対実行時間最悪値!$J$19:$J$22</c:f>
              <c:numCache>
                <c:formatCode>General</c:formatCode>
                <c:ptCount val="4"/>
                <c:pt idx="0">
                  <c:v>42.38298711958581</c:v>
                </c:pt>
                <c:pt idx="1">
                  <c:v>4.73336762516256</c:v>
                </c:pt>
                <c:pt idx="3">
                  <c:v>15.47684617162772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883144"/>
        <c:axId val="-2099452424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相対実行時間最悪値!$K$19:$K$22</c:f>
              <c:numCache>
                <c:formatCode>General</c:formatCode>
                <c:ptCount val="4"/>
                <c:pt idx="2">
                  <c:v>406.9800073164241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243560"/>
        <c:axId val="-2099446424"/>
      </c:barChart>
      <c:catAx>
        <c:axId val="-209988314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099452424"/>
        <c:crosses val="autoZero"/>
        <c:auto val="1"/>
        <c:lblAlgn val="ctr"/>
        <c:lblOffset val="100"/>
        <c:noMultiLvlLbl val="0"/>
      </c:catAx>
      <c:valAx>
        <c:axId val="-2099452424"/>
        <c:scaling>
          <c:orientation val="minMax"/>
          <c:max val="6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[=60]&quot;420&quot;;[=55]&quot;400&quot;;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099883144"/>
        <c:crosses val="autoZero"/>
        <c:crossBetween val="between"/>
        <c:majorUnit val="5.0"/>
      </c:valAx>
      <c:valAx>
        <c:axId val="-209944642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crossAx val="-2100243560"/>
        <c:crosses val="max"/>
        <c:crossBetween val="between"/>
      </c:valAx>
      <c:catAx>
        <c:axId val="-21002435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9446424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517671451355662"/>
          <c:y val="0.02339181286549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355599090783"/>
          <c:y val="0.137571813939924"/>
          <c:w val="0.745701942759548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lu!$B$38:$H$38</c:f>
              <c:numCache>
                <c:formatCode>General</c:formatCode>
                <c:ptCount val="7"/>
                <c:pt idx="0">
                  <c:v>100.0</c:v>
                </c:pt>
                <c:pt idx="1">
                  <c:v>200.0</c:v>
                </c:pt>
                <c:pt idx="2">
                  <c:v>400.0</c:v>
                </c:pt>
                <c:pt idx="3">
                  <c:v>600.0</c:v>
                </c:pt>
                <c:pt idx="4">
                  <c:v>800.0</c:v>
                </c:pt>
                <c:pt idx="5">
                  <c:v>1200.0</c:v>
                </c:pt>
                <c:pt idx="6">
                  <c:v>1600.0</c:v>
                </c:pt>
              </c:numCache>
            </c:numRef>
          </c:xVal>
          <c:yVal>
            <c:numRef>
              <c:f>lu!$B$88:$H$88</c:f>
              <c:numCache>
                <c:formatCode>General</c:formatCode>
                <c:ptCount val="7"/>
                <c:pt idx="0">
                  <c:v>29.00932289819085</c:v>
                </c:pt>
                <c:pt idx="1">
                  <c:v>24.70481553742463</c:v>
                </c:pt>
                <c:pt idx="2">
                  <c:v>45.1952820148989</c:v>
                </c:pt>
                <c:pt idx="3">
                  <c:v>48.22275186236254</c:v>
                </c:pt>
                <c:pt idx="4">
                  <c:v>63.86023412557645</c:v>
                </c:pt>
                <c:pt idx="5">
                  <c:v>39.39907768712307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最適化なし</c:v>
          </c:tx>
          <c:xVal>
            <c:numRef>
              <c:f>lu!$B$2:$H$2</c:f>
              <c:numCache>
                <c:formatCode>General</c:formatCode>
                <c:ptCount val="7"/>
                <c:pt idx="0">
                  <c:v>100.0</c:v>
                </c:pt>
                <c:pt idx="1">
                  <c:v>200.0</c:v>
                </c:pt>
                <c:pt idx="2">
                  <c:v>400.0</c:v>
                </c:pt>
                <c:pt idx="3">
                  <c:v>600.0</c:v>
                </c:pt>
                <c:pt idx="4">
                  <c:v>800.0</c:v>
                </c:pt>
                <c:pt idx="5">
                  <c:v>1200.0</c:v>
                </c:pt>
                <c:pt idx="6">
                  <c:v>1600.0</c:v>
                </c:pt>
              </c:numCache>
            </c:numRef>
          </c:xVal>
          <c:yVal>
            <c:numRef>
              <c:f>lu!$B$18:$H$18</c:f>
              <c:numCache>
                <c:formatCode>General</c:formatCode>
                <c:ptCount val="7"/>
                <c:pt idx="0">
                  <c:v>406.9800073164242</c:v>
                </c:pt>
                <c:pt idx="1">
                  <c:v>148.0481036419534</c:v>
                </c:pt>
                <c:pt idx="2">
                  <c:v>80.58518091521816</c:v>
                </c:pt>
                <c:pt idx="3">
                  <c:v>65.05438542036181</c:v>
                </c:pt>
                <c:pt idx="4">
                  <c:v>57.06163533167791</c:v>
                </c:pt>
                <c:pt idx="5">
                  <c:v>3.49113160695282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9522008"/>
        <c:axId val="-2099942520"/>
      </c:scatterChart>
      <c:valAx>
        <c:axId val="-2099522008"/>
        <c:scaling>
          <c:logBase val="2.0"/>
          <c:orientation val="maxMin"/>
          <c:max val="1600.0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CPU</a:t>
                </a:r>
                <a:r>
                  <a:rPr lang="ja-JP" altLang="en-US" sz="1600"/>
                  <a:t>使用率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9942520"/>
        <c:crosses val="autoZero"/>
        <c:crossBetween val="midCat"/>
        <c:majorUnit val="2.0"/>
      </c:valAx>
      <c:valAx>
        <c:axId val="-20999425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952200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42867548255033"/>
          <c:y val="0.169522186919617"/>
          <c:w val="0.487846889952153"/>
          <c:h val="0.214948657733573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424654761292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相対実行時最悪値!$L$1:$L$10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相対実行時最悪値!$M$1:$M$10</c:f>
              <c:numCache>
                <c:formatCode>General</c:formatCode>
                <c:ptCount val="10"/>
                <c:pt idx="0">
                  <c:v>1.779675464073747</c:v>
                </c:pt>
                <c:pt idx="1">
                  <c:v>1.268510362938438</c:v>
                </c:pt>
                <c:pt idx="2">
                  <c:v>2.073409191338931</c:v>
                </c:pt>
                <c:pt idx="3">
                  <c:v>0.990492393915132</c:v>
                </c:pt>
                <c:pt idx="4">
                  <c:v>0.94576331642359</c:v>
                </c:pt>
                <c:pt idx="5">
                  <c:v>0.984128588758593</c:v>
                </c:pt>
                <c:pt idx="7">
                  <c:v>0.980481906126836</c:v>
                </c:pt>
                <c:pt idx="8">
                  <c:v>3.965402250937891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859688"/>
        <c:axId val="-2098661304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dLbl>
              <c:idx val="6"/>
              <c:layout>
                <c:manualLayout>
                  <c:x val="0.0515734728680528"/>
                  <c:y val="0.0748934466488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280252235839097"/>
                  <c:y val="0.02184971363527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相対実行時最悪値!$N$1:$N$10</c:f>
              <c:numCache>
                <c:formatCode>General</c:formatCode>
                <c:ptCount val="10"/>
                <c:pt idx="6">
                  <c:v>253.4053916581892</c:v>
                </c:pt>
                <c:pt idx="9">
                  <c:v>31.43654061520084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652200"/>
        <c:axId val="-2098655304"/>
      </c:barChart>
      <c:catAx>
        <c:axId val="-209885968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098661304"/>
        <c:crosses val="autoZero"/>
        <c:auto val="1"/>
        <c:lblAlgn val="ctr"/>
        <c:lblOffset val="100"/>
        <c:noMultiLvlLbl val="0"/>
      </c:catAx>
      <c:valAx>
        <c:axId val="-2098661304"/>
        <c:scaling>
          <c:orientation val="minMax"/>
          <c:max val="1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[=10]&quot;35&quot;;[=8]&quot;25&quot;;General" sourceLinked="0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98859688"/>
        <c:crosses val="autoZero"/>
        <c:crossBetween val="between"/>
        <c:majorUnit val="2.0"/>
      </c:valAx>
      <c:valAx>
        <c:axId val="-2098655304"/>
        <c:scaling>
          <c:orientation val="minMax"/>
          <c:max val="35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098652200"/>
        <c:crosses val="max"/>
        <c:crossBetween val="between"/>
      </c:valAx>
      <c:catAx>
        <c:axId val="-209865220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8655304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319636651832"/>
          <c:y val="0.137571813939924"/>
          <c:w val="0.77155929383492"/>
          <c:h val="0.656657188684748"/>
        </c:manualLayout>
      </c:layout>
      <c:scatterChart>
        <c:scatterStyle val="lineMarker"/>
        <c:varyColors val="0"/>
        <c:ser>
          <c:idx val="2"/>
          <c:order val="0"/>
          <c:tx>
            <c:v>先行研究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lu!$B$38:$H$38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lu!$B$75:$H$75</c:f>
              <c:numCache>
                <c:formatCode>General</c:formatCode>
                <c:ptCount val="7"/>
                <c:pt idx="0">
                  <c:v>22.8550038148525</c:v>
                </c:pt>
                <c:pt idx="1">
                  <c:v>23.19036113936928</c:v>
                </c:pt>
                <c:pt idx="2">
                  <c:v>42.83138351983719</c:v>
                </c:pt>
                <c:pt idx="3">
                  <c:v>46.08316378433364</c:v>
                </c:pt>
                <c:pt idx="4">
                  <c:v>61.12673787724648</c:v>
                </c:pt>
                <c:pt idx="5">
                  <c:v>37.59562563580875</c:v>
                </c:pt>
                <c:pt idx="6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v>最適化なし</c:v>
          </c:tx>
          <c:xVal>
            <c:numRef>
              <c:f>lu!$B$2:$H$2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lu!$B$18:$H$18</c:f>
              <c:numCache>
                <c:formatCode>General</c:formatCode>
                <c:ptCount val="7"/>
                <c:pt idx="0">
                  <c:v>169.3355056798914</c:v>
                </c:pt>
                <c:pt idx="1">
                  <c:v>210.79997456765</c:v>
                </c:pt>
                <c:pt idx="2">
                  <c:v>253.4053916581892</c:v>
                </c:pt>
                <c:pt idx="3">
                  <c:v>248.4633774160732</c:v>
                </c:pt>
                <c:pt idx="4">
                  <c:v>231.5760427263479</c:v>
                </c:pt>
                <c:pt idx="5">
                  <c:v>163.1753560528993</c:v>
                </c:pt>
                <c:pt idx="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116360"/>
        <c:axId val="2090084328"/>
      </c:scatterChart>
      <c:valAx>
        <c:axId val="2090116360"/>
        <c:scaling>
          <c:logBase val="2.0"/>
          <c:orientation val="maxMin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090084328"/>
        <c:crosses val="autoZero"/>
        <c:crossBetween val="midCat"/>
      </c:valAx>
      <c:valAx>
        <c:axId val="2090084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相対実行時間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090116360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2993883569752"/>
          <c:y val="0.51856915697826"/>
          <c:w val="0.350685805422648"/>
          <c:h val="0.181176359418174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88048556430446"/>
          <c:y val="0.035958593820784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760934088846"/>
          <c:y val="0.137571867153505"/>
          <c:w val="0.793513053858922"/>
          <c:h val="0.698323855351414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79646"/>
              </a:solidFill>
            </a:ln>
          </c:spPr>
          <c:marker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pCPU_vCPU!$B$19:$H$19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pCPU_vCPU!$B$20:$H$20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  <c:pt idx="4">
                  <c:v>12.0</c:v>
                </c:pt>
                <c:pt idx="5">
                  <c:v>15.0</c:v>
                </c:pt>
                <c:pt idx="6">
                  <c:v>16.0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pCPU_vCPU!$B$19:$H$19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xVal>
          <c:yVal>
            <c:numRef>
              <c:f>pCPU_vCPU!$B$19:$H$19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6253224"/>
        <c:axId val="-2099153512"/>
      </c:scatterChart>
      <c:valAx>
        <c:axId val="2046253224"/>
        <c:scaling>
          <c:logBase val="2.0"/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物理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099153512"/>
        <c:crosses val="autoZero"/>
        <c:crossBetween val="midCat"/>
      </c:valAx>
      <c:valAx>
        <c:axId val="-2099153512"/>
        <c:scaling>
          <c:logBase val="2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最適な仮想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046253224"/>
        <c:crosses val="max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7"/>
          <c:y val="0.0483769920916748"/>
          <c:w val="0.822261592300962"/>
          <c:h val="0.80835593228142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最適vCPU最大改善効率!$A$2,最適vCPU最大改善効率!$A$6,最適vCPU最大改善効率!$A$10,最適vCPU最大改善効率!$A$14,最適vCPU最大改善効率!$A$18,最適vCPU最大改善効率!$A$22,最適vCPU最大改善効率!$A$26,最適vCPU最大改善効率!$A$30,最適vCPU最大改善効率!$A$34,最適vCPU最大改善効率!$A$38)</c:f>
              <c:strCache>
                <c:ptCount val="10"/>
                <c:pt idx="0">
                  <c:v>BT</c:v>
                </c:pt>
                <c:pt idx="1">
                  <c:v>EP</c:v>
                </c:pt>
                <c:pt idx="2">
                  <c:v>CG</c:v>
                </c:pt>
                <c:pt idx="3">
                  <c:v>DC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(最適vCPU最大改善効率!$J$4,最適vCPU最大改善効率!$J$8,最適vCPU最大改善効率!$J$12,最適vCPU最大改善効率!$J$16,最適vCPU最大改善効率!$J$20,最適vCPU最大改善効率!$J$24,最適vCPU最大改善効率!$J$28,最適vCPU最大改善効率!$J$32,最適vCPU最大改善効率!$J$36,最適vCPU最大改善効率!$J$40)</c:f>
              <c:numCache>
                <c:formatCode>General</c:formatCode>
                <c:ptCount val="10"/>
                <c:pt idx="0">
                  <c:v>29.59100018218254</c:v>
                </c:pt>
                <c:pt idx="1">
                  <c:v>0.0</c:v>
                </c:pt>
                <c:pt idx="2">
                  <c:v>10.66561264822135</c:v>
                </c:pt>
                <c:pt idx="3">
                  <c:v>12.65863384455965</c:v>
                </c:pt>
                <c:pt idx="4">
                  <c:v>3.320283089896105</c:v>
                </c:pt>
                <c:pt idx="5">
                  <c:v>0.0</c:v>
                </c:pt>
                <c:pt idx="6">
                  <c:v>21.77088467042329</c:v>
                </c:pt>
                <c:pt idx="7">
                  <c:v>0.0</c:v>
                </c:pt>
                <c:pt idx="8">
                  <c:v>14.99699545025325</c:v>
                </c:pt>
                <c:pt idx="9">
                  <c:v>22.54744055288742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479928"/>
        <c:axId val="2046472488"/>
      </c:barChart>
      <c:catAx>
        <c:axId val="-209847992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046472488"/>
        <c:crosses val="autoZero"/>
        <c:auto val="1"/>
        <c:lblAlgn val="ctr"/>
        <c:lblOffset val="100"/>
        <c:noMultiLvlLbl val="0"/>
      </c:catAx>
      <c:valAx>
        <c:axId val="2046472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最大改善率</a:t>
                </a:r>
                <a:r>
                  <a:rPr lang="en-US" altLang="ja-JP" sz="1600"/>
                  <a:t>(%)</a:t>
                </a:r>
                <a:endParaRPr lang="ja-JP" altLang="en-US" sz="1600"/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09847992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LU</a:t>
            </a:r>
            <a:endParaRPr lang="ja-JP" altLang="en-US" dirty="0"/>
          </a:p>
        </c:rich>
      </c:tx>
      <c:layout>
        <c:manualLayout>
          <c:xMode val="edge"/>
          <c:yMode val="edge"/>
          <c:x val="0.457363931754663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820428696413"/>
          <c:y val="0.0861934294548857"/>
          <c:w val="0.688690209252601"/>
          <c:h val="0.742271119761496"/>
        </c:manualLayout>
      </c:layout>
      <c:scatterChart>
        <c:scatterStyle val="lineMarker"/>
        <c:varyColors val="0"/>
        <c:ser>
          <c:idx val="1"/>
          <c:order val="1"/>
          <c:tx>
            <c:strRef>
              <c:f>論文用グラフ!$B$1</c:f>
              <c:strCache>
                <c:ptCount val="1"/>
                <c:pt idx="0">
                  <c:v>CPU使用率</c:v>
                </c:pt>
              </c:strCache>
            </c:strRef>
          </c:tx>
          <c:xVal>
            <c:numRef>
              <c:f>論文用グラフ!$A$2:$A$10</c:f>
              <c:numCache>
                <c:formatCode>General</c:formatCode>
                <c:ptCount val="9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13.0</c:v>
                </c:pt>
                <c:pt idx="6">
                  <c:v>14.0</c:v>
                </c:pt>
                <c:pt idx="7">
                  <c:v>15.0</c:v>
                </c:pt>
                <c:pt idx="8">
                  <c:v>16.0</c:v>
                </c:pt>
              </c:numCache>
            </c:numRef>
          </c:xVal>
          <c:yVal>
            <c:numRef>
              <c:f>論文用グラフ!$B$2:$B$10</c:f>
              <c:numCache>
                <c:formatCode>General</c:formatCode>
                <c:ptCount val="9"/>
                <c:pt idx="0">
                  <c:v>798.5</c:v>
                </c:pt>
                <c:pt idx="1">
                  <c:v>799.8000000000001</c:v>
                </c:pt>
                <c:pt idx="2">
                  <c:v>800.2</c:v>
                </c:pt>
                <c:pt idx="3">
                  <c:v>800.2</c:v>
                </c:pt>
                <c:pt idx="4">
                  <c:v>796.4000000000001</c:v>
                </c:pt>
                <c:pt idx="5">
                  <c:v>800.2</c:v>
                </c:pt>
                <c:pt idx="6">
                  <c:v>799.8000000000001</c:v>
                </c:pt>
                <c:pt idx="7">
                  <c:v>800.2</c:v>
                </c:pt>
                <c:pt idx="8">
                  <c:v>800.2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271864"/>
        <c:axId val="-2099284264"/>
      </c:scatterChart>
      <c:scatterChart>
        <c:scatterStyle val="lineMarker"/>
        <c:varyColors val="0"/>
        <c:ser>
          <c:idx val="0"/>
          <c:order val="0"/>
          <c:tx>
            <c:strRef>
              <c:f>論文用グラフ!$B$11</c:f>
              <c:strCache>
                <c:ptCount val="1"/>
                <c:pt idx="0">
                  <c:v>実行時間</c:v>
                </c:pt>
              </c:strCache>
            </c:strRef>
          </c:tx>
          <c:xVal>
            <c:numRef>
              <c:f>論文用グラフ!$A$12:$A$15</c:f>
              <c:numCache>
                <c:formatCode>General</c:formatCode>
                <c:ptCount val="4"/>
                <c:pt idx="0">
                  <c:v>8.0</c:v>
                </c:pt>
                <c:pt idx="1">
                  <c:v>9.0</c:v>
                </c:pt>
                <c:pt idx="2">
                  <c:v>12.0</c:v>
                </c:pt>
                <c:pt idx="3">
                  <c:v>16.0</c:v>
                </c:pt>
              </c:numCache>
            </c:numRef>
          </c:xVal>
          <c:yVal>
            <c:numRef>
              <c:f>論文用グラフ!$B$12:$B$15</c:f>
              <c:numCache>
                <c:formatCode>General</c:formatCode>
                <c:ptCount val="4"/>
                <c:pt idx="0">
                  <c:v>721.0509999999994</c:v>
                </c:pt>
                <c:pt idx="1">
                  <c:v>1289.45</c:v>
                </c:pt>
                <c:pt idx="2">
                  <c:v>1609.453</c:v>
                </c:pt>
                <c:pt idx="3">
                  <c:v>2731.671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110968"/>
        <c:axId val="-2099811032"/>
      </c:scatterChart>
      <c:valAx>
        <c:axId val="-2100271864"/>
        <c:scaling>
          <c:orientation val="minMax"/>
          <c:max val="16.0"/>
          <c:min val="8.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仮想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-2099284264"/>
        <c:crosses val="autoZero"/>
        <c:crossBetween val="midCat"/>
      </c:valAx>
      <c:valAx>
        <c:axId val="-2099284264"/>
        <c:scaling>
          <c:orientation val="minMax"/>
          <c:max val="850.0"/>
          <c:min val="75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ja-JP" sz="1400"/>
                  <a:t>CPU</a:t>
                </a:r>
                <a:r>
                  <a:rPr lang="ja-JP" altLang="en-US" sz="1400" baseline="0"/>
                  <a:t>使用率</a:t>
                </a:r>
                <a:r>
                  <a:rPr lang="en-US" altLang="ja-JP" sz="1400" baseline="0"/>
                  <a:t>(%)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00271864"/>
        <c:crosses val="autoZero"/>
        <c:crossBetween val="midCat"/>
      </c:valAx>
      <c:valAx>
        <c:axId val="-2099811032"/>
        <c:scaling>
          <c:orientation val="minMax"/>
          <c:min val="5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実行時間</a:t>
                </a:r>
                <a:r>
                  <a:rPr lang="en-US" altLang="ja-JP" sz="1400"/>
                  <a:t>(</a:t>
                </a:r>
                <a:r>
                  <a:rPr lang="ja-JP" altLang="en-US" sz="1400"/>
                  <a:t>秒</a:t>
                </a:r>
                <a:r>
                  <a:rPr lang="en-US" altLang="ja-JP" sz="1400"/>
                  <a:t>)</a:t>
                </a:r>
                <a:endParaRPr lang="ja-JP" altLang="en-US" sz="1400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-2100110968"/>
        <c:crosses val="max"/>
        <c:crossBetween val="midCat"/>
      </c:valAx>
      <c:valAx>
        <c:axId val="-2100110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98110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8200641852122"/>
          <c:y val="0.106955672594156"/>
          <c:w val="0.317039161352956"/>
          <c:h val="0.1674343832021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0.08342</cdr:x>
      <cdr:y>0.18808</cdr:y>
    </cdr:from>
    <cdr:to>
      <cdr:x>0.19976</cdr:x>
      <cdr:y>0.24092</cdr:y>
    </cdr:to>
    <cdr:sp macro="" textlink="">
      <cdr:nvSpPr>
        <cdr:cNvPr id="3" name="フローチャート : せん孔テープ 2"/>
        <cdr:cNvSpPr/>
      </cdr:nvSpPr>
      <cdr:spPr>
        <a:xfrm xmlns:a="http://schemas.openxmlformats.org/drawingml/2006/main">
          <a:off x="384175" y="550862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0.61082</cdr:x>
      <cdr:y>0.19621</cdr:y>
    </cdr:from>
    <cdr:to>
      <cdr:x>0.72716</cdr:x>
      <cdr:y>0.24905</cdr:y>
    </cdr:to>
    <cdr:sp macro="" textlink="">
      <cdr:nvSpPr>
        <cdr:cNvPr id="4" name="フローチャート : せん孔テープ 3"/>
        <cdr:cNvSpPr/>
      </cdr:nvSpPr>
      <cdr:spPr>
        <a:xfrm xmlns:a="http://schemas.openxmlformats.org/drawingml/2006/main">
          <a:off x="2813050" y="574675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0.11025</cdr:x>
      <cdr:y>0.17177</cdr:y>
    </cdr:from>
    <cdr:to>
      <cdr:x>0.22659</cdr:x>
      <cdr:y>0.25115</cdr:y>
    </cdr:to>
    <cdr:sp macro="" textlink="">
      <cdr:nvSpPr>
        <cdr:cNvPr id="2" name="フローチャート : せん孔テープ 2"/>
        <cdr:cNvSpPr/>
      </cdr:nvSpPr>
      <cdr:spPr>
        <a:xfrm xmlns:a="http://schemas.openxmlformats.org/drawingml/2006/main">
          <a:off x="504055" y="517006"/>
          <a:ext cx="531907" cy="238936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0.61082</cdr:x>
      <cdr:y>0.19621</cdr:y>
    </cdr:from>
    <cdr:to>
      <cdr:x>0.72716</cdr:x>
      <cdr:y>0.24905</cdr:y>
    </cdr:to>
    <cdr:sp macro="" textlink="">
      <cdr:nvSpPr>
        <cdr:cNvPr id="5" name="フローチャート : せん孔テープ 3"/>
        <cdr:cNvSpPr/>
      </cdr:nvSpPr>
      <cdr:spPr>
        <a:xfrm xmlns:a="http://schemas.openxmlformats.org/drawingml/2006/main">
          <a:off x="2813050" y="574675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0.189</cdr:x>
      <cdr:y>0.69809</cdr:y>
    </cdr:from>
    <cdr:to>
      <cdr:x>0.97083</cdr:x>
      <cdr:y>0.7057</cdr:y>
    </cdr:to>
    <cdr:cxnSp macro="">
      <cdr:nvCxnSpPr>
        <cdr:cNvPr id="6" name="直線コネクタ 5"/>
        <cdr:cNvCxnSpPr/>
      </cdr:nvCxnSpPr>
      <cdr:spPr>
        <a:xfrm xmlns:a="http://schemas.openxmlformats.org/drawingml/2006/main" flipV="1">
          <a:off x="864095" y="2101182"/>
          <a:ext cx="3574539" cy="2291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0.83771</cdr:x>
      <cdr:y>0.46775</cdr:y>
    </cdr:from>
    <cdr:to>
      <cdr:x>0.91206</cdr:x>
      <cdr:y>0.6647</cdr:y>
    </cdr:to>
    <cdr:sp macro="" textlink="">
      <cdr:nvSpPr>
        <cdr:cNvPr id="2" name="Down Arrow 8"/>
        <cdr:cNvSpPr/>
      </cdr:nvSpPr>
      <cdr:spPr>
        <a:xfrm xmlns:a="http://schemas.openxmlformats.org/drawingml/2006/main">
          <a:off x="3528392" y="1368152"/>
          <a:ext cx="313183" cy="57606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E8637"/>
        </a:solidFill>
        <a:ln xmlns:a="http://schemas.openxmlformats.org/drawingml/2006/main">
          <a:solidFill>
            <a:srgbClr val="FE8637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0.09419</cdr:x>
      <cdr:y>0.13289</cdr:y>
    </cdr:from>
    <cdr:to>
      <cdr:x>0.24291</cdr:x>
      <cdr:y>0.21272</cdr:y>
    </cdr:to>
    <cdr:sp macro="" textlink="">
      <cdr:nvSpPr>
        <cdr:cNvPr id="2" name="フローチャート : せん孔テープ 1"/>
        <cdr:cNvSpPr/>
      </cdr:nvSpPr>
      <cdr:spPr>
        <a:xfrm xmlns:a="http://schemas.openxmlformats.org/drawingml/2006/main">
          <a:off x="432048" y="360040"/>
          <a:ext cx="682127" cy="216285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kumimoji="1" lang="ja-JP" altLang="en-US" sz="1100"/>
        </a:p>
      </cdr:txBody>
    </cdr:sp>
  </cdr:relSizeAnchor>
  <cdr:relSizeAnchor xmlns:cdr="http://schemas.openxmlformats.org/drawingml/2006/chartDrawing">
    <cdr:from>
      <cdr:x>0.62796</cdr:x>
      <cdr:y>0.18604</cdr:y>
    </cdr:from>
    <cdr:to>
      <cdr:x>0.72533</cdr:x>
      <cdr:y>0.24151</cdr:y>
    </cdr:to>
    <cdr:sp macro="" textlink="">
      <cdr:nvSpPr>
        <cdr:cNvPr id="3" name="フローチャート : せん孔テープ 2"/>
        <cdr:cNvSpPr/>
      </cdr:nvSpPr>
      <cdr:spPr>
        <a:xfrm xmlns:a="http://schemas.openxmlformats.org/drawingml/2006/main">
          <a:off x="2880320" y="504056"/>
          <a:ext cx="446618" cy="150287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kumimoji="1" lang="ja-JP" alt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0.2286</cdr:x>
      <cdr:y>0.65293</cdr:y>
    </cdr:from>
    <cdr:to>
      <cdr:x>0.3048</cdr:x>
      <cdr:y>0.84639</cdr:y>
    </cdr:to>
    <cdr:sp macro="" textlink="">
      <cdr:nvSpPr>
        <cdr:cNvPr id="2" name="Oval 2"/>
        <cdr:cNvSpPr/>
      </cdr:nvSpPr>
      <cdr:spPr>
        <a:xfrm xmlns:a="http://schemas.openxmlformats.org/drawingml/2006/main">
          <a:off x="864096" y="1944216"/>
          <a:ext cx="288032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  <cdr:relSizeAnchor xmlns:cdr="http://schemas.openxmlformats.org/drawingml/2006/chartDrawing">
    <cdr:from>
      <cdr:x>0.81916</cdr:x>
      <cdr:y>0.53201</cdr:y>
    </cdr:from>
    <cdr:to>
      <cdr:x>0.90423</cdr:x>
      <cdr:y>0.72547</cdr:y>
    </cdr:to>
    <cdr:sp macro="" textlink="">
      <cdr:nvSpPr>
        <cdr:cNvPr id="3" name="Down Arrow 3"/>
        <cdr:cNvSpPr/>
      </cdr:nvSpPr>
      <cdr:spPr>
        <a:xfrm xmlns:a="http://schemas.openxmlformats.org/drawingml/2006/main">
          <a:off x="3096344" y="1584176"/>
          <a:ext cx="321568" cy="57606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E8637"/>
        </a:solidFill>
        <a:ln xmlns:a="http://schemas.openxmlformats.org/drawingml/2006/main">
          <a:solidFill>
            <a:srgbClr val="FE8637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0.58473</cdr:x>
      <cdr:y>0.31101</cdr:y>
    </cdr:from>
    <cdr:to>
      <cdr:x>0.70296</cdr:x>
      <cdr:y>0.36248</cdr:y>
    </cdr:to>
    <cdr:sp macro="" textlink="">
      <cdr:nvSpPr>
        <cdr:cNvPr id="3" name="フローチャート : せん孔テープ 2"/>
        <cdr:cNvSpPr/>
      </cdr:nvSpPr>
      <cdr:spPr>
        <a:xfrm xmlns:a="http://schemas.openxmlformats.org/drawingml/2006/main">
          <a:off x="2649763" y="935264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0.83395</cdr:x>
      <cdr:y>0.32006</cdr:y>
    </cdr:from>
    <cdr:to>
      <cdr:x>0.95218</cdr:x>
      <cdr:y>0.37153</cdr:y>
    </cdr:to>
    <cdr:sp macro="" textlink="">
      <cdr:nvSpPr>
        <cdr:cNvPr id="4" name="フローチャート : せん孔テープ 3"/>
        <cdr:cNvSpPr/>
      </cdr:nvSpPr>
      <cdr:spPr>
        <a:xfrm xmlns:a="http://schemas.openxmlformats.org/drawingml/2006/main">
          <a:off x="3779157" y="962478"/>
          <a:ext cx="535781" cy="154781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0.06303</cdr:x>
      <cdr:y>0.32117</cdr:y>
    </cdr:from>
    <cdr:to>
      <cdr:x>0.20264</cdr:x>
      <cdr:y>0.41999</cdr:y>
    </cdr:to>
    <cdr:sp macro="" textlink="">
      <cdr:nvSpPr>
        <cdr:cNvPr id="2" name="フローチャート : せん孔テープ 1"/>
        <cdr:cNvSpPr/>
      </cdr:nvSpPr>
      <cdr:spPr>
        <a:xfrm xmlns:a="http://schemas.openxmlformats.org/drawingml/2006/main">
          <a:off x="288032" y="936104"/>
          <a:ext cx="637987" cy="288032"/>
        </a:xfrm>
        <a:prstGeom xmlns:a="http://schemas.openxmlformats.org/drawingml/2006/main" prst="flowChartPunchedTap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0.40713</cdr:x>
      <cdr:y>0.37541</cdr:y>
    </cdr:from>
    <cdr:to>
      <cdr:x>0.48412</cdr:x>
      <cdr:y>0.56312</cdr:y>
    </cdr:to>
    <cdr:sp macro="" textlink="">
      <cdr:nvSpPr>
        <cdr:cNvPr id="2" name="Down Arrow 11"/>
        <cdr:cNvSpPr/>
      </cdr:nvSpPr>
      <cdr:spPr>
        <a:xfrm xmlns:a="http://schemas.openxmlformats.org/drawingml/2006/main">
          <a:off x="1656184" y="1152128"/>
          <a:ext cx="313183" cy="57606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E8637"/>
        </a:solidFill>
        <a:ln xmlns:a="http://schemas.openxmlformats.org/drawingml/2006/main">
          <a:solidFill>
            <a:srgbClr val="FE8637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0.42848</cdr:x>
      <cdr:y>0.35693</cdr:y>
    </cdr:from>
    <cdr:to>
      <cdr:x>0.52567</cdr:x>
      <cdr:y>0.46901</cdr:y>
    </cdr:to>
    <cdr:sp macro="" textlink="">
      <cdr:nvSpPr>
        <cdr:cNvPr id="2" name="円/楕円 1"/>
        <cdr:cNvSpPr/>
      </cdr:nvSpPr>
      <cdr:spPr>
        <a:xfrm xmlns:a="http://schemas.openxmlformats.org/drawingml/2006/main">
          <a:off x="1403648" y="864096"/>
          <a:ext cx="318356" cy="2713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0.28889</cdr:x>
      <cdr:y>0.65416</cdr:y>
    </cdr:from>
    <cdr:to>
      <cdr:x>0.38282</cdr:x>
      <cdr:y>0.76631</cdr:y>
    </cdr:to>
    <cdr:sp macro="" textlink="">
      <cdr:nvSpPr>
        <cdr:cNvPr id="2" name="円/楕円 1"/>
        <cdr:cNvSpPr/>
      </cdr:nvSpPr>
      <cdr:spPr>
        <a:xfrm xmlns:a="http://schemas.openxmlformats.org/drawingml/2006/main">
          <a:off x="936104" y="1582617"/>
          <a:ext cx="304360" cy="2713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0.13524</cdr:x>
      <cdr:y>0.17331</cdr:y>
    </cdr:from>
    <cdr:to>
      <cdr:x>0.21993</cdr:x>
      <cdr:y>0.28215</cdr:y>
    </cdr:to>
    <cdr:sp macro="" textlink="">
      <cdr:nvSpPr>
        <cdr:cNvPr id="2" name="円/楕円 1"/>
        <cdr:cNvSpPr/>
      </cdr:nvSpPr>
      <cdr:spPr>
        <a:xfrm xmlns:a="http://schemas.openxmlformats.org/drawingml/2006/main">
          <a:off x="432048" y="432048"/>
          <a:ext cx="270543" cy="2713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E383A734-37FC-4AC3-A1C5-42AF9A35F46F}" type="datetimeFigureOut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1F12FC41-3D13-4051-8A6B-A58FB15AC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7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C90CCF96-C570-49E9-BD87-8AA67402A72A}" type="datetimeFigureOut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D28A2790-2304-410E-875F-807991F9A9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71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75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75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6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具体的に変化している部分を言う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44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４つのパターン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使用率が一定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使用率が徐々に増加して一定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使用率が大きく低下した後、増加するか一定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・乱高下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16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図を動かしながら説明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73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9">
              <a:defRPr/>
            </a:pPr>
            <a:r>
              <a:rPr kumimoji="1" lang="en-US" altLang="ja-JP" dirty="0" smtClean="0"/>
              <a:t>図の例で使われない仮想CPUは使用されない</a:t>
            </a:r>
          </a:p>
          <a:p>
            <a:pPr defTabSz="990409">
              <a:defRPr/>
            </a:pPr>
            <a:r>
              <a:rPr kumimoji="1" lang="en-US" altLang="ja-JP" dirty="0" smtClean="0"/>
              <a:t>ことを説明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65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一言</a:t>
            </a:r>
            <a:endParaRPr kumimoji="1" lang="en-US" altLang="ja-JP"/>
          </a:p>
          <a:p>
            <a:r>
              <a:rPr kumimoji="1" lang="en-US" altLang="ja-JP"/>
              <a:t>VM</a:t>
            </a:r>
            <a:r>
              <a:rPr kumimoji="1" lang="ja-JP" altLang="en-US"/>
              <a:t>の利用可能な物理</a:t>
            </a:r>
            <a:r>
              <a:rPr kumimoji="1" lang="en-US" altLang="ja-JP"/>
              <a:t>CPU</a:t>
            </a:r>
            <a:r>
              <a:rPr kumimoji="1" lang="ja-JP" altLang="en-US"/>
              <a:t>数が提案手法の要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21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BT</a:t>
            </a:r>
            <a:r>
              <a:rPr kumimoji="1" lang="ja-JP" altLang="en-US" dirty="0" smtClean="0"/>
              <a:t>はブロック三重対角行列の解法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LU</a:t>
            </a:r>
            <a:r>
              <a:rPr kumimoji="1" lang="ja-JP" altLang="en-US" dirty="0" smtClean="0"/>
              <a:t>は行列の</a:t>
            </a:r>
            <a:r>
              <a:rPr kumimoji="1" lang="en-US" altLang="ja-JP" dirty="0" smtClean="0"/>
              <a:t>LU</a:t>
            </a:r>
            <a:r>
              <a:rPr kumimoji="1" lang="ja-JP" altLang="en-US" dirty="0" smtClean="0"/>
              <a:t>分解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2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並列アプリの増加</a:t>
            </a:r>
            <a:endParaRPr lang="en-US" altLang="ja-JP" dirty="0"/>
          </a:p>
          <a:p>
            <a:r>
              <a:rPr lang="ja-JP" altLang="en-US" dirty="0"/>
              <a:t>スレッドの説明</a:t>
            </a:r>
            <a:endParaRPr lang="en-US" altLang="ja-JP" dirty="0"/>
          </a:p>
          <a:p>
            <a:r>
              <a:rPr lang="ja-JP" altLang="en-US" dirty="0"/>
              <a:t>アプリが</a:t>
            </a:r>
            <a:r>
              <a:rPr lang="en-US" altLang="ja-JP" dirty="0"/>
              <a:t>VM</a:t>
            </a:r>
            <a:r>
              <a:rPr lang="ja-JP" altLang="en-US" dirty="0"/>
              <a:t>内で動作</a:t>
            </a:r>
            <a:endParaRPr lang="en-US" altLang="ja-JP" dirty="0"/>
          </a:p>
          <a:p>
            <a:r>
              <a:rPr lang="en-US" altLang="ja-JP" dirty="0"/>
              <a:t>VM</a:t>
            </a:r>
            <a:r>
              <a:rPr lang="ja-JP" altLang="en-US" dirty="0"/>
              <a:t>は仮想化された</a:t>
            </a:r>
            <a:r>
              <a:rPr lang="en-US" altLang="ja-JP" dirty="0"/>
              <a:t>CPU</a:t>
            </a:r>
            <a:r>
              <a:rPr lang="ja-JP" altLang="en-US" dirty="0"/>
              <a:t>を持つ（仮想</a:t>
            </a:r>
            <a:r>
              <a:rPr lang="en-US" altLang="ja-JP" dirty="0"/>
              <a:t>CPU</a:t>
            </a:r>
            <a:r>
              <a:rPr lang="ja-JP" altLang="en-US" dirty="0"/>
              <a:t>をアニメーション出だす）</a:t>
            </a:r>
            <a:endParaRPr lang="en-US" altLang="ja-JP" dirty="0"/>
          </a:p>
          <a:p>
            <a:r>
              <a:rPr lang="ja-JP" altLang="en-US" dirty="0"/>
              <a:t>スレッド割り当て（この場合は１対１と説明）</a:t>
            </a:r>
            <a:endParaRPr lang="en-US" altLang="ja-JP" dirty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割り当て（物理</a:t>
            </a:r>
            <a:r>
              <a:rPr lang="en-US" altLang="ja-JP" dirty="0"/>
              <a:t>CPU</a:t>
            </a:r>
            <a:r>
              <a:rPr lang="ja-JP" altLang="en-US" dirty="0"/>
              <a:t>をアニメーションで出す。この場合は１対１と説明）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----- 会議メモ (16/11/16 13:47) -----</a:t>
            </a:r>
          </a:p>
          <a:p>
            <a:r>
              <a:rPr kumimoji="1" lang="en-US" altLang="ja-JP" dirty="0" smtClean="0"/>
              <a:t>物理CPUの説明</a:t>
            </a:r>
          </a:p>
          <a:p>
            <a:r>
              <a:rPr kumimoji="1" lang="en-US" altLang="ja-JP" dirty="0" smtClean="0"/>
              <a:t>マルチコアCPUのCPUコア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73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26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他の対処でも同様</a:t>
            </a:r>
            <a:endParaRPr kumimoji="1" lang="en-US" altLang="ja-JP" dirty="0" smtClean="0"/>
          </a:p>
          <a:p>
            <a:r>
              <a:rPr kumimoji="1" lang="ja-JP" altLang="en-US" dirty="0"/>
              <a:t>アプリケーション依存で、全てに適応できるわけではない</a:t>
            </a:r>
            <a:endParaRPr kumimoji="1" lang="en-US" altLang="ja-JP" dirty="0"/>
          </a:p>
          <a:p>
            <a:r>
              <a:rPr kumimoji="1" lang="ja-JP" altLang="en-US" dirty="0"/>
              <a:t>次回実行時</a:t>
            </a:r>
            <a:endParaRPr kumimoji="1" lang="en-US" altLang="ja-JP" dirty="0"/>
          </a:p>
          <a:p>
            <a:r>
              <a:rPr kumimoji="1" lang="ja-JP" altLang="en-US" dirty="0"/>
              <a:t>今回は最初から実行するときにスレッド数を指定</a:t>
            </a:r>
            <a:endParaRPr kumimoji="1" lang="en-US" altLang="ja-JP" dirty="0"/>
          </a:p>
          <a:p>
            <a:r>
              <a:rPr kumimoji="1" lang="ja-JP" altLang="en-US" dirty="0"/>
              <a:t>時間がかかるのでやめてやり直すのは</a:t>
            </a:r>
            <a:r>
              <a:rPr kumimoji="1" lang="en-US" altLang="ja-JP" dirty="0"/>
              <a:t>NG</a:t>
            </a:r>
          </a:p>
          <a:p>
            <a:r>
              <a:rPr kumimoji="1" lang="ja-JP" altLang="en-US" dirty="0"/>
              <a:t>手法１が有効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557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実際にそうでない場合があることを本研究で発見した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を持つサーバ</a:t>
            </a:r>
            <a:r>
              <a:rPr lang="en-US" altLang="ja-JP" dirty="0"/>
              <a:t>1,2</a:t>
            </a:r>
          </a:p>
          <a:p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を持つ</a:t>
            </a:r>
            <a:r>
              <a:rPr lang="en-US" altLang="ja-JP" dirty="0"/>
              <a:t>VM1, VM2</a:t>
            </a:r>
          </a:p>
          <a:p>
            <a:r>
              <a:rPr lang="en-US" altLang="ja-JP" dirty="0"/>
              <a:t>VM1</a:t>
            </a:r>
            <a:r>
              <a:rPr lang="ja-JP" altLang="en-US" dirty="0"/>
              <a:t>をマイグレーションすると、サーバ</a:t>
            </a:r>
            <a:r>
              <a:rPr lang="en-US" altLang="ja-JP" dirty="0"/>
              <a:t>2</a:t>
            </a:r>
            <a:r>
              <a:rPr lang="ja-JP" altLang="en-US" dirty="0"/>
              <a:t>に</a:t>
            </a:r>
            <a:r>
              <a:rPr lang="en-US" altLang="ja-JP" dirty="0"/>
              <a:t>4</a:t>
            </a:r>
            <a:r>
              <a:rPr lang="ja-JP" altLang="en-US" dirty="0" err="1"/>
              <a:t>つの</a:t>
            </a:r>
            <a:r>
              <a:rPr lang="ja-JP" altLang="en-US" dirty="0"/>
              <a:t>仮想</a:t>
            </a:r>
            <a:r>
              <a:rPr lang="en-US" altLang="ja-JP" dirty="0"/>
              <a:t>CPU</a:t>
            </a:r>
          </a:p>
          <a:p>
            <a:pPr marL="351541" indent="-351541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5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59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9">
              <a:defRPr/>
            </a:pPr>
            <a:r>
              <a:rPr lang="en-US" altLang="ja-JP" sz="1300" dirty="0"/>
              <a:t>物理CPUと仮想CPUが１対１になるためスケジューリングが発生しない</a:t>
            </a:r>
          </a:p>
          <a:p>
            <a:pPr defTabSz="990409">
              <a:defRPr/>
            </a:pPr>
            <a:endParaRPr lang="en-US" altLang="ja-JP" sz="13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24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分数</a:t>
            </a:r>
            <a:endParaRPr kumimoji="1" lang="en-US" altLang="ja-JP"/>
          </a:p>
          <a:p>
            <a:r>
              <a:rPr kumimoji="1" lang="ja-JP" altLang="en-US"/>
              <a:t>疑問三つ目：理想にどれだけ近づけるか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56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まだ最大で目標の</a:t>
            </a:r>
            <a:r>
              <a:rPr kumimoji="1" lang="en-US" altLang="ja-JP" dirty="0" smtClean="0"/>
              <a:t>61</a:t>
            </a:r>
            <a:r>
              <a:rPr kumimoji="1" lang="ja-JP" altLang="en-US" dirty="0" smtClean="0"/>
              <a:t>倍と指摘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2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最悪値対処１と比較して悪くなった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25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最悪値：対処１より小さい</a:t>
            </a:r>
            <a:endParaRPr kumimoji="1" lang="en-US" altLang="ja-JP" dirty="0"/>
          </a:p>
          <a:p>
            <a:r>
              <a:rPr kumimoji="1" lang="en-US" altLang="ja-JP" dirty="0"/>
              <a:t>LU</a:t>
            </a:r>
            <a:r>
              <a:rPr kumimoji="1" lang="ja-JP" altLang="en-US" dirty="0"/>
              <a:t>のグラフは他の２つの対処と形が違う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DCEA8A-428B-4381-8BF9-41569F249BD1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4"/>
            <a:ext cx="609600" cy="517524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767E-4D8D-4F81-BBCF-53D04F41F16E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722B-368F-4358-AF6D-C65AFE2CDB12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5942-B109-4F45-9B0B-D647FC8B8899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66856" y="116632"/>
            <a:ext cx="609600" cy="521208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6E91D9-FC31-44EC-9349-739C18D85FB1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4"/>
            <a:ext cx="609600" cy="517524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1CF-C520-4754-8581-C2AE23006812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3963-1B3C-4FF5-AB1F-1A4F248DB39D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9CEF97-1BA2-4C53-9CA2-5F5E87EBD7D1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F992-FD06-4B16-B57F-83E633348F81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40092D-4607-4EFF-8557-2BC424F0DC0A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61127C-D747-4E2D-803A-18A63F00379A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859216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dirty="0" smtClean="0"/>
              <a:t>マスタータイトルの書式設定</a:t>
            </a:r>
            <a:endParaRPr kumimoji="0"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0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B09EC3-92A2-4CF1-8A41-FCC6F9FDC663}" type="datetime1">
              <a:rPr kumimoji="1" lang="ja-JP" altLang="en-US" smtClean="0"/>
              <a:t>17/12/18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00392" y="116632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066856" y="11663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8.e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9.emf"/><Relationship Id="rId24" Type="http://schemas.openxmlformats.org/officeDocument/2006/relationships/oleObject" Target="../embeddings/oleObject13.bin"/><Relationship Id="rId25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4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5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6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Relationship Id="rId3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4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2018655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オーバコミット時における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並列</a:t>
            </a:r>
            <a:r>
              <a:rPr lang="ja-JP" altLang="en-US" dirty="0" smtClean="0">
                <a:solidFill>
                  <a:schemeClr val="tx1"/>
                </a:solidFill>
              </a:rPr>
              <a:t>アプリケーション実行の最適化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0" dirty="0" smtClean="0">
                <a:solidFill>
                  <a:schemeClr val="tx1"/>
                </a:solidFill>
              </a:rPr>
              <a:t>九州工業大学</a:t>
            </a:r>
            <a:endParaRPr kumimoji="1" lang="en-US" altLang="ja-JP" sz="2400" b="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0" dirty="0" smtClean="0">
                <a:solidFill>
                  <a:schemeClr val="tx1"/>
                </a:solidFill>
              </a:rPr>
              <a:t>髙山 都旬子</a:t>
            </a:r>
            <a:endParaRPr lang="en-US" altLang="ja-JP" sz="2400" b="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0" dirty="0" smtClean="0">
                <a:solidFill>
                  <a:schemeClr val="tx1"/>
                </a:solidFill>
              </a:rPr>
              <a:t>光来健一</a:t>
            </a:r>
            <a:endParaRPr lang="en-US" altLang="ja-JP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各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を排他的に割り当てる</a:t>
            </a:r>
            <a:endParaRPr lang="en-US" altLang="ja-JP" dirty="0" smtClean="0"/>
          </a:p>
          <a:p>
            <a:pPr lvl="1"/>
            <a:r>
              <a:rPr lang="ja-JP" altLang="en-US" dirty="0"/>
              <a:t>目標実行時間：物理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en-US" altLang="ja-JP" dirty="0"/>
              <a:t>1/n</a:t>
            </a:r>
            <a:r>
              <a:rPr lang="ja-JP" altLang="en-US" dirty="0"/>
              <a:t>にした時に</a:t>
            </a:r>
            <a:r>
              <a:rPr lang="en-US" altLang="ja-JP" dirty="0"/>
              <a:t>n</a:t>
            </a:r>
            <a:r>
              <a:rPr lang="ja-JP" altLang="en-US" dirty="0"/>
              <a:t>倍</a:t>
            </a:r>
            <a:endParaRPr lang="en-US" altLang="ja-JP" dirty="0"/>
          </a:p>
          <a:p>
            <a:pPr lvl="1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の割り当てを</a:t>
            </a:r>
            <a:r>
              <a:rPr lang="ja-JP" altLang="en-US" dirty="0" smtClean="0"/>
              <a:t>減らすと性能</a:t>
            </a:r>
            <a:r>
              <a:rPr lang="ja-JP" altLang="en-US" dirty="0"/>
              <a:t>が低下</a:t>
            </a:r>
            <a:endParaRPr lang="en-US" altLang="ja-JP" dirty="0"/>
          </a:p>
          <a:p>
            <a:pPr lvl="1"/>
            <a:r>
              <a:rPr lang="ja-JP" altLang="en-US" dirty="0"/>
              <a:t>先行研究により</a:t>
            </a:r>
            <a:r>
              <a:rPr lang="ja-JP" altLang="en-US" dirty="0" smtClean="0"/>
              <a:t>最大</a:t>
            </a:r>
            <a:r>
              <a:rPr lang="en-US" altLang="ja-JP" dirty="0" smtClean="0"/>
              <a:t>14</a:t>
            </a:r>
            <a:r>
              <a:rPr lang="ja-JP" altLang="en-US" dirty="0" smtClean="0"/>
              <a:t>倍</a:t>
            </a:r>
            <a:r>
              <a:rPr lang="ja-JP" altLang="en-US" dirty="0"/>
              <a:t>の性能向上</a:t>
            </a:r>
            <a:endParaRPr lang="en-US" altLang="ja-JP" dirty="0"/>
          </a:p>
          <a:p>
            <a:pPr lvl="2"/>
            <a:r>
              <a:rPr lang="en-US" altLang="ja-JP" dirty="0" smtClean="0"/>
              <a:t>BT</a:t>
            </a:r>
            <a:r>
              <a:rPr lang="ja-JP" altLang="en-US" dirty="0" smtClean="0"/>
              <a:t>で物理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</a:t>
            </a:r>
            <a:r>
              <a:rPr lang="en-US" altLang="ja-JP" dirty="0" smtClean="0"/>
              <a:t>12</a:t>
            </a:r>
            <a:r>
              <a:rPr lang="ja-JP" altLang="en-US" dirty="0" smtClean="0"/>
              <a:t>個にした時には逆に</a:t>
            </a:r>
            <a:r>
              <a:rPr lang="en-US" altLang="ja-JP" dirty="0" smtClean="0"/>
              <a:t>1.3</a:t>
            </a:r>
            <a:r>
              <a:rPr lang="ja-JP" altLang="en-US" dirty="0" smtClean="0"/>
              <a:t>倍</a:t>
            </a:r>
            <a:r>
              <a:rPr lang="ja-JP" altLang="en-US" dirty="0"/>
              <a:t>の性能低下</a:t>
            </a:r>
            <a:endParaRPr lang="en-US" altLang="ja-JP" dirty="0"/>
          </a:p>
        </p:txBody>
      </p:sp>
      <p:sp>
        <p:nvSpPr>
          <p:cNvPr id="70" name="正方形/長方形 69"/>
          <p:cNvSpPr/>
          <p:nvPr/>
        </p:nvSpPr>
        <p:spPr>
          <a:xfrm>
            <a:off x="4785742" y="5396885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対処３：</a:t>
            </a:r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への物理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割り当てを削減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07504"/>
              </p:ext>
            </p:extLst>
          </p:nvPr>
        </p:nvGraphicFramePr>
        <p:xfrm>
          <a:off x="17058" y="3939560"/>
          <a:ext cx="4569732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4288450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最悪値</a:t>
            </a: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574253"/>
              </p:ext>
            </p:extLst>
          </p:nvPr>
        </p:nvGraphicFramePr>
        <p:xfrm>
          <a:off x="5076056" y="3789040"/>
          <a:ext cx="406794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890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ja-JP" altLang="en-US" dirty="0"/>
              <a:t>様々な</a:t>
            </a:r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数で性能を測定し、最適な仮想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数を調査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先行研究の</a:t>
            </a:r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数：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数はそれよりも大きくなる場合があった</a:t>
            </a:r>
            <a:endParaRPr lang="en-US" altLang="ja-JP" dirty="0" smtClean="0"/>
          </a:p>
          <a:p>
            <a:pPr lvl="2"/>
            <a:r>
              <a:rPr lang="en-US" altLang="ja-JP" dirty="0"/>
              <a:t>LU</a:t>
            </a:r>
            <a:r>
              <a:rPr lang="ja-JP" altLang="en-US" dirty="0"/>
              <a:t>では逆に少ない場合に最適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最適</a:t>
            </a:r>
            <a:r>
              <a:rPr lang="ja-JP" altLang="en-US" dirty="0" smtClean="0">
                <a:solidFill>
                  <a:schemeClr val="tx1"/>
                </a:solidFill>
              </a:rPr>
              <a:t>な仮想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100295"/>
              </p:ext>
            </p:extLst>
          </p:nvPr>
        </p:nvGraphicFramePr>
        <p:xfrm>
          <a:off x="107504" y="3861048"/>
          <a:ext cx="4139952" cy="289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4168" y="6453336"/>
            <a:ext cx="2637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予稿集のデータは間違い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81970"/>
              </p:ext>
            </p:extLst>
          </p:nvPr>
        </p:nvGraphicFramePr>
        <p:xfrm>
          <a:off x="4149428" y="3789040"/>
          <a:ext cx="4572000" cy="260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0112" y="4077072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最大改善率</a:t>
            </a:r>
          </a:p>
        </p:txBody>
      </p:sp>
    </p:spTree>
    <p:extLst>
      <p:ext uri="{BB962C8B-B14F-4D97-AF65-F5344CB8AC3E}">
        <p14:creationId xmlns:p14="http://schemas.microsoft.com/office/powerpoint/2010/main" val="24457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不足時の対処によって効果は異なる</a:t>
            </a:r>
            <a:endParaRPr lang="en-US" altLang="ja-JP" dirty="0"/>
          </a:p>
          <a:p>
            <a:pPr lvl="1"/>
            <a:r>
              <a:rPr lang="ja-JP" altLang="en-US" dirty="0"/>
              <a:t>性能が低下する場合もある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数の算出方法は最適ではない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数よりも増やしたほうが性能が向上する場合がある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数を減らすことによる性能改善には限界がある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先行研究についての予備実験のまとめ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14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提案：</a:t>
            </a:r>
            <a:r>
              <a:rPr lang="en-US" altLang="ja-JP" dirty="0" err="1">
                <a:solidFill>
                  <a:schemeClr val="tx1"/>
                </a:solidFill>
              </a:rPr>
              <a:t>pCPU</a:t>
            </a:r>
            <a:r>
              <a:rPr lang="en-US" altLang="ja-JP" dirty="0">
                <a:solidFill>
                  <a:schemeClr val="tx1"/>
                </a:solidFill>
              </a:rPr>
              <a:t>-Est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の不足時に並列アプリケーションの実行を</a:t>
            </a:r>
            <a:r>
              <a:rPr lang="ja-JP" altLang="en-US" dirty="0" smtClean="0"/>
              <a:t>最適化</a:t>
            </a:r>
            <a:endParaRPr lang="en-US" altLang="ja-JP" strike="sngStrike" dirty="0" smtClean="0"/>
          </a:p>
          <a:p>
            <a:pPr lvl="1"/>
            <a:r>
              <a:rPr lang="ja-JP" altLang="en-US" dirty="0"/>
              <a:t>手法１：実行時情報に基づいて</a:t>
            </a:r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ja-JP" altLang="en-US" dirty="0"/>
              <a:t>を</a:t>
            </a:r>
            <a:r>
              <a:rPr lang="ja-JP" altLang="en-US" dirty="0" smtClean="0"/>
              <a:t>動的に最適化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手法２：アプリケーションスレッド数を最適化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数の最適化とは異なる手法</a:t>
            </a:r>
            <a:endParaRPr lang="en-US" altLang="ja-JP" dirty="0" smtClean="0"/>
          </a:p>
          <a:p>
            <a:pPr marL="731520" lvl="2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/>
              <a:t>これらの最適化</a:t>
            </a:r>
            <a:r>
              <a:rPr lang="ja-JP" altLang="en-US" dirty="0" smtClean="0"/>
              <a:t>の</a:t>
            </a:r>
            <a:r>
              <a:rPr lang="ja-JP" altLang="en-US" dirty="0"/>
              <a:t>基準と</a:t>
            </a:r>
            <a:r>
              <a:rPr lang="ja-JP" altLang="en-US" dirty="0" smtClean="0"/>
              <a:t>なる、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が利用</a:t>
            </a:r>
            <a:r>
              <a:rPr lang="ja-JP" altLang="en-US" dirty="0"/>
              <a:t>可能な物理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ja-JP" altLang="en-US" dirty="0" smtClean="0"/>
              <a:t>を正確に見積もる</a:t>
            </a:r>
            <a:endParaRPr lang="en-US" altLang="ja-JP" dirty="0" smtClean="0"/>
          </a:p>
          <a:p>
            <a:pPr lvl="1"/>
            <a:endParaRPr lang="ja-JP" altLang="en-US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5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手法１：仮想</a:t>
            </a:r>
            <a:r>
              <a:rPr kumimoji="1" lang="en-US" altLang="ja-JP" dirty="0">
                <a:solidFill>
                  <a:schemeClr val="tx1"/>
                </a:solidFill>
              </a:rPr>
              <a:t>CPU</a:t>
            </a:r>
            <a:r>
              <a:rPr kumimoji="1" lang="ja-JP" altLang="en-US" dirty="0">
                <a:solidFill>
                  <a:schemeClr val="tx1"/>
                </a:solidFill>
              </a:rPr>
              <a:t>数の動的最適化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VM</a:t>
            </a:r>
            <a:r>
              <a:rPr lang="ja-JP" altLang="en-US" dirty="0">
                <a:solidFill>
                  <a:srgbClr val="000000"/>
                </a:solidFill>
              </a:rPr>
              <a:t>の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使用率に着目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仮想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数を変えると</a:t>
            </a:r>
            <a:r>
              <a:rPr lang="en-US" altLang="ja-JP" dirty="0">
                <a:solidFill>
                  <a:srgbClr val="000000"/>
                </a:solidFill>
              </a:rPr>
              <a:t>VM</a:t>
            </a:r>
            <a:r>
              <a:rPr lang="ja-JP" altLang="en-US" dirty="0">
                <a:solidFill>
                  <a:srgbClr val="000000"/>
                </a:solidFill>
              </a:rPr>
              <a:t>の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使用率が変わる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使用率と実行時間には相関関係がある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9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/>
              <a:t>仮想</a:t>
            </a:r>
            <a:r>
              <a:rPr kumimoji="1" lang="en-US" altLang="ja-JP" dirty="0"/>
              <a:t>CPU</a:t>
            </a:r>
            <a:r>
              <a:rPr kumimoji="1" lang="ja-JP" altLang="en-US" dirty="0"/>
              <a:t>数を変えても</a:t>
            </a:r>
            <a:r>
              <a:rPr kumimoji="1" lang="en-US" altLang="ja-JP" dirty="0"/>
              <a:t>CPU</a:t>
            </a:r>
            <a:r>
              <a:rPr kumimoji="1" lang="ja-JP" altLang="en-US" dirty="0"/>
              <a:t>使用率が一定</a:t>
            </a:r>
            <a:endParaRPr kumimoji="1" lang="en-US" altLang="ja-JP" dirty="0"/>
          </a:p>
          <a:p>
            <a:pPr lvl="1"/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を増やすほど性能は低下する</a:t>
            </a:r>
            <a:endParaRPr lang="en-US" altLang="ja-JP" dirty="0"/>
          </a:p>
          <a:p>
            <a:r>
              <a:rPr lang="en-US" altLang="ja-JP" dirty="0"/>
              <a:t>CPU</a:t>
            </a:r>
            <a:r>
              <a:rPr lang="ja-JP" altLang="en-US" dirty="0"/>
              <a:t>使用率が徐々に増加して一定に</a:t>
            </a:r>
            <a:endParaRPr lang="en-US" altLang="ja-JP" dirty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使用率が増加する間、性能も徐々に向上する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CPU</a:t>
            </a:r>
            <a:r>
              <a:rPr kumimoji="1" lang="ja-JP" altLang="en-US" dirty="0">
                <a:solidFill>
                  <a:schemeClr val="tx1"/>
                </a:solidFill>
              </a:rPr>
              <a:t>使用率と実行時間の相関（</a:t>
            </a:r>
            <a:r>
              <a:rPr kumimoji="1" lang="en-US" altLang="ja-JP" dirty="0">
                <a:solidFill>
                  <a:schemeClr val="tx1"/>
                </a:solidFill>
              </a:rPr>
              <a:t>1/2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90755"/>
              </p:ext>
            </p:extLst>
          </p:nvPr>
        </p:nvGraphicFramePr>
        <p:xfrm>
          <a:off x="0" y="3573016"/>
          <a:ext cx="4283968" cy="328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49691"/>
              </p:ext>
            </p:extLst>
          </p:nvPr>
        </p:nvGraphicFramePr>
        <p:xfrm>
          <a:off x="4572000" y="3501008"/>
          <a:ext cx="4572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738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/>
              <a:t>使用率が大きく低下後、</a:t>
            </a:r>
            <a:r>
              <a:rPr lang="ja-JP" altLang="en-US" dirty="0"/>
              <a:t>増加または一定に</a:t>
            </a:r>
            <a:endParaRPr lang="en-US" altLang="ja-JP" dirty="0"/>
          </a:p>
          <a:p>
            <a:pPr lvl="1"/>
            <a:r>
              <a:rPr lang="en-US" altLang="ja-JP" dirty="0"/>
              <a:t>CPU</a:t>
            </a:r>
            <a:r>
              <a:rPr lang="ja-JP" altLang="en-US" dirty="0"/>
              <a:t>使用率</a:t>
            </a:r>
            <a:r>
              <a:rPr lang="ja-JP" altLang="en-US" dirty="0" smtClean="0"/>
              <a:t>が低下している間、性能は向上する</a:t>
            </a:r>
            <a:endParaRPr kumimoji="1" lang="en-US" altLang="ja-JP" dirty="0"/>
          </a:p>
          <a:p>
            <a:r>
              <a:rPr lang="en-US" altLang="ja-JP" dirty="0"/>
              <a:t>CPU</a:t>
            </a:r>
            <a:r>
              <a:rPr lang="ja-JP" altLang="en-US" dirty="0"/>
              <a:t>使用率が大きく増加・減少を繰り返す</a:t>
            </a:r>
            <a:endParaRPr lang="en-US" altLang="ja-JP" dirty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を増やすほど性能は低下する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CPU</a:t>
            </a:r>
            <a:r>
              <a:rPr lang="ja-JP" altLang="en-US">
                <a:solidFill>
                  <a:schemeClr val="tx1"/>
                </a:solidFill>
              </a:rPr>
              <a:t>使用率と実行時間の相関（</a:t>
            </a:r>
            <a:r>
              <a:rPr lang="en-US" altLang="ja-JP">
                <a:solidFill>
                  <a:schemeClr val="tx1"/>
                </a:solidFill>
              </a:rPr>
              <a:t>2/2</a:t>
            </a:r>
            <a:r>
              <a:rPr lang="ja-JP" altLang="en-US">
                <a:solidFill>
                  <a:schemeClr val="tx1"/>
                </a:solidFill>
              </a:rPr>
              <a:t>）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122554"/>
              </p:ext>
            </p:extLst>
          </p:nvPr>
        </p:nvGraphicFramePr>
        <p:xfrm>
          <a:off x="0" y="3560150"/>
          <a:ext cx="421196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490148"/>
              </p:ext>
            </p:extLst>
          </p:nvPr>
        </p:nvGraphicFramePr>
        <p:xfrm>
          <a:off x="4572000" y="3573016"/>
          <a:ext cx="439248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92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動的最適化</a:t>
            </a:r>
            <a:r>
              <a:rPr lang="ja-JP" altLang="en-US" dirty="0">
                <a:solidFill>
                  <a:schemeClr val="tx1"/>
                </a:solidFill>
              </a:rPr>
              <a:t>のアルゴリズム</a:t>
            </a:r>
            <a:endParaRPr kumimoji="1"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57200" y="1600200"/>
            <a:ext cx="807524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CPU</a:t>
            </a:r>
            <a:r>
              <a:rPr lang="ja-JP" altLang="en-US" dirty="0" smtClean="0"/>
              <a:t>使用率に基づいて最適な仮想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数を決定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ずつ</a:t>
            </a:r>
            <a:r>
              <a:rPr lang="ja-JP" altLang="en-US" dirty="0" smtClean="0"/>
              <a:t>増加させて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使用率を測定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CPU</a:t>
            </a:r>
            <a:r>
              <a:rPr lang="ja-JP" altLang="en-US" dirty="0" smtClean="0"/>
              <a:t>使用率が一定になった時点での仮想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ja-JP" altLang="en-US" dirty="0"/>
              <a:t>を選択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使用率が最初から大きく低下した場合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増加に転じるか、一定になった時点の仮想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ja-JP" altLang="en-US" dirty="0"/>
              <a:t>を選択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使用率が大きく増加・低下を繰り返す場合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ja-JP" altLang="en-US" dirty="0"/>
              <a:t>を選択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9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296255"/>
              </p:ext>
            </p:extLst>
          </p:nvPr>
        </p:nvGraphicFramePr>
        <p:xfrm>
          <a:off x="0" y="4437112"/>
          <a:ext cx="3131840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363667"/>
              </p:ext>
            </p:extLst>
          </p:nvPr>
        </p:nvGraphicFramePr>
        <p:xfrm>
          <a:off x="3059832" y="4438671"/>
          <a:ext cx="2880320" cy="241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653082"/>
              </p:ext>
            </p:extLst>
          </p:nvPr>
        </p:nvGraphicFramePr>
        <p:xfrm>
          <a:off x="5940152" y="4365104"/>
          <a:ext cx="3194562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446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kumimoji="1" lang="en-US" altLang="ja-JP" dirty="0" smtClean="0"/>
              <a:t>Xen</a:t>
            </a:r>
            <a:r>
              <a:rPr kumimoji="1" lang="ja-JP" altLang="en-US" dirty="0" smtClean="0"/>
              <a:t>のドメイン０から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数を</a:t>
            </a:r>
            <a:r>
              <a:rPr lang="ja-JP" altLang="en-US" dirty="0"/>
              <a:t>変更</a:t>
            </a:r>
            <a:endParaRPr lang="en-US" altLang="ja-JP" dirty="0"/>
          </a:p>
          <a:p>
            <a:pPr lvl="1"/>
            <a:r>
              <a:rPr lang="en-US" altLang="ja-JP" dirty="0" err="1" smtClean="0"/>
              <a:t>XenStore</a:t>
            </a:r>
            <a:r>
              <a:rPr lang="ja-JP" altLang="en-US" dirty="0" smtClean="0"/>
              <a:t>に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の新しい仮想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数を書き込む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内の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カーネルモジュールが書き込みを検知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指定された仮想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数の</a:t>
            </a:r>
            <a:r>
              <a:rPr lang="en-US" altLang="ja-JP" dirty="0" smtClean="0"/>
              <a:t>CPU</a:t>
            </a:r>
            <a:r>
              <a:rPr lang="ja-JP" altLang="en-US" dirty="0" err="1" smtClean="0"/>
              <a:t>だけを</a:t>
            </a:r>
            <a:r>
              <a:rPr lang="ja-JP" altLang="en-US" dirty="0" smtClean="0"/>
              <a:t>有効にする</a:t>
            </a:r>
            <a:endParaRPr kumimoji="1" lang="ja-JP" altLang="en-US" dirty="0"/>
          </a:p>
          <a:p>
            <a:pPr lvl="2"/>
            <a:r>
              <a:rPr lang="ja-JP" altLang="en-US" dirty="0" smtClean="0"/>
              <a:t>各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の状態をオンラインまたはオフラインに変更</a:t>
            </a:r>
            <a:endParaRPr lang="en-US" altLang="ja-JP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3421843" y="3911122"/>
            <a:ext cx="2736304" cy="179086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599929" y="5130946"/>
            <a:ext cx="481690" cy="4950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23728" y="5850925"/>
            <a:ext cx="4032447" cy="8640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ハイパーバイザ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17145" y="4012159"/>
            <a:ext cx="123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</a:t>
            </a:r>
            <a:endParaRPr kumimoji="1" lang="ja-JP" altLang="en-US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87157" y="48065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2123728" y="3911123"/>
            <a:ext cx="1224136" cy="17908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099410" y="4005063"/>
            <a:ext cx="124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Dom0</a:t>
            </a:r>
            <a:endParaRPr kumimoji="1" lang="ja-JP" altLang="en-US" sz="2400" dirty="0"/>
          </a:p>
        </p:txBody>
      </p:sp>
      <p:sp>
        <p:nvSpPr>
          <p:cNvPr id="35" name="フローチャート : 磁気ディスク 34"/>
          <p:cNvSpPr/>
          <p:nvPr/>
        </p:nvSpPr>
        <p:spPr>
          <a:xfrm>
            <a:off x="2303748" y="4943720"/>
            <a:ext cx="864096" cy="573605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Xen</a:t>
            </a: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Store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378199" y="4173905"/>
            <a:ext cx="1515537" cy="57066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Linux</a:t>
            </a: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カーネル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51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859216" cy="11430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動的最適化の実装</a:t>
            </a:r>
          </a:p>
        </p:txBody>
      </p:sp>
      <p:sp>
        <p:nvSpPr>
          <p:cNvPr id="53" name="円/楕円 52"/>
          <p:cNvSpPr/>
          <p:nvPr/>
        </p:nvSpPr>
        <p:spPr>
          <a:xfrm>
            <a:off x="4996772" y="5123159"/>
            <a:ext cx="481690" cy="4950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371602" y="5128386"/>
            <a:ext cx="481690" cy="4950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3779912" y="5128386"/>
            <a:ext cx="481690" cy="4950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カギ線コネクタ 73"/>
          <p:cNvCxnSpPr>
            <a:stCxn id="35" idx="3"/>
            <a:endCxn id="37" idx="2"/>
          </p:cNvCxnSpPr>
          <p:nvPr/>
        </p:nvCxnSpPr>
        <p:spPr>
          <a:xfrm rot="5400000" flipH="1" flipV="1">
            <a:off x="3549502" y="3930860"/>
            <a:ext cx="772759" cy="2400172"/>
          </a:xfrm>
          <a:prstGeom prst="bentConnector3">
            <a:avLst>
              <a:gd name="adj1" fmla="val -73666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円/楕円 90"/>
          <p:cNvSpPr/>
          <p:nvPr/>
        </p:nvSpPr>
        <p:spPr>
          <a:xfrm>
            <a:off x="5580112" y="5123159"/>
            <a:ext cx="481690" cy="49509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4996772" y="5130946"/>
            <a:ext cx="481690" cy="49509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矢印コネクタ 95"/>
          <p:cNvCxnSpPr>
            <a:stCxn id="37" idx="2"/>
            <a:endCxn id="92" idx="0"/>
          </p:cNvCxnSpPr>
          <p:nvPr/>
        </p:nvCxnSpPr>
        <p:spPr>
          <a:xfrm>
            <a:off x="5135968" y="4744566"/>
            <a:ext cx="101649" cy="3863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>
            <a:stCxn id="37" idx="2"/>
            <a:endCxn id="10" idx="0"/>
          </p:cNvCxnSpPr>
          <p:nvPr/>
        </p:nvCxnSpPr>
        <p:spPr>
          <a:xfrm>
            <a:off x="5135968" y="4744566"/>
            <a:ext cx="704806" cy="3863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91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2915816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 smtClean="0"/>
              <a:t>0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2080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9992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07904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15816" y="51571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873752"/>
          </a:xfrm>
        </p:spPr>
        <p:txBody>
          <a:bodyPr/>
          <a:lstStyle/>
          <a:p>
            <a:r>
              <a:rPr lang="ja-JP" altLang="en-US" dirty="0" smtClean="0"/>
              <a:t>アプリケーションのスレッドを減らす</a:t>
            </a:r>
            <a:r>
              <a:rPr lang="ja-JP" altLang="en-US" dirty="0"/>
              <a:t>ことで間接的に仮想</a:t>
            </a:r>
            <a:r>
              <a:rPr lang="en-US" altLang="ja-JP" dirty="0"/>
              <a:t>CPU</a:t>
            </a:r>
            <a:r>
              <a:rPr lang="ja-JP" altLang="en-US" dirty="0" smtClean="0"/>
              <a:t>数も減らせる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/>
              <a:t>が実際に利用可能な物理</a:t>
            </a:r>
            <a:r>
              <a:rPr lang="en-US" altLang="ja-JP" dirty="0"/>
              <a:t>CPU</a:t>
            </a:r>
            <a:r>
              <a:rPr lang="ja-JP" altLang="en-US" dirty="0"/>
              <a:t>数に応じて調整</a:t>
            </a:r>
            <a:endParaRPr lang="en-US" altLang="ja-JP" dirty="0" smtClean="0"/>
          </a:p>
          <a:p>
            <a:pPr lvl="1"/>
            <a:r>
              <a:rPr lang="ja-JP" altLang="en-US" dirty="0"/>
              <a:t>アプリケーションレベルの</a:t>
            </a:r>
            <a:r>
              <a:rPr lang="en-US" altLang="ja-JP" dirty="0"/>
              <a:t>LHP</a:t>
            </a:r>
            <a:r>
              <a:rPr lang="ja-JP" altLang="en-US" dirty="0"/>
              <a:t>なども解消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pPr lvl="1"/>
            <a:r>
              <a:rPr lang="ja-JP" altLang="en-US" dirty="0"/>
              <a:t>変更可能かどうかはアプリケーション依存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手法２：アプリケーションスレッド数の最適化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43808" y="5856947"/>
            <a:ext cx="3240360" cy="771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915816" y="4077072"/>
            <a:ext cx="3096344" cy="10487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15816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707904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499992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292080" y="5228238"/>
            <a:ext cx="720080" cy="5050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915816" y="6021288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07904" y="6052647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99992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292080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779912" y="4365104"/>
            <a:ext cx="208823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3808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40182" y="4077072"/>
            <a:ext cx="188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アプリケーション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99992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2</a:t>
            </a:r>
            <a:endParaRPr kumimoji="1" lang="en-US" altLang="ja-JP" dirty="0" smtClean="0"/>
          </a:p>
        </p:txBody>
      </p:sp>
      <p:cxnSp>
        <p:nvCxnSpPr>
          <p:cNvPr id="28" name="直線コネクタ 27"/>
          <p:cNvCxnSpPr>
            <a:stCxn id="6" idx="4"/>
            <a:endCxn id="10" idx="0"/>
          </p:cNvCxnSpPr>
          <p:nvPr/>
        </p:nvCxnSpPr>
        <p:spPr>
          <a:xfrm>
            <a:off x="3275856" y="5733256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7" idx="4"/>
            <a:endCxn id="10" idx="0"/>
          </p:cNvCxnSpPr>
          <p:nvPr/>
        </p:nvCxnSpPr>
        <p:spPr>
          <a:xfrm flipH="1">
            <a:off x="3275856" y="5733256"/>
            <a:ext cx="792088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4"/>
            <a:endCxn id="12" idx="0"/>
          </p:cNvCxnSpPr>
          <p:nvPr/>
        </p:nvCxnSpPr>
        <p:spPr>
          <a:xfrm>
            <a:off x="4860032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9" idx="4"/>
            <a:endCxn id="12" idx="0"/>
          </p:cNvCxnSpPr>
          <p:nvPr/>
        </p:nvCxnSpPr>
        <p:spPr>
          <a:xfrm flipH="1">
            <a:off x="4860032" y="5733256"/>
            <a:ext cx="792088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6" idx="0"/>
          </p:cNvCxnSpPr>
          <p:nvPr/>
        </p:nvCxnSpPr>
        <p:spPr>
          <a:xfrm flipH="1">
            <a:off x="3275856" y="4941168"/>
            <a:ext cx="869688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4" idx="2"/>
            <a:endCxn id="8" idx="0"/>
          </p:cNvCxnSpPr>
          <p:nvPr/>
        </p:nvCxnSpPr>
        <p:spPr>
          <a:xfrm>
            <a:off x="4824028" y="4941168"/>
            <a:ext cx="3600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860032" y="44998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スレッド</a:t>
            </a:r>
            <a:endParaRPr kumimoji="1" lang="ja-JP" altLang="en-US" sz="1600" dirty="0"/>
          </a:p>
        </p:txBody>
      </p:sp>
      <p:sp>
        <p:nvSpPr>
          <p:cNvPr id="87" name="右カーブ矢印 86"/>
          <p:cNvSpPr/>
          <p:nvPr/>
        </p:nvSpPr>
        <p:spPr>
          <a:xfrm rot="10800000">
            <a:off x="6119600" y="4518410"/>
            <a:ext cx="684648" cy="178858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8" name="曲線コネクタ 87"/>
          <p:cNvCxnSpPr/>
          <p:nvPr/>
        </p:nvCxnSpPr>
        <p:spPr>
          <a:xfrm rot="16200000" flipH="1">
            <a:off x="3916413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曲線コネクタ 88"/>
          <p:cNvCxnSpPr/>
          <p:nvPr/>
        </p:nvCxnSpPr>
        <p:spPr>
          <a:xfrm rot="16200000" flipH="1">
            <a:off x="4481295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曲線コネクタ 72"/>
          <p:cNvCxnSpPr/>
          <p:nvPr/>
        </p:nvCxnSpPr>
        <p:spPr>
          <a:xfrm rot="16200000" flipH="1">
            <a:off x="4204445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曲線コネクタ 74"/>
          <p:cNvCxnSpPr/>
          <p:nvPr/>
        </p:nvCxnSpPr>
        <p:spPr>
          <a:xfrm rot="16200000" flipH="1">
            <a:off x="4763736" y="4599826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" idx="0"/>
          </p:cNvCxnSpPr>
          <p:nvPr/>
        </p:nvCxnSpPr>
        <p:spPr>
          <a:xfrm flipH="1">
            <a:off x="4067944" y="4941168"/>
            <a:ext cx="29921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endCxn id="9" idx="0"/>
          </p:cNvCxnSpPr>
          <p:nvPr/>
        </p:nvCxnSpPr>
        <p:spPr>
          <a:xfrm>
            <a:off x="5256076" y="4941168"/>
            <a:ext cx="39604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7" idx="4"/>
            <a:endCxn id="11" idx="0"/>
          </p:cNvCxnSpPr>
          <p:nvPr/>
        </p:nvCxnSpPr>
        <p:spPr>
          <a:xfrm>
            <a:off x="4067944" y="5733256"/>
            <a:ext cx="0" cy="3193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4"/>
            <a:endCxn id="13" idx="0"/>
          </p:cNvCxnSpPr>
          <p:nvPr/>
        </p:nvCxnSpPr>
        <p:spPr>
          <a:xfrm>
            <a:off x="5652120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92"/>
          <p:cNvSpPr/>
          <p:nvPr/>
        </p:nvSpPr>
        <p:spPr>
          <a:xfrm>
            <a:off x="3707904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5292080" y="6052647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719086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1</a:t>
            </a:r>
            <a:endParaRPr kumimoji="1" lang="en-US" altLang="ja-JP" dirty="0" smtClean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292080" y="59492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3</a:t>
            </a: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 animBg="1"/>
      <p:bldP spid="94" grpId="0" animBg="1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ja-JP" altLang="en-US" dirty="0" smtClean="0"/>
              <a:t>仮想マシン（</a:t>
            </a:r>
            <a:r>
              <a:rPr lang="en-US" altLang="ja-JP" dirty="0" smtClean="0"/>
              <a:t>VM</a:t>
            </a:r>
            <a:r>
              <a:rPr lang="ja-JP" altLang="en-US" dirty="0" smtClean="0"/>
              <a:t>）内で並列アプリケーションを動かすことも増えてきた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アプリケーションスレッドは仮想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に割り当てられる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は物理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（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コア）に割り当てられる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1430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内での並列アプリケーションの実行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123728" y="3911124"/>
            <a:ext cx="4032448" cy="12460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763072" y="4238007"/>
            <a:ext cx="2808312" cy="688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266852" y="6046333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355976" y="603790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69714" y="5202853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176950" y="5193289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269714" y="6027197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176950" y="603790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355976" y="5208756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266852" y="5202853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123728" y="5850925"/>
            <a:ext cx="4032447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60637" y="60463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6852" y="60230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0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98557" y="60212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1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6785" y="60230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2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81546" y="60230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3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852" y="52292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98557" y="52292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81546" y="523094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36785" y="52292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30351" y="3911124"/>
            <a:ext cx="199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アプリケーショ</a:t>
            </a:r>
            <a:r>
              <a:rPr lang="ja-JP" altLang="en-US" sz="1600" dirty="0"/>
              <a:t>ン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24188" y="42374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36785" y="44256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スレッド</a:t>
            </a:r>
            <a:endParaRPr kumimoji="1" lang="ja-JP" altLang="en-US" sz="1600" dirty="0"/>
          </a:p>
        </p:txBody>
      </p:sp>
      <p:cxnSp>
        <p:nvCxnSpPr>
          <p:cNvPr id="29" name="直線コネクタ 28"/>
          <p:cNvCxnSpPr>
            <a:endCxn id="15" idx="0"/>
          </p:cNvCxnSpPr>
          <p:nvPr/>
        </p:nvCxnSpPr>
        <p:spPr>
          <a:xfrm flipH="1">
            <a:off x="2626892" y="4926729"/>
            <a:ext cx="582547" cy="2761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11" idx="0"/>
          </p:cNvCxnSpPr>
          <p:nvPr/>
        </p:nvCxnSpPr>
        <p:spPr>
          <a:xfrm>
            <a:off x="3514240" y="4926729"/>
            <a:ext cx="22750" cy="2665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14" idx="0"/>
          </p:cNvCxnSpPr>
          <p:nvPr/>
        </p:nvCxnSpPr>
        <p:spPr>
          <a:xfrm>
            <a:off x="3774322" y="4926729"/>
            <a:ext cx="941694" cy="2820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0" idx="0"/>
          </p:cNvCxnSpPr>
          <p:nvPr/>
        </p:nvCxnSpPr>
        <p:spPr>
          <a:xfrm>
            <a:off x="4167228" y="4926729"/>
            <a:ext cx="1462526" cy="2761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8" idx="0"/>
          </p:cNvCxnSpPr>
          <p:nvPr/>
        </p:nvCxnSpPr>
        <p:spPr>
          <a:xfrm>
            <a:off x="2626892" y="5850925"/>
            <a:ext cx="0" cy="1954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1" idx="4"/>
            <a:endCxn id="13" idx="0"/>
          </p:cNvCxnSpPr>
          <p:nvPr/>
        </p:nvCxnSpPr>
        <p:spPr>
          <a:xfrm>
            <a:off x="3536990" y="5841361"/>
            <a:ext cx="0" cy="1965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4" idx="4"/>
            <a:endCxn id="9" idx="0"/>
          </p:cNvCxnSpPr>
          <p:nvPr/>
        </p:nvCxnSpPr>
        <p:spPr>
          <a:xfrm>
            <a:off x="4716016" y="5856828"/>
            <a:ext cx="0" cy="18108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0" idx="4"/>
            <a:endCxn id="12" idx="0"/>
          </p:cNvCxnSpPr>
          <p:nvPr/>
        </p:nvCxnSpPr>
        <p:spPr>
          <a:xfrm>
            <a:off x="5629754" y="5850925"/>
            <a:ext cx="0" cy="1762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146239" y="53326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68" name="曲線コネクタ 67"/>
          <p:cNvCxnSpPr/>
          <p:nvPr/>
        </p:nvCxnSpPr>
        <p:spPr>
          <a:xfrm rot="16200000" flipH="1">
            <a:off x="2932231" y="4540334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線コネクタ 82"/>
          <p:cNvCxnSpPr/>
          <p:nvPr/>
        </p:nvCxnSpPr>
        <p:spPr>
          <a:xfrm rot="16200000" flipH="1">
            <a:off x="3230068" y="4540334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線コネクタ 83"/>
          <p:cNvCxnSpPr/>
          <p:nvPr/>
        </p:nvCxnSpPr>
        <p:spPr>
          <a:xfrm rot="16200000" flipH="1">
            <a:off x="3834804" y="451595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曲線コネクタ 84"/>
          <p:cNvCxnSpPr/>
          <p:nvPr/>
        </p:nvCxnSpPr>
        <p:spPr>
          <a:xfrm rot="16200000" flipH="1">
            <a:off x="3519038" y="451595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5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srgbClr val="000000"/>
                </a:solidFill>
              </a:rPr>
              <a:t>先行研究では物理</a:t>
            </a:r>
            <a:r>
              <a:rPr lang="en-US" altLang="ja-JP">
                <a:solidFill>
                  <a:srgbClr val="000000"/>
                </a:solidFill>
              </a:rPr>
              <a:t>CPU</a:t>
            </a:r>
            <a:r>
              <a:rPr lang="ja-JP" altLang="en-US">
                <a:solidFill>
                  <a:srgbClr val="000000"/>
                </a:solidFill>
              </a:rPr>
              <a:t>がすべての仮想</a:t>
            </a:r>
            <a:r>
              <a:rPr lang="en-US" altLang="ja-JP">
                <a:solidFill>
                  <a:srgbClr val="000000"/>
                </a:solidFill>
              </a:rPr>
              <a:t>CPU</a:t>
            </a:r>
            <a:r>
              <a:rPr lang="ja-JP" altLang="en-US">
                <a:solidFill>
                  <a:srgbClr val="000000"/>
                </a:solidFill>
              </a:rPr>
              <a:t>に共有されていることを仮定</a:t>
            </a:r>
            <a:endParaRPr kumimoji="1" lang="ja-JP" altLang="en-US">
              <a:solidFill>
                <a:srgbClr val="000000"/>
              </a:solidFill>
            </a:endParaRPr>
          </a:p>
          <a:p>
            <a:pPr lvl="1"/>
            <a:r>
              <a:rPr lang="ja-JP" altLang="en-US">
                <a:solidFill>
                  <a:srgbClr val="000000"/>
                </a:solidFill>
              </a:rPr>
              <a:t>実際には仮想</a:t>
            </a:r>
            <a:r>
              <a:rPr kumimoji="1" lang="en-US" altLang="ja-JP">
                <a:solidFill>
                  <a:srgbClr val="000000"/>
                </a:solidFill>
              </a:rPr>
              <a:t>CPU</a:t>
            </a:r>
            <a:r>
              <a:rPr kumimoji="1" lang="ja-JP" altLang="en-US">
                <a:solidFill>
                  <a:srgbClr val="000000"/>
                </a:solidFill>
              </a:rPr>
              <a:t>数に比例し</a:t>
            </a:r>
            <a:r>
              <a:rPr lang="ja-JP" altLang="en-US">
                <a:solidFill>
                  <a:srgbClr val="000000"/>
                </a:solidFill>
              </a:rPr>
              <a:t>た数の</a:t>
            </a:r>
            <a:r>
              <a:rPr kumimoji="1" lang="ja-JP" altLang="en-US">
                <a:solidFill>
                  <a:srgbClr val="000000"/>
                </a:solidFill>
              </a:rPr>
              <a:t>物理</a:t>
            </a:r>
            <a:r>
              <a:rPr kumimoji="1" lang="en-US" altLang="ja-JP">
                <a:solidFill>
                  <a:srgbClr val="000000"/>
                </a:solidFill>
              </a:rPr>
              <a:t>CPU</a:t>
            </a:r>
            <a:r>
              <a:rPr kumimoji="1" lang="ja-JP" altLang="en-US">
                <a:solidFill>
                  <a:srgbClr val="000000"/>
                </a:solidFill>
              </a:rPr>
              <a:t>が利用可能とは限らない</a:t>
            </a:r>
            <a:endParaRPr kumimoji="1" lang="en-US" altLang="ja-JP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各仮想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に割り当てられる物理</a:t>
            </a:r>
            <a:r>
              <a:rPr lang="en-US" altLang="ja-JP" dirty="0">
                <a:solidFill>
                  <a:srgbClr val="000000"/>
                </a:solidFill>
              </a:rPr>
              <a:t>CPU</a:t>
            </a:r>
            <a:r>
              <a:rPr lang="ja-JP" altLang="en-US" dirty="0">
                <a:solidFill>
                  <a:srgbClr val="000000"/>
                </a:solidFill>
              </a:rPr>
              <a:t>の割合を算出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利用可能な物理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数の見積もり</a:t>
            </a:r>
            <a:r>
              <a:rPr lang="en-US" altLang="ja-JP" strike="sngStrike" dirty="0">
                <a:solidFill>
                  <a:srgbClr val="FF0000"/>
                </a:solidFill>
              </a:rPr>
              <a:t> </a:t>
            </a:r>
            <a:endParaRPr kumimoji="1" lang="ja-JP" altLang="en-US" strike="sngStrike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0" name="テキスト ボックス 10"/>
          <p:cNvSpPr txBox="1"/>
          <p:nvPr/>
        </p:nvSpPr>
        <p:spPr>
          <a:xfrm>
            <a:off x="6055568" y="5266531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31" name="円/楕円 34"/>
          <p:cNvSpPr/>
          <p:nvPr/>
        </p:nvSpPr>
        <p:spPr>
          <a:xfrm>
            <a:off x="212372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円/楕円 35"/>
          <p:cNvSpPr/>
          <p:nvPr/>
        </p:nvSpPr>
        <p:spPr>
          <a:xfrm>
            <a:off x="2627784" y="6021288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円/楕円 36"/>
          <p:cNvSpPr/>
          <p:nvPr/>
        </p:nvSpPr>
        <p:spPr>
          <a:xfrm>
            <a:off x="3131840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" dirty="0" smtClean="0"/>
              <a:t>1</a:t>
            </a:r>
            <a:endParaRPr kumimoji="1" lang="ja-JP" altLang="en-US" sz="100" dirty="0"/>
          </a:p>
        </p:txBody>
      </p:sp>
      <p:sp>
        <p:nvSpPr>
          <p:cNvPr id="37" name="円/楕円 37"/>
          <p:cNvSpPr/>
          <p:nvPr/>
        </p:nvSpPr>
        <p:spPr>
          <a:xfrm>
            <a:off x="4283968" y="6021288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円/楕円 38"/>
          <p:cNvSpPr/>
          <p:nvPr/>
        </p:nvSpPr>
        <p:spPr>
          <a:xfrm>
            <a:off x="392392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9"/>
          <p:cNvSpPr/>
          <p:nvPr/>
        </p:nvSpPr>
        <p:spPr>
          <a:xfrm>
            <a:off x="464400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40"/>
          <p:cNvSpPr/>
          <p:nvPr/>
        </p:nvSpPr>
        <p:spPr>
          <a:xfrm>
            <a:off x="5292080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1"/>
          <p:cNvCxnSpPr>
            <a:stCxn id="66" idx="4"/>
            <a:endCxn id="67" idx="0"/>
          </p:cNvCxnSpPr>
          <p:nvPr/>
        </p:nvCxnSpPr>
        <p:spPr>
          <a:xfrm>
            <a:off x="2339752" y="5661248"/>
            <a:ext cx="504056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3"/>
          <p:cNvCxnSpPr>
            <a:stCxn id="68" idx="4"/>
            <a:endCxn id="67" idx="0"/>
          </p:cNvCxnSpPr>
          <p:nvPr/>
        </p:nvCxnSpPr>
        <p:spPr>
          <a:xfrm flipH="1">
            <a:off x="2843808" y="5661248"/>
            <a:ext cx="504056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4"/>
          <p:cNvCxnSpPr>
            <a:stCxn id="68" idx="4"/>
            <a:endCxn id="69" idx="0"/>
          </p:cNvCxnSpPr>
          <p:nvPr/>
        </p:nvCxnSpPr>
        <p:spPr>
          <a:xfrm>
            <a:off x="3347864" y="5661248"/>
            <a:ext cx="1152128" cy="36004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5"/>
          <p:cNvCxnSpPr>
            <a:stCxn id="70" idx="4"/>
            <a:endCxn id="69" idx="0"/>
          </p:cNvCxnSpPr>
          <p:nvPr/>
        </p:nvCxnSpPr>
        <p:spPr>
          <a:xfrm>
            <a:off x="4139952" y="5661248"/>
            <a:ext cx="360040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6"/>
          <p:cNvCxnSpPr>
            <a:endCxn id="69" idx="0"/>
          </p:cNvCxnSpPr>
          <p:nvPr/>
        </p:nvCxnSpPr>
        <p:spPr>
          <a:xfrm flipH="1">
            <a:off x="4499992" y="5661248"/>
            <a:ext cx="360040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7"/>
          <p:cNvCxnSpPr>
            <a:endCxn id="69" idx="0"/>
          </p:cNvCxnSpPr>
          <p:nvPr/>
        </p:nvCxnSpPr>
        <p:spPr>
          <a:xfrm flipH="1">
            <a:off x="4499992" y="5661248"/>
            <a:ext cx="1008112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50"/>
          <p:cNvSpPr txBox="1"/>
          <p:nvPr/>
        </p:nvSpPr>
        <p:spPr>
          <a:xfrm>
            <a:off x="3131840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48" name="テキスト ボックス 50"/>
          <p:cNvSpPr txBox="1"/>
          <p:nvPr/>
        </p:nvSpPr>
        <p:spPr>
          <a:xfrm>
            <a:off x="3923928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49" name="テキスト ボックス 50"/>
          <p:cNvSpPr txBox="1"/>
          <p:nvPr/>
        </p:nvSpPr>
        <p:spPr>
          <a:xfrm>
            <a:off x="4644008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50" name="テキスト ボックス 50"/>
          <p:cNvSpPr txBox="1"/>
          <p:nvPr/>
        </p:nvSpPr>
        <p:spPr>
          <a:xfrm>
            <a:off x="5292080" y="522920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51" name="テキスト ボックス 10"/>
          <p:cNvSpPr txBox="1"/>
          <p:nvPr/>
        </p:nvSpPr>
        <p:spPr>
          <a:xfrm>
            <a:off x="6084168" y="6021288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 smtClean="0"/>
              <a:t>物理</a:t>
            </a:r>
            <a:r>
              <a:rPr kumimoji="1" lang="en-US" altLang="ja-JP" sz="2000" dirty="0" smtClean="0"/>
              <a:t>CPU</a:t>
            </a:r>
            <a:endParaRPr kumimoji="1" lang="ja-JP" altLang="en-US" sz="2000" dirty="0"/>
          </a:p>
        </p:txBody>
      </p:sp>
      <p:graphicFrame>
        <p:nvGraphicFramePr>
          <p:cNvPr id="52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0767"/>
              </p:ext>
            </p:extLst>
          </p:nvPr>
        </p:nvGraphicFramePr>
        <p:xfrm>
          <a:off x="2259591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数式" r:id="rId4" imgW="152400" imgH="393700" progId="Equation.3">
                  <p:embed/>
                </p:oleObj>
              </mc:Choice>
              <mc:Fallback>
                <p:oleObj name="数式" r:id="rId4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591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96882"/>
              </p:ext>
            </p:extLst>
          </p:nvPr>
        </p:nvGraphicFramePr>
        <p:xfrm>
          <a:off x="3275856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数式" r:id="rId6" imgW="152400" imgH="393700" progId="Equation.3">
                  <p:embed/>
                </p:oleObj>
              </mc:Choice>
              <mc:Fallback>
                <p:oleObj name="数式" r:id="rId6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40838"/>
              </p:ext>
            </p:extLst>
          </p:nvPr>
        </p:nvGraphicFramePr>
        <p:xfrm>
          <a:off x="4067944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数式" r:id="rId7" imgW="152400" imgH="393700" progId="Equation.3">
                  <p:embed/>
                </p:oleObj>
              </mc:Choice>
              <mc:Fallback>
                <p:oleObj name="数式" r:id="rId7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7944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66523"/>
              </p:ext>
            </p:extLst>
          </p:nvPr>
        </p:nvGraphicFramePr>
        <p:xfrm>
          <a:off x="4788024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数式" r:id="rId9" imgW="152400" imgH="393700" progId="Equation.3">
                  <p:embed/>
                </p:oleObj>
              </mc:Choice>
              <mc:Fallback>
                <p:oleObj name="数式" r:id="rId9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40717"/>
              </p:ext>
            </p:extLst>
          </p:nvPr>
        </p:nvGraphicFramePr>
        <p:xfrm>
          <a:off x="5436096" y="4653136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数式" r:id="rId10" imgW="152400" imgH="393700" progId="Equation.3">
                  <p:embed/>
                </p:oleObj>
              </mc:Choice>
              <mc:Fallback>
                <p:oleObj name="数式" r:id="rId10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6096" y="4653136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85644"/>
              </p:ext>
            </p:extLst>
          </p:nvPr>
        </p:nvGraphicFramePr>
        <p:xfrm>
          <a:off x="2259591" y="466023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数式" r:id="rId11" imgW="152400" imgH="393700" progId="Equation.3">
                  <p:embed/>
                </p:oleObj>
              </mc:Choice>
              <mc:Fallback>
                <p:oleObj name="数式" r:id="rId11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591" y="466023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33469"/>
              </p:ext>
            </p:extLst>
          </p:nvPr>
        </p:nvGraphicFramePr>
        <p:xfrm>
          <a:off x="3117726" y="4660305"/>
          <a:ext cx="5111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数式" r:id="rId12" imgW="406400" imgH="393700" progId="Equation.3">
                  <p:embed/>
                </p:oleObj>
              </mc:Choice>
              <mc:Fallback>
                <p:oleObj name="数式" r:id="rId12" imgW="40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17726" y="4660305"/>
                        <a:ext cx="5111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409478"/>
              </p:ext>
            </p:extLst>
          </p:nvPr>
        </p:nvGraphicFramePr>
        <p:xfrm>
          <a:off x="4067944" y="466023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数式" r:id="rId14" imgW="152400" imgH="393700" progId="Equation.3">
                  <p:embed/>
                </p:oleObj>
              </mc:Choice>
              <mc:Fallback>
                <p:oleObj name="数式" r:id="rId14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7944" y="466023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65753"/>
              </p:ext>
            </p:extLst>
          </p:nvPr>
        </p:nvGraphicFramePr>
        <p:xfrm>
          <a:off x="4788024" y="4660309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数式" r:id="rId16" imgW="152400" imgH="393700" progId="Equation.3">
                  <p:embed/>
                </p:oleObj>
              </mc:Choice>
              <mc:Fallback>
                <p:oleObj name="数式" r:id="rId16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88024" y="4660309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4899"/>
              </p:ext>
            </p:extLst>
          </p:nvPr>
        </p:nvGraphicFramePr>
        <p:xfrm>
          <a:off x="5436096" y="466023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数式" r:id="rId18" imgW="152400" imgH="393700" progId="Equation.3">
                  <p:embed/>
                </p:oleObj>
              </mc:Choice>
              <mc:Fallback>
                <p:oleObj name="数式" r:id="rId18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36096" y="466023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角丸四角形 68"/>
          <p:cNvSpPr/>
          <p:nvPr/>
        </p:nvSpPr>
        <p:spPr>
          <a:xfrm>
            <a:off x="2123728" y="4077072"/>
            <a:ext cx="2376264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VM1</a:t>
            </a: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角丸四角形 69"/>
          <p:cNvSpPr/>
          <p:nvPr/>
        </p:nvSpPr>
        <p:spPr>
          <a:xfrm>
            <a:off x="4644008" y="4077072"/>
            <a:ext cx="1224136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VM2</a:t>
            </a: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4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01229"/>
              </p:ext>
            </p:extLst>
          </p:nvPr>
        </p:nvGraphicFramePr>
        <p:xfrm>
          <a:off x="1835696" y="4077072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数式" r:id="rId20" imgW="152400" imgH="393700" progId="Equation.3">
                  <p:embed/>
                </p:oleObj>
              </mc:Choice>
              <mc:Fallback>
                <p:oleObj name="数式" r:id="rId20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35696" y="4077072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37798"/>
              </p:ext>
            </p:extLst>
          </p:nvPr>
        </p:nvGraphicFramePr>
        <p:xfrm>
          <a:off x="5940152" y="4149080"/>
          <a:ext cx="192342" cy="4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数式" r:id="rId22" imgW="152400" imgH="393700" progId="Equation.3">
                  <p:embed/>
                </p:oleObj>
              </mc:Choice>
              <mc:Fallback>
                <p:oleObj name="数式" r:id="rId22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40152" y="4149080"/>
                        <a:ext cx="192342" cy="4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直線コネクタ 42"/>
          <p:cNvCxnSpPr>
            <a:endCxn id="69" idx="0"/>
          </p:cNvCxnSpPr>
          <p:nvPr/>
        </p:nvCxnSpPr>
        <p:spPr>
          <a:xfrm>
            <a:off x="3365202" y="5695925"/>
            <a:ext cx="1134790" cy="32536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角丸四角形 48"/>
          <p:cNvSpPr/>
          <p:nvPr/>
        </p:nvSpPr>
        <p:spPr>
          <a:xfrm>
            <a:off x="1979712" y="5194523"/>
            <a:ext cx="1728192" cy="133082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49"/>
          <p:cNvSpPr/>
          <p:nvPr/>
        </p:nvSpPr>
        <p:spPr>
          <a:xfrm>
            <a:off x="3851920" y="5194523"/>
            <a:ext cx="1906884" cy="133082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9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17623"/>
              </p:ext>
            </p:extLst>
          </p:nvPr>
        </p:nvGraphicFramePr>
        <p:xfrm>
          <a:off x="1619672" y="5373216"/>
          <a:ext cx="1920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数式" r:id="rId24" imgW="136800" imgH="383760" progId="Equation.3">
                  <p:embed/>
                </p:oleObj>
              </mc:Choice>
              <mc:Fallback>
                <p:oleObj name="数式" r:id="rId24" imgW="13680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373216"/>
                        <a:ext cx="1920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705"/>
              </p:ext>
            </p:extLst>
          </p:nvPr>
        </p:nvGraphicFramePr>
        <p:xfrm>
          <a:off x="5868144" y="5344380"/>
          <a:ext cx="1920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数式" r:id="rId25" imgW="136800" imgH="383760" progId="Equation.3">
                  <p:embed/>
                </p:oleObj>
              </mc:Choice>
              <mc:Fallback>
                <p:oleObj name="数式" r:id="rId25" imgW="13680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344380"/>
                        <a:ext cx="1920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6614962" y="4153019"/>
            <a:ext cx="230383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詳しいアルゴリズムは</a:t>
            </a:r>
            <a:endParaRPr lang="en-US" altLang="ja-JP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予稿集を参照</a:t>
            </a:r>
          </a:p>
        </p:txBody>
      </p:sp>
    </p:spTree>
    <p:extLst>
      <p:ext uri="{BB962C8B-B14F-4D97-AF65-F5344CB8AC3E}">
        <p14:creationId xmlns:p14="http://schemas.microsoft.com/office/powerpoint/2010/main" val="33878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実験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5257800"/>
          </a:xfrm>
        </p:spPr>
        <p:txBody>
          <a:bodyPr>
            <a:normAutofit/>
          </a:bodyPr>
          <a:lstStyle/>
          <a:p>
            <a:r>
              <a:rPr lang="en-US" altLang="ja-JP" dirty="0"/>
              <a:t>pCPU-Est</a:t>
            </a:r>
            <a:r>
              <a:rPr lang="ja-JP" altLang="en-US" dirty="0"/>
              <a:t>による性能向上の確認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NAS </a:t>
            </a:r>
            <a:r>
              <a:rPr lang="en-US" altLang="ja-JP" dirty="0"/>
              <a:t>Parallel Benchmarks </a:t>
            </a:r>
            <a:r>
              <a:rPr lang="ja-JP" altLang="en-US" dirty="0"/>
              <a:t>（</a:t>
            </a:r>
            <a:r>
              <a:rPr lang="en-US" altLang="ja-JP" dirty="0"/>
              <a:t>BT, UA, LU</a:t>
            </a:r>
            <a:r>
              <a:rPr lang="ja-JP" altLang="en-US" dirty="0"/>
              <a:t>）</a:t>
            </a:r>
            <a:endParaRPr lang="en-US" altLang="ja-JP" dirty="0"/>
          </a:p>
          <a:p>
            <a:pPr lvl="2"/>
            <a:r>
              <a:rPr lang="en-US" altLang="ja-JP" dirty="0"/>
              <a:t>CPU</a:t>
            </a:r>
            <a:r>
              <a:rPr lang="ja-JP" altLang="en-US" dirty="0"/>
              <a:t>使用率と実行時間の４つの相関のうちの３パターン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16</a:t>
            </a:r>
            <a:r>
              <a:rPr lang="ja-JP" altLang="en-US" dirty="0" smtClean="0"/>
              <a:t>スレッド</a:t>
            </a:r>
            <a:endParaRPr lang="en-US" altLang="ja-JP" dirty="0" smtClean="0"/>
          </a:p>
          <a:p>
            <a:pPr lvl="1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割り当てを削減した場合</a:t>
            </a:r>
            <a:endParaRPr lang="en-US" altLang="ja-JP" dirty="0" smtClean="0"/>
          </a:p>
          <a:p>
            <a:r>
              <a:rPr lang="ja-JP" altLang="en-US" dirty="0"/>
              <a:t>実験</a:t>
            </a:r>
            <a:r>
              <a:rPr lang="ja-JP" altLang="en-US" dirty="0" smtClean="0"/>
              <a:t>環境</a:t>
            </a:r>
            <a:endParaRPr lang="en-US" altLang="ja-JP" dirty="0" smtClean="0"/>
          </a:p>
          <a:p>
            <a:pPr lvl="1"/>
            <a:r>
              <a:rPr lang="en-US" altLang="ja-JP" dirty="0"/>
              <a:t>CPU: AMD Operation 6367 (16</a:t>
            </a:r>
            <a:r>
              <a:rPr lang="ja-JP" altLang="en-US" dirty="0"/>
              <a:t>コア</a:t>
            </a:r>
            <a:r>
              <a:rPr lang="en-US" altLang="ja-JP" dirty="0"/>
              <a:t>) × 2</a:t>
            </a:r>
            <a:r>
              <a:rPr lang="ja-JP" altLang="en-US" dirty="0" err="1"/>
              <a:t>，</a:t>
            </a:r>
            <a:r>
              <a:rPr lang="ja-JP" altLang="en-US" dirty="0"/>
              <a:t>メモリ</a:t>
            </a:r>
            <a:r>
              <a:rPr lang="en-US" altLang="ja-JP" dirty="0"/>
              <a:t>: </a:t>
            </a:r>
            <a:r>
              <a:rPr lang="en-US" altLang="ja-JP" dirty="0" smtClean="0"/>
              <a:t>320GB</a:t>
            </a:r>
          </a:p>
          <a:p>
            <a:pPr lvl="2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として</a:t>
            </a:r>
            <a:r>
              <a:rPr lang="en-US" altLang="ja-JP" dirty="0" smtClean="0"/>
              <a:t>16</a:t>
            </a:r>
            <a:r>
              <a:rPr lang="ja-JP" altLang="en-US" dirty="0" smtClean="0"/>
              <a:t>コアのみを使用</a:t>
            </a:r>
            <a:endParaRPr lang="en-US" altLang="ja-JP" dirty="0" smtClean="0"/>
          </a:p>
          <a:p>
            <a:pPr lvl="1"/>
            <a:r>
              <a:rPr lang="ja-JP" altLang="en-US" dirty="0"/>
              <a:t>仮想化ソフトウェア</a:t>
            </a:r>
            <a:r>
              <a:rPr lang="en-US" altLang="ja-JP" dirty="0"/>
              <a:t>: Xen </a:t>
            </a:r>
            <a:r>
              <a:rPr lang="en-US" altLang="ja-JP" dirty="0" smtClean="0"/>
              <a:t>4.4.0</a:t>
            </a:r>
          </a:p>
          <a:p>
            <a:pPr lvl="1"/>
            <a:r>
              <a:rPr lang="en-US" altLang="ja-JP" dirty="0"/>
              <a:t>VM: </a:t>
            </a:r>
            <a:r>
              <a:rPr lang="ja-JP" altLang="en-US" dirty="0"/>
              <a:t>仮想</a:t>
            </a:r>
            <a:r>
              <a:rPr lang="en-US" altLang="ja-JP" dirty="0"/>
              <a:t>CPU 16</a:t>
            </a:r>
            <a:r>
              <a:rPr lang="ja-JP" altLang="en-US" dirty="0"/>
              <a:t>個，メモリ </a:t>
            </a:r>
            <a:r>
              <a:rPr lang="en-US" altLang="ja-JP" dirty="0"/>
              <a:t>4GB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Linux </a:t>
            </a:r>
            <a:r>
              <a:rPr lang="en-US" altLang="ja-JP" dirty="0"/>
              <a:t>3.13.0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795017"/>
              </p:ext>
            </p:extLst>
          </p:nvPr>
        </p:nvGraphicFramePr>
        <p:xfrm>
          <a:off x="251520" y="3789040"/>
          <a:ext cx="3994150" cy="295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手法１：仮想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数の動的最適化の効果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数に減らす先行研究と比較</a:t>
            </a:r>
            <a:endParaRPr lang="en-US" altLang="ja-JP" dirty="0" smtClean="0"/>
          </a:p>
          <a:p>
            <a:pPr lvl="1"/>
            <a:r>
              <a:rPr lang="en-US" altLang="ja-JP" dirty="0"/>
              <a:t>BT</a:t>
            </a:r>
            <a:r>
              <a:rPr lang="ja-JP" altLang="en-US" dirty="0"/>
              <a:t>では最大</a:t>
            </a:r>
            <a:r>
              <a:rPr lang="en-US" altLang="ja-JP" dirty="0"/>
              <a:t>30%</a:t>
            </a:r>
            <a:r>
              <a:rPr lang="ja-JP" altLang="en-US" dirty="0"/>
              <a:t>の性能向上</a:t>
            </a:r>
            <a:endParaRPr lang="en-US" altLang="ja-JP" dirty="0"/>
          </a:p>
          <a:p>
            <a:pPr lvl="2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が</a:t>
            </a:r>
            <a:r>
              <a:rPr lang="en-US" altLang="ja-JP" dirty="0"/>
              <a:t>6〜12</a:t>
            </a:r>
            <a:r>
              <a:rPr lang="ja-JP" altLang="en-US" dirty="0"/>
              <a:t>個の時に性能向上</a:t>
            </a:r>
            <a:endParaRPr lang="en-US" altLang="ja-JP" dirty="0"/>
          </a:p>
          <a:p>
            <a:pPr lvl="1"/>
            <a:r>
              <a:rPr lang="en-US" altLang="ja-JP" dirty="0"/>
              <a:t>UA</a:t>
            </a:r>
            <a:r>
              <a:rPr lang="ja-JP" altLang="en-US" dirty="0"/>
              <a:t>では最大</a:t>
            </a:r>
            <a:r>
              <a:rPr lang="en-US" altLang="ja-JP" dirty="0"/>
              <a:t>23%</a:t>
            </a:r>
            <a:r>
              <a:rPr lang="ja-JP" altLang="en-US" dirty="0"/>
              <a:t>の性能向上</a:t>
            </a:r>
            <a:endParaRPr lang="en-US" altLang="ja-JP" dirty="0"/>
          </a:p>
          <a:p>
            <a:pPr lvl="2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が</a:t>
            </a:r>
            <a:r>
              <a:rPr lang="en-US" altLang="ja-JP" dirty="0"/>
              <a:t>4〜8</a:t>
            </a:r>
            <a:r>
              <a:rPr lang="ja-JP" altLang="en-US" dirty="0"/>
              <a:t>個の時に性能向上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22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373216"/>
            <a:ext cx="316835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161388"/>
              </p:ext>
            </p:extLst>
          </p:nvPr>
        </p:nvGraphicFramePr>
        <p:xfrm>
          <a:off x="4427984" y="3471333"/>
          <a:ext cx="4366684" cy="33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180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最適性能との比較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動的最適化</a:t>
            </a:r>
            <a:r>
              <a:rPr lang="ja-JP" altLang="en-US" dirty="0"/>
              <a:t>後の</a:t>
            </a:r>
            <a:r>
              <a:rPr lang="ja-JP" altLang="en-US" dirty="0" smtClean="0"/>
              <a:t>性能を最適性能と比較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最適性能：様々な仮想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数の中で最もよい性能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ではほぼ同等の性能</a:t>
            </a:r>
            <a:endParaRPr lang="en-US" altLang="ja-JP" dirty="0" smtClean="0"/>
          </a:p>
          <a:p>
            <a:pPr lvl="1"/>
            <a:r>
              <a:rPr lang="en-US" altLang="ja-JP" dirty="0"/>
              <a:t>UA</a:t>
            </a:r>
            <a:r>
              <a:rPr lang="ja-JP" altLang="en-US" dirty="0"/>
              <a:t>では物理</a:t>
            </a:r>
            <a:r>
              <a:rPr lang="en-US" altLang="ja-JP" dirty="0"/>
              <a:t>CPU</a:t>
            </a:r>
            <a:r>
              <a:rPr lang="ja-JP" altLang="en-US" dirty="0"/>
              <a:t>が</a:t>
            </a:r>
            <a:r>
              <a:rPr lang="en-US" altLang="ja-JP" dirty="0"/>
              <a:t>12</a:t>
            </a:r>
            <a:r>
              <a:rPr lang="ja-JP" altLang="en-US" dirty="0"/>
              <a:t>個の時以外はほぼ同等の性能</a:t>
            </a:r>
            <a:endParaRPr lang="en-US" altLang="ja-JP" dirty="0"/>
          </a:p>
          <a:p>
            <a:pPr lvl="2"/>
            <a:r>
              <a:rPr lang="en-US" altLang="ja-JP" dirty="0" smtClean="0"/>
              <a:t>12</a:t>
            </a:r>
            <a:r>
              <a:rPr lang="ja-JP" altLang="en-US" dirty="0" smtClean="0"/>
              <a:t>個の時は性能が</a:t>
            </a:r>
            <a:r>
              <a:rPr lang="en-US" altLang="ja-JP" dirty="0" smtClean="0"/>
              <a:t>19%</a:t>
            </a:r>
            <a:r>
              <a:rPr lang="ja-JP" altLang="en-US" dirty="0" smtClean="0"/>
              <a:t>低</a:t>
            </a:r>
            <a:r>
              <a:rPr lang="ja-JP" altLang="en-US" dirty="0"/>
              <a:t>かった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00747"/>
              </p:ext>
            </p:extLst>
          </p:nvPr>
        </p:nvGraphicFramePr>
        <p:xfrm>
          <a:off x="251520" y="3645024"/>
          <a:ext cx="399415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83416"/>
              </p:ext>
            </p:extLst>
          </p:nvPr>
        </p:nvGraphicFramePr>
        <p:xfrm>
          <a:off x="4329869" y="3485563"/>
          <a:ext cx="4366684" cy="33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591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873752"/>
          </a:xfrm>
        </p:spPr>
        <p:txBody>
          <a:bodyPr/>
          <a:lstStyle/>
          <a:p>
            <a:r>
              <a:rPr kumimoji="1" lang="ja-JP" altLang="en-US" dirty="0" smtClean="0"/>
              <a:t>最適な仮想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数にある程度近づいた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では小さくなる場合もあった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性能にほぼ影響しなかった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UA</a:t>
            </a:r>
            <a:r>
              <a:rPr lang="ja-JP" altLang="en-US" dirty="0" smtClean="0"/>
              <a:t>では小さくなる場合と大きくなる場合があった</a:t>
            </a:r>
            <a:endParaRPr lang="en-US" altLang="ja-JP" dirty="0"/>
          </a:p>
          <a:p>
            <a:pPr lvl="2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数が</a:t>
            </a:r>
            <a:r>
              <a:rPr lang="en-US" altLang="ja-JP" dirty="0" smtClean="0"/>
              <a:t>12</a:t>
            </a:r>
            <a:r>
              <a:rPr lang="ja-JP" altLang="en-US" dirty="0" smtClean="0"/>
              <a:t>個の時に</a:t>
            </a:r>
            <a:r>
              <a:rPr kumimoji="1" lang="ja-JP" altLang="en-US" dirty="0" smtClean="0"/>
              <a:t>最適性能と大きな差が出た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動的最適化後の仮想</a:t>
            </a:r>
            <a:r>
              <a:rPr kumimoji="1" lang="en-US" altLang="ja-JP" dirty="0">
                <a:solidFill>
                  <a:schemeClr val="tx1"/>
                </a:solidFill>
              </a:rPr>
              <a:t>CPU</a:t>
            </a:r>
            <a:r>
              <a:rPr kumimoji="1" lang="ja-JP" altLang="en-US" dirty="0">
                <a:solidFill>
                  <a:schemeClr val="tx1"/>
                </a:solidFill>
              </a:rPr>
              <a:t>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04700"/>
              </p:ext>
            </p:extLst>
          </p:nvPr>
        </p:nvGraphicFramePr>
        <p:xfrm>
          <a:off x="-1198" y="3657926"/>
          <a:ext cx="4357174" cy="320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208073"/>
              </p:ext>
            </p:extLst>
          </p:nvPr>
        </p:nvGraphicFramePr>
        <p:xfrm>
          <a:off x="4644008" y="3717032"/>
          <a:ext cx="4499992" cy="313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96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kumimoji="1" lang="en-US" altLang="ja-JP" dirty="0" smtClean="0"/>
              <a:t>LU</a:t>
            </a:r>
            <a:r>
              <a:rPr kumimoji="1" lang="ja-JP" altLang="en-US" dirty="0" smtClean="0"/>
              <a:t>では性能が向上しなかった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先行研究と同等の性能</a:t>
            </a:r>
            <a:endParaRPr kumimoji="1" lang="en-US" altLang="ja-JP" dirty="0" smtClean="0"/>
          </a:p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が</a:t>
            </a:r>
            <a:r>
              <a:rPr lang="en-US" altLang="ja-JP" dirty="0"/>
              <a:t>4</a:t>
            </a:r>
            <a:r>
              <a:rPr lang="ja-JP" altLang="en-US" dirty="0"/>
              <a:t>個と</a:t>
            </a:r>
            <a:r>
              <a:rPr lang="en-US" altLang="ja-JP" dirty="0"/>
              <a:t>8</a:t>
            </a:r>
            <a:r>
              <a:rPr lang="ja-JP" altLang="en-US" dirty="0"/>
              <a:t>個の時に性能が低かった</a:t>
            </a:r>
            <a:endParaRPr lang="en-US" altLang="ja-JP" dirty="0"/>
          </a:p>
          <a:p>
            <a:pPr lvl="1"/>
            <a:r>
              <a:rPr lang="en-US" altLang="ja-JP" dirty="0"/>
              <a:t>4</a:t>
            </a:r>
            <a:r>
              <a:rPr lang="ja-JP" altLang="en-US" dirty="0"/>
              <a:t>個の時に</a:t>
            </a:r>
            <a:r>
              <a:rPr lang="en-US" altLang="ja-JP" dirty="0"/>
              <a:t>22%</a:t>
            </a:r>
            <a:r>
              <a:rPr lang="ja-JP" altLang="en-US" dirty="0"/>
              <a:t>、</a:t>
            </a:r>
            <a:r>
              <a:rPr lang="en-US" altLang="ja-JP" dirty="0"/>
              <a:t>8</a:t>
            </a:r>
            <a:r>
              <a:rPr lang="ja-JP" altLang="en-US" dirty="0"/>
              <a:t>個の時に</a:t>
            </a:r>
            <a:r>
              <a:rPr lang="en-US" altLang="ja-JP" dirty="0"/>
              <a:t>10%</a:t>
            </a:r>
            <a:endParaRPr lang="ja-JP" altLang="en-US" dirty="0"/>
          </a:p>
          <a:p>
            <a:pPr lvl="2"/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LU</a:t>
            </a:r>
            <a:r>
              <a:rPr lang="ja-JP" altLang="en-US" dirty="0">
                <a:solidFill>
                  <a:schemeClr val="tx1"/>
                </a:solidFill>
              </a:rPr>
              <a:t>における動的最適化の効果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932192"/>
              </p:ext>
            </p:extLst>
          </p:nvPr>
        </p:nvGraphicFramePr>
        <p:xfrm>
          <a:off x="0" y="3356992"/>
          <a:ext cx="4367741" cy="33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856852"/>
              </p:ext>
            </p:extLst>
          </p:nvPr>
        </p:nvGraphicFramePr>
        <p:xfrm>
          <a:off x="4427984" y="3500592"/>
          <a:ext cx="4367741" cy="338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42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/>
              <a:t>LU</a:t>
            </a:r>
            <a:r>
              <a:rPr kumimoji="1" lang="ja-JP" altLang="en-US" dirty="0"/>
              <a:t>では利用可能な物理</a:t>
            </a:r>
            <a:r>
              <a:rPr kumimoji="1" lang="en-US" altLang="ja-JP" dirty="0"/>
              <a:t>CPU</a:t>
            </a:r>
            <a:r>
              <a:rPr kumimoji="1" lang="ja-JP" altLang="en-US" dirty="0"/>
              <a:t>数と同数になったのが原因</a:t>
            </a:r>
            <a:endParaRPr kumimoji="1" lang="en-US" altLang="ja-JP" dirty="0"/>
          </a:p>
          <a:p>
            <a:pPr lvl="1"/>
            <a:r>
              <a:rPr lang="ja-JP" altLang="en-US" dirty="0"/>
              <a:t>現在の動的最適化では</a:t>
            </a:r>
            <a:r>
              <a:rPr kumimoji="1" lang="ja-JP" altLang="en-US" dirty="0"/>
              <a:t>仮想</a:t>
            </a:r>
            <a:r>
              <a:rPr kumimoji="1" lang="en-US" altLang="ja-JP" dirty="0"/>
              <a:t>CPU</a:t>
            </a:r>
            <a:r>
              <a:rPr kumimoji="1" lang="ja-JP" altLang="en-US" dirty="0"/>
              <a:t>数を減らすことができないため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LU</a:t>
            </a:r>
            <a:r>
              <a:rPr lang="ja-JP" altLang="en-US" dirty="0">
                <a:solidFill>
                  <a:schemeClr val="tx1"/>
                </a:solidFill>
              </a:rPr>
              <a:t>における仮想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11434"/>
              </p:ext>
            </p:extLst>
          </p:nvPr>
        </p:nvGraphicFramePr>
        <p:xfrm>
          <a:off x="2267744" y="3429000"/>
          <a:ext cx="4369640" cy="329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45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手法２：スレッド数の最適化の効果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ja-JP" altLang="en-US" dirty="0"/>
              <a:t>スレッド数を</a:t>
            </a:r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数に減らして性能を測定</a:t>
            </a:r>
            <a:endParaRPr lang="en-US" altLang="ja-JP" dirty="0"/>
          </a:p>
          <a:p>
            <a:pPr lvl="1"/>
            <a:r>
              <a:rPr lang="ja-JP" altLang="en-US" dirty="0"/>
              <a:t>ほとんどの</a:t>
            </a:r>
            <a:r>
              <a:rPr lang="ja-JP" altLang="en-US" dirty="0" smtClean="0"/>
              <a:t>場合</a:t>
            </a:r>
            <a:r>
              <a:rPr lang="ja-JP" altLang="en-US" dirty="0"/>
              <a:t>で先行研究より性能が向上</a:t>
            </a:r>
            <a:endParaRPr lang="en-US" altLang="ja-JP" dirty="0" smtClean="0"/>
          </a:p>
          <a:p>
            <a:pPr lvl="2"/>
            <a:r>
              <a:rPr lang="en-US" altLang="ja-JP" dirty="0"/>
              <a:t>BT</a:t>
            </a:r>
            <a:r>
              <a:rPr lang="ja-JP" altLang="en-US" dirty="0"/>
              <a:t>では最大</a:t>
            </a:r>
            <a:r>
              <a:rPr lang="en-US" altLang="ja-JP" dirty="0"/>
              <a:t>53%</a:t>
            </a:r>
            <a:r>
              <a:rPr lang="ja-JP" altLang="en-US" dirty="0"/>
              <a:t>、</a:t>
            </a:r>
            <a:r>
              <a:rPr lang="en-US" altLang="ja-JP" dirty="0"/>
              <a:t>LU</a:t>
            </a:r>
            <a:r>
              <a:rPr lang="ja-JP" altLang="en-US" dirty="0"/>
              <a:t>では最大</a:t>
            </a:r>
            <a:r>
              <a:rPr lang="ja-JP" altLang="en-US" dirty="0" smtClean="0"/>
              <a:t>で</a:t>
            </a:r>
            <a:r>
              <a:rPr lang="en-US" altLang="ja-JP" dirty="0" smtClean="0"/>
              <a:t>99%</a:t>
            </a:r>
          </a:p>
          <a:p>
            <a:pPr lvl="1"/>
            <a:r>
              <a:rPr lang="ja-JP" altLang="en-US" dirty="0"/>
              <a:t>すべての場合で目標実行時間より短くなった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171"/>
              </p:ext>
            </p:extLst>
          </p:nvPr>
        </p:nvGraphicFramePr>
        <p:xfrm>
          <a:off x="4644008" y="3717032"/>
          <a:ext cx="449999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403493"/>
              </p:ext>
            </p:extLst>
          </p:nvPr>
        </p:nvGraphicFramePr>
        <p:xfrm>
          <a:off x="19926" y="3789040"/>
          <a:ext cx="440805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299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関連研究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/>
        </p:nvSpPr>
        <p:spPr>
          <a:xfrm>
            <a:off x="385192" y="1579584"/>
            <a:ext cx="8003232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vScale</a:t>
            </a:r>
            <a:r>
              <a:rPr lang="en-US" altLang="ja-JP" dirty="0" smtClean="0"/>
              <a:t> </a:t>
            </a:r>
            <a:r>
              <a:rPr lang="en-US" altLang="ja-JP" dirty="0"/>
              <a:t>[Cheng et al.'16]</a:t>
            </a:r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</a:t>
            </a:r>
            <a:r>
              <a:rPr lang="ja-JP" altLang="en-US" dirty="0"/>
              <a:t>きめ細かく</a:t>
            </a:r>
            <a:r>
              <a:rPr lang="ja-JP" altLang="en-US" dirty="0" smtClean="0"/>
              <a:t>調整</a:t>
            </a:r>
            <a:endParaRPr lang="en-US" altLang="ja-JP" dirty="0" smtClean="0"/>
          </a:p>
          <a:p>
            <a:pPr lvl="1"/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を使い切らない</a:t>
            </a:r>
            <a:r>
              <a:rPr lang="en-US" altLang="ja-JP" dirty="0"/>
              <a:t>VM</a:t>
            </a:r>
            <a:r>
              <a:rPr lang="ja-JP" altLang="en-US" dirty="0"/>
              <a:t>がある場合のみ調整</a:t>
            </a:r>
            <a:endParaRPr lang="en-US" altLang="ja-JP" dirty="0" smtClean="0"/>
          </a:p>
          <a:p>
            <a:r>
              <a:rPr lang="en-US" altLang="ja-JP" dirty="0"/>
              <a:t>Intel Pause Loop Exiting</a:t>
            </a:r>
          </a:p>
          <a:p>
            <a:pPr lvl="1"/>
            <a:r>
              <a:rPr lang="ja-JP" altLang="en-US" dirty="0"/>
              <a:t>スピンロック中に連続して</a:t>
            </a:r>
            <a:r>
              <a:rPr lang="en-US" altLang="ja-JP" dirty="0"/>
              <a:t>PAUSE</a:t>
            </a:r>
            <a:r>
              <a:rPr lang="ja-JP" altLang="en-US" dirty="0"/>
              <a:t>命令が実行されるとハイパーバイザに制御を移す</a:t>
            </a:r>
            <a:endParaRPr lang="en-US" altLang="ja-JP" dirty="0"/>
          </a:p>
          <a:p>
            <a:pPr lvl="1"/>
            <a:r>
              <a:rPr lang="en-US" altLang="ja-JP" dirty="0"/>
              <a:t>PAUSE</a:t>
            </a:r>
            <a:r>
              <a:rPr lang="ja-JP" altLang="en-US" dirty="0"/>
              <a:t>命令が実行されないスピンロックには効果なし</a:t>
            </a:r>
            <a:endParaRPr lang="en-US" altLang="ja-JP" dirty="0"/>
          </a:p>
          <a:p>
            <a:r>
              <a:rPr lang="ja-JP" altLang="en-US" dirty="0" smtClean="0"/>
              <a:t>協調スケージュリング</a:t>
            </a:r>
            <a:r>
              <a:rPr lang="en-US" altLang="ja-JP" dirty="0" smtClean="0"/>
              <a:t> [VMware'08]</a:t>
            </a:r>
          </a:p>
          <a:p>
            <a:pPr lvl="1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のすべての仮想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を同時にスケジューリング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必要な数の物理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がそろうまで待つ必要がある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0078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まとめ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が不足した際の先行研究の効果を調査</a:t>
            </a:r>
            <a:endParaRPr lang="en-US" altLang="ja-JP" dirty="0"/>
          </a:p>
          <a:p>
            <a:pPr lvl="1"/>
            <a:r>
              <a:rPr lang="ja-JP" altLang="en-US" dirty="0"/>
              <a:t>むしろ性能が低下する場合もあった</a:t>
            </a:r>
            <a:endParaRPr lang="en-US" altLang="ja-JP" dirty="0"/>
          </a:p>
          <a:p>
            <a:pPr lvl="1"/>
            <a:r>
              <a:rPr lang="ja-JP" altLang="en-US" dirty="0"/>
              <a:t>変更後の仮想</a:t>
            </a:r>
            <a:r>
              <a:rPr lang="en-US" altLang="ja-JP" dirty="0"/>
              <a:t>CPU</a:t>
            </a:r>
            <a:r>
              <a:rPr lang="ja-JP" altLang="en-US" dirty="0"/>
              <a:t>数が最適でない場合があった</a:t>
            </a:r>
            <a:endParaRPr lang="en-US" altLang="ja-JP" dirty="0"/>
          </a:p>
          <a:p>
            <a:r>
              <a:rPr lang="en-US" altLang="ja-JP" dirty="0" err="1" smtClean="0"/>
              <a:t>pCPU</a:t>
            </a:r>
            <a:r>
              <a:rPr lang="en-US" altLang="ja-JP" dirty="0" err="1"/>
              <a:t>-Est</a:t>
            </a:r>
            <a:r>
              <a:rPr lang="ja-JP" altLang="en-US" dirty="0"/>
              <a:t>を</a:t>
            </a:r>
            <a:r>
              <a:rPr lang="ja-JP" altLang="en-US" dirty="0" smtClean="0"/>
              <a:t>提案</a:t>
            </a:r>
            <a:endParaRPr lang="en-US" altLang="ja-JP" dirty="0" smtClean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の仮想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ja-JP" altLang="en-US" dirty="0" smtClean="0"/>
              <a:t>の動的最適化</a:t>
            </a:r>
            <a:endParaRPr lang="ja-JP" altLang="en-US" dirty="0"/>
          </a:p>
          <a:p>
            <a:pPr lvl="1"/>
            <a:r>
              <a:rPr lang="ja-JP" altLang="en-US" dirty="0" smtClean="0"/>
              <a:t>アプリケーションスレッド数の</a:t>
            </a:r>
            <a:r>
              <a:rPr lang="ja-JP" altLang="en-US" dirty="0"/>
              <a:t>最適化</a:t>
            </a:r>
            <a:endParaRPr lang="en-US" altLang="ja-JP" dirty="0"/>
          </a:p>
          <a:p>
            <a:r>
              <a:rPr lang="ja-JP" altLang="en-US" dirty="0"/>
              <a:t>今後の課題</a:t>
            </a:r>
            <a:endParaRPr lang="en-US" altLang="ja-JP" dirty="0"/>
          </a:p>
          <a:p>
            <a:pPr lvl="1"/>
            <a:r>
              <a:rPr lang="ja-JP" altLang="en-US" dirty="0"/>
              <a:t>動的最適化において</a:t>
            </a:r>
            <a:r>
              <a:rPr lang="en-US" altLang="ja-JP" dirty="0"/>
              <a:t>CPU</a:t>
            </a:r>
            <a:r>
              <a:rPr lang="ja-JP" altLang="en-US" dirty="0"/>
              <a:t>使用率の閾値を適切に決定</a:t>
            </a:r>
            <a:endParaRPr lang="en-US" altLang="ja-JP" dirty="0"/>
          </a:p>
          <a:p>
            <a:pPr lvl="1"/>
            <a:r>
              <a:rPr lang="ja-JP" altLang="en-US" dirty="0"/>
              <a:t>様々な対処で動的最適化の効果を確認</a:t>
            </a:r>
            <a:endParaRPr lang="en-US" altLang="ja-JP" dirty="0"/>
          </a:p>
          <a:p>
            <a:pPr lvl="1"/>
            <a:r>
              <a:rPr lang="ja-JP" altLang="en-US" dirty="0"/>
              <a:t>他のアプリケーションでも効果を確認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88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ja-JP" altLang="en-US" dirty="0" smtClean="0"/>
              <a:t>仮想化環境では物理</a:t>
            </a:r>
            <a:r>
              <a:rPr lang="en-US" altLang="ja-JP" dirty="0"/>
              <a:t>CPU</a:t>
            </a:r>
            <a:r>
              <a:rPr lang="ja-JP" altLang="en-US" dirty="0"/>
              <a:t>より多くの仮想</a:t>
            </a:r>
            <a:r>
              <a:rPr lang="en-US" altLang="ja-JP" dirty="0" smtClean="0"/>
              <a:t>CPU</a:t>
            </a:r>
            <a:r>
              <a:rPr lang="ja-JP" altLang="en-US" dirty="0"/>
              <a:t>を動作させることが多い</a:t>
            </a:r>
            <a:endParaRPr lang="en-US" altLang="ja-JP" dirty="0"/>
          </a:p>
          <a:p>
            <a:pPr lvl="1"/>
            <a:r>
              <a:rPr lang="ja-JP" altLang="en-US" dirty="0"/>
              <a:t>並列アプリケーションは</a:t>
            </a:r>
            <a:r>
              <a:rPr lang="en-US" altLang="ja-JP" dirty="0"/>
              <a:t>CPU</a:t>
            </a:r>
            <a:r>
              <a:rPr lang="ja-JP" altLang="en-US" dirty="0"/>
              <a:t>を占有するため物理</a:t>
            </a:r>
            <a:r>
              <a:rPr lang="en-US" altLang="ja-JP" dirty="0"/>
              <a:t>CPU</a:t>
            </a:r>
            <a:r>
              <a:rPr lang="ja-JP" altLang="en-US" dirty="0"/>
              <a:t>が不足</a:t>
            </a:r>
            <a:r>
              <a:rPr lang="ja-JP" altLang="en-US" dirty="0" smtClean="0"/>
              <a:t>しやすい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どの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を占有するか</a:t>
            </a:r>
            <a:r>
              <a:rPr lang="ja-JP" altLang="en-US" dirty="0"/>
              <a:t>あらかじめ</a:t>
            </a:r>
            <a:r>
              <a:rPr lang="ja-JP" altLang="en-US" dirty="0" smtClean="0"/>
              <a:t>クラウドには</a:t>
            </a:r>
            <a:r>
              <a:rPr lang="ja-JP" altLang="en-US" dirty="0"/>
              <a:t>分からない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特に</a:t>
            </a:r>
            <a:r>
              <a:rPr lang="en-US" altLang="ja-JP" dirty="0" smtClean="0"/>
              <a:t>VM</a:t>
            </a:r>
            <a:r>
              <a:rPr lang="ja-JP" altLang="en-US" dirty="0" smtClean="0"/>
              <a:t>マイグレーション後に物理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が不足しやすい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ハードウェア構成やまわりのワークロードが変化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CPU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のオーバコミット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1" name="角丸四角形 10"/>
          <p:cNvSpPr/>
          <p:nvPr/>
        </p:nvSpPr>
        <p:spPr>
          <a:xfrm>
            <a:off x="2123728" y="4581128"/>
            <a:ext cx="100811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VM1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712" y="5661248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195736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99792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004048" y="5661248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508104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084168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9714" y="56519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114" y="51479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219573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699792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15617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624228" y="5158114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80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72300" y="51327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02170" y="465313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VM2</a:t>
            </a:r>
            <a:endParaRPr kumimoji="1" lang="ja-JP" altLang="en-US" sz="2400" dirty="0"/>
          </a:p>
        </p:txBody>
      </p:sp>
      <p:sp>
        <p:nvSpPr>
          <p:cNvPr id="39" name="角丸四角形 38"/>
          <p:cNvSpPr/>
          <p:nvPr/>
        </p:nvSpPr>
        <p:spPr>
          <a:xfrm>
            <a:off x="6084168" y="4581128"/>
            <a:ext cx="1008112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5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0481E-6 L 0.2993 -1.40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1811E-6 L 0.3033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1811E-6 L 0.30313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8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/>
          <p:cNvSpPr/>
          <p:nvPr/>
        </p:nvSpPr>
        <p:spPr>
          <a:xfrm>
            <a:off x="5836024" y="5684917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ja-JP" altLang="en-US" dirty="0" smtClean="0">
                <a:solidFill>
                  <a:schemeClr val="tx1"/>
                </a:solidFill>
              </a:rPr>
              <a:t>共有による性能低下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454733" y="508983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82625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23657" y="5877272"/>
            <a:ext cx="3816423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32638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883507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760" y="5085184"/>
            <a:ext cx="82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87752" y="5097519"/>
            <a:ext cx="85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0630" y="6021288"/>
            <a:ext cx="87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27912" y="6039606"/>
            <a:ext cx="80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2411760" y="4005064"/>
            <a:ext cx="1941934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11688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315715" y="5157192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83000" y="6021288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65" name="直線コネクタ 64"/>
          <p:cNvCxnSpPr>
            <a:stCxn id="12" idx="0"/>
            <a:endCxn id="10" idx="4"/>
          </p:cNvCxnSpPr>
          <p:nvPr/>
        </p:nvCxnSpPr>
        <p:spPr>
          <a:xfrm flipH="1" flipV="1">
            <a:off x="2842665" y="5733256"/>
            <a:ext cx="750013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13" idx="0"/>
            <a:endCxn id="7" idx="4"/>
          </p:cNvCxnSpPr>
          <p:nvPr/>
        </p:nvCxnSpPr>
        <p:spPr>
          <a:xfrm flipH="1" flipV="1">
            <a:off x="3814773" y="5737902"/>
            <a:ext cx="1428774" cy="2497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4540912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475984" y="508983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431868" y="5089023"/>
            <a:ext cx="9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0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441121" y="5097519"/>
            <a:ext cx="8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kumimoji="1" lang="en-US" altLang="ja-JP" dirty="0" smtClean="0"/>
              <a:t>CPU</a:t>
            </a:r>
          </a:p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85" name="角丸四角形 84"/>
          <p:cNvSpPr/>
          <p:nvPr/>
        </p:nvSpPr>
        <p:spPr>
          <a:xfrm>
            <a:off x="4398146" y="4005064"/>
            <a:ext cx="1941934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827912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VM2</a:t>
            </a:r>
            <a:endParaRPr kumimoji="1" lang="ja-JP" altLang="en-US" sz="3200" dirty="0"/>
          </a:p>
        </p:txBody>
      </p:sp>
      <p:cxnSp>
        <p:nvCxnSpPr>
          <p:cNvPr id="102" name="直線コネクタ 101"/>
          <p:cNvCxnSpPr>
            <a:stCxn id="12" idx="0"/>
            <a:endCxn id="53" idx="4"/>
          </p:cNvCxnSpPr>
          <p:nvPr/>
        </p:nvCxnSpPr>
        <p:spPr>
          <a:xfrm flipV="1">
            <a:off x="3592678" y="5733256"/>
            <a:ext cx="1308274" cy="2543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3" idx="0"/>
            <a:endCxn id="56" idx="4"/>
          </p:cNvCxnSpPr>
          <p:nvPr/>
        </p:nvCxnSpPr>
        <p:spPr>
          <a:xfrm flipV="1">
            <a:off x="5243547" y="5737902"/>
            <a:ext cx="592477" cy="2497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115616" y="3933056"/>
            <a:ext cx="5976664" cy="2924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の減少分以上に性能が低下</a:t>
            </a:r>
            <a:r>
              <a:rPr lang="en-US" altLang="ja-JP" dirty="0"/>
              <a:t> [Song et al.'13]</a:t>
            </a:r>
          </a:p>
          <a:p>
            <a:pPr lvl="1"/>
            <a:r>
              <a:rPr lang="ja-JP" altLang="en-US" dirty="0"/>
              <a:t>原因はロックホルダ・プリエンプション（</a:t>
            </a:r>
            <a:r>
              <a:rPr lang="en-US" altLang="ja-JP" dirty="0"/>
              <a:t>LHP</a:t>
            </a:r>
            <a:r>
              <a:rPr lang="ja-JP" altLang="en-US" dirty="0"/>
              <a:t>）など</a:t>
            </a:r>
            <a:endParaRPr lang="en-US" altLang="ja-JP" dirty="0"/>
          </a:p>
          <a:p>
            <a:pPr lvl="1"/>
            <a:r>
              <a:rPr lang="ja-JP" altLang="en-US" dirty="0"/>
              <a:t>スピンロックを待つ仮想</a:t>
            </a:r>
            <a:r>
              <a:rPr lang="en-US" altLang="ja-JP" dirty="0"/>
              <a:t>CPU</a:t>
            </a:r>
            <a:r>
              <a:rPr lang="ja-JP" altLang="en-US" dirty="0"/>
              <a:t>が数少ない物理</a:t>
            </a:r>
            <a:r>
              <a:rPr lang="en-US" altLang="ja-JP" dirty="0"/>
              <a:t>CPU</a:t>
            </a:r>
            <a:r>
              <a:rPr lang="ja-JP" altLang="en-US" dirty="0"/>
              <a:t>を長時間専有</a:t>
            </a:r>
            <a:endParaRPr lang="en-US" altLang="ja-JP" dirty="0"/>
          </a:p>
        </p:txBody>
      </p:sp>
      <p:sp>
        <p:nvSpPr>
          <p:cNvPr id="31" name="フローチャート : 代替処理 5"/>
          <p:cNvSpPr/>
          <p:nvPr/>
        </p:nvSpPr>
        <p:spPr>
          <a:xfrm>
            <a:off x="2475509" y="4140785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スピン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ウェイト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1373" y="420814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51373" y="489476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51373" y="560820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43608" y="6297033"/>
            <a:ext cx="6491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19392" y="61232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時刻</a:t>
            </a:r>
          </a:p>
        </p:txBody>
      </p:sp>
      <p:sp>
        <p:nvSpPr>
          <p:cNvPr id="38" name="フローチャート : 代替処理 5"/>
          <p:cNvSpPr/>
          <p:nvPr/>
        </p:nvSpPr>
        <p:spPr>
          <a:xfrm>
            <a:off x="2475509" y="4854222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処理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フローチャート : 代替処理 5"/>
          <p:cNvSpPr/>
          <p:nvPr/>
        </p:nvSpPr>
        <p:spPr>
          <a:xfrm>
            <a:off x="2467869" y="5540841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</a:rPr>
              <a:t>処理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41" name="フローチャート : 代替処理 5"/>
          <p:cNvSpPr/>
          <p:nvPr/>
        </p:nvSpPr>
        <p:spPr>
          <a:xfrm>
            <a:off x="3708885" y="4143851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処理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テキスト ボックス 5"/>
          <p:cNvSpPr txBox="1"/>
          <p:nvPr/>
        </p:nvSpPr>
        <p:spPr>
          <a:xfrm>
            <a:off x="30027" y="3923764"/>
            <a:ext cx="18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３つ</a:t>
            </a:r>
            <a:endParaRPr kumimoji="1" lang="ja-JP" altLang="en-US" dirty="0"/>
          </a:p>
        </p:txBody>
      </p:sp>
      <p:sp>
        <p:nvSpPr>
          <p:cNvPr id="45" name="テキスト ボックス 18"/>
          <p:cNvSpPr txBox="1"/>
          <p:nvPr/>
        </p:nvSpPr>
        <p:spPr>
          <a:xfrm>
            <a:off x="27989" y="3933056"/>
            <a:ext cx="18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r>
              <a:rPr lang="ja-JP" altLang="en-US" dirty="0"/>
              <a:t>１</a:t>
            </a:r>
            <a:r>
              <a:rPr kumimoji="1" lang="ja-JP" altLang="en-US" dirty="0" smtClean="0"/>
              <a:t>つ</a:t>
            </a:r>
            <a:endParaRPr kumimoji="1" lang="ja-JP" altLang="en-US" dirty="0"/>
          </a:p>
        </p:txBody>
      </p:sp>
      <p:cxnSp>
        <p:nvCxnSpPr>
          <p:cNvPr id="46" name="Straight Connector 14"/>
          <p:cNvCxnSpPr/>
          <p:nvPr/>
        </p:nvCxnSpPr>
        <p:spPr>
          <a:xfrm flipH="1">
            <a:off x="3683085" y="4014356"/>
            <a:ext cx="25800" cy="229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4"/>
          <p:cNvCxnSpPr/>
          <p:nvPr/>
        </p:nvCxnSpPr>
        <p:spPr>
          <a:xfrm flipH="1">
            <a:off x="4906240" y="4005064"/>
            <a:ext cx="25800" cy="229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130376" y="4005064"/>
            <a:ext cx="25800" cy="229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9"/>
          <p:cNvSpPr/>
          <p:nvPr/>
        </p:nvSpPr>
        <p:spPr>
          <a:xfrm>
            <a:off x="1251373" y="5540841"/>
            <a:ext cx="1152880" cy="58236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カギ線コネクタ 11"/>
          <p:cNvCxnSpPr>
            <a:stCxn id="41" idx="4"/>
          </p:cNvCxnSpPr>
          <p:nvPr/>
        </p:nvCxnSpPr>
        <p:spPr>
          <a:xfrm rot="16200000" flipH="1">
            <a:off x="1887433" y="6063587"/>
            <a:ext cx="457200" cy="57644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3"/>
          <p:cNvSpPr txBox="1"/>
          <p:nvPr/>
        </p:nvSpPr>
        <p:spPr>
          <a:xfrm>
            <a:off x="2404252" y="6395742"/>
            <a:ext cx="23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スピンロックを保持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026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42 -0.00186 " pathEditMode="relative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8085E-6 L 0.26771 -4.680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21554E-7 L 0.2677 -0.004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</a:t>
            </a:r>
            <a:r>
              <a:rPr lang="en-US" altLang="ja-JP" dirty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数に合わせて減らす</a:t>
            </a:r>
            <a:r>
              <a:rPr lang="en-US" altLang="ja-JP" dirty="0" smtClean="0"/>
              <a:t> [Song et al.'13]</a:t>
            </a:r>
          </a:p>
          <a:p>
            <a:pPr lvl="1"/>
            <a:r>
              <a:rPr lang="ja-JP" altLang="en-US" dirty="0"/>
              <a:t>仮想</a:t>
            </a:r>
            <a:r>
              <a:rPr lang="en-US" altLang="ja-JP" dirty="0" smtClean="0"/>
              <a:t>CPU</a:t>
            </a:r>
            <a:r>
              <a:rPr lang="ja-JP" altLang="en-US" dirty="0"/>
              <a:t>と物理</a:t>
            </a:r>
            <a:r>
              <a:rPr lang="en-US" altLang="ja-JP" dirty="0"/>
              <a:t>CPU</a:t>
            </a:r>
            <a:r>
              <a:rPr lang="ja-JP" altLang="en-US" dirty="0"/>
              <a:t>を１対１に対応づける</a:t>
            </a:r>
            <a:r>
              <a:rPr lang="ja-JP" altLang="en-US" dirty="0" smtClean="0"/>
              <a:t>こと</a:t>
            </a:r>
            <a:r>
              <a:rPr lang="ja-JP" altLang="en-US" dirty="0"/>
              <a:t>でスピンロックの問題を回避</a:t>
            </a:r>
            <a:endParaRPr lang="en-US" altLang="ja-JP" dirty="0"/>
          </a:p>
          <a:p>
            <a:pPr lvl="1"/>
            <a:r>
              <a:rPr lang="ja-JP" altLang="en-US" dirty="0"/>
              <a:t>大幅に性能が改善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先行研究：</a:t>
            </a:r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の仮想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数の</a:t>
            </a:r>
            <a:r>
              <a:rPr lang="ja-JP" altLang="en-US" dirty="0">
                <a:solidFill>
                  <a:schemeClr val="tx1"/>
                </a:solidFill>
              </a:rPr>
              <a:t>最適化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2699792" y="3907356"/>
            <a:ext cx="3096344" cy="11352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485622" y="4147688"/>
            <a:ext cx="2166498" cy="6022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699792" y="5827762"/>
            <a:ext cx="3240360" cy="794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771800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148064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771800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563888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355976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5148064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64409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1</a:t>
            </a:r>
            <a:endParaRPr kumimoji="1" lang="en-US" altLang="ja-JP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355976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2</a:t>
            </a:r>
            <a:endParaRPr kumimoji="1" lang="en-US" altLang="ja-JP" dirty="0" smtClean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55976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771800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lang="en-US" altLang="ja-JP" dirty="0"/>
          </a:p>
          <a:p>
            <a:pPr algn="ctr"/>
            <a:r>
              <a:rPr kumimoji="1" lang="ja-JP" altLang="ja-JP" dirty="0"/>
              <a:t>0</a:t>
            </a:r>
            <a:endParaRPr kumimoji="1" lang="en-US" altLang="ja-JP" dirty="0" smtClean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555776" y="4029886"/>
            <a:ext cx="7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23928" y="3885870"/>
            <a:ext cx="182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アプリケーション</a:t>
            </a:r>
            <a:endParaRPr kumimoji="1" lang="ja-JP" altLang="en-US" sz="1400" dirty="0"/>
          </a:p>
        </p:txBody>
      </p:sp>
      <p:cxnSp>
        <p:nvCxnSpPr>
          <p:cNvPr id="64" name="直線コネクタ 63"/>
          <p:cNvCxnSpPr>
            <a:stCxn id="51" idx="4"/>
            <a:endCxn id="49" idx="0"/>
          </p:cNvCxnSpPr>
          <p:nvPr/>
        </p:nvCxnSpPr>
        <p:spPr>
          <a:xfrm>
            <a:off x="3131840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53" idx="4"/>
            <a:endCxn id="91" idx="0"/>
          </p:cNvCxnSpPr>
          <p:nvPr/>
        </p:nvCxnSpPr>
        <p:spPr>
          <a:xfrm>
            <a:off x="4716016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53" idx="0"/>
          </p:cNvCxnSpPr>
          <p:nvPr/>
        </p:nvCxnSpPr>
        <p:spPr>
          <a:xfrm flipH="1">
            <a:off x="4716016" y="4742599"/>
            <a:ext cx="432048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53" idx="0"/>
          </p:cNvCxnSpPr>
          <p:nvPr/>
        </p:nvCxnSpPr>
        <p:spPr>
          <a:xfrm flipH="1">
            <a:off x="4716016" y="4742599"/>
            <a:ext cx="60826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51" idx="0"/>
          </p:cNvCxnSpPr>
          <p:nvPr/>
        </p:nvCxnSpPr>
        <p:spPr>
          <a:xfrm flipH="1">
            <a:off x="3131840" y="4742599"/>
            <a:ext cx="1224136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endCxn id="51" idx="0"/>
          </p:cNvCxnSpPr>
          <p:nvPr/>
        </p:nvCxnSpPr>
        <p:spPr>
          <a:xfrm flipH="1">
            <a:off x="3131840" y="4742599"/>
            <a:ext cx="673670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カーブ矢印 34"/>
          <p:cNvSpPr/>
          <p:nvPr/>
        </p:nvSpPr>
        <p:spPr>
          <a:xfrm rot="10800000">
            <a:off x="6012161" y="5182014"/>
            <a:ext cx="684648" cy="91365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3563888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4355976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曲線コネクタ 107"/>
          <p:cNvCxnSpPr/>
          <p:nvPr/>
        </p:nvCxnSpPr>
        <p:spPr>
          <a:xfrm rot="16200000" flipH="1">
            <a:off x="3545191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曲線コネクタ 108"/>
          <p:cNvCxnSpPr/>
          <p:nvPr/>
        </p:nvCxnSpPr>
        <p:spPr>
          <a:xfrm rot="16200000" flipH="1">
            <a:off x="4049247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線コネクタ 109"/>
          <p:cNvCxnSpPr/>
          <p:nvPr/>
        </p:nvCxnSpPr>
        <p:spPr>
          <a:xfrm rot="16200000" flipH="1">
            <a:off x="4481295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曲線コネクタ 110"/>
          <p:cNvCxnSpPr/>
          <p:nvPr/>
        </p:nvCxnSpPr>
        <p:spPr>
          <a:xfrm rot="16200000" flipH="1">
            <a:off x="4841335" y="438241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円/楕円 70"/>
          <p:cNvSpPr/>
          <p:nvPr/>
        </p:nvSpPr>
        <p:spPr>
          <a:xfrm>
            <a:off x="3558297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775647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 smtClean="0"/>
              <a:t>0</a:t>
            </a:r>
            <a:endParaRPr kumimoji="1" lang="en-US" altLang="ja-JP" dirty="0" smtClean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148064" y="59741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</a:p>
          <a:p>
            <a:pPr algn="ctr"/>
            <a:r>
              <a:rPr lang="en-US" altLang="ja-JP" dirty="0" err="1"/>
              <a:t>3</a:t>
            </a:r>
            <a:endParaRPr kumimoji="1" lang="en-US" altLang="ja-JP" dirty="0" smtClean="0"/>
          </a:p>
        </p:txBody>
      </p:sp>
      <p:sp>
        <p:nvSpPr>
          <p:cNvPr id="77" name="円/楕円 76"/>
          <p:cNvSpPr/>
          <p:nvPr/>
        </p:nvSpPr>
        <p:spPr>
          <a:xfrm>
            <a:off x="5148064" y="6041464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563888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148064" y="5182014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564409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148064" y="511000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</a:p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cxnSp>
        <p:nvCxnSpPr>
          <p:cNvPr id="39" name="直線コネクタ 38"/>
          <p:cNvCxnSpPr>
            <a:stCxn id="90" idx="0"/>
            <a:endCxn id="79" idx="4"/>
          </p:cNvCxnSpPr>
          <p:nvPr/>
        </p:nvCxnSpPr>
        <p:spPr>
          <a:xfrm flipV="1">
            <a:off x="3923928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77" idx="0"/>
            <a:endCxn id="80" idx="4"/>
          </p:cNvCxnSpPr>
          <p:nvPr/>
        </p:nvCxnSpPr>
        <p:spPr>
          <a:xfrm flipV="1">
            <a:off x="5508104" y="5686070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endCxn id="79" idx="0"/>
          </p:cNvCxnSpPr>
          <p:nvPr/>
        </p:nvCxnSpPr>
        <p:spPr>
          <a:xfrm flipH="1">
            <a:off x="3923928" y="4742599"/>
            <a:ext cx="426458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80" idx="0"/>
          </p:cNvCxnSpPr>
          <p:nvPr/>
        </p:nvCxnSpPr>
        <p:spPr>
          <a:xfrm>
            <a:off x="5148064" y="4742599"/>
            <a:ext cx="360040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03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5" grpId="0" animBg="1"/>
      <p:bldP spid="71" grpId="0" animBg="1"/>
      <p:bldP spid="75" grpId="0"/>
      <p:bldP spid="77" grpId="0" animBg="1"/>
      <p:bldP spid="79" grpId="0" animBg="1"/>
      <p:bldP spid="80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73752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どのような状況でも効果があるか？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2</a:t>
            </a:r>
            <a:r>
              <a:rPr lang="ja-JP" altLang="en-US" dirty="0">
                <a:solidFill>
                  <a:schemeClr val="tx1"/>
                </a:solidFill>
              </a:rPr>
              <a:t>台の</a:t>
            </a:r>
            <a:r>
              <a:rPr lang="en-US" altLang="ja-JP" dirty="0">
                <a:solidFill>
                  <a:schemeClr val="tx1"/>
                </a:solidFill>
              </a:rPr>
              <a:t>VM</a:t>
            </a:r>
            <a:r>
              <a:rPr lang="ja-JP" altLang="en-US" dirty="0">
                <a:solidFill>
                  <a:schemeClr val="tx1"/>
                </a:solidFill>
              </a:rPr>
              <a:t>間で物理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を共有した場合のみ評価</a:t>
            </a:r>
            <a:endParaRPr lang="en-US" altLang="ja-JP" dirty="0">
              <a:solidFill>
                <a:schemeClr val="tx1"/>
              </a:solidFill>
            </a:endParaRPr>
          </a:p>
          <a:p>
            <a:pPr lvl="2"/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仮想</a:t>
            </a:r>
            <a:r>
              <a:rPr kumimoji="1" lang="en-US" altLang="ja-JP" dirty="0">
                <a:solidFill>
                  <a:schemeClr val="tx1"/>
                </a:solidFill>
              </a:rPr>
              <a:t>CPU</a:t>
            </a:r>
            <a:r>
              <a:rPr kumimoji="1" lang="ja-JP" altLang="en-US" dirty="0">
                <a:solidFill>
                  <a:schemeClr val="tx1"/>
                </a:solidFill>
              </a:rPr>
              <a:t>数の算出方法は最適か？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物理</a:t>
            </a:r>
            <a:r>
              <a:rPr lang="en-US" altLang="ja-JP" dirty="0">
                <a:solidFill>
                  <a:schemeClr val="tx1"/>
                </a:solidFill>
              </a:rPr>
              <a:t>CPU </a:t>
            </a:r>
            <a:r>
              <a:rPr lang="ja-JP" altLang="en-US" dirty="0">
                <a:solidFill>
                  <a:schemeClr val="tx1"/>
                </a:solidFill>
              </a:rPr>
              <a:t>の総数</a:t>
            </a:r>
            <a:r>
              <a:rPr lang="en-US" altLang="ja-JP" dirty="0" smtClean="0">
                <a:solidFill>
                  <a:schemeClr val="tx1"/>
                </a:solidFill>
              </a:rPr>
              <a:t>×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の重み</a:t>
            </a:r>
            <a:r>
              <a:rPr lang="en-US" altLang="ja-JP" dirty="0" smtClean="0">
                <a:solidFill>
                  <a:schemeClr val="tx1"/>
                </a:solidFill>
              </a:rPr>
              <a:t>/VM</a:t>
            </a:r>
            <a:r>
              <a:rPr lang="ja-JP" altLang="en-US" dirty="0" smtClean="0">
                <a:solidFill>
                  <a:schemeClr val="tx1"/>
                </a:solidFill>
              </a:rPr>
              <a:t>の重みの合計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</a:endParaRPr>
          </a:p>
          <a:p>
            <a:pPr lvl="2"/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仮想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数を減らすことでどこまで性能を改善できるか？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先行研究についての疑問</a:t>
            </a:r>
            <a:r>
              <a:rPr lang="ja-JP" altLang="en-US">
                <a:solidFill>
                  <a:schemeClr val="tx1"/>
                </a:solidFill>
              </a:rPr>
              <a:t>点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28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不足時の様々</a:t>
            </a:r>
            <a:r>
              <a:rPr lang="ja-JP" altLang="en-US" dirty="0"/>
              <a:t>な対処、</a:t>
            </a:r>
            <a:r>
              <a:rPr lang="en-US" altLang="ja-JP" dirty="0"/>
              <a:t>VM</a:t>
            </a:r>
            <a:r>
              <a:rPr lang="ja-JP" altLang="en-US" dirty="0"/>
              <a:t>数で実験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間で物理</a:t>
            </a:r>
            <a:r>
              <a:rPr lang="en-US" altLang="ja-JP" dirty="0"/>
              <a:t>CPU</a:t>
            </a:r>
            <a:r>
              <a:rPr lang="ja-JP" altLang="en-US" dirty="0"/>
              <a:t>を共有した場合（</a:t>
            </a:r>
            <a:r>
              <a:rPr lang="en-US" altLang="ja-JP" dirty="0"/>
              <a:t>VM 1〜8</a:t>
            </a:r>
            <a:r>
              <a:rPr lang="ja-JP" altLang="en-US" dirty="0"/>
              <a:t>台）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CPU</a:t>
            </a:r>
            <a:r>
              <a:rPr lang="ja-JP" altLang="en-US" dirty="0"/>
              <a:t>使用率を制限した場合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 err="1"/>
              <a:t>への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割り当てを削減した場合</a:t>
            </a:r>
            <a:endParaRPr lang="en-US" altLang="ja-JP" dirty="0"/>
          </a:p>
          <a:p>
            <a:r>
              <a:rPr lang="ja-JP" altLang="en-US" dirty="0"/>
              <a:t>対象とした並列アプリケーション</a:t>
            </a:r>
            <a:endParaRPr lang="en-US" altLang="ja-JP" dirty="0"/>
          </a:p>
          <a:p>
            <a:pPr lvl="1"/>
            <a:r>
              <a:rPr lang="en-US" altLang="ja-JP" dirty="0"/>
              <a:t>NAS Parallel </a:t>
            </a:r>
            <a:r>
              <a:rPr lang="en-US" altLang="ja-JP" dirty="0" smtClean="0"/>
              <a:t>Benchmarks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予備実験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99621" y="5013176"/>
            <a:ext cx="284244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（実験条件）</a:t>
            </a:r>
            <a:endParaRPr lang="en-US" altLang="ja-JP" dirty="0"/>
          </a:p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：</a:t>
            </a:r>
            <a:r>
              <a:rPr lang="en-US" altLang="ja-JP" dirty="0"/>
              <a:t>16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の仮想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：</a:t>
            </a:r>
            <a:r>
              <a:rPr kumimoji="1" lang="en-US" altLang="ja-JP" dirty="0"/>
              <a:t>16</a:t>
            </a:r>
            <a:r>
              <a:rPr kumimoji="1" lang="ja-JP" altLang="en-US" dirty="0"/>
              <a:t>個</a:t>
            </a:r>
            <a:endParaRPr kumimoji="1" lang="en-US" altLang="ja-JP" dirty="0"/>
          </a:p>
          <a:p>
            <a:r>
              <a:rPr lang="ja-JP" altLang="en-US" dirty="0" smtClean="0"/>
              <a:t>アプリケーションスレッド</a:t>
            </a:r>
            <a:r>
              <a:rPr lang="ja-JP" altLang="en-US" dirty="0"/>
              <a:t>：</a:t>
            </a:r>
            <a:r>
              <a:rPr lang="en-US" altLang="ja-JP" dirty="0"/>
              <a:t>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1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対処１：</a:t>
            </a:r>
            <a:r>
              <a:rPr lang="en-US" altLang="ja-JP" dirty="0">
                <a:solidFill>
                  <a:schemeClr val="tx1"/>
                </a:solidFill>
              </a:rPr>
              <a:t>VM</a:t>
            </a:r>
            <a:r>
              <a:rPr lang="ja-JP" altLang="en-US" dirty="0">
                <a:solidFill>
                  <a:schemeClr val="tx1"/>
                </a:solidFill>
              </a:rPr>
              <a:t>間での物理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の共有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複数の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間で物理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を共有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</a:t>
            </a:r>
            <a:r>
              <a:rPr lang="ja-JP" altLang="en-US" dirty="0"/>
              <a:t>台の時の目標実行時間：</a:t>
            </a:r>
            <a:r>
              <a:rPr lang="en-US" altLang="ja-JP" dirty="0"/>
              <a:t>1</a:t>
            </a:r>
            <a:r>
              <a:rPr lang="ja-JP" altLang="en-US" dirty="0"/>
              <a:t>台の時の実行時間の</a:t>
            </a:r>
            <a:r>
              <a:rPr lang="en-US" altLang="ja-JP" dirty="0"/>
              <a:t>n</a:t>
            </a:r>
            <a:r>
              <a:rPr lang="ja-JP" altLang="en-US" dirty="0"/>
              <a:t>倍</a:t>
            </a:r>
            <a:endParaRPr lang="en-US" altLang="ja-JP" dirty="0"/>
          </a:p>
          <a:p>
            <a:pPr lvl="2"/>
            <a:r>
              <a:rPr lang="ja-JP" altLang="en-US" dirty="0"/>
              <a:t>相対実行時間：目標実行時間の何倍の時間がかかったか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の台数を増やすほど性能低下が大きくなった</a:t>
            </a:r>
            <a:endParaRPr lang="en-US" altLang="ja-JP" dirty="0"/>
          </a:p>
          <a:p>
            <a:pPr lvl="1"/>
            <a:r>
              <a:rPr lang="ja-JP" altLang="en-US" dirty="0" smtClean="0"/>
              <a:t>先行研究により最大</a:t>
            </a:r>
            <a:r>
              <a:rPr lang="en-US" altLang="ja-JP" dirty="0" smtClean="0"/>
              <a:t>18</a:t>
            </a:r>
            <a:r>
              <a:rPr lang="ja-JP" altLang="en-US" dirty="0" smtClean="0"/>
              <a:t>倍</a:t>
            </a:r>
            <a:r>
              <a:rPr lang="ja-JP" altLang="en-US" dirty="0"/>
              <a:t>の性能向上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7" name="下矢印 7"/>
          <p:cNvSpPr/>
          <p:nvPr/>
        </p:nvSpPr>
        <p:spPr>
          <a:xfrm>
            <a:off x="3851920" y="5157192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44426"/>
              </p:ext>
            </p:extLst>
          </p:nvPr>
        </p:nvGraphicFramePr>
        <p:xfrm>
          <a:off x="179512" y="3787584"/>
          <a:ext cx="4571999" cy="30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103784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最悪値</a:t>
            </a: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75696"/>
              </p:ext>
            </p:extLst>
          </p:nvPr>
        </p:nvGraphicFramePr>
        <p:xfrm>
          <a:off x="4932040" y="3933056"/>
          <a:ext cx="421196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584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使用率に上限を設定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目標実行時間：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使用率を</a:t>
            </a:r>
            <a:r>
              <a:rPr lang="en-US" altLang="ja-JP" dirty="0" smtClean="0"/>
              <a:t>1/n</a:t>
            </a:r>
            <a:r>
              <a:rPr lang="ja-JP" altLang="en-US" dirty="0" smtClean="0"/>
              <a:t>にした時に</a:t>
            </a:r>
            <a:r>
              <a:rPr lang="en-US" altLang="ja-JP" dirty="0" smtClean="0"/>
              <a:t>n</a:t>
            </a:r>
            <a:r>
              <a:rPr lang="ja-JP" altLang="en-US" dirty="0" smtClean="0"/>
              <a:t>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使用率を制限するほど性能低下が大きくなった</a:t>
            </a:r>
            <a:endParaRPr lang="en-US" altLang="ja-JP" dirty="0"/>
          </a:p>
          <a:p>
            <a:pPr lvl="1"/>
            <a:r>
              <a:rPr lang="ja-JP" altLang="en-US" dirty="0"/>
              <a:t>先行研究により</a:t>
            </a:r>
            <a:r>
              <a:rPr lang="ja-JP" altLang="en-US" dirty="0" smtClean="0"/>
              <a:t>最大</a:t>
            </a:r>
            <a:r>
              <a:rPr lang="en-US" altLang="ja-JP" dirty="0" smtClean="0"/>
              <a:t>55</a:t>
            </a:r>
            <a:r>
              <a:rPr lang="ja-JP" altLang="en-US" dirty="0" smtClean="0"/>
              <a:t>倍</a:t>
            </a:r>
            <a:r>
              <a:rPr lang="ja-JP" altLang="en-US" dirty="0"/>
              <a:t>の性能向上</a:t>
            </a:r>
            <a:endParaRPr lang="en-US" altLang="ja-JP" dirty="0"/>
          </a:p>
          <a:p>
            <a:pPr lvl="2"/>
            <a:r>
              <a:rPr lang="en-US" altLang="ja-JP" dirty="0" smtClean="0"/>
              <a:t>LU</a:t>
            </a:r>
            <a:r>
              <a:rPr lang="ja-JP" altLang="en-US" dirty="0" smtClean="0"/>
              <a:t>で</a:t>
            </a:r>
            <a:r>
              <a:rPr lang="en-US" altLang="ja-JP" dirty="0" smtClean="0"/>
              <a:t>1200%</a:t>
            </a:r>
            <a:r>
              <a:rPr lang="ja-JP" altLang="en-US" dirty="0" smtClean="0"/>
              <a:t>にした時には逆に</a:t>
            </a:r>
            <a:r>
              <a:rPr lang="en-US" altLang="ja-JP" dirty="0" smtClean="0"/>
              <a:t>11</a:t>
            </a:r>
            <a:r>
              <a:rPr lang="ja-JP" altLang="en-US" dirty="0" smtClean="0"/>
              <a:t>倍の</a:t>
            </a:r>
            <a:r>
              <a:rPr lang="ja-JP" altLang="en-US" dirty="0"/>
              <a:t>性能低下</a:t>
            </a:r>
            <a:endParaRPr lang="en-US" altLang="ja-JP" dirty="0"/>
          </a:p>
        </p:txBody>
      </p:sp>
      <p:sp>
        <p:nvSpPr>
          <p:cNvPr id="5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対処２：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VM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CPU</a:t>
            </a:r>
            <a:r>
              <a:rPr kumimoji="1" lang="ja-JP" altLang="en-US" dirty="0" smtClean="0">
                <a:solidFill>
                  <a:schemeClr val="tx1"/>
                </a:solidFill>
              </a:rPr>
              <a:t>使用率を制限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05042"/>
              </p:ext>
            </p:extLst>
          </p:nvPr>
        </p:nvGraphicFramePr>
        <p:xfrm>
          <a:off x="0" y="3783396"/>
          <a:ext cx="471601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4103784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最悪値</a:t>
            </a: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526901"/>
              </p:ext>
            </p:extLst>
          </p:nvPr>
        </p:nvGraphicFramePr>
        <p:xfrm>
          <a:off x="5004048" y="3789040"/>
          <a:ext cx="3779912" cy="297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21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26869</TotalTime>
  <Words>2478</Words>
  <Application>Microsoft Macintosh PowerPoint</Application>
  <PresentationFormat>画面に合わせる (4:3)</PresentationFormat>
  <Paragraphs>462</Paragraphs>
  <Slides>30</Slides>
  <Notes>22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スパイス</vt:lpstr>
      <vt:lpstr>数式</vt:lpstr>
      <vt:lpstr>CPUオーバコミット時における 並列アプリケーション実行の最適化</vt:lpstr>
      <vt:lpstr>VM内での並列アプリケーションの実行</vt:lpstr>
      <vt:lpstr>CPUのオーバコミット</vt:lpstr>
      <vt:lpstr>物理CPUの共有による性能低下</vt:lpstr>
      <vt:lpstr>先行研究：VMの仮想CPU数の最適化</vt:lpstr>
      <vt:lpstr>先行研究についての疑問点</vt:lpstr>
      <vt:lpstr>予備実験</vt:lpstr>
      <vt:lpstr>対処１：VM間での物理CPUの共有</vt:lpstr>
      <vt:lpstr>対処２：VMのCPU使用率を制限</vt:lpstr>
      <vt:lpstr>対処３：VMへの物理CPU割り当てを削減</vt:lpstr>
      <vt:lpstr>最適な仮想CPU数</vt:lpstr>
      <vt:lpstr>先行研究についての予備実験のまとめ</vt:lpstr>
      <vt:lpstr>提案：pCPU-Est</vt:lpstr>
      <vt:lpstr>手法１：仮想CPU数の動的最適化</vt:lpstr>
      <vt:lpstr>CPU使用率と実行時間の相関（1/2）</vt:lpstr>
      <vt:lpstr>CPU使用率と実行時間の相関（2/2）</vt:lpstr>
      <vt:lpstr>動的最適化のアルゴリズム</vt:lpstr>
      <vt:lpstr>動的最適化の実装</vt:lpstr>
      <vt:lpstr>手法２：アプリケーションスレッド数の最適化</vt:lpstr>
      <vt:lpstr>利用可能な物理CPU数の見積もり </vt:lpstr>
      <vt:lpstr>実験</vt:lpstr>
      <vt:lpstr>手法１：仮想CPU数の動的最適化の効果</vt:lpstr>
      <vt:lpstr>最適性能との比較</vt:lpstr>
      <vt:lpstr>動的最適化後の仮想CPU数</vt:lpstr>
      <vt:lpstr>LUにおける動的最適化の効果</vt:lpstr>
      <vt:lpstr>LUにおける仮想CPU数</vt:lpstr>
      <vt:lpstr>手法２：スレッド数の最適化の効果</vt:lpstr>
      <vt:lpstr>関連研究</vt:lpstr>
      <vt:lpstr>まとめ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CPU割り当ての変更をアプリケーションに通知する仕組みの開発</dc:title>
  <dc:creator>tokiko</dc:creator>
  <cp:lastModifiedBy>高山 都旬子</cp:lastModifiedBy>
  <cp:revision>630</cp:revision>
  <cp:lastPrinted>2017-11-30T16:57:57Z</cp:lastPrinted>
  <dcterms:created xsi:type="dcterms:W3CDTF">2015-08-05T05:16:05Z</dcterms:created>
  <dcterms:modified xsi:type="dcterms:W3CDTF">2017-12-18T08:24:24Z</dcterms:modified>
</cp:coreProperties>
</file>