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65" r:id="rId1"/>
  </p:sldMasterIdLst>
  <p:notesMasterIdLst>
    <p:notesMasterId r:id="rId17"/>
  </p:notesMasterIdLst>
  <p:handoutMasterIdLst>
    <p:handoutMasterId r:id="rId18"/>
  </p:handoutMasterIdLst>
  <p:sldIdLst>
    <p:sldId id="256" r:id="rId2"/>
    <p:sldId id="263" r:id="rId3"/>
    <p:sldId id="303" r:id="rId4"/>
    <p:sldId id="276" r:id="rId5"/>
    <p:sldId id="304" r:id="rId6"/>
    <p:sldId id="282" r:id="rId7"/>
    <p:sldId id="305" r:id="rId8"/>
    <p:sldId id="306" r:id="rId9"/>
    <p:sldId id="296" r:id="rId10"/>
    <p:sldId id="290" r:id="rId11"/>
    <p:sldId id="298" r:id="rId12"/>
    <p:sldId id="299" r:id="rId13"/>
    <p:sldId id="302" r:id="rId14"/>
    <p:sldId id="294" r:id="rId15"/>
    <p:sldId id="280" r:id="rId16"/>
  </p:sldIdLst>
  <p:sldSz cx="9144000" cy="6858000" type="screen4x3"/>
  <p:notesSz cx="6858000" cy="9144000"/>
  <p:defaultTextStyle>
    <a:defPPr marL="0" marR="0" indent="0" algn="l" defTabSz="673547" rtl="0" fontAlgn="auto" latinLnBrk="1"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defRPr>
    </a:defPPr>
    <a:lvl1pPr marL="0" marR="0" indent="0"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168387"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336774"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505160"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673547"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841934"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1010321"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1178707"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1347094" algn="ctr" defTabSz="430322"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000000"/>
        </a:solidFill>
        <a:effectLst/>
        <a:uFillTx/>
        <a:latin typeface="+mn-lt"/>
        <a:ea typeface="+mn-ea"/>
        <a:cs typeface="+mn-cs"/>
        <a:sym typeface="ヒラギノ角ゴ ProN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5" autoAdjust="0"/>
    <p:restoredTop sz="86410" autoAdjust="0"/>
  </p:normalViewPr>
  <p:slideViewPr>
    <p:cSldViewPr snapToGrid="0" snapToObjects="1">
      <p:cViewPr varScale="1">
        <p:scale>
          <a:sx n="86" d="100"/>
          <a:sy n="86" d="100"/>
        </p:scale>
        <p:origin x="-160" y="-104"/>
      </p:cViewPr>
      <p:guideLst>
        <p:guide orient="horz" pos="2160"/>
        <p:guide pos="2880"/>
      </p:guideLst>
    </p:cSldViewPr>
  </p:slideViewPr>
  <p:outlineViewPr>
    <p:cViewPr>
      <p:scale>
        <a:sx n="33" d="100"/>
        <a:sy n="33" d="100"/>
      </p:scale>
      <p:origin x="0" y="1101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8" d="100"/>
          <a:sy n="118" d="100"/>
        </p:scale>
        <p:origin x="-496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17CB6A-85F7-B444-ADE7-1C26611FBBB6}" type="datetimeFigureOut">
              <a:rPr kumimoji="1" lang="ja-JP" altLang="en-US" smtClean="0"/>
              <a:t>17/02/22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903F94-EED7-2D44-AF65-648E4123F293}" type="slidenum">
              <a:rPr kumimoji="1" lang="ja-JP" altLang="en-US" smtClean="0"/>
              <a:t>‹#›</a:t>
            </a:fld>
            <a:endParaRPr kumimoji="1" lang="ja-JP" altLang="en-US"/>
          </a:p>
        </p:txBody>
      </p:sp>
    </p:spTree>
    <p:extLst>
      <p:ext uri="{BB962C8B-B14F-4D97-AF65-F5344CB8AC3E}">
        <p14:creationId xmlns:p14="http://schemas.microsoft.com/office/powerpoint/2010/main" val="388650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72189396"/>
      </p:ext>
    </p:extLst>
  </p:cSld>
  <p:clrMap bg1="lt1" tx1="dk1" bg2="lt2" tx2="dk2" accent1="accent1" accent2="accent2" accent3="accent3" accent4="accent4" accent5="accent5" accent6="accent6" hlink="hlink" folHlink="folHlink"/>
  <p:hf hdr="0" ftr="0" dt="0"/>
  <p:notesStyle>
    <a:lvl1pPr defTabSz="336774" latinLnBrk="0">
      <a:lnSpc>
        <a:spcPct val="117999"/>
      </a:lnSpc>
      <a:defRPr sz="1600">
        <a:latin typeface="Helvetica Neue"/>
        <a:ea typeface="Helvetica Neue"/>
        <a:cs typeface="Helvetica Neue"/>
        <a:sym typeface="Helvetica Neue"/>
      </a:defRPr>
    </a:lvl1pPr>
    <a:lvl2pPr indent="168387" defTabSz="336774" latinLnBrk="0">
      <a:lnSpc>
        <a:spcPct val="117999"/>
      </a:lnSpc>
      <a:defRPr sz="1600">
        <a:latin typeface="Helvetica Neue"/>
        <a:ea typeface="Helvetica Neue"/>
        <a:cs typeface="Helvetica Neue"/>
        <a:sym typeface="Helvetica Neue"/>
      </a:defRPr>
    </a:lvl2pPr>
    <a:lvl3pPr indent="336774" defTabSz="336774" latinLnBrk="0">
      <a:lnSpc>
        <a:spcPct val="117999"/>
      </a:lnSpc>
      <a:defRPr sz="1600">
        <a:latin typeface="Helvetica Neue"/>
        <a:ea typeface="Helvetica Neue"/>
        <a:cs typeface="Helvetica Neue"/>
        <a:sym typeface="Helvetica Neue"/>
      </a:defRPr>
    </a:lvl3pPr>
    <a:lvl4pPr indent="505160" defTabSz="336774" latinLnBrk="0">
      <a:lnSpc>
        <a:spcPct val="117999"/>
      </a:lnSpc>
      <a:defRPr sz="1600">
        <a:latin typeface="Helvetica Neue"/>
        <a:ea typeface="Helvetica Neue"/>
        <a:cs typeface="Helvetica Neue"/>
        <a:sym typeface="Helvetica Neue"/>
      </a:defRPr>
    </a:lvl4pPr>
    <a:lvl5pPr indent="673547" defTabSz="336774" latinLnBrk="0">
      <a:lnSpc>
        <a:spcPct val="117999"/>
      </a:lnSpc>
      <a:defRPr sz="1600">
        <a:latin typeface="Helvetica Neue"/>
        <a:ea typeface="Helvetica Neue"/>
        <a:cs typeface="Helvetica Neue"/>
        <a:sym typeface="Helvetica Neue"/>
      </a:defRPr>
    </a:lvl5pPr>
    <a:lvl6pPr indent="841934" defTabSz="336774" latinLnBrk="0">
      <a:lnSpc>
        <a:spcPct val="117999"/>
      </a:lnSpc>
      <a:defRPr sz="1600">
        <a:latin typeface="Helvetica Neue"/>
        <a:ea typeface="Helvetica Neue"/>
        <a:cs typeface="Helvetica Neue"/>
        <a:sym typeface="Helvetica Neue"/>
      </a:defRPr>
    </a:lvl6pPr>
    <a:lvl7pPr indent="1010321" defTabSz="336774" latinLnBrk="0">
      <a:lnSpc>
        <a:spcPct val="117999"/>
      </a:lnSpc>
      <a:defRPr sz="1600">
        <a:latin typeface="Helvetica Neue"/>
        <a:ea typeface="Helvetica Neue"/>
        <a:cs typeface="Helvetica Neue"/>
        <a:sym typeface="Helvetica Neue"/>
      </a:defRPr>
    </a:lvl7pPr>
    <a:lvl8pPr indent="1178707" defTabSz="336774" latinLnBrk="0">
      <a:lnSpc>
        <a:spcPct val="117999"/>
      </a:lnSpc>
      <a:defRPr sz="1600">
        <a:latin typeface="Helvetica Neue"/>
        <a:ea typeface="Helvetica Neue"/>
        <a:cs typeface="Helvetica Neue"/>
        <a:sym typeface="Helvetica Neue"/>
      </a:defRPr>
    </a:lvl8pPr>
    <a:lvl9pPr indent="1347094" defTabSz="336774" latinLnBrk="0">
      <a:lnSpc>
        <a:spcPct val="117999"/>
      </a:lnSpc>
      <a:defRPr sz="16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06579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７分３０</a:t>
            </a:r>
            <a:r>
              <a:rPr kumimoji="1" lang="en-US" altLang="ja-JP" sz="900" dirty="0" smtClean="0"/>
              <a:t>〜</a:t>
            </a:r>
            <a:r>
              <a:rPr kumimoji="1" lang="ja-JP" altLang="en-US" sz="900" dirty="0" smtClean="0"/>
              <a:t>８分３０（早く入る分には</a:t>
            </a:r>
            <a:r>
              <a:rPr kumimoji="1" lang="en-US" altLang="ja-JP" sz="900" dirty="0" smtClean="0"/>
              <a:t>OK)</a:t>
            </a:r>
          </a:p>
          <a:p>
            <a:r>
              <a:rPr kumimoji="1" lang="ja-JP" altLang="en-US" sz="900" dirty="0" smtClean="0"/>
              <a:t>シャドウデバイスの状態はレジスタの値から構成されている</a:t>
            </a:r>
            <a:endParaRPr kumimoji="1" lang="en-US" altLang="ja-JP" sz="900" dirty="0" smtClean="0"/>
          </a:p>
          <a:p>
            <a:r>
              <a:rPr kumimoji="1" lang="ja-JP" altLang="en-US" sz="900" dirty="0" smtClean="0"/>
              <a:t>データの流れとしてはメモリマップをすることによりバッファに直接書きこんでいる</a:t>
            </a:r>
            <a:endParaRPr kumimoji="1" lang="en-US" altLang="ja-JP" sz="900" dirty="0" smtClean="0"/>
          </a:p>
          <a:p>
            <a:r>
              <a:rPr kumimoji="1" lang="ja-JP" altLang="en-US" sz="900" dirty="0" smtClean="0"/>
              <a:t>メモリマップ：ディスク上のメモリのデータを仮想メモリに対応させる機能（端的に言うとファイルに仮想アドレスを与える機能）</a:t>
            </a:r>
            <a:endParaRPr kumimoji="1" lang="en-US" altLang="ja-JP" sz="900" dirty="0" smtClean="0"/>
          </a:p>
          <a:p>
            <a:r>
              <a:rPr kumimoji="1" lang="ja-JP" altLang="en-US" sz="900" dirty="0" smtClean="0"/>
              <a:t>メモリマップは</a:t>
            </a:r>
            <a:r>
              <a:rPr kumimoji="1" lang="en-US" altLang="ja-JP" sz="900" dirty="0" smtClean="0"/>
              <a:t>API</a:t>
            </a:r>
            <a:r>
              <a:rPr kumimoji="1" lang="ja-JP" altLang="en-US" sz="900" dirty="0" smtClean="0"/>
              <a:t>で準備されている</a:t>
            </a:r>
            <a:endParaRPr kumimoji="1" lang="ja-JP" altLang="en-US" sz="900" dirty="0"/>
          </a:p>
        </p:txBody>
      </p:sp>
    </p:spTree>
    <p:extLst>
      <p:ext uri="{BB962C8B-B14F-4D97-AF65-F5344CB8AC3E}">
        <p14:creationId xmlns:p14="http://schemas.microsoft.com/office/powerpoint/2010/main" val="866196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lang="ja-JP" altLang="en-US" dirty="0" smtClean="0"/>
              <a:t>実験環境</a:t>
            </a:r>
            <a:endParaRPr lang="en-US" altLang="ja-JP" dirty="0" smtClean="0"/>
          </a:p>
          <a:p>
            <a:pPr lvl="1"/>
            <a:r>
              <a:rPr lang="en-US" altLang="ja-JP" dirty="0" smtClean="0"/>
              <a:t>CPU: Intel Xeon E3-1226 v3</a:t>
            </a:r>
          </a:p>
          <a:p>
            <a:pPr lvl="1"/>
            <a:r>
              <a:rPr lang="ja-JP" altLang="en-US" dirty="0" smtClean="0"/>
              <a:t>メモリ</a:t>
            </a:r>
            <a:r>
              <a:rPr lang="en-US" altLang="ja-JP" dirty="0" smtClean="0"/>
              <a:t>: 8GB</a:t>
            </a:r>
          </a:p>
          <a:p>
            <a:pPr lvl="1"/>
            <a:r>
              <a:rPr lang="ja-JP" altLang="en-US" dirty="0" smtClean="0"/>
              <a:t>ホスト</a:t>
            </a:r>
            <a:r>
              <a:rPr lang="en-US" altLang="ja-JP" dirty="0" smtClean="0"/>
              <a:t>VM</a:t>
            </a:r>
            <a:r>
              <a:rPr lang="ja-JP" altLang="en-US" dirty="0" smtClean="0"/>
              <a:t>：</a:t>
            </a:r>
            <a:r>
              <a:rPr lang="en-US" altLang="ja-JP" dirty="0" smtClean="0"/>
              <a:t>1 </a:t>
            </a:r>
            <a:r>
              <a:rPr lang="en-US" altLang="ja-JP" dirty="0" err="1" smtClean="0"/>
              <a:t>vCPU</a:t>
            </a:r>
            <a:r>
              <a:rPr lang="ja-JP" altLang="en-US" dirty="0" smtClean="0"/>
              <a:t>、</a:t>
            </a:r>
            <a:r>
              <a:rPr lang="ja-JP" altLang="ja-JP" dirty="0" smtClean="0"/>
              <a:t>3</a:t>
            </a:r>
            <a:r>
              <a:rPr lang="en-US" altLang="ja-JP" dirty="0" smtClean="0"/>
              <a:t>GB</a:t>
            </a:r>
          </a:p>
          <a:p>
            <a:pPr lvl="1"/>
            <a:r>
              <a:rPr lang="ja-JP" altLang="en-US" dirty="0" smtClean="0"/>
              <a:t>ゲスト管理</a:t>
            </a:r>
            <a:r>
              <a:rPr lang="en-US" altLang="ja-JP" dirty="0" smtClean="0"/>
              <a:t>VM</a:t>
            </a:r>
            <a:r>
              <a:rPr lang="ja-JP" altLang="en-US" dirty="0" smtClean="0"/>
              <a:t>：</a:t>
            </a:r>
            <a:r>
              <a:rPr lang="en-US" altLang="ja-JP" dirty="0" smtClean="0"/>
              <a:t>1 </a:t>
            </a:r>
            <a:r>
              <a:rPr lang="en-US" altLang="ja-JP" dirty="0" err="1" smtClean="0"/>
              <a:t>vCPU</a:t>
            </a:r>
            <a:r>
              <a:rPr lang="ja-JP" altLang="en-US" dirty="0" smtClean="0"/>
              <a:t>、</a:t>
            </a:r>
            <a:r>
              <a:rPr lang="en-US" altLang="ja-JP" dirty="0" smtClean="0"/>
              <a:t>2.7GB</a:t>
            </a:r>
            <a:r>
              <a:rPr lang="ja-JP" altLang="en-US" dirty="0" smtClean="0"/>
              <a:t>、</a:t>
            </a:r>
            <a:r>
              <a:rPr lang="en-US" altLang="ja-JP" dirty="0" smtClean="0"/>
              <a:t>Linux 4.2</a:t>
            </a:r>
          </a:p>
          <a:p>
            <a:pPr lvl="1"/>
            <a:r>
              <a:rPr lang="ja-JP" altLang="en-US" dirty="0" smtClean="0"/>
              <a:t>ホストハイパーバイザ</a:t>
            </a:r>
            <a:r>
              <a:rPr lang="en-US" altLang="ja-JP" dirty="0" smtClean="0"/>
              <a:t>: </a:t>
            </a:r>
            <a:r>
              <a:rPr lang="en-US" altLang="ja-JP" dirty="0" err="1" smtClean="0"/>
              <a:t>Xen</a:t>
            </a:r>
            <a:r>
              <a:rPr lang="en-US" altLang="ja-JP" dirty="0" smtClean="0"/>
              <a:t> 4.4.0</a:t>
            </a:r>
          </a:p>
          <a:p>
            <a:endParaRPr kumimoji="1" lang="ja-JP" altLang="en-US" dirty="0"/>
          </a:p>
        </p:txBody>
      </p:sp>
    </p:spTree>
    <p:extLst>
      <p:ext uri="{BB962C8B-B14F-4D97-AF65-F5344CB8AC3E}">
        <p14:creationId xmlns:p14="http://schemas.microsoft.com/office/powerpoint/2010/main" val="2234655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900" dirty="0" smtClean="0"/>
              <a:t>Xl console</a:t>
            </a:r>
            <a:r>
              <a:rPr kumimoji="1" lang="ja-JP" altLang="en-US" sz="900" dirty="0" smtClean="0"/>
              <a:t>の説明</a:t>
            </a:r>
            <a:endParaRPr kumimoji="1" lang="ja-JP" altLang="en-US" sz="900" dirty="0"/>
          </a:p>
        </p:txBody>
      </p:sp>
    </p:spTree>
    <p:extLst>
      <p:ext uri="{BB962C8B-B14F-4D97-AF65-F5344CB8AC3E}">
        <p14:creationId xmlns:p14="http://schemas.microsoft.com/office/powerpoint/2010/main" val="246382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考えています</a:t>
            </a:r>
            <a:endParaRPr kumimoji="1" lang="en-US" altLang="ja-JP" dirty="0" smtClean="0"/>
          </a:p>
          <a:p>
            <a:r>
              <a:rPr kumimoji="1" lang="ja-JP" altLang="en-US" dirty="0" smtClean="0"/>
              <a:t>考えます</a:t>
            </a:r>
            <a:endParaRPr kumimoji="1" lang="ja-JP" altLang="en-US" dirty="0"/>
          </a:p>
        </p:txBody>
      </p:sp>
    </p:spTree>
    <p:extLst>
      <p:ext uri="{BB962C8B-B14F-4D97-AF65-F5344CB8AC3E}">
        <p14:creationId xmlns:p14="http://schemas.microsoft.com/office/powerpoint/2010/main" val="83150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sz="900" dirty="0" smtClean="0"/>
              <a:t>１０分１５</a:t>
            </a:r>
            <a:r>
              <a:rPr kumimoji="1" lang="en-US" altLang="ja-JP" sz="900" dirty="0" smtClean="0"/>
              <a:t>〜</a:t>
            </a:r>
            <a:r>
              <a:rPr kumimoji="1" lang="ja-JP" altLang="en-US" sz="900" dirty="0" smtClean="0"/>
              <a:t>１１分</a:t>
            </a:r>
            <a:endParaRPr kumimoji="1" lang="ja-JP" altLang="en-US" sz="900" dirty="0"/>
          </a:p>
        </p:txBody>
      </p:sp>
    </p:spTree>
    <p:extLst>
      <p:ext uri="{BB962C8B-B14F-4D97-AF65-F5344CB8AC3E}">
        <p14:creationId xmlns:p14="http://schemas.microsoft.com/office/powerpoint/2010/main" val="3209753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sz="900" dirty="0" smtClean="0"/>
              <a:t>１１</a:t>
            </a:r>
            <a:r>
              <a:rPr kumimoji="1" lang="en-US" altLang="ja-JP" sz="900" dirty="0" smtClean="0"/>
              <a:t>〜</a:t>
            </a:r>
            <a:r>
              <a:rPr kumimoji="1" lang="ja-JP" altLang="en-US" sz="900" dirty="0" smtClean="0"/>
              <a:t>１２</a:t>
            </a:r>
            <a:endParaRPr kumimoji="1" lang="ja-JP" altLang="en-US" sz="900" dirty="0"/>
          </a:p>
        </p:txBody>
      </p:sp>
    </p:spTree>
    <p:extLst>
      <p:ext uri="{BB962C8B-B14F-4D97-AF65-F5344CB8AC3E}">
        <p14:creationId xmlns:p14="http://schemas.microsoft.com/office/powerpoint/2010/main" val="244834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まず研究背景についてです</a:t>
            </a:r>
            <a:endParaRPr kumimoji="1" lang="en-US" altLang="ja-JP" sz="900" dirty="0" smtClean="0"/>
          </a:p>
          <a:p>
            <a:r>
              <a:rPr kumimoji="1" lang="ja-JP" altLang="en-US" sz="900" dirty="0" smtClean="0">
                <a:solidFill>
                  <a:srgbClr val="FF0000"/>
                </a:solidFill>
              </a:rPr>
              <a:t>図</a:t>
            </a:r>
            <a:r>
              <a:rPr kumimoji="1" lang="ja-JP" altLang="en-US" sz="900" dirty="0" smtClean="0"/>
              <a:t>を使い仮想デバイスを具体的に説明</a:t>
            </a:r>
            <a:endParaRPr kumimoji="1" lang="ja-JP" altLang="en-US" sz="900" dirty="0"/>
          </a:p>
        </p:txBody>
      </p:sp>
    </p:spTree>
    <p:extLst>
      <p:ext uri="{BB962C8B-B14F-4D97-AF65-F5344CB8AC3E}">
        <p14:creationId xmlns:p14="http://schemas.microsoft.com/office/powerpoint/2010/main" val="341826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しかし帯域外リモート管理では情報漏洩の危険性がある</a:t>
            </a:r>
            <a:endParaRPr kumimoji="1" lang="en-US" altLang="ja-JP" sz="900" dirty="0" smtClean="0"/>
          </a:p>
          <a:p>
            <a:r>
              <a:rPr kumimoji="1" lang="ja-JP" altLang="en-US" sz="900" dirty="0" smtClean="0"/>
              <a:t>これは、、、調査報告、、、</a:t>
            </a:r>
            <a:endParaRPr kumimoji="1" lang="en-US" altLang="ja-JP" sz="900" dirty="0" smtClean="0"/>
          </a:p>
          <a:p>
            <a:r>
              <a:rPr kumimoji="1" lang="ja-JP" altLang="en-US" sz="900" dirty="0" smtClean="0"/>
              <a:t>帯域外リモート管理では仮想デバイスを通してユーザの入出力が盗聴される可能性があります、クラウドの管理者が仮想デバイスを攻撃し、、、</a:t>
            </a:r>
            <a:endParaRPr kumimoji="1" lang="en-US" altLang="ja-JP" sz="900" dirty="0" smtClean="0"/>
          </a:p>
          <a:p>
            <a:r>
              <a:rPr kumimoji="1" lang="ja-JP" altLang="en-US" sz="900" dirty="0" smtClean="0"/>
              <a:t>ユーザが入力したログインパスワード、図を使い説明</a:t>
            </a:r>
            <a:endParaRPr kumimoji="1" lang="en-US" altLang="ja-JP" sz="900" dirty="0" smtClean="0"/>
          </a:p>
          <a:p>
            <a:endParaRPr kumimoji="1" lang="ja-JP" altLang="en-US" dirty="0"/>
          </a:p>
        </p:txBody>
      </p:sp>
    </p:spTree>
    <p:extLst>
      <p:ext uri="{BB962C8B-B14F-4D97-AF65-F5344CB8AC3E}">
        <p14:creationId xmlns:p14="http://schemas.microsoft.com/office/powerpoint/2010/main" val="145921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そこで（先行研究として）提案されている</a:t>
            </a:r>
            <a:endParaRPr kumimoji="1" lang="en-US" altLang="ja-JP" sz="900" dirty="0" smtClean="0"/>
          </a:p>
          <a:p>
            <a:r>
              <a:rPr kumimoji="1" lang="en-US" altLang="ja-JP" sz="900" dirty="0" err="1" smtClean="0"/>
              <a:t>VSBypass</a:t>
            </a:r>
            <a:r>
              <a:rPr kumimoji="1" lang="ja-JP" altLang="en-US" sz="900" dirty="0" smtClean="0"/>
              <a:t>では仮想化、、、</a:t>
            </a:r>
            <a:endParaRPr kumimoji="1" lang="en-US" altLang="ja-JP" sz="900" dirty="0" smtClean="0"/>
          </a:p>
          <a:p>
            <a:r>
              <a:rPr kumimoji="1" lang="ja-JP" altLang="en-US" sz="900" dirty="0" smtClean="0"/>
              <a:t>図を使って仮想化システムの外であることを強調</a:t>
            </a:r>
            <a:endParaRPr kumimoji="1" lang="ja-JP" altLang="en-US" sz="900" dirty="0"/>
          </a:p>
        </p:txBody>
      </p:sp>
    </p:spTree>
    <p:extLst>
      <p:ext uri="{BB962C8B-B14F-4D97-AF65-F5344CB8AC3E}">
        <p14:creationId xmlns:p14="http://schemas.microsoft.com/office/powerpoint/2010/main" val="134396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しかし問題点があった</a:t>
            </a:r>
            <a:endParaRPr kumimoji="1" lang="en-US" altLang="ja-JP" sz="900" dirty="0" smtClean="0"/>
          </a:p>
          <a:p>
            <a:r>
              <a:rPr kumimoji="1" lang="ja-JP" altLang="en-US" sz="900" dirty="0" smtClean="0"/>
              <a:t>ホストをメンテナンスする時、</a:t>
            </a:r>
            <a:r>
              <a:rPr kumimoji="1" lang="en-US" altLang="ja-JP" sz="900" dirty="0" smtClean="0"/>
              <a:t>VM</a:t>
            </a:r>
            <a:r>
              <a:rPr kumimoji="1" lang="ja-JP" altLang="en-US" sz="900" dirty="0" smtClean="0"/>
              <a:t>の管理には必須の技術</a:t>
            </a:r>
            <a:endParaRPr kumimoji="1" lang="en-US" altLang="ja-JP" sz="900" dirty="0" smtClean="0"/>
          </a:p>
          <a:p>
            <a:r>
              <a:rPr kumimoji="1" lang="ja-JP" altLang="en-US" sz="900" dirty="0" smtClean="0"/>
              <a:t>仮想デバイスの状態を移送ツールに送り移送ツールから転送することでマイグレーション後も仮想デバイスを用いた帯域外リモート管理が継続できた、しかし</a:t>
            </a:r>
            <a:r>
              <a:rPr kumimoji="1" lang="en-US" altLang="ja-JP" sz="900" dirty="0" smtClean="0"/>
              <a:t>VM</a:t>
            </a:r>
            <a:r>
              <a:rPr kumimoji="1" lang="ja-JP" altLang="en-US" sz="900" dirty="0" smtClean="0"/>
              <a:t>マイグレーションでは仮想化システムの外側の状態は転送できない</a:t>
            </a:r>
            <a:endParaRPr kumimoji="1" lang="en-US" altLang="ja-JP" sz="900" dirty="0" smtClean="0"/>
          </a:p>
          <a:p>
            <a:r>
              <a:rPr kumimoji="1" lang="en-US" altLang="ja-JP" sz="900" dirty="0" smtClean="0"/>
              <a:t>VM</a:t>
            </a:r>
            <a:r>
              <a:rPr kumimoji="1" lang="ja-JP" altLang="en-US" sz="900" dirty="0" smtClean="0"/>
              <a:t>マイグレーションの説明時に図を使う</a:t>
            </a:r>
            <a:endParaRPr kumimoji="1" lang="ja-JP" altLang="en-US" sz="900" dirty="0"/>
          </a:p>
        </p:txBody>
      </p:sp>
    </p:spTree>
    <p:extLst>
      <p:ext uri="{BB962C8B-B14F-4D97-AF65-F5344CB8AC3E}">
        <p14:creationId xmlns:p14="http://schemas.microsoft.com/office/powerpoint/2010/main" val="215319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smtClean="0"/>
              <a:t>４分</a:t>
            </a:r>
            <a:r>
              <a:rPr kumimoji="1" lang="en-US" altLang="ja-JP" sz="900" dirty="0" smtClean="0"/>
              <a:t>〜</a:t>
            </a:r>
          </a:p>
          <a:p>
            <a:r>
              <a:rPr kumimoji="1" lang="ja-JP" altLang="en-US" sz="900" dirty="0" smtClean="0"/>
              <a:t>そこで今回提案するのは</a:t>
            </a:r>
            <a:endParaRPr kumimoji="1" lang="en-US" altLang="ja-JP" sz="900" dirty="0" smtClean="0"/>
          </a:p>
          <a:p>
            <a:r>
              <a:rPr kumimoji="1" lang="ja-JP" altLang="ja-JP" sz="900" dirty="0" smtClean="0"/>
              <a:t>U</a:t>
            </a:r>
            <a:r>
              <a:rPr kumimoji="1" lang="en-US" altLang="ja-JP" sz="900" dirty="0" err="1" smtClean="0"/>
              <a:t>SShadow</a:t>
            </a:r>
            <a:r>
              <a:rPr kumimoji="1" lang="ja-JP" altLang="en-US" sz="900" dirty="0" smtClean="0"/>
              <a:t>では</a:t>
            </a:r>
            <a:r>
              <a:rPr kumimoji="1" lang="en-US" altLang="ja-JP" sz="900" dirty="0" smtClean="0"/>
              <a:t>〜</a:t>
            </a:r>
            <a:r>
              <a:rPr kumimoji="1" lang="ja-JP" altLang="en-US" sz="900" dirty="0" smtClean="0"/>
              <a:t>のようにすることでマイグレーション後の動作を可能にする</a:t>
            </a:r>
            <a:endParaRPr kumimoji="1" lang="en-US" altLang="ja-JP" sz="900" dirty="0" smtClean="0"/>
          </a:p>
          <a:p>
            <a:r>
              <a:rPr kumimoji="1" lang="ja-JP" altLang="en-US" sz="900" dirty="0" smtClean="0"/>
              <a:t>そのためにシャドウデバイスと通信を行い、状態の保存・復元を可能にした</a:t>
            </a:r>
            <a:endParaRPr kumimoji="1" lang="ja-JP" altLang="en-US" sz="900" dirty="0"/>
          </a:p>
        </p:txBody>
      </p:sp>
    </p:spTree>
    <p:extLst>
      <p:ext uri="{BB962C8B-B14F-4D97-AF65-F5344CB8AC3E}">
        <p14:creationId xmlns:p14="http://schemas.microsoft.com/office/powerpoint/2010/main" val="35855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900" dirty="0" err="1" smtClean="0"/>
              <a:t>USShadow</a:t>
            </a:r>
            <a:r>
              <a:rPr kumimoji="1" lang="ja-JP" altLang="en-US" sz="900" dirty="0" smtClean="0"/>
              <a:t>を実現するために</a:t>
            </a:r>
            <a:r>
              <a:rPr kumimoji="1" lang="en-US" altLang="ja-JP" sz="900" dirty="0" smtClean="0"/>
              <a:t>〜</a:t>
            </a:r>
            <a:r>
              <a:rPr kumimoji="1" lang="ja-JP" altLang="en-US" sz="900" dirty="0" smtClean="0"/>
              <a:t>しました</a:t>
            </a:r>
            <a:endParaRPr kumimoji="1" lang="en-US" altLang="ja-JP" sz="900" dirty="0" smtClean="0"/>
          </a:p>
          <a:p>
            <a:r>
              <a:rPr kumimoji="1" lang="ja-JP" altLang="en-US" sz="900" dirty="0" smtClean="0"/>
              <a:t>できるようにした</a:t>
            </a:r>
            <a:endParaRPr kumimoji="1" lang="en-US" altLang="ja-JP" sz="900" dirty="0" smtClean="0"/>
          </a:p>
          <a:p>
            <a:r>
              <a:rPr kumimoji="1" lang="ja-JP" altLang="en-US" sz="900" dirty="0" smtClean="0"/>
              <a:t>シャドウデバイスの状態を引き継ぐことができた</a:t>
            </a:r>
            <a:endParaRPr kumimoji="1" lang="ja-JP" altLang="en-US" sz="900" dirty="0"/>
          </a:p>
        </p:txBody>
      </p:sp>
    </p:spTree>
    <p:extLst>
      <p:ext uri="{BB962C8B-B14F-4D97-AF65-F5344CB8AC3E}">
        <p14:creationId xmlns:p14="http://schemas.microsoft.com/office/powerpoint/2010/main" val="1055040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en-US" altLang="ja-JP" sz="900" dirty="0" smtClean="0"/>
              <a:t>〜</a:t>
            </a:r>
            <a:r>
              <a:rPr kumimoji="1" lang="ja-JP" altLang="en-US" sz="900" dirty="0" smtClean="0"/>
              <a:t>６分３０</a:t>
            </a:r>
            <a:endParaRPr kumimoji="1" lang="en-US" altLang="ja-JP" sz="900" dirty="0" smtClean="0"/>
          </a:p>
          <a:p>
            <a:r>
              <a:rPr kumimoji="1" lang="ja-JP" altLang="en-US" sz="900" dirty="0" smtClean="0"/>
              <a:t>ここで従来の仮想デバイスとの通信について説明していきます</a:t>
            </a:r>
            <a:endParaRPr kumimoji="1" lang="en-US" altLang="ja-JP" sz="900" dirty="0" smtClean="0"/>
          </a:p>
          <a:p>
            <a:r>
              <a:rPr kumimoji="1" lang="ja-JP" altLang="en-US" sz="900" dirty="0" smtClean="0"/>
              <a:t>図を使って</a:t>
            </a:r>
            <a:endParaRPr kumimoji="1" lang="en-US" altLang="ja-JP" sz="900" dirty="0" smtClean="0"/>
          </a:p>
          <a:p>
            <a:r>
              <a:rPr kumimoji="1" lang="ja-JP" altLang="en-US" sz="900" dirty="0" smtClean="0"/>
              <a:t>ネットワーク通信では仮想化システムの管理者からも攻撃されやすい（移送ツールからネットワークアクセスを許可）</a:t>
            </a:r>
            <a:endParaRPr kumimoji="1" lang="ja-JP" altLang="en-US" sz="900" dirty="0"/>
          </a:p>
        </p:txBody>
      </p:sp>
    </p:spTree>
    <p:extLst>
      <p:ext uri="{BB962C8B-B14F-4D97-AF65-F5344CB8AC3E}">
        <p14:creationId xmlns:p14="http://schemas.microsoft.com/office/powerpoint/2010/main" val="401749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900" dirty="0" smtClean="0"/>
          </a:p>
          <a:p>
            <a:r>
              <a:rPr kumimoji="1" lang="ja-JP" altLang="en-US" sz="900" dirty="0" smtClean="0"/>
              <a:t>６分３０</a:t>
            </a:r>
            <a:r>
              <a:rPr kumimoji="1" lang="en-US" altLang="ja-JP" sz="900" dirty="0" smtClean="0"/>
              <a:t>〜</a:t>
            </a:r>
            <a:r>
              <a:rPr kumimoji="1" lang="ja-JP" altLang="en-US" sz="900" dirty="0" smtClean="0"/>
              <a:t>７分３０</a:t>
            </a:r>
            <a:endParaRPr kumimoji="1" lang="en-US" altLang="ja-JP" sz="900" dirty="0" smtClean="0"/>
          </a:p>
          <a:p>
            <a:r>
              <a:rPr kumimoji="1" lang="ja-JP" altLang="en-US" sz="900" dirty="0" smtClean="0"/>
              <a:t>そこで</a:t>
            </a:r>
            <a:r>
              <a:rPr kumimoji="1" lang="en-US" altLang="ja-JP" sz="900" dirty="0" err="1" smtClean="0"/>
              <a:t>USShadow</a:t>
            </a:r>
            <a:r>
              <a:rPr kumimoji="1" lang="ja-JP" altLang="en-US" sz="900" dirty="0" smtClean="0"/>
              <a:t>では</a:t>
            </a:r>
            <a:endParaRPr kumimoji="1" lang="en-US" altLang="ja-JP" sz="900" dirty="0" smtClean="0"/>
          </a:p>
          <a:p>
            <a:r>
              <a:rPr kumimoji="1" lang="ja-JP" altLang="en-US" sz="900" dirty="0" smtClean="0"/>
              <a:t>ウルトラコール：ハイパーコールのようなもの、ハイパーコールでは一つ下のゲストハイパーバイザとやりとり</a:t>
            </a:r>
            <a:endParaRPr kumimoji="1" lang="en-US" altLang="ja-JP" sz="900" dirty="0" smtClean="0"/>
          </a:p>
          <a:p>
            <a:r>
              <a:rPr kumimoji="1" lang="ja-JP" altLang="en-US" sz="900" dirty="0" smtClean="0"/>
              <a:t>ネストした環境では一番権限のある最下層のハイパーバイザへ移る、</a:t>
            </a:r>
            <a:r>
              <a:rPr kumimoji="1" lang="en-US" altLang="ja-JP" sz="900" dirty="0" smtClean="0"/>
              <a:t>CPU</a:t>
            </a:r>
            <a:r>
              <a:rPr kumimoji="1" lang="ja-JP" altLang="en-US" sz="900" dirty="0" smtClean="0"/>
              <a:t>の仕様</a:t>
            </a:r>
            <a:endParaRPr kumimoji="1" lang="en-US" altLang="ja-JP" sz="900" dirty="0" smtClean="0"/>
          </a:p>
          <a:p>
            <a:r>
              <a:rPr kumimoji="1" lang="ja-JP" altLang="en-US" sz="900" dirty="0" smtClean="0"/>
              <a:t>クラウドハイパーバイザは</a:t>
            </a:r>
            <a:r>
              <a:rPr kumimoji="1" lang="en-US" altLang="ja-JP" sz="900" dirty="0" err="1" smtClean="0"/>
              <a:t>VSBypass</a:t>
            </a:r>
            <a:r>
              <a:rPr kumimoji="1" lang="ja-JP" altLang="en-US" sz="900" dirty="0" smtClean="0"/>
              <a:t>で仮想化システムの外側でシャドウデバイスを動作させるために導入</a:t>
            </a:r>
            <a:endParaRPr kumimoji="1" lang="en-US" altLang="ja-JP" sz="900" dirty="0" smtClean="0"/>
          </a:p>
        </p:txBody>
      </p:sp>
    </p:spTree>
    <p:extLst>
      <p:ext uri="{BB962C8B-B14F-4D97-AF65-F5344CB8AC3E}">
        <p14:creationId xmlns:p14="http://schemas.microsoft.com/office/powerpoint/2010/main" val="118230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2"/>
            <a:ext cx="7772400" cy="4571999"/>
          </a:xfrm>
        </p:spPr>
        <p:txBody>
          <a:bodyPr anchor="ctr">
            <a:noAutofit/>
          </a:bodyPr>
          <a:lstStyle>
            <a:lvl1pPr>
              <a:lnSpc>
                <a:spcPct val="100000"/>
              </a:lnSpc>
              <a:defRPr sz="40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normAutofit/>
          </a:bodyPr>
          <a:lstStyle>
            <a:lvl1pPr marL="0" indent="0" algn="l">
              <a:buNone/>
              <a:defRPr sz="2400"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日付プレースホルダー 6"/>
          <p:cNvSpPr>
            <a:spLocks noGrp="1"/>
          </p:cNvSpPr>
          <p:nvPr>
            <p:ph type="dt" sz="half" idx="10"/>
          </p:nvPr>
        </p:nvSpPr>
        <p:spPr/>
        <p:txBody>
          <a:bodyPr/>
          <a:lstStyle/>
          <a:p>
            <a:fld id="{FED492BB-744D-C84F-A2C5-75874E6FDE26}" type="datetime1">
              <a:rPr kumimoji="1" lang="ja-JP" altLang="en-US" smtClean="0"/>
              <a:t>17/02/22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1" name="スライド番号プレースホルダー 10"/>
          <p:cNvSpPr>
            <a:spLocks noGrp="1"/>
          </p:cNvSpPr>
          <p:nvPr>
            <p:ph type="sldNum" sz="quarter" idx="12"/>
          </p:nvPr>
        </p:nvSpPr>
        <p:spPr/>
        <p:txBody>
          <a:bodyPr/>
          <a:lstStyle/>
          <a:p>
            <a:fld id="{2A54A162-4402-AF4A-9948-CA1DEF6EFCA5}" type="slidenum">
              <a:rPr kumimoji="1" lang="ja-JP" altLang="en-US" smtClean="0"/>
              <a:pPr/>
              <a:t>‹#›</a:t>
            </a:fld>
            <a:endParaRPr kumimoji="1" lang="ja-JP" altLang="en-US" dirty="0"/>
          </a:p>
        </p:txBody>
      </p:sp>
      <p:sp>
        <p:nvSpPr>
          <p:cNvPr id="13" name="コンテンツ プレースホルダー 12"/>
          <p:cNvSpPr>
            <a:spLocks noGrp="1"/>
          </p:cNvSpPr>
          <p:nvPr>
            <p:ph sz="quarter" idx="13"/>
          </p:nvPr>
        </p:nvSpPr>
        <p:spPr>
          <a:xfrm>
            <a:off x="565638" y="6477000"/>
            <a:ext cx="844062" cy="91440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ED492BB-744D-C84F-A2C5-75874E6FDE26}" type="datetime1">
              <a:rPr kumimoji="1" lang="ja-JP" altLang="en-US" smtClean="0"/>
              <a:t>17/02/22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A54A162-4402-AF4A-9948-CA1DEF6EFCA5}" type="slidenum">
              <a:rPr kumimoji="1" lang="ja-JP" altLang="en-US" smtClean="0"/>
              <a:pPr/>
              <a:t>‹#›</a:t>
            </a:fld>
            <a:endParaRPr kumimoji="1" lang="ja-JP" altLang="en-US" dirty="0"/>
          </a:p>
        </p:txBody>
      </p:sp>
    </p:spTree>
    <p:extLst>
      <p:ext uri="{BB962C8B-B14F-4D97-AF65-F5344CB8AC3E}">
        <p14:creationId xmlns:p14="http://schemas.microsoft.com/office/powerpoint/2010/main" val="29693149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43A480-B6E3-924D-8E1A-7046C9E78F9A}" type="datetime1">
              <a:rPr kumimoji="1" lang="ja-JP" altLang="en-US" smtClean="0"/>
              <a:t>17/02/22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54A162-4402-AF4A-9948-CA1DEF6EFCA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ED492BB-744D-C84F-A2C5-75874E6FDE26}" type="datetime1">
              <a:rPr kumimoji="1" lang="ja-JP" altLang="en-US" smtClean="0"/>
              <a:t>17/02/22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382000" y="6397151"/>
            <a:ext cx="1214512" cy="395552"/>
          </a:xfrm>
        </p:spPr>
        <p:txBody>
          <a:bodyPr/>
          <a:lstStyle>
            <a:lvl1pPr>
              <a:defRPr b="0">
                <a:solidFill>
                  <a:srgbClr val="000000"/>
                </a:solidFill>
              </a:defRPr>
            </a:lvl1pPr>
          </a:lstStyle>
          <a:p>
            <a:fld id="{2A54A162-4402-AF4A-9948-CA1DEF6EFCA5}" type="slidenum">
              <a:rPr kumimoji="1" lang="ja-JP" altLang="en-US" smtClean="0"/>
              <a:pPr/>
              <a:t>‹#›</a:t>
            </a:fld>
            <a:endParaRPr kumimoji="1" lang="ja-JP" alt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369813" y="1678608"/>
            <a:ext cx="2042201" cy="53392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マスター テキストの書式設定</a:t>
            </a:r>
          </a:p>
        </p:txBody>
      </p:sp>
      <p:sp>
        <p:nvSpPr>
          <p:cNvPr id="4" name="Content Placeholder 3"/>
          <p:cNvSpPr>
            <a:spLocks noGrp="1"/>
          </p:cNvSpPr>
          <p:nvPr>
            <p:ph sz="half" idx="2"/>
          </p:nvPr>
        </p:nvSpPr>
        <p:spPr>
          <a:xfrm>
            <a:off x="4369813" y="2258718"/>
            <a:ext cx="2042201" cy="38495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Text Placeholder 4"/>
          <p:cNvSpPr>
            <a:spLocks noGrp="1"/>
          </p:cNvSpPr>
          <p:nvPr>
            <p:ph type="body" sz="quarter" idx="3"/>
          </p:nvPr>
        </p:nvSpPr>
        <p:spPr>
          <a:xfrm>
            <a:off x="6581705" y="1678609"/>
            <a:ext cx="1996617" cy="533921"/>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6581705" y="2267812"/>
            <a:ext cx="1996617"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6"/>
          <p:cNvSpPr>
            <a:spLocks noGrp="1"/>
          </p:cNvSpPr>
          <p:nvPr>
            <p:ph type="dt" sz="half" idx="10"/>
          </p:nvPr>
        </p:nvSpPr>
        <p:spPr/>
        <p:txBody>
          <a:bodyPr/>
          <a:lstStyle/>
          <a:p>
            <a:fld id="{74373C35-AE85-C54E-9952-519290239553}" type="datetime1">
              <a:rPr kumimoji="1" lang="ja-JP" altLang="en-US" smtClean="0"/>
              <a:t>17/02/22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54A162-4402-AF4A-9948-CA1DEF6EFCA5}" type="slidenum">
              <a:rPr kumimoji="1" lang="ja-JP" altLang="en-US" smtClean="0"/>
              <a:t>‹#›</a:t>
            </a:fld>
            <a:endParaRPr kumimoji="1" lang="ja-JP" altLang="en-US"/>
          </a:p>
        </p:txBody>
      </p:sp>
      <p:sp>
        <p:nvSpPr>
          <p:cNvPr id="10" name="Content Placeholder 3"/>
          <p:cNvSpPr>
            <a:spLocks noGrp="1"/>
          </p:cNvSpPr>
          <p:nvPr>
            <p:ph sz="half" idx="13"/>
          </p:nvPr>
        </p:nvSpPr>
        <p:spPr>
          <a:xfrm>
            <a:off x="594360" y="1678608"/>
            <a:ext cx="3291840" cy="42186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unoki-1">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rPr lang="ja-JP" altLang="en-US" dirty="0" smtClean="0"/>
              <a:t>マスター タイトルの書式設定</a:t>
            </a:r>
            <a:endParaRPr dirty="0"/>
          </a:p>
        </p:txBody>
      </p:sp>
      <p:sp>
        <p:nvSpPr>
          <p:cNvPr id="57" name="Shape 57"/>
          <p:cNvSpPr>
            <a:spLocks noGrp="1"/>
          </p:cNvSpPr>
          <p:nvPr>
            <p:ph type="body" idx="1"/>
          </p:nvPr>
        </p:nvSpPr>
        <p:spPr>
          <a:prstGeom prst="rect">
            <a:avLst/>
          </a:prstGeom>
        </p:spPr>
        <p:txBody>
          <a:bodyPr/>
          <a:lstStyle>
            <a:lvl1pPr marL="204788" indent="-204788">
              <a:spcAft>
                <a:spcPts val="0"/>
              </a:spcAft>
              <a:defRPr>
                <a:latin typeface="+mn-ea"/>
                <a:ea typeface="+mn-ea"/>
              </a:defRPr>
            </a:lvl1pPr>
            <a:lvl2pPr marL="446088" indent="-182563">
              <a:defRPr>
                <a:latin typeface="+mn-ea"/>
                <a:ea typeface="+mn-ea"/>
              </a:defRPr>
            </a:lvl2pPr>
            <a:lvl3pPr marL="719138" indent="-190500">
              <a:defRPr sz="2200">
                <a:latin typeface="+mn-ea"/>
                <a:ea typeface="+mn-ea"/>
              </a:defRPr>
            </a:lvl3pPr>
            <a:lvl4pPr>
              <a:defRPr>
                <a:latin typeface="+mn-ea"/>
                <a:ea typeface="+mn-ea"/>
              </a:defRPr>
            </a:lvl4pPr>
            <a:lvl5pPr>
              <a:defRPr>
                <a:latin typeface="+mn-ea"/>
                <a:ea typeface="+mn-ea"/>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2" name="日付プレースホルダー 1"/>
          <p:cNvSpPr>
            <a:spLocks noGrp="1"/>
          </p:cNvSpPr>
          <p:nvPr>
            <p:ph type="dt" sz="half" idx="10"/>
          </p:nvPr>
        </p:nvSpPr>
        <p:spPr/>
        <p:txBody>
          <a:bodyPr/>
          <a:lstStyle/>
          <a:p>
            <a:fld id="{FED492BB-744D-C84F-A2C5-75874E6FDE26}" type="datetime1">
              <a:rPr kumimoji="1" lang="ja-JP" altLang="en-US" smtClean="0"/>
              <a:t>17/02/22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393868" y="6381169"/>
            <a:ext cx="1214512" cy="395552"/>
          </a:xfrm>
        </p:spPr>
        <p:txBody>
          <a:bodyPr/>
          <a:lstStyle>
            <a:lvl1pPr>
              <a:defRPr b="0">
                <a:solidFill>
                  <a:srgbClr val="000000"/>
                </a:solidFill>
              </a:defRPr>
            </a:lvl1pPr>
          </a:lstStyle>
          <a:p>
            <a:fld id="{2A54A162-4402-AF4A-9948-CA1DEF6EFCA5}" type="slidenum">
              <a:rPr kumimoji="1" lang="ja-JP" altLang="en-US" smtClean="0"/>
              <a:pPr/>
              <a:t>‹#›</a:t>
            </a:fld>
            <a:endParaRPr kumimoji="1" lang="ja-JP" altLang="en-US" dirty="0"/>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unoki-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2"/>
            <a:ext cx="7772400" cy="4571999"/>
          </a:xfrm>
        </p:spPr>
        <p:txBody>
          <a:bodyPr anchor="ctr">
            <a:noAutofit/>
          </a:bodyPr>
          <a:lstStyle>
            <a:lvl1pPr>
              <a:lnSpc>
                <a:spcPct val="100000"/>
              </a:lnSpc>
              <a:defRPr sz="4000" spc="-80" baseline="0">
                <a:solidFill>
                  <a:schemeClr val="tx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normAutofit/>
          </a:bodyPr>
          <a:lstStyle>
            <a:lvl1pPr marL="0" indent="0" algn="l">
              <a:buNone/>
              <a:defRPr sz="2400" b="0" cap="all" spc="12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マスター サブタイトルの書式設定</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日付プレースホルダー 6"/>
          <p:cNvSpPr>
            <a:spLocks noGrp="1"/>
          </p:cNvSpPr>
          <p:nvPr>
            <p:ph type="dt" sz="half" idx="10"/>
          </p:nvPr>
        </p:nvSpPr>
        <p:spPr/>
        <p:txBody>
          <a:bodyPr/>
          <a:lstStyle/>
          <a:p>
            <a:fld id="{FED492BB-744D-C84F-A2C5-75874E6FDE26}" type="datetime1">
              <a:rPr kumimoji="1" lang="ja-JP" altLang="en-US" smtClean="0"/>
              <a:t>17/02/22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1" name="スライド番号プレースホルダー 10"/>
          <p:cNvSpPr>
            <a:spLocks noGrp="1"/>
          </p:cNvSpPr>
          <p:nvPr>
            <p:ph type="sldNum" sz="quarter" idx="12"/>
          </p:nvPr>
        </p:nvSpPr>
        <p:spPr>
          <a:xfrm>
            <a:off x="8393868" y="6369480"/>
            <a:ext cx="1214512" cy="395552"/>
          </a:xfrm>
        </p:spPr>
        <p:txBody>
          <a:bodyPr/>
          <a:lstStyle>
            <a:lvl1pPr>
              <a:defRPr b="0">
                <a:solidFill>
                  <a:srgbClr val="000000"/>
                </a:solidFill>
              </a:defRPr>
            </a:lvl1pPr>
          </a:lstStyle>
          <a:p>
            <a:fld id="{2A54A162-4402-AF4A-9948-CA1DEF6EFCA5}"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8121122" cy="1038480"/>
          </a:xfrm>
          <a:prstGeom prst="rect">
            <a:avLst/>
          </a:prstGeom>
        </p:spPr>
        <p:txBody>
          <a:bodyPr vert="horz" lIns="91440" tIns="45720" rIns="91440" bIns="45720" rtlCol="0" anchor="ctr">
            <a:normAutofit/>
          </a:bodyPr>
          <a:lstStyle/>
          <a:p>
            <a:r>
              <a:rPr lang="ja-JP" altLang="en-US" dirty="0" smtClean="0">
                <a:latin typeface="+mj-ea"/>
                <a:ea typeface="+mj-ea"/>
              </a:rPr>
              <a:t>マスタータイトルの書式設定</a:t>
            </a:r>
            <a:endParaRPr lang="en-US" dirty="0"/>
          </a:p>
        </p:txBody>
      </p:sp>
      <p:sp>
        <p:nvSpPr>
          <p:cNvPr id="3" name="Text Placeholder 2"/>
          <p:cNvSpPr>
            <a:spLocks noGrp="1"/>
          </p:cNvSpPr>
          <p:nvPr>
            <p:ph type="body" idx="1"/>
          </p:nvPr>
        </p:nvSpPr>
        <p:spPr>
          <a:xfrm>
            <a:off x="457200" y="1466847"/>
            <a:ext cx="8121122" cy="4659317"/>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ED492BB-744D-C84F-A2C5-75874E6FDE26}" type="datetime1">
              <a:rPr kumimoji="1" lang="ja-JP" altLang="en-US" smtClean="0"/>
              <a:t>17/02/22</a:t>
            </a:fld>
            <a:endParaRPr kumimoji="1" lang="ja-JP" altLang="en-US"/>
          </a:p>
        </p:txBody>
      </p:sp>
      <p:sp>
        <p:nvSpPr>
          <p:cNvPr id="5" name="Footer Placeholder 4"/>
          <p:cNvSpPr>
            <a:spLocks noGrp="1"/>
          </p:cNvSpPr>
          <p:nvPr>
            <p:ph type="ftr" sz="quarter" idx="3"/>
          </p:nvPr>
        </p:nvSpPr>
        <p:spPr>
          <a:xfrm>
            <a:off x="457200" y="6492877"/>
            <a:ext cx="3429000" cy="283845"/>
          </a:xfrm>
          <a:prstGeom prst="rect">
            <a:avLst/>
          </a:prstGeom>
        </p:spPr>
        <p:txBody>
          <a:bodyPr vert="horz" lIns="91440" tIns="45720" rIns="91440" bIns="45720" rtlCol="0" anchor="t"/>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786613" y="6397151"/>
            <a:ext cx="1214512" cy="395552"/>
          </a:xfrm>
          <a:prstGeom prst="rect">
            <a:avLst/>
          </a:prstGeom>
        </p:spPr>
        <p:txBody>
          <a:bodyPr vert="horz" lIns="91440" tIns="45720" rIns="91440" bIns="45720" rtlCol="0" anchor="ctr"/>
          <a:lstStyle>
            <a:lvl1pPr algn="l">
              <a:defRPr sz="2400" b="1">
                <a:solidFill>
                  <a:schemeClr val="tx2"/>
                </a:solidFill>
              </a:defRPr>
            </a:lvl1pPr>
          </a:lstStyle>
          <a:p>
            <a:fld id="{2A54A162-4402-AF4A-9948-CA1DEF6EFCA5}" type="slidenum">
              <a:rPr kumimoji="1" lang="ja-JP" altLang="en-US" smtClean="0"/>
              <a:pPr/>
              <a:t>‹#›</a:t>
            </a:fld>
            <a:endParaRPr kumimoji="1" lang="ja-JP" alt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Lst>
  <p:hf hdr="0" ftr="0" dt="0"/>
  <p:txStyles>
    <p:titleStyle>
      <a:lvl1pPr algn="l" defTabSz="914400" rtl="0" eaLnBrk="1" latinLnBrk="0" hangingPunct="1">
        <a:spcBef>
          <a:spcPct val="0"/>
        </a:spcBef>
        <a:buNone/>
        <a:defRPr kumimoji="1" sz="3600" kern="1200" cap="all" spc="-60" baseline="0">
          <a:solidFill>
            <a:schemeClr val="tx2"/>
          </a:solidFill>
          <a:latin typeface="+mj-ea"/>
          <a:ea typeface="+mj-ea"/>
          <a:cs typeface="+mj-cs"/>
        </a:defRPr>
      </a:lvl1pPr>
    </p:titleStyle>
    <p:bodyStyle>
      <a:lvl1pPr marL="0" indent="-205200" algn="l" defTabSz="914400" rtl="0" eaLnBrk="1" latinLnBrk="0" hangingPunct="1">
        <a:spcBef>
          <a:spcPct val="20000"/>
        </a:spcBef>
        <a:spcAft>
          <a:spcPts val="600"/>
        </a:spcAft>
        <a:buFont typeface="Arial"/>
        <a:buChar char="•"/>
        <a:defRPr kumimoji="1"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a:buChar char="•"/>
        <a:defRPr kumimoji="1" sz="2000" kern="1200">
          <a:solidFill>
            <a:schemeClr val="tx1"/>
          </a:solidFill>
          <a:latin typeface="+mn-ea"/>
          <a:ea typeface="+mn-ea"/>
          <a:cs typeface="+mn-cs"/>
        </a:defRPr>
      </a:lvl3pPr>
      <a:lvl4pPr marL="1600200" indent="-228600" algn="l" defTabSz="914400" rtl="0" eaLnBrk="1" latinLnBrk="0" hangingPunct="1">
        <a:spcBef>
          <a:spcPct val="20000"/>
        </a:spcBef>
        <a:buClr>
          <a:schemeClr val="tx2"/>
        </a:buClr>
        <a:buFont typeface="Arial"/>
        <a:buChar char="•"/>
        <a:defRPr kumimoji="1" sz="1600" kern="1200">
          <a:solidFill>
            <a:schemeClr val="tx1"/>
          </a:solidFill>
          <a:latin typeface="+mn-ea"/>
          <a:ea typeface="+mn-ea"/>
          <a:cs typeface="+mn-cs"/>
        </a:defRPr>
      </a:lvl4pPr>
      <a:lvl5pPr marL="2057400" indent="-228600" algn="l" defTabSz="914400" rtl="0" eaLnBrk="1" latinLnBrk="0" hangingPunct="1">
        <a:spcBef>
          <a:spcPct val="20000"/>
        </a:spcBef>
        <a:buClr>
          <a:schemeClr val="tx2"/>
        </a:buClr>
        <a:buFont typeface="Arial"/>
        <a:buChar char="•"/>
        <a:defRPr kumimoji="1" sz="1600" kern="1200" baseline="0">
          <a:solidFill>
            <a:schemeClr val="tx1"/>
          </a:solidFill>
          <a:latin typeface="+mn-ea"/>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p:txBody>
          <a:bodyPr>
            <a:normAutofit/>
          </a:bodyPr>
          <a:lstStyle/>
          <a:p>
            <a:r>
              <a:rPr lang="ja-JP" altLang="en-US" dirty="0" smtClean="0"/>
              <a:t>クラウドにおける安全なリモート管理に対応した</a:t>
            </a:r>
            <a:r>
              <a:rPr lang="en-US" altLang="ja-JP" dirty="0" smtClean="0"/>
              <a:t>VM</a:t>
            </a:r>
            <a:r>
              <a:rPr lang="ja-JP" altLang="en-US" dirty="0" smtClean="0"/>
              <a:t>マイグレーション</a:t>
            </a:r>
            <a:endParaRPr lang="ja-JP" altLang="en-US" dirty="0"/>
          </a:p>
        </p:txBody>
      </p:sp>
      <p:sp>
        <p:nvSpPr>
          <p:cNvPr id="120" name="Shape 120"/>
          <p:cNvSpPr>
            <a:spLocks noGrp="1"/>
          </p:cNvSpPr>
          <p:nvPr>
            <p:ph type="subTitle" idx="1"/>
          </p:nvPr>
        </p:nvSpPr>
        <p:spPr>
          <a:xfrm>
            <a:off x="1103938" y="4153897"/>
            <a:ext cx="6858000" cy="1964432"/>
          </a:xfrm>
        </p:spPr>
        <p:txBody>
          <a:bodyPr>
            <a:noAutofit/>
          </a:bodyPr>
          <a:lstStyle/>
          <a:p>
            <a:pPr algn="r"/>
            <a:r>
              <a:rPr lang="ja-JP" altLang="en-US" dirty="0" smtClean="0">
                <a:solidFill>
                  <a:srgbClr val="000000"/>
                </a:solidFill>
              </a:rPr>
              <a:t>九州工業大学　情報工学部</a:t>
            </a:r>
            <a:r>
              <a:rPr lang="en-US" altLang="ja-JP" dirty="0" smtClean="0">
                <a:solidFill>
                  <a:srgbClr val="000000"/>
                </a:solidFill>
              </a:rPr>
              <a:t> </a:t>
            </a:r>
            <a:r>
              <a:rPr lang="ja-JP" altLang="en-US" dirty="0" smtClean="0">
                <a:solidFill>
                  <a:srgbClr val="000000"/>
                </a:solidFill>
              </a:rPr>
              <a:t>機械情報工学科</a:t>
            </a:r>
          </a:p>
          <a:p>
            <a:pPr algn="r"/>
            <a:r>
              <a:rPr lang="ja-JP" altLang="en-US" dirty="0" smtClean="0">
                <a:solidFill>
                  <a:srgbClr val="000000"/>
                </a:solidFill>
              </a:rPr>
              <a:t>光来研究室</a:t>
            </a:r>
            <a:r>
              <a:rPr lang="en-US" altLang="ja-JP" dirty="0" smtClean="0">
                <a:solidFill>
                  <a:srgbClr val="000000"/>
                </a:solidFill>
              </a:rPr>
              <a:t>    </a:t>
            </a:r>
          </a:p>
          <a:p>
            <a:pPr algn="r"/>
            <a:r>
              <a:rPr lang="en-US" altLang="ja-JP" dirty="0" smtClean="0">
                <a:solidFill>
                  <a:srgbClr val="000000"/>
                </a:solidFill>
              </a:rPr>
              <a:t>13237010</a:t>
            </a:r>
            <a:r>
              <a:rPr lang="ja-JP" altLang="en-US" dirty="0" smtClean="0">
                <a:solidFill>
                  <a:srgbClr val="000000"/>
                </a:solidFill>
              </a:rPr>
              <a:t>　</a:t>
            </a:r>
            <a:r>
              <a:rPr lang="en-US" altLang="ja-JP" dirty="0" smtClean="0">
                <a:solidFill>
                  <a:srgbClr val="000000"/>
                </a:solidFill>
              </a:rPr>
              <a:t> </a:t>
            </a:r>
            <a:r>
              <a:rPr lang="ja-JP" altLang="en-US" dirty="0" smtClean="0">
                <a:solidFill>
                  <a:srgbClr val="000000"/>
                </a:solidFill>
              </a:rPr>
              <a:t>鵜木智矢</a:t>
            </a:r>
            <a:endParaRPr lang="ja-JP" altLang="en-US" dirty="0">
              <a:solidFill>
                <a:srgbClr val="000000"/>
              </a:solidFill>
            </a:endParaRPr>
          </a:p>
        </p:txBody>
      </p:sp>
      <p:sp>
        <p:nvSpPr>
          <p:cNvPr id="2" name="スライド番号プレースホルダー 1"/>
          <p:cNvSpPr>
            <a:spLocks noGrp="1"/>
          </p:cNvSpPr>
          <p:nvPr>
            <p:ph type="sldNum" sz="quarter" idx="12"/>
          </p:nvPr>
        </p:nvSpPr>
        <p:spPr/>
        <p:txBody>
          <a:bodyPr/>
          <a:lstStyle/>
          <a:p>
            <a:fld id="{2A54A162-4402-AF4A-9948-CA1DEF6EFCA5}" type="slidenum">
              <a:rPr lang="ja-JP" altLang="en-US" smtClean="0"/>
              <a:pPr/>
              <a:t>1</a:t>
            </a:fld>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3095868" y="5150771"/>
            <a:ext cx="2136833" cy="1354110"/>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シャドウデバイス</a:t>
            </a:r>
            <a:endParaRPr kumimoji="1" lang="en-US" altLang="ja-JP" sz="1800" dirty="0" smtClean="0">
              <a:solidFill>
                <a:srgbClr val="000000"/>
              </a:solidFill>
            </a:endParaRPr>
          </a:p>
          <a:p>
            <a:pPr algn="ctr"/>
            <a:endParaRPr kumimoji="1" lang="en-US" altLang="ja-JP" sz="1800" dirty="0" smtClean="0">
              <a:solidFill>
                <a:srgbClr val="000000"/>
              </a:solidFill>
            </a:endParaRPr>
          </a:p>
          <a:p>
            <a:pPr algn="ctr"/>
            <a:endParaRPr kumimoji="1" lang="en-US" altLang="ja-JP" sz="1800" dirty="0">
              <a:solidFill>
                <a:srgbClr val="000000"/>
              </a:solidFill>
            </a:endParaRPr>
          </a:p>
          <a:p>
            <a:pPr algn="ctr"/>
            <a:endParaRPr kumimoji="1" lang="en-US" altLang="ja-JP" sz="1800" dirty="0" smtClean="0">
              <a:solidFill>
                <a:srgbClr val="000000"/>
              </a:solidFill>
            </a:endParaRPr>
          </a:p>
          <a:p>
            <a:pPr algn="ctr"/>
            <a:endParaRPr kumimoji="1" lang="en-US" altLang="ja-JP" sz="1800" dirty="0">
              <a:solidFill>
                <a:srgbClr val="000000"/>
              </a:solidFill>
            </a:endParaRPr>
          </a:p>
        </p:txBody>
      </p:sp>
      <p:sp>
        <p:nvSpPr>
          <p:cNvPr id="2" name="タイトル 1"/>
          <p:cNvSpPr>
            <a:spLocks noGrp="1"/>
          </p:cNvSpPr>
          <p:nvPr>
            <p:ph type="title"/>
          </p:nvPr>
        </p:nvSpPr>
        <p:spPr/>
        <p:txBody>
          <a:bodyPr/>
          <a:lstStyle/>
          <a:p>
            <a:r>
              <a:rPr lang="ja-JP" altLang="en-US" dirty="0" smtClean="0"/>
              <a:t>シャドウデバイスの状態の保存・復元</a:t>
            </a:r>
            <a:endParaRPr lang="ja-JP" altLang="en-US" dirty="0"/>
          </a:p>
        </p:txBody>
      </p:sp>
      <p:sp>
        <p:nvSpPr>
          <p:cNvPr id="3" name="テキスト プレースホルダー 2"/>
          <p:cNvSpPr>
            <a:spLocks noGrp="1"/>
          </p:cNvSpPr>
          <p:nvPr>
            <p:ph type="body" idx="1"/>
          </p:nvPr>
        </p:nvSpPr>
        <p:spPr>
          <a:xfrm>
            <a:off x="446890" y="1466847"/>
            <a:ext cx="8121122" cy="4659317"/>
          </a:xfrm>
        </p:spPr>
        <p:txBody>
          <a:bodyPr/>
          <a:lstStyle/>
          <a:p>
            <a:r>
              <a:rPr lang="ja-JP" altLang="en-US" dirty="0" smtClean="0"/>
              <a:t>状態の保存</a:t>
            </a:r>
            <a:endParaRPr lang="en-US" altLang="ja-JP" dirty="0" smtClean="0"/>
          </a:p>
          <a:p>
            <a:pPr lvl="1"/>
            <a:r>
              <a:rPr lang="ja-JP" altLang="en-US" dirty="0" smtClean="0"/>
              <a:t>シャドウデバイスのレジスタの値を取得して暗号化</a:t>
            </a:r>
            <a:endParaRPr lang="en-US" altLang="ja-JP" dirty="0"/>
          </a:p>
          <a:p>
            <a:pPr lvl="1"/>
            <a:r>
              <a:rPr lang="ja-JP" altLang="en-US" dirty="0" smtClean="0"/>
              <a:t>暗号化した状態をバッファに書き込む</a:t>
            </a:r>
            <a:endParaRPr lang="en-US" altLang="ja-JP" dirty="0" smtClean="0"/>
          </a:p>
          <a:p>
            <a:pPr lvl="2"/>
            <a:r>
              <a:rPr lang="ja-JP" altLang="en-US" dirty="0" smtClean="0"/>
              <a:t>仮想化システムの管理者による盗聴を防ぐ</a:t>
            </a:r>
            <a:endParaRPr lang="en-US" altLang="ja-JP" dirty="0" smtClean="0"/>
          </a:p>
          <a:p>
            <a:r>
              <a:rPr lang="ja-JP" altLang="en-US" dirty="0" smtClean="0"/>
              <a:t>状態の復元</a:t>
            </a:r>
            <a:endParaRPr lang="en-US" altLang="ja-JP" dirty="0" smtClean="0"/>
          </a:p>
          <a:p>
            <a:pPr lvl="1"/>
            <a:r>
              <a:rPr lang="ja-JP" altLang="en-US" dirty="0" smtClean="0"/>
              <a:t>バッファに格納されたデータを復号</a:t>
            </a:r>
            <a:endParaRPr lang="en-US" altLang="ja-JP" dirty="0" smtClean="0"/>
          </a:p>
          <a:p>
            <a:pPr lvl="1"/>
            <a:r>
              <a:rPr lang="ja-JP" altLang="en-US" dirty="0" smtClean="0"/>
              <a:t>復号した状態をシャドウデバイスのレジスタに設定</a:t>
            </a:r>
            <a:endParaRPr lang="en-US" altLang="ja-JP" dirty="0" smtClean="0"/>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10</a:t>
            </a:fld>
            <a:endParaRPr lang="uk-UA"/>
          </a:p>
        </p:txBody>
      </p:sp>
      <p:cxnSp>
        <p:nvCxnSpPr>
          <p:cNvPr id="20" name="直線矢印コネクタ 19"/>
          <p:cNvCxnSpPr/>
          <p:nvPr/>
        </p:nvCxnSpPr>
        <p:spPr>
          <a:xfrm>
            <a:off x="5398089" y="5330449"/>
            <a:ext cx="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6" name="正方形/長方形 45"/>
          <p:cNvSpPr/>
          <p:nvPr/>
        </p:nvSpPr>
        <p:spPr>
          <a:xfrm>
            <a:off x="1846397" y="5391815"/>
            <a:ext cx="1128598" cy="448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sp>
        <p:nvSpPr>
          <p:cNvPr id="32" name="Shape 163"/>
          <p:cNvSpPr/>
          <p:nvPr/>
        </p:nvSpPr>
        <p:spPr>
          <a:xfrm>
            <a:off x="6126377" y="4995287"/>
            <a:ext cx="2351777" cy="1583803"/>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33" name="正方形/長方形 32"/>
          <p:cNvSpPr/>
          <p:nvPr/>
        </p:nvSpPr>
        <p:spPr>
          <a:xfrm>
            <a:off x="2888499" y="5038104"/>
            <a:ext cx="2516530" cy="353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2100" dirty="0">
              <a:solidFill>
                <a:srgbClr val="000000"/>
              </a:solidFill>
            </a:endParaRPr>
          </a:p>
        </p:txBody>
      </p:sp>
      <p:sp>
        <p:nvSpPr>
          <p:cNvPr id="35" name="テキスト ボックス 34"/>
          <p:cNvSpPr txBox="1"/>
          <p:nvPr/>
        </p:nvSpPr>
        <p:spPr>
          <a:xfrm>
            <a:off x="6464013" y="5043676"/>
            <a:ext cx="1722948" cy="369332"/>
          </a:xfrm>
          <a:prstGeom prst="rect">
            <a:avLst/>
          </a:prstGeom>
          <a:noFill/>
        </p:spPr>
        <p:txBody>
          <a:bodyPr wrap="none" rtlCol="0">
            <a:spAutoFit/>
          </a:bodyPr>
          <a:lstStyle/>
          <a:p>
            <a:r>
              <a:rPr kumimoji="1" lang="ja-JP" altLang="en-US" sz="1800" dirty="0" smtClean="0">
                <a:solidFill>
                  <a:schemeClr val="tx1"/>
                </a:solidFill>
              </a:rPr>
              <a:t>仮想化システム</a:t>
            </a:r>
          </a:p>
        </p:txBody>
      </p:sp>
      <p:sp>
        <p:nvSpPr>
          <p:cNvPr id="41" name="片側の 2 つの角を切り取った四角形 40"/>
          <p:cNvSpPr/>
          <p:nvPr/>
        </p:nvSpPr>
        <p:spPr>
          <a:xfrm>
            <a:off x="6414073" y="5529437"/>
            <a:ext cx="1781275" cy="912700"/>
          </a:xfrm>
          <a:prstGeom prst="snip2SameRect">
            <a:avLst/>
          </a:prstGeom>
          <a:solidFill>
            <a:schemeClr val="accent6"/>
          </a:solidFill>
          <a:scene3d>
            <a:camera prst="orthographicFront"/>
            <a:lightRig rig="threePt" dir="t"/>
          </a:scene3d>
          <a:sp3d>
            <a:bevelT w="4445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移送ツール</a:t>
            </a:r>
            <a:endParaRPr kumimoji="1" lang="en-US" altLang="ja-JP" sz="1600" dirty="0" smtClean="0">
              <a:solidFill>
                <a:srgbClr val="000000"/>
              </a:solidFill>
            </a:endParaRPr>
          </a:p>
          <a:p>
            <a:pPr algn="ctr"/>
            <a:endParaRPr kumimoji="1" lang="en-US" altLang="ja-JP" sz="1600" dirty="0"/>
          </a:p>
          <a:p>
            <a:pPr algn="ctr"/>
            <a:endParaRPr kumimoji="1" lang="ja-JP" altLang="en-US" sz="1600" dirty="0"/>
          </a:p>
        </p:txBody>
      </p:sp>
      <p:sp>
        <p:nvSpPr>
          <p:cNvPr id="42" name="正方形/長方形 41"/>
          <p:cNvSpPr/>
          <p:nvPr/>
        </p:nvSpPr>
        <p:spPr>
          <a:xfrm>
            <a:off x="6844432" y="5985787"/>
            <a:ext cx="974338" cy="327777"/>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800" dirty="0" smtClean="0">
                <a:solidFill>
                  <a:srgbClr val="000000"/>
                </a:solidFill>
              </a:rPr>
              <a:t>バッファ</a:t>
            </a:r>
          </a:p>
        </p:txBody>
      </p:sp>
      <p:sp>
        <p:nvSpPr>
          <p:cNvPr id="44" name="正方形/長方形 43"/>
          <p:cNvSpPr/>
          <p:nvPr/>
        </p:nvSpPr>
        <p:spPr>
          <a:xfrm>
            <a:off x="1846397" y="5902035"/>
            <a:ext cx="1128598" cy="448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dirty="0">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4051127667"/>
              </p:ext>
            </p:extLst>
          </p:nvPr>
        </p:nvGraphicFramePr>
        <p:xfrm>
          <a:off x="119557" y="4857374"/>
          <a:ext cx="2325076" cy="1881013"/>
        </p:xfrm>
        <a:graphic>
          <a:graphicData uri="http://schemas.openxmlformats.org/drawingml/2006/table">
            <a:tbl>
              <a:tblPr firstRow="1" bandRow="1">
                <a:tableStyleId>{2D5ABB26-0587-4C30-8999-92F81FD0307C}</a:tableStyleId>
              </a:tblPr>
              <a:tblGrid>
                <a:gridCol w="2325076"/>
              </a:tblGrid>
              <a:tr h="0">
                <a:tc>
                  <a:txBody>
                    <a:bodyPr/>
                    <a:lstStyle/>
                    <a:p>
                      <a:pPr algn="ctr"/>
                      <a:r>
                        <a:rPr kumimoji="1" lang="en-US" altLang="ja-JP" dirty="0" smtClean="0">
                          <a:latin typeface="+mn-ea"/>
                          <a:ea typeface="+mn-ea"/>
                        </a:rPr>
                        <a:t>THR</a:t>
                      </a:r>
                      <a:endParaRPr kumimoji="1" lang="ja-JP" altLang="en-US"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1728">
                <a:tc>
                  <a:txBody>
                    <a:bodyPr/>
                    <a:lstStyle/>
                    <a:p>
                      <a:pPr algn="ctr"/>
                      <a:r>
                        <a:rPr kumimoji="1" lang="en-US" altLang="ja-JP" dirty="0" smtClean="0">
                          <a:latin typeface="+mn-ea"/>
                          <a:ea typeface="+mn-ea"/>
                        </a:rPr>
                        <a:t>RDR</a:t>
                      </a:r>
                      <a:endParaRPr kumimoji="1" lang="ja-JP" altLang="en-US"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1728">
                <a:tc>
                  <a:txBody>
                    <a:bodyPr/>
                    <a:lstStyle/>
                    <a:p>
                      <a:pPr algn="ctr"/>
                      <a:r>
                        <a:rPr kumimoji="1" lang="ja-JP" altLang="en-US" dirty="0" smtClean="0">
                          <a:latin typeface="+mn-ea"/>
                          <a:ea typeface="+mn-ea"/>
                        </a:rPr>
                        <a:t>I</a:t>
                      </a:r>
                      <a:r>
                        <a:rPr kumimoji="1" lang="en-US" altLang="ja-JP" dirty="0" smtClean="0">
                          <a:latin typeface="+mn-ea"/>
                          <a:ea typeface="+mn-ea"/>
                        </a:rPr>
                        <a:t>ER</a:t>
                      </a:r>
                      <a:endParaRPr kumimoji="1" lang="ja-JP" altLang="en-US"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7973">
                <a:tc>
                  <a:txBody>
                    <a:bodyPr/>
                    <a:lstStyle/>
                    <a:p>
                      <a:pPr algn="ctr"/>
                      <a:r>
                        <a:rPr kumimoji="1" lang="en-US" altLang="ja-JP" dirty="0" smtClean="0">
                          <a:latin typeface="+mn-ea"/>
                          <a:ea typeface="+mn-ea"/>
                        </a:rPr>
                        <a:t>IIR</a:t>
                      </a:r>
                      <a:endParaRPr kumimoji="1" lang="ja-JP" altLang="en-US"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1728">
                <a:tc>
                  <a:txBody>
                    <a:bodyPr/>
                    <a:lstStyle/>
                    <a:p>
                      <a:pPr algn="ctr"/>
                      <a:r>
                        <a:rPr kumimoji="1" lang="ja-JP" altLang="en-US" dirty="0" smtClean="0">
                          <a:latin typeface="+mn-ea"/>
                          <a:ea typeface="+mn-ea"/>
                        </a:rPr>
                        <a:t>L</a:t>
                      </a:r>
                      <a:r>
                        <a:rPr kumimoji="1" lang="en-US" altLang="ja-JP" dirty="0" smtClean="0">
                          <a:latin typeface="+mn-ea"/>
                          <a:ea typeface="+mn-ea"/>
                        </a:rPr>
                        <a:t>CR</a:t>
                      </a:r>
                      <a:endParaRPr kumimoji="1" lang="ja-JP" altLang="en-US"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7" name="直線コネクタ 6"/>
          <p:cNvCxnSpPr/>
          <p:nvPr/>
        </p:nvCxnSpPr>
        <p:spPr>
          <a:xfrm>
            <a:off x="2444633" y="4857374"/>
            <a:ext cx="790004" cy="75541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444633" y="6313564"/>
            <a:ext cx="894889" cy="424824"/>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0" name="対角する 2 つの角を切り取った四角形 9"/>
          <p:cNvSpPr/>
          <p:nvPr/>
        </p:nvSpPr>
        <p:spPr>
          <a:xfrm>
            <a:off x="3234637" y="5612792"/>
            <a:ext cx="795350" cy="700772"/>
          </a:xfrm>
          <a:prstGeom prst="snip2DiagRect">
            <a:avLst/>
          </a:prstGeom>
          <a:solidFill>
            <a:schemeClr val="accent6">
              <a:lumMod val="40000"/>
              <a:lumOff val="60000"/>
            </a:schemeClr>
          </a:solidFill>
          <a:scene3d>
            <a:camera prst="orthographicFront"/>
            <a:lightRig rig="threePt" dir="t"/>
          </a:scene3d>
          <a:sp3d>
            <a:bevelT w="38100" h="9525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状態</a:t>
            </a:r>
            <a:endParaRPr kumimoji="1" lang="ja-JP" altLang="en-US" sz="1600" dirty="0">
              <a:solidFill>
                <a:srgbClr val="000000"/>
              </a:solidFill>
            </a:endParaRPr>
          </a:p>
        </p:txBody>
      </p:sp>
    </p:spTree>
    <p:extLst>
      <p:ext uri="{BB962C8B-B14F-4D97-AF65-F5344CB8AC3E}">
        <p14:creationId xmlns:p14="http://schemas.microsoft.com/office/powerpoint/2010/main" val="128708619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10"/>
                                        </p:tgtEl>
                                        <p:attrNameLst>
                                          <p:attrName>fillcolor</p:attrName>
                                        </p:attrNameLst>
                                      </p:cBhvr>
                                      <p:to>
                                        <a:srgbClr val="333333"/>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1" nodeType="clickEffect">
                                  <p:stCondLst>
                                    <p:cond delay="0"/>
                                  </p:stCondLst>
                                  <p:childTnLst>
                                    <p:animMotion origin="layout" path="M 2.01284E-6 3.96943E-6 L 0.35693 0.02385 " pathEditMode="relative" rAng="0" ptsTypes="AA">
                                      <p:cBhvr>
                                        <p:cTn id="12" dur="2000" fill="hold"/>
                                        <p:tgtEl>
                                          <p:spTgt spid="10"/>
                                        </p:tgtEl>
                                        <p:attrNameLst>
                                          <p:attrName>ppt_x</p:attrName>
                                          <p:attrName>ppt_y</p:attrName>
                                        </p:attrNameLst>
                                      </p:cBhvr>
                                      <p:rCtr x="17838" y="1181"/>
                                    </p:animMotion>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6" nodeType="clickEffect">
                                  <p:stCondLst>
                                    <p:cond delay="0"/>
                                  </p:stCondLst>
                                  <p:childTnLst>
                                    <p:animMotion origin="layout" path="M 0.35695 0.02384 L 1.01493 0.03541 " pathEditMode="fixed" rAng="0" ptsTypes="AA">
                                      <p:cBhvr>
                                        <p:cTn id="23" dur="2000" fill="hold"/>
                                        <p:tgtEl>
                                          <p:spTgt spid="10"/>
                                        </p:tgtEl>
                                        <p:attrNameLst>
                                          <p:attrName>ppt_x</p:attrName>
                                          <p:attrName>ppt_y</p:attrName>
                                        </p:attrNameLst>
                                      </p:cBhvr>
                                      <p:rCtr x="32899" y="579"/>
                                    </p:animMotion>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grpId="3" nodeType="clickEffect">
                                  <p:stCondLst>
                                    <p:cond delay="0"/>
                                  </p:stCondLst>
                                  <p:childTnLst>
                                    <p:animMotion origin="layout" path="M 0.65608 0.03565 L 0.40608 0.03565 " pathEditMode="relative" rAng="0" ptsTypes="AA">
                                      <p:cBhvr>
                                        <p:cTn id="27" dur="2000" fill="hold"/>
                                        <p:tgtEl>
                                          <p:spTgt spid="10"/>
                                        </p:tgtEl>
                                        <p:attrNameLst>
                                          <p:attrName>ppt_x</p:attrName>
                                          <p:attrName>ppt_y</p:attrName>
                                        </p:attrNameLst>
                                      </p:cBhvr>
                                      <p:rCtr x="-12500" y="0"/>
                                    </p:animMotion>
                                  </p:childTnLst>
                                </p:cTn>
                              </p:par>
                            </p:childTnLst>
                          </p:cTn>
                        </p:par>
                      </p:childTnLst>
                    </p:cTn>
                  </p:par>
                  <p:par>
                    <p:cTn id="28" fill="hold">
                      <p:stCondLst>
                        <p:cond delay="indefinite"/>
                      </p:stCondLst>
                      <p:childTnLst>
                        <p:par>
                          <p:cTn id="29" fill="hold">
                            <p:stCondLst>
                              <p:cond delay="0"/>
                            </p:stCondLst>
                            <p:childTnLst>
                              <p:par>
                                <p:cTn id="30" presetID="35" presetClass="path" presetSubtype="0" accel="50000" decel="50000" fill="hold" grpId="7" nodeType="clickEffect">
                                  <p:stCondLst>
                                    <p:cond delay="0"/>
                                  </p:stCondLst>
                                  <p:childTnLst>
                                    <p:animMotion origin="layout" path="M 0.40608 0.03565 L -2.22222E-6 -4.44444E-6 " pathEditMode="relative" rAng="0" ptsTypes="AA">
                                      <p:cBhvr>
                                        <p:cTn id="31" dur="2000" fill="hold"/>
                                        <p:tgtEl>
                                          <p:spTgt spid="10"/>
                                        </p:tgtEl>
                                        <p:attrNameLst>
                                          <p:attrName>ppt_x</p:attrName>
                                          <p:attrName>ppt_y</p:attrName>
                                        </p:attrNameLst>
                                      </p:cBhvr>
                                      <p:rCtr x="-20313" y="-1782"/>
                                    </p:animMotion>
                                  </p:childTnLst>
                                </p:cTn>
                              </p:par>
                            </p:childTnLst>
                          </p:cTn>
                        </p:par>
                      </p:childTnLst>
                    </p:cTn>
                  </p:par>
                  <p:par>
                    <p:cTn id="32" fill="hold">
                      <p:stCondLst>
                        <p:cond delay="indefinite"/>
                      </p:stCondLst>
                      <p:childTnLst>
                        <p:par>
                          <p:cTn id="33" fill="hold">
                            <p:stCondLst>
                              <p:cond delay="0"/>
                            </p:stCondLst>
                            <p:childTnLst>
                              <p:par>
                                <p:cTn id="34" presetID="1" presetClass="emph" presetSubtype="2" fill="hold" grpId="5" nodeType="clickEffect">
                                  <p:stCondLst>
                                    <p:cond delay="0"/>
                                  </p:stCondLst>
                                  <p:childTnLst>
                                    <p:animClr clrSpc="rgb" dir="cw">
                                      <p:cBhvr>
                                        <p:cTn id="35" dur="2000" fill="hold"/>
                                        <p:tgtEl>
                                          <p:spTgt spid="10"/>
                                        </p:tgtEl>
                                        <p:attrNameLst>
                                          <p:attrName>fillcolor</p:attrName>
                                        </p:attrNameLst>
                                      </p:cBhvr>
                                      <p:to>
                                        <a:srgbClr val="FAE2C1"/>
                                      </p:to>
                                    </p:animClr>
                                    <p:set>
                                      <p:cBhvr>
                                        <p:cTn id="36" dur="2000" fill="hold"/>
                                        <p:tgtEl>
                                          <p:spTgt spid="10"/>
                                        </p:tgtEl>
                                        <p:attrNameLst>
                                          <p:attrName>fill.type</p:attrName>
                                        </p:attrNameLst>
                                      </p:cBhvr>
                                      <p:to>
                                        <p:strVal val="solid"/>
                                      </p:to>
                                    </p:set>
                                    <p:set>
                                      <p:cBhvr>
                                        <p:cTn id="37" dur="2000" fill="hold"/>
                                        <p:tgtEl>
                                          <p:spTgt spid="10"/>
                                        </p:tgtEl>
                                        <p:attrNameLst>
                                          <p:attrName>fill.on</p:attrName>
                                        </p:attrNameLst>
                                      </p:cBhvr>
                                      <p:to>
                                        <p:strVal val="true"/>
                                      </p:to>
                                    </p:set>
                                  </p:childTnLst>
                                </p:cTn>
                              </p:par>
                              <p:par>
                                <p:cTn id="38" presetID="3" presetClass="entr" presetSubtype="1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par>
                                <p:cTn id="41" presetID="3" presetClass="entr" presetSubtype="1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par>
                                <p:cTn id="44" presetID="3" presetClass="entr" presetSubtype="1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linds(horizontal)">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3" animBg="1"/>
      <p:bldP spid="10" grpId="5" animBg="1"/>
      <p:bldP spid="10" grpId="6" animBg="1"/>
      <p:bldP spid="10" grpId="7"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a:t>
            </a:r>
            <a:endParaRPr lang="ja-JP" altLang="en-US" dirty="0"/>
          </a:p>
        </p:txBody>
      </p:sp>
      <p:sp>
        <p:nvSpPr>
          <p:cNvPr id="3" name="テキスト プレースホルダー 2"/>
          <p:cNvSpPr>
            <a:spLocks noGrp="1"/>
          </p:cNvSpPr>
          <p:nvPr>
            <p:ph type="body" idx="1"/>
          </p:nvPr>
        </p:nvSpPr>
        <p:spPr/>
        <p:txBody>
          <a:bodyPr>
            <a:normAutofit/>
          </a:bodyPr>
          <a:lstStyle/>
          <a:p>
            <a:r>
              <a:rPr lang="ja-JP" altLang="en-US" dirty="0" smtClean="0"/>
              <a:t>目的</a:t>
            </a:r>
            <a:endParaRPr lang="en-US" altLang="ja-JP" dirty="0" smtClean="0"/>
          </a:p>
          <a:p>
            <a:pPr lvl="1"/>
            <a:r>
              <a:rPr lang="en-US" altLang="ja-JP" dirty="0" smtClean="0"/>
              <a:t>VM</a:t>
            </a:r>
            <a:r>
              <a:rPr lang="ja-JP" altLang="en-US" dirty="0" smtClean="0"/>
              <a:t>マイグレーション後にシャドウデバイスを用いた帯域外リモート管理が継続できるかの確認</a:t>
            </a:r>
            <a:endParaRPr lang="en-US" altLang="ja-JP" dirty="0" smtClean="0"/>
          </a:p>
          <a:p>
            <a:pPr lvl="1"/>
            <a:r>
              <a:rPr lang="en-US" altLang="ja-JP" dirty="0" err="1" smtClean="0"/>
              <a:t>USShadow</a:t>
            </a:r>
            <a:r>
              <a:rPr lang="ja-JP" altLang="en-US" dirty="0" smtClean="0"/>
              <a:t>における</a:t>
            </a:r>
            <a:r>
              <a:rPr lang="en-US" altLang="ja-JP" dirty="0" smtClean="0"/>
              <a:t>VM</a:t>
            </a:r>
            <a:r>
              <a:rPr lang="ja-JP" altLang="en-US" dirty="0" smtClean="0"/>
              <a:t>マイグレーション性能の測定</a:t>
            </a:r>
          </a:p>
          <a:p>
            <a:r>
              <a:rPr lang="ja-JP" altLang="en-US" dirty="0" smtClean="0"/>
              <a:t>比較対象</a:t>
            </a:r>
            <a:endParaRPr lang="en-US" altLang="ja-JP" dirty="0" smtClean="0"/>
          </a:p>
          <a:p>
            <a:pPr lvl="1"/>
            <a:r>
              <a:rPr lang="en-US" altLang="ja-JP" dirty="0" err="1" smtClean="0"/>
              <a:t>VSBypass</a:t>
            </a:r>
            <a:r>
              <a:rPr lang="en-US" altLang="ja-JP" dirty="0" smtClean="0"/>
              <a:t>[</a:t>
            </a:r>
            <a:r>
              <a:rPr lang="ja-JP" altLang="en-US" dirty="0" smtClean="0"/>
              <a:t>二神ら</a:t>
            </a:r>
            <a:r>
              <a:rPr lang="en-US" altLang="ja-JP" dirty="0" smtClean="0"/>
              <a:t>’16]</a:t>
            </a:r>
          </a:p>
          <a:p>
            <a:pPr lvl="1"/>
            <a:endParaRPr lang="en-US" altLang="ja-JP" dirty="0" smtClean="0"/>
          </a:p>
          <a:p>
            <a:pPr marL="274320" lvl="1" indent="0">
              <a:buNone/>
            </a:pPr>
            <a:endParaRPr lang="en-US" altLang="ja-JP" dirty="0" smtClean="0"/>
          </a:p>
        </p:txBody>
      </p:sp>
      <p:sp>
        <p:nvSpPr>
          <p:cNvPr id="5" name="スライド番号プレースホルダー 4"/>
          <p:cNvSpPr>
            <a:spLocks noGrp="1"/>
          </p:cNvSpPr>
          <p:nvPr>
            <p:ph type="sldNum" sz="quarter" idx="12"/>
          </p:nvPr>
        </p:nvSpPr>
        <p:spPr/>
        <p:txBody>
          <a:bodyPr/>
          <a:lstStyle/>
          <a:p>
            <a:fld id="{86CB4B4D-7CA3-9044-876B-883B54F8677D}" type="slidenum">
              <a:rPr lang="uk-UA" smtClean="0"/>
              <a:pPr/>
              <a:t>11</a:t>
            </a:fld>
            <a:endParaRPr lang="uk-UA" dirty="0"/>
          </a:p>
        </p:txBody>
      </p:sp>
      <p:graphicFrame>
        <p:nvGraphicFramePr>
          <p:cNvPr id="4" name="表 3"/>
          <p:cNvGraphicFramePr>
            <a:graphicFrameLocks noGrp="1"/>
          </p:cNvGraphicFramePr>
          <p:nvPr>
            <p:extLst>
              <p:ext uri="{D42A27DB-BD31-4B8C-83A1-F6EECF244321}">
                <p14:modId xmlns:p14="http://schemas.microsoft.com/office/powerpoint/2010/main" val="1647652007"/>
              </p:ext>
            </p:extLst>
          </p:nvPr>
        </p:nvGraphicFramePr>
        <p:xfrm>
          <a:off x="798979" y="4348835"/>
          <a:ext cx="6922040" cy="2292180"/>
        </p:xfrm>
        <a:graphic>
          <a:graphicData uri="http://schemas.openxmlformats.org/drawingml/2006/table">
            <a:tbl>
              <a:tblPr firstRow="1" bandRow="1">
                <a:tableStyleId>{4C3C2611-4C71-4FC5-86AE-919BDF0F9419}</a:tableStyleId>
              </a:tblPr>
              <a:tblGrid>
                <a:gridCol w="1858528"/>
                <a:gridCol w="1600314"/>
                <a:gridCol w="1839227"/>
                <a:gridCol w="1623971"/>
              </a:tblGrid>
              <a:tr h="458436">
                <a:tc>
                  <a:txBody>
                    <a:bodyPr/>
                    <a:lstStyle/>
                    <a:p>
                      <a:endParaRPr kumimoji="1" lang="ja-JP" altLang="en-US" dirty="0"/>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ホスト</a:t>
                      </a:r>
                      <a:r>
                        <a:rPr kumimoji="1" lang="en-US" altLang="ja-JP" dirty="0" smtClean="0"/>
                        <a:t>(2</a:t>
                      </a:r>
                      <a:r>
                        <a:rPr kumimoji="1" lang="ja-JP" altLang="en-US" dirty="0" smtClean="0"/>
                        <a:t>台</a:t>
                      </a:r>
                      <a:r>
                        <a:rPr kumimoji="1" lang="en-US" altLang="ja-JP" dirty="0" smtClean="0"/>
                        <a:t>)</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仮想化システム</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VM</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8436">
                <a:tc>
                  <a:txBody>
                    <a:bodyPr/>
                    <a:lstStyle/>
                    <a:p>
                      <a:pPr algn="ctr"/>
                      <a:r>
                        <a:rPr kumimoji="1" lang="en-US" altLang="ja-JP" dirty="0" smtClean="0"/>
                        <a:t>CPU</a:t>
                      </a:r>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pPr algn="ctr"/>
                      <a:r>
                        <a:rPr kumimoji="1" lang="en-US" altLang="ja-JP" dirty="0" smtClean="0"/>
                        <a:t>Intel Xeon E3-1226v3</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kumimoji="1" lang="en-US" altLang="ja-JP" dirty="0" smtClean="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kumimoji="1" lang="ja-JP" altLang="en-US"/>
                    </a:p>
                  </a:txBody>
                  <a:tcPr/>
                </a:tc>
              </a:tr>
              <a:tr h="458436">
                <a:tc>
                  <a:txBody>
                    <a:bodyPr/>
                    <a:lstStyle/>
                    <a:p>
                      <a:pPr algn="ctr"/>
                      <a:r>
                        <a:rPr kumimoji="1" lang="ja-JP" altLang="en-US" dirty="0" smtClean="0"/>
                        <a:t>メモリ</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dirty="0" smtClean="0"/>
                        <a:t>8GB</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3GB</a:t>
                      </a:r>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256MB</a:t>
                      </a:r>
                      <a:endParaRPr kumimoji="1" lang="ja-JP" altLang="en-US" dirty="0" smtClean="0"/>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8436">
                <a:tc>
                  <a:txBody>
                    <a:bodyPr/>
                    <a:lstStyle/>
                    <a:p>
                      <a:pPr algn="ctr"/>
                      <a:r>
                        <a:rPr kumimoji="1" lang="ja-JP" altLang="en-US" dirty="0" smtClean="0"/>
                        <a:t>ネットワーク</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pPr algn="ctr"/>
                      <a:r>
                        <a:rPr kumimoji="1" lang="ja-JP" altLang="en-US" dirty="0" smtClean="0"/>
                        <a:t>ギガビットイーサネット</a:t>
                      </a:r>
                      <a:endParaRPr kumimoji="1" lang="ja-JP" altLang="en-US"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tr>
              <a:tr h="458436">
                <a:tc>
                  <a:txBody>
                    <a:bodyPr/>
                    <a:lstStyle/>
                    <a:p>
                      <a:pPr algn="ctr"/>
                      <a:r>
                        <a:rPr kumimoji="1" lang="ja-JP" altLang="en-US" sz="1600" dirty="0" smtClean="0"/>
                        <a:t>仮想化ソフトウェア</a:t>
                      </a:r>
                      <a:endParaRPr kumimoji="1" lang="ja-JP" altLang="en-US" sz="1600" dirty="0"/>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kumimoji="1" lang="en-US" altLang="ja-JP" dirty="0" err="1" smtClean="0"/>
                        <a:t>Xen</a:t>
                      </a:r>
                      <a:r>
                        <a:rPr kumimoji="1" lang="ja-JP" altLang="en-US" dirty="0" smtClean="0"/>
                        <a:t> </a:t>
                      </a:r>
                      <a:r>
                        <a:rPr kumimoji="1" lang="en-US" altLang="ja-JP" dirty="0" smtClean="0"/>
                        <a:t>4.4</a:t>
                      </a:r>
                    </a:p>
                  </a:txBody>
                  <a:tcPr marL="84406" marR="8440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kumimoji="1" lang="en-US" altLang="ja-JP" dirty="0" smtClean="0"/>
                    </a:p>
                  </a:txBody>
                  <a:tcPr>
                    <a:lnB w="12700" cap="flat" cmpd="sng" algn="ctr">
                      <a:solidFill>
                        <a:scrgbClr r="0" g="0" b="0"/>
                      </a:solidFill>
                      <a:prstDash val="solid"/>
                      <a:round/>
                      <a:headEnd type="none" w="med" len="med"/>
                      <a:tailEnd type="none" w="med" len="med"/>
                    </a:lnB>
                  </a:tcPr>
                </a:tc>
                <a:tc>
                  <a:txBody>
                    <a:bodyPr/>
                    <a:lstStyle/>
                    <a:p>
                      <a:endParaRPr kumimoji="1" lang="ja-JP" altLang="en-US" dirty="0"/>
                    </a:p>
                  </a:txBody>
                  <a:tcPr marL="84406" marR="844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ap="flat" cmpd="sng" algn="ctr">
                      <a:solidFill>
                        <a:scrgbClr r="0" g="0" b="0"/>
                      </a:solidFill>
                      <a:prstDash val="solid"/>
                      <a:round/>
                      <a:headEnd type="none" w="med" len="med"/>
                      <a:tailEnd type="none" w="med" len="med"/>
                    </a:lnTlToBr>
                  </a:tcPr>
                </a:tc>
              </a:tr>
            </a:tbl>
          </a:graphicData>
        </a:graphic>
      </p:graphicFrame>
    </p:spTree>
    <p:extLst>
      <p:ext uri="{BB962C8B-B14F-4D97-AF65-F5344CB8AC3E}">
        <p14:creationId xmlns:p14="http://schemas.microsoft.com/office/powerpoint/2010/main" val="6490875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lang="ja-JP" altLang="en-US" dirty="0" smtClean="0"/>
              <a:t>帯域外リモート管理の継続</a:t>
            </a:r>
            <a:endParaRPr kumimoji="1" lang="ja-JP" altLang="en-US" dirty="0"/>
          </a:p>
        </p:txBody>
      </p:sp>
      <p:sp>
        <p:nvSpPr>
          <p:cNvPr id="12" name="テキスト プレースホルダー 11"/>
          <p:cNvSpPr>
            <a:spLocks noGrp="1"/>
          </p:cNvSpPr>
          <p:nvPr>
            <p:ph type="body" idx="1"/>
          </p:nvPr>
        </p:nvSpPr>
        <p:spPr/>
        <p:txBody>
          <a:bodyPr/>
          <a:lstStyle/>
          <a:p>
            <a:r>
              <a:rPr lang="ja-JP" altLang="en-US" dirty="0" smtClean="0"/>
              <a:t>U</a:t>
            </a:r>
            <a:r>
              <a:rPr lang="en-US" altLang="ja-JP" dirty="0" err="1" smtClean="0"/>
              <a:t>SShadow</a:t>
            </a:r>
            <a:r>
              <a:rPr lang="ja-JP" altLang="en-US" dirty="0" smtClean="0"/>
              <a:t>を用いた</a:t>
            </a:r>
            <a:r>
              <a:rPr lang="en-US" altLang="ja-JP" dirty="0" smtClean="0"/>
              <a:t>VM</a:t>
            </a:r>
            <a:r>
              <a:rPr lang="ja-JP" altLang="en-US" dirty="0" smtClean="0"/>
              <a:t>マイグレーション後に帯域外リモート管理を再開</a:t>
            </a:r>
            <a:endParaRPr lang="en-US" altLang="ja-JP" dirty="0" smtClean="0"/>
          </a:p>
          <a:p>
            <a:pPr lvl="1"/>
            <a:r>
              <a:rPr lang="en-US" altLang="ja-JP" dirty="0" smtClean="0"/>
              <a:t>xl console</a:t>
            </a:r>
            <a:r>
              <a:rPr lang="ja-JP" altLang="en-US" dirty="0" smtClean="0"/>
              <a:t>コマンドを用いてシャドウデバイスにアクセス</a:t>
            </a:r>
            <a:endParaRPr lang="en-US" altLang="ja-JP" dirty="0" smtClean="0"/>
          </a:p>
          <a:p>
            <a:pPr lvl="2"/>
            <a:r>
              <a:rPr kumimoji="1" lang="ja-JP" altLang="en-US" dirty="0" smtClean="0"/>
              <a:t>シャドウデバイスとして仮想シリアルデバイスを用いた</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b="0" smtClean="0">
                <a:solidFill>
                  <a:srgbClr val="000000"/>
                </a:solidFill>
              </a:rPr>
              <a:pPr/>
              <a:t>12</a:t>
            </a:fld>
            <a:endParaRPr kumimoji="1" lang="ja-JP" altLang="en-US" b="0" dirty="0">
              <a:solidFill>
                <a:srgbClr val="000000"/>
              </a:solidFill>
            </a:endParaRPr>
          </a:p>
        </p:txBody>
      </p:sp>
      <p:pic>
        <p:nvPicPr>
          <p:cNvPr id="11" name="コンテンツ プレースホルダー 10"/>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57200" y="3468665"/>
            <a:ext cx="5777206" cy="1434542"/>
          </a:xfrm>
        </p:spPr>
      </p:pic>
      <p:pic>
        <p:nvPicPr>
          <p:cNvPr id="15" name="コンテンツ プレースホルダー 14"/>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57200" y="5352051"/>
            <a:ext cx="6457022" cy="1229008"/>
          </a:xfrm>
        </p:spPr>
      </p:pic>
      <p:sp>
        <p:nvSpPr>
          <p:cNvPr id="2" name="角丸四角形吹き出し 1"/>
          <p:cNvSpPr/>
          <p:nvPr/>
        </p:nvSpPr>
        <p:spPr>
          <a:xfrm>
            <a:off x="6502661" y="3327490"/>
            <a:ext cx="2363535" cy="858447"/>
          </a:xfrm>
          <a:prstGeom prst="wedgeRoundRectCallout">
            <a:avLst>
              <a:gd name="adj1" fmla="val -59731"/>
              <a:gd name="adj2" fmla="val 7756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マイグレーション前に</a:t>
            </a:r>
            <a:r>
              <a:rPr kumimoji="1" lang="en-US" altLang="ja-JP" sz="2000" dirty="0" smtClean="0"/>
              <a:t>VM</a:t>
            </a:r>
            <a:r>
              <a:rPr kumimoji="1" lang="ja-JP" altLang="en-US" sz="2000" dirty="0" smtClean="0"/>
              <a:t>にログイン</a:t>
            </a:r>
            <a:endParaRPr kumimoji="1" lang="ja-JP" altLang="en-US" sz="2000" dirty="0"/>
          </a:p>
        </p:txBody>
      </p:sp>
      <p:sp>
        <p:nvSpPr>
          <p:cNvPr id="9" name="角丸四角形吹き出し 8"/>
          <p:cNvSpPr/>
          <p:nvPr/>
        </p:nvSpPr>
        <p:spPr>
          <a:xfrm>
            <a:off x="6502661" y="4453317"/>
            <a:ext cx="2363536" cy="858447"/>
          </a:xfrm>
          <a:prstGeom prst="wedgeRoundRectCallout">
            <a:avLst>
              <a:gd name="adj1" fmla="val -64208"/>
              <a:gd name="adj2" fmla="val 5702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マイグレーション後にコマンドを実行</a:t>
            </a:r>
            <a:endParaRPr kumimoji="1" lang="ja-JP" altLang="en-US" sz="2000" dirty="0"/>
          </a:p>
        </p:txBody>
      </p:sp>
    </p:spTree>
    <p:extLst>
      <p:ext uri="{BB962C8B-B14F-4D97-AF65-F5344CB8AC3E}">
        <p14:creationId xmlns:p14="http://schemas.microsoft.com/office/powerpoint/2010/main" val="37530952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マイグレーション</a:t>
            </a:r>
            <a:r>
              <a:rPr lang="ja-JP" altLang="en-US" dirty="0" smtClean="0"/>
              <a:t>性能</a:t>
            </a:r>
            <a:endParaRPr kumimoji="1" lang="ja-JP" altLang="en-US" dirty="0"/>
          </a:p>
        </p:txBody>
      </p:sp>
      <p:sp>
        <p:nvSpPr>
          <p:cNvPr id="3" name="テキスト プレースホルダー 2"/>
          <p:cNvSpPr>
            <a:spLocks noGrp="1"/>
          </p:cNvSpPr>
          <p:nvPr>
            <p:ph type="body" idx="1"/>
          </p:nvPr>
        </p:nvSpPr>
        <p:spPr/>
        <p:txBody>
          <a:bodyPr>
            <a:normAutofit/>
          </a:bodyPr>
          <a:lstStyle/>
          <a:p>
            <a:r>
              <a:rPr kumimoji="1" lang="en-US" altLang="ja-JP" dirty="0" smtClean="0"/>
              <a:t>VM</a:t>
            </a:r>
            <a:r>
              <a:rPr kumimoji="1" lang="ja-JP" altLang="en-US" dirty="0" smtClean="0"/>
              <a:t>マイグレーションにかかる時間を測定</a:t>
            </a:r>
            <a:endParaRPr kumimoji="1" lang="en-US" altLang="ja-JP" dirty="0" smtClean="0"/>
          </a:p>
          <a:p>
            <a:pPr lvl="1"/>
            <a:r>
              <a:rPr lang="en-US" altLang="ja-JP" dirty="0" smtClean="0">
                <a:latin typeface="+mn-ea"/>
              </a:rPr>
              <a:t>3</a:t>
            </a:r>
            <a:r>
              <a:rPr lang="ja-JP" altLang="en-US" dirty="0" smtClean="0">
                <a:latin typeface="+mn-ea"/>
              </a:rPr>
              <a:t>秒増加</a:t>
            </a:r>
            <a:endParaRPr lang="en-US" altLang="ja-JP" dirty="0" smtClean="0">
              <a:latin typeface="+mn-ea"/>
            </a:endParaRPr>
          </a:p>
          <a:p>
            <a:pPr lvl="2"/>
            <a:r>
              <a:rPr lang="ja-JP" altLang="en-US" dirty="0" smtClean="0"/>
              <a:t>シャドウデバイスを扱うオーバヘッド</a:t>
            </a:r>
            <a:endParaRPr lang="en-US" altLang="ja-JP" dirty="0" smtClean="0"/>
          </a:p>
          <a:p>
            <a:r>
              <a:rPr lang="en-US" altLang="ja-JP" dirty="0" smtClean="0"/>
              <a:t>VM</a:t>
            </a:r>
            <a:r>
              <a:rPr lang="ja-JP" altLang="en-US" dirty="0" smtClean="0"/>
              <a:t>が停止する時間（ダウンタイム）を測定</a:t>
            </a:r>
            <a:endParaRPr lang="en-US" altLang="ja-JP" dirty="0"/>
          </a:p>
          <a:p>
            <a:pPr lvl="1"/>
            <a:r>
              <a:rPr lang="ja-JP" altLang="en-US" dirty="0" smtClean="0"/>
              <a:t>0</a:t>
            </a:r>
            <a:r>
              <a:rPr lang="en-US" altLang="ja-JP" dirty="0" smtClean="0"/>
              <a:t>.3</a:t>
            </a:r>
            <a:r>
              <a:rPr lang="ja-JP" altLang="en-US" dirty="0" smtClean="0"/>
              <a:t>秒増加</a:t>
            </a:r>
            <a:endParaRPr lang="en-US" altLang="ja-JP" dirty="0" smtClean="0"/>
          </a:p>
          <a:p>
            <a:pPr lvl="2"/>
            <a:r>
              <a:rPr lang="ja-JP" altLang="en-US" dirty="0" smtClean="0"/>
              <a:t>シャドウデバイスの状態を保存・転送・復元するオーバヘッド</a:t>
            </a:r>
            <a:endParaRPr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13</a:t>
            </a:fld>
            <a:endParaRPr kumimoji="1" lang="ja-JP" altLang="en-US" dirty="0"/>
          </a:p>
        </p:txBody>
      </p:sp>
      <p:pic>
        <p:nvPicPr>
          <p:cNvPr id="9" name="コンテンツ プレースホルダー 8"/>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36354" y="4144800"/>
            <a:ext cx="3254162" cy="2713199"/>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562" y="4134398"/>
            <a:ext cx="3266637" cy="2723600"/>
          </a:xfrm>
          <a:prstGeom prst="rect">
            <a:avLst/>
          </a:prstGeom>
        </p:spPr>
      </p:pic>
    </p:spTree>
    <p:extLst>
      <p:ext uri="{BB962C8B-B14F-4D97-AF65-F5344CB8AC3E}">
        <p14:creationId xmlns:p14="http://schemas.microsoft.com/office/powerpoint/2010/main" val="298981446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関連研究</a:t>
            </a:r>
            <a:endParaRPr lang="ja-JP" altLang="en-US" dirty="0"/>
          </a:p>
        </p:txBody>
      </p:sp>
      <p:sp>
        <p:nvSpPr>
          <p:cNvPr id="3" name="テキスト プレースホルダー 2"/>
          <p:cNvSpPr>
            <a:spLocks noGrp="1"/>
          </p:cNvSpPr>
          <p:nvPr>
            <p:ph type="body" idx="1"/>
          </p:nvPr>
        </p:nvSpPr>
        <p:spPr/>
        <p:txBody>
          <a:bodyPr/>
          <a:lstStyle/>
          <a:p>
            <a:r>
              <a:rPr lang="ja-JP" altLang="ja-JP" dirty="0" smtClean="0"/>
              <a:t>D</a:t>
            </a:r>
            <a:r>
              <a:rPr lang="en-US" altLang="ja-JP" dirty="0" smtClean="0"/>
              <a:t>-MORE</a:t>
            </a:r>
            <a:r>
              <a:rPr lang="ja-JP" altLang="en-US" dirty="0" smtClean="0"/>
              <a:t> </a:t>
            </a:r>
            <a:r>
              <a:rPr lang="ja-JP" altLang="ja-JP" sz="2400" dirty="0" smtClean="0"/>
              <a:t>[</a:t>
            </a:r>
            <a:r>
              <a:rPr lang="en-US" altLang="ja-JP" sz="2400" dirty="0" err="1" smtClean="0"/>
              <a:t>kawahara</a:t>
            </a:r>
            <a:r>
              <a:rPr lang="ja-JP" altLang="en-US" sz="2400" dirty="0" smtClean="0"/>
              <a:t> </a:t>
            </a:r>
            <a:r>
              <a:rPr lang="en-US" altLang="ja-JP" sz="2400" dirty="0" smtClean="0"/>
              <a:t>et</a:t>
            </a:r>
            <a:r>
              <a:rPr lang="ja-JP" altLang="en-US" sz="2400" dirty="0" smtClean="0"/>
              <a:t> </a:t>
            </a:r>
            <a:r>
              <a:rPr lang="en-US" altLang="ja-JP" sz="2400" dirty="0" smtClean="0"/>
              <a:t>al.’14]</a:t>
            </a:r>
          </a:p>
          <a:p>
            <a:pPr lvl="1"/>
            <a:r>
              <a:rPr lang="en-US" altLang="ja-JP" dirty="0" smtClean="0"/>
              <a:t>VM</a:t>
            </a:r>
            <a:r>
              <a:rPr lang="ja-JP" altLang="en-US" dirty="0" smtClean="0"/>
              <a:t>マイグレーション後に帯域外リモート管理を継続可能</a:t>
            </a:r>
            <a:endParaRPr lang="en-US" altLang="ja-JP" dirty="0" smtClean="0"/>
          </a:p>
          <a:p>
            <a:pPr lvl="1"/>
            <a:r>
              <a:rPr lang="ja-JP" altLang="en-US" dirty="0" smtClean="0"/>
              <a:t>仮想デバイス用</a:t>
            </a:r>
            <a:r>
              <a:rPr lang="en-US" altLang="ja-JP" dirty="0" smtClean="0"/>
              <a:t>VM</a:t>
            </a:r>
            <a:r>
              <a:rPr lang="ja-JP" altLang="en-US" dirty="0" smtClean="0"/>
              <a:t>を用意してマイグレーションする必要</a:t>
            </a:r>
            <a:endParaRPr lang="en-US" altLang="ja-JP" dirty="0" smtClean="0"/>
          </a:p>
          <a:p>
            <a:pPr lvl="2"/>
            <a:r>
              <a:rPr lang="en-US" altLang="ja-JP" dirty="0" err="1" smtClean="0"/>
              <a:t>VSBypass</a:t>
            </a:r>
            <a:r>
              <a:rPr lang="ja-JP" altLang="en-US" dirty="0" smtClean="0"/>
              <a:t>に適用するのは困難</a:t>
            </a:r>
            <a:endParaRPr lang="en-US" altLang="ja-JP" dirty="0" smtClean="0"/>
          </a:p>
          <a:p>
            <a:r>
              <a:rPr lang="en-US" altLang="ja-JP" dirty="0" err="1" smtClean="0"/>
              <a:t>CompSC</a:t>
            </a:r>
            <a:r>
              <a:rPr lang="en-US" altLang="ja-JP" dirty="0" smtClean="0"/>
              <a:t> </a:t>
            </a:r>
            <a:r>
              <a:rPr lang="en-US" altLang="ja-JP" sz="2400" dirty="0"/>
              <a:t>[Pan et al.'12]</a:t>
            </a:r>
          </a:p>
          <a:p>
            <a:pPr lvl="1"/>
            <a:r>
              <a:rPr lang="en-US" altLang="ja-JP" dirty="0" smtClean="0"/>
              <a:t>VM</a:t>
            </a:r>
            <a:r>
              <a:rPr lang="ja-JP" altLang="en-US" dirty="0" smtClean="0"/>
              <a:t>の外側の物理デバイスを使う</a:t>
            </a:r>
            <a:r>
              <a:rPr lang="en-US" altLang="ja-JP" dirty="0" smtClean="0"/>
              <a:t>VM</a:t>
            </a:r>
            <a:r>
              <a:rPr lang="ja-JP" altLang="en-US" dirty="0"/>
              <a:t>をマイグレーション</a:t>
            </a:r>
            <a:endParaRPr lang="en-US" altLang="ja-JP" dirty="0"/>
          </a:p>
          <a:p>
            <a:pPr lvl="1"/>
            <a:r>
              <a:rPr lang="en-US" altLang="ja-JP" dirty="0"/>
              <a:t>VM</a:t>
            </a:r>
            <a:r>
              <a:rPr lang="ja-JP" altLang="en-US" dirty="0"/>
              <a:t>内の</a:t>
            </a:r>
            <a:r>
              <a:rPr lang="en-US" altLang="ja-JP" dirty="0" smtClean="0"/>
              <a:t>OS</a:t>
            </a:r>
            <a:r>
              <a:rPr lang="ja-JP" altLang="en-US" dirty="0" smtClean="0"/>
              <a:t>での</a:t>
            </a:r>
            <a:r>
              <a:rPr lang="ja-JP" altLang="en-US" dirty="0"/>
              <a:t>対応が</a:t>
            </a:r>
            <a:r>
              <a:rPr lang="ja-JP" altLang="en-US" dirty="0" smtClean="0"/>
              <a:t>必要</a:t>
            </a:r>
            <a:endParaRPr lang="en-US" altLang="ja-JP" dirty="0" smtClean="0"/>
          </a:p>
          <a:p>
            <a:r>
              <a:rPr lang="en-US" altLang="ja-JP" dirty="0" smtClean="0"/>
              <a:t>SRVM </a:t>
            </a:r>
            <a:r>
              <a:rPr lang="en-US" altLang="ja-JP" sz="2400" dirty="0" smtClean="0"/>
              <a:t>[</a:t>
            </a:r>
            <a:r>
              <a:rPr lang="en-US" altLang="ja-JP" sz="2400" dirty="0" err="1" smtClean="0"/>
              <a:t>Xu</a:t>
            </a:r>
            <a:r>
              <a:rPr lang="en-US" altLang="ja-JP" sz="2400" dirty="0" smtClean="0"/>
              <a:t> et al.’16]</a:t>
            </a:r>
            <a:endParaRPr lang="en-US" altLang="ja-JP" dirty="0" smtClean="0"/>
          </a:p>
          <a:p>
            <a:pPr lvl="1"/>
            <a:r>
              <a:rPr lang="en-US" altLang="ja-JP" dirty="0" err="1" smtClean="0"/>
              <a:t>CompSC</a:t>
            </a:r>
            <a:r>
              <a:rPr lang="ja-JP" altLang="en-US" dirty="0" smtClean="0"/>
              <a:t>と似ているが、必要最小限の状態のみを復元</a:t>
            </a:r>
            <a:endParaRPr lang="en-US" altLang="ja-JP" dirty="0" smtClean="0"/>
          </a:p>
          <a:p>
            <a:pPr lvl="1"/>
            <a:r>
              <a:rPr lang="ja-JP" altLang="en-US" dirty="0" smtClean="0"/>
              <a:t>デバイスごとの対応が必要</a:t>
            </a:r>
            <a:endParaRPr lang="en-US" altLang="ja-JP" dirty="0" smtClean="0"/>
          </a:p>
          <a:p>
            <a:pPr lvl="1"/>
            <a:endParaRPr lang="en-US" altLang="ja-JP" dirty="0"/>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14</a:t>
            </a:fld>
            <a:endParaRPr lang="uk-UA"/>
          </a:p>
        </p:txBody>
      </p:sp>
    </p:spTree>
    <p:extLst>
      <p:ext uri="{BB962C8B-B14F-4D97-AF65-F5344CB8AC3E}">
        <p14:creationId xmlns:p14="http://schemas.microsoft.com/office/powerpoint/2010/main" val="65027797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ja-JP" altLang="en-US" dirty="0" smtClean="0"/>
              <a:t>まとめ</a:t>
            </a:r>
            <a:endParaRPr lang="ja-JP" altLang="en-US" dirty="0"/>
          </a:p>
        </p:txBody>
      </p:sp>
      <p:sp>
        <p:nvSpPr>
          <p:cNvPr id="159" name="Shape 159"/>
          <p:cNvSpPr>
            <a:spLocks noGrp="1"/>
          </p:cNvSpPr>
          <p:nvPr>
            <p:ph type="body" idx="1"/>
          </p:nvPr>
        </p:nvSpPr>
        <p:spPr/>
        <p:txBody>
          <a:bodyPr/>
          <a:lstStyle/>
          <a:p>
            <a:r>
              <a:rPr lang="en-US" altLang="ja-JP" dirty="0" smtClean="0"/>
              <a:t>VM</a:t>
            </a:r>
            <a:r>
              <a:rPr lang="ja-JP" altLang="en-US" dirty="0" smtClean="0"/>
              <a:t>マイグレーション後にシャドウデバイスを用いた帯域外リモート管理を可能にする</a:t>
            </a:r>
            <a:r>
              <a:rPr lang="en-US" altLang="ja-JP" dirty="0" err="1" smtClean="0"/>
              <a:t>USShadow</a:t>
            </a:r>
            <a:r>
              <a:rPr lang="ja-JP" altLang="en-US" dirty="0" smtClean="0"/>
              <a:t>を提案</a:t>
            </a:r>
            <a:endParaRPr lang="en-US" altLang="ja-JP" dirty="0" smtClean="0"/>
          </a:p>
          <a:p>
            <a:pPr lvl="1"/>
            <a:r>
              <a:rPr lang="ja-JP" altLang="en-US" dirty="0" smtClean="0"/>
              <a:t>仮想化システムの外側で動作するシャドウデバイスの状態も転送</a:t>
            </a:r>
            <a:endParaRPr lang="en-US" altLang="ja-JP" dirty="0" smtClean="0"/>
          </a:p>
          <a:p>
            <a:pPr lvl="2"/>
            <a:r>
              <a:rPr lang="ja-JP" altLang="en-US" dirty="0" smtClean="0"/>
              <a:t>シャドウデバイスとの通信</a:t>
            </a:r>
            <a:endParaRPr lang="en-US" altLang="ja-JP" dirty="0" smtClean="0"/>
          </a:p>
          <a:p>
            <a:pPr lvl="2"/>
            <a:r>
              <a:rPr lang="ja-JP" altLang="en-US" dirty="0" smtClean="0"/>
              <a:t>シャドウデバイスの状態の保存・復元</a:t>
            </a:r>
            <a:endParaRPr lang="en-US" altLang="ja-JP" dirty="0"/>
          </a:p>
          <a:p>
            <a:pPr lvl="1"/>
            <a:r>
              <a:rPr lang="ja-JP" altLang="en-US" dirty="0" smtClean="0"/>
              <a:t>マイグレーション性能の低下は小さいことを確認</a:t>
            </a:r>
            <a:endParaRPr lang="en-US" altLang="ja-JP" dirty="0" smtClean="0"/>
          </a:p>
          <a:p>
            <a:r>
              <a:rPr lang="ja-JP" altLang="en-US" dirty="0" smtClean="0"/>
              <a:t>今後の課題</a:t>
            </a:r>
            <a:endParaRPr lang="en-US" altLang="ja-JP" dirty="0" smtClean="0"/>
          </a:p>
          <a:p>
            <a:pPr lvl="1"/>
            <a:r>
              <a:rPr lang="ja-JP" altLang="en-US" dirty="0" smtClean="0"/>
              <a:t>他の</a:t>
            </a:r>
            <a:r>
              <a:rPr lang="ja-JP" altLang="en-US" dirty="0" smtClean="0"/>
              <a:t>仮想化</a:t>
            </a:r>
            <a:r>
              <a:rPr lang="ja-JP" altLang="en-US" dirty="0" smtClean="0"/>
              <a:t>システム</a:t>
            </a:r>
            <a:r>
              <a:rPr lang="ja-JP" altLang="en-US" dirty="0" smtClean="0"/>
              <a:t>（</a:t>
            </a:r>
            <a:r>
              <a:rPr lang="en-US" altLang="ja-JP" dirty="0" smtClean="0"/>
              <a:t>KVM</a:t>
            </a:r>
            <a:r>
              <a:rPr lang="ja-JP" altLang="en-US" dirty="0" smtClean="0"/>
              <a:t>等）への対応</a:t>
            </a:r>
            <a:endParaRPr lang="en-US" altLang="ja-JP" dirty="0" smtClean="0"/>
          </a:p>
          <a:p>
            <a:pPr lvl="1"/>
            <a:r>
              <a:rPr lang="ja-JP" altLang="en-US" dirty="0" smtClean="0"/>
              <a:t>他の仮想デバイスへの対応</a:t>
            </a:r>
            <a:endParaRPr lang="en-US" altLang="ja-JP" dirty="0" smtClean="0"/>
          </a:p>
        </p:txBody>
      </p:sp>
      <p:sp>
        <p:nvSpPr>
          <p:cNvPr id="2" name="スライド番号プレースホルダー 1"/>
          <p:cNvSpPr>
            <a:spLocks noGrp="1"/>
          </p:cNvSpPr>
          <p:nvPr>
            <p:ph type="sldNum" sz="quarter" idx="12"/>
          </p:nvPr>
        </p:nvSpPr>
        <p:spPr/>
        <p:txBody>
          <a:bodyPr/>
          <a:lstStyle/>
          <a:p>
            <a:fld id="{86CB4B4D-7CA3-9044-876B-883B54F8677D}" type="slidenum">
              <a:rPr lang="uk-UA" smtClean="0"/>
              <a:pPr/>
              <a:t>15</a:t>
            </a:fld>
            <a:endParaRPr lang="uk-UA"/>
          </a:p>
        </p:txBody>
      </p:sp>
    </p:spTree>
    <p:extLst>
      <p:ext uri="{BB962C8B-B14F-4D97-AF65-F5344CB8AC3E}">
        <p14:creationId xmlns:p14="http://schemas.microsoft.com/office/powerpoint/2010/main" val="40212576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ja-JP" altLang="en-US" dirty="0" smtClean="0"/>
              <a:t>クラウドにおける帯域外リモート管理</a:t>
            </a:r>
            <a:endParaRPr lang="ja-JP" altLang="en-US" dirty="0"/>
          </a:p>
        </p:txBody>
      </p:sp>
      <p:sp>
        <p:nvSpPr>
          <p:cNvPr id="159" name="Shape 159"/>
          <p:cNvSpPr>
            <a:spLocks noGrp="1"/>
          </p:cNvSpPr>
          <p:nvPr>
            <p:ph type="body" idx="1"/>
          </p:nvPr>
        </p:nvSpPr>
        <p:spPr/>
        <p:txBody>
          <a:bodyPr>
            <a:normAutofit/>
          </a:bodyPr>
          <a:lstStyle/>
          <a:p>
            <a:r>
              <a:rPr lang="en-US" altLang="ja-JP" dirty="0" err="1" smtClean="0"/>
              <a:t>IaaS</a:t>
            </a:r>
            <a:r>
              <a:rPr lang="ja-JP" altLang="en-US" dirty="0" smtClean="0"/>
              <a:t>型クラウドが広く普及</a:t>
            </a:r>
            <a:endParaRPr lang="en-US" altLang="ja-JP" dirty="0" smtClean="0"/>
          </a:p>
          <a:p>
            <a:pPr lvl="1"/>
            <a:r>
              <a:rPr lang="ja-JP" altLang="en-US" dirty="0" smtClean="0"/>
              <a:t>ネットワーク経由でユーザに仮想マシン</a:t>
            </a:r>
            <a:r>
              <a:rPr lang="en-US" altLang="ja-JP" dirty="0" smtClean="0"/>
              <a:t>(VM)</a:t>
            </a:r>
            <a:r>
              <a:rPr lang="ja-JP" altLang="en-US" dirty="0" smtClean="0"/>
              <a:t>を提供</a:t>
            </a:r>
            <a:endParaRPr lang="en-US" altLang="ja-JP" dirty="0" smtClean="0"/>
          </a:p>
          <a:p>
            <a:r>
              <a:rPr lang="ja-JP" altLang="en-US" dirty="0" smtClean="0"/>
              <a:t>クラウドはユーザに帯域外リモート管理を提供</a:t>
            </a:r>
            <a:endParaRPr lang="en-US" altLang="ja-JP" dirty="0" smtClean="0"/>
          </a:p>
          <a:p>
            <a:pPr lvl="1"/>
            <a:r>
              <a:rPr lang="ja-JP" altLang="en-US" dirty="0" smtClean="0"/>
              <a:t>ユーザは仮想デバイスを用いて</a:t>
            </a:r>
            <a:r>
              <a:rPr lang="en-US" altLang="ja-JP" dirty="0" smtClean="0"/>
              <a:t>VM</a:t>
            </a:r>
            <a:r>
              <a:rPr lang="ja-JP" altLang="en-US" dirty="0" smtClean="0"/>
              <a:t>にアクセス</a:t>
            </a:r>
            <a:endParaRPr lang="en-US" altLang="ja-JP" dirty="0" smtClean="0"/>
          </a:p>
          <a:p>
            <a:pPr lvl="2"/>
            <a:r>
              <a:rPr lang="ja-JP" altLang="en-US" sz="2200" dirty="0" smtClean="0"/>
              <a:t>仮想キーボードにキーを入力</a:t>
            </a:r>
            <a:endParaRPr lang="en-US" altLang="ja-JP" sz="2200" dirty="0" smtClean="0"/>
          </a:p>
          <a:p>
            <a:pPr lvl="2"/>
            <a:r>
              <a:rPr lang="ja-JP" altLang="en-US" sz="2200" dirty="0" smtClean="0"/>
              <a:t>仮想ビデオカードから画面情報を取得</a:t>
            </a:r>
          </a:p>
        </p:txBody>
      </p:sp>
      <p:sp>
        <p:nvSpPr>
          <p:cNvPr id="3" name="スライド番号プレースホルダー 2"/>
          <p:cNvSpPr>
            <a:spLocks noGrp="1"/>
          </p:cNvSpPr>
          <p:nvPr>
            <p:ph type="sldNum" sz="quarter" idx="12"/>
          </p:nvPr>
        </p:nvSpPr>
        <p:spPr/>
        <p:txBody>
          <a:bodyPr/>
          <a:lstStyle/>
          <a:p>
            <a:fld id="{86CB4B4D-7CA3-9044-876B-883B54F8677D}" type="slidenum">
              <a:rPr lang="uk-UA" smtClean="0"/>
              <a:pPr/>
              <a:t>2</a:t>
            </a:fld>
            <a:endParaRPr lang="uk-UA" dirty="0"/>
          </a:p>
        </p:txBody>
      </p:sp>
      <p:sp>
        <p:nvSpPr>
          <p:cNvPr id="17" name="Shape 160"/>
          <p:cNvSpPr/>
          <p:nvPr/>
        </p:nvSpPr>
        <p:spPr>
          <a:xfrm>
            <a:off x="214875" y="4071870"/>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600" dirty="0" smtClean="0"/>
              <a:t>ユーザ</a:t>
            </a:r>
            <a:endParaRPr lang="en-US" altLang="ja-JP" sz="1600" dirty="0" smtClean="0"/>
          </a:p>
        </p:txBody>
      </p:sp>
      <p:grpSp>
        <p:nvGrpSpPr>
          <p:cNvPr id="54" name="図形グループ 53"/>
          <p:cNvGrpSpPr/>
          <p:nvPr/>
        </p:nvGrpSpPr>
        <p:grpSpPr>
          <a:xfrm>
            <a:off x="457200" y="4337101"/>
            <a:ext cx="8110582" cy="2361615"/>
            <a:chOff x="657101" y="4249692"/>
            <a:chExt cx="8110582" cy="2361615"/>
          </a:xfrm>
        </p:grpSpPr>
        <p:sp>
          <p:nvSpPr>
            <p:cNvPr id="55" name="雲 54"/>
            <p:cNvSpPr/>
            <p:nvPr/>
          </p:nvSpPr>
          <p:spPr>
            <a:xfrm>
              <a:off x="2236254" y="4249692"/>
              <a:ext cx="6531429" cy="2361615"/>
            </a:xfrm>
            <a:prstGeom prst="cloud">
              <a:avLst/>
            </a:prstGeom>
            <a:solidFill>
              <a:srgbClr val="BFBFBF"/>
            </a:solidFill>
            <a:ln>
              <a:solidFill>
                <a:srgbClr val="D9D9D9"/>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sp>
          <p:nvSpPr>
            <p:cNvPr id="56" name="Shape 163"/>
            <p:cNvSpPr/>
            <p:nvPr/>
          </p:nvSpPr>
          <p:spPr>
            <a:xfrm>
              <a:off x="3494254" y="4444413"/>
              <a:ext cx="4372438" cy="1936756"/>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pic>
          <p:nvPicPr>
            <p:cNvPr id="59" name="図 58"/>
            <p:cNvPicPr>
              <a:picLocks noChangeAspect="1"/>
            </p:cNvPicPr>
            <p:nvPr/>
          </p:nvPicPr>
          <p:blipFill>
            <a:blip r:embed="rId3"/>
            <a:stretch>
              <a:fillRect/>
            </a:stretch>
          </p:blipFill>
          <p:spPr>
            <a:xfrm flipH="1">
              <a:off x="657101" y="4506882"/>
              <a:ext cx="1412579" cy="1817890"/>
            </a:xfrm>
            <a:prstGeom prst="rect">
              <a:avLst/>
            </a:prstGeom>
          </p:spPr>
        </p:pic>
        <p:sp>
          <p:nvSpPr>
            <p:cNvPr id="60" name="Shape 164"/>
            <p:cNvSpPr/>
            <p:nvPr/>
          </p:nvSpPr>
          <p:spPr>
            <a:xfrm>
              <a:off x="6274983" y="4969573"/>
              <a:ext cx="1346709" cy="921851"/>
            </a:xfrm>
            <a:prstGeom prst="rect">
              <a:avLst/>
            </a:prstGeom>
            <a:solidFill>
              <a:schemeClr val="accent5">
                <a:lumMod val="60000"/>
                <a:lumOff val="40000"/>
              </a:schemeClr>
            </a:solidFill>
            <a:ln w="25400">
              <a:solidFill>
                <a:srgbClr val="59DAF7"/>
              </a:solidFill>
              <a:miter lim="400000"/>
            </a:ln>
            <a:scene3d>
              <a:camera prst="orthographicFront"/>
              <a:lightRig rig="threePt" dir="t"/>
            </a:scene3d>
            <a:sp3d>
              <a:bevelT w="63500" h="127000"/>
            </a:sp3d>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en-US" altLang="ja-JP" sz="1800" dirty="0" smtClean="0"/>
                <a:t>VM</a:t>
              </a:r>
              <a:endParaRPr sz="1800" dirty="0"/>
            </a:p>
          </p:txBody>
        </p:sp>
        <p:sp>
          <p:nvSpPr>
            <p:cNvPr id="61" name="正方形/長方形 60"/>
            <p:cNvSpPr/>
            <p:nvPr/>
          </p:nvSpPr>
          <p:spPr>
            <a:xfrm>
              <a:off x="3504825" y="4506882"/>
              <a:ext cx="1916906" cy="353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pic>
          <p:nvPicPr>
            <p:cNvPr id="62" name="図 61"/>
            <p:cNvPicPr>
              <a:picLocks noChangeAspect="1"/>
            </p:cNvPicPr>
            <p:nvPr/>
          </p:nvPicPr>
          <p:blipFill>
            <a:blip r:embed="rId4"/>
            <a:stretch>
              <a:fillRect/>
            </a:stretch>
          </p:blipFill>
          <p:spPr>
            <a:xfrm>
              <a:off x="3944958" y="5047726"/>
              <a:ext cx="627234" cy="730129"/>
            </a:xfrm>
            <a:prstGeom prst="rect">
              <a:avLst/>
            </a:prstGeom>
          </p:spPr>
        </p:pic>
        <p:sp>
          <p:nvSpPr>
            <p:cNvPr id="63" name="正方形/長方形 62"/>
            <p:cNvSpPr/>
            <p:nvPr/>
          </p:nvSpPr>
          <p:spPr>
            <a:xfrm>
              <a:off x="3944958" y="5430499"/>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600" dirty="0" smtClean="0">
                  <a:solidFill>
                    <a:schemeClr val="tx1"/>
                  </a:solidFill>
                </a:rPr>
                <a:t>仮想デバイス</a:t>
              </a:r>
              <a:endParaRPr kumimoji="1" lang="ja-JP" altLang="en-US" sz="1600" dirty="0">
                <a:solidFill>
                  <a:schemeClr val="tx1"/>
                </a:solidFill>
              </a:endParaRPr>
            </a:p>
          </p:txBody>
        </p:sp>
        <p:pic>
          <p:nvPicPr>
            <p:cNvPr id="64" name="図 63"/>
            <p:cNvPicPr>
              <a:picLocks noChangeAspect="1"/>
            </p:cNvPicPr>
            <p:nvPr/>
          </p:nvPicPr>
          <p:blipFill>
            <a:blip r:embed="rId5"/>
            <a:stretch>
              <a:fillRect/>
            </a:stretch>
          </p:blipFill>
          <p:spPr>
            <a:xfrm>
              <a:off x="4572192" y="4904752"/>
              <a:ext cx="929777" cy="731836"/>
            </a:xfrm>
            <a:prstGeom prst="rect">
              <a:avLst/>
            </a:prstGeom>
          </p:spPr>
        </p:pic>
        <p:cxnSp>
          <p:nvCxnSpPr>
            <p:cNvPr id="65" name="直線矢印コネクタ 64"/>
            <p:cNvCxnSpPr>
              <a:stCxn id="60" idx="1"/>
            </p:cNvCxnSpPr>
            <p:nvPr/>
          </p:nvCxnSpPr>
          <p:spPr>
            <a:xfrm flipH="1">
              <a:off x="5501969" y="5430499"/>
              <a:ext cx="773014"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p:nvPr/>
          </p:nvCxnSpPr>
          <p:spPr>
            <a:xfrm>
              <a:off x="2174248" y="5412791"/>
              <a:ext cx="1770710"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ja-JP" altLang="en-US" dirty="0" smtClean="0"/>
              <a:t>帯域外リモート管理での情報漏洩</a:t>
            </a:r>
            <a:endParaRPr lang="ja-JP" altLang="en-US" dirty="0"/>
          </a:p>
        </p:txBody>
      </p:sp>
      <p:sp>
        <p:nvSpPr>
          <p:cNvPr id="159" name="Shape 159"/>
          <p:cNvSpPr>
            <a:spLocks noGrp="1"/>
          </p:cNvSpPr>
          <p:nvPr>
            <p:ph type="body" idx="1"/>
          </p:nvPr>
        </p:nvSpPr>
        <p:spPr>
          <a:xfrm>
            <a:off x="457200" y="1465894"/>
            <a:ext cx="8121122" cy="4659317"/>
          </a:xfrm>
        </p:spPr>
        <p:txBody>
          <a:bodyPr>
            <a:normAutofit/>
          </a:bodyPr>
          <a:lstStyle/>
          <a:p>
            <a:pPr rtl="0" eaLnBrk="1" latinLnBrk="0" hangingPunct="1"/>
            <a:r>
              <a:rPr kumimoji="1" lang="ja-JP" altLang="en-US" sz="2800" b="0" kern="1200" dirty="0" smtClean="0">
                <a:solidFill>
                  <a:schemeClr val="tx1"/>
                </a:solidFill>
                <a:effectLst/>
                <a:latin typeface="+mn-ea"/>
                <a:ea typeface="+mn-ea"/>
                <a:cs typeface="+mn-cs"/>
              </a:rPr>
              <a:t>クラウドの管理者は信頼できるとは限らない</a:t>
            </a:r>
            <a:endParaRPr lang="ja-JP" altLang="en-US" sz="2800" dirty="0" smtClean="0">
              <a:effectLst/>
            </a:endParaRPr>
          </a:p>
          <a:p>
            <a:pPr lvl="1"/>
            <a:r>
              <a:rPr kumimoji="1" lang="ja-JP" altLang="en-US" sz="2400" b="0" kern="1200" dirty="0" smtClean="0">
                <a:solidFill>
                  <a:schemeClr val="tx1"/>
                </a:solidFill>
                <a:effectLst/>
                <a:latin typeface="+mn-ea"/>
                <a:ea typeface="+mn-ea"/>
                <a:cs typeface="+mn-cs"/>
              </a:rPr>
              <a:t>サイバー犯罪の</a:t>
            </a:r>
            <a:r>
              <a:rPr kumimoji="1" lang="en-US" altLang="ja-JP" sz="2400" b="0" kern="1200" dirty="0" smtClean="0">
                <a:solidFill>
                  <a:schemeClr val="tx1"/>
                </a:solidFill>
                <a:effectLst/>
                <a:latin typeface="+mn-ea"/>
                <a:ea typeface="+mn-ea"/>
                <a:cs typeface="+mn-cs"/>
              </a:rPr>
              <a:t>28</a:t>
            </a:r>
            <a:r>
              <a:rPr kumimoji="1" lang="ja-JP" altLang="en-US" sz="2400" b="0" kern="1200" dirty="0" smtClean="0">
                <a:solidFill>
                  <a:schemeClr val="tx1"/>
                </a:solidFill>
                <a:effectLst/>
                <a:latin typeface="+mn-ea"/>
                <a:ea typeface="+mn-ea"/>
                <a:cs typeface="+mn-cs"/>
              </a:rPr>
              <a:t>％は内部犯行 </a:t>
            </a:r>
            <a:r>
              <a:rPr kumimoji="1" lang="en-US" altLang="ja-JP" sz="2200" b="0" kern="1200" dirty="0" smtClean="0">
                <a:solidFill>
                  <a:schemeClr val="tx1"/>
                </a:solidFill>
                <a:effectLst/>
              </a:rPr>
              <a:t>[PwC '14]</a:t>
            </a:r>
            <a:endParaRPr lang="ja-JP" altLang="en-US" sz="2200" dirty="0" smtClean="0">
              <a:effectLst/>
            </a:endParaRPr>
          </a:p>
          <a:p>
            <a:pPr lvl="1"/>
            <a:r>
              <a:rPr kumimoji="1" lang="ja-JP" altLang="en-US" sz="2400" b="0" kern="1200" dirty="0" smtClean="0">
                <a:solidFill>
                  <a:schemeClr val="tx1"/>
                </a:solidFill>
                <a:effectLst/>
                <a:latin typeface="+mn-ea"/>
                <a:ea typeface="+mn-ea"/>
                <a:cs typeface="+mn-cs"/>
              </a:rPr>
              <a:t>管理者の</a:t>
            </a:r>
            <a:r>
              <a:rPr kumimoji="1" lang="en-US" altLang="ja-JP" sz="2400" b="0" kern="1200" dirty="0" smtClean="0">
                <a:solidFill>
                  <a:schemeClr val="tx1"/>
                </a:solidFill>
                <a:effectLst/>
                <a:latin typeface="+mn-ea"/>
                <a:ea typeface="+mn-ea"/>
                <a:cs typeface="+mn-cs"/>
              </a:rPr>
              <a:t>35</a:t>
            </a:r>
            <a:r>
              <a:rPr lang="ja-JP" altLang="en-US" dirty="0" smtClean="0"/>
              <a:t>％</a:t>
            </a:r>
            <a:r>
              <a:rPr kumimoji="1" lang="ja-JP" altLang="en-US" sz="2400" b="0" kern="1200" dirty="0" smtClean="0">
                <a:solidFill>
                  <a:schemeClr val="tx1"/>
                </a:solidFill>
                <a:effectLst/>
                <a:latin typeface="+mn-ea"/>
                <a:ea typeface="+mn-ea"/>
                <a:cs typeface="+mn-cs"/>
              </a:rPr>
              <a:t>が機密情報に無断でアクセス </a:t>
            </a:r>
            <a:r>
              <a:rPr kumimoji="1" lang="en-US" altLang="ja-JP" sz="2200" b="0" kern="1200" dirty="0" smtClean="0">
                <a:solidFill>
                  <a:schemeClr val="tx1"/>
                </a:solidFill>
                <a:effectLst/>
              </a:rPr>
              <a:t>[</a:t>
            </a:r>
            <a:r>
              <a:rPr kumimoji="1" lang="en-US" altLang="ja-JP" sz="2200" b="0" kern="1200" dirty="0" err="1" smtClean="0">
                <a:solidFill>
                  <a:schemeClr val="tx1"/>
                </a:solidFill>
                <a:effectLst/>
              </a:rPr>
              <a:t>CyberArk</a:t>
            </a:r>
            <a:r>
              <a:rPr kumimoji="1" lang="en-US" altLang="ja-JP" sz="2200" b="0" kern="1200" dirty="0" smtClean="0">
                <a:solidFill>
                  <a:schemeClr val="tx1"/>
                </a:solidFill>
                <a:effectLst/>
              </a:rPr>
              <a:t> '09]</a:t>
            </a:r>
            <a:endParaRPr lang="ja-JP" altLang="en-US" sz="2200" dirty="0" smtClean="0">
              <a:effectLst/>
            </a:endParaRPr>
          </a:p>
          <a:p>
            <a:pPr rtl="0" eaLnBrk="1" latinLnBrk="0" hangingPunct="1"/>
            <a:r>
              <a:rPr kumimoji="1" lang="ja-JP" altLang="en-US" sz="2800" b="0" kern="1200" dirty="0" smtClean="0">
                <a:solidFill>
                  <a:schemeClr val="tx1"/>
                </a:solidFill>
                <a:effectLst/>
                <a:latin typeface="+mn-ea"/>
                <a:ea typeface="+mn-ea"/>
                <a:cs typeface="+mn-cs"/>
              </a:rPr>
              <a:t>仮想デバイスから入出力を盗聴される可能性</a:t>
            </a:r>
            <a:endParaRPr lang="ja-JP" altLang="en-US" dirty="0" smtClean="0">
              <a:effectLst/>
            </a:endParaRPr>
          </a:p>
          <a:p>
            <a:pPr lvl="1"/>
            <a:r>
              <a:rPr kumimoji="1" lang="ja-JP" altLang="en-US" sz="2400" b="0" kern="1200" dirty="0" smtClean="0">
                <a:solidFill>
                  <a:schemeClr val="tx1"/>
                </a:solidFill>
                <a:effectLst/>
                <a:latin typeface="+mn-ea"/>
                <a:ea typeface="+mn-ea"/>
                <a:cs typeface="+mn-cs"/>
              </a:rPr>
              <a:t>仮想デバイスはクラウドの管理者が管理</a:t>
            </a:r>
            <a:endParaRPr lang="ja-JP" altLang="en-US" dirty="0" smtClean="0">
              <a:effectLst/>
            </a:endParaRPr>
          </a:p>
          <a:p>
            <a:pPr lvl="1"/>
            <a:r>
              <a:rPr kumimoji="1" lang="ja-JP" altLang="en-US" sz="2400" b="0" kern="1200" dirty="0" smtClean="0">
                <a:solidFill>
                  <a:schemeClr val="tx1"/>
                </a:solidFill>
                <a:effectLst/>
                <a:latin typeface="+mn-ea"/>
                <a:ea typeface="+mn-ea"/>
                <a:cs typeface="+mn-cs"/>
              </a:rPr>
              <a:t>容易にログインパスワードなどの機密情報を盗まれる</a:t>
            </a:r>
          </a:p>
        </p:txBody>
      </p:sp>
      <p:sp>
        <p:nvSpPr>
          <p:cNvPr id="3" name="スライド番号プレースホルダー 2"/>
          <p:cNvSpPr>
            <a:spLocks noGrp="1"/>
          </p:cNvSpPr>
          <p:nvPr>
            <p:ph type="sldNum" sz="quarter" idx="12"/>
          </p:nvPr>
        </p:nvSpPr>
        <p:spPr/>
        <p:txBody>
          <a:bodyPr/>
          <a:lstStyle/>
          <a:p>
            <a:fld id="{86CB4B4D-7CA3-9044-876B-883B54F8677D}" type="slidenum">
              <a:rPr lang="uk-UA" smtClean="0"/>
              <a:pPr/>
              <a:t>3</a:t>
            </a:fld>
            <a:endParaRPr lang="uk-UA" dirty="0"/>
          </a:p>
        </p:txBody>
      </p:sp>
      <p:grpSp>
        <p:nvGrpSpPr>
          <p:cNvPr id="2" name="図形グループ 1"/>
          <p:cNvGrpSpPr/>
          <p:nvPr/>
        </p:nvGrpSpPr>
        <p:grpSpPr>
          <a:xfrm>
            <a:off x="457200" y="4381358"/>
            <a:ext cx="8110582" cy="2361615"/>
            <a:chOff x="657101" y="4249692"/>
            <a:chExt cx="8110582" cy="2361615"/>
          </a:xfrm>
        </p:grpSpPr>
        <p:sp>
          <p:nvSpPr>
            <p:cNvPr id="38" name="雲 37"/>
            <p:cNvSpPr/>
            <p:nvPr/>
          </p:nvSpPr>
          <p:spPr>
            <a:xfrm>
              <a:off x="2236254" y="4249692"/>
              <a:ext cx="6531429" cy="2361615"/>
            </a:xfrm>
            <a:prstGeom prst="cloud">
              <a:avLst/>
            </a:prstGeom>
            <a:solidFill>
              <a:srgbClr val="BFBFBF"/>
            </a:solidFill>
            <a:ln>
              <a:solidFill>
                <a:srgbClr val="D9D9D9"/>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sp>
          <p:nvSpPr>
            <p:cNvPr id="29" name="Shape 163"/>
            <p:cNvSpPr/>
            <p:nvPr/>
          </p:nvSpPr>
          <p:spPr>
            <a:xfrm>
              <a:off x="3494254" y="4444413"/>
              <a:ext cx="4372438" cy="1936756"/>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499" y="5681567"/>
              <a:ext cx="505925" cy="64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6274985" y="5955934"/>
              <a:ext cx="800219" cy="338554"/>
            </a:xfrm>
            <a:prstGeom prst="rect">
              <a:avLst/>
            </a:prstGeom>
            <a:noFill/>
            <a:ln>
              <a:noFill/>
            </a:ln>
          </p:spPr>
          <p:txBody>
            <a:bodyPr wrap="none" rtlCol="0">
              <a:spAutoFit/>
            </a:bodyPr>
            <a:lstStyle/>
            <a:p>
              <a:r>
                <a:rPr lang="ja-JP" altLang="en-US" sz="1600" dirty="0">
                  <a:solidFill>
                    <a:schemeClr val="tx1"/>
                  </a:solidFill>
                </a:rPr>
                <a:t>管理者</a:t>
              </a:r>
              <a:endParaRPr kumimoji="1" lang="ja-JP" altLang="en-US" sz="1600" dirty="0">
                <a:solidFill>
                  <a:schemeClr val="tx1"/>
                </a:solidFill>
              </a:endParaRPr>
            </a:p>
          </p:txBody>
        </p:sp>
        <p:pic>
          <p:nvPicPr>
            <p:cNvPr id="28" name="図 27"/>
            <p:cNvPicPr>
              <a:picLocks noChangeAspect="1"/>
            </p:cNvPicPr>
            <p:nvPr/>
          </p:nvPicPr>
          <p:blipFill>
            <a:blip r:embed="rId4"/>
            <a:stretch>
              <a:fillRect/>
            </a:stretch>
          </p:blipFill>
          <p:spPr>
            <a:xfrm flipH="1">
              <a:off x="657101" y="4506882"/>
              <a:ext cx="1412579" cy="1817890"/>
            </a:xfrm>
            <a:prstGeom prst="rect">
              <a:avLst/>
            </a:prstGeom>
          </p:spPr>
        </p:pic>
        <p:sp>
          <p:nvSpPr>
            <p:cNvPr id="31" name="Shape 164"/>
            <p:cNvSpPr/>
            <p:nvPr/>
          </p:nvSpPr>
          <p:spPr>
            <a:xfrm>
              <a:off x="6274984" y="4969574"/>
              <a:ext cx="1346709" cy="921851"/>
            </a:xfrm>
            <a:prstGeom prst="rect">
              <a:avLst/>
            </a:prstGeom>
            <a:solidFill>
              <a:schemeClr val="accent5">
                <a:lumMod val="60000"/>
                <a:lumOff val="40000"/>
              </a:schemeClr>
            </a:solidFill>
            <a:ln w="25400">
              <a:solidFill>
                <a:srgbClr val="59DAF7"/>
              </a:solidFill>
              <a:miter lim="400000"/>
            </a:ln>
            <a:scene3d>
              <a:camera prst="orthographicFront"/>
              <a:lightRig rig="threePt" dir="t"/>
            </a:scene3d>
            <a:sp3d>
              <a:bevelT w="63500" h="127000"/>
            </a:sp3d>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en-US" altLang="ja-JP" sz="1800" dirty="0" smtClean="0"/>
                <a:t>VM</a:t>
              </a:r>
              <a:endParaRPr sz="1800" dirty="0"/>
            </a:p>
          </p:txBody>
        </p:sp>
        <p:sp>
          <p:nvSpPr>
            <p:cNvPr id="32" name="正方形/長方形 31"/>
            <p:cNvSpPr/>
            <p:nvPr/>
          </p:nvSpPr>
          <p:spPr>
            <a:xfrm>
              <a:off x="3504825" y="4506882"/>
              <a:ext cx="1916906" cy="353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pic>
          <p:nvPicPr>
            <p:cNvPr id="33" name="図 32"/>
            <p:cNvPicPr>
              <a:picLocks noChangeAspect="1"/>
            </p:cNvPicPr>
            <p:nvPr/>
          </p:nvPicPr>
          <p:blipFill>
            <a:blip r:embed="rId5"/>
            <a:stretch>
              <a:fillRect/>
            </a:stretch>
          </p:blipFill>
          <p:spPr>
            <a:xfrm>
              <a:off x="3944958" y="5047726"/>
              <a:ext cx="627234" cy="730129"/>
            </a:xfrm>
            <a:prstGeom prst="rect">
              <a:avLst/>
            </a:prstGeom>
          </p:spPr>
        </p:pic>
        <p:sp>
          <p:nvSpPr>
            <p:cNvPr id="34" name="正方形/長方形 33"/>
            <p:cNvSpPr/>
            <p:nvPr/>
          </p:nvSpPr>
          <p:spPr>
            <a:xfrm>
              <a:off x="3944958" y="5430499"/>
              <a:ext cx="1802309" cy="6947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600" dirty="0" smtClean="0">
                  <a:solidFill>
                    <a:schemeClr val="tx1"/>
                  </a:solidFill>
                </a:rPr>
                <a:t>仮想デバイス</a:t>
              </a:r>
              <a:endParaRPr kumimoji="1" lang="ja-JP" altLang="en-US" sz="1600" dirty="0">
                <a:solidFill>
                  <a:schemeClr val="tx1"/>
                </a:solidFill>
              </a:endParaRPr>
            </a:p>
          </p:txBody>
        </p:sp>
        <p:pic>
          <p:nvPicPr>
            <p:cNvPr id="35" name="図 34"/>
            <p:cNvPicPr>
              <a:picLocks noChangeAspect="1"/>
            </p:cNvPicPr>
            <p:nvPr/>
          </p:nvPicPr>
          <p:blipFill>
            <a:blip r:embed="rId6"/>
            <a:stretch>
              <a:fillRect/>
            </a:stretch>
          </p:blipFill>
          <p:spPr>
            <a:xfrm>
              <a:off x="4572192" y="4904752"/>
              <a:ext cx="929777" cy="731836"/>
            </a:xfrm>
            <a:prstGeom prst="rect">
              <a:avLst/>
            </a:prstGeom>
          </p:spPr>
        </p:pic>
        <p:cxnSp>
          <p:nvCxnSpPr>
            <p:cNvPr id="36" name="直線矢印コネクタ 35"/>
            <p:cNvCxnSpPr/>
            <p:nvPr/>
          </p:nvCxnSpPr>
          <p:spPr>
            <a:xfrm flipH="1" flipV="1">
              <a:off x="5501969" y="5430500"/>
              <a:ext cx="773016" cy="1"/>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a:off x="2174248" y="5412791"/>
              <a:ext cx="1770710"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40" name="Shape 160"/>
          <p:cNvSpPr/>
          <p:nvPr/>
        </p:nvSpPr>
        <p:spPr>
          <a:xfrm>
            <a:off x="368049" y="4101608"/>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600" dirty="0" smtClean="0"/>
              <a:t>ユーザ</a:t>
            </a:r>
            <a:endParaRPr lang="en-US" altLang="ja-JP" sz="1600" dirty="0" smtClean="0"/>
          </a:p>
        </p:txBody>
      </p:sp>
    </p:spTree>
    <p:extLst>
      <p:ext uri="{BB962C8B-B14F-4D97-AF65-F5344CB8AC3E}">
        <p14:creationId xmlns:p14="http://schemas.microsoft.com/office/powerpoint/2010/main" val="25959506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ja-JP" altLang="en-US" dirty="0" smtClean="0"/>
              <a:t>先行研究：</a:t>
            </a:r>
            <a:r>
              <a:rPr lang="en-US" dirty="0" err="1" smtClean="0"/>
              <a:t>VSB</a:t>
            </a:r>
            <a:r>
              <a:rPr lang="en-US" cap="none" dirty="0" err="1" smtClean="0"/>
              <a:t>ypass</a:t>
            </a:r>
            <a:r>
              <a:rPr lang="en-US" dirty="0" smtClean="0"/>
              <a:t> </a:t>
            </a:r>
            <a:r>
              <a:rPr lang="en-US" sz="4000" dirty="0" smtClean="0">
                <a:solidFill>
                  <a:srgbClr val="000000"/>
                </a:solidFill>
              </a:rPr>
              <a:t>[二神ら'16]</a:t>
            </a:r>
            <a:endParaRPr lang="en-US" dirty="0">
              <a:solidFill>
                <a:srgbClr val="000000"/>
              </a:solidFill>
            </a:endParaRPr>
          </a:p>
        </p:txBody>
      </p:sp>
      <p:sp>
        <p:nvSpPr>
          <p:cNvPr id="159" name="Shape 159"/>
          <p:cNvSpPr>
            <a:spLocks noGrp="1"/>
          </p:cNvSpPr>
          <p:nvPr>
            <p:ph type="body" idx="1"/>
          </p:nvPr>
        </p:nvSpPr>
        <p:spPr/>
        <p:txBody>
          <a:bodyPr/>
          <a:lstStyle/>
          <a:p>
            <a:r>
              <a:rPr lang="ja-JP" altLang="en-US" dirty="0" smtClean="0"/>
              <a:t>仮想化システムの外側で安全に帯域外リモート管理を実現</a:t>
            </a:r>
          </a:p>
          <a:p>
            <a:pPr lvl="1"/>
            <a:r>
              <a:rPr lang="ja-JP" altLang="en-US" dirty="0" smtClean="0"/>
              <a:t>仮想化システムの外側で</a:t>
            </a:r>
            <a:r>
              <a:rPr lang="ja-JP" altLang="en-US" dirty="0" smtClean="0">
                <a:solidFill>
                  <a:srgbClr val="000000"/>
                </a:solidFill>
              </a:rPr>
              <a:t>シャドウデバイスを動かす</a:t>
            </a:r>
            <a:endParaRPr lang="en-US" altLang="ja-JP" dirty="0" smtClean="0">
              <a:solidFill>
                <a:srgbClr val="000000"/>
              </a:solidFill>
            </a:endParaRPr>
          </a:p>
          <a:p>
            <a:pPr lvl="2"/>
            <a:r>
              <a:rPr lang="ja-JP" altLang="en-US" dirty="0" smtClean="0">
                <a:solidFill>
                  <a:srgbClr val="000000"/>
                </a:solidFill>
              </a:rPr>
              <a:t>従来の仮想デバイスと同じ働きをする</a:t>
            </a:r>
            <a:endParaRPr lang="en-US" altLang="ja-JP" dirty="0" smtClean="0">
              <a:solidFill>
                <a:srgbClr val="000000"/>
              </a:solidFill>
            </a:endParaRPr>
          </a:p>
          <a:p>
            <a:pPr lvl="1"/>
            <a:r>
              <a:rPr lang="ja-JP" altLang="en-US" dirty="0" smtClean="0">
                <a:solidFill>
                  <a:srgbClr val="000000"/>
                </a:solidFill>
              </a:rPr>
              <a:t>ユーザはシャドウデバイスを用いて</a:t>
            </a:r>
            <a:r>
              <a:rPr lang="en-US" altLang="ja-JP" dirty="0" smtClean="0">
                <a:solidFill>
                  <a:srgbClr val="000000"/>
                </a:solidFill>
              </a:rPr>
              <a:t>VM</a:t>
            </a:r>
            <a:r>
              <a:rPr lang="ja-JP" altLang="en-US" dirty="0" smtClean="0">
                <a:solidFill>
                  <a:srgbClr val="000000"/>
                </a:solidFill>
              </a:rPr>
              <a:t>にアクセス</a:t>
            </a:r>
            <a:endParaRPr lang="en-US" altLang="ja-JP" dirty="0" smtClean="0">
              <a:solidFill>
                <a:srgbClr val="000000"/>
              </a:solidFill>
            </a:endParaRPr>
          </a:p>
          <a:p>
            <a:pPr lvl="1"/>
            <a:r>
              <a:rPr lang="ja-JP" altLang="en-US" dirty="0" smtClean="0">
                <a:solidFill>
                  <a:srgbClr val="000000"/>
                </a:solidFill>
              </a:rPr>
              <a:t>仮想化システム内の管理者は入出力を盗聴できない</a:t>
            </a:r>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4</a:t>
            </a:fld>
            <a:endParaRPr lang="uk-UA"/>
          </a:p>
        </p:txBody>
      </p:sp>
      <p:sp>
        <p:nvSpPr>
          <p:cNvPr id="36" name="Shape 160"/>
          <p:cNvSpPr/>
          <p:nvPr/>
        </p:nvSpPr>
        <p:spPr>
          <a:xfrm>
            <a:off x="351370" y="4071870"/>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endParaRPr lang="en-US" altLang="ja-JP" sz="1600" dirty="0" smtClean="0"/>
          </a:p>
        </p:txBody>
      </p:sp>
      <p:grpSp>
        <p:nvGrpSpPr>
          <p:cNvPr id="38" name="図形グループ 37"/>
          <p:cNvGrpSpPr/>
          <p:nvPr/>
        </p:nvGrpSpPr>
        <p:grpSpPr>
          <a:xfrm>
            <a:off x="319721" y="4280003"/>
            <a:ext cx="8561208" cy="2317668"/>
            <a:chOff x="319721" y="4229884"/>
            <a:chExt cx="8561208" cy="2317668"/>
          </a:xfrm>
        </p:grpSpPr>
        <p:sp>
          <p:nvSpPr>
            <p:cNvPr id="39" name="雲 38"/>
            <p:cNvSpPr/>
            <p:nvPr/>
          </p:nvSpPr>
          <p:spPr>
            <a:xfrm>
              <a:off x="2349500" y="4421475"/>
              <a:ext cx="6531429" cy="2126077"/>
            </a:xfrm>
            <a:prstGeom prst="cloud">
              <a:avLst/>
            </a:prstGeom>
            <a:solidFill>
              <a:srgbClr val="BFBFBF"/>
            </a:solidFill>
            <a:ln>
              <a:solidFill>
                <a:srgbClr val="D9D9D9"/>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sp>
          <p:nvSpPr>
            <p:cNvPr id="40" name="正方形/長方形 39"/>
            <p:cNvSpPr/>
            <p:nvPr/>
          </p:nvSpPr>
          <p:spPr>
            <a:xfrm>
              <a:off x="2935436" y="4916355"/>
              <a:ext cx="1464968" cy="675690"/>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シャドウ</a:t>
              </a:r>
              <a:r>
                <a:rPr kumimoji="1" lang="en-US" altLang="ja-JP" sz="1800" dirty="0" smtClean="0">
                  <a:solidFill>
                    <a:srgbClr val="000000"/>
                  </a:solidFill>
                </a:rPr>
                <a:t/>
              </a:r>
              <a:br>
                <a:rPr kumimoji="1" lang="en-US" altLang="ja-JP" sz="1800" dirty="0" smtClean="0">
                  <a:solidFill>
                    <a:srgbClr val="000000"/>
                  </a:solidFill>
                </a:rPr>
              </a:br>
              <a:r>
                <a:rPr kumimoji="1" lang="ja-JP" altLang="en-US" sz="1800" dirty="0" smtClean="0">
                  <a:solidFill>
                    <a:srgbClr val="000000"/>
                  </a:solidFill>
                </a:rPr>
                <a:t>デバイス</a:t>
              </a:r>
              <a:endParaRPr kumimoji="1" lang="ja-JP" altLang="en-US" sz="1800" dirty="0">
                <a:solidFill>
                  <a:srgbClr val="000000"/>
                </a:solidFill>
              </a:endParaRPr>
            </a:p>
          </p:txBody>
        </p:sp>
        <p:cxnSp>
          <p:nvCxnSpPr>
            <p:cNvPr id="41" name="直線矢印コネクタ 40"/>
            <p:cNvCxnSpPr/>
            <p:nvPr/>
          </p:nvCxnSpPr>
          <p:spPr>
            <a:xfrm flipV="1">
              <a:off x="1772988" y="5224835"/>
              <a:ext cx="1162448" cy="8332"/>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2" name="Shape 163"/>
            <p:cNvSpPr/>
            <p:nvPr/>
          </p:nvSpPr>
          <p:spPr>
            <a:xfrm>
              <a:off x="4706330" y="4413555"/>
              <a:ext cx="3521137" cy="1662490"/>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43" name="Shape 164"/>
            <p:cNvSpPr/>
            <p:nvPr/>
          </p:nvSpPr>
          <p:spPr>
            <a:xfrm>
              <a:off x="6308412" y="5224835"/>
              <a:ext cx="1346709" cy="584511"/>
            </a:xfrm>
            <a:prstGeom prst="rect">
              <a:avLst/>
            </a:prstGeom>
            <a:solidFill>
              <a:schemeClr val="accent5">
                <a:lumMod val="60000"/>
                <a:lumOff val="40000"/>
              </a:schemeClr>
            </a:solidFill>
            <a:ln w="25400">
              <a:solidFill>
                <a:srgbClr val="59DAF7"/>
              </a:solidFill>
              <a:miter lim="400000"/>
            </a:ln>
            <a:scene3d>
              <a:camera prst="orthographicFront"/>
              <a:lightRig rig="threePt" dir="t"/>
            </a:scene3d>
            <a:sp3d>
              <a:bevelT w="63500" h="127000"/>
            </a:sp3d>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en-US" altLang="ja-JP" sz="1800" dirty="0" smtClean="0"/>
                <a:t>VM</a:t>
              </a:r>
              <a:endParaRPr sz="1800" dirty="0"/>
            </a:p>
          </p:txBody>
        </p:sp>
        <p:sp>
          <p:nvSpPr>
            <p:cNvPr id="44" name="正方形/長方形 43"/>
            <p:cNvSpPr/>
            <p:nvPr/>
          </p:nvSpPr>
          <p:spPr>
            <a:xfrm>
              <a:off x="4834565" y="5224835"/>
              <a:ext cx="1208362" cy="587493"/>
            </a:xfrm>
            <a:prstGeom prst="rect">
              <a:avLst/>
            </a:prstGeom>
            <a:noFill/>
            <a:ln>
              <a:solidFill>
                <a:schemeClr val="tx2">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a:solidFill>
                    <a:schemeClr val="tx1"/>
                  </a:solidFill>
                </a:rPr>
                <a:t>仮想</a:t>
              </a:r>
              <a:endParaRPr kumimoji="1" lang="en-US" altLang="ja-JP" sz="1800" dirty="0">
                <a:solidFill>
                  <a:schemeClr val="tx1"/>
                </a:solidFill>
              </a:endParaRPr>
            </a:p>
            <a:p>
              <a:pPr algn="ctr"/>
              <a:r>
                <a:rPr kumimoji="1" lang="ja-JP" altLang="en-US" sz="1800" dirty="0">
                  <a:solidFill>
                    <a:schemeClr val="tx1"/>
                  </a:solidFill>
                </a:rPr>
                <a:t>デバイス</a:t>
              </a:r>
            </a:p>
          </p:txBody>
        </p:sp>
        <p:sp>
          <p:nvSpPr>
            <p:cNvPr id="45" name="正方形/長方形 44"/>
            <p:cNvSpPr/>
            <p:nvPr/>
          </p:nvSpPr>
          <p:spPr>
            <a:xfrm>
              <a:off x="4706330" y="4421475"/>
              <a:ext cx="1916906" cy="353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pic>
          <p:nvPicPr>
            <p:cNvPr id="46" name="図 45"/>
            <p:cNvPicPr>
              <a:picLocks noChangeAspect="1"/>
            </p:cNvPicPr>
            <p:nvPr/>
          </p:nvPicPr>
          <p:blipFill>
            <a:blip r:embed="rId3"/>
            <a:stretch>
              <a:fillRect/>
            </a:stretch>
          </p:blipFill>
          <p:spPr>
            <a:xfrm flipH="1">
              <a:off x="319722" y="4729662"/>
              <a:ext cx="1412579" cy="1817890"/>
            </a:xfrm>
            <a:prstGeom prst="rect">
              <a:avLst/>
            </a:prstGeom>
          </p:spPr>
        </p:pic>
        <p:sp>
          <p:nvSpPr>
            <p:cNvPr id="47" name="Shape 160"/>
            <p:cNvSpPr/>
            <p:nvPr/>
          </p:nvSpPr>
          <p:spPr>
            <a:xfrm>
              <a:off x="319721" y="4229884"/>
              <a:ext cx="1300514" cy="686471"/>
            </a:xfrm>
            <a:prstGeom prst="rect">
              <a:avLst/>
            </a:prstGeom>
            <a:noFill/>
            <a:ln w="25400">
              <a:noFill/>
              <a:miter lim="400000"/>
            </a:ln>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sz="1600" dirty="0" smtClean="0"/>
                <a:t>ユーザ</a:t>
              </a:r>
              <a:endParaRPr lang="en-US" altLang="ja-JP" sz="1600" dirty="0" smtClean="0"/>
            </a:p>
          </p:txBody>
        </p:sp>
        <p:sp>
          <p:nvSpPr>
            <p:cNvPr id="48" name="テキスト ボックス 47"/>
            <p:cNvSpPr txBox="1"/>
            <p:nvPr/>
          </p:nvSpPr>
          <p:spPr>
            <a:xfrm>
              <a:off x="7101621" y="4470402"/>
              <a:ext cx="842134" cy="338554"/>
            </a:xfrm>
            <a:prstGeom prst="rect">
              <a:avLst/>
            </a:prstGeom>
            <a:noFill/>
            <a:ln>
              <a:noFill/>
            </a:ln>
          </p:spPr>
          <p:txBody>
            <a:bodyPr wrap="square" rtlCol="0">
              <a:spAutoFit/>
            </a:bodyPr>
            <a:lstStyle/>
            <a:p>
              <a:r>
                <a:rPr lang="ja-JP" altLang="en-US" sz="1600" dirty="0"/>
                <a:t>管理者</a:t>
              </a:r>
              <a:endParaRPr kumimoji="1" lang="ja-JP" altLang="en-US" sz="1600" dirty="0"/>
            </a:p>
          </p:txBody>
        </p:sp>
        <p:cxnSp>
          <p:nvCxnSpPr>
            <p:cNvPr id="49" name="カギ線コネクタ 48"/>
            <p:cNvCxnSpPr>
              <a:stCxn id="40" idx="2"/>
              <a:endCxn id="43" idx="2"/>
            </p:cNvCxnSpPr>
            <p:nvPr/>
          </p:nvCxnSpPr>
          <p:spPr>
            <a:xfrm rot="16200000" flipH="1">
              <a:off x="5216193" y="4043771"/>
              <a:ext cx="217301" cy="3313847"/>
            </a:xfrm>
            <a:prstGeom prst="bentConnector3">
              <a:avLst>
                <a:gd name="adj1" fmla="val 318856"/>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pic>
        <p:nvPicPr>
          <p:cNvPr id="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1501" y="4537472"/>
            <a:ext cx="505925" cy="64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9663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p:txBody>
          <a:bodyPr/>
          <a:lstStyle/>
          <a:p>
            <a:r>
              <a:rPr lang="en-US" altLang="ja-JP" dirty="0" smtClean="0"/>
              <a:t>VM</a:t>
            </a:r>
            <a:r>
              <a:rPr lang="ja-JP" altLang="en-US" dirty="0" smtClean="0"/>
              <a:t>マイグレーションにおける問題</a:t>
            </a:r>
            <a:endParaRPr lang="en-US" dirty="0">
              <a:solidFill>
                <a:srgbClr val="000000"/>
              </a:solidFill>
            </a:endParaRPr>
          </a:p>
        </p:txBody>
      </p:sp>
      <p:sp>
        <p:nvSpPr>
          <p:cNvPr id="159" name="Shape 159"/>
          <p:cNvSpPr>
            <a:spLocks noGrp="1"/>
          </p:cNvSpPr>
          <p:nvPr>
            <p:ph type="body" idx="1"/>
          </p:nvPr>
        </p:nvSpPr>
        <p:spPr/>
        <p:txBody>
          <a:bodyPr/>
          <a:lstStyle/>
          <a:p>
            <a:r>
              <a:rPr lang="en-US" altLang="ja-JP" dirty="0" err="1" smtClean="0"/>
              <a:t>VSBypass</a:t>
            </a:r>
            <a:r>
              <a:rPr lang="ja-JP" altLang="en-US" dirty="0" smtClean="0"/>
              <a:t>では</a:t>
            </a:r>
            <a:r>
              <a:rPr lang="en-US" altLang="ja-JP" dirty="0" smtClean="0"/>
              <a:t>VM</a:t>
            </a:r>
            <a:r>
              <a:rPr lang="ja-JP" altLang="en-US" dirty="0" smtClean="0"/>
              <a:t>マイグレーション後に帯域外リモート管理が行えなくなる</a:t>
            </a:r>
            <a:endParaRPr lang="en-US" altLang="ja-JP" dirty="0" smtClean="0"/>
          </a:p>
          <a:p>
            <a:pPr lvl="1"/>
            <a:r>
              <a:rPr lang="en-US" altLang="ja-JP" dirty="0" smtClean="0"/>
              <a:t>VM</a:t>
            </a:r>
            <a:r>
              <a:rPr lang="ja-JP" altLang="en-US" dirty="0" smtClean="0"/>
              <a:t>マイグレーション：</a:t>
            </a:r>
            <a:r>
              <a:rPr lang="en-US" altLang="ja-JP" dirty="0" smtClean="0"/>
              <a:t>VM</a:t>
            </a:r>
            <a:r>
              <a:rPr lang="ja-JP" altLang="en-US" dirty="0" smtClean="0"/>
              <a:t>を異なるホストに転送する技術</a:t>
            </a:r>
            <a:endParaRPr lang="en-US" altLang="ja-JP" dirty="0" smtClean="0">
              <a:solidFill>
                <a:srgbClr val="000000"/>
              </a:solidFill>
            </a:endParaRPr>
          </a:p>
          <a:p>
            <a:pPr lvl="1"/>
            <a:r>
              <a:rPr lang="ja-JP" altLang="en-US" dirty="0" smtClean="0">
                <a:solidFill>
                  <a:srgbClr val="000000"/>
                </a:solidFill>
              </a:rPr>
              <a:t>従来、仮想デバイスの状態を転送することで継続可能</a:t>
            </a:r>
            <a:endParaRPr lang="en-US" altLang="ja-JP" dirty="0" smtClean="0">
              <a:solidFill>
                <a:srgbClr val="000000"/>
              </a:solidFill>
            </a:endParaRPr>
          </a:p>
          <a:p>
            <a:pPr lvl="1"/>
            <a:r>
              <a:rPr lang="ja-JP" altLang="en-US" dirty="0" smtClean="0">
                <a:solidFill>
                  <a:srgbClr val="000000"/>
                </a:solidFill>
              </a:rPr>
              <a:t>仮想化システムの外側にあるシャドウデバイスの状態は転送できない</a:t>
            </a:r>
            <a:endParaRPr lang="en-US" altLang="ja-JP" dirty="0" smtClean="0">
              <a:solidFill>
                <a:srgbClr val="000000"/>
              </a:solidFill>
            </a:endParaRPr>
          </a:p>
        </p:txBody>
      </p:sp>
      <p:sp>
        <p:nvSpPr>
          <p:cNvPr id="4" name="スライド番号プレースホルダー 3"/>
          <p:cNvSpPr>
            <a:spLocks noGrp="1"/>
          </p:cNvSpPr>
          <p:nvPr>
            <p:ph type="sldNum" sz="quarter" idx="12"/>
          </p:nvPr>
        </p:nvSpPr>
        <p:spPr/>
        <p:txBody>
          <a:bodyPr/>
          <a:lstStyle/>
          <a:p>
            <a:fld id="{86CB4B4D-7CA3-9044-876B-883B54F8677D}" type="slidenum">
              <a:rPr lang="uk-UA" smtClean="0"/>
              <a:pPr/>
              <a:t>5</a:t>
            </a:fld>
            <a:endParaRPr lang="uk-UA"/>
          </a:p>
        </p:txBody>
      </p:sp>
      <p:sp>
        <p:nvSpPr>
          <p:cNvPr id="25" name="Shape 163"/>
          <p:cNvSpPr/>
          <p:nvPr/>
        </p:nvSpPr>
        <p:spPr>
          <a:xfrm>
            <a:off x="457200" y="4929909"/>
            <a:ext cx="3482025" cy="1227442"/>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26" name="Shape 163"/>
          <p:cNvSpPr/>
          <p:nvPr/>
        </p:nvSpPr>
        <p:spPr>
          <a:xfrm>
            <a:off x="5056319" y="4929909"/>
            <a:ext cx="3522002" cy="1227442"/>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27" name="Shape 164"/>
          <p:cNvSpPr/>
          <p:nvPr/>
        </p:nvSpPr>
        <p:spPr>
          <a:xfrm>
            <a:off x="3154575" y="5255267"/>
            <a:ext cx="665780" cy="771461"/>
          </a:xfrm>
          <a:prstGeom prst="rect">
            <a:avLst/>
          </a:prstGeom>
          <a:solidFill>
            <a:schemeClr val="accent5">
              <a:lumMod val="60000"/>
              <a:lumOff val="40000"/>
            </a:schemeClr>
          </a:solidFill>
          <a:ln w="25400">
            <a:solidFill>
              <a:srgbClr val="59DAF7"/>
            </a:solidFill>
            <a:miter lim="400000"/>
          </a:ln>
          <a:scene3d>
            <a:camera prst="orthographicFront"/>
            <a:lightRig rig="threePt" dir="t"/>
          </a:scene3d>
          <a:sp3d>
            <a:bevelT w="63500" h="127000"/>
          </a:sp3d>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en-US" altLang="ja-JP" sz="1400" dirty="0" smtClean="0"/>
              <a:t>VM</a:t>
            </a:r>
            <a:endParaRPr sz="1400" dirty="0"/>
          </a:p>
        </p:txBody>
      </p:sp>
      <p:sp>
        <p:nvSpPr>
          <p:cNvPr id="28" name="片側の 2 つの角を切り取った四角形 27"/>
          <p:cNvSpPr/>
          <p:nvPr/>
        </p:nvSpPr>
        <p:spPr>
          <a:xfrm>
            <a:off x="1875374" y="5255267"/>
            <a:ext cx="1034081" cy="771461"/>
          </a:xfrm>
          <a:prstGeom prst="snip2SameRect">
            <a:avLst/>
          </a:prstGeom>
          <a:solidFill>
            <a:schemeClr val="accent6"/>
          </a:solidFill>
          <a:scene3d>
            <a:camera prst="orthographicFront"/>
            <a:lightRig rig="threePt" dir="t"/>
          </a:scene3d>
          <a:sp3d>
            <a:bevelT w="4445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移送ツール</a:t>
            </a:r>
            <a:endParaRPr kumimoji="1" lang="ja-JP" altLang="en-US" sz="1600" dirty="0">
              <a:solidFill>
                <a:srgbClr val="000000"/>
              </a:solidFill>
            </a:endParaRPr>
          </a:p>
        </p:txBody>
      </p:sp>
      <p:cxnSp>
        <p:nvCxnSpPr>
          <p:cNvPr id="29" name="直線矢印コネクタ 28"/>
          <p:cNvCxnSpPr>
            <a:stCxn id="27" idx="1"/>
            <a:endCxn id="28" idx="0"/>
          </p:cNvCxnSpPr>
          <p:nvPr/>
        </p:nvCxnSpPr>
        <p:spPr>
          <a:xfrm flipH="1">
            <a:off x="2909455" y="5640998"/>
            <a:ext cx="24512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 name="Shape 164"/>
          <p:cNvSpPr/>
          <p:nvPr/>
        </p:nvSpPr>
        <p:spPr>
          <a:xfrm>
            <a:off x="7728088" y="5265682"/>
            <a:ext cx="665780" cy="771461"/>
          </a:xfrm>
          <a:prstGeom prst="rect">
            <a:avLst/>
          </a:prstGeom>
          <a:solidFill>
            <a:schemeClr val="accent5">
              <a:lumMod val="60000"/>
              <a:lumOff val="40000"/>
            </a:schemeClr>
          </a:solidFill>
          <a:ln w="25400">
            <a:solidFill>
              <a:srgbClr val="59DAF7"/>
            </a:solidFill>
            <a:miter lim="400000"/>
          </a:ln>
          <a:scene3d>
            <a:camera prst="orthographicFront"/>
            <a:lightRig rig="threePt" dir="t"/>
          </a:scene3d>
          <a:sp3d>
            <a:bevelT w="63500" h="127000"/>
          </a:sp3d>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en-US" altLang="ja-JP" sz="1400" dirty="0" smtClean="0"/>
              <a:t>VM</a:t>
            </a:r>
            <a:endParaRPr sz="1400" dirty="0"/>
          </a:p>
        </p:txBody>
      </p:sp>
      <p:sp>
        <p:nvSpPr>
          <p:cNvPr id="31" name="正方形/長方形 30"/>
          <p:cNvSpPr/>
          <p:nvPr/>
        </p:nvSpPr>
        <p:spPr>
          <a:xfrm>
            <a:off x="5229194" y="5255267"/>
            <a:ext cx="980935" cy="771461"/>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仮想</a:t>
            </a:r>
            <a:r>
              <a:rPr kumimoji="1" lang="en-US" altLang="ja-JP" sz="1800" dirty="0" smtClean="0">
                <a:solidFill>
                  <a:srgbClr val="000000"/>
                </a:solidFill>
              </a:rPr>
              <a:t/>
            </a:r>
            <a:br>
              <a:rPr kumimoji="1" lang="en-US" altLang="ja-JP" sz="1800" dirty="0" smtClean="0">
                <a:solidFill>
                  <a:srgbClr val="000000"/>
                </a:solidFill>
              </a:rPr>
            </a:br>
            <a:r>
              <a:rPr kumimoji="1" lang="ja-JP" altLang="en-US" sz="1800" dirty="0" smtClean="0">
                <a:solidFill>
                  <a:srgbClr val="000000"/>
                </a:solidFill>
              </a:rPr>
              <a:t>デバイス</a:t>
            </a:r>
            <a:endParaRPr kumimoji="1" lang="ja-JP" altLang="en-US" sz="1800" dirty="0">
              <a:solidFill>
                <a:srgbClr val="000000"/>
              </a:solidFill>
            </a:endParaRPr>
          </a:p>
        </p:txBody>
      </p:sp>
      <p:sp>
        <p:nvSpPr>
          <p:cNvPr id="32" name="片側の 2 つの角を切り取った四角形 31"/>
          <p:cNvSpPr/>
          <p:nvPr/>
        </p:nvSpPr>
        <p:spPr>
          <a:xfrm>
            <a:off x="6467299" y="5265682"/>
            <a:ext cx="1043501" cy="771461"/>
          </a:xfrm>
          <a:prstGeom prst="snip2SameRect">
            <a:avLst/>
          </a:prstGeom>
          <a:solidFill>
            <a:schemeClr val="accent6"/>
          </a:solidFill>
          <a:scene3d>
            <a:camera prst="orthographicFront"/>
            <a:lightRig rig="threePt" dir="t"/>
          </a:scene3d>
          <a:sp3d>
            <a:bevelT w="4445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a:t>
            </a:r>
            <a:endParaRPr kumimoji="1" lang="en-US" altLang="ja-JP" sz="1600" dirty="0" smtClean="0">
              <a:solidFill>
                <a:srgbClr val="000000"/>
              </a:solidFill>
            </a:endParaRPr>
          </a:p>
          <a:p>
            <a:pPr algn="ctr"/>
            <a:r>
              <a:rPr kumimoji="1" lang="ja-JP" altLang="en-US" sz="1600" dirty="0" smtClean="0">
                <a:solidFill>
                  <a:srgbClr val="000000"/>
                </a:solidFill>
              </a:rPr>
              <a:t>ツール</a:t>
            </a:r>
            <a:endParaRPr kumimoji="1" lang="ja-JP" altLang="en-US" sz="1600" dirty="0">
              <a:solidFill>
                <a:srgbClr val="000000"/>
              </a:solidFill>
            </a:endParaRPr>
          </a:p>
        </p:txBody>
      </p:sp>
      <p:cxnSp>
        <p:nvCxnSpPr>
          <p:cNvPr id="33" name="直線矢印コネクタ 32"/>
          <p:cNvCxnSpPr>
            <a:stCxn id="30" idx="1"/>
          </p:cNvCxnSpPr>
          <p:nvPr/>
        </p:nvCxnSpPr>
        <p:spPr>
          <a:xfrm flipH="1">
            <a:off x="7510800" y="5651413"/>
            <a:ext cx="217288" cy="0"/>
          </a:xfrm>
          <a:prstGeom prst="straightConnector1">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a:stCxn id="31" idx="3"/>
            <a:endCxn id="32" idx="2"/>
          </p:cNvCxnSpPr>
          <p:nvPr/>
        </p:nvCxnSpPr>
        <p:spPr>
          <a:xfrm>
            <a:off x="6210129" y="5640998"/>
            <a:ext cx="257170" cy="10415"/>
          </a:xfrm>
          <a:prstGeom prst="straightConnector1">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42" name="下カーブ矢印 41"/>
          <p:cNvSpPr/>
          <p:nvPr/>
        </p:nvSpPr>
        <p:spPr>
          <a:xfrm>
            <a:off x="2304741" y="4726259"/>
            <a:ext cx="4750588" cy="539423"/>
          </a:xfrm>
          <a:prstGeom prst="curved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正方形/長方形 42"/>
          <p:cNvSpPr/>
          <p:nvPr/>
        </p:nvSpPr>
        <p:spPr>
          <a:xfrm>
            <a:off x="4077371" y="4379895"/>
            <a:ext cx="878294" cy="3463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800" dirty="0" smtClean="0">
                <a:solidFill>
                  <a:srgbClr val="000000"/>
                </a:solidFill>
              </a:rPr>
              <a:t>転送</a:t>
            </a:r>
            <a:endParaRPr kumimoji="1" lang="ja-JP" altLang="en-US" sz="1800" dirty="0">
              <a:solidFill>
                <a:srgbClr val="000000"/>
              </a:solidFill>
            </a:endParaRPr>
          </a:p>
        </p:txBody>
      </p:sp>
      <p:sp>
        <p:nvSpPr>
          <p:cNvPr id="44" name="正方形/長方形 43"/>
          <p:cNvSpPr/>
          <p:nvPr/>
        </p:nvSpPr>
        <p:spPr>
          <a:xfrm>
            <a:off x="6047104" y="4553077"/>
            <a:ext cx="2178884" cy="3407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sp>
        <p:nvSpPr>
          <p:cNvPr id="45" name="正方形/長方形 44"/>
          <p:cNvSpPr/>
          <p:nvPr/>
        </p:nvSpPr>
        <p:spPr>
          <a:xfrm>
            <a:off x="586115" y="5265682"/>
            <a:ext cx="980935" cy="771461"/>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仮想</a:t>
            </a:r>
            <a:r>
              <a:rPr kumimoji="1" lang="en-US" altLang="ja-JP" sz="1800" dirty="0" smtClean="0">
                <a:solidFill>
                  <a:srgbClr val="000000"/>
                </a:solidFill>
              </a:rPr>
              <a:t/>
            </a:r>
            <a:br>
              <a:rPr kumimoji="1" lang="en-US" altLang="ja-JP" sz="1800" dirty="0" smtClean="0">
                <a:solidFill>
                  <a:srgbClr val="000000"/>
                </a:solidFill>
              </a:rPr>
            </a:br>
            <a:r>
              <a:rPr kumimoji="1" lang="ja-JP" altLang="en-US" sz="1800" dirty="0" smtClean="0">
                <a:solidFill>
                  <a:srgbClr val="000000"/>
                </a:solidFill>
              </a:rPr>
              <a:t>デバイス</a:t>
            </a:r>
            <a:endParaRPr kumimoji="1" lang="ja-JP" altLang="en-US" sz="1800" dirty="0">
              <a:solidFill>
                <a:srgbClr val="000000"/>
              </a:solidFill>
            </a:endParaRPr>
          </a:p>
        </p:txBody>
      </p:sp>
      <p:cxnSp>
        <p:nvCxnSpPr>
          <p:cNvPr id="46" name="直線矢印コネクタ 45"/>
          <p:cNvCxnSpPr>
            <a:endCxn id="28" idx="2"/>
          </p:cNvCxnSpPr>
          <p:nvPr/>
        </p:nvCxnSpPr>
        <p:spPr>
          <a:xfrm>
            <a:off x="1567050" y="5640998"/>
            <a:ext cx="30832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 name="正方形/長方形 46"/>
          <p:cNvSpPr/>
          <p:nvPr/>
        </p:nvSpPr>
        <p:spPr>
          <a:xfrm>
            <a:off x="1109572" y="4543600"/>
            <a:ext cx="2178884" cy="3407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100" dirty="0">
                <a:solidFill>
                  <a:srgbClr val="000000"/>
                </a:solidFill>
              </a:rPr>
              <a:t>仮想化システム</a:t>
            </a:r>
          </a:p>
        </p:txBody>
      </p:sp>
      <p:sp>
        <p:nvSpPr>
          <p:cNvPr id="48" name="正方形/長方形 47"/>
          <p:cNvSpPr/>
          <p:nvPr/>
        </p:nvSpPr>
        <p:spPr>
          <a:xfrm>
            <a:off x="176657" y="4548162"/>
            <a:ext cx="3900714" cy="1840921"/>
          </a:xfrm>
          <a:prstGeom prst="rect">
            <a:avLst/>
          </a:prstGeom>
          <a:no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sp>
        <p:nvSpPr>
          <p:cNvPr id="49" name="正方形/長方形 48"/>
          <p:cNvSpPr/>
          <p:nvPr/>
        </p:nvSpPr>
        <p:spPr>
          <a:xfrm>
            <a:off x="4955664" y="4548162"/>
            <a:ext cx="3900714" cy="1815847"/>
          </a:xfrm>
          <a:prstGeom prst="rect">
            <a:avLst/>
          </a:prstGeom>
          <a:noFill/>
          <a:ln>
            <a:solidFill>
              <a:srgbClr val="1F497D"/>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sp>
        <p:nvSpPr>
          <p:cNvPr id="50" name="テキスト ボックス 49"/>
          <p:cNvSpPr txBox="1"/>
          <p:nvPr/>
        </p:nvSpPr>
        <p:spPr>
          <a:xfrm>
            <a:off x="4769138" y="6359451"/>
            <a:ext cx="1588295" cy="400110"/>
          </a:xfrm>
          <a:prstGeom prst="rect">
            <a:avLst/>
          </a:prstGeom>
          <a:noFill/>
        </p:spPr>
        <p:txBody>
          <a:bodyPr wrap="none" rtlCol="0">
            <a:spAutoFit/>
          </a:bodyPr>
          <a:lstStyle/>
          <a:p>
            <a:r>
              <a:rPr kumimoji="1" lang="ja-JP" altLang="en-US" sz="2000" dirty="0" smtClean="0"/>
              <a:t>移送先ホスト</a:t>
            </a:r>
            <a:endParaRPr kumimoji="1" lang="ja-JP" altLang="en-US" sz="2000" dirty="0"/>
          </a:p>
        </p:txBody>
      </p:sp>
      <p:sp>
        <p:nvSpPr>
          <p:cNvPr id="51" name="テキスト ボックス 50"/>
          <p:cNvSpPr txBox="1"/>
          <p:nvPr/>
        </p:nvSpPr>
        <p:spPr>
          <a:xfrm>
            <a:off x="269171" y="6389083"/>
            <a:ext cx="1624112" cy="400110"/>
          </a:xfrm>
          <a:prstGeom prst="rect">
            <a:avLst/>
          </a:prstGeom>
          <a:noFill/>
        </p:spPr>
        <p:txBody>
          <a:bodyPr wrap="none" rtlCol="0">
            <a:spAutoFit/>
          </a:bodyPr>
          <a:lstStyle/>
          <a:p>
            <a:r>
              <a:rPr kumimoji="1" lang="ja-JP" altLang="en-US" sz="2000" dirty="0" smtClean="0">
                <a:solidFill>
                  <a:schemeClr val="tx1"/>
                </a:solidFill>
              </a:rPr>
              <a:t>移送元</a:t>
            </a:r>
            <a:r>
              <a:rPr kumimoji="1" lang="ja-JP" altLang="en-US" sz="2000" dirty="0" smtClean="0"/>
              <a:t>ホスト</a:t>
            </a:r>
            <a:endParaRPr kumimoji="1" lang="ja-JP" altLang="en-US" sz="2000" dirty="0"/>
          </a:p>
        </p:txBody>
      </p:sp>
    </p:spTree>
    <p:extLst>
      <p:ext uri="{BB962C8B-B14F-4D97-AF65-F5344CB8AC3E}">
        <p14:creationId xmlns:p14="http://schemas.microsoft.com/office/powerpoint/2010/main" val="7296360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p:txBody>
          <a:bodyPr/>
          <a:lstStyle/>
          <a:p>
            <a:r>
              <a:rPr lang="ja-JP" altLang="en-US" dirty="0" smtClean="0"/>
              <a:t>提案：</a:t>
            </a:r>
            <a:r>
              <a:rPr lang="en-US" altLang="ja-JP" dirty="0" err="1" smtClean="0"/>
              <a:t>USS</a:t>
            </a:r>
            <a:r>
              <a:rPr lang="en-US" altLang="ja-JP" cap="none" dirty="0" err="1" smtClean="0"/>
              <a:t>hadow</a:t>
            </a:r>
            <a:endParaRPr lang="ja-JP" altLang="en-US" cap="none" dirty="0"/>
          </a:p>
        </p:txBody>
      </p:sp>
      <p:sp>
        <p:nvSpPr>
          <p:cNvPr id="175" name="Shape 175"/>
          <p:cNvSpPr>
            <a:spLocks noGrp="1"/>
          </p:cNvSpPr>
          <p:nvPr>
            <p:ph type="body" idx="1"/>
          </p:nvPr>
        </p:nvSpPr>
        <p:spPr>
          <a:xfrm>
            <a:off x="457200" y="1466847"/>
            <a:ext cx="8121122" cy="4914322"/>
          </a:xfrm>
        </p:spPr>
        <p:txBody>
          <a:bodyPr>
            <a:normAutofit/>
          </a:bodyPr>
          <a:lstStyle/>
          <a:p>
            <a:r>
              <a:rPr lang="en-US" altLang="ja-JP" dirty="0" smtClean="0"/>
              <a:t>VM</a:t>
            </a:r>
            <a:r>
              <a:rPr lang="ja-JP" altLang="en-US" dirty="0" smtClean="0"/>
              <a:t>マイグレーション後にシャドウデバイスを用いた帯域外</a:t>
            </a:r>
            <a:r>
              <a:rPr lang="ja-JP" altLang="en-US" dirty="0"/>
              <a:t>リモート管理を可能に</a:t>
            </a:r>
            <a:r>
              <a:rPr lang="ja-JP" altLang="en-US" dirty="0" smtClean="0"/>
              <a:t>するシステム</a:t>
            </a:r>
            <a:endParaRPr lang="en-US" altLang="ja-JP" dirty="0"/>
          </a:p>
          <a:p>
            <a:pPr lvl="1"/>
            <a:r>
              <a:rPr lang="ja-JP" altLang="en-US" dirty="0" smtClean="0"/>
              <a:t>仮想化システムの外側で動作するシャドウデバイスの状態も転送</a:t>
            </a:r>
            <a:endParaRPr lang="en-US" altLang="ja-JP" dirty="0" smtClean="0"/>
          </a:p>
          <a:p>
            <a:pPr lvl="2"/>
            <a:r>
              <a:rPr lang="ja-JP" altLang="en-US" sz="2200" dirty="0" smtClean="0"/>
              <a:t>シャドウデバイスとの通信</a:t>
            </a:r>
            <a:endParaRPr lang="en-US" altLang="ja-JP" sz="2200" dirty="0" smtClean="0"/>
          </a:p>
          <a:p>
            <a:pPr lvl="2"/>
            <a:r>
              <a:rPr lang="ja-JP" altLang="en-US" sz="2200" dirty="0" smtClean="0"/>
              <a:t>シャドウデバイスの状態の保存・復元</a:t>
            </a:r>
            <a:endParaRPr lang="en-US" altLang="ja-JP" sz="2200" dirty="0" smtClean="0"/>
          </a:p>
          <a:p>
            <a:pPr marL="263525" lvl="1" indent="0">
              <a:buNone/>
            </a:pPr>
            <a:endParaRPr lang="en-US" altLang="ja-JP" dirty="0"/>
          </a:p>
        </p:txBody>
      </p:sp>
      <p:sp>
        <p:nvSpPr>
          <p:cNvPr id="20" name="スライド番号プレースホルダー 2"/>
          <p:cNvSpPr>
            <a:spLocks noGrp="1"/>
          </p:cNvSpPr>
          <p:nvPr>
            <p:ph type="sldNum" sz="quarter" idx="12"/>
          </p:nvPr>
        </p:nvSpPr>
        <p:spPr>
          <a:xfrm>
            <a:off x="8393868" y="6381169"/>
            <a:ext cx="1214512" cy="395552"/>
          </a:xfrm>
        </p:spPr>
        <p:txBody>
          <a:bodyPr/>
          <a:lstStyle/>
          <a:p>
            <a:fld id="{86CB4B4D-7CA3-9044-876B-883B54F8677D}" type="slidenum">
              <a:rPr lang="uk-UA" smtClean="0"/>
              <a:pPr/>
              <a:t>6</a:t>
            </a:fld>
            <a:endParaRPr lang="uk-UA" dirty="0"/>
          </a:p>
        </p:txBody>
      </p:sp>
      <p:grpSp>
        <p:nvGrpSpPr>
          <p:cNvPr id="5" name="図形グループ 4"/>
          <p:cNvGrpSpPr/>
          <p:nvPr/>
        </p:nvGrpSpPr>
        <p:grpSpPr>
          <a:xfrm>
            <a:off x="176657" y="4139092"/>
            <a:ext cx="8679722" cy="2348231"/>
            <a:chOff x="176657" y="4433048"/>
            <a:chExt cx="8679722" cy="2348231"/>
          </a:xfrm>
        </p:grpSpPr>
        <p:sp>
          <p:nvSpPr>
            <p:cNvPr id="6" name="Shape 163"/>
            <p:cNvSpPr/>
            <p:nvPr/>
          </p:nvSpPr>
          <p:spPr>
            <a:xfrm>
              <a:off x="1669761" y="5027275"/>
              <a:ext cx="2281430" cy="1227442"/>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7" name="Shape 163"/>
            <p:cNvSpPr/>
            <p:nvPr/>
          </p:nvSpPr>
          <p:spPr>
            <a:xfrm>
              <a:off x="6447915" y="5027277"/>
              <a:ext cx="2178884" cy="1227442"/>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8" name="Shape 164"/>
            <p:cNvSpPr/>
            <p:nvPr/>
          </p:nvSpPr>
          <p:spPr>
            <a:xfrm>
              <a:off x="3072262" y="5255267"/>
              <a:ext cx="665780" cy="771461"/>
            </a:xfrm>
            <a:prstGeom prst="rect">
              <a:avLst/>
            </a:prstGeom>
            <a:solidFill>
              <a:schemeClr val="accent5">
                <a:lumMod val="60000"/>
                <a:lumOff val="40000"/>
              </a:schemeClr>
            </a:solidFill>
            <a:ln w="25400">
              <a:solidFill>
                <a:srgbClr val="59DAF7"/>
              </a:solidFill>
              <a:miter lim="400000"/>
            </a:ln>
            <a:scene3d>
              <a:camera prst="orthographicFront"/>
              <a:lightRig rig="threePt" dir="t"/>
            </a:scene3d>
            <a:sp3d>
              <a:bevelT w="63500" h="127000"/>
            </a:sp3d>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en-US" altLang="ja-JP" sz="1400" dirty="0" smtClean="0"/>
                <a:t>VM</a:t>
              </a:r>
              <a:endParaRPr sz="1400" dirty="0"/>
            </a:p>
          </p:txBody>
        </p:sp>
        <p:sp>
          <p:nvSpPr>
            <p:cNvPr id="9" name="正方形/長方形 8"/>
            <p:cNvSpPr/>
            <p:nvPr/>
          </p:nvSpPr>
          <p:spPr>
            <a:xfrm>
              <a:off x="287079" y="5255267"/>
              <a:ext cx="1056142" cy="771461"/>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シャドウ</a:t>
              </a:r>
              <a:r>
                <a:rPr kumimoji="1" lang="en-US" altLang="ja-JP" sz="1800" dirty="0" smtClean="0">
                  <a:solidFill>
                    <a:srgbClr val="000000"/>
                  </a:solidFill>
                </a:rPr>
                <a:t/>
              </a:r>
              <a:br>
                <a:rPr kumimoji="1" lang="en-US" altLang="ja-JP" sz="1800" dirty="0" smtClean="0">
                  <a:solidFill>
                    <a:srgbClr val="000000"/>
                  </a:solidFill>
                </a:rPr>
              </a:br>
              <a:r>
                <a:rPr kumimoji="1" lang="ja-JP" altLang="en-US" sz="1800" dirty="0" smtClean="0">
                  <a:solidFill>
                    <a:srgbClr val="000000"/>
                  </a:solidFill>
                </a:rPr>
                <a:t>デバイス</a:t>
              </a:r>
              <a:endParaRPr kumimoji="1" lang="ja-JP" altLang="en-US" sz="1800" dirty="0">
                <a:solidFill>
                  <a:srgbClr val="000000"/>
                </a:solidFill>
              </a:endParaRPr>
            </a:p>
          </p:txBody>
        </p:sp>
        <p:sp>
          <p:nvSpPr>
            <p:cNvPr id="10" name="片側の 2 つの角を切り取った四角形 9"/>
            <p:cNvSpPr/>
            <p:nvPr/>
          </p:nvSpPr>
          <p:spPr>
            <a:xfrm>
              <a:off x="1875374" y="5255267"/>
              <a:ext cx="944046" cy="771461"/>
            </a:xfrm>
            <a:prstGeom prst="snip2SameRect">
              <a:avLst/>
            </a:prstGeom>
            <a:solidFill>
              <a:schemeClr val="accent6"/>
            </a:solidFill>
            <a:scene3d>
              <a:camera prst="orthographicFront"/>
              <a:lightRig rig="threePt" dir="t"/>
            </a:scene3d>
            <a:sp3d>
              <a:bevelT w="4445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chemeClr val="tx1"/>
                  </a:solidFill>
                </a:rPr>
                <a:t>移送ツール</a:t>
              </a:r>
              <a:endParaRPr kumimoji="1" lang="ja-JP" altLang="en-US" sz="1600" dirty="0">
                <a:solidFill>
                  <a:schemeClr val="tx1"/>
                </a:solidFill>
              </a:endParaRPr>
            </a:p>
          </p:txBody>
        </p:sp>
        <p:cxnSp>
          <p:nvCxnSpPr>
            <p:cNvPr id="11" name="直線矢印コネクタ 10"/>
            <p:cNvCxnSpPr>
              <a:stCxn id="8" idx="1"/>
              <a:endCxn id="10" idx="0"/>
            </p:cNvCxnSpPr>
            <p:nvPr/>
          </p:nvCxnSpPr>
          <p:spPr>
            <a:xfrm flipH="1">
              <a:off x="2819420" y="5640998"/>
              <a:ext cx="252842"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a:stCxn id="9" idx="3"/>
              <a:endCxn id="10" idx="2"/>
            </p:cNvCxnSpPr>
            <p:nvPr/>
          </p:nvCxnSpPr>
          <p:spPr>
            <a:xfrm>
              <a:off x="1343221" y="5640998"/>
              <a:ext cx="53215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Shape 164"/>
            <p:cNvSpPr/>
            <p:nvPr/>
          </p:nvSpPr>
          <p:spPr>
            <a:xfrm>
              <a:off x="7810400" y="5255265"/>
              <a:ext cx="665780" cy="771461"/>
            </a:xfrm>
            <a:prstGeom prst="rect">
              <a:avLst/>
            </a:prstGeom>
            <a:solidFill>
              <a:schemeClr val="accent5">
                <a:lumMod val="60000"/>
                <a:lumOff val="40000"/>
              </a:schemeClr>
            </a:solidFill>
            <a:ln w="25400">
              <a:solidFill>
                <a:srgbClr val="59DAF7"/>
              </a:solidFill>
              <a:miter lim="400000"/>
            </a:ln>
            <a:scene3d>
              <a:camera prst="orthographicFront"/>
              <a:lightRig rig="threePt" dir="t"/>
            </a:scene3d>
            <a:sp3d>
              <a:bevelT w="63500" h="127000"/>
            </a:sp3d>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en-US" altLang="ja-JP" sz="1400" dirty="0" smtClean="0"/>
                <a:t>VM</a:t>
              </a:r>
              <a:endParaRPr sz="1400" dirty="0"/>
            </a:p>
          </p:txBody>
        </p:sp>
        <p:sp>
          <p:nvSpPr>
            <p:cNvPr id="14" name="正方形/長方形 13"/>
            <p:cNvSpPr/>
            <p:nvPr/>
          </p:nvSpPr>
          <p:spPr>
            <a:xfrm>
              <a:off x="5077237" y="5255267"/>
              <a:ext cx="980935" cy="771461"/>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シャドウ</a:t>
              </a:r>
              <a:r>
                <a:rPr kumimoji="1" lang="en-US" altLang="ja-JP" sz="1800" dirty="0" smtClean="0">
                  <a:solidFill>
                    <a:srgbClr val="000000"/>
                  </a:solidFill>
                </a:rPr>
                <a:t/>
              </a:r>
              <a:br>
                <a:rPr kumimoji="1" lang="en-US" altLang="ja-JP" sz="1800" dirty="0" smtClean="0">
                  <a:solidFill>
                    <a:srgbClr val="000000"/>
                  </a:solidFill>
                </a:rPr>
              </a:br>
              <a:r>
                <a:rPr kumimoji="1" lang="ja-JP" altLang="en-US" sz="1800" dirty="0" smtClean="0">
                  <a:solidFill>
                    <a:srgbClr val="000000"/>
                  </a:solidFill>
                </a:rPr>
                <a:t>デバイス</a:t>
              </a:r>
              <a:endParaRPr kumimoji="1" lang="ja-JP" altLang="en-US" sz="1800" dirty="0">
                <a:solidFill>
                  <a:srgbClr val="000000"/>
                </a:solidFill>
              </a:endParaRPr>
            </a:p>
          </p:txBody>
        </p:sp>
        <p:sp>
          <p:nvSpPr>
            <p:cNvPr id="15" name="片側の 2 つの角を切り取った四角形 14"/>
            <p:cNvSpPr/>
            <p:nvPr/>
          </p:nvSpPr>
          <p:spPr>
            <a:xfrm>
              <a:off x="6589280" y="5255266"/>
              <a:ext cx="925913" cy="771461"/>
            </a:xfrm>
            <a:prstGeom prst="snip2SameRect">
              <a:avLst/>
            </a:prstGeom>
            <a:solidFill>
              <a:schemeClr val="accent6"/>
            </a:solidFill>
            <a:scene3d>
              <a:camera prst="orthographicFront"/>
              <a:lightRig rig="threePt" dir="t"/>
            </a:scene3d>
            <a:sp3d>
              <a:bevelT w="4445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移送ツール</a:t>
              </a:r>
              <a:endParaRPr kumimoji="1" lang="ja-JP" altLang="en-US" sz="1600" dirty="0">
                <a:solidFill>
                  <a:srgbClr val="000000"/>
                </a:solidFill>
              </a:endParaRPr>
            </a:p>
          </p:txBody>
        </p:sp>
        <p:cxnSp>
          <p:nvCxnSpPr>
            <p:cNvPr id="16" name="直線矢印コネクタ 15"/>
            <p:cNvCxnSpPr>
              <a:stCxn id="13" idx="1"/>
              <a:endCxn id="15" idx="0"/>
            </p:cNvCxnSpPr>
            <p:nvPr/>
          </p:nvCxnSpPr>
          <p:spPr>
            <a:xfrm flipH="1">
              <a:off x="7515193" y="5640996"/>
              <a:ext cx="295207" cy="1"/>
            </a:xfrm>
            <a:prstGeom prst="straightConnector1">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a:endCxn id="15" idx="2"/>
            </p:cNvCxnSpPr>
            <p:nvPr/>
          </p:nvCxnSpPr>
          <p:spPr>
            <a:xfrm>
              <a:off x="6058172" y="5640996"/>
              <a:ext cx="531108" cy="1"/>
            </a:xfrm>
            <a:prstGeom prst="straightConnector1">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 name="正方形/長方形 18"/>
            <p:cNvSpPr/>
            <p:nvPr/>
          </p:nvSpPr>
          <p:spPr>
            <a:xfrm>
              <a:off x="4077371" y="4433048"/>
              <a:ext cx="878294" cy="3463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800" dirty="0" smtClean="0">
                  <a:solidFill>
                    <a:srgbClr val="000000"/>
                  </a:solidFill>
                </a:rPr>
                <a:t>転送</a:t>
              </a:r>
              <a:endParaRPr kumimoji="1" lang="ja-JP" altLang="en-US" sz="1800" dirty="0">
                <a:solidFill>
                  <a:srgbClr val="000000"/>
                </a:solidFill>
              </a:endParaRPr>
            </a:p>
          </p:txBody>
        </p:sp>
        <p:sp>
          <p:nvSpPr>
            <p:cNvPr id="21" name="正方形/長方形 20"/>
            <p:cNvSpPr/>
            <p:nvPr/>
          </p:nvSpPr>
          <p:spPr>
            <a:xfrm>
              <a:off x="6285537" y="4606230"/>
              <a:ext cx="2178884" cy="3407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000" dirty="0">
                  <a:solidFill>
                    <a:srgbClr val="000000"/>
                  </a:solidFill>
                </a:rPr>
                <a:t>仮想化システム</a:t>
              </a:r>
            </a:p>
          </p:txBody>
        </p:sp>
        <p:sp>
          <p:nvSpPr>
            <p:cNvPr id="22" name="正方形/長方形 21"/>
            <p:cNvSpPr/>
            <p:nvPr/>
          </p:nvSpPr>
          <p:spPr>
            <a:xfrm>
              <a:off x="176657" y="4573236"/>
              <a:ext cx="3900714" cy="1840921"/>
            </a:xfrm>
            <a:prstGeom prst="rect">
              <a:avLst/>
            </a:prstGeom>
            <a:no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sp>
          <p:nvSpPr>
            <p:cNvPr id="23" name="テキスト ボックス 22"/>
            <p:cNvSpPr txBox="1"/>
            <p:nvPr/>
          </p:nvSpPr>
          <p:spPr>
            <a:xfrm>
              <a:off x="287079" y="6381169"/>
              <a:ext cx="1588295" cy="400110"/>
            </a:xfrm>
            <a:prstGeom prst="rect">
              <a:avLst/>
            </a:prstGeom>
            <a:noFill/>
            <a:ln>
              <a:noFill/>
            </a:ln>
          </p:spPr>
          <p:txBody>
            <a:bodyPr wrap="none" rtlCol="0">
              <a:spAutoFit/>
            </a:bodyPr>
            <a:lstStyle/>
            <a:p>
              <a:r>
                <a:rPr kumimoji="1" lang="ja-JP" altLang="en-US" sz="2000" dirty="0" smtClean="0"/>
                <a:t>移送元ホスト</a:t>
              </a:r>
              <a:endParaRPr kumimoji="1" lang="ja-JP" altLang="en-US" sz="2000" dirty="0"/>
            </a:p>
          </p:txBody>
        </p:sp>
        <p:sp>
          <p:nvSpPr>
            <p:cNvPr id="24" name="正方形/長方形 23"/>
            <p:cNvSpPr/>
            <p:nvPr/>
          </p:nvSpPr>
          <p:spPr>
            <a:xfrm>
              <a:off x="4955665" y="4548162"/>
              <a:ext cx="3900714" cy="1815847"/>
            </a:xfrm>
            <a:prstGeom prst="rect">
              <a:avLst/>
            </a:prstGeom>
            <a:noFill/>
            <a:ln>
              <a:solidFill>
                <a:srgbClr val="1F497D"/>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sp>
          <p:nvSpPr>
            <p:cNvPr id="25" name="テキスト ボックス 24"/>
            <p:cNvSpPr txBox="1"/>
            <p:nvPr/>
          </p:nvSpPr>
          <p:spPr>
            <a:xfrm>
              <a:off x="4766551" y="6364009"/>
              <a:ext cx="1588295" cy="400110"/>
            </a:xfrm>
            <a:prstGeom prst="rect">
              <a:avLst/>
            </a:prstGeom>
            <a:noFill/>
          </p:spPr>
          <p:txBody>
            <a:bodyPr wrap="none" rtlCol="0">
              <a:spAutoFit/>
            </a:bodyPr>
            <a:lstStyle/>
            <a:p>
              <a:r>
                <a:rPr kumimoji="1" lang="ja-JP" altLang="en-US" sz="2000" dirty="0"/>
                <a:t>移送先ホスト</a:t>
              </a:r>
            </a:p>
          </p:txBody>
        </p:sp>
        <p:sp>
          <p:nvSpPr>
            <p:cNvPr id="26" name="正方形/長方形 25"/>
            <p:cNvSpPr/>
            <p:nvPr/>
          </p:nvSpPr>
          <p:spPr>
            <a:xfrm>
              <a:off x="1366739" y="4593748"/>
              <a:ext cx="2178884" cy="3407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000" dirty="0">
                  <a:solidFill>
                    <a:srgbClr val="000000"/>
                  </a:solidFill>
                </a:rPr>
                <a:t>仮想化システム</a:t>
              </a:r>
            </a:p>
          </p:txBody>
        </p:sp>
      </p:grpSp>
      <p:sp>
        <p:nvSpPr>
          <p:cNvPr id="179" name="下カーブ矢印 178"/>
          <p:cNvSpPr/>
          <p:nvPr/>
        </p:nvSpPr>
        <p:spPr>
          <a:xfrm>
            <a:off x="2434088" y="4485456"/>
            <a:ext cx="4680035" cy="475855"/>
          </a:xfrm>
          <a:prstGeom prst="curvedDown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2582086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VM</a:t>
            </a:r>
            <a:r>
              <a:rPr kumimoji="1" lang="ja-JP" altLang="en-US" dirty="0" smtClean="0"/>
              <a:t>マイグレーションの拡張</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移送元ホスト</a:t>
            </a:r>
            <a:endParaRPr kumimoji="1" lang="en-US" altLang="ja-JP" dirty="0" smtClean="0"/>
          </a:p>
          <a:p>
            <a:pPr lvl="1"/>
            <a:r>
              <a:rPr lang="ja-JP" altLang="en-US" dirty="0" smtClean="0"/>
              <a:t>シャドウデバイスと通信して暗号化された状態を取得</a:t>
            </a:r>
            <a:endParaRPr lang="en-US" altLang="ja-JP" dirty="0" smtClean="0"/>
          </a:p>
          <a:p>
            <a:pPr lvl="1"/>
            <a:r>
              <a:rPr kumimoji="1" lang="ja-JP" altLang="en-US" dirty="0" smtClean="0"/>
              <a:t>取得した状態を移送先ホストに転送</a:t>
            </a:r>
            <a:endParaRPr kumimoji="1" lang="en-US" altLang="ja-JP" dirty="0" smtClean="0"/>
          </a:p>
          <a:p>
            <a:r>
              <a:rPr lang="ja-JP" altLang="en-US" dirty="0" smtClean="0"/>
              <a:t>移送先ホスト</a:t>
            </a:r>
            <a:endParaRPr lang="en-US" altLang="ja-JP" dirty="0" smtClean="0"/>
          </a:p>
          <a:p>
            <a:pPr lvl="1"/>
            <a:r>
              <a:rPr kumimoji="1" lang="ja-JP" altLang="en-US" dirty="0" smtClean="0"/>
              <a:t>シャドウデバイスと通信して状態を送信</a:t>
            </a:r>
            <a:endParaRPr kumimoji="1" lang="en-US" altLang="ja-JP" dirty="0" smtClean="0"/>
          </a:p>
          <a:p>
            <a:pPr lvl="1"/>
            <a:r>
              <a:rPr lang="ja-JP" altLang="en-US" dirty="0" smtClean="0"/>
              <a:t>シャドウデバイスで状態を復号して復元</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7</a:t>
            </a:fld>
            <a:endParaRPr kumimoji="1" lang="ja-JP" altLang="en-US" dirty="0"/>
          </a:p>
        </p:txBody>
      </p:sp>
      <p:sp>
        <p:nvSpPr>
          <p:cNvPr id="6" name="Shape 163"/>
          <p:cNvSpPr/>
          <p:nvPr/>
        </p:nvSpPr>
        <p:spPr>
          <a:xfrm>
            <a:off x="1933544" y="4753535"/>
            <a:ext cx="1976411" cy="1227442"/>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7" name="Shape 163"/>
          <p:cNvSpPr/>
          <p:nvPr/>
        </p:nvSpPr>
        <p:spPr>
          <a:xfrm>
            <a:off x="6583892" y="4753536"/>
            <a:ext cx="1994430" cy="1227442"/>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9" name="正方形/長方形 8"/>
          <p:cNvSpPr/>
          <p:nvPr/>
        </p:nvSpPr>
        <p:spPr>
          <a:xfrm>
            <a:off x="285947" y="5054849"/>
            <a:ext cx="995485" cy="771461"/>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シャドウ</a:t>
            </a:r>
            <a:r>
              <a:rPr kumimoji="1" lang="en-US" altLang="ja-JP" sz="1800" dirty="0" smtClean="0">
                <a:solidFill>
                  <a:srgbClr val="000000"/>
                </a:solidFill>
              </a:rPr>
              <a:t/>
            </a:r>
            <a:br>
              <a:rPr kumimoji="1" lang="en-US" altLang="ja-JP" sz="1800" dirty="0" smtClean="0">
                <a:solidFill>
                  <a:srgbClr val="000000"/>
                </a:solidFill>
              </a:rPr>
            </a:br>
            <a:r>
              <a:rPr kumimoji="1" lang="ja-JP" altLang="en-US" sz="1800" dirty="0" smtClean="0">
                <a:solidFill>
                  <a:srgbClr val="000000"/>
                </a:solidFill>
              </a:rPr>
              <a:t>デバイス</a:t>
            </a:r>
            <a:endParaRPr kumimoji="1" lang="ja-JP" altLang="en-US" sz="1800" dirty="0">
              <a:solidFill>
                <a:srgbClr val="000000"/>
              </a:solidFill>
            </a:endParaRPr>
          </a:p>
        </p:txBody>
      </p:sp>
      <p:sp>
        <p:nvSpPr>
          <p:cNvPr id="10" name="片側の 2 つの角を切り取った四角形 9"/>
          <p:cNvSpPr/>
          <p:nvPr/>
        </p:nvSpPr>
        <p:spPr>
          <a:xfrm>
            <a:off x="2466079" y="5054849"/>
            <a:ext cx="944046" cy="771461"/>
          </a:xfrm>
          <a:prstGeom prst="snip2SameRect">
            <a:avLst/>
          </a:prstGeom>
          <a:solidFill>
            <a:schemeClr val="accent6"/>
          </a:solidFill>
          <a:scene3d>
            <a:camera prst="orthographicFront"/>
            <a:lightRig rig="threePt" dir="t"/>
          </a:scene3d>
          <a:sp3d>
            <a:bevelT w="4445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移送ツール</a:t>
            </a:r>
            <a:endParaRPr kumimoji="1" lang="ja-JP" altLang="en-US" sz="1600" dirty="0">
              <a:solidFill>
                <a:srgbClr val="000000"/>
              </a:solidFill>
            </a:endParaRPr>
          </a:p>
        </p:txBody>
      </p:sp>
      <p:cxnSp>
        <p:nvCxnSpPr>
          <p:cNvPr id="12" name="直線矢印コネクタ 11"/>
          <p:cNvCxnSpPr>
            <a:stCxn id="9" idx="3"/>
            <a:endCxn id="10" idx="2"/>
          </p:cNvCxnSpPr>
          <p:nvPr/>
        </p:nvCxnSpPr>
        <p:spPr>
          <a:xfrm>
            <a:off x="1281432" y="5440580"/>
            <a:ext cx="118464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正方形/長方形 13"/>
          <p:cNvSpPr/>
          <p:nvPr/>
        </p:nvSpPr>
        <p:spPr>
          <a:xfrm>
            <a:off x="4943492" y="5054849"/>
            <a:ext cx="980935" cy="771461"/>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シャドウ</a:t>
            </a:r>
            <a:r>
              <a:rPr kumimoji="1" lang="en-US" altLang="ja-JP" sz="1800" dirty="0" smtClean="0">
                <a:solidFill>
                  <a:srgbClr val="000000"/>
                </a:solidFill>
              </a:rPr>
              <a:t/>
            </a:r>
            <a:br>
              <a:rPr kumimoji="1" lang="en-US" altLang="ja-JP" sz="1800" dirty="0" smtClean="0">
                <a:solidFill>
                  <a:srgbClr val="000000"/>
                </a:solidFill>
              </a:rPr>
            </a:br>
            <a:r>
              <a:rPr kumimoji="1" lang="ja-JP" altLang="en-US" sz="1800" dirty="0" smtClean="0">
                <a:solidFill>
                  <a:srgbClr val="000000"/>
                </a:solidFill>
              </a:rPr>
              <a:t>デバイス</a:t>
            </a:r>
            <a:endParaRPr kumimoji="1" lang="ja-JP" altLang="en-US" sz="1800" dirty="0">
              <a:solidFill>
                <a:srgbClr val="000000"/>
              </a:solidFill>
            </a:endParaRPr>
          </a:p>
        </p:txBody>
      </p:sp>
      <p:sp>
        <p:nvSpPr>
          <p:cNvPr id="15" name="片側の 2 つの角を切り取った四角形 14"/>
          <p:cNvSpPr/>
          <p:nvPr/>
        </p:nvSpPr>
        <p:spPr>
          <a:xfrm>
            <a:off x="7129916" y="5066080"/>
            <a:ext cx="925913" cy="771461"/>
          </a:xfrm>
          <a:prstGeom prst="snip2SameRect">
            <a:avLst/>
          </a:prstGeom>
          <a:solidFill>
            <a:schemeClr val="accent6"/>
          </a:solidFill>
          <a:scene3d>
            <a:camera prst="orthographicFront"/>
            <a:lightRig rig="threePt" dir="t"/>
          </a:scene3d>
          <a:sp3d>
            <a:bevelT w="4445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移送ツール</a:t>
            </a:r>
            <a:endParaRPr kumimoji="1" lang="ja-JP" altLang="en-US" sz="1600" dirty="0">
              <a:solidFill>
                <a:srgbClr val="000000"/>
              </a:solidFill>
            </a:endParaRPr>
          </a:p>
        </p:txBody>
      </p:sp>
      <p:cxnSp>
        <p:nvCxnSpPr>
          <p:cNvPr id="17" name="直線矢印コネクタ 16"/>
          <p:cNvCxnSpPr>
            <a:stCxn id="14" idx="3"/>
            <a:endCxn id="15" idx="2"/>
          </p:cNvCxnSpPr>
          <p:nvPr/>
        </p:nvCxnSpPr>
        <p:spPr>
          <a:xfrm>
            <a:off x="5924427" y="5440580"/>
            <a:ext cx="1205489" cy="11231"/>
          </a:xfrm>
          <a:prstGeom prst="straightConnector1">
            <a:avLst/>
          </a:prstGeom>
          <a:ln>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8" name="下カーブ矢印 17"/>
          <p:cNvSpPr/>
          <p:nvPr/>
        </p:nvSpPr>
        <p:spPr>
          <a:xfrm>
            <a:off x="2845649" y="4632751"/>
            <a:ext cx="4597723" cy="425301"/>
          </a:xfrm>
          <a:prstGeom prst="curvedDownArrow">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p:cNvSpPr/>
          <p:nvPr/>
        </p:nvSpPr>
        <p:spPr>
          <a:xfrm>
            <a:off x="3988428" y="4286387"/>
            <a:ext cx="878294" cy="3463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800" dirty="0" smtClean="0">
                <a:solidFill>
                  <a:srgbClr val="000000"/>
                </a:solidFill>
              </a:rPr>
              <a:t>転送</a:t>
            </a:r>
            <a:endParaRPr kumimoji="1" lang="ja-JP" altLang="en-US" sz="1800" dirty="0">
              <a:solidFill>
                <a:srgbClr val="000000"/>
              </a:solidFill>
            </a:endParaRPr>
          </a:p>
        </p:txBody>
      </p:sp>
      <p:sp>
        <p:nvSpPr>
          <p:cNvPr id="20" name="正方形/長方形 19"/>
          <p:cNvSpPr/>
          <p:nvPr/>
        </p:nvSpPr>
        <p:spPr>
          <a:xfrm>
            <a:off x="6265903" y="4412743"/>
            <a:ext cx="2178884" cy="3407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000" dirty="0">
                <a:solidFill>
                  <a:srgbClr val="000000"/>
                </a:solidFill>
              </a:rPr>
              <a:t>仮想化システム</a:t>
            </a:r>
          </a:p>
        </p:txBody>
      </p:sp>
      <p:sp>
        <p:nvSpPr>
          <p:cNvPr id="21" name="正方形/長方形 20"/>
          <p:cNvSpPr/>
          <p:nvPr/>
        </p:nvSpPr>
        <p:spPr>
          <a:xfrm>
            <a:off x="198136" y="4377903"/>
            <a:ext cx="3790292" cy="1840921"/>
          </a:xfrm>
          <a:prstGeom prst="rect">
            <a:avLst/>
          </a:prstGeom>
          <a:no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sp>
        <p:nvSpPr>
          <p:cNvPr id="22" name="テキスト ボックス 21"/>
          <p:cNvSpPr txBox="1"/>
          <p:nvPr/>
        </p:nvSpPr>
        <p:spPr>
          <a:xfrm>
            <a:off x="198136" y="6204795"/>
            <a:ext cx="1588295" cy="400110"/>
          </a:xfrm>
          <a:prstGeom prst="rect">
            <a:avLst/>
          </a:prstGeom>
          <a:noFill/>
          <a:ln>
            <a:noFill/>
          </a:ln>
        </p:spPr>
        <p:txBody>
          <a:bodyPr wrap="none" rtlCol="0">
            <a:spAutoFit/>
          </a:bodyPr>
          <a:lstStyle/>
          <a:p>
            <a:r>
              <a:rPr kumimoji="1" lang="ja-JP" altLang="en-US" sz="2000" dirty="0" smtClean="0"/>
              <a:t>移送元ホスト</a:t>
            </a:r>
            <a:endParaRPr kumimoji="1" lang="ja-JP" altLang="en-US" sz="2000" dirty="0"/>
          </a:p>
        </p:txBody>
      </p:sp>
      <p:sp>
        <p:nvSpPr>
          <p:cNvPr id="23" name="正方形/長方形 22"/>
          <p:cNvSpPr/>
          <p:nvPr/>
        </p:nvSpPr>
        <p:spPr>
          <a:xfrm>
            <a:off x="4866722" y="4406811"/>
            <a:ext cx="3866535" cy="1815847"/>
          </a:xfrm>
          <a:prstGeom prst="rect">
            <a:avLst/>
          </a:prstGeom>
          <a:noFill/>
          <a:ln>
            <a:solidFill>
              <a:srgbClr val="1F497D"/>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smtClean="0"/>
          </a:p>
        </p:txBody>
      </p:sp>
      <p:sp>
        <p:nvSpPr>
          <p:cNvPr id="24" name="テキスト ボックス 23"/>
          <p:cNvSpPr txBox="1"/>
          <p:nvPr/>
        </p:nvSpPr>
        <p:spPr>
          <a:xfrm>
            <a:off x="4677608" y="6187635"/>
            <a:ext cx="1588295" cy="400110"/>
          </a:xfrm>
          <a:prstGeom prst="rect">
            <a:avLst/>
          </a:prstGeom>
          <a:noFill/>
        </p:spPr>
        <p:txBody>
          <a:bodyPr wrap="none" rtlCol="0">
            <a:spAutoFit/>
          </a:bodyPr>
          <a:lstStyle/>
          <a:p>
            <a:r>
              <a:rPr kumimoji="1" lang="ja-JP" altLang="en-US" sz="2000" dirty="0"/>
              <a:t>移送先ホスト</a:t>
            </a:r>
          </a:p>
        </p:txBody>
      </p:sp>
      <p:sp>
        <p:nvSpPr>
          <p:cNvPr id="25" name="正方形/長方形 24"/>
          <p:cNvSpPr/>
          <p:nvPr/>
        </p:nvSpPr>
        <p:spPr>
          <a:xfrm>
            <a:off x="1731071" y="4412742"/>
            <a:ext cx="2178884" cy="34079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2000" dirty="0">
                <a:solidFill>
                  <a:srgbClr val="000000"/>
                </a:solidFill>
              </a:rPr>
              <a:t>仮想化システム</a:t>
            </a:r>
          </a:p>
        </p:txBody>
      </p:sp>
      <p:sp>
        <p:nvSpPr>
          <p:cNvPr id="28" name="テキスト ボックス 27"/>
          <p:cNvSpPr txBox="1"/>
          <p:nvPr/>
        </p:nvSpPr>
        <p:spPr>
          <a:xfrm>
            <a:off x="1338509" y="5102026"/>
            <a:ext cx="595035" cy="338554"/>
          </a:xfrm>
          <a:prstGeom prst="rect">
            <a:avLst/>
          </a:prstGeom>
          <a:noFill/>
          <a:ln>
            <a:noFill/>
          </a:ln>
        </p:spPr>
        <p:txBody>
          <a:bodyPr wrap="none" rtlCol="0">
            <a:spAutoFit/>
          </a:bodyPr>
          <a:lstStyle/>
          <a:p>
            <a:r>
              <a:rPr kumimoji="1" lang="ja-JP" altLang="en-US" sz="1600" dirty="0" smtClean="0"/>
              <a:t>状態</a:t>
            </a:r>
            <a:endParaRPr kumimoji="1" lang="ja-JP" altLang="en-US" sz="1600" dirty="0"/>
          </a:p>
        </p:txBody>
      </p:sp>
      <p:sp>
        <p:nvSpPr>
          <p:cNvPr id="30" name="テキスト ボックス 29"/>
          <p:cNvSpPr txBox="1"/>
          <p:nvPr/>
        </p:nvSpPr>
        <p:spPr>
          <a:xfrm>
            <a:off x="5924427" y="5126070"/>
            <a:ext cx="595035" cy="338554"/>
          </a:xfrm>
          <a:prstGeom prst="rect">
            <a:avLst/>
          </a:prstGeom>
          <a:noFill/>
          <a:ln>
            <a:noFill/>
          </a:ln>
        </p:spPr>
        <p:txBody>
          <a:bodyPr wrap="none" rtlCol="0">
            <a:spAutoFit/>
          </a:bodyPr>
          <a:lstStyle/>
          <a:p>
            <a:r>
              <a:rPr kumimoji="1" lang="ja-JP" altLang="en-US" sz="1600" dirty="0" smtClean="0"/>
              <a:t>状態</a:t>
            </a:r>
            <a:endParaRPr kumimoji="1" lang="ja-JP" altLang="en-US" sz="1600" dirty="0"/>
          </a:p>
        </p:txBody>
      </p:sp>
    </p:spTree>
    <p:extLst>
      <p:ext uri="{BB962C8B-B14F-4D97-AF65-F5344CB8AC3E}">
        <p14:creationId xmlns:p14="http://schemas.microsoft.com/office/powerpoint/2010/main" val="41936711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シャドウ</a:t>
            </a:r>
            <a:r>
              <a:rPr kumimoji="1" lang="ja-JP" altLang="en-US" dirty="0" smtClean="0"/>
              <a:t>デバイスとの通信方法の検討</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従来、移送ツールと仮想デバイスの通信にはプロセス間通信が用いられていた</a:t>
            </a:r>
            <a:endParaRPr kumimoji="1" lang="en-US" altLang="ja-JP" dirty="0" smtClean="0"/>
          </a:p>
          <a:p>
            <a:pPr lvl="1"/>
            <a:r>
              <a:rPr lang="ja-JP" altLang="en-US" dirty="0" smtClean="0"/>
              <a:t>同一</a:t>
            </a:r>
            <a:r>
              <a:rPr lang="en-US" altLang="ja-JP" dirty="0" smtClean="0"/>
              <a:t>OS</a:t>
            </a:r>
            <a:r>
              <a:rPr lang="ja-JP" altLang="en-US" dirty="0" smtClean="0"/>
              <a:t>上で動作しているため可能な方法</a:t>
            </a:r>
            <a:endParaRPr lang="en-US" altLang="ja-JP" dirty="0" smtClean="0"/>
          </a:p>
          <a:p>
            <a:pPr lvl="1"/>
            <a:r>
              <a:rPr kumimoji="1" lang="ja-JP" altLang="en-US" dirty="0" smtClean="0"/>
              <a:t>シャドウデバイスは仮想化システムのさらに外で動作</a:t>
            </a:r>
            <a:endParaRPr kumimoji="1" lang="en-US" altLang="ja-JP" dirty="0" smtClean="0"/>
          </a:p>
          <a:p>
            <a:r>
              <a:rPr lang="ja-JP" altLang="en-US" dirty="0" smtClean="0"/>
              <a:t>ネットワーク通信を用いる方法が考えられる</a:t>
            </a:r>
            <a:endParaRPr lang="en-US" altLang="ja-JP" dirty="0" smtClean="0"/>
          </a:p>
          <a:p>
            <a:pPr lvl="1"/>
            <a:r>
              <a:rPr kumimoji="1" lang="ja-JP" altLang="en-US" dirty="0" smtClean="0"/>
              <a:t>オーバヘッドが大きい</a:t>
            </a:r>
            <a:endParaRPr kumimoji="1" lang="en-US" altLang="ja-JP" dirty="0" smtClean="0"/>
          </a:p>
          <a:p>
            <a:pPr lvl="1"/>
            <a:r>
              <a:rPr lang="ja-JP" altLang="en-US" dirty="0" smtClean="0"/>
              <a:t>シャドウデバイスが攻撃を受けるリスクが高くなる</a:t>
            </a:r>
            <a:endParaRPr kumimoji="1" lang="ja-JP" altLang="en-US" dirty="0"/>
          </a:p>
        </p:txBody>
      </p:sp>
      <p:sp>
        <p:nvSpPr>
          <p:cNvPr id="4" name="スライド番号プレースホルダー 3"/>
          <p:cNvSpPr>
            <a:spLocks noGrp="1"/>
          </p:cNvSpPr>
          <p:nvPr>
            <p:ph type="sldNum" sz="quarter" idx="12"/>
          </p:nvPr>
        </p:nvSpPr>
        <p:spPr/>
        <p:txBody>
          <a:bodyPr/>
          <a:lstStyle/>
          <a:p>
            <a:fld id="{2A54A162-4402-AF4A-9948-CA1DEF6EFCA5}" type="slidenum">
              <a:rPr kumimoji="1" lang="ja-JP" altLang="en-US" smtClean="0"/>
              <a:pPr/>
              <a:t>8</a:t>
            </a:fld>
            <a:endParaRPr kumimoji="1" lang="ja-JP" altLang="en-US" dirty="0"/>
          </a:p>
        </p:txBody>
      </p:sp>
      <p:sp>
        <p:nvSpPr>
          <p:cNvPr id="6" name="Shape 163"/>
          <p:cNvSpPr/>
          <p:nvPr/>
        </p:nvSpPr>
        <p:spPr>
          <a:xfrm>
            <a:off x="3527664" y="4857187"/>
            <a:ext cx="2740693" cy="1642292"/>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7" name="正方形/長方形 6"/>
          <p:cNvSpPr/>
          <p:nvPr/>
        </p:nvSpPr>
        <p:spPr>
          <a:xfrm>
            <a:off x="1790702" y="5000935"/>
            <a:ext cx="1056142" cy="757274"/>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シャドウ</a:t>
            </a:r>
            <a:r>
              <a:rPr kumimoji="1" lang="en-US" altLang="ja-JP" sz="1800" dirty="0" smtClean="0">
                <a:solidFill>
                  <a:srgbClr val="000000"/>
                </a:solidFill>
              </a:rPr>
              <a:t/>
            </a:r>
            <a:br>
              <a:rPr kumimoji="1" lang="en-US" altLang="ja-JP" sz="1800" dirty="0" smtClean="0">
                <a:solidFill>
                  <a:srgbClr val="000000"/>
                </a:solidFill>
              </a:rPr>
            </a:br>
            <a:r>
              <a:rPr kumimoji="1" lang="ja-JP" altLang="en-US" sz="1800" dirty="0" smtClean="0">
                <a:solidFill>
                  <a:srgbClr val="000000"/>
                </a:solidFill>
              </a:rPr>
              <a:t>デバイス</a:t>
            </a:r>
            <a:endParaRPr kumimoji="1" lang="ja-JP" altLang="en-US" sz="1800" dirty="0">
              <a:solidFill>
                <a:srgbClr val="000000"/>
              </a:solidFill>
            </a:endParaRPr>
          </a:p>
        </p:txBody>
      </p:sp>
      <p:sp>
        <p:nvSpPr>
          <p:cNvPr id="8" name="片側の 2 つの角を切り取った四角形 7"/>
          <p:cNvSpPr/>
          <p:nvPr/>
        </p:nvSpPr>
        <p:spPr>
          <a:xfrm>
            <a:off x="3730769" y="4986747"/>
            <a:ext cx="1008060" cy="771461"/>
          </a:xfrm>
          <a:prstGeom prst="snip2SameRect">
            <a:avLst/>
          </a:prstGeom>
          <a:solidFill>
            <a:schemeClr val="accent6"/>
          </a:solidFill>
          <a:scene3d>
            <a:camera prst="orthographicFront"/>
            <a:lightRig rig="threePt" dir="t"/>
          </a:scene3d>
          <a:sp3d>
            <a:bevelT w="4445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移送ツール</a:t>
            </a:r>
            <a:endParaRPr kumimoji="1" lang="ja-JP" altLang="en-US" sz="1600" dirty="0">
              <a:solidFill>
                <a:srgbClr val="000000"/>
              </a:solidFill>
            </a:endParaRPr>
          </a:p>
        </p:txBody>
      </p:sp>
      <p:sp>
        <p:nvSpPr>
          <p:cNvPr id="9" name="正方形/長方形 8"/>
          <p:cNvSpPr/>
          <p:nvPr/>
        </p:nvSpPr>
        <p:spPr>
          <a:xfrm>
            <a:off x="4994500" y="4986747"/>
            <a:ext cx="1056142" cy="771461"/>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仮想</a:t>
            </a:r>
            <a:endParaRPr kumimoji="1" lang="en-US" altLang="ja-JP" sz="1800" dirty="0" smtClean="0">
              <a:solidFill>
                <a:srgbClr val="000000"/>
              </a:solidFill>
            </a:endParaRPr>
          </a:p>
          <a:p>
            <a:pPr algn="ctr"/>
            <a:r>
              <a:rPr kumimoji="1" lang="ja-JP" altLang="en-US" sz="1800" dirty="0" smtClean="0">
                <a:solidFill>
                  <a:srgbClr val="000000"/>
                </a:solidFill>
              </a:rPr>
              <a:t>デバイス</a:t>
            </a:r>
            <a:endParaRPr kumimoji="1" lang="ja-JP" altLang="en-US" sz="1800" dirty="0">
              <a:solidFill>
                <a:srgbClr val="000000"/>
              </a:solidFill>
            </a:endParaRPr>
          </a:p>
        </p:txBody>
      </p:sp>
      <p:sp>
        <p:nvSpPr>
          <p:cNvPr id="10" name="正方形/長方形 9"/>
          <p:cNvSpPr/>
          <p:nvPr/>
        </p:nvSpPr>
        <p:spPr>
          <a:xfrm>
            <a:off x="3730768" y="6035319"/>
            <a:ext cx="2319874" cy="345850"/>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en-US" altLang="ja-JP" sz="1800" dirty="0" smtClean="0">
                <a:solidFill>
                  <a:srgbClr val="000000"/>
                </a:solidFill>
              </a:rPr>
              <a:t>OS</a:t>
            </a:r>
            <a:endParaRPr kumimoji="1" lang="ja-JP" altLang="en-US" sz="1800" dirty="0">
              <a:solidFill>
                <a:srgbClr val="000000"/>
              </a:solidFill>
            </a:endParaRPr>
          </a:p>
        </p:txBody>
      </p:sp>
      <p:cxnSp>
        <p:nvCxnSpPr>
          <p:cNvPr id="11" name="直線矢印コネクタ 10"/>
          <p:cNvCxnSpPr>
            <a:stCxn id="7" idx="3"/>
            <a:endCxn id="8" idx="2"/>
          </p:cNvCxnSpPr>
          <p:nvPr/>
        </p:nvCxnSpPr>
        <p:spPr>
          <a:xfrm flipV="1">
            <a:off x="2846844" y="5372478"/>
            <a:ext cx="883925" cy="7094"/>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a:stCxn id="8" idx="1"/>
          </p:cNvCxnSpPr>
          <p:nvPr/>
        </p:nvCxnSpPr>
        <p:spPr>
          <a:xfrm>
            <a:off x="4234799" y="5758208"/>
            <a:ext cx="0" cy="272011"/>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a:off x="5572548" y="5759079"/>
            <a:ext cx="0" cy="27114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5776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p:txBody>
          <a:bodyPr/>
          <a:lstStyle/>
          <a:p>
            <a:r>
              <a:rPr lang="ja-JP" altLang="en-US" dirty="0" smtClean="0"/>
              <a:t>シャドウデバイスとの通信</a:t>
            </a:r>
            <a:endParaRPr lang="ja-JP" altLang="en-US" dirty="0"/>
          </a:p>
        </p:txBody>
      </p:sp>
      <p:sp>
        <p:nvSpPr>
          <p:cNvPr id="175" name="Shape 175"/>
          <p:cNvSpPr>
            <a:spLocks noGrp="1"/>
          </p:cNvSpPr>
          <p:nvPr>
            <p:ph type="body" idx="1"/>
          </p:nvPr>
        </p:nvSpPr>
        <p:spPr/>
        <p:txBody>
          <a:bodyPr/>
          <a:lstStyle/>
          <a:p>
            <a:r>
              <a:rPr lang="ja-JP" altLang="en-US" dirty="0" smtClean="0"/>
              <a:t>仮想化システムの下で動作するクラウドハイパーバイザを経由して通信</a:t>
            </a:r>
            <a:endParaRPr lang="en-US" altLang="ja-JP" dirty="0" smtClean="0"/>
          </a:p>
          <a:p>
            <a:pPr lvl="1"/>
            <a:r>
              <a:rPr lang="ja-JP" altLang="en-US" dirty="0" smtClean="0"/>
              <a:t>ウルトラコールを用いてクラウドハイパーバイザを呼び出す</a:t>
            </a:r>
            <a:endParaRPr lang="en-US" altLang="ja-JP" dirty="0"/>
          </a:p>
          <a:p>
            <a:pPr lvl="2"/>
            <a:r>
              <a:rPr lang="ja-JP" altLang="en-US" sz="2200" dirty="0" smtClean="0"/>
              <a:t>シャドウデバイスの状態を格納するバッファを渡す</a:t>
            </a:r>
            <a:endParaRPr lang="en-US" altLang="ja-JP" sz="2200" dirty="0" smtClean="0"/>
          </a:p>
          <a:p>
            <a:pPr lvl="1"/>
            <a:r>
              <a:rPr lang="ja-JP" altLang="en-US" dirty="0" smtClean="0"/>
              <a:t>シャドウデバイスにイベントを送信</a:t>
            </a:r>
            <a:endParaRPr lang="en-US" altLang="ja-JP" dirty="0" smtClean="0"/>
          </a:p>
          <a:p>
            <a:pPr lvl="2"/>
            <a:r>
              <a:rPr lang="ja-JP" altLang="en-US" dirty="0" smtClean="0"/>
              <a:t>渡されたバッファを介してデータをやりとりする</a:t>
            </a:r>
            <a:endParaRPr lang="en-US" altLang="ja-JP" dirty="0"/>
          </a:p>
        </p:txBody>
      </p:sp>
      <p:sp>
        <p:nvSpPr>
          <p:cNvPr id="2" name="スライド番号プレースホルダー 1"/>
          <p:cNvSpPr>
            <a:spLocks noGrp="1"/>
          </p:cNvSpPr>
          <p:nvPr>
            <p:ph type="sldNum" sz="quarter" idx="12"/>
          </p:nvPr>
        </p:nvSpPr>
        <p:spPr/>
        <p:txBody>
          <a:bodyPr/>
          <a:lstStyle/>
          <a:p>
            <a:fld id="{86CB4B4D-7CA3-9044-876B-883B54F8677D}" type="slidenum">
              <a:rPr lang="uk-UA" smtClean="0"/>
              <a:pPr/>
              <a:t>9</a:t>
            </a:fld>
            <a:endParaRPr lang="uk-UA"/>
          </a:p>
        </p:txBody>
      </p:sp>
      <p:grpSp>
        <p:nvGrpSpPr>
          <p:cNvPr id="17" name="図形グループ 16"/>
          <p:cNvGrpSpPr/>
          <p:nvPr/>
        </p:nvGrpSpPr>
        <p:grpSpPr>
          <a:xfrm>
            <a:off x="1047991" y="4321969"/>
            <a:ext cx="6663457" cy="2253776"/>
            <a:chOff x="620365" y="4444511"/>
            <a:chExt cx="6663457" cy="2253776"/>
          </a:xfrm>
        </p:grpSpPr>
        <p:sp>
          <p:nvSpPr>
            <p:cNvPr id="18" name="Shape 166"/>
            <p:cNvSpPr/>
            <p:nvPr/>
          </p:nvSpPr>
          <p:spPr>
            <a:xfrm>
              <a:off x="986724" y="6316872"/>
              <a:ext cx="6297098" cy="381415"/>
            </a:xfrm>
            <a:prstGeom prst="rect">
              <a:avLst/>
            </a:prstGeom>
            <a:solidFill>
              <a:schemeClr val="tx2">
                <a:lumMod val="40000"/>
                <a:lumOff val="60000"/>
              </a:schemeClr>
            </a:solidFill>
            <a:ln w="25400">
              <a:solidFill>
                <a:schemeClr val="tx2">
                  <a:lumMod val="60000"/>
                  <a:lumOff val="40000"/>
                </a:schemeClr>
              </a:solidFill>
              <a:miter lim="400000"/>
            </a:ln>
            <a:effectLst>
              <a:outerShdw blurRad="38100" dist="25400" dir="5400000" rotWithShape="0">
                <a:srgbClr val="000000">
                  <a:alpha val="50000"/>
                </a:srgbClr>
              </a:outerShdw>
            </a:effectLst>
            <a:scene3d>
              <a:camera prst="orthographicFront"/>
              <a:lightRig rig="threePt" dir="t"/>
            </a:scene3d>
            <a:sp3d>
              <a:bevelT w="63500" h="127000"/>
            </a:sp3d>
            <a:extLst>
              <a:ext uri="{C572A759-6A51-4108-AA02-DFA0A04FC94B}">
                <ma14:wrappingTextBoxFlag xmlns:ma14="http://schemas.microsoft.com/office/mac/drawingml/2011/main" val="1"/>
              </a:ext>
            </a:extLst>
          </p:spPr>
          <p:txBody>
            <a:bodyPr lIns="37419" tIns="37419" rIns="37419" bIns="37419" anchor="ctr"/>
            <a:lstStyle>
              <a:lvl1pPr>
                <a:defRPr sz="2400"/>
              </a:lvl1pPr>
            </a:lstStyle>
            <a:p>
              <a:r>
                <a:rPr lang="ja-JP" altLang="en-US" dirty="0" smtClean="0"/>
                <a:t>クラウドハイパーバイザ</a:t>
              </a:r>
              <a:endParaRPr dirty="0"/>
            </a:p>
          </p:txBody>
        </p:sp>
        <p:sp>
          <p:nvSpPr>
            <p:cNvPr id="19" name="テキスト ボックス 18"/>
            <p:cNvSpPr txBox="1"/>
            <p:nvPr/>
          </p:nvSpPr>
          <p:spPr>
            <a:xfrm>
              <a:off x="2580614" y="5879374"/>
              <a:ext cx="1608133" cy="369332"/>
            </a:xfrm>
            <a:prstGeom prst="rect">
              <a:avLst/>
            </a:prstGeom>
            <a:noFill/>
          </p:spPr>
          <p:txBody>
            <a:bodyPr wrap="none" rtlCol="0">
              <a:spAutoFit/>
            </a:bodyPr>
            <a:lstStyle/>
            <a:p>
              <a:r>
                <a:rPr kumimoji="1" lang="ja-JP" altLang="en-US" sz="1800" dirty="0" smtClean="0">
                  <a:solidFill>
                    <a:schemeClr val="tx1"/>
                  </a:solidFill>
                </a:rPr>
                <a:t>ウルトラコール</a:t>
              </a:r>
            </a:p>
          </p:txBody>
        </p:sp>
        <p:sp>
          <p:nvSpPr>
            <p:cNvPr id="20" name="Shape 163"/>
            <p:cNvSpPr/>
            <p:nvPr/>
          </p:nvSpPr>
          <p:spPr>
            <a:xfrm>
              <a:off x="3016028" y="4444511"/>
              <a:ext cx="3975188" cy="1273969"/>
            </a:xfrm>
            <a:prstGeom prst="rect">
              <a:avLst/>
            </a:prstGeom>
            <a:solidFill>
              <a:schemeClr val="accent2">
                <a:lumMod val="60000"/>
                <a:lumOff val="40000"/>
              </a:schemeClr>
            </a:solidFill>
            <a:ln w="25400">
              <a:solidFill>
                <a:srgbClr val="FF0000"/>
              </a:solidFill>
              <a:miter lim="400000"/>
            </a:ln>
            <a:scene3d>
              <a:camera prst="orthographicFront"/>
              <a:lightRig rig="threePt" dir="t"/>
            </a:scene3d>
            <a:sp3d contourW="12700">
              <a:bevelT w="63500" h="127000"/>
              <a:contourClr>
                <a:srgbClr val="FF0000"/>
              </a:contourClr>
            </a:sp3d>
            <a:extLst>
              <a:ext uri="{C572A759-6A51-4108-AA02-DFA0A04FC94B}">
                <ma14:wrappingTextBoxFlag xmlns:ma14="http://schemas.microsoft.com/office/mac/drawingml/2011/main" val="1"/>
              </a:ext>
            </a:extLst>
          </p:spPr>
          <p:txBody>
            <a:bodyPr lIns="37419" tIns="37419" rIns="37419" bIns="37419" anchor="ctr"/>
            <a:lstStyle/>
            <a:p>
              <a:pPr>
                <a:defRPr sz="2400"/>
              </a:pPr>
              <a:endParaRPr dirty="0"/>
            </a:p>
          </p:txBody>
        </p:sp>
        <p:sp>
          <p:nvSpPr>
            <p:cNvPr id="21" name="正方形/長方形 20"/>
            <p:cNvSpPr/>
            <p:nvPr/>
          </p:nvSpPr>
          <p:spPr>
            <a:xfrm>
              <a:off x="2460873" y="4455567"/>
              <a:ext cx="2516530" cy="353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endParaRPr kumimoji="1" lang="ja-JP" altLang="en-US" sz="2100" dirty="0">
                <a:solidFill>
                  <a:srgbClr val="000000"/>
                </a:solidFill>
              </a:endParaRPr>
            </a:p>
          </p:txBody>
        </p:sp>
        <p:cxnSp>
          <p:nvCxnSpPr>
            <p:cNvPr id="23" name="直線矢印コネクタ 22"/>
            <p:cNvCxnSpPr/>
            <p:nvPr/>
          </p:nvCxnSpPr>
          <p:spPr>
            <a:xfrm>
              <a:off x="4295565" y="5374668"/>
              <a:ext cx="0" cy="9422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5165956" y="4537865"/>
              <a:ext cx="1722948" cy="369332"/>
            </a:xfrm>
            <a:prstGeom prst="rect">
              <a:avLst/>
            </a:prstGeom>
            <a:noFill/>
          </p:spPr>
          <p:txBody>
            <a:bodyPr wrap="none" rtlCol="0">
              <a:spAutoFit/>
            </a:bodyPr>
            <a:lstStyle/>
            <a:p>
              <a:r>
                <a:rPr kumimoji="1" lang="ja-JP" altLang="en-US" sz="1800" dirty="0" smtClean="0">
                  <a:solidFill>
                    <a:schemeClr val="tx1"/>
                  </a:solidFill>
                </a:rPr>
                <a:t>仮想化システム</a:t>
              </a:r>
            </a:p>
          </p:txBody>
        </p:sp>
        <p:cxnSp>
          <p:nvCxnSpPr>
            <p:cNvPr id="26" name="直線矢印コネクタ 25"/>
            <p:cNvCxnSpPr>
              <a:endCxn id="34" idx="2"/>
            </p:cNvCxnSpPr>
            <p:nvPr/>
          </p:nvCxnSpPr>
          <p:spPr>
            <a:xfrm flipV="1">
              <a:off x="1569569" y="5417970"/>
              <a:ext cx="0" cy="8844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620365" y="5741988"/>
              <a:ext cx="942085" cy="369332"/>
            </a:xfrm>
            <a:prstGeom prst="rect">
              <a:avLst/>
            </a:prstGeom>
            <a:noFill/>
          </p:spPr>
          <p:txBody>
            <a:bodyPr wrap="none" rtlCol="0">
              <a:spAutoFit/>
            </a:bodyPr>
            <a:lstStyle/>
            <a:p>
              <a:r>
                <a:rPr kumimoji="1" lang="ja-JP" altLang="en-US" sz="1800" dirty="0" smtClean="0"/>
                <a:t>イベント</a:t>
              </a:r>
            </a:p>
          </p:txBody>
        </p:sp>
        <p:sp>
          <p:nvSpPr>
            <p:cNvPr id="34" name="正方形/長方形 33"/>
            <p:cNvSpPr/>
            <p:nvPr/>
          </p:nvSpPr>
          <p:spPr>
            <a:xfrm>
              <a:off x="986723" y="4742280"/>
              <a:ext cx="1165692" cy="675690"/>
            </a:xfrm>
            <a:prstGeom prst="rect">
              <a:avLst/>
            </a:prstGeom>
            <a:solidFill>
              <a:schemeClr val="tx2">
                <a:lumMod val="20000"/>
                <a:lumOff val="80000"/>
              </a:schemeClr>
            </a:solidFill>
            <a:ln>
              <a:solidFill>
                <a:schemeClr val="tx2">
                  <a:lumMod val="75000"/>
                </a:schemeClr>
              </a:solidFill>
            </a:ln>
            <a:scene3d>
              <a:camera prst="orthographicFront"/>
              <a:lightRig rig="threePt" dir="t"/>
            </a:scene3d>
            <a:sp3d>
              <a:bevelT w="63500" h="127000"/>
            </a:sp3d>
          </p:spPr>
          <p:style>
            <a:lnRef idx="1">
              <a:schemeClr val="accent1"/>
            </a:lnRef>
            <a:fillRef idx="3">
              <a:schemeClr val="accent1"/>
            </a:fillRef>
            <a:effectRef idx="2">
              <a:schemeClr val="accent1"/>
            </a:effectRef>
            <a:fontRef idx="minor">
              <a:schemeClr val="lt1"/>
            </a:fontRef>
          </p:style>
          <p:txBody>
            <a:bodyPr lIns="67355" tIns="33677" rIns="67355" bIns="33677" rtlCol="0" anchor="ctr"/>
            <a:lstStyle/>
            <a:p>
              <a:pPr algn="ctr"/>
              <a:r>
                <a:rPr kumimoji="1" lang="ja-JP" altLang="en-US" sz="1800" dirty="0" smtClean="0">
                  <a:solidFill>
                    <a:srgbClr val="000000"/>
                  </a:solidFill>
                </a:rPr>
                <a:t>シャドウ</a:t>
              </a:r>
              <a:r>
                <a:rPr kumimoji="1" lang="en-US" altLang="ja-JP" sz="1800" dirty="0" smtClean="0">
                  <a:solidFill>
                    <a:srgbClr val="000000"/>
                  </a:solidFill>
                </a:rPr>
                <a:t/>
              </a:r>
              <a:br>
                <a:rPr kumimoji="1" lang="en-US" altLang="ja-JP" sz="1800" dirty="0" smtClean="0">
                  <a:solidFill>
                    <a:srgbClr val="000000"/>
                  </a:solidFill>
                </a:rPr>
              </a:br>
              <a:r>
                <a:rPr kumimoji="1" lang="ja-JP" altLang="en-US" sz="1800" dirty="0" smtClean="0">
                  <a:solidFill>
                    <a:srgbClr val="000000"/>
                  </a:solidFill>
                </a:rPr>
                <a:t>デバイス</a:t>
              </a:r>
              <a:endParaRPr kumimoji="1" lang="ja-JP" altLang="en-US" sz="1800" dirty="0">
                <a:solidFill>
                  <a:srgbClr val="000000"/>
                </a:solidFill>
              </a:endParaRPr>
            </a:p>
          </p:txBody>
        </p:sp>
        <p:sp>
          <p:nvSpPr>
            <p:cNvPr id="35" name="片側の 2 つの角を切り取った四角形 34"/>
            <p:cNvSpPr/>
            <p:nvPr/>
          </p:nvSpPr>
          <p:spPr>
            <a:xfrm>
              <a:off x="3384681" y="4630927"/>
              <a:ext cx="1781275" cy="923927"/>
            </a:xfrm>
            <a:prstGeom prst="snip2SameRect">
              <a:avLst/>
            </a:prstGeom>
            <a:solidFill>
              <a:schemeClr val="accent6"/>
            </a:solidFill>
            <a:scene3d>
              <a:camera prst="orthographicFront"/>
              <a:lightRig rig="threePt" dir="t"/>
            </a:scene3d>
            <a:sp3d>
              <a:bevelT w="4445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移送ツール</a:t>
              </a:r>
              <a:endParaRPr kumimoji="1" lang="en-US" altLang="ja-JP" sz="1600" dirty="0" smtClean="0">
                <a:solidFill>
                  <a:srgbClr val="000000"/>
                </a:solidFill>
              </a:endParaRPr>
            </a:p>
            <a:p>
              <a:pPr algn="ctr"/>
              <a:endParaRPr kumimoji="1" lang="en-US" altLang="ja-JP" sz="1600" dirty="0"/>
            </a:p>
            <a:p>
              <a:pPr algn="ctr"/>
              <a:endParaRPr kumimoji="1" lang="ja-JP" altLang="en-US" sz="1600" dirty="0"/>
            </a:p>
          </p:txBody>
        </p:sp>
        <p:sp>
          <p:nvSpPr>
            <p:cNvPr id="36" name="正方形/長方形 35"/>
            <p:cNvSpPr/>
            <p:nvPr/>
          </p:nvSpPr>
          <p:spPr>
            <a:xfrm>
              <a:off x="3808396" y="5090193"/>
              <a:ext cx="974338" cy="327777"/>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800" dirty="0" smtClean="0">
                  <a:solidFill>
                    <a:srgbClr val="000000"/>
                  </a:solidFill>
                </a:rPr>
                <a:t>バッファ</a:t>
              </a:r>
            </a:p>
          </p:txBody>
        </p:sp>
      </p:grpSp>
    </p:spTree>
    <p:extLst>
      <p:ext uri="{BB962C8B-B14F-4D97-AF65-F5344CB8AC3E}">
        <p14:creationId xmlns:p14="http://schemas.microsoft.com/office/powerpoint/2010/main" val="35717407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卒業論文発表資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卒業論文発表資料.thmx</Template>
  <TotalTime>6698</TotalTime>
  <Words>1367</Words>
  <Application>Microsoft Macintosh PowerPoint</Application>
  <PresentationFormat>画面に合わせる (4:3)</PresentationFormat>
  <Paragraphs>253</Paragraphs>
  <Slides>15</Slides>
  <Notes>15</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卒業論文発表資料</vt:lpstr>
      <vt:lpstr>クラウドにおける安全なリモート管理に対応したVMマイグレーション</vt:lpstr>
      <vt:lpstr>クラウドにおける帯域外リモート管理</vt:lpstr>
      <vt:lpstr>帯域外リモート管理での情報漏洩</vt:lpstr>
      <vt:lpstr>先行研究：VSBypass [二神ら'16]</vt:lpstr>
      <vt:lpstr>VMマイグレーションにおける問題</vt:lpstr>
      <vt:lpstr>提案：USShadow</vt:lpstr>
      <vt:lpstr>VMマイグレーションの拡張</vt:lpstr>
      <vt:lpstr>シャドウデバイスとの通信方法の検討</vt:lpstr>
      <vt:lpstr>シャドウデバイスとの通信</vt:lpstr>
      <vt:lpstr>シャドウデバイスの状態の保存・復元</vt:lpstr>
      <vt:lpstr>実験</vt:lpstr>
      <vt:lpstr>帯域外リモート管理の継続</vt:lpstr>
      <vt:lpstr>マイグレーション性能</vt:lpstr>
      <vt:lpstr>関連研究</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ネストした仮想化を用いた 帯域外リモート環境における VMマイグレーション</dc:title>
  <cp:lastModifiedBy>unoki tomoya</cp:lastModifiedBy>
  <cp:revision>354</cp:revision>
  <cp:lastPrinted>2017-02-21T07:11:22Z</cp:lastPrinted>
  <dcterms:modified xsi:type="dcterms:W3CDTF">2017-02-22T01:23:25Z</dcterms:modified>
</cp:coreProperties>
</file>