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76" r:id="rId3"/>
    <p:sldId id="277" r:id="rId4"/>
    <p:sldId id="278" r:id="rId5"/>
    <p:sldId id="279" r:id="rId6"/>
    <p:sldId id="280" r:id="rId7"/>
    <p:sldId id="281" r:id="rId8"/>
    <p:sldId id="282" r:id="rId9"/>
  </p:sldIdLst>
  <p:sldSz cx="9144000" cy="6858000" type="screen4x3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A35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4" autoAdjust="0"/>
    <p:restoredTop sz="83879" autoAdjust="0"/>
  </p:normalViewPr>
  <p:slideViewPr>
    <p:cSldViewPr showGuides="1">
      <p:cViewPr>
        <p:scale>
          <a:sx n="103" d="100"/>
          <a:sy n="103" d="100"/>
        </p:scale>
        <p:origin x="-80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D3324-7C40-4274-A63A-7C2BAE820F24}" type="datetimeFigureOut">
              <a:rPr kumimoji="1" lang="ja-JP" altLang="en-US" smtClean="0"/>
              <a:t>17/12/04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E1261F-E199-4A64-9D10-F85340CEB0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144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D321A-E17F-4694-B166-7459A131BF4F}" type="datetime1">
              <a:rPr kumimoji="1" lang="ja-JP" altLang="en-US" smtClean="0"/>
              <a:t>17/12/04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4BB1-C735-48E6-81B0-6185A0EF3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79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7338-CA1C-4DDD-B2C3-830A28FFB849}" type="datetime1">
              <a:rPr kumimoji="1" lang="ja-JP" altLang="en-US" smtClean="0"/>
              <a:t>17/12/04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4BB1-C735-48E6-81B0-6185A0EF3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150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30FDD-F361-4A1E-AE7B-1E118957651B}" type="datetime1">
              <a:rPr kumimoji="1" lang="ja-JP" altLang="en-US" smtClean="0"/>
              <a:t>17/12/04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4BB1-C735-48E6-81B0-6185A0EF3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510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4104000" cy="432000"/>
          </a:xfr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328592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l"/>
              <a:defRPr sz="1800"/>
            </a:lvl1pPr>
            <a:lvl2pPr marL="742950" indent="-285750">
              <a:buFont typeface="Wingdings" panose="05000000000000000000" pitchFamily="2" charset="2"/>
              <a:buChar char="Ø"/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7DF8-A2CC-48F0-B80B-4F4B24A990F3}" type="datetime1">
              <a:rPr kumimoji="1" lang="ja-JP" altLang="en-US" smtClean="0"/>
              <a:t>17/12/04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4BB1-C735-48E6-81B0-6185A0EF3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544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0616-B56D-40CE-A811-D08C013D0BCA}" type="datetime1">
              <a:rPr kumimoji="1" lang="ja-JP" altLang="en-US" smtClean="0"/>
              <a:t>17/12/04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4BB1-C735-48E6-81B0-6185A0EF3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15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FBB8C-9051-4B96-9A74-F2C9383B0063}" type="datetime1">
              <a:rPr kumimoji="1" lang="ja-JP" altLang="en-US" smtClean="0"/>
              <a:t>17/12/04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4BB1-C735-48E6-81B0-6185A0EF3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22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B75B5-F4FD-454E-8FD3-297048D2D911}" type="datetime1">
              <a:rPr kumimoji="1" lang="ja-JP" altLang="en-US" smtClean="0"/>
              <a:t>17/12/04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4BB1-C735-48E6-81B0-6185A0EF3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72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AB1FB-5521-4A0A-8F09-8C8844F2CF52}" type="datetime1">
              <a:rPr kumimoji="1" lang="ja-JP" altLang="en-US" smtClean="0"/>
              <a:t>17/12/04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4BB1-C735-48E6-81B0-6185A0EF3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21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3928-C75C-4F4F-90FD-CE9F867907EC}" type="datetime1">
              <a:rPr kumimoji="1" lang="ja-JP" altLang="en-US" smtClean="0"/>
              <a:t>17/12/04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4BB1-C735-48E6-81B0-6185A0EF3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59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C2674-475B-4E54-9523-A7C10E38B88F}" type="datetime1">
              <a:rPr kumimoji="1" lang="ja-JP" altLang="en-US" smtClean="0"/>
              <a:t>17/12/04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4BB1-C735-48E6-81B0-6185A0EF3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92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4FC6-277E-4E65-8C6C-EFFB56595A29}" type="datetime1">
              <a:rPr kumimoji="1" lang="ja-JP" altLang="en-US" smtClean="0"/>
              <a:t>17/12/04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84BB1-C735-48E6-81B0-6185A0EF3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59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3C0FD-2146-4D09-A21E-6081DB3AED8C}" type="datetime1">
              <a:rPr kumimoji="1" lang="ja-JP" altLang="en-US" smtClean="0"/>
              <a:t>17/12/04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4BB1-C735-48E6-81B0-6185A0EF38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873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emf"/><Relationship Id="rId5" Type="http://schemas.openxmlformats.org/officeDocument/2006/relationships/image" Target="../media/image3.png"/><Relationship Id="rId6" Type="http://schemas.openxmlformats.org/officeDocument/2006/relationships/image" Target="../media/image5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5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6.emf"/><Relationship Id="rId5" Type="http://schemas.openxmlformats.org/officeDocument/2006/relationships/image" Target="../media/image5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6.emf"/><Relationship Id="rId5" Type="http://schemas.openxmlformats.org/officeDocument/2006/relationships/image" Target="../media/image5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loud"/>
          <p:cNvSpPr>
            <a:spLocks noChangeAspect="1" noEditPoints="1" noChangeArrowheads="1"/>
          </p:cNvSpPr>
          <p:nvPr/>
        </p:nvSpPr>
        <p:spPr bwMode="auto">
          <a:xfrm>
            <a:off x="2658380" y="4941168"/>
            <a:ext cx="6048672" cy="151216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dirty="0">
              <a:ea typeface="ＭＳ Ｐゴシック" charset="-128"/>
              <a:cs typeface="+mn-cs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018420" y="5013176"/>
            <a:ext cx="5184576" cy="1368152"/>
          </a:xfrm>
          <a:prstGeom prst="rect">
            <a:avLst/>
          </a:prstGeom>
          <a:solidFill>
            <a:srgbClr val="D99694"/>
          </a:solidFill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2880" y="334397"/>
            <a:ext cx="8781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仮想化システムの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外側で動作するシャドウ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デバイスを考慮した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VM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マイグレーション</a:t>
            </a:r>
            <a:endParaRPr lang="en-US" alt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79512" y="2492896"/>
            <a:ext cx="5112568" cy="1200328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ＭＳ Ｐゴシック" panose="020B0600070205080204" pitchFamily="50" charset="-128"/>
              </a:rPr>
              <a:t>帯域外リモート管理</a:t>
            </a:r>
            <a:endParaRPr lang="en-US" altLang="ja-JP" sz="2400" dirty="0"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ユーザは</a:t>
            </a:r>
            <a:r>
              <a:rPr lang="en-US" altLang="ja-JP" sz="2400" dirty="0" smtClean="0">
                <a:latin typeface="ＭＳ Ｐゴシック" panose="020B0600070205080204" pitchFamily="50" charset="-128"/>
              </a:rPr>
              <a:t>VM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の仮想デバイス経由で</a:t>
            </a:r>
            <a:r>
              <a:rPr lang="en-US" altLang="ja-JP" sz="2400" dirty="0" smtClean="0">
                <a:latin typeface="ＭＳ Ｐゴシック" panose="020B0600070205080204" pitchFamily="50" charset="-128"/>
              </a:rPr>
              <a:t>VM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の管理を行う</a:t>
            </a:r>
            <a:endParaRPr lang="en-US" altLang="ja-JP" sz="2400" dirty="0" smtClean="0">
              <a:latin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9512" y="3831431"/>
            <a:ext cx="4907090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</a:rPr>
              <a:t>信頼できない</a:t>
            </a:r>
            <a:r>
              <a:rPr lang="ja-JP" altLang="en-US" sz="2400" dirty="0" smtClean="0"/>
              <a:t>管理者</a:t>
            </a:r>
            <a:r>
              <a:rPr lang="ja-JP" altLang="en-US" sz="2400" dirty="0"/>
              <a:t>の存在</a:t>
            </a:r>
            <a:endParaRPr lang="en-US" altLang="ja-JP" sz="2400" dirty="0" smtClean="0"/>
          </a:p>
          <a:p>
            <a:pPr marL="342900" indent="-342900">
              <a:buFont typeface="Arial" charset="0"/>
              <a:buChar char="•"/>
            </a:pPr>
            <a:r>
              <a:rPr lang="ja-JP" altLang="en-US" sz="2400" dirty="0" smtClean="0"/>
              <a:t>帯域外リモート管理での情報漏洩</a:t>
            </a:r>
            <a:endParaRPr lang="en-US" altLang="ja-JP" sz="2400" dirty="0" smtClean="0"/>
          </a:p>
        </p:txBody>
      </p:sp>
      <p:sp>
        <p:nvSpPr>
          <p:cNvPr id="16" name="正方形/長方形 15"/>
          <p:cNvSpPr/>
          <p:nvPr/>
        </p:nvSpPr>
        <p:spPr>
          <a:xfrm>
            <a:off x="179512" y="1700808"/>
            <a:ext cx="110799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3600" b="1" dirty="0" smtClean="0">
                <a:solidFill>
                  <a:srgbClr val="000000"/>
                </a:solidFill>
              </a:rPr>
              <a:t>背景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5940152" y="1556792"/>
            <a:ext cx="2880320" cy="830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r"/>
            <a:r>
              <a:rPr lang="ja-JP" altLang="en-US" sz="2400" b="1" dirty="0" smtClean="0">
                <a:solidFill>
                  <a:srgbClr val="000000"/>
                </a:solidFill>
              </a:rPr>
              <a:t>九州工業大学</a:t>
            </a:r>
            <a:endParaRPr lang="en-US" altLang="ja-JP" sz="2400" b="1" dirty="0" smtClean="0">
              <a:solidFill>
                <a:srgbClr val="000000"/>
              </a:solidFill>
            </a:endParaRPr>
          </a:p>
          <a:p>
            <a:pPr algn="r"/>
            <a:r>
              <a:rPr lang="ja-JP" altLang="en-US" sz="2400" b="1" dirty="0" smtClean="0">
                <a:solidFill>
                  <a:srgbClr val="000000"/>
                </a:solidFill>
              </a:rPr>
              <a:t>鵜木智矢　光来健一</a:t>
            </a:r>
            <a:endParaRPr lang="en-US" altLang="ja-JP" sz="2400" b="1" dirty="0" smtClean="0">
              <a:solidFill>
                <a:srgbClr val="000000"/>
              </a:solidFill>
            </a:endParaRPr>
          </a:p>
        </p:txBody>
      </p:sp>
      <p:sp>
        <p:nvSpPr>
          <p:cNvPr id="7" name="雲形吹き出し 6"/>
          <p:cNvSpPr/>
          <p:nvPr/>
        </p:nvSpPr>
        <p:spPr>
          <a:xfrm>
            <a:off x="5394684" y="2653922"/>
            <a:ext cx="3384376" cy="1728192"/>
          </a:xfrm>
          <a:prstGeom prst="cloudCallout">
            <a:avLst>
              <a:gd name="adj1" fmla="val -20156"/>
              <a:gd name="adj2" fmla="val 73917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 smtClean="0">
                <a:solidFill>
                  <a:srgbClr val="000000"/>
                </a:solidFill>
              </a:rPr>
              <a:t>仮想デバイスを</a:t>
            </a: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rgbClr val="000000"/>
                </a:solidFill>
              </a:rPr>
              <a:t>通してユーザの</a:t>
            </a:r>
            <a:endParaRPr kumimoji="1" lang="en-US" altLang="ja-JP" sz="2000" dirty="0" smtClean="0">
              <a:solidFill>
                <a:srgbClr val="000000"/>
              </a:solidFill>
            </a:endParaRPr>
          </a:p>
          <a:p>
            <a:pPr algn="ctr"/>
            <a:r>
              <a:rPr kumimoji="1" lang="ja-JP" altLang="en-US" sz="2000" dirty="0" smtClean="0">
                <a:solidFill>
                  <a:srgbClr val="000000"/>
                </a:solidFill>
              </a:rPr>
              <a:t>機密情報を盗聴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graphicFrame>
        <p:nvGraphicFramePr>
          <p:cNvPr id="21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048941"/>
              </p:ext>
            </p:extLst>
          </p:nvPr>
        </p:nvGraphicFramePr>
        <p:xfrm>
          <a:off x="788308" y="5445224"/>
          <a:ext cx="66359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Visio" r:id="rId3" imgW="593600" imgH="773900" progId="Visio.Drawing.11">
                  <p:embed/>
                </p:oleObj>
              </mc:Choice>
              <mc:Fallback>
                <p:oleObj name="Visio" r:id="rId3" imgW="593600" imgH="77390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308" y="5445224"/>
                        <a:ext cx="663598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" name="図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50468" y="5085184"/>
            <a:ext cx="1409526" cy="514245"/>
          </a:xfrm>
          <a:prstGeom prst="rect">
            <a:avLst/>
          </a:prstGeom>
        </p:spPr>
      </p:pic>
      <p:pic>
        <p:nvPicPr>
          <p:cNvPr id="31" name="図 30" descr="point-query-user-icone-6173-128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94684" y="4471877"/>
            <a:ext cx="1074860" cy="901883"/>
          </a:xfrm>
          <a:prstGeom prst="rect">
            <a:avLst/>
          </a:prstGeom>
        </p:spPr>
      </p:pic>
      <p:sp>
        <p:nvSpPr>
          <p:cNvPr id="34" name="テキスト ボックス 33"/>
          <p:cNvSpPr txBox="1"/>
          <p:nvPr/>
        </p:nvSpPr>
        <p:spPr>
          <a:xfrm>
            <a:off x="714164" y="5085184"/>
            <a:ext cx="1115616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ユーザ</a:t>
            </a:r>
            <a:endParaRPr lang="en-US" altLang="ja-JP" dirty="0" smtClean="0"/>
          </a:p>
        </p:txBody>
      </p:sp>
      <p:cxnSp>
        <p:nvCxnSpPr>
          <p:cNvPr id="37" name="直線矢印コネクタ 36"/>
          <p:cNvCxnSpPr>
            <a:endCxn id="29" idx="1"/>
          </p:cNvCxnSpPr>
          <p:nvPr/>
        </p:nvCxnSpPr>
        <p:spPr>
          <a:xfrm flipV="1">
            <a:off x="1794284" y="5342307"/>
            <a:ext cx="1656184" cy="246933"/>
          </a:xfrm>
          <a:prstGeom prst="straightConnector1">
            <a:avLst/>
          </a:prstGeom>
          <a:ln w="50800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1722276" y="5877272"/>
            <a:ext cx="1728192" cy="185114"/>
          </a:xfrm>
          <a:prstGeom prst="straightConnector1">
            <a:avLst/>
          </a:prstGeom>
          <a:ln w="50800">
            <a:solidFill>
              <a:srgbClr val="FF66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>
            <a:off x="5106652" y="5373216"/>
            <a:ext cx="1728192" cy="288032"/>
          </a:xfrm>
          <a:prstGeom prst="straightConnector1">
            <a:avLst/>
          </a:prstGeom>
          <a:ln w="50800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V="1">
            <a:off x="4962636" y="5877272"/>
            <a:ext cx="1872208" cy="216024"/>
          </a:xfrm>
          <a:prstGeom prst="straightConnector1">
            <a:avLst/>
          </a:prstGeom>
          <a:ln w="50800">
            <a:solidFill>
              <a:srgbClr val="FF6600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1866292" y="5085184"/>
            <a:ext cx="1115616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V</a:t>
            </a:r>
            <a:r>
              <a:rPr lang="en-US" altLang="ja-JP" dirty="0" smtClean="0"/>
              <a:t>NC/SSH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6330788" y="6093296"/>
            <a:ext cx="1800200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仮想化システム</a:t>
            </a:r>
            <a:endParaRPr kumimoji="1"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7256346" y="4653136"/>
            <a:ext cx="1800200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dirty="0" smtClean="0">
                <a:solidFill>
                  <a:srgbClr val="000000"/>
                </a:solidFill>
              </a:rPr>
              <a:t>クラウド</a:t>
            </a:r>
            <a:endParaRPr kumimoji="1"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54" name="Picture 4" descr="VMW-ICON_host_bus_adapter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484" y="5733256"/>
            <a:ext cx="1008112" cy="662335"/>
          </a:xfrm>
          <a:prstGeom prst="rect">
            <a:avLst/>
          </a:prstGeom>
        </p:spPr>
      </p:pic>
      <p:sp>
        <p:nvSpPr>
          <p:cNvPr id="55" name="正方形/長方形 54"/>
          <p:cNvSpPr/>
          <p:nvPr/>
        </p:nvSpPr>
        <p:spPr>
          <a:xfrm>
            <a:off x="4242556" y="5589240"/>
            <a:ext cx="1800200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仮想デバイス</a:t>
            </a:r>
            <a:endParaRPr kumimoji="1"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26" name="Picture 150" descr="ICON_VM_basic_label_Q30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948264" y="5085184"/>
            <a:ext cx="9191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5969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loud"/>
          <p:cNvSpPr>
            <a:spLocks noChangeAspect="1" noEditPoints="1" noChangeArrowheads="1"/>
          </p:cNvSpPr>
          <p:nvPr/>
        </p:nvSpPr>
        <p:spPr bwMode="auto">
          <a:xfrm>
            <a:off x="1169149" y="4749365"/>
            <a:ext cx="7795339" cy="172819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altLang="ja-JP" dirty="0">
              <a:ea typeface="ＭＳ Ｐゴシック" charset="-128"/>
              <a:cs typeface="+mn-cs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188640"/>
            <a:ext cx="201285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先行研究</a:t>
            </a:r>
            <a:endParaRPr kumimoji="1" lang="en-US" altLang="ja-JP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580112" y="1844824"/>
            <a:ext cx="3384376" cy="1200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solidFill>
                  <a:srgbClr val="FF0000"/>
                </a:solidFill>
              </a:rPr>
              <a:t>仮想化システム内の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r>
              <a:rPr lang="ja-JP" altLang="en-US" sz="2400" dirty="0" smtClean="0">
                <a:solidFill>
                  <a:srgbClr val="FF0000"/>
                </a:solidFill>
              </a:rPr>
              <a:t>管理者は入出力を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r>
              <a:rPr lang="ja-JP" altLang="en-US" sz="2400" dirty="0" smtClean="0">
                <a:solidFill>
                  <a:srgbClr val="FF0000"/>
                </a:solidFill>
              </a:rPr>
              <a:t>盗聴できない</a:t>
            </a:r>
            <a:endParaRPr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9" name="下矢印 8"/>
          <p:cNvSpPr/>
          <p:nvPr/>
        </p:nvSpPr>
        <p:spPr>
          <a:xfrm rot="16200000">
            <a:off x="4907891" y="2373029"/>
            <a:ext cx="974882" cy="350520"/>
          </a:xfrm>
          <a:prstGeom prst="down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3131840" y="4749365"/>
            <a:ext cx="2448272" cy="1656184"/>
          </a:xfrm>
          <a:prstGeom prst="rect">
            <a:avLst/>
          </a:prstGeom>
          <a:solidFill>
            <a:srgbClr val="D99694"/>
          </a:solidFill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179512" y="1700808"/>
            <a:ext cx="5040560" cy="175432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ＭＳ Ｐゴシック" panose="020B0600070205080204" pitchFamily="50" charset="-128"/>
              </a:rPr>
              <a:t>仮想デバイスを仮想化システムの</a:t>
            </a:r>
            <a:endParaRPr lang="en-US" altLang="ja-JP" sz="2400" dirty="0" smtClean="0">
              <a:latin typeface="ＭＳ Ｐゴシック" panose="020B0600070205080204" pitchFamily="50" charset="-128"/>
            </a:endParaRPr>
          </a:p>
          <a:p>
            <a:r>
              <a:rPr lang="ja-JP" altLang="en-US" sz="2400" dirty="0" smtClean="0">
                <a:latin typeface="ＭＳ Ｐゴシック" panose="020B0600070205080204" pitchFamily="50" charset="-128"/>
              </a:rPr>
              <a:t>外側で動かす</a:t>
            </a:r>
            <a:endParaRPr lang="en-US" altLang="ja-JP" sz="2400" dirty="0"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ＭＳ Ｐゴシック" panose="020B0600070205080204" pitchFamily="50" charset="-128"/>
              </a:rPr>
              <a:t>この仮想デバイスをシャドウデバイスと呼ぶ</a:t>
            </a:r>
            <a:endParaRPr lang="en-US" altLang="ja-JP" sz="2000" dirty="0"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ＭＳ Ｐゴシック" panose="020B0600070205080204" pitchFamily="50" charset="-128"/>
              </a:rPr>
              <a:t>ユーザはシャドウデバイスを用いて</a:t>
            </a:r>
            <a:r>
              <a:rPr lang="en-US" altLang="ja-JP" sz="2000" dirty="0" smtClean="0">
                <a:latin typeface="ＭＳ Ｐゴシック" panose="020B0600070205080204" pitchFamily="50" charset="-128"/>
              </a:rPr>
              <a:t>VM</a:t>
            </a:r>
            <a:r>
              <a:rPr lang="ja-JP" altLang="en-US" sz="2000" dirty="0" smtClean="0">
                <a:latin typeface="ＭＳ Ｐゴシック" panose="020B0600070205080204" pitchFamily="50" charset="-128"/>
              </a:rPr>
              <a:t>に</a:t>
            </a:r>
            <a:r>
              <a:rPr lang="en-US" altLang="ja-JP" sz="2000" dirty="0" smtClean="0">
                <a:latin typeface="ＭＳ Ｐゴシック" panose="020B0600070205080204" pitchFamily="50" charset="-128"/>
              </a:rPr>
              <a:t/>
            </a:r>
            <a:br>
              <a:rPr lang="en-US" altLang="ja-JP" sz="2000" dirty="0" smtClean="0">
                <a:latin typeface="ＭＳ Ｐゴシック" panose="020B0600070205080204" pitchFamily="50" charset="-128"/>
              </a:rPr>
            </a:br>
            <a:r>
              <a:rPr lang="ja-JP" altLang="en-US" sz="2000" dirty="0" smtClean="0">
                <a:latin typeface="ＭＳ Ｐゴシック" panose="020B0600070205080204" pitchFamily="50" charset="-128"/>
              </a:rPr>
              <a:t>　アクセス</a:t>
            </a:r>
            <a:endParaRPr lang="en-US" altLang="ja-JP" sz="2000" dirty="0" smtClean="0">
              <a:latin typeface="ＭＳ Ｐゴシック" panose="020B060007020508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33051" y="3500730"/>
            <a:ext cx="8446300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rgbClr val="FF0000"/>
                </a:solidFill>
              </a:rPr>
              <a:t>VM</a:t>
            </a:r>
            <a:r>
              <a:rPr lang="ja-JP" altLang="en-US" sz="2400" dirty="0" smtClean="0">
                <a:solidFill>
                  <a:srgbClr val="FF0000"/>
                </a:solidFill>
              </a:rPr>
              <a:t>マイグレーション後にアクセス</a:t>
            </a:r>
            <a:r>
              <a:rPr lang="ja-JP" altLang="en-US" sz="2400" dirty="0">
                <a:solidFill>
                  <a:srgbClr val="FF0000"/>
                </a:solidFill>
              </a:rPr>
              <a:t>できなく</a:t>
            </a:r>
            <a:r>
              <a:rPr lang="ja-JP" altLang="en-US" sz="2400" dirty="0" smtClean="0">
                <a:solidFill>
                  <a:srgbClr val="FF0000"/>
                </a:solidFill>
              </a:rPr>
              <a:t>なる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marL="266700" lvl="1" indent="-182563">
              <a:buFont typeface="Arial" charset="0"/>
              <a:buChar char="•"/>
            </a:pPr>
            <a:r>
              <a:rPr lang="ja-JP" altLang="en-US" sz="2400" dirty="0" smtClean="0"/>
              <a:t>仮想化システムの外側のステートを転送できないため</a:t>
            </a:r>
            <a:endParaRPr lang="en-US" altLang="ja-JP" sz="24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2771800" y="764704"/>
            <a:ext cx="6624736" cy="86409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dirty="0" smtClean="0">
              <a:solidFill>
                <a:srgbClr val="000000"/>
              </a:solidFill>
            </a:endParaRPr>
          </a:p>
          <a:p>
            <a:r>
              <a:rPr kumimoji="1" lang="ja-JP" altLang="en-US" sz="2800" dirty="0" smtClean="0">
                <a:solidFill>
                  <a:srgbClr val="000000"/>
                </a:solidFill>
              </a:rPr>
              <a:t>信頼できない</a:t>
            </a:r>
            <a:r>
              <a:rPr lang="ja-JP" altLang="en-US" sz="2800" dirty="0" smtClean="0">
                <a:solidFill>
                  <a:srgbClr val="000000"/>
                </a:solidFill>
              </a:rPr>
              <a:t>仮想化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システムの外側で</a:t>
            </a:r>
            <a:r>
              <a:rPr lang="en-US" altLang="ja-JP" sz="2800" dirty="0">
                <a:solidFill>
                  <a:srgbClr val="000000"/>
                </a:solidFill>
              </a:rPr>
              <a:t/>
            </a:r>
            <a:br>
              <a:rPr lang="en-US" altLang="ja-JP" sz="2800" dirty="0">
                <a:solidFill>
                  <a:srgbClr val="000000"/>
                </a:solidFill>
              </a:rPr>
            </a:br>
            <a:r>
              <a:rPr kumimoji="1" lang="ja-JP" altLang="en-US" sz="2800" dirty="0" smtClean="0">
                <a:solidFill>
                  <a:srgbClr val="000000"/>
                </a:solidFill>
              </a:rPr>
              <a:t>安全に帯域外リモート管理を実現</a:t>
            </a:r>
            <a:endParaRPr kumimoji="1" lang="en-US" altLang="ja-JP" sz="2800" dirty="0" smtClean="0">
              <a:solidFill>
                <a:srgbClr val="000000"/>
              </a:solidFill>
            </a:endParaRPr>
          </a:p>
          <a:p>
            <a:endParaRPr kumimoji="1" lang="ja-JP" altLang="en-US" sz="2400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7544" y="836712"/>
            <a:ext cx="30243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u="sng" dirty="0" err="1" smtClean="0">
                <a:latin typeface="Apple Chancery"/>
                <a:cs typeface="Apple Chancery"/>
              </a:rPr>
              <a:t>VSBypass</a:t>
            </a:r>
            <a:r>
              <a:rPr kumimoji="1" lang="ja-JP" altLang="en-US" sz="2400" b="1" dirty="0" smtClean="0">
                <a:latin typeface="+mj-ea"/>
                <a:ea typeface="+mj-ea"/>
                <a:cs typeface="Apple Chancery"/>
              </a:rPr>
              <a:t> </a:t>
            </a:r>
            <a:r>
              <a:rPr kumimoji="1" lang="en-US" altLang="ja-JP" sz="2400" b="1" dirty="0" smtClean="0">
                <a:latin typeface="+mj-ea"/>
                <a:ea typeface="+mj-ea"/>
                <a:cs typeface="Apple Chancery"/>
              </a:rPr>
              <a:t/>
            </a:r>
            <a:br>
              <a:rPr kumimoji="1" lang="en-US" altLang="ja-JP" sz="2400" b="1" dirty="0" smtClean="0">
                <a:latin typeface="+mj-ea"/>
                <a:ea typeface="+mj-ea"/>
                <a:cs typeface="Apple Chancery"/>
              </a:rPr>
            </a:br>
            <a:r>
              <a:rPr kumimoji="1" lang="en-US" altLang="ja-JP" sz="2400" b="1" dirty="0" smtClean="0">
                <a:latin typeface="+mj-ea"/>
                <a:ea typeface="+mj-ea"/>
                <a:cs typeface="Apple Chancery"/>
              </a:rPr>
              <a:t>[</a:t>
            </a:r>
            <a:r>
              <a:rPr lang="ja-JP" altLang="en-US" sz="2400" dirty="0" smtClean="0">
                <a:latin typeface="+mj-ea"/>
                <a:ea typeface="+mj-ea"/>
                <a:cs typeface="Apple Chancery"/>
              </a:rPr>
              <a:t>二神ら‘ </a:t>
            </a:r>
            <a:r>
              <a:rPr lang="en-US" altLang="ja-JP" sz="2400" dirty="0" smtClean="0">
                <a:latin typeface="+mj-ea"/>
                <a:ea typeface="+mj-ea"/>
                <a:cs typeface="Apple Chancery"/>
              </a:rPr>
              <a:t>16</a:t>
            </a:r>
            <a:r>
              <a:rPr lang="en-US" altLang="ja-JP" sz="2400" b="1" dirty="0" smtClean="0">
                <a:latin typeface="+mj-ea"/>
                <a:ea typeface="+mj-ea"/>
                <a:cs typeface="Apple Chancery"/>
              </a:rPr>
              <a:t>]</a:t>
            </a:r>
            <a:endParaRPr kumimoji="1" lang="en-US" altLang="ja-JP" sz="2400" b="1" u="sng" dirty="0" smtClean="0">
              <a:latin typeface="Apple Chancery"/>
              <a:cs typeface="Apple Chancery"/>
            </a:endParaRPr>
          </a:p>
        </p:txBody>
      </p:sp>
      <p:graphicFrame>
        <p:nvGraphicFramePr>
          <p:cNvPr id="2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161221"/>
              </p:ext>
            </p:extLst>
          </p:nvPr>
        </p:nvGraphicFramePr>
        <p:xfrm>
          <a:off x="323528" y="5229200"/>
          <a:ext cx="593725" cy="806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" name="Visio" r:id="rId3" imgW="593600" imgH="773900" progId="Visio.Drawing.11">
                  <p:embed/>
                </p:oleObj>
              </mc:Choice>
              <mc:Fallback>
                <p:oleObj name="Visio" r:id="rId3" imgW="593600" imgH="77390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5229200"/>
                        <a:ext cx="593725" cy="8067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" name="図 28" descr="point-query-user-icone-6173-128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4008" y="5469445"/>
            <a:ext cx="1023322" cy="895972"/>
          </a:xfrm>
          <a:prstGeom prst="rect">
            <a:avLst/>
          </a:prstGeom>
        </p:spPr>
      </p:pic>
      <p:sp>
        <p:nvSpPr>
          <p:cNvPr id="30" name="テキスト ボックス 29"/>
          <p:cNvSpPr txBox="1"/>
          <p:nvPr/>
        </p:nvSpPr>
        <p:spPr>
          <a:xfrm>
            <a:off x="179512" y="4869160"/>
            <a:ext cx="1115616" cy="38539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ユーザ</a:t>
            </a:r>
            <a:endParaRPr lang="en-US" altLang="ja-JP" dirty="0" smtClean="0"/>
          </a:p>
        </p:txBody>
      </p:sp>
      <p:sp>
        <p:nvSpPr>
          <p:cNvPr id="60" name="正方形/長方形 59"/>
          <p:cNvSpPr/>
          <p:nvPr/>
        </p:nvSpPr>
        <p:spPr>
          <a:xfrm>
            <a:off x="3491880" y="4749365"/>
            <a:ext cx="1800200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仮想化システム</a:t>
            </a:r>
            <a:endParaRPr kumimoji="1"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1043608" y="6189525"/>
            <a:ext cx="1800200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rgbClr val="000000"/>
                </a:solidFill>
              </a:rPr>
              <a:t>クラウド</a:t>
            </a:r>
            <a:endParaRPr kumimoji="1" lang="en-US" altLang="ja-JP" dirty="0" smtClean="0">
              <a:solidFill>
                <a:srgbClr val="000000"/>
              </a:solidFill>
            </a:endParaRPr>
          </a:p>
        </p:txBody>
      </p:sp>
      <p:cxnSp>
        <p:nvCxnSpPr>
          <p:cNvPr id="64" name="直線矢印コネクタ 63"/>
          <p:cNvCxnSpPr/>
          <p:nvPr/>
        </p:nvCxnSpPr>
        <p:spPr>
          <a:xfrm>
            <a:off x="899592" y="5589240"/>
            <a:ext cx="827960" cy="1"/>
          </a:xfrm>
          <a:prstGeom prst="straightConnector1">
            <a:avLst/>
          </a:prstGeom>
          <a:ln w="508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/>
          <p:cNvCxnSpPr/>
          <p:nvPr/>
        </p:nvCxnSpPr>
        <p:spPr>
          <a:xfrm flipH="1">
            <a:off x="2843808" y="5589240"/>
            <a:ext cx="936104" cy="0"/>
          </a:xfrm>
          <a:prstGeom prst="straightConnector1">
            <a:avLst/>
          </a:prstGeom>
          <a:ln w="50800">
            <a:solidFill>
              <a:srgbClr val="000000"/>
            </a:solidFill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角丸四角形 40"/>
          <p:cNvSpPr/>
          <p:nvPr/>
        </p:nvSpPr>
        <p:spPr>
          <a:xfrm>
            <a:off x="1727552" y="5173285"/>
            <a:ext cx="1152128" cy="6480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0000"/>
                </a:solidFill>
              </a:rPr>
              <a:t>シャドウ</a:t>
            </a:r>
            <a:endParaRPr kumimoji="1" lang="en-US" altLang="ja-JP" dirty="0" smtClean="0">
              <a:solidFill>
                <a:srgbClr val="000000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rgbClr val="000000"/>
                </a:solidFill>
              </a:rPr>
              <a:t>デバイス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1" name="正方形/長方形 58"/>
          <p:cNvSpPr/>
          <p:nvPr/>
        </p:nvSpPr>
        <p:spPr>
          <a:xfrm>
            <a:off x="6173197" y="4749365"/>
            <a:ext cx="2448272" cy="1656184"/>
          </a:xfrm>
          <a:prstGeom prst="rect">
            <a:avLst/>
          </a:prstGeom>
          <a:solidFill>
            <a:srgbClr val="D99694"/>
          </a:solidFill>
          <a:ln>
            <a:solidFill>
              <a:srgbClr val="C0504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59"/>
          <p:cNvSpPr/>
          <p:nvPr/>
        </p:nvSpPr>
        <p:spPr>
          <a:xfrm>
            <a:off x="6516216" y="4725144"/>
            <a:ext cx="1800200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rgbClr val="000000"/>
                </a:solidFill>
              </a:rPr>
              <a:t>仮想化システム</a:t>
            </a:r>
            <a:endParaRPr kumimoji="1" lang="en-US" altLang="ja-JP" dirty="0" smtClean="0">
              <a:solidFill>
                <a:srgbClr val="000000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328932" y="5172724"/>
            <a:ext cx="2673752" cy="325251"/>
          </a:xfrm>
          <a:custGeom>
            <a:avLst/>
            <a:gdLst>
              <a:gd name="connsiteX0" fmla="*/ 0 w 2673752"/>
              <a:gd name="connsiteY0" fmla="*/ 325251 h 325251"/>
              <a:gd name="connsiteX1" fmla="*/ 1458410 w 2673752"/>
              <a:gd name="connsiteY1" fmla="*/ 1160 h 325251"/>
              <a:gd name="connsiteX2" fmla="*/ 2673752 w 2673752"/>
              <a:gd name="connsiteY2" fmla="*/ 209504 h 325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752" h="325251">
                <a:moveTo>
                  <a:pt x="0" y="325251"/>
                </a:moveTo>
                <a:cubicBezTo>
                  <a:pt x="506392" y="172851"/>
                  <a:pt x="1012785" y="20451"/>
                  <a:pt x="1458410" y="1160"/>
                </a:cubicBezTo>
                <a:cubicBezTo>
                  <a:pt x="1904035" y="-18131"/>
                  <a:pt x="2673752" y="209504"/>
                  <a:pt x="2673752" y="209504"/>
                </a:cubicBezTo>
              </a:path>
            </a:pathLst>
          </a:custGeom>
          <a:noFill/>
          <a:ln>
            <a:solidFill>
              <a:srgbClr val="00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7" name="Picture 150" descr="ICON_VM_basic_label_Q30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48264" y="5157192"/>
            <a:ext cx="9191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50" descr="ICON_VM_basic_label_Q30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779912" y="5085184"/>
            <a:ext cx="9191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図 47" descr="point-query-user-icone-6173-128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8344" y="5445224"/>
            <a:ext cx="1023322" cy="89597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-1528880" y="15411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56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835696" y="620688"/>
            <a:ext cx="7308304" cy="86409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dirty="0" smtClean="0">
              <a:solidFill>
                <a:srgbClr val="000000"/>
              </a:solidFill>
            </a:endParaRPr>
          </a:p>
          <a:p>
            <a:r>
              <a:rPr lang="ja-JP" altLang="en-US" sz="2600" dirty="0" smtClean="0">
                <a:solidFill>
                  <a:srgbClr val="000000"/>
                </a:solidFill>
              </a:rPr>
              <a:t>仮想化システムの外側で動作するシャドウデバイスのステートを</a:t>
            </a:r>
            <a:r>
              <a:rPr lang="en-US" altLang="ja-JP" sz="2600" dirty="0" smtClean="0">
                <a:solidFill>
                  <a:srgbClr val="000000"/>
                </a:solidFill>
              </a:rPr>
              <a:t>VM</a:t>
            </a:r>
            <a:r>
              <a:rPr lang="ja-JP" altLang="en-US" sz="2600" dirty="0" smtClean="0">
                <a:solidFill>
                  <a:srgbClr val="000000"/>
                </a:solidFill>
              </a:rPr>
              <a:t>と同時にマイグレーション可能</a:t>
            </a:r>
            <a:endParaRPr kumimoji="1" lang="en-US" altLang="ja-JP" sz="2600" dirty="0" smtClean="0">
              <a:solidFill>
                <a:srgbClr val="000000"/>
              </a:solidFill>
            </a:endParaRPr>
          </a:p>
          <a:p>
            <a:endParaRPr kumimoji="1" lang="ja-JP" altLang="en-US" sz="2400" dirty="0">
              <a:solidFill>
                <a:srgbClr val="00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520" y="83671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u="sng" dirty="0" err="1" smtClean="0">
                <a:latin typeface="Apple Chancery"/>
                <a:cs typeface="Apple Chancery"/>
              </a:rPr>
              <a:t>USShadow</a:t>
            </a:r>
            <a:endParaRPr kumimoji="1" lang="en-US" altLang="ja-JP" sz="2400" b="1" u="sng" dirty="0" smtClean="0">
              <a:latin typeface="Apple Chancery"/>
              <a:cs typeface="Apple Chancery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79512" y="188640"/>
            <a:ext cx="110799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3600" b="1" dirty="0" smtClean="0">
                <a:solidFill>
                  <a:srgbClr val="000000"/>
                </a:solidFill>
              </a:rPr>
              <a:t>提案</a:t>
            </a:r>
          </a:p>
        </p:txBody>
      </p:sp>
      <p:graphicFrame>
        <p:nvGraphicFramePr>
          <p:cNvPr id="27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1424612"/>
              </p:ext>
            </p:extLst>
          </p:nvPr>
        </p:nvGraphicFramePr>
        <p:xfrm>
          <a:off x="179512" y="5445224"/>
          <a:ext cx="864096" cy="11606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1" name="Visio" r:id="rId3" imgW="702171" imgH="953869" progId="Visio.Drawing.11">
                  <p:embed/>
                </p:oleObj>
              </mc:Choice>
              <mc:Fallback>
                <p:oleObj name="Visio" r:id="rId3" imgW="702171" imgH="95386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445224"/>
                        <a:ext cx="864096" cy="11606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図形グループ 20"/>
          <p:cNvGrpSpPr/>
          <p:nvPr/>
        </p:nvGrpSpPr>
        <p:grpSpPr>
          <a:xfrm>
            <a:off x="509616" y="4077073"/>
            <a:ext cx="3774352" cy="2073306"/>
            <a:chOff x="1403648" y="2960550"/>
            <a:chExt cx="3747491" cy="1501359"/>
          </a:xfrm>
        </p:grpSpPr>
        <p:sp>
          <p:nvSpPr>
            <p:cNvPr id="22" name="角丸四角形 21"/>
            <p:cNvSpPr/>
            <p:nvPr/>
          </p:nvSpPr>
          <p:spPr>
            <a:xfrm>
              <a:off x="1403648" y="2960550"/>
              <a:ext cx="3747491" cy="1501359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863283" y="3273412"/>
              <a:ext cx="2144867" cy="1003146"/>
            </a:xfrm>
            <a:prstGeom prst="rect">
              <a:avLst/>
            </a:prstGeom>
            <a:solidFill>
              <a:srgbClr val="D99694"/>
            </a:solidFill>
            <a:ln>
              <a:solidFill>
                <a:srgbClr val="C0504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077769" y="3169125"/>
              <a:ext cx="1728192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dirty="0" smtClean="0">
                  <a:solidFill>
                    <a:srgbClr val="000000"/>
                  </a:solidFill>
                </a:rPr>
                <a:t>仮想化システム</a:t>
              </a:r>
              <a:endParaRPr kumimoji="1" lang="en-US" altLang="ja-JP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1504866" y="3742705"/>
              <a:ext cx="1224135" cy="48010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シャドウ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デバイス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対角する 2 つの角を切り取った四角形 25"/>
            <p:cNvSpPr/>
            <p:nvPr/>
          </p:nvSpPr>
          <p:spPr>
            <a:xfrm>
              <a:off x="3006273" y="3690562"/>
              <a:ext cx="1358415" cy="521439"/>
            </a:xfrm>
            <a:prstGeom prst="snip2Diag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>
                <a:solidFill>
                  <a:srgbClr val="000000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</a:rPr>
                <a:t>移送</a:t>
              </a:r>
              <a:endParaRPr kumimoji="1" lang="en-US" altLang="ja-JP" dirty="0" smtClean="0">
                <a:solidFill>
                  <a:srgbClr val="000000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</a:rPr>
                <a:t>マネージャ</a:t>
              </a:r>
              <a:endParaRPr kumimoji="1" lang="en-US" altLang="ja-JP" dirty="0" smtClean="0">
                <a:solidFill>
                  <a:srgbClr val="000000"/>
                </a:solidFill>
              </a:endParaRPr>
            </a:p>
            <a:p>
              <a:pPr algn="ctr"/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5" name="直線矢印コネクタ 4"/>
          <p:cNvCxnSpPr>
            <a:endCxn id="26" idx="2"/>
          </p:cNvCxnSpPr>
          <p:nvPr/>
        </p:nvCxnSpPr>
        <p:spPr>
          <a:xfrm>
            <a:off x="1835696" y="5445224"/>
            <a:ext cx="288032" cy="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1475656" y="4149080"/>
            <a:ext cx="1568129" cy="16211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0000"/>
                </a:solidFill>
              </a:rPr>
              <a:t>移送元ホスト</a:t>
            </a:r>
            <a:endParaRPr kumimoji="1" lang="en-US" altLang="ja-JP" dirty="0" smtClean="0">
              <a:solidFill>
                <a:srgbClr val="000000"/>
              </a:solidFill>
            </a:endParaRPr>
          </a:p>
        </p:txBody>
      </p:sp>
      <p:graphicFrame>
        <p:nvGraphicFramePr>
          <p:cNvPr id="30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261370"/>
              </p:ext>
            </p:extLst>
          </p:nvPr>
        </p:nvGraphicFramePr>
        <p:xfrm>
          <a:off x="4788024" y="5445224"/>
          <a:ext cx="864096" cy="1175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Visio" r:id="rId5" imgW="702171" imgH="953869" progId="Visio.Drawing.11">
                  <p:embed/>
                </p:oleObj>
              </mc:Choice>
              <mc:Fallback>
                <p:oleObj name="Visio" r:id="rId5" imgW="702171" imgH="95386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5445224"/>
                        <a:ext cx="864096" cy="11755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直線矢印コネクタ 4"/>
          <p:cNvCxnSpPr/>
          <p:nvPr/>
        </p:nvCxnSpPr>
        <p:spPr>
          <a:xfrm>
            <a:off x="7571300" y="5472985"/>
            <a:ext cx="704033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91680" y="4941168"/>
            <a:ext cx="646331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保存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675459" y="554866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復元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pic>
        <p:nvPicPr>
          <p:cNvPr id="29" name="Picture 150" descr="ICON_VM_basic_label_Q30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63888" y="4797152"/>
            <a:ext cx="55838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" name="図形グループ 32"/>
          <p:cNvGrpSpPr/>
          <p:nvPr/>
        </p:nvGrpSpPr>
        <p:grpSpPr>
          <a:xfrm>
            <a:off x="5076056" y="4077072"/>
            <a:ext cx="3744416" cy="2160239"/>
            <a:chOff x="1403648" y="2897598"/>
            <a:chExt cx="3717769" cy="1564311"/>
          </a:xfrm>
        </p:grpSpPr>
        <p:sp>
          <p:nvSpPr>
            <p:cNvPr id="34" name="角丸四角形 33"/>
            <p:cNvSpPr/>
            <p:nvPr/>
          </p:nvSpPr>
          <p:spPr>
            <a:xfrm>
              <a:off x="1403648" y="2897598"/>
              <a:ext cx="3717769" cy="156431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1475144" y="3210459"/>
              <a:ext cx="2144867" cy="1003146"/>
            </a:xfrm>
            <a:prstGeom prst="rect">
              <a:avLst/>
            </a:prstGeom>
            <a:solidFill>
              <a:srgbClr val="D99694"/>
            </a:solidFill>
            <a:ln>
              <a:solidFill>
                <a:srgbClr val="C0504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1761126" y="3106172"/>
              <a:ext cx="1728192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dirty="0" smtClean="0">
                  <a:solidFill>
                    <a:srgbClr val="000000"/>
                  </a:solidFill>
                </a:rPr>
                <a:t>仮想化システム</a:t>
              </a:r>
              <a:endParaRPr kumimoji="1" lang="en-US" altLang="ja-JP" dirty="0" smtClean="0">
                <a:solidFill>
                  <a:srgbClr val="000000"/>
                </a:solidFill>
              </a:endParaRPr>
            </a:p>
          </p:txBody>
        </p:sp>
        <p:sp>
          <p:nvSpPr>
            <p:cNvPr id="42" name="角丸四角形 41"/>
            <p:cNvSpPr/>
            <p:nvPr/>
          </p:nvSpPr>
          <p:spPr>
            <a:xfrm>
              <a:off x="3763001" y="3679753"/>
              <a:ext cx="1224135" cy="480101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シャドウ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デバイス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対角する 2 つの角を切り取った四角形 42"/>
            <p:cNvSpPr/>
            <p:nvPr/>
          </p:nvSpPr>
          <p:spPr>
            <a:xfrm>
              <a:off x="1618135" y="3627609"/>
              <a:ext cx="1358415" cy="521439"/>
            </a:xfrm>
            <a:prstGeom prst="snip2Diag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>
                <a:solidFill>
                  <a:srgbClr val="000000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</a:rPr>
                <a:t>移送</a:t>
              </a:r>
              <a:endParaRPr kumimoji="1" lang="en-US" altLang="ja-JP" dirty="0" smtClean="0">
                <a:solidFill>
                  <a:srgbClr val="000000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</a:rPr>
                <a:t>マネージャ</a:t>
              </a:r>
              <a:endParaRPr kumimoji="1" lang="en-US" altLang="ja-JP" dirty="0" smtClean="0">
                <a:solidFill>
                  <a:srgbClr val="000000"/>
                </a:solidFill>
              </a:endParaRPr>
            </a:p>
            <a:p>
              <a:pPr algn="ctr"/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</p:grpSp>
      <p:pic>
        <p:nvPicPr>
          <p:cNvPr id="44" name="Picture 150" descr="ICON_VM_basic_label_Q30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32240" y="4797152"/>
            <a:ext cx="558384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正方形/長方形 44"/>
          <p:cNvSpPr/>
          <p:nvPr/>
        </p:nvSpPr>
        <p:spPr>
          <a:xfrm>
            <a:off x="6228184" y="4149080"/>
            <a:ext cx="1568129" cy="16211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0000"/>
                </a:solidFill>
              </a:rPr>
              <a:t>移送先ホスト</a:t>
            </a:r>
            <a:endParaRPr kumimoji="1" lang="en-US" altLang="ja-JP" dirty="0" smtClean="0">
              <a:solidFill>
                <a:srgbClr val="000000"/>
              </a:solidFill>
            </a:endParaRPr>
          </a:p>
        </p:txBody>
      </p:sp>
      <p:cxnSp>
        <p:nvCxnSpPr>
          <p:cNvPr id="50" name="直線矢印コネクタ 4"/>
          <p:cNvCxnSpPr>
            <a:endCxn id="43" idx="2"/>
          </p:cNvCxnSpPr>
          <p:nvPr/>
        </p:nvCxnSpPr>
        <p:spPr>
          <a:xfrm flipV="1">
            <a:off x="3491880" y="5445225"/>
            <a:ext cx="1800200" cy="1011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6660232" y="5445224"/>
            <a:ext cx="792088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10"/>
          <p:cNvSpPr txBox="1"/>
          <p:nvPr/>
        </p:nvSpPr>
        <p:spPr>
          <a:xfrm>
            <a:off x="6804248" y="5517232"/>
            <a:ext cx="646331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復元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3" name="TextBox 10"/>
          <p:cNvSpPr txBox="1"/>
          <p:nvPr/>
        </p:nvSpPr>
        <p:spPr>
          <a:xfrm>
            <a:off x="4355976" y="5013176"/>
            <a:ext cx="646331" cy="36933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転送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23528" y="1988840"/>
            <a:ext cx="8496944" cy="467999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2400" dirty="0" smtClean="0">
                <a:solidFill>
                  <a:srgbClr val="000000"/>
                </a:solidFill>
              </a:rPr>
              <a:t>シャドウデバイス</a:t>
            </a:r>
            <a:r>
              <a:rPr kumimoji="1" lang="ja-JP" altLang="en-US" sz="2400" dirty="0" smtClean="0">
                <a:solidFill>
                  <a:srgbClr val="000000"/>
                </a:solidFill>
              </a:rPr>
              <a:t>と</a:t>
            </a:r>
            <a:r>
              <a:rPr lang="ja-JP" altLang="en-US" sz="2400" dirty="0" smtClean="0">
                <a:solidFill>
                  <a:srgbClr val="000000"/>
                </a:solidFill>
              </a:rPr>
              <a:t>の安全で</a:t>
            </a:r>
            <a:r>
              <a:rPr kumimoji="1" lang="ja-JP" altLang="en-US" sz="2400" dirty="0" smtClean="0">
                <a:solidFill>
                  <a:srgbClr val="000000"/>
                </a:solidFill>
              </a:rPr>
              <a:t>高速</a:t>
            </a:r>
            <a:r>
              <a:rPr kumimoji="1" lang="ja-JP" altLang="en-US" sz="2400" dirty="0" smtClean="0">
                <a:solidFill>
                  <a:srgbClr val="000000"/>
                </a:solidFill>
              </a:rPr>
              <a:t>な通信</a:t>
            </a:r>
            <a:endParaRPr kumimoji="1" lang="ja-JP" altLang="en-US" sz="2400" dirty="0">
              <a:solidFill>
                <a:srgbClr val="000000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>
          <a:xfrm>
            <a:off x="323528" y="2636912"/>
            <a:ext cx="8496944" cy="467999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2400" dirty="0" smtClean="0">
                <a:solidFill>
                  <a:srgbClr val="000000"/>
                </a:solidFill>
              </a:rPr>
              <a:t>シャドウデバイスからの情報漏洩の防止</a:t>
            </a:r>
            <a:endParaRPr kumimoji="1" lang="ja-JP" altLang="en-US" sz="2400" dirty="0">
              <a:solidFill>
                <a:srgbClr val="000000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23528" y="3284984"/>
            <a:ext cx="8496944" cy="467999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2400" dirty="0" smtClean="0">
                <a:solidFill>
                  <a:srgbClr val="000000"/>
                </a:solidFill>
              </a:rPr>
              <a:t>シャドウデバイスのステートのシームレスな転送</a:t>
            </a:r>
            <a:endParaRPr kumimoji="1" lang="ja-JP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09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251520" y="1124744"/>
            <a:ext cx="8640960" cy="13681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179512" y="2564904"/>
            <a:ext cx="8712968" cy="1077218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ＭＳ Ｐゴシック" panose="020B0600070205080204" pitchFamily="50" charset="-128"/>
              </a:rPr>
              <a:t>移送マネージャのメモリをシャドウデバイスと共有</a:t>
            </a:r>
            <a:endParaRPr lang="en-US" altLang="ja-JP" sz="2400" dirty="0"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ＭＳ Ｐゴシック" panose="020B0600070205080204" pitchFamily="50" charset="-128"/>
              </a:rPr>
              <a:t>シャドウデバイスから直接、読み書きできるようにする</a:t>
            </a:r>
            <a:endParaRPr lang="en-US" altLang="ja-JP" sz="2000" dirty="0"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ＭＳ Ｐゴシック" panose="020B0600070205080204" pitchFamily="50" charset="-128"/>
              </a:rPr>
              <a:t>共有メモリを用いることで高速で安全な通信を実現</a:t>
            </a:r>
            <a:endParaRPr lang="en-US" altLang="ja-JP" sz="2000" dirty="0" smtClean="0">
              <a:latin typeface="ＭＳ Ｐゴシック" panose="020B060007020508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79512" y="188640"/>
            <a:ext cx="6001964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2400" b="1" u="sng" dirty="0" smtClean="0">
                <a:solidFill>
                  <a:srgbClr val="000000"/>
                </a:solidFill>
              </a:rPr>
              <a:t>共有メモリを用いたシャドウデバイスとの通信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79512" y="3789040"/>
            <a:ext cx="8712968" cy="1077218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endParaRPr lang="en-US" altLang="ja-JP" sz="2400" dirty="0"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ＭＳ Ｐゴシック" panose="020B0600070205080204" pitchFamily="50" charset="-128"/>
              </a:rPr>
              <a:t>S</a:t>
            </a:r>
            <a:r>
              <a:rPr lang="en-US" altLang="ja-JP" sz="2000" dirty="0" err="1" smtClean="0">
                <a:latin typeface="ＭＳ Ｐゴシック" panose="020B0600070205080204" pitchFamily="50" charset="-128"/>
              </a:rPr>
              <a:t>aveState</a:t>
            </a:r>
            <a:r>
              <a:rPr lang="ja-JP" altLang="en-US" sz="2000" dirty="0" smtClean="0">
                <a:latin typeface="ＭＳ Ｐゴシック" panose="020B0600070205080204" pitchFamily="50" charset="-128"/>
              </a:rPr>
              <a:t>コマンド：状態を</a:t>
            </a:r>
            <a:r>
              <a:rPr lang="ja-JP" altLang="en-US" sz="200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暗号化</a:t>
            </a:r>
            <a:r>
              <a:rPr lang="ja-JP" altLang="en-US" sz="2000" dirty="0" smtClean="0">
                <a:latin typeface="ＭＳ Ｐゴシック" panose="020B0600070205080204" pitchFamily="50" charset="-128"/>
              </a:rPr>
              <a:t>して共有メモリに書き込む</a:t>
            </a:r>
            <a:endParaRPr lang="en-US" altLang="ja-JP" sz="2000" dirty="0" smtClean="0"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en-US" altLang="en-US" sz="2000" dirty="0" err="1" smtClean="0">
                <a:latin typeface="ＭＳ Ｐゴシック" panose="020B0600070205080204" pitchFamily="50" charset="-128"/>
              </a:rPr>
              <a:t>LoadState</a:t>
            </a:r>
            <a:r>
              <a:rPr lang="ja-JP" altLang="en-US" sz="2000" dirty="0" smtClean="0">
                <a:latin typeface="ＭＳ Ｐゴシック" panose="020B0600070205080204" pitchFamily="50" charset="-128"/>
              </a:rPr>
              <a:t>コマンド：状態を</a:t>
            </a:r>
            <a:r>
              <a:rPr lang="ja-JP" altLang="en-US" sz="200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復号</a:t>
            </a:r>
            <a:r>
              <a:rPr lang="ja-JP" altLang="en-US" sz="2000" dirty="0" smtClean="0">
                <a:latin typeface="ＭＳ Ｐゴシック" panose="020B0600070205080204" pitchFamily="50" charset="-128"/>
              </a:rPr>
              <a:t>して共有メモリから読み込む</a:t>
            </a:r>
            <a:endParaRPr lang="en-US" altLang="ja-JP" sz="2000" dirty="0" smtClean="0">
              <a:latin typeface="ＭＳ Ｐゴシック" panose="020B0600070205080204" pitchFamily="50" charset="-128"/>
            </a:endParaRPr>
          </a:p>
        </p:txBody>
      </p:sp>
      <p:grpSp>
        <p:nvGrpSpPr>
          <p:cNvPr id="4" name="図形グループ 3"/>
          <p:cNvGrpSpPr/>
          <p:nvPr/>
        </p:nvGrpSpPr>
        <p:grpSpPr>
          <a:xfrm>
            <a:off x="899592" y="4941168"/>
            <a:ext cx="7056784" cy="1679654"/>
            <a:chOff x="899592" y="4077072"/>
            <a:chExt cx="7056784" cy="1679654"/>
          </a:xfrm>
        </p:grpSpPr>
        <p:graphicFrame>
          <p:nvGraphicFramePr>
            <p:cNvPr id="22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28037002"/>
                </p:ext>
              </p:extLst>
            </p:nvPr>
          </p:nvGraphicFramePr>
          <p:xfrm>
            <a:off x="899592" y="4581128"/>
            <a:ext cx="864096" cy="11755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9" name="Visio" r:id="rId3" imgW="702171" imgH="953869" progId="Visio.Drawing.11">
                    <p:embed/>
                  </p:oleObj>
                </mc:Choice>
                <mc:Fallback>
                  <p:oleObj name="Visio" r:id="rId3" imgW="702171" imgH="953869" progId="Visio.Drawing.11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9592" y="4581128"/>
                          <a:ext cx="864096" cy="11755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" name="角丸四角形 23"/>
            <p:cNvSpPr/>
            <p:nvPr/>
          </p:nvSpPr>
          <p:spPr>
            <a:xfrm>
              <a:off x="1403648" y="4077072"/>
              <a:ext cx="6552728" cy="151216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4644008" y="4221088"/>
              <a:ext cx="3017648" cy="1224136"/>
            </a:xfrm>
            <a:prstGeom prst="rect">
              <a:avLst/>
            </a:prstGeom>
            <a:solidFill>
              <a:srgbClr val="D99694"/>
            </a:solidFill>
            <a:ln>
              <a:solidFill>
                <a:srgbClr val="C0504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5292080" y="4149080"/>
              <a:ext cx="1728192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dirty="0" smtClean="0">
                  <a:solidFill>
                    <a:srgbClr val="000000"/>
                  </a:solidFill>
                </a:rPr>
                <a:t>仮想化システム</a:t>
              </a:r>
              <a:endParaRPr kumimoji="1" lang="en-US" altLang="ja-JP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1619672" y="4725144"/>
              <a:ext cx="1152128" cy="64807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シャドウ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デバイス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" name="対角する 2 つの角を切り取った四角形 1"/>
            <p:cNvSpPr/>
            <p:nvPr/>
          </p:nvSpPr>
          <p:spPr>
            <a:xfrm>
              <a:off x="4788024" y="4653136"/>
              <a:ext cx="1368152" cy="720080"/>
            </a:xfrm>
            <a:prstGeom prst="snip2Diag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>
                <a:solidFill>
                  <a:srgbClr val="000000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</a:rPr>
                <a:t>移送</a:t>
              </a:r>
              <a:endParaRPr kumimoji="1" lang="en-US" altLang="ja-JP" dirty="0" smtClean="0">
                <a:solidFill>
                  <a:srgbClr val="000000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</a:rPr>
                <a:t>マネージャ</a:t>
              </a:r>
              <a:endParaRPr kumimoji="1" lang="en-US" altLang="ja-JP" dirty="0" smtClean="0">
                <a:solidFill>
                  <a:srgbClr val="000000"/>
                </a:solidFill>
              </a:endParaRPr>
            </a:p>
            <a:p>
              <a:pPr algn="ctr"/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5" name="対角する 2 つの角を丸めた四角形 4"/>
            <p:cNvSpPr/>
            <p:nvPr/>
          </p:nvSpPr>
          <p:spPr>
            <a:xfrm>
              <a:off x="3347864" y="4149080"/>
              <a:ext cx="914400" cy="914400"/>
            </a:xfrm>
            <a:prstGeom prst="round2DiagRect">
              <a:avLst/>
            </a:prstGeom>
            <a:solidFill>
              <a:srgbClr val="FFFFFF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 smtClean="0">
                  <a:solidFill>
                    <a:srgbClr val="000000"/>
                  </a:solidFill>
                </a:rPr>
                <a:t>共有メモリ</a:t>
              </a:r>
              <a:endParaRPr kumimoji="1" lang="ja-JP" altLang="en-US" sz="2000" dirty="0">
                <a:solidFill>
                  <a:srgbClr val="000000"/>
                </a:solidFill>
              </a:endParaRPr>
            </a:p>
          </p:txBody>
        </p:sp>
        <p:cxnSp>
          <p:nvCxnSpPr>
            <p:cNvPr id="8" name="直線矢印コネクタ 7"/>
            <p:cNvCxnSpPr>
              <a:stCxn id="26" idx="3"/>
              <a:endCxn id="5" idx="2"/>
            </p:cNvCxnSpPr>
            <p:nvPr/>
          </p:nvCxnSpPr>
          <p:spPr>
            <a:xfrm flipV="1">
              <a:off x="2771800" y="4606280"/>
              <a:ext cx="576064" cy="44290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矢印コネクタ 34"/>
            <p:cNvCxnSpPr>
              <a:stCxn id="2" idx="2"/>
              <a:endCxn id="5" idx="0"/>
            </p:cNvCxnSpPr>
            <p:nvPr/>
          </p:nvCxnSpPr>
          <p:spPr>
            <a:xfrm flipH="1" flipV="1">
              <a:off x="4262264" y="4606280"/>
              <a:ext cx="525760" cy="406896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/>
            <p:nvPr/>
          </p:nvCxnSpPr>
          <p:spPr>
            <a:xfrm flipH="1">
              <a:off x="2771800" y="5229200"/>
              <a:ext cx="2016224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正方形/長方形 15"/>
            <p:cNvSpPr/>
            <p:nvPr/>
          </p:nvSpPr>
          <p:spPr>
            <a:xfrm>
              <a:off x="3131840" y="5301208"/>
              <a:ext cx="1296144" cy="288032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dirty="0" smtClean="0">
                  <a:solidFill>
                    <a:srgbClr val="000000"/>
                  </a:solidFill>
                </a:rPr>
                <a:t>コマンド</a:t>
              </a:r>
              <a:endParaRPr kumimoji="1" lang="ja-JP" altLang="en-US" sz="2000" dirty="0">
                <a:solidFill>
                  <a:srgbClr val="000000"/>
                </a:solidFill>
              </a:endParaRP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179512" y="1988840"/>
            <a:ext cx="8712968" cy="165618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07504" y="3573016"/>
            <a:ext cx="7632848" cy="86409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400" dirty="0" smtClean="0">
              <a:solidFill>
                <a:srgbClr val="000000"/>
              </a:solidFill>
            </a:endParaRPr>
          </a:p>
          <a:p>
            <a:r>
              <a:rPr lang="ja-JP" altLang="en-US" sz="2400" dirty="0" smtClean="0">
                <a:solidFill>
                  <a:srgbClr val="000000"/>
                </a:solidFill>
              </a:rPr>
              <a:t>移送マネージャからシャドウデバイスに</a:t>
            </a:r>
            <a:r>
              <a:rPr lang="ja-JP" altLang="en-US" sz="2400" dirty="0">
                <a:solidFill>
                  <a:srgbClr val="000000"/>
                </a:solidFill>
              </a:rPr>
              <a:t>コマンド</a:t>
            </a:r>
            <a:r>
              <a:rPr lang="ja-JP" altLang="en-US" sz="2400" dirty="0" smtClean="0">
                <a:solidFill>
                  <a:srgbClr val="000000"/>
                </a:solidFill>
              </a:rPr>
              <a:t>を送信</a:t>
            </a:r>
            <a:endParaRPr kumimoji="1" lang="en-US" altLang="ja-JP" sz="2400" dirty="0" smtClean="0">
              <a:solidFill>
                <a:srgbClr val="000000"/>
              </a:solidFill>
            </a:endParaRPr>
          </a:p>
          <a:p>
            <a:endParaRPr kumimoji="1" lang="ja-JP" altLang="en-US" sz="2400" dirty="0">
              <a:solidFill>
                <a:srgbClr val="000000"/>
              </a:solidFill>
            </a:endParaRPr>
          </a:p>
        </p:txBody>
      </p:sp>
      <p:pic>
        <p:nvPicPr>
          <p:cNvPr id="25" name="Picture 150" descr="ICON_VM_basic_label_Q30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88224" y="5445224"/>
            <a:ext cx="744511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円/楕円 5"/>
          <p:cNvSpPr/>
          <p:nvPr/>
        </p:nvSpPr>
        <p:spPr>
          <a:xfrm>
            <a:off x="395536" y="908720"/>
            <a:ext cx="936104" cy="43204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0000"/>
                </a:solidFill>
              </a:rPr>
              <a:t>検討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23528" y="1340768"/>
            <a:ext cx="8712968" cy="1077218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ＭＳ Ｐゴシック" panose="020B0600070205080204" pitchFamily="50" charset="-128"/>
              </a:rPr>
              <a:t>ネットワークを経由したシャドウデバイスと移送マネージャの通信</a:t>
            </a:r>
            <a:endParaRPr lang="en-US" altLang="ja-JP" sz="2400" dirty="0"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ＭＳ Ｐゴシック" panose="020B0600070205080204" pitchFamily="50" charset="-128"/>
              </a:rPr>
              <a:t>仮想ネットワークのオーバヘッドが大きい</a:t>
            </a:r>
            <a:endParaRPr lang="en-US" altLang="ja-JP" sz="2000" dirty="0"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ＭＳ Ｐゴシック" panose="020B0600070205080204" pitchFamily="50" charset="-128"/>
              </a:rPr>
              <a:t>シャドウデバイスが攻撃を受ける可能性が増大</a:t>
            </a:r>
            <a:endParaRPr lang="en-US" altLang="ja-JP" sz="2000" dirty="0" smtClean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4029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179512" y="764704"/>
            <a:ext cx="7920880" cy="83099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ＭＳ Ｐゴシック" panose="020B0600070205080204" pitchFamily="50" charset="-128"/>
              </a:rPr>
              <a:t>移送マネージャはウルトラコールを用いてシャドウデバイスにコマンドを送信</a:t>
            </a:r>
            <a:endParaRPr lang="en-US" altLang="ja-JP" sz="2400" dirty="0">
              <a:latin typeface="ＭＳ Ｐゴシック" panose="020B060007020508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79512" y="188640"/>
            <a:ext cx="4852610" cy="46166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2400" b="1" u="sng" dirty="0" smtClean="0">
                <a:solidFill>
                  <a:srgbClr val="000000"/>
                </a:solidFill>
              </a:rPr>
              <a:t>ウルトラコールを用いたコマンド送信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79512" y="1988840"/>
            <a:ext cx="8712968" cy="1415772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endParaRPr lang="en-US" altLang="ja-JP" sz="2400" dirty="0"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ja-JP" altLang="en-US" sz="2200" dirty="0" smtClean="0">
                <a:latin typeface="ＭＳ Ｐゴシック" panose="020B0600070205080204" pitchFamily="50" charset="-128"/>
              </a:rPr>
              <a:t>仮想化システムに依存せずにクラウドハイパーバイザを呼び出す機構</a:t>
            </a:r>
            <a:endParaRPr lang="en-US" altLang="ja-JP" sz="2200" dirty="0">
              <a:latin typeface="ＭＳ Ｐゴシック" panose="020B0600070205080204" pitchFamily="50" charset="-128"/>
            </a:endParaRPr>
          </a:p>
          <a:p>
            <a:pPr marL="457200" lvl="2" indent="-180000"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ＭＳ Ｐゴシック" panose="020B0600070205080204" pitchFamily="50" charset="-128"/>
              </a:rPr>
              <a:t>呼び出しオーバヘッドを軽減</a:t>
            </a:r>
            <a:endParaRPr lang="en-US" altLang="ja-JP" sz="2000" dirty="0" smtClean="0">
              <a:latin typeface="ＭＳ Ｐゴシック" panose="020B0600070205080204" pitchFamily="50" charset="-128"/>
            </a:endParaRPr>
          </a:p>
          <a:p>
            <a:pPr marL="457200" lvl="2" indent="-180000"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latin typeface="ＭＳ Ｐゴシック" panose="020B0600070205080204" pitchFamily="50" charset="-128"/>
              </a:rPr>
              <a:t>既存の仮想化システムが利用可能</a:t>
            </a:r>
            <a:endParaRPr lang="en-US" altLang="ja-JP" sz="2000" dirty="0" smtClean="0">
              <a:latin typeface="ＭＳ Ｐゴシック" panose="020B0600070205080204" pitchFamily="50" charset="-128"/>
            </a:endParaRPr>
          </a:p>
        </p:txBody>
      </p:sp>
      <p:graphicFrame>
        <p:nvGraphicFramePr>
          <p:cNvPr id="22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716559"/>
              </p:ext>
            </p:extLst>
          </p:nvPr>
        </p:nvGraphicFramePr>
        <p:xfrm>
          <a:off x="1017593" y="5301208"/>
          <a:ext cx="864096" cy="1175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Visio" r:id="rId3" imgW="702171" imgH="953869" progId="Visio.Drawing.11">
                  <p:embed/>
                </p:oleObj>
              </mc:Choice>
              <mc:Fallback>
                <p:oleObj name="Visio" r:id="rId3" imgW="702171" imgH="95386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7593" y="5301208"/>
                        <a:ext cx="864096" cy="11755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図形グループ 2"/>
          <p:cNvGrpSpPr/>
          <p:nvPr/>
        </p:nvGrpSpPr>
        <p:grpSpPr>
          <a:xfrm>
            <a:off x="1521649" y="4221088"/>
            <a:ext cx="6552728" cy="2088232"/>
            <a:chOff x="1403648" y="4077072"/>
            <a:chExt cx="6552728" cy="1512168"/>
          </a:xfrm>
        </p:grpSpPr>
        <p:sp>
          <p:nvSpPr>
            <p:cNvPr id="24" name="角丸四角形 23"/>
            <p:cNvSpPr/>
            <p:nvPr/>
          </p:nvSpPr>
          <p:spPr>
            <a:xfrm>
              <a:off x="1403648" y="4077072"/>
              <a:ext cx="6552728" cy="151216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4644008" y="4221088"/>
              <a:ext cx="3017648" cy="1003146"/>
            </a:xfrm>
            <a:prstGeom prst="rect">
              <a:avLst/>
            </a:prstGeom>
            <a:solidFill>
              <a:srgbClr val="D99694"/>
            </a:solidFill>
            <a:ln>
              <a:solidFill>
                <a:srgbClr val="C0504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5318095" y="4129216"/>
              <a:ext cx="1728192" cy="432048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dirty="0" smtClean="0">
                  <a:solidFill>
                    <a:srgbClr val="000000"/>
                  </a:solidFill>
                </a:rPr>
                <a:t>仮想化システム</a:t>
              </a:r>
              <a:endParaRPr kumimoji="1" lang="en-US" altLang="ja-JP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1691680" y="4285647"/>
              <a:ext cx="1152128" cy="64807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 smtClean="0">
                  <a:solidFill>
                    <a:schemeClr val="tx1"/>
                  </a:solidFill>
                </a:rPr>
                <a:t>シャドウ</a:t>
              </a:r>
              <a:endParaRPr kumimoji="1" lang="en-US" altLang="ja-JP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デバイス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" name="対角する 2 つの角を切り取った四角形 1"/>
            <p:cNvSpPr/>
            <p:nvPr/>
          </p:nvSpPr>
          <p:spPr>
            <a:xfrm>
              <a:off x="4788024" y="4546366"/>
              <a:ext cx="1440160" cy="571098"/>
            </a:xfrm>
            <a:prstGeom prst="snip2Diag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dirty="0" smtClean="0">
                <a:solidFill>
                  <a:srgbClr val="000000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</a:rPr>
                <a:t>移送</a:t>
              </a:r>
              <a:endParaRPr kumimoji="1" lang="en-US" altLang="ja-JP" dirty="0" smtClean="0">
                <a:solidFill>
                  <a:srgbClr val="000000"/>
                </a:solidFill>
              </a:endParaRPr>
            </a:p>
            <a:p>
              <a:pPr algn="ctr"/>
              <a:r>
                <a:rPr kumimoji="1" lang="ja-JP" altLang="en-US" dirty="0" smtClean="0">
                  <a:solidFill>
                    <a:srgbClr val="000000"/>
                  </a:solidFill>
                </a:rPr>
                <a:t>マネージャ</a:t>
              </a:r>
              <a:endParaRPr kumimoji="1" lang="en-US" altLang="ja-JP" dirty="0" smtClean="0">
                <a:solidFill>
                  <a:srgbClr val="000000"/>
                </a:solidFill>
              </a:endParaRPr>
            </a:p>
            <a:p>
              <a:pPr algn="ctr"/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60" name="正方形/長方形 59"/>
          <p:cNvSpPr/>
          <p:nvPr/>
        </p:nvSpPr>
        <p:spPr>
          <a:xfrm>
            <a:off x="173718" y="1862473"/>
            <a:ext cx="5622418" cy="461665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ＭＳ Ｐゴシック" panose="020B0600070205080204" pitchFamily="50" charset="-128"/>
              </a:rPr>
              <a:t>ウルトラコール </a:t>
            </a:r>
            <a:r>
              <a:rPr lang="ja-JP" altLang="ja-JP" sz="2400" dirty="0" smtClean="0">
                <a:latin typeface="ＭＳ Ｐゴシック" panose="020B0600070205080204" pitchFamily="50" charset="-128"/>
              </a:rPr>
              <a:t>[</a:t>
            </a:r>
            <a:r>
              <a:rPr lang="en-US" altLang="ja-JP" sz="2400" dirty="0" smtClean="0">
                <a:latin typeface="ＭＳ Ｐゴシック" panose="020B0600070205080204" pitchFamily="50" charset="-128"/>
              </a:rPr>
              <a:t>Miyama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 </a:t>
            </a:r>
            <a:r>
              <a:rPr lang="en-US" altLang="ja-JP" sz="2400" dirty="0" smtClean="0">
                <a:latin typeface="ＭＳ Ｐゴシック" panose="020B0600070205080204" pitchFamily="50" charset="-128"/>
              </a:rPr>
              <a:t>et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 </a:t>
            </a:r>
            <a:r>
              <a:rPr lang="en-US" altLang="ja-JP" sz="2400" dirty="0" smtClean="0">
                <a:latin typeface="ＭＳ Ｐゴシック" panose="020B0600070205080204" pitchFamily="50" charset="-128"/>
              </a:rPr>
              <a:t>al.’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 </a:t>
            </a:r>
            <a:r>
              <a:rPr lang="en-US" altLang="ja-JP" sz="2400" dirty="0" smtClean="0">
                <a:latin typeface="ＭＳ Ｐゴシック" panose="020B0600070205080204" pitchFamily="50" charset="-128"/>
              </a:rPr>
              <a:t>17] 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とは？</a:t>
            </a:r>
            <a:endParaRPr lang="en-US" altLang="ja-JP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737673" y="5949280"/>
            <a:ext cx="6048672" cy="2880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rgbClr val="000000"/>
                </a:solidFill>
              </a:rPr>
              <a:t>クラウドハイパーバイザ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23" name="カギ線コネクタ 22"/>
          <p:cNvCxnSpPr>
            <a:stCxn id="2" idx="2"/>
          </p:cNvCxnSpPr>
          <p:nvPr/>
        </p:nvCxnSpPr>
        <p:spPr>
          <a:xfrm rot="10800000" flipV="1">
            <a:off x="3753897" y="5263490"/>
            <a:ext cx="1152128" cy="685789"/>
          </a:xfrm>
          <a:prstGeom prst="bentConnector3">
            <a:avLst>
              <a:gd name="adj1" fmla="val 99924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3105825" y="4941168"/>
            <a:ext cx="1728192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0000"/>
                </a:solidFill>
              </a:rPr>
              <a:t>ウルトラコール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42" name="直線矢印コネクタ 41"/>
          <p:cNvCxnSpPr>
            <a:endCxn id="26" idx="2"/>
          </p:cNvCxnSpPr>
          <p:nvPr/>
        </p:nvCxnSpPr>
        <p:spPr>
          <a:xfrm flipV="1">
            <a:off x="2385745" y="5404077"/>
            <a:ext cx="0" cy="5452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1089601" y="5661248"/>
            <a:ext cx="1728192" cy="28803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000000"/>
                </a:solidFill>
              </a:rPr>
              <a:t>イベント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73719" y="3460592"/>
            <a:ext cx="8064896" cy="46166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rgbClr val="000000"/>
                </a:solidFill>
              </a:rPr>
              <a:t>クラウドハイパーバイザでコマンドをイベントに変換</a:t>
            </a:r>
            <a:endParaRPr lang="en-US" altLang="ja-JP" sz="2400" dirty="0" smtClean="0">
              <a:solidFill>
                <a:srgbClr val="000000"/>
              </a:solidFill>
            </a:endParaRPr>
          </a:p>
        </p:txBody>
      </p:sp>
      <p:pic>
        <p:nvPicPr>
          <p:cNvPr id="25" name="Picture 150" descr="ICON_VM_basic_label_Q30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32240" y="4797152"/>
            <a:ext cx="80655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4630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179512" y="764704"/>
            <a:ext cx="7920880" cy="83099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ＭＳ Ｐゴシック" panose="020B0600070205080204" pitchFamily="50" charset="-128"/>
              </a:rPr>
              <a:t>移送マネージャが共有メモリとウルトラコールを用いて処理を行うと大幅な改変が</a:t>
            </a:r>
            <a:r>
              <a:rPr lang="ja-JP" altLang="en-US" sz="2400" dirty="0" smtClean="0">
                <a:latin typeface="ＭＳ Ｐゴシック" panose="020B0600070205080204" pitchFamily="50" charset="-128"/>
              </a:rPr>
              <a:t>必要</a:t>
            </a:r>
            <a:endParaRPr lang="en-US" altLang="ja-JP" sz="2400" dirty="0" smtClean="0">
              <a:latin typeface="ＭＳ Ｐゴシック" panose="020B060007020508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79512" y="188640"/>
            <a:ext cx="7918754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solidFill>
                  <a:srgbClr val="FF0000"/>
                </a:solidFill>
              </a:rPr>
              <a:t>疑似</a:t>
            </a:r>
            <a:r>
              <a:rPr lang="ja-JP" altLang="en-US" sz="2400" b="1" dirty="0" smtClean="0">
                <a:solidFill>
                  <a:srgbClr val="000000"/>
                </a:solidFill>
              </a:rPr>
              <a:t>デバイス経由でのシャドウデバイスの状態の保存・復元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179512" y="2492896"/>
            <a:ext cx="8712968" cy="1077218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endParaRPr lang="en-US" altLang="ja-JP" sz="2400" dirty="0">
              <a:latin typeface="ＭＳ Ｐゴシック" panose="020B0600070205080204" pitchFamily="50" charset="-128"/>
            </a:endParaRPr>
          </a:p>
          <a:p>
            <a:pPr marL="0" lvl="1" indent="-1800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疑似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デバイスがシャドウデバイスと通信</a:t>
            </a:r>
            <a:endParaRPr lang="en-US" altLang="ja-JP" sz="2000" dirty="0" smtClean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marL="0" lvl="1" indent="-1800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疑似</a:t>
            </a:r>
            <a:r>
              <a:rPr lang="ja-JP" altLang="en-US" sz="20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デバイス経由で透過的にシャドウデバイスの状態を保存・復元</a:t>
            </a:r>
            <a:endParaRPr lang="en-US" altLang="ja-JP" sz="2000" dirty="0" smtClean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graphicFrame>
        <p:nvGraphicFramePr>
          <p:cNvPr id="22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312421"/>
              </p:ext>
            </p:extLst>
          </p:nvPr>
        </p:nvGraphicFramePr>
        <p:xfrm>
          <a:off x="827584" y="5157192"/>
          <a:ext cx="864096" cy="1175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Visio" r:id="rId3" imgW="702171" imgH="953869" progId="Visio.Drawing.11">
                  <p:embed/>
                </p:oleObj>
              </mc:Choice>
              <mc:Fallback>
                <p:oleObj name="Visio" r:id="rId3" imgW="702171" imgH="95386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157192"/>
                        <a:ext cx="864096" cy="11755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正方形/長方形 59"/>
          <p:cNvSpPr/>
          <p:nvPr/>
        </p:nvSpPr>
        <p:spPr>
          <a:xfrm>
            <a:off x="179512" y="2492896"/>
            <a:ext cx="8784976" cy="446276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sz="23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仮想化</a:t>
            </a:r>
            <a:r>
              <a:rPr lang="ja-JP" altLang="en-US" sz="22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システム内にシャドウデバイスに対応する</a:t>
            </a:r>
            <a:r>
              <a:rPr lang="ja-JP" altLang="en-US" sz="220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疑似</a:t>
            </a:r>
            <a:r>
              <a:rPr lang="ja-JP" altLang="en-US" sz="22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デバイスを用意</a:t>
            </a:r>
            <a:endParaRPr lang="en-US" altLang="ja-JP" sz="22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5" name="下矢印 24"/>
          <p:cNvSpPr/>
          <p:nvPr/>
        </p:nvSpPr>
        <p:spPr>
          <a:xfrm>
            <a:off x="3203848" y="1988840"/>
            <a:ext cx="974882" cy="350520"/>
          </a:xfrm>
          <a:prstGeom prst="down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図形グループ 4"/>
          <p:cNvGrpSpPr/>
          <p:nvPr/>
        </p:nvGrpSpPr>
        <p:grpSpPr>
          <a:xfrm>
            <a:off x="1259632" y="3645024"/>
            <a:ext cx="6552728" cy="2088232"/>
            <a:chOff x="1259632" y="3140968"/>
            <a:chExt cx="6552728" cy="2088232"/>
          </a:xfrm>
        </p:grpSpPr>
        <p:grpSp>
          <p:nvGrpSpPr>
            <p:cNvPr id="3" name="図形グループ 2"/>
            <p:cNvGrpSpPr/>
            <p:nvPr/>
          </p:nvGrpSpPr>
          <p:grpSpPr>
            <a:xfrm>
              <a:off x="1259632" y="3140968"/>
              <a:ext cx="6552728" cy="2088232"/>
              <a:chOff x="1403648" y="2897597"/>
              <a:chExt cx="6552728" cy="1512168"/>
            </a:xfrm>
          </p:grpSpPr>
          <p:sp>
            <p:nvSpPr>
              <p:cNvPr id="24" name="角丸四角形 23"/>
              <p:cNvSpPr/>
              <p:nvPr/>
            </p:nvSpPr>
            <p:spPr>
              <a:xfrm>
                <a:off x="1403648" y="2897597"/>
                <a:ext cx="6552728" cy="1512168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3491880" y="3001884"/>
                <a:ext cx="4169776" cy="1003146"/>
              </a:xfrm>
              <a:prstGeom prst="rect">
                <a:avLst/>
              </a:prstGeom>
              <a:solidFill>
                <a:srgbClr val="D99694"/>
              </a:solidFill>
              <a:ln>
                <a:solidFill>
                  <a:srgbClr val="C0504D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4716016" y="2897597"/>
                <a:ext cx="1728192" cy="43204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ja-JP" altLang="en-US" dirty="0" smtClean="0">
                    <a:solidFill>
                      <a:srgbClr val="000000"/>
                    </a:solidFill>
                  </a:rPr>
                  <a:t>仮想化システム</a:t>
                </a:r>
                <a:endParaRPr kumimoji="1" lang="en-US" altLang="ja-JP" dirty="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6" name="角丸四角形 25"/>
              <p:cNvSpPr/>
              <p:nvPr/>
            </p:nvSpPr>
            <p:spPr>
              <a:xfrm>
                <a:off x="1691680" y="3314747"/>
                <a:ext cx="1152128" cy="648072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>
                    <a:solidFill>
                      <a:schemeClr val="tx1"/>
                    </a:solidFill>
                  </a:rPr>
                  <a:t>シャドウ</a:t>
                </a:r>
                <a:endParaRPr kumimoji="1" lang="en-US" altLang="ja-JP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dirty="0" smtClean="0">
                    <a:solidFill>
                      <a:schemeClr val="tx1"/>
                    </a:solidFill>
                  </a:rPr>
                  <a:t>デバイス</a:t>
                </a:r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" name="対角する 2 つの角を切り取った四角形 1"/>
              <p:cNvSpPr/>
              <p:nvPr/>
            </p:nvSpPr>
            <p:spPr>
              <a:xfrm>
                <a:off x="6012160" y="3314747"/>
                <a:ext cx="1440160" cy="625725"/>
              </a:xfrm>
              <a:prstGeom prst="snip2Diag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en-US" altLang="ja-JP" dirty="0" smtClean="0">
                  <a:solidFill>
                    <a:srgbClr val="000000"/>
                  </a:solidFill>
                </a:endParaRPr>
              </a:p>
              <a:p>
                <a:pPr algn="ctr"/>
                <a:r>
                  <a:rPr kumimoji="1" lang="ja-JP" altLang="en-US" dirty="0" smtClean="0">
                    <a:solidFill>
                      <a:srgbClr val="000000"/>
                    </a:solidFill>
                  </a:rPr>
                  <a:t>移送</a:t>
                </a:r>
                <a:endParaRPr kumimoji="1" lang="en-US" altLang="ja-JP" dirty="0" smtClean="0">
                  <a:solidFill>
                    <a:srgbClr val="000000"/>
                  </a:solidFill>
                </a:endParaRPr>
              </a:p>
              <a:p>
                <a:pPr algn="ctr"/>
                <a:r>
                  <a:rPr kumimoji="1" lang="ja-JP" altLang="en-US" dirty="0" smtClean="0">
                    <a:solidFill>
                      <a:srgbClr val="000000"/>
                    </a:solidFill>
                  </a:rPr>
                  <a:t>マネージャ</a:t>
                </a:r>
                <a:endParaRPr kumimoji="1" lang="en-US" altLang="ja-JP" dirty="0" smtClean="0">
                  <a:solidFill>
                    <a:srgbClr val="000000"/>
                  </a:solidFill>
                </a:endParaRPr>
              </a:p>
              <a:p>
                <a:pPr algn="ctr"/>
                <a:endParaRPr kumimoji="1" lang="ja-JP" altLang="en-US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" name="図形グループ 3"/>
            <p:cNvGrpSpPr/>
            <p:nvPr/>
          </p:nvGrpSpPr>
          <p:grpSpPr>
            <a:xfrm>
              <a:off x="2699792" y="3717032"/>
              <a:ext cx="3168352" cy="894957"/>
              <a:chOff x="2699792" y="3717032"/>
              <a:chExt cx="3168352" cy="894957"/>
            </a:xfrm>
          </p:grpSpPr>
          <p:sp>
            <p:nvSpPr>
              <p:cNvPr id="30" name="角丸四角形 29"/>
              <p:cNvSpPr/>
              <p:nvPr/>
            </p:nvSpPr>
            <p:spPr>
              <a:xfrm>
                <a:off x="3563888" y="3717032"/>
                <a:ext cx="1152128" cy="89495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dirty="0" smtClean="0">
                    <a:solidFill>
                      <a:schemeClr val="tx1"/>
                    </a:solidFill>
                  </a:rPr>
                  <a:t>疑似</a:t>
                </a:r>
                <a:endParaRPr kumimoji="1" lang="en-US" altLang="ja-JP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kumimoji="1" lang="ja-JP" altLang="en-US" dirty="0" smtClean="0">
                    <a:solidFill>
                      <a:schemeClr val="tx1"/>
                    </a:solidFill>
                  </a:rPr>
                  <a:t>デバイス</a:t>
                </a:r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6" name="直線矢印コネクタ 5"/>
              <p:cNvCxnSpPr>
                <a:stCxn id="26" idx="3"/>
                <a:endCxn id="30" idx="1"/>
              </p:cNvCxnSpPr>
              <p:nvPr/>
            </p:nvCxnSpPr>
            <p:spPr>
              <a:xfrm>
                <a:off x="2699792" y="4164511"/>
                <a:ext cx="864096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正方形/長方形 7"/>
              <p:cNvSpPr/>
              <p:nvPr/>
            </p:nvSpPr>
            <p:spPr>
              <a:xfrm>
                <a:off x="2699792" y="3789040"/>
                <a:ext cx="720080" cy="3600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dirty="0" smtClean="0">
                    <a:solidFill>
                      <a:schemeClr val="tx1"/>
                    </a:solidFill>
                  </a:rPr>
                  <a:t>通信</a:t>
                </a:r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0" name="直線矢印コネクタ 9"/>
              <p:cNvCxnSpPr>
                <a:stCxn id="30" idx="3"/>
                <a:endCxn id="2" idx="2"/>
              </p:cNvCxnSpPr>
              <p:nvPr/>
            </p:nvCxnSpPr>
            <p:spPr>
              <a:xfrm flipV="1">
                <a:off x="4716016" y="4149079"/>
                <a:ext cx="1152128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3" name="正方形/長方形 22"/>
          <p:cNvSpPr/>
          <p:nvPr/>
        </p:nvSpPr>
        <p:spPr>
          <a:xfrm>
            <a:off x="251520" y="1196752"/>
            <a:ext cx="8712968" cy="769441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endParaRPr lang="en-US" altLang="ja-JP" sz="2400" dirty="0">
              <a:latin typeface="ＭＳ Ｐゴシック" panose="020B0600070205080204" pitchFamily="50" charset="-128"/>
            </a:endParaRPr>
          </a:p>
          <a:p>
            <a:pPr marL="0" lvl="1" indent="-1800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ja-JP" altLang="en-US" sz="20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移送マネージャは仮想化システムに強く依存している</a:t>
            </a:r>
            <a:endParaRPr lang="en-US" altLang="ja-JP" sz="2000" dirty="0" smtClean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987824" y="5373216"/>
            <a:ext cx="5112568" cy="800219"/>
          </a:xfrm>
          <a:prstGeom prst="rect">
            <a:avLst/>
          </a:prstGeom>
          <a:solidFill>
            <a:srgbClr val="FFFFFF"/>
          </a:solidFill>
          <a:ln w="28575">
            <a:solidFill>
              <a:srgbClr val="80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3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移送マネージャからは</a:t>
            </a:r>
            <a:r>
              <a:rPr lang="ja-JP" altLang="en-US" sz="2300" dirty="0" smtClean="0">
                <a:solidFill>
                  <a:srgbClr val="FF0000"/>
                </a:solidFill>
                <a:latin typeface="ＭＳ Ｐゴシック" panose="020B0600070205080204" pitchFamily="50" charset="-128"/>
              </a:rPr>
              <a:t>疑似</a:t>
            </a:r>
            <a:r>
              <a:rPr lang="ja-JP" altLang="en-US" sz="23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デバイスは</a:t>
            </a:r>
            <a:endParaRPr lang="en-US" altLang="ja-JP" sz="2300" dirty="0" smtClean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r>
              <a:rPr lang="ja-JP" altLang="en-US" sz="23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仮想デバイスの一つとして見える</a:t>
            </a:r>
            <a:endParaRPr lang="en-US" altLang="ja-JP" sz="22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073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179512" y="980728"/>
            <a:ext cx="8712968" cy="2062103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endParaRPr lang="en-US" altLang="ja-JP" sz="2400" dirty="0" smtClean="0">
              <a:latin typeface="ＭＳ Ｐゴシック" panose="020B0600070205080204" pitchFamily="50" charset="-128"/>
            </a:endParaRPr>
          </a:p>
          <a:p>
            <a:endParaRPr lang="en-US" altLang="ja-JP" sz="2400" dirty="0"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ja-JP" altLang="en-US" sz="2000" dirty="0">
                <a:latin typeface="ＭＳ Ｐゴシック" panose="020B0600070205080204" pitchFamily="50" charset="-128"/>
              </a:rPr>
              <a:t>先行研究の</a:t>
            </a:r>
            <a:r>
              <a:rPr lang="en-US" altLang="ja-JP" sz="2000" dirty="0" err="1">
                <a:latin typeface="Apple Chancery"/>
                <a:cs typeface="Apple Chancery"/>
              </a:rPr>
              <a:t>VSBypass</a:t>
            </a:r>
            <a:r>
              <a:rPr lang="ja-JP" altLang="en-US" sz="2000" dirty="0">
                <a:latin typeface="+mn-ea"/>
                <a:cs typeface="Apple Chancery"/>
              </a:rPr>
              <a:t>と比較</a:t>
            </a:r>
            <a:r>
              <a:rPr lang="en-US" altLang="ja-JP" sz="2000" dirty="0">
                <a:latin typeface="+mn-ea"/>
                <a:cs typeface="Apple Chancery"/>
              </a:rPr>
              <a:t>(</a:t>
            </a:r>
            <a:r>
              <a:rPr lang="ja-JP" altLang="en-US" sz="2000" dirty="0">
                <a:latin typeface="+mn-ea"/>
                <a:cs typeface="Apple Chancery"/>
              </a:rPr>
              <a:t>シャドウデバイスをマイグレーションしない</a:t>
            </a:r>
            <a:r>
              <a:rPr lang="en-US" altLang="ja-JP" sz="2000" dirty="0" smtClean="0">
                <a:latin typeface="+mn-ea"/>
                <a:cs typeface="Apple Chancery"/>
              </a:rPr>
              <a:t>)</a:t>
            </a: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en-US" altLang="ja-JP" sz="2000" dirty="0" err="1" smtClean="0">
                <a:solidFill>
                  <a:srgbClr val="000000"/>
                </a:solidFill>
                <a:latin typeface="Apple Chancery"/>
                <a:cs typeface="Apple Chancery"/>
              </a:rPr>
              <a:t>USShadow</a:t>
            </a:r>
            <a:r>
              <a:rPr lang="ja-JP" altLang="en-US" sz="2000" dirty="0">
                <a:solidFill>
                  <a:srgbClr val="000000"/>
                </a:solidFill>
              </a:rPr>
              <a:t>を用いた場合にだけマイグレーション後に帯域外リモート管理を継続可能であった</a:t>
            </a:r>
          </a:p>
          <a:p>
            <a:pPr marL="0" lvl="1" indent="-180000">
              <a:buFont typeface="Arial" panose="020B0604020202020204" pitchFamily="34" charset="0"/>
              <a:buChar char="•"/>
            </a:pPr>
            <a:endParaRPr lang="en-US" altLang="ja-JP" sz="2000" dirty="0">
              <a:latin typeface="+mn-ea"/>
              <a:cs typeface="Apple Chancery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79512" y="188640"/>
            <a:ext cx="1107996" cy="646331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3600" b="1" dirty="0" smtClean="0">
                <a:solidFill>
                  <a:srgbClr val="000000"/>
                </a:solidFill>
              </a:rPr>
              <a:t>実験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51520" y="1124744"/>
            <a:ext cx="4608512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2400" b="1" u="sng" dirty="0" smtClean="0"/>
              <a:t>帯域外リモート管理の継続の</a:t>
            </a:r>
            <a:r>
              <a:rPr lang="ja-JP" altLang="en-US" sz="2400" b="1" u="sng" dirty="0"/>
              <a:t>確認</a:t>
            </a:r>
            <a:endParaRPr lang="ja-JP" altLang="en-US" sz="2400" b="1" u="sng" dirty="0" smtClean="0"/>
          </a:p>
        </p:txBody>
      </p:sp>
      <p:pic>
        <p:nvPicPr>
          <p:cNvPr id="6" name="図 5" descr="comsyse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456" y="4216692"/>
            <a:ext cx="2982920" cy="2405980"/>
          </a:xfrm>
          <a:prstGeom prst="rect">
            <a:avLst/>
          </a:prstGeom>
          <a:noFill/>
        </p:spPr>
      </p:pic>
      <p:pic>
        <p:nvPicPr>
          <p:cNvPr id="4" name="図 3" descr="comsyse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393" y="4234835"/>
            <a:ext cx="2981995" cy="2317529"/>
          </a:xfrm>
          <a:prstGeom prst="rect">
            <a:avLst/>
          </a:prstGeom>
          <a:ln>
            <a:noFill/>
          </a:ln>
        </p:spPr>
      </p:pic>
      <p:sp>
        <p:nvSpPr>
          <p:cNvPr id="8" name="正方形/長方形 7"/>
          <p:cNvSpPr/>
          <p:nvPr/>
        </p:nvSpPr>
        <p:spPr>
          <a:xfrm>
            <a:off x="251520" y="3501008"/>
            <a:ext cx="8640960" cy="223224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251520" y="2838127"/>
            <a:ext cx="6048672" cy="830997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>
            <a:spAutoFit/>
          </a:bodyPr>
          <a:lstStyle/>
          <a:p>
            <a:r>
              <a:rPr lang="ja-JP" altLang="en-US" sz="2400" u="sng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マイグレーション</a:t>
            </a:r>
            <a:r>
              <a:rPr lang="ja-JP" altLang="en-US" sz="2400" u="sng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性能</a:t>
            </a:r>
            <a:endParaRPr lang="en-US" altLang="ja-JP" sz="2400" u="sng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marL="180975" indent="-180975">
              <a:buFont typeface="Arial" charset="0"/>
              <a:buChar char="•"/>
            </a:pPr>
            <a:r>
              <a:rPr lang="ja-JP" altLang="en-US" sz="2400" dirty="0">
                <a:latin typeface="ＭＳ Ｐゴシック" panose="020B0600070205080204" pitchFamily="50" charset="-128"/>
              </a:rPr>
              <a:t>先行研究の</a:t>
            </a:r>
            <a:r>
              <a:rPr lang="en-US" altLang="ja-JP" sz="2400" dirty="0" err="1">
                <a:latin typeface="Apple Chancery"/>
                <a:cs typeface="Apple Chancery"/>
              </a:rPr>
              <a:t>VSBypass</a:t>
            </a:r>
            <a:r>
              <a:rPr lang="ja-JP" altLang="en-US" sz="2400" dirty="0">
                <a:latin typeface="+mn-ea"/>
                <a:cs typeface="Apple Chancery"/>
              </a:rPr>
              <a:t>と比較</a:t>
            </a:r>
            <a:endParaRPr lang="en-US" altLang="ja-JP" sz="2400" u="sng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90360" y="3829362"/>
            <a:ext cx="223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マイグレーション時間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940152" y="3802938"/>
            <a:ext cx="143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ダウンタイム</a:t>
            </a:r>
          </a:p>
        </p:txBody>
      </p:sp>
    </p:spTree>
    <p:extLst>
      <p:ext uri="{BB962C8B-B14F-4D97-AF65-F5344CB8AC3E}">
        <p14:creationId xmlns:p14="http://schemas.microsoft.com/office/powerpoint/2010/main" val="322507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179512" y="980728"/>
            <a:ext cx="8712968" cy="2308324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endParaRPr lang="en-US" altLang="ja-JP" sz="2400" dirty="0" smtClean="0">
              <a:latin typeface="ＭＳ Ｐゴシック" panose="020B0600070205080204" pitchFamily="50" charset="-128"/>
            </a:endParaRPr>
          </a:p>
          <a:p>
            <a:endParaRPr lang="en-US" altLang="ja-JP" sz="2400" dirty="0"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en-US" altLang="ja-JP" sz="2400" dirty="0" err="1">
                <a:solidFill>
                  <a:srgbClr val="000000"/>
                </a:solidFill>
                <a:latin typeface="Apple Chancery"/>
                <a:cs typeface="Apple Chancery"/>
              </a:rPr>
              <a:t>USShadow</a:t>
            </a:r>
            <a:r>
              <a:rPr lang="ja-JP" altLang="en-US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を提案</a:t>
            </a:r>
            <a:endParaRPr lang="en-US" altLang="ja-JP" sz="24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marL="457200" lvl="2" indent="-180000"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仮想化システムの外側で動作するシャドウデバイスの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ステートを</a:t>
            </a:r>
            <a:r>
              <a:rPr lang="en-US" altLang="ja-JP" sz="24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VM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と同時にマイグレーション</a:t>
            </a:r>
          </a:p>
          <a:p>
            <a:pPr marL="457200" lvl="2" indent="-180000">
              <a:buFont typeface="Arial" panose="020B0604020202020204" pitchFamily="34" charset="0"/>
              <a:buChar char="•"/>
            </a:pPr>
            <a:r>
              <a:rPr lang="ja-JP" altLang="en-US" sz="2400" dirty="0" smtClean="0">
                <a:latin typeface="ＭＳ Ｐゴシック" panose="020B0600070205080204" pitchFamily="50" charset="-128"/>
              </a:rPr>
              <a:t>マイグレーション性能への影響が小さいことを確認</a:t>
            </a:r>
            <a:endParaRPr lang="en-US" altLang="ja-JP" sz="2400" dirty="0" smtClean="0">
              <a:latin typeface="ＭＳ Ｐゴシック" panose="020B060007020508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79512" y="188640"/>
            <a:ext cx="403187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3600" b="1" dirty="0" smtClean="0">
                <a:solidFill>
                  <a:srgbClr val="000000"/>
                </a:solidFill>
              </a:rPr>
              <a:t>まとめと今後の課題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51520" y="1124744"/>
            <a:ext cx="1008112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2400" b="1" u="sng" dirty="0" smtClean="0"/>
              <a:t>まとめ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79512" y="3429000"/>
            <a:ext cx="8712968" cy="2308324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endParaRPr lang="en-US" altLang="ja-JP" sz="2400" dirty="0" smtClean="0">
              <a:latin typeface="ＭＳ Ｐゴシック" panose="020B0600070205080204" pitchFamily="50" charset="-128"/>
            </a:endParaRPr>
          </a:p>
          <a:p>
            <a:endParaRPr lang="en-US" altLang="ja-JP" sz="2400" dirty="0"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帯域外リモート管理に使われる他の仮想デバイスへの対応</a:t>
            </a:r>
            <a:endParaRPr lang="en-US" altLang="ja-JP" sz="2400" dirty="0" smtClean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marL="457200" lvl="2" indent="-180000">
              <a:buFont typeface="Arial" panose="020B0604020202020204" pitchFamily="34" charset="0"/>
              <a:buChar char="•"/>
            </a:pP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仮想キーボードや仮想ビデオカードなど</a:t>
            </a:r>
            <a:endParaRPr lang="en-US" altLang="ja-JP" sz="2400" dirty="0" smtClean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marL="457200" lvl="2" indent="-180000">
              <a:buFont typeface="Arial" panose="020B0604020202020204" pitchFamily="34" charset="0"/>
              <a:buChar char="•"/>
            </a:pPr>
            <a:r>
              <a:rPr lang="en-US" altLang="ja-JP" sz="24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GUI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リモート管理中の</a:t>
            </a:r>
            <a:r>
              <a:rPr lang="en-US" altLang="ja-JP" sz="24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VM</a:t>
            </a: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マイグレーションを可能にする</a:t>
            </a:r>
            <a:endParaRPr lang="en-US" altLang="ja-JP" sz="2400" dirty="0" smtClean="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marL="0" lvl="1" indent="-180000">
              <a:buFont typeface="Arial" panose="020B0604020202020204" pitchFamily="34" charset="0"/>
              <a:buChar char="•"/>
            </a:pPr>
            <a:r>
              <a:rPr lang="ja-JP" altLang="en-US" sz="2400" dirty="0" smtClean="0">
                <a:solidFill>
                  <a:srgbClr val="000000"/>
                </a:solidFill>
                <a:latin typeface="ＭＳ Ｐゴシック" panose="020B0600070205080204" pitchFamily="50" charset="-128"/>
              </a:rPr>
              <a:t>シャドウデバイスの自動起動</a:t>
            </a:r>
            <a:endParaRPr lang="en-US" altLang="ja-JP" sz="2400" dirty="0" smtClean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51520" y="3573016"/>
            <a:ext cx="1728192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en-US" sz="2400" b="1" u="sng" dirty="0" smtClean="0">
                <a:solidFill>
                  <a:srgbClr val="000000"/>
                </a:solidFill>
                <a:latin typeface="+mj-ea"/>
                <a:ea typeface="+mj-ea"/>
              </a:rPr>
              <a:t>今後の課題</a:t>
            </a:r>
            <a:endParaRPr lang="ja-JP" altLang="en-US" sz="2400" b="1" u="sng" dirty="0" smtClean="0">
              <a:solidFill>
                <a:srgbClr val="00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73637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 kumimoji="1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5181</TotalTime>
  <Words>569</Words>
  <Application>Microsoft Macintosh PowerPoint</Application>
  <PresentationFormat>画面に合わせる (4:3)</PresentationFormat>
  <Paragraphs>141</Paragraphs>
  <Slides>8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Office ​​テーマ</vt:lpstr>
      <vt:lpstr>Visio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MouseComputer 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Shinichi UTO</dc:creator>
  <cp:lastModifiedBy>unoki tomoya</cp:lastModifiedBy>
  <cp:revision>281</cp:revision>
  <cp:lastPrinted>2017-12-04T02:25:43Z</cp:lastPrinted>
  <dcterms:created xsi:type="dcterms:W3CDTF">2015-06-24T01:18:06Z</dcterms:created>
  <dcterms:modified xsi:type="dcterms:W3CDTF">2017-12-04T02:29:57Z</dcterms:modified>
</cp:coreProperties>
</file>