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5" r:id="rId1"/>
  </p:sldMasterIdLst>
  <p:notesMasterIdLst>
    <p:notesMasterId r:id="rId24"/>
  </p:notesMasterIdLst>
  <p:handoutMasterIdLst>
    <p:handoutMasterId r:id="rId25"/>
  </p:handoutMasterIdLst>
  <p:sldIdLst>
    <p:sldId id="256" r:id="rId2"/>
    <p:sldId id="263" r:id="rId3"/>
    <p:sldId id="303" r:id="rId4"/>
    <p:sldId id="276" r:id="rId5"/>
    <p:sldId id="307" r:id="rId6"/>
    <p:sldId id="304" r:id="rId7"/>
    <p:sldId id="282" r:id="rId8"/>
    <p:sldId id="305" r:id="rId9"/>
    <p:sldId id="306" r:id="rId10"/>
    <p:sldId id="296" r:id="rId11"/>
    <p:sldId id="317" r:id="rId12"/>
    <p:sldId id="314" r:id="rId13"/>
    <p:sldId id="309" r:id="rId14"/>
    <p:sldId id="310" r:id="rId15"/>
    <p:sldId id="290" r:id="rId16"/>
    <p:sldId id="298" r:id="rId17"/>
    <p:sldId id="318" r:id="rId18"/>
    <p:sldId id="299" r:id="rId19"/>
    <p:sldId id="302" r:id="rId20"/>
    <p:sldId id="294" r:id="rId21"/>
    <p:sldId id="280" r:id="rId22"/>
    <p:sldId id="316" r:id="rId23"/>
  </p:sldIdLst>
  <p:sldSz cx="9144000" cy="6858000" type="screen4x3"/>
  <p:notesSz cx="6858000" cy="9144000"/>
  <p:defaultTextStyle>
    <a:defPPr marL="0" marR="0" indent="0" algn="l" defTabSz="673547" rtl="0" fontAlgn="auto" latinLnBrk="1"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defRPr>
    </a:defPPr>
    <a:lvl1pPr marL="0" marR="0" indent="0" algn="ctr" defTabSz="430322" rtl="0" fontAlgn="auto" latinLnBrk="0" hangingPunct="0">
      <a:lnSpc>
        <a:spcPct val="100000"/>
      </a:lnSpc>
      <a:spcBef>
        <a:spcPts val="0"/>
      </a:spcBef>
      <a:spcAft>
        <a:spcPts val="0"/>
      </a:spcAft>
      <a:buClrTx/>
      <a:buSzTx/>
      <a:buFontTx/>
      <a:buNone/>
      <a:tabLst/>
      <a:defRPr kumimoji="0" sz="2700" b="0" i="0" u="none" strike="noStrike" cap="none" spc="0" normalizeH="0" baseline="0">
        <a:ln>
          <a:noFill/>
        </a:ln>
        <a:solidFill>
          <a:srgbClr val="000000"/>
        </a:solidFill>
        <a:effectLst/>
        <a:uFillTx/>
        <a:latin typeface="+mn-lt"/>
        <a:ea typeface="+mn-ea"/>
        <a:cs typeface="+mn-cs"/>
        <a:sym typeface="ヒラギノ角ゴ ProN W3"/>
      </a:defRPr>
    </a:lvl1pPr>
    <a:lvl2pPr marL="0" marR="0" indent="168387" algn="ctr" defTabSz="430322" rtl="0" fontAlgn="auto" latinLnBrk="0" hangingPunct="0">
      <a:lnSpc>
        <a:spcPct val="100000"/>
      </a:lnSpc>
      <a:spcBef>
        <a:spcPts val="0"/>
      </a:spcBef>
      <a:spcAft>
        <a:spcPts val="0"/>
      </a:spcAft>
      <a:buClrTx/>
      <a:buSzTx/>
      <a:buFontTx/>
      <a:buNone/>
      <a:tabLst/>
      <a:defRPr kumimoji="0" sz="2700" b="0" i="0" u="none" strike="noStrike" cap="none" spc="0" normalizeH="0" baseline="0">
        <a:ln>
          <a:noFill/>
        </a:ln>
        <a:solidFill>
          <a:srgbClr val="000000"/>
        </a:solidFill>
        <a:effectLst/>
        <a:uFillTx/>
        <a:latin typeface="+mn-lt"/>
        <a:ea typeface="+mn-ea"/>
        <a:cs typeface="+mn-cs"/>
        <a:sym typeface="ヒラギノ角ゴ ProN W3"/>
      </a:defRPr>
    </a:lvl2pPr>
    <a:lvl3pPr marL="0" marR="0" indent="336774" algn="ctr" defTabSz="430322" rtl="0" fontAlgn="auto" latinLnBrk="0" hangingPunct="0">
      <a:lnSpc>
        <a:spcPct val="100000"/>
      </a:lnSpc>
      <a:spcBef>
        <a:spcPts val="0"/>
      </a:spcBef>
      <a:spcAft>
        <a:spcPts val="0"/>
      </a:spcAft>
      <a:buClrTx/>
      <a:buSzTx/>
      <a:buFontTx/>
      <a:buNone/>
      <a:tabLst/>
      <a:defRPr kumimoji="0" sz="2700" b="0" i="0" u="none" strike="noStrike" cap="none" spc="0" normalizeH="0" baseline="0">
        <a:ln>
          <a:noFill/>
        </a:ln>
        <a:solidFill>
          <a:srgbClr val="000000"/>
        </a:solidFill>
        <a:effectLst/>
        <a:uFillTx/>
        <a:latin typeface="+mn-lt"/>
        <a:ea typeface="+mn-ea"/>
        <a:cs typeface="+mn-cs"/>
        <a:sym typeface="ヒラギノ角ゴ ProN W3"/>
      </a:defRPr>
    </a:lvl3pPr>
    <a:lvl4pPr marL="0" marR="0" indent="505160" algn="ctr" defTabSz="430322" rtl="0" fontAlgn="auto" latinLnBrk="0" hangingPunct="0">
      <a:lnSpc>
        <a:spcPct val="100000"/>
      </a:lnSpc>
      <a:spcBef>
        <a:spcPts val="0"/>
      </a:spcBef>
      <a:spcAft>
        <a:spcPts val="0"/>
      </a:spcAft>
      <a:buClrTx/>
      <a:buSzTx/>
      <a:buFontTx/>
      <a:buNone/>
      <a:tabLst/>
      <a:defRPr kumimoji="0" sz="2700" b="0" i="0" u="none" strike="noStrike" cap="none" spc="0" normalizeH="0" baseline="0">
        <a:ln>
          <a:noFill/>
        </a:ln>
        <a:solidFill>
          <a:srgbClr val="000000"/>
        </a:solidFill>
        <a:effectLst/>
        <a:uFillTx/>
        <a:latin typeface="+mn-lt"/>
        <a:ea typeface="+mn-ea"/>
        <a:cs typeface="+mn-cs"/>
        <a:sym typeface="ヒラギノ角ゴ ProN W3"/>
      </a:defRPr>
    </a:lvl4pPr>
    <a:lvl5pPr marL="0" marR="0" indent="673547" algn="ctr" defTabSz="430322" rtl="0" fontAlgn="auto" latinLnBrk="0" hangingPunct="0">
      <a:lnSpc>
        <a:spcPct val="100000"/>
      </a:lnSpc>
      <a:spcBef>
        <a:spcPts val="0"/>
      </a:spcBef>
      <a:spcAft>
        <a:spcPts val="0"/>
      </a:spcAft>
      <a:buClrTx/>
      <a:buSzTx/>
      <a:buFontTx/>
      <a:buNone/>
      <a:tabLst/>
      <a:defRPr kumimoji="0" sz="2700" b="0" i="0" u="none" strike="noStrike" cap="none" spc="0" normalizeH="0" baseline="0">
        <a:ln>
          <a:noFill/>
        </a:ln>
        <a:solidFill>
          <a:srgbClr val="000000"/>
        </a:solidFill>
        <a:effectLst/>
        <a:uFillTx/>
        <a:latin typeface="+mn-lt"/>
        <a:ea typeface="+mn-ea"/>
        <a:cs typeface="+mn-cs"/>
        <a:sym typeface="ヒラギノ角ゴ ProN W3"/>
      </a:defRPr>
    </a:lvl5pPr>
    <a:lvl6pPr marL="0" marR="0" indent="841934" algn="ctr" defTabSz="430322" rtl="0" fontAlgn="auto" latinLnBrk="0" hangingPunct="0">
      <a:lnSpc>
        <a:spcPct val="100000"/>
      </a:lnSpc>
      <a:spcBef>
        <a:spcPts val="0"/>
      </a:spcBef>
      <a:spcAft>
        <a:spcPts val="0"/>
      </a:spcAft>
      <a:buClrTx/>
      <a:buSzTx/>
      <a:buFontTx/>
      <a:buNone/>
      <a:tabLst/>
      <a:defRPr kumimoji="0" sz="2700" b="0" i="0" u="none" strike="noStrike" cap="none" spc="0" normalizeH="0" baseline="0">
        <a:ln>
          <a:noFill/>
        </a:ln>
        <a:solidFill>
          <a:srgbClr val="000000"/>
        </a:solidFill>
        <a:effectLst/>
        <a:uFillTx/>
        <a:latin typeface="+mn-lt"/>
        <a:ea typeface="+mn-ea"/>
        <a:cs typeface="+mn-cs"/>
        <a:sym typeface="ヒラギノ角ゴ ProN W3"/>
      </a:defRPr>
    </a:lvl6pPr>
    <a:lvl7pPr marL="0" marR="0" indent="1010321" algn="ctr" defTabSz="430322" rtl="0" fontAlgn="auto" latinLnBrk="0" hangingPunct="0">
      <a:lnSpc>
        <a:spcPct val="100000"/>
      </a:lnSpc>
      <a:spcBef>
        <a:spcPts val="0"/>
      </a:spcBef>
      <a:spcAft>
        <a:spcPts val="0"/>
      </a:spcAft>
      <a:buClrTx/>
      <a:buSzTx/>
      <a:buFontTx/>
      <a:buNone/>
      <a:tabLst/>
      <a:defRPr kumimoji="0" sz="2700" b="0" i="0" u="none" strike="noStrike" cap="none" spc="0" normalizeH="0" baseline="0">
        <a:ln>
          <a:noFill/>
        </a:ln>
        <a:solidFill>
          <a:srgbClr val="000000"/>
        </a:solidFill>
        <a:effectLst/>
        <a:uFillTx/>
        <a:latin typeface="+mn-lt"/>
        <a:ea typeface="+mn-ea"/>
        <a:cs typeface="+mn-cs"/>
        <a:sym typeface="ヒラギノ角ゴ ProN W3"/>
      </a:defRPr>
    </a:lvl7pPr>
    <a:lvl8pPr marL="0" marR="0" indent="1178707" algn="ctr" defTabSz="430322" rtl="0" fontAlgn="auto" latinLnBrk="0" hangingPunct="0">
      <a:lnSpc>
        <a:spcPct val="100000"/>
      </a:lnSpc>
      <a:spcBef>
        <a:spcPts val="0"/>
      </a:spcBef>
      <a:spcAft>
        <a:spcPts val="0"/>
      </a:spcAft>
      <a:buClrTx/>
      <a:buSzTx/>
      <a:buFontTx/>
      <a:buNone/>
      <a:tabLst/>
      <a:defRPr kumimoji="0" sz="2700" b="0" i="0" u="none" strike="noStrike" cap="none" spc="0" normalizeH="0" baseline="0">
        <a:ln>
          <a:noFill/>
        </a:ln>
        <a:solidFill>
          <a:srgbClr val="000000"/>
        </a:solidFill>
        <a:effectLst/>
        <a:uFillTx/>
        <a:latin typeface="+mn-lt"/>
        <a:ea typeface="+mn-ea"/>
        <a:cs typeface="+mn-cs"/>
        <a:sym typeface="ヒラギノ角ゴ ProN W3"/>
      </a:defRPr>
    </a:lvl8pPr>
    <a:lvl9pPr marL="0" marR="0" indent="1347094" algn="ctr" defTabSz="430322" rtl="0" fontAlgn="auto" latinLnBrk="0" hangingPunct="0">
      <a:lnSpc>
        <a:spcPct val="100000"/>
      </a:lnSpc>
      <a:spcBef>
        <a:spcPts val="0"/>
      </a:spcBef>
      <a:spcAft>
        <a:spcPts val="0"/>
      </a:spcAft>
      <a:buClrTx/>
      <a:buSzTx/>
      <a:buFontTx/>
      <a:buNone/>
      <a:tabLst/>
      <a:defRPr kumimoji="0" sz="2700" b="0" i="0" u="none" strike="noStrike" cap="none" spc="0" normalizeH="0" baseline="0">
        <a:ln>
          <a:noFill/>
        </a:ln>
        <a:solidFill>
          <a:srgbClr val="000000"/>
        </a:solidFill>
        <a:effectLst/>
        <a:uFillTx/>
        <a:latin typeface="+mn-lt"/>
        <a:ea typeface="+mn-ea"/>
        <a:cs typeface="+mn-cs"/>
        <a:sym typeface="ヒラギノ角ゴ ProN W3"/>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DA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ヒラギノ角ゴ ProN W6"/>
          <a:ea typeface="ヒラギノ角ゴ ProN W6"/>
          <a:cs typeface="ヒラギノ角ゴ ProN W6"/>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4" autoAdjust="0"/>
    <p:restoredTop sz="86398" autoAdjust="0"/>
  </p:normalViewPr>
  <p:slideViewPr>
    <p:cSldViewPr snapToGrid="0" snapToObjects="1">
      <p:cViewPr>
        <p:scale>
          <a:sx n="90" d="100"/>
          <a:sy n="90" d="100"/>
        </p:scale>
        <p:origin x="768" y="824"/>
      </p:cViewPr>
      <p:guideLst>
        <p:guide orient="horz" pos="2160"/>
        <p:guide pos="2880"/>
      </p:guideLst>
    </p:cSldViewPr>
  </p:slideViewPr>
  <p:outlineViewPr>
    <p:cViewPr>
      <p:scale>
        <a:sx n="33" d="100"/>
        <a:sy n="33" d="100"/>
      </p:scale>
      <p:origin x="0" y="1736"/>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6" d="100"/>
          <a:sy n="96" d="100"/>
        </p:scale>
        <p:origin x="-3520"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17CB6A-85F7-B444-ADE7-1C26611FBBB6}" type="datetimeFigureOut">
              <a:rPr kumimoji="1" lang="ja-JP" altLang="en-US" smtClean="0"/>
              <a:t>2017/5/23</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903F94-EED7-2D44-AF65-648E4123F293}" type="slidenum">
              <a:rPr kumimoji="1" lang="ja-JP" altLang="en-US" smtClean="0"/>
              <a:t>‹#›</a:t>
            </a:fld>
            <a:endParaRPr kumimoji="1" lang="ja-JP" altLang="en-US"/>
          </a:p>
        </p:txBody>
      </p:sp>
    </p:spTree>
    <p:extLst>
      <p:ext uri="{BB962C8B-B14F-4D97-AF65-F5344CB8AC3E}">
        <p14:creationId xmlns:p14="http://schemas.microsoft.com/office/powerpoint/2010/main" val="3886508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672189396"/>
      </p:ext>
    </p:extLst>
  </p:cSld>
  <p:clrMap bg1="lt1" tx1="dk1" bg2="lt2" tx2="dk2" accent1="accent1" accent2="accent2" accent3="accent3" accent4="accent4" accent5="accent5" accent6="accent6" hlink="hlink" folHlink="folHlink"/>
  <p:hf hdr="0" ftr="0" dt="0"/>
  <p:notesStyle>
    <a:lvl1pPr defTabSz="336774" latinLnBrk="0">
      <a:lnSpc>
        <a:spcPct val="117999"/>
      </a:lnSpc>
      <a:defRPr sz="1600">
        <a:latin typeface="Helvetica Neue"/>
        <a:ea typeface="Helvetica Neue"/>
        <a:cs typeface="Helvetica Neue"/>
        <a:sym typeface="Helvetica Neue"/>
      </a:defRPr>
    </a:lvl1pPr>
    <a:lvl2pPr indent="168387" defTabSz="336774" latinLnBrk="0">
      <a:lnSpc>
        <a:spcPct val="117999"/>
      </a:lnSpc>
      <a:defRPr sz="1600">
        <a:latin typeface="Helvetica Neue"/>
        <a:ea typeface="Helvetica Neue"/>
        <a:cs typeface="Helvetica Neue"/>
        <a:sym typeface="Helvetica Neue"/>
      </a:defRPr>
    </a:lvl2pPr>
    <a:lvl3pPr indent="336774" defTabSz="336774" latinLnBrk="0">
      <a:lnSpc>
        <a:spcPct val="117999"/>
      </a:lnSpc>
      <a:defRPr sz="1600">
        <a:latin typeface="Helvetica Neue"/>
        <a:ea typeface="Helvetica Neue"/>
        <a:cs typeface="Helvetica Neue"/>
        <a:sym typeface="Helvetica Neue"/>
      </a:defRPr>
    </a:lvl3pPr>
    <a:lvl4pPr indent="505160" defTabSz="336774" latinLnBrk="0">
      <a:lnSpc>
        <a:spcPct val="117999"/>
      </a:lnSpc>
      <a:defRPr sz="1600">
        <a:latin typeface="Helvetica Neue"/>
        <a:ea typeface="Helvetica Neue"/>
        <a:cs typeface="Helvetica Neue"/>
        <a:sym typeface="Helvetica Neue"/>
      </a:defRPr>
    </a:lvl4pPr>
    <a:lvl5pPr indent="673547" defTabSz="336774" latinLnBrk="0">
      <a:lnSpc>
        <a:spcPct val="117999"/>
      </a:lnSpc>
      <a:defRPr sz="1600">
        <a:latin typeface="Helvetica Neue"/>
        <a:ea typeface="Helvetica Neue"/>
        <a:cs typeface="Helvetica Neue"/>
        <a:sym typeface="Helvetica Neue"/>
      </a:defRPr>
    </a:lvl5pPr>
    <a:lvl6pPr indent="841934" defTabSz="336774" latinLnBrk="0">
      <a:lnSpc>
        <a:spcPct val="117999"/>
      </a:lnSpc>
      <a:defRPr sz="1600">
        <a:latin typeface="Helvetica Neue"/>
        <a:ea typeface="Helvetica Neue"/>
        <a:cs typeface="Helvetica Neue"/>
        <a:sym typeface="Helvetica Neue"/>
      </a:defRPr>
    </a:lvl6pPr>
    <a:lvl7pPr indent="1010321" defTabSz="336774" latinLnBrk="0">
      <a:lnSpc>
        <a:spcPct val="117999"/>
      </a:lnSpc>
      <a:defRPr sz="1600">
        <a:latin typeface="Helvetica Neue"/>
        <a:ea typeface="Helvetica Neue"/>
        <a:cs typeface="Helvetica Neue"/>
        <a:sym typeface="Helvetica Neue"/>
      </a:defRPr>
    </a:lvl7pPr>
    <a:lvl8pPr indent="1178707" defTabSz="336774" latinLnBrk="0">
      <a:lnSpc>
        <a:spcPct val="117999"/>
      </a:lnSpc>
      <a:defRPr sz="1600">
        <a:latin typeface="Helvetica Neue"/>
        <a:ea typeface="Helvetica Neue"/>
        <a:cs typeface="Helvetica Neue"/>
        <a:sym typeface="Helvetica Neue"/>
      </a:defRPr>
    </a:lvl8pPr>
    <a:lvl9pPr indent="1347094" defTabSz="336774" latinLnBrk="0">
      <a:lnSpc>
        <a:spcPct val="117999"/>
      </a:lnSpc>
      <a:defRPr sz="16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006579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900" dirty="0" smtClean="0"/>
          </a:p>
          <a:p>
            <a:r>
              <a:rPr kumimoji="1" lang="ja-JP" altLang="en-US" sz="900" dirty="0" smtClean="0"/>
              <a:t>１０分</a:t>
            </a:r>
            <a:r>
              <a:rPr kumimoji="1" lang="en-US" altLang="ja-JP" sz="900" dirty="0" smtClean="0"/>
              <a:t>〜</a:t>
            </a:r>
            <a:r>
              <a:rPr kumimoji="1" lang="ja-JP" altLang="en-US" sz="900" dirty="0" smtClean="0"/>
              <a:t>１１分</a:t>
            </a:r>
            <a:endParaRPr kumimoji="1" lang="en-US" altLang="ja-JP" sz="900" dirty="0" smtClean="0"/>
          </a:p>
          <a:p>
            <a:r>
              <a:rPr kumimoji="1" lang="ja-JP" altLang="en-US" sz="900" dirty="0" smtClean="0"/>
              <a:t>そこで</a:t>
            </a:r>
            <a:r>
              <a:rPr kumimoji="1" lang="en-US" altLang="ja-JP" sz="900" dirty="0" err="1" smtClean="0"/>
              <a:t>USShadow</a:t>
            </a:r>
            <a:r>
              <a:rPr kumimoji="1" lang="ja-JP" altLang="en-US" sz="900" dirty="0" smtClean="0"/>
              <a:t>では</a:t>
            </a:r>
            <a:endParaRPr kumimoji="1" lang="en-US" altLang="ja-JP" sz="900" dirty="0" smtClean="0"/>
          </a:p>
          <a:p>
            <a:r>
              <a:rPr kumimoji="1" lang="ja-JP" altLang="en-US" sz="900" dirty="0" smtClean="0"/>
              <a:t>ウルトラコール：ハイパーコールのようなもの、ハイパーコールでは一つ下のゲストハイパーバイザとやりとり</a:t>
            </a:r>
            <a:endParaRPr kumimoji="1" lang="en-US" altLang="ja-JP" sz="900" dirty="0" smtClean="0"/>
          </a:p>
          <a:p>
            <a:r>
              <a:rPr kumimoji="1" lang="ja-JP" altLang="en-US" sz="900" dirty="0" smtClean="0"/>
              <a:t>ネストした環境では一番権限のある最下層のハイパーバイザへ移る、</a:t>
            </a:r>
            <a:r>
              <a:rPr kumimoji="1" lang="en-US" altLang="ja-JP" sz="900" dirty="0" smtClean="0"/>
              <a:t>CPU</a:t>
            </a:r>
            <a:r>
              <a:rPr kumimoji="1" lang="ja-JP" altLang="en-US" sz="900" dirty="0" smtClean="0"/>
              <a:t>の仕様</a:t>
            </a:r>
            <a:endParaRPr kumimoji="1" lang="en-US" altLang="ja-JP" sz="900" dirty="0" smtClean="0"/>
          </a:p>
          <a:p>
            <a:r>
              <a:rPr kumimoji="1" lang="ja-JP" altLang="en-US" sz="900" dirty="0" smtClean="0"/>
              <a:t>クラウドハイパーバイザは</a:t>
            </a:r>
            <a:r>
              <a:rPr kumimoji="1" lang="en-US" altLang="ja-JP" sz="900" dirty="0" err="1" smtClean="0"/>
              <a:t>VSBypass</a:t>
            </a:r>
            <a:r>
              <a:rPr kumimoji="1" lang="ja-JP" altLang="en-US" sz="900" dirty="0" smtClean="0"/>
              <a:t>で仮想化システムの外側でシャドウデバイスを動作させるために導入</a:t>
            </a:r>
            <a:endParaRPr kumimoji="1" lang="en-US" altLang="ja-JP" sz="900" dirty="0" smtClean="0"/>
          </a:p>
          <a:p>
            <a:endParaRPr kumimoji="1" lang="en-US" altLang="ja-JP" sz="900" dirty="0" smtClean="0"/>
          </a:p>
          <a:p>
            <a:r>
              <a:rPr kumimoji="1" lang="ja-JP" altLang="en-US" sz="900" dirty="0" smtClean="0"/>
              <a:t>共有メモリ</a:t>
            </a:r>
            <a:endParaRPr kumimoji="1" lang="en-US" altLang="ja-JP" sz="900" dirty="0" smtClean="0"/>
          </a:p>
          <a:p>
            <a:r>
              <a:rPr kumimoji="1" lang="ja-JP" altLang="en-US" sz="900" dirty="0" smtClean="0"/>
              <a:t>読み込まれる間自由に書き込む</a:t>
            </a:r>
            <a:endParaRPr kumimoji="1" lang="en-US" altLang="ja-JP" sz="900" dirty="0" smtClean="0"/>
          </a:p>
          <a:p>
            <a:r>
              <a:rPr kumimoji="1" lang="ja-JP" altLang="en-US" sz="900" dirty="0" smtClean="0"/>
              <a:t>制限されてないよね</a:t>
            </a:r>
            <a:endParaRPr kumimoji="1" lang="en-US" altLang="ja-JP" sz="900" dirty="0" smtClean="0"/>
          </a:p>
          <a:p>
            <a:r>
              <a:rPr kumimoji="1" lang="ja-JP" altLang="en-US" sz="900" dirty="0" smtClean="0"/>
              <a:t>ネットワーク通信では想定以上のメモリが送られる</a:t>
            </a:r>
            <a:endParaRPr kumimoji="1" lang="en-US" altLang="ja-JP" sz="900" dirty="0" smtClean="0"/>
          </a:p>
          <a:p>
            <a:r>
              <a:rPr kumimoji="1" lang="ja-JP" altLang="en-US" sz="900" dirty="0" smtClean="0"/>
              <a:t>そういった意味で共有メモリでは制限される</a:t>
            </a:r>
            <a:endParaRPr kumimoji="1" lang="en-US" altLang="ja-JP" sz="900" dirty="0" smtClean="0"/>
          </a:p>
          <a:p>
            <a:r>
              <a:rPr kumimoji="1" lang="ja-JP" altLang="en-US" sz="900" dirty="0" smtClean="0"/>
              <a:t>自由度（インターフェースの）</a:t>
            </a:r>
            <a:endParaRPr kumimoji="1" lang="en-US" altLang="ja-JP" sz="900" dirty="0" smtClean="0"/>
          </a:p>
          <a:p>
            <a:r>
              <a:rPr kumimoji="1" lang="ja-JP" altLang="en-US" sz="900" dirty="0" smtClean="0"/>
              <a:t>安全性低下（ケースバイケース）</a:t>
            </a:r>
            <a:endParaRPr kumimoji="1" lang="en-US" altLang="ja-JP" sz="900" dirty="0" smtClean="0"/>
          </a:p>
        </p:txBody>
      </p:sp>
    </p:spTree>
    <p:extLst>
      <p:ext uri="{BB962C8B-B14F-4D97-AF65-F5344CB8AC3E}">
        <p14:creationId xmlns:p14="http://schemas.microsoft.com/office/powerpoint/2010/main" val="1182302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900" dirty="0" smtClean="0"/>
          </a:p>
          <a:p>
            <a:r>
              <a:rPr kumimoji="1" lang="ja-JP" altLang="en-US" sz="900" dirty="0" smtClean="0"/>
              <a:t>１１分</a:t>
            </a:r>
            <a:r>
              <a:rPr kumimoji="1" lang="en-US" altLang="ja-JP" sz="900" dirty="0" smtClean="0"/>
              <a:t>〜</a:t>
            </a:r>
            <a:r>
              <a:rPr kumimoji="1" lang="ja-JP" altLang="en-US" sz="900" dirty="0" smtClean="0"/>
              <a:t>１１分３５秒</a:t>
            </a:r>
            <a:endParaRPr kumimoji="1" lang="ja-JP" altLang="en-US" sz="900" dirty="0"/>
          </a:p>
        </p:txBody>
      </p:sp>
    </p:spTree>
    <p:extLst>
      <p:ext uri="{BB962C8B-B14F-4D97-AF65-F5344CB8AC3E}">
        <p14:creationId xmlns:p14="http://schemas.microsoft.com/office/powerpoint/2010/main" val="4033602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900" dirty="0" smtClean="0"/>
          </a:p>
          <a:p>
            <a:r>
              <a:rPr kumimoji="1" lang="ja-JP" altLang="en-US" sz="900" dirty="0" smtClean="0"/>
              <a:t>１１分３５秒</a:t>
            </a:r>
            <a:r>
              <a:rPr kumimoji="1" lang="en-US" altLang="ja-JP" sz="900" dirty="0" smtClean="0"/>
              <a:t>〜</a:t>
            </a:r>
            <a:r>
              <a:rPr kumimoji="1" lang="ja-JP" altLang="en-US" sz="900" dirty="0" smtClean="0"/>
              <a:t>１２分２５秒</a:t>
            </a:r>
            <a:endParaRPr kumimoji="1" lang="ja-JP" altLang="en-US" sz="900" dirty="0"/>
          </a:p>
        </p:txBody>
      </p:sp>
    </p:spTree>
    <p:extLst>
      <p:ext uri="{BB962C8B-B14F-4D97-AF65-F5344CB8AC3E}">
        <p14:creationId xmlns:p14="http://schemas.microsoft.com/office/powerpoint/2010/main" val="1025017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r>
              <a:rPr kumimoji="1" lang="ja-JP" altLang="en-US" sz="900" dirty="0" smtClean="0"/>
              <a:t>１２分２５秒</a:t>
            </a:r>
            <a:r>
              <a:rPr kumimoji="1" lang="en-US" altLang="ja-JP" sz="900" dirty="0" smtClean="0"/>
              <a:t>〜</a:t>
            </a:r>
            <a:r>
              <a:rPr kumimoji="1" lang="ja-JP" altLang="en-US" sz="900" dirty="0" smtClean="0"/>
              <a:t>１３分３５秒</a:t>
            </a:r>
            <a:endParaRPr kumimoji="1" lang="en-US" altLang="ja-JP" sz="900" dirty="0" smtClean="0"/>
          </a:p>
          <a:p>
            <a:r>
              <a:rPr kumimoji="1" lang="ja-JP" altLang="en-US" sz="900" dirty="0" smtClean="0"/>
              <a:t>ゲスト管理</a:t>
            </a:r>
            <a:r>
              <a:rPr kumimoji="1" lang="en-US" altLang="ja-JP" sz="900" dirty="0" smtClean="0"/>
              <a:t>VM</a:t>
            </a:r>
            <a:r>
              <a:rPr kumimoji="1" lang="ja-JP" altLang="en-US" sz="900" dirty="0" smtClean="0"/>
              <a:t>のバッファのメモリにアクセスするためにアドレス変換を行う。</a:t>
            </a:r>
            <a:endParaRPr kumimoji="1" lang="en-US" altLang="ja-JP" sz="900" dirty="0" smtClean="0"/>
          </a:p>
          <a:p>
            <a:r>
              <a:rPr kumimoji="1" lang="ja-JP" altLang="en-US" sz="900" dirty="0" smtClean="0"/>
              <a:t>クラウド</a:t>
            </a:r>
            <a:r>
              <a:rPr kumimoji="1" lang="en-US" altLang="ja-JP" sz="900" dirty="0" smtClean="0"/>
              <a:t>VM</a:t>
            </a:r>
            <a:r>
              <a:rPr kumimoji="1" lang="ja-JP" altLang="en-US" sz="900" dirty="0" smtClean="0"/>
              <a:t>の仮想</a:t>
            </a:r>
            <a:r>
              <a:rPr kumimoji="1" lang="en-US" altLang="ja-JP" sz="900" dirty="0" smtClean="0"/>
              <a:t>CPU</a:t>
            </a:r>
            <a:r>
              <a:rPr kumimoji="1" lang="ja-JP" altLang="en-US" sz="900" dirty="0" smtClean="0"/>
              <a:t>の</a:t>
            </a:r>
            <a:r>
              <a:rPr kumimoji="1" lang="en-US" altLang="ja-JP" sz="900" dirty="0" smtClean="0"/>
              <a:t>CR</a:t>
            </a:r>
            <a:r>
              <a:rPr kumimoji="1" lang="ja-JP" altLang="en-US" sz="900" dirty="0" smtClean="0"/>
              <a:t>３レジスタにページテーブルのアドレスが格納されている。メモリがどこにあるかのアドレスが書いてある。辞書のようになっている。仮想アドレスから物理アドレスに対応。移送マネージャの仮想アドレス。</a:t>
            </a:r>
            <a:endParaRPr kumimoji="1" lang="en-US" altLang="ja-JP" sz="900" dirty="0" smtClean="0"/>
          </a:p>
          <a:p>
            <a:endParaRPr kumimoji="1" lang="en-US" altLang="ja-JP" sz="900" dirty="0" smtClean="0"/>
          </a:p>
          <a:p>
            <a:r>
              <a:rPr kumimoji="1" lang="ja-JP" altLang="en-US" sz="900" dirty="0" smtClean="0"/>
              <a:t>言わない</a:t>
            </a:r>
            <a:endParaRPr kumimoji="1" lang="en-US" altLang="ja-JP" sz="900" dirty="0" smtClean="0"/>
          </a:p>
          <a:p>
            <a:r>
              <a:rPr kumimoji="1" lang="ja-JP" altLang="en-US" sz="900" dirty="0" smtClean="0"/>
              <a:t>ゲスト管理</a:t>
            </a:r>
            <a:r>
              <a:rPr kumimoji="1" lang="en-US" altLang="ja-JP" sz="900" dirty="0" smtClean="0"/>
              <a:t>VM</a:t>
            </a:r>
            <a:r>
              <a:rPr kumimoji="1" lang="ja-JP" altLang="en-US" sz="900" dirty="0" smtClean="0"/>
              <a:t>は準仮想化されており、クラウド</a:t>
            </a:r>
            <a:r>
              <a:rPr kumimoji="1" lang="en-US" altLang="ja-JP" sz="900" dirty="0" smtClean="0"/>
              <a:t>VM</a:t>
            </a:r>
            <a:r>
              <a:rPr kumimoji="1" lang="ja-JP" altLang="en-US" sz="900" dirty="0" smtClean="0"/>
              <a:t>の仮想</a:t>
            </a:r>
            <a:r>
              <a:rPr kumimoji="1" lang="en-US" altLang="ja-JP" sz="900" dirty="0" smtClean="0"/>
              <a:t>CPU</a:t>
            </a:r>
            <a:r>
              <a:rPr kumimoji="1" lang="ja-JP" altLang="en-US" sz="900" dirty="0" smtClean="0"/>
              <a:t>とゲスト管理</a:t>
            </a:r>
            <a:r>
              <a:rPr kumimoji="1" lang="en-US" altLang="ja-JP" sz="900" dirty="0" smtClean="0"/>
              <a:t>VM</a:t>
            </a:r>
            <a:r>
              <a:rPr kumimoji="1" lang="ja-JP" altLang="en-US" sz="900" dirty="0" smtClean="0"/>
              <a:t>のレシスタ値は同一。</a:t>
            </a:r>
            <a:endParaRPr kumimoji="1" lang="en-US" altLang="ja-JP" sz="900" dirty="0" smtClean="0"/>
          </a:p>
          <a:p>
            <a:r>
              <a:rPr kumimoji="1" lang="ja-JP" altLang="en-US" sz="900" dirty="0" smtClean="0"/>
              <a:t>ゲスト管理</a:t>
            </a:r>
            <a:r>
              <a:rPr kumimoji="1" lang="en-US" altLang="ja-JP" sz="900" dirty="0" smtClean="0"/>
              <a:t>VM</a:t>
            </a:r>
            <a:r>
              <a:rPr kumimoji="1" lang="ja-JP" altLang="en-US" sz="900" dirty="0" smtClean="0"/>
              <a:t>ではメモリも準仮想化されており、ページテーブルには物理アドレスが直接格納されている。</a:t>
            </a:r>
            <a:endParaRPr kumimoji="1" lang="en-US" altLang="ja-JP" sz="900" dirty="0" smtClean="0"/>
          </a:p>
          <a:p>
            <a:endParaRPr kumimoji="1" lang="ja-JP" altLang="en-US" sz="900" dirty="0"/>
          </a:p>
        </p:txBody>
      </p:sp>
    </p:spTree>
    <p:extLst>
      <p:ext uri="{BB962C8B-B14F-4D97-AF65-F5344CB8AC3E}">
        <p14:creationId xmlns:p14="http://schemas.microsoft.com/office/powerpoint/2010/main" val="2634812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900" dirty="0" smtClean="0"/>
          </a:p>
          <a:p>
            <a:r>
              <a:rPr kumimoji="1" lang="ja-JP" altLang="en-US" sz="900" dirty="0" smtClean="0"/>
              <a:t>１３分３５秒</a:t>
            </a:r>
            <a:r>
              <a:rPr kumimoji="1" lang="en-US" altLang="ja-JP" sz="900" dirty="0" smtClean="0"/>
              <a:t>〜</a:t>
            </a:r>
            <a:r>
              <a:rPr kumimoji="1" lang="ja-JP" altLang="en-US" sz="900" dirty="0" smtClean="0"/>
              <a:t>１４分１５秒</a:t>
            </a:r>
            <a:endParaRPr kumimoji="1" lang="ja-JP" altLang="en-US" sz="900" dirty="0"/>
          </a:p>
        </p:txBody>
      </p:sp>
    </p:spTree>
    <p:extLst>
      <p:ext uri="{BB962C8B-B14F-4D97-AF65-F5344CB8AC3E}">
        <p14:creationId xmlns:p14="http://schemas.microsoft.com/office/powerpoint/2010/main" val="1527049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endParaRPr kumimoji="1" lang="en-US" altLang="ja-JP" sz="900" dirty="0" smtClean="0"/>
          </a:p>
          <a:p>
            <a:r>
              <a:rPr kumimoji="1" lang="ja-JP" altLang="en-US" sz="900" dirty="0" smtClean="0"/>
              <a:t>１４分３５秒</a:t>
            </a:r>
            <a:r>
              <a:rPr kumimoji="1" lang="en-US" altLang="ja-JP" sz="900" dirty="0" smtClean="0"/>
              <a:t>〜</a:t>
            </a:r>
            <a:r>
              <a:rPr kumimoji="1" lang="ja-JP" altLang="en-US" sz="900" dirty="0" smtClean="0"/>
              <a:t>１６分</a:t>
            </a:r>
            <a:endParaRPr kumimoji="1" lang="en-US" altLang="ja-JP" sz="900" dirty="0" smtClean="0"/>
          </a:p>
          <a:p>
            <a:r>
              <a:rPr kumimoji="1" lang="ja-JP" altLang="en-US" sz="900" dirty="0" smtClean="0"/>
              <a:t>シャドウデバイスの状態はレジスタの値から構成されている</a:t>
            </a:r>
            <a:endParaRPr kumimoji="1" lang="en-US" altLang="ja-JP" sz="900" dirty="0" smtClean="0"/>
          </a:p>
          <a:p>
            <a:r>
              <a:rPr kumimoji="1" lang="ja-JP" altLang="en-US" sz="900" dirty="0" smtClean="0"/>
              <a:t>データの流れとしてはメモリマップをすることによりバッファに直接書きこんでいる</a:t>
            </a:r>
            <a:endParaRPr kumimoji="1" lang="en-US" altLang="ja-JP" sz="900" dirty="0" smtClean="0"/>
          </a:p>
          <a:p>
            <a:r>
              <a:rPr kumimoji="1" lang="ja-JP" altLang="en-US" sz="900" dirty="0" smtClean="0"/>
              <a:t>メモリマップ：ディスク上のメモリのデータを仮想メモリに対応させる機能（端的に言うとファイルに仮想アドレスを与える機能）</a:t>
            </a:r>
            <a:endParaRPr kumimoji="1" lang="en-US" altLang="ja-JP" sz="900" dirty="0" smtClean="0"/>
          </a:p>
          <a:p>
            <a:r>
              <a:rPr kumimoji="1" lang="ja-JP" altLang="en-US" sz="900" dirty="0" smtClean="0"/>
              <a:t>メモリマップは</a:t>
            </a:r>
            <a:r>
              <a:rPr kumimoji="1" lang="en-US" altLang="ja-JP" sz="900" dirty="0" smtClean="0"/>
              <a:t>API</a:t>
            </a:r>
            <a:r>
              <a:rPr kumimoji="1" lang="ja-JP" altLang="en-US" sz="900" dirty="0" smtClean="0"/>
              <a:t>で準備されている</a:t>
            </a:r>
            <a:endParaRPr kumimoji="1" lang="en-US" altLang="ja-JP" sz="900" dirty="0" smtClean="0"/>
          </a:p>
          <a:p>
            <a:endParaRPr kumimoji="1" lang="en-US" altLang="ja-JP" sz="900" dirty="0" smtClean="0"/>
          </a:p>
          <a:p>
            <a:r>
              <a:rPr kumimoji="1" lang="ja-JP" altLang="en-US" sz="900" dirty="0" smtClean="0"/>
              <a:t>データが入っているのや制御のものがある。制御用、データ用。入出力の情報。</a:t>
            </a:r>
            <a:endParaRPr kumimoji="1" lang="ja-JP" altLang="en-US" sz="900" dirty="0"/>
          </a:p>
        </p:txBody>
      </p:sp>
    </p:spTree>
    <p:extLst>
      <p:ext uri="{BB962C8B-B14F-4D97-AF65-F5344CB8AC3E}">
        <p14:creationId xmlns:p14="http://schemas.microsoft.com/office/powerpoint/2010/main" val="866196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lang="ja-JP" altLang="en-US" sz="900" dirty="0" smtClean="0"/>
              <a:t>１５分１０秒</a:t>
            </a:r>
            <a:endParaRPr lang="en-US" altLang="ja-JP" sz="900" dirty="0" smtClean="0"/>
          </a:p>
          <a:p>
            <a:r>
              <a:rPr lang="ja-JP" altLang="en-US" sz="900" dirty="0" smtClean="0"/>
              <a:t>１６分</a:t>
            </a:r>
            <a:r>
              <a:rPr lang="en-US" altLang="ja-JP" sz="900" dirty="0" smtClean="0"/>
              <a:t>〜</a:t>
            </a:r>
            <a:r>
              <a:rPr lang="ja-JP" altLang="en-US" sz="900" dirty="0" smtClean="0"/>
              <a:t>（５分５０秒）２１分４０秒</a:t>
            </a:r>
            <a:endParaRPr lang="en-US" altLang="ja-JP" sz="900" dirty="0" smtClean="0"/>
          </a:p>
          <a:p>
            <a:r>
              <a:rPr lang="ja-JP" altLang="en-US" sz="900" dirty="0" smtClean="0"/>
              <a:t>実験環境</a:t>
            </a:r>
            <a:endParaRPr lang="en-US" altLang="ja-JP" sz="900" dirty="0" smtClean="0"/>
          </a:p>
          <a:p>
            <a:pPr lvl="1"/>
            <a:r>
              <a:rPr lang="en-US" altLang="ja-JP" sz="900" dirty="0" smtClean="0"/>
              <a:t>CPU: Intel Xeon E3-1226 v3</a:t>
            </a:r>
          </a:p>
          <a:p>
            <a:pPr lvl="1"/>
            <a:r>
              <a:rPr lang="ja-JP" altLang="en-US" sz="900" dirty="0" smtClean="0"/>
              <a:t>メモリ</a:t>
            </a:r>
            <a:r>
              <a:rPr lang="en-US" altLang="ja-JP" sz="900" dirty="0" smtClean="0"/>
              <a:t>: 8GB</a:t>
            </a:r>
          </a:p>
          <a:p>
            <a:pPr lvl="1"/>
            <a:r>
              <a:rPr lang="ja-JP" altLang="en-US" sz="900" dirty="0" smtClean="0"/>
              <a:t>ホスト</a:t>
            </a:r>
            <a:r>
              <a:rPr lang="en-US" altLang="ja-JP" sz="900" dirty="0" smtClean="0"/>
              <a:t>VM</a:t>
            </a:r>
            <a:r>
              <a:rPr lang="ja-JP" altLang="en-US" sz="900" dirty="0" smtClean="0"/>
              <a:t>：</a:t>
            </a:r>
            <a:r>
              <a:rPr lang="en-US" altLang="ja-JP" sz="900" dirty="0" smtClean="0"/>
              <a:t>1 </a:t>
            </a:r>
            <a:r>
              <a:rPr lang="en-US" altLang="ja-JP" sz="900" dirty="0" err="1" smtClean="0"/>
              <a:t>vCPU</a:t>
            </a:r>
            <a:r>
              <a:rPr lang="ja-JP" altLang="en-US" sz="900" dirty="0" smtClean="0"/>
              <a:t>、</a:t>
            </a:r>
            <a:r>
              <a:rPr lang="ja-JP" altLang="ja-JP" sz="900" dirty="0" smtClean="0"/>
              <a:t>3</a:t>
            </a:r>
            <a:r>
              <a:rPr lang="en-US" altLang="ja-JP" sz="900" dirty="0" smtClean="0"/>
              <a:t>GB</a:t>
            </a:r>
          </a:p>
          <a:p>
            <a:pPr lvl="1"/>
            <a:r>
              <a:rPr lang="ja-JP" altLang="en-US" sz="900" dirty="0" smtClean="0"/>
              <a:t>ゲスト管理</a:t>
            </a:r>
            <a:r>
              <a:rPr lang="en-US" altLang="ja-JP" sz="900" dirty="0" smtClean="0"/>
              <a:t>VM</a:t>
            </a:r>
            <a:r>
              <a:rPr lang="ja-JP" altLang="en-US" sz="900" dirty="0" smtClean="0"/>
              <a:t>：</a:t>
            </a:r>
            <a:r>
              <a:rPr lang="en-US" altLang="ja-JP" sz="900" dirty="0" smtClean="0"/>
              <a:t>1 </a:t>
            </a:r>
            <a:r>
              <a:rPr lang="en-US" altLang="ja-JP" sz="900" dirty="0" err="1" smtClean="0"/>
              <a:t>vCPU</a:t>
            </a:r>
            <a:r>
              <a:rPr lang="ja-JP" altLang="en-US" sz="900" dirty="0" smtClean="0"/>
              <a:t>、</a:t>
            </a:r>
            <a:r>
              <a:rPr lang="en-US" altLang="ja-JP" sz="900" dirty="0" smtClean="0"/>
              <a:t>2.7GB</a:t>
            </a:r>
            <a:r>
              <a:rPr lang="ja-JP" altLang="en-US" sz="900" dirty="0" smtClean="0"/>
              <a:t>、</a:t>
            </a:r>
            <a:r>
              <a:rPr lang="en-US" altLang="ja-JP" sz="900" dirty="0" smtClean="0"/>
              <a:t>Linux 4.2</a:t>
            </a:r>
          </a:p>
          <a:p>
            <a:pPr lvl="1"/>
            <a:r>
              <a:rPr lang="ja-JP" altLang="en-US" sz="900" dirty="0" smtClean="0"/>
              <a:t>ホストハイパーバイザ</a:t>
            </a:r>
            <a:r>
              <a:rPr lang="en-US" altLang="ja-JP" sz="900" dirty="0" smtClean="0"/>
              <a:t>: </a:t>
            </a:r>
            <a:r>
              <a:rPr lang="en-US" altLang="ja-JP" sz="900" dirty="0" err="1" smtClean="0"/>
              <a:t>Xen</a:t>
            </a:r>
            <a:r>
              <a:rPr lang="en-US" altLang="ja-JP" sz="900" dirty="0" smtClean="0"/>
              <a:t> 4.4.0</a:t>
            </a:r>
          </a:p>
        </p:txBody>
      </p:sp>
    </p:spTree>
    <p:extLst>
      <p:ext uri="{BB962C8B-B14F-4D97-AF65-F5344CB8AC3E}">
        <p14:creationId xmlns:p14="http://schemas.microsoft.com/office/powerpoint/2010/main" val="2234655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900" dirty="0" smtClean="0"/>
          </a:p>
          <a:p>
            <a:r>
              <a:rPr kumimoji="1" lang="ja-JP" altLang="en-US" sz="900" dirty="0" smtClean="0"/>
              <a:t>１４分２秒</a:t>
            </a:r>
            <a:r>
              <a:rPr kumimoji="1" lang="en-US" altLang="ja-JP" sz="900" dirty="0" smtClean="0"/>
              <a:t>〜</a:t>
            </a:r>
            <a:r>
              <a:rPr kumimoji="1" lang="ja-JP" altLang="en-US" sz="900" dirty="0" smtClean="0"/>
              <a:t>１４分２２秒（３０秒）</a:t>
            </a:r>
            <a:endParaRPr kumimoji="1" lang="ja-JP" altLang="en-US" sz="900" dirty="0"/>
          </a:p>
        </p:txBody>
      </p:sp>
    </p:spTree>
    <p:extLst>
      <p:ext uri="{BB962C8B-B14F-4D97-AF65-F5344CB8AC3E}">
        <p14:creationId xmlns:p14="http://schemas.microsoft.com/office/powerpoint/2010/main" val="2251883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900" dirty="0" smtClean="0"/>
          </a:p>
          <a:p>
            <a:r>
              <a:rPr kumimoji="1" lang="en-US" altLang="ja-JP" sz="900" dirty="0" smtClean="0"/>
              <a:t>〜</a:t>
            </a:r>
            <a:r>
              <a:rPr kumimoji="1" lang="ja-JP" altLang="en-US" sz="900" dirty="0" smtClean="0"/>
              <a:t>１７分３０秒（５６秒）</a:t>
            </a:r>
            <a:endParaRPr kumimoji="1" lang="en-US" altLang="ja-JP" sz="900" dirty="0" smtClean="0"/>
          </a:p>
          <a:p>
            <a:r>
              <a:rPr kumimoji="1" lang="en-US" altLang="ja-JP" sz="900" dirty="0" smtClean="0"/>
              <a:t>Xl console</a:t>
            </a:r>
            <a:r>
              <a:rPr kumimoji="1" lang="ja-JP" altLang="en-US" sz="900" dirty="0" smtClean="0"/>
              <a:t>：</a:t>
            </a:r>
            <a:r>
              <a:rPr kumimoji="1" lang="en-US" altLang="ja-JP" sz="900" dirty="0" smtClean="0"/>
              <a:t>VM</a:t>
            </a:r>
            <a:r>
              <a:rPr kumimoji="1" lang="ja-JP" altLang="en-US" sz="900" dirty="0" smtClean="0"/>
              <a:t>のコンソール画面に直接アクセスできる機能</a:t>
            </a:r>
            <a:endParaRPr kumimoji="1" lang="ja-JP" altLang="en-US" sz="900" dirty="0"/>
          </a:p>
        </p:txBody>
      </p:sp>
    </p:spTree>
    <p:extLst>
      <p:ext uri="{BB962C8B-B14F-4D97-AF65-F5344CB8AC3E}">
        <p14:creationId xmlns:p14="http://schemas.microsoft.com/office/powerpoint/2010/main" val="246382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900" dirty="0" smtClean="0"/>
          </a:p>
          <a:p>
            <a:r>
              <a:rPr kumimoji="1" lang="en-US" altLang="ja-JP" sz="900" dirty="0" smtClean="0"/>
              <a:t>〜</a:t>
            </a:r>
            <a:r>
              <a:rPr kumimoji="1" lang="ja-JP" altLang="en-US" sz="900" dirty="0" smtClean="0"/>
              <a:t>１８分（３４秒）</a:t>
            </a:r>
            <a:endParaRPr kumimoji="1" lang="en-US" altLang="ja-JP" sz="900" dirty="0" smtClean="0"/>
          </a:p>
          <a:p>
            <a:r>
              <a:rPr kumimoji="1" lang="ja-JP" altLang="en-US" sz="900" dirty="0" smtClean="0"/>
              <a:t>考えます</a:t>
            </a:r>
          </a:p>
          <a:p>
            <a:r>
              <a:rPr kumimoji="1" lang="ja-JP" altLang="en-US" sz="900" dirty="0" smtClean="0"/>
              <a:t>----- 会議メモ (17/05/15 13:49) -----</a:t>
            </a:r>
          </a:p>
          <a:p>
            <a:r>
              <a:rPr kumimoji="1" lang="ja-JP" altLang="en-US" sz="900" dirty="0" smtClean="0"/>
              <a:t>ネスとした実験結果に触れる</a:t>
            </a:r>
          </a:p>
          <a:p>
            <a:endParaRPr kumimoji="1" lang="ja-JP" altLang="en-US" sz="900" dirty="0"/>
          </a:p>
        </p:txBody>
      </p:sp>
    </p:spTree>
    <p:extLst>
      <p:ext uri="{BB962C8B-B14F-4D97-AF65-F5344CB8AC3E}">
        <p14:creationId xmlns:p14="http://schemas.microsoft.com/office/powerpoint/2010/main" val="831505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en-US" sz="900" dirty="0" smtClean="0"/>
          </a:p>
          <a:p>
            <a:r>
              <a:rPr kumimoji="1" lang="en-US" altLang="en-US" sz="900" dirty="0" smtClean="0"/>
              <a:t>10</a:t>
            </a:r>
            <a:r>
              <a:rPr kumimoji="1" lang="en-US" altLang="ja-JP" sz="900" dirty="0" smtClean="0"/>
              <a:t>〜</a:t>
            </a:r>
            <a:r>
              <a:rPr kumimoji="1" lang="en-US" altLang="en-US" sz="900" dirty="0" smtClean="0"/>
              <a:t>55</a:t>
            </a:r>
            <a:r>
              <a:rPr kumimoji="1" lang="ja-JP" altLang="en-US" sz="900" dirty="0" smtClean="0"/>
              <a:t>秒</a:t>
            </a:r>
            <a:endParaRPr kumimoji="1" lang="en-US" altLang="ja-JP" sz="900" dirty="0" smtClean="0"/>
          </a:p>
          <a:p>
            <a:r>
              <a:rPr kumimoji="1" lang="ja-JP" altLang="en-US" sz="900" dirty="0" smtClean="0">
                <a:solidFill>
                  <a:srgbClr val="FF0000"/>
                </a:solidFill>
              </a:rPr>
              <a:t>図</a:t>
            </a:r>
            <a:r>
              <a:rPr kumimoji="1" lang="ja-JP" altLang="en-US" sz="900" dirty="0" smtClean="0"/>
              <a:t>を使い仮想デバイスを具体的に説明</a:t>
            </a:r>
            <a:endParaRPr kumimoji="1" lang="ja-JP" altLang="en-US" sz="900" dirty="0"/>
          </a:p>
        </p:txBody>
      </p:sp>
    </p:spTree>
    <p:extLst>
      <p:ext uri="{BB962C8B-B14F-4D97-AF65-F5344CB8AC3E}">
        <p14:creationId xmlns:p14="http://schemas.microsoft.com/office/powerpoint/2010/main" val="3418266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900" dirty="0" smtClean="0"/>
          </a:p>
          <a:p>
            <a:r>
              <a:rPr kumimoji="1" lang="ja-JP" altLang="en-US" sz="900" dirty="0" smtClean="0"/>
              <a:t>１８分４０</a:t>
            </a:r>
            <a:r>
              <a:rPr kumimoji="1" lang="en-US" altLang="ja-JP" sz="900" dirty="0" smtClean="0"/>
              <a:t>〜</a:t>
            </a:r>
            <a:r>
              <a:rPr kumimoji="1" lang="ja-JP" altLang="en-US" sz="900" dirty="0" smtClean="0"/>
              <a:t>１９分３０秒（５８秒）</a:t>
            </a:r>
            <a:endParaRPr kumimoji="1" lang="en-US" altLang="ja-JP" sz="900" dirty="0" smtClean="0"/>
          </a:p>
          <a:p>
            <a:r>
              <a:rPr kumimoji="1" lang="en-US" altLang="ja-JP" sz="900" dirty="0" smtClean="0"/>
              <a:t>D−</a:t>
            </a:r>
            <a:r>
              <a:rPr kumimoji="1" lang="en-US" altLang="en-US" sz="900" dirty="0" smtClean="0"/>
              <a:t>MORE</a:t>
            </a:r>
          </a:p>
          <a:p>
            <a:r>
              <a:rPr kumimoji="1" lang="ja-JP" altLang="en-US" sz="900" dirty="0" smtClean="0"/>
              <a:t>帯域外リモート管理で送信する</a:t>
            </a:r>
            <a:r>
              <a:rPr kumimoji="1" lang="en-US" altLang="ja-JP" sz="900" dirty="0" smtClean="0"/>
              <a:t>VM</a:t>
            </a:r>
            <a:r>
              <a:rPr kumimoji="1" lang="ja-JP" altLang="en-US" sz="900" dirty="0" smtClean="0"/>
              <a:t>が仮想化システムの外にある。一言追加。仮想デバイスと</a:t>
            </a:r>
            <a:r>
              <a:rPr kumimoji="1" lang="en-US" altLang="ja-JP" sz="900" dirty="0" smtClean="0"/>
              <a:t>VM</a:t>
            </a:r>
            <a:r>
              <a:rPr kumimoji="1" lang="ja-JP" altLang="en-US" sz="900" dirty="0" smtClean="0"/>
              <a:t>を用意して操作</a:t>
            </a:r>
            <a:endParaRPr kumimoji="1" lang="en-US" altLang="ja-JP" sz="900" dirty="0" smtClean="0"/>
          </a:p>
          <a:p>
            <a:r>
              <a:rPr kumimoji="1" lang="ja-JP" altLang="en-US" sz="900" dirty="0" smtClean="0"/>
              <a:t>仮想化システムの外にある</a:t>
            </a:r>
            <a:r>
              <a:rPr kumimoji="1" lang="en-US" altLang="ja-JP" sz="900" dirty="0" smtClean="0"/>
              <a:t>VM</a:t>
            </a:r>
            <a:r>
              <a:rPr kumimoji="1" lang="ja-JP" altLang="en-US" sz="900" dirty="0" smtClean="0"/>
              <a:t>と中にある</a:t>
            </a:r>
            <a:r>
              <a:rPr kumimoji="1" lang="en-US" altLang="ja-JP" sz="900" dirty="0" smtClean="0"/>
              <a:t>VM</a:t>
            </a:r>
            <a:r>
              <a:rPr kumimoji="1" lang="ja-JP" altLang="en-US" sz="900" dirty="0" smtClean="0"/>
              <a:t>を送る必要がある。</a:t>
            </a:r>
            <a:endParaRPr kumimoji="1" lang="en-US" altLang="ja-JP" sz="900" dirty="0" smtClean="0"/>
          </a:p>
          <a:p>
            <a:r>
              <a:rPr kumimoji="1" lang="ja-JP" altLang="en-US" sz="900" dirty="0" smtClean="0"/>
              <a:t>仮想化システムの内部でマイグレーション。外にある</a:t>
            </a:r>
            <a:r>
              <a:rPr kumimoji="1" lang="en-US" altLang="ja-JP" sz="900" dirty="0" smtClean="0"/>
              <a:t>VM</a:t>
            </a:r>
            <a:r>
              <a:rPr kumimoji="1" lang="ja-JP" altLang="en-US" sz="900" dirty="0" smtClean="0"/>
              <a:t>を送る権限は与えれない。</a:t>
            </a:r>
            <a:endParaRPr kumimoji="1" lang="en-US" altLang="ja-JP" sz="900" dirty="0" smtClean="0"/>
          </a:p>
          <a:p>
            <a:endParaRPr kumimoji="1" lang="en-US" altLang="ja-JP" sz="900" dirty="0" smtClean="0"/>
          </a:p>
          <a:p>
            <a:r>
              <a:rPr kumimoji="1" lang="en-US" altLang="ja-JP" sz="900" dirty="0" err="1" smtClean="0"/>
              <a:t>USShadow</a:t>
            </a:r>
            <a:r>
              <a:rPr kumimoji="1" lang="ja-JP" altLang="en-US" sz="900" dirty="0" smtClean="0"/>
              <a:t>に少し似ている</a:t>
            </a:r>
            <a:endParaRPr kumimoji="1" lang="en-US" altLang="ja-JP" sz="900" dirty="0" smtClean="0"/>
          </a:p>
          <a:p>
            <a:r>
              <a:rPr kumimoji="1" lang="ja-JP" altLang="en-US" sz="900" dirty="0" smtClean="0"/>
              <a:t>暗号化したのが今回はシャドウデバイスだから違う。</a:t>
            </a:r>
            <a:endParaRPr kumimoji="1" lang="en-US" altLang="ja-JP" sz="900" dirty="0" smtClean="0"/>
          </a:p>
          <a:p>
            <a:r>
              <a:rPr kumimoji="1" lang="ja-JP" altLang="en-US" sz="900" dirty="0" smtClean="0"/>
              <a:t>データの入出力を守っても</a:t>
            </a:r>
            <a:r>
              <a:rPr kumimoji="1" lang="en-US" altLang="ja-JP" sz="900" dirty="0" smtClean="0"/>
              <a:t>VM</a:t>
            </a:r>
            <a:r>
              <a:rPr kumimoji="1" lang="ja-JP" altLang="en-US" sz="900" dirty="0" smtClean="0"/>
              <a:t>がやられると元も子もない</a:t>
            </a:r>
            <a:endParaRPr kumimoji="1" lang="en-US" altLang="ja-JP" sz="900" dirty="0" smtClean="0"/>
          </a:p>
        </p:txBody>
      </p:sp>
    </p:spTree>
    <p:extLst>
      <p:ext uri="{BB962C8B-B14F-4D97-AF65-F5344CB8AC3E}">
        <p14:creationId xmlns:p14="http://schemas.microsoft.com/office/powerpoint/2010/main" val="3209753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900" dirty="0" smtClean="0"/>
          </a:p>
          <a:p>
            <a:r>
              <a:rPr kumimoji="1" lang="ja-JP" altLang="en-US" sz="900" dirty="0" smtClean="0"/>
              <a:t>１９分３０秒</a:t>
            </a:r>
            <a:r>
              <a:rPr kumimoji="1" lang="en-US" altLang="ja-JP" sz="900" dirty="0" smtClean="0"/>
              <a:t>〜</a:t>
            </a:r>
            <a:r>
              <a:rPr kumimoji="1" lang="ja-JP" altLang="en-US" sz="900" dirty="0" smtClean="0"/>
              <a:t>２０分（５２秒）</a:t>
            </a:r>
            <a:endParaRPr kumimoji="1" lang="ja-JP" altLang="en-US" sz="900" dirty="0"/>
          </a:p>
        </p:txBody>
      </p:sp>
    </p:spTree>
    <p:extLst>
      <p:ext uri="{BB962C8B-B14F-4D97-AF65-F5344CB8AC3E}">
        <p14:creationId xmlns:p14="http://schemas.microsoft.com/office/powerpoint/2010/main" val="2448349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900" dirty="0" smtClean="0"/>
          </a:p>
          <a:p>
            <a:r>
              <a:rPr kumimoji="1" lang="ja-JP" altLang="en-US" sz="900" dirty="0" smtClean="0"/>
              <a:t>２０分</a:t>
            </a:r>
            <a:r>
              <a:rPr kumimoji="1" lang="en-US" altLang="ja-JP" sz="900" dirty="0" smtClean="0"/>
              <a:t>〜</a:t>
            </a:r>
            <a:r>
              <a:rPr kumimoji="1" lang="ja-JP" altLang="en-US" sz="900" dirty="0" smtClean="0"/>
              <a:t>２０分３０秒</a:t>
            </a:r>
            <a:endParaRPr kumimoji="1" lang="en-US" altLang="ja-JP" sz="900" dirty="0" smtClean="0"/>
          </a:p>
          <a:p>
            <a:r>
              <a:rPr kumimoji="1" lang="ja-JP" altLang="en-US" sz="900" dirty="0" smtClean="0"/>
              <a:t>トピックだけで１０秒で終わる</a:t>
            </a:r>
            <a:endParaRPr kumimoji="1" lang="ja-JP" altLang="en-US" sz="900" dirty="0"/>
          </a:p>
        </p:txBody>
      </p:sp>
    </p:spTree>
    <p:extLst>
      <p:ext uri="{BB962C8B-B14F-4D97-AF65-F5344CB8AC3E}">
        <p14:creationId xmlns:p14="http://schemas.microsoft.com/office/powerpoint/2010/main" val="3840520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900" dirty="0" smtClean="0"/>
          </a:p>
          <a:p>
            <a:r>
              <a:rPr kumimoji="1" lang="ja-JP" altLang="en-US" sz="900" dirty="0" smtClean="0"/>
              <a:t>５５</a:t>
            </a:r>
            <a:r>
              <a:rPr kumimoji="1" lang="en-US" altLang="ja-JP" sz="900" dirty="0" smtClean="0"/>
              <a:t>〜2</a:t>
            </a:r>
            <a:r>
              <a:rPr kumimoji="1" lang="ja-JP" altLang="en-US" sz="900" dirty="0" smtClean="0"/>
              <a:t>分</a:t>
            </a:r>
            <a:r>
              <a:rPr kumimoji="1" lang="en-US" altLang="ja-JP" sz="900" dirty="0" smtClean="0"/>
              <a:t>5</a:t>
            </a:r>
            <a:r>
              <a:rPr kumimoji="1" lang="ja-JP" altLang="en-US" sz="900" dirty="0" smtClean="0"/>
              <a:t>秒</a:t>
            </a:r>
            <a:endParaRPr kumimoji="1" lang="en-US" altLang="ja-JP" sz="900" dirty="0" smtClean="0"/>
          </a:p>
          <a:p>
            <a:r>
              <a:rPr kumimoji="1" lang="ja-JP" altLang="en-US" sz="900" dirty="0" smtClean="0"/>
              <a:t>しかし帯域外リモート管理では情報漏洩の危険性がある</a:t>
            </a:r>
            <a:endParaRPr kumimoji="1" lang="en-US" altLang="ja-JP" sz="900" dirty="0" smtClean="0"/>
          </a:p>
          <a:p>
            <a:endParaRPr kumimoji="1" lang="en-US" altLang="ja-JP" sz="900" dirty="0" smtClean="0"/>
          </a:p>
          <a:p>
            <a:endParaRPr kumimoji="1" lang="ja-JP" altLang="en-US" dirty="0"/>
          </a:p>
        </p:txBody>
      </p:sp>
    </p:spTree>
    <p:extLst>
      <p:ext uri="{BB962C8B-B14F-4D97-AF65-F5344CB8AC3E}">
        <p14:creationId xmlns:p14="http://schemas.microsoft.com/office/powerpoint/2010/main" val="1459219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900" dirty="0" smtClean="0"/>
          </a:p>
          <a:p>
            <a:r>
              <a:rPr kumimoji="1" lang="ja-JP" altLang="en-US" sz="900" dirty="0" smtClean="0"/>
              <a:t>２分</a:t>
            </a:r>
            <a:r>
              <a:rPr kumimoji="1" lang="en-US" altLang="ja-JP" sz="900" dirty="0" smtClean="0"/>
              <a:t>5</a:t>
            </a:r>
            <a:r>
              <a:rPr kumimoji="1" lang="ja-JP" altLang="en-US" sz="900" dirty="0" smtClean="0"/>
              <a:t>秒</a:t>
            </a:r>
            <a:r>
              <a:rPr kumimoji="1" lang="en-US" altLang="ja-JP" sz="900" dirty="0" smtClean="0"/>
              <a:t>〜</a:t>
            </a:r>
            <a:r>
              <a:rPr kumimoji="1" lang="ja-JP" altLang="en-US" sz="900" dirty="0" smtClean="0"/>
              <a:t>３分２４秒</a:t>
            </a:r>
            <a:endParaRPr kumimoji="1" lang="en-US" altLang="ja-JP" sz="900" dirty="0" smtClean="0"/>
          </a:p>
          <a:p>
            <a:r>
              <a:rPr kumimoji="1" lang="ja-JP" altLang="en-US" sz="900" dirty="0" smtClean="0"/>
              <a:t>そこで（先行研究として）提案されている</a:t>
            </a:r>
            <a:endParaRPr kumimoji="1" lang="en-US" altLang="ja-JP" sz="900" dirty="0" smtClean="0"/>
          </a:p>
          <a:p>
            <a:r>
              <a:rPr kumimoji="1" lang="en-US" altLang="ja-JP" sz="900" dirty="0" err="1" smtClean="0"/>
              <a:t>VSBypass</a:t>
            </a:r>
            <a:r>
              <a:rPr kumimoji="1" lang="ja-JP" altLang="en-US" sz="900" dirty="0" smtClean="0"/>
              <a:t>では仮想化、、、</a:t>
            </a:r>
            <a:endParaRPr kumimoji="1" lang="en-US" altLang="ja-JP" sz="900" dirty="0" smtClean="0"/>
          </a:p>
          <a:p>
            <a:r>
              <a:rPr kumimoji="1" lang="ja-JP" altLang="en-US" sz="900" dirty="0" smtClean="0"/>
              <a:t>図を使って仮想化システムの外であることを強調</a:t>
            </a:r>
            <a:endParaRPr kumimoji="1" lang="ja-JP" altLang="en-US" sz="900" dirty="0"/>
          </a:p>
        </p:txBody>
      </p:sp>
    </p:spTree>
    <p:extLst>
      <p:ext uri="{BB962C8B-B14F-4D97-AF65-F5344CB8AC3E}">
        <p14:creationId xmlns:p14="http://schemas.microsoft.com/office/powerpoint/2010/main" val="1343966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900" dirty="0" smtClean="0"/>
          </a:p>
          <a:p>
            <a:r>
              <a:rPr kumimoji="1" lang="ja-JP" altLang="en-US" sz="900" dirty="0" smtClean="0"/>
              <a:t>３分２５秒</a:t>
            </a:r>
            <a:r>
              <a:rPr kumimoji="1" lang="en-US" altLang="ja-JP" sz="900" dirty="0" smtClean="0"/>
              <a:t>〜</a:t>
            </a:r>
            <a:r>
              <a:rPr kumimoji="1" lang="ja-JP" altLang="en-US" sz="900" dirty="0" smtClean="0"/>
              <a:t>４分４５秒</a:t>
            </a:r>
            <a:endParaRPr kumimoji="1" lang="en-US" altLang="ja-JP" sz="900" dirty="0" smtClean="0"/>
          </a:p>
          <a:p>
            <a:r>
              <a:rPr kumimoji="1" lang="ja-JP" altLang="en-US" sz="900" dirty="0" smtClean="0"/>
              <a:t>割り込みまで話して従来の仮想デバイスについて話す</a:t>
            </a:r>
          </a:p>
          <a:p>
            <a:r>
              <a:rPr kumimoji="1" lang="ja-JP" altLang="en-US" sz="900" dirty="0" smtClean="0"/>
              <a:t>----- 会議メモ (17/05/15 13:49) -----</a:t>
            </a:r>
          </a:p>
          <a:p>
            <a:r>
              <a:rPr kumimoji="1" lang="ja-JP" altLang="en-US" sz="900" dirty="0" smtClean="0"/>
              <a:t>VM見方の違い</a:t>
            </a:r>
            <a:r>
              <a:rPr kumimoji="1" lang="en-US" altLang="ja-JP" sz="900" dirty="0" smtClean="0"/>
              <a:t>(</a:t>
            </a:r>
            <a:r>
              <a:rPr kumimoji="1" lang="ja-JP" altLang="en-US" sz="900" dirty="0" smtClean="0"/>
              <a:t>クラウド</a:t>
            </a:r>
            <a:r>
              <a:rPr kumimoji="1" lang="en-US" altLang="ja-JP" sz="900" dirty="0" smtClean="0"/>
              <a:t>VM</a:t>
            </a:r>
            <a:r>
              <a:rPr kumimoji="1" lang="ja-JP" altLang="en-US" sz="900" dirty="0" smtClean="0"/>
              <a:t>と仮想化システム</a:t>
            </a:r>
            <a:r>
              <a:rPr kumimoji="1" lang="en-US" altLang="ja-JP" sz="900" dirty="0" smtClean="0"/>
              <a:t>)</a:t>
            </a:r>
            <a:endParaRPr kumimoji="1" lang="ja-JP" altLang="en-US" sz="900" dirty="0" smtClean="0"/>
          </a:p>
          <a:p>
            <a:r>
              <a:rPr kumimoji="1" lang="ja-JP" altLang="en-US" sz="900" dirty="0" smtClean="0"/>
              <a:t>例パソコンとさした時とwindowsとさした時</a:t>
            </a:r>
            <a:endParaRPr kumimoji="1" lang="ja-JP" altLang="en-US" sz="900" dirty="0"/>
          </a:p>
        </p:txBody>
      </p:sp>
    </p:spTree>
    <p:extLst>
      <p:ext uri="{BB962C8B-B14F-4D97-AF65-F5344CB8AC3E}">
        <p14:creationId xmlns:p14="http://schemas.microsoft.com/office/powerpoint/2010/main" val="1129315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900" dirty="0" smtClean="0"/>
          </a:p>
          <a:p>
            <a:r>
              <a:rPr kumimoji="1" lang="ja-JP" altLang="en-US" sz="900" dirty="0" smtClean="0"/>
              <a:t>４分４５秒</a:t>
            </a:r>
            <a:r>
              <a:rPr kumimoji="1" lang="en-US" altLang="ja-JP" sz="900" dirty="0" smtClean="0"/>
              <a:t>〜</a:t>
            </a:r>
            <a:r>
              <a:rPr kumimoji="1" lang="ja-JP" altLang="en-US" sz="900" dirty="0" smtClean="0"/>
              <a:t>６分３３秒</a:t>
            </a:r>
            <a:endParaRPr kumimoji="1" lang="en-US" altLang="ja-JP" sz="900" dirty="0" smtClean="0"/>
          </a:p>
          <a:p>
            <a:r>
              <a:rPr kumimoji="1" lang="ja-JP" altLang="en-US" sz="900" dirty="0" smtClean="0"/>
              <a:t>ホストをメンテナンスする時、</a:t>
            </a:r>
            <a:r>
              <a:rPr kumimoji="1" lang="en-US" altLang="ja-JP" sz="900" dirty="0" smtClean="0"/>
              <a:t>VM</a:t>
            </a:r>
            <a:r>
              <a:rPr kumimoji="1" lang="ja-JP" altLang="en-US" sz="900" dirty="0" smtClean="0"/>
              <a:t>の管理には必須の技術</a:t>
            </a:r>
            <a:endParaRPr kumimoji="1" lang="en-US" altLang="ja-JP" sz="900" dirty="0" smtClean="0"/>
          </a:p>
          <a:p>
            <a:endParaRPr kumimoji="1" lang="en-US" altLang="ja-JP" sz="900" dirty="0" smtClean="0"/>
          </a:p>
          <a:p>
            <a:r>
              <a:rPr kumimoji="1" lang="en-US" altLang="ja-JP" sz="900" dirty="0" smtClean="0"/>
              <a:t>----- 会議メモ (17/05/15 13:49) -----</a:t>
            </a:r>
          </a:p>
          <a:p>
            <a:r>
              <a:rPr kumimoji="1" lang="en-US" altLang="ja-JP" sz="900" dirty="0" smtClean="0"/>
              <a:t>アニメーション</a:t>
            </a:r>
          </a:p>
          <a:p>
            <a:r>
              <a:rPr kumimoji="1" lang="en-US" altLang="ja-JP" sz="900" dirty="0" smtClean="0"/>
              <a:t>シャドウデバイス</a:t>
            </a:r>
          </a:p>
          <a:p>
            <a:r>
              <a:rPr kumimoji="1" lang="ja-JP" altLang="en-US" sz="900" dirty="0" smtClean="0"/>
              <a:t>シャドウデバイスにはレジスタの情報、いろんな状態、デバイスが持っているもの</a:t>
            </a:r>
            <a:endParaRPr kumimoji="1" lang="en-US" altLang="ja-JP" sz="900" dirty="0" smtClean="0"/>
          </a:p>
          <a:p>
            <a:r>
              <a:rPr kumimoji="1" lang="en-US" altLang="ja-JP" sz="900" dirty="0" smtClean="0"/>
              <a:t>帯域外リモート管理ができない</a:t>
            </a:r>
            <a:r>
              <a:rPr kumimoji="1" lang="ja-JP" altLang="en-US" sz="900" dirty="0" smtClean="0"/>
              <a:t>。制御用の情報がなく</a:t>
            </a:r>
            <a:r>
              <a:rPr kumimoji="1" lang="ja-JP" altLang="en-US" sz="900" smtClean="0"/>
              <a:t>なると起動しない。</a:t>
            </a:r>
            <a:endParaRPr kumimoji="1" lang="en-US" altLang="ja-JP" sz="900" dirty="0" smtClean="0"/>
          </a:p>
        </p:txBody>
      </p:sp>
    </p:spTree>
    <p:extLst>
      <p:ext uri="{BB962C8B-B14F-4D97-AF65-F5344CB8AC3E}">
        <p14:creationId xmlns:p14="http://schemas.microsoft.com/office/powerpoint/2010/main" val="2153194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900" dirty="0" smtClean="0"/>
          </a:p>
          <a:p>
            <a:r>
              <a:rPr kumimoji="1" lang="ja-JP" altLang="en-US" sz="900" dirty="0" smtClean="0"/>
              <a:t>６分３５秒</a:t>
            </a:r>
            <a:r>
              <a:rPr kumimoji="1" lang="en-US" altLang="ja-JP" sz="900" dirty="0" smtClean="0"/>
              <a:t>〜</a:t>
            </a:r>
            <a:r>
              <a:rPr kumimoji="1" lang="ja-JP" altLang="en-US" sz="900" dirty="0" smtClean="0"/>
              <a:t>７分３０秒</a:t>
            </a:r>
            <a:endParaRPr kumimoji="1" lang="en-US" altLang="ja-JP" sz="900" dirty="0" smtClean="0"/>
          </a:p>
          <a:p>
            <a:endParaRPr kumimoji="1" lang="en-US" altLang="ja-JP" sz="900" dirty="0" smtClean="0"/>
          </a:p>
        </p:txBody>
      </p:sp>
    </p:spTree>
    <p:extLst>
      <p:ext uri="{BB962C8B-B14F-4D97-AF65-F5344CB8AC3E}">
        <p14:creationId xmlns:p14="http://schemas.microsoft.com/office/powerpoint/2010/main" val="358557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900" dirty="0" smtClean="0"/>
          </a:p>
          <a:p>
            <a:r>
              <a:rPr kumimoji="1" lang="ja-JP" altLang="en-US" sz="900" dirty="0" smtClean="0"/>
              <a:t>７分３０秒</a:t>
            </a:r>
            <a:r>
              <a:rPr kumimoji="1" lang="en-US" altLang="ja-JP" sz="900" dirty="0" smtClean="0"/>
              <a:t>〜</a:t>
            </a:r>
            <a:r>
              <a:rPr kumimoji="1" lang="ja-JP" altLang="en-US" sz="900" dirty="0" smtClean="0"/>
              <a:t>８分４０秒</a:t>
            </a:r>
            <a:endParaRPr kumimoji="1" lang="en-US" altLang="ja-JP" sz="900" dirty="0" smtClean="0"/>
          </a:p>
          <a:p>
            <a:r>
              <a:rPr kumimoji="1" lang="en-US" altLang="ja-JP" sz="900" dirty="0" err="1" smtClean="0"/>
              <a:t>USShadow</a:t>
            </a:r>
            <a:r>
              <a:rPr kumimoji="1" lang="ja-JP" altLang="en-US" sz="900" dirty="0" smtClean="0"/>
              <a:t>を実現するために</a:t>
            </a:r>
            <a:r>
              <a:rPr kumimoji="1" lang="en-US" altLang="ja-JP" sz="900" dirty="0" smtClean="0"/>
              <a:t>〜</a:t>
            </a:r>
            <a:r>
              <a:rPr kumimoji="1" lang="ja-JP" altLang="en-US" sz="900" dirty="0" smtClean="0"/>
              <a:t>しました</a:t>
            </a:r>
            <a:endParaRPr kumimoji="1" lang="en-US" altLang="ja-JP" sz="900" dirty="0" smtClean="0"/>
          </a:p>
          <a:p>
            <a:r>
              <a:rPr kumimoji="1" lang="ja-JP" altLang="en-US" sz="900" dirty="0" smtClean="0"/>
              <a:t>できるようにした</a:t>
            </a:r>
            <a:endParaRPr kumimoji="1" lang="en-US" altLang="ja-JP" sz="900" dirty="0" smtClean="0"/>
          </a:p>
          <a:p>
            <a:r>
              <a:rPr kumimoji="1" lang="ja-JP" altLang="en-US" sz="900" dirty="0" smtClean="0"/>
              <a:t>シャドウデバイスを起動する前に状態が転送されてしまうとシャドウデバイスが正しく復元できず</a:t>
            </a:r>
            <a:r>
              <a:rPr kumimoji="1" lang="en-US" altLang="ja-JP" sz="900" dirty="0" smtClean="0"/>
              <a:t>VM</a:t>
            </a:r>
            <a:r>
              <a:rPr kumimoji="1" lang="ja-JP" altLang="en-US" sz="900" dirty="0" smtClean="0"/>
              <a:t>が起動しない可能性。</a:t>
            </a:r>
          </a:p>
          <a:p>
            <a:r>
              <a:rPr kumimoji="1" lang="ja-JP" altLang="en-US" sz="900" dirty="0" smtClean="0"/>
              <a:t>----- 会議メモ (17/05/15 13:49) -----</a:t>
            </a:r>
          </a:p>
          <a:p>
            <a:endParaRPr kumimoji="1" lang="ja-JP" altLang="en-US" sz="900" dirty="0" smtClean="0"/>
          </a:p>
          <a:p>
            <a:r>
              <a:rPr kumimoji="1" lang="ja-JP" altLang="en-US" sz="900" dirty="0" smtClean="0"/>
              <a:t>移送マネージャに統合？</a:t>
            </a:r>
          </a:p>
          <a:p>
            <a:endParaRPr kumimoji="1" lang="ja-JP" altLang="en-US" sz="900" dirty="0" smtClean="0"/>
          </a:p>
          <a:p>
            <a:endParaRPr kumimoji="1" lang="ja-JP" altLang="en-US" sz="900" dirty="0"/>
          </a:p>
        </p:txBody>
      </p:sp>
    </p:spTree>
    <p:extLst>
      <p:ext uri="{BB962C8B-B14F-4D97-AF65-F5344CB8AC3E}">
        <p14:creationId xmlns:p14="http://schemas.microsoft.com/office/powerpoint/2010/main" val="1055040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900" dirty="0" smtClean="0"/>
          </a:p>
          <a:p>
            <a:r>
              <a:rPr kumimoji="1" lang="ja-JP" altLang="en-US" sz="900" dirty="0" smtClean="0"/>
              <a:t>８分４０秒</a:t>
            </a:r>
            <a:r>
              <a:rPr kumimoji="1" lang="en-US" altLang="ja-JP" sz="900" dirty="0" smtClean="0"/>
              <a:t>〜</a:t>
            </a:r>
            <a:r>
              <a:rPr kumimoji="1" lang="ja-JP" altLang="en-US" sz="900" dirty="0" smtClean="0"/>
              <a:t>１０分</a:t>
            </a:r>
            <a:endParaRPr kumimoji="1" lang="en-US" altLang="ja-JP" sz="900" dirty="0" smtClean="0"/>
          </a:p>
          <a:p>
            <a:r>
              <a:rPr kumimoji="1" lang="ja-JP" altLang="en-US" sz="900" dirty="0" smtClean="0"/>
              <a:t>ここで従来の仮想デバイスとの通信について説明していきます</a:t>
            </a:r>
            <a:endParaRPr kumimoji="1" lang="en-US" altLang="ja-JP" sz="900" dirty="0" smtClean="0"/>
          </a:p>
          <a:p>
            <a:r>
              <a:rPr kumimoji="1" lang="ja-JP" altLang="en-US" sz="900" dirty="0" smtClean="0"/>
              <a:t>図を使って</a:t>
            </a:r>
            <a:endParaRPr kumimoji="1" lang="en-US" altLang="ja-JP" sz="900" dirty="0" smtClean="0"/>
          </a:p>
          <a:p>
            <a:r>
              <a:rPr kumimoji="1" lang="ja-JP" altLang="en-US" sz="900" dirty="0" smtClean="0"/>
              <a:t>ネットワーク通信では仮想化システムの管理者からも攻撃されやすい（移送ツールからネットワークアクセスを許可）</a:t>
            </a:r>
          </a:p>
          <a:p>
            <a:r>
              <a:rPr kumimoji="1" lang="ja-JP" altLang="en-US" sz="900" dirty="0" smtClean="0"/>
              <a:t>----- 会議メモ (17/05/15 13:49) -----</a:t>
            </a:r>
          </a:p>
          <a:p>
            <a:r>
              <a:rPr kumimoji="1" lang="ja-JP" altLang="en-US" sz="900" dirty="0" smtClean="0"/>
              <a:t>移送マネージャが混乱</a:t>
            </a:r>
            <a:endParaRPr kumimoji="1" lang="ja-JP" altLang="en-US" sz="900" dirty="0"/>
          </a:p>
        </p:txBody>
      </p:sp>
    </p:spTree>
    <p:extLst>
      <p:ext uri="{BB962C8B-B14F-4D97-AF65-F5344CB8AC3E}">
        <p14:creationId xmlns:p14="http://schemas.microsoft.com/office/powerpoint/2010/main" val="4017499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2"/>
            <a:ext cx="7772400" cy="4571999"/>
          </a:xfrm>
        </p:spPr>
        <p:txBody>
          <a:bodyPr anchor="ctr">
            <a:noAutofit/>
          </a:bodyPr>
          <a:lstStyle>
            <a:lvl1pPr>
              <a:lnSpc>
                <a:spcPct val="100000"/>
              </a:lnSpc>
              <a:defRPr sz="4000" spc="-80" baseline="0">
                <a:solidFill>
                  <a:schemeClr val="tx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457200" y="4800600"/>
            <a:ext cx="6858000" cy="914400"/>
          </a:xfrm>
        </p:spPr>
        <p:txBody>
          <a:bodyPr>
            <a:normAutofit/>
          </a:bodyPr>
          <a:lstStyle>
            <a:lvl1pPr marL="0" indent="0" algn="l">
              <a:buNone/>
              <a:defRPr sz="2400"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日付プレースホルダー 6"/>
          <p:cNvSpPr>
            <a:spLocks noGrp="1"/>
          </p:cNvSpPr>
          <p:nvPr>
            <p:ph type="dt" sz="half" idx="10"/>
          </p:nvPr>
        </p:nvSpPr>
        <p:spPr/>
        <p:txBody>
          <a:bodyPr/>
          <a:lstStyle/>
          <a:p>
            <a:fld id="{FED492BB-744D-C84F-A2C5-75874E6FDE26}" type="datetime1">
              <a:rPr kumimoji="1" lang="ja-JP" altLang="en-US" smtClean="0"/>
              <a:t>2017/5/23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11" name="スライド番号プレースホルダー 10"/>
          <p:cNvSpPr>
            <a:spLocks noGrp="1"/>
          </p:cNvSpPr>
          <p:nvPr>
            <p:ph type="sldNum" sz="quarter" idx="12"/>
          </p:nvPr>
        </p:nvSpPr>
        <p:spPr/>
        <p:txBody>
          <a:bodyPr/>
          <a:lstStyle/>
          <a:p>
            <a:fld id="{2A54A162-4402-AF4A-9948-CA1DEF6EFCA5}" type="slidenum">
              <a:rPr kumimoji="1" lang="ja-JP" altLang="en-US" smtClean="0"/>
              <a:pPr/>
              <a:t>‹#›</a:t>
            </a:fld>
            <a:endParaRPr kumimoji="1" lang="ja-JP" altLang="en-US" dirty="0"/>
          </a:p>
        </p:txBody>
      </p:sp>
      <p:sp>
        <p:nvSpPr>
          <p:cNvPr id="13" name="コンテンツ プレースホルダー 12"/>
          <p:cNvSpPr>
            <a:spLocks noGrp="1"/>
          </p:cNvSpPr>
          <p:nvPr>
            <p:ph sz="quarter" idx="13"/>
          </p:nvPr>
        </p:nvSpPr>
        <p:spPr>
          <a:xfrm>
            <a:off x="565638" y="6477000"/>
            <a:ext cx="844062" cy="914400"/>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ED492BB-744D-C84F-A2C5-75874E6FDE26}" type="datetime1">
              <a:rPr kumimoji="1" lang="ja-JP" altLang="en-US" smtClean="0"/>
              <a:t>2017/5/23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A54A162-4402-AF4A-9948-CA1DEF6EFCA5}" type="slidenum">
              <a:rPr kumimoji="1" lang="ja-JP" altLang="en-US" smtClean="0"/>
              <a:pPr/>
              <a:t>‹#›</a:t>
            </a:fld>
            <a:endParaRPr kumimoji="1" lang="ja-JP" altLang="en-US" dirty="0"/>
          </a:p>
        </p:txBody>
      </p:sp>
    </p:spTree>
    <p:extLst>
      <p:ext uri="{BB962C8B-B14F-4D97-AF65-F5344CB8AC3E}">
        <p14:creationId xmlns:p14="http://schemas.microsoft.com/office/powerpoint/2010/main" val="296931494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243A480-B6E3-924D-8E1A-7046C9E78F9A}" type="datetime1">
              <a:rPr kumimoji="1" lang="ja-JP" altLang="en-US" smtClean="0"/>
              <a:t>2017/5/23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54A162-4402-AF4A-9948-CA1DEF6EFCA5}"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マスター タイトルの書式設定</a:t>
            </a:r>
            <a:endParaRPr lang="en-US" dirty="0"/>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ED492BB-744D-C84F-A2C5-75874E6FDE26}" type="datetime1">
              <a:rPr kumimoji="1" lang="ja-JP" altLang="en-US" smtClean="0"/>
              <a:t>2017/5/23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8382000" y="6397151"/>
            <a:ext cx="1214512" cy="395552"/>
          </a:xfrm>
        </p:spPr>
        <p:txBody>
          <a:bodyPr/>
          <a:lstStyle>
            <a:lvl1pPr>
              <a:defRPr b="0">
                <a:solidFill>
                  <a:srgbClr val="000000"/>
                </a:solidFill>
              </a:defRPr>
            </a:lvl1pPr>
          </a:lstStyle>
          <a:p>
            <a:fld id="{2A54A162-4402-AF4A-9948-CA1DEF6EFCA5}" type="slidenum">
              <a:rPr kumimoji="1" lang="ja-JP" altLang="en-US" smtClean="0"/>
              <a:pPr/>
              <a:t>‹#›</a:t>
            </a:fld>
            <a:endParaRPr kumimoji="1" lang="ja-JP" altLang="en-US"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4369813" y="1678608"/>
            <a:ext cx="2042201" cy="53392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smtClean="0"/>
              <a:t>マスター テキストの書式設定</a:t>
            </a:r>
          </a:p>
        </p:txBody>
      </p:sp>
      <p:sp>
        <p:nvSpPr>
          <p:cNvPr id="4" name="Content Placeholder 3"/>
          <p:cNvSpPr>
            <a:spLocks noGrp="1"/>
          </p:cNvSpPr>
          <p:nvPr>
            <p:ph sz="half" idx="2"/>
          </p:nvPr>
        </p:nvSpPr>
        <p:spPr>
          <a:xfrm>
            <a:off x="4369813" y="2258718"/>
            <a:ext cx="2042201" cy="38495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5" name="Text Placeholder 4"/>
          <p:cNvSpPr>
            <a:spLocks noGrp="1"/>
          </p:cNvSpPr>
          <p:nvPr>
            <p:ph type="body" sz="quarter" idx="3"/>
          </p:nvPr>
        </p:nvSpPr>
        <p:spPr>
          <a:xfrm>
            <a:off x="6581705" y="1678609"/>
            <a:ext cx="1996617" cy="533921"/>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ja-JP" altLang="en-US" smtClean="0"/>
              <a:t>マスター テキストの書式設定</a:t>
            </a:r>
          </a:p>
        </p:txBody>
      </p:sp>
      <p:sp>
        <p:nvSpPr>
          <p:cNvPr id="6" name="Content Placeholder 5"/>
          <p:cNvSpPr>
            <a:spLocks noGrp="1"/>
          </p:cNvSpPr>
          <p:nvPr>
            <p:ph sz="quarter" idx="4"/>
          </p:nvPr>
        </p:nvSpPr>
        <p:spPr>
          <a:xfrm>
            <a:off x="6581705" y="2267812"/>
            <a:ext cx="1996617"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7" name="Date Placeholder 6"/>
          <p:cNvSpPr>
            <a:spLocks noGrp="1"/>
          </p:cNvSpPr>
          <p:nvPr>
            <p:ph type="dt" sz="half" idx="10"/>
          </p:nvPr>
        </p:nvSpPr>
        <p:spPr/>
        <p:txBody>
          <a:bodyPr/>
          <a:lstStyle/>
          <a:p>
            <a:fld id="{74373C35-AE85-C54E-9952-519290239553}" type="datetime1">
              <a:rPr kumimoji="1" lang="ja-JP" altLang="en-US" smtClean="0"/>
              <a:t>2017/5/23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A54A162-4402-AF4A-9948-CA1DEF6EFCA5}" type="slidenum">
              <a:rPr kumimoji="1" lang="ja-JP" altLang="en-US" smtClean="0"/>
              <a:t>‹#›</a:t>
            </a:fld>
            <a:endParaRPr kumimoji="1" lang="ja-JP" altLang="en-US"/>
          </a:p>
        </p:txBody>
      </p:sp>
      <p:sp>
        <p:nvSpPr>
          <p:cNvPr id="10" name="Content Placeholder 3"/>
          <p:cNvSpPr>
            <a:spLocks noGrp="1"/>
          </p:cNvSpPr>
          <p:nvPr>
            <p:ph sz="half" idx="13"/>
          </p:nvPr>
        </p:nvSpPr>
        <p:spPr>
          <a:xfrm>
            <a:off x="594360" y="1678608"/>
            <a:ext cx="3291840" cy="42186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unoki-1">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rPr lang="ja-JP" altLang="en-US" dirty="0" smtClean="0"/>
              <a:t>マスター タイトルの書式設定</a:t>
            </a:r>
            <a:endParaRPr dirty="0"/>
          </a:p>
        </p:txBody>
      </p:sp>
      <p:sp>
        <p:nvSpPr>
          <p:cNvPr id="57" name="Shape 57"/>
          <p:cNvSpPr>
            <a:spLocks noGrp="1"/>
          </p:cNvSpPr>
          <p:nvPr>
            <p:ph type="body" idx="1"/>
          </p:nvPr>
        </p:nvSpPr>
        <p:spPr>
          <a:prstGeom prst="rect">
            <a:avLst/>
          </a:prstGeom>
        </p:spPr>
        <p:txBody>
          <a:bodyPr/>
          <a:lstStyle>
            <a:lvl1pPr marL="204788" indent="-204788">
              <a:spcAft>
                <a:spcPts val="0"/>
              </a:spcAft>
              <a:defRPr>
                <a:latin typeface="+mn-ea"/>
                <a:ea typeface="+mn-ea"/>
              </a:defRPr>
            </a:lvl1pPr>
            <a:lvl2pPr marL="446088" indent="-182563">
              <a:defRPr>
                <a:latin typeface="+mn-ea"/>
                <a:ea typeface="+mn-ea"/>
              </a:defRPr>
            </a:lvl2pPr>
            <a:lvl3pPr marL="719138" indent="-190500">
              <a:defRPr sz="2200">
                <a:latin typeface="+mn-ea"/>
                <a:ea typeface="+mn-ea"/>
              </a:defRPr>
            </a:lvl3pPr>
            <a:lvl4pPr>
              <a:defRPr>
                <a:latin typeface="+mn-ea"/>
                <a:ea typeface="+mn-ea"/>
              </a:defRPr>
            </a:lvl4pPr>
            <a:lvl5pPr>
              <a:defRPr>
                <a:latin typeface="+mn-ea"/>
                <a:ea typeface="+mn-ea"/>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dirty="0"/>
          </a:p>
        </p:txBody>
      </p:sp>
      <p:sp>
        <p:nvSpPr>
          <p:cNvPr id="2" name="日付プレースホルダー 1"/>
          <p:cNvSpPr>
            <a:spLocks noGrp="1"/>
          </p:cNvSpPr>
          <p:nvPr>
            <p:ph type="dt" sz="half" idx="10"/>
          </p:nvPr>
        </p:nvSpPr>
        <p:spPr/>
        <p:txBody>
          <a:bodyPr/>
          <a:lstStyle/>
          <a:p>
            <a:fld id="{FED492BB-744D-C84F-A2C5-75874E6FDE26}" type="datetime1">
              <a:rPr kumimoji="1" lang="ja-JP" altLang="en-US" smtClean="0"/>
              <a:t>2017/5/23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8393868" y="6381169"/>
            <a:ext cx="1214512" cy="395552"/>
          </a:xfrm>
        </p:spPr>
        <p:txBody>
          <a:bodyPr/>
          <a:lstStyle>
            <a:lvl1pPr>
              <a:defRPr b="0">
                <a:solidFill>
                  <a:srgbClr val="000000"/>
                </a:solidFill>
              </a:defRPr>
            </a:lvl1pPr>
          </a:lstStyle>
          <a:p>
            <a:fld id="{2A54A162-4402-AF4A-9948-CA1DEF6EFCA5}" type="slidenum">
              <a:rPr kumimoji="1" lang="ja-JP" altLang="en-US" smtClean="0"/>
              <a:pPr/>
              <a:t>‹#›</a:t>
            </a:fld>
            <a:endParaRPr kumimoji="1" lang="ja-JP" altLang="en-US"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unoki-titl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2"/>
            <a:ext cx="7772400" cy="4571999"/>
          </a:xfrm>
        </p:spPr>
        <p:txBody>
          <a:bodyPr anchor="ctr">
            <a:noAutofit/>
          </a:bodyPr>
          <a:lstStyle>
            <a:lvl1pPr>
              <a:lnSpc>
                <a:spcPct val="100000"/>
              </a:lnSpc>
              <a:defRPr sz="4000" spc="-80" baseline="0">
                <a:solidFill>
                  <a:schemeClr val="tx1"/>
                </a:solidFill>
              </a:defRPr>
            </a:lvl1pPr>
          </a:lstStyle>
          <a:p>
            <a:r>
              <a:rPr lang="ja-JP" altLang="en-US" dirty="0" smtClean="0"/>
              <a:t>マスター タイトルの書式設定</a:t>
            </a:r>
            <a:endParaRPr lang="en-US" dirty="0"/>
          </a:p>
        </p:txBody>
      </p:sp>
      <p:sp>
        <p:nvSpPr>
          <p:cNvPr id="3" name="Subtitle 2"/>
          <p:cNvSpPr>
            <a:spLocks noGrp="1"/>
          </p:cNvSpPr>
          <p:nvPr>
            <p:ph type="subTitle" idx="1"/>
          </p:nvPr>
        </p:nvSpPr>
        <p:spPr>
          <a:xfrm>
            <a:off x="457200" y="4800600"/>
            <a:ext cx="6858000" cy="914400"/>
          </a:xfrm>
        </p:spPr>
        <p:txBody>
          <a:bodyPr>
            <a:normAutofit/>
          </a:bodyPr>
          <a:lstStyle>
            <a:lvl1pPr marL="0" indent="0" algn="l">
              <a:buNone/>
              <a:defRPr sz="2400" b="0" cap="all" spc="12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dirty="0" smtClean="0"/>
              <a:t>マスター サブタイトルの書式設定</a:t>
            </a:r>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日付プレースホルダー 6"/>
          <p:cNvSpPr>
            <a:spLocks noGrp="1"/>
          </p:cNvSpPr>
          <p:nvPr>
            <p:ph type="dt" sz="half" idx="10"/>
          </p:nvPr>
        </p:nvSpPr>
        <p:spPr/>
        <p:txBody>
          <a:bodyPr/>
          <a:lstStyle/>
          <a:p>
            <a:fld id="{FED492BB-744D-C84F-A2C5-75874E6FDE26}" type="datetime1">
              <a:rPr kumimoji="1" lang="ja-JP" altLang="en-US" smtClean="0"/>
              <a:t>2017/5/23</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a:p>
        </p:txBody>
      </p:sp>
      <p:sp>
        <p:nvSpPr>
          <p:cNvPr id="11" name="スライド番号プレースホルダー 10"/>
          <p:cNvSpPr>
            <a:spLocks noGrp="1"/>
          </p:cNvSpPr>
          <p:nvPr>
            <p:ph type="sldNum" sz="quarter" idx="12"/>
          </p:nvPr>
        </p:nvSpPr>
        <p:spPr>
          <a:xfrm>
            <a:off x="8393868" y="6369480"/>
            <a:ext cx="1214512" cy="395552"/>
          </a:xfrm>
        </p:spPr>
        <p:txBody>
          <a:bodyPr/>
          <a:lstStyle>
            <a:lvl1pPr>
              <a:defRPr b="0">
                <a:solidFill>
                  <a:srgbClr val="000000"/>
                </a:solidFill>
              </a:defRPr>
            </a:lvl1pPr>
          </a:lstStyle>
          <a:p>
            <a:fld id="{2A54A162-4402-AF4A-9948-CA1DEF6EFCA5}" type="slidenum">
              <a:rPr kumimoji="1" lang="ja-JP" altLang="en-US" smtClean="0"/>
              <a:pPr/>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8121122" cy="1038480"/>
          </a:xfrm>
          <a:prstGeom prst="rect">
            <a:avLst/>
          </a:prstGeom>
        </p:spPr>
        <p:txBody>
          <a:bodyPr vert="horz" lIns="91440" tIns="45720" rIns="91440" bIns="45720" rtlCol="0" anchor="ctr">
            <a:normAutofit/>
          </a:bodyPr>
          <a:lstStyle/>
          <a:p>
            <a:r>
              <a:rPr lang="ja-JP" altLang="en-US" dirty="0" smtClean="0">
                <a:latin typeface="+mj-ea"/>
                <a:ea typeface="+mj-ea"/>
              </a:rPr>
              <a:t>マスタータイトルの書式設定</a:t>
            </a:r>
            <a:endParaRPr lang="en-US" dirty="0"/>
          </a:p>
        </p:txBody>
      </p:sp>
      <p:sp>
        <p:nvSpPr>
          <p:cNvPr id="3" name="Text Placeholder 2"/>
          <p:cNvSpPr>
            <a:spLocks noGrp="1"/>
          </p:cNvSpPr>
          <p:nvPr>
            <p:ph type="body" idx="1"/>
          </p:nvPr>
        </p:nvSpPr>
        <p:spPr>
          <a:xfrm>
            <a:off x="457200" y="1466847"/>
            <a:ext cx="8121122" cy="4659317"/>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FED492BB-744D-C84F-A2C5-75874E6FDE26}" type="datetime1">
              <a:rPr kumimoji="1" lang="ja-JP" altLang="en-US" smtClean="0"/>
              <a:t>2017/5/23</a:t>
            </a:fld>
            <a:endParaRPr kumimoji="1" lang="ja-JP" altLang="en-US"/>
          </a:p>
        </p:txBody>
      </p:sp>
      <p:sp>
        <p:nvSpPr>
          <p:cNvPr id="5" name="Footer Placeholder 4"/>
          <p:cNvSpPr>
            <a:spLocks noGrp="1"/>
          </p:cNvSpPr>
          <p:nvPr>
            <p:ph type="ftr" sz="quarter" idx="3"/>
          </p:nvPr>
        </p:nvSpPr>
        <p:spPr>
          <a:xfrm>
            <a:off x="457200" y="6492877"/>
            <a:ext cx="3429000" cy="283845"/>
          </a:xfrm>
          <a:prstGeom prst="rect">
            <a:avLst/>
          </a:prstGeom>
        </p:spPr>
        <p:txBody>
          <a:bodyPr vert="horz" lIns="91440" tIns="45720" rIns="91440" bIns="45720" rtlCol="0" anchor="t"/>
          <a:lstStyle>
            <a:lvl1pPr algn="l">
              <a:defRPr sz="1000">
                <a:solidFill>
                  <a:schemeClr val="tx1"/>
                </a:solidFill>
              </a:defRPr>
            </a:lvl1pPr>
          </a:lstStyle>
          <a:p>
            <a:endParaRPr kumimoji="1" lang="ja-JP" altLang="en-US"/>
          </a:p>
        </p:txBody>
      </p:sp>
      <p:sp>
        <p:nvSpPr>
          <p:cNvPr id="6" name="Slide Number Placeholder 5"/>
          <p:cNvSpPr>
            <a:spLocks noGrp="1"/>
          </p:cNvSpPr>
          <p:nvPr>
            <p:ph type="sldNum" sz="quarter" idx="4"/>
          </p:nvPr>
        </p:nvSpPr>
        <p:spPr>
          <a:xfrm>
            <a:off x="7786613" y="6397151"/>
            <a:ext cx="1214512" cy="395552"/>
          </a:xfrm>
          <a:prstGeom prst="rect">
            <a:avLst/>
          </a:prstGeom>
        </p:spPr>
        <p:txBody>
          <a:bodyPr vert="horz" lIns="91440" tIns="45720" rIns="91440" bIns="45720" rtlCol="0" anchor="ctr"/>
          <a:lstStyle>
            <a:lvl1pPr algn="l">
              <a:defRPr sz="2400" b="1">
                <a:solidFill>
                  <a:schemeClr val="tx2"/>
                </a:solidFill>
              </a:defRPr>
            </a:lvl1pPr>
          </a:lstStyle>
          <a:p>
            <a:fld id="{2A54A162-4402-AF4A-9948-CA1DEF6EFCA5}" type="slidenum">
              <a:rPr kumimoji="1" lang="ja-JP" altLang="en-US" smtClean="0"/>
              <a:pPr/>
              <a:t>‹#›</a:t>
            </a:fld>
            <a:endParaRPr kumimoji="1" lang="ja-JP" alt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Lst>
  <p:hf hdr="0" ftr="0" dt="0"/>
  <p:txStyles>
    <p:titleStyle>
      <a:lvl1pPr algn="l" defTabSz="914400" rtl="0" eaLnBrk="1" latinLnBrk="0" hangingPunct="1">
        <a:spcBef>
          <a:spcPct val="0"/>
        </a:spcBef>
        <a:buNone/>
        <a:defRPr kumimoji="1" sz="3600" kern="1200" cap="all" spc="-60" baseline="0">
          <a:solidFill>
            <a:schemeClr val="tx2"/>
          </a:solidFill>
          <a:latin typeface="+mj-ea"/>
          <a:ea typeface="+mj-ea"/>
          <a:cs typeface="+mj-cs"/>
        </a:defRPr>
      </a:lvl1pPr>
    </p:titleStyle>
    <p:bodyStyle>
      <a:lvl1pPr marL="0" indent="-205200" algn="l" defTabSz="914400" rtl="0" eaLnBrk="1" latinLnBrk="0" hangingPunct="1">
        <a:spcBef>
          <a:spcPct val="20000"/>
        </a:spcBef>
        <a:spcAft>
          <a:spcPts val="600"/>
        </a:spcAft>
        <a:buFont typeface="Arial"/>
        <a:buChar char="•"/>
        <a:defRPr kumimoji="1" sz="2800" b="0"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a:buChar char="•"/>
        <a:defRPr kumimoji="1" sz="2000" kern="1200">
          <a:solidFill>
            <a:schemeClr val="tx1"/>
          </a:solidFill>
          <a:latin typeface="+mn-ea"/>
          <a:ea typeface="+mn-ea"/>
          <a:cs typeface="+mn-cs"/>
        </a:defRPr>
      </a:lvl3pPr>
      <a:lvl4pPr marL="1600200" indent="-228600" algn="l" defTabSz="914400" rtl="0" eaLnBrk="1" latinLnBrk="0" hangingPunct="1">
        <a:spcBef>
          <a:spcPct val="20000"/>
        </a:spcBef>
        <a:buClr>
          <a:schemeClr val="tx2"/>
        </a:buClr>
        <a:buFont typeface="Arial"/>
        <a:buChar char="•"/>
        <a:defRPr kumimoji="1" sz="1600" kern="1200">
          <a:solidFill>
            <a:schemeClr val="tx1"/>
          </a:solidFill>
          <a:latin typeface="+mn-ea"/>
          <a:ea typeface="+mn-ea"/>
          <a:cs typeface="+mn-cs"/>
        </a:defRPr>
      </a:lvl4pPr>
      <a:lvl5pPr marL="2057400" indent="-228600" algn="l" defTabSz="914400" rtl="0" eaLnBrk="1" latinLnBrk="0" hangingPunct="1">
        <a:spcBef>
          <a:spcPct val="20000"/>
        </a:spcBef>
        <a:buClr>
          <a:schemeClr val="tx2"/>
        </a:buClr>
        <a:buFont typeface="Arial"/>
        <a:buChar char="•"/>
        <a:defRPr kumimoji="1" sz="1600" kern="1200" baseline="0">
          <a:solidFill>
            <a:schemeClr val="tx1"/>
          </a:solidFill>
          <a:latin typeface="+mn-ea"/>
          <a:ea typeface="+mn-ea"/>
          <a:cs typeface="+mn-cs"/>
        </a:defRPr>
      </a:lvl5pPr>
      <a:lvl6pPr marL="25146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ctrTitle"/>
          </p:nvPr>
        </p:nvSpPr>
        <p:spPr/>
        <p:txBody>
          <a:bodyPr>
            <a:normAutofit/>
          </a:bodyPr>
          <a:lstStyle/>
          <a:p>
            <a:r>
              <a:rPr lang="ja-JP" altLang="en-US" dirty="0" smtClean="0"/>
              <a:t>シャドウデバイスを用いた</a:t>
            </a:r>
            <a:r>
              <a:rPr lang="en-US" altLang="ja-JP" dirty="0" smtClean="0"/>
              <a:t/>
            </a:r>
            <a:br>
              <a:rPr lang="en-US" altLang="ja-JP" dirty="0" smtClean="0"/>
            </a:br>
            <a:r>
              <a:rPr lang="ja-JP" altLang="en-US" dirty="0" smtClean="0"/>
              <a:t>帯域外リモート管理を継続可能な</a:t>
            </a:r>
            <a:r>
              <a:rPr lang="en-US" altLang="ja-JP" dirty="0" smtClean="0"/>
              <a:t>VM</a:t>
            </a:r>
            <a:r>
              <a:rPr lang="ja-JP" altLang="en-US" dirty="0" smtClean="0"/>
              <a:t>マイグレーション</a:t>
            </a:r>
            <a:endParaRPr lang="ja-JP" altLang="en-US" dirty="0"/>
          </a:p>
        </p:txBody>
      </p:sp>
      <p:sp>
        <p:nvSpPr>
          <p:cNvPr id="120" name="Shape 120"/>
          <p:cNvSpPr>
            <a:spLocks noGrp="1"/>
          </p:cNvSpPr>
          <p:nvPr>
            <p:ph type="subTitle" idx="1"/>
          </p:nvPr>
        </p:nvSpPr>
        <p:spPr>
          <a:xfrm>
            <a:off x="1103938" y="4153897"/>
            <a:ext cx="6858000" cy="1964432"/>
          </a:xfrm>
        </p:spPr>
        <p:txBody>
          <a:bodyPr>
            <a:noAutofit/>
          </a:bodyPr>
          <a:lstStyle/>
          <a:p>
            <a:pPr algn="r"/>
            <a:r>
              <a:rPr lang="ja-JP" altLang="en-US" dirty="0" smtClean="0">
                <a:solidFill>
                  <a:srgbClr val="000000"/>
                </a:solidFill>
              </a:rPr>
              <a:t>九州工業大学</a:t>
            </a:r>
            <a:r>
              <a:rPr lang="en-US" altLang="ja-JP" dirty="0" smtClean="0">
                <a:solidFill>
                  <a:srgbClr val="000000"/>
                </a:solidFill>
              </a:rPr>
              <a:t>    </a:t>
            </a:r>
          </a:p>
          <a:p>
            <a:pPr algn="r"/>
            <a:r>
              <a:rPr lang="ja-JP" altLang="en-US" dirty="0" smtClean="0">
                <a:solidFill>
                  <a:srgbClr val="000000"/>
                </a:solidFill>
              </a:rPr>
              <a:t>　鵜木智矢</a:t>
            </a:r>
            <a:endParaRPr lang="en-US" altLang="ja-JP" dirty="0" smtClean="0">
              <a:solidFill>
                <a:srgbClr val="000000"/>
              </a:solidFill>
            </a:endParaRPr>
          </a:p>
          <a:p>
            <a:pPr algn="r"/>
            <a:r>
              <a:rPr lang="ja-JP" altLang="en-US" dirty="0" smtClean="0">
                <a:solidFill>
                  <a:srgbClr val="000000"/>
                </a:solidFill>
              </a:rPr>
              <a:t>　光来健一</a:t>
            </a:r>
            <a:endParaRPr lang="ja-JP" altLang="en-US" dirty="0">
              <a:solidFill>
                <a:srgbClr val="000000"/>
              </a:solidFill>
            </a:endParaRPr>
          </a:p>
        </p:txBody>
      </p:sp>
      <p:sp>
        <p:nvSpPr>
          <p:cNvPr id="2" name="スライド番号プレースホルダー 1"/>
          <p:cNvSpPr>
            <a:spLocks noGrp="1"/>
          </p:cNvSpPr>
          <p:nvPr>
            <p:ph type="sldNum" sz="quarter" idx="12"/>
          </p:nvPr>
        </p:nvSpPr>
        <p:spPr/>
        <p:txBody>
          <a:bodyPr/>
          <a:lstStyle/>
          <a:p>
            <a:fld id="{2A54A162-4402-AF4A-9948-CA1DEF6EFCA5}" type="slidenum">
              <a:rPr lang="ja-JP" altLang="en-US" smtClean="0"/>
              <a:pPr/>
              <a:t>1</a:t>
            </a:fld>
            <a:endParaRPr lang="ja-JP" alt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940105" y="4415684"/>
            <a:ext cx="2079737" cy="1666076"/>
          </a:xfrm>
          <a:prstGeom prst="rect">
            <a:avLst/>
          </a:prstGeom>
          <a:solidFill>
            <a:schemeClr val="accent1">
              <a:lumMod val="40000"/>
              <a:lumOff val="60000"/>
            </a:schemeClr>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4" name="Shape 174"/>
          <p:cNvSpPr>
            <a:spLocks noGrp="1"/>
          </p:cNvSpPr>
          <p:nvPr>
            <p:ph type="title"/>
          </p:nvPr>
        </p:nvSpPr>
        <p:spPr/>
        <p:txBody>
          <a:bodyPr/>
          <a:lstStyle/>
          <a:p>
            <a:r>
              <a:rPr lang="ja-JP" altLang="en-US" dirty="0" smtClean="0"/>
              <a:t>クラウドハイパーバイザ経由での通信</a:t>
            </a:r>
            <a:endParaRPr lang="ja-JP" altLang="en-US" dirty="0"/>
          </a:p>
        </p:txBody>
      </p:sp>
      <p:sp>
        <p:nvSpPr>
          <p:cNvPr id="175" name="Shape 175"/>
          <p:cNvSpPr>
            <a:spLocks noGrp="1"/>
          </p:cNvSpPr>
          <p:nvPr>
            <p:ph type="body" idx="1"/>
          </p:nvPr>
        </p:nvSpPr>
        <p:spPr/>
        <p:txBody>
          <a:bodyPr/>
          <a:lstStyle/>
          <a:p>
            <a:r>
              <a:rPr lang="ja-JP" altLang="en-US" dirty="0" smtClean="0"/>
              <a:t>クラウド</a:t>
            </a:r>
            <a:r>
              <a:rPr lang="en-US" altLang="ja-JP" dirty="0" smtClean="0"/>
              <a:t>VM</a:t>
            </a:r>
            <a:r>
              <a:rPr lang="ja-JP" altLang="en-US" dirty="0" smtClean="0"/>
              <a:t>の下で動作するクラウドハイパーバイザを経由してシャドウデバイスと通信</a:t>
            </a:r>
            <a:endParaRPr lang="en-US" altLang="ja-JP" dirty="0" smtClean="0"/>
          </a:p>
          <a:p>
            <a:pPr lvl="1"/>
            <a:r>
              <a:rPr lang="ja-JP" altLang="en-US" dirty="0" smtClean="0"/>
              <a:t>クラウドハイパーバイザを呼び出し、シャドウデバイスにイベントを送信</a:t>
            </a:r>
            <a:endParaRPr lang="en-US" altLang="ja-JP" dirty="0"/>
          </a:p>
          <a:p>
            <a:pPr lvl="2"/>
            <a:r>
              <a:rPr lang="ja-JP" altLang="en-US" dirty="0" smtClean="0"/>
              <a:t>ネットワーク通信より制限されたインタフェースを提供</a:t>
            </a:r>
            <a:endParaRPr lang="en-US" altLang="ja-JP" sz="2200" dirty="0" smtClean="0"/>
          </a:p>
          <a:p>
            <a:pPr lvl="1"/>
            <a:r>
              <a:rPr lang="ja-JP" altLang="en-US" dirty="0" smtClean="0"/>
              <a:t>移送マネージャのバッファを共有して高速にデータをやりとり</a:t>
            </a:r>
            <a:endParaRPr lang="en-US" altLang="ja-JP" dirty="0" smtClean="0"/>
          </a:p>
        </p:txBody>
      </p:sp>
      <p:sp>
        <p:nvSpPr>
          <p:cNvPr id="2" name="スライド番号プレースホルダー 1"/>
          <p:cNvSpPr>
            <a:spLocks noGrp="1"/>
          </p:cNvSpPr>
          <p:nvPr>
            <p:ph type="sldNum" sz="quarter" idx="12"/>
          </p:nvPr>
        </p:nvSpPr>
        <p:spPr/>
        <p:txBody>
          <a:bodyPr/>
          <a:lstStyle/>
          <a:p>
            <a:fld id="{86CB4B4D-7CA3-9044-876B-883B54F8677D}" type="slidenum">
              <a:rPr lang="uk-UA" smtClean="0"/>
              <a:pPr/>
              <a:t>10</a:t>
            </a:fld>
            <a:endParaRPr lang="uk-UA"/>
          </a:p>
        </p:txBody>
      </p:sp>
      <p:grpSp>
        <p:nvGrpSpPr>
          <p:cNvPr id="22" name="図形グループ 21"/>
          <p:cNvGrpSpPr/>
          <p:nvPr/>
        </p:nvGrpSpPr>
        <p:grpSpPr>
          <a:xfrm>
            <a:off x="2137029" y="4525867"/>
            <a:ext cx="4767593" cy="2078562"/>
            <a:chOff x="941050" y="4660359"/>
            <a:chExt cx="4767593" cy="2078562"/>
          </a:xfrm>
        </p:grpSpPr>
        <p:sp>
          <p:nvSpPr>
            <p:cNvPr id="24" name="正方形/長方形 23"/>
            <p:cNvSpPr/>
            <p:nvPr/>
          </p:nvSpPr>
          <p:spPr>
            <a:xfrm>
              <a:off x="3859190" y="4660359"/>
              <a:ext cx="1849453" cy="1452962"/>
            </a:xfrm>
            <a:prstGeom prst="rect">
              <a:avLst/>
            </a:prstGeom>
            <a:solidFill>
              <a:srgbClr val="D99694"/>
            </a:solidFill>
            <a:ln>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対角する 2 つの角を切り取った四角形 37"/>
            <p:cNvSpPr/>
            <p:nvPr/>
          </p:nvSpPr>
          <p:spPr>
            <a:xfrm>
              <a:off x="3924719" y="4988154"/>
              <a:ext cx="1701073" cy="933647"/>
            </a:xfrm>
            <a:prstGeom prst="snip2DiagRect">
              <a:avLst/>
            </a:prstGeom>
            <a:solidFill>
              <a:srgbClr val="FAC090"/>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chemeClr val="tx1"/>
                  </a:solidFill>
                </a:rPr>
                <a:t>移送マネージャ</a:t>
              </a:r>
              <a:endParaRPr kumimoji="1" lang="en-US" altLang="ja-JP" sz="1600" dirty="0" smtClean="0">
                <a:solidFill>
                  <a:schemeClr val="tx1"/>
                </a:solidFill>
              </a:endParaRPr>
            </a:p>
            <a:p>
              <a:pPr algn="ctr"/>
              <a:endParaRPr kumimoji="1" lang="en-US" altLang="ja-JP" sz="1400" dirty="0">
                <a:solidFill>
                  <a:schemeClr val="tx1"/>
                </a:solidFill>
              </a:endParaRPr>
            </a:p>
            <a:p>
              <a:pPr algn="ctr"/>
              <a:endParaRPr kumimoji="1" lang="en-US" altLang="ja-JP" sz="1400" dirty="0" smtClean="0">
                <a:solidFill>
                  <a:schemeClr val="tx1"/>
                </a:solidFill>
              </a:endParaRPr>
            </a:p>
            <a:p>
              <a:pPr algn="ctr"/>
              <a:endParaRPr kumimoji="1" lang="ja-JP" altLang="en-US" sz="1400" dirty="0">
                <a:solidFill>
                  <a:schemeClr val="tx1"/>
                </a:solidFill>
              </a:endParaRPr>
            </a:p>
          </p:txBody>
        </p:sp>
        <p:sp>
          <p:nvSpPr>
            <p:cNvPr id="27" name="正方形/長方形 26"/>
            <p:cNvSpPr/>
            <p:nvPr/>
          </p:nvSpPr>
          <p:spPr>
            <a:xfrm>
              <a:off x="941050" y="6472318"/>
              <a:ext cx="4767593" cy="266603"/>
            </a:xfrm>
            <a:prstGeom prst="rect">
              <a:avLst/>
            </a:prstGeom>
            <a:solidFill>
              <a:srgbClr val="DCE6F2"/>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クラウドハイパーバイザ</a:t>
              </a:r>
              <a:endParaRPr kumimoji="1" lang="ja-JP" altLang="en-US" sz="1600" dirty="0">
                <a:solidFill>
                  <a:srgbClr val="000000"/>
                </a:solidFill>
              </a:endParaRPr>
            </a:p>
          </p:txBody>
        </p:sp>
        <p:sp>
          <p:nvSpPr>
            <p:cNvPr id="28" name="正方形/長方形 27"/>
            <p:cNvSpPr/>
            <p:nvPr/>
          </p:nvSpPr>
          <p:spPr>
            <a:xfrm>
              <a:off x="3975366" y="4686574"/>
              <a:ext cx="1622796" cy="21165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仮想化システム</a:t>
              </a:r>
              <a:endParaRPr kumimoji="1" lang="en-US" altLang="ja-JP" sz="1600" dirty="0" smtClean="0">
                <a:solidFill>
                  <a:srgbClr val="000000"/>
                </a:solidFill>
              </a:endParaRPr>
            </a:p>
          </p:txBody>
        </p:sp>
        <p:sp>
          <p:nvSpPr>
            <p:cNvPr id="29" name="正方形/長方形 28"/>
            <p:cNvSpPr/>
            <p:nvPr/>
          </p:nvSpPr>
          <p:spPr>
            <a:xfrm>
              <a:off x="4315973" y="5314088"/>
              <a:ext cx="940915" cy="502120"/>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600" dirty="0" smtClean="0">
                  <a:solidFill>
                    <a:srgbClr val="000000"/>
                  </a:solidFill>
                </a:rPr>
                <a:t>バッファ</a:t>
              </a:r>
            </a:p>
          </p:txBody>
        </p:sp>
        <p:sp>
          <p:nvSpPr>
            <p:cNvPr id="32" name="テキスト ボックス 31"/>
            <p:cNvSpPr txBox="1"/>
            <p:nvPr/>
          </p:nvSpPr>
          <p:spPr>
            <a:xfrm>
              <a:off x="3423210" y="6170350"/>
              <a:ext cx="1598219" cy="338554"/>
            </a:xfrm>
            <a:prstGeom prst="rect">
              <a:avLst/>
            </a:prstGeom>
            <a:noFill/>
          </p:spPr>
          <p:txBody>
            <a:bodyPr wrap="square" rtlCol="0">
              <a:spAutoFit/>
            </a:bodyPr>
            <a:lstStyle/>
            <a:p>
              <a:r>
                <a:rPr kumimoji="1" lang="ja-JP" altLang="en-US" sz="1600" dirty="0" smtClean="0">
                  <a:solidFill>
                    <a:schemeClr val="tx1"/>
                  </a:solidFill>
                </a:rPr>
                <a:t>呼び出し</a:t>
              </a:r>
            </a:p>
          </p:txBody>
        </p:sp>
        <p:sp>
          <p:nvSpPr>
            <p:cNvPr id="33" name="角丸四角形 32"/>
            <p:cNvSpPr/>
            <p:nvPr/>
          </p:nvSpPr>
          <p:spPr>
            <a:xfrm>
              <a:off x="941050" y="5208493"/>
              <a:ext cx="1447092" cy="713309"/>
            </a:xfrm>
            <a:prstGeom prst="roundRect">
              <a:avLst/>
            </a:prstGeom>
            <a:solidFill>
              <a:srgbClr val="B7DEE8"/>
            </a:solidFill>
            <a:ln>
              <a:solidFill>
                <a:srgbClr val="4BACC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シャドウ</a:t>
              </a:r>
              <a:endParaRPr kumimoji="1" lang="en-US" altLang="ja-JP" sz="1600" dirty="0" smtClean="0">
                <a:solidFill>
                  <a:srgbClr val="000000"/>
                </a:solidFill>
              </a:endParaRPr>
            </a:p>
            <a:p>
              <a:pPr algn="ctr"/>
              <a:r>
                <a:rPr kumimoji="1" lang="ja-JP" altLang="en-US" sz="1600" dirty="0" smtClean="0">
                  <a:solidFill>
                    <a:srgbClr val="000000"/>
                  </a:solidFill>
                </a:rPr>
                <a:t>デバイス</a:t>
              </a:r>
              <a:endParaRPr kumimoji="1" lang="ja-JP" altLang="en-US" sz="1600" dirty="0">
                <a:solidFill>
                  <a:srgbClr val="000000"/>
                </a:solidFill>
              </a:endParaRPr>
            </a:p>
          </p:txBody>
        </p:sp>
        <p:cxnSp>
          <p:nvCxnSpPr>
            <p:cNvPr id="37" name="直線矢印コネクタ 36"/>
            <p:cNvCxnSpPr>
              <a:stCxn id="33" idx="3"/>
              <a:endCxn id="29" idx="1"/>
            </p:cNvCxnSpPr>
            <p:nvPr/>
          </p:nvCxnSpPr>
          <p:spPr>
            <a:xfrm>
              <a:off x="2388142" y="5565148"/>
              <a:ext cx="1927831" cy="0"/>
            </a:xfrm>
            <a:prstGeom prst="straightConnector1">
              <a:avLst/>
            </a:prstGeom>
            <a:ln>
              <a:solidFill>
                <a:schemeClr val="tx1"/>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39" name="直線矢印コネクタ 38"/>
            <p:cNvCxnSpPr>
              <a:endCxn id="33" idx="2"/>
            </p:cNvCxnSpPr>
            <p:nvPr/>
          </p:nvCxnSpPr>
          <p:spPr>
            <a:xfrm flipV="1">
              <a:off x="1664596" y="5921802"/>
              <a:ext cx="0" cy="51902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直線矢印コネクタ 30"/>
            <p:cNvCxnSpPr/>
            <p:nvPr/>
          </p:nvCxnSpPr>
          <p:spPr>
            <a:xfrm>
              <a:off x="4858209" y="5921801"/>
              <a:ext cx="0" cy="55051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17" name="正方形/長方形 16"/>
          <p:cNvSpPr/>
          <p:nvPr/>
        </p:nvSpPr>
        <p:spPr>
          <a:xfrm>
            <a:off x="6794141" y="4415684"/>
            <a:ext cx="1622796" cy="21165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クラウド</a:t>
            </a:r>
            <a:r>
              <a:rPr kumimoji="1" lang="en-US" altLang="ja-JP" sz="1600" dirty="0" smtClean="0">
                <a:solidFill>
                  <a:srgbClr val="000000"/>
                </a:solidFill>
              </a:rPr>
              <a:t>VM</a:t>
            </a:r>
          </a:p>
        </p:txBody>
      </p:sp>
      <p:sp>
        <p:nvSpPr>
          <p:cNvPr id="18" name="テキスト ボックス 17"/>
          <p:cNvSpPr txBox="1"/>
          <p:nvPr/>
        </p:nvSpPr>
        <p:spPr>
          <a:xfrm>
            <a:off x="2453609" y="5967776"/>
            <a:ext cx="1598219" cy="338554"/>
          </a:xfrm>
          <a:prstGeom prst="rect">
            <a:avLst/>
          </a:prstGeom>
          <a:noFill/>
        </p:spPr>
        <p:txBody>
          <a:bodyPr wrap="square" rtlCol="0">
            <a:spAutoFit/>
          </a:bodyPr>
          <a:lstStyle/>
          <a:p>
            <a:r>
              <a:rPr kumimoji="1" lang="ja-JP" altLang="en-US" sz="1600" dirty="0" smtClean="0">
                <a:solidFill>
                  <a:schemeClr val="tx1"/>
                </a:solidFill>
              </a:rPr>
              <a:t>イベント</a:t>
            </a:r>
          </a:p>
        </p:txBody>
      </p:sp>
    </p:spTree>
    <p:extLst>
      <p:ext uri="{BB962C8B-B14F-4D97-AF65-F5344CB8AC3E}">
        <p14:creationId xmlns:p14="http://schemas.microsoft.com/office/powerpoint/2010/main" val="3571740770"/>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クラウドハイパーバイザの呼び出し方法</a:t>
            </a:r>
            <a:endParaRPr kumimoji="1" lang="ja-JP" altLang="en-US" dirty="0"/>
          </a:p>
        </p:txBody>
      </p:sp>
      <p:sp>
        <p:nvSpPr>
          <p:cNvPr id="3" name="テキスト プレースホルダー 2"/>
          <p:cNvSpPr>
            <a:spLocks noGrp="1"/>
          </p:cNvSpPr>
          <p:nvPr>
            <p:ph type="body" idx="1"/>
          </p:nvPr>
        </p:nvSpPr>
        <p:spPr/>
        <p:txBody>
          <a:bodyPr/>
          <a:lstStyle/>
          <a:p>
            <a:r>
              <a:rPr kumimoji="1" lang="ja-JP" altLang="en-US" dirty="0" smtClean="0"/>
              <a:t>クラウド</a:t>
            </a:r>
            <a:r>
              <a:rPr kumimoji="1" lang="en-US" altLang="ja-JP" dirty="0" smtClean="0"/>
              <a:t>VM</a:t>
            </a:r>
            <a:r>
              <a:rPr kumimoji="1" lang="ja-JP" altLang="en-US" dirty="0" smtClean="0"/>
              <a:t>内のゲストハイパーバイザ経由で呼び出す方法が提案されている </a:t>
            </a:r>
            <a:r>
              <a:rPr lang="ja-JP" altLang="ja-JP" dirty="0" smtClean="0"/>
              <a:t>[</a:t>
            </a:r>
            <a:r>
              <a:rPr lang="en-US" altLang="ja-JP" dirty="0" smtClean="0"/>
              <a:t>Williams</a:t>
            </a:r>
            <a:r>
              <a:rPr lang="ja-JP" altLang="en-US" dirty="0" smtClean="0"/>
              <a:t> </a:t>
            </a:r>
            <a:r>
              <a:rPr lang="en-US" altLang="ja-JP" dirty="0" smtClean="0"/>
              <a:t>et</a:t>
            </a:r>
            <a:r>
              <a:rPr lang="ja-JP" altLang="en-US" dirty="0" smtClean="0"/>
              <a:t> </a:t>
            </a:r>
            <a:r>
              <a:rPr lang="en-US" altLang="ja-JP" dirty="0" smtClean="0"/>
              <a:t>al.’12]</a:t>
            </a:r>
          </a:p>
          <a:p>
            <a:pPr lvl="1"/>
            <a:r>
              <a:rPr kumimoji="1" lang="ja-JP" altLang="en-US" dirty="0" smtClean="0"/>
              <a:t>ゲストハイパーバイザにハイパーコールを発行</a:t>
            </a:r>
            <a:endParaRPr kumimoji="1" lang="en-US" altLang="ja-JP" dirty="0" smtClean="0"/>
          </a:p>
          <a:p>
            <a:pPr lvl="2"/>
            <a:r>
              <a:rPr lang="ja-JP" altLang="en-US" dirty="0" smtClean="0"/>
              <a:t>さらにクラウドハイパーバイザにハイパーコールを発行</a:t>
            </a:r>
            <a:endParaRPr lang="en-US" altLang="ja-JP" dirty="0" smtClean="0"/>
          </a:p>
          <a:p>
            <a:pPr lvl="1"/>
            <a:r>
              <a:rPr kumimoji="1" lang="ja-JP" altLang="en-US" dirty="0" smtClean="0"/>
              <a:t>ゲストハイパーバイザへの改変が必要</a:t>
            </a:r>
            <a:endParaRPr kumimoji="1" lang="en-US" altLang="ja-JP" dirty="0" smtClean="0"/>
          </a:p>
          <a:p>
            <a:pPr lvl="1"/>
            <a:r>
              <a:rPr lang="ja-JP" altLang="en-US" dirty="0" smtClean="0"/>
              <a:t>ハイパーコールを二回呼び出すオーバヘッドが大きい</a:t>
            </a:r>
            <a:endParaRPr kumimoji="1" lang="ja-JP" altLang="en-US" dirty="0"/>
          </a:p>
        </p:txBody>
      </p:sp>
      <p:sp>
        <p:nvSpPr>
          <p:cNvPr id="4" name="スライド番号プレースホルダー 3"/>
          <p:cNvSpPr>
            <a:spLocks noGrp="1"/>
          </p:cNvSpPr>
          <p:nvPr>
            <p:ph type="sldNum" sz="quarter" idx="12"/>
          </p:nvPr>
        </p:nvSpPr>
        <p:spPr/>
        <p:txBody>
          <a:bodyPr/>
          <a:lstStyle/>
          <a:p>
            <a:fld id="{2A54A162-4402-AF4A-9948-CA1DEF6EFCA5}" type="slidenum">
              <a:rPr kumimoji="1" lang="ja-JP" altLang="en-US" smtClean="0"/>
              <a:pPr/>
              <a:t>11</a:t>
            </a:fld>
            <a:endParaRPr kumimoji="1" lang="ja-JP" altLang="en-US" dirty="0"/>
          </a:p>
        </p:txBody>
      </p:sp>
      <p:sp>
        <p:nvSpPr>
          <p:cNvPr id="6" name="正方形/長方形 5"/>
          <p:cNvSpPr/>
          <p:nvPr/>
        </p:nvSpPr>
        <p:spPr>
          <a:xfrm>
            <a:off x="1622411" y="6142072"/>
            <a:ext cx="5617705" cy="266603"/>
          </a:xfrm>
          <a:prstGeom prst="rect">
            <a:avLst/>
          </a:prstGeom>
          <a:solidFill>
            <a:srgbClr val="DCE6F2"/>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クラウドハイパーバイザ</a:t>
            </a:r>
            <a:endParaRPr kumimoji="1" lang="ja-JP" altLang="en-US" sz="1600" dirty="0">
              <a:solidFill>
                <a:srgbClr val="000000"/>
              </a:solidFill>
            </a:endParaRPr>
          </a:p>
        </p:txBody>
      </p:sp>
      <p:grpSp>
        <p:nvGrpSpPr>
          <p:cNvPr id="16" name="図形グループ 15"/>
          <p:cNvGrpSpPr/>
          <p:nvPr/>
        </p:nvGrpSpPr>
        <p:grpSpPr>
          <a:xfrm>
            <a:off x="1615502" y="4358904"/>
            <a:ext cx="3416317" cy="1445579"/>
            <a:chOff x="3830709" y="4440944"/>
            <a:chExt cx="3416317" cy="1445579"/>
          </a:xfrm>
        </p:grpSpPr>
        <p:sp>
          <p:nvSpPr>
            <p:cNvPr id="7" name="正方形/長方形 6"/>
            <p:cNvSpPr/>
            <p:nvPr/>
          </p:nvSpPr>
          <p:spPr>
            <a:xfrm>
              <a:off x="3830709" y="4440944"/>
              <a:ext cx="3409408" cy="1445579"/>
            </a:xfrm>
            <a:prstGeom prst="rect">
              <a:avLst/>
            </a:prstGeom>
            <a:solidFill>
              <a:srgbClr val="B9CDE5"/>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753648" y="4458970"/>
              <a:ext cx="1493378" cy="21165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クラウド</a:t>
              </a:r>
              <a:r>
                <a:rPr kumimoji="1" lang="en-US" altLang="ja-JP" sz="1600" dirty="0" smtClean="0">
                  <a:solidFill>
                    <a:srgbClr val="000000"/>
                  </a:solidFill>
                </a:rPr>
                <a:t>VM</a:t>
              </a:r>
            </a:p>
          </p:txBody>
        </p:sp>
        <p:sp>
          <p:nvSpPr>
            <p:cNvPr id="9" name="対角する 2 つの角を切り取った四角形 8"/>
            <p:cNvSpPr/>
            <p:nvPr/>
          </p:nvSpPr>
          <p:spPr>
            <a:xfrm>
              <a:off x="4028698" y="4536727"/>
              <a:ext cx="1724950" cy="911897"/>
            </a:xfrm>
            <a:prstGeom prst="snip2DiagRect">
              <a:avLst/>
            </a:prstGeom>
            <a:solidFill>
              <a:srgbClr val="FAC090"/>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sz="1400" dirty="0" smtClean="0">
                <a:solidFill>
                  <a:schemeClr val="tx1"/>
                </a:solidFill>
              </a:endParaRPr>
            </a:p>
            <a:p>
              <a:pPr algn="ctr"/>
              <a:endParaRPr kumimoji="1" lang="en-US" altLang="ja-JP" sz="1400" dirty="0">
                <a:solidFill>
                  <a:schemeClr val="tx1"/>
                </a:solidFill>
              </a:endParaRPr>
            </a:p>
            <a:p>
              <a:pPr algn="ctr"/>
              <a:endParaRPr kumimoji="1" lang="en-US" altLang="ja-JP" sz="1400" dirty="0" smtClean="0">
                <a:solidFill>
                  <a:schemeClr val="tx1"/>
                </a:solidFill>
              </a:endParaRPr>
            </a:p>
            <a:p>
              <a:pPr algn="ctr"/>
              <a:r>
                <a:rPr kumimoji="1" lang="ja-JP" altLang="en-US" sz="1600" dirty="0" smtClean="0">
                  <a:solidFill>
                    <a:schemeClr val="tx1"/>
                  </a:solidFill>
                </a:rPr>
                <a:t>移送マネージャ</a:t>
              </a:r>
              <a:endParaRPr kumimoji="1" lang="en-US" altLang="ja-JP" sz="1600" dirty="0" smtClean="0">
                <a:solidFill>
                  <a:schemeClr val="tx1"/>
                </a:solidFill>
              </a:endParaRPr>
            </a:p>
            <a:p>
              <a:pPr algn="ctr"/>
              <a:endParaRPr kumimoji="1" lang="en-US" altLang="ja-JP" sz="1400" dirty="0">
                <a:solidFill>
                  <a:schemeClr val="tx1"/>
                </a:solidFill>
              </a:endParaRPr>
            </a:p>
            <a:p>
              <a:pPr algn="ctr"/>
              <a:endParaRPr kumimoji="1" lang="en-US" altLang="ja-JP" sz="1400" dirty="0" smtClean="0">
                <a:solidFill>
                  <a:schemeClr val="tx1"/>
                </a:solidFill>
              </a:endParaRPr>
            </a:p>
            <a:p>
              <a:pPr algn="ctr"/>
              <a:endParaRPr kumimoji="1" lang="en-US" altLang="ja-JP" sz="1400" dirty="0" smtClean="0">
                <a:solidFill>
                  <a:schemeClr val="tx1"/>
                </a:solidFill>
              </a:endParaRPr>
            </a:p>
            <a:p>
              <a:pPr algn="ctr"/>
              <a:endParaRPr kumimoji="1" lang="en-US" altLang="ja-JP" sz="1400" dirty="0">
                <a:solidFill>
                  <a:schemeClr val="tx1"/>
                </a:solidFill>
              </a:endParaRPr>
            </a:p>
            <a:p>
              <a:pPr algn="ctr"/>
              <a:endParaRPr kumimoji="1" lang="en-US" altLang="ja-JP" sz="1400" dirty="0" smtClean="0">
                <a:solidFill>
                  <a:schemeClr val="tx1"/>
                </a:solidFill>
              </a:endParaRPr>
            </a:p>
            <a:p>
              <a:pPr algn="ctr"/>
              <a:endParaRPr kumimoji="1" lang="ja-JP" altLang="en-US" sz="1400" dirty="0">
                <a:solidFill>
                  <a:schemeClr val="tx1"/>
                </a:solidFill>
              </a:endParaRPr>
            </a:p>
          </p:txBody>
        </p:sp>
        <p:sp>
          <p:nvSpPr>
            <p:cNvPr id="10" name="正方形/長方形 9"/>
            <p:cNvSpPr/>
            <p:nvPr/>
          </p:nvSpPr>
          <p:spPr>
            <a:xfrm>
              <a:off x="4028699" y="5577849"/>
              <a:ext cx="3100580" cy="226634"/>
            </a:xfrm>
            <a:prstGeom prst="rect">
              <a:avLst/>
            </a:prstGeom>
            <a:solidFill>
              <a:schemeClr val="accent1">
                <a:lumMod val="20000"/>
                <a:lumOff val="80000"/>
              </a:schemeClr>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ゲストハイパーバイザ</a:t>
              </a:r>
              <a:endParaRPr kumimoji="1" lang="ja-JP" altLang="en-US" sz="1600" dirty="0">
                <a:solidFill>
                  <a:srgbClr val="000000"/>
                </a:solidFill>
              </a:endParaRPr>
            </a:p>
          </p:txBody>
        </p:sp>
        <p:sp>
          <p:nvSpPr>
            <p:cNvPr id="15" name="正方形/長方形 14"/>
            <p:cNvSpPr/>
            <p:nvPr/>
          </p:nvSpPr>
          <p:spPr>
            <a:xfrm>
              <a:off x="4427979" y="4845999"/>
              <a:ext cx="940915" cy="502120"/>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600" dirty="0" smtClean="0">
                  <a:solidFill>
                    <a:srgbClr val="000000"/>
                  </a:solidFill>
                </a:rPr>
                <a:t>バッファ</a:t>
              </a:r>
            </a:p>
          </p:txBody>
        </p:sp>
      </p:grpSp>
      <p:cxnSp>
        <p:nvCxnSpPr>
          <p:cNvPr id="18" name="カギ線コネクタ 17"/>
          <p:cNvCxnSpPr>
            <a:stCxn id="9" idx="0"/>
          </p:cNvCxnSpPr>
          <p:nvPr/>
        </p:nvCxnSpPr>
        <p:spPr>
          <a:xfrm>
            <a:off x="3538441" y="4910636"/>
            <a:ext cx="1139929" cy="585173"/>
          </a:xfrm>
          <a:prstGeom prst="bentConnector3">
            <a:avLst>
              <a:gd name="adj1" fmla="val 98673"/>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正方形/長方形 19"/>
          <p:cNvSpPr/>
          <p:nvPr/>
        </p:nvSpPr>
        <p:spPr>
          <a:xfrm>
            <a:off x="4685279" y="4640496"/>
            <a:ext cx="2280991" cy="54027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ハイパーコール</a:t>
            </a:r>
            <a:endParaRPr kumimoji="1" lang="ja-JP" altLang="en-US" sz="1600" dirty="0">
              <a:solidFill>
                <a:srgbClr val="000000"/>
              </a:solidFill>
            </a:endParaRPr>
          </a:p>
        </p:txBody>
      </p:sp>
      <p:cxnSp>
        <p:nvCxnSpPr>
          <p:cNvPr id="29" name="カギ線コネクタ 28"/>
          <p:cNvCxnSpPr>
            <a:stCxn id="10" idx="3"/>
          </p:cNvCxnSpPr>
          <p:nvPr/>
        </p:nvCxnSpPr>
        <p:spPr>
          <a:xfrm>
            <a:off x="4914072" y="5609126"/>
            <a:ext cx="1120563" cy="532946"/>
          </a:xfrm>
          <a:prstGeom prst="bentConnector3">
            <a:avLst>
              <a:gd name="adj1" fmla="val 99514"/>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3" name="正方形/長方形 32"/>
          <p:cNvSpPr/>
          <p:nvPr/>
        </p:nvSpPr>
        <p:spPr>
          <a:xfrm>
            <a:off x="5639108" y="5479851"/>
            <a:ext cx="2280991" cy="54027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ハイパーコール</a:t>
            </a:r>
            <a:endParaRPr kumimoji="1" lang="ja-JP" altLang="en-US" sz="1600" dirty="0">
              <a:solidFill>
                <a:srgbClr val="000000"/>
              </a:solidFill>
            </a:endParaRPr>
          </a:p>
        </p:txBody>
      </p:sp>
    </p:spTree>
    <p:extLst>
      <p:ext uri="{BB962C8B-B14F-4D97-AF65-F5344CB8AC3E}">
        <p14:creationId xmlns:p14="http://schemas.microsoft.com/office/powerpoint/2010/main" val="805871290"/>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ウルトラコール</a:t>
            </a:r>
            <a:endParaRPr kumimoji="1" lang="ja-JP" altLang="en-US" dirty="0"/>
          </a:p>
        </p:txBody>
      </p:sp>
      <p:sp>
        <p:nvSpPr>
          <p:cNvPr id="3" name="テキスト プレースホルダー 2"/>
          <p:cNvSpPr>
            <a:spLocks noGrp="1"/>
          </p:cNvSpPr>
          <p:nvPr>
            <p:ph type="body" idx="1"/>
          </p:nvPr>
        </p:nvSpPr>
        <p:spPr/>
        <p:txBody>
          <a:bodyPr/>
          <a:lstStyle/>
          <a:p>
            <a:r>
              <a:rPr kumimoji="1" lang="ja-JP" altLang="en-US" dirty="0" smtClean="0"/>
              <a:t>仮想化システムをバイパスしてクラウドハイパーバイザ</a:t>
            </a:r>
            <a:r>
              <a:rPr lang="ja-JP" altLang="en-US" dirty="0" smtClean="0"/>
              <a:t>を直接呼び出す機構</a:t>
            </a:r>
            <a:endParaRPr kumimoji="1" lang="en-US" altLang="ja-JP" dirty="0" smtClean="0"/>
          </a:p>
          <a:p>
            <a:pPr lvl="1"/>
            <a:r>
              <a:rPr lang="en-US" altLang="ja-JP" dirty="0" smtClean="0"/>
              <a:t>v</a:t>
            </a:r>
            <a:r>
              <a:rPr lang="ja-JP" altLang="ja-JP" dirty="0" smtClean="0"/>
              <a:t>m</a:t>
            </a:r>
            <a:r>
              <a:rPr lang="en-US" altLang="ja-JP" dirty="0" smtClean="0"/>
              <a:t>call</a:t>
            </a:r>
            <a:r>
              <a:rPr lang="ja-JP" altLang="en-US" dirty="0" smtClean="0"/>
              <a:t>命令を用いてクラウドハイパーバイザに対して</a:t>
            </a:r>
            <a:r>
              <a:rPr lang="en-US" altLang="ja-JP" dirty="0" smtClean="0"/>
              <a:t>VM Exit</a:t>
            </a:r>
            <a:r>
              <a:rPr lang="ja-JP" altLang="en-US" dirty="0" smtClean="0"/>
              <a:t>を発生させる</a:t>
            </a:r>
            <a:endParaRPr lang="en-US" altLang="ja-JP" dirty="0" smtClean="0"/>
          </a:p>
          <a:p>
            <a:pPr lvl="2"/>
            <a:r>
              <a:rPr kumimoji="1" lang="ja-JP" altLang="en-US" dirty="0" smtClean="0"/>
              <a:t>呼び出しオーバヘッドを軽減</a:t>
            </a:r>
            <a:endParaRPr kumimoji="1" lang="en-US" altLang="ja-JP" dirty="0" smtClean="0"/>
          </a:p>
          <a:p>
            <a:pPr lvl="1"/>
            <a:r>
              <a:rPr lang="ja-JP" altLang="en-US" dirty="0" smtClean="0"/>
              <a:t>既存の仮想化システムが利用可能</a:t>
            </a:r>
            <a:endParaRPr lang="en-US" altLang="ja-JP" dirty="0" smtClean="0"/>
          </a:p>
          <a:p>
            <a:pPr lvl="1"/>
            <a:r>
              <a:rPr lang="ja-JP" altLang="en-US" dirty="0" smtClean="0"/>
              <a:t>移送マネージャのバッファを渡す</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2A54A162-4402-AF4A-9948-CA1DEF6EFCA5}" type="slidenum">
              <a:rPr kumimoji="1" lang="ja-JP" altLang="en-US" smtClean="0"/>
              <a:pPr/>
              <a:t>12</a:t>
            </a:fld>
            <a:endParaRPr kumimoji="1" lang="ja-JP" altLang="en-US" dirty="0"/>
          </a:p>
        </p:txBody>
      </p:sp>
      <p:grpSp>
        <p:nvGrpSpPr>
          <p:cNvPr id="5" name="図形グループ 4"/>
          <p:cNvGrpSpPr/>
          <p:nvPr/>
        </p:nvGrpSpPr>
        <p:grpSpPr>
          <a:xfrm>
            <a:off x="1217743" y="4700193"/>
            <a:ext cx="5908891" cy="1967731"/>
            <a:chOff x="1217743" y="4700193"/>
            <a:chExt cx="5908891" cy="1967731"/>
          </a:xfrm>
        </p:grpSpPr>
        <p:sp>
          <p:nvSpPr>
            <p:cNvPr id="6" name="正方形/長方形 5"/>
            <p:cNvSpPr/>
            <p:nvPr/>
          </p:nvSpPr>
          <p:spPr>
            <a:xfrm>
              <a:off x="1502019" y="6401321"/>
              <a:ext cx="5617705" cy="266603"/>
            </a:xfrm>
            <a:prstGeom prst="rect">
              <a:avLst/>
            </a:prstGeom>
            <a:solidFill>
              <a:srgbClr val="DCE6F2"/>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クラウドハイパーバイザ</a:t>
              </a:r>
              <a:endParaRPr kumimoji="1" lang="ja-JP" altLang="en-US" sz="1600" dirty="0">
                <a:solidFill>
                  <a:srgbClr val="000000"/>
                </a:solidFill>
              </a:endParaRPr>
            </a:p>
          </p:txBody>
        </p:sp>
        <p:sp>
          <p:nvSpPr>
            <p:cNvPr id="7" name="正方形/長方形 6"/>
            <p:cNvSpPr/>
            <p:nvPr/>
          </p:nvSpPr>
          <p:spPr>
            <a:xfrm>
              <a:off x="3710317" y="4700193"/>
              <a:ext cx="3409408" cy="1445579"/>
            </a:xfrm>
            <a:prstGeom prst="rect">
              <a:avLst/>
            </a:prstGeom>
            <a:solidFill>
              <a:srgbClr val="B9CDE5"/>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633256" y="4718219"/>
              <a:ext cx="1493378" cy="21165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クラウド</a:t>
              </a:r>
              <a:r>
                <a:rPr kumimoji="1" lang="en-US" altLang="ja-JP" sz="1600" dirty="0" smtClean="0">
                  <a:solidFill>
                    <a:srgbClr val="000000"/>
                  </a:solidFill>
                </a:rPr>
                <a:t>VM</a:t>
              </a:r>
            </a:p>
          </p:txBody>
        </p:sp>
        <p:sp>
          <p:nvSpPr>
            <p:cNvPr id="10" name="対角する 2 つの角を切り取った四角形 9"/>
            <p:cNvSpPr/>
            <p:nvPr/>
          </p:nvSpPr>
          <p:spPr>
            <a:xfrm>
              <a:off x="3908306" y="4795976"/>
              <a:ext cx="1724950" cy="911897"/>
            </a:xfrm>
            <a:prstGeom prst="snip2DiagRect">
              <a:avLst/>
            </a:prstGeom>
            <a:solidFill>
              <a:srgbClr val="FAC090"/>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sz="1400" dirty="0" smtClean="0">
                <a:solidFill>
                  <a:schemeClr val="tx1"/>
                </a:solidFill>
              </a:endParaRPr>
            </a:p>
            <a:p>
              <a:pPr algn="ctr"/>
              <a:endParaRPr kumimoji="1" lang="en-US" altLang="ja-JP" sz="1400" dirty="0">
                <a:solidFill>
                  <a:schemeClr val="tx1"/>
                </a:solidFill>
              </a:endParaRPr>
            </a:p>
            <a:p>
              <a:pPr algn="ctr"/>
              <a:endParaRPr kumimoji="1" lang="en-US" altLang="ja-JP" sz="1400" dirty="0" smtClean="0">
                <a:solidFill>
                  <a:schemeClr val="tx1"/>
                </a:solidFill>
              </a:endParaRPr>
            </a:p>
            <a:p>
              <a:pPr algn="ctr"/>
              <a:r>
                <a:rPr kumimoji="1" lang="ja-JP" altLang="en-US" sz="1600" dirty="0" smtClean="0">
                  <a:solidFill>
                    <a:schemeClr val="tx1"/>
                  </a:solidFill>
                </a:rPr>
                <a:t>移送マネージャ</a:t>
              </a:r>
              <a:endParaRPr kumimoji="1" lang="en-US" altLang="ja-JP" sz="1600" dirty="0" smtClean="0">
                <a:solidFill>
                  <a:schemeClr val="tx1"/>
                </a:solidFill>
              </a:endParaRPr>
            </a:p>
            <a:p>
              <a:pPr algn="ctr"/>
              <a:endParaRPr kumimoji="1" lang="en-US" altLang="ja-JP" sz="1400" dirty="0">
                <a:solidFill>
                  <a:schemeClr val="tx1"/>
                </a:solidFill>
              </a:endParaRPr>
            </a:p>
            <a:p>
              <a:pPr algn="ctr"/>
              <a:endParaRPr kumimoji="1" lang="en-US" altLang="ja-JP" sz="1400" dirty="0" smtClean="0">
                <a:solidFill>
                  <a:schemeClr val="tx1"/>
                </a:solidFill>
              </a:endParaRPr>
            </a:p>
            <a:p>
              <a:pPr algn="ctr"/>
              <a:endParaRPr kumimoji="1" lang="en-US" altLang="ja-JP" sz="1400" dirty="0" smtClean="0">
                <a:solidFill>
                  <a:schemeClr val="tx1"/>
                </a:solidFill>
              </a:endParaRPr>
            </a:p>
            <a:p>
              <a:pPr algn="ctr"/>
              <a:endParaRPr kumimoji="1" lang="en-US" altLang="ja-JP" sz="1400" dirty="0">
                <a:solidFill>
                  <a:schemeClr val="tx1"/>
                </a:solidFill>
              </a:endParaRPr>
            </a:p>
            <a:p>
              <a:pPr algn="ctr"/>
              <a:endParaRPr kumimoji="1" lang="en-US" altLang="ja-JP" sz="1400" dirty="0" smtClean="0">
                <a:solidFill>
                  <a:schemeClr val="tx1"/>
                </a:solidFill>
              </a:endParaRPr>
            </a:p>
            <a:p>
              <a:pPr algn="ctr"/>
              <a:endParaRPr kumimoji="1" lang="ja-JP" altLang="en-US" sz="1400" dirty="0">
                <a:solidFill>
                  <a:schemeClr val="tx1"/>
                </a:solidFill>
              </a:endParaRPr>
            </a:p>
          </p:txBody>
        </p:sp>
        <p:sp>
          <p:nvSpPr>
            <p:cNvPr id="11" name="正方形/長方形 10"/>
            <p:cNvSpPr/>
            <p:nvPr/>
          </p:nvSpPr>
          <p:spPr>
            <a:xfrm>
              <a:off x="3908309" y="5837098"/>
              <a:ext cx="3100578" cy="226634"/>
            </a:xfrm>
            <a:prstGeom prst="rect">
              <a:avLst/>
            </a:prstGeom>
            <a:solidFill>
              <a:srgbClr val="DCE6F2"/>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ゲストハイパーバイザ</a:t>
              </a:r>
              <a:endParaRPr kumimoji="1" lang="ja-JP" altLang="en-US" sz="1600" dirty="0">
                <a:solidFill>
                  <a:srgbClr val="000000"/>
                </a:solidFill>
              </a:endParaRPr>
            </a:p>
          </p:txBody>
        </p:sp>
        <p:sp>
          <p:nvSpPr>
            <p:cNvPr id="17" name="正方形/長方形 16"/>
            <p:cNvSpPr/>
            <p:nvPr/>
          </p:nvSpPr>
          <p:spPr>
            <a:xfrm>
              <a:off x="1217743" y="5594651"/>
              <a:ext cx="1493378" cy="21165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smtClean="0">
                  <a:solidFill>
                    <a:srgbClr val="000000"/>
                  </a:solidFill>
                  <a:latin typeface="+mn-ea"/>
                </a:rPr>
                <a:t>VM</a:t>
              </a:r>
              <a:r>
                <a:rPr kumimoji="1" lang="ja-JP" altLang="en-US" sz="1600" dirty="0" smtClean="0">
                  <a:solidFill>
                    <a:srgbClr val="000000"/>
                  </a:solidFill>
                  <a:latin typeface="+mn-ea"/>
                </a:rPr>
                <a:t> </a:t>
              </a:r>
              <a:r>
                <a:rPr kumimoji="1" lang="en-US" altLang="ja-JP" sz="1600" dirty="0" smtClean="0">
                  <a:solidFill>
                    <a:srgbClr val="000000"/>
                  </a:solidFill>
                  <a:latin typeface="+mn-ea"/>
                </a:rPr>
                <a:t>Exit</a:t>
              </a:r>
            </a:p>
          </p:txBody>
        </p:sp>
        <p:sp>
          <p:nvSpPr>
            <p:cNvPr id="20" name="正方形/長方形 19"/>
            <p:cNvSpPr/>
            <p:nvPr/>
          </p:nvSpPr>
          <p:spPr>
            <a:xfrm>
              <a:off x="4319917" y="5092531"/>
              <a:ext cx="940915" cy="502120"/>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600" dirty="0" smtClean="0">
                  <a:solidFill>
                    <a:srgbClr val="000000"/>
                  </a:solidFill>
                </a:rPr>
                <a:t>バッファ</a:t>
              </a:r>
            </a:p>
          </p:txBody>
        </p:sp>
      </p:grpSp>
      <p:cxnSp>
        <p:nvCxnSpPr>
          <p:cNvPr id="12" name="カギ線コネクタ 11"/>
          <p:cNvCxnSpPr/>
          <p:nvPr/>
        </p:nvCxnSpPr>
        <p:spPr>
          <a:xfrm rot="10800000" flipV="1">
            <a:off x="2354970" y="5264477"/>
            <a:ext cx="1553337" cy="1116691"/>
          </a:xfrm>
          <a:prstGeom prst="bentConnector3">
            <a:avLst>
              <a:gd name="adj1" fmla="val 99213"/>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5713027"/>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バッファのアドレス変換</a:t>
            </a:r>
            <a:endParaRPr kumimoji="1" lang="ja-JP" altLang="en-US" dirty="0"/>
          </a:p>
        </p:txBody>
      </p:sp>
      <p:sp>
        <p:nvSpPr>
          <p:cNvPr id="3" name="テキスト プレースホルダー 2"/>
          <p:cNvSpPr>
            <a:spLocks noGrp="1"/>
          </p:cNvSpPr>
          <p:nvPr>
            <p:ph type="body" idx="1"/>
          </p:nvPr>
        </p:nvSpPr>
        <p:spPr/>
        <p:txBody>
          <a:bodyPr/>
          <a:lstStyle/>
          <a:p>
            <a:r>
              <a:rPr lang="ja-JP" altLang="en-US" dirty="0" smtClean="0"/>
              <a:t>ウルトラコールで渡されたバッファの仮想アドレスをクラウド</a:t>
            </a:r>
            <a:r>
              <a:rPr lang="en-US" altLang="ja-JP" dirty="0" smtClean="0"/>
              <a:t>VM</a:t>
            </a:r>
            <a:r>
              <a:rPr lang="ja-JP" altLang="en-US" dirty="0" smtClean="0"/>
              <a:t>の物理アドレスに変換</a:t>
            </a:r>
            <a:endParaRPr lang="en-US" altLang="ja-JP" dirty="0" smtClean="0"/>
          </a:p>
          <a:p>
            <a:pPr lvl="1"/>
            <a:r>
              <a:rPr lang="ja-JP" altLang="en-US" dirty="0" smtClean="0"/>
              <a:t>シャドウデバイスと共有できるようにするため</a:t>
            </a:r>
            <a:endParaRPr lang="en-US" altLang="ja-JP" dirty="0" smtClean="0"/>
          </a:p>
          <a:p>
            <a:pPr lvl="1"/>
            <a:r>
              <a:rPr lang="ja-JP" altLang="en-US" dirty="0" smtClean="0"/>
              <a:t>クラウドハイパーバイザが移送マネージャのページテーブルをたどる</a:t>
            </a:r>
            <a:endParaRPr lang="en-US" altLang="ja-JP" dirty="0" smtClean="0"/>
          </a:p>
          <a:p>
            <a:pPr lvl="2"/>
            <a:r>
              <a:rPr lang="ja-JP" altLang="en-US" dirty="0" smtClean="0"/>
              <a:t>C</a:t>
            </a:r>
            <a:r>
              <a:rPr lang="en-US" altLang="ja-JP" dirty="0" smtClean="0"/>
              <a:t>R3</a:t>
            </a:r>
            <a:r>
              <a:rPr lang="ja-JP" altLang="en-US" dirty="0" smtClean="0"/>
              <a:t>レジスタの値からページテーブルを特定</a:t>
            </a:r>
            <a:endParaRPr lang="en-US" altLang="ja-JP" dirty="0" smtClean="0"/>
          </a:p>
        </p:txBody>
      </p:sp>
      <p:sp>
        <p:nvSpPr>
          <p:cNvPr id="4" name="スライド番号プレースホルダー 3"/>
          <p:cNvSpPr>
            <a:spLocks noGrp="1"/>
          </p:cNvSpPr>
          <p:nvPr>
            <p:ph type="sldNum" sz="quarter" idx="12"/>
          </p:nvPr>
        </p:nvSpPr>
        <p:spPr/>
        <p:txBody>
          <a:bodyPr/>
          <a:lstStyle/>
          <a:p>
            <a:fld id="{2A54A162-4402-AF4A-9948-CA1DEF6EFCA5}" type="slidenum">
              <a:rPr kumimoji="1" lang="ja-JP" altLang="en-US" smtClean="0"/>
              <a:pPr/>
              <a:t>13</a:t>
            </a:fld>
            <a:endParaRPr kumimoji="1" lang="ja-JP" altLang="en-US" dirty="0"/>
          </a:p>
        </p:txBody>
      </p:sp>
      <p:sp>
        <p:nvSpPr>
          <p:cNvPr id="9" name="正方形/長方形 8"/>
          <p:cNvSpPr/>
          <p:nvPr/>
        </p:nvSpPr>
        <p:spPr>
          <a:xfrm>
            <a:off x="7084944" y="4544353"/>
            <a:ext cx="1493378" cy="21165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クラウド</a:t>
            </a:r>
            <a:r>
              <a:rPr kumimoji="1" lang="en-US" altLang="ja-JP" sz="1600" dirty="0" smtClean="0">
                <a:solidFill>
                  <a:srgbClr val="000000"/>
                </a:solidFill>
              </a:rPr>
              <a:t>VM</a:t>
            </a:r>
          </a:p>
        </p:txBody>
      </p:sp>
      <p:grpSp>
        <p:nvGrpSpPr>
          <p:cNvPr id="5" name="図形グループ 4"/>
          <p:cNvGrpSpPr/>
          <p:nvPr/>
        </p:nvGrpSpPr>
        <p:grpSpPr>
          <a:xfrm>
            <a:off x="1578486" y="4276055"/>
            <a:ext cx="5739290" cy="2234063"/>
            <a:chOff x="1700071" y="4542658"/>
            <a:chExt cx="5739290" cy="2234063"/>
          </a:xfrm>
        </p:grpSpPr>
        <p:sp>
          <p:nvSpPr>
            <p:cNvPr id="6" name="正方形/長方形 5"/>
            <p:cNvSpPr/>
            <p:nvPr/>
          </p:nvSpPr>
          <p:spPr>
            <a:xfrm>
              <a:off x="1700071" y="6510118"/>
              <a:ext cx="5617705" cy="266603"/>
            </a:xfrm>
            <a:prstGeom prst="rect">
              <a:avLst/>
            </a:prstGeom>
            <a:solidFill>
              <a:srgbClr val="DCE6F2"/>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クラウドハイパーバイザ</a:t>
              </a:r>
              <a:endParaRPr kumimoji="1" lang="ja-JP" altLang="en-US" sz="1600" dirty="0">
                <a:solidFill>
                  <a:srgbClr val="000000"/>
                </a:solidFill>
              </a:endParaRPr>
            </a:p>
          </p:txBody>
        </p:sp>
        <p:sp>
          <p:nvSpPr>
            <p:cNvPr id="7" name="正方形/長方形 6"/>
            <p:cNvSpPr/>
            <p:nvPr/>
          </p:nvSpPr>
          <p:spPr>
            <a:xfrm>
              <a:off x="3563278" y="4542658"/>
              <a:ext cx="3754498" cy="1711912"/>
            </a:xfrm>
            <a:prstGeom prst="rect">
              <a:avLst/>
            </a:prstGeom>
            <a:solidFill>
              <a:srgbClr val="B9CDE5"/>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対角する 2 つの角を切り取った四角形 9"/>
            <p:cNvSpPr/>
            <p:nvPr/>
          </p:nvSpPr>
          <p:spPr>
            <a:xfrm>
              <a:off x="3834531" y="4808991"/>
              <a:ext cx="1824794" cy="1007680"/>
            </a:xfrm>
            <a:prstGeom prst="snip2DiagRect">
              <a:avLst/>
            </a:prstGeom>
            <a:solidFill>
              <a:srgbClr val="FAC090"/>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sz="1400" dirty="0" smtClean="0">
                <a:solidFill>
                  <a:schemeClr val="tx1"/>
                </a:solidFill>
              </a:endParaRPr>
            </a:p>
            <a:p>
              <a:pPr algn="ctr"/>
              <a:endParaRPr kumimoji="1" lang="en-US" altLang="ja-JP" sz="1400" dirty="0">
                <a:solidFill>
                  <a:schemeClr val="tx1"/>
                </a:solidFill>
              </a:endParaRPr>
            </a:p>
            <a:p>
              <a:pPr algn="ctr"/>
              <a:endParaRPr kumimoji="1" lang="en-US" altLang="ja-JP" sz="1400" dirty="0" smtClean="0">
                <a:solidFill>
                  <a:schemeClr val="tx1"/>
                </a:solidFill>
              </a:endParaRPr>
            </a:p>
            <a:p>
              <a:pPr algn="ctr"/>
              <a:r>
                <a:rPr kumimoji="1" lang="ja-JP" altLang="en-US" sz="1600" dirty="0" smtClean="0">
                  <a:solidFill>
                    <a:schemeClr val="tx1"/>
                  </a:solidFill>
                </a:rPr>
                <a:t>移送マネージャ</a:t>
              </a:r>
              <a:endParaRPr kumimoji="1" lang="en-US" altLang="ja-JP" sz="1600" dirty="0" smtClean="0">
                <a:solidFill>
                  <a:schemeClr val="tx1"/>
                </a:solidFill>
              </a:endParaRPr>
            </a:p>
            <a:p>
              <a:pPr algn="ctr"/>
              <a:endParaRPr kumimoji="1" lang="en-US" altLang="ja-JP" sz="1400" dirty="0">
                <a:solidFill>
                  <a:schemeClr val="tx1"/>
                </a:solidFill>
              </a:endParaRPr>
            </a:p>
            <a:p>
              <a:pPr algn="ctr"/>
              <a:endParaRPr kumimoji="1" lang="en-US" altLang="ja-JP" sz="1400" dirty="0" smtClean="0">
                <a:solidFill>
                  <a:schemeClr val="tx1"/>
                </a:solidFill>
              </a:endParaRPr>
            </a:p>
            <a:p>
              <a:pPr algn="ctr"/>
              <a:endParaRPr kumimoji="1" lang="en-US" altLang="ja-JP" sz="1400" dirty="0" smtClean="0">
                <a:solidFill>
                  <a:schemeClr val="tx1"/>
                </a:solidFill>
              </a:endParaRPr>
            </a:p>
            <a:p>
              <a:pPr algn="ctr"/>
              <a:endParaRPr kumimoji="1" lang="en-US" altLang="ja-JP" sz="1400" dirty="0">
                <a:solidFill>
                  <a:schemeClr val="tx1"/>
                </a:solidFill>
              </a:endParaRPr>
            </a:p>
            <a:p>
              <a:pPr algn="ctr"/>
              <a:endParaRPr kumimoji="1" lang="en-US" altLang="ja-JP" sz="1400" dirty="0" smtClean="0">
                <a:solidFill>
                  <a:schemeClr val="tx1"/>
                </a:solidFill>
              </a:endParaRPr>
            </a:p>
            <a:p>
              <a:pPr algn="ctr"/>
              <a:endParaRPr kumimoji="1" lang="ja-JP" altLang="en-US" sz="1400" dirty="0">
                <a:solidFill>
                  <a:schemeClr val="tx1"/>
                </a:solidFill>
              </a:endParaRPr>
            </a:p>
          </p:txBody>
        </p:sp>
        <p:sp>
          <p:nvSpPr>
            <p:cNvPr id="11" name="正方形/長方形 10"/>
            <p:cNvSpPr/>
            <p:nvPr/>
          </p:nvSpPr>
          <p:spPr>
            <a:xfrm>
              <a:off x="3834532" y="5945895"/>
              <a:ext cx="3273770" cy="226634"/>
            </a:xfrm>
            <a:prstGeom prst="rect">
              <a:avLst/>
            </a:prstGeom>
            <a:solidFill>
              <a:srgbClr val="DCE6F2"/>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ゲストハイパーバイザ</a:t>
              </a:r>
              <a:endParaRPr kumimoji="1" lang="ja-JP" altLang="en-US" sz="1600" dirty="0">
                <a:solidFill>
                  <a:srgbClr val="000000"/>
                </a:solidFill>
              </a:endParaRPr>
            </a:p>
          </p:txBody>
        </p:sp>
        <p:sp>
          <p:nvSpPr>
            <p:cNvPr id="12" name="メモ 11"/>
            <p:cNvSpPr/>
            <p:nvPr/>
          </p:nvSpPr>
          <p:spPr>
            <a:xfrm>
              <a:off x="6020277" y="5241207"/>
              <a:ext cx="443052" cy="547970"/>
            </a:xfrm>
            <a:prstGeom prst="foldedCorner">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000" dirty="0" smtClean="0">
                <a:solidFill>
                  <a:srgbClr val="FF0000"/>
                </a:solidFill>
              </a:endParaRPr>
            </a:p>
          </p:txBody>
        </p:sp>
        <p:sp>
          <p:nvSpPr>
            <p:cNvPr id="13" name="テキスト ボックス 12"/>
            <p:cNvSpPr txBox="1"/>
            <p:nvPr/>
          </p:nvSpPr>
          <p:spPr>
            <a:xfrm>
              <a:off x="6204037" y="4688698"/>
              <a:ext cx="954107" cy="584776"/>
            </a:xfrm>
            <a:prstGeom prst="rect">
              <a:avLst/>
            </a:prstGeom>
            <a:noFill/>
            <a:ln>
              <a:noFill/>
            </a:ln>
          </p:spPr>
          <p:txBody>
            <a:bodyPr wrap="none" rtlCol="0">
              <a:spAutoFit/>
            </a:bodyPr>
            <a:lstStyle/>
            <a:p>
              <a:pPr algn="ctr"/>
              <a:r>
                <a:rPr kumimoji="1" lang="ja-JP" altLang="en-US" sz="1600" dirty="0" smtClean="0"/>
                <a:t>ページ</a:t>
              </a:r>
              <a:endParaRPr kumimoji="1" lang="en-US" altLang="ja-JP" sz="1600" dirty="0" smtClean="0"/>
            </a:p>
            <a:p>
              <a:pPr algn="ctr"/>
              <a:r>
                <a:rPr kumimoji="1" lang="ja-JP" altLang="en-US" sz="1600" dirty="0" smtClean="0"/>
                <a:t>テーブル</a:t>
              </a:r>
              <a:endParaRPr kumimoji="1" lang="ja-JP" altLang="en-US" sz="1600" dirty="0"/>
            </a:p>
          </p:txBody>
        </p:sp>
        <p:sp>
          <p:nvSpPr>
            <p:cNvPr id="20" name="正方形/長方形 19"/>
            <p:cNvSpPr/>
            <p:nvPr/>
          </p:nvSpPr>
          <p:spPr>
            <a:xfrm>
              <a:off x="4269056" y="5214045"/>
              <a:ext cx="940915" cy="502120"/>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600" dirty="0" smtClean="0">
                  <a:solidFill>
                    <a:srgbClr val="000000"/>
                  </a:solidFill>
                </a:rPr>
                <a:t>バッファ</a:t>
              </a:r>
            </a:p>
          </p:txBody>
        </p:sp>
        <p:sp>
          <p:nvSpPr>
            <p:cNvPr id="39" name="フリーフォーム 38"/>
            <p:cNvSpPr/>
            <p:nvPr/>
          </p:nvSpPr>
          <p:spPr>
            <a:xfrm>
              <a:off x="6463329" y="5476575"/>
              <a:ext cx="976032" cy="1033543"/>
            </a:xfrm>
            <a:custGeom>
              <a:avLst/>
              <a:gdLst>
                <a:gd name="connsiteX0" fmla="*/ 64574 w 237638"/>
                <a:gd name="connsiteY0" fmla="*/ 1140758 h 1140758"/>
                <a:gd name="connsiteX1" fmla="*/ 236773 w 237638"/>
                <a:gd name="connsiteY1" fmla="*/ 387428 h 1140758"/>
                <a:gd name="connsiteX2" fmla="*/ 0 w 237638"/>
                <a:gd name="connsiteY2" fmla="*/ 0 h 1140758"/>
              </a:gdLst>
              <a:ahLst/>
              <a:cxnLst>
                <a:cxn ang="0">
                  <a:pos x="connsiteX0" y="connsiteY0"/>
                </a:cxn>
                <a:cxn ang="0">
                  <a:pos x="connsiteX1" y="connsiteY1"/>
                </a:cxn>
                <a:cxn ang="0">
                  <a:pos x="connsiteX2" y="connsiteY2"/>
                </a:cxn>
              </a:cxnLst>
              <a:rect l="l" t="t" r="r" b="b"/>
              <a:pathLst>
                <a:path w="237638" h="1140758">
                  <a:moveTo>
                    <a:pt x="64574" y="1140758"/>
                  </a:moveTo>
                  <a:cubicBezTo>
                    <a:pt x="156054" y="859156"/>
                    <a:pt x="247535" y="577554"/>
                    <a:pt x="236773" y="387428"/>
                  </a:cubicBezTo>
                  <a:cubicBezTo>
                    <a:pt x="226011" y="197302"/>
                    <a:pt x="113005" y="98651"/>
                    <a:pt x="0" y="0"/>
                  </a:cubicBezTo>
                </a:path>
              </a:pathLst>
            </a:custGeom>
            <a:ln>
              <a:solidFill>
                <a:srgbClr val="000000"/>
              </a:solidFill>
              <a:prstDash val="sys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sz="1400" dirty="0"/>
            </a:p>
          </p:txBody>
        </p:sp>
      </p:grpSp>
    </p:spTree>
    <p:extLst>
      <p:ext uri="{BB962C8B-B14F-4D97-AF65-F5344CB8AC3E}">
        <p14:creationId xmlns:p14="http://schemas.microsoft.com/office/powerpoint/2010/main" val="2206856584"/>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シャドウデバイスの呼び出し</a:t>
            </a:r>
            <a:endParaRPr kumimoji="1" lang="ja-JP" altLang="en-US" dirty="0"/>
          </a:p>
        </p:txBody>
      </p:sp>
      <p:sp>
        <p:nvSpPr>
          <p:cNvPr id="3" name="テキスト プレースホルダー 2"/>
          <p:cNvSpPr>
            <a:spLocks noGrp="1"/>
          </p:cNvSpPr>
          <p:nvPr>
            <p:ph type="body" idx="1"/>
          </p:nvPr>
        </p:nvSpPr>
        <p:spPr/>
        <p:txBody>
          <a:bodyPr/>
          <a:lstStyle/>
          <a:p>
            <a:r>
              <a:rPr lang="ja-JP" altLang="en-US" dirty="0" smtClean="0"/>
              <a:t>シャドウデバイスの状態を保存・復元するための特殊な</a:t>
            </a:r>
            <a:r>
              <a:rPr lang="en-US" altLang="ja-JP" dirty="0" smtClean="0"/>
              <a:t>I/O</a:t>
            </a:r>
            <a:r>
              <a:rPr lang="ja-JP" altLang="en-US" dirty="0" smtClean="0"/>
              <a:t>リクエストを送信</a:t>
            </a:r>
            <a:endParaRPr lang="en-US" altLang="ja-JP" dirty="0" smtClean="0"/>
          </a:p>
          <a:p>
            <a:pPr lvl="1"/>
            <a:r>
              <a:rPr lang="ja-JP" altLang="en-US" dirty="0" smtClean="0"/>
              <a:t>専用の</a:t>
            </a:r>
            <a:r>
              <a:rPr lang="en-US" altLang="ja-JP" dirty="0" smtClean="0"/>
              <a:t>I/O</a:t>
            </a:r>
            <a:r>
              <a:rPr lang="ja-JP" altLang="en-US" dirty="0" smtClean="0"/>
              <a:t>ポート番号を用いて区別</a:t>
            </a:r>
            <a:endParaRPr kumimoji="1" lang="en-US" altLang="ja-JP" dirty="0" smtClean="0"/>
          </a:p>
          <a:p>
            <a:r>
              <a:rPr lang="ja-JP" altLang="en-US" dirty="0" smtClean="0"/>
              <a:t>シャドウデバイスは移送マネージャのバッファをメモリマップ</a:t>
            </a:r>
            <a:endParaRPr lang="en-US" altLang="ja-JP" dirty="0" smtClean="0"/>
          </a:p>
          <a:p>
            <a:pPr lvl="1"/>
            <a:r>
              <a:rPr lang="ja-JP" altLang="en-US" dirty="0" smtClean="0"/>
              <a:t>クラウド</a:t>
            </a:r>
            <a:r>
              <a:rPr lang="en-US" altLang="ja-JP" dirty="0" smtClean="0"/>
              <a:t>VM</a:t>
            </a:r>
            <a:r>
              <a:rPr lang="ja-JP" altLang="en-US" dirty="0" smtClean="0"/>
              <a:t>の物理アドレスを指定</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2A54A162-4402-AF4A-9948-CA1DEF6EFCA5}" type="slidenum">
              <a:rPr kumimoji="1" lang="ja-JP" altLang="en-US" smtClean="0"/>
              <a:pPr/>
              <a:t>14</a:t>
            </a:fld>
            <a:endParaRPr kumimoji="1" lang="ja-JP" altLang="en-US" dirty="0"/>
          </a:p>
        </p:txBody>
      </p:sp>
      <p:sp>
        <p:nvSpPr>
          <p:cNvPr id="6" name="正方形/長方形 5"/>
          <p:cNvSpPr/>
          <p:nvPr/>
        </p:nvSpPr>
        <p:spPr>
          <a:xfrm>
            <a:off x="1700071" y="6114566"/>
            <a:ext cx="5617705" cy="266603"/>
          </a:xfrm>
          <a:prstGeom prst="rect">
            <a:avLst/>
          </a:prstGeom>
          <a:solidFill>
            <a:srgbClr val="DCE6F2"/>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クラウドハイパーバイザ</a:t>
            </a:r>
            <a:endParaRPr kumimoji="1" lang="ja-JP" altLang="en-US" sz="1600" dirty="0">
              <a:solidFill>
                <a:srgbClr val="000000"/>
              </a:solidFill>
            </a:endParaRPr>
          </a:p>
        </p:txBody>
      </p:sp>
      <p:cxnSp>
        <p:nvCxnSpPr>
          <p:cNvPr id="18" name="直線矢印コネクタ 17"/>
          <p:cNvCxnSpPr>
            <a:endCxn id="14" idx="2"/>
          </p:cNvCxnSpPr>
          <p:nvPr/>
        </p:nvCxnSpPr>
        <p:spPr>
          <a:xfrm flipV="1">
            <a:off x="2434401" y="5687448"/>
            <a:ext cx="0" cy="42711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9" name="正方形/長方形 18"/>
          <p:cNvSpPr/>
          <p:nvPr/>
        </p:nvSpPr>
        <p:spPr>
          <a:xfrm>
            <a:off x="835304" y="5753193"/>
            <a:ext cx="1493378" cy="21165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en-US" sz="1400" dirty="0" smtClean="0">
                <a:solidFill>
                  <a:srgbClr val="000000"/>
                </a:solidFill>
              </a:rPr>
              <a:t>I</a:t>
            </a:r>
            <a:r>
              <a:rPr kumimoji="1" lang="en-US" altLang="en-US" sz="1600" dirty="0" smtClean="0">
                <a:solidFill>
                  <a:srgbClr val="000000"/>
                </a:solidFill>
              </a:rPr>
              <a:t>/O</a:t>
            </a:r>
            <a:r>
              <a:rPr kumimoji="1" lang="ja-JP" altLang="en-US" sz="1600" dirty="0" smtClean="0">
                <a:solidFill>
                  <a:srgbClr val="000000"/>
                </a:solidFill>
              </a:rPr>
              <a:t>リクエスト</a:t>
            </a:r>
            <a:endParaRPr kumimoji="1" lang="en-US" altLang="ja-JP" sz="1600" dirty="0" smtClean="0">
              <a:solidFill>
                <a:srgbClr val="000000"/>
              </a:solidFill>
            </a:endParaRPr>
          </a:p>
        </p:txBody>
      </p:sp>
      <p:grpSp>
        <p:nvGrpSpPr>
          <p:cNvPr id="5" name="図形グループ 4"/>
          <p:cNvGrpSpPr/>
          <p:nvPr/>
        </p:nvGrpSpPr>
        <p:grpSpPr>
          <a:xfrm>
            <a:off x="1553540" y="4452822"/>
            <a:ext cx="5869783" cy="1331531"/>
            <a:chOff x="1553540" y="4241172"/>
            <a:chExt cx="5869783" cy="1331531"/>
          </a:xfrm>
        </p:grpSpPr>
        <p:sp>
          <p:nvSpPr>
            <p:cNvPr id="7" name="正方形/長方形 6"/>
            <p:cNvSpPr/>
            <p:nvPr/>
          </p:nvSpPr>
          <p:spPr>
            <a:xfrm>
              <a:off x="4019475" y="4241172"/>
              <a:ext cx="3298301" cy="1331531"/>
            </a:xfrm>
            <a:prstGeom prst="rect">
              <a:avLst/>
            </a:prstGeom>
            <a:solidFill>
              <a:srgbClr val="B9CDE5"/>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929945" y="4241172"/>
              <a:ext cx="1493378" cy="21165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クラウド</a:t>
              </a:r>
              <a:r>
                <a:rPr kumimoji="1" lang="en-US" altLang="ja-JP" sz="1600" dirty="0" smtClean="0">
                  <a:solidFill>
                    <a:srgbClr val="000000"/>
                  </a:solidFill>
                </a:rPr>
                <a:t>VM</a:t>
              </a:r>
            </a:p>
          </p:txBody>
        </p:sp>
        <p:sp>
          <p:nvSpPr>
            <p:cNvPr id="10" name="対角する 2 つの角を切り取った四角形 9"/>
            <p:cNvSpPr/>
            <p:nvPr/>
          </p:nvSpPr>
          <p:spPr>
            <a:xfrm>
              <a:off x="4106358" y="4413439"/>
              <a:ext cx="1823587" cy="1007680"/>
            </a:xfrm>
            <a:prstGeom prst="snip2DiagRect">
              <a:avLst/>
            </a:prstGeom>
            <a:solidFill>
              <a:srgbClr val="FAC090"/>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sz="1400" dirty="0" smtClean="0">
                <a:solidFill>
                  <a:schemeClr val="tx1"/>
                </a:solidFill>
              </a:endParaRPr>
            </a:p>
            <a:p>
              <a:pPr algn="ctr"/>
              <a:endParaRPr kumimoji="1" lang="en-US" altLang="ja-JP" sz="1400" dirty="0">
                <a:solidFill>
                  <a:schemeClr val="tx1"/>
                </a:solidFill>
              </a:endParaRPr>
            </a:p>
            <a:p>
              <a:pPr algn="ctr"/>
              <a:endParaRPr kumimoji="1" lang="en-US" altLang="ja-JP" sz="1400" dirty="0" smtClean="0">
                <a:solidFill>
                  <a:schemeClr val="tx1"/>
                </a:solidFill>
              </a:endParaRPr>
            </a:p>
            <a:p>
              <a:pPr algn="ctr"/>
              <a:r>
                <a:rPr kumimoji="1" lang="ja-JP" altLang="en-US" sz="1600" dirty="0" smtClean="0">
                  <a:solidFill>
                    <a:schemeClr val="tx1"/>
                  </a:solidFill>
                </a:rPr>
                <a:t>移送マネージャ</a:t>
              </a:r>
              <a:endParaRPr kumimoji="1" lang="en-US" altLang="ja-JP" sz="1600" dirty="0" smtClean="0">
                <a:solidFill>
                  <a:schemeClr val="tx1"/>
                </a:solidFill>
              </a:endParaRPr>
            </a:p>
            <a:p>
              <a:pPr algn="ctr"/>
              <a:endParaRPr kumimoji="1" lang="en-US" altLang="ja-JP" sz="1600" dirty="0">
                <a:solidFill>
                  <a:schemeClr val="tx1"/>
                </a:solidFill>
              </a:endParaRPr>
            </a:p>
            <a:p>
              <a:pPr algn="ctr"/>
              <a:endParaRPr kumimoji="1" lang="en-US" altLang="ja-JP" sz="1400" dirty="0" smtClean="0">
                <a:solidFill>
                  <a:schemeClr val="tx1"/>
                </a:solidFill>
              </a:endParaRPr>
            </a:p>
            <a:p>
              <a:pPr algn="ctr"/>
              <a:endParaRPr kumimoji="1" lang="en-US" altLang="ja-JP" sz="1400" dirty="0" smtClean="0">
                <a:solidFill>
                  <a:schemeClr val="tx1"/>
                </a:solidFill>
              </a:endParaRPr>
            </a:p>
            <a:p>
              <a:pPr algn="ctr"/>
              <a:endParaRPr kumimoji="1" lang="en-US" altLang="ja-JP" sz="1400" dirty="0">
                <a:solidFill>
                  <a:schemeClr val="tx1"/>
                </a:solidFill>
              </a:endParaRPr>
            </a:p>
            <a:p>
              <a:pPr algn="ctr"/>
              <a:endParaRPr kumimoji="1" lang="en-US" altLang="ja-JP" sz="1400" dirty="0" smtClean="0">
                <a:solidFill>
                  <a:schemeClr val="tx1"/>
                </a:solidFill>
              </a:endParaRPr>
            </a:p>
            <a:p>
              <a:pPr algn="ctr"/>
              <a:endParaRPr kumimoji="1" lang="ja-JP" altLang="en-US" sz="1400" dirty="0">
                <a:solidFill>
                  <a:schemeClr val="tx1"/>
                </a:solidFill>
              </a:endParaRPr>
            </a:p>
          </p:txBody>
        </p:sp>
        <p:sp>
          <p:nvSpPr>
            <p:cNvPr id="14" name="角丸四角形 13"/>
            <p:cNvSpPr/>
            <p:nvPr/>
          </p:nvSpPr>
          <p:spPr>
            <a:xfrm>
              <a:off x="1553540" y="4413439"/>
              <a:ext cx="1761721" cy="1062359"/>
            </a:xfrm>
            <a:prstGeom prst="roundRect">
              <a:avLst/>
            </a:prstGeom>
            <a:solidFill>
              <a:srgbClr val="B7DEE8"/>
            </a:solidFill>
            <a:ln>
              <a:solidFill>
                <a:srgbClr val="4BACC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シャドウデバイス</a:t>
              </a:r>
              <a:endParaRPr kumimoji="1" lang="en-US" altLang="ja-JP" sz="1600" dirty="0">
                <a:solidFill>
                  <a:srgbClr val="000000"/>
                </a:solidFill>
              </a:endParaRPr>
            </a:p>
            <a:p>
              <a:pPr algn="ctr"/>
              <a:endParaRPr kumimoji="1" lang="en-US" altLang="ja-JP" sz="1400" dirty="0" smtClean="0">
                <a:solidFill>
                  <a:srgbClr val="000000"/>
                </a:solidFill>
              </a:endParaRPr>
            </a:p>
            <a:p>
              <a:pPr algn="ctr"/>
              <a:endParaRPr kumimoji="1" lang="en-US" altLang="ja-JP" sz="1400" dirty="0">
                <a:solidFill>
                  <a:srgbClr val="000000"/>
                </a:solidFill>
              </a:endParaRPr>
            </a:p>
            <a:p>
              <a:pPr algn="ctr"/>
              <a:endParaRPr kumimoji="1" lang="en-US" altLang="ja-JP" sz="1400" dirty="0" smtClean="0">
                <a:solidFill>
                  <a:srgbClr val="000000"/>
                </a:solidFill>
              </a:endParaRPr>
            </a:p>
            <a:p>
              <a:pPr algn="ctr"/>
              <a:endParaRPr kumimoji="1" lang="en-US" altLang="ja-JP" sz="1400" dirty="0">
                <a:solidFill>
                  <a:srgbClr val="000000"/>
                </a:solidFill>
              </a:endParaRPr>
            </a:p>
          </p:txBody>
        </p:sp>
        <p:sp>
          <p:nvSpPr>
            <p:cNvPr id="15" name="正方形/長方形 14"/>
            <p:cNvSpPr/>
            <p:nvPr/>
          </p:nvSpPr>
          <p:spPr>
            <a:xfrm>
              <a:off x="1933750" y="4815492"/>
              <a:ext cx="940915" cy="502120"/>
            </a:xfrm>
            <a:prstGeom prst="rect">
              <a:avLst/>
            </a:prstGeom>
            <a:solidFill>
              <a:srgbClr val="FFFFFF"/>
            </a:solid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800" dirty="0" smtClean="0">
                <a:solidFill>
                  <a:srgbClr val="000000"/>
                </a:solidFill>
              </a:endParaRPr>
            </a:p>
          </p:txBody>
        </p:sp>
        <p:sp>
          <p:nvSpPr>
            <p:cNvPr id="20" name="正方形/長方形 19"/>
            <p:cNvSpPr/>
            <p:nvPr/>
          </p:nvSpPr>
          <p:spPr>
            <a:xfrm>
              <a:off x="4530299" y="4818493"/>
              <a:ext cx="940915" cy="502120"/>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600" dirty="0" smtClean="0">
                  <a:solidFill>
                    <a:srgbClr val="000000"/>
                  </a:solidFill>
                </a:rPr>
                <a:t>バッファ</a:t>
              </a:r>
            </a:p>
          </p:txBody>
        </p:sp>
        <p:cxnSp>
          <p:nvCxnSpPr>
            <p:cNvPr id="21" name="直線矢印コネクタ 20"/>
            <p:cNvCxnSpPr>
              <a:stCxn id="20" idx="1"/>
              <a:endCxn id="15" idx="3"/>
            </p:cNvCxnSpPr>
            <p:nvPr/>
          </p:nvCxnSpPr>
          <p:spPr>
            <a:xfrm flipH="1" flipV="1">
              <a:off x="2874665" y="5066552"/>
              <a:ext cx="1655634" cy="300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2" name="正方形/長方形 21"/>
            <p:cNvSpPr/>
            <p:nvPr/>
          </p:nvSpPr>
          <p:spPr>
            <a:xfrm>
              <a:off x="2901294" y="4818493"/>
              <a:ext cx="1493378" cy="21165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マップ</a:t>
              </a:r>
              <a:endParaRPr kumimoji="1" lang="en-US" altLang="ja-JP" sz="1600" dirty="0" smtClean="0">
                <a:solidFill>
                  <a:srgbClr val="000000"/>
                </a:solidFill>
              </a:endParaRPr>
            </a:p>
          </p:txBody>
        </p:sp>
      </p:grpSp>
    </p:spTree>
    <p:extLst>
      <p:ext uri="{BB962C8B-B14F-4D97-AF65-F5344CB8AC3E}">
        <p14:creationId xmlns:p14="http://schemas.microsoft.com/office/powerpoint/2010/main" val="3637426071"/>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3070091" y="5227492"/>
            <a:ext cx="1837122" cy="1351598"/>
          </a:xfrm>
          <a:prstGeom prst="roundRect">
            <a:avLst/>
          </a:prstGeom>
          <a:solidFill>
            <a:srgbClr val="B7DEE8"/>
          </a:solidFill>
          <a:ln>
            <a:solidFill>
              <a:srgbClr val="4BACC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シャドウデバイス</a:t>
            </a:r>
            <a:endParaRPr kumimoji="1" lang="en-US" altLang="ja-JP" sz="1600" dirty="0" smtClean="0">
              <a:solidFill>
                <a:srgbClr val="000000"/>
              </a:solidFill>
            </a:endParaRPr>
          </a:p>
          <a:p>
            <a:pPr algn="ctr"/>
            <a:endParaRPr kumimoji="1" lang="en-US" altLang="ja-JP" sz="1600" dirty="0">
              <a:solidFill>
                <a:srgbClr val="000000"/>
              </a:solidFill>
            </a:endParaRPr>
          </a:p>
          <a:p>
            <a:pPr algn="ctr"/>
            <a:endParaRPr kumimoji="1" lang="en-US" altLang="ja-JP" sz="1600" dirty="0" smtClean="0">
              <a:solidFill>
                <a:srgbClr val="000000"/>
              </a:solidFill>
            </a:endParaRPr>
          </a:p>
          <a:p>
            <a:pPr algn="ctr"/>
            <a:endParaRPr kumimoji="1" lang="en-US" altLang="ja-JP" sz="1600" dirty="0">
              <a:solidFill>
                <a:srgbClr val="000000"/>
              </a:solidFill>
            </a:endParaRPr>
          </a:p>
          <a:p>
            <a:pPr algn="ctr"/>
            <a:endParaRPr kumimoji="1" lang="ja-JP" altLang="en-US" sz="1600" dirty="0">
              <a:solidFill>
                <a:srgbClr val="000000"/>
              </a:solidFill>
            </a:endParaRPr>
          </a:p>
        </p:txBody>
      </p:sp>
      <p:sp>
        <p:nvSpPr>
          <p:cNvPr id="6" name="対角する 2 つの角を切り取った四角形 5"/>
          <p:cNvSpPr/>
          <p:nvPr/>
        </p:nvSpPr>
        <p:spPr>
          <a:xfrm>
            <a:off x="6126377" y="4995287"/>
            <a:ext cx="2351777" cy="1583803"/>
          </a:xfrm>
          <a:prstGeom prst="snip2DiagRect">
            <a:avLst/>
          </a:prstGeom>
          <a:solidFill>
            <a:srgbClr val="FAC090"/>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シャドウデバイスの状態の保存・復元</a:t>
            </a:r>
            <a:endParaRPr lang="ja-JP" altLang="en-US" dirty="0"/>
          </a:p>
        </p:txBody>
      </p:sp>
      <p:sp>
        <p:nvSpPr>
          <p:cNvPr id="3" name="テキスト プレースホルダー 2"/>
          <p:cNvSpPr>
            <a:spLocks noGrp="1"/>
          </p:cNvSpPr>
          <p:nvPr>
            <p:ph type="body" idx="1"/>
          </p:nvPr>
        </p:nvSpPr>
        <p:spPr>
          <a:xfrm>
            <a:off x="446890" y="1466847"/>
            <a:ext cx="8121122" cy="4659317"/>
          </a:xfrm>
        </p:spPr>
        <p:txBody>
          <a:bodyPr/>
          <a:lstStyle/>
          <a:p>
            <a:r>
              <a:rPr lang="ja-JP" altLang="en-US" dirty="0" smtClean="0"/>
              <a:t>保存</a:t>
            </a:r>
            <a:endParaRPr lang="en-US" altLang="ja-JP" dirty="0" smtClean="0"/>
          </a:p>
          <a:p>
            <a:pPr lvl="1"/>
            <a:r>
              <a:rPr lang="ja-JP" altLang="en-US" dirty="0" smtClean="0"/>
              <a:t>シャドウデバイスのレジスタの値を取得して暗号化</a:t>
            </a:r>
            <a:endParaRPr lang="en-US" altLang="ja-JP" dirty="0"/>
          </a:p>
          <a:p>
            <a:pPr lvl="1"/>
            <a:r>
              <a:rPr lang="ja-JP" altLang="en-US" dirty="0" smtClean="0"/>
              <a:t>暗号化した状態をバッファに書き込む</a:t>
            </a:r>
            <a:endParaRPr lang="en-US" altLang="ja-JP" dirty="0" smtClean="0"/>
          </a:p>
          <a:p>
            <a:pPr lvl="2"/>
            <a:r>
              <a:rPr lang="ja-JP" altLang="en-US" dirty="0" smtClean="0"/>
              <a:t>仮想化システムの管理者による盗聴を防ぐ</a:t>
            </a:r>
            <a:endParaRPr lang="en-US" altLang="ja-JP" dirty="0" smtClean="0"/>
          </a:p>
          <a:p>
            <a:r>
              <a:rPr lang="ja-JP" altLang="en-US" dirty="0" smtClean="0"/>
              <a:t>復元</a:t>
            </a:r>
            <a:endParaRPr lang="en-US" altLang="ja-JP" dirty="0" smtClean="0"/>
          </a:p>
          <a:p>
            <a:pPr lvl="1"/>
            <a:r>
              <a:rPr lang="ja-JP" altLang="en-US" dirty="0" smtClean="0"/>
              <a:t>バッファに格納されたデータを復号</a:t>
            </a:r>
            <a:endParaRPr lang="en-US" altLang="ja-JP" dirty="0" smtClean="0"/>
          </a:p>
          <a:p>
            <a:pPr lvl="1"/>
            <a:r>
              <a:rPr lang="ja-JP" altLang="en-US" dirty="0" smtClean="0"/>
              <a:t>復号した状態をシャドウデバイスのレジスタに設定</a:t>
            </a:r>
            <a:endParaRPr lang="en-US" altLang="ja-JP" dirty="0" smtClean="0"/>
          </a:p>
        </p:txBody>
      </p:sp>
      <p:sp>
        <p:nvSpPr>
          <p:cNvPr id="4" name="スライド番号プレースホルダー 3"/>
          <p:cNvSpPr>
            <a:spLocks noGrp="1"/>
          </p:cNvSpPr>
          <p:nvPr>
            <p:ph type="sldNum" sz="quarter" idx="12"/>
          </p:nvPr>
        </p:nvSpPr>
        <p:spPr/>
        <p:txBody>
          <a:bodyPr/>
          <a:lstStyle/>
          <a:p>
            <a:fld id="{86CB4B4D-7CA3-9044-876B-883B54F8677D}" type="slidenum">
              <a:rPr lang="uk-UA" smtClean="0"/>
              <a:pPr/>
              <a:t>15</a:t>
            </a:fld>
            <a:endParaRPr lang="uk-UA"/>
          </a:p>
        </p:txBody>
      </p:sp>
      <p:cxnSp>
        <p:nvCxnSpPr>
          <p:cNvPr id="20" name="直線矢印コネクタ 19"/>
          <p:cNvCxnSpPr/>
          <p:nvPr/>
        </p:nvCxnSpPr>
        <p:spPr>
          <a:xfrm>
            <a:off x="5398089" y="5330449"/>
            <a:ext cx="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6" name="正方形/長方形 45"/>
          <p:cNvSpPr/>
          <p:nvPr/>
        </p:nvSpPr>
        <p:spPr>
          <a:xfrm>
            <a:off x="1846397" y="5391815"/>
            <a:ext cx="1128598" cy="44825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dirty="0">
              <a:solidFill>
                <a:srgbClr val="000000"/>
              </a:solidFill>
            </a:endParaRPr>
          </a:p>
        </p:txBody>
      </p:sp>
      <p:sp>
        <p:nvSpPr>
          <p:cNvPr id="33" name="正方形/長方形 32"/>
          <p:cNvSpPr/>
          <p:nvPr/>
        </p:nvSpPr>
        <p:spPr>
          <a:xfrm>
            <a:off x="2888499" y="5038104"/>
            <a:ext cx="2516530" cy="353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endParaRPr kumimoji="1" lang="ja-JP" altLang="en-US" sz="2100" dirty="0">
              <a:solidFill>
                <a:srgbClr val="000000"/>
              </a:solidFill>
            </a:endParaRPr>
          </a:p>
        </p:txBody>
      </p:sp>
      <p:sp>
        <p:nvSpPr>
          <p:cNvPr id="35" name="テキスト ボックス 34"/>
          <p:cNvSpPr txBox="1"/>
          <p:nvPr/>
        </p:nvSpPr>
        <p:spPr>
          <a:xfrm>
            <a:off x="6483401" y="5043676"/>
            <a:ext cx="1684175" cy="369332"/>
          </a:xfrm>
          <a:prstGeom prst="rect">
            <a:avLst/>
          </a:prstGeom>
          <a:noFill/>
        </p:spPr>
        <p:txBody>
          <a:bodyPr wrap="none" rtlCol="0">
            <a:spAutoFit/>
          </a:bodyPr>
          <a:lstStyle/>
          <a:p>
            <a:r>
              <a:rPr kumimoji="1" lang="ja-JP" altLang="en-US" sz="1800" dirty="0" smtClean="0">
                <a:solidFill>
                  <a:schemeClr val="tx1"/>
                </a:solidFill>
              </a:rPr>
              <a:t>移送マネージャ</a:t>
            </a:r>
          </a:p>
        </p:txBody>
      </p:sp>
      <p:sp>
        <p:nvSpPr>
          <p:cNvPr id="44" name="正方形/長方形 43"/>
          <p:cNvSpPr/>
          <p:nvPr/>
        </p:nvSpPr>
        <p:spPr>
          <a:xfrm>
            <a:off x="1846397" y="5902035"/>
            <a:ext cx="1128598" cy="44825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dirty="0">
              <a:solidFill>
                <a:srgbClr val="000000"/>
              </a:solidFill>
            </a:endParaRPr>
          </a:p>
        </p:txBody>
      </p:sp>
      <p:graphicFrame>
        <p:nvGraphicFramePr>
          <p:cNvPr id="5" name="表 4"/>
          <p:cNvGraphicFramePr>
            <a:graphicFrameLocks noGrp="1"/>
          </p:cNvGraphicFramePr>
          <p:nvPr>
            <p:extLst>
              <p:ext uri="{D42A27DB-BD31-4B8C-83A1-F6EECF244321}">
                <p14:modId xmlns:p14="http://schemas.microsoft.com/office/powerpoint/2010/main" val="4051127667"/>
              </p:ext>
            </p:extLst>
          </p:nvPr>
        </p:nvGraphicFramePr>
        <p:xfrm>
          <a:off x="119557" y="4857374"/>
          <a:ext cx="2325076" cy="1881013"/>
        </p:xfrm>
        <a:graphic>
          <a:graphicData uri="http://schemas.openxmlformats.org/drawingml/2006/table">
            <a:tbl>
              <a:tblPr firstRow="1" bandRow="1">
                <a:tableStyleId>{2D5ABB26-0587-4C30-8999-92F81FD0307C}</a:tableStyleId>
              </a:tblPr>
              <a:tblGrid>
                <a:gridCol w="2325076"/>
              </a:tblGrid>
              <a:tr h="0">
                <a:tc>
                  <a:txBody>
                    <a:bodyPr/>
                    <a:lstStyle/>
                    <a:p>
                      <a:pPr algn="ctr"/>
                      <a:r>
                        <a:rPr kumimoji="1" lang="en-US" altLang="ja-JP" dirty="0" smtClean="0">
                          <a:latin typeface="+mn-ea"/>
                          <a:ea typeface="+mn-ea"/>
                        </a:rPr>
                        <a:t>THR</a:t>
                      </a:r>
                      <a:endParaRPr kumimoji="1" lang="ja-JP" altLang="en-US" dirty="0">
                        <a:latin typeface="+mn-ea"/>
                        <a:ea typeface="+mn-e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41728">
                <a:tc>
                  <a:txBody>
                    <a:bodyPr/>
                    <a:lstStyle/>
                    <a:p>
                      <a:pPr algn="ctr"/>
                      <a:r>
                        <a:rPr kumimoji="1" lang="en-US" altLang="ja-JP" dirty="0" smtClean="0">
                          <a:latin typeface="+mn-ea"/>
                          <a:ea typeface="+mn-ea"/>
                        </a:rPr>
                        <a:t>RDR</a:t>
                      </a:r>
                      <a:endParaRPr kumimoji="1" lang="ja-JP" altLang="en-US" dirty="0">
                        <a:latin typeface="+mn-ea"/>
                        <a:ea typeface="+mn-e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41728">
                <a:tc>
                  <a:txBody>
                    <a:bodyPr/>
                    <a:lstStyle/>
                    <a:p>
                      <a:pPr algn="ctr"/>
                      <a:r>
                        <a:rPr kumimoji="1" lang="ja-JP" altLang="en-US" dirty="0" smtClean="0">
                          <a:latin typeface="+mn-ea"/>
                          <a:ea typeface="+mn-ea"/>
                        </a:rPr>
                        <a:t>I</a:t>
                      </a:r>
                      <a:r>
                        <a:rPr kumimoji="1" lang="en-US" altLang="ja-JP" dirty="0" smtClean="0">
                          <a:latin typeface="+mn-ea"/>
                          <a:ea typeface="+mn-ea"/>
                        </a:rPr>
                        <a:t>ER</a:t>
                      </a:r>
                      <a:endParaRPr kumimoji="1" lang="ja-JP" altLang="en-US" dirty="0">
                        <a:latin typeface="+mn-ea"/>
                        <a:ea typeface="+mn-e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17973">
                <a:tc>
                  <a:txBody>
                    <a:bodyPr/>
                    <a:lstStyle/>
                    <a:p>
                      <a:pPr algn="ctr"/>
                      <a:r>
                        <a:rPr kumimoji="1" lang="en-US" altLang="ja-JP" dirty="0" smtClean="0">
                          <a:latin typeface="+mn-ea"/>
                          <a:ea typeface="+mn-ea"/>
                        </a:rPr>
                        <a:t>IIR</a:t>
                      </a:r>
                      <a:endParaRPr kumimoji="1" lang="ja-JP" altLang="en-US" dirty="0">
                        <a:latin typeface="+mn-ea"/>
                        <a:ea typeface="+mn-e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41728">
                <a:tc>
                  <a:txBody>
                    <a:bodyPr/>
                    <a:lstStyle/>
                    <a:p>
                      <a:pPr algn="ctr"/>
                      <a:r>
                        <a:rPr kumimoji="1" lang="ja-JP" altLang="en-US" dirty="0" smtClean="0">
                          <a:latin typeface="+mn-ea"/>
                          <a:ea typeface="+mn-ea"/>
                        </a:rPr>
                        <a:t>L</a:t>
                      </a:r>
                      <a:r>
                        <a:rPr kumimoji="1" lang="en-US" altLang="ja-JP" dirty="0" smtClean="0">
                          <a:latin typeface="+mn-ea"/>
                          <a:ea typeface="+mn-ea"/>
                        </a:rPr>
                        <a:t>CR</a:t>
                      </a:r>
                      <a:endParaRPr kumimoji="1" lang="ja-JP" altLang="en-US" dirty="0">
                        <a:latin typeface="+mn-ea"/>
                        <a:ea typeface="+mn-e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cxnSp>
        <p:nvCxnSpPr>
          <p:cNvPr id="7" name="直線コネクタ 6"/>
          <p:cNvCxnSpPr/>
          <p:nvPr/>
        </p:nvCxnSpPr>
        <p:spPr>
          <a:xfrm>
            <a:off x="2444633" y="4857374"/>
            <a:ext cx="790004" cy="755418"/>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flipV="1">
            <a:off x="2444633" y="6313564"/>
            <a:ext cx="894889" cy="424824"/>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0" name="対角する 2 つの角を切り取った四角形 9"/>
          <p:cNvSpPr/>
          <p:nvPr/>
        </p:nvSpPr>
        <p:spPr>
          <a:xfrm>
            <a:off x="3234637" y="5612792"/>
            <a:ext cx="795350" cy="700772"/>
          </a:xfrm>
          <a:prstGeom prst="snip2DiagRect">
            <a:avLst/>
          </a:prstGeom>
          <a:solidFill>
            <a:schemeClr val="accent6">
              <a:lumMod val="40000"/>
              <a:lumOff val="60000"/>
            </a:schemeClr>
          </a:solidFill>
          <a:scene3d>
            <a:camera prst="orthographicFront"/>
            <a:lightRig rig="threePt" dir="t"/>
          </a:scene3d>
          <a:sp3d>
            <a:bevelT w="38100" h="95250"/>
          </a:sp3d>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状態</a:t>
            </a:r>
            <a:endParaRPr kumimoji="1" lang="ja-JP" altLang="en-US" sz="1600" dirty="0">
              <a:solidFill>
                <a:srgbClr val="000000"/>
              </a:solidFill>
            </a:endParaRPr>
          </a:p>
        </p:txBody>
      </p:sp>
    </p:spTree>
    <p:extLst>
      <p:ext uri="{BB962C8B-B14F-4D97-AF65-F5344CB8AC3E}">
        <p14:creationId xmlns:p14="http://schemas.microsoft.com/office/powerpoint/2010/main" val="12870861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10"/>
                                        </p:tgtEl>
                                        <p:attrNameLst>
                                          <p:attrName>fillcolor</p:attrName>
                                        </p:attrNameLst>
                                      </p:cBhvr>
                                      <p:to>
                                        <a:srgbClr val="333333"/>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63" presetClass="path" presetSubtype="0" accel="50000" decel="50000" fill="hold" grpId="1" nodeType="clickEffect">
                                  <p:stCondLst>
                                    <p:cond delay="0"/>
                                  </p:stCondLst>
                                  <p:childTnLst>
                                    <p:animMotion origin="layout" path="M 2.01284E-6 3.96943E-6 L 0.35693 0.02385 " pathEditMode="relative" rAng="0" ptsTypes="AA">
                                      <p:cBhvr>
                                        <p:cTn id="12" dur="2000" fill="hold"/>
                                        <p:tgtEl>
                                          <p:spTgt spid="10"/>
                                        </p:tgtEl>
                                        <p:attrNameLst>
                                          <p:attrName>ppt_x</p:attrName>
                                          <p:attrName>ppt_y</p:attrName>
                                        </p:attrNameLst>
                                      </p:cBhvr>
                                      <p:rCtr x="17838" y="1181"/>
                                    </p:animMotion>
                                  </p:childTnLst>
                                </p:cTn>
                              </p:par>
                              <p:par>
                                <p:cTn id="13" presetID="1" presetClass="exit" presetSubtype="0" fill="hold"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1"/>
                                        </p:tgtEl>
                                        <p:attrNameLst>
                                          <p:attrName>style.visibility</p:attrName>
                                        </p:attrNameLst>
                                      </p:cBhvr>
                                      <p:to>
                                        <p:strVal val="hidden"/>
                                      </p:to>
                                    </p:set>
                                  </p:childTnLst>
                                </p:cTn>
                              </p:par>
                              <p:par>
                                <p:cTn id="17" presetID="3" presetClass="exit" presetSubtype="10" fill="hold" nodeType="withEffect">
                                  <p:stCondLst>
                                    <p:cond delay="0"/>
                                  </p:stCondLst>
                                  <p:childTnLst>
                                    <p:animEffect transition="out" filter="blinds(horizontal)">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grpId="6" nodeType="clickEffect">
                                  <p:stCondLst>
                                    <p:cond delay="0"/>
                                  </p:stCondLst>
                                  <p:childTnLst>
                                    <p:animMotion origin="layout" path="M 0.35695 0.02384 L 1.01493 0.03541 " pathEditMode="fixed" rAng="0" ptsTypes="AA">
                                      <p:cBhvr>
                                        <p:cTn id="23" dur="2000" fill="hold"/>
                                        <p:tgtEl>
                                          <p:spTgt spid="10"/>
                                        </p:tgtEl>
                                        <p:attrNameLst>
                                          <p:attrName>ppt_x</p:attrName>
                                          <p:attrName>ppt_y</p:attrName>
                                        </p:attrNameLst>
                                      </p:cBhvr>
                                      <p:rCtr x="32899" y="579"/>
                                    </p:animMotion>
                                  </p:childTnLst>
                                </p:cTn>
                              </p:par>
                            </p:childTnLst>
                          </p:cTn>
                        </p:par>
                      </p:childTnLst>
                    </p:cTn>
                  </p:par>
                  <p:par>
                    <p:cTn id="24" fill="hold">
                      <p:stCondLst>
                        <p:cond delay="indefinite"/>
                      </p:stCondLst>
                      <p:childTnLst>
                        <p:par>
                          <p:cTn id="25" fill="hold">
                            <p:stCondLst>
                              <p:cond delay="0"/>
                            </p:stCondLst>
                            <p:childTnLst>
                              <p:par>
                                <p:cTn id="26" presetID="35" presetClass="path" presetSubtype="0" accel="50000" decel="50000" fill="hold" grpId="3" nodeType="clickEffect">
                                  <p:stCondLst>
                                    <p:cond delay="0"/>
                                  </p:stCondLst>
                                  <p:childTnLst>
                                    <p:animMotion origin="layout" path="M 0.65608 0.03565 L 0.40608 0.03565 " pathEditMode="relative" rAng="0" ptsTypes="AA">
                                      <p:cBhvr>
                                        <p:cTn id="27" dur="2000" fill="hold"/>
                                        <p:tgtEl>
                                          <p:spTgt spid="10"/>
                                        </p:tgtEl>
                                        <p:attrNameLst>
                                          <p:attrName>ppt_x</p:attrName>
                                          <p:attrName>ppt_y</p:attrName>
                                        </p:attrNameLst>
                                      </p:cBhvr>
                                      <p:rCtr x="-12500" y="0"/>
                                    </p:animMotion>
                                  </p:childTnLst>
                                </p:cTn>
                              </p:par>
                            </p:childTnLst>
                          </p:cTn>
                        </p:par>
                      </p:childTnLst>
                    </p:cTn>
                  </p:par>
                  <p:par>
                    <p:cTn id="28" fill="hold">
                      <p:stCondLst>
                        <p:cond delay="indefinite"/>
                      </p:stCondLst>
                      <p:childTnLst>
                        <p:par>
                          <p:cTn id="29" fill="hold">
                            <p:stCondLst>
                              <p:cond delay="0"/>
                            </p:stCondLst>
                            <p:childTnLst>
                              <p:par>
                                <p:cTn id="30" presetID="35" presetClass="path" presetSubtype="0" accel="50000" decel="50000" fill="hold" grpId="7" nodeType="clickEffect">
                                  <p:stCondLst>
                                    <p:cond delay="0"/>
                                  </p:stCondLst>
                                  <p:childTnLst>
                                    <p:animMotion origin="layout" path="M 0.40608 0.03565 L -2.22222E-6 -4.44444E-6 " pathEditMode="relative" rAng="0" ptsTypes="AA">
                                      <p:cBhvr>
                                        <p:cTn id="31" dur="2000" fill="hold"/>
                                        <p:tgtEl>
                                          <p:spTgt spid="10"/>
                                        </p:tgtEl>
                                        <p:attrNameLst>
                                          <p:attrName>ppt_x</p:attrName>
                                          <p:attrName>ppt_y</p:attrName>
                                        </p:attrNameLst>
                                      </p:cBhvr>
                                      <p:rCtr x="-20313" y="-1782"/>
                                    </p:animMotion>
                                  </p:childTnLst>
                                </p:cTn>
                              </p:par>
                            </p:childTnLst>
                          </p:cTn>
                        </p:par>
                      </p:childTnLst>
                    </p:cTn>
                  </p:par>
                  <p:par>
                    <p:cTn id="32" fill="hold">
                      <p:stCondLst>
                        <p:cond delay="indefinite"/>
                      </p:stCondLst>
                      <p:childTnLst>
                        <p:par>
                          <p:cTn id="33" fill="hold">
                            <p:stCondLst>
                              <p:cond delay="0"/>
                            </p:stCondLst>
                            <p:childTnLst>
                              <p:par>
                                <p:cTn id="34" presetID="1" presetClass="emph" presetSubtype="2" fill="hold" grpId="5" nodeType="clickEffect">
                                  <p:stCondLst>
                                    <p:cond delay="0"/>
                                  </p:stCondLst>
                                  <p:childTnLst>
                                    <p:animClr clrSpc="rgb" dir="cw">
                                      <p:cBhvr>
                                        <p:cTn id="35" dur="2000" fill="hold"/>
                                        <p:tgtEl>
                                          <p:spTgt spid="10"/>
                                        </p:tgtEl>
                                        <p:attrNameLst>
                                          <p:attrName>fillcolor</p:attrName>
                                        </p:attrNameLst>
                                      </p:cBhvr>
                                      <p:to>
                                        <a:srgbClr val="FAE2C1"/>
                                      </p:to>
                                    </p:animClr>
                                    <p:set>
                                      <p:cBhvr>
                                        <p:cTn id="36" dur="2000" fill="hold"/>
                                        <p:tgtEl>
                                          <p:spTgt spid="10"/>
                                        </p:tgtEl>
                                        <p:attrNameLst>
                                          <p:attrName>fill.type</p:attrName>
                                        </p:attrNameLst>
                                      </p:cBhvr>
                                      <p:to>
                                        <p:strVal val="solid"/>
                                      </p:to>
                                    </p:set>
                                    <p:set>
                                      <p:cBhvr>
                                        <p:cTn id="37" dur="2000" fill="hold"/>
                                        <p:tgtEl>
                                          <p:spTgt spid="10"/>
                                        </p:tgtEl>
                                        <p:attrNameLst>
                                          <p:attrName>fill.on</p:attrName>
                                        </p:attrNameLst>
                                      </p:cBhvr>
                                      <p:to>
                                        <p:strVal val="true"/>
                                      </p:to>
                                    </p:set>
                                  </p:childTnLst>
                                </p:cTn>
                              </p:par>
                              <p:par>
                                <p:cTn id="38" presetID="3" presetClass="entr" presetSubtype="1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linds(horizontal)">
                                      <p:cBhvr>
                                        <p:cTn id="40" dur="500"/>
                                        <p:tgtEl>
                                          <p:spTgt spid="7"/>
                                        </p:tgtEl>
                                      </p:cBhvr>
                                    </p:animEffect>
                                  </p:childTnLst>
                                </p:cTn>
                              </p:par>
                              <p:par>
                                <p:cTn id="41" presetID="3" presetClass="entr" presetSubtype="1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linds(horizontal)">
                                      <p:cBhvr>
                                        <p:cTn id="43" dur="500"/>
                                        <p:tgtEl>
                                          <p:spTgt spid="21"/>
                                        </p:tgtEl>
                                      </p:cBhvr>
                                    </p:animEffect>
                                  </p:childTnLst>
                                </p:cTn>
                              </p:par>
                              <p:par>
                                <p:cTn id="44" presetID="3" presetClass="entr" presetSubtype="10"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blinds(horizontal)">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3" animBg="1"/>
      <p:bldP spid="10" grpId="5" animBg="1"/>
      <p:bldP spid="10" grpId="6" animBg="1"/>
      <p:bldP spid="10" grpId="7"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実験</a:t>
            </a:r>
            <a:endParaRPr lang="ja-JP" altLang="en-US" dirty="0"/>
          </a:p>
        </p:txBody>
      </p:sp>
      <p:sp>
        <p:nvSpPr>
          <p:cNvPr id="3" name="テキスト プレースホルダー 2"/>
          <p:cNvSpPr>
            <a:spLocks noGrp="1"/>
          </p:cNvSpPr>
          <p:nvPr>
            <p:ph type="body" idx="1"/>
          </p:nvPr>
        </p:nvSpPr>
        <p:spPr/>
        <p:txBody>
          <a:bodyPr>
            <a:normAutofit/>
          </a:bodyPr>
          <a:lstStyle/>
          <a:p>
            <a:r>
              <a:rPr lang="ja-JP" altLang="en-US" dirty="0" smtClean="0"/>
              <a:t>目的</a:t>
            </a:r>
            <a:endParaRPr lang="en-US" altLang="ja-JP" dirty="0" smtClean="0"/>
          </a:p>
          <a:p>
            <a:pPr lvl="1"/>
            <a:r>
              <a:rPr lang="en-US" altLang="ja-JP" dirty="0" smtClean="0"/>
              <a:t>VM</a:t>
            </a:r>
            <a:r>
              <a:rPr lang="ja-JP" altLang="en-US" dirty="0" smtClean="0"/>
              <a:t>マイグレーション後にシャドウデバイスを用いた帯域外リモート管理が継続して行えることの確認</a:t>
            </a:r>
            <a:endParaRPr lang="en-US" altLang="ja-JP" dirty="0" smtClean="0"/>
          </a:p>
          <a:p>
            <a:pPr lvl="1"/>
            <a:r>
              <a:rPr lang="en-US" altLang="ja-JP" dirty="0" smtClean="0"/>
              <a:t>VM</a:t>
            </a:r>
            <a:r>
              <a:rPr lang="ja-JP" altLang="en-US" dirty="0" smtClean="0"/>
              <a:t>マイグレーション性能の測定</a:t>
            </a:r>
          </a:p>
          <a:p>
            <a:r>
              <a:rPr lang="ja-JP" altLang="en-US" dirty="0" smtClean="0"/>
              <a:t>比較対象</a:t>
            </a:r>
            <a:endParaRPr lang="en-US" altLang="ja-JP" dirty="0" smtClean="0"/>
          </a:p>
          <a:p>
            <a:pPr lvl="1"/>
            <a:r>
              <a:rPr lang="ja-JP" altLang="en-US" dirty="0" smtClean="0"/>
              <a:t>ネストした仮想化を用いた従来システム</a:t>
            </a:r>
            <a:endParaRPr lang="en-US" altLang="ja-JP" dirty="0" smtClean="0"/>
          </a:p>
          <a:p>
            <a:pPr lvl="1"/>
            <a:r>
              <a:rPr lang="en-US" altLang="ja-JP" dirty="0" err="1" smtClean="0"/>
              <a:t>VSBypass</a:t>
            </a:r>
            <a:r>
              <a:rPr lang="ja-JP" altLang="en-US" dirty="0" smtClean="0"/>
              <a:t>（シャドウデバイスの状態を転送しない）</a:t>
            </a:r>
            <a:endParaRPr lang="en-US" altLang="ja-JP" dirty="0" smtClean="0"/>
          </a:p>
          <a:p>
            <a:pPr lvl="1"/>
            <a:endParaRPr lang="en-US" altLang="ja-JP" dirty="0" smtClean="0"/>
          </a:p>
          <a:p>
            <a:pPr marL="274320" lvl="1" indent="0">
              <a:buNone/>
            </a:pPr>
            <a:endParaRPr lang="en-US" altLang="ja-JP" dirty="0" smtClean="0"/>
          </a:p>
        </p:txBody>
      </p:sp>
      <p:sp>
        <p:nvSpPr>
          <p:cNvPr id="5" name="スライド番号プレースホルダー 4"/>
          <p:cNvSpPr>
            <a:spLocks noGrp="1"/>
          </p:cNvSpPr>
          <p:nvPr>
            <p:ph type="sldNum" sz="quarter" idx="12"/>
          </p:nvPr>
        </p:nvSpPr>
        <p:spPr/>
        <p:txBody>
          <a:bodyPr/>
          <a:lstStyle/>
          <a:p>
            <a:fld id="{86CB4B4D-7CA3-9044-876B-883B54F8677D}" type="slidenum">
              <a:rPr lang="uk-UA" smtClean="0"/>
              <a:pPr/>
              <a:t>16</a:t>
            </a:fld>
            <a:endParaRPr lang="uk-UA" dirty="0"/>
          </a:p>
        </p:txBody>
      </p:sp>
      <p:graphicFrame>
        <p:nvGraphicFramePr>
          <p:cNvPr id="4" name="表 3"/>
          <p:cNvGraphicFramePr>
            <a:graphicFrameLocks noGrp="1"/>
          </p:cNvGraphicFramePr>
          <p:nvPr>
            <p:extLst>
              <p:ext uri="{D42A27DB-BD31-4B8C-83A1-F6EECF244321}">
                <p14:modId xmlns:p14="http://schemas.microsoft.com/office/powerpoint/2010/main" val="1238329511"/>
              </p:ext>
            </p:extLst>
          </p:nvPr>
        </p:nvGraphicFramePr>
        <p:xfrm>
          <a:off x="798979" y="4643888"/>
          <a:ext cx="6922040" cy="2132835"/>
        </p:xfrm>
        <a:graphic>
          <a:graphicData uri="http://schemas.openxmlformats.org/drawingml/2006/table">
            <a:tbl>
              <a:tblPr firstRow="1" bandRow="1">
                <a:tableStyleId>{4C3C2611-4C71-4FC5-86AE-919BDF0F9419}</a:tableStyleId>
              </a:tblPr>
              <a:tblGrid>
                <a:gridCol w="1858528"/>
                <a:gridCol w="1600314"/>
                <a:gridCol w="1839227"/>
                <a:gridCol w="1623971"/>
              </a:tblGrid>
              <a:tr h="426567">
                <a:tc>
                  <a:txBody>
                    <a:bodyPr/>
                    <a:lstStyle/>
                    <a:p>
                      <a:endParaRPr kumimoji="1" lang="ja-JP" altLang="en-US" dirty="0"/>
                    </a:p>
                  </a:txBody>
                  <a:tcPr marL="84406" marR="8440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ホスト</a:t>
                      </a:r>
                      <a:r>
                        <a:rPr kumimoji="1" lang="en-US" altLang="ja-JP" dirty="0" smtClean="0"/>
                        <a:t>(2</a:t>
                      </a:r>
                      <a:r>
                        <a:rPr kumimoji="1" lang="ja-JP" altLang="en-US" dirty="0" smtClean="0"/>
                        <a:t>台</a:t>
                      </a:r>
                      <a:r>
                        <a:rPr kumimoji="1" lang="en-US" altLang="ja-JP" dirty="0" smtClean="0"/>
                        <a:t>)</a:t>
                      </a:r>
                      <a:endParaRPr kumimoji="1" lang="ja-JP" altLang="en-US" dirty="0"/>
                    </a:p>
                  </a:txBody>
                  <a:tcPr marL="84406" marR="8440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クラウド</a:t>
                      </a:r>
                      <a:r>
                        <a:rPr kumimoji="1" lang="en-US" altLang="ja-JP" dirty="0" smtClean="0"/>
                        <a:t>VM</a:t>
                      </a:r>
                      <a:endParaRPr kumimoji="1" lang="ja-JP" altLang="en-US" dirty="0"/>
                    </a:p>
                  </a:txBody>
                  <a:tcPr marL="84406" marR="8440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dirty="0" smtClean="0"/>
                        <a:t>VM</a:t>
                      </a:r>
                      <a:endParaRPr kumimoji="1" lang="ja-JP" altLang="en-US" dirty="0"/>
                    </a:p>
                  </a:txBody>
                  <a:tcPr marL="84406" marR="8440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26567">
                <a:tc>
                  <a:txBody>
                    <a:bodyPr/>
                    <a:lstStyle/>
                    <a:p>
                      <a:pPr algn="ctr"/>
                      <a:r>
                        <a:rPr kumimoji="1" lang="en-US" altLang="ja-JP" dirty="0" smtClean="0"/>
                        <a:t>CPU</a:t>
                      </a:r>
                    </a:p>
                  </a:txBody>
                  <a:tcPr marL="84406" marR="8440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3">
                  <a:txBody>
                    <a:bodyPr/>
                    <a:lstStyle/>
                    <a:p>
                      <a:pPr algn="ctr"/>
                      <a:r>
                        <a:rPr kumimoji="1" lang="en-US" altLang="ja-JP" dirty="0" smtClean="0"/>
                        <a:t>Intel Xeon E3-1226v3</a:t>
                      </a:r>
                      <a:endParaRPr kumimoji="1" lang="ja-JP" altLang="en-US" dirty="0"/>
                    </a:p>
                  </a:txBody>
                  <a:tcPr marL="84406" marR="8440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ctr"/>
                      <a:endParaRPr kumimoji="1" lang="en-US" altLang="ja-JP" dirty="0" smtClean="0"/>
                    </a:p>
                  </a:txBody>
                  <a:tcPr marL="84406" marR="8440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kumimoji="1" lang="ja-JP" altLang="en-US"/>
                    </a:p>
                  </a:txBody>
                  <a:tcPr/>
                </a:tc>
              </a:tr>
              <a:tr h="426567">
                <a:tc>
                  <a:txBody>
                    <a:bodyPr/>
                    <a:lstStyle/>
                    <a:p>
                      <a:pPr algn="ctr"/>
                      <a:r>
                        <a:rPr kumimoji="1" lang="ja-JP" altLang="en-US" dirty="0" smtClean="0"/>
                        <a:t>メモリ</a:t>
                      </a:r>
                      <a:endParaRPr kumimoji="1" lang="ja-JP" altLang="en-US" dirty="0"/>
                    </a:p>
                  </a:txBody>
                  <a:tcPr marL="84406" marR="8440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dirty="0" smtClean="0"/>
                        <a:t>8GB</a:t>
                      </a:r>
                      <a:endParaRPr kumimoji="1" lang="ja-JP" altLang="en-US" dirty="0"/>
                    </a:p>
                  </a:txBody>
                  <a:tcPr marL="84406" marR="8440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3GB</a:t>
                      </a:r>
                    </a:p>
                  </a:txBody>
                  <a:tcPr marL="84406" marR="8440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256MB</a:t>
                      </a:r>
                      <a:endParaRPr kumimoji="1" lang="ja-JP" altLang="en-US" dirty="0" smtClean="0"/>
                    </a:p>
                  </a:txBody>
                  <a:tcPr marL="84406" marR="8440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26567">
                <a:tc>
                  <a:txBody>
                    <a:bodyPr/>
                    <a:lstStyle/>
                    <a:p>
                      <a:pPr algn="ctr"/>
                      <a:r>
                        <a:rPr kumimoji="1" lang="ja-JP" altLang="en-US" dirty="0" smtClean="0"/>
                        <a:t>ネットワーク</a:t>
                      </a:r>
                      <a:endParaRPr kumimoji="1" lang="ja-JP" altLang="en-US" dirty="0"/>
                    </a:p>
                  </a:txBody>
                  <a:tcPr marL="84406" marR="8440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3">
                  <a:txBody>
                    <a:bodyPr/>
                    <a:lstStyle/>
                    <a:p>
                      <a:pPr algn="ctr"/>
                      <a:r>
                        <a:rPr kumimoji="1" lang="ja-JP" altLang="en-US" dirty="0" smtClean="0"/>
                        <a:t>ギガビットイーサネット</a:t>
                      </a:r>
                      <a:endParaRPr kumimoji="1" lang="ja-JP" altLang="en-US" dirty="0"/>
                    </a:p>
                  </a:txBody>
                  <a:tcPr marL="84406" marR="8440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tr>
              <a:tr h="426567">
                <a:tc>
                  <a:txBody>
                    <a:bodyPr/>
                    <a:lstStyle/>
                    <a:p>
                      <a:pPr algn="ctr"/>
                      <a:r>
                        <a:rPr kumimoji="1" lang="ja-JP" altLang="en-US" sz="1600" dirty="0" smtClean="0"/>
                        <a:t>仮想化ソフトウェア</a:t>
                      </a:r>
                      <a:endParaRPr kumimoji="1" lang="ja-JP" altLang="en-US" sz="1600" dirty="0"/>
                    </a:p>
                  </a:txBody>
                  <a:tcPr marL="84406" marR="8440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pPr algn="ctr"/>
                      <a:r>
                        <a:rPr kumimoji="1" lang="en-US" altLang="ja-JP" dirty="0" err="1" smtClean="0"/>
                        <a:t>Xen</a:t>
                      </a:r>
                      <a:r>
                        <a:rPr kumimoji="1" lang="ja-JP" altLang="en-US" dirty="0" smtClean="0"/>
                        <a:t> </a:t>
                      </a:r>
                      <a:r>
                        <a:rPr kumimoji="1" lang="en-US" altLang="ja-JP" dirty="0" smtClean="0"/>
                        <a:t>4.4</a:t>
                      </a:r>
                    </a:p>
                  </a:txBody>
                  <a:tcPr marL="84406" marR="8440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kumimoji="1" lang="en-US" altLang="ja-JP" dirty="0" smtClean="0"/>
                    </a:p>
                  </a:txBody>
                  <a:tcPr>
                    <a:lnB w="12700" cap="flat" cmpd="sng" algn="ctr">
                      <a:solidFill>
                        <a:scrgbClr r="0" g="0" b="0"/>
                      </a:solidFill>
                      <a:prstDash val="solid"/>
                      <a:round/>
                      <a:headEnd type="none" w="med" len="med"/>
                      <a:tailEnd type="none" w="med" len="med"/>
                    </a:lnB>
                  </a:tcPr>
                </a:tc>
                <a:tc>
                  <a:txBody>
                    <a:bodyPr/>
                    <a:lstStyle/>
                    <a:p>
                      <a:endParaRPr kumimoji="1" lang="ja-JP" altLang="en-US" dirty="0"/>
                    </a:p>
                  </a:txBody>
                  <a:tcPr marL="84406" marR="8440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ap="flat" cmpd="sng" algn="ctr">
                      <a:solidFill>
                        <a:scrgbClr r="0" g="0" b="0"/>
                      </a:solidFill>
                      <a:prstDash val="solid"/>
                      <a:round/>
                      <a:headEnd type="none" w="med" len="med"/>
                      <a:tailEnd type="none" w="med" len="med"/>
                    </a:lnTlToBr>
                  </a:tcPr>
                </a:tc>
              </a:tr>
            </a:tbl>
          </a:graphicData>
        </a:graphic>
      </p:graphicFrame>
    </p:spTree>
    <p:extLst>
      <p:ext uri="{BB962C8B-B14F-4D97-AF65-F5344CB8AC3E}">
        <p14:creationId xmlns:p14="http://schemas.microsoft.com/office/powerpoint/2010/main" val="649087557"/>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実験に用いたシステム構成</a:t>
            </a:r>
            <a:endParaRPr kumimoji="1" lang="ja-JP" altLang="en-US" dirty="0"/>
          </a:p>
        </p:txBody>
      </p:sp>
      <p:sp>
        <p:nvSpPr>
          <p:cNvPr id="3" name="テキスト プレースホルダー 2"/>
          <p:cNvSpPr>
            <a:spLocks noGrp="1"/>
          </p:cNvSpPr>
          <p:nvPr>
            <p:ph type="body" idx="1"/>
          </p:nvPr>
        </p:nvSpPr>
        <p:spPr/>
        <p:txBody>
          <a:bodyPr/>
          <a:lstStyle/>
          <a:p>
            <a:r>
              <a:rPr kumimoji="1" lang="en-US" altLang="ja-JP" dirty="0" err="1" smtClean="0"/>
              <a:t>Xen</a:t>
            </a:r>
            <a:r>
              <a:rPr kumimoji="1" lang="ja-JP" altLang="en-US" dirty="0" smtClean="0"/>
              <a:t> </a:t>
            </a:r>
            <a:r>
              <a:rPr kumimoji="1" lang="en-US" altLang="ja-JP" dirty="0" smtClean="0"/>
              <a:t>4.4</a:t>
            </a:r>
            <a:r>
              <a:rPr kumimoji="1" lang="ja-JP" altLang="en-US" dirty="0" smtClean="0"/>
              <a:t>の上で</a:t>
            </a:r>
            <a:r>
              <a:rPr kumimoji="1" lang="en-US" altLang="ja-JP" dirty="0" err="1" smtClean="0"/>
              <a:t>Xen</a:t>
            </a:r>
            <a:r>
              <a:rPr kumimoji="1" lang="en-US" altLang="ja-JP" dirty="0" smtClean="0"/>
              <a:t> 4.4</a:t>
            </a:r>
            <a:r>
              <a:rPr kumimoji="1" lang="ja-JP" altLang="en-US" dirty="0" smtClean="0"/>
              <a:t>が動作</a:t>
            </a:r>
            <a:endParaRPr kumimoji="1" lang="en-US" altLang="ja-JP" dirty="0" smtClean="0"/>
          </a:p>
          <a:p>
            <a:pPr lvl="1"/>
            <a:r>
              <a:rPr lang="ja-JP" altLang="en-US" dirty="0" smtClean="0"/>
              <a:t>シャドウデバイス、移送マネージャは管理</a:t>
            </a:r>
            <a:r>
              <a:rPr lang="en-US" altLang="ja-JP" dirty="0" smtClean="0"/>
              <a:t>VM</a:t>
            </a:r>
            <a:r>
              <a:rPr lang="ja-JP" altLang="en-US" dirty="0" smtClean="0"/>
              <a:t>で動作</a:t>
            </a:r>
            <a:endParaRPr lang="en-US" altLang="ja-JP" dirty="0" smtClean="0"/>
          </a:p>
          <a:p>
            <a:pPr lvl="1"/>
            <a:r>
              <a:rPr kumimoji="1" lang="ja-JP" altLang="en-US" dirty="0" smtClean="0"/>
              <a:t>シャドウデバイスとして仮想シリアルデバイスを使用</a:t>
            </a:r>
            <a:endParaRPr kumimoji="1" lang="ja-JP" altLang="en-US" dirty="0"/>
          </a:p>
        </p:txBody>
      </p:sp>
      <p:sp>
        <p:nvSpPr>
          <p:cNvPr id="4" name="スライド番号プレースホルダー 3"/>
          <p:cNvSpPr>
            <a:spLocks noGrp="1"/>
          </p:cNvSpPr>
          <p:nvPr>
            <p:ph type="sldNum" sz="quarter" idx="12"/>
          </p:nvPr>
        </p:nvSpPr>
        <p:spPr/>
        <p:txBody>
          <a:bodyPr/>
          <a:lstStyle/>
          <a:p>
            <a:fld id="{2A54A162-4402-AF4A-9948-CA1DEF6EFCA5}" type="slidenum">
              <a:rPr kumimoji="1" lang="ja-JP" altLang="en-US" smtClean="0"/>
              <a:pPr/>
              <a:t>17</a:t>
            </a:fld>
            <a:endParaRPr kumimoji="1" lang="ja-JP" altLang="en-US" dirty="0"/>
          </a:p>
        </p:txBody>
      </p:sp>
      <p:sp>
        <p:nvSpPr>
          <p:cNvPr id="6" name="正方形/長方形 23"/>
          <p:cNvSpPr/>
          <p:nvPr/>
        </p:nvSpPr>
        <p:spPr>
          <a:xfrm>
            <a:off x="2849867" y="3715830"/>
            <a:ext cx="1878524" cy="1723703"/>
          </a:xfrm>
          <a:prstGeom prst="rect">
            <a:avLst/>
          </a:prstGeom>
          <a:solidFill>
            <a:srgbClr val="DCE6F2"/>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正方形/長方形 23"/>
          <p:cNvSpPr/>
          <p:nvPr/>
        </p:nvSpPr>
        <p:spPr>
          <a:xfrm>
            <a:off x="4877342" y="3724875"/>
            <a:ext cx="3146170" cy="1723703"/>
          </a:xfrm>
          <a:prstGeom prst="rect">
            <a:avLst/>
          </a:prstGeom>
          <a:solidFill>
            <a:srgbClr val="B9CDE5"/>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正方形/長方形 23"/>
          <p:cNvSpPr/>
          <p:nvPr/>
        </p:nvSpPr>
        <p:spPr>
          <a:xfrm>
            <a:off x="4999024" y="3917450"/>
            <a:ext cx="1543965" cy="1077808"/>
          </a:xfrm>
          <a:prstGeom prst="rect">
            <a:avLst/>
          </a:prstGeom>
          <a:solidFill>
            <a:schemeClr val="accent2">
              <a:lumMod val="60000"/>
              <a:lumOff val="4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対角する 2 つの角を切り取った四角形 37"/>
          <p:cNvSpPr/>
          <p:nvPr/>
        </p:nvSpPr>
        <p:spPr>
          <a:xfrm>
            <a:off x="5116819" y="4230071"/>
            <a:ext cx="1294616" cy="586985"/>
          </a:xfrm>
          <a:prstGeom prst="snip2DiagRect">
            <a:avLst/>
          </a:prstGeom>
          <a:solidFill>
            <a:srgbClr val="FAC090"/>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chemeClr val="tx1"/>
                </a:solidFill>
              </a:rPr>
              <a:t>移送</a:t>
            </a:r>
            <a:endParaRPr kumimoji="1" lang="en-US" altLang="ja-JP" sz="1600" dirty="0" smtClean="0">
              <a:solidFill>
                <a:schemeClr val="tx1"/>
              </a:solidFill>
            </a:endParaRPr>
          </a:p>
          <a:p>
            <a:pPr algn="ctr"/>
            <a:r>
              <a:rPr kumimoji="1" lang="ja-JP" altLang="en-US" sz="1600" dirty="0" smtClean="0">
                <a:solidFill>
                  <a:schemeClr val="tx1"/>
                </a:solidFill>
              </a:rPr>
              <a:t>マネージャ</a:t>
            </a:r>
            <a:endParaRPr kumimoji="1" lang="ja-JP" altLang="en-US" sz="1600" dirty="0">
              <a:solidFill>
                <a:schemeClr val="tx1"/>
              </a:solidFill>
            </a:endParaRPr>
          </a:p>
        </p:txBody>
      </p:sp>
      <p:sp>
        <p:nvSpPr>
          <p:cNvPr id="10" name="正方形/長方形 26"/>
          <p:cNvSpPr/>
          <p:nvPr/>
        </p:nvSpPr>
        <p:spPr>
          <a:xfrm>
            <a:off x="2849868" y="5715182"/>
            <a:ext cx="5173644" cy="266603"/>
          </a:xfrm>
          <a:prstGeom prst="rect">
            <a:avLst/>
          </a:prstGeom>
          <a:solidFill>
            <a:srgbClr val="DCE6F2"/>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クラウドハイパーバイザ</a:t>
            </a:r>
            <a:endParaRPr kumimoji="1" lang="ja-JP" altLang="en-US" sz="1600" dirty="0">
              <a:solidFill>
                <a:srgbClr val="000000"/>
              </a:solidFill>
            </a:endParaRPr>
          </a:p>
        </p:txBody>
      </p:sp>
      <p:sp>
        <p:nvSpPr>
          <p:cNvPr id="11" name="正方形/長方形 27"/>
          <p:cNvSpPr/>
          <p:nvPr/>
        </p:nvSpPr>
        <p:spPr>
          <a:xfrm>
            <a:off x="5017890" y="3940484"/>
            <a:ext cx="1493378" cy="21165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solidFill>
                  <a:schemeClr val="tx1"/>
                </a:solidFill>
              </a:rPr>
              <a:t>ゲスト管理</a:t>
            </a:r>
            <a:r>
              <a:rPr kumimoji="1" lang="en-US" altLang="ja-JP" sz="1600" dirty="0">
                <a:solidFill>
                  <a:schemeClr val="tx1"/>
                </a:solidFill>
              </a:rPr>
              <a:t>VM</a:t>
            </a:r>
            <a:endParaRPr kumimoji="1" lang="en-US" altLang="ja-JP" sz="1600" dirty="0" smtClean="0">
              <a:solidFill>
                <a:schemeClr val="tx1"/>
              </a:solidFill>
            </a:endParaRPr>
          </a:p>
        </p:txBody>
      </p:sp>
      <p:sp>
        <p:nvSpPr>
          <p:cNvPr id="12" name="角丸四角形 32"/>
          <p:cNvSpPr/>
          <p:nvPr/>
        </p:nvSpPr>
        <p:spPr>
          <a:xfrm>
            <a:off x="3066125" y="4229665"/>
            <a:ext cx="1508187" cy="714122"/>
          </a:xfrm>
          <a:prstGeom prst="roundRect">
            <a:avLst/>
          </a:prstGeom>
          <a:solidFill>
            <a:srgbClr val="B7DEE8"/>
          </a:solidFill>
          <a:ln>
            <a:solidFill>
              <a:srgbClr val="4BACC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solidFill>
                  <a:srgbClr val="000000"/>
                </a:solidFill>
              </a:rPr>
              <a:t>仮想シリアル</a:t>
            </a:r>
            <a:endParaRPr kumimoji="1" lang="en-US" altLang="ja-JP" sz="1600" dirty="0">
              <a:solidFill>
                <a:srgbClr val="000000"/>
              </a:solidFill>
            </a:endParaRPr>
          </a:p>
          <a:p>
            <a:pPr algn="ctr"/>
            <a:r>
              <a:rPr kumimoji="1" lang="ja-JP" altLang="en-US" sz="1600" dirty="0">
                <a:solidFill>
                  <a:srgbClr val="000000"/>
                </a:solidFill>
              </a:rPr>
              <a:t>デバイス</a:t>
            </a:r>
          </a:p>
        </p:txBody>
      </p:sp>
      <p:sp>
        <p:nvSpPr>
          <p:cNvPr id="13" name="正方形/長方形 10"/>
          <p:cNvSpPr/>
          <p:nvPr/>
        </p:nvSpPr>
        <p:spPr>
          <a:xfrm>
            <a:off x="4999024" y="5092705"/>
            <a:ext cx="2815821" cy="186379"/>
          </a:xfrm>
          <a:prstGeom prst="rect">
            <a:avLst/>
          </a:prstGeom>
          <a:solidFill>
            <a:srgbClr val="DCE6F2"/>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chemeClr val="tx1"/>
                </a:solidFill>
              </a:rPr>
              <a:t>ゲスト</a:t>
            </a:r>
            <a:r>
              <a:rPr kumimoji="1" lang="ja-JP" altLang="en-US" sz="1600" dirty="0" smtClean="0">
                <a:solidFill>
                  <a:srgbClr val="000000"/>
                </a:solidFill>
              </a:rPr>
              <a:t>ハイパーバイザ</a:t>
            </a:r>
            <a:endParaRPr kumimoji="1" lang="ja-JP" altLang="en-US" sz="1600" dirty="0">
              <a:solidFill>
                <a:srgbClr val="000000"/>
              </a:solidFill>
            </a:endParaRPr>
          </a:p>
        </p:txBody>
      </p:sp>
      <p:sp>
        <p:nvSpPr>
          <p:cNvPr id="14" name="正方形/長方形 23"/>
          <p:cNvSpPr/>
          <p:nvPr/>
        </p:nvSpPr>
        <p:spPr>
          <a:xfrm>
            <a:off x="6679087" y="3917450"/>
            <a:ext cx="1135758" cy="1077808"/>
          </a:xfrm>
          <a:prstGeom prst="rect">
            <a:avLst/>
          </a:prstGeom>
          <a:solidFill>
            <a:srgbClr val="FFFFFF"/>
          </a:solidFill>
          <a:ln>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正方形/長方形 27"/>
          <p:cNvSpPr/>
          <p:nvPr/>
        </p:nvSpPr>
        <p:spPr>
          <a:xfrm>
            <a:off x="6530134" y="4376582"/>
            <a:ext cx="1493378" cy="21165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solidFill>
                  <a:schemeClr val="tx1"/>
                </a:solidFill>
              </a:rPr>
              <a:t>ユーザ</a:t>
            </a:r>
            <a:r>
              <a:rPr kumimoji="1" lang="en-US" altLang="ja-JP" sz="1600" dirty="0">
                <a:solidFill>
                  <a:schemeClr val="tx1"/>
                </a:solidFill>
              </a:rPr>
              <a:t>VM</a:t>
            </a:r>
            <a:endParaRPr kumimoji="1" lang="en-US" altLang="ja-JP" sz="1600" dirty="0" smtClean="0">
              <a:solidFill>
                <a:schemeClr val="tx1"/>
              </a:solidFill>
            </a:endParaRPr>
          </a:p>
        </p:txBody>
      </p:sp>
      <p:pic>
        <p:nvPicPr>
          <p:cNvPr id="16" name="図 45"/>
          <p:cNvPicPr>
            <a:picLocks noChangeAspect="1"/>
          </p:cNvPicPr>
          <p:nvPr/>
        </p:nvPicPr>
        <p:blipFill>
          <a:blip r:embed="rId3"/>
          <a:stretch>
            <a:fillRect/>
          </a:stretch>
        </p:blipFill>
        <p:spPr>
          <a:xfrm flipH="1">
            <a:off x="938463" y="4161941"/>
            <a:ext cx="840764" cy="1082004"/>
          </a:xfrm>
          <a:prstGeom prst="rect">
            <a:avLst/>
          </a:prstGeom>
        </p:spPr>
      </p:pic>
      <p:sp>
        <p:nvSpPr>
          <p:cNvPr id="17" name="Shape 160"/>
          <p:cNvSpPr/>
          <p:nvPr/>
        </p:nvSpPr>
        <p:spPr>
          <a:xfrm>
            <a:off x="708588" y="3587474"/>
            <a:ext cx="1300514" cy="686471"/>
          </a:xfrm>
          <a:prstGeom prst="rect">
            <a:avLst/>
          </a:prstGeom>
          <a:noFill/>
          <a:ln w="25400">
            <a:noFill/>
            <a:miter lim="400000"/>
          </a:ln>
          <a:extLst>
            <a:ext uri="{C572A759-6A51-4108-AA02-DFA0A04FC94B}">
              <ma14:wrappingTextBoxFlag xmlns:ma14="http://schemas.microsoft.com/office/mac/drawingml/2011/main" val="1"/>
            </a:ext>
          </a:extLst>
        </p:spPr>
        <p:txBody>
          <a:bodyPr lIns="37419" tIns="37419" rIns="37419" bIns="37419" anchor="ctr"/>
          <a:lstStyle>
            <a:lvl1pPr>
              <a:defRPr sz="2400"/>
            </a:lvl1pPr>
          </a:lstStyle>
          <a:p>
            <a:r>
              <a:rPr lang="ja-JP" altLang="en-US" sz="1600" dirty="0" smtClean="0"/>
              <a:t>ユーザ</a:t>
            </a:r>
            <a:endParaRPr lang="en-US" altLang="ja-JP" sz="1600" dirty="0" smtClean="0"/>
          </a:p>
        </p:txBody>
      </p:sp>
      <p:sp>
        <p:nvSpPr>
          <p:cNvPr id="19" name="正方形/長方形 18"/>
          <p:cNvSpPr/>
          <p:nvPr/>
        </p:nvSpPr>
        <p:spPr>
          <a:xfrm>
            <a:off x="1572747" y="4273945"/>
            <a:ext cx="1493378" cy="21165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a:solidFill>
                  <a:schemeClr val="tx1"/>
                </a:solidFill>
                <a:latin typeface="+mj-ea"/>
                <a:ea typeface="+mj-ea"/>
              </a:rPr>
              <a:t>SSH</a:t>
            </a:r>
            <a:endParaRPr kumimoji="1" lang="en-US" altLang="ja-JP" sz="1600" dirty="0" smtClean="0">
              <a:solidFill>
                <a:schemeClr val="tx1"/>
              </a:solidFill>
              <a:latin typeface="+mj-ea"/>
              <a:ea typeface="+mj-ea"/>
            </a:endParaRPr>
          </a:p>
        </p:txBody>
      </p:sp>
      <p:cxnSp>
        <p:nvCxnSpPr>
          <p:cNvPr id="23" name="直線矢印コネクタ 22"/>
          <p:cNvCxnSpPr>
            <a:endCxn id="6" idx="1"/>
          </p:cNvCxnSpPr>
          <p:nvPr/>
        </p:nvCxnSpPr>
        <p:spPr>
          <a:xfrm flipV="1">
            <a:off x="1779227" y="4577682"/>
            <a:ext cx="1070640" cy="1055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5" name="正方形/長方形 27"/>
          <p:cNvSpPr/>
          <p:nvPr/>
        </p:nvSpPr>
        <p:spPr>
          <a:xfrm>
            <a:off x="5664746" y="3424328"/>
            <a:ext cx="1493378" cy="21165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en-US" sz="1600" dirty="0" err="1" smtClean="0">
                <a:solidFill>
                  <a:schemeClr val="tx1"/>
                </a:solidFill>
              </a:rPr>
              <a:t>クラウド</a:t>
            </a:r>
            <a:r>
              <a:rPr kumimoji="1" lang="en-US" altLang="ja-JP" sz="1600" dirty="0" err="1" smtClean="0">
                <a:solidFill>
                  <a:schemeClr val="tx1"/>
                </a:solidFill>
              </a:rPr>
              <a:t>VM</a:t>
            </a:r>
            <a:endParaRPr kumimoji="1" lang="en-US" altLang="ja-JP" sz="1600" dirty="0" smtClean="0">
              <a:solidFill>
                <a:schemeClr val="tx1"/>
              </a:solidFill>
            </a:endParaRPr>
          </a:p>
        </p:txBody>
      </p:sp>
      <p:sp>
        <p:nvSpPr>
          <p:cNvPr id="26" name="正方形/長方形 27"/>
          <p:cNvSpPr/>
          <p:nvPr/>
        </p:nvSpPr>
        <p:spPr>
          <a:xfrm>
            <a:off x="2849867" y="3424328"/>
            <a:ext cx="1878523" cy="21165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en-US" sz="1600" dirty="0" smtClean="0">
                <a:solidFill>
                  <a:schemeClr val="tx1"/>
                </a:solidFill>
              </a:rPr>
              <a:t>クラウド</a:t>
            </a:r>
            <a:r>
              <a:rPr kumimoji="1" lang="ja-JP" altLang="en-US" sz="1600" dirty="0" smtClean="0">
                <a:solidFill>
                  <a:schemeClr val="tx1"/>
                </a:solidFill>
              </a:rPr>
              <a:t>管理</a:t>
            </a:r>
            <a:r>
              <a:rPr kumimoji="1" lang="en-US" altLang="ja-JP" sz="1600" dirty="0" smtClean="0">
                <a:solidFill>
                  <a:schemeClr val="tx1"/>
                </a:solidFill>
              </a:rPr>
              <a:t>VM</a:t>
            </a:r>
          </a:p>
        </p:txBody>
      </p:sp>
    </p:spTree>
    <p:extLst>
      <p:ext uri="{BB962C8B-B14F-4D97-AF65-F5344CB8AC3E}">
        <p14:creationId xmlns:p14="http://schemas.microsoft.com/office/powerpoint/2010/main" val="270375712"/>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normAutofit/>
          </a:bodyPr>
          <a:lstStyle/>
          <a:p>
            <a:r>
              <a:rPr lang="ja-JP" altLang="en-US" dirty="0" smtClean="0"/>
              <a:t>帯域外リモート管理の継続の確認</a:t>
            </a:r>
            <a:endParaRPr kumimoji="1" lang="ja-JP" altLang="en-US" dirty="0"/>
          </a:p>
        </p:txBody>
      </p:sp>
      <p:sp>
        <p:nvSpPr>
          <p:cNvPr id="12" name="テキスト プレースホルダー 11"/>
          <p:cNvSpPr>
            <a:spLocks noGrp="1"/>
          </p:cNvSpPr>
          <p:nvPr>
            <p:ph type="body" idx="1"/>
          </p:nvPr>
        </p:nvSpPr>
        <p:spPr/>
        <p:txBody>
          <a:bodyPr/>
          <a:lstStyle/>
          <a:p>
            <a:r>
              <a:rPr lang="ja-JP" altLang="en-US" dirty="0" smtClean="0"/>
              <a:t>U</a:t>
            </a:r>
            <a:r>
              <a:rPr lang="en-US" altLang="ja-JP" dirty="0" err="1" smtClean="0"/>
              <a:t>SShadow</a:t>
            </a:r>
            <a:r>
              <a:rPr lang="ja-JP" altLang="en-US" dirty="0" smtClean="0"/>
              <a:t>を用いた</a:t>
            </a:r>
            <a:r>
              <a:rPr lang="en-US" altLang="ja-JP" dirty="0" smtClean="0"/>
              <a:t>VM</a:t>
            </a:r>
            <a:r>
              <a:rPr lang="ja-JP" altLang="en-US" dirty="0" smtClean="0"/>
              <a:t>マイグレーション後に帯域外リモート管理を再開</a:t>
            </a:r>
            <a:endParaRPr lang="en-US" altLang="ja-JP" dirty="0" smtClean="0"/>
          </a:p>
          <a:p>
            <a:pPr lvl="1"/>
            <a:r>
              <a:rPr lang="en-US" altLang="ja-JP" dirty="0" smtClean="0"/>
              <a:t>xl console</a:t>
            </a:r>
            <a:r>
              <a:rPr lang="ja-JP" altLang="en-US" dirty="0" smtClean="0"/>
              <a:t>コマンドを用いてシャドウデバイスにアクセス</a:t>
            </a:r>
            <a:endParaRPr lang="en-US" altLang="ja-JP" dirty="0"/>
          </a:p>
          <a:p>
            <a:pPr lvl="1"/>
            <a:r>
              <a:rPr lang="ja-JP" altLang="en-US" dirty="0" smtClean="0"/>
              <a:t>マイグレーション前の状態から再開できた</a:t>
            </a:r>
            <a:endParaRPr lang="en-US" altLang="ja-JP" dirty="0" smtClean="0"/>
          </a:p>
        </p:txBody>
      </p:sp>
      <p:sp>
        <p:nvSpPr>
          <p:cNvPr id="4" name="スライド番号プレースホルダー 3"/>
          <p:cNvSpPr>
            <a:spLocks noGrp="1"/>
          </p:cNvSpPr>
          <p:nvPr>
            <p:ph type="sldNum" sz="quarter" idx="12"/>
          </p:nvPr>
        </p:nvSpPr>
        <p:spPr/>
        <p:txBody>
          <a:bodyPr/>
          <a:lstStyle/>
          <a:p>
            <a:fld id="{2A54A162-4402-AF4A-9948-CA1DEF6EFCA5}" type="slidenum">
              <a:rPr kumimoji="1" lang="ja-JP" altLang="en-US" b="0" smtClean="0">
                <a:solidFill>
                  <a:srgbClr val="000000"/>
                </a:solidFill>
              </a:rPr>
              <a:pPr/>
              <a:t>18</a:t>
            </a:fld>
            <a:endParaRPr kumimoji="1" lang="ja-JP" altLang="en-US" b="0" dirty="0">
              <a:solidFill>
                <a:srgbClr val="000000"/>
              </a:solidFill>
            </a:endParaRPr>
          </a:p>
        </p:txBody>
      </p:sp>
      <p:pic>
        <p:nvPicPr>
          <p:cNvPr id="11" name="コンテンツ プレースホルダー 10"/>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57200" y="3468665"/>
            <a:ext cx="5777206" cy="1434542"/>
          </a:xfrm>
        </p:spPr>
      </p:pic>
      <p:pic>
        <p:nvPicPr>
          <p:cNvPr id="15" name="コンテンツ プレースホルダー 14"/>
          <p:cNvPicPr>
            <a:picLocks noGrp="1" noChangeAspect="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457200" y="5352051"/>
            <a:ext cx="6457022" cy="1229008"/>
          </a:xfrm>
        </p:spPr>
      </p:pic>
      <p:sp>
        <p:nvSpPr>
          <p:cNvPr id="2" name="角丸四角形吹き出し 1"/>
          <p:cNvSpPr/>
          <p:nvPr/>
        </p:nvSpPr>
        <p:spPr>
          <a:xfrm>
            <a:off x="6502661" y="3327490"/>
            <a:ext cx="2363535" cy="858447"/>
          </a:xfrm>
          <a:prstGeom prst="wedgeRoundRectCallout">
            <a:avLst>
              <a:gd name="adj1" fmla="val -59731"/>
              <a:gd name="adj2" fmla="val 7756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dirty="0" smtClean="0"/>
              <a:t>マイグレーション前に</a:t>
            </a:r>
            <a:r>
              <a:rPr kumimoji="1" lang="en-US" altLang="ja-JP" sz="2000" dirty="0" smtClean="0"/>
              <a:t>VM</a:t>
            </a:r>
            <a:r>
              <a:rPr kumimoji="1" lang="ja-JP" altLang="en-US" sz="2000" dirty="0" smtClean="0"/>
              <a:t>にログイン</a:t>
            </a:r>
            <a:endParaRPr kumimoji="1" lang="ja-JP" altLang="en-US" sz="2000" dirty="0"/>
          </a:p>
        </p:txBody>
      </p:sp>
      <p:sp>
        <p:nvSpPr>
          <p:cNvPr id="9" name="角丸四角形吹き出し 8"/>
          <p:cNvSpPr/>
          <p:nvPr/>
        </p:nvSpPr>
        <p:spPr>
          <a:xfrm>
            <a:off x="6502661" y="4453317"/>
            <a:ext cx="2363536" cy="858447"/>
          </a:xfrm>
          <a:prstGeom prst="wedgeRoundRectCallout">
            <a:avLst>
              <a:gd name="adj1" fmla="val -64208"/>
              <a:gd name="adj2" fmla="val 57022"/>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dirty="0" smtClean="0"/>
              <a:t>マイグレーション後にコマンドを実行</a:t>
            </a:r>
            <a:endParaRPr kumimoji="1" lang="ja-JP" altLang="en-US" sz="2000" dirty="0"/>
          </a:p>
        </p:txBody>
      </p:sp>
    </p:spTree>
    <p:extLst>
      <p:ext uri="{BB962C8B-B14F-4D97-AF65-F5344CB8AC3E}">
        <p14:creationId xmlns:p14="http://schemas.microsoft.com/office/powerpoint/2010/main" val="3753095279"/>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マイグレーション</a:t>
            </a:r>
            <a:r>
              <a:rPr lang="ja-JP" altLang="en-US" dirty="0" smtClean="0"/>
              <a:t>性能</a:t>
            </a:r>
            <a:endParaRPr kumimoji="1" lang="ja-JP" altLang="en-US" dirty="0"/>
          </a:p>
        </p:txBody>
      </p:sp>
      <p:sp>
        <p:nvSpPr>
          <p:cNvPr id="3" name="テキスト プレースホルダー 2"/>
          <p:cNvSpPr>
            <a:spLocks noGrp="1"/>
          </p:cNvSpPr>
          <p:nvPr>
            <p:ph type="body" idx="1"/>
          </p:nvPr>
        </p:nvSpPr>
        <p:spPr/>
        <p:txBody>
          <a:bodyPr>
            <a:normAutofit/>
          </a:bodyPr>
          <a:lstStyle/>
          <a:p>
            <a:r>
              <a:rPr kumimoji="1" lang="en-US" altLang="ja-JP" dirty="0" smtClean="0"/>
              <a:t>VM</a:t>
            </a:r>
            <a:r>
              <a:rPr kumimoji="1" lang="ja-JP" altLang="en-US" dirty="0" smtClean="0"/>
              <a:t>マイグレーションにかかる時間を測定</a:t>
            </a:r>
            <a:endParaRPr kumimoji="1" lang="en-US" altLang="ja-JP" dirty="0" smtClean="0"/>
          </a:p>
          <a:p>
            <a:pPr lvl="1"/>
            <a:r>
              <a:rPr lang="en-US" altLang="ja-JP" dirty="0" err="1" smtClean="0">
                <a:latin typeface="+mn-ea"/>
              </a:rPr>
              <a:t>VSBypass</a:t>
            </a:r>
            <a:r>
              <a:rPr lang="ja-JP" altLang="en-US" dirty="0" smtClean="0">
                <a:latin typeface="+mn-ea"/>
              </a:rPr>
              <a:t>より</a:t>
            </a:r>
            <a:r>
              <a:rPr lang="ja-JP" altLang="ja-JP" dirty="0" smtClean="0">
                <a:latin typeface="+mn-ea"/>
              </a:rPr>
              <a:t>0</a:t>
            </a:r>
            <a:r>
              <a:rPr lang="en-US" altLang="ja-JP" dirty="0" smtClean="0">
                <a:latin typeface="+mn-ea"/>
              </a:rPr>
              <a:t>.2</a:t>
            </a:r>
            <a:r>
              <a:rPr lang="ja-JP" altLang="en-US" dirty="0" smtClean="0">
                <a:latin typeface="+mn-ea"/>
              </a:rPr>
              <a:t>秒増加</a:t>
            </a:r>
            <a:endParaRPr lang="en-US" altLang="ja-JP" dirty="0" smtClean="0">
              <a:latin typeface="+mn-ea"/>
            </a:endParaRPr>
          </a:p>
          <a:p>
            <a:pPr lvl="2"/>
            <a:r>
              <a:rPr lang="ja-JP" altLang="en-US" dirty="0" smtClean="0"/>
              <a:t>シャドウデバイスの状態を扱うオーバヘッド</a:t>
            </a:r>
            <a:endParaRPr lang="en-US" altLang="ja-JP" dirty="0"/>
          </a:p>
          <a:p>
            <a:r>
              <a:rPr lang="en-US" altLang="ja-JP" dirty="0" smtClean="0"/>
              <a:t>VM</a:t>
            </a:r>
            <a:r>
              <a:rPr lang="ja-JP" altLang="en-US" dirty="0" smtClean="0"/>
              <a:t>マイグレーション中のダウンタイムを測定</a:t>
            </a:r>
            <a:endParaRPr lang="en-US" altLang="ja-JP" dirty="0" smtClean="0"/>
          </a:p>
          <a:p>
            <a:pPr lvl="1"/>
            <a:r>
              <a:rPr lang="en-US" altLang="ja-JP" dirty="0" err="1" smtClean="0"/>
              <a:t>VSBypass</a:t>
            </a:r>
            <a:r>
              <a:rPr lang="ja-JP" altLang="en-US" dirty="0" smtClean="0"/>
              <a:t>より</a:t>
            </a:r>
            <a:r>
              <a:rPr lang="en-US" altLang="ja-JP" dirty="0" smtClean="0"/>
              <a:t>0.03</a:t>
            </a:r>
            <a:r>
              <a:rPr lang="ja-JP" altLang="en-US" dirty="0" smtClean="0"/>
              <a:t>秒増加</a:t>
            </a:r>
            <a:endParaRPr lang="en-US" altLang="ja-JP" dirty="0" smtClean="0"/>
          </a:p>
        </p:txBody>
      </p:sp>
      <p:sp>
        <p:nvSpPr>
          <p:cNvPr id="4" name="スライド番号プレースホルダー 3"/>
          <p:cNvSpPr>
            <a:spLocks noGrp="1"/>
          </p:cNvSpPr>
          <p:nvPr>
            <p:ph type="sldNum" sz="quarter" idx="12"/>
          </p:nvPr>
        </p:nvSpPr>
        <p:spPr/>
        <p:txBody>
          <a:bodyPr/>
          <a:lstStyle/>
          <a:p>
            <a:fld id="{2A54A162-4402-AF4A-9948-CA1DEF6EFCA5}" type="slidenum">
              <a:rPr kumimoji="1" lang="ja-JP" altLang="en-US" smtClean="0"/>
              <a:pPr/>
              <a:t>19</a:t>
            </a:fld>
            <a:endParaRPr kumimoji="1" lang="ja-JP" altLang="en-US" dirty="0"/>
          </a:p>
        </p:txBody>
      </p:sp>
      <p:pic>
        <p:nvPicPr>
          <p:cNvPr id="5" name="図 4" descr="17apr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21988"/>
            <a:ext cx="4285611" cy="2954734"/>
          </a:xfrm>
          <a:prstGeom prst="rect">
            <a:avLst/>
          </a:prstGeom>
        </p:spPr>
      </p:pic>
      <p:pic>
        <p:nvPicPr>
          <p:cNvPr id="6" name="図 5" descr="17apr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5847" y="3821988"/>
            <a:ext cx="4002029" cy="2954733"/>
          </a:xfrm>
          <a:prstGeom prst="rect">
            <a:avLst/>
          </a:prstGeom>
        </p:spPr>
      </p:pic>
    </p:spTree>
    <p:extLst>
      <p:ext uri="{BB962C8B-B14F-4D97-AF65-F5344CB8AC3E}">
        <p14:creationId xmlns:p14="http://schemas.microsoft.com/office/powerpoint/2010/main" val="2989814461"/>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p:txBody>
          <a:bodyPr/>
          <a:lstStyle/>
          <a:p>
            <a:r>
              <a:rPr lang="ja-JP" altLang="en-US" dirty="0" smtClean="0"/>
              <a:t>クラウドにおける帯域外リモート管理</a:t>
            </a:r>
            <a:endParaRPr lang="ja-JP" altLang="en-US" dirty="0"/>
          </a:p>
        </p:txBody>
      </p:sp>
      <p:sp>
        <p:nvSpPr>
          <p:cNvPr id="159" name="Shape 159"/>
          <p:cNvSpPr>
            <a:spLocks noGrp="1"/>
          </p:cNvSpPr>
          <p:nvPr>
            <p:ph type="body" idx="1"/>
          </p:nvPr>
        </p:nvSpPr>
        <p:spPr/>
        <p:txBody>
          <a:bodyPr>
            <a:normAutofit/>
          </a:bodyPr>
          <a:lstStyle/>
          <a:p>
            <a:r>
              <a:rPr lang="en-US" altLang="ja-JP" dirty="0" err="1" smtClean="0"/>
              <a:t>IaaS</a:t>
            </a:r>
            <a:r>
              <a:rPr lang="ja-JP" altLang="en-US" dirty="0" smtClean="0"/>
              <a:t>型クラウドが広く普及</a:t>
            </a:r>
            <a:endParaRPr lang="en-US" altLang="ja-JP" dirty="0" smtClean="0"/>
          </a:p>
          <a:p>
            <a:pPr lvl="1"/>
            <a:r>
              <a:rPr lang="ja-JP" altLang="en-US" dirty="0" smtClean="0"/>
              <a:t>ネットワーク経由でユーザに仮想マシン</a:t>
            </a:r>
            <a:r>
              <a:rPr lang="en-US" altLang="ja-JP" dirty="0" smtClean="0"/>
              <a:t>(VM)</a:t>
            </a:r>
            <a:r>
              <a:rPr lang="ja-JP" altLang="en-US" dirty="0" smtClean="0"/>
              <a:t>を提供</a:t>
            </a:r>
            <a:endParaRPr lang="en-US" altLang="ja-JP" dirty="0" smtClean="0"/>
          </a:p>
          <a:p>
            <a:r>
              <a:rPr lang="ja-JP" altLang="en-US" dirty="0" smtClean="0"/>
              <a:t>クラウドはユーザに帯域外リモート管理を提供</a:t>
            </a:r>
            <a:endParaRPr lang="en-US" altLang="ja-JP" dirty="0" smtClean="0"/>
          </a:p>
          <a:p>
            <a:pPr lvl="1"/>
            <a:r>
              <a:rPr lang="ja-JP" altLang="en-US" dirty="0" smtClean="0"/>
              <a:t>ユーザは仮想デバイスを用いて</a:t>
            </a:r>
            <a:r>
              <a:rPr lang="en-US" altLang="ja-JP" dirty="0" smtClean="0"/>
              <a:t>VM</a:t>
            </a:r>
            <a:r>
              <a:rPr lang="ja-JP" altLang="en-US" dirty="0" smtClean="0"/>
              <a:t>にアクセス</a:t>
            </a:r>
            <a:endParaRPr lang="en-US" altLang="ja-JP" dirty="0" smtClean="0"/>
          </a:p>
          <a:p>
            <a:pPr lvl="2"/>
            <a:r>
              <a:rPr lang="ja-JP" altLang="en-US" sz="2200" dirty="0" smtClean="0"/>
              <a:t>仮想キーボードにキーを入力</a:t>
            </a:r>
            <a:endParaRPr lang="en-US" altLang="ja-JP" sz="2200" dirty="0" smtClean="0"/>
          </a:p>
          <a:p>
            <a:pPr lvl="2"/>
            <a:r>
              <a:rPr lang="ja-JP" altLang="en-US" sz="2200" dirty="0" smtClean="0"/>
              <a:t>仮想ビデオカードから画面情報を取得</a:t>
            </a:r>
          </a:p>
        </p:txBody>
      </p:sp>
      <p:sp>
        <p:nvSpPr>
          <p:cNvPr id="3" name="スライド番号プレースホルダー 2"/>
          <p:cNvSpPr>
            <a:spLocks noGrp="1"/>
          </p:cNvSpPr>
          <p:nvPr>
            <p:ph type="sldNum" sz="quarter" idx="12"/>
          </p:nvPr>
        </p:nvSpPr>
        <p:spPr/>
        <p:txBody>
          <a:bodyPr/>
          <a:lstStyle/>
          <a:p>
            <a:fld id="{86CB4B4D-7CA3-9044-876B-883B54F8677D}" type="slidenum">
              <a:rPr lang="uk-UA" smtClean="0"/>
              <a:pPr/>
              <a:t>2</a:t>
            </a:fld>
            <a:endParaRPr lang="uk-UA" dirty="0"/>
          </a:p>
        </p:txBody>
      </p:sp>
      <p:sp>
        <p:nvSpPr>
          <p:cNvPr id="17" name="Shape 160"/>
          <p:cNvSpPr/>
          <p:nvPr/>
        </p:nvSpPr>
        <p:spPr>
          <a:xfrm>
            <a:off x="214875" y="4071870"/>
            <a:ext cx="1300514" cy="686471"/>
          </a:xfrm>
          <a:prstGeom prst="rect">
            <a:avLst/>
          </a:prstGeom>
          <a:noFill/>
          <a:ln w="25400">
            <a:noFill/>
            <a:miter lim="400000"/>
          </a:ln>
          <a:extLst>
            <a:ext uri="{C572A759-6A51-4108-AA02-DFA0A04FC94B}">
              <ma14:wrappingTextBoxFlag xmlns:ma14="http://schemas.microsoft.com/office/mac/drawingml/2011/main" val="1"/>
            </a:ext>
          </a:extLst>
        </p:spPr>
        <p:txBody>
          <a:bodyPr lIns="37419" tIns="37419" rIns="37419" bIns="37419" anchor="ctr"/>
          <a:lstStyle>
            <a:lvl1pPr>
              <a:defRPr sz="2400"/>
            </a:lvl1pPr>
          </a:lstStyle>
          <a:p>
            <a:r>
              <a:rPr lang="ja-JP" altLang="en-US" sz="1600" dirty="0" smtClean="0"/>
              <a:t>ユーザ</a:t>
            </a:r>
            <a:endParaRPr lang="en-US" altLang="ja-JP" sz="1600" dirty="0" smtClean="0"/>
          </a:p>
        </p:txBody>
      </p:sp>
      <p:grpSp>
        <p:nvGrpSpPr>
          <p:cNvPr id="54" name="図形グループ 53"/>
          <p:cNvGrpSpPr/>
          <p:nvPr/>
        </p:nvGrpSpPr>
        <p:grpSpPr>
          <a:xfrm>
            <a:off x="457200" y="4337101"/>
            <a:ext cx="8110582" cy="2361615"/>
            <a:chOff x="657101" y="4249692"/>
            <a:chExt cx="8110582" cy="2361615"/>
          </a:xfrm>
        </p:grpSpPr>
        <p:sp>
          <p:nvSpPr>
            <p:cNvPr id="55" name="雲 54"/>
            <p:cNvSpPr/>
            <p:nvPr/>
          </p:nvSpPr>
          <p:spPr>
            <a:xfrm>
              <a:off x="2236254" y="4249692"/>
              <a:ext cx="6531429" cy="2361615"/>
            </a:xfrm>
            <a:prstGeom prst="cloud">
              <a:avLst/>
            </a:prstGeom>
            <a:solidFill>
              <a:srgbClr val="BFBFBF"/>
            </a:solidFill>
            <a:ln>
              <a:solidFill>
                <a:srgbClr val="D9D9D9"/>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800" dirty="0" smtClean="0"/>
            </a:p>
          </p:txBody>
        </p:sp>
        <p:sp>
          <p:nvSpPr>
            <p:cNvPr id="56" name="Shape 163"/>
            <p:cNvSpPr/>
            <p:nvPr/>
          </p:nvSpPr>
          <p:spPr>
            <a:xfrm>
              <a:off x="3494254" y="4444413"/>
              <a:ext cx="4372438" cy="1936756"/>
            </a:xfrm>
            <a:prstGeom prst="rect">
              <a:avLst/>
            </a:prstGeom>
            <a:solidFill>
              <a:schemeClr val="accent2">
                <a:lumMod val="60000"/>
                <a:lumOff val="40000"/>
              </a:schemeClr>
            </a:solidFill>
            <a:ln w="25400">
              <a:solidFill>
                <a:schemeClr val="accent2">
                  <a:lumMod val="75000"/>
                </a:schemeClr>
              </a:solidFill>
              <a:miter lim="400000"/>
            </a:ln>
            <a:extLst>
              <a:ext uri="{C572A759-6A51-4108-AA02-DFA0A04FC94B}">
                <ma14:wrappingTextBoxFlag xmlns:ma14="http://schemas.microsoft.com/office/mac/drawingml/2011/main" val="1"/>
              </a:ext>
            </a:extLst>
          </p:spPr>
          <p:txBody>
            <a:bodyPr lIns="37419" tIns="37419" rIns="37419" bIns="37419" anchor="ctr"/>
            <a:lstStyle/>
            <a:p>
              <a:pPr>
                <a:defRPr sz="2400"/>
              </a:pPr>
              <a:endParaRPr dirty="0"/>
            </a:p>
          </p:txBody>
        </p:sp>
        <p:pic>
          <p:nvPicPr>
            <p:cNvPr id="59" name="図 58"/>
            <p:cNvPicPr>
              <a:picLocks noChangeAspect="1"/>
            </p:cNvPicPr>
            <p:nvPr/>
          </p:nvPicPr>
          <p:blipFill>
            <a:blip r:embed="rId3"/>
            <a:stretch>
              <a:fillRect/>
            </a:stretch>
          </p:blipFill>
          <p:spPr>
            <a:xfrm flipH="1">
              <a:off x="657101" y="4506882"/>
              <a:ext cx="1412579" cy="1817890"/>
            </a:xfrm>
            <a:prstGeom prst="rect">
              <a:avLst/>
            </a:prstGeom>
          </p:spPr>
        </p:pic>
        <p:sp>
          <p:nvSpPr>
            <p:cNvPr id="60" name="Shape 164"/>
            <p:cNvSpPr/>
            <p:nvPr/>
          </p:nvSpPr>
          <p:spPr>
            <a:xfrm>
              <a:off x="6274983" y="4969573"/>
              <a:ext cx="1346709" cy="921851"/>
            </a:xfrm>
            <a:prstGeom prst="rect">
              <a:avLst/>
            </a:prstGeom>
            <a:solidFill>
              <a:schemeClr val="bg1"/>
            </a:solidFill>
            <a:ln w="25400">
              <a:solidFill>
                <a:schemeClr val="tx2"/>
              </a:solidFill>
              <a:miter lim="400000"/>
            </a:ln>
            <a:extLst>
              <a:ext uri="{C572A759-6A51-4108-AA02-DFA0A04FC94B}">
                <ma14:wrappingTextBoxFlag xmlns:ma14="http://schemas.microsoft.com/office/mac/drawingml/2011/main" val="1"/>
              </a:ext>
            </a:extLst>
          </p:spPr>
          <p:txBody>
            <a:bodyPr lIns="37419" tIns="37419" rIns="37419" bIns="37419" anchor="ctr"/>
            <a:lstStyle>
              <a:lvl1pPr>
                <a:defRPr sz="2400"/>
              </a:lvl1pPr>
            </a:lstStyle>
            <a:p>
              <a:r>
                <a:rPr lang="ja-JP" altLang="en-US" sz="1800" dirty="0" smtClean="0"/>
                <a:t>ユーザ</a:t>
              </a:r>
              <a:r>
                <a:rPr lang="en-US" altLang="ja-JP" sz="1800" dirty="0" smtClean="0"/>
                <a:t>VM</a:t>
              </a:r>
              <a:endParaRPr sz="1800" dirty="0"/>
            </a:p>
          </p:txBody>
        </p:sp>
        <p:sp>
          <p:nvSpPr>
            <p:cNvPr id="61" name="正方形/長方形 60"/>
            <p:cNvSpPr/>
            <p:nvPr/>
          </p:nvSpPr>
          <p:spPr>
            <a:xfrm>
              <a:off x="3504825" y="4506882"/>
              <a:ext cx="1916906" cy="353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ja-JP" altLang="en-US" sz="2100" dirty="0">
                  <a:solidFill>
                    <a:srgbClr val="000000"/>
                  </a:solidFill>
                </a:rPr>
                <a:t>仮想化システム</a:t>
              </a:r>
            </a:p>
          </p:txBody>
        </p:sp>
        <p:pic>
          <p:nvPicPr>
            <p:cNvPr id="62" name="図 61"/>
            <p:cNvPicPr>
              <a:picLocks noChangeAspect="1"/>
            </p:cNvPicPr>
            <p:nvPr/>
          </p:nvPicPr>
          <p:blipFill>
            <a:blip r:embed="rId4"/>
            <a:stretch>
              <a:fillRect/>
            </a:stretch>
          </p:blipFill>
          <p:spPr>
            <a:xfrm>
              <a:off x="3944958" y="5047726"/>
              <a:ext cx="627234" cy="730129"/>
            </a:xfrm>
            <a:prstGeom prst="rect">
              <a:avLst/>
            </a:prstGeom>
          </p:spPr>
        </p:pic>
        <p:sp>
          <p:nvSpPr>
            <p:cNvPr id="63" name="正方形/長方形 62"/>
            <p:cNvSpPr/>
            <p:nvPr/>
          </p:nvSpPr>
          <p:spPr>
            <a:xfrm>
              <a:off x="3944958" y="5430499"/>
              <a:ext cx="1802309" cy="69471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ja-JP" altLang="en-US" sz="1600" dirty="0" smtClean="0">
                  <a:solidFill>
                    <a:schemeClr val="tx1"/>
                  </a:solidFill>
                </a:rPr>
                <a:t>仮想デバイス</a:t>
              </a:r>
              <a:endParaRPr kumimoji="1" lang="ja-JP" altLang="en-US" sz="1600" dirty="0">
                <a:solidFill>
                  <a:schemeClr val="tx1"/>
                </a:solidFill>
              </a:endParaRPr>
            </a:p>
          </p:txBody>
        </p:sp>
        <p:pic>
          <p:nvPicPr>
            <p:cNvPr id="64" name="図 63"/>
            <p:cNvPicPr>
              <a:picLocks noChangeAspect="1"/>
            </p:cNvPicPr>
            <p:nvPr/>
          </p:nvPicPr>
          <p:blipFill>
            <a:blip r:embed="rId5"/>
            <a:stretch>
              <a:fillRect/>
            </a:stretch>
          </p:blipFill>
          <p:spPr>
            <a:xfrm>
              <a:off x="4572192" y="4904752"/>
              <a:ext cx="929777" cy="731836"/>
            </a:xfrm>
            <a:prstGeom prst="rect">
              <a:avLst/>
            </a:prstGeom>
          </p:spPr>
        </p:pic>
        <p:cxnSp>
          <p:nvCxnSpPr>
            <p:cNvPr id="65" name="直線矢印コネクタ 64"/>
            <p:cNvCxnSpPr>
              <a:stCxn id="60" idx="1"/>
            </p:cNvCxnSpPr>
            <p:nvPr/>
          </p:nvCxnSpPr>
          <p:spPr>
            <a:xfrm flipH="1">
              <a:off x="5501969" y="5430499"/>
              <a:ext cx="773014" cy="0"/>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66" name="直線矢印コネクタ 65"/>
            <p:cNvCxnSpPr/>
            <p:nvPr/>
          </p:nvCxnSpPr>
          <p:spPr>
            <a:xfrm>
              <a:off x="2174248" y="5412791"/>
              <a:ext cx="1770710" cy="0"/>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grpSp>
      <p:sp>
        <p:nvSpPr>
          <p:cNvPr id="2" name="正方形/長方形 1"/>
          <p:cNvSpPr/>
          <p:nvPr/>
        </p:nvSpPr>
        <p:spPr>
          <a:xfrm>
            <a:off x="1783471" y="4996787"/>
            <a:ext cx="1636711" cy="521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smtClean="0">
                <a:solidFill>
                  <a:srgbClr val="000000"/>
                </a:solidFill>
                <a:latin typeface="+mj-ea"/>
                <a:ea typeface="+mj-ea"/>
              </a:rPr>
              <a:t>VNC/SSH</a:t>
            </a:r>
            <a:endParaRPr kumimoji="1" lang="ja-JP" altLang="en-US" sz="1600" dirty="0">
              <a:solidFill>
                <a:srgbClr val="000000"/>
              </a:solidFill>
              <a:latin typeface="+mj-ea"/>
              <a:ea typeface="+mj-ea"/>
            </a:endParaRPr>
          </a:p>
        </p:txBody>
      </p:sp>
      <p:sp>
        <p:nvSpPr>
          <p:cNvPr id="18" name="正方形/長方形 17"/>
          <p:cNvSpPr/>
          <p:nvPr/>
        </p:nvSpPr>
        <p:spPr>
          <a:xfrm>
            <a:off x="7470869" y="4385390"/>
            <a:ext cx="1636711" cy="521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800" dirty="0" smtClean="0">
                <a:solidFill>
                  <a:srgbClr val="000000"/>
                </a:solidFill>
              </a:rPr>
              <a:t>クラウド</a:t>
            </a:r>
            <a:endParaRPr kumimoji="1" lang="ja-JP" altLang="en-US" sz="1800" dirty="0">
              <a:solidFill>
                <a:srgbClr val="000000"/>
              </a:solidFill>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関連研究</a:t>
            </a:r>
            <a:endParaRPr lang="ja-JP" altLang="en-US" dirty="0"/>
          </a:p>
        </p:txBody>
      </p:sp>
      <p:sp>
        <p:nvSpPr>
          <p:cNvPr id="3" name="テキスト プレースホルダー 2"/>
          <p:cNvSpPr>
            <a:spLocks noGrp="1"/>
          </p:cNvSpPr>
          <p:nvPr>
            <p:ph type="body" idx="1"/>
          </p:nvPr>
        </p:nvSpPr>
        <p:spPr/>
        <p:txBody>
          <a:bodyPr/>
          <a:lstStyle/>
          <a:p>
            <a:r>
              <a:rPr lang="ja-JP" altLang="ja-JP" dirty="0" smtClean="0"/>
              <a:t>D</a:t>
            </a:r>
            <a:r>
              <a:rPr lang="en-US" altLang="ja-JP" dirty="0" smtClean="0"/>
              <a:t>-MORE</a:t>
            </a:r>
            <a:r>
              <a:rPr lang="ja-JP" altLang="en-US" dirty="0" smtClean="0"/>
              <a:t> </a:t>
            </a:r>
            <a:r>
              <a:rPr lang="ja-JP" altLang="ja-JP" sz="2400" dirty="0" smtClean="0"/>
              <a:t>[</a:t>
            </a:r>
            <a:r>
              <a:rPr lang="ja-JP" altLang="ja-JP" sz="2400" dirty="0"/>
              <a:t>K</a:t>
            </a:r>
            <a:r>
              <a:rPr lang="en-US" altLang="ja-JP" sz="2400" dirty="0" err="1" smtClean="0"/>
              <a:t>awahara</a:t>
            </a:r>
            <a:r>
              <a:rPr lang="ja-JP" altLang="en-US" sz="2400" dirty="0" smtClean="0"/>
              <a:t> </a:t>
            </a:r>
            <a:r>
              <a:rPr lang="en-US" altLang="ja-JP" sz="2400" dirty="0" smtClean="0"/>
              <a:t>et</a:t>
            </a:r>
            <a:r>
              <a:rPr lang="ja-JP" altLang="en-US" sz="2400" dirty="0" smtClean="0"/>
              <a:t> </a:t>
            </a:r>
            <a:r>
              <a:rPr lang="en-US" altLang="ja-JP" sz="2400" dirty="0" smtClean="0"/>
              <a:t>al.’14]</a:t>
            </a:r>
          </a:p>
          <a:p>
            <a:pPr lvl="1"/>
            <a:r>
              <a:rPr lang="en-US" altLang="ja-JP" dirty="0" smtClean="0"/>
              <a:t>VM</a:t>
            </a:r>
            <a:r>
              <a:rPr lang="ja-JP" altLang="en-US" dirty="0" smtClean="0"/>
              <a:t>マイグレーション後に帯域外リモート管理を継続可能</a:t>
            </a:r>
            <a:endParaRPr lang="en-US" altLang="ja-JP" dirty="0" smtClean="0"/>
          </a:p>
          <a:p>
            <a:pPr lvl="1"/>
            <a:r>
              <a:rPr lang="ja-JP" altLang="en-US" dirty="0" smtClean="0"/>
              <a:t>V</a:t>
            </a:r>
            <a:r>
              <a:rPr lang="en-US" altLang="ja-JP" dirty="0" err="1" smtClean="0"/>
              <a:t>SBypass</a:t>
            </a:r>
            <a:r>
              <a:rPr lang="ja-JP" altLang="en-US" dirty="0" smtClean="0"/>
              <a:t>に適用すると仮想化システムの外側で動作するリモート管理用</a:t>
            </a:r>
            <a:r>
              <a:rPr lang="en-US" altLang="ja-JP" dirty="0" smtClean="0"/>
              <a:t>VM</a:t>
            </a:r>
            <a:r>
              <a:rPr lang="ja-JP" altLang="en-US" dirty="0" smtClean="0"/>
              <a:t>もマイグレーションする必要</a:t>
            </a:r>
            <a:endParaRPr lang="en-US" altLang="ja-JP" dirty="0" smtClean="0"/>
          </a:p>
          <a:p>
            <a:r>
              <a:rPr lang="en-US" altLang="ja-JP" dirty="0" err="1" smtClean="0"/>
              <a:t>CompSC</a:t>
            </a:r>
            <a:r>
              <a:rPr lang="en-US" altLang="ja-JP" dirty="0" smtClean="0"/>
              <a:t> </a:t>
            </a:r>
            <a:r>
              <a:rPr lang="en-US" altLang="ja-JP" sz="2400" dirty="0"/>
              <a:t>[Pan et al.'12]</a:t>
            </a:r>
          </a:p>
          <a:p>
            <a:pPr lvl="1"/>
            <a:r>
              <a:rPr lang="ja-JP" altLang="en-US" dirty="0" smtClean="0"/>
              <a:t>物理デバイスをパススルーで使う</a:t>
            </a:r>
            <a:r>
              <a:rPr lang="en-US" altLang="ja-JP" dirty="0" smtClean="0"/>
              <a:t>VM</a:t>
            </a:r>
            <a:r>
              <a:rPr lang="ja-JP" altLang="en-US" dirty="0"/>
              <a:t>をマイグレーション</a:t>
            </a:r>
            <a:endParaRPr lang="en-US" altLang="ja-JP" dirty="0"/>
          </a:p>
          <a:p>
            <a:pPr lvl="1"/>
            <a:r>
              <a:rPr lang="en-US" altLang="ja-JP" dirty="0"/>
              <a:t>VM</a:t>
            </a:r>
            <a:r>
              <a:rPr lang="ja-JP" altLang="en-US" dirty="0"/>
              <a:t>内の</a:t>
            </a:r>
            <a:r>
              <a:rPr lang="en-US" altLang="ja-JP" dirty="0" smtClean="0"/>
              <a:t>OS</a:t>
            </a:r>
            <a:r>
              <a:rPr lang="ja-JP" altLang="en-US" dirty="0" smtClean="0"/>
              <a:t>での</a:t>
            </a:r>
            <a:r>
              <a:rPr lang="ja-JP" altLang="en-US" dirty="0"/>
              <a:t>対応が</a:t>
            </a:r>
            <a:r>
              <a:rPr lang="ja-JP" altLang="en-US" dirty="0" smtClean="0"/>
              <a:t>必要</a:t>
            </a:r>
            <a:endParaRPr lang="en-US" altLang="ja-JP" dirty="0" smtClean="0"/>
          </a:p>
          <a:p>
            <a:r>
              <a:rPr lang="ja-JP" altLang="ja-JP" dirty="0" smtClean="0"/>
              <a:t>C</a:t>
            </a:r>
            <a:r>
              <a:rPr lang="en-US" altLang="ja-JP" dirty="0" err="1" smtClean="0"/>
              <a:t>loudVisor</a:t>
            </a:r>
            <a:r>
              <a:rPr lang="ja-JP" altLang="en-US" dirty="0" smtClean="0"/>
              <a:t> </a:t>
            </a:r>
            <a:r>
              <a:rPr lang="en-US" altLang="ja-JP" sz="2400" dirty="0" smtClean="0"/>
              <a:t>[Zhang</a:t>
            </a:r>
            <a:r>
              <a:rPr lang="ja-JP" altLang="en-US" sz="2400" dirty="0" smtClean="0"/>
              <a:t> </a:t>
            </a:r>
            <a:r>
              <a:rPr lang="en-US" altLang="ja-JP" sz="2400" dirty="0" smtClean="0"/>
              <a:t>et</a:t>
            </a:r>
            <a:r>
              <a:rPr lang="ja-JP" altLang="en-US" sz="2400" dirty="0" smtClean="0"/>
              <a:t> </a:t>
            </a:r>
            <a:r>
              <a:rPr lang="en-US" altLang="ja-JP" sz="2400" dirty="0" smtClean="0"/>
              <a:t>al.’11]</a:t>
            </a:r>
          </a:p>
          <a:p>
            <a:pPr lvl="1"/>
            <a:r>
              <a:rPr lang="ja-JP" altLang="en-US" dirty="0" smtClean="0"/>
              <a:t>仮想化システムの外側でメモリが暗号化された</a:t>
            </a:r>
            <a:r>
              <a:rPr lang="en-US" altLang="ja-JP" dirty="0" smtClean="0"/>
              <a:t>VM</a:t>
            </a:r>
            <a:r>
              <a:rPr lang="ja-JP" altLang="en-US" dirty="0" smtClean="0"/>
              <a:t>をマイグレーション</a:t>
            </a:r>
            <a:endParaRPr lang="en-US" altLang="ja-JP" dirty="0" smtClean="0"/>
          </a:p>
          <a:p>
            <a:pPr lvl="1"/>
            <a:endParaRPr lang="en-US" altLang="ja-JP" dirty="0" smtClean="0"/>
          </a:p>
          <a:p>
            <a:pPr lvl="1"/>
            <a:endParaRPr lang="en-US" altLang="ja-JP" dirty="0"/>
          </a:p>
        </p:txBody>
      </p:sp>
      <p:sp>
        <p:nvSpPr>
          <p:cNvPr id="4" name="スライド番号プレースホルダー 3"/>
          <p:cNvSpPr>
            <a:spLocks noGrp="1"/>
          </p:cNvSpPr>
          <p:nvPr>
            <p:ph type="sldNum" sz="quarter" idx="12"/>
          </p:nvPr>
        </p:nvSpPr>
        <p:spPr/>
        <p:txBody>
          <a:bodyPr/>
          <a:lstStyle/>
          <a:p>
            <a:fld id="{86CB4B4D-7CA3-9044-876B-883B54F8677D}" type="slidenum">
              <a:rPr lang="uk-UA" smtClean="0"/>
              <a:pPr/>
              <a:t>20</a:t>
            </a:fld>
            <a:endParaRPr lang="uk-UA"/>
          </a:p>
        </p:txBody>
      </p:sp>
    </p:spTree>
    <p:extLst>
      <p:ext uri="{BB962C8B-B14F-4D97-AF65-F5344CB8AC3E}">
        <p14:creationId xmlns:p14="http://schemas.microsoft.com/office/powerpoint/2010/main" val="650277978"/>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p:txBody>
          <a:bodyPr/>
          <a:lstStyle/>
          <a:p>
            <a:r>
              <a:rPr lang="ja-JP" altLang="en-US" dirty="0" smtClean="0"/>
              <a:t>まとめ</a:t>
            </a:r>
            <a:endParaRPr lang="ja-JP" altLang="en-US" dirty="0"/>
          </a:p>
        </p:txBody>
      </p:sp>
      <p:sp>
        <p:nvSpPr>
          <p:cNvPr id="159" name="Shape 159"/>
          <p:cNvSpPr>
            <a:spLocks noGrp="1"/>
          </p:cNvSpPr>
          <p:nvPr>
            <p:ph type="body" idx="1"/>
          </p:nvPr>
        </p:nvSpPr>
        <p:spPr/>
        <p:txBody>
          <a:bodyPr/>
          <a:lstStyle/>
          <a:p>
            <a:r>
              <a:rPr lang="en-US" altLang="ja-JP" dirty="0" smtClean="0"/>
              <a:t>VM</a:t>
            </a:r>
            <a:r>
              <a:rPr lang="ja-JP" altLang="en-US" dirty="0" smtClean="0"/>
              <a:t>マイグレーション後にシャドウデバイスを用いた帯域外リモート管理を可能にする</a:t>
            </a:r>
            <a:r>
              <a:rPr lang="en-US" altLang="ja-JP" dirty="0" err="1" smtClean="0"/>
              <a:t>USShadow</a:t>
            </a:r>
            <a:r>
              <a:rPr lang="ja-JP" altLang="en-US" dirty="0" smtClean="0"/>
              <a:t>を提案</a:t>
            </a:r>
            <a:endParaRPr lang="en-US" altLang="ja-JP" dirty="0" smtClean="0"/>
          </a:p>
          <a:p>
            <a:pPr lvl="1"/>
            <a:r>
              <a:rPr lang="ja-JP" altLang="en-US" dirty="0" smtClean="0"/>
              <a:t>仮想化システムの外側で動作するシャドウデバイスの状態を転送</a:t>
            </a:r>
            <a:endParaRPr lang="en-US" altLang="ja-JP" dirty="0" smtClean="0"/>
          </a:p>
          <a:p>
            <a:pPr lvl="2"/>
            <a:r>
              <a:rPr lang="ja-JP" altLang="en-US" dirty="0" smtClean="0"/>
              <a:t>ウルトラコールを用いたシャドウデバイスとの通信</a:t>
            </a:r>
            <a:endParaRPr lang="en-US" altLang="ja-JP" dirty="0" smtClean="0"/>
          </a:p>
          <a:p>
            <a:pPr lvl="2"/>
            <a:r>
              <a:rPr lang="ja-JP" altLang="en-US" dirty="0" smtClean="0"/>
              <a:t>シャドウデバイスの状態の保存・復元</a:t>
            </a:r>
            <a:endParaRPr lang="en-US" altLang="ja-JP" dirty="0"/>
          </a:p>
          <a:p>
            <a:pPr lvl="1"/>
            <a:r>
              <a:rPr lang="ja-JP" altLang="en-US" dirty="0" smtClean="0"/>
              <a:t>シャドウデバイス自身による状態の暗号化により仮想化システムへの情報漏洩を防止</a:t>
            </a:r>
            <a:endParaRPr lang="en-US" altLang="ja-JP" dirty="0" smtClean="0"/>
          </a:p>
          <a:p>
            <a:pPr lvl="1"/>
            <a:r>
              <a:rPr lang="ja-JP" altLang="en-US" dirty="0" smtClean="0"/>
              <a:t>マイグレーション性能への影響は小さいことを確認</a:t>
            </a:r>
            <a:endParaRPr lang="en-US" altLang="ja-JP" dirty="0" smtClean="0"/>
          </a:p>
        </p:txBody>
      </p:sp>
      <p:sp>
        <p:nvSpPr>
          <p:cNvPr id="2" name="スライド番号プレースホルダー 1"/>
          <p:cNvSpPr>
            <a:spLocks noGrp="1"/>
          </p:cNvSpPr>
          <p:nvPr>
            <p:ph type="sldNum" sz="quarter" idx="12"/>
          </p:nvPr>
        </p:nvSpPr>
        <p:spPr/>
        <p:txBody>
          <a:bodyPr/>
          <a:lstStyle/>
          <a:p>
            <a:fld id="{86CB4B4D-7CA3-9044-876B-883B54F8677D}" type="slidenum">
              <a:rPr lang="uk-UA" smtClean="0"/>
              <a:pPr/>
              <a:t>21</a:t>
            </a:fld>
            <a:endParaRPr lang="uk-UA"/>
          </a:p>
        </p:txBody>
      </p:sp>
    </p:spTree>
    <p:extLst>
      <p:ext uri="{BB962C8B-B14F-4D97-AF65-F5344CB8AC3E}">
        <p14:creationId xmlns:p14="http://schemas.microsoft.com/office/powerpoint/2010/main" val="4021257663"/>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今後の課題</a:t>
            </a:r>
            <a:endParaRPr kumimoji="1" lang="ja-JP" altLang="en-US" dirty="0"/>
          </a:p>
        </p:txBody>
      </p:sp>
      <p:sp>
        <p:nvSpPr>
          <p:cNvPr id="3" name="テキスト プレースホルダー 2"/>
          <p:cNvSpPr>
            <a:spLocks noGrp="1"/>
          </p:cNvSpPr>
          <p:nvPr>
            <p:ph type="body" idx="1"/>
          </p:nvPr>
        </p:nvSpPr>
        <p:spPr/>
        <p:txBody>
          <a:bodyPr/>
          <a:lstStyle/>
          <a:p>
            <a:r>
              <a:rPr kumimoji="1" lang="ja-JP" altLang="en-US" dirty="0" smtClean="0"/>
              <a:t>他の仮想化システム（</a:t>
            </a:r>
            <a:r>
              <a:rPr kumimoji="1" lang="en-US" altLang="ja-JP" dirty="0" smtClean="0"/>
              <a:t>KVM</a:t>
            </a:r>
            <a:r>
              <a:rPr kumimoji="1" lang="ja-JP" altLang="en-US" dirty="0" smtClean="0"/>
              <a:t>）への対応</a:t>
            </a:r>
            <a:endParaRPr kumimoji="1" lang="en-US" altLang="ja-JP" dirty="0" smtClean="0"/>
          </a:p>
          <a:p>
            <a:pPr lvl="1"/>
            <a:r>
              <a:rPr lang="en-US" altLang="ja-JP" dirty="0" err="1" smtClean="0"/>
              <a:t>USShadow</a:t>
            </a:r>
            <a:r>
              <a:rPr lang="ja-JP" altLang="en-US" dirty="0" smtClean="0"/>
              <a:t>をクラウド</a:t>
            </a:r>
            <a:r>
              <a:rPr lang="en-US" altLang="ja-JP" dirty="0" smtClean="0"/>
              <a:t>VM</a:t>
            </a:r>
            <a:r>
              <a:rPr lang="ja-JP" altLang="en-US" dirty="0" smtClean="0"/>
              <a:t>内で</a:t>
            </a:r>
            <a:r>
              <a:rPr lang="en-US" altLang="ja-JP" dirty="0" smtClean="0"/>
              <a:t>KVM</a:t>
            </a:r>
            <a:r>
              <a:rPr lang="ja-JP" altLang="en-US" dirty="0" smtClean="0"/>
              <a:t>が動作する</a:t>
            </a:r>
            <a:r>
              <a:rPr lang="en-US" altLang="ja-JP" dirty="0" err="1" smtClean="0"/>
              <a:t>Xen</a:t>
            </a:r>
            <a:r>
              <a:rPr lang="en-US" altLang="ja-JP" dirty="0" smtClean="0"/>
              <a:t> 4.8</a:t>
            </a:r>
            <a:r>
              <a:rPr lang="ja-JP" altLang="en-US" dirty="0" smtClean="0"/>
              <a:t>に移植し、マイグレーション可能に</a:t>
            </a:r>
            <a:endParaRPr lang="en-US" altLang="ja-JP" dirty="0" smtClean="0"/>
          </a:p>
          <a:p>
            <a:pPr lvl="2"/>
            <a:r>
              <a:rPr lang="en-US" altLang="ja-JP" dirty="0" smtClean="0"/>
              <a:t>KVM</a:t>
            </a:r>
            <a:r>
              <a:rPr lang="ja-JP" altLang="en-US" dirty="0" smtClean="0"/>
              <a:t>用の割り込み処理部分は作成済み</a:t>
            </a:r>
            <a:endParaRPr lang="en-US" altLang="ja-JP" dirty="0" smtClean="0"/>
          </a:p>
          <a:p>
            <a:r>
              <a:rPr kumimoji="1" lang="ja-JP" altLang="en-US" dirty="0" smtClean="0"/>
              <a:t>他の仮想デバイスへの対応</a:t>
            </a:r>
            <a:endParaRPr kumimoji="1" lang="en-US" altLang="ja-JP" dirty="0" smtClean="0"/>
          </a:p>
          <a:p>
            <a:pPr lvl="1"/>
            <a:r>
              <a:rPr lang="ja-JP" altLang="en-US" dirty="0" smtClean="0"/>
              <a:t>現状では仮想シリアルデバイスにしか対応していない</a:t>
            </a:r>
            <a:endParaRPr lang="en-US" altLang="ja-JP" dirty="0" smtClean="0"/>
          </a:p>
          <a:p>
            <a:pPr lvl="1"/>
            <a:r>
              <a:rPr lang="ja-JP" altLang="en-US" dirty="0" smtClean="0"/>
              <a:t>帯域外リモート管理で仮想キーボードや仮想ビデオカードを用いる場合でも</a:t>
            </a:r>
            <a:r>
              <a:rPr lang="en-US" altLang="ja-JP" dirty="0" smtClean="0"/>
              <a:t>VM</a:t>
            </a:r>
            <a:r>
              <a:rPr lang="ja-JP" altLang="en-US" dirty="0" smtClean="0"/>
              <a:t>マイグレーションを可能に</a:t>
            </a:r>
            <a:endParaRPr kumimoji="1" lang="ja-JP" altLang="en-US" dirty="0"/>
          </a:p>
        </p:txBody>
      </p:sp>
      <p:sp>
        <p:nvSpPr>
          <p:cNvPr id="4" name="スライド番号プレースホルダー 3"/>
          <p:cNvSpPr>
            <a:spLocks noGrp="1"/>
          </p:cNvSpPr>
          <p:nvPr>
            <p:ph type="sldNum" sz="quarter" idx="12"/>
          </p:nvPr>
        </p:nvSpPr>
        <p:spPr/>
        <p:txBody>
          <a:bodyPr/>
          <a:lstStyle/>
          <a:p>
            <a:fld id="{2A54A162-4402-AF4A-9948-CA1DEF6EFCA5}" type="slidenum">
              <a:rPr kumimoji="1" lang="ja-JP" altLang="en-US" smtClean="0"/>
              <a:pPr/>
              <a:t>22</a:t>
            </a:fld>
            <a:endParaRPr kumimoji="1" lang="ja-JP" altLang="en-US" dirty="0"/>
          </a:p>
        </p:txBody>
      </p:sp>
    </p:spTree>
    <p:extLst>
      <p:ext uri="{BB962C8B-B14F-4D97-AF65-F5344CB8AC3E}">
        <p14:creationId xmlns:p14="http://schemas.microsoft.com/office/powerpoint/2010/main" val="2227984161"/>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p:txBody>
          <a:bodyPr/>
          <a:lstStyle/>
          <a:p>
            <a:r>
              <a:rPr lang="ja-JP" altLang="en-US" dirty="0" smtClean="0"/>
              <a:t>帯域外リモート管理での情報漏洩</a:t>
            </a:r>
            <a:endParaRPr lang="ja-JP" altLang="en-US" dirty="0"/>
          </a:p>
        </p:txBody>
      </p:sp>
      <p:sp>
        <p:nvSpPr>
          <p:cNvPr id="159" name="Shape 159"/>
          <p:cNvSpPr>
            <a:spLocks noGrp="1"/>
          </p:cNvSpPr>
          <p:nvPr>
            <p:ph type="body" idx="1"/>
          </p:nvPr>
        </p:nvSpPr>
        <p:spPr>
          <a:xfrm>
            <a:off x="457200" y="1465894"/>
            <a:ext cx="8121122" cy="4659317"/>
          </a:xfrm>
        </p:spPr>
        <p:txBody>
          <a:bodyPr>
            <a:normAutofit/>
          </a:bodyPr>
          <a:lstStyle/>
          <a:p>
            <a:pPr rtl="0" eaLnBrk="1" latinLnBrk="0" hangingPunct="1"/>
            <a:r>
              <a:rPr lang="ja-JP" altLang="en-US" dirty="0" smtClean="0"/>
              <a:t>仮想化システム</a:t>
            </a:r>
            <a:r>
              <a:rPr kumimoji="1" lang="ja-JP" altLang="en-US" sz="2800" b="0" kern="1200" dirty="0" smtClean="0">
                <a:solidFill>
                  <a:schemeClr val="tx1"/>
                </a:solidFill>
                <a:effectLst/>
                <a:latin typeface="+mn-ea"/>
                <a:ea typeface="+mn-ea"/>
                <a:cs typeface="+mn-cs"/>
              </a:rPr>
              <a:t>の管理者は信頼できるとは限らない</a:t>
            </a:r>
            <a:endParaRPr lang="ja-JP" altLang="en-US" sz="2800" dirty="0" smtClean="0">
              <a:effectLst/>
            </a:endParaRPr>
          </a:p>
          <a:p>
            <a:pPr lvl="1"/>
            <a:r>
              <a:rPr kumimoji="1" lang="ja-JP" altLang="en-US" sz="2400" b="0" kern="1200" dirty="0" smtClean="0">
                <a:solidFill>
                  <a:schemeClr val="tx1"/>
                </a:solidFill>
                <a:effectLst/>
                <a:latin typeface="+mn-ea"/>
                <a:ea typeface="+mn-ea"/>
                <a:cs typeface="+mn-cs"/>
              </a:rPr>
              <a:t>サイバー犯罪の</a:t>
            </a:r>
            <a:r>
              <a:rPr kumimoji="1" lang="en-US" altLang="ja-JP" sz="2400" b="0" kern="1200" dirty="0" smtClean="0">
                <a:solidFill>
                  <a:schemeClr val="tx1"/>
                </a:solidFill>
                <a:effectLst/>
                <a:latin typeface="+mn-ea"/>
                <a:ea typeface="+mn-ea"/>
                <a:cs typeface="+mn-cs"/>
              </a:rPr>
              <a:t>28</a:t>
            </a:r>
            <a:r>
              <a:rPr kumimoji="1" lang="ja-JP" altLang="en-US" sz="2400" b="0" kern="1200" dirty="0" smtClean="0">
                <a:solidFill>
                  <a:schemeClr val="tx1"/>
                </a:solidFill>
                <a:effectLst/>
                <a:latin typeface="+mn-ea"/>
                <a:ea typeface="+mn-ea"/>
                <a:cs typeface="+mn-cs"/>
              </a:rPr>
              <a:t>％は内部犯行 </a:t>
            </a:r>
            <a:r>
              <a:rPr kumimoji="1" lang="en-US" altLang="ja-JP" sz="2200" b="0" kern="1200" dirty="0" smtClean="0">
                <a:solidFill>
                  <a:schemeClr val="tx1"/>
                </a:solidFill>
                <a:effectLst/>
              </a:rPr>
              <a:t>[PwC '14]</a:t>
            </a:r>
            <a:endParaRPr lang="ja-JP" altLang="en-US" sz="2200" dirty="0" smtClean="0">
              <a:effectLst/>
            </a:endParaRPr>
          </a:p>
          <a:p>
            <a:pPr lvl="1"/>
            <a:r>
              <a:rPr kumimoji="1" lang="ja-JP" altLang="en-US" sz="2400" b="0" kern="1200" dirty="0" smtClean="0">
                <a:solidFill>
                  <a:schemeClr val="tx1"/>
                </a:solidFill>
                <a:effectLst/>
                <a:latin typeface="+mn-ea"/>
                <a:ea typeface="+mn-ea"/>
                <a:cs typeface="+mn-cs"/>
              </a:rPr>
              <a:t>管理者の</a:t>
            </a:r>
            <a:r>
              <a:rPr kumimoji="1" lang="en-US" altLang="ja-JP" sz="2400" b="0" kern="1200" dirty="0" smtClean="0">
                <a:solidFill>
                  <a:schemeClr val="tx1"/>
                </a:solidFill>
                <a:effectLst/>
                <a:latin typeface="+mn-ea"/>
                <a:ea typeface="+mn-ea"/>
                <a:cs typeface="+mn-cs"/>
              </a:rPr>
              <a:t>35</a:t>
            </a:r>
            <a:r>
              <a:rPr lang="ja-JP" altLang="en-US" dirty="0" smtClean="0"/>
              <a:t>％</a:t>
            </a:r>
            <a:r>
              <a:rPr kumimoji="1" lang="ja-JP" altLang="en-US" sz="2400" b="0" kern="1200" dirty="0" smtClean="0">
                <a:solidFill>
                  <a:schemeClr val="tx1"/>
                </a:solidFill>
                <a:effectLst/>
                <a:latin typeface="+mn-ea"/>
                <a:ea typeface="+mn-ea"/>
                <a:cs typeface="+mn-cs"/>
              </a:rPr>
              <a:t>が機密情報に無断でアクセス </a:t>
            </a:r>
            <a:r>
              <a:rPr kumimoji="1" lang="en-US" altLang="ja-JP" sz="2200" b="0" kern="1200" dirty="0" smtClean="0">
                <a:solidFill>
                  <a:schemeClr val="tx1"/>
                </a:solidFill>
                <a:effectLst/>
              </a:rPr>
              <a:t>[</a:t>
            </a:r>
            <a:r>
              <a:rPr kumimoji="1" lang="en-US" altLang="ja-JP" sz="2200" b="0" kern="1200" dirty="0" err="1" smtClean="0">
                <a:solidFill>
                  <a:schemeClr val="tx1"/>
                </a:solidFill>
                <a:effectLst/>
              </a:rPr>
              <a:t>CyberArk</a:t>
            </a:r>
            <a:r>
              <a:rPr kumimoji="1" lang="en-US" altLang="ja-JP" sz="2200" b="0" kern="1200" dirty="0" smtClean="0">
                <a:solidFill>
                  <a:schemeClr val="tx1"/>
                </a:solidFill>
                <a:effectLst/>
              </a:rPr>
              <a:t> '09]</a:t>
            </a:r>
            <a:endParaRPr lang="ja-JP" altLang="en-US" sz="2200" dirty="0" smtClean="0">
              <a:effectLst/>
            </a:endParaRPr>
          </a:p>
          <a:p>
            <a:pPr rtl="0" eaLnBrk="1" latinLnBrk="0" hangingPunct="1"/>
            <a:r>
              <a:rPr kumimoji="1" lang="ja-JP" altLang="en-US" sz="2800" b="0" kern="1200" dirty="0" smtClean="0">
                <a:solidFill>
                  <a:schemeClr val="tx1"/>
                </a:solidFill>
                <a:effectLst/>
                <a:latin typeface="+mn-ea"/>
                <a:ea typeface="+mn-ea"/>
                <a:cs typeface="+mn-cs"/>
              </a:rPr>
              <a:t>仮想デバイスから入出力を盗聴される可能性</a:t>
            </a:r>
            <a:endParaRPr lang="ja-JP" altLang="en-US" dirty="0" smtClean="0">
              <a:effectLst/>
            </a:endParaRPr>
          </a:p>
          <a:p>
            <a:pPr lvl="1"/>
            <a:r>
              <a:rPr kumimoji="1" lang="ja-JP" altLang="en-US" sz="2400" b="0" kern="1200" dirty="0" smtClean="0">
                <a:solidFill>
                  <a:schemeClr val="tx1"/>
                </a:solidFill>
                <a:effectLst/>
                <a:latin typeface="+mn-ea"/>
                <a:ea typeface="+mn-ea"/>
                <a:cs typeface="+mn-cs"/>
              </a:rPr>
              <a:t>仮想デバイスは</a:t>
            </a:r>
            <a:r>
              <a:rPr lang="ja-JP" altLang="en-US" dirty="0" smtClean="0"/>
              <a:t>仮想化システム</a:t>
            </a:r>
            <a:r>
              <a:rPr kumimoji="1" lang="ja-JP" altLang="en-US" sz="2400" b="0" kern="1200" dirty="0" smtClean="0">
                <a:solidFill>
                  <a:schemeClr val="tx1"/>
                </a:solidFill>
                <a:effectLst/>
                <a:latin typeface="+mn-ea"/>
                <a:ea typeface="+mn-ea"/>
                <a:cs typeface="+mn-cs"/>
              </a:rPr>
              <a:t>の管理者が管理</a:t>
            </a:r>
            <a:endParaRPr lang="ja-JP" altLang="en-US" dirty="0" smtClean="0">
              <a:effectLst/>
            </a:endParaRPr>
          </a:p>
          <a:p>
            <a:pPr lvl="1"/>
            <a:r>
              <a:rPr kumimoji="1" lang="ja-JP" altLang="en-US" sz="2400" b="0" kern="1200" dirty="0" smtClean="0">
                <a:solidFill>
                  <a:schemeClr val="tx1"/>
                </a:solidFill>
                <a:effectLst/>
                <a:latin typeface="+mn-ea"/>
                <a:ea typeface="+mn-ea"/>
                <a:cs typeface="+mn-cs"/>
              </a:rPr>
              <a:t>容易にログインパスワードなどの機密情報を盗まれる</a:t>
            </a:r>
          </a:p>
        </p:txBody>
      </p:sp>
      <p:sp>
        <p:nvSpPr>
          <p:cNvPr id="3" name="スライド番号プレースホルダー 2"/>
          <p:cNvSpPr>
            <a:spLocks noGrp="1"/>
          </p:cNvSpPr>
          <p:nvPr>
            <p:ph type="sldNum" sz="quarter" idx="12"/>
          </p:nvPr>
        </p:nvSpPr>
        <p:spPr/>
        <p:txBody>
          <a:bodyPr/>
          <a:lstStyle/>
          <a:p>
            <a:fld id="{86CB4B4D-7CA3-9044-876B-883B54F8677D}" type="slidenum">
              <a:rPr lang="uk-UA" smtClean="0"/>
              <a:pPr/>
              <a:t>3</a:t>
            </a:fld>
            <a:endParaRPr lang="uk-UA" dirty="0"/>
          </a:p>
        </p:txBody>
      </p:sp>
      <p:grpSp>
        <p:nvGrpSpPr>
          <p:cNvPr id="2" name="図形グループ 1"/>
          <p:cNvGrpSpPr/>
          <p:nvPr/>
        </p:nvGrpSpPr>
        <p:grpSpPr>
          <a:xfrm>
            <a:off x="457200" y="4381358"/>
            <a:ext cx="8110582" cy="2361615"/>
            <a:chOff x="657101" y="4249692"/>
            <a:chExt cx="8110582" cy="2361615"/>
          </a:xfrm>
        </p:grpSpPr>
        <p:sp>
          <p:nvSpPr>
            <p:cNvPr id="38" name="雲 37"/>
            <p:cNvSpPr/>
            <p:nvPr/>
          </p:nvSpPr>
          <p:spPr>
            <a:xfrm>
              <a:off x="2236254" y="4249692"/>
              <a:ext cx="6531429" cy="2361615"/>
            </a:xfrm>
            <a:prstGeom prst="cloud">
              <a:avLst/>
            </a:prstGeom>
            <a:solidFill>
              <a:srgbClr val="BFBFBF"/>
            </a:solidFill>
            <a:ln>
              <a:solidFill>
                <a:srgbClr val="D9D9D9"/>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800" dirty="0" smtClean="0"/>
            </a:p>
          </p:txBody>
        </p:sp>
        <p:sp>
          <p:nvSpPr>
            <p:cNvPr id="29" name="Shape 163"/>
            <p:cNvSpPr/>
            <p:nvPr/>
          </p:nvSpPr>
          <p:spPr>
            <a:xfrm>
              <a:off x="3494254" y="4444413"/>
              <a:ext cx="4372438" cy="1936756"/>
            </a:xfrm>
            <a:prstGeom prst="rect">
              <a:avLst/>
            </a:prstGeom>
            <a:solidFill>
              <a:schemeClr val="accent2">
                <a:lumMod val="60000"/>
                <a:lumOff val="40000"/>
              </a:schemeClr>
            </a:solidFill>
            <a:ln w="25400">
              <a:solidFill>
                <a:srgbClr val="953735"/>
              </a:solidFill>
              <a:miter lim="400000"/>
            </a:ln>
            <a:extLst>
              <a:ext uri="{C572A759-6A51-4108-AA02-DFA0A04FC94B}">
                <ma14:wrappingTextBoxFlag xmlns:ma14="http://schemas.microsoft.com/office/mac/drawingml/2011/main" val="1"/>
              </a:ext>
            </a:extLst>
          </p:spPr>
          <p:txBody>
            <a:bodyPr lIns="37419" tIns="37419" rIns="37419" bIns="37419" anchor="ctr"/>
            <a:lstStyle/>
            <a:p>
              <a:pPr>
                <a:defRPr sz="2400"/>
              </a:pPr>
              <a:endParaRPr dirty="0"/>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6499" y="5681567"/>
              <a:ext cx="505925" cy="6432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テキスト ボックス 17"/>
            <p:cNvSpPr txBox="1"/>
            <p:nvPr/>
          </p:nvSpPr>
          <p:spPr>
            <a:xfrm>
              <a:off x="6274985" y="5955934"/>
              <a:ext cx="800219" cy="338554"/>
            </a:xfrm>
            <a:prstGeom prst="rect">
              <a:avLst/>
            </a:prstGeom>
            <a:noFill/>
            <a:ln>
              <a:noFill/>
            </a:ln>
          </p:spPr>
          <p:txBody>
            <a:bodyPr wrap="none" rtlCol="0">
              <a:spAutoFit/>
            </a:bodyPr>
            <a:lstStyle/>
            <a:p>
              <a:r>
                <a:rPr lang="ja-JP" altLang="en-US" sz="1600" dirty="0">
                  <a:solidFill>
                    <a:schemeClr val="tx1"/>
                  </a:solidFill>
                </a:rPr>
                <a:t>管理者</a:t>
              </a:r>
              <a:endParaRPr kumimoji="1" lang="ja-JP" altLang="en-US" sz="1600" dirty="0">
                <a:solidFill>
                  <a:schemeClr val="tx1"/>
                </a:solidFill>
              </a:endParaRPr>
            </a:p>
          </p:txBody>
        </p:sp>
        <p:pic>
          <p:nvPicPr>
            <p:cNvPr id="28" name="図 27"/>
            <p:cNvPicPr>
              <a:picLocks noChangeAspect="1"/>
            </p:cNvPicPr>
            <p:nvPr/>
          </p:nvPicPr>
          <p:blipFill>
            <a:blip r:embed="rId4"/>
            <a:stretch>
              <a:fillRect/>
            </a:stretch>
          </p:blipFill>
          <p:spPr>
            <a:xfrm flipH="1">
              <a:off x="657101" y="4506882"/>
              <a:ext cx="1412579" cy="1817890"/>
            </a:xfrm>
            <a:prstGeom prst="rect">
              <a:avLst/>
            </a:prstGeom>
          </p:spPr>
        </p:pic>
        <p:sp>
          <p:nvSpPr>
            <p:cNvPr id="31" name="Shape 164"/>
            <p:cNvSpPr/>
            <p:nvPr/>
          </p:nvSpPr>
          <p:spPr>
            <a:xfrm>
              <a:off x="6274984" y="4969574"/>
              <a:ext cx="1346709" cy="921851"/>
            </a:xfrm>
            <a:prstGeom prst="rect">
              <a:avLst/>
            </a:prstGeom>
            <a:solidFill>
              <a:srgbClr val="FFFFFF"/>
            </a:solidFill>
            <a:ln w="25400">
              <a:solidFill>
                <a:srgbClr val="1F497D"/>
              </a:solidFill>
              <a:miter lim="400000"/>
            </a:ln>
            <a:extLst>
              <a:ext uri="{C572A759-6A51-4108-AA02-DFA0A04FC94B}">
                <ma14:wrappingTextBoxFlag xmlns:ma14="http://schemas.microsoft.com/office/mac/drawingml/2011/main" val="1"/>
              </a:ext>
            </a:extLst>
          </p:spPr>
          <p:txBody>
            <a:bodyPr lIns="37419" tIns="37419" rIns="37419" bIns="37419" anchor="ctr"/>
            <a:lstStyle>
              <a:lvl1pPr>
                <a:defRPr sz="2400"/>
              </a:lvl1pPr>
            </a:lstStyle>
            <a:p>
              <a:r>
                <a:rPr lang="ja-JP" altLang="en-US" sz="1800" dirty="0" smtClean="0"/>
                <a:t>ユーザ</a:t>
              </a:r>
              <a:r>
                <a:rPr lang="en-US" altLang="ja-JP" sz="1800" dirty="0" smtClean="0"/>
                <a:t>VM</a:t>
              </a:r>
              <a:endParaRPr sz="1800" dirty="0"/>
            </a:p>
          </p:txBody>
        </p:sp>
        <p:sp>
          <p:nvSpPr>
            <p:cNvPr id="32" name="正方形/長方形 31"/>
            <p:cNvSpPr/>
            <p:nvPr/>
          </p:nvSpPr>
          <p:spPr>
            <a:xfrm>
              <a:off x="3504825" y="4506882"/>
              <a:ext cx="1916906" cy="353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ja-JP" altLang="en-US" sz="2100" dirty="0">
                  <a:solidFill>
                    <a:srgbClr val="000000"/>
                  </a:solidFill>
                </a:rPr>
                <a:t>仮想化システム</a:t>
              </a:r>
            </a:p>
          </p:txBody>
        </p:sp>
        <p:pic>
          <p:nvPicPr>
            <p:cNvPr id="33" name="図 32"/>
            <p:cNvPicPr>
              <a:picLocks noChangeAspect="1"/>
            </p:cNvPicPr>
            <p:nvPr/>
          </p:nvPicPr>
          <p:blipFill>
            <a:blip r:embed="rId5"/>
            <a:stretch>
              <a:fillRect/>
            </a:stretch>
          </p:blipFill>
          <p:spPr>
            <a:xfrm>
              <a:off x="3944958" y="5047726"/>
              <a:ext cx="627234" cy="730129"/>
            </a:xfrm>
            <a:prstGeom prst="rect">
              <a:avLst/>
            </a:prstGeom>
          </p:spPr>
        </p:pic>
        <p:sp>
          <p:nvSpPr>
            <p:cNvPr id="34" name="正方形/長方形 33"/>
            <p:cNvSpPr/>
            <p:nvPr/>
          </p:nvSpPr>
          <p:spPr>
            <a:xfrm>
              <a:off x="3944958" y="5430499"/>
              <a:ext cx="1802309" cy="69471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ja-JP" altLang="en-US" sz="1600" dirty="0" smtClean="0">
                  <a:solidFill>
                    <a:schemeClr val="tx1"/>
                  </a:solidFill>
                </a:rPr>
                <a:t>仮想デバイス</a:t>
              </a:r>
              <a:endParaRPr kumimoji="1" lang="ja-JP" altLang="en-US" sz="1600" dirty="0">
                <a:solidFill>
                  <a:schemeClr val="tx1"/>
                </a:solidFill>
              </a:endParaRPr>
            </a:p>
          </p:txBody>
        </p:sp>
        <p:pic>
          <p:nvPicPr>
            <p:cNvPr id="35" name="図 34"/>
            <p:cNvPicPr>
              <a:picLocks noChangeAspect="1"/>
            </p:cNvPicPr>
            <p:nvPr/>
          </p:nvPicPr>
          <p:blipFill>
            <a:blip r:embed="rId6"/>
            <a:stretch>
              <a:fillRect/>
            </a:stretch>
          </p:blipFill>
          <p:spPr>
            <a:xfrm>
              <a:off x="4572192" y="4904752"/>
              <a:ext cx="929777" cy="731836"/>
            </a:xfrm>
            <a:prstGeom prst="rect">
              <a:avLst/>
            </a:prstGeom>
          </p:spPr>
        </p:pic>
        <p:cxnSp>
          <p:nvCxnSpPr>
            <p:cNvPr id="36" name="直線矢印コネクタ 35"/>
            <p:cNvCxnSpPr/>
            <p:nvPr/>
          </p:nvCxnSpPr>
          <p:spPr>
            <a:xfrm flipH="1" flipV="1">
              <a:off x="5501969" y="5430500"/>
              <a:ext cx="773016" cy="1"/>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7" name="直線矢印コネクタ 36"/>
            <p:cNvCxnSpPr/>
            <p:nvPr/>
          </p:nvCxnSpPr>
          <p:spPr>
            <a:xfrm>
              <a:off x="2174248" y="5412791"/>
              <a:ext cx="1770710" cy="0"/>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grpSp>
      <p:sp>
        <p:nvSpPr>
          <p:cNvPr id="40" name="Shape 160"/>
          <p:cNvSpPr/>
          <p:nvPr/>
        </p:nvSpPr>
        <p:spPr>
          <a:xfrm>
            <a:off x="368049" y="4101608"/>
            <a:ext cx="1300514" cy="686471"/>
          </a:xfrm>
          <a:prstGeom prst="rect">
            <a:avLst/>
          </a:prstGeom>
          <a:noFill/>
          <a:ln w="25400">
            <a:noFill/>
            <a:miter lim="400000"/>
          </a:ln>
          <a:extLst>
            <a:ext uri="{C572A759-6A51-4108-AA02-DFA0A04FC94B}">
              <ma14:wrappingTextBoxFlag xmlns:ma14="http://schemas.microsoft.com/office/mac/drawingml/2011/main" val="1"/>
            </a:ext>
          </a:extLst>
        </p:spPr>
        <p:txBody>
          <a:bodyPr lIns="37419" tIns="37419" rIns="37419" bIns="37419" anchor="ctr"/>
          <a:lstStyle>
            <a:lvl1pPr>
              <a:defRPr sz="2400"/>
            </a:lvl1pPr>
          </a:lstStyle>
          <a:p>
            <a:r>
              <a:rPr lang="ja-JP" altLang="en-US" sz="1600" dirty="0" smtClean="0"/>
              <a:t>ユーザ</a:t>
            </a:r>
            <a:endParaRPr lang="en-US" altLang="ja-JP" sz="1600" dirty="0" smtClean="0"/>
          </a:p>
        </p:txBody>
      </p:sp>
      <p:sp>
        <p:nvSpPr>
          <p:cNvPr id="41" name="正方形/長方形 40"/>
          <p:cNvSpPr/>
          <p:nvPr/>
        </p:nvSpPr>
        <p:spPr>
          <a:xfrm>
            <a:off x="1783471" y="4996787"/>
            <a:ext cx="1636711" cy="521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800" dirty="0" smtClean="0">
                <a:solidFill>
                  <a:srgbClr val="000000"/>
                </a:solidFill>
              </a:rPr>
              <a:t>機密情報</a:t>
            </a:r>
            <a:endParaRPr kumimoji="1" lang="ja-JP" altLang="en-US" sz="1800" dirty="0">
              <a:solidFill>
                <a:srgbClr val="000000"/>
              </a:solidFill>
            </a:endParaRPr>
          </a:p>
        </p:txBody>
      </p:sp>
      <p:sp>
        <p:nvSpPr>
          <p:cNvPr id="4" name="曲折矢印 3"/>
          <p:cNvSpPr/>
          <p:nvPr/>
        </p:nvSpPr>
        <p:spPr>
          <a:xfrm flipV="1">
            <a:off x="4537323" y="6066622"/>
            <a:ext cx="684507" cy="356957"/>
          </a:xfrm>
          <a:prstGeom prst="ben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595950622"/>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p:txBody>
          <a:bodyPr/>
          <a:lstStyle/>
          <a:p>
            <a:r>
              <a:rPr lang="ja-JP" altLang="en-US" dirty="0" smtClean="0"/>
              <a:t>先行研究：</a:t>
            </a:r>
            <a:r>
              <a:rPr lang="en-US" dirty="0" err="1" smtClean="0"/>
              <a:t>VSB</a:t>
            </a:r>
            <a:r>
              <a:rPr lang="en-US" cap="none" dirty="0" err="1" smtClean="0"/>
              <a:t>ypass</a:t>
            </a:r>
            <a:r>
              <a:rPr lang="en-US" dirty="0" smtClean="0"/>
              <a:t> </a:t>
            </a:r>
            <a:r>
              <a:rPr lang="en-US" dirty="0" smtClean="0">
                <a:solidFill>
                  <a:srgbClr val="000000"/>
                </a:solidFill>
              </a:rPr>
              <a:t>[二神ら'16]</a:t>
            </a:r>
            <a:endParaRPr lang="en-US" dirty="0">
              <a:solidFill>
                <a:srgbClr val="000000"/>
              </a:solidFill>
            </a:endParaRPr>
          </a:p>
        </p:txBody>
      </p:sp>
      <p:sp>
        <p:nvSpPr>
          <p:cNvPr id="159" name="Shape 159"/>
          <p:cNvSpPr>
            <a:spLocks noGrp="1"/>
          </p:cNvSpPr>
          <p:nvPr>
            <p:ph type="body" idx="1"/>
          </p:nvPr>
        </p:nvSpPr>
        <p:spPr/>
        <p:txBody>
          <a:bodyPr/>
          <a:lstStyle/>
          <a:p>
            <a:r>
              <a:rPr lang="ja-JP" altLang="en-US" dirty="0" smtClean="0"/>
              <a:t>信頼できない仮想化システムの外側で安全に帯域外リモート管理を実現</a:t>
            </a:r>
          </a:p>
          <a:p>
            <a:pPr lvl="1"/>
            <a:r>
              <a:rPr lang="ja-JP" altLang="en-US" dirty="0" smtClean="0"/>
              <a:t>仮想化システムの外側で</a:t>
            </a:r>
            <a:r>
              <a:rPr lang="ja-JP" altLang="en-US" dirty="0" smtClean="0">
                <a:solidFill>
                  <a:srgbClr val="000000"/>
                </a:solidFill>
              </a:rPr>
              <a:t>シャドウデバイスを動かす</a:t>
            </a:r>
            <a:endParaRPr lang="en-US" altLang="ja-JP" dirty="0" smtClean="0">
              <a:solidFill>
                <a:srgbClr val="000000"/>
              </a:solidFill>
            </a:endParaRPr>
          </a:p>
          <a:p>
            <a:pPr lvl="2"/>
            <a:r>
              <a:rPr lang="ja-JP" altLang="en-US" dirty="0" smtClean="0">
                <a:solidFill>
                  <a:srgbClr val="000000"/>
                </a:solidFill>
              </a:rPr>
              <a:t>シャドウデバイスは信頼できるものとする</a:t>
            </a:r>
            <a:endParaRPr lang="en-US" altLang="ja-JP" dirty="0" smtClean="0">
              <a:solidFill>
                <a:srgbClr val="000000"/>
              </a:solidFill>
            </a:endParaRPr>
          </a:p>
          <a:p>
            <a:pPr lvl="1"/>
            <a:r>
              <a:rPr lang="ja-JP" altLang="en-US" dirty="0" smtClean="0">
                <a:solidFill>
                  <a:srgbClr val="000000"/>
                </a:solidFill>
              </a:rPr>
              <a:t>ユーザはシャドウデバイスを用いて</a:t>
            </a:r>
            <a:r>
              <a:rPr lang="en-US" altLang="ja-JP" dirty="0" smtClean="0">
                <a:solidFill>
                  <a:srgbClr val="000000"/>
                </a:solidFill>
              </a:rPr>
              <a:t>VM</a:t>
            </a:r>
            <a:r>
              <a:rPr lang="ja-JP" altLang="en-US" dirty="0" smtClean="0">
                <a:solidFill>
                  <a:srgbClr val="000000"/>
                </a:solidFill>
              </a:rPr>
              <a:t>にアクセス</a:t>
            </a:r>
            <a:endParaRPr lang="en-US" altLang="ja-JP" dirty="0" smtClean="0">
              <a:solidFill>
                <a:srgbClr val="000000"/>
              </a:solidFill>
            </a:endParaRPr>
          </a:p>
          <a:p>
            <a:pPr lvl="1"/>
            <a:r>
              <a:rPr lang="ja-JP" altLang="en-US" dirty="0" smtClean="0">
                <a:solidFill>
                  <a:srgbClr val="000000"/>
                </a:solidFill>
              </a:rPr>
              <a:t>仮想化システム内の管理者は入出力を盗聴できない</a:t>
            </a:r>
            <a:endParaRPr lang="en-US" altLang="ja-JP" dirty="0" smtClean="0">
              <a:solidFill>
                <a:srgbClr val="000000"/>
              </a:solidFill>
            </a:endParaRPr>
          </a:p>
        </p:txBody>
      </p:sp>
      <p:sp>
        <p:nvSpPr>
          <p:cNvPr id="4" name="スライド番号プレースホルダー 3"/>
          <p:cNvSpPr>
            <a:spLocks noGrp="1"/>
          </p:cNvSpPr>
          <p:nvPr>
            <p:ph type="sldNum" sz="quarter" idx="12"/>
          </p:nvPr>
        </p:nvSpPr>
        <p:spPr/>
        <p:txBody>
          <a:bodyPr/>
          <a:lstStyle/>
          <a:p>
            <a:fld id="{86CB4B4D-7CA3-9044-876B-883B54F8677D}" type="slidenum">
              <a:rPr lang="uk-UA" smtClean="0"/>
              <a:pPr/>
              <a:t>4</a:t>
            </a:fld>
            <a:endParaRPr lang="uk-UA"/>
          </a:p>
        </p:txBody>
      </p:sp>
      <p:sp>
        <p:nvSpPr>
          <p:cNvPr id="36" name="Shape 160"/>
          <p:cNvSpPr/>
          <p:nvPr/>
        </p:nvSpPr>
        <p:spPr>
          <a:xfrm>
            <a:off x="351370" y="4071870"/>
            <a:ext cx="1300514" cy="686471"/>
          </a:xfrm>
          <a:prstGeom prst="rect">
            <a:avLst/>
          </a:prstGeom>
          <a:noFill/>
          <a:ln w="25400">
            <a:noFill/>
            <a:miter lim="400000"/>
          </a:ln>
          <a:extLst>
            <a:ext uri="{C572A759-6A51-4108-AA02-DFA0A04FC94B}">
              <ma14:wrappingTextBoxFlag xmlns:ma14="http://schemas.microsoft.com/office/mac/drawingml/2011/main" val="1"/>
            </a:ext>
          </a:extLst>
        </p:spPr>
        <p:txBody>
          <a:bodyPr lIns="37419" tIns="37419" rIns="37419" bIns="37419" anchor="ctr"/>
          <a:lstStyle>
            <a:lvl1pPr>
              <a:defRPr sz="2400"/>
            </a:lvl1pPr>
          </a:lstStyle>
          <a:p>
            <a:endParaRPr lang="en-US" altLang="ja-JP" sz="1600" dirty="0" smtClean="0"/>
          </a:p>
        </p:txBody>
      </p:sp>
      <p:grpSp>
        <p:nvGrpSpPr>
          <p:cNvPr id="38" name="図形グループ 37"/>
          <p:cNvGrpSpPr/>
          <p:nvPr/>
        </p:nvGrpSpPr>
        <p:grpSpPr>
          <a:xfrm>
            <a:off x="319721" y="4280003"/>
            <a:ext cx="8561208" cy="2317668"/>
            <a:chOff x="319721" y="4229884"/>
            <a:chExt cx="8561208" cy="2317668"/>
          </a:xfrm>
        </p:grpSpPr>
        <p:sp>
          <p:nvSpPr>
            <p:cNvPr id="39" name="雲 38"/>
            <p:cNvSpPr/>
            <p:nvPr/>
          </p:nvSpPr>
          <p:spPr>
            <a:xfrm>
              <a:off x="2349500" y="4421475"/>
              <a:ext cx="6531429" cy="2126077"/>
            </a:xfrm>
            <a:prstGeom prst="cloud">
              <a:avLst/>
            </a:prstGeom>
            <a:solidFill>
              <a:srgbClr val="BFBFBF"/>
            </a:solidFill>
            <a:ln>
              <a:solidFill>
                <a:srgbClr val="D9D9D9"/>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800" dirty="0" smtClean="0"/>
            </a:p>
          </p:txBody>
        </p:sp>
        <p:cxnSp>
          <p:nvCxnSpPr>
            <p:cNvPr id="41" name="直線矢印コネクタ 40"/>
            <p:cNvCxnSpPr/>
            <p:nvPr/>
          </p:nvCxnSpPr>
          <p:spPr>
            <a:xfrm flipV="1">
              <a:off x="1772988" y="5224835"/>
              <a:ext cx="1162448" cy="8332"/>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2" name="Shape 163"/>
            <p:cNvSpPr/>
            <p:nvPr/>
          </p:nvSpPr>
          <p:spPr>
            <a:xfrm>
              <a:off x="4706330" y="4413555"/>
              <a:ext cx="3521137" cy="1662490"/>
            </a:xfrm>
            <a:prstGeom prst="rect">
              <a:avLst/>
            </a:prstGeom>
            <a:solidFill>
              <a:schemeClr val="accent2">
                <a:lumMod val="60000"/>
                <a:lumOff val="40000"/>
              </a:schemeClr>
            </a:solidFill>
            <a:ln w="25400">
              <a:solidFill>
                <a:schemeClr val="accent2"/>
              </a:solidFill>
              <a:miter lim="400000"/>
            </a:ln>
            <a:extLst>
              <a:ext uri="{C572A759-6A51-4108-AA02-DFA0A04FC94B}">
                <ma14:wrappingTextBoxFlag xmlns:ma14="http://schemas.microsoft.com/office/mac/drawingml/2011/main" val="1"/>
              </a:ext>
            </a:extLst>
          </p:spPr>
          <p:txBody>
            <a:bodyPr lIns="37419" tIns="37419" rIns="37419" bIns="37419" anchor="ctr"/>
            <a:lstStyle/>
            <a:p>
              <a:pPr>
                <a:defRPr sz="2400"/>
              </a:pPr>
              <a:endParaRPr dirty="0"/>
            </a:p>
          </p:txBody>
        </p:sp>
        <p:sp>
          <p:nvSpPr>
            <p:cNvPr id="43" name="Shape 164"/>
            <p:cNvSpPr/>
            <p:nvPr/>
          </p:nvSpPr>
          <p:spPr>
            <a:xfrm>
              <a:off x="6599503" y="5201723"/>
              <a:ext cx="1346709" cy="584511"/>
            </a:xfrm>
            <a:prstGeom prst="rect">
              <a:avLst/>
            </a:prstGeom>
            <a:solidFill>
              <a:srgbClr val="FFFFFF"/>
            </a:solidFill>
            <a:ln w="25400">
              <a:solidFill>
                <a:srgbClr val="1F497D"/>
              </a:solidFill>
              <a:miter lim="400000"/>
            </a:ln>
            <a:extLst>
              <a:ext uri="{C572A759-6A51-4108-AA02-DFA0A04FC94B}">
                <ma14:wrappingTextBoxFlag xmlns:ma14="http://schemas.microsoft.com/office/mac/drawingml/2011/main" val="1"/>
              </a:ext>
            </a:extLst>
          </p:spPr>
          <p:txBody>
            <a:bodyPr lIns="37419" tIns="37419" rIns="37419" bIns="37419" anchor="ctr"/>
            <a:lstStyle>
              <a:lvl1pPr>
                <a:defRPr sz="2400"/>
              </a:lvl1pPr>
            </a:lstStyle>
            <a:p>
              <a:r>
                <a:rPr lang="ja-JP" altLang="en-US" sz="1800" dirty="0" smtClean="0"/>
                <a:t>ユーザ</a:t>
              </a:r>
              <a:r>
                <a:rPr lang="en-US" altLang="ja-JP" sz="1800" dirty="0" smtClean="0"/>
                <a:t>VM</a:t>
              </a:r>
              <a:endParaRPr sz="1800" dirty="0"/>
            </a:p>
          </p:txBody>
        </p:sp>
        <p:sp>
          <p:nvSpPr>
            <p:cNvPr id="45" name="正方形/長方形 44"/>
            <p:cNvSpPr/>
            <p:nvPr/>
          </p:nvSpPr>
          <p:spPr>
            <a:xfrm>
              <a:off x="4706330" y="4421475"/>
              <a:ext cx="1916906" cy="353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ja-JP" altLang="en-US" sz="2100" dirty="0">
                  <a:solidFill>
                    <a:srgbClr val="000000"/>
                  </a:solidFill>
                </a:rPr>
                <a:t>仮想化システム</a:t>
              </a:r>
            </a:p>
          </p:txBody>
        </p:sp>
        <p:pic>
          <p:nvPicPr>
            <p:cNvPr id="46" name="図 45"/>
            <p:cNvPicPr>
              <a:picLocks noChangeAspect="1"/>
            </p:cNvPicPr>
            <p:nvPr/>
          </p:nvPicPr>
          <p:blipFill>
            <a:blip r:embed="rId3"/>
            <a:stretch>
              <a:fillRect/>
            </a:stretch>
          </p:blipFill>
          <p:spPr>
            <a:xfrm flipH="1">
              <a:off x="319722" y="4729662"/>
              <a:ext cx="1412579" cy="1817890"/>
            </a:xfrm>
            <a:prstGeom prst="rect">
              <a:avLst/>
            </a:prstGeom>
          </p:spPr>
        </p:pic>
        <p:sp>
          <p:nvSpPr>
            <p:cNvPr id="47" name="Shape 160"/>
            <p:cNvSpPr/>
            <p:nvPr/>
          </p:nvSpPr>
          <p:spPr>
            <a:xfrm>
              <a:off x="319721" y="4229884"/>
              <a:ext cx="1300514" cy="686471"/>
            </a:xfrm>
            <a:prstGeom prst="rect">
              <a:avLst/>
            </a:prstGeom>
            <a:noFill/>
            <a:ln w="25400">
              <a:noFill/>
              <a:miter lim="400000"/>
            </a:ln>
            <a:extLst>
              <a:ext uri="{C572A759-6A51-4108-AA02-DFA0A04FC94B}">
                <ma14:wrappingTextBoxFlag xmlns:ma14="http://schemas.microsoft.com/office/mac/drawingml/2011/main" val="1"/>
              </a:ext>
            </a:extLst>
          </p:spPr>
          <p:txBody>
            <a:bodyPr lIns="37419" tIns="37419" rIns="37419" bIns="37419" anchor="ctr"/>
            <a:lstStyle>
              <a:lvl1pPr>
                <a:defRPr sz="2400"/>
              </a:lvl1pPr>
            </a:lstStyle>
            <a:p>
              <a:r>
                <a:rPr lang="ja-JP" altLang="en-US" sz="1600" dirty="0" smtClean="0"/>
                <a:t>ユーザ</a:t>
              </a:r>
              <a:endParaRPr lang="en-US" altLang="ja-JP" sz="1600" dirty="0" smtClean="0"/>
            </a:p>
          </p:txBody>
        </p:sp>
        <p:sp>
          <p:nvSpPr>
            <p:cNvPr id="48" name="テキスト ボックス 47"/>
            <p:cNvSpPr txBox="1"/>
            <p:nvPr/>
          </p:nvSpPr>
          <p:spPr>
            <a:xfrm>
              <a:off x="7101621" y="4470402"/>
              <a:ext cx="842134" cy="338554"/>
            </a:xfrm>
            <a:prstGeom prst="rect">
              <a:avLst/>
            </a:prstGeom>
            <a:noFill/>
            <a:ln>
              <a:noFill/>
            </a:ln>
          </p:spPr>
          <p:txBody>
            <a:bodyPr wrap="square" rtlCol="0">
              <a:spAutoFit/>
            </a:bodyPr>
            <a:lstStyle/>
            <a:p>
              <a:r>
                <a:rPr lang="ja-JP" altLang="en-US" sz="1600" dirty="0"/>
                <a:t>管理者</a:t>
              </a:r>
              <a:endParaRPr kumimoji="1" lang="ja-JP" altLang="en-US" sz="1600" dirty="0"/>
            </a:p>
          </p:txBody>
        </p:sp>
        <p:cxnSp>
          <p:nvCxnSpPr>
            <p:cNvPr id="49" name="カギ線コネクタ 48"/>
            <p:cNvCxnSpPr>
              <a:stCxn id="19" idx="2"/>
              <a:endCxn id="43" idx="2"/>
            </p:cNvCxnSpPr>
            <p:nvPr/>
          </p:nvCxnSpPr>
          <p:spPr>
            <a:xfrm rot="16200000" flipH="1">
              <a:off x="5343250" y="3856626"/>
              <a:ext cx="194192" cy="3665024"/>
            </a:xfrm>
            <a:prstGeom prst="bentConnector3">
              <a:avLst>
                <a:gd name="adj1" fmla="val 423587"/>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grpSp>
      <p:pic>
        <p:nvPicPr>
          <p:cNvPr id="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1501" y="4537472"/>
            <a:ext cx="505925" cy="6432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9" name="角丸四角形 18"/>
          <p:cNvSpPr/>
          <p:nvPr/>
        </p:nvSpPr>
        <p:spPr>
          <a:xfrm>
            <a:off x="2935435" y="5046854"/>
            <a:ext cx="1344797" cy="595307"/>
          </a:xfrm>
          <a:prstGeom prst="roundRect">
            <a:avLst/>
          </a:prstGeom>
          <a:solidFill>
            <a:schemeClr val="accent5">
              <a:lumMod val="40000"/>
              <a:lumOff val="60000"/>
            </a:schemeClr>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kumimoji="1" lang="ja-JP" altLang="en-US" sz="1600" dirty="0" smtClean="0">
                <a:solidFill>
                  <a:srgbClr val="000000"/>
                </a:solidFill>
              </a:rPr>
              <a:t>シャドウ</a:t>
            </a:r>
            <a:endParaRPr kumimoji="1" lang="en-US" altLang="ja-JP" sz="1600" dirty="0" smtClean="0">
              <a:solidFill>
                <a:srgbClr val="000000"/>
              </a:solidFill>
            </a:endParaRPr>
          </a:p>
          <a:p>
            <a:pPr algn="ctr"/>
            <a:r>
              <a:rPr kumimoji="1" lang="ja-JP" altLang="en-US" sz="1600" dirty="0" smtClean="0">
                <a:solidFill>
                  <a:srgbClr val="000000"/>
                </a:solidFill>
              </a:rPr>
              <a:t>デバイス</a:t>
            </a:r>
          </a:p>
        </p:txBody>
      </p:sp>
      <p:pic>
        <p:nvPicPr>
          <p:cNvPr id="20" name="図 19"/>
          <p:cNvPicPr>
            <a:picLocks noChangeAspect="1"/>
          </p:cNvPicPr>
          <p:nvPr/>
        </p:nvPicPr>
        <p:blipFill>
          <a:blip r:embed="rId5"/>
          <a:stretch>
            <a:fillRect/>
          </a:stretch>
        </p:blipFill>
        <p:spPr>
          <a:xfrm>
            <a:off x="4953365" y="4966474"/>
            <a:ext cx="627234" cy="730129"/>
          </a:xfrm>
          <a:prstGeom prst="rect">
            <a:avLst/>
          </a:prstGeom>
        </p:spPr>
      </p:pic>
      <p:pic>
        <p:nvPicPr>
          <p:cNvPr id="21" name="図 20"/>
          <p:cNvPicPr>
            <a:picLocks noChangeAspect="1"/>
          </p:cNvPicPr>
          <p:nvPr/>
        </p:nvPicPr>
        <p:blipFill>
          <a:blip r:embed="rId6"/>
          <a:stretch>
            <a:fillRect/>
          </a:stretch>
        </p:blipFill>
        <p:spPr>
          <a:xfrm>
            <a:off x="5576991" y="4825305"/>
            <a:ext cx="929777" cy="731836"/>
          </a:xfrm>
          <a:prstGeom prst="rect">
            <a:avLst/>
          </a:prstGeom>
        </p:spPr>
      </p:pic>
      <p:sp>
        <p:nvSpPr>
          <p:cNvPr id="22" name="正方形/長方形 21"/>
          <p:cNvSpPr/>
          <p:nvPr/>
        </p:nvSpPr>
        <p:spPr>
          <a:xfrm>
            <a:off x="4829192" y="5317040"/>
            <a:ext cx="1802309" cy="69471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ja-JP" altLang="en-US" sz="1600" dirty="0" smtClean="0">
                <a:solidFill>
                  <a:schemeClr val="tx1"/>
                </a:solidFill>
              </a:rPr>
              <a:t>仮想デバイス</a:t>
            </a:r>
            <a:endParaRPr kumimoji="1" lang="ja-JP" altLang="en-US" sz="1600" dirty="0">
              <a:solidFill>
                <a:schemeClr val="tx1"/>
              </a:solidFill>
            </a:endParaRPr>
          </a:p>
        </p:txBody>
      </p:sp>
    </p:spTree>
    <p:extLst>
      <p:ext uri="{BB962C8B-B14F-4D97-AF65-F5344CB8AC3E}">
        <p14:creationId xmlns:p14="http://schemas.microsoft.com/office/powerpoint/2010/main" val="1684966376"/>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err="1" smtClean="0"/>
              <a:t>VSB</a:t>
            </a:r>
            <a:r>
              <a:rPr kumimoji="1" lang="en-US" altLang="ja-JP" cap="none" dirty="0" err="1" smtClean="0"/>
              <a:t>ypass</a:t>
            </a:r>
            <a:r>
              <a:rPr kumimoji="1" lang="ja-JP" altLang="en-US" cap="none" dirty="0" smtClean="0"/>
              <a:t>の実現手法</a:t>
            </a:r>
            <a:endParaRPr kumimoji="1" lang="ja-JP" altLang="en-US" cap="none" dirty="0">
              <a:solidFill>
                <a:schemeClr val="tx1"/>
              </a:solidFill>
            </a:endParaRPr>
          </a:p>
        </p:txBody>
      </p:sp>
      <p:sp>
        <p:nvSpPr>
          <p:cNvPr id="3" name="テキスト プレースホルダー 2"/>
          <p:cNvSpPr>
            <a:spLocks noGrp="1"/>
          </p:cNvSpPr>
          <p:nvPr>
            <p:ph type="body" idx="1"/>
          </p:nvPr>
        </p:nvSpPr>
        <p:spPr/>
        <p:txBody>
          <a:bodyPr/>
          <a:lstStyle/>
          <a:p>
            <a:r>
              <a:rPr lang="ja-JP" altLang="en-US" dirty="0" smtClean="0"/>
              <a:t>ネストした仮想化を用いて仮想化システム全体をクラウド</a:t>
            </a:r>
            <a:r>
              <a:rPr lang="en-US" altLang="ja-JP" dirty="0" smtClean="0"/>
              <a:t>VM</a:t>
            </a:r>
            <a:r>
              <a:rPr lang="ja-JP" altLang="en-US" dirty="0" smtClean="0"/>
              <a:t>内で動作させる</a:t>
            </a:r>
            <a:endParaRPr lang="en-US" altLang="ja-JP" dirty="0" smtClean="0"/>
          </a:p>
          <a:p>
            <a:pPr lvl="1"/>
            <a:r>
              <a:rPr kumimoji="1" lang="ja-JP" altLang="en-US" dirty="0" smtClean="0"/>
              <a:t>強制パススルー機構によりユーザ</a:t>
            </a:r>
            <a:r>
              <a:rPr kumimoji="1" lang="en-US" altLang="ja-JP" dirty="0" smtClean="0"/>
              <a:t>VM</a:t>
            </a:r>
            <a:r>
              <a:rPr kumimoji="1" lang="ja-JP" altLang="en-US" dirty="0" smtClean="0"/>
              <a:t>の入出力命令をクラウドハイパーバイザが横取り</a:t>
            </a:r>
            <a:endParaRPr kumimoji="1" lang="en-US" altLang="ja-JP" dirty="0" smtClean="0"/>
          </a:p>
          <a:p>
            <a:pPr lvl="1"/>
            <a:r>
              <a:rPr lang="ja-JP" altLang="en-US" dirty="0" smtClean="0"/>
              <a:t>シャドウデバイスを用いて入出力命令を処理</a:t>
            </a:r>
            <a:endParaRPr lang="en-US" altLang="ja-JP" dirty="0"/>
          </a:p>
          <a:p>
            <a:pPr lvl="1"/>
            <a:r>
              <a:rPr kumimoji="1" lang="ja-JP" altLang="en-US" dirty="0" smtClean="0"/>
              <a:t>シャドウデバイスで発生した割り込みはユーザ</a:t>
            </a:r>
            <a:r>
              <a:rPr kumimoji="1" lang="en-US" altLang="ja-JP" dirty="0" smtClean="0"/>
              <a:t>VM</a:t>
            </a:r>
            <a:r>
              <a:rPr kumimoji="1" lang="ja-JP" altLang="en-US" dirty="0" smtClean="0"/>
              <a:t>に転送</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2A54A162-4402-AF4A-9948-CA1DEF6EFCA5}" type="slidenum">
              <a:rPr kumimoji="1" lang="ja-JP" altLang="en-US" smtClean="0"/>
              <a:pPr/>
              <a:t>5</a:t>
            </a:fld>
            <a:endParaRPr kumimoji="1" lang="ja-JP" altLang="en-US" dirty="0"/>
          </a:p>
        </p:txBody>
      </p:sp>
      <p:sp>
        <p:nvSpPr>
          <p:cNvPr id="22" name="Shape 166"/>
          <p:cNvSpPr/>
          <p:nvPr/>
        </p:nvSpPr>
        <p:spPr>
          <a:xfrm>
            <a:off x="3008823" y="6376675"/>
            <a:ext cx="4613367" cy="312705"/>
          </a:xfrm>
          <a:prstGeom prst="rect">
            <a:avLst/>
          </a:prstGeom>
          <a:solidFill>
            <a:srgbClr val="DCE6F2"/>
          </a:solidFill>
          <a:ln w="9525" cmpd="sng">
            <a:solidFill>
              <a:srgbClr val="4F81BD"/>
            </a:solidFill>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37419" tIns="37419" rIns="37419" bIns="37419" anchor="ctr"/>
          <a:lstStyle/>
          <a:p>
            <a:r>
              <a:rPr lang="ja-JP" altLang="en-US" sz="1600" dirty="0" smtClean="0"/>
              <a:t>クラウドハイパーバイザ</a:t>
            </a:r>
            <a:endParaRPr sz="1600" dirty="0"/>
          </a:p>
        </p:txBody>
      </p:sp>
      <p:cxnSp>
        <p:nvCxnSpPr>
          <p:cNvPr id="23" name="直線矢印コネクタ 22"/>
          <p:cNvCxnSpPr/>
          <p:nvPr/>
        </p:nvCxnSpPr>
        <p:spPr>
          <a:xfrm>
            <a:off x="2207764" y="5816008"/>
            <a:ext cx="790520" cy="0"/>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9" name="角丸四角形 28"/>
          <p:cNvSpPr/>
          <p:nvPr/>
        </p:nvSpPr>
        <p:spPr>
          <a:xfrm>
            <a:off x="2990439" y="5579577"/>
            <a:ext cx="1234590" cy="472862"/>
          </a:xfrm>
          <a:prstGeom prst="roundRect">
            <a:avLst/>
          </a:prstGeom>
          <a:solidFill>
            <a:srgbClr val="B7DEE8"/>
          </a:solidFill>
          <a:ln>
            <a:solidFill>
              <a:srgbClr val="4BACC6"/>
            </a:solid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kumimoji="1" lang="ja-JP" altLang="en-US" sz="1600" dirty="0" smtClean="0">
                <a:solidFill>
                  <a:srgbClr val="000000"/>
                </a:solidFill>
              </a:rPr>
              <a:t>シャドウ</a:t>
            </a:r>
            <a:endParaRPr kumimoji="1" lang="en-US" altLang="ja-JP" sz="1600" dirty="0" smtClean="0">
              <a:solidFill>
                <a:srgbClr val="000000"/>
              </a:solidFill>
            </a:endParaRPr>
          </a:p>
          <a:p>
            <a:pPr algn="ctr"/>
            <a:r>
              <a:rPr kumimoji="1" lang="ja-JP" altLang="en-US" sz="1600" dirty="0" smtClean="0">
                <a:solidFill>
                  <a:srgbClr val="000000"/>
                </a:solidFill>
              </a:rPr>
              <a:t>デバイス</a:t>
            </a:r>
          </a:p>
        </p:txBody>
      </p:sp>
      <p:pic>
        <p:nvPicPr>
          <p:cNvPr id="30" name="図 29"/>
          <p:cNvPicPr>
            <a:picLocks noChangeAspect="1"/>
          </p:cNvPicPr>
          <p:nvPr/>
        </p:nvPicPr>
        <p:blipFill>
          <a:blip r:embed="rId3"/>
          <a:stretch>
            <a:fillRect/>
          </a:stretch>
        </p:blipFill>
        <p:spPr>
          <a:xfrm flipH="1">
            <a:off x="680619" y="5040110"/>
            <a:ext cx="1412579" cy="1817890"/>
          </a:xfrm>
          <a:prstGeom prst="rect">
            <a:avLst/>
          </a:prstGeom>
        </p:spPr>
      </p:pic>
      <p:sp>
        <p:nvSpPr>
          <p:cNvPr id="31" name="Shape 160"/>
          <p:cNvSpPr/>
          <p:nvPr/>
        </p:nvSpPr>
        <p:spPr>
          <a:xfrm>
            <a:off x="680619" y="4520101"/>
            <a:ext cx="1300514" cy="686471"/>
          </a:xfrm>
          <a:prstGeom prst="rect">
            <a:avLst/>
          </a:prstGeom>
          <a:noFill/>
          <a:ln w="25400">
            <a:noFill/>
            <a:miter lim="400000"/>
          </a:ln>
          <a:extLst>
            <a:ext uri="{C572A759-6A51-4108-AA02-DFA0A04FC94B}">
              <ma14:wrappingTextBoxFlag xmlns:ma14="http://schemas.microsoft.com/office/mac/drawingml/2011/main" val="1"/>
            </a:ext>
          </a:extLst>
        </p:spPr>
        <p:txBody>
          <a:bodyPr lIns="37419" tIns="37419" rIns="37419" bIns="37419" anchor="ctr"/>
          <a:lstStyle>
            <a:lvl1pPr>
              <a:defRPr sz="2400"/>
            </a:lvl1pPr>
          </a:lstStyle>
          <a:p>
            <a:r>
              <a:rPr lang="ja-JP" altLang="en-US" sz="1600" dirty="0" smtClean="0"/>
              <a:t>ユーザ</a:t>
            </a:r>
            <a:endParaRPr lang="en-US" altLang="ja-JP" sz="1600" dirty="0" smtClean="0"/>
          </a:p>
        </p:txBody>
      </p:sp>
      <p:grpSp>
        <p:nvGrpSpPr>
          <p:cNvPr id="5" name="図形グループ 4"/>
          <p:cNvGrpSpPr/>
          <p:nvPr/>
        </p:nvGrpSpPr>
        <p:grpSpPr>
          <a:xfrm>
            <a:off x="4408618" y="4342366"/>
            <a:ext cx="3199619" cy="1865027"/>
            <a:chOff x="4422571" y="4516142"/>
            <a:chExt cx="3199619" cy="1865027"/>
          </a:xfrm>
        </p:grpSpPr>
        <p:sp>
          <p:nvSpPr>
            <p:cNvPr id="19" name="Shape 162"/>
            <p:cNvSpPr/>
            <p:nvPr/>
          </p:nvSpPr>
          <p:spPr>
            <a:xfrm>
              <a:off x="4422571" y="4520101"/>
              <a:ext cx="3199619" cy="1861068"/>
            </a:xfrm>
            <a:prstGeom prst="rect">
              <a:avLst/>
            </a:prstGeom>
            <a:solidFill>
              <a:schemeClr val="accent1">
                <a:lumMod val="40000"/>
                <a:lumOff val="60000"/>
              </a:schemeClr>
            </a:solidFill>
            <a:ln w="9525" cmpd="sng">
              <a:solidFill>
                <a:schemeClr val="accent1"/>
              </a:solidFill>
              <a:miter lim="400000"/>
            </a:ln>
          </p:spPr>
          <p:txBody>
            <a:bodyPr lIns="37419" tIns="37419" rIns="37419" bIns="37419" anchor="ctr"/>
            <a:lstStyle/>
            <a:p>
              <a:pPr>
                <a:defRPr sz="2400"/>
              </a:pPr>
              <a:endParaRPr/>
            </a:p>
          </p:txBody>
        </p:sp>
        <p:sp>
          <p:nvSpPr>
            <p:cNvPr id="20" name="Shape 163"/>
            <p:cNvSpPr/>
            <p:nvPr/>
          </p:nvSpPr>
          <p:spPr>
            <a:xfrm>
              <a:off x="4547464" y="4818646"/>
              <a:ext cx="2921927" cy="1475635"/>
            </a:xfrm>
            <a:prstGeom prst="rect">
              <a:avLst/>
            </a:prstGeom>
            <a:solidFill>
              <a:schemeClr val="accent2">
                <a:lumMod val="60000"/>
                <a:lumOff val="40000"/>
              </a:schemeClr>
            </a:solidFill>
            <a:ln w="9525" cmpd="sng">
              <a:solidFill>
                <a:schemeClr val="accent2"/>
              </a:solidFill>
              <a:prstDash val="dash"/>
              <a:miter lim="400000"/>
            </a:ln>
            <a:extLst>
              <a:ext uri="{C572A759-6A51-4108-AA02-DFA0A04FC94B}">
                <ma14:wrappingTextBoxFlag xmlns:ma14="http://schemas.microsoft.com/office/mac/drawingml/2011/main" val="1"/>
              </a:ext>
            </a:extLst>
          </p:spPr>
          <p:txBody>
            <a:bodyPr lIns="37419" tIns="37419" rIns="37419" bIns="37419" anchor="ctr"/>
            <a:lstStyle/>
            <a:p>
              <a:pPr>
                <a:defRPr sz="2400"/>
              </a:pPr>
              <a:endParaRPr dirty="0"/>
            </a:p>
          </p:txBody>
        </p:sp>
        <p:sp>
          <p:nvSpPr>
            <p:cNvPr id="21" name="Shape 164"/>
            <p:cNvSpPr/>
            <p:nvPr/>
          </p:nvSpPr>
          <p:spPr>
            <a:xfrm>
              <a:off x="6008428" y="5344919"/>
              <a:ext cx="1346709" cy="460255"/>
            </a:xfrm>
            <a:prstGeom prst="rect">
              <a:avLst/>
            </a:prstGeom>
            <a:solidFill>
              <a:srgbClr val="FFFFFF"/>
            </a:solidFill>
            <a:ln w="9525" cmpd="sng">
              <a:solidFill>
                <a:srgbClr val="1F497D"/>
              </a:solidFill>
              <a:miter lim="400000"/>
            </a:ln>
            <a:extLst>
              <a:ext uri="{C572A759-6A51-4108-AA02-DFA0A04FC94B}">
                <ma14:wrappingTextBoxFlag xmlns:ma14="http://schemas.microsoft.com/office/mac/drawingml/2011/main" val="1"/>
              </a:ext>
            </a:extLst>
          </p:spPr>
          <p:txBody>
            <a:bodyPr lIns="37419" tIns="37419" rIns="37419" bIns="37419" anchor="ctr"/>
            <a:lstStyle/>
            <a:p>
              <a:r>
                <a:rPr lang="ja-JP" altLang="en-US" sz="1600" dirty="0" smtClean="0"/>
                <a:t>ユーザ</a:t>
              </a:r>
              <a:r>
                <a:rPr lang="en-US" altLang="ja-JP" sz="1600" dirty="0" smtClean="0"/>
                <a:t>VM</a:t>
              </a:r>
              <a:endParaRPr sz="1600" dirty="0"/>
            </a:p>
          </p:txBody>
        </p:sp>
        <p:sp>
          <p:nvSpPr>
            <p:cNvPr id="26" name="正方形/長方形 25"/>
            <p:cNvSpPr/>
            <p:nvPr/>
          </p:nvSpPr>
          <p:spPr>
            <a:xfrm>
              <a:off x="4675699" y="5344919"/>
              <a:ext cx="1208362" cy="462603"/>
            </a:xfrm>
            <a:prstGeom prst="rect">
              <a:avLst/>
            </a:prstGeom>
            <a:solidFill>
              <a:schemeClr val="bg1">
                <a:lumMod val="85000"/>
              </a:schemeClr>
            </a:solidFill>
            <a:ln>
              <a:solidFill>
                <a:schemeClr val="tx1">
                  <a:lumMod val="50000"/>
                  <a:lumOff val="50000"/>
                </a:schemeClr>
              </a:solidFill>
              <a:prstDash val="dash"/>
            </a:ln>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kumimoji="1" lang="ja-JP" altLang="en-US" sz="1600" dirty="0">
                  <a:solidFill>
                    <a:schemeClr val="tx1"/>
                  </a:solidFill>
                </a:rPr>
                <a:t>仮想</a:t>
              </a:r>
              <a:endParaRPr kumimoji="1" lang="en-US" altLang="ja-JP" sz="1600" dirty="0">
                <a:solidFill>
                  <a:schemeClr val="tx1"/>
                </a:solidFill>
              </a:endParaRPr>
            </a:p>
            <a:p>
              <a:pPr algn="ctr"/>
              <a:r>
                <a:rPr kumimoji="1" lang="ja-JP" altLang="en-US" sz="1600" dirty="0">
                  <a:solidFill>
                    <a:schemeClr val="tx1"/>
                  </a:solidFill>
                </a:rPr>
                <a:t>デバイス</a:t>
              </a:r>
            </a:p>
          </p:txBody>
        </p:sp>
        <p:sp>
          <p:nvSpPr>
            <p:cNvPr id="27" name="正方形/長方形 26"/>
            <p:cNvSpPr/>
            <p:nvPr/>
          </p:nvSpPr>
          <p:spPr>
            <a:xfrm>
              <a:off x="5169686" y="4968779"/>
              <a:ext cx="1916906" cy="27851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kumimoji="1" lang="ja-JP" altLang="en-US" sz="1600" dirty="0">
                  <a:solidFill>
                    <a:srgbClr val="000000"/>
                  </a:solidFill>
                </a:rPr>
                <a:t>仮想化システム</a:t>
              </a:r>
            </a:p>
          </p:txBody>
        </p:sp>
        <p:sp>
          <p:nvSpPr>
            <p:cNvPr id="28" name="正方形/長方形 27"/>
            <p:cNvSpPr/>
            <p:nvPr/>
          </p:nvSpPr>
          <p:spPr>
            <a:xfrm>
              <a:off x="5169686" y="4516142"/>
              <a:ext cx="1916906" cy="27851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kumimoji="1" lang="ja-JP" altLang="en-US" sz="1600" dirty="0" smtClean="0">
                  <a:solidFill>
                    <a:srgbClr val="000000"/>
                  </a:solidFill>
                </a:rPr>
                <a:t>クラウド</a:t>
              </a:r>
              <a:r>
                <a:rPr kumimoji="1" lang="en-US" altLang="ja-JP" sz="1600" dirty="0" smtClean="0">
                  <a:solidFill>
                    <a:srgbClr val="000000"/>
                  </a:solidFill>
                </a:rPr>
                <a:t>VM</a:t>
              </a:r>
              <a:endParaRPr kumimoji="1" lang="ja-JP" altLang="en-US" sz="1600" dirty="0">
                <a:solidFill>
                  <a:srgbClr val="000000"/>
                </a:solidFill>
              </a:endParaRPr>
            </a:p>
          </p:txBody>
        </p:sp>
        <p:sp>
          <p:nvSpPr>
            <p:cNvPr id="9" name="正方形/長方形 8"/>
            <p:cNvSpPr/>
            <p:nvPr/>
          </p:nvSpPr>
          <p:spPr>
            <a:xfrm>
              <a:off x="4675699" y="5856914"/>
              <a:ext cx="2679438" cy="357541"/>
            </a:xfrm>
            <a:prstGeom prst="rect">
              <a:avLst/>
            </a:prstGeom>
            <a:solidFill>
              <a:schemeClr val="accent1">
                <a:lumMod val="20000"/>
                <a:lumOff val="8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ゲストハイパーバイザ</a:t>
              </a:r>
              <a:endParaRPr kumimoji="1" lang="ja-JP" altLang="en-US" sz="1600" dirty="0">
                <a:solidFill>
                  <a:srgbClr val="000000"/>
                </a:solidFill>
              </a:endParaRPr>
            </a:p>
          </p:txBody>
        </p:sp>
      </p:grpSp>
      <p:cxnSp>
        <p:nvCxnSpPr>
          <p:cNvPr id="6" name="曲線コネクタ 5"/>
          <p:cNvCxnSpPr>
            <a:stCxn id="21" idx="3"/>
            <a:endCxn id="22" idx="3"/>
          </p:cNvCxnSpPr>
          <p:nvPr/>
        </p:nvCxnSpPr>
        <p:spPr>
          <a:xfrm>
            <a:off x="7341184" y="5401271"/>
            <a:ext cx="281006" cy="1131757"/>
          </a:xfrm>
          <a:prstGeom prst="curvedConnector3">
            <a:avLst>
              <a:gd name="adj1" fmla="val 362130"/>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直線矢印コネクタ 14"/>
          <p:cNvCxnSpPr/>
          <p:nvPr/>
        </p:nvCxnSpPr>
        <p:spPr>
          <a:xfrm>
            <a:off x="3556000" y="6052439"/>
            <a:ext cx="0" cy="32873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4005512"/>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p:txBody>
          <a:bodyPr/>
          <a:lstStyle/>
          <a:p>
            <a:r>
              <a:rPr lang="en-US" altLang="ja-JP" dirty="0" smtClean="0"/>
              <a:t>VM</a:t>
            </a:r>
            <a:r>
              <a:rPr lang="ja-JP" altLang="en-US" dirty="0" smtClean="0"/>
              <a:t>マイグレーションにおける問題</a:t>
            </a:r>
            <a:endParaRPr lang="en-US" dirty="0">
              <a:solidFill>
                <a:srgbClr val="000000"/>
              </a:solidFill>
            </a:endParaRPr>
          </a:p>
        </p:txBody>
      </p:sp>
      <p:sp>
        <p:nvSpPr>
          <p:cNvPr id="159" name="Shape 159"/>
          <p:cNvSpPr>
            <a:spLocks noGrp="1"/>
          </p:cNvSpPr>
          <p:nvPr>
            <p:ph type="body" idx="1"/>
          </p:nvPr>
        </p:nvSpPr>
        <p:spPr/>
        <p:txBody>
          <a:bodyPr/>
          <a:lstStyle/>
          <a:p>
            <a:r>
              <a:rPr lang="en-US" altLang="ja-JP" dirty="0" err="1" smtClean="0"/>
              <a:t>VSBypass</a:t>
            </a:r>
            <a:r>
              <a:rPr lang="ja-JP" altLang="en-US" dirty="0" smtClean="0"/>
              <a:t>では</a:t>
            </a:r>
            <a:r>
              <a:rPr lang="en-US" altLang="ja-JP" dirty="0" smtClean="0"/>
              <a:t>VM</a:t>
            </a:r>
            <a:r>
              <a:rPr lang="ja-JP" altLang="en-US" dirty="0" smtClean="0"/>
              <a:t>マイグレーション後に帯域外リモート管理が再開できなくなる</a:t>
            </a:r>
            <a:endParaRPr lang="en-US" altLang="ja-JP" dirty="0" smtClean="0">
              <a:solidFill>
                <a:srgbClr val="000000"/>
              </a:solidFill>
            </a:endParaRPr>
          </a:p>
          <a:p>
            <a:pPr lvl="1"/>
            <a:r>
              <a:rPr lang="ja-JP" altLang="en-US" dirty="0" smtClean="0">
                <a:solidFill>
                  <a:srgbClr val="000000"/>
                </a:solidFill>
              </a:rPr>
              <a:t>従来、仮想デバイスの状態を転送することで再開可能</a:t>
            </a:r>
            <a:endParaRPr lang="en-US" altLang="ja-JP" dirty="0" smtClean="0">
              <a:solidFill>
                <a:srgbClr val="000000"/>
              </a:solidFill>
            </a:endParaRPr>
          </a:p>
          <a:p>
            <a:pPr lvl="1"/>
            <a:r>
              <a:rPr lang="ja-JP" altLang="en-US" dirty="0" smtClean="0">
                <a:solidFill>
                  <a:srgbClr val="000000"/>
                </a:solidFill>
              </a:rPr>
              <a:t>仮想化システムの外側にあるシャドウデバイスの状態は転送されない</a:t>
            </a:r>
            <a:endParaRPr lang="en-US" altLang="ja-JP" dirty="0" smtClean="0">
              <a:solidFill>
                <a:srgbClr val="000000"/>
              </a:solidFill>
            </a:endParaRPr>
          </a:p>
          <a:p>
            <a:pPr lvl="2"/>
            <a:r>
              <a:rPr lang="ja-JP" altLang="en-US" dirty="0" smtClean="0">
                <a:solidFill>
                  <a:srgbClr val="000000"/>
                </a:solidFill>
              </a:rPr>
              <a:t>シャドウデバイスの状態が失われる</a:t>
            </a:r>
            <a:endParaRPr lang="en-US" altLang="ja-JP" dirty="0" smtClean="0">
              <a:solidFill>
                <a:srgbClr val="000000"/>
              </a:solidFill>
            </a:endParaRPr>
          </a:p>
        </p:txBody>
      </p:sp>
      <p:sp>
        <p:nvSpPr>
          <p:cNvPr id="4" name="スライド番号プレースホルダー 3"/>
          <p:cNvSpPr>
            <a:spLocks noGrp="1"/>
          </p:cNvSpPr>
          <p:nvPr>
            <p:ph type="sldNum" sz="quarter" idx="12"/>
          </p:nvPr>
        </p:nvSpPr>
        <p:spPr/>
        <p:txBody>
          <a:bodyPr/>
          <a:lstStyle/>
          <a:p>
            <a:fld id="{86CB4B4D-7CA3-9044-876B-883B54F8677D}" type="slidenum">
              <a:rPr lang="uk-UA" smtClean="0"/>
              <a:pPr/>
              <a:t>6</a:t>
            </a:fld>
            <a:endParaRPr lang="uk-UA"/>
          </a:p>
        </p:txBody>
      </p:sp>
      <p:sp>
        <p:nvSpPr>
          <p:cNvPr id="51" name="テキスト ボックス 50"/>
          <p:cNvSpPr txBox="1"/>
          <p:nvPr/>
        </p:nvSpPr>
        <p:spPr>
          <a:xfrm>
            <a:off x="988893" y="6389083"/>
            <a:ext cx="184666" cy="400110"/>
          </a:xfrm>
          <a:prstGeom prst="rect">
            <a:avLst/>
          </a:prstGeom>
          <a:noFill/>
        </p:spPr>
        <p:txBody>
          <a:bodyPr wrap="none" rtlCol="0">
            <a:spAutoFit/>
          </a:bodyPr>
          <a:lstStyle/>
          <a:p>
            <a:endParaRPr kumimoji="1" lang="ja-JP" altLang="en-US" sz="2000" dirty="0"/>
          </a:p>
        </p:txBody>
      </p:sp>
      <p:sp>
        <p:nvSpPr>
          <p:cNvPr id="35" name="角丸四角形 34"/>
          <p:cNvSpPr/>
          <p:nvPr/>
        </p:nvSpPr>
        <p:spPr>
          <a:xfrm>
            <a:off x="272356" y="5089475"/>
            <a:ext cx="1034384" cy="612131"/>
          </a:xfrm>
          <a:prstGeom prst="roundRect">
            <a:avLst/>
          </a:prstGeom>
          <a:solidFill>
            <a:srgbClr val="B7DEE8"/>
          </a:solidFill>
          <a:ln>
            <a:solidFill>
              <a:srgbClr val="4BACC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chemeClr val="tx1"/>
                </a:solidFill>
              </a:rPr>
              <a:t>シャドウ</a:t>
            </a:r>
            <a:endParaRPr kumimoji="1" lang="en-US" altLang="ja-JP" sz="1600" dirty="0" smtClean="0">
              <a:solidFill>
                <a:schemeClr val="tx1"/>
              </a:solidFill>
            </a:endParaRPr>
          </a:p>
          <a:p>
            <a:pPr algn="ctr"/>
            <a:r>
              <a:rPr kumimoji="1" lang="ja-JP" altLang="en-US" sz="1600" dirty="0" smtClean="0">
                <a:solidFill>
                  <a:schemeClr val="tx1"/>
                </a:solidFill>
              </a:rPr>
              <a:t>デバイス</a:t>
            </a:r>
            <a:endParaRPr kumimoji="1" lang="ja-JP" altLang="en-US" sz="1600" dirty="0">
              <a:solidFill>
                <a:schemeClr val="tx1"/>
              </a:solidFill>
            </a:endParaRPr>
          </a:p>
        </p:txBody>
      </p:sp>
      <p:sp>
        <p:nvSpPr>
          <p:cNvPr id="53" name="角丸四角形 52"/>
          <p:cNvSpPr/>
          <p:nvPr/>
        </p:nvSpPr>
        <p:spPr>
          <a:xfrm>
            <a:off x="94073" y="4100386"/>
            <a:ext cx="4336816" cy="2465461"/>
          </a:xfrm>
          <a:prstGeom prst="roundRect">
            <a:avLst/>
          </a:prstGeom>
          <a:no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6" name="正方形/長方形 55"/>
          <p:cNvSpPr/>
          <p:nvPr/>
        </p:nvSpPr>
        <p:spPr>
          <a:xfrm>
            <a:off x="1040661" y="4151100"/>
            <a:ext cx="1493378" cy="21165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移送元ホスト</a:t>
            </a:r>
            <a:endParaRPr kumimoji="1" lang="en-US" altLang="ja-JP" sz="1600" dirty="0" smtClean="0">
              <a:solidFill>
                <a:srgbClr val="000000"/>
              </a:solidFill>
            </a:endParaRPr>
          </a:p>
        </p:txBody>
      </p:sp>
      <p:grpSp>
        <p:nvGrpSpPr>
          <p:cNvPr id="57" name="図形グループ 56"/>
          <p:cNvGrpSpPr/>
          <p:nvPr/>
        </p:nvGrpSpPr>
        <p:grpSpPr>
          <a:xfrm>
            <a:off x="4938889" y="4100386"/>
            <a:ext cx="3454979" cy="2465461"/>
            <a:chOff x="4524086" y="4430878"/>
            <a:chExt cx="3937397" cy="2465461"/>
          </a:xfrm>
        </p:grpSpPr>
        <p:sp>
          <p:nvSpPr>
            <p:cNvPr id="66" name="角丸四角形 65"/>
            <p:cNvSpPr/>
            <p:nvPr/>
          </p:nvSpPr>
          <p:spPr>
            <a:xfrm>
              <a:off x="4713891" y="4430878"/>
              <a:ext cx="3449305" cy="2465461"/>
            </a:xfrm>
            <a:prstGeom prst="roundRect">
              <a:avLst/>
            </a:prstGeom>
            <a:no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8" name="正方形/長方形 67"/>
            <p:cNvSpPr/>
            <p:nvPr/>
          </p:nvSpPr>
          <p:spPr>
            <a:xfrm>
              <a:off x="4524086" y="4430878"/>
              <a:ext cx="3937397" cy="26236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移送先ホスト</a:t>
              </a:r>
              <a:endParaRPr kumimoji="1" lang="en-US" altLang="ja-JP" sz="1600" dirty="0" smtClean="0">
                <a:solidFill>
                  <a:srgbClr val="000000"/>
                </a:solidFill>
              </a:endParaRPr>
            </a:p>
          </p:txBody>
        </p:sp>
      </p:grpSp>
      <p:sp>
        <p:nvSpPr>
          <p:cNvPr id="58" name="正方形/長方形 57"/>
          <p:cNvSpPr/>
          <p:nvPr/>
        </p:nvSpPr>
        <p:spPr>
          <a:xfrm>
            <a:off x="3894667" y="5598135"/>
            <a:ext cx="1738352" cy="2069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転送</a:t>
            </a:r>
            <a:endParaRPr kumimoji="1" lang="en-US" altLang="ja-JP" sz="1600" dirty="0" smtClean="0">
              <a:solidFill>
                <a:srgbClr val="000000"/>
              </a:solidFill>
            </a:endParaRPr>
          </a:p>
        </p:txBody>
      </p:sp>
      <p:grpSp>
        <p:nvGrpSpPr>
          <p:cNvPr id="15" name="図形グループ 14"/>
          <p:cNvGrpSpPr/>
          <p:nvPr/>
        </p:nvGrpSpPr>
        <p:grpSpPr>
          <a:xfrm>
            <a:off x="1523233" y="4653590"/>
            <a:ext cx="2738323" cy="1572079"/>
            <a:chOff x="1523233" y="4653590"/>
            <a:chExt cx="2738323" cy="1572079"/>
          </a:xfrm>
        </p:grpSpPr>
        <p:sp>
          <p:nvSpPr>
            <p:cNvPr id="36" name="正方形/長方形 35"/>
            <p:cNvSpPr/>
            <p:nvPr/>
          </p:nvSpPr>
          <p:spPr>
            <a:xfrm>
              <a:off x="1523233" y="4653590"/>
              <a:ext cx="2738323" cy="1572079"/>
            </a:xfrm>
            <a:prstGeom prst="rect">
              <a:avLst/>
            </a:prstGeom>
            <a:solidFill>
              <a:schemeClr val="accent2">
                <a:lumMod val="60000"/>
                <a:lumOff val="4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1523233" y="4658206"/>
              <a:ext cx="2738323" cy="21761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600" dirty="0" smtClean="0">
                  <a:solidFill>
                    <a:srgbClr val="000000"/>
                  </a:solidFill>
                </a:rPr>
                <a:t>仮想化システム</a:t>
              </a:r>
              <a:endParaRPr kumimoji="1" lang="en-US" altLang="ja-JP" sz="1600" dirty="0" smtClean="0">
                <a:solidFill>
                  <a:srgbClr val="000000"/>
                </a:solidFill>
              </a:endParaRPr>
            </a:p>
          </p:txBody>
        </p:sp>
        <p:sp>
          <p:nvSpPr>
            <p:cNvPr id="70" name="Shape 164"/>
            <p:cNvSpPr/>
            <p:nvPr/>
          </p:nvSpPr>
          <p:spPr>
            <a:xfrm>
              <a:off x="1874990" y="4969774"/>
              <a:ext cx="948683" cy="483272"/>
            </a:xfrm>
            <a:prstGeom prst="rect">
              <a:avLst/>
            </a:prstGeom>
            <a:solidFill>
              <a:srgbClr val="FFFFFF"/>
            </a:solidFill>
            <a:ln w="9525" cmpd="sng">
              <a:solidFill>
                <a:srgbClr val="1F497D"/>
              </a:solidFill>
              <a:miter lim="400000"/>
            </a:ln>
            <a:extLst>
              <a:ext uri="{C572A759-6A51-4108-AA02-DFA0A04FC94B}">
                <ma14:wrappingTextBoxFlag xmlns:ma14="http://schemas.microsoft.com/office/mac/drawingml/2011/main" val="1"/>
              </a:ext>
            </a:extLst>
          </p:spPr>
          <p:txBody>
            <a:bodyPr lIns="37419" tIns="37419" rIns="37419" bIns="37419" anchor="ctr"/>
            <a:lstStyle/>
            <a:p>
              <a:r>
                <a:rPr lang="ja-JP" altLang="en-US" sz="1600" dirty="0" smtClean="0"/>
                <a:t>ユーザ</a:t>
              </a:r>
              <a:r>
                <a:rPr lang="en-US" altLang="ja-JP" sz="1600" dirty="0" smtClean="0"/>
                <a:t>VM</a:t>
              </a:r>
              <a:endParaRPr sz="1600" dirty="0"/>
            </a:p>
          </p:txBody>
        </p:sp>
        <p:cxnSp>
          <p:nvCxnSpPr>
            <p:cNvPr id="137" name="直線矢印コネクタ 136"/>
            <p:cNvCxnSpPr>
              <a:stCxn id="30" idx="2"/>
            </p:cNvCxnSpPr>
            <p:nvPr/>
          </p:nvCxnSpPr>
          <p:spPr>
            <a:xfrm>
              <a:off x="3397317" y="5432377"/>
              <a:ext cx="0" cy="2014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9" name="対角する 2 つの角を切り取った四角形 148"/>
            <p:cNvSpPr/>
            <p:nvPr/>
          </p:nvSpPr>
          <p:spPr>
            <a:xfrm>
              <a:off x="2659985" y="5633867"/>
              <a:ext cx="1234682" cy="487265"/>
            </a:xfrm>
            <a:prstGeom prst="snip2DiagRect">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移送</a:t>
              </a:r>
              <a:endParaRPr kumimoji="1" lang="en-US" altLang="ja-JP" sz="1600" dirty="0" smtClean="0">
                <a:solidFill>
                  <a:srgbClr val="000000"/>
                </a:solidFill>
              </a:endParaRPr>
            </a:p>
            <a:p>
              <a:pPr algn="ctr"/>
              <a:r>
                <a:rPr kumimoji="1" lang="ja-JP" altLang="en-US" sz="1600" dirty="0" smtClean="0">
                  <a:solidFill>
                    <a:srgbClr val="000000"/>
                  </a:solidFill>
                </a:rPr>
                <a:t>クライアン</a:t>
              </a:r>
              <a:r>
                <a:rPr kumimoji="1" lang="ja-JP" altLang="en-US" sz="1400" dirty="0" smtClean="0">
                  <a:solidFill>
                    <a:srgbClr val="000000"/>
                  </a:solidFill>
                </a:rPr>
                <a:t>ト</a:t>
              </a:r>
              <a:endParaRPr kumimoji="1" lang="ja-JP" altLang="en-US" sz="1400" dirty="0">
                <a:solidFill>
                  <a:srgbClr val="000000"/>
                </a:solidFill>
              </a:endParaRPr>
            </a:p>
          </p:txBody>
        </p:sp>
        <p:sp>
          <p:nvSpPr>
            <p:cNvPr id="30" name="正方形/長方形 29"/>
            <p:cNvSpPr/>
            <p:nvPr/>
          </p:nvSpPr>
          <p:spPr>
            <a:xfrm>
              <a:off x="2899967" y="4969774"/>
              <a:ext cx="994700" cy="462603"/>
            </a:xfrm>
            <a:prstGeom prst="rect">
              <a:avLst/>
            </a:prstGeom>
            <a:solidFill>
              <a:schemeClr val="bg1">
                <a:lumMod val="85000"/>
              </a:schemeClr>
            </a:solidFill>
            <a:ln>
              <a:solidFill>
                <a:schemeClr val="tx1">
                  <a:lumMod val="50000"/>
                  <a:lumOff val="50000"/>
                </a:schemeClr>
              </a:solidFill>
              <a:prstDash val="solid"/>
            </a:ln>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kumimoji="1" lang="ja-JP" altLang="en-US" sz="1600" dirty="0">
                  <a:solidFill>
                    <a:schemeClr val="tx1"/>
                  </a:solidFill>
                </a:rPr>
                <a:t>仮想</a:t>
              </a:r>
              <a:endParaRPr kumimoji="1" lang="en-US" altLang="ja-JP" sz="1600" dirty="0">
                <a:solidFill>
                  <a:schemeClr val="tx1"/>
                </a:solidFill>
              </a:endParaRPr>
            </a:p>
            <a:p>
              <a:pPr algn="ctr"/>
              <a:r>
                <a:rPr kumimoji="1" lang="ja-JP" altLang="en-US" sz="1600" dirty="0">
                  <a:solidFill>
                    <a:schemeClr val="tx1"/>
                  </a:solidFill>
                </a:rPr>
                <a:t>デバイス</a:t>
              </a:r>
            </a:p>
          </p:txBody>
        </p:sp>
        <p:cxnSp>
          <p:nvCxnSpPr>
            <p:cNvPr id="13" name="カギ線コネクタ 12"/>
            <p:cNvCxnSpPr>
              <a:stCxn id="70" idx="2"/>
              <a:endCxn id="149" idx="2"/>
            </p:cNvCxnSpPr>
            <p:nvPr/>
          </p:nvCxnSpPr>
          <p:spPr>
            <a:xfrm rot="16200000" flipH="1">
              <a:off x="2292431" y="5509946"/>
              <a:ext cx="424454" cy="310653"/>
            </a:xfrm>
            <a:prstGeom prst="bentConnector2">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41" name="図形グループ 40"/>
          <p:cNvGrpSpPr/>
          <p:nvPr/>
        </p:nvGrpSpPr>
        <p:grpSpPr>
          <a:xfrm>
            <a:off x="5258362" y="4658206"/>
            <a:ext cx="2738323" cy="1572079"/>
            <a:chOff x="1523233" y="4653590"/>
            <a:chExt cx="2738323" cy="1572079"/>
          </a:xfrm>
        </p:grpSpPr>
        <p:sp>
          <p:nvSpPr>
            <p:cNvPr id="42" name="正方形/長方形 41"/>
            <p:cNvSpPr/>
            <p:nvPr/>
          </p:nvSpPr>
          <p:spPr>
            <a:xfrm>
              <a:off x="1523233" y="4653590"/>
              <a:ext cx="2738323" cy="1572079"/>
            </a:xfrm>
            <a:prstGeom prst="rect">
              <a:avLst/>
            </a:prstGeom>
            <a:solidFill>
              <a:schemeClr val="accent2">
                <a:lumMod val="60000"/>
                <a:lumOff val="4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1523233" y="4658206"/>
              <a:ext cx="2738323" cy="21761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600" dirty="0" smtClean="0">
                  <a:solidFill>
                    <a:srgbClr val="000000"/>
                  </a:solidFill>
                </a:rPr>
                <a:t>仮想化システム</a:t>
              </a:r>
              <a:endParaRPr kumimoji="1" lang="en-US" altLang="ja-JP" sz="1600" dirty="0" smtClean="0">
                <a:solidFill>
                  <a:srgbClr val="000000"/>
                </a:solidFill>
              </a:endParaRPr>
            </a:p>
          </p:txBody>
        </p:sp>
        <p:sp>
          <p:nvSpPr>
            <p:cNvPr id="44" name="Shape 164"/>
            <p:cNvSpPr/>
            <p:nvPr/>
          </p:nvSpPr>
          <p:spPr>
            <a:xfrm>
              <a:off x="1874990" y="4969774"/>
              <a:ext cx="948683" cy="483272"/>
            </a:xfrm>
            <a:prstGeom prst="rect">
              <a:avLst/>
            </a:prstGeom>
            <a:solidFill>
              <a:srgbClr val="FFFFFF"/>
            </a:solidFill>
            <a:ln w="9525" cmpd="sng">
              <a:solidFill>
                <a:srgbClr val="1F497D"/>
              </a:solidFill>
              <a:miter lim="400000"/>
            </a:ln>
            <a:extLst>
              <a:ext uri="{C572A759-6A51-4108-AA02-DFA0A04FC94B}">
                <ma14:wrappingTextBoxFlag xmlns:ma14="http://schemas.microsoft.com/office/mac/drawingml/2011/main" val="1"/>
              </a:ext>
            </a:extLst>
          </p:spPr>
          <p:txBody>
            <a:bodyPr lIns="37419" tIns="37419" rIns="37419" bIns="37419" anchor="ctr"/>
            <a:lstStyle/>
            <a:p>
              <a:r>
                <a:rPr lang="ja-JP" altLang="en-US" sz="1600" dirty="0" smtClean="0"/>
                <a:t>ユーザ</a:t>
              </a:r>
              <a:r>
                <a:rPr lang="en-US" altLang="ja-JP" sz="1600" dirty="0" smtClean="0"/>
                <a:t>VM</a:t>
              </a:r>
              <a:endParaRPr sz="1600" dirty="0"/>
            </a:p>
          </p:txBody>
        </p:sp>
        <p:cxnSp>
          <p:nvCxnSpPr>
            <p:cNvPr id="45" name="直線矢印コネクタ 44"/>
            <p:cNvCxnSpPr>
              <a:endCxn id="44" idx="2"/>
            </p:cNvCxnSpPr>
            <p:nvPr/>
          </p:nvCxnSpPr>
          <p:spPr>
            <a:xfrm flipV="1">
              <a:off x="2349332" y="5453046"/>
              <a:ext cx="0" cy="17620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6" name="対角する 2 つの角を切り取った四角形 45"/>
            <p:cNvSpPr/>
            <p:nvPr/>
          </p:nvSpPr>
          <p:spPr>
            <a:xfrm>
              <a:off x="1874990" y="5633867"/>
              <a:ext cx="1234682" cy="487265"/>
            </a:xfrm>
            <a:prstGeom prst="snip2DiagRect">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移送</a:t>
              </a:r>
              <a:endParaRPr kumimoji="1" lang="en-US" altLang="ja-JP" sz="1600" dirty="0" smtClean="0">
                <a:solidFill>
                  <a:srgbClr val="000000"/>
                </a:solidFill>
              </a:endParaRPr>
            </a:p>
            <a:p>
              <a:pPr algn="ctr"/>
              <a:r>
                <a:rPr kumimoji="1" lang="ja-JP" altLang="en-US" sz="1600" dirty="0" smtClean="0">
                  <a:solidFill>
                    <a:srgbClr val="000000"/>
                  </a:solidFill>
                </a:rPr>
                <a:t>クライアン</a:t>
              </a:r>
              <a:r>
                <a:rPr kumimoji="1" lang="ja-JP" altLang="en-US" sz="1400" dirty="0" smtClean="0">
                  <a:solidFill>
                    <a:srgbClr val="000000"/>
                  </a:solidFill>
                </a:rPr>
                <a:t>ト</a:t>
              </a:r>
              <a:endParaRPr kumimoji="1" lang="ja-JP" altLang="en-US" sz="1400" dirty="0">
                <a:solidFill>
                  <a:srgbClr val="000000"/>
                </a:solidFill>
              </a:endParaRPr>
            </a:p>
          </p:txBody>
        </p:sp>
        <p:sp>
          <p:nvSpPr>
            <p:cNvPr id="47" name="正方形/長方形 46"/>
            <p:cNvSpPr/>
            <p:nvPr/>
          </p:nvSpPr>
          <p:spPr>
            <a:xfrm>
              <a:off x="2899967" y="4969774"/>
              <a:ext cx="994700" cy="462603"/>
            </a:xfrm>
            <a:prstGeom prst="rect">
              <a:avLst/>
            </a:prstGeom>
            <a:solidFill>
              <a:schemeClr val="bg1">
                <a:lumMod val="85000"/>
              </a:schemeClr>
            </a:solidFill>
            <a:ln>
              <a:solidFill>
                <a:schemeClr val="tx1">
                  <a:lumMod val="50000"/>
                  <a:lumOff val="50000"/>
                </a:schemeClr>
              </a:solidFill>
              <a:prstDash val="solid"/>
            </a:ln>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kumimoji="1" lang="ja-JP" altLang="en-US" sz="1600" dirty="0">
                  <a:solidFill>
                    <a:schemeClr val="tx1"/>
                  </a:solidFill>
                </a:rPr>
                <a:t>仮想</a:t>
              </a:r>
              <a:endParaRPr kumimoji="1" lang="en-US" altLang="ja-JP" sz="1600" dirty="0">
                <a:solidFill>
                  <a:schemeClr val="tx1"/>
                </a:solidFill>
              </a:endParaRPr>
            </a:p>
            <a:p>
              <a:pPr algn="ctr"/>
              <a:r>
                <a:rPr kumimoji="1" lang="ja-JP" altLang="en-US" sz="1600" dirty="0">
                  <a:solidFill>
                    <a:schemeClr val="tx1"/>
                  </a:solidFill>
                </a:rPr>
                <a:t>デバイス</a:t>
              </a:r>
            </a:p>
          </p:txBody>
        </p:sp>
      </p:grpSp>
      <p:cxnSp>
        <p:nvCxnSpPr>
          <p:cNvPr id="55" name="直線矢印コネクタ 54"/>
          <p:cNvCxnSpPr>
            <a:stCxn id="149" idx="0"/>
            <a:endCxn id="46" idx="2"/>
          </p:cNvCxnSpPr>
          <p:nvPr/>
        </p:nvCxnSpPr>
        <p:spPr>
          <a:xfrm>
            <a:off x="3894667" y="5877500"/>
            <a:ext cx="1715452" cy="461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カギ線コネクタ 22"/>
          <p:cNvCxnSpPr>
            <a:stCxn id="46" idx="0"/>
            <a:endCxn id="47" idx="2"/>
          </p:cNvCxnSpPr>
          <p:nvPr/>
        </p:nvCxnSpPr>
        <p:spPr>
          <a:xfrm flipV="1">
            <a:off x="6844801" y="5436993"/>
            <a:ext cx="287645" cy="445123"/>
          </a:xfrm>
          <a:prstGeom prst="bentConnector2">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963602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p:txBody>
          <a:bodyPr/>
          <a:lstStyle/>
          <a:p>
            <a:r>
              <a:rPr lang="ja-JP" altLang="en-US" dirty="0" smtClean="0"/>
              <a:t>提案：</a:t>
            </a:r>
            <a:r>
              <a:rPr lang="en-US" altLang="ja-JP" dirty="0" err="1" smtClean="0"/>
              <a:t>USS</a:t>
            </a:r>
            <a:r>
              <a:rPr lang="en-US" altLang="ja-JP" cap="none" dirty="0" err="1" smtClean="0"/>
              <a:t>hadow</a:t>
            </a:r>
            <a:endParaRPr lang="ja-JP" altLang="en-US" cap="none" dirty="0"/>
          </a:p>
        </p:txBody>
      </p:sp>
      <p:sp>
        <p:nvSpPr>
          <p:cNvPr id="175" name="Shape 175"/>
          <p:cNvSpPr>
            <a:spLocks noGrp="1"/>
          </p:cNvSpPr>
          <p:nvPr>
            <p:ph type="body" idx="1"/>
          </p:nvPr>
        </p:nvSpPr>
        <p:spPr>
          <a:xfrm>
            <a:off x="457200" y="1466847"/>
            <a:ext cx="8121122" cy="4914322"/>
          </a:xfrm>
        </p:spPr>
        <p:txBody>
          <a:bodyPr>
            <a:normAutofit/>
          </a:bodyPr>
          <a:lstStyle/>
          <a:p>
            <a:r>
              <a:rPr lang="en-US" altLang="ja-JP" dirty="0" smtClean="0"/>
              <a:t>VM</a:t>
            </a:r>
            <a:r>
              <a:rPr lang="ja-JP" altLang="en-US" dirty="0" smtClean="0"/>
              <a:t>マイグレーション後にシャドウデバイスを用いた帯域外リモート管理を再開可能にするシステム</a:t>
            </a:r>
            <a:endParaRPr lang="en-US" altLang="ja-JP" dirty="0" smtClean="0"/>
          </a:p>
          <a:p>
            <a:pPr lvl="1"/>
            <a:r>
              <a:rPr lang="ja-JP" altLang="en-US" dirty="0" smtClean="0"/>
              <a:t>仮想化システムの外側で動作するシャドウデバイスの状態を転送可能にする</a:t>
            </a:r>
            <a:endParaRPr lang="en-US" altLang="ja-JP" dirty="0" smtClean="0"/>
          </a:p>
          <a:p>
            <a:pPr lvl="1"/>
            <a:r>
              <a:rPr lang="ja-JP" altLang="en-US" dirty="0" smtClean="0"/>
              <a:t>シャドウデバイス自身が状態を暗号化することで仮想化システムへの情報漏洩を防ぐ</a:t>
            </a:r>
            <a:endParaRPr lang="en-US" altLang="ja-JP" dirty="0" smtClean="0"/>
          </a:p>
        </p:txBody>
      </p:sp>
      <p:sp>
        <p:nvSpPr>
          <p:cNvPr id="20" name="スライド番号プレースホルダー 2"/>
          <p:cNvSpPr>
            <a:spLocks noGrp="1"/>
          </p:cNvSpPr>
          <p:nvPr>
            <p:ph type="sldNum" sz="quarter" idx="12"/>
          </p:nvPr>
        </p:nvSpPr>
        <p:spPr>
          <a:xfrm>
            <a:off x="8393868" y="6381169"/>
            <a:ext cx="1214512" cy="395552"/>
          </a:xfrm>
        </p:spPr>
        <p:txBody>
          <a:bodyPr/>
          <a:lstStyle/>
          <a:p>
            <a:fld id="{86CB4B4D-7CA3-9044-876B-883B54F8677D}" type="slidenum">
              <a:rPr lang="uk-UA" smtClean="0"/>
              <a:pPr/>
              <a:t>7</a:t>
            </a:fld>
            <a:endParaRPr lang="uk-UA" dirty="0"/>
          </a:p>
        </p:txBody>
      </p:sp>
      <p:grpSp>
        <p:nvGrpSpPr>
          <p:cNvPr id="38" name="図形グループ 37"/>
          <p:cNvGrpSpPr/>
          <p:nvPr/>
        </p:nvGrpSpPr>
        <p:grpSpPr>
          <a:xfrm>
            <a:off x="5488480" y="4646676"/>
            <a:ext cx="1657047" cy="1567369"/>
            <a:chOff x="1515940" y="4415782"/>
            <a:chExt cx="1657047" cy="1497205"/>
          </a:xfrm>
        </p:grpSpPr>
        <p:sp>
          <p:nvSpPr>
            <p:cNvPr id="68" name="正方形/長方形 67"/>
            <p:cNvSpPr/>
            <p:nvPr/>
          </p:nvSpPr>
          <p:spPr>
            <a:xfrm>
              <a:off x="1515940" y="4415782"/>
              <a:ext cx="1657047" cy="1497205"/>
            </a:xfrm>
            <a:prstGeom prst="rect">
              <a:avLst/>
            </a:prstGeom>
            <a:solidFill>
              <a:srgbClr val="D99694"/>
            </a:solidFill>
            <a:ln>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1515940" y="4426796"/>
              <a:ext cx="1657047" cy="21165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仮想化システム</a:t>
              </a:r>
              <a:endParaRPr kumimoji="1" lang="en-US" altLang="ja-JP" sz="1600" dirty="0" smtClean="0">
                <a:solidFill>
                  <a:srgbClr val="000000"/>
                </a:solidFill>
              </a:endParaRPr>
            </a:p>
          </p:txBody>
        </p:sp>
        <p:sp>
          <p:nvSpPr>
            <p:cNvPr id="72" name="Shape 164"/>
            <p:cNvSpPr/>
            <p:nvPr/>
          </p:nvSpPr>
          <p:spPr>
            <a:xfrm>
              <a:off x="1945500" y="4742624"/>
              <a:ext cx="948683" cy="460255"/>
            </a:xfrm>
            <a:prstGeom prst="rect">
              <a:avLst/>
            </a:prstGeom>
            <a:solidFill>
              <a:srgbClr val="FFFFFF"/>
            </a:solidFill>
            <a:ln w="9525" cmpd="sng">
              <a:solidFill>
                <a:srgbClr val="1F497D"/>
              </a:solidFill>
              <a:miter lim="400000"/>
            </a:ln>
            <a:extLst>
              <a:ext uri="{C572A759-6A51-4108-AA02-DFA0A04FC94B}">
                <ma14:wrappingTextBoxFlag xmlns:ma14="http://schemas.microsoft.com/office/mac/drawingml/2011/main" val="1"/>
              </a:ext>
            </a:extLst>
          </p:spPr>
          <p:txBody>
            <a:bodyPr lIns="37419" tIns="37419" rIns="37419" bIns="37419" anchor="ctr"/>
            <a:lstStyle/>
            <a:p>
              <a:r>
                <a:rPr lang="ja-JP" altLang="en-US" sz="1600" dirty="0" smtClean="0"/>
                <a:t>ユーザ</a:t>
              </a:r>
              <a:r>
                <a:rPr lang="en-US" altLang="ja-JP" sz="1600" dirty="0" smtClean="0"/>
                <a:t>VM</a:t>
              </a:r>
              <a:endParaRPr sz="1600" dirty="0"/>
            </a:p>
          </p:txBody>
        </p:sp>
      </p:grpSp>
      <p:grpSp>
        <p:nvGrpSpPr>
          <p:cNvPr id="39" name="図形グループ 38"/>
          <p:cNvGrpSpPr/>
          <p:nvPr/>
        </p:nvGrpSpPr>
        <p:grpSpPr>
          <a:xfrm>
            <a:off x="1523233" y="4653590"/>
            <a:ext cx="1657047" cy="1572079"/>
            <a:chOff x="1515940" y="4415782"/>
            <a:chExt cx="1657047" cy="1497205"/>
          </a:xfrm>
        </p:grpSpPr>
        <p:sp>
          <p:nvSpPr>
            <p:cNvPr id="65" name="正方形/長方形 64"/>
            <p:cNvSpPr/>
            <p:nvPr/>
          </p:nvSpPr>
          <p:spPr>
            <a:xfrm>
              <a:off x="1515940" y="4415782"/>
              <a:ext cx="1657047" cy="1497205"/>
            </a:xfrm>
            <a:prstGeom prst="rect">
              <a:avLst/>
            </a:prstGeom>
            <a:solidFill>
              <a:srgbClr val="D99694"/>
            </a:solidFill>
            <a:ln>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6" name="正方形/長方形 65"/>
            <p:cNvSpPr/>
            <p:nvPr/>
          </p:nvSpPr>
          <p:spPr>
            <a:xfrm>
              <a:off x="1515940" y="4415782"/>
              <a:ext cx="1657047" cy="21165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600" dirty="0" smtClean="0">
                  <a:solidFill>
                    <a:srgbClr val="000000"/>
                  </a:solidFill>
                </a:rPr>
                <a:t>仮想化システム</a:t>
              </a:r>
              <a:endParaRPr kumimoji="1" lang="en-US" altLang="ja-JP" sz="1600" dirty="0" smtClean="0">
                <a:solidFill>
                  <a:srgbClr val="000000"/>
                </a:solidFill>
              </a:endParaRPr>
            </a:p>
          </p:txBody>
        </p:sp>
        <p:sp>
          <p:nvSpPr>
            <p:cNvPr id="67" name="Shape 164"/>
            <p:cNvSpPr/>
            <p:nvPr/>
          </p:nvSpPr>
          <p:spPr>
            <a:xfrm>
              <a:off x="1940650" y="4733681"/>
              <a:ext cx="948683" cy="460255"/>
            </a:xfrm>
            <a:prstGeom prst="rect">
              <a:avLst/>
            </a:prstGeom>
            <a:solidFill>
              <a:srgbClr val="FFFFFF"/>
            </a:solidFill>
            <a:ln w="9525" cmpd="sng">
              <a:solidFill>
                <a:srgbClr val="1F497D"/>
              </a:solidFill>
              <a:miter lim="400000"/>
            </a:ln>
            <a:extLst>
              <a:ext uri="{C572A759-6A51-4108-AA02-DFA0A04FC94B}">
                <ma14:wrappingTextBoxFlag xmlns:ma14="http://schemas.microsoft.com/office/mac/drawingml/2011/main" val="1"/>
              </a:ext>
            </a:extLst>
          </p:spPr>
          <p:txBody>
            <a:bodyPr lIns="37419" tIns="37419" rIns="37419" bIns="37419" anchor="ctr"/>
            <a:lstStyle/>
            <a:p>
              <a:r>
                <a:rPr lang="ja-JP" altLang="en-US" sz="1600" dirty="0" smtClean="0"/>
                <a:t>ユーザ</a:t>
              </a:r>
              <a:r>
                <a:rPr lang="en-US" altLang="ja-JP" sz="1600" dirty="0" smtClean="0"/>
                <a:t>VM</a:t>
              </a:r>
              <a:endParaRPr sz="1600" dirty="0"/>
            </a:p>
          </p:txBody>
        </p:sp>
      </p:grpSp>
      <p:sp>
        <p:nvSpPr>
          <p:cNvPr id="40" name="角丸四角形 39"/>
          <p:cNvSpPr/>
          <p:nvPr/>
        </p:nvSpPr>
        <p:spPr>
          <a:xfrm>
            <a:off x="152311" y="5576466"/>
            <a:ext cx="1034384" cy="612131"/>
          </a:xfrm>
          <a:prstGeom prst="roundRect">
            <a:avLst/>
          </a:prstGeom>
          <a:solidFill>
            <a:srgbClr val="B7DEE8"/>
          </a:solidFill>
          <a:ln>
            <a:solidFill>
              <a:srgbClr val="4BACC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chemeClr val="tx1"/>
                </a:solidFill>
              </a:rPr>
              <a:t>シャドウ</a:t>
            </a:r>
            <a:endParaRPr kumimoji="1" lang="en-US" altLang="ja-JP" sz="1600" dirty="0" smtClean="0">
              <a:solidFill>
                <a:schemeClr val="tx1"/>
              </a:solidFill>
            </a:endParaRPr>
          </a:p>
          <a:p>
            <a:pPr algn="ctr"/>
            <a:r>
              <a:rPr kumimoji="1" lang="ja-JP" altLang="en-US" sz="1600" dirty="0" smtClean="0">
                <a:solidFill>
                  <a:schemeClr val="tx1"/>
                </a:solidFill>
              </a:rPr>
              <a:t>デバイス</a:t>
            </a:r>
            <a:endParaRPr kumimoji="1" lang="ja-JP" altLang="en-US" sz="1600" dirty="0">
              <a:solidFill>
                <a:schemeClr val="tx1"/>
              </a:solidFill>
            </a:endParaRPr>
          </a:p>
        </p:txBody>
      </p:sp>
      <p:sp>
        <p:nvSpPr>
          <p:cNvPr id="46" name="角丸四角形 45"/>
          <p:cNvSpPr/>
          <p:nvPr/>
        </p:nvSpPr>
        <p:spPr>
          <a:xfrm>
            <a:off x="94073" y="4100386"/>
            <a:ext cx="3621733" cy="2465461"/>
          </a:xfrm>
          <a:prstGeom prst="roundRect">
            <a:avLst/>
          </a:prstGeom>
          <a:no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48" name="直線矢印コネクタ 47"/>
          <p:cNvCxnSpPr/>
          <p:nvPr/>
        </p:nvCxnSpPr>
        <p:spPr>
          <a:xfrm flipV="1">
            <a:off x="3039670" y="5868496"/>
            <a:ext cx="2737858" cy="393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9" name="正方形/長方形 48"/>
          <p:cNvSpPr/>
          <p:nvPr/>
        </p:nvSpPr>
        <p:spPr>
          <a:xfrm>
            <a:off x="1040661" y="4151100"/>
            <a:ext cx="1493378" cy="21165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移送元ホスト</a:t>
            </a:r>
            <a:endParaRPr kumimoji="1" lang="en-US" altLang="ja-JP" sz="1600" dirty="0" smtClean="0">
              <a:solidFill>
                <a:srgbClr val="000000"/>
              </a:solidFill>
            </a:endParaRPr>
          </a:p>
        </p:txBody>
      </p:sp>
      <p:grpSp>
        <p:nvGrpSpPr>
          <p:cNvPr id="52" name="図形グループ 51"/>
          <p:cNvGrpSpPr/>
          <p:nvPr/>
        </p:nvGrpSpPr>
        <p:grpSpPr>
          <a:xfrm>
            <a:off x="5066094" y="4100386"/>
            <a:ext cx="3600202" cy="2465461"/>
            <a:chOff x="4713891" y="4430878"/>
            <a:chExt cx="3600202" cy="2465461"/>
          </a:xfrm>
        </p:grpSpPr>
        <p:sp>
          <p:nvSpPr>
            <p:cNvPr id="62" name="角丸四角形 61"/>
            <p:cNvSpPr/>
            <p:nvPr/>
          </p:nvSpPr>
          <p:spPr>
            <a:xfrm>
              <a:off x="7191735" y="5906958"/>
              <a:ext cx="1034384" cy="612131"/>
            </a:xfrm>
            <a:prstGeom prst="roundRect">
              <a:avLst/>
            </a:prstGeom>
            <a:solidFill>
              <a:srgbClr val="B7DEE8"/>
            </a:solidFill>
            <a:ln>
              <a:solidFill>
                <a:srgbClr val="4BACC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chemeClr val="tx1"/>
                  </a:solidFill>
                </a:rPr>
                <a:t>シャドウ</a:t>
              </a:r>
              <a:endParaRPr kumimoji="1" lang="en-US" altLang="ja-JP" sz="1600" dirty="0" smtClean="0">
                <a:solidFill>
                  <a:schemeClr val="tx1"/>
                </a:solidFill>
              </a:endParaRPr>
            </a:p>
            <a:p>
              <a:pPr algn="ctr"/>
              <a:r>
                <a:rPr kumimoji="1" lang="ja-JP" altLang="en-US" sz="1600" dirty="0" smtClean="0">
                  <a:solidFill>
                    <a:schemeClr val="tx1"/>
                  </a:solidFill>
                </a:rPr>
                <a:t>デバイス</a:t>
              </a:r>
              <a:endParaRPr kumimoji="1" lang="ja-JP" altLang="en-US" sz="1600" dirty="0">
                <a:solidFill>
                  <a:schemeClr val="tx1"/>
                </a:solidFill>
              </a:endParaRPr>
            </a:p>
          </p:txBody>
        </p:sp>
        <p:sp>
          <p:nvSpPr>
            <p:cNvPr id="63" name="角丸四角形 62"/>
            <p:cNvSpPr/>
            <p:nvPr/>
          </p:nvSpPr>
          <p:spPr>
            <a:xfrm>
              <a:off x="4713891" y="4430878"/>
              <a:ext cx="3600202" cy="2465461"/>
            </a:xfrm>
            <a:prstGeom prst="roundRect">
              <a:avLst/>
            </a:prstGeom>
            <a:no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4" name="正方形/長方形 63"/>
            <p:cNvSpPr/>
            <p:nvPr/>
          </p:nvSpPr>
          <p:spPr>
            <a:xfrm>
              <a:off x="5826059" y="4481592"/>
              <a:ext cx="1493378" cy="21165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移送先ホスト</a:t>
              </a:r>
              <a:endParaRPr kumimoji="1" lang="en-US" altLang="ja-JP" sz="1600" dirty="0" smtClean="0">
                <a:solidFill>
                  <a:srgbClr val="000000"/>
                </a:solidFill>
              </a:endParaRPr>
            </a:p>
          </p:txBody>
        </p:sp>
      </p:grpSp>
      <p:sp>
        <p:nvSpPr>
          <p:cNvPr id="54" name="正方形/長方形 53"/>
          <p:cNvSpPr/>
          <p:nvPr/>
        </p:nvSpPr>
        <p:spPr>
          <a:xfrm>
            <a:off x="3504148" y="5598135"/>
            <a:ext cx="1738352" cy="2069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転送</a:t>
            </a:r>
            <a:endParaRPr kumimoji="1" lang="en-US" altLang="ja-JP" sz="1600" dirty="0" smtClean="0">
              <a:solidFill>
                <a:srgbClr val="000000"/>
              </a:solidFill>
            </a:endParaRPr>
          </a:p>
        </p:txBody>
      </p:sp>
      <p:cxnSp>
        <p:nvCxnSpPr>
          <p:cNvPr id="55" name="直線矢印コネクタ 54"/>
          <p:cNvCxnSpPr>
            <a:stCxn id="67" idx="2"/>
            <a:endCxn id="59" idx="3"/>
          </p:cNvCxnSpPr>
          <p:nvPr/>
        </p:nvCxnSpPr>
        <p:spPr>
          <a:xfrm>
            <a:off x="2422285" y="5470659"/>
            <a:ext cx="0" cy="16824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7" name="直線矢印コネクタ 56"/>
          <p:cNvCxnSpPr>
            <a:stCxn id="61" idx="3"/>
          </p:cNvCxnSpPr>
          <p:nvPr/>
        </p:nvCxnSpPr>
        <p:spPr>
          <a:xfrm flipV="1">
            <a:off x="6394869" y="5470659"/>
            <a:ext cx="0" cy="168240"/>
          </a:xfrm>
          <a:prstGeom prst="straightConnector1">
            <a:avLst/>
          </a:prstGeom>
          <a:ln>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59" name="対角する 2 つの角を切り取った四角形 58"/>
          <p:cNvSpPr/>
          <p:nvPr/>
        </p:nvSpPr>
        <p:spPr>
          <a:xfrm>
            <a:off x="1804944" y="5638899"/>
            <a:ext cx="1234682" cy="487265"/>
          </a:xfrm>
          <a:prstGeom prst="snip2DiagRect">
            <a:avLst/>
          </a:prstGeom>
          <a:solidFill>
            <a:srgbClr val="FAC090"/>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移送</a:t>
            </a:r>
            <a:endParaRPr kumimoji="1" lang="en-US" altLang="ja-JP" sz="1600" dirty="0" smtClean="0">
              <a:solidFill>
                <a:srgbClr val="000000"/>
              </a:solidFill>
            </a:endParaRPr>
          </a:p>
          <a:p>
            <a:pPr algn="ctr"/>
            <a:r>
              <a:rPr kumimoji="1" lang="ja-JP" altLang="en-US" sz="1600" dirty="0" smtClean="0">
                <a:solidFill>
                  <a:srgbClr val="000000"/>
                </a:solidFill>
              </a:rPr>
              <a:t>クライアン</a:t>
            </a:r>
            <a:r>
              <a:rPr kumimoji="1" lang="ja-JP" altLang="en-US" sz="1400" dirty="0" smtClean="0">
                <a:solidFill>
                  <a:srgbClr val="000000"/>
                </a:solidFill>
              </a:rPr>
              <a:t>ト</a:t>
            </a:r>
            <a:endParaRPr kumimoji="1" lang="ja-JP" altLang="en-US" sz="1400" dirty="0">
              <a:solidFill>
                <a:srgbClr val="000000"/>
              </a:solidFill>
            </a:endParaRPr>
          </a:p>
        </p:txBody>
      </p:sp>
      <p:sp>
        <p:nvSpPr>
          <p:cNvPr id="61" name="対角する 2 つの角を切り取った四角形 60"/>
          <p:cNvSpPr/>
          <p:nvPr/>
        </p:nvSpPr>
        <p:spPr>
          <a:xfrm>
            <a:off x="5777528" y="5638899"/>
            <a:ext cx="1234682" cy="487265"/>
          </a:xfrm>
          <a:prstGeom prst="snip2DiagRect">
            <a:avLst/>
          </a:prstGeom>
          <a:solidFill>
            <a:srgbClr val="FAC090"/>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移送</a:t>
            </a:r>
            <a:endParaRPr kumimoji="1" lang="en-US" altLang="ja-JP" sz="1600" dirty="0" smtClean="0">
              <a:solidFill>
                <a:srgbClr val="000000"/>
              </a:solidFill>
            </a:endParaRPr>
          </a:p>
          <a:p>
            <a:pPr algn="ctr"/>
            <a:r>
              <a:rPr kumimoji="1" lang="ja-JP" altLang="en-US" sz="1600" dirty="0" smtClean="0">
                <a:solidFill>
                  <a:srgbClr val="000000"/>
                </a:solidFill>
              </a:rPr>
              <a:t>サーバ</a:t>
            </a:r>
            <a:endParaRPr kumimoji="1" lang="ja-JP" altLang="en-US" sz="1600" dirty="0">
              <a:solidFill>
                <a:srgbClr val="000000"/>
              </a:solidFill>
            </a:endParaRPr>
          </a:p>
        </p:txBody>
      </p:sp>
      <p:cxnSp>
        <p:nvCxnSpPr>
          <p:cNvPr id="5" name="直線矢印コネクタ 4"/>
          <p:cNvCxnSpPr>
            <a:stCxn id="40" idx="3"/>
            <a:endCxn id="59" idx="2"/>
          </p:cNvCxnSpPr>
          <p:nvPr/>
        </p:nvCxnSpPr>
        <p:spPr>
          <a:xfrm>
            <a:off x="1186695" y="5882532"/>
            <a:ext cx="618249"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9" name="直線矢印コネクタ 8"/>
          <p:cNvCxnSpPr>
            <a:stCxn id="61" idx="0"/>
            <a:endCxn id="62" idx="1"/>
          </p:cNvCxnSpPr>
          <p:nvPr/>
        </p:nvCxnSpPr>
        <p:spPr>
          <a:xfrm>
            <a:off x="7012210" y="5882532"/>
            <a:ext cx="531728"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8208664"/>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VM</a:t>
            </a:r>
            <a:r>
              <a:rPr kumimoji="1" lang="ja-JP" altLang="en-US" dirty="0" smtClean="0"/>
              <a:t>マイグレーションの拡張</a:t>
            </a:r>
            <a:endParaRPr kumimoji="1" lang="ja-JP" altLang="en-US" dirty="0"/>
          </a:p>
        </p:txBody>
      </p:sp>
      <p:sp>
        <p:nvSpPr>
          <p:cNvPr id="3" name="テキスト プレースホルダー 2"/>
          <p:cNvSpPr>
            <a:spLocks noGrp="1"/>
          </p:cNvSpPr>
          <p:nvPr>
            <p:ph type="body" idx="1"/>
          </p:nvPr>
        </p:nvSpPr>
        <p:spPr/>
        <p:txBody>
          <a:bodyPr/>
          <a:lstStyle/>
          <a:p>
            <a:r>
              <a:rPr lang="ja-JP" altLang="en-US" dirty="0" smtClean="0"/>
              <a:t>移送クライアントはシャドウデバイスと通信することにより暗号化された状態を取得</a:t>
            </a:r>
            <a:endParaRPr lang="en-US" altLang="ja-JP" dirty="0" smtClean="0"/>
          </a:p>
          <a:p>
            <a:pPr lvl="1"/>
            <a:r>
              <a:rPr kumimoji="1" lang="ja-JP" altLang="en-US" dirty="0" smtClean="0"/>
              <a:t>それを移送サーバに転送し、シャドウデバイスを停止</a:t>
            </a:r>
            <a:endParaRPr kumimoji="1" lang="en-US" altLang="ja-JP" dirty="0" smtClean="0"/>
          </a:p>
          <a:p>
            <a:r>
              <a:rPr lang="ja-JP" altLang="en-US" dirty="0" smtClean="0"/>
              <a:t>移送サーバは受信したデータをシャドウデバイスに送信して状態を復元</a:t>
            </a:r>
            <a:endParaRPr lang="en-US" altLang="ja-JP" dirty="0" smtClean="0"/>
          </a:p>
          <a:p>
            <a:pPr lvl="1"/>
            <a:r>
              <a:rPr lang="ja-JP" altLang="en-US" dirty="0" smtClean="0"/>
              <a:t>それまでにシャドウデバイスを起動しておく</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2A54A162-4402-AF4A-9948-CA1DEF6EFCA5}" type="slidenum">
              <a:rPr kumimoji="1" lang="ja-JP" altLang="en-US" smtClean="0"/>
              <a:pPr/>
              <a:t>8</a:t>
            </a:fld>
            <a:endParaRPr kumimoji="1" lang="ja-JP" altLang="en-US" dirty="0"/>
          </a:p>
        </p:txBody>
      </p:sp>
      <p:sp>
        <p:nvSpPr>
          <p:cNvPr id="71" name="正方形/長方形 70"/>
          <p:cNvSpPr/>
          <p:nvPr/>
        </p:nvSpPr>
        <p:spPr>
          <a:xfrm>
            <a:off x="7262182" y="3957605"/>
            <a:ext cx="942534" cy="3821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5" name="図形グループ 4"/>
          <p:cNvGrpSpPr/>
          <p:nvPr/>
        </p:nvGrpSpPr>
        <p:grpSpPr>
          <a:xfrm>
            <a:off x="172616" y="4542774"/>
            <a:ext cx="8221251" cy="1822486"/>
            <a:chOff x="172616" y="4950159"/>
            <a:chExt cx="8221251" cy="1822486"/>
          </a:xfrm>
        </p:grpSpPr>
        <p:grpSp>
          <p:nvGrpSpPr>
            <p:cNvPr id="35" name="図形グループ 34"/>
            <p:cNvGrpSpPr/>
            <p:nvPr/>
          </p:nvGrpSpPr>
          <p:grpSpPr>
            <a:xfrm>
              <a:off x="1727403" y="5379435"/>
              <a:ext cx="1784793" cy="1087296"/>
              <a:chOff x="1512212" y="4415783"/>
              <a:chExt cx="1784793" cy="1221663"/>
            </a:xfrm>
          </p:grpSpPr>
          <p:sp>
            <p:nvSpPr>
              <p:cNvPr id="47" name="正方形/長方形 46"/>
              <p:cNvSpPr/>
              <p:nvPr/>
            </p:nvSpPr>
            <p:spPr>
              <a:xfrm>
                <a:off x="1661931" y="4415783"/>
                <a:ext cx="1511056" cy="1221663"/>
              </a:xfrm>
              <a:prstGeom prst="rect">
                <a:avLst/>
              </a:prstGeom>
              <a:solidFill>
                <a:srgbClr val="D99694"/>
              </a:solidFill>
              <a:ln>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1512212" y="4434803"/>
                <a:ext cx="1784793" cy="19262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600" dirty="0" smtClean="0">
                    <a:solidFill>
                      <a:srgbClr val="000000"/>
                    </a:solidFill>
                  </a:rPr>
                  <a:t>仮想化システム</a:t>
                </a:r>
                <a:endParaRPr kumimoji="1" lang="en-US" altLang="ja-JP" sz="1600" dirty="0" smtClean="0">
                  <a:solidFill>
                    <a:srgbClr val="000000"/>
                  </a:solidFill>
                </a:endParaRPr>
              </a:p>
            </p:txBody>
          </p:sp>
        </p:grpSp>
        <p:sp>
          <p:nvSpPr>
            <p:cNvPr id="36" name="角丸四角形 35"/>
            <p:cNvSpPr/>
            <p:nvPr/>
          </p:nvSpPr>
          <p:spPr>
            <a:xfrm>
              <a:off x="317954" y="5658156"/>
              <a:ext cx="1034384" cy="612131"/>
            </a:xfrm>
            <a:prstGeom prst="roundRect">
              <a:avLst/>
            </a:prstGeom>
            <a:solidFill>
              <a:srgbClr val="B7DEE8"/>
            </a:solidFill>
            <a:ln>
              <a:solidFill>
                <a:srgbClr val="4BACC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chemeClr val="tx1"/>
                  </a:solidFill>
                </a:rPr>
                <a:t>シャドウ</a:t>
              </a:r>
              <a:endParaRPr kumimoji="1" lang="en-US" altLang="ja-JP" sz="1600" dirty="0" smtClean="0">
                <a:solidFill>
                  <a:schemeClr val="tx1"/>
                </a:solidFill>
              </a:endParaRPr>
            </a:p>
            <a:p>
              <a:pPr algn="ctr"/>
              <a:r>
                <a:rPr kumimoji="1" lang="ja-JP" altLang="en-US" sz="1600" dirty="0" smtClean="0">
                  <a:solidFill>
                    <a:schemeClr val="tx1"/>
                  </a:solidFill>
                </a:rPr>
                <a:t>デバイス</a:t>
              </a:r>
              <a:endParaRPr kumimoji="1" lang="ja-JP" altLang="en-US" sz="1600" dirty="0">
                <a:solidFill>
                  <a:schemeClr val="tx1"/>
                </a:solidFill>
              </a:endParaRPr>
            </a:p>
          </p:txBody>
        </p:sp>
        <p:sp>
          <p:nvSpPr>
            <p:cNvPr id="38" name="角丸四角形 37"/>
            <p:cNvSpPr/>
            <p:nvPr/>
          </p:nvSpPr>
          <p:spPr>
            <a:xfrm>
              <a:off x="172616" y="4950159"/>
              <a:ext cx="3339580" cy="1822486"/>
            </a:xfrm>
            <a:prstGeom prst="roundRect">
              <a:avLst/>
            </a:prstGeom>
            <a:no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984442" y="5000016"/>
              <a:ext cx="1493378" cy="21165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移送元ホスト</a:t>
              </a:r>
              <a:endParaRPr kumimoji="1" lang="en-US" altLang="ja-JP" sz="1600" dirty="0" smtClean="0">
                <a:solidFill>
                  <a:srgbClr val="000000"/>
                </a:solidFill>
              </a:endParaRPr>
            </a:p>
          </p:txBody>
        </p:sp>
        <p:sp>
          <p:nvSpPr>
            <p:cNvPr id="42" name="正方形/長方形 41"/>
            <p:cNvSpPr/>
            <p:nvPr/>
          </p:nvSpPr>
          <p:spPr>
            <a:xfrm>
              <a:off x="3254861" y="5671064"/>
              <a:ext cx="1920988" cy="2069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状態</a:t>
              </a:r>
              <a:endParaRPr kumimoji="1" lang="en-US" altLang="ja-JP" sz="1600" dirty="0" smtClean="0">
                <a:solidFill>
                  <a:srgbClr val="000000"/>
                </a:solidFill>
              </a:endParaRPr>
            </a:p>
          </p:txBody>
        </p:sp>
        <p:cxnSp>
          <p:nvCxnSpPr>
            <p:cNvPr id="29" name="直線矢印コネクタ 28"/>
            <p:cNvCxnSpPr>
              <a:stCxn id="36" idx="3"/>
            </p:cNvCxnSpPr>
            <p:nvPr/>
          </p:nvCxnSpPr>
          <p:spPr>
            <a:xfrm>
              <a:off x="1352338" y="5964222"/>
              <a:ext cx="667841"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67" name="図形グループ 66"/>
            <p:cNvGrpSpPr/>
            <p:nvPr/>
          </p:nvGrpSpPr>
          <p:grpSpPr>
            <a:xfrm>
              <a:off x="4981190" y="4965001"/>
              <a:ext cx="3412677" cy="1806679"/>
              <a:chOff x="3945497" y="4965965"/>
              <a:chExt cx="3412677" cy="1806679"/>
            </a:xfrm>
          </p:grpSpPr>
          <p:grpSp>
            <p:nvGrpSpPr>
              <p:cNvPr id="34" name="図形グループ 33"/>
              <p:cNvGrpSpPr/>
              <p:nvPr/>
            </p:nvGrpSpPr>
            <p:grpSpPr>
              <a:xfrm>
                <a:off x="3972923" y="5387944"/>
                <a:ext cx="1585725" cy="1087296"/>
                <a:chOff x="1365946" y="4415783"/>
                <a:chExt cx="1585725" cy="1422100"/>
              </a:xfrm>
            </p:grpSpPr>
            <p:sp>
              <p:nvSpPr>
                <p:cNvPr id="51" name="正方形/長方形 50"/>
                <p:cNvSpPr/>
                <p:nvPr/>
              </p:nvSpPr>
              <p:spPr>
                <a:xfrm>
                  <a:off x="1448911" y="4415783"/>
                  <a:ext cx="1502760" cy="1422100"/>
                </a:xfrm>
                <a:prstGeom prst="rect">
                  <a:avLst/>
                </a:prstGeom>
                <a:solidFill>
                  <a:srgbClr val="D99694"/>
                </a:solidFill>
                <a:ln>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t>s</a:t>
                  </a:r>
                  <a:endParaRPr kumimoji="1" lang="ja-JP" altLang="en-US" dirty="0"/>
                </a:p>
              </p:txBody>
            </p:sp>
            <p:sp>
              <p:nvSpPr>
                <p:cNvPr id="53" name="正方形/長方形 52"/>
                <p:cNvSpPr/>
                <p:nvPr/>
              </p:nvSpPr>
              <p:spPr>
                <a:xfrm>
                  <a:off x="1365946" y="4441898"/>
                  <a:ext cx="1585725" cy="21039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仮想化システム</a:t>
                  </a:r>
                  <a:endParaRPr kumimoji="1" lang="en-US" altLang="ja-JP" sz="1600" dirty="0" smtClean="0">
                    <a:solidFill>
                      <a:srgbClr val="000000"/>
                    </a:solidFill>
                  </a:endParaRPr>
                </a:p>
              </p:txBody>
            </p:sp>
          </p:grpSp>
          <p:sp>
            <p:nvSpPr>
              <p:cNvPr id="43" name="角丸四角形 42"/>
              <p:cNvSpPr/>
              <p:nvPr/>
            </p:nvSpPr>
            <p:spPr>
              <a:xfrm>
                <a:off x="6134639" y="5658156"/>
                <a:ext cx="1034384" cy="612131"/>
              </a:xfrm>
              <a:prstGeom prst="roundRect">
                <a:avLst/>
              </a:prstGeom>
              <a:solidFill>
                <a:srgbClr val="B7DEE8"/>
              </a:solidFill>
              <a:ln>
                <a:solidFill>
                  <a:srgbClr val="4BACC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chemeClr val="tx1"/>
                    </a:solidFill>
                  </a:rPr>
                  <a:t>シャドウ</a:t>
                </a:r>
                <a:endParaRPr kumimoji="1" lang="en-US" altLang="ja-JP" sz="1600" dirty="0" smtClean="0">
                  <a:solidFill>
                    <a:schemeClr val="tx1"/>
                  </a:solidFill>
                </a:endParaRPr>
              </a:p>
              <a:p>
                <a:pPr algn="ctr"/>
                <a:r>
                  <a:rPr kumimoji="1" lang="ja-JP" altLang="en-US" sz="1600" dirty="0" smtClean="0">
                    <a:solidFill>
                      <a:schemeClr val="tx1"/>
                    </a:solidFill>
                  </a:rPr>
                  <a:t>デバイス</a:t>
                </a:r>
                <a:endParaRPr kumimoji="1" lang="ja-JP" altLang="en-US" sz="1600" dirty="0">
                  <a:solidFill>
                    <a:schemeClr val="tx1"/>
                  </a:solidFill>
                </a:endParaRPr>
              </a:p>
            </p:txBody>
          </p:sp>
          <p:sp>
            <p:nvSpPr>
              <p:cNvPr id="45" name="角丸四角形 44"/>
              <p:cNvSpPr/>
              <p:nvPr/>
            </p:nvSpPr>
            <p:spPr>
              <a:xfrm>
                <a:off x="3945497" y="4965965"/>
                <a:ext cx="3412677" cy="1806679"/>
              </a:xfrm>
              <a:prstGeom prst="roundRect">
                <a:avLst/>
              </a:prstGeom>
              <a:no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5033275" y="5019776"/>
                <a:ext cx="1493378" cy="21165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600" dirty="0" smtClean="0">
                    <a:solidFill>
                      <a:srgbClr val="000000"/>
                    </a:solidFill>
                  </a:rPr>
                  <a:t>移送先ホスト</a:t>
                </a:r>
                <a:endParaRPr kumimoji="1" lang="en-US" altLang="ja-JP" sz="1600" dirty="0" smtClean="0">
                  <a:solidFill>
                    <a:srgbClr val="000000"/>
                  </a:solidFill>
                </a:endParaRPr>
              </a:p>
            </p:txBody>
          </p:sp>
          <p:cxnSp>
            <p:nvCxnSpPr>
              <p:cNvPr id="31" name="直線矢印コネクタ 30"/>
              <p:cNvCxnSpPr/>
              <p:nvPr/>
            </p:nvCxnSpPr>
            <p:spPr>
              <a:xfrm flipV="1">
                <a:off x="5439138" y="5984056"/>
                <a:ext cx="695501" cy="467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cxnSp>
          <p:nvCxnSpPr>
            <p:cNvPr id="39" name="直線矢印コネクタ 38"/>
            <p:cNvCxnSpPr/>
            <p:nvPr/>
          </p:nvCxnSpPr>
          <p:spPr>
            <a:xfrm>
              <a:off x="3254861" y="5964221"/>
              <a:ext cx="1985288" cy="2354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72" name="正方形/長方形 71"/>
            <p:cNvSpPr/>
            <p:nvPr/>
          </p:nvSpPr>
          <p:spPr>
            <a:xfrm>
              <a:off x="1249280" y="5727207"/>
              <a:ext cx="667841" cy="1874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状態</a:t>
              </a:r>
              <a:endParaRPr kumimoji="1" lang="en-US" altLang="ja-JP" sz="1600" dirty="0" smtClean="0">
                <a:solidFill>
                  <a:srgbClr val="000000"/>
                </a:solidFill>
              </a:endParaRPr>
            </a:p>
          </p:txBody>
        </p:sp>
        <p:sp>
          <p:nvSpPr>
            <p:cNvPr id="73" name="正方形/長方形 72"/>
            <p:cNvSpPr/>
            <p:nvPr/>
          </p:nvSpPr>
          <p:spPr>
            <a:xfrm>
              <a:off x="6594341" y="5727207"/>
              <a:ext cx="667841" cy="1874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状態</a:t>
              </a:r>
              <a:endParaRPr kumimoji="1" lang="en-US" altLang="ja-JP" sz="1600" dirty="0" smtClean="0">
                <a:solidFill>
                  <a:srgbClr val="000000"/>
                </a:solidFill>
              </a:endParaRPr>
            </a:p>
          </p:txBody>
        </p:sp>
        <p:sp>
          <p:nvSpPr>
            <p:cNvPr id="80" name="対角する 2 つの角を切り取った四角形 79"/>
            <p:cNvSpPr/>
            <p:nvPr/>
          </p:nvSpPr>
          <p:spPr>
            <a:xfrm>
              <a:off x="2020179" y="5720588"/>
              <a:ext cx="1234682" cy="487265"/>
            </a:xfrm>
            <a:prstGeom prst="snip2DiagRect">
              <a:avLst/>
            </a:prstGeom>
            <a:solidFill>
              <a:srgbClr val="FAC090"/>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smtClean="0">
                  <a:solidFill>
                    <a:srgbClr val="000000"/>
                  </a:solidFill>
                </a:rPr>
                <a:t>移送</a:t>
              </a:r>
              <a:endParaRPr kumimoji="1" lang="en-US" altLang="ja-JP" sz="1400" dirty="0" smtClean="0">
                <a:solidFill>
                  <a:srgbClr val="000000"/>
                </a:solidFill>
              </a:endParaRPr>
            </a:p>
            <a:p>
              <a:pPr algn="ctr"/>
              <a:r>
                <a:rPr kumimoji="1" lang="ja-JP" altLang="en-US" sz="1400" dirty="0" smtClean="0">
                  <a:solidFill>
                    <a:srgbClr val="000000"/>
                  </a:solidFill>
                </a:rPr>
                <a:t>クライアント</a:t>
              </a:r>
              <a:endParaRPr kumimoji="1" lang="ja-JP" altLang="en-US" sz="1400" dirty="0">
                <a:solidFill>
                  <a:srgbClr val="000000"/>
                </a:solidFill>
              </a:endParaRPr>
            </a:p>
          </p:txBody>
        </p:sp>
        <p:sp>
          <p:nvSpPr>
            <p:cNvPr id="82" name="対角する 2 つの角を切り取った四角形 81"/>
            <p:cNvSpPr/>
            <p:nvPr/>
          </p:nvSpPr>
          <p:spPr>
            <a:xfrm>
              <a:off x="5240149" y="5739459"/>
              <a:ext cx="1234682" cy="487265"/>
            </a:xfrm>
            <a:prstGeom prst="snip2DiagRect">
              <a:avLst/>
            </a:prstGeom>
            <a:solidFill>
              <a:srgbClr val="FAC090"/>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smtClean="0">
                  <a:solidFill>
                    <a:srgbClr val="000000"/>
                  </a:solidFill>
                </a:rPr>
                <a:t>移送</a:t>
              </a:r>
              <a:endParaRPr kumimoji="1" lang="en-US" altLang="ja-JP" sz="1400" dirty="0" smtClean="0">
                <a:solidFill>
                  <a:srgbClr val="000000"/>
                </a:solidFill>
              </a:endParaRPr>
            </a:p>
            <a:p>
              <a:pPr algn="ctr"/>
              <a:r>
                <a:rPr kumimoji="1" lang="ja-JP" altLang="en-US" sz="1400" dirty="0" smtClean="0">
                  <a:solidFill>
                    <a:srgbClr val="000000"/>
                  </a:solidFill>
                </a:rPr>
                <a:t>サーバ</a:t>
              </a:r>
              <a:endParaRPr kumimoji="1" lang="ja-JP" altLang="en-US" sz="1400" dirty="0">
                <a:solidFill>
                  <a:srgbClr val="000000"/>
                </a:solidFill>
              </a:endParaRPr>
            </a:p>
          </p:txBody>
        </p:sp>
      </p:grpSp>
    </p:spTree>
    <p:extLst>
      <p:ext uri="{BB962C8B-B14F-4D97-AF65-F5344CB8AC3E}">
        <p14:creationId xmlns:p14="http://schemas.microsoft.com/office/powerpoint/2010/main" val="419367118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シャドウ</a:t>
            </a:r>
            <a:r>
              <a:rPr kumimoji="1" lang="ja-JP" altLang="en-US" dirty="0" smtClean="0"/>
              <a:t>デバイスとの通信方法の検討</a:t>
            </a:r>
            <a:endParaRPr kumimoji="1" lang="ja-JP" altLang="en-US" dirty="0"/>
          </a:p>
        </p:txBody>
      </p:sp>
      <p:sp>
        <p:nvSpPr>
          <p:cNvPr id="3" name="テキスト プレースホルダー 2"/>
          <p:cNvSpPr>
            <a:spLocks noGrp="1"/>
          </p:cNvSpPr>
          <p:nvPr>
            <p:ph type="body" idx="1"/>
          </p:nvPr>
        </p:nvSpPr>
        <p:spPr/>
        <p:txBody>
          <a:bodyPr/>
          <a:lstStyle/>
          <a:p>
            <a:r>
              <a:rPr kumimoji="1" lang="ja-JP" altLang="en-US" dirty="0" smtClean="0"/>
              <a:t>従来、移送</a:t>
            </a:r>
            <a:r>
              <a:rPr lang="ja-JP" altLang="en-US" dirty="0" smtClean="0"/>
              <a:t>マネージャ</a:t>
            </a:r>
            <a:r>
              <a:rPr kumimoji="1" lang="ja-JP" altLang="en-US" dirty="0" smtClean="0"/>
              <a:t>と仮想デバイスの通信にはプロセス間通信が用いられていた</a:t>
            </a:r>
            <a:endParaRPr kumimoji="1" lang="en-US" altLang="ja-JP" dirty="0" smtClean="0"/>
          </a:p>
          <a:p>
            <a:pPr lvl="1"/>
            <a:r>
              <a:rPr lang="ja-JP" altLang="en-US" dirty="0" smtClean="0"/>
              <a:t>同一</a:t>
            </a:r>
            <a:r>
              <a:rPr lang="en-US" altLang="ja-JP" dirty="0" smtClean="0"/>
              <a:t>OS</a:t>
            </a:r>
            <a:r>
              <a:rPr lang="ja-JP" altLang="en-US" dirty="0" smtClean="0"/>
              <a:t>上で動作している場合にのみ可能な方法</a:t>
            </a:r>
            <a:endParaRPr kumimoji="1" lang="en-US" altLang="ja-JP" dirty="0" smtClean="0"/>
          </a:p>
          <a:p>
            <a:r>
              <a:rPr lang="ja-JP" altLang="en-US" dirty="0" smtClean="0"/>
              <a:t>ネットワーク通信を用いる方法が考えられる</a:t>
            </a:r>
            <a:endParaRPr lang="en-US" altLang="ja-JP" dirty="0" smtClean="0"/>
          </a:p>
          <a:p>
            <a:pPr lvl="1"/>
            <a:r>
              <a:rPr lang="ja-JP" altLang="en-US" dirty="0" smtClean="0"/>
              <a:t>シャドウデバイスが攻撃を受ける危険性が増大</a:t>
            </a:r>
            <a:endParaRPr lang="en-US" altLang="ja-JP" dirty="0" smtClean="0"/>
          </a:p>
          <a:p>
            <a:pPr lvl="2"/>
            <a:r>
              <a:rPr lang="ja-JP" altLang="en-US" dirty="0" smtClean="0"/>
              <a:t>仮想化システムからのリクエストを処理する必要</a:t>
            </a:r>
            <a:endParaRPr lang="en-US" altLang="ja-JP" dirty="0"/>
          </a:p>
          <a:p>
            <a:pPr lvl="1"/>
            <a:r>
              <a:rPr lang="ja-JP" altLang="en-US" dirty="0" smtClean="0"/>
              <a:t>多くのコンポーネントを経由するためオーバヘッドが大きい</a:t>
            </a:r>
            <a:endParaRPr lang="en-US" altLang="ja-JP" dirty="0"/>
          </a:p>
        </p:txBody>
      </p:sp>
      <p:sp>
        <p:nvSpPr>
          <p:cNvPr id="4" name="スライド番号プレースホルダー 3"/>
          <p:cNvSpPr>
            <a:spLocks noGrp="1"/>
          </p:cNvSpPr>
          <p:nvPr>
            <p:ph type="sldNum" sz="quarter" idx="12"/>
          </p:nvPr>
        </p:nvSpPr>
        <p:spPr/>
        <p:txBody>
          <a:bodyPr/>
          <a:lstStyle/>
          <a:p>
            <a:fld id="{2A54A162-4402-AF4A-9948-CA1DEF6EFCA5}" type="slidenum">
              <a:rPr kumimoji="1" lang="ja-JP" altLang="en-US" smtClean="0"/>
              <a:pPr/>
              <a:t>9</a:t>
            </a:fld>
            <a:endParaRPr kumimoji="1" lang="ja-JP" altLang="en-US" dirty="0"/>
          </a:p>
        </p:txBody>
      </p:sp>
      <p:grpSp>
        <p:nvGrpSpPr>
          <p:cNvPr id="7" name="図形グループ 6"/>
          <p:cNvGrpSpPr/>
          <p:nvPr/>
        </p:nvGrpSpPr>
        <p:grpSpPr>
          <a:xfrm>
            <a:off x="1706617" y="4848900"/>
            <a:ext cx="6284688" cy="1642292"/>
            <a:chOff x="1706617" y="5080810"/>
            <a:chExt cx="6284688" cy="1642292"/>
          </a:xfrm>
        </p:grpSpPr>
        <p:grpSp>
          <p:nvGrpSpPr>
            <p:cNvPr id="5" name="図形グループ 4"/>
            <p:cNvGrpSpPr/>
            <p:nvPr/>
          </p:nvGrpSpPr>
          <p:grpSpPr>
            <a:xfrm>
              <a:off x="2741001" y="5080810"/>
              <a:ext cx="3527356" cy="1642292"/>
              <a:chOff x="2741001" y="4857187"/>
              <a:chExt cx="3527356" cy="1642292"/>
            </a:xfrm>
          </p:grpSpPr>
          <p:sp>
            <p:nvSpPr>
              <p:cNvPr id="6" name="Shape 163"/>
              <p:cNvSpPr/>
              <p:nvPr/>
            </p:nvSpPr>
            <p:spPr>
              <a:xfrm>
                <a:off x="3527664" y="4857187"/>
                <a:ext cx="2740693" cy="1642292"/>
              </a:xfrm>
              <a:prstGeom prst="rect">
                <a:avLst/>
              </a:prstGeom>
              <a:solidFill>
                <a:schemeClr val="accent2">
                  <a:lumMod val="60000"/>
                  <a:lumOff val="40000"/>
                </a:schemeClr>
              </a:solidFill>
              <a:ln w="25400">
                <a:solidFill>
                  <a:schemeClr val="accent2"/>
                </a:solidFill>
                <a:miter lim="400000"/>
              </a:ln>
              <a:extLst>
                <a:ext uri="{C572A759-6A51-4108-AA02-DFA0A04FC94B}">
                  <ma14:wrappingTextBoxFlag xmlns:ma14="http://schemas.microsoft.com/office/mac/drawingml/2011/main" val="1"/>
                </a:ext>
              </a:extLst>
            </p:spPr>
            <p:txBody>
              <a:bodyPr lIns="37419" tIns="37419" rIns="37419" bIns="37419" anchor="ctr"/>
              <a:lstStyle/>
              <a:p>
                <a:pPr>
                  <a:defRPr sz="2400"/>
                </a:pPr>
                <a:endParaRPr dirty="0"/>
              </a:p>
            </p:txBody>
          </p:sp>
          <p:sp>
            <p:nvSpPr>
              <p:cNvPr id="9" name="正方形/長方形 8"/>
              <p:cNvSpPr/>
              <p:nvPr/>
            </p:nvSpPr>
            <p:spPr>
              <a:xfrm>
                <a:off x="4994500" y="4986747"/>
                <a:ext cx="1056142" cy="771461"/>
              </a:xfrm>
              <a:prstGeom prst="rect">
                <a:avLst/>
              </a:prstGeom>
              <a:solidFill>
                <a:schemeClr val="bg1">
                  <a:lumMod val="85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ja-JP" altLang="en-US" sz="1800" dirty="0" smtClean="0">
                    <a:solidFill>
                      <a:srgbClr val="000000"/>
                    </a:solidFill>
                  </a:rPr>
                  <a:t>仮想</a:t>
                </a:r>
                <a:endParaRPr kumimoji="1" lang="en-US" altLang="ja-JP" sz="1800" dirty="0" smtClean="0">
                  <a:solidFill>
                    <a:srgbClr val="000000"/>
                  </a:solidFill>
                </a:endParaRPr>
              </a:p>
              <a:p>
                <a:pPr algn="ctr"/>
                <a:r>
                  <a:rPr kumimoji="1" lang="ja-JP" altLang="en-US" sz="1800" dirty="0" smtClean="0">
                    <a:solidFill>
                      <a:srgbClr val="000000"/>
                    </a:solidFill>
                  </a:rPr>
                  <a:t>デバイス</a:t>
                </a:r>
                <a:endParaRPr kumimoji="1" lang="ja-JP" altLang="en-US" sz="1800" dirty="0">
                  <a:solidFill>
                    <a:srgbClr val="000000"/>
                  </a:solidFill>
                </a:endParaRPr>
              </a:p>
            </p:txBody>
          </p:sp>
          <p:sp>
            <p:nvSpPr>
              <p:cNvPr id="10" name="正方形/長方形 9"/>
              <p:cNvSpPr/>
              <p:nvPr/>
            </p:nvSpPr>
            <p:spPr>
              <a:xfrm>
                <a:off x="3730768" y="6035319"/>
                <a:ext cx="2319874" cy="345850"/>
              </a:xfrm>
              <a:prstGeom prst="rect">
                <a:avLst/>
              </a:prstGeom>
              <a:solidFill>
                <a:schemeClr val="accent1">
                  <a:lumMod val="20000"/>
                  <a:lumOff val="80000"/>
                </a:schemeClr>
              </a:solidFill>
              <a:ln>
                <a:solidFill>
                  <a:srgbClr val="4F81BD"/>
                </a:solidFill>
              </a:ln>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en-US" altLang="ja-JP" sz="1800" dirty="0" smtClean="0">
                    <a:solidFill>
                      <a:srgbClr val="000000"/>
                    </a:solidFill>
                  </a:rPr>
                  <a:t>OS</a:t>
                </a:r>
                <a:endParaRPr kumimoji="1" lang="ja-JP" altLang="en-US" sz="1800" dirty="0">
                  <a:solidFill>
                    <a:srgbClr val="000000"/>
                  </a:solidFill>
                </a:endParaRPr>
              </a:p>
            </p:txBody>
          </p:sp>
          <p:cxnSp>
            <p:nvCxnSpPr>
              <p:cNvPr id="11" name="直線矢印コネクタ 10"/>
              <p:cNvCxnSpPr/>
              <p:nvPr/>
            </p:nvCxnSpPr>
            <p:spPr>
              <a:xfrm flipV="1">
                <a:off x="2741001" y="5372478"/>
                <a:ext cx="883925" cy="7094"/>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2" name="直線矢印コネクタ 11"/>
              <p:cNvCxnSpPr/>
              <p:nvPr/>
            </p:nvCxnSpPr>
            <p:spPr>
              <a:xfrm>
                <a:off x="4251095" y="5744536"/>
                <a:ext cx="0" cy="272011"/>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直線矢印コネクタ 12"/>
              <p:cNvCxnSpPr/>
              <p:nvPr/>
            </p:nvCxnSpPr>
            <p:spPr>
              <a:xfrm>
                <a:off x="5572548" y="5759079"/>
                <a:ext cx="0" cy="271140"/>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grpSp>
        <p:sp>
          <p:nvSpPr>
            <p:cNvPr id="14" name="角丸四角形 13"/>
            <p:cNvSpPr/>
            <p:nvPr/>
          </p:nvSpPr>
          <p:spPr>
            <a:xfrm>
              <a:off x="1706617" y="5290035"/>
              <a:ext cx="1034384" cy="612131"/>
            </a:xfrm>
            <a:prstGeom prst="roundRect">
              <a:avLst/>
            </a:prstGeom>
            <a:solidFill>
              <a:srgbClr val="B7DEE8"/>
            </a:solidFill>
            <a:ln>
              <a:solidFill>
                <a:srgbClr val="4BACC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chemeClr val="tx1"/>
                  </a:solidFill>
                </a:rPr>
                <a:t>シャドウ</a:t>
              </a:r>
              <a:endParaRPr kumimoji="1" lang="en-US" altLang="ja-JP" sz="1600" dirty="0" smtClean="0">
                <a:solidFill>
                  <a:schemeClr val="tx1"/>
                </a:solidFill>
              </a:endParaRPr>
            </a:p>
            <a:p>
              <a:pPr algn="ctr"/>
              <a:r>
                <a:rPr kumimoji="1" lang="ja-JP" altLang="en-US" sz="1600" dirty="0" smtClean="0">
                  <a:solidFill>
                    <a:schemeClr val="tx1"/>
                  </a:solidFill>
                </a:rPr>
                <a:t>デバイス</a:t>
              </a:r>
              <a:endParaRPr kumimoji="1" lang="ja-JP" altLang="en-US" sz="1600" dirty="0">
                <a:solidFill>
                  <a:schemeClr val="tx1"/>
                </a:solidFill>
              </a:endParaRPr>
            </a:p>
          </p:txBody>
        </p:sp>
        <p:sp>
          <p:nvSpPr>
            <p:cNvPr id="15" name="対角する 2 つの角を切り取った四角形 14"/>
            <p:cNvSpPr/>
            <p:nvPr/>
          </p:nvSpPr>
          <p:spPr>
            <a:xfrm>
              <a:off x="3624926" y="5242864"/>
              <a:ext cx="1257628" cy="739837"/>
            </a:xfrm>
            <a:prstGeom prst="snip2DiagRect">
              <a:avLst/>
            </a:prstGeom>
            <a:solidFill>
              <a:srgbClr val="FAC090"/>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chemeClr val="tx1"/>
                  </a:solidFill>
                </a:rPr>
                <a:t>移送</a:t>
              </a:r>
              <a:endParaRPr kumimoji="1" lang="en-US" altLang="ja-JP" sz="1600" dirty="0" smtClean="0">
                <a:solidFill>
                  <a:schemeClr val="tx1"/>
                </a:solidFill>
              </a:endParaRPr>
            </a:p>
            <a:p>
              <a:pPr algn="ctr"/>
              <a:r>
                <a:rPr kumimoji="1" lang="ja-JP" altLang="en-US" sz="1600" dirty="0" smtClean="0">
                  <a:solidFill>
                    <a:schemeClr val="tx1"/>
                  </a:solidFill>
                </a:rPr>
                <a:t>マネージャ</a:t>
              </a:r>
              <a:endParaRPr kumimoji="1" lang="ja-JP" altLang="en-US" sz="1600" dirty="0">
                <a:solidFill>
                  <a:schemeClr val="tx1"/>
                </a:solidFill>
              </a:endParaRPr>
            </a:p>
          </p:txBody>
        </p:sp>
        <p:sp>
          <p:nvSpPr>
            <p:cNvPr id="16" name="テキスト ボックス 15"/>
            <p:cNvSpPr txBox="1"/>
            <p:nvPr/>
          </p:nvSpPr>
          <p:spPr>
            <a:xfrm>
              <a:off x="6268357" y="6240170"/>
              <a:ext cx="1722948" cy="369332"/>
            </a:xfrm>
            <a:prstGeom prst="rect">
              <a:avLst/>
            </a:prstGeom>
            <a:noFill/>
          </p:spPr>
          <p:txBody>
            <a:bodyPr wrap="none" rtlCol="0">
              <a:spAutoFit/>
            </a:bodyPr>
            <a:lstStyle/>
            <a:p>
              <a:r>
                <a:rPr kumimoji="1" lang="ja-JP" altLang="en-US" sz="1800" dirty="0" smtClean="0">
                  <a:solidFill>
                    <a:schemeClr val="tx1"/>
                  </a:solidFill>
                </a:rPr>
                <a:t>仮想化システム</a:t>
              </a:r>
              <a:endParaRPr kumimoji="1" lang="en-US" altLang="ja-JP" sz="1800" dirty="0" smtClean="0">
                <a:solidFill>
                  <a:schemeClr val="tx1"/>
                </a:solidFill>
              </a:endParaRPr>
            </a:p>
          </p:txBody>
        </p:sp>
      </p:grpSp>
    </p:spTree>
    <p:extLst>
      <p:ext uri="{BB962C8B-B14F-4D97-AF65-F5344CB8AC3E}">
        <p14:creationId xmlns:p14="http://schemas.microsoft.com/office/powerpoint/2010/main" val="3668577601"/>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卒業論文発表資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エッセンシャル">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卒業論文発表資料.thmx</Template>
  <TotalTime>9505</TotalTime>
  <Words>2188</Words>
  <Application>Microsoft Macintosh PowerPoint</Application>
  <PresentationFormat>On-screen Show (4:3)</PresentationFormat>
  <Paragraphs>452</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Calibri</vt:lpstr>
      <vt:lpstr>Helvetica Neue</vt:lpstr>
      <vt:lpstr>ＭＳ Ｐゴシック</vt:lpstr>
      <vt:lpstr>ヒラギノ角ゴ ProN W3</vt:lpstr>
      <vt:lpstr>Arial</vt:lpstr>
      <vt:lpstr>卒業論文発表資料</vt:lpstr>
      <vt:lpstr>シャドウデバイスを用いた 帯域外リモート管理を継続可能なVMマイグレーション</vt:lpstr>
      <vt:lpstr>クラウドにおける帯域外リモート管理</vt:lpstr>
      <vt:lpstr>帯域外リモート管理での情報漏洩</vt:lpstr>
      <vt:lpstr>先行研究：VSBypass [二神ら'16]</vt:lpstr>
      <vt:lpstr>VSBypassの実現手法</vt:lpstr>
      <vt:lpstr>VMマイグレーションにおける問題</vt:lpstr>
      <vt:lpstr>提案：USShadow</vt:lpstr>
      <vt:lpstr>VMマイグレーションの拡張</vt:lpstr>
      <vt:lpstr>シャドウデバイスとの通信方法の検討</vt:lpstr>
      <vt:lpstr>クラウドハイパーバイザ経由での通信</vt:lpstr>
      <vt:lpstr>クラウドハイパーバイザの呼び出し方法</vt:lpstr>
      <vt:lpstr>ウルトラコール</vt:lpstr>
      <vt:lpstr>バッファのアドレス変換</vt:lpstr>
      <vt:lpstr>シャドウデバイスの呼び出し</vt:lpstr>
      <vt:lpstr>シャドウデバイスの状態の保存・復元</vt:lpstr>
      <vt:lpstr>実験</vt:lpstr>
      <vt:lpstr>実験に用いたシステム構成</vt:lpstr>
      <vt:lpstr>帯域外リモート管理の継続の確認</vt:lpstr>
      <vt:lpstr>マイグレーション性能</vt:lpstr>
      <vt:lpstr>関連研究</vt:lpstr>
      <vt:lpstr>まとめ</vt:lpstr>
      <vt:lpstr>今後の課題</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ネストした仮想化を用いた 帯域外リモート環境における VMマイグレーション</dc:title>
  <cp:lastModifiedBy>Kenichi Kourai</cp:lastModifiedBy>
  <cp:revision>479</cp:revision>
  <cp:lastPrinted>2017-05-15T03:57:20Z</cp:lastPrinted>
  <dcterms:modified xsi:type="dcterms:W3CDTF">2017-05-23T01:43:07Z</dcterms:modified>
</cp:coreProperties>
</file>