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0"/>
  </p:notesMasterIdLst>
  <p:handoutMasterIdLst>
    <p:handoutMasterId r:id="rId21"/>
  </p:handoutMasterIdLst>
  <p:sldIdLst>
    <p:sldId id="256" r:id="rId3"/>
    <p:sldId id="265" r:id="rId4"/>
    <p:sldId id="290" r:id="rId5"/>
    <p:sldId id="323" r:id="rId6"/>
    <p:sldId id="292" r:id="rId7"/>
    <p:sldId id="267" r:id="rId8"/>
    <p:sldId id="324" r:id="rId9"/>
    <p:sldId id="320" r:id="rId10"/>
    <p:sldId id="312" r:id="rId11"/>
    <p:sldId id="339" r:id="rId12"/>
    <p:sldId id="355" r:id="rId13"/>
    <p:sldId id="317" r:id="rId14"/>
    <p:sldId id="338" r:id="rId15"/>
    <p:sldId id="357" r:id="rId16"/>
    <p:sldId id="319" r:id="rId17"/>
    <p:sldId id="313" r:id="rId18"/>
    <p:sldId id="315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43EBE7D-3D83-43F4-BC47-67142B489E39}">
          <p14:sldIdLst>
            <p14:sldId id="256"/>
            <p14:sldId id="265"/>
            <p14:sldId id="290"/>
            <p14:sldId id="323"/>
            <p14:sldId id="292"/>
            <p14:sldId id="267"/>
            <p14:sldId id="324"/>
            <p14:sldId id="320"/>
            <p14:sldId id="312"/>
            <p14:sldId id="339"/>
            <p14:sldId id="355"/>
            <p14:sldId id="317"/>
            <p14:sldId id="338"/>
            <p14:sldId id="357"/>
            <p14:sldId id="319"/>
            <p14:sldId id="313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54" autoAdjust="0"/>
    <p:restoredTop sz="80122" autoAdjust="0"/>
  </p:normalViewPr>
  <p:slideViewPr>
    <p:cSldViewPr>
      <p:cViewPr varScale="1">
        <p:scale>
          <a:sx n="70" d="100"/>
          <a:sy n="70" d="100"/>
        </p:scale>
        <p:origin x="60" y="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123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_____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______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______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__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Sheet4!$A$12</c:f>
              <c:strCache>
                <c:ptCount val="1"/>
                <c:pt idx="0">
                  <c:v>従来システム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Sheet4!$B$11:$D$11</c:f>
              <c:strCache>
                <c:ptCount val="3"/>
                <c:pt idx="0">
                  <c:v>一時停止</c:v>
                </c:pt>
                <c:pt idx="1">
                  <c:v>再開</c:v>
                </c:pt>
                <c:pt idx="2">
                  <c:v>シャットダウン</c:v>
                </c:pt>
              </c:strCache>
            </c:strRef>
          </c:cat>
          <c:val>
            <c:numRef>
              <c:f>Sheet4!$B$12:$D$12</c:f>
              <c:numCache>
                <c:formatCode>0.00</c:formatCode>
                <c:ptCount val="3"/>
                <c:pt idx="0">
                  <c:v>4.6932643999999977</c:v>
                </c:pt>
                <c:pt idx="1">
                  <c:v>4.9062542000000002</c:v>
                </c:pt>
                <c:pt idx="2">
                  <c:v>5.3469663333333353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27-4053-8843-DB8981606EDF}"/>
            </c:ext>
          </c:extLst>
        </c:ser>
        <c:ser>
          <c:idx val="1"/>
          <c:order val="1"/>
          <c:tx>
            <c:strRef>
              <c:f>Sheet4!$A$13</c:f>
              <c:strCache>
                <c:ptCount val="1"/>
                <c:pt idx="0">
                  <c:v>UVBond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Sheet4!$B$11:$D$11</c:f>
              <c:strCache>
                <c:ptCount val="3"/>
                <c:pt idx="0">
                  <c:v>一時停止</c:v>
                </c:pt>
                <c:pt idx="1">
                  <c:v>再開</c:v>
                </c:pt>
                <c:pt idx="2">
                  <c:v>シャットダウン</c:v>
                </c:pt>
              </c:strCache>
            </c:strRef>
          </c:cat>
          <c:val>
            <c:numRef>
              <c:f>Sheet4!$B$13:$D$13</c:f>
              <c:numCache>
                <c:formatCode>0.00</c:formatCode>
                <c:ptCount val="3"/>
                <c:pt idx="0">
                  <c:v>9.0298816000000013</c:v>
                </c:pt>
                <c:pt idx="1">
                  <c:v>9.0846293999999972</c:v>
                </c:pt>
                <c:pt idx="2">
                  <c:v>9.9145196666666688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27-4053-8843-DB8981606E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299552"/>
        <c:axId val="635260336"/>
      </c:barChart>
      <c:catAx>
        <c:axId val="63529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260336"/>
        <c:crosses val="autoZero"/>
        <c:auto val="1"/>
        <c:lblAlgn val="ctr"/>
        <c:lblOffset val="100"/>
        <c:noMultiLvlLbl val="0"/>
      </c:catAx>
      <c:valAx>
        <c:axId val="63526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200">
                    <a:solidFill>
                      <a:schemeClr val="tx1"/>
                    </a:solidFill>
                  </a:rPr>
                  <a:t>実行時間（</a:t>
                </a:r>
                <a:r>
                  <a:rPr lang="en-US" altLang="ja-JP" sz="1200">
                    <a:solidFill>
                      <a:schemeClr val="tx1"/>
                    </a:solidFill>
                  </a:rPr>
                  <a:t>ms</a:t>
                </a:r>
                <a:r>
                  <a:rPr lang="ja-JP" altLang="en-US" sz="1200">
                    <a:solidFill>
                      <a:schemeClr val="tx1"/>
                    </a:solidFill>
                  </a:rPr>
                  <a:t>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2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Sheet4!$I$12</c:f>
              <c:strCache>
                <c:ptCount val="1"/>
                <c:pt idx="0">
                  <c:v>従来システム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Sheet4!$J$11:$K$11</c:f>
              <c:strCache>
                <c:ptCount val="2"/>
                <c:pt idx="0">
                  <c:v>強制終了</c:v>
                </c:pt>
                <c:pt idx="1">
                  <c:v>状態保存</c:v>
                </c:pt>
              </c:strCache>
            </c:strRef>
          </c:cat>
          <c:val>
            <c:numRef>
              <c:f>Sheet4!$J$12:$K$12</c:f>
              <c:numCache>
                <c:formatCode>General</c:formatCode>
                <c:ptCount val="2"/>
                <c:pt idx="0">
                  <c:v>2.1408659236666661</c:v>
                </c:pt>
                <c:pt idx="1">
                  <c:v>10.756754186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4B-4589-8EE9-9D84954A6DBF}"/>
            </c:ext>
          </c:extLst>
        </c:ser>
        <c:ser>
          <c:idx val="1"/>
          <c:order val="1"/>
          <c:tx>
            <c:strRef>
              <c:f>Sheet4!$I$13</c:f>
              <c:strCache>
                <c:ptCount val="1"/>
                <c:pt idx="0">
                  <c:v>UVBond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Sheet4!$J$11:$K$11</c:f>
              <c:strCache>
                <c:ptCount val="2"/>
                <c:pt idx="0">
                  <c:v>強制終了</c:v>
                </c:pt>
                <c:pt idx="1">
                  <c:v>状態保存</c:v>
                </c:pt>
              </c:strCache>
            </c:strRef>
          </c:cat>
          <c:val>
            <c:numRef>
              <c:f>Sheet4!$J$13:$K$13</c:f>
              <c:numCache>
                <c:formatCode>General</c:formatCode>
                <c:ptCount val="2"/>
                <c:pt idx="0">
                  <c:v>2.156629864333333</c:v>
                </c:pt>
                <c:pt idx="1">
                  <c:v>11.24812047933333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4B-4589-8EE9-9D84954A6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233216"/>
        <c:axId val="635235264"/>
      </c:barChart>
      <c:catAx>
        <c:axId val="63523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235264"/>
        <c:crosses val="autoZero"/>
        <c:auto val="1"/>
        <c:lblAlgn val="ctr"/>
        <c:lblOffset val="100"/>
        <c:noMultiLvlLbl val="0"/>
      </c:catAx>
      <c:valAx>
        <c:axId val="63523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200">
                    <a:solidFill>
                      <a:schemeClr val="tx1"/>
                    </a:solidFill>
                  </a:rPr>
                  <a:t>実行時間（</a:t>
                </a:r>
                <a:r>
                  <a:rPr lang="en-US" altLang="ja-JP" sz="1200">
                    <a:solidFill>
                      <a:schemeClr val="tx1"/>
                    </a:solidFill>
                  </a:rPr>
                  <a:t>s</a:t>
                </a:r>
                <a:r>
                  <a:rPr lang="ja-JP" altLang="en-US" sz="1200">
                    <a:solidFill>
                      <a:schemeClr val="tx1"/>
                    </a:solidFill>
                  </a:rPr>
                  <a:t>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23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FD-4A7D-9364-BED18D33AD14}"/>
              </c:ext>
            </c:extLst>
          </c:dPt>
          <c:dLbls>
            <c:delete val="1"/>
          </c:dLbls>
          <c:cat>
            <c:strRef>
              <c:f>Sheet1!$B$40:$C$40</c:f>
              <c:strCache>
                <c:ptCount val="2"/>
                <c:pt idx="0">
                  <c:v>従来システム</c:v>
                </c:pt>
                <c:pt idx="1">
                  <c:v>UVBond</c:v>
                </c:pt>
              </c:strCache>
            </c:strRef>
          </c:cat>
          <c:val>
            <c:numRef>
              <c:f>Sheet1!$B$41:$C$41</c:f>
              <c:numCache>
                <c:formatCode>General</c:formatCode>
                <c:ptCount val="2"/>
                <c:pt idx="0">
                  <c:v>13.5</c:v>
                </c:pt>
                <c:pt idx="1">
                  <c:v>14.86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FD-4A7D-9364-BED18D33AD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7458800"/>
        <c:axId val="717460576"/>
      </c:barChart>
      <c:catAx>
        <c:axId val="71745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460576"/>
        <c:crosses val="autoZero"/>
        <c:auto val="1"/>
        <c:lblAlgn val="ctr"/>
        <c:lblOffset val="100"/>
        <c:noMultiLvlLbl val="0"/>
      </c:catAx>
      <c:valAx>
        <c:axId val="71746057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sz="1200">
                    <a:solidFill>
                      <a:schemeClr val="tx1"/>
                    </a:solidFill>
                  </a:rPr>
                  <a:t>マイグレーション時間（</a:t>
                </a:r>
                <a:r>
                  <a:rPr lang="en-US" sz="1200">
                    <a:solidFill>
                      <a:schemeClr val="tx1"/>
                    </a:solidFill>
                  </a:rPr>
                  <a:t>s</a:t>
                </a:r>
                <a:r>
                  <a:rPr lang="ja-JP" sz="1200">
                    <a:solidFill>
                      <a:schemeClr val="tx1"/>
                    </a:solidFill>
                  </a:rPr>
                  <a:t>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45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F72-4900-8281-069703D555DF}"/>
              </c:ext>
            </c:extLst>
          </c:dPt>
          <c:dLbls>
            <c:delete val="1"/>
          </c:dLbls>
          <c:cat>
            <c:strRef>
              <c:f>集計!$G$24:$H$24</c:f>
              <c:strCache>
                <c:ptCount val="2"/>
                <c:pt idx="0">
                  <c:v>従来システム</c:v>
                </c:pt>
                <c:pt idx="1">
                  <c:v>UVBond</c:v>
                </c:pt>
              </c:strCache>
            </c:strRef>
          </c:cat>
          <c:val>
            <c:numRef>
              <c:f>集計!$G$25:$H$25</c:f>
              <c:numCache>
                <c:formatCode>General</c:formatCode>
                <c:ptCount val="2"/>
                <c:pt idx="0">
                  <c:v>18.05</c:v>
                </c:pt>
                <c:pt idx="1">
                  <c:v>23.76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72-4900-8281-069703D555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7961552"/>
        <c:axId val="718053952"/>
      </c:barChart>
      <c:catAx>
        <c:axId val="717961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8053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805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sz="1200">
                    <a:solidFill>
                      <a:schemeClr val="tx1"/>
                    </a:solidFill>
                  </a:rPr>
                  <a:t>起動時間（</a:t>
                </a:r>
                <a:r>
                  <a:rPr lang="en-US" sz="1200">
                    <a:solidFill>
                      <a:schemeClr val="tx1"/>
                    </a:solidFill>
                  </a:rPr>
                  <a:t>s</a:t>
                </a:r>
                <a:r>
                  <a:rPr lang="ja-JP" sz="1200">
                    <a:solidFill>
                      <a:schemeClr val="tx1"/>
                    </a:solidFill>
                  </a:rPr>
                  <a:t>）</a:t>
                </a:r>
              </a:p>
            </c:rich>
          </c:tx>
          <c:layout>
            <c:manualLayout>
              <c:xMode val="edge"/>
              <c:yMode val="edge"/>
              <c:x val="3.05555555555556E-2"/>
              <c:y val="0.224046733741615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96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シーケンシャルアクセス!$C$17</c:f>
              <c:strCache>
                <c:ptCount val="1"/>
                <c:pt idx="0">
                  <c:v>従来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シーケンシャルアクセス!$B$18:$B$19</c:f>
              <c:strCache>
                <c:ptCount val="2"/>
                <c:pt idx="0">
                  <c:v>読み込み</c:v>
                </c:pt>
                <c:pt idx="1">
                  <c:v>書き込み</c:v>
                </c:pt>
              </c:strCache>
            </c:strRef>
          </c:cat>
          <c:val>
            <c:numRef>
              <c:f>シーケンシャルアクセス!$C$18:$C$19</c:f>
              <c:numCache>
                <c:formatCode>0.0</c:formatCode>
                <c:ptCount val="2"/>
                <c:pt idx="0">
                  <c:v>143.55629999999999</c:v>
                </c:pt>
                <c:pt idx="1">
                  <c:v>161.73939999999999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90-4EB9-9DBF-AE8FFCB492D8}"/>
            </c:ext>
          </c:extLst>
        </c:ser>
        <c:ser>
          <c:idx val="1"/>
          <c:order val="1"/>
          <c:tx>
            <c:strRef>
              <c:f>シーケンシャルアクセス!$D$17</c:f>
              <c:strCache>
                <c:ptCount val="1"/>
                <c:pt idx="0">
                  <c:v>dm-crypt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シーケンシャルアクセス!$B$18:$B$19</c:f>
              <c:strCache>
                <c:ptCount val="2"/>
                <c:pt idx="0">
                  <c:v>読み込み</c:v>
                </c:pt>
                <c:pt idx="1">
                  <c:v>書き込み</c:v>
                </c:pt>
              </c:strCache>
            </c:strRef>
          </c:cat>
          <c:val>
            <c:numRef>
              <c:f>シーケンシャルアクセス!$D$18:$D$19</c:f>
              <c:numCache>
                <c:formatCode>0.0</c:formatCode>
                <c:ptCount val="2"/>
                <c:pt idx="0">
                  <c:v>129.05000000000001</c:v>
                </c:pt>
                <c:pt idx="1">
                  <c:v>157.11000000000001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90-4EB9-9DBF-AE8FFCB492D8}"/>
            </c:ext>
          </c:extLst>
        </c:ser>
        <c:ser>
          <c:idx val="2"/>
          <c:order val="2"/>
          <c:tx>
            <c:strRef>
              <c:f>シーケンシャルアクセス!$E$17</c:f>
              <c:strCache>
                <c:ptCount val="1"/>
                <c:pt idx="0">
                  <c:v>UVBond(AES-NI有効)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シーケンシャルアクセス!$B$18:$B$19</c:f>
              <c:strCache>
                <c:ptCount val="2"/>
                <c:pt idx="0">
                  <c:v>読み込み</c:v>
                </c:pt>
                <c:pt idx="1">
                  <c:v>書き込み</c:v>
                </c:pt>
              </c:strCache>
            </c:strRef>
          </c:cat>
          <c:val>
            <c:numRef>
              <c:f>シーケンシャルアクセス!$E$18:$E$19</c:f>
              <c:numCache>
                <c:formatCode>0.0</c:formatCode>
                <c:ptCount val="2"/>
                <c:pt idx="0">
                  <c:v>129.86920000000001</c:v>
                </c:pt>
                <c:pt idx="1">
                  <c:v>156.47620000000001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90-4EB9-9DBF-AE8FFCB492D8}"/>
            </c:ext>
          </c:extLst>
        </c:ser>
        <c:ser>
          <c:idx val="3"/>
          <c:order val="3"/>
          <c:tx>
            <c:strRef>
              <c:f>シーケンシャルアクセス!$F$17</c:f>
              <c:strCache>
                <c:ptCount val="1"/>
                <c:pt idx="0">
                  <c:v>UVBond(AES-NI無効)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シーケンシャルアクセス!$B$18:$B$19</c:f>
              <c:strCache>
                <c:ptCount val="2"/>
                <c:pt idx="0">
                  <c:v>読み込み</c:v>
                </c:pt>
                <c:pt idx="1">
                  <c:v>書き込み</c:v>
                </c:pt>
              </c:strCache>
            </c:strRef>
          </c:cat>
          <c:val>
            <c:numRef>
              <c:f>シーケンシャルアクセス!$F$18:$F$19</c:f>
              <c:numCache>
                <c:formatCode>0.0</c:formatCode>
                <c:ptCount val="2"/>
                <c:pt idx="0">
                  <c:v>79.577600000000004</c:v>
                </c:pt>
                <c:pt idx="1">
                  <c:v>91.170299999999983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90-4EB9-9DBF-AE8FFCB492D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720007552"/>
        <c:axId val="632576944"/>
      </c:barChart>
      <c:catAx>
        <c:axId val="72000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2576944"/>
        <c:crosses val="autoZero"/>
        <c:auto val="1"/>
        <c:lblAlgn val="ctr"/>
        <c:lblOffset val="100"/>
        <c:noMultiLvlLbl val="0"/>
      </c:catAx>
      <c:valAx>
        <c:axId val="632576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200" b="0">
                    <a:solidFill>
                      <a:schemeClr val="tx1"/>
                    </a:solidFill>
                  </a:rPr>
                  <a:t>スループット（</a:t>
                </a:r>
                <a:r>
                  <a:rPr lang="en-US" altLang="ja-JP" sz="1200" b="0">
                    <a:solidFill>
                      <a:schemeClr val="tx1"/>
                    </a:solidFill>
                  </a:rPr>
                  <a:t>MB/s</a:t>
                </a:r>
                <a:r>
                  <a:rPr lang="ja-JP" altLang="en-US" sz="1200" b="0">
                    <a:solidFill>
                      <a:schemeClr val="tx1"/>
                    </a:solidFill>
                  </a:rPr>
                  <a:t>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2000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26417-6794-40C1-8618-82F156DFEB00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3AFF3-1C92-4005-8004-862B4D537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03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B230D-62A9-4442-BA95-156F0361326C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2055C-441C-4851-9E0E-A149FECB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19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0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970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38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0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195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84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9926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369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267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519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901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808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76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437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621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400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002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CCB-49F4-4F83-A658-073B7970578B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913-F8A3-4FD0-B9B3-349AC144871F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D430-8A95-440E-A566-0638BD15E443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B228-2C8C-4FAF-BD2D-FB32F2D85BC5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9B4-032E-41FA-B47F-8894857FD6DC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832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 baseline="0"/>
            </a:lvl3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D859-7C15-4F55-AE5D-63B172777695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709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88D5-D8C2-4014-8CE7-E7568E9A1003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901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353D-295F-4089-AFAB-D45B5DE557B1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861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1A6C-4BE9-4C96-B1EC-0DC158DC2579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102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9E2-CE64-4FA4-8B64-9F42C443B1E2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54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CC6F-D85F-4F39-8495-00EC36300B14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25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89FE-6E45-4BEF-BD30-259DD18C1642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01EA-546D-40B5-BA67-E2AB66793F1A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883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2AFF-AD40-43F8-893E-2B627D7E5675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046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B436-AE94-450D-9D43-AC8854F40EBC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948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7B4F-4833-48FD-8021-47ED9055A026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48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753-96EA-4E66-BF2D-BB490AE60DB8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55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CE5-D3C8-482C-9886-CD5FC1EDC84E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15AF-7FD2-4B5E-A976-FCCCBB0A55DE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FA5B-10F5-4716-8FCC-8AE108C190F7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03CD-990A-4DC6-B763-D4431929173D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4068-192E-4203-BD98-7CBDC1423687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6FB5-850E-45CB-AD0C-7E40074DB54C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81285-5600-4424-8A9D-97A6073914E5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4529C-A0EE-46C5-B11F-A796B5ADC00E}" type="datetime1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24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988424" cy="1470025"/>
          </a:xfrm>
        </p:spPr>
        <p:txBody>
          <a:bodyPr>
            <a:normAutofit/>
          </a:bodyPr>
          <a:lstStyle/>
          <a:p>
            <a:r>
              <a:rPr kumimoji="1" lang="en-US" altLang="ja-JP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VM</a:t>
            </a:r>
            <a:r>
              <a:rPr kumimoji="1"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リダイレクト攻撃を防ぐための</a:t>
            </a:r>
            <a:r>
              <a:rPr kumimoji="1" lang="en-US" altLang="ja-JP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kumimoji="1" lang="en-US" altLang="ja-JP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ja-JP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安全</a:t>
            </a:r>
            <a:r>
              <a:rPr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な</a:t>
            </a:r>
            <a:r>
              <a:rPr kumimoji="1"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リモート管理機構</a:t>
            </a:r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solidFill>
                  <a:schemeClr val="tx1"/>
                </a:solidFill>
              </a:rPr>
              <a:t>九州工業</a:t>
            </a:r>
            <a:r>
              <a:rPr lang="ja-JP" altLang="en-US" smtClean="0">
                <a:solidFill>
                  <a:schemeClr val="tx1"/>
                </a:solidFill>
              </a:rPr>
              <a:t>大学大学院　情報工学府</a:t>
            </a:r>
            <a:endParaRPr lang="en-US" altLang="ja-JP" smtClean="0">
              <a:solidFill>
                <a:schemeClr val="tx1"/>
              </a:solidFill>
            </a:endParaRPr>
          </a:p>
          <a:p>
            <a:r>
              <a:rPr lang="ja-JP" altLang="en-US" smtClean="0">
                <a:solidFill>
                  <a:schemeClr val="tx1"/>
                </a:solidFill>
              </a:rPr>
              <a:t>情報</a:t>
            </a:r>
            <a:r>
              <a:rPr lang="ja-JP" altLang="en-US">
                <a:solidFill>
                  <a:schemeClr val="tx1"/>
                </a:solidFill>
              </a:rPr>
              <a:t>創</a:t>
            </a:r>
            <a:r>
              <a:rPr lang="ja-JP" altLang="en-US" smtClean="0">
                <a:solidFill>
                  <a:schemeClr val="tx1"/>
                </a:solidFill>
              </a:rPr>
              <a:t>成工学専攻</a:t>
            </a:r>
            <a:endParaRPr lang="en-US" altLang="ja-JP" smtClean="0">
              <a:solidFill>
                <a:schemeClr val="tx1"/>
              </a:solidFill>
            </a:endParaRPr>
          </a:p>
          <a:p>
            <a:r>
              <a:rPr kumimoji="1" lang="ja-JP" altLang="en-US" smtClean="0">
                <a:solidFill>
                  <a:schemeClr val="tx1"/>
                </a:solidFill>
              </a:rPr>
              <a:t> </a:t>
            </a:r>
            <a:r>
              <a:rPr kumimoji="1" lang="en-US" altLang="ja-JP" smtClean="0">
                <a:solidFill>
                  <a:schemeClr val="tx1"/>
                </a:solidFill>
              </a:rPr>
              <a:t>16675005</a:t>
            </a:r>
            <a:r>
              <a:rPr kumimoji="1" lang="ja-JP" altLang="en-US" smtClean="0">
                <a:solidFill>
                  <a:schemeClr val="tx1"/>
                </a:solidFill>
              </a:rPr>
              <a:t>　猪口恵介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600" smtClean="0"/>
              <a:t>1</a:t>
            </a:fld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306930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管理コマンド単位での操作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ユーザは管理サーバにコマンドを送って</a:t>
            </a:r>
            <a:r>
              <a:rPr lang="en-US" altLang="ja-JP" smtClean="0"/>
              <a:t>VM</a:t>
            </a:r>
            <a:r>
              <a:rPr lang="ja-JP" altLang="en-US" smtClean="0"/>
              <a:t>を操作</a:t>
            </a:r>
            <a:endParaRPr lang="en-US" altLang="ja-JP"/>
          </a:p>
          <a:p>
            <a:pPr lvl="1"/>
            <a:r>
              <a:rPr lang="ja-JP" altLang="en-US" smtClean="0"/>
              <a:t>ハイパーバイザは管理コマンドを直接認識できない</a:t>
            </a:r>
            <a:endParaRPr lang="en-US" altLang="ja-JP" smtClean="0"/>
          </a:p>
          <a:p>
            <a:r>
              <a:rPr lang="ja-JP" altLang="en-US" smtClean="0"/>
              <a:t>ハイパーコールの呼び出し順で管理コマンドを識別</a:t>
            </a:r>
            <a:endParaRPr lang="en-US" altLang="ja-JP" smtClean="0"/>
          </a:p>
          <a:p>
            <a:pPr lvl="1"/>
            <a:r>
              <a:rPr lang="ja-JP" altLang="en-US" smtClean="0"/>
              <a:t>ユーザは</a:t>
            </a:r>
            <a:r>
              <a:rPr lang="en-US" altLang="ja-JP" smtClean="0"/>
              <a:t>VM</a:t>
            </a:r>
            <a:r>
              <a:rPr lang="ja-JP" altLang="en-US" smtClean="0"/>
              <a:t>識別子とともにハイパーコール列も送信</a:t>
            </a:r>
            <a:endParaRPr lang="en-US" altLang="ja-JP" smtClean="0"/>
          </a:p>
          <a:p>
            <a:pPr lvl="1"/>
            <a:r>
              <a:rPr lang="ja-JP" altLang="en-US" smtClean="0"/>
              <a:t>呼び出しがハイパーコール列に一致している間のみ</a:t>
            </a:r>
            <a:r>
              <a:rPr lang="en-US" altLang="ja-JP" smtClean="0"/>
              <a:t>VM</a:t>
            </a:r>
            <a:r>
              <a:rPr lang="ja-JP" altLang="en-US" smtClean="0"/>
              <a:t>へのアクセスを許可</a:t>
            </a:r>
            <a:endParaRPr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21" name="楕円 20"/>
          <p:cNvSpPr/>
          <p:nvPr/>
        </p:nvSpPr>
        <p:spPr>
          <a:xfrm>
            <a:off x="643950" y="4825454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 smtClean="0"/>
              <a:t>1</a:t>
            </a:r>
            <a:endParaRPr kumimoji="1" lang="ja-JP" altLang="en-US" spc="-150"/>
          </a:p>
        </p:txBody>
      </p:sp>
      <p:sp>
        <p:nvSpPr>
          <p:cNvPr id="22" name="楕円 21"/>
          <p:cNvSpPr/>
          <p:nvPr/>
        </p:nvSpPr>
        <p:spPr>
          <a:xfrm>
            <a:off x="2606340" y="4825454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pc="-150"/>
              <a:t>8</a:t>
            </a:r>
            <a:endParaRPr kumimoji="1" lang="ja-JP" altLang="en-US" spc="-150"/>
          </a:p>
        </p:txBody>
      </p:sp>
      <p:sp>
        <p:nvSpPr>
          <p:cNvPr id="28" name="楕円 27"/>
          <p:cNvSpPr/>
          <p:nvPr/>
        </p:nvSpPr>
        <p:spPr>
          <a:xfrm>
            <a:off x="3834274" y="4822589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pc="-150"/>
              <a:t>9</a:t>
            </a:r>
            <a:endParaRPr kumimoji="1" lang="ja-JP" altLang="en-US" spc="-150"/>
          </a:p>
        </p:txBody>
      </p:sp>
      <p:sp>
        <p:nvSpPr>
          <p:cNvPr id="29" name="楕円 28"/>
          <p:cNvSpPr/>
          <p:nvPr/>
        </p:nvSpPr>
        <p:spPr>
          <a:xfrm>
            <a:off x="5064955" y="4822589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 smtClean="0"/>
              <a:t>10</a:t>
            </a:r>
            <a:endParaRPr kumimoji="1" lang="ja-JP" altLang="en-US" spc="-150"/>
          </a:p>
        </p:txBody>
      </p:sp>
      <p:sp>
        <p:nvSpPr>
          <p:cNvPr id="30" name="楕円 29"/>
          <p:cNvSpPr/>
          <p:nvPr/>
        </p:nvSpPr>
        <p:spPr>
          <a:xfrm>
            <a:off x="6295636" y="4822589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 smtClean="0"/>
              <a:t>11</a:t>
            </a:r>
            <a:endParaRPr kumimoji="1" lang="ja-JP" altLang="en-US" spc="-150"/>
          </a:p>
        </p:txBody>
      </p:sp>
      <p:sp>
        <p:nvSpPr>
          <p:cNvPr id="31" name="楕円 30"/>
          <p:cNvSpPr/>
          <p:nvPr/>
        </p:nvSpPr>
        <p:spPr>
          <a:xfrm>
            <a:off x="7526317" y="4822589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 smtClean="0"/>
              <a:t>12</a:t>
            </a:r>
            <a:endParaRPr kumimoji="1" lang="ja-JP" altLang="en-US" spc="-150"/>
          </a:p>
        </p:txBody>
      </p:sp>
      <p:sp>
        <p:nvSpPr>
          <p:cNvPr id="32" name="楕円 31"/>
          <p:cNvSpPr/>
          <p:nvPr/>
        </p:nvSpPr>
        <p:spPr>
          <a:xfrm>
            <a:off x="3834274" y="6020693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 smtClean="0"/>
              <a:t>13</a:t>
            </a:r>
            <a:endParaRPr kumimoji="1" lang="ja-JP" altLang="en-US" spc="-150"/>
          </a:p>
        </p:txBody>
      </p:sp>
      <p:sp>
        <p:nvSpPr>
          <p:cNvPr id="33" name="楕円 32"/>
          <p:cNvSpPr/>
          <p:nvPr/>
        </p:nvSpPr>
        <p:spPr>
          <a:xfrm>
            <a:off x="5609761" y="6020693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 smtClean="0"/>
              <a:t>14</a:t>
            </a:r>
            <a:endParaRPr kumimoji="1" lang="ja-JP" altLang="en-US" spc="-150"/>
          </a:p>
        </p:txBody>
      </p:sp>
      <p:sp>
        <p:nvSpPr>
          <p:cNvPr id="34" name="楕円 33"/>
          <p:cNvSpPr/>
          <p:nvPr/>
        </p:nvSpPr>
        <p:spPr>
          <a:xfrm>
            <a:off x="7380312" y="6020693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pc="-150" smtClean="0"/>
              <a:t>15</a:t>
            </a:r>
            <a:endParaRPr kumimoji="1" lang="ja-JP" altLang="en-US" spc="-150"/>
          </a:p>
        </p:txBody>
      </p:sp>
      <p:sp>
        <p:nvSpPr>
          <p:cNvPr id="35" name="Left Brace 28"/>
          <p:cNvSpPr/>
          <p:nvPr/>
        </p:nvSpPr>
        <p:spPr>
          <a:xfrm rot="16200000" flipV="1">
            <a:off x="1804972" y="4382069"/>
            <a:ext cx="216412" cy="253845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6" name="TextBox 65"/>
          <p:cNvSpPr txBox="1"/>
          <p:nvPr/>
        </p:nvSpPr>
        <p:spPr>
          <a:xfrm>
            <a:off x="1745241" y="5789638"/>
            <a:ext cx="418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/>
              <a:t>x8</a:t>
            </a:r>
            <a:endParaRPr kumimoji="1" lang="ja-JP" altLang="en-US"/>
          </a:p>
        </p:txBody>
      </p:sp>
      <p:cxnSp>
        <p:nvCxnSpPr>
          <p:cNvPr id="37" name="直線矢印コネクタ 36"/>
          <p:cNvCxnSpPr>
            <a:stCxn id="21" idx="6"/>
          </p:cNvCxnSpPr>
          <p:nvPr/>
        </p:nvCxnSpPr>
        <p:spPr>
          <a:xfrm flipV="1">
            <a:off x="1220014" y="5110621"/>
            <a:ext cx="329208" cy="28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2271364" y="5110621"/>
            <a:ext cx="329208" cy="28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257131" y="4554788"/>
            <a:ext cx="13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xen_version</a:t>
            </a:r>
          </a:p>
        </p:txBody>
      </p:sp>
      <p:cxnSp>
        <p:nvCxnSpPr>
          <p:cNvPr id="40" name="直線矢印コネクタ 39"/>
          <p:cNvCxnSpPr>
            <a:stCxn id="22" idx="6"/>
            <a:endCxn id="28" idx="2"/>
          </p:cNvCxnSpPr>
          <p:nvPr/>
        </p:nvCxnSpPr>
        <p:spPr>
          <a:xfrm flipV="1">
            <a:off x="3182404" y="5110621"/>
            <a:ext cx="651870" cy="28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28" idx="6"/>
            <a:endCxn id="29" idx="2"/>
          </p:cNvCxnSpPr>
          <p:nvPr/>
        </p:nvCxnSpPr>
        <p:spPr>
          <a:xfrm>
            <a:off x="4410338" y="5110621"/>
            <a:ext cx="6546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stCxn id="29" idx="6"/>
            <a:endCxn id="30" idx="2"/>
          </p:cNvCxnSpPr>
          <p:nvPr/>
        </p:nvCxnSpPr>
        <p:spPr>
          <a:xfrm>
            <a:off x="5641019" y="5110621"/>
            <a:ext cx="6546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30" idx="6"/>
            <a:endCxn id="31" idx="2"/>
          </p:cNvCxnSpPr>
          <p:nvPr/>
        </p:nvCxnSpPr>
        <p:spPr>
          <a:xfrm>
            <a:off x="6871700" y="5110621"/>
            <a:ext cx="6546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22" idx="5"/>
            <a:endCxn id="32" idx="1"/>
          </p:cNvCxnSpPr>
          <p:nvPr/>
        </p:nvCxnSpPr>
        <p:spPr>
          <a:xfrm>
            <a:off x="3098041" y="5317155"/>
            <a:ext cx="820596" cy="78790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stCxn id="32" idx="6"/>
            <a:endCxn id="33" idx="2"/>
          </p:cNvCxnSpPr>
          <p:nvPr/>
        </p:nvCxnSpPr>
        <p:spPr>
          <a:xfrm>
            <a:off x="4410338" y="6308725"/>
            <a:ext cx="119942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stCxn id="33" idx="6"/>
            <a:endCxn id="34" idx="2"/>
          </p:cNvCxnSpPr>
          <p:nvPr/>
        </p:nvCxnSpPr>
        <p:spPr>
          <a:xfrm>
            <a:off x="6185825" y="6308725"/>
            <a:ext cx="119448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31" idx="4"/>
            <a:endCxn id="32" idx="0"/>
          </p:cNvCxnSpPr>
          <p:nvPr/>
        </p:nvCxnSpPr>
        <p:spPr>
          <a:xfrm rot="5400000">
            <a:off x="5657308" y="3863652"/>
            <a:ext cx="622040" cy="3692043"/>
          </a:xfrm>
          <a:prstGeom prst="curved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3162095" y="4552894"/>
            <a:ext cx="689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mtClean="0"/>
              <a:t>sysctl</a:t>
            </a:r>
            <a:endParaRPr kumimoji="1" lang="en-US" altLang="ja-JP" smtClean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392877" y="4552894"/>
            <a:ext cx="689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mtClean="0"/>
              <a:t>sysctl</a:t>
            </a:r>
            <a:endParaRPr kumimoji="1" lang="en-US" altLang="ja-JP" smtClean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613562" y="4477085"/>
            <a:ext cx="1335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mtClean="0"/>
              <a:t>memory_op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319819" y="4477085"/>
            <a:ext cx="1335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mtClean="0"/>
              <a:t>memory_op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426756" y="5363330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mtClean="0"/>
              <a:t>domctl</a:t>
            </a:r>
            <a:endParaRPr kumimoji="1" lang="en-US" altLang="ja-JP" smtClean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424540" y="5375623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mtClean="0"/>
              <a:t>domctl</a:t>
            </a:r>
            <a:endParaRPr kumimoji="1" lang="en-US" altLang="ja-JP" smtClean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423099" y="5834879"/>
            <a:ext cx="689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mtClean="0"/>
              <a:t>sysctl</a:t>
            </a:r>
            <a:endParaRPr kumimoji="1" lang="en-US" altLang="ja-JP" smtClean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341381" y="5825290"/>
            <a:ext cx="1335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mtClean="0"/>
              <a:t>memory_op</a:t>
            </a:r>
          </a:p>
        </p:txBody>
      </p:sp>
    </p:spTree>
    <p:extLst>
      <p:ext uri="{BB962C8B-B14F-4D97-AF65-F5344CB8AC3E}">
        <p14:creationId xmlns:p14="http://schemas.microsoft.com/office/powerpoint/2010/main" val="332699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5338641" y="5168671"/>
            <a:ext cx="2232248" cy="15588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VM</a:t>
            </a:r>
            <a:r>
              <a:rPr kumimoji="1" lang="ja-JP" altLang="en-US" smtClean="0"/>
              <a:t>マイグレーションへの対応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VM</a:t>
            </a:r>
            <a:r>
              <a:rPr lang="ja-JP" altLang="en-US" smtClean="0"/>
              <a:t>マイグレーション後も</a:t>
            </a:r>
            <a:r>
              <a:rPr lang="en-US" altLang="ja-JP" smtClean="0"/>
              <a:t>VM</a:t>
            </a:r>
            <a:r>
              <a:rPr lang="ja-JP" altLang="en-US" smtClean="0"/>
              <a:t>識別子が利用可能</a:t>
            </a:r>
            <a:endParaRPr lang="en-US" altLang="ja-JP" smtClean="0"/>
          </a:p>
          <a:p>
            <a:pPr lvl="1"/>
            <a:r>
              <a:rPr lang="ja-JP" altLang="en-US" smtClean="0"/>
              <a:t>ディスク暗号</a:t>
            </a:r>
            <a:r>
              <a:rPr lang="ja-JP" altLang="en-US"/>
              <a:t>鍵</a:t>
            </a:r>
            <a:r>
              <a:rPr lang="ja-JP" altLang="en-US" smtClean="0"/>
              <a:t>を安全に転送し、移送先で再登録</a:t>
            </a:r>
            <a:endParaRPr lang="en-US" altLang="ja-JP" smtClean="0"/>
          </a:p>
          <a:p>
            <a:pPr lvl="2"/>
            <a:r>
              <a:rPr lang="ja-JP" altLang="en-US" smtClean="0"/>
              <a:t>移送</a:t>
            </a:r>
            <a:r>
              <a:rPr lang="ja-JP" altLang="en-US"/>
              <a:t>先</a:t>
            </a:r>
            <a:r>
              <a:rPr lang="ja-JP" altLang="en-US" smtClean="0"/>
              <a:t>のハイパーバイザの公開鍵で暗号化</a:t>
            </a:r>
            <a:endParaRPr lang="en-US" altLang="ja-JP" smtClean="0"/>
          </a:p>
          <a:p>
            <a:pPr lvl="1"/>
            <a:r>
              <a:rPr lang="ja-JP" altLang="en-US" smtClean="0"/>
              <a:t>ディスク暗号</a:t>
            </a:r>
            <a:r>
              <a:rPr lang="ja-JP" altLang="en-US"/>
              <a:t>鍵</a:t>
            </a:r>
            <a:r>
              <a:rPr lang="ja-JP" altLang="en-US" smtClean="0"/>
              <a:t>を用いて</a:t>
            </a:r>
            <a:r>
              <a:rPr lang="en-US" altLang="ja-JP" smtClean="0"/>
              <a:t>CPU</a:t>
            </a:r>
            <a:r>
              <a:rPr lang="ja-JP" altLang="en-US" smtClean="0"/>
              <a:t>の状態を暗号化し、移送先で復号</a:t>
            </a:r>
            <a:endParaRPr lang="en-US" altLang="ja-JP" smtClean="0"/>
          </a:p>
          <a:p>
            <a:pPr lvl="2"/>
            <a:r>
              <a:rPr lang="en-US" altLang="ja-JP" smtClean="0"/>
              <a:t>VM</a:t>
            </a:r>
            <a:r>
              <a:rPr lang="ja-JP" altLang="en-US" smtClean="0"/>
              <a:t>が正常に再開できれば、ディスク暗号鍵は正しく再登録</a:t>
            </a:r>
            <a:endParaRPr lang="en-US" altLang="ja-JP" smtClean="0"/>
          </a:p>
          <a:p>
            <a:pPr lvl="1"/>
            <a:endParaRPr kumimoji="1"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17262" y="5168671"/>
            <a:ext cx="2232248" cy="15588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11499" y="6281657"/>
            <a:ext cx="1843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r>
              <a:rPr kumimoji="1" lang="en-US" altLang="ja-JP" smtClean="0"/>
              <a:t>A</a:t>
            </a:r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232920" y="5333146"/>
            <a:ext cx="1080120" cy="42844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公開</a:t>
            </a:r>
            <a:r>
              <a:rPr kumimoji="1" lang="ja-JP" altLang="en-US" smtClean="0"/>
              <a:t>鍵</a:t>
            </a:r>
            <a:r>
              <a:rPr lang="en-US" altLang="ja-JP"/>
              <a:t>B</a:t>
            </a:r>
            <a:endParaRPr kumimoji="1" lang="ja-JP" altLang="en-US"/>
          </a:p>
        </p:txBody>
      </p:sp>
      <p:pic>
        <p:nvPicPr>
          <p:cNvPr id="8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56" y="5684550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196" y="5711771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矢印コネクタ 9"/>
          <p:cNvCxnSpPr/>
          <p:nvPr/>
        </p:nvCxnSpPr>
        <p:spPr>
          <a:xfrm flipV="1">
            <a:off x="1402936" y="6118747"/>
            <a:ext cx="660900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341538" y="5758075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smtClean="0"/>
              <a:t>暗号化</a:t>
            </a:r>
            <a:endParaRPr kumimoji="1" lang="ja-JP" altLang="en-US" sz="160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32878" y="6281657"/>
            <a:ext cx="1835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r>
              <a:rPr lang="en-US" altLang="ja-JP"/>
              <a:t>B</a:t>
            </a:r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922966" y="5322202"/>
            <a:ext cx="1080120" cy="42844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/>
              <a:t>秘密鍵</a:t>
            </a:r>
            <a:r>
              <a:rPr lang="en-US" altLang="ja-JP"/>
              <a:t>B</a:t>
            </a:r>
            <a:endParaRPr kumimoji="1" lang="ja-JP" altLang="en-US"/>
          </a:p>
        </p:txBody>
      </p:sp>
      <p:pic>
        <p:nvPicPr>
          <p:cNvPr id="16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999" y="5761706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直線矢印コネクタ 17"/>
          <p:cNvCxnSpPr/>
          <p:nvPr/>
        </p:nvCxnSpPr>
        <p:spPr>
          <a:xfrm flipV="1">
            <a:off x="6124315" y="6118747"/>
            <a:ext cx="660900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098149" y="576425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復号</a:t>
            </a:r>
            <a:endParaRPr kumimoji="1" lang="ja-JP" altLang="en-US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808344" y="4365103"/>
            <a:ext cx="1060864" cy="6957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82135" y="4335569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1879011" y="4704901"/>
            <a:ext cx="868057" cy="294639"/>
          </a:xfrm>
          <a:prstGeom prst="ellips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mtClean="0"/>
              <a:t>CPU</a:t>
            </a:r>
            <a:endParaRPr kumimoji="1" lang="ja-JP" altLang="en-US"/>
          </a:p>
        </p:txBody>
      </p:sp>
      <p:cxnSp>
        <p:nvCxnSpPr>
          <p:cNvPr id="17" name="カギ線コネクタ 16"/>
          <p:cNvCxnSpPr>
            <a:stCxn id="8" idx="0"/>
            <a:endCxn id="29" idx="2"/>
          </p:cNvCxnSpPr>
          <p:nvPr/>
        </p:nvCxnSpPr>
        <p:spPr>
          <a:xfrm rot="5400000" flipH="1" flipV="1">
            <a:off x="989372" y="4794912"/>
            <a:ext cx="832329" cy="946949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856474" y="4465545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smtClean="0"/>
              <a:t>暗号化</a:t>
            </a:r>
            <a:endParaRPr kumimoji="1" lang="ja-JP" altLang="en-US" sz="1600"/>
          </a:p>
        </p:txBody>
      </p:sp>
      <p:cxnSp>
        <p:nvCxnSpPr>
          <p:cNvPr id="24" name="カギ線コネクタ 23"/>
          <p:cNvCxnSpPr/>
          <p:nvPr/>
        </p:nvCxnSpPr>
        <p:spPr>
          <a:xfrm rot="16200000" flipV="1">
            <a:off x="6380339" y="4801581"/>
            <a:ext cx="832329" cy="946949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679920" y="449944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復号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9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22222E-6 L 0.09305 0.04537 C 0.11267 0.05579 0.14184 0.06134 0.17239 0.06134 C 0.20711 0.06134 0.23489 0.05579 0.25451 0.04537 L 0.34774 -2.22222E-6 " pathEditMode="relative" rAng="0" ptsTypes="AAAAA">
                                      <p:cBhvr>
                                        <p:cTn id="17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78" y="305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9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0.10417 0.04444 C 0.12604 0.0544 0.15868 0.05995 0.19271 0.05995 C 0.2316 0.05995 0.2625 0.0544 0.28438 0.04444 L 0.38872 2.59259E-6 " pathEditMode="relative" rAng="0" ptsTypes="AAAAA">
                                      <p:cBhvr>
                                        <p:cTn id="52" dur="1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27" y="298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0.10069 0.04491 C 0.12187 0.05555 0.15382 0.0618 0.18663 0.0618 C 0.22465 0.0618 0.25469 0.05555 0.27604 0.04491 C 0.31007 0.03009 0.35243 0.01458 0.38646 1.48148E-6 " pathEditMode="relative" rAng="0" ptsTypes="AAAAA">
                                      <p:cBhvr>
                                        <p:cTn id="54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23" y="3079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0023 L 0.10069 0.04282 C 0.12222 0.05301 0.15399 0.05856 0.1868 0.05856 C 0.22483 0.05856 0.25486 0.05301 0.27604 0.04282 C 0.31024 0.0287 0.34948 0.01597 0.38368 0.00185 " pathEditMode="relative" rAng="0" ptsTypes="AAAAA">
                                      <p:cBhvr>
                                        <p:cTn id="56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84" y="2917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7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9" grpId="0"/>
      <p:bldP spid="20" grpId="0" animBg="1"/>
      <p:bldP spid="26" grpId="0"/>
      <p:bldP spid="29" grpId="0" animBg="1"/>
      <p:bldP spid="29" grpId="1" animBg="1"/>
      <p:bldP spid="29" grpId="2" animBg="1"/>
      <p:bldP spid="23" grpId="0"/>
      <p:bldP spid="23" grpId="1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実験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目的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不正</a:t>
            </a:r>
            <a:r>
              <a:rPr lang="ja-JP" altLang="en-US" dirty="0" smtClean="0"/>
              <a:t>な</a:t>
            </a:r>
            <a:r>
              <a:rPr lang="en-US" altLang="ja-JP" dirty="0" smtClean="0"/>
              <a:t>VM</a:t>
            </a:r>
            <a:r>
              <a:rPr lang="ja-JP" altLang="en-US" dirty="0" smtClean="0"/>
              <a:t>操作を検知可能かどうかの確認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UVBond</a:t>
            </a:r>
            <a:r>
              <a:rPr lang="ja-JP" altLang="en-US" dirty="0" smtClean="0"/>
              <a:t>を用いた</a:t>
            </a:r>
            <a:r>
              <a:rPr lang="en-US" altLang="ja-JP" dirty="0" smtClean="0"/>
              <a:t>VM</a:t>
            </a:r>
            <a:r>
              <a:rPr lang="ja-JP" altLang="en-US" dirty="0" smtClean="0"/>
              <a:t>管理性能の測定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UVBond</a:t>
            </a:r>
            <a:r>
              <a:rPr lang="ja-JP" altLang="en-US" dirty="0" smtClean="0"/>
              <a:t>におけるディスク入出力性能の測定</a:t>
            </a:r>
            <a:endParaRPr kumimoji="1" lang="en-US" altLang="ja-JP" dirty="0" smtClean="0"/>
          </a:p>
          <a:p>
            <a:r>
              <a:rPr kumimoji="1" lang="ja-JP" altLang="en-US" dirty="0" smtClean="0"/>
              <a:t>比較対象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従来システム：暗号化を用いない仮想化システム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endParaRPr kumimoji="1" lang="en-US" altLang="ja-JP" dirty="0" smtClean="0"/>
          </a:p>
          <a:p>
            <a:pPr marL="457200" lvl="1" indent="0">
              <a:buNone/>
            </a:pPr>
            <a:endParaRPr lang="en-US" altLang="ja-JP" dirty="0">
              <a:solidFill>
                <a:prstClr val="black"/>
              </a:solidFill>
            </a:endParaRPr>
          </a:p>
          <a:p>
            <a:pPr lvl="2"/>
            <a:endParaRPr lang="en-US" altLang="ja-JP" dirty="0">
              <a:solidFill>
                <a:prstClr val="black"/>
              </a:solidFill>
            </a:endParaRPr>
          </a:p>
          <a:p>
            <a:pPr lvl="2"/>
            <a:endParaRPr kumimoji="1"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976781"/>
              </p:ext>
            </p:extLst>
          </p:nvPr>
        </p:nvGraphicFramePr>
        <p:xfrm>
          <a:off x="323528" y="5157192"/>
          <a:ext cx="4176464" cy="148854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bg1"/>
                          </a:solidFill>
                        </a:rPr>
                        <a:t>CPU</a:t>
                      </a:r>
                      <a:endParaRPr kumimoji="1" lang="ja-JP" alt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b="0" dirty="0" smtClean="0"/>
                        <a:t>Intel Xeon E3-1290</a:t>
                      </a:r>
                      <a:endParaRPr kumimoji="1" lang="en-US" altLang="ja-JP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メモリ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8GB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02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ディスク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1TB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ハイパーバイザ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Xen 4.4.0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660232" y="6381328"/>
            <a:ext cx="2133600" cy="365125"/>
          </a:xfrm>
        </p:spPr>
        <p:txBody>
          <a:bodyPr/>
          <a:lstStyle/>
          <a:p>
            <a:fld id="{FD7DA45D-C8A9-46D9-BE9C-86E60B4686A4}" type="slidenum">
              <a:rPr kumimoji="1" lang="ja-JP" altLang="en-US" sz="1600" smtClean="0"/>
              <a:t>12</a:t>
            </a:fld>
            <a:endParaRPr kumimoji="1" lang="ja-JP" altLang="en-US" sz="160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24079"/>
              </p:ext>
            </p:extLst>
          </p:nvPr>
        </p:nvGraphicFramePr>
        <p:xfrm>
          <a:off x="4860032" y="5133569"/>
          <a:ext cx="4104456" cy="151216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725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bg1"/>
                          </a:solidFill>
                        </a:rPr>
                        <a:t>仮想</a:t>
                      </a:r>
                      <a:r>
                        <a:rPr kumimoji="1" lang="en-US" altLang="ja-JP" b="0" dirty="0" smtClean="0">
                          <a:solidFill>
                            <a:schemeClr val="bg1"/>
                          </a:solidFill>
                        </a:rPr>
                        <a:t>CPU</a:t>
                      </a:r>
                      <a:endParaRPr kumimoji="1" lang="ja-JP" alt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0" dirty="0" smtClean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725"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solidFill>
                            <a:schemeClr val="bg1"/>
                          </a:solidFill>
                        </a:rPr>
                        <a:t>メモリ</a:t>
                      </a:r>
                      <a:endParaRPr kumimoji="1" lang="ja-JP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1GB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992"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solidFill>
                            <a:schemeClr val="bg1"/>
                          </a:solidFill>
                        </a:rPr>
                        <a:t>仮想ディスク</a:t>
                      </a:r>
                      <a:endParaRPr kumimoji="1" lang="ja-JP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20GB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725"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solidFill>
                            <a:schemeClr val="bg1"/>
                          </a:solidFill>
                        </a:rPr>
                        <a:t>カーネル</a:t>
                      </a:r>
                      <a:endParaRPr kumimoji="1" lang="ja-JP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Linux</a:t>
                      </a:r>
                      <a:r>
                        <a:rPr kumimoji="1" lang="en-US" altLang="ja-JP" baseline="0" dirty="0" smtClean="0"/>
                        <a:t> 3.13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4932040" y="4663520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VM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3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管理</a:t>
            </a:r>
            <a:r>
              <a:rPr lang="ja-JP" altLang="en-US"/>
              <a:t>コマンド</a:t>
            </a:r>
            <a:r>
              <a:rPr lang="ja-JP" altLang="en-US" smtClean="0"/>
              <a:t>の制御・性能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リモートホストから管理コマンドを送信・実行</a:t>
            </a:r>
            <a:endParaRPr lang="en-US" altLang="ja-JP" dirty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識別子とハイパーコール列がどちらも正しい場合のみ実行の成功を確認</a:t>
            </a:r>
            <a:endParaRPr lang="en-US" altLang="ja-JP" dirty="0" smtClean="0"/>
          </a:p>
          <a:p>
            <a:r>
              <a:rPr kumimoji="1" lang="ja-JP" altLang="en-US" dirty="0" smtClean="0"/>
              <a:t>管理コマンドの実行時間を従来システムと比較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管理に影響を及ぼすほどの差はなかった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186117"/>
              </p:ext>
            </p:extLst>
          </p:nvPr>
        </p:nvGraphicFramePr>
        <p:xfrm>
          <a:off x="247650" y="4365104"/>
          <a:ext cx="4324350" cy="2504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7719080"/>
              </p:ext>
            </p:extLst>
          </p:nvPr>
        </p:nvGraphicFramePr>
        <p:xfrm>
          <a:off x="4614862" y="4365104"/>
          <a:ext cx="3876675" cy="2504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9332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VM</a:t>
            </a:r>
            <a:r>
              <a:rPr kumimoji="1" lang="ja-JP" altLang="en-US" smtClean="0"/>
              <a:t>起動・マイグレーション性能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の起動にかかる時間を比較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従来システムより</a:t>
            </a:r>
            <a:r>
              <a:rPr lang="en-US" altLang="ja-JP" dirty="0" smtClean="0"/>
              <a:t>5.7</a:t>
            </a:r>
            <a:r>
              <a:rPr lang="ja-JP" altLang="en-US" dirty="0" smtClean="0"/>
              <a:t>秒増加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ディスク</a:t>
            </a:r>
            <a:r>
              <a:rPr kumimoji="1" lang="ja-JP" altLang="en-US" dirty="0" smtClean="0"/>
              <a:t>の復号処理や</a:t>
            </a:r>
            <a:r>
              <a:rPr kumimoji="1" lang="en-US" altLang="ja-JP" dirty="0" err="1" smtClean="0"/>
              <a:t>UVBond</a:t>
            </a:r>
            <a:r>
              <a:rPr kumimoji="1" lang="ja-JP" altLang="en-US" dirty="0" smtClean="0"/>
              <a:t>の追加処理が原因</a:t>
            </a:r>
            <a:endParaRPr kumimoji="1" lang="en-US" altLang="ja-JP" dirty="0" smtClean="0"/>
          </a:p>
          <a:p>
            <a:r>
              <a:rPr lang="en-US" altLang="ja-JP" dirty="0" smtClean="0"/>
              <a:t>VM</a:t>
            </a:r>
            <a:r>
              <a:rPr lang="ja-JP" altLang="en-US" dirty="0" smtClean="0"/>
              <a:t>マイグレーションにかかる時間を比較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ディスク暗号鍵の暗号化などにより従来システムより</a:t>
            </a:r>
            <a:r>
              <a:rPr kumimoji="1" lang="en-US" altLang="ja-JP" dirty="0" smtClean="0"/>
              <a:t>1.4</a:t>
            </a:r>
            <a:r>
              <a:rPr kumimoji="1" lang="ja-JP" altLang="en-US" dirty="0" smtClean="0"/>
              <a:t>秒増加</a:t>
            </a:r>
            <a:endParaRPr kumimoji="1" lang="en-US" altLang="ja-JP" dirty="0" smtClean="0"/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289757"/>
              </p:ext>
            </p:extLst>
          </p:nvPr>
        </p:nvGraphicFramePr>
        <p:xfrm>
          <a:off x="4397309" y="4294288"/>
          <a:ext cx="4572000" cy="258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4952952"/>
              </p:ext>
            </p:extLst>
          </p:nvPr>
        </p:nvGraphicFramePr>
        <p:xfrm>
          <a:off x="14549" y="4294288"/>
          <a:ext cx="4572000" cy="258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5132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mtClean="0"/>
              <a:t>VM</a:t>
            </a:r>
            <a:r>
              <a:rPr kumimoji="1" lang="ja-JP" altLang="en-US" smtClean="0"/>
              <a:t>の</a:t>
            </a:r>
            <a:r>
              <a:rPr lang="ja-JP" altLang="en-US" smtClean="0"/>
              <a:t>ディスク</a:t>
            </a:r>
            <a:r>
              <a:rPr lang="ja-JP" altLang="en-US"/>
              <a:t>入出力</a:t>
            </a:r>
            <a:r>
              <a:rPr lang="ja-JP" altLang="en-US" smtClean="0"/>
              <a:t>性能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fio</a:t>
            </a:r>
            <a:r>
              <a:rPr kumimoji="1" lang="ja-JP" altLang="en-US" dirty="0" smtClean="0"/>
              <a:t>を用いてディスク</a:t>
            </a:r>
            <a:r>
              <a:rPr lang="ja-JP" altLang="en-US" dirty="0" smtClean="0"/>
              <a:t>入出力</a:t>
            </a:r>
            <a:r>
              <a:rPr kumimoji="1" lang="ja-JP" altLang="en-US" dirty="0" smtClean="0"/>
              <a:t>性能を測定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dm</a:t>
            </a:r>
            <a:r>
              <a:rPr kumimoji="1" lang="en-US" altLang="ja-JP" dirty="0" smtClean="0"/>
              <a:t>-crypt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で暗号化を行う</a:t>
            </a:r>
            <a:r>
              <a:rPr lang="ja-JP" altLang="en-US" dirty="0" smtClean="0"/>
              <a:t>システム</a:t>
            </a:r>
            <a:r>
              <a:rPr kumimoji="1" lang="ja-JP" altLang="en-US" dirty="0" smtClean="0"/>
              <a:t>とも比較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UVBond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AES-NI</a:t>
            </a:r>
            <a:r>
              <a:rPr kumimoji="1" lang="ja-JP" altLang="en-US" dirty="0" smtClean="0"/>
              <a:t>を無効にした場合とも比較</a:t>
            </a:r>
            <a:endParaRPr kumimoji="1" lang="en-US" altLang="ja-JP" dirty="0" smtClean="0"/>
          </a:p>
          <a:p>
            <a:r>
              <a:rPr kumimoji="1" lang="ja-JP" altLang="en-US" dirty="0" smtClean="0"/>
              <a:t>従来システム</a:t>
            </a:r>
            <a:r>
              <a:rPr lang="ja-JP" altLang="en-US" dirty="0" smtClean="0"/>
              <a:t>から</a:t>
            </a:r>
            <a:r>
              <a:rPr lang="ja-JP" altLang="en-US" dirty="0"/>
              <a:t>の</a:t>
            </a:r>
            <a:r>
              <a:rPr kumimoji="1" lang="ja-JP" altLang="en-US" dirty="0" smtClean="0"/>
              <a:t>性能低下は</a:t>
            </a:r>
            <a:r>
              <a:rPr kumimoji="1" lang="en-US" altLang="ja-JP" dirty="0" smtClean="0"/>
              <a:t>10%</a:t>
            </a:r>
            <a:r>
              <a:rPr kumimoji="1" lang="ja-JP" altLang="en-US" dirty="0" smtClean="0"/>
              <a:t>以下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dm</a:t>
            </a:r>
            <a:r>
              <a:rPr lang="en-US" altLang="ja-JP" dirty="0" smtClean="0"/>
              <a:t>-crypt</a:t>
            </a:r>
            <a:r>
              <a:rPr lang="ja-JP" altLang="en-US" dirty="0" smtClean="0"/>
              <a:t>とほぼ同等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AES-NI</a:t>
            </a:r>
            <a:r>
              <a:rPr lang="ja-JP" altLang="en-US" dirty="0" smtClean="0"/>
              <a:t>の効果が大きかった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252682"/>
            <a:ext cx="2133600" cy="365125"/>
          </a:xfrm>
        </p:spPr>
        <p:txBody>
          <a:bodyPr/>
          <a:lstStyle/>
          <a:p>
            <a:fld id="{FD7DA45D-C8A9-46D9-BE9C-86E60B4686A4}" type="slidenum">
              <a:rPr kumimoji="1" lang="ja-JP" altLang="en-US" sz="1600" smtClean="0"/>
              <a:t>15</a:t>
            </a:fld>
            <a:endParaRPr kumimoji="1" lang="ja-JP" altLang="en-US" sz="160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708296" y="317058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425515"/>
              </p:ext>
            </p:extLst>
          </p:nvPr>
        </p:nvGraphicFramePr>
        <p:xfrm>
          <a:off x="899592" y="4365104"/>
          <a:ext cx="7200000" cy="2591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565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関連研究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altLang="ja-JP" smtClean="0"/>
              <a:t>Self-Service Cloud [Butt et al. '12]</a:t>
            </a:r>
          </a:p>
          <a:p>
            <a:pPr lvl="1"/>
            <a:r>
              <a:rPr lang="ja-JP" altLang="en-US" smtClean="0"/>
              <a:t>クラウド</a:t>
            </a:r>
            <a:r>
              <a:rPr lang="ja-JP" altLang="en-US"/>
              <a:t>管理者</a:t>
            </a:r>
            <a:r>
              <a:rPr lang="ja-JP" altLang="en-US" smtClean="0"/>
              <a:t>が干渉できない管理用</a:t>
            </a:r>
            <a:r>
              <a:rPr lang="en-US" altLang="ja-JP" smtClean="0"/>
              <a:t>VM</a:t>
            </a:r>
            <a:r>
              <a:rPr lang="ja-JP" altLang="en-US" smtClean="0"/>
              <a:t>を提供</a:t>
            </a:r>
            <a:endParaRPr lang="en-US" altLang="ja-JP" smtClean="0"/>
          </a:p>
          <a:p>
            <a:pPr lvl="1"/>
            <a:r>
              <a:rPr lang="ja-JP" altLang="en-US"/>
              <a:t>ハイパーバイザ</a:t>
            </a:r>
            <a:r>
              <a:rPr lang="ja-JP" altLang="en-US" smtClean="0"/>
              <a:t>に加えて</a:t>
            </a:r>
            <a:r>
              <a:rPr lang="ja-JP" altLang="en-US"/>
              <a:t>いくつか</a:t>
            </a:r>
            <a:r>
              <a:rPr lang="ja-JP" altLang="en-US" smtClean="0"/>
              <a:t>の</a:t>
            </a:r>
            <a:r>
              <a:rPr lang="en-US" altLang="ja-JP" smtClean="0"/>
              <a:t>VM</a:t>
            </a:r>
            <a:r>
              <a:rPr lang="ja-JP" altLang="en-US" smtClean="0"/>
              <a:t>も信頼する必要</a:t>
            </a:r>
            <a:endParaRPr lang="en-US" altLang="ja-JP" smtClean="0"/>
          </a:p>
          <a:p>
            <a:pPr lvl="0"/>
            <a:r>
              <a:rPr lang="fr-FR" altLang="ja-JP" smtClean="0"/>
              <a:t>BitVisor [Shinagawa et al. '09]</a:t>
            </a:r>
          </a:p>
          <a:p>
            <a:pPr lvl="1"/>
            <a:r>
              <a:rPr lang="ja-JP" altLang="en-US" smtClean="0"/>
              <a:t>ハイパーバイザ内でディスクを暗号化</a:t>
            </a:r>
            <a:endParaRPr lang="en-US" altLang="ja-JP" smtClean="0"/>
          </a:p>
          <a:p>
            <a:pPr lvl="1"/>
            <a:r>
              <a:rPr lang="ja-JP" altLang="en-US" smtClean="0"/>
              <a:t>仮想化に最適化されたディスク入出力に対応していない</a:t>
            </a:r>
            <a:endParaRPr lang="fr-FR" altLang="ja-JP" smtClean="0"/>
          </a:p>
          <a:p>
            <a:r>
              <a:rPr lang="en-US" altLang="ja-JP" smtClean="0"/>
              <a:t>CloudVisor</a:t>
            </a:r>
            <a:r>
              <a:rPr lang="ja-JP" altLang="en-US" smtClean="0"/>
              <a:t> </a:t>
            </a:r>
            <a:r>
              <a:rPr lang="en-US" altLang="ja-JP" smtClean="0"/>
              <a:t>[Zhang et al.</a:t>
            </a:r>
            <a:r>
              <a:rPr lang="fr-FR" altLang="ja-JP" smtClean="0"/>
              <a:t> '</a:t>
            </a:r>
            <a:r>
              <a:rPr lang="en-US" altLang="ja-JP" smtClean="0"/>
              <a:t>11]</a:t>
            </a:r>
          </a:p>
          <a:p>
            <a:pPr lvl="1"/>
            <a:r>
              <a:rPr lang="ja-JP" altLang="en-US" smtClean="0"/>
              <a:t>ハイパーバイザのさらに下でディスクを暗号化</a:t>
            </a:r>
            <a:endParaRPr lang="en-US" altLang="ja-JP" smtClean="0"/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の安全なリモート管理は考慮されていない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lang="ja-JP" altLang="en-US" sz="1600" smtClean="0"/>
              <a:pPr/>
              <a:t>16</a:t>
            </a:fld>
            <a:endParaRPr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311693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まとめ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altLang="ja-JP" dirty="0" smtClean="0">
                <a:solidFill>
                  <a:prstClr val="black"/>
                </a:solidFill>
              </a:rPr>
              <a:t>VM</a:t>
            </a:r>
            <a:r>
              <a:rPr lang="ja-JP" altLang="en-US" dirty="0" smtClean="0">
                <a:solidFill>
                  <a:prstClr val="black"/>
                </a:solidFill>
              </a:rPr>
              <a:t>リダイレクト攻撃を防ぐ</a:t>
            </a:r>
            <a:r>
              <a:rPr lang="en-US" altLang="ja-JP" dirty="0" err="1" smtClean="0">
                <a:solidFill>
                  <a:prstClr val="black"/>
                </a:solidFill>
              </a:rPr>
              <a:t>UVBond</a:t>
            </a:r>
            <a:r>
              <a:rPr lang="ja-JP" altLang="en-US" dirty="0" smtClean="0">
                <a:solidFill>
                  <a:prstClr val="black"/>
                </a:solidFill>
              </a:rPr>
              <a:t>を提案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1"/>
            <a:r>
              <a:rPr kumimoji="1" lang="ja-JP" altLang="en-US" dirty="0" smtClean="0">
                <a:solidFill>
                  <a:prstClr val="black"/>
                </a:solidFill>
              </a:rPr>
              <a:t>ディスク</a:t>
            </a:r>
            <a:r>
              <a:rPr kumimoji="1" lang="ja-JP" altLang="en-US" dirty="0">
                <a:solidFill>
                  <a:prstClr val="black"/>
                </a:solidFill>
              </a:rPr>
              <a:t>暗号化</a:t>
            </a:r>
            <a:r>
              <a:rPr kumimoji="1" lang="ja-JP" altLang="en-US" dirty="0" smtClean="0">
                <a:solidFill>
                  <a:prstClr val="black"/>
                </a:solidFill>
              </a:rPr>
              <a:t>を用いてユーザと</a:t>
            </a:r>
            <a:r>
              <a:rPr kumimoji="1" lang="en-US" altLang="ja-JP" dirty="0" smtClean="0">
                <a:solidFill>
                  <a:prstClr val="black"/>
                </a:solidFill>
              </a:rPr>
              <a:t>VM</a:t>
            </a:r>
            <a:r>
              <a:rPr kumimoji="1" lang="ja-JP" altLang="en-US" dirty="0" smtClean="0">
                <a:solidFill>
                  <a:prstClr val="black"/>
                </a:solidFill>
              </a:rPr>
              <a:t>を安全に結びつけ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ハイパーバイザ</a:t>
            </a:r>
            <a:r>
              <a:rPr lang="ja-JP" altLang="en-US" dirty="0"/>
              <a:t>レベルで</a:t>
            </a:r>
            <a:r>
              <a:rPr lang="ja-JP" altLang="en-US" dirty="0" smtClean="0"/>
              <a:t>のディスクの暗号化・復号化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セキュアな</a:t>
            </a:r>
            <a:r>
              <a:rPr lang="en-US" altLang="ja-JP" dirty="0" smtClean="0"/>
              <a:t>VM</a:t>
            </a:r>
            <a:r>
              <a:rPr lang="ja-JP" altLang="en-US" dirty="0" smtClean="0"/>
              <a:t>識別子を用いた安全な</a:t>
            </a:r>
            <a:r>
              <a:rPr lang="en-US" altLang="ja-JP" dirty="0" smtClean="0"/>
              <a:t>VM</a:t>
            </a:r>
            <a:r>
              <a:rPr lang="ja-JP" altLang="en-US" dirty="0" smtClean="0"/>
              <a:t>管理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VM</a:t>
            </a:r>
            <a:r>
              <a:rPr lang="ja-JP" altLang="en-US" dirty="0" smtClean="0"/>
              <a:t>識別子に一致する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にのみアクセスを許可</a:t>
            </a:r>
            <a:endParaRPr lang="en-US" altLang="ja-JP" dirty="0" smtClean="0"/>
          </a:p>
          <a:p>
            <a:pPr lvl="2"/>
            <a:r>
              <a:rPr lang="ja-JP" altLang="en-US" dirty="0" smtClean="0">
                <a:solidFill>
                  <a:prstClr val="black"/>
                </a:solidFill>
              </a:rPr>
              <a:t>ハイパーコール列を用いた管理コマンド単位でのアクセス制限を実現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1"/>
            <a:r>
              <a:rPr lang="en-US" altLang="ja-JP" dirty="0" err="1" smtClean="0">
                <a:solidFill>
                  <a:prstClr val="black"/>
                </a:solidFill>
              </a:rPr>
              <a:t>UVBond</a:t>
            </a:r>
            <a:r>
              <a:rPr lang="ja-JP" altLang="en-US" dirty="0" smtClean="0">
                <a:solidFill>
                  <a:prstClr val="black"/>
                </a:solidFill>
              </a:rPr>
              <a:t>のオーバヘッドは大きくないことを確認</a:t>
            </a:r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dirty="0">
                <a:solidFill>
                  <a:prstClr val="black"/>
                </a:solidFill>
              </a:rPr>
              <a:t>今後</a:t>
            </a:r>
            <a:r>
              <a:rPr lang="ja-JP" altLang="en-US" dirty="0" smtClean="0">
                <a:solidFill>
                  <a:prstClr val="black"/>
                </a:solidFill>
              </a:rPr>
              <a:t>の課題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1"/>
            <a:r>
              <a:rPr lang="en-US" altLang="ja-JP" dirty="0" err="1" smtClean="0">
                <a:solidFill>
                  <a:prstClr val="black"/>
                </a:solidFill>
              </a:rPr>
              <a:t>UVBond</a:t>
            </a:r>
            <a:r>
              <a:rPr lang="ja-JP" altLang="en-US" dirty="0" smtClean="0">
                <a:solidFill>
                  <a:prstClr val="black"/>
                </a:solidFill>
              </a:rPr>
              <a:t>をクラウド基盤</a:t>
            </a:r>
            <a:r>
              <a:rPr lang="ja-JP" altLang="en-US" dirty="0">
                <a:solidFill>
                  <a:prstClr val="black"/>
                </a:solidFill>
              </a:rPr>
              <a:t>ソフトウェア</a:t>
            </a:r>
            <a:r>
              <a:rPr lang="ja-JP" altLang="en-US" dirty="0" smtClean="0">
                <a:solidFill>
                  <a:prstClr val="black"/>
                </a:solidFill>
              </a:rPr>
              <a:t>に適用</a:t>
            </a:r>
            <a:endParaRPr lang="en-US" altLang="ja-JP" dirty="0">
              <a:solidFill>
                <a:prstClr val="black"/>
              </a:solidFill>
            </a:endParaRPr>
          </a:p>
          <a:p>
            <a:pPr lvl="2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17</a:t>
            </a:fld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9610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loud"/>
          <p:cNvSpPr>
            <a:spLocks noChangeAspect="1" noEditPoints="1" noChangeArrowheads="1"/>
          </p:cNvSpPr>
          <p:nvPr/>
        </p:nvSpPr>
        <p:spPr bwMode="auto">
          <a:xfrm>
            <a:off x="3995936" y="4443408"/>
            <a:ext cx="4863103" cy="186531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mtClean="0"/>
              <a:t>クラウドにおける</a:t>
            </a:r>
            <a:r>
              <a:rPr lang="en-US" altLang="ja-JP" smtClean="0"/>
              <a:t>VM</a:t>
            </a:r>
            <a:r>
              <a:rPr lang="ja-JP" altLang="en-US" smtClean="0"/>
              <a:t>のリモート管理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kumimoji="1" lang="en-US" altLang="ja-JP" dirty="0" err="1" smtClean="0"/>
              <a:t>IaaS</a:t>
            </a:r>
            <a:r>
              <a:rPr kumimoji="1" lang="ja-JP" altLang="en-US" dirty="0" smtClean="0"/>
              <a:t>型クラウド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ユーザ</a:t>
            </a:r>
            <a:r>
              <a:rPr lang="ja-JP" altLang="en-US" dirty="0" smtClean="0"/>
              <a:t>に仮想マシン（</a:t>
            </a:r>
            <a:r>
              <a:rPr lang="en-US" altLang="ja-JP" dirty="0" smtClean="0"/>
              <a:t>VM</a:t>
            </a:r>
            <a:r>
              <a:rPr lang="ja-JP" altLang="en-US" dirty="0" smtClean="0"/>
              <a:t>）を提供</a:t>
            </a:r>
            <a:endParaRPr kumimoji="1" lang="en-US" altLang="ja-JP" dirty="0" smtClean="0"/>
          </a:p>
          <a:p>
            <a:r>
              <a:rPr lang="ja-JP" altLang="en-US" dirty="0"/>
              <a:t>ユーザ</a:t>
            </a:r>
            <a:r>
              <a:rPr lang="ja-JP" altLang="en-US" dirty="0" smtClean="0"/>
              <a:t>は管理サーバを通して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を管理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の起動、終了、マイグレーションなどの操作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VNC</a:t>
            </a:r>
            <a:r>
              <a:rPr kumimoji="1" lang="ja-JP" altLang="en-US" dirty="0" smtClean="0"/>
              <a:t>や</a:t>
            </a:r>
            <a:r>
              <a:rPr kumimoji="1" lang="en-US" altLang="ja-JP" smtClean="0"/>
              <a:t>SSH</a:t>
            </a:r>
            <a:r>
              <a:rPr kumimoji="1" lang="ja-JP" altLang="en-US" smtClean="0"/>
              <a:t>などを用いた</a:t>
            </a:r>
            <a:r>
              <a:rPr lang="ja-JP" altLang="en-US" smtClean="0"/>
              <a:t>リモート</a:t>
            </a:r>
            <a:r>
              <a:rPr lang="ja-JP" altLang="en-US" dirty="0" smtClean="0"/>
              <a:t>制御</a:t>
            </a:r>
            <a:endParaRPr kumimoji="1" lang="en-US" altLang="ja-JP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4716016" y="4941168"/>
            <a:ext cx="1008112" cy="9044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管理</a:t>
            </a:r>
            <a:endParaRPr kumimoji="1" lang="en-US" altLang="ja-JP" smtClean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>
                <a:solidFill>
                  <a:sysClr val="windowText" lastClr="000000"/>
                </a:solidFill>
              </a:rPr>
              <a:t>サーバ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882834" y="4817305"/>
            <a:ext cx="1209235" cy="11521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ysClr val="windowText" lastClr="000000"/>
                </a:solidFill>
              </a:rPr>
              <a:t>VM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93161" y="502403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操作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2</a:t>
            </a:fld>
            <a:endParaRPr kumimoji="1" lang="ja-JP" altLang="en-US" sz="1600"/>
          </a:p>
        </p:txBody>
      </p:sp>
      <p:cxnSp>
        <p:nvCxnSpPr>
          <p:cNvPr id="18" name="直線矢印コネクタ 17"/>
          <p:cNvCxnSpPr>
            <a:endCxn id="6" idx="1"/>
          </p:cNvCxnSpPr>
          <p:nvPr/>
        </p:nvCxnSpPr>
        <p:spPr>
          <a:xfrm>
            <a:off x="2483768" y="5393369"/>
            <a:ext cx="223224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6" idx="3"/>
            <a:endCxn id="7" idx="1"/>
          </p:cNvCxnSpPr>
          <p:nvPr/>
        </p:nvCxnSpPr>
        <p:spPr>
          <a:xfrm>
            <a:off x="5724128" y="5393369"/>
            <a:ext cx="115870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547" y="4651437"/>
            <a:ext cx="1359221" cy="1442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1375193" y="4282105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ユーザ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50672" y="6332895"/>
            <a:ext cx="1553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IaaS</a:t>
            </a:r>
            <a:r>
              <a:rPr kumimoji="1" lang="ja-JP" altLang="en-US" smtClean="0"/>
              <a:t>型クラウド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18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 descr="C:\Users\inokuchi\AppData\Local\Microsoft\Windows\INetCache\IE\X3BZZ1NF\lgi01a20141212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555294"/>
            <a:ext cx="861716" cy="92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loud"/>
          <p:cNvSpPr>
            <a:spLocks noChangeAspect="1" noEditPoints="1" noChangeArrowheads="1"/>
          </p:cNvSpPr>
          <p:nvPr/>
        </p:nvSpPr>
        <p:spPr bwMode="auto">
          <a:xfrm>
            <a:off x="3454134" y="4365104"/>
            <a:ext cx="5150313" cy="2365934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信頼できないクラウド管理者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管理</a:t>
            </a:r>
            <a:r>
              <a:rPr lang="ja-JP" altLang="en-US"/>
              <a:t>サーバ</a:t>
            </a:r>
            <a:r>
              <a:rPr lang="ja-JP" altLang="en-US" smtClean="0"/>
              <a:t>はクラウド管理者が管理</a:t>
            </a:r>
            <a:endParaRPr lang="en-US" altLang="ja-JP" smtClean="0"/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と管理者が異なる</a:t>
            </a:r>
            <a:endParaRPr lang="en-US" altLang="ja-JP" smtClean="0"/>
          </a:p>
          <a:p>
            <a:r>
              <a:rPr lang="ja-JP" altLang="en-US" smtClean="0"/>
              <a:t>クラウド管理者</a:t>
            </a:r>
            <a:r>
              <a:rPr lang="ja-JP" altLang="en-US" dirty="0"/>
              <a:t>は</a:t>
            </a:r>
            <a:r>
              <a:rPr lang="ja-JP" altLang="en-US" smtClean="0"/>
              <a:t>信頼</a:t>
            </a:r>
            <a:r>
              <a:rPr lang="ja-JP" altLang="en-US" dirty="0"/>
              <a:t>できる</a:t>
            </a:r>
            <a:r>
              <a:rPr lang="ja-JP" altLang="en-US" dirty="0" smtClean="0"/>
              <a:t>とは限らない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Google</a:t>
            </a:r>
            <a:r>
              <a:rPr lang="ja-JP" altLang="en-US" dirty="0" smtClean="0"/>
              <a:t>管理者によるプライバシ侵害</a:t>
            </a:r>
            <a:r>
              <a:rPr lang="ja-JP" altLang="en-US" smtClean="0"/>
              <a:t>の事例 </a:t>
            </a:r>
            <a:r>
              <a:rPr lang="en-US" altLang="ja-JP" sz="2000" smtClean="0"/>
              <a:t>[</a:t>
            </a:r>
            <a:r>
              <a:rPr lang="en-US" altLang="ja-JP" sz="2000"/>
              <a:t>TechSpot '10]</a:t>
            </a:r>
            <a:endParaRPr lang="en-US" altLang="ja-JP" sz="2000" dirty="0" smtClean="0"/>
          </a:p>
          <a:p>
            <a:pPr lvl="1"/>
            <a:r>
              <a:rPr kumimoji="1" lang="ja-JP" altLang="en-US" dirty="0"/>
              <a:t>サイバー</a:t>
            </a:r>
            <a:r>
              <a:rPr kumimoji="1" lang="ja-JP" altLang="en-US" dirty="0" smtClean="0"/>
              <a:t>犯罪の</a:t>
            </a:r>
            <a:r>
              <a:rPr kumimoji="1" lang="en-US" altLang="ja-JP" dirty="0" smtClean="0"/>
              <a:t>28%</a:t>
            </a:r>
            <a:r>
              <a:rPr kumimoji="1" lang="ja-JP" altLang="en-US" dirty="0" smtClean="0"/>
              <a:t>は内部</a:t>
            </a:r>
            <a:r>
              <a:rPr kumimoji="1" lang="ja-JP" altLang="en-US" smtClean="0"/>
              <a:t>犯行と</a:t>
            </a:r>
            <a:r>
              <a:rPr lang="ja-JP" altLang="en-US"/>
              <a:t>い</a:t>
            </a:r>
            <a:r>
              <a:rPr kumimoji="1" lang="ja-JP" altLang="en-US" smtClean="0"/>
              <a:t>う報告 </a:t>
            </a:r>
            <a:r>
              <a:rPr lang="en-US" altLang="ja-JP" sz="2000" smtClean="0"/>
              <a:t>[PwC '14]</a:t>
            </a:r>
            <a:endParaRPr kumimoji="1" lang="en-US" altLang="ja-JP" sz="2000" dirty="0" smtClean="0"/>
          </a:p>
          <a:p>
            <a:pPr lvl="1"/>
            <a:r>
              <a:rPr lang="ja-JP" altLang="en-US" dirty="0"/>
              <a:t>管理者</a:t>
            </a:r>
            <a:r>
              <a:rPr lang="ja-JP" altLang="en-US" dirty="0" smtClean="0"/>
              <a:t>の</a:t>
            </a:r>
            <a:r>
              <a:rPr lang="en-US" altLang="ja-JP" dirty="0" smtClean="0"/>
              <a:t>35%</a:t>
            </a:r>
            <a:r>
              <a:rPr lang="ja-JP" altLang="en-US" dirty="0" smtClean="0"/>
              <a:t>は機密情報に無断</a:t>
            </a:r>
            <a:r>
              <a:rPr lang="ja-JP" altLang="en-US" smtClean="0"/>
              <a:t>でアクセス </a:t>
            </a:r>
            <a:r>
              <a:rPr lang="en-US" altLang="ja-JP" sz="2000" smtClean="0"/>
              <a:t>[CyberArk</a:t>
            </a:r>
            <a:r>
              <a:rPr lang="en-US" altLang="ja-JP" sz="2000"/>
              <a:t> '09</a:t>
            </a:r>
            <a:r>
              <a:rPr lang="en-US" altLang="ja-JP" sz="2000" smtClean="0"/>
              <a:t>]</a:t>
            </a:r>
          </a:p>
          <a:p>
            <a:pPr lvl="1"/>
            <a:endParaRPr lang="en-US" altLang="ja-JP" dirty="0"/>
          </a:p>
        </p:txBody>
      </p:sp>
      <p:sp>
        <p:nvSpPr>
          <p:cNvPr id="6" name="正方形/長方形 5"/>
          <p:cNvSpPr/>
          <p:nvPr/>
        </p:nvSpPr>
        <p:spPr>
          <a:xfrm>
            <a:off x="4211961" y="4992837"/>
            <a:ext cx="990266" cy="8443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273321" y="5091860"/>
            <a:ext cx="8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mtClean="0"/>
              <a:t>管理</a:t>
            </a:r>
            <a:endParaRPr kumimoji="1" lang="en-US" altLang="ja-JP" smtClean="0"/>
          </a:p>
          <a:p>
            <a:pPr algn="ctr"/>
            <a:r>
              <a:rPr lang="ja-JP" altLang="en-US" smtClean="0"/>
              <a:t>サーバ</a:t>
            </a:r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878229" y="4838963"/>
            <a:ext cx="1532400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ysClr val="windowText" lastClr="000000"/>
                </a:solidFill>
              </a:rPr>
              <a:t>VM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cxnSp>
        <p:nvCxnSpPr>
          <p:cNvPr id="5" name="直線矢印コネクタ 4"/>
          <p:cNvCxnSpPr>
            <a:endCxn id="6" idx="1"/>
          </p:cNvCxnSpPr>
          <p:nvPr/>
        </p:nvCxnSpPr>
        <p:spPr>
          <a:xfrm>
            <a:off x="2267784" y="5415027"/>
            <a:ext cx="1944177" cy="0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796669" y="499283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操作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940152" y="5995252"/>
            <a:ext cx="938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mtClean="0"/>
              <a:t>クラウド</a:t>
            </a:r>
            <a:endParaRPr kumimoji="1" lang="en-US" altLang="ja-JP" smtClean="0"/>
          </a:p>
          <a:p>
            <a:pPr algn="ctr"/>
            <a:r>
              <a:rPr kumimoji="1" lang="ja-JP" altLang="en-US" smtClean="0"/>
              <a:t>管理者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3</a:t>
            </a:fld>
            <a:endParaRPr kumimoji="1" lang="ja-JP" altLang="en-US" sz="1600"/>
          </a:p>
        </p:txBody>
      </p:sp>
      <p:cxnSp>
        <p:nvCxnSpPr>
          <p:cNvPr id="21" name="直線矢印コネクタ 20"/>
          <p:cNvCxnSpPr>
            <a:endCxn id="14" idx="1"/>
          </p:cNvCxnSpPr>
          <p:nvPr/>
        </p:nvCxnSpPr>
        <p:spPr>
          <a:xfrm>
            <a:off x="5220072" y="5415027"/>
            <a:ext cx="1658157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134" y="4693863"/>
            <a:ext cx="1359221" cy="1442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/>
          <p:cNvSpPr txBox="1"/>
          <p:nvPr/>
        </p:nvSpPr>
        <p:spPr>
          <a:xfrm>
            <a:off x="1165780" y="4466771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ユーザ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25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260" y="3982742"/>
            <a:ext cx="1144479" cy="121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Cloud"/>
          <p:cNvSpPr>
            <a:spLocks noChangeAspect="1" noEditPoints="1" noChangeArrowheads="1"/>
          </p:cNvSpPr>
          <p:nvPr/>
        </p:nvSpPr>
        <p:spPr bwMode="auto">
          <a:xfrm>
            <a:off x="3454134" y="3861048"/>
            <a:ext cx="5150313" cy="286999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情報漏洩</a:t>
            </a:r>
            <a:r>
              <a:rPr lang="ja-JP" altLang="en-US" smtClean="0"/>
              <a:t>の</a:t>
            </a:r>
            <a:r>
              <a:rPr lang="ja-JP" altLang="en-US"/>
              <a:t>危険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内の情報を盗まれる可能性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例：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をリモート制御する際の入出力を盗聴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ログインパスワード、表示された機密情報など</a:t>
            </a:r>
            <a:endParaRPr kumimoji="1" lang="en-US" altLang="ja-JP" dirty="0" smtClean="0"/>
          </a:p>
          <a:p>
            <a:r>
              <a:rPr lang="ja-JP" altLang="en-US" dirty="0"/>
              <a:t>情報漏洩</a:t>
            </a:r>
            <a:r>
              <a:rPr lang="ja-JP" altLang="en-US" dirty="0" smtClean="0"/>
              <a:t>を防ぐ手法が提案されてきた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prstClr val="black"/>
                </a:solidFill>
              </a:rPr>
              <a:t>例：ユーザと</a:t>
            </a:r>
            <a:r>
              <a:rPr lang="en-US" altLang="ja-JP" dirty="0" smtClean="0">
                <a:solidFill>
                  <a:prstClr val="black"/>
                </a:solidFill>
              </a:rPr>
              <a:t>VM</a:t>
            </a:r>
            <a:r>
              <a:rPr lang="ja-JP" altLang="en-US" dirty="0" smtClean="0">
                <a:solidFill>
                  <a:prstClr val="black"/>
                </a:solidFill>
              </a:rPr>
              <a:t>の間で入出力を暗号化 </a:t>
            </a:r>
            <a:r>
              <a:rPr lang="en-US" altLang="ja-JP" sz="2000" dirty="0">
                <a:solidFill>
                  <a:prstClr val="black"/>
                </a:solidFill>
              </a:rPr>
              <a:t>[Egawa+'12]</a:t>
            </a:r>
          </a:p>
          <a:p>
            <a:pPr lvl="2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4</a:t>
            </a:fld>
            <a:endParaRPr kumimoji="1" lang="ja-JP" altLang="en-US" sz="160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97776" y="416044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ユーザ</a:t>
            </a:r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70556" y="5203290"/>
            <a:ext cx="1656184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暗号化</a:t>
            </a:r>
            <a:r>
              <a:rPr kumimoji="1" lang="en-US" altLang="ja-JP" smtClean="0">
                <a:solidFill>
                  <a:sysClr val="windowText" lastClr="000000"/>
                </a:solidFill>
              </a:rPr>
              <a:t>/</a:t>
            </a:r>
            <a:r>
              <a:rPr kumimoji="1" lang="ja-JP" altLang="en-US" smtClean="0">
                <a:solidFill>
                  <a:sysClr val="windowText" lastClr="000000"/>
                </a:solidFill>
              </a:rPr>
              <a:t>復号化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189116" y="4509354"/>
            <a:ext cx="867544" cy="10776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89115" y="4724990"/>
            <a:ext cx="8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mtClean="0"/>
              <a:t>管理</a:t>
            </a:r>
            <a:endParaRPr lang="en-US" altLang="ja-JP" smtClean="0"/>
          </a:p>
          <a:p>
            <a:pPr algn="ctr"/>
            <a:r>
              <a:rPr lang="ja-JP" altLang="en-US" smtClean="0"/>
              <a:t>サーバ</a:t>
            </a:r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264359" y="5797614"/>
            <a:ext cx="1656184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暗号化</a:t>
            </a:r>
            <a:r>
              <a:rPr kumimoji="1" lang="en-US" altLang="ja-JP" smtClean="0">
                <a:solidFill>
                  <a:sysClr val="windowText" lastClr="000000"/>
                </a:solidFill>
              </a:rPr>
              <a:t>/</a:t>
            </a:r>
            <a:r>
              <a:rPr kumimoji="1" lang="ja-JP" altLang="en-US" smtClean="0">
                <a:solidFill>
                  <a:sysClr val="windowText" lastClr="000000"/>
                </a:solidFill>
              </a:rPr>
              <a:t>復号化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732239" y="4455578"/>
            <a:ext cx="1152129" cy="11851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Picture 5" descr="C:\Users\inokuchi\AppData\Local\Microsoft\Windows\INetCache\IE\X3BZZ1NF\lgi01a2014121200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996201"/>
            <a:ext cx="648072" cy="69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テキスト ボックス 27"/>
          <p:cNvSpPr txBox="1"/>
          <p:nvPr/>
        </p:nvSpPr>
        <p:spPr>
          <a:xfrm>
            <a:off x="7051662" y="4863490"/>
            <a:ext cx="51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mtClean="0"/>
              <a:t>VM</a:t>
            </a:r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2634752" y="5048156"/>
            <a:ext cx="1554364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8" idx="3"/>
            <a:endCxn id="13" idx="1"/>
          </p:cNvCxnSpPr>
          <p:nvPr/>
        </p:nvCxnSpPr>
        <p:spPr>
          <a:xfrm>
            <a:off x="5056660" y="5048156"/>
            <a:ext cx="1675579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187928" y="432468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盗聴</a:t>
            </a:r>
            <a:endParaRPr kumimoji="1" lang="ja-JP" altLang="en-US"/>
          </a:p>
        </p:txBody>
      </p:sp>
      <p:cxnSp>
        <p:nvCxnSpPr>
          <p:cNvPr id="27" name="カギ線コネクタ 26"/>
          <p:cNvCxnSpPr>
            <a:stCxn id="7" idx="3"/>
            <a:endCxn id="11" idx="1"/>
          </p:cNvCxnSpPr>
          <p:nvPr/>
        </p:nvCxnSpPr>
        <p:spPr>
          <a:xfrm>
            <a:off x="2526740" y="5491322"/>
            <a:ext cx="2737619" cy="594324"/>
          </a:xfrm>
          <a:prstGeom prst="bentConnector3">
            <a:avLst>
              <a:gd name="adj1" fmla="val 74950"/>
            </a:avLst>
          </a:prstGeom>
          <a:ln w="381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カギ線コネクタ 30"/>
          <p:cNvCxnSpPr>
            <a:stCxn id="11" idx="3"/>
            <a:endCxn id="13" idx="2"/>
          </p:cNvCxnSpPr>
          <p:nvPr/>
        </p:nvCxnSpPr>
        <p:spPr>
          <a:xfrm flipV="1">
            <a:off x="6920543" y="5640734"/>
            <a:ext cx="387761" cy="444912"/>
          </a:xfrm>
          <a:prstGeom prst="bentConnector2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4932040" y="4640244"/>
            <a:ext cx="902219" cy="40791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869501" y="467882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入出力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68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23" grpId="0"/>
      <p:bldP spid="2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58" y="4717156"/>
            <a:ext cx="1359221" cy="1442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loud"/>
          <p:cNvSpPr>
            <a:spLocks noChangeAspect="1" noEditPoints="1" noChangeArrowheads="1"/>
          </p:cNvSpPr>
          <p:nvPr/>
        </p:nvSpPr>
        <p:spPr bwMode="auto">
          <a:xfrm>
            <a:off x="3102891" y="4436060"/>
            <a:ext cx="6068250" cy="228470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VM</a:t>
            </a:r>
            <a:r>
              <a:rPr lang="ja-JP" altLang="en-US" smtClean="0"/>
              <a:t>リダイレクト攻撃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ユーザ</a:t>
            </a:r>
            <a:r>
              <a:rPr lang="ja-JP" altLang="en-US" smtClean="0"/>
              <a:t>がアクセスする</a:t>
            </a:r>
            <a:r>
              <a:rPr lang="en-US" altLang="ja-JP" smtClean="0"/>
              <a:t>VM</a:t>
            </a:r>
            <a:r>
              <a:rPr lang="ja-JP" altLang="en-US" smtClean="0"/>
              <a:t>を変更する攻撃が可能</a:t>
            </a:r>
            <a:endParaRPr lang="en-US" altLang="ja-JP" dirty="0"/>
          </a:p>
          <a:p>
            <a:pPr lvl="1"/>
            <a:r>
              <a:rPr lang="ja-JP" altLang="en-US" dirty="0" smtClean="0"/>
              <a:t>クラウド</a:t>
            </a:r>
            <a:r>
              <a:rPr lang="ja-JP" altLang="en-US"/>
              <a:t>管理者</a:t>
            </a:r>
            <a:r>
              <a:rPr lang="ja-JP" altLang="en-US" smtClean="0"/>
              <a:t>は</a:t>
            </a:r>
            <a:r>
              <a:rPr lang="ja-JP" altLang="en-US"/>
              <a:t>マルウェア</a:t>
            </a:r>
            <a:r>
              <a:rPr lang="ja-JP" altLang="en-US" smtClean="0"/>
              <a:t>など</a:t>
            </a:r>
            <a:r>
              <a:rPr lang="ja-JP" altLang="en-US" dirty="0" smtClean="0"/>
              <a:t>をインストールした悪意ある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を用意</a:t>
            </a:r>
            <a:endParaRPr lang="en-US" altLang="ja-JP" dirty="0" smtClean="0"/>
          </a:p>
          <a:p>
            <a:pPr lvl="1"/>
            <a:r>
              <a:rPr lang="ja-JP" altLang="en-US" smtClean="0"/>
              <a:t>その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</a:t>
            </a:r>
            <a:r>
              <a:rPr lang="ja-JP" altLang="en-US" smtClean="0"/>
              <a:t>アクセスさせ、</a:t>
            </a:r>
            <a:r>
              <a:rPr lang="en-US" altLang="ja-JP" smtClean="0"/>
              <a:t>VM</a:t>
            </a:r>
            <a:r>
              <a:rPr lang="ja-JP" altLang="en-US" smtClean="0"/>
              <a:t>内で</a:t>
            </a:r>
            <a:r>
              <a:rPr lang="ja-JP" altLang="en-US" dirty="0" smtClean="0"/>
              <a:t>機密情報</a:t>
            </a:r>
            <a:r>
              <a:rPr lang="ja-JP" altLang="en-US" smtClean="0"/>
              <a:t>を盗む</a:t>
            </a:r>
            <a:endParaRPr lang="en-US" altLang="ja-JP" smtClean="0"/>
          </a:p>
          <a:p>
            <a:pPr lvl="0"/>
            <a:r>
              <a:rPr lang="ja-JP" altLang="en-US">
                <a:solidFill>
                  <a:prstClr val="black"/>
                </a:solidFill>
              </a:rPr>
              <a:t>単</a:t>
            </a:r>
            <a:r>
              <a:rPr lang="ja-JP" altLang="en-US" smtClean="0">
                <a:solidFill>
                  <a:prstClr val="black"/>
                </a:solidFill>
              </a:rPr>
              <a:t>なる入出力の暗号化では防げない</a:t>
            </a:r>
            <a:endParaRPr lang="en-US" altLang="ja-JP">
              <a:solidFill>
                <a:prstClr val="black"/>
              </a:solidFill>
            </a:endParaRPr>
          </a:p>
          <a:p>
            <a:pPr lvl="1"/>
            <a:r>
              <a:rPr lang="ja-JP" altLang="en-US"/>
              <a:t>悪意ある</a:t>
            </a:r>
            <a:r>
              <a:rPr lang="en-US" altLang="ja-JP" smtClean="0"/>
              <a:t>VM</a:t>
            </a:r>
            <a:r>
              <a:rPr lang="ja-JP" altLang="en-US" smtClean="0"/>
              <a:t>内では情報が復号されるため</a:t>
            </a:r>
            <a:endParaRPr lang="en-US" altLang="ja-JP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4396438" y="4724866"/>
            <a:ext cx="867544" cy="10586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96437" y="4933236"/>
            <a:ext cx="8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mtClean="0"/>
              <a:t>管理</a:t>
            </a:r>
            <a:endParaRPr kumimoji="1" lang="en-US" altLang="ja-JP" smtClean="0"/>
          </a:p>
          <a:p>
            <a:pPr algn="ctr"/>
            <a:r>
              <a:rPr lang="ja-JP" altLang="en-US" smtClean="0"/>
              <a:t>サーバ</a:t>
            </a:r>
            <a:endParaRPr kumimoji="1" lang="ja-JP" altLang="en-US"/>
          </a:p>
        </p:txBody>
      </p:sp>
      <p:cxnSp>
        <p:nvCxnSpPr>
          <p:cNvPr id="10" name="直線矢印コネクタ 9"/>
          <p:cNvCxnSpPr>
            <a:endCxn id="7" idx="1"/>
          </p:cNvCxnSpPr>
          <p:nvPr/>
        </p:nvCxnSpPr>
        <p:spPr>
          <a:xfrm>
            <a:off x="1599083" y="5254182"/>
            <a:ext cx="279735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515177" y="481779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操作</a:t>
            </a:r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668345" y="4608517"/>
            <a:ext cx="1307932" cy="1291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626446" y="4699654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悪意</a:t>
            </a:r>
            <a:r>
              <a:rPr lang="ja-JP" altLang="en-US" smtClean="0"/>
              <a:t>ある</a:t>
            </a:r>
            <a:r>
              <a:rPr lang="en-US" altLang="ja-JP" smtClean="0"/>
              <a:t>VM</a:t>
            </a:r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7836256" y="5145390"/>
            <a:ext cx="972108" cy="5961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マル</a:t>
            </a:r>
            <a:r>
              <a:rPr kumimoji="1" lang="ja-JP" altLang="en-US" smtClean="0"/>
              <a:t>ウェア</a:t>
            </a:r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237069" y="4608516"/>
            <a:ext cx="1224136" cy="1291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592496" y="5068986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mtClean="0"/>
              <a:t>VM</a:t>
            </a:r>
            <a:endParaRPr kumimoji="1" lang="ja-JP" altLang="en-US"/>
          </a:p>
        </p:txBody>
      </p:sp>
      <p:cxnSp>
        <p:nvCxnSpPr>
          <p:cNvPr id="17" name="カギ線コネクタ 16"/>
          <p:cNvCxnSpPr>
            <a:stCxn id="7" idx="2"/>
            <a:endCxn id="12" idx="2"/>
          </p:cNvCxnSpPr>
          <p:nvPr/>
        </p:nvCxnSpPr>
        <p:spPr>
          <a:xfrm rot="16200000" flipH="1">
            <a:off x="6518085" y="4095622"/>
            <a:ext cx="116350" cy="3492101"/>
          </a:xfrm>
          <a:prstGeom prst="bentConnector3">
            <a:avLst>
              <a:gd name="adj1" fmla="val 410101"/>
            </a:avLst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7" idx="3"/>
            <a:endCxn id="15" idx="1"/>
          </p:cNvCxnSpPr>
          <p:nvPr/>
        </p:nvCxnSpPr>
        <p:spPr>
          <a:xfrm>
            <a:off x="5263982" y="5254182"/>
            <a:ext cx="973087" cy="0"/>
          </a:xfrm>
          <a:prstGeom prst="straightConnector1">
            <a:avLst/>
          </a:prstGeom>
          <a:ln w="28575">
            <a:solidFill>
              <a:schemeClr val="tx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雲形吹き出し 5"/>
          <p:cNvSpPr/>
          <p:nvPr/>
        </p:nvSpPr>
        <p:spPr>
          <a:xfrm>
            <a:off x="1039218" y="5669996"/>
            <a:ext cx="1969667" cy="937508"/>
          </a:xfrm>
          <a:prstGeom prst="cloudCallout">
            <a:avLst>
              <a:gd name="adj1" fmla="val -39734"/>
              <a:gd name="adj2" fmla="val -78384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自分の</a:t>
            </a:r>
            <a:r>
              <a:rPr kumimoji="1" lang="en-US" altLang="ja-JP" smtClean="0">
                <a:solidFill>
                  <a:schemeClr val="tx1"/>
                </a:solidFill>
              </a:rPr>
              <a:t>VM</a:t>
            </a:r>
            <a:r>
              <a:rPr lang="ja-JP" altLang="en-US" smtClean="0">
                <a:solidFill>
                  <a:schemeClr val="tx1"/>
                </a:solidFill>
              </a:rPr>
              <a:t>にアクセス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スライド番号プレースホルダー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5</a:t>
            </a:fld>
            <a:endParaRPr kumimoji="1" lang="ja-JP" altLang="en-US" sz="16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7404" y="4438379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ユーザ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66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loud"/>
          <p:cNvSpPr>
            <a:spLocks noChangeAspect="1" noEditPoints="1" noChangeArrowheads="1"/>
          </p:cNvSpPr>
          <p:nvPr/>
        </p:nvSpPr>
        <p:spPr bwMode="auto">
          <a:xfrm>
            <a:off x="2806643" y="4437112"/>
            <a:ext cx="6337357" cy="24208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提案：</a:t>
            </a:r>
            <a:r>
              <a:rPr lang="en-US" altLang="ja-JP" smtClean="0"/>
              <a:t>UVBond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ユーザと</a:t>
            </a:r>
            <a:r>
              <a:rPr lang="en-US" altLang="ja-JP" smtClean="0"/>
              <a:t>VM</a:t>
            </a:r>
            <a:r>
              <a:rPr lang="ja-JP" altLang="en-US" smtClean="0"/>
              <a:t>を強く結びつけることで</a:t>
            </a:r>
            <a:r>
              <a:rPr lang="en-US" altLang="ja-JP" smtClean="0"/>
              <a:t>VM</a:t>
            </a:r>
            <a:r>
              <a:rPr lang="ja-JP" altLang="en-US" smtClean="0"/>
              <a:t>リダイレクト攻撃を防ぐ</a:t>
            </a:r>
            <a:endParaRPr lang="en-US" altLang="ja-JP" smtClean="0"/>
          </a:p>
          <a:p>
            <a:pPr lvl="1"/>
            <a:r>
              <a:rPr lang="ja-JP" altLang="en-US" smtClean="0"/>
              <a:t>ディスク暗号化を利用してユーザの</a:t>
            </a:r>
            <a:r>
              <a:rPr lang="en-US" altLang="ja-JP" smtClean="0"/>
              <a:t>VM</a:t>
            </a:r>
            <a:r>
              <a:rPr lang="ja-JP" altLang="en-US" smtClean="0"/>
              <a:t>を安全に起動し、セキュアな</a:t>
            </a:r>
            <a:r>
              <a:rPr lang="en-US" altLang="ja-JP" smtClean="0"/>
              <a:t>VM</a:t>
            </a:r>
            <a:r>
              <a:rPr lang="ja-JP" altLang="en-US" smtClean="0"/>
              <a:t>識別子を発行</a:t>
            </a:r>
            <a:endParaRPr lang="en-US" altLang="ja-JP" smtClean="0"/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識別子を用いてユーザ自身の</a:t>
            </a:r>
            <a:r>
              <a:rPr lang="en-US" altLang="ja-JP" smtClean="0"/>
              <a:t>VM</a:t>
            </a:r>
            <a:r>
              <a:rPr lang="ja-JP" altLang="en-US" smtClean="0"/>
              <a:t>を安全に操作</a:t>
            </a:r>
            <a:endParaRPr lang="en-US" altLang="ja-JP" smtClean="0"/>
          </a:p>
          <a:p>
            <a:pPr lvl="1"/>
            <a:r>
              <a:rPr lang="ja-JP" altLang="en-US" smtClean="0"/>
              <a:t>ハイパーバイザがこれらの安全性を担保</a:t>
            </a:r>
            <a:endParaRPr lang="en-US" altLang="ja-JP" smtClean="0"/>
          </a:p>
          <a:p>
            <a:pPr lvl="1"/>
            <a:endParaRPr lang="en-US" altLang="ja-JP" smtClean="0"/>
          </a:p>
          <a:p>
            <a:pPr lvl="1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02548" y="4252446"/>
            <a:ext cx="915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ユーザ</a:t>
            </a:r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4379868" y="4745473"/>
            <a:ext cx="924862" cy="9579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357302" y="4901258"/>
            <a:ext cx="982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/>
              <a:t>管理</a:t>
            </a:r>
            <a:endParaRPr lang="en-US" altLang="ja-JP" smtClean="0"/>
          </a:p>
          <a:p>
            <a:pPr algn="ctr"/>
            <a:r>
              <a:rPr kumimoji="1" lang="ja-JP" altLang="en-US"/>
              <a:t>サーバ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4104486" y="5823035"/>
            <a:ext cx="4674200" cy="8374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789324" y="6241783"/>
            <a:ext cx="1827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ハイパーバイザ</a:t>
            </a:r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164288" y="4712403"/>
            <a:ext cx="1614398" cy="10004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702877" y="4978209"/>
            <a:ext cx="631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713141" y="4816383"/>
            <a:ext cx="69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操作</a:t>
            </a:r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7694854" y="4646872"/>
            <a:ext cx="1278820" cy="287302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tx1"/>
                </a:solidFill>
              </a:rPr>
              <a:t>VM</a:t>
            </a:r>
            <a:r>
              <a:rPr lang="ja-JP" altLang="en-US" smtClean="0">
                <a:solidFill>
                  <a:schemeClr val="tx1"/>
                </a:solidFill>
              </a:rPr>
              <a:t>識別子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39552" y="5835397"/>
            <a:ext cx="1312077" cy="406385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</a:rPr>
              <a:t>VM</a:t>
            </a:r>
            <a:r>
              <a:rPr lang="ja-JP" altLang="en-US" smtClean="0">
                <a:solidFill>
                  <a:schemeClr val="tx1"/>
                </a:solidFill>
              </a:rPr>
              <a:t>識別子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93886" y="6315706"/>
            <a:ext cx="2133600" cy="365125"/>
          </a:xfrm>
        </p:spPr>
        <p:txBody>
          <a:bodyPr/>
          <a:lstStyle/>
          <a:p>
            <a:fld id="{FD7DA45D-C8A9-46D9-BE9C-86E60B4686A4}" type="slidenum">
              <a:rPr kumimoji="1" lang="ja-JP" altLang="en-US" sz="1600" smtClean="0"/>
              <a:t>6</a:t>
            </a:fld>
            <a:endParaRPr kumimoji="1" lang="ja-JP" altLang="en-US" sz="1600"/>
          </a:p>
        </p:txBody>
      </p:sp>
      <p:sp>
        <p:nvSpPr>
          <p:cNvPr id="24" name="正方形/長方形 23"/>
          <p:cNvSpPr/>
          <p:nvPr/>
        </p:nvSpPr>
        <p:spPr>
          <a:xfrm>
            <a:off x="5724128" y="4716363"/>
            <a:ext cx="1331610" cy="10161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94070" y="4978209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悪意ある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cxnSp>
        <p:nvCxnSpPr>
          <p:cNvPr id="9" name="カギ線コネクタ 8"/>
          <p:cNvCxnSpPr>
            <a:stCxn id="19" idx="2"/>
            <a:endCxn id="24" idx="2"/>
          </p:cNvCxnSpPr>
          <p:nvPr/>
        </p:nvCxnSpPr>
        <p:spPr>
          <a:xfrm rot="16200000" flipH="1">
            <a:off x="5601562" y="4944114"/>
            <a:ext cx="29109" cy="1547634"/>
          </a:xfrm>
          <a:prstGeom prst="bentConnector3">
            <a:avLst>
              <a:gd name="adj1" fmla="val 1642265"/>
            </a:avLst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禁止 10"/>
          <p:cNvSpPr/>
          <p:nvPr/>
        </p:nvSpPr>
        <p:spPr>
          <a:xfrm>
            <a:off x="5304730" y="5927665"/>
            <a:ext cx="540158" cy="562399"/>
          </a:xfrm>
          <a:prstGeom prst="noSmoking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1" name="Picture 2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617197"/>
            <a:ext cx="1144479" cy="121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直線矢印コネクタ 38"/>
          <p:cNvCxnSpPr>
            <a:stCxn id="31" idx="3"/>
            <a:endCxn id="20" idx="1"/>
          </p:cNvCxnSpPr>
          <p:nvPr/>
        </p:nvCxnSpPr>
        <p:spPr>
          <a:xfrm>
            <a:off x="2044071" y="5224423"/>
            <a:ext cx="2313231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4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loud"/>
          <p:cNvSpPr>
            <a:spLocks noChangeAspect="1" noEditPoints="1" noChangeArrowheads="1"/>
          </p:cNvSpPr>
          <p:nvPr/>
        </p:nvSpPr>
        <p:spPr bwMode="auto">
          <a:xfrm>
            <a:off x="241394" y="4436060"/>
            <a:ext cx="5630107" cy="228470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脅威モデル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>
                <a:solidFill>
                  <a:prstClr val="black"/>
                </a:solidFill>
              </a:rPr>
              <a:t>信頼できない管理者が管理サーバの権限を悪用すること</a:t>
            </a:r>
            <a:r>
              <a:rPr lang="ja-JP" altLang="en-US" smtClean="0">
                <a:solidFill>
                  <a:prstClr val="black"/>
                </a:solidFill>
              </a:rPr>
              <a:t>を</a:t>
            </a:r>
            <a:r>
              <a:rPr lang="ja-JP" altLang="en-US">
                <a:solidFill>
                  <a:prstClr val="black"/>
                </a:solidFill>
              </a:rPr>
              <a:t>想定</a:t>
            </a:r>
            <a:endParaRPr lang="en-US" altLang="ja-JP" smtClean="0">
              <a:solidFill>
                <a:prstClr val="black"/>
              </a:solidFill>
            </a:endParaRPr>
          </a:p>
          <a:p>
            <a:pPr lvl="0"/>
            <a:r>
              <a:rPr lang="ja-JP" altLang="en-US" smtClean="0">
                <a:solidFill>
                  <a:prstClr val="black"/>
                </a:solidFill>
              </a:rPr>
              <a:t>ハイパーバイザは信頼できると仮定</a:t>
            </a:r>
            <a:endParaRPr lang="en-US" altLang="ja-JP">
              <a:solidFill>
                <a:prstClr val="black"/>
              </a:solidFill>
            </a:endParaRPr>
          </a:p>
          <a:p>
            <a:pPr lvl="1"/>
            <a:r>
              <a:rPr lang="ja-JP" altLang="en-US">
                <a:solidFill>
                  <a:prstClr val="black"/>
                </a:solidFill>
              </a:rPr>
              <a:t>信頼</a:t>
            </a:r>
            <a:r>
              <a:rPr lang="ja-JP" altLang="en-US" smtClean="0">
                <a:solidFill>
                  <a:prstClr val="black"/>
                </a:solidFill>
              </a:rPr>
              <a:t>するための様々な手法が提案されている</a:t>
            </a:r>
            <a:endParaRPr lang="en-US" altLang="ja-JP" smtClean="0">
              <a:solidFill>
                <a:prstClr val="black"/>
              </a:solidFill>
            </a:endParaRPr>
          </a:p>
          <a:p>
            <a:pPr lvl="2"/>
            <a:r>
              <a:rPr lang="en-US" altLang="ja-JP" smtClean="0">
                <a:solidFill>
                  <a:prstClr val="black"/>
                </a:solidFill>
              </a:rPr>
              <a:t>TPM</a:t>
            </a:r>
            <a:r>
              <a:rPr lang="ja-JP" altLang="en-US" smtClean="0">
                <a:solidFill>
                  <a:prstClr val="black"/>
                </a:solidFill>
              </a:rPr>
              <a:t>を用いたセキュアブートで起動時に改ざんを検出</a:t>
            </a:r>
            <a:endParaRPr lang="en-US" altLang="ja-JP" smtClean="0">
              <a:solidFill>
                <a:prstClr val="black"/>
              </a:solidFill>
            </a:endParaRPr>
          </a:p>
          <a:p>
            <a:pPr lvl="2"/>
            <a:r>
              <a:rPr lang="ja-JP" altLang="en-US" smtClean="0">
                <a:solidFill>
                  <a:prstClr val="black"/>
                </a:solidFill>
              </a:rPr>
              <a:t>ハードウェア</a:t>
            </a:r>
            <a:r>
              <a:rPr lang="ja-JP" altLang="en-US">
                <a:solidFill>
                  <a:prstClr val="black"/>
                </a:solidFill>
              </a:rPr>
              <a:t>を</a:t>
            </a:r>
            <a:r>
              <a:rPr lang="ja-JP" altLang="en-US" smtClean="0">
                <a:solidFill>
                  <a:prstClr val="black"/>
                </a:solidFill>
              </a:rPr>
              <a:t>用いて実行</a:t>
            </a:r>
            <a:r>
              <a:rPr lang="ja-JP" altLang="en-US">
                <a:solidFill>
                  <a:prstClr val="black"/>
                </a:solidFill>
              </a:rPr>
              <a:t>時</a:t>
            </a:r>
            <a:r>
              <a:rPr lang="ja-JP" altLang="en-US" smtClean="0">
                <a:solidFill>
                  <a:prstClr val="black"/>
                </a:solidFill>
              </a:rPr>
              <a:t>の改ざんを検出</a:t>
            </a:r>
            <a:endParaRPr lang="en-US" altLang="ja-JP" smtClean="0">
              <a:solidFill>
                <a:prstClr val="black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10486" y="5730285"/>
            <a:ext cx="4392488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ハードウェア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054502" y="5781491"/>
            <a:ext cx="864096" cy="38084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</a:rPr>
              <a:t>TPM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10486" y="5166101"/>
            <a:ext cx="4392488" cy="4981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ハイパーバイザ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431185" y="4364114"/>
            <a:ext cx="1332148" cy="5233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mtClean="0"/>
              <a:t>ユーザ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297049" y="4476579"/>
            <a:ext cx="1332148" cy="5233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66470" y="5088153"/>
            <a:ext cx="4752528" cy="12786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矢印 10"/>
          <p:cNvSpPr/>
          <p:nvPr/>
        </p:nvSpPr>
        <p:spPr>
          <a:xfrm rot="10800000">
            <a:off x="5655476" y="5676450"/>
            <a:ext cx="1008112" cy="21008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71501" y="524366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確認</a:t>
            </a:r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920530" y="4476579"/>
            <a:ext cx="1347214" cy="4541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mtClean="0"/>
              <a:t>管理</a:t>
            </a:r>
            <a:r>
              <a:rPr lang="ja-JP" altLang="en-US"/>
              <a:t>サーバ</a:t>
            </a:r>
            <a:endParaRPr kumimoji="1" lang="ja-JP" altLang="en-US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7</a:t>
            </a:fld>
            <a:endParaRPr kumimoji="1" lang="ja-JP" altLang="en-US" sz="160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1394" y="6356350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クラウド</a:t>
            </a:r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6879394" y="5320771"/>
            <a:ext cx="1653046" cy="9214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第三者機関</a:t>
            </a:r>
            <a:endParaRPr kumimoji="1" lang="en-US" altLang="ja-JP" smtClean="0">
              <a:solidFill>
                <a:sysClr val="windowText" lastClr="000000"/>
              </a:solidFill>
            </a:endParaRPr>
          </a:p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またはユーザ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59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ud"/>
          <p:cNvSpPr>
            <a:spLocks noChangeAspect="1" noEditPoints="1" noChangeArrowheads="1"/>
          </p:cNvSpPr>
          <p:nvPr/>
        </p:nvSpPr>
        <p:spPr bwMode="auto">
          <a:xfrm>
            <a:off x="3635897" y="4221088"/>
            <a:ext cx="5400600" cy="249967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暗号化ディスクを用いた</a:t>
            </a:r>
            <a:r>
              <a:rPr kumimoji="1" lang="en-US" altLang="ja-JP" smtClean="0"/>
              <a:t>VM</a:t>
            </a:r>
            <a:r>
              <a:rPr kumimoji="1" lang="ja-JP" altLang="en-US" smtClean="0"/>
              <a:t>起動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公開鍵</a:t>
            </a:r>
            <a:r>
              <a:rPr lang="ja-JP" altLang="en-US"/>
              <a:t>暗号</a:t>
            </a:r>
            <a:r>
              <a:rPr lang="ja-JP" altLang="en-US" smtClean="0"/>
              <a:t>を用いてディスク暗号鍵を安全に登録し、暗号化ディスクを用いて</a:t>
            </a:r>
            <a:r>
              <a:rPr lang="en-US" altLang="ja-JP" smtClean="0"/>
              <a:t>VM</a:t>
            </a:r>
            <a:r>
              <a:rPr lang="ja-JP" altLang="en-US" smtClean="0"/>
              <a:t>を起動</a:t>
            </a:r>
            <a:endParaRPr kumimoji="1" lang="en-US" altLang="ja-JP" dirty="0" smtClean="0"/>
          </a:p>
          <a:p>
            <a:pPr lvl="1"/>
            <a:r>
              <a:rPr lang="ja-JP" altLang="en-US" smtClean="0"/>
              <a:t>ハイパー</a:t>
            </a:r>
            <a:r>
              <a:rPr lang="ja-JP" altLang="en-US"/>
              <a:t>バイザ</a:t>
            </a:r>
            <a:r>
              <a:rPr lang="ja-JP" altLang="en-US" smtClean="0"/>
              <a:t>がデータの暗号化・復号化を行う</a:t>
            </a:r>
            <a:endParaRPr lang="en-US" altLang="ja-JP" smtClean="0"/>
          </a:p>
          <a:p>
            <a:r>
              <a:rPr lang="ja-JP" altLang="en-US" smtClean="0"/>
              <a:t>確認用データをディスク暗号鍵で暗号化して返送</a:t>
            </a:r>
            <a:endParaRPr lang="en-US" altLang="ja-JP" smtClean="0"/>
          </a:p>
          <a:p>
            <a:pPr lvl="1"/>
            <a:r>
              <a:rPr lang="ja-JP" altLang="en-US" smtClean="0"/>
              <a:t>ディスク暗号鍵が正しく</a:t>
            </a:r>
            <a:r>
              <a:rPr lang="ja-JP" altLang="en-US"/>
              <a:t>登録</a:t>
            </a:r>
            <a:r>
              <a:rPr lang="ja-JP" altLang="en-US" smtClean="0"/>
              <a:t>されていることを確認</a:t>
            </a:r>
            <a:endParaRPr lang="en-US" altLang="ja-JP" smtClean="0"/>
          </a:p>
        </p:txBody>
      </p:sp>
      <p:sp>
        <p:nvSpPr>
          <p:cNvPr id="4" name="正方形/長方形 3"/>
          <p:cNvSpPr/>
          <p:nvPr/>
        </p:nvSpPr>
        <p:spPr>
          <a:xfrm>
            <a:off x="4283968" y="5733820"/>
            <a:ext cx="3705252" cy="9949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3968" y="6344192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390256" y="4603108"/>
            <a:ext cx="867544" cy="9229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804248" y="4506073"/>
            <a:ext cx="1226667" cy="11161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ysClr val="windowText" lastClr="000000"/>
                </a:solidFill>
              </a:rPr>
              <a:t>VM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90255" y="4741434"/>
            <a:ext cx="8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mtClean="0"/>
              <a:t>管理</a:t>
            </a:r>
            <a:endParaRPr kumimoji="1" lang="en-US" altLang="ja-JP" smtClean="0"/>
          </a:p>
          <a:p>
            <a:pPr algn="ctr"/>
            <a:r>
              <a:rPr lang="ja-JP" altLang="en-US" smtClean="0"/>
              <a:t>サーバ</a:t>
            </a:r>
            <a:endParaRPr kumimoji="1" lang="ja-JP" altLang="en-US"/>
          </a:p>
        </p:txBody>
      </p:sp>
      <p:sp>
        <p:nvSpPr>
          <p:cNvPr id="14" name="フローチャート : 磁気ディスク 13"/>
          <p:cNvSpPr/>
          <p:nvPr/>
        </p:nvSpPr>
        <p:spPr>
          <a:xfrm>
            <a:off x="5844292" y="4968095"/>
            <a:ext cx="409985" cy="452234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矢印コネクタ 23"/>
          <p:cNvCxnSpPr>
            <a:endCxn id="6" idx="1"/>
          </p:cNvCxnSpPr>
          <p:nvPr/>
        </p:nvCxnSpPr>
        <p:spPr>
          <a:xfrm>
            <a:off x="2411760" y="5064600"/>
            <a:ext cx="19784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カギ線コネクタ 26"/>
          <p:cNvCxnSpPr>
            <a:stCxn id="14" idx="3"/>
            <a:endCxn id="7" idx="2"/>
          </p:cNvCxnSpPr>
          <p:nvPr/>
        </p:nvCxnSpPr>
        <p:spPr>
          <a:xfrm rot="16200000" flipH="1">
            <a:off x="6632474" y="4837139"/>
            <a:ext cx="201918" cy="1368297"/>
          </a:xfrm>
          <a:prstGeom prst="bentConnector3">
            <a:avLst>
              <a:gd name="adj1" fmla="val 349071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6447034" y="576466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復号</a:t>
            </a:r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860390" y="4403930"/>
            <a:ext cx="998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mtClean="0"/>
              <a:t>VM</a:t>
            </a:r>
            <a:r>
              <a:rPr kumimoji="1" lang="ja-JP" altLang="en-US" smtClean="0"/>
              <a:t>起動</a:t>
            </a:r>
            <a:endParaRPr kumimoji="1" lang="en-US" altLang="ja-JP" smtClean="0"/>
          </a:p>
          <a:p>
            <a:pPr algn="ctr"/>
            <a:r>
              <a:rPr lang="ja-JP" altLang="en-US"/>
              <a:t>コマンド</a:t>
            </a:r>
            <a:endParaRPr kumimoji="1" lang="ja-JP" altLang="en-US"/>
          </a:p>
        </p:txBody>
      </p:sp>
      <p:pic>
        <p:nvPicPr>
          <p:cNvPr id="26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69" y="5754198"/>
            <a:ext cx="671953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268" y="5803293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8</a:t>
            </a:fld>
            <a:endParaRPr kumimoji="1" lang="ja-JP" altLang="en-US" sz="160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573832" y="4321764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mtClean="0"/>
              <a:t>暗号化</a:t>
            </a:r>
            <a:endParaRPr lang="en-US" altLang="ja-JP" smtClean="0"/>
          </a:p>
          <a:p>
            <a:pPr algn="ctr"/>
            <a:r>
              <a:rPr kumimoji="1" lang="ja-JP" altLang="en-US"/>
              <a:t>ディスク</a:t>
            </a:r>
            <a:endParaRPr kumimoji="1" lang="en-US" altLang="ja-JP" smtClean="0"/>
          </a:p>
        </p:txBody>
      </p:sp>
      <p:pic>
        <p:nvPicPr>
          <p:cNvPr id="22" name="Picture 2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122" y="4487953"/>
            <a:ext cx="993644" cy="105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1203189" y="4233776"/>
            <a:ext cx="921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ユーザ</a:t>
            </a:r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938882" y="6428906"/>
            <a:ext cx="1008112" cy="38501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公開鍵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266144" y="6268578"/>
            <a:ext cx="1008112" cy="38501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秘密</a:t>
            </a:r>
            <a:r>
              <a:rPr kumimoji="1" lang="ja-JP" altLang="en-US" smtClean="0">
                <a:solidFill>
                  <a:schemeClr val="tx1"/>
                </a:solidFill>
              </a:rPr>
              <a:t>鍵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4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148" y="5754197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直線矢印コネクタ 11"/>
          <p:cNvCxnSpPr>
            <a:stCxn id="26" idx="3"/>
            <a:endCxn id="34" idx="1"/>
          </p:cNvCxnSpPr>
          <p:nvPr/>
        </p:nvCxnSpPr>
        <p:spPr>
          <a:xfrm flipV="1">
            <a:off x="1079122" y="6067004"/>
            <a:ext cx="707026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041765" y="562869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暗号化</a:t>
            </a:r>
            <a:endParaRPr kumimoji="1" lang="ja-JP" altLang="en-US"/>
          </a:p>
        </p:txBody>
      </p:sp>
      <p:cxnSp>
        <p:nvCxnSpPr>
          <p:cNvPr id="37" name="直線矢印コネクタ 36"/>
          <p:cNvCxnSpPr>
            <a:endCxn id="28" idx="1"/>
          </p:cNvCxnSpPr>
          <p:nvPr/>
        </p:nvCxnSpPr>
        <p:spPr>
          <a:xfrm flipV="1">
            <a:off x="6070985" y="6116100"/>
            <a:ext cx="1285283" cy="178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81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023 C 0.0665 -0.00023 0.21216 -0.13148 0.27882 -0.13148 C 0.36823 -0.13148 0.39931 0.00185 0.39931 0.00324 L 0.39931 0.00672 " pathEditMode="relative" rAng="0" ptsTypes="AAAA">
                                      <p:cBhvr>
                                        <p:cTn id="1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65" y="-622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9" grpId="0"/>
      <p:bldP spid="29" grpId="1"/>
      <p:bldP spid="29" grpId="2"/>
      <p:bldP spid="30" grpId="0"/>
      <p:bldP spid="23" grpId="0" animBg="1"/>
      <p:bldP spid="25" grpId="0" animBg="1"/>
      <p:bldP spid="15" grpId="0"/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loud"/>
          <p:cNvSpPr>
            <a:spLocks noChangeAspect="1" noEditPoints="1" noChangeArrowheads="1"/>
          </p:cNvSpPr>
          <p:nvPr/>
        </p:nvSpPr>
        <p:spPr bwMode="auto">
          <a:xfrm>
            <a:off x="3347864" y="4130953"/>
            <a:ext cx="5400600" cy="249967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セキュアな</a:t>
            </a:r>
            <a:r>
              <a:rPr kumimoji="1" lang="en-US" altLang="ja-JP" smtClean="0"/>
              <a:t>VM</a:t>
            </a:r>
            <a:r>
              <a:rPr kumimoji="1" lang="ja-JP" altLang="en-US" smtClean="0"/>
              <a:t>識別子の</a:t>
            </a:r>
            <a:r>
              <a:rPr lang="ja-JP" altLang="en-US"/>
              <a:t>発行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ja-JP" altLang="en-US" smtClean="0"/>
              <a:t>ハイパーバイザはディスク暗号鍵で暗号化した</a:t>
            </a:r>
            <a:r>
              <a:rPr lang="en-US" altLang="ja-JP" smtClean="0"/>
              <a:t>VM</a:t>
            </a:r>
            <a:r>
              <a:rPr lang="ja-JP" altLang="en-US" smtClean="0"/>
              <a:t>識別子をユーザに返す</a:t>
            </a:r>
            <a:endParaRPr lang="en-US" altLang="ja-JP" dirty="0" smtClean="0"/>
          </a:p>
          <a:p>
            <a:pPr lvl="1"/>
            <a:r>
              <a:rPr lang="ja-JP" altLang="en-US" smtClean="0"/>
              <a:t>ディスク暗号</a:t>
            </a:r>
            <a:r>
              <a:rPr lang="ja-JP" altLang="en-US"/>
              <a:t>鍵</a:t>
            </a:r>
            <a:r>
              <a:rPr lang="ja-JP" altLang="en-US" smtClean="0"/>
              <a:t>を介して</a:t>
            </a:r>
            <a:r>
              <a:rPr lang="en-US" altLang="ja-JP" smtClean="0"/>
              <a:t>VM</a:t>
            </a:r>
            <a:r>
              <a:rPr lang="ja-JP" altLang="en-US" smtClean="0"/>
              <a:t>識別子と</a:t>
            </a:r>
            <a:r>
              <a:rPr lang="en-US" altLang="ja-JP" smtClean="0"/>
              <a:t>VM</a:t>
            </a:r>
            <a:r>
              <a:rPr lang="ja-JP" altLang="en-US" smtClean="0"/>
              <a:t>を結びつけ</a:t>
            </a:r>
            <a:endParaRPr lang="en-US" altLang="ja-JP" dirty="0" smtClean="0"/>
          </a:p>
          <a:p>
            <a:pPr lvl="1"/>
            <a:r>
              <a:rPr lang="ja-JP" altLang="en-US"/>
              <a:t>ハイパーバイザ</a:t>
            </a:r>
            <a:r>
              <a:rPr lang="ja-JP" altLang="en-US" smtClean="0"/>
              <a:t>は</a:t>
            </a:r>
            <a:r>
              <a:rPr lang="en-US" altLang="ja-JP" smtClean="0"/>
              <a:t>VM</a:t>
            </a:r>
            <a:r>
              <a:rPr lang="ja-JP" altLang="en-US" smtClean="0"/>
              <a:t>識別子と一致する</a:t>
            </a:r>
            <a:r>
              <a:rPr lang="en-US" altLang="ja-JP" smtClean="0"/>
              <a:t>VM</a:t>
            </a:r>
            <a:r>
              <a:rPr lang="ja-JP" altLang="en-US" smtClean="0"/>
              <a:t>にだけ操作を許可</a:t>
            </a:r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3824826" y="5589238"/>
            <a:ext cx="4164393" cy="11395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5827" y="635943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016670" y="4355654"/>
            <a:ext cx="867544" cy="9283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644728" y="4261736"/>
            <a:ext cx="1375962" cy="11161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16668" y="4522091"/>
            <a:ext cx="8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mtClean="0"/>
              <a:t>管理</a:t>
            </a:r>
            <a:endParaRPr lang="en-US" altLang="ja-JP"/>
          </a:p>
          <a:p>
            <a:pPr algn="ctr"/>
            <a:r>
              <a:rPr kumimoji="1" lang="ja-JP" altLang="en-US" smtClean="0"/>
              <a:t>サーバ</a:t>
            </a:r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76068" y="4667408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34976" y="4082840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ユーザ</a:t>
            </a:r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6946829" y="4166342"/>
            <a:ext cx="1285042" cy="378624"/>
          </a:xfrm>
          <a:prstGeom prst="rect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識別子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5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845" y="5395839"/>
            <a:ext cx="596367" cy="59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094" y="6150093"/>
            <a:ext cx="596367" cy="59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テキスト ボックス 27"/>
          <p:cNvSpPr txBox="1"/>
          <p:nvPr/>
        </p:nvSpPr>
        <p:spPr>
          <a:xfrm>
            <a:off x="2603792" y="4238022"/>
            <a:ext cx="997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VM</a:t>
            </a:r>
            <a:r>
              <a:rPr lang="ja-JP" altLang="en-US" dirty="0" smtClean="0"/>
              <a:t>へ</a:t>
            </a:r>
            <a:endParaRPr lang="en-US" altLang="ja-JP" dirty="0" smtClean="0"/>
          </a:p>
          <a:p>
            <a:pPr algn="ctr"/>
            <a:r>
              <a:rPr kumimoji="1" lang="ja-JP" altLang="en-US" dirty="0"/>
              <a:t>アクセス</a:t>
            </a: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9</a:t>
            </a:fld>
            <a:endParaRPr kumimoji="1" lang="ja-JP" altLang="en-US" sz="1600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2330117" y="4892672"/>
            <a:ext cx="1686551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5174958" y="4267506"/>
            <a:ext cx="1375962" cy="11161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11158" y="4640927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悪意</a:t>
            </a:r>
            <a:r>
              <a:rPr lang="ja-JP" altLang="en-US" smtClean="0"/>
              <a:t>ある</a:t>
            </a:r>
            <a:r>
              <a:rPr lang="en-US" altLang="ja-JP" smtClean="0"/>
              <a:t>VM</a:t>
            </a:r>
            <a:endParaRPr kumimoji="1" lang="ja-JP" altLang="en-US"/>
          </a:p>
        </p:txBody>
      </p:sp>
      <p:cxnSp>
        <p:nvCxnSpPr>
          <p:cNvPr id="15" name="カギ線コネクタ 14"/>
          <p:cNvCxnSpPr>
            <a:stCxn id="6" idx="2"/>
            <a:endCxn id="27" idx="2"/>
          </p:cNvCxnSpPr>
          <p:nvPr/>
        </p:nvCxnSpPr>
        <p:spPr>
          <a:xfrm rot="16200000" flipH="1">
            <a:off x="5106844" y="4627585"/>
            <a:ext cx="99692" cy="1412497"/>
          </a:xfrm>
          <a:prstGeom prst="bentConnector3">
            <a:avLst>
              <a:gd name="adj1" fmla="val 696038"/>
            </a:avLst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禁止 29"/>
          <p:cNvSpPr/>
          <p:nvPr/>
        </p:nvSpPr>
        <p:spPr>
          <a:xfrm>
            <a:off x="4884213" y="5694023"/>
            <a:ext cx="577589" cy="545765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1" name="Picture 2" descr="C:\Users\inokuchi\AppData\Local\Microsoft\Windows\INetCache\IE\K53BG0JG\lgi01a2014010700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961" y="4365475"/>
            <a:ext cx="993644" cy="105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正方形/長方形 17"/>
          <p:cNvSpPr/>
          <p:nvPr/>
        </p:nvSpPr>
        <p:spPr>
          <a:xfrm>
            <a:off x="985555" y="5969689"/>
            <a:ext cx="1197729" cy="378624"/>
          </a:xfrm>
          <a:prstGeom prst="rect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ysClr val="windowText" lastClr="000000"/>
                </a:solidFill>
              </a:rPr>
              <a:t>VM</a:t>
            </a:r>
            <a:r>
              <a:rPr lang="ja-JP" altLang="en-US" smtClean="0">
                <a:solidFill>
                  <a:sysClr val="windowText" lastClr="000000"/>
                </a:solidFill>
              </a:rPr>
              <a:t>識別子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cxnSp>
        <p:nvCxnSpPr>
          <p:cNvPr id="17" name="カギ線コネクタ 16"/>
          <p:cNvCxnSpPr>
            <a:stCxn id="6" idx="2"/>
            <a:endCxn id="7" idx="2"/>
          </p:cNvCxnSpPr>
          <p:nvPr/>
        </p:nvCxnSpPr>
        <p:spPr>
          <a:xfrm rot="16200000" flipH="1">
            <a:off x="5844614" y="3889815"/>
            <a:ext cx="93922" cy="2882267"/>
          </a:xfrm>
          <a:prstGeom prst="bentConnector3">
            <a:avLst>
              <a:gd name="adj1" fmla="val 913629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6422271" y="5964835"/>
            <a:ext cx="1197729" cy="378624"/>
          </a:xfrm>
          <a:prstGeom prst="rect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ysClr val="windowText" lastClr="000000"/>
                </a:solidFill>
              </a:rPr>
              <a:t>VM</a:t>
            </a:r>
            <a:r>
              <a:rPr lang="ja-JP" altLang="en-US" smtClean="0">
                <a:solidFill>
                  <a:sysClr val="windowText" lastClr="000000"/>
                </a:solidFill>
              </a:rPr>
              <a:t>識別子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075975" y="5959257"/>
            <a:ext cx="1197729" cy="378624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bg1"/>
                </a:solidFill>
              </a:rPr>
              <a:t>VM</a:t>
            </a:r>
            <a:r>
              <a:rPr lang="ja-JP" altLang="en-US" smtClean="0">
                <a:solidFill>
                  <a:schemeClr val="bg1"/>
                </a:solidFill>
              </a:rPr>
              <a:t>識別子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16" name="直線矢印コネクタ 15"/>
          <p:cNvCxnSpPr>
            <a:stCxn id="32" idx="1"/>
            <a:endCxn id="34" idx="3"/>
          </p:cNvCxnSpPr>
          <p:nvPr/>
        </p:nvCxnSpPr>
        <p:spPr>
          <a:xfrm flipH="1" flipV="1">
            <a:off x="5273704" y="6148569"/>
            <a:ext cx="1148567" cy="55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470514" y="574928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暗号化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97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22222E-6 L -0.33975 0.00162 " pathEditMode="relative" rAng="0" ptsTypes="AA">
                                      <p:cBhvr>
                                        <p:cTn id="20" dur="1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9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0" grpId="0" animBg="1"/>
      <p:bldP spid="18" grpId="0" animBg="1"/>
      <p:bldP spid="32" grpId="0" animBg="1"/>
      <p:bldP spid="32" grpId="1" animBg="1"/>
      <p:bldP spid="34" grpId="0" animBg="1"/>
      <p:bldP spid="34" grpId="1" animBg="1"/>
      <p:bldP spid="34" grpId="2" animBg="1"/>
      <p:bldP spid="19" grpId="0"/>
      <p:bldP spid="19" grpId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41184</TotalTime>
  <Words>1060</Words>
  <Application>Microsoft Office PowerPoint</Application>
  <PresentationFormat>画面に合わせる (4:3)</PresentationFormat>
  <Paragraphs>267</Paragraphs>
  <Slides>17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17</vt:i4>
      </vt:variant>
    </vt:vector>
  </HeadingPairs>
  <TitlesOfParts>
    <vt:vector size="22" baseType="lpstr">
      <vt:lpstr>ＭＳ Ｐゴシック</vt:lpstr>
      <vt:lpstr>Arial</vt:lpstr>
      <vt:lpstr>Calibri</vt:lpstr>
      <vt:lpstr>Office テーマ</vt:lpstr>
      <vt:lpstr>デザインの設定</vt:lpstr>
      <vt:lpstr>VMリダイレクト攻撃を防ぐための 安全なリモート管理機構</vt:lpstr>
      <vt:lpstr>クラウドにおけるVMのリモート管理</vt:lpstr>
      <vt:lpstr>信頼できないクラウド管理者</vt:lpstr>
      <vt:lpstr>情報漏洩の危険</vt:lpstr>
      <vt:lpstr>VMリダイレクト攻撃</vt:lpstr>
      <vt:lpstr>提案：UVBond</vt:lpstr>
      <vt:lpstr>脅威モデル</vt:lpstr>
      <vt:lpstr>暗号化ディスクを用いたVM起動</vt:lpstr>
      <vt:lpstr>セキュアなVM識別子の発行</vt:lpstr>
      <vt:lpstr>管理コマンド単位での操作</vt:lpstr>
      <vt:lpstr>VMマイグレーションへの対応</vt:lpstr>
      <vt:lpstr>実験</vt:lpstr>
      <vt:lpstr>管理コマンドの制御・性能</vt:lpstr>
      <vt:lpstr>VM起動・マイグレーション性能</vt:lpstr>
      <vt:lpstr>VMのディスク入出力性能</vt:lpstr>
      <vt:lpstr>関連研究</vt:lpstr>
      <vt:lpstr>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ディスクの暗号化による 安全なVMの起動</dc:title>
  <dc:creator>猪口恵介</dc:creator>
  <cp:lastModifiedBy>猪口恵介</cp:lastModifiedBy>
  <cp:revision>580</cp:revision>
  <dcterms:created xsi:type="dcterms:W3CDTF">2015-09-09T04:26:50Z</dcterms:created>
  <dcterms:modified xsi:type="dcterms:W3CDTF">2018-03-19T14:00:39Z</dcterms:modified>
</cp:coreProperties>
</file>