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gif" ContentType="image/gif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87" r:id="rId12"/>
    <p:sldId id="282" r:id="rId13"/>
    <p:sldId id="269" r:id="rId14"/>
    <p:sldId id="283" r:id="rId15"/>
    <p:sldId id="284" r:id="rId16"/>
    <p:sldId id="285" r:id="rId17"/>
    <p:sldId id="271" r:id="rId18"/>
    <p:sldId id="272" r:id="rId19"/>
    <p:sldId id="286" r:id="rId20"/>
    <p:sldId id="275" r:id="rId21"/>
    <p:sldId id="276" r:id="rId22"/>
    <p:sldId id="278" r:id="rId23"/>
    <p:sldId id="28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0"/>
    <p:restoredTop sz="76305"/>
  </p:normalViewPr>
  <p:slideViewPr>
    <p:cSldViewPr snapToGrid="0" snapToObjects="1">
      <p:cViewPr varScale="1">
        <p:scale>
          <a:sx n="95" d="100"/>
          <a:sy n="95" d="100"/>
        </p:scale>
        <p:origin x="280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>
        <p:scale>
          <a:sx n="160" d="100"/>
          <a:sy n="160" d="100"/>
        </p:scale>
        <p:origin x="1728" y="-18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pause</c:v>
                </c:pt>
                <c:pt idx="1">
                  <c:v>unpause</c:v>
                </c:pt>
                <c:pt idx="2">
                  <c:v>mem-set (1st)</c:v>
                </c:pt>
                <c:pt idx="3">
                  <c:v>memset (2nd)</c:v>
                </c:pt>
                <c:pt idx="4">
                  <c:v>shutdown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4.7</c:v>
                </c:pt>
                <c:pt idx="1">
                  <c:v>4.9</c:v>
                </c:pt>
                <c:pt idx="2">
                  <c:v>9.6</c:v>
                </c:pt>
                <c:pt idx="3">
                  <c:v>6.4</c:v>
                </c:pt>
                <c:pt idx="4">
                  <c:v>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20-594A-9167-E15F7BDB59D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UVBond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pause</c:v>
                </c:pt>
                <c:pt idx="1">
                  <c:v>unpause</c:v>
                </c:pt>
                <c:pt idx="2">
                  <c:v>mem-set (1st)</c:v>
                </c:pt>
                <c:pt idx="3">
                  <c:v>memset (2nd)</c:v>
                </c:pt>
                <c:pt idx="4">
                  <c:v>shutdown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9.0</c:v>
                </c:pt>
                <c:pt idx="1">
                  <c:v>9.1</c:v>
                </c:pt>
                <c:pt idx="2">
                  <c:v>13.5</c:v>
                </c:pt>
                <c:pt idx="3">
                  <c:v>10.5</c:v>
                </c:pt>
                <c:pt idx="4">
                  <c:v>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420-594A-9167-E15F7BDB59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1071888"/>
        <c:axId val="1271092096"/>
      </c:barChart>
      <c:catAx>
        <c:axId val="127107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1092096"/>
        <c:crosses val="autoZero"/>
        <c:auto val="1"/>
        <c:lblAlgn val="ctr"/>
        <c:lblOffset val="100"/>
        <c:noMultiLvlLbl val="0"/>
      </c:catAx>
      <c:valAx>
        <c:axId val="1271092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(ms)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1071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destroy</c:v>
                </c:pt>
                <c:pt idx="1">
                  <c:v>save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2.14</c:v>
                </c:pt>
                <c:pt idx="1">
                  <c:v>10.8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46-914E-8FB9-A87587C6B3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UVBond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destroy</c:v>
                </c:pt>
                <c:pt idx="1">
                  <c:v>save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2.16</c:v>
                </c:pt>
                <c:pt idx="1">
                  <c:v>11.2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B46-914E-8FB9-A87587C6B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1124640"/>
        <c:axId val="1271127392"/>
      </c:barChart>
      <c:catAx>
        <c:axId val="127112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1127392"/>
        <c:crosses val="autoZero"/>
        <c:auto val="1"/>
        <c:lblAlgn val="ctr"/>
        <c:lblOffset val="100"/>
        <c:noMultiLvlLbl val="0"/>
      </c:catAx>
      <c:valAx>
        <c:axId val="127112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112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w/o page cache</c:v>
                </c:pt>
                <c:pt idx="1">
                  <c:v>w/ page cache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18.1</c:v>
                </c:pt>
                <c:pt idx="1">
                  <c:v>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66-A44C-956A-2D7496C6774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UVBond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w/o page cache</c:v>
                </c:pt>
                <c:pt idx="1">
                  <c:v>w/ page cache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23.8</c:v>
                </c:pt>
                <c:pt idx="1">
                  <c:v>13.2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E66-A44C-956A-2D7496C677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1773744"/>
        <c:axId val="1271776224"/>
      </c:barChart>
      <c:catAx>
        <c:axId val="127177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1776224"/>
        <c:crosses val="autoZero"/>
        <c:auto val="1"/>
        <c:lblAlgn val="ctr"/>
        <c:lblOffset val="100"/>
        <c:noMultiLvlLbl val="0"/>
      </c:catAx>
      <c:valAx>
        <c:axId val="1271776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177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CE-E149-8AF9-1F5EBC87A8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UVBond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14.86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CE-E149-8AF9-1F5EBC87A8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0058336"/>
        <c:axId val="1270060816"/>
      </c:barChart>
      <c:catAx>
        <c:axId val="12700583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70060816"/>
        <c:crosses val="autoZero"/>
        <c:auto val="1"/>
        <c:lblAlgn val="ctr"/>
        <c:lblOffset val="100"/>
        <c:noMultiLvlLbl val="0"/>
      </c:catAx>
      <c:valAx>
        <c:axId val="1270060816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migration 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005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0.464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15-684D-A437-EA4642CCFD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UVBond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0.513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415-684D-A437-EA4642CCF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0088208"/>
        <c:axId val="1270090960"/>
      </c:barChart>
      <c:catAx>
        <c:axId val="1270088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70090960"/>
        <c:crosses val="autoZero"/>
        <c:auto val="1"/>
        <c:lblAlgn val="ctr"/>
        <c:lblOffset val="100"/>
        <c:noMultiLvlLbl val="0"/>
      </c:catAx>
      <c:valAx>
        <c:axId val="1270090960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downtime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0088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sequential read</c:v>
                </c:pt>
                <c:pt idx="1">
                  <c:v>sequential write</c:v>
                </c:pt>
                <c:pt idx="2">
                  <c:v>random read</c:v>
                </c:pt>
                <c:pt idx="3">
                  <c:v>random write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143.6</c:v>
                </c:pt>
                <c:pt idx="1">
                  <c:v>161.7</c:v>
                </c:pt>
                <c:pt idx="2">
                  <c:v>61.8</c:v>
                </c:pt>
                <c:pt idx="3">
                  <c:v>117.7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63-7A4E-B638-88B614A22F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dm-crypt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sequential read</c:v>
                </c:pt>
                <c:pt idx="1">
                  <c:v>sequential write</c:v>
                </c:pt>
                <c:pt idx="2">
                  <c:v>random read</c:v>
                </c:pt>
                <c:pt idx="3">
                  <c:v>random write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119.9</c:v>
                </c:pt>
                <c:pt idx="1">
                  <c:v>155.6</c:v>
                </c:pt>
                <c:pt idx="2">
                  <c:v>54.6</c:v>
                </c:pt>
                <c:pt idx="3">
                  <c:v>109.9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63-7A4E-B638-88B614A22F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UVBond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sequential read</c:v>
                </c:pt>
                <c:pt idx="1">
                  <c:v>sequential write</c:v>
                </c:pt>
                <c:pt idx="2">
                  <c:v>random read</c:v>
                </c:pt>
                <c:pt idx="3">
                  <c:v>random write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129.9</c:v>
                </c:pt>
                <c:pt idx="1">
                  <c:v>156.5</c:v>
                </c:pt>
                <c:pt idx="2">
                  <c:v>59.7</c:v>
                </c:pt>
                <c:pt idx="3">
                  <c:v>109.3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63-7A4E-B638-88B614A22F9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UVBond (no AES-NI)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sequential read</c:v>
                </c:pt>
                <c:pt idx="1">
                  <c:v>sequential write</c:v>
                </c:pt>
                <c:pt idx="2">
                  <c:v>random read</c:v>
                </c:pt>
                <c:pt idx="3">
                  <c:v>random write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79.6</c:v>
                </c:pt>
                <c:pt idx="1">
                  <c:v>91.2</c:v>
                </c:pt>
                <c:pt idx="2">
                  <c:v>45.5</c:v>
                </c:pt>
                <c:pt idx="3">
                  <c:v>91.6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263-7A4E-B638-88B614A22F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0130768"/>
        <c:axId val="1270134032"/>
      </c:barChart>
      <c:catAx>
        <c:axId val="127013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0134032"/>
        <c:crosses val="autoZero"/>
        <c:auto val="1"/>
        <c:lblAlgn val="ctr"/>
        <c:lblOffset val="100"/>
        <c:noMultiLvlLbl val="0"/>
      </c:catAx>
      <c:valAx>
        <c:axId val="127013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 (MB/s)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7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013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970926204407"/>
          <c:y val="0.0919355675764829"/>
          <c:w val="0.189698498397681"/>
          <c:h val="0.7168128443980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7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sequential read</c:v>
                </c:pt>
                <c:pt idx="1">
                  <c:v>sequential write</c:v>
                </c:pt>
                <c:pt idx="2">
                  <c:v>random read</c:v>
                </c:pt>
                <c:pt idx="3">
                  <c:v>random write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7.38</c:v>
                </c:pt>
                <c:pt idx="1">
                  <c:v>6.25</c:v>
                </c:pt>
                <c:pt idx="2">
                  <c:v>16.37</c:v>
                </c:pt>
                <c:pt idx="3">
                  <c:v>8.710000000000001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CC-9C4B-B871-76A72E7197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dm-crypt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sequential read</c:v>
                </c:pt>
                <c:pt idx="1">
                  <c:v>sequential write</c:v>
                </c:pt>
                <c:pt idx="2">
                  <c:v>random read</c:v>
                </c:pt>
                <c:pt idx="3">
                  <c:v>random write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8.77</c:v>
                </c:pt>
                <c:pt idx="1">
                  <c:v>6.58</c:v>
                </c:pt>
                <c:pt idx="2">
                  <c:v>17.1</c:v>
                </c:pt>
                <c:pt idx="3">
                  <c:v>9.040000000000001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4CC-9C4B-B871-76A72E7197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UVBond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sequential read</c:v>
                </c:pt>
                <c:pt idx="1">
                  <c:v>sequential write</c:v>
                </c:pt>
                <c:pt idx="2">
                  <c:v>random read</c:v>
                </c:pt>
                <c:pt idx="3">
                  <c:v>random write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8.67</c:v>
                </c:pt>
                <c:pt idx="1">
                  <c:v>7.09</c:v>
                </c:pt>
                <c:pt idx="2">
                  <c:v>17.61</c:v>
                </c:pt>
                <c:pt idx="3">
                  <c:v>9.57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CC-9C4B-B871-76A72E71974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UVBond (no AES-NI)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sequential read</c:v>
                </c:pt>
                <c:pt idx="1">
                  <c:v>sequential write</c:v>
                </c:pt>
                <c:pt idx="2">
                  <c:v>random read</c:v>
                </c:pt>
                <c:pt idx="3">
                  <c:v>random write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13.89</c:v>
                </c:pt>
                <c:pt idx="1">
                  <c:v>11.22</c:v>
                </c:pt>
                <c:pt idx="2">
                  <c:v>22.82</c:v>
                </c:pt>
                <c:pt idx="3">
                  <c:v>22.01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4CC-9C4B-B871-76A72E7197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0302384"/>
        <c:axId val="1190287552"/>
      </c:barChart>
      <c:catAx>
        <c:axId val="119030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90287552"/>
        <c:crosses val="autoZero"/>
        <c:auto val="1"/>
        <c:lblAlgn val="ctr"/>
        <c:lblOffset val="100"/>
        <c:noMultiLvlLbl val="0"/>
      </c:catAx>
      <c:valAx>
        <c:axId val="11902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latency (ms)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7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9030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7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I'm Kenichi Kourai from Kyushu Institute of Technology.</a:t>
            </a:r>
          </a:p>
          <a:p>
            <a:r>
              <a:rPr lang="en-US" altLang="ja-JP" dirty="0"/>
              <a:t>I'm </a:t>
            </a:r>
            <a:r>
              <a:rPr lang="en-US" altLang="ja-JP" dirty="0" err="1"/>
              <a:t>gonna</a:t>
            </a:r>
            <a:r>
              <a:rPr lang="en-US" altLang="ja-JP" dirty="0"/>
              <a:t> talk about </a:t>
            </a:r>
            <a:r>
              <a:rPr lang="en-US" altLang="ja-JP" dirty="0" err="1"/>
              <a:t>UVBond</a:t>
            </a:r>
            <a:r>
              <a:rPr lang="en-US" altLang="ja-JP" dirty="0"/>
              <a:t>:</a:t>
            </a:r>
            <a:r>
              <a:rPr lang="en-US" altLang="ja-JP" baseline="0" dirty="0"/>
              <a:t> </a:t>
            </a:r>
            <a:r>
              <a:rPr lang="en-US" altLang="ja-JP" dirty="0"/>
              <a:t>Strong User Binding to VMs for Secure Remote Management in</a:t>
            </a:r>
            <a:r>
              <a:rPr lang="en-US" altLang="ja-JP" baseline="0" dirty="0"/>
              <a:t> </a:t>
            </a:r>
            <a:r>
              <a:rPr lang="en-US" altLang="ja-JP" dirty="0"/>
              <a:t>Semi-Trusted Clouds.</a:t>
            </a:r>
          </a:p>
          <a:p>
            <a:r>
              <a:rPr lang="en-US" altLang="ja-JP" dirty="0"/>
              <a:t>This is joint work with my </a:t>
            </a:r>
            <a:r>
              <a:rPr lang="en-US" altLang="ja-JP" dirty="0" smtClean="0"/>
              <a:t>student,</a:t>
            </a:r>
            <a:r>
              <a:rPr lang="en-US" altLang="ja-JP" baseline="0" dirty="0" smtClean="0"/>
              <a:t> who has graduated.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After the boot of user’s VM, </a:t>
            </a:r>
            <a:r>
              <a:rPr lang="en-US" altLang="ja-JP" dirty="0" err="1"/>
              <a:t>UVBond</a:t>
            </a:r>
            <a:r>
              <a:rPr lang="en-US" altLang="ja-JP" dirty="0"/>
              <a:t> issues a VM descriptor to the user.</a:t>
            </a:r>
          </a:p>
          <a:p>
            <a:r>
              <a:rPr lang="en-US" altLang="ja-JP" dirty="0"/>
              <a:t>The hypervisor associates the descriptor with the VM.</a:t>
            </a:r>
          </a:p>
          <a:p>
            <a:r>
              <a:rPr lang="en-US" altLang="ja-JP" dirty="0"/>
              <a:t>It encrypts the </a:t>
            </a:r>
            <a:r>
              <a:rPr lang="en-US" altLang="ja-JP" dirty="0" smtClean="0"/>
              <a:t>generated </a:t>
            </a:r>
            <a:r>
              <a:rPr lang="en-US" altLang="ja-JP" dirty="0"/>
              <a:t>descriptor and securely sends it to the user via the </a:t>
            </a:r>
            <a:r>
              <a:rPr lang="en-US" altLang="ja-JP" dirty="0" smtClean="0"/>
              <a:t>untrusted management </a:t>
            </a:r>
            <a:r>
              <a:rPr lang="en-US" altLang="ja-JP" dirty="0"/>
              <a:t>server.</a:t>
            </a:r>
          </a:p>
          <a:p>
            <a:endParaRPr lang="en-US" altLang="ja-JP" dirty="0"/>
          </a:p>
          <a:p>
            <a:r>
              <a:rPr lang="en-US" altLang="ja-JP" dirty="0" smtClean="0"/>
              <a:t>When the user </a:t>
            </a:r>
            <a:r>
              <a:rPr lang="en-US" altLang="ja-JP" dirty="0"/>
              <a:t>executes </a:t>
            </a:r>
            <a:r>
              <a:rPr lang="en-US" altLang="ja-JP" dirty="0" smtClean="0"/>
              <a:t>commands </a:t>
            </a:r>
            <a:r>
              <a:rPr lang="en-US" altLang="ja-JP" dirty="0"/>
              <a:t>to his VM, </a:t>
            </a:r>
            <a:r>
              <a:rPr lang="en-US" altLang="ja-JP" dirty="0" smtClean="0"/>
              <a:t>he </a:t>
            </a:r>
            <a:r>
              <a:rPr lang="en-US" altLang="ja-JP" dirty="0"/>
              <a:t>specifies the VM descriptor.</a:t>
            </a:r>
          </a:p>
          <a:p>
            <a:r>
              <a:rPr lang="en-US" altLang="ja-JP" dirty="0"/>
              <a:t>On the basis of the descriptor, the hypervisor determines whether the specified command can be executed to the specified VM or not.</a:t>
            </a:r>
          </a:p>
          <a:p>
            <a:r>
              <a:rPr lang="en-US" altLang="ja-JP" dirty="0"/>
              <a:t>It permits access to the VM only when the descriptor matches the VM.</a:t>
            </a:r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123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When a VM is migrated, the disk encryption key should be registered again to the hypervisor at the destination host.</a:t>
            </a:r>
          </a:p>
          <a:p>
            <a:r>
              <a:rPr lang="en-US" altLang="ja-JP" dirty="0"/>
              <a:t>However, the user cannot manually register his key because he just sends the </a:t>
            </a:r>
            <a:r>
              <a:rPr lang="en-US" altLang="ja-JP" dirty="0" smtClean="0"/>
              <a:t>migrate </a:t>
            </a:r>
            <a:r>
              <a:rPr lang="en-US" altLang="ja-JP" dirty="0"/>
              <a:t>command only to the source host.</a:t>
            </a:r>
          </a:p>
          <a:p>
            <a:endParaRPr lang="en-US" altLang="ja-JP" dirty="0"/>
          </a:p>
          <a:p>
            <a:r>
              <a:rPr lang="en-US" altLang="ja-JP" dirty="0"/>
              <a:t>So, at the source host, </a:t>
            </a:r>
            <a:r>
              <a:rPr lang="en-US" altLang="ja-JP" dirty="0" err="1"/>
              <a:t>UVBond</a:t>
            </a:r>
            <a:r>
              <a:rPr lang="en-US" altLang="ja-JP" dirty="0"/>
              <a:t> obtains the disk encryption key from the hypervisor and transfers it to the destination host.</a:t>
            </a:r>
          </a:p>
          <a:p>
            <a:r>
              <a:rPr lang="en-US" altLang="ja-JP" dirty="0"/>
              <a:t>The key is encrypted by the public key of the destination hypervisor.</a:t>
            </a:r>
          </a:p>
          <a:p>
            <a:endParaRPr lang="en-US" altLang="ja-JP" dirty="0"/>
          </a:p>
          <a:p>
            <a:r>
              <a:rPr lang="en-US" altLang="ja-JP" dirty="0"/>
              <a:t>At the destination host, </a:t>
            </a:r>
            <a:r>
              <a:rPr lang="en-US" altLang="ja-JP" dirty="0" err="1"/>
              <a:t>UVBond</a:t>
            </a:r>
            <a:r>
              <a:rPr lang="en-US" altLang="ja-JP" dirty="0"/>
              <a:t> automatically registers the received key to the hypervisor again.</a:t>
            </a:r>
          </a:p>
          <a:p>
            <a:r>
              <a:rPr lang="en-US" altLang="ja-JP" dirty="0"/>
              <a:t>The key is decrypted by the private key of that hypervisor.</a:t>
            </a:r>
          </a:p>
          <a:p>
            <a:r>
              <a:rPr lang="en-US" altLang="ja-JP" dirty="0"/>
              <a:t>Note that the user can use the same VM descriptor </a:t>
            </a:r>
            <a:r>
              <a:rPr lang="en-US" altLang="ja-JP" dirty="0" smtClean="0"/>
              <a:t>as before </a:t>
            </a:r>
            <a:r>
              <a:rPr lang="en-US" altLang="ja-JP" dirty="0"/>
              <a:t>VM migration. 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125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A VM descriptor should be able to control the execution of each </a:t>
            </a:r>
            <a:r>
              <a:rPr lang="en-US" altLang="ja-JP" dirty="0" smtClean="0"/>
              <a:t>command </a:t>
            </a:r>
            <a:r>
              <a:rPr lang="en-US" altLang="ja-JP" dirty="0"/>
              <a:t>completely, but this is not easy.</a:t>
            </a:r>
          </a:p>
          <a:p>
            <a:r>
              <a:rPr lang="en-US" altLang="ja-JP" dirty="0"/>
              <a:t>The hypervisor cannot directly recognize user's high-level </a:t>
            </a:r>
            <a:r>
              <a:rPr lang="en-US" altLang="ja-JP" dirty="0" smtClean="0"/>
              <a:t>commands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It can recognize only low-level </a:t>
            </a:r>
            <a:r>
              <a:rPr lang="en-US" altLang="ja-JP" dirty="0" err="1"/>
              <a:t>hypercalls</a:t>
            </a:r>
            <a:r>
              <a:rPr lang="en-US" altLang="ja-JP" dirty="0"/>
              <a:t> issued </a:t>
            </a:r>
            <a:r>
              <a:rPr lang="en-US" altLang="ja-JP" dirty="0" smtClean="0"/>
              <a:t>to the hypervisor by </a:t>
            </a:r>
            <a:r>
              <a:rPr lang="en-US" altLang="ja-JP" dirty="0"/>
              <a:t>commands.</a:t>
            </a:r>
          </a:p>
          <a:p>
            <a:endParaRPr lang="en-US" altLang="ja-JP" dirty="0"/>
          </a:p>
          <a:p>
            <a:r>
              <a:rPr lang="en-US" altLang="ja-JP" dirty="0"/>
              <a:t>If each command is exactly equivalent to one </a:t>
            </a:r>
            <a:r>
              <a:rPr lang="en-US" altLang="ja-JP" dirty="0" err="1"/>
              <a:t>hypercall</a:t>
            </a:r>
            <a:r>
              <a:rPr lang="en-US" altLang="ja-JP" dirty="0"/>
              <a:t>, the hypervisor can securely execute the </a:t>
            </a:r>
            <a:r>
              <a:rPr lang="en-US" altLang="ja-JP" dirty="0" err="1"/>
              <a:t>hypercall</a:t>
            </a:r>
            <a:r>
              <a:rPr lang="en-US" altLang="ja-JP" dirty="0"/>
              <a:t> to the VM corresponding to the </a:t>
            </a:r>
            <a:r>
              <a:rPr lang="en-US" altLang="ja-JP" dirty="0" smtClean="0"/>
              <a:t>descriptor by combining the </a:t>
            </a:r>
            <a:r>
              <a:rPr lang="en-US" altLang="ja-JP" dirty="0" err="1" smtClean="0"/>
              <a:t>hypercall</a:t>
            </a:r>
            <a:r>
              <a:rPr lang="en-US" altLang="ja-JP" dirty="0" smtClean="0"/>
              <a:t> and the descriptor.</a:t>
            </a:r>
            <a:endParaRPr lang="en-US" altLang="ja-JP" dirty="0"/>
          </a:p>
          <a:p>
            <a:r>
              <a:rPr lang="en-US" altLang="ja-JP" dirty="0"/>
              <a:t>However, each command usually consists of a set of </a:t>
            </a:r>
            <a:r>
              <a:rPr lang="en-US" altLang="ja-JP" dirty="0" err="1"/>
              <a:t>hypercalls</a:t>
            </a:r>
            <a:r>
              <a:rPr lang="en-US" altLang="ja-JP" dirty="0"/>
              <a:t> and the other tasks that cannot be executed inside the hypervisor.</a:t>
            </a:r>
          </a:p>
          <a:p>
            <a:r>
              <a:rPr lang="en-US" altLang="ja-JP" dirty="0"/>
              <a:t>So, it is difficult to associate a VM descriptor only with the </a:t>
            </a:r>
            <a:r>
              <a:rPr lang="en-US" altLang="ja-JP" dirty="0" err="1"/>
              <a:t>hypercalls</a:t>
            </a:r>
            <a:r>
              <a:rPr lang="en-US" altLang="ja-JP" dirty="0"/>
              <a:t> issued by the specified command. </a:t>
            </a:r>
          </a:p>
          <a:p>
            <a:r>
              <a:rPr lang="en-US" altLang="ja-JP" dirty="0"/>
              <a:t>For example, t</a:t>
            </a:r>
            <a:r>
              <a:rPr kumimoji="1" lang="en-US" altLang="ja-JP" dirty="0"/>
              <a:t>he hypervisor could not detect illegal </a:t>
            </a:r>
            <a:r>
              <a:rPr kumimoji="1" lang="en-US" altLang="ja-JP" dirty="0" err="1"/>
              <a:t>hypercalls</a:t>
            </a:r>
            <a:r>
              <a:rPr kumimoji="1" lang="en-US" altLang="ja-JP" dirty="0"/>
              <a:t> injected by untrusted cloud operators.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0252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To bridge this semantic </a:t>
            </a:r>
            <a:r>
              <a:rPr lang="en-US" altLang="ja-JP" dirty="0" smtClean="0"/>
              <a:t>gap between high-level commands and low-level </a:t>
            </a:r>
            <a:r>
              <a:rPr lang="en-US" altLang="ja-JP" dirty="0" err="1" smtClean="0"/>
              <a:t>hypercalls</a:t>
            </a:r>
            <a:r>
              <a:rPr lang="en-US" altLang="ja-JP" dirty="0" smtClean="0"/>
              <a:t>, </a:t>
            </a:r>
            <a:r>
              <a:rPr lang="en-US" altLang="ja-JP" dirty="0" err="1"/>
              <a:t>UVBond</a:t>
            </a:r>
            <a:r>
              <a:rPr lang="en-US" altLang="ja-JP" dirty="0"/>
              <a:t> identifies each </a:t>
            </a:r>
            <a:r>
              <a:rPr lang="en-US" altLang="ja-JP" dirty="0" smtClean="0"/>
              <a:t>command </a:t>
            </a:r>
            <a:r>
              <a:rPr lang="en-US" altLang="ja-JP" dirty="0"/>
              <a:t>by a sequence of </a:t>
            </a:r>
            <a:r>
              <a:rPr lang="en-US" altLang="ja-JP" dirty="0" err="1"/>
              <a:t>hypercalls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Different commands may have the same </a:t>
            </a:r>
            <a:r>
              <a:rPr lang="en-US" altLang="ja-JP" dirty="0" err="1"/>
              <a:t>hypercall</a:t>
            </a:r>
            <a:r>
              <a:rPr lang="en-US" altLang="ja-JP" dirty="0"/>
              <a:t> sequence, but we consider that the same sequence means the same effect on VM management.</a:t>
            </a:r>
          </a:p>
          <a:p>
            <a:endParaRPr lang="en-US" altLang="ja-JP" dirty="0"/>
          </a:p>
          <a:p>
            <a:r>
              <a:rPr lang="en-US" altLang="ja-JP" dirty="0"/>
              <a:t>For each command, </a:t>
            </a:r>
            <a:r>
              <a:rPr lang="en-US" altLang="ja-JP" dirty="0" err="1"/>
              <a:t>UVBond</a:t>
            </a:r>
            <a:r>
              <a:rPr lang="en-US" altLang="ja-JP" dirty="0"/>
              <a:t> </a:t>
            </a:r>
            <a:r>
              <a:rPr lang="en-US" altLang="ja-JP" dirty="0" smtClean="0"/>
              <a:t>uses </a:t>
            </a:r>
            <a:r>
              <a:rPr lang="en-US" altLang="ja-JP" dirty="0"/>
              <a:t>a finite state automaton that accepts all the possible sequences of </a:t>
            </a:r>
            <a:r>
              <a:rPr lang="en-US" altLang="ja-JP" dirty="0" err="1"/>
              <a:t>hypercalls</a:t>
            </a:r>
            <a:r>
              <a:rPr lang="en-US" altLang="ja-JP" dirty="0"/>
              <a:t> issued by the </a:t>
            </a:r>
            <a:r>
              <a:rPr lang="en-US" altLang="ja-JP" dirty="0" smtClean="0"/>
              <a:t>command, as shown in the figure.</a:t>
            </a:r>
            <a:endParaRPr lang="en-US" altLang="ja-JP" dirty="0"/>
          </a:p>
          <a:p>
            <a:r>
              <a:rPr lang="en-US" altLang="ja-JP" dirty="0"/>
              <a:t>This is called a </a:t>
            </a:r>
            <a:r>
              <a:rPr lang="en-US" altLang="ja-JP" i="1" dirty="0" err="1"/>
              <a:t>hypercall</a:t>
            </a:r>
            <a:r>
              <a:rPr lang="en-US" altLang="ja-JP" i="1" dirty="0"/>
              <a:t> automaton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For example, this automaton transits from state 10 to 11 by the </a:t>
            </a:r>
            <a:r>
              <a:rPr lang="en-US" altLang="ja-JP" dirty="0" err="1" smtClean="0"/>
              <a:t>memory_op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hypercall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r>
              <a:rPr lang="en-US" altLang="ja-JP" dirty="0"/>
              <a:t>In general, one command have various </a:t>
            </a:r>
            <a:r>
              <a:rPr lang="en-US" altLang="ja-JP" dirty="0" err="1"/>
              <a:t>hypercall</a:t>
            </a:r>
            <a:r>
              <a:rPr lang="en-US" altLang="ja-JP" dirty="0"/>
              <a:t> sequences.</a:t>
            </a:r>
          </a:p>
          <a:p>
            <a:endParaRPr lang="en-US" altLang="ja-JP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size of the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hypercall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automata for several commands is shown in this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able.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save command has the most complex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hypercall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automaton. 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393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When a user sends a command to the management server, he specifies a </a:t>
            </a:r>
            <a:r>
              <a:rPr lang="en-US" altLang="ja-JP" dirty="0" err="1"/>
              <a:t>hypercall</a:t>
            </a:r>
            <a:r>
              <a:rPr lang="en-US" altLang="ja-JP" dirty="0"/>
              <a:t> automaton as well as a VM descriptor.</a:t>
            </a:r>
          </a:p>
          <a:p>
            <a:r>
              <a:rPr lang="en-US" altLang="ja-JP" dirty="0"/>
              <a:t>The hypervisor permits access to the VM corresponding to the descriptor as long as a </a:t>
            </a:r>
            <a:r>
              <a:rPr lang="en-US" altLang="ja-JP" dirty="0" err="1"/>
              <a:t>hypercall</a:t>
            </a:r>
            <a:r>
              <a:rPr lang="en-US" altLang="ja-JP" dirty="0"/>
              <a:t> sequence issued by the command is not rejected by the </a:t>
            </a:r>
            <a:r>
              <a:rPr lang="en-US" altLang="ja-JP" dirty="0" err="1"/>
              <a:t>hypercall</a:t>
            </a:r>
            <a:r>
              <a:rPr lang="en-US" altLang="ja-JP" dirty="0"/>
              <a:t> automaton. </a:t>
            </a:r>
          </a:p>
          <a:p>
            <a:endParaRPr kumimoji="1" lang="en-US" altLang="ja-JP" dirty="0"/>
          </a:p>
          <a:p>
            <a:r>
              <a:rPr lang="en-US" altLang="ja-JP" dirty="0"/>
              <a:t>Using </a:t>
            </a:r>
            <a:r>
              <a:rPr lang="en-US" altLang="ja-JP" dirty="0" err="1"/>
              <a:t>hypercall</a:t>
            </a:r>
            <a:r>
              <a:rPr lang="en-US" altLang="ja-JP" dirty="0"/>
              <a:t> automata, </a:t>
            </a:r>
            <a:r>
              <a:rPr lang="en-US" altLang="ja-JP" dirty="0" err="1"/>
              <a:t>UVBond</a:t>
            </a:r>
            <a:r>
              <a:rPr lang="en-US" altLang="ja-JP" dirty="0"/>
              <a:t> allows even cloud operators to execute some of the commands without a VM descriptor.</a:t>
            </a:r>
          </a:p>
          <a:p>
            <a:r>
              <a:rPr lang="en-US" altLang="ja-JP" dirty="0"/>
              <a:t>For this purpose, a user registers the corresponding </a:t>
            </a:r>
            <a:r>
              <a:rPr lang="en-US" altLang="ja-JP" dirty="0" err="1"/>
              <a:t>hypercall</a:t>
            </a:r>
            <a:r>
              <a:rPr lang="en-US" altLang="ja-JP" dirty="0"/>
              <a:t> automata to his VM in advance.</a:t>
            </a:r>
          </a:p>
          <a:p>
            <a:r>
              <a:rPr lang="en-US" altLang="ja-JP" dirty="0"/>
              <a:t>While the commands corresponding to the registered </a:t>
            </a:r>
            <a:r>
              <a:rPr lang="en-US" altLang="ja-JP" dirty="0" err="1"/>
              <a:t>hypercall</a:t>
            </a:r>
            <a:r>
              <a:rPr lang="en-US" altLang="ja-JP" dirty="0"/>
              <a:t> automata are executed, cloud operators can access the VMs.</a:t>
            </a:r>
          </a:p>
          <a:p>
            <a:r>
              <a:rPr lang="en-US" altLang="ja-JP" dirty="0"/>
              <a:t>Users can determine permitted commands at their discretion and take a trade-off between ease of management and security. 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274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Since multiple users run VMs in one host, </a:t>
            </a:r>
            <a:r>
              <a:rPr lang="en-US" altLang="ja-JP" dirty="0" err="1"/>
              <a:t>hypercalls</a:t>
            </a:r>
            <a:r>
              <a:rPr lang="en-US" altLang="ja-JP" dirty="0"/>
              <a:t> can be simultaneously issued by multiple commands.</a:t>
            </a:r>
          </a:p>
          <a:p>
            <a:r>
              <a:rPr lang="en-US" altLang="ja-JP" dirty="0"/>
              <a:t>So, it is necessary to apply a different </a:t>
            </a:r>
            <a:r>
              <a:rPr lang="en-US" altLang="ja-JP" dirty="0" err="1"/>
              <a:t>hypercall</a:t>
            </a:r>
            <a:r>
              <a:rPr lang="en-US" altLang="ja-JP" dirty="0"/>
              <a:t> automaton for each command.</a:t>
            </a:r>
          </a:p>
          <a:p>
            <a:endParaRPr lang="en-US" altLang="ja-JP" dirty="0"/>
          </a:p>
          <a:p>
            <a:r>
              <a:rPr lang="en-US" altLang="ja-JP" dirty="0" err="1"/>
              <a:t>UVBond</a:t>
            </a:r>
            <a:r>
              <a:rPr lang="en-US" altLang="ja-JP" dirty="0"/>
              <a:t> handles a </a:t>
            </a:r>
            <a:r>
              <a:rPr lang="en-US" altLang="ja-JP" dirty="0" err="1"/>
              <a:t>hypercall</a:t>
            </a:r>
            <a:r>
              <a:rPr lang="en-US" altLang="ja-JP" dirty="0"/>
              <a:t> sequence per command.</a:t>
            </a:r>
          </a:p>
          <a:p>
            <a:r>
              <a:rPr lang="en-US" altLang="ja-JP" dirty="0"/>
              <a:t>However, as I mentioned before, the hypervisor cannot recognize commands.</a:t>
            </a:r>
          </a:p>
          <a:p>
            <a:r>
              <a:rPr lang="en-US" altLang="ja-JP" dirty="0"/>
              <a:t>So, </a:t>
            </a:r>
            <a:r>
              <a:rPr lang="en-US" altLang="ja-JP" dirty="0" err="1"/>
              <a:t>UVBond</a:t>
            </a:r>
            <a:r>
              <a:rPr lang="en-US" altLang="ja-JP" dirty="0"/>
              <a:t> distinguishes commands using processes executing them.</a:t>
            </a:r>
          </a:p>
          <a:p>
            <a:r>
              <a:rPr lang="en-US" altLang="ja-JP" dirty="0"/>
              <a:t>The process is an abstraction of the operating system, but the hypervisor can identify </a:t>
            </a:r>
            <a:r>
              <a:rPr lang="en-US" altLang="ja-JP" dirty="0" smtClean="0"/>
              <a:t>each process </a:t>
            </a:r>
            <a:r>
              <a:rPr lang="en-US" altLang="ja-JP" dirty="0"/>
              <a:t>by </a:t>
            </a:r>
            <a:r>
              <a:rPr lang="en-US" altLang="ja-JP" dirty="0" smtClean="0"/>
              <a:t>its page </a:t>
            </a:r>
            <a:r>
              <a:rPr lang="en-US" altLang="ja-JP" dirty="0"/>
              <a:t>tables.</a:t>
            </a:r>
          </a:p>
          <a:p>
            <a:r>
              <a:rPr lang="en-US" altLang="ja-JP" dirty="0"/>
              <a:t>When </a:t>
            </a:r>
            <a:r>
              <a:rPr lang="en-US" altLang="ja-JP" dirty="0" smtClean="0"/>
              <a:t>a </a:t>
            </a:r>
            <a:r>
              <a:rPr lang="en-US" altLang="ja-JP" dirty="0" err="1"/>
              <a:t>hypercall</a:t>
            </a:r>
            <a:r>
              <a:rPr lang="en-US" altLang="ja-JP" dirty="0"/>
              <a:t> automaton </a:t>
            </a:r>
            <a:r>
              <a:rPr lang="en-US" altLang="ja-JP" dirty="0" smtClean="0"/>
              <a:t>is registered to </a:t>
            </a:r>
            <a:r>
              <a:rPr lang="en-US" altLang="ja-JP" dirty="0"/>
              <a:t>a VM, </a:t>
            </a:r>
            <a:r>
              <a:rPr lang="en-US" altLang="ja-JP" dirty="0" smtClean="0"/>
              <a:t>the hypervisor </a:t>
            </a:r>
            <a:r>
              <a:rPr lang="en-US" altLang="ja-JP" dirty="0"/>
              <a:t>associates the current page tables with the automaton.</a:t>
            </a:r>
          </a:p>
          <a:p>
            <a:r>
              <a:rPr lang="en-US" altLang="ja-JP" dirty="0"/>
              <a:t>When a </a:t>
            </a:r>
            <a:r>
              <a:rPr lang="en-US" altLang="ja-JP" dirty="0" err="1"/>
              <a:t>hypercall</a:t>
            </a:r>
            <a:r>
              <a:rPr lang="en-US" altLang="ja-JP" dirty="0"/>
              <a:t> is issued, the hypervisor searches for </a:t>
            </a:r>
            <a:r>
              <a:rPr lang="en-US" altLang="ja-JP" dirty="0" smtClean="0"/>
              <a:t>the </a:t>
            </a:r>
            <a:r>
              <a:rPr lang="en-US" altLang="ja-JP" dirty="0" err="1"/>
              <a:t>hypercall</a:t>
            </a:r>
            <a:r>
              <a:rPr lang="en-US" altLang="ja-JP" dirty="0"/>
              <a:t> automaton </a:t>
            </a:r>
            <a:r>
              <a:rPr lang="en-US" altLang="ja-JP" dirty="0" smtClean="0"/>
              <a:t>corresponding to the current page tables and </a:t>
            </a:r>
            <a:r>
              <a:rPr lang="en-US" altLang="ja-JP" dirty="0"/>
              <a:t>applies it.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58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In UVBond, the hypervisor can control access to VMs, but the access control of </a:t>
            </a:r>
            <a:r>
              <a:rPr lang="en-US" altLang="ja-JP" dirty="0" err="1"/>
              <a:t>hypercalls</a:t>
            </a:r>
            <a:r>
              <a:rPr lang="en-US" altLang="ja-JP" dirty="0"/>
              <a:t> is not often sufficient.</a:t>
            </a:r>
          </a:p>
          <a:p>
            <a:endParaRPr lang="en-US" altLang="ja-JP" dirty="0"/>
          </a:p>
          <a:p>
            <a:r>
              <a:rPr lang="en-US" altLang="ja-JP" dirty="0"/>
              <a:t>For out-of-band remote management, cloud operators can eavesdrop on console input and output without issuing </a:t>
            </a:r>
            <a:r>
              <a:rPr lang="en-US" altLang="ja-JP" dirty="0" err="1"/>
              <a:t>hypercalls</a:t>
            </a:r>
            <a:r>
              <a:rPr lang="en-US" altLang="ja-JP" dirty="0"/>
              <a:t> after the connection </a:t>
            </a:r>
            <a:r>
              <a:rPr lang="en-US" altLang="ja-JP" dirty="0" smtClean="0"/>
              <a:t>is established.</a:t>
            </a:r>
            <a:endParaRPr lang="en-US" altLang="ja-JP" dirty="0"/>
          </a:p>
          <a:p>
            <a:r>
              <a:rPr lang="en-US" altLang="ja-JP" dirty="0" smtClean="0"/>
              <a:t>So, the </a:t>
            </a:r>
            <a:r>
              <a:rPr lang="en-US" altLang="ja-JP" dirty="0"/>
              <a:t>hypervisor has to encrypt the I/O data between a remote client and the hypervisor.</a:t>
            </a:r>
          </a:p>
          <a:p>
            <a:r>
              <a:rPr lang="en-US" altLang="ja-JP" dirty="0" err="1"/>
              <a:t>UVBond</a:t>
            </a:r>
            <a:r>
              <a:rPr lang="en-US" altLang="ja-JP" dirty="0"/>
              <a:t> can prevent its encryption key from being registered to a malicious </a:t>
            </a:r>
            <a:r>
              <a:rPr lang="en-US" altLang="ja-JP" dirty="0" smtClean="0"/>
              <a:t>VM by the VM redirection attack.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For VM introspection, UVBond allows only a user to map the memory of his VM onto his </a:t>
            </a:r>
            <a:r>
              <a:rPr lang="en-US" altLang="ja-JP" dirty="0" smtClean="0"/>
              <a:t>monitor process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However, cloud operators can access the process memory </a:t>
            </a:r>
            <a:r>
              <a:rPr lang="en-US" altLang="ja-JP" dirty="0" smtClean="0"/>
              <a:t>without </a:t>
            </a:r>
            <a:r>
              <a:rPr lang="en-US" altLang="ja-JP" dirty="0"/>
              <a:t>using </a:t>
            </a:r>
            <a:r>
              <a:rPr lang="en-US" altLang="ja-JP" dirty="0" err="1"/>
              <a:t>hypercalls</a:t>
            </a:r>
            <a:r>
              <a:rPr lang="en-US" altLang="ja-JP" dirty="0"/>
              <a:t> after </a:t>
            </a:r>
            <a:r>
              <a:rPr lang="en-US" altLang="ja-JP" dirty="0" smtClean="0"/>
              <a:t>that.</a:t>
            </a:r>
            <a:endParaRPr lang="en-US" altLang="ja-JP" dirty="0"/>
          </a:p>
          <a:p>
            <a:r>
              <a:rPr lang="en-US" altLang="ja-JP" dirty="0"/>
              <a:t>Therefore, the hypervisor has to encrypt the memory data and send it to a trusted remote host.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562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To access virtual disks of VMs, </a:t>
            </a:r>
            <a:r>
              <a:rPr lang="en-US" altLang="ja-JP" dirty="0" err="1"/>
              <a:t>paravirtual</a:t>
            </a:r>
            <a:r>
              <a:rPr lang="en-US" altLang="ja-JP" dirty="0"/>
              <a:t> disk drivers are often used </a:t>
            </a:r>
            <a:r>
              <a:rPr lang="en-US" altLang="ja-JP" dirty="0" smtClean="0"/>
              <a:t>in VMs because </a:t>
            </a:r>
            <a:r>
              <a:rPr lang="en-US" altLang="ja-JP" dirty="0"/>
              <a:t>of performance improvement.</a:t>
            </a:r>
          </a:p>
          <a:p>
            <a:r>
              <a:rPr lang="en-US" altLang="ja-JP" dirty="0"/>
              <a:t>Therefore, the hypervisor has to support disk encryption </a:t>
            </a:r>
            <a:r>
              <a:rPr lang="en-US" altLang="ja-JP" dirty="0" smtClean="0"/>
              <a:t>for </a:t>
            </a:r>
            <a:r>
              <a:rPr lang="en-US" altLang="ja-JP" dirty="0"/>
              <a:t>para-virtualization.</a:t>
            </a:r>
          </a:p>
          <a:p>
            <a:r>
              <a:rPr lang="en-US" altLang="ja-JP" dirty="0"/>
              <a:t>However, this is not easy because the hypervisor cannot trap all accesses to virtual disks. </a:t>
            </a:r>
          </a:p>
          <a:p>
            <a:endParaRPr kumimoji="1" lang="en-US" altLang="ja-JP" dirty="0"/>
          </a:p>
          <a:p>
            <a:r>
              <a:rPr lang="en-US" altLang="ja-JP" dirty="0"/>
              <a:t>The </a:t>
            </a:r>
            <a:r>
              <a:rPr lang="en-US" altLang="ja-JP" dirty="0" err="1"/>
              <a:t>paravirtual</a:t>
            </a:r>
            <a:r>
              <a:rPr lang="en-US" altLang="ja-JP" dirty="0"/>
              <a:t> disk driver consists of the front-end driver running in a VM and the back-end driver </a:t>
            </a:r>
            <a:r>
              <a:rPr lang="en-US" altLang="ja-JP" dirty="0" smtClean="0"/>
              <a:t>outside </a:t>
            </a:r>
            <a:r>
              <a:rPr lang="en-US" altLang="ja-JP" dirty="0"/>
              <a:t>the VM. </a:t>
            </a:r>
          </a:p>
          <a:p>
            <a:r>
              <a:rPr lang="en-US" altLang="ja-JP" dirty="0"/>
              <a:t>These drivers share memory called grant pages </a:t>
            </a:r>
            <a:r>
              <a:rPr lang="en-US" altLang="ja-JP" dirty="0" smtClean="0"/>
              <a:t>used for </a:t>
            </a:r>
            <a:r>
              <a:rPr lang="en-US" altLang="ja-JP" dirty="0"/>
              <a:t>I/O buffers and send and receive I/O data.</a:t>
            </a:r>
          </a:p>
          <a:p>
            <a:endParaRPr lang="en-US" altLang="ja-JP" dirty="0"/>
          </a:p>
          <a:p>
            <a:r>
              <a:rPr kumimoji="1" lang="en-US" altLang="ja-JP" dirty="0"/>
              <a:t>In UVBond, the </a:t>
            </a:r>
            <a:r>
              <a:rPr lang="en-US" altLang="ja-JP" dirty="0"/>
              <a:t>hypervisor monitors the communication between </a:t>
            </a:r>
            <a:r>
              <a:rPr lang="en-US" altLang="ja-JP" dirty="0" smtClean="0"/>
              <a:t>the two drivers </a:t>
            </a:r>
            <a:r>
              <a:rPr lang="en-US" altLang="ja-JP" dirty="0"/>
              <a:t>and </a:t>
            </a:r>
            <a:r>
              <a:rPr kumimoji="1" lang="en-US" altLang="ja-JP" dirty="0"/>
              <a:t>encrypts</a:t>
            </a:r>
            <a:r>
              <a:rPr kumimoji="1" lang="en-US" altLang="ja-JP" baseline="0" dirty="0"/>
              <a:t> and </a:t>
            </a:r>
            <a:r>
              <a:rPr kumimoji="1" lang="en-US" altLang="ja-JP" dirty="0"/>
              <a:t>decrypts grant pages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However, even cloud operators can </a:t>
            </a:r>
            <a:r>
              <a:rPr lang="en-US" altLang="ja-JP" dirty="0" smtClean="0"/>
              <a:t>read</a:t>
            </a:r>
            <a:r>
              <a:rPr lang="en-US" altLang="ja-JP" baseline="0" dirty="0" smtClean="0"/>
              <a:t> </a:t>
            </a:r>
            <a:r>
              <a:rPr lang="en-US" altLang="ja-JP" dirty="0"/>
              <a:t>decrypted data in grant pages after decryption or before encryption by the hypervisor.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6082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To prevent </a:t>
            </a:r>
            <a:r>
              <a:rPr lang="en-US" altLang="ja-JP" dirty="0" smtClean="0"/>
              <a:t>this attack, </a:t>
            </a:r>
            <a:r>
              <a:rPr lang="en-US" altLang="ja-JP" dirty="0"/>
              <a:t>the hypervisor duplicates grant pages.</a:t>
            </a:r>
          </a:p>
          <a:p>
            <a:r>
              <a:rPr lang="en-US" altLang="ja-JP" dirty="0"/>
              <a:t>The</a:t>
            </a:r>
            <a:r>
              <a:rPr lang="en-US" altLang="ja-JP" baseline="0" dirty="0"/>
              <a:t> original</a:t>
            </a:r>
            <a:r>
              <a:rPr lang="en-US" altLang="ja-JP" dirty="0"/>
              <a:t> grant page in a VM is called a guest grant page.</a:t>
            </a:r>
          </a:p>
          <a:p>
            <a:r>
              <a:rPr lang="en-US" altLang="ja-JP" dirty="0"/>
              <a:t>The corresponding page provided to the back-end driver is called a shadow grant page.</a:t>
            </a:r>
          </a:p>
          <a:p>
            <a:r>
              <a:rPr lang="en-US" altLang="ja-JP" dirty="0"/>
              <a:t>Only a guest grant page can hold decrypted data.</a:t>
            </a:r>
          </a:p>
          <a:p>
            <a:r>
              <a:rPr lang="en-US" altLang="ja-JP" dirty="0"/>
              <a:t>A shadow grant page always holds encrypted data.</a:t>
            </a:r>
          </a:p>
          <a:p>
            <a:endParaRPr lang="en-US" altLang="ja-JP" dirty="0"/>
          </a:p>
          <a:p>
            <a:r>
              <a:rPr lang="en-US" altLang="ja-JP" dirty="0"/>
              <a:t>The hypervisor synchronizes the two types of grant pages.</a:t>
            </a:r>
          </a:p>
          <a:p>
            <a:r>
              <a:rPr lang="en-US" altLang="ja-JP" dirty="0"/>
              <a:t>When a VM writes data to the disk, the hypervisor encrypts data </a:t>
            </a:r>
            <a:r>
              <a:rPr lang="en-US" altLang="ja-JP" dirty="0" smtClean="0"/>
              <a:t>written to </a:t>
            </a:r>
            <a:r>
              <a:rPr lang="en-US" altLang="ja-JP" dirty="0"/>
              <a:t>a guest grant page and stores it to the corresponding shadow </a:t>
            </a:r>
            <a:r>
              <a:rPr lang="en-US" altLang="ja-JP" dirty="0" smtClean="0"/>
              <a:t>one.</a:t>
            </a:r>
            <a:endParaRPr lang="en-US" altLang="ja-JP" dirty="0"/>
          </a:p>
          <a:p>
            <a:r>
              <a:rPr lang="en-US" altLang="ja-JP" dirty="0"/>
              <a:t>When a VM reads data from the disk, it decrypts data </a:t>
            </a:r>
            <a:r>
              <a:rPr lang="en-US" altLang="ja-JP" dirty="0" smtClean="0"/>
              <a:t>read to </a:t>
            </a:r>
            <a:r>
              <a:rPr lang="en-US" altLang="ja-JP" dirty="0"/>
              <a:t>a shadow grant page and stores it to the corresponding guest </a:t>
            </a:r>
            <a:r>
              <a:rPr lang="en-US" altLang="ja-JP" dirty="0" smtClean="0"/>
              <a:t>one.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7367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Using a CPU instruction set called AES-NI is necessary to reduce the overhead of encryption.</a:t>
            </a:r>
          </a:p>
          <a:p>
            <a:r>
              <a:rPr lang="en-US" altLang="ja-JP" dirty="0"/>
              <a:t>However, special treatment was required to use AES-NI in the hypervisor.</a:t>
            </a:r>
          </a:p>
          <a:p>
            <a:endParaRPr lang="en-US" altLang="ja-JP" dirty="0"/>
          </a:p>
          <a:p>
            <a:r>
              <a:rPr lang="en-US" altLang="ja-JP" dirty="0"/>
              <a:t>AES-NI needs to use XMM registers, which causes a hardware exception in the hypervisor.</a:t>
            </a:r>
          </a:p>
          <a:p>
            <a:r>
              <a:rPr lang="en-US" altLang="ja-JP" dirty="0"/>
              <a:t>This is because the hypervisor defers the restoration of </a:t>
            </a:r>
            <a:r>
              <a:rPr lang="en-US" altLang="ja-JP" dirty="0" smtClean="0"/>
              <a:t>XMM </a:t>
            </a:r>
            <a:r>
              <a:rPr lang="en-US" altLang="ja-JP" dirty="0"/>
              <a:t>registers on CPU </a:t>
            </a:r>
            <a:r>
              <a:rPr lang="en-US" altLang="ja-JP" dirty="0" smtClean="0"/>
              <a:t>scheduling and restores them on the exception.</a:t>
            </a:r>
            <a:endParaRPr lang="en-US" altLang="ja-JP" dirty="0"/>
          </a:p>
          <a:p>
            <a:r>
              <a:rPr lang="en-US" altLang="ja-JP" dirty="0" smtClean="0"/>
              <a:t>But i</a:t>
            </a:r>
            <a:r>
              <a:rPr kumimoji="1" lang="en-US" altLang="ja-JP" dirty="0" smtClean="0"/>
              <a:t>t </a:t>
            </a:r>
            <a:r>
              <a:rPr kumimoji="1" lang="en-US" altLang="ja-JP" dirty="0"/>
              <a:t>is not assumed that a hardware exception occurs inside the hypervisor.</a:t>
            </a:r>
          </a:p>
          <a:p>
            <a:endParaRPr kumimoji="1" lang="en-US" altLang="ja-JP" dirty="0"/>
          </a:p>
          <a:p>
            <a:r>
              <a:rPr lang="en-US" altLang="ja-JP" dirty="0"/>
              <a:t>To prevent this exception, </a:t>
            </a:r>
            <a:r>
              <a:rPr lang="en-US" altLang="ja-JP" dirty="0" err="1"/>
              <a:t>UVBond</a:t>
            </a:r>
            <a:r>
              <a:rPr lang="en-US" altLang="ja-JP" dirty="0"/>
              <a:t> temporarily disable a hardware exception just before using AES-NI.</a:t>
            </a:r>
          </a:p>
          <a:p>
            <a:r>
              <a:rPr lang="en-US" altLang="ja-JP" dirty="0" smtClean="0"/>
              <a:t>Instead, </a:t>
            </a:r>
            <a:r>
              <a:rPr lang="en-US" altLang="ja-JP" dirty="0" err="1" smtClean="0"/>
              <a:t>UVBond</a:t>
            </a:r>
            <a:r>
              <a:rPr lang="en-US" altLang="ja-JP" dirty="0" smtClean="0"/>
              <a:t> </a:t>
            </a:r>
            <a:r>
              <a:rPr lang="en-US" altLang="ja-JP" dirty="0"/>
              <a:t>saves </a:t>
            </a:r>
            <a:r>
              <a:rPr lang="en-US" altLang="ja-JP" dirty="0" smtClean="0"/>
              <a:t>XMM registers before the use and restores them after the use.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473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Infrastructure-as-a-Service clouds provide users with virtual machines.</a:t>
            </a:r>
          </a:p>
          <a:p>
            <a:r>
              <a:rPr lang="en-US" altLang="ja-JP" dirty="0"/>
              <a:t>Users can install their own operating systems and applications as they like.</a:t>
            </a:r>
          </a:p>
          <a:p>
            <a:r>
              <a:rPr lang="en-US" altLang="ja-JP" dirty="0"/>
              <a:t>Clouds provide remote management of VMs </a:t>
            </a:r>
            <a:r>
              <a:rPr lang="en-US" altLang="ja-JP" dirty="0" smtClean="0"/>
              <a:t>via </a:t>
            </a:r>
            <a:r>
              <a:rPr lang="en-US" altLang="ja-JP" dirty="0"/>
              <a:t>web </a:t>
            </a:r>
            <a:r>
              <a:rPr lang="en-US" altLang="ja-JP" dirty="0" smtClean="0"/>
              <a:t>interfaces and APIs.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Users manage their VMs via the management </a:t>
            </a:r>
            <a:r>
              <a:rPr lang="en-US" altLang="ja-JP" dirty="0" smtClean="0"/>
              <a:t>servers </a:t>
            </a:r>
            <a:r>
              <a:rPr lang="en-US" altLang="ja-JP" dirty="0"/>
              <a:t>provided by clouds.</a:t>
            </a:r>
          </a:p>
          <a:p>
            <a:r>
              <a:rPr lang="en-US" altLang="ja-JP" dirty="0" smtClean="0"/>
              <a:t>They first connect </a:t>
            </a:r>
            <a:r>
              <a:rPr lang="en-US" altLang="ja-JP" dirty="0"/>
              <a:t>to the server and then manipulate their VMs.</a:t>
            </a:r>
          </a:p>
          <a:p>
            <a:r>
              <a:rPr lang="en-US" altLang="ja-JP" dirty="0"/>
              <a:t>For example, the management server has the ability for booting new VMs, shutting down running VMs, and migrating VMs to other hosts.</a:t>
            </a:r>
          </a:p>
          <a:p>
            <a:r>
              <a:rPr lang="en-US" altLang="ja-JP" dirty="0"/>
              <a:t>In addition, users can use a management method called out-of-band remote management and log in </a:t>
            </a:r>
            <a:r>
              <a:rPr lang="en-US" altLang="ja-JP" dirty="0" smtClean="0"/>
              <a:t>to VMs </a:t>
            </a:r>
            <a:r>
              <a:rPr lang="en-US" altLang="ja-JP" dirty="0"/>
              <a:t>without relying on </a:t>
            </a:r>
            <a:r>
              <a:rPr lang="en-US" altLang="ja-JP" dirty="0" smtClean="0"/>
              <a:t>servers inside the VMs</a:t>
            </a:r>
            <a:r>
              <a:rPr lang="en-US" altLang="ja-JP" dirty="0"/>
              <a:t>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038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conducted </a:t>
            </a:r>
            <a:r>
              <a:rPr lang="en-US" altLang="ja-JP" dirty="0" smtClean="0"/>
              <a:t>several experiments </a:t>
            </a:r>
            <a:r>
              <a:rPr lang="en-US" altLang="ja-JP" dirty="0"/>
              <a:t>to confirm the effectiveness of </a:t>
            </a:r>
            <a:r>
              <a:rPr lang="en-US" altLang="ja-JP" dirty="0" err="1"/>
              <a:t>UVBond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First, we investigated the execution of management commands.</a:t>
            </a:r>
          </a:p>
          <a:p>
            <a:r>
              <a:rPr lang="en-US" altLang="ja-JP" dirty="0"/>
              <a:t>Seconds, we measured the time needed for booting and migrating a VM.</a:t>
            </a:r>
          </a:p>
          <a:p>
            <a:r>
              <a:rPr lang="en-US" altLang="ja-JP" dirty="0"/>
              <a:t>Finally, we examined the performance of disk I/O with encryption.</a:t>
            </a:r>
          </a:p>
          <a:p>
            <a:r>
              <a:rPr lang="en-US" altLang="ja-JP" dirty="0"/>
              <a:t> </a:t>
            </a:r>
          </a:p>
          <a:p>
            <a:r>
              <a:rPr lang="en-US" altLang="ja-JP" dirty="0"/>
              <a:t>In these experiments, we used Xen 4.4 modified for </a:t>
            </a:r>
            <a:r>
              <a:rPr lang="en-US" altLang="ja-JP" dirty="0" err="1"/>
              <a:t>UVBond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For comparison, we used vanilla Xen without modification. 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6119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First, we examined that </a:t>
            </a:r>
            <a:r>
              <a:rPr lang="en-US" altLang="ja-JP" dirty="0" err="1"/>
              <a:t>UVBond</a:t>
            </a:r>
            <a:r>
              <a:rPr lang="en-US" altLang="ja-JP" dirty="0"/>
              <a:t> could detect illegal commands.</a:t>
            </a:r>
          </a:p>
          <a:p>
            <a:r>
              <a:rPr lang="en-US" altLang="ja-JP" dirty="0"/>
              <a:t>We executed commands with various VM descriptors and </a:t>
            </a:r>
            <a:r>
              <a:rPr lang="en-US" altLang="ja-JP" dirty="0" err="1"/>
              <a:t>hypercall</a:t>
            </a:r>
            <a:r>
              <a:rPr lang="en-US" altLang="ja-JP" dirty="0"/>
              <a:t> automata. </a:t>
            </a:r>
          </a:p>
          <a:p>
            <a:r>
              <a:rPr lang="en-US" altLang="ja-JP" dirty="0"/>
              <a:t>As a result, we confirmed that commands could be </a:t>
            </a:r>
            <a:r>
              <a:rPr lang="en-US" altLang="ja-JP" dirty="0" smtClean="0"/>
              <a:t>successfully </a:t>
            </a:r>
            <a:r>
              <a:rPr lang="en-US" altLang="ja-JP" dirty="0"/>
              <a:t>executed only when both the VM descriptor and the </a:t>
            </a:r>
            <a:r>
              <a:rPr lang="en-US" altLang="ja-JP" dirty="0" err="1"/>
              <a:t>hypercall</a:t>
            </a:r>
            <a:r>
              <a:rPr lang="en-US" altLang="ja-JP" dirty="0"/>
              <a:t> automaton matched the target VM and the command, respectively. </a:t>
            </a:r>
          </a:p>
          <a:p>
            <a:endParaRPr kumimoji="1" lang="en-US" altLang="ja-JP" dirty="0"/>
          </a:p>
          <a:p>
            <a:r>
              <a:rPr lang="en-US" altLang="ja-JP" dirty="0"/>
              <a:t>Next, we examined the execution time of </a:t>
            </a:r>
            <a:r>
              <a:rPr lang="en-US" altLang="ja-JP" dirty="0" smtClean="0"/>
              <a:t>commands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The left figure shows the execution time of short-time commands and the right figure shows </a:t>
            </a:r>
            <a:r>
              <a:rPr lang="en-US" altLang="ja-JP" dirty="0" smtClean="0"/>
              <a:t>that of long-time </a:t>
            </a:r>
            <a:r>
              <a:rPr lang="en-US" altLang="ja-JP" dirty="0"/>
              <a:t>ones.</a:t>
            </a:r>
          </a:p>
          <a:p>
            <a:r>
              <a:rPr lang="en-US" altLang="ja-JP" dirty="0"/>
              <a:t>For short-time commands, the overhead of </a:t>
            </a:r>
            <a:r>
              <a:rPr lang="en-US" altLang="ja-JP" dirty="0" err="1"/>
              <a:t>UVBond</a:t>
            </a:r>
            <a:r>
              <a:rPr lang="en-US" altLang="ja-JP" dirty="0"/>
              <a:t> was 4 </a:t>
            </a:r>
            <a:r>
              <a:rPr lang="en-US" altLang="ja-JP" dirty="0" err="1"/>
              <a:t>ms</a:t>
            </a:r>
            <a:r>
              <a:rPr lang="en-US" altLang="ja-JP" dirty="0"/>
              <a:t>, which included the registration and runtime check of a </a:t>
            </a:r>
            <a:r>
              <a:rPr lang="en-US" altLang="ja-JP" dirty="0" err="1"/>
              <a:t>hypercall</a:t>
            </a:r>
            <a:r>
              <a:rPr lang="en-US" altLang="ja-JP" dirty="0"/>
              <a:t> automaton. </a:t>
            </a:r>
          </a:p>
          <a:p>
            <a:r>
              <a:rPr lang="en-US" altLang="ja-JP" dirty="0" smtClean="0"/>
              <a:t>In contrast, for </a:t>
            </a:r>
            <a:r>
              <a:rPr lang="en-US" altLang="ja-JP" dirty="0"/>
              <a:t>long-time commands, </a:t>
            </a:r>
            <a:r>
              <a:rPr lang="en-US" altLang="ja-JP" dirty="0" smtClean="0"/>
              <a:t>the </a:t>
            </a:r>
            <a:r>
              <a:rPr lang="en-US" altLang="ja-JP" dirty="0"/>
              <a:t>overhead was negligible because the number of issued </a:t>
            </a:r>
            <a:r>
              <a:rPr lang="en-US" altLang="ja-JP" dirty="0" err="1"/>
              <a:t>hypercalls</a:t>
            </a:r>
            <a:r>
              <a:rPr lang="en-US" altLang="ja-JP" dirty="0"/>
              <a:t> was relatively small. 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73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examined the boot time of a VM to confirm the overhead of </a:t>
            </a:r>
            <a:r>
              <a:rPr lang="en-US" altLang="ja-JP" dirty="0" err="1"/>
              <a:t>UVBond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We measured the time from when we executed the create command until the operating system was booted up in the VM.</a:t>
            </a:r>
          </a:p>
          <a:p>
            <a:r>
              <a:rPr lang="en-US" altLang="ja-JP" dirty="0"/>
              <a:t>Since the page cache affected the disk performance of the VM largely, we measured the time with or without the page cache for VM's disk.</a:t>
            </a:r>
          </a:p>
          <a:p>
            <a:endParaRPr lang="en-US" altLang="ja-JP" dirty="0"/>
          </a:p>
          <a:p>
            <a:r>
              <a:rPr lang="en-US" altLang="ja-JP" dirty="0"/>
              <a:t>As shown in </a:t>
            </a:r>
            <a:r>
              <a:rPr lang="en-US" altLang="ja-JP" dirty="0" smtClean="0"/>
              <a:t>the </a:t>
            </a:r>
            <a:r>
              <a:rPr lang="en-US" altLang="ja-JP" dirty="0"/>
              <a:t>figure, the boot time </a:t>
            </a:r>
            <a:r>
              <a:rPr lang="en-US" altLang="ja-JP" dirty="0" smtClean="0"/>
              <a:t>was </a:t>
            </a:r>
            <a:r>
              <a:rPr lang="en-US" altLang="ja-JP" dirty="0"/>
              <a:t>6 seconds longer in </a:t>
            </a:r>
            <a:r>
              <a:rPr lang="en-US" altLang="ja-JP" dirty="0" err="1"/>
              <a:t>UVBond</a:t>
            </a:r>
            <a:r>
              <a:rPr lang="en-US" altLang="ja-JP" dirty="0"/>
              <a:t> than </a:t>
            </a:r>
            <a:r>
              <a:rPr lang="en-US" altLang="ja-JP" dirty="0" smtClean="0"/>
              <a:t>in </a:t>
            </a:r>
            <a:r>
              <a:rPr lang="en-US" altLang="ja-JP" dirty="0"/>
              <a:t>vanilla Xen without depending on the page cache.</a:t>
            </a:r>
          </a:p>
          <a:p>
            <a:r>
              <a:rPr lang="en-US" altLang="ja-JP" dirty="0"/>
              <a:t>This is due to the overhead of additional operations performed by </a:t>
            </a:r>
            <a:r>
              <a:rPr lang="en-US" altLang="ja-JP" dirty="0" err="1"/>
              <a:t>UVBond</a:t>
            </a:r>
            <a:r>
              <a:rPr lang="en-US" altLang="ja-JP" dirty="0"/>
              <a:t>, including disk encryption.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7631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examined the performance of </a:t>
            </a:r>
            <a:r>
              <a:rPr lang="en-US" altLang="ja-JP" dirty="0" smtClean="0"/>
              <a:t>VM migration </a:t>
            </a:r>
            <a:r>
              <a:rPr lang="en-US" altLang="ja-JP" dirty="0"/>
              <a:t>using </a:t>
            </a:r>
            <a:r>
              <a:rPr lang="en-US" altLang="ja-JP" dirty="0" err="1"/>
              <a:t>UVBond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We measured the migration time, which was the time from when we executed the migrate command until it was completed.</a:t>
            </a:r>
          </a:p>
          <a:p>
            <a:r>
              <a:rPr lang="en-US" altLang="ja-JP" dirty="0"/>
              <a:t>The left figure shows the result.</a:t>
            </a:r>
          </a:p>
          <a:p>
            <a:r>
              <a:rPr lang="en-US" altLang="ja-JP" dirty="0"/>
              <a:t>The migration time in </a:t>
            </a:r>
            <a:r>
              <a:rPr lang="en-US" altLang="ja-JP" dirty="0" err="1"/>
              <a:t>UVBond</a:t>
            </a:r>
            <a:r>
              <a:rPr lang="en-US" altLang="ja-JP" dirty="0"/>
              <a:t> was 1.4 seconds longer than </a:t>
            </a:r>
            <a:r>
              <a:rPr lang="en-US" altLang="ja-JP" dirty="0" smtClean="0"/>
              <a:t>that in vanilla </a:t>
            </a:r>
            <a:r>
              <a:rPr lang="en-US" altLang="ja-JP" dirty="0"/>
              <a:t>Xen because </a:t>
            </a:r>
            <a:r>
              <a:rPr lang="en-US" altLang="ja-JP" dirty="0" err="1"/>
              <a:t>UVBond</a:t>
            </a:r>
            <a:r>
              <a:rPr lang="en-US" altLang="ja-JP" dirty="0"/>
              <a:t> had to securely transfer the disk encryption key.</a:t>
            </a:r>
          </a:p>
          <a:p>
            <a:endParaRPr lang="en-US" altLang="ja-JP" dirty="0"/>
          </a:p>
          <a:p>
            <a:r>
              <a:rPr lang="en-US" altLang="ja-JP" dirty="0"/>
              <a:t>Also, we measured the downtime, which was the time from when the VM was paused at the source host until it was resumed at the destination host.</a:t>
            </a:r>
          </a:p>
          <a:p>
            <a:r>
              <a:rPr lang="en-US" altLang="ja-JP" dirty="0"/>
              <a:t>As shown in the right figure, the downtime in </a:t>
            </a:r>
            <a:r>
              <a:rPr lang="en-US" altLang="ja-JP" dirty="0" err="1"/>
              <a:t>UVBond</a:t>
            </a:r>
            <a:r>
              <a:rPr lang="en-US" altLang="ja-JP" dirty="0"/>
              <a:t> became only 50 </a:t>
            </a:r>
            <a:r>
              <a:rPr lang="en-US" altLang="ja-JP" dirty="0" err="1"/>
              <a:t>ms</a:t>
            </a:r>
            <a:r>
              <a:rPr lang="en-US" altLang="ja-JP" dirty="0"/>
              <a:t> longer. 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9895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Finally, we examined the disk I/O performance using the </a:t>
            </a:r>
            <a:r>
              <a:rPr lang="en-US" altLang="ja-JP" dirty="0" err="1"/>
              <a:t>fio</a:t>
            </a:r>
            <a:r>
              <a:rPr lang="en-US" altLang="ja-JP" dirty="0"/>
              <a:t> benchmark.</a:t>
            </a:r>
          </a:p>
          <a:p>
            <a:r>
              <a:rPr lang="en-US" altLang="ja-JP" dirty="0"/>
              <a:t>In addition to </a:t>
            </a:r>
            <a:r>
              <a:rPr lang="en-US" altLang="ja-JP" dirty="0" err="1"/>
              <a:t>UVBond</a:t>
            </a:r>
            <a:r>
              <a:rPr lang="en-US" altLang="ja-JP" dirty="0"/>
              <a:t> with or without AES-NI and vanilla Xen, we used the system using Linux </a:t>
            </a:r>
            <a:r>
              <a:rPr lang="en-US" altLang="ja-JP" dirty="0" err="1"/>
              <a:t>dm</a:t>
            </a:r>
            <a:r>
              <a:rPr lang="en-US" altLang="ja-JP" dirty="0"/>
              <a:t>-crypt in a VM.</a:t>
            </a:r>
          </a:p>
          <a:p>
            <a:r>
              <a:rPr lang="en-US" altLang="ja-JP" dirty="0" err="1"/>
              <a:t>dm</a:t>
            </a:r>
            <a:r>
              <a:rPr lang="en-US" altLang="ja-JP" dirty="0"/>
              <a:t>-crypt encrypts and decrypts disks </a:t>
            </a:r>
            <a:r>
              <a:rPr lang="en-US" altLang="ja-JP" dirty="0" smtClean="0"/>
              <a:t>at the </a:t>
            </a:r>
            <a:r>
              <a:rPr lang="en-US" altLang="ja-JP" dirty="0"/>
              <a:t>operating system </a:t>
            </a:r>
            <a:r>
              <a:rPr lang="en-US" altLang="ja-JP" dirty="0" smtClean="0"/>
              <a:t>level. </a:t>
            </a:r>
            <a:endParaRPr lang="en-US" altLang="ja-JP" dirty="0"/>
          </a:p>
          <a:p>
            <a:r>
              <a:rPr lang="en-US" altLang="ja-JP" dirty="0"/>
              <a:t>We measured read and write performance of sequential and random access. </a:t>
            </a:r>
          </a:p>
          <a:p>
            <a:endParaRPr lang="en-US" altLang="ja-JP" dirty="0"/>
          </a:p>
          <a:p>
            <a:r>
              <a:rPr lang="en-US" altLang="ja-JP" dirty="0"/>
              <a:t>The </a:t>
            </a:r>
            <a:r>
              <a:rPr lang="en-US" altLang="ja-JP" dirty="0" smtClean="0"/>
              <a:t>left figure shows </a:t>
            </a:r>
            <a:r>
              <a:rPr lang="en-US" altLang="ja-JP" dirty="0"/>
              <a:t>the throughput and </a:t>
            </a:r>
            <a:r>
              <a:rPr lang="en-US" altLang="ja-JP" dirty="0" smtClean="0"/>
              <a:t>the right one shows the latency.</a:t>
            </a:r>
            <a:endParaRPr lang="en-US" altLang="ja-JP" dirty="0"/>
          </a:p>
          <a:p>
            <a:r>
              <a:rPr lang="en-US" altLang="ja-JP" dirty="0"/>
              <a:t>Compared with vanilla Xen, the throughput in </a:t>
            </a:r>
            <a:r>
              <a:rPr lang="en-US" altLang="ja-JP" dirty="0" err="1"/>
              <a:t>UVBond</a:t>
            </a:r>
            <a:r>
              <a:rPr lang="en-US" altLang="ja-JP" dirty="0"/>
              <a:t> degraded only by 3 to 10% and the latency increased only by 0.8 to 1.3 </a:t>
            </a:r>
            <a:r>
              <a:rPr lang="en-US" altLang="ja-JP" dirty="0" err="1"/>
              <a:t>ms</a:t>
            </a:r>
            <a:r>
              <a:rPr lang="en-US" altLang="ja-JP" dirty="0"/>
              <a:t> thanks to AES-NI.</a:t>
            </a:r>
          </a:p>
          <a:p>
            <a:r>
              <a:rPr lang="en-US" altLang="ja-JP" dirty="0"/>
              <a:t>The throughput in </a:t>
            </a:r>
            <a:r>
              <a:rPr lang="en-US" altLang="ja-JP" dirty="0" err="1"/>
              <a:t>UVBond</a:t>
            </a:r>
            <a:r>
              <a:rPr lang="en-US" altLang="ja-JP" dirty="0"/>
              <a:t> was comparable to or even better than that in </a:t>
            </a:r>
            <a:r>
              <a:rPr lang="en-US" altLang="ja-JP" dirty="0" err="1"/>
              <a:t>dm</a:t>
            </a:r>
            <a:r>
              <a:rPr lang="en-US" altLang="ja-JP" dirty="0"/>
              <a:t>-crypt, while the latency was slightly longer. </a:t>
            </a:r>
          </a:p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0783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Self-service cloud can prevent cloud operators from illegally accessing users’ VMs. </a:t>
            </a:r>
          </a:p>
          <a:p>
            <a:r>
              <a:rPr lang="en-US" altLang="ja-JP" dirty="0"/>
              <a:t>Since user’s VMs can be securely managed in his own privileged VM, cloud operators cannot eavesdrop on or tamper with the VMs.</a:t>
            </a:r>
          </a:p>
          <a:p>
            <a:r>
              <a:rPr lang="en-US" altLang="ja-JP" dirty="0"/>
              <a:t>However, its TCB is quite large because it includes not only the hypervisor but also several privileged VMs.</a:t>
            </a:r>
          </a:p>
          <a:p>
            <a:endParaRPr lang="en-US" altLang="ja-JP" dirty="0"/>
          </a:p>
          <a:p>
            <a:r>
              <a:rPr lang="en-US" altLang="ja-JP" dirty="0" err="1"/>
              <a:t>BitVisor</a:t>
            </a:r>
            <a:r>
              <a:rPr lang="en-US" altLang="ja-JP" dirty="0"/>
              <a:t> can encrypt the disk of a VM using a </a:t>
            </a:r>
            <a:r>
              <a:rPr lang="en-US" altLang="ja-JP" dirty="0" err="1"/>
              <a:t>parapass</a:t>
            </a:r>
            <a:r>
              <a:rPr lang="en-US" altLang="ja-JP" dirty="0"/>
              <a:t>-through driver in the trusted hypervisor.</a:t>
            </a:r>
          </a:p>
          <a:p>
            <a:r>
              <a:rPr lang="en-US" altLang="ja-JP" dirty="0"/>
              <a:t>The hypervisor intercepts only minimum hardware access needed for disk encryption.</a:t>
            </a:r>
          </a:p>
          <a:p>
            <a:r>
              <a:rPr lang="en-US" altLang="ja-JP" dirty="0"/>
              <a:t>Unlike </a:t>
            </a:r>
            <a:r>
              <a:rPr lang="en-US" altLang="ja-JP" dirty="0" err="1"/>
              <a:t>UVBond</a:t>
            </a:r>
            <a:r>
              <a:rPr lang="en-US" altLang="ja-JP" dirty="0"/>
              <a:t>, </a:t>
            </a:r>
            <a:r>
              <a:rPr lang="en-US" altLang="ja-JP" dirty="0" err="1"/>
              <a:t>BitVisor</a:t>
            </a:r>
            <a:r>
              <a:rPr lang="en-US" altLang="ja-JP" dirty="0"/>
              <a:t> supports only fully virtualized operating systems and cannot </a:t>
            </a:r>
            <a:r>
              <a:rPr lang="en-US" altLang="ja-JP" dirty="0" smtClean="0"/>
              <a:t>allow </a:t>
            </a:r>
            <a:r>
              <a:rPr lang="en-US" altLang="ja-JP" dirty="0"/>
              <a:t>paravirtual disk drivers in a VM. </a:t>
            </a:r>
          </a:p>
          <a:p>
            <a:endParaRPr lang="en-US" altLang="ja-JP" dirty="0"/>
          </a:p>
          <a:p>
            <a:r>
              <a:rPr lang="en-US" altLang="ja-JP" dirty="0"/>
              <a:t>System-call automata are used for intrusion detection systems.</a:t>
            </a:r>
          </a:p>
          <a:p>
            <a:r>
              <a:rPr lang="en-US" altLang="ja-JP" dirty="0"/>
              <a:t>Such </a:t>
            </a:r>
            <a:r>
              <a:rPr lang="en-US" altLang="ja-JP" dirty="0" err="1"/>
              <a:t>IDSes</a:t>
            </a:r>
            <a:r>
              <a:rPr lang="en-US" altLang="ja-JP" dirty="0"/>
              <a:t> detect intrusion on the basis of a sequence of system calls issued by an application. </a:t>
            </a:r>
          </a:p>
          <a:p>
            <a:r>
              <a:rPr lang="en-US" altLang="ja-JP" dirty="0"/>
              <a:t>Our </a:t>
            </a:r>
            <a:r>
              <a:rPr lang="en-US" altLang="ja-JP" dirty="0" err="1"/>
              <a:t>hypercall</a:t>
            </a:r>
            <a:r>
              <a:rPr lang="en-US" altLang="ja-JP" dirty="0"/>
              <a:t> automata used in </a:t>
            </a:r>
            <a:r>
              <a:rPr lang="en-US" altLang="ja-JP" dirty="0" err="1"/>
              <a:t>UVBond</a:t>
            </a:r>
            <a:r>
              <a:rPr lang="en-US" altLang="ja-JP" dirty="0"/>
              <a:t> are its application to the hypervisor. 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6622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In conclusion, we </a:t>
            </a:r>
            <a:r>
              <a:rPr lang="en-US" altLang="ja-JP" dirty="0"/>
              <a:t>proposed </a:t>
            </a:r>
            <a:r>
              <a:rPr lang="en-US" altLang="ja-JP" dirty="0" err="1"/>
              <a:t>UVBond</a:t>
            </a:r>
            <a:r>
              <a:rPr lang="en-US" altLang="ja-JP" dirty="0"/>
              <a:t> for providing strong user binding to VMs in semi-trusted clouds.</a:t>
            </a:r>
          </a:p>
          <a:p>
            <a:r>
              <a:rPr lang="en-US" altLang="ja-JP" dirty="0" err="1"/>
              <a:t>UVBond</a:t>
            </a:r>
            <a:r>
              <a:rPr lang="en-US" altLang="ja-JP" dirty="0"/>
              <a:t> enables only a user to boot his VM by decrypting its encrypted disk inside the trusted hypervisor.</a:t>
            </a:r>
          </a:p>
          <a:p>
            <a:r>
              <a:rPr lang="en-US" altLang="ja-JP" dirty="0"/>
              <a:t>Then it allows the user to securely execute management commands to his VM with an issued VM descriptor and </a:t>
            </a:r>
            <a:r>
              <a:rPr lang="en-US" altLang="ja-JP" dirty="0" err="1"/>
              <a:t>hypercall</a:t>
            </a:r>
            <a:r>
              <a:rPr lang="en-US" altLang="ja-JP" dirty="0"/>
              <a:t> automata.</a:t>
            </a:r>
          </a:p>
          <a:p>
            <a:r>
              <a:rPr lang="en-US" altLang="ja-JP" dirty="0"/>
              <a:t>As such, </a:t>
            </a:r>
            <a:r>
              <a:rPr lang="en-US" altLang="ja-JP" dirty="0" err="1"/>
              <a:t>UVBond</a:t>
            </a:r>
            <a:r>
              <a:rPr lang="en-US" altLang="ja-JP" dirty="0"/>
              <a:t> </a:t>
            </a:r>
            <a:r>
              <a:rPr lang="en-US" altLang="ja-JP" dirty="0" smtClean="0"/>
              <a:t>prevents </a:t>
            </a:r>
            <a:r>
              <a:rPr lang="en-US" altLang="ja-JP" dirty="0"/>
              <a:t>untrusted cloud operators from executing illegal commands to user’s VMs or redirecting user’s commands to their malicious VMs. </a:t>
            </a:r>
          </a:p>
          <a:p>
            <a:endParaRPr kumimoji="1" lang="en-US" altLang="ja-JP" dirty="0"/>
          </a:p>
          <a:p>
            <a:r>
              <a:rPr lang="en-US" altLang="ja-JP" dirty="0"/>
              <a:t>Our future work is to apply </a:t>
            </a:r>
            <a:r>
              <a:rPr lang="en-US" altLang="ja-JP" dirty="0" err="1"/>
              <a:t>UVBond</a:t>
            </a:r>
            <a:r>
              <a:rPr lang="en-US" altLang="ja-JP" dirty="0"/>
              <a:t> to large cloud management systems such as OpenStack.</a:t>
            </a:r>
          </a:p>
          <a:p>
            <a:r>
              <a:rPr lang="en-US" altLang="ja-JP" dirty="0"/>
              <a:t>To support </a:t>
            </a:r>
            <a:r>
              <a:rPr lang="en-US" altLang="ja-JP" dirty="0" err="1"/>
              <a:t>UVBond</a:t>
            </a:r>
            <a:r>
              <a:rPr lang="en-US" altLang="ja-JP" dirty="0"/>
              <a:t> in such systems, we have to extract used commands and create their </a:t>
            </a:r>
            <a:r>
              <a:rPr lang="en-US" altLang="ja-JP" dirty="0" err="1"/>
              <a:t>hypercall</a:t>
            </a:r>
            <a:r>
              <a:rPr lang="en-US" altLang="ja-JP" dirty="0"/>
              <a:t> automata.</a:t>
            </a:r>
          </a:p>
          <a:p>
            <a:r>
              <a:rPr lang="en-US" altLang="ja-JP" dirty="0"/>
              <a:t>Also, we need to modify the Web interface and API so as to send VM descriptors and </a:t>
            </a:r>
            <a:r>
              <a:rPr lang="en-US" altLang="ja-JP" dirty="0" err="1"/>
              <a:t>hypercall</a:t>
            </a:r>
            <a:r>
              <a:rPr lang="en-US" altLang="ja-JP" dirty="0"/>
              <a:t> automata as well as commands. 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564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The management server is managed by cloud operators, but not all the operators are trusted in semi-trusted clouds.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In semi-trusted clouds, the providers are trusted but some of the operators may be untrusted.</a:t>
            </a:r>
          </a:p>
          <a:p>
            <a:r>
              <a:rPr lang="en-US" altLang="ja-JP" dirty="0"/>
              <a:t>In fact, it is reported that 28% of cybercrimes are caused by insiders.</a:t>
            </a:r>
          </a:p>
          <a:p>
            <a:r>
              <a:rPr lang="en-US" altLang="ja-JP" dirty="0"/>
              <a:t>Malicious operators actively attack </a:t>
            </a:r>
            <a:r>
              <a:rPr lang="en-US" altLang="ja-JP" dirty="0" smtClean="0"/>
              <a:t>VMs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Also, it is revealed that 35% of system administrators have accessed sensitive information without authorization.</a:t>
            </a:r>
          </a:p>
          <a:p>
            <a:r>
              <a:rPr lang="en-US" altLang="ja-JP" dirty="0"/>
              <a:t>Curious but honest operators may eavesdrop on attractive information that they can easily obtain from VMs.</a:t>
            </a:r>
          </a:p>
          <a:p>
            <a:endParaRPr kumimoji="1" lang="en-US" altLang="ja-JP" dirty="0"/>
          </a:p>
          <a:p>
            <a:r>
              <a:rPr lang="en-US" altLang="ja-JP" dirty="0"/>
              <a:t>As such, untrusted cloud operators can abuse the management server and its ability.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71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First, </a:t>
            </a:r>
            <a:r>
              <a:rPr lang="en-US" altLang="ja-JP" dirty="0" smtClean="0"/>
              <a:t>untrusted cloud operators </a:t>
            </a:r>
            <a:r>
              <a:rPr lang="en-US" altLang="ja-JP" dirty="0"/>
              <a:t>can execute arbitrary management commands to VMs.</a:t>
            </a:r>
          </a:p>
          <a:p>
            <a:r>
              <a:rPr lang="en-US" altLang="ja-JP" dirty="0"/>
              <a:t>In particular, using out-of-band remote management, </a:t>
            </a:r>
            <a:r>
              <a:rPr lang="en-US" altLang="ja-JP" dirty="0" smtClean="0"/>
              <a:t>they </a:t>
            </a:r>
            <a:r>
              <a:rPr lang="en-US" altLang="ja-JP" dirty="0"/>
              <a:t>can </a:t>
            </a:r>
            <a:r>
              <a:rPr lang="en-US" altLang="ja-JP" dirty="0" smtClean="0"/>
              <a:t>access </a:t>
            </a:r>
            <a:r>
              <a:rPr lang="en-US" altLang="ja-JP" dirty="0"/>
              <a:t>virtual serial consoles and </a:t>
            </a:r>
            <a:r>
              <a:rPr lang="en-US" altLang="ja-JP" dirty="0" smtClean="0"/>
              <a:t>virtual GUI </a:t>
            </a:r>
            <a:r>
              <a:rPr lang="en-US" altLang="ja-JP" dirty="0"/>
              <a:t>consoles of </a:t>
            </a:r>
            <a:r>
              <a:rPr lang="en-US" altLang="ja-JP" dirty="0" smtClean="0"/>
              <a:t>VMs</a:t>
            </a:r>
            <a:r>
              <a:rPr lang="en-US" altLang="ja-JP" dirty="0"/>
              <a:t> </a:t>
            </a:r>
            <a:r>
              <a:rPr lang="en-US" altLang="ja-JP" dirty="0" smtClean="0"/>
              <a:t>by </a:t>
            </a:r>
            <a:r>
              <a:rPr lang="en-US" altLang="ja-JP" dirty="0" smtClean="0"/>
              <a:t>directly accessing </a:t>
            </a:r>
            <a:r>
              <a:rPr lang="en-US" altLang="ja-JP" dirty="0" smtClean="0"/>
              <a:t>virtual devices of VMs.</a:t>
            </a:r>
            <a:endParaRPr lang="en-US" altLang="ja-JP" dirty="0"/>
          </a:p>
          <a:p>
            <a:r>
              <a:rPr lang="en-US" altLang="ja-JP" dirty="0"/>
              <a:t>They can log in </a:t>
            </a:r>
            <a:r>
              <a:rPr lang="en-US" altLang="ja-JP" dirty="0" smtClean="0"/>
              <a:t>to user's </a:t>
            </a:r>
            <a:r>
              <a:rPr lang="en-US" altLang="ja-JP" dirty="0"/>
              <a:t>VMs and eavesdrop on and tamper with sensitive information inside </a:t>
            </a:r>
            <a:r>
              <a:rPr lang="en-US" altLang="ja-JP" dirty="0" smtClean="0"/>
              <a:t>them.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In addition, using a technique called VM introspection, cloud operators can directly access the memory, disks, and network of VMs. </a:t>
            </a:r>
          </a:p>
          <a:p>
            <a:r>
              <a:rPr lang="en-US" altLang="ja-JP" dirty="0"/>
              <a:t>They can </a:t>
            </a:r>
            <a:r>
              <a:rPr lang="en-US" altLang="ja-JP" dirty="0" smtClean="0"/>
              <a:t>obtain and modify </a:t>
            </a:r>
            <a:r>
              <a:rPr lang="en-US" altLang="ja-JP" dirty="0"/>
              <a:t>sensitive information included in these resources.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57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Second, untrusted cloud operators can redirect </a:t>
            </a:r>
            <a:r>
              <a:rPr lang="en-US" altLang="ja-JP" dirty="0" smtClean="0"/>
              <a:t>user's commands </a:t>
            </a:r>
            <a:r>
              <a:rPr lang="en-US" altLang="ja-JP" dirty="0"/>
              <a:t>to their malicious VMs.</a:t>
            </a:r>
          </a:p>
          <a:p>
            <a:r>
              <a:rPr lang="en-US" altLang="ja-JP" dirty="0"/>
              <a:t>We call this attack the VM redirection attack.</a:t>
            </a:r>
          </a:p>
          <a:p>
            <a:endParaRPr lang="en-US" altLang="ja-JP" dirty="0"/>
          </a:p>
          <a:p>
            <a:r>
              <a:rPr lang="en-US" altLang="ja-JP" dirty="0"/>
              <a:t>For example, they can steal login passwords </a:t>
            </a:r>
            <a:r>
              <a:rPr lang="en-US" altLang="ja-JP" dirty="0" smtClean="0"/>
              <a:t>in </a:t>
            </a:r>
            <a:r>
              <a:rPr lang="en-US" altLang="ja-JP" dirty="0"/>
              <a:t>out-of-band remote management by using a malicious login program or a key </a:t>
            </a:r>
            <a:r>
              <a:rPr lang="en-US" altLang="ja-JP" dirty="0" smtClean="0"/>
              <a:t>logger installed </a:t>
            </a:r>
            <a:r>
              <a:rPr lang="en-US" altLang="ja-JP" dirty="0" smtClean="0"/>
              <a:t>in the </a:t>
            </a:r>
            <a:r>
              <a:rPr lang="en-US" altLang="ja-JP" dirty="0" smtClean="0"/>
              <a:t>malicious VMs.</a:t>
            </a:r>
            <a:endParaRPr lang="en-US" altLang="ja-JP" dirty="0"/>
          </a:p>
          <a:p>
            <a:r>
              <a:rPr lang="en-US" altLang="ja-JP" dirty="0"/>
              <a:t>Since these malicious activities are done inside VMs, they are difficult to prevent even if console input and output are encrypted end to end.</a:t>
            </a:r>
          </a:p>
          <a:p>
            <a:endParaRPr lang="en-US" altLang="ja-JP" dirty="0"/>
          </a:p>
          <a:p>
            <a:r>
              <a:rPr lang="en-US" altLang="ja-JP" dirty="0"/>
              <a:t>In addition, the VM redirection attack can be used for preventing users from </a:t>
            </a:r>
            <a:r>
              <a:rPr lang="en-US" altLang="ja-JP" dirty="0" smtClean="0"/>
              <a:t>using VM introspection and detecting </a:t>
            </a:r>
            <a:r>
              <a:rPr lang="en-US" altLang="ja-JP" dirty="0"/>
              <a:t>malicious activities </a:t>
            </a:r>
            <a:r>
              <a:rPr lang="en-US" altLang="ja-JP" dirty="0" smtClean="0"/>
              <a:t>inside VMs.</a:t>
            </a:r>
            <a:endParaRPr lang="en-US" altLang="ja-JP" dirty="0"/>
          </a:p>
          <a:p>
            <a:r>
              <a:rPr lang="en-US" altLang="ja-JP" dirty="0"/>
              <a:t>If cloud operators prepare a VM with a legitimate memory image and return fake memory data to users, users are fooled as </a:t>
            </a:r>
            <a:r>
              <a:rPr lang="en-US" altLang="ja-JP" dirty="0" smtClean="0"/>
              <a:t>normal </a:t>
            </a:r>
            <a:r>
              <a:rPr lang="en-US" altLang="ja-JP" dirty="0" smtClean="0"/>
              <a:t>even </a:t>
            </a:r>
            <a:r>
              <a:rPr lang="en-US" altLang="ja-JP" dirty="0"/>
              <a:t>when their VMs are compromised. 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618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The root cause of these issues is that the binding of users to their VMs is weak</a:t>
            </a:r>
            <a:r>
              <a:rPr lang="en-US" altLang="ja-JP" baseline="0" dirty="0"/>
              <a:t> in traditional clouds.</a:t>
            </a:r>
            <a:endParaRPr lang="en-US" altLang="ja-JP" dirty="0"/>
          </a:p>
          <a:p>
            <a:r>
              <a:rPr lang="en-US" altLang="ja-JP" dirty="0"/>
              <a:t>Since </a:t>
            </a:r>
            <a:r>
              <a:rPr lang="en-US" altLang="ja-JP" dirty="0" smtClean="0"/>
              <a:t>only users </a:t>
            </a:r>
            <a:r>
              <a:rPr lang="en-US" altLang="ja-JP" dirty="0"/>
              <a:t>are not bound to their VMs, cloud operators can freely access any user's VMs.</a:t>
            </a:r>
          </a:p>
          <a:p>
            <a:r>
              <a:rPr lang="en-US" altLang="ja-JP" dirty="0"/>
              <a:t>This privilege is necessary for cloud management, but it should be restricted.</a:t>
            </a:r>
          </a:p>
          <a:p>
            <a:endParaRPr lang="en-US" altLang="ja-JP" dirty="0"/>
          </a:p>
          <a:p>
            <a:r>
              <a:rPr lang="en-US" altLang="ja-JP" dirty="0"/>
              <a:t>Conversely, users can access cloud operator's VMs if cloud operators allow that.</a:t>
            </a:r>
          </a:p>
          <a:p>
            <a:r>
              <a:rPr lang="en-US" altLang="ja-JP" dirty="0"/>
              <a:t>When cloud operators prepare VMs similar to user's, it is difficult for users to distinguish those VMs.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609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propose </a:t>
            </a:r>
            <a:r>
              <a:rPr lang="en-US" altLang="ja-JP" dirty="0" err="1"/>
              <a:t>UVBond</a:t>
            </a:r>
            <a:r>
              <a:rPr lang="en-US" altLang="ja-JP" dirty="0"/>
              <a:t>, which strongly binds users to their VMs in the </a:t>
            </a:r>
            <a:r>
              <a:rPr lang="en-US" altLang="ja-JP" dirty="0" smtClean="0"/>
              <a:t>trusted hypervisor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The hypervisor is software running underneath VMs and the management server.</a:t>
            </a:r>
          </a:p>
          <a:p>
            <a:r>
              <a:rPr lang="en-US" altLang="ja-JP" dirty="0"/>
              <a:t>First, UVBond securely boots user's VM in semi-trusted clouds.</a:t>
            </a:r>
          </a:p>
          <a:p>
            <a:r>
              <a:rPr lang="en-US" altLang="ja-JP" dirty="0"/>
              <a:t>After the boot, UVBond issues a VM descriptor to the user.</a:t>
            </a:r>
          </a:p>
          <a:p>
            <a:endParaRPr lang="en-US" altLang="ja-JP" dirty="0"/>
          </a:p>
          <a:p>
            <a:r>
              <a:rPr lang="en-US" altLang="ja-JP" dirty="0"/>
              <a:t>Then, it permits only the user to execute </a:t>
            </a:r>
            <a:r>
              <a:rPr lang="en-US" altLang="ja-JP" dirty="0" smtClean="0"/>
              <a:t>commands </a:t>
            </a:r>
            <a:r>
              <a:rPr lang="en-US" altLang="ja-JP" dirty="0"/>
              <a:t>only to the VM corresponding to the VM descriptor.</a:t>
            </a:r>
          </a:p>
          <a:p>
            <a:r>
              <a:rPr kumimoji="1" lang="en-US" altLang="ja-JP" dirty="0"/>
              <a:t>Cloud operators cannot execute any </a:t>
            </a:r>
            <a:r>
              <a:rPr kumimoji="1" lang="en-US" altLang="ja-JP" dirty="0" smtClean="0"/>
              <a:t>illegal commands </a:t>
            </a:r>
            <a:r>
              <a:rPr kumimoji="1" lang="en-US" altLang="ja-JP" dirty="0"/>
              <a:t>to user's VMs.</a:t>
            </a:r>
          </a:p>
          <a:p>
            <a:r>
              <a:rPr kumimoji="1" lang="en-US" altLang="ja-JP" dirty="0"/>
              <a:t>They cannot perform the VM redirection attack or forward user's commands to their malicious VMs.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21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assume that only the hypervisor and hardware are the trusted computing base.</a:t>
            </a:r>
          </a:p>
          <a:p>
            <a:r>
              <a:rPr lang="en-US" altLang="ja-JP" dirty="0"/>
              <a:t>To trust hardware, we assume that cloud providers themselves are trusted.</a:t>
            </a:r>
          </a:p>
          <a:p>
            <a:r>
              <a:rPr lang="en-US" altLang="ja-JP" dirty="0"/>
              <a:t>This assumption is widely accepted.</a:t>
            </a:r>
          </a:p>
          <a:p>
            <a:r>
              <a:rPr lang="en-US" altLang="ja-JP" dirty="0"/>
              <a:t>The trustworthiness of the hypervisor can be confirmed by various techniques. </a:t>
            </a:r>
          </a:p>
          <a:p>
            <a:r>
              <a:rPr lang="en-US" altLang="ja-JP" dirty="0"/>
              <a:t>At boot time, remote attestation with TPM guarantees that the hypervisor is booted correctly. </a:t>
            </a:r>
          </a:p>
          <a:p>
            <a:r>
              <a:rPr kumimoji="1" lang="en-US" altLang="ja-JP" dirty="0"/>
              <a:t>At runtime, </a:t>
            </a:r>
            <a:r>
              <a:rPr lang="en-US" altLang="ja-JP" dirty="0"/>
              <a:t>security checks with hardware can detect attacks against the hypervisor.</a:t>
            </a:r>
          </a:p>
          <a:p>
            <a:endParaRPr lang="en-US" altLang="ja-JP" dirty="0"/>
          </a:p>
          <a:p>
            <a:r>
              <a:rPr lang="en-US" altLang="ja-JP" dirty="0"/>
              <a:t>In contrast, we do not trust cloud operators or privileged components managed by them.</a:t>
            </a:r>
          </a:p>
          <a:p>
            <a:r>
              <a:rPr lang="en-US" altLang="ja-JP" dirty="0" smtClean="0"/>
              <a:t>Privileged </a:t>
            </a:r>
            <a:r>
              <a:rPr lang="en-US" altLang="ja-JP" dirty="0"/>
              <a:t>components include the management </a:t>
            </a:r>
            <a:r>
              <a:rPr lang="en-US" altLang="ja-JP" dirty="0" smtClean="0"/>
              <a:t>server and virtual devices used for out-of-band remote management. </a:t>
            </a:r>
            <a:endParaRPr lang="en-US" altLang="ja-JP" dirty="0"/>
          </a:p>
          <a:p>
            <a:r>
              <a:rPr lang="en-US" altLang="ja-JP" dirty="0"/>
              <a:t>We assume that untrusted cloud operators can abuse privileged components.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923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In </a:t>
            </a:r>
            <a:r>
              <a:rPr lang="en-US" altLang="ja-JP" dirty="0" err="1"/>
              <a:t>UVBond</a:t>
            </a:r>
            <a:r>
              <a:rPr lang="en-US" altLang="ja-JP" dirty="0"/>
              <a:t>, first, a user securely shares his disk encryption key with the hypervisor at the boot time of his VM.</a:t>
            </a:r>
          </a:p>
          <a:p>
            <a:r>
              <a:rPr lang="en-US" altLang="ja-JP" dirty="0"/>
              <a:t>Then the hypervisor associates the key with the VM.</a:t>
            </a:r>
          </a:p>
          <a:p>
            <a:endParaRPr lang="en-US" altLang="ja-JP" dirty="0"/>
          </a:p>
          <a:p>
            <a:r>
              <a:rPr lang="en-US" altLang="ja-JP" dirty="0"/>
              <a:t>Using the registered disk encryption key, </a:t>
            </a:r>
            <a:r>
              <a:rPr lang="en-US" altLang="ja-JP" dirty="0" err="1"/>
              <a:t>UVBond</a:t>
            </a:r>
            <a:r>
              <a:rPr lang="en-US" altLang="ja-JP" dirty="0"/>
              <a:t> boots the VM by decrypting its encrypted disk inside the hypervisor.</a:t>
            </a:r>
          </a:p>
          <a:p>
            <a:r>
              <a:rPr lang="en-US" altLang="ja-JP" dirty="0"/>
              <a:t>Since the VM cannot be correctly booted using the other disks, it is guaranteed that user’s own VM is booted with the correct disk.</a:t>
            </a:r>
          </a:p>
          <a:p>
            <a:endParaRPr lang="en-US" altLang="ja-JP" dirty="0"/>
          </a:p>
          <a:p>
            <a:r>
              <a:rPr lang="en-US" altLang="ja-JP" dirty="0" smtClean="0"/>
              <a:t>Cloud </a:t>
            </a:r>
            <a:r>
              <a:rPr lang="en-US" altLang="ja-JP" dirty="0"/>
              <a:t>operators can still boot their VM with a malicious disk and its encryption key </a:t>
            </a:r>
            <a:r>
              <a:rPr lang="en-US" altLang="ja-JP" dirty="0" smtClean="0"/>
              <a:t>instead of user’s </a:t>
            </a:r>
            <a:r>
              <a:rPr lang="en-US" altLang="ja-JP" dirty="0"/>
              <a:t>VM.</a:t>
            </a:r>
          </a:p>
          <a:p>
            <a:r>
              <a:rPr lang="en-US" altLang="ja-JP" dirty="0"/>
              <a:t>To prevent this attack, </a:t>
            </a:r>
            <a:r>
              <a:rPr lang="en-US" altLang="ja-JP" dirty="0" err="1"/>
              <a:t>UVBond</a:t>
            </a:r>
            <a:r>
              <a:rPr lang="en-US" altLang="ja-JP" dirty="0"/>
              <a:t> enables the user to confirm that his disk encryption key is correctly registered to the hypervisor.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6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12/19/18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12/19/18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12/19/18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20"/>
            <a:ext cx="10992899" cy="935852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49829"/>
            <a:ext cx="10992899" cy="5141408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12/19/18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12/19/18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12/19/18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12/19/18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12/19/18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12/19/18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12/19/18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4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 err="1"/>
              <a:t>UVBond</a:t>
            </a:r>
            <a:r>
              <a:rPr lang="en-US" altLang="ja-JP" sz="4400" dirty="0"/>
              <a:t>: Strong User Binding to VMs for</a:t>
            </a:r>
            <a:br>
              <a:rPr lang="en-US" altLang="ja-JP" sz="4400" dirty="0"/>
            </a:br>
            <a:r>
              <a:rPr lang="en-US" altLang="ja-JP" sz="4400" dirty="0"/>
              <a:t>Secure Remote Management in</a:t>
            </a:r>
            <a:br>
              <a:rPr lang="en-US" altLang="ja-JP" sz="4400" dirty="0"/>
            </a:br>
            <a:r>
              <a:rPr lang="en-US" altLang="ja-JP" sz="4400" dirty="0"/>
              <a:t>Semi-Trusted Clouds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>
                <a:solidFill>
                  <a:schemeClr val="tx1"/>
                </a:solidFill>
                <a:latin typeface="Tahoma"/>
                <a:cs typeface="Tahoma"/>
              </a:rPr>
              <a:t>Keisuke </a:t>
            </a:r>
            <a:r>
              <a:rPr lang="en-US" altLang="ja-JP" sz="2800" dirty="0" err="1">
                <a:solidFill>
                  <a:schemeClr val="tx1"/>
                </a:solidFill>
                <a:latin typeface="Tahoma"/>
                <a:cs typeface="Tahoma"/>
              </a:rPr>
              <a:t>Inokuchi</a:t>
            </a:r>
            <a:r>
              <a:rPr lang="en-US" altLang="ja-JP" sz="2800" dirty="0">
                <a:solidFill>
                  <a:schemeClr val="tx1"/>
                </a:solidFill>
                <a:latin typeface="Tahoma"/>
                <a:cs typeface="Tahoma"/>
              </a:rPr>
              <a:t> and </a:t>
            </a:r>
            <a:r>
              <a:rPr lang="en-US" altLang="ja-JP" sz="2800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</a:p>
          <a:p>
            <a:r>
              <a:rPr lang="en-US" altLang="ja-JP" sz="2800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  <a:p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746"/>
    </mc:Choice>
    <mc:Fallback>
      <p:transition spd="slow" advTm="1674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VM Descriptors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I</a:t>
            </a:r>
            <a:r>
              <a:rPr kumimoji="1" lang="en-US" altLang="ja-JP" dirty="0"/>
              <a:t>ssue a VM descriptor to the user after the boot of a VM</a:t>
            </a:r>
          </a:p>
          <a:p>
            <a:pPr lvl="1"/>
            <a:r>
              <a:rPr lang="en-US" altLang="ja-JP" dirty="0"/>
              <a:t>The hypervisor associates the descriptor with the VM</a:t>
            </a:r>
          </a:p>
          <a:p>
            <a:pPr lvl="1"/>
            <a:r>
              <a:rPr lang="en-US" altLang="ja-JP" dirty="0"/>
              <a:t>Securely send the descriptor by encrypting it</a:t>
            </a:r>
            <a:endParaRPr kumimoji="1" lang="en-US" altLang="ja-JP" dirty="0"/>
          </a:p>
          <a:p>
            <a:r>
              <a:rPr kumimoji="1" lang="en-US" altLang="ja-JP" dirty="0"/>
              <a:t>The user specifies the descriptor on executing commands to his VM</a:t>
            </a:r>
          </a:p>
          <a:p>
            <a:pPr lvl="1"/>
            <a:r>
              <a:rPr lang="en-US" altLang="ja-JP" dirty="0"/>
              <a:t>The hypervisor permits access to the VM only when the descriptor matches the VM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Cloud 4"/>
          <p:cNvSpPr/>
          <p:nvPr/>
        </p:nvSpPr>
        <p:spPr>
          <a:xfrm>
            <a:off x="4772048" y="4921466"/>
            <a:ext cx="5310102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5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843" y="4731031"/>
            <a:ext cx="986437" cy="10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496632" y="4814588"/>
            <a:ext cx="1567543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management server</a:t>
            </a:r>
            <a:endParaRPr kumimoji="1" lang="ja-JP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8444358" y="4814588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>
          <a:xfrm>
            <a:off x="2671280" y="5254405"/>
            <a:ext cx="2825352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10910" y="583785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96632" y="5950625"/>
            <a:ext cx="3875827" cy="42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hypervisor</a:t>
            </a:r>
            <a:endParaRPr kumimoji="1" lang="ja-JP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117766" y="530622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</a:rPr>
              <a:t>VM descriptor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718814" y="5586484"/>
            <a:ext cx="1307289" cy="65537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VM</a:t>
            </a:r>
          </a:p>
          <a:p>
            <a:pPr algn="ctr"/>
            <a:r>
              <a:rPr lang="en-US" altLang="ja-JP" dirty="0"/>
              <a:t>descriptor</a:t>
            </a:r>
            <a:endParaRPr kumimoji="1" lang="ja-JP" altLang="en-US" dirty="0"/>
          </a:p>
        </p:txBody>
      </p:sp>
      <p:cxnSp>
        <p:nvCxnSpPr>
          <p:cNvPr id="23" name="Straight Arrow Connector 22"/>
          <p:cNvCxnSpPr>
            <a:stCxn id="7" idx="3"/>
            <a:endCxn id="8" idx="1"/>
          </p:cNvCxnSpPr>
          <p:nvPr/>
        </p:nvCxnSpPr>
        <p:spPr>
          <a:xfrm>
            <a:off x="7064175" y="5254405"/>
            <a:ext cx="1380183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22951" y="483325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command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6491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273"/>
    </mc:Choice>
    <mc:Fallback>
      <p:transition spd="slow" advTm="4827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VM Migration with </a:t>
            </a:r>
            <a:r>
              <a:rPr kumimoji="1" lang="en-US" altLang="ja-JP" dirty="0" err="1"/>
              <a:t>UVBond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Obtain the disk encryption key from the hypervisor</a:t>
            </a:r>
          </a:p>
          <a:p>
            <a:pPr lvl="1"/>
            <a:r>
              <a:rPr lang="en-US" altLang="ja-JP" dirty="0"/>
              <a:t>Transfer it to the destination host</a:t>
            </a:r>
          </a:p>
          <a:p>
            <a:pPr lvl="1"/>
            <a:r>
              <a:rPr lang="en-US" altLang="ja-JP" dirty="0"/>
              <a:t>It is encrypted by the public key of the destination hypervisor</a:t>
            </a:r>
            <a:endParaRPr kumimoji="1" lang="en-US" altLang="ja-JP" dirty="0"/>
          </a:p>
          <a:p>
            <a:r>
              <a:rPr kumimoji="1" lang="en-US" altLang="ja-JP" dirty="0"/>
              <a:t>Re-register the key to the destination hypervisor</a:t>
            </a:r>
          </a:p>
          <a:p>
            <a:pPr lvl="1"/>
            <a:r>
              <a:rPr lang="en-US" altLang="ja-JP" dirty="0"/>
              <a:t>The key is decrypted by the private key of that hypervisor</a:t>
            </a:r>
          </a:p>
          <a:p>
            <a:pPr lvl="1"/>
            <a:r>
              <a:rPr kumimoji="1" lang="en-US" altLang="ja-JP" dirty="0"/>
              <a:t>Users can use the same VM descriptor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xmlns="" id="{2AF13843-4285-CB4D-B37A-3EB4B83E8CD9}"/>
              </a:ext>
            </a:extLst>
          </p:cNvPr>
          <p:cNvSpPr/>
          <p:nvPr/>
        </p:nvSpPr>
        <p:spPr>
          <a:xfrm>
            <a:off x="2718379" y="4754894"/>
            <a:ext cx="8526751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5" descr="C:\Users\inokuchi\AppData\Local\Microsoft\Windows\INetCache\IE\K53BG0JG\lgi01a201401070000[1].jpg">
            <a:extLst>
              <a:ext uri="{FF2B5EF4-FFF2-40B4-BE49-F238E27FC236}">
                <a16:creationId xmlns:a16="http://schemas.microsoft.com/office/drawing/2014/main" xmlns="" id="{DCB26945-286D-A54E-B08F-2A5267383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62" y="4514424"/>
            <a:ext cx="986437" cy="10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A290F81-EAB0-BB40-91F5-4870EFAF1176}"/>
              </a:ext>
            </a:extLst>
          </p:cNvPr>
          <p:cNvSpPr/>
          <p:nvPr/>
        </p:nvSpPr>
        <p:spPr>
          <a:xfrm>
            <a:off x="3418522" y="4597984"/>
            <a:ext cx="1567543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management server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A38D99E-A638-E942-A962-7E9A0FCAF798}"/>
              </a:ext>
            </a:extLst>
          </p:cNvPr>
          <p:cNvSpPr/>
          <p:nvPr/>
        </p:nvSpPr>
        <p:spPr>
          <a:xfrm>
            <a:off x="5375282" y="4597981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7E7CCB7C-05CD-9F4B-B934-0183A06A077E}"/>
              </a:ext>
            </a:extLst>
          </p:cNvPr>
          <p:cNvCxnSpPr/>
          <p:nvPr/>
        </p:nvCxnSpPr>
        <p:spPr>
          <a:xfrm>
            <a:off x="1744799" y="5037798"/>
            <a:ext cx="1673723" cy="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74CB57E-B613-5D42-8B1A-5375F322ED20}"/>
              </a:ext>
            </a:extLst>
          </p:cNvPr>
          <p:cNvSpPr txBox="1"/>
          <p:nvPr/>
        </p:nvSpPr>
        <p:spPr>
          <a:xfrm>
            <a:off x="934826" y="5610487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9AAE5D2-C345-C040-B5DD-8543933495F6}"/>
              </a:ext>
            </a:extLst>
          </p:cNvPr>
          <p:cNvSpPr/>
          <p:nvPr/>
        </p:nvSpPr>
        <p:spPr>
          <a:xfrm>
            <a:off x="3418522" y="5702388"/>
            <a:ext cx="2879737" cy="469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hypervisor</a:t>
            </a:r>
            <a:endParaRPr kumimoji="1" lang="ja-JP" altLang="en-US" dirty="0"/>
          </a:p>
        </p:txBody>
      </p:sp>
      <p:pic>
        <p:nvPicPr>
          <p:cNvPr id="13" name="Picture 2" descr="http://free-icon.web-tuhan.net/wp-content/uploads/2014/02/f_007_128.png">
            <a:extLst>
              <a:ext uri="{FF2B5EF4-FFF2-40B4-BE49-F238E27FC236}">
                <a16:creationId xmlns:a16="http://schemas.microsoft.com/office/drawing/2014/main" xmlns="" id="{1538F4AD-3461-B247-8E43-44B657267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526" y="5770622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0C80470-E56D-FB4F-987B-DEEF4FD1EC0A}"/>
              </a:ext>
            </a:extLst>
          </p:cNvPr>
          <p:cNvSpPr txBox="1"/>
          <p:nvPr/>
        </p:nvSpPr>
        <p:spPr>
          <a:xfrm>
            <a:off x="1865111" y="4609858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 migrate</a:t>
            </a:r>
            <a:endParaRPr kumimoji="1" lang="ja-JP" alt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D2E7C83-A373-0B4C-930E-29D1C3ED0B1F}"/>
              </a:ext>
            </a:extLst>
          </p:cNvPr>
          <p:cNvSpPr/>
          <p:nvPr/>
        </p:nvSpPr>
        <p:spPr>
          <a:xfrm>
            <a:off x="7849106" y="4611943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3D995A1-0E01-E843-A2FC-5F388E19D314}"/>
              </a:ext>
            </a:extLst>
          </p:cNvPr>
          <p:cNvSpPr/>
          <p:nvPr/>
        </p:nvSpPr>
        <p:spPr>
          <a:xfrm>
            <a:off x="7849106" y="5703615"/>
            <a:ext cx="2765829" cy="469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hypervisor</a:t>
            </a:r>
            <a:endParaRPr kumimoji="1" lang="ja-JP" altLang="en-US" dirty="0"/>
          </a:p>
        </p:txBody>
      </p:sp>
      <p:pic>
        <p:nvPicPr>
          <p:cNvPr id="21" name="Picture 2" descr="http://free-icon.web-tuhan.net/wp-content/uploads/2014/02/f_007_128.png">
            <a:extLst>
              <a:ext uri="{FF2B5EF4-FFF2-40B4-BE49-F238E27FC236}">
                <a16:creationId xmlns:a16="http://schemas.microsoft.com/office/drawing/2014/main" xmlns="" id="{4CAF76BD-0AC2-2A4E-9A7F-D38770E8A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486" y="5770622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ight Arrow 22">
            <a:extLst>
              <a:ext uri="{FF2B5EF4-FFF2-40B4-BE49-F238E27FC236}">
                <a16:creationId xmlns:a16="http://schemas.microsoft.com/office/drawing/2014/main" xmlns="" id="{6E4F1C84-CB1E-C147-88A9-A7419A95B29C}"/>
              </a:ext>
            </a:extLst>
          </p:cNvPr>
          <p:cNvSpPr/>
          <p:nvPr/>
        </p:nvSpPr>
        <p:spPr>
          <a:xfrm>
            <a:off x="6747269" y="4794524"/>
            <a:ext cx="793411" cy="482939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A3BCD14D-C3C4-D641-8527-06FEF87753A6}"/>
              </a:ext>
            </a:extLst>
          </p:cNvPr>
          <p:cNvCxnSpPr/>
          <p:nvPr/>
        </p:nvCxnSpPr>
        <p:spPr>
          <a:xfrm>
            <a:off x="6747269" y="5936926"/>
            <a:ext cx="793411" cy="0"/>
          </a:xfrm>
          <a:prstGeom prst="straightConnector1">
            <a:avLst/>
          </a:prstGeom>
          <a:ln w="38100" cmpd="sng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282CA2A1-ED8F-A84F-9792-1794EF9939B6}"/>
              </a:ext>
            </a:extLst>
          </p:cNvPr>
          <p:cNvSpPr txBox="1"/>
          <p:nvPr/>
        </p:nvSpPr>
        <p:spPr>
          <a:xfrm>
            <a:off x="6659788" y="5333056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transfer</a:t>
            </a:r>
          </a:p>
        </p:txBody>
      </p:sp>
    </p:spTree>
    <p:extLst>
      <p:ext uri="{BB962C8B-B14F-4D97-AF65-F5344CB8AC3E}">
        <p14:creationId xmlns:p14="http://schemas.microsoft.com/office/powerpoint/2010/main" val="129287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348"/>
    </mc:Choice>
    <mc:Fallback>
      <p:transition spd="slow" advTm="5234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loud 24"/>
          <p:cNvSpPr/>
          <p:nvPr/>
        </p:nvSpPr>
        <p:spPr>
          <a:xfrm>
            <a:off x="4434333" y="4982869"/>
            <a:ext cx="5243892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Semantic Gap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hypervisor cannot directly recognize user's high-level commands</a:t>
            </a:r>
          </a:p>
          <a:p>
            <a:pPr lvl="1"/>
            <a:r>
              <a:rPr lang="en-US" altLang="ja-JP" dirty="0"/>
              <a:t>It can recognize only low-level </a:t>
            </a:r>
            <a:r>
              <a:rPr lang="en-US" altLang="ja-JP" dirty="0" err="1"/>
              <a:t>hypercalls</a:t>
            </a:r>
            <a:r>
              <a:rPr lang="en-US" altLang="ja-JP" dirty="0"/>
              <a:t> issued by commands</a:t>
            </a:r>
          </a:p>
          <a:p>
            <a:r>
              <a:rPr lang="en-US" altLang="ja-JP" dirty="0"/>
              <a:t>Each</a:t>
            </a:r>
            <a:r>
              <a:rPr kumimoji="1" lang="en-US" altLang="ja-JP" dirty="0"/>
              <a:t> command usually consists of a set of </a:t>
            </a:r>
            <a:r>
              <a:rPr kumimoji="1" lang="en-US" altLang="ja-JP" dirty="0" err="1"/>
              <a:t>hypercalls</a:t>
            </a:r>
            <a:endParaRPr lang="en-US" altLang="ja-JP" dirty="0"/>
          </a:p>
          <a:p>
            <a:pPr lvl="1"/>
            <a:r>
              <a:rPr kumimoji="1" lang="en-US" altLang="ja-JP" dirty="0"/>
              <a:t>Difficult to associate a VM descriptor only with correct </a:t>
            </a:r>
            <a:r>
              <a:rPr kumimoji="1" lang="en-US" altLang="ja-JP" dirty="0" err="1"/>
              <a:t>hypercalls</a:t>
            </a:r>
            <a:endParaRPr kumimoji="1" lang="en-US" altLang="ja-JP" dirty="0"/>
          </a:p>
          <a:p>
            <a:pPr lvl="2"/>
            <a:r>
              <a:rPr lang="en-US" altLang="ja-JP" dirty="0"/>
              <a:t>The hypervisor could not detect hypercall injection</a:t>
            </a:r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6" name="Rectangle 5"/>
          <p:cNvSpPr/>
          <p:nvPr/>
        </p:nvSpPr>
        <p:spPr>
          <a:xfrm>
            <a:off x="8072699" y="4532152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5131790" y="5885393"/>
            <a:ext cx="3869010" cy="42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hypervisor</a:t>
            </a:r>
            <a:endParaRPr kumimoji="1" lang="ja-JP" altLang="en-US" dirty="0"/>
          </a:p>
        </p:txBody>
      </p:sp>
      <p:pic>
        <p:nvPicPr>
          <p:cNvPr id="8" name="Picture 7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792" y="4459495"/>
            <a:ext cx="986437" cy="10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>
            <a:off x="2753229" y="4982869"/>
            <a:ext cx="2375732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92859" y="556631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 dirty="0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5915561" y="5324437"/>
            <a:ext cx="0" cy="56095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58034" y="538543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</a:rPr>
              <a:t>hypercall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598061" y="5324437"/>
            <a:ext cx="0" cy="56095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245761" y="5324437"/>
            <a:ext cx="0" cy="56095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121057" y="456441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 descriptor</a:t>
            </a:r>
            <a:endParaRPr kumimoji="1" lang="ja-JP" alt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865757DA-F0BA-B14B-8954-4BAFF0BC54C7}"/>
              </a:ext>
            </a:extLst>
          </p:cNvPr>
          <p:cNvSpPr/>
          <p:nvPr/>
        </p:nvSpPr>
        <p:spPr>
          <a:xfrm>
            <a:off x="5147319" y="4619502"/>
            <a:ext cx="1567543" cy="70493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command</a:t>
            </a:r>
          </a:p>
        </p:txBody>
      </p:sp>
    </p:spTree>
    <p:extLst>
      <p:ext uri="{BB962C8B-B14F-4D97-AF65-F5344CB8AC3E}">
        <p14:creationId xmlns:p14="http://schemas.microsoft.com/office/powerpoint/2010/main" val="1273769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960"/>
    </mc:Choice>
    <mc:Fallback>
      <p:transition spd="slow" advTm="5996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Hypercall</a:t>
            </a:r>
            <a:r>
              <a:rPr kumimoji="1" lang="en-US" altLang="ja-JP" dirty="0"/>
              <a:t> Automaton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Identify each command by a sequence of </a:t>
            </a:r>
            <a:r>
              <a:rPr kumimoji="1" lang="en-US" altLang="ja-JP" dirty="0" err="1"/>
              <a:t>hypercalls</a:t>
            </a:r>
            <a:endParaRPr kumimoji="1" lang="en-US" altLang="ja-JP" dirty="0"/>
          </a:p>
          <a:p>
            <a:pPr lvl="1"/>
            <a:r>
              <a:rPr lang="en-US" altLang="ja-JP" dirty="0"/>
              <a:t>Different commands may have the same sequence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The same sequence means the same effect on VM management</a:t>
            </a:r>
          </a:p>
          <a:p>
            <a:r>
              <a:rPr lang="en-US" altLang="ja-JP" dirty="0"/>
              <a:t>Use a finite state automaton that accepts all the possible sequences for each command</a:t>
            </a:r>
          </a:p>
          <a:p>
            <a:pPr lvl="1"/>
            <a:r>
              <a:rPr lang="en-US" altLang="ja-JP" dirty="0"/>
              <a:t>One command can have various sequences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493520"/>
              </p:ext>
            </p:extLst>
          </p:nvPr>
        </p:nvGraphicFramePr>
        <p:xfrm>
          <a:off x="8415030" y="3693908"/>
          <a:ext cx="3286538" cy="2595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85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53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57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command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state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transition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pause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unpause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mem-set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shutdown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destroy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save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楕円 44"/>
          <p:cNvSpPr/>
          <p:nvPr/>
        </p:nvSpPr>
        <p:spPr>
          <a:xfrm>
            <a:off x="701290" y="4717069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/>
              <a:t>1</a:t>
            </a:r>
            <a:endParaRPr kumimoji="1" lang="ja-JP" altLang="en-US" spc="-150"/>
          </a:p>
        </p:txBody>
      </p:sp>
      <p:sp>
        <p:nvSpPr>
          <p:cNvPr id="7" name="楕円 45"/>
          <p:cNvSpPr/>
          <p:nvPr/>
        </p:nvSpPr>
        <p:spPr>
          <a:xfrm>
            <a:off x="2271115" y="4719934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pc="-150"/>
              <a:t>8</a:t>
            </a:r>
            <a:endParaRPr kumimoji="1" lang="ja-JP" altLang="en-US" spc="-150"/>
          </a:p>
        </p:txBody>
      </p:sp>
      <p:sp>
        <p:nvSpPr>
          <p:cNvPr id="8" name="楕円 46"/>
          <p:cNvSpPr/>
          <p:nvPr/>
        </p:nvSpPr>
        <p:spPr>
          <a:xfrm>
            <a:off x="3499049" y="4717069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pc="-150"/>
              <a:t>9</a:t>
            </a:r>
            <a:endParaRPr kumimoji="1" lang="ja-JP" altLang="en-US" spc="-150"/>
          </a:p>
        </p:txBody>
      </p:sp>
      <p:sp>
        <p:nvSpPr>
          <p:cNvPr id="9" name="楕円 47"/>
          <p:cNvSpPr/>
          <p:nvPr/>
        </p:nvSpPr>
        <p:spPr>
          <a:xfrm>
            <a:off x="4729730" y="4717069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/>
              <a:t>10</a:t>
            </a:r>
            <a:endParaRPr kumimoji="1" lang="ja-JP" altLang="en-US" spc="-150"/>
          </a:p>
        </p:txBody>
      </p:sp>
      <p:sp>
        <p:nvSpPr>
          <p:cNvPr id="10" name="楕円 48"/>
          <p:cNvSpPr/>
          <p:nvPr/>
        </p:nvSpPr>
        <p:spPr>
          <a:xfrm>
            <a:off x="5960411" y="4717069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/>
              <a:t>11</a:t>
            </a:r>
            <a:endParaRPr kumimoji="1" lang="ja-JP" altLang="en-US" spc="-150"/>
          </a:p>
        </p:txBody>
      </p:sp>
      <p:sp>
        <p:nvSpPr>
          <p:cNvPr id="11" name="楕円 49"/>
          <p:cNvSpPr/>
          <p:nvPr/>
        </p:nvSpPr>
        <p:spPr>
          <a:xfrm>
            <a:off x="7191092" y="4717069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/>
              <a:t>12</a:t>
            </a:r>
            <a:endParaRPr kumimoji="1" lang="ja-JP" altLang="en-US" spc="-150"/>
          </a:p>
        </p:txBody>
      </p:sp>
      <p:sp>
        <p:nvSpPr>
          <p:cNvPr id="12" name="楕円 50"/>
          <p:cNvSpPr/>
          <p:nvPr/>
        </p:nvSpPr>
        <p:spPr>
          <a:xfrm>
            <a:off x="3499049" y="5915173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/>
              <a:t>13</a:t>
            </a:r>
            <a:endParaRPr kumimoji="1" lang="ja-JP" altLang="en-US" spc="-150"/>
          </a:p>
        </p:txBody>
      </p:sp>
      <p:sp>
        <p:nvSpPr>
          <p:cNvPr id="13" name="楕円 51"/>
          <p:cNvSpPr/>
          <p:nvPr/>
        </p:nvSpPr>
        <p:spPr>
          <a:xfrm>
            <a:off x="5274536" y="5915173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/>
              <a:t>14</a:t>
            </a:r>
            <a:endParaRPr kumimoji="1" lang="ja-JP" altLang="en-US" spc="-150"/>
          </a:p>
        </p:txBody>
      </p:sp>
      <p:sp>
        <p:nvSpPr>
          <p:cNvPr id="14" name="楕円 52"/>
          <p:cNvSpPr/>
          <p:nvPr/>
        </p:nvSpPr>
        <p:spPr>
          <a:xfrm>
            <a:off x="7045087" y="5915173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/>
              <a:t>15</a:t>
            </a:r>
            <a:endParaRPr kumimoji="1" lang="ja-JP" altLang="en-US" spc="-150"/>
          </a:p>
        </p:txBody>
      </p:sp>
      <p:sp>
        <p:nvSpPr>
          <p:cNvPr id="15" name="Left Brace 28"/>
          <p:cNvSpPr/>
          <p:nvPr/>
        </p:nvSpPr>
        <p:spPr>
          <a:xfrm rot="16200000" flipV="1">
            <a:off x="1673302" y="4465558"/>
            <a:ext cx="201865" cy="2145889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17" name="直線矢印コネクタ 55"/>
          <p:cNvCxnSpPr>
            <a:stCxn id="6" idx="6"/>
          </p:cNvCxnSpPr>
          <p:nvPr/>
        </p:nvCxnSpPr>
        <p:spPr>
          <a:xfrm flipV="1">
            <a:off x="1277354" y="5004835"/>
            <a:ext cx="308764" cy="26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56"/>
          <p:cNvCxnSpPr>
            <a:endCxn id="7" idx="2"/>
          </p:cNvCxnSpPr>
          <p:nvPr/>
        </p:nvCxnSpPr>
        <p:spPr>
          <a:xfrm>
            <a:off x="2014440" y="5005101"/>
            <a:ext cx="256675" cy="286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57"/>
          <p:cNvSpPr txBox="1"/>
          <p:nvPr/>
        </p:nvSpPr>
        <p:spPr>
          <a:xfrm>
            <a:off x="1059937" y="4371565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/>
              <a:t>xen_version</a:t>
            </a:r>
          </a:p>
        </p:txBody>
      </p:sp>
      <p:cxnSp>
        <p:nvCxnSpPr>
          <p:cNvPr id="20" name="直線矢印コネクタ 58"/>
          <p:cNvCxnSpPr/>
          <p:nvPr/>
        </p:nvCxnSpPr>
        <p:spPr>
          <a:xfrm flipV="1">
            <a:off x="2847179" y="5005101"/>
            <a:ext cx="651870" cy="286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59"/>
          <p:cNvCxnSpPr/>
          <p:nvPr/>
        </p:nvCxnSpPr>
        <p:spPr>
          <a:xfrm>
            <a:off x="4075113" y="5005101"/>
            <a:ext cx="65461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60"/>
          <p:cNvCxnSpPr/>
          <p:nvPr/>
        </p:nvCxnSpPr>
        <p:spPr>
          <a:xfrm>
            <a:off x="5305794" y="5005101"/>
            <a:ext cx="65461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61"/>
          <p:cNvCxnSpPr/>
          <p:nvPr/>
        </p:nvCxnSpPr>
        <p:spPr>
          <a:xfrm>
            <a:off x="6536475" y="5005101"/>
            <a:ext cx="65461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62"/>
          <p:cNvCxnSpPr/>
          <p:nvPr/>
        </p:nvCxnSpPr>
        <p:spPr>
          <a:xfrm>
            <a:off x="2762816" y="5211635"/>
            <a:ext cx="820596" cy="7879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63"/>
          <p:cNvCxnSpPr/>
          <p:nvPr/>
        </p:nvCxnSpPr>
        <p:spPr>
          <a:xfrm>
            <a:off x="4075113" y="6203205"/>
            <a:ext cx="119942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64"/>
          <p:cNvCxnSpPr/>
          <p:nvPr/>
        </p:nvCxnSpPr>
        <p:spPr>
          <a:xfrm>
            <a:off x="5850600" y="6203205"/>
            <a:ext cx="119448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曲線コネクタ 65"/>
          <p:cNvCxnSpPr/>
          <p:nvPr/>
        </p:nvCxnSpPr>
        <p:spPr>
          <a:xfrm rot="5400000">
            <a:off x="5322083" y="3758132"/>
            <a:ext cx="622040" cy="3692043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66"/>
          <p:cNvSpPr txBox="1"/>
          <p:nvPr/>
        </p:nvSpPr>
        <p:spPr>
          <a:xfrm>
            <a:off x="2826870" y="444737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/>
              <a:t>sysctl</a:t>
            </a:r>
            <a:endParaRPr kumimoji="1" lang="en-US" altLang="ja-JP" i="1"/>
          </a:p>
        </p:txBody>
      </p:sp>
      <p:sp>
        <p:nvSpPr>
          <p:cNvPr id="29" name="テキスト ボックス 67"/>
          <p:cNvSpPr txBox="1"/>
          <p:nvPr/>
        </p:nvSpPr>
        <p:spPr>
          <a:xfrm>
            <a:off x="4057652" y="444737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/>
              <a:t>sysctl</a:t>
            </a:r>
            <a:endParaRPr kumimoji="1" lang="en-US" altLang="ja-JP" i="1"/>
          </a:p>
        </p:txBody>
      </p:sp>
      <p:sp>
        <p:nvSpPr>
          <p:cNvPr id="30" name="テキスト ボックス 68"/>
          <p:cNvSpPr txBox="1"/>
          <p:nvPr/>
        </p:nvSpPr>
        <p:spPr>
          <a:xfrm>
            <a:off x="6278337" y="4371565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/>
              <a:t>memory_op</a:t>
            </a:r>
          </a:p>
        </p:txBody>
      </p:sp>
      <p:sp>
        <p:nvSpPr>
          <p:cNvPr id="31" name="テキスト ボックス 69"/>
          <p:cNvSpPr txBox="1"/>
          <p:nvPr/>
        </p:nvSpPr>
        <p:spPr>
          <a:xfrm>
            <a:off x="4984594" y="4371565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/>
              <a:t>memory_op</a:t>
            </a:r>
          </a:p>
        </p:txBody>
      </p:sp>
      <p:sp>
        <p:nvSpPr>
          <p:cNvPr id="32" name="テキスト ボックス 70"/>
          <p:cNvSpPr txBox="1"/>
          <p:nvPr/>
        </p:nvSpPr>
        <p:spPr>
          <a:xfrm>
            <a:off x="3091531" y="525781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/>
              <a:t>domctl</a:t>
            </a:r>
            <a:endParaRPr kumimoji="1" lang="en-US" altLang="ja-JP" i="1"/>
          </a:p>
        </p:txBody>
      </p:sp>
      <p:sp>
        <p:nvSpPr>
          <p:cNvPr id="33" name="テキスト ボックス 71"/>
          <p:cNvSpPr txBox="1"/>
          <p:nvPr/>
        </p:nvSpPr>
        <p:spPr>
          <a:xfrm>
            <a:off x="5089315" y="527010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/>
              <a:t>domctl</a:t>
            </a:r>
            <a:endParaRPr kumimoji="1" lang="en-US" altLang="ja-JP" i="1"/>
          </a:p>
        </p:txBody>
      </p:sp>
      <p:sp>
        <p:nvSpPr>
          <p:cNvPr id="34" name="テキスト ボックス 72"/>
          <p:cNvSpPr txBox="1"/>
          <p:nvPr/>
        </p:nvSpPr>
        <p:spPr>
          <a:xfrm>
            <a:off x="6087874" y="572935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/>
              <a:t>sysctl</a:t>
            </a:r>
            <a:endParaRPr kumimoji="1" lang="en-US" altLang="ja-JP" i="1"/>
          </a:p>
        </p:txBody>
      </p:sp>
      <p:sp>
        <p:nvSpPr>
          <p:cNvPr id="35" name="テキスト ボックス 73"/>
          <p:cNvSpPr txBox="1"/>
          <p:nvPr/>
        </p:nvSpPr>
        <p:spPr>
          <a:xfrm>
            <a:off x="4006156" y="571977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/>
              <a:t>memory_op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586118" y="563592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x8</a:t>
            </a:r>
            <a:endParaRPr kumimoji="1" lang="ja-JP" alt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1586118" y="5004835"/>
            <a:ext cx="428322" cy="0"/>
          </a:xfrm>
          <a:prstGeom prst="line">
            <a:avLst/>
          </a:prstGeom>
          <a:ln w="1905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397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795"/>
    </mc:Choice>
    <mc:Fallback>
      <p:transition spd="slow" advTm="57795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Automaton-based Permission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Permit access to a VM as long as a </a:t>
            </a:r>
            <a:r>
              <a:rPr kumimoji="1" lang="en-US" altLang="ja-JP" dirty="0" err="1"/>
              <a:t>hypercall</a:t>
            </a:r>
            <a:r>
              <a:rPr kumimoji="1" lang="en-US" altLang="ja-JP" dirty="0"/>
              <a:t> sequence is not rejected by a </a:t>
            </a:r>
            <a:r>
              <a:rPr kumimoji="1" lang="en-US" altLang="ja-JP" dirty="0" err="1"/>
              <a:t>hypercall</a:t>
            </a:r>
            <a:r>
              <a:rPr kumimoji="1" lang="en-US" altLang="ja-JP" dirty="0"/>
              <a:t> automaton</a:t>
            </a:r>
          </a:p>
          <a:p>
            <a:pPr lvl="1"/>
            <a:r>
              <a:rPr lang="en-US" altLang="ja-JP" dirty="0"/>
              <a:t>A user specifies a </a:t>
            </a:r>
            <a:r>
              <a:rPr lang="en-US" altLang="ja-JP" dirty="0" err="1"/>
              <a:t>hypercall</a:t>
            </a:r>
            <a:r>
              <a:rPr lang="en-US" altLang="ja-JP" dirty="0"/>
              <a:t> automaton as well as a VM descriptor</a:t>
            </a:r>
          </a:p>
          <a:p>
            <a:r>
              <a:rPr kumimoji="1" lang="en-US" altLang="ja-JP" dirty="0"/>
              <a:t>Allow even cloud operators to execute some of the commands without a VM descriptor</a:t>
            </a:r>
          </a:p>
          <a:p>
            <a:pPr lvl="1"/>
            <a:r>
              <a:rPr lang="en-US" altLang="ja-JP" dirty="0"/>
              <a:t>Trade-off between ease of management and security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Cloud 4"/>
          <p:cNvSpPr/>
          <p:nvPr/>
        </p:nvSpPr>
        <p:spPr>
          <a:xfrm>
            <a:off x="4445383" y="4805754"/>
            <a:ext cx="5243892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8079367" y="4338044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5142840" y="5708278"/>
            <a:ext cx="3869010" cy="42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hypervisor</a:t>
            </a:r>
            <a:endParaRPr kumimoji="1" lang="ja-JP" altLang="en-US" dirty="0"/>
          </a:p>
        </p:txBody>
      </p:sp>
      <p:pic>
        <p:nvPicPr>
          <p:cNvPr id="9" name="Picture 8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671" y="4252061"/>
            <a:ext cx="986437" cy="10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>
            <a:off x="2767108" y="4775435"/>
            <a:ext cx="2375732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06738" y="535888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 dirty="0"/>
          </a:p>
        </p:txBody>
      </p:sp>
      <p:cxnSp>
        <p:nvCxnSpPr>
          <p:cNvPr id="13" name="Straight Arrow Connector 12"/>
          <p:cNvCxnSpPr>
            <a:stCxn id="8" idx="2"/>
          </p:cNvCxnSpPr>
          <p:nvPr/>
        </p:nvCxnSpPr>
        <p:spPr>
          <a:xfrm>
            <a:off x="5926611" y="5147322"/>
            <a:ext cx="0" cy="56095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69084" y="520831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hypercall</a:t>
            </a:r>
            <a:endParaRPr kumimoji="1" lang="ja-JP" alt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609111" y="5147322"/>
            <a:ext cx="0" cy="56095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256811" y="5147322"/>
            <a:ext cx="0" cy="56095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09149" y="4822171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solidFill>
                  <a:srgbClr val="FF0000"/>
                </a:solidFill>
              </a:rPr>
              <a:t>hypercall</a:t>
            </a: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automaton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193104" y="5835866"/>
            <a:ext cx="1351103" cy="65537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hypercall</a:t>
            </a:r>
          </a:p>
          <a:p>
            <a:pPr algn="ctr"/>
            <a:r>
              <a:rPr lang="en-US" altLang="ja-JP" dirty="0"/>
              <a:t>automaton</a:t>
            </a:r>
            <a:endParaRPr kumimoji="1" lang="ja-JP" altLang="en-US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xmlns="" id="{D81046D5-BB2F-8F4F-A6E4-6DC205E727C7}"/>
              </a:ext>
            </a:extLst>
          </p:cNvPr>
          <p:cNvSpPr/>
          <p:nvPr/>
        </p:nvSpPr>
        <p:spPr>
          <a:xfrm>
            <a:off x="5152760" y="4438758"/>
            <a:ext cx="1567543" cy="70424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command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11377" y="4368855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 descriptor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9185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252"/>
    </mc:Choice>
    <mc:Fallback>
      <p:transition spd="slow" advTm="6025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Simultaneous Command Execution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Hypercalls</a:t>
            </a:r>
            <a:r>
              <a:rPr kumimoji="1" lang="en-US" altLang="ja-JP" dirty="0"/>
              <a:t> can be simultaneously </a:t>
            </a:r>
            <a:r>
              <a:rPr lang="en-US" altLang="ja-JP" dirty="0"/>
              <a:t>issued </a:t>
            </a:r>
            <a:r>
              <a:rPr kumimoji="1" lang="en-US" altLang="ja-JP" dirty="0"/>
              <a:t>by multiple commands</a:t>
            </a:r>
          </a:p>
          <a:p>
            <a:pPr lvl="1"/>
            <a:r>
              <a:rPr kumimoji="1" lang="en-US" altLang="ja-JP" dirty="0"/>
              <a:t>Need to apply a different </a:t>
            </a:r>
            <a:r>
              <a:rPr kumimoji="1" lang="en-US" altLang="ja-JP" dirty="0" err="1"/>
              <a:t>hypercall</a:t>
            </a:r>
            <a:r>
              <a:rPr kumimoji="1" lang="en-US" altLang="ja-JP" dirty="0"/>
              <a:t> automaton for each command</a:t>
            </a:r>
          </a:p>
          <a:p>
            <a:r>
              <a:rPr lang="en-US" altLang="ja-JP" dirty="0"/>
              <a:t>Handle</a:t>
            </a:r>
            <a:r>
              <a:rPr kumimoji="1" lang="en-US" altLang="ja-JP" dirty="0"/>
              <a:t> a </a:t>
            </a:r>
            <a:r>
              <a:rPr kumimoji="1" lang="en-US" altLang="ja-JP" dirty="0" err="1"/>
              <a:t>hypercall</a:t>
            </a:r>
            <a:r>
              <a:rPr kumimoji="1" lang="en-US" altLang="ja-JP" dirty="0"/>
              <a:t> sequence per command</a:t>
            </a:r>
          </a:p>
          <a:p>
            <a:pPr lvl="1"/>
            <a:r>
              <a:rPr lang="en-US" altLang="ja-JP" dirty="0"/>
              <a:t>Distinguish commands using processes executing them</a:t>
            </a:r>
          </a:p>
          <a:p>
            <a:pPr lvl="1"/>
            <a:r>
              <a:rPr lang="en-US" altLang="ja-JP" dirty="0"/>
              <a:t>Identify each process by its page </a:t>
            </a:r>
            <a:r>
              <a:rPr lang="en-US" altLang="ja-JP" dirty="0" smtClean="0"/>
              <a:t>tables </a:t>
            </a:r>
            <a:r>
              <a:rPr lang="en-US" altLang="ja-JP" sz="2400" dirty="0" smtClean="0"/>
              <a:t>[Jones+ ATC'06]</a:t>
            </a:r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3199245" y="5585974"/>
            <a:ext cx="5727535" cy="42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/>
              <a:t>            hypervisor</a:t>
            </a:r>
            <a:endParaRPr kumimoji="1" lang="ja-JP" alt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886511" y="5752739"/>
            <a:ext cx="1534271" cy="65537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hypercall</a:t>
            </a:r>
          </a:p>
          <a:p>
            <a:pPr algn="ctr"/>
            <a:r>
              <a:rPr lang="en-US" altLang="ja-JP" dirty="0"/>
              <a:t>automaton 1</a:t>
            </a:r>
            <a:endParaRPr kumimoji="1" lang="ja-JP" alt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583010" y="5752739"/>
            <a:ext cx="1534271" cy="65537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hypercall</a:t>
            </a:r>
          </a:p>
          <a:p>
            <a:pPr algn="ctr"/>
            <a:r>
              <a:rPr lang="en-US" altLang="ja-JP" dirty="0"/>
              <a:t>automaton 2</a:t>
            </a:r>
            <a:endParaRPr kumimoji="1" lang="ja-JP" alt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3983017" y="5182346"/>
            <a:ext cx="0" cy="386027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262417" y="5182346"/>
            <a:ext cx="0" cy="386027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716317" y="5182346"/>
            <a:ext cx="0" cy="386027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5796301" y="5182346"/>
            <a:ext cx="2816" cy="386027"/>
          </a:xfrm>
          <a:prstGeom prst="straightConnector1">
            <a:avLst/>
          </a:prstGeom>
          <a:ln w="38100" cmpd="sng"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078517" y="5182346"/>
            <a:ext cx="0" cy="386027"/>
          </a:xfrm>
          <a:prstGeom prst="straightConnector1">
            <a:avLst/>
          </a:prstGeom>
          <a:ln w="38100" cmpd="sng"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532417" y="5182346"/>
            <a:ext cx="0" cy="386027"/>
          </a:xfrm>
          <a:prstGeom prst="straightConnector1">
            <a:avLst/>
          </a:prstGeom>
          <a:ln w="38100" cmpd="sng"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olded Corner 19"/>
          <p:cNvSpPr/>
          <p:nvPr/>
        </p:nvSpPr>
        <p:spPr>
          <a:xfrm>
            <a:off x="2547106" y="4666672"/>
            <a:ext cx="419100" cy="515673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Folded Corner 20"/>
          <p:cNvSpPr/>
          <p:nvPr/>
        </p:nvSpPr>
        <p:spPr>
          <a:xfrm>
            <a:off x="6818293" y="4666672"/>
            <a:ext cx="419100" cy="515673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7332999" y="4607677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page</a:t>
            </a:r>
          </a:p>
          <a:p>
            <a:pPr algn="ctr"/>
            <a:r>
              <a:rPr lang="en-US" altLang="ja-JP" dirty="0"/>
              <a:t>table 2</a:t>
            </a:r>
            <a:endParaRPr kumimoji="1" lang="ja-JP" altLang="en-US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xmlns="" id="{D7E8FC47-9417-E94F-9F32-92E228DE152C}"/>
              </a:ext>
            </a:extLst>
          </p:cNvPr>
          <p:cNvSpPr/>
          <p:nvPr/>
        </p:nvSpPr>
        <p:spPr>
          <a:xfrm>
            <a:off x="3199245" y="4512624"/>
            <a:ext cx="1567543" cy="66972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command 1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xmlns="" id="{AE7F5217-A993-3940-B606-B1A7F9613D7E}"/>
              </a:ext>
            </a:extLst>
          </p:cNvPr>
          <p:cNvSpPr/>
          <p:nvPr/>
        </p:nvSpPr>
        <p:spPr>
          <a:xfrm>
            <a:off x="5008769" y="4512624"/>
            <a:ext cx="1567543" cy="6696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command 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BCB63D9-5BD6-4444-BC3D-7C8FB107F8B4}"/>
              </a:ext>
            </a:extLst>
          </p:cNvPr>
          <p:cNvSpPr txBox="1"/>
          <p:nvPr/>
        </p:nvSpPr>
        <p:spPr>
          <a:xfrm>
            <a:off x="1625392" y="4607677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page</a:t>
            </a:r>
          </a:p>
          <a:p>
            <a:pPr algn="ctr"/>
            <a:r>
              <a:rPr lang="en-US" altLang="ja-JP" dirty="0"/>
              <a:t>table 1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182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612"/>
    </mc:Choice>
    <mc:Fallback>
      <p:transition spd="slow" advTm="6961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Preventing Information Leakage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Secure out-of-band remote management</a:t>
            </a:r>
          </a:p>
          <a:p>
            <a:pPr lvl="1"/>
            <a:r>
              <a:rPr lang="en-US" altLang="ja-JP" dirty="0"/>
              <a:t>The hypervisor has to </a:t>
            </a:r>
            <a:r>
              <a:rPr lang="en-US" altLang="ja-JP" dirty="0" err="1"/>
              <a:t>en</a:t>
            </a:r>
            <a:r>
              <a:rPr lang="en-US" altLang="ja-JP" dirty="0"/>
              <a:t>crypt I/O data </a:t>
            </a:r>
            <a:r>
              <a:rPr lang="en-US" altLang="ja-JP" sz="2400" dirty="0"/>
              <a:t>[</a:t>
            </a:r>
            <a:r>
              <a:rPr lang="en-US" altLang="ja-JP" sz="2400" dirty="0" err="1"/>
              <a:t>Egawa</a:t>
            </a:r>
            <a:r>
              <a:rPr lang="en-US" altLang="ja-JP" sz="2400" dirty="0"/>
              <a:t>+ CloudCom'12]</a:t>
            </a:r>
            <a:endParaRPr lang="en-US" altLang="ja-JP" dirty="0"/>
          </a:p>
          <a:p>
            <a:pPr lvl="1"/>
            <a:r>
              <a:rPr lang="en-US" altLang="ja-JP" dirty="0"/>
              <a:t>UVBond prevents its key from being registered to a malicious VM</a:t>
            </a:r>
          </a:p>
          <a:p>
            <a:r>
              <a:rPr lang="en-US" altLang="ja-JP" dirty="0"/>
              <a:t>Secure VM introspection</a:t>
            </a:r>
          </a:p>
          <a:p>
            <a:pPr lvl="1"/>
            <a:r>
              <a:rPr lang="en-US" altLang="ja-JP" dirty="0"/>
              <a:t>UVBond allows only a user to map his VM's memory</a:t>
            </a:r>
          </a:p>
          <a:p>
            <a:pPr lvl="1"/>
            <a:r>
              <a:rPr lang="en-US" altLang="ja-JP" dirty="0"/>
              <a:t>The hypervisor has to encrypt the memory data </a:t>
            </a:r>
            <a:r>
              <a:rPr lang="en-US" altLang="ja-JP" sz="2400" dirty="0"/>
              <a:t>[Kourai+ CLOUD'16]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8321255" y="4693007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5380346" y="5922034"/>
            <a:ext cx="3869010" cy="42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hypervisor</a:t>
            </a:r>
            <a:endParaRPr kumimoji="1" lang="ja-JP" altLang="en-US" dirty="0"/>
          </a:p>
        </p:txBody>
      </p:sp>
      <p:pic>
        <p:nvPicPr>
          <p:cNvPr id="7" name="Picture 6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033" y="4609448"/>
            <a:ext cx="986437" cy="10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10777" y="569944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remote host</a:t>
            </a:r>
            <a:endParaRPr kumimoji="1" lang="ja-JP" alt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A290F81-EAB0-BB40-91F5-4870EFAF1176}"/>
              </a:ext>
            </a:extLst>
          </p:cNvPr>
          <p:cNvSpPr/>
          <p:nvPr/>
        </p:nvSpPr>
        <p:spPr>
          <a:xfrm>
            <a:off x="5380346" y="4693006"/>
            <a:ext cx="1567543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management server</a:t>
            </a:r>
            <a:endParaRPr kumimoji="1" lang="ja-JP" alt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016489" y="4943303"/>
            <a:ext cx="2363857" cy="1"/>
          </a:xfrm>
          <a:prstGeom prst="straightConnector1">
            <a:avLst/>
          </a:prstGeom>
          <a:ln w="38100" cmpd="sng"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32823" y="450754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/>
              <a:t>encrypted I/O</a:t>
            </a:r>
            <a:endParaRPr kumimoji="1" lang="ja-JP" altLang="en-US" i="1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016489" y="5307124"/>
            <a:ext cx="2363857" cy="1"/>
          </a:xfrm>
          <a:prstGeom prst="straightConnector1">
            <a:avLst/>
          </a:prstGeom>
          <a:ln w="38100" cmpd="sng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52059" y="5333030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i="1"/>
              <a:t>encrypted</a:t>
            </a:r>
          </a:p>
          <a:p>
            <a:pPr algn="ctr"/>
            <a:r>
              <a:rPr lang="en-US" altLang="ja-JP" i="1"/>
              <a:t>memory data</a:t>
            </a:r>
            <a:endParaRPr kumimoji="1" lang="ja-JP" altLang="en-US" i="1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947540" y="4943303"/>
            <a:ext cx="1373366" cy="0"/>
          </a:xfrm>
          <a:prstGeom prst="straightConnector1">
            <a:avLst/>
          </a:prstGeom>
          <a:ln w="38100" cmpd="sng"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947540" y="5284562"/>
            <a:ext cx="1373366" cy="0"/>
          </a:xfrm>
          <a:prstGeom prst="straightConnector1">
            <a:avLst/>
          </a:prstGeom>
          <a:ln w="38100" cmpd="sng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Up Arrow 19"/>
          <p:cNvSpPr/>
          <p:nvPr/>
        </p:nvSpPr>
        <p:spPr>
          <a:xfrm>
            <a:off x="7458123" y="5452986"/>
            <a:ext cx="457200" cy="327357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7003455" y="4497380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/>
              <a:t>en/decrypt</a:t>
            </a:r>
            <a:endParaRPr kumimoji="1" lang="ja-JP" altLang="en-US" i="1"/>
          </a:p>
        </p:txBody>
      </p:sp>
    </p:spTree>
    <p:extLst>
      <p:ext uri="{BB962C8B-B14F-4D97-AF65-F5344CB8AC3E}">
        <p14:creationId xmlns:p14="http://schemas.microsoft.com/office/powerpoint/2010/main" val="35001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555"/>
    </mc:Choice>
    <mc:Fallback>
      <p:transition spd="slow" advTm="61555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Encryption of Para-virtualized Disk I/O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Paravirtual</a:t>
            </a:r>
            <a:r>
              <a:rPr kumimoji="1" lang="en-US" altLang="ja-JP" dirty="0"/>
              <a:t> disk drivers are often used for performance</a:t>
            </a:r>
          </a:p>
          <a:p>
            <a:pPr lvl="1"/>
            <a:r>
              <a:rPr kumimoji="1" lang="en-US" altLang="ja-JP" dirty="0"/>
              <a:t>Consist of front-end and back-end drivers</a:t>
            </a:r>
          </a:p>
          <a:p>
            <a:pPr lvl="1"/>
            <a:r>
              <a:rPr lang="en-US" altLang="ja-JP" dirty="0"/>
              <a:t>Share grant pages between them for I/O buffers</a:t>
            </a:r>
            <a:endParaRPr kumimoji="1" lang="en-US" altLang="ja-JP" dirty="0"/>
          </a:p>
          <a:p>
            <a:r>
              <a:rPr kumimoji="1" lang="en-US" altLang="ja-JP" dirty="0"/>
              <a:t>The hypervisor </a:t>
            </a:r>
            <a:r>
              <a:rPr kumimoji="1" lang="en-US" altLang="ja-JP" dirty="0" err="1"/>
              <a:t>en</a:t>
            </a:r>
            <a:r>
              <a:rPr kumimoji="1" lang="en-US" altLang="ja-JP" dirty="0"/>
              <a:t>/decrypts grant pages</a:t>
            </a:r>
          </a:p>
          <a:p>
            <a:pPr lvl="1"/>
            <a:r>
              <a:rPr lang="en-US" altLang="ja-JP" dirty="0"/>
              <a:t>Monitor the communication between the two drivers</a:t>
            </a:r>
          </a:p>
          <a:p>
            <a:pPr lvl="1"/>
            <a:r>
              <a:rPr lang="en-US" altLang="ja-JP" dirty="0"/>
              <a:t>Even cloud operators can </a:t>
            </a:r>
            <a:r>
              <a:rPr lang="en-US" altLang="ja-JP" dirty="0" smtClean="0"/>
              <a:t>read </a:t>
            </a:r>
            <a:r>
              <a:rPr lang="en-US" altLang="ja-JP" dirty="0"/>
              <a:t>decrypted data in grant pages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6" name="Rectangle 5"/>
          <p:cNvSpPr/>
          <p:nvPr/>
        </p:nvSpPr>
        <p:spPr>
          <a:xfrm>
            <a:off x="5907315" y="4508500"/>
            <a:ext cx="3149600" cy="13304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2735944" y="6063725"/>
            <a:ext cx="6320971" cy="42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hypervisor</a:t>
            </a:r>
            <a:endParaRPr kumimoji="1" lang="ja-JP" alt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634515" y="4659376"/>
            <a:ext cx="1181100" cy="10287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frontend</a:t>
            </a:r>
          </a:p>
          <a:p>
            <a:pPr algn="ctr"/>
            <a:r>
              <a:rPr lang="en-US" altLang="ja-JP"/>
              <a:t>driver</a:t>
            </a:r>
            <a:endParaRPr kumimoji="1" lang="ja-JP" altLang="en-US"/>
          </a:p>
        </p:txBody>
      </p:sp>
      <p:sp>
        <p:nvSpPr>
          <p:cNvPr id="10" name="Rectangle 9"/>
          <p:cNvSpPr/>
          <p:nvPr/>
        </p:nvSpPr>
        <p:spPr>
          <a:xfrm>
            <a:off x="6174015" y="4861814"/>
            <a:ext cx="977900" cy="6238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grant</a:t>
            </a:r>
          </a:p>
          <a:p>
            <a:pPr algn="ctr"/>
            <a:r>
              <a:rPr lang="en-US" altLang="ja-JP"/>
              <a:t>page</a:t>
            </a:r>
            <a:endParaRPr kumimoji="1" lang="ja-JP" altLang="en-US"/>
          </a:p>
        </p:txBody>
      </p:sp>
      <p:sp>
        <p:nvSpPr>
          <p:cNvPr id="11" name="Rounded Rectangle 10"/>
          <p:cNvSpPr/>
          <p:nvPr/>
        </p:nvSpPr>
        <p:spPr>
          <a:xfrm>
            <a:off x="3748315" y="4659376"/>
            <a:ext cx="1181100" cy="10287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backend</a:t>
            </a:r>
          </a:p>
          <a:p>
            <a:pPr algn="ctr"/>
            <a:r>
              <a:rPr lang="en-US" altLang="ja-JP"/>
              <a:t>driver</a:t>
            </a:r>
            <a:endParaRPr kumimoji="1" lang="ja-JP" altLang="en-US"/>
          </a:p>
        </p:txBody>
      </p:sp>
      <p:cxnSp>
        <p:nvCxnSpPr>
          <p:cNvPr id="13" name="Straight Arrow Connector 12"/>
          <p:cNvCxnSpPr>
            <a:stCxn id="11" idx="3"/>
            <a:endCxn id="10" idx="1"/>
          </p:cNvCxnSpPr>
          <p:nvPr/>
        </p:nvCxnSpPr>
        <p:spPr>
          <a:xfrm>
            <a:off x="4929415" y="5173726"/>
            <a:ext cx="1244600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  <a:endCxn id="9" idx="1"/>
          </p:cNvCxnSpPr>
          <p:nvPr/>
        </p:nvCxnSpPr>
        <p:spPr>
          <a:xfrm>
            <a:off x="7151915" y="5173726"/>
            <a:ext cx="482600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173700" y="452602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23" name="Up Arrow 22"/>
          <p:cNvSpPr/>
          <p:nvPr/>
        </p:nvSpPr>
        <p:spPr>
          <a:xfrm>
            <a:off x="6434365" y="5512664"/>
            <a:ext cx="457200" cy="438675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Can 4"/>
          <p:cNvSpPr/>
          <p:nvPr/>
        </p:nvSpPr>
        <p:spPr>
          <a:xfrm>
            <a:off x="2735944" y="4895358"/>
            <a:ext cx="522514" cy="590280"/>
          </a:xfrm>
          <a:prstGeom prst="ca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462719" y="4850560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/>
              <a:t>encrypted</a:t>
            </a:r>
          </a:p>
          <a:p>
            <a:pPr algn="ctr"/>
            <a:r>
              <a:rPr lang="en-US" altLang="ja-JP"/>
              <a:t>disk</a:t>
            </a:r>
            <a:endParaRPr kumimoji="1" lang="ja-JP" alt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65715" y="5173725"/>
            <a:ext cx="482600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6397" y="5557941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/>
              <a:t>en/decrypt</a:t>
            </a:r>
            <a:endParaRPr kumimoji="1" lang="ja-JP" altLang="en-US" i="1"/>
          </a:p>
        </p:txBody>
      </p:sp>
    </p:spTree>
    <p:extLst>
      <p:ext uri="{BB962C8B-B14F-4D97-AF65-F5344CB8AC3E}">
        <p14:creationId xmlns:p14="http://schemas.microsoft.com/office/powerpoint/2010/main" val="417956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408"/>
    </mc:Choice>
    <mc:Fallback>
      <p:transition spd="slow" advTm="57408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Duplication of Grant Pages 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The hypervisor duplicates grant pages</a:t>
            </a:r>
          </a:p>
          <a:p>
            <a:pPr lvl="1"/>
            <a:r>
              <a:rPr lang="en-US" altLang="ja-JP" dirty="0"/>
              <a:t>Only a guest</a:t>
            </a:r>
            <a:r>
              <a:rPr kumimoji="1" lang="en-US" altLang="ja-JP" dirty="0"/>
              <a:t> grant page can hold decrypted data</a:t>
            </a:r>
          </a:p>
          <a:p>
            <a:pPr lvl="1"/>
            <a:r>
              <a:rPr lang="en-US" altLang="ja-JP" dirty="0"/>
              <a:t>A</a:t>
            </a:r>
            <a:r>
              <a:rPr kumimoji="1" lang="en-US" altLang="ja-JP" dirty="0"/>
              <a:t> shadow grant page always holds encrypted data</a:t>
            </a:r>
          </a:p>
          <a:p>
            <a:r>
              <a:rPr kumimoji="1" lang="en-US" altLang="ja-JP" dirty="0"/>
              <a:t>The hypervisor synchronizes the two types of grant pages</a:t>
            </a:r>
          </a:p>
          <a:p>
            <a:pPr lvl="1"/>
            <a:r>
              <a:rPr lang="en-US" altLang="ja-JP" dirty="0"/>
              <a:t>Encrypt data in a guest grant page and stores it to a shadow one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Decrypt data in a shadow grant page and stores it to a guest one</a:t>
            </a:r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6856019" y="4508500"/>
            <a:ext cx="3149600" cy="13304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848120" y="6063725"/>
            <a:ext cx="7157499" cy="42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hypervisor</a:t>
            </a:r>
            <a:endParaRPr kumimoji="1" lang="ja-JP" alt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583219" y="4659376"/>
            <a:ext cx="1181100" cy="10287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frontend</a:t>
            </a:r>
          </a:p>
          <a:p>
            <a:pPr algn="ctr"/>
            <a:r>
              <a:rPr lang="en-US" altLang="ja-JP"/>
              <a:t>driver</a:t>
            </a:r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7122719" y="4659376"/>
            <a:ext cx="977900" cy="10287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guest</a:t>
            </a:r>
          </a:p>
          <a:p>
            <a:pPr algn="ctr"/>
            <a:r>
              <a:rPr kumimoji="1" lang="en-US" altLang="ja-JP"/>
              <a:t>grant</a:t>
            </a:r>
          </a:p>
          <a:p>
            <a:pPr algn="ctr"/>
            <a:r>
              <a:rPr lang="en-US" altLang="ja-JP"/>
              <a:t>page</a:t>
            </a:r>
            <a:endParaRPr kumimoji="1" lang="ja-JP" altLang="en-US"/>
          </a:p>
        </p:txBody>
      </p:sp>
      <p:sp>
        <p:nvSpPr>
          <p:cNvPr id="9" name="Rounded Rectangle 8"/>
          <p:cNvSpPr/>
          <p:nvPr/>
        </p:nvSpPr>
        <p:spPr>
          <a:xfrm>
            <a:off x="2848120" y="4659376"/>
            <a:ext cx="1181100" cy="10287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backend</a:t>
            </a:r>
          </a:p>
          <a:p>
            <a:pPr algn="ctr"/>
            <a:r>
              <a:rPr lang="en-US" altLang="ja-JP"/>
              <a:t>driver</a:t>
            </a:r>
            <a:endParaRPr kumimoji="1" lang="ja-JP" alt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489720" y="5052092"/>
            <a:ext cx="1632999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12" idx="1"/>
          </p:cNvCxnSpPr>
          <p:nvPr/>
        </p:nvCxnSpPr>
        <p:spPr>
          <a:xfrm>
            <a:off x="8100619" y="5173726"/>
            <a:ext cx="482600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122404" y="452602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4" name="Rectangle 13"/>
          <p:cNvSpPr/>
          <p:nvPr/>
        </p:nvSpPr>
        <p:spPr>
          <a:xfrm>
            <a:off x="4511820" y="4664202"/>
            <a:ext cx="977900" cy="10238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kumimoji="1" lang="en-US" altLang="ja-JP"/>
              <a:t>grant</a:t>
            </a:r>
          </a:p>
          <a:p>
            <a:pPr algn="ctr"/>
            <a:r>
              <a:rPr lang="en-US" altLang="ja-JP"/>
              <a:t>page</a:t>
            </a:r>
            <a:endParaRPr kumimoji="1" lang="ja-JP" alt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029220" y="5178552"/>
            <a:ext cx="482600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02228" y="465253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/>
              <a:t>decrypt</a:t>
            </a:r>
            <a:endParaRPr kumimoji="1" lang="ja-JP" altLang="en-US" i="1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489720" y="5267992"/>
            <a:ext cx="1632999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02228" y="527686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/>
              <a:t>encrypt</a:t>
            </a:r>
            <a:endParaRPr kumimoji="1" lang="ja-JP" altLang="en-US" i="1"/>
          </a:p>
        </p:txBody>
      </p:sp>
      <p:sp>
        <p:nvSpPr>
          <p:cNvPr id="22" name="Up Arrow 21"/>
          <p:cNvSpPr/>
          <p:nvPr/>
        </p:nvSpPr>
        <p:spPr>
          <a:xfrm>
            <a:off x="5949570" y="5661434"/>
            <a:ext cx="457200" cy="327357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Can 18"/>
          <p:cNvSpPr/>
          <p:nvPr/>
        </p:nvSpPr>
        <p:spPr>
          <a:xfrm>
            <a:off x="1865756" y="4878586"/>
            <a:ext cx="522514" cy="590280"/>
          </a:xfrm>
          <a:prstGeom prst="ca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" y="4850560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/>
              <a:t>encrypted</a:t>
            </a:r>
          </a:p>
          <a:p>
            <a:pPr algn="ctr"/>
            <a:r>
              <a:rPr lang="en-US" altLang="ja-JP"/>
              <a:t>disk</a:t>
            </a:r>
            <a:endParaRPr kumimoji="1" lang="ja-JP" alt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371969" y="5157934"/>
            <a:ext cx="482600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56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464"/>
    </mc:Choice>
    <mc:Fallback>
      <p:transition spd="slow" advTm="66464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Using AES-NI in the Hypervisor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Using XMM registers causes a hardware exception</a:t>
            </a:r>
          </a:p>
          <a:p>
            <a:pPr lvl="1"/>
            <a:r>
              <a:rPr lang="en-US" altLang="ja-JP" dirty="0"/>
              <a:t>The hypervisor defers the restoration of </a:t>
            </a:r>
            <a:r>
              <a:rPr lang="en-US" altLang="ja-JP" dirty="0" smtClean="0"/>
              <a:t>XMM </a:t>
            </a:r>
            <a:r>
              <a:rPr lang="en-US" altLang="ja-JP" dirty="0"/>
              <a:t>registers on CPU scheduling</a:t>
            </a:r>
          </a:p>
          <a:p>
            <a:r>
              <a:rPr kumimoji="1" lang="en-US" altLang="ja-JP" dirty="0" err="1"/>
              <a:t>T</a:t>
            </a:r>
            <a:r>
              <a:rPr kumimoji="1" lang="en-US" altLang="ja-JP" dirty="0"/>
              <a:t>emporarily disable a hardware exception</a:t>
            </a:r>
          </a:p>
          <a:p>
            <a:pPr lvl="1"/>
            <a:r>
              <a:rPr lang="en-US" altLang="ja-JP" dirty="0"/>
              <a:t>Save </a:t>
            </a:r>
            <a:r>
              <a:rPr lang="en-US" altLang="ja-JP" dirty="0" smtClean="0"/>
              <a:t>XMM </a:t>
            </a:r>
            <a:r>
              <a:rPr lang="en-US" altLang="ja-JP" dirty="0"/>
              <a:t>registers before the use</a:t>
            </a:r>
          </a:p>
          <a:p>
            <a:pPr lvl="1"/>
            <a:r>
              <a:rPr kumimoji="1" lang="en-US" altLang="ja-JP" dirty="0"/>
              <a:t>Restore them after the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3076757" y="4371072"/>
            <a:ext cx="5997794" cy="950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70376" y="4864169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>
                <a:solidFill>
                  <a:schemeClr val="bg1"/>
                </a:solidFill>
              </a:rPr>
              <a:t>hypervisor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1527" y="5684060"/>
            <a:ext cx="1130300" cy="711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XMM</a:t>
            </a:r>
          </a:p>
          <a:p>
            <a:pPr algn="ctr"/>
            <a:r>
              <a:rPr lang="en-US" altLang="ja-JP"/>
              <a:t>registers</a:t>
            </a:r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3997927" y="4570279"/>
            <a:ext cx="818940" cy="5525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ounded Rectangle 8"/>
          <p:cNvSpPr/>
          <p:nvPr/>
        </p:nvSpPr>
        <p:spPr>
          <a:xfrm>
            <a:off x="6084399" y="4570279"/>
            <a:ext cx="1157469" cy="5208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UVBond</a:t>
            </a:r>
            <a:endParaRPr kumimoji="1" lang="ja-JP" alt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51717" y="5233501"/>
            <a:ext cx="565150" cy="50754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607527" y="5225717"/>
            <a:ext cx="355810" cy="32875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2"/>
          </p:cNvCxnSpPr>
          <p:nvPr/>
        </p:nvCxnSpPr>
        <p:spPr>
          <a:xfrm flipH="1">
            <a:off x="6065062" y="5091139"/>
            <a:ext cx="598072" cy="552887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04324" y="544187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/>
              <a:t>2. use</a:t>
            </a:r>
            <a:endParaRPr kumimoji="1" lang="ja-JP" altLang="en-US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4980354" y="5302606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/>
              <a:t>1. save</a:t>
            </a:r>
            <a:endParaRPr kumimoji="1" lang="ja-JP" alt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3267786" y="5398601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/>
              <a:t>3. restore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2047393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567"/>
    </mc:Choice>
    <mc:Fallback>
      <p:transition spd="slow" advTm="5456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6420A5-6B76-1549-A3BB-98295CDA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Management in Clouds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8F0ACD-194A-1448-B35F-A345AF18C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IaaS clouds provide users with virtual machines (VMs)</a:t>
            </a:r>
          </a:p>
          <a:p>
            <a:pPr lvl="1"/>
            <a:r>
              <a:rPr lang="en-US" dirty="0"/>
              <a:t>Provide remote management of VMs</a:t>
            </a:r>
          </a:p>
          <a:p>
            <a:r>
              <a:rPr lang="en-US" dirty="0"/>
              <a:t>Users manage their VMs via the </a:t>
            </a:r>
            <a:r>
              <a:rPr lang="en-US"/>
              <a:t>management </a:t>
            </a:r>
            <a:r>
              <a:rPr lang="en-US" smtClean="0"/>
              <a:t>servers</a:t>
            </a:r>
            <a:endParaRPr lang="en-US" dirty="0"/>
          </a:p>
          <a:p>
            <a:pPr lvl="1"/>
            <a:r>
              <a:rPr lang="en-US" dirty="0"/>
              <a:t>Connect to the server and manipulate VMs</a:t>
            </a:r>
          </a:p>
          <a:p>
            <a:pPr lvl="1"/>
            <a:r>
              <a:rPr lang="en-US" dirty="0"/>
              <a:t>E.g., boot, shutdown, migration, and out-of-band remote management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30BCF4A-4190-7D47-AC23-9FDD5DA7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Cloud 4"/>
          <p:cNvSpPr/>
          <p:nvPr/>
        </p:nvSpPr>
        <p:spPr>
          <a:xfrm>
            <a:off x="5819767" y="4814888"/>
            <a:ext cx="5296395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2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96" y="4624452"/>
            <a:ext cx="986437" cy="10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567912" y="4708011"/>
            <a:ext cx="1567543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management server</a:t>
            </a:r>
            <a:endParaRPr kumimoji="1" lang="ja-JP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9249910" y="4708010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cxnSp>
        <p:nvCxnSpPr>
          <p:cNvPr id="10" name="Straight Arrow Connector 9"/>
          <p:cNvCxnSpPr>
            <a:stCxn id="6" idx="3"/>
            <a:endCxn id="7" idx="1"/>
          </p:cNvCxnSpPr>
          <p:nvPr/>
        </p:nvCxnSpPr>
        <p:spPr>
          <a:xfrm>
            <a:off x="3907533" y="5147826"/>
            <a:ext cx="2660379" cy="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  <a:endCxn id="8" idx="1"/>
          </p:cNvCxnSpPr>
          <p:nvPr/>
        </p:nvCxnSpPr>
        <p:spPr>
          <a:xfrm flipV="1">
            <a:off x="8135455" y="5147827"/>
            <a:ext cx="1114455" cy="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92244" y="5747791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558022" y="577271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cloud</a:t>
            </a:r>
            <a:endParaRPr kumimoji="1" lang="ja-JP" altLang="en-US" dirty="0"/>
          </a:p>
        </p:txBody>
      </p:sp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17" y="4792651"/>
            <a:ext cx="1401339" cy="1095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C:\Users\kawasho\Downloads\Screenshot from 2015-02-09 15_42_2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552" y="4531394"/>
            <a:ext cx="1482306" cy="94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346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324"/>
    </mc:Choice>
    <mc:Fallback>
      <p:transition spd="slow" advTm="46324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Experiments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conducted experiments to confirm the effectiveness of </a:t>
            </a:r>
            <a:r>
              <a:rPr kumimoji="1" lang="en-US" altLang="ja-JP" dirty="0" err="1"/>
              <a:t>UVBond</a:t>
            </a:r>
            <a:endParaRPr kumimoji="1" lang="en-US" altLang="ja-JP" dirty="0"/>
          </a:p>
          <a:p>
            <a:pPr lvl="1"/>
            <a:r>
              <a:rPr lang="en-US" altLang="ja-JP" dirty="0"/>
              <a:t>Investigate the e</a:t>
            </a:r>
            <a:r>
              <a:rPr kumimoji="1" lang="en-US" altLang="ja-JP" dirty="0"/>
              <a:t>xecution of management commands</a:t>
            </a:r>
          </a:p>
          <a:p>
            <a:pPr lvl="1"/>
            <a:r>
              <a:rPr kumimoji="1" lang="en-US" altLang="ja-JP" dirty="0"/>
              <a:t>Measure the boot and </a:t>
            </a:r>
            <a:r>
              <a:rPr kumimoji="1" lang="en-US" altLang="ja-JP" dirty="0" smtClean="0"/>
              <a:t>migration </a:t>
            </a:r>
            <a:r>
              <a:rPr kumimoji="1" lang="en-US" altLang="ja-JP" dirty="0"/>
              <a:t>time</a:t>
            </a:r>
          </a:p>
          <a:p>
            <a:pPr lvl="1"/>
            <a:r>
              <a:rPr lang="en-US" altLang="ja-JP" dirty="0"/>
              <a:t>Examine disk I/O performance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12578" y="3971342"/>
            <a:ext cx="167225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vCPU: 2</a:t>
            </a:r>
          </a:p>
          <a:p>
            <a:r>
              <a:rPr lang="en-US" altLang="ja-JP" dirty="0"/>
              <a:t>Memory: 2 GB</a:t>
            </a:r>
          </a:p>
          <a:p>
            <a:r>
              <a:rPr kumimoji="1" lang="en-US" altLang="ja-JP" dirty="0"/>
              <a:t>HDD: 20 GB</a:t>
            </a:r>
            <a:endParaRPr kumimoji="1" lang="ja-JP" altLang="en-US" dirty="0"/>
          </a:p>
        </p:txBody>
      </p:sp>
      <p:pic>
        <p:nvPicPr>
          <p:cNvPr id="7" name="図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721" y="4894672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33267" y="5340677"/>
            <a:ext cx="3082895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CPU: Intel Xeon E3-1290 v2</a:t>
            </a:r>
          </a:p>
          <a:p>
            <a:r>
              <a:rPr lang="en-US" altLang="ja-JP" dirty="0"/>
              <a:t>Memory: 8 GB</a:t>
            </a:r>
          </a:p>
          <a:p>
            <a:r>
              <a:rPr kumimoji="1" lang="en-US" altLang="ja-JP" dirty="0"/>
              <a:t>HDD: 1 TB</a:t>
            </a:r>
            <a:endParaRPr kumimoji="1" lang="ja-JP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3641500" y="4634403"/>
            <a:ext cx="567174" cy="5205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pic>
        <p:nvPicPr>
          <p:cNvPr id="9" name="図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631" y="4894672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>
            <a:stCxn id="7" idx="3"/>
            <a:endCxn id="9" idx="1"/>
          </p:cNvCxnSpPr>
          <p:nvPr/>
        </p:nvCxnSpPr>
        <p:spPr>
          <a:xfrm>
            <a:off x="4114987" y="5390238"/>
            <a:ext cx="2898644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8414" y="5433010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Gigabit Ethernet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31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904"/>
    </mc:Choice>
    <mc:Fallback>
      <p:transition spd="slow" advTm="27904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Command Execution with </a:t>
            </a:r>
            <a:r>
              <a:rPr kumimoji="1" lang="en-US" altLang="ja-JP" dirty="0" err="1"/>
              <a:t>Hypercall</a:t>
            </a:r>
            <a:r>
              <a:rPr kumimoji="1" lang="en-US" altLang="ja-JP" dirty="0"/>
              <a:t> Automata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executed commands with various VM descriptors and </a:t>
            </a:r>
            <a:r>
              <a:rPr kumimoji="1" lang="en-US" altLang="ja-JP" dirty="0" err="1"/>
              <a:t>hypercall</a:t>
            </a:r>
            <a:r>
              <a:rPr kumimoji="1" lang="en-US" altLang="ja-JP" dirty="0"/>
              <a:t> automata</a:t>
            </a:r>
          </a:p>
          <a:p>
            <a:pPr lvl="1"/>
            <a:r>
              <a:rPr lang="en-US" altLang="ja-JP" dirty="0"/>
              <a:t>The command execution succeeded only when both were correct</a:t>
            </a:r>
          </a:p>
          <a:p>
            <a:r>
              <a:rPr lang="en-US" altLang="ja-JP" dirty="0"/>
              <a:t>We measured the execution time of commands</a:t>
            </a:r>
          </a:p>
          <a:p>
            <a:pPr lvl="1"/>
            <a:r>
              <a:rPr kumimoji="1" lang="en-US" altLang="ja-JP" dirty="0"/>
              <a:t>The overhead was 4 </a:t>
            </a:r>
            <a:r>
              <a:rPr kumimoji="1" lang="en-US" altLang="ja-JP" dirty="0" err="1"/>
              <a:t>ms</a:t>
            </a:r>
            <a:r>
              <a:rPr kumimoji="1" lang="en-US" altLang="ja-JP" dirty="0"/>
              <a:t> for short-time commands</a:t>
            </a:r>
          </a:p>
          <a:p>
            <a:pPr lvl="1"/>
            <a:r>
              <a:rPr lang="en-US" altLang="ja-JP" dirty="0"/>
              <a:t>Negligible overhead for long-time ones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21</a:t>
            </a:fld>
            <a:endParaRPr kumimoji="1" lang="ja-JP" alt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0797215"/>
              </p:ext>
            </p:extLst>
          </p:nvPr>
        </p:nvGraphicFramePr>
        <p:xfrm>
          <a:off x="466413" y="4275116"/>
          <a:ext cx="7320961" cy="2477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866746090"/>
              </p:ext>
            </p:extLst>
          </p:nvPr>
        </p:nvGraphicFramePr>
        <p:xfrm>
          <a:off x="7787374" y="4275116"/>
          <a:ext cx="3815125" cy="2477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64297" y="4008684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long-time commands</a:t>
            </a:r>
            <a:endParaRPr kumimoji="1" lang="ja-JP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27825" y="4474379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short-time commands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71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203"/>
    </mc:Choice>
    <mc:Fallback>
      <p:transition spd="slow" advTm="68203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Performance of a VM Boot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measured the time from the execution of the create command to OS boot-up</a:t>
            </a:r>
          </a:p>
          <a:p>
            <a:pPr lvl="1"/>
            <a:r>
              <a:rPr kumimoji="1" lang="en-US" altLang="ja-JP" dirty="0"/>
              <a:t>With/without the page cache for VM's disk</a:t>
            </a:r>
          </a:p>
          <a:p>
            <a:r>
              <a:rPr lang="en-US" altLang="ja-JP" dirty="0"/>
              <a:t>The boot time was 6 sec longer in </a:t>
            </a:r>
            <a:r>
              <a:rPr lang="en-US" altLang="ja-JP" dirty="0" err="1"/>
              <a:t>UVBond</a:t>
            </a:r>
            <a:endParaRPr lang="en-US" altLang="ja-JP" dirty="0"/>
          </a:p>
          <a:p>
            <a:pPr lvl="1"/>
            <a:r>
              <a:rPr kumimoji="1" lang="en-US" altLang="ja-JP" dirty="0"/>
              <a:t>Due to the overhead of additional operations including encryption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22</a:t>
            </a:fld>
            <a:endParaRPr kumimoji="1" lang="ja-JP" alt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019957029"/>
              </p:ext>
            </p:extLst>
          </p:nvPr>
        </p:nvGraphicFramePr>
        <p:xfrm>
          <a:off x="2743200" y="3920533"/>
          <a:ext cx="6435919" cy="2774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175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288"/>
    </mc:Choice>
    <mc:Fallback>
      <p:transition spd="slow" advTm="49288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Performance of VM Migration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Migration time</a:t>
            </a:r>
          </a:p>
          <a:p>
            <a:pPr lvl="1"/>
            <a:r>
              <a:rPr lang="en-US" altLang="ja-JP" dirty="0"/>
              <a:t>We measured the execution time of the m</a:t>
            </a:r>
            <a:r>
              <a:rPr kumimoji="1" lang="en-US" altLang="ja-JP" dirty="0"/>
              <a:t>igrate command</a:t>
            </a:r>
          </a:p>
          <a:p>
            <a:pPr lvl="1"/>
            <a:r>
              <a:rPr kumimoji="1" lang="en-US" altLang="ja-JP" dirty="0" err="1"/>
              <a:t>UVBond</a:t>
            </a:r>
            <a:r>
              <a:rPr kumimoji="1" lang="en-US" altLang="ja-JP" dirty="0"/>
              <a:t> was 1.4 sec longer than </a:t>
            </a:r>
            <a:r>
              <a:rPr kumimoji="1" lang="en-US" altLang="ja-JP" dirty="0" smtClean="0"/>
              <a:t>vanilla </a:t>
            </a:r>
            <a:r>
              <a:rPr kumimoji="1" lang="en-US" altLang="ja-JP" dirty="0"/>
              <a:t>Xen</a:t>
            </a:r>
          </a:p>
          <a:p>
            <a:r>
              <a:rPr lang="en-US" altLang="ja-JP" dirty="0"/>
              <a:t>Downtime</a:t>
            </a:r>
          </a:p>
          <a:p>
            <a:pPr lvl="1"/>
            <a:r>
              <a:rPr lang="en-US" altLang="ja-JP" dirty="0"/>
              <a:t>We measured the time during which the VM stopped</a:t>
            </a:r>
          </a:p>
          <a:p>
            <a:pPr lvl="1"/>
            <a:r>
              <a:rPr kumimoji="1" lang="en-US" altLang="ja-JP" dirty="0" err="1"/>
              <a:t>UVBond</a:t>
            </a:r>
            <a:r>
              <a:rPr kumimoji="1" lang="en-US" altLang="ja-JP" dirty="0"/>
              <a:t> was only 50 </a:t>
            </a:r>
            <a:r>
              <a:rPr kumimoji="1" lang="en-US" altLang="ja-JP" dirty="0" err="1"/>
              <a:t>ms</a:t>
            </a:r>
            <a:r>
              <a:rPr kumimoji="1" lang="en-US" altLang="ja-JP" dirty="0"/>
              <a:t> longer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23</a:t>
            </a:fld>
            <a:endParaRPr kumimoji="1" lang="ja-JP" alt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03316049"/>
              </p:ext>
            </p:extLst>
          </p:nvPr>
        </p:nvGraphicFramePr>
        <p:xfrm>
          <a:off x="1650669" y="4358244"/>
          <a:ext cx="5142017" cy="2291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279331744"/>
              </p:ext>
            </p:extLst>
          </p:nvPr>
        </p:nvGraphicFramePr>
        <p:xfrm>
          <a:off x="7137070" y="4358244"/>
          <a:ext cx="3871356" cy="2291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70823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238"/>
    </mc:Choice>
    <mc:Fallback>
      <p:transition spd="slow" advTm="53238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Disk I/O Performance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measured the throughput and the latency using </a:t>
            </a:r>
            <a:r>
              <a:rPr kumimoji="1" lang="en-US" altLang="ja-JP" dirty="0" err="1"/>
              <a:t>fio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Compared with </a:t>
            </a:r>
            <a:r>
              <a:rPr kumimoji="1" lang="en-US" altLang="ja-JP" dirty="0" err="1"/>
              <a:t>dm</a:t>
            </a:r>
            <a:r>
              <a:rPr kumimoji="1" lang="en-US" altLang="ja-JP" dirty="0"/>
              <a:t>-crypt inside a VM</a:t>
            </a:r>
          </a:p>
          <a:p>
            <a:r>
              <a:rPr lang="en-US" altLang="ja-JP" dirty="0"/>
              <a:t>The performance degradation was less than 10%</a:t>
            </a:r>
          </a:p>
          <a:p>
            <a:pPr lvl="1"/>
            <a:r>
              <a:rPr lang="en-US" altLang="ja-JP" dirty="0"/>
              <a:t>Thanks to AES-NI</a:t>
            </a:r>
          </a:p>
          <a:p>
            <a:pPr lvl="1"/>
            <a:r>
              <a:rPr lang="en-US" altLang="ja-JP" dirty="0"/>
              <a:t>Comparable to </a:t>
            </a:r>
            <a:r>
              <a:rPr lang="en-US" altLang="ja-JP" dirty="0" err="1"/>
              <a:t>dm</a:t>
            </a:r>
            <a:r>
              <a:rPr lang="en-US" altLang="ja-JP" dirty="0"/>
              <a:t>-crypt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24</a:t>
            </a:fld>
            <a:endParaRPr kumimoji="1" lang="ja-JP" alt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22347644"/>
              </p:ext>
            </p:extLst>
          </p:nvPr>
        </p:nvGraphicFramePr>
        <p:xfrm>
          <a:off x="88900" y="3920533"/>
          <a:ext cx="7785100" cy="2813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947981107"/>
              </p:ext>
            </p:extLst>
          </p:nvPr>
        </p:nvGraphicFramePr>
        <p:xfrm>
          <a:off x="6769100" y="3920533"/>
          <a:ext cx="5264915" cy="2813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14825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855"/>
    </mc:Choice>
    <mc:Fallback>
      <p:transition spd="slow" advTm="55855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Related Work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Self-service cloud [Butt+ CCS'12][Butt+ SoCC'14]</a:t>
            </a:r>
          </a:p>
          <a:p>
            <a:pPr lvl="1"/>
            <a:r>
              <a:rPr lang="en-US" altLang="ja-JP" dirty="0"/>
              <a:t>User's VMs can be securely managed in his own privileged VM</a:t>
            </a:r>
            <a:endParaRPr kumimoji="1" lang="en-US" altLang="ja-JP" dirty="0"/>
          </a:p>
          <a:p>
            <a:pPr lvl="1"/>
            <a:r>
              <a:rPr lang="en-US" altLang="ja-JP" dirty="0"/>
              <a:t>The TCB is quite large</a:t>
            </a:r>
          </a:p>
          <a:p>
            <a:r>
              <a:rPr lang="en-US" altLang="ja-JP" dirty="0" err="1"/>
              <a:t>BitVisor</a:t>
            </a:r>
            <a:r>
              <a:rPr lang="en-US" altLang="ja-JP" dirty="0"/>
              <a:t> [Shinagawa+ VEE'09]</a:t>
            </a:r>
          </a:p>
          <a:p>
            <a:pPr lvl="1"/>
            <a:r>
              <a:rPr lang="en-US" altLang="ja-JP" dirty="0"/>
              <a:t>Encrypt the disk of a VM using a </a:t>
            </a:r>
            <a:r>
              <a:rPr lang="en-US" altLang="ja-JP" dirty="0" err="1"/>
              <a:t>parapass</a:t>
            </a:r>
            <a:r>
              <a:rPr lang="en-US" altLang="ja-JP" dirty="0"/>
              <a:t>-through driver</a:t>
            </a:r>
          </a:p>
          <a:p>
            <a:pPr lvl="1"/>
            <a:r>
              <a:rPr lang="en-US" altLang="ja-JP" dirty="0"/>
              <a:t>Support only fully virtualized OSes</a:t>
            </a:r>
          </a:p>
          <a:p>
            <a:r>
              <a:rPr kumimoji="1" lang="en-US" altLang="ja-JP" dirty="0"/>
              <a:t>System-call automata [</a:t>
            </a:r>
            <a:r>
              <a:rPr kumimoji="1" lang="en-US" altLang="ja-JP" dirty="0" err="1"/>
              <a:t>Hofmeyr</a:t>
            </a:r>
            <a:r>
              <a:rPr kumimoji="1" lang="en-US" altLang="ja-JP" dirty="0"/>
              <a:t>+ Comp.Sec.'98]</a:t>
            </a:r>
          </a:p>
          <a:p>
            <a:pPr lvl="1"/>
            <a:r>
              <a:rPr kumimoji="1" lang="en-US" altLang="ja-JP" dirty="0"/>
              <a:t>Detect intrusion on the basis of a sequence of system calls</a:t>
            </a:r>
          </a:p>
          <a:p>
            <a:pPr lvl="1"/>
            <a:r>
              <a:rPr lang="en-US" altLang="ja-JP" dirty="0" err="1"/>
              <a:t>Hypercall</a:t>
            </a:r>
            <a:r>
              <a:rPr lang="en-US" altLang="ja-JP" dirty="0"/>
              <a:t> automata are </a:t>
            </a:r>
            <a:r>
              <a:rPr lang="en-US" altLang="ja-JP" dirty="0" smtClean="0"/>
              <a:t>its </a:t>
            </a:r>
            <a:r>
              <a:rPr lang="en-US" altLang="ja-JP" dirty="0"/>
              <a:t>application to the hypervisor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659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351"/>
    </mc:Choice>
    <mc:Fallback>
      <p:transition spd="slow" advTm="87351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proposed </a:t>
            </a:r>
            <a:r>
              <a:rPr kumimoji="1" lang="en-US" altLang="ja-JP" dirty="0" err="1"/>
              <a:t>UVBond</a:t>
            </a:r>
            <a:r>
              <a:rPr kumimoji="1" lang="en-US" altLang="ja-JP" dirty="0"/>
              <a:t> for providing strong user binding to VMs in semi-trusted clouds</a:t>
            </a:r>
          </a:p>
          <a:p>
            <a:pPr lvl="1"/>
            <a:r>
              <a:rPr lang="en-US" altLang="ja-JP" dirty="0"/>
              <a:t>Boot user's VM by decrypting its encrypted disk inside the hypervisor</a:t>
            </a:r>
            <a:endParaRPr kumimoji="1" lang="en-US" altLang="ja-JP" dirty="0"/>
          </a:p>
          <a:p>
            <a:pPr lvl="1"/>
            <a:r>
              <a:rPr lang="en-US" altLang="ja-JP" dirty="0"/>
              <a:t>Securely execute management commands to his VM</a:t>
            </a:r>
          </a:p>
          <a:p>
            <a:pPr lvl="2"/>
            <a:r>
              <a:rPr lang="en-US" altLang="ja-JP" dirty="0"/>
              <a:t>With a </a:t>
            </a:r>
            <a:r>
              <a:rPr lang="en-US" altLang="ja-JP" dirty="0">
                <a:solidFill>
                  <a:srgbClr val="FF0000"/>
                </a:solidFill>
              </a:rPr>
              <a:t>VM descriptor</a:t>
            </a:r>
            <a:r>
              <a:rPr lang="en-US" altLang="ja-JP" dirty="0"/>
              <a:t> and </a:t>
            </a:r>
            <a:r>
              <a:rPr lang="en-US" altLang="ja-JP" dirty="0" err="1">
                <a:solidFill>
                  <a:srgbClr val="FF0000"/>
                </a:solidFill>
              </a:rPr>
              <a:t>hypercall</a:t>
            </a:r>
            <a:r>
              <a:rPr lang="en-US" altLang="ja-JP" dirty="0">
                <a:solidFill>
                  <a:srgbClr val="FF0000"/>
                </a:solidFill>
              </a:rPr>
              <a:t> automata</a:t>
            </a:r>
          </a:p>
          <a:p>
            <a:pPr lvl="1"/>
            <a:r>
              <a:rPr lang="en-US" altLang="ja-JP" dirty="0"/>
              <a:t>Prevent illegal command execution and VM redirection attacks</a:t>
            </a:r>
          </a:p>
          <a:p>
            <a:r>
              <a:rPr kumimoji="1" lang="en-US" altLang="ja-JP" dirty="0"/>
              <a:t>Future work</a:t>
            </a:r>
          </a:p>
          <a:p>
            <a:pPr lvl="1"/>
            <a:r>
              <a:rPr lang="en-US" altLang="ja-JP" dirty="0"/>
              <a:t>Apply </a:t>
            </a:r>
            <a:r>
              <a:rPr lang="en-US" altLang="ja-JP" dirty="0" err="1"/>
              <a:t>UVBond</a:t>
            </a:r>
            <a:r>
              <a:rPr lang="en-US" altLang="ja-JP" dirty="0"/>
              <a:t> to large cloud management systems, e.g., OpenStack</a:t>
            </a:r>
          </a:p>
          <a:p>
            <a:pPr lvl="2"/>
            <a:r>
              <a:rPr lang="en-US" altLang="ja-JP" dirty="0"/>
              <a:t>Need to extract commands and create their </a:t>
            </a:r>
            <a:r>
              <a:rPr lang="en-US" altLang="ja-JP" dirty="0" err="1"/>
              <a:t>hypercall</a:t>
            </a:r>
            <a:r>
              <a:rPr lang="en-US" altLang="ja-JP" dirty="0"/>
              <a:t> </a:t>
            </a:r>
            <a:r>
              <a:rPr lang="en-US" altLang="ja-JP" dirty="0" smtClean="0"/>
              <a:t>automata</a:t>
            </a:r>
          </a:p>
          <a:p>
            <a:pPr lvl="2"/>
            <a:r>
              <a:rPr lang="en-US" altLang="ja-JP" dirty="0" smtClean="0"/>
              <a:t>Need to modify the web interface and API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398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873"/>
    </mc:Choice>
    <mc:Fallback>
      <p:transition spd="slow" advTm="7387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Untrusted Cloud Operators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Not all the cloud operators are trusted in semi-trusted clouds</a:t>
            </a:r>
          </a:p>
          <a:p>
            <a:pPr lvl="1"/>
            <a:r>
              <a:rPr lang="en-US" altLang="ja-JP" dirty="0"/>
              <a:t>28% of cybercrimes are caused by insiders </a:t>
            </a:r>
            <a:r>
              <a:rPr lang="en-US" altLang="ja-JP" sz="2400" dirty="0"/>
              <a:t>[PwC'14]</a:t>
            </a:r>
            <a:endParaRPr lang="en-US" altLang="ja-JP" sz="2000" dirty="0"/>
          </a:p>
          <a:p>
            <a:pPr lvl="1"/>
            <a:r>
              <a:rPr lang="en-US" altLang="ja-JP" dirty="0"/>
              <a:t>35% of admins have accessed sensitive information </a:t>
            </a:r>
            <a:r>
              <a:rPr lang="en-US" altLang="ja-JP" sz="2400" dirty="0"/>
              <a:t>[CyberArk'09]</a:t>
            </a:r>
            <a:endParaRPr lang="en-US" altLang="ja-JP" sz="2000" dirty="0"/>
          </a:p>
          <a:p>
            <a:r>
              <a:rPr lang="en-US" altLang="ja-JP" dirty="0"/>
              <a:t>Untrusted cloud operators can abuse the management server and its 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Cloud 4"/>
          <p:cNvSpPr/>
          <p:nvPr/>
        </p:nvSpPr>
        <p:spPr>
          <a:xfrm>
            <a:off x="2909455" y="4678877"/>
            <a:ext cx="5771408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4572000"/>
            <a:ext cx="1567543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management server</a:t>
            </a:r>
            <a:endParaRPr kumimoji="1"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6979040" y="4571999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cxnSp>
        <p:nvCxnSpPr>
          <p:cNvPr id="8" name="Straight Arrow Connector 7"/>
          <p:cNvCxnSpPr>
            <a:endCxn id="7" idx="1"/>
          </p:cNvCxnSpPr>
          <p:nvPr/>
        </p:nvCxnSpPr>
        <p:spPr>
          <a:xfrm flipV="1">
            <a:off x="5225143" y="5011816"/>
            <a:ext cx="1753897" cy="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90246" y="5933846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operators</a:t>
            </a:r>
            <a:endParaRPr kumimoji="1" lang="ja-JP" altLang="en-US" dirty="0"/>
          </a:p>
        </p:txBody>
      </p:sp>
      <p:pic>
        <p:nvPicPr>
          <p:cNvPr id="12" name="図 10" descr="point-query-user-icone-6173-128.png">
            <a:extLst>
              <a:ext uri="{FF2B5EF4-FFF2-40B4-BE49-F238E27FC236}">
                <a16:creationId xmlns:a16="http://schemas.microsoft.com/office/drawing/2014/main" xmlns="" id="{0A2C2E85-ED53-1D48-9F96-524E447E4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4486" y="5278703"/>
            <a:ext cx="610358" cy="606896"/>
          </a:xfrm>
          <a:prstGeom prst="rect">
            <a:avLst/>
          </a:prstGeom>
        </p:spPr>
      </p:pic>
      <p:cxnSp>
        <p:nvCxnSpPr>
          <p:cNvPr id="14" name="Straight Arrow Connector 13"/>
          <p:cNvCxnSpPr>
            <a:stCxn id="12" idx="1"/>
          </p:cNvCxnSpPr>
          <p:nvPr/>
        </p:nvCxnSpPr>
        <p:spPr>
          <a:xfrm flipH="1" flipV="1">
            <a:off x="5225143" y="5343895"/>
            <a:ext cx="539343" cy="238256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374844" y="5310215"/>
            <a:ext cx="604196" cy="271936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98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829"/>
    </mc:Choice>
    <mc:Fallback>
      <p:transition spd="slow" advTm="4482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Issue 1: Illegal Command Execution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Cloud operators can execute arbitrary management commands to VMs</a:t>
            </a:r>
          </a:p>
          <a:p>
            <a:pPr lvl="1"/>
            <a:r>
              <a:rPr lang="en-US" altLang="ja-JP" dirty="0"/>
              <a:t>Perform</a:t>
            </a:r>
            <a:r>
              <a:rPr kumimoji="1" lang="en-US" altLang="ja-JP" dirty="0"/>
              <a:t> out-of-band remote management</a:t>
            </a:r>
          </a:p>
          <a:p>
            <a:pPr lvl="2"/>
            <a:r>
              <a:rPr lang="en-US" altLang="ja-JP" dirty="0"/>
              <a:t>Access virtual serial consoles and GUI consoles of VMs</a:t>
            </a:r>
            <a:endParaRPr kumimoji="1" lang="en-US" altLang="ja-JP" dirty="0"/>
          </a:p>
          <a:p>
            <a:pPr lvl="1"/>
            <a:r>
              <a:rPr lang="en-US" altLang="ja-JP" dirty="0"/>
              <a:t>Perform VM </a:t>
            </a:r>
            <a:r>
              <a:rPr lang="en-US" altLang="ja-JP" dirty="0" smtClean="0"/>
              <a:t>introspection</a:t>
            </a:r>
            <a:endParaRPr lang="en-US" altLang="ja-JP" dirty="0"/>
          </a:p>
          <a:p>
            <a:pPr lvl="2"/>
            <a:r>
              <a:rPr kumimoji="1" lang="en-US" altLang="ja-JP" dirty="0"/>
              <a:t>Access the memory, disks, and network of VMs</a:t>
            </a:r>
          </a:p>
          <a:p>
            <a:pPr lvl="1"/>
            <a:r>
              <a:rPr lang="en-US" altLang="ja-JP" dirty="0"/>
              <a:t>Eavesdrop on and tamper with sensitive information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Cloud 4"/>
          <p:cNvSpPr/>
          <p:nvPr/>
        </p:nvSpPr>
        <p:spPr>
          <a:xfrm>
            <a:off x="2921330" y="4963885"/>
            <a:ext cx="5771408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6990915" y="4857007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cxnSp>
        <p:nvCxnSpPr>
          <p:cNvPr id="8" name="Straight Arrow Connector 7"/>
          <p:cNvCxnSpPr>
            <a:endCxn id="7" idx="1"/>
          </p:cNvCxnSpPr>
          <p:nvPr/>
        </p:nvCxnSpPr>
        <p:spPr>
          <a:xfrm>
            <a:off x="4947175" y="5296823"/>
            <a:ext cx="2043740" cy="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45014" y="5635513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operators</a:t>
            </a:r>
            <a:endParaRPr kumimoji="1" lang="ja-JP" altLang="en-US" dirty="0"/>
          </a:p>
        </p:txBody>
      </p:sp>
      <p:pic>
        <p:nvPicPr>
          <p:cNvPr id="10" name="図 10" descr="point-query-user-icone-6173-128.png">
            <a:extLst>
              <a:ext uri="{FF2B5EF4-FFF2-40B4-BE49-F238E27FC236}">
                <a16:creationId xmlns:a16="http://schemas.microsoft.com/office/drawing/2014/main" xmlns="" id="{0A2C2E85-ED53-1D48-9F96-524E447E4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9481" y="4993375"/>
            <a:ext cx="610358" cy="60689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29108" y="5350935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>
                <a:solidFill>
                  <a:srgbClr val="FF0000"/>
                </a:solidFill>
              </a:rPr>
              <a:t>illegal</a:t>
            </a:r>
          </a:p>
          <a:p>
            <a:pPr algn="ctr"/>
            <a:r>
              <a:rPr kumimoji="1" lang="en-US" altLang="ja-JP">
                <a:solidFill>
                  <a:srgbClr val="FF0000"/>
                </a:solidFill>
              </a:rPr>
              <a:t>command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14" name="Picture 2" descr="「ビデオカード」の画像検索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016" y="6102492"/>
            <a:ext cx="96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「キーボード」の画像検索結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359" y="5887895"/>
            <a:ext cx="1175441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690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758"/>
    </mc:Choice>
    <mc:Fallback>
      <p:transition spd="slow" advTm="4275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Issue 2: VM Redirection Attack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Cloud operators can redirect user's commands to malicious VMs</a:t>
            </a:r>
          </a:p>
          <a:p>
            <a:pPr lvl="1"/>
            <a:r>
              <a:rPr lang="en-US" altLang="ja-JP" dirty="0"/>
              <a:t>Redirect out-of-band remote management</a:t>
            </a:r>
          </a:p>
          <a:p>
            <a:pPr lvl="2"/>
            <a:r>
              <a:rPr lang="en-US" altLang="ja-JP" dirty="0"/>
              <a:t>Steal login passwords by a malicious login program or a key logger</a:t>
            </a:r>
          </a:p>
          <a:p>
            <a:pPr lvl="1"/>
            <a:r>
              <a:rPr lang="en-US" altLang="ja-JP" dirty="0"/>
              <a:t>Redirect VM introspection</a:t>
            </a:r>
          </a:p>
          <a:p>
            <a:pPr lvl="2"/>
            <a:r>
              <a:rPr lang="en-US" altLang="ja-JP" dirty="0"/>
              <a:t>Return fake information even for compromised VMs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0" name="Cloud 9"/>
          <p:cNvSpPr/>
          <p:nvPr/>
        </p:nvSpPr>
        <p:spPr>
          <a:xfrm>
            <a:off x="3633850" y="5023262"/>
            <a:ext cx="6673933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Picture 10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835" y="4832825"/>
            <a:ext cx="986437" cy="10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381995" y="4916385"/>
            <a:ext cx="1567543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management server</a:t>
            </a:r>
            <a:endParaRPr kumimoji="1" lang="ja-JP" altLang="en-US" dirty="0"/>
          </a:p>
        </p:txBody>
      </p:sp>
      <p:sp>
        <p:nvSpPr>
          <p:cNvPr id="13" name="Rectangle 12"/>
          <p:cNvSpPr/>
          <p:nvPr/>
        </p:nvSpPr>
        <p:spPr>
          <a:xfrm>
            <a:off x="6726385" y="4916383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user's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cxnSp>
        <p:nvCxnSpPr>
          <p:cNvPr id="14" name="Straight Arrow Connector 13"/>
          <p:cNvCxnSpPr>
            <a:stCxn id="11" idx="3"/>
            <a:endCxn id="12" idx="1"/>
          </p:cNvCxnSpPr>
          <p:nvPr/>
        </p:nvCxnSpPr>
        <p:spPr>
          <a:xfrm>
            <a:off x="2708272" y="5356199"/>
            <a:ext cx="1673723" cy="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98299" y="592888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 dirty="0"/>
          </a:p>
        </p:txBody>
      </p:sp>
      <p:sp>
        <p:nvSpPr>
          <p:cNvPr id="18" name="Rectangle 17"/>
          <p:cNvSpPr/>
          <p:nvPr/>
        </p:nvSpPr>
        <p:spPr>
          <a:xfrm>
            <a:off x="8431334" y="4916383"/>
            <a:ext cx="1210977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malicious</a:t>
            </a:r>
          </a:p>
          <a:p>
            <a:pPr algn="ctr"/>
            <a:r>
              <a:rPr kumimoji="1" lang="en-US" altLang="ja-JP" dirty="0"/>
              <a:t>VM</a:t>
            </a:r>
            <a:endParaRPr kumimoji="1" lang="ja-JP" altLang="en-US" dirty="0"/>
          </a:p>
        </p:txBody>
      </p:sp>
      <p:cxnSp>
        <p:nvCxnSpPr>
          <p:cNvPr id="397" name="Straight Arrow Connector 396"/>
          <p:cNvCxnSpPr>
            <a:stCxn id="12" idx="3"/>
            <a:endCxn id="13" idx="1"/>
          </p:cNvCxnSpPr>
          <p:nvPr/>
        </p:nvCxnSpPr>
        <p:spPr>
          <a:xfrm flipV="1">
            <a:off x="5949538" y="5356200"/>
            <a:ext cx="776847" cy="2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Elbow Connector 405"/>
          <p:cNvCxnSpPr>
            <a:stCxn id="12" idx="0"/>
            <a:endCxn id="18" idx="0"/>
          </p:cNvCxnSpPr>
          <p:nvPr/>
        </p:nvCxnSpPr>
        <p:spPr>
          <a:xfrm rot="5400000" flipH="1" flipV="1">
            <a:off x="7101294" y="2980856"/>
            <a:ext cx="2" cy="3871056"/>
          </a:xfrm>
          <a:prstGeom prst="bentConnector3">
            <a:avLst>
              <a:gd name="adj1" fmla="val 11430100000"/>
            </a:avLst>
          </a:prstGeom>
          <a:ln w="38100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2" name="TextBox 421"/>
          <p:cNvSpPr txBox="1"/>
          <p:nvPr/>
        </p:nvSpPr>
        <p:spPr>
          <a:xfrm>
            <a:off x="6624241" y="429092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>
                <a:solidFill>
                  <a:srgbClr val="FF0000"/>
                </a:solidFill>
              </a:rPr>
              <a:t>redirect</a:t>
            </a:r>
            <a:endParaRPr kumimoji="1" lang="ja-JP" altLang="en-US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20682" y="495080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command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87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030"/>
    </mc:Choice>
    <mc:Fallback>
      <p:transition spd="slow" advTm="6703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The Root Cause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binding of users to their VMs is weak in traditional clouds</a:t>
            </a:r>
          </a:p>
          <a:p>
            <a:pPr lvl="1"/>
            <a:r>
              <a:rPr lang="en-US" altLang="ja-JP" dirty="0"/>
              <a:t>C</a:t>
            </a:r>
            <a:r>
              <a:rPr kumimoji="1" lang="en-US" altLang="ja-JP" dirty="0"/>
              <a:t>loud operators can access user's VMs</a:t>
            </a:r>
          </a:p>
          <a:p>
            <a:pPr lvl="2"/>
            <a:r>
              <a:rPr lang="en-US" altLang="ja-JP" dirty="0"/>
              <a:t>Necessary privilege for cloud management </a:t>
            </a:r>
            <a:endParaRPr kumimoji="1" lang="en-US" altLang="ja-JP" dirty="0"/>
          </a:p>
          <a:p>
            <a:pPr lvl="1"/>
            <a:r>
              <a:rPr lang="en-US" altLang="ja-JP" dirty="0"/>
              <a:t>Users can access cloud operator's VMs</a:t>
            </a:r>
          </a:p>
          <a:p>
            <a:pPr lvl="2"/>
            <a:r>
              <a:rPr lang="en-US" altLang="ja-JP" dirty="0"/>
              <a:t>D</a:t>
            </a:r>
            <a:r>
              <a:rPr kumimoji="1" lang="en-US" altLang="ja-JP" dirty="0"/>
              <a:t>ifficult to distinguish VMs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Cloud 4"/>
          <p:cNvSpPr/>
          <p:nvPr/>
        </p:nvSpPr>
        <p:spPr>
          <a:xfrm>
            <a:off x="4108862" y="4762006"/>
            <a:ext cx="5712032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5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847" y="4571569"/>
            <a:ext cx="986437" cy="10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900612" y="4655126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user's</a:t>
            </a:r>
          </a:p>
          <a:p>
            <a:pPr algn="ctr"/>
            <a:r>
              <a:rPr kumimoji="1" lang="en-US" altLang="ja-JP" dirty="0"/>
              <a:t>VM</a:t>
            </a:r>
            <a:endParaRPr kumimoji="1" lang="ja-JP" alt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83284" y="5094943"/>
            <a:ext cx="1673723" cy="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73311" y="566763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57007" y="4655126"/>
            <a:ext cx="1210977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operator's</a:t>
            </a:r>
          </a:p>
          <a:p>
            <a:pPr algn="ctr"/>
            <a:r>
              <a:rPr kumimoji="1" lang="en-US" altLang="ja-JP" dirty="0"/>
              <a:t>VM</a:t>
            </a:r>
            <a:endParaRPr kumimoji="1" lang="ja-JP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230648" y="543097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operators</a:t>
            </a:r>
            <a:endParaRPr kumimoji="1" lang="ja-JP" altLang="en-US" dirty="0"/>
          </a:p>
        </p:txBody>
      </p:sp>
      <p:pic>
        <p:nvPicPr>
          <p:cNvPr id="17" name="図 10" descr="point-query-user-icone-6173-128.png">
            <a:extLst>
              <a:ext uri="{FF2B5EF4-FFF2-40B4-BE49-F238E27FC236}">
                <a16:creationId xmlns:a16="http://schemas.microsoft.com/office/drawing/2014/main" xmlns="" id="{0A2C2E85-ED53-1D48-9F96-524E447E4C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5115" y="4808890"/>
            <a:ext cx="610358" cy="606896"/>
          </a:xfrm>
          <a:prstGeom prst="rect">
            <a:avLst/>
          </a:prstGeom>
        </p:spPr>
      </p:pic>
      <p:cxnSp>
        <p:nvCxnSpPr>
          <p:cNvPr id="18" name="Straight Arrow Connector 17"/>
          <p:cNvCxnSpPr>
            <a:stCxn id="8" idx="3"/>
          </p:cNvCxnSpPr>
          <p:nvPr/>
        </p:nvCxnSpPr>
        <p:spPr>
          <a:xfrm flipV="1">
            <a:off x="7828713" y="5094942"/>
            <a:ext cx="545005" cy="1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099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491"/>
    </mc:Choice>
    <mc:Fallback>
      <p:transition spd="slow" advTm="3649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UVBond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Strongly bind users to their VMs in the trusted hypervisor</a:t>
            </a:r>
            <a:endParaRPr lang="en-US" altLang="ja-JP" dirty="0"/>
          </a:p>
          <a:p>
            <a:pPr lvl="1"/>
            <a:r>
              <a:rPr lang="en-US" altLang="ja-JP" dirty="0"/>
              <a:t>Securely boot user's VM in semi-trusted clouds</a:t>
            </a:r>
          </a:p>
          <a:p>
            <a:pPr lvl="1"/>
            <a:r>
              <a:rPr lang="en-US" altLang="ja-JP" dirty="0"/>
              <a:t>Issue a VM descriptor to the user after the boot</a:t>
            </a:r>
          </a:p>
          <a:p>
            <a:r>
              <a:rPr lang="en-US" altLang="ja-JP" dirty="0"/>
              <a:t>Permit only the user to execute commands only to the VM corresponding to the VM descriptor</a:t>
            </a:r>
          </a:p>
          <a:p>
            <a:pPr lvl="1"/>
            <a:r>
              <a:rPr lang="en-US" altLang="ja-JP" dirty="0"/>
              <a:t>Prevent illegal command execution and VM redirection attacks</a:t>
            </a:r>
          </a:p>
          <a:p>
            <a:pPr lvl="1"/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Cloud 4"/>
          <p:cNvSpPr/>
          <p:nvPr/>
        </p:nvSpPr>
        <p:spPr>
          <a:xfrm>
            <a:off x="3230090" y="4928259"/>
            <a:ext cx="7399185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5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075" y="4737822"/>
            <a:ext cx="986437" cy="10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78235" y="4821382"/>
            <a:ext cx="1567543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management server</a:t>
            </a:r>
            <a:endParaRPr kumimoji="1" lang="ja-JP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6144342" y="4821380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user's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04512" y="5261196"/>
            <a:ext cx="1673723" cy="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94539" y="583388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8693046" y="4833256"/>
            <a:ext cx="1210977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malicious</a:t>
            </a:r>
          </a:p>
          <a:p>
            <a:pPr algn="ctr"/>
            <a:r>
              <a:rPr kumimoji="1" lang="en-US" altLang="ja-JP" dirty="0"/>
              <a:t>VM</a:t>
            </a:r>
            <a:endParaRPr kumimoji="1" lang="ja-JP" altLang="en-US" dirty="0"/>
          </a:p>
        </p:txBody>
      </p:sp>
      <p:cxnSp>
        <p:nvCxnSpPr>
          <p:cNvPr id="12" name="Straight Arrow Connector 11"/>
          <p:cNvCxnSpPr>
            <a:endCxn id="8" idx="1"/>
          </p:cNvCxnSpPr>
          <p:nvPr/>
        </p:nvCxnSpPr>
        <p:spPr>
          <a:xfrm flipV="1">
            <a:off x="5545778" y="5261197"/>
            <a:ext cx="598564" cy="2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7" idx="0"/>
            <a:endCxn id="11" idx="0"/>
          </p:cNvCxnSpPr>
          <p:nvPr/>
        </p:nvCxnSpPr>
        <p:spPr>
          <a:xfrm rot="16200000" flipH="1">
            <a:off x="7024334" y="2559055"/>
            <a:ext cx="11874" cy="4536528"/>
          </a:xfrm>
          <a:prstGeom prst="bentConnector3">
            <a:avLst>
              <a:gd name="adj1" fmla="val -2625291"/>
            </a:avLst>
          </a:prstGeom>
          <a:ln w="38100" cmpd="sng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978235" y="5925786"/>
            <a:ext cx="5925788" cy="42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hypervisor</a:t>
            </a:r>
            <a:endParaRPr kumimoji="1" lang="ja-JP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252210" y="5522022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operators</a:t>
            </a:r>
            <a:endParaRPr kumimoji="1" lang="ja-JP" altLang="en-US" dirty="0"/>
          </a:p>
        </p:txBody>
      </p:sp>
      <p:pic>
        <p:nvPicPr>
          <p:cNvPr id="19" name="図 10" descr="point-query-user-icone-6173-128.png">
            <a:extLst>
              <a:ext uri="{FF2B5EF4-FFF2-40B4-BE49-F238E27FC236}">
                <a16:creationId xmlns:a16="http://schemas.microsoft.com/office/drawing/2014/main" xmlns="" id="{0A2C2E85-ED53-1D48-9F96-524E447E4C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6677" y="4957748"/>
            <a:ext cx="610358" cy="606896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stCxn id="19" idx="1"/>
            <a:endCxn id="8" idx="3"/>
          </p:cNvCxnSpPr>
          <p:nvPr/>
        </p:nvCxnSpPr>
        <p:spPr>
          <a:xfrm flipH="1">
            <a:off x="7072443" y="5261196"/>
            <a:ext cx="454234" cy="1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37776" y="4852976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command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5518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979"/>
    </mc:Choice>
    <mc:Fallback>
      <p:transition spd="slow" advTm="4697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Threat Model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The hypervisor are trusted</a:t>
            </a:r>
          </a:p>
          <a:p>
            <a:pPr lvl="1"/>
            <a:r>
              <a:rPr kumimoji="1" lang="en-US" altLang="ja-JP" dirty="0"/>
              <a:t>By r</a:t>
            </a:r>
            <a:r>
              <a:rPr lang="en-US" altLang="ja-JP" dirty="0"/>
              <a:t>emote attestation with TPM at boot time</a:t>
            </a:r>
          </a:p>
          <a:p>
            <a:pPr lvl="1"/>
            <a:r>
              <a:rPr kumimoji="1" lang="en-US" altLang="ja-JP" dirty="0"/>
              <a:t>By security checks with hardware at runtime</a:t>
            </a:r>
          </a:p>
          <a:p>
            <a:r>
              <a:rPr kumimoji="1" lang="en-US" altLang="ja-JP" dirty="0"/>
              <a:t>Cloud operators are not trusted</a:t>
            </a:r>
          </a:p>
          <a:p>
            <a:pPr lvl="1"/>
            <a:r>
              <a:rPr kumimoji="1" lang="en-US" altLang="ja-JP" dirty="0"/>
              <a:t>Abuse privileged components including the management server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2628136" y="4417619"/>
            <a:ext cx="1567543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management server</a:t>
            </a:r>
            <a:endParaRPr kumimoji="1" lang="ja-JP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7966363" y="4417617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2628137" y="5522025"/>
            <a:ext cx="6266328" cy="42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hypervisor</a:t>
            </a:r>
            <a:endParaRPr kumimoji="1" lang="ja-JP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80992" y="498643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operators</a:t>
            </a:r>
            <a:endParaRPr kumimoji="1" lang="ja-JP" altLang="en-US" dirty="0"/>
          </a:p>
        </p:txBody>
      </p:sp>
      <p:pic>
        <p:nvPicPr>
          <p:cNvPr id="9" name="図 10" descr="point-query-user-icone-6173-128.png">
            <a:extLst>
              <a:ext uri="{FF2B5EF4-FFF2-40B4-BE49-F238E27FC236}">
                <a16:creationId xmlns:a16="http://schemas.microsoft.com/office/drawing/2014/main" xmlns="" id="{0A2C2E85-ED53-1D48-9F96-524E447E4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686" y="4417617"/>
            <a:ext cx="610358" cy="60689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452064" y="4417618"/>
            <a:ext cx="1567543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virtual</a:t>
            </a:r>
          </a:p>
          <a:p>
            <a:pPr algn="ctr"/>
            <a:r>
              <a:rPr lang="en-US" altLang="ja-JP" dirty="0" smtClean="0"/>
              <a:t>devices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955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858"/>
    </mc:Choice>
    <mc:Fallback>
      <p:transition spd="slow" advTm="5585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VM Boot with </a:t>
            </a:r>
            <a:r>
              <a:rPr lang="en-US" altLang="ja-JP" dirty="0" err="1"/>
              <a:t>UVBond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</a:t>
            </a:r>
            <a:r>
              <a:rPr kumimoji="1" lang="en-US" altLang="ja-JP" dirty="0"/>
              <a:t>hare a disk encryption key between a user and the hypervisor</a:t>
            </a:r>
          </a:p>
          <a:p>
            <a:pPr lvl="1"/>
            <a:r>
              <a:rPr lang="en-US" altLang="ja-JP" dirty="0"/>
              <a:t>The hypervisor associates the key with a created VM</a:t>
            </a:r>
          </a:p>
          <a:p>
            <a:r>
              <a:rPr kumimoji="1" lang="en-US" altLang="ja-JP" dirty="0"/>
              <a:t>Boot the VM by decrypting its encrypted disk in the hypervisor</a:t>
            </a:r>
          </a:p>
          <a:p>
            <a:pPr lvl="1"/>
            <a:r>
              <a:rPr kumimoji="1" lang="en-US" altLang="ja-JP" dirty="0"/>
              <a:t>Guarantee that user's own VM is booted with the correct disk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Cloud 4"/>
          <p:cNvSpPr/>
          <p:nvPr/>
        </p:nvSpPr>
        <p:spPr>
          <a:xfrm>
            <a:off x="4417858" y="4944895"/>
            <a:ext cx="6365174" cy="13300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5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840" y="4704425"/>
            <a:ext cx="986437" cy="10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118000" y="4787985"/>
            <a:ext cx="1567543" cy="8796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management server</a:t>
            </a:r>
            <a:endParaRPr kumimoji="1" lang="ja-JP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8515346" y="4799859"/>
            <a:ext cx="928101" cy="879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44277" y="5227799"/>
            <a:ext cx="1673723" cy="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34304" y="580048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 dirty="0"/>
          </a:p>
        </p:txBody>
      </p:sp>
      <p:sp>
        <p:nvSpPr>
          <p:cNvPr id="14" name="Rectangle 13"/>
          <p:cNvSpPr/>
          <p:nvPr/>
        </p:nvSpPr>
        <p:spPr>
          <a:xfrm>
            <a:off x="5118000" y="5892389"/>
            <a:ext cx="4987636" cy="469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/>
              <a:t>       hypervisor</a:t>
            </a:r>
            <a:endParaRPr kumimoji="1" lang="ja-JP" altLang="en-US" dirty="0"/>
          </a:p>
        </p:txBody>
      </p:sp>
      <p:sp>
        <p:nvSpPr>
          <p:cNvPr id="15" name="Can 14"/>
          <p:cNvSpPr/>
          <p:nvPr/>
        </p:nvSpPr>
        <p:spPr>
          <a:xfrm>
            <a:off x="7351063" y="4984782"/>
            <a:ext cx="498763" cy="522514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228" y="4554684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0641" y="5984377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Elbow Connector 18"/>
          <p:cNvCxnSpPr>
            <a:stCxn id="15" idx="3"/>
            <a:endCxn id="8" idx="2"/>
          </p:cNvCxnSpPr>
          <p:nvPr/>
        </p:nvCxnSpPr>
        <p:spPr>
          <a:xfrm rot="16200000" flipH="1">
            <a:off x="8203823" y="4903918"/>
            <a:ext cx="172196" cy="1378952"/>
          </a:xfrm>
          <a:prstGeom prst="bentConnector3">
            <a:avLst>
              <a:gd name="adj1" fmla="val 287928"/>
            </a:avLst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001562" y="4298564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/>
              <a:t>encrypted</a:t>
            </a:r>
          </a:p>
          <a:p>
            <a:pPr algn="ctr"/>
            <a:r>
              <a:rPr kumimoji="1" lang="en-US" altLang="ja-JP"/>
              <a:t>disk</a:t>
            </a:r>
            <a:endParaRPr kumimoji="1" lang="ja-JP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722509" y="4799859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 boot</a:t>
            </a:r>
            <a:endParaRPr kumimoji="1" lang="ja-JP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0445" y="5154157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disk encryption</a:t>
            </a:r>
          </a:p>
          <a:p>
            <a:pPr algn="ctr"/>
            <a:r>
              <a:rPr kumimoji="1" lang="en-US" altLang="ja-JP" dirty="0"/>
              <a:t>key</a:t>
            </a:r>
            <a:endParaRPr kumimoji="1" lang="ja-JP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41934" y="5992133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>
                <a:solidFill>
                  <a:schemeClr val="bg1"/>
                </a:solidFill>
              </a:rPr>
              <a:t>decrypt</a:t>
            </a:r>
            <a:endParaRPr kumimoji="1" lang="ja-JP" altLang="en-US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33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879"/>
    </mc:Choice>
    <mc:Fallback>
      <p:transition spd="slow" advTm="62879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38100" cmpd="sng">
          <a:solidFill>
            <a:schemeClr val="tx1"/>
          </a:solidFill>
          <a:headEnd type="none" w="med" len="med"/>
          <a:tailEnd type="arrow" w="med" len="med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119668</TotalTime>
  <Words>4519</Words>
  <Application>Microsoft Macintosh PowerPoint</Application>
  <PresentationFormat>Widescreen</PresentationFormat>
  <Paragraphs>612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 Black</vt:lpstr>
      <vt:lpstr>Calibri</vt:lpstr>
      <vt:lpstr>MS PGothic</vt:lpstr>
      <vt:lpstr>ＭＳ Ｐゴシック</vt:lpstr>
      <vt:lpstr>Tahoma</vt:lpstr>
      <vt:lpstr>Arial</vt:lpstr>
      <vt:lpstr>エッセンシャル</vt:lpstr>
      <vt:lpstr>UVBond: Strong User Binding to VMs for Secure Remote Management in Semi-Trusted Clouds</vt:lpstr>
      <vt:lpstr>Remote Management in Clouds</vt:lpstr>
      <vt:lpstr>Untrusted Cloud Operators</vt:lpstr>
      <vt:lpstr>Issue 1: Illegal Command Execution</vt:lpstr>
      <vt:lpstr>Issue 2: VM Redirection Attack</vt:lpstr>
      <vt:lpstr>The Root Cause</vt:lpstr>
      <vt:lpstr>UVBond</vt:lpstr>
      <vt:lpstr>Threat Model</vt:lpstr>
      <vt:lpstr>VM Boot with UVBond</vt:lpstr>
      <vt:lpstr>VM Descriptors</vt:lpstr>
      <vt:lpstr>VM Migration with UVBond</vt:lpstr>
      <vt:lpstr>Semantic Gap</vt:lpstr>
      <vt:lpstr>Hypercall Automaton</vt:lpstr>
      <vt:lpstr>Automaton-based Permission</vt:lpstr>
      <vt:lpstr>Simultaneous Command Execution</vt:lpstr>
      <vt:lpstr>Preventing Information Leakage</vt:lpstr>
      <vt:lpstr>Encryption of Para-virtualized Disk I/O</vt:lpstr>
      <vt:lpstr>Duplication of Grant Pages </vt:lpstr>
      <vt:lpstr>Using AES-NI in the Hypervisor</vt:lpstr>
      <vt:lpstr>Experiments</vt:lpstr>
      <vt:lpstr>Command Execution with Hypercall Automata</vt:lpstr>
      <vt:lpstr>Performance of a VM Boot</vt:lpstr>
      <vt:lpstr>Performance of VM Migration</vt:lpstr>
      <vt:lpstr>Disk I/O Performance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Kenichi Kourai</cp:lastModifiedBy>
  <cp:revision>2131</cp:revision>
  <cp:lastPrinted>2018-07-02T11:44:12Z</cp:lastPrinted>
  <dcterms:created xsi:type="dcterms:W3CDTF">2014-07-04T01:06:17Z</dcterms:created>
  <dcterms:modified xsi:type="dcterms:W3CDTF">2018-12-20T10:59:37Z</dcterms:modified>
</cp:coreProperties>
</file>