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4" r:id="rId1"/>
  </p:sldMasterIdLst>
  <p:notesMasterIdLst>
    <p:notesMasterId r:id="rId17"/>
  </p:notesMasterIdLst>
  <p:handoutMasterIdLst>
    <p:handoutMasterId r:id="rId18"/>
  </p:handoutMasterIdLst>
  <p:sldIdLst>
    <p:sldId id="256" r:id="rId2"/>
    <p:sldId id="317" r:id="rId3"/>
    <p:sldId id="339" r:id="rId4"/>
    <p:sldId id="319" r:id="rId5"/>
    <p:sldId id="320" r:id="rId6"/>
    <p:sldId id="322" r:id="rId7"/>
    <p:sldId id="323" r:id="rId8"/>
    <p:sldId id="342" r:id="rId9"/>
    <p:sldId id="350" r:id="rId10"/>
    <p:sldId id="351" r:id="rId11"/>
    <p:sldId id="327" r:id="rId12"/>
    <p:sldId id="328" r:id="rId13"/>
    <p:sldId id="348" r:id="rId14"/>
    <p:sldId id="329" r:id="rId15"/>
    <p:sldId id="33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64"/>
    <p:restoredTop sz="95122"/>
  </p:normalViewPr>
  <p:slideViewPr>
    <p:cSldViewPr snapToGrid="0" snapToObjects="1">
      <p:cViewPr>
        <p:scale>
          <a:sx n="170" d="100"/>
          <a:sy n="170" d="100"/>
        </p:scale>
        <p:origin x="472" y="-864"/>
      </p:cViewPr>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4" Type="http://schemas.openxmlformats.org/officeDocument/2006/relationships/oleObject" Target="file:////Users/k_sousuke/Desktop/&#23455;&#39443;(&#21330;&#26989;&#35542;&#25991;)-1.xlsx" TargetMode="External"/><Relationship Id="rId1" Type="http://schemas.microsoft.com/office/2011/relationships/chartStyle" Target="style1.xml"/><Relationship Id="rId2" Type="http://schemas.microsoft.com/office/2011/relationships/chartColorStyle" Target="colors1.xm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file:////Users/k_sousuke/Desktop/&#23455;&#39443;(&#21330;&#26989;&#35542;&#2599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5874486007064"/>
          <c:y val="0.0813942334319798"/>
          <c:w val="0.7401178739004"/>
          <c:h val="0.874344584935639"/>
        </c:manualLayout>
      </c:layout>
      <c:barChart>
        <c:barDir val="col"/>
        <c:grouping val="clustered"/>
        <c:varyColors val="0"/>
        <c:ser>
          <c:idx val="0"/>
          <c:order val="0"/>
          <c:tx>
            <c:strRef>
              <c:f>'Heartbeat-ping'!$K$3</c:f>
              <c:strCache>
                <c:ptCount val="1"/>
                <c:pt idx="0">
                  <c:v>GRASS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'Heartbeat-ping'!$L$2</c:f>
              <c:strCache>
                <c:ptCount val="1"/>
                <c:pt idx="0">
                  <c:v>time(μs)</c:v>
                </c:pt>
              </c:strCache>
            </c:strRef>
          </c:cat>
          <c:val>
            <c:numRef>
              <c:f>'Heartbeat-ping'!$L$3</c:f>
              <c:numCache>
                <c:formatCode>0</c:formatCode>
                <c:ptCount val="1"/>
                <c:pt idx="0">
                  <c:v>38.62</c:v>
                </c:pt>
              </c:numCache>
            </c:numRef>
          </c:val>
          <c:extLst xmlns:c16r2="http://schemas.microsoft.com/office/drawing/2015/06/chart">
            <c:ext xmlns:c16="http://schemas.microsoft.com/office/drawing/2014/chart" uri="{C3380CC4-5D6E-409C-BE32-E72D297353CC}">
              <c16:uniqueId val="{00000000-8F35-4E15-9315-2D9AAF7A6450}"/>
            </c:ext>
          </c:extLst>
        </c:ser>
        <c:ser>
          <c:idx val="1"/>
          <c:order val="1"/>
          <c:tx>
            <c:strRef>
              <c:f>'Heartbeat-ping'!$K$4</c:f>
              <c:strCache>
                <c:ptCount val="1"/>
                <c:pt idx="0">
                  <c:v>ping</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'Heartbeat-ping'!$L$2</c:f>
              <c:strCache>
                <c:ptCount val="1"/>
                <c:pt idx="0">
                  <c:v>time(μs)</c:v>
                </c:pt>
              </c:strCache>
            </c:strRef>
          </c:cat>
          <c:val>
            <c:numRef>
              <c:f>'Heartbeat-ping'!$L$4</c:f>
              <c:numCache>
                <c:formatCode>0</c:formatCode>
                <c:ptCount val="1"/>
                <c:pt idx="0">
                  <c:v>121.0</c:v>
                </c:pt>
              </c:numCache>
            </c:numRef>
          </c:val>
          <c:extLst xmlns:c16r2="http://schemas.microsoft.com/office/drawing/2015/06/chart">
            <c:ext xmlns:c16="http://schemas.microsoft.com/office/drawing/2014/chart" uri="{C3380CC4-5D6E-409C-BE32-E72D297353CC}">
              <c16:uniqueId val="{00000001-8F35-4E15-9315-2D9AAF7A6450}"/>
            </c:ext>
          </c:extLst>
        </c:ser>
        <c:dLbls>
          <c:showLegendKey val="0"/>
          <c:showVal val="0"/>
          <c:showCatName val="0"/>
          <c:showSerName val="0"/>
          <c:showPercent val="0"/>
          <c:showBubbleSize val="0"/>
        </c:dLbls>
        <c:gapWidth val="219"/>
        <c:overlap val="-27"/>
        <c:axId val="833674896"/>
        <c:axId val="1164024864"/>
      </c:barChart>
      <c:catAx>
        <c:axId val="833674896"/>
        <c:scaling>
          <c:orientation val="minMax"/>
        </c:scaling>
        <c:delete val="1"/>
        <c:axPos val="b"/>
        <c:numFmt formatCode="General" sourceLinked="1"/>
        <c:majorTickMark val="none"/>
        <c:minorTickMark val="none"/>
        <c:tickLblPos val="nextTo"/>
        <c:crossAx val="1164024864"/>
        <c:crosses val="autoZero"/>
        <c:auto val="1"/>
        <c:lblAlgn val="ctr"/>
        <c:lblOffset val="100"/>
        <c:noMultiLvlLbl val="0"/>
      </c:catAx>
      <c:valAx>
        <c:axId val="1164024864"/>
        <c:scaling>
          <c:orientation val="minMax"/>
          <c:max val="14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r>
                  <a:rPr lang="en-US" altLang="ja-JP" sz="2400" dirty="0" smtClean="0">
                    <a:solidFill>
                      <a:schemeClr val="tx1">
                        <a:lumMod val="75000"/>
                        <a:lumOff val="25000"/>
                      </a:schemeClr>
                    </a:solidFill>
                  </a:rPr>
                  <a:t>time(</a:t>
                </a:r>
                <a:r>
                  <a:rPr lang="en-US" altLang="ja-JP" sz="2400" dirty="0" err="1" smtClean="0">
                    <a:solidFill>
                      <a:schemeClr val="tx1">
                        <a:lumMod val="75000"/>
                        <a:lumOff val="25000"/>
                      </a:schemeClr>
                    </a:solidFill>
                  </a:rPr>
                  <a:t>μs</a:t>
                </a:r>
                <a:r>
                  <a:rPr lang="en-US" altLang="ja-JP" sz="2400" dirty="0">
                    <a:solidFill>
                      <a:schemeClr val="tx1">
                        <a:lumMod val="75000"/>
                        <a:lumOff val="25000"/>
                      </a:schemeClr>
                    </a:solidFill>
                  </a:rPr>
                  <a:t>)</a:t>
                </a:r>
                <a:endParaRPr lang="ja-JP" altLang="en-US" sz="2400" dirty="0">
                  <a:solidFill>
                    <a:schemeClr val="tx1">
                      <a:lumMod val="75000"/>
                      <a:lumOff val="25000"/>
                    </a:schemeClr>
                  </a:solidFill>
                </a:endParaRPr>
              </a:p>
            </c:rich>
          </c:tx>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endParaRPr lang="ja-JP"/>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ja-JP"/>
          </a:p>
        </c:txPr>
        <c:crossAx val="833674896"/>
        <c:crosses val="autoZero"/>
        <c:crossBetween val="between"/>
      </c:valAx>
      <c:spPr>
        <a:noFill/>
        <a:ln>
          <a:solidFill>
            <a:schemeClr val="tx1"/>
          </a:solidFill>
        </a:ln>
        <a:effectLst/>
      </c:spPr>
    </c:plotArea>
    <c:legend>
      <c:legendPos val="r"/>
      <c:layout>
        <c:manualLayout>
          <c:xMode val="edge"/>
          <c:yMode val="edge"/>
          <c:x val="0.23183098425568"/>
          <c:y val="0.0827792975135796"/>
          <c:w val="0.274316988785493"/>
          <c:h val="0.248847617095407"/>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1821433509347"/>
          <c:y val="0.047685469980315"/>
          <c:w val="0.801829392271983"/>
          <c:h val="0.717503075787402"/>
        </c:manualLayout>
      </c:layout>
      <c:scatterChart>
        <c:scatterStyle val="lineMarker"/>
        <c:varyColors val="0"/>
        <c:ser>
          <c:idx val="0"/>
          <c:order val="0"/>
          <c:tx>
            <c:strRef>
              <c:f>'Sheet1 (4)'!$A$3</c:f>
              <c:strCache>
                <c:ptCount val="1"/>
                <c:pt idx="0">
                  <c:v>要求のサイズを変更</c:v>
                </c:pt>
              </c:strCache>
            </c:strRef>
          </c:tx>
          <c:spPr>
            <a:ln w="31750" cap="rnd">
              <a:solidFill>
                <a:srgbClr val="0070C0"/>
              </a:solidFill>
              <a:round/>
            </a:ln>
            <a:effectLst/>
          </c:spPr>
          <c:marker>
            <c:symbol val="circle"/>
            <c:size val="5"/>
            <c:spPr>
              <a:solidFill>
                <a:srgbClr val="0070C0"/>
              </a:solidFill>
              <a:ln w="25400">
                <a:solidFill>
                  <a:srgbClr val="0070C0"/>
                </a:solidFill>
              </a:ln>
              <a:effectLst/>
            </c:spPr>
          </c:marker>
          <c:xVal>
            <c:numRef>
              <c:f>'Sheet1 (4)'!$D$2:$R$2</c:f>
              <c:numCache>
                <c:formatCode>General</c:formatCode>
                <c:ptCount val="15"/>
                <c:pt idx="0">
                  <c:v>0.0625</c:v>
                </c:pt>
                <c:pt idx="1">
                  <c:v>0.125</c:v>
                </c:pt>
                <c:pt idx="2">
                  <c:v>0.25</c:v>
                </c:pt>
                <c:pt idx="3">
                  <c:v>0.5</c:v>
                </c:pt>
                <c:pt idx="4">
                  <c:v>1.0</c:v>
                </c:pt>
                <c:pt idx="5">
                  <c:v>2.0</c:v>
                </c:pt>
                <c:pt idx="6">
                  <c:v>4.0</c:v>
                </c:pt>
                <c:pt idx="7">
                  <c:v>8.0</c:v>
                </c:pt>
                <c:pt idx="8">
                  <c:v>16.0</c:v>
                </c:pt>
                <c:pt idx="9">
                  <c:v>32.0</c:v>
                </c:pt>
                <c:pt idx="10">
                  <c:v>64.0</c:v>
                </c:pt>
                <c:pt idx="11">
                  <c:v>128.0</c:v>
                </c:pt>
                <c:pt idx="12">
                  <c:v>256.0</c:v>
                </c:pt>
                <c:pt idx="13">
                  <c:v>512.0</c:v>
                </c:pt>
                <c:pt idx="14">
                  <c:v>1024.0</c:v>
                </c:pt>
              </c:numCache>
            </c:numRef>
          </c:xVal>
          <c:yVal>
            <c:numRef>
              <c:f>'Sheet1 (4)'!$D$3:$R$3</c:f>
              <c:numCache>
                <c:formatCode>0.000</c:formatCode>
                <c:ptCount val="15"/>
                <c:pt idx="0">
                  <c:v>47.8</c:v>
                </c:pt>
                <c:pt idx="1">
                  <c:v>51.60000000000002</c:v>
                </c:pt>
                <c:pt idx="2">
                  <c:v>57.45</c:v>
                </c:pt>
                <c:pt idx="3">
                  <c:v>59.4</c:v>
                </c:pt>
                <c:pt idx="4">
                  <c:v>61.85</c:v>
                </c:pt>
                <c:pt idx="5">
                  <c:v>55.45</c:v>
                </c:pt>
                <c:pt idx="6">
                  <c:v>58.20000000000001</c:v>
                </c:pt>
                <c:pt idx="7">
                  <c:v>61.10000000000001</c:v>
                </c:pt>
                <c:pt idx="8">
                  <c:v>78.64999999999997</c:v>
                </c:pt>
                <c:pt idx="9">
                  <c:v>101.2</c:v>
                </c:pt>
                <c:pt idx="10">
                  <c:v>136.65</c:v>
                </c:pt>
                <c:pt idx="11">
                  <c:v>209.05</c:v>
                </c:pt>
                <c:pt idx="12">
                  <c:v>291.05</c:v>
                </c:pt>
                <c:pt idx="13">
                  <c:v>490.1000000000001</c:v>
                </c:pt>
                <c:pt idx="14">
                  <c:v>839.6500000000001</c:v>
                </c:pt>
              </c:numCache>
            </c:numRef>
          </c:yVal>
          <c:smooth val="0"/>
          <c:extLst xmlns:c16r2="http://schemas.microsoft.com/office/drawing/2015/06/chart">
            <c:ext xmlns:c16="http://schemas.microsoft.com/office/drawing/2014/chart" uri="{C3380CC4-5D6E-409C-BE32-E72D297353CC}">
              <c16:uniqueId val="{00000000-CBD6-4A51-AB0D-0B48024C5639}"/>
            </c:ext>
          </c:extLst>
        </c:ser>
        <c:ser>
          <c:idx val="1"/>
          <c:order val="1"/>
          <c:tx>
            <c:strRef>
              <c:f>'Sheet1 (4)'!$A$4</c:f>
              <c:strCache>
                <c:ptCount val="1"/>
                <c:pt idx="0">
                  <c:v>検知結果のサイズを変更</c:v>
                </c:pt>
              </c:strCache>
            </c:strRef>
          </c:tx>
          <c:spPr>
            <a:ln w="31750" cap="rnd">
              <a:solidFill>
                <a:schemeClr val="accent1"/>
              </a:solidFill>
              <a:round/>
            </a:ln>
            <a:effectLst/>
          </c:spPr>
          <c:marker>
            <c:symbol val="circle"/>
            <c:size val="5"/>
            <c:spPr>
              <a:solidFill>
                <a:srgbClr val="FF0000"/>
              </a:solidFill>
              <a:ln w="25400">
                <a:solidFill>
                  <a:schemeClr val="accent1"/>
                </a:solidFill>
              </a:ln>
              <a:effectLst/>
            </c:spPr>
          </c:marker>
          <c:xVal>
            <c:numRef>
              <c:f>'Sheet1 (4)'!$D$2:$R$2</c:f>
              <c:numCache>
                <c:formatCode>General</c:formatCode>
                <c:ptCount val="15"/>
                <c:pt idx="0">
                  <c:v>0.0625</c:v>
                </c:pt>
                <c:pt idx="1">
                  <c:v>0.125</c:v>
                </c:pt>
                <c:pt idx="2">
                  <c:v>0.25</c:v>
                </c:pt>
                <c:pt idx="3">
                  <c:v>0.5</c:v>
                </c:pt>
                <c:pt idx="4">
                  <c:v>1.0</c:v>
                </c:pt>
                <c:pt idx="5">
                  <c:v>2.0</c:v>
                </c:pt>
                <c:pt idx="6">
                  <c:v>4.0</c:v>
                </c:pt>
                <c:pt idx="7">
                  <c:v>8.0</c:v>
                </c:pt>
                <c:pt idx="8">
                  <c:v>16.0</c:v>
                </c:pt>
                <c:pt idx="9">
                  <c:v>32.0</c:v>
                </c:pt>
                <c:pt idx="10">
                  <c:v>64.0</c:v>
                </c:pt>
                <c:pt idx="11">
                  <c:v>128.0</c:v>
                </c:pt>
                <c:pt idx="12">
                  <c:v>256.0</c:v>
                </c:pt>
                <c:pt idx="13">
                  <c:v>512.0</c:v>
                </c:pt>
                <c:pt idx="14">
                  <c:v>1024.0</c:v>
                </c:pt>
              </c:numCache>
            </c:numRef>
          </c:xVal>
          <c:yVal>
            <c:numRef>
              <c:f>'Sheet1 (4)'!$D$4:$R$4</c:f>
              <c:numCache>
                <c:formatCode>0.000</c:formatCode>
                <c:ptCount val="15"/>
                <c:pt idx="0">
                  <c:v>43.55</c:v>
                </c:pt>
                <c:pt idx="1">
                  <c:v>41.45</c:v>
                </c:pt>
                <c:pt idx="2">
                  <c:v>51.95</c:v>
                </c:pt>
                <c:pt idx="3">
                  <c:v>51.95</c:v>
                </c:pt>
                <c:pt idx="4">
                  <c:v>49.10000000000001</c:v>
                </c:pt>
                <c:pt idx="5">
                  <c:v>52.60000000000002</c:v>
                </c:pt>
                <c:pt idx="6">
                  <c:v>65.5</c:v>
                </c:pt>
                <c:pt idx="7">
                  <c:v>65.60000000000001</c:v>
                </c:pt>
                <c:pt idx="8">
                  <c:v>71.35</c:v>
                </c:pt>
                <c:pt idx="9">
                  <c:v>87.65</c:v>
                </c:pt>
                <c:pt idx="10">
                  <c:v>125.05</c:v>
                </c:pt>
                <c:pt idx="11">
                  <c:v>176.85</c:v>
                </c:pt>
                <c:pt idx="12">
                  <c:v>273.1</c:v>
                </c:pt>
                <c:pt idx="13">
                  <c:v>467.3000000000001</c:v>
                </c:pt>
                <c:pt idx="14">
                  <c:v>772.7499999999999</c:v>
                </c:pt>
              </c:numCache>
            </c:numRef>
          </c:yVal>
          <c:smooth val="0"/>
          <c:extLst xmlns:c16r2="http://schemas.microsoft.com/office/drawing/2015/06/chart">
            <c:ext xmlns:c16="http://schemas.microsoft.com/office/drawing/2014/chart" uri="{C3380CC4-5D6E-409C-BE32-E72D297353CC}">
              <c16:uniqueId val="{00000001-CBD6-4A51-AB0D-0B48024C5639}"/>
            </c:ext>
          </c:extLst>
        </c:ser>
        <c:dLbls>
          <c:showLegendKey val="0"/>
          <c:showVal val="0"/>
          <c:showCatName val="0"/>
          <c:showSerName val="0"/>
          <c:showPercent val="0"/>
          <c:showBubbleSize val="0"/>
        </c:dLbls>
        <c:axId val="1128056528"/>
        <c:axId val="1266983664"/>
      </c:scatterChart>
      <c:valAx>
        <c:axId val="1128056528"/>
        <c:scaling>
          <c:orientation val="minMax"/>
          <c:max val="1024.0"/>
          <c:min val="0.0"/>
        </c:scaling>
        <c:delete val="0"/>
        <c:axPos val="b"/>
        <c:majorGridlines>
          <c:spPr>
            <a:ln w="9525" cap="flat" cmpd="sng" algn="ctr">
              <a:solidFill>
                <a:schemeClr val="bg1">
                  <a:lumMod val="75000"/>
                </a:schemeClr>
              </a:solidFill>
              <a:round/>
            </a:ln>
            <a:effectLst/>
          </c:spPr>
        </c:majorGridlines>
        <c:title>
          <c:tx>
            <c:rich>
              <a:bodyPr rot="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r>
                  <a:rPr lang="en-US" altLang="ja-JP" sz="2400">
                    <a:solidFill>
                      <a:schemeClr val="tx1">
                        <a:lumMod val="75000"/>
                        <a:lumOff val="25000"/>
                      </a:schemeClr>
                    </a:solidFill>
                  </a:rPr>
                  <a:t>size(KB)</a:t>
                </a:r>
                <a:endParaRPr lang="ja-JP" altLang="en-US" sz="2400">
                  <a:solidFill>
                    <a:schemeClr val="tx1">
                      <a:lumMod val="75000"/>
                      <a:lumOff val="25000"/>
                    </a:schemeClr>
                  </a:solidFill>
                </a:endParaRPr>
              </a:p>
            </c:rich>
          </c:tx>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ja-JP"/>
          </a:p>
        </c:txPr>
        <c:crossAx val="1266983664"/>
        <c:crosses val="autoZero"/>
        <c:crossBetween val="midCat"/>
        <c:majorUnit val="128.0"/>
      </c:valAx>
      <c:valAx>
        <c:axId val="1266983664"/>
        <c:scaling>
          <c:orientation val="minMax"/>
          <c:max val="1000.0"/>
        </c:scaling>
        <c:delete val="0"/>
        <c:axPos val="l"/>
        <c:majorGridlines>
          <c:spPr>
            <a:ln w="9525" cap="flat" cmpd="sng" algn="ctr">
              <a:solidFill>
                <a:schemeClr val="bg1">
                  <a:lumMod val="7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r>
                  <a:rPr lang="en-US" altLang="ja-JP" sz="2400">
                    <a:solidFill>
                      <a:schemeClr val="tx1">
                        <a:lumMod val="75000"/>
                        <a:lumOff val="25000"/>
                      </a:schemeClr>
                    </a:solidFill>
                  </a:rPr>
                  <a:t>time(μs)</a:t>
                </a:r>
                <a:endParaRPr lang="ja-JP" altLang="en-US" sz="2400">
                  <a:solidFill>
                    <a:schemeClr val="tx1">
                      <a:lumMod val="75000"/>
                      <a:lumOff val="25000"/>
                    </a:schemeClr>
                  </a:solidFill>
                </a:endParaRPr>
              </a:p>
            </c:rich>
          </c:tx>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endParaRPr lang="ja-JP"/>
            </a:p>
          </c:txPr>
        </c:title>
        <c:numFmt formatCode="General" sourceLinked="0"/>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ja-JP"/>
          </a:p>
        </c:txPr>
        <c:crossAx val="1128056528"/>
        <c:crosses val="autoZero"/>
        <c:crossBetween val="midCat"/>
      </c:valAx>
      <c:spPr>
        <a:noFill/>
        <a:ln>
          <a:solidFill>
            <a:schemeClr val="tx1"/>
          </a:solidFill>
        </a:ln>
        <a:effectLst/>
      </c:spPr>
    </c:plotArea>
    <c:legend>
      <c:legendPos val="b"/>
      <c:layout>
        <c:manualLayout>
          <c:xMode val="edge"/>
          <c:yMode val="edge"/>
          <c:x val="0.148043054517589"/>
          <c:y val="0.051427780511811"/>
          <c:w val="0.467297360414728"/>
          <c:h val="0.284285187007874"/>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49CAB07-64A5-5C40-93C2-14CEC0E16103}" type="datetimeFigureOut">
              <a:rPr kumimoji="1" lang="ja-JP" altLang="en-US" smtClean="0"/>
              <a:t>2018/2/19</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E72A6B6-5726-3B4B-BD14-DEBC9379C15C}" type="slidenum">
              <a:rPr kumimoji="1" lang="ja-JP" altLang="en-US" smtClean="0"/>
              <a:t>‹#›</a:t>
            </a:fld>
            <a:endParaRPr kumimoji="1" lang="ja-JP" altLang="en-US"/>
          </a:p>
        </p:txBody>
      </p:sp>
    </p:spTree>
    <p:extLst>
      <p:ext uri="{BB962C8B-B14F-4D97-AF65-F5344CB8AC3E}">
        <p14:creationId xmlns:p14="http://schemas.microsoft.com/office/powerpoint/2010/main" val="1057616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AB5C1A-4EBB-234A-A062-147C3DB7B643}" type="datetimeFigureOut">
              <a:rPr kumimoji="1" lang="ja-JP" altLang="en-US" smtClean="0"/>
              <a:t>2018/2/19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4B3E6E-DA07-8E40-8D00-3D0BC20C7469}" type="slidenum">
              <a:rPr kumimoji="1" lang="ja-JP" altLang="en-US" smtClean="0"/>
              <a:t>‹#›</a:t>
            </a:fld>
            <a:endParaRPr kumimoji="1" lang="ja-JP" altLang="en-US"/>
          </a:p>
        </p:txBody>
      </p:sp>
    </p:spTree>
    <p:extLst>
      <p:ext uri="{BB962C8B-B14F-4D97-AF65-F5344CB8AC3E}">
        <p14:creationId xmlns:p14="http://schemas.microsoft.com/office/powerpoint/2010/main" val="19057171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smtClean="0"/>
              <a:t>では今から、リモートホストの異常を検知するための</a:t>
            </a:r>
            <a:r>
              <a:rPr kumimoji="1" lang="en-US" altLang="ja-JP" dirty="0" smtClean="0"/>
              <a:t>GPU</a:t>
            </a:r>
            <a:r>
              <a:rPr kumimoji="1" lang="ja-JP" altLang="en-US" dirty="0" smtClean="0"/>
              <a:t>との直接通信機構と題しまして、</a:t>
            </a:r>
            <a:r>
              <a:rPr kumimoji="1" lang="ja-JP" altLang="en-US" smtClean="0"/>
              <a:t>光来研究室の</a:t>
            </a:r>
            <a:r>
              <a:rPr kumimoji="1" lang="ja-JP" altLang="en-US" dirty="0" smtClean="0"/>
              <a:t>金本が発表を行います。</a:t>
            </a:r>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1</a:t>
            </a:fld>
            <a:endParaRPr kumimoji="1" lang="ja-JP" altLang="en-US"/>
          </a:p>
        </p:txBody>
      </p:sp>
    </p:spTree>
    <p:extLst>
      <p:ext uri="{BB962C8B-B14F-4D97-AF65-F5344CB8AC3E}">
        <p14:creationId xmlns:p14="http://schemas.microsoft.com/office/powerpoint/2010/main" val="372405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近年、システムの複雑化に伴い、様々な異常が発生するようになってきています。</a:t>
            </a:r>
            <a:endParaRPr kumimoji="1" lang="en-US" altLang="ja-JP" dirty="0" smtClean="0"/>
          </a:p>
          <a:p>
            <a:r>
              <a:rPr kumimoji="1" lang="ja-JP" altLang="en-US" dirty="0" smtClean="0"/>
              <a:t>例として、</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a:t>
            </a:r>
            <a:r>
              <a:rPr kumimoji="1" lang="ja-JP" altLang="en-US" dirty="0" smtClean="0">
                <a:solidFill>
                  <a:srgbClr val="FF0000"/>
                </a:solidFill>
              </a:rPr>
              <a:t>クリック</a:t>
            </a:r>
            <a:r>
              <a:rPr kumimoji="1" lang="en-US" altLang="ja-JP" dirty="0" smtClean="0">
                <a:solidFill>
                  <a:srgbClr val="FF0000"/>
                </a:solidFill>
              </a:rPr>
              <a:t>*/</a:t>
            </a:r>
          </a:p>
          <a:p>
            <a:r>
              <a:rPr kumimoji="1" lang="en-US" altLang="ja-JP" dirty="0" smtClean="0"/>
              <a:t>OS</a:t>
            </a:r>
            <a:r>
              <a:rPr kumimoji="1" lang="ja-JP" altLang="en-US" dirty="0" smtClean="0"/>
              <a:t>等のシステム障害、</a:t>
            </a:r>
            <a:r>
              <a:rPr kumimoji="1" lang="en-US" altLang="ja-JP" dirty="0" smtClean="0"/>
              <a:t>CPU</a:t>
            </a:r>
            <a:r>
              <a:rPr kumimoji="1" lang="ja-JP" altLang="en-US" dirty="0" smtClean="0"/>
              <a:t>等の性能低下、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a:t>
            </a:r>
            <a:r>
              <a:rPr kumimoji="1" lang="ja-JP" altLang="en-US" dirty="0" smtClean="0">
                <a:solidFill>
                  <a:srgbClr val="FF0000"/>
                </a:solidFill>
              </a:rPr>
              <a:t>クリック</a:t>
            </a:r>
            <a:r>
              <a:rPr kumimoji="1" lang="en-US" altLang="ja-JP" dirty="0" smtClean="0">
                <a:solidFill>
                  <a:srgbClr val="FF0000"/>
                </a:solidFill>
              </a:rPr>
              <a:t>*/</a:t>
            </a:r>
          </a:p>
          <a:p>
            <a:r>
              <a:rPr kumimoji="1" lang="ja-JP" altLang="en-US" dirty="0" smtClean="0"/>
              <a:t>外部からの攻撃などが挙げられます。</a:t>
            </a:r>
            <a:endParaRPr kumimoji="1" lang="en-US" altLang="ja-JP" dirty="0" smtClean="0"/>
          </a:p>
          <a:p>
            <a:endParaRPr kumimoji="1" lang="en-US" altLang="ja-JP" dirty="0" smtClean="0"/>
          </a:p>
          <a:p>
            <a:r>
              <a:rPr kumimoji="1" lang="ja-JP" altLang="en-US" dirty="0" smtClean="0"/>
              <a:t>システムの異常を出来るだけ早く検知することは重要であり、早期に障害から復旧するための障害検知、システム性能を維持するための性能監視、攻撃の被害を最小化するための侵入検知などが行われ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2</a:t>
            </a:fld>
            <a:endParaRPr kumimoji="1" lang="ja-JP" altLang="en-US"/>
          </a:p>
        </p:txBody>
      </p:sp>
    </p:spTree>
    <p:extLst>
      <p:ext uri="{BB962C8B-B14F-4D97-AF65-F5344CB8AC3E}">
        <p14:creationId xmlns:p14="http://schemas.microsoft.com/office/powerpoint/2010/main" val="1196723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従来、ソフトウェアを用いた異常検知では、</a:t>
            </a:r>
            <a:r>
              <a:rPr kumimoji="1" lang="en-US" altLang="ja-JP" dirty="0" smtClean="0"/>
              <a:t>OS</a:t>
            </a:r>
            <a:r>
              <a:rPr kumimoji="1" lang="ja-JP" altLang="en-US" dirty="0" smtClean="0"/>
              <a:t>上や</a:t>
            </a:r>
            <a:r>
              <a:rPr kumimoji="1" lang="en-US" altLang="ja-JP" dirty="0" smtClean="0"/>
              <a:t>OS</a:t>
            </a:r>
            <a:r>
              <a:rPr kumimoji="1" lang="ja-JP" altLang="en-US" dirty="0" smtClean="0"/>
              <a:t>内部の検知</a:t>
            </a:r>
            <a:r>
              <a:rPr kumimoji="1" lang="ja-JP" altLang="en-US" dirty="0" smtClean="0"/>
              <a:t>システムを用いて異常</a:t>
            </a:r>
            <a:r>
              <a:rPr kumimoji="1" lang="ja-JP" altLang="en-US" dirty="0" smtClean="0"/>
              <a:t>を検知してきました</a:t>
            </a:r>
            <a:r>
              <a:rPr kumimoji="1" lang="ja-JP" altLang="en-US" dirty="0" smtClean="0"/>
              <a:t>。</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a:t>
            </a:r>
            <a:r>
              <a:rPr kumimoji="1" lang="ja-JP" altLang="en-US" dirty="0" smtClean="0">
                <a:solidFill>
                  <a:srgbClr val="FF0000"/>
                </a:solidFill>
              </a:rPr>
              <a:t>クリック</a:t>
            </a:r>
            <a:r>
              <a:rPr kumimoji="1" lang="en-US" altLang="ja-JP" dirty="0" smtClean="0">
                <a:solidFill>
                  <a:srgbClr val="FF0000"/>
                </a:solidFill>
              </a:rPr>
              <a:t>*/</a:t>
            </a:r>
            <a:endParaRPr kumimoji="1" lang="en-US" altLang="ja-JP" dirty="0" smtClean="0"/>
          </a:p>
          <a:p>
            <a:r>
              <a:rPr kumimoji="1" lang="ja-JP" altLang="en-US" dirty="0" smtClean="0"/>
              <a:t>例として</a:t>
            </a:r>
            <a:r>
              <a:rPr kumimoji="1" lang="ja-JP" altLang="en-US" dirty="0" smtClean="0"/>
              <a:t>、システムの状態を取得して障害を検知する障害検知システムやウィルス</a:t>
            </a:r>
            <a:r>
              <a:rPr kumimoji="1" lang="ja-JP" altLang="en-US" dirty="0" smtClean="0"/>
              <a:t>への感染を検知</a:t>
            </a:r>
            <a:r>
              <a:rPr kumimoji="1" lang="ja-JP" altLang="en-US" dirty="0" smtClean="0"/>
              <a:t>するアンチウィルスなど</a:t>
            </a:r>
            <a:r>
              <a:rPr kumimoji="1" lang="ja-JP" altLang="en-US" dirty="0" smtClean="0"/>
              <a:t>が挙げられます</a:t>
            </a:r>
            <a:r>
              <a:rPr kumimoji="1" lang="ja-JP" altLang="en-US" dirty="0" smtClean="0"/>
              <a:t>。</a:t>
            </a:r>
            <a:endParaRPr kumimoji="1" lang="en-US" altLang="ja-JP" dirty="0" smtClean="0"/>
          </a:p>
          <a:p>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しかし、これらの手法には問題があり、</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a:t>
            </a:r>
            <a:r>
              <a:rPr kumimoji="1" lang="ja-JP" altLang="en-US" dirty="0" smtClean="0">
                <a:solidFill>
                  <a:srgbClr val="FF0000"/>
                </a:solidFill>
              </a:rPr>
              <a:t>クリック</a:t>
            </a:r>
            <a:r>
              <a:rPr kumimoji="1" lang="en-US" altLang="ja-JP" dirty="0" smtClean="0">
                <a:solidFill>
                  <a:srgbClr val="FF0000"/>
                </a:solidFill>
              </a:rPr>
              <a:t>*/</a:t>
            </a:r>
          </a:p>
          <a:p>
            <a:r>
              <a:rPr kumimoji="1" lang="en-US" altLang="ja-JP" dirty="0" smtClean="0"/>
              <a:t>OS</a:t>
            </a:r>
            <a:r>
              <a:rPr kumimoji="1" lang="ja-JP" altLang="en-US" dirty="0" smtClean="0"/>
              <a:t>の内部に異常が発生すると、検知システムが停止してしまうという問題があります。</a:t>
            </a:r>
            <a:endParaRPr kumimoji="1" lang="en-US" altLang="ja-JP" dirty="0" smtClean="0"/>
          </a:p>
          <a:p>
            <a:r>
              <a:rPr kumimoji="1" lang="ja-JP" altLang="en-US" dirty="0" smtClean="0"/>
              <a:t>また、</a:t>
            </a:r>
            <a:r>
              <a:rPr kumimoji="1" lang="en-US" altLang="ja-JP" dirty="0" smtClean="0"/>
              <a:t>OS</a:t>
            </a:r>
            <a:r>
              <a:rPr kumimoji="1" lang="ja-JP" altLang="en-US" dirty="0" smtClean="0"/>
              <a:t>の内部にカーネルルートキットがインストールされることにより、</a:t>
            </a:r>
            <a:endParaRPr kumimoji="1" lang="en-US" altLang="ja-JP" dirty="0" smtClean="0"/>
          </a:p>
          <a:p>
            <a:r>
              <a:rPr kumimoji="1" lang="en-US" altLang="ja-JP" dirty="0" smtClean="0"/>
              <a:t>/*</a:t>
            </a:r>
            <a:r>
              <a:rPr kumimoji="1" lang="ja-JP" altLang="en-US" dirty="0" smtClean="0"/>
              <a:t>クリック</a:t>
            </a:r>
            <a:r>
              <a:rPr kumimoji="1" lang="en-US" altLang="ja-JP" dirty="0" smtClean="0"/>
              <a:t>*/</a:t>
            </a:r>
          </a:p>
          <a:p>
            <a:r>
              <a:rPr kumimoji="1" lang="ja-JP" altLang="en-US" dirty="0" smtClean="0"/>
              <a:t>アンチウィルスに</a:t>
            </a:r>
            <a:r>
              <a:rPr kumimoji="1" lang="ja-JP" altLang="en-US" dirty="0" smtClean="0"/>
              <a:t>偽の情報が返され、外部からの侵入が検知出来なくなります。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3</a:t>
            </a:fld>
            <a:endParaRPr kumimoji="1" lang="ja-JP" altLang="en-US"/>
          </a:p>
        </p:txBody>
      </p:sp>
    </p:spTree>
    <p:extLst>
      <p:ext uri="{BB962C8B-B14F-4D97-AF65-F5344CB8AC3E}">
        <p14:creationId xmlns:p14="http://schemas.microsoft.com/office/powerpoint/2010/main" val="879266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一方、ハードウェアを用いた異常検知では、専用ハードウェア上で異常を検知する手法や汎用</a:t>
            </a:r>
            <a:r>
              <a:rPr kumimoji="1" lang="en-US" altLang="ja-JP" dirty="0" smtClean="0"/>
              <a:t>CPU</a:t>
            </a:r>
            <a:r>
              <a:rPr kumimoji="1" lang="ja-JP" altLang="en-US" dirty="0" smtClean="0"/>
              <a:t>の隔離実行のための機能を利用する手法が提案されてきました。</a:t>
            </a:r>
            <a:endParaRPr kumimoji="1" lang="en-US" altLang="ja-JP" dirty="0" smtClean="0"/>
          </a:p>
          <a:p>
            <a:endParaRPr kumimoji="1" lang="en-US" altLang="ja-JP" dirty="0" smtClean="0"/>
          </a:p>
          <a:p>
            <a:r>
              <a:rPr kumimoji="1" lang="en-US" altLang="ja-JP" dirty="0" smtClean="0"/>
              <a:t>/*</a:t>
            </a:r>
            <a:r>
              <a:rPr kumimoji="1" lang="ja-JP" altLang="en-US" dirty="0" smtClean="0"/>
              <a:t>クリック</a:t>
            </a:r>
            <a:r>
              <a:rPr kumimoji="1" lang="en-US" altLang="ja-JP" dirty="0" smtClean="0"/>
              <a:t>*/</a:t>
            </a:r>
          </a:p>
          <a:p>
            <a:r>
              <a:rPr kumimoji="1" lang="ja-JP" altLang="en-US" dirty="0" smtClean="0"/>
              <a:t>専用ハードウェア上で異常を検知する手法の例として</a:t>
            </a:r>
            <a:r>
              <a:rPr kumimoji="1" lang="ja-JP" altLang="en-US" dirty="0" smtClean="0"/>
              <a:t>、</a:t>
            </a:r>
            <a:r>
              <a:rPr kumimoji="1" lang="en-US" altLang="ja-JP" dirty="0" smtClean="0"/>
              <a:t>PCI</a:t>
            </a:r>
            <a:r>
              <a:rPr kumimoji="1" lang="ja-JP" altLang="en-US" dirty="0" smtClean="0"/>
              <a:t>カード上で</a:t>
            </a:r>
            <a:r>
              <a:rPr kumimoji="1" lang="en-US" altLang="ja-JP" dirty="0" smtClean="0"/>
              <a:t>OS</a:t>
            </a:r>
            <a:r>
              <a:rPr kumimoji="1" lang="ja-JP" altLang="en-US" dirty="0" smtClean="0"/>
              <a:t>の整合性を検査する手法が提案されています。この手法では、リモートホスト</a:t>
            </a:r>
            <a:r>
              <a:rPr kumimoji="1" lang="ja-JP" altLang="en-US" dirty="0" smtClean="0"/>
              <a:t>からメモリを</a:t>
            </a:r>
            <a:r>
              <a:rPr kumimoji="1" lang="ja-JP" altLang="en-US" dirty="0" smtClean="0"/>
              <a:t>監視するため</a:t>
            </a:r>
            <a:r>
              <a:rPr kumimoji="1" lang="ja-JP" altLang="en-US" dirty="0" smtClean="0"/>
              <a:t>、信頼でき、高性能ですが、コストが高いという問題があります。</a:t>
            </a:r>
            <a:endParaRPr kumimoji="1" lang="en-US" altLang="ja-JP" dirty="0" smtClean="0"/>
          </a:p>
          <a:p>
            <a:endParaRPr kumimoji="1" lang="en-US" altLang="ja-JP" dirty="0" smtClean="0"/>
          </a:p>
          <a:p>
            <a:r>
              <a:rPr kumimoji="1" lang="en-US" altLang="ja-JP" dirty="0" smtClean="0"/>
              <a:t>/*</a:t>
            </a:r>
            <a:r>
              <a:rPr kumimoji="1" lang="ja-JP" altLang="en-US" dirty="0" smtClean="0"/>
              <a:t>クリック</a:t>
            </a:r>
            <a:r>
              <a:rPr kumimoji="1" lang="en-US" altLang="ja-JP" dirty="0" smtClean="0"/>
              <a:t>*/</a:t>
            </a:r>
          </a:p>
          <a:p>
            <a:r>
              <a:rPr kumimoji="1" lang="ja-JP" altLang="en-US" dirty="0" smtClean="0"/>
              <a:t>汎用</a:t>
            </a:r>
            <a:r>
              <a:rPr kumimoji="1" lang="en-US" altLang="ja-JP" dirty="0" smtClean="0"/>
              <a:t>CPU</a:t>
            </a:r>
            <a:r>
              <a:rPr kumimoji="1" lang="ja-JP" altLang="en-US" dirty="0" smtClean="0"/>
              <a:t>の隔離実行のための機能を利用する手法の例として</a:t>
            </a:r>
            <a:r>
              <a:rPr kumimoji="1" lang="ja-JP" altLang="en-US" dirty="0" smtClean="0"/>
              <a:t>、</a:t>
            </a:r>
            <a:r>
              <a:rPr kumimoji="1" lang="en-US" altLang="ja-JP" dirty="0" smtClean="0"/>
              <a:t>Intel</a:t>
            </a:r>
            <a:r>
              <a:rPr kumimoji="1" lang="ja-JP" altLang="en-US" dirty="0" smtClean="0"/>
              <a:t>製</a:t>
            </a:r>
            <a:r>
              <a:rPr kumimoji="1" lang="en-US" altLang="ja-JP" dirty="0" smtClean="0"/>
              <a:t>CPU</a:t>
            </a:r>
            <a:r>
              <a:rPr kumimoji="1" lang="ja-JP" altLang="en-US" dirty="0" smtClean="0"/>
              <a:t>のシステムマネジメントモード（</a:t>
            </a:r>
            <a:r>
              <a:rPr kumimoji="1" lang="en-US" altLang="ja-JP" dirty="0" smtClean="0"/>
              <a:t>SMM</a:t>
            </a:r>
            <a:r>
              <a:rPr kumimoji="1" lang="ja-JP" altLang="en-US" dirty="0" smtClean="0"/>
              <a:t>）と呼ばれる機能を</a:t>
            </a:r>
            <a:r>
              <a:rPr kumimoji="1" lang="ja-JP" altLang="en-US" dirty="0" smtClean="0"/>
              <a:t>用いてメモリを監視する手法が提案されています</a:t>
            </a:r>
            <a:r>
              <a:rPr kumimoji="1" lang="ja-JP" altLang="en-US" dirty="0" smtClean="0"/>
              <a:t>。</a:t>
            </a:r>
            <a:r>
              <a:rPr kumimoji="1" lang="en-US" altLang="ja-JP" dirty="0" smtClean="0"/>
              <a:t>CPU</a:t>
            </a:r>
            <a:r>
              <a:rPr kumimoji="1" lang="ja-JP" altLang="en-US" dirty="0" smtClean="0"/>
              <a:t>は標準的に搭載されているためにコストは低く、</a:t>
            </a:r>
            <a:r>
              <a:rPr kumimoji="1" lang="en-US" altLang="ja-JP" dirty="0" smtClean="0"/>
              <a:t>SMM</a:t>
            </a:r>
            <a:r>
              <a:rPr kumimoji="1" lang="ja-JP" altLang="en-US" dirty="0" smtClean="0"/>
              <a:t>を実行することで安全に監視できるために信頼できますが、</a:t>
            </a:r>
            <a:r>
              <a:rPr kumimoji="1" lang="en-US" altLang="ja-JP" dirty="0" smtClean="0"/>
              <a:t>SMM</a:t>
            </a:r>
            <a:r>
              <a:rPr kumimoji="1" lang="ja-JP" altLang="en-US" dirty="0" smtClean="0"/>
              <a:t>の実行は低速であり、システム全体が停止してしまうなど性能面に問題があります。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4</a:t>
            </a:fld>
            <a:endParaRPr kumimoji="1" lang="ja-JP" altLang="en-US"/>
          </a:p>
        </p:txBody>
      </p:sp>
    </p:spTree>
    <p:extLst>
      <p:ext uri="{BB962C8B-B14F-4D97-AF65-F5344CB8AC3E}">
        <p14:creationId xmlns:p14="http://schemas.microsoft.com/office/powerpoint/2010/main" val="1364022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そこで、高信頼・低コスト・高性能の</a:t>
            </a:r>
            <a:r>
              <a:rPr kumimoji="1" lang="en-US" altLang="ja-JP" dirty="0" smtClean="0"/>
              <a:t>3</a:t>
            </a:r>
            <a:r>
              <a:rPr kumimoji="1" lang="ja-JP" altLang="en-US" dirty="0" smtClean="0"/>
              <a:t>つを満たすものとして、</a:t>
            </a:r>
            <a:r>
              <a:rPr kumimoji="1" lang="en-US" altLang="ja-JP" dirty="0" smtClean="0"/>
              <a:t>GPU</a:t>
            </a:r>
            <a:r>
              <a:rPr kumimoji="1" lang="ja-JP" altLang="en-US" dirty="0" smtClean="0"/>
              <a:t>を用いた異常検知手法も提案されてきました</a:t>
            </a:r>
            <a:r>
              <a:rPr kumimoji="1" lang="ja-JP" altLang="en-US" dirty="0" smtClean="0"/>
              <a:t>。</a:t>
            </a:r>
            <a:endParaRPr kumimoji="1" lang="en-US" altLang="ja-JP" dirty="0" smtClean="0"/>
          </a:p>
          <a:p>
            <a:endParaRPr kumimoji="1" lang="en-US" altLang="ja-JP" dirty="0" smtClean="0"/>
          </a:p>
          <a:p>
            <a:r>
              <a:rPr kumimoji="1" lang="ja-JP" altLang="en-US" dirty="0" smtClean="0"/>
              <a:t>高信頼：</a:t>
            </a:r>
            <a:r>
              <a:rPr kumimoji="1" lang="en-US" altLang="ja-JP" dirty="0" smtClean="0"/>
              <a:t>CPU</a:t>
            </a:r>
            <a:r>
              <a:rPr kumimoji="1" lang="ja-JP" altLang="en-US" dirty="0" smtClean="0"/>
              <a:t>やメインメモリから独立</a:t>
            </a:r>
            <a:endParaRPr kumimoji="1" lang="en-US" altLang="ja-JP" dirty="0" smtClean="0"/>
          </a:p>
          <a:p>
            <a:r>
              <a:rPr kumimoji="1" lang="ja-JP" altLang="en-US" dirty="0" smtClean="0"/>
              <a:t>低コスト：多くの計算機に標準的に搭載</a:t>
            </a:r>
            <a:endParaRPr kumimoji="1" lang="en-US" altLang="ja-JP" dirty="0" smtClean="0"/>
          </a:p>
          <a:p>
            <a:r>
              <a:rPr kumimoji="1" lang="ja-JP" altLang="en-US" dirty="0" smtClean="0"/>
              <a:t>高性能：</a:t>
            </a:r>
            <a:r>
              <a:rPr kumimoji="1" lang="en-US" altLang="ja-JP" dirty="0" smtClean="0"/>
              <a:t>GPU</a:t>
            </a:r>
            <a:r>
              <a:rPr kumimoji="1" lang="ja-JP" altLang="en-US" dirty="0" smtClean="0"/>
              <a:t>内の多数の演算コアを用いて並列処理が可能</a:t>
            </a:r>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5</a:t>
            </a:fld>
            <a:endParaRPr kumimoji="1" lang="ja-JP" altLang="en-US"/>
          </a:p>
        </p:txBody>
      </p:sp>
    </p:spTree>
    <p:extLst>
      <p:ext uri="{BB962C8B-B14F-4D97-AF65-F5344CB8AC3E}">
        <p14:creationId xmlns:p14="http://schemas.microsoft.com/office/powerpoint/2010/main" val="1468497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8</a:t>
            </a:fld>
            <a:endParaRPr kumimoji="1" lang="ja-JP" altLang="en-US"/>
          </a:p>
        </p:txBody>
      </p:sp>
    </p:spTree>
    <p:extLst>
      <p:ext uri="{BB962C8B-B14F-4D97-AF65-F5344CB8AC3E}">
        <p14:creationId xmlns:p14="http://schemas.microsoft.com/office/powerpoint/2010/main" val="8964913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ネットワーク性能（</a:t>
            </a:r>
            <a:r>
              <a:rPr kumimoji="1" lang="en-US" altLang="ja-JP" dirty="0" err="1" smtClean="0"/>
              <a:t>iperf</a:t>
            </a:r>
            <a:r>
              <a:rPr kumimoji="1" lang="ja-JP" altLang="en-US" dirty="0" smtClean="0"/>
              <a:t>）：</a:t>
            </a:r>
            <a:r>
              <a:rPr kumimoji="1" lang="en-US" altLang="ja-JP" dirty="0" smtClean="0"/>
              <a:t>12.0Gb/s</a:t>
            </a:r>
          </a:p>
          <a:p>
            <a:r>
              <a:rPr kumimoji="1" lang="ja-JP" altLang="en-US" sz="1200" b="0" i="0" u="none" strike="noStrike" kern="1200" dirty="0" smtClean="0">
                <a:solidFill>
                  <a:schemeClr val="tx1"/>
                </a:solidFill>
                <a:effectLst/>
                <a:latin typeface="+mn-lt"/>
                <a:ea typeface="+mn-ea"/>
                <a:cs typeface="+mn-cs"/>
              </a:rPr>
              <a:t>要求：</a:t>
            </a:r>
            <a:r>
              <a:rPr kumimoji="1" lang="hr-HR" altLang="ja-JP" sz="1200" b="0" i="0" u="none" strike="noStrike" kern="1200" dirty="0" smtClean="0">
                <a:solidFill>
                  <a:schemeClr val="tx1"/>
                </a:solidFill>
                <a:effectLst/>
                <a:latin typeface="+mn-lt"/>
                <a:ea typeface="+mn-ea"/>
                <a:cs typeface="+mn-cs"/>
              </a:rPr>
              <a:t>840[</a:t>
            </a:r>
            <a:r>
              <a:rPr kumimoji="1" lang="en-US" altLang="ja-JP" sz="1200" b="0" i="0" u="none" strike="noStrike" kern="1200" dirty="0" err="1" smtClean="0">
                <a:solidFill>
                  <a:schemeClr val="tx1"/>
                </a:solidFill>
                <a:effectLst/>
                <a:latin typeface="+mn-lt"/>
                <a:ea typeface="+mn-ea"/>
                <a:cs typeface="+mn-cs"/>
              </a:rPr>
              <a:t>μs</a:t>
            </a:r>
            <a:r>
              <a:rPr kumimoji="1" lang="hr-HR" altLang="ja-JP" sz="1200" b="0" i="0" u="none" strike="noStrike" kern="1200" dirty="0" smtClean="0">
                <a:solidFill>
                  <a:schemeClr val="tx1"/>
                </a:solidFill>
                <a:effectLst/>
                <a:latin typeface="+mn-lt"/>
                <a:ea typeface="+mn-ea"/>
                <a:cs typeface="+mn-cs"/>
              </a:rPr>
              <a:t>]</a:t>
            </a:r>
            <a:r>
              <a:rPr kumimoji="1" lang="ja-JP" altLang="en-US" sz="1200" b="0" i="0" u="none" strike="noStrike" kern="1200" dirty="0" smtClean="0">
                <a:solidFill>
                  <a:schemeClr val="tx1"/>
                </a:solidFill>
                <a:effectLst/>
                <a:latin typeface="+mn-lt"/>
                <a:ea typeface="+mn-ea"/>
                <a:cs typeface="+mn-cs"/>
              </a:rPr>
              <a:t>、取得：</a:t>
            </a:r>
            <a:r>
              <a:rPr kumimoji="1" lang="hr-HR" altLang="ja-JP" sz="1200" b="0" i="0" u="none" strike="noStrike" kern="1200" dirty="0" smtClean="0">
                <a:solidFill>
                  <a:schemeClr val="tx1"/>
                </a:solidFill>
                <a:effectLst/>
                <a:latin typeface="+mn-lt"/>
                <a:ea typeface="+mn-ea"/>
                <a:cs typeface="+mn-cs"/>
              </a:rPr>
              <a:t>773[</a:t>
            </a:r>
            <a:r>
              <a:rPr kumimoji="1" lang="en-US" altLang="ja-JP" sz="1200" b="0" i="0" u="none" strike="noStrike" kern="1200" dirty="0" err="1" smtClean="0">
                <a:solidFill>
                  <a:schemeClr val="tx1"/>
                </a:solidFill>
                <a:effectLst/>
                <a:latin typeface="+mn-lt"/>
                <a:ea typeface="+mn-ea"/>
                <a:cs typeface="+mn-cs"/>
              </a:rPr>
              <a:t>μs</a:t>
            </a:r>
            <a:r>
              <a:rPr kumimoji="1" lang="hr-HR" altLang="ja-JP" sz="1200" b="0" i="0" u="none" strike="noStrike" kern="1200" dirty="0" smtClean="0">
                <a:solidFill>
                  <a:schemeClr val="tx1"/>
                </a:solidFill>
                <a:effectLst/>
                <a:latin typeface="+mn-lt"/>
                <a:ea typeface="+mn-ea"/>
                <a:cs typeface="+mn-cs"/>
              </a:rPr>
              <a:t>] = </a:t>
            </a:r>
            <a:r>
              <a:rPr kumimoji="1" lang="ja-JP" altLang="en-US" sz="1200" b="0" i="0" u="none" strike="noStrike" kern="1200" dirty="0" smtClean="0">
                <a:solidFill>
                  <a:schemeClr val="tx1"/>
                </a:solidFill>
                <a:effectLst/>
                <a:latin typeface="+mn-lt"/>
                <a:ea typeface="+mn-ea"/>
                <a:cs typeface="+mn-cs"/>
              </a:rPr>
              <a:t>約</a:t>
            </a:r>
            <a:r>
              <a:rPr kumimoji="1" lang="en-US" altLang="ja-JP" sz="1200" b="0" i="0" u="none" strike="noStrike" kern="1200" dirty="0" smtClean="0">
                <a:solidFill>
                  <a:schemeClr val="tx1"/>
                </a:solidFill>
                <a:effectLst/>
                <a:latin typeface="+mn-lt"/>
                <a:ea typeface="+mn-ea"/>
                <a:cs typeface="+mn-cs"/>
              </a:rPr>
              <a:t>800[</a:t>
            </a:r>
            <a:r>
              <a:rPr kumimoji="1" lang="en-US" altLang="ja-JP" sz="1200" b="0" i="0" u="none" strike="noStrike" kern="1200" dirty="0" err="1" smtClean="0">
                <a:solidFill>
                  <a:schemeClr val="tx1"/>
                </a:solidFill>
                <a:effectLst/>
                <a:latin typeface="+mn-lt"/>
                <a:ea typeface="+mn-ea"/>
                <a:cs typeface="+mn-cs"/>
              </a:rPr>
              <a:t>μs</a:t>
            </a:r>
            <a:r>
              <a:rPr kumimoji="1" lang="en-US" altLang="ja-JP" sz="1200" b="0" i="0" u="none" strike="noStrike" kern="1200" dirty="0" smtClean="0">
                <a:solidFill>
                  <a:schemeClr val="tx1"/>
                </a:solidFill>
                <a:effectLst/>
                <a:latin typeface="+mn-lt"/>
                <a:ea typeface="+mn-ea"/>
                <a:cs typeface="+mn-cs"/>
              </a:rPr>
              <a:t>]</a:t>
            </a:r>
            <a:endParaRPr kumimoji="1" lang="hr-HR" altLang="ja-JP" sz="1200" b="0" i="0" u="none" strike="noStrike" kern="1200" dirty="0" smtClean="0">
              <a:solidFill>
                <a:schemeClr val="tx1"/>
              </a:solidFill>
              <a:effectLst/>
              <a:latin typeface="+mn-lt"/>
              <a:ea typeface="+mn-ea"/>
              <a:cs typeface="+mn-cs"/>
            </a:endParaRPr>
          </a:p>
          <a:p>
            <a:r>
              <a:rPr kumimoji="1" lang="hr-HR" altLang="ja-JP" sz="1200" b="0" i="0" u="none" strike="noStrike" kern="1200" dirty="0" smtClean="0">
                <a:solidFill>
                  <a:schemeClr val="tx1"/>
                </a:solidFill>
                <a:effectLst/>
                <a:latin typeface="+mn-lt"/>
                <a:ea typeface="+mn-ea"/>
                <a:cs typeface="+mn-cs"/>
              </a:rPr>
              <a:t>1/0.0008=1250</a:t>
            </a:r>
            <a:r>
              <a:rPr kumimoji="1" lang="hr-HR" altLang="ja-JP" sz="1200" b="0" i="0" u="none" strike="noStrike" kern="1200" baseline="0" dirty="0" smtClean="0">
                <a:solidFill>
                  <a:schemeClr val="tx1"/>
                </a:solidFill>
                <a:effectLst/>
                <a:latin typeface="+mn-lt"/>
                <a:ea typeface="+mn-ea"/>
                <a:cs typeface="+mn-cs"/>
              </a:rPr>
              <a:t> 1250/1024=1.22[GB/s] = 9.77Gb/s</a:t>
            </a:r>
            <a:endParaRPr kumimoji="1" lang="ja-JP" altLang="en-US" dirty="0"/>
          </a:p>
        </p:txBody>
      </p:sp>
      <p:sp>
        <p:nvSpPr>
          <p:cNvPr id="4" name="スライド番号プレースホルダー 3"/>
          <p:cNvSpPr>
            <a:spLocks noGrp="1"/>
          </p:cNvSpPr>
          <p:nvPr>
            <p:ph type="sldNum" sz="quarter" idx="10"/>
          </p:nvPr>
        </p:nvSpPr>
        <p:spPr/>
        <p:txBody>
          <a:bodyPr/>
          <a:lstStyle/>
          <a:p>
            <a:fld id="{0F4B3E6E-DA07-8E40-8D00-3D0BC20C7469}" type="slidenum">
              <a:rPr kumimoji="1" lang="ja-JP" altLang="en-US" smtClean="0"/>
              <a:t>13</a:t>
            </a:fld>
            <a:endParaRPr kumimoji="1" lang="ja-JP" altLang="en-US"/>
          </a:p>
        </p:txBody>
      </p:sp>
    </p:spTree>
    <p:extLst>
      <p:ext uri="{BB962C8B-B14F-4D97-AF65-F5344CB8AC3E}">
        <p14:creationId xmlns:p14="http://schemas.microsoft.com/office/powerpoint/2010/main" val="1030499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551860"/>
            <a:ext cx="9141619" cy="3061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8" name="Rectangle 7"/>
          <p:cNvSpPr/>
          <p:nvPr/>
        </p:nvSpPr>
        <p:spPr>
          <a:xfrm flipV="1">
            <a:off x="12" y="6492874"/>
            <a:ext cx="9141619" cy="589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2" name="Title 1"/>
          <p:cNvSpPr>
            <a:spLocks noGrp="1"/>
          </p:cNvSpPr>
          <p:nvPr>
            <p:ph type="ctrTitle"/>
          </p:nvPr>
        </p:nvSpPr>
        <p:spPr>
          <a:xfrm>
            <a:off x="822960" y="758952"/>
            <a:ext cx="7543800" cy="3566160"/>
          </a:xfrm>
        </p:spPr>
        <p:txBody>
          <a:bodyPr anchor="b">
            <a:normAutofit/>
          </a:bodyPr>
          <a:lstStyle>
            <a:lvl1pPr algn="ctr">
              <a:lnSpc>
                <a:spcPct val="85000"/>
              </a:lnSpc>
              <a:defRPr sz="3600" spc="-50" baseline="0">
                <a:solidFill>
                  <a:schemeClr val="tx1">
                    <a:lumMod val="85000"/>
                    <a:lumOff val="15000"/>
                  </a:schemeClr>
                </a:solidFill>
              </a:defRPr>
            </a:lvl1pPr>
          </a:lstStyle>
          <a:p>
            <a:r>
              <a:rPr lang="ja-JP" altLang="en-US" dirty="0" smtClean="0"/>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ctr">
              <a:buNone/>
              <a:defRPr sz="22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dirty="0" smtClean="0"/>
              <a:t>マスター サブタイトルの書式設定</a:t>
            </a:r>
            <a:endParaRPr lang="en-US" dirty="0"/>
          </a:p>
        </p:txBody>
      </p:sp>
      <p:sp>
        <p:nvSpPr>
          <p:cNvPr id="4" name="Date Placeholder 3"/>
          <p:cNvSpPr>
            <a:spLocks noGrp="1"/>
          </p:cNvSpPr>
          <p:nvPr>
            <p:ph type="dt" sz="half" idx="10"/>
          </p:nvPr>
        </p:nvSpPr>
        <p:spPr>
          <a:xfrm>
            <a:off x="822961" y="6459786"/>
            <a:ext cx="1854203" cy="365125"/>
          </a:xfrm>
          <a:prstGeom prst="rect">
            <a:avLst/>
          </a:prstGeom>
        </p:spPr>
        <p:txBody>
          <a:bodyPr/>
          <a:lstStyle/>
          <a:p>
            <a:fld id="{37C6EDC6-7BAC-B545-8928-775B6AD01511}" type="datetime1">
              <a:rPr lang="ja-JP" altLang="en-US" smtClean="0"/>
              <a:t>2018/2/19</a:t>
            </a:fld>
            <a:endParaRPr lang="en-US" dirty="0"/>
          </a:p>
        </p:txBody>
      </p:sp>
      <p:sp>
        <p:nvSpPr>
          <p:cNvPr id="5" name="Footer Placeholder 4"/>
          <p:cNvSpPr>
            <a:spLocks noGrp="1"/>
          </p:cNvSpPr>
          <p:nvPr>
            <p:ph type="ftr" sz="quarter" idx="11"/>
          </p:nvPr>
        </p:nvSpPr>
        <p:spPr>
          <a:xfrm>
            <a:off x="2764639" y="6459786"/>
            <a:ext cx="3617103"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157612" y="6492875"/>
            <a:ext cx="984019" cy="365125"/>
          </a:xfrm>
          <a:prstGeom prst="rect">
            <a:avLst/>
          </a:prstGeom>
        </p:spPr>
        <p:txBody>
          <a:bodyPr/>
          <a:lstStyle>
            <a:lvl1pPr>
              <a:defRPr sz="2000"/>
            </a:lvl1p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822961" y="6459786"/>
            <a:ext cx="1854203" cy="365125"/>
          </a:xfrm>
          <a:prstGeom prst="rect">
            <a:avLst/>
          </a:prstGeom>
        </p:spPr>
        <p:txBody>
          <a:bodyPr/>
          <a:lstStyle/>
          <a:p>
            <a:fld id="{E5FEEC2A-67EE-C042-99A8-EC548C8185CE}" type="datetime1">
              <a:rPr lang="ja-JP" altLang="en-US" smtClean="0"/>
              <a:t>2018/2/19</a:t>
            </a:fld>
            <a:endParaRPr lang="en-US" dirty="0"/>
          </a:p>
        </p:txBody>
      </p:sp>
      <p:sp>
        <p:nvSpPr>
          <p:cNvPr id="5" name="Footer Placeholder 4"/>
          <p:cNvSpPr>
            <a:spLocks noGrp="1"/>
          </p:cNvSpPr>
          <p:nvPr>
            <p:ph type="ftr" sz="quarter" idx="11"/>
          </p:nvPr>
        </p:nvSpPr>
        <p:spPr>
          <a:xfrm>
            <a:off x="2764639" y="6459786"/>
            <a:ext cx="3617103"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7425344" y="6459786"/>
            <a:ext cx="984019" cy="365125"/>
          </a:xfrm>
          <a:prstGeom prst="rect">
            <a:avLst/>
          </a:prstGeom>
        </p:spPr>
        <p:txBody>
          <a:bodyPr/>
          <a:lstStyle/>
          <a:p>
            <a:fld id="{89333C77-0158-454C-844F-B7AB9BD7DAD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822961" y="6459786"/>
            <a:ext cx="1854203" cy="365125"/>
          </a:xfrm>
          <a:prstGeom prst="rect">
            <a:avLst/>
          </a:prstGeom>
        </p:spPr>
        <p:txBody>
          <a:bodyPr/>
          <a:lstStyle/>
          <a:p>
            <a:fld id="{1A002905-798A-E04C-94FF-E6AE99727E60}" type="datetime1">
              <a:rPr lang="ja-JP" altLang="en-US" smtClean="0"/>
              <a:t>2018/2/19</a:t>
            </a:fld>
            <a:endParaRPr lang="en-US" dirty="0"/>
          </a:p>
        </p:txBody>
      </p:sp>
      <p:sp>
        <p:nvSpPr>
          <p:cNvPr id="5" name="Footer Placeholder 4"/>
          <p:cNvSpPr>
            <a:spLocks noGrp="1"/>
          </p:cNvSpPr>
          <p:nvPr>
            <p:ph type="ftr" sz="quarter" idx="11"/>
          </p:nvPr>
        </p:nvSpPr>
        <p:spPr>
          <a:xfrm>
            <a:off x="2764639" y="6459786"/>
            <a:ext cx="3617103"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7425344" y="6459786"/>
            <a:ext cx="984019" cy="365125"/>
          </a:xfrm>
          <a:prstGeom prst="rect">
            <a:avLst/>
          </a:prstGeom>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32619" y="257108"/>
            <a:ext cx="8278760" cy="1071141"/>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432619" y="1560945"/>
            <a:ext cx="8278761" cy="4761197"/>
          </a:xfrm>
        </p:spPr>
        <p:txBody>
          <a:bodyPr/>
          <a:lstStyle>
            <a:lvl1pPr marL="228600" indent="-228600">
              <a:tabLst/>
              <a:defRPr sz="2800"/>
            </a:lvl1pPr>
            <a:lvl2pPr>
              <a:defRPr sz="2400"/>
            </a:lvl2pPr>
            <a:lvl3pPr>
              <a:defRPr sz="2200"/>
            </a:lvl3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a:xfrm>
            <a:off x="822961" y="6459786"/>
            <a:ext cx="1854203" cy="365125"/>
          </a:xfrm>
          <a:prstGeom prst="rect">
            <a:avLst/>
          </a:prstGeom>
        </p:spPr>
        <p:txBody>
          <a:bodyPr/>
          <a:lstStyle/>
          <a:p>
            <a:fld id="{570D66F4-3F99-7748-BD4E-9D2E6BC9622E}" type="datetime1">
              <a:rPr lang="ja-JP" altLang="en-US" smtClean="0"/>
              <a:t>2018/2/19</a:t>
            </a:fld>
            <a:endParaRPr lang="en-US" dirty="0"/>
          </a:p>
        </p:txBody>
      </p:sp>
      <p:sp>
        <p:nvSpPr>
          <p:cNvPr id="5" name="Footer Placeholder 4"/>
          <p:cNvSpPr>
            <a:spLocks noGrp="1"/>
          </p:cNvSpPr>
          <p:nvPr>
            <p:ph type="ftr" sz="quarter" idx="11"/>
          </p:nvPr>
        </p:nvSpPr>
        <p:spPr>
          <a:xfrm>
            <a:off x="2764639" y="6459786"/>
            <a:ext cx="3617103"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159981" y="6492875"/>
            <a:ext cx="984019" cy="365125"/>
          </a:xfrm>
          <a:prstGeom prst="rect">
            <a:avLst/>
          </a:prstGeom>
        </p:spPr>
        <p:txBody>
          <a:bodyPr/>
          <a:lstStyle>
            <a:lvl1pPr>
              <a:defRPr sz="2000"/>
            </a:lvl1pPr>
          </a:lstStyle>
          <a:p>
            <a:fld id="{D57F1E4F-1CFF-5643-939E-217C01CDF565}"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822961" y="6459786"/>
            <a:ext cx="1854203" cy="365125"/>
          </a:xfrm>
          <a:prstGeom prst="rect">
            <a:avLst/>
          </a:prstGeom>
        </p:spPr>
        <p:txBody>
          <a:bodyPr/>
          <a:lstStyle/>
          <a:p>
            <a:fld id="{4C316C9C-A86C-1F48-811D-C567823DA522}" type="datetime1">
              <a:rPr lang="ja-JP" altLang="en-US" smtClean="0"/>
              <a:t>2018/2/19</a:t>
            </a:fld>
            <a:endParaRPr lang="en-US" dirty="0"/>
          </a:p>
        </p:txBody>
      </p:sp>
      <p:sp>
        <p:nvSpPr>
          <p:cNvPr id="5" name="Footer Placeholder 4"/>
          <p:cNvSpPr>
            <a:spLocks noGrp="1"/>
          </p:cNvSpPr>
          <p:nvPr>
            <p:ph type="ftr" sz="quarter" idx="11"/>
          </p:nvPr>
        </p:nvSpPr>
        <p:spPr>
          <a:xfrm>
            <a:off x="2764639" y="6459786"/>
            <a:ext cx="3617103"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7425344" y="6459786"/>
            <a:ext cx="984019" cy="365125"/>
          </a:xfrm>
          <a:prstGeom prst="rect">
            <a:avLst/>
          </a:prstGeom>
        </p:spPr>
        <p:txBody>
          <a:body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a:xfrm>
            <a:off x="822961" y="6459786"/>
            <a:ext cx="1854203" cy="365125"/>
          </a:xfrm>
          <a:prstGeom prst="rect">
            <a:avLst/>
          </a:prstGeom>
        </p:spPr>
        <p:txBody>
          <a:bodyPr/>
          <a:lstStyle/>
          <a:p>
            <a:fld id="{2D52D64C-E8F0-0949-A317-DECF20EB392E}" type="datetime1">
              <a:rPr lang="ja-JP" altLang="en-US" smtClean="0"/>
              <a:t>2018/2/19</a:t>
            </a:fld>
            <a:endParaRPr lang="en-US" dirty="0"/>
          </a:p>
        </p:txBody>
      </p:sp>
      <p:sp>
        <p:nvSpPr>
          <p:cNvPr id="6" name="Footer Placeholder 5"/>
          <p:cNvSpPr>
            <a:spLocks noGrp="1"/>
          </p:cNvSpPr>
          <p:nvPr>
            <p:ph type="ftr" sz="quarter" idx="11"/>
          </p:nvPr>
        </p:nvSpPr>
        <p:spPr>
          <a:xfrm>
            <a:off x="2764639" y="6459786"/>
            <a:ext cx="3617103"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425344" y="6459786"/>
            <a:ext cx="984019" cy="365125"/>
          </a:xfrm>
          <a:prstGeom prst="rect">
            <a:avLst/>
          </a:prstGeom>
        </p:spPr>
        <p:txBody>
          <a:bodyPr/>
          <a:lstStyle/>
          <a:p>
            <a:fld id="{6FF9F0C5-380F-41C2-899A-BAC0F0927E1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22960" y="2582334"/>
            <a:ext cx="3703320" cy="3378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63440" y="2582334"/>
            <a:ext cx="3703320" cy="3378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a:xfrm>
            <a:off x="822961" y="6459786"/>
            <a:ext cx="1854203" cy="365125"/>
          </a:xfrm>
          <a:prstGeom prst="rect">
            <a:avLst/>
          </a:prstGeom>
        </p:spPr>
        <p:txBody>
          <a:bodyPr/>
          <a:lstStyle/>
          <a:p>
            <a:fld id="{82570E54-1836-B349-9DD5-8E544C042B00}" type="datetime1">
              <a:rPr lang="ja-JP" altLang="en-US" smtClean="0"/>
              <a:t>2018/2/19</a:t>
            </a:fld>
            <a:endParaRPr lang="en-US" dirty="0"/>
          </a:p>
        </p:txBody>
      </p:sp>
      <p:sp>
        <p:nvSpPr>
          <p:cNvPr id="8" name="Footer Placeholder 7"/>
          <p:cNvSpPr>
            <a:spLocks noGrp="1"/>
          </p:cNvSpPr>
          <p:nvPr>
            <p:ph type="ftr" sz="quarter" idx="11"/>
          </p:nvPr>
        </p:nvSpPr>
        <p:spPr>
          <a:xfrm>
            <a:off x="2764639" y="6459786"/>
            <a:ext cx="3617103"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7425344" y="6459786"/>
            <a:ext cx="984019" cy="365125"/>
          </a:xfrm>
          <a:prstGeom prst="rect">
            <a:avLst/>
          </a:prstGeom>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a:xfrm>
            <a:off x="822961" y="6459786"/>
            <a:ext cx="1854203" cy="365125"/>
          </a:xfrm>
          <a:prstGeom prst="rect">
            <a:avLst/>
          </a:prstGeom>
        </p:spPr>
        <p:txBody>
          <a:bodyPr/>
          <a:lstStyle/>
          <a:p>
            <a:fld id="{AB512A77-93AD-BF41-BE8D-A90D54A31976}" type="datetime1">
              <a:rPr lang="ja-JP" altLang="en-US" smtClean="0"/>
              <a:t>2018/2/19</a:t>
            </a:fld>
            <a:endParaRPr lang="en-US" dirty="0"/>
          </a:p>
        </p:txBody>
      </p:sp>
      <p:sp>
        <p:nvSpPr>
          <p:cNvPr id="4" name="Footer Placeholder 3"/>
          <p:cNvSpPr>
            <a:spLocks noGrp="1"/>
          </p:cNvSpPr>
          <p:nvPr>
            <p:ph type="ftr" sz="quarter" idx="11"/>
          </p:nvPr>
        </p:nvSpPr>
        <p:spPr>
          <a:xfrm>
            <a:off x="2764639" y="6459786"/>
            <a:ext cx="3617103"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7425344" y="6459786"/>
            <a:ext cx="984019" cy="365125"/>
          </a:xfrm>
          <a:prstGeom prst="rect">
            <a:avLst/>
          </a:prstGeom>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a:xfrm>
            <a:off x="822961" y="6459786"/>
            <a:ext cx="1854203" cy="365125"/>
          </a:xfrm>
          <a:prstGeom prst="rect">
            <a:avLst/>
          </a:prstGeom>
        </p:spPr>
        <p:txBody>
          <a:bodyPr/>
          <a:lstStyle/>
          <a:p>
            <a:fld id="{07367EBD-3283-7445-9A86-91FE1AA7A357}" type="datetime1">
              <a:rPr lang="ja-JP" altLang="en-US" smtClean="0"/>
              <a:t>2018/2/19</a:t>
            </a:fld>
            <a:endParaRPr lang="en-US" dirty="0"/>
          </a:p>
        </p:txBody>
      </p:sp>
      <p:sp>
        <p:nvSpPr>
          <p:cNvPr id="8" name="Footer Placeholder 7"/>
          <p:cNvSpPr>
            <a:spLocks noGrp="1"/>
          </p:cNvSpPr>
          <p:nvPr>
            <p:ph type="ftr" sz="quarter" idx="11"/>
          </p:nvPr>
        </p:nvSpPr>
        <p:spPr>
          <a:xfrm>
            <a:off x="2764639" y="6459786"/>
            <a:ext cx="3617103" cy="365125"/>
          </a:xfrm>
          <a:prstGeom prst="rect">
            <a:avLst/>
          </a:prstGeom>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a:xfrm>
            <a:off x="7425344" y="6459786"/>
            <a:ext cx="984019" cy="365125"/>
          </a:xfrm>
          <a:prstGeom prst="rect">
            <a:avLst/>
          </a:prstGeom>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349134" y="6459786"/>
            <a:ext cx="1963883" cy="365125"/>
          </a:xfrm>
          <a:prstGeom prst="rect">
            <a:avLst/>
          </a:prstGeom>
        </p:spPr>
        <p:txBody>
          <a:bodyPr/>
          <a:lstStyle>
            <a:lvl1pPr algn="l">
              <a:defRPr/>
            </a:lvl1pPr>
          </a:lstStyle>
          <a:p>
            <a:fld id="{4D178025-5ACA-C24A-A6C4-7143E6E1590E}" type="datetime1">
              <a:rPr lang="ja-JP" altLang="en-US" smtClean="0"/>
              <a:t>2018/2/19</a:t>
            </a:fld>
            <a:endParaRPr lang="en-US" dirty="0"/>
          </a:p>
        </p:txBody>
      </p:sp>
      <p:sp>
        <p:nvSpPr>
          <p:cNvPr id="6" name="Footer Placeholder 5"/>
          <p:cNvSpPr>
            <a:spLocks noGrp="1"/>
          </p:cNvSpPr>
          <p:nvPr>
            <p:ph type="ftr" sz="quarter" idx="11"/>
          </p:nvPr>
        </p:nvSpPr>
        <p:spPr>
          <a:xfrm>
            <a:off x="3600450" y="6459786"/>
            <a:ext cx="3486150" cy="365125"/>
          </a:xfrm>
          <a:prstGeom prst="rect">
            <a:avLst/>
          </a:prstGeo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a:xfrm>
            <a:off x="7425344" y="6459786"/>
            <a:ext cx="984019" cy="365125"/>
          </a:xfrm>
          <a:prstGeom prst="rect">
            <a:avLst/>
          </a:prstGeom>
        </p:spPr>
        <p:txBody>
          <a:bodyPr/>
          <a:lstStyle>
            <a:lvl1pPr>
              <a:defRPr>
                <a:solidFill>
                  <a:schemeClr val="tx2"/>
                </a:solidFill>
              </a:defRPr>
            </a:lvl1pPr>
          </a:lstStyle>
          <a:p>
            <a:fld id="{519954A3-9DFD-4C44-94BA-B95130A3BA1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822961" y="6459786"/>
            <a:ext cx="1854203" cy="365125"/>
          </a:xfrm>
          <a:prstGeom prst="rect">
            <a:avLst/>
          </a:prstGeom>
        </p:spPr>
        <p:txBody>
          <a:bodyPr/>
          <a:lstStyle/>
          <a:p>
            <a:fld id="{9ECF3741-9907-CB45-8315-C28BB6EC88DA}" type="datetime1">
              <a:rPr lang="ja-JP" altLang="en-US" smtClean="0"/>
              <a:t>2018/2/19</a:t>
            </a:fld>
            <a:endParaRPr lang="en-US" dirty="0"/>
          </a:p>
        </p:txBody>
      </p:sp>
      <p:sp>
        <p:nvSpPr>
          <p:cNvPr id="6" name="Footer Placeholder 5"/>
          <p:cNvSpPr>
            <a:spLocks noGrp="1"/>
          </p:cNvSpPr>
          <p:nvPr>
            <p:ph type="ftr" sz="quarter" idx="11"/>
          </p:nvPr>
        </p:nvSpPr>
        <p:spPr>
          <a:xfrm>
            <a:off x="2764639" y="6459786"/>
            <a:ext cx="3617103"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425344" y="6459786"/>
            <a:ext cx="984019" cy="365125"/>
          </a:xfrm>
          <a:prstGeom prst="rect">
            <a:avLst/>
          </a:prstGeom>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6473" y="286604"/>
            <a:ext cx="8035636" cy="1136715"/>
          </a:xfrm>
          <a:prstGeom prst="rect">
            <a:avLst/>
          </a:prstGeom>
        </p:spPr>
        <p:txBody>
          <a:bodyPr vert="horz" lIns="91440" tIns="45720" rIns="91440" bIns="45720" rtlCol="0" anchor="b">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526473" y="1560945"/>
            <a:ext cx="8035636" cy="4308149"/>
          </a:xfrm>
          <a:prstGeom prst="rect">
            <a:avLst/>
          </a:prstGeom>
        </p:spPr>
        <p:txBody>
          <a:bodyPr vert="horz" lIns="0" tIns="45720" rIns="0" bIns="45720" rtlCol="0">
            <a:normAutofit/>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cxnSp>
        <p:nvCxnSpPr>
          <p:cNvPr id="10" name="Straight Connector 9"/>
          <p:cNvCxnSpPr/>
          <p:nvPr/>
        </p:nvCxnSpPr>
        <p:spPr>
          <a:xfrm>
            <a:off x="526473" y="1423319"/>
            <a:ext cx="8035636"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Rectangle 6"/>
          <p:cNvSpPr/>
          <p:nvPr userDrawn="1"/>
        </p:nvSpPr>
        <p:spPr>
          <a:xfrm>
            <a:off x="2382" y="6551860"/>
            <a:ext cx="9141619" cy="3061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12" name="Rectangle 7"/>
          <p:cNvSpPr/>
          <p:nvPr userDrawn="1"/>
        </p:nvSpPr>
        <p:spPr>
          <a:xfrm flipV="1">
            <a:off x="12" y="6492874"/>
            <a:ext cx="9141619" cy="589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13" name="Date Placeholder 3"/>
          <p:cNvSpPr>
            <a:spLocks noGrp="1"/>
          </p:cNvSpPr>
          <p:nvPr>
            <p:ph type="dt" sz="half" idx="2"/>
          </p:nvPr>
        </p:nvSpPr>
        <p:spPr>
          <a:xfrm>
            <a:off x="822961" y="6459786"/>
            <a:ext cx="1854203" cy="365125"/>
          </a:xfrm>
          <a:prstGeom prst="rect">
            <a:avLst/>
          </a:prstGeom>
        </p:spPr>
        <p:txBody>
          <a:bodyPr/>
          <a:lstStyle/>
          <a:p>
            <a:fld id="{37C6EDC6-7BAC-B545-8928-775B6AD01511}" type="datetime1">
              <a:rPr lang="ja-JP" altLang="en-US" smtClean="0"/>
              <a:t>2018/2/19</a:t>
            </a:fld>
            <a:endParaRPr lang="en-US" dirty="0"/>
          </a:p>
        </p:txBody>
      </p:sp>
      <p:sp>
        <p:nvSpPr>
          <p:cNvPr id="14" name="Footer Placeholder 4"/>
          <p:cNvSpPr>
            <a:spLocks noGrp="1"/>
          </p:cNvSpPr>
          <p:nvPr>
            <p:ph type="ftr" sz="quarter" idx="3"/>
          </p:nvPr>
        </p:nvSpPr>
        <p:spPr>
          <a:xfrm>
            <a:off x="2764639" y="6459786"/>
            <a:ext cx="3617103" cy="365125"/>
          </a:xfrm>
          <a:prstGeom prst="rect">
            <a:avLst/>
          </a:prstGeom>
        </p:spPr>
        <p:txBody>
          <a:bodyPr/>
          <a:lstStyle/>
          <a:p>
            <a:endParaRPr lang="en-US" dirty="0"/>
          </a:p>
        </p:txBody>
      </p:sp>
      <p:sp>
        <p:nvSpPr>
          <p:cNvPr id="15" name="Slide Number Placeholder 5"/>
          <p:cNvSpPr>
            <a:spLocks noGrp="1"/>
          </p:cNvSpPr>
          <p:nvPr>
            <p:ph type="sldNum" sz="quarter" idx="4"/>
          </p:nvPr>
        </p:nvSpPr>
        <p:spPr>
          <a:xfrm>
            <a:off x="8157612" y="6492875"/>
            <a:ext cx="984019" cy="365125"/>
          </a:xfrm>
          <a:prstGeom prst="rect">
            <a:avLst/>
          </a:prstGeom>
        </p:spPr>
        <p:txBody>
          <a:bodyPr/>
          <a:lstStyle>
            <a:lvl1pPr algn="r">
              <a:defRPr sz="200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72423389"/>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timing>
    <p:tnLst>
      <p:par>
        <p:cTn id="1" dur="indefinite" restart="never" nodeType="tmRoot"/>
      </p:par>
    </p:tnLst>
  </p:timing>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charset="0"/>
        <a:buChar char=""/>
        <a:defRPr kumimoji="1"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chart" Target="../charts/char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jp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pPr algn="ctr">
              <a:spcBef>
                <a:spcPts val="0"/>
              </a:spcBef>
              <a:defRPr/>
            </a:pPr>
            <a:r>
              <a:rPr lang="ja-JP" altLang="en-US" sz="3600" dirty="0" smtClean="0"/>
              <a:t>リモートホストの異常を検知するための</a:t>
            </a:r>
            <a:r>
              <a:rPr lang="en-US" altLang="ja-JP" sz="3600" dirty="0" smtClean="0"/>
              <a:t/>
            </a:r>
            <a:br>
              <a:rPr lang="en-US" altLang="ja-JP" sz="3600" dirty="0" smtClean="0"/>
            </a:br>
            <a:r>
              <a:rPr lang="en-US" altLang="ja-JP" sz="3600" dirty="0" smtClean="0"/>
              <a:t>GPU</a:t>
            </a:r>
            <a:r>
              <a:rPr lang="ja-JP" altLang="en-US" sz="3600" dirty="0" smtClean="0"/>
              <a:t>との直接通信機構</a:t>
            </a:r>
            <a:endParaRPr lang="ja-JP" altLang="en-US" sz="3600" dirty="0"/>
          </a:p>
        </p:txBody>
      </p:sp>
      <p:sp>
        <p:nvSpPr>
          <p:cNvPr id="3" name="サブタイトル 2"/>
          <p:cNvSpPr>
            <a:spLocks noGrp="1"/>
          </p:cNvSpPr>
          <p:nvPr>
            <p:ph type="subTitle" idx="1"/>
          </p:nvPr>
        </p:nvSpPr>
        <p:spPr>
          <a:xfrm>
            <a:off x="822961" y="4509922"/>
            <a:ext cx="7543799" cy="1817305"/>
          </a:xfrm>
        </p:spPr>
        <p:txBody>
          <a:bodyPr>
            <a:noAutofit/>
          </a:bodyPr>
          <a:lstStyle/>
          <a:p>
            <a:pPr algn="ctr"/>
            <a:r>
              <a:rPr lang="ja-JP" altLang="en-US" sz="2200" dirty="0" smtClean="0">
                <a:solidFill>
                  <a:schemeClr val="tx1">
                    <a:lumMod val="75000"/>
                    <a:lumOff val="25000"/>
                  </a:schemeClr>
                </a:solidFill>
              </a:rPr>
              <a:t>九州工業大学　情報工学部</a:t>
            </a:r>
            <a:endParaRPr lang="en-US" altLang="ja-JP" sz="2200" dirty="0" smtClean="0">
              <a:solidFill>
                <a:schemeClr val="tx1">
                  <a:lumMod val="75000"/>
                  <a:lumOff val="25000"/>
                </a:schemeClr>
              </a:solidFill>
            </a:endParaRPr>
          </a:p>
          <a:p>
            <a:pPr algn="ctr"/>
            <a:r>
              <a:rPr lang="ja-JP" altLang="en-US" sz="2200" dirty="0" smtClean="0">
                <a:solidFill>
                  <a:schemeClr val="tx1">
                    <a:lumMod val="75000"/>
                    <a:lumOff val="25000"/>
                  </a:schemeClr>
                </a:solidFill>
              </a:rPr>
              <a:t>機械情報工学科　光来研究室</a:t>
            </a:r>
            <a:endParaRPr lang="en-US" altLang="ja-JP" sz="2200" dirty="0" smtClean="0">
              <a:solidFill>
                <a:schemeClr val="tx1">
                  <a:lumMod val="75000"/>
                  <a:lumOff val="25000"/>
                </a:schemeClr>
              </a:solidFill>
            </a:endParaRPr>
          </a:p>
          <a:p>
            <a:pPr algn="ctr"/>
            <a:r>
              <a:rPr lang="en-US" altLang="ja-JP" dirty="0" smtClean="0">
                <a:solidFill>
                  <a:schemeClr val="tx1">
                    <a:lumMod val="75000"/>
                    <a:lumOff val="25000"/>
                  </a:schemeClr>
                </a:solidFill>
              </a:rPr>
              <a:t>14237017</a:t>
            </a:r>
            <a:endParaRPr lang="en-US" altLang="ja-JP" sz="2200" dirty="0">
              <a:solidFill>
                <a:schemeClr val="tx1">
                  <a:lumMod val="75000"/>
                  <a:lumOff val="25000"/>
                </a:schemeClr>
              </a:solidFill>
            </a:endParaRPr>
          </a:p>
          <a:p>
            <a:pPr algn="ctr"/>
            <a:r>
              <a:rPr lang="ja-JP" altLang="en-US" sz="2200" dirty="0" smtClean="0">
                <a:solidFill>
                  <a:schemeClr val="tx1">
                    <a:lumMod val="75000"/>
                    <a:lumOff val="25000"/>
                  </a:schemeClr>
                </a:solidFill>
              </a:rPr>
              <a:t>金本</a:t>
            </a:r>
            <a:r>
              <a:rPr lang="ja-JP" altLang="en-US" sz="2200" dirty="0">
                <a:solidFill>
                  <a:schemeClr val="tx1">
                    <a:lumMod val="75000"/>
                    <a:lumOff val="25000"/>
                  </a:schemeClr>
                </a:solidFill>
              </a:rPr>
              <a:t>　颯将</a:t>
            </a:r>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59914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dirty="0"/>
              <a:t>様々な用途に利用可能</a:t>
            </a:r>
          </a:p>
        </p:txBody>
      </p:sp>
      <p:sp>
        <p:nvSpPr>
          <p:cNvPr id="3" name="Content Placeholder 2"/>
          <p:cNvSpPr>
            <a:spLocks noGrp="1"/>
          </p:cNvSpPr>
          <p:nvPr>
            <p:ph idx="1"/>
          </p:nvPr>
        </p:nvSpPr>
        <p:spPr/>
        <p:txBody>
          <a:bodyPr/>
          <a:lstStyle/>
          <a:p>
            <a:r>
              <a:rPr kumimoji="1" lang="ja-JP" altLang="en-US" dirty="0"/>
              <a:t>ハートビート</a:t>
            </a:r>
            <a:endParaRPr kumimoji="1" lang="en-US" altLang="ja-JP" dirty="0"/>
          </a:p>
          <a:p>
            <a:pPr lvl="1"/>
            <a:r>
              <a:rPr lang="en-US" altLang="ja-JP" dirty="0"/>
              <a:t>OS</a:t>
            </a:r>
            <a:r>
              <a:rPr lang="ja-JP" altLang="en-US" dirty="0"/>
              <a:t>監視システムの動作を確認するための定期的な通信</a:t>
            </a:r>
            <a:endParaRPr lang="en-US" altLang="ja-JP" dirty="0"/>
          </a:p>
          <a:p>
            <a:pPr lvl="1"/>
            <a:r>
              <a:rPr lang="ja-JP" altLang="en-US" dirty="0"/>
              <a:t>書き込み</a:t>
            </a:r>
            <a:r>
              <a:rPr lang="ja-JP" altLang="en-US" dirty="0" smtClean="0"/>
              <a:t>フラグ，読み込み</a:t>
            </a:r>
            <a:r>
              <a:rPr lang="ja-JP" altLang="en-US" dirty="0"/>
              <a:t>フラグのセット・クリアのみ</a:t>
            </a:r>
            <a:endParaRPr lang="en-US" altLang="ja-JP" dirty="0"/>
          </a:p>
          <a:p>
            <a:r>
              <a:rPr kumimoji="1" lang="ja-JP" altLang="en-US" dirty="0"/>
              <a:t>メインメモリのデータの取得</a:t>
            </a:r>
            <a:endParaRPr kumimoji="1" lang="en-US" altLang="ja-JP" dirty="0"/>
          </a:p>
          <a:p>
            <a:pPr lvl="1"/>
            <a:r>
              <a:rPr kumimoji="1" lang="ja-JP" altLang="en-US" dirty="0"/>
              <a:t>監視ホストに</a:t>
            </a:r>
            <a:r>
              <a:rPr kumimoji="1" lang="ja-JP" altLang="en-US" dirty="0" smtClean="0"/>
              <a:t>おいて，より</a:t>
            </a:r>
            <a:r>
              <a:rPr kumimoji="1" lang="ja-JP" altLang="en-US" dirty="0"/>
              <a:t>高度な異常検知</a:t>
            </a:r>
            <a:r>
              <a:rPr lang="ja-JP" altLang="en-US" dirty="0"/>
              <a:t>を行うため</a:t>
            </a:r>
            <a:endParaRPr lang="en-US" altLang="ja-JP" dirty="0"/>
          </a:p>
          <a:p>
            <a:pPr lvl="1"/>
            <a:r>
              <a:rPr kumimoji="1" lang="en-US" altLang="ja-JP" dirty="0"/>
              <a:t>RDMA Read</a:t>
            </a:r>
            <a:r>
              <a:rPr kumimoji="1" lang="ja-JP" altLang="en-US" dirty="0"/>
              <a:t>で大量のデータを取得</a:t>
            </a:r>
            <a:endParaRPr kumimoji="1" lang="en-US" altLang="ja-JP"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
        <p:nvSpPr>
          <p:cNvPr id="6" name="角丸四角形 5"/>
          <p:cNvSpPr/>
          <p:nvPr/>
        </p:nvSpPr>
        <p:spPr>
          <a:xfrm>
            <a:off x="1145304" y="4498685"/>
            <a:ext cx="4913426" cy="1774777"/>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8" name="テキスト ボックス 7"/>
          <p:cNvSpPr txBox="1"/>
          <p:nvPr/>
        </p:nvSpPr>
        <p:spPr>
          <a:xfrm>
            <a:off x="2663471" y="4502807"/>
            <a:ext cx="2052014"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400" dirty="0" smtClean="0"/>
              <a:t>GPU</a:t>
            </a:r>
            <a:endParaRPr kumimoji="1" lang="ja-JP" altLang="en-US" sz="2400" dirty="0"/>
          </a:p>
        </p:txBody>
      </p:sp>
      <p:sp>
        <p:nvSpPr>
          <p:cNvPr id="10" name="テキスト ボックス 9"/>
          <p:cNvSpPr txBox="1"/>
          <p:nvPr/>
        </p:nvSpPr>
        <p:spPr>
          <a:xfrm>
            <a:off x="3653601" y="5062428"/>
            <a:ext cx="1369841" cy="367200"/>
          </a:xfrm>
          <a:prstGeom prst="rect">
            <a:avLst/>
          </a:prstGeom>
          <a:solidFill>
            <a:schemeClr val="bg1"/>
          </a:solidFill>
          <a:ln w="38100">
            <a:solidFill>
              <a:schemeClr val="tx1"/>
            </a:solidFill>
          </a:ln>
        </p:spPr>
        <p:txBody>
          <a:bodyPr wrap="square" rtlCol="0">
            <a:spAutoFit/>
          </a:bodyPr>
          <a:lstStyle/>
          <a:p>
            <a:pPr algn="ctr"/>
            <a:r>
              <a:rPr kumimoji="1" lang="ja-JP" altLang="en-US" dirty="0" smtClean="0">
                <a:latin typeface="MS PGothic" charset="-128"/>
                <a:ea typeface="MS PGothic" charset="-128"/>
                <a:cs typeface="MS PGothic" charset="-128"/>
              </a:rPr>
              <a:t>要求</a:t>
            </a:r>
            <a:endParaRPr kumimoji="1" lang="ja-JP" altLang="en-US" dirty="0">
              <a:latin typeface="MS PGothic" charset="-128"/>
              <a:ea typeface="MS PGothic" charset="-128"/>
              <a:cs typeface="MS PGothic" charset="-128"/>
            </a:endParaRPr>
          </a:p>
        </p:txBody>
      </p:sp>
      <p:sp>
        <p:nvSpPr>
          <p:cNvPr id="16" name="テキスト ボックス 15"/>
          <p:cNvSpPr txBox="1"/>
          <p:nvPr/>
        </p:nvSpPr>
        <p:spPr>
          <a:xfrm>
            <a:off x="5023442" y="5063383"/>
            <a:ext cx="367200" cy="367200"/>
          </a:xfrm>
          <a:prstGeom prst="rect">
            <a:avLst/>
          </a:prstGeom>
          <a:solidFill>
            <a:schemeClr val="bg1"/>
          </a:solidFill>
          <a:ln w="38100">
            <a:solidFill>
              <a:schemeClr val="tx1"/>
            </a:solidFill>
          </a:ln>
        </p:spPr>
        <p:txBody>
          <a:bodyPr wrap="square" rtlCol="0">
            <a:spAutoFit/>
          </a:bodyPr>
          <a:lstStyle/>
          <a:p>
            <a:pPr algn="ctr"/>
            <a:r>
              <a:rPr kumimoji="1" lang="en-US" altLang="ja-JP" dirty="0" smtClean="0"/>
              <a:t>0</a:t>
            </a:r>
            <a:endParaRPr kumimoji="1" lang="ja-JP" altLang="en-US" dirty="0"/>
          </a:p>
        </p:txBody>
      </p:sp>
      <p:sp>
        <p:nvSpPr>
          <p:cNvPr id="31" name="テキスト ボックス 30"/>
          <p:cNvSpPr txBox="1"/>
          <p:nvPr/>
        </p:nvSpPr>
        <p:spPr>
          <a:xfrm>
            <a:off x="3659511" y="5718988"/>
            <a:ext cx="1371600" cy="367200"/>
          </a:xfrm>
          <a:prstGeom prst="rect">
            <a:avLst/>
          </a:prstGeom>
          <a:solidFill>
            <a:schemeClr val="bg1"/>
          </a:solidFill>
          <a:ln w="38100">
            <a:solidFill>
              <a:schemeClr val="tx1"/>
            </a:solidFill>
          </a:ln>
        </p:spPr>
        <p:txBody>
          <a:bodyPr wrap="square" rtlCol="0">
            <a:spAutoFit/>
          </a:bodyPr>
          <a:lstStyle/>
          <a:p>
            <a:pPr algn="ctr"/>
            <a:r>
              <a:rPr kumimoji="1" lang="ja-JP" altLang="en-US" dirty="0" smtClean="0">
                <a:latin typeface="MS PGothic" charset="-128"/>
                <a:ea typeface="MS PGothic" charset="-128"/>
                <a:cs typeface="MS PGothic" charset="-128"/>
              </a:rPr>
              <a:t>データ</a:t>
            </a:r>
            <a:endParaRPr kumimoji="1" lang="ja-JP" altLang="en-US" dirty="0">
              <a:latin typeface="MS PGothic" charset="-128"/>
              <a:ea typeface="MS PGothic" charset="-128"/>
              <a:cs typeface="MS PGothic" charset="-128"/>
            </a:endParaRPr>
          </a:p>
        </p:txBody>
      </p:sp>
      <p:sp>
        <p:nvSpPr>
          <p:cNvPr id="33" name="テキスト ボックス 32"/>
          <p:cNvSpPr txBox="1"/>
          <p:nvPr/>
        </p:nvSpPr>
        <p:spPr>
          <a:xfrm>
            <a:off x="5018571" y="5718988"/>
            <a:ext cx="367200" cy="367200"/>
          </a:xfrm>
          <a:prstGeom prst="rect">
            <a:avLst/>
          </a:prstGeom>
          <a:solidFill>
            <a:schemeClr val="bg1"/>
          </a:solidFill>
          <a:ln w="38100">
            <a:solidFill>
              <a:schemeClr val="tx1"/>
            </a:solidFill>
          </a:ln>
        </p:spPr>
        <p:txBody>
          <a:bodyPr wrap="square" rtlCol="0">
            <a:spAutoFit/>
          </a:bodyPr>
          <a:lstStyle/>
          <a:p>
            <a:pPr algn="ctr"/>
            <a:r>
              <a:rPr kumimoji="1" lang="en-US" altLang="ja-JP" dirty="0" smtClean="0"/>
              <a:t>0</a:t>
            </a:r>
            <a:endParaRPr kumimoji="1" lang="ja-JP" altLang="en-US" dirty="0"/>
          </a:p>
        </p:txBody>
      </p:sp>
      <p:sp>
        <p:nvSpPr>
          <p:cNvPr id="12" name="角丸四角形 27"/>
          <p:cNvSpPr/>
          <p:nvPr/>
        </p:nvSpPr>
        <p:spPr>
          <a:xfrm>
            <a:off x="1357090" y="5062428"/>
            <a:ext cx="1357419" cy="1024937"/>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r>
              <a:rPr kumimoji="1" lang="ja-JP" altLang="en-US" sz="2100" dirty="0" smtClean="0"/>
              <a:t>監視</a:t>
            </a:r>
            <a:endParaRPr kumimoji="1" lang="en-US" altLang="ja-JP" sz="2100" dirty="0" smtClean="0"/>
          </a:p>
          <a:p>
            <a:pPr algn="ctr"/>
            <a:r>
              <a:rPr kumimoji="1" lang="ja-JP" altLang="en-US" sz="2100" dirty="0" smtClean="0"/>
              <a:t>システム</a:t>
            </a:r>
            <a:endParaRPr kumimoji="1" lang="ja-JP" altLang="en-US" sz="2100" dirty="0"/>
          </a:p>
        </p:txBody>
      </p:sp>
      <p:sp>
        <p:nvSpPr>
          <p:cNvPr id="13" name="角丸四角形 23"/>
          <p:cNvSpPr/>
          <p:nvPr/>
        </p:nvSpPr>
        <p:spPr>
          <a:xfrm>
            <a:off x="7029655" y="4506623"/>
            <a:ext cx="969042" cy="1774778"/>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監視ホスト</a:t>
            </a:r>
            <a:endParaRPr kumimoji="1" lang="ja-JP" altLang="en-US" sz="2100" dirty="0"/>
          </a:p>
        </p:txBody>
      </p:sp>
      <p:sp>
        <p:nvSpPr>
          <p:cNvPr id="15" name="TextBox 14"/>
          <p:cNvSpPr txBox="1"/>
          <p:nvPr/>
        </p:nvSpPr>
        <p:spPr>
          <a:xfrm>
            <a:off x="4463159" y="5405143"/>
            <a:ext cx="1531188" cy="338554"/>
          </a:xfrm>
          <a:prstGeom prst="rect">
            <a:avLst/>
          </a:prstGeom>
          <a:noFill/>
        </p:spPr>
        <p:txBody>
          <a:bodyPr wrap="none" rtlCol="0">
            <a:spAutoFit/>
          </a:bodyPr>
          <a:lstStyle/>
          <a:p>
            <a:pPr algn="ctr"/>
            <a:r>
              <a:rPr kumimoji="1" lang="ja-JP" altLang="en-US" sz="1600" dirty="0" smtClean="0"/>
              <a:t>読み込みフラグ</a:t>
            </a:r>
            <a:endParaRPr kumimoji="1" lang="ja-JP" altLang="en-US" sz="1600" dirty="0"/>
          </a:p>
        </p:txBody>
      </p:sp>
      <p:sp>
        <p:nvSpPr>
          <p:cNvPr id="17" name="TextBox 16"/>
          <p:cNvSpPr txBox="1"/>
          <p:nvPr/>
        </p:nvSpPr>
        <p:spPr>
          <a:xfrm>
            <a:off x="4404687" y="4746445"/>
            <a:ext cx="1654043" cy="338554"/>
          </a:xfrm>
          <a:prstGeom prst="rect">
            <a:avLst/>
          </a:prstGeom>
          <a:noFill/>
        </p:spPr>
        <p:txBody>
          <a:bodyPr wrap="square" rtlCol="0">
            <a:spAutoFit/>
          </a:bodyPr>
          <a:lstStyle/>
          <a:p>
            <a:pPr algn="ctr"/>
            <a:r>
              <a:rPr kumimoji="1" lang="ja-JP" altLang="en-US" sz="1600" dirty="0" smtClean="0"/>
              <a:t>書き込みフラグ</a:t>
            </a:r>
            <a:endParaRPr kumimoji="1" lang="ja-JP" altLang="en-US" sz="1600" dirty="0"/>
          </a:p>
        </p:txBody>
      </p:sp>
      <p:sp>
        <p:nvSpPr>
          <p:cNvPr id="18" name="テキスト ボックス 17"/>
          <p:cNvSpPr txBox="1"/>
          <p:nvPr/>
        </p:nvSpPr>
        <p:spPr>
          <a:xfrm>
            <a:off x="5022257" y="5063383"/>
            <a:ext cx="367200" cy="367200"/>
          </a:xfrm>
          <a:prstGeom prst="rect">
            <a:avLst/>
          </a:prstGeom>
          <a:solidFill>
            <a:schemeClr val="bg1"/>
          </a:solidFill>
          <a:ln w="38100">
            <a:solidFill>
              <a:schemeClr val="tx1"/>
            </a:solidFill>
          </a:ln>
        </p:spPr>
        <p:txBody>
          <a:bodyPr wrap="square" rtlCol="0">
            <a:spAutoFit/>
          </a:bodyPr>
          <a:lstStyle/>
          <a:p>
            <a:pPr algn="ctr"/>
            <a:r>
              <a:rPr kumimoji="1" lang="en-US" altLang="ja-JP" dirty="0"/>
              <a:t>1</a:t>
            </a:r>
            <a:endParaRPr kumimoji="1" lang="ja-JP" altLang="en-US" dirty="0"/>
          </a:p>
        </p:txBody>
      </p:sp>
      <p:sp>
        <p:nvSpPr>
          <p:cNvPr id="19" name="テキスト ボックス 18"/>
          <p:cNvSpPr txBox="1"/>
          <p:nvPr/>
        </p:nvSpPr>
        <p:spPr>
          <a:xfrm>
            <a:off x="5018571" y="5724993"/>
            <a:ext cx="367200" cy="367200"/>
          </a:xfrm>
          <a:prstGeom prst="rect">
            <a:avLst/>
          </a:prstGeom>
          <a:solidFill>
            <a:schemeClr val="bg1"/>
          </a:solidFill>
          <a:ln w="38100">
            <a:solidFill>
              <a:schemeClr val="tx1"/>
            </a:solidFill>
          </a:ln>
        </p:spPr>
        <p:txBody>
          <a:bodyPr wrap="square" rtlCol="0">
            <a:spAutoFit/>
          </a:bodyPr>
          <a:lstStyle/>
          <a:p>
            <a:pPr algn="ctr"/>
            <a:r>
              <a:rPr kumimoji="1" lang="en-US" altLang="ja-JP" dirty="0"/>
              <a:t>1</a:t>
            </a:r>
            <a:endParaRPr kumimoji="1" lang="ja-JP" altLang="en-US" dirty="0"/>
          </a:p>
        </p:txBody>
      </p:sp>
      <p:sp>
        <p:nvSpPr>
          <p:cNvPr id="20" name="角丸四角形 19"/>
          <p:cNvSpPr/>
          <p:nvPr/>
        </p:nvSpPr>
        <p:spPr>
          <a:xfrm>
            <a:off x="6764390" y="5054691"/>
            <a:ext cx="367200" cy="369332"/>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a:t>1</a:t>
            </a:r>
            <a:endParaRPr kumimoji="1" lang="ja-JP" altLang="en-US" dirty="0"/>
          </a:p>
        </p:txBody>
      </p:sp>
      <p:sp>
        <p:nvSpPr>
          <p:cNvPr id="25" name="角丸四角形 24"/>
          <p:cNvSpPr/>
          <p:nvPr/>
        </p:nvSpPr>
        <p:spPr>
          <a:xfrm>
            <a:off x="2574014" y="5712340"/>
            <a:ext cx="367200" cy="369332"/>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a:t>1</a:t>
            </a:r>
            <a:endParaRPr kumimoji="1" lang="ja-JP" altLang="en-US" dirty="0"/>
          </a:p>
        </p:txBody>
      </p:sp>
      <p:sp>
        <p:nvSpPr>
          <p:cNvPr id="27" name="角丸四角形 26"/>
          <p:cNvSpPr/>
          <p:nvPr/>
        </p:nvSpPr>
        <p:spPr>
          <a:xfrm>
            <a:off x="6415352" y="5054691"/>
            <a:ext cx="715053" cy="369332"/>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mtClean="0"/>
              <a:t>要求</a:t>
            </a:r>
            <a:endParaRPr kumimoji="1" lang="ja-JP" altLang="en-US" dirty="0"/>
          </a:p>
        </p:txBody>
      </p:sp>
      <p:sp>
        <p:nvSpPr>
          <p:cNvPr id="30" name="角丸四角形 29"/>
          <p:cNvSpPr/>
          <p:nvPr/>
        </p:nvSpPr>
        <p:spPr>
          <a:xfrm>
            <a:off x="2571774" y="5718385"/>
            <a:ext cx="920460" cy="369332"/>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mtClean="0"/>
              <a:t>データ</a:t>
            </a:r>
            <a:endParaRPr kumimoji="1" lang="ja-JP" altLang="en-US" dirty="0"/>
          </a:p>
        </p:txBody>
      </p:sp>
      <p:sp>
        <p:nvSpPr>
          <p:cNvPr id="35" name="角丸四角形 34"/>
          <p:cNvSpPr/>
          <p:nvPr/>
        </p:nvSpPr>
        <p:spPr>
          <a:xfrm>
            <a:off x="3980995" y="5062428"/>
            <a:ext cx="715053" cy="369332"/>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要求</a:t>
            </a:r>
            <a:endParaRPr kumimoji="1" lang="ja-JP" altLang="en-US" dirty="0"/>
          </a:p>
        </p:txBody>
      </p:sp>
      <p:sp>
        <p:nvSpPr>
          <p:cNvPr id="36" name="角丸四角形 35"/>
          <p:cNvSpPr/>
          <p:nvPr/>
        </p:nvSpPr>
        <p:spPr>
          <a:xfrm>
            <a:off x="3873544" y="5722414"/>
            <a:ext cx="92046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mtClean="0"/>
              <a:t>データ</a:t>
            </a:r>
            <a:endParaRPr kumimoji="1" lang="ja-JP" altLang="en-US" dirty="0"/>
          </a:p>
        </p:txBody>
      </p:sp>
      <p:sp>
        <p:nvSpPr>
          <p:cNvPr id="9" name="曲折矢印 8"/>
          <p:cNvSpPr/>
          <p:nvPr/>
        </p:nvSpPr>
        <p:spPr>
          <a:xfrm rot="16200000" flipH="1">
            <a:off x="6622919" y="5306788"/>
            <a:ext cx="366598" cy="444509"/>
          </a:xfrm>
          <a:prstGeom prst="bentArrow">
            <a:avLst>
              <a:gd name="adj1" fmla="val 23064"/>
              <a:gd name="adj2" fmla="val 25000"/>
              <a:gd name="adj3" fmla="val 34387"/>
              <a:gd name="adj4" fmla="val 43750"/>
            </a:avLst>
          </a:prstGeom>
          <a:solidFill>
            <a:srgbClr val="FF000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chemeClr val="tx1"/>
              </a:solidFill>
            </a:endParaRPr>
          </a:p>
        </p:txBody>
      </p:sp>
      <p:sp>
        <p:nvSpPr>
          <p:cNvPr id="39" name="TextBox 16"/>
          <p:cNvSpPr txBox="1"/>
          <p:nvPr/>
        </p:nvSpPr>
        <p:spPr>
          <a:xfrm>
            <a:off x="6051707" y="5055458"/>
            <a:ext cx="1028255" cy="338554"/>
          </a:xfrm>
          <a:prstGeom prst="rect">
            <a:avLst/>
          </a:prstGeom>
          <a:noFill/>
        </p:spPr>
        <p:txBody>
          <a:bodyPr wrap="square" rtlCol="0">
            <a:spAutoFit/>
          </a:bodyPr>
          <a:lstStyle/>
          <a:p>
            <a:pPr algn="ctr"/>
            <a:r>
              <a:rPr kumimoji="1" lang="ja-JP" altLang="en-US" sz="1600" smtClean="0"/>
              <a:t>異常検知</a:t>
            </a:r>
            <a:endParaRPr kumimoji="1" lang="ja-JP" altLang="en-US" sz="1600" dirty="0"/>
          </a:p>
        </p:txBody>
      </p:sp>
    </p:spTree>
    <p:extLst>
      <p:ext uri="{BB962C8B-B14F-4D97-AF65-F5344CB8AC3E}">
        <p14:creationId xmlns:p14="http://schemas.microsoft.com/office/powerpoint/2010/main" val="1437505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down)">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0" presetClass="path" presetSubtype="0" accel="50000" decel="50000" fill="hold" grpId="1" nodeType="clickEffect">
                                  <p:stCondLst>
                                    <p:cond delay="0"/>
                                  </p:stCondLst>
                                  <p:childTnLst>
                                    <p:animMotion origin="layout" path="M 1.38889E-6 -4.44444E-6 L -0.18993 0.00116 " pathEditMode="relative" rAng="0" ptsTypes="AA">
                                      <p:cBhvr>
                                        <p:cTn id="11" dur="2000" fill="hold"/>
                                        <p:tgtEl>
                                          <p:spTgt spid="20"/>
                                        </p:tgtEl>
                                        <p:attrNameLst>
                                          <p:attrName>ppt_x</p:attrName>
                                          <p:attrName>ppt_y</p:attrName>
                                        </p:attrNameLst>
                                      </p:cBhvr>
                                      <p:rCtr x="-9497" y="93"/>
                                    </p:animMotion>
                                  </p:childTnLst>
                                </p:cTn>
                              </p:par>
                            </p:childTnLst>
                          </p:cTn>
                        </p:par>
                      </p:childTnLst>
                    </p:cTn>
                  </p:par>
                  <p:par>
                    <p:cTn id="12" fill="hold">
                      <p:stCondLst>
                        <p:cond delay="indefinite"/>
                      </p:stCondLst>
                      <p:childTnLst>
                        <p:par>
                          <p:cTn id="13" fill="hold">
                            <p:stCondLst>
                              <p:cond delay="0"/>
                            </p:stCondLst>
                            <p:childTnLst>
                              <p:par>
                                <p:cTn id="14" presetID="0" presetClass="path" presetSubtype="0" accel="50000" decel="50000" fill="hold" grpId="2" nodeType="clickEffect">
                                  <p:stCondLst>
                                    <p:cond delay="0"/>
                                  </p:stCondLst>
                                  <p:childTnLst>
                                    <p:animMotion origin="layout" path="M -0.18993 0.00116 L -0.45746 0.00185 " pathEditMode="relative" rAng="0" ptsTypes="AA">
                                      <p:cBhvr>
                                        <p:cTn id="15" dur="2000" fill="hold"/>
                                        <p:tgtEl>
                                          <p:spTgt spid="20"/>
                                        </p:tgtEl>
                                        <p:attrNameLst>
                                          <p:attrName>ppt_x</p:attrName>
                                          <p:attrName>ppt_y</p:attrName>
                                        </p:attrNameLst>
                                      </p:cBhvr>
                                      <p:rCtr x="-13385" y="23"/>
                                    </p:animMotion>
                                  </p:childTnLst>
                                </p:cTn>
                              </p:par>
                              <p:par>
                                <p:cTn id="16" presetID="22" presetClass="entr" presetSubtype="4"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wipe(down)">
                                      <p:cBhvr>
                                        <p:cTn id="18" dur="500"/>
                                        <p:tgtEl>
                                          <p:spTgt spid="18"/>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xit" presetSubtype="4" fill="hold" grpId="3" nodeType="clickEffect">
                                  <p:stCondLst>
                                    <p:cond delay="0"/>
                                  </p:stCondLst>
                                  <p:childTnLst>
                                    <p:animEffect transition="out" filter="wipe(down)">
                                      <p:cBhvr>
                                        <p:cTn id="22" dur="500"/>
                                        <p:tgtEl>
                                          <p:spTgt spid="20"/>
                                        </p:tgtEl>
                                      </p:cBhvr>
                                    </p:animEffect>
                                    <p:set>
                                      <p:cBhvr>
                                        <p:cTn id="23" dur="1" fill="hold">
                                          <p:stCondLst>
                                            <p:cond delay="499"/>
                                          </p:stCondLst>
                                        </p:cTn>
                                        <p:tgtEl>
                                          <p:spTgt spid="20"/>
                                        </p:tgtEl>
                                        <p:attrNameLst>
                                          <p:attrName>style.visibility</p:attrName>
                                        </p:attrNameLst>
                                      </p:cBhvr>
                                      <p:to>
                                        <p:strVal val="hidden"/>
                                      </p:to>
                                    </p:set>
                                  </p:childTnLst>
                                </p:cTn>
                              </p:par>
                              <p:par>
                                <p:cTn id="24" presetID="22" presetClass="exit" presetSubtype="4" fill="hold" grpId="1" nodeType="withEffect">
                                  <p:stCondLst>
                                    <p:cond delay="0"/>
                                  </p:stCondLst>
                                  <p:childTnLst>
                                    <p:animEffect transition="out" filter="wipe(down)">
                                      <p:cBhvr>
                                        <p:cTn id="25" dur="500"/>
                                        <p:tgtEl>
                                          <p:spTgt spid="18"/>
                                        </p:tgtEl>
                                      </p:cBhvr>
                                    </p:animEffect>
                                    <p:set>
                                      <p:cBhvr>
                                        <p:cTn id="26" dur="1" fill="hold">
                                          <p:stCondLst>
                                            <p:cond delay="499"/>
                                          </p:stCondLst>
                                        </p:cTn>
                                        <p:tgtEl>
                                          <p:spTgt spid="18"/>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wipe(down)">
                                      <p:cBhvr>
                                        <p:cTn id="31" dur="500"/>
                                        <p:tgtEl>
                                          <p:spTgt spid="25"/>
                                        </p:tgtEl>
                                      </p:cBhvr>
                                    </p:animEffect>
                                  </p:childTnLst>
                                </p:cTn>
                              </p:par>
                            </p:childTnLst>
                          </p:cTn>
                        </p:par>
                      </p:childTnLst>
                    </p:cTn>
                  </p:par>
                  <p:par>
                    <p:cTn id="32" fill="hold">
                      <p:stCondLst>
                        <p:cond delay="indefinite"/>
                      </p:stCondLst>
                      <p:childTnLst>
                        <p:par>
                          <p:cTn id="33" fill="hold">
                            <p:stCondLst>
                              <p:cond delay="0"/>
                            </p:stCondLst>
                            <p:childTnLst>
                              <p:par>
                                <p:cTn id="34" presetID="0" presetClass="path" presetSubtype="0" accel="50000" decel="50000" fill="hold" grpId="1" nodeType="clickEffect">
                                  <p:stCondLst>
                                    <p:cond delay="0"/>
                                  </p:stCondLst>
                                  <p:childTnLst>
                                    <p:animMotion origin="layout" path="M -2.5E-6 -2.22222E-6 L 0.26736 -2.22222E-6 " pathEditMode="relative" rAng="0" ptsTypes="AA">
                                      <p:cBhvr>
                                        <p:cTn id="35" dur="2000" fill="hold"/>
                                        <p:tgtEl>
                                          <p:spTgt spid="25"/>
                                        </p:tgtEl>
                                        <p:attrNameLst>
                                          <p:attrName>ppt_x</p:attrName>
                                          <p:attrName>ppt_y</p:attrName>
                                        </p:attrNameLst>
                                      </p:cBhvr>
                                      <p:rCtr x="13368" y="0"/>
                                    </p:animMotion>
                                  </p:childTnLst>
                                </p:cTn>
                              </p:par>
                            </p:childTnLst>
                          </p:cTn>
                        </p:par>
                      </p:childTnLst>
                    </p:cTn>
                  </p:par>
                  <p:par>
                    <p:cTn id="36" fill="hold">
                      <p:stCondLst>
                        <p:cond delay="indefinite"/>
                      </p:stCondLst>
                      <p:childTnLst>
                        <p:par>
                          <p:cTn id="37" fill="hold">
                            <p:stCondLst>
                              <p:cond delay="0"/>
                            </p:stCondLst>
                            <p:childTnLst>
                              <p:par>
                                <p:cTn id="38" presetID="0" presetClass="path" presetSubtype="0" accel="50000" decel="50000" fill="hold" grpId="2" nodeType="clickEffect">
                                  <p:stCondLst>
                                    <p:cond delay="0"/>
                                  </p:stCondLst>
                                  <p:childTnLst>
                                    <p:animMotion origin="layout" path="M 0.26667 -0.00092 L 0.45729 -0.00092 " pathEditMode="relative" rAng="0" ptsTypes="AA">
                                      <p:cBhvr>
                                        <p:cTn id="39" dur="2000" fill="hold"/>
                                        <p:tgtEl>
                                          <p:spTgt spid="25"/>
                                        </p:tgtEl>
                                        <p:attrNameLst>
                                          <p:attrName>ppt_x</p:attrName>
                                          <p:attrName>ppt_y</p:attrName>
                                        </p:attrNameLst>
                                      </p:cBhvr>
                                      <p:rCtr x="9531" y="0"/>
                                    </p:animMotion>
                                  </p:childTnLst>
                                </p:cTn>
                              </p:par>
                              <p:par>
                                <p:cTn id="40" presetID="22" presetClass="entr" presetSubtype="4" fill="hold" grpId="0" nodeType="with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ipe(down)">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xit" presetSubtype="4" fill="hold" grpId="3" nodeType="clickEffect">
                                  <p:stCondLst>
                                    <p:cond delay="0"/>
                                  </p:stCondLst>
                                  <p:childTnLst>
                                    <p:animEffect transition="out" filter="wipe(down)">
                                      <p:cBhvr>
                                        <p:cTn id="46" dur="500"/>
                                        <p:tgtEl>
                                          <p:spTgt spid="25"/>
                                        </p:tgtEl>
                                      </p:cBhvr>
                                    </p:animEffect>
                                    <p:set>
                                      <p:cBhvr>
                                        <p:cTn id="47" dur="1" fill="hold">
                                          <p:stCondLst>
                                            <p:cond delay="499"/>
                                          </p:stCondLst>
                                        </p:cTn>
                                        <p:tgtEl>
                                          <p:spTgt spid="25"/>
                                        </p:tgtEl>
                                        <p:attrNameLst>
                                          <p:attrName>style.visibility</p:attrName>
                                        </p:attrNameLst>
                                      </p:cBhvr>
                                      <p:to>
                                        <p:strVal val="hidden"/>
                                      </p:to>
                                    </p:set>
                                  </p:childTnLst>
                                </p:cTn>
                              </p:par>
                              <p:par>
                                <p:cTn id="48" presetID="22" presetClass="exit" presetSubtype="4" fill="hold" grpId="1" nodeType="withEffect">
                                  <p:stCondLst>
                                    <p:cond delay="0"/>
                                  </p:stCondLst>
                                  <p:childTnLst>
                                    <p:animEffect transition="out" filter="wipe(down)">
                                      <p:cBhvr>
                                        <p:cTn id="49" dur="500"/>
                                        <p:tgtEl>
                                          <p:spTgt spid="19"/>
                                        </p:tgtEl>
                                      </p:cBhvr>
                                    </p:animEffect>
                                    <p:set>
                                      <p:cBhvr>
                                        <p:cTn id="50" dur="1" fill="hold">
                                          <p:stCondLst>
                                            <p:cond delay="499"/>
                                          </p:stCondLst>
                                        </p:cTn>
                                        <p:tgtEl>
                                          <p:spTgt spid="19"/>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wipe(down)">
                                      <p:cBhvr>
                                        <p:cTn id="55" dur="500"/>
                                        <p:tgtEl>
                                          <p:spTgt spid="27"/>
                                        </p:tgtEl>
                                      </p:cBhvr>
                                    </p:animEffect>
                                  </p:childTnLst>
                                </p:cTn>
                              </p:par>
                            </p:childTnLst>
                          </p:cTn>
                        </p:par>
                      </p:childTnLst>
                    </p:cTn>
                  </p:par>
                  <p:par>
                    <p:cTn id="56" fill="hold">
                      <p:stCondLst>
                        <p:cond delay="indefinite"/>
                      </p:stCondLst>
                      <p:childTnLst>
                        <p:par>
                          <p:cTn id="57" fill="hold">
                            <p:stCondLst>
                              <p:cond delay="0"/>
                            </p:stCondLst>
                            <p:childTnLst>
                              <p:par>
                                <p:cTn id="58" presetID="0" presetClass="path" presetSubtype="0" accel="50000" decel="50000" fill="hold" grpId="1" nodeType="clickEffect">
                                  <p:stCondLst>
                                    <p:cond delay="0"/>
                                  </p:stCondLst>
                                  <p:childTnLst>
                                    <p:animMotion origin="layout" path="M 0 0 L -0.26649 0 " pathEditMode="relative" ptsTypes="AA">
                                      <p:cBhvr>
                                        <p:cTn id="59" dur="2000" fill="hold"/>
                                        <p:tgtEl>
                                          <p:spTgt spid="27"/>
                                        </p:tgtEl>
                                        <p:attrNameLst>
                                          <p:attrName>ppt_x</p:attrName>
                                          <p:attrName>ppt_y</p:attrName>
                                        </p:attrNameLst>
                                      </p:cBhvr>
                                    </p:animMotion>
                                  </p:childTnLst>
                                </p:cTn>
                              </p:par>
                            </p:childTnLst>
                          </p:cTn>
                        </p:par>
                      </p:childTnLst>
                    </p:cTn>
                  </p:par>
                  <p:par>
                    <p:cTn id="60" fill="hold">
                      <p:stCondLst>
                        <p:cond delay="indefinite"/>
                      </p:stCondLst>
                      <p:childTnLst>
                        <p:par>
                          <p:cTn id="61" fill="hold">
                            <p:stCondLst>
                              <p:cond delay="0"/>
                            </p:stCondLst>
                            <p:childTnLst>
                              <p:par>
                                <p:cTn id="62" presetID="22" presetClass="exit" presetSubtype="4" fill="hold" grpId="2" nodeType="clickEffect">
                                  <p:stCondLst>
                                    <p:cond delay="0"/>
                                  </p:stCondLst>
                                  <p:childTnLst>
                                    <p:animEffect transition="out" filter="wipe(down)">
                                      <p:cBhvr>
                                        <p:cTn id="63" dur="500"/>
                                        <p:tgtEl>
                                          <p:spTgt spid="27"/>
                                        </p:tgtEl>
                                      </p:cBhvr>
                                    </p:animEffect>
                                    <p:set>
                                      <p:cBhvr>
                                        <p:cTn id="64" dur="1" fill="hold">
                                          <p:stCondLst>
                                            <p:cond delay="499"/>
                                          </p:stCondLst>
                                        </p:cTn>
                                        <p:tgtEl>
                                          <p:spTgt spid="27"/>
                                        </p:tgtEl>
                                        <p:attrNameLst>
                                          <p:attrName>style.visibility</p:attrName>
                                        </p:attrNameLst>
                                      </p:cBhvr>
                                      <p:to>
                                        <p:strVal val="hidden"/>
                                      </p:to>
                                    </p:set>
                                  </p:childTnLst>
                                </p:cTn>
                              </p:par>
                              <p:par>
                                <p:cTn id="65" presetID="22" presetClass="entr" presetSubtype="4" fill="hold" nodeType="withEffect">
                                  <p:stCondLst>
                                    <p:cond delay="0"/>
                                  </p:stCondLst>
                                  <p:childTnLst>
                                    <p:set>
                                      <p:cBhvr>
                                        <p:cTn id="66" dur="1" fill="hold">
                                          <p:stCondLst>
                                            <p:cond delay="0"/>
                                          </p:stCondLst>
                                        </p:cTn>
                                        <p:tgtEl>
                                          <p:spTgt spid="10">
                                            <p:txEl>
                                              <p:pRg st="0" end="0"/>
                                            </p:txEl>
                                          </p:spTgt>
                                        </p:tgtEl>
                                        <p:attrNameLst>
                                          <p:attrName>style.visibility</p:attrName>
                                        </p:attrNameLst>
                                      </p:cBhvr>
                                      <p:to>
                                        <p:strVal val="visible"/>
                                      </p:to>
                                    </p:set>
                                    <p:animEffect transition="in" filter="wipe(down)">
                                      <p:cBhvr>
                                        <p:cTn id="67" dur="500"/>
                                        <p:tgtEl>
                                          <p:spTgt spid="10">
                                            <p:txEl>
                                              <p:pRg st="0" end="0"/>
                                            </p:txEl>
                                          </p:spTgt>
                                        </p:tgtEl>
                                      </p:cBhvr>
                                    </p:animEffect>
                                  </p:childTnLst>
                                </p:cTn>
                              </p:par>
                              <p:par>
                                <p:cTn id="68" presetID="22" presetClass="entr" presetSubtype="4" fill="hold" grpId="2" nodeType="with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wipe(down)">
                                      <p:cBhvr>
                                        <p:cTn id="70" dur="500"/>
                                        <p:tgtEl>
                                          <p:spTgt spid="18"/>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wipe(down)">
                                      <p:cBhvr>
                                        <p:cTn id="75" dur="500"/>
                                        <p:tgtEl>
                                          <p:spTgt spid="35"/>
                                        </p:tgtEl>
                                      </p:cBhvr>
                                    </p:animEffect>
                                  </p:childTnLst>
                                </p:cTn>
                              </p:par>
                            </p:childTnLst>
                          </p:cTn>
                        </p:par>
                      </p:childTnLst>
                    </p:cTn>
                  </p:par>
                  <p:par>
                    <p:cTn id="76" fill="hold">
                      <p:stCondLst>
                        <p:cond delay="indefinite"/>
                      </p:stCondLst>
                      <p:childTnLst>
                        <p:par>
                          <p:cTn id="77" fill="hold">
                            <p:stCondLst>
                              <p:cond delay="0"/>
                            </p:stCondLst>
                            <p:childTnLst>
                              <p:par>
                                <p:cTn id="78" presetID="0" presetClass="path" presetSubtype="0" accel="50000" decel="50000" fill="hold" grpId="1" nodeType="clickEffect">
                                  <p:stCondLst>
                                    <p:cond delay="0"/>
                                  </p:stCondLst>
                                  <p:childTnLst>
                                    <p:animMotion origin="layout" path="M 8.33333E-7 3.7037E-6 L -0.15295 0.00069 " pathEditMode="relative" rAng="0" ptsTypes="AA">
                                      <p:cBhvr>
                                        <p:cTn id="79" dur="2000" fill="hold"/>
                                        <p:tgtEl>
                                          <p:spTgt spid="35"/>
                                        </p:tgtEl>
                                        <p:attrNameLst>
                                          <p:attrName>ppt_x</p:attrName>
                                          <p:attrName>ppt_y</p:attrName>
                                        </p:attrNameLst>
                                      </p:cBhvr>
                                      <p:rCtr x="-7656" y="23"/>
                                    </p:animMotion>
                                  </p:childTnLst>
                                </p:cTn>
                              </p:par>
                            </p:childTnLst>
                          </p:cTn>
                        </p:par>
                      </p:childTnLst>
                    </p:cTn>
                  </p:par>
                  <p:par>
                    <p:cTn id="80" fill="hold">
                      <p:stCondLst>
                        <p:cond delay="indefinite"/>
                      </p:stCondLst>
                      <p:childTnLst>
                        <p:par>
                          <p:cTn id="81" fill="hold">
                            <p:stCondLst>
                              <p:cond delay="0"/>
                            </p:stCondLst>
                            <p:childTnLst>
                              <p:par>
                                <p:cTn id="82" presetID="22" presetClass="exit" presetSubtype="4" fill="hold" grpId="3" nodeType="clickEffect">
                                  <p:stCondLst>
                                    <p:cond delay="0"/>
                                  </p:stCondLst>
                                  <p:childTnLst>
                                    <p:animEffect transition="out" filter="wipe(down)">
                                      <p:cBhvr>
                                        <p:cTn id="83" dur="500"/>
                                        <p:tgtEl>
                                          <p:spTgt spid="18"/>
                                        </p:tgtEl>
                                      </p:cBhvr>
                                    </p:animEffect>
                                    <p:set>
                                      <p:cBhvr>
                                        <p:cTn id="84" dur="1" fill="hold">
                                          <p:stCondLst>
                                            <p:cond delay="499"/>
                                          </p:stCondLst>
                                        </p:cTn>
                                        <p:tgtEl>
                                          <p:spTgt spid="18"/>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grpId="0" nodeType="click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wipe(down)">
                                      <p:cBhvr>
                                        <p:cTn id="89" dur="500"/>
                                        <p:tgtEl>
                                          <p:spTgt spid="30"/>
                                        </p:tgtEl>
                                      </p:cBhvr>
                                    </p:animEffect>
                                  </p:childTnLst>
                                </p:cTn>
                              </p:par>
                            </p:childTnLst>
                          </p:cTn>
                        </p:par>
                      </p:childTnLst>
                    </p:cTn>
                  </p:par>
                  <p:par>
                    <p:cTn id="90" fill="hold">
                      <p:stCondLst>
                        <p:cond delay="indefinite"/>
                      </p:stCondLst>
                      <p:childTnLst>
                        <p:par>
                          <p:cTn id="91" fill="hold">
                            <p:stCondLst>
                              <p:cond delay="0"/>
                            </p:stCondLst>
                            <p:childTnLst>
                              <p:par>
                                <p:cTn id="92" presetID="0" presetClass="path" presetSubtype="0" accel="50000" decel="50000" fill="hold" grpId="1" nodeType="clickEffect">
                                  <p:stCondLst>
                                    <p:cond delay="0"/>
                                  </p:stCondLst>
                                  <p:childTnLst>
                                    <p:animMotion origin="layout" path="M 0 0 L 0.14184 0 " pathEditMode="relative" ptsTypes="AA">
                                      <p:cBhvr>
                                        <p:cTn id="93" dur="2000" fill="hold"/>
                                        <p:tgtEl>
                                          <p:spTgt spid="30"/>
                                        </p:tgtEl>
                                        <p:attrNameLst>
                                          <p:attrName>ppt_x</p:attrName>
                                          <p:attrName>ppt_y</p:attrName>
                                        </p:attrNameLst>
                                      </p:cBhvr>
                                    </p:animMotion>
                                  </p:childTnLst>
                                </p:cTn>
                              </p:par>
                            </p:childTnLst>
                          </p:cTn>
                        </p:par>
                      </p:childTnLst>
                    </p:cTn>
                  </p:par>
                  <p:par>
                    <p:cTn id="94" fill="hold">
                      <p:stCondLst>
                        <p:cond delay="indefinite"/>
                      </p:stCondLst>
                      <p:childTnLst>
                        <p:par>
                          <p:cTn id="95" fill="hold">
                            <p:stCondLst>
                              <p:cond delay="0"/>
                            </p:stCondLst>
                            <p:childTnLst>
                              <p:par>
                                <p:cTn id="96" presetID="22" presetClass="exit" presetSubtype="4" fill="hold" grpId="2" nodeType="clickEffect">
                                  <p:stCondLst>
                                    <p:cond delay="0"/>
                                  </p:stCondLst>
                                  <p:childTnLst>
                                    <p:animEffect transition="out" filter="wipe(down)">
                                      <p:cBhvr>
                                        <p:cTn id="97" dur="500"/>
                                        <p:tgtEl>
                                          <p:spTgt spid="30"/>
                                        </p:tgtEl>
                                      </p:cBhvr>
                                    </p:animEffect>
                                    <p:set>
                                      <p:cBhvr>
                                        <p:cTn id="98" dur="1" fill="hold">
                                          <p:stCondLst>
                                            <p:cond delay="499"/>
                                          </p:stCondLst>
                                        </p:cTn>
                                        <p:tgtEl>
                                          <p:spTgt spid="30"/>
                                        </p:tgtEl>
                                        <p:attrNameLst>
                                          <p:attrName>style.visibility</p:attrName>
                                        </p:attrNameLst>
                                      </p:cBhvr>
                                      <p:to>
                                        <p:strVal val="hidden"/>
                                      </p:to>
                                    </p:set>
                                  </p:childTnLst>
                                </p:cTn>
                              </p:par>
                              <p:par>
                                <p:cTn id="99" presetID="22" presetClass="entr" presetSubtype="4" fill="hold" nodeType="withEffect">
                                  <p:stCondLst>
                                    <p:cond delay="0"/>
                                  </p:stCondLst>
                                  <p:childTnLst>
                                    <p:set>
                                      <p:cBhvr>
                                        <p:cTn id="100" dur="1" fill="hold">
                                          <p:stCondLst>
                                            <p:cond delay="0"/>
                                          </p:stCondLst>
                                        </p:cTn>
                                        <p:tgtEl>
                                          <p:spTgt spid="31">
                                            <p:txEl>
                                              <p:pRg st="0" end="0"/>
                                            </p:txEl>
                                          </p:spTgt>
                                        </p:tgtEl>
                                        <p:attrNameLst>
                                          <p:attrName>style.visibility</p:attrName>
                                        </p:attrNameLst>
                                      </p:cBhvr>
                                      <p:to>
                                        <p:strVal val="visible"/>
                                      </p:to>
                                    </p:set>
                                    <p:animEffect transition="in" filter="wipe(down)">
                                      <p:cBhvr>
                                        <p:cTn id="101" dur="500"/>
                                        <p:tgtEl>
                                          <p:spTgt spid="31">
                                            <p:txEl>
                                              <p:pRg st="0" end="0"/>
                                            </p:txEl>
                                          </p:spTgt>
                                        </p:tgtEl>
                                      </p:cBhvr>
                                    </p:animEffect>
                                  </p:childTnLst>
                                </p:cTn>
                              </p:par>
                              <p:par>
                                <p:cTn id="102" presetID="22" presetClass="entr" presetSubtype="4" fill="hold" grpId="2" nodeType="withEffect">
                                  <p:stCondLst>
                                    <p:cond delay="0"/>
                                  </p:stCondLst>
                                  <p:childTnLst>
                                    <p:set>
                                      <p:cBhvr>
                                        <p:cTn id="103" dur="1" fill="hold">
                                          <p:stCondLst>
                                            <p:cond delay="0"/>
                                          </p:stCondLst>
                                        </p:cTn>
                                        <p:tgtEl>
                                          <p:spTgt spid="19"/>
                                        </p:tgtEl>
                                        <p:attrNameLst>
                                          <p:attrName>style.visibility</p:attrName>
                                        </p:attrNameLst>
                                      </p:cBhvr>
                                      <p:to>
                                        <p:strVal val="visible"/>
                                      </p:to>
                                    </p:set>
                                    <p:animEffect transition="in" filter="wipe(down)">
                                      <p:cBhvr>
                                        <p:cTn id="104" dur="500"/>
                                        <p:tgtEl>
                                          <p:spTgt spid="19"/>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4" fill="hold" grpId="0" nodeType="clickEffect">
                                  <p:stCondLst>
                                    <p:cond delay="0"/>
                                  </p:stCondLst>
                                  <p:childTnLst>
                                    <p:set>
                                      <p:cBhvr>
                                        <p:cTn id="108" dur="1" fill="hold">
                                          <p:stCondLst>
                                            <p:cond delay="0"/>
                                          </p:stCondLst>
                                        </p:cTn>
                                        <p:tgtEl>
                                          <p:spTgt spid="36"/>
                                        </p:tgtEl>
                                        <p:attrNameLst>
                                          <p:attrName>style.visibility</p:attrName>
                                        </p:attrNameLst>
                                      </p:cBhvr>
                                      <p:to>
                                        <p:strVal val="visible"/>
                                      </p:to>
                                    </p:set>
                                    <p:animEffect transition="in" filter="wipe(down)">
                                      <p:cBhvr>
                                        <p:cTn id="109" dur="500"/>
                                        <p:tgtEl>
                                          <p:spTgt spid="36"/>
                                        </p:tgtEl>
                                      </p:cBhvr>
                                    </p:animEffect>
                                  </p:childTnLst>
                                </p:cTn>
                              </p:par>
                            </p:childTnLst>
                          </p:cTn>
                        </p:par>
                      </p:childTnLst>
                    </p:cTn>
                  </p:par>
                  <p:par>
                    <p:cTn id="110" fill="hold">
                      <p:stCondLst>
                        <p:cond delay="indefinite"/>
                      </p:stCondLst>
                      <p:childTnLst>
                        <p:par>
                          <p:cTn id="111" fill="hold">
                            <p:stCondLst>
                              <p:cond delay="0"/>
                            </p:stCondLst>
                            <p:childTnLst>
                              <p:par>
                                <p:cTn id="112" presetID="0" presetClass="path" presetSubtype="0" accel="50000" decel="50000" fill="hold" grpId="1" nodeType="clickEffect">
                                  <p:stCondLst>
                                    <p:cond delay="0"/>
                                  </p:stCondLst>
                                  <p:childTnLst>
                                    <p:animMotion origin="layout" path="M 1.66667E-6 -0.00092 L 0.25573 -0.00139 " pathEditMode="relative" rAng="0" ptsTypes="AA">
                                      <p:cBhvr>
                                        <p:cTn id="113" dur="2000" fill="hold"/>
                                        <p:tgtEl>
                                          <p:spTgt spid="36"/>
                                        </p:tgtEl>
                                        <p:attrNameLst>
                                          <p:attrName>ppt_x</p:attrName>
                                          <p:attrName>ppt_y</p:attrName>
                                        </p:attrNameLst>
                                      </p:cBhvr>
                                      <p:rCtr x="12778" y="-23"/>
                                    </p:animMotion>
                                  </p:childTnLst>
                                </p:cTn>
                              </p:par>
                            </p:childTnLst>
                          </p:cTn>
                        </p:par>
                      </p:childTnLst>
                    </p:cTn>
                  </p:par>
                  <p:par>
                    <p:cTn id="114" fill="hold">
                      <p:stCondLst>
                        <p:cond delay="indefinite"/>
                      </p:stCondLst>
                      <p:childTnLst>
                        <p:par>
                          <p:cTn id="115" fill="hold">
                            <p:stCondLst>
                              <p:cond delay="0"/>
                            </p:stCondLst>
                            <p:childTnLst>
                              <p:par>
                                <p:cTn id="116" presetID="22" presetClass="exit" presetSubtype="4" fill="hold" grpId="3" nodeType="clickEffect">
                                  <p:stCondLst>
                                    <p:cond delay="0"/>
                                  </p:stCondLst>
                                  <p:childTnLst>
                                    <p:animEffect transition="out" filter="wipe(down)">
                                      <p:cBhvr>
                                        <p:cTn id="117" dur="500"/>
                                        <p:tgtEl>
                                          <p:spTgt spid="19"/>
                                        </p:tgtEl>
                                      </p:cBhvr>
                                    </p:animEffect>
                                    <p:set>
                                      <p:cBhvr>
                                        <p:cTn id="118" dur="1" fill="hold">
                                          <p:stCondLst>
                                            <p:cond delay="499"/>
                                          </p:stCondLst>
                                        </p:cTn>
                                        <p:tgtEl>
                                          <p:spTgt spid="19"/>
                                        </p:tgtEl>
                                        <p:attrNameLst>
                                          <p:attrName>style.visibility</p:attrName>
                                        </p:attrNameLst>
                                      </p:cBhvr>
                                      <p:to>
                                        <p:strVal val="hidden"/>
                                      </p:to>
                                    </p:set>
                                  </p:childTnLst>
                                </p:cTn>
                              </p:par>
                              <p:par>
                                <p:cTn id="119" presetID="22" presetClass="entr" presetSubtype="4" fill="hold" grpId="0" nodeType="withEffect">
                                  <p:stCondLst>
                                    <p:cond delay="0"/>
                                  </p:stCondLst>
                                  <p:childTnLst>
                                    <p:set>
                                      <p:cBhvr>
                                        <p:cTn id="120" dur="1" fill="hold">
                                          <p:stCondLst>
                                            <p:cond delay="0"/>
                                          </p:stCondLst>
                                        </p:cTn>
                                        <p:tgtEl>
                                          <p:spTgt spid="39"/>
                                        </p:tgtEl>
                                        <p:attrNameLst>
                                          <p:attrName>style.visibility</p:attrName>
                                        </p:attrNameLst>
                                      </p:cBhvr>
                                      <p:to>
                                        <p:strVal val="visible"/>
                                      </p:to>
                                    </p:set>
                                    <p:animEffect transition="in" filter="wipe(down)">
                                      <p:cBhvr>
                                        <p:cTn id="121" dur="500"/>
                                        <p:tgtEl>
                                          <p:spTgt spid="39"/>
                                        </p:tgtEl>
                                      </p:cBhvr>
                                    </p:animEffect>
                                  </p:childTnLst>
                                </p:cTn>
                              </p:par>
                              <p:par>
                                <p:cTn id="122" presetID="22" presetClass="entr" presetSubtype="4" fill="hold" grpId="0" nodeType="withEffect">
                                  <p:stCondLst>
                                    <p:cond delay="0"/>
                                  </p:stCondLst>
                                  <p:childTnLst>
                                    <p:set>
                                      <p:cBhvr>
                                        <p:cTn id="123" dur="1" fill="hold">
                                          <p:stCondLst>
                                            <p:cond delay="0"/>
                                          </p:stCondLst>
                                        </p:cTn>
                                        <p:tgtEl>
                                          <p:spTgt spid="9"/>
                                        </p:tgtEl>
                                        <p:attrNameLst>
                                          <p:attrName>style.visibility</p:attrName>
                                        </p:attrNameLst>
                                      </p:cBhvr>
                                      <p:to>
                                        <p:strVal val="visible"/>
                                      </p:to>
                                    </p:set>
                                    <p:animEffect transition="in" filter="wipe(down)">
                                      <p:cBhvr>
                                        <p:cTn id="1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18" grpId="2" animBg="1"/>
      <p:bldP spid="18" grpId="3" animBg="1"/>
      <p:bldP spid="19" grpId="0" animBg="1"/>
      <p:bldP spid="19" grpId="1" animBg="1"/>
      <p:bldP spid="19" grpId="2" animBg="1"/>
      <p:bldP spid="19" grpId="3" animBg="1"/>
      <p:bldP spid="20" grpId="0" animBg="1"/>
      <p:bldP spid="20" grpId="1" animBg="1"/>
      <p:bldP spid="20" grpId="2" animBg="1"/>
      <p:bldP spid="20" grpId="3" animBg="1"/>
      <p:bldP spid="25" grpId="0" animBg="1"/>
      <p:bldP spid="25" grpId="1" animBg="1"/>
      <p:bldP spid="25" grpId="2" animBg="1"/>
      <p:bldP spid="25" grpId="3" animBg="1"/>
      <p:bldP spid="27" grpId="0" animBg="1"/>
      <p:bldP spid="27" grpId="1" animBg="1"/>
      <p:bldP spid="27" grpId="2" animBg="1"/>
      <p:bldP spid="30" grpId="0" animBg="1"/>
      <p:bldP spid="30" grpId="1" animBg="1"/>
      <p:bldP spid="30" grpId="2" animBg="1"/>
      <p:bldP spid="35" grpId="0" animBg="1"/>
      <p:bldP spid="35" grpId="1" animBg="1"/>
      <p:bldP spid="36" grpId="0" animBg="1"/>
      <p:bldP spid="36" grpId="1" animBg="1"/>
      <p:bldP spid="9" grpId="0" animBg="1"/>
      <p:bldP spid="3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実験</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GRASS</a:t>
            </a:r>
            <a:r>
              <a:rPr lang="ja-JP" altLang="en-US" dirty="0" smtClean="0"/>
              <a:t>の有用性を確認する実験を行った</a:t>
            </a:r>
            <a:endParaRPr lang="en-US" altLang="ja-JP" dirty="0"/>
          </a:p>
          <a:p>
            <a:pPr lvl="1"/>
            <a:r>
              <a:rPr lang="en-US" altLang="ja-JP" dirty="0" smtClean="0"/>
              <a:t>OS</a:t>
            </a:r>
            <a:r>
              <a:rPr lang="ja-JP" altLang="en-US" dirty="0" smtClean="0"/>
              <a:t>の異常停止時における</a:t>
            </a:r>
            <a:r>
              <a:rPr lang="en-US" altLang="ja-JP" dirty="0" smtClean="0"/>
              <a:t>GRASS</a:t>
            </a:r>
            <a:r>
              <a:rPr lang="ja-JP" altLang="en-US" dirty="0" smtClean="0"/>
              <a:t>の動作</a:t>
            </a:r>
            <a:r>
              <a:rPr lang="ja-JP" altLang="en-US" dirty="0"/>
              <a:t>を</a:t>
            </a:r>
            <a:r>
              <a:rPr lang="ja-JP" altLang="en-US" dirty="0" smtClean="0"/>
              <a:t>検証</a:t>
            </a:r>
            <a:endParaRPr lang="en-US" altLang="ja-JP" sz="2200" dirty="0"/>
          </a:p>
          <a:p>
            <a:pPr lvl="1"/>
            <a:r>
              <a:rPr lang="ja-JP" altLang="en-US" dirty="0" smtClean="0"/>
              <a:t>ハートビート性能</a:t>
            </a:r>
            <a:r>
              <a:rPr lang="ja-JP" altLang="en-US" dirty="0"/>
              <a:t>の測定</a:t>
            </a:r>
            <a:endParaRPr lang="en-US" altLang="ja-JP" sz="2200" dirty="0"/>
          </a:p>
          <a:p>
            <a:pPr lvl="1"/>
            <a:r>
              <a:rPr lang="ja-JP" altLang="en-US" dirty="0" smtClean="0"/>
              <a:t>検知結果の要求・取得にかかる時間の測定</a:t>
            </a:r>
            <a:endParaRPr lang="en-US" altLang="ja-JP" dirty="0" smtClean="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11</a:t>
            </a:fld>
            <a:endParaRPr lang="en-US" dirty="0"/>
          </a:p>
        </p:txBody>
      </p:sp>
      <p:graphicFrame>
        <p:nvGraphicFramePr>
          <p:cNvPr id="5" name="表 4"/>
          <p:cNvGraphicFramePr>
            <a:graphicFrameLocks noGrp="1"/>
          </p:cNvGraphicFramePr>
          <p:nvPr>
            <p:extLst>
              <p:ext uri="{D42A27DB-BD31-4B8C-83A1-F6EECF244321}">
                <p14:modId xmlns:p14="http://schemas.microsoft.com/office/powerpoint/2010/main" val="1882146332"/>
              </p:ext>
            </p:extLst>
          </p:nvPr>
        </p:nvGraphicFramePr>
        <p:xfrm>
          <a:off x="154173" y="3416382"/>
          <a:ext cx="8835654" cy="2905760"/>
        </p:xfrm>
        <a:graphic>
          <a:graphicData uri="http://schemas.openxmlformats.org/drawingml/2006/table">
            <a:tbl>
              <a:tblPr>
                <a:tableStyleId>{5C22544A-7EE6-4342-B048-85BDC9FD1C3A}</a:tableStyleId>
              </a:tblPr>
              <a:tblGrid>
                <a:gridCol w="1650618"/>
                <a:gridCol w="3592518"/>
                <a:gridCol w="3592518"/>
              </a:tblGrid>
              <a:tr h="298573">
                <a:tc>
                  <a:txBody>
                    <a:bodyPr/>
                    <a:lstStyle/>
                    <a:p>
                      <a:pPr algn="ctr" fontAlgn="ctr"/>
                      <a:r>
                        <a:rPr lang="ja-JP" altLang="en-US" sz="2400" u="none" strike="noStrike">
                          <a:effectLst/>
                        </a:rPr>
                        <a:t>　</a:t>
                      </a:r>
                      <a:endParaRPr lang="ja-JP" altLang="en-US" sz="2400" b="0" i="0" u="none" strike="noStrike">
                        <a:solidFill>
                          <a:srgbClr val="000000"/>
                        </a:solidFill>
                        <a:effectLst/>
                        <a:latin typeface="Yu Gothic" charset="-128"/>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2400" u="none" strike="noStrike" dirty="0">
                          <a:effectLst/>
                        </a:rPr>
                        <a:t>監視対象ホスト</a:t>
                      </a:r>
                      <a:endParaRPr lang="ja-JP" altLang="en-US" sz="2400" b="0" i="0" u="none" strike="noStrike" dirty="0">
                        <a:solidFill>
                          <a:srgbClr val="000000"/>
                        </a:solidFill>
                        <a:effectLst/>
                        <a:latin typeface="Yu Gothic" charset="-128"/>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2400" u="none" strike="noStrike" dirty="0">
                          <a:effectLst/>
                        </a:rPr>
                        <a:t>監視ホスト</a:t>
                      </a:r>
                      <a:endParaRPr lang="ja-JP" altLang="en-US" sz="2400" b="0" i="0" u="none" strike="noStrike" dirty="0">
                        <a:solidFill>
                          <a:srgbClr val="000000"/>
                        </a:solidFill>
                        <a:effectLst/>
                        <a:latin typeface="Yu Gothic" charset="-128"/>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8573">
                <a:tc>
                  <a:txBody>
                    <a:bodyPr/>
                    <a:lstStyle/>
                    <a:p>
                      <a:pPr algn="ctr" fontAlgn="ctr"/>
                      <a:r>
                        <a:rPr lang="en-US" sz="2400" u="none" strike="noStrike">
                          <a:effectLst/>
                        </a:rPr>
                        <a:t>OS</a:t>
                      </a:r>
                      <a:endParaRPr lang="en-US" sz="2400" b="0" i="0" u="none" strike="noStrike">
                        <a:solidFill>
                          <a:srgbClr val="000000"/>
                        </a:solidFill>
                        <a:effectLst/>
                        <a:latin typeface="Yu Gothic" charset="-128"/>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fr-FR" sz="2000" u="none" strike="noStrike" dirty="0">
                          <a:effectLst/>
                        </a:rPr>
                        <a:t>Linux 4.10（Ubuntu 16.04 LTS）</a:t>
                      </a:r>
                      <a:endParaRPr lang="fr-FR" sz="2000" b="0" i="0" u="none" strike="noStrike" dirty="0">
                        <a:solidFill>
                          <a:srgbClr val="000000"/>
                        </a:solidFill>
                        <a:effectLst/>
                        <a:latin typeface="Yu Gothic" charset="-128"/>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r>
              <a:tr h="298573">
                <a:tc>
                  <a:txBody>
                    <a:bodyPr/>
                    <a:lstStyle/>
                    <a:p>
                      <a:pPr algn="ctr" fontAlgn="ctr"/>
                      <a:r>
                        <a:rPr lang="ja-JP" altLang="en-US" sz="2400" u="none" strike="noStrike" dirty="0">
                          <a:effectLst/>
                        </a:rPr>
                        <a:t>メモリ</a:t>
                      </a:r>
                      <a:endParaRPr lang="ja-JP" altLang="en-US" sz="2400" b="0" i="0" u="none" strike="noStrike" dirty="0">
                        <a:solidFill>
                          <a:srgbClr val="000000"/>
                        </a:solidFill>
                        <a:effectLst/>
                        <a:latin typeface="Yu Gothic" charset="-128"/>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it-IT" sz="2000" u="none" strike="noStrike">
                          <a:effectLst/>
                        </a:rPr>
                        <a:t>8 GB</a:t>
                      </a:r>
                      <a:endParaRPr lang="it-IT" sz="2000" b="0" i="0" u="none" strike="noStrike">
                        <a:solidFill>
                          <a:srgbClr val="000000"/>
                        </a:solidFill>
                        <a:effectLst/>
                        <a:latin typeface="Yu Gothic" charset="-128"/>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r>
              <a:tr h="298573">
                <a:tc>
                  <a:txBody>
                    <a:bodyPr/>
                    <a:lstStyle/>
                    <a:p>
                      <a:pPr algn="ctr" fontAlgn="ctr"/>
                      <a:r>
                        <a:rPr lang="en-US" sz="2400" u="none" strike="noStrike">
                          <a:effectLst/>
                        </a:rPr>
                        <a:t>CPU</a:t>
                      </a:r>
                      <a:endParaRPr lang="en-US" sz="2400" b="0" i="0" u="none" strike="noStrike">
                        <a:solidFill>
                          <a:srgbClr val="000000"/>
                        </a:solidFill>
                        <a:effectLst/>
                        <a:latin typeface="Yu Gothic" charset="-128"/>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mr-IN" sz="2000" u="none" strike="noStrike" dirty="0" err="1">
                          <a:effectLst/>
                        </a:rPr>
                        <a:t>Xeon</a:t>
                      </a:r>
                      <a:r>
                        <a:rPr lang="mr-IN" sz="2000" u="none" strike="noStrike" dirty="0">
                          <a:effectLst/>
                        </a:rPr>
                        <a:t> E5-1603 v4</a:t>
                      </a:r>
                      <a:endParaRPr lang="mr-IN" sz="2000" b="0" i="0" u="none" strike="noStrike" dirty="0">
                        <a:solidFill>
                          <a:srgbClr val="000000"/>
                        </a:solidFill>
                        <a:effectLst/>
                        <a:latin typeface="Yu Gothic" charset="-128"/>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mr-IN" sz="2000" u="none" strike="noStrike">
                          <a:effectLst/>
                        </a:rPr>
                        <a:t>Xeon E3-1270 v3</a:t>
                      </a:r>
                      <a:endParaRPr lang="mr-IN" sz="2000" b="0" i="0" u="none" strike="noStrike">
                        <a:solidFill>
                          <a:srgbClr val="000000"/>
                        </a:solidFill>
                        <a:effectLst/>
                        <a:latin typeface="Yu Gothic" charset="-128"/>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8573">
                <a:tc>
                  <a:txBody>
                    <a:bodyPr/>
                    <a:lstStyle/>
                    <a:p>
                      <a:pPr algn="ctr" fontAlgn="ctr"/>
                      <a:r>
                        <a:rPr lang="en-US" sz="2400" u="none" strike="noStrike">
                          <a:effectLst/>
                        </a:rPr>
                        <a:t>GPU</a:t>
                      </a:r>
                      <a:endParaRPr lang="en-US" sz="2400" b="0" i="0" u="none" strike="noStrike">
                        <a:solidFill>
                          <a:srgbClr val="000000"/>
                        </a:solidFill>
                        <a:effectLst/>
                        <a:latin typeface="Yu Gothic" charset="-128"/>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pt-BR" sz="2000" u="none" strike="noStrike">
                          <a:effectLst/>
                        </a:rPr>
                        <a:t>Quadro M4000 (8GB)</a:t>
                      </a:r>
                      <a:endParaRPr lang="pt-BR" sz="2000" b="0" i="0" u="none" strike="noStrike">
                        <a:solidFill>
                          <a:srgbClr val="000000"/>
                        </a:solidFill>
                        <a:effectLst/>
                        <a:latin typeface="Yu Gothic" charset="-128"/>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2000" u="none" strike="noStrike">
                          <a:effectLst/>
                        </a:rPr>
                        <a:t>　</a:t>
                      </a:r>
                      <a:endParaRPr lang="ja-JP" altLang="en-US" sz="2000" b="0" i="0" u="none" strike="noStrike">
                        <a:solidFill>
                          <a:srgbClr val="000000"/>
                        </a:solidFill>
                        <a:effectLst/>
                        <a:latin typeface="Yu Gothic" charset="-128"/>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8573">
                <a:tc>
                  <a:txBody>
                    <a:bodyPr/>
                    <a:lstStyle/>
                    <a:p>
                      <a:pPr algn="ctr" fontAlgn="ctr"/>
                      <a:r>
                        <a:rPr lang="en-US" sz="2400" u="none" strike="noStrike" dirty="0">
                          <a:effectLst/>
                        </a:rPr>
                        <a:t>NIC</a:t>
                      </a:r>
                      <a:endParaRPr lang="en-US" sz="2400" b="0" i="0" u="none" strike="noStrike" dirty="0">
                        <a:solidFill>
                          <a:srgbClr val="000000"/>
                        </a:solidFill>
                        <a:effectLst/>
                        <a:latin typeface="Yu Gothic" charset="-128"/>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en-US" altLang="ja-JP" sz="2000" u="none" strike="noStrike">
                          <a:effectLst/>
                        </a:rPr>
                        <a:t>Mellanox MCP1600-C003 (100Gb</a:t>
                      </a:r>
                      <a:r>
                        <a:rPr lang="ja-JP" altLang="en-US" sz="2000" u="none" strike="noStrike">
                          <a:effectLst/>
                        </a:rPr>
                        <a:t>イーサネット</a:t>
                      </a:r>
                      <a:r>
                        <a:rPr lang="en-US" altLang="ja-JP" sz="2000" u="none" strike="noStrike">
                          <a:effectLst/>
                        </a:rPr>
                        <a:t>)</a:t>
                      </a:r>
                      <a:endParaRPr lang="en-US" altLang="ja-JP" sz="2000" b="0" i="0" u="none" strike="noStrike">
                        <a:solidFill>
                          <a:srgbClr val="000000"/>
                        </a:solidFill>
                        <a:effectLst/>
                        <a:latin typeface="Yu Gothic" charset="-128"/>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r>
              <a:tr h="250481">
                <a:tc rowSpan="2">
                  <a:txBody>
                    <a:bodyPr/>
                    <a:lstStyle/>
                    <a:p>
                      <a:pPr algn="ctr" fontAlgn="ctr"/>
                      <a:r>
                        <a:rPr lang="ja-JP" altLang="en-US" sz="2400" u="none" strike="noStrike" dirty="0">
                          <a:effectLst/>
                        </a:rPr>
                        <a:t>ソフトウェア</a:t>
                      </a:r>
                      <a:endParaRPr lang="ja-JP" altLang="en-US" sz="2400" b="0" i="0" u="none" strike="noStrike" dirty="0">
                        <a:solidFill>
                          <a:srgbClr val="000000"/>
                        </a:solidFill>
                        <a:effectLst/>
                        <a:latin typeface="Yu Gothic" charset="-128"/>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hr-HR" sz="2000" u="none" strike="noStrike">
                          <a:effectLst/>
                        </a:rPr>
                        <a:t>CUDA 8.0</a:t>
                      </a:r>
                      <a:endParaRPr lang="hr-HR" sz="2000" b="0" i="0" u="none" strike="noStrike">
                        <a:solidFill>
                          <a:srgbClr val="000000"/>
                        </a:solidFill>
                        <a:effectLst/>
                        <a:latin typeface="Yu Gothic" charset="-128"/>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2000" u="none" strike="noStrike" dirty="0">
                          <a:effectLst/>
                        </a:rPr>
                        <a:t>　</a:t>
                      </a:r>
                      <a:endParaRPr lang="ja-JP" altLang="en-US" sz="2000" b="0" i="0" u="none" strike="noStrike" dirty="0">
                        <a:solidFill>
                          <a:srgbClr val="000000"/>
                        </a:solidFill>
                        <a:effectLst/>
                        <a:latin typeface="Yu Gothic" charset="-128"/>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0481">
                <a:tc vMerge="1">
                  <a:txBody>
                    <a:bodyPr/>
                    <a:lstStyle/>
                    <a:p>
                      <a:endParaRPr kumimoji="1" lang="ja-JP" altLang="en-US"/>
                    </a:p>
                  </a:txBody>
                  <a:tcPr/>
                </a:tc>
                <a:tc>
                  <a:txBody>
                    <a:bodyPr/>
                    <a:lstStyle/>
                    <a:p>
                      <a:pPr algn="ctr" fontAlgn="ctr"/>
                      <a:r>
                        <a:rPr lang="en-US" altLang="ja-JP" sz="2000" u="none" strike="noStrike" dirty="0" err="1">
                          <a:effectLst/>
                        </a:rPr>
                        <a:t>nvidia</a:t>
                      </a:r>
                      <a:r>
                        <a:rPr lang="en-US" altLang="ja-JP" sz="2000" u="none" strike="noStrike" dirty="0">
                          <a:effectLst/>
                        </a:rPr>
                        <a:t>-peer-memory</a:t>
                      </a:r>
                      <a:r>
                        <a:rPr lang="ja-JP" altLang="en-US" sz="2000" u="none" strike="noStrike" dirty="0">
                          <a:effectLst/>
                        </a:rPr>
                        <a:t>ドライバ </a:t>
                      </a:r>
                      <a:r>
                        <a:rPr lang="en-US" altLang="ja-JP" sz="2000" u="none" strike="noStrike" dirty="0">
                          <a:effectLst/>
                        </a:rPr>
                        <a:t>1.0.5</a:t>
                      </a:r>
                      <a:endParaRPr lang="en-US" altLang="ja-JP" sz="2000" b="0" i="0" u="none" strike="noStrike" dirty="0">
                        <a:solidFill>
                          <a:srgbClr val="000000"/>
                        </a:solidFill>
                        <a:effectLst/>
                        <a:latin typeface="Yu Gothic" charset="-128"/>
                      </a:endParaRP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r>
            </a:tbl>
          </a:graphicData>
        </a:graphic>
      </p:graphicFrame>
    </p:spTree>
    <p:extLst>
      <p:ext uri="{BB962C8B-B14F-4D97-AF65-F5344CB8AC3E}">
        <p14:creationId xmlns:p14="http://schemas.microsoft.com/office/powerpoint/2010/main" val="12739988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ハートビートの信頼性と性能</a:t>
            </a:r>
          </a:p>
        </p:txBody>
      </p:sp>
      <p:sp>
        <p:nvSpPr>
          <p:cNvPr id="3" name="コンテンツ プレースホルダー 2"/>
          <p:cNvSpPr>
            <a:spLocks noGrp="1"/>
          </p:cNvSpPr>
          <p:nvPr>
            <p:ph idx="1"/>
          </p:nvPr>
        </p:nvSpPr>
        <p:spPr/>
        <p:txBody>
          <a:bodyPr/>
          <a:lstStyle/>
          <a:p>
            <a:r>
              <a:rPr lang="en-US" altLang="ja-JP" dirty="0" smtClean="0"/>
              <a:t>OS</a:t>
            </a:r>
            <a:r>
              <a:rPr lang="ja-JP" altLang="en-US" dirty="0" smtClean="0"/>
              <a:t>の異常停止時にハートビートを送信</a:t>
            </a:r>
            <a:endParaRPr lang="en-US" altLang="ja-JP" dirty="0" smtClean="0"/>
          </a:p>
          <a:p>
            <a:pPr lvl="1"/>
            <a:r>
              <a:rPr lang="en-US" altLang="ja-JP" dirty="0" smtClean="0"/>
              <a:t>OS</a:t>
            </a:r>
            <a:r>
              <a:rPr lang="ja-JP" altLang="en-US" dirty="0" smtClean="0"/>
              <a:t>に依存せずに</a:t>
            </a:r>
            <a:r>
              <a:rPr lang="en-US" altLang="ja-JP" dirty="0" smtClean="0"/>
              <a:t>GPU</a:t>
            </a:r>
            <a:r>
              <a:rPr lang="ja-JP" altLang="en-US" dirty="0" smtClean="0"/>
              <a:t>との通信が行</a:t>
            </a:r>
            <a:r>
              <a:rPr lang="ja-JP" altLang="en-US" dirty="0"/>
              <a:t>える</a:t>
            </a:r>
            <a:r>
              <a:rPr lang="ja-JP" altLang="en-US" dirty="0" smtClean="0"/>
              <a:t>ことを確認</a:t>
            </a:r>
            <a:endParaRPr lang="en-US" altLang="ja-JP" dirty="0" smtClean="0"/>
          </a:p>
          <a:p>
            <a:r>
              <a:rPr lang="ja-JP" altLang="en-US" dirty="0" smtClean="0"/>
              <a:t>ハートビートの</a:t>
            </a:r>
            <a:r>
              <a:rPr lang="ja-JP" altLang="en-US" dirty="0"/>
              <a:t>応答時間を測定</a:t>
            </a:r>
            <a:endParaRPr lang="en-US" altLang="ja-JP" dirty="0"/>
          </a:p>
          <a:p>
            <a:pPr lvl="1"/>
            <a:r>
              <a:rPr lang="en-US" altLang="ja-JP" dirty="0" smtClean="0"/>
              <a:t>ping</a:t>
            </a:r>
            <a:r>
              <a:rPr lang="ja-JP" altLang="en-US" dirty="0" smtClean="0"/>
              <a:t>コマンドの応答時間も</a:t>
            </a:r>
            <a:r>
              <a:rPr lang="en-US" altLang="ja-JP" dirty="0" smtClean="0"/>
              <a:t/>
            </a:r>
            <a:br>
              <a:rPr lang="en-US" altLang="ja-JP" dirty="0" smtClean="0"/>
            </a:br>
            <a:r>
              <a:rPr lang="ja-JP" altLang="en-US" dirty="0" smtClean="0"/>
              <a:t>測定</a:t>
            </a:r>
            <a:endParaRPr lang="en-US" altLang="ja-JP" dirty="0" smtClean="0"/>
          </a:p>
          <a:p>
            <a:pPr lvl="1"/>
            <a:r>
              <a:rPr lang="en-US" altLang="ja-JP" dirty="0" smtClean="0"/>
              <a:t>GRASS</a:t>
            </a:r>
            <a:r>
              <a:rPr lang="ja-JP" altLang="en-US" dirty="0" smtClean="0"/>
              <a:t>では十分に短い時間</a:t>
            </a:r>
            <a:r>
              <a:rPr lang="en-US" altLang="ja-JP" dirty="0" smtClean="0"/>
              <a:t/>
            </a:r>
            <a:br>
              <a:rPr lang="en-US" altLang="ja-JP" dirty="0" smtClean="0"/>
            </a:br>
            <a:r>
              <a:rPr lang="ja-JP" altLang="en-US" dirty="0" smtClean="0"/>
              <a:t>で応答</a:t>
            </a:r>
            <a:r>
              <a:rPr lang="ja-JP" altLang="en-US" dirty="0"/>
              <a:t>できる</a:t>
            </a:r>
            <a:r>
              <a:rPr lang="ja-JP" altLang="en-US" dirty="0" smtClean="0"/>
              <a:t>ことを確認</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12</a:t>
            </a:fld>
            <a:endParaRPr lang="en-US" dirty="0"/>
          </a:p>
        </p:txBody>
      </p:sp>
      <p:graphicFrame>
        <p:nvGraphicFramePr>
          <p:cNvPr id="10" name="グラフ 9"/>
          <p:cNvGraphicFramePr>
            <a:graphicFrameLocks/>
          </p:cNvGraphicFramePr>
          <p:nvPr>
            <p:extLst>
              <p:ext uri="{D42A27DB-BD31-4B8C-83A1-F6EECF244321}">
                <p14:modId xmlns:p14="http://schemas.microsoft.com/office/powerpoint/2010/main" val="1383763855"/>
              </p:ext>
            </p:extLst>
          </p:nvPr>
        </p:nvGraphicFramePr>
        <p:xfrm>
          <a:off x="4508205" y="2988055"/>
          <a:ext cx="4412512" cy="34194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371937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検知結果の要求・取得時間</a:t>
            </a:r>
          </a:p>
        </p:txBody>
      </p:sp>
      <p:sp>
        <p:nvSpPr>
          <p:cNvPr id="3" name="コンテンツ プレースホルダー 2"/>
          <p:cNvSpPr>
            <a:spLocks noGrp="1"/>
          </p:cNvSpPr>
          <p:nvPr>
            <p:ph idx="1"/>
          </p:nvPr>
        </p:nvSpPr>
        <p:spPr/>
        <p:txBody>
          <a:bodyPr/>
          <a:lstStyle/>
          <a:p>
            <a:r>
              <a:rPr lang="ja-JP" altLang="en-US" dirty="0" smtClean="0"/>
              <a:t>要求または検知結果のサイズを変化させて取得時間を測定</a:t>
            </a:r>
            <a:endParaRPr lang="en-US" altLang="ja-JP" dirty="0" smtClean="0"/>
          </a:p>
          <a:p>
            <a:pPr lvl="1"/>
            <a:r>
              <a:rPr lang="ja-JP" altLang="en-US" dirty="0" smtClean="0"/>
              <a:t>サイズ</a:t>
            </a:r>
            <a:r>
              <a:rPr lang="ja-JP" altLang="en-US" dirty="0"/>
              <a:t>に比例して</a:t>
            </a:r>
            <a:r>
              <a:rPr lang="ja-JP" altLang="en-US" dirty="0" smtClean="0"/>
              <a:t>実行時間も増加</a:t>
            </a:r>
            <a:endParaRPr lang="en-US" altLang="ja-JP" dirty="0"/>
          </a:p>
          <a:p>
            <a:pPr lvl="1"/>
            <a:r>
              <a:rPr lang="ja-JP" altLang="en-US" dirty="0"/>
              <a:t>検知結果のサイズが</a:t>
            </a:r>
            <a:r>
              <a:rPr lang="en-US" altLang="ja-JP" dirty="0"/>
              <a:t>1MB</a:t>
            </a:r>
            <a:r>
              <a:rPr lang="ja-JP" altLang="en-US" dirty="0"/>
              <a:t>の</a:t>
            </a:r>
            <a:r>
              <a:rPr lang="ja-JP" altLang="en-US" dirty="0" smtClean="0"/>
              <a:t>時，</a:t>
            </a:r>
            <a:r>
              <a:rPr lang="en-US" altLang="ja-JP" dirty="0" smtClean="0"/>
              <a:t>10Gbps</a:t>
            </a:r>
            <a:r>
              <a:rPr lang="ja-JP" altLang="en-US" dirty="0" smtClean="0"/>
              <a:t>の</a:t>
            </a:r>
            <a:r>
              <a:rPr lang="ja-JP" altLang="en-US" dirty="0"/>
              <a:t>スループットを達成</a:t>
            </a:r>
            <a:endParaRPr lang="en-US" altLang="ja-JP" dirty="0"/>
          </a:p>
          <a:p>
            <a:pPr lvl="2"/>
            <a:r>
              <a:rPr lang="en-US" altLang="ja-JP" dirty="0"/>
              <a:t>GRASS</a:t>
            </a:r>
            <a:r>
              <a:rPr lang="ja-JP" altLang="en-US" dirty="0"/>
              <a:t>を用いないネットワーク</a:t>
            </a:r>
            <a:r>
              <a:rPr lang="ja-JP" altLang="en-US" dirty="0" smtClean="0"/>
              <a:t>性能の</a:t>
            </a:r>
            <a:r>
              <a:rPr lang="en-US" altLang="ja-JP" dirty="0" smtClean="0"/>
              <a:t>82%</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13</a:t>
            </a:fld>
            <a:endParaRPr lang="en-US" dirty="0"/>
          </a:p>
        </p:txBody>
      </p:sp>
      <p:graphicFrame>
        <p:nvGraphicFramePr>
          <p:cNvPr id="7" name="グラフ 6"/>
          <p:cNvGraphicFramePr>
            <a:graphicFrameLocks/>
          </p:cNvGraphicFramePr>
          <p:nvPr>
            <p:extLst>
              <p:ext uri="{D42A27DB-BD31-4B8C-83A1-F6EECF244321}">
                <p14:modId xmlns:p14="http://schemas.microsoft.com/office/powerpoint/2010/main" val="584402643"/>
              </p:ext>
            </p:extLst>
          </p:nvPr>
        </p:nvGraphicFramePr>
        <p:xfrm>
          <a:off x="698909" y="3606800"/>
          <a:ext cx="7746179" cy="3251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66604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関連研究</a:t>
            </a:r>
          </a:p>
        </p:txBody>
      </p:sp>
      <p:sp>
        <p:nvSpPr>
          <p:cNvPr id="3" name="コンテンツ プレースホルダー 2"/>
          <p:cNvSpPr>
            <a:spLocks noGrp="1"/>
          </p:cNvSpPr>
          <p:nvPr>
            <p:ph idx="1"/>
          </p:nvPr>
        </p:nvSpPr>
        <p:spPr/>
        <p:txBody>
          <a:bodyPr>
            <a:normAutofit/>
          </a:bodyPr>
          <a:lstStyle/>
          <a:p>
            <a:r>
              <a:rPr lang="en-US" altLang="ja-JP" dirty="0" smtClean="0"/>
              <a:t>GPUnet </a:t>
            </a:r>
            <a:r>
              <a:rPr lang="en-US" altLang="ja-JP" dirty="0"/>
              <a:t>[Kim et al. ’14]</a:t>
            </a:r>
          </a:p>
          <a:p>
            <a:pPr lvl="1"/>
            <a:r>
              <a:rPr lang="en-US" altLang="ja-JP" dirty="0"/>
              <a:t>GPUDirect RDMA</a:t>
            </a:r>
            <a:r>
              <a:rPr lang="ja-JP" altLang="en-US" dirty="0"/>
              <a:t>を用いた通信機構</a:t>
            </a:r>
            <a:endParaRPr lang="en-US" altLang="ja-JP" dirty="0"/>
          </a:p>
          <a:p>
            <a:pPr lvl="1"/>
            <a:r>
              <a:rPr lang="en-US" altLang="ja-JP" dirty="0"/>
              <a:t>GPU</a:t>
            </a:r>
            <a:r>
              <a:rPr lang="ja-JP" altLang="en-US" dirty="0"/>
              <a:t>上のデータを送信する際には</a:t>
            </a:r>
            <a:r>
              <a:rPr lang="en-US" altLang="ja-JP" dirty="0"/>
              <a:t>OS</a:t>
            </a:r>
            <a:r>
              <a:rPr lang="ja-JP" altLang="en-US" dirty="0"/>
              <a:t>の機能も必要</a:t>
            </a:r>
            <a:endParaRPr lang="en-US" altLang="ja-JP" dirty="0"/>
          </a:p>
          <a:p>
            <a:r>
              <a:rPr lang="en-US" altLang="ja-JP" dirty="0" smtClean="0"/>
              <a:t>HyperCheck</a:t>
            </a:r>
            <a:r>
              <a:rPr lang="en-US" altLang="ja-JP" dirty="0"/>
              <a:t> </a:t>
            </a:r>
            <a:r>
              <a:rPr lang="en-US" altLang="ja-JP" dirty="0" smtClean="0"/>
              <a:t>[Wang </a:t>
            </a:r>
            <a:r>
              <a:rPr lang="en-US" altLang="ja-JP" dirty="0"/>
              <a:t>et al. </a:t>
            </a:r>
            <a:r>
              <a:rPr lang="en-US" altLang="ja-JP" dirty="0" smtClean="0"/>
              <a:t>’10]</a:t>
            </a:r>
          </a:p>
          <a:p>
            <a:pPr lvl="1"/>
            <a:r>
              <a:rPr lang="en-US" altLang="ja-JP" dirty="0" smtClean="0"/>
              <a:t>CPU</a:t>
            </a:r>
            <a:r>
              <a:rPr lang="ja-JP" altLang="en-US" dirty="0" smtClean="0"/>
              <a:t>の特殊なモード（</a:t>
            </a:r>
            <a:r>
              <a:rPr lang="en-US" altLang="ja-JP" dirty="0" smtClean="0"/>
              <a:t>SMM</a:t>
            </a:r>
            <a:r>
              <a:rPr lang="ja-JP" altLang="en-US" dirty="0" smtClean="0"/>
              <a:t>）を用いてメモリの内容を安全にリモートホストに送信</a:t>
            </a:r>
            <a:endParaRPr lang="en-US" altLang="ja-JP" dirty="0" smtClean="0"/>
          </a:p>
          <a:p>
            <a:pPr lvl="1"/>
            <a:r>
              <a:rPr lang="en-US" altLang="ja-JP" dirty="0" smtClean="0"/>
              <a:t>SMM</a:t>
            </a:r>
            <a:r>
              <a:rPr lang="ja-JP" altLang="en-US" dirty="0" smtClean="0"/>
              <a:t>実行中はシステムの他の処理が停止</a:t>
            </a:r>
            <a:endParaRPr lang="en-US" altLang="ja-JP" dirty="0" smtClean="0"/>
          </a:p>
          <a:p>
            <a:r>
              <a:rPr lang="en-US" altLang="ja-JP" dirty="0"/>
              <a:t>RemoteTrans [Kourai et al. ’16]</a:t>
            </a:r>
          </a:p>
          <a:p>
            <a:pPr lvl="1"/>
            <a:r>
              <a:rPr lang="ja-JP" altLang="en-US" dirty="0" smtClean="0"/>
              <a:t>リモートホストから</a:t>
            </a:r>
            <a:r>
              <a:rPr lang="en-US" altLang="ja-JP" dirty="0" smtClean="0"/>
              <a:t>VM</a:t>
            </a:r>
            <a:r>
              <a:rPr lang="ja-JP" altLang="en-US" dirty="0" smtClean="0"/>
              <a:t>のメモリを安全に取得して監視</a:t>
            </a:r>
            <a:endParaRPr lang="en-US" altLang="ja-JP" dirty="0" smtClean="0"/>
          </a:p>
          <a:p>
            <a:pPr lvl="1"/>
            <a:r>
              <a:rPr lang="en-US" altLang="ja-JP" dirty="0"/>
              <a:t>VM</a:t>
            </a:r>
            <a:r>
              <a:rPr lang="ja-JP" altLang="en-US" dirty="0"/>
              <a:t>を用いないシステムには適用できない</a:t>
            </a:r>
            <a:endParaRPr lang="en-US" altLang="ja-JP" dirty="0" smtClean="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7744523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まとめ</a:t>
            </a:r>
          </a:p>
        </p:txBody>
      </p:sp>
      <p:sp>
        <p:nvSpPr>
          <p:cNvPr id="3" name="コンテンツ プレースホルダー 2"/>
          <p:cNvSpPr>
            <a:spLocks noGrp="1"/>
          </p:cNvSpPr>
          <p:nvPr>
            <p:ph idx="1"/>
          </p:nvPr>
        </p:nvSpPr>
        <p:spPr/>
        <p:txBody>
          <a:bodyPr/>
          <a:lstStyle/>
          <a:p>
            <a:r>
              <a:rPr lang="ja-JP" altLang="en-US" dirty="0"/>
              <a:t>監視対象ホストの</a:t>
            </a:r>
            <a:r>
              <a:rPr lang="en-US" altLang="ja-JP" dirty="0"/>
              <a:t>GPU</a:t>
            </a:r>
            <a:r>
              <a:rPr lang="ja-JP" altLang="en-US" dirty="0"/>
              <a:t>と</a:t>
            </a:r>
            <a:r>
              <a:rPr lang="ja-JP" altLang="en-US" dirty="0" smtClean="0"/>
              <a:t>直接通信して検知結果を取得するシステム</a:t>
            </a:r>
            <a:r>
              <a:rPr lang="en-US" altLang="ja-JP" dirty="0" smtClean="0"/>
              <a:t>GRASS</a:t>
            </a:r>
            <a:r>
              <a:rPr lang="ja-JP" altLang="en-US" dirty="0" smtClean="0"/>
              <a:t>を提案</a:t>
            </a:r>
            <a:endParaRPr lang="en-US" altLang="ja-JP" dirty="0"/>
          </a:p>
          <a:p>
            <a:pPr lvl="1"/>
            <a:r>
              <a:rPr lang="en-US" altLang="ja-JP" dirty="0"/>
              <a:t>GPUDirect RDMA</a:t>
            </a:r>
            <a:r>
              <a:rPr lang="ja-JP" altLang="en-US" dirty="0"/>
              <a:t>とポーリングを利用して実現</a:t>
            </a:r>
            <a:endParaRPr lang="en-US" altLang="ja-JP" dirty="0"/>
          </a:p>
          <a:p>
            <a:pPr lvl="1"/>
            <a:r>
              <a:rPr lang="en-US" altLang="ja-JP" dirty="0" smtClean="0"/>
              <a:t>OS</a:t>
            </a:r>
            <a:r>
              <a:rPr lang="ja-JP" altLang="en-US" dirty="0" smtClean="0"/>
              <a:t>が異常停止しても正常に通信できることを確認</a:t>
            </a:r>
            <a:endParaRPr lang="en-US" altLang="ja-JP" dirty="0" smtClean="0"/>
          </a:p>
          <a:p>
            <a:pPr lvl="1"/>
            <a:r>
              <a:rPr lang="ja-JP" altLang="en-US" dirty="0"/>
              <a:t>十分な通信性能を達成できることを確認</a:t>
            </a:r>
            <a:endParaRPr lang="en-US" altLang="ja-JP" dirty="0"/>
          </a:p>
          <a:p>
            <a:pPr lvl="1"/>
            <a:endParaRPr lang="en-US" altLang="ja-JP" dirty="0" smtClean="0"/>
          </a:p>
          <a:p>
            <a:r>
              <a:rPr lang="ja-JP" altLang="en-US" dirty="0"/>
              <a:t>今後の課題</a:t>
            </a:r>
            <a:endParaRPr lang="en-US" altLang="ja-JP" dirty="0"/>
          </a:p>
          <a:p>
            <a:pPr lvl="1"/>
            <a:r>
              <a:rPr lang="en-US" altLang="ja-JP" dirty="0"/>
              <a:t>GPU</a:t>
            </a:r>
            <a:r>
              <a:rPr lang="ja-JP" altLang="en-US" dirty="0"/>
              <a:t>での実際の異常検知の結果を取得</a:t>
            </a:r>
            <a:endParaRPr lang="en-US" altLang="ja-JP" dirty="0"/>
          </a:p>
          <a:p>
            <a:pPr lvl="1"/>
            <a:r>
              <a:rPr lang="en-US" altLang="ja-JP" dirty="0" smtClean="0"/>
              <a:t>OS</a:t>
            </a:r>
            <a:r>
              <a:rPr lang="ja-JP" altLang="en-US" dirty="0" smtClean="0"/>
              <a:t>データを取得して監視ホストで検知可能にする</a:t>
            </a:r>
            <a:endParaRPr lang="en-US" altLang="ja-JP" dirty="0" smtClean="0"/>
          </a:p>
          <a:p>
            <a:pPr lvl="1"/>
            <a:r>
              <a:rPr lang="ja-JP" altLang="en-US" dirty="0"/>
              <a:t>様々な異常発生時における通信の確認</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420004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システムの異常検知</a:t>
            </a:r>
          </a:p>
        </p:txBody>
      </p:sp>
      <p:sp>
        <p:nvSpPr>
          <p:cNvPr id="3" name="コンテンツ プレースホルダー 2"/>
          <p:cNvSpPr>
            <a:spLocks noGrp="1"/>
          </p:cNvSpPr>
          <p:nvPr>
            <p:ph idx="1"/>
          </p:nvPr>
        </p:nvSpPr>
        <p:spPr/>
        <p:txBody>
          <a:bodyPr/>
          <a:lstStyle/>
          <a:p>
            <a:r>
              <a:rPr lang="ja-JP" altLang="en-US" dirty="0"/>
              <a:t>システムの複雑化に</a:t>
            </a:r>
            <a:r>
              <a:rPr lang="ja-JP" altLang="en-US" dirty="0" smtClean="0"/>
              <a:t>ともない，様々な異常が発生するようになっている</a:t>
            </a:r>
            <a:endParaRPr lang="en-US" altLang="ja-JP" dirty="0" smtClean="0"/>
          </a:p>
          <a:p>
            <a:pPr lvl="1"/>
            <a:r>
              <a:rPr lang="ja-JP" altLang="en-US" dirty="0" smtClean="0"/>
              <a:t>システム障害，性能低下，攻撃</a:t>
            </a:r>
            <a:endParaRPr lang="en-US" altLang="ja-JP" dirty="0" smtClean="0"/>
          </a:p>
          <a:p>
            <a:r>
              <a:rPr lang="ja-JP" altLang="en-US" dirty="0" smtClean="0"/>
              <a:t>システムの異常</a:t>
            </a:r>
            <a:r>
              <a:rPr lang="ja-JP" altLang="en-US" dirty="0"/>
              <a:t>は</a:t>
            </a:r>
            <a:r>
              <a:rPr lang="ja-JP" altLang="en-US" dirty="0" smtClean="0"/>
              <a:t>できるだけ早く検知</a:t>
            </a:r>
            <a:r>
              <a:rPr lang="ja-JP" altLang="en-US" dirty="0"/>
              <a:t>する必要</a:t>
            </a:r>
            <a:endParaRPr lang="en-US" altLang="ja-JP" dirty="0" smtClean="0"/>
          </a:p>
          <a:p>
            <a:pPr lvl="1"/>
            <a:r>
              <a:rPr lang="ja-JP" altLang="en-US" dirty="0"/>
              <a:t>障害</a:t>
            </a:r>
            <a:r>
              <a:rPr lang="ja-JP" altLang="en-US" dirty="0" smtClean="0"/>
              <a:t>検知：早期に障害から復旧</a:t>
            </a:r>
            <a:endParaRPr lang="en-US" altLang="ja-JP" dirty="0" smtClean="0"/>
          </a:p>
          <a:p>
            <a:pPr lvl="1"/>
            <a:r>
              <a:rPr lang="ja-JP" altLang="en-US" dirty="0"/>
              <a:t>性能</a:t>
            </a:r>
            <a:r>
              <a:rPr lang="ja-JP" altLang="en-US" dirty="0" smtClean="0"/>
              <a:t>監視：システム性能を維持</a:t>
            </a:r>
            <a:endParaRPr lang="en-US" altLang="ja-JP" dirty="0" smtClean="0"/>
          </a:p>
          <a:p>
            <a:pPr lvl="1"/>
            <a:r>
              <a:rPr lang="ja-JP" altLang="en-US" dirty="0"/>
              <a:t>侵入</a:t>
            </a:r>
            <a:r>
              <a:rPr lang="ja-JP" altLang="en-US" dirty="0" smtClean="0"/>
              <a:t>検知：攻撃の被害を最小化</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2</a:t>
            </a:fld>
            <a:endParaRPr lang="en-US" dirty="0"/>
          </a:p>
        </p:txBody>
      </p:sp>
      <p:sp>
        <p:nvSpPr>
          <p:cNvPr id="6" name="角丸四角形 5"/>
          <p:cNvSpPr/>
          <p:nvPr/>
        </p:nvSpPr>
        <p:spPr>
          <a:xfrm>
            <a:off x="4258410" y="4635500"/>
            <a:ext cx="3664241" cy="1686642"/>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7" name="テキスト ボックス 6"/>
          <p:cNvSpPr txBox="1"/>
          <p:nvPr/>
        </p:nvSpPr>
        <p:spPr>
          <a:xfrm>
            <a:off x="4991690" y="4635500"/>
            <a:ext cx="2197679"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400" smtClean="0"/>
              <a:t>ホスト</a:t>
            </a:r>
            <a:endParaRPr kumimoji="1" lang="ja-JP" altLang="en-US" sz="2400" dirty="0"/>
          </a:p>
        </p:txBody>
      </p:sp>
      <p:sp>
        <p:nvSpPr>
          <p:cNvPr id="8" name="角丸四角形 7"/>
          <p:cNvSpPr/>
          <p:nvPr/>
        </p:nvSpPr>
        <p:spPr>
          <a:xfrm>
            <a:off x="6314680" y="5764849"/>
            <a:ext cx="1186631" cy="443401"/>
          </a:xfrm>
          <a:prstGeom prst="roundRect">
            <a:avLst/>
          </a:prstGeom>
          <a:solidFill>
            <a:schemeClr val="accent1">
              <a:lumMod val="60000"/>
              <a:lumOff val="4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solidFill>
                  <a:sysClr val="windowText" lastClr="000000"/>
                </a:solidFill>
              </a:rPr>
              <a:t>CPU</a:t>
            </a:r>
            <a:endParaRPr kumimoji="1" lang="ja-JP" altLang="en-US" sz="2100" dirty="0">
              <a:solidFill>
                <a:sysClr val="windowText" lastClr="000000"/>
              </a:solidFill>
            </a:endParaRPr>
          </a:p>
        </p:txBody>
      </p:sp>
      <p:sp>
        <p:nvSpPr>
          <p:cNvPr id="9" name="角丸四角形 8"/>
          <p:cNvSpPr/>
          <p:nvPr/>
        </p:nvSpPr>
        <p:spPr>
          <a:xfrm>
            <a:off x="4667277" y="5235654"/>
            <a:ext cx="2834034" cy="486334"/>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endParaRPr kumimoji="1" lang="ja-JP" altLang="en-US" sz="2100" dirty="0"/>
          </a:p>
        </p:txBody>
      </p:sp>
      <p:sp>
        <p:nvSpPr>
          <p:cNvPr id="15" name="角丸四角形 14"/>
          <p:cNvSpPr/>
          <p:nvPr/>
        </p:nvSpPr>
        <p:spPr>
          <a:xfrm>
            <a:off x="4667277" y="5764849"/>
            <a:ext cx="1555079" cy="443401"/>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メインメモリ</a:t>
            </a:r>
            <a:endParaRPr kumimoji="1" lang="ja-JP" altLang="en-US" sz="2100" dirty="0"/>
          </a:p>
        </p:txBody>
      </p:sp>
      <p:sp>
        <p:nvSpPr>
          <p:cNvPr id="5" name="爆発 1 4"/>
          <p:cNvSpPr/>
          <p:nvPr/>
        </p:nvSpPr>
        <p:spPr>
          <a:xfrm>
            <a:off x="4258408" y="4633762"/>
            <a:ext cx="1386218" cy="775369"/>
          </a:xfrm>
          <a:prstGeom prst="irregularSeal1">
            <a:avLst/>
          </a:prstGeom>
          <a:solidFill>
            <a:srgbClr val="FF000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100" dirty="0" smtClean="0"/>
              <a:t>障害</a:t>
            </a:r>
            <a:endParaRPr kumimoji="1" lang="ja-JP" altLang="en-US" sz="2100" dirty="0"/>
          </a:p>
        </p:txBody>
      </p:sp>
      <p:pic>
        <p:nvPicPr>
          <p:cNvPr id="18" name="Picture 2" descr="http://illustcut.com/box/security/virus/virus_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1349" y="4974299"/>
            <a:ext cx="1009044" cy="1009044"/>
          </a:xfrm>
          <a:prstGeom prst="rect">
            <a:avLst/>
          </a:prstGeom>
          <a:noFill/>
          <a:extLst>
            <a:ext uri="{909E8E84-426E-40dd-AFC4-6F175D3DCCD1}">
              <a14:hiddenFill xmlns="" xmlns:a14="http://schemas.microsoft.com/office/drawing/2010/main">
                <a:solidFill>
                  <a:srgbClr val="FFFFFF"/>
                </a:solidFill>
              </a14:hiddenFill>
            </a:ext>
          </a:extLst>
        </p:spPr>
      </p:pic>
      <p:sp>
        <p:nvSpPr>
          <p:cNvPr id="19" name="右矢印 18"/>
          <p:cNvSpPr/>
          <p:nvPr/>
        </p:nvSpPr>
        <p:spPr>
          <a:xfrm>
            <a:off x="2462472" y="5329860"/>
            <a:ext cx="1600200" cy="365481"/>
          </a:xfrm>
          <a:prstGeom prst="rightArrow">
            <a:avLst/>
          </a:prstGeom>
          <a:solidFill>
            <a:srgbClr val="FF000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0" name="テキスト ボックス 19"/>
          <p:cNvSpPr txBox="1"/>
          <p:nvPr/>
        </p:nvSpPr>
        <p:spPr>
          <a:xfrm>
            <a:off x="2665672" y="4864100"/>
            <a:ext cx="1016000" cy="415498"/>
          </a:xfrm>
          <a:prstGeom prst="rect">
            <a:avLst/>
          </a:prstGeom>
          <a:noFill/>
        </p:spPr>
        <p:txBody>
          <a:bodyPr wrap="square" rtlCol="0">
            <a:spAutoFit/>
          </a:bodyPr>
          <a:lstStyle/>
          <a:p>
            <a:pPr algn="ctr"/>
            <a:r>
              <a:rPr kumimoji="1" lang="ja-JP" altLang="en-US" sz="2100" dirty="0" smtClean="0"/>
              <a:t>攻撃</a:t>
            </a:r>
            <a:endParaRPr kumimoji="1" lang="ja-JP" altLang="en-US" sz="2100" dirty="0"/>
          </a:p>
        </p:txBody>
      </p:sp>
    </p:spTree>
    <p:extLst>
      <p:ext uri="{BB962C8B-B14F-4D97-AF65-F5344CB8AC3E}">
        <p14:creationId xmlns:p14="http://schemas.microsoft.com/office/powerpoint/2010/main" val="1576922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ipe(down)">
                                      <p:cBhvr>
                                        <p:cTn id="12" dur="500"/>
                                        <p:tgtEl>
                                          <p:spTgt spid="20"/>
                                        </p:tgtEl>
                                      </p:cBhvr>
                                    </p:animEffect>
                                  </p:childTnLst>
                                </p:cTn>
                              </p:par>
                              <p:par>
                                <p:cTn id="13" presetID="22" presetClass="entr" presetSubtype="4"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wipe(down)">
                                      <p:cBhvr>
                                        <p:cTn id="15" dur="500"/>
                                        <p:tgtEl>
                                          <p:spTgt spid="18"/>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wipe(down)">
                                      <p:cBhvr>
                                        <p:cTn id="1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9" grpId="0" animBg="1"/>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ソフトウェアによる異常検知</a:t>
            </a:r>
          </a:p>
        </p:txBody>
      </p:sp>
      <p:sp>
        <p:nvSpPr>
          <p:cNvPr id="3" name="コンテンツ プレースホルダー 2"/>
          <p:cNvSpPr>
            <a:spLocks noGrp="1"/>
          </p:cNvSpPr>
          <p:nvPr>
            <p:ph idx="1"/>
          </p:nvPr>
        </p:nvSpPr>
        <p:spPr/>
        <p:txBody>
          <a:bodyPr/>
          <a:lstStyle/>
          <a:p>
            <a:r>
              <a:rPr lang="en-US" altLang="ja-JP" dirty="0" smtClean="0"/>
              <a:t>OS</a:t>
            </a:r>
            <a:r>
              <a:rPr lang="ja-JP" altLang="en-US" dirty="0" smtClean="0"/>
              <a:t>上や</a:t>
            </a:r>
            <a:r>
              <a:rPr lang="en-US" altLang="ja-JP" dirty="0" smtClean="0"/>
              <a:t>OS</a:t>
            </a:r>
            <a:r>
              <a:rPr lang="ja-JP" altLang="en-US" dirty="0" smtClean="0"/>
              <a:t>内部の検知システムを用いて異常を検知</a:t>
            </a:r>
            <a:endParaRPr lang="en-US" altLang="ja-JP" dirty="0" smtClean="0"/>
          </a:p>
          <a:p>
            <a:pPr lvl="1"/>
            <a:r>
              <a:rPr lang="ja-JP" altLang="en-US" dirty="0" smtClean="0"/>
              <a:t>例</a:t>
            </a:r>
            <a:r>
              <a:rPr lang="ja-JP" altLang="en-US" dirty="0" smtClean="0"/>
              <a:t>：アンチウィルスによってウィルスへの感染を</a:t>
            </a:r>
            <a:r>
              <a:rPr lang="ja-JP" altLang="en-US" dirty="0" smtClean="0"/>
              <a:t>検知</a:t>
            </a:r>
            <a:endParaRPr lang="en-US" altLang="ja-JP" dirty="0" smtClean="0"/>
          </a:p>
          <a:p>
            <a:pPr lvl="1"/>
            <a:r>
              <a:rPr lang="ja-JP" altLang="en-US" dirty="0"/>
              <a:t>例：システムの状態を取得して障害を</a:t>
            </a:r>
            <a:r>
              <a:rPr lang="ja-JP" altLang="en-US" dirty="0" smtClean="0"/>
              <a:t>検知</a:t>
            </a:r>
            <a:endParaRPr lang="en-US" altLang="ja-JP" dirty="0"/>
          </a:p>
          <a:p>
            <a:r>
              <a:rPr lang="en-US" altLang="ja-JP" dirty="0"/>
              <a:t>OS</a:t>
            </a:r>
            <a:r>
              <a:rPr lang="ja-JP" altLang="en-US" dirty="0"/>
              <a:t>内部の異常に</a:t>
            </a:r>
            <a:r>
              <a:rPr lang="ja-JP" altLang="en-US" dirty="0" smtClean="0"/>
              <a:t>より検知システム</a:t>
            </a:r>
            <a:r>
              <a:rPr lang="ja-JP" altLang="en-US" dirty="0" smtClean="0"/>
              <a:t>が機能を停止</a:t>
            </a:r>
            <a:endParaRPr lang="en-US" altLang="ja-JP" dirty="0" smtClean="0"/>
          </a:p>
          <a:p>
            <a:pPr lvl="1"/>
            <a:r>
              <a:rPr lang="ja-JP" altLang="en-US" dirty="0"/>
              <a:t>例：</a:t>
            </a:r>
            <a:r>
              <a:rPr lang="ja-JP" altLang="en-US" dirty="0" smtClean="0"/>
              <a:t>カーネルルートキットのインストール</a:t>
            </a:r>
            <a:endParaRPr lang="en-US" altLang="ja-JP" dirty="0" smtClean="0"/>
          </a:p>
          <a:p>
            <a:pPr lvl="2"/>
            <a:r>
              <a:rPr lang="ja-JP" altLang="en-US" dirty="0" smtClean="0"/>
              <a:t>アンチウィルスに偽の情報が返される</a:t>
            </a:r>
            <a:endParaRPr lang="en-US" altLang="ja-JP" dirty="0" smtClean="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3</a:t>
            </a:fld>
            <a:endParaRPr lang="en-US" dirty="0"/>
          </a:p>
        </p:txBody>
      </p:sp>
      <p:sp>
        <p:nvSpPr>
          <p:cNvPr id="5" name="角丸四角形 4"/>
          <p:cNvSpPr/>
          <p:nvPr/>
        </p:nvSpPr>
        <p:spPr>
          <a:xfrm>
            <a:off x="1224801" y="5274747"/>
            <a:ext cx="6422065" cy="1047396"/>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6" name="角丸四角形 5"/>
          <p:cNvSpPr/>
          <p:nvPr/>
        </p:nvSpPr>
        <p:spPr>
          <a:xfrm>
            <a:off x="2474679" y="4404425"/>
            <a:ext cx="1571979" cy="839169"/>
          </a:xfrm>
          <a:prstGeom prst="roundRect">
            <a:avLst/>
          </a:prstGeom>
          <a:solidFill>
            <a:srgbClr val="92D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rPr>
              <a:t>アンチ</a:t>
            </a:r>
            <a:endParaRPr kumimoji="1" lang="en-US" altLang="ja-JP" dirty="0">
              <a:solidFill>
                <a:schemeClr val="tx1"/>
              </a:solidFill>
            </a:endParaRPr>
          </a:p>
          <a:p>
            <a:pPr algn="ctr"/>
            <a:r>
              <a:rPr kumimoji="1" lang="ja-JP" altLang="en-US" dirty="0">
                <a:solidFill>
                  <a:schemeClr val="tx1"/>
                </a:solidFill>
              </a:rPr>
              <a:t>ウィルス</a:t>
            </a:r>
          </a:p>
        </p:txBody>
      </p:sp>
      <p:sp>
        <p:nvSpPr>
          <p:cNvPr id="8" name="テキスト ボックス 7"/>
          <p:cNvSpPr txBox="1"/>
          <p:nvPr/>
        </p:nvSpPr>
        <p:spPr>
          <a:xfrm>
            <a:off x="1481729" y="5537313"/>
            <a:ext cx="881382" cy="523220"/>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800" dirty="0" smtClean="0"/>
              <a:t>OS</a:t>
            </a:r>
            <a:endParaRPr kumimoji="1" lang="ja-JP" altLang="en-US" sz="2800" dirty="0"/>
          </a:p>
        </p:txBody>
      </p:sp>
      <p:sp>
        <p:nvSpPr>
          <p:cNvPr id="9" name="角丸四角形 8"/>
          <p:cNvSpPr/>
          <p:nvPr/>
        </p:nvSpPr>
        <p:spPr>
          <a:xfrm>
            <a:off x="4834790" y="5488001"/>
            <a:ext cx="2700669" cy="613005"/>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カー</a:t>
            </a:r>
            <a:r>
              <a:rPr kumimoji="1" lang="ja-JP" altLang="en-US" dirty="0" smtClean="0">
                <a:solidFill>
                  <a:schemeClr val="tx1"/>
                </a:solidFill>
              </a:rPr>
              <a:t>ネル</a:t>
            </a:r>
            <a:r>
              <a:rPr kumimoji="1" lang="ja-JP" altLang="en-US" dirty="0" smtClean="0"/>
              <a:t>ルートキット</a:t>
            </a:r>
            <a:endParaRPr kumimoji="1" lang="ja-JP" altLang="en-US" dirty="0"/>
          </a:p>
        </p:txBody>
      </p:sp>
      <p:cxnSp>
        <p:nvCxnSpPr>
          <p:cNvPr id="11" name="カギ線コネクタ 10"/>
          <p:cNvCxnSpPr>
            <a:stCxn id="9" idx="0"/>
            <a:endCxn id="6" idx="3"/>
          </p:cNvCxnSpPr>
          <p:nvPr/>
        </p:nvCxnSpPr>
        <p:spPr>
          <a:xfrm rot="16200000" flipV="1">
            <a:off x="4783897" y="4086772"/>
            <a:ext cx="663991" cy="2138467"/>
          </a:xfrm>
          <a:prstGeom prst="bentConnector2">
            <a:avLst/>
          </a:prstGeom>
          <a:ln w="38100">
            <a:tailEnd type="triangle"/>
          </a:ln>
        </p:spPr>
        <p:style>
          <a:lnRef idx="2">
            <a:schemeClr val="dk1"/>
          </a:lnRef>
          <a:fillRef idx="0">
            <a:schemeClr val="dk1"/>
          </a:fillRef>
          <a:effectRef idx="1">
            <a:schemeClr val="dk1"/>
          </a:effectRef>
          <a:fontRef idx="minor">
            <a:schemeClr val="tx1"/>
          </a:fontRef>
        </p:style>
      </p:cxnSp>
      <p:sp>
        <p:nvSpPr>
          <p:cNvPr id="12" name="テキスト ボックス 11"/>
          <p:cNvSpPr txBox="1"/>
          <p:nvPr/>
        </p:nvSpPr>
        <p:spPr>
          <a:xfrm>
            <a:off x="4763020" y="4404352"/>
            <a:ext cx="1422104"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100" dirty="0" smtClean="0"/>
              <a:t>偽の情報</a:t>
            </a:r>
            <a:endParaRPr kumimoji="1" lang="ja-JP" altLang="en-US" sz="2100" dirty="0"/>
          </a:p>
        </p:txBody>
      </p:sp>
      <p:pic>
        <p:nvPicPr>
          <p:cNvPr id="13" name="Picture 2" descr="http://illustcut.com/box/security/virus/virus_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0323" y="5183179"/>
            <a:ext cx="516730" cy="516730"/>
          </a:xfrm>
          <a:prstGeom prst="rect">
            <a:avLst/>
          </a:prstGeom>
          <a:noFill/>
          <a:extLst>
            <a:ext uri="{909E8E84-426E-40dd-AFC4-6F175D3DCCD1}">
              <a14:hiddenFill xmlns="" xmlns:a14="http://schemas.microsoft.com/office/drawing/2010/main">
                <a:solidFill>
                  <a:srgbClr val="FFFFFF"/>
                </a:solidFill>
              </a14:hiddenFill>
            </a:ext>
          </a:extLst>
        </p:spPr>
      </p:pic>
      <p:sp>
        <p:nvSpPr>
          <p:cNvPr id="18" name="角丸四角形 5"/>
          <p:cNvSpPr/>
          <p:nvPr/>
        </p:nvSpPr>
        <p:spPr>
          <a:xfrm>
            <a:off x="2500312" y="5375752"/>
            <a:ext cx="1571979" cy="839169"/>
          </a:xfrm>
          <a:prstGeom prst="roundRect">
            <a:avLst/>
          </a:prstGeom>
          <a:solidFill>
            <a:srgbClr val="92D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rPr>
              <a:t>障害検知</a:t>
            </a:r>
            <a:endParaRPr kumimoji="1" lang="en-US" altLang="ja-JP" dirty="0">
              <a:solidFill>
                <a:schemeClr val="tx1"/>
              </a:solidFill>
            </a:endParaRPr>
          </a:p>
          <a:p>
            <a:pPr algn="ctr"/>
            <a:r>
              <a:rPr kumimoji="1" lang="ja-JP" altLang="en-US" dirty="0">
                <a:solidFill>
                  <a:schemeClr val="tx1"/>
                </a:solidFill>
              </a:rPr>
              <a:t>システム</a:t>
            </a:r>
          </a:p>
        </p:txBody>
      </p:sp>
      <p:sp>
        <p:nvSpPr>
          <p:cNvPr id="16" name="爆発 1 4"/>
          <p:cNvSpPr/>
          <p:nvPr/>
        </p:nvSpPr>
        <p:spPr>
          <a:xfrm>
            <a:off x="1695796" y="5880847"/>
            <a:ext cx="1386218" cy="775369"/>
          </a:xfrm>
          <a:prstGeom prst="irregularSeal1">
            <a:avLst/>
          </a:prstGeom>
          <a:solidFill>
            <a:srgbClr val="FF000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100" dirty="0" smtClean="0"/>
              <a:t>障害</a:t>
            </a:r>
            <a:endParaRPr kumimoji="1" lang="ja-JP" altLang="en-US" sz="2100" dirty="0"/>
          </a:p>
        </p:txBody>
      </p:sp>
    </p:spTree>
    <p:extLst>
      <p:ext uri="{BB962C8B-B14F-4D97-AF65-F5344CB8AC3E}">
        <p14:creationId xmlns:p14="http://schemas.microsoft.com/office/powerpoint/2010/main" val="672392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down)">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par>
                                <p:cTn id="18" presetID="22" presetClass="entr" presetSubtype="4" fill="hold"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down)">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down)">
                                      <p:cBhvr>
                                        <p:cTn id="25" dur="500"/>
                                        <p:tgtEl>
                                          <p:spTgt spid="12"/>
                                        </p:tgtEl>
                                      </p:cBhvr>
                                    </p:animEffect>
                                  </p:childTnLst>
                                </p:cTn>
                              </p:par>
                              <p:par>
                                <p:cTn id="26" presetID="22" presetClass="entr" presetSubtype="4" fill="hold"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down)">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down)">
                                      <p:cBhvr>
                                        <p:cTn id="3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2" grpId="0"/>
      <p:bldP spid="18"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ハードウェアによる異常</a:t>
            </a:r>
            <a:r>
              <a:rPr lang="ja-JP" altLang="en-US" dirty="0"/>
              <a:t>検知</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専用</a:t>
            </a:r>
            <a:r>
              <a:rPr lang="ja-JP" altLang="en-US" dirty="0"/>
              <a:t>ハードウェアを用いて異常を</a:t>
            </a:r>
            <a:r>
              <a:rPr lang="ja-JP" altLang="en-US" dirty="0" smtClean="0"/>
              <a:t>検知</a:t>
            </a:r>
            <a:endParaRPr lang="en-US" altLang="ja-JP" dirty="0" smtClean="0"/>
          </a:p>
          <a:p>
            <a:pPr lvl="1"/>
            <a:r>
              <a:rPr lang="ja-JP" altLang="en-US" dirty="0" smtClean="0"/>
              <a:t>例：</a:t>
            </a:r>
            <a:r>
              <a:rPr lang="en-US" altLang="ja-JP" dirty="0" smtClean="0"/>
              <a:t>PCI</a:t>
            </a:r>
            <a:r>
              <a:rPr lang="ja-JP" altLang="en-US" dirty="0" smtClean="0"/>
              <a:t>カード上で</a:t>
            </a:r>
            <a:r>
              <a:rPr lang="en-US" altLang="ja-JP" dirty="0" smtClean="0"/>
              <a:t>OS</a:t>
            </a:r>
            <a:r>
              <a:rPr lang="ja-JP" altLang="en-US" dirty="0" smtClean="0"/>
              <a:t>の整合性を安全に検査</a:t>
            </a:r>
            <a:r>
              <a:rPr lang="en-US" altLang="ja-JP" dirty="0" smtClean="0"/>
              <a:t> [</a:t>
            </a:r>
            <a:r>
              <a:rPr lang="en-US" altLang="ja-JP" dirty="0"/>
              <a:t>Petroni et al. </a:t>
            </a:r>
            <a:r>
              <a:rPr lang="en-US" altLang="ja-JP" dirty="0" smtClean="0"/>
              <a:t>’04]</a:t>
            </a:r>
            <a:endParaRPr lang="en-US" altLang="ja-JP" dirty="0"/>
          </a:p>
          <a:p>
            <a:pPr lvl="2"/>
            <a:r>
              <a:rPr lang="ja-JP" altLang="en-US" dirty="0" smtClean="0"/>
              <a:t>専用の</a:t>
            </a:r>
            <a:r>
              <a:rPr lang="en-US" altLang="ja-JP" dirty="0" smtClean="0"/>
              <a:t>PCI</a:t>
            </a:r>
            <a:r>
              <a:rPr lang="ja-JP" altLang="en-US" dirty="0" smtClean="0"/>
              <a:t>カードが</a:t>
            </a:r>
            <a:r>
              <a:rPr lang="ja-JP" altLang="en-US" dirty="0"/>
              <a:t>必要となり</a:t>
            </a:r>
            <a:r>
              <a:rPr lang="ja-JP" altLang="en-US" dirty="0" smtClean="0"/>
              <a:t>高コスト</a:t>
            </a:r>
            <a:endParaRPr lang="en-US" altLang="ja-JP" dirty="0"/>
          </a:p>
          <a:p>
            <a:r>
              <a:rPr lang="ja-JP" altLang="en-US" dirty="0"/>
              <a:t>汎用</a:t>
            </a:r>
            <a:r>
              <a:rPr lang="en-US" altLang="ja-JP" dirty="0"/>
              <a:t>CPU</a:t>
            </a:r>
            <a:r>
              <a:rPr lang="ja-JP" altLang="en-US" dirty="0"/>
              <a:t>の隔離実行のための機能を</a:t>
            </a:r>
            <a:r>
              <a:rPr lang="ja-JP" altLang="en-US" dirty="0" smtClean="0"/>
              <a:t>利用</a:t>
            </a:r>
            <a:endParaRPr lang="en-US" altLang="ja-JP" dirty="0" smtClean="0"/>
          </a:p>
          <a:p>
            <a:pPr lvl="1"/>
            <a:r>
              <a:rPr lang="en-US" altLang="ja-JP" dirty="0" smtClean="0"/>
              <a:t>Intel</a:t>
            </a:r>
            <a:r>
              <a:rPr lang="ja-JP" altLang="en-US" dirty="0" smtClean="0"/>
              <a:t>製</a:t>
            </a:r>
            <a:r>
              <a:rPr lang="en-US" altLang="ja-JP" dirty="0" smtClean="0"/>
              <a:t>CPU</a:t>
            </a:r>
            <a:r>
              <a:rPr lang="ja-JP" altLang="en-US" dirty="0" smtClean="0"/>
              <a:t>の</a:t>
            </a:r>
            <a:r>
              <a:rPr lang="en-US" altLang="ja-JP" dirty="0" smtClean="0"/>
              <a:t>SMM</a:t>
            </a:r>
            <a:r>
              <a:rPr lang="ja-JP" altLang="en-US" dirty="0" smtClean="0"/>
              <a:t>と呼ばれるモード</a:t>
            </a:r>
            <a:r>
              <a:rPr lang="ja-JP" altLang="en-US" dirty="0"/>
              <a:t>を用いてメモリを安全</a:t>
            </a:r>
            <a:r>
              <a:rPr lang="ja-JP" altLang="en-US" dirty="0" smtClean="0"/>
              <a:t>に監視</a:t>
            </a:r>
            <a:r>
              <a:rPr lang="en-US" altLang="ja-JP" dirty="0" smtClean="0"/>
              <a:t> </a:t>
            </a:r>
            <a:r>
              <a:rPr lang="en-US" altLang="ja-JP" dirty="0"/>
              <a:t>[Rutkowska et al. ’08]</a:t>
            </a:r>
          </a:p>
          <a:p>
            <a:pPr lvl="2"/>
            <a:r>
              <a:rPr lang="en-US" altLang="ja-JP" dirty="0" smtClean="0"/>
              <a:t>SMM</a:t>
            </a:r>
            <a:r>
              <a:rPr lang="ja-JP" altLang="en-US" dirty="0" smtClean="0"/>
              <a:t>での実行は低速であり，実行中は</a:t>
            </a:r>
            <a:r>
              <a:rPr lang="ja-JP" altLang="en-US" dirty="0"/>
              <a:t>システム全体が</a:t>
            </a:r>
            <a:r>
              <a:rPr lang="ja-JP" altLang="en-US" dirty="0" smtClean="0"/>
              <a:t>停止</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4</a:t>
            </a:fld>
            <a:endParaRPr lang="en-US" dirty="0"/>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2109" y="5143723"/>
            <a:ext cx="1612465" cy="958394"/>
          </a:xfrm>
          <a:prstGeom prst="rect">
            <a:avLst/>
          </a:prstGeom>
        </p:spPr>
      </p:pic>
      <p:sp>
        <p:nvSpPr>
          <p:cNvPr id="6" name="テキスト ボックス 5"/>
          <p:cNvSpPr txBox="1"/>
          <p:nvPr/>
        </p:nvSpPr>
        <p:spPr>
          <a:xfrm>
            <a:off x="5870923" y="5207422"/>
            <a:ext cx="1422104"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100" dirty="0" smtClean="0"/>
              <a:t>監視</a:t>
            </a:r>
            <a:endParaRPr kumimoji="1" lang="ja-JP" altLang="en-US" sz="2100" dirty="0"/>
          </a:p>
        </p:txBody>
      </p:sp>
      <p:sp>
        <p:nvSpPr>
          <p:cNvPr id="7" name="テキスト ボックス 6"/>
          <p:cNvSpPr txBox="1"/>
          <p:nvPr/>
        </p:nvSpPr>
        <p:spPr>
          <a:xfrm>
            <a:off x="8149471" y="4728225"/>
            <a:ext cx="991364"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100" dirty="0"/>
              <a:t>CPU</a:t>
            </a:r>
            <a:endParaRPr kumimoji="1" lang="ja-JP" altLang="en-US" sz="2100" dirty="0"/>
          </a:p>
        </p:txBody>
      </p:sp>
      <p:sp>
        <p:nvSpPr>
          <p:cNvPr id="8" name="角丸四角形 7"/>
          <p:cNvSpPr/>
          <p:nvPr/>
        </p:nvSpPr>
        <p:spPr>
          <a:xfrm>
            <a:off x="3730576" y="5361600"/>
            <a:ext cx="1728567" cy="522640"/>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endParaRPr kumimoji="1" lang="ja-JP" altLang="en-US" sz="2100" dirty="0"/>
          </a:p>
        </p:txBody>
      </p:sp>
      <p:sp>
        <p:nvSpPr>
          <p:cNvPr id="10" name="テキスト ボックス 9"/>
          <p:cNvSpPr txBox="1"/>
          <p:nvPr/>
        </p:nvSpPr>
        <p:spPr>
          <a:xfrm>
            <a:off x="2122649" y="5207422"/>
            <a:ext cx="1422104"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100" dirty="0" smtClean="0"/>
              <a:t>監視</a:t>
            </a:r>
            <a:endParaRPr kumimoji="1" lang="ja-JP" altLang="en-US" sz="2100" dirty="0"/>
          </a:p>
        </p:txBody>
      </p:sp>
      <p:pic>
        <p:nvPicPr>
          <p:cNvPr id="11" name="図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04808" y="5143723"/>
            <a:ext cx="1120201" cy="958394"/>
          </a:xfrm>
          <a:prstGeom prst="rect">
            <a:avLst/>
          </a:prstGeom>
        </p:spPr>
      </p:pic>
      <p:sp>
        <p:nvSpPr>
          <p:cNvPr id="12" name="テキスト ボックス 11"/>
          <p:cNvSpPr txBox="1"/>
          <p:nvPr/>
        </p:nvSpPr>
        <p:spPr>
          <a:xfrm>
            <a:off x="0" y="4728225"/>
            <a:ext cx="1233377"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100" dirty="0" smtClean="0">
                <a:solidFill>
                  <a:schemeClr val="tx1"/>
                </a:solidFill>
              </a:rPr>
              <a:t>PCI</a:t>
            </a:r>
            <a:r>
              <a:rPr kumimoji="1" lang="ja-JP" altLang="en-US" sz="2100" dirty="0" smtClean="0">
                <a:solidFill>
                  <a:schemeClr val="tx1"/>
                </a:solidFill>
              </a:rPr>
              <a:t>カード</a:t>
            </a:r>
            <a:endParaRPr kumimoji="1" lang="ja-JP" altLang="en-US" sz="2100" dirty="0">
              <a:solidFill>
                <a:schemeClr val="tx1"/>
              </a:solidFill>
            </a:endParaRPr>
          </a:p>
        </p:txBody>
      </p:sp>
      <p:cxnSp>
        <p:nvCxnSpPr>
          <p:cNvPr id="13" name="直線矢印コネクタ 12"/>
          <p:cNvCxnSpPr>
            <a:stCxn id="5" idx="3"/>
            <a:endCxn id="8" idx="1"/>
          </p:cNvCxnSpPr>
          <p:nvPr/>
        </p:nvCxnSpPr>
        <p:spPr>
          <a:xfrm>
            <a:off x="1934574" y="5622920"/>
            <a:ext cx="1796002" cy="0"/>
          </a:xfrm>
          <a:prstGeom prst="straightConnector1">
            <a:avLst/>
          </a:prstGeom>
          <a:ln w="38100">
            <a:tailEnd type="triangle"/>
          </a:ln>
        </p:spPr>
        <p:style>
          <a:lnRef idx="2">
            <a:schemeClr val="dk1"/>
          </a:lnRef>
          <a:fillRef idx="0">
            <a:schemeClr val="dk1"/>
          </a:fillRef>
          <a:effectRef idx="1">
            <a:schemeClr val="dk1"/>
          </a:effectRef>
          <a:fontRef idx="minor">
            <a:schemeClr val="tx1"/>
          </a:fontRef>
        </p:style>
      </p:cxnSp>
      <p:cxnSp>
        <p:nvCxnSpPr>
          <p:cNvPr id="14" name="直線矢印コネクタ 13"/>
          <p:cNvCxnSpPr>
            <a:stCxn id="11" idx="1"/>
            <a:endCxn id="8" idx="3"/>
          </p:cNvCxnSpPr>
          <p:nvPr/>
        </p:nvCxnSpPr>
        <p:spPr>
          <a:xfrm flipH="1">
            <a:off x="5459143" y="5622920"/>
            <a:ext cx="2245665" cy="0"/>
          </a:xfrm>
          <a:prstGeom prst="straightConnector1">
            <a:avLst/>
          </a:prstGeom>
          <a:ln w="38100">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012981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down)">
                                      <p:cBhvr>
                                        <p:cTn id="10" dur="500"/>
                                        <p:tgtEl>
                                          <p:spTgt spid="10"/>
                                        </p:tgtEl>
                                      </p:cBhvr>
                                    </p:animEffect>
                                  </p:childTnLst>
                                </p:cTn>
                              </p:par>
                              <p:par>
                                <p:cTn id="11" presetID="22" presetClass="entr" presetSubtype="4"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par>
                                <p:cTn id="14" presetID="22" presetClass="entr" presetSubtype="4"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down)">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down)">
                                      <p:cBhvr>
                                        <p:cTn id="21" dur="500"/>
                                        <p:tgtEl>
                                          <p:spTgt spid="7"/>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down)">
                                      <p:cBhvr>
                                        <p:cTn id="24" dur="500"/>
                                        <p:tgtEl>
                                          <p:spTgt spid="6"/>
                                        </p:tgtEl>
                                      </p:cBhvr>
                                    </p:animEffect>
                                  </p:childTnLst>
                                </p:cTn>
                              </p:par>
                              <p:par>
                                <p:cTn id="25" presetID="22" presetClass="entr" presetSubtype="4"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00"/>
                                        <p:tgtEl>
                                          <p:spTgt spid="11"/>
                                        </p:tgtEl>
                                      </p:cBhvr>
                                    </p:animEffect>
                                  </p:childTnLst>
                                </p:cTn>
                              </p:par>
                              <p:par>
                                <p:cTn id="28" presetID="22" presetClass="entr" presetSubtype="4" fill="hold" nodeType="with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down)">
                                      <p:cBhvr>
                                        <p:cTn id="3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GPUsec [</a:t>
            </a:r>
            <a:r>
              <a:rPr lang="ja-JP" altLang="en-US" dirty="0"/>
              <a:t>山本</a:t>
            </a:r>
            <a:r>
              <a:rPr lang="en-US" altLang="ja-JP" dirty="0"/>
              <a:t>'16]</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GPU</a:t>
            </a:r>
            <a:r>
              <a:rPr lang="ja-JP" altLang="en-US" dirty="0"/>
              <a:t>上で</a:t>
            </a:r>
            <a:r>
              <a:rPr lang="en-US" altLang="ja-JP" dirty="0"/>
              <a:t>OS</a:t>
            </a:r>
            <a:r>
              <a:rPr lang="ja-JP" altLang="en-US" dirty="0"/>
              <a:t>監視システムを</a:t>
            </a:r>
            <a:r>
              <a:rPr lang="ja-JP" altLang="en-US" dirty="0" smtClean="0"/>
              <a:t>実行</a:t>
            </a:r>
            <a:endParaRPr lang="en-US" altLang="ja-JP" dirty="0" smtClean="0"/>
          </a:p>
          <a:p>
            <a:pPr lvl="1"/>
            <a:r>
              <a:rPr lang="ja-JP" altLang="en-US" dirty="0"/>
              <a:t>メインメモリ上の</a:t>
            </a:r>
            <a:r>
              <a:rPr lang="en-US" altLang="ja-JP" dirty="0"/>
              <a:t>OS</a:t>
            </a:r>
            <a:r>
              <a:rPr lang="ja-JP" altLang="en-US" dirty="0"/>
              <a:t>データを解析することで異常検知</a:t>
            </a:r>
            <a:endParaRPr lang="en-US" altLang="ja-JP" dirty="0"/>
          </a:p>
          <a:p>
            <a:pPr lvl="1"/>
            <a:r>
              <a:rPr lang="ja-JP" altLang="en-US" dirty="0" smtClean="0"/>
              <a:t>高信頼・</a:t>
            </a:r>
            <a:r>
              <a:rPr lang="ja-JP" altLang="en-US" dirty="0"/>
              <a:t>低コスト・高性能の３つを満たす</a:t>
            </a:r>
            <a:endParaRPr lang="en-US" altLang="ja-JP" dirty="0"/>
          </a:p>
          <a:p>
            <a:r>
              <a:rPr lang="en-US" altLang="ja-JP" dirty="0"/>
              <a:t>OS</a:t>
            </a:r>
            <a:r>
              <a:rPr lang="ja-JP" altLang="en-US" dirty="0"/>
              <a:t>のネットワーク機能を利用して検知結果を通知</a:t>
            </a:r>
            <a:endParaRPr lang="en-US" altLang="ja-JP" dirty="0"/>
          </a:p>
          <a:p>
            <a:pPr lvl="1"/>
            <a:r>
              <a:rPr lang="en-US" altLang="ja-JP" dirty="0"/>
              <a:t>GPU</a:t>
            </a:r>
            <a:r>
              <a:rPr lang="ja-JP" altLang="en-US" dirty="0"/>
              <a:t>は能動的にネットワーク通信を行えないため</a:t>
            </a:r>
            <a:endParaRPr lang="en-US" altLang="ja-JP" dirty="0"/>
          </a:p>
          <a:p>
            <a:pPr lvl="1"/>
            <a:r>
              <a:rPr lang="en-US" altLang="ja-JP" dirty="0"/>
              <a:t>OS</a:t>
            </a:r>
            <a:r>
              <a:rPr lang="ja-JP" altLang="en-US" dirty="0"/>
              <a:t>内部の異常により通知ができなく</a:t>
            </a:r>
            <a:r>
              <a:rPr lang="ja-JP" altLang="en-US" dirty="0" smtClean="0"/>
              <a:t>なる</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5</a:t>
            </a:fld>
            <a:endParaRPr lang="en-US" dirty="0"/>
          </a:p>
        </p:txBody>
      </p:sp>
      <p:sp>
        <p:nvSpPr>
          <p:cNvPr id="45" name="角丸四角形 44"/>
          <p:cNvSpPr/>
          <p:nvPr/>
        </p:nvSpPr>
        <p:spPr>
          <a:xfrm>
            <a:off x="6458459" y="4356951"/>
            <a:ext cx="1939434" cy="2131142"/>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42" name="角丸四角形 41"/>
          <p:cNvSpPr/>
          <p:nvPr/>
        </p:nvSpPr>
        <p:spPr>
          <a:xfrm>
            <a:off x="746107" y="4361733"/>
            <a:ext cx="5226259" cy="2131142"/>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43" name="テキスト ボックス 42"/>
          <p:cNvSpPr txBox="1"/>
          <p:nvPr/>
        </p:nvSpPr>
        <p:spPr>
          <a:xfrm>
            <a:off x="2265003" y="4360802"/>
            <a:ext cx="2193812"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400" dirty="0" smtClean="0"/>
              <a:t>監視対象ホスト</a:t>
            </a:r>
            <a:endParaRPr kumimoji="1" lang="ja-JP" altLang="en-US" sz="2400" dirty="0"/>
          </a:p>
        </p:txBody>
      </p:sp>
      <p:sp>
        <p:nvSpPr>
          <p:cNvPr id="44" name="角丸四角形 43"/>
          <p:cNvSpPr/>
          <p:nvPr/>
        </p:nvSpPr>
        <p:spPr>
          <a:xfrm>
            <a:off x="923757" y="5934822"/>
            <a:ext cx="884862" cy="470650"/>
          </a:xfrm>
          <a:prstGeom prst="roundRect">
            <a:avLst/>
          </a:prstGeom>
          <a:solidFill>
            <a:schemeClr val="accent1">
              <a:lumMod val="60000"/>
              <a:lumOff val="4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CPU</a:t>
            </a:r>
            <a:endParaRPr kumimoji="1" lang="ja-JP" altLang="en-US" sz="2100" dirty="0"/>
          </a:p>
        </p:txBody>
      </p:sp>
      <p:sp>
        <p:nvSpPr>
          <p:cNvPr id="46" name="角丸四角形 45"/>
          <p:cNvSpPr/>
          <p:nvPr/>
        </p:nvSpPr>
        <p:spPr>
          <a:xfrm>
            <a:off x="929291" y="5400871"/>
            <a:ext cx="2531936" cy="486334"/>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endParaRPr kumimoji="1" lang="ja-JP" altLang="en-US" sz="2100" dirty="0"/>
          </a:p>
        </p:txBody>
      </p:sp>
      <p:sp>
        <p:nvSpPr>
          <p:cNvPr id="50" name="テキスト ボックス 49"/>
          <p:cNvSpPr txBox="1"/>
          <p:nvPr/>
        </p:nvSpPr>
        <p:spPr>
          <a:xfrm>
            <a:off x="4703220" y="4578010"/>
            <a:ext cx="1269146" cy="400110"/>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000" dirty="0"/>
              <a:t>検知</a:t>
            </a:r>
            <a:r>
              <a:rPr kumimoji="1" lang="ja-JP" altLang="en-US" sz="2000" dirty="0" smtClean="0"/>
              <a:t>結果</a:t>
            </a:r>
            <a:endParaRPr kumimoji="1" lang="ja-JP" altLang="en-US" sz="2000" dirty="0"/>
          </a:p>
        </p:txBody>
      </p:sp>
      <p:sp>
        <p:nvSpPr>
          <p:cNvPr id="51" name="テキスト ボックス 50"/>
          <p:cNvSpPr txBox="1"/>
          <p:nvPr/>
        </p:nvSpPr>
        <p:spPr>
          <a:xfrm>
            <a:off x="3544537" y="5823292"/>
            <a:ext cx="750357" cy="400110"/>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000" dirty="0" smtClean="0"/>
              <a:t>監視</a:t>
            </a:r>
            <a:endParaRPr kumimoji="1" lang="ja-JP" altLang="en-US" sz="2000" dirty="0"/>
          </a:p>
        </p:txBody>
      </p:sp>
      <p:sp>
        <p:nvSpPr>
          <p:cNvPr id="53" name="角丸四角形 52"/>
          <p:cNvSpPr/>
          <p:nvPr/>
        </p:nvSpPr>
        <p:spPr>
          <a:xfrm>
            <a:off x="4242108" y="5136494"/>
            <a:ext cx="1569473" cy="1268978"/>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54" name="テキスト ボックス 53"/>
          <p:cNvSpPr txBox="1"/>
          <p:nvPr/>
        </p:nvSpPr>
        <p:spPr>
          <a:xfrm>
            <a:off x="4532545" y="5131886"/>
            <a:ext cx="989620"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100" dirty="0" smtClean="0"/>
              <a:t>GPU</a:t>
            </a:r>
            <a:endParaRPr kumimoji="1" lang="ja-JP" altLang="en-US" sz="2100" dirty="0"/>
          </a:p>
        </p:txBody>
      </p:sp>
      <p:sp>
        <p:nvSpPr>
          <p:cNvPr id="55" name="角丸四角形 54"/>
          <p:cNvSpPr/>
          <p:nvPr/>
        </p:nvSpPr>
        <p:spPr>
          <a:xfrm>
            <a:off x="4376480" y="5577831"/>
            <a:ext cx="1302326" cy="692759"/>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r>
              <a:rPr kumimoji="1" lang="ja-JP" altLang="en-US" sz="2100" dirty="0" smtClean="0"/>
              <a:t>監視</a:t>
            </a:r>
            <a:endParaRPr kumimoji="1" lang="en-US" altLang="ja-JP" sz="2100" dirty="0" smtClean="0"/>
          </a:p>
          <a:p>
            <a:pPr algn="ctr"/>
            <a:r>
              <a:rPr kumimoji="1" lang="ja-JP" altLang="en-US" sz="2100" dirty="0" smtClean="0"/>
              <a:t>システム</a:t>
            </a:r>
            <a:endParaRPr kumimoji="1" lang="ja-JP" altLang="en-US" sz="2100" dirty="0"/>
          </a:p>
        </p:txBody>
      </p:sp>
      <p:sp>
        <p:nvSpPr>
          <p:cNvPr id="57" name="角丸四角形 56"/>
          <p:cNvSpPr/>
          <p:nvPr/>
        </p:nvSpPr>
        <p:spPr>
          <a:xfrm>
            <a:off x="1910610" y="5932661"/>
            <a:ext cx="1552343" cy="472811"/>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メインメモリ</a:t>
            </a:r>
            <a:endParaRPr kumimoji="1" lang="ja-JP" altLang="en-US" sz="2100" dirty="0"/>
          </a:p>
        </p:txBody>
      </p:sp>
      <p:cxnSp>
        <p:nvCxnSpPr>
          <p:cNvPr id="59" name="直線矢印コネクタ 58"/>
          <p:cNvCxnSpPr>
            <a:endCxn id="57" idx="3"/>
          </p:cNvCxnSpPr>
          <p:nvPr/>
        </p:nvCxnSpPr>
        <p:spPr>
          <a:xfrm flipH="1">
            <a:off x="3462953" y="6169066"/>
            <a:ext cx="913527" cy="1"/>
          </a:xfrm>
          <a:prstGeom prst="straightConnector1">
            <a:avLst/>
          </a:prstGeom>
          <a:ln w="38100">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47" name="テキスト ボックス 46"/>
          <p:cNvSpPr txBox="1"/>
          <p:nvPr/>
        </p:nvSpPr>
        <p:spPr>
          <a:xfrm>
            <a:off x="6649121" y="4360802"/>
            <a:ext cx="1558109"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400" dirty="0" smtClean="0"/>
              <a:t>監視ホスト</a:t>
            </a:r>
            <a:endParaRPr kumimoji="1" lang="ja-JP" altLang="en-US" sz="2400" dirty="0"/>
          </a:p>
        </p:txBody>
      </p:sp>
      <p:sp>
        <p:nvSpPr>
          <p:cNvPr id="68" name="角丸四角形 67"/>
          <p:cNvSpPr/>
          <p:nvPr/>
        </p:nvSpPr>
        <p:spPr>
          <a:xfrm>
            <a:off x="6649152" y="5400871"/>
            <a:ext cx="1559975" cy="692759"/>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リモート監視</a:t>
            </a:r>
            <a:endParaRPr kumimoji="1" lang="en-US" altLang="ja-JP" dirty="0" smtClean="0"/>
          </a:p>
          <a:p>
            <a:pPr algn="ctr"/>
            <a:r>
              <a:rPr kumimoji="1" lang="ja-JP" altLang="en-US" dirty="0" smtClean="0"/>
              <a:t>システム</a:t>
            </a:r>
            <a:endParaRPr kumimoji="1" lang="ja-JP" altLang="en-US" dirty="0"/>
          </a:p>
        </p:txBody>
      </p:sp>
      <p:sp>
        <p:nvSpPr>
          <p:cNvPr id="69" name="U ターン矢印 68"/>
          <p:cNvSpPr/>
          <p:nvPr/>
        </p:nvSpPr>
        <p:spPr>
          <a:xfrm>
            <a:off x="2136098" y="4925963"/>
            <a:ext cx="5411450" cy="481135"/>
          </a:xfrm>
          <a:prstGeom prst="uturnArrow">
            <a:avLst>
              <a:gd name="adj1" fmla="val 22838"/>
              <a:gd name="adj2" fmla="val 25000"/>
              <a:gd name="adj3" fmla="val 25000"/>
              <a:gd name="adj4" fmla="val 43750"/>
              <a:gd name="adj5" fmla="val 10000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0" name="左矢印 69"/>
          <p:cNvSpPr/>
          <p:nvPr/>
        </p:nvSpPr>
        <p:spPr>
          <a:xfrm>
            <a:off x="3464431" y="5639794"/>
            <a:ext cx="912049" cy="226976"/>
          </a:xfrm>
          <a:prstGeom prst="leftArrow">
            <a:avLst>
              <a:gd name="adj1" fmla="val 50000"/>
              <a:gd name="adj2" fmla="val 91284"/>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爆発 1 4"/>
          <p:cNvSpPr/>
          <p:nvPr/>
        </p:nvSpPr>
        <p:spPr>
          <a:xfrm>
            <a:off x="750717" y="4925783"/>
            <a:ext cx="1383779" cy="775369"/>
          </a:xfrm>
          <a:prstGeom prst="irregularSeal1">
            <a:avLst/>
          </a:prstGeom>
          <a:solidFill>
            <a:srgbClr val="FF000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100" dirty="0" smtClean="0"/>
              <a:t>異常</a:t>
            </a:r>
            <a:endParaRPr kumimoji="1" lang="ja-JP" altLang="en-US" sz="2100" dirty="0"/>
          </a:p>
        </p:txBody>
      </p:sp>
    </p:spTree>
    <p:extLst>
      <p:ext uri="{BB962C8B-B14F-4D97-AF65-F5344CB8AC3E}">
        <p14:creationId xmlns:p14="http://schemas.microsoft.com/office/powerpoint/2010/main" val="23536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down)">
                                      <p:cBhvr>
                                        <p:cTn id="7" dur="500"/>
                                        <p:tgtEl>
                                          <p:spTgt spid="50"/>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0"/>
                                        </p:tgtEl>
                                        <p:attrNameLst>
                                          <p:attrName>style.visibility</p:attrName>
                                        </p:attrNameLst>
                                      </p:cBhvr>
                                      <p:to>
                                        <p:strVal val="visible"/>
                                      </p:to>
                                    </p:set>
                                    <p:animEffect transition="in" filter="wipe(down)">
                                      <p:cBhvr>
                                        <p:cTn id="10" dur="500"/>
                                        <p:tgtEl>
                                          <p:spTgt spid="70"/>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69"/>
                                        </p:tgtEl>
                                        <p:attrNameLst>
                                          <p:attrName>style.visibility</p:attrName>
                                        </p:attrNameLst>
                                      </p:cBhvr>
                                      <p:to>
                                        <p:strVal val="visible"/>
                                      </p:to>
                                    </p:set>
                                    <p:animEffect transition="in" filter="wipe(down)">
                                      <p:cBhvr>
                                        <p:cTn id="13" dur="500"/>
                                        <p:tgtEl>
                                          <p:spTgt spid="6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wipe(down)">
                                      <p:cBhvr>
                                        <p:cTn id="1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69" grpId="0" animBg="1"/>
      <p:bldP spid="70" grpId="0" animBg="1"/>
      <p:bldP spid="2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角丸四角形 28"/>
          <p:cNvSpPr/>
          <p:nvPr/>
        </p:nvSpPr>
        <p:spPr>
          <a:xfrm>
            <a:off x="6299876" y="3719519"/>
            <a:ext cx="2321974" cy="2763657"/>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27" name="角丸四角形 26"/>
          <p:cNvSpPr/>
          <p:nvPr/>
        </p:nvSpPr>
        <p:spPr>
          <a:xfrm>
            <a:off x="432619" y="3719519"/>
            <a:ext cx="5631559" cy="2773356"/>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5" name="TextBox 4"/>
          <p:cNvSpPr txBox="1"/>
          <p:nvPr/>
        </p:nvSpPr>
        <p:spPr>
          <a:xfrm>
            <a:off x="5290865" y="4642274"/>
            <a:ext cx="1159485" cy="646331"/>
          </a:xfrm>
          <a:prstGeom prst="rect">
            <a:avLst/>
          </a:prstGeom>
          <a:solidFill>
            <a:schemeClr val="bg1">
              <a:alpha val="75000"/>
            </a:schemeClr>
          </a:solidFill>
        </p:spPr>
        <p:txBody>
          <a:bodyPr wrap="none" rtlCol="0">
            <a:spAutoFit/>
          </a:bodyPr>
          <a:lstStyle/>
          <a:p>
            <a:pPr algn="ctr"/>
            <a:r>
              <a:rPr kumimoji="1" lang="en-US" altLang="ja-JP" dirty="0" smtClean="0"/>
              <a:t>GPUDirect</a:t>
            </a:r>
          </a:p>
          <a:p>
            <a:pPr algn="ctr"/>
            <a:r>
              <a:rPr kumimoji="1" lang="en-US" altLang="ja-JP" dirty="0" smtClean="0"/>
              <a:t>RDMA</a:t>
            </a:r>
            <a:endParaRPr kumimoji="1" lang="ja-JP" altLang="en-US" dirty="0"/>
          </a:p>
        </p:txBody>
      </p:sp>
      <p:sp>
        <p:nvSpPr>
          <p:cNvPr id="2" name="タイトル 1"/>
          <p:cNvSpPr>
            <a:spLocks noGrp="1"/>
          </p:cNvSpPr>
          <p:nvPr>
            <p:ph type="title"/>
          </p:nvPr>
        </p:nvSpPr>
        <p:spPr/>
        <p:txBody>
          <a:bodyPr/>
          <a:lstStyle/>
          <a:p>
            <a:r>
              <a:rPr lang="ja-JP" altLang="en-US" dirty="0" smtClean="0"/>
              <a:t>提案：</a:t>
            </a:r>
            <a:r>
              <a:rPr lang="en-US" altLang="ja-JP" dirty="0" smtClean="0"/>
              <a:t>GRASS</a:t>
            </a:r>
            <a:endParaRPr kumimoji="1" lang="ja-JP" altLang="en-US" dirty="0"/>
          </a:p>
        </p:txBody>
      </p:sp>
      <p:sp>
        <p:nvSpPr>
          <p:cNvPr id="3" name="コンテンツ プレースホルダー 2"/>
          <p:cNvSpPr>
            <a:spLocks noGrp="1"/>
          </p:cNvSpPr>
          <p:nvPr>
            <p:ph idx="1"/>
          </p:nvPr>
        </p:nvSpPr>
        <p:spPr/>
        <p:txBody>
          <a:bodyPr/>
          <a:lstStyle/>
          <a:p>
            <a:r>
              <a:rPr lang="ja-JP" altLang="en-US" dirty="0"/>
              <a:t>異常検知対象の</a:t>
            </a:r>
            <a:r>
              <a:rPr lang="en-US" altLang="ja-JP" dirty="0" smtClean="0"/>
              <a:t>OS</a:t>
            </a:r>
            <a:r>
              <a:rPr lang="ja-JP" altLang="en-US" dirty="0" smtClean="0"/>
              <a:t>を</a:t>
            </a:r>
            <a:r>
              <a:rPr lang="ja-JP" altLang="en-US" dirty="0"/>
              <a:t>介さずに</a:t>
            </a:r>
            <a:r>
              <a:rPr lang="en-US" altLang="ja-JP" dirty="0"/>
              <a:t>GPU</a:t>
            </a:r>
            <a:r>
              <a:rPr lang="ja-JP" altLang="en-US" dirty="0"/>
              <a:t>と直接通信して</a:t>
            </a:r>
            <a:r>
              <a:rPr lang="ja-JP" altLang="en-US" dirty="0" smtClean="0"/>
              <a:t>検知結果を取得</a:t>
            </a:r>
            <a:endParaRPr lang="en-US" altLang="ja-JP" dirty="0" smtClean="0"/>
          </a:p>
          <a:p>
            <a:pPr lvl="1"/>
            <a:r>
              <a:rPr lang="en-US" altLang="ja-JP" dirty="0"/>
              <a:t>GPUDirect RDMA</a:t>
            </a:r>
            <a:r>
              <a:rPr lang="ja-JP" altLang="en-US" dirty="0"/>
              <a:t>と呼ばれる機能を利用して実現</a:t>
            </a:r>
            <a:endParaRPr lang="en-US" altLang="ja-JP" dirty="0"/>
          </a:p>
          <a:p>
            <a:pPr lvl="2"/>
            <a:r>
              <a:rPr lang="en-US" altLang="ja-JP" dirty="0"/>
              <a:t>GPU</a:t>
            </a:r>
            <a:r>
              <a:rPr lang="ja-JP" altLang="en-US" dirty="0"/>
              <a:t>およびネットワークカード（</a:t>
            </a:r>
            <a:r>
              <a:rPr lang="en-US" altLang="ja-JP" dirty="0"/>
              <a:t>NIC</a:t>
            </a:r>
            <a:r>
              <a:rPr lang="ja-JP" altLang="en-US" dirty="0"/>
              <a:t>）が動作していれば通信可能</a:t>
            </a:r>
            <a:endParaRPr lang="en-US" altLang="ja-JP" dirty="0"/>
          </a:p>
          <a:p>
            <a:pPr lvl="2"/>
            <a:r>
              <a:rPr lang="ja-JP" altLang="en-US" dirty="0"/>
              <a:t>応答がなければ異常と判定</a:t>
            </a:r>
            <a:r>
              <a:rPr lang="ja-JP" altLang="en-US" dirty="0" smtClean="0"/>
              <a:t>可能</a:t>
            </a:r>
            <a:endParaRPr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6</a:t>
            </a:fld>
            <a:endParaRPr lang="en-US" dirty="0"/>
          </a:p>
        </p:txBody>
      </p:sp>
      <p:sp>
        <p:nvSpPr>
          <p:cNvPr id="28" name="角丸四角形 27"/>
          <p:cNvSpPr/>
          <p:nvPr/>
        </p:nvSpPr>
        <p:spPr>
          <a:xfrm>
            <a:off x="3537442" y="4128845"/>
            <a:ext cx="1572239" cy="1727574"/>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30" name="テキスト ボックス 29"/>
          <p:cNvSpPr txBox="1"/>
          <p:nvPr/>
        </p:nvSpPr>
        <p:spPr>
          <a:xfrm>
            <a:off x="2322042" y="3724811"/>
            <a:ext cx="1852711" cy="400110"/>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000" dirty="0" smtClean="0"/>
              <a:t>監視対象ホスト</a:t>
            </a:r>
            <a:endParaRPr kumimoji="1" lang="ja-JP" altLang="en-US" sz="2000" dirty="0"/>
          </a:p>
        </p:txBody>
      </p:sp>
      <p:sp>
        <p:nvSpPr>
          <p:cNvPr id="31" name="テキスト ボックス 30"/>
          <p:cNvSpPr txBox="1"/>
          <p:nvPr/>
        </p:nvSpPr>
        <p:spPr>
          <a:xfrm>
            <a:off x="3827879" y="4124237"/>
            <a:ext cx="991364"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100" dirty="0" smtClean="0"/>
              <a:t>GPU</a:t>
            </a:r>
            <a:endParaRPr kumimoji="1" lang="ja-JP" altLang="en-US" sz="2100" dirty="0"/>
          </a:p>
        </p:txBody>
      </p:sp>
      <p:sp>
        <p:nvSpPr>
          <p:cNvPr id="36" name="テキスト ボックス 35"/>
          <p:cNvSpPr txBox="1"/>
          <p:nvPr/>
        </p:nvSpPr>
        <p:spPr>
          <a:xfrm>
            <a:off x="6810759" y="3719519"/>
            <a:ext cx="1487997" cy="400110"/>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000" dirty="0" smtClean="0"/>
              <a:t>監視ホスト</a:t>
            </a:r>
            <a:endParaRPr kumimoji="1" lang="ja-JP" altLang="en-US" sz="2000" dirty="0"/>
          </a:p>
        </p:txBody>
      </p:sp>
      <p:cxnSp>
        <p:nvCxnSpPr>
          <p:cNvPr id="37" name="直線コネクタ 36"/>
          <p:cNvCxnSpPr/>
          <p:nvPr/>
        </p:nvCxnSpPr>
        <p:spPr>
          <a:xfrm flipV="1">
            <a:off x="5719681" y="6115653"/>
            <a:ext cx="886962" cy="3736"/>
          </a:xfrm>
          <a:prstGeom prst="line">
            <a:avLst/>
          </a:prstGeom>
          <a:ln w="38100">
            <a:solidFill>
              <a:schemeClr val="tx1"/>
            </a:solidFill>
          </a:ln>
        </p:spPr>
        <p:style>
          <a:lnRef idx="2">
            <a:schemeClr val="dk1"/>
          </a:lnRef>
          <a:fillRef idx="0">
            <a:schemeClr val="dk1"/>
          </a:fillRef>
          <a:effectRef idx="1">
            <a:schemeClr val="dk1"/>
          </a:effectRef>
          <a:fontRef idx="minor">
            <a:schemeClr val="tx1"/>
          </a:fontRef>
        </p:style>
      </p:cxnSp>
      <p:sp>
        <p:nvSpPr>
          <p:cNvPr id="39" name="角丸四角形 38"/>
          <p:cNvSpPr/>
          <p:nvPr/>
        </p:nvSpPr>
        <p:spPr>
          <a:xfrm>
            <a:off x="3673425" y="4539587"/>
            <a:ext cx="1304622" cy="692759"/>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r>
              <a:rPr kumimoji="1" lang="ja-JP" altLang="en-US" sz="2100" dirty="0" smtClean="0"/>
              <a:t>監視</a:t>
            </a:r>
            <a:endParaRPr kumimoji="1" lang="en-US" altLang="ja-JP" sz="2100" dirty="0" smtClean="0"/>
          </a:p>
          <a:p>
            <a:pPr algn="ctr"/>
            <a:r>
              <a:rPr kumimoji="1" lang="ja-JP" altLang="en-US" sz="2100" dirty="0" smtClean="0"/>
              <a:t>システム</a:t>
            </a:r>
            <a:endParaRPr kumimoji="1" lang="ja-JP" altLang="en-US" sz="2100" dirty="0"/>
          </a:p>
        </p:txBody>
      </p:sp>
      <p:sp>
        <p:nvSpPr>
          <p:cNvPr id="40" name="角丸四角形 39"/>
          <p:cNvSpPr/>
          <p:nvPr/>
        </p:nvSpPr>
        <p:spPr>
          <a:xfrm>
            <a:off x="5108849" y="5888018"/>
            <a:ext cx="610832" cy="462743"/>
          </a:xfrm>
          <a:prstGeom prst="roundRect">
            <a:avLst/>
          </a:prstGeom>
          <a:solidFill>
            <a:schemeClr val="bg1">
              <a:lumMod val="6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NIC</a:t>
            </a:r>
            <a:endParaRPr kumimoji="1" lang="ja-JP" altLang="en-US" sz="2100" dirty="0"/>
          </a:p>
        </p:txBody>
      </p:sp>
      <p:sp>
        <p:nvSpPr>
          <p:cNvPr id="42" name="角丸四角形 41"/>
          <p:cNvSpPr/>
          <p:nvPr/>
        </p:nvSpPr>
        <p:spPr>
          <a:xfrm>
            <a:off x="3673425" y="5269492"/>
            <a:ext cx="1304622" cy="462743"/>
          </a:xfrm>
          <a:prstGeom prst="roundRect">
            <a:avLst/>
          </a:prstGeom>
          <a:solidFill>
            <a:srgbClr val="92D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000" dirty="0" smtClean="0"/>
              <a:t>GPU</a:t>
            </a:r>
            <a:r>
              <a:rPr kumimoji="1" lang="ja-JP" altLang="en-US" sz="2000" dirty="0" smtClean="0"/>
              <a:t>メモリ</a:t>
            </a:r>
            <a:endParaRPr kumimoji="1" lang="ja-JP" altLang="en-US" sz="2000" dirty="0"/>
          </a:p>
        </p:txBody>
      </p:sp>
      <p:sp>
        <p:nvSpPr>
          <p:cNvPr id="50" name="角丸四角形 49"/>
          <p:cNvSpPr/>
          <p:nvPr/>
        </p:nvSpPr>
        <p:spPr>
          <a:xfrm>
            <a:off x="6779668" y="5286284"/>
            <a:ext cx="1555079" cy="443401"/>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メインメモリ</a:t>
            </a:r>
            <a:endParaRPr kumimoji="1" lang="ja-JP" altLang="en-US" sz="2100" dirty="0"/>
          </a:p>
        </p:txBody>
      </p:sp>
      <p:sp>
        <p:nvSpPr>
          <p:cNvPr id="52" name="角丸四角形 51"/>
          <p:cNvSpPr/>
          <p:nvPr/>
        </p:nvSpPr>
        <p:spPr>
          <a:xfrm>
            <a:off x="6774771" y="4558462"/>
            <a:ext cx="1559975" cy="692759"/>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リモート監視</a:t>
            </a:r>
            <a:endParaRPr kumimoji="1" lang="en-US" altLang="ja-JP" dirty="0" smtClean="0"/>
          </a:p>
          <a:p>
            <a:pPr algn="ctr"/>
            <a:r>
              <a:rPr kumimoji="1" lang="ja-JP" altLang="en-US" dirty="0" smtClean="0"/>
              <a:t>システム</a:t>
            </a:r>
            <a:endParaRPr kumimoji="1" lang="ja-JP" altLang="en-US" dirty="0"/>
          </a:p>
        </p:txBody>
      </p:sp>
      <p:sp>
        <p:nvSpPr>
          <p:cNvPr id="58" name="角丸四角形 57"/>
          <p:cNvSpPr/>
          <p:nvPr/>
        </p:nvSpPr>
        <p:spPr>
          <a:xfrm>
            <a:off x="6626106" y="5881974"/>
            <a:ext cx="610832" cy="462743"/>
          </a:xfrm>
          <a:prstGeom prst="roundRect">
            <a:avLst/>
          </a:prstGeom>
          <a:solidFill>
            <a:schemeClr val="bg1">
              <a:lumMod val="6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NIC</a:t>
            </a:r>
            <a:endParaRPr kumimoji="1" lang="ja-JP" altLang="en-US" sz="2100" dirty="0"/>
          </a:p>
        </p:txBody>
      </p:sp>
      <p:sp>
        <p:nvSpPr>
          <p:cNvPr id="60" name="左矢印 59"/>
          <p:cNvSpPr/>
          <p:nvPr/>
        </p:nvSpPr>
        <p:spPr>
          <a:xfrm>
            <a:off x="5011589" y="5289041"/>
            <a:ext cx="1762525" cy="226976"/>
          </a:xfrm>
          <a:prstGeom prst="leftArrow">
            <a:avLst>
              <a:gd name="adj1" fmla="val 50000"/>
              <a:gd name="adj2" fmla="val 91284"/>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左矢印 60"/>
          <p:cNvSpPr/>
          <p:nvPr/>
        </p:nvSpPr>
        <p:spPr>
          <a:xfrm flipH="1">
            <a:off x="4989346" y="5509848"/>
            <a:ext cx="1762525" cy="226976"/>
          </a:xfrm>
          <a:prstGeom prst="leftArrow">
            <a:avLst>
              <a:gd name="adj1" fmla="val 50000"/>
              <a:gd name="adj2" fmla="val 91284"/>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角丸四角形 43"/>
          <p:cNvSpPr/>
          <p:nvPr/>
        </p:nvSpPr>
        <p:spPr>
          <a:xfrm>
            <a:off x="714065" y="5266174"/>
            <a:ext cx="886422" cy="470650"/>
          </a:xfrm>
          <a:prstGeom prst="roundRect">
            <a:avLst/>
          </a:prstGeom>
          <a:solidFill>
            <a:schemeClr val="accent1">
              <a:lumMod val="60000"/>
              <a:lumOff val="4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CPU</a:t>
            </a:r>
            <a:endParaRPr kumimoji="1" lang="ja-JP" altLang="en-US" sz="2100" dirty="0"/>
          </a:p>
        </p:txBody>
      </p:sp>
      <p:sp>
        <p:nvSpPr>
          <p:cNvPr id="45" name="角丸四角形 44"/>
          <p:cNvSpPr/>
          <p:nvPr/>
        </p:nvSpPr>
        <p:spPr>
          <a:xfrm>
            <a:off x="719598" y="4732223"/>
            <a:ext cx="2536399" cy="486334"/>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endParaRPr kumimoji="1" lang="ja-JP" altLang="en-US" sz="2100" dirty="0"/>
          </a:p>
        </p:txBody>
      </p:sp>
      <p:sp>
        <p:nvSpPr>
          <p:cNvPr id="46" name="角丸四角形 45"/>
          <p:cNvSpPr/>
          <p:nvPr/>
        </p:nvSpPr>
        <p:spPr>
          <a:xfrm>
            <a:off x="1700918" y="5264013"/>
            <a:ext cx="1555079" cy="472811"/>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メインメモリ</a:t>
            </a:r>
            <a:endParaRPr kumimoji="1" lang="ja-JP" altLang="en-US" sz="2100" dirty="0"/>
          </a:p>
        </p:txBody>
      </p:sp>
    </p:spTree>
    <p:extLst>
      <p:ext uri="{BB962C8B-B14F-4D97-AF65-F5344CB8AC3E}">
        <p14:creationId xmlns:p14="http://schemas.microsoft.com/office/powerpoint/2010/main" val="5500444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365575" y="4213779"/>
            <a:ext cx="3867026" cy="2144304"/>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cxnSp>
        <p:nvCxnSpPr>
          <p:cNvPr id="6" name="カギ線コネクタ 5"/>
          <p:cNvCxnSpPr>
            <a:stCxn id="27" idx="2"/>
            <a:endCxn id="29" idx="1"/>
          </p:cNvCxnSpPr>
          <p:nvPr/>
        </p:nvCxnSpPr>
        <p:spPr>
          <a:xfrm rot="16200000" flipH="1">
            <a:off x="3114798" y="5604185"/>
            <a:ext cx="304639" cy="407272"/>
          </a:xfrm>
          <a:prstGeom prst="bentConnector2">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r>
              <a:rPr lang="en-US" altLang="ja-JP" dirty="0"/>
              <a:t>GPUDirect RDMA</a:t>
            </a:r>
            <a:endParaRPr kumimoji="1" lang="ja-JP" altLang="en-US" dirty="0"/>
          </a:p>
        </p:txBody>
      </p:sp>
      <p:sp>
        <p:nvSpPr>
          <p:cNvPr id="3" name="コンテンツ プレースホルダー 2"/>
          <p:cNvSpPr>
            <a:spLocks noGrp="1"/>
          </p:cNvSpPr>
          <p:nvPr>
            <p:ph idx="1"/>
          </p:nvPr>
        </p:nvSpPr>
        <p:spPr/>
        <p:txBody>
          <a:bodyPr/>
          <a:lstStyle/>
          <a:p>
            <a:r>
              <a:rPr lang="en-US" altLang="ja-JP" dirty="0"/>
              <a:t>CPU</a:t>
            </a:r>
            <a:r>
              <a:rPr lang="ja-JP" altLang="en-US" dirty="0"/>
              <a:t>を介さずにリモートホスト上の</a:t>
            </a:r>
            <a:r>
              <a:rPr lang="en-US" altLang="ja-JP" dirty="0"/>
              <a:t>GPU</a:t>
            </a:r>
            <a:r>
              <a:rPr lang="ja-JP" altLang="en-US" dirty="0"/>
              <a:t>メモリ</a:t>
            </a:r>
            <a:r>
              <a:rPr lang="ja-JP" altLang="en-US" dirty="0" smtClean="0"/>
              <a:t>に直接アクセスする</a:t>
            </a:r>
            <a:r>
              <a:rPr lang="ja-JP" altLang="en-US" dirty="0"/>
              <a:t>ための</a:t>
            </a:r>
            <a:r>
              <a:rPr lang="ja-JP" altLang="en-US" dirty="0" smtClean="0"/>
              <a:t>ハードウェア機能</a:t>
            </a:r>
            <a:endParaRPr lang="en-US" altLang="ja-JP" dirty="0"/>
          </a:p>
          <a:p>
            <a:pPr lvl="1"/>
            <a:r>
              <a:rPr lang="en-US" altLang="ja-JP" dirty="0" smtClean="0"/>
              <a:t>GPU</a:t>
            </a:r>
            <a:r>
              <a:rPr lang="ja-JP" altLang="en-US" dirty="0" smtClean="0"/>
              <a:t>メモリをメインメモリにマッピング</a:t>
            </a:r>
            <a:endParaRPr lang="en-US" altLang="ja-JP" dirty="0"/>
          </a:p>
          <a:p>
            <a:pPr lvl="2"/>
            <a:r>
              <a:rPr lang="en-US" altLang="ja-JP" dirty="0" smtClean="0"/>
              <a:t>NIC</a:t>
            </a:r>
            <a:r>
              <a:rPr lang="ja-JP" altLang="en-US" dirty="0" smtClean="0"/>
              <a:t>からのアクセスを可能にする</a:t>
            </a:r>
            <a:endParaRPr lang="en-US" altLang="ja-JP" dirty="0"/>
          </a:p>
          <a:p>
            <a:pPr lvl="1"/>
            <a:r>
              <a:rPr lang="ja-JP" altLang="en-US" dirty="0" smtClean="0"/>
              <a:t>マッピング</a:t>
            </a:r>
            <a:r>
              <a:rPr lang="ja-JP" altLang="en-US" dirty="0"/>
              <a:t>したメモリにリモートホストから直接アクセス</a:t>
            </a:r>
            <a:endParaRPr lang="en-US" altLang="ja-JP" dirty="0"/>
          </a:p>
          <a:p>
            <a:pPr lvl="2"/>
            <a:r>
              <a:rPr lang="en-US" altLang="ja-JP" dirty="0"/>
              <a:t>RDMA </a:t>
            </a:r>
            <a:r>
              <a:rPr lang="en-US" altLang="ja-JP" dirty="0" smtClean="0"/>
              <a:t>Read/Write</a:t>
            </a:r>
            <a:r>
              <a:rPr lang="ja-JP" altLang="en-US" dirty="0" smtClean="0"/>
              <a:t>でデータを読み書き</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7</a:t>
            </a:fld>
            <a:endParaRPr lang="en-US" dirty="0"/>
          </a:p>
        </p:txBody>
      </p:sp>
      <p:sp>
        <p:nvSpPr>
          <p:cNvPr id="28" name="角丸四角形 27"/>
          <p:cNvSpPr/>
          <p:nvPr/>
        </p:nvSpPr>
        <p:spPr>
          <a:xfrm>
            <a:off x="480536" y="4636245"/>
            <a:ext cx="1572239" cy="1017811"/>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30" name="角丸四角形 29"/>
          <p:cNvSpPr/>
          <p:nvPr/>
        </p:nvSpPr>
        <p:spPr>
          <a:xfrm>
            <a:off x="616519" y="5135443"/>
            <a:ext cx="1297844" cy="443401"/>
          </a:xfrm>
          <a:prstGeom prst="roundRect">
            <a:avLst/>
          </a:prstGeom>
          <a:solidFill>
            <a:srgbClr val="92D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000" dirty="0" smtClean="0"/>
              <a:t>GPU</a:t>
            </a:r>
            <a:r>
              <a:rPr kumimoji="1" lang="ja-JP" altLang="en-US" sz="2000" dirty="0" smtClean="0"/>
              <a:t>メモリ</a:t>
            </a:r>
            <a:endParaRPr kumimoji="1" lang="ja-JP" altLang="en-US" sz="2000" dirty="0"/>
          </a:p>
        </p:txBody>
      </p:sp>
      <p:sp>
        <p:nvSpPr>
          <p:cNvPr id="31" name="角丸四角形 30"/>
          <p:cNvSpPr/>
          <p:nvPr/>
        </p:nvSpPr>
        <p:spPr>
          <a:xfrm>
            <a:off x="4924923" y="4209423"/>
            <a:ext cx="3867026" cy="2144304"/>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32" name="テキスト ボックス 31"/>
          <p:cNvSpPr txBox="1"/>
          <p:nvPr/>
        </p:nvSpPr>
        <p:spPr>
          <a:xfrm>
            <a:off x="1379295" y="4213779"/>
            <a:ext cx="1852711" cy="400110"/>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000" dirty="0" smtClean="0"/>
              <a:t>ホスト</a:t>
            </a:r>
            <a:endParaRPr kumimoji="1" lang="ja-JP" altLang="en-US" sz="2000" dirty="0"/>
          </a:p>
        </p:txBody>
      </p:sp>
      <p:sp>
        <p:nvSpPr>
          <p:cNvPr id="33" name="テキスト ボックス 32"/>
          <p:cNvSpPr txBox="1"/>
          <p:nvPr/>
        </p:nvSpPr>
        <p:spPr>
          <a:xfrm>
            <a:off x="770973" y="4650994"/>
            <a:ext cx="991364"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100" dirty="0" smtClean="0"/>
              <a:t>GPU</a:t>
            </a:r>
            <a:endParaRPr kumimoji="1" lang="ja-JP" altLang="en-US" sz="2100" dirty="0"/>
          </a:p>
        </p:txBody>
      </p:sp>
      <p:sp>
        <p:nvSpPr>
          <p:cNvPr id="34" name="テキスト ボックス 33"/>
          <p:cNvSpPr txBox="1"/>
          <p:nvPr/>
        </p:nvSpPr>
        <p:spPr>
          <a:xfrm>
            <a:off x="7085108" y="5627651"/>
            <a:ext cx="1240788" cy="646331"/>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t>RDMA Read</a:t>
            </a:r>
            <a:endParaRPr kumimoji="1" lang="ja-JP" altLang="en-US" dirty="0"/>
          </a:p>
        </p:txBody>
      </p:sp>
      <p:sp>
        <p:nvSpPr>
          <p:cNvPr id="36" name="テキスト ボックス 35"/>
          <p:cNvSpPr txBox="1"/>
          <p:nvPr/>
        </p:nvSpPr>
        <p:spPr>
          <a:xfrm>
            <a:off x="6094187" y="4209423"/>
            <a:ext cx="1487997" cy="400110"/>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000" dirty="0" smtClean="0"/>
              <a:t>ホスト</a:t>
            </a:r>
            <a:endParaRPr kumimoji="1" lang="ja-JP" altLang="en-US" sz="2000" dirty="0"/>
          </a:p>
        </p:txBody>
      </p:sp>
      <p:cxnSp>
        <p:nvCxnSpPr>
          <p:cNvPr id="38" name="直線コネクタ 37"/>
          <p:cNvCxnSpPr/>
          <p:nvPr/>
        </p:nvCxnSpPr>
        <p:spPr>
          <a:xfrm flipV="1">
            <a:off x="4066266" y="5961719"/>
            <a:ext cx="993292" cy="3736"/>
          </a:xfrm>
          <a:prstGeom prst="line">
            <a:avLst/>
          </a:prstGeom>
          <a:ln w="38100">
            <a:solidFill>
              <a:schemeClr val="tx1"/>
            </a:solidFill>
          </a:ln>
        </p:spPr>
        <p:style>
          <a:lnRef idx="2">
            <a:schemeClr val="dk1"/>
          </a:lnRef>
          <a:fillRef idx="0">
            <a:schemeClr val="dk1"/>
          </a:fillRef>
          <a:effectRef idx="1">
            <a:schemeClr val="dk1"/>
          </a:effectRef>
          <a:fontRef idx="minor">
            <a:schemeClr val="tx1"/>
          </a:fontRef>
        </p:style>
      </p:cxnSp>
      <p:sp>
        <p:nvSpPr>
          <p:cNvPr id="40" name="角丸四角形 39"/>
          <p:cNvSpPr/>
          <p:nvPr/>
        </p:nvSpPr>
        <p:spPr>
          <a:xfrm>
            <a:off x="6038490" y="5159543"/>
            <a:ext cx="1555079" cy="443401"/>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メインメモリ</a:t>
            </a:r>
            <a:endParaRPr kumimoji="1" lang="ja-JP" altLang="en-US" sz="2100" dirty="0"/>
          </a:p>
        </p:txBody>
      </p:sp>
      <p:cxnSp>
        <p:nvCxnSpPr>
          <p:cNvPr id="46" name="カギ線コネクタ 45"/>
          <p:cNvCxnSpPr>
            <a:endCxn id="45" idx="4"/>
          </p:cNvCxnSpPr>
          <p:nvPr/>
        </p:nvCxnSpPr>
        <p:spPr>
          <a:xfrm flipV="1">
            <a:off x="5639752" y="5600464"/>
            <a:ext cx="1243588" cy="361255"/>
          </a:xfrm>
          <a:prstGeom prst="bentConnector4">
            <a:avLst>
              <a:gd name="adj1" fmla="val 1499"/>
              <a:gd name="adj2" fmla="val 862"/>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角丸四角形 28"/>
          <p:cNvSpPr/>
          <p:nvPr/>
        </p:nvSpPr>
        <p:spPr>
          <a:xfrm>
            <a:off x="3470753" y="5728769"/>
            <a:ext cx="610832" cy="462743"/>
          </a:xfrm>
          <a:prstGeom prst="roundRect">
            <a:avLst/>
          </a:prstGeom>
          <a:solidFill>
            <a:schemeClr val="bg1">
              <a:lumMod val="6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NIC</a:t>
            </a:r>
            <a:endParaRPr kumimoji="1" lang="ja-JP" altLang="en-US" sz="2100" dirty="0"/>
          </a:p>
        </p:txBody>
      </p:sp>
      <p:sp>
        <p:nvSpPr>
          <p:cNvPr id="48" name="角丸四角形 47"/>
          <p:cNvSpPr/>
          <p:nvPr/>
        </p:nvSpPr>
        <p:spPr>
          <a:xfrm>
            <a:off x="5077806" y="5728769"/>
            <a:ext cx="610832" cy="462743"/>
          </a:xfrm>
          <a:prstGeom prst="roundRect">
            <a:avLst/>
          </a:prstGeom>
          <a:solidFill>
            <a:schemeClr val="bg1">
              <a:lumMod val="6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NIC</a:t>
            </a:r>
            <a:endParaRPr kumimoji="1" lang="ja-JP" altLang="en-US" sz="2100" dirty="0"/>
          </a:p>
        </p:txBody>
      </p:sp>
      <p:sp>
        <p:nvSpPr>
          <p:cNvPr id="27" name="角丸四角形 26"/>
          <p:cNvSpPr/>
          <p:nvPr/>
        </p:nvSpPr>
        <p:spPr>
          <a:xfrm>
            <a:off x="2277361" y="4636243"/>
            <a:ext cx="1572239" cy="1019259"/>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45" name="角丸四角形 44"/>
          <p:cNvSpPr/>
          <p:nvPr/>
        </p:nvSpPr>
        <p:spPr>
          <a:xfrm>
            <a:off x="2414559" y="5131952"/>
            <a:ext cx="1297844" cy="443401"/>
          </a:xfrm>
          <a:prstGeom prst="roundRect">
            <a:avLst/>
          </a:prstGeom>
          <a:solidFill>
            <a:srgbClr val="92D050"/>
          </a:solidFill>
          <a:ln w="381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43" name="テキスト ボックス 42"/>
          <p:cNvSpPr txBox="1"/>
          <p:nvPr/>
        </p:nvSpPr>
        <p:spPr>
          <a:xfrm>
            <a:off x="1588986" y="5654056"/>
            <a:ext cx="1179820" cy="369332"/>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dirty="0" smtClean="0"/>
              <a:t>マッピング</a:t>
            </a:r>
            <a:endParaRPr kumimoji="1" lang="ja-JP" altLang="en-US" dirty="0"/>
          </a:p>
        </p:txBody>
      </p:sp>
      <p:cxnSp>
        <p:nvCxnSpPr>
          <p:cNvPr id="42" name="直線矢印コネクタ 41"/>
          <p:cNvCxnSpPr>
            <a:stCxn id="42" idx="3"/>
          </p:cNvCxnSpPr>
          <p:nvPr/>
        </p:nvCxnSpPr>
        <p:spPr>
          <a:xfrm flipV="1">
            <a:off x="1930610" y="5353653"/>
            <a:ext cx="483949" cy="349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2327385" y="4650994"/>
            <a:ext cx="1463997" cy="415498"/>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100" smtClean="0"/>
              <a:t>メインメモリ</a:t>
            </a:r>
            <a:endParaRPr kumimoji="1" lang="ja-JP" altLang="en-US" sz="2100" dirty="0"/>
          </a:p>
        </p:txBody>
      </p:sp>
      <p:sp>
        <p:nvSpPr>
          <p:cNvPr id="47" name="U ターン矢印 46"/>
          <p:cNvSpPr/>
          <p:nvPr/>
        </p:nvSpPr>
        <p:spPr>
          <a:xfrm flipV="1">
            <a:off x="3010516" y="5600464"/>
            <a:ext cx="4057821" cy="643322"/>
          </a:xfrm>
          <a:prstGeom prst="uturnArrow">
            <a:avLst>
              <a:gd name="adj1" fmla="val 17163"/>
              <a:gd name="adj2" fmla="val 25000"/>
              <a:gd name="adj3" fmla="val 25000"/>
              <a:gd name="adj4" fmla="val 43750"/>
              <a:gd name="adj5" fmla="val 10000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テキスト ボックス 36"/>
          <p:cNvSpPr txBox="1"/>
          <p:nvPr/>
        </p:nvSpPr>
        <p:spPr>
          <a:xfrm>
            <a:off x="7083410" y="5629545"/>
            <a:ext cx="1240788" cy="646331"/>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t>RDMA Write</a:t>
            </a:r>
            <a:endParaRPr kumimoji="1" lang="ja-JP" altLang="en-US" dirty="0"/>
          </a:p>
        </p:txBody>
      </p:sp>
      <p:sp>
        <p:nvSpPr>
          <p:cNvPr id="26" name="U ターン矢印 25"/>
          <p:cNvSpPr/>
          <p:nvPr/>
        </p:nvSpPr>
        <p:spPr>
          <a:xfrm flipH="1" flipV="1">
            <a:off x="2900294" y="5605553"/>
            <a:ext cx="4057821" cy="643322"/>
          </a:xfrm>
          <a:prstGeom prst="uturnArrow">
            <a:avLst>
              <a:gd name="adj1" fmla="val 17163"/>
              <a:gd name="adj2" fmla="val 25000"/>
              <a:gd name="adj3" fmla="val 25000"/>
              <a:gd name="adj4" fmla="val 43750"/>
              <a:gd name="adj5" fmla="val 10000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664206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down)">
                                      <p:cBhvr>
                                        <p:cTn id="7" dur="500"/>
                                        <p:tgtEl>
                                          <p:spTgt spid="43"/>
                                        </p:tgtEl>
                                      </p:cBhvr>
                                    </p:animEffect>
                                  </p:childTnLst>
                                </p:cTn>
                              </p:par>
                              <p:par>
                                <p:cTn id="8" presetID="22" presetClass="entr" presetSubtype="4" fill="hold"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down)">
                                      <p:cBhvr>
                                        <p:cTn id="10" dur="500"/>
                                        <p:tgtEl>
                                          <p:spTgt spid="42"/>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5"/>
                                        </p:tgtEl>
                                        <p:attrNameLst>
                                          <p:attrName>style.visibility</p:attrName>
                                        </p:attrNameLst>
                                      </p:cBhvr>
                                      <p:to>
                                        <p:strVal val="visible"/>
                                      </p:to>
                                    </p:set>
                                    <p:animEffect transition="in" filter="wipe(down)">
                                      <p:cBhvr>
                                        <p:cTn id="13" dur="500"/>
                                        <p:tgtEl>
                                          <p:spTgt spid="4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4"/>
                                        </p:tgtEl>
                                        <p:attrNameLst>
                                          <p:attrName>style.visibility</p:attrName>
                                        </p:attrNameLst>
                                      </p:cBhvr>
                                      <p:to>
                                        <p:strVal val="visible"/>
                                      </p:to>
                                    </p:set>
                                    <p:animEffect transition="in" filter="wipe(down)">
                                      <p:cBhvr>
                                        <p:cTn id="18" dur="500"/>
                                        <p:tgtEl>
                                          <p:spTgt spid="34"/>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animEffect transition="in" filter="wipe(down)">
                                      <p:cBhvr>
                                        <p:cTn id="21" dur="500"/>
                                        <p:tgtEl>
                                          <p:spTgt spid="4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xit" presetSubtype="4" fill="hold" grpId="1" nodeType="clickEffect">
                                  <p:stCondLst>
                                    <p:cond delay="0"/>
                                  </p:stCondLst>
                                  <p:childTnLst>
                                    <p:animEffect transition="out" filter="wipe(down)">
                                      <p:cBhvr>
                                        <p:cTn id="25" dur="500"/>
                                        <p:tgtEl>
                                          <p:spTgt spid="34"/>
                                        </p:tgtEl>
                                      </p:cBhvr>
                                    </p:animEffect>
                                    <p:set>
                                      <p:cBhvr>
                                        <p:cTn id="26" dur="1" fill="hold">
                                          <p:stCondLst>
                                            <p:cond delay="499"/>
                                          </p:stCondLst>
                                        </p:cTn>
                                        <p:tgtEl>
                                          <p:spTgt spid="34"/>
                                        </p:tgtEl>
                                        <p:attrNameLst>
                                          <p:attrName>style.visibility</p:attrName>
                                        </p:attrNameLst>
                                      </p:cBhvr>
                                      <p:to>
                                        <p:strVal val="hidden"/>
                                      </p:to>
                                    </p:set>
                                  </p:childTnLst>
                                </p:cTn>
                              </p:par>
                              <p:par>
                                <p:cTn id="27" presetID="22" presetClass="exit" presetSubtype="4" fill="hold" grpId="1" nodeType="withEffect">
                                  <p:stCondLst>
                                    <p:cond delay="0"/>
                                  </p:stCondLst>
                                  <p:childTnLst>
                                    <p:animEffect transition="out" filter="wipe(down)">
                                      <p:cBhvr>
                                        <p:cTn id="28" dur="500"/>
                                        <p:tgtEl>
                                          <p:spTgt spid="47"/>
                                        </p:tgtEl>
                                      </p:cBhvr>
                                    </p:animEffect>
                                    <p:set>
                                      <p:cBhvr>
                                        <p:cTn id="29" dur="1" fill="hold">
                                          <p:stCondLst>
                                            <p:cond delay="499"/>
                                          </p:stCondLst>
                                        </p:cTn>
                                        <p:tgtEl>
                                          <p:spTgt spid="47"/>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37"/>
                                        </p:tgtEl>
                                        <p:attrNameLst>
                                          <p:attrName>style.visibility</p:attrName>
                                        </p:attrNameLst>
                                      </p:cBhvr>
                                      <p:to>
                                        <p:strVal val="visible"/>
                                      </p:to>
                                    </p:set>
                                    <p:animEffect transition="in" filter="wipe(down)">
                                      <p:cBhvr>
                                        <p:cTn id="34" dur="500"/>
                                        <p:tgtEl>
                                          <p:spTgt spid="37"/>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wipe(down)">
                                      <p:cBhvr>
                                        <p:cTn id="3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4" grpId="1"/>
      <p:bldP spid="45" grpId="0" animBg="1"/>
      <p:bldP spid="43" grpId="0"/>
      <p:bldP spid="47" grpId="0" animBg="1"/>
      <p:bldP spid="47" grpId="1" animBg="1"/>
      <p:bldP spid="37" grpId="0"/>
      <p:bldP spid="2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検知結果</a:t>
            </a:r>
            <a:r>
              <a:rPr lang="ja-JP" altLang="en-US" dirty="0" smtClean="0"/>
              <a:t>の要求</a:t>
            </a:r>
            <a:endParaRPr lang="ja-JP" altLang="en-US" strike="sngStrike" dirty="0">
              <a:solidFill>
                <a:srgbClr val="FF0000"/>
              </a:solidFill>
            </a:endParaRPr>
          </a:p>
        </p:txBody>
      </p:sp>
      <p:sp>
        <p:nvSpPr>
          <p:cNvPr id="41" name="コンテンツ プレースホルダー 2"/>
          <p:cNvSpPr>
            <a:spLocks noGrp="1"/>
          </p:cNvSpPr>
          <p:nvPr>
            <p:ph idx="1"/>
          </p:nvPr>
        </p:nvSpPr>
        <p:spPr/>
        <p:txBody>
          <a:bodyPr/>
          <a:lstStyle/>
          <a:p>
            <a:r>
              <a:rPr lang="en-US" altLang="ja-JP" dirty="0" smtClean="0"/>
              <a:t>GPU</a:t>
            </a:r>
            <a:r>
              <a:rPr lang="ja-JP" altLang="en-US" dirty="0"/>
              <a:t>はポーリングで書き込みフラグのセットを待つ</a:t>
            </a:r>
            <a:endParaRPr lang="en-US" altLang="ja-JP" dirty="0"/>
          </a:p>
          <a:p>
            <a:pPr lvl="1"/>
            <a:r>
              <a:rPr lang="en-US" altLang="ja-JP" dirty="0"/>
              <a:t>GPU</a:t>
            </a:r>
            <a:r>
              <a:rPr lang="ja-JP" altLang="en-US" dirty="0"/>
              <a:t>に書き込みを通知するハードウェア機構がないため</a:t>
            </a:r>
            <a:endParaRPr lang="en-US" altLang="ja-JP" dirty="0"/>
          </a:p>
          <a:p>
            <a:pPr lvl="1"/>
            <a:r>
              <a:rPr lang="ja-JP" altLang="en-US" dirty="0"/>
              <a:t>セットされたら要求を取得</a:t>
            </a:r>
            <a:r>
              <a:rPr lang="ja-JP" altLang="en-US" dirty="0" smtClean="0"/>
              <a:t>し，書き込み</a:t>
            </a:r>
            <a:r>
              <a:rPr lang="ja-JP" altLang="en-US" dirty="0"/>
              <a:t>フラグを</a:t>
            </a:r>
            <a:r>
              <a:rPr lang="ja-JP" altLang="en-US" dirty="0" smtClean="0"/>
              <a:t>クリア</a:t>
            </a:r>
            <a:endParaRPr lang="en-US" altLang="ja-JP" dirty="0" smtClean="0"/>
          </a:p>
          <a:p>
            <a:r>
              <a:rPr lang="ja-JP" altLang="en-US" dirty="0" smtClean="0"/>
              <a:t>監視ホストは</a:t>
            </a:r>
            <a:r>
              <a:rPr lang="en-US" altLang="ja-JP" dirty="0" smtClean="0"/>
              <a:t>RDMA Write</a:t>
            </a:r>
            <a:r>
              <a:rPr lang="ja-JP" altLang="en-US" dirty="0" smtClean="0"/>
              <a:t>を用いて要求を</a:t>
            </a:r>
            <a:r>
              <a:rPr lang="en-US" altLang="ja-JP" dirty="0" smtClean="0"/>
              <a:t>GPU</a:t>
            </a:r>
            <a:r>
              <a:rPr lang="ja-JP" altLang="en-US" dirty="0" smtClean="0"/>
              <a:t>メモリに書き込む</a:t>
            </a:r>
            <a:endParaRPr lang="en-US" altLang="ja-JP" dirty="0" smtClean="0"/>
          </a:p>
          <a:p>
            <a:pPr lvl="1"/>
            <a:r>
              <a:rPr lang="ja-JP" altLang="en-US" dirty="0" smtClean="0"/>
              <a:t>完了したら，</a:t>
            </a:r>
            <a:r>
              <a:rPr lang="en-US" altLang="ja-JP" dirty="0" smtClean="0"/>
              <a:t>GPU</a:t>
            </a:r>
            <a:r>
              <a:rPr lang="ja-JP" altLang="en-US" dirty="0" smtClean="0"/>
              <a:t>メモリ上の書き込みフラグをセット</a:t>
            </a:r>
            <a:endParaRPr lang="en-US" altLang="ja-JP"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8</a:t>
            </a:fld>
            <a:endParaRPr lang="en-US" dirty="0"/>
          </a:p>
        </p:txBody>
      </p:sp>
      <p:sp>
        <p:nvSpPr>
          <p:cNvPr id="28" name="角丸四角形 27"/>
          <p:cNvSpPr/>
          <p:nvPr/>
        </p:nvSpPr>
        <p:spPr>
          <a:xfrm>
            <a:off x="1587430" y="4546258"/>
            <a:ext cx="4191023" cy="1774777"/>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27" name="角丸四角形 26"/>
          <p:cNvSpPr/>
          <p:nvPr/>
        </p:nvSpPr>
        <p:spPr>
          <a:xfrm>
            <a:off x="6546654" y="4546258"/>
            <a:ext cx="961614" cy="1774778"/>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監視ホスト</a:t>
            </a:r>
            <a:endParaRPr kumimoji="1" lang="ja-JP" altLang="en-US" sz="2100" dirty="0"/>
          </a:p>
        </p:txBody>
      </p:sp>
      <p:sp>
        <p:nvSpPr>
          <p:cNvPr id="29" name="テキスト ボックス 28"/>
          <p:cNvSpPr txBox="1"/>
          <p:nvPr/>
        </p:nvSpPr>
        <p:spPr>
          <a:xfrm>
            <a:off x="2616772" y="4541318"/>
            <a:ext cx="2052014"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400" dirty="0" smtClean="0"/>
              <a:t>GPU</a:t>
            </a:r>
            <a:endParaRPr kumimoji="1" lang="ja-JP" altLang="en-US" sz="2400" dirty="0"/>
          </a:p>
        </p:txBody>
      </p:sp>
      <p:sp>
        <p:nvSpPr>
          <p:cNvPr id="47" name="角丸四角形 46"/>
          <p:cNvSpPr/>
          <p:nvPr/>
        </p:nvSpPr>
        <p:spPr>
          <a:xfrm>
            <a:off x="1699182" y="4955183"/>
            <a:ext cx="1259094" cy="956925"/>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r>
              <a:rPr kumimoji="1" lang="ja-JP" altLang="en-US" sz="2100" dirty="0" smtClean="0"/>
              <a:t>監視</a:t>
            </a:r>
            <a:endParaRPr kumimoji="1" lang="en-US" altLang="ja-JP" sz="2100" dirty="0" smtClean="0"/>
          </a:p>
          <a:p>
            <a:pPr algn="ctr"/>
            <a:r>
              <a:rPr kumimoji="1" lang="ja-JP" altLang="en-US" sz="2100" dirty="0" smtClean="0"/>
              <a:t>システム</a:t>
            </a:r>
            <a:endParaRPr kumimoji="1" lang="ja-JP" altLang="en-US" sz="2100" dirty="0"/>
          </a:p>
        </p:txBody>
      </p:sp>
      <p:sp>
        <p:nvSpPr>
          <p:cNvPr id="79" name="テキスト ボックス 78"/>
          <p:cNvSpPr txBox="1"/>
          <p:nvPr/>
        </p:nvSpPr>
        <p:spPr>
          <a:xfrm>
            <a:off x="3932805" y="5248979"/>
            <a:ext cx="1196340" cy="367200"/>
          </a:xfrm>
          <a:prstGeom prst="rect">
            <a:avLst/>
          </a:prstGeom>
          <a:solidFill>
            <a:schemeClr val="bg1"/>
          </a:solidFill>
          <a:ln w="38100">
            <a:solidFill>
              <a:schemeClr val="tx1"/>
            </a:solidFill>
          </a:ln>
        </p:spPr>
        <p:txBody>
          <a:bodyPr wrap="square" rtlCol="0">
            <a:spAutoFit/>
          </a:bodyPr>
          <a:lstStyle/>
          <a:p>
            <a:pPr algn="ctr"/>
            <a:r>
              <a:rPr kumimoji="1" lang="ja-JP" altLang="en-US" dirty="0">
                <a:latin typeface="MS PGothic" charset="-128"/>
                <a:ea typeface="MS PGothic" charset="-128"/>
                <a:cs typeface="MS PGothic" charset="-128"/>
              </a:rPr>
              <a:t>要求</a:t>
            </a:r>
          </a:p>
        </p:txBody>
      </p:sp>
      <p:sp>
        <p:nvSpPr>
          <p:cNvPr id="98" name="テキスト ボックス 97"/>
          <p:cNvSpPr txBox="1"/>
          <p:nvPr/>
        </p:nvSpPr>
        <p:spPr>
          <a:xfrm>
            <a:off x="2899937" y="5071916"/>
            <a:ext cx="1100693" cy="369332"/>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dirty="0" smtClean="0"/>
              <a:t>読み込み</a:t>
            </a:r>
            <a:endParaRPr kumimoji="1" lang="ja-JP" altLang="en-US" dirty="0"/>
          </a:p>
        </p:txBody>
      </p:sp>
      <p:cxnSp>
        <p:nvCxnSpPr>
          <p:cNvPr id="101" name="直線矢印コネクタ 100"/>
          <p:cNvCxnSpPr>
            <a:stCxn id="79" idx="1"/>
            <a:endCxn id="47" idx="3"/>
          </p:cNvCxnSpPr>
          <p:nvPr/>
        </p:nvCxnSpPr>
        <p:spPr>
          <a:xfrm flipH="1">
            <a:off x="2958276" y="5432579"/>
            <a:ext cx="974529" cy="1067"/>
          </a:xfrm>
          <a:prstGeom prst="straightConnector1">
            <a:avLst/>
          </a:prstGeom>
          <a:ln w="28575">
            <a:solidFill>
              <a:schemeClr val="tx1"/>
            </a:solidFill>
            <a:tailEnd type="triangle"/>
          </a:ln>
        </p:spPr>
        <p:style>
          <a:lnRef idx="2">
            <a:schemeClr val="dk1"/>
          </a:lnRef>
          <a:fillRef idx="0">
            <a:schemeClr val="dk1"/>
          </a:fillRef>
          <a:effectRef idx="1">
            <a:schemeClr val="dk1"/>
          </a:effectRef>
          <a:fontRef idx="minor">
            <a:schemeClr val="tx1"/>
          </a:fontRef>
        </p:style>
      </p:cxnSp>
      <p:cxnSp>
        <p:nvCxnSpPr>
          <p:cNvPr id="103" name="直線矢印コネクタ 102"/>
          <p:cNvCxnSpPr>
            <a:stCxn id="27" idx="1"/>
            <a:endCxn id="39" idx="3"/>
          </p:cNvCxnSpPr>
          <p:nvPr/>
        </p:nvCxnSpPr>
        <p:spPr>
          <a:xfrm flipH="1" flipV="1">
            <a:off x="5492376" y="5432579"/>
            <a:ext cx="1054278" cy="1068"/>
          </a:xfrm>
          <a:prstGeom prst="straightConnector1">
            <a:avLst/>
          </a:prstGeom>
          <a:ln w="28575">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107" name="テキスト ボックス 106"/>
          <p:cNvSpPr txBox="1"/>
          <p:nvPr/>
        </p:nvSpPr>
        <p:spPr>
          <a:xfrm>
            <a:off x="5776085" y="4788658"/>
            <a:ext cx="789795" cy="646331"/>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t>RDMAWrite</a:t>
            </a:r>
            <a:endParaRPr kumimoji="1" lang="ja-JP" altLang="en-US" dirty="0"/>
          </a:p>
        </p:txBody>
      </p:sp>
      <p:sp>
        <p:nvSpPr>
          <p:cNvPr id="39" name="テキスト ボックス 38"/>
          <p:cNvSpPr txBox="1"/>
          <p:nvPr/>
        </p:nvSpPr>
        <p:spPr>
          <a:xfrm>
            <a:off x="5125176" y="5248979"/>
            <a:ext cx="367200" cy="367200"/>
          </a:xfrm>
          <a:prstGeom prst="rect">
            <a:avLst/>
          </a:prstGeom>
          <a:solidFill>
            <a:schemeClr val="bg1"/>
          </a:solidFill>
          <a:ln w="38100">
            <a:solidFill>
              <a:schemeClr val="tx1"/>
            </a:solidFill>
          </a:ln>
        </p:spPr>
        <p:txBody>
          <a:bodyPr wrap="square" rtlCol="0">
            <a:spAutoFit/>
          </a:bodyPr>
          <a:lstStyle/>
          <a:p>
            <a:pPr algn="ctr"/>
            <a:r>
              <a:rPr kumimoji="1" lang="en-US" altLang="ja-JP" dirty="0"/>
              <a:t>0</a:t>
            </a:r>
            <a:endParaRPr kumimoji="1" lang="ja-JP" altLang="en-US" dirty="0"/>
          </a:p>
        </p:txBody>
      </p:sp>
      <p:sp>
        <p:nvSpPr>
          <p:cNvPr id="46" name="下カーブ矢印 43"/>
          <p:cNvSpPr/>
          <p:nvPr/>
        </p:nvSpPr>
        <p:spPr>
          <a:xfrm>
            <a:off x="1114965" y="5089336"/>
            <a:ext cx="703268" cy="345653"/>
          </a:xfrm>
          <a:prstGeom prst="curvedDownArrow">
            <a:avLst>
              <a:gd name="adj1" fmla="val 25000"/>
              <a:gd name="adj2" fmla="val 65461"/>
              <a:gd name="adj3" fmla="val 4038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8" name="下カーブ矢印 44"/>
          <p:cNvSpPr/>
          <p:nvPr/>
        </p:nvSpPr>
        <p:spPr>
          <a:xfrm flipH="1" flipV="1">
            <a:off x="1031956" y="5433645"/>
            <a:ext cx="703268" cy="345653"/>
          </a:xfrm>
          <a:prstGeom prst="curvedDownArrow">
            <a:avLst>
              <a:gd name="adj1" fmla="val 25000"/>
              <a:gd name="adj2" fmla="val 65461"/>
              <a:gd name="adj3" fmla="val 4038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0" name="テキスト ボックス 45"/>
          <p:cNvSpPr txBox="1"/>
          <p:nvPr/>
        </p:nvSpPr>
        <p:spPr>
          <a:xfrm>
            <a:off x="721330" y="4700208"/>
            <a:ext cx="1235698" cy="369332"/>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dirty="0" smtClean="0"/>
              <a:t>ポーリング</a:t>
            </a:r>
            <a:endParaRPr kumimoji="1" lang="ja-JP" altLang="en-US" dirty="0"/>
          </a:p>
        </p:txBody>
      </p:sp>
      <p:sp>
        <p:nvSpPr>
          <p:cNvPr id="24" name="角丸四角形 23"/>
          <p:cNvSpPr/>
          <p:nvPr/>
        </p:nvSpPr>
        <p:spPr>
          <a:xfrm>
            <a:off x="6546654" y="5959057"/>
            <a:ext cx="961614"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mtClean="0"/>
              <a:t>要求</a:t>
            </a:r>
            <a:endParaRPr kumimoji="1" lang="ja-JP" altLang="en-US" dirty="0"/>
          </a:p>
        </p:txBody>
      </p:sp>
      <p:sp>
        <p:nvSpPr>
          <p:cNvPr id="31" name="角丸四角形 30"/>
          <p:cNvSpPr/>
          <p:nvPr/>
        </p:nvSpPr>
        <p:spPr>
          <a:xfrm>
            <a:off x="6843861" y="5959057"/>
            <a:ext cx="3672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1</a:t>
            </a:r>
            <a:endParaRPr kumimoji="1" lang="ja-JP" altLang="en-US" dirty="0"/>
          </a:p>
        </p:txBody>
      </p:sp>
      <p:sp>
        <p:nvSpPr>
          <p:cNvPr id="34" name="角丸四角形 33"/>
          <p:cNvSpPr/>
          <p:nvPr/>
        </p:nvSpPr>
        <p:spPr>
          <a:xfrm>
            <a:off x="4046684" y="5244631"/>
            <a:ext cx="9612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mtClean="0"/>
              <a:t>要求</a:t>
            </a:r>
            <a:endParaRPr kumimoji="1" lang="ja-JP" altLang="en-US" dirty="0"/>
          </a:p>
        </p:txBody>
      </p:sp>
      <p:sp>
        <p:nvSpPr>
          <p:cNvPr id="35" name="テキスト ボックス 34"/>
          <p:cNvSpPr txBox="1"/>
          <p:nvPr/>
        </p:nvSpPr>
        <p:spPr>
          <a:xfrm>
            <a:off x="2902450" y="5071697"/>
            <a:ext cx="1100693" cy="369332"/>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mtClean="0"/>
              <a:t>書き込み</a:t>
            </a:r>
            <a:endParaRPr kumimoji="1" lang="ja-JP" altLang="en-US" dirty="0"/>
          </a:p>
        </p:txBody>
      </p:sp>
      <p:cxnSp>
        <p:nvCxnSpPr>
          <p:cNvPr id="37" name="直線矢印コネクタ 36"/>
          <p:cNvCxnSpPr/>
          <p:nvPr/>
        </p:nvCxnSpPr>
        <p:spPr>
          <a:xfrm flipV="1">
            <a:off x="2958276" y="5428475"/>
            <a:ext cx="974529" cy="1"/>
          </a:xfrm>
          <a:prstGeom prst="straightConnector1">
            <a:avLst/>
          </a:prstGeom>
          <a:ln w="28575">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3" name="TextBox 2"/>
          <p:cNvSpPr txBox="1"/>
          <p:nvPr/>
        </p:nvSpPr>
        <p:spPr>
          <a:xfrm>
            <a:off x="4773304" y="4604837"/>
            <a:ext cx="1073873" cy="646331"/>
          </a:xfrm>
          <a:prstGeom prst="rect">
            <a:avLst/>
          </a:prstGeom>
          <a:noFill/>
        </p:spPr>
        <p:txBody>
          <a:bodyPr wrap="square" rtlCol="0">
            <a:spAutoFit/>
          </a:bodyPr>
          <a:lstStyle/>
          <a:p>
            <a:pPr algn="ctr"/>
            <a:r>
              <a:rPr kumimoji="1" lang="ja-JP" altLang="en-US" dirty="0"/>
              <a:t>書き込み</a:t>
            </a:r>
            <a:endParaRPr kumimoji="1" lang="en-US" altLang="ja-JP" dirty="0"/>
          </a:p>
          <a:p>
            <a:pPr algn="ctr"/>
            <a:r>
              <a:rPr kumimoji="1" lang="ja-JP" altLang="en-US" dirty="0"/>
              <a:t>フラグ</a:t>
            </a:r>
          </a:p>
        </p:txBody>
      </p:sp>
      <p:sp>
        <p:nvSpPr>
          <p:cNvPr id="42" name="角丸四角形 41"/>
          <p:cNvSpPr/>
          <p:nvPr/>
        </p:nvSpPr>
        <p:spPr>
          <a:xfrm>
            <a:off x="5124792" y="5248979"/>
            <a:ext cx="3672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a:t>0</a:t>
            </a:r>
            <a:endParaRPr kumimoji="1" lang="ja-JP" altLang="en-US" dirty="0"/>
          </a:p>
        </p:txBody>
      </p:sp>
      <p:sp>
        <p:nvSpPr>
          <p:cNvPr id="44" name="角丸四角形 43"/>
          <p:cNvSpPr/>
          <p:nvPr/>
        </p:nvSpPr>
        <p:spPr>
          <a:xfrm>
            <a:off x="5121283" y="5245211"/>
            <a:ext cx="3672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a:t>0</a:t>
            </a:r>
            <a:endParaRPr kumimoji="1" lang="ja-JP" altLang="en-US" dirty="0"/>
          </a:p>
        </p:txBody>
      </p:sp>
      <p:sp>
        <p:nvSpPr>
          <p:cNvPr id="32" name="テキスト ボックス 31"/>
          <p:cNvSpPr txBox="1"/>
          <p:nvPr/>
        </p:nvSpPr>
        <p:spPr>
          <a:xfrm>
            <a:off x="5124792" y="5248979"/>
            <a:ext cx="367200" cy="367200"/>
          </a:xfrm>
          <a:prstGeom prst="rect">
            <a:avLst/>
          </a:prstGeom>
          <a:solidFill>
            <a:schemeClr val="bg1"/>
          </a:solidFill>
          <a:ln w="38100">
            <a:solidFill>
              <a:schemeClr val="tx1"/>
            </a:solidFill>
          </a:ln>
        </p:spPr>
        <p:txBody>
          <a:bodyPr wrap="square" rtlCol="0">
            <a:spAutoFit/>
          </a:bodyPr>
          <a:lstStyle/>
          <a:p>
            <a:pPr algn="ctr"/>
            <a:r>
              <a:rPr kumimoji="1" lang="en-US" altLang="ja-JP" dirty="0"/>
              <a:t>1</a:t>
            </a:r>
            <a:endParaRPr kumimoji="1" lang="ja-JP" altLang="en-US" dirty="0"/>
          </a:p>
        </p:txBody>
      </p:sp>
      <p:sp>
        <p:nvSpPr>
          <p:cNvPr id="33" name="角丸四角形 32"/>
          <p:cNvSpPr/>
          <p:nvPr/>
        </p:nvSpPr>
        <p:spPr>
          <a:xfrm>
            <a:off x="5124792" y="5246443"/>
            <a:ext cx="3672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1</a:t>
            </a:r>
            <a:endParaRPr kumimoji="1" lang="ja-JP" altLang="en-US" dirty="0"/>
          </a:p>
        </p:txBody>
      </p:sp>
      <p:sp>
        <p:nvSpPr>
          <p:cNvPr id="38" name="角丸四角形 37"/>
          <p:cNvSpPr/>
          <p:nvPr/>
        </p:nvSpPr>
        <p:spPr>
          <a:xfrm>
            <a:off x="2146383" y="4722136"/>
            <a:ext cx="3672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a:t>0</a:t>
            </a:r>
            <a:endParaRPr kumimoji="1" lang="ja-JP" altLang="en-US" dirty="0"/>
          </a:p>
        </p:txBody>
      </p:sp>
      <p:sp>
        <p:nvSpPr>
          <p:cNvPr id="40" name="テキスト ボックス 39"/>
          <p:cNvSpPr txBox="1"/>
          <p:nvPr/>
        </p:nvSpPr>
        <p:spPr>
          <a:xfrm>
            <a:off x="5124792" y="5243565"/>
            <a:ext cx="367200" cy="369332"/>
          </a:xfrm>
          <a:prstGeom prst="rect">
            <a:avLst/>
          </a:prstGeom>
          <a:solidFill>
            <a:schemeClr val="bg1"/>
          </a:solidFill>
          <a:ln w="38100">
            <a:solidFill>
              <a:schemeClr val="tx1"/>
            </a:solidFill>
          </a:ln>
        </p:spPr>
        <p:txBody>
          <a:bodyPr wrap="square" rtlCol="0">
            <a:spAutoFit/>
          </a:bodyPr>
          <a:lstStyle/>
          <a:p>
            <a:pPr algn="ctr"/>
            <a:r>
              <a:rPr kumimoji="1" lang="en-US" altLang="ja-JP" dirty="0"/>
              <a:t>0</a:t>
            </a:r>
            <a:endParaRPr kumimoji="1" lang="ja-JP" altLang="en-US" dirty="0"/>
          </a:p>
        </p:txBody>
      </p:sp>
    </p:spTree>
    <p:extLst>
      <p:ext uri="{BB962C8B-B14F-4D97-AF65-F5344CB8AC3E}">
        <p14:creationId xmlns:p14="http://schemas.microsoft.com/office/powerpoint/2010/main" val="2842802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2"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down)">
                                      <p:cBhvr>
                                        <p:cTn id="7" dur="500"/>
                                        <p:tgtEl>
                                          <p:spTgt spid="50"/>
                                        </p:tgtEl>
                                      </p:cBhvr>
                                    </p:animEffect>
                                  </p:childTnLst>
                                </p:cTn>
                              </p:par>
                              <p:par>
                                <p:cTn id="8" presetID="22" presetClass="entr" presetSubtype="4" fill="hold" grpId="2"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wipe(down)">
                                      <p:cBhvr>
                                        <p:cTn id="10" dur="500"/>
                                        <p:tgtEl>
                                          <p:spTgt spid="46"/>
                                        </p:tgtEl>
                                      </p:cBhvr>
                                    </p:animEffect>
                                  </p:childTnLst>
                                </p:cTn>
                              </p:par>
                              <p:par>
                                <p:cTn id="11" presetID="22" presetClass="entr" presetSubtype="4" fill="hold" grpId="2" nodeType="withEffect">
                                  <p:stCondLst>
                                    <p:cond delay="0"/>
                                  </p:stCondLst>
                                  <p:childTnLst>
                                    <p:set>
                                      <p:cBhvr>
                                        <p:cTn id="12" dur="1" fill="hold">
                                          <p:stCondLst>
                                            <p:cond delay="0"/>
                                          </p:stCondLst>
                                        </p:cTn>
                                        <p:tgtEl>
                                          <p:spTgt spid="48"/>
                                        </p:tgtEl>
                                        <p:attrNameLst>
                                          <p:attrName>style.visibility</p:attrName>
                                        </p:attrNameLst>
                                      </p:cBhvr>
                                      <p:to>
                                        <p:strVal val="visible"/>
                                      </p:to>
                                    </p:set>
                                    <p:animEffect transition="in" filter="wipe(down)">
                                      <p:cBhvr>
                                        <p:cTn id="13" dur="500"/>
                                        <p:tgtEl>
                                          <p:spTgt spid="48"/>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6" nodeType="clickEffect">
                                  <p:stCondLst>
                                    <p:cond delay="0"/>
                                  </p:stCondLst>
                                  <p:childTnLst>
                                    <p:set>
                                      <p:cBhvr>
                                        <p:cTn id="17" dur="1" fill="hold">
                                          <p:stCondLst>
                                            <p:cond delay="0"/>
                                          </p:stCondLst>
                                        </p:cTn>
                                        <p:tgtEl>
                                          <p:spTgt spid="98"/>
                                        </p:tgtEl>
                                        <p:attrNameLst>
                                          <p:attrName>style.visibility</p:attrName>
                                        </p:attrNameLst>
                                      </p:cBhvr>
                                      <p:to>
                                        <p:strVal val="visible"/>
                                      </p:to>
                                    </p:set>
                                    <p:animEffect transition="in" filter="wipe(down)">
                                      <p:cBhvr>
                                        <p:cTn id="18" dur="500"/>
                                        <p:tgtEl>
                                          <p:spTgt spid="98"/>
                                        </p:tgtEl>
                                      </p:cBhvr>
                                    </p:animEffect>
                                  </p:childTnLst>
                                </p:cTn>
                              </p:par>
                              <p:par>
                                <p:cTn id="19" presetID="22" presetClass="entr" presetSubtype="4" fill="hold" nodeType="withEffect">
                                  <p:stCondLst>
                                    <p:cond delay="0"/>
                                  </p:stCondLst>
                                  <p:childTnLst>
                                    <p:set>
                                      <p:cBhvr>
                                        <p:cTn id="20" dur="1" fill="hold">
                                          <p:stCondLst>
                                            <p:cond delay="0"/>
                                          </p:stCondLst>
                                        </p:cTn>
                                        <p:tgtEl>
                                          <p:spTgt spid="101"/>
                                        </p:tgtEl>
                                        <p:attrNameLst>
                                          <p:attrName>style.visibility</p:attrName>
                                        </p:attrNameLst>
                                      </p:cBhvr>
                                      <p:to>
                                        <p:strVal val="visible"/>
                                      </p:to>
                                    </p:set>
                                    <p:animEffect transition="in" filter="wipe(down)">
                                      <p:cBhvr>
                                        <p:cTn id="21" dur="500"/>
                                        <p:tgtEl>
                                          <p:spTgt spid="101"/>
                                        </p:tgtEl>
                                      </p:cBhvr>
                                    </p:animEffect>
                                  </p:childTnLst>
                                </p:cTn>
                              </p:par>
                              <p:par>
                                <p:cTn id="22" presetID="22" presetClass="entr" presetSubtype="4" fill="hold" grpId="1" nodeType="withEffect">
                                  <p:stCondLst>
                                    <p:cond delay="0"/>
                                  </p:stCondLst>
                                  <p:childTnLst>
                                    <p:set>
                                      <p:cBhvr>
                                        <p:cTn id="23" dur="1" fill="hold">
                                          <p:stCondLst>
                                            <p:cond delay="0"/>
                                          </p:stCondLst>
                                        </p:cTn>
                                        <p:tgtEl>
                                          <p:spTgt spid="42"/>
                                        </p:tgtEl>
                                        <p:attrNameLst>
                                          <p:attrName>style.visibility</p:attrName>
                                        </p:attrNameLst>
                                      </p:cBhvr>
                                      <p:to>
                                        <p:strVal val="visible"/>
                                      </p:to>
                                    </p:set>
                                    <p:animEffect transition="in" filter="wipe(down)">
                                      <p:cBhvr>
                                        <p:cTn id="24" dur="500"/>
                                        <p:tgtEl>
                                          <p:spTgt spid="42"/>
                                        </p:tgtEl>
                                      </p:cBhvr>
                                    </p:animEffect>
                                  </p:childTnLst>
                                </p:cTn>
                              </p:par>
                            </p:childTnLst>
                          </p:cTn>
                        </p:par>
                      </p:childTnLst>
                    </p:cTn>
                  </p:par>
                  <p:par>
                    <p:cTn id="25" fill="hold">
                      <p:stCondLst>
                        <p:cond delay="indefinite"/>
                      </p:stCondLst>
                      <p:childTnLst>
                        <p:par>
                          <p:cTn id="26" fill="hold">
                            <p:stCondLst>
                              <p:cond delay="0"/>
                            </p:stCondLst>
                            <p:childTnLst>
                              <p:par>
                                <p:cTn id="27" presetID="0" presetClass="path" presetSubtype="0" accel="50000" decel="50000" fill="hold" grpId="2" nodeType="clickEffect">
                                  <p:stCondLst>
                                    <p:cond delay="0"/>
                                  </p:stCondLst>
                                  <p:childTnLst>
                                    <p:animMotion origin="layout" path="M 4.44444E-6 3.7037E-7 C -0.04931 0.0456 -0.09862 0.09143 -0.15243 0.10393 C -0.20625 0.1162 -0.2948 0.07963 -0.32327 0.07431 " pathEditMode="relative" rAng="0" ptsTypes="AAA">
                                      <p:cBhvr>
                                        <p:cTn id="28" dur="2000" fill="hold"/>
                                        <p:tgtEl>
                                          <p:spTgt spid="42"/>
                                        </p:tgtEl>
                                        <p:attrNameLst>
                                          <p:attrName>ppt_x</p:attrName>
                                          <p:attrName>ppt_y</p:attrName>
                                        </p:attrNameLst>
                                      </p:cBhvr>
                                      <p:rCtr x="-16163" y="5301"/>
                                    </p:animMotion>
                                  </p:childTnLst>
                                </p:cTn>
                              </p:par>
                            </p:childTnLst>
                          </p:cTn>
                        </p:par>
                      </p:childTnLst>
                    </p:cTn>
                  </p:par>
                  <p:par>
                    <p:cTn id="29" fill="hold">
                      <p:stCondLst>
                        <p:cond delay="indefinite"/>
                      </p:stCondLst>
                      <p:childTnLst>
                        <p:par>
                          <p:cTn id="30" fill="hold">
                            <p:stCondLst>
                              <p:cond delay="0"/>
                            </p:stCondLst>
                            <p:childTnLst>
                              <p:par>
                                <p:cTn id="31" presetID="22" presetClass="exit" presetSubtype="4" fill="hold" grpId="7" nodeType="clickEffect">
                                  <p:stCondLst>
                                    <p:cond delay="0"/>
                                  </p:stCondLst>
                                  <p:childTnLst>
                                    <p:animEffect transition="out" filter="wipe(down)">
                                      <p:cBhvr>
                                        <p:cTn id="32" dur="500"/>
                                        <p:tgtEl>
                                          <p:spTgt spid="98"/>
                                        </p:tgtEl>
                                      </p:cBhvr>
                                    </p:animEffect>
                                    <p:set>
                                      <p:cBhvr>
                                        <p:cTn id="33" dur="1" fill="hold">
                                          <p:stCondLst>
                                            <p:cond delay="499"/>
                                          </p:stCondLst>
                                        </p:cTn>
                                        <p:tgtEl>
                                          <p:spTgt spid="98"/>
                                        </p:tgtEl>
                                        <p:attrNameLst>
                                          <p:attrName>style.visibility</p:attrName>
                                        </p:attrNameLst>
                                      </p:cBhvr>
                                      <p:to>
                                        <p:strVal val="hidden"/>
                                      </p:to>
                                    </p:set>
                                  </p:childTnLst>
                                </p:cTn>
                              </p:par>
                              <p:par>
                                <p:cTn id="34" presetID="22" presetClass="exit" presetSubtype="4" fill="hold" nodeType="withEffect">
                                  <p:stCondLst>
                                    <p:cond delay="0"/>
                                  </p:stCondLst>
                                  <p:childTnLst>
                                    <p:animEffect transition="out" filter="wipe(down)">
                                      <p:cBhvr>
                                        <p:cTn id="35" dur="500"/>
                                        <p:tgtEl>
                                          <p:spTgt spid="101"/>
                                        </p:tgtEl>
                                      </p:cBhvr>
                                    </p:animEffect>
                                    <p:set>
                                      <p:cBhvr>
                                        <p:cTn id="36" dur="1" fill="hold">
                                          <p:stCondLst>
                                            <p:cond delay="499"/>
                                          </p:stCondLst>
                                        </p:cTn>
                                        <p:tgtEl>
                                          <p:spTgt spid="101"/>
                                        </p:tgtEl>
                                        <p:attrNameLst>
                                          <p:attrName>style.visibility</p:attrName>
                                        </p:attrNameLst>
                                      </p:cBhvr>
                                      <p:to>
                                        <p:strVal val="hidden"/>
                                      </p:to>
                                    </p:set>
                                  </p:childTnLst>
                                </p:cTn>
                              </p:par>
                              <p:par>
                                <p:cTn id="37" presetID="22" presetClass="exit" presetSubtype="4" fill="hold" grpId="3" nodeType="withEffect">
                                  <p:stCondLst>
                                    <p:cond delay="0"/>
                                  </p:stCondLst>
                                  <p:childTnLst>
                                    <p:animEffect transition="out" filter="wipe(down)">
                                      <p:cBhvr>
                                        <p:cTn id="38" dur="500"/>
                                        <p:tgtEl>
                                          <p:spTgt spid="42"/>
                                        </p:tgtEl>
                                      </p:cBhvr>
                                    </p:animEffect>
                                    <p:set>
                                      <p:cBhvr>
                                        <p:cTn id="39" dur="1" fill="hold">
                                          <p:stCondLst>
                                            <p:cond delay="499"/>
                                          </p:stCondLst>
                                        </p:cTn>
                                        <p:tgtEl>
                                          <p:spTgt spid="42"/>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107"/>
                                        </p:tgtEl>
                                        <p:attrNameLst>
                                          <p:attrName>style.visibility</p:attrName>
                                        </p:attrNameLst>
                                      </p:cBhvr>
                                      <p:to>
                                        <p:strVal val="visible"/>
                                      </p:to>
                                    </p:set>
                                    <p:animEffect transition="in" filter="wipe(down)">
                                      <p:cBhvr>
                                        <p:cTn id="44" dur="500"/>
                                        <p:tgtEl>
                                          <p:spTgt spid="107"/>
                                        </p:tgtEl>
                                      </p:cBhvr>
                                    </p:animEffect>
                                  </p:childTnLst>
                                </p:cTn>
                              </p:par>
                              <p:par>
                                <p:cTn id="45" presetID="22" presetClass="entr" presetSubtype="4" fill="hold" nodeType="withEffect">
                                  <p:stCondLst>
                                    <p:cond delay="0"/>
                                  </p:stCondLst>
                                  <p:childTnLst>
                                    <p:set>
                                      <p:cBhvr>
                                        <p:cTn id="46" dur="1" fill="hold">
                                          <p:stCondLst>
                                            <p:cond delay="0"/>
                                          </p:stCondLst>
                                        </p:cTn>
                                        <p:tgtEl>
                                          <p:spTgt spid="103"/>
                                        </p:tgtEl>
                                        <p:attrNameLst>
                                          <p:attrName>style.visibility</p:attrName>
                                        </p:attrNameLst>
                                      </p:cBhvr>
                                      <p:to>
                                        <p:strVal val="visible"/>
                                      </p:to>
                                    </p:set>
                                    <p:animEffect transition="in" filter="wipe(down)">
                                      <p:cBhvr>
                                        <p:cTn id="47" dur="500"/>
                                        <p:tgtEl>
                                          <p:spTgt spid="103"/>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wipe(down)">
                                      <p:cBhvr>
                                        <p:cTn id="50" dur="500"/>
                                        <p:tgtEl>
                                          <p:spTgt spid="24"/>
                                        </p:tgtEl>
                                      </p:cBhvr>
                                    </p:animEffect>
                                  </p:childTnLst>
                                </p:cTn>
                              </p:par>
                            </p:childTnLst>
                          </p:cTn>
                        </p:par>
                      </p:childTnLst>
                    </p:cTn>
                  </p:par>
                  <p:par>
                    <p:cTn id="51" fill="hold">
                      <p:stCondLst>
                        <p:cond delay="indefinite"/>
                      </p:stCondLst>
                      <p:childTnLst>
                        <p:par>
                          <p:cTn id="52" fill="hold">
                            <p:stCondLst>
                              <p:cond delay="0"/>
                            </p:stCondLst>
                            <p:childTnLst>
                              <p:par>
                                <p:cTn id="53" presetID="0" presetClass="path" presetSubtype="0" accel="50000" decel="50000" fill="hold" grpId="1" nodeType="clickEffect">
                                  <p:stCondLst>
                                    <p:cond delay="0"/>
                                  </p:stCondLst>
                                  <p:childTnLst>
                                    <p:animMotion origin="layout" path="M 3.61111E-6 -1.85185E-6 C -0.04792 0.03195 -0.09549 0.06389 -0.14098 0.04676 C -0.18664 0.02963 -0.2507 -0.07731 -0.27327 -0.10208 " pathEditMode="relative" rAng="0" ptsTypes="AAA">
                                      <p:cBhvr>
                                        <p:cTn id="54" dur="2000" fill="hold"/>
                                        <p:tgtEl>
                                          <p:spTgt spid="24"/>
                                        </p:tgtEl>
                                        <p:attrNameLst>
                                          <p:attrName>ppt_x</p:attrName>
                                          <p:attrName>ppt_y</p:attrName>
                                        </p:attrNameLst>
                                      </p:cBhvr>
                                      <p:rCtr x="-13663" y="-2546"/>
                                    </p:animMotion>
                                  </p:childTnLst>
                                </p:cTn>
                              </p:par>
                            </p:childTnLst>
                          </p:cTn>
                        </p:par>
                      </p:childTnLst>
                    </p:cTn>
                  </p:par>
                  <p:par>
                    <p:cTn id="55" fill="hold">
                      <p:stCondLst>
                        <p:cond delay="indefinite"/>
                      </p:stCondLst>
                      <p:childTnLst>
                        <p:par>
                          <p:cTn id="56" fill="hold">
                            <p:stCondLst>
                              <p:cond delay="0"/>
                            </p:stCondLst>
                            <p:childTnLst>
                              <p:par>
                                <p:cTn id="57" presetID="22" presetClass="exit" presetSubtype="4" fill="hold" grpId="1" nodeType="clickEffect">
                                  <p:stCondLst>
                                    <p:cond delay="0"/>
                                  </p:stCondLst>
                                  <p:childTnLst>
                                    <p:animEffect transition="out" filter="wipe(down)">
                                      <p:cBhvr>
                                        <p:cTn id="58" dur="500"/>
                                        <p:tgtEl>
                                          <p:spTgt spid="107"/>
                                        </p:tgtEl>
                                      </p:cBhvr>
                                    </p:animEffect>
                                    <p:set>
                                      <p:cBhvr>
                                        <p:cTn id="59" dur="1" fill="hold">
                                          <p:stCondLst>
                                            <p:cond delay="499"/>
                                          </p:stCondLst>
                                        </p:cTn>
                                        <p:tgtEl>
                                          <p:spTgt spid="107"/>
                                        </p:tgtEl>
                                        <p:attrNameLst>
                                          <p:attrName>style.visibility</p:attrName>
                                        </p:attrNameLst>
                                      </p:cBhvr>
                                      <p:to>
                                        <p:strVal val="hidden"/>
                                      </p:to>
                                    </p:set>
                                  </p:childTnLst>
                                </p:cTn>
                              </p:par>
                              <p:par>
                                <p:cTn id="60" presetID="22" presetClass="exit" presetSubtype="4" fill="hold" nodeType="withEffect">
                                  <p:stCondLst>
                                    <p:cond delay="0"/>
                                  </p:stCondLst>
                                  <p:childTnLst>
                                    <p:animEffect transition="out" filter="wipe(down)">
                                      <p:cBhvr>
                                        <p:cTn id="61" dur="500"/>
                                        <p:tgtEl>
                                          <p:spTgt spid="103"/>
                                        </p:tgtEl>
                                      </p:cBhvr>
                                    </p:animEffect>
                                    <p:set>
                                      <p:cBhvr>
                                        <p:cTn id="62" dur="1" fill="hold">
                                          <p:stCondLst>
                                            <p:cond delay="499"/>
                                          </p:stCondLst>
                                        </p:cTn>
                                        <p:tgtEl>
                                          <p:spTgt spid="103"/>
                                        </p:tgtEl>
                                        <p:attrNameLst>
                                          <p:attrName>style.visibility</p:attrName>
                                        </p:attrNameLst>
                                      </p:cBhvr>
                                      <p:to>
                                        <p:strVal val="hidden"/>
                                      </p:to>
                                    </p:set>
                                  </p:childTnLst>
                                </p:cTn>
                              </p:par>
                              <p:par>
                                <p:cTn id="63" presetID="22" presetClass="exit" presetSubtype="4" fill="hold" grpId="2" nodeType="withEffect">
                                  <p:stCondLst>
                                    <p:cond delay="0"/>
                                  </p:stCondLst>
                                  <p:childTnLst>
                                    <p:animEffect transition="out" filter="wipe(down)">
                                      <p:cBhvr>
                                        <p:cTn id="64" dur="500"/>
                                        <p:tgtEl>
                                          <p:spTgt spid="24"/>
                                        </p:tgtEl>
                                      </p:cBhvr>
                                    </p:animEffect>
                                    <p:set>
                                      <p:cBhvr>
                                        <p:cTn id="65" dur="1" fill="hold">
                                          <p:stCondLst>
                                            <p:cond delay="499"/>
                                          </p:stCondLst>
                                        </p:cTn>
                                        <p:tgtEl>
                                          <p:spTgt spid="24"/>
                                        </p:tgtEl>
                                        <p:attrNameLst>
                                          <p:attrName>style.visibility</p:attrName>
                                        </p:attrNameLst>
                                      </p:cBhvr>
                                      <p:to>
                                        <p:strVal val="hidden"/>
                                      </p:to>
                                    </p:set>
                                  </p:childTnLst>
                                </p:cTn>
                              </p:par>
                              <p:par>
                                <p:cTn id="66" presetID="22" presetClass="entr" presetSubtype="4" fill="hold" nodeType="withEffect">
                                  <p:stCondLst>
                                    <p:cond delay="0"/>
                                  </p:stCondLst>
                                  <p:childTnLst>
                                    <p:set>
                                      <p:cBhvr>
                                        <p:cTn id="67" dur="1" fill="hold">
                                          <p:stCondLst>
                                            <p:cond delay="0"/>
                                          </p:stCondLst>
                                        </p:cTn>
                                        <p:tgtEl>
                                          <p:spTgt spid="79">
                                            <p:txEl>
                                              <p:pRg st="0" end="0"/>
                                            </p:txEl>
                                          </p:spTgt>
                                        </p:tgtEl>
                                        <p:attrNameLst>
                                          <p:attrName>style.visibility</p:attrName>
                                        </p:attrNameLst>
                                      </p:cBhvr>
                                      <p:to>
                                        <p:strVal val="visible"/>
                                      </p:to>
                                    </p:set>
                                    <p:animEffect transition="in" filter="wipe(down)">
                                      <p:cBhvr>
                                        <p:cTn id="68" dur="500"/>
                                        <p:tgtEl>
                                          <p:spTgt spid="79">
                                            <p:txEl>
                                              <p:pRg st="0" end="0"/>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grpId="8" nodeType="clickEffect">
                                  <p:stCondLst>
                                    <p:cond delay="0"/>
                                  </p:stCondLst>
                                  <p:childTnLst>
                                    <p:set>
                                      <p:cBhvr>
                                        <p:cTn id="72" dur="1" fill="hold">
                                          <p:stCondLst>
                                            <p:cond delay="0"/>
                                          </p:stCondLst>
                                        </p:cTn>
                                        <p:tgtEl>
                                          <p:spTgt spid="98"/>
                                        </p:tgtEl>
                                        <p:attrNameLst>
                                          <p:attrName>style.visibility</p:attrName>
                                        </p:attrNameLst>
                                      </p:cBhvr>
                                      <p:to>
                                        <p:strVal val="visible"/>
                                      </p:to>
                                    </p:set>
                                    <p:animEffect transition="in" filter="wipe(down)">
                                      <p:cBhvr>
                                        <p:cTn id="73" dur="500"/>
                                        <p:tgtEl>
                                          <p:spTgt spid="98"/>
                                        </p:tgtEl>
                                      </p:cBhvr>
                                    </p:animEffect>
                                  </p:childTnLst>
                                </p:cTn>
                              </p:par>
                              <p:par>
                                <p:cTn id="74" presetID="22" presetClass="entr" presetSubtype="4" fill="hold" nodeType="withEffect">
                                  <p:stCondLst>
                                    <p:cond delay="0"/>
                                  </p:stCondLst>
                                  <p:childTnLst>
                                    <p:set>
                                      <p:cBhvr>
                                        <p:cTn id="75" dur="1" fill="hold">
                                          <p:stCondLst>
                                            <p:cond delay="0"/>
                                          </p:stCondLst>
                                        </p:cTn>
                                        <p:tgtEl>
                                          <p:spTgt spid="101"/>
                                        </p:tgtEl>
                                        <p:attrNameLst>
                                          <p:attrName>style.visibility</p:attrName>
                                        </p:attrNameLst>
                                      </p:cBhvr>
                                      <p:to>
                                        <p:strVal val="visible"/>
                                      </p:to>
                                    </p:set>
                                    <p:animEffect transition="in" filter="wipe(down)">
                                      <p:cBhvr>
                                        <p:cTn id="76" dur="500"/>
                                        <p:tgtEl>
                                          <p:spTgt spid="101"/>
                                        </p:tgtEl>
                                      </p:cBhvr>
                                    </p:animEffect>
                                  </p:childTnLst>
                                </p:cTn>
                              </p:par>
                              <p:par>
                                <p:cTn id="77" presetID="22" presetClass="entr" presetSubtype="4" fill="hold" grpId="0" nodeType="withEffect">
                                  <p:stCondLst>
                                    <p:cond delay="0"/>
                                  </p:stCondLst>
                                  <p:childTnLst>
                                    <p:set>
                                      <p:cBhvr>
                                        <p:cTn id="78" dur="1" fill="hold">
                                          <p:stCondLst>
                                            <p:cond delay="0"/>
                                          </p:stCondLst>
                                        </p:cTn>
                                        <p:tgtEl>
                                          <p:spTgt spid="44"/>
                                        </p:tgtEl>
                                        <p:attrNameLst>
                                          <p:attrName>style.visibility</p:attrName>
                                        </p:attrNameLst>
                                      </p:cBhvr>
                                      <p:to>
                                        <p:strVal val="visible"/>
                                      </p:to>
                                    </p:set>
                                    <p:animEffect transition="in" filter="wipe(down)">
                                      <p:cBhvr>
                                        <p:cTn id="79" dur="500"/>
                                        <p:tgtEl>
                                          <p:spTgt spid="44"/>
                                        </p:tgtEl>
                                      </p:cBhvr>
                                    </p:animEffect>
                                  </p:childTnLst>
                                </p:cTn>
                              </p:par>
                            </p:childTnLst>
                          </p:cTn>
                        </p:par>
                      </p:childTnLst>
                    </p:cTn>
                  </p:par>
                  <p:par>
                    <p:cTn id="80" fill="hold">
                      <p:stCondLst>
                        <p:cond delay="indefinite"/>
                      </p:stCondLst>
                      <p:childTnLst>
                        <p:par>
                          <p:cTn id="81" fill="hold">
                            <p:stCondLst>
                              <p:cond delay="0"/>
                            </p:stCondLst>
                            <p:childTnLst>
                              <p:par>
                                <p:cTn id="82" presetID="0" presetClass="path" presetSubtype="0" accel="50000" decel="50000" fill="hold" grpId="1" nodeType="clickEffect">
                                  <p:stCondLst>
                                    <p:cond delay="0"/>
                                  </p:stCondLst>
                                  <p:childTnLst>
                                    <p:animMotion origin="layout" path="M -4.72222E-6 4.81481E-6 C -0.0493 0.0456 -0.09861 0.09143 -0.15243 0.10393 C -0.20625 0.1162 -0.29479 0.07962 -0.32326 0.0743 " pathEditMode="relative" rAng="0" ptsTypes="AAA">
                                      <p:cBhvr>
                                        <p:cTn id="83" dur="2000" fill="hold"/>
                                        <p:tgtEl>
                                          <p:spTgt spid="44"/>
                                        </p:tgtEl>
                                        <p:attrNameLst>
                                          <p:attrName>ppt_x</p:attrName>
                                          <p:attrName>ppt_y</p:attrName>
                                        </p:attrNameLst>
                                      </p:cBhvr>
                                      <p:rCtr x="-16163" y="5301"/>
                                    </p:animMotion>
                                  </p:childTnLst>
                                </p:cTn>
                              </p:par>
                            </p:childTnLst>
                          </p:cTn>
                        </p:par>
                      </p:childTnLst>
                    </p:cTn>
                  </p:par>
                  <p:par>
                    <p:cTn id="84" fill="hold">
                      <p:stCondLst>
                        <p:cond delay="indefinite"/>
                      </p:stCondLst>
                      <p:childTnLst>
                        <p:par>
                          <p:cTn id="85" fill="hold">
                            <p:stCondLst>
                              <p:cond delay="0"/>
                            </p:stCondLst>
                            <p:childTnLst>
                              <p:par>
                                <p:cTn id="86" presetID="22" presetClass="exit" presetSubtype="4" fill="hold" grpId="9" nodeType="clickEffect">
                                  <p:stCondLst>
                                    <p:cond delay="0"/>
                                  </p:stCondLst>
                                  <p:childTnLst>
                                    <p:animEffect transition="out" filter="wipe(down)">
                                      <p:cBhvr>
                                        <p:cTn id="87" dur="500"/>
                                        <p:tgtEl>
                                          <p:spTgt spid="98"/>
                                        </p:tgtEl>
                                      </p:cBhvr>
                                    </p:animEffect>
                                    <p:set>
                                      <p:cBhvr>
                                        <p:cTn id="88" dur="1" fill="hold">
                                          <p:stCondLst>
                                            <p:cond delay="499"/>
                                          </p:stCondLst>
                                        </p:cTn>
                                        <p:tgtEl>
                                          <p:spTgt spid="98"/>
                                        </p:tgtEl>
                                        <p:attrNameLst>
                                          <p:attrName>style.visibility</p:attrName>
                                        </p:attrNameLst>
                                      </p:cBhvr>
                                      <p:to>
                                        <p:strVal val="hidden"/>
                                      </p:to>
                                    </p:set>
                                  </p:childTnLst>
                                </p:cTn>
                              </p:par>
                              <p:par>
                                <p:cTn id="89" presetID="22" presetClass="exit" presetSubtype="4" fill="hold" nodeType="withEffect">
                                  <p:stCondLst>
                                    <p:cond delay="0"/>
                                  </p:stCondLst>
                                  <p:childTnLst>
                                    <p:animEffect transition="out" filter="wipe(down)">
                                      <p:cBhvr>
                                        <p:cTn id="90" dur="500"/>
                                        <p:tgtEl>
                                          <p:spTgt spid="101"/>
                                        </p:tgtEl>
                                      </p:cBhvr>
                                    </p:animEffect>
                                    <p:set>
                                      <p:cBhvr>
                                        <p:cTn id="91" dur="1" fill="hold">
                                          <p:stCondLst>
                                            <p:cond delay="499"/>
                                          </p:stCondLst>
                                        </p:cTn>
                                        <p:tgtEl>
                                          <p:spTgt spid="101"/>
                                        </p:tgtEl>
                                        <p:attrNameLst>
                                          <p:attrName>style.visibility</p:attrName>
                                        </p:attrNameLst>
                                      </p:cBhvr>
                                      <p:to>
                                        <p:strVal val="hidden"/>
                                      </p:to>
                                    </p:set>
                                  </p:childTnLst>
                                </p:cTn>
                              </p:par>
                              <p:par>
                                <p:cTn id="92" presetID="22" presetClass="exit" presetSubtype="4" fill="hold" grpId="2" nodeType="withEffect">
                                  <p:stCondLst>
                                    <p:cond delay="0"/>
                                  </p:stCondLst>
                                  <p:childTnLst>
                                    <p:animEffect transition="out" filter="wipe(down)">
                                      <p:cBhvr>
                                        <p:cTn id="93" dur="500"/>
                                        <p:tgtEl>
                                          <p:spTgt spid="44"/>
                                        </p:tgtEl>
                                      </p:cBhvr>
                                    </p:animEffect>
                                    <p:set>
                                      <p:cBhvr>
                                        <p:cTn id="94" dur="1" fill="hold">
                                          <p:stCondLst>
                                            <p:cond delay="499"/>
                                          </p:stCondLst>
                                        </p:cTn>
                                        <p:tgtEl>
                                          <p:spTgt spid="44"/>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22" presetClass="entr" presetSubtype="4" fill="hold" grpId="2" nodeType="clickEffect">
                                  <p:stCondLst>
                                    <p:cond delay="0"/>
                                  </p:stCondLst>
                                  <p:childTnLst>
                                    <p:set>
                                      <p:cBhvr>
                                        <p:cTn id="98" dur="1" fill="hold">
                                          <p:stCondLst>
                                            <p:cond delay="0"/>
                                          </p:stCondLst>
                                        </p:cTn>
                                        <p:tgtEl>
                                          <p:spTgt spid="107"/>
                                        </p:tgtEl>
                                        <p:attrNameLst>
                                          <p:attrName>style.visibility</p:attrName>
                                        </p:attrNameLst>
                                      </p:cBhvr>
                                      <p:to>
                                        <p:strVal val="visible"/>
                                      </p:to>
                                    </p:set>
                                    <p:animEffect transition="in" filter="wipe(down)">
                                      <p:cBhvr>
                                        <p:cTn id="99" dur="500"/>
                                        <p:tgtEl>
                                          <p:spTgt spid="107"/>
                                        </p:tgtEl>
                                      </p:cBhvr>
                                    </p:animEffect>
                                  </p:childTnLst>
                                </p:cTn>
                              </p:par>
                              <p:par>
                                <p:cTn id="100" presetID="22" presetClass="entr" presetSubtype="4" fill="hold" nodeType="withEffect">
                                  <p:stCondLst>
                                    <p:cond delay="0"/>
                                  </p:stCondLst>
                                  <p:childTnLst>
                                    <p:set>
                                      <p:cBhvr>
                                        <p:cTn id="101" dur="1" fill="hold">
                                          <p:stCondLst>
                                            <p:cond delay="0"/>
                                          </p:stCondLst>
                                        </p:cTn>
                                        <p:tgtEl>
                                          <p:spTgt spid="103"/>
                                        </p:tgtEl>
                                        <p:attrNameLst>
                                          <p:attrName>style.visibility</p:attrName>
                                        </p:attrNameLst>
                                      </p:cBhvr>
                                      <p:to>
                                        <p:strVal val="visible"/>
                                      </p:to>
                                    </p:set>
                                    <p:animEffect transition="in" filter="wipe(down)">
                                      <p:cBhvr>
                                        <p:cTn id="102" dur="500"/>
                                        <p:tgtEl>
                                          <p:spTgt spid="103"/>
                                        </p:tgtEl>
                                      </p:cBhvr>
                                    </p:animEffect>
                                  </p:childTnLst>
                                </p:cTn>
                              </p:par>
                              <p:par>
                                <p:cTn id="103" presetID="22" presetClass="entr" presetSubtype="4" fill="hold" grpId="1" nodeType="withEffect">
                                  <p:stCondLst>
                                    <p:cond delay="0"/>
                                  </p:stCondLst>
                                  <p:childTnLst>
                                    <p:set>
                                      <p:cBhvr>
                                        <p:cTn id="104" dur="1" fill="hold">
                                          <p:stCondLst>
                                            <p:cond delay="0"/>
                                          </p:stCondLst>
                                        </p:cTn>
                                        <p:tgtEl>
                                          <p:spTgt spid="31"/>
                                        </p:tgtEl>
                                        <p:attrNameLst>
                                          <p:attrName>style.visibility</p:attrName>
                                        </p:attrNameLst>
                                      </p:cBhvr>
                                      <p:to>
                                        <p:strVal val="visible"/>
                                      </p:to>
                                    </p:set>
                                    <p:animEffect transition="in" filter="wipe(down)">
                                      <p:cBhvr>
                                        <p:cTn id="105" dur="500"/>
                                        <p:tgtEl>
                                          <p:spTgt spid="31"/>
                                        </p:tgtEl>
                                      </p:cBhvr>
                                    </p:animEffect>
                                  </p:childTnLst>
                                </p:cTn>
                              </p:par>
                            </p:childTnLst>
                          </p:cTn>
                        </p:par>
                      </p:childTnLst>
                    </p:cTn>
                  </p:par>
                  <p:par>
                    <p:cTn id="106" fill="hold">
                      <p:stCondLst>
                        <p:cond delay="indefinite"/>
                      </p:stCondLst>
                      <p:childTnLst>
                        <p:par>
                          <p:cTn id="107" fill="hold">
                            <p:stCondLst>
                              <p:cond delay="0"/>
                            </p:stCondLst>
                            <p:childTnLst>
                              <p:par>
                                <p:cTn id="108" presetID="0" presetClass="path" presetSubtype="0" accel="50000" decel="50000" fill="hold" grpId="0" nodeType="clickEffect">
                                  <p:stCondLst>
                                    <p:cond delay="0"/>
                                  </p:stCondLst>
                                  <p:childTnLst>
                                    <p:animMotion origin="layout" path="M -2.77778E-6 -1.85185E-6 C -0.03889 0.02871 -0.0776 0.05741 -0.10885 0.04028 C -0.1401 0.02292 -0.17396 -0.07986 -0.18732 -0.10347 " pathEditMode="relative" rAng="0" ptsTypes="AAA">
                                      <p:cBhvr>
                                        <p:cTn id="109" dur="2000" fill="hold"/>
                                        <p:tgtEl>
                                          <p:spTgt spid="31"/>
                                        </p:tgtEl>
                                        <p:attrNameLst>
                                          <p:attrName>ppt_x</p:attrName>
                                          <p:attrName>ppt_y</p:attrName>
                                        </p:attrNameLst>
                                      </p:cBhvr>
                                      <p:rCtr x="-9375" y="-2917"/>
                                    </p:animMotion>
                                  </p:childTnLst>
                                </p:cTn>
                              </p:par>
                            </p:childTnLst>
                          </p:cTn>
                        </p:par>
                      </p:childTnLst>
                    </p:cTn>
                  </p:par>
                  <p:par>
                    <p:cTn id="110" fill="hold">
                      <p:stCondLst>
                        <p:cond delay="indefinite"/>
                      </p:stCondLst>
                      <p:childTnLst>
                        <p:par>
                          <p:cTn id="111" fill="hold">
                            <p:stCondLst>
                              <p:cond delay="0"/>
                            </p:stCondLst>
                            <p:childTnLst>
                              <p:par>
                                <p:cTn id="112" presetID="22" presetClass="exit" presetSubtype="4" fill="hold" grpId="3" nodeType="clickEffect">
                                  <p:stCondLst>
                                    <p:cond delay="0"/>
                                  </p:stCondLst>
                                  <p:childTnLst>
                                    <p:animEffect transition="out" filter="wipe(down)">
                                      <p:cBhvr>
                                        <p:cTn id="113" dur="500"/>
                                        <p:tgtEl>
                                          <p:spTgt spid="107"/>
                                        </p:tgtEl>
                                      </p:cBhvr>
                                    </p:animEffect>
                                    <p:set>
                                      <p:cBhvr>
                                        <p:cTn id="114" dur="1" fill="hold">
                                          <p:stCondLst>
                                            <p:cond delay="499"/>
                                          </p:stCondLst>
                                        </p:cTn>
                                        <p:tgtEl>
                                          <p:spTgt spid="107"/>
                                        </p:tgtEl>
                                        <p:attrNameLst>
                                          <p:attrName>style.visibility</p:attrName>
                                        </p:attrNameLst>
                                      </p:cBhvr>
                                      <p:to>
                                        <p:strVal val="hidden"/>
                                      </p:to>
                                    </p:set>
                                  </p:childTnLst>
                                </p:cTn>
                              </p:par>
                              <p:par>
                                <p:cTn id="115" presetID="22" presetClass="exit" presetSubtype="4" fill="hold" nodeType="withEffect">
                                  <p:stCondLst>
                                    <p:cond delay="0"/>
                                  </p:stCondLst>
                                  <p:childTnLst>
                                    <p:animEffect transition="out" filter="wipe(down)">
                                      <p:cBhvr>
                                        <p:cTn id="116" dur="500"/>
                                        <p:tgtEl>
                                          <p:spTgt spid="103"/>
                                        </p:tgtEl>
                                      </p:cBhvr>
                                    </p:animEffect>
                                    <p:set>
                                      <p:cBhvr>
                                        <p:cTn id="117" dur="1" fill="hold">
                                          <p:stCondLst>
                                            <p:cond delay="499"/>
                                          </p:stCondLst>
                                        </p:cTn>
                                        <p:tgtEl>
                                          <p:spTgt spid="103"/>
                                        </p:tgtEl>
                                        <p:attrNameLst>
                                          <p:attrName>style.visibility</p:attrName>
                                        </p:attrNameLst>
                                      </p:cBhvr>
                                      <p:to>
                                        <p:strVal val="hidden"/>
                                      </p:to>
                                    </p:set>
                                  </p:childTnLst>
                                </p:cTn>
                              </p:par>
                              <p:par>
                                <p:cTn id="118" presetID="22" presetClass="exit" presetSubtype="4" fill="hold" grpId="2" nodeType="withEffect">
                                  <p:stCondLst>
                                    <p:cond delay="0"/>
                                  </p:stCondLst>
                                  <p:childTnLst>
                                    <p:animEffect transition="out" filter="wipe(down)">
                                      <p:cBhvr>
                                        <p:cTn id="119" dur="500"/>
                                        <p:tgtEl>
                                          <p:spTgt spid="31"/>
                                        </p:tgtEl>
                                      </p:cBhvr>
                                    </p:animEffect>
                                    <p:set>
                                      <p:cBhvr>
                                        <p:cTn id="120" dur="1" fill="hold">
                                          <p:stCondLst>
                                            <p:cond delay="499"/>
                                          </p:stCondLst>
                                        </p:cTn>
                                        <p:tgtEl>
                                          <p:spTgt spid="31"/>
                                        </p:tgtEl>
                                        <p:attrNameLst>
                                          <p:attrName>style.visibility</p:attrName>
                                        </p:attrNameLst>
                                      </p:cBhvr>
                                      <p:to>
                                        <p:strVal val="hidden"/>
                                      </p:to>
                                    </p:set>
                                  </p:childTnLst>
                                </p:cTn>
                              </p:par>
                              <p:par>
                                <p:cTn id="121" presetID="22" presetClass="entr" presetSubtype="4" fill="hold" grpId="0" nodeType="withEffect">
                                  <p:stCondLst>
                                    <p:cond delay="0"/>
                                  </p:stCondLst>
                                  <p:childTnLst>
                                    <p:set>
                                      <p:cBhvr>
                                        <p:cTn id="122" dur="1" fill="hold">
                                          <p:stCondLst>
                                            <p:cond delay="0"/>
                                          </p:stCondLst>
                                        </p:cTn>
                                        <p:tgtEl>
                                          <p:spTgt spid="32"/>
                                        </p:tgtEl>
                                        <p:attrNameLst>
                                          <p:attrName>style.visibility</p:attrName>
                                        </p:attrNameLst>
                                      </p:cBhvr>
                                      <p:to>
                                        <p:strVal val="visible"/>
                                      </p:to>
                                    </p:set>
                                    <p:animEffect transition="in" filter="wipe(down)">
                                      <p:cBhvr>
                                        <p:cTn id="123" dur="500"/>
                                        <p:tgtEl>
                                          <p:spTgt spid="32"/>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4" fill="hold" grpId="2" nodeType="clickEffect">
                                  <p:stCondLst>
                                    <p:cond delay="0"/>
                                  </p:stCondLst>
                                  <p:childTnLst>
                                    <p:set>
                                      <p:cBhvr>
                                        <p:cTn id="127" dur="1" fill="hold">
                                          <p:stCondLst>
                                            <p:cond delay="0"/>
                                          </p:stCondLst>
                                        </p:cTn>
                                        <p:tgtEl>
                                          <p:spTgt spid="98"/>
                                        </p:tgtEl>
                                        <p:attrNameLst>
                                          <p:attrName>style.visibility</p:attrName>
                                        </p:attrNameLst>
                                      </p:cBhvr>
                                      <p:to>
                                        <p:strVal val="visible"/>
                                      </p:to>
                                    </p:set>
                                    <p:animEffect transition="in" filter="wipe(down)">
                                      <p:cBhvr>
                                        <p:cTn id="128" dur="500"/>
                                        <p:tgtEl>
                                          <p:spTgt spid="98"/>
                                        </p:tgtEl>
                                      </p:cBhvr>
                                    </p:animEffect>
                                  </p:childTnLst>
                                </p:cTn>
                              </p:par>
                              <p:par>
                                <p:cTn id="129" presetID="22" presetClass="entr" presetSubtype="4" fill="hold" nodeType="withEffect">
                                  <p:stCondLst>
                                    <p:cond delay="0"/>
                                  </p:stCondLst>
                                  <p:childTnLst>
                                    <p:set>
                                      <p:cBhvr>
                                        <p:cTn id="130" dur="1" fill="hold">
                                          <p:stCondLst>
                                            <p:cond delay="0"/>
                                          </p:stCondLst>
                                        </p:cTn>
                                        <p:tgtEl>
                                          <p:spTgt spid="101"/>
                                        </p:tgtEl>
                                        <p:attrNameLst>
                                          <p:attrName>style.visibility</p:attrName>
                                        </p:attrNameLst>
                                      </p:cBhvr>
                                      <p:to>
                                        <p:strVal val="visible"/>
                                      </p:to>
                                    </p:set>
                                    <p:animEffect transition="in" filter="wipe(down)">
                                      <p:cBhvr>
                                        <p:cTn id="131" dur="500"/>
                                        <p:tgtEl>
                                          <p:spTgt spid="101"/>
                                        </p:tgtEl>
                                      </p:cBhvr>
                                    </p:animEffect>
                                  </p:childTnLst>
                                </p:cTn>
                              </p:par>
                              <p:par>
                                <p:cTn id="132" presetID="22" presetClass="entr" presetSubtype="4" fill="hold" grpId="3" nodeType="withEffect">
                                  <p:stCondLst>
                                    <p:cond delay="0"/>
                                  </p:stCondLst>
                                  <p:childTnLst>
                                    <p:set>
                                      <p:cBhvr>
                                        <p:cTn id="133" dur="1" fill="hold">
                                          <p:stCondLst>
                                            <p:cond delay="0"/>
                                          </p:stCondLst>
                                        </p:cTn>
                                        <p:tgtEl>
                                          <p:spTgt spid="33"/>
                                        </p:tgtEl>
                                        <p:attrNameLst>
                                          <p:attrName>style.visibility</p:attrName>
                                        </p:attrNameLst>
                                      </p:cBhvr>
                                      <p:to>
                                        <p:strVal val="visible"/>
                                      </p:to>
                                    </p:set>
                                    <p:animEffect transition="in" filter="wipe(down)">
                                      <p:cBhvr>
                                        <p:cTn id="134" dur="500"/>
                                        <p:tgtEl>
                                          <p:spTgt spid="33"/>
                                        </p:tgtEl>
                                      </p:cBhvr>
                                    </p:animEffect>
                                  </p:childTnLst>
                                </p:cTn>
                              </p:par>
                            </p:childTnLst>
                          </p:cTn>
                        </p:par>
                      </p:childTnLst>
                    </p:cTn>
                  </p:par>
                  <p:par>
                    <p:cTn id="135" fill="hold">
                      <p:stCondLst>
                        <p:cond delay="indefinite"/>
                      </p:stCondLst>
                      <p:childTnLst>
                        <p:par>
                          <p:cTn id="136" fill="hold">
                            <p:stCondLst>
                              <p:cond delay="0"/>
                            </p:stCondLst>
                            <p:childTnLst>
                              <p:par>
                                <p:cTn id="137" presetID="0" presetClass="path" presetSubtype="0" accel="50000" decel="50000" fill="hold" grpId="4" nodeType="clickEffect">
                                  <p:stCondLst>
                                    <p:cond delay="0"/>
                                  </p:stCondLst>
                                  <p:childTnLst>
                                    <p:animMotion origin="layout" path="M 4.44444E-6 3.33333E-6 C -0.04931 0.0456 -0.09862 0.09143 -0.15243 0.10393 C -0.20625 0.1162 -0.2948 0.07963 -0.32327 0.0743 " pathEditMode="relative" rAng="0" ptsTypes="AAA">
                                      <p:cBhvr>
                                        <p:cTn id="138" dur="2000" fill="hold"/>
                                        <p:tgtEl>
                                          <p:spTgt spid="33"/>
                                        </p:tgtEl>
                                        <p:attrNameLst>
                                          <p:attrName>ppt_x</p:attrName>
                                          <p:attrName>ppt_y</p:attrName>
                                        </p:attrNameLst>
                                      </p:cBhvr>
                                      <p:rCtr x="-16163" y="5301"/>
                                    </p:animMotion>
                                  </p:childTnLst>
                                </p:cTn>
                              </p:par>
                            </p:childTnLst>
                          </p:cTn>
                        </p:par>
                      </p:childTnLst>
                    </p:cTn>
                  </p:par>
                  <p:par>
                    <p:cTn id="139" fill="hold">
                      <p:stCondLst>
                        <p:cond delay="indefinite"/>
                      </p:stCondLst>
                      <p:childTnLst>
                        <p:par>
                          <p:cTn id="140" fill="hold">
                            <p:stCondLst>
                              <p:cond delay="0"/>
                            </p:stCondLst>
                            <p:childTnLst>
                              <p:par>
                                <p:cTn id="141" presetID="22" presetClass="exit" presetSubtype="4" fill="hold" grpId="3" nodeType="clickEffect">
                                  <p:stCondLst>
                                    <p:cond delay="0"/>
                                  </p:stCondLst>
                                  <p:childTnLst>
                                    <p:animEffect transition="out" filter="wipe(down)">
                                      <p:cBhvr>
                                        <p:cTn id="142" dur="500"/>
                                        <p:tgtEl>
                                          <p:spTgt spid="98"/>
                                        </p:tgtEl>
                                      </p:cBhvr>
                                    </p:animEffect>
                                    <p:set>
                                      <p:cBhvr>
                                        <p:cTn id="143" dur="1" fill="hold">
                                          <p:stCondLst>
                                            <p:cond delay="499"/>
                                          </p:stCondLst>
                                        </p:cTn>
                                        <p:tgtEl>
                                          <p:spTgt spid="98"/>
                                        </p:tgtEl>
                                        <p:attrNameLst>
                                          <p:attrName>style.visibility</p:attrName>
                                        </p:attrNameLst>
                                      </p:cBhvr>
                                      <p:to>
                                        <p:strVal val="hidden"/>
                                      </p:to>
                                    </p:set>
                                  </p:childTnLst>
                                </p:cTn>
                              </p:par>
                              <p:par>
                                <p:cTn id="144" presetID="22" presetClass="exit" presetSubtype="4" fill="hold" nodeType="withEffect">
                                  <p:stCondLst>
                                    <p:cond delay="0"/>
                                  </p:stCondLst>
                                  <p:childTnLst>
                                    <p:animEffect transition="out" filter="wipe(down)">
                                      <p:cBhvr>
                                        <p:cTn id="145" dur="500"/>
                                        <p:tgtEl>
                                          <p:spTgt spid="101"/>
                                        </p:tgtEl>
                                      </p:cBhvr>
                                    </p:animEffect>
                                    <p:set>
                                      <p:cBhvr>
                                        <p:cTn id="146" dur="1" fill="hold">
                                          <p:stCondLst>
                                            <p:cond delay="499"/>
                                          </p:stCondLst>
                                        </p:cTn>
                                        <p:tgtEl>
                                          <p:spTgt spid="101"/>
                                        </p:tgtEl>
                                        <p:attrNameLst>
                                          <p:attrName>style.visibility</p:attrName>
                                        </p:attrNameLst>
                                      </p:cBhvr>
                                      <p:to>
                                        <p:strVal val="hidden"/>
                                      </p:to>
                                    </p:set>
                                  </p:childTnLst>
                                </p:cTn>
                              </p:par>
                              <p:par>
                                <p:cTn id="147" presetID="22" presetClass="exit" presetSubtype="4" fill="hold" grpId="2" nodeType="withEffect">
                                  <p:stCondLst>
                                    <p:cond delay="0"/>
                                  </p:stCondLst>
                                  <p:childTnLst>
                                    <p:animEffect transition="out" filter="wipe(down)">
                                      <p:cBhvr>
                                        <p:cTn id="148" dur="500"/>
                                        <p:tgtEl>
                                          <p:spTgt spid="33"/>
                                        </p:tgtEl>
                                      </p:cBhvr>
                                    </p:animEffect>
                                    <p:set>
                                      <p:cBhvr>
                                        <p:cTn id="149" dur="1" fill="hold">
                                          <p:stCondLst>
                                            <p:cond delay="499"/>
                                          </p:stCondLst>
                                        </p:cTn>
                                        <p:tgtEl>
                                          <p:spTgt spid="33"/>
                                        </p:tgtEl>
                                        <p:attrNameLst>
                                          <p:attrName>style.visibility</p:attrName>
                                        </p:attrNameLst>
                                      </p:cBhvr>
                                      <p:to>
                                        <p:strVal val="hidden"/>
                                      </p:to>
                                    </p:set>
                                  </p:childTnLst>
                                </p:cTn>
                              </p:par>
                              <p:par>
                                <p:cTn id="150" presetID="22" presetClass="exit" presetSubtype="4" fill="hold" grpId="1" nodeType="withEffect">
                                  <p:stCondLst>
                                    <p:cond delay="0"/>
                                  </p:stCondLst>
                                  <p:childTnLst>
                                    <p:animEffect transition="out" filter="wipe(down)">
                                      <p:cBhvr>
                                        <p:cTn id="151" dur="500"/>
                                        <p:tgtEl>
                                          <p:spTgt spid="50"/>
                                        </p:tgtEl>
                                      </p:cBhvr>
                                    </p:animEffect>
                                    <p:set>
                                      <p:cBhvr>
                                        <p:cTn id="152" dur="1" fill="hold">
                                          <p:stCondLst>
                                            <p:cond delay="499"/>
                                          </p:stCondLst>
                                        </p:cTn>
                                        <p:tgtEl>
                                          <p:spTgt spid="50"/>
                                        </p:tgtEl>
                                        <p:attrNameLst>
                                          <p:attrName>style.visibility</p:attrName>
                                        </p:attrNameLst>
                                      </p:cBhvr>
                                      <p:to>
                                        <p:strVal val="hidden"/>
                                      </p:to>
                                    </p:set>
                                  </p:childTnLst>
                                </p:cTn>
                              </p:par>
                              <p:par>
                                <p:cTn id="153" presetID="22" presetClass="exit" presetSubtype="4" fill="hold" grpId="1" nodeType="withEffect">
                                  <p:stCondLst>
                                    <p:cond delay="0"/>
                                  </p:stCondLst>
                                  <p:childTnLst>
                                    <p:animEffect transition="out" filter="wipe(down)">
                                      <p:cBhvr>
                                        <p:cTn id="154" dur="500"/>
                                        <p:tgtEl>
                                          <p:spTgt spid="46"/>
                                        </p:tgtEl>
                                      </p:cBhvr>
                                    </p:animEffect>
                                    <p:set>
                                      <p:cBhvr>
                                        <p:cTn id="155" dur="1" fill="hold">
                                          <p:stCondLst>
                                            <p:cond delay="499"/>
                                          </p:stCondLst>
                                        </p:cTn>
                                        <p:tgtEl>
                                          <p:spTgt spid="46"/>
                                        </p:tgtEl>
                                        <p:attrNameLst>
                                          <p:attrName>style.visibility</p:attrName>
                                        </p:attrNameLst>
                                      </p:cBhvr>
                                      <p:to>
                                        <p:strVal val="hidden"/>
                                      </p:to>
                                    </p:set>
                                  </p:childTnLst>
                                </p:cTn>
                              </p:par>
                              <p:par>
                                <p:cTn id="156" presetID="22" presetClass="exit" presetSubtype="4" fill="hold" grpId="1" nodeType="withEffect">
                                  <p:stCondLst>
                                    <p:cond delay="0"/>
                                  </p:stCondLst>
                                  <p:childTnLst>
                                    <p:animEffect transition="out" filter="wipe(down)">
                                      <p:cBhvr>
                                        <p:cTn id="157" dur="500"/>
                                        <p:tgtEl>
                                          <p:spTgt spid="48"/>
                                        </p:tgtEl>
                                      </p:cBhvr>
                                    </p:animEffect>
                                    <p:set>
                                      <p:cBhvr>
                                        <p:cTn id="158" dur="1" fill="hold">
                                          <p:stCondLst>
                                            <p:cond delay="499"/>
                                          </p:stCondLst>
                                        </p:cTn>
                                        <p:tgtEl>
                                          <p:spTgt spid="48"/>
                                        </p:tgtEl>
                                        <p:attrNameLst>
                                          <p:attrName>style.visibility</p:attrName>
                                        </p:attrNameLst>
                                      </p:cBhvr>
                                      <p:to>
                                        <p:strVal val="hidden"/>
                                      </p:to>
                                    </p:set>
                                  </p:childTnLst>
                                </p:cTn>
                              </p:par>
                            </p:childTnLst>
                          </p:cTn>
                        </p:par>
                      </p:childTnLst>
                    </p:cTn>
                  </p:par>
                  <p:par>
                    <p:cTn id="159" fill="hold">
                      <p:stCondLst>
                        <p:cond delay="indefinite"/>
                      </p:stCondLst>
                      <p:childTnLst>
                        <p:par>
                          <p:cTn id="160" fill="hold">
                            <p:stCondLst>
                              <p:cond delay="0"/>
                            </p:stCondLst>
                            <p:childTnLst>
                              <p:par>
                                <p:cTn id="161" presetID="22" presetClass="entr" presetSubtype="4" fill="hold" grpId="4" nodeType="clickEffect">
                                  <p:stCondLst>
                                    <p:cond delay="0"/>
                                  </p:stCondLst>
                                  <p:childTnLst>
                                    <p:set>
                                      <p:cBhvr>
                                        <p:cTn id="162" dur="1" fill="hold">
                                          <p:stCondLst>
                                            <p:cond delay="0"/>
                                          </p:stCondLst>
                                        </p:cTn>
                                        <p:tgtEl>
                                          <p:spTgt spid="98"/>
                                        </p:tgtEl>
                                        <p:attrNameLst>
                                          <p:attrName>style.visibility</p:attrName>
                                        </p:attrNameLst>
                                      </p:cBhvr>
                                      <p:to>
                                        <p:strVal val="visible"/>
                                      </p:to>
                                    </p:set>
                                    <p:animEffect transition="in" filter="wipe(down)">
                                      <p:cBhvr>
                                        <p:cTn id="163" dur="500"/>
                                        <p:tgtEl>
                                          <p:spTgt spid="98"/>
                                        </p:tgtEl>
                                      </p:cBhvr>
                                    </p:animEffect>
                                  </p:childTnLst>
                                </p:cTn>
                              </p:par>
                              <p:par>
                                <p:cTn id="164" presetID="22" presetClass="entr" presetSubtype="4" fill="hold" nodeType="withEffect">
                                  <p:stCondLst>
                                    <p:cond delay="0"/>
                                  </p:stCondLst>
                                  <p:childTnLst>
                                    <p:set>
                                      <p:cBhvr>
                                        <p:cTn id="165" dur="1" fill="hold">
                                          <p:stCondLst>
                                            <p:cond delay="0"/>
                                          </p:stCondLst>
                                        </p:cTn>
                                        <p:tgtEl>
                                          <p:spTgt spid="101"/>
                                        </p:tgtEl>
                                        <p:attrNameLst>
                                          <p:attrName>style.visibility</p:attrName>
                                        </p:attrNameLst>
                                      </p:cBhvr>
                                      <p:to>
                                        <p:strVal val="visible"/>
                                      </p:to>
                                    </p:set>
                                    <p:animEffect transition="in" filter="wipe(down)">
                                      <p:cBhvr>
                                        <p:cTn id="166" dur="500"/>
                                        <p:tgtEl>
                                          <p:spTgt spid="101"/>
                                        </p:tgtEl>
                                      </p:cBhvr>
                                    </p:animEffect>
                                  </p:childTnLst>
                                </p:cTn>
                              </p:par>
                              <p:par>
                                <p:cTn id="167" presetID="22" presetClass="entr" presetSubtype="4" fill="hold" grpId="0" nodeType="withEffect">
                                  <p:stCondLst>
                                    <p:cond delay="0"/>
                                  </p:stCondLst>
                                  <p:childTnLst>
                                    <p:set>
                                      <p:cBhvr>
                                        <p:cTn id="168" dur="1" fill="hold">
                                          <p:stCondLst>
                                            <p:cond delay="0"/>
                                          </p:stCondLst>
                                        </p:cTn>
                                        <p:tgtEl>
                                          <p:spTgt spid="34"/>
                                        </p:tgtEl>
                                        <p:attrNameLst>
                                          <p:attrName>style.visibility</p:attrName>
                                        </p:attrNameLst>
                                      </p:cBhvr>
                                      <p:to>
                                        <p:strVal val="visible"/>
                                      </p:to>
                                    </p:set>
                                    <p:animEffect transition="in" filter="wipe(down)">
                                      <p:cBhvr>
                                        <p:cTn id="169" dur="500"/>
                                        <p:tgtEl>
                                          <p:spTgt spid="34"/>
                                        </p:tgtEl>
                                      </p:cBhvr>
                                    </p:animEffect>
                                  </p:childTnLst>
                                </p:cTn>
                              </p:par>
                            </p:childTnLst>
                          </p:cTn>
                        </p:par>
                      </p:childTnLst>
                    </p:cTn>
                  </p:par>
                  <p:par>
                    <p:cTn id="170" fill="hold">
                      <p:stCondLst>
                        <p:cond delay="indefinite"/>
                      </p:stCondLst>
                      <p:childTnLst>
                        <p:par>
                          <p:cTn id="171" fill="hold">
                            <p:stCondLst>
                              <p:cond delay="0"/>
                            </p:stCondLst>
                            <p:childTnLst>
                              <p:par>
                                <p:cTn id="172" presetID="0" presetClass="path" presetSubtype="0" accel="50000" decel="50000" fill="hold" grpId="1" nodeType="clickEffect">
                                  <p:stCondLst>
                                    <p:cond delay="0"/>
                                  </p:stCondLst>
                                  <p:childTnLst>
                                    <p:animMotion origin="layout" path="M 1.11111E-6 0.00185 C -0.02708 0.04791 -0.05417 0.09444 -0.0941 0.10671 C -0.13403 0.11875 -0.23941 0.075 -0.23941 0.07523 " pathEditMode="relative" rAng="0" ptsTypes="AAA">
                                      <p:cBhvr>
                                        <p:cTn id="173" dur="2000" fill="hold"/>
                                        <p:tgtEl>
                                          <p:spTgt spid="34"/>
                                        </p:tgtEl>
                                        <p:attrNameLst>
                                          <p:attrName>ppt_x</p:attrName>
                                          <p:attrName>ppt_y</p:attrName>
                                        </p:attrNameLst>
                                      </p:cBhvr>
                                      <p:rCtr x="-11979" y="5347"/>
                                    </p:animMotion>
                                  </p:childTnLst>
                                </p:cTn>
                              </p:par>
                            </p:childTnLst>
                          </p:cTn>
                        </p:par>
                      </p:childTnLst>
                    </p:cTn>
                  </p:par>
                  <p:par>
                    <p:cTn id="174" fill="hold">
                      <p:stCondLst>
                        <p:cond delay="indefinite"/>
                      </p:stCondLst>
                      <p:childTnLst>
                        <p:par>
                          <p:cTn id="175" fill="hold">
                            <p:stCondLst>
                              <p:cond delay="0"/>
                            </p:stCondLst>
                            <p:childTnLst>
                              <p:par>
                                <p:cTn id="176" presetID="22" presetClass="exit" presetSubtype="4" fill="hold" grpId="5" nodeType="clickEffect">
                                  <p:stCondLst>
                                    <p:cond delay="0"/>
                                  </p:stCondLst>
                                  <p:childTnLst>
                                    <p:animEffect transition="out" filter="wipe(down)">
                                      <p:cBhvr>
                                        <p:cTn id="177" dur="500"/>
                                        <p:tgtEl>
                                          <p:spTgt spid="98"/>
                                        </p:tgtEl>
                                      </p:cBhvr>
                                    </p:animEffect>
                                    <p:set>
                                      <p:cBhvr>
                                        <p:cTn id="178" dur="1" fill="hold">
                                          <p:stCondLst>
                                            <p:cond delay="499"/>
                                          </p:stCondLst>
                                        </p:cTn>
                                        <p:tgtEl>
                                          <p:spTgt spid="98"/>
                                        </p:tgtEl>
                                        <p:attrNameLst>
                                          <p:attrName>style.visibility</p:attrName>
                                        </p:attrNameLst>
                                      </p:cBhvr>
                                      <p:to>
                                        <p:strVal val="hidden"/>
                                      </p:to>
                                    </p:set>
                                  </p:childTnLst>
                                </p:cTn>
                              </p:par>
                              <p:par>
                                <p:cTn id="179" presetID="22" presetClass="exit" presetSubtype="4" fill="hold" nodeType="withEffect">
                                  <p:stCondLst>
                                    <p:cond delay="0"/>
                                  </p:stCondLst>
                                  <p:childTnLst>
                                    <p:animEffect transition="out" filter="wipe(down)">
                                      <p:cBhvr>
                                        <p:cTn id="180" dur="500"/>
                                        <p:tgtEl>
                                          <p:spTgt spid="101"/>
                                        </p:tgtEl>
                                      </p:cBhvr>
                                    </p:animEffect>
                                    <p:set>
                                      <p:cBhvr>
                                        <p:cTn id="181" dur="1" fill="hold">
                                          <p:stCondLst>
                                            <p:cond delay="499"/>
                                          </p:stCondLst>
                                        </p:cTn>
                                        <p:tgtEl>
                                          <p:spTgt spid="101"/>
                                        </p:tgtEl>
                                        <p:attrNameLst>
                                          <p:attrName>style.visibility</p:attrName>
                                        </p:attrNameLst>
                                      </p:cBhvr>
                                      <p:to>
                                        <p:strVal val="hidden"/>
                                      </p:to>
                                    </p:set>
                                  </p:childTnLst>
                                </p:cTn>
                              </p:par>
                            </p:childTnLst>
                          </p:cTn>
                        </p:par>
                      </p:childTnLst>
                    </p:cTn>
                  </p:par>
                  <p:par>
                    <p:cTn id="182" fill="hold">
                      <p:stCondLst>
                        <p:cond delay="indefinite"/>
                      </p:stCondLst>
                      <p:childTnLst>
                        <p:par>
                          <p:cTn id="183" fill="hold">
                            <p:stCondLst>
                              <p:cond delay="0"/>
                            </p:stCondLst>
                            <p:childTnLst>
                              <p:par>
                                <p:cTn id="184" presetID="22" presetClass="entr" presetSubtype="4" fill="hold" grpId="6" nodeType="clickEffect">
                                  <p:stCondLst>
                                    <p:cond delay="0"/>
                                  </p:stCondLst>
                                  <p:childTnLst>
                                    <p:set>
                                      <p:cBhvr>
                                        <p:cTn id="185" dur="1" fill="hold">
                                          <p:stCondLst>
                                            <p:cond delay="0"/>
                                          </p:stCondLst>
                                        </p:cTn>
                                        <p:tgtEl>
                                          <p:spTgt spid="35"/>
                                        </p:tgtEl>
                                        <p:attrNameLst>
                                          <p:attrName>style.visibility</p:attrName>
                                        </p:attrNameLst>
                                      </p:cBhvr>
                                      <p:to>
                                        <p:strVal val="visible"/>
                                      </p:to>
                                    </p:set>
                                    <p:animEffect transition="in" filter="wipe(down)">
                                      <p:cBhvr>
                                        <p:cTn id="186" dur="500"/>
                                        <p:tgtEl>
                                          <p:spTgt spid="35"/>
                                        </p:tgtEl>
                                      </p:cBhvr>
                                    </p:animEffect>
                                  </p:childTnLst>
                                </p:cTn>
                              </p:par>
                              <p:par>
                                <p:cTn id="187" presetID="22" presetClass="entr" presetSubtype="4" fill="hold" nodeType="withEffect">
                                  <p:stCondLst>
                                    <p:cond delay="0"/>
                                  </p:stCondLst>
                                  <p:childTnLst>
                                    <p:set>
                                      <p:cBhvr>
                                        <p:cTn id="188" dur="1" fill="hold">
                                          <p:stCondLst>
                                            <p:cond delay="0"/>
                                          </p:stCondLst>
                                        </p:cTn>
                                        <p:tgtEl>
                                          <p:spTgt spid="37"/>
                                        </p:tgtEl>
                                        <p:attrNameLst>
                                          <p:attrName>style.visibility</p:attrName>
                                        </p:attrNameLst>
                                      </p:cBhvr>
                                      <p:to>
                                        <p:strVal val="visible"/>
                                      </p:to>
                                    </p:set>
                                    <p:animEffect transition="in" filter="wipe(down)">
                                      <p:cBhvr>
                                        <p:cTn id="189" dur="500"/>
                                        <p:tgtEl>
                                          <p:spTgt spid="37"/>
                                        </p:tgtEl>
                                      </p:cBhvr>
                                    </p:animEffect>
                                  </p:childTnLst>
                                </p:cTn>
                              </p:par>
                              <p:par>
                                <p:cTn id="190" presetID="22" presetClass="entr" presetSubtype="4" fill="hold" grpId="1" nodeType="withEffect">
                                  <p:stCondLst>
                                    <p:cond delay="0"/>
                                  </p:stCondLst>
                                  <p:childTnLst>
                                    <p:set>
                                      <p:cBhvr>
                                        <p:cTn id="191" dur="1" fill="hold">
                                          <p:stCondLst>
                                            <p:cond delay="0"/>
                                          </p:stCondLst>
                                        </p:cTn>
                                        <p:tgtEl>
                                          <p:spTgt spid="38"/>
                                        </p:tgtEl>
                                        <p:attrNameLst>
                                          <p:attrName>style.visibility</p:attrName>
                                        </p:attrNameLst>
                                      </p:cBhvr>
                                      <p:to>
                                        <p:strVal val="visible"/>
                                      </p:to>
                                    </p:set>
                                    <p:animEffect transition="in" filter="wipe(down)">
                                      <p:cBhvr>
                                        <p:cTn id="192" dur="500"/>
                                        <p:tgtEl>
                                          <p:spTgt spid="38"/>
                                        </p:tgtEl>
                                      </p:cBhvr>
                                    </p:animEffect>
                                  </p:childTnLst>
                                </p:cTn>
                              </p:par>
                            </p:childTnLst>
                          </p:cTn>
                        </p:par>
                      </p:childTnLst>
                    </p:cTn>
                  </p:par>
                  <p:par>
                    <p:cTn id="193" fill="hold">
                      <p:stCondLst>
                        <p:cond delay="indefinite"/>
                      </p:stCondLst>
                      <p:childTnLst>
                        <p:par>
                          <p:cTn id="194" fill="hold">
                            <p:stCondLst>
                              <p:cond delay="0"/>
                            </p:stCondLst>
                            <p:childTnLst>
                              <p:par>
                                <p:cTn id="195" presetID="0" presetClass="path" presetSubtype="0" accel="50000" decel="50000" fill="hold" grpId="2" nodeType="clickEffect">
                                  <p:stCondLst>
                                    <p:cond delay="0"/>
                                  </p:stCondLst>
                                  <p:childTnLst>
                                    <p:animMotion origin="layout" path="M 2.5E-6 2.22222E-6 L 0.32587 0.07685 " pathEditMode="relative" rAng="0" ptsTypes="AA">
                                      <p:cBhvr>
                                        <p:cTn id="196" dur="2000" fill="hold"/>
                                        <p:tgtEl>
                                          <p:spTgt spid="38"/>
                                        </p:tgtEl>
                                        <p:attrNameLst>
                                          <p:attrName>ppt_x</p:attrName>
                                          <p:attrName>ppt_y</p:attrName>
                                        </p:attrNameLst>
                                      </p:cBhvr>
                                      <p:rCtr x="16476" y="3889"/>
                                    </p:animMotion>
                                  </p:childTnLst>
                                </p:cTn>
                              </p:par>
                            </p:childTnLst>
                          </p:cTn>
                        </p:par>
                      </p:childTnLst>
                    </p:cTn>
                  </p:par>
                  <p:par>
                    <p:cTn id="197" fill="hold">
                      <p:stCondLst>
                        <p:cond delay="indefinite"/>
                      </p:stCondLst>
                      <p:childTnLst>
                        <p:par>
                          <p:cTn id="198" fill="hold">
                            <p:stCondLst>
                              <p:cond delay="0"/>
                            </p:stCondLst>
                            <p:childTnLst>
                              <p:par>
                                <p:cTn id="199" presetID="22" presetClass="exit" presetSubtype="4" fill="hold" grpId="7" nodeType="clickEffect">
                                  <p:stCondLst>
                                    <p:cond delay="0"/>
                                  </p:stCondLst>
                                  <p:childTnLst>
                                    <p:animEffect transition="out" filter="wipe(down)">
                                      <p:cBhvr>
                                        <p:cTn id="200" dur="500"/>
                                        <p:tgtEl>
                                          <p:spTgt spid="35"/>
                                        </p:tgtEl>
                                      </p:cBhvr>
                                    </p:animEffect>
                                    <p:set>
                                      <p:cBhvr>
                                        <p:cTn id="201" dur="1" fill="hold">
                                          <p:stCondLst>
                                            <p:cond delay="499"/>
                                          </p:stCondLst>
                                        </p:cTn>
                                        <p:tgtEl>
                                          <p:spTgt spid="35"/>
                                        </p:tgtEl>
                                        <p:attrNameLst>
                                          <p:attrName>style.visibility</p:attrName>
                                        </p:attrNameLst>
                                      </p:cBhvr>
                                      <p:to>
                                        <p:strVal val="hidden"/>
                                      </p:to>
                                    </p:set>
                                  </p:childTnLst>
                                </p:cTn>
                              </p:par>
                              <p:par>
                                <p:cTn id="202" presetID="22" presetClass="exit" presetSubtype="4" fill="hold" nodeType="withEffect">
                                  <p:stCondLst>
                                    <p:cond delay="0"/>
                                  </p:stCondLst>
                                  <p:childTnLst>
                                    <p:animEffect transition="out" filter="wipe(down)">
                                      <p:cBhvr>
                                        <p:cTn id="203" dur="500"/>
                                        <p:tgtEl>
                                          <p:spTgt spid="37"/>
                                        </p:tgtEl>
                                      </p:cBhvr>
                                    </p:animEffect>
                                    <p:set>
                                      <p:cBhvr>
                                        <p:cTn id="204" dur="1" fill="hold">
                                          <p:stCondLst>
                                            <p:cond delay="499"/>
                                          </p:stCondLst>
                                        </p:cTn>
                                        <p:tgtEl>
                                          <p:spTgt spid="37"/>
                                        </p:tgtEl>
                                        <p:attrNameLst>
                                          <p:attrName>style.visibility</p:attrName>
                                        </p:attrNameLst>
                                      </p:cBhvr>
                                      <p:to>
                                        <p:strVal val="hidden"/>
                                      </p:to>
                                    </p:set>
                                  </p:childTnLst>
                                </p:cTn>
                              </p:par>
                              <p:par>
                                <p:cTn id="205" presetID="22" presetClass="exit" presetSubtype="4" fill="hold" grpId="3" nodeType="withEffect">
                                  <p:stCondLst>
                                    <p:cond delay="0"/>
                                  </p:stCondLst>
                                  <p:childTnLst>
                                    <p:animEffect transition="out" filter="wipe(down)">
                                      <p:cBhvr>
                                        <p:cTn id="206" dur="500"/>
                                        <p:tgtEl>
                                          <p:spTgt spid="38"/>
                                        </p:tgtEl>
                                      </p:cBhvr>
                                    </p:animEffect>
                                    <p:set>
                                      <p:cBhvr>
                                        <p:cTn id="207" dur="1" fill="hold">
                                          <p:stCondLst>
                                            <p:cond delay="499"/>
                                          </p:stCondLst>
                                        </p:cTn>
                                        <p:tgtEl>
                                          <p:spTgt spid="38"/>
                                        </p:tgtEl>
                                        <p:attrNameLst>
                                          <p:attrName>style.visibility</p:attrName>
                                        </p:attrNameLst>
                                      </p:cBhvr>
                                      <p:to>
                                        <p:strVal val="hidden"/>
                                      </p:to>
                                    </p:set>
                                  </p:childTnLst>
                                </p:cTn>
                              </p:par>
                              <p:par>
                                <p:cTn id="208" presetID="22" presetClass="entr" presetSubtype="4" fill="hold" grpId="0" nodeType="withEffect">
                                  <p:stCondLst>
                                    <p:cond delay="0"/>
                                  </p:stCondLst>
                                  <p:childTnLst>
                                    <p:set>
                                      <p:cBhvr>
                                        <p:cTn id="209" dur="1" fill="hold">
                                          <p:stCondLst>
                                            <p:cond delay="0"/>
                                          </p:stCondLst>
                                        </p:cTn>
                                        <p:tgtEl>
                                          <p:spTgt spid="40"/>
                                        </p:tgtEl>
                                        <p:attrNameLst>
                                          <p:attrName>style.visibility</p:attrName>
                                        </p:attrNameLst>
                                      </p:cBhvr>
                                      <p:to>
                                        <p:strVal val="visible"/>
                                      </p:to>
                                    </p:set>
                                    <p:animEffect transition="in" filter="wipe(down)">
                                      <p:cBhvr>
                                        <p:cTn id="210"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2"/>
      <p:bldP spid="98" grpId="3"/>
      <p:bldP spid="98" grpId="4"/>
      <p:bldP spid="98" grpId="5"/>
      <p:bldP spid="98" grpId="6"/>
      <p:bldP spid="98" grpId="7"/>
      <p:bldP spid="98" grpId="8"/>
      <p:bldP spid="98" grpId="9"/>
      <p:bldP spid="107" grpId="0"/>
      <p:bldP spid="107" grpId="1"/>
      <p:bldP spid="107" grpId="2"/>
      <p:bldP spid="107" grpId="3"/>
      <p:bldP spid="46" grpId="1" animBg="1"/>
      <p:bldP spid="46" grpId="2" animBg="1"/>
      <p:bldP spid="48" grpId="1" animBg="1"/>
      <p:bldP spid="48" grpId="2" animBg="1"/>
      <p:bldP spid="50" grpId="1"/>
      <p:bldP spid="50" grpId="2"/>
      <p:bldP spid="24" grpId="0" animBg="1"/>
      <p:bldP spid="24" grpId="1" animBg="1"/>
      <p:bldP spid="24" grpId="2" animBg="1"/>
      <p:bldP spid="31" grpId="0" animBg="1"/>
      <p:bldP spid="31" grpId="1" animBg="1"/>
      <p:bldP spid="31" grpId="2" animBg="1"/>
      <p:bldP spid="34" grpId="0" animBg="1"/>
      <p:bldP spid="34" grpId="1" animBg="1"/>
      <p:bldP spid="35" grpId="6"/>
      <p:bldP spid="35" grpId="7"/>
      <p:bldP spid="42" grpId="1" animBg="1"/>
      <p:bldP spid="42" grpId="2" animBg="1"/>
      <p:bldP spid="42" grpId="3" animBg="1"/>
      <p:bldP spid="44" grpId="0" animBg="1"/>
      <p:bldP spid="44" grpId="1" animBg="1"/>
      <p:bldP spid="44" grpId="2" animBg="1"/>
      <p:bldP spid="32" grpId="0" animBg="1"/>
      <p:bldP spid="33" grpId="2" animBg="1"/>
      <p:bldP spid="33" grpId="3" animBg="1"/>
      <p:bldP spid="33" grpId="4" animBg="1"/>
      <p:bldP spid="38" grpId="1" animBg="1"/>
      <p:bldP spid="38" grpId="2" animBg="1"/>
      <p:bldP spid="38" grpId="3" animBg="1"/>
      <p:bldP spid="4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角丸四角形 32"/>
          <p:cNvSpPr/>
          <p:nvPr/>
        </p:nvSpPr>
        <p:spPr>
          <a:xfrm>
            <a:off x="1589852" y="4547364"/>
            <a:ext cx="4191023" cy="1774777"/>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350"/>
          </a:p>
        </p:txBody>
      </p:sp>
      <p:sp>
        <p:nvSpPr>
          <p:cNvPr id="2" name="Title 1"/>
          <p:cNvSpPr>
            <a:spLocks noGrp="1"/>
          </p:cNvSpPr>
          <p:nvPr>
            <p:ph type="title"/>
          </p:nvPr>
        </p:nvSpPr>
        <p:spPr/>
        <p:txBody>
          <a:bodyPr/>
          <a:lstStyle/>
          <a:p>
            <a:r>
              <a:rPr lang="ja-JP" altLang="en-US" dirty="0"/>
              <a:t>検知結果の取得</a:t>
            </a:r>
            <a:endParaRPr kumimoji="1" lang="ja-JP" altLang="en-US" dirty="0"/>
          </a:p>
        </p:txBody>
      </p:sp>
      <p:sp>
        <p:nvSpPr>
          <p:cNvPr id="3" name="Content Placeholder 2"/>
          <p:cNvSpPr>
            <a:spLocks noGrp="1"/>
          </p:cNvSpPr>
          <p:nvPr>
            <p:ph idx="1"/>
          </p:nvPr>
        </p:nvSpPr>
        <p:spPr/>
        <p:txBody>
          <a:bodyPr/>
          <a:lstStyle/>
          <a:p>
            <a:r>
              <a:rPr kumimoji="1" lang="ja-JP" altLang="en-US" dirty="0" smtClean="0"/>
              <a:t>監視</a:t>
            </a:r>
            <a:r>
              <a:rPr kumimoji="1" lang="ja-JP" altLang="en-US" dirty="0"/>
              <a:t>ホストは</a:t>
            </a:r>
            <a:r>
              <a:rPr kumimoji="1" lang="en-US" altLang="ja-JP" dirty="0"/>
              <a:t>RDMA Read</a:t>
            </a:r>
            <a:r>
              <a:rPr kumimoji="1" lang="ja-JP" altLang="en-US" dirty="0"/>
              <a:t>を用いたポーリングに</a:t>
            </a:r>
            <a:r>
              <a:rPr kumimoji="1" lang="ja-JP" altLang="en-US" dirty="0" smtClean="0"/>
              <a:t>より，読み込み</a:t>
            </a:r>
            <a:r>
              <a:rPr kumimoji="1" lang="ja-JP" altLang="en-US" dirty="0"/>
              <a:t>フラグのセットを待つ</a:t>
            </a:r>
            <a:endParaRPr kumimoji="1" lang="en-US" altLang="ja-JP" dirty="0"/>
          </a:p>
          <a:p>
            <a:pPr lvl="1"/>
            <a:r>
              <a:rPr lang="en-US" altLang="ja-JP" dirty="0"/>
              <a:t>GPU</a:t>
            </a:r>
            <a:r>
              <a:rPr lang="ja-JP" altLang="en-US" dirty="0"/>
              <a:t>による書き込みを通知するハードウェア機構がないため</a:t>
            </a:r>
            <a:endParaRPr kumimoji="1" lang="en-US" altLang="ja-JP" dirty="0"/>
          </a:p>
          <a:p>
            <a:pPr lvl="1"/>
            <a:r>
              <a:rPr lang="ja-JP" altLang="en-US" dirty="0"/>
              <a:t>セットされたら検知結果を取得</a:t>
            </a:r>
            <a:r>
              <a:rPr lang="ja-JP" altLang="en-US" dirty="0" smtClean="0"/>
              <a:t>し，読み込み</a:t>
            </a:r>
            <a:r>
              <a:rPr lang="ja-JP" altLang="en-US" dirty="0"/>
              <a:t>フラグを</a:t>
            </a:r>
            <a:r>
              <a:rPr lang="ja-JP" altLang="en-US" dirty="0" smtClean="0"/>
              <a:t>クリア</a:t>
            </a:r>
            <a:endParaRPr lang="en-US" altLang="ja-JP" dirty="0" smtClean="0"/>
          </a:p>
          <a:p>
            <a:r>
              <a:rPr lang="en-US" altLang="ja-JP" dirty="0"/>
              <a:t>GPU</a:t>
            </a:r>
            <a:r>
              <a:rPr lang="ja-JP" altLang="en-US" dirty="0"/>
              <a:t>は検知結果を</a:t>
            </a:r>
            <a:r>
              <a:rPr lang="en-US" altLang="ja-JP" dirty="0"/>
              <a:t>GPU</a:t>
            </a:r>
            <a:r>
              <a:rPr lang="ja-JP" altLang="en-US" dirty="0"/>
              <a:t>メモリに書き込む</a:t>
            </a:r>
            <a:endParaRPr lang="en-US" altLang="ja-JP" dirty="0"/>
          </a:p>
          <a:p>
            <a:pPr lvl="1"/>
            <a:r>
              <a:rPr lang="ja-JP" altLang="en-US" dirty="0"/>
              <a:t>完了したら，読み込みフラグを</a:t>
            </a:r>
            <a:r>
              <a:rPr lang="ja-JP" altLang="en-US" dirty="0" smtClean="0"/>
              <a:t>セット</a:t>
            </a:r>
            <a:endParaRPr lang="en-US" altLang="ja-JP"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
        <p:nvSpPr>
          <p:cNvPr id="24" name="角丸四角形 23"/>
          <p:cNvSpPr/>
          <p:nvPr/>
        </p:nvSpPr>
        <p:spPr>
          <a:xfrm>
            <a:off x="6541648" y="4547364"/>
            <a:ext cx="969042" cy="1774778"/>
          </a:xfrm>
          <a:prstGeom prst="roundRect">
            <a:avLst/>
          </a:prstGeom>
          <a:solidFill>
            <a:schemeClr val="bg1">
              <a:lumMod val="85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100" dirty="0" smtClean="0"/>
              <a:t>監視ホスト</a:t>
            </a:r>
            <a:endParaRPr kumimoji="1" lang="ja-JP" altLang="en-US" sz="2100" dirty="0"/>
          </a:p>
        </p:txBody>
      </p:sp>
      <p:sp>
        <p:nvSpPr>
          <p:cNvPr id="25" name="テキスト ボックス 24"/>
          <p:cNvSpPr txBox="1"/>
          <p:nvPr/>
        </p:nvSpPr>
        <p:spPr>
          <a:xfrm>
            <a:off x="2619194" y="4542424"/>
            <a:ext cx="2052014" cy="461665"/>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2400" dirty="0" smtClean="0"/>
              <a:t>GPU</a:t>
            </a:r>
            <a:endParaRPr kumimoji="1" lang="ja-JP" altLang="en-US" sz="2400" dirty="0"/>
          </a:p>
        </p:txBody>
      </p:sp>
      <p:sp>
        <p:nvSpPr>
          <p:cNvPr id="28" name="角丸四角形 27"/>
          <p:cNvSpPr/>
          <p:nvPr/>
        </p:nvSpPr>
        <p:spPr>
          <a:xfrm>
            <a:off x="1701604" y="4956289"/>
            <a:ext cx="1259094" cy="956925"/>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100" dirty="0" smtClean="0"/>
              <a:t>OS</a:t>
            </a:r>
            <a:r>
              <a:rPr kumimoji="1" lang="ja-JP" altLang="en-US" sz="2100" dirty="0" smtClean="0"/>
              <a:t>監視</a:t>
            </a:r>
            <a:endParaRPr kumimoji="1" lang="en-US" altLang="ja-JP" sz="2100" dirty="0" smtClean="0"/>
          </a:p>
          <a:p>
            <a:pPr algn="ctr"/>
            <a:r>
              <a:rPr kumimoji="1" lang="ja-JP" altLang="en-US" sz="2100" dirty="0" smtClean="0"/>
              <a:t>システム</a:t>
            </a:r>
            <a:endParaRPr kumimoji="1" lang="ja-JP" altLang="en-US" sz="2100" dirty="0"/>
          </a:p>
        </p:txBody>
      </p:sp>
      <p:sp>
        <p:nvSpPr>
          <p:cNvPr id="29" name="テキスト ボックス 28"/>
          <p:cNvSpPr txBox="1"/>
          <p:nvPr/>
        </p:nvSpPr>
        <p:spPr>
          <a:xfrm>
            <a:off x="3927732" y="5250085"/>
            <a:ext cx="1198800" cy="367200"/>
          </a:xfrm>
          <a:prstGeom prst="rect">
            <a:avLst/>
          </a:prstGeom>
          <a:solidFill>
            <a:schemeClr val="bg1"/>
          </a:solidFill>
          <a:ln w="38100">
            <a:solidFill>
              <a:schemeClr val="tx1"/>
            </a:solidFill>
          </a:ln>
        </p:spPr>
        <p:txBody>
          <a:bodyPr wrap="square" rtlCol="0">
            <a:spAutoFit/>
          </a:bodyPr>
          <a:lstStyle/>
          <a:p>
            <a:pPr algn="ctr"/>
            <a:r>
              <a:rPr kumimoji="1" lang="ja-JP" altLang="en-US" dirty="0" smtClean="0">
                <a:latin typeface="MS PGothic" charset="-128"/>
                <a:ea typeface="MS PGothic" charset="-128"/>
                <a:cs typeface="MS PGothic" charset="-128"/>
              </a:rPr>
              <a:t>検知結果</a:t>
            </a:r>
            <a:endParaRPr kumimoji="1" lang="ja-JP" altLang="en-US" dirty="0">
              <a:latin typeface="MS PGothic" charset="-128"/>
              <a:ea typeface="MS PGothic" charset="-128"/>
              <a:cs typeface="MS PGothic" charset="-128"/>
            </a:endParaRPr>
          </a:p>
        </p:txBody>
      </p:sp>
      <p:cxnSp>
        <p:nvCxnSpPr>
          <p:cNvPr id="34" name="直線矢印コネクタ 33"/>
          <p:cNvCxnSpPr>
            <a:stCxn id="72" idx="3"/>
            <a:endCxn id="24" idx="1"/>
          </p:cNvCxnSpPr>
          <p:nvPr/>
        </p:nvCxnSpPr>
        <p:spPr>
          <a:xfrm>
            <a:off x="5497467" y="5430157"/>
            <a:ext cx="1044181" cy="4596"/>
          </a:xfrm>
          <a:prstGeom prst="straightConnector1">
            <a:avLst/>
          </a:prstGeom>
          <a:ln w="28575">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36" name="テキスト ボックス 35"/>
          <p:cNvSpPr txBox="1"/>
          <p:nvPr/>
        </p:nvSpPr>
        <p:spPr>
          <a:xfrm>
            <a:off x="5783419" y="4787354"/>
            <a:ext cx="789795" cy="646331"/>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err="1" smtClean="0"/>
              <a:t>RDMARead</a:t>
            </a:r>
            <a:endParaRPr kumimoji="1" lang="ja-JP" altLang="en-US" dirty="0"/>
          </a:p>
        </p:txBody>
      </p:sp>
      <p:sp>
        <p:nvSpPr>
          <p:cNvPr id="37" name="テキスト ボックス 36"/>
          <p:cNvSpPr txBox="1"/>
          <p:nvPr/>
        </p:nvSpPr>
        <p:spPr>
          <a:xfrm>
            <a:off x="5129152" y="5249835"/>
            <a:ext cx="367200" cy="367200"/>
          </a:xfrm>
          <a:prstGeom prst="rect">
            <a:avLst/>
          </a:prstGeom>
          <a:solidFill>
            <a:schemeClr val="bg1"/>
          </a:solidFill>
          <a:ln w="38100">
            <a:solidFill>
              <a:schemeClr val="tx1"/>
            </a:solidFill>
          </a:ln>
        </p:spPr>
        <p:txBody>
          <a:bodyPr wrap="square" rtlCol="0">
            <a:spAutoFit/>
          </a:bodyPr>
          <a:lstStyle/>
          <a:p>
            <a:pPr algn="ctr"/>
            <a:r>
              <a:rPr kumimoji="1" lang="en-US" altLang="ja-JP" dirty="0"/>
              <a:t>0</a:t>
            </a:r>
            <a:endParaRPr kumimoji="1" lang="ja-JP" altLang="en-US" dirty="0"/>
          </a:p>
        </p:txBody>
      </p:sp>
      <p:sp>
        <p:nvSpPr>
          <p:cNvPr id="38" name="下カーブ矢印 43"/>
          <p:cNvSpPr/>
          <p:nvPr/>
        </p:nvSpPr>
        <p:spPr>
          <a:xfrm>
            <a:off x="7475681" y="5090442"/>
            <a:ext cx="703268" cy="345653"/>
          </a:xfrm>
          <a:prstGeom prst="curvedDownArrow">
            <a:avLst>
              <a:gd name="adj1" fmla="val 25000"/>
              <a:gd name="adj2" fmla="val 65461"/>
              <a:gd name="adj3" fmla="val 4038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9" name="下カーブ矢印 44"/>
          <p:cNvSpPr/>
          <p:nvPr/>
        </p:nvSpPr>
        <p:spPr>
          <a:xfrm flipH="1" flipV="1">
            <a:off x="7392672" y="5434751"/>
            <a:ext cx="703268" cy="345653"/>
          </a:xfrm>
          <a:prstGeom prst="curvedDownArrow">
            <a:avLst>
              <a:gd name="adj1" fmla="val 25000"/>
              <a:gd name="adj2" fmla="val 65461"/>
              <a:gd name="adj3" fmla="val 40380"/>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0" name="テキスト ボックス 45"/>
          <p:cNvSpPr txBox="1"/>
          <p:nvPr/>
        </p:nvSpPr>
        <p:spPr>
          <a:xfrm>
            <a:off x="7475681" y="4712585"/>
            <a:ext cx="1235698" cy="369332"/>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dirty="0" smtClean="0"/>
              <a:t>ポーリング</a:t>
            </a:r>
            <a:endParaRPr kumimoji="1" lang="ja-JP" altLang="en-US" dirty="0"/>
          </a:p>
        </p:txBody>
      </p:sp>
      <p:sp>
        <p:nvSpPr>
          <p:cNvPr id="55" name="角丸四角形 54"/>
          <p:cNvSpPr/>
          <p:nvPr/>
        </p:nvSpPr>
        <p:spPr>
          <a:xfrm>
            <a:off x="1732181" y="5779850"/>
            <a:ext cx="1190128" cy="369413"/>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mtClean="0"/>
              <a:t>検知結果</a:t>
            </a:r>
            <a:endParaRPr kumimoji="1" lang="ja-JP" altLang="en-US" dirty="0"/>
          </a:p>
        </p:txBody>
      </p:sp>
      <p:sp>
        <p:nvSpPr>
          <p:cNvPr id="56" name="テキスト ボックス 55"/>
          <p:cNvSpPr txBox="1"/>
          <p:nvPr/>
        </p:nvSpPr>
        <p:spPr>
          <a:xfrm>
            <a:off x="2904872" y="5075843"/>
            <a:ext cx="1100693" cy="369332"/>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dirty="0" smtClean="0"/>
              <a:t>書き込み</a:t>
            </a:r>
            <a:endParaRPr kumimoji="1" lang="ja-JP" altLang="en-US" dirty="0"/>
          </a:p>
        </p:txBody>
      </p:sp>
      <p:cxnSp>
        <p:nvCxnSpPr>
          <p:cNvPr id="57" name="直線矢印コネクタ 56"/>
          <p:cNvCxnSpPr>
            <a:stCxn id="28" idx="3"/>
            <a:endCxn id="29" idx="1"/>
          </p:cNvCxnSpPr>
          <p:nvPr/>
        </p:nvCxnSpPr>
        <p:spPr>
          <a:xfrm flipV="1">
            <a:off x="2960698" y="5433685"/>
            <a:ext cx="967034" cy="1067"/>
          </a:xfrm>
          <a:prstGeom prst="straightConnector1">
            <a:avLst/>
          </a:prstGeom>
          <a:ln w="28575">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66" name="テキスト ボックス 65"/>
          <p:cNvSpPr txBox="1"/>
          <p:nvPr/>
        </p:nvSpPr>
        <p:spPr>
          <a:xfrm>
            <a:off x="5776688" y="4788395"/>
            <a:ext cx="789795" cy="646331"/>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smtClean="0"/>
              <a:t>RDMAWrite</a:t>
            </a:r>
            <a:endParaRPr kumimoji="1" lang="ja-JP" altLang="en-US" dirty="0"/>
          </a:p>
        </p:txBody>
      </p:sp>
      <p:cxnSp>
        <p:nvCxnSpPr>
          <p:cNvPr id="67" name="直線矢印コネクタ 66"/>
          <p:cNvCxnSpPr>
            <a:stCxn id="24" idx="1"/>
            <a:endCxn id="61" idx="3"/>
          </p:cNvCxnSpPr>
          <p:nvPr/>
        </p:nvCxnSpPr>
        <p:spPr>
          <a:xfrm flipH="1" flipV="1">
            <a:off x="5495951" y="5430158"/>
            <a:ext cx="1045697" cy="4595"/>
          </a:xfrm>
          <a:prstGeom prst="straightConnector1">
            <a:avLst/>
          </a:prstGeom>
          <a:ln w="28575">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32" name="TextBox 31"/>
          <p:cNvSpPr txBox="1"/>
          <p:nvPr/>
        </p:nvSpPr>
        <p:spPr>
          <a:xfrm>
            <a:off x="4754217" y="4608194"/>
            <a:ext cx="1124743" cy="646331"/>
          </a:xfrm>
          <a:prstGeom prst="rect">
            <a:avLst/>
          </a:prstGeom>
          <a:noFill/>
        </p:spPr>
        <p:txBody>
          <a:bodyPr wrap="square" rtlCol="0">
            <a:spAutoFit/>
          </a:bodyPr>
          <a:lstStyle/>
          <a:p>
            <a:pPr algn="ctr"/>
            <a:r>
              <a:rPr kumimoji="1" lang="ja-JP" altLang="en-US" dirty="0"/>
              <a:t>読み込み</a:t>
            </a:r>
            <a:endParaRPr kumimoji="1" lang="en-US" altLang="ja-JP" dirty="0"/>
          </a:p>
          <a:p>
            <a:pPr algn="ctr"/>
            <a:r>
              <a:rPr kumimoji="1" lang="ja-JP" altLang="en-US" dirty="0"/>
              <a:t>フラグ</a:t>
            </a:r>
          </a:p>
        </p:txBody>
      </p:sp>
      <p:sp>
        <p:nvSpPr>
          <p:cNvPr id="30" name="角丸四角形 29"/>
          <p:cNvSpPr/>
          <p:nvPr/>
        </p:nvSpPr>
        <p:spPr>
          <a:xfrm>
            <a:off x="5124473" y="5243279"/>
            <a:ext cx="3672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a:t>0</a:t>
            </a:r>
            <a:endParaRPr kumimoji="1" lang="ja-JP" altLang="en-US" dirty="0"/>
          </a:p>
        </p:txBody>
      </p:sp>
      <p:sp>
        <p:nvSpPr>
          <p:cNvPr id="60" name="角丸四角形 59"/>
          <p:cNvSpPr/>
          <p:nvPr/>
        </p:nvSpPr>
        <p:spPr>
          <a:xfrm>
            <a:off x="2143645" y="5779849"/>
            <a:ext cx="3672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1</a:t>
            </a:r>
            <a:endParaRPr kumimoji="1" lang="ja-JP" altLang="en-US" dirty="0"/>
          </a:p>
        </p:txBody>
      </p:sp>
      <p:sp>
        <p:nvSpPr>
          <p:cNvPr id="61" name="テキスト ボックス 60"/>
          <p:cNvSpPr txBox="1"/>
          <p:nvPr/>
        </p:nvSpPr>
        <p:spPr>
          <a:xfrm>
            <a:off x="5128751" y="5246558"/>
            <a:ext cx="367200" cy="367200"/>
          </a:xfrm>
          <a:prstGeom prst="rect">
            <a:avLst/>
          </a:prstGeom>
          <a:solidFill>
            <a:schemeClr val="bg1"/>
          </a:solidFill>
          <a:ln w="38100">
            <a:solidFill>
              <a:schemeClr val="tx1"/>
            </a:solidFill>
          </a:ln>
        </p:spPr>
        <p:txBody>
          <a:bodyPr wrap="square" rtlCol="0">
            <a:spAutoFit/>
          </a:bodyPr>
          <a:lstStyle/>
          <a:p>
            <a:pPr algn="ctr"/>
            <a:r>
              <a:rPr kumimoji="1" lang="en-US" altLang="ja-JP" dirty="0"/>
              <a:t>1</a:t>
            </a:r>
            <a:endParaRPr kumimoji="1" lang="ja-JP" altLang="en-US" dirty="0"/>
          </a:p>
        </p:txBody>
      </p:sp>
      <p:sp>
        <p:nvSpPr>
          <p:cNvPr id="62" name="角丸四角形 61"/>
          <p:cNvSpPr/>
          <p:nvPr/>
        </p:nvSpPr>
        <p:spPr>
          <a:xfrm>
            <a:off x="5122020" y="5246557"/>
            <a:ext cx="3672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1</a:t>
            </a:r>
            <a:endParaRPr kumimoji="1" lang="ja-JP" altLang="en-US" dirty="0"/>
          </a:p>
        </p:txBody>
      </p:sp>
      <p:sp>
        <p:nvSpPr>
          <p:cNvPr id="58" name="角丸四角形 57"/>
          <p:cNvSpPr/>
          <p:nvPr/>
        </p:nvSpPr>
        <p:spPr>
          <a:xfrm>
            <a:off x="6842569" y="4424594"/>
            <a:ext cx="367200"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0</a:t>
            </a:r>
            <a:endParaRPr kumimoji="1" lang="ja-JP" altLang="en-US" dirty="0"/>
          </a:p>
        </p:txBody>
      </p:sp>
      <p:sp>
        <p:nvSpPr>
          <p:cNvPr id="72" name="テキスト ボックス 71"/>
          <p:cNvSpPr txBox="1"/>
          <p:nvPr/>
        </p:nvSpPr>
        <p:spPr>
          <a:xfrm>
            <a:off x="5130267" y="5246557"/>
            <a:ext cx="367200" cy="367200"/>
          </a:xfrm>
          <a:prstGeom prst="rect">
            <a:avLst/>
          </a:prstGeom>
          <a:solidFill>
            <a:schemeClr val="bg1"/>
          </a:solidFill>
          <a:ln w="38100">
            <a:solidFill>
              <a:schemeClr val="tx1"/>
            </a:solidFill>
          </a:ln>
        </p:spPr>
        <p:txBody>
          <a:bodyPr wrap="square" rtlCol="0">
            <a:spAutoFit/>
          </a:bodyPr>
          <a:lstStyle/>
          <a:p>
            <a:pPr algn="ctr"/>
            <a:r>
              <a:rPr kumimoji="1" lang="en-US" altLang="ja-JP" dirty="0"/>
              <a:t>0</a:t>
            </a:r>
            <a:endParaRPr kumimoji="1" lang="ja-JP" altLang="en-US" dirty="0"/>
          </a:p>
        </p:txBody>
      </p:sp>
      <p:sp>
        <p:nvSpPr>
          <p:cNvPr id="65" name="角丸四角形 64"/>
          <p:cNvSpPr/>
          <p:nvPr/>
        </p:nvSpPr>
        <p:spPr>
          <a:xfrm>
            <a:off x="3925188" y="5245145"/>
            <a:ext cx="1198884" cy="367200"/>
          </a:xfrm>
          <a:prstGeom prst="roundRect">
            <a:avLst/>
          </a:prstGeom>
          <a:solidFill>
            <a:srgbClr val="00B0F0"/>
          </a:solidFill>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mtClean="0"/>
              <a:t>検知結果</a:t>
            </a:r>
            <a:endParaRPr kumimoji="1" lang="ja-JP" altLang="en-US" dirty="0"/>
          </a:p>
        </p:txBody>
      </p:sp>
    </p:spTree>
    <p:extLst>
      <p:ext uri="{BB962C8B-B14F-4D97-AF65-F5344CB8AC3E}">
        <p14:creationId xmlns:p14="http://schemas.microsoft.com/office/powerpoint/2010/main" val="1277976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down)">
                                      <p:cBhvr>
                                        <p:cTn id="7" dur="500"/>
                                        <p:tgtEl>
                                          <p:spTgt spid="40"/>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wipe(down)">
                                      <p:cBhvr>
                                        <p:cTn id="10" dur="500"/>
                                        <p:tgtEl>
                                          <p:spTgt spid="38"/>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9"/>
                                        </p:tgtEl>
                                        <p:attrNameLst>
                                          <p:attrName>style.visibility</p:attrName>
                                        </p:attrNameLst>
                                      </p:cBhvr>
                                      <p:to>
                                        <p:strVal val="visible"/>
                                      </p:to>
                                    </p:set>
                                    <p:animEffect transition="in" filter="wipe(down)">
                                      <p:cBhvr>
                                        <p:cTn id="13" dur="500"/>
                                        <p:tgtEl>
                                          <p:spTgt spid="3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6" nodeType="clickEffect">
                                  <p:stCondLst>
                                    <p:cond delay="0"/>
                                  </p:stCondLst>
                                  <p:childTnLst>
                                    <p:set>
                                      <p:cBhvr>
                                        <p:cTn id="17" dur="1" fill="hold">
                                          <p:stCondLst>
                                            <p:cond delay="0"/>
                                          </p:stCondLst>
                                        </p:cTn>
                                        <p:tgtEl>
                                          <p:spTgt spid="36"/>
                                        </p:tgtEl>
                                        <p:attrNameLst>
                                          <p:attrName>style.visibility</p:attrName>
                                        </p:attrNameLst>
                                      </p:cBhvr>
                                      <p:to>
                                        <p:strVal val="visible"/>
                                      </p:to>
                                    </p:set>
                                    <p:animEffect transition="in" filter="wipe(down)">
                                      <p:cBhvr>
                                        <p:cTn id="18" dur="500"/>
                                        <p:tgtEl>
                                          <p:spTgt spid="36"/>
                                        </p:tgtEl>
                                      </p:cBhvr>
                                    </p:animEffect>
                                  </p:childTnLst>
                                </p:cTn>
                              </p:par>
                              <p:par>
                                <p:cTn id="19" presetID="22" presetClass="entr" presetSubtype="4" fill="hold" nodeType="with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wipe(down)">
                                      <p:cBhvr>
                                        <p:cTn id="21" dur="500"/>
                                        <p:tgtEl>
                                          <p:spTgt spid="34"/>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30"/>
                                        </p:tgtEl>
                                        <p:attrNameLst>
                                          <p:attrName>style.visibility</p:attrName>
                                        </p:attrNameLst>
                                      </p:cBhvr>
                                      <p:to>
                                        <p:strVal val="visible"/>
                                      </p:to>
                                    </p:set>
                                    <p:animEffect transition="in" filter="wipe(down)">
                                      <p:cBhvr>
                                        <p:cTn id="24" dur="500"/>
                                        <p:tgtEl>
                                          <p:spTgt spid="30"/>
                                        </p:tgtEl>
                                      </p:cBhvr>
                                    </p:animEffect>
                                  </p:childTnLst>
                                </p:cTn>
                              </p:par>
                            </p:childTnLst>
                          </p:cTn>
                        </p:par>
                      </p:childTnLst>
                    </p:cTn>
                  </p:par>
                  <p:par>
                    <p:cTn id="25" fill="hold">
                      <p:stCondLst>
                        <p:cond delay="indefinite"/>
                      </p:stCondLst>
                      <p:childTnLst>
                        <p:par>
                          <p:cTn id="26" fill="hold">
                            <p:stCondLst>
                              <p:cond delay="0"/>
                            </p:stCondLst>
                            <p:childTnLst>
                              <p:par>
                                <p:cTn id="27" presetID="0" presetClass="path" presetSubtype="0" accel="50000" decel="50000" fill="hold" grpId="1" nodeType="clickEffect">
                                  <p:stCondLst>
                                    <p:cond delay="0"/>
                                  </p:stCondLst>
                                  <p:childTnLst>
                                    <p:animMotion origin="layout" path="M -1.94444E-6 -3.7037E-6 C 0.02969 0.06065 0.05938 0.1213 0.09063 0.14098 C 0.1217 0.16065 0.18715 0.11783 0.18715 0.11806 " pathEditMode="relative" rAng="0" ptsTypes="AAA">
                                      <p:cBhvr>
                                        <p:cTn id="28" dur="2000" fill="hold"/>
                                        <p:tgtEl>
                                          <p:spTgt spid="30"/>
                                        </p:tgtEl>
                                        <p:attrNameLst>
                                          <p:attrName>ppt_x</p:attrName>
                                          <p:attrName>ppt_y</p:attrName>
                                        </p:attrNameLst>
                                      </p:cBhvr>
                                      <p:rCtr x="9358" y="7292"/>
                                    </p:animMotion>
                                  </p:childTnLst>
                                </p:cTn>
                              </p:par>
                            </p:childTnLst>
                          </p:cTn>
                        </p:par>
                      </p:childTnLst>
                    </p:cTn>
                  </p:par>
                  <p:par>
                    <p:cTn id="29" fill="hold">
                      <p:stCondLst>
                        <p:cond delay="indefinite"/>
                      </p:stCondLst>
                      <p:childTnLst>
                        <p:par>
                          <p:cTn id="30" fill="hold">
                            <p:stCondLst>
                              <p:cond delay="0"/>
                            </p:stCondLst>
                            <p:childTnLst>
                              <p:par>
                                <p:cTn id="31" presetID="22" presetClass="exit" presetSubtype="4" fill="hold" grpId="7" nodeType="clickEffect">
                                  <p:stCondLst>
                                    <p:cond delay="0"/>
                                  </p:stCondLst>
                                  <p:childTnLst>
                                    <p:animEffect transition="out" filter="wipe(down)">
                                      <p:cBhvr>
                                        <p:cTn id="32" dur="500"/>
                                        <p:tgtEl>
                                          <p:spTgt spid="36"/>
                                        </p:tgtEl>
                                      </p:cBhvr>
                                    </p:animEffect>
                                    <p:set>
                                      <p:cBhvr>
                                        <p:cTn id="33" dur="1" fill="hold">
                                          <p:stCondLst>
                                            <p:cond delay="499"/>
                                          </p:stCondLst>
                                        </p:cTn>
                                        <p:tgtEl>
                                          <p:spTgt spid="36"/>
                                        </p:tgtEl>
                                        <p:attrNameLst>
                                          <p:attrName>style.visibility</p:attrName>
                                        </p:attrNameLst>
                                      </p:cBhvr>
                                      <p:to>
                                        <p:strVal val="hidden"/>
                                      </p:to>
                                    </p:set>
                                  </p:childTnLst>
                                </p:cTn>
                              </p:par>
                              <p:par>
                                <p:cTn id="34" presetID="22" presetClass="exit" presetSubtype="4" fill="hold" nodeType="withEffect">
                                  <p:stCondLst>
                                    <p:cond delay="0"/>
                                  </p:stCondLst>
                                  <p:childTnLst>
                                    <p:animEffect transition="out" filter="wipe(down)">
                                      <p:cBhvr>
                                        <p:cTn id="35" dur="500"/>
                                        <p:tgtEl>
                                          <p:spTgt spid="34"/>
                                        </p:tgtEl>
                                      </p:cBhvr>
                                    </p:animEffect>
                                    <p:set>
                                      <p:cBhvr>
                                        <p:cTn id="36" dur="1" fill="hold">
                                          <p:stCondLst>
                                            <p:cond delay="499"/>
                                          </p:stCondLst>
                                        </p:cTn>
                                        <p:tgtEl>
                                          <p:spTgt spid="34"/>
                                        </p:tgtEl>
                                        <p:attrNameLst>
                                          <p:attrName>style.visibility</p:attrName>
                                        </p:attrNameLst>
                                      </p:cBhvr>
                                      <p:to>
                                        <p:strVal val="hidden"/>
                                      </p:to>
                                    </p:set>
                                  </p:childTnLst>
                                </p:cTn>
                              </p:par>
                              <p:par>
                                <p:cTn id="37" presetID="22" presetClass="exit" presetSubtype="4" fill="hold" grpId="2" nodeType="withEffect">
                                  <p:stCondLst>
                                    <p:cond delay="0"/>
                                  </p:stCondLst>
                                  <p:childTnLst>
                                    <p:animEffect transition="out" filter="wipe(down)">
                                      <p:cBhvr>
                                        <p:cTn id="38" dur="500"/>
                                        <p:tgtEl>
                                          <p:spTgt spid="30"/>
                                        </p:tgtEl>
                                      </p:cBhvr>
                                    </p:animEffect>
                                    <p:set>
                                      <p:cBhvr>
                                        <p:cTn id="39" dur="1" fill="hold">
                                          <p:stCondLst>
                                            <p:cond delay="499"/>
                                          </p:stCondLst>
                                        </p:cTn>
                                        <p:tgtEl>
                                          <p:spTgt spid="30"/>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56"/>
                                        </p:tgtEl>
                                        <p:attrNameLst>
                                          <p:attrName>style.visibility</p:attrName>
                                        </p:attrNameLst>
                                      </p:cBhvr>
                                      <p:to>
                                        <p:strVal val="visible"/>
                                      </p:to>
                                    </p:set>
                                    <p:animEffect transition="in" filter="wipe(down)">
                                      <p:cBhvr>
                                        <p:cTn id="44" dur="500"/>
                                        <p:tgtEl>
                                          <p:spTgt spid="56"/>
                                        </p:tgtEl>
                                      </p:cBhvr>
                                    </p:animEffect>
                                  </p:childTnLst>
                                </p:cTn>
                              </p:par>
                              <p:par>
                                <p:cTn id="45" presetID="22" presetClass="entr" presetSubtype="4" fill="hold" nodeType="withEffect">
                                  <p:stCondLst>
                                    <p:cond delay="0"/>
                                  </p:stCondLst>
                                  <p:childTnLst>
                                    <p:set>
                                      <p:cBhvr>
                                        <p:cTn id="46" dur="1" fill="hold">
                                          <p:stCondLst>
                                            <p:cond delay="0"/>
                                          </p:stCondLst>
                                        </p:cTn>
                                        <p:tgtEl>
                                          <p:spTgt spid="57"/>
                                        </p:tgtEl>
                                        <p:attrNameLst>
                                          <p:attrName>style.visibility</p:attrName>
                                        </p:attrNameLst>
                                      </p:cBhvr>
                                      <p:to>
                                        <p:strVal val="visible"/>
                                      </p:to>
                                    </p:set>
                                    <p:animEffect transition="in" filter="wipe(down)">
                                      <p:cBhvr>
                                        <p:cTn id="47" dur="500"/>
                                        <p:tgtEl>
                                          <p:spTgt spid="57"/>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55"/>
                                        </p:tgtEl>
                                        <p:attrNameLst>
                                          <p:attrName>style.visibility</p:attrName>
                                        </p:attrNameLst>
                                      </p:cBhvr>
                                      <p:to>
                                        <p:strVal val="visible"/>
                                      </p:to>
                                    </p:set>
                                    <p:animEffect transition="in" filter="wipe(down)">
                                      <p:cBhvr>
                                        <p:cTn id="50" dur="500"/>
                                        <p:tgtEl>
                                          <p:spTgt spid="55"/>
                                        </p:tgtEl>
                                      </p:cBhvr>
                                    </p:animEffect>
                                  </p:childTnLst>
                                </p:cTn>
                              </p:par>
                            </p:childTnLst>
                          </p:cTn>
                        </p:par>
                      </p:childTnLst>
                    </p:cTn>
                  </p:par>
                  <p:par>
                    <p:cTn id="51" fill="hold">
                      <p:stCondLst>
                        <p:cond delay="indefinite"/>
                      </p:stCondLst>
                      <p:childTnLst>
                        <p:par>
                          <p:cTn id="52" fill="hold">
                            <p:stCondLst>
                              <p:cond delay="0"/>
                            </p:stCondLst>
                            <p:childTnLst>
                              <p:par>
                                <p:cTn id="53" presetID="0" presetClass="path" presetSubtype="0" accel="50000" decel="50000" fill="hold" grpId="2" nodeType="clickEffect">
                                  <p:stCondLst>
                                    <p:cond delay="0"/>
                                  </p:stCondLst>
                                  <p:childTnLst>
                                    <p:animMotion origin="layout" path="M -0.00034 -0.00162 C 0.0415 0.02523 0.08351 0.05162 0.12379 0.03888 C 0.16389 0.02638 0.24115 -0.07755 0.24115 -0.07732 " pathEditMode="relative" rAng="0" ptsTypes="AAA">
                                      <p:cBhvr>
                                        <p:cTn id="54" dur="2000" fill="hold"/>
                                        <p:tgtEl>
                                          <p:spTgt spid="55"/>
                                        </p:tgtEl>
                                        <p:attrNameLst>
                                          <p:attrName>ppt_x</p:attrName>
                                          <p:attrName>ppt_y</p:attrName>
                                        </p:attrNameLst>
                                      </p:cBhvr>
                                      <p:rCtr x="12066" y="-1620"/>
                                    </p:animMotion>
                                  </p:childTnLst>
                                </p:cTn>
                              </p:par>
                            </p:childTnLst>
                          </p:cTn>
                        </p:par>
                      </p:childTnLst>
                    </p:cTn>
                  </p:par>
                  <p:par>
                    <p:cTn id="55" fill="hold">
                      <p:stCondLst>
                        <p:cond delay="indefinite"/>
                      </p:stCondLst>
                      <p:childTnLst>
                        <p:par>
                          <p:cTn id="56" fill="hold">
                            <p:stCondLst>
                              <p:cond delay="0"/>
                            </p:stCondLst>
                            <p:childTnLst>
                              <p:par>
                                <p:cTn id="57" presetID="22" presetClass="exit" presetSubtype="4" fill="hold" grpId="1" nodeType="clickEffect">
                                  <p:stCondLst>
                                    <p:cond delay="0"/>
                                  </p:stCondLst>
                                  <p:childTnLst>
                                    <p:animEffect transition="out" filter="wipe(down)">
                                      <p:cBhvr>
                                        <p:cTn id="58" dur="500"/>
                                        <p:tgtEl>
                                          <p:spTgt spid="56"/>
                                        </p:tgtEl>
                                      </p:cBhvr>
                                    </p:animEffect>
                                    <p:set>
                                      <p:cBhvr>
                                        <p:cTn id="59" dur="1" fill="hold">
                                          <p:stCondLst>
                                            <p:cond delay="499"/>
                                          </p:stCondLst>
                                        </p:cTn>
                                        <p:tgtEl>
                                          <p:spTgt spid="56"/>
                                        </p:tgtEl>
                                        <p:attrNameLst>
                                          <p:attrName>style.visibility</p:attrName>
                                        </p:attrNameLst>
                                      </p:cBhvr>
                                      <p:to>
                                        <p:strVal val="hidden"/>
                                      </p:to>
                                    </p:set>
                                  </p:childTnLst>
                                </p:cTn>
                              </p:par>
                              <p:par>
                                <p:cTn id="60" presetID="22" presetClass="exit" presetSubtype="4" fill="hold" nodeType="withEffect">
                                  <p:stCondLst>
                                    <p:cond delay="0"/>
                                  </p:stCondLst>
                                  <p:childTnLst>
                                    <p:animEffect transition="out" filter="wipe(down)">
                                      <p:cBhvr>
                                        <p:cTn id="61" dur="500"/>
                                        <p:tgtEl>
                                          <p:spTgt spid="57"/>
                                        </p:tgtEl>
                                      </p:cBhvr>
                                    </p:animEffect>
                                    <p:set>
                                      <p:cBhvr>
                                        <p:cTn id="62" dur="1" fill="hold">
                                          <p:stCondLst>
                                            <p:cond delay="499"/>
                                          </p:stCondLst>
                                        </p:cTn>
                                        <p:tgtEl>
                                          <p:spTgt spid="57"/>
                                        </p:tgtEl>
                                        <p:attrNameLst>
                                          <p:attrName>style.visibility</p:attrName>
                                        </p:attrNameLst>
                                      </p:cBhvr>
                                      <p:to>
                                        <p:strVal val="hidden"/>
                                      </p:to>
                                    </p:set>
                                  </p:childTnLst>
                                </p:cTn>
                              </p:par>
                              <p:par>
                                <p:cTn id="63" presetID="22" presetClass="exit" presetSubtype="4" fill="hold" grpId="1" nodeType="withEffect">
                                  <p:stCondLst>
                                    <p:cond delay="0"/>
                                  </p:stCondLst>
                                  <p:childTnLst>
                                    <p:animEffect transition="out" filter="wipe(down)">
                                      <p:cBhvr>
                                        <p:cTn id="64" dur="500"/>
                                        <p:tgtEl>
                                          <p:spTgt spid="55"/>
                                        </p:tgtEl>
                                      </p:cBhvr>
                                    </p:animEffect>
                                    <p:set>
                                      <p:cBhvr>
                                        <p:cTn id="65" dur="1" fill="hold">
                                          <p:stCondLst>
                                            <p:cond delay="499"/>
                                          </p:stCondLst>
                                        </p:cTn>
                                        <p:tgtEl>
                                          <p:spTgt spid="55"/>
                                        </p:tgtEl>
                                        <p:attrNameLst>
                                          <p:attrName>style.visibility</p:attrName>
                                        </p:attrNameLst>
                                      </p:cBhvr>
                                      <p:to>
                                        <p:strVal val="hidden"/>
                                      </p:to>
                                    </p:set>
                                  </p:childTnLst>
                                </p:cTn>
                              </p:par>
                              <p:par>
                                <p:cTn id="66" presetID="22" presetClass="entr" presetSubtype="4" fill="hold" nodeType="withEffect">
                                  <p:stCondLst>
                                    <p:cond delay="0"/>
                                  </p:stCondLst>
                                  <p:childTnLst>
                                    <p:set>
                                      <p:cBhvr>
                                        <p:cTn id="67" dur="1" fill="hold">
                                          <p:stCondLst>
                                            <p:cond delay="0"/>
                                          </p:stCondLst>
                                        </p:cTn>
                                        <p:tgtEl>
                                          <p:spTgt spid="29">
                                            <p:txEl>
                                              <p:pRg st="0" end="0"/>
                                            </p:txEl>
                                          </p:spTgt>
                                        </p:tgtEl>
                                        <p:attrNameLst>
                                          <p:attrName>style.visibility</p:attrName>
                                        </p:attrNameLst>
                                      </p:cBhvr>
                                      <p:to>
                                        <p:strVal val="visible"/>
                                      </p:to>
                                    </p:set>
                                    <p:animEffect transition="in" filter="wipe(down)">
                                      <p:cBhvr>
                                        <p:cTn id="68" dur="500"/>
                                        <p:tgtEl>
                                          <p:spTgt spid="29">
                                            <p:txEl>
                                              <p:pRg st="0" end="0"/>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grpId="2" nodeType="clickEffect">
                                  <p:stCondLst>
                                    <p:cond delay="0"/>
                                  </p:stCondLst>
                                  <p:childTnLst>
                                    <p:set>
                                      <p:cBhvr>
                                        <p:cTn id="72" dur="1" fill="hold">
                                          <p:stCondLst>
                                            <p:cond delay="0"/>
                                          </p:stCondLst>
                                        </p:cTn>
                                        <p:tgtEl>
                                          <p:spTgt spid="56"/>
                                        </p:tgtEl>
                                        <p:attrNameLst>
                                          <p:attrName>style.visibility</p:attrName>
                                        </p:attrNameLst>
                                      </p:cBhvr>
                                      <p:to>
                                        <p:strVal val="visible"/>
                                      </p:to>
                                    </p:set>
                                    <p:animEffect transition="in" filter="wipe(down)">
                                      <p:cBhvr>
                                        <p:cTn id="73" dur="500"/>
                                        <p:tgtEl>
                                          <p:spTgt spid="56"/>
                                        </p:tgtEl>
                                      </p:cBhvr>
                                    </p:animEffect>
                                  </p:childTnLst>
                                </p:cTn>
                              </p:par>
                              <p:par>
                                <p:cTn id="74" presetID="22" presetClass="entr" presetSubtype="4" fill="hold" nodeType="withEffect">
                                  <p:stCondLst>
                                    <p:cond delay="0"/>
                                  </p:stCondLst>
                                  <p:childTnLst>
                                    <p:set>
                                      <p:cBhvr>
                                        <p:cTn id="75" dur="1" fill="hold">
                                          <p:stCondLst>
                                            <p:cond delay="0"/>
                                          </p:stCondLst>
                                        </p:cTn>
                                        <p:tgtEl>
                                          <p:spTgt spid="57"/>
                                        </p:tgtEl>
                                        <p:attrNameLst>
                                          <p:attrName>style.visibility</p:attrName>
                                        </p:attrNameLst>
                                      </p:cBhvr>
                                      <p:to>
                                        <p:strVal val="visible"/>
                                      </p:to>
                                    </p:set>
                                    <p:animEffect transition="in" filter="wipe(down)">
                                      <p:cBhvr>
                                        <p:cTn id="76" dur="500"/>
                                        <p:tgtEl>
                                          <p:spTgt spid="57"/>
                                        </p:tgtEl>
                                      </p:cBhvr>
                                    </p:animEffect>
                                  </p:childTnLst>
                                </p:cTn>
                              </p:par>
                              <p:par>
                                <p:cTn id="77" presetID="22" presetClass="entr" presetSubtype="4" fill="hold" grpId="0" nodeType="withEffect">
                                  <p:stCondLst>
                                    <p:cond delay="0"/>
                                  </p:stCondLst>
                                  <p:childTnLst>
                                    <p:set>
                                      <p:cBhvr>
                                        <p:cTn id="78" dur="1" fill="hold">
                                          <p:stCondLst>
                                            <p:cond delay="0"/>
                                          </p:stCondLst>
                                        </p:cTn>
                                        <p:tgtEl>
                                          <p:spTgt spid="60"/>
                                        </p:tgtEl>
                                        <p:attrNameLst>
                                          <p:attrName>style.visibility</p:attrName>
                                        </p:attrNameLst>
                                      </p:cBhvr>
                                      <p:to>
                                        <p:strVal val="visible"/>
                                      </p:to>
                                    </p:set>
                                    <p:animEffect transition="in" filter="wipe(down)">
                                      <p:cBhvr>
                                        <p:cTn id="79" dur="500"/>
                                        <p:tgtEl>
                                          <p:spTgt spid="60"/>
                                        </p:tgtEl>
                                      </p:cBhvr>
                                    </p:animEffect>
                                  </p:childTnLst>
                                </p:cTn>
                              </p:par>
                            </p:childTnLst>
                          </p:cTn>
                        </p:par>
                      </p:childTnLst>
                    </p:cTn>
                  </p:par>
                  <p:par>
                    <p:cTn id="80" fill="hold">
                      <p:stCondLst>
                        <p:cond delay="indefinite"/>
                      </p:stCondLst>
                      <p:childTnLst>
                        <p:par>
                          <p:cTn id="81" fill="hold">
                            <p:stCondLst>
                              <p:cond delay="0"/>
                            </p:stCondLst>
                            <p:childTnLst>
                              <p:par>
                                <p:cTn id="82" presetID="0" presetClass="path" presetSubtype="0" accel="50000" decel="50000" fill="hold" grpId="1" nodeType="clickEffect">
                                  <p:stCondLst>
                                    <p:cond delay="0"/>
                                  </p:stCondLst>
                                  <p:childTnLst>
                                    <p:animMotion origin="layout" path="M -3.88889E-6 -4.44444E-6 C 0.0573 0.02686 0.11476 0.05417 0.1691 0.04121 C 0.22379 0.02825 0.32743 -0.078 0.32743 -0.07777 " pathEditMode="relative" rAng="0" ptsTypes="AAA">
                                      <p:cBhvr>
                                        <p:cTn id="83" dur="2000" fill="hold"/>
                                        <p:tgtEl>
                                          <p:spTgt spid="60"/>
                                        </p:tgtEl>
                                        <p:attrNameLst>
                                          <p:attrName>ppt_x</p:attrName>
                                          <p:attrName>ppt_y</p:attrName>
                                        </p:attrNameLst>
                                      </p:cBhvr>
                                      <p:rCtr x="16372" y="-1690"/>
                                    </p:animMotion>
                                  </p:childTnLst>
                                </p:cTn>
                              </p:par>
                            </p:childTnLst>
                          </p:cTn>
                        </p:par>
                      </p:childTnLst>
                    </p:cTn>
                  </p:par>
                  <p:par>
                    <p:cTn id="84" fill="hold">
                      <p:stCondLst>
                        <p:cond delay="indefinite"/>
                      </p:stCondLst>
                      <p:childTnLst>
                        <p:par>
                          <p:cTn id="85" fill="hold">
                            <p:stCondLst>
                              <p:cond delay="0"/>
                            </p:stCondLst>
                            <p:childTnLst>
                              <p:par>
                                <p:cTn id="86" presetID="22" presetClass="exit" presetSubtype="4" fill="hold" grpId="3" nodeType="clickEffect">
                                  <p:stCondLst>
                                    <p:cond delay="0"/>
                                  </p:stCondLst>
                                  <p:childTnLst>
                                    <p:animEffect transition="out" filter="wipe(down)">
                                      <p:cBhvr>
                                        <p:cTn id="87" dur="500"/>
                                        <p:tgtEl>
                                          <p:spTgt spid="56"/>
                                        </p:tgtEl>
                                      </p:cBhvr>
                                    </p:animEffect>
                                    <p:set>
                                      <p:cBhvr>
                                        <p:cTn id="88" dur="1" fill="hold">
                                          <p:stCondLst>
                                            <p:cond delay="499"/>
                                          </p:stCondLst>
                                        </p:cTn>
                                        <p:tgtEl>
                                          <p:spTgt spid="56"/>
                                        </p:tgtEl>
                                        <p:attrNameLst>
                                          <p:attrName>style.visibility</p:attrName>
                                        </p:attrNameLst>
                                      </p:cBhvr>
                                      <p:to>
                                        <p:strVal val="hidden"/>
                                      </p:to>
                                    </p:set>
                                  </p:childTnLst>
                                </p:cTn>
                              </p:par>
                              <p:par>
                                <p:cTn id="89" presetID="22" presetClass="exit" presetSubtype="4" fill="hold" nodeType="withEffect">
                                  <p:stCondLst>
                                    <p:cond delay="0"/>
                                  </p:stCondLst>
                                  <p:childTnLst>
                                    <p:animEffect transition="out" filter="wipe(down)">
                                      <p:cBhvr>
                                        <p:cTn id="90" dur="500"/>
                                        <p:tgtEl>
                                          <p:spTgt spid="57"/>
                                        </p:tgtEl>
                                      </p:cBhvr>
                                    </p:animEffect>
                                    <p:set>
                                      <p:cBhvr>
                                        <p:cTn id="91" dur="1" fill="hold">
                                          <p:stCondLst>
                                            <p:cond delay="499"/>
                                          </p:stCondLst>
                                        </p:cTn>
                                        <p:tgtEl>
                                          <p:spTgt spid="57"/>
                                        </p:tgtEl>
                                        <p:attrNameLst>
                                          <p:attrName>style.visibility</p:attrName>
                                        </p:attrNameLst>
                                      </p:cBhvr>
                                      <p:to>
                                        <p:strVal val="hidden"/>
                                      </p:to>
                                    </p:set>
                                  </p:childTnLst>
                                </p:cTn>
                              </p:par>
                              <p:par>
                                <p:cTn id="92" presetID="22" presetClass="exit" presetSubtype="4" fill="hold" grpId="2" nodeType="withEffect">
                                  <p:stCondLst>
                                    <p:cond delay="0"/>
                                  </p:stCondLst>
                                  <p:childTnLst>
                                    <p:animEffect transition="out" filter="wipe(down)">
                                      <p:cBhvr>
                                        <p:cTn id="93" dur="500"/>
                                        <p:tgtEl>
                                          <p:spTgt spid="60"/>
                                        </p:tgtEl>
                                      </p:cBhvr>
                                    </p:animEffect>
                                    <p:set>
                                      <p:cBhvr>
                                        <p:cTn id="94" dur="1" fill="hold">
                                          <p:stCondLst>
                                            <p:cond delay="499"/>
                                          </p:stCondLst>
                                        </p:cTn>
                                        <p:tgtEl>
                                          <p:spTgt spid="60"/>
                                        </p:tgtEl>
                                        <p:attrNameLst>
                                          <p:attrName>style.visibility</p:attrName>
                                        </p:attrNameLst>
                                      </p:cBhvr>
                                      <p:to>
                                        <p:strVal val="hidden"/>
                                      </p:to>
                                    </p:set>
                                  </p:childTnLst>
                                </p:cTn>
                              </p:par>
                              <p:par>
                                <p:cTn id="95" presetID="22" presetClass="entr" presetSubtype="4" fill="hold" grpId="0" nodeType="withEffect">
                                  <p:stCondLst>
                                    <p:cond delay="0"/>
                                  </p:stCondLst>
                                  <p:childTnLst>
                                    <p:set>
                                      <p:cBhvr>
                                        <p:cTn id="96" dur="1" fill="hold">
                                          <p:stCondLst>
                                            <p:cond delay="0"/>
                                          </p:stCondLst>
                                        </p:cTn>
                                        <p:tgtEl>
                                          <p:spTgt spid="61"/>
                                        </p:tgtEl>
                                        <p:attrNameLst>
                                          <p:attrName>style.visibility</p:attrName>
                                        </p:attrNameLst>
                                      </p:cBhvr>
                                      <p:to>
                                        <p:strVal val="visible"/>
                                      </p:to>
                                    </p:set>
                                    <p:animEffect transition="in" filter="wipe(down)">
                                      <p:cBhvr>
                                        <p:cTn id="97" dur="500"/>
                                        <p:tgtEl>
                                          <p:spTgt spid="61"/>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grpId="2" nodeType="clickEffect">
                                  <p:stCondLst>
                                    <p:cond delay="0"/>
                                  </p:stCondLst>
                                  <p:childTnLst>
                                    <p:set>
                                      <p:cBhvr>
                                        <p:cTn id="101" dur="1" fill="hold">
                                          <p:stCondLst>
                                            <p:cond delay="0"/>
                                          </p:stCondLst>
                                        </p:cTn>
                                        <p:tgtEl>
                                          <p:spTgt spid="36"/>
                                        </p:tgtEl>
                                        <p:attrNameLst>
                                          <p:attrName>style.visibility</p:attrName>
                                        </p:attrNameLst>
                                      </p:cBhvr>
                                      <p:to>
                                        <p:strVal val="visible"/>
                                      </p:to>
                                    </p:set>
                                    <p:animEffect transition="in" filter="wipe(down)">
                                      <p:cBhvr>
                                        <p:cTn id="102" dur="500"/>
                                        <p:tgtEl>
                                          <p:spTgt spid="36"/>
                                        </p:tgtEl>
                                      </p:cBhvr>
                                    </p:animEffect>
                                  </p:childTnLst>
                                </p:cTn>
                              </p:par>
                              <p:par>
                                <p:cTn id="103" presetID="22" presetClass="entr" presetSubtype="4" fill="hold" nodeType="withEffect">
                                  <p:stCondLst>
                                    <p:cond delay="0"/>
                                  </p:stCondLst>
                                  <p:childTnLst>
                                    <p:set>
                                      <p:cBhvr>
                                        <p:cTn id="104" dur="1" fill="hold">
                                          <p:stCondLst>
                                            <p:cond delay="0"/>
                                          </p:stCondLst>
                                        </p:cTn>
                                        <p:tgtEl>
                                          <p:spTgt spid="34"/>
                                        </p:tgtEl>
                                        <p:attrNameLst>
                                          <p:attrName>style.visibility</p:attrName>
                                        </p:attrNameLst>
                                      </p:cBhvr>
                                      <p:to>
                                        <p:strVal val="visible"/>
                                      </p:to>
                                    </p:set>
                                    <p:animEffect transition="in" filter="wipe(down)">
                                      <p:cBhvr>
                                        <p:cTn id="105" dur="500"/>
                                        <p:tgtEl>
                                          <p:spTgt spid="34"/>
                                        </p:tgtEl>
                                      </p:cBhvr>
                                    </p:animEffect>
                                  </p:childTnLst>
                                </p:cTn>
                              </p:par>
                              <p:par>
                                <p:cTn id="106" presetID="22" presetClass="entr" presetSubtype="4" fill="hold" grpId="0" nodeType="withEffect">
                                  <p:stCondLst>
                                    <p:cond delay="0"/>
                                  </p:stCondLst>
                                  <p:childTnLst>
                                    <p:set>
                                      <p:cBhvr>
                                        <p:cTn id="107" dur="1" fill="hold">
                                          <p:stCondLst>
                                            <p:cond delay="0"/>
                                          </p:stCondLst>
                                        </p:cTn>
                                        <p:tgtEl>
                                          <p:spTgt spid="62"/>
                                        </p:tgtEl>
                                        <p:attrNameLst>
                                          <p:attrName>style.visibility</p:attrName>
                                        </p:attrNameLst>
                                      </p:cBhvr>
                                      <p:to>
                                        <p:strVal val="visible"/>
                                      </p:to>
                                    </p:set>
                                    <p:animEffect transition="in" filter="wipe(down)">
                                      <p:cBhvr>
                                        <p:cTn id="108" dur="500"/>
                                        <p:tgtEl>
                                          <p:spTgt spid="62"/>
                                        </p:tgtEl>
                                      </p:cBhvr>
                                    </p:animEffect>
                                  </p:childTnLst>
                                </p:cTn>
                              </p:par>
                            </p:childTnLst>
                          </p:cTn>
                        </p:par>
                      </p:childTnLst>
                    </p:cTn>
                  </p:par>
                  <p:par>
                    <p:cTn id="109" fill="hold">
                      <p:stCondLst>
                        <p:cond delay="indefinite"/>
                      </p:stCondLst>
                      <p:childTnLst>
                        <p:par>
                          <p:cTn id="110" fill="hold">
                            <p:stCondLst>
                              <p:cond delay="0"/>
                            </p:stCondLst>
                            <p:childTnLst>
                              <p:par>
                                <p:cTn id="111" presetID="0" presetClass="path" presetSubtype="0" accel="50000" decel="50000" fill="hold" grpId="1" nodeType="clickEffect">
                                  <p:stCondLst>
                                    <p:cond delay="0"/>
                                  </p:stCondLst>
                                  <p:childTnLst>
                                    <p:animMotion origin="layout" path="M 1.66667E-6 3.33333E-6 C 0.02969 0.06064 0.05937 0.12129 0.09062 0.14097 C 0.1217 0.16064 0.18715 0.11782 0.18715 0.11805 " pathEditMode="relative" rAng="0" ptsTypes="AAA">
                                      <p:cBhvr>
                                        <p:cTn id="112" dur="2000" fill="hold"/>
                                        <p:tgtEl>
                                          <p:spTgt spid="62"/>
                                        </p:tgtEl>
                                        <p:attrNameLst>
                                          <p:attrName>ppt_x</p:attrName>
                                          <p:attrName>ppt_y</p:attrName>
                                        </p:attrNameLst>
                                      </p:cBhvr>
                                      <p:rCtr x="9358" y="7292"/>
                                    </p:animMotion>
                                  </p:childTnLst>
                                </p:cTn>
                              </p:par>
                            </p:childTnLst>
                          </p:cTn>
                        </p:par>
                      </p:childTnLst>
                    </p:cTn>
                  </p:par>
                  <p:par>
                    <p:cTn id="113" fill="hold">
                      <p:stCondLst>
                        <p:cond delay="indefinite"/>
                      </p:stCondLst>
                      <p:childTnLst>
                        <p:par>
                          <p:cTn id="114" fill="hold">
                            <p:stCondLst>
                              <p:cond delay="0"/>
                            </p:stCondLst>
                            <p:childTnLst>
                              <p:par>
                                <p:cTn id="115" presetID="22" presetClass="exit" presetSubtype="4" fill="hold" grpId="3" nodeType="clickEffect">
                                  <p:stCondLst>
                                    <p:cond delay="0"/>
                                  </p:stCondLst>
                                  <p:childTnLst>
                                    <p:animEffect transition="out" filter="wipe(down)">
                                      <p:cBhvr>
                                        <p:cTn id="116" dur="500"/>
                                        <p:tgtEl>
                                          <p:spTgt spid="36"/>
                                        </p:tgtEl>
                                      </p:cBhvr>
                                    </p:animEffect>
                                    <p:set>
                                      <p:cBhvr>
                                        <p:cTn id="117" dur="1" fill="hold">
                                          <p:stCondLst>
                                            <p:cond delay="499"/>
                                          </p:stCondLst>
                                        </p:cTn>
                                        <p:tgtEl>
                                          <p:spTgt spid="36"/>
                                        </p:tgtEl>
                                        <p:attrNameLst>
                                          <p:attrName>style.visibility</p:attrName>
                                        </p:attrNameLst>
                                      </p:cBhvr>
                                      <p:to>
                                        <p:strVal val="hidden"/>
                                      </p:to>
                                    </p:set>
                                  </p:childTnLst>
                                </p:cTn>
                              </p:par>
                              <p:par>
                                <p:cTn id="118" presetID="22" presetClass="exit" presetSubtype="4" fill="hold" nodeType="withEffect">
                                  <p:stCondLst>
                                    <p:cond delay="0"/>
                                  </p:stCondLst>
                                  <p:childTnLst>
                                    <p:animEffect transition="out" filter="wipe(down)">
                                      <p:cBhvr>
                                        <p:cTn id="119" dur="500"/>
                                        <p:tgtEl>
                                          <p:spTgt spid="34"/>
                                        </p:tgtEl>
                                      </p:cBhvr>
                                    </p:animEffect>
                                    <p:set>
                                      <p:cBhvr>
                                        <p:cTn id="120" dur="1" fill="hold">
                                          <p:stCondLst>
                                            <p:cond delay="499"/>
                                          </p:stCondLst>
                                        </p:cTn>
                                        <p:tgtEl>
                                          <p:spTgt spid="34"/>
                                        </p:tgtEl>
                                        <p:attrNameLst>
                                          <p:attrName>style.visibility</p:attrName>
                                        </p:attrNameLst>
                                      </p:cBhvr>
                                      <p:to>
                                        <p:strVal val="hidden"/>
                                      </p:to>
                                    </p:set>
                                  </p:childTnLst>
                                </p:cTn>
                              </p:par>
                              <p:par>
                                <p:cTn id="121" presetID="22" presetClass="exit" presetSubtype="4" fill="hold" grpId="2" nodeType="withEffect">
                                  <p:stCondLst>
                                    <p:cond delay="0"/>
                                  </p:stCondLst>
                                  <p:childTnLst>
                                    <p:animEffect transition="out" filter="wipe(down)">
                                      <p:cBhvr>
                                        <p:cTn id="122" dur="500"/>
                                        <p:tgtEl>
                                          <p:spTgt spid="62"/>
                                        </p:tgtEl>
                                      </p:cBhvr>
                                    </p:animEffect>
                                    <p:set>
                                      <p:cBhvr>
                                        <p:cTn id="123" dur="1" fill="hold">
                                          <p:stCondLst>
                                            <p:cond delay="499"/>
                                          </p:stCondLst>
                                        </p:cTn>
                                        <p:tgtEl>
                                          <p:spTgt spid="62"/>
                                        </p:tgtEl>
                                        <p:attrNameLst>
                                          <p:attrName>style.visibility</p:attrName>
                                        </p:attrNameLst>
                                      </p:cBhvr>
                                      <p:to>
                                        <p:strVal val="hidden"/>
                                      </p:to>
                                    </p:set>
                                  </p:childTnLst>
                                </p:cTn>
                              </p:par>
                              <p:par>
                                <p:cTn id="124" presetID="22" presetClass="exit" presetSubtype="4" fill="hold" grpId="1" nodeType="withEffect">
                                  <p:stCondLst>
                                    <p:cond delay="0"/>
                                  </p:stCondLst>
                                  <p:childTnLst>
                                    <p:animEffect transition="out" filter="wipe(down)">
                                      <p:cBhvr>
                                        <p:cTn id="125" dur="500"/>
                                        <p:tgtEl>
                                          <p:spTgt spid="40"/>
                                        </p:tgtEl>
                                      </p:cBhvr>
                                    </p:animEffect>
                                    <p:set>
                                      <p:cBhvr>
                                        <p:cTn id="126" dur="1" fill="hold">
                                          <p:stCondLst>
                                            <p:cond delay="499"/>
                                          </p:stCondLst>
                                        </p:cTn>
                                        <p:tgtEl>
                                          <p:spTgt spid="40"/>
                                        </p:tgtEl>
                                        <p:attrNameLst>
                                          <p:attrName>style.visibility</p:attrName>
                                        </p:attrNameLst>
                                      </p:cBhvr>
                                      <p:to>
                                        <p:strVal val="hidden"/>
                                      </p:to>
                                    </p:set>
                                  </p:childTnLst>
                                </p:cTn>
                              </p:par>
                              <p:par>
                                <p:cTn id="127" presetID="22" presetClass="exit" presetSubtype="4" fill="hold" grpId="1" nodeType="withEffect">
                                  <p:stCondLst>
                                    <p:cond delay="0"/>
                                  </p:stCondLst>
                                  <p:childTnLst>
                                    <p:animEffect transition="out" filter="wipe(down)">
                                      <p:cBhvr>
                                        <p:cTn id="128" dur="500"/>
                                        <p:tgtEl>
                                          <p:spTgt spid="38"/>
                                        </p:tgtEl>
                                      </p:cBhvr>
                                    </p:animEffect>
                                    <p:set>
                                      <p:cBhvr>
                                        <p:cTn id="129" dur="1" fill="hold">
                                          <p:stCondLst>
                                            <p:cond delay="499"/>
                                          </p:stCondLst>
                                        </p:cTn>
                                        <p:tgtEl>
                                          <p:spTgt spid="38"/>
                                        </p:tgtEl>
                                        <p:attrNameLst>
                                          <p:attrName>style.visibility</p:attrName>
                                        </p:attrNameLst>
                                      </p:cBhvr>
                                      <p:to>
                                        <p:strVal val="hidden"/>
                                      </p:to>
                                    </p:set>
                                  </p:childTnLst>
                                </p:cTn>
                              </p:par>
                              <p:par>
                                <p:cTn id="130" presetID="22" presetClass="exit" presetSubtype="4" fill="hold" grpId="1" nodeType="withEffect">
                                  <p:stCondLst>
                                    <p:cond delay="0"/>
                                  </p:stCondLst>
                                  <p:childTnLst>
                                    <p:animEffect transition="out" filter="wipe(down)">
                                      <p:cBhvr>
                                        <p:cTn id="131" dur="500"/>
                                        <p:tgtEl>
                                          <p:spTgt spid="39"/>
                                        </p:tgtEl>
                                      </p:cBhvr>
                                    </p:animEffect>
                                    <p:set>
                                      <p:cBhvr>
                                        <p:cTn id="132" dur="1" fill="hold">
                                          <p:stCondLst>
                                            <p:cond delay="499"/>
                                          </p:stCondLst>
                                        </p:cTn>
                                        <p:tgtEl>
                                          <p:spTgt spid="39"/>
                                        </p:tgtEl>
                                        <p:attrNameLst>
                                          <p:attrName>style.visibility</p:attrName>
                                        </p:attrNameLst>
                                      </p:cBhvr>
                                      <p:to>
                                        <p:strVal val="hidden"/>
                                      </p:to>
                                    </p:set>
                                  </p:childTnLst>
                                </p:cTn>
                              </p:par>
                            </p:childTnLst>
                          </p:cTn>
                        </p:par>
                      </p:childTnLst>
                    </p:cTn>
                  </p:par>
                  <p:par>
                    <p:cTn id="133" fill="hold">
                      <p:stCondLst>
                        <p:cond delay="indefinite"/>
                      </p:stCondLst>
                      <p:childTnLst>
                        <p:par>
                          <p:cTn id="134" fill="hold">
                            <p:stCondLst>
                              <p:cond delay="0"/>
                            </p:stCondLst>
                            <p:childTnLst>
                              <p:par>
                                <p:cTn id="135" presetID="22" presetClass="entr" presetSubtype="4" fill="hold" grpId="4" nodeType="clickEffect">
                                  <p:stCondLst>
                                    <p:cond delay="0"/>
                                  </p:stCondLst>
                                  <p:childTnLst>
                                    <p:set>
                                      <p:cBhvr>
                                        <p:cTn id="136" dur="1" fill="hold">
                                          <p:stCondLst>
                                            <p:cond delay="0"/>
                                          </p:stCondLst>
                                        </p:cTn>
                                        <p:tgtEl>
                                          <p:spTgt spid="36"/>
                                        </p:tgtEl>
                                        <p:attrNameLst>
                                          <p:attrName>style.visibility</p:attrName>
                                        </p:attrNameLst>
                                      </p:cBhvr>
                                      <p:to>
                                        <p:strVal val="visible"/>
                                      </p:to>
                                    </p:set>
                                    <p:animEffect transition="in" filter="wipe(down)">
                                      <p:cBhvr>
                                        <p:cTn id="137" dur="500"/>
                                        <p:tgtEl>
                                          <p:spTgt spid="36"/>
                                        </p:tgtEl>
                                      </p:cBhvr>
                                    </p:animEffect>
                                  </p:childTnLst>
                                </p:cTn>
                              </p:par>
                              <p:par>
                                <p:cTn id="138" presetID="22" presetClass="entr" presetSubtype="4" fill="hold" nodeType="withEffect">
                                  <p:stCondLst>
                                    <p:cond delay="0"/>
                                  </p:stCondLst>
                                  <p:childTnLst>
                                    <p:set>
                                      <p:cBhvr>
                                        <p:cTn id="139" dur="1" fill="hold">
                                          <p:stCondLst>
                                            <p:cond delay="0"/>
                                          </p:stCondLst>
                                        </p:cTn>
                                        <p:tgtEl>
                                          <p:spTgt spid="34"/>
                                        </p:tgtEl>
                                        <p:attrNameLst>
                                          <p:attrName>style.visibility</p:attrName>
                                        </p:attrNameLst>
                                      </p:cBhvr>
                                      <p:to>
                                        <p:strVal val="visible"/>
                                      </p:to>
                                    </p:set>
                                    <p:animEffect transition="in" filter="wipe(down)">
                                      <p:cBhvr>
                                        <p:cTn id="140" dur="500"/>
                                        <p:tgtEl>
                                          <p:spTgt spid="34"/>
                                        </p:tgtEl>
                                      </p:cBhvr>
                                    </p:animEffect>
                                  </p:childTnLst>
                                </p:cTn>
                              </p:par>
                              <p:par>
                                <p:cTn id="141" presetID="22" presetClass="entr" presetSubtype="4" fill="hold" grpId="0" nodeType="withEffect">
                                  <p:stCondLst>
                                    <p:cond delay="0"/>
                                  </p:stCondLst>
                                  <p:childTnLst>
                                    <p:set>
                                      <p:cBhvr>
                                        <p:cTn id="142" dur="1" fill="hold">
                                          <p:stCondLst>
                                            <p:cond delay="0"/>
                                          </p:stCondLst>
                                        </p:cTn>
                                        <p:tgtEl>
                                          <p:spTgt spid="65"/>
                                        </p:tgtEl>
                                        <p:attrNameLst>
                                          <p:attrName>style.visibility</p:attrName>
                                        </p:attrNameLst>
                                      </p:cBhvr>
                                      <p:to>
                                        <p:strVal val="visible"/>
                                      </p:to>
                                    </p:set>
                                    <p:animEffect transition="in" filter="wipe(down)">
                                      <p:cBhvr>
                                        <p:cTn id="143" dur="500"/>
                                        <p:tgtEl>
                                          <p:spTgt spid="65"/>
                                        </p:tgtEl>
                                      </p:cBhvr>
                                    </p:animEffect>
                                  </p:childTnLst>
                                </p:cTn>
                              </p:par>
                            </p:childTnLst>
                          </p:cTn>
                        </p:par>
                      </p:childTnLst>
                    </p:cTn>
                  </p:par>
                  <p:par>
                    <p:cTn id="144" fill="hold">
                      <p:stCondLst>
                        <p:cond delay="indefinite"/>
                      </p:stCondLst>
                      <p:childTnLst>
                        <p:par>
                          <p:cTn id="145" fill="hold">
                            <p:stCondLst>
                              <p:cond delay="0"/>
                            </p:stCondLst>
                            <p:childTnLst>
                              <p:par>
                                <p:cTn id="146" presetID="0" presetClass="path" presetSubtype="0" accel="50000" decel="50000" fill="hold" grpId="2" nodeType="clickEffect">
                                  <p:stCondLst>
                                    <p:cond delay="0"/>
                                  </p:stCondLst>
                                  <p:childTnLst>
                                    <p:animMotion origin="layout" path="M -1.66667E-6 0.00023 C 0.04653 0.06018 0.09306 0.12013 0.1382 0.13958 C 0.18368 0.15879 0.27222 0.1162 0.27222 0.11643 " pathEditMode="relative" rAng="0" ptsTypes="AAA">
                                      <p:cBhvr>
                                        <p:cTn id="147" dur="2000" fill="hold"/>
                                        <p:tgtEl>
                                          <p:spTgt spid="65"/>
                                        </p:tgtEl>
                                        <p:attrNameLst>
                                          <p:attrName>ppt_x</p:attrName>
                                          <p:attrName>ppt_y</p:attrName>
                                        </p:attrNameLst>
                                      </p:cBhvr>
                                      <p:rCtr x="13611" y="7199"/>
                                    </p:animMotion>
                                  </p:childTnLst>
                                </p:cTn>
                              </p:par>
                            </p:childTnLst>
                          </p:cTn>
                        </p:par>
                      </p:childTnLst>
                    </p:cTn>
                  </p:par>
                  <p:par>
                    <p:cTn id="148" fill="hold">
                      <p:stCondLst>
                        <p:cond delay="indefinite"/>
                      </p:stCondLst>
                      <p:childTnLst>
                        <p:par>
                          <p:cTn id="149" fill="hold">
                            <p:stCondLst>
                              <p:cond delay="0"/>
                            </p:stCondLst>
                            <p:childTnLst>
                              <p:par>
                                <p:cTn id="150" presetID="22" presetClass="exit" presetSubtype="4" fill="hold" grpId="5" nodeType="clickEffect">
                                  <p:stCondLst>
                                    <p:cond delay="0"/>
                                  </p:stCondLst>
                                  <p:childTnLst>
                                    <p:animEffect transition="out" filter="wipe(down)">
                                      <p:cBhvr>
                                        <p:cTn id="151" dur="500"/>
                                        <p:tgtEl>
                                          <p:spTgt spid="36"/>
                                        </p:tgtEl>
                                      </p:cBhvr>
                                    </p:animEffect>
                                    <p:set>
                                      <p:cBhvr>
                                        <p:cTn id="152" dur="1" fill="hold">
                                          <p:stCondLst>
                                            <p:cond delay="499"/>
                                          </p:stCondLst>
                                        </p:cTn>
                                        <p:tgtEl>
                                          <p:spTgt spid="36"/>
                                        </p:tgtEl>
                                        <p:attrNameLst>
                                          <p:attrName>style.visibility</p:attrName>
                                        </p:attrNameLst>
                                      </p:cBhvr>
                                      <p:to>
                                        <p:strVal val="hidden"/>
                                      </p:to>
                                    </p:set>
                                  </p:childTnLst>
                                </p:cTn>
                              </p:par>
                              <p:par>
                                <p:cTn id="153" presetID="22" presetClass="exit" presetSubtype="4" fill="hold" nodeType="withEffect">
                                  <p:stCondLst>
                                    <p:cond delay="0"/>
                                  </p:stCondLst>
                                  <p:childTnLst>
                                    <p:animEffect transition="out" filter="wipe(down)">
                                      <p:cBhvr>
                                        <p:cTn id="154" dur="500"/>
                                        <p:tgtEl>
                                          <p:spTgt spid="34"/>
                                        </p:tgtEl>
                                      </p:cBhvr>
                                    </p:animEffect>
                                    <p:set>
                                      <p:cBhvr>
                                        <p:cTn id="155" dur="1" fill="hold">
                                          <p:stCondLst>
                                            <p:cond delay="499"/>
                                          </p:stCondLst>
                                        </p:cTn>
                                        <p:tgtEl>
                                          <p:spTgt spid="34"/>
                                        </p:tgtEl>
                                        <p:attrNameLst>
                                          <p:attrName>style.visibility</p:attrName>
                                        </p:attrNameLst>
                                      </p:cBhvr>
                                      <p:to>
                                        <p:strVal val="hidden"/>
                                      </p:to>
                                    </p:set>
                                  </p:childTnLst>
                                </p:cTn>
                              </p:par>
                            </p:childTnLst>
                          </p:cTn>
                        </p:par>
                      </p:childTnLst>
                    </p:cTn>
                  </p:par>
                  <p:par>
                    <p:cTn id="156" fill="hold">
                      <p:stCondLst>
                        <p:cond delay="indefinite"/>
                      </p:stCondLst>
                      <p:childTnLst>
                        <p:par>
                          <p:cTn id="157" fill="hold">
                            <p:stCondLst>
                              <p:cond delay="0"/>
                            </p:stCondLst>
                            <p:childTnLst>
                              <p:par>
                                <p:cTn id="158" presetID="22" presetClass="entr" presetSubtype="4" fill="hold" grpId="0" nodeType="clickEffect">
                                  <p:stCondLst>
                                    <p:cond delay="0"/>
                                  </p:stCondLst>
                                  <p:childTnLst>
                                    <p:set>
                                      <p:cBhvr>
                                        <p:cTn id="159" dur="1" fill="hold">
                                          <p:stCondLst>
                                            <p:cond delay="0"/>
                                          </p:stCondLst>
                                        </p:cTn>
                                        <p:tgtEl>
                                          <p:spTgt spid="66"/>
                                        </p:tgtEl>
                                        <p:attrNameLst>
                                          <p:attrName>style.visibility</p:attrName>
                                        </p:attrNameLst>
                                      </p:cBhvr>
                                      <p:to>
                                        <p:strVal val="visible"/>
                                      </p:to>
                                    </p:set>
                                    <p:animEffect transition="in" filter="wipe(down)">
                                      <p:cBhvr>
                                        <p:cTn id="160" dur="500"/>
                                        <p:tgtEl>
                                          <p:spTgt spid="66"/>
                                        </p:tgtEl>
                                      </p:cBhvr>
                                    </p:animEffect>
                                  </p:childTnLst>
                                </p:cTn>
                              </p:par>
                              <p:par>
                                <p:cTn id="161" presetID="22" presetClass="entr" presetSubtype="4" fill="hold" nodeType="withEffect">
                                  <p:stCondLst>
                                    <p:cond delay="0"/>
                                  </p:stCondLst>
                                  <p:childTnLst>
                                    <p:set>
                                      <p:cBhvr>
                                        <p:cTn id="162" dur="1" fill="hold">
                                          <p:stCondLst>
                                            <p:cond delay="0"/>
                                          </p:stCondLst>
                                        </p:cTn>
                                        <p:tgtEl>
                                          <p:spTgt spid="67"/>
                                        </p:tgtEl>
                                        <p:attrNameLst>
                                          <p:attrName>style.visibility</p:attrName>
                                        </p:attrNameLst>
                                      </p:cBhvr>
                                      <p:to>
                                        <p:strVal val="visible"/>
                                      </p:to>
                                    </p:set>
                                    <p:animEffect transition="in" filter="wipe(down)">
                                      <p:cBhvr>
                                        <p:cTn id="163" dur="500"/>
                                        <p:tgtEl>
                                          <p:spTgt spid="67"/>
                                        </p:tgtEl>
                                      </p:cBhvr>
                                    </p:animEffect>
                                  </p:childTnLst>
                                </p:cTn>
                              </p:par>
                              <p:par>
                                <p:cTn id="164" presetID="22" presetClass="entr" presetSubtype="4" fill="hold" grpId="0" nodeType="withEffect">
                                  <p:stCondLst>
                                    <p:cond delay="0"/>
                                  </p:stCondLst>
                                  <p:childTnLst>
                                    <p:set>
                                      <p:cBhvr>
                                        <p:cTn id="165" dur="1" fill="hold">
                                          <p:stCondLst>
                                            <p:cond delay="0"/>
                                          </p:stCondLst>
                                        </p:cTn>
                                        <p:tgtEl>
                                          <p:spTgt spid="58"/>
                                        </p:tgtEl>
                                        <p:attrNameLst>
                                          <p:attrName>style.visibility</p:attrName>
                                        </p:attrNameLst>
                                      </p:cBhvr>
                                      <p:to>
                                        <p:strVal val="visible"/>
                                      </p:to>
                                    </p:set>
                                    <p:animEffect transition="in" filter="wipe(down)">
                                      <p:cBhvr>
                                        <p:cTn id="166" dur="500"/>
                                        <p:tgtEl>
                                          <p:spTgt spid="58"/>
                                        </p:tgtEl>
                                      </p:cBhvr>
                                    </p:animEffect>
                                  </p:childTnLst>
                                </p:cTn>
                              </p:par>
                            </p:childTnLst>
                          </p:cTn>
                        </p:par>
                      </p:childTnLst>
                    </p:cTn>
                  </p:par>
                  <p:par>
                    <p:cTn id="167" fill="hold">
                      <p:stCondLst>
                        <p:cond delay="indefinite"/>
                      </p:stCondLst>
                      <p:childTnLst>
                        <p:par>
                          <p:cTn id="168" fill="hold">
                            <p:stCondLst>
                              <p:cond delay="0"/>
                            </p:stCondLst>
                            <p:childTnLst>
                              <p:par>
                                <p:cTn id="169" presetID="0" presetClass="path" presetSubtype="0" accel="50000" decel="50000" fill="hold" grpId="1" nodeType="clickEffect">
                                  <p:stCondLst>
                                    <p:cond delay="0"/>
                                  </p:stCondLst>
                                  <p:childTnLst>
                                    <p:animMotion origin="layout" path="M -2.77778E-6 7.40741E-7 L -0.18611 0.12268 " pathEditMode="relative" rAng="0" ptsTypes="AA">
                                      <p:cBhvr>
                                        <p:cTn id="170" dur="2000" fill="hold"/>
                                        <p:tgtEl>
                                          <p:spTgt spid="58"/>
                                        </p:tgtEl>
                                        <p:attrNameLst>
                                          <p:attrName>ppt_x</p:attrName>
                                          <p:attrName>ppt_y</p:attrName>
                                        </p:attrNameLst>
                                      </p:cBhvr>
                                      <p:rCtr x="-9306" y="6134"/>
                                    </p:animMotion>
                                  </p:childTnLst>
                                </p:cTn>
                              </p:par>
                            </p:childTnLst>
                          </p:cTn>
                        </p:par>
                      </p:childTnLst>
                    </p:cTn>
                  </p:par>
                  <p:par>
                    <p:cTn id="171" fill="hold">
                      <p:stCondLst>
                        <p:cond delay="indefinite"/>
                      </p:stCondLst>
                      <p:childTnLst>
                        <p:par>
                          <p:cTn id="172" fill="hold">
                            <p:stCondLst>
                              <p:cond delay="0"/>
                            </p:stCondLst>
                            <p:childTnLst>
                              <p:par>
                                <p:cTn id="173" presetID="22" presetClass="exit" presetSubtype="4" fill="hold" grpId="1" nodeType="clickEffect">
                                  <p:stCondLst>
                                    <p:cond delay="0"/>
                                  </p:stCondLst>
                                  <p:childTnLst>
                                    <p:animEffect transition="out" filter="wipe(down)">
                                      <p:cBhvr>
                                        <p:cTn id="174" dur="500"/>
                                        <p:tgtEl>
                                          <p:spTgt spid="66"/>
                                        </p:tgtEl>
                                      </p:cBhvr>
                                    </p:animEffect>
                                    <p:set>
                                      <p:cBhvr>
                                        <p:cTn id="175" dur="1" fill="hold">
                                          <p:stCondLst>
                                            <p:cond delay="499"/>
                                          </p:stCondLst>
                                        </p:cTn>
                                        <p:tgtEl>
                                          <p:spTgt spid="66"/>
                                        </p:tgtEl>
                                        <p:attrNameLst>
                                          <p:attrName>style.visibility</p:attrName>
                                        </p:attrNameLst>
                                      </p:cBhvr>
                                      <p:to>
                                        <p:strVal val="hidden"/>
                                      </p:to>
                                    </p:set>
                                  </p:childTnLst>
                                </p:cTn>
                              </p:par>
                              <p:par>
                                <p:cTn id="176" presetID="22" presetClass="exit" presetSubtype="4" fill="hold" nodeType="withEffect">
                                  <p:stCondLst>
                                    <p:cond delay="0"/>
                                  </p:stCondLst>
                                  <p:childTnLst>
                                    <p:animEffect transition="out" filter="wipe(down)">
                                      <p:cBhvr>
                                        <p:cTn id="177" dur="500"/>
                                        <p:tgtEl>
                                          <p:spTgt spid="67"/>
                                        </p:tgtEl>
                                      </p:cBhvr>
                                    </p:animEffect>
                                    <p:set>
                                      <p:cBhvr>
                                        <p:cTn id="178" dur="1" fill="hold">
                                          <p:stCondLst>
                                            <p:cond delay="499"/>
                                          </p:stCondLst>
                                        </p:cTn>
                                        <p:tgtEl>
                                          <p:spTgt spid="67"/>
                                        </p:tgtEl>
                                        <p:attrNameLst>
                                          <p:attrName>style.visibility</p:attrName>
                                        </p:attrNameLst>
                                      </p:cBhvr>
                                      <p:to>
                                        <p:strVal val="hidden"/>
                                      </p:to>
                                    </p:set>
                                  </p:childTnLst>
                                </p:cTn>
                              </p:par>
                              <p:par>
                                <p:cTn id="179" presetID="22" presetClass="exit" presetSubtype="4" fill="hold" grpId="2" nodeType="withEffect">
                                  <p:stCondLst>
                                    <p:cond delay="0"/>
                                  </p:stCondLst>
                                  <p:childTnLst>
                                    <p:animEffect transition="out" filter="wipe(down)">
                                      <p:cBhvr>
                                        <p:cTn id="180" dur="500"/>
                                        <p:tgtEl>
                                          <p:spTgt spid="58"/>
                                        </p:tgtEl>
                                      </p:cBhvr>
                                    </p:animEffect>
                                    <p:set>
                                      <p:cBhvr>
                                        <p:cTn id="181" dur="1" fill="hold">
                                          <p:stCondLst>
                                            <p:cond delay="499"/>
                                          </p:stCondLst>
                                        </p:cTn>
                                        <p:tgtEl>
                                          <p:spTgt spid="58"/>
                                        </p:tgtEl>
                                        <p:attrNameLst>
                                          <p:attrName>style.visibility</p:attrName>
                                        </p:attrNameLst>
                                      </p:cBhvr>
                                      <p:to>
                                        <p:strVal val="hidden"/>
                                      </p:to>
                                    </p:set>
                                  </p:childTnLst>
                                </p:cTn>
                              </p:par>
                              <p:par>
                                <p:cTn id="182" presetID="22" presetClass="entr" presetSubtype="4" fill="hold" grpId="0" nodeType="withEffect">
                                  <p:stCondLst>
                                    <p:cond delay="0"/>
                                  </p:stCondLst>
                                  <p:childTnLst>
                                    <p:set>
                                      <p:cBhvr>
                                        <p:cTn id="183" dur="1" fill="hold">
                                          <p:stCondLst>
                                            <p:cond delay="0"/>
                                          </p:stCondLst>
                                        </p:cTn>
                                        <p:tgtEl>
                                          <p:spTgt spid="72"/>
                                        </p:tgtEl>
                                        <p:attrNameLst>
                                          <p:attrName>style.visibility</p:attrName>
                                        </p:attrNameLst>
                                      </p:cBhvr>
                                      <p:to>
                                        <p:strVal val="visible"/>
                                      </p:to>
                                    </p:set>
                                    <p:animEffect transition="in" filter="wipe(down)">
                                      <p:cBhvr>
                                        <p:cTn id="184"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2"/>
      <p:bldP spid="36" grpId="3"/>
      <p:bldP spid="36" grpId="4"/>
      <p:bldP spid="36" grpId="5"/>
      <p:bldP spid="36" grpId="6"/>
      <p:bldP spid="36" grpId="7"/>
      <p:bldP spid="38" grpId="0" animBg="1"/>
      <p:bldP spid="38" grpId="1" animBg="1"/>
      <p:bldP spid="39" grpId="0" animBg="1"/>
      <p:bldP spid="39" grpId="1" animBg="1"/>
      <p:bldP spid="40" grpId="0"/>
      <p:bldP spid="40" grpId="1"/>
      <p:bldP spid="55" grpId="0" animBg="1"/>
      <p:bldP spid="55" grpId="1" animBg="1"/>
      <p:bldP spid="55" grpId="2" animBg="1"/>
      <p:bldP spid="56" grpId="0"/>
      <p:bldP spid="56" grpId="1"/>
      <p:bldP spid="56" grpId="2"/>
      <p:bldP spid="56" grpId="3"/>
      <p:bldP spid="66" grpId="0"/>
      <p:bldP spid="66" grpId="1"/>
      <p:bldP spid="30" grpId="0" animBg="1"/>
      <p:bldP spid="30" grpId="1" animBg="1"/>
      <p:bldP spid="30" grpId="2" animBg="1"/>
      <p:bldP spid="60" grpId="0" animBg="1"/>
      <p:bldP spid="60" grpId="1" animBg="1"/>
      <p:bldP spid="60" grpId="2" animBg="1"/>
      <p:bldP spid="61" grpId="0" animBg="1"/>
      <p:bldP spid="62" grpId="0" animBg="1"/>
      <p:bldP spid="62" grpId="1" animBg="1"/>
      <p:bldP spid="62" grpId="2" animBg="1"/>
      <p:bldP spid="58" grpId="0" animBg="1"/>
      <p:bldP spid="58" grpId="1" animBg="1"/>
      <p:bldP spid="58" grpId="2" animBg="1"/>
      <p:bldP spid="72" grpId="0" animBg="1"/>
      <p:bldP spid="65" grpId="0" animBg="1"/>
      <p:bldP spid="65" grpId="2" animBg="1"/>
    </p:bldLst>
  </p:timing>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spDef>
      <a:spPr>
        <a:solidFill>
          <a:schemeClr val="accent2">
            <a:lumMod val="40000"/>
            <a:lumOff val="60000"/>
          </a:schemeClr>
        </a:solidFill>
        <a:ln>
          <a:solidFill>
            <a:srgbClr val="FF0000"/>
          </a:solidFill>
        </a:ln>
      </a:spPr>
      <a:bodyPr rtlCol="0" anchor="ctr"/>
      <a:lstStyle>
        <a:defPPr algn="ctr">
          <a:defRPr kumimoji="1"/>
        </a:defPPr>
      </a:lstStyle>
      <a:style>
        <a:lnRef idx="1">
          <a:schemeClr val="accent1"/>
        </a:lnRef>
        <a:fillRef idx="2">
          <a:schemeClr val="accent1"/>
        </a:fillRef>
        <a:effectRef idx="1">
          <a:schemeClr val="accent1"/>
        </a:effectRef>
        <a:fontRef idx="minor">
          <a:schemeClr val="dk1"/>
        </a:fontRef>
      </a:style>
    </a:spDef>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Retrospect</Template>
  <TotalTime>51616</TotalTime>
  <Words>1619</Words>
  <Application>Microsoft Macintosh PowerPoint</Application>
  <PresentationFormat>画面に合わせる (4:3)</PresentationFormat>
  <Paragraphs>296</Paragraphs>
  <Slides>15</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Calibri</vt:lpstr>
      <vt:lpstr>Calibri Light</vt:lpstr>
      <vt:lpstr>Mangal</vt:lpstr>
      <vt:lpstr>MS PGothic</vt:lpstr>
      <vt:lpstr>ＭＳ Ｐゴシック</vt:lpstr>
      <vt:lpstr>Yu Gothic</vt:lpstr>
      <vt:lpstr>レトロスペクト</vt:lpstr>
      <vt:lpstr>リモートホストの異常を検知するための GPUとの直接通信機構</vt:lpstr>
      <vt:lpstr>システムの異常検知</vt:lpstr>
      <vt:lpstr>ソフトウェアによる異常検知</vt:lpstr>
      <vt:lpstr>ハードウェアによる異常検知</vt:lpstr>
      <vt:lpstr>GPUsec [山本'16]</vt:lpstr>
      <vt:lpstr>提案：GRASS</vt:lpstr>
      <vt:lpstr>GPUDirect RDMA</vt:lpstr>
      <vt:lpstr>検知結果の要求</vt:lpstr>
      <vt:lpstr>検知結果の取得</vt:lpstr>
      <vt:lpstr>様々な用途に利用可能</vt:lpstr>
      <vt:lpstr>実験</vt:lpstr>
      <vt:lpstr>ハートビートの信頼性と性能</vt:lpstr>
      <vt:lpstr>検知結果の要求・取得時間</vt:lpstr>
      <vt:lpstr>関連研究</vt:lpstr>
      <vt:lpstr>まとめ</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月間報告</dc:title>
  <dc:creator>Microsoft Office ユーザー</dc:creator>
  <cp:lastModifiedBy>Microsoft Office ユーザー</cp:lastModifiedBy>
  <cp:revision>725</cp:revision>
  <cp:lastPrinted>2018-02-20T01:46:33Z</cp:lastPrinted>
  <dcterms:created xsi:type="dcterms:W3CDTF">2017-05-01T00:22:31Z</dcterms:created>
  <dcterms:modified xsi:type="dcterms:W3CDTF">2018-02-21T14:51:31Z</dcterms:modified>
</cp:coreProperties>
</file>