
<file path=[Content_Types].xml><?xml version="1.0" encoding="utf-8"?>
<Types xmlns="http://schemas.openxmlformats.org/package/2006/content-types">
  <Default Extension="xml" ContentType="application/xml"/>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4" r:id="rId1"/>
  </p:sldMasterIdLst>
  <p:notesMasterIdLst>
    <p:notesMasterId r:id="rId28"/>
  </p:notesMasterIdLst>
  <p:handoutMasterIdLst>
    <p:handoutMasterId r:id="rId29"/>
  </p:handoutMasterIdLst>
  <p:sldIdLst>
    <p:sldId id="256" r:id="rId2"/>
    <p:sldId id="317" r:id="rId3"/>
    <p:sldId id="339" r:id="rId4"/>
    <p:sldId id="319" r:id="rId5"/>
    <p:sldId id="320" r:id="rId6"/>
    <p:sldId id="359" r:id="rId7"/>
    <p:sldId id="322" r:id="rId8"/>
    <p:sldId id="323" r:id="rId9"/>
    <p:sldId id="360" r:id="rId10"/>
    <p:sldId id="365" r:id="rId11"/>
    <p:sldId id="366" r:id="rId12"/>
    <p:sldId id="351" r:id="rId13"/>
    <p:sldId id="367" r:id="rId14"/>
    <p:sldId id="368" r:id="rId15"/>
    <p:sldId id="342" r:id="rId16"/>
    <p:sldId id="350" r:id="rId17"/>
    <p:sldId id="357" r:id="rId18"/>
    <p:sldId id="358" r:id="rId19"/>
    <p:sldId id="369" r:id="rId20"/>
    <p:sldId id="376" r:id="rId21"/>
    <p:sldId id="375" r:id="rId22"/>
    <p:sldId id="374" r:id="rId23"/>
    <p:sldId id="373" r:id="rId24"/>
    <p:sldId id="372" r:id="rId25"/>
    <p:sldId id="371" r:id="rId26"/>
    <p:sldId id="370"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5393"/>
  </p:normalViewPr>
  <p:slideViewPr>
    <p:cSldViewPr snapToGrid="0" snapToObjects="1">
      <p:cViewPr>
        <p:scale>
          <a:sx n="130" d="100"/>
          <a:sy n="130" d="100"/>
        </p:scale>
        <p:origin x="1040" y="-112"/>
      </p:cViewPr>
      <p:guideLst/>
    </p:cSldViewPr>
  </p:slideViewPr>
  <p:notesTextViewPr>
    <p:cViewPr>
      <p:scale>
        <a:sx n="1" d="1"/>
        <a:sy n="1" d="1"/>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9CAB07-64A5-5C40-93C2-14CEC0E16103}" type="datetimeFigureOut">
              <a:rPr kumimoji="1" lang="ja-JP" altLang="en-US" smtClean="0"/>
              <a:t>2018/7/30</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72A6B6-5726-3B4B-BD14-DEBC9379C15C}" type="slidenum">
              <a:rPr kumimoji="1" lang="ja-JP" altLang="en-US" smtClean="0"/>
              <a:t>‹#›</a:t>
            </a:fld>
            <a:endParaRPr kumimoji="1" lang="ja-JP" altLang="en-US"/>
          </a:p>
        </p:txBody>
      </p:sp>
    </p:spTree>
    <p:extLst>
      <p:ext uri="{BB962C8B-B14F-4D97-AF65-F5344CB8AC3E}">
        <p14:creationId xmlns:p14="http://schemas.microsoft.com/office/powerpoint/2010/main" val="105761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B5C1A-4EBB-234A-A062-147C3DB7B643}" type="datetimeFigureOut">
              <a:rPr kumimoji="1" lang="ja-JP" altLang="en-US" smtClean="0"/>
              <a:t>2018/7/30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4B3E6E-DA07-8E40-8D00-3D0BC20C7469}" type="slidenum">
              <a:rPr kumimoji="1" lang="ja-JP" altLang="en-US" smtClean="0"/>
              <a:t>‹#›</a:t>
            </a:fld>
            <a:endParaRPr kumimoji="1" lang="ja-JP" altLang="en-US"/>
          </a:p>
        </p:txBody>
      </p:sp>
    </p:spTree>
    <p:extLst>
      <p:ext uri="{BB962C8B-B14F-4D97-AF65-F5344CB8AC3E}">
        <p14:creationId xmlns:p14="http://schemas.microsoft.com/office/powerpoint/2010/main" val="19057171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では今から、</a:t>
            </a:r>
            <a:r>
              <a:rPr kumimoji="1" lang="en-US" altLang="ja-JP" dirty="0" err="1" smtClean="0"/>
              <a:t>GPUDirect</a:t>
            </a:r>
            <a:r>
              <a:rPr kumimoji="1" lang="en-US" altLang="ja-JP" dirty="0" smtClean="0"/>
              <a:t> RDMA</a:t>
            </a:r>
            <a:r>
              <a:rPr kumimoji="1" lang="ja-JP" altLang="en-US" dirty="0" smtClean="0"/>
              <a:t>を用いたリモートホストの異常検知手法と題しまして、九州工業大学の金本が発表を行います</a:t>
            </a:r>
            <a:r>
              <a:rPr kumimoji="1" lang="ja-JP" altLang="en-US" dirty="0" smtClean="0"/>
              <a:t>。</a:t>
            </a:r>
            <a:endParaRPr kumimoji="1" lang="en-US" altLang="ja-JP" dirty="0" smtClean="0"/>
          </a:p>
          <a:p>
            <a:endParaRPr kumimoji="1" lang="en-US" altLang="ja-JP" dirty="0" smtClean="0"/>
          </a:p>
          <a:p>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a:t>
            </a:fld>
            <a:endParaRPr kumimoji="1" lang="ja-JP" altLang="en-US"/>
          </a:p>
        </p:txBody>
      </p:sp>
    </p:spTree>
    <p:extLst>
      <p:ext uri="{BB962C8B-B14F-4D97-AF65-F5344CB8AC3E}">
        <p14:creationId xmlns:p14="http://schemas.microsoft.com/office/powerpoint/2010/main" val="372405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a:t>
            </a:r>
            <a:r>
              <a:rPr kumimoji="1" lang="en-US" altLang="ja-JP" dirty="0" smtClean="0"/>
              <a:t>GPU</a:t>
            </a:r>
            <a:r>
              <a:rPr kumimoji="1" lang="ja-JP" altLang="en-US" dirty="0" smtClean="0"/>
              <a:t>上で</a:t>
            </a:r>
            <a:r>
              <a:rPr kumimoji="1" lang="en-US" altLang="ja-JP" dirty="0" smtClean="0"/>
              <a:t>OS</a:t>
            </a:r>
            <a:r>
              <a:rPr kumimoji="1" lang="ja-JP" altLang="en-US" dirty="0" smtClean="0"/>
              <a:t>監視システムを用いて異常検知を行わず、必要に応じて</a:t>
            </a:r>
            <a:r>
              <a:rPr kumimoji="1" lang="en-US" altLang="ja-JP" dirty="0" smtClean="0"/>
              <a:t>GPU</a:t>
            </a:r>
            <a:r>
              <a:rPr kumimoji="1" lang="ja-JP" altLang="en-US" dirty="0" smtClean="0"/>
              <a:t>に</a:t>
            </a:r>
            <a:r>
              <a:rPr kumimoji="1" lang="en-US" altLang="ja-JP" dirty="0" smtClean="0"/>
              <a:t>OS</a:t>
            </a:r>
            <a:r>
              <a:rPr kumimoji="1" lang="ja-JP" altLang="en-US" dirty="0" smtClean="0"/>
              <a:t>データを要求し、取得したデータを用いてリモートホストにおいて異常を検知する手法も実現可能です。</a:t>
            </a:r>
            <a:endParaRPr kumimoji="1" lang="en-US" altLang="ja-JP" dirty="0" smtClean="0"/>
          </a:p>
          <a:p>
            <a:endParaRPr kumimoji="1" lang="en-US" altLang="ja-JP" dirty="0" smtClean="0"/>
          </a:p>
          <a:p>
            <a:r>
              <a:rPr kumimoji="1" lang="ja-JP" altLang="en-US" dirty="0" smtClean="0"/>
              <a:t>リモートホストは</a:t>
            </a:r>
            <a:r>
              <a:rPr kumimoji="1" lang="en-US" altLang="ja-JP" dirty="0" smtClean="0"/>
              <a:t>(*)RDMA Write</a:t>
            </a:r>
            <a:r>
              <a:rPr kumimoji="1" lang="ja-JP" altLang="en-US" dirty="0" smtClean="0"/>
              <a:t>を用いて</a:t>
            </a:r>
            <a:r>
              <a:rPr kumimoji="1" lang="en-US" altLang="ja-JP" dirty="0" smtClean="0"/>
              <a:t>(*)OS</a:t>
            </a:r>
            <a:r>
              <a:rPr kumimoji="1" lang="ja-JP" altLang="en-US" dirty="0" smtClean="0"/>
              <a:t>データを要求します。</a:t>
            </a:r>
            <a:endParaRPr kumimoji="1" lang="en-US" altLang="ja-JP" dirty="0" smtClean="0"/>
          </a:p>
          <a:p>
            <a:r>
              <a:rPr kumimoji="1" lang="ja-JP" altLang="en-US" dirty="0" smtClean="0"/>
              <a:t>データ取得システムは</a:t>
            </a:r>
            <a:r>
              <a:rPr kumimoji="1" lang="en-US" altLang="ja-JP" dirty="0" smtClean="0"/>
              <a:t>(*)</a:t>
            </a:r>
            <a:r>
              <a:rPr kumimoji="1" lang="ja-JP" altLang="en-US" dirty="0" smtClean="0"/>
              <a:t>要求を受け取ると、</a:t>
            </a:r>
            <a:r>
              <a:rPr kumimoji="1" lang="en-US" altLang="ja-JP" dirty="0" smtClean="0"/>
              <a:t>(*)OS</a:t>
            </a:r>
            <a:r>
              <a:rPr kumimoji="1" lang="ja-JP" altLang="en-US" dirty="0" smtClean="0"/>
              <a:t>データを格納し、リモートホストは</a:t>
            </a:r>
            <a:r>
              <a:rPr kumimoji="1" lang="en-US" altLang="ja-JP" dirty="0" smtClean="0"/>
              <a:t>(*)RDMA Read</a:t>
            </a:r>
            <a:r>
              <a:rPr kumimoji="1" lang="ja-JP" altLang="en-US" dirty="0" smtClean="0"/>
              <a:t>を用いて</a:t>
            </a:r>
            <a:r>
              <a:rPr kumimoji="1" lang="en-US" altLang="ja-JP" dirty="0" smtClean="0"/>
              <a:t>(*)OS</a:t>
            </a:r>
            <a:r>
              <a:rPr kumimoji="1" lang="ja-JP" altLang="en-US" dirty="0" smtClean="0"/>
              <a:t>データを取得します。</a:t>
            </a:r>
            <a:endParaRPr kumimoji="1" lang="en-US" altLang="ja-JP" dirty="0" smtClean="0"/>
          </a:p>
          <a:p>
            <a:r>
              <a:rPr kumimoji="1" lang="ja-JP" altLang="en-US" dirty="0" smtClean="0"/>
              <a:t>このとき、リモートホストでは</a:t>
            </a:r>
            <a:r>
              <a:rPr kumimoji="1" lang="en-US" altLang="ja-JP" dirty="0" smtClean="0"/>
              <a:t>OS</a:t>
            </a:r>
            <a:r>
              <a:rPr kumimoji="1" lang="ja-JP" altLang="en-US" dirty="0" smtClean="0"/>
              <a:t>監視システムを動作させており、</a:t>
            </a:r>
            <a:r>
              <a:rPr kumimoji="1" lang="en-US" altLang="ja-JP" dirty="0" smtClean="0"/>
              <a:t>(*)OS</a:t>
            </a:r>
            <a:r>
              <a:rPr kumimoji="1" lang="ja-JP" altLang="en-US" dirty="0" smtClean="0"/>
              <a:t>監視システムは取得した</a:t>
            </a:r>
            <a:r>
              <a:rPr kumimoji="1" lang="en-US" altLang="ja-JP" dirty="0" smtClean="0"/>
              <a:t>OS</a:t>
            </a:r>
            <a:r>
              <a:rPr kumimoji="1" lang="ja-JP" altLang="en-US" dirty="0" smtClean="0"/>
              <a:t>データを用いて異常を検知します。</a:t>
            </a:r>
            <a:endParaRPr kumimoji="1" lang="en-US" altLang="ja-JP" dirty="0" smtClean="0"/>
          </a:p>
          <a:p>
            <a:endParaRPr kumimoji="1" lang="en-US" altLang="ja-JP" dirty="0" smtClean="0"/>
          </a:p>
          <a:p>
            <a:r>
              <a:rPr kumimoji="1" lang="ja-JP" altLang="en-US" dirty="0" smtClean="0"/>
              <a:t>この手法では、</a:t>
            </a:r>
            <a:r>
              <a:rPr kumimoji="1" lang="en-US" altLang="ja-JP" dirty="0" smtClean="0"/>
              <a:t>GPU</a:t>
            </a:r>
            <a:r>
              <a:rPr kumimoji="1" lang="ja-JP" altLang="en-US" dirty="0" smtClean="0"/>
              <a:t>上で実行するよりも高度な</a:t>
            </a:r>
            <a:r>
              <a:rPr kumimoji="1" lang="en-US" altLang="ja-JP" dirty="0" smtClean="0"/>
              <a:t>OS</a:t>
            </a:r>
            <a:r>
              <a:rPr kumimoji="1" lang="ja-JP" altLang="en-US" dirty="0" smtClean="0"/>
              <a:t>監視システムを利用することができます。</a:t>
            </a:r>
            <a:endParaRPr kumimoji="1" lang="en-US" altLang="ja-JP" dirty="0" smtClean="0"/>
          </a:p>
          <a:p>
            <a:r>
              <a:rPr kumimoji="1" lang="ja-JP" altLang="en-US" dirty="0" smtClean="0"/>
              <a:t>この手法を用いることで、</a:t>
            </a:r>
            <a:r>
              <a:rPr kumimoji="1" lang="en-US" altLang="ja-JP" dirty="0" err="1" smtClean="0"/>
              <a:t>RemoteTrans</a:t>
            </a:r>
            <a:r>
              <a:rPr kumimoji="1" lang="ja-JP" altLang="en-US" dirty="0" smtClean="0"/>
              <a:t>によるリモートホストでの既存</a:t>
            </a:r>
            <a:r>
              <a:rPr kumimoji="1" lang="en-US" altLang="ja-JP" dirty="0" smtClean="0"/>
              <a:t>IDS</a:t>
            </a:r>
            <a:r>
              <a:rPr kumimoji="1" lang="ja-JP" altLang="en-US" dirty="0" smtClean="0"/>
              <a:t>の実行で提案されているような手法が実現可能です。</a:t>
            </a:r>
            <a:endParaRPr kumimoji="1" lang="en-US" altLang="ja-JP" dirty="0" smtClean="0"/>
          </a:p>
          <a:p>
            <a:endParaRPr kumimoji="1" lang="en-US" altLang="ja-JP" dirty="0" smtClean="0"/>
          </a:p>
          <a:p>
            <a:r>
              <a:rPr kumimoji="1" lang="en-US" altLang="ja-JP" dirty="0" smtClean="0"/>
              <a:t>------------------------------------------------------</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10</a:t>
            </a:fld>
            <a:endParaRPr kumimoji="1" lang="ja-JP" altLang="en-US"/>
          </a:p>
        </p:txBody>
      </p:sp>
    </p:spTree>
    <p:extLst>
      <p:ext uri="{BB962C8B-B14F-4D97-AF65-F5344CB8AC3E}">
        <p14:creationId xmlns:p14="http://schemas.microsoft.com/office/powerpoint/2010/main" val="1747214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a:t>
            </a:r>
            <a:r>
              <a:rPr kumimoji="1" lang="en-US" altLang="ja-JP" dirty="0" smtClean="0"/>
              <a:t>OS</a:t>
            </a:r>
            <a:r>
              <a:rPr kumimoji="1" lang="ja-JP" altLang="en-US" dirty="0" smtClean="0"/>
              <a:t>データの代わりに定期的にメインメモリのデータを一括取得して異常を検知することも可能です。</a:t>
            </a:r>
            <a:endParaRPr kumimoji="1" lang="en-US" altLang="ja-JP" dirty="0" smtClean="0"/>
          </a:p>
          <a:p>
            <a:endParaRPr kumimoji="1" lang="en-US" altLang="ja-JP" dirty="0" smtClean="0"/>
          </a:p>
          <a:p>
            <a:r>
              <a:rPr kumimoji="1" lang="ja-JP" altLang="en-US" dirty="0" smtClean="0"/>
              <a:t>リモートホストは</a:t>
            </a:r>
            <a:r>
              <a:rPr kumimoji="1" lang="en-US" altLang="ja-JP" dirty="0" smtClean="0"/>
              <a:t>(*)RDMA Write</a:t>
            </a:r>
            <a:r>
              <a:rPr kumimoji="1" lang="ja-JP" altLang="en-US" dirty="0" smtClean="0"/>
              <a:t>を用いて</a:t>
            </a:r>
            <a:r>
              <a:rPr kumimoji="1" lang="en-US" altLang="ja-JP" dirty="0" smtClean="0"/>
              <a:t>(*)</a:t>
            </a:r>
            <a:r>
              <a:rPr kumimoji="1" lang="ja-JP" altLang="en-US" dirty="0" smtClean="0"/>
              <a:t>メインメモリのデータを要求します。</a:t>
            </a:r>
            <a:endParaRPr kumimoji="1" lang="en-US" altLang="ja-JP" dirty="0" smtClean="0"/>
          </a:p>
          <a:p>
            <a:r>
              <a:rPr kumimoji="1" lang="ja-JP" altLang="en-US" dirty="0" smtClean="0"/>
              <a:t>データ取得システムは</a:t>
            </a:r>
            <a:r>
              <a:rPr kumimoji="1" lang="en-US" altLang="ja-JP" dirty="0" smtClean="0"/>
              <a:t>(*)</a:t>
            </a:r>
            <a:r>
              <a:rPr kumimoji="1" lang="ja-JP" altLang="en-US" dirty="0" smtClean="0"/>
              <a:t>要求を受け取ると、</a:t>
            </a:r>
            <a:r>
              <a:rPr kumimoji="1" lang="en-US" altLang="ja-JP" dirty="0" smtClean="0"/>
              <a:t>(*)</a:t>
            </a:r>
            <a:r>
              <a:rPr kumimoji="1" lang="ja-JP" altLang="en-US" dirty="0" smtClean="0"/>
              <a:t>メインメモリを格納し、リモートホストは</a:t>
            </a:r>
            <a:r>
              <a:rPr kumimoji="1" lang="en-US" altLang="ja-JP" dirty="0" smtClean="0"/>
              <a:t>(*)RDMA Read</a:t>
            </a:r>
            <a:r>
              <a:rPr kumimoji="1" lang="ja-JP" altLang="en-US" dirty="0" smtClean="0"/>
              <a:t>を用いて、複数回に分けてメインメモリのデータを取得します。</a:t>
            </a:r>
            <a:endParaRPr kumimoji="1" lang="en-US" altLang="ja-JP" dirty="0" smtClean="0"/>
          </a:p>
          <a:p>
            <a:r>
              <a:rPr kumimoji="1" lang="ja-JP" altLang="en-US" dirty="0" smtClean="0"/>
              <a:t>メインメモリのデータを取得したのち、</a:t>
            </a:r>
            <a:r>
              <a:rPr kumimoji="1" lang="en-US" altLang="ja-JP" dirty="0" smtClean="0"/>
              <a:t>(*)OS</a:t>
            </a:r>
            <a:r>
              <a:rPr kumimoji="1" lang="ja-JP" altLang="en-US" dirty="0" smtClean="0"/>
              <a:t>監視システムは取得したメインメモリのデータを用いて異常を検知します。</a:t>
            </a:r>
            <a:endParaRPr kumimoji="1" lang="en-US" altLang="ja-JP" dirty="0" smtClean="0"/>
          </a:p>
          <a:p>
            <a:endParaRPr kumimoji="1" lang="en-US" altLang="ja-JP" dirty="0" smtClean="0"/>
          </a:p>
          <a:p>
            <a:r>
              <a:rPr kumimoji="1" lang="ja-JP" altLang="en-US" dirty="0" smtClean="0"/>
              <a:t>この手法では、リモートホスト上の</a:t>
            </a:r>
            <a:r>
              <a:rPr kumimoji="1" lang="en-US" altLang="ja-JP" dirty="0" smtClean="0"/>
              <a:t>OS</a:t>
            </a:r>
            <a:r>
              <a:rPr kumimoji="1" lang="ja-JP" altLang="en-US" dirty="0" smtClean="0"/>
              <a:t>監視システムがメインメモリのデータを解析し、異常を検知します。</a:t>
            </a:r>
            <a:endParaRPr kumimoji="1" lang="en-US" altLang="ja-JP" dirty="0" smtClean="0"/>
          </a:p>
          <a:p>
            <a:r>
              <a:rPr kumimoji="1" lang="ja-JP" altLang="en-US" dirty="0" smtClean="0"/>
              <a:t>この手法を用いることで、</a:t>
            </a:r>
            <a:r>
              <a:rPr kumimoji="1" lang="en-US" altLang="ja-JP" dirty="0" smtClean="0"/>
              <a:t>Copilot</a:t>
            </a:r>
            <a:r>
              <a:rPr kumimoji="1" lang="ja-JP" altLang="en-US" dirty="0" smtClean="0"/>
              <a:t>や</a:t>
            </a:r>
            <a:r>
              <a:rPr kumimoji="1" lang="en-US" altLang="ja-JP" dirty="0" err="1" smtClean="0"/>
              <a:t>Hypercheck</a:t>
            </a:r>
            <a:r>
              <a:rPr kumimoji="1" lang="ja-JP" altLang="en-US" dirty="0" smtClean="0"/>
              <a:t>で提案されている異常検知手法が実現可能です。</a:t>
            </a:r>
            <a:endParaRPr kumimoji="1" lang="en-US" altLang="ja-JP" dirty="0" smtClean="0"/>
          </a:p>
          <a:p>
            <a:r>
              <a:rPr kumimoji="1" lang="ja-JP" altLang="en-US" dirty="0" smtClean="0"/>
              <a:t>具体的には、</a:t>
            </a:r>
            <a:r>
              <a:rPr kumimoji="1" lang="en-US" altLang="ja-JP" dirty="0" smtClean="0"/>
              <a:t>Copilot</a:t>
            </a:r>
            <a:r>
              <a:rPr kumimoji="1" lang="ja-JP" altLang="en-US" dirty="0" smtClean="0"/>
              <a:t>に関しては</a:t>
            </a:r>
            <a:r>
              <a:rPr kumimoji="1" lang="en-US" altLang="ja-JP" dirty="0" smtClean="0"/>
              <a:t>PCI</a:t>
            </a:r>
            <a:r>
              <a:rPr kumimoji="1" lang="ja-JP" altLang="en-US" dirty="0" smtClean="0"/>
              <a:t>カードを、</a:t>
            </a:r>
            <a:r>
              <a:rPr kumimoji="1" lang="en-US" altLang="ja-JP" dirty="0" err="1" smtClean="0"/>
              <a:t>Hypercheck</a:t>
            </a:r>
            <a:r>
              <a:rPr kumimoji="1" lang="ja-JP" altLang="en-US" dirty="0" smtClean="0"/>
              <a:t>に関しては</a:t>
            </a:r>
            <a:r>
              <a:rPr kumimoji="1" lang="en-US" altLang="ja-JP" dirty="0" smtClean="0"/>
              <a:t>CPU</a:t>
            </a:r>
            <a:r>
              <a:rPr kumimoji="1" lang="ja-JP" altLang="en-US" dirty="0" smtClean="0"/>
              <a:t>を</a:t>
            </a:r>
            <a:r>
              <a:rPr kumimoji="1" lang="en-US" altLang="ja-JP" dirty="0" smtClean="0"/>
              <a:t>GPU</a:t>
            </a:r>
            <a:r>
              <a:rPr kumimoji="1" lang="ja-JP" altLang="en-US" dirty="0" smtClean="0"/>
              <a:t>に置き換えることで実現することができます。</a:t>
            </a:r>
            <a:endParaRPr kumimoji="1" lang="en-US" altLang="ja-JP" dirty="0" smtClean="0"/>
          </a:p>
          <a:p>
            <a:endParaRPr kumimoji="1" lang="en-US" altLang="ja-JP" dirty="0" smtClean="0"/>
          </a:p>
          <a:p>
            <a:r>
              <a:rPr kumimoji="1" lang="en-US" altLang="ja-JP" dirty="0" smtClean="0"/>
              <a:t>------------------------------------------------------</a:t>
            </a:r>
          </a:p>
          <a:p>
            <a:r>
              <a:rPr kumimoji="1" lang="en-US" altLang="ja-JP" dirty="0" smtClean="0"/>
              <a:t>Copilot</a:t>
            </a:r>
            <a:r>
              <a:rPr kumimoji="1" lang="ja-JP" altLang="en-US" dirty="0" smtClean="0"/>
              <a:t>：</a:t>
            </a:r>
            <a:r>
              <a:rPr kumimoji="1" lang="en-US" altLang="ja-JP" dirty="0" smtClean="0"/>
              <a:t>PCI</a:t>
            </a:r>
            <a:r>
              <a:rPr kumimoji="1" lang="ja-JP" altLang="en-US" dirty="0" smtClean="0"/>
              <a:t>カード→</a:t>
            </a:r>
            <a:r>
              <a:rPr kumimoji="1" lang="en-US" altLang="ja-JP" dirty="0" smtClean="0"/>
              <a:t>GPU</a:t>
            </a:r>
          </a:p>
          <a:p>
            <a:r>
              <a:rPr kumimoji="1" lang="en-US" altLang="ja-JP" dirty="0" err="1" smtClean="0"/>
              <a:t>Hypercheck</a:t>
            </a:r>
            <a:r>
              <a:rPr kumimoji="1" lang="ja-JP" altLang="en-US" dirty="0" smtClean="0"/>
              <a:t>：</a:t>
            </a:r>
            <a:r>
              <a:rPr kumimoji="1" lang="en-US" altLang="ja-JP" dirty="0" smtClean="0"/>
              <a:t>CPU</a:t>
            </a:r>
            <a:r>
              <a:rPr kumimoji="1" lang="ja-JP" altLang="en-US" dirty="0" smtClean="0"/>
              <a:t>→</a:t>
            </a:r>
            <a:r>
              <a:rPr kumimoji="1" lang="en-US" altLang="ja-JP" dirty="0" smtClean="0"/>
              <a:t>GPU</a:t>
            </a:r>
            <a:r>
              <a:rPr kumimoji="1" lang="ja-JP" altLang="en-US" dirty="0" smtClean="0"/>
              <a:t>、</a:t>
            </a:r>
            <a:r>
              <a:rPr kumimoji="1" lang="en-US" altLang="ja-JP" dirty="0" smtClean="0"/>
              <a:t>SMM</a:t>
            </a:r>
            <a:r>
              <a:rPr kumimoji="1" lang="ja-JP" altLang="en-US" dirty="0" smtClean="0"/>
              <a:t>中にデータを取得し送信</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11</a:t>
            </a:fld>
            <a:endParaRPr kumimoji="1" lang="ja-JP" altLang="en-US"/>
          </a:p>
        </p:txBody>
      </p:sp>
    </p:spTree>
    <p:extLst>
      <p:ext uri="{BB962C8B-B14F-4D97-AF65-F5344CB8AC3E}">
        <p14:creationId xmlns:p14="http://schemas.microsoft.com/office/powerpoint/2010/main" val="487555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GRASS</a:t>
            </a:r>
            <a:r>
              <a:rPr kumimoji="1" lang="ja-JP" altLang="en-US" dirty="0" smtClean="0"/>
              <a:t>では、</a:t>
            </a:r>
            <a:r>
              <a:rPr kumimoji="1" lang="en-US" altLang="ja-JP" dirty="0" smtClean="0"/>
              <a:t>OS</a:t>
            </a:r>
            <a:r>
              <a:rPr kumimoji="1" lang="ja-JP" altLang="en-US" dirty="0" smtClean="0"/>
              <a:t>監視システムの死活監視を行うためにハートビートを利用することができます。</a:t>
            </a:r>
            <a:endParaRPr kumimoji="1" lang="en-US" altLang="ja-JP" dirty="0" smtClean="0"/>
          </a:p>
          <a:p>
            <a:endParaRPr kumimoji="1" lang="en-US" altLang="ja-JP" dirty="0" smtClean="0"/>
          </a:p>
          <a:p>
            <a:r>
              <a:rPr kumimoji="1" lang="ja-JP" altLang="en-US" dirty="0" smtClean="0"/>
              <a:t>ハートビートでは、</a:t>
            </a:r>
            <a:r>
              <a:rPr kumimoji="1" lang="en-US" altLang="ja-JP" dirty="0" smtClean="0"/>
              <a:t>(*)(*)(*)(*)</a:t>
            </a:r>
            <a:r>
              <a:rPr kumimoji="1" lang="ja-JP" altLang="en-US" dirty="0" smtClean="0"/>
              <a:t>定期的に小さなデータを送り合うことで</a:t>
            </a:r>
            <a:r>
              <a:rPr kumimoji="1" lang="en-US" altLang="ja-JP" dirty="0" smtClean="0"/>
              <a:t>OS</a:t>
            </a:r>
            <a:r>
              <a:rPr kumimoji="1" lang="ja-JP" altLang="en-US" dirty="0" smtClean="0"/>
              <a:t>監視システムの異常を検知します。</a:t>
            </a:r>
            <a:endParaRPr kumimoji="1" lang="en-US" altLang="ja-JP" dirty="0" smtClean="0"/>
          </a:p>
          <a:p>
            <a:endParaRPr kumimoji="1" lang="en-US" altLang="ja-JP" dirty="0" smtClean="0"/>
          </a:p>
          <a:p>
            <a:r>
              <a:rPr kumimoji="1" lang="ja-JP" altLang="en-US" dirty="0" smtClean="0"/>
              <a:t>ハートビートを用いることで、障害の発生による</a:t>
            </a:r>
            <a:r>
              <a:rPr kumimoji="1" lang="en-US" altLang="ja-JP" dirty="0" smtClean="0"/>
              <a:t>OS</a:t>
            </a:r>
            <a:r>
              <a:rPr kumimoji="1" lang="ja-JP" altLang="en-US" dirty="0" smtClean="0"/>
              <a:t>監視システムの停止や侵入者による</a:t>
            </a:r>
            <a:r>
              <a:rPr kumimoji="1" lang="en-US" altLang="ja-JP" dirty="0" smtClean="0"/>
              <a:t>OS</a:t>
            </a:r>
            <a:r>
              <a:rPr kumimoji="1" lang="ja-JP" altLang="en-US" dirty="0" smtClean="0"/>
              <a:t>監視システムの停止を検知することができます。</a:t>
            </a:r>
            <a:endParaRPr kumimoji="1" lang="en-US" altLang="ja-JP" dirty="0" smtClean="0"/>
          </a:p>
          <a:p>
            <a:endParaRPr kumimoji="1" lang="en-US" altLang="ja-JP" dirty="0" smtClean="0"/>
          </a:p>
          <a:p>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12</a:t>
            </a:fld>
            <a:endParaRPr kumimoji="1" lang="ja-JP" altLang="en-US"/>
          </a:p>
        </p:txBody>
      </p:sp>
    </p:spTree>
    <p:extLst>
      <p:ext uri="{BB962C8B-B14F-4D97-AF65-F5344CB8AC3E}">
        <p14:creationId xmlns:p14="http://schemas.microsoft.com/office/powerpoint/2010/main" val="122239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dirty="0" smtClean="0">
                <a:solidFill>
                  <a:schemeClr val="tx1"/>
                </a:solidFill>
                <a:effectLst/>
                <a:latin typeface="+mn-lt"/>
                <a:ea typeface="+mn-ea"/>
                <a:cs typeface="+mn-cs"/>
              </a:rPr>
              <a:t>実際に</a:t>
            </a:r>
            <a:r>
              <a:rPr kumimoji="1" lang="en-US" altLang="ja-JP" sz="1200" b="0" i="0" u="none" strike="noStrike" kern="1200" dirty="0" smtClean="0">
                <a:solidFill>
                  <a:schemeClr val="tx1"/>
                </a:solidFill>
                <a:effectLst/>
                <a:latin typeface="+mn-lt"/>
                <a:ea typeface="+mn-ea"/>
                <a:cs typeface="+mn-cs"/>
              </a:rPr>
              <a:t>GRASS</a:t>
            </a:r>
            <a:r>
              <a:rPr kumimoji="1" lang="ja-JP" altLang="en-US" sz="1200" b="0" i="0" u="none" strike="noStrike" kern="1200" dirty="0" smtClean="0">
                <a:solidFill>
                  <a:schemeClr val="tx1"/>
                </a:solidFill>
                <a:effectLst/>
                <a:latin typeface="+mn-lt"/>
                <a:ea typeface="+mn-ea"/>
                <a:cs typeface="+mn-cs"/>
              </a:rPr>
              <a:t>を図で示すように実装しました。</a:t>
            </a:r>
            <a:endParaRPr kumimoji="1" lang="en-US" altLang="ja-JP" sz="1200" b="0" i="0" u="none" strike="noStrike" kern="1200" dirty="0" smtClean="0">
              <a:solidFill>
                <a:schemeClr val="tx1"/>
              </a:solidFill>
              <a:effectLst/>
              <a:latin typeface="+mn-lt"/>
              <a:ea typeface="+mn-ea"/>
              <a:cs typeface="+mn-cs"/>
            </a:endParaRPr>
          </a:p>
          <a:p>
            <a:r>
              <a:rPr kumimoji="1" lang="ja-JP" altLang="en-US" sz="1200" b="0" i="0" u="none" strike="noStrike" kern="1200" dirty="0" smtClean="0">
                <a:solidFill>
                  <a:schemeClr val="tx1"/>
                </a:solidFill>
                <a:effectLst/>
                <a:latin typeface="+mn-lt"/>
                <a:ea typeface="+mn-ea"/>
                <a:cs typeface="+mn-cs"/>
              </a:rPr>
              <a:t>なお、</a:t>
            </a:r>
            <a:r>
              <a:rPr kumimoji="1" lang="en-US" altLang="ja-JP" sz="1200" b="0" i="0" u="none" strike="noStrike" kern="1200" dirty="0" err="1" smtClean="0">
                <a:solidFill>
                  <a:schemeClr val="tx1"/>
                </a:solidFill>
                <a:effectLst/>
                <a:latin typeface="+mn-lt"/>
                <a:ea typeface="+mn-ea"/>
                <a:cs typeface="+mn-cs"/>
              </a:rPr>
              <a:t>GPUSentinel</a:t>
            </a:r>
            <a:r>
              <a:rPr kumimoji="1" lang="ja-JP" altLang="en-US" sz="1200" b="0" i="0" u="none" strike="noStrike" kern="1200" dirty="0" smtClean="0">
                <a:solidFill>
                  <a:schemeClr val="tx1"/>
                </a:solidFill>
                <a:effectLst/>
                <a:latin typeface="+mn-lt"/>
                <a:ea typeface="+mn-ea"/>
                <a:cs typeface="+mn-cs"/>
              </a:rPr>
              <a:t>で実装した要素は、オレンジで示す、</a:t>
            </a:r>
            <a:r>
              <a:rPr kumimoji="1" lang="en-US" altLang="ja-JP" sz="1200" b="0" i="0" u="none" strike="noStrike" kern="1200" dirty="0" smtClean="0">
                <a:solidFill>
                  <a:schemeClr val="tx1"/>
                </a:solidFill>
                <a:effectLst/>
                <a:latin typeface="+mn-lt"/>
                <a:ea typeface="+mn-ea"/>
                <a:cs typeface="+mn-cs"/>
              </a:rPr>
              <a:t>OS</a:t>
            </a:r>
            <a:r>
              <a:rPr kumimoji="1" lang="ja-JP" altLang="en-US" sz="1200" b="0" i="0" u="none" strike="noStrike" kern="1200" dirty="0" smtClean="0">
                <a:solidFill>
                  <a:schemeClr val="tx1"/>
                </a:solidFill>
                <a:effectLst/>
                <a:latin typeface="+mn-lt"/>
                <a:ea typeface="+mn-ea"/>
                <a:cs typeface="+mn-cs"/>
              </a:rPr>
              <a:t>監視システム、メモリ管理機構および</a:t>
            </a:r>
            <a:r>
              <a:rPr kumimoji="1" lang="en-US" altLang="ja-JP" sz="1200" b="0" i="0" u="none" strike="noStrike" kern="1200" dirty="0" smtClean="0">
                <a:solidFill>
                  <a:schemeClr val="tx1"/>
                </a:solidFill>
                <a:effectLst/>
                <a:latin typeface="+mn-lt"/>
                <a:ea typeface="+mn-ea"/>
                <a:cs typeface="+mn-cs"/>
              </a:rPr>
              <a:t>NVIDIA</a:t>
            </a:r>
            <a:r>
              <a:rPr kumimoji="1" lang="ja-JP" altLang="en-US" sz="1200" b="0" i="0" u="none" strike="noStrike" kern="1200" dirty="0" smtClean="0">
                <a:solidFill>
                  <a:schemeClr val="tx1"/>
                </a:solidFill>
                <a:effectLst/>
                <a:latin typeface="+mn-lt"/>
                <a:ea typeface="+mn-ea"/>
                <a:cs typeface="+mn-cs"/>
              </a:rPr>
              <a:t>ドライバであり、</a:t>
            </a:r>
            <a:r>
              <a:rPr kumimoji="1" lang="en-US" altLang="ja-JP" sz="1200" b="0" i="0" u="none" strike="noStrike" kern="1200" dirty="0" smtClean="0">
                <a:solidFill>
                  <a:schemeClr val="tx1"/>
                </a:solidFill>
                <a:effectLst/>
                <a:latin typeface="+mn-lt"/>
                <a:ea typeface="+mn-ea"/>
                <a:cs typeface="+mn-cs"/>
              </a:rPr>
              <a:t>GRASS</a:t>
            </a:r>
            <a:r>
              <a:rPr kumimoji="1" lang="ja-JP" altLang="en-US" sz="1200" b="0" i="0" u="none" strike="noStrike" kern="1200" dirty="0" smtClean="0">
                <a:solidFill>
                  <a:schemeClr val="tx1"/>
                </a:solidFill>
                <a:effectLst/>
                <a:latin typeface="+mn-lt"/>
                <a:ea typeface="+mn-ea"/>
                <a:cs typeface="+mn-cs"/>
              </a:rPr>
              <a:t>で新規実装した要素は、黄色で示す、リモート監視システムおよび通信機構となります。</a:t>
            </a:r>
            <a:endParaRPr kumimoji="1" lang="en-US" altLang="ja-JP" sz="1200" b="0" i="0" u="none" strike="noStrike" kern="1200" dirty="0" smtClean="0">
              <a:solidFill>
                <a:schemeClr val="tx1"/>
              </a:solidFill>
              <a:effectLst/>
              <a:latin typeface="+mn-lt"/>
              <a:ea typeface="+mn-ea"/>
              <a:cs typeface="+mn-cs"/>
            </a:endParaRPr>
          </a:p>
          <a:p>
            <a:endParaRPr kumimoji="1" lang="en-US" altLang="ja-JP" sz="1200" b="0" i="0" u="none" strike="noStrike" kern="1200" dirty="0" smtClean="0">
              <a:solidFill>
                <a:schemeClr val="tx1"/>
              </a:solidFill>
              <a:effectLst/>
              <a:latin typeface="+mn-lt"/>
              <a:ea typeface="+mn-ea"/>
              <a:cs typeface="+mn-cs"/>
            </a:endParaRPr>
          </a:p>
          <a:p>
            <a:r>
              <a:rPr kumimoji="1" lang="en-US" altLang="ja-JP" sz="1200" b="0" i="0" u="none" strike="noStrike" kern="1200" dirty="0" smtClean="0">
                <a:solidFill>
                  <a:schemeClr val="tx1"/>
                </a:solidFill>
                <a:effectLst/>
                <a:latin typeface="+mn-lt"/>
                <a:ea typeface="+mn-ea"/>
                <a:cs typeface="+mn-cs"/>
              </a:rPr>
              <a:t>CUDA</a:t>
            </a:r>
            <a:r>
              <a:rPr kumimoji="1" lang="en-US" altLang="ja-JP" sz="1200" b="0" i="0" u="none" strike="noStrike" kern="1200" baseline="0" dirty="0" smtClean="0">
                <a:solidFill>
                  <a:schemeClr val="tx1"/>
                </a:solidFill>
                <a:effectLst/>
                <a:latin typeface="+mn-lt"/>
                <a:ea typeface="+mn-ea"/>
                <a:cs typeface="+mn-cs"/>
              </a:rPr>
              <a:t> 8.0</a:t>
            </a:r>
            <a:r>
              <a:rPr kumimoji="1" lang="ja-JP" altLang="en-US" sz="1200" b="0" i="0" u="none" strike="noStrike" kern="1200" baseline="0" dirty="0" smtClean="0">
                <a:solidFill>
                  <a:schemeClr val="tx1"/>
                </a:solidFill>
                <a:effectLst/>
                <a:latin typeface="+mn-lt"/>
                <a:ea typeface="+mn-ea"/>
                <a:cs typeface="+mn-cs"/>
              </a:rPr>
              <a:t>、</a:t>
            </a:r>
            <a:r>
              <a:rPr kumimoji="1" lang="en-US" altLang="ja-JP" sz="1200" b="0" i="0" u="none" strike="noStrike" kern="1200" baseline="0" dirty="0" smtClean="0">
                <a:solidFill>
                  <a:schemeClr val="tx1"/>
                </a:solidFill>
                <a:effectLst/>
                <a:latin typeface="+mn-lt"/>
                <a:ea typeface="+mn-ea"/>
                <a:cs typeface="+mn-cs"/>
              </a:rPr>
              <a:t>Verbs API</a:t>
            </a:r>
            <a:r>
              <a:rPr kumimoji="1" lang="ja-JP" altLang="en-US" sz="1200" b="0" i="0" u="none" strike="noStrike" kern="1200" baseline="0" dirty="0" smtClean="0">
                <a:solidFill>
                  <a:schemeClr val="tx1"/>
                </a:solidFill>
                <a:effectLst/>
                <a:latin typeface="+mn-lt"/>
                <a:ea typeface="+mn-ea"/>
                <a:cs typeface="+mn-cs"/>
              </a:rPr>
              <a:t>および</a:t>
            </a:r>
            <a:r>
              <a:rPr kumimoji="1" lang="en-US" altLang="ja-JP" sz="1200" b="0" i="0" u="none" strike="noStrike" kern="1200" baseline="0" dirty="0" smtClean="0">
                <a:solidFill>
                  <a:schemeClr val="tx1"/>
                </a:solidFill>
                <a:effectLst/>
                <a:latin typeface="+mn-lt"/>
                <a:ea typeface="+mn-ea"/>
                <a:cs typeface="+mn-cs"/>
              </a:rPr>
              <a:t>RDMA</a:t>
            </a:r>
            <a:r>
              <a:rPr kumimoji="1" lang="ja-JP" altLang="en-US" sz="1200" b="0" i="0" u="none" strike="noStrike" kern="1200" baseline="0" dirty="0" smtClean="0">
                <a:solidFill>
                  <a:schemeClr val="tx1"/>
                </a:solidFill>
                <a:effectLst/>
                <a:latin typeface="+mn-lt"/>
                <a:ea typeface="+mn-ea"/>
                <a:cs typeface="+mn-cs"/>
              </a:rPr>
              <a:t> </a:t>
            </a:r>
            <a:r>
              <a:rPr kumimoji="1" lang="en-US" altLang="ja-JP" sz="1200" b="0" i="0" u="none" strike="noStrike" kern="1200" baseline="0" dirty="0" smtClean="0">
                <a:solidFill>
                  <a:schemeClr val="tx1"/>
                </a:solidFill>
                <a:effectLst/>
                <a:latin typeface="+mn-lt"/>
                <a:ea typeface="+mn-ea"/>
                <a:cs typeface="+mn-cs"/>
              </a:rPr>
              <a:t>Communication Manager</a:t>
            </a:r>
            <a:r>
              <a:rPr kumimoji="1" lang="ja-JP" altLang="en-US" sz="1200" b="0" i="0" u="none" strike="noStrike" kern="1200" baseline="0" dirty="0" smtClean="0">
                <a:solidFill>
                  <a:schemeClr val="tx1"/>
                </a:solidFill>
                <a:effectLst/>
                <a:latin typeface="+mn-lt"/>
                <a:ea typeface="+mn-ea"/>
                <a:cs typeface="+mn-cs"/>
              </a:rPr>
              <a:t>を用いて通信機構を実装し、監視対象ホストにおいて</a:t>
            </a:r>
            <a:r>
              <a:rPr kumimoji="1" lang="en-US" altLang="ja-JP" sz="1200" b="0" i="0" u="none" strike="noStrike" kern="1200" baseline="0" dirty="0" err="1" smtClean="0">
                <a:solidFill>
                  <a:schemeClr val="tx1"/>
                </a:solidFill>
                <a:effectLst/>
                <a:latin typeface="+mn-lt"/>
                <a:ea typeface="+mn-ea"/>
                <a:cs typeface="+mn-cs"/>
              </a:rPr>
              <a:t>nvidia</a:t>
            </a:r>
            <a:r>
              <a:rPr kumimoji="1" lang="en-US" altLang="ja-JP" sz="1200" b="0" i="0" u="none" strike="noStrike" kern="1200" baseline="0" dirty="0" smtClean="0">
                <a:solidFill>
                  <a:schemeClr val="tx1"/>
                </a:solidFill>
                <a:effectLst/>
                <a:latin typeface="+mn-lt"/>
                <a:ea typeface="+mn-ea"/>
                <a:cs typeface="+mn-cs"/>
              </a:rPr>
              <a:t>-peer-memory</a:t>
            </a:r>
            <a:r>
              <a:rPr kumimoji="1" lang="ja-JP" altLang="en-US" sz="1200" b="0" i="0" u="none" strike="noStrike" kern="1200" baseline="0" dirty="0" smtClean="0">
                <a:solidFill>
                  <a:schemeClr val="tx1"/>
                </a:solidFill>
                <a:effectLst/>
                <a:latin typeface="+mn-lt"/>
                <a:ea typeface="+mn-ea"/>
                <a:cs typeface="+mn-cs"/>
              </a:rPr>
              <a:t>を用いることで</a:t>
            </a:r>
            <a:r>
              <a:rPr kumimoji="1" lang="en-US" altLang="ja-JP" sz="1200" b="0" i="0" u="none" strike="noStrike" kern="1200" baseline="0" dirty="0" err="1" smtClean="0">
                <a:solidFill>
                  <a:schemeClr val="tx1"/>
                </a:solidFill>
                <a:effectLst/>
                <a:latin typeface="+mn-lt"/>
                <a:ea typeface="+mn-ea"/>
                <a:cs typeface="+mn-cs"/>
              </a:rPr>
              <a:t>GPUDirect</a:t>
            </a:r>
            <a:r>
              <a:rPr kumimoji="1" lang="en-US" altLang="ja-JP" sz="1200" b="0" i="0" u="none" strike="noStrike" kern="1200" baseline="0" dirty="0" smtClean="0">
                <a:solidFill>
                  <a:schemeClr val="tx1"/>
                </a:solidFill>
                <a:effectLst/>
                <a:latin typeface="+mn-lt"/>
                <a:ea typeface="+mn-ea"/>
                <a:cs typeface="+mn-cs"/>
              </a:rPr>
              <a:t> RDMA</a:t>
            </a:r>
            <a:r>
              <a:rPr kumimoji="1" lang="ja-JP" altLang="en-US" sz="1200" b="0" i="0" u="none" strike="noStrike" kern="1200" baseline="0" dirty="0" smtClean="0">
                <a:solidFill>
                  <a:schemeClr val="tx1"/>
                </a:solidFill>
                <a:effectLst/>
                <a:latin typeface="+mn-lt"/>
                <a:ea typeface="+mn-ea"/>
                <a:cs typeface="+mn-cs"/>
              </a:rPr>
              <a:t>を利用可能にしました。</a:t>
            </a:r>
            <a:endParaRPr kumimoji="1" lang="en-US" altLang="ja-JP" sz="1200" b="0" i="0" u="none" strike="noStrike" kern="1200" baseline="0" dirty="0" smtClean="0">
              <a:solidFill>
                <a:schemeClr val="tx1"/>
              </a:solidFill>
              <a:effectLst/>
              <a:latin typeface="+mn-lt"/>
              <a:ea typeface="+mn-ea"/>
              <a:cs typeface="+mn-cs"/>
            </a:endParaRPr>
          </a:p>
          <a:p>
            <a:r>
              <a:rPr kumimoji="1" lang="ja-JP" altLang="en-US" sz="1200" b="0" i="0" u="none" strike="noStrike" kern="1200" baseline="0" dirty="0" smtClean="0">
                <a:solidFill>
                  <a:schemeClr val="tx1"/>
                </a:solidFill>
                <a:effectLst/>
                <a:latin typeface="+mn-lt"/>
                <a:ea typeface="+mn-ea"/>
                <a:cs typeface="+mn-cs"/>
              </a:rPr>
              <a:t>また、監視対象ホストでは、</a:t>
            </a:r>
            <a:r>
              <a:rPr kumimoji="1" lang="en-US" altLang="ja-JP" sz="1200" b="0" i="0" u="none" strike="noStrike" kern="1200" baseline="0" dirty="0" err="1" smtClean="0">
                <a:solidFill>
                  <a:schemeClr val="tx1"/>
                </a:solidFill>
                <a:effectLst/>
                <a:latin typeface="+mn-lt"/>
                <a:ea typeface="+mn-ea"/>
                <a:cs typeface="+mn-cs"/>
              </a:rPr>
              <a:t>GPUSentinel</a:t>
            </a:r>
            <a:r>
              <a:rPr kumimoji="1" lang="ja-JP" altLang="en-US" sz="1200" b="0" i="0" u="none" strike="noStrike" kern="1200" baseline="0" dirty="0" smtClean="0">
                <a:solidFill>
                  <a:schemeClr val="tx1"/>
                </a:solidFill>
                <a:effectLst/>
                <a:latin typeface="+mn-lt"/>
                <a:ea typeface="+mn-ea"/>
                <a:cs typeface="+mn-cs"/>
              </a:rPr>
              <a:t>向けに修正した</a:t>
            </a:r>
            <a:r>
              <a:rPr kumimoji="1" lang="en-US" altLang="ja-JP" sz="1200" b="0" i="0" u="none" strike="noStrike" kern="1200" baseline="0" dirty="0" smtClean="0">
                <a:solidFill>
                  <a:schemeClr val="tx1"/>
                </a:solidFill>
                <a:effectLst/>
                <a:latin typeface="+mn-lt"/>
                <a:ea typeface="+mn-ea"/>
                <a:cs typeface="+mn-cs"/>
              </a:rPr>
              <a:t>Linux 4.4.64</a:t>
            </a:r>
            <a:r>
              <a:rPr kumimoji="1" lang="ja-JP" altLang="en-US" sz="1200" b="0" i="0" u="none" strike="noStrike" kern="1200" baseline="0" dirty="0" smtClean="0">
                <a:solidFill>
                  <a:schemeClr val="tx1"/>
                </a:solidFill>
                <a:effectLst/>
                <a:latin typeface="+mn-lt"/>
                <a:ea typeface="+mn-ea"/>
                <a:cs typeface="+mn-cs"/>
              </a:rPr>
              <a:t>および</a:t>
            </a:r>
            <a:r>
              <a:rPr kumimoji="1" lang="en-US" altLang="ja-JP" sz="1200" b="0" i="0" u="none" strike="noStrike" kern="1200" baseline="0" dirty="0" smtClean="0">
                <a:solidFill>
                  <a:schemeClr val="tx1"/>
                </a:solidFill>
                <a:effectLst/>
                <a:latin typeface="+mn-lt"/>
                <a:ea typeface="+mn-ea"/>
                <a:cs typeface="+mn-cs"/>
              </a:rPr>
              <a:t>NVIDIA</a:t>
            </a:r>
            <a:r>
              <a:rPr kumimoji="1" lang="ja-JP" altLang="en-US" sz="1200" b="0" i="0" u="none" strike="noStrike" kern="1200" baseline="0" dirty="0" smtClean="0">
                <a:solidFill>
                  <a:schemeClr val="tx1"/>
                </a:solidFill>
                <a:effectLst/>
                <a:latin typeface="+mn-lt"/>
                <a:ea typeface="+mn-ea"/>
                <a:cs typeface="+mn-cs"/>
              </a:rPr>
              <a:t>ドライバ</a:t>
            </a:r>
            <a:r>
              <a:rPr kumimoji="1" lang="en-US" altLang="ja-JP" sz="1200" b="0" i="0" u="none" strike="noStrike" kern="1200" baseline="0" dirty="0" smtClean="0">
                <a:solidFill>
                  <a:schemeClr val="tx1"/>
                </a:solidFill>
                <a:effectLst/>
                <a:latin typeface="+mn-lt"/>
                <a:ea typeface="+mn-ea"/>
                <a:cs typeface="+mn-cs"/>
              </a:rPr>
              <a:t>375.66</a:t>
            </a:r>
            <a:r>
              <a:rPr kumimoji="1" lang="ja-JP" altLang="en-US" sz="1200" b="0" i="0" u="none" strike="noStrike" kern="1200" baseline="0" dirty="0" smtClean="0">
                <a:solidFill>
                  <a:schemeClr val="tx1"/>
                </a:solidFill>
                <a:effectLst/>
                <a:latin typeface="+mn-lt"/>
                <a:ea typeface="+mn-ea"/>
                <a:cs typeface="+mn-cs"/>
              </a:rPr>
              <a:t>を利用しています。</a:t>
            </a:r>
            <a:endParaRPr kumimoji="1" lang="en-US" altLang="ja-JP" sz="1200" b="0" i="0" u="none" strike="noStrike" kern="1200" baseline="0" dirty="0" smtClean="0">
              <a:solidFill>
                <a:schemeClr val="tx1"/>
              </a:solidFill>
              <a:effectLst/>
              <a:latin typeface="+mn-lt"/>
              <a:ea typeface="+mn-ea"/>
              <a:cs typeface="+mn-cs"/>
            </a:endParaRPr>
          </a:p>
          <a:p>
            <a:endParaRPr kumimoji="1" lang="en-US" altLang="ja-JP" sz="1200" b="0" i="0" u="none" strike="noStrike" kern="1200" baseline="0" dirty="0" smtClean="0">
              <a:solidFill>
                <a:schemeClr val="tx1"/>
              </a:solidFill>
              <a:effectLst/>
              <a:latin typeface="+mn-lt"/>
              <a:ea typeface="+mn-ea"/>
              <a:cs typeface="+mn-cs"/>
            </a:endParaRPr>
          </a:p>
          <a:p>
            <a:r>
              <a:rPr kumimoji="1" lang="en-US" altLang="ja-JP" sz="1200" b="0" i="0" u="none" strike="noStrike" kern="1200" dirty="0" smtClean="0">
                <a:solidFill>
                  <a:schemeClr val="tx1"/>
                </a:solidFill>
                <a:effectLst/>
                <a:latin typeface="+mn-lt"/>
                <a:ea typeface="+mn-ea"/>
                <a:cs typeface="+mn-cs"/>
              </a:rPr>
              <a:t>------------------------------------------------------</a:t>
            </a:r>
          </a:p>
          <a:p>
            <a:endParaRPr kumimoji="1" lang="en-US" altLang="ja-JP" sz="1200" b="0" i="0" u="none" strike="noStrike" kern="1200" dirty="0" smtClean="0">
              <a:solidFill>
                <a:schemeClr val="tx1"/>
              </a:solidFill>
              <a:effectLst/>
              <a:latin typeface="+mn-lt"/>
              <a:ea typeface="+mn-ea"/>
              <a:cs typeface="+mn-cs"/>
            </a:endParaRPr>
          </a:p>
          <a:p>
            <a:r>
              <a:rPr kumimoji="1" lang="en-US" altLang="ja-JP" sz="1200" b="0" i="0" u="none" strike="noStrike" kern="1200" dirty="0" smtClean="0">
                <a:solidFill>
                  <a:schemeClr val="tx1"/>
                </a:solidFill>
                <a:effectLst/>
                <a:latin typeface="+mn-lt"/>
                <a:ea typeface="+mn-ea"/>
                <a:cs typeface="+mn-cs"/>
              </a:rPr>
              <a:t>InfiniBand </a:t>
            </a:r>
            <a:r>
              <a:rPr kumimoji="1" lang="en-US" altLang="ja-JP" sz="1200" b="0" i="0" u="none" strike="noStrike" kern="1200" dirty="0" smtClean="0">
                <a:solidFill>
                  <a:schemeClr val="tx1"/>
                </a:solidFill>
                <a:effectLst/>
                <a:latin typeface="+mn-lt"/>
                <a:ea typeface="+mn-ea"/>
                <a:cs typeface="+mn-cs"/>
              </a:rPr>
              <a:t>Verbs API</a:t>
            </a:r>
            <a:endParaRPr kumimoji="1" lang="en-US" altLang="ja-JP" sz="1200" b="1" i="0" u="none" strike="noStrike" kern="1200" dirty="0" smtClean="0">
              <a:solidFill>
                <a:schemeClr val="tx1"/>
              </a:solidFill>
              <a:effectLst/>
              <a:latin typeface="+mn-lt"/>
              <a:ea typeface="+mn-ea"/>
              <a:cs typeface="+mn-cs"/>
            </a:endParaRPr>
          </a:p>
          <a:p>
            <a:r>
              <a:rPr kumimoji="1" lang="en-US" altLang="ja-JP" sz="1200" b="1" i="0" u="none" strike="noStrike" kern="1200" dirty="0" smtClean="0">
                <a:solidFill>
                  <a:schemeClr val="tx1"/>
                </a:solidFill>
                <a:effectLst/>
                <a:latin typeface="+mn-lt"/>
                <a:ea typeface="+mn-ea"/>
                <a:cs typeface="+mn-cs"/>
              </a:rPr>
              <a:t>RDMA Communication Manager(CM)</a:t>
            </a:r>
          </a:p>
          <a:p>
            <a:r>
              <a:rPr kumimoji="1" lang="en-US" altLang="ja-JP" sz="1200" b="0" i="0" u="none" strike="noStrike" kern="1200" dirty="0" smtClean="0">
                <a:solidFill>
                  <a:schemeClr val="tx1"/>
                </a:solidFill>
                <a:effectLst/>
                <a:latin typeface="+mn-lt"/>
                <a:ea typeface="+mn-ea"/>
                <a:cs typeface="+mn-cs"/>
              </a:rPr>
              <a:t>RDMA CM </a:t>
            </a:r>
            <a:r>
              <a:rPr kumimoji="1" lang="ja-JP" altLang="en-US" sz="1200" b="0" i="0" u="none" strike="noStrike" kern="1200" dirty="0" smtClean="0">
                <a:solidFill>
                  <a:schemeClr val="tx1"/>
                </a:solidFill>
                <a:effectLst/>
                <a:latin typeface="+mn-lt"/>
                <a:ea typeface="+mn-ea"/>
                <a:cs typeface="+mn-cs"/>
              </a:rPr>
              <a:t>は </a:t>
            </a:r>
            <a:r>
              <a:rPr kumimoji="1" lang="en-US" altLang="ja-JP" sz="1200" b="0" i="0" u="none" strike="noStrike" kern="1200" dirty="0" smtClean="0">
                <a:solidFill>
                  <a:schemeClr val="tx1"/>
                </a:solidFill>
                <a:effectLst/>
                <a:latin typeface="+mn-lt"/>
                <a:ea typeface="+mn-ea"/>
                <a:cs typeface="+mn-cs"/>
              </a:rPr>
              <a:t>User Verbs </a:t>
            </a:r>
            <a:r>
              <a:rPr kumimoji="1" lang="ja-JP" altLang="en-US" sz="1200" b="0" i="0" u="none" strike="noStrike" kern="1200" dirty="0" smtClean="0">
                <a:solidFill>
                  <a:schemeClr val="tx1"/>
                </a:solidFill>
                <a:effectLst/>
                <a:latin typeface="+mn-lt"/>
                <a:ea typeface="+mn-ea"/>
                <a:cs typeface="+mn-cs"/>
              </a:rPr>
              <a:t>のうちコミュニケーション確立に関する部分をラップしたライブラリである。 </a:t>
            </a:r>
            <a:r>
              <a:rPr kumimoji="1" lang="en-US" altLang="ja-JP" sz="1200" b="0" i="0" u="none" strike="noStrike" kern="1200" dirty="0" smtClean="0">
                <a:solidFill>
                  <a:schemeClr val="tx1"/>
                </a:solidFill>
                <a:effectLst/>
                <a:latin typeface="+mn-lt"/>
                <a:ea typeface="+mn-ea"/>
                <a:cs typeface="+mn-cs"/>
              </a:rPr>
              <a:t>InfiniBand </a:t>
            </a:r>
            <a:r>
              <a:rPr kumimoji="1" lang="ja-JP" altLang="en-US" sz="1200" b="0" i="0" u="none" strike="noStrike" kern="1200" dirty="0" smtClean="0">
                <a:solidFill>
                  <a:schemeClr val="tx1"/>
                </a:solidFill>
                <a:effectLst/>
                <a:latin typeface="+mn-lt"/>
                <a:ea typeface="+mn-ea"/>
                <a:cs typeface="+mn-cs"/>
              </a:rPr>
              <a:t>以外の </a:t>
            </a:r>
            <a:r>
              <a:rPr kumimoji="1" lang="en-US" altLang="ja-JP" sz="1200" b="0" i="0" u="none" strike="noStrike" kern="1200" dirty="0" smtClean="0">
                <a:solidFill>
                  <a:schemeClr val="tx1"/>
                </a:solidFill>
                <a:effectLst/>
                <a:latin typeface="+mn-lt"/>
                <a:ea typeface="+mn-ea"/>
                <a:cs typeface="+mn-cs"/>
              </a:rPr>
              <a:t>RDMA over Converged Ethernet(</a:t>
            </a:r>
            <a:r>
              <a:rPr kumimoji="1" lang="en-US" altLang="ja-JP" sz="1200" b="0" i="0" u="none" strike="noStrike" kern="1200" dirty="0" err="1" smtClean="0">
                <a:solidFill>
                  <a:schemeClr val="tx1"/>
                </a:solidFill>
                <a:effectLst/>
                <a:latin typeface="+mn-lt"/>
                <a:ea typeface="+mn-ea"/>
                <a:cs typeface="+mn-cs"/>
              </a:rPr>
              <a:t>RoCE</a:t>
            </a:r>
            <a:r>
              <a:rPr kumimoji="1" lang="en-US" altLang="ja-JP" sz="1200" b="0" i="0" u="none" strike="noStrike" kern="1200" dirty="0" smtClean="0">
                <a:solidFill>
                  <a:schemeClr val="tx1"/>
                </a:solidFill>
                <a:effectLst/>
                <a:latin typeface="+mn-lt"/>
                <a:ea typeface="+mn-ea"/>
                <a:cs typeface="+mn-cs"/>
              </a:rPr>
              <a:t>) </a:t>
            </a:r>
            <a:r>
              <a:rPr kumimoji="1" lang="ja-JP" altLang="en-US" sz="1200" b="0" i="0" u="none" strike="noStrike" kern="1200" dirty="0" smtClean="0">
                <a:solidFill>
                  <a:schemeClr val="tx1"/>
                </a:solidFill>
                <a:effectLst/>
                <a:latin typeface="+mn-lt"/>
                <a:ea typeface="+mn-ea"/>
                <a:cs typeface="+mn-cs"/>
              </a:rPr>
              <a:t>や </a:t>
            </a:r>
            <a:r>
              <a:rPr kumimoji="1" lang="en-US" altLang="ja-JP" sz="1200" b="0" i="0" u="none" strike="noStrike" kern="1200" dirty="0" err="1" smtClean="0">
                <a:solidFill>
                  <a:schemeClr val="tx1"/>
                </a:solidFill>
                <a:effectLst/>
                <a:latin typeface="+mn-lt"/>
                <a:ea typeface="+mn-ea"/>
                <a:cs typeface="+mn-cs"/>
              </a:rPr>
              <a:t>iWARP</a:t>
            </a:r>
            <a:r>
              <a:rPr kumimoji="1" lang="en-US" altLang="ja-JP" sz="1200" b="0" i="0" u="none" strike="noStrike" kern="1200" dirty="0" smtClean="0">
                <a:solidFill>
                  <a:schemeClr val="tx1"/>
                </a:solidFill>
                <a:effectLst/>
                <a:latin typeface="+mn-lt"/>
                <a:ea typeface="+mn-ea"/>
                <a:cs typeface="+mn-cs"/>
              </a:rPr>
              <a:t> </a:t>
            </a:r>
            <a:r>
              <a:rPr kumimoji="1" lang="ja-JP" altLang="en-US" sz="1200" b="0" i="0" u="none" strike="noStrike" kern="1200" dirty="0" smtClean="0">
                <a:solidFill>
                  <a:schemeClr val="tx1"/>
                </a:solidFill>
                <a:effectLst/>
                <a:latin typeface="+mn-lt"/>
                <a:ea typeface="+mn-ea"/>
                <a:cs typeface="+mn-cs"/>
              </a:rPr>
              <a:t>のメディアでも利用可能であり、共通の </a:t>
            </a:r>
            <a:r>
              <a:rPr kumimoji="1" lang="en-US" altLang="ja-JP" sz="1200" b="0" i="0" u="none" strike="noStrike" kern="1200" dirty="0" smtClean="0">
                <a:solidFill>
                  <a:schemeClr val="tx1"/>
                </a:solidFill>
                <a:effectLst/>
                <a:latin typeface="+mn-lt"/>
                <a:ea typeface="+mn-ea"/>
                <a:cs typeface="+mn-cs"/>
              </a:rPr>
              <a:t>API </a:t>
            </a:r>
            <a:r>
              <a:rPr kumimoji="1" lang="ja-JP" altLang="en-US" sz="1200" b="0" i="0" u="none" strike="noStrike" kern="1200" dirty="0" smtClean="0">
                <a:solidFill>
                  <a:schemeClr val="tx1"/>
                </a:solidFill>
                <a:effectLst/>
                <a:latin typeface="+mn-lt"/>
                <a:ea typeface="+mn-ea"/>
                <a:cs typeface="+mn-cs"/>
              </a:rPr>
              <a:t>を提供する。 </a:t>
            </a:r>
            <a:r>
              <a:rPr kumimoji="1" lang="en-US" altLang="ja-JP" sz="1200" b="0" i="0" u="none" strike="noStrike" kern="1200" dirty="0" smtClean="0">
                <a:solidFill>
                  <a:schemeClr val="tx1"/>
                </a:solidFill>
                <a:effectLst/>
                <a:latin typeface="+mn-lt"/>
                <a:ea typeface="+mn-ea"/>
                <a:cs typeface="+mn-cs"/>
              </a:rPr>
              <a:t>RDMA CM </a:t>
            </a:r>
            <a:r>
              <a:rPr kumimoji="1" lang="ja-JP" altLang="en-US" sz="1200" b="0" i="0" u="none" strike="noStrike" kern="1200" dirty="0" smtClean="0">
                <a:solidFill>
                  <a:schemeClr val="tx1"/>
                </a:solidFill>
                <a:effectLst/>
                <a:latin typeface="+mn-lt"/>
                <a:ea typeface="+mn-ea"/>
                <a:cs typeface="+mn-cs"/>
              </a:rPr>
              <a:t>は </a:t>
            </a:r>
            <a:r>
              <a:rPr kumimoji="1" lang="en-US" altLang="ja-JP" sz="1200" b="0" i="0" u="none" strike="noStrike" kern="1200" dirty="0" err="1" smtClean="0">
                <a:solidFill>
                  <a:schemeClr val="tx1"/>
                </a:solidFill>
                <a:effectLst/>
                <a:latin typeface="+mn-lt"/>
                <a:ea typeface="+mn-ea"/>
                <a:cs typeface="+mn-cs"/>
              </a:rPr>
              <a:t>rdma</a:t>
            </a:r>
            <a:r>
              <a:rPr kumimoji="1" lang="en-US" altLang="ja-JP" sz="1200" b="0" i="0" u="none" strike="noStrike" kern="1200" dirty="0" smtClean="0">
                <a:solidFill>
                  <a:schemeClr val="tx1"/>
                </a:solidFill>
                <a:effectLst/>
                <a:latin typeface="+mn-lt"/>
                <a:ea typeface="+mn-ea"/>
                <a:cs typeface="+mn-cs"/>
              </a:rPr>
              <a:t>_ </a:t>
            </a:r>
            <a:r>
              <a:rPr kumimoji="1" lang="ja-JP" altLang="en-US" sz="1200" b="0" i="0" u="none" strike="noStrike" kern="1200" dirty="0" smtClean="0">
                <a:solidFill>
                  <a:schemeClr val="tx1"/>
                </a:solidFill>
                <a:effectLst/>
                <a:latin typeface="+mn-lt"/>
                <a:ea typeface="+mn-ea"/>
                <a:cs typeface="+mn-cs"/>
              </a:rPr>
              <a:t>のプレフィックスがついた関数として定義されている。</a:t>
            </a:r>
          </a:p>
          <a:p>
            <a:r>
              <a:rPr kumimoji="1" lang="en-US" altLang="ja-JP" sz="1200" b="0" i="0" u="none" strike="noStrike" kern="1200" dirty="0" smtClean="0">
                <a:solidFill>
                  <a:schemeClr val="tx1"/>
                </a:solidFill>
                <a:effectLst/>
                <a:latin typeface="+mn-lt"/>
                <a:ea typeface="+mn-ea"/>
                <a:cs typeface="+mn-cs"/>
              </a:rPr>
              <a:t>RDMA CM </a:t>
            </a:r>
            <a:r>
              <a:rPr kumimoji="1" lang="ja-JP" altLang="en-US" sz="1200" b="0" i="0" u="none" strike="noStrike" kern="1200" dirty="0" smtClean="0">
                <a:solidFill>
                  <a:schemeClr val="tx1"/>
                </a:solidFill>
                <a:effectLst/>
                <a:latin typeface="+mn-lt"/>
                <a:ea typeface="+mn-ea"/>
                <a:cs typeface="+mn-cs"/>
              </a:rPr>
              <a:t>のコミュニケーション確立は </a:t>
            </a:r>
            <a:r>
              <a:rPr kumimoji="1" lang="en-US" altLang="ja-JP" sz="1200" b="0" i="0" u="none" strike="noStrike" kern="1200" dirty="0" smtClean="0">
                <a:solidFill>
                  <a:schemeClr val="tx1"/>
                </a:solidFill>
                <a:effectLst/>
                <a:latin typeface="+mn-lt"/>
                <a:ea typeface="+mn-ea"/>
                <a:cs typeface="+mn-cs"/>
              </a:rPr>
              <a:t>IP </a:t>
            </a:r>
            <a:r>
              <a:rPr kumimoji="1" lang="ja-JP" altLang="en-US" sz="1200" b="0" i="0" u="none" strike="noStrike" kern="1200" dirty="0" smtClean="0">
                <a:solidFill>
                  <a:schemeClr val="tx1"/>
                </a:solidFill>
                <a:effectLst/>
                <a:latin typeface="+mn-lt"/>
                <a:ea typeface="+mn-ea"/>
                <a:cs typeface="+mn-cs"/>
              </a:rPr>
              <a:t>ネットワーク層を使って必要なデータを交換する。 そのため </a:t>
            </a:r>
            <a:r>
              <a:rPr kumimoji="1" lang="en-US" altLang="ja-JP" sz="1200" b="0" i="0" u="none" strike="noStrike" kern="1200" dirty="0" smtClean="0">
                <a:solidFill>
                  <a:schemeClr val="tx1"/>
                </a:solidFill>
                <a:effectLst/>
                <a:latin typeface="+mn-lt"/>
                <a:ea typeface="+mn-ea"/>
                <a:cs typeface="+mn-cs"/>
              </a:rPr>
              <a:t>InfiniBand </a:t>
            </a:r>
            <a:r>
              <a:rPr kumimoji="1" lang="ja-JP" altLang="en-US" sz="1200" b="0" i="0" u="none" strike="noStrike" kern="1200" dirty="0" smtClean="0">
                <a:solidFill>
                  <a:schemeClr val="tx1"/>
                </a:solidFill>
                <a:effectLst/>
                <a:latin typeface="+mn-lt"/>
                <a:ea typeface="+mn-ea"/>
                <a:cs typeface="+mn-cs"/>
              </a:rPr>
              <a:t>をメディアを用いる場合、</a:t>
            </a:r>
            <a:r>
              <a:rPr kumimoji="1" lang="en-US" altLang="ja-JP" sz="1200" b="0" i="0" u="none" strike="noStrike" kern="1200" dirty="0" err="1" smtClean="0">
                <a:solidFill>
                  <a:schemeClr val="tx1"/>
                </a:solidFill>
                <a:effectLst/>
                <a:latin typeface="+mn-lt"/>
                <a:ea typeface="+mn-ea"/>
                <a:cs typeface="+mn-cs"/>
              </a:rPr>
              <a:t>IPoIB</a:t>
            </a:r>
            <a:r>
              <a:rPr kumimoji="1" lang="en-US" altLang="ja-JP" sz="1200" b="0" i="0" u="none" strike="noStrike" kern="1200" dirty="0" smtClean="0">
                <a:solidFill>
                  <a:schemeClr val="tx1"/>
                </a:solidFill>
                <a:effectLst/>
                <a:latin typeface="+mn-lt"/>
                <a:ea typeface="+mn-ea"/>
                <a:cs typeface="+mn-cs"/>
              </a:rPr>
              <a:t> </a:t>
            </a:r>
            <a:r>
              <a:rPr kumimoji="1" lang="ja-JP" altLang="en-US" sz="1200" b="0" i="0" u="none" strike="noStrike" kern="1200" dirty="0" smtClean="0">
                <a:solidFill>
                  <a:schemeClr val="tx1"/>
                </a:solidFill>
                <a:effectLst/>
                <a:latin typeface="+mn-lt"/>
                <a:ea typeface="+mn-ea"/>
                <a:cs typeface="+mn-cs"/>
              </a:rPr>
              <a:t>を必要とする。</a:t>
            </a:r>
          </a:p>
          <a:p>
            <a:r>
              <a:rPr kumimoji="1" lang="en-US" altLang="ja-JP" sz="1200" b="0" i="0" u="none" strike="noStrike" kern="1200" dirty="0" smtClean="0">
                <a:solidFill>
                  <a:schemeClr val="tx1"/>
                </a:solidFill>
                <a:effectLst/>
                <a:latin typeface="+mn-lt"/>
                <a:ea typeface="+mn-ea"/>
                <a:cs typeface="+mn-cs"/>
              </a:rPr>
              <a:t>RDMA CM API </a:t>
            </a:r>
            <a:r>
              <a:rPr kumimoji="1" lang="ja-JP" altLang="en-US" sz="1200" b="0" i="0" u="none" strike="noStrike" kern="1200" dirty="0" smtClean="0">
                <a:solidFill>
                  <a:schemeClr val="tx1"/>
                </a:solidFill>
                <a:effectLst/>
                <a:latin typeface="+mn-lt"/>
                <a:ea typeface="+mn-ea"/>
                <a:cs typeface="+mn-cs"/>
              </a:rPr>
              <a:t>はある程度 </a:t>
            </a:r>
            <a:r>
              <a:rPr kumimoji="1" lang="en-US" altLang="ja-JP" sz="1200" b="0" i="0" u="none" strike="noStrike" kern="1200" dirty="0" smtClean="0">
                <a:solidFill>
                  <a:schemeClr val="tx1"/>
                </a:solidFill>
                <a:effectLst/>
                <a:latin typeface="+mn-lt"/>
                <a:ea typeface="+mn-ea"/>
                <a:cs typeface="+mn-cs"/>
              </a:rPr>
              <a:t>Socket API </a:t>
            </a:r>
            <a:r>
              <a:rPr kumimoji="1" lang="ja-JP" altLang="en-US" sz="1200" b="0" i="0" u="none" strike="noStrike" kern="1200" dirty="0" smtClean="0">
                <a:solidFill>
                  <a:schemeClr val="tx1"/>
                </a:solidFill>
                <a:effectLst/>
                <a:latin typeface="+mn-lt"/>
                <a:ea typeface="+mn-ea"/>
                <a:cs typeface="+mn-cs"/>
              </a:rPr>
              <a:t>に似せて作られており、コミュニケーション確立までは </a:t>
            </a:r>
            <a:r>
              <a:rPr kumimoji="1" lang="en-US" altLang="ja-JP" sz="1200" b="0" i="0" u="none" strike="noStrike" kern="1200" dirty="0" smtClean="0">
                <a:solidFill>
                  <a:schemeClr val="tx1"/>
                </a:solidFill>
                <a:effectLst/>
                <a:latin typeface="+mn-lt"/>
                <a:ea typeface="+mn-ea"/>
                <a:cs typeface="+mn-cs"/>
              </a:rPr>
              <a:t>Socket </a:t>
            </a:r>
            <a:r>
              <a:rPr kumimoji="1" lang="ja-JP" altLang="en-US" sz="1200" b="0" i="0" u="none" strike="noStrike" kern="1200" dirty="0" smtClean="0">
                <a:solidFill>
                  <a:schemeClr val="tx1"/>
                </a:solidFill>
                <a:effectLst/>
                <a:latin typeface="+mn-lt"/>
                <a:ea typeface="+mn-ea"/>
                <a:cs typeface="+mn-cs"/>
              </a:rPr>
              <a:t>と同様のフローになる。</a:t>
            </a:r>
            <a:endParaRPr kumimoji="1" lang="en-US" altLang="ja-JP" sz="1200" b="0" i="0" u="none" strike="noStrike" kern="1200" dirty="0" smtClean="0">
              <a:solidFill>
                <a:schemeClr val="tx1"/>
              </a:solidFill>
              <a:effectLst/>
              <a:latin typeface="+mn-lt"/>
              <a:ea typeface="+mn-ea"/>
              <a:cs typeface="+mn-cs"/>
            </a:endParaRPr>
          </a:p>
          <a:p>
            <a:r>
              <a:rPr kumimoji="1" lang="en-US" altLang="ja-JP" sz="1200" b="0" i="0" u="none" strike="noStrike" kern="1200" dirty="0" err="1" smtClean="0">
                <a:solidFill>
                  <a:schemeClr val="tx1"/>
                </a:solidFill>
                <a:effectLst/>
                <a:latin typeface="+mn-lt"/>
                <a:ea typeface="+mn-ea"/>
                <a:cs typeface="+mn-cs"/>
              </a:rPr>
              <a:t>OpenFabrics</a:t>
            </a:r>
            <a:r>
              <a:rPr kumimoji="1" lang="en-US" altLang="ja-JP" sz="1200" b="0" i="0" u="none" strike="noStrike" kern="1200" dirty="0" smtClean="0">
                <a:solidFill>
                  <a:schemeClr val="tx1"/>
                </a:solidFill>
                <a:effectLst/>
                <a:latin typeface="+mn-lt"/>
                <a:ea typeface="+mn-ea"/>
                <a:cs typeface="+mn-cs"/>
              </a:rPr>
              <a:t> Enterprise </a:t>
            </a:r>
            <a:r>
              <a:rPr kumimoji="1" lang="en-US" altLang="ja-JP" sz="1200" b="0" i="0" u="none" strike="noStrike" kern="1200" dirty="0" smtClean="0">
                <a:solidFill>
                  <a:schemeClr val="tx1"/>
                </a:solidFill>
                <a:effectLst/>
                <a:latin typeface="+mn-lt"/>
                <a:ea typeface="+mn-ea"/>
                <a:cs typeface="+mn-cs"/>
              </a:rPr>
              <a:t>Distribution</a:t>
            </a:r>
            <a:r>
              <a:rPr kumimoji="1" lang="en-US" altLang="ja-JP" sz="1200" b="0" i="0" u="none" strike="noStrike" kern="1200" dirty="0" smtClean="0">
                <a:solidFill>
                  <a:schemeClr val="tx1"/>
                </a:solidFill>
                <a:effectLst/>
                <a:latin typeface="+mn-lt"/>
                <a:ea typeface="+mn-ea"/>
                <a:cs typeface="+mn-cs"/>
              </a:rPr>
              <a:t> </a:t>
            </a:r>
            <a:r>
              <a:rPr kumimoji="1" lang="ja-JP" altLang="en-US" sz="1200" b="0" i="0" u="none" strike="noStrike" kern="1200" dirty="0" smtClean="0">
                <a:solidFill>
                  <a:schemeClr val="tx1"/>
                </a:solidFill>
                <a:effectLst/>
                <a:latin typeface="+mn-lt"/>
                <a:ea typeface="+mn-ea"/>
                <a:cs typeface="+mn-cs"/>
              </a:rPr>
              <a:t>：ソフトウェアパッケージ</a:t>
            </a:r>
          </a:p>
          <a:p>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13</a:t>
            </a:fld>
            <a:endParaRPr kumimoji="1" lang="ja-JP" altLang="en-US"/>
          </a:p>
        </p:txBody>
      </p:sp>
    </p:spTree>
    <p:extLst>
      <p:ext uri="{BB962C8B-B14F-4D97-AF65-F5344CB8AC3E}">
        <p14:creationId xmlns:p14="http://schemas.microsoft.com/office/powerpoint/2010/main" val="103483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GRASS</a:t>
            </a:r>
            <a:r>
              <a:rPr kumimoji="1" lang="ja-JP" altLang="en-US" dirty="0" smtClean="0"/>
              <a:t>での異常検知を行う前に、</a:t>
            </a:r>
            <a:r>
              <a:rPr kumimoji="1" lang="en-US" altLang="ja-JP" dirty="0" err="1" smtClean="0"/>
              <a:t>GPUDirect</a:t>
            </a:r>
            <a:r>
              <a:rPr kumimoji="1" lang="en-US" altLang="ja-JP" dirty="0" smtClean="0"/>
              <a:t> RDMA</a:t>
            </a:r>
            <a:r>
              <a:rPr kumimoji="1" lang="ja-JP" altLang="en-US" dirty="0" smtClean="0"/>
              <a:t>の準備を行う必要があります。</a:t>
            </a:r>
            <a:endParaRPr kumimoji="1" lang="en-US" altLang="ja-JP" dirty="0" smtClean="0"/>
          </a:p>
          <a:p>
            <a:endParaRPr kumimoji="1" lang="en-US" altLang="ja-JP" dirty="0" smtClean="0"/>
          </a:p>
          <a:p>
            <a:r>
              <a:rPr kumimoji="1" lang="ja-JP" altLang="en-US" dirty="0" smtClean="0"/>
              <a:t>まず、監視対象ホストからリモートホストに対して</a:t>
            </a:r>
            <a:r>
              <a:rPr kumimoji="1" lang="en-US" altLang="ja-JP" dirty="0" smtClean="0"/>
              <a:t>RDMA</a:t>
            </a:r>
            <a:r>
              <a:rPr kumimoji="1" lang="ja-JP" altLang="en-US" dirty="0" smtClean="0"/>
              <a:t>接続を確立しました。</a:t>
            </a:r>
            <a:endParaRPr kumimoji="1" lang="en-US" altLang="ja-JP" dirty="0" smtClean="0"/>
          </a:p>
          <a:p>
            <a:r>
              <a:rPr kumimoji="1" lang="en-US" altLang="ja-JP" dirty="0" smtClean="0"/>
              <a:t>RDMA</a:t>
            </a:r>
            <a:r>
              <a:rPr kumimoji="1" lang="ja-JP" altLang="en-US" dirty="0" smtClean="0"/>
              <a:t>接続の確立を行う際には、通常の</a:t>
            </a:r>
            <a:r>
              <a:rPr kumimoji="1" lang="en-US" altLang="ja-JP" dirty="0" smtClean="0"/>
              <a:t>RDMA</a:t>
            </a:r>
            <a:r>
              <a:rPr kumimoji="1" lang="ja-JP" altLang="en-US" dirty="0" smtClean="0"/>
              <a:t>通信と同様に</a:t>
            </a:r>
            <a:r>
              <a:rPr kumimoji="1" lang="en-US" altLang="ja-JP" dirty="0" smtClean="0"/>
              <a:t>Queue Pair</a:t>
            </a:r>
            <a:r>
              <a:rPr kumimoji="1" lang="ja-JP" altLang="en-US" dirty="0" smtClean="0"/>
              <a:t>を作成しました。</a:t>
            </a:r>
            <a:endParaRPr kumimoji="1" lang="en-US" altLang="ja-JP" dirty="0" smtClean="0"/>
          </a:p>
          <a:p>
            <a:endParaRPr kumimoji="1" lang="en-US" altLang="ja-JP" dirty="0" smtClean="0"/>
          </a:p>
          <a:p>
            <a:r>
              <a:rPr kumimoji="1" lang="en-US" altLang="ja-JP" dirty="0" smtClean="0"/>
              <a:t>RDMA</a:t>
            </a:r>
            <a:r>
              <a:rPr kumimoji="1" lang="ja-JP" altLang="en-US" dirty="0" smtClean="0"/>
              <a:t>接続の確立後、図に示すように、</a:t>
            </a:r>
            <a:r>
              <a:rPr kumimoji="1" lang="en-US" altLang="ja-JP" dirty="0" smtClean="0"/>
              <a:t>GPU</a:t>
            </a:r>
            <a:r>
              <a:rPr kumimoji="1" lang="ja-JP" altLang="en-US" dirty="0" smtClean="0"/>
              <a:t>メモリ上に通信用バッファを確保します。</a:t>
            </a:r>
            <a:endParaRPr kumimoji="1" lang="en-US" altLang="ja-JP" dirty="0" smtClean="0"/>
          </a:p>
          <a:p>
            <a:r>
              <a:rPr kumimoji="1" lang="en-US" altLang="ja-JP" dirty="0" smtClean="0"/>
              <a:t>GRASS</a:t>
            </a:r>
            <a:r>
              <a:rPr kumimoji="1" lang="ja-JP" altLang="en-US" dirty="0" smtClean="0"/>
              <a:t>では、</a:t>
            </a:r>
            <a:r>
              <a:rPr kumimoji="1" lang="en-US" altLang="ja-JP" dirty="0" smtClean="0"/>
              <a:t>RDMA Write</a:t>
            </a:r>
            <a:r>
              <a:rPr kumimoji="1" lang="ja-JP" altLang="en-US" dirty="0" smtClean="0"/>
              <a:t>用の受信バッファおよび書き込みフラグ、</a:t>
            </a:r>
            <a:r>
              <a:rPr kumimoji="1" lang="en-US" altLang="ja-JP" dirty="0" smtClean="0"/>
              <a:t>RDMA Read</a:t>
            </a:r>
            <a:r>
              <a:rPr kumimoji="1" lang="ja-JP" altLang="en-US" dirty="0" smtClean="0"/>
              <a:t>用の送信バッファおよび読み込みフラグを確保しています。</a:t>
            </a:r>
            <a:endParaRPr kumimoji="1" lang="en-US" altLang="ja-JP" dirty="0" smtClean="0"/>
          </a:p>
          <a:p>
            <a:r>
              <a:rPr kumimoji="1" lang="ja-JP" altLang="en-US" dirty="0" smtClean="0"/>
              <a:t>これらバッファのアドレスを</a:t>
            </a:r>
            <a:r>
              <a:rPr kumimoji="1" lang="en-US" altLang="ja-JP" dirty="0" smtClean="0"/>
              <a:t>RDMA Send</a:t>
            </a:r>
            <a:r>
              <a:rPr kumimoji="1" lang="ja-JP" altLang="en-US" dirty="0" smtClean="0"/>
              <a:t>を用いてリモートホストに送信することで、リモートホストからのアクセスを可能にします。</a:t>
            </a:r>
            <a:endParaRPr kumimoji="1" lang="en-US" altLang="ja-JP" dirty="0" smtClean="0"/>
          </a:p>
          <a:p>
            <a:r>
              <a:rPr kumimoji="1" lang="ja-JP" altLang="en-US" dirty="0" smtClean="0"/>
              <a:t>なお、この際、</a:t>
            </a:r>
            <a:r>
              <a:rPr kumimoji="1" lang="en-US" altLang="ja-JP" dirty="0" smtClean="0"/>
              <a:t>NVIDIA</a:t>
            </a:r>
            <a:r>
              <a:rPr kumimoji="1" lang="ja-JP" altLang="en-US" dirty="0" smtClean="0"/>
              <a:t>ドライバがバッファのアドレスを物理アドレスに変換します。</a:t>
            </a:r>
            <a:endParaRPr kumimoji="1" lang="en-US" altLang="ja-JP" dirty="0" smtClean="0"/>
          </a:p>
          <a:p>
            <a:endParaRPr kumimoji="1" lang="en-US" altLang="ja-JP" dirty="0" smtClean="0"/>
          </a:p>
          <a:p>
            <a:r>
              <a:rPr kumimoji="1" lang="en-US" altLang="ja-JP" dirty="0" smtClean="0"/>
              <a:t>------------------------------------------------------</a:t>
            </a:r>
          </a:p>
          <a:p>
            <a:endParaRPr kumimoji="1" lang="en-US" altLang="ja-JP" dirty="0" smtClean="0"/>
          </a:p>
          <a:p>
            <a:r>
              <a:rPr kumimoji="1" lang="ja-JP" altLang="en-US" dirty="0" smtClean="0"/>
              <a:t>それぞれ</a:t>
            </a:r>
            <a:r>
              <a:rPr kumimoji="1" lang="ja-JP" altLang="en-US" dirty="0" smtClean="0"/>
              <a:t>のホストで</a:t>
            </a:r>
            <a:r>
              <a:rPr kumimoji="1" lang="en-US" altLang="ja-JP" dirty="0" smtClean="0"/>
              <a:t>RDMA</a:t>
            </a:r>
            <a:r>
              <a:rPr kumimoji="1" lang="ja-JP" altLang="en-US" dirty="0" smtClean="0"/>
              <a:t>接続前に以下を準備</a:t>
            </a:r>
            <a:endParaRPr kumimoji="1" lang="en-US" altLang="ja-JP" dirty="0" smtClean="0"/>
          </a:p>
          <a:p>
            <a:pPr lvl="1"/>
            <a:r>
              <a:rPr lang="en-US" altLang="ja-JP" dirty="0" smtClean="0"/>
              <a:t>Protection Domain</a:t>
            </a:r>
            <a:r>
              <a:rPr lang="ja-JP" altLang="en-US" dirty="0" smtClean="0"/>
              <a:t>：</a:t>
            </a:r>
            <a:r>
              <a:rPr lang="en-US" altLang="ja-JP" dirty="0" smtClean="0"/>
              <a:t>RDMA</a:t>
            </a:r>
            <a:r>
              <a:rPr lang="ja-JP" altLang="en-US" dirty="0" smtClean="0"/>
              <a:t>通信の</a:t>
            </a:r>
            <a:r>
              <a:rPr lang="ja-JP" altLang="en-US" dirty="0" smtClean="0"/>
              <a:t>保護領域</a:t>
            </a:r>
            <a:endParaRPr lang="en-US" altLang="ja-JP" dirty="0" smtClean="0"/>
          </a:p>
          <a:p>
            <a:pPr lvl="1"/>
            <a:r>
              <a:rPr lang="ja-JP" altLang="en-US" dirty="0" smtClean="0"/>
              <a:t>　　　　　　　　　　　　　</a:t>
            </a:r>
            <a:r>
              <a:rPr lang="en-US" altLang="ja-JP" dirty="0" smtClean="0"/>
              <a:t>RDMA</a:t>
            </a:r>
            <a:r>
              <a:rPr lang="ja-JP" altLang="en-US" dirty="0" smtClean="0"/>
              <a:t>通信のアクセス範囲</a:t>
            </a:r>
            <a:endParaRPr lang="en-US" altLang="ja-JP" dirty="0" smtClean="0"/>
          </a:p>
          <a:p>
            <a:pPr lvl="1"/>
            <a:r>
              <a:rPr kumimoji="1" lang="en-US" altLang="ja-JP" dirty="0" smtClean="0"/>
              <a:t>Queue Pair</a:t>
            </a:r>
            <a:r>
              <a:rPr kumimoji="1" lang="ja-JP" altLang="en-US" dirty="0" smtClean="0"/>
              <a:t>：</a:t>
            </a:r>
            <a:r>
              <a:rPr kumimoji="1" lang="en-US" altLang="ja-JP" dirty="0" smtClean="0"/>
              <a:t>RDMA</a:t>
            </a:r>
            <a:r>
              <a:rPr kumimoji="1" lang="ja-JP" altLang="en-US" dirty="0" smtClean="0"/>
              <a:t>通信の起点</a:t>
            </a:r>
            <a:endParaRPr kumimoji="1" lang="en-US" altLang="ja-JP" dirty="0" smtClean="0"/>
          </a:p>
          <a:p>
            <a:pPr lvl="1"/>
            <a:r>
              <a:rPr lang="en-US" altLang="ja-JP" dirty="0" smtClean="0"/>
              <a:t>Completion Queue</a:t>
            </a:r>
            <a:r>
              <a:rPr lang="ja-JP" altLang="en-US" dirty="0" smtClean="0"/>
              <a:t>：送受信の完了を通知</a:t>
            </a:r>
            <a:endParaRPr lang="en-US" altLang="ja-JP" dirty="0" smtClean="0"/>
          </a:p>
          <a:p>
            <a:r>
              <a:rPr kumimoji="1" lang="en-US" altLang="ja-JP" dirty="0" smtClean="0"/>
              <a:t>2</a:t>
            </a:r>
            <a:r>
              <a:rPr kumimoji="1" lang="ja-JP" altLang="en-US" dirty="0" smtClean="0"/>
              <a:t>つのホスト間で</a:t>
            </a:r>
            <a:r>
              <a:rPr kumimoji="1" lang="en-US" altLang="ja-JP" dirty="0" smtClean="0"/>
              <a:t>RDMA</a:t>
            </a:r>
            <a:r>
              <a:rPr kumimoji="1" lang="ja-JP" altLang="en-US" dirty="0" smtClean="0"/>
              <a:t>接続を確立した後，以下を実行</a:t>
            </a:r>
            <a:endParaRPr kumimoji="1" lang="en-US" altLang="ja-JP" dirty="0" smtClean="0"/>
          </a:p>
          <a:p>
            <a:pPr lvl="1"/>
            <a:r>
              <a:rPr lang="en-US" altLang="ja-JP" dirty="0" smtClean="0"/>
              <a:t>GPU</a:t>
            </a:r>
            <a:r>
              <a:rPr lang="ja-JP" altLang="en-US" dirty="0" smtClean="0"/>
              <a:t>メモリに</a:t>
            </a:r>
            <a:r>
              <a:rPr lang="en-US" altLang="ja-JP" dirty="0" err="1" smtClean="0"/>
              <a:t>GPUDirect</a:t>
            </a:r>
            <a:r>
              <a:rPr lang="en-US" altLang="ja-JP" dirty="0" smtClean="0"/>
              <a:t> RDMA</a:t>
            </a:r>
            <a:r>
              <a:rPr lang="ja-JP" altLang="en-US" dirty="0" smtClean="0"/>
              <a:t>に使用するバッファを確保</a:t>
            </a:r>
            <a:endParaRPr lang="en-US" altLang="ja-JP" dirty="0" smtClean="0"/>
          </a:p>
          <a:p>
            <a:pPr lvl="1"/>
            <a:r>
              <a:rPr kumimoji="1" lang="en-US" altLang="ja-JP" dirty="0" smtClean="0"/>
              <a:t>RDMA</a:t>
            </a:r>
            <a:r>
              <a:rPr kumimoji="1" lang="ja-JP" altLang="en-US" dirty="0" smtClean="0"/>
              <a:t>通信に必要な情報をリモートホストに送信</a:t>
            </a:r>
            <a:endParaRPr kumimoji="1" lang="en-US" altLang="ja-JP" dirty="0" smtClean="0"/>
          </a:p>
          <a:p>
            <a:pPr lvl="2"/>
            <a:r>
              <a:rPr lang="en-US" altLang="ja-JP" dirty="0" smtClean="0"/>
              <a:t>GPU</a:t>
            </a:r>
            <a:r>
              <a:rPr lang="ja-JP" altLang="en-US" dirty="0" smtClean="0"/>
              <a:t>メモリ上バッファのアドレス</a:t>
            </a:r>
            <a:endParaRPr lang="en-US" altLang="ja-JP" dirty="0" smtClean="0"/>
          </a:p>
          <a:p>
            <a:pPr lvl="2"/>
            <a:r>
              <a:rPr lang="en-US" altLang="ja-JP" dirty="0" smtClean="0"/>
              <a:t>Host Channel Adapter</a:t>
            </a:r>
            <a:r>
              <a:rPr lang="ja-JP" altLang="en-US" dirty="0" smtClean="0"/>
              <a:t>によって生成される</a:t>
            </a:r>
            <a:r>
              <a:rPr lang="ja-JP" altLang="en-US" dirty="0" smtClean="0"/>
              <a:t>リモートキー：</a:t>
            </a:r>
            <a:endParaRPr lang="en-US" altLang="ja-JP" dirty="0" smtClean="0"/>
          </a:p>
          <a:p>
            <a:pPr lvl="2"/>
            <a:r>
              <a:rPr kumimoji="1" lang="en-US" altLang="ja-JP" sz="1200" b="0" i="0" u="none" strike="noStrike" kern="1200" dirty="0" smtClean="0">
                <a:solidFill>
                  <a:schemeClr val="tx1"/>
                </a:solidFill>
                <a:effectLst/>
                <a:latin typeface="+mn-lt"/>
                <a:ea typeface="+mn-ea"/>
                <a:cs typeface="+mn-cs"/>
              </a:rPr>
              <a:t>32 </a:t>
            </a:r>
            <a:r>
              <a:rPr kumimoji="1" lang="ja-JP" altLang="en-US" sz="1200" b="0" i="0" u="none" strike="noStrike" kern="1200" dirty="0" smtClean="0">
                <a:solidFill>
                  <a:schemeClr val="tx1"/>
                </a:solidFill>
                <a:effectLst/>
                <a:latin typeface="+mn-lt"/>
                <a:ea typeface="+mn-ea"/>
                <a:cs typeface="+mn-cs"/>
              </a:rPr>
              <a:t>ビット値を生成する。 </a:t>
            </a:r>
            <a:r>
              <a:rPr kumimoji="1" lang="en-US" altLang="ja-JP" sz="1200" b="0" i="0" u="none" strike="noStrike" kern="1200" dirty="0" smtClean="0">
                <a:solidFill>
                  <a:schemeClr val="tx1"/>
                </a:solidFill>
                <a:effectLst/>
                <a:latin typeface="+mn-lt"/>
                <a:ea typeface="+mn-ea"/>
                <a:cs typeface="+mn-cs"/>
              </a:rPr>
              <a:t>RDMA READ </a:t>
            </a:r>
            <a:r>
              <a:rPr kumimoji="1" lang="ja-JP" altLang="en-US" sz="1200" b="0" i="0" u="none" strike="noStrike" kern="1200" dirty="0" smtClean="0">
                <a:solidFill>
                  <a:schemeClr val="tx1"/>
                </a:solidFill>
                <a:effectLst/>
                <a:latin typeface="+mn-lt"/>
                <a:ea typeface="+mn-ea"/>
                <a:cs typeface="+mn-cs"/>
              </a:rPr>
              <a:t>や </a:t>
            </a:r>
            <a:r>
              <a:rPr kumimoji="1" lang="en-US" altLang="ja-JP" sz="1200" b="0" i="0" u="none" strike="noStrike" kern="1200" dirty="0" smtClean="0">
                <a:solidFill>
                  <a:schemeClr val="tx1"/>
                </a:solidFill>
                <a:effectLst/>
                <a:latin typeface="+mn-lt"/>
                <a:ea typeface="+mn-ea"/>
                <a:cs typeface="+mn-cs"/>
              </a:rPr>
              <a:t>RDMA WRITE </a:t>
            </a:r>
            <a:r>
              <a:rPr kumimoji="1" lang="ja-JP" altLang="en-US" sz="1200" b="0" i="0" u="none" strike="noStrike" kern="1200" dirty="0" smtClean="0">
                <a:solidFill>
                  <a:schemeClr val="tx1"/>
                </a:solidFill>
                <a:effectLst/>
                <a:latin typeface="+mn-lt"/>
                <a:ea typeface="+mn-ea"/>
                <a:cs typeface="+mn-cs"/>
              </a:rPr>
              <a:t>はこの </a:t>
            </a:r>
            <a:r>
              <a:rPr kumimoji="1" lang="en-US" altLang="ja-JP" sz="1200" b="0" i="0" u="none" strike="noStrike" kern="1200" dirty="0" err="1" smtClean="0">
                <a:solidFill>
                  <a:schemeClr val="tx1"/>
                </a:solidFill>
                <a:effectLst/>
                <a:latin typeface="+mn-lt"/>
                <a:ea typeface="+mn-ea"/>
                <a:cs typeface="+mn-cs"/>
              </a:rPr>
              <a:t>R_Key</a:t>
            </a:r>
            <a:r>
              <a:rPr kumimoji="1" lang="en-US" altLang="ja-JP" sz="1200" b="0" i="0" u="none" strike="noStrike" kern="1200" dirty="0" smtClean="0">
                <a:solidFill>
                  <a:schemeClr val="tx1"/>
                </a:solidFill>
                <a:effectLst/>
                <a:latin typeface="+mn-lt"/>
                <a:ea typeface="+mn-ea"/>
                <a:cs typeface="+mn-cs"/>
              </a:rPr>
              <a:t> </a:t>
            </a:r>
            <a:r>
              <a:rPr kumimoji="1" lang="ja-JP" altLang="en-US" sz="1200" b="0" i="0" u="none" strike="noStrike" kern="1200" dirty="0" smtClean="0">
                <a:solidFill>
                  <a:schemeClr val="tx1"/>
                </a:solidFill>
                <a:effectLst/>
                <a:latin typeface="+mn-lt"/>
                <a:ea typeface="+mn-ea"/>
                <a:cs typeface="+mn-cs"/>
              </a:rPr>
              <a:t>を </a:t>
            </a:r>
            <a:r>
              <a:rPr kumimoji="1" lang="en-US" altLang="ja-JP" sz="1200" b="0" i="0" u="none" strike="noStrike" kern="1200" dirty="0" smtClean="0">
                <a:solidFill>
                  <a:schemeClr val="tx1"/>
                </a:solidFill>
                <a:effectLst/>
                <a:latin typeface="+mn-lt"/>
                <a:ea typeface="+mn-ea"/>
                <a:cs typeface="+mn-cs"/>
              </a:rPr>
              <a:t>Send WR </a:t>
            </a:r>
            <a:r>
              <a:rPr kumimoji="1" lang="ja-JP" altLang="en-US" sz="1200" b="0" i="0" u="none" strike="noStrike" kern="1200" dirty="0" smtClean="0">
                <a:solidFill>
                  <a:schemeClr val="tx1"/>
                </a:solidFill>
                <a:effectLst/>
                <a:latin typeface="+mn-lt"/>
                <a:ea typeface="+mn-ea"/>
                <a:cs typeface="+mn-cs"/>
              </a:rPr>
              <a:t>の中に含めて通信を行い、値が一致しない場合はリモート側</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受信側</a:t>
            </a:r>
            <a:r>
              <a:rPr kumimoji="1" lang="en-US"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でエラーとして検知することができる。</a:t>
            </a:r>
            <a:endParaRPr kumimoji="1" lang="en-US" altLang="ja-JP" sz="1200" b="0" i="0" u="none" strike="noStrike" kern="1200" dirty="0" smtClean="0">
              <a:solidFill>
                <a:schemeClr val="tx1"/>
              </a:solidFill>
              <a:effectLst/>
              <a:latin typeface="+mn-lt"/>
              <a:ea typeface="+mn-ea"/>
              <a:cs typeface="+mn-cs"/>
            </a:endParaRPr>
          </a:p>
          <a:p>
            <a:pPr lvl="2"/>
            <a:endParaRPr kumimoji="1" lang="en-US" altLang="ja-JP" sz="1200" b="0" i="0" u="none" strike="noStrike" kern="1200" dirty="0" smtClean="0">
              <a:solidFill>
                <a:schemeClr val="tx1"/>
              </a:solidFill>
              <a:effectLst/>
              <a:latin typeface="+mn-lt"/>
              <a:ea typeface="+mn-ea"/>
              <a:cs typeface="+mn-cs"/>
            </a:endParaRPr>
          </a:p>
          <a:p>
            <a:pPr lvl="2"/>
            <a:r>
              <a:rPr kumimoji="1" lang="en-US" altLang="ja-JP" sz="1200" b="0" i="0" u="none" strike="noStrike" kern="1200" dirty="0" smtClean="0">
                <a:solidFill>
                  <a:schemeClr val="tx1"/>
                </a:solidFill>
                <a:effectLst/>
                <a:latin typeface="+mn-lt"/>
                <a:ea typeface="+mn-ea"/>
                <a:cs typeface="+mn-cs"/>
              </a:rPr>
              <a:t>Reliable</a:t>
            </a:r>
            <a:r>
              <a:rPr kumimoji="1" lang="en-US" altLang="ja-JP" sz="1200" b="0" i="0" u="none" strike="noStrike" kern="1200" baseline="0" dirty="0" smtClean="0">
                <a:solidFill>
                  <a:schemeClr val="tx1"/>
                </a:solidFill>
                <a:effectLst/>
                <a:latin typeface="+mn-lt"/>
                <a:ea typeface="+mn-ea"/>
                <a:cs typeface="+mn-cs"/>
              </a:rPr>
              <a:t> connection</a:t>
            </a:r>
            <a:r>
              <a:rPr kumimoji="1" lang="ja-JP" altLang="en-US" sz="1200" b="0" i="0" u="none" strike="noStrike" kern="1200" baseline="0" dirty="0" smtClean="0">
                <a:solidFill>
                  <a:schemeClr val="tx1"/>
                </a:solidFill>
                <a:effectLst/>
                <a:latin typeface="+mn-lt"/>
                <a:ea typeface="+mn-ea"/>
                <a:cs typeface="+mn-cs"/>
              </a:rPr>
              <a:t>タイプ　理論上の最大サイズ</a:t>
            </a:r>
            <a:r>
              <a:rPr kumimoji="1" lang="en-US" altLang="ja-JP" sz="1200" b="0" i="0" u="none" strike="noStrike" kern="1200" baseline="0" dirty="0" smtClean="0">
                <a:solidFill>
                  <a:schemeClr val="tx1"/>
                </a:solidFill>
                <a:effectLst/>
                <a:latin typeface="+mn-lt"/>
                <a:ea typeface="+mn-ea"/>
                <a:cs typeface="+mn-cs"/>
              </a:rPr>
              <a:t>2^31</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14</a:t>
            </a:fld>
            <a:endParaRPr kumimoji="1" lang="ja-JP" altLang="en-US"/>
          </a:p>
        </p:txBody>
      </p:sp>
    </p:spTree>
    <p:extLst>
      <p:ext uri="{BB962C8B-B14F-4D97-AF65-F5344CB8AC3E}">
        <p14:creationId xmlns:p14="http://schemas.microsoft.com/office/powerpoint/2010/main" val="483295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検知結果の要求を行う際には、まず、リモートホストは</a:t>
            </a:r>
            <a:r>
              <a:rPr kumimoji="1" lang="en-US" altLang="ja-JP" dirty="0" smtClean="0"/>
              <a:t>(*)(*)(*)RDMA Write</a:t>
            </a:r>
            <a:r>
              <a:rPr kumimoji="1" lang="ja-JP" altLang="en-US" dirty="0" smtClean="0"/>
              <a:t>を用いて要求を</a:t>
            </a:r>
            <a:r>
              <a:rPr kumimoji="1" lang="en-US" altLang="ja-JP" dirty="0" smtClean="0"/>
              <a:t>GPU</a:t>
            </a:r>
            <a:r>
              <a:rPr kumimoji="1" lang="ja-JP" altLang="en-US" dirty="0" smtClean="0"/>
              <a:t>メモリに書き込みます。</a:t>
            </a:r>
            <a:endParaRPr kumimoji="1" lang="en-US" altLang="ja-JP" dirty="0" smtClean="0"/>
          </a:p>
          <a:p>
            <a:r>
              <a:rPr kumimoji="1" lang="ja-JP" altLang="en-US" dirty="0" smtClean="0"/>
              <a:t>要求の書き込み後、</a:t>
            </a:r>
            <a:r>
              <a:rPr kumimoji="1" lang="en-US" altLang="ja-JP" dirty="0" smtClean="0"/>
              <a:t>(*)(*)(*)</a:t>
            </a:r>
            <a:r>
              <a:rPr kumimoji="1" lang="ja-JP" altLang="en-US" dirty="0" smtClean="0"/>
              <a:t>再度</a:t>
            </a:r>
            <a:r>
              <a:rPr kumimoji="1" lang="en-US" altLang="ja-JP" dirty="0" smtClean="0"/>
              <a:t>RDMA Write</a:t>
            </a:r>
            <a:r>
              <a:rPr kumimoji="1" lang="ja-JP" altLang="en-US" dirty="0" smtClean="0"/>
              <a:t>を用いて書き込みフラグをセットします。</a:t>
            </a:r>
            <a:endParaRPr kumimoji="1" lang="en-US" altLang="ja-JP" dirty="0" smtClean="0"/>
          </a:p>
          <a:p>
            <a:endParaRPr kumimoji="1" lang="en-US" altLang="ja-JP" dirty="0" smtClean="0"/>
          </a:p>
          <a:p>
            <a:r>
              <a:rPr kumimoji="1" lang="ja-JP" altLang="en-US" dirty="0" smtClean="0"/>
              <a:t>このとき、</a:t>
            </a:r>
            <a:r>
              <a:rPr kumimoji="1" lang="en-US" altLang="ja-JP" dirty="0" smtClean="0"/>
              <a:t>GPU</a:t>
            </a:r>
            <a:r>
              <a:rPr kumimoji="1" lang="ja-JP" altLang="en-US" dirty="0" smtClean="0"/>
              <a:t>はポーリングによって書き込みフラグのセットを待機しています。</a:t>
            </a:r>
            <a:endParaRPr kumimoji="1" lang="en-US" altLang="ja-JP" dirty="0" smtClean="0"/>
          </a:p>
          <a:p>
            <a:r>
              <a:rPr kumimoji="1" lang="ja-JP" altLang="en-US" dirty="0" smtClean="0"/>
              <a:t>これは、</a:t>
            </a:r>
            <a:r>
              <a:rPr kumimoji="1" lang="en-US" altLang="ja-JP" dirty="0" smtClean="0"/>
              <a:t>GPU</a:t>
            </a:r>
            <a:r>
              <a:rPr kumimoji="1" lang="ja-JP" altLang="en-US" dirty="0" smtClean="0"/>
              <a:t>に書き込みを通知するハードウェア機構がないためであり、</a:t>
            </a:r>
            <a:r>
              <a:rPr kumimoji="1" lang="en-US" altLang="ja-JP" dirty="0" smtClean="0"/>
              <a:t>(*)(*)(*)</a:t>
            </a:r>
            <a:r>
              <a:rPr kumimoji="1" lang="ja-JP" altLang="en-US" dirty="0" smtClean="0"/>
              <a:t>書き込みフラグがセットされるとポーリングを終了し、 </a:t>
            </a:r>
            <a:r>
              <a:rPr kumimoji="1" lang="en-US" altLang="ja-JP" dirty="0" smtClean="0"/>
              <a:t>(*)(*)(*)</a:t>
            </a:r>
            <a:r>
              <a:rPr kumimoji="1" lang="ja-JP" altLang="en-US" dirty="0" smtClean="0"/>
              <a:t>要求を取得します。</a:t>
            </a:r>
            <a:endParaRPr kumimoji="1" lang="en-US" altLang="ja-JP" dirty="0" smtClean="0"/>
          </a:p>
          <a:p>
            <a:r>
              <a:rPr kumimoji="1" lang="en-US" altLang="ja-JP" dirty="0" smtClean="0"/>
              <a:t>OS</a:t>
            </a:r>
            <a:r>
              <a:rPr kumimoji="1" lang="ja-JP" altLang="en-US" dirty="0" smtClean="0"/>
              <a:t>監視システムは要求を取得すると、</a:t>
            </a:r>
            <a:r>
              <a:rPr kumimoji="1" lang="en-US" altLang="ja-JP" dirty="0" smtClean="0"/>
              <a:t>(*)(*)(*)</a:t>
            </a:r>
            <a:r>
              <a:rPr kumimoji="1" lang="ja-JP" altLang="en-US" dirty="0" smtClean="0"/>
              <a:t>書き込みフラグをクリアします。</a:t>
            </a:r>
            <a:endParaRPr kumimoji="1" lang="en-US" altLang="ja-JP" dirty="0" smtClean="0"/>
          </a:p>
          <a:p>
            <a:endParaRPr kumimoji="1" lang="en-US" altLang="ja-JP" dirty="0" smtClean="0"/>
          </a:p>
          <a:p>
            <a:r>
              <a:rPr kumimoji="1" lang="en-US" altLang="ja-JP" dirty="0" smtClean="0"/>
              <a:t>------------------------------------------------------</a:t>
            </a:r>
          </a:p>
          <a:p>
            <a:endParaRPr kumimoji="1" lang="en-US" altLang="ja-JP" dirty="0" smtClean="0"/>
          </a:p>
          <a:p>
            <a:r>
              <a:rPr kumimoji="1" lang="ja-JP" altLang="en-US" dirty="0" smtClean="0"/>
              <a:t>フラグを用いて完了を通知する目的</a:t>
            </a:r>
            <a:endParaRPr kumimoji="1" lang="en-US" altLang="ja-JP" dirty="0" smtClean="0"/>
          </a:p>
          <a:p>
            <a:r>
              <a:rPr kumimoji="1" lang="ja-JP" altLang="en-US" dirty="0" smtClean="0"/>
              <a:t>　書き込みを通知するハードウェア機構がないため</a:t>
            </a:r>
            <a:endParaRPr kumimoji="1" lang="en-US" altLang="ja-JP" dirty="0" smtClean="0"/>
          </a:p>
          <a:p>
            <a:r>
              <a:rPr kumimoji="1" lang="ja-JP" altLang="en-US" dirty="0" smtClean="0"/>
              <a:t>　書き込み途中のデータの読み込みを防ぐため</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15</a:t>
            </a:fld>
            <a:endParaRPr kumimoji="1" lang="ja-JP" altLang="en-US"/>
          </a:p>
        </p:txBody>
      </p:sp>
    </p:spTree>
    <p:extLst>
      <p:ext uri="{BB962C8B-B14F-4D97-AF65-F5344CB8AC3E}">
        <p14:creationId xmlns:p14="http://schemas.microsoft.com/office/powerpoint/2010/main" val="896491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OS</a:t>
            </a:r>
            <a:r>
              <a:rPr kumimoji="1" lang="ja-JP" altLang="en-US" dirty="0" smtClean="0"/>
              <a:t>監視システムは、要求内容に基づいて処理を行った後、</a:t>
            </a:r>
            <a:r>
              <a:rPr kumimoji="1" lang="en-US" altLang="ja-JP" dirty="0" smtClean="0"/>
              <a:t>(*)(*)(*)</a:t>
            </a:r>
            <a:r>
              <a:rPr kumimoji="1" lang="ja-JP" altLang="en-US" dirty="0" smtClean="0"/>
              <a:t>検知結果を</a:t>
            </a:r>
            <a:r>
              <a:rPr kumimoji="1" lang="en-US" altLang="ja-JP" dirty="0" smtClean="0"/>
              <a:t>GPU</a:t>
            </a:r>
            <a:r>
              <a:rPr kumimoji="1" lang="ja-JP" altLang="en-US" dirty="0" smtClean="0"/>
              <a:t>メモリに書き込みます。</a:t>
            </a:r>
            <a:endParaRPr kumimoji="1" lang="en-US" altLang="ja-JP" dirty="0" smtClean="0"/>
          </a:p>
          <a:p>
            <a:r>
              <a:rPr kumimoji="1" lang="ja-JP" altLang="en-US" dirty="0" smtClean="0"/>
              <a:t>検知結果の書き込み後、</a:t>
            </a:r>
            <a:r>
              <a:rPr kumimoji="1" lang="en-US" altLang="ja-JP" dirty="0" smtClean="0"/>
              <a:t>(*)(*)(*)</a:t>
            </a:r>
            <a:r>
              <a:rPr kumimoji="1" lang="ja-JP" altLang="en-US" dirty="0" smtClean="0"/>
              <a:t>読み込みフラグをセットします。</a:t>
            </a:r>
            <a:endParaRPr kumimoji="1" lang="en-US" altLang="ja-JP" dirty="0" smtClean="0"/>
          </a:p>
          <a:p>
            <a:endParaRPr kumimoji="1" lang="en-US" altLang="ja-JP" dirty="0" smtClean="0"/>
          </a:p>
          <a:p>
            <a:r>
              <a:rPr kumimoji="1" lang="ja-JP" altLang="en-US" dirty="0" smtClean="0"/>
              <a:t>このとき、リモートホストは</a:t>
            </a:r>
            <a:r>
              <a:rPr kumimoji="1" lang="en-US" altLang="ja-JP" dirty="0" smtClean="0"/>
              <a:t>RDMA Read</a:t>
            </a:r>
            <a:r>
              <a:rPr kumimoji="1" lang="ja-JP" altLang="en-US" dirty="0" smtClean="0"/>
              <a:t>を用いたポーリングによって、読み込みフラグのセットを待機しています。</a:t>
            </a:r>
            <a:endParaRPr kumimoji="1" lang="en-US" altLang="ja-JP" dirty="0" smtClean="0"/>
          </a:p>
          <a:p>
            <a:r>
              <a:rPr kumimoji="1" lang="en-US" altLang="ja-JP" dirty="0" smtClean="0"/>
              <a:t>(*)(*)(*)</a:t>
            </a:r>
            <a:r>
              <a:rPr kumimoji="1" lang="ja-JP" altLang="en-US" dirty="0" smtClean="0"/>
              <a:t>読み込みフラグがセットされるとポーリングを終了し、 </a:t>
            </a:r>
            <a:r>
              <a:rPr kumimoji="1" lang="en-US" altLang="ja-JP" dirty="0" smtClean="0"/>
              <a:t>(*)(*)(*)</a:t>
            </a:r>
            <a:r>
              <a:rPr kumimoji="1" lang="ja-JP" altLang="en-US" dirty="0" smtClean="0"/>
              <a:t>再度</a:t>
            </a:r>
            <a:r>
              <a:rPr kumimoji="1" lang="en-US" altLang="ja-JP" dirty="0" smtClean="0"/>
              <a:t>RDMA Read</a:t>
            </a:r>
            <a:r>
              <a:rPr kumimoji="1" lang="ja-JP" altLang="en-US" dirty="0" smtClean="0"/>
              <a:t>を用いて検知結果を取得します。</a:t>
            </a:r>
            <a:endParaRPr kumimoji="1" lang="en-US" altLang="ja-JP" dirty="0" smtClean="0"/>
          </a:p>
          <a:p>
            <a:r>
              <a:rPr kumimoji="1" lang="ja-JP" altLang="en-US" dirty="0" smtClean="0"/>
              <a:t>リモートホストは検知結果を取得すると、</a:t>
            </a:r>
            <a:r>
              <a:rPr kumimoji="1" lang="en-US" altLang="ja-JP" dirty="0" smtClean="0"/>
              <a:t>(*)(*)(*)RDMA Write</a:t>
            </a:r>
            <a:r>
              <a:rPr kumimoji="1" lang="ja-JP" altLang="en-US" dirty="0" smtClean="0"/>
              <a:t>を用いて読み込みフラグをクリアします。</a:t>
            </a:r>
            <a:endParaRPr kumimoji="1" lang="en-US" altLang="ja-JP" dirty="0" smtClean="0"/>
          </a:p>
          <a:p>
            <a:endParaRPr kumimoji="1" lang="en-US" altLang="ja-JP" dirty="0" smtClean="0"/>
          </a:p>
          <a:p>
            <a:r>
              <a:rPr kumimoji="1" lang="en-US" altLang="ja-JP" dirty="0" smtClean="0"/>
              <a:t>------------------------------------------------------</a:t>
            </a:r>
          </a:p>
          <a:p>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16</a:t>
            </a:fld>
            <a:endParaRPr kumimoji="1" lang="ja-JP" altLang="en-US"/>
          </a:p>
        </p:txBody>
      </p:sp>
    </p:spTree>
    <p:extLst>
      <p:ext uri="{BB962C8B-B14F-4D97-AF65-F5344CB8AC3E}">
        <p14:creationId xmlns:p14="http://schemas.microsoft.com/office/powerpoint/2010/main" val="661648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ここからは監視対象ホストにおける</a:t>
            </a:r>
            <a:r>
              <a:rPr kumimoji="1" lang="en-US" altLang="ja-JP" dirty="0" smtClean="0"/>
              <a:t>GPU</a:t>
            </a:r>
            <a:r>
              <a:rPr kumimoji="1" lang="ja-JP" altLang="en-US" dirty="0" smtClean="0"/>
              <a:t>からメインメモリへのアクセスに関する説明を行います。</a:t>
            </a:r>
            <a:endParaRPr kumimoji="1" lang="en-US" altLang="ja-JP" dirty="0" smtClean="0"/>
          </a:p>
          <a:p>
            <a:endParaRPr kumimoji="1" lang="en-US" altLang="ja-JP" dirty="0" smtClean="0"/>
          </a:p>
          <a:p>
            <a:r>
              <a:rPr kumimoji="1" lang="en-US" altLang="ja-JP" dirty="0" smtClean="0"/>
              <a:t>GPU</a:t>
            </a:r>
            <a:r>
              <a:rPr kumimoji="1" lang="ja-JP" altLang="en-US" dirty="0" smtClean="0"/>
              <a:t>からメインメモリへアクセスする際には</a:t>
            </a:r>
            <a:r>
              <a:rPr kumimoji="1" lang="en-US" altLang="ja-JP" dirty="0" smtClean="0"/>
              <a:t>CUDA</a:t>
            </a:r>
            <a:r>
              <a:rPr kumimoji="1" lang="ja-JP" altLang="en-US" dirty="0" smtClean="0"/>
              <a:t>のマップトメモリ機能を利用します。</a:t>
            </a:r>
            <a:endParaRPr kumimoji="1" lang="en-US" altLang="ja-JP" dirty="0" smtClean="0"/>
          </a:p>
          <a:p>
            <a:r>
              <a:rPr kumimoji="1" lang="ja-JP" altLang="en-US" dirty="0" smtClean="0"/>
              <a:t>まず、メインメモリ全体をプロセスのアドレス空間にマッピングします。</a:t>
            </a:r>
            <a:endParaRPr kumimoji="1" lang="en-US" altLang="ja-JP" dirty="0" smtClean="0"/>
          </a:p>
          <a:p>
            <a:r>
              <a:rPr kumimoji="1" lang="ja-JP" altLang="en-US" dirty="0" smtClean="0"/>
              <a:t>そのマッピングしたメモリ領域をマップトメモリ機能を用いて</a:t>
            </a:r>
            <a:r>
              <a:rPr kumimoji="1" lang="en-US" altLang="ja-JP" dirty="0" smtClean="0"/>
              <a:t>GPU</a:t>
            </a:r>
            <a:r>
              <a:rPr kumimoji="1" lang="ja-JP" altLang="en-US" dirty="0" smtClean="0"/>
              <a:t>アドレス空間にマッピングします。</a:t>
            </a:r>
            <a:endParaRPr kumimoji="1" lang="en-US" altLang="ja-JP" dirty="0" smtClean="0"/>
          </a:p>
          <a:p>
            <a:endParaRPr kumimoji="1" lang="en-US" altLang="ja-JP" dirty="0" smtClean="0"/>
          </a:p>
          <a:p>
            <a:r>
              <a:rPr kumimoji="1" lang="ja-JP" altLang="en-US" dirty="0" smtClean="0"/>
              <a:t>しかし、マップトメモリ機能にはいくつかの問題があります。</a:t>
            </a:r>
            <a:endParaRPr kumimoji="1" lang="en-US" altLang="ja-JP" dirty="0" smtClean="0"/>
          </a:p>
          <a:p>
            <a:r>
              <a:rPr kumimoji="1" lang="ja-JP" altLang="en-US" dirty="0" smtClean="0"/>
              <a:t>まず、メインメモリを</a:t>
            </a:r>
            <a:r>
              <a:rPr kumimoji="1" lang="en-US" altLang="ja-JP" dirty="0" smtClean="0"/>
              <a:t>GPU</a:t>
            </a:r>
            <a:r>
              <a:rPr kumimoji="1" lang="ja-JP" altLang="en-US" dirty="0" smtClean="0"/>
              <a:t>アドレス空間にマッピングすると、メインメモリ全体が使用中になり、空きメモリがなくなってしまいます。</a:t>
            </a:r>
            <a:endParaRPr kumimoji="1" lang="en-US" altLang="ja-JP" dirty="0" smtClean="0"/>
          </a:p>
          <a:p>
            <a:r>
              <a:rPr kumimoji="1" lang="ja-JP" altLang="en-US" dirty="0" smtClean="0"/>
              <a:t>また、</a:t>
            </a:r>
            <a:r>
              <a:rPr kumimoji="1" lang="en-US" altLang="ja-JP" dirty="0" smtClean="0"/>
              <a:t>CUDA</a:t>
            </a:r>
            <a:r>
              <a:rPr kumimoji="1" lang="ja-JP" altLang="en-US" dirty="0" smtClean="0"/>
              <a:t>の制限によって、メインメモリ全体をマッピングすることはできません。</a:t>
            </a:r>
            <a:endParaRPr kumimoji="1" lang="en-US" altLang="ja-JP" dirty="0" smtClean="0"/>
          </a:p>
          <a:p>
            <a:endParaRPr kumimoji="1" lang="en-US" altLang="ja-JP" dirty="0" smtClean="0"/>
          </a:p>
          <a:p>
            <a:r>
              <a:rPr kumimoji="1" lang="en-US" altLang="ja-JP" dirty="0" smtClean="0"/>
              <a:t>------------------------------------------------------</a:t>
            </a:r>
          </a:p>
          <a:p>
            <a:endParaRPr kumimoji="1" lang="en-US" altLang="ja-JP" dirty="0" smtClean="0"/>
          </a:p>
          <a:p>
            <a:r>
              <a:rPr kumimoji="1" lang="ja-JP" altLang="en-US" dirty="0" smtClean="0"/>
              <a:t>マップトメモリ</a:t>
            </a:r>
            <a:r>
              <a:rPr kumimoji="1" lang="ja-JP" altLang="en-US" dirty="0" smtClean="0"/>
              <a:t>：</a:t>
            </a:r>
            <a:r>
              <a:rPr kumimoji="1" lang="en-US" altLang="ja-JP" dirty="0" smtClean="0"/>
              <a:t>GPU-</a:t>
            </a:r>
            <a:r>
              <a:rPr kumimoji="1" lang="ja-JP" altLang="en-US" dirty="0" smtClean="0"/>
              <a:t>プロセス　透過的</a:t>
            </a:r>
            <a:r>
              <a:rPr kumimoji="1" lang="ja-JP" altLang="en-US" dirty="0" smtClean="0"/>
              <a:t>に</a:t>
            </a:r>
            <a:r>
              <a:rPr kumimoji="1" lang="en-US" altLang="ja-JP" dirty="0" smtClean="0"/>
              <a:t>DMA</a:t>
            </a:r>
            <a:r>
              <a:rPr kumimoji="1" lang="ja-JP" altLang="en-US" dirty="0" smtClean="0"/>
              <a:t>が可能</a:t>
            </a:r>
            <a:endParaRPr kumimoji="1" lang="en-US" altLang="ja-JP" dirty="0" smtClean="0"/>
          </a:p>
          <a:p>
            <a:endParaRPr kumimoji="1" lang="en-US" altLang="ja-JP" dirty="0" smtClean="0"/>
          </a:p>
          <a:p>
            <a:r>
              <a:rPr lang="ja-JP" altLang="en-US" dirty="0" smtClean="0"/>
              <a:t>マップトメモリ機能を用いる際の問題</a:t>
            </a:r>
            <a:endParaRPr lang="en-US" altLang="ja-JP" dirty="0" smtClean="0"/>
          </a:p>
          <a:p>
            <a:pPr lvl="1"/>
            <a:r>
              <a:rPr lang="ja-JP" altLang="en-US" dirty="0" smtClean="0"/>
              <a:t>システムの空きメモリ不足</a:t>
            </a:r>
            <a:endParaRPr lang="en-US" altLang="ja-JP" dirty="0" smtClean="0"/>
          </a:p>
          <a:p>
            <a:pPr lvl="2"/>
            <a:r>
              <a:rPr lang="ja-JP" altLang="en-US" dirty="0" smtClean="0"/>
              <a:t>ピン留めされるとメモリは使用中となるため</a:t>
            </a:r>
            <a:endParaRPr lang="en-US" altLang="ja-JP" dirty="0" smtClean="0"/>
          </a:p>
          <a:p>
            <a:pPr lvl="2"/>
            <a:r>
              <a:rPr lang="ja-JP" altLang="en-US" dirty="0" smtClean="0"/>
              <a:t>プロセスにマップしたメモリのピン留めを実行</a:t>
            </a:r>
            <a:endParaRPr lang="en-US" altLang="ja-JP" dirty="0" smtClean="0"/>
          </a:p>
          <a:p>
            <a:pPr lvl="1"/>
            <a:r>
              <a:rPr lang="ja-JP" altLang="en-US" dirty="0" smtClean="0"/>
              <a:t>メインメモリのサイズはマッピング不可</a:t>
            </a:r>
            <a:endParaRPr lang="en-US" altLang="ja-JP" dirty="0" smtClean="0"/>
          </a:p>
          <a:p>
            <a:pPr lvl="2"/>
            <a:r>
              <a:rPr lang="ja-JP" altLang="en-US" dirty="0" smtClean="0"/>
              <a:t>マップトメモリ機能により制限されている</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17</a:t>
            </a:fld>
            <a:endParaRPr kumimoji="1" lang="ja-JP" altLang="en-US"/>
          </a:p>
        </p:txBody>
      </p:sp>
    </p:spTree>
    <p:extLst>
      <p:ext uri="{BB962C8B-B14F-4D97-AF65-F5344CB8AC3E}">
        <p14:creationId xmlns:p14="http://schemas.microsoft.com/office/powerpoint/2010/main" val="906305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smtClean="0">
                <a:solidFill>
                  <a:schemeClr val="tx1"/>
                </a:solidFill>
                <a:effectLst/>
                <a:latin typeface="+mn-lt"/>
                <a:ea typeface="+mn-ea"/>
                <a:cs typeface="+mn-cs"/>
              </a:rPr>
              <a:t>そこで、専用のメモリ管理機構を用意し、マップトメモリ機能の問題を解決します。</a:t>
            </a:r>
            <a:endParaRPr kumimoji="1" lang="en-US" altLang="ja-JP" sz="1200" kern="1200" dirty="0" smtClean="0">
              <a:solidFill>
                <a:schemeClr val="tx1"/>
              </a:solidFill>
              <a:effectLst/>
              <a:latin typeface="+mn-lt"/>
              <a:ea typeface="+mn-ea"/>
              <a:cs typeface="+mn-cs"/>
            </a:endParaRPr>
          </a:p>
          <a:p>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まず、</a:t>
            </a:r>
            <a:r>
              <a:rPr kumimoji="1" lang="en-US" altLang="ja-JP" sz="1200" kern="1200" dirty="0" smtClean="0">
                <a:solidFill>
                  <a:schemeClr val="tx1"/>
                </a:solidFill>
                <a:effectLst/>
                <a:latin typeface="+mn-lt"/>
                <a:ea typeface="+mn-ea"/>
                <a:cs typeface="+mn-cs"/>
              </a:rPr>
              <a:t>/dev/</a:t>
            </a:r>
            <a:r>
              <a:rPr kumimoji="1" lang="en-US" altLang="ja-JP" sz="1200" kern="1200" dirty="0" err="1" smtClean="0">
                <a:solidFill>
                  <a:schemeClr val="tx1"/>
                </a:solidFill>
                <a:effectLst/>
                <a:latin typeface="+mn-lt"/>
                <a:ea typeface="+mn-ea"/>
                <a:cs typeface="+mn-cs"/>
              </a:rPr>
              <a:t>pmem</a:t>
            </a:r>
            <a:r>
              <a:rPr kumimoji="1" lang="ja-JP" altLang="en-US" sz="1200" kern="1200" dirty="0" smtClean="0">
                <a:solidFill>
                  <a:schemeClr val="tx1"/>
                </a:solidFill>
                <a:effectLst/>
                <a:latin typeface="+mn-lt"/>
                <a:ea typeface="+mn-ea"/>
                <a:cs typeface="+mn-cs"/>
              </a:rPr>
              <a:t>という専用デバイスファイルを用いてメインメモリをマッピングします。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このデバイスファイルを用いると、ピン留めの際にページの参照カウンタを増やしません。</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そのため、メインメモリを使用中にせずに</a:t>
            </a:r>
            <a:r>
              <a:rPr kumimoji="1" lang="en-US" altLang="ja-JP" sz="1200" kern="1200" dirty="0" smtClean="0">
                <a:solidFill>
                  <a:schemeClr val="tx1"/>
                </a:solidFill>
                <a:effectLst/>
                <a:latin typeface="+mn-lt"/>
                <a:ea typeface="+mn-ea"/>
                <a:cs typeface="+mn-cs"/>
              </a:rPr>
              <a:t>GPU</a:t>
            </a:r>
            <a:r>
              <a:rPr kumimoji="1" lang="ja-JP" altLang="en-US" sz="1200" kern="1200" dirty="0" smtClean="0">
                <a:solidFill>
                  <a:schemeClr val="tx1"/>
                </a:solidFill>
                <a:effectLst/>
                <a:latin typeface="+mn-lt"/>
                <a:ea typeface="+mn-ea"/>
                <a:cs typeface="+mn-cs"/>
              </a:rPr>
              <a:t>アドレス空間にマッピングすることができ、空きメモリを確保することができます。</a:t>
            </a:r>
            <a:endParaRPr kumimoji="1" lang="en-US" altLang="ja-JP" sz="1200" kern="1200" dirty="0" smtClean="0">
              <a:solidFill>
                <a:schemeClr val="tx1"/>
              </a:solidFill>
              <a:effectLst/>
              <a:latin typeface="+mn-lt"/>
              <a:ea typeface="+mn-ea"/>
              <a:cs typeface="+mn-cs"/>
            </a:endParaRPr>
          </a:p>
          <a:p>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また、</a:t>
            </a:r>
            <a:r>
              <a:rPr kumimoji="1" lang="en-US" altLang="ja-JP" sz="1200" kern="1200" dirty="0" err="1" smtClean="0">
                <a:solidFill>
                  <a:schemeClr val="tx1"/>
                </a:solidFill>
                <a:effectLst/>
                <a:latin typeface="+mn-lt"/>
                <a:ea typeface="+mn-ea"/>
                <a:cs typeface="+mn-cs"/>
              </a:rPr>
              <a:t>sysinfo</a:t>
            </a:r>
            <a:r>
              <a:rPr kumimoji="1" lang="ja-JP" altLang="en-US" sz="1200" kern="1200" dirty="0" smtClean="0">
                <a:solidFill>
                  <a:schemeClr val="tx1"/>
                </a:solidFill>
                <a:effectLst/>
                <a:latin typeface="+mn-lt"/>
                <a:ea typeface="+mn-ea"/>
                <a:cs typeface="+mn-cs"/>
              </a:rPr>
              <a:t>システムコールの偽装も行っています。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下の図で示すように、</a:t>
            </a:r>
            <a:r>
              <a:rPr kumimoji="1" lang="en-US" altLang="ja-JP" sz="1200" kern="1200" dirty="0" smtClean="0">
                <a:solidFill>
                  <a:schemeClr val="tx1"/>
                </a:solidFill>
                <a:effectLst/>
                <a:latin typeface="+mn-lt"/>
                <a:ea typeface="+mn-ea"/>
                <a:cs typeface="+mn-cs"/>
              </a:rPr>
              <a:t>CUDA</a:t>
            </a:r>
            <a:r>
              <a:rPr kumimoji="1" lang="ja-JP" altLang="en-US" sz="1200" kern="1200" dirty="0" smtClean="0">
                <a:solidFill>
                  <a:schemeClr val="tx1"/>
                </a:solidFill>
                <a:effectLst/>
                <a:latin typeface="+mn-lt"/>
                <a:ea typeface="+mn-ea"/>
                <a:cs typeface="+mn-cs"/>
              </a:rPr>
              <a:t>プログラムが</a:t>
            </a:r>
            <a:r>
              <a:rPr kumimoji="1" lang="en-US" altLang="ja-JP" sz="1200" kern="1200" dirty="0" err="1" smtClean="0">
                <a:solidFill>
                  <a:schemeClr val="tx1"/>
                </a:solidFill>
                <a:effectLst/>
                <a:latin typeface="+mn-lt"/>
                <a:ea typeface="+mn-ea"/>
                <a:cs typeface="+mn-cs"/>
              </a:rPr>
              <a:t>sysinfo</a:t>
            </a:r>
            <a:r>
              <a:rPr kumimoji="1" lang="ja-JP" altLang="en-US" sz="1200" kern="1200" dirty="0" smtClean="0">
                <a:solidFill>
                  <a:schemeClr val="tx1"/>
                </a:solidFill>
                <a:effectLst/>
                <a:latin typeface="+mn-lt"/>
                <a:ea typeface="+mn-ea"/>
                <a:cs typeface="+mn-cs"/>
              </a:rPr>
              <a:t>システムコールを発行すると、</a:t>
            </a:r>
            <a:r>
              <a:rPr kumimoji="1" lang="en-US" altLang="ja-JP" sz="1200" kern="1200" dirty="0" smtClean="0">
                <a:solidFill>
                  <a:schemeClr val="tx1"/>
                </a:solidFill>
                <a:effectLst/>
                <a:latin typeface="+mn-lt"/>
                <a:ea typeface="+mn-ea"/>
                <a:cs typeface="+mn-cs"/>
              </a:rPr>
              <a:t>LD_PRELOAD</a:t>
            </a:r>
            <a:r>
              <a:rPr kumimoji="1" lang="ja-JP" altLang="en-US" sz="1200" kern="1200" dirty="0" smtClean="0">
                <a:solidFill>
                  <a:schemeClr val="tx1"/>
                </a:solidFill>
                <a:effectLst/>
                <a:latin typeface="+mn-lt"/>
                <a:ea typeface="+mn-ea"/>
                <a:cs typeface="+mn-cs"/>
              </a:rPr>
              <a:t>によって</a:t>
            </a:r>
            <a:r>
              <a:rPr kumimoji="1" lang="en-US" altLang="ja-JP" sz="1200" kern="1200" dirty="0" err="1" smtClean="0">
                <a:solidFill>
                  <a:schemeClr val="tx1"/>
                </a:solidFill>
                <a:effectLst/>
                <a:latin typeface="+mn-lt"/>
                <a:ea typeface="+mn-ea"/>
                <a:cs typeface="+mn-cs"/>
              </a:rPr>
              <a:t>sysinfo</a:t>
            </a:r>
            <a:r>
              <a:rPr kumimoji="1" lang="ja-JP" altLang="en-US" sz="1200" kern="1200" dirty="0" smtClean="0">
                <a:solidFill>
                  <a:schemeClr val="tx1"/>
                </a:solidFill>
                <a:effectLst/>
                <a:latin typeface="+mn-lt"/>
                <a:ea typeface="+mn-ea"/>
                <a:cs typeface="+mn-cs"/>
              </a:rPr>
              <a:t>システムコールがフックされ、偽装した</a:t>
            </a:r>
            <a:r>
              <a:rPr kumimoji="1" lang="en-US" altLang="ja-JP" sz="1200" kern="1200" dirty="0" err="1" smtClean="0">
                <a:solidFill>
                  <a:schemeClr val="tx1"/>
                </a:solidFill>
                <a:effectLst/>
                <a:latin typeface="+mn-lt"/>
                <a:ea typeface="+mn-ea"/>
                <a:cs typeface="+mn-cs"/>
              </a:rPr>
              <a:t>sysinfo</a:t>
            </a:r>
            <a:r>
              <a:rPr kumimoji="1" lang="ja-JP" altLang="en-US" sz="1200" kern="1200" dirty="0" smtClean="0">
                <a:solidFill>
                  <a:schemeClr val="tx1"/>
                </a:solidFill>
                <a:effectLst/>
                <a:latin typeface="+mn-lt"/>
                <a:ea typeface="+mn-ea"/>
                <a:cs typeface="+mn-cs"/>
              </a:rPr>
              <a:t>システムコールが発行されます。</a:t>
            </a:r>
            <a:endParaRPr kumimoji="1" lang="en-US"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fake_sysinfo</a:t>
            </a:r>
            <a:r>
              <a:rPr kumimoji="1" lang="ja-JP" altLang="en-US" sz="1200" kern="1200" dirty="0" smtClean="0">
                <a:solidFill>
                  <a:schemeClr val="tx1"/>
                </a:solidFill>
                <a:effectLst/>
                <a:latin typeface="+mn-lt"/>
                <a:ea typeface="+mn-ea"/>
                <a:cs typeface="+mn-cs"/>
              </a:rPr>
              <a:t>では、メインメモリのサイズとして少し大きい値を返すようになっています。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これによって、メインメモリ全体をマッピングすることが可能になります。</a:t>
            </a:r>
            <a:endParaRPr kumimoji="1" lang="en-US" altLang="ja-JP" sz="1200" kern="1200" dirty="0" smtClean="0">
              <a:solidFill>
                <a:schemeClr val="tx1"/>
              </a:solidFill>
              <a:effectLst/>
              <a:latin typeface="+mn-lt"/>
              <a:ea typeface="+mn-ea"/>
              <a:cs typeface="+mn-cs"/>
            </a:endParaRPr>
          </a:p>
          <a:p>
            <a:endParaRPr kumimoji="1" lang="en-US"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a:t>
            </a:r>
          </a:p>
          <a:p>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メインメモリ</a:t>
            </a:r>
            <a:r>
              <a:rPr kumimoji="1" lang="ja-JP" altLang="en-US" sz="1200" kern="1200" dirty="0" smtClean="0">
                <a:solidFill>
                  <a:schemeClr val="tx1"/>
                </a:solidFill>
                <a:effectLst/>
                <a:latin typeface="+mn-lt"/>
                <a:ea typeface="+mn-ea"/>
                <a:cs typeface="+mn-cs"/>
              </a:rPr>
              <a:t>全体を</a:t>
            </a:r>
            <a:r>
              <a:rPr kumimoji="1" lang="en-US" altLang="ja-JP" sz="1200" kern="1200" dirty="0" smtClean="0">
                <a:solidFill>
                  <a:schemeClr val="tx1"/>
                </a:solidFill>
                <a:effectLst/>
                <a:latin typeface="+mn-lt"/>
                <a:ea typeface="+mn-ea"/>
                <a:cs typeface="+mn-cs"/>
              </a:rPr>
              <a:t>GPU</a:t>
            </a:r>
            <a:r>
              <a:rPr kumimoji="1" lang="ja-JP" altLang="en-US" sz="1200" kern="1200" dirty="0" smtClean="0">
                <a:solidFill>
                  <a:schemeClr val="tx1"/>
                </a:solidFill>
                <a:effectLst/>
                <a:latin typeface="+mn-lt"/>
                <a:ea typeface="+mn-ea"/>
                <a:cs typeface="+mn-cs"/>
              </a:rPr>
              <a:t>にマップ可能にする機構 </a:t>
            </a:r>
            <a:endParaRPr lang="ja-JP" altLang="en-US" dirty="0" smtClean="0">
              <a:effectLst/>
            </a:endParaRPr>
          </a:p>
          <a:p>
            <a:r>
              <a:rPr kumimoji="1" lang="en-US" altLang="ja-JP" sz="1200" kern="1200" dirty="0" smtClean="0">
                <a:solidFill>
                  <a:schemeClr val="tx1"/>
                </a:solidFill>
                <a:effectLst/>
                <a:latin typeface="+mn-lt"/>
                <a:ea typeface="+mn-ea"/>
                <a:cs typeface="+mn-cs"/>
              </a:rPr>
              <a:t>/dev/</a:t>
            </a:r>
            <a:r>
              <a:rPr kumimoji="1" lang="en-US" altLang="ja-JP" sz="1200" kern="1200" dirty="0" err="1" smtClean="0">
                <a:solidFill>
                  <a:schemeClr val="tx1"/>
                </a:solidFill>
                <a:effectLst/>
                <a:latin typeface="+mn-lt"/>
                <a:ea typeface="+mn-ea"/>
                <a:cs typeface="+mn-cs"/>
              </a:rPr>
              <a:t>pmem</a:t>
            </a:r>
            <a:r>
              <a:rPr kumimoji="1" lang="ja-JP" altLang="en-US" sz="1200" kern="1200" dirty="0" smtClean="0">
                <a:solidFill>
                  <a:schemeClr val="tx1"/>
                </a:solidFill>
                <a:effectLst/>
                <a:latin typeface="+mn-lt"/>
                <a:ea typeface="+mn-ea"/>
                <a:cs typeface="+mn-cs"/>
              </a:rPr>
              <a:t>という特殊なデバイスファイルを用意 </a:t>
            </a:r>
            <a:endParaRPr lang="ja-JP" altLang="en-US" dirty="0" smtClean="0">
              <a:effectLst/>
            </a:endParaRPr>
          </a:p>
          <a:p>
            <a:r>
              <a:rPr kumimoji="1" lang="ja-JP" altLang="en-US" sz="1200" kern="1200" dirty="0" smtClean="0">
                <a:solidFill>
                  <a:schemeClr val="tx1"/>
                </a:solidFill>
                <a:effectLst/>
                <a:latin typeface="+mn-lt"/>
                <a:ea typeface="+mn-ea"/>
                <a:cs typeface="+mn-cs"/>
              </a:rPr>
              <a:t>ピン留めの際にページの参照カウンタを増やさない </a:t>
            </a:r>
            <a:r>
              <a:rPr kumimoji="1" lang="en-US" altLang="ja-JP" sz="1200" kern="1200" dirty="0" smtClean="0">
                <a:solidFill>
                  <a:schemeClr val="tx1"/>
                </a:solidFill>
                <a:effectLst/>
                <a:latin typeface="+mn-lt"/>
                <a:ea typeface="+mn-ea"/>
                <a:cs typeface="+mn-cs"/>
              </a:rPr>
              <a:t>NVIDIA</a:t>
            </a:r>
            <a:r>
              <a:rPr kumimoji="1" lang="ja-JP" altLang="en-US" sz="1200" kern="1200" dirty="0" smtClean="0">
                <a:solidFill>
                  <a:schemeClr val="tx1"/>
                </a:solidFill>
                <a:effectLst/>
                <a:latin typeface="+mn-lt"/>
                <a:ea typeface="+mn-ea"/>
                <a:cs typeface="+mn-cs"/>
              </a:rPr>
              <a:t>ドライバと連携して正常にピン留めを解除 </a:t>
            </a:r>
            <a:endParaRPr lang="ja-JP" altLang="en-US" dirty="0" smtClean="0">
              <a:effectLst/>
            </a:endParaRPr>
          </a:p>
          <a:p>
            <a:r>
              <a:rPr kumimoji="1" lang="ja-JP" altLang="en-US" sz="1200" kern="1200" dirty="0" smtClean="0">
                <a:solidFill>
                  <a:schemeClr val="tx1"/>
                </a:solidFill>
                <a:effectLst/>
                <a:latin typeface="+mn-lt"/>
                <a:ea typeface="+mn-ea"/>
                <a:cs typeface="+mn-cs"/>
              </a:rPr>
              <a:t>ピン留めを解除する際に参照カウンタを減らさない プロセスはマップされたメインメモリにアクセス不可 </a:t>
            </a:r>
            <a:endParaRPr kumimoji="1" lang="en-US" altLang="ja-JP" sz="1200" kern="1200" dirty="0" smtClean="0">
              <a:solidFill>
                <a:schemeClr val="tx1"/>
              </a:solidFill>
              <a:effectLst/>
              <a:latin typeface="+mn-lt"/>
              <a:ea typeface="+mn-ea"/>
              <a:cs typeface="+mn-cs"/>
            </a:endParaRPr>
          </a:p>
          <a:p>
            <a:endParaRPr kumimoji="1" lang="en-US"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LD_PRELOAD</a:t>
            </a:r>
            <a:r>
              <a:rPr kumimoji="1" lang="ja-JP" altLang="en-US" sz="1200" kern="1200" dirty="0" smtClean="0">
                <a:solidFill>
                  <a:schemeClr val="tx1"/>
                </a:solidFill>
                <a:effectLst/>
                <a:latin typeface="+mn-lt"/>
                <a:ea typeface="+mn-ea"/>
                <a:cs typeface="+mn-cs"/>
              </a:rPr>
              <a:t>：環境変数</a:t>
            </a:r>
            <a:endParaRPr kumimoji="1" lang="en-US"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fake_sysinfo</a:t>
            </a:r>
            <a:r>
              <a:rPr kumimoji="1" lang="ja-JP" altLang="en-US" sz="1200" kern="1200" dirty="0" smtClean="0">
                <a:solidFill>
                  <a:schemeClr val="tx1"/>
                </a:solidFill>
                <a:effectLst/>
                <a:latin typeface="+mn-lt"/>
                <a:ea typeface="+mn-ea"/>
                <a:cs typeface="+mn-cs"/>
              </a:rPr>
              <a:t>：</a:t>
            </a:r>
            <a:r>
              <a:rPr kumimoji="1" lang="en-US" altLang="ja-JP" sz="1200" kern="1200" dirty="0" err="1" smtClean="0">
                <a:solidFill>
                  <a:schemeClr val="tx1"/>
                </a:solidFill>
                <a:effectLst/>
                <a:latin typeface="+mn-lt"/>
                <a:ea typeface="+mn-ea"/>
                <a:cs typeface="+mn-cs"/>
              </a:rPr>
              <a:t>memsize</a:t>
            </a:r>
            <a:r>
              <a:rPr kumimoji="1" lang="en-US" altLang="ja-JP" sz="1200" kern="1200" dirty="0" smtClean="0">
                <a:solidFill>
                  <a:schemeClr val="tx1"/>
                </a:solidFill>
                <a:effectLst/>
                <a:latin typeface="+mn-lt"/>
                <a:ea typeface="+mn-ea"/>
                <a:cs typeface="+mn-cs"/>
              </a:rPr>
              <a:t>++</a:t>
            </a:r>
            <a:endParaRPr lang="ja-JP" altLang="en-US" dirty="0">
              <a:effectLst/>
            </a:endParaRPr>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18</a:t>
            </a:fld>
            <a:endParaRPr kumimoji="1" lang="ja-JP" altLang="en-US"/>
          </a:p>
        </p:txBody>
      </p:sp>
    </p:spTree>
    <p:extLst>
      <p:ext uri="{BB962C8B-B14F-4D97-AF65-F5344CB8AC3E}">
        <p14:creationId xmlns:p14="http://schemas.microsoft.com/office/powerpoint/2010/main" val="185655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また、</a:t>
            </a:r>
            <a:r>
              <a:rPr lang="en-US" altLang="ja-JP" dirty="0" smtClean="0"/>
              <a:t>OS</a:t>
            </a:r>
            <a:r>
              <a:rPr lang="ja-JP" altLang="en-US" dirty="0" smtClean="0"/>
              <a:t>監視システムでは、</a:t>
            </a:r>
            <a:r>
              <a:rPr lang="en-US" altLang="ja-JP" dirty="0" smtClean="0"/>
              <a:t>GPU</a:t>
            </a:r>
            <a:r>
              <a:rPr lang="ja-JP" altLang="en-US" dirty="0" smtClean="0"/>
              <a:t>アドレス空間にマッピングされたメインメモリ上の</a:t>
            </a:r>
            <a:r>
              <a:rPr lang="en-US" altLang="ja-JP" dirty="0" smtClean="0"/>
              <a:t>OS</a:t>
            </a:r>
            <a:r>
              <a:rPr lang="ja-JP" altLang="en-US" dirty="0" smtClean="0"/>
              <a:t>データを用いて異常検知を行います。</a:t>
            </a:r>
            <a:endParaRPr lang="en-US" altLang="ja-JP" dirty="0" smtClean="0"/>
          </a:p>
          <a:p>
            <a:endParaRPr lang="en-US" altLang="ja-JP" dirty="0" smtClean="0"/>
          </a:p>
          <a:p>
            <a:r>
              <a:rPr lang="en-US" altLang="ja-JP" dirty="0" smtClean="0"/>
              <a:t>CUDA</a:t>
            </a:r>
            <a:r>
              <a:rPr lang="ja-JP" altLang="en-US" dirty="0" smtClean="0"/>
              <a:t>プログラムにおいて</a:t>
            </a:r>
            <a:r>
              <a:rPr lang="en-US" altLang="ja-JP" dirty="0" smtClean="0"/>
              <a:t>OS</a:t>
            </a:r>
            <a:r>
              <a:rPr lang="ja-JP" altLang="en-US" dirty="0" smtClean="0"/>
              <a:t>データを用いる際には、まず</a:t>
            </a:r>
            <a:r>
              <a:rPr lang="en-US" altLang="ja-JP" dirty="0" smtClean="0"/>
              <a:t>OS</a:t>
            </a:r>
            <a:r>
              <a:rPr lang="ja-JP" altLang="en-US" dirty="0" smtClean="0"/>
              <a:t>データの仮想アドレスを物理アドレスに変換し、それを</a:t>
            </a:r>
            <a:r>
              <a:rPr lang="en-US" altLang="ja-JP" dirty="0" smtClean="0"/>
              <a:t>GPU</a:t>
            </a:r>
            <a:r>
              <a:rPr lang="ja-JP" altLang="en-US" dirty="0" smtClean="0"/>
              <a:t>アドレスに変換する必要があります。</a:t>
            </a:r>
            <a:endParaRPr lang="en-US" altLang="ja-JP" dirty="0" smtClean="0"/>
          </a:p>
          <a:p>
            <a:r>
              <a:rPr lang="en-US" altLang="ja-JP" dirty="0" smtClean="0"/>
              <a:t>CUDA</a:t>
            </a:r>
            <a:r>
              <a:rPr lang="ja-JP" altLang="en-US" dirty="0" smtClean="0"/>
              <a:t>プログラムにおいて</a:t>
            </a:r>
            <a:r>
              <a:rPr lang="en-US" altLang="ja-JP" dirty="0" smtClean="0"/>
              <a:t>OS</a:t>
            </a:r>
            <a:r>
              <a:rPr lang="ja-JP" altLang="en-US" dirty="0" smtClean="0"/>
              <a:t>データを使用する度にこの変換を記述するのは冗長かつ煩雑です。</a:t>
            </a:r>
            <a:endParaRPr lang="en-US" altLang="ja-JP" dirty="0" smtClean="0"/>
          </a:p>
          <a:p>
            <a:endParaRPr lang="en-US" altLang="ja-JP" dirty="0" smtClean="0"/>
          </a:p>
          <a:p>
            <a:r>
              <a:rPr lang="ja-JP" altLang="en-US" dirty="0" smtClean="0"/>
              <a:t>そこで、</a:t>
            </a:r>
            <a:r>
              <a:rPr lang="en-US" altLang="ja-JP" dirty="0" err="1" smtClean="0"/>
              <a:t>LLView</a:t>
            </a:r>
            <a:r>
              <a:rPr lang="ja-JP" altLang="en-US" dirty="0" smtClean="0"/>
              <a:t>を用いることで、</a:t>
            </a:r>
            <a:r>
              <a:rPr lang="en-US" altLang="ja-JP" dirty="0" smtClean="0"/>
              <a:t>OS</a:t>
            </a:r>
            <a:r>
              <a:rPr lang="ja-JP" altLang="en-US" dirty="0" smtClean="0"/>
              <a:t>データの透過的なアドレス変換を実現します。</a:t>
            </a:r>
            <a:endParaRPr lang="en-US" altLang="ja-JP" dirty="0" smtClean="0"/>
          </a:p>
          <a:p>
            <a:r>
              <a:rPr lang="en-US" altLang="ja-JP" dirty="0" err="1" smtClean="0"/>
              <a:t>LLView</a:t>
            </a:r>
            <a:r>
              <a:rPr lang="ja-JP" altLang="en-US" dirty="0" smtClean="0"/>
              <a:t>では、</a:t>
            </a:r>
            <a:r>
              <a:rPr lang="en-US" altLang="ja-JP" dirty="0" smtClean="0"/>
              <a:t>LLVM</a:t>
            </a:r>
            <a:r>
              <a:rPr lang="ja-JP" altLang="en-US" dirty="0" smtClean="0"/>
              <a:t>を用いてコンパイルを行い、下の図に示すように、生成された中間表現を変換します。</a:t>
            </a:r>
            <a:endParaRPr lang="en-US" altLang="ja-JP" dirty="0" smtClean="0"/>
          </a:p>
          <a:p>
            <a:r>
              <a:rPr lang="ja-JP" altLang="en-US" dirty="0" smtClean="0"/>
              <a:t>左の図に記述されている</a:t>
            </a:r>
            <a:r>
              <a:rPr lang="en-US" altLang="ja-JP" dirty="0" smtClean="0"/>
              <a:t>OS</a:t>
            </a:r>
            <a:r>
              <a:rPr lang="ja-JP" altLang="en-US" dirty="0" smtClean="0"/>
              <a:t>のグローバル変数である</a:t>
            </a:r>
            <a:r>
              <a:rPr lang="en-US" altLang="ja-JP" dirty="0" smtClean="0"/>
              <a:t>jiffies</a:t>
            </a:r>
            <a:r>
              <a:rPr lang="ja-JP" altLang="en-US" dirty="0" smtClean="0"/>
              <a:t>は、右の図の下線で記述されている、対応する仮想アドレスに変換します。</a:t>
            </a:r>
            <a:endParaRPr lang="en-US" altLang="ja-JP" dirty="0" smtClean="0"/>
          </a:p>
          <a:p>
            <a:r>
              <a:rPr lang="ja-JP" altLang="en-US" dirty="0" smtClean="0"/>
              <a:t>また、</a:t>
            </a:r>
            <a:r>
              <a:rPr lang="en-US" altLang="ja-JP" dirty="0" err="1" smtClean="0"/>
              <a:t>g_map</a:t>
            </a:r>
            <a:r>
              <a:rPr lang="ja-JP" altLang="en-US" dirty="0" smtClean="0"/>
              <a:t>関数を用いることで仮想アドレスを</a:t>
            </a:r>
            <a:r>
              <a:rPr lang="en-US" altLang="ja-JP" dirty="0" smtClean="0"/>
              <a:t>GPU</a:t>
            </a:r>
            <a:r>
              <a:rPr lang="ja-JP" altLang="en-US" dirty="0" smtClean="0"/>
              <a:t>アドレスに変換しています。</a:t>
            </a:r>
            <a:endParaRPr lang="en-US" altLang="ja-JP" dirty="0" smtClean="0"/>
          </a:p>
          <a:p>
            <a:endParaRPr lang="en-US" altLang="ja-JP" dirty="0" smtClean="0"/>
          </a:p>
          <a:p>
            <a:r>
              <a:rPr lang="en-US" altLang="ja-JP" dirty="0" smtClean="0"/>
              <a:t>------------------------------------------------------</a:t>
            </a:r>
          </a:p>
          <a:p>
            <a:endParaRPr lang="en-US" altLang="ja-JP" dirty="0" smtClean="0"/>
          </a:p>
          <a:p>
            <a:r>
              <a:rPr lang="ja-JP" altLang="en-US" dirty="0" smtClean="0"/>
              <a:t>・</a:t>
            </a:r>
            <a:r>
              <a:rPr lang="ja-JP" altLang="en-US" dirty="0"/>
              <a:t>検知プログラムは</a:t>
            </a:r>
            <a:r>
              <a:rPr lang="en-US" altLang="ja-JP" dirty="0"/>
              <a:t>OS</a:t>
            </a:r>
            <a:r>
              <a:rPr lang="ja-JP" altLang="en-US" dirty="0"/>
              <a:t>データの仮想アドレスを</a:t>
            </a:r>
            <a:r>
              <a:rPr lang="en-US" altLang="ja-JP" dirty="0"/>
              <a:t>GPU</a:t>
            </a:r>
            <a:r>
              <a:rPr lang="ja-JP" altLang="en-US" dirty="0"/>
              <a:t>アドレスに変換する必要</a:t>
            </a:r>
            <a:endParaRPr lang="en-US" altLang="ja-JP" dirty="0"/>
          </a:p>
          <a:p>
            <a:r>
              <a:rPr lang="en-US" altLang="ja-JP" dirty="0"/>
              <a:t>OS</a:t>
            </a:r>
            <a:r>
              <a:rPr lang="ja-JP" altLang="en-US" dirty="0"/>
              <a:t>データの仮想アドレスの変換は冗長かつ煩雑</a:t>
            </a:r>
            <a:endParaRPr kumimoji="1" lang="en-US" altLang="ja-JP" dirty="0"/>
          </a:p>
          <a:p>
            <a:r>
              <a:rPr kumimoji="1" lang="ja-JP" altLang="en-US" dirty="0"/>
              <a:t>　</a:t>
            </a:r>
            <a:r>
              <a:rPr lang="ja-JP" altLang="en-US" dirty="0"/>
              <a:t>仮想アドレスを</a:t>
            </a:r>
            <a:r>
              <a:rPr lang="en-US" altLang="ja-JP" dirty="0"/>
              <a:t>GPU</a:t>
            </a:r>
            <a:r>
              <a:rPr lang="ja-JP" altLang="en-US" dirty="0"/>
              <a:t>アドレスに変換するためには，</a:t>
            </a:r>
            <a:r>
              <a:rPr lang="en-US" altLang="ja-JP" dirty="0"/>
              <a:t>OS</a:t>
            </a:r>
            <a:r>
              <a:rPr lang="ja-JP" altLang="en-US" dirty="0"/>
              <a:t>のページテーブルを用いて物理アドレスに変換する作業が必要</a:t>
            </a:r>
            <a:endParaRPr lang="en-US" altLang="ja-JP" dirty="0"/>
          </a:p>
          <a:p>
            <a:r>
              <a:rPr lang="en-US" altLang="ja-JP" dirty="0" err="1"/>
              <a:t>GPUSentinel</a:t>
            </a:r>
            <a:r>
              <a:rPr lang="ja-JP" altLang="en-US" dirty="0"/>
              <a:t>で提案されている</a:t>
            </a:r>
            <a:r>
              <a:rPr lang="en-US" altLang="ja-JP" dirty="0" err="1"/>
              <a:t>LLView</a:t>
            </a:r>
            <a:r>
              <a:rPr lang="ja-JP" altLang="en-US" dirty="0"/>
              <a:t>を使用</a:t>
            </a:r>
            <a:endParaRPr kumimoji="1" lang="en-US" altLang="ja-JP" dirty="0"/>
          </a:p>
          <a:p>
            <a:r>
              <a:rPr kumimoji="1" lang="ja-JP" altLang="en-US" dirty="0"/>
              <a:t>　</a:t>
            </a:r>
            <a:r>
              <a:rPr lang="en-US" altLang="ja-JP" dirty="0"/>
              <a:t>GPU</a:t>
            </a:r>
            <a:r>
              <a:rPr lang="ja-JP" altLang="en-US" dirty="0"/>
              <a:t>上のプログラムを</a:t>
            </a:r>
            <a:r>
              <a:rPr lang="en-US" altLang="ja-JP" dirty="0"/>
              <a:t>LLVM</a:t>
            </a:r>
            <a:r>
              <a:rPr lang="ja-JP" altLang="en-US" dirty="0"/>
              <a:t>を用いてコンパイルし，生成された中間表現を変換</a:t>
            </a:r>
            <a:endParaRPr lang="en-US" altLang="ja-JP" dirty="0"/>
          </a:p>
          <a:p>
            <a:r>
              <a:rPr lang="ja-JP" altLang="en-US" dirty="0"/>
              <a:t>　　</a:t>
            </a:r>
            <a:r>
              <a:rPr lang="en-US" altLang="ja-JP" dirty="0"/>
              <a:t>OS</a:t>
            </a:r>
            <a:r>
              <a:rPr lang="ja-JP" altLang="en-US" dirty="0"/>
              <a:t>の大域変数は対応する仮想アドレスに変換</a:t>
            </a:r>
            <a:endParaRPr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t>　　透過的なアドレス変換を実現</a:t>
            </a:r>
            <a:endParaRPr lang="en-US" altLang="ja-JP" dirty="0"/>
          </a:p>
          <a:p>
            <a:pPr lvl="1"/>
            <a:endParaRPr lang="en-US" altLang="ja-JP" dirty="0"/>
          </a:p>
          <a:p>
            <a:r>
              <a:rPr kumimoji="1" lang="ja-JP" altLang="en-US" sz="1200" kern="1200" dirty="0">
                <a:solidFill>
                  <a:schemeClr val="tx1"/>
                </a:solidFill>
                <a:effectLst/>
                <a:latin typeface="+mn-lt"/>
                <a:ea typeface="+mn-ea"/>
                <a:cs typeface="+mn-cs"/>
              </a:rPr>
              <a:t>・左の中間表現では</a:t>
            </a:r>
            <a:r>
              <a:rPr kumimoji="1" lang="en-US" altLang="ja-JP" sz="1400" kern="1200" dirty="0">
                <a:solidFill>
                  <a:schemeClr val="tx1"/>
                </a:solidFill>
                <a:effectLst/>
                <a:latin typeface="+mn-lt"/>
                <a:ea typeface="+mn-ea"/>
                <a:cs typeface="+mn-cs"/>
              </a:rPr>
              <a:t>OS</a:t>
            </a:r>
            <a:r>
              <a:rPr kumimoji="1" lang="ja-JP" altLang="en-US" sz="1200" kern="1200" dirty="0">
                <a:solidFill>
                  <a:schemeClr val="tx1"/>
                </a:solidFill>
                <a:effectLst/>
                <a:latin typeface="+mn-lt"/>
                <a:ea typeface="+mn-ea"/>
                <a:cs typeface="+mn-cs"/>
              </a:rPr>
              <a:t>カーネル内の</a:t>
            </a:r>
            <a:r>
              <a:rPr kumimoji="1" lang="en-US" altLang="ja-JP" sz="1400" kern="1200" dirty="0">
                <a:solidFill>
                  <a:schemeClr val="tx1"/>
                </a:solidFill>
                <a:effectLst/>
                <a:latin typeface="+mn-lt"/>
                <a:ea typeface="+mn-ea"/>
                <a:cs typeface="+mn-cs"/>
              </a:rPr>
              <a:t>64</a:t>
            </a:r>
            <a:r>
              <a:rPr kumimoji="1" lang="ja-JP" altLang="en-US" sz="1400" kern="1200" dirty="0">
                <a:solidFill>
                  <a:schemeClr val="tx1"/>
                </a:solidFill>
                <a:effectLst/>
                <a:latin typeface="+mn-lt"/>
                <a:ea typeface="+mn-ea"/>
                <a:cs typeface="+mn-cs"/>
              </a:rPr>
              <a:t>ビット</a:t>
            </a:r>
            <a:r>
              <a:rPr kumimoji="1" lang="ja-JP" altLang="en-US" sz="1200" kern="1200" dirty="0">
                <a:solidFill>
                  <a:schemeClr val="tx1"/>
                </a:solidFill>
                <a:effectLst/>
                <a:latin typeface="+mn-lt"/>
                <a:ea typeface="+mn-ea"/>
                <a:cs typeface="+mn-cs"/>
              </a:rPr>
              <a:t>のグローバル変数 </a:t>
            </a:r>
            <a:r>
              <a:rPr kumimoji="1" lang="en-US" altLang="ja-JP" sz="1400" kern="1200" dirty="0">
                <a:solidFill>
                  <a:schemeClr val="tx1"/>
                </a:solidFill>
                <a:effectLst/>
                <a:latin typeface="+mn-lt"/>
                <a:ea typeface="+mn-ea"/>
                <a:cs typeface="+mn-cs"/>
              </a:rPr>
              <a:t>jiffies </a:t>
            </a:r>
            <a:r>
              <a:rPr kumimoji="1" lang="ja-JP" altLang="en-US" sz="1200" kern="1200" dirty="0">
                <a:solidFill>
                  <a:schemeClr val="tx1"/>
                </a:solidFill>
                <a:effectLst/>
                <a:latin typeface="+mn-lt"/>
                <a:ea typeface="+mn-ea"/>
                <a:cs typeface="+mn-cs"/>
              </a:rPr>
              <a:t>の値をローカル変数</a:t>
            </a:r>
            <a:r>
              <a:rPr kumimoji="1" lang="en-US" altLang="ja-JP" sz="1400" kern="1200" dirty="0">
                <a:solidFill>
                  <a:schemeClr val="tx1"/>
                </a:solidFill>
                <a:effectLst/>
                <a:latin typeface="+mn-lt"/>
                <a:ea typeface="+mn-ea"/>
                <a:cs typeface="+mn-cs"/>
              </a:rPr>
              <a:t>%1</a:t>
            </a:r>
            <a:r>
              <a:rPr kumimoji="1" lang="ja-JP" altLang="en-US" sz="1200" kern="1200" dirty="0">
                <a:solidFill>
                  <a:schemeClr val="tx1"/>
                </a:solidFill>
                <a:effectLst/>
                <a:latin typeface="+mn-lt"/>
                <a:ea typeface="+mn-ea"/>
                <a:cs typeface="+mn-cs"/>
              </a:rPr>
              <a:t>に読み込み，</a:t>
            </a:r>
            <a:r>
              <a:rPr kumimoji="1" lang="en-US" altLang="ja-JP" sz="1400" kern="1200" dirty="0">
                <a:solidFill>
                  <a:schemeClr val="tx1"/>
                </a:solidFill>
                <a:effectLst/>
                <a:latin typeface="+mn-lt"/>
                <a:ea typeface="+mn-ea"/>
                <a:cs typeface="+mn-cs"/>
              </a:rPr>
              <a:t>250</a:t>
            </a:r>
            <a:r>
              <a:rPr kumimoji="1" lang="ja-JP" altLang="en-US" sz="1400" kern="1200" dirty="0">
                <a:solidFill>
                  <a:schemeClr val="tx1"/>
                </a:solidFill>
                <a:effectLst/>
                <a:latin typeface="+mn-lt"/>
                <a:ea typeface="+mn-ea"/>
                <a:cs typeface="+mn-cs"/>
              </a:rPr>
              <a:t>で</a:t>
            </a:r>
            <a:r>
              <a:rPr kumimoji="1" lang="ja-JP" altLang="en-US" sz="1200" kern="1200" dirty="0">
                <a:solidFill>
                  <a:schemeClr val="tx1"/>
                </a:solidFill>
                <a:effectLst/>
                <a:latin typeface="+mn-lt"/>
                <a:ea typeface="+mn-ea"/>
                <a:cs typeface="+mn-cs"/>
              </a:rPr>
              <a:t>割って</a:t>
            </a:r>
            <a:r>
              <a:rPr kumimoji="1" lang="en-US" altLang="ja-JP" sz="1400" kern="1200" dirty="0">
                <a:solidFill>
                  <a:schemeClr val="tx1"/>
                </a:solidFill>
                <a:effectLst/>
                <a:latin typeface="+mn-lt"/>
                <a:ea typeface="+mn-ea"/>
                <a:cs typeface="+mn-cs"/>
              </a:rPr>
              <a:t>%2</a:t>
            </a:r>
            <a:r>
              <a:rPr kumimoji="1" lang="ja-JP" altLang="en-US" sz="1200" kern="1200" dirty="0">
                <a:solidFill>
                  <a:schemeClr val="tx1"/>
                </a:solidFill>
                <a:effectLst/>
                <a:latin typeface="+mn-lt"/>
                <a:ea typeface="+mn-ea"/>
                <a:cs typeface="+mn-cs"/>
              </a:rPr>
              <a:t>に格納</a:t>
            </a:r>
            <a:endParaRPr lang="ja-JP" altLang="en-US" dirty="0"/>
          </a:p>
          <a:p>
            <a:r>
              <a:rPr kumimoji="1" lang="ja-JP" altLang="en-US" sz="1200" kern="1200" dirty="0">
                <a:solidFill>
                  <a:schemeClr val="tx1"/>
                </a:solidFill>
                <a:effectLst/>
                <a:latin typeface="+mn-lt"/>
                <a:ea typeface="+mn-ea"/>
                <a:cs typeface="+mn-cs"/>
              </a:rPr>
              <a:t>・右の中間表現では</a:t>
            </a:r>
            <a:r>
              <a:rPr kumimoji="1" lang="en-US" altLang="ja-JP" sz="1400" kern="1200" dirty="0">
                <a:solidFill>
                  <a:schemeClr val="tx1"/>
                </a:solidFill>
                <a:effectLst/>
                <a:latin typeface="+mn-lt"/>
                <a:ea typeface="+mn-ea"/>
                <a:cs typeface="+mn-cs"/>
              </a:rPr>
              <a:t>jiffies</a:t>
            </a:r>
            <a:r>
              <a:rPr kumimoji="1" lang="ja-JP" altLang="en-US" sz="1200" kern="1200" dirty="0">
                <a:solidFill>
                  <a:schemeClr val="tx1"/>
                </a:solidFill>
                <a:effectLst/>
                <a:latin typeface="+mn-lt"/>
                <a:ea typeface="+mn-ea"/>
                <a:cs typeface="+mn-cs"/>
              </a:rPr>
              <a:t>のアドレスを</a:t>
            </a:r>
            <a:r>
              <a:rPr kumimoji="1" lang="en-US" altLang="ja-JP" sz="1400" kern="1200" dirty="0">
                <a:solidFill>
                  <a:schemeClr val="tx1"/>
                </a:solidFill>
                <a:effectLst/>
                <a:latin typeface="+mn-lt"/>
                <a:ea typeface="+mn-ea"/>
                <a:cs typeface="+mn-cs"/>
              </a:rPr>
              <a:t>8</a:t>
            </a:r>
            <a:r>
              <a:rPr kumimoji="1" lang="ja-JP" altLang="en-US" sz="1200" kern="1200" dirty="0">
                <a:solidFill>
                  <a:schemeClr val="tx1"/>
                </a:solidFill>
                <a:effectLst/>
                <a:latin typeface="+mn-lt"/>
                <a:ea typeface="+mn-ea"/>
                <a:cs typeface="+mn-cs"/>
              </a:rPr>
              <a:t>ビット整数のポインタにキャストして</a:t>
            </a:r>
            <a:r>
              <a:rPr kumimoji="1" lang="en-US" altLang="ja-JP" sz="1400" kern="1200" dirty="0">
                <a:solidFill>
                  <a:schemeClr val="tx1"/>
                </a:solidFill>
                <a:effectLst/>
                <a:latin typeface="+mn-lt"/>
                <a:ea typeface="+mn-ea"/>
                <a:cs typeface="+mn-cs"/>
              </a:rPr>
              <a:t>%1</a:t>
            </a:r>
            <a:r>
              <a:rPr kumimoji="1" lang="ja-JP" altLang="en-US" sz="1200" kern="1200" dirty="0">
                <a:solidFill>
                  <a:schemeClr val="tx1"/>
                </a:solidFill>
                <a:effectLst/>
                <a:latin typeface="+mn-lt"/>
                <a:ea typeface="+mn-ea"/>
                <a:cs typeface="+mn-cs"/>
              </a:rPr>
              <a:t>に格納し，それを引数として</a:t>
            </a:r>
            <a:r>
              <a:rPr kumimoji="1" lang="en-US" altLang="ja-JP" sz="1400" kern="1200" dirty="0" err="1">
                <a:solidFill>
                  <a:schemeClr val="tx1"/>
                </a:solidFill>
                <a:effectLst/>
                <a:latin typeface="+mn-lt"/>
                <a:ea typeface="+mn-ea"/>
                <a:cs typeface="+mn-cs"/>
              </a:rPr>
              <a:t>g_map</a:t>
            </a:r>
            <a:r>
              <a:rPr kumimoji="1" lang="ja-JP" altLang="en-US" sz="1200" kern="1200" dirty="0">
                <a:solidFill>
                  <a:schemeClr val="tx1"/>
                </a:solidFill>
                <a:effectLst/>
                <a:latin typeface="+mn-lt"/>
                <a:ea typeface="+mn-ea"/>
                <a:cs typeface="+mn-cs"/>
              </a:rPr>
              <a:t>関数を呼び出してアドレス変換を実行する</a:t>
            </a:r>
            <a:r>
              <a:rPr kumimoji="1" lang="en-US" altLang="ja-JP" sz="1200" kern="1200" dirty="0">
                <a:solidFill>
                  <a:schemeClr val="tx1"/>
                </a:solidFill>
                <a:effectLst/>
                <a:latin typeface="+mn-lt"/>
                <a:ea typeface="+mn-ea"/>
                <a:cs typeface="+mn-cs"/>
              </a:rPr>
              <a:t>. </a:t>
            </a:r>
            <a:r>
              <a:rPr kumimoji="1" lang="en-US" altLang="ja-JP" sz="1400" kern="1200" dirty="0" err="1">
                <a:solidFill>
                  <a:schemeClr val="tx1"/>
                </a:solidFill>
                <a:effectLst/>
                <a:latin typeface="+mn-lt"/>
                <a:ea typeface="+mn-ea"/>
                <a:cs typeface="+mn-cs"/>
              </a:rPr>
              <a:t>g_map</a:t>
            </a:r>
            <a:r>
              <a:rPr kumimoji="1" lang="ja-JP" altLang="en-US" sz="1200" kern="1200" dirty="0">
                <a:solidFill>
                  <a:schemeClr val="tx1"/>
                </a:solidFill>
                <a:effectLst/>
                <a:latin typeface="+mn-lt"/>
                <a:ea typeface="+mn-ea"/>
                <a:cs typeface="+mn-cs"/>
              </a:rPr>
              <a:t>関数から返されたアドレスを元の</a:t>
            </a:r>
            <a:r>
              <a:rPr kumimoji="1" lang="en-US" altLang="ja-JP" sz="1400" kern="1200" dirty="0">
                <a:solidFill>
                  <a:schemeClr val="tx1"/>
                </a:solidFill>
                <a:effectLst/>
                <a:latin typeface="+mn-lt"/>
                <a:ea typeface="+mn-ea"/>
                <a:cs typeface="+mn-cs"/>
              </a:rPr>
              <a:t>64</a:t>
            </a:r>
            <a:r>
              <a:rPr kumimoji="1" lang="ja-JP" altLang="en-US" sz="1200" kern="1200" dirty="0">
                <a:solidFill>
                  <a:schemeClr val="tx1"/>
                </a:solidFill>
                <a:effectLst/>
                <a:latin typeface="+mn-lt"/>
                <a:ea typeface="+mn-ea"/>
                <a:cs typeface="+mn-cs"/>
              </a:rPr>
              <a:t>ビット整数のポインタにキャストし，そのアドレスにあるデータを</a:t>
            </a:r>
            <a:r>
              <a:rPr kumimoji="1" lang="en-US" altLang="ja-JP" sz="1400" kern="1200" dirty="0">
                <a:solidFill>
                  <a:schemeClr val="tx1"/>
                </a:solidFill>
                <a:effectLst/>
                <a:latin typeface="+mn-lt"/>
                <a:ea typeface="+mn-ea"/>
                <a:cs typeface="+mn-cs"/>
              </a:rPr>
              <a:t>%4</a:t>
            </a:r>
            <a:r>
              <a:rPr kumimoji="1" lang="ja-JP" altLang="en-US" sz="1200" kern="1200" dirty="0">
                <a:solidFill>
                  <a:schemeClr val="tx1"/>
                </a:solidFill>
                <a:effectLst/>
                <a:latin typeface="+mn-lt"/>
                <a:ea typeface="+mn-ea"/>
                <a:cs typeface="+mn-cs"/>
              </a:rPr>
              <a:t>にロードしている</a:t>
            </a:r>
            <a:r>
              <a:rPr kumimoji="1" lang="en-US" altLang="ja-JP" sz="1200" kern="1200" dirty="0">
                <a:solidFill>
                  <a:schemeClr val="tx1"/>
                </a:solidFill>
                <a:effectLst/>
                <a:latin typeface="+mn-lt"/>
                <a:ea typeface="+mn-ea"/>
                <a:cs typeface="+mn-cs"/>
              </a:rPr>
              <a:t>. </a:t>
            </a:r>
            <a:endParaRPr lang="ja-JP" altLang="en-US" dirty="0"/>
          </a:p>
          <a:p>
            <a:pPr lvl="1"/>
            <a:endParaRPr lang="en-US" altLang="ja-JP"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19</a:t>
            </a:fld>
            <a:endParaRPr kumimoji="1" lang="ja-JP" altLang="en-US"/>
          </a:p>
        </p:txBody>
      </p:sp>
    </p:spTree>
    <p:extLst>
      <p:ext uri="{BB962C8B-B14F-4D97-AF65-F5344CB8AC3E}">
        <p14:creationId xmlns:p14="http://schemas.microsoft.com/office/powerpoint/2010/main" val="329172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近年、システムの複雑化に伴い、様々な</a:t>
            </a:r>
            <a:r>
              <a:rPr kumimoji="1" lang="ja-JP" altLang="en-US" dirty="0" smtClean="0"/>
              <a:t>異常が引き起こされるように</a:t>
            </a:r>
            <a:r>
              <a:rPr kumimoji="1" lang="ja-JP" altLang="en-US" dirty="0" smtClean="0"/>
              <a:t>なってきています。</a:t>
            </a:r>
            <a:endParaRPr kumimoji="1" lang="en-US" altLang="ja-JP" dirty="0" smtClean="0"/>
          </a:p>
          <a:p>
            <a:r>
              <a:rPr kumimoji="1" lang="ja-JP" altLang="en-US" dirty="0" smtClean="0"/>
              <a:t>例えば、</a:t>
            </a:r>
            <a:r>
              <a:rPr kumimoji="1" lang="en-US" altLang="ja-JP" dirty="0" smtClean="0"/>
              <a:t>(*)OS</a:t>
            </a:r>
            <a:r>
              <a:rPr kumimoji="1" lang="ja-JP" altLang="en-US" dirty="0" smtClean="0"/>
              <a:t>等に障害が発生したり、システム全体の性能が低下したりします。</a:t>
            </a:r>
            <a:endParaRPr kumimoji="1" lang="en-US" altLang="ja-JP" dirty="0" smtClean="0"/>
          </a:p>
          <a:p>
            <a:r>
              <a:rPr kumimoji="1" lang="ja-JP" altLang="en-US" dirty="0" smtClean="0"/>
              <a:t>また、</a:t>
            </a:r>
            <a:r>
              <a:rPr kumimoji="1" lang="en-US" altLang="ja-JP" dirty="0" smtClean="0"/>
              <a:t>(*)</a:t>
            </a:r>
            <a:r>
              <a:rPr kumimoji="1" lang="ja-JP" altLang="en-US" dirty="0" smtClean="0"/>
              <a:t>外部からの攻撃によってもシステムに異常が引き起こされることがあります。</a:t>
            </a:r>
            <a:endParaRPr kumimoji="1" lang="en-US" altLang="ja-JP" dirty="0" smtClean="0"/>
          </a:p>
          <a:p>
            <a:endParaRPr kumimoji="1" lang="en-US" altLang="ja-JP" dirty="0" smtClean="0"/>
          </a:p>
          <a:p>
            <a:r>
              <a:rPr kumimoji="1" lang="ja-JP" altLang="en-US" dirty="0" smtClean="0"/>
              <a:t>これらシステム</a:t>
            </a:r>
            <a:r>
              <a:rPr kumimoji="1" lang="ja-JP" altLang="en-US" dirty="0" smtClean="0"/>
              <a:t>の異常を出来るだけ早く検知することは重要</a:t>
            </a:r>
            <a:r>
              <a:rPr kumimoji="1" lang="ja-JP" altLang="en-US" dirty="0" smtClean="0"/>
              <a:t>です。そのために、早期</a:t>
            </a:r>
            <a:r>
              <a:rPr kumimoji="1" lang="ja-JP" altLang="en-US" dirty="0" smtClean="0"/>
              <a:t>に障害から復旧するための障害</a:t>
            </a:r>
            <a:r>
              <a:rPr kumimoji="1" lang="ja-JP" altLang="en-US" dirty="0" smtClean="0"/>
              <a:t>検知やシステム</a:t>
            </a:r>
            <a:r>
              <a:rPr kumimoji="1" lang="ja-JP" altLang="en-US" dirty="0" smtClean="0"/>
              <a:t>性能を維持するための性能監視</a:t>
            </a:r>
            <a:r>
              <a:rPr kumimoji="1" lang="ja-JP" altLang="en-US" dirty="0" smtClean="0"/>
              <a:t>、また、攻撃</a:t>
            </a:r>
            <a:r>
              <a:rPr kumimoji="1" lang="ja-JP" altLang="en-US" dirty="0" smtClean="0"/>
              <a:t>の被害を最小化するための侵入検知など</a:t>
            </a:r>
            <a:r>
              <a:rPr kumimoji="1" lang="ja-JP" altLang="en-US" dirty="0" smtClean="0"/>
              <a:t>が実際に行われて</a:t>
            </a:r>
            <a:r>
              <a:rPr kumimoji="1" lang="ja-JP" altLang="en-US" dirty="0" smtClean="0"/>
              <a:t>います</a:t>
            </a:r>
            <a:r>
              <a:rPr kumimoji="1" lang="ja-JP" altLang="en-US" dirty="0" smtClean="0"/>
              <a:t>。</a:t>
            </a:r>
            <a:endParaRPr kumimoji="1" lang="en-US" altLang="ja-JP" dirty="0" smtClean="0"/>
          </a:p>
          <a:p>
            <a:endParaRPr kumimoji="1" lang="en-US" altLang="ja-JP" dirty="0" smtClean="0"/>
          </a:p>
          <a:p>
            <a:r>
              <a:rPr kumimoji="1" lang="en-US" altLang="ja-JP" dirty="0" smtClean="0"/>
              <a:t>------------------------------------------------------</a:t>
            </a:r>
          </a:p>
          <a:p>
            <a:endParaRPr kumimoji="1" lang="en-US" altLang="ja-JP" dirty="0" smtClean="0"/>
          </a:p>
          <a:p>
            <a:r>
              <a:rPr kumimoji="1" lang="ja-JP" altLang="en-US" sz="1200" kern="1200" dirty="0" smtClean="0">
                <a:solidFill>
                  <a:schemeClr val="tx1"/>
                </a:solidFill>
                <a:effectLst/>
                <a:latin typeface="+mn-lt"/>
                <a:ea typeface="+mn-ea"/>
                <a:cs typeface="+mn-cs"/>
              </a:rPr>
              <a:t>種類　　具体例　　障害 </a:t>
            </a:r>
            <a:endParaRPr lang="ja-JP" altLang="en-US" dirty="0" smtClean="0">
              <a:effectLst/>
            </a:endParaRPr>
          </a:p>
          <a:p>
            <a:r>
              <a:rPr kumimoji="1" lang="ja-JP" altLang="en-US" sz="1200" kern="1200" dirty="0" smtClean="0">
                <a:solidFill>
                  <a:schemeClr val="tx1"/>
                </a:solidFill>
                <a:effectLst/>
                <a:latin typeface="+mn-lt"/>
                <a:ea typeface="+mn-ea"/>
                <a:cs typeface="+mn-cs"/>
              </a:rPr>
              <a:t>ハードウェア 機器の故障，停電や過電流による機能停止 </a:t>
            </a:r>
            <a:endParaRPr lang="ja-JP" altLang="en-US" dirty="0" smtClean="0">
              <a:effectLst/>
            </a:endParaRPr>
          </a:p>
          <a:p>
            <a:r>
              <a:rPr kumimoji="1" lang="ja-JP" altLang="en-US" sz="1200" kern="1200" dirty="0" smtClean="0">
                <a:solidFill>
                  <a:schemeClr val="tx1"/>
                </a:solidFill>
                <a:effectLst/>
                <a:latin typeface="+mn-lt"/>
                <a:ea typeface="+mn-ea"/>
                <a:cs typeface="+mn-cs"/>
              </a:rPr>
              <a:t>ソフトウェア </a:t>
            </a:r>
            <a:r>
              <a:rPr kumimoji="1" lang="ja-JP" altLang="en-US" sz="1200" kern="1200" baseline="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データ欠損，仕様外の動作 </a:t>
            </a:r>
            <a:endParaRPr lang="ja-JP" altLang="en-US" dirty="0" smtClean="0">
              <a:effectLst/>
            </a:endParaRPr>
          </a:p>
          <a:p>
            <a:r>
              <a:rPr kumimoji="1" lang="ja-JP" altLang="en-US" sz="1200" kern="1200" dirty="0" smtClean="0">
                <a:solidFill>
                  <a:schemeClr val="tx1"/>
                </a:solidFill>
                <a:effectLst/>
                <a:latin typeface="+mn-lt"/>
                <a:ea typeface="+mn-ea"/>
                <a:cs typeface="+mn-cs"/>
              </a:rPr>
              <a:t>ヒューマンエラー </a:t>
            </a:r>
            <a:r>
              <a:rPr kumimoji="1" lang="ja-JP" altLang="en-US" sz="1200" kern="1200" baseline="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思い込みや勘違い，過失による誤操作 </a:t>
            </a:r>
            <a:endParaRPr lang="ja-JP" altLang="en-US" dirty="0" smtClean="0">
              <a:effectLst/>
            </a:endParaRPr>
          </a:p>
          <a:p>
            <a:r>
              <a:rPr kumimoji="1" lang="ja-JP" altLang="en-US" sz="1200" kern="1200" dirty="0" smtClean="0">
                <a:solidFill>
                  <a:schemeClr val="tx1"/>
                </a:solidFill>
                <a:effectLst/>
                <a:latin typeface="+mn-lt"/>
                <a:ea typeface="+mn-ea"/>
                <a:cs typeface="+mn-cs"/>
              </a:rPr>
              <a:t>性能低下 </a:t>
            </a:r>
            <a:r>
              <a:rPr kumimoji="1" lang="ja-JP" altLang="en-US" sz="1200" kern="1200" baseline="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CPU </a:t>
            </a:r>
            <a:r>
              <a:rPr kumimoji="1" lang="ja-JP" altLang="en-US" sz="1200" kern="1200" dirty="0" smtClean="0">
                <a:solidFill>
                  <a:schemeClr val="tx1"/>
                </a:solidFill>
                <a:effectLst/>
                <a:latin typeface="+mn-lt"/>
                <a:ea typeface="+mn-ea"/>
                <a:cs typeface="+mn-cs"/>
              </a:rPr>
              <a:t>の性能低下，通信の遅延 </a:t>
            </a:r>
            <a:endParaRPr lang="ja-JP" altLang="en-US" dirty="0" smtClean="0">
              <a:effectLst/>
            </a:endParaRPr>
          </a:p>
          <a:p>
            <a:r>
              <a:rPr kumimoji="1" lang="ja-JP" altLang="en-US" sz="1200" kern="1200" dirty="0" smtClean="0">
                <a:solidFill>
                  <a:schemeClr val="tx1"/>
                </a:solidFill>
                <a:effectLst/>
                <a:latin typeface="+mn-lt"/>
                <a:ea typeface="+mn-ea"/>
                <a:cs typeface="+mn-cs"/>
              </a:rPr>
              <a:t>攻撃 </a:t>
            </a:r>
            <a:r>
              <a:rPr kumimoji="1" lang="ja-JP" altLang="en-US" sz="1200" kern="1200" baseline="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セキュリティ上の脆弱性をついた攻撃 </a:t>
            </a:r>
            <a:endParaRPr lang="ja-JP" altLang="en-US" dirty="0" smtClean="0">
              <a:effectLst/>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2</a:t>
            </a:fld>
            <a:endParaRPr kumimoji="1" lang="ja-JP" altLang="en-US"/>
          </a:p>
        </p:txBody>
      </p:sp>
    </p:spTree>
    <p:extLst>
      <p:ext uri="{BB962C8B-B14F-4D97-AF65-F5344CB8AC3E}">
        <p14:creationId xmlns:p14="http://schemas.microsoft.com/office/powerpoint/2010/main" val="11967236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smtClean="0">
                <a:solidFill>
                  <a:srgbClr val="FF0000"/>
                </a:solidFill>
              </a:rPr>
              <a:t>実際に</a:t>
            </a:r>
            <a:r>
              <a:rPr kumimoji="1" lang="en-US" altLang="ja-JP" sz="1200" dirty="0" smtClean="0">
                <a:solidFill>
                  <a:srgbClr val="FF0000"/>
                </a:solidFill>
              </a:rPr>
              <a:t>GRASS</a:t>
            </a:r>
            <a:r>
              <a:rPr kumimoji="1" lang="ja-JP" altLang="en-US" sz="1200" dirty="0" smtClean="0">
                <a:solidFill>
                  <a:srgbClr val="FF0000"/>
                </a:solidFill>
              </a:rPr>
              <a:t>を実装し、有用性を確認する実験を行いました。</a:t>
            </a:r>
            <a:endParaRPr kumimoji="1" lang="en-US" altLang="ja-JP" sz="1200" dirty="0" smtClean="0">
              <a:solidFill>
                <a:srgbClr val="FF0000"/>
              </a:solidFill>
            </a:endParaRPr>
          </a:p>
          <a:p>
            <a:r>
              <a:rPr kumimoji="1" lang="ja-JP" altLang="en-US" sz="1200" dirty="0" smtClean="0">
                <a:solidFill>
                  <a:srgbClr val="FF0000"/>
                </a:solidFill>
              </a:rPr>
              <a:t>今回行った実験は</a:t>
            </a:r>
            <a:r>
              <a:rPr kumimoji="1" lang="en-US" altLang="ja-JP" sz="1200" dirty="0" smtClean="0">
                <a:solidFill>
                  <a:srgbClr val="FF0000"/>
                </a:solidFill>
              </a:rPr>
              <a:t>5</a:t>
            </a:r>
            <a:r>
              <a:rPr kumimoji="1" lang="ja-JP" altLang="en-US" sz="1200" dirty="0" smtClean="0">
                <a:solidFill>
                  <a:srgbClr val="FF0000"/>
                </a:solidFill>
              </a:rPr>
              <a:t>つあり、まず監視対象ホスト内</a:t>
            </a:r>
            <a:r>
              <a:rPr kumimoji="1" lang="en-US" altLang="ja-JP" sz="1200" dirty="0" smtClean="0">
                <a:solidFill>
                  <a:srgbClr val="FF0000"/>
                </a:solidFill>
              </a:rPr>
              <a:t>OS</a:t>
            </a:r>
            <a:r>
              <a:rPr kumimoji="1" lang="ja-JP" altLang="en-US" sz="1200" dirty="0" smtClean="0">
                <a:solidFill>
                  <a:srgbClr val="FF0000"/>
                </a:solidFill>
              </a:rPr>
              <a:t>の異常停止時における</a:t>
            </a:r>
            <a:r>
              <a:rPr kumimoji="1" lang="en-US" altLang="ja-JP" sz="1200" dirty="0" smtClean="0">
                <a:solidFill>
                  <a:srgbClr val="FF0000"/>
                </a:solidFill>
              </a:rPr>
              <a:t>GRASS</a:t>
            </a:r>
            <a:r>
              <a:rPr kumimoji="1" lang="ja-JP" altLang="en-US" sz="1200" dirty="0" smtClean="0">
                <a:solidFill>
                  <a:srgbClr val="FF0000"/>
                </a:solidFill>
              </a:rPr>
              <a:t>の動作検証を行いました。</a:t>
            </a:r>
            <a:endParaRPr kumimoji="1" lang="en-US" altLang="ja-JP" sz="1200" dirty="0" smtClean="0">
              <a:solidFill>
                <a:srgbClr val="FF0000"/>
              </a:solidFill>
            </a:endParaRPr>
          </a:p>
          <a:p>
            <a:r>
              <a:rPr kumimoji="1" lang="ja-JP" altLang="en-US" sz="1200" dirty="0" smtClean="0">
                <a:solidFill>
                  <a:srgbClr val="FF0000"/>
                </a:solidFill>
              </a:rPr>
              <a:t>次に、</a:t>
            </a:r>
            <a:r>
              <a:rPr kumimoji="1" lang="en-US" altLang="ja-JP" sz="1200" dirty="0" smtClean="0">
                <a:solidFill>
                  <a:srgbClr val="FF0000"/>
                </a:solidFill>
              </a:rPr>
              <a:t>OS</a:t>
            </a:r>
            <a:r>
              <a:rPr kumimoji="1" lang="ja-JP" altLang="en-US" sz="1200" dirty="0" smtClean="0">
                <a:solidFill>
                  <a:srgbClr val="FF0000"/>
                </a:solidFill>
              </a:rPr>
              <a:t>監視システムの死活監視を行うハートビートの性能、および検知結果の取得性能を計測し、</a:t>
            </a:r>
            <a:r>
              <a:rPr kumimoji="1" lang="en-US" altLang="ja-JP" sz="1200" dirty="0" smtClean="0">
                <a:solidFill>
                  <a:srgbClr val="FF0000"/>
                </a:solidFill>
              </a:rPr>
              <a:t>RDMA</a:t>
            </a:r>
            <a:r>
              <a:rPr kumimoji="1" lang="ja-JP" altLang="en-US" sz="1200" dirty="0" smtClean="0">
                <a:solidFill>
                  <a:srgbClr val="FF0000"/>
                </a:solidFill>
              </a:rPr>
              <a:t>通信において</a:t>
            </a:r>
            <a:r>
              <a:rPr kumimoji="1" lang="en-US" altLang="ja-JP" sz="1200" dirty="0" smtClean="0">
                <a:solidFill>
                  <a:srgbClr val="FF0000"/>
                </a:solidFill>
              </a:rPr>
              <a:t>GPU</a:t>
            </a:r>
            <a:r>
              <a:rPr kumimoji="1" lang="ja-JP" altLang="en-US" sz="1200" dirty="0" smtClean="0">
                <a:solidFill>
                  <a:srgbClr val="FF0000"/>
                </a:solidFill>
              </a:rPr>
              <a:t>メモリを用いる影響についても調査しました。</a:t>
            </a:r>
            <a:endParaRPr kumimoji="1" lang="en-US" altLang="ja-JP" sz="1200" dirty="0" smtClean="0">
              <a:solidFill>
                <a:srgbClr val="FF0000"/>
              </a:solidFill>
            </a:endParaRPr>
          </a:p>
          <a:p>
            <a:r>
              <a:rPr kumimoji="1" lang="ja-JP" altLang="en-US" sz="1200" dirty="0" smtClean="0">
                <a:solidFill>
                  <a:srgbClr val="FF0000"/>
                </a:solidFill>
              </a:rPr>
              <a:t>また、実際に監視対象ホストのプロセス情報をリモートホストで取得できることを確認しました。</a:t>
            </a:r>
            <a:endParaRPr kumimoji="1" lang="en-US" altLang="ja-JP" sz="1200" dirty="0" smtClean="0">
              <a:solidFill>
                <a:srgbClr val="FF0000"/>
              </a:solidFill>
            </a:endParaRPr>
          </a:p>
          <a:p>
            <a:endParaRPr kumimoji="1" lang="en-US" altLang="ja-JP" sz="1200" dirty="0" smtClean="0">
              <a:solidFill>
                <a:srgbClr val="FF0000"/>
              </a:solidFill>
            </a:endParaRPr>
          </a:p>
          <a:p>
            <a:r>
              <a:rPr kumimoji="1" lang="ja-JP" altLang="en-US" sz="1200" dirty="0" smtClean="0">
                <a:solidFill>
                  <a:srgbClr val="FF0000"/>
                </a:solidFill>
              </a:rPr>
              <a:t>実験環境は表のようになっています。</a:t>
            </a:r>
            <a:endParaRPr kumimoji="1" lang="en-US" altLang="ja-JP" sz="1200" dirty="0" smtClean="0">
              <a:solidFill>
                <a:srgbClr val="FF0000"/>
              </a:solidFill>
            </a:endParaRPr>
          </a:p>
          <a:p>
            <a:r>
              <a:rPr kumimoji="1" lang="ja-JP" altLang="en-US" sz="1200" dirty="0" smtClean="0">
                <a:solidFill>
                  <a:srgbClr val="FF0000"/>
                </a:solidFill>
              </a:rPr>
              <a:t>監視対象ホストの</a:t>
            </a:r>
            <a:r>
              <a:rPr kumimoji="1" lang="en-US" altLang="ja-JP" sz="1200" dirty="0" smtClean="0">
                <a:solidFill>
                  <a:srgbClr val="FF0000"/>
                </a:solidFill>
              </a:rPr>
              <a:t>OS</a:t>
            </a:r>
            <a:r>
              <a:rPr kumimoji="1" lang="ja-JP" altLang="en-US" sz="1200" dirty="0" smtClean="0">
                <a:solidFill>
                  <a:srgbClr val="FF0000"/>
                </a:solidFill>
              </a:rPr>
              <a:t>には、修正した</a:t>
            </a:r>
            <a:r>
              <a:rPr kumimoji="1" lang="en-US" altLang="ja-JP" sz="1200" dirty="0" smtClean="0">
                <a:solidFill>
                  <a:srgbClr val="FF0000"/>
                </a:solidFill>
              </a:rPr>
              <a:t>Linux4.4.64</a:t>
            </a:r>
            <a:r>
              <a:rPr kumimoji="1" lang="ja-JP" altLang="en-US" sz="1200" dirty="0" smtClean="0">
                <a:solidFill>
                  <a:srgbClr val="FF0000"/>
                </a:solidFill>
              </a:rPr>
              <a:t>を使用しており、</a:t>
            </a:r>
            <a:r>
              <a:rPr kumimoji="1" lang="en-US" altLang="ja-JP" sz="1200" dirty="0" smtClean="0">
                <a:solidFill>
                  <a:srgbClr val="FF0000"/>
                </a:solidFill>
              </a:rPr>
              <a:t>GPU</a:t>
            </a:r>
            <a:r>
              <a:rPr kumimoji="1" lang="ja-JP" altLang="en-US" sz="1200" dirty="0" smtClean="0">
                <a:solidFill>
                  <a:srgbClr val="FF0000"/>
                </a:solidFill>
              </a:rPr>
              <a:t>は</a:t>
            </a:r>
            <a:r>
              <a:rPr kumimoji="1" lang="en-US" altLang="ja-JP" sz="1200" dirty="0" smtClean="0">
                <a:solidFill>
                  <a:srgbClr val="FF0000"/>
                </a:solidFill>
              </a:rPr>
              <a:t>NVIDIA </a:t>
            </a:r>
            <a:r>
              <a:rPr kumimoji="1" lang="en-US" altLang="ja-JP" sz="1200" dirty="0" err="1" smtClean="0">
                <a:solidFill>
                  <a:srgbClr val="FF0000"/>
                </a:solidFill>
              </a:rPr>
              <a:t>Quadro</a:t>
            </a:r>
            <a:r>
              <a:rPr kumimoji="1" lang="en-US" altLang="ja-JP" sz="1200" dirty="0" smtClean="0">
                <a:solidFill>
                  <a:srgbClr val="FF0000"/>
                </a:solidFill>
              </a:rPr>
              <a:t> M4000</a:t>
            </a:r>
            <a:r>
              <a:rPr kumimoji="1" lang="ja-JP" altLang="en-US" sz="1200" dirty="0" smtClean="0">
                <a:solidFill>
                  <a:srgbClr val="FF0000"/>
                </a:solidFill>
              </a:rPr>
              <a:t>を使用しています。</a:t>
            </a:r>
            <a:endParaRPr kumimoji="1" lang="en-US" altLang="ja-JP" sz="1200" dirty="0" smtClean="0">
              <a:solidFill>
                <a:srgbClr val="FF0000"/>
              </a:solidFill>
            </a:endParaRPr>
          </a:p>
          <a:p>
            <a:r>
              <a:rPr kumimoji="1" lang="ja-JP" altLang="en-US" sz="1200" dirty="0" smtClean="0">
                <a:solidFill>
                  <a:srgbClr val="FF0000"/>
                </a:solidFill>
              </a:rPr>
              <a:t>また、</a:t>
            </a:r>
            <a:r>
              <a:rPr kumimoji="1" lang="en-US" altLang="ja-JP" sz="1200" dirty="0" smtClean="0">
                <a:solidFill>
                  <a:srgbClr val="FF0000"/>
                </a:solidFill>
              </a:rPr>
              <a:t>NIC</a:t>
            </a:r>
            <a:r>
              <a:rPr kumimoji="1" lang="ja-JP" altLang="en-US" sz="1200" dirty="0" smtClean="0">
                <a:solidFill>
                  <a:srgbClr val="FF0000"/>
                </a:solidFill>
              </a:rPr>
              <a:t>は</a:t>
            </a:r>
            <a:r>
              <a:rPr kumimoji="1" lang="en-US" altLang="ja-JP" sz="1200" dirty="0" smtClean="0">
                <a:solidFill>
                  <a:srgbClr val="FF0000"/>
                </a:solidFill>
              </a:rPr>
              <a:t>RDMA</a:t>
            </a:r>
            <a:r>
              <a:rPr kumimoji="1" lang="ja-JP" altLang="en-US" sz="1200" dirty="0" smtClean="0">
                <a:solidFill>
                  <a:srgbClr val="FF0000"/>
                </a:solidFill>
              </a:rPr>
              <a:t>に対応したものを使用しており、</a:t>
            </a:r>
            <a:r>
              <a:rPr kumimoji="1" lang="en-US" altLang="ja-JP" sz="1200" dirty="0" smtClean="0">
                <a:solidFill>
                  <a:srgbClr val="FF0000"/>
                </a:solidFill>
              </a:rPr>
              <a:t>2</a:t>
            </a:r>
            <a:r>
              <a:rPr kumimoji="1" lang="ja-JP" altLang="en-US" sz="1200" dirty="0" smtClean="0">
                <a:solidFill>
                  <a:srgbClr val="FF0000"/>
                </a:solidFill>
              </a:rPr>
              <a:t>つのホストを</a:t>
            </a:r>
            <a:r>
              <a:rPr kumimoji="1" lang="en-US" altLang="ja-JP" sz="1200" dirty="0" smtClean="0">
                <a:solidFill>
                  <a:srgbClr val="FF0000"/>
                </a:solidFill>
              </a:rPr>
              <a:t>100</a:t>
            </a:r>
            <a:r>
              <a:rPr kumimoji="1" lang="ja-JP" altLang="en-US" sz="1200" dirty="0" smtClean="0">
                <a:solidFill>
                  <a:srgbClr val="FF0000"/>
                </a:solidFill>
              </a:rPr>
              <a:t>ギガビットイーサネットで接続しています。</a:t>
            </a:r>
            <a:endParaRPr kumimoji="1" lang="en-US" altLang="ja-JP" sz="1200" dirty="0" smtClean="0">
              <a:solidFill>
                <a:srgbClr val="FF0000"/>
              </a:solidFill>
            </a:endParaRPr>
          </a:p>
          <a:p>
            <a:endParaRPr kumimoji="1" lang="en-US" altLang="ja-JP" sz="1200" dirty="0" smtClean="0">
              <a:solidFill>
                <a:srgbClr val="FF0000"/>
              </a:solidFill>
            </a:endParaRPr>
          </a:p>
          <a:p>
            <a:r>
              <a:rPr kumimoji="1" lang="en-US" altLang="ja-JP" sz="1200" dirty="0" smtClean="0">
                <a:solidFill>
                  <a:srgbClr val="FF0000"/>
                </a:solidFill>
              </a:rPr>
              <a:t>------------------------------------------------------</a:t>
            </a:r>
          </a:p>
          <a:p>
            <a:endParaRPr kumimoji="1" lang="en-US" altLang="ja-JP" sz="1200" dirty="0" smtClean="0">
              <a:solidFill>
                <a:srgbClr val="FF0000"/>
              </a:solidFill>
            </a:endParaRPr>
          </a:p>
          <a:p>
            <a:r>
              <a:rPr kumimoji="1" lang="en-US" altLang="ja-JP" sz="1200" dirty="0" err="1" smtClean="0">
                <a:solidFill>
                  <a:srgbClr val="FF0000"/>
                </a:solidFill>
              </a:rPr>
              <a:t>RoCE</a:t>
            </a:r>
            <a:r>
              <a:rPr kumimoji="1" lang="en-US" altLang="ja-JP" sz="1200" dirty="0" smtClean="0">
                <a:solidFill>
                  <a:srgbClr val="FF0000"/>
                </a:solidFill>
              </a:rPr>
              <a:t> </a:t>
            </a:r>
            <a:r>
              <a:rPr kumimoji="1" lang="en-US" altLang="ja-JP" sz="1200" dirty="0" smtClean="0">
                <a:solidFill>
                  <a:srgbClr val="FF0000"/>
                </a:solidFill>
              </a:rPr>
              <a:t>(RDMA over Converged Ethernet, </a:t>
            </a:r>
            <a:r>
              <a:rPr kumimoji="1" lang="ja-JP" altLang="en-US" sz="1200" dirty="0" smtClean="0">
                <a:solidFill>
                  <a:srgbClr val="FF0000"/>
                </a:solidFill>
              </a:rPr>
              <a:t>ろっきー</a:t>
            </a:r>
            <a:r>
              <a:rPr kumimoji="1" lang="en-US" altLang="ja-JP" sz="1200" dirty="0" smtClean="0">
                <a:solidFill>
                  <a:srgbClr val="FF0000"/>
                </a:solidFill>
              </a:rPr>
              <a:t>) </a:t>
            </a:r>
            <a:r>
              <a:rPr kumimoji="1" lang="ja-JP" altLang="en-US" sz="1200" dirty="0" smtClean="0">
                <a:solidFill>
                  <a:srgbClr val="FF0000"/>
                </a:solidFill>
              </a:rPr>
              <a:t>というプロトコルを使っている。</a:t>
            </a:r>
            <a:r>
              <a:rPr kumimoji="1" lang="en-US" altLang="ja-JP" sz="1200" dirty="0" err="1" smtClean="0">
                <a:solidFill>
                  <a:srgbClr val="FF0000"/>
                </a:solidFill>
              </a:rPr>
              <a:t>Infiniband</a:t>
            </a:r>
            <a:r>
              <a:rPr kumimoji="1" lang="ja-JP" altLang="en-US" sz="1200" dirty="0" smtClean="0">
                <a:solidFill>
                  <a:srgbClr val="FF0000"/>
                </a:solidFill>
              </a:rPr>
              <a:t>は</a:t>
            </a:r>
            <a:r>
              <a:rPr kumimoji="1" lang="en-US" altLang="ja-JP" sz="1200" dirty="0" smtClean="0">
                <a:solidFill>
                  <a:srgbClr val="FF0000"/>
                </a:solidFill>
              </a:rPr>
              <a:t>RDMA</a:t>
            </a:r>
            <a:r>
              <a:rPr kumimoji="1" lang="ja-JP" altLang="en-US" sz="1200" dirty="0" smtClean="0">
                <a:solidFill>
                  <a:srgbClr val="FF0000"/>
                </a:solidFill>
              </a:rPr>
              <a:t>を使える別のプロトコル。</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20</a:t>
            </a:fld>
            <a:endParaRPr kumimoji="1" lang="ja-JP" altLang="en-US"/>
          </a:p>
        </p:txBody>
      </p:sp>
    </p:spTree>
    <p:extLst>
      <p:ext uri="{BB962C8B-B14F-4D97-AF65-F5344CB8AC3E}">
        <p14:creationId xmlns:p14="http://schemas.microsoft.com/office/powerpoint/2010/main" val="159609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a:t>
            </a:r>
            <a:r>
              <a:rPr kumimoji="1" lang="en-US" altLang="ja-JP" dirty="0" smtClean="0"/>
              <a:t>OS</a:t>
            </a:r>
            <a:r>
              <a:rPr kumimoji="1" lang="ja-JP" altLang="en-US" dirty="0" smtClean="0"/>
              <a:t>の異常停止時にハートビートを送信し、正常に通信を行えることを検証しました。</a:t>
            </a:r>
            <a:endParaRPr kumimoji="1" lang="en-US" altLang="ja-JP" dirty="0" smtClean="0"/>
          </a:p>
          <a:p>
            <a:r>
              <a:rPr kumimoji="1" lang="ja-JP" altLang="en-US" dirty="0" smtClean="0"/>
              <a:t>実際に、監視対象ホストにおいてカーネルパニックを発生させることで</a:t>
            </a:r>
            <a:r>
              <a:rPr kumimoji="1" lang="en-US" altLang="ja-JP" dirty="0" smtClean="0"/>
              <a:t>OS</a:t>
            </a:r>
            <a:r>
              <a:rPr kumimoji="1" lang="ja-JP" altLang="en-US" dirty="0" smtClean="0"/>
              <a:t>に異常を引き起こし、</a:t>
            </a:r>
            <a:r>
              <a:rPr kumimoji="1" lang="en-US" altLang="ja-JP" dirty="0" smtClean="0"/>
              <a:t>OS</a:t>
            </a:r>
            <a:r>
              <a:rPr kumimoji="1" lang="ja-JP" altLang="en-US" dirty="0" smtClean="0"/>
              <a:t>監視システムと正常に通信できることを確認しました。</a:t>
            </a:r>
            <a:endParaRPr kumimoji="1" lang="en-US" altLang="ja-JP" dirty="0" smtClean="0"/>
          </a:p>
          <a:p>
            <a:endParaRPr kumimoji="1" lang="en-US" altLang="ja-JP" dirty="0" smtClean="0"/>
          </a:p>
          <a:p>
            <a:r>
              <a:rPr kumimoji="1" lang="ja-JP" altLang="en-US" dirty="0" smtClean="0"/>
              <a:t>次に、ハートビートの応答時間を計測し、性能を評価しました。</a:t>
            </a:r>
            <a:endParaRPr kumimoji="1" lang="en-US" altLang="ja-JP" dirty="0" smtClean="0"/>
          </a:p>
          <a:p>
            <a:r>
              <a:rPr kumimoji="1" lang="ja-JP" altLang="en-US" dirty="0" smtClean="0"/>
              <a:t>実験結果は図のようになっており、</a:t>
            </a:r>
            <a:r>
              <a:rPr kumimoji="1" lang="en-US" altLang="ja-JP" dirty="0" smtClean="0"/>
              <a:t>ping</a:t>
            </a:r>
            <a:r>
              <a:rPr kumimoji="1" lang="ja-JP" altLang="en-US" dirty="0" smtClean="0"/>
              <a:t>の応答時間と比較しています。</a:t>
            </a:r>
            <a:endParaRPr kumimoji="1" lang="en-US" altLang="ja-JP" dirty="0" smtClean="0"/>
          </a:p>
          <a:p>
            <a:r>
              <a:rPr kumimoji="1" lang="en-US" altLang="ja-JP" dirty="0" smtClean="0"/>
              <a:t>ping</a:t>
            </a:r>
            <a:r>
              <a:rPr kumimoji="1" lang="ja-JP" altLang="en-US" dirty="0" smtClean="0"/>
              <a:t>では</a:t>
            </a:r>
            <a:r>
              <a:rPr kumimoji="1" lang="en-US" altLang="ja-JP" dirty="0" smtClean="0"/>
              <a:t>124[</a:t>
            </a:r>
            <a:r>
              <a:rPr kumimoji="1" lang="en-US" altLang="ja-JP" dirty="0" err="1" smtClean="0"/>
              <a:t>μs</a:t>
            </a:r>
            <a:r>
              <a:rPr kumimoji="1" lang="en-US" altLang="ja-JP" dirty="0" smtClean="0"/>
              <a:t>]</a:t>
            </a:r>
            <a:r>
              <a:rPr kumimoji="1" lang="ja-JP" altLang="en-US" dirty="0" smtClean="0"/>
              <a:t>であったのに対して、</a:t>
            </a:r>
            <a:r>
              <a:rPr kumimoji="1" lang="en-US" altLang="ja-JP" dirty="0" smtClean="0"/>
              <a:t>GRASS</a:t>
            </a:r>
            <a:r>
              <a:rPr kumimoji="1" lang="ja-JP" altLang="en-US" dirty="0" smtClean="0"/>
              <a:t>では</a:t>
            </a:r>
            <a:r>
              <a:rPr kumimoji="1" lang="en-US" altLang="ja-JP" dirty="0" smtClean="0"/>
              <a:t>17[</a:t>
            </a:r>
            <a:r>
              <a:rPr kumimoji="1" lang="en-US" altLang="ja-JP" dirty="0" err="1" smtClean="0"/>
              <a:t>μs</a:t>
            </a:r>
            <a:r>
              <a:rPr kumimoji="1" lang="en-US" altLang="ja-JP" dirty="0" smtClean="0"/>
              <a:t>]</a:t>
            </a:r>
            <a:r>
              <a:rPr kumimoji="1" lang="ja-JP" altLang="en-US" dirty="0" smtClean="0"/>
              <a:t>と、十分に短い時間で応答することができることを確認しました。</a:t>
            </a:r>
            <a:endParaRPr kumimoji="1" lang="en-US" altLang="ja-JP" dirty="0" smtClean="0"/>
          </a:p>
          <a:p>
            <a:endParaRPr kumimoji="1" lang="en-US" altLang="ja-JP" dirty="0" smtClean="0"/>
          </a:p>
          <a:p>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21</a:t>
            </a:fld>
            <a:endParaRPr kumimoji="1" lang="ja-JP" altLang="en-US"/>
          </a:p>
        </p:txBody>
      </p:sp>
    </p:spTree>
    <p:extLst>
      <p:ext uri="{BB962C8B-B14F-4D97-AF65-F5344CB8AC3E}">
        <p14:creationId xmlns:p14="http://schemas.microsoft.com/office/powerpoint/2010/main" val="18943940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次に、要求または検知結果のサイズを変化させて検知結果の取得性能を計測しました。</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なお、片方を</a:t>
            </a:r>
            <a:r>
              <a:rPr lang="en-US" altLang="ja-JP" dirty="0" smtClean="0"/>
              <a:t>1[KB]</a:t>
            </a:r>
            <a:r>
              <a:rPr lang="ja-JP" altLang="en-US" dirty="0" smtClean="0"/>
              <a:t>から</a:t>
            </a:r>
            <a:r>
              <a:rPr lang="en-US" altLang="ja-JP" dirty="0" smtClean="0"/>
              <a:t>4[MB]</a:t>
            </a:r>
            <a:r>
              <a:rPr lang="ja-JP" altLang="en-US" dirty="0" smtClean="0"/>
              <a:t>まで変化させ、もう一方は</a:t>
            </a:r>
            <a:r>
              <a:rPr lang="en-US" altLang="ja-JP" dirty="0" smtClean="0"/>
              <a:t>1[KB]</a:t>
            </a:r>
            <a:r>
              <a:rPr lang="ja-JP" altLang="en-US" dirty="0" smtClean="0"/>
              <a:t>に固定しています。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実験結果は下の図のようになっており、サイズが</a:t>
            </a:r>
            <a:r>
              <a:rPr lang="en-US" altLang="ja-JP" dirty="0" smtClean="0"/>
              <a:t>1[MB]</a:t>
            </a:r>
            <a:r>
              <a:rPr lang="ja-JP" altLang="en-US" dirty="0" smtClean="0"/>
              <a:t>程度でスループットはほぼ一定になりました。</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また、同じサイズであれば、検知結果を取得する性能の方が優れていることも分かりました。</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dirty="0" smtClean="0"/>
              <a:t>------------------------------------------------------</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変化</a:t>
            </a:r>
            <a:r>
              <a:rPr lang="ja-JP" altLang="en-US" dirty="0"/>
              <a:t>させないバッファは</a:t>
            </a:r>
            <a:r>
              <a:rPr lang="en-US" altLang="ja-JP" dirty="0"/>
              <a:t>1KB</a:t>
            </a:r>
            <a:r>
              <a:rPr lang="ja-JP" altLang="en-US" dirty="0"/>
              <a:t>に</a:t>
            </a:r>
            <a:r>
              <a:rPr lang="ja-JP" altLang="en-US" dirty="0" smtClean="0"/>
              <a:t>固定</a:t>
            </a:r>
            <a:endParaRPr kumimoji="1" lang="en-US" altLang="ja-JP" dirty="0"/>
          </a:p>
          <a:p>
            <a:endParaRPr kumimoji="1" lang="en-US" altLang="ja-JP" dirty="0"/>
          </a:p>
          <a:p>
            <a:r>
              <a:rPr kumimoji="1" lang="ja-JP" altLang="en-US" dirty="0"/>
              <a:t>ネットワーク性能（</a:t>
            </a:r>
            <a:r>
              <a:rPr kumimoji="1" lang="en-US" altLang="ja-JP" dirty="0" err="1"/>
              <a:t>iperf</a:t>
            </a:r>
            <a:r>
              <a:rPr kumimoji="1" lang="ja-JP" altLang="en-US" dirty="0"/>
              <a:t>）：</a:t>
            </a:r>
            <a:r>
              <a:rPr kumimoji="1" lang="en-US" altLang="ja-JP" dirty="0"/>
              <a:t>12.0Gb/s</a:t>
            </a:r>
          </a:p>
          <a:p>
            <a:r>
              <a:rPr kumimoji="1" lang="ja-JP" altLang="en-US" sz="1200" b="0" i="0" u="none" strike="noStrike" kern="1200" dirty="0">
                <a:solidFill>
                  <a:schemeClr val="tx1"/>
                </a:solidFill>
                <a:effectLst/>
                <a:latin typeface="+mn-lt"/>
                <a:ea typeface="+mn-ea"/>
                <a:cs typeface="+mn-cs"/>
              </a:rPr>
              <a:t>要求：</a:t>
            </a:r>
            <a:r>
              <a:rPr kumimoji="1" lang="hr-HR" altLang="ja-JP" sz="1200" b="0" i="0" u="none" strike="noStrike" kern="1200" dirty="0">
                <a:solidFill>
                  <a:schemeClr val="tx1"/>
                </a:solidFill>
                <a:effectLst/>
                <a:latin typeface="+mn-lt"/>
                <a:ea typeface="+mn-ea"/>
                <a:cs typeface="+mn-cs"/>
              </a:rPr>
              <a:t>840[</a:t>
            </a:r>
            <a:r>
              <a:rPr kumimoji="1" lang="en-US" altLang="ja-JP" sz="1200" b="0" i="0" u="none" strike="noStrike" kern="1200" dirty="0" err="1">
                <a:solidFill>
                  <a:schemeClr val="tx1"/>
                </a:solidFill>
                <a:effectLst/>
                <a:latin typeface="+mn-lt"/>
                <a:ea typeface="+mn-ea"/>
                <a:cs typeface="+mn-cs"/>
              </a:rPr>
              <a:t>μs</a:t>
            </a:r>
            <a:r>
              <a:rPr kumimoji="1" lang="hr-HR"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、取得：</a:t>
            </a:r>
            <a:r>
              <a:rPr kumimoji="1" lang="hr-HR" altLang="ja-JP" sz="1200" b="0" i="0" u="none" strike="noStrike" kern="1200" dirty="0">
                <a:solidFill>
                  <a:schemeClr val="tx1"/>
                </a:solidFill>
                <a:effectLst/>
                <a:latin typeface="+mn-lt"/>
                <a:ea typeface="+mn-ea"/>
                <a:cs typeface="+mn-cs"/>
              </a:rPr>
              <a:t>773[</a:t>
            </a:r>
            <a:r>
              <a:rPr kumimoji="1" lang="en-US" altLang="ja-JP" sz="1200" b="0" i="0" u="none" strike="noStrike" kern="1200" dirty="0" err="1">
                <a:solidFill>
                  <a:schemeClr val="tx1"/>
                </a:solidFill>
                <a:effectLst/>
                <a:latin typeface="+mn-lt"/>
                <a:ea typeface="+mn-ea"/>
                <a:cs typeface="+mn-cs"/>
              </a:rPr>
              <a:t>μs</a:t>
            </a:r>
            <a:r>
              <a:rPr kumimoji="1" lang="hr-HR" altLang="ja-JP" sz="1200" b="0" i="0" u="none" strike="noStrike" kern="1200" dirty="0">
                <a:solidFill>
                  <a:schemeClr val="tx1"/>
                </a:solidFill>
                <a:effectLst/>
                <a:latin typeface="+mn-lt"/>
                <a:ea typeface="+mn-ea"/>
                <a:cs typeface="+mn-cs"/>
              </a:rPr>
              <a:t>] = </a:t>
            </a:r>
            <a:r>
              <a:rPr kumimoji="1" lang="ja-JP" altLang="en-US" sz="1200" b="0" i="0" u="none" strike="noStrike" kern="1200" dirty="0">
                <a:solidFill>
                  <a:schemeClr val="tx1"/>
                </a:solidFill>
                <a:effectLst/>
                <a:latin typeface="+mn-lt"/>
                <a:ea typeface="+mn-ea"/>
                <a:cs typeface="+mn-cs"/>
              </a:rPr>
              <a:t>約</a:t>
            </a:r>
            <a:r>
              <a:rPr kumimoji="1" lang="en-US" altLang="ja-JP" sz="1200" b="0" i="0" u="none" strike="noStrike" kern="1200" dirty="0">
                <a:solidFill>
                  <a:schemeClr val="tx1"/>
                </a:solidFill>
                <a:effectLst/>
                <a:latin typeface="+mn-lt"/>
                <a:ea typeface="+mn-ea"/>
                <a:cs typeface="+mn-cs"/>
              </a:rPr>
              <a:t>800[</a:t>
            </a:r>
            <a:r>
              <a:rPr kumimoji="1" lang="en-US" altLang="ja-JP" sz="1200" b="0" i="0" u="none" strike="noStrike" kern="1200" dirty="0" err="1">
                <a:solidFill>
                  <a:schemeClr val="tx1"/>
                </a:solidFill>
                <a:effectLst/>
                <a:latin typeface="+mn-lt"/>
                <a:ea typeface="+mn-ea"/>
                <a:cs typeface="+mn-cs"/>
              </a:rPr>
              <a:t>μs</a:t>
            </a:r>
            <a:r>
              <a:rPr kumimoji="1" lang="en-US" altLang="ja-JP" sz="1200" b="0" i="0" u="none" strike="noStrike" kern="1200" dirty="0">
                <a:solidFill>
                  <a:schemeClr val="tx1"/>
                </a:solidFill>
                <a:effectLst/>
                <a:latin typeface="+mn-lt"/>
                <a:ea typeface="+mn-ea"/>
                <a:cs typeface="+mn-cs"/>
              </a:rPr>
              <a:t>]</a:t>
            </a:r>
            <a:endParaRPr kumimoji="1" lang="hr-HR" altLang="ja-JP" sz="1200" b="0" i="0" u="none" strike="noStrike" kern="1200" dirty="0">
              <a:solidFill>
                <a:schemeClr val="tx1"/>
              </a:solidFill>
              <a:effectLst/>
              <a:latin typeface="+mn-lt"/>
              <a:ea typeface="+mn-ea"/>
              <a:cs typeface="+mn-cs"/>
            </a:endParaRPr>
          </a:p>
          <a:p>
            <a:r>
              <a:rPr kumimoji="1" lang="hr-HR" altLang="ja-JP" sz="1200" b="0" i="0" u="none" strike="noStrike" kern="1200" dirty="0">
                <a:solidFill>
                  <a:schemeClr val="tx1"/>
                </a:solidFill>
                <a:effectLst/>
                <a:latin typeface="+mn-lt"/>
                <a:ea typeface="+mn-ea"/>
                <a:cs typeface="+mn-cs"/>
              </a:rPr>
              <a:t>1/0.0008=1250</a:t>
            </a:r>
            <a:r>
              <a:rPr kumimoji="1" lang="hr-HR" altLang="ja-JP" sz="1200" b="0" i="0" u="none" strike="noStrike" kern="1200" baseline="0" dirty="0">
                <a:solidFill>
                  <a:schemeClr val="tx1"/>
                </a:solidFill>
                <a:effectLst/>
                <a:latin typeface="+mn-lt"/>
                <a:ea typeface="+mn-ea"/>
                <a:cs typeface="+mn-cs"/>
              </a:rPr>
              <a:t> 1250/1024=1.22[GB/s] = 9.77Gb/s</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22</a:t>
            </a:fld>
            <a:endParaRPr kumimoji="1" lang="ja-JP" altLang="en-US"/>
          </a:p>
        </p:txBody>
      </p:sp>
    </p:spTree>
    <p:extLst>
      <p:ext uri="{BB962C8B-B14F-4D97-AF65-F5344CB8AC3E}">
        <p14:creationId xmlns:p14="http://schemas.microsoft.com/office/powerpoint/2010/main" val="5698735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また、メインメモリ上に</a:t>
            </a:r>
            <a:r>
              <a:rPr kumimoji="1" lang="en-US" altLang="ja-JP" dirty="0" smtClean="0"/>
              <a:t>RDMA</a:t>
            </a:r>
            <a:r>
              <a:rPr kumimoji="1" lang="ja-JP" altLang="en-US" dirty="0" smtClean="0"/>
              <a:t>通信に用いるバッファを確保した場合と比較を行い、</a:t>
            </a:r>
            <a:r>
              <a:rPr kumimoji="1" lang="en-US" altLang="ja-JP" dirty="0" smtClean="0"/>
              <a:t>GPU</a:t>
            </a:r>
            <a:r>
              <a:rPr kumimoji="1" lang="ja-JP" altLang="en-US" dirty="0" smtClean="0"/>
              <a:t>メモリを用いる影響についても調査しました。</a:t>
            </a:r>
            <a:endParaRPr kumimoji="1" lang="en-US" altLang="ja-JP" dirty="0" smtClean="0"/>
          </a:p>
          <a:p>
            <a:endParaRPr kumimoji="1" lang="en-US" altLang="ja-JP" dirty="0" smtClean="0"/>
          </a:p>
          <a:p>
            <a:r>
              <a:rPr kumimoji="1" lang="ja-JP" altLang="en-US" dirty="0" smtClean="0"/>
              <a:t>まず、ハートビートの性能比較を行いましたが、いずれも</a:t>
            </a:r>
            <a:r>
              <a:rPr kumimoji="1" lang="en-US" altLang="ja-JP" dirty="0" smtClean="0"/>
              <a:t>17[</a:t>
            </a:r>
            <a:r>
              <a:rPr kumimoji="1" lang="en-US" altLang="ja-JP" dirty="0" err="1" smtClean="0"/>
              <a:t>μs</a:t>
            </a:r>
            <a:r>
              <a:rPr kumimoji="1" lang="en-US" altLang="ja-JP" dirty="0" smtClean="0"/>
              <a:t>]</a:t>
            </a:r>
            <a:r>
              <a:rPr kumimoji="1" lang="ja-JP" altLang="en-US" dirty="0" smtClean="0"/>
              <a:t>で応答し、違いは見られませんでした。</a:t>
            </a:r>
            <a:endParaRPr kumimoji="1" lang="en-US" altLang="ja-JP" dirty="0" smtClean="0"/>
          </a:p>
          <a:p>
            <a:endParaRPr kumimoji="1" lang="en-US" altLang="ja-JP" dirty="0" smtClean="0"/>
          </a:p>
          <a:p>
            <a:r>
              <a:rPr kumimoji="1" lang="ja-JP" altLang="en-US" dirty="0" smtClean="0"/>
              <a:t>次に、</a:t>
            </a:r>
            <a:r>
              <a:rPr kumimoji="1" lang="en-US" altLang="ja-JP" dirty="0" smtClean="0"/>
              <a:t>RDMA Read/Write</a:t>
            </a:r>
            <a:r>
              <a:rPr kumimoji="1" lang="ja-JP" altLang="en-US" dirty="0" smtClean="0"/>
              <a:t>の性能比較を行い、実験結果は図のようになりました。</a:t>
            </a:r>
            <a:endParaRPr kumimoji="1" lang="en-US" altLang="ja-JP" dirty="0" smtClean="0"/>
          </a:p>
          <a:p>
            <a:r>
              <a:rPr kumimoji="1" lang="ja-JP" altLang="en-US" dirty="0" smtClean="0"/>
              <a:t>実験結果から、</a:t>
            </a:r>
            <a:r>
              <a:rPr kumimoji="1" lang="en-US" altLang="ja-JP" dirty="0" smtClean="0"/>
              <a:t>RDMA</a:t>
            </a:r>
            <a:r>
              <a:rPr kumimoji="1" lang="ja-JP" altLang="en-US" dirty="0" smtClean="0"/>
              <a:t>性能に関してもほぼ同等でしたが、</a:t>
            </a:r>
            <a:r>
              <a:rPr kumimoji="1" lang="en-US" altLang="ja-JP" dirty="0" smtClean="0"/>
              <a:t>GPU</a:t>
            </a:r>
            <a:r>
              <a:rPr kumimoji="1" lang="ja-JP" altLang="en-US" dirty="0" smtClean="0"/>
              <a:t>メモリを用いた際に</a:t>
            </a:r>
            <a:r>
              <a:rPr kumimoji="1" lang="en-US" altLang="ja-JP" dirty="0" smtClean="0"/>
              <a:t>RDMA Read</a:t>
            </a:r>
            <a:r>
              <a:rPr kumimoji="1" lang="ja-JP" altLang="en-US" dirty="0" smtClean="0"/>
              <a:t>の性能がわずかに低下していることが読み取れます。</a:t>
            </a:r>
            <a:endParaRPr kumimoji="1" lang="en-US" altLang="ja-JP" dirty="0" smtClean="0"/>
          </a:p>
          <a:p>
            <a:endParaRPr kumimoji="1" lang="en-US" altLang="ja-JP" dirty="0" smtClean="0"/>
          </a:p>
          <a:p>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23</a:t>
            </a:fld>
            <a:endParaRPr kumimoji="1" lang="ja-JP" altLang="en-US"/>
          </a:p>
        </p:txBody>
      </p:sp>
    </p:spTree>
    <p:extLst>
      <p:ext uri="{BB962C8B-B14F-4D97-AF65-F5344CB8AC3E}">
        <p14:creationId xmlns:p14="http://schemas.microsoft.com/office/powerpoint/2010/main" val="9781617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a:t>
            </a:r>
            <a:r>
              <a:rPr kumimoji="1" lang="ja-JP" altLang="en-US" sz="1200" dirty="0" smtClean="0">
                <a:solidFill>
                  <a:srgbClr val="FF0000"/>
                </a:solidFill>
              </a:rPr>
              <a:t>実際に監視対象ホストで動作しているプロセス情報をリモートホストで取得できることを確認するための実験を行いました。</a:t>
            </a:r>
            <a:endParaRPr kumimoji="1" lang="en-US" altLang="ja-JP" sz="1200" dirty="0" smtClean="0">
              <a:solidFill>
                <a:srgbClr val="FF0000"/>
              </a:solidFill>
            </a:endParaRPr>
          </a:p>
          <a:p>
            <a:r>
              <a:rPr kumimoji="1" lang="en-US" altLang="ja-JP" sz="1200" dirty="0" smtClean="0">
                <a:solidFill>
                  <a:srgbClr val="FF0000"/>
                </a:solidFill>
              </a:rPr>
              <a:t>OS</a:t>
            </a:r>
            <a:r>
              <a:rPr kumimoji="1" lang="ja-JP" altLang="en-US" sz="1200" dirty="0" smtClean="0">
                <a:solidFill>
                  <a:srgbClr val="FF0000"/>
                </a:solidFill>
              </a:rPr>
              <a:t>監視システムでは検知結果として動作しているプロセス名の一覧を格納しています。</a:t>
            </a:r>
            <a:endParaRPr kumimoji="1" lang="en-US" altLang="ja-JP" sz="1200" dirty="0" smtClean="0">
              <a:solidFill>
                <a:srgbClr val="FF0000"/>
              </a:solidFill>
            </a:endParaRPr>
          </a:p>
          <a:p>
            <a:r>
              <a:rPr kumimoji="1" lang="ja-JP" altLang="en-US" sz="1200" dirty="0" smtClean="0">
                <a:solidFill>
                  <a:srgbClr val="FF0000"/>
                </a:solidFill>
              </a:rPr>
              <a:t>実験結果は左下の図のようになっており、リモートホストにおいて、プロセス情報の取得を確認することができました。</a:t>
            </a:r>
            <a:endParaRPr kumimoji="1" lang="en-US" altLang="ja-JP" sz="1200" dirty="0" smtClean="0">
              <a:solidFill>
                <a:srgbClr val="FF0000"/>
              </a:solidFill>
            </a:endParaRPr>
          </a:p>
          <a:p>
            <a:endParaRPr kumimoji="1" lang="en-US" altLang="ja-JP" sz="1200" dirty="0" smtClean="0">
              <a:solidFill>
                <a:srgbClr val="FF0000"/>
              </a:solidFill>
            </a:endParaRPr>
          </a:p>
          <a:p>
            <a:r>
              <a:rPr kumimoji="1" lang="ja-JP" altLang="en-US" sz="1200" dirty="0" smtClean="0">
                <a:solidFill>
                  <a:srgbClr val="FF0000"/>
                </a:solidFill>
              </a:rPr>
              <a:t>また、プロセス情報を取得するのにかかる時間も計測しており、その結果が右下の図になります。</a:t>
            </a:r>
            <a:endParaRPr kumimoji="1" lang="en-US" altLang="ja-JP" sz="1200" dirty="0" smtClean="0">
              <a:solidFill>
                <a:srgbClr val="FF0000"/>
              </a:solidFill>
            </a:endParaRPr>
          </a:p>
          <a:p>
            <a:r>
              <a:rPr kumimoji="1" lang="ja-JP" altLang="en-US" sz="1200" dirty="0" smtClean="0">
                <a:solidFill>
                  <a:srgbClr val="FF0000"/>
                </a:solidFill>
              </a:rPr>
              <a:t>実験結果から、</a:t>
            </a:r>
            <a:r>
              <a:rPr kumimoji="1" lang="en-US" altLang="ja-JP" sz="1200" dirty="0" smtClean="0">
                <a:solidFill>
                  <a:srgbClr val="FF0000"/>
                </a:solidFill>
              </a:rPr>
              <a:t>OS</a:t>
            </a:r>
            <a:r>
              <a:rPr kumimoji="1" lang="ja-JP" altLang="en-US" sz="1200" dirty="0" smtClean="0">
                <a:solidFill>
                  <a:srgbClr val="FF0000"/>
                </a:solidFill>
              </a:rPr>
              <a:t>監視システムはプロセス情報を</a:t>
            </a:r>
            <a:r>
              <a:rPr kumimoji="1" lang="en-US" altLang="ja-JP" sz="1200" dirty="0" smtClean="0">
                <a:solidFill>
                  <a:srgbClr val="FF0000"/>
                </a:solidFill>
              </a:rPr>
              <a:t>56[</a:t>
            </a:r>
            <a:r>
              <a:rPr kumimoji="1" lang="en-US" altLang="ja-JP" sz="1200" dirty="0" err="1" smtClean="0">
                <a:solidFill>
                  <a:srgbClr val="FF0000"/>
                </a:solidFill>
              </a:rPr>
              <a:t>μs</a:t>
            </a:r>
            <a:r>
              <a:rPr kumimoji="1" lang="en-US" altLang="ja-JP" sz="1200" dirty="0" smtClean="0">
                <a:solidFill>
                  <a:srgbClr val="FF0000"/>
                </a:solidFill>
              </a:rPr>
              <a:t>]</a:t>
            </a:r>
            <a:r>
              <a:rPr kumimoji="1" lang="ja-JP" altLang="en-US" sz="1200" dirty="0" smtClean="0">
                <a:solidFill>
                  <a:srgbClr val="FF0000"/>
                </a:solidFill>
              </a:rPr>
              <a:t>で取得し、通信用バッファに格納していることが分かりました。</a:t>
            </a:r>
            <a:endParaRPr kumimoji="1" lang="en-US" altLang="ja-JP" sz="1200" dirty="0" smtClean="0">
              <a:solidFill>
                <a:srgbClr val="FF0000"/>
              </a:solidFill>
            </a:endParaRPr>
          </a:p>
          <a:p>
            <a:r>
              <a:rPr kumimoji="1" lang="ja-JP" altLang="en-US" sz="1200" dirty="0" smtClean="0">
                <a:solidFill>
                  <a:srgbClr val="FF0000"/>
                </a:solidFill>
              </a:rPr>
              <a:t>なお、この実験において、監視対象ホストで動作しているプロセス数は</a:t>
            </a:r>
            <a:r>
              <a:rPr kumimoji="1" lang="en-US" altLang="ja-JP" sz="1200" dirty="0" smtClean="0">
                <a:solidFill>
                  <a:srgbClr val="FF0000"/>
                </a:solidFill>
              </a:rPr>
              <a:t>179</a:t>
            </a:r>
            <a:r>
              <a:rPr kumimoji="1" lang="ja-JP" altLang="en-US" sz="1200" dirty="0" smtClean="0">
                <a:solidFill>
                  <a:srgbClr val="FF0000"/>
                </a:solidFill>
              </a:rPr>
              <a:t>個であり、</a:t>
            </a:r>
            <a:r>
              <a:rPr kumimoji="1" lang="en-US" altLang="ja-JP" sz="1200" dirty="0" smtClean="0">
                <a:solidFill>
                  <a:srgbClr val="FF0000"/>
                </a:solidFill>
              </a:rPr>
              <a:t>1[</a:t>
            </a:r>
            <a:r>
              <a:rPr kumimoji="1" lang="en-US" altLang="ja-JP" sz="1200" dirty="0" err="1" smtClean="0">
                <a:solidFill>
                  <a:srgbClr val="FF0000"/>
                </a:solidFill>
              </a:rPr>
              <a:t>μs</a:t>
            </a:r>
            <a:r>
              <a:rPr kumimoji="1" lang="en-US" altLang="ja-JP" sz="1200" dirty="0" smtClean="0">
                <a:solidFill>
                  <a:srgbClr val="FF0000"/>
                </a:solidFill>
              </a:rPr>
              <a:t>]</a:t>
            </a:r>
            <a:r>
              <a:rPr kumimoji="1" lang="ja-JP" altLang="en-US" sz="1200" dirty="0" smtClean="0">
                <a:solidFill>
                  <a:srgbClr val="FF0000"/>
                </a:solidFill>
              </a:rPr>
              <a:t>あたり約</a:t>
            </a:r>
            <a:r>
              <a:rPr kumimoji="1" lang="en-US" altLang="ja-JP" sz="1200" dirty="0" smtClean="0">
                <a:solidFill>
                  <a:srgbClr val="FF0000"/>
                </a:solidFill>
              </a:rPr>
              <a:t>3.2</a:t>
            </a:r>
            <a:r>
              <a:rPr kumimoji="1" lang="ja-JP" altLang="en-US" sz="1200" dirty="0" smtClean="0">
                <a:solidFill>
                  <a:srgbClr val="FF0000"/>
                </a:solidFill>
              </a:rPr>
              <a:t>個の処理を行っていることになります。</a:t>
            </a:r>
            <a:endParaRPr kumimoji="1" lang="en-US" altLang="ja-JP" sz="1200" dirty="0" smtClean="0">
              <a:solidFill>
                <a:srgbClr val="FF0000"/>
              </a:solidFill>
            </a:endParaRPr>
          </a:p>
          <a:p>
            <a:endParaRPr kumimoji="1" lang="en-US" altLang="ja-JP" sz="1200" dirty="0" smtClean="0">
              <a:solidFill>
                <a:srgbClr val="FF0000"/>
              </a:solidFill>
            </a:endParaRPr>
          </a:p>
          <a:p>
            <a:r>
              <a:rPr kumimoji="1" lang="en-US" altLang="ja-JP" sz="1200" dirty="0" smtClean="0">
                <a:solidFill>
                  <a:srgbClr val="FF0000"/>
                </a:solidFill>
              </a:rPr>
              <a:t>------------------------------------------------------</a:t>
            </a:r>
          </a:p>
          <a:p>
            <a:endParaRPr kumimoji="1" lang="en-US" altLang="ja-JP" dirty="0" smtClean="0"/>
          </a:p>
          <a:p>
            <a:r>
              <a:rPr kumimoji="1" lang="ja-JP" altLang="en-US" dirty="0" smtClean="0"/>
              <a:t>プロセス数</a:t>
            </a:r>
            <a:r>
              <a:rPr kumimoji="1" lang="ja-JP" altLang="en-US" dirty="0" smtClean="0"/>
              <a:t>：</a:t>
            </a:r>
            <a:r>
              <a:rPr kumimoji="1" lang="en-US" altLang="ja-JP" dirty="0" smtClean="0"/>
              <a:t>179</a:t>
            </a:r>
          </a:p>
          <a:p>
            <a:r>
              <a:rPr kumimoji="1" lang="en-US" altLang="ja-JP" dirty="0" smtClean="0"/>
              <a:t>1μs</a:t>
            </a:r>
            <a:r>
              <a:rPr kumimoji="1" lang="ja-JP" altLang="en-US" dirty="0" smtClean="0"/>
              <a:t>あたり約</a:t>
            </a:r>
            <a:r>
              <a:rPr kumimoji="1" lang="en-US" altLang="ja-JP" dirty="0" smtClean="0"/>
              <a:t>3.2</a:t>
            </a:r>
            <a:r>
              <a:rPr kumimoji="1" lang="ja-JP" altLang="en-US" dirty="0" smtClean="0"/>
              <a:t>個</a:t>
            </a:r>
            <a:endParaRPr kumimoji="1" lang="en-US" altLang="ja-JP" dirty="0" smtClean="0"/>
          </a:p>
          <a:p>
            <a:endParaRPr kumimoji="1" lang="en-US" altLang="ja-JP" dirty="0" smtClean="0"/>
          </a:p>
          <a:p>
            <a:r>
              <a:rPr kumimoji="1" lang="ja-JP" altLang="en-US" dirty="0" smtClean="0"/>
              <a:t>ネットワーク</a:t>
            </a:r>
            <a:r>
              <a:rPr kumimoji="1" lang="ja-JP" altLang="en-US" dirty="0"/>
              <a:t>性能（</a:t>
            </a:r>
            <a:r>
              <a:rPr kumimoji="1" lang="en-US" altLang="ja-JP" dirty="0" err="1"/>
              <a:t>iperf</a:t>
            </a:r>
            <a:r>
              <a:rPr kumimoji="1" lang="ja-JP" altLang="en-US" dirty="0"/>
              <a:t>）：</a:t>
            </a:r>
            <a:r>
              <a:rPr kumimoji="1" lang="en-US" altLang="ja-JP" dirty="0"/>
              <a:t>12.0Gb/s</a:t>
            </a:r>
          </a:p>
          <a:p>
            <a:r>
              <a:rPr kumimoji="1" lang="ja-JP" altLang="en-US" sz="1200" b="0" i="0" u="none" strike="noStrike" kern="1200" dirty="0">
                <a:solidFill>
                  <a:schemeClr val="tx1"/>
                </a:solidFill>
                <a:effectLst/>
                <a:latin typeface="+mn-lt"/>
                <a:ea typeface="+mn-ea"/>
                <a:cs typeface="+mn-cs"/>
              </a:rPr>
              <a:t>要求：</a:t>
            </a:r>
            <a:r>
              <a:rPr kumimoji="1" lang="hr-HR" altLang="ja-JP" sz="1200" b="0" i="0" u="none" strike="noStrike" kern="1200" dirty="0">
                <a:solidFill>
                  <a:schemeClr val="tx1"/>
                </a:solidFill>
                <a:effectLst/>
                <a:latin typeface="+mn-lt"/>
                <a:ea typeface="+mn-ea"/>
                <a:cs typeface="+mn-cs"/>
              </a:rPr>
              <a:t>840[</a:t>
            </a:r>
            <a:r>
              <a:rPr kumimoji="1" lang="en-US" altLang="ja-JP" sz="1200" b="0" i="0" u="none" strike="noStrike" kern="1200" dirty="0" err="1">
                <a:solidFill>
                  <a:schemeClr val="tx1"/>
                </a:solidFill>
                <a:effectLst/>
                <a:latin typeface="+mn-lt"/>
                <a:ea typeface="+mn-ea"/>
                <a:cs typeface="+mn-cs"/>
              </a:rPr>
              <a:t>μs</a:t>
            </a:r>
            <a:r>
              <a:rPr kumimoji="1" lang="hr-HR"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、取得：</a:t>
            </a:r>
            <a:r>
              <a:rPr kumimoji="1" lang="hr-HR" altLang="ja-JP" sz="1200" b="0" i="0" u="none" strike="noStrike" kern="1200" dirty="0">
                <a:solidFill>
                  <a:schemeClr val="tx1"/>
                </a:solidFill>
                <a:effectLst/>
                <a:latin typeface="+mn-lt"/>
                <a:ea typeface="+mn-ea"/>
                <a:cs typeface="+mn-cs"/>
              </a:rPr>
              <a:t>773[</a:t>
            </a:r>
            <a:r>
              <a:rPr kumimoji="1" lang="en-US" altLang="ja-JP" sz="1200" b="0" i="0" u="none" strike="noStrike" kern="1200" dirty="0" err="1">
                <a:solidFill>
                  <a:schemeClr val="tx1"/>
                </a:solidFill>
                <a:effectLst/>
                <a:latin typeface="+mn-lt"/>
                <a:ea typeface="+mn-ea"/>
                <a:cs typeface="+mn-cs"/>
              </a:rPr>
              <a:t>μs</a:t>
            </a:r>
            <a:r>
              <a:rPr kumimoji="1" lang="hr-HR" altLang="ja-JP" sz="1200" b="0" i="0" u="none" strike="noStrike" kern="1200" dirty="0">
                <a:solidFill>
                  <a:schemeClr val="tx1"/>
                </a:solidFill>
                <a:effectLst/>
                <a:latin typeface="+mn-lt"/>
                <a:ea typeface="+mn-ea"/>
                <a:cs typeface="+mn-cs"/>
              </a:rPr>
              <a:t>] = </a:t>
            </a:r>
            <a:r>
              <a:rPr kumimoji="1" lang="ja-JP" altLang="en-US" sz="1200" b="0" i="0" u="none" strike="noStrike" kern="1200" dirty="0">
                <a:solidFill>
                  <a:schemeClr val="tx1"/>
                </a:solidFill>
                <a:effectLst/>
                <a:latin typeface="+mn-lt"/>
                <a:ea typeface="+mn-ea"/>
                <a:cs typeface="+mn-cs"/>
              </a:rPr>
              <a:t>約</a:t>
            </a:r>
            <a:r>
              <a:rPr kumimoji="1" lang="en-US" altLang="ja-JP" sz="1200" b="0" i="0" u="none" strike="noStrike" kern="1200" dirty="0">
                <a:solidFill>
                  <a:schemeClr val="tx1"/>
                </a:solidFill>
                <a:effectLst/>
                <a:latin typeface="+mn-lt"/>
                <a:ea typeface="+mn-ea"/>
                <a:cs typeface="+mn-cs"/>
              </a:rPr>
              <a:t>800[</a:t>
            </a:r>
            <a:r>
              <a:rPr kumimoji="1" lang="en-US" altLang="ja-JP" sz="1200" b="0" i="0" u="none" strike="noStrike" kern="1200" dirty="0" err="1">
                <a:solidFill>
                  <a:schemeClr val="tx1"/>
                </a:solidFill>
                <a:effectLst/>
                <a:latin typeface="+mn-lt"/>
                <a:ea typeface="+mn-ea"/>
                <a:cs typeface="+mn-cs"/>
              </a:rPr>
              <a:t>μs</a:t>
            </a:r>
            <a:r>
              <a:rPr kumimoji="1" lang="en-US" altLang="ja-JP" sz="1200" b="0" i="0" u="none" strike="noStrike" kern="1200" dirty="0">
                <a:solidFill>
                  <a:schemeClr val="tx1"/>
                </a:solidFill>
                <a:effectLst/>
                <a:latin typeface="+mn-lt"/>
                <a:ea typeface="+mn-ea"/>
                <a:cs typeface="+mn-cs"/>
              </a:rPr>
              <a:t>]</a:t>
            </a:r>
            <a:endParaRPr kumimoji="1" lang="hr-HR" altLang="ja-JP" sz="1200" b="0" i="0" u="none" strike="noStrike" kern="1200" dirty="0">
              <a:solidFill>
                <a:schemeClr val="tx1"/>
              </a:solidFill>
              <a:effectLst/>
              <a:latin typeface="+mn-lt"/>
              <a:ea typeface="+mn-ea"/>
              <a:cs typeface="+mn-cs"/>
            </a:endParaRPr>
          </a:p>
          <a:p>
            <a:r>
              <a:rPr kumimoji="1" lang="hr-HR" altLang="ja-JP" sz="1200" b="0" i="0" u="none" strike="noStrike" kern="1200" dirty="0">
                <a:solidFill>
                  <a:schemeClr val="tx1"/>
                </a:solidFill>
                <a:effectLst/>
                <a:latin typeface="+mn-lt"/>
                <a:ea typeface="+mn-ea"/>
                <a:cs typeface="+mn-cs"/>
              </a:rPr>
              <a:t>1/0.0008=1250</a:t>
            </a:r>
            <a:r>
              <a:rPr kumimoji="1" lang="hr-HR" altLang="ja-JP" sz="1200" b="0" i="0" u="none" strike="noStrike" kern="1200" baseline="0" dirty="0">
                <a:solidFill>
                  <a:schemeClr val="tx1"/>
                </a:solidFill>
                <a:effectLst/>
                <a:latin typeface="+mn-lt"/>
                <a:ea typeface="+mn-ea"/>
                <a:cs typeface="+mn-cs"/>
              </a:rPr>
              <a:t> 1250/1024=1.22[GB/s] = 9.77Gb/s</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24</a:t>
            </a:fld>
            <a:endParaRPr kumimoji="1" lang="ja-JP" altLang="en-US"/>
          </a:p>
        </p:txBody>
      </p:sp>
    </p:spTree>
    <p:extLst>
      <p:ext uri="{BB962C8B-B14F-4D97-AF65-F5344CB8AC3E}">
        <p14:creationId xmlns:p14="http://schemas.microsoft.com/office/powerpoint/2010/main" val="10829943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関連研究です。</a:t>
            </a:r>
            <a:endParaRPr kumimoji="1" lang="en-US" altLang="ja-JP" dirty="0" smtClean="0"/>
          </a:p>
          <a:p>
            <a:endParaRPr kumimoji="1" lang="en-US" altLang="ja-JP" dirty="0" smtClean="0"/>
          </a:p>
          <a:p>
            <a:r>
              <a:rPr kumimoji="1" lang="en-US" altLang="ja-JP" dirty="0" err="1" smtClean="0"/>
              <a:t>GPUnet</a:t>
            </a:r>
            <a:r>
              <a:rPr kumimoji="1" lang="ja-JP" altLang="en-US" dirty="0" smtClean="0"/>
              <a:t>では、</a:t>
            </a:r>
            <a:r>
              <a:rPr kumimoji="1" lang="en-US" altLang="ja-JP" dirty="0" smtClean="0"/>
              <a:t>GPU</a:t>
            </a:r>
            <a:r>
              <a:rPr kumimoji="1" lang="ja-JP" altLang="en-US" dirty="0" smtClean="0"/>
              <a:t>プログラムにソケット</a:t>
            </a:r>
            <a:r>
              <a:rPr kumimoji="1" lang="en-US" altLang="ja-JP" dirty="0" smtClean="0"/>
              <a:t>API</a:t>
            </a:r>
            <a:r>
              <a:rPr kumimoji="1" lang="ja-JP" altLang="en-US" dirty="0" smtClean="0"/>
              <a:t>を提供しており、</a:t>
            </a:r>
            <a:r>
              <a:rPr kumimoji="1" lang="en-US" altLang="ja-JP" dirty="0" err="1" smtClean="0"/>
              <a:t>GPUDirect</a:t>
            </a:r>
            <a:r>
              <a:rPr kumimoji="1" lang="en-US" altLang="ja-JP" dirty="0" smtClean="0"/>
              <a:t> RDMA</a:t>
            </a:r>
            <a:r>
              <a:rPr kumimoji="1" lang="ja-JP" altLang="en-US" dirty="0" smtClean="0"/>
              <a:t>を用いて</a:t>
            </a:r>
            <a:r>
              <a:rPr kumimoji="1" lang="en-US" altLang="ja-JP" dirty="0" smtClean="0"/>
              <a:t>GPU</a:t>
            </a:r>
            <a:r>
              <a:rPr kumimoji="1" lang="ja-JP" altLang="en-US" dirty="0" smtClean="0"/>
              <a:t>にデータを送信しています。</a:t>
            </a:r>
            <a:endParaRPr kumimoji="1" lang="en-US" altLang="ja-JP" dirty="0" smtClean="0"/>
          </a:p>
          <a:p>
            <a:r>
              <a:rPr kumimoji="1" lang="ja-JP" altLang="en-US" dirty="0" smtClean="0"/>
              <a:t>しかし、</a:t>
            </a:r>
            <a:r>
              <a:rPr kumimoji="1" lang="en-US" altLang="ja-JP" dirty="0" smtClean="0"/>
              <a:t>GPU</a:t>
            </a:r>
            <a:r>
              <a:rPr kumimoji="1" lang="ja-JP" altLang="en-US" dirty="0" smtClean="0"/>
              <a:t>からのデータ送信は</a:t>
            </a:r>
            <a:r>
              <a:rPr kumimoji="1" lang="en-US" altLang="ja-JP" dirty="0" smtClean="0"/>
              <a:t>OS</a:t>
            </a:r>
            <a:r>
              <a:rPr kumimoji="1" lang="ja-JP" altLang="en-US" dirty="0" smtClean="0"/>
              <a:t>経由であるため、</a:t>
            </a:r>
            <a:r>
              <a:rPr kumimoji="1" lang="en-US" altLang="ja-JP" dirty="0" err="1" smtClean="0"/>
              <a:t>GPUSentinel</a:t>
            </a:r>
            <a:r>
              <a:rPr kumimoji="1" lang="ja-JP" altLang="en-US" dirty="0" smtClean="0"/>
              <a:t>と同様に、</a:t>
            </a:r>
            <a:r>
              <a:rPr kumimoji="1" lang="en-US" altLang="ja-JP" dirty="0" smtClean="0"/>
              <a:t>OS</a:t>
            </a:r>
            <a:r>
              <a:rPr kumimoji="1" lang="ja-JP" altLang="en-US" dirty="0" smtClean="0"/>
              <a:t>に異常が発生してしまうと外部にデータを送信することができなくなります。</a:t>
            </a:r>
            <a:endParaRPr kumimoji="1" lang="en-US" altLang="ja-JP" dirty="0" smtClean="0"/>
          </a:p>
          <a:p>
            <a:endParaRPr kumimoji="1" lang="en-US" altLang="ja-JP" dirty="0" smtClean="0"/>
          </a:p>
          <a:p>
            <a:r>
              <a:rPr kumimoji="1" lang="en-US" altLang="ja-JP" dirty="0" smtClean="0"/>
              <a:t>Intel AMT</a:t>
            </a:r>
            <a:r>
              <a:rPr kumimoji="1" lang="ja-JP" altLang="en-US" dirty="0" smtClean="0"/>
              <a:t>では、通常の</a:t>
            </a:r>
            <a:r>
              <a:rPr kumimoji="1" lang="en-US" altLang="ja-JP" dirty="0" smtClean="0"/>
              <a:t>NIC</a:t>
            </a:r>
            <a:r>
              <a:rPr kumimoji="1" lang="ja-JP" altLang="en-US" dirty="0" smtClean="0"/>
              <a:t>を用いて監視対象ホストの情報を取得することができます。</a:t>
            </a:r>
            <a:endParaRPr kumimoji="1" lang="en-US" altLang="ja-JP" dirty="0" smtClean="0"/>
          </a:p>
          <a:p>
            <a:r>
              <a:rPr kumimoji="1" lang="ja-JP" altLang="en-US" dirty="0" smtClean="0"/>
              <a:t>しかし、取得できる情報はハードウェア情報とソフトウェアによって登録された情報のみと、限られています。</a:t>
            </a:r>
            <a:endParaRPr kumimoji="1" lang="en-US" altLang="ja-JP" dirty="0" smtClean="0"/>
          </a:p>
          <a:p>
            <a:endParaRPr kumimoji="1" lang="en-US" altLang="ja-JP" dirty="0" smtClean="0"/>
          </a:p>
          <a:p>
            <a:r>
              <a:rPr kumimoji="1" lang="en-US" altLang="ja-JP" dirty="0" err="1" smtClean="0"/>
              <a:t>HyperSentry</a:t>
            </a:r>
            <a:r>
              <a:rPr kumimoji="1" lang="ja-JP" altLang="en-US" dirty="0" smtClean="0"/>
              <a:t>では、</a:t>
            </a:r>
            <a:r>
              <a:rPr kumimoji="1" lang="en-US" altLang="ja-JP" dirty="0" smtClean="0"/>
              <a:t>IPMI</a:t>
            </a:r>
            <a:r>
              <a:rPr kumimoji="1" lang="ja-JP" altLang="en-US" dirty="0" smtClean="0"/>
              <a:t>で管理対象ホストと通信を行い、</a:t>
            </a:r>
            <a:r>
              <a:rPr kumimoji="1" lang="en-US" altLang="ja-JP" dirty="0" smtClean="0"/>
              <a:t>SMM</a:t>
            </a:r>
            <a:r>
              <a:rPr kumimoji="1" lang="ja-JP" altLang="en-US" dirty="0" smtClean="0"/>
              <a:t>を用いることで安全に監視することができます。</a:t>
            </a:r>
            <a:endParaRPr kumimoji="1" lang="en-US" altLang="ja-JP" dirty="0" smtClean="0"/>
          </a:p>
          <a:p>
            <a:r>
              <a:rPr kumimoji="1" lang="ja-JP" altLang="en-US" dirty="0" smtClean="0"/>
              <a:t>しかし、</a:t>
            </a:r>
            <a:r>
              <a:rPr kumimoji="1" lang="en-US" altLang="ja-JP" dirty="0" smtClean="0"/>
              <a:t>SMM</a:t>
            </a:r>
            <a:r>
              <a:rPr kumimoji="1" lang="ja-JP" altLang="en-US" dirty="0" smtClean="0"/>
              <a:t>は低速であり、監視中はシステム全体が停止してしまうなど、性能面に課題があります。</a:t>
            </a:r>
            <a:endParaRPr kumimoji="1" lang="en-US" altLang="ja-JP" dirty="0" smtClean="0"/>
          </a:p>
          <a:p>
            <a:endParaRPr kumimoji="1" lang="en-US" altLang="ja-JP" dirty="0" smtClean="0"/>
          </a:p>
          <a:p>
            <a:r>
              <a:rPr kumimoji="1" lang="en-US" altLang="ja-JP" dirty="0" smtClean="0"/>
              <a:t>------------------------------------------------------</a:t>
            </a:r>
          </a:p>
          <a:p>
            <a:endParaRPr kumimoji="1" lang="en-US" altLang="ja-JP" dirty="0" smtClean="0"/>
          </a:p>
          <a:p>
            <a:r>
              <a:rPr kumimoji="1" lang="en-US" altLang="ja-JP" dirty="0" smtClean="0"/>
              <a:t>IPMI (Intelligent Platform Management Interface)</a:t>
            </a:r>
          </a:p>
          <a:p>
            <a:r>
              <a:rPr kumimoji="1" lang="en-US" altLang="ja-JP" dirty="0" smtClean="0"/>
              <a:t>SNMP</a:t>
            </a:r>
            <a:r>
              <a:rPr kumimoji="1" lang="ja-JP" altLang="en-US" dirty="0" smtClean="0"/>
              <a:t>や</a:t>
            </a:r>
            <a:r>
              <a:rPr kumimoji="1" lang="en-US" altLang="ja-JP" dirty="0" smtClean="0"/>
              <a:t>DMI</a:t>
            </a:r>
            <a:r>
              <a:rPr kumimoji="1" lang="ja-JP" altLang="en-US" dirty="0" smtClean="0"/>
              <a:t>などのサーバ管理ソフトウェアが特定の何かに依存することなくサーバハードウェアをモニタ可能にするための標準インタフェース仕様</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25</a:t>
            </a:fld>
            <a:endParaRPr kumimoji="1" lang="ja-JP" altLang="en-US"/>
          </a:p>
        </p:txBody>
      </p:sp>
    </p:spTree>
    <p:extLst>
      <p:ext uri="{BB962C8B-B14F-4D97-AF65-F5344CB8AC3E}">
        <p14:creationId xmlns:p14="http://schemas.microsoft.com/office/powerpoint/2010/main" val="7694931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まとめです。</a:t>
            </a:r>
            <a:endParaRPr kumimoji="1" lang="en-US" altLang="ja-JP" dirty="0" smtClean="0"/>
          </a:p>
          <a:p>
            <a:r>
              <a:rPr kumimoji="1" lang="ja-JP" altLang="en-US" dirty="0" smtClean="0"/>
              <a:t>本発表では、監視対象ホストの</a:t>
            </a:r>
            <a:r>
              <a:rPr kumimoji="1" lang="en-US" altLang="ja-JP" dirty="0" smtClean="0"/>
              <a:t>GPU</a:t>
            </a:r>
            <a:r>
              <a:rPr kumimoji="1" lang="ja-JP" altLang="en-US" dirty="0" smtClean="0"/>
              <a:t>と直接ネットワーク通信を行い、検知結果を取得するシステムである</a:t>
            </a:r>
            <a:r>
              <a:rPr kumimoji="1" lang="en-US" altLang="ja-JP" dirty="0" smtClean="0"/>
              <a:t>GRASS</a:t>
            </a:r>
            <a:r>
              <a:rPr kumimoji="1" lang="ja-JP" altLang="en-US" dirty="0" smtClean="0"/>
              <a:t>を提案しました。</a:t>
            </a:r>
            <a:endParaRPr kumimoji="1" lang="en-US" altLang="ja-JP" dirty="0" smtClean="0"/>
          </a:p>
          <a:p>
            <a:r>
              <a:rPr kumimoji="1" lang="en-US" altLang="ja-JP" dirty="0" smtClean="0"/>
              <a:t>GRASS</a:t>
            </a:r>
            <a:r>
              <a:rPr kumimoji="1" lang="ja-JP" altLang="en-US" dirty="0" smtClean="0"/>
              <a:t>は</a:t>
            </a:r>
            <a:r>
              <a:rPr kumimoji="1" lang="en-US" altLang="ja-JP" dirty="0" err="1" smtClean="0"/>
              <a:t>GPUDirect</a:t>
            </a:r>
            <a:r>
              <a:rPr kumimoji="1" lang="en-US" altLang="ja-JP" dirty="0" smtClean="0"/>
              <a:t> RDMA</a:t>
            </a:r>
            <a:r>
              <a:rPr kumimoji="1" lang="ja-JP" altLang="en-US" dirty="0" smtClean="0"/>
              <a:t>およびポーリングを用いて実現しており、実験結果から、</a:t>
            </a:r>
            <a:r>
              <a:rPr kumimoji="1" lang="en-US" altLang="ja-JP" dirty="0" smtClean="0"/>
              <a:t>OS</a:t>
            </a:r>
            <a:r>
              <a:rPr kumimoji="1" lang="ja-JP" altLang="en-US" dirty="0" smtClean="0"/>
              <a:t>が異常停止しても正常に通信できることを確認しました。</a:t>
            </a:r>
            <a:endParaRPr kumimoji="1" lang="en-US" altLang="ja-JP" dirty="0" smtClean="0"/>
          </a:p>
          <a:p>
            <a:r>
              <a:rPr kumimoji="1" lang="ja-JP" altLang="en-US" dirty="0" smtClean="0"/>
              <a:t>また、実際に、リモートホストにおいて監視対象ホストで動作しているプロセスの情報を取得できることも確認しました。</a:t>
            </a:r>
            <a:endParaRPr kumimoji="1" lang="en-US" altLang="ja-JP" dirty="0" smtClean="0"/>
          </a:p>
          <a:p>
            <a:endParaRPr kumimoji="1" lang="en-US" altLang="ja-JP" dirty="0" smtClean="0"/>
          </a:p>
          <a:p>
            <a:r>
              <a:rPr kumimoji="1" lang="ja-JP" altLang="en-US" dirty="0" smtClean="0"/>
              <a:t>今後の課題については、まず、今回はプロセス情報の取得を行いましたが、今後、</a:t>
            </a:r>
            <a:r>
              <a:rPr kumimoji="1" lang="en-US" altLang="ja-JP" dirty="0" smtClean="0"/>
              <a:t>GPU</a:t>
            </a:r>
            <a:r>
              <a:rPr kumimoji="1" lang="ja-JP" altLang="en-US" dirty="0" smtClean="0"/>
              <a:t>での実際の異常検知結果を取得して、改めて有効性を確認する必要があると考えています。</a:t>
            </a:r>
            <a:endParaRPr kumimoji="1" lang="en-US" altLang="ja-JP" dirty="0" smtClean="0"/>
          </a:p>
          <a:p>
            <a:r>
              <a:rPr kumimoji="1" lang="ja-JP" altLang="en-US" dirty="0" smtClean="0"/>
              <a:t>また、カーネルパニック以外の様々なシステム異常の発生時における通信の確認も行う必要があります。</a:t>
            </a:r>
            <a:endParaRPr kumimoji="1" lang="en-US" altLang="ja-JP" dirty="0" smtClean="0"/>
          </a:p>
          <a:p>
            <a:r>
              <a:rPr kumimoji="1" lang="ja-JP" altLang="en-US" dirty="0" smtClean="0"/>
              <a:t>次に、</a:t>
            </a:r>
            <a:r>
              <a:rPr kumimoji="1" lang="en-US" altLang="ja-JP" dirty="0" smtClean="0"/>
              <a:t>GRASS</a:t>
            </a:r>
            <a:r>
              <a:rPr kumimoji="1" lang="ja-JP" altLang="en-US" dirty="0" smtClean="0"/>
              <a:t>では</a:t>
            </a:r>
            <a:r>
              <a:rPr kumimoji="1" lang="en-US" altLang="ja-JP" dirty="0" smtClean="0"/>
              <a:t>GPU</a:t>
            </a:r>
            <a:r>
              <a:rPr kumimoji="1" lang="ja-JP" altLang="en-US" dirty="0" smtClean="0"/>
              <a:t>上で</a:t>
            </a:r>
            <a:r>
              <a:rPr kumimoji="1" lang="en-US" altLang="ja-JP" dirty="0" smtClean="0"/>
              <a:t>OS</a:t>
            </a:r>
            <a:r>
              <a:rPr kumimoji="1" lang="ja-JP" altLang="en-US" dirty="0" smtClean="0"/>
              <a:t>監視システムを動作させることによって異常検知を行なっていますが、今後、</a:t>
            </a:r>
            <a:r>
              <a:rPr kumimoji="1" lang="en-US" altLang="ja-JP" dirty="0" smtClean="0"/>
              <a:t>OS</a:t>
            </a:r>
            <a:r>
              <a:rPr kumimoji="1" lang="ja-JP" altLang="en-US" dirty="0" smtClean="0"/>
              <a:t>データを取得してリモートホストでの異常検知も実現していこうと考えています。</a:t>
            </a:r>
            <a:endParaRPr kumimoji="1" lang="en-US" altLang="ja-JP" dirty="0" smtClean="0"/>
          </a:p>
          <a:p>
            <a:r>
              <a:rPr kumimoji="1" lang="ja-JP" altLang="en-US" dirty="0" smtClean="0"/>
              <a:t>また、バックアップなど異常検知以外の用途への利用も検討しています。</a:t>
            </a:r>
            <a:endParaRPr kumimoji="1" lang="en-US" altLang="ja-JP" dirty="0" smtClean="0"/>
          </a:p>
          <a:p>
            <a:endParaRPr kumimoji="1" lang="en-US" altLang="ja-JP" dirty="0" smtClean="0"/>
          </a:p>
          <a:p>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26</a:t>
            </a:fld>
            <a:endParaRPr kumimoji="1" lang="ja-JP" altLang="en-US"/>
          </a:p>
        </p:txBody>
      </p:sp>
    </p:spTree>
    <p:extLst>
      <p:ext uri="{BB962C8B-B14F-4D97-AF65-F5344CB8AC3E}">
        <p14:creationId xmlns:p14="http://schemas.microsoft.com/office/powerpoint/2010/main" val="319830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従来、ソフトウェアを用いた異常検知では、</a:t>
            </a:r>
            <a:r>
              <a:rPr kumimoji="1" lang="en-US" altLang="ja-JP" dirty="0" smtClean="0"/>
              <a:t>OS</a:t>
            </a:r>
            <a:r>
              <a:rPr kumimoji="1" lang="ja-JP" altLang="en-US" dirty="0" smtClean="0"/>
              <a:t>上や</a:t>
            </a:r>
            <a:r>
              <a:rPr kumimoji="1" lang="en-US" altLang="ja-JP" dirty="0" smtClean="0"/>
              <a:t>OS</a:t>
            </a:r>
            <a:r>
              <a:rPr kumimoji="1" lang="ja-JP" altLang="en-US" dirty="0" smtClean="0"/>
              <a:t>内部の検知システムを用いて異常を検知してきました</a:t>
            </a:r>
            <a:r>
              <a:rPr kumimoji="1" lang="ja-JP" altLang="en-US" dirty="0" smtClean="0"/>
              <a:t>。</a:t>
            </a:r>
            <a:endParaRPr kumimoji="1" lang="en-US" altLang="ja-JP" dirty="0" smtClean="0"/>
          </a:p>
          <a:p>
            <a:r>
              <a:rPr kumimoji="1" lang="ja-JP" altLang="en-US" dirty="0" smtClean="0"/>
              <a:t>例として</a:t>
            </a:r>
            <a:r>
              <a:rPr kumimoji="1" lang="ja-JP" altLang="en-US" dirty="0" smtClean="0"/>
              <a:t>、</a:t>
            </a:r>
            <a:r>
              <a:rPr kumimoji="1" lang="en-US" altLang="ja-JP" dirty="0" smtClean="0"/>
              <a:t>(*)</a:t>
            </a:r>
            <a:r>
              <a:rPr kumimoji="1" lang="ja-JP" altLang="en-US" dirty="0" smtClean="0"/>
              <a:t>ウィルスへの感染を検知するアンチウィルスや</a:t>
            </a:r>
            <a:r>
              <a:rPr kumimoji="1" lang="en-US" altLang="ja-JP" dirty="0" smtClean="0"/>
              <a:t>(*)</a:t>
            </a:r>
            <a:r>
              <a:rPr kumimoji="1" lang="ja-JP" altLang="en-US" dirty="0" smtClean="0"/>
              <a:t>システム</a:t>
            </a:r>
            <a:r>
              <a:rPr kumimoji="1" lang="ja-JP" altLang="en-US" dirty="0" smtClean="0"/>
              <a:t>の状態を取得して障害を検知する障害検知</a:t>
            </a:r>
            <a:r>
              <a:rPr kumimoji="1" lang="ja-JP" altLang="en-US" dirty="0" smtClean="0"/>
              <a:t>システムなど</a:t>
            </a:r>
            <a:r>
              <a:rPr kumimoji="1" lang="ja-JP" altLang="en-US" dirty="0" smtClean="0"/>
              <a:t>が挙げられます。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しかし</a:t>
            </a:r>
            <a:r>
              <a:rPr kumimoji="1" lang="ja-JP" altLang="en-US" dirty="0" smtClean="0"/>
              <a:t>、ソフトウェアを用いた異常検知手法</a:t>
            </a:r>
            <a:r>
              <a:rPr kumimoji="1" lang="ja-JP" altLang="en-US" dirty="0" smtClean="0"/>
              <a:t>には問題があり</a:t>
            </a:r>
            <a:r>
              <a:rPr kumimoji="1" lang="ja-JP" altLang="en-US" dirty="0" smtClean="0"/>
              <a:t>、</a:t>
            </a:r>
            <a:r>
              <a:rPr kumimoji="1" lang="en-US" altLang="ja-JP" dirty="0" smtClean="0"/>
              <a:t>OS</a:t>
            </a:r>
            <a:r>
              <a:rPr kumimoji="1" lang="ja-JP" altLang="en-US" dirty="0" smtClean="0"/>
              <a:t>の内部に異常が発生してしまうと検知システムが機能を停止してしまうという問題があります。</a:t>
            </a:r>
            <a:endParaRPr kumimoji="1" lang="en-US" altLang="ja-JP" dirty="0" smtClean="0">
              <a:solidFill>
                <a:srgbClr val="FF0000"/>
              </a:solidFill>
            </a:endParaRPr>
          </a:p>
          <a:p>
            <a:r>
              <a:rPr kumimoji="1" lang="ja-JP" altLang="en-US" dirty="0" smtClean="0"/>
              <a:t>例えば、</a:t>
            </a:r>
            <a:r>
              <a:rPr kumimoji="1" lang="en-US" altLang="ja-JP" dirty="0" smtClean="0"/>
              <a:t>(*)OS</a:t>
            </a:r>
            <a:r>
              <a:rPr kumimoji="1" lang="ja-JP" altLang="en-US" dirty="0" smtClean="0"/>
              <a:t>に障害が発生し、異常停止してしまうと、</a:t>
            </a:r>
            <a:r>
              <a:rPr kumimoji="1" lang="ja-JP" altLang="en-US" dirty="0" smtClean="0"/>
              <a:t>検知</a:t>
            </a:r>
            <a:r>
              <a:rPr kumimoji="1" lang="ja-JP" altLang="en-US" dirty="0" smtClean="0"/>
              <a:t>システムは動作しなくなります。</a:t>
            </a:r>
            <a:endParaRPr kumimoji="1" lang="en-US" altLang="ja-JP" dirty="0" smtClean="0"/>
          </a:p>
          <a:p>
            <a:r>
              <a:rPr kumimoji="1" lang="ja-JP" altLang="en-US" dirty="0" smtClean="0"/>
              <a:t>また</a:t>
            </a:r>
            <a:r>
              <a:rPr kumimoji="1" lang="ja-JP" altLang="en-US" dirty="0" smtClean="0"/>
              <a:t>、</a:t>
            </a:r>
            <a:r>
              <a:rPr kumimoji="1" lang="en-US" altLang="ja-JP" dirty="0" smtClean="0"/>
              <a:t>(*)OS</a:t>
            </a:r>
            <a:r>
              <a:rPr kumimoji="1" lang="ja-JP" altLang="en-US" dirty="0" smtClean="0"/>
              <a:t>の内部にカーネルルートキットがインストール</a:t>
            </a:r>
            <a:r>
              <a:rPr kumimoji="1" lang="ja-JP" altLang="en-US" dirty="0" smtClean="0"/>
              <a:t>されてしまうと、</a:t>
            </a:r>
            <a:r>
              <a:rPr kumimoji="1" lang="en-US" altLang="ja-JP" dirty="0" smtClean="0"/>
              <a:t>(*)</a:t>
            </a:r>
            <a:r>
              <a:rPr kumimoji="1" lang="ja-JP" altLang="en-US" dirty="0" smtClean="0"/>
              <a:t>アンチウィルスに偽の情報が返され、外部からの攻撃を検知できなくなってしまいます。</a:t>
            </a:r>
            <a:endParaRPr kumimoji="1" lang="en-US" altLang="ja-JP" dirty="0" smtClean="0"/>
          </a:p>
          <a:p>
            <a:endParaRPr kumimoji="1" lang="en-US" altLang="ja-JP" dirty="0" smtClean="0"/>
          </a:p>
          <a:p>
            <a:r>
              <a:rPr kumimoji="1" lang="en-US" altLang="ja-JP" dirty="0" smtClean="0"/>
              <a:t>------------------------------------------------------</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3</a:t>
            </a:fld>
            <a:endParaRPr kumimoji="1" lang="ja-JP" altLang="en-US"/>
          </a:p>
        </p:txBody>
      </p:sp>
    </p:spTree>
    <p:extLst>
      <p:ext uri="{BB962C8B-B14F-4D97-AF65-F5344CB8AC3E}">
        <p14:creationId xmlns:p14="http://schemas.microsoft.com/office/powerpoint/2010/main" val="87926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一方、ハードウェアを用いた異常検知では、専用</a:t>
            </a:r>
            <a:r>
              <a:rPr kumimoji="1" lang="ja-JP" altLang="en-US" dirty="0" smtClean="0"/>
              <a:t>ハードウェアや汎用</a:t>
            </a:r>
            <a:r>
              <a:rPr kumimoji="1" lang="en-US" altLang="ja-JP" dirty="0" smtClean="0"/>
              <a:t>CPU</a:t>
            </a:r>
            <a:r>
              <a:rPr kumimoji="1" lang="ja-JP" altLang="en-US" dirty="0" smtClean="0"/>
              <a:t>の隔離実行のための機能を利用して異常を検知してきました。</a:t>
            </a:r>
            <a:endParaRPr kumimoji="1" lang="en-US" altLang="ja-JP" dirty="0" smtClean="0"/>
          </a:p>
          <a:p>
            <a:endParaRPr kumimoji="1" lang="en-US" altLang="ja-JP" dirty="0" smtClean="0"/>
          </a:p>
          <a:p>
            <a:r>
              <a:rPr kumimoji="1" lang="ja-JP" altLang="en-US" dirty="0" smtClean="0"/>
              <a:t>専用ハードウェア上で異常を検知する手法の例として、</a:t>
            </a:r>
            <a:r>
              <a:rPr kumimoji="1" lang="en-US" altLang="ja-JP" dirty="0" smtClean="0"/>
              <a:t>PCI</a:t>
            </a:r>
            <a:r>
              <a:rPr kumimoji="1" lang="ja-JP" altLang="en-US" dirty="0" smtClean="0"/>
              <a:t>カード上で</a:t>
            </a:r>
            <a:r>
              <a:rPr kumimoji="1" lang="en-US" altLang="ja-JP" dirty="0" smtClean="0"/>
              <a:t>OS</a:t>
            </a:r>
            <a:r>
              <a:rPr kumimoji="1" lang="ja-JP" altLang="en-US" dirty="0" smtClean="0"/>
              <a:t>の整合性</a:t>
            </a:r>
            <a:r>
              <a:rPr kumimoji="1" lang="ja-JP" altLang="en-US" dirty="0" smtClean="0"/>
              <a:t>を安全に検査</a:t>
            </a:r>
            <a:r>
              <a:rPr kumimoji="1" lang="ja-JP" altLang="en-US" dirty="0" smtClean="0"/>
              <a:t>する手法が提案されています</a:t>
            </a:r>
            <a:r>
              <a:rPr kumimoji="1" lang="ja-JP" altLang="en-US" dirty="0" smtClean="0"/>
              <a:t>。</a:t>
            </a:r>
            <a:endParaRPr kumimoji="1" lang="en-US" altLang="ja-JP" dirty="0" smtClean="0"/>
          </a:p>
          <a:p>
            <a:r>
              <a:rPr kumimoji="1" lang="ja-JP" altLang="en-US" dirty="0" smtClean="0"/>
              <a:t>この</a:t>
            </a:r>
            <a:r>
              <a:rPr kumimoji="1" lang="ja-JP" altLang="en-US" dirty="0" smtClean="0"/>
              <a:t>手法では、リモートホストからメモリを監視する</a:t>
            </a:r>
            <a:r>
              <a:rPr kumimoji="1" lang="ja-JP" altLang="en-US" dirty="0" smtClean="0"/>
              <a:t>ために信頼できますが、コスト</a:t>
            </a:r>
            <a:r>
              <a:rPr kumimoji="1" lang="ja-JP" altLang="en-US" dirty="0" smtClean="0"/>
              <a:t>が</a:t>
            </a:r>
            <a:r>
              <a:rPr kumimoji="1" lang="ja-JP" altLang="en-US" dirty="0" smtClean="0"/>
              <a:t>高くなりがちです。</a:t>
            </a:r>
            <a:endParaRPr kumimoji="1" lang="en-US" altLang="ja-JP" dirty="0" smtClean="0"/>
          </a:p>
          <a:p>
            <a:endParaRPr kumimoji="1" lang="en-US" altLang="ja-JP" dirty="0" smtClean="0"/>
          </a:p>
          <a:p>
            <a:r>
              <a:rPr kumimoji="1" lang="ja-JP" altLang="en-US" dirty="0" smtClean="0"/>
              <a:t>一方、汎用</a:t>
            </a:r>
            <a:r>
              <a:rPr kumimoji="1" lang="en-US" altLang="ja-JP" dirty="0" smtClean="0"/>
              <a:t>CPU</a:t>
            </a:r>
            <a:r>
              <a:rPr kumimoji="1" lang="ja-JP" altLang="en-US" dirty="0" smtClean="0"/>
              <a:t>の隔離実行のための機能を利用する手法の例として、</a:t>
            </a:r>
            <a:r>
              <a:rPr kumimoji="1" lang="en-US" altLang="ja-JP" dirty="0" smtClean="0"/>
              <a:t>Intel</a:t>
            </a:r>
            <a:r>
              <a:rPr kumimoji="1" lang="ja-JP" altLang="en-US" dirty="0" smtClean="0"/>
              <a:t>製</a:t>
            </a:r>
            <a:r>
              <a:rPr kumimoji="1" lang="en-US" altLang="ja-JP" dirty="0" smtClean="0"/>
              <a:t>CPU</a:t>
            </a:r>
            <a:r>
              <a:rPr kumimoji="1" lang="ja-JP" altLang="en-US" dirty="0" smtClean="0"/>
              <a:t>のシステムマネジメントモード（</a:t>
            </a:r>
            <a:r>
              <a:rPr kumimoji="1" lang="en-US" altLang="ja-JP" dirty="0" smtClean="0"/>
              <a:t>SMM</a:t>
            </a:r>
            <a:r>
              <a:rPr kumimoji="1" lang="ja-JP" altLang="en-US" dirty="0" smtClean="0"/>
              <a:t>）と</a:t>
            </a:r>
            <a:r>
              <a:rPr kumimoji="1" lang="ja-JP" altLang="en-US" dirty="0" smtClean="0"/>
              <a:t>呼ばれるモードを用いてハイパーバイザを安全に監視</a:t>
            </a:r>
            <a:r>
              <a:rPr kumimoji="1" lang="ja-JP" altLang="en-US" dirty="0" smtClean="0"/>
              <a:t>する手法が提案されています</a:t>
            </a:r>
            <a:r>
              <a:rPr kumimoji="1" lang="ja-JP" altLang="en-US" dirty="0" smtClean="0"/>
              <a:t>。</a:t>
            </a:r>
            <a:endParaRPr kumimoji="1" lang="en-US" altLang="ja-JP" dirty="0" smtClean="0"/>
          </a:p>
          <a:p>
            <a:r>
              <a:rPr kumimoji="1" lang="en-US" altLang="ja-JP" dirty="0" smtClean="0"/>
              <a:t>CPU</a:t>
            </a:r>
            <a:r>
              <a:rPr kumimoji="1" lang="ja-JP" altLang="en-US" dirty="0" smtClean="0"/>
              <a:t>は標準的に搭載されているためにコストは低く、</a:t>
            </a:r>
            <a:r>
              <a:rPr kumimoji="1" lang="en-US" altLang="ja-JP" dirty="0" smtClean="0"/>
              <a:t>SMM</a:t>
            </a:r>
            <a:r>
              <a:rPr kumimoji="1" lang="ja-JP" altLang="en-US" dirty="0" smtClean="0"/>
              <a:t>による実行は信頼できます。</a:t>
            </a:r>
            <a:endParaRPr kumimoji="1" lang="en-US" altLang="ja-JP" dirty="0" smtClean="0"/>
          </a:p>
          <a:p>
            <a:r>
              <a:rPr kumimoji="1" lang="ja-JP" altLang="en-US" dirty="0" smtClean="0"/>
              <a:t>しかし、</a:t>
            </a:r>
            <a:r>
              <a:rPr kumimoji="1" lang="en-US" altLang="ja-JP" dirty="0" smtClean="0"/>
              <a:t>SMM</a:t>
            </a:r>
            <a:r>
              <a:rPr kumimoji="1" lang="ja-JP" altLang="en-US" dirty="0" smtClean="0"/>
              <a:t>の実行は低速で</a:t>
            </a:r>
            <a:r>
              <a:rPr kumimoji="1" lang="ja-JP" altLang="en-US" dirty="0" smtClean="0"/>
              <a:t>あるため、性</a:t>
            </a:r>
            <a:r>
              <a:rPr kumimoji="1" lang="ja-JP" altLang="en-US" dirty="0" smtClean="0"/>
              <a:t>能面</a:t>
            </a:r>
            <a:r>
              <a:rPr kumimoji="1" lang="ja-JP" altLang="en-US" dirty="0" smtClean="0"/>
              <a:t>に課題が</a:t>
            </a:r>
            <a:r>
              <a:rPr kumimoji="1" lang="ja-JP" altLang="en-US" dirty="0" smtClean="0"/>
              <a:t>あります</a:t>
            </a:r>
            <a:r>
              <a:rPr kumimoji="1" lang="ja-JP" altLang="en-US" dirty="0" smtClean="0"/>
              <a:t>。</a:t>
            </a:r>
            <a:endParaRPr kumimoji="1" lang="en-US" altLang="ja-JP" dirty="0" smtClean="0"/>
          </a:p>
          <a:p>
            <a:endParaRPr kumimoji="1" lang="en-US" altLang="ja-JP" dirty="0" smtClean="0"/>
          </a:p>
          <a:p>
            <a:r>
              <a:rPr kumimoji="1" lang="en-US" altLang="ja-JP" dirty="0" smtClean="0"/>
              <a:t>------------------------------------------------------</a:t>
            </a:r>
          </a:p>
          <a:p>
            <a:endParaRPr kumimoji="1" lang="en-US" altLang="ja-JP" dirty="0" smtClean="0"/>
          </a:p>
          <a:p>
            <a:r>
              <a:rPr kumimoji="1" lang="ja-JP" altLang="en-US" dirty="0" smtClean="0"/>
              <a:t>ハイパーバイザ：仮想マシンを作って動かす為のソフト</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4</a:t>
            </a:fld>
            <a:endParaRPr kumimoji="1" lang="ja-JP" altLang="en-US"/>
          </a:p>
        </p:txBody>
      </p:sp>
    </p:spTree>
    <p:extLst>
      <p:ext uri="{BB962C8B-B14F-4D97-AF65-F5344CB8AC3E}">
        <p14:creationId xmlns:p14="http://schemas.microsoft.com/office/powerpoint/2010/main" val="1364022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そこで、高信頼・低コスト・高性能の</a:t>
            </a:r>
            <a:r>
              <a:rPr kumimoji="1" lang="en-US" altLang="ja-JP" dirty="0" smtClean="0"/>
              <a:t>3</a:t>
            </a:r>
            <a:r>
              <a:rPr kumimoji="1" lang="ja-JP" altLang="en-US" dirty="0" smtClean="0"/>
              <a:t>つを満たすものとして、</a:t>
            </a:r>
            <a:r>
              <a:rPr kumimoji="1" lang="en-US" altLang="ja-JP" dirty="0" smtClean="0"/>
              <a:t>GPU</a:t>
            </a:r>
            <a:r>
              <a:rPr kumimoji="1" lang="ja-JP" altLang="en-US" dirty="0" smtClean="0"/>
              <a:t>を用いた異常検知手法も提案</a:t>
            </a:r>
            <a:r>
              <a:rPr kumimoji="1" lang="ja-JP" altLang="en-US" dirty="0" smtClean="0"/>
              <a:t>されています。</a:t>
            </a:r>
            <a:endParaRPr kumimoji="1" lang="en-US" altLang="ja-JP" dirty="0" smtClean="0"/>
          </a:p>
          <a:p>
            <a:endParaRPr kumimoji="1" lang="en-US" altLang="ja-JP" dirty="0" smtClean="0"/>
          </a:p>
          <a:p>
            <a:r>
              <a:rPr kumimoji="1" lang="en-US" altLang="ja-JP" dirty="0" smtClean="0"/>
              <a:t>GPU</a:t>
            </a:r>
            <a:r>
              <a:rPr kumimoji="1" lang="ja-JP" altLang="en-US" dirty="0" smtClean="0"/>
              <a:t>は</a:t>
            </a:r>
            <a:r>
              <a:rPr kumimoji="1" lang="en-US" altLang="ja-JP" dirty="0" smtClean="0"/>
              <a:t>CPU</a:t>
            </a:r>
            <a:r>
              <a:rPr kumimoji="1" lang="ja-JP" altLang="en-US" dirty="0" smtClean="0"/>
              <a:t>やメインメモリから独立しており、信頼できます。</a:t>
            </a:r>
            <a:endParaRPr kumimoji="1" lang="en-US" altLang="ja-JP" dirty="0" smtClean="0"/>
          </a:p>
          <a:p>
            <a:r>
              <a:rPr kumimoji="1" lang="ja-JP" altLang="en-US" dirty="0" smtClean="0"/>
              <a:t>また、専用ハードウェアなどと比較すると低コストで導入でき、</a:t>
            </a:r>
            <a:r>
              <a:rPr kumimoji="1" lang="en-US" altLang="ja-JP" dirty="0" smtClean="0"/>
              <a:t>GPU</a:t>
            </a:r>
            <a:r>
              <a:rPr kumimoji="1" lang="ja-JP" altLang="en-US" dirty="0" smtClean="0"/>
              <a:t>内の多数の演算コアを用いることで並列に検知することも可能です。</a:t>
            </a:r>
            <a:endParaRPr kumimoji="1" lang="en-US" altLang="ja-JP" dirty="0" smtClean="0"/>
          </a:p>
          <a:p>
            <a:endParaRPr kumimoji="1" lang="en-US" altLang="ja-JP" dirty="0" smtClean="0"/>
          </a:p>
          <a:p>
            <a:r>
              <a:rPr kumimoji="1" lang="ja-JP" altLang="en-US" dirty="0" smtClean="0"/>
              <a:t>この</a:t>
            </a:r>
            <a:r>
              <a:rPr kumimoji="1" lang="en-US" altLang="ja-JP" dirty="0" smtClean="0"/>
              <a:t>GPU</a:t>
            </a:r>
            <a:r>
              <a:rPr kumimoji="1" lang="ja-JP" altLang="en-US" dirty="0" smtClean="0"/>
              <a:t>を用いた異常検知手法の例として、</a:t>
            </a:r>
            <a:r>
              <a:rPr kumimoji="1" lang="en-US" altLang="ja-JP" dirty="0" err="1" smtClean="0"/>
              <a:t>GPUSentinel</a:t>
            </a:r>
            <a:r>
              <a:rPr kumimoji="1" lang="ja-JP" altLang="en-US" dirty="0" smtClean="0"/>
              <a:t>があります。</a:t>
            </a:r>
            <a:endParaRPr kumimoji="1" lang="en-US" altLang="ja-JP" dirty="0" smtClean="0"/>
          </a:p>
          <a:p>
            <a:r>
              <a:rPr kumimoji="1" lang="en-US" altLang="ja-JP" dirty="0" err="1" smtClean="0"/>
              <a:t>GPUSentinel</a:t>
            </a:r>
            <a:r>
              <a:rPr kumimoji="1" lang="ja-JP" altLang="en-US" dirty="0" smtClean="0"/>
              <a:t>では、</a:t>
            </a:r>
            <a:r>
              <a:rPr kumimoji="1" lang="en-US" altLang="ja-JP" dirty="0" smtClean="0"/>
              <a:t>GPU</a:t>
            </a:r>
            <a:r>
              <a:rPr kumimoji="1" lang="ja-JP" altLang="en-US" dirty="0" smtClean="0"/>
              <a:t>上で</a:t>
            </a:r>
            <a:r>
              <a:rPr kumimoji="1" lang="en-US" altLang="ja-JP" dirty="0" smtClean="0"/>
              <a:t>OS</a:t>
            </a:r>
            <a:r>
              <a:rPr kumimoji="1" lang="ja-JP" altLang="en-US" dirty="0" smtClean="0"/>
              <a:t>監視システムを実行して異常を検知します。</a:t>
            </a:r>
            <a:endParaRPr kumimoji="1" lang="en-US" altLang="ja-JP" dirty="0" smtClean="0"/>
          </a:p>
          <a:p>
            <a:r>
              <a:rPr kumimoji="1" lang="en-US" altLang="ja-JP" dirty="0" smtClean="0"/>
              <a:t>OS</a:t>
            </a:r>
            <a:r>
              <a:rPr kumimoji="1" lang="ja-JP" altLang="en-US" dirty="0" smtClean="0"/>
              <a:t>監視システムは</a:t>
            </a:r>
            <a:r>
              <a:rPr kumimoji="1" lang="en-US" altLang="ja-JP" dirty="0" smtClean="0"/>
              <a:t>GPU</a:t>
            </a:r>
            <a:r>
              <a:rPr kumimoji="1" lang="ja-JP" altLang="en-US" dirty="0" smtClean="0"/>
              <a:t>を占有して自律的に動作し、</a:t>
            </a:r>
            <a:r>
              <a:rPr kumimoji="1" lang="en-US" altLang="ja-JP" dirty="0" smtClean="0"/>
              <a:t>(*)</a:t>
            </a:r>
            <a:r>
              <a:rPr kumimoji="1" lang="ja-JP" altLang="en-US" dirty="0" smtClean="0"/>
              <a:t>メインメモリ上の</a:t>
            </a:r>
            <a:r>
              <a:rPr kumimoji="1" lang="en-US" altLang="ja-JP" dirty="0" smtClean="0"/>
              <a:t>OS</a:t>
            </a:r>
            <a:r>
              <a:rPr kumimoji="1" lang="ja-JP" altLang="en-US" dirty="0" smtClean="0"/>
              <a:t>データを解析することによって異常を検知します。</a:t>
            </a:r>
            <a:endParaRPr kumimoji="1" lang="en-US" altLang="ja-JP" dirty="0" smtClean="0"/>
          </a:p>
          <a:p>
            <a:endParaRPr kumimoji="1" lang="en-US" altLang="ja-JP" dirty="0" smtClean="0"/>
          </a:p>
          <a:p>
            <a:r>
              <a:rPr kumimoji="1" lang="en-US" altLang="ja-JP"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5</a:t>
            </a:fld>
            <a:endParaRPr kumimoji="1" lang="ja-JP" altLang="en-US"/>
          </a:p>
        </p:txBody>
      </p:sp>
    </p:spTree>
    <p:extLst>
      <p:ext uri="{BB962C8B-B14F-4D97-AF65-F5344CB8AC3E}">
        <p14:creationId xmlns:p14="http://schemas.microsoft.com/office/powerpoint/2010/main" val="1468497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GPU</a:t>
            </a:r>
            <a:r>
              <a:rPr kumimoji="1" lang="ja-JP" altLang="en-US" dirty="0" smtClean="0"/>
              <a:t>上の</a:t>
            </a:r>
            <a:r>
              <a:rPr kumimoji="1" lang="en-US" altLang="ja-JP" dirty="0" smtClean="0"/>
              <a:t>OS</a:t>
            </a:r>
            <a:r>
              <a:rPr kumimoji="1" lang="ja-JP" altLang="en-US" dirty="0" smtClean="0"/>
              <a:t>監視システムでは、リモートホストに対して検知結果を通知する際に、</a:t>
            </a:r>
            <a:r>
              <a:rPr kumimoji="1" lang="en-US" altLang="ja-JP" dirty="0" smtClean="0"/>
              <a:t>OS</a:t>
            </a:r>
            <a:r>
              <a:rPr kumimoji="1" lang="ja-JP" altLang="en-US" dirty="0" smtClean="0"/>
              <a:t>の通信機能を利用する必要があります。</a:t>
            </a:r>
            <a:endParaRPr kumimoji="1" lang="en-US" altLang="ja-JP" dirty="0" smtClean="0"/>
          </a:p>
          <a:p>
            <a:endParaRPr kumimoji="1" lang="en-US" altLang="ja-JP" dirty="0" smtClean="0"/>
          </a:p>
          <a:p>
            <a:r>
              <a:rPr kumimoji="1" lang="en-US" altLang="ja-JP" dirty="0" smtClean="0"/>
              <a:t>OS</a:t>
            </a:r>
            <a:r>
              <a:rPr kumimoji="1" lang="ja-JP" altLang="en-US" dirty="0" smtClean="0"/>
              <a:t>の通信機能を利用するのは、</a:t>
            </a:r>
            <a:r>
              <a:rPr kumimoji="1" lang="en-US" altLang="ja-JP" dirty="0" smtClean="0"/>
              <a:t>GPU</a:t>
            </a:r>
            <a:r>
              <a:rPr kumimoji="1" lang="ja-JP" altLang="en-US" dirty="0" smtClean="0"/>
              <a:t>が能動的にネットワーク通信を行えないためであり、</a:t>
            </a:r>
            <a:r>
              <a:rPr kumimoji="1" lang="en-US" altLang="ja-JP" dirty="0" smtClean="0"/>
              <a:t>(*)</a:t>
            </a:r>
            <a:r>
              <a:rPr kumimoji="1" lang="en-US" altLang="ja-JP" dirty="0" err="1" smtClean="0"/>
              <a:t>GPUSentinel</a:t>
            </a:r>
            <a:r>
              <a:rPr kumimoji="1" lang="ja-JP" altLang="en-US" dirty="0" smtClean="0"/>
              <a:t>では、</a:t>
            </a:r>
            <a:r>
              <a:rPr kumimoji="1" lang="en-US" altLang="ja-JP" dirty="0" smtClean="0"/>
              <a:t>OS</a:t>
            </a:r>
            <a:r>
              <a:rPr kumimoji="1" lang="ja-JP" altLang="en-US" dirty="0" smtClean="0"/>
              <a:t>上のプロセスを介してリモートホストに検知結果を通知しています。</a:t>
            </a:r>
            <a:endParaRPr kumimoji="1" lang="en-US" altLang="ja-JP" dirty="0" smtClean="0"/>
          </a:p>
          <a:p>
            <a:endParaRPr kumimoji="1" lang="en-US" altLang="ja-JP" dirty="0" smtClean="0"/>
          </a:p>
          <a:p>
            <a:r>
              <a:rPr kumimoji="1" lang="ja-JP" altLang="en-US" dirty="0" smtClean="0"/>
              <a:t>そのため、ソフトウェアを用いた異常検知手法と同様に、</a:t>
            </a:r>
            <a:r>
              <a:rPr kumimoji="1" lang="en-US" altLang="ja-JP" dirty="0" smtClean="0"/>
              <a:t>OS</a:t>
            </a:r>
            <a:r>
              <a:rPr kumimoji="1" lang="ja-JP" altLang="en-US" dirty="0" smtClean="0"/>
              <a:t>の異常停止や攻撃による通信の阻害が発生してしまうと、リモートホストに検知結果を通知することができなくなる可能性があります。</a:t>
            </a:r>
            <a:endParaRPr kumimoji="1" lang="en-US" altLang="ja-JP" dirty="0" smtClean="0"/>
          </a:p>
          <a:p>
            <a:endParaRPr kumimoji="1" lang="en-US" altLang="ja-JP" dirty="0" smtClean="0"/>
          </a:p>
          <a:p>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6</a:t>
            </a:fld>
            <a:endParaRPr kumimoji="1" lang="ja-JP" altLang="en-US"/>
          </a:p>
        </p:txBody>
      </p:sp>
    </p:spTree>
    <p:extLst>
      <p:ext uri="{BB962C8B-B14F-4D97-AF65-F5344CB8AC3E}">
        <p14:creationId xmlns:p14="http://schemas.microsoft.com/office/powerpoint/2010/main" val="1915178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そこで本発表では、監視対象ホストの</a:t>
            </a:r>
            <a:r>
              <a:rPr kumimoji="1" lang="en-US" altLang="ja-JP" dirty="0" smtClean="0"/>
              <a:t>OS</a:t>
            </a:r>
            <a:r>
              <a:rPr kumimoji="1" lang="ja-JP" altLang="en-US" dirty="0" smtClean="0"/>
              <a:t>等を介さずに</a:t>
            </a:r>
            <a:r>
              <a:rPr kumimoji="1" lang="en-US" altLang="ja-JP" dirty="0" smtClean="0"/>
              <a:t>GPU</a:t>
            </a:r>
            <a:r>
              <a:rPr kumimoji="1" lang="ja-JP" altLang="en-US" dirty="0" smtClean="0"/>
              <a:t>と直接ネットワーク通信を行い、検知結果を取得するシステムである</a:t>
            </a:r>
            <a:r>
              <a:rPr kumimoji="1" lang="en-US" altLang="ja-JP" dirty="0" smtClean="0"/>
              <a:t>GRASS</a:t>
            </a:r>
            <a:r>
              <a:rPr kumimoji="1" lang="ja-JP" altLang="en-US" dirty="0" smtClean="0"/>
              <a:t>を提案します。</a:t>
            </a:r>
            <a:endParaRPr kumimoji="1" lang="en-US" altLang="ja-JP" dirty="0" smtClean="0"/>
          </a:p>
          <a:p>
            <a:endParaRPr kumimoji="1" lang="en-US" altLang="ja-JP" dirty="0" smtClean="0"/>
          </a:p>
          <a:p>
            <a:r>
              <a:rPr kumimoji="1" lang="en-US" altLang="ja-JP" dirty="0" smtClean="0"/>
              <a:t>GRASS</a:t>
            </a:r>
            <a:r>
              <a:rPr kumimoji="1" lang="ja-JP" altLang="en-US" dirty="0" smtClean="0"/>
              <a:t>は</a:t>
            </a:r>
            <a:r>
              <a:rPr kumimoji="1" lang="en-US" altLang="ja-JP" dirty="0" err="1" smtClean="0"/>
              <a:t>GPUDirect</a:t>
            </a:r>
            <a:r>
              <a:rPr kumimoji="1" lang="en-US" altLang="ja-JP" baseline="0" dirty="0" smtClean="0"/>
              <a:t> RDMA</a:t>
            </a:r>
            <a:r>
              <a:rPr kumimoji="1" lang="ja-JP" altLang="en-US" baseline="0" dirty="0" smtClean="0"/>
              <a:t>と呼ばれるハードウェア機構を利用しており、リモートホストと監視対象ホスト内</a:t>
            </a:r>
            <a:r>
              <a:rPr kumimoji="1" lang="en-US" altLang="ja-JP" baseline="0" dirty="0" smtClean="0"/>
              <a:t>GPU</a:t>
            </a:r>
            <a:r>
              <a:rPr kumimoji="1" lang="ja-JP" altLang="en-US" baseline="0" dirty="0" smtClean="0"/>
              <a:t>との間で直接通信します。</a:t>
            </a:r>
            <a:endParaRPr kumimoji="1" lang="en-US" altLang="ja-JP" baseline="0" dirty="0" smtClean="0"/>
          </a:p>
          <a:p>
            <a:r>
              <a:rPr kumimoji="1" lang="en-US" altLang="ja-JP" baseline="0" dirty="0" smtClean="0"/>
              <a:t>GRASS</a:t>
            </a:r>
            <a:r>
              <a:rPr kumimoji="1" lang="ja-JP" altLang="en-US" baseline="0" dirty="0" smtClean="0"/>
              <a:t>では、リモートホストは</a:t>
            </a:r>
            <a:r>
              <a:rPr kumimoji="1" lang="en-US" altLang="ja-JP" baseline="0" dirty="0" smtClean="0"/>
              <a:t>RDMA Write</a:t>
            </a:r>
            <a:r>
              <a:rPr kumimoji="1" lang="ja-JP" altLang="en-US" baseline="0" dirty="0" smtClean="0"/>
              <a:t>機能を用いて要求を書き込みます。</a:t>
            </a:r>
            <a:endParaRPr kumimoji="1" lang="en-US" altLang="ja-JP" baseline="0" dirty="0" smtClean="0"/>
          </a:p>
          <a:p>
            <a:r>
              <a:rPr kumimoji="1" lang="en-US" altLang="ja-JP" baseline="0" dirty="0" smtClean="0"/>
              <a:t>OS</a:t>
            </a:r>
            <a:r>
              <a:rPr kumimoji="1" lang="ja-JP" altLang="en-US" baseline="0" dirty="0" smtClean="0"/>
              <a:t>監視システムは要求内容に基づいた検知結果を格納し、リモートホストは</a:t>
            </a:r>
            <a:r>
              <a:rPr kumimoji="1" lang="en-US" altLang="ja-JP" baseline="0" dirty="0" smtClean="0"/>
              <a:t>RDMA Read</a:t>
            </a:r>
            <a:r>
              <a:rPr kumimoji="1" lang="ja-JP" altLang="en-US" baseline="0" dirty="0" smtClean="0"/>
              <a:t>機能を用いて、</a:t>
            </a:r>
            <a:r>
              <a:rPr kumimoji="1" lang="en-US" altLang="ja-JP" baseline="0" dirty="0" smtClean="0"/>
              <a:t>GPU</a:t>
            </a:r>
            <a:r>
              <a:rPr kumimoji="1" lang="ja-JP" altLang="en-US" baseline="0" dirty="0" smtClean="0"/>
              <a:t>メモリから直接、検知結果を取得します。</a:t>
            </a:r>
            <a:endParaRPr kumimoji="1" lang="en-US" altLang="ja-JP" baseline="0" dirty="0" smtClean="0"/>
          </a:p>
          <a:p>
            <a:endParaRPr kumimoji="1" lang="en-US" altLang="ja-JP" baseline="0" dirty="0" smtClean="0"/>
          </a:p>
          <a:p>
            <a:r>
              <a:rPr kumimoji="1" lang="en-US" altLang="ja-JP" baseline="0"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7</a:t>
            </a:fld>
            <a:endParaRPr kumimoji="1" lang="ja-JP" altLang="en-US"/>
          </a:p>
        </p:txBody>
      </p:sp>
    </p:spTree>
    <p:extLst>
      <p:ext uri="{BB962C8B-B14F-4D97-AF65-F5344CB8AC3E}">
        <p14:creationId xmlns:p14="http://schemas.microsoft.com/office/powerpoint/2010/main" val="530999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GPUDirect</a:t>
            </a:r>
            <a:r>
              <a:rPr kumimoji="1" lang="en-US" altLang="ja-JP" dirty="0" smtClean="0"/>
              <a:t> RDMA</a:t>
            </a:r>
            <a:r>
              <a:rPr kumimoji="1" lang="ja-JP" altLang="en-US" dirty="0" smtClean="0"/>
              <a:t>は、</a:t>
            </a:r>
            <a:r>
              <a:rPr kumimoji="1" lang="en-US" altLang="ja-JP" dirty="0" smtClean="0"/>
              <a:t>CPU</a:t>
            </a:r>
            <a:r>
              <a:rPr kumimoji="1" lang="ja-JP" altLang="en-US" dirty="0" smtClean="0"/>
              <a:t>を介さずにリモートホスト上の</a:t>
            </a:r>
            <a:r>
              <a:rPr kumimoji="1" lang="en-US" altLang="ja-JP" dirty="0" smtClean="0"/>
              <a:t>GPU</a:t>
            </a:r>
            <a:r>
              <a:rPr kumimoji="1" lang="ja-JP" altLang="en-US" dirty="0" smtClean="0"/>
              <a:t>メモリに直接アクセスするためのハードウェア機構です。</a:t>
            </a:r>
            <a:endParaRPr kumimoji="1" lang="en-US" altLang="ja-JP" dirty="0" smtClean="0"/>
          </a:p>
          <a:p>
            <a:endParaRPr kumimoji="1" lang="en-US" altLang="ja-JP" dirty="0" smtClean="0"/>
          </a:p>
          <a:p>
            <a:r>
              <a:rPr kumimoji="1" lang="ja-JP" altLang="en-US" dirty="0" smtClean="0"/>
              <a:t>まず、</a:t>
            </a:r>
            <a:r>
              <a:rPr kumimoji="1" lang="en-US" altLang="ja-JP" dirty="0" err="1" smtClean="0"/>
              <a:t>GPUDirect</a:t>
            </a:r>
            <a:r>
              <a:rPr kumimoji="1" lang="ja-JP" altLang="en-US" dirty="0" smtClean="0"/>
              <a:t>によって、</a:t>
            </a:r>
            <a:r>
              <a:rPr kumimoji="1" lang="en-US" altLang="ja-JP" dirty="0" smtClean="0"/>
              <a:t>GPU</a:t>
            </a:r>
            <a:r>
              <a:rPr kumimoji="1" lang="ja-JP" altLang="en-US" dirty="0" smtClean="0"/>
              <a:t>メモリを物理メモリアドレス空間にマッピングします。</a:t>
            </a:r>
            <a:r>
              <a:rPr kumimoji="1" lang="en-US" altLang="ja-JP" dirty="0" smtClean="0"/>
              <a:t>(*)</a:t>
            </a:r>
          </a:p>
          <a:p>
            <a:r>
              <a:rPr kumimoji="1" lang="ja-JP" altLang="en-US" dirty="0" smtClean="0"/>
              <a:t>このマッピングを行うことで、</a:t>
            </a:r>
            <a:r>
              <a:rPr kumimoji="1" lang="en-US" altLang="ja-JP" dirty="0" smtClean="0"/>
              <a:t>NIC</a:t>
            </a:r>
            <a:r>
              <a:rPr kumimoji="1" lang="ja-JP" altLang="en-US" dirty="0" smtClean="0"/>
              <a:t>からのアクセスが可能になります。</a:t>
            </a:r>
            <a:endParaRPr kumimoji="1" lang="en-US" altLang="ja-JP" dirty="0" smtClean="0"/>
          </a:p>
          <a:p>
            <a:endParaRPr kumimoji="1" lang="en-US" altLang="ja-JP" dirty="0" smtClean="0"/>
          </a:p>
          <a:p>
            <a:r>
              <a:rPr kumimoji="1" lang="ja-JP" altLang="en-US" dirty="0" smtClean="0"/>
              <a:t>次に、マッピングした</a:t>
            </a:r>
            <a:r>
              <a:rPr kumimoji="1" lang="en-US" altLang="ja-JP" dirty="0" smtClean="0"/>
              <a:t>GPU</a:t>
            </a:r>
            <a:r>
              <a:rPr kumimoji="1" lang="ja-JP" altLang="en-US" dirty="0" smtClean="0"/>
              <a:t>メモリに対してネットワーク経由でアクセスを行います。</a:t>
            </a:r>
            <a:endParaRPr kumimoji="1" lang="en-US" altLang="ja-JP" dirty="0" smtClean="0"/>
          </a:p>
          <a:p>
            <a:r>
              <a:rPr kumimoji="1" lang="ja-JP" altLang="en-US" dirty="0" smtClean="0"/>
              <a:t>この際、</a:t>
            </a:r>
            <a:r>
              <a:rPr kumimoji="1" lang="en-US" altLang="ja-JP" dirty="0" smtClean="0"/>
              <a:t>(*)NIC</a:t>
            </a:r>
            <a:r>
              <a:rPr kumimoji="1" lang="ja-JP" altLang="en-US" dirty="0" smtClean="0"/>
              <a:t>の</a:t>
            </a:r>
            <a:r>
              <a:rPr kumimoji="1" lang="en-US" altLang="ja-JP" dirty="0" smtClean="0"/>
              <a:t>RDMA Read</a:t>
            </a:r>
            <a:r>
              <a:rPr kumimoji="1" lang="ja-JP" altLang="en-US" dirty="0" smtClean="0"/>
              <a:t>機能を用いることでデータの読み込みを行い、</a:t>
            </a:r>
            <a:r>
              <a:rPr kumimoji="1" lang="en-US" altLang="ja-JP" dirty="0" smtClean="0"/>
              <a:t>RDMA Write</a:t>
            </a:r>
            <a:r>
              <a:rPr kumimoji="1" lang="ja-JP" altLang="en-US" dirty="0" smtClean="0"/>
              <a:t>機能を用いることでデータの書き込みを行います。</a:t>
            </a:r>
            <a:endParaRPr kumimoji="1" lang="en-US" altLang="ja-JP" dirty="0" smtClean="0"/>
          </a:p>
          <a:p>
            <a:endParaRPr kumimoji="1" lang="en-US" altLang="ja-JP" dirty="0" smtClean="0"/>
          </a:p>
          <a:p>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8</a:t>
            </a:fld>
            <a:endParaRPr kumimoji="1" lang="ja-JP" altLang="en-US"/>
          </a:p>
        </p:txBody>
      </p:sp>
    </p:spTree>
    <p:extLst>
      <p:ext uri="{BB962C8B-B14F-4D97-AF65-F5344CB8AC3E}">
        <p14:creationId xmlns:p14="http://schemas.microsoft.com/office/powerpoint/2010/main" val="1253484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検知結果の要求を行う際には、リモートホストは</a:t>
            </a:r>
            <a:r>
              <a:rPr kumimoji="1" lang="en-US" altLang="ja-JP" dirty="0" smtClean="0"/>
              <a:t>(*)RDMA Write</a:t>
            </a:r>
            <a:r>
              <a:rPr kumimoji="1" lang="ja-JP" altLang="en-US" dirty="0" smtClean="0"/>
              <a:t>を用いて、</a:t>
            </a:r>
            <a:r>
              <a:rPr kumimoji="1" lang="en-US" altLang="ja-JP" dirty="0" smtClean="0"/>
              <a:t>GPU</a:t>
            </a:r>
            <a:r>
              <a:rPr kumimoji="1" lang="ja-JP" altLang="en-US" dirty="0" smtClean="0"/>
              <a:t>メモリに対して</a:t>
            </a:r>
            <a:r>
              <a:rPr kumimoji="1" lang="en-US" altLang="ja-JP" dirty="0" smtClean="0"/>
              <a:t>(*)</a:t>
            </a:r>
            <a:r>
              <a:rPr kumimoji="1" lang="ja-JP" altLang="en-US" dirty="0" smtClean="0"/>
              <a:t>要求を書き込みます。</a:t>
            </a:r>
            <a:endParaRPr kumimoji="1" lang="en-US" altLang="ja-JP" dirty="0" smtClean="0"/>
          </a:p>
          <a:p>
            <a:endParaRPr kumimoji="1" lang="en-US" altLang="ja-JP" dirty="0" smtClean="0"/>
          </a:p>
          <a:p>
            <a:r>
              <a:rPr kumimoji="1" lang="ja-JP" altLang="en-US" dirty="0" smtClean="0"/>
              <a:t>このとき、</a:t>
            </a:r>
            <a:r>
              <a:rPr kumimoji="1" lang="en-US" altLang="ja-JP" dirty="0" smtClean="0"/>
              <a:t>GPU</a:t>
            </a:r>
            <a:r>
              <a:rPr kumimoji="1" lang="ja-JP" altLang="en-US" dirty="0" smtClean="0"/>
              <a:t>はポーリングによって</a:t>
            </a:r>
            <a:r>
              <a:rPr kumimoji="1" lang="en-US" altLang="ja-JP" dirty="0" smtClean="0"/>
              <a:t>GPU</a:t>
            </a:r>
            <a:r>
              <a:rPr kumimoji="1" lang="ja-JP" altLang="en-US" dirty="0" smtClean="0"/>
              <a:t>メモリへの要求の書き込みを待機しており、要求が書き込まれると</a:t>
            </a:r>
            <a:r>
              <a:rPr kumimoji="1" lang="en-US" altLang="ja-JP" dirty="0" smtClean="0"/>
              <a:t>(*)</a:t>
            </a:r>
            <a:r>
              <a:rPr kumimoji="1" lang="ja-JP" altLang="en-US" dirty="0" smtClean="0"/>
              <a:t>ポーリングを終了し、</a:t>
            </a:r>
            <a:r>
              <a:rPr kumimoji="1" lang="en-US" altLang="ja-JP" dirty="0" smtClean="0"/>
              <a:t>(*)</a:t>
            </a:r>
            <a:r>
              <a:rPr kumimoji="1" lang="ja-JP" altLang="en-US" dirty="0" smtClean="0"/>
              <a:t>要求を取得します。</a:t>
            </a:r>
            <a:endParaRPr kumimoji="1" lang="en-US" altLang="ja-JP" dirty="0" smtClean="0"/>
          </a:p>
          <a:p>
            <a:endParaRPr kumimoji="1" lang="en-US" altLang="ja-JP" dirty="0" smtClean="0"/>
          </a:p>
          <a:p>
            <a:r>
              <a:rPr kumimoji="1" lang="en-US" altLang="ja-JP" dirty="0" smtClean="0"/>
              <a:t>OS</a:t>
            </a:r>
            <a:r>
              <a:rPr kumimoji="1" lang="ja-JP" altLang="en-US" dirty="0" smtClean="0"/>
              <a:t>監視システムは、要求内容に基づいて処理を行い、</a:t>
            </a:r>
            <a:r>
              <a:rPr kumimoji="1" lang="en-US" altLang="ja-JP" dirty="0" smtClean="0"/>
              <a:t>GPU</a:t>
            </a:r>
            <a:r>
              <a:rPr kumimoji="1" lang="ja-JP" altLang="en-US" dirty="0" smtClean="0"/>
              <a:t>メモリに検知結果を格納します。</a:t>
            </a:r>
            <a:r>
              <a:rPr kumimoji="1" lang="en-US" altLang="ja-JP" dirty="0" smtClean="0"/>
              <a:t>(*)</a:t>
            </a:r>
          </a:p>
          <a:p>
            <a:endParaRPr kumimoji="1" lang="en-US" altLang="ja-JP" dirty="0" smtClean="0"/>
          </a:p>
          <a:p>
            <a:r>
              <a:rPr kumimoji="1" lang="ja-JP" altLang="en-US" dirty="0" smtClean="0"/>
              <a:t>このとき、リモートホストはポーリングによって</a:t>
            </a:r>
            <a:r>
              <a:rPr kumimoji="1" lang="en-US" altLang="ja-JP" dirty="0" smtClean="0"/>
              <a:t>GPU</a:t>
            </a:r>
            <a:r>
              <a:rPr kumimoji="1" lang="ja-JP" altLang="en-US" dirty="0" smtClean="0"/>
              <a:t>メモリに検知結果が格納されるのを待機しています。</a:t>
            </a:r>
            <a:endParaRPr kumimoji="1" lang="en-US" altLang="ja-JP" dirty="0" smtClean="0"/>
          </a:p>
          <a:p>
            <a:r>
              <a:rPr kumimoji="1" lang="ja-JP" altLang="en-US" dirty="0" smtClean="0"/>
              <a:t>検知結果が格納されると</a:t>
            </a:r>
            <a:r>
              <a:rPr kumimoji="1" lang="en-US" altLang="ja-JP" dirty="0" smtClean="0"/>
              <a:t>(*)</a:t>
            </a:r>
            <a:r>
              <a:rPr kumimoji="1" lang="ja-JP" altLang="en-US" dirty="0" smtClean="0"/>
              <a:t>ポーリングを終了し、</a:t>
            </a:r>
            <a:r>
              <a:rPr kumimoji="1" lang="en-US" altLang="ja-JP" dirty="0" smtClean="0"/>
              <a:t>(*)RDMA Read</a:t>
            </a:r>
            <a:r>
              <a:rPr kumimoji="1" lang="ja-JP" altLang="en-US" dirty="0" smtClean="0"/>
              <a:t>を用いて</a:t>
            </a:r>
            <a:r>
              <a:rPr kumimoji="1" lang="en-US" altLang="ja-JP" dirty="0" smtClean="0"/>
              <a:t>GPU</a:t>
            </a:r>
            <a:r>
              <a:rPr kumimoji="1" lang="ja-JP" altLang="en-US" dirty="0" smtClean="0"/>
              <a:t>メモリから</a:t>
            </a:r>
            <a:r>
              <a:rPr kumimoji="1" lang="en-US" altLang="ja-JP" dirty="0" smtClean="0"/>
              <a:t>(*)</a:t>
            </a:r>
            <a:r>
              <a:rPr kumimoji="1" lang="ja-JP" altLang="en-US" dirty="0" smtClean="0"/>
              <a:t>検知結果を取得します。</a:t>
            </a:r>
            <a:endParaRPr kumimoji="1" lang="en-US" altLang="ja-JP" dirty="0" smtClean="0"/>
          </a:p>
          <a:p>
            <a:endParaRPr kumimoji="1" lang="en-US" altLang="ja-JP" dirty="0" smtClean="0"/>
          </a:p>
          <a:p>
            <a:r>
              <a:rPr kumimoji="1" lang="en-US" altLang="ja-JP" dirty="0" smtClean="0"/>
              <a:t>------------------------------------------------------</a:t>
            </a:r>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9</a:t>
            </a:fld>
            <a:endParaRPr kumimoji="1" lang="ja-JP" altLang="en-US"/>
          </a:p>
        </p:txBody>
      </p:sp>
    </p:spTree>
    <p:extLst>
      <p:ext uri="{BB962C8B-B14F-4D97-AF65-F5344CB8AC3E}">
        <p14:creationId xmlns:p14="http://schemas.microsoft.com/office/powerpoint/2010/main" val="151673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551860"/>
            <a:ext cx="9141619" cy="3061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8" name="Rectangle 7"/>
          <p:cNvSpPr/>
          <p:nvPr/>
        </p:nvSpPr>
        <p:spPr>
          <a:xfrm flipV="1">
            <a:off x="12" y="6492874"/>
            <a:ext cx="9141619" cy="589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ctrTitle"/>
          </p:nvPr>
        </p:nvSpPr>
        <p:spPr>
          <a:xfrm>
            <a:off x="822960" y="758952"/>
            <a:ext cx="7543800" cy="3566160"/>
          </a:xfrm>
        </p:spPr>
        <p:txBody>
          <a:bodyPr anchor="b">
            <a:normAutofit/>
          </a:bodyPr>
          <a:lstStyle>
            <a:lvl1pPr algn="ctr">
              <a:lnSpc>
                <a:spcPct val="85000"/>
              </a:lnSpc>
              <a:defRPr sz="3600" spc="-50" baseline="0">
                <a:solidFill>
                  <a:schemeClr val="tx1">
                    <a:lumMod val="85000"/>
                    <a:lumOff val="15000"/>
                  </a:schemeClr>
                </a:solidFill>
              </a:defRPr>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ctr">
              <a:buNone/>
              <a:defRPr sz="22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smtClean="0"/>
              <a:t>マスター サブタイトルの書式設定</a:t>
            </a:r>
            <a:endParaRPr lang="en-US" dirty="0"/>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37C6EDC6-7BAC-B545-8928-775B6AD01511}" type="datetime1">
              <a:rPr lang="ja-JP" altLang="en-US" smtClean="0"/>
              <a:t>2018/7/30</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57612" y="6492875"/>
            <a:ext cx="984019" cy="365125"/>
          </a:xfrm>
          <a:prstGeom prst="rect">
            <a:avLst/>
          </a:prstGeom>
        </p:spPr>
        <p:txBody>
          <a:bodyPr/>
          <a:lstStyle>
            <a:lvl1pPr>
              <a:defRPr sz="2000"/>
            </a:lvl1p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E5FEEC2A-67EE-C042-99A8-EC548C8185CE}" type="datetime1">
              <a:rPr lang="ja-JP" altLang="en-US" smtClean="0"/>
              <a:t>2018/7/30</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89333C77-0158-454C-844F-B7AB9BD7DAD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1A002905-798A-E04C-94FF-E6AE99727E60}" type="datetime1">
              <a:rPr lang="ja-JP" altLang="en-US" smtClean="0"/>
              <a:t>2018/7/30</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32619" y="257108"/>
            <a:ext cx="8278760" cy="1071141"/>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432619" y="1560945"/>
            <a:ext cx="8278761" cy="4761197"/>
          </a:xfrm>
        </p:spPr>
        <p:txBody>
          <a:bodyPr/>
          <a:lstStyle>
            <a:lvl1pPr marL="228600" indent="-228600">
              <a:tabLst/>
              <a:defRPr sz="2800"/>
            </a:lvl1pPr>
            <a:lvl2pPr>
              <a:defRPr sz="2400"/>
            </a:lvl2pPr>
            <a:lvl3pPr>
              <a:defRPr sz="2200"/>
            </a:lvl3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570D66F4-3F99-7748-BD4E-9D2E6BC9622E}" type="datetime1">
              <a:rPr lang="ja-JP" altLang="en-US" smtClean="0"/>
              <a:t>2018/7/30</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59981" y="6492875"/>
            <a:ext cx="984019" cy="365125"/>
          </a:xfrm>
          <a:prstGeom prst="rect">
            <a:avLst/>
          </a:prstGeom>
        </p:spPr>
        <p:txBody>
          <a:bodyPr/>
          <a:lstStyle>
            <a:lvl1pPr>
              <a:defRPr sz="2000"/>
            </a:lvl1pPr>
          </a:lstStyle>
          <a:p>
            <a:fld id="{D57F1E4F-1CFF-5643-939E-217C01CDF565}"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4C316C9C-A86C-1F48-811D-C567823DA522}" type="datetime1">
              <a:rPr lang="ja-JP" altLang="en-US" smtClean="0"/>
              <a:t>2018/7/30</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a:xfrm>
            <a:off x="822961" y="6459786"/>
            <a:ext cx="1854203" cy="365125"/>
          </a:xfrm>
          <a:prstGeom prst="rect">
            <a:avLst/>
          </a:prstGeom>
        </p:spPr>
        <p:txBody>
          <a:bodyPr/>
          <a:lstStyle/>
          <a:p>
            <a:fld id="{2D52D64C-E8F0-0949-A317-DECF20EB392E}" type="datetime1">
              <a:rPr lang="ja-JP" altLang="en-US" smtClean="0"/>
              <a:t>2018/7/30</a:t>
            </a:fld>
            <a:endParaRPr lang="en-US" dirty="0"/>
          </a:p>
        </p:txBody>
      </p:sp>
      <p:sp>
        <p:nvSpPr>
          <p:cNvPr id="6" name="Footer Placeholder 5"/>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p>
            <a:fld id="{6FF9F0C5-380F-41C2-899A-BAC0F0927E1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a:xfrm>
            <a:off x="822961" y="6459786"/>
            <a:ext cx="1854203" cy="365125"/>
          </a:xfrm>
          <a:prstGeom prst="rect">
            <a:avLst/>
          </a:prstGeom>
        </p:spPr>
        <p:txBody>
          <a:bodyPr/>
          <a:lstStyle/>
          <a:p>
            <a:fld id="{82570E54-1836-B349-9DD5-8E544C042B00}" type="datetime1">
              <a:rPr lang="ja-JP" altLang="en-US" smtClean="0"/>
              <a:t>2018/7/30</a:t>
            </a:fld>
            <a:endParaRPr lang="en-US" dirty="0"/>
          </a:p>
        </p:txBody>
      </p:sp>
      <p:sp>
        <p:nvSpPr>
          <p:cNvPr id="8" name="Footer Placeholder 7"/>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a:xfrm>
            <a:off x="822961" y="6459786"/>
            <a:ext cx="1854203" cy="365125"/>
          </a:xfrm>
          <a:prstGeom prst="rect">
            <a:avLst/>
          </a:prstGeom>
        </p:spPr>
        <p:txBody>
          <a:bodyPr/>
          <a:lstStyle/>
          <a:p>
            <a:fld id="{AB512A77-93AD-BF41-BE8D-A90D54A31976}" type="datetime1">
              <a:rPr lang="ja-JP" altLang="en-US" smtClean="0"/>
              <a:t>2018/7/30</a:t>
            </a:fld>
            <a:endParaRPr lang="en-US" dirty="0"/>
          </a:p>
        </p:txBody>
      </p:sp>
      <p:sp>
        <p:nvSpPr>
          <p:cNvPr id="4" name="Footer Placeholder 3"/>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a:xfrm>
            <a:off x="822961" y="6459786"/>
            <a:ext cx="1854203" cy="365125"/>
          </a:xfrm>
          <a:prstGeom prst="rect">
            <a:avLst/>
          </a:prstGeom>
        </p:spPr>
        <p:txBody>
          <a:bodyPr/>
          <a:lstStyle/>
          <a:p>
            <a:fld id="{07367EBD-3283-7445-9A86-91FE1AA7A357}" type="datetime1">
              <a:rPr lang="ja-JP" altLang="en-US" smtClean="0"/>
              <a:t>2018/7/30</a:t>
            </a:fld>
            <a:endParaRPr lang="en-US" dirty="0"/>
          </a:p>
        </p:txBody>
      </p:sp>
      <p:sp>
        <p:nvSpPr>
          <p:cNvPr id="8" name="Footer Placeholder 7"/>
          <p:cNvSpPr>
            <a:spLocks noGrp="1"/>
          </p:cNvSpPr>
          <p:nvPr>
            <p:ph type="ftr" sz="quarter" idx="11"/>
          </p:nvPr>
        </p:nvSpPr>
        <p:spPr>
          <a:xfrm>
            <a:off x="2764639" y="6459786"/>
            <a:ext cx="3617103" cy="365125"/>
          </a:xfrm>
          <a:prstGeom prst="rect">
            <a:avLst/>
          </a:prstGeom>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a:prstGeom prst="rect">
            <a:avLst/>
          </a:prstGeom>
        </p:spPr>
        <p:txBody>
          <a:bodyPr/>
          <a:lstStyle>
            <a:lvl1pPr algn="l">
              <a:defRPr/>
            </a:lvl1pPr>
          </a:lstStyle>
          <a:p>
            <a:fld id="{4D178025-5ACA-C24A-A6C4-7143E6E1590E}" type="datetime1">
              <a:rPr lang="ja-JP" altLang="en-US" smtClean="0"/>
              <a:t>2018/7/30</a:t>
            </a:fld>
            <a:endParaRPr lang="en-US" dirty="0"/>
          </a:p>
        </p:txBody>
      </p:sp>
      <p:sp>
        <p:nvSpPr>
          <p:cNvPr id="6" name="Footer Placeholder 5"/>
          <p:cNvSpPr>
            <a:spLocks noGrp="1"/>
          </p:cNvSpPr>
          <p:nvPr>
            <p:ph type="ftr" sz="quarter" idx="11"/>
          </p:nvPr>
        </p:nvSpPr>
        <p:spPr>
          <a:xfrm>
            <a:off x="3600450" y="6459786"/>
            <a:ext cx="3486150" cy="365125"/>
          </a:xfrm>
          <a:prstGeom prst="rect">
            <a:avLst/>
          </a:prstGeo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lvl1pPr>
              <a:defRPr>
                <a:solidFill>
                  <a:schemeClr val="tx2"/>
                </a:solidFill>
              </a:defRPr>
            </a:lvl1pPr>
          </a:lstStyle>
          <a:p>
            <a:fld id="{519954A3-9DFD-4C44-94BA-B95130A3BA1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822961" y="6459786"/>
            <a:ext cx="1854203" cy="365125"/>
          </a:xfrm>
          <a:prstGeom prst="rect">
            <a:avLst/>
          </a:prstGeom>
        </p:spPr>
        <p:txBody>
          <a:bodyPr/>
          <a:lstStyle/>
          <a:p>
            <a:fld id="{9ECF3741-9907-CB45-8315-C28BB6EC88DA}" type="datetime1">
              <a:rPr lang="ja-JP" altLang="en-US" smtClean="0"/>
              <a:t>2018/7/30</a:t>
            </a:fld>
            <a:endParaRPr lang="en-US" dirty="0"/>
          </a:p>
        </p:txBody>
      </p:sp>
      <p:sp>
        <p:nvSpPr>
          <p:cNvPr id="6" name="Footer Placeholder 5"/>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6473" y="286604"/>
            <a:ext cx="8035636" cy="1136715"/>
          </a:xfrm>
          <a:prstGeom prst="rect">
            <a:avLst/>
          </a:prstGeom>
        </p:spPr>
        <p:txBody>
          <a:bodyPr vert="horz" lIns="91440" tIns="45720" rIns="91440" bIns="45720" rtlCol="0" anchor="b">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526473" y="1560945"/>
            <a:ext cx="8035636" cy="4308149"/>
          </a:xfrm>
          <a:prstGeom prst="rect">
            <a:avLst/>
          </a:prstGeom>
        </p:spPr>
        <p:txBody>
          <a:bodyPr vert="horz" lIns="0" tIns="45720" rIns="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cxnSp>
        <p:nvCxnSpPr>
          <p:cNvPr id="10" name="Straight Connector 9"/>
          <p:cNvCxnSpPr/>
          <p:nvPr/>
        </p:nvCxnSpPr>
        <p:spPr>
          <a:xfrm>
            <a:off x="526473" y="1423319"/>
            <a:ext cx="803563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6"/>
          <p:cNvSpPr/>
          <p:nvPr userDrawn="1"/>
        </p:nvSpPr>
        <p:spPr>
          <a:xfrm>
            <a:off x="2382" y="6551860"/>
            <a:ext cx="9141619" cy="3061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12" name="Rectangle 7"/>
          <p:cNvSpPr/>
          <p:nvPr userDrawn="1"/>
        </p:nvSpPr>
        <p:spPr>
          <a:xfrm flipV="1">
            <a:off x="12" y="6492874"/>
            <a:ext cx="9141619" cy="589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13" name="Date Placeholder 3"/>
          <p:cNvSpPr>
            <a:spLocks noGrp="1"/>
          </p:cNvSpPr>
          <p:nvPr>
            <p:ph type="dt" sz="half" idx="2"/>
          </p:nvPr>
        </p:nvSpPr>
        <p:spPr>
          <a:xfrm>
            <a:off x="822961" y="6459786"/>
            <a:ext cx="1854203" cy="365125"/>
          </a:xfrm>
          <a:prstGeom prst="rect">
            <a:avLst/>
          </a:prstGeom>
        </p:spPr>
        <p:txBody>
          <a:bodyPr/>
          <a:lstStyle/>
          <a:p>
            <a:fld id="{37C6EDC6-7BAC-B545-8928-775B6AD01511}" type="datetime1">
              <a:rPr lang="ja-JP" altLang="en-US" smtClean="0"/>
              <a:t>2018/7/30</a:t>
            </a:fld>
            <a:endParaRPr lang="en-US" dirty="0"/>
          </a:p>
        </p:txBody>
      </p:sp>
      <p:sp>
        <p:nvSpPr>
          <p:cNvPr id="14" name="Footer Placeholder 4"/>
          <p:cNvSpPr>
            <a:spLocks noGrp="1"/>
          </p:cNvSpPr>
          <p:nvPr>
            <p:ph type="ftr" sz="quarter" idx="3"/>
          </p:nvPr>
        </p:nvSpPr>
        <p:spPr>
          <a:xfrm>
            <a:off x="2764639" y="6459786"/>
            <a:ext cx="3617103" cy="365125"/>
          </a:xfrm>
          <a:prstGeom prst="rect">
            <a:avLst/>
          </a:prstGeom>
        </p:spPr>
        <p:txBody>
          <a:bodyPr/>
          <a:lstStyle/>
          <a:p>
            <a:endParaRPr lang="en-US" dirty="0"/>
          </a:p>
        </p:txBody>
      </p:sp>
      <p:sp>
        <p:nvSpPr>
          <p:cNvPr id="15" name="Slide Number Placeholder 5"/>
          <p:cNvSpPr>
            <a:spLocks noGrp="1"/>
          </p:cNvSpPr>
          <p:nvPr>
            <p:ph type="sldNum" sz="quarter" idx="4"/>
          </p:nvPr>
        </p:nvSpPr>
        <p:spPr>
          <a:xfrm>
            <a:off x="8157612" y="6492875"/>
            <a:ext cx="984019" cy="365125"/>
          </a:xfrm>
          <a:prstGeom prst="rect">
            <a:avLst/>
          </a:prstGeom>
        </p:spPr>
        <p:txBody>
          <a:bodyPr/>
          <a:lstStyle>
            <a:lvl1pPr algn="r">
              <a:defRPr sz="200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2423389"/>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charset="0"/>
        <a:buChar char=""/>
        <a:defRPr kumimoji="1"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4.emf"/></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7.emf"/></Relationships>
</file>

<file path=ppt/slides/_rels/slide24.xml.rels><?xml version="1.0" encoding="UTF-8" standalone="yes"?>
<Relationships xmlns="http://schemas.openxmlformats.org/package/2006/relationships"><Relationship Id="rId3" Type="http://schemas.openxmlformats.org/officeDocument/2006/relationships/image" Target="../media/image8.emf"/><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gn="ctr">
              <a:spcBef>
                <a:spcPts val="0"/>
              </a:spcBef>
              <a:defRPr/>
            </a:pPr>
            <a:r>
              <a:rPr lang="en-US" altLang="ja-JP" dirty="0" err="1" smtClean="0"/>
              <a:t>GPUDirect</a:t>
            </a:r>
            <a:r>
              <a:rPr lang="en-US" altLang="ja-JP" dirty="0" smtClean="0"/>
              <a:t> RDMA</a:t>
            </a:r>
            <a:r>
              <a:rPr lang="ja-JP" altLang="en-US" dirty="0" smtClean="0"/>
              <a:t>を用いた</a:t>
            </a:r>
            <a:r>
              <a:rPr lang="en-US" altLang="ja-JP" dirty="0" smtClean="0"/>
              <a:t/>
            </a:r>
            <a:br>
              <a:rPr lang="en-US" altLang="ja-JP" dirty="0" smtClean="0"/>
            </a:br>
            <a:r>
              <a:rPr lang="ja-JP" altLang="en-US" dirty="0" smtClean="0"/>
              <a:t>リモートホストの異常検知手法</a:t>
            </a:r>
            <a:endParaRPr lang="ja-JP" altLang="en-US" sz="3600" dirty="0"/>
          </a:p>
        </p:txBody>
      </p:sp>
      <p:sp>
        <p:nvSpPr>
          <p:cNvPr id="3" name="サブタイトル 2"/>
          <p:cNvSpPr>
            <a:spLocks noGrp="1"/>
          </p:cNvSpPr>
          <p:nvPr>
            <p:ph type="subTitle" idx="1"/>
          </p:nvPr>
        </p:nvSpPr>
        <p:spPr>
          <a:xfrm>
            <a:off x="822961" y="4509922"/>
            <a:ext cx="7543799" cy="1817305"/>
          </a:xfrm>
        </p:spPr>
        <p:txBody>
          <a:bodyPr>
            <a:noAutofit/>
          </a:bodyPr>
          <a:lstStyle/>
          <a:p>
            <a:pPr algn="ctr"/>
            <a:r>
              <a:rPr lang="ja-JP" altLang="en-US" sz="2200" dirty="0" smtClean="0">
                <a:solidFill>
                  <a:schemeClr val="tx1">
                    <a:lumMod val="75000"/>
                    <a:lumOff val="25000"/>
                  </a:schemeClr>
                </a:solidFill>
              </a:rPr>
              <a:t>九州工業大学</a:t>
            </a:r>
            <a:endParaRPr lang="en-US" altLang="ja-JP" sz="2200" dirty="0">
              <a:solidFill>
                <a:schemeClr val="tx1">
                  <a:lumMod val="75000"/>
                  <a:lumOff val="25000"/>
                </a:schemeClr>
              </a:solidFill>
            </a:endParaRPr>
          </a:p>
          <a:p>
            <a:pPr algn="ctr"/>
            <a:r>
              <a:rPr lang="ja-JP" altLang="en-US" sz="2200" dirty="0" smtClean="0">
                <a:solidFill>
                  <a:schemeClr val="tx1">
                    <a:lumMod val="75000"/>
                    <a:lumOff val="25000"/>
                  </a:schemeClr>
                </a:solidFill>
              </a:rPr>
              <a:t>金本</a:t>
            </a:r>
            <a:r>
              <a:rPr lang="ja-JP" altLang="en-US" sz="2200" dirty="0">
                <a:solidFill>
                  <a:schemeClr val="tx1">
                    <a:lumMod val="75000"/>
                    <a:lumOff val="25000"/>
                  </a:schemeClr>
                </a:solidFill>
              </a:rPr>
              <a:t>　</a:t>
            </a:r>
            <a:r>
              <a:rPr lang="ja-JP" altLang="en-US" sz="2200" dirty="0" smtClean="0">
                <a:solidFill>
                  <a:schemeClr val="tx1">
                    <a:lumMod val="75000"/>
                    <a:lumOff val="25000"/>
                  </a:schemeClr>
                </a:solidFill>
              </a:rPr>
              <a:t>颯将　　光来　健一</a:t>
            </a:r>
            <a:endParaRPr lang="ja-JP" altLang="en-US" sz="2200" dirty="0">
              <a:solidFill>
                <a:schemeClr val="tx1">
                  <a:lumMod val="75000"/>
                  <a:lumOff val="25000"/>
                </a:schemeClr>
              </a:solidFill>
            </a:endParaRPr>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59914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他の</a:t>
            </a:r>
            <a:r>
              <a:rPr kumimoji="1" lang="ja-JP" altLang="en-US" dirty="0"/>
              <a:t>検知手法での利用（</a:t>
            </a:r>
            <a:r>
              <a:rPr kumimoji="1" lang="en-US" altLang="ja-JP" dirty="0"/>
              <a:t>1/2</a:t>
            </a:r>
            <a:r>
              <a:rPr kumimoji="1" lang="ja-JP" altLang="en-US" dirty="0"/>
              <a:t>）</a:t>
            </a:r>
          </a:p>
        </p:txBody>
      </p:sp>
      <p:sp>
        <p:nvSpPr>
          <p:cNvPr id="3" name="Content Placeholder 2"/>
          <p:cNvSpPr>
            <a:spLocks noGrp="1"/>
          </p:cNvSpPr>
          <p:nvPr>
            <p:ph idx="1"/>
          </p:nvPr>
        </p:nvSpPr>
        <p:spPr/>
        <p:txBody>
          <a:bodyPr/>
          <a:lstStyle/>
          <a:p>
            <a:r>
              <a:rPr kumimoji="1" lang="ja-JP" altLang="en-US" dirty="0"/>
              <a:t>必要に応じて</a:t>
            </a:r>
            <a:r>
              <a:rPr kumimoji="1" lang="en-US" altLang="ja-JP" dirty="0"/>
              <a:t>GPU</a:t>
            </a:r>
            <a:r>
              <a:rPr kumimoji="1" lang="ja-JP" altLang="en-US" dirty="0"/>
              <a:t>に</a:t>
            </a:r>
            <a:r>
              <a:rPr kumimoji="1" lang="en-US" altLang="ja-JP" dirty="0"/>
              <a:t>OS</a:t>
            </a:r>
            <a:r>
              <a:rPr kumimoji="1" lang="ja-JP" altLang="en-US" dirty="0"/>
              <a:t>データ</a:t>
            </a:r>
            <a:r>
              <a:rPr lang="ja-JP" altLang="en-US" dirty="0"/>
              <a:t>を要求</a:t>
            </a:r>
            <a:r>
              <a:rPr lang="ja-JP" altLang="en-US" dirty="0" smtClean="0"/>
              <a:t>し，取得</a:t>
            </a:r>
            <a:r>
              <a:rPr lang="ja-JP" altLang="en-US" dirty="0"/>
              <a:t>したデータを用いて異常を検知</a:t>
            </a:r>
            <a:endParaRPr kumimoji="1" lang="en-US" altLang="ja-JP" dirty="0"/>
          </a:p>
          <a:p>
            <a:pPr lvl="1"/>
            <a:r>
              <a:rPr lang="ja-JP" altLang="en-US" dirty="0"/>
              <a:t>リモートホスト上で</a:t>
            </a:r>
            <a:r>
              <a:rPr lang="en-US" altLang="ja-JP" dirty="0"/>
              <a:t>OS</a:t>
            </a:r>
            <a:r>
              <a:rPr lang="ja-JP" altLang="en-US" dirty="0"/>
              <a:t>監視システムを動作させる</a:t>
            </a:r>
            <a:endParaRPr lang="en-US" altLang="ja-JP" dirty="0"/>
          </a:p>
          <a:p>
            <a:pPr lvl="1"/>
            <a:r>
              <a:rPr lang="en-US" altLang="ja-JP" dirty="0"/>
              <a:t>GPU</a:t>
            </a:r>
            <a:r>
              <a:rPr lang="ja-JP" altLang="en-US" dirty="0"/>
              <a:t>上で実行するより高度な</a:t>
            </a:r>
            <a:r>
              <a:rPr lang="en-US" altLang="ja-JP" dirty="0"/>
              <a:t>OS</a:t>
            </a:r>
            <a:r>
              <a:rPr lang="ja-JP" altLang="en-US" dirty="0"/>
              <a:t>監視システムを利用可能</a:t>
            </a:r>
            <a:endParaRPr lang="en-US" altLang="ja-JP" dirty="0"/>
          </a:p>
          <a:p>
            <a:pPr lvl="2"/>
            <a:r>
              <a:rPr lang="ja-JP" altLang="en-US" dirty="0"/>
              <a:t>例：</a:t>
            </a:r>
            <a:r>
              <a:rPr lang="en-US" altLang="ja-JP" dirty="0"/>
              <a:t>RemoteTrans </a:t>
            </a:r>
            <a:r>
              <a:rPr lang="ja-JP" altLang="en-US" dirty="0"/>
              <a:t>によるリモートホストでの既存</a:t>
            </a:r>
            <a:r>
              <a:rPr lang="en-US" altLang="ja-JP" dirty="0"/>
              <a:t>IDS</a:t>
            </a:r>
            <a:r>
              <a:rPr lang="ja-JP" altLang="en-US" dirty="0"/>
              <a:t>の実行</a:t>
            </a:r>
            <a:r>
              <a:rPr lang="en-US" altLang="ja-JP" dirty="0"/>
              <a:t> [Kourai et al.'16]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42" name="角丸四角形 41"/>
          <p:cNvSpPr/>
          <p:nvPr/>
        </p:nvSpPr>
        <p:spPr>
          <a:xfrm>
            <a:off x="1421578" y="4302045"/>
            <a:ext cx="4108401"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43" name="角丸四角形 42"/>
          <p:cNvSpPr/>
          <p:nvPr/>
        </p:nvSpPr>
        <p:spPr>
          <a:xfrm>
            <a:off x="6419818" y="4302044"/>
            <a:ext cx="1302605" cy="1774778"/>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リモートホスト</a:t>
            </a:r>
            <a:endParaRPr kumimoji="1" lang="ja-JP" altLang="en-US" sz="2100" dirty="0"/>
          </a:p>
        </p:txBody>
      </p:sp>
      <p:sp>
        <p:nvSpPr>
          <p:cNvPr id="44" name="テキスト ボックス 43"/>
          <p:cNvSpPr txBox="1"/>
          <p:nvPr/>
        </p:nvSpPr>
        <p:spPr>
          <a:xfrm>
            <a:off x="3107018" y="4302044"/>
            <a:ext cx="737520"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45" name="テキスト ボックス 44"/>
          <p:cNvSpPr txBox="1"/>
          <p:nvPr/>
        </p:nvSpPr>
        <p:spPr>
          <a:xfrm>
            <a:off x="3929875" y="4865788"/>
            <a:ext cx="1369841"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要求</a:t>
            </a:r>
            <a:endParaRPr kumimoji="1" lang="ja-JP" altLang="en-US" dirty="0">
              <a:latin typeface="MS PGothic" charset="-128"/>
              <a:ea typeface="MS PGothic" charset="-128"/>
              <a:cs typeface="MS PGothic" charset="-128"/>
            </a:endParaRPr>
          </a:p>
        </p:txBody>
      </p:sp>
      <p:sp>
        <p:nvSpPr>
          <p:cNvPr id="46" name="テキスト ボックス 45"/>
          <p:cNvSpPr txBox="1"/>
          <p:nvPr/>
        </p:nvSpPr>
        <p:spPr>
          <a:xfrm>
            <a:off x="3935785" y="5522348"/>
            <a:ext cx="13716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smtClean="0">
                <a:latin typeface="MS PGothic" charset="-128"/>
                <a:ea typeface="MS PGothic" charset="-128"/>
                <a:cs typeface="MS PGothic" charset="-128"/>
              </a:rPr>
              <a:t>OS</a:t>
            </a:r>
            <a:r>
              <a:rPr kumimoji="1" lang="ja-JP" altLang="en-US" dirty="0" smtClean="0">
                <a:latin typeface="MS PGothic" charset="-128"/>
                <a:ea typeface="MS PGothic" charset="-128"/>
                <a:cs typeface="MS PGothic" charset="-128"/>
              </a:rPr>
              <a:t>データ</a:t>
            </a:r>
            <a:endParaRPr kumimoji="1" lang="ja-JP" altLang="en-US" dirty="0">
              <a:latin typeface="MS PGothic" charset="-128"/>
              <a:ea typeface="MS PGothic" charset="-128"/>
              <a:cs typeface="MS PGothic" charset="-128"/>
            </a:endParaRPr>
          </a:p>
        </p:txBody>
      </p:sp>
      <p:sp>
        <p:nvSpPr>
          <p:cNvPr id="47" name="角丸四角形 27"/>
          <p:cNvSpPr/>
          <p:nvPr/>
        </p:nvSpPr>
        <p:spPr>
          <a:xfrm>
            <a:off x="1633364" y="4865788"/>
            <a:ext cx="1357419" cy="1024937"/>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データ</a:t>
            </a:r>
            <a:r>
              <a:rPr kumimoji="1" lang="en-US" altLang="ja-JP" sz="2100" dirty="0" smtClean="0"/>
              <a:t/>
            </a:r>
            <a:br>
              <a:rPr kumimoji="1" lang="en-US" altLang="ja-JP" sz="2100" dirty="0" smtClean="0"/>
            </a:br>
            <a:r>
              <a:rPr kumimoji="1" lang="ja-JP" altLang="en-US" sz="2100" dirty="0" smtClean="0"/>
              <a:t>取得</a:t>
            </a:r>
            <a:endParaRPr kumimoji="1" lang="en-US" altLang="ja-JP" sz="2100" dirty="0" smtClean="0"/>
          </a:p>
          <a:p>
            <a:pPr algn="ctr"/>
            <a:r>
              <a:rPr kumimoji="1" lang="ja-JP" altLang="en-US" sz="2100" dirty="0" smtClean="0"/>
              <a:t>システム</a:t>
            </a:r>
            <a:endParaRPr kumimoji="1" lang="ja-JP" altLang="en-US" sz="2100" dirty="0"/>
          </a:p>
        </p:txBody>
      </p:sp>
      <p:sp>
        <p:nvSpPr>
          <p:cNvPr id="48" name="角丸四角形 47"/>
          <p:cNvSpPr/>
          <p:nvPr/>
        </p:nvSpPr>
        <p:spPr>
          <a:xfrm>
            <a:off x="1954546" y="4496456"/>
            <a:ext cx="715053" cy="369332"/>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要求</a:t>
            </a:r>
            <a:endParaRPr kumimoji="1" lang="ja-JP" altLang="en-US" dirty="0"/>
          </a:p>
        </p:txBody>
      </p:sp>
      <p:sp>
        <p:nvSpPr>
          <p:cNvPr id="49" name="角丸四角形 48"/>
          <p:cNvSpPr/>
          <p:nvPr/>
        </p:nvSpPr>
        <p:spPr>
          <a:xfrm>
            <a:off x="6489499" y="5901710"/>
            <a:ext cx="1163243"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OS</a:t>
            </a:r>
            <a:r>
              <a:rPr kumimoji="1" lang="ja-JP" altLang="en-US" dirty="0" smtClean="0"/>
              <a:t>データ</a:t>
            </a:r>
            <a:endParaRPr kumimoji="1" lang="ja-JP" altLang="en-US" dirty="0"/>
          </a:p>
        </p:txBody>
      </p:sp>
      <p:sp>
        <p:nvSpPr>
          <p:cNvPr id="50" name="TextBox 4"/>
          <p:cNvSpPr txBox="1"/>
          <p:nvPr/>
        </p:nvSpPr>
        <p:spPr>
          <a:xfrm>
            <a:off x="5571954" y="4348491"/>
            <a:ext cx="798419" cy="646331"/>
          </a:xfrm>
          <a:prstGeom prst="rect">
            <a:avLst/>
          </a:prstGeom>
          <a:noFill/>
        </p:spPr>
        <p:txBody>
          <a:bodyPr wrap="square" rtlCol="0">
            <a:spAutoFit/>
          </a:bodyPr>
          <a:lstStyle/>
          <a:p>
            <a:pPr algn="ctr"/>
            <a:r>
              <a:rPr kumimoji="1" lang="en-US" altLang="ja-JP" dirty="0" smtClean="0"/>
              <a:t>RDMA Write</a:t>
            </a:r>
            <a:endParaRPr kumimoji="1" lang="ja-JP" altLang="en-US" dirty="0"/>
          </a:p>
        </p:txBody>
      </p:sp>
      <p:sp>
        <p:nvSpPr>
          <p:cNvPr id="51" name="左矢印 50"/>
          <p:cNvSpPr/>
          <p:nvPr/>
        </p:nvSpPr>
        <p:spPr>
          <a:xfrm>
            <a:off x="5307385" y="4939726"/>
            <a:ext cx="1112433" cy="253803"/>
          </a:xfrm>
          <a:prstGeom prst="leftArrow">
            <a:avLst>
              <a:gd name="adj1" fmla="val 42252"/>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左矢印 53"/>
          <p:cNvSpPr/>
          <p:nvPr/>
        </p:nvSpPr>
        <p:spPr>
          <a:xfrm flipH="1">
            <a:off x="5307385" y="5582700"/>
            <a:ext cx="1112433" cy="253803"/>
          </a:xfrm>
          <a:prstGeom prst="leftArrow">
            <a:avLst>
              <a:gd name="adj1" fmla="val 42252"/>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1" name="直線矢印コネクタ 60"/>
          <p:cNvCxnSpPr/>
          <p:nvPr/>
        </p:nvCxnSpPr>
        <p:spPr>
          <a:xfrm flipH="1">
            <a:off x="2977760" y="5066627"/>
            <a:ext cx="934220" cy="0"/>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62" name="直線矢印コネクタ 61"/>
          <p:cNvCxnSpPr/>
          <p:nvPr/>
        </p:nvCxnSpPr>
        <p:spPr>
          <a:xfrm>
            <a:off x="2990783" y="5711107"/>
            <a:ext cx="934220" cy="0"/>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63" name="角丸四角形 27"/>
          <p:cNvSpPr/>
          <p:nvPr/>
        </p:nvSpPr>
        <p:spPr>
          <a:xfrm>
            <a:off x="7626767" y="4676964"/>
            <a:ext cx="1357419" cy="1024937"/>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64" name="曲折矢印 63"/>
          <p:cNvSpPr/>
          <p:nvPr/>
        </p:nvSpPr>
        <p:spPr>
          <a:xfrm rot="10800000">
            <a:off x="7652742" y="5715885"/>
            <a:ext cx="669616" cy="490909"/>
          </a:xfrm>
          <a:prstGeom prst="bentArrow">
            <a:avLst>
              <a:gd name="adj1" fmla="val 23064"/>
              <a:gd name="adj2" fmla="val 25000"/>
              <a:gd name="adj3" fmla="val 34387"/>
              <a:gd name="adj4" fmla="val 43750"/>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65" name="TextBox 16"/>
          <p:cNvSpPr txBox="1"/>
          <p:nvPr/>
        </p:nvSpPr>
        <p:spPr>
          <a:xfrm>
            <a:off x="8197251" y="5914216"/>
            <a:ext cx="1028255" cy="338554"/>
          </a:xfrm>
          <a:prstGeom prst="rect">
            <a:avLst/>
          </a:prstGeom>
          <a:noFill/>
        </p:spPr>
        <p:txBody>
          <a:bodyPr wrap="square" rtlCol="0">
            <a:spAutoFit/>
          </a:bodyPr>
          <a:lstStyle/>
          <a:p>
            <a:pPr algn="ctr"/>
            <a:r>
              <a:rPr kumimoji="1" lang="ja-JP" altLang="en-US" sz="1600"/>
              <a:t>異常検知</a:t>
            </a:r>
            <a:endParaRPr kumimoji="1" lang="ja-JP" altLang="en-US" sz="1600" dirty="0"/>
          </a:p>
        </p:txBody>
      </p:sp>
      <p:sp>
        <p:nvSpPr>
          <p:cNvPr id="66" name="TextBox 4"/>
          <p:cNvSpPr txBox="1"/>
          <p:nvPr/>
        </p:nvSpPr>
        <p:spPr>
          <a:xfrm>
            <a:off x="5576381" y="5784996"/>
            <a:ext cx="793992" cy="646331"/>
          </a:xfrm>
          <a:prstGeom prst="rect">
            <a:avLst/>
          </a:prstGeom>
          <a:noFill/>
        </p:spPr>
        <p:txBody>
          <a:bodyPr wrap="square" rtlCol="0">
            <a:spAutoFit/>
          </a:bodyPr>
          <a:lstStyle/>
          <a:p>
            <a:pPr algn="ctr"/>
            <a:r>
              <a:rPr kumimoji="1" lang="en-US" altLang="ja-JP" dirty="0" smtClean="0"/>
              <a:t>RDMA Read</a:t>
            </a:r>
            <a:endParaRPr kumimoji="1" lang="ja-JP" altLang="en-US" dirty="0"/>
          </a:p>
        </p:txBody>
      </p:sp>
    </p:spTree>
    <p:extLst>
      <p:ext uri="{BB962C8B-B14F-4D97-AF65-F5344CB8AC3E}">
        <p14:creationId xmlns:p14="http://schemas.microsoft.com/office/powerpoint/2010/main" val="8609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down)">
                                      <p:cBhvr>
                                        <p:cTn id="7" dur="500"/>
                                        <p:tgtEl>
                                          <p:spTgt spid="5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down)">
                                      <p:cBhvr>
                                        <p:cTn id="10" dur="500"/>
                                        <p:tgtEl>
                                          <p:spTgt spid="5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45">
                                            <p:txEl>
                                              <p:pRg st="0" end="0"/>
                                            </p:txEl>
                                          </p:spTgt>
                                        </p:tgtEl>
                                        <p:attrNameLst>
                                          <p:attrName>style.visibility</p:attrName>
                                        </p:attrNameLst>
                                      </p:cBhvr>
                                      <p:to>
                                        <p:strVal val="visible"/>
                                      </p:to>
                                    </p:set>
                                    <p:animEffect transition="in" filter="wipe(down)">
                                      <p:cBhvr>
                                        <p:cTn id="15" dur="500"/>
                                        <p:tgtEl>
                                          <p:spTgt spid="4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wipe(down)">
                                      <p:cBhvr>
                                        <p:cTn id="20" dur="500"/>
                                        <p:tgtEl>
                                          <p:spTgt spid="48"/>
                                        </p:tgtEl>
                                      </p:cBhvr>
                                    </p:animEffect>
                                  </p:childTnLst>
                                </p:cTn>
                              </p:par>
                              <p:par>
                                <p:cTn id="21" presetID="22" presetClass="entr" presetSubtype="4" fill="hold" nodeType="with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wipe(down)">
                                      <p:cBhvr>
                                        <p:cTn id="23" dur="500"/>
                                        <p:tgtEl>
                                          <p:spTgt spid="6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46">
                                            <p:txEl>
                                              <p:pRg st="0" end="0"/>
                                            </p:txEl>
                                          </p:spTgt>
                                        </p:tgtEl>
                                        <p:attrNameLst>
                                          <p:attrName>style.visibility</p:attrName>
                                        </p:attrNameLst>
                                      </p:cBhvr>
                                      <p:to>
                                        <p:strVal val="visible"/>
                                      </p:to>
                                    </p:set>
                                    <p:animEffect transition="in" filter="wipe(down)">
                                      <p:cBhvr>
                                        <p:cTn id="28" dur="500"/>
                                        <p:tgtEl>
                                          <p:spTgt spid="46">
                                            <p:txEl>
                                              <p:pRg st="0" end="0"/>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62"/>
                                        </p:tgtEl>
                                        <p:attrNameLst>
                                          <p:attrName>style.visibility</p:attrName>
                                        </p:attrNameLst>
                                      </p:cBhvr>
                                      <p:to>
                                        <p:strVal val="visible"/>
                                      </p:to>
                                    </p:set>
                                    <p:animEffect transition="in" filter="wipe(down)">
                                      <p:cBhvr>
                                        <p:cTn id="31" dur="500"/>
                                        <p:tgtEl>
                                          <p:spTgt spid="6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1" nodeType="click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wipe(down)">
                                      <p:cBhvr>
                                        <p:cTn id="36" dur="500"/>
                                        <p:tgtEl>
                                          <p:spTgt spid="66"/>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animEffect transition="in" filter="wipe(down)">
                                      <p:cBhvr>
                                        <p:cTn id="39" dur="500"/>
                                        <p:tgtEl>
                                          <p:spTgt spid="5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wipe(down)">
                                      <p:cBhvr>
                                        <p:cTn id="44" dur="500"/>
                                        <p:tgtEl>
                                          <p:spTgt spid="4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wipe(down)">
                                      <p:cBhvr>
                                        <p:cTn id="49" dur="500"/>
                                        <p:tgtEl>
                                          <p:spTgt spid="65"/>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64"/>
                                        </p:tgtEl>
                                        <p:attrNameLst>
                                          <p:attrName>style.visibility</p:attrName>
                                        </p:attrNameLst>
                                      </p:cBhvr>
                                      <p:to>
                                        <p:strVal val="visible"/>
                                      </p:to>
                                    </p:set>
                                    <p:animEffect transition="in" filter="wipe(down)">
                                      <p:cBhvr>
                                        <p:cTn id="5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p:bldP spid="51" grpId="0" animBg="1"/>
      <p:bldP spid="54" grpId="0" animBg="1"/>
      <p:bldP spid="64" grpId="0" animBg="1"/>
      <p:bldP spid="65" grpId="0"/>
      <p:bldP spid="66"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619" y="1551113"/>
            <a:ext cx="8278761" cy="4761197"/>
          </a:xfrm>
        </p:spPr>
        <p:txBody>
          <a:bodyPr/>
          <a:lstStyle/>
          <a:p>
            <a:r>
              <a:rPr lang="ja-JP" altLang="en-US" dirty="0"/>
              <a:t>定期的にメインメモリ上のデータを一括取得して異常を検知</a:t>
            </a:r>
            <a:endParaRPr lang="en-US" altLang="ja-JP" dirty="0"/>
          </a:p>
          <a:p>
            <a:pPr lvl="1"/>
            <a:r>
              <a:rPr lang="ja-JP" altLang="en-US" dirty="0"/>
              <a:t>リモートホスト上の</a:t>
            </a:r>
            <a:r>
              <a:rPr lang="en-US" altLang="ja-JP" dirty="0"/>
              <a:t>OS</a:t>
            </a:r>
            <a:r>
              <a:rPr lang="ja-JP" altLang="en-US" dirty="0"/>
              <a:t>監視システムがデータを解析</a:t>
            </a:r>
            <a:endParaRPr lang="en-US" altLang="ja-JP" dirty="0"/>
          </a:p>
          <a:p>
            <a:pPr lvl="2"/>
            <a:r>
              <a:rPr lang="ja-JP" altLang="en-US" dirty="0"/>
              <a:t>例：</a:t>
            </a:r>
            <a:r>
              <a:rPr lang="en-US" altLang="ja-JP" dirty="0"/>
              <a:t>Copilot [Petroni et al</a:t>
            </a:r>
            <a:r>
              <a:rPr lang="en-US" altLang="ja-JP" dirty="0" smtClean="0"/>
              <a:t>.‘04]</a:t>
            </a:r>
            <a:r>
              <a:rPr lang="ja-JP" altLang="en-US" dirty="0" smtClean="0"/>
              <a:t>，</a:t>
            </a:r>
            <a:r>
              <a:rPr lang="en-US" altLang="ja-JP" dirty="0" err="1" smtClean="0"/>
              <a:t>HyperCheck</a:t>
            </a:r>
            <a:r>
              <a:rPr lang="en-US" altLang="ja-JP" dirty="0" smtClean="0"/>
              <a:t> </a:t>
            </a:r>
            <a:r>
              <a:rPr lang="en-US" altLang="ja-JP" dirty="0"/>
              <a:t>[Wang et al.'10]</a:t>
            </a:r>
          </a:p>
          <a:p>
            <a:pPr lvl="1"/>
            <a:r>
              <a:rPr kumimoji="1" lang="ja-JP" altLang="en-US" dirty="0"/>
              <a:t>大量のデータを</a:t>
            </a:r>
            <a:r>
              <a:rPr kumimoji="1" lang="en-US" altLang="ja-JP" dirty="0"/>
              <a:t>RDMA</a:t>
            </a:r>
            <a:r>
              <a:rPr kumimoji="1" lang="ja-JP" altLang="en-US" dirty="0"/>
              <a:t>転送するので転送効率がよい</a:t>
            </a:r>
            <a:endParaRPr kumimoji="1" lang="en-US" altLang="ja-JP"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
        <p:nvSpPr>
          <p:cNvPr id="22" name="Title 1"/>
          <p:cNvSpPr>
            <a:spLocks noGrp="1"/>
          </p:cNvSpPr>
          <p:nvPr>
            <p:ph type="title"/>
          </p:nvPr>
        </p:nvSpPr>
        <p:spPr/>
        <p:txBody>
          <a:bodyPr/>
          <a:lstStyle/>
          <a:p>
            <a:r>
              <a:rPr lang="ja-JP" altLang="en-US" dirty="0"/>
              <a:t>他の</a:t>
            </a:r>
            <a:r>
              <a:rPr kumimoji="1" lang="ja-JP" altLang="en-US" dirty="0"/>
              <a:t>検知手法での利用（</a:t>
            </a:r>
            <a:r>
              <a:rPr kumimoji="1" lang="en-US" altLang="ja-JP" dirty="0"/>
              <a:t>2/2</a:t>
            </a:r>
            <a:r>
              <a:rPr kumimoji="1" lang="ja-JP" altLang="en-US" dirty="0"/>
              <a:t>）</a:t>
            </a:r>
          </a:p>
        </p:txBody>
      </p:sp>
      <p:sp>
        <p:nvSpPr>
          <p:cNvPr id="21" name="角丸四角形 20"/>
          <p:cNvSpPr/>
          <p:nvPr/>
        </p:nvSpPr>
        <p:spPr>
          <a:xfrm>
            <a:off x="1421578" y="4302045"/>
            <a:ext cx="4108401"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5" name="角丸四角形 24"/>
          <p:cNvSpPr/>
          <p:nvPr/>
        </p:nvSpPr>
        <p:spPr>
          <a:xfrm>
            <a:off x="6419818" y="4302044"/>
            <a:ext cx="1302605" cy="1774778"/>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リモートホスト</a:t>
            </a:r>
            <a:endParaRPr kumimoji="1" lang="ja-JP" altLang="en-US" sz="2100" dirty="0"/>
          </a:p>
        </p:txBody>
      </p:sp>
      <p:sp>
        <p:nvSpPr>
          <p:cNvPr id="26" name="テキスト ボックス 25"/>
          <p:cNvSpPr txBox="1"/>
          <p:nvPr/>
        </p:nvSpPr>
        <p:spPr>
          <a:xfrm>
            <a:off x="3107018" y="4302044"/>
            <a:ext cx="737520"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27" name="テキスト ボックス 26"/>
          <p:cNvSpPr txBox="1"/>
          <p:nvPr/>
        </p:nvSpPr>
        <p:spPr>
          <a:xfrm>
            <a:off x="3929875" y="4865788"/>
            <a:ext cx="1369841"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要求</a:t>
            </a:r>
            <a:endParaRPr kumimoji="1" lang="ja-JP" altLang="en-US" dirty="0">
              <a:latin typeface="MS PGothic" charset="-128"/>
              <a:ea typeface="MS PGothic" charset="-128"/>
              <a:cs typeface="MS PGothic" charset="-128"/>
            </a:endParaRPr>
          </a:p>
        </p:txBody>
      </p:sp>
      <p:sp>
        <p:nvSpPr>
          <p:cNvPr id="28" name="テキスト ボックス 27"/>
          <p:cNvSpPr txBox="1"/>
          <p:nvPr/>
        </p:nvSpPr>
        <p:spPr>
          <a:xfrm>
            <a:off x="3935785" y="5522348"/>
            <a:ext cx="1371600"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メインメモリ</a:t>
            </a:r>
            <a:endParaRPr kumimoji="1" lang="ja-JP" altLang="en-US" dirty="0">
              <a:latin typeface="MS PGothic" charset="-128"/>
              <a:ea typeface="MS PGothic" charset="-128"/>
              <a:cs typeface="MS PGothic" charset="-128"/>
            </a:endParaRPr>
          </a:p>
        </p:txBody>
      </p:sp>
      <p:sp>
        <p:nvSpPr>
          <p:cNvPr id="29" name="角丸四角形 27"/>
          <p:cNvSpPr/>
          <p:nvPr/>
        </p:nvSpPr>
        <p:spPr>
          <a:xfrm>
            <a:off x="1633364" y="4865788"/>
            <a:ext cx="1357419" cy="1024937"/>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データ</a:t>
            </a:r>
            <a:r>
              <a:rPr kumimoji="1" lang="en-US" altLang="ja-JP" sz="2100" dirty="0" smtClean="0"/>
              <a:t/>
            </a:r>
            <a:br>
              <a:rPr kumimoji="1" lang="en-US" altLang="ja-JP" sz="2100" dirty="0" smtClean="0"/>
            </a:br>
            <a:r>
              <a:rPr kumimoji="1" lang="ja-JP" altLang="en-US" sz="2100" dirty="0" smtClean="0"/>
              <a:t>取得</a:t>
            </a:r>
            <a:endParaRPr kumimoji="1" lang="en-US" altLang="ja-JP" sz="2100" dirty="0" smtClean="0"/>
          </a:p>
          <a:p>
            <a:pPr algn="ctr"/>
            <a:r>
              <a:rPr kumimoji="1" lang="ja-JP" altLang="en-US" sz="2100" dirty="0" smtClean="0"/>
              <a:t>システム</a:t>
            </a:r>
            <a:endParaRPr kumimoji="1" lang="ja-JP" altLang="en-US" sz="2100" dirty="0"/>
          </a:p>
        </p:txBody>
      </p:sp>
      <p:sp>
        <p:nvSpPr>
          <p:cNvPr id="30" name="角丸四角形 29"/>
          <p:cNvSpPr/>
          <p:nvPr/>
        </p:nvSpPr>
        <p:spPr>
          <a:xfrm>
            <a:off x="1954546" y="4503097"/>
            <a:ext cx="715053" cy="369332"/>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要求</a:t>
            </a:r>
            <a:endParaRPr kumimoji="1" lang="ja-JP" altLang="en-US" dirty="0"/>
          </a:p>
        </p:txBody>
      </p:sp>
      <p:sp>
        <p:nvSpPr>
          <p:cNvPr id="32" name="TextBox 4"/>
          <p:cNvSpPr txBox="1"/>
          <p:nvPr/>
        </p:nvSpPr>
        <p:spPr>
          <a:xfrm>
            <a:off x="5571954" y="4348491"/>
            <a:ext cx="798419" cy="646331"/>
          </a:xfrm>
          <a:prstGeom prst="rect">
            <a:avLst/>
          </a:prstGeom>
          <a:noFill/>
        </p:spPr>
        <p:txBody>
          <a:bodyPr wrap="square" rtlCol="0">
            <a:spAutoFit/>
          </a:bodyPr>
          <a:lstStyle/>
          <a:p>
            <a:pPr algn="ctr"/>
            <a:r>
              <a:rPr kumimoji="1" lang="en-US" altLang="ja-JP" dirty="0" smtClean="0"/>
              <a:t>RDMA Write</a:t>
            </a:r>
            <a:endParaRPr kumimoji="1" lang="ja-JP" altLang="en-US" dirty="0"/>
          </a:p>
        </p:txBody>
      </p:sp>
      <p:sp>
        <p:nvSpPr>
          <p:cNvPr id="33" name="左矢印 32"/>
          <p:cNvSpPr/>
          <p:nvPr/>
        </p:nvSpPr>
        <p:spPr>
          <a:xfrm>
            <a:off x="5307385" y="4939726"/>
            <a:ext cx="1112433" cy="253803"/>
          </a:xfrm>
          <a:prstGeom prst="leftArrow">
            <a:avLst>
              <a:gd name="adj1" fmla="val 42252"/>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左矢印 35"/>
          <p:cNvSpPr/>
          <p:nvPr/>
        </p:nvSpPr>
        <p:spPr>
          <a:xfrm flipH="1">
            <a:off x="5297555" y="5584205"/>
            <a:ext cx="1112433" cy="253803"/>
          </a:xfrm>
          <a:prstGeom prst="leftArrow">
            <a:avLst>
              <a:gd name="adj1" fmla="val 42252"/>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矢印コネクタ 36"/>
          <p:cNvCxnSpPr/>
          <p:nvPr/>
        </p:nvCxnSpPr>
        <p:spPr>
          <a:xfrm flipH="1">
            <a:off x="2977760" y="5066627"/>
            <a:ext cx="934220" cy="0"/>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38" name="直線矢印コネクタ 37"/>
          <p:cNvCxnSpPr/>
          <p:nvPr/>
        </p:nvCxnSpPr>
        <p:spPr>
          <a:xfrm>
            <a:off x="2990783" y="5711107"/>
            <a:ext cx="934220" cy="0"/>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39" name="角丸四角形 27"/>
          <p:cNvSpPr/>
          <p:nvPr/>
        </p:nvSpPr>
        <p:spPr>
          <a:xfrm>
            <a:off x="7626767" y="4676964"/>
            <a:ext cx="1357419" cy="1024937"/>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40" name="曲折矢印 39"/>
          <p:cNvSpPr/>
          <p:nvPr/>
        </p:nvSpPr>
        <p:spPr>
          <a:xfrm rot="10800000">
            <a:off x="7732254" y="5706052"/>
            <a:ext cx="599935" cy="531670"/>
          </a:xfrm>
          <a:prstGeom prst="bentArrow">
            <a:avLst>
              <a:gd name="adj1" fmla="val 23064"/>
              <a:gd name="adj2" fmla="val 25000"/>
              <a:gd name="adj3" fmla="val 34387"/>
              <a:gd name="adj4" fmla="val 43750"/>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41" name="TextBox 16"/>
          <p:cNvSpPr txBox="1"/>
          <p:nvPr/>
        </p:nvSpPr>
        <p:spPr>
          <a:xfrm>
            <a:off x="8197251" y="5914216"/>
            <a:ext cx="1028255" cy="338554"/>
          </a:xfrm>
          <a:prstGeom prst="rect">
            <a:avLst/>
          </a:prstGeom>
          <a:noFill/>
        </p:spPr>
        <p:txBody>
          <a:bodyPr wrap="square" rtlCol="0">
            <a:spAutoFit/>
          </a:bodyPr>
          <a:lstStyle/>
          <a:p>
            <a:pPr algn="ctr"/>
            <a:r>
              <a:rPr kumimoji="1" lang="ja-JP" altLang="en-US" sz="1600"/>
              <a:t>異常検知</a:t>
            </a:r>
            <a:endParaRPr kumimoji="1" lang="ja-JP" altLang="en-US" sz="1600" dirty="0"/>
          </a:p>
        </p:txBody>
      </p:sp>
      <p:sp>
        <p:nvSpPr>
          <p:cNvPr id="42" name="TextBox 4"/>
          <p:cNvSpPr txBox="1"/>
          <p:nvPr/>
        </p:nvSpPr>
        <p:spPr>
          <a:xfrm>
            <a:off x="5576381" y="5784996"/>
            <a:ext cx="793992" cy="646331"/>
          </a:xfrm>
          <a:prstGeom prst="rect">
            <a:avLst/>
          </a:prstGeom>
          <a:noFill/>
        </p:spPr>
        <p:txBody>
          <a:bodyPr wrap="square" rtlCol="0">
            <a:spAutoFit/>
          </a:bodyPr>
          <a:lstStyle/>
          <a:p>
            <a:pPr algn="ctr"/>
            <a:r>
              <a:rPr kumimoji="1" lang="en-US" altLang="ja-JP" dirty="0" smtClean="0"/>
              <a:t>RDMA Read</a:t>
            </a:r>
            <a:endParaRPr kumimoji="1" lang="ja-JP" altLang="en-US" dirty="0"/>
          </a:p>
        </p:txBody>
      </p:sp>
      <p:sp>
        <p:nvSpPr>
          <p:cNvPr id="43" name="角丸四角形 42"/>
          <p:cNvSpPr/>
          <p:nvPr/>
        </p:nvSpPr>
        <p:spPr>
          <a:xfrm>
            <a:off x="6416636" y="5897190"/>
            <a:ext cx="2628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44" name="角丸四角形 43"/>
          <p:cNvSpPr/>
          <p:nvPr/>
        </p:nvSpPr>
        <p:spPr>
          <a:xfrm>
            <a:off x="6680582" y="5899893"/>
            <a:ext cx="2628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45" name="角丸四角形 44"/>
          <p:cNvSpPr/>
          <p:nvPr/>
        </p:nvSpPr>
        <p:spPr>
          <a:xfrm>
            <a:off x="6938702" y="5897190"/>
            <a:ext cx="2628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46" name="角丸四角形 45"/>
          <p:cNvSpPr/>
          <p:nvPr/>
        </p:nvSpPr>
        <p:spPr>
          <a:xfrm>
            <a:off x="7196647" y="5897190"/>
            <a:ext cx="2628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47" name="角丸四角形 46"/>
          <p:cNvSpPr/>
          <p:nvPr/>
        </p:nvSpPr>
        <p:spPr>
          <a:xfrm>
            <a:off x="7453710" y="5897190"/>
            <a:ext cx="2628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31" name="角丸四角形 30"/>
          <p:cNvSpPr/>
          <p:nvPr/>
        </p:nvSpPr>
        <p:spPr>
          <a:xfrm>
            <a:off x="6418004" y="5894849"/>
            <a:ext cx="1318730" cy="377262"/>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メインメモリ</a:t>
            </a:r>
            <a:endParaRPr kumimoji="1" lang="ja-JP" altLang="en-US" dirty="0"/>
          </a:p>
        </p:txBody>
      </p:sp>
    </p:spTree>
    <p:extLst>
      <p:ext uri="{BB962C8B-B14F-4D97-AF65-F5344CB8AC3E}">
        <p14:creationId xmlns:p14="http://schemas.microsoft.com/office/powerpoint/2010/main" val="107275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down)">
                                      <p:cBhvr>
                                        <p:cTn id="7" dur="500"/>
                                        <p:tgtEl>
                                          <p:spTgt spid="3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wipe(down)">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7">
                                            <p:txEl>
                                              <p:pRg st="0" end="0"/>
                                            </p:txEl>
                                          </p:spTgt>
                                        </p:tgtEl>
                                        <p:attrNameLst>
                                          <p:attrName>style.visibility</p:attrName>
                                        </p:attrNameLst>
                                      </p:cBhvr>
                                      <p:to>
                                        <p:strVal val="visible"/>
                                      </p:to>
                                    </p:set>
                                    <p:animEffect transition="in" filter="wipe(down)">
                                      <p:cBhvr>
                                        <p:cTn id="15" dur="500"/>
                                        <p:tgtEl>
                                          <p:spTgt spid="2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wipe(down)">
                                      <p:cBhvr>
                                        <p:cTn id="20" dur="500"/>
                                        <p:tgtEl>
                                          <p:spTgt spid="30"/>
                                        </p:tgtEl>
                                      </p:cBhvr>
                                    </p:animEffect>
                                  </p:childTnLst>
                                </p:cTn>
                              </p:par>
                              <p:par>
                                <p:cTn id="21" presetID="22" presetClass="entr" presetSubtype="4" fill="hold" nodeType="with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wipe(down)">
                                      <p:cBhvr>
                                        <p:cTn id="23" dur="500"/>
                                        <p:tgtEl>
                                          <p:spTgt spid="3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28">
                                            <p:txEl>
                                              <p:pRg st="0" end="0"/>
                                            </p:txEl>
                                          </p:spTgt>
                                        </p:tgtEl>
                                        <p:attrNameLst>
                                          <p:attrName>style.visibility</p:attrName>
                                        </p:attrNameLst>
                                      </p:cBhvr>
                                      <p:to>
                                        <p:strVal val="visible"/>
                                      </p:to>
                                    </p:set>
                                    <p:animEffect transition="in" filter="wipe(down)">
                                      <p:cBhvr>
                                        <p:cTn id="28" dur="500"/>
                                        <p:tgtEl>
                                          <p:spTgt spid="28">
                                            <p:txEl>
                                              <p:pRg st="0" end="0"/>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down)">
                                      <p:cBhvr>
                                        <p:cTn id="31" dur="500"/>
                                        <p:tgtEl>
                                          <p:spTgt spid="3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42"/>
                                        </p:tgtEl>
                                        <p:attrNameLst>
                                          <p:attrName>style.visibility</p:attrName>
                                        </p:attrNameLst>
                                      </p:cBhvr>
                                      <p:to>
                                        <p:strVal val="visible"/>
                                      </p:to>
                                    </p:set>
                                    <p:animEffect transition="in" filter="wipe(down)">
                                      <p:cBhvr>
                                        <p:cTn id="36" dur="500"/>
                                        <p:tgtEl>
                                          <p:spTgt spid="42"/>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wipe(down)">
                                      <p:cBhvr>
                                        <p:cTn id="39" dur="500"/>
                                        <p:tgtEl>
                                          <p:spTgt spid="36"/>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wipe(down)">
                                      <p:cBhvr>
                                        <p:cTn id="42" dur="500"/>
                                        <p:tgtEl>
                                          <p:spTgt spid="43"/>
                                        </p:tgtEl>
                                      </p:cBhvr>
                                    </p:animEffect>
                                  </p:childTnLst>
                                </p:cTn>
                              </p:par>
                            </p:childTnLst>
                          </p:cTn>
                        </p:par>
                        <p:par>
                          <p:cTn id="43" fill="hold">
                            <p:stCondLst>
                              <p:cond delay="500"/>
                            </p:stCondLst>
                            <p:childTnLst>
                              <p:par>
                                <p:cTn id="44" presetID="22" presetClass="entr" presetSubtype="4" fill="hold" grpId="0" nodeType="after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wipe(down)">
                                      <p:cBhvr>
                                        <p:cTn id="46" dur="750"/>
                                        <p:tgtEl>
                                          <p:spTgt spid="44"/>
                                        </p:tgtEl>
                                      </p:cBhvr>
                                    </p:animEffect>
                                  </p:childTnLst>
                                </p:cTn>
                              </p:par>
                            </p:childTnLst>
                          </p:cTn>
                        </p:par>
                        <p:par>
                          <p:cTn id="47" fill="hold">
                            <p:stCondLst>
                              <p:cond delay="1250"/>
                            </p:stCondLst>
                            <p:childTnLst>
                              <p:par>
                                <p:cTn id="48" presetID="22" presetClass="entr" presetSubtype="4" fill="hold" grpId="0" nodeType="afterEffect">
                                  <p:stCondLst>
                                    <p:cond delay="0"/>
                                  </p:stCondLst>
                                  <p:childTnLst>
                                    <p:set>
                                      <p:cBhvr>
                                        <p:cTn id="49" dur="1" fill="hold">
                                          <p:stCondLst>
                                            <p:cond delay="0"/>
                                          </p:stCondLst>
                                        </p:cTn>
                                        <p:tgtEl>
                                          <p:spTgt spid="45"/>
                                        </p:tgtEl>
                                        <p:attrNameLst>
                                          <p:attrName>style.visibility</p:attrName>
                                        </p:attrNameLst>
                                      </p:cBhvr>
                                      <p:to>
                                        <p:strVal val="visible"/>
                                      </p:to>
                                    </p:set>
                                    <p:animEffect transition="in" filter="wipe(down)">
                                      <p:cBhvr>
                                        <p:cTn id="50" dur="750"/>
                                        <p:tgtEl>
                                          <p:spTgt spid="45"/>
                                        </p:tgtEl>
                                      </p:cBhvr>
                                    </p:animEffect>
                                  </p:childTnLst>
                                </p:cTn>
                              </p:par>
                            </p:childTnLst>
                          </p:cTn>
                        </p:par>
                        <p:par>
                          <p:cTn id="51" fill="hold">
                            <p:stCondLst>
                              <p:cond delay="2000"/>
                            </p:stCondLst>
                            <p:childTnLst>
                              <p:par>
                                <p:cTn id="52" presetID="22" presetClass="entr" presetSubtype="4" fill="hold" grpId="0" nodeType="after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wipe(down)">
                                      <p:cBhvr>
                                        <p:cTn id="54" dur="750"/>
                                        <p:tgtEl>
                                          <p:spTgt spid="46"/>
                                        </p:tgtEl>
                                      </p:cBhvr>
                                    </p:animEffect>
                                  </p:childTnLst>
                                </p:cTn>
                              </p:par>
                            </p:childTnLst>
                          </p:cTn>
                        </p:par>
                        <p:par>
                          <p:cTn id="55" fill="hold">
                            <p:stCondLst>
                              <p:cond delay="2750"/>
                            </p:stCondLst>
                            <p:childTnLst>
                              <p:par>
                                <p:cTn id="56" presetID="22" presetClass="entr" presetSubtype="4" fill="hold" grpId="0" nodeType="afterEffect">
                                  <p:stCondLst>
                                    <p:cond delay="0"/>
                                  </p:stCondLst>
                                  <p:childTnLst>
                                    <p:set>
                                      <p:cBhvr>
                                        <p:cTn id="57" dur="1" fill="hold">
                                          <p:stCondLst>
                                            <p:cond delay="0"/>
                                          </p:stCondLst>
                                        </p:cTn>
                                        <p:tgtEl>
                                          <p:spTgt spid="47"/>
                                        </p:tgtEl>
                                        <p:attrNameLst>
                                          <p:attrName>style.visibility</p:attrName>
                                        </p:attrNameLst>
                                      </p:cBhvr>
                                      <p:to>
                                        <p:strVal val="visible"/>
                                      </p:to>
                                    </p:set>
                                    <p:animEffect transition="in" filter="wipe(down)">
                                      <p:cBhvr>
                                        <p:cTn id="58" dur="750"/>
                                        <p:tgtEl>
                                          <p:spTgt spid="47"/>
                                        </p:tgtEl>
                                      </p:cBhvr>
                                    </p:animEffect>
                                  </p:childTnLst>
                                </p:cTn>
                              </p:par>
                            </p:childTnLst>
                          </p:cTn>
                        </p:par>
                        <p:par>
                          <p:cTn id="59" fill="hold">
                            <p:stCondLst>
                              <p:cond delay="3500"/>
                            </p:stCondLst>
                            <p:childTnLst>
                              <p:par>
                                <p:cTn id="60" presetID="22" presetClass="entr" presetSubtype="4" fill="hold" grpId="0" nodeType="afterEffect">
                                  <p:stCondLst>
                                    <p:cond delay="0"/>
                                  </p:stCondLst>
                                  <p:childTnLst>
                                    <p:set>
                                      <p:cBhvr>
                                        <p:cTn id="61" dur="1" fill="hold">
                                          <p:stCondLst>
                                            <p:cond delay="0"/>
                                          </p:stCondLst>
                                        </p:cTn>
                                        <p:tgtEl>
                                          <p:spTgt spid="31"/>
                                        </p:tgtEl>
                                        <p:attrNameLst>
                                          <p:attrName>style.visibility</p:attrName>
                                        </p:attrNameLst>
                                      </p:cBhvr>
                                      <p:to>
                                        <p:strVal val="visible"/>
                                      </p:to>
                                    </p:set>
                                    <p:animEffect transition="in" filter="wipe(down)">
                                      <p:cBhvr>
                                        <p:cTn id="62" dur="750"/>
                                        <p:tgtEl>
                                          <p:spTgt spid="3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41"/>
                                        </p:tgtEl>
                                        <p:attrNameLst>
                                          <p:attrName>style.visibility</p:attrName>
                                        </p:attrNameLst>
                                      </p:cBhvr>
                                      <p:to>
                                        <p:strVal val="visible"/>
                                      </p:to>
                                    </p:set>
                                    <p:animEffect transition="in" filter="wipe(down)">
                                      <p:cBhvr>
                                        <p:cTn id="67" dur="500"/>
                                        <p:tgtEl>
                                          <p:spTgt spid="41"/>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down)">
                                      <p:cBhvr>
                                        <p:cTn id="7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p:bldP spid="33" grpId="0" animBg="1"/>
      <p:bldP spid="36" grpId="0" animBg="1"/>
      <p:bldP spid="40" grpId="0" animBg="1"/>
      <p:bldP spid="41" grpId="0"/>
      <p:bldP spid="42" grpId="0"/>
      <p:bldP spid="43" grpId="0" animBg="1"/>
      <p:bldP spid="44" grpId="0" animBg="1"/>
      <p:bldP spid="45" grpId="0" animBg="1"/>
      <p:bldP spid="46" grpId="0" animBg="1"/>
      <p:bldP spid="47"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smtClean="0"/>
              <a:t>ハートビートでの利用</a:t>
            </a:r>
            <a:endParaRPr kumimoji="1" lang="ja-JP" altLang="en-US" dirty="0"/>
          </a:p>
        </p:txBody>
      </p:sp>
      <p:sp>
        <p:nvSpPr>
          <p:cNvPr id="3" name="Content Placeholder 2"/>
          <p:cNvSpPr>
            <a:spLocks noGrp="1"/>
          </p:cNvSpPr>
          <p:nvPr>
            <p:ph idx="1"/>
          </p:nvPr>
        </p:nvSpPr>
        <p:spPr/>
        <p:txBody>
          <a:bodyPr/>
          <a:lstStyle/>
          <a:p>
            <a:r>
              <a:rPr lang="ja-JP" altLang="en-US" dirty="0" smtClean="0"/>
              <a:t>定期的に小さなデータを送り合うことで</a:t>
            </a:r>
            <a:r>
              <a:rPr lang="en-US" altLang="ja-JP" dirty="0" smtClean="0"/>
              <a:t>OS</a:t>
            </a:r>
            <a:r>
              <a:rPr lang="ja-JP" altLang="en-US" dirty="0" smtClean="0"/>
              <a:t>監視システムの異常を検知</a:t>
            </a:r>
            <a:endParaRPr lang="en-US" altLang="ja-JP" dirty="0" smtClean="0"/>
          </a:p>
          <a:p>
            <a:pPr lvl="1"/>
            <a:r>
              <a:rPr lang="ja-JP" altLang="en-US" dirty="0" smtClean="0"/>
              <a:t>検知できる異常</a:t>
            </a:r>
            <a:endParaRPr lang="en-US" altLang="ja-JP" dirty="0"/>
          </a:p>
          <a:p>
            <a:pPr lvl="2"/>
            <a:r>
              <a:rPr lang="ja-JP" altLang="en-US" dirty="0" smtClean="0"/>
              <a:t>障害の発生による</a:t>
            </a:r>
            <a:r>
              <a:rPr lang="en-US" altLang="ja-JP" dirty="0" smtClean="0"/>
              <a:t>OS</a:t>
            </a:r>
            <a:r>
              <a:rPr lang="ja-JP" altLang="en-US" dirty="0" smtClean="0"/>
              <a:t>監視システムの停止</a:t>
            </a:r>
            <a:endParaRPr lang="en-US" altLang="ja-JP" dirty="0" smtClean="0"/>
          </a:p>
          <a:p>
            <a:pPr lvl="2"/>
            <a:r>
              <a:rPr lang="ja-JP" altLang="en-US" dirty="0" smtClean="0"/>
              <a:t>侵入者による</a:t>
            </a:r>
            <a:r>
              <a:rPr lang="en-US" altLang="ja-JP" dirty="0" smtClean="0"/>
              <a:t>OS</a:t>
            </a:r>
            <a:r>
              <a:rPr lang="ja-JP" altLang="en-US" dirty="0" smtClean="0"/>
              <a:t>監視システムの停止</a:t>
            </a:r>
            <a:endParaRPr lang="en-US" altLang="ja-JP"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
        <p:nvSpPr>
          <p:cNvPr id="22" name="角丸四角形 21"/>
          <p:cNvSpPr/>
          <p:nvPr/>
        </p:nvSpPr>
        <p:spPr>
          <a:xfrm>
            <a:off x="1421578" y="4302045"/>
            <a:ext cx="4108401"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3" name="角丸四角形 22"/>
          <p:cNvSpPr/>
          <p:nvPr/>
        </p:nvSpPr>
        <p:spPr>
          <a:xfrm>
            <a:off x="6419818" y="4302044"/>
            <a:ext cx="1302605" cy="1774778"/>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リモートホスト</a:t>
            </a:r>
            <a:endParaRPr kumimoji="1" lang="ja-JP" altLang="en-US" sz="2100" dirty="0"/>
          </a:p>
        </p:txBody>
      </p:sp>
      <p:sp>
        <p:nvSpPr>
          <p:cNvPr id="24" name="テキスト ボックス 23"/>
          <p:cNvSpPr txBox="1"/>
          <p:nvPr/>
        </p:nvSpPr>
        <p:spPr>
          <a:xfrm>
            <a:off x="3107018" y="4302044"/>
            <a:ext cx="737520"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26" name="テキスト ボックス 25"/>
          <p:cNvSpPr txBox="1"/>
          <p:nvPr/>
        </p:nvSpPr>
        <p:spPr>
          <a:xfrm>
            <a:off x="3929875" y="4865788"/>
            <a:ext cx="1369841"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データ</a:t>
            </a:r>
            <a:endParaRPr kumimoji="1" lang="ja-JP" altLang="en-US" dirty="0">
              <a:latin typeface="MS PGothic" charset="-128"/>
              <a:ea typeface="MS PGothic" charset="-128"/>
              <a:cs typeface="MS PGothic" charset="-128"/>
            </a:endParaRPr>
          </a:p>
        </p:txBody>
      </p:sp>
      <p:sp>
        <p:nvSpPr>
          <p:cNvPr id="27" name="テキスト ボックス 26"/>
          <p:cNvSpPr txBox="1"/>
          <p:nvPr/>
        </p:nvSpPr>
        <p:spPr>
          <a:xfrm>
            <a:off x="3935785" y="5522348"/>
            <a:ext cx="1371600"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データ</a:t>
            </a:r>
            <a:endParaRPr kumimoji="1" lang="ja-JP" altLang="en-US" dirty="0">
              <a:latin typeface="MS PGothic" charset="-128"/>
              <a:ea typeface="MS PGothic" charset="-128"/>
              <a:cs typeface="MS PGothic" charset="-128"/>
            </a:endParaRPr>
          </a:p>
        </p:txBody>
      </p:sp>
      <p:sp>
        <p:nvSpPr>
          <p:cNvPr id="29" name="角丸四角形 27"/>
          <p:cNvSpPr/>
          <p:nvPr/>
        </p:nvSpPr>
        <p:spPr>
          <a:xfrm>
            <a:off x="1633364" y="4865788"/>
            <a:ext cx="1357419" cy="1024937"/>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34" name="TextBox 4"/>
          <p:cNvSpPr txBox="1"/>
          <p:nvPr/>
        </p:nvSpPr>
        <p:spPr>
          <a:xfrm>
            <a:off x="5571954" y="4348491"/>
            <a:ext cx="798419" cy="646331"/>
          </a:xfrm>
          <a:prstGeom prst="rect">
            <a:avLst/>
          </a:prstGeom>
          <a:noFill/>
        </p:spPr>
        <p:txBody>
          <a:bodyPr wrap="square" rtlCol="0">
            <a:spAutoFit/>
          </a:bodyPr>
          <a:lstStyle/>
          <a:p>
            <a:pPr algn="ctr"/>
            <a:r>
              <a:rPr kumimoji="1" lang="en-US" altLang="ja-JP" dirty="0" smtClean="0"/>
              <a:t>RDMA Write</a:t>
            </a:r>
            <a:endParaRPr kumimoji="1" lang="ja-JP" altLang="en-US" dirty="0"/>
          </a:p>
        </p:txBody>
      </p:sp>
      <p:sp>
        <p:nvSpPr>
          <p:cNvPr id="35" name="左矢印 34"/>
          <p:cNvSpPr/>
          <p:nvPr/>
        </p:nvSpPr>
        <p:spPr>
          <a:xfrm>
            <a:off x="5307385" y="4939726"/>
            <a:ext cx="1112433" cy="253803"/>
          </a:xfrm>
          <a:prstGeom prst="leftArrow">
            <a:avLst>
              <a:gd name="adj1" fmla="val 42252"/>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左矢印 37"/>
          <p:cNvSpPr/>
          <p:nvPr/>
        </p:nvSpPr>
        <p:spPr>
          <a:xfrm flipH="1">
            <a:off x="5307385" y="5584205"/>
            <a:ext cx="1112433" cy="253803"/>
          </a:xfrm>
          <a:prstGeom prst="leftArrow">
            <a:avLst>
              <a:gd name="adj1" fmla="val 42252"/>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下カーブ矢印 43"/>
          <p:cNvSpPr/>
          <p:nvPr/>
        </p:nvSpPr>
        <p:spPr>
          <a:xfrm>
            <a:off x="1061135" y="5044482"/>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下カーブ矢印 44"/>
          <p:cNvSpPr/>
          <p:nvPr/>
        </p:nvSpPr>
        <p:spPr>
          <a:xfrm flipH="1" flipV="1">
            <a:off x="978126" y="5388791"/>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1" name="テキスト ボックス 45"/>
          <p:cNvSpPr txBox="1"/>
          <p:nvPr/>
        </p:nvSpPr>
        <p:spPr>
          <a:xfrm>
            <a:off x="175892" y="4655354"/>
            <a:ext cx="1235698"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ポーリング</a:t>
            </a:r>
            <a:endParaRPr kumimoji="1" lang="ja-JP" altLang="en-US" dirty="0"/>
          </a:p>
        </p:txBody>
      </p:sp>
      <p:sp>
        <p:nvSpPr>
          <p:cNvPr id="42" name="下カーブ矢印 43"/>
          <p:cNvSpPr/>
          <p:nvPr/>
        </p:nvSpPr>
        <p:spPr>
          <a:xfrm>
            <a:off x="7699327" y="4839388"/>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3" name="下カーブ矢印 44"/>
          <p:cNvSpPr/>
          <p:nvPr/>
        </p:nvSpPr>
        <p:spPr>
          <a:xfrm flipH="1" flipV="1">
            <a:off x="7616318" y="5193529"/>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4" name="テキスト ボックス 45"/>
          <p:cNvSpPr txBox="1"/>
          <p:nvPr/>
        </p:nvSpPr>
        <p:spPr>
          <a:xfrm>
            <a:off x="7718995" y="4461531"/>
            <a:ext cx="1235698"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ポーリング</a:t>
            </a:r>
            <a:endParaRPr kumimoji="1" lang="ja-JP" altLang="en-US" dirty="0"/>
          </a:p>
        </p:txBody>
      </p:sp>
      <p:cxnSp>
        <p:nvCxnSpPr>
          <p:cNvPr id="45" name="直線矢印コネクタ 44"/>
          <p:cNvCxnSpPr/>
          <p:nvPr/>
        </p:nvCxnSpPr>
        <p:spPr>
          <a:xfrm flipH="1">
            <a:off x="2977760" y="5066627"/>
            <a:ext cx="934220" cy="0"/>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46" name="直線矢印コネクタ 45"/>
          <p:cNvCxnSpPr/>
          <p:nvPr/>
        </p:nvCxnSpPr>
        <p:spPr>
          <a:xfrm>
            <a:off x="2990783" y="5711107"/>
            <a:ext cx="934220" cy="0"/>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47" name="TextBox 4"/>
          <p:cNvSpPr txBox="1"/>
          <p:nvPr/>
        </p:nvSpPr>
        <p:spPr>
          <a:xfrm>
            <a:off x="5576381" y="5784996"/>
            <a:ext cx="793992" cy="646331"/>
          </a:xfrm>
          <a:prstGeom prst="rect">
            <a:avLst/>
          </a:prstGeom>
          <a:noFill/>
        </p:spPr>
        <p:txBody>
          <a:bodyPr wrap="square" rtlCol="0">
            <a:spAutoFit/>
          </a:bodyPr>
          <a:lstStyle/>
          <a:p>
            <a:pPr algn="ctr"/>
            <a:r>
              <a:rPr kumimoji="1" lang="en-US" altLang="ja-JP" dirty="0" smtClean="0"/>
              <a:t>RDMA Read</a:t>
            </a:r>
            <a:endParaRPr kumimoji="1" lang="ja-JP" altLang="en-US" dirty="0"/>
          </a:p>
        </p:txBody>
      </p:sp>
    </p:spTree>
    <p:extLst>
      <p:ext uri="{BB962C8B-B14F-4D97-AF65-F5344CB8AC3E}">
        <p14:creationId xmlns:p14="http://schemas.microsoft.com/office/powerpoint/2010/main" val="143750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down)">
                                      <p:cBhvr>
                                        <p:cTn id="7" dur="500"/>
                                        <p:tgtEl>
                                          <p:spTgt spid="3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wipe(down)">
                                      <p:cBhvr>
                                        <p:cTn id="10" dur="500"/>
                                        <p:tgtEl>
                                          <p:spTgt spid="35"/>
                                        </p:tgtEl>
                                      </p:cBhvr>
                                    </p:animEffect>
                                  </p:childTnLst>
                                </p:cTn>
                              </p:par>
                              <p:par>
                                <p:cTn id="11" presetID="22" presetClass="entr" presetSubtype="4" fill="hold" nodeType="withEffect">
                                  <p:stCondLst>
                                    <p:cond delay="0"/>
                                  </p:stCondLst>
                                  <p:childTnLst>
                                    <p:set>
                                      <p:cBhvr>
                                        <p:cTn id="12" dur="1" fill="hold">
                                          <p:stCondLst>
                                            <p:cond delay="0"/>
                                          </p:stCondLst>
                                        </p:cTn>
                                        <p:tgtEl>
                                          <p:spTgt spid="26">
                                            <p:txEl>
                                              <p:pRg st="0" end="0"/>
                                            </p:txEl>
                                          </p:spTgt>
                                        </p:tgtEl>
                                        <p:attrNameLst>
                                          <p:attrName>style.visibility</p:attrName>
                                        </p:attrNameLst>
                                      </p:cBhvr>
                                      <p:to>
                                        <p:strVal val="visible"/>
                                      </p:to>
                                    </p:set>
                                    <p:animEffect transition="in" filter="wipe(down)">
                                      <p:cBhvr>
                                        <p:cTn id="13" dur="500"/>
                                        <p:tgtEl>
                                          <p:spTgt spid="2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xit" presetSubtype="4" fill="hold" grpId="0" nodeType="clickEffect">
                                  <p:stCondLst>
                                    <p:cond delay="0"/>
                                  </p:stCondLst>
                                  <p:childTnLst>
                                    <p:animEffect transition="out" filter="wipe(down)">
                                      <p:cBhvr>
                                        <p:cTn id="17" dur="500"/>
                                        <p:tgtEl>
                                          <p:spTgt spid="41"/>
                                        </p:tgtEl>
                                      </p:cBhvr>
                                    </p:animEffect>
                                    <p:set>
                                      <p:cBhvr>
                                        <p:cTn id="18" dur="1" fill="hold">
                                          <p:stCondLst>
                                            <p:cond delay="499"/>
                                          </p:stCondLst>
                                        </p:cTn>
                                        <p:tgtEl>
                                          <p:spTgt spid="41"/>
                                        </p:tgtEl>
                                        <p:attrNameLst>
                                          <p:attrName>style.visibility</p:attrName>
                                        </p:attrNameLst>
                                      </p:cBhvr>
                                      <p:to>
                                        <p:strVal val="hidden"/>
                                      </p:to>
                                    </p:set>
                                  </p:childTnLst>
                                </p:cTn>
                              </p:par>
                              <p:par>
                                <p:cTn id="19" presetID="22" presetClass="exit" presetSubtype="4" fill="hold" grpId="0" nodeType="withEffect">
                                  <p:stCondLst>
                                    <p:cond delay="0"/>
                                  </p:stCondLst>
                                  <p:childTnLst>
                                    <p:animEffect transition="out" filter="wipe(down)">
                                      <p:cBhvr>
                                        <p:cTn id="20" dur="500"/>
                                        <p:tgtEl>
                                          <p:spTgt spid="39"/>
                                        </p:tgtEl>
                                      </p:cBhvr>
                                    </p:animEffect>
                                    <p:set>
                                      <p:cBhvr>
                                        <p:cTn id="21" dur="1" fill="hold">
                                          <p:stCondLst>
                                            <p:cond delay="499"/>
                                          </p:stCondLst>
                                        </p:cTn>
                                        <p:tgtEl>
                                          <p:spTgt spid="39"/>
                                        </p:tgtEl>
                                        <p:attrNameLst>
                                          <p:attrName>style.visibility</p:attrName>
                                        </p:attrNameLst>
                                      </p:cBhvr>
                                      <p:to>
                                        <p:strVal val="hidden"/>
                                      </p:to>
                                    </p:set>
                                  </p:childTnLst>
                                </p:cTn>
                              </p:par>
                              <p:par>
                                <p:cTn id="22" presetID="22" presetClass="exit" presetSubtype="4" fill="hold" grpId="0" nodeType="withEffect">
                                  <p:stCondLst>
                                    <p:cond delay="0"/>
                                  </p:stCondLst>
                                  <p:childTnLst>
                                    <p:animEffect transition="out" filter="wipe(down)">
                                      <p:cBhvr>
                                        <p:cTn id="23" dur="500"/>
                                        <p:tgtEl>
                                          <p:spTgt spid="40"/>
                                        </p:tgtEl>
                                      </p:cBhvr>
                                    </p:animEffect>
                                    <p:set>
                                      <p:cBhvr>
                                        <p:cTn id="24" dur="1" fill="hold">
                                          <p:stCondLst>
                                            <p:cond delay="499"/>
                                          </p:stCondLst>
                                        </p:cTn>
                                        <p:tgtEl>
                                          <p:spTgt spid="40"/>
                                        </p:tgtEl>
                                        <p:attrNameLst>
                                          <p:attrName>style.visibility</p:attrName>
                                        </p:attrNameLst>
                                      </p:cBhvr>
                                      <p:to>
                                        <p:strVal val="hidden"/>
                                      </p:to>
                                    </p:set>
                                  </p:childTnLst>
                                </p:cTn>
                              </p:par>
                              <p:par>
                                <p:cTn id="25" presetID="22" presetClass="entr" presetSubtype="4" fill="hold" nodeType="with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wipe(down)">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7">
                                            <p:txEl>
                                              <p:pRg st="0" end="0"/>
                                            </p:txEl>
                                          </p:spTgt>
                                        </p:tgtEl>
                                        <p:attrNameLst>
                                          <p:attrName>style.visibility</p:attrName>
                                        </p:attrNameLst>
                                      </p:cBhvr>
                                      <p:to>
                                        <p:strVal val="visible"/>
                                      </p:to>
                                    </p:set>
                                    <p:animEffect transition="in" filter="wipe(down)">
                                      <p:cBhvr>
                                        <p:cTn id="32" dur="500"/>
                                        <p:tgtEl>
                                          <p:spTgt spid="27">
                                            <p:txEl>
                                              <p:pRg st="0" end="0"/>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wipe(down)">
                                      <p:cBhvr>
                                        <p:cTn id="35" dur="500"/>
                                        <p:tgtEl>
                                          <p:spTgt spid="4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xit" presetSubtype="4" fill="hold" grpId="0" nodeType="clickEffect">
                                  <p:stCondLst>
                                    <p:cond delay="0"/>
                                  </p:stCondLst>
                                  <p:childTnLst>
                                    <p:animEffect transition="out" filter="wipe(down)">
                                      <p:cBhvr>
                                        <p:cTn id="39" dur="500"/>
                                        <p:tgtEl>
                                          <p:spTgt spid="44"/>
                                        </p:tgtEl>
                                      </p:cBhvr>
                                    </p:animEffect>
                                    <p:set>
                                      <p:cBhvr>
                                        <p:cTn id="40" dur="1" fill="hold">
                                          <p:stCondLst>
                                            <p:cond delay="499"/>
                                          </p:stCondLst>
                                        </p:cTn>
                                        <p:tgtEl>
                                          <p:spTgt spid="44"/>
                                        </p:tgtEl>
                                        <p:attrNameLst>
                                          <p:attrName>style.visibility</p:attrName>
                                        </p:attrNameLst>
                                      </p:cBhvr>
                                      <p:to>
                                        <p:strVal val="hidden"/>
                                      </p:to>
                                    </p:set>
                                  </p:childTnLst>
                                </p:cTn>
                              </p:par>
                              <p:par>
                                <p:cTn id="41" presetID="22" presetClass="exit" presetSubtype="4" fill="hold" grpId="0" nodeType="withEffect">
                                  <p:stCondLst>
                                    <p:cond delay="0"/>
                                  </p:stCondLst>
                                  <p:childTnLst>
                                    <p:animEffect transition="out" filter="wipe(down)">
                                      <p:cBhvr>
                                        <p:cTn id="42" dur="500"/>
                                        <p:tgtEl>
                                          <p:spTgt spid="42"/>
                                        </p:tgtEl>
                                      </p:cBhvr>
                                    </p:animEffect>
                                    <p:set>
                                      <p:cBhvr>
                                        <p:cTn id="43" dur="1" fill="hold">
                                          <p:stCondLst>
                                            <p:cond delay="499"/>
                                          </p:stCondLst>
                                        </p:cTn>
                                        <p:tgtEl>
                                          <p:spTgt spid="42"/>
                                        </p:tgtEl>
                                        <p:attrNameLst>
                                          <p:attrName>style.visibility</p:attrName>
                                        </p:attrNameLst>
                                      </p:cBhvr>
                                      <p:to>
                                        <p:strVal val="hidden"/>
                                      </p:to>
                                    </p:set>
                                  </p:childTnLst>
                                </p:cTn>
                              </p:par>
                              <p:par>
                                <p:cTn id="44" presetID="22" presetClass="exit" presetSubtype="4" fill="hold" grpId="0" nodeType="withEffect">
                                  <p:stCondLst>
                                    <p:cond delay="0"/>
                                  </p:stCondLst>
                                  <p:childTnLst>
                                    <p:animEffect transition="out" filter="wipe(down)">
                                      <p:cBhvr>
                                        <p:cTn id="45" dur="500"/>
                                        <p:tgtEl>
                                          <p:spTgt spid="43"/>
                                        </p:tgtEl>
                                      </p:cBhvr>
                                    </p:animEffect>
                                    <p:set>
                                      <p:cBhvr>
                                        <p:cTn id="46" dur="1" fill="hold">
                                          <p:stCondLst>
                                            <p:cond delay="499"/>
                                          </p:stCondLst>
                                        </p:cTn>
                                        <p:tgtEl>
                                          <p:spTgt spid="43"/>
                                        </p:tgtEl>
                                        <p:attrNameLst>
                                          <p:attrName>style.visibility</p:attrName>
                                        </p:attrNameLst>
                                      </p:cBhvr>
                                      <p:to>
                                        <p:strVal val="hidden"/>
                                      </p:to>
                                    </p:set>
                                  </p:childTnLst>
                                </p:cTn>
                              </p:par>
                              <p:par>
                                <p:cTn id="47" presetID="22" presetClass="entr" presetSubtype="4"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wipe(down)">
                                      <p:cBhvr>
                                        <p:cTn id="49" dur="500"/>
                                        <p:tgtEl>
                                          <p:spTgt spid="47"/>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wipe(down)">
                                      <p:cBhvr>
                                        <p:cTn id="5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animBg="1"/>
      <p:bldP spid="38" grpId="0" animBg="1"/>
      <p:bldP spid="39" grpId="0" animBg="1"/>
      <p:bldP spid="40" grpId="0" animBg="1"/>
      <p:bldP spid="41" grpId="0"/>
      <p:bldP spid="42" grpId="0" animBg="1"/>
      <p:bldP spid="43" grpId="0" animBg="1"/>
      <p:bldP spid="44" grpId="0"/>
      <p:bldP spid="4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a:t>実装</a:t>
            </a:r>
          </a:p>
        </p:txBody>
      </p:sp>
      <p:sp>
        <p:nvSpPr>
          <p:cNvPr id="3" name="Content Placeholder 2"/>
          <p:cNvSpPr>
            <a:spLocks noGrp="1"/>
          </p:cNvSpPr>
          <p:nvPr>
            <p:ph idx="1"/>
          </p:nvPr>
        </p:nvSpPr>
        <p:spPr/>
        <p:txBody>
          <a:bodyPr/>
          <a:lstStyle/>
          <a:p>
            <a:r>
              <a:rPr kumimoji="1" lang="en-US" altLang="ja-JP" dirty="0"/>
              <a:t>GRASS</a:t>
            </a:r>
            <a:r>
              <a:rPr kumimoji="1" lang="ja-JP" altLang="en-US" dirty="0"/>
              <a:t>を</a:t>
            </a:r>
            <a:r>
              <a:rPr kumimoji="1" lang="en-US" altLang="ja-JP" dirty="0"/>
              <a:t>Linux</a:t>
            </a:r>
            <a:r>
              <a:rPr kumimoji="1" lang="ja-JP" altLang="en-US" dirty="0"/>
              <a:t>上に実装</a:t>
            </a:r>
            <a:endParaRPr kumimoji="1" lang="en-US" altLang="ja-JP" dirty="0"/>
          </a:p>
          <a:p>
            <a:pPr lvl="1"/>
            <a:r>
              <a:rPr lang="en-US" altLang="ja-JP" dirty="0"/>
              <a:t>CUDA 8.0</a:t>
            </a:r>
            <a:r>
              <a:rPr lang="ja-JP" altLang="en-US" dirty="0"/>
              <a:t>，</a:t>
            </a:r>
            <a:r>
              <a:rPr lang="en-US" altLang="ja-JP" dirty="0"/>
              <a:t>Verbs API</a:t>
            </a:r>
            <a:r>
              <a:rPr lang="ja-JP" altLang="en-US" dirty="0"/>
              <a:t>，</a:t>
            </a:r>
            <a:r>
              <a:rPr lang="en-US" altLang="ja-JP" dirty="0"/>
              <a:t>RDMA CM</a:t>
            </a:r>
            <a:r>
              <a:rPr lang="ja-JP" altLang="en-US" dirty="0"/>
              <a:t>を用いて通信の準備</a:t>
            </a:r>
            <a:endParaRPr kumimoji="1" lang="en-US" altLang="ja-JP" dirty="0"/>
          </a:p>
          <a:p>
            <a:pPr lvl="1"/>
            <a:r>
              <a:rPr lang="en-US" altLang="ja-JP" dirty="0" err="1"/>
              <a:t>nvidia</a:t>
            </a:r>
            <a:r>
              <a:rPr lang="en-US" altLang="ja-JP" dirty="0"/>
              <a:t>-peer-memory 1.0.7</a:t>
            </a:r>
            <a:r>
              <a:rPr lang="ja-JP" altLang="en-US" dirty="0"/>
              <a:t>を用いて</a:t>
            </a:r>
            <a:r>
              <a:rPr lang="en-US" altLang="ja-JP" dirty="0" err="1"/>
              <a:t>GPUDirect</a:t>
            </a:r>
            <a:r>
              <a:rPr lang="en-US" altLang="ja-JP" dirty="0"/>
              <a:t> RDMA</a:t>
            </a:r>
            <a:r>
              <a:rPr lang="ja-JP" altLang="en-US" dirty="0"/>
              <a:t>を利用</a:t>
            </a:r>
            <a:endParaRPr lang="en-US" altLang="ja-JP" dirty="0"/>
          </a:p>
          <a:p>
            <a:pPr lvl="1"/>
            <a:r>
              <a:rPr kumimoji="1" lang="en-US" altLang="ja-JP" dirty="0" err="1"/>
              <a:t>GPUSentinel</a:t>
            </a:r>
            <a:r>
              <a:rPr kumimoji="1" lang="ja-JP" altLang="en-US" dirty="0"/>
              <a:t>向けに修正した</a:t>
            </a:r>
            <a:r>
              <a:rPr kumimoji="1" lang="en-US" altLang="ja-JP" dirty="0"/>
              <a:t>Linux </a:t>
            </a:r>
            <a:r>
              <a:rPr kumimoji="1" lang="en-US" altLang="ja-JP" dirty="0" smtClean="0"/>
              <a:t>4.4.64</a:t>
            </a:r>
            <a:r>
              <a:rPr lang="ja-JP" altLang="en-US" dirty="0" smtClean="0"/>
              <a:t>，</a:t>
            </a:r>
            <a:r>
              <a:rPr kumimoji="1" lang="en-US" altLang="ja-JP" dirty="0" smtClean="0"/>
              <a:t>NVIDIA</a:t>
            </a:r>
            <a:r>
              <a:rPr lang="ja-JP" altLang="en-US" dirty="0"/>
              <a:t>ドライバ</a:t>
            </a:r>
            <a:r>
              <a:rPr lang="en-US" altLang="ja-JP" dirty="0"/>
              <a:t>375.66</a:t>
            </a:r>
            <a:r>
              <a:rPr lang="ja-JP" altLang="en-US" dirty="0"/>
              <a:t>を利用</a:t>
            </a:r>
            <a:endParaRPr kumimoji="1" lang="en-US" altLang="ja-JP"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grpSp>
        <p:nvGrpSpPr>
          <p:cNvPr id="7" name="図形グループ 6"/>
          <p:cNvGrpSpPr/>
          <p:nvPr/>
        </p:nvGrpSpPr>
        <p:grpSpPr>
          <a:xfrm>
            <a:off x="208606" y="3668233"/>
            <a:ext cx="8726788" cy="2824642"/>
            <a:chOff x="223866" y="3668233"/>
            <a:chExt cx="8726788" cy="2824642"/>
          </a:xfrm>
        </p:grpSpPr>
        <p:sp>
          <p:nvSpPr>
            <p:cNvPr id="5" name="角丸四角形 28"/>
            <p:cNvSpPr/>
            <p:nvPr/>
          </p:nvSpPr>
          <p:spPr>
            <a:xfrm>
              <a:off x="6346497" y="3668233"/>
              <a:ext cx="2604157" cy="2814944"/>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6" name="角丸四角形 26"/>
            <p:cNvSpPr/>
            <p:nvPr/>
          </p:nvSpPr>
          <p:spPr>
            <a:xfrm>
              <a:off x="223866" y="3668233"/>
              <a:ext cx="5827958" cy="28246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8" name="角丸四角形 27"/>
            <p:cNvSpPr/>
            <p:nvPr/>
          </p:nvSpPr>
          <p:spPr>
            <a:xfrm>
              <a:off x="4374159" y="4185604"/>
              <a:ext cx="1572239" cy="2162408"/>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9" name="テキスト ボックス 29"/>
            <p:cNvSpPr txBox="1"/>
            <p:nvPr/>
          </p:nvSpPr>
          <p:spPr>
            <a:xfrm>
              <a:off x="2211489" y="3668233"/>
              <a:ext cx="1852711"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a:t>監視対象ホスト</a:t>
              </a:r>
            </a:p>
          </p:txBody>
        </p:sp>
        <p:sp>
          <p:nvSpPr>
            <p:cNvPr id="10" name="テキスト ボックス 30"/>
            <p:cNvSpPr txBox="1"/>
            <p:nvPr/>
          </p:nvSpPr>
          <p:spPr>
            <a:xfrm>
              <a:off x="4820575" y="4185604"/>
              <a:ext cx="679405"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a:t>GPU</a:t>
              </a:r>
              <a:endParaRPr kumimoji="1" lang="ja-JP" altLang="en-US" sz="2100" dirty="0"/>
            </a:p>
          </p:txBody>
        </p:sp>
        <p:sp>
          <p:nvSpPr>
            <p:cNvPr id="11" name="テキスト ボックス 35"/>
            <p:cNvSpPr txBox="1"/>
            <p:nvPr/>
          </p:nvSpPr>
          <p:spPr>
            <a:xfrm>
              <a:off x="6795141" y="3668233"/>
              <a:ext cx="1684427"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a:t>リモートホスト</a:t>
              </a:r>
              <a:endParaRPr kumimoji="1" lang="ja-JP" altLang="en-US" sz="2000" dirty="0"/>
            </a:p>
          </p:txBody>
        </p:sp>
        <p:sp>
          <p:nvSpPr>
            <p:cNvPr id="13" name="角丸四角形 38"/>
            <p:cNvSpPr/>
            <p:nvPr/>
          </p:nvSpPr>
          <p:spPr>
            <a:xfrm>
              <a:off x="4471437" y="4942672"/>
              <a:ext cx="1371747" cy="692759"/>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a:t>OS</a:t>
              </a:r>
              <a:r>
                <a:rPr kumimoji="1" lang="ja-JP" altLang="en-US" sz="2100" dirty="0">
                  <a:solidFill>
                    <a:schemeClr val="tx1"/>
                  </a:solidFill>
                </a:rPr>
                <a:t>監視</a:t>
              </a:r>
              <a:endParaRPr kumimoji="1" lang="en-US" altLang="ja-JP" sz="2100" dirty="0">
                <a:solidFill>
                  <a:schemeClr val="tx1"/>
                </a:solidFill>
              </a:endParaRPr>
            </a:p>
            <a:p>
              <a:pPr algn="ctr"/>
              <a:r>
                <a:rPr kumimoji="1" lang="ja-JP" altLang="en-US" sz="2100" dirty="0"/>
                <a:t>システム</a:t>
              </a:r>
            </a:p>
          </p:txBody>
        </p:sp>
        <p:sp>
          <p:nvSpPr>
            <p:cNvPr id="17" name="角丸四角形 51"/>
            <p:cNvSpPr/>
            <p:nvPr/>
          </p:nvSpPr>
          <p:spPr>
            <a:xfrm>
              <a:off x="6498240" y="4185604"/>
              <a:ext cx="2294215" cy="434324"/>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リモート</a:t>
              </a:r>
              <a:r>
                <a:rPr kumimoji="1" lang="ja-JP" altLang="en-US" smtClean="0"/>
                <a:t>監視システム</a:t>
              </a:r>
              <a:endParaRPr kumimoji="1" lang="ja-JP" altLang="en-US" dirty="0"/>
            </a:p>
          </p:txBody>
        </p:sp>
        <p:sp>
          <p:nvSpPr>
            <p:cNvPr id="22" name="角丸四角形 44"/>
            <p:cNvSpPr/>
            <p:nvPr/>
          </p:nvSpPr>
          <p:spPr>
            <a:xfrm>
              <a:off x="359722" y="5154756"/>
              <a:ext cx="3894881" cy="1193256"/>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100" dirty="0"/>
                <a:t>Linux</a:t>
              </a:r>
              <a:endParaRPr kumimoji="1" lang="ja-JP" altLang="en-US" sz="2100" dirty="0"/>
            </a:p>
          </p:txBody>
        </p:sp>
        <p:sp>
          <p:nvSpPr>
            <p:cNvPr id="24" name="Rounded Rectangle 23"/>
            <p:cNvSpPr/>
            <p:nvPr/>
          </p:nvSpPr>
          <p:spPr>
            <a:xfrm>
              <a:off x="445653" y="5666821"/>
              <a:ext cx="934497" cy="612542"/>
            </a:xfrm>
            <a:prstGeom prst="roundRect">
              <a:avLst/>
            </a:prstGeom>
            <a:solidFill>
              <a:schemeClr val="bg1"/>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a:solidFill>
                    <a:schemeClr val="tx1"/>
                  </a:solidFill>
                </a:rPr>
                <a:t>OFED</a:t>
              </a:r>
              <a:endParaRPr kumimoji="1" lang="ja-JP" altLang="en-US">
                <a:solidFill>
                  <a:schemeClr val="tx1"/>
                </a:solidFill>
              </a:endParaRPr>
            </a:p>
          </p:txBody>
        </p:sp>
        <p:sp>
          <p:nvSpPr>
            <p:cNvPr id="25" name="Rounded Rectangle 24"/>
            <p:cNvSpPr/>
            <p:nvPr/>
          </p:nvSpPr>
          <p:spPr>
            <a:xfrm>
              <a:off x="1462734" y="5666821"/>
              <a:ext cx="1537729" cy="612542"/>
            </a:xfrm>
            <a:prstGeom prst="roundRect">
              <a:avLst/>
            </a:prstGeom>
            <a:solidFill>
              <a:schemeClr val="bg1"/>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a:solidFill>
                    <a:schemeClr val="tx1"/>
                  </a:solidFill>
                </a:rPr>
                <a:t>ndivia-peer-memory</a:t>
              </a:r>
              <a:endParaRPr kumimoji="1" lang="ja-JP" altLang="en-US">
                <a:solidFill>
                  <a:schemeClr val="tx1"/>
                </a:solidFill>
              </a:endParaRPr>
            </a:p>
          </p:txBody>
        </p:sp>
        <p:sp>
          <p:nvSpPr>
            <p:cNvPr id="26" name="Rounded Rectangle 25"/>
            <p:cNvSpPr/>
            <p:nvPr/>
          </p:nvSpPr>
          <p:spPr>
            <a:xfrm>
              <a:off x="3237773" y="4664974"/>
              <a:ext cx="934497" cy="410730"/>
            </a:xfrm>
            <a:prstGeom prst="roundRect">
              <a:avLst/>
            </a:prstGeom>
            <a:solidFill>
              <a:schemeClr val="bg1"/>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a:solidFill>
                    <a:schemeClr val="tx1"/>
                  </a:solidFill>
                </a:rPr>
                <a:t>CUDA</a:t>
              </a:r>
              <a:endParaRPr kumimoji="1" lang="ja-JP" altLang="en-US">
                <a:solidFill>
                  <a:schemeClr val="tx1"/>
                </a:solidFill>
              </a:endParaRPr>
            </a:p>
          </p:txBody>
        </p:sp>
        <p:sp>
          <p:nvSpPr>
            <p:cNvPr id="27" name="Rounded Rectangle 26"/>
            <p:cNvSpPr/>
            <p:nvPr/>
          </p:nvSpPr>
          <p:spPr>
            <a:xfrm>
              <a:off x="445653" y="4661150"/>
              <a:ext cx="934497" cy="412648"/>
            </a:xfrm>
            <a:prstGeom prst="roundRect">
              <a:avLst/>
            </a:prstGeom>
            <a:solidFill>
              <a:schemeClr val="bg1"/>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a:solidFill>
                    <a:schemeClr val="tx1"/>
                  </a:solidFill>
                </a:rPr>
                <a:t>Verbs</a:t>
              </a:r>
              <a:endParaRPr kumimoji="1" lang="ja-JP" altLang="en-US">
                <a:solidFill>
                  <a:schemeClr val="tx1"/>
                </a:solidFill>
              </a:endParaRPr>
            </a:p>
          </p:txBody>
        </p:sp>
        <p:sp>
          <p:nvSpPr>
            <p:cNvPr id="28" name="Rounded Rectangle 27"/>
            <p:cNvSpPr/>
            <p:nvPr/>
          </p:nvSpPr>
          <p:spPr>
            <a:xfrm>
              <a:off x="1589578" y="4661150"/>
              <a:ext cx="1284040" cy="414565"/>
            </a:xfrm>
            <a:prstGeom prst="roundRect">
              <a:avLst/>
            </a:prstGeom>
            <a:solidFill>
              <a:schemeClr val="bg1"/>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a:solidFill>
                    <a:schemeClr val="tx1"/>
                  </a:solidFill>
                </a:rPr>
                <a:t>RDMA CM</a:t>
              </a:r>
              <a:endParaRPr kumimoji="1" lang="ja-JP" altLang="en-US">
                <a:solidFill>
                  <a:schemeClr val="tx1"/>
                </a:solidFill>
              </a:endParaRPr>
            </a:p>
          </p:txBody>
        </p:sp>
        <p:sp>
          <p:nvSpPr>
            <p:cNvPr id="29" name="Rounded Rectangle 28"/>
            <p:cNvSpPr/>
            <p:nvPr/>
          </p:nvSpPr>
          <p:spPr>
            <a:xfrm>
              <a:off x="2410330" y="5253871"/>
              <a:ext cx="1344929" cy="381560"/>
            </a:xfrm>
            <a:prstGeom prst="roundRect">
              <a:avLst/>
            </a:prstGeom>
            <a:solidFill>
              <a:srgbClr val="FFC000"/>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a:solidFill>
                    <a:schemeClr val="tx1"/>
                  </a:solidFill>
                </a:rPr>
                <a:t>メモリ管理</a:t>
              </a:r>
            </a:p>
          </p:txBody>
        </p:sp>
        <p:sp>
          <p:nvSpPr>
            <p:cNvPr id="32" name="角丸四角形 38"/>
            <p:cNvSpPr/>
            <p:nvPr/>
          </p:nvSpPr>
          <p:spPr>
            <a:xfrm>
              <a:off x="4471437" y="5666821"/>
              <a:ext cx="1371747" cy="469921"/>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a:t>通信機構</a:t>
              </a:r>
            </a:p>
          </p:txBody>
        </p:sp>
        <p:sp>
          <p:nvSpPr>
            <p:cNvPr id="34" name="角丸四角形 38"/>
            <p:cNvSpPr/>
            <p:nvPr/>
          </p:nvSpPr>
          <p:spPr>
            <a:xfrm>
              <a:off x="445653" y="4185604"/>
              <a:ext cx="3726617" cy="434324"/>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a:t>通信機構</a:t>
              </a:r>
            </a:p>
          </p:txBody>
        </p:sp>
        <p:sp>
          <p:nvSpPr>
            <p:cNvPr id="35" name="Rounded Rectangle 34"/>
            <p:cNvSpPr/>
            <p:nvPr/>
          </p:nvSpPr>
          <p:spPr>
            <a:xfrm>
              <a:off x="6498240" y="4664952"/>
              <a:ext cx="934497" cy="412648"/>
            </a:xfrm>
            <a:prstGeom prst="roundRect">
              <a:avLst/>
            </a:prstGeom>
            <a:solidFill>
              <a:schemeClr val="bg1"/>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a:solidFill>
                    <a:schemeClr val="tx1"/>
                  </a:solidFill>
                </a:rPr>
                <a:t>Verbs</a:t>
              </a:r>
              <a:endParaRPr kumimoji="1" lang="ja-JP" altLang="en-US">
                <a:solidFill>
                  <a:schemeClr val="tx1"/>
                </a:solidFill>
              </a:endParaRPr>
            </a:p>
          </p:txBody>
        </p:sp>
        <p:sp>
          <p:nvSpPr>
            <p:cNvPr id="36" name="Rounded Rectangle 35"/>
            <p:cNvSpPr/>
            <p:nvPr/>
          </p:nvSpPr>
          <p:spPr>
            <a:xfrm>
              <a:off x="7478947" y="4659233"/>
              <a:ext cx="1284040" cy="414565"/>
            </a:xfrm>
            <a:prstGeom prst="roundRect">
              <a:avLst/>
            </a:prstGeom>
            <a:solidFill>
              <a:schemeClr val="bg1"/>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a:solidFill>
                    <a:schemeClr val="tx1"/>
                  </a:solidFill>
                </a:rPr>
                <a:t>RDMA CM</a:t>
              </a:r>
              <a:endParaRPr kumimoji="1" lang="ja-JP" altLang="en-US">
                <a:solidFill>
                  <a:schemeClr val="tx1"/>
                </a:solidFill>
              </a:endParaRPr>
            </a:p>
          </p:txBody>
        </p:sp>
        <p:sp>
          <p:nvSpPr>
            <p:cNvPr id="37" name="角丸四角形 44"/>
            <p:cNvSpPr/>
            <p:nvPr/>
          </p:nvSpPr>
          <p:spPr>
            <a:xfrm>
              <a:off x="6563331" y="5153855"/>
              <a:ext cx="2148048" cy="1194157"/>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en-US" altLang="ja-JP" sz="2100" dirty="0"/>
                <a:t>Linux</a:t>
              </a:r>
              <a:endParaRPr kumimoji="1" lang="ja-JP" altLang="en-US" sz="2100" dirty="0"/>
            </a:p>
          </p:txBody>
        </p:sp>
        <p:sp>
          <p:nvSpPr>
            <p:cNvPr id="38" name="Rounded Rectangle 37"/>
            <p:cNvSpPr/>
            <p:nvPr/>
          </p:nvSpPr>
          <p:spPr>
            <a:xfrm>
              <a:off x="7153495" y="5666821"/>
              <a:ext cx="934497" cy="612541"/>
            </a:xfrm>
            <a:prstGeom prst="roundRect">
              <a:avLst/>
            </a:prstGeom>
            <a:solidFill>
              <a:schemeClr val="bg1"/>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solidFill>
                    <a:sysClr val="windowText" lastClr="000000"/>
                  </a:solidFill>
                </a:rPr>
                <a:t>OFED</a:t>
              </a:r>
              <a:endParaRPr kumimoji="1" lang="ja-JP" altLang="en-US" dirty="0">
                <a:solidFill>
                  <a:sysClr val="windowText" lastClr="000000"/>
                </a:solidFill>
              </a:endParaRPr>
            </a:p>
          </p:txBody>
        </p:sp>
        <p:sp>
          <p:nvSpPr>
            <p:cNvPr id="40" name="Rounded Rectangle 39"/>
            <p:cNvSpPr/>
            <p:nvPr/>
          </p:nvSpPr>
          <p:spPr>
            <a:xfrm>
              <a:off x="3082795" y="5659369"/>
              <a:ext cx="1089475" cy="619994"/>
            </a:xfrm>
            <a:prstGeom prst="roundRect">
              <a:avLst/>
            </a:prstGeom>
            <a:solidFill>
              <a:srgbClr val="FFC000"/>
            </a:solid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a:solidFill>
                    <a:schemeClr val="tx1"/>
                  </a:solidFill>
                </a:rPr>
                <a:t>NVIDIA</a:t>
              </a:r>
              <a:br>
                <a:rPr kumimoji="1" lang="en-US" altLang="ja-JP">
                  <a:solidFill>
                    <a:schemeClr val="tx1"/>
                  </a:solidFill>
                </a:rPr>
              </a:br>
              <a:r>
                <a:rPr kumimoji="1" lang="ja-JP" altLang="en-US">
                  <a:solidFill>
                    <a:schemeClr val="tx1"/>
                  </a:solidFill>
                </a:rPr>
                <a:t>ドライバ</a:t>
              </a:r>
            </a:p>
          </p:txBody>
        </p:sp>
      </p:grpSp>
    </p:spTree>
    <p:extLst>
      <p:ext uri="{BB962C8B-B14F-4D97-AF65-F5344CB8AC3E}">
        <p14:creationId xmlns:p14="http://schemas.microsoft.com/office/powerpoint/2010/main" val="1100081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err="1"/>
              <a:t>GPUDirect</a:t>
            </a:r>
            <a:r>
              <a:rPr kumimoji="1" lang="en-US" altLang="ja-JP" dirty="0"/>
              <a:t> RDMA</a:t>
            </a:r>
            <a:r>
              <a:rPr kumimoji="1" lang="ja-JP" altLang="en-US" dirty="0"/>
              <a:t>の準備</a:t>
            </a:r>
          </a:p>
        </p:txBody>
      </p:sp>
      <p:sp>
        <p:nvSpPr>
          <p:cNvPr id="3" name="Content Placeholder 2"/>
          <p:cNvSpPr>
            <a:spLocks noGrp="1"/>
          </p:cNvSpPr>
          <p:nvPr>
            <p:ph idx="1"/>
          </p:nvPr>
        </p:nvSpPr>
        <p:spPr/>
        <p:txBody>
          <a:bodyPr/>
          <a:lstStyle/>
          <a:p>
            <a:r>
              <a:rPr kumimoji="1" lang="ja-JP" altLang="en-US" dirty="0"/>
              <a:t>監視対象ホストからリモートホストに対して</a:t>
            </a:r>
            <a:r>
              <a:rPr kumimoji="1" lang="en-US" altLang="ja-JP" dirty="0"/>
              <a:t>RDMA</a:t>
            </a:r>
            <a:r>
              <a:rPr kumimoji="1" lang="ja-JP" altLang="en-US" dirty="0"/>
              <a:t>接続を確立</a:t>
            </a:r>
            <a:endParaRPr kumimoji="1" lang="en-US" altLang="ja-JP" dirty="0"/>
          </a:p>
          <a:p>
            <a:pPr lvl="1"/>
            <a:r>
              <a:rPr lang="ja-JP" altLang="en-US" dirty="0"/>
              <a:t>通常の</a:t>
            </a:r>
            <a:r>
              <a:rPr lang="en-US" altLang="ja-JP" dirty="0"/>
              <a:t>RDMA</a:t>
            </a:r>
            <a:r>
              <a:rPr lang="ja-JP" altLang="en-US" dirty="0"/>
              <a:t>通信と同様に</a:t>
            </a:r>
            <a:r>
              <a:rPr lang="en-US" altLang="ja-JP" dirty="0"/>
              <a:t>Queue Pair</a:t>
            </a:r>
            <a:r>
              <a:rPr lang="ja-JP" altLang="en-US" dirty="0"/>
              <a:t>を作成</a:t>
            </a:r>
            <a:endParaRPr lang="en-US" altLang="ja-JP" dirty="0"/>
          </a:p>
          <a:p>
            <a:r>
              <a:rPr lang="en-US" altLang="ja-JP" dirty="0"/>
              <a:t>GPU</a:t>
            </a:r>
            <a:r>
              <a:rPr lang="ja-JP" altLang="en-US" dirty="0"/>
              <a:t>メモリ上に</a:t>
            </a:r>
            <a:r>
              <a:rPr lang="ja-JP" altLang="en-US" dirty="0" err="1"/>
              <a:t>通信用</a:t>
            </a:r>
            <a:r>
              <a:rPr lang="ja-JP" altLang="en-US" dirty="0"/>
              <a:t>バッファを確保</a:t>
            </a:r>
            <a:endParaRPr lang="en-US" altLang="ja-JP" dirty="0"/>
          </a:p>
          <a:p>
            <a:pPr lvl="1"/>
            <a:r>
              <a:rPr kumimoji="1" lang="ja-JP" altLang="en-US" dirty="0"/>
              <a:t>そのアドレスを</a:t>
            </a:r>
            <a:r>
              <a:rPr kumimoji="1" lang="en-US" altLang="ja-JP" dirty="0"/>
              <a:t>RDMA Send</a:t>
            </a:r>
            <a:r>
              <a:rPr lang="ja-JP" altLang="en-US" dirty="0"/>
              <a:t>を用いてリモートホストに送信</a:t>
            </a:r>
            <a:endParaRPr kumimoji="1" lang="en-US" altLang="ja-JP" dirty="0"/>
          </a:p>
          <a:p>
            <a:pPr lvl="2"/>
            <a:r>
              <a:rPr kumimoji="1" lang="en-US" altLang="ja-JP" dirty="0"/>
              <a:t>NVIDIA</a:t>
            </a:r>
            <a:r>
              <a:rPr kumimoji="1" lang="ja-JP" altLang="en-US" dirty="0"/>
              <a:t>ドライバが物理アドレスに変換</a:t>
            </a:r>
            <a:endParaRPr kumimoji="1" lang="en-US" altLang="ja-JP"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grpSp>
        <p:nvGrpSpPr>
          <p:cNvPr id="30" name="図形グループ 29"/>
          <p:cNvGrpSpPr/>
          <p:nvPr/>
        </p:nvGrpSpPr>
        <p:grpSpPr>
          <a:xfrm>
            <a:off x="2613296" y="4498685"/>
            <a:ext cx="3917409" cy="1774777"/>
            <a:chOff x="2094271" y="4498685"/>
            <a:chExt cx="3917409" cy="1774777"/>
          </a:xfrm>
        </p:grpSpPr>
        <p:sp>
          <p:nvSpPr>
            <p:cNvPr id="7" name="角丸四角形 6"/>
            <p:cNvSpPr/>
            <p:nvPr/>
          </p:nvSpPr>
          <p:spPr>
            <a:xfrm>
              <a:off x="2094271" y="4498685"/>
              <a:ext cx="3816979"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8" name="テキスト ボックス 7"/>
            <p:cNvSpPr txBox="1"/>
            <p:nvPr/>
          </p:nvSpPr>
          <p:spPr>
            <a:xfrm>
              <a:off x="2976753" y="4502807"/>
              <a:ext cx="2052014"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grpSp>
          <p:nvGrpSpPr>
            <p:cNvPr id="29" name="図形グループ 28"/>
            <p:cNvGrpSpPr/>
            <p:nvPr/>
          </p:nvGrpSpPr>
          <p:grpSpPr>
            <a:xfrm>
              <a:off x="2542865" y="5074867"/>
              <a:ext cx="2919790" cy="369332"/>
              <a:chOff x="2542381" y="5074867"/>
              <a:chExt cx="2919790" cy="369332"/>
            </a:xfrm>
          </p:grpSpPr>
          <p:sp>
            <p:nvSpPr>
              <p:cNvPr id="9" name="テキスト ボックス 8"/>
              <p:cNvSpPr txBox="1"/>
              <p:nvPr/>
            </p:nvSpPr>
            <p:spPr>
              <a:xfrm>
                <a:off x="2542381" y="5074867"/>
                <a:ext cx="2368800" cy="369332"/>
              </a:xfrm>
              <a:prstGeom prst="rect">
                <a:avLst/>
              </a:prstGeom>
              <a:solidFill>
                <a:schemeClr val="bg1"/>
              </a:solidFill>
              <a:ln w="38100">
                <a:solidFill>
                  <a:schemeClr val="tx1"/>
                </a:solidFill>
              </a:ln>
            </p:spPr>
            <p:txBody>
              <a:bodyPr wrap="square" rtlCol="0">
                <a:spAutoFit/>
              </a:bodyPr>
              <a:lstStyle/>
              <a:p>
                <a:pPr algn="ctr"/>
                <a:r>
                  <a:rPr kumimoji="1" lang="en-US" altLang="ja-JP" dirty="0" smtClean="0">
                    <a:latin typeface="MS PGothic" charset="-128"/>
                    <a:ea typeface="MS PGothic" charset="-128"/>
                    <a:cs typeface="MS PGothic" charset="-128"/>
                  </a:rPr>
                  <a:t>RDMA</a:t>
                </a:r>
                <a:r>
                  <a:rPr kumimoji="1" lang="ja-JP" altLang="en-US" dirty="0" smtClean="0">
                    <a:latin typeface="MS PGothic" charset="-128"/>
                    <a:ea typeface="MS PGothic" charset="-128"/>
                    <a:cs typeface="MS PGothic" charset="-128"/>
                  </a:rPr>
                  <a:t>受信バッファ</a:t>
                </a:r>
                <a:endParaRPr kumimoji="1" lang="ja-JP" altLang="en-US" dirty="0">
                  <a:latin typeface="MS PGothic" charset="-128"/>
                  <a:ea typeface="MS PGothic" charset="-128"/>
                  <a:cs typeface="MS PGothic" charset="-128"/>
                </a:endParaRPr>
              </a:p>
            </p:txBody>
          </p:sp>
          <p:sp>
            <p:nvSpPr>
              <p:cNvPr id="10" name="テキスト ボックス 9"/>
              <p:cNvSpPr txBox="1"/>
              <p:nvPr/>
            </p:nvSpPr>
            <p:spPr>
              <a:xfrm>
                <a:off x="4906759" y="5076999"/>
                <a:ext cx="555412" cy="367200"/>
              </a:xfrm>
              <a:prstGeom prst="rect">
                <a:avLst/>
              </a:prstGeom>
              <a:solidFill>
                <a:schemeClr val="bg1"/>
              </a:solidFill>
              <a:ln w="38100">
                <a:solidFill>
                  <a:schemeClr val="tx1"/>
                </a:solidFill>
              </a:ln>
            </p:spPr>
            <p:txBody>
              <a:bodyPr wrap="square" rtlCol="0">
                <a:spAutoFit/>
              </a:bodyPr>
              <a:lstStyle/>
              <a:p>
                <a:pPr algn="ctr"/>
                <a:r>
                  <a:rPr kumimoji="1" lang="en-US" altLang="ja-JP" smtClean="0"/>
                  <a:t>0/1</a:t>
                </a:r>
                <a:endParaRPr kumimoji="1" lang="ja-JP" altLang="en-US" dirty="0"/>
              </a:p>
            </p:txBody>
          </p:sp>
        </p:grpSp>
        <p:grpSp>
          <p:nvGrpSpPr>
            <p:cNvPr id="28" name="図形グループ 27"/>
            <p:cNvGrpSpPr/>
            <p:nvPr/>
          </p:nvGrpSpPr>
          <p:grpSpPr>
            <a:xfrm>
              <a:off x="2540720" y="5782914"/>
              <a:ext cx="2924081" cy="368858"/>
              <a:chOff x="2542961" y="5747002"/>
              <a:chExt cx="2924081" cy="368858"/>
            </a:xfrm>
          </p:grpSpPr>
          <p:sp>
            <p:nvSpPr>
              <p:cNvPr id="11" name="テキスト ボックス 10"/>
              <p:cNvSpPr txBox="1"/>
              <p:nvPr/>
            </p:nvSpPr>
            <p:spPr>
              <a:xfrm>
                <a:off x="2542961" y="5748660"/>
                <a:ext cx="236764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smtClean="0">
                    <a:latin typeface="MS PGothic" charset="-128"/>
                    <a:ea typeface="MS PGothic" charset="-128"/>
                    <a:cs typeface="MS PGothic" charset="-128"/>
                  </a:rPr>
                  <a:t>RDMA</a:t>
                </a:r>
                <a:r>
                  <a:rPr kumimoji="1" lang="ja-JP" altLang="en-US" dirty="0" smtClean="0">
                    <a:latin typeface="MS PGothic" charset="-128"/>
                    <a:ea typeface="MS PGothic" charset="-128"/>
                    <a:cs typeface="MS PGothic" charset="-128"/>
                  </a:rPr>
                  <a:t>送信バッファ</a:t>
                </a:r>
                <a:endParaRPr kumimoji="1" lang="ja-JP" altLang="en-US" dirty="0">
                  <a:latin typeface="MS PGothic" charset="-128"/>
                  <a:ea typeface="MS PGothic" charset="-128"/>
                  <a:cs typeface="MS PGothic" charset="-128"/>
                </a:endParaRPr>
              </a:p>
            </p:txBody>
          </p:sp>
          <p:sp>
            <p:nvSpPr>
              <p:cNvPr id="12" name="テキスト ボックス 11"/>
              <p:cNvSpPr txBox="1"/>
              <p:nvPr/>
            </p:nvSpPr>
            <p:spPr>
              <a:xfrm>
                <a:off x="4906759" y="5747002"/>
                <a:ext cx="560283" cy="367200"/>
              </a:xfrm>
              <a:prstGeom prst="rect">
                <a:avLst/>
              </a:prstGeom>
              <a:solidFill>
                <a:schemeClr val="bg1"/>
              </a:solidFill>
              <a:ln w="38100">
                <a:solidFill>
                  <a:schemeClr val="tx1"/>
                </a:solidFill>
              </a:ln>
            </p:spPr>
            <p:txBody>
              <a:bodyPr wrap="square" rtlCol="0">
                <a:spAutoFit/>
              </a:bodyPr>
              <a:lstStyle/>
              <a:p>
                <a:pPr algn="ctr"/>
                <a:r>
                  <a:rPr kumimoji="1" lang="en-US" altLang="ja-JP" dirty="0" smtClean="0"/>
                  <a:t>0/1</a:t>
                </a:r>
                <a:endParaRPr kumimoji="1" lang="ja-JP" altLang="en-US" dirty="0"/>
              </a:p>
            </p:txBody>
          </p:sp>
        </p:grpSp>
        <p:sp>
          <p:nvSpPr>
            <p:cNvPr id="14" name="TextBox 14"/>
            <p:cNvSpPr txBox="1"/>
            <p:nvPr/>
          </p:nvSpPr>
          <p:spPr>
            <a:xfrm>
              <a:off x="4418261" y="5447137"/>
              <a:ext cx="1531188" cy="338554"/>
            </a:xfrm>
            <a:prstGeom prst="rect">
              <a:avLst/>
            </a:prstGeom>
            <a:noFill/>
          </p:spPr>
          <p:txBody>
            <a:bodyPr wrap="none" rtlCol="0">
              <a:spAutoFit/>
            </a:bodyPr>
            <a:lstStyle/>
            <a:p>
              <a:pPr algn="ctr"/>
              <a:r>
                <a:rPr kumimoji="1" lang="ja-JP" altLang="en-US" sz="1600" dirty="0" smtClean="0"/>
                <a:t>読み込みフラグ</a:t>
              </a:r>
              <a:endParaRPr kumimoji="1" lang="ja-JP" altLang="en-US" sz="1600" dirty="0"/>
            </a:p>
          </p:txBody>
        </p:sp>
        <p:sp>
          <p:nvSpPr>
            <p:cNvPr id="15" name="TextBox 16"/>
            <p:cNvSpPr txBox="1"/>
            <p:nvPr/>
          </p:nvSpPr>
          <p:spPr>
            <a:xfrm>
              <a:off x="4357637" y="4734857"/>
              <a:ext cx="1654043" cy="338554"/>
            </a:xfrm>
            <a:prstGeom prst="rect">
              <a:avLst/>
            </a:prstGeom>
            <a:noFill/>
          </p:spPr>
          <p:txBody>
            <a:bodyPr wrap="square" rtlCol="0">
              <a:spAutoFit/>
            </a:bodyPr>
            <a:lstStyle/>
            <a:p>
              <a:pPr algn="ctr"/>
              <a:r>
                <a:rPr kumimoji="1" lang="ja-JP" altLang="en-US" sz="1600" dirty="0" smtClean="0"/>
                <a:t>書き込みフラグ</a:t>
              </a:r>
              <a:endParaRPr kumimoji="1" lang="ja-JP" altLang="en-US" sz="1600" dirty="0"/>
            </a:p>
          </p:txBody>
        </p:sp>
      </p:grpSp>
    </p:spTree>
    <p:extLst>
      <p:ext uri="{BB962C8B-B14F-4D97-AF65-F5344CB8AC3E}">
        <p14:creationId xmlns:p14="http://schemas.microsoft.com/office/powerpoint/2010/main" val="1823567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検知結果</a:t>
            </a:r>
            <a:r>
              <a:rPr lang="ja-JP" altLang="en-US" dirty="0" smtClean="0"/>
              <a:t>の要求における同期</a:t>
            </a:r>
            <a:endParaRPr lang="ja-JP" altLang="en-US" strike="sngStrike" dirty="0">
              <a:solidFill>
                <a:srgbClr val="FF0000"/>
              </a:solidFill>
            </a:endParaRPr>
          </a:p>
        </p:txBody>
      </p:sp>
      <p:sp>
        <p:nvSpPr>
          <p:cNvPr id="41" name="コンテンツ プレースホルダー 2"/>
          <p:cNvSpPr>
            <a:spLocks noGrp="1"/>
          </p:cNvSpPr>
          <p:nvPr>
            <p:ph idx="1"/>
          </p:nvPr>
        </p:nvSpPr>
        <p:spPr/>
        <p:txBody>
          <a:bodyPr/>
          <a:lstStyle/>
          <a:p>
            <a:r>
              <a:rPr lang="ja-JP" altLang="en-US" dirty="0" smtClean="0"/>
              <a:t>リモートホストは要求を</a:t>
            </a:r>
            <a:r>
              <a:rPr lang="en-US" altLang="ja-JP" dirty="0" smtClean="0"/>
              <a:t>GPU</a:t>
            </a:r>
            <a:r>
              <a:rPr lang="ja-JP" altLang="en-US" dirty="0" smtClean="0"/>
              <a:t>メモリに書き込む</a:t>
            </a:r>
            <a:endParaRPr lang="en-US" altLang="ja-JP" dirty="0"/>
          </a:p>
          <a:p>
            <a:pPr lvl="1"/>
            <a:r>
              <a:rPr lang="ja-JP" altLang="en-US" dirty="0" smtClean="0"/>
              <a:t>完了したら，</a:t>
            </a:r>
            <a:r>
              <a:rPr lang="en-US" altLang="ja-JP" dirty="0" smtClean="0"/>
              <a:t>GPU</a:t>
            </a:r>
            <a:r>
              <a:rPr lang="ja-JP" altLang="en-US" dirty="0" smtClean="0"/>
              <a:t>メモリ上の書き込みフラグをセット</a:t>
            </a:r>
            <a:endParaRPr lang="en-US" altLang="ja-JP" dirty="0" smtClean="0"/>
          </a:p>
          <a:p>
            <a:r>
              <a:rPr lang="en-US" altLang="ja-JP" dirty="0" smtClean="0"/>
              <a:t>GPU</a:t>
            </a:r>
            <a:r>
              <a:rPr lang="ja-JP" altLang="en-US" dirty="0" smtClean="0"/>
              <a:t>はポーリングにより書き込みフラグのセットを待つ</a:t>
            </a:r>
            <a:endParaRPr lang="en-US" altLang="ja-JP" dirty="0" smtClean="0"/>
          </a:p>
          <a:p>
            <a:pPr lvl="1"/>
            <a:r>
              <a:rPr lang="en-US" altLang="ja-JP" dirty="0" smtClean="0"/>
              <a:t>GPU</a:t>
            </a:r>
            <a:r>
              <a:rPr lang="ja-JP" altLang="en-US" dirty="0" smtClean="0"/>
              <a:t>に書き込みを通知するハードウェア機構がないため</a:t>
            </a:r>
            <a:endParaRPr lang="en-US" altLang="ja-JP" dirty="0" smtClean="0"/>
          </a:p>
          <a:p>
            <a:pPr lvl="1"/>
            <a:r>
              <a:rPr lang="ja-JP" altLang="en-US" dirty="0" smtClean="0"/>
              <a:t>書き込みフラグがセットされたら要求を取得</a:t>
            </a:r>
            <a:endParaRPr lang="en-US" altLang="ja-JP" dirty="0" smtClean="0"/>
          </a:p>
          <a:p>
            <a:pPr lvl="1"/>
            <a:r>
              <a:rPr lang="ja-JP" altLang="en-US" dirty="0" smtClean="0"/>
              <a:t>書き込みフラグをクリア</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15</a:t>
            </a:fld>
            <a:endParaRPr lang="en-US" dirty="0"/>
          </a:p>
        </p:txBody>
      </p:sp>
      <p:sp>
        <p:nvSpPr>
          <p:cNvPr id="28" name="角丸四角形 27"/>
          <p:cNvSpPr/>
          <p:nvPr/>
        </p:nvSpPr>
        <p:spPr>
          <a:xfrm>
            <a:off x="1430113" y="4547364"/>
            <a:ext cx="4188655"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7" name="角丸四角形 26"/>
          <p:cNvSpPr/>
          <p:nvPr/>
        </p:nvSpPr>
        <p:spPr>
          <a:xfrm>
            <a:off x="6389336" y="4547364"/>
            <a:ext cx="1302605" cy="1774778"/>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smtClean="0"/>
              <a:t>リモートホスト</a:t>
            </a:r>
            <a:endParaRPr kumimoji="1" lang="ja-JP" altLang="en-US" sz="2100" dirty="0"/>
          </a:p>
        </p:txBody>
      </p:sp>
      <p:sp>
        <p:nvSpPr>
          <p:cNvPr id="29" name="テキスト ボックス 28"/>
          <p:cNvSpPr txBox="1"/>
          <p:nvPr/>
        </p:nvSpPr>
        <p:spPr>
          <a:xfrm>
            <a:off x="2495249" y="4542939"/>
            <a:ext cx="2052014"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47" name="角丸四角形 46"/>
          <p:cNvSpPr/>
          <p:nvPr/>
        </p:nvSpPr>
        <p:spPr>
          <a:xfrm>
            <a:off x="1541865" y="4956289"/>
            <a:ext cx="1259094" cy="956925"/>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79" name="テキスト ボックス 78"/>
          <p:cNvSpPr txBox="1"/>
          <p:nvPr/>
        </p:nvSpPr>
        <p:spPr>
          <a:xfrm>
            <a:off x="3753311" y="5244977"/>
            <a:ext cx="1196340" cy="367200"/>
          </a:xfrm>
          <a:prstGeom prst="rect">
            <a:avLst/>
          </a:prstGeom>
          <a:solidFill>
            <a:schemeClr val="bg1"/>
          </a:solidFill>
          <a:ln w="38100">
            <a:solidFill>
              <a:schemeClr val="tx1"/>
            </a:solidFill>
          </a:ln>
        </p:spPr>
        <p:txBody>
          <a:bodyPr wrap="square" rtlCol="0">
            <a:spAutoFit/>
          </a:bodyPr>
          <a:lstStyle/>
          <a:p>
            <a:pPr algn="ctr"/>
            <a:r>
              <a:rPr kumimoji="1" lang="ja-JP" altLang="en-US" dirty="0">
                <a:latin typeface="MS PGothic" charset="-128"/>
                <a:ea typeface="MS PGothic" charset="-128"/>
                <a:cs typeface="MS PGothic" charset="-128"/>
              </a:rPr>
              <a:t>要求</a:t>
            </a:r>
          </a:p>
        </p:txBody>
      </p:sp>
      <p:sp>
        <p:nvSpPr>
          <p:cNvPr id="98" name="テキスト ボックス 97"/>
          <p:cNvSpPr txBox="1"/>
          <p:nvPr/>
        </p:nvSpPr>
        <p:spPr>
          <a:xfrm>
            <a:off x="2742620" y="5073022"/>
            <a:ext cx="1100693"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dirty="0" smtClean="0"/>
              <a:t>読み込み</a:t>
            </a:r>
            <a:endParaRPr kumimoji="1" lang="ja-JP" altLang="en-US" dirty="0"/>
          </a:p>
        </p:txBody>
      </p:sp>
      <p:cxnSp>
        <p:nvCxnSpPr>
          <p:cNvPr id="101" name="直線矢印コネクタ 100"/>
          <p:cNvCxnSpPr>
            <a:stCxn id="79" idx="1"/>
            <a:endCxn id="47" idx="3"/>
          </p:cNvCxnSpPr>
          <p:nvPr/>
        </p:nvCxnSpPr>
        <p:spPr>
          <a:xfrm flipH="1">
            <a:off x="2800959" y="5428577"/>
            <a:ext cx="952352" cy="6175"/>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103" name="直線矢印コネクタ 102"/>
          <p:cNvCxnSpPr>
            <a:stCxn id="27" idx="1"/>
            <a:endCxn id="39" idx="3"/>
          </p:cNvCxnSpPr>
          <p:nvPr/>
        </p:nvCxnSpPr>
        <p:spPr>
          <a:xfrm flipH="1" flipV="1">
            <a:off x="5308161" y="5428576"/>
            <a:ext cx="1081175" cy="6177"/>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107" name="テキスト ボックス 106"/>
          <p:cNvSpPr txBox="1"/>
          <p:nvPr/>
        </p:nvSpPr>
        <p:spPr>
          <a:xfrm>
            <a:off x="5618768" y="4789764"/>
            <a:ext cx="789795" cy="646331"/>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t>RDMAWrite</a:t>
            </a:r>
            <a:endParaRPr kumimoji="1" lang="ja-JP" altLang="en-US" dirty="0"/>
          </a:p>
        </p:txBody>
      </p:sp>
      <p:sp>
        <p:nvSpPr>
          <p:cNvPr id="39" name="テキスト ボックス 38"/>
          <p:cNvSpPr txBox="1"/>
          <p:nvPr/>
        </p:nvSpPr>
        <p:spPr>
          <a:xfrm>
            <a:off x="4940961" y="5244976"/>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0</a:t>
            </a:r>
            <a:endParaRPr kumimoji="1" lang="ja-JP" altLang="en-US" dirty="0"/>
          </a:p>
        </p:txBody>
      </p:sp>
      <p:sp>
        <p:nvSpPr>
          <p:cNvPr id="46" name="下カーブ矢印 43"/>
          <p:cNvSpPr/>
          <p:nvPr/>
        </p:nvSpPr>
        <p:spPr>
          <a:xfrm>
            <a:off x="957648" y="5090442"/>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下カーブ矢印 44"/>
          <p:cNvSpPr/>
          <p:nvPr/>
        </p:nvSpPr>
        <p:spPr>
          <a:xfrm flipH="1" flipV="1">
            <a:off x="874639" y="5434751"/>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テキスト ボックス 45"/>
          <p:cNvSpPr txBox="1"/>
          <p:nvPr/>
        </p:nvSpPr>
        <p:spPr>
          <a:xfrm>
            <a:off x="564013" y="4701314"/>
            <a:ext cx="1235698"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ポーリング</a:t>
            </a:r>
            <a:endParaRPr kumimoji="1" lang="ja-JP" altLang="en-US" dirty="0"/>
          </a:p>
        </p:txBody>
      </p:sp>
      <p:sp>
        <p:nvSpPr>
          <p:cNvPr id="24" name="角丸四角形 23"/>
          <p:cNvSpPr/>
          <p:nvPr/>
        </p:nvSpPr>
        <p:spPr>
          <a:xfrm>
            <a:off x="6559831" y="5954941"/>
            <a:ext cx="961614"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要求</a:t>
            </a:r>
            <a:endParaRPr kumimoji="1" lang="ja-JP" altLang="en-US" dirty="0"/>
          </a:p>
        </p:txBody>
      </p:sp>
      <p:sp>
        <p:nvSpPr>
          <p:cNvPr id="31" name="角丸四角形 30"/>
          <p:cNvSpPr/>
          <p:nvPr/>
        </p:nvSpPr>
        <p:spPr>
          <a:xfrm>
            <a:off x="6857038" y="5954941"/>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1</a:t>
            </a:r>
            <a:endParaRPr kumimoji="1" lang="ja-JP" altLang="en-US" dirty="0"/>
          </a:p>
        </p:txBody>
      </p:sp>
      <p:sp>
        <p:nvSpPr>
          <p:cNvPr id="34" name="角丸四角形 33"/>
          <p:cNvSpPr/>
          <p:nvPr/>
        </p:nvSpPr>
        <p:spPr>
          <a:xfrm>
            <a:off x="3873795" y="5244976"/>
            <a:ext cx="961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要求</a:t>
            </a:r>
            <a:endParaRPr kumimoji="1" lang="ja-JP" altLang="en-US" dirty="0"/>
          </a:p>
        </p:txBody>
      </p:sp>
      <p:sp>
        <p:nvSpPr>
          <p:cNvPr id="35" name="テキスト ボックス 34"/>
          <p:cNvSpPr txBox="1"/>
          <p:nvPr/>
        </p:nvSpPr>
        <p:spPr>
          <a:xfrm>
            <a:off x="2745133" y="5072803"/>
            <a:ext cx="1100693"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mtClean="0"/>
              <a:t>書き込み</a:t>
            </a:r>
            <a:endParaRPr kumimoji="1" lang="ja-JP" altLang="en-US" dirty="0"/>
          </a:p>
        </p:txBody>
      </p:sp>
      <p:cxnSp>
        <p:nvCxnSpPr>
          <p:cNvPr id="37" name="直線矢印コネクタ 36"/>
          <p:cNvCxnSpPr/>
          <p:nvPr/>
        </p:nvCxnSpPr>
        <p:spPr>
          <a:xfrm flipV="1">
            <a:off x="2800959" y="5429581"/>
            <a:ext cx="974529" cy="1"/>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4615987" y="4605943"/>
            <a:ext cx="1073873" cy="646331"/>
          </a:xfrm>
          <a:prstGeom prst="rect">
            <a:avLst/>
          </a:prstGeom>
          <a:noFill/>
        </p:spPr>
        <p:txBody>
          <a:bodyPr wrap="square" rtlCol="0">
            <a:spAutoFit/>
          </a:bodyPr>
          <a:lstStyle/>
          <a:p>
            <a:pPr algn="ctr"/>
            <a:r>
              <a:rPr kumimoji="1" lang="ja-JP" altLang="en-US" dirty="0"/>
              <a:t>書き込み</a:t>
            </a:r>
            <a:endParaRPr kumimoji="1" lang="en-US" altLang="ja-JP" dirty="0"/>
          </a:p>
          <a:p>
            <a:pPr algn="ctr"/>
            <a:r>
              <a:rPr kumimoji="1" lang="ja-JP" altLang="en-US" dirty="0"/>
              <a:t>フラグ</a:t>
            </a:r>
          </a:p>
        </p:txBody>
      </p:sp>
      <p:sp>
        <p:nvSpPr>
          <p:cNvPr id="32" name="テキスト ボックス 31"/>
          <p:cNvSpPr txBox="1"/>
          <p:nvPr/>
        </p:nvSpPr>
        <p:spPr>
          <a:xfrm>
            <a:off x="4948395" y="5244975"/>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1</a:t>
            </a:r>
            <a:endParaRPr kumimoji="1" lang="ja-JP" altLang="en-US" dirty="0"/>
          </a:p>
        </p:txBody>
      </p:sp>
      <p:sp>
        <p:nvSpPr>
          <p:cNvPr id="33" name="角丸四角形 32"/>
          <p:cNvSpPr/>
          <p:nvPr/>
        </p:nvSpPr>
        <p:spPr>
          <a:xfrm>
            <a:off x="4947138" y="5244977"/>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1</a:t>
            </a:r>
            <a:endParaRPr kumimoji="1" lang="ja-JP" altLang="en-US" dirty="0"/>
          </a:p>
        </p:txBody>
      </p:sp>
      <p:sp>
        <p:nvSpPr>
          <p:cNvPr id="38" name="角丸四角形 37"/>
          <p:cNvSpPr/>
          <p:nvPr/>
        </p:nvSpPr>
        <p:spPr>
          <a:xfrm>
            <a:off x="1989066" y="4723242"/>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0</a:t>
            </a:r>
            <a:endParaRPr kumimoji="1" lang="ja-JP" altLang="en-US" dirty="0"/>
          </a:p>
        </p:txBody>
      </p:sp>
      <p:sp>
        <p:nvSpPr>
          <p:cNvPr id="40" name="テキスト ボックス 39"/>
          <p:cNvSpPr txBox="1"/>
          <p:nvPr/>
        </p:nvSpPr>
        <p:spPr>
          <a:xfrm>
            <a:off x="4947138" y="5244973"/>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0</a:t>
            </a:r>
            <a:endParaRPr kumimoji="1" lang="ja-JP" altLang="en-US" dirty="0"/>
          </a:p>
        </p:txBody>
      </p:sp>
    </p:spTree>
    <p:extLst>
      <p:ext uri="{BB962C8B-B14F-4D97-AF65-F5344CB8AC3E}">
        <p14:creationId xmlns:p14="http://schemas.microsoft.com/office/powerpoint/2010/main" val="284280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wipe(down)">
                                      <p:cBhvr>
                                        <p:cTn id="7" dur="500"/>
                                        <p:tgtEl>
                                          <p:spTgt spid="107"/>
                                        </p:tgtEl>
                                      </p:cBhvr>
                                    </p:animEffect>
                                  </p:childTnLst>
                                </p:cTn>
                              </p:par>
                              <p:par>
                                <p:cTn id="8" presetID="22" presetClass="entr" presetSubtype="4" fill="hold" nodeType="withEffect">
                                  <p:stCondLst>
                                    <p:cond delay="0"/>
                                  </p:stCondLst>
                                  <p:childTnLst>
                                    <p:set>
                                      <p:cBhvr>
                                        <p:cTn id="9" dur="1" fill="hold">
                                          <p:stCondLst>
                                            <p:cond delay="0"/>
                                          </p:stCondLst>
                                        </p:cTn>
                                        <p:tgtEl>
                                          <p:spTgt spid="103"/>
                                        </p:tgtEl>
                                        <p:attrNameLst>
                                          <p:attrName>style.visibility</p:attrName>
                                        </p:attrNameLst>
                                      </p:cBhvr>
                                      <p:to>
                                        <p:strVal val="visible"/>
                                      </p:to>
                                    </p:set>
                                    <p:animEffect transition="in" filter="wipe(down)">
                                      <p:cBhvr>
                                        <p:cTn id="10" dur="500"/>
                                        <p:tgtEl>
                                          <p:spTgt spid="10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wipe(down)">
                                      <p:cBhvr>
                                        <p:cTn id="13" dur="500"/>
                                        <p:tgtEl>
                                          <p:spTgt spid="24"/>
                                        </p:tgtEl>
                                      </p:cBhvr>
                                    </p:animEffect>
                                  </p:childTnLst>
                                </p:cTn>
                              </p:par>
                            </p:childTnLst>
                          </p:cTn>
                        </p:par>
                      </p:childTnLst>
                    </p:cTn>
                  </p:par>
                  <p:par>
                    <p:cTn id="14" fill="hold">
                      <p:stCondLst>
                        <p:cond delay="indefinite"/>
                      </p:stCondLst>
                      <p:childTnLst>
                        <p:par>
                          <p:cTn id="15" fill="hold">
                            <p:stCondLst>
                              <p:cond delay="0"/>
                            </p:stCondLst>
                            <p:childTnLst>
                              <p:par>
                                <p:cTn id="16" presetID="0" presetClass="path" presetSubtype="0" accel="50000" decel="50000" fill="hold" grpId="1" nodeType="clickEffect">
                                  <p:stCondLst>
                                    <p:cond delay="0"/>
                                  </p:stCondLst>
                                  <p:childTnLst>
                                    <p:animMotion origin="layout" path="M -0.00018 0.00139 C -0.05209 0.03356 -0.10313 0.0662 -0.15209 0.04861 C -0.20087 0.03125 -0.2698 -0.07709 -0.29375 -0.10162 " pathEditMode="relative" rAng="0" ptsTypes="AAA">
                                      <p:cBhvr>
                                        <p:cTn id="17" dur="2000" fill="hold"/>
                                        <p:tgtEl>
                                          <p:spTgt spid="24"/>
                                        </p:tgtEl>
                                        <p:attrNameLst>
                                          <p:attrName>ppt_x</p:attrName>
                                          <p:attrName>ppt_y</p:attrName>
                                        </p:attrNameLst>
                                      </p:cBhvr>
                                      <p:rCtr x="-14687" y="-2546"/>
                                    </p:animMotion>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107"/>
                                        </p:tgtEl>
                                      </p:cBhvr>
                                    </p:animEffect>
                                    <p:set>
                                      <p:cBhvr>
                                        <p:cTn id="22" dur="1" fill="hold">
                                          <p:stCondLst>
                                            <p:cond delay="499"/>
                                          </p:stCondLst>
                                        </p:cTn>
                                        <p:tgtEl>
                                          <p:spTgt spid="107"/>
                                        </p:tgtEl>
                                        <p:attrNameLst>
                                          <p:attrName>style.visibility</p:attrName>
                                        </p:attrNameLst>
                                      </p:cBhvr>
                                      <p:to>
                                        <p:strVal val="hidden"/>
                                      </p:to>
                                    </p:set>
                                  </p:childTnLst>
                                </p:cTn>
                              </p:par>
                              <p:par>
                                <p:cTn id="23" presetID="22" presetClass="exit" presetSubtype="4" fill="hold" nodeType="withEffect">
                                  <p:stCondLst>
                                    <p:cond delay="0"/>
                                  </p:stCondLst>
                                  <p:childTnLst>
                                    <p:animEffect transition="out" filter="wipe(down)">
                                      <p:cBhvr>
                                        <p:cTn id="24" dur="500"/>
                                        <p:tgtEl>
                                          <p:spTgt spid="103"/>
                                        </p:tgtEl>
                                      </p:cBhvr>
                                    </p:animEffect>
                                    <p:set>
                                      <p:cBhvr>
                                        <p:cTn id="25" dur="1" fill="hold">
                                          <p:stCondLst>
                                            <p:cond delay="499"/>
                                          </p:stCondLst>
                                        </p:cTn>
                                        <p:tgtEl>
                                          <p:spTgt spid="103"/>
                                        </p:tgtEl>
                                        <p:attrNameLst>
                                          <p:attrName>style.visibility</p:attrName>
                                        </p:attrNameLst>
                                      </p:cBhvr>
                                      <p:to>
                                        <p:strVal val="hidden"/>
                                      </p:to>
                                    </p:set>
                                  </p:childTnLst>
                                </p:cTn>
                              </p:par>
                              <p:par>
                                <p:cTn id="26" presetID="22" presetClass="exit" presetSubtype="4" fill="hold" grpId="2" nodeType="withEffect">
                                  <p:stCondLst>
                                    <p:cond delay="0"/>
                                  </p:stCondLst>
                                  <p:childTnLst>
                                    <p:animEffect transition="out" filter="wipe(down)">
                                      <p:cBhvr>
                                        <p:cTn id="27" dur="500"/>
                                        <p:tgtEl>
                                          <p:spTgt spid="24"/>
                                        </p:tgtEl>
                                      </p:cBhvr>
                                    </p:animEffect>
                                    <p:set>
                                      <p:cBhvr>
                                        <p:cTn id="28" dur="1" fill="hold">
                                          <p:stCondLst>
                                            <p:cond delay="499"/>
                                          </p:stCondLst>
                                        </p:cTn>
                                        <p:tgtEl>
                                          <p:spTgt spid="24"/>
                                        </p:tgtEl>
                                        <p:attrNameLst>
                                          <p:attrName>style.visibility</p:attrName>
                                        </p:attrNameLst>
                                      </p:cBhvr>
                                      <p:to>
                                        <p:strVal val="hidden"/>
                                      </p:to>
                                    </p:set>
                                  </p:childTnLst>
                                </p:cTn>
                              </p:par>
                              <p:par>
                                <p:cTn id="29" presetID="22" presetClass="entr" presetSubtype="4" fill="hold" nodeType="withEffect">
                                  <p:stCondLst>
                                    <p:cond delay="0"/>
                                  </p:stCondLst>
                                  <p:childTnLst>
                                    <p:set>
                                      <p:cBhvr>
                                        <p:cTn id="30" dur="1" fill="hold">
                                          <p:stCondLst>
                                            <p:cond delay="0"/>
                                          </p:stCondLst>
                                        </p:cTn>
                                        <p:tgtEl>
                                          <p:spTgt spid="79">
                                            <p:txEl>
                                              <p:pRg st="0" end="0"/>
                                            </p:txEl>
                                          </p:spTgt>
                                        </p:tgtEl>
                                        <p:attrNameLst>
                                          <p:attrName>style.visibility</p:attrName>
                                        </p:attrNameLst>
                                      </p:cBhvr>
                                      <p:to>
                                        <p:strVal val="visible"/>
                                      </p:to>
                                    </p:set>
                                    <p:animEffect transition="in" filter="wipe(down)">
                                      <p:cBhvr>
                                        <p:cTn id="31" dur="500"/>
                                        <p:tgtEl>
                                          <p:spTgt spid="79">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2" nodeType="clickEffect">
                                  <p:stCondLst>
                                    <p:cond delay="0"/>
                                  </p:stCondLst>
                                  <p:childTnLst>
                                    <p:set>
                                      <p:cBhvr>
                                        <p:cTn id="35" dur="1" fill="hold">
                                          <p:stCondLst>
                                            <p:cond delay="0"/>
                                          </p:stCondLst>
                                        </p:cTn>
                                        <p:tgtEl>
                                          <p:spTgt spid="107"/>
                                        </p:tgtEl>
                                        <p:attrNameLst>
                                          <p:attrName>style.visibility</p:attrName>
                                        </p:attrNameLst>
                                      </p:cBhvr>
                                      <p:to>
                                        <p:strVal val="visible"/>
                                      </p:to>
                                    </p:set>
                                    <p:animEffect transition="in" filter="wipe(down)">
                                      <p:cBhvr>
                                        <p:cTn id="36" dur="500"/>
                                        <p:tgtEl>
                                          <p:spTgt spid="107"/>
                                        </p:tgtEl>
                                      </p:cBhvr>
                                    </p:animEffect>
                                  </p:childTnLst>
                                </p:cTn>
                              </p:par>
                              <p:par>
                                <p:cTn id="37" presetID="22" presetClass="entr" presetSubtype="4" fill="hold" nodeType="with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wipe(down)">
                                      <p:cBhvr>
                                        <p:cTn id="39" dur="500"/>
                                        <p:tgtEl>
                                          <p:spTgt spid="103"/>
                                        </p:tgtEl>
                                      </p:cBhvr>
                                    </p:animEffect>
                                  </p:childTnLst>
                                </p:cTn>
                              </p:par>
                              <p:par>
                                <p:cTn id="40" presetID="22" presetClass="entr" presetSubtype="4" fill="hold" grpId="1"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wipe(down)">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grpId="0" nodeType="clickEffect">
                                  <p:stCondLst>
                                    <p:cond delay="0"/>
                                  </p:stCondLst>
                                  <p:childTnLst>
                                    <p:animMotion origin="layout" path="M 0.00069 0.00023 C -0.04306 0.02893 -0.08629 0.05787 -0.12118 0.04051 C -0.15625 0.02315 -0.1941 -0.07986 -0.20886 -0.10347 " pathEditMode="relative" rAng="0" ptsTypes="AAA">
                                      <p:cBhvr>
                                        <p:cTn id="46" dur="2000" fill="hold"/>
                                        <p:tgtEl>
                                          <p:spTgt spid="31"/>
                                        </p:tgtEl>
                                        <p:attrNameLst>
                                          <p:attrName>ppt_x</p:attrName>
                                          <p:attrName>ppt_y</p:attrName>
                                        </p:attrNameLst>
                                      </p:cBhvr>
                                      <p:rCtr x="-10486" y="-2917"/>
                                    </p:animMotion>
                                  </p:childTnLst>
                                </p:cTn>
                              </p:par>
                            </p:childTnLst>
                          </p:cTn>
                        </p:par>
                      </p:childTnLst>
                    </p:cTn>
                  </p:par>
                  <p:par>
                    <p:cTn id="47" fill="hold">
                      <p:stCondLst>
                        <p:cond delay="indefinite"/>
                      </p:stCondLst>
                      <p:childTnLst>
                        <p:par>
                          <p:cTn id="48" fill="hold">
                            <p:stCondLst>
                              <p:cond delay="0"/>
                            </p:stCondLst>
                            <p:childTnLst>
                              <p:par>
                                <p:cTn id="49" presetID="22" presetClass="exit" presetSubtype="4" fill="hold" grpId="3" nodeType="clickEffect">
                                  <p:stCondLst>
                                    <p:cond delay="0"/>
                                  </p:stCondLst>
                                  <p:childTnLst>
                                    <p:animEffect transition="out" filter="wipe(down)">
                                      <p:cBhvr>
                                        <p:cTn id="50" dur="500"/>
                                        <p:tgtEl>
                                          <p:spTgt spid="107"/>
                                        </p:tgtEl>
                                      </p:cBhvr>
                                    </p:animEffect>
                                    <p:set>
                                      <p:cBhvr>
                                        <p:cTn id="51" dur="1" fill="hold">
                                          <p:stCondLst>
                                            <p:cond delay="499"/>
                                          </p:stCondLst>
                                        </p:cTn>
                                        <p:tgtEl>
                                          <p:spTgt spid="107"/>
                                        </p:tgtEl>
                                        <p:attrNameLst>
                                          <p:attrName>style.visibility</p:attrName>
                                        </p:attrNameLst>
                                      </p:cBhvr>
                                      <p:to>
                                        <p:strVal val="hidden"/>
                                      </p:to>
                                    </p:set>
                                  </p:childTnLst>
                                </p:cTn>
                              </p:par>
                              <p:par>
                                <p:cTn id="52" presetID="22" presetClass="exit" presetSubtype="4" fill="hold" nodeType="withEffect">
                                  <p:stCondLst>
                                    <p:cond delay="0"/>
                                  </p:stCondLst>
                                  <p:childTnLst>
                                    <p:animEffect transition="out" filter="wipe(down)">
                                      <p:cBhvr>
                                        <p:cTn id="53" dur="500"/>
                                        <p:tgtEl>
                                          <p:spTgt spid="103"/>
                                        </p:tgtEl>
                                      </p:cBhvr>
                                    </p:animEffect>
                                    <p:set>
                                      <p:cBhvr>
                                        <p:cTn id="54" dur="1" fill="hold">
                                          <p:stCondLst>
                                            <p:cond delay="499"/>
                                          </p:stCondLst>
                                        </p:cTn>
                                        <p:tgtEl>
                                          <p:spTgt spid="103"/>
                                        </p:tgtEl>
                                        <p:attrNameLst>
                                          <p:attrName>style.visibility</p:attrName>
                                        </p:attrNameLst>
                                      </p:cBhvr>
                                      <p:to>
                                        <p:strVal val="hidden"/>
                                      </p:to>
                                    </p:set>
                                  </p:childTnLst>
                                </p:cTn>
                              </p:par>
                              <p:par>
                                <p:cTn id="55" presetID="22" presetClass="exit" presetSubtype="4" fill="hold" grpId="2" nodeType="withEffect">
                                  <p:stCondLst>
                                    <p:cond delay="0"/>
                                  </p:stCondLst>
                                  <p:childTnLst>
                                    <p:animEffect transition="out" filter="wipe(down)">
                                      <p:cBhvr>
                                        <p:cTn id="56" dur="500"/>
                                        <p:tgtEl>
                                          <p:spTgt spid="31"/>
                                        </p:tgtEl>
                                      </p:cBhvr>
                                    </p:animEffect>
                                    <p:set>
                                      <p:cBhvr>
                                        <p:cTn id="57" dur="1" fill="hold">
                                          <p:stCondLst>
                                            <p:cond delay="499"/>
                                          </p:stCondLst>
                                        </p:cTn>
                                        <p:tgtEl>
                                          <p:spTgt spid="31"/>
                                        </p:tgtEl>
                                        <p:attrNameLst>
                                          <p:attrName>style.visibility</p:attrName>
                                        </p:attrNameLst>
                                      </p:cBhvr>
                                      <p:to>
                                        <p:strVal val="hidden"/>
                                      </p:to>
                                    </p:set>
                                  </p:childTnLst>
                                </p:cTn>
                              </p:par>
                              <p:par>
                                <p:cTn id="58" presetID="22" presetClass="entr" presetSubtype="4" fill="hold" grpId="0" nodeType="with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wipe(down)">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2" nodeType="clickEffect">
                                  <p:stCondLst>
                                    <p:cond delay="0"/>
                                  </p:stCondLst>
                                  <p:childTnLst>
                                    <p:set>
                                      <p:cBhvr>
                                        <p:cTn id="64" dur="1" fill="hold">
                                          <p:stCondLst>
                                            <p:cond delay="0"/>
                                          </p:stCondLst>
                                        </p:cTn>
                                        <p:tgtEl>
                                          <p:spTgt spid="98"/>
                                        </p:tgtEl>
                                        <p:attrNameLst>
                                          <p:attrName>style.visibility</p:attrName>
                                        </p:attrNameLst>
                                      </p:cBhvr>
                                      <p:to>
                                        <p:strVal val="visible"/>
                                      </p:to>
                                    </p:set>
                                    <p:animEffect transition="in" filter="wipe(down)">
                                      <p:cBhvr>
                                        <p:cTn id="65" dur="500"/>
                                        <p:tgtEl>
                                          <p:spTgt spid="98"/>
                                        </p:tgtEl>
                                      </p:cBhvr>
                                    </p:animEffect>
                                  </p:childTnLst>
                                </p:cTn>
                              </p:par>
                              <p:par>
                                <p:cTn id="66" presetID="22" presetClass="entr" presetSubtype="4" fill="hold" nodeType="withEffect">
                                  <p:stCondLst>
                                    <p:cond delay="0"/>
                                  </p:stCondLst>
                                  <p:childTnLst>
                                    <p:set>
                                      <p:cBhvr>
                                        <p:cTn id="67" dur="1" fill="hold">
                                          <p:stCondLst>
                                            <p:cond delay="0"/>
                                          </p:stCondLst>
                                        </p:cTn>
                                        <p:tgtEl>
                                          <p:spTgt spid="101"/>
                                        </p:tgtEl>
                                        <p:attrNameLst>
                                          <p:attrName>style.visibility</p:attrName>
                                        </p:attrNameLst>
                                      </p:cBhvr>
                                      <p:to>
                                        <p:strVal val="visible"/>
                                      </p:to>
                                    </p:set>
                                    <p:animEffect transition="in" filter="wipe(down)">
                                      <p:cBhvr>
                                        <p:cTn id="68" dur="500"/>
                                        <p:tgtEl>
                                          <p:spTgt spid="101"/>
                                        </p:tgtEl>
                                      </p:cBhvr>
                                    </p:animEffect>
                                  </p:childTnLst>
                                </p:cTn>
                              </p:par>
                              <p:par>
                                <p:cTn id="69" presetID="22" presetClass="entr" presetSubtype="4" fill="hold" grpId="3" nodeType="withEffect">
                                  <p:stCondLst>
                                    <p:cond delay="0"/>
                                  </p:stCondLst>
                                  <p:childTnLst>
                                    <p:set>
                                      <p:cBhvr>
                                        <p:cTn id="70" dur="1" fill="hold">
                                          <p:stCondLst>
                                            <p:cond delay="0"/>
                                          </p:stCondLst>
                                        </p:cTn>
                                        <p:tgtEl>
                                          <p:spTgt spid="33"/>
                                        </p:tgtEl>
                                        <p:attrNameLst>
                                          <p:attrName>style.visibility</p:attrName>
                                        </p:attrNameLst>
                                      </p:cBhvr>
                                      <p:to>
                                        <p:strVal val="visible"/>
                                      </p:to>
                                    </p:set>
                                    <p:animEffect transition="in" filter="wipe(down)">
                                      <p:cBhvr>
                                        <p:cTn id="71" dur="500"/>
                                        <p:tgtEl>
                                          <p:spTgt spid="33"/>
                                        </p:tgtEl>
                                      </p:cBhvr>
                                    </p:animEffect>
                                  </p:childTnLst>
                                </p:cTn>
                              </p:par>
                            </p:childTnLst>
                          </p:cTn>
                        </p:par>
                      </p:childTnLst>
                    </p:cTn>
                  </p:par>
                  <p:par>
                    <p:cTn id="72" fill="hold">
                      <p:stCondLst>
                        <p:cond delay="indefinite"/>
                      </p:stCondLst>
                      <p:childTnLst>
                        <p:par>
                          <p:cTn id="73" fill="hold">
                            <p:stCondLst>
                              <p:cond delay="0"/>
                            </p:stCondLst>
                            <p:childTnLst>
                              <p:par>
                                <p:cTn id="74" presetID="0" presetClass="path" presetSubtype="0" accel="50000" decel="50000" fill="hold" grpId="4" nodeType="clickEffect">
                                  <p:stCondLst>
                                    <p:cond delay="0"/>
                                  </p:stCondLst>
                                  <p:childTnLst>
                                    <p:animMotion origin="layout" path="M -1.11111E-6 4.81481E-6 C -0.0493 0.0456 -0.09861 0.09143 -0.15243 0.10393 C -0.20625 0.1162 -0.29479 0.07962 -0.32326 0.0743 " pathEditMode="relative" rAng="0" ptsTypes="AAA">
                                      <p:cBhvr>
                                        <p:cTn id="75" dur="2000" fill="hold"/>
                                        <p:tgtEl>
                                          <p:spTgt spid="33"/>
                                        </p:tgtEl>
                                        <p:attrNameLst>
                                          <p:attrName>ppt_x</p:attrName>
                                          <p:attrName>ppt_y</p:attrName>
                                        </p:attrNameLst>
                                      </p:cBhvr>
                                      <p:rCtr x="-16163" y="5301"/>
                                    </p:animMotion>
                                  </p:childTnLst>
                                </p:cTn>
                              </p:par>
                            </p:childTnLst>
                          </p:cTn>
                        </p:par>
                      </p:childTnLst>
                    </p:cTn>
                  </p:par>
                  <p:par>
                    <p:cTn id="76" fill="hold">
                      <p:stCondLst>
                        <p:cond delay="indefinite"/>
                      </p:stCondLst>
                      <p:childTnLst>
                        <p:par>
                          <p:cTn id="77" fill="hold">
                            <p:stCondLst>
                              <p:cond delay="0"/>
                            </p:stCondLst>
                            <p:childTnLst>
                              <p:par>
                                <p:cTn id="78" presetID="22" presetClass="exit" presetSubtype="4" fill="hold" grpId="3" nodeType="clickEffect">
                                  <p:stCondLst>
                                    <p:cond delay="0"/>
                                  </p:stCondLst>
                                  <p:childTnLst>
                                    <p:animEffect transition="out" filter="wipe(down)">
                                      <p:cBhvr>
                                        <p:cTn id="79" dur="500"/>
                                        <p:tgtEl>
                                          <p:spTgt spid="98"/>
                                        </p:tgtEl>
                                      </p:cBhvr>
                                    </p:animEffect>
                                    <p:set>
                                      <p:cBhvr>
                                        <p:cTn id="80" dur="1" fill="hold">
                                          <p:stCondLst>
                                            <p:cond delay="499"/>
                                          </p:stCondLst>
                                        </p:cTn>
                                        <p:tgtEl>
                                          <p:spTgt spid="98"/>
                                        </p:tgtEl>
                                        <p:attrNameLst>
                                          <p:attrName>style.visibility</p:attrName>
                                        </p:attrNameLst>
                                      </p:cBhvr>
                                      <p:to>
                                        <p:strVal val="hidden"/>
                                      </p:to>
                                    </p:set>
                                  </p:childTnLst>
                                </p:cTn>
                              </p:par>
                              <p:par>
                                <p:cTn id="81" presetID="22" presetClass="exit" presetSubtype="4" fill="hold" nodeType="withEffect">
                                  <p:stCondLst>
                                    <p:cond delay="0"/>
                                  </p:stCondLst>
                                  <p:childTnLst>
                                    <p:animEffect transition="out" filter="wipe(down)">
                                      <p:cBhvr>
                                        <p:cTn id="82" dur="500"/>
                                        <p:tgtEl>
                                          <p:spTgt spid="101"/>
                                        </p:tgtEl>
                                      </p:cBhvr>
                                    </p:animEffect>
                                    <p:set>
                                      <p:cBhvr>
                                        <p:cTn id="83" dur="1" fill="hold">
                                          <p:stCondLst>
                                            <p:cond delay="499"/>
                                          </p:stCondLst>
                                        </p:cTn>
                                        <p:tgtEl>
                                          <p:spTgt spid="101"/>
                                        </p:tgtEl>
                                        <p:attrNameLst>
                                          <p:attrName>style.visibility</p:attrName>
                                        </p:attrNameLst>
                                      </p:cBhvr>
                                      <p:to>
                                        <p:strVal val="hidden"/>
                                      </p:to>
                                    </p:set>
                                  </p:childTnLst>
                                </p:cTn>
                              </p:par>
                              <p:par>
                                <p:cTn id="84" presetID="22" presetClass="exit" presetSubtype="4" fill="hold" grpId="2" nodeType="withEffect">
                                  <p:stCondLst>
                                    <p:cond delay="0"/>
                                  </p:stCondLst>
                                  <p:childTnLst>
                                    <p:animEffect transition="out" filter="wipe(down)">
                                      <p:cBhvr>
                                        <p:cTn id="85" dur="500"/>
                                        <p:tgtEl>
                                          <p:spTgt spid="33"/>
                                        </p:tgtEl>
                                      </p:cBhvr>
                                    </p:animEffect>
                                    <p:set>
                                      <p:cBhvr>
                                        <p:cTn id="86" dur="1" fill="hold">
                                          <p:stCondLst>
                                            <p:cond delay="499"/>
                                          </p:stCondLst>
                                        </p:cTn>
                                        <p:tgtEl>
                                          <p:spTgt spid="33"/>
                                        </p:tgtEl>
                                        <p:attrNameLst>
                                          <p:attrName>style.visibility</p:attrName>
                                        </p:attrNameLst>
                                      </p:cBhvr>
                                      <p:to>
                                        <p:strVal val="hidden"/>
                                      </p:to>
                                    </p:set>
                                  </p:childTnLst>
                                </p:cTn>
                              </p:par>
                              <p:par>
                                <p:cTn id="87" presetID="22" presetClass="exit" presetSubtype="4" fill="hold" grpId="1" nodeType="withEffect">
                                  <p:stCondLst>
                                    <p:cond delay="0"/>
                                  </p:stCondLst>
                                  <p:childTnLst>
                                    <p:animEffect transition="out" filter="wipe(down)">
                                      <p:cBhvr>
                                        <p:cTn id="88" dur="500"/>
                                        <p:tgtEl>
                                          <p:spTgt spid="50"/>
                                        </p:tgtEl>
                                      </p:cBhvr>
                                    </p:animEffect>
                                    <p:set>
                                      <p:cBhvr>
                                        <p:cTn id="89" dur="1" fill="hold">
                                          <p:stCondLst>
                                            <p:cond delay="499"/>
                                          </p:stCondLst>
                                        </p:cTn>
                                        <p:tgtEl>
                                          <p:spTgt spid="50"/>
                                        </p:tgtEl>
                                        <p:attrNameLst>
                                          <p:attrName>style.visibility</p:attrName>
                                        </p:attrNameLst>
                                      </p:cBhvr>
                                      <p:to>
                                        <p:strVal val="hidden"/>
                                      </p:to>
                                    </p:set>
                                  </p:childTnLst>
                                </p:cTn>
                              </p:par>
                              <p:par>
                                <p:cTn id="90" presetID="22" presetClass="exit" presetSubtype="4" fill="hold" grpId="1" nodeType="withEffect">
                                  <p:stCondLst>
                                    <p:cond delay="0"/>
                                  </p:stCondLst>
                                  <p:childTnLst>
                                    <p:animEffect transition="out" filter="wipe(down)">
                                      <p:cBhvr>
                                        <p:cTn id="91" dur="500"/>
                                        <p:tgtEl>
                                          <p:spTgt spid="46"/>
                                        </p:tgtEl>
                                      </p:cBhvr>
                                    </p:animEffect>
                                    <p:set>
                                      <p:cBhvr>
                                        <p:cTn id="92" dur="1" fill="hold">
                                          <p:stCondLst>
                                            <p:cond delay="499"/>
                                          </p:stCondLst>
                                        </p:cTn>
                                        <p:tgtEl>
                                          <p:spTgt spid="46"/>
                                        </p:tgtEl>
                                        <p:attrNameLst>
                                          <p:attrName>style.visibility</p:attrName>
                                        </p:attrNameLst>
                                      </p:cBhvr>
                                      <p:to>
                                        <p:strVal val="hidden"/>
                                      </p:to>
                                    </p:set>
                                  </p:childTnLst>
                                </p:cTn>
                              </p:par>
                              <p:par>
                                <p:cTn id="93" presetID="22" presetClass="exit" presetSubtype="4" fill="hold" grpId="1" nodeType="withEffect">
                                  <p:stCondLst>
                                    <p:cond delay="0"/>
                                  </p:stCondLst>
                                  <p:childTnLst>
                                    <p:animEffect transition="out" filter="wipe(down)">
                                      <p:cBhvr>
                                        <p:cTn id="94" dur="500"/>
                                        <p:tgtEl>
                                          <p:spTgt spid="48"/>
                                        </p:tgtEl>
                                      </p:cBhvr>
                                    </p:animEffect>
                                    <p:set>
                                      <p:cBhvr>
                                        <p:cTn id="95" dur="1" fill="hold">
                                          <p:stCondLst>
                                            <p:cond delay="499"/>
                                          </p:stCondLst>
                                        </p:cTn>
                                        <p:tgtEl>
                                          <p:spTgt spid="48"/>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grpId="4" nodeType="clickEffect">
                                  <p:stCondLst>
                                    <p:cond delay="0"/>
                                  </p:stCondLst>
                                  <p:childTnLst>
                                    <p:set>
                                      <p:cBhvr>
                                        <p:cTn id="99" dur="1" fill="hold">
                                          <p:stCondLst>
                                            <p:cond delay="0"/>
                                          </p:stCondLst>
                                        </p:cTn>
                                        <p:tgtEl>
                                          <p:spTgt spid="98"/>
                                        </p:tgtEl>
                                        <p:attrNameLst>
                                          <p:attrName>style.visibility</p:attrName>
                                        </p:attrNameLst>
                                      </p:cBhvr>
                                      <p:to>
                                        <p:strVal val="visible"/>
                                      </p:to>
                                    </p:set>
                                    <p:animEffect transition="in" filter="wipe(down)">
                                      <p:cBhvr>
                                        <p:cTn id="100" dur="500"/>
                                        <p:tgtEl>
                                          <p:spTgt spid="98"/>
                                        </p:tgtEl>
                                      </p:cBhvr>
                                    </p:animEffect>
                                  </p:childTnLst>
                                </p:cTn>
                              </p:par>
                              <p:par>
                                <p:cTn id="101" presetID="22" presetClass="entr" presetSubtype="4" fill="hold" nodeType="withEffect">
                                  <p:stCondLst>
                                    <p:cond delay="0"/>
                                  </p:stCondLst>
                                  <p:childTnLst>
                                    <p:set>
                                      <p:cBhvr>
                                        <p:cTn id="102" dur="1" fill="hold">
                                          <p:stCondLst>
                                            <p:cond delay="0"/>
                                          </p:stCondLst>
                                        </p:cTn>
                                        <p:tgtEl>
                                          <p:spTgt spid="101"/>
                                        </p:tgtEl>
                                        <p:attrNameLst>
                                          <p:attrName>style.visibility</p:attrName>
                                        </p:attrNameLst>
                                      </p:cBhvr>
                                      <p:to>
                                        <p:strVal val="visible"/>
                                      </p:to>
                                    </p:set>
                                    <p:animEffect transition="in" filter="wipe(down)">
                                      <p:cBhvr>
                                        <p:cTn id="103" dur="500"/>
                                        <p:tgtEl>
                                          <p:spTgt spid="101"/>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34"/>
                                        </p:tgtEl>
                                        <p:attrNameLst>
                                          <p:attrName>style.visibility</p:attrName>
                                        </p:attrNameLst>
                                      </p:cBhvr>
                                      <p:to>
                                        <p:strVal val="visible"/>
                                      </p:to>
                                    </p:set>
                                    <p:animEffect transition="in" filter="wipe(down)">
                                      <p:cBhvr>
                                        <p:cTn id="106" dur="500"/>
                                        <p:tgtEl>
                                          <p:spTgt spid="34"/>
                                        </p:tgtEl>
                                      </p:cBhvr>
                                    </p:animEffect>
                                  </p:childTnLst>
                                </p:cTn>
                              </p:par>
                            </p:childTnLst>
                          </p:cTn>
                        </p:par>
                      </p:childTnLst>
                    </p:cTn>
                  </p:par>
                  <p:par>
                    <p:cTn id="107" fill="hold">
                      <p:stCondLst>
                        <p:cond delay="indefinite"/>
                      </p:stCondLst>
                      <p:childTnLst>
                        <p:par>
                          <p:cTn id="108" fill="hold">
                            <p:stCondLst>
                              <p:cond delay="0"/>
                            </p:stCondLst>
                            <p:childTnLst>
                              <p:par>
                                <p:cTn id="109" presetID="0" presetClass="path" presetSubtype="0" accel="50000" decel="50000" fill="hold" grpId="1" nodeType="clickEffect">
                                  <p:stCondLst>
                                    <p:cond delay="0"/>
                                  </p:stCondLst>
                                  <p:childTnLst>
                                    <p:animMotion origin="layout" path="M 4.72222E-6 1.85185E-6 C -0.02709 0.04653 -0.05417 0.09375 -0.0941 0.10602 C -0.13403 0.11829 -0.23941 0.07407 -0.23941 0.0743 " pathEditMode="relative" rAng="0" ptsTypes="AAA">
                                      <p:cBhvr>
                                        <p:cTn id="110" dur="2000" fill="hold"/>
                                        <p:tgtEl>
                                          <p:spTgt spid="34"/>
                                        </p:tgtEl>
                                        <p:attrNameLst>
                                          <p:attrName>ppt_x</p:attrName>
                                          <p:attrName>ppt_y</p:attrName>
                                        </p:attrNameLst>
                                      </p:cBhvr>
                                      <p:rCtr x="-11979" y="5417"/>
                                    </p:animMotion>
                                  </p:childTnLst>
                                </p:cTn>
                              </p:par>
                            </p:childTnLst>
                          </p:cTn>
                        </p:par>
                      </p:childTnLst>
                    </p:cTn>
                  </p:par>
                  <p:par>
                    <p:cTn id="111" fill="hold">
                      <p:stCondLst>
                        <p:cond delay="indefinite"/>
                      </p:stCondLst>
                      <p:childTnLst>
                        <p:par>
                          <p:cTn id="112" fill="hold">
                            <p:stCondLst>
                              <p:cond delay="0"/>
                            </p:stCondLst>
                            <p:childTnLst>
                              <p:par>
                                <p:cTn id="113" presetID="22" presetClass="exit" presetSubtype="4" fill="hold" grpId="5" nodeType="clickEffect">
                                  <p:stCondLst>
                                    <p:cond delay="0"/>
                                  </p:stCondLst>
                                  <p:childTnLst>
                                    <p:animEffect transition="out" filter="wipe(down)">
                                      <p:cBhvr>
                                        <p:cTn id="114" dur="500"/>
                                        <p:tgtEl>
                                          <p:spTgt spid="98"/>
                                        </p:tgtEl>
                                      </p:cBhvr>
                                    </p:animEffect>
                                    <p:set>
                                      <p:cBhvr>
                                        <p:cTn id="115" dur="1" fill="hold">
                                          <p:stCondLst>
                                            <p:cond delay="499"/>
                                          </p:stCondLst>
                                        </p:cTn>
                                        <p:tgtEl>
                                          <p:spTgt spid="98"/>
                                        </p:tgtEl>
                                        <p:attrNameLst>
                                          <p:attrName>style.visibility</p:attrName>
                                        </p:attrNameLst>
                                      </p:cBhvr>
                                      <p:to>
                                        <p:strVal val="hidden"/>
                                      </p:to>
                                    </p:set>
                                  </p:childTnLst>
                                </p:cTn>
                              </p:par>
                              <p:par>
                                <p:cTn id="116" presetID="22" presetClass="exit" presetSubtype="4" fill="hold" nodeType="withEffect">
                                  <p:stCondLst>
                                    <p:cond delay="0"/>
                                  </p:stCondLst>
                                  <p:childTnLst>
                                    <p:animEffect transition="out" filter="wipe(down)">
                                      <p:cBhvr>
                                        <p:cTn id="117" dur="500"/>
                                        <p:tgtEl>
                                          <p:spTgt spid="101"/>
                                        </p:tgtEl>
                                      </p:cBhvr>
                                    </p:animEffect>
                                    <p:set>
                                      <p:cBhvr>
                                        <p:cTn id="118" dur="1" fill="hold">
                                          <p:stCondLst>
                                            <p:cond delay="499"/>
                                          </p:stCondLst>
                                        </p:cTn>
                                        <p:tgtEl>
                                          <p:spTgt spid="101"/>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22" presetClass="entr" presetSubtype="4" fill="hold" grpId="6" nodeType="clickEffect">
                                  <p:stCondLst>
                                    <p:cond delay="0"/>
                                  </p:stCondLst>
                                  <p:childTnLst>
                                    <p:set>
                                      <p:cBhvr>
                                        <p:cTn id="122" dur="1" fill="hold">
                                          <p:stCondLst>
                                            <p:cond delay="0"/>
                                          </p:stCondLst>
                                        </p:cTn>
                                        <p:tgtEl>
                                          <p:spTgt spid="35"/>
                                        </p:tgtEl>
                                        <p:attrNameLst>
                                          <p:attrName>style.visibility</p:attrName>
                                        </p:attrNameLst>
                                      </p:cBhvr>
                                      <p:to>
                                        <p:strVal val="visible"/>
                                      </p:to>
                                    </p:set>
                                    <p:animEffect transition="in" filter="wipe(down)">
                                      <p:cBhvr>
                                        <p:cTn id="123" dur="500"/>
                                        <p:tgtEl>
                                          <p:spTgt spid="35"/>
                                        </p:tgtEl>
                                      </p:cBhvr>
                                    </p:animEffect>
                                  </p:childTnLst>
                                </p:cTn>
                              </p:par>
                              <p:par>
                                <p:cTn id="124" presetID="22" presetClass="entr" presetSubtype="4" fill="hold" nodeType="with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wipe(down)">
                                      <p:cBhvr>
                                        <p:cTn id="126" dur="500"/>
                                        <p:tgtEl>
                                          <p:spTgt spid="37"/>
                                        </p:tgtEl>
                                      </p:cBhvr>
                                    </p:animEffect>
                                  </p:childTnLst>
                                </p:cTn>
                              </p:par>
                              <p:par>
                                <p:cTn id="127" presetID="22" presetClass="entr" presetSubtype="4" fill="hold" grpId="1" nodeType="withEffect">
                                  <p:stCondLst>
                                    <p:cond delay="0"/>
                                  </p:stCondLst>
                                  <p:childTnLst>
                                    <p:set>
                                      <p:cBhvr>
                                        <p:cTn id="128" dur="1" fill="hold">
                                          <p:stCondLst>
                                            <p:cond delay="0"/>
                                          </p:stCondLst>
                                        </p:cTn>
                                        <p:tgtEl>
                                          <p:spTgt spid="38"/>
                                        </p:tgtEl>
                                        <p:attrNameLst>
                                          <p:attrName>style.visibility</p:attrName>
                                        </p:attrNameLst>
                                      </p:cBhvr>
                                      <p:to>
                                        <p:strVal val="visible"/>
                                      </p:to>
                                    </p:set>
                                    <p:animEffect transition="in" filter="wipe(down)">
                                      <p:cBhvr>
                                        <p:cTn id="129" dur="500"/>
                                        <p:tgtEl>
                                          <p:spTgt spid="38"/>
                                        </p:tgtEl>
                                      </p:cBhvr>
                                    </p:animEffect>
                                  </p:childTnLst>
                                </p:cTn>
                              </p:par>
                            </p:childTnLst>
                          </p:cTn>
                        </p:par>
                      </p:childTnLst>
                    </p:cTn>
                  </p:par>
                  <p:par>
                    <p:cTn id="130" fill="hold">
                      <p:stCondLst>
                        <p:cond delay="indefinite"/>
                      </p:stCondLst>
                      <p:childTnLst>
                        <p:par>
                          <p:cTn id="131" fill="hold">
                            <p:stCondLst>
                              <p:cond delay="0"/>
                            </p:stCondLst>
                            <p:childTnLst>
                              <p:par>
                                <p:cTn id="132" presetID="0" presetClass="path" presetSubtype="0" accel="50000" decel="50000" fill="hold" grpId="2" nodeType="clickEffect">
                                  <p:stCondLst>
                                    <p:cond delay="0"/>
                                  </p:stCondLst>
                                  <p:childTnLst>
                                    <p:animMotion origin="layout" path="M 0 7.40741E-7 L 0.32361 0.07593 " pathEditMode="relative" rAng="0" ptsTypes="AA">
                                      <p:cBhvr>
                                        <p:cTn id="133" dur="2000" fill="hold"/>
                                        <p:tgtEl>
                                          <p:spTgt spid="38"/>
                                        </p:tgtEl>
                                        <p:attrNameLst>
                                          <p:attrName>ppt_x</p:attrName>
                                          <p:attrName>ppt_y</p:attrName>
                                        </p:attrNameLst>
                                      </p:cBhvr>
                                      <p:rCtr x="16146" y="3796"/>
                                    </p:animMotion>
                                  </p:childTnLst>
                                </p:cTn>
                              </p:par>
                            </p:childTnLst>
                          </p:cTn>
                        </p:par>
                      </p:childTnLst>
                    </p:cTn>
                  </p:par>
                  <p:par>
                    <p:cTn id="134" fill="hold">
                      <p:stCondLst>
                        <p:cond delay="indefinite"/>
                      </p:stCondLst>
                      <p:childTnLst>
                        <p:par>
                          <p:cTn id="135" fill="hold">
                            <p:stCondLst>
                              <p:cond delay="0"/>
                            </p:stCondLst>
                            <p:childTnLst>
                              <p:par>
                                <p:cTn id="136" presetID="22" presetClass="exit" presetSubtype="4" fill="hold" grpId="7" nodeType="clickEffect">
                                  <p:stCondLst>
                                    <p:cond delay="0"/>
                                  </p:stCondLst>
                                  <p:childTnLst>
                                    <p:animEffect transition="out" filter="wipe(down)">
                                      <p:cBhvr>
                                        <p:cTn id="137" dur="500"/>
                                        <p:tgtEl>
                                          <p:spTgt spid="35"/>
                                        </p:tgtEl>
                                      </p:cBhvr>
                                    </p:animEffect>
                                    <p:set>
                                      <p:cBhvr>
                                        <p:cTn id="138" dur="1" fill="hold">
                                          <p:stCondLst>
                                            <p:cond delay="499"/>
                                          </p:stCondLst>
                                        </p:cTn>
                                        <p:tgtEl>
                                          <p:spTgt spid="35"/>
                                        </p:tgtEl>
                                        <p:attrNameLst>
                                          <p:attrName>style.visibility</p:attrName>
                                        </p:attrNameLst>
                                      </p:cBhvr>
                                      <p:to>
                                        <p:strVal val="hidden"/>
                                      </p:to>
                                    </p:set>
                                  </p:childTnLst>
                                </p:cTn>
                              </p:par>
                              <p:par>
                                <p:cTn id="139" presetID="22" presetClass="exit" presetSubtype="4" fill="hold" nodeType="withEffect">
                                  <p:stCondLst>
                                    <p:cond delay="0"/>
                                  </p:stCondLst>
                                  <p:childTnLst>
                                    <p:animEffect transition="out" filter="wipe(down)">
                                      <p:cBhvr>
                                        <p:cTn id="140" dur="500"/>
                                        <p:tgtEl>
                                          <p:spTgt spid="37"/>
                                        </p:tgtEl>
                                      </p:cBhvr>
                                    </p:animEffect>
                                    <p:set>
                                      <p:cBhvr>
                                        <p:cTn id="141" dur="1" fill="hold">
                                          <p:stCondLst>
                                            <p:cond delay="499"/>
                                          </p:stCondLst>
                                        </p:cTn>
                                        <p:tgtEl>
                                          <p:spTgt spid="37"/>
                                        </p:tgtEl>
                                        <p:attrNameLst>
                                          <p:attrName>style.visibility</p:attrName>
                                        </p:attrNameLst>
                                      </p:cBhvr>
                                      <p:to>
                                        <p:strVal val="hidden"/>
                                      </p:to>
                                    </p:set>
                                  </p:childTnLst>
                                </p:cTn>
                              </p:par>
                              <p:par>
                                <p:cTn id="142" presetID="22" presetClass="exit" presetSubtype="4" fill="hold" grpId="3" nodeType="withEffect">
                                  <p:stCondLst>
                                    <p:cond delay="0"/>
                                  </p:stCondLst>
                                  <p:childTnLst>
                                    <p:animEffect transition="out" filter="wipe(down)">
                                      <p:cBhvr>
                                        <p:cTn id="143" dur="500"/>
                                        <p:tgtEl>
                                          <p:spTgt spid="38"/>
                                        </p:tgtEl>
                                      </p:cBhvr>
                                    </p:animEffect>
                                    <p:set>
                                      <p:cBhvr>
                                        <p:cTn id="144" dur="1" fill="hold">
                                          <p:stCondLst>
                                            <p:cond delay="499"/>
                                          </p:stCondLst>
                                        </p:cTn>
                                        <p:tgtEl>
                                          <p:spTgt spid="38"/>
                                        </p:tgtEl>
                                        <p:attrNameLst>
                                          <p:attrName>style.visibility</p:attrName>
                                        </p:attrNameLst>
                                      </p:cBhvr>
                                      <p:to>
                                        <p:strVal val="hidden"/>
                                      </p:to>
                                    </p:set>
                                  </p:childTnLst>
                                </p:cTn>
                              </p:par>
                              <p:par>
                                <p:cTn id="145" presetID="22" presetClass="entr" presetSubtype="4" fill="hold" grpId="0" nodeType="withEffect">
                                  <p:stCondLst>
                                    <p:cond delay="0"/>
                                  </p:stCondLst>
                                  <p:childTnLst>
                                    <p:set>
                                      <p:cBhvr>
                                        <p:cTn id="146" dur="1" fill="hold">
                                          <p:stCondLst>
                                            <p:cond delay="0"/>
                                          </p:stCondLst>
                                        </p:cTn>
                                        <p:tgtEl>
                                          <p:spTgt spid="40"/>
                                        </p:tgtEl>
                                        <p:attrNameLst>
                                          <p:attrName>style.visibility</p:attrName>
                                        </p:attrNameLst>
                                      </p:cBhvr>
                                      <p:to>
                                        <p:strVal val="visible"/>
                                      </p:to>
                                    </p:set>
                                    <p:animEffect transition="in" filter="wipe(down)">
                                      <p:cBhvr>
                                        <p:cTn id="14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2"/>
      <p:bldP spid="98" grpId="3"/>
      <p:bldP spid="98" grpId="4"/>
      <p:bldP spid="98" grpId="5"/>
      <p:bldP spid="107" grpId="0"/>
      <p:bldP spid="107" grpId="1"/>
      <p:bldP spid="107" grpId="2"/>
      <p:bldP spid="107" grpId="3"/>
      <p:bldP spid="46" grpId="1" animBg="1"/>
      <p:bldP spid="48" grpId="1" animBg="1"/>
      <p:bldP spid="50" grpId="1"/>
      <p:bldP spid="24" grpId="0" animBg="1"/>
      <p:bldP spid="24" grpId="1" animBg="1"/>
      <p:bldP spid="24" grpId="2" animBg="1"/>
      <p:bldP spid="31" grpId="0" animBg="1"/>
      <p:bldP spid="31" grpId="1" animBg="1"/>
      <p:bldP spid="31" grpId="2" animBg="1"/>
      <p:bldP spid="34" grpId="0" animBg="1"/>
      <p:bldP spid="34" grpId="1" animBg="1"/>
      <p:bldP spid="35" grpId="6"/>
      <p:bldP spid="35" grpId="7"/>
      <p:bldP spid="32" grpId="0" animBg="1"/>
      <p:bldP spid="33" grpId="2" animBg="1"/>
      <p:bldP spid="33" grpId="3" animBg="1"/>
      <p:bldP spid="33" grpId="4" animBg="1"/>
      <p:bldP spid="38" grpId="1" animBg="1"/>
      <p:bldP spid="38" grpId="2" animBg="1"/>
      <p:bldP spid="38" grpId="3" animBg="1"/>
      <p:bldP spid="4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6389337" y="4546259"/>
            <a:ext cx="1302605" cy="1774778"/>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smtClean="0"/>
              <a:t>リモートホスト</a:t>
            </a:r>
            <a:endParaRPr kumimoji="1" lang="ja-JP" altLang="en-US" sz="2100" dirty="0"/>
          </a:p>
        </p:txBody>
      </p:sp>
      <p:sp>
        <p:nvSpPr>
          <p:cNvPr id="33" name="角丸四角形 32"/>
          <p:cNvSpPr/>
          <p:nvPr/>
        </p:nvSpPr>
        <p:spPr>
          <a:xfrm>
            <a:off x="1422704" y="4547365"/>
            <a:ext cx="4189937"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 name="Title 1"/>
          <p:cNvSpPr>
            <a:spLocks noGrp="1"/>
          </p:cNvSpPr>
          <p:nvPr>
            <p:ph type="title"/>
          </p:nvPr>
        </p:nvSpPr>
        <p:spPr/>
        <p:txBody>
          <a:bodyPr/>
          <a:lstStyle/>
          <a:p>
            <a:r>
              <a:rPr lang="ja-JP" altLang="en-US" dirty="0"/>
              <a:t>検知結果の</a:t>
            </a:r>
            <a:r>
              <a:rPr lang="ja-JP" altLang="en-US" dirty="0" smtClean="0"/>
              <a:t>取得における同期</a:t>
            </a:r>
            <a:endParaRPr kumimoji="1" lang="ja-JP" altLang="en-US" dirty="0"/>
          </a:p>
        </p:txBody>
      </p:sp>
      <p:sp>
        <p:nvSpPr>
          <p:cNvPr id="3" name="Content Placeholder 2"/>
          <p:cNvSpPr>
            <a:spLocks noGrp="1"/>
          </p:cNvSpPr>
          <p:nvPr>
            <p:ph idx="1"/>
          </p:nvPr>
        </p:nvSpPr>
        <p:spPr/>
        <p:txBody>
          <a:bodyPr/>
          <a:lstStyle/>
          <a:p>
            <a:r>
              <a:rPr lang="en-US" altLang="ja-JP" dirty="0" smtClean="0"/>
              <a:t>GPU</a:t>
            </a:r>
            <a:r>
              <a:rPr lang="ja-JP" altLang="en-US" dirty="0"/>
              <a:t>は検知結果を</a:t>
            </a:r>
            <a:r>
              <a:rPr lang="en-US" altLang="ja-JP" dirty="0"/>
              <a:t>GPU</a:t>
            </a:r>
            <a:r>
              <a:rPr lang="ja-JP" altLang="en-US" dirty="0"/>
              <a:t>メモリに書き込む</a:t>
            </a:r>
            <a:endParaRPr lang="en-US" altLang="ja-JP" dirty="0"/>
          </a:p>
          <a:p>
            <a:pPr lvl="1"/>
            <a:r>
              <a:rPr lang="ja-JP" altLang="en-US" dirty="0"/>
              <a:t>完了したら，読み込みフラグを</a:t>
            </a:r>
            <a:r>
              <a:rPr lang="ja-JP" altLang="en-US" dirty="0" smtClean="0"/>
              <a:t>セット</a:t>
            </a:r>
            <a:endParaRPr lang="en-US" altLang="ja-JP" dirty="0" smtClean="0"/>
          </a:p>
          <a:p>
            <a:r>
              <a:rPr lang="ja-JP" altLang="en-US" dirty="0"/>
              <a:t>リモートホスト</a:t>
            </a:r>
            <a:r>
              <a:rPr lang="ja-JP" altLang="en-US" dirty="0" smtClean="0"/>
              <a:t>はポーリング</a:t>
            </a:r>
            <a:r>
              <a:rPr lang="ja-JP" altLang="en-US" dirty="0"/>
              <a:t>に</a:t>
            </a:r>
            <a:r>
              <a:rPr lang="ja-JP" altLang="en-US" dirty="0" smtClean="0"/>
              <a:t>より読み込み</a:t>
            </a:r>
            <a:r>
              <a:rPr lang="ja-JP" altLang="en-US" dirty="0"/>
              <a:t>フラグのセットを</a:t>
            </a:r>
            <a:r>
              <a:rPr lang="ja-JP" altLang="en-US" dirty="0" smtClean="0"/>
              <a:t>待つ</a:t>
            </a:r>
            <a:endParaRPr lang="en-US" altLang="ja-JP" dirty="0"/>
          </a:p>
          <a:p>
            <a:pPr lvl="1"/>
            <a:r>
              <a:rPr lang="ja-JP" altLang="en-US" dirty="0" smtClean="0"/>
              <a:t>読み込みフラグがセット</a:t>
            </a:r>
            <a:r>
              <a:rPr lang="ja-JP" altLang="en-US" dirty="0"/>
              <a:t>されたら検知結果を</a:t>
            </a:r>
            <a:r>
              <a:rPr lang="ja-JP" altLang="en-US" dirty="0" smtClean="0"/>
              <a:t>取得</a:t>
            </a:r>
            <a:endParaRPr lang="en-US" altLang="ja-JP" dirty="0"/>
          </a:p>
          <a:p>
            <a:pPr lvl="1"/>
            <a:r>
              <a:rPr lang="ja-JP" altLang="en-US" dirty="0" smtClean="0"/>
              <a:t>読み込み</a:t>
            </a:r>
            <a:r>
              <a:rPr lang="ja-JP" altLang="en-US" dirty="0"/>
              <a:t>フラグを</a:t>
            </a:r>
            <a:r>
              <a:rPr lang="ja-JP" altLang="en-US" dirty="0" smtClean="0"/>
              <a:t>クリア</a:t>
            </a:r>
            <a:endParaRPr lang="en-US" altLang="ja-JP"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
        <p:nvSpPr>
          <p:cNvPr id="25" name="テキスト ボックス 24"/>
          <p:cNvSpPr txBox="1"/>
          <p:nvPr/>
        </p:nvSpPr>
        <p:spPr>
          <a:xfrm>
            <a:off x="2492208" y="4544371"/>
            <a:ext cx="2052014"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28" name="角丸四角形 27"/>
          <p:cNvSpPr/>
          <p:nvPr/>
        </p:nvSpPr>
        <p:spPr>
          <a:xfrm>
            <a:off x="1544288" y="4956290"/>
            <a:ext cx="1259094" cy="956925"/>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29" name="テキスト ボックス 28"/>
          <p:cNvSpPr txBox="1"/>
          <p:nvPr/>
        </p:nvSpPr>
        <p:spPr>
          <a:xfrm>
            <a:off x="3756593" y="5251152"/>
            <a:ext cx="1198800"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検知結果</a:t>
            </a:r>
            <a:endParaRPr kumimoji="1" lang="ja-JP" altLang="en-US" dirty="0">
              <a:latin typeface="MS PGothic" charset="-128"/>
              <a:ea typeface="MS PGothic" charset="-128"/>
              <a:cs typeface="MS PGothic" charset="-128"/>
            </a:endParaRPr>
          </a:p>
        </p:txBody>
      </p:sp>
      <p:cxnSp>
        <p:nvCxnSpPr>
          <p:cNvPr id="34" name="直線矢印コネクタ 33"/>
          <p:cNvCxnSpPr>
            <a:stCxn id="72" idx="3"/>
            <a:endCxn id="31" idx="1"/>
          </p:cNvCxnSpPr>
          <p:nvPr/>
        </p:nvCxnSpPr>
        <p:spPr>
          <a:xfrm>
            <a:off x="5324306" y="5431719"/>
            <a:ext cx="1065031" cy="1929"/>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36" name="テキスト ボックス 35"/>
          <p:cNvSpPr txBox="1"/>
          <p:nvPr/>
        </p:nvSpPr>
        <p:spPr>
          <a:xfrm>
            <a:off x="5626103" y="4787355"/>
            <a:ext cx="789795" cy="646331"/>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err="1" smtClean="0"/>
              <a:t>RDMARead</a:t>
            </a:r>
            <a:endParaRPr kumimoji="1" lang="ja-JP" altLang="en-US" dirty="0"/>
          </a:p>
        </p:txBody>
      </p:sp>
      <p:sp>
        <p:nvSpPr>
          <p:cNvPr id="37" name="テキスト ボックス 36"/>
          <p:cNvSpPr txBox="1"/>
          <p:nvPr/>
        </p:nvSpPr>
        <p:spPr>
          <a:xfrm>
            <a:off x="4955393" y="5251152"/>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0</a:t>
            </a:r>
            <a:endParaRPr kumimoji="1" lang="ja-JP" altLang="en-US" dirty="0"/>
          </a:p>
        </p:txBody>
      </p:sp>
      <p:sp>
        <p:nvSpPr>
          <p:cNvPr id="38" name="下カーブ矢印 43"/>
          <p:cNvSpPr/>
          <p:nvPr/>
        </p:nvSpPr>
        <p:spPr>
          <a:xfrm>
            <a:off x="7652653" y="5090443"/>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下カーブ矢印 44"/>
          <p:cNvSpPr/>
          <p:nvPr/>
        </p:nvSpPr>
        <p:spPr>
          <a:xfrm flipH="1" flipV="1">
            <a:off x="7569644" y="5434752"/>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テキスト ボックス 45"/>
          <p:cNvSpPr txBox="1"/>
          <p:nvPr/>
        </p:nvSpPr>
        <p:spPr>
          <a:xfrm>
            <a:off x="7652653" y="4712586"/>
            <a:ext cx="1235698"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ポーリング</a:t>
            </a:r>
            <a:endParaRPr kumimoji="1" lang="ja-JP" altLang="en-US" dirty="0"/>
          </a:p>
        </p:txBody>
      </p:sp>
      <p:sp>
        <p:nvSpPr>
          <p:cNvPr id="55" name="角丸四角形 54"/>
          <p:cNvSpPr/>
          <p:nvPr/>
        </p:nvSpPr>
        <p:spPr>
          <a:xfrm>
            <a:off x="1574865" y="5779851"/>
            <a:ext cx="1190128" cy="369413"/>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検知結果</a:t>
            </a:r>
            <a:endParaRPr kumimoji="1" lang="ja-JP" altLang="en-US" dirty="0"/>
          </a:p>
        </p:txBody>
      </p:sp>
      <p:sp>
        <p:nvSpPr>
          <p:cNvPr id="56" name="テキスト ボックス 55"/>
          <p:cNvSpPr txBox="1"/>
          <p:nvPr/>
        </p:nvSpPr>
        <p:spPr>
          <a:xfrm>
            <a:off x="2747556" y="5075844"/>
            <a:ext cx="1100693"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dirty="0" smtClean="0"/>
              <a:t>書き込み</a:t>
            </a:r>
            <a:endParaRPr kumimoji="1" lang="ja-JP" altLang="en-US" dirty="0"/>
          </a:p>
        </p:txBody>
      </p:sp>
      <p:cxnSp>
        <p:nvCxnSpPr>
          <p:cNvPr id="57" name="直線矢印コネクタ 56"/>
          <p:cNvCxnSpPr>
            <a:stCxn id="28" idx="3"/>
            <a:endCxn id="29" idx="1"/>
          </p:cNvCxnSpPr>
          <p:nvPr/>
        </p:nvCxnSpPr>
        <p:spPr>
          <a:xfrm flipV="1">
            <a:off x="2803382" y="5434752"/>
            <a:ext cx="953211" cy="1"/>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66" name="テキスト ボックス 65"/>
          <p:cNvSpPr txBox="1"/>
          <p:nvPr/>
        </p:nvSpPr>
        <p:spPr>
          <a:xfrm>
            <a:off x="5619372" y="4788396"/>
            <a:ext cx="789795" cy="646331"/>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t>RDMAWrite</a:t>
            </a:r>
            <a:endParaRPr kumimoji="1" lang="ja-JP" altLang="en-US" dirty="0"/>
          </a:p>
        </p:txBody>
      </p:sp>
      <p:cxnSp>
        <p:nvCxnSpPr>
          <p:cNvPr id="67" name="直線矢印コネクタ 66"/>
          <p:cNvCxnSpPr>
            <a:stCxn id="31" idx="1"/>
            <a:endCxn id="61" idx="3"/>
          </p:cNvCxnSpPr>
          <p:nvPr/>
        </p:nvCxnSpPr>
        <p:spPr>
          <a:xfrm flipH="1">
            <a:off x="5322593" y="5433648"/>
            <a:ext cx="1066744" cy="101"/>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4596901" y="4608195"/>
            <a:ext cx="1124743" cy="646331"/>
          </a:xfrm>
          <a:prstGeom prst="rect">
            <a:avLst/>
          </a:prstGeom>
          <a:noFill/>
        </p:spPr>
        <p:txBody>
          <a:bodyPr wrap="square" rtlCol="0">
            <a:spAutoFit/>
          </a:bodyPr>
          <a:lstStyle/>
          <a:p>
            <a:pPr algn="ctr"/>
            <a:r>
              <a:rPr kumimoji="1" lang="ja-JP" altLang="en-US" dirty="0"/>
              <a:t>読み込み</a:t>
            </a:r>
            <a:endParaRPr kumimoji="1" lang="en-US" altLang="ja-JP" dirty="0"/>
          </a:p>
          <a:p>
            <a:pPr algn="ctr"/>
            <a:r>
              <a:rPr kumimoji="1" lang="ja-JP" altLang="en-US" dirty="0"/>
              <a:t>フラグ</a:t>
            </a:r>
          </a:p>
        </p:txBody>
      </p:sp>
      <p:sp>
        <p:nvSpPr>
          <p:cNvPr id="60" name="角丸四角形 59"/>
          <p:cNvSpPr/>
          <p:nvPr/>
        </p:nvSpPr>
        <p:spPr>
          <a:xfrm>
            <a:off x="1986329" y="5779850"/>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1</a:t>
            </a:r>
            <a:endParaRPr kumimoji="1" lang="ja-JP" altLang="en-US" dirty="0"/>
          </a:p>
        </p:txBody>
      </p:sp>
      <p:sp>
        <p:nvSpPr>
          <p:cNvPr id="61" name="テキスト ボックス 60"/>
          <p:cNvSpPr txBox="1"/>
          <p:nvPr/>
        </p:nvSpPr>
        <p:spPr>
          <a:xfrm>
            <a:off x="4955393" y="5250149"/>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1</a:t>
            </a:r>
            <a:endParaRPr kumimoji="1" lang="ja-JP" altLang="en-US" dirty="0"/>
          </a:p>
        </p:txBody>
      </p:sp>
      <p:sp>
        <p:nvSpPr>
          <p:cNvPr id="62" name="角丸四角形 61"/>
          <p:cNvSpPr/>
          <p:nvPr/>
        </p:nvSpPr>
        <p:spPr>
          <a:xfrm>
            <a:off x="4951509" y="5246234"/>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1</a:t>
            </a:r>
            <a:endParaRPr kumimoji="1" lang="ja-JP" altLang="en-US" dirty="0"/>
          </a:p>
        </p:txBody>
      </p:sp>
      <p:sp>
        <p:nvSpPr>
          <p:cNvPr id="58" name="角丸四角形 57"/>
          <p:cNvSpPr/>
          <p:nvPr/>
        </p:nvSpPr>
        <p:spPr>
          <a:xfrm>
            <a:off x="6860314" y="4424595"/>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0</a:t>
            </a:r>
            <a:endParaRPr kumimoji="1" lang="ja-JP" altLang="en-US" dirty="0"/>
          </a:p>
        </p:txBody>
      </p:sp>
      <p:sp>
        <p:nvSpPr>
          <p:cNvPr id="72" name="テキスト ボックス 71"/>
          <p:cNvSpPr txBox="1"/>
          <p:nvPr/>
        </p:nvSpPr>
        <p:spPr>
          <a:xfrm>
            <a:off x="4960990" y="5248119"/>
            <a:ext cx="363316"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0</a:t>
            </a:r>
            <a:endParaRPr kumimoji="1" lang="ja-JP" altLang="en-US" dirty="0"/>
          </a:p>
        </p:txBody>
      </p:sp>
      <p:sp>
        <p:nvSpPr>
          <p:cNvPr id="65" name="角丸四角形 64"/>
          <p:cNvSpPr/>
          <p:nvPr/>
        </p:nvSpPr>
        <p:spPr>
          <a:xfrm>
            <a:off x="3753144" y="5254064"/>
            <a:ext cx="1198884"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検知結果</a:t>
            </a:r>
            <a:endParaRPr kumimoji="1" lang="ja-JP" altLang="en-US" dirty="0"/>
          </a:p>
        </p:txBody>
      </p:sp>
    </p:spTree>
    <p:extLst>
      <p:ext uri="{BB962C8B-B14F-4D97-AF65-F5344CB8AC3E}">
        <p14:creationId xmlns:p14="http://schemas.microsoft.com/office/powerpoint/2010/main" val="127797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down)">
                                      <p:cBhvr>
                                        <p:cTn id="7" dur="500"/>
                                        <p:tgtEl>
                                          <p:spTgt spid="56"/>
                                        </p:tgtEl>
                                      </p:cBhvr>
                                    </p:animEffect>
                                  </p:childTnLst>
                                </p:cTn>
                              </p:par>
                              <p:par>
                                <p:cTn id="8" presetID="22" presetClass="entr" presetSubtype="4" fill="hold" nodeType="withEffect">
                                  <p:stCondLst>
                                    <p:cond delay="0"/>
                                  </p:stCondLst>
                                  <p:childTnLst>
                                    <p:set>
                                      <p:cBhvr>
                                        <p:cTn id="9" dur="1" fill="hold">
                                          <p:stCondLst>
                                            <p:cond delay="0"/>
                                          </p:stCondLst>
                                        </p:cTn>
                                        <p:tgtEl>
                                          <p:spTgt spid="57"/>
                                        </p:tgtEl>
                                        <p:attrNameLst>
                                          <p:attrName>style.visibility</p:attrName>
                                        </p:attrNameLst>
                                      </p:cBhvr>
                                      <p:to>
                                        <p:strVal val="visible"/>
                                      </p:to>
                                    </p:set>
                                    <p:animEffect transition="in" filter="wipe(down)">
                                      <p:cBhvr>
                                        <p:cTn id="10" dur="500"/>
                                        <p:tgtEl>
                                          <p:spTgt spid="5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wipe(down)">
                                      <p:cBhvr>
                                        <p:cTn id="13" dur="500"/>
                                        <p:tgtEl>
                                          <p:spTgt spid="55"/>
                                        </p:tgtEl>
                                      </p:cBhvr>
                                    </p:animEffect>
                                  </p:childTnLst>
                                </p:cTn>
                              </p:par>
                            </p:childTnLst>
                          </p:cTn>
                        </p:par>
                      </p:childTnLst>
                    </p:cTn>
                  </p:par>
                  <p:par>
                    <p:cTn id="14" fill="hold">
                      <p:stCondLst>
                        <p:cond delay="indefinite"/>
                      </p:stCondLst>
                      <p:childTnLst>
                        <p:par>
                          <p:cTn id="15" fill="hold">
                            <p:stCondLst>
                              <p:cond delay="0"/>
                            </p:stCondLst>
                            <p:childTnLst>
                              <p:par>
                                <p:cTn id="16" presetID="0" presetClass="path" presetSubtype="0" accel="50000" decel="50000" fill="hold" grpId="2" nodeType="clickEffect">
                                  <p:stCondLst>
                                    <p:cond delay="0"/>
                                  </p:stCondLst>
                                  <p:childTnLst>
                                    <p:animMotion origin="layout" path="M 0.00086 -0.00093 C 0.04201 0.02615 0.0835 0.05254 0.12309 0.03981 C 0.16284 0.02731 0.23923 -0.07709 0.23923 -0.07686 " pathEditMode="relative" rAng="0" ptsTypes="AAA">
                                      <p:cBhvr>
                                        <p:cTn id="17" dur="2000" fill="hold"/>
                                        <p:tgtEl>
                                          <p:spTgt spid="55"/>
                                        </p:tgtEl>
                                        <p:attrNameLst>
                                          <p:attrName>ppt_x</p:attrName>
                                          <p:attrName>ppt_y</p:attrName>
                                        </p:attrNameLst>
                                      </p:cBhvr>
                                      <p:rCtr x="11910" y="-1620"/>
                                    </p:animMotion>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56"/>
                                        </p:tgtEl>
                                      </p:cBhvr>
                                    </p:animEffect>
                                    <p:set>
                                      <p:cBhvr>
                                        <p:cTn id="22" dur="1" fill="hold">
                                          <p:stCondLst>
                                            <p:cond delay="499"/>
                                          </p:stCondLst>
                                        </p:cTn>
                                        <p:tgtEl>
                                          <p:spTgt spid="56"/>
                                        </p:tgtEl>
                                        <p:attrNameLst>
                                          <p:attrName>style.visibility</p:attrName>
                                        </p:attrNameLst>
                                      </p:cBhvr>
                                      <p:to>
                                        <p:strVal val="hidden"/>
                                      </p:to>
                                    </p:set>
                                  </p:childTnLst>
                                </p:cTn>
                              </p:par>
                              <p:par>
                                <p:cTn id="23" presetID="22" presetClass="exit" presetSubtype="4" fill="hold" nodeType="withEffect">
                                  <p:stCondLst>
                                    <p:cond delay="0"/>
                                  </p:stCondLst>
                                  <p:childTnLst>
                                    <p:animEffect transition="out" filter="wipe(down)">
                                      <p:cBhvr>
                                        <p:cTn id="24" dur="500"/>
                                        <p:tgtEl>
                                          <p:spTgt spid="57"/>
                                        </p:tgtEl>
                                      </p:cBhvr>
                                    </p:animEffect>
                                    <p:set>
                                      <p:cBhvr>
                                        <p:cTn id="25" dur="1" fill="hold">
                                          <p:stCondLst>
                                            <p:cond delay="499"/>
                                          </p:stCondLst>
                                        </p:cTn>
                                        <p:tgtEl>
                                          <p:spTgt spid="57"/>
                                        </p:tgtEl>
                                        <p:attrNameLst>
                                          <p:attrName>style.visibility</p:attrName>
                                        </p:attrNameLst>
                                      </p:cBhvr>
                                      <p:to>
                                        <p:strVal val="hidden"/>
                                      </p:to>
                                    </p:set>
                                  </p:childTnLst>
                                </p:cTn>
                              </p:par>
                              <p:par>
                                <p:cTn id="26" presetID="22" presetClass="exit" presetSubtype="4" fill="hold" grpId="1" nodeType="withEffect">
                                  <p:stCondLst>
                                    <p:cond delay="0"/>
                                  </p:stCondLst>
                                  <p:childTnLst>
                                    <p:animEffect transition="out" filter="wipe(down)">
                                      <p:cBhvr>
                                        <p:cTn id="27" dur="500"/>
                                        <p:tgtEl>
                                          <p:spTgt spid="55"/>
                                        </p:tgtEl>
                                      </p:cBhvr>
                                    </p:animEffect>
                                    <p:set>
                                      <p:cBhvr>
                                        <p:cTn id="28" dur="1" fill="hold">
                                          <p:stCondLst>
                                            <p:cond delay="499"/>
                                          </p:stCondLst>
                                        </p:cTn>
                                        <p:tgtEl>
                                          <p:spTgt spid="55"/>
                                        </p:tgtEl>
                                        <p:attrNameLst>
                                          <p:attrName>style.visibility</p:attrName>
                                        </p:attrNameLst>
                                      </p:cBhvr>
                                      <p:to>
                                        <p:strVal val="hidden"/>
                                      </p:to>
                                    </p:set>
                                  </p:childTnLst>
                                </p:cTn>
                              </p:par>
                              <p:par>
                                <p:cTn id="29" presetID="22" presetClass="entr" presetSubtype="4" fill="hold" nodeType="withEffect">
                                  <p:stCondLst>
                                    <p:cond delay="0"/>
                                  </p:stCondLst>
                                  <p:childTnLst>
                                    <p:set>
                                      <p:cBhvr>
                                        <p:cTn id="30" dur="1" fill="hold">
                                          <p:stCondLst>
                                            <p:cond delay="0"/>
                                          </p:stCondLst>
                                        </p:cTn>
                                        <p:tgtEl>
                                          <p:spTgt spid="29">
                                            <p:txEl>
                                              <p:pRg st="0" end="0"/>
                                            </p:txEl>
                                          </p:spTgt>
                                        </p:tgtEl>
                                        <p:attrNameLst>
                                          <p:attrName>style.visibility</p:attrName>
                                        </p:attrNameLst>
                                      </p:cBhvr>
                                      <p:to>
                                        <p:strVal val="visible"/>
                                      </p:to>
                                    </p:set>
                                    <p:animEffect transition="in" filter="wipe(down)">
                                      <p:cBhvr>
                                        <p:cTn id="31" dur="500"/>
                                        <p:tgtEl>
                                          <p:spTgt spid="29">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2" nodeType="click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down)">
                                      <p:cBhvr>
                                        <p:cTn id="36" dur="500"/>
                                        <p:tgtEl>
                                          <p:spTgt spid="56"/>
                                        </p:tgtEl>
                                      </p:cBhvr>
                                    </p:animEffect>
                                  </p:childTnLst>
                                </p:cTn>
                              </p:par>
                              <p:par>
                                <p:cTn id="37" presetID="22" presetClass="entr" presetSubtype="4" fill="hold" nodeType="withEffect">
                                  <p:stCondLst>
                                    <p:cond delay="0"/>
                                  </p:stCondLst>
                                  <p:childTnLst>
                                    <p:set>
                                      <p:cBhvr>
                                        <p:cTn id="38" dur="1" fill="hold">
                                          <p:stCondLst>
                                            <p:cond delay="0"/>
                                          </p:stCondLst>
                                        </p:cTn>
                                        <p:tgtEl>
                                          <p:spTgt spid="57"/>
                                        </p:tgtEl>
                                        <p:attrNameLst>
                                          <p:attrName>style.visibility</p:attrName>
                                        </p:attrNameLst>
                                      </p:cBhvr>
                                      <p:to>
                                        <p:strVal val="visible"/>
                                      </p:to>
                                    </p:set>
                                    <p:animEffect transition="in" filter="wipe(down)">
                                      <p:cBhvr>
                                        <p:cTn id="39" dur="500"/>
                                        <p:tgtEl>
                                          <p:spTgt spid="57"/>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wipe(down)">
                                      <p:cBhvr>
                                        <p:cTn id="42" dur="500"/>
                                        <p:tgtEl>
                                          <p:spTgt spid="60"/>
                                        </p:tgtEl>
                                      </p:cBhvr>
                                    </p:animEffect>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grpId="1" nodeType="clickEffect">
                                  <p:stCondLst>
                                    <p:cond delay="0"/>
                                  </p:stCondLst>
                                  <p:childTnLst>
                                    <p:animMotion origin="layout" path="M -0.00087 0.0007 C 0.0559 0.02732 0.11302 0.0544 0.16684 0.04167 C 0.22118 0.02871 0.32413 -0.07685 0.32413 -0.07662 " pathEditMode="relative" rAng="0" ptsTypes="AAA">
                                      <p:cBhvr>
                                        <p:cTn id="46" dur="2000" fill="hold"/>
                                        <p:tgtEl>
                                          <p:spTgt spid="60"/>
                                        </p:tgtEl>
                                        <p:attrNameLst>
                                          <p:attrName>ppt_x</p:attrName>
                                          <p:attrName>ppt_y</p:attrName>
                                        </p:attrNameLst>
                                      </p:cBhvr>
                                      <p:rCtr x="16250" y="-1667"/>
                                    </p:animMotion>
                                  </p:childTnLst>
                                </p:cTn>
                              </p:par>
                            </p:childTnLst>
                          </p:cTn>
                        </p:par>
                      </p:childTnLst>
                    </p:cTn>
                  </p:par>
                  <p:par>
                    <p:cTn id="47" fill="hold">
                      <p:stCondLst>
                        <p:cond delay="indefinite"/>
                      </p:stCondLst>
                      <p:childTnLst>
                        <p:par>
                          <p:cTn id="48" fill="hold">
                            <p:stCondLst>
                              <p:cond delay="0"/>
                            </p:stCondLst>
                            <p:childTnLst>
                              <p:par>
                                <p:cTn id="49" presetID="22" presetClass="exit" presetSubtype="4" fill="hold" grpId="3" nodeType="clickEffect">
                                  <p:stCondLst>
                                    <p:cond delay="0"/>
                                  </p:stCondLst>
                                  <p:childTnLst>
                                    <p:animEffect transition="out" filter="wipe(down)">
                                      <p:cBhvr>
                                        <p:cTn id="50" dur="500"/>
                                        <p:tgtEl>
                                          <p:spTgt spid="56"/>
                                        </p:tgtEl>
                                      </p:cBhvr>
                                    </p:animEffect>
                                    <p:set>
                                      <p:cBhvr>
                                        <p:cTn id="51" dur="1" fill="hold">
                                          <p:stCondLst>
                                            <p:cond delay="499"/>
                                          </p:stCondLst>
                                        </p:cTn>
                                        <p:tgtEl>
                                          <p:spTgt spid="56"/>
                                        </p:tgtEl>
                                        <p:attrNameLst>
                                          <p:attrName>style.visibility</p:attrName>
                                        </p:attrNameLst>
                                      </p:cBhvr>
                                      <p:to>
                                        <p:strVal val="hidden"/>
                                      </p:to>
                                    </p:set>
                                  </p:childTnLst>
                                </p:cTn>
                              </p:par>
                              <p:par>
                                <p:cTn id="52" presetID="22" presetClass="exit" presetSubtype="4" fill="hold" nodeType="withEffect">
                                  <p:stCondLst>
                                    <p:cond delay="0"/>
                                  </p:stCondLst>
                                  <p:childTnLst>
                                    <p:animEffect transition="out" filter="wipe(down)">
                                      <p:cBhvr>
                                        <p:cTn id="53" dur="500"/>
                                        <p:tgtEl>
                                          <p:spTgt spid="57"/>
                                        </p:tgtEl>
                                      </p:cBhvr>
                                    </p:animEffect>
                                    <p:set>
                                      <p:cBhvr>
                                        <p:cTn id="54" dur="1" fill="hold">
                                          <p:stCondLst>
                                            <p:cond delay="499"/>
                                          </p:stCondLst>
                                        </p:cTn>
                                        <p:tgtEl>
                                          <p:spTgt spid="57"/>
                                        </p:tgtEl>
                                        <p:attrNameLst>
                                          <p:attrName>style.visibility</p:attrName>
                                        </p:attrNameLst>
                                      </p:cBhvr>
                                      <p:to>
                                        <p:strVal val="hidden"/>
                                      </p:to>
                                    </p:set>
                                  </p:childTnLst>
                                </p:cTn>
                              </p:par>
                              <p:par>
                                <p:cTn id="55" presetID="22" presetClass="exit" presetSubtype="4" fill="hold" grpId="2" nodeType="withEffect">
                                  <p:stCondLst>
                                    <p:cond delay="0"/>
                                  </p:stCondLst>
                                  <p:childTnLst>
                                    <p:animEffect transition="out" filter="wipe(down)">
                                      <p:cBhvr>
                                        <p:cTn id="56" dur="500"/>
                                        <p:tgtEl>
                                          <p:spTgt spid="60"/>
                                        </p:tgtEl>
                                      </p:cBhvr>
                                    </p:animEffect>
                                    <p:set>
                                      <p:cBhvr>
                                        <p:cTn id="57" dur="1" fill="hold">
                                          <p:stCondLst>
                                            <p:cond delay="499"/>
                                          </p:stCondLst>
                                        </p:cTn>
                                        <p:tgtEl>
                                          <p:spTgt spid="60"/>
                                        </p:tgtEl>
                                        <p:attrNameLst>
                                          <p:attrName>style.visibility</p:attrName>
                                        </p:attrNameLst>
                                      </p:cBhvr>
                                      <p:to>
                                        <p:strVal val="hidden"/>
                                      </p:to>
                                    </p:set>
                                  </p:childTnLst>
                                </p:cTn>
                              </p:par>
                              <p:par>
                                <p:cTn id="58" presetID="22" presetClass="entr" presetSubtype="4"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wipe(down)">
                                      <p:cBhvr>
                                        <p:cTn id="60" dur="500"/>
                                        <p:tgtEl>
                                          <p:spTgt spid="61"/>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2" nodeType="clickEffect">
                                  <p:stCondLst>
                                    <p:cond delay="0"/>
                                  </p:stCondLst>
                                  <p:childTnLst>
                                    <p:set>
                                      <p:cBhvr>
                                        <p:cTn id="64" dur="1" fill="hold">
                                          <p:stCondLst>
                                            <p:cond delay="0"/>
                                          </p:stCondLst>
                                        </p:cTn>
                                        <p:tgtEl>
                                          <p:spTgt spid="36"/>
                                        </p:tgtEl>
                                        <p:attrNameLst>
                                          <p:attrName>style.visibility</p:attrName>
                                        </p:attrNameLst>
                                      </p:cBhvr>
                                      <p:to>
                                        <p:strVal val="visible"/>
                                      </p:to>
                                    </p:set>
                                    <p:animEffect transition="in" filter="wipe(down)">
                                      <p:cBhvr>
                                        <p:cTn id="65" dur="500"/>
                                        <p:tgtEl>
                                          <p:spTgt spid="36"/>
                                        </p:tgtEl>
                                      </p:cBhvr>
                                    </p:animEffect>
                                  </p:childTnLst>
                                </p:cTn>
                              </p:par>
                              <p:par>
                                <p:cTn id="66" presetID="22" presetClass="entr" presetSubtype="4" fill="hold" nodeType="with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wipe(down)">
                                      <p:cBhvr>
                                        <p:cTn id="68" dur="500"/>
                                        <p:tgtEl>
                                          <p:spTgt spid="34"/>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62"/>
                                        </p:tgtEl>
                                        <p:attrNameLst>
                                          <p:attrName>style.visibility</p:attrName>
                                        </p:attrNameLst>
                                      </p:cBhvr>
                                      <p:to>
                                        <p:strVal val="visible"/>
                                      </p:to>
                                    </p:set>
                                    <p:animEffect transition="in" filter="wipe(down)">
                                      <p:cBhvr>
                                        <p:cTn id="71" dur="500"/>
                                        <p:tgtEl>
                                          <p:spTgt spid="62"/>
                                        </p:tgtEl>
                                      </p:cBhvr>
                                    </p:animEffect>
                                  </p:childTnLst>
                                </p:cTn>
                              </p:par>
                            </p:childTnLst>
                          </p:cTn>
                        </p:par>
                      </p:childTnLst>
                    </p:cTn>
                  </p:par>
                  <p:par>
                    <p:cTn id="72" fill="hold">
                      <p:stCondLst>
                        <p:cond delay="indefinite"/>
                      </p:stCondLst>
                      <p:childTnLst>
                        <p:par>
                          <p:cTn id="73" fill="hold">
                            <p:stCondLst>
                              <p:cond delay="0"/>
                            </p:stCondLst>
                            <p:childTnLst>
                              <p:par>
                                <p:cTn id="74" presetID="0" presetClass="path" presetSubtype="0" accel="50000" decel="50000" fill="hold" grpId="1" nodeType="clickEffect">
                                  <p:stCondLst>
                                    <p:cond delay="0"/>
                                  </p:stCondLst>
                                  <p:childTnLst>
                                    <p:animMotion origin="layout" path="M 1.66667E-6 3.33333E-6 C 0.03229 0.06064 0.06458 0.12129 0.09878 0.14097 C 0.13281 0.16064 0.20434 0.11782 0.20434 0.11805 " pathEditMode="relative" rAng="0" ptsTypes="AAA">
                                      <p:cBhvr>
                                        <p:cTn id="75" dur="2000" fill="hold"/>
                                        <p:tgtEl>
                                          <p:spTgt spid="62"/>
                                        </p:tgtEl>
                                        <p:attrNameLst>
                                          <p:attrName>ppt_x</p:attrName>
                                          <p:attrName>ppt_y</p:attrName>
                                        </p:attrNameLst>
                                      </p:cBhvr>
                                      <p:rCtr x="10208" y="7292"/>
                                    </p:animMotion>
                                  </p:childTnLst>
                                </p:cTn>
                              </p:par>
                            </p:childTnLst>
                          </p:cTn>
                        </p:par>
                      </p:childTnLst>
                    </p:cTn>
                  </p:par>
                  <p:par>
                    <p:cTn id="76" fill="hold">
                      <p:stCondLst>
                        <p:cond delay="indefinite"/>
                      </p:stCondLst>
                      <p:childTnLst>
                        <p:par>
                          <p:cTn id="77" fill="hold">
                            <p:stCondLst>
                              <p:cond delay="0"/>
                            </p:stCondLst>
                            <p:childTnLst>
                              <p:par>
                                <p:cTn id="78" presetID="22" presetClass="exit" presetSubtype="4" fill="hold" grpId="3" nodeType="clickEffect">
                                  <p:stCondLst>
                                    <p:cond delay="0"/>
                                  </p:stCondLst>
                                  <p:childTnLst>
                                    <p:animEffect transition="out" filter="wipe(down)">
                                      <p:cBhvr>
                                        <p:cTn id="79" dur="500"/>
                                        <p:tgtEl>
                                          <p:spTgt spid="36"/>
                                        </p:tgtEl>
                                      </p:cBhvr>
                                    </p:animEffect>
                                    <p:set>
                                      <p:cBhvr>
                                        <p:cTn id="80" dur="1" fill="hold">
                                          <p:stCondLst>
                                            <p:cond delay="499"/>
                                          </p:stCondLst>
                                        </p:cTn>
                                        <p:tgtEl>
                                          <p:spTgt spid="36"/>
                                        </p:tgtEl>
                                        <p:attrNameLst>
                                          <p:attrName>style.visibility</p:attrName>
                                        </p:attrNameLst>
                                      </p:cBhvr>
                                      <p:to>
                                        <p:strVal val="hidden"/>
                                      </p:to>
                                    </p:set>
                                  </p:childTnLst>
                                </p:cTn>
                              </p:par>
                              <p:par>
                                <p:cTn id="81" presetID="22" presetClass="exit" presetSubtype="4" fill="hold" nodeType="withEffect">
                                  <p:stCondLst>
                                    <p:cond delay="0"/>
                                  </p:stCondLst>
                                  <p:childTnLst>
                                    <p:animEffect transition="out" filter="wipe(down)">
                                      <p:cBhvr>
                                        <p:cTn id="82" dur="500"/>
                                        <p:tgtEl>
                                          <p:spTgt spid="34"/>
                                        </p:tgtEl>
                                      </p:cBhvr>
                                    </p:animEffect>
                                    <p:set>
                                      <p:cBhvr>
                                        <p:cTn id="83" dur="1" fill="hold">
                                          <p:stCondLst>
                                            <p:cond delay="499"/>
                                          </p:stCondLst>
                                        </p:cTn>
                                        <p:tgtEl>
                                          <p:spTgt spid="34"/>
                                        </p:tgtEl>
                                        <p:attrNameLst>
                                          <p:attrName>style.visibility</p:attrName>
                                        </p:attrNameLst>
                                      </p:cBhvr>
                                      <p:to>
                                        <p:strVal val="hidden"/>
                                      </p:to>
                                    </p:set>
                                  </p:childTnLst>
                                </p:cTn>
                              </p:par>
                              <p:par>
                                <p:cTn id="84" presetID="22" presetClass="exit" presetSubtype="4" fill="hold" grpId="2" nodeType="withEffect">
                                  <p:stCondLst>
                                    <p:cond delay="0"/>
                                  </p:stCondLst>
                                  <p:childTnLst>
                                    <p:animEffect transition="out" filter="wipe(down)">
                                      <p:cBhvr>
                                        <p:cTn id="85" dur="500"/>
                                        <p:tgtEl>
                                          <p:spTgt spid="62"/>
                                        </p:tgtEl>
                                      </p:cBhvr>
                                    </p:animEffect>
                                    <p:set>
                                      <p:cBhvr>
                                        <p:cTn id="86" dur="1" fill="hold">
                                          <p:stCondLst>
                                            <p:cond delay="499"/>
                                          </p:stCondLst>
                                        </p:cTn>
                                        <p:tgtEl>
                                          <p:spTgt spid="62"/>
                                        </p:tgtEl>
                                        <p:attrNameLst>
                                          <p:attrName>style.visibility</p:attrName>
                                        </p:attrNameLst>
                                      </p:cBhvr>
                                      <p:to>
                                        <p:strVal val="hidden"/>
                                      </p:to>
                                    </p:set>
                                  </p:childTnLst>
                                </p:cTn>
                              </p:par>
                              <p:par>
                                <p:cTn id="87" presetID="22" presetClass="exit" presetSubtype="4" fill="hold" grpId="1" nodeType="withEffect">
                                  <p:stCondLst>
                                    <p:cond delay="0"/>
                                  </p:stCondLst>
                                  <p:childTnLst>
                                    <p:animEffect transition="out" filter="wipe(down)">
                                      <p:cBhvr>
                                        <p:cTn id="88" dur="500"/>
                                        <p:tgtEl>
                                          <p:spTgt spid="40"/>
                                        </p:tgtEl>
                                      </p:cBhvr>
                                    </p:animEffect>
                                    <p:set>
                                      <p:cBhvr>
                                        <p:cTn id="89" dur="1" fill="hold">
                                          <p:stCondLst>
                                            <p:cond delay="499"/>
                                          </p:stCondLst>
                                        </p:cTn>
                                        <p:tgtEl>
                                          <p:spTgt spid="40"/>
                                        </p:tgtEl>
                                        <p:attrNameLst>
                                          <p:attrName>style.visibility</p:attrName>
                                        </p:attrNameLst>
                                      </p:cBhvr>
                                      <p:to>
                                        <p:strVal val="hidden"/>
                                      </p:to>
                                    </p:set>
                                  </p:childTnLst>
                                </p:cTn>
                              </p:par>
                              <p:par>
                                <p:cTn id="90" presetID="22" presetClass="exit" presetSubtype="4" fill="hold" grpId="1" nodeType="withEffect">
                                  <p:stCondLst>
                                    <p:cond delay="0"/>
                                  </p:stCondLst>
                                  <p:childTnLst>
                                    <p:animEffect transition="out" filter="wipe(down)">
                                      <p:cBhvr>
                                        <p:cTn id="91" dur="500"/>
                                        <p:tgtEl>
                                          <p:spTgt spid="38"/>
                                        </p:tgtEl>
                                      </p:cBhvr>
                                    </p:animEffect>
                                    <p:set>
                                      <p:cBhvr>
                                        <p:cTn id="92" dur="1" fill="hold">
                                          <p:stCondLst>
                                            <p:cond delay="499"/>
                                          </p:stCondLst>
                                        </p:cTn>
                                        <p:tgtEl>
                                          <p:spTgt spid="38"/>
                                        </p:tgtEl>
                                        <p:attrNameLst>
                                          <p:attrName>style.visibility</p:attrName>
                                        </p:attrNameLst>
                                      </p:cBhvr>
                                      <p:to>
                                        <p:strVal val="hidden"/>
                                      </p:to>
                                    </p:set>
                                  </p:childTnLst>
                                </p:cTn>
                              </p:par>
                              <p:par>
                                <p:cTn id="93" presetID="22" presetClass="exit" presetSubtype="4" fill="hold" grpId="1" nodeType="withEffect">
                                  <p:stCondLst>
                                    <p:cond delay="0"/>
                                  </p:stCondLst>
                                  <p:childTnLst>
                                    <p:animEffect transition="out" filter="wipe(down)">
                                      <p:cBhvr>
                                        <p:cTn id="94" dur="500"/>
                                        <p:tgtEl>
                                          <p:spTgt spid="39"/>
                                        </p:tgtEl>
                                      </p:cBhvr>
                                    </p:animEffect>
                                    <p:set>
                                      <p:cBhvr>
                                        <p:cTn id="95" dur="1" fill="hold">
                                          <p:stCondLst>
                                            <p:cond delay="499"/>
                                          </p:stCondLst>
                                        </p:cTn>
                                        <p:tgtEl>
                                          <p:spTgt spid="39"/>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grpId="4" nodeType="clickEffect">
                                  <p:stCondLst>
                                    <p:cond delay="0"/>
                                  </p:stCondLst>
                                  <p:childTnLst>
                                    <p:set>
                                      <p:cBhvr>
                                        <p:cTn id="99" dur="1" fill="hold">
                                          <p:stCondLst>
                                            <p:cond delay="0"/>
                                          </p:stCondLst>
                                        </p:cTn>
                                        <p:tgtEl>
                                          <p:spTgt spid="36"/>
                                        </p:tgtEl>
                                        <p:attrNameLst>
                                          <p:attrName>style.visibility</p:attrName>
                                        </p:attrNameLst>
                                      </p:cBhvr>
                                      <p:to>
                                        <p:strVal val="visible"/>
                                      </p:to>
                                    </p:set>
                                    <p:animEffect transition="in" filter="wipe(down)">
                                      <p:cBhvr>
                                        <p:cTn id="100" dur="500"/>
                                        <p:tgtEl>
                                          <p:spTgt spid="36"/>
                                        </p:tgtEl>
                                      </p:cBhvr>
                                    </p:animEffect>
                                  </p:childTnLst>
                                </p:cTn>
                              </p:par>
                              <p:par>
                                <p:cTn id="101" presetID="22" presetClass="entr" presetSubtype="4" fill="hold" nodeType="with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wipe(down)">
                                      <p:cBhvr>
                                        <p:cTn id="103" dur="500"/>
                                        <p:tgtEl>
                                          <p:spTgt spid="34"/>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65"/>
                                        </p:tgtEl>
                                        <p:attrNameLst>
                                          <p:attrName>style.visibility</p:attrName>
                                        </p:attrNameLst>
                                      </p:cBhvr>
                                      <p:to>
                                        <p:strVal val="visible"/>
                                      </p:to>
                                    </p:set>
                                    <p:animEffect transition="in" filter="wipe(down)">
                                      <p:cBhvr>
                                        <p:cTn id="106" dur="500"/>
                                        <p:tgtEl>
                                          <p:spTgt spid="65"/>
                                        </p:tgtEl>
                                      </p:cBhvr>
                                    </p:animEffect>
                                  </p:childTnLst>
                                </p:cTn>
                              </p:par>
                            </p:childTnLst>
                          </p:cTn>
                        </p:par>
                      </p:childTnLst>
                    </p:cTn>
                  </p:par>
                  <p:par>
                    <p:cTn id="107" fill="hold">
                      <p:stCondLst>
                        <p:cond delay="indefinite"/>
                      </p:stCondLst>
                      <p:childTnLst>
                        <p:par>
                          <p:cTn id="108" fill="hold">
                            <p:stCondLst>
                              <p:cond delay="0"/>
                            </p:stCondLst>
                            <p:childTnLst>
                              <p:par>
                                <p:cTn id="109" presetID="0" presetClass="path" presetSubtype="0" accel="50000" decel="50000" fill="hold" grpId="2" nodeType="clickEffect">
                                  <p:stCondLst>
                                    <p:cond delay="0"/>
                                  </p:stCondLst>
                                  <p:childTnLst>
                                    <p:animMotion origin="layout" path="M 2.77778E-6 -4.07407E-6 C 0.04965 0.06088 0.09982 0.12176 0.14861 0.14144 C 0.19757 0.16088 0.29409 0.11783 0.29409 0.11806 " pathEditMode="relative" rAng="0" ptsTypes="AAA">
                                      <p:cBhvr>
                                        <p:cTn id="110" dur="2000" fill="hold"/>
                                        <p:tgtEl>
                                          <p:spTgt spid="65"/>
                                        </p:tgtEl>
                                        <p:attrNameLst>
                                          <p:attrName>ppt_x</p:attrName>
                                          <p:attrName>ppt_y</p:attrName>
                                        </p:attrNameLst>
                                      </p:cBhvr>
                                      <p:rCtr x="14705" y="7315"/>
                                    </p:animMotion>
                                  </p:childTnLst>
                                </p:cTn>
                              </p:par>
                            </p:childTnLst>
                          </p:cTn>
                        </p:par>
                      </p:childTnLst>
                    </p:cTn>
                  </p:par>
                  <p:par>
                    <p:cTn id="111" fill="hold">
                      <p:stCondLst>
                        <p:cond delay="indefinite"/>
                      </p:stCondLst>
                      <p:childTnLst>
                        <p:par>
                          <p:cTn id="112" fill="hold">
                            <p:stCondLst>
                              <p:cond delay="0"/>
                            </p:stCondLst>
                            <p:childTnLst>
                              <p:par>
                                <p:cTn id="113" presetID="22" presetClass="exit" presetSubtype="4" fill="hold" grpId="5" nodeType="clickEffect">
                                  <p:stCondLst>
                                    <p:cond delay="0"/>
                                  </p:stCondLst>
                                  <p:childTnLst>
                                    <p:animEffect transition="out" filter="wipe(down)">
                                      <p:cBhvr>
                                        <p:cTn id="114" dur="500"/>
                                        <p:tgtEl>
                                          <p:spTgt spid="36"/>
                                        </p:tgtEl>
                                      </p:cBhvr>
                                    </p:animEffect>
                                    <p:set>
                                      <p:cBhvr>
                                        <p:cTn id="115" dur="1" fill="hold">
                                          <p:stCondLst>
                                            <p:cond delay="499"/>
                                          </p:stCondLst>
                                        </p:cTn>
                                        <p:tgtEl>
                                          <p:spTgt spid="36"/>
                                        </p:tgtEl>
                                        <p:attrNameLst>
                                          <p:attrName>style.visibility</p:attrName>
                                        </p:attrNameLst>
                                      </p:cBhvr>
                                      <p:to>
                                        <p:strVal val="hidden"/>
                                      </p:to>
                                    </p:set>
                                  </p:childTnLst>
                                </p:cTn>
                              </p:par>
                              <p:par>
                                <p:cTn id="116" presetID="22" presetClass="exit" presetSubtype="4" fill="hold" nodeType="withEffect">
                                  <p:stCondLst>
                                    <p:cond delay="0"/>
                                  </p:stCondLst>
                                  <p:childTnLst>
                                    <p:animEffect transition="out" filter="wipe(down)">
                                      <p:cBhvr>
                                        <p:cTn id="117" dur="500"/>
                                        <p:tgtEl>
                                          <p:spTgt spid="34"/>
                                        </p:tgtEl>
                                      </p:cBhvr>
                                    </p:animEffect>
                                    <p:set>
                                      <p:cBhvr>
                                        <p:cTn id="118" dur="1" fill="hold">
                                          <p:stCondLst>
                                            <p:cond delay="499"/>
                                          </p:stCondLst>
                                        </p:cTn>
                                        <p:tgtEl>
                                          <p:spTgt spid="34"/>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22" presetClass="entr" presetSubtype="4" fill="hold" grpId="0" nodeType="clickEffect">
                                  <p:stCondLst>
                                    <p:cond delay="0"/>
                                  </p:stCondLst>
                                  <p:childTnLst>
                                    <p:set>
                                      <p:cBhvr>
                                        <p:cTn id="122" dur="1" fill="hold">
                                          <p:stCondLst>
                                            <p:cond delay="0"/>
                                          </p:stCondLst>
                                        </p:cTn>
                                        <p:tgtEl>
                                          <p:spTgt spid="66"/>
                                        </p:tgtEl>
                                        <p:attrNameLst>
                                          <p:attrName>style.visibility</p:attrName>
                                        </p:attrNameLst>
                                      </p:cBhvr>
                                      <p:to>
                                        <p:strVal val="visible"/>
                                      </p:to>
                                    </p:set>
                                    <p:animEffect transition="in" filter="wipe(down)">
                                      <p:cBhvr>
                                        <p:cTn id="123" dur="500"/>
                                        <p:tgtEl>
                                          <p:spTgt spid="66"/>
                                        </p:tgtEl>
                                      </p:cBhvr>
                                    </p:animEffect>
                                  </p:childTnLst>
                                </p:cTn>
                              </p:par>
                              <p:par>
                                <p:cTn id="124" presetID="22" presetClass="entr" presetSubtype="4" fill="hold" nodeType="withEffect">
                                  <p:stCondLst>
                                    <p:cond delay="0"/>
                                  </p:stCondLst>
                                  <p:childTnLst>
                                    <p:set>
                                      <p:cBhvr>
                                        <p:cTn id="125" dur="1" fill="hold">
                                          <p:stCondLst>
                                            <p:cond delay="0"/>
                                          </p:stCondLst>
                                        </p:cTn>
                                        <p:tgtEl>
                                          <p:spTgt spid="67"/>
                                        </p:tgtEl>
                                        <p:attrNameLst>
                                          <p:attrName>style.visibility</p:attrName>
                                        </p:attrNameLst>
                                      </p:cBhvr>
                                      <p:to>
                                        <p:strVal val="visible"/>
                                      </p:to>
                                    </p:set>
                                    <p:animEffect transition="in" filter="wipe(down)">
                                      <p:cBhvr>
                                        <p:cTn id="126" dur="500"/>
                                        <p:tgtEl>
                                          <p:spTgt spid="67"/>
                                        </p:tgtEl>
                                      </p:cBhvr>
                                    </p:animEffect>
                                  </p:childTnLst>
                                </p:cTn>
                              </p:par>
                              <p:par>
                                <p:cTn id="127" presetID="22" presetClass="entr" presetSubtype="4" fill="hold" grpId="0" nodeType="withEffect">
                                  <p:stCondLst>
                                    <p:cond delay="0"/>
                                  </p:stCondLst>
                                  <p:childTnLst>
                                    <p:set>
                                      <p:cBhvr>
                                        <p:cTn id="128" dur="1" fill="hold">
                                          <p:stCondLst>
                                            <p:cond delay="0"/>
                                          </p:stCondLst>
                                        </p:cTn>
                                        <p:tgtEl>
                                          <p:spTgt spid="58"/>
                                        </p:tgtEl>
                                        <p:attrNameLst>
                                          <p:attrName>style.visibility</p:attrName>
                                        </p:attrNameLst>
                                      </p:cBhvr>
                                      <p:to>
                                        <p:strVal val="visible"/>
                                      </p:to>
                                    </p:set>
                                    <p:animEffect transition="in" filter="wipe(down)">
                                      <p:cBhvr>
                                        <p:cTn id="129" dur="500"/>
                                        <p:tgtEl>
                                          <p:spTgt spid="58"/>
                                        </p:tgtEl>
                                      </p:cBhvr>
                                    </p:animEffect>
                                  </p:childTnLst>
                                </p:cTn>
                              </p:par>
                            </p:childTnLst>
                          </p:cTn>
                        </p:par>
                      </p:childTnLst>
                    </p:cTn>
                  </p:par>
                  <p:par>
                    <p:cTn id="130" fill="hold">
                      <p:stCondLst>
                        <p:cond delay="indefinite"/>
                      </p:stCondLst>
                      <p:childTnLst>
                        <p:par>
                          <p:cTn id="131" fill="hold">
                            <p:stCondLst>
                              <p:cond delay="0"/>
                            </p:stCondLst>
                            <p:childTnLst>
                              <p:par>
                                <p:cTn id="132" presetID="0" presetClass="path" presetSubtype="0" accel="50000" decel="50000" fill="hold" grpId="1" nodeType="clickEffect">
                                  <p:stCondLst>
                                    <p:cond delay="0"/>
                                  </p:stCondLst>
                                  <p:childTnLst>
                                    <p:animMotion origin="layout" path="M -2.5E-6 7.40741E-7 L -0.20711 0.11944 " pathEditMode="relative" rAng="0" ptsTypes="AA">
                                      <p:cBhvr>
                                        <p:cTn id="133" dur="2000" fill="hold"/>
                                        <p:tgtEl>
                                          <p:spTgt spid="58"/>
                                        </p:tgtEl>
                                        <p:attrNameLst>
                                          <p:attrName>ppt_x</p:attrName>
                                          <p:attrName>ppt_y</p:attrName>
                                        </p:attrNameLst>
                                      </p:cBhvr>
                                      <p:rCtr x="-10521" y="6111"/>
                                    </p:animMotion>
                                  </p:childTnLst>
                                </p:cTn>
                              </p:par>
                            </p:childTnLst>
                          </p:cTn>
                        </p:par>
                      </p:childTnLst>
                    </p:cTn>
                  </p:par>
                  <p:par>
                    <p:cTn id="134" fill="hold">
                      <p:stCondLst>
                        <p:cond delay="indefinite"/>
                      </p:stCondLst>
                      <p:childTnLst>
                        <p:par>
                          <p:cTn id="135" fill="hold">
                            <p:stCondLst>
                              <p:cond delay="0"/>
                            </p:stCondLst>
                            <p:childTnLst>
                              <p:par>
                                <p:cTn id="136" presetID="22" presetClass="exit" presetSubtype="4" fill="hold" grpId="1" nodeType="clickEffect">
                                  <p:stCondLst>
                                    <p:cond delay="0"/>
                                  </p:stCondLst>
                                  <p:childTnLst>
                                    <p:animEffect transition="out" filter="wipe(down)">
                                      <p:cBhvr>
                                        <p:cTn id="137" dur="500"/>
                                        <p:tgtEl>
                                          <p:spTgt spid="66"/>
                                        </p:tgtEl>
                                      </p:cBhvr>
                                    </p:animEffect>
                                    <p:set>
                                      <p:cBhvr>
                                        <p:cTn id="138" dur="1" fill="hold">
                                          <p:stCondLst>
                                            <p:cond delay="499"/>
                                          </p:stCondLst>
                                        </p:cTn>
                                        <p:tgtEl>
                                          <p:spTgt spid="66"/>
                                        </p:tgtEl>
                                        <p:attrNameLst>
                                          <p:attrName>style.visibility</p:attrName>
                                        </p:attrNameLst>
                                      </p:cBhvr>
                                      <p:to>
                                        <p:strVal val="hidden"/>
                                      </p:to>
                                    </p:set>
                                  </p:childTnLst>
                                </p:cTn>
                              </p:par>
                              <p:par>
                                <p:cTn id="139" presetID="22" presetClass="exit" presetSubtype="4" fill="hold" nodeType="withEffect">
                                  <p:stCondLst>
                                    <p:cond delay="0"/>
                                  </p:stCondLst>
                                  <p:childTnLst>
                                    <p:animEffect transition="out" filter="wipe(down)">
                                      <p:cBhvr>
                                        <p:cTn id="140" dur="500"/>
                                        <p:tgtEl>
                                          <p:spTgt spid="67"/>
                                        </p:tgtEl>
                                      </p:cBhvr>
                                    </p:animEffect>
                                    <p:set>
                                      <p:cBhvr>
                                        <p:cTn id="141" dur="1" fill="hold">
                                          <p:stCondLst>
                                            <p:cond delay="499"/>
                                          </p:stCondLst>
                                        </p:cTn>
                                        <p:tgtEl>
                                          <p:spTgt spid="67"/>
                                        </p:tgtEl>
                                        <p:attrNameLst>
                                          <p:attrName>style.visibility</p:attrName>
                                        </p:attrNameLst>
                                      </p:cBhvr>
                                      <p:to>
                                        <p:strVal val="hidden"/>
                                      </p:to>
                                    </p:set>
                                  </p:childTnLst>
                                </p:cTn>
                              </p:par>
                              <p:par>
                                <p:cTn id="142" presetID="22" presetClass="exit" presetSubtype="4" fill="hold" grpId="2" nodeType="withEffect">
                                  <p:stCondLst>
                                    <p:cond delay="0"/>
                                  </p:stCondLst>
                                  <p:childTnLst>
                                    <p:animEffect transition="out" filter="wipe(down)">
                                      <p:cBhvr>
                                        <p:cTn id="143" dur="500"/>
                                        <p:tgtEl>
                                          <p:spTgt spid="58"/>
                                        </p:tgtEl>
                                      </p:cBhvr>
                                    </p:animEffect>
                                    <p:set>
                                      <p:cBhvr>
                                        <p:cTn id="144" dur="1" fill="hold">
                                          <p:stCondLst>
                                            <p:cond delay="499"/>
                                          </p:stCondLst>
                                        </p:cTn>
                                        <p:tgtEl>
                                          <p:spTgt spid="58"/>
                                        </p:tgtEl>
                                        <p:attrNameLst>
                                          <p:attrName>style.visibility</p:attrName>
                                        </p:attrNameLst>
                                      </p:cBhvr>
                                      <p:to>
                                        <p:strVal val="hidden"/>
                                      </p:to>
                                    </p:set>
                                  </p:childTnLst>
                                </p:cTn>
                              </p:par>
                              <p:par>
                                <p:cTn id="145" presetID="22" presetClass="entr" presetSubtype="4" fill="hold" grpId="0" nodeType="withEffect">
                                  <p:stCondLst>
                                    <p:cond delay="0"/>
                                  </p:stCondLst>
                                  <p:childTnLst>
                                    <p:set>
                                      <p:cBhvr>
                                        <p:cTn id="146" dur="1" fill="hold">
                                          <p:stCondLst>
                                            <p:cond delay="0"/>
                                          </p:stCondLst>
                                        </p:cTn>
                                        <p:tgtEl>
                                          <p:spTgt spid="72"/>
                                        </p:tgtEl>
                                        <p:attrNameLst>
                                          <p:attrName>style.visibility</p:attrName>
                                        </p:attrNameLst>
                                      </p:cBhvr>
                                      <p:to>
                                        <p:strVal val="visible"/>
                                      </p:to>
                                    </p:set>
                                    <p:animEffect transition="in" filter="wipe(down)">
                                      <p:cBhvr>
                                        <p:cTn id="147"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2"/>
      <p:bldP spid="36" grpId="3"/>
      <p:bldP spid="36" grpId="4"/>
      <p:bldP spid="36" grpId="5"/>
      <p:bldP spid="38" grpId="1" animBg="1"/>
      <p:bldP spid="39" grpId="1" animBg="1"/>
      <p:bldP spid="40" grpId="1"/>
      <p:bldP spid="55" grpId="0" animBg="1"/>
      <p:bldP spid="55" grpId="1" animBg="1"/>
      <p:bldP spid="55" grpId="2" animBg="1"/>
      <p:bldP spid="56" grpId="0"/>
      <p:bldP spid="56" grpId="1"/>
      <p:bldP spid="56" grpId="2"/>
      <p:bldP spid="56" grpId="3"/>
      <p:bldP spid="66" grpId="0"/>
      <p:bldP spid="66" grpId="1"/>
      <p:bldP spid="60" grpId="0" animBg="1"/>
      <p:bldP spid="60" grpId="1" animBg="1"/>
      <p:bldP spid="60" grpId="2" animBg="1"/>
      <p:bldP spid="61" grpId="0" animBg="1"/>
      <p:bldP spid="62" grpId="0" animBg="1"/>
      <p:bldP spid="62" grpId="1" animBg="1"/>
      <p:bldP spid="62" grpId="2" animBg="1"/>
      <p:bldP spid="58" grpId="0" animBg="1"/>
      <p:bldP spid="58" grpId="1" animBg="1"/>
      <p:bldP spid="58" grpId="2" animBg="1"/>
      <p:bldP spid="72" grpId="0" animBg="1"/>
      <p:bldP spid="65" grpId="0" animBg="1"/>
      <p:bldP spid="65" grpId="2"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619" y="257108"/>
            <a:ext cx="8278762" cy="1071141"/>
          </a:xfrm>
        </p:spPr>
        <p:txBody>
          <a:bodyPr>
            <a:normAutofit fontScale="90000"/>
          </a:bodyPr>
          <a:lstStyle/>
          <a:p>
            <a:r>
              <a:rPr lang="en-US" altLang="ja-JP" dirty="0" smtClean="0"/>
              <a:t>GPU</a:t>
            </a:r>
            <a:r>
              <a:rPr lang="ja-JP" altLang="en-US" dirty="0" smtClean="0"/>
              <a:t>からメインメモリへのアクセス</a:t>
            </a:r>
            <a:endParaRPr kumimoji="1" lang="ja-JP" altLang="en-US" dirty="0"/>
          </a:p>
        </p:txBody>
      </p:sp>
      <p:sp>
        <p:nvSpPr>
          <p:cNvPr id="3" name="Content Placeholder 2"/>
          <p:cNvSpPr>
            <a:spLocks noGrp="1"/>
          </p:cNvSpPr>
          <p:nvPr>
            <p:ph idx="1"/>
          </p:nvPr>
        </p:nvSpPr>
        <p:spPr/>
        <p:txBody>
          <a:bodyPr>
            <a:normAutofit/>
          </a:bodyPr>
          <a:lstStyle/>
          <a:p>
            <a:r>
              <a:rPr lang="en-US" altLang="ja-JP" dirty="0" smtClean="0"/>
              <a:t>CUDA</a:t>
            </a:r>
            <a:r>
              <a:rPr lang="ja-JP" altLang="en-US" dirty="0" smtClean="0"/>
              <a:t>のマップトメモリ機能を利用</a:t>
            </a:r>
            <a:endParaRPr lang="en-US" altLang="ja-JP" dirty="0" smtClean="0"/>
          </a:p>
          <a:p>
            <a:pPr lvl="1"/>
            <a:r>
              <a:rPr lang="ja-JP" altLang="en-US" dirty="0" smtClean="0"/>
              <a:t>メインメモリ全体をプロセスのアドレス空間にマッピング</a:t>
            </a:r>
            <a:endParaRPr lang="en-US" altLang="ja-JP" dirty="0" smtClean="0"/>
          </a:p>
          <a:p>
            <a:pPr lvl="1"/>
            <a:r>
              <a:rPr lang="ja-JP" altLang="en-US" dirty="0" smtClean="0"/>
              <a:t>そのメモリ領域を</a:t>
            </a:r>
            <a:r>
              <a:rPr lang="en-US" altLang="ja-JP" dirty="0" smtClean="0"/>
              <a:t>GPU</a:t>
            </a:r>
            <a:r>
              <a:rPr lang="ja-JP" altLang="en-US" dirty="0" smtClean="0"/>
              <a:t>アドレス空間にマッピング</a:t>
            </a:r>
            <a:endParaRPr lang="en-US" altLang="ja-JP" dirty="0" smtClean="0"/>
          </a:p>
          <a:p>
            <a:r>
              <a:rPr lang="ja-JP" altLang="en-US" dirty="0" smtClean="0"/>
              <a:t>問題</a:t>
            </a:r>
            <a:endParaRPr lang="en-US" altLang="ja-JP" dirty="0" smtClean="0"/>
          </a:p>
          <a:p>
            <a:pPr lvl="1"/>
            <a:r>
              <a:rPr lang="ja-JP" altLang="en-US" dirty="0" smtClean="0"/>
              <a:t>メインメモリ全体が使用中になり，空きメモリがなくなる</a:t>
            </a:r>
            <a:endParaRPr lang="en-US" altLang="ja-JP" dirty="0"/>
          </a:p>
          <a:p>
            <a:pPr lvl="1"/>
            <a:r>
              <a:rPr lang="en-US" altLang="ja-JP" dirty="0" smtClean="0"/>
              <a:t>CUDA</a:t>
            </a:r>
            <a:r>
              <a:rPr lang="ja-JP" altLang="en-US" dirty="0" smtClean="0"/>
              <a:t>の制限により，</a:t>
            </a:r>
            <a:r>
              <a:rPr lang="ja-JP" altLang="en-US" dirty="0" smtClean="0"/>
              <a:t>メインメモリ</a:t>
            </a:r>
            <a:r>
              <a:rPr lang="ja-JP" altLang="en-US" dirty="0" smtClean="0"/>
              <a:t>全体の</a:t>
            </a:r>
            <a:r>
              <a:rPr lang="ja-JP" altLang="en-US" dirty="0" smtClean="0"/>
              <a:t>マッピング</a:t>
            </a:r>
            <a:r>
              <a:rPr lang="ja-JP" altLang="en-US" dirty="0" smtClean="0"/>
              <a:t>は</a:t>
            </a:r>
            <a:r>
              <a:rPr lang="ja-JP" altLang="en-US" dirty="0" smtClean="0"/>
              <a:t>不可</a:t>
            </a:r>
            <a:endParaRPr lang="en-US" altLang="ja-JP" dirty="0"/>
          </a:p>
          <a:p>
            <a:endParaRPr lang="en-US" altLang="ja-JP" dirty="0"/>
          </a:p>
        </p:txBody>
      </p:sp>
      <p:sp>
        <p:nvSpPr>
          <p:cNvPr id="4" name="Slide Number Placeholder 3"/>
          <p:cNvSpPr>
            <a:spLocks noGrp="1"/>
          </p:cNvSpPr>
          <p:nvPr>
            <p:ph type="sldNum" sz="quarter" idx="12"/>
          </p:nvPr>
        </p:nvSpPr>
        <p:spPr>
          <a:xfrm>
            <a:off x="8159981" y="6492875"/>
            <a:ext cx="984019" cy="365125"/>
          </a:xfrm>
        </p:spPr>
        <p:txBody>
          <a:bodyPr/>
          <a:lstStyle/>
          <a:p>
            <a:fld id="{D57F1E4F-1CFF-5643-939E-217C01CDF565}" type="slidenum">
              <a:rPr lang="en-US" smtClean="0"/>
              <a:pPr/>
              <a:t>17</a:t>
            </a:fld>
            <a:endParaRPr lang="en-US" dirty="0"/>
          </a:p>
        </p:txBody>
      </p:sp>
      <p:sp>
        <p:nvSpPr>
          <p:cNvPr id="5" name="角丸四角形 4"/>
          <p:cNvSpPr/>
          <p:nvPr/>
        </p:nvSpPr>
        <p:spPr>
          <a:xfrm>
            <a:off x="5102840" y="5878741"/>
            <a:ext cx="1555079" cy="443401"/>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6" name="角丸四角形 5"/>
          <p:cNvSpPr/>
          <p:nvPr/>
        </p:nvSpPr>
        <p:spPr>
          <a:xfrm>
            <a:off x="4705861" y="4417231"/>
            <a:ext cx="2354052" cy="1198609"/>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7" name="角丸四角形 6"/>
          <p:cNvSpPr/>
          <p:nvPr/>
        </p:nvSpPr>
        <p:spPr>
          <a:xfrm>
            <a:off x="2084085" y="4417230"/>
            <a:ext cx="2354833" cy="1198609"/>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8" name="テキスト ボックス 7"/>
          <p:cNvSpPr txBox="1"/>
          <p:nvPr/>
        </p:nvSpPr>
        <p:spPr>
          <a:xfrm>
            <a:off x="2828037" y="4417230"/>
            <a:ext cx="866928"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9" name="テキスト ボックス 8"/>
          <p:cNvSpPr txBox="1"/>
          <p:nvPr/>
        </p:nvSpPr>
        <p:spPr>
          <a:xfrm>
            <a:off x="5239747" y="4417231"/>
            <a:ext cx="1281266"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dirty="0" smtClean="0"/>
              <a:t>プロセス</a:t>
            </a:r>
            <a:endParaRPr kumimoji="1" lang="ja-JP" altLang="en-US" sz="2400" dirty="0"/>
          </a:p>
        </p:txBody>
      </p:sp>
      <p:sp>
        <p:nvSpPr>
          <p:cNvPr id="10" name="テキスト ボックス 9"/>
          <p:cNvSpPr txBox="1"/>
          <p:nvPr/>
        </p:nvSpPr>
        <p:spPr>
          <a:xfrm>
            <a:off x="5141033" y="5892692"/>
            <a:ext cx="1478692"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100" dirty="0" smtClean="0"/>
              <a:t>メインメモリ</a:t>
            </a:r>
            <a:endParaRPr kumimoji="1" lang="ja-JP" altLang="en-US" sz="2100" dirty="0"/>
          </a:p>
        </p:txBody>
      </p:sp>
      <p:sp>
        <p:nvSpPr>
          <p:cNvPr id="11" name="角丸四角形 10"/>
          <p:cNvSpPr/>
          <p:nvPr/>
        </p:nvSpPr>
        <p:spPr>
          <a:xfrm>
            <a:off x="5102840" y="4933261"/>
            <a:ext cx="1555079" cy="443401"/>
          </a:xfrm>
          <a:prstGeom prst="roundRect">
            <a:avLst/>
          </a:prstGeom>
          <a:solidFill>
            <a:srgbClr val="00B0F0"/>
          </a:solidFill>
          <a:ln w="381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12" name="角丸四角形 11"/>
          <p:cNvSpPr/>
          <p:nvPr/>
        </p:nvSpPr>
        <p:spPr>
          <a:xfrm>
            <a:off x="2483961" y="4936868"/>
            <a:ext cx="1555079" cy="443401"/>
          </a:xfrm>
          <a:prstGeom prst="roundRect">
            <a:avLst/>
          </a:prstGeom>
          <a:solidFill>
            <a:srgbClr val="00B0F0"/>
          </a:solidFill>
          <a:ln w="381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cxnSp>
        <p:nvCxnSpPr>
          <p:cNvPr id="13" name="直線コネクタ 12"/>
          <p:cNvCxnSpPr/>
          <p:nvPr/>
        </p:nvCxnSpPr>
        <p:spPr>
          <a:xfrm flipV="1">
            <a:off x="5102840" y="5282879"/>
            <a:ext cx="0" cy="8175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6657919" y="5282879"/>
            <a:ext cx="0" cy="8175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a:off x="3959626" y="4933261"/>
            <a:ext cx="118140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H="1">
            <a:off x="3959626" y="5376662"/>
            <a:ext cx="118140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538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smtClean="0"/>
              <a:t>専用のメモリ管理機構</a:t>
            </a:r>
            <a:endParaRPr kumimoji="1" lang="ja-JP" altLang="en-US" dirty="0"/>
          </a:p>
        </p:txBody>
      </p:sp>
      <p:sp>
        <p:nvSpPr>
          <p:cNvPr id="3" name="Content Placeholder 2"/>
          <p:cNvSpPr>
            <a:spLocks noGrp="1"/>
          </p:cNvSpPr>
          <p:nvPr>
            <p:ph idx="1"/>
          </p:nvPr>
        </p:nvSpPr>
        <p:spPr/>
        <p:txBody>
          <a:bodyPr/>
          <a:lstStyle/>
          <a:p>
            <a:r>
              <a:rPr lang="ja-JP" altLang="en-US" dirty="0" smtClean="0"/>
              <a:t>専用デバイスファイルを用いてメインメモリをマッピング</a:t>
            </a:r>
            <a:r>
              <a:rPr lang="en-US" altLang="ja-JP" dirty="0" smtClean="0"/>
              <a:t> [</a:t>
            </a:r>
            <a:r>
              <a:rPr lang="ja-JP" altLang="en-US" dirty="0"/>
              <a:t>尾崎ら</a:t>
            </a:r>
            <a:r>
              <a:rPr lang="en-US" altLang="ja-JP" dirty="0"/>
              <a:t>'18</a:t>
            </a:r>
            <a:r>
              <a:rPr lang="en-US" altLang="ja-JP" dirty="0" smtClean="0"/>
              <a:t>]</a:t>
            </a:r>
            <a:endParaRPr kumimoji="1" lang="en-US" altLang="ja-JP" dirty="0"/>
          </a:p>
          <a:p>
            <a:pPr lvl="1"/>
            <a:r>
              <a:rPr lang="ja-JP" altLang="en-US" dirty="0" smtClean="0"/>
              <a:t>メモリを使用中にせずに</a:t>
            </a:r>
            <a:r>
              <a:rPr lang="en-US" altLang="ja-JP" dirty="0" smtClean="0"/>
              <a:t>GPU</a:t>
            </a:r>
            <a:r>
              <a:rPr lang="ja-JP" altLang="en-US" dirty="0" smtClean="0"/>
              <a:t>アドレス空間にマッピング可能</a:t>
            </a:r>
            <a:endParaRPr lang="en-US" altLang="ja-JP" dirty="0" smtClean="0"/>
          </a:p>
          <a:p>
            <a:pPr lvl="2"/>
            <a:r>
              <a:rPr lang="ja-JP" altLang="en-US" dirty="0" smtClean="0"/>
              <a:t>ピン留めの際に参照カウンタを増やさない</a:t>
            </a:r>
            <a:endParaRPr lang="en-US" altLang="ja-JP" dirty="0"/>
          </a:p>
          <a:p>
            <a:r>
              <a:rPr lang="en-US" altLang="ja-JP" dirty="0" err="1"/>
              <a:t>s</a:t>
            </a:r>
            <a:r>
              <a:rPr lang="en-US" altLang="ja-JP" dirty="0" err="1" smtClean="0"/>
              <a:t>ysinfo</a:t>
            </a:r>
            <a:r>
              <a:rPr lang="ja-JP" altLang="en-US" dirty="0" smtClean="0"/>
              <a:t>システムコールの偽装</a:t>
            </a:r>
            <a:r>
              <a:rPr lang="en-US" altLang="ja-JP" dirty="0" smtClean="0"/>
              <a:t> [</a:t>
            </a:r>
            <a:r>
              <a:rPr lang="ja-JP" altLang="en-US" dirty="0"/>
              <a:t>尾崎ら</a:t>
            </a:r>
            <a:r>
              <a:rPr lang="en-US" altLang="ja-JP" dirty="0"/>
              <a:t>'18</a:t>
            </a:r>
            <a:r>
              <a:rPr lang="en-US" altLang="ja-JP" dirty="0" smtClean="0"/>
              <a:t>]</a:t>
            </a:r>
          </a:p>
          <a:p>
            <a:pPr lvl="1"/>
            <a:r>
              <a:rPr kumimoji="1" lang="en-US" altLang="ja-JP" dirty="0" smtClean="0"/>
              <a:t>LD_PRELOAD</a:t>
            </a:r>
            <a:r>
              <a:rPr kumimoji="1" lang="ja-JP" altLang="en-US" dirty="0" smtClean="0"/>
              <a:t>で</a:t>
            </a:r>
            <a:r>
              <a:rPr kumimoji="1" lang="en-US" altLang="ja-JP" dirty="0" err="1" smtClean="0"/>
              <a:t>sysinfo</a:t>
            </a:r>
            <a:r>
              <a:rPr kumimoji="1" lang="ja-JP" altLang="en-US" dirty="0" smtClean="0"/>
              <a:t>システムコールをフック</a:t>
            </a:r>
            <a:endParaRPr kumimoji="1" lang="en-US" altLang="ja-JP" dirty="0"/>
          </a:p>
          <a:p>
            <a:pPr lvl="1"/>
            <a:r>
              <a:rPr lang="ja-JP" altLang="en-US" dirty="0" smtClean="0"/>
              <a:t>メインメモリのサイズとして少し大きい値を返す</a:t>
            </a:r>
            <a:endParaRPr lang="en-US" altLang="ja-JP" dirty="0" smtClean="0"/>
          </a:p>
          <a:p>
            <a:pPr lvl="2"/>
            <a:r>
              <a:rPr lang="en-US" altLang="ja-JP" dirty="0" smtClean="0"/>
              <a:t>CUDA</a:t>
            </a:r>
            <a:r>
              <a:rPr lang="ja-JP" altLang="en-US" dirty="0" smtClean="0"/>
              <a:t>による制限を回避</a:t>
            </a:r>
            <a:endParaRPr lang="en-US" altLang="ja-JP"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grpSp>
        <p:nvGrpSpPr>
          <p:cNvPr id="13" name="図形グループ 12"/>
          <p:cNvGrpSpPr/>
          <p:nvPr/>
        </p:nvGrpSpPr>
        <p:grpSpPr>
          <a:xfrm>
            <a:off x="228591" y="4999881"/>
            <a:ext cx="8686816" cy="1407628"/>
            <a:chOff x="166577" y="5079117"/>
            <a:chExt cx="8686816" cy="1407628"/>
          </a:xfrm>
        </p:grpSpPr>
        <p:grpSp>
          <p:nvGrpSpPr>
            <p:cNvPr id="5" name="図形グループ 4"/>
            <p:cNvGrpSpPr/>
            <p:nvPr/>
          </p:nvGrpSpPr>
          <p:grpSpPr>
            <a:xfrm>
              <a:off x="166577" y="5577667"/>
              <a:ext cx="2163450" cy="443401"/>
              <a:chOff x="1221640" y="5467707"/>
              <a:chExt cx="2240884" cy="443401"/>
            </a:xfrm>
          </p:grpSpPr>
          <p:sp>
            <p:nvSpPr>
              <p:cNvPr id="6" name="角丸四角形 5"/>
              <p:cNvSpPr/>
              <p:nvPr/>
            </p:nvSpPr>
            <p:spPr>
              <a:xfrm>
                <a:off x="1221640" y="5467707"/>
                <a:ext cx="2240884" cy="443401"/>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11" name="テキスト ボックス 10"/>
              <p:cNvSpPr txBox="1"/>
              <p:nvPr/>
            </p:nvSpPr>
            <p:spPr>
              <a:xfrm>
                <a:off x="1276677" y="5481659"/>
                <a:ext cx="2130809"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t>CUDA</a:t>
                </a:r>
                <a:r>
                  <a:rPr kumimoji="1" lang="ja-JP" altLang="en-US" sz="2100" dirty="0" smtClean="0"/>
                  <a:t>プログラム</a:t>
                </a:r>
                <a:endParaRPr kumimoji="1" lang="ja-JP" altLang="en-US" sz="2100" dirty="0"/>
              </a:p>
            </p:txBody>
          </p:sp>
        </p:grpSp>
        <p:sp>
          <p:nvSpPr>
            <p:cNvPr id="21" name="テキスト ボックス 20"/>
            <p:cNvSpPr txBox="1"/>
            <p:nvPr/>
          </p:nvSpPr>
          <p:spPr>
            <a:xfrm>
              <a:off x="2354008" y="6071247"/>
              <a:ext cx="1522845"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000" dirty="0" err="1" smtClean="0"/>
                <a:t>memsize</a:t>
              </a:r>
              <a:r>
                <a:rPr kumimoji="1" lang="en-US" altLang="ja-JP" sz="2100" dirty="0" smtClean="0"/>
                <a:t> + α</a:t>
              </a:r>
              <a:endParaRPr kumimoji="1" lang="ja-JP" altLang="en-US" sz="2100" dirty="0"/>
            </a:p>
          </p:txBody>
        </p:sp>
        <p:grpSp>
          <p:nvGrpSpPr>
            <p:cNvPr id="7" name="図形グループ 6"/>
            <p:cNvGrpSpPr/>
            <p:nvPr/>
          </p:nvGrpSpPr>
          <p:grpSpPr>
            <a:xfrm>
              <a:off x="7162346" y="5577667"/>
              <a:ext cx="1691047" cy="443401"/>
              <a:chOff x="5703225" y="5357968"/>
              <a:chExt cx="1691047" cy="443401"/>
            </a:xfrm>
          </p:grpSpPr>
          <p:sp>
            <p:nvSpPr>
              <p:cNvPr id="15" name="角丸四角形 14"/>
              <p:cNvSpPr/>
              <p:nvPr/>
            </p:nvSpPr>
            <p:spPr>
              <a:xfrm>
                <a:off x="5703225" y="5357968"/>
                <a:ext cx="1691047" cy="443401"/>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16" name="テキスト ボックス 15"/>
              <p:cNvSpPr txBox="1"/>
              <p:nvPr/>
            </p:nvSpPr>
            <p:spPr>
              <a:xfrm>
                <a:off x="5744757" y="5371918"/>
                <a:ext cx="1607981"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t>OS</a:t>
                </a:r>
                <a:r>
                  <a:rPr kumimoji="1" lang="ja-JP" altLang="en-US" sz="2100" dirty="0" smtClean="0"/>
                  <a:t>カーネル</a:t>
                </a:r>
                <a:endParaRPr kumimoji="1" lang="ja-JP" altLang="en-US" sz="2100" dirty="0"/>
              </a:p>
            </p:txBody>
          </p:sp>
        </p:grpSp>
        <p:sp>
          <p:nvSpPr>
            <p:cNvPr id="18" name="テキスト ボックス 17"/>
            <p:cNvSpPr txBox="1"/>
            <p:nvPr/>
          </p:nvSpPr>
          <p:spPr>
            <a:xfrm>
              <a:off x="2268306" y="5079117"/>
              <a:ext cx="1694247"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000" dirty="0" err="1"/>
                <a:t>s</a:t>
              </a:r>
              <a:r>
                <a:rPr kumimoji="1" lang="en-US" altLang="ja-JP" sz="2000" dirty="0" err="1" smtClean="0"/>
                <a:t>ysinfo</a:t>
              </a:r>
              <a:r>
                <a:rPr kumimoji="1" lang="ja-JP" altLang="en-US" sz="2000" dirty="0" smtClean="0"/>
                <a:t>を発行</a:t>
              </a:r>
              <a:endParaRPr kumimoji="1" lang="ja-JP" altLang="en-US" sz="2000" dirty="0"/>
            </a:p>
          </p:txBody>
        </p:sp>
        <p:grpSp>
          <p:nvGrpSpPr>
            <p:cNvPr id="9" name="図形グループ 8"/>
            <p:cNvGrpSpPr/>
            <p:nvPr/>
          </p:nvGrpSpPr>
          <p:grpSpPr>
            <a:xfrm>
              <a:off x="3900836" y="5577667"/>
              <a:ext cx="1697135" cy="443401"/>
              <a:chOff x="48851" y="5921424"/>
              <a:chExt cx="2240884" cy="443401"/>
            </a:xfrm>
          </p:grpSpPr>
          <p:sp>
            <p:nvSpPr>
              <p:cNvPr id="19" name="角丸四角形 18"/>
              <p:cNvSpPr/>
              <p:nvPr/>
            </p:nvSpPr>
            <p:spPr>
              <a:xfrm>
                <a:off x="48851" y="5921424"/>
                <a:ext cx="2240884" cy="44340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0" name="テキスト ボックス 19"/>
              <p:cNvSpPr txBox="1"/>
              <p:nvPr/>
            </p:nvSpPr>
            <p:spPr>
              <a:xfrm>
                <a:off x="97569" y="5935375"/>
                <a:ext cx="2130809"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a:t>f</a:t>
                </a:r>
                <a:r>
                  <a:rPr kumimoji="1" lang="en-US" altLang="ja-JP" sz="2100" dirty="0" smtClean="0"/>
                  <a:t>ake_sysinfo</a:t>
                </a:r>
                <a:endParaRPr kumimoji="1" lang="ja-JP" altLang="en-US" sz="2100" dirty="0"/>
              </a:p>
            </p:txBody>
          </p:sp>
        </p:grpSp>
        <p:grpSp>
          <p:nvGrpSpPr>
            <p:cNvPr id="12" name="図形グループ 11"/>
            <p:cNvGrpSpPr/>
            <p:nvPr/>
          </p:nvGrpSpPr>
          <p:grpSpPr>
            <a:xfrm>
              <a:off x="2415366" y="5414236"/>
              <a:ext cx="1400132" cy="749421"/>
              <a:chOff x="2415366" y="5414236"/>
              <a:chExt cx="1400132" cy="749421"/>
            </a:xfrm>
          </p:grpSpPr>
          <p:sp>
            <p:nvSpPr>
              <p:cNvPr id="25" name="左矢印 24"/>
              <p:cNvSpPr/>
              <p:nvPr/>
            </p:nvSpPr>
            <p:spPr>
              <a:xfrm rot="10800000">
                <a:off x="2415366" y="5414236"/>
                <a:ext cx="1400132" cy="411656"/>
              </a:xfrm>
              <a:prstGeom prst="leftArrow">
                <a:avLst>
                  <a:gd name="adj1" fmla="val 50000"/>
                  <a:gd name="adj2" fmla="val 7569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左矢印 22"/>
              <p:cNvSpPr/>
              <p:nvPr/>
            </p:nvSpPr>
            <p:spPr>
              <a:xfrm>
                <a:off x="2415366" y="5752001"/>
                <a:ext cx="1400132" cy="411656"/>
              </a:xfrm>
              <a:prstGeom prst="leftArrow">
                <a:avLst>
                  <a:gd name="adj1" fmla="val 50000"/>
                  <a:gd name="adj2" fmla="val 7569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図形グループ 9"/>
            <p:cNvGrpSpPr/>
            <p:nvPr/>
          </p:nvGrpSpPr>
          <p:grpSpPr>
            <a:xfrm>
              <a:off x="5680093" y="5414236"/>
              <a:ext cx="1400132" cy="744762"/>
              <a:chOff x="5680093" y="5414236"/>
              <a:chExt cx="1400132" cy="744762"/>
            </a:xfrm>
          </p:grpSpPr>
          <p:sp>
            <p:nvSpPr>
              <p:cNvPr id="22" name="左矢印 21"/>
              <p:cNvSpPr/>
              <p:nvPr/>
            </p:nvSpPr>
            <p:spPr>
              <a:xfrm rot="10800000">
                <a:off x="5680093" y="5414236"/>
                <a:ext cx="1400132" cy="411656"/>
              </a:xfrm>
              <a:prstGeom prst="leftArrow">
                <a:avLst>
                  <a:gd name="adj1" fmla="val 50000"/>
                  <a:gd name="adj2" fmla="val 7569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左矢印 23"/>
              <p:cNvSpPr/>
              <p:nvPr/>
            </p:nvSpPr>
            <p:spPr>
              <a:xfrm>
                <a:off x="5680093" y="5747342"/>
                <a:ext cx="1400132" cy="411656"/>
              </a:xfrm>
              <a:prstGeom prst="leftArrow">
                <a:avLst>
                  <a:gd name="adj1" fmla="val 50000"/>
                  <a:gd name="adj2" fmla="val 7569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6" name="テキスト ボックス 25"/>
            <p:cNvSpPr txBox="1"/>
            <p:nvPr/>
          </p:nvSpPr>
          <p:spPr>
            <a:xfrm>
              <a:off x="5618735" y="6071247"/>
              <a:ext cx="1522845"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000" dirty="0" err="1" smtClean="0"/>
                <a:t>memsize</a:t>
              </a:r>
              <a:endParaRPr kumimoji="1" lang="ja-JP" altLang="en-US" sz="2100" dirty="0"/>
            </a:p>
          </p:txBody>
        </p:sp>
        <p:sp>
          <p:nvSpPr>
            <p:cNvPr id="27" name="テキスト ボックス 26"/>
            <p:cNvSpPr txBox="1"/>
            <p:nvPr/>
          </p:nvSpPr>
          <p:spPr>
            <a:xfrm>
              <a:off x="5284536" y="5103536"/>
              <a:ext cx="2191241"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000" dirty="0" err="1" smtClean="0"/>
                <a:t>sysinfo</a:t>
              </a:r>
              <a:r>
                <a:rPr kumimoji="1" lang="ja-JP" altLang="en-US" sz="2000" dirty="0" smtClean="0"/>
                <a:t>を発行</a:t>
              </a:r>
              <a:endParaRPr kumimoji="1" lang="ja-JP" altLang="en-US" sz="2000" dirty="0"/>
            </a:p>
          </p:txBody>
        </p:sp>
      </p:grpSp>
    </p:spTree>
    <p:extLst>
      <p:ext uri="{BB962C8B-B14F-4D97-AF65-F5344CB8AC3E}">
        <p14:creationId xmlns:p14="http://schemas.microsoft.com/office/powerpoint/2010/main" val="838302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dirty="0"/>
              <a:t>OS</a:t>
            </a:r>
            <a:r>
              <a:rPr lang="ja-JP" altLang="en-US" dirty="0"/>
              <a:t>監視システムの作成</a:t>
            </a:r>
            <a:endParaRPr kumimoji="1" lang="ja-JP" altLang="en-US" dirty="0"/>
          </a:p>
        </p:txBody>
      </p:sp>
      <p:sp>
        <p:nvSpPr>
          <p:cNvPr id="3" name="Content Placeholder 2"/>
          <p:cNvSpPr>
            <a:spLocks noGrp="1"/>
          </p:cNvSpPr>
          <p:nvPr>
            <p:ph idx="1"/>
          </p:nvPr>
        </p:nvSpPr>
        <p:spPr/>
        <p:txBody>
          <a:bodyPr/>
          <a:lstStyle/>
          <a:p>
            <a:r>
              <a:rPr lang="en-US" altLang="ja-JP" dirty="0"/>
              <a:t>GPU</a:t>
            </a:r>
            <a:r>
              <a:rPr lang="ja-JP" altLang="en-US" dirty="0"/>
              <a:t>アドレス空間にマッピングされたメインメモリ上の</a:t>
            </a:r>
            <a:r>
              <a:rPr lang="en-US" altLang="ja-JP" dirty="0"/>
              <a:t>OS</a:t>
            </a:r>
            <a:r>
              <a:rPr lang="ja-JP" altLang="en-US" dirty="0"/>
              <a:t>データを監視</a:t>
            </a:r>
            <a:endParaRPr lang="en-US" altLang="ja-JP" dirty="0"/>
          </a:p>
          <a:p>
            <a:pPr lvl="1"/>
            <a:r>
              <a:rPr lang="en-US" altLang="ja-JP" dirty="0"/>
              <a:t>OS</a:t>
            </a:r>
            <a:r>
              <a:rPr lang="ja-JP" altLang="en-US" dirty="0"/>
              <a:t>データの仮想アドレスを物理アドレスに変換</a:t>
            </a:r>
            <a:r>
              <a:rPr lang="ja-JP" altLang="en-US" dirty="0" smtClean="0"/>
              <a:t>し，それ</a:t>
            </a:r>
            <a:r>
              <a:rPr lang="ja-JP" altLang="en-US" dirty="0"/>
              <a:t>を</a:t>
            </a:r>
            <a:r>
              <a:rPr lang="en-US" altLang="ja-JP" dirty="0"/>
              <a:t>GPU</a:t>
            </a:r>
            <a:r>
              <a:rPr lang="ja-JP" altLang="en-US" dirty="0"/>
              <a:t>アドレスに変換</a:t>
            </a:r>
            <a:endParaRPr lang="en-US" altLang="ja-JP" dirty="0"/>
          </a:p>
          <a:p>
            <a:pPr lvl="1"/>
            <a:r>
              <a:rPr lang="en-US" altLang="ja-JP" dirty="0" err="1"/>
              <a:t>LLView</a:t>
            </a:r>
            <a:r>
              <a:rPr lang="en-US" altLang="ja-JP" dirty="0"/>
              <a:t> [</a:t>
            </a:r>
            <a:r>
              <a:rPr lang="ja-JP" altLang="en-US" dirty="0"/>
              <a:t>尾崎ら</a:t>
            </a:r>
            <a:r>
              <a:rPr lang="en-US" altLang="ja-JP" dirty="0"/>
              <a:t>'18] </a:t>
            </a:r>
            <a:r>
              <a:rPr lang="ja-JP" altLang="en-US" dirty="0"/>
              <a:t>を使用して透過的にアドレス変換</a:t>
            </a:r>
            <a:endParaRPr kumimoji="1" lang="en-US" altLang="ja-JP" dirty="0"/>
          </a:p>
          <a:p>
            <a:pPr lvl="2"/>
            <a:r>
              <a:rPr lang="en-US" altLang="ja-JP" dirty="0"/>
              <a:t>LLVM</a:t>
            </a:r>
            <a:r>
              <a:rPr lang="ja-JP" altLang="en-US" dirty="0"/>
              <a:t>を用いてコンパイルし，生成された中間表現を変換</a:t>
            </a:r>
            <a:endParaRPr lang="en-US" altLang="ja-JP" dirty="0"/>
          </a:p>
          <a:p>
            <a:pPr lvl="2"/>
            <a:r>
              <a:rPr lang="en-US" altLang="ja-JP" dirty="0"/>
              <a:t>OS</a:t>
            </a:r>
            <a:r>
              <a:rPr lang="ja-JP" altLang="en-US" dirty="0"/>
              <a:t>のグローバル変数を対応する仮想アドレスに変換</a:t>
            </a:r>
            <a:endParaRPr lang="en-US" altLang="ja-JP"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
        <p:nvSpPr>
          <p:cNvPr id="20" name="テキスト ボックス 19"/>
          <p:cNvSpPr txBox="1"/>
          <p:nvPr/>
        </p:nvSpPr>
        <p:spPr>
          <a:xfrm>
            <a:off x="649446" y="5260311"/>
            <a:ext cx="2742809" cy="646331"/>
          </a:xfrm>
          <a:prstGeom prst="rect">
            <a:avLst/>
          </a:prstGeom>
          <a:noFill/>
          <a:ln>
            <a:solidFill>
              <a:schemeClr val="tx1"/>
            </a:solidFill>
          </a:ln>
        </p:spPr>
        <p:txBody>
          <a:bodyPr wrap="square" rtlCol="0">
            <a:spAutoFit/>
          </a:bodyPr>
          <a:lstStyle/>
          <a:p>
            <a:r>
              <a:rPr kumimoji="1" lang="en-US" altLang="ja-JP" dirty="0"/>
              <a:t>%1 = load i64, i64* </a:t>
            </a:r>
            <a:r>
              <a:rPr kumimoji="1" lang="en-US" altLang="ja-JP" u="sng" dirty="0"/>
              <a:t>%jiffies</a:t>
            </a:r>
          </a:p>
          <a:p>
            <a:r>
              <a:rPr kumimoji="1" lang="en-US" altLang="ja-JP" dirty="0"/>
              <a:t>%2 = </a:t>
            </a:r>
            <a:r>
              <a:rPr kumimoji="1" lang="en-US" altLang="ja-JP" dirty="0" err="1"/>
              <a:t>udiv</a:t>
            </a:r>
            <a:r>
              <a:rPr kumimoji="1" lang="en-US" altLang="ja-JP" dirty="0"/>
              <a:t> i64 %1, 250</a:t>
            </a:r>
            <a:endParaRPr kumimoji="1" lang="ja-JP" altLang="en-US" dirty="0"/>
          </a:p>
        </p:txBody>
      </p:sp>
      <p:sp>
        <p:nvSpPr>
          <p:cNvPr id="21" name="テキスト ボックス 20"/>
          <p:cNvSpPr txBox="1"/>
          <p:nvPr/>
        </p:nvSpPr>
        <p:spPr>
          <a:xfrm>
            <a:off x="4230179" y="4844814"/>
            <a:ext cx="4264373" cy="1477328"/>
          </a:xfrm>
          <a:prstGeom prst="rect">
            <a:avLst/>
          </a:prstGeom>
          <a:noFill/>
          <a:ln>
            <a:solidFill>
              <a:schemeClr val="tx1"/>
            </a:solidFill>
          </a:ln>
        </p:spPr>
        <p:txBody>
          <a:bodyPr wrap="square" rtlCol="0">
            <a:spAutoFit/>
          </a:bodyPr>
          <a:lstStyle/>
          <a:p>
            <a:r>
              <a:rPr kumimoji="1" lang="en-US" altLang="ja-JP" dirty="0"/>
              <a:t>%1 = </a:t>
            </a:r>
            <a:r>
              <a:rPr kumimoji="1" lang="en-US" altLang="ja-JP" dirty="0" err="1">
                <a:solidFill>
                  <a:srgbClr val="FF0000"/>
                </a:solidFill>
              </a:rPr>
              <a:t>bitcast</a:t>
            </a:r>
            <a:r>
              <a:rPr kumimoji="1" lang="en-US" altLang="ja-JP" dirty="0">
                <a:solidFill>
                  <a:srgbClr val="FF0000"/>
                </a:solidFill>
              </a:rPr>
              <a:t> i64* </a:t>
            </a:r>
            <a:r>
              <a:rPr kumimoji="1" lang="en-US" altLang="ja-JP" u="sng" dirty="0">
                <a:solidFill>
                  <a:srgbClr val="FF0000"/>
                </a:solidFill>
              </a:rPr>
              <a:t>%0xffffffff82011500 </a:t>
            </a:r>
            <a:r>
              <a:rPr kumimoji="1" lang="en-US" altLang="ja-JP" dirty="0">
                <a:solidFill>
                  <a:srgbClr val="FF0000"/>
                </a:solidFill>
              </a:rPr>
              <a:t>to i8*</a:t>
            </a:r>
          </a:p>
          <a:p>
            <a:r>
              <a:rPr kumimoji="1" lang="en-US" altLang="ja-JP" dirty="0">
                <a:solidFill>
                  <a:srgbClr val="FF0000"/>
                </a:solidFill>
              </a:rPr>
              <a:t>%2 = call i8* @</a:t>
            </a:r>
            <a:r>
              <a:rPr kumimoji="1" lang="en-US" altLang="ja-JP" dirty="0" err="1">
                <a:solidFill>
                  <a:srgbClr val="FF0000"/>
                </a:solidFill>
              </a:rPr>
              <a:t>g_map</a:t>
            </a:r>
            <a:r>
              <a:rPr kumimoji="1" lang="en-US" altLang="ja-JP" dirty="0">
                <a:solidFill>
                  <a:srgbClr val="FF0000"/>
                </a:solidFill>
              </a:rPr>
              <a:t>(i8* %1)</a:t>
            </a:r>
          </a:p>
          <a:p>
            <a:r>
              <a:rPr kumimoji="1" lang="en-US" altLang="ja-JP" dirty="0">
                <a:solidFill>
                  <a:srgbClr val="FF0000"/>
                </a:solidFill>
              </a:rPr>
              <a:t>%3 = </a:t>
            </a:r>
            <a:r>
              <a:rPr kumimoji="1" lang="en-US" altLang="ja-JP" dirty="0" err="1">
                <a:solidFill>
                  <a:srgbClr val="FF0000"/>
                </a:solidFill>
              </a:rPr>
              <a:t>bitcast</a:t>
            </a:r>
            <a:r>
              <a:rPr kumimoji="1" lang="en-US" altLang="ja-JP" dirty="0">
                <a:solidFill>
                  <a:srgbClr val="FF0000"/>
                </a:solidFill>
              </a:rPr>
              <a:t> i8* %2 to i64*</a:t>
            </a:r>
          </a:p>
          <a:p>
            <a:r>
              <a:rPr kumimoji="1" lang="en-US" altLang="ja-JP" dirty="0">
                <a:solidFill>
                  <a:srgbClr val="FF0000"/>
                </a:solidFill>
              </a:rPr>
              <a:t>%4 </a:t>
            </a:r>
            <a:r>
              <a:rPr kumimoji="1" lang="en-US" altLang="ja-JP" dirty="0"/>
              <a:t>= load i64, i64* %3</a:t>
            </a:r>
          </a:p>
          <a:p>
            <a:r>
              <a:rPr kumimoji="1" lang="en-US" altLang="ja-JP" dirty="0"/>
              <a:t>%5 = </a:t>
            </a:r>
            <a:r>
              <a:rPr kumimoji="1" lang="en-US" altLang="ja-JP" dirty="0" err="1"/>
              <a:t>udiv</a:t>
            </a:r>
            <a:r>
              <a:rPr kumimoji="1" lang="en-US" altLang="ja-JP" dirty="0"/>
              <a:t> i64 %4, 250</a:t>
            </a:r>
            <a:endParaRPr kumimoji="1" lang="ja-JP" altLang="en-US" dirty="0"/>
          </a:p>
        </p:txBody>
      </p:sp>
      <p:sp>
        <p:nvSpPr>
          <p:cNvPr id="25" name="左矢印 24"/>
          <p:cNvSpPr/>
          <p:nvPr/>
        </p:nvSpPr>
        <p:spPr>
          <a:xfrm rot="10800000">
            <a:off x="3483834" y="5377649"/>
            <a:ext cx="660171" cy="411656"/>
          </a:xfrm>
          <a:prstGeom prst="leftArrow">
            <a:avLst>
              <a:gd name="adj1" fmla="val 50000"/>
              <a:gd name="adj2" fmla="val 7569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85184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システムの異常検知</a:t>
            </a:r>
          </a:p>
        </p:txBody>
      </p:sp>
      <p:sp>
        <p:nvSpPr>
          <p:cNvPr id="3" name="コンテンツ プレースホルダー 2"/>
          <p:cNvSpPr>
            <a:spLocks noGrp="1"/>
          </p:cNvSpPr>
          <p:nvPr>
            <p:ph idx="1"/>
          </p:nvPr>
        </p:nvSpPr>
        <p:spPr/>
        <p:txBody>
          <a:bodyPr/>
          <a:lstStyle/>
          <a:p>
            <a:r>
              <a:rPr lang="ja-JP" altLang="en-US" dirty="0"/>
              <a:t>システムの複雑化に</a:t>
            </a:r>
            <a:r>
              <a:rPr lang="ja-JP" altLang="en-US" dirty="0" smtClean="0"/>
              <a:t>ともない，様々な異常が引き起こされている</a:t>
            </a:r>
            <a:endParaRPr lang="en-US" altLang="ja-JP" dirty="0" smtClean="0"/>
          </a:p>
          <a:p>
            <a:pPr lvl="1"/>
            <a:r>
              <a:rPr lang="ja-JP" altLang="en-US" dirty="0" smtClean="0"/>
              <a:t>システム障害，性能低下，攻撃</a:t>
            </a:r>
            <a:endParaRPr lang="en-US" altLang="ja-JP" dirty="0" smtClean="0"/>
          </a:p>
          <a:p>
            <a:r>
              <a:rPr lang="ja-JP" altLang="en-US" dirty="0" smtClean="0"/>
              <a:t>システムの異常</a:t>
            </a:r>
            <a:r>
              <a:rPr lang="ja-JP" altLang="en-US" dirty="0"/>
              <a:t>は</a:t>
            </a:r>
            <a:r>
              <a:rPr lang="ja-JP" altLang="en-US" dirty="0" smtClean="0"/>
              <a:t>できるだけ早く検知</a:t>
            </a:r>
            <a:r>
              <a:rPr lang="ja-JP" altLang="en-US" dirty="0"/>
              <a:t>する必要</a:t>
            </a:r>
            <a:endParaRPr lang="en-US" altLang="ja-JP" dirty="0" smtClean="0"/>
          </a:p>
          <a:p>
            <a:pPr lvl="1"/>
            <a:r>
              <a:rPr lang="ja-JP" altLang="en-US" dirty="0"/>
              <a:t>障害</a:t>
            </a:r>
            <a:r>
              <a:rPr lang="ja-JP" altLang="en-US" dirty="0" smtClean="0"/>
              <a:t>検知：早期に障害から復旧</a:t>
            </a:r>
            <a:endParaRPr lang="en-US" altLang="ja-JP" dirty="0" smtClean="0"/>
          </a:p>
          <a:p>
            <a:pPr lvl="1"/>
            <a:r>
              <a:rPr lang="ja-JP" altLang="en-US" dirty="0"/>
              <a:t>性能</a:t>
            </a:r>
            <a:r>
              <a:rPr lang="ja-JP" altLang="en-US" dirty="0" smtClean="0"/>
              <a:t>監視：システム性能を維持</a:t>
            </a:r>
            <a:endParaRPr lang="en-US" altLang="ja-JP" dirty="0" smtClean="0"/>
          </a:p>
          <a:p>
            <a:pPr lvl="1"/>
            <a:r>
              <a:rPr lang="ja-JP" altLang="en-US" dirty="0"/>
              <a:t>侵入</a:t>
            </a:r>
            <a:r>
              <a:rPr lang="ja-JP" altLang="en-US" dirty="0" smtClean="0"/>
              <a:t>検知：攻撃の被害を最小化</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角丸四角形 5"/>
          <p:cNvSpPr/>
          <p:nvPr/>
        </p:nvSpPr>
        <p:spPr>
          <a:xfrm>
            <a:off x="4258410" y="4635500"/>
            <a:ext cx="3664241" cy="16866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7" name="テキスト ボックス 6"/>
          <p:cNvSpPr txBox="1"/>
          <p:nvPr/>
        </p:nvSpPr>
        <p:spPr>
          <a:xfrm>
            <a:off x="4991690" y="4635500"/>
            <a:ext cx="2197679"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smtClean="0"/>
              <a:t>ホスト</a:t>
            </a:r>
            <a:endParaRPr kumimoji="1" lang="ja-JP" altLang="en-US" sz="2400" dirty="0"/>
          </a:p>
        </p:txBody>
      </p:sp>
      <p:sp>
        <p:nvSpPr>
          <p:cNvPr id="8" name="角丸四角形 7"/>
          <p:cNvSpPr/>
          <p:nvPr/>
        </p:nvSpPr>
        <p:spPr>
          <a:xfrm>
            <a:off x="6314680" y="5764849"/>
            <a:ext cx="1186631" cy="443401"/>
          </a:xfrm>
          <a:prstGeom prst="roundRect">
            <a:avLst/>
          </a:prstGeom>
          <a:solidFill>
            <a:schemeClr val="accent1">
              <a:lumMod val="60000"/>
              <a:lumOff val="4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solidFill>
                  <a:sysClr val="windowText" lastClr="000000"/>
                </a:solidFill>
              </a:rPr>
              <a:t>CPU</a:t>
            </a:r>
            <a:endParaRPr kumimoji="1" lang="ja-JP" altLang="en-US" sz="2100" dirty="0">
              <a:solidFill>
                <a:sysClr val="windowText" lastClr="000000"/>
              </a:solidFill>
            </a:endParaRPr>
          </a:p>
        </p:txBody>
      </p:sp>
      <p:sp>
        <p:nvSpPr>
          <p:cNvPr id="9" name="角丸四角形 8"/>
          <p:cNvSpPr/>
          <p:nvPr/>
        </p:nvSpPr>
        <p:spPr>
          <a:xfrm>
            <a:off x="4667277" y="5235654"/>
            <a:ext cx="2834034" cy="48633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endParaRPr kumimoji="1" lang="ja-JP" altLang="en-US" sz="2100" dirty="0"/>
          </a:p>
        </p:txBody>
      </p:sp>
      <p:sp>
        <p:nvSpPr>
          <p:cNvPr id="15" name="角丸四角形 14"/>
          <p:cNvSpPr/>
          <p:nvPr/>
        </p:nvSpPr>
        <p:spPr>
          <a:xfrm>
            <a:off x="4667277" y="5764849"/>
            <a:ext cx="1555079" cy="44340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sp>
        <p:nvSpPr>
          <p:cNvPr id="5" name="爆発 1 4"/>
          <p:cNvSpPr/>
          <p:nvPr/>
        </p:nvSpPr>
        <p:spPr>
          <a:xfrm>
            <a:off x="4258408" y="4633762"/>
            <a:ext cx="1386218" cy="775369"/>
          </a:xfrm>
          <a:prstGeom prst="irregularSeal1">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100" dirty="0" smtClean="0"/>
              <a:t>障害</a:t>
            </a:r>
            <a:endParaRPr kumimoji="1" lang="ja-JP" altLang="en-US" sz="2100" dirty="0"/>
          </a:p>
        </p:txBody>
      </p:sp>
      <p:pic>
        <p:nvPicPr>
          <p:cNvPr id="18"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1349" y="4974299"/>
            <a:ext cx="1009044" cy="1009044"/>
          </a:xfrm>
          <a:prstGeom prst="rect">
            <a:avLst/>
          </a:prstGeom>
          <a:noFill/>
          <a:extLst>
            <a:ext uri="{909E8E84-426E-40dd-AFC4-6F175D3DCCD1}">
              <a14:hiddenFill xmlns="" xmlns:a14="http://schemas.microsoft.com/office/drawing/2010/main">
                <a:solidFill>
                  <a:srgbClr val="FFFFFF"/>
                </a:solidFill>
              </a14:hiddenFill>
            </a:ext>
          </a:extLst>
        </p:spPr>
      </p:pic>
      <p:sp>
        <p:nvSpPr>
          <p:cNvPr id="19" name="右矢印 18"/>
          <p:cNvSpPr/>
          <p:nvPr/>
        </p:nvSpPr>
        <p:spPr>
          <a:xfrm>
            <a:off x="2462472" y="5329860"/>
            <a:ext cx="1600200" cy="365481"/>
          </a:xfrm>
          <a:prstGeom prst="rightArrow">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2665672" y="4864100"/>
            <a:ext cx="1016000" cy="415498"/>
          </a:xfrm>
          <a:prstGeom prst="rect">
            <a:avLst/>
          </a:prstGeom>
          <a:noFill/>
        </p:spPr>
        <p:txBody>
          <a:bodyPr wrap="square" rtlCol="0">
            <a:spAutoFit/>
          </a:bodyPr>
          <a:lstStyle/>
          <a:p>
            <a:pPr algn="ctr"/>
            <a:r>
              <a:rPr kumimoji="1" lang="ja-JP" altLang="en-US" sz="2100" dirty="0" smtClean="0"/>
              <a:t>攻撃</a:t>
            </a:r>
            <a:endParaRPr kumimoji="1" lang="ja-JP" altLang="en-US" sz="2100" dirty="0"/>
          </a:p>
        </p:txBody>
      </p:sp>
    </p:spTree>
    <p:extLst>
      <p:ext uri="{BB962C8B-B14F-4D97-AF65-F5344CB8AC3E}">
        <p14:creationId xmlns:p14="http://schemas.microsoft.com/office/powerpoint/2010/main" val="157692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down)">
                                      <p:cBhvr>
                                        <p:cTn id="12" dur="500"/>
                                        <p:tgtEl>
                                          <p:spTgt spid="20"/>
                                        </p:tgtEl>
                                      </p:cBhvr>
                                    </p:animEffect>
                                  </p:childTnLst>
                                </p:cTn>
                              </p:par>
                              <p:par>
                                <p:cTn id="13" presetID="22" presetClass="entr" presetSubtype="4"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down)">
                                      <p:cBhvr>
                                        <p:cTn id="15" dur="500"/>
                                        <p:tgtEl>
                                          <p:spTgt spid="1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down)">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animBg="1"/>
      <p:bldP spid="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実験</a:t>
            </a:r>
            <a:endParaRPr kumimoji="1" lang="ja-JP" altLang="en-US" dirty="0"/>
          </a:p>
        </p:txBody>
      </p:sp>
      <p:sp>
        <p:nvSpPr>
          <p:cNvPr id="3" name="コンテンツ プレースホルダー 2"/>
          <p:cNvSpPr>
            <a:spLocks noGrp="1"/>
          </p:cNvSpPr>
          <p:nvPr>
            <p:ph idx="1"/>
          </p:nvPr>
        </p:nvSpPr>
        <p:spPr/>
        <p:txBody>
          <a:bodyPr/>
          <a:lstStyle/>
          <a:p>
            <a:r>
              <a:rPr lang="en-US" altLang="ja-JP" dirty="0"/>
              <a:t>GRASS</a:t>
            </a:r>
            <a:r>
              <a:rPr lang="ja-JP" altLang="en-US" dirty="0"/>
              <a:t>の有用性を確認する実験を行った</a:t>
            </a:r>
            <a:endParaRPr lang="en-US" altLang="ja-JP" dirty="0"/>
          </a:p>
          <a:p>
            <a:pPr lvl="1"/>
            <a:r>
              <a:rPr lang="en-US" altLang="ja-JP" dirty="0"/>
              <a:t>OS</a:t>
            </a:r>
            <a:r>
              <a:rPr lang="ja-JP" altLang="en-US" dirty="0"/>
              <a:t>の異常停止時における</a:t>
            </a:r>
            <a:r>
              <a:rPr lang="en-US" altLang="ja-JP" dirty="0"/>
              <a:t>GRASS</a:t>
            </a:r>
            <a:r>
              <a:rPr lang="ja-JP" altLang="en-US" dirty="0"/>
              <a:t>の動作検証</a:t>
            </a:r>
            <a:endParaRPr lang="en-US" altLang="ja-JP" sz="2200" dirty="0"/>
          </a:p>
          <a:p>
            <a:pPr lvl="1"/>
            <a:r>
              <a:rPr lang="ja-JP" altLang="en-US" dirty="0"/>
              <a:t>ハートビートの性能</a:t>
            </a:r>
            <a:endParaRPr lang="en-US" altLang="ja-JP" sz="2200" dirty="0"/>
          </a:p>
          <a:p>
            <a:pPr lvl="1"/>
            <a:r>
              <a:rPr lang="ja-JP" altLang="en-US" dirty="0"/>
              <a:t>検知結果の取得性能</a:t>
            </a:r>
            <a:endParaRPr lang="en-US" altLang="ja-JP" dirty="0"/>
          </a:p>
          <a:p>
            <a:pPr lvl="1"/>
            <a:r>
              <a:rPr lang="en-US" altLang="ja-JP" dirty="0"/>
              <a:t>GPU</a:t>
            </a:r>
            <a:r>
              <a:rPr lang="ja-JP" altLang="en-US" dirty="0"/>
              <a:t>メモリを用いる影響</a:t>
            </a:r>
            <a:endParaRPr lang="en-US" altLang="ja-JP" dirty="0"/>
          </a:p>
          <a:p>
            <a:pPr lvl="1"/>
            <a:r>
              <a:rPr lang="ja-JP" altLang="en-US" dirty="0"/>
              <a:t>プロセス情報の取得</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20</a:t>
            </a:fld>
            <a:endParaRPr lang="en-US" dirty="0"/>
          </a:p>
        </p:txBody>
      </p:sp>
      <p:graphicFrame>
        <p:nvGraphicFramePr>
          <p:cNvPr id="6" name="表 5"/>
          <p:cNvGraphicFramePr>
            <a:graphicFrameLocks noGrp="1"/>
          </p:cNvGraphicFramePr>
          <p:nvPr>
            <p:extLst>
              <p:ext uri="{D42A27DB-BD31-4B8C-83A1-F6EECF244321}">
                <p14:modId xmlns:p14="http://schemas.microsoft.com/office/powerpoint/2010/main" val="1680644796"/>
              </p:ext>
            </p:extLst>
          </p:nvPr>
        </p:nvGraphicFramePr>
        <p:xfrm>
          <a:off x="1553803" y="4099642"/>
          <a:ext cx="6036392" cy="2222500"/>
        </p:xfrm>
        <a:graphic>
          <a:graphicData uri="http://schemas.openxmlformats.org/drawingml/2006/table">
            <a:tbl>
              <a:tblPr/>
              <a:tblGrid>
                <a:gridCol w="1529913"/>
                <a:gridCol w="2497817"/>
                <a:gridCol w="2008662"/>
              </a:tblGrid>
              <a:tr h="304800">
                <a:tc>
                  <a:txBody>
                    <a:bodyPr/>
                    <a:lstStyle/>
                    <a:p>
                      <a:pPr algn="ctr" fontAlgn="ctr"/>
                      <a:r>
                        <a:rPr lang="ja-JP" altLang="en-US" sz="1400" b="0" i="0" u="none" strike="noStrike">
                          <a:solidFill>
                            <a:srgbClr val="000000"/>
                          </a:solidFill>
                          <a:effectLst/>
                          <a:latin typeface="Yu Gothic" charset="-128"/>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effectLst/>
                          <a:latin typeface="Yu Gothic" charset="-128"/>
                        </a:rPr>
                        <a:t>監視対象ホスト</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effectLst/>
                          <a:latin typeface="Yu Gothic" charset="-128"/>
                        </a:rPr>
                        <a:t>リモートホスト</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00">
                <a:tc>
                  <a:txBody>
                    <a:bodyPr/>
                    <a:lstStyle/>
                    <a:p>
                      <a:pPr algn="ctr" fontAlgn="ctr"/>
                      <a:r>
                        <a:rPr lang="en-US" sz="2000" b="0" i="0" u="none" strike="noStrike" dirty="0">
                          <a:solidFill>
                            <a:srgbClr val="000000"/>
                          </a:solidFill>
                          <a:effectLst/>
                          <a:latin typeface="Yu Gothic" charset="-128"/>
                        </a:rPr>
                        <a:t>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effectLst/>
                          <a:latin typeface="Yu Gothic" charset="-128"/>
                        </a:rPr>
                        <a:t>Linux 4.4.64</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effectLst/>
                          <a:latin typeface="Yu Gothic" charset="-128"/>
                        </a:rPr>
                        <a:t>Linux 4.10.0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00">
                <a:tc>
                  <a:txBody>
                    <a:bodyPr/>
                    <a:lstStyle/>
                    <a:p>
                      <a:pPr algn="ctr" fontAlgn="ctr"/>
                      <a:r>
                        <a:rPr lang="en-US" sz="2000" b="0" i="0" u="none" strike="noStrike" dirty="0">
                          <a:solidFill>
                            <a:srgbClr val="000000"/>
                          </a:solidFill>
                          <a:effectLst/>
                          <a:latin typeface="Yu Gothic" charset="-128"/>
                        </a:rPr>
                        <a:t>CPU</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400" b="0" i="0" u="none" strike="noStrike" dirty="0">
                          <a:solidFill>
                            <a:srgbClr val="000000"/>
                          </a:solidFill>
                          <a:effectLst/>
                          <a:latin typeface="Yu Gothic" charset="-128"/>
                        </a:rPr>
                        <a:t>Intel </a:t>
                      </a:r>
                      <a:r>
                        <a:rPr lang="it-IT" sz="1400" b="0" i="0" u="none" strike="noStrike" dirty="0" err="1">
                          <a:solidFill>
                            <a:srgbClr val="000000"/>
                          </a:solidFill>
                          <a:effectLst/>
                          <a:latin typeface="Yu Gothic" charset="-128"/>
                        </a:rPr>
                        <a:t>Xeon</a:t>
                      </a:r>
                      <a:r>
                        <a:rPr lang="it-IT" sz="1400" b="0" i="0" u="none" strike="noStrike" dirty="0">
                          <a:solidFill>
                            <a:srgbClr val="000000"/>
                          </a:solidFill>
                          <a:effectLst/>
                          <a:latin typeface="Yu Gothic" charset="-128"/>
                        </a:rPr>
                        <a:t> E5-1603 v4</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400" b="0" i="0" u="none" strike="noStrike">
                          <a:solidFill>
                            <a:srgbClr val="000000"/>
                          </a:solidFill>
                          <a:effectLst/>
                          <a:latin typeface="Yu Gothic" charset="-128"/>
                        </a:rPr>
                        <a:t>Intel Xeon E3-1270 v3</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00">
                <a:tc>
                  <a:txBody>
                    <a:bodyPr/>
                    <a:lstStyle/>
                    <a:p>
                      <a:pPr algn="ctr" fontAlgn="ctr"/>
                      <a:r>
                        <a:rPr lang="ja-JP" altLang="en-US" sz="2000" b="0" i="0" u="none" strike="noStrike" dirty="0">
                          <a:solidFill>
                            <a:srgbClr val="000000"/>
                          </a:solidFill>
                          <a:effectLst/>
                          <a:latin typeface="Yu Gothic" charset="-128"/>
                        </a:rPr>
                        <a:t>メモリ</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ja-JP" sz="1400" b="0" i="0" u="none" strike="noStrike" dirty="0">
                          <a:solidFill>
                            <a:srgbClr val="000000"/>
                          </a:solidFill>
                          <a:effectLst/>
                          <a:latin typeface="Yu Gothic" charset="-128"/>
                        </a:rPr>
                        <a:t>8GB</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304800">
                <a:tc>
                  <a:txBody>
                    <a:bodyPr/>
                    <a:lstStyle/>
                    <a:p>
                      <a:pPr algn="ctr" fontAlgn="ctr"/>
                      <a:r>
                        <a:rPr lang="en-US" sz="2000" b="0" i="0" u="none" strike="noStrike" dirty="0">
                          <a:solidFill>
                            <a:srgbClr val="000000"/>
                          </a:solidFill>
                          <a:effectLst/>
                          <a:latin typeface="Yu Gothic" charset="-128"/>
                        </a:rPr>
                        <a:t>GPU</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Yu Gothic" charset="-128"/>
                        </a:rPr>
                        <a:t>NVIDIA </a:t>
                      </a:r>
                      <a:r>
                        <a:rPr lang="en-US" sz="1400" b="0" i="0" u="none" strike="noStrike" dirty="0" err="1">
                          <a:solidFill>
                            <a:srgbClr val="000000"/>
                          </a:solidFill>
                          <a:effectLst/>
                          <a:latin typeface="Yu Gothic" charset="-128"/>
                        </a:rPr>
                        <a:t>Quadro</a:t>
                      </a:r>
                      <a:r>
                        <a:rPr lang="en-US" sz="1400" b="0" i="0" u="none" strike="noStrike" dirty="0">
                          <a:solidFill>
                            <a:srgbClr val="000000"/>
                          </a:solidFill>
                          <a:effectLst/>
                          <a:latin typeface="Yu Gothic" charset="-128"/>
                        </a:rPr>
                        <a:t> M4000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Yu Gothic" charset="-128"/>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00">
                <a:tc>
                  <a:txBody>
                    <a:bodyPr/>
                    <a:lstStyle/>
                    <a:p>
                      <a:pPr algn="ctr" fontAlgn="ctr"/>
                      <a:r>
                        <a:rPr lang="en-US" sz="2000" b="0" i="0" u="none" strike="noStrike" dirty="0">
                          <a:solidFill>
                            <a:srgbClr val="000000"/>
                          </a:solidFill>
                          <a:effectLst/>
                          <a:latin typeface="Yu Gothic" charset="-128"/>
                        </a:rPr>
                        <a:t>NIC</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dirty="0" err="1">
                          <a:solidFill>
                            <a:srgbClr val="000000"/>
                          </a:solidFill>
                          <a:effectLst/>
                          <a:latin typeface="Yu Gothic" charset="-128"/>
                        </a:rPr>
                        <a:t>Mellanox</a:t>
                      </a:r>
                      <a:r>
                        <a:rPr lang="en-US" sz="1400" b="0" i="0" u="none" strike="noStrike" dirty="0">
                          <a:solidFill>
                            <a:srgbClr val="000000"/>
                          </a:solidFill>
                          <a:effectLst/>
                          <a:latin typeface="Yu Gothic" charset="-128"/>
                        </a:rPr>
                        <a:t> ConnectX-4 </a:t>
                      </a:r>
                      <a:r>
                        <a:rPr lang="en-US" sz="1400" b="0" i="0" u="none" strike="noStrike" dirty="0" err="1">
                          <a:solidFill>
                            <a:srgbClr val="000000"/>
                          </a:solidFill>
                          <a:effectLst/>
                          <a:latin typeface="Yu Gothic" charset="-128"/>
                        </a:rPr>
                        <a:t>VPI（RoCE</a:t>
                      </a:r>
                      <a:r>
                        <a:rPr lang="en-US" sz="1400" b="0" i="0" u="none" strike="noStrike" dirty="0">
                          <a:solidFill>
                            <a:srgbClr val="000000"/>
                          </a:solidFill>
                          <a:effectLst/>
                          <a:latin typeface="Yu Gothic" charset="-128"/>
                        </a:rPr>
                        <a: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304800">
                <a:tc>
                  <a:txBody>
                    <a:bodyPr/>
                    <a:lstStyle/>
                    <a:p>
                      <a:pPr algn="ctr" fontAlgn="ctr"/>
                      <a:r>
                        <a:rPr lang="ja-JP" altLang="en-US" sz="2000" b="0" i="0" u="none" strike="noStrike" dirty="0">
                          <a:solidFill>
                            <a:srgbClr val="000000"/>
                          </a:solidFill>
                          <a:effectLst/>
                          <a:latin typeface="Yu Gothic" charset="-128"/>
                        </a:rPr>
                        <a:t>ネットワーク</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altLang="ja-JP" sz="1400" b="0" i="0" u="none" strike="noStrike" dirty="0">
                          <a:solidFill>
                            <a:srgbClr val="000000"/>
                          </a:solidFill>
                          <a:effectLst/>
                          <a:latin typeface="Yu Gothic" charset="-128"/>
                        </a:rPr>
                        <a:t>100</a:t>
                      </a:r>
                      <a:r>
                        <a:rPr lang="ja-JP" altLang="en-US" sz="1400" b="0" i="0" u="none" strike="noStrike" dirty="0">
                          <a:solidFill>
                            <a:srgbClr val="000000"/>
                          </a:solidFill>
                          <a:effectLst/>
                          <a:latin typeface="Yu Gothic" charset="-128"/>
                        </a:rPr>
                        <a:t>ギガビットイーサネット</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val="51749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3445" y="3052700"/>
            <a:ext cx="3944338" cy="3440175"/>
          </a:xfrm>
          <a:prstGeom prst="rect">
            <a:avLst/>
          </a:prstGeom>
        </p:spPr>
      </p:pic>
      <p:sp>
        <p:nvSpPr>
          <p:cNvPr id="2" name="タイトル 1"/>
          <p:cNvSpPr>
            <a:spLocks noGrp="1"/>
          </p:cNvSpPr>
          <p:nvPr>
            <p:ph type="title"/>
          </p:nvPr>
        </p:nvSpPr>
        <p:spPr/>
        <p:txBody>
          <a:bodyPr/>
          <a:lstStyle/>
          <a:p>
            <a:r>
              <a:rPr lang="ja-JP" altLang="en-US" dirty="0"/>
              <a:t>ハートビートの信頼性と性能</a:t>
            </a:r>
          </a:p>
        </p:txBody>
      </p:sp>
      <p:sp>
        <p:nvSpPr>
          <p:cNvPr id="3" name="コンテンツ プレースホルダー 2"/>
          <p:cNvSpPr>
            <a:spLocks noGrp="1"/>
          </p:cNvSpPr>
          <p:nvPr>
            <p:ph idx="1"/>
          </p:nvPr>
        </p:nvSpPr>
        <p:spPr/>
        <p:txBody>
          <a:bodyPr>
            <a:normAutofit/>
          </a:bodyPr>
          <a:lstStyle/>
          <a:p>
            <a:r>
              <a:rPr lang="en-US" altLang="ja-JP" dirty="0"/>
              <a:t>OS</a:t>
            </a:r>
            <a:r>
              <a:rPr lang="ja-JP" altLang="en-US" dirty="0"/>
              <a:t>の異常停止時にハートビートを送信</a:t>
            </a:r>
            <a:endParaRPr lang="en-US" altLang="ja-JP" dirty="0"/>
          </a:p>
          <a:p>
            <a:pPr lvl="1"/>
            <a:r>
              <a:rPr lang="ja-JP" altLang="en-US" dirty="0"/>
              <a:t>監視対象ホストでカーネルパニックを発生させた</a:t>
            </a:r>
            <a:endParaRPr lang="en-US" altLang="ja-JP" dirty="0"/>
          </a:p>
          <a:p>
            <a:pPr lvl="1"/>
            <a:r>
              <a:rPr lang="ja-JP" altLang="en-US" dirty="0"/>
              <a:t>正常に</a:t>
            </a:r>
            <a:r>
              <a:rPr lang="en-US" altLang="ja-JP" dirty="0"/>
              <a:t>GPU</a:t>
            </a:r>
            <a:r>
              <a:rPr lang="ja-JP" altLang="en-US" dirty="0"/>
              <a:t>との通信が行えることを確認</a:t>
            </a:r>
            <a:endParaRPr lang="en-US" altLang="ja-JP" dirty="0"/>
          </a:p>
          <a:p>
            <a:r>
              <a:rPr lang="ja-JP" altLang="en-US" dirty="0"/>
              <a:t>ハートビートの応答時間を計測</a:t>
            </a:r>
            <a:endParaRPr lang="en-US" altLang="ja-JP" dirty="0"/>
          </a:p>
          <a:p>
            <a:pPr lvl="1"/>
            <a:r>
              <a:rPr lang="en-US" altLang="ja-JP" dirty="0"/>
              <a:t>ping</a:t>
            </a:r>
            <a:r>
              <a:rPr lang="ja-JP" altLang="en-US" dirty="0"/>
              <a:t>コマンドの応答時間と比較</a:t>
            </a:r>
            <a:endParaRPr lang="en-US" altLang="ja-JP" dirty="0"/>
          </a:p>
          <a:p>
            <a:pPr lvl="1"/>
            <a:r>
              <a:rPr lang="en-US" altLang="ja-JP" dirty="0"/>
              <a:t>GRASS</a:t>
            </a:r>
            <a:r>
              <a:rPr lang="ja-JP" altLang="en-US" dirty="0"/>
              <a:t>では十分に短い時間</a:t>
            </a:r>
            <a:r>
              <a:rPr lang="en-US" altLang="ja-JP" dirty="0"/>
              <a:t/>
            </a:r>
            <a:br>
              <a:rPr lang="en-US" altLang="ja-JP" dirty="0"/>
            </a:br>
            <a:r>
              <a:rPr lang="ja-JP" altLang="en-US" dirty="0"/>
              <a:t>で応答できることを確認</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87437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3972393"/>
            <a:ext cx="4486458" cy="2520482"/>
          </a:xfrm>
          <a:prstGeom prst="rect">
            <a:avLst/>
          </a:prstGeom>
        </p:spPr>
      </p:pic>
      <p:sp>
        <p:nvSpPr>
          <p:cNvPr id="2" name="タイトル 1"/>
          <p:cNvSpPr>
            <a:spLocks noGrp="1"/>
          </p:cNvSpPr>
          <p:nvPr>
            <p:ph type="title"/>
          </p:nvPr>
        </p:nvSpPr>
        <p:spPr/>
        <p:txBody>
          <a:bodyPr/>
          <a:lstStyle/>
          <a:p>
            <a:r>
              <a:rPr lang="ja-JP" altLang="en-US" dirty="0"/>
              <a:t>検知結果の取得性能</a:t>
            </a:r>
          </a:p>
        </p:txBody>
      </p:sp>
      <p:sp>
        <p:nvSpPr>
          <p:cNvPr id="3" name="コンテンツ プレースホルダー 2"/>
          <p:cNvSpPr>
            <a:spLocks noGrp="1"/>
          </p:cNvSpPr>
          <p:nvPr>
            <p:ph idx="1"/>
          </p:nvPr>
        </p:nvSpPr>
        <p:spPr/>
        <p:txBody>
          <a:bodyPr/>
          <a:lstStyle/>
          <a:p>
            <a:r>
              <a:rPr lang="ja-JP" altLang="en-US" dirty="0"/>
              <a:t>要求または検知結果のサイズを変化させて検知結果の取得性能を計測</a:t>
            </a:r>
            <a:endParaRPr lang="en-US" altLang="ja-JP" dirty="0"/>
          </a:p>
          <a:p>
            <a:pPr lvl="1"/>
            <a:r>
              <a:rPr lang="ja-JP" altLang="en-US" dirty="0"/>
              <a:t>変化させないほうのサイズは</a:t>
            </a:r>
            <a:r>
              <a:rPr lang="en-US" altLang="ja-JP" dirty="0"/>
              <a:t>1KB</a:t>
            </a:r>
            <a:r>
              <a:rPr lang="ja-JP" altLang="en-US" dirty="0"/>
              <a:t>に固定</a:t>
            </a:r>
            <a:endParaRPr lang="en-US" altLang="ja-JP" dirty="0"/>
          </a:p>
          <a:p>
            <a:pPr lvl="1"/>
            <a:r>
              <a:rPr lang="ja-JP" altLang="en-US" dirty="0" smtClean="0"/>
              <a:t>サイズ</a:t>
            </a:r>
            <a:r>
              <a:rPr lang="ja-JP" altLang="en-US" dirty="0"/>
              <a:t>が</a:t>
            </a:r>
            <a:r>
              <a:rPr lang="en-US" altLang="ja-JP" dirty="0"/>
              <a:t>1MB</a:t>
            </a:r>
            <a:r>
              <a:rPr lang="ja-JP" altLang="en-US" dirty="0"/>
              <a:t>程度でスループットがほぼ一定に</a:t>
            </a:r>
            <a:endParaRPr lang="en-US" altLang="ja-JP" dirty="0"/>
          </a:p>
          <a:p>
            <a:pPr lvl="1"/>
            <a:r>
              <a:rPr lang="ja-JP" altLang="en-US" dirty="0"/>
              <a:t>同じサイズなら検知結果を読み込む性能のほうが高い</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22</a:t>
            </a:fld>
            <a:endParaRPr lang="en-US" dirty="0"/>
          </a:p>
        </p:txBody>
      </p:sp>
      <p:pic>
        <p:nvPicPr>
          <p:cNvPr id="9" name="図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57542" y="3972393"/>
            <a:ext cx="4486457" cy="2520481"/>
          </a:xfrm>
          <a:prstGeom prst="rect">
            <a:avLst/>
          </a:prstGeom>
        </p:spPr>
      </p:pic>
    </p:spTree>
    <p:extLst>
      <p:ext uri="{BB962C8B-B14F-4D97-AF65-F5344CB8AC3E}">
        <p14:creationId xmlns:p14="http://schemas.microsoft.com/office/powerpoint/2010/main" val="2620966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3602" y="3618271"/>
            <a:ext cx="5116794" cy="2874604"/>
          </a:xfrm>
          <a:prstGeom prst="rect">
            <a:avLst/>
          </a:prstGeom>
        </p:spPr>
      </p:pic>
      <p:sp>
        <p:nvSpPr>
          <p:cNvPr id="2" name="タイトル 1"/>
          <p:cNvSpPr>
            <a:spLocks noGrp="1"/>
          </p:cNvSpPr>
          <p:nvPr>
            <p:ph type="title"/>
          </p:nvPr>
        </p:nvSpPr>
        <p:spPr/>
        <p:txBody>
          <a:bodyPr/>
          <a:lstStyle/>
          <a:p>
            <a:r>
              <a:rPr lang="en-US" altLang="ja-JP" dirty="0"/>
              <a:t>GPU</a:t>
            </a:r>
            <a:r>
              <a:rPr lang="ja-JP" altLang="en-US" dirty="0"/>
              <a:t>メモリを用いる影響</a:t>
            </a:r>
          </a:p>
        </p:txBody>
      </p:sp>
      <p:sp>
        <p:nvSpPr>
          <p:cNvPr id="3" name="コンテンツ プレースホルダー 2"/>
          <p:cNvSpPr>
            <a:spLocks noGrp="1"/>
          </p:cNvSpPr>
          <p:nvPr>
            <p:ph idx="1"/>
          </p:nvPr>
        </p:nvSpPr>
        <p:spPr/>
        <p:txBody>
          <a:bodyPr/>
          <a:lstStyle/>
          <a:p>
            <a:r>
              <a:rPr lang="ja-JP" altLang="en-US" dirty="0"/>
              <a:t>メインメモリ上にバッファを確保した場合と</a:t>
            </a:r>
            <a:r>
              <a:rPr lang="en-US" altLang="ja-JP" dirty="0"/>
              <a:t>RDMA</a:t>
            </a:r>
            <a:r>
              <a:rPr lang="ja-JP" altLang="en-US" dirty="0"/>
              <a:t>性能を比較</a:t>
            </a:r>
            <a:endParaRPr lang="en-US" altLang="ja-JP" dirty="0"/>
          </a:p>
          <a:p>
            <a:pPr lvl="1"/>
            <a:r>
              <a:rPr lang="ja-JP" altLang="en-US" dirty="0"/>
              <a:t>ハートビートはいずれも</a:t>
            </a:r>
            <a:r>
              <a:rPr lang="en-US" altLang="ja-JP" dirty="0"/>
              <a:t>17μs</a:t>
            </a:r>
            <a:r>
              <a:rPr lang="ja-JP" altLang="en-US" dirty="0"/>
              <a:t>で応答</a:t>
            </a:r>
            <a:endParaRPr lang="en-US" altLang="ja-JP" dirty="0"/>
          </a:p>
          <a:p>
            <a:pPr lvl="1"/>
            <a:r>
              <a:rPr lang="en-US" altLang="ja-JP" dirty="0"/>
              <a:t>RDMA</a:t>
            </a:r>
            <a:r>
              <a:rPr lang="ja-JP" altLang="en-US" dirty="0"/>
              <a:t>性能もほぼ同等</a:t>
            </a:r>
            <a:endParaRPr lang="en-US" altLang="ja-JP" dirty="0"/>
          </a:p>
          <a:p>
            <a:pPr lvl="2"/>
            <a:r>
              <a:rPr lang="en-US" altLang="ja-JP" dirty="0"/>
              <a:t>GPU</a:t>
            </a:r>
            <a:r>
              <a:rPr lang="ja-JP" altLang="en-US" dirty="0"/>
              <a:t>メモリを使ったほうが</a:t>
            </a:r>
            <a:r>
              <a:rPr lang="en-US" altLang="ja-JP" dirty="0"/>
              <a:t>RDMA Read</a:t>
            </a:r>
            <a:r>
              <a:rPr lang="ja-JP" altLang="en-US" dirty="0"/>
              <a:t>の性能がわずかに低下</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1983481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プロセス情報</a:t>
            </a:r>
            <a:r>
              <a:rPr lang="ja-JP" altLang="en-US"/>
              <a:t>の取得</a:t>
            </a:r>
            <a:endParaRPr lang="ja-JP" altLang="en-US" dirty="0"/>
          </a:p>
        </p:txBody>
      </p:sp>
      <p:sp>
        <p:nvSpPr>
          <p:cNvPr id="3" name="コンテンツ プレースホルダー 2"/>
          <p:cNvSpPr>
            <a:spLocks noGrp="1"/>
          </p:cNvSpPr>
          <p:nvPr>
            <p:ph idx="1"/>
          </p:nvPr>
        </p:nvSpPr>
        <p:spPr/>
        <p:txBody>
          <a:bodyPr/>
          <a:lstStyle/>
          <a:p>
            <a:r>
              <a:rPr lang="ja-JP" altLang="en-US" dirty="0"/>
              <a:t>プロセス情報を取得する</a:t>
            </a:r>
            <a:r>
              <a:rPr lang="en-US" altLang="ja-JP" dirty="0"/>
              <a:t>OS</a:t>
            </a:r>
            <a:r>
              <a:rPr lang="ja-JP" altLang="en-US" dirty="0"/>
              <a:t>監視システムを開発</a:t>
            </a:r>
            <a:endParaRPr lang="en-US" altLang="ja-JP" dirty="0"/>
          </a:p>
          <a:p>
            <a:pPr lvl="1"/>
            <a:r>
              <a:rPr lang="ja-JP" altLang="en-US" dirty="0"/>
              <a:t>検知結果として動作しているプロセス名の一覧を返す</a:t>
            </a:r>
            <a:endParaRPr lang="en-US" altLang="ja-JP" dirty="0"/>
          </a:p>
          <a:p>
            <a:pPr lvl="1"/>
            <a:r>
              <a:rPr lang="ja-JP" altLang="en-US" dirty="0"/>
              <a:t>プロセス名が正しく取得できていることを確認</a:t>
            </a:r>
            <a:endParaRPr lang="en-US" altLang="ja-JP" dirty="0"/>
          </a:p>
          <a:p>
            <a:r>
              <a:rPr lang="ja-JP" altLang="en-US" dirty="0"/>
              <a:t>プロセス情報を取得するのにかかる時間</a:t>
            </a:r>
            <a:r>
              <a:rPr lang="ja-JP" altLang="en-US" dirty="0" smtClean="0"/>
              <a:t>を</a:t>
            </a:r>
            <a:r>
              <a:rPr lang="ja-JP" altLang="en-US" dirty="0" smtClean="0"/>
              <a:t>計測</a:t>
            </a:r>
            <a:endParaRPr lang="en-US" altLang="ja-JP" dirty="0"/>
          </a:p>
          <a:p>
            <a:pPr lvl="1"/>
            <a:r>
              <a:rPr lang="en-US" altLang="ja-JP" dirty="0"/>
              <a:t>OS</a:t>
            </a:r>
            <a:r>
              <a:rPr lang="ja-JP" altLang="en-US" dirty="0"/>
              <a:t>監視システムはプロセス情報を</a:t>
            </a:r>
            <a:r>
              <a:rPr lang="en-US" altLang="ja-JP" dirty="0"/>
              <a:t>56μs</a:t>
            </a:r>
            <a:r>
              <a:rPr lang="ja-JP" altLang="en-US" dirty="0"/>
              <a:t>で取得</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24</a:t>
            </a:fld>
            <a:endParaRPr lang="en-US" dirty="0"/>
          </a:p>
        </p:txBody>
      </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0505" y="3748714"/>
            <a:ext cx="3146323" cy="2744161"/>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172" y="4194263"/>
            <a:ext cx="5000890" cy="1853062"/>
          </a:xfrm>
          <a:prstGeom prst="rect">
            <a:avLst/>
          </a:prstGeom>
        </p:spPr>
      </p:pic>
    </p:spTree>
    <p:extLst>
      <p:ext uri="{BB962C8B-B14F-4D97-AF65-F5344CB8AC3E}">
        <p14:creationId xmlns:p14="http://schemas.microsoft.com/office/powerpoint/2010/main" val="517929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関連研究</a:t>
            </a:r>
          </a:p>
        </p:txBody>
      </p:sp>
      <p:sp>
        <p:nvSpPr>
          <p:cNvPr id="3" name="コンテンツ プレースホルダー 2"/>
          <p:cNvSpPr>
            <a:spLocks noGrp="1"/>
          </p:cNvSpPr>
          <p:nvPr>
            <p:ph idx="1"/>
          </p:nvPr>
        </p:nvSpPr>
        <p:spPr/>
        <p:txBody>
          <a:bodyPr>
            <a:normAutofit/>
          </a:bodyPr>
          <a:lstStyle/>
          <a:p>
            <a:r>
              <a:rPr lang="en-US" altLang="ja-JP" dirty="0"/>
              <a:t>GPUnet [Kim et al. ’14]</a:t>
            </a:r>
          </a:p>
          <a:p>
            <a:pPr lvl="1"/>
            <a:r>
              <a:rPr lang="en-US" altLang="ja-JP" dirty="0"/>
              <a:t>GPU</a:t>
            </a:r>
            <a:r>
              <a:rPr lang="ja-JP" altLang="en-US" dirty="0"/>
              <a:t>プログラムにソケット</a:t>
            </a:r>
            <a:r>
              <a:rPr lang="en-US" altLang="ja-JP" dirty="0"/>
              <a:t>API</a:t>
            </a:r>
            <a:r>
              <a:rPr lang="ja-JP" altLang="en-US" dirty="0"/>
              <a:t>を提供</a:t>
            </a:r>
            <a:endParaRPr lang="en-US" altLang="ja-JP" dirty="0"/>
          </a:p>
          <a:p>
            <a:pPr lvl="2"/>
            <a:r>
              <a:rPr lang="en-US" altLang="ja-JP" dirty="0"/>
              <a:t>GPUDirect RDMA</a:t>
            </a:r>
            <a:r>
              <a:rPr lang="ja-JP" altLang="en-US" dirty="0"/>
              <a:t>を用いて</a:t>
            </a:r>
            <a:r>
              <a:rPr lang="en-US" altLang="ja-JP" dirty="0"/>
              <a:t>GPU</a:t>
            </a:r>
            <a:r>
              <a:rPr lang="ja-JP" altLang="en-US" dirty="0"/>
              <a:t>にデータを送信</a:t>
            </a:r>
            <a:endParaRPr lang="en-US" altLang="ja-JP" dirty="0"/>
          </a:p>
          <a:p>
            <a:pPr lvl="1"/>
            <a:r>
              <a:rPr lang="en-US" altLang="ja-JP" dirty="0"/>
              <a:t>GPU</a:t>
            </a:r>
            <a:r>
              <a:rPr lang="ja-JP" altLang="en-US" dirty="0"/>
              <a:t>からのデータ送信は</a:t>
            </a:r>
            <a:r>
              <a:rPr lang="en-US" altLang="ja-JP" dirty="0"/>
              <a:t>OS</a:t>
            </a:r>
            <a:r>
              <a:rPr lang="ja-JP" altLang="en-US" dirty="0"/>
              <a:t>経由</a:t>
            </a:r>
            <a:endParaRPr lang="en-US" altLang="ja-JP" dirty="0"/>
          </a:p>
          <a:p>
            <a:r>
              <a:rPr lang="en-US" altLang="ja-JP" dirty="0"/>
              <a:t>Intel AMT</a:t>
            </a:r>
          </a:p>
          <a:p>
            <a:pPr lvl="1"/>
            <a:r>
              <a:rPr lang="ja-JP" altLang="en-US" dirty="0"/>
              <a:t>通常の</a:t>
            </a:r>
            <a:r>
              <a:rPr lang="en-US" altLang="ja-JP" dirty="0"/>
              <a:t>NIC</a:t>
            </a:r>
            <a:r>
              <a:rPr lang="ja-JP" altLang="en-US" dirty="0"/>
              <a:t>を用いて監視対象ホストの情報を取得</a:t>
            </a:r>
            <a:endParaRPr lang="en-US" altLang="ja-JP" dirty="0"/>
          </a:p>
          <a:p>
            <a:pPr lvl="1"/>
            <a:r>
              <a:rPr lang="ja-JP" altLang="en-US" dirty="0"/>
              <a:t>ハードウェア情報とソフトウェアによって登録された情報のみ</a:t>
            </a:r>
            <a:endParaRPr lang="en-US" altLang="ja-JP" dirty="0"/>
          </a:p>
          <a:p>
            <a:r>
              <a:rPr lang="en-US" altLang="ja-JP" dirty="0" err="1"/>
              <a:t>HyperSentry</a:t>
            </a:r>
            <a:r>
              <a:rPr lang="en-US" altLang="ja-JP" dirty="0"/>
              <a:t> [Azab et al.'10]</a:t>
            </a:r>
          </a:p>
          <a:p>
            <a:pPr lvl="1"/>
            <a:r>
              <a:rPr lang="en-US" altLang="ja-JP" dirty="0"/>
              <a:t>IPMI</a:t>
            </a:r>
            <a:r>
              <a:rPr lang="ja-JP" altLang="en-US" dirty="0"/>
              <a:t>で管理対象ホストと通信</a:t>
            </a:r>
            <a:r>
              <a:rPr lang="ja-JP" altLang="en-US" dirty="0" smtClean="0"/>
              <a:t>し，</a:t>
            </a:r>
            <a:r>
              <a:rPr lang="en-US" altLang="ja-JP" dirty="0" smtClean="0"/>
              <a:t>SMM</a:t>
            </a:r>
            <a:r>
              <a:rPr lang="ja-JP" altLang="en-US" dirty="0"/>
              <a:t>を用いて安全に監視</a:t>
            </a:r>
            <a:endParaRPr lang="en-US" altLang="ja-JP" dirty="0"/>
          </a:p>
          <a:p>
            <a:pPr lvl="1"/>
            <a:r>
              <a:rPr lang="en-US" altLang="ja-JP" dirty="0"/>
              <a:t>SMM</a:t>
            </a:r>
            <a:r>
              <a:rPr lang="ja-JP" altLang="en-US" dirty="0"/>
              <a:t>は低速で</a:t>
            </a:r>
            <a:r>
              <a:rPr lang="ja-JP" altLang="en-US" dirty="0" smtClean="0"/>
              <a:t>あり，監視中</a:t>
            </a:r>
            <a:r>
              <a:rPr lang="ja-JP" altLang="en-US" dirty="0"/>
              <a:t>はシステム全体が停止</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13035268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p>
        </p:txBody>
      </p:sp>
      <p:sp>
        <p:nvSpPr>
          <p:cNvPr id="3" name="コンテンツ プレースホルダー 2"/>
          <p:cNvSpPr>
            <a:spLocks noGrp="1"/>
          </p:cNvSpPr>
          <p:nvPr>
            <p:ph idx="1"/>
          </p:nvPr>
        </p:nvSpPr>
        <p:spPr/>
        <p:txBody>
          <a:bodyPr/>
          <a:lstStyle/>
          <a:p>
            <a:r>
              <a:rPr lang="ja-JP" altLang="en-US" dirty="0"/>
              <a:t>監視対象ホストの</a:t>
            </a:r>
            <a:r>
              <a:rPr lang="en-US" altLang="ja-JP" dirty="0"/>
              <a:t>GPU</a:t>
            </a:r>
            <a:r>
              <a:rPr lang="ja-JP" altLang="en-US" dirty="0"/>
              <a:t>と直接ネットワーク通信を</a:t>
            </a:r>
            <a:r>
              <a:rPr lang="ja-JP" altLang="en-US" dirty="0" smtClean="0"/>
              <a:t>行い，検知</a:t>
            </a:r>
            <a:r>
              <a:rPr lang="ja-JP" altLang="en-US" dirty="0"/>
              <a:t>結果を取得するシステム</a:t>
            </a:r>
            <a:r>
              <a:rPr lang="en-US" altLang="ja-JP" dirty="0"/>
              <a:t>GRASS</a:t>
            </a:r>
            <a:r>
              <a:rPr lang="ja-JP" altLang="en-US" dirty="0"/>
              <a:t>を提案</a:t>
            </a:r>
            <a:endParaRPr lang="en-US" altLang="ja-JP" dirty="0"/>
          </a:p>
          <a:p>
            <a:pPr lvl="1"/>
            <a:r>
              <a:rPr lang="en-US" altLang="ja-JP" dirty="0"/>
              <a:t>GPUDirect RDMA</a:t>
            </a:r>
            <a:r>
              <a:rPr lang="ja-JP" altLang="en-US" dirty="0"/>
              <a:t>とポーリングを利用して実現</a:t>
            </a:r>
            <a:endParaRPr lang="en-US" altLang="ja-JP" dirty="0"/>
          </a:p>
          <a:p>
            <a:pPr lvl="1"/>
            <a:r>
              <a:rPr lang="en-US" altLang="ja-JP" dirty="0"/>
              <a:t>OS</a:t>
            </a:r>
            <a:r>
              <a:rPr lang="ja-JP" altLang="en-US" dirty="0"/>
              <a:t>が異常停止しても正常に通信できることを確認</a:t>
            </a:r>
            <a:endParaRPr lang="en-US" altLang="ja-JP" dirty="0"/>
          </a:p>
          <a:p>
            <a:pPr lvl="1"/>
            <a:r>
              <a:rPr lang="ja-JP" altLang="en-US" dirty="0"/>
              <a:t>プロセス情報を取得できることを確認</a:t>
            </a:r>
            <a:endParaRPr lang="en-US" altLang="ja-JP" dirty="0"/>
          </a:p>
          <a:p>
            <a:r>
              <a:rPr lang="ja-JP" altLang="en-US" dirty="0"/>
              <a:t>今後の課題</a:t>
            </a:r>
            <a:endParaRPr lang="en-US" altLang="ja-JP" dirty="0"/>
          </a:p>
          <a:p>
            <a:pPr lvl="1"/>
            <a:r>
              <a:rPr lang="en-US" altLang="ja-JP" dirty="0"/>
              <a:t>GPU</a:t>
            </a:r>
            <a:r>
              <a:rPr lang="ja-JP" altLang="en-US" dirty="0"/>
              <a:t>での実際の異常検知の結果を取得して有効性を確認</a:t>
            </a:r>
            <a:endParaRPr lang="en-US" altLang="ja-JP" dirty="0"/>
          </a:p>
          <a:p>
            <a:pPr lvl="1"/>
            <a:r>
              <a:rPr lang="ja-JP" altLang="en-US" dirty="0"/>
              <a:t>様々なシステム異常の発生時における通信の確認</a:t>
            </a:r>
            <a:endParaRPr lang="en-US" altLang="ja-JP" dirty="0"/>
          </a:p>
          <a:p>
            <a:pPr lvl="1"/>
            <a:r>
              <a:rPr lang="en-US" altLang="ja-JP" dirty="0"/>
              <a:t>OS</a:t>
            </a:r>
            <a:r>
              <a:rPr lang="ja-JP" altLang="en-US" dirty="0"/>
              <a:t>データを取得してリモートホストでの異常検知を実現</a:t>
            </a:r>
            <a:endParaRPr lang="en-US" altLang="ja-JP" dirty="0"/>
          </a:p>
          <a:p>
            <a:pPr lvl="1"/>
            <a:r>
              <a:rPr lang="ja-JP" altLang="en-US" dirty="0"/>
              <a:t>バックアップなど異常検知以外の用途での利用</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478971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ソフトウェアを用いた異常</a:t>
            </a:r>
            <a:r>
              <a:rPr lang="ja-JP" altLang="en-US" dirty="0"/>
              <a:t>検知</a:t>
            </a:r>
          </a:p>
        </p:txBody>
      </p:sp>
      <p:sp>
        <p:nvSpPr>
          <p:cNvPr id="3" name="コンテンツ プレースホルダー 2"/>
          <p:cNvSpPr>
            <a:spLocks noGrp="1"/>
          </p:cNvSpPr>
          <p:nvPr>
            <p:ph idx="1"/>
          </p:nvPr>
        </p:nvSpPr>
        <p:spPr/>
        <p:txBody>
          <a:bodyPr/>
          <a:lstStyle/>
          <a:p>
            <a:r>
              <a:rPr lang="en-US" altLang="ja-JP" dirty="0" smtClean="0"/>
              <a:t>OS</a:t>
            </a:r>
            <a:r>
              <a:rPr lang="ja-JP" altLang="en-US" dirty="0" smtClean="0"/>
              <a:t>上や</a:t>
            </a:r>
            <a:r>
              <a:rPr lang="en-US" altLang="ja-JP" dirty="0" smtClean="0"/>
              <a:t>OS</a:t>
            </a:r>
            <a:r>
              <a:rPr lang="ja-JP" altLang="en-US" dirty="0" smtClean="0"/>
              <a:t>内部の検知システムを用いて異常を検知</a:t>
            </a:r>
            <a:endParaRPr lang="en-US" altLang="ja-JP" dirty="0" smtClean="0"/>
          </a:p>
          <a:p>
            <a:pPr lvl="1"/>
            <a:r>
              <a:rPr lang="ja-JP" altLang="en-US" dirty="0" smtClean="0"/>
              <a:t>アンチウィルスによってウィルスへの感染を検知</a:t>
            </a:r>
            <a:endParaRPr lang="en-US" altLang="ja-JP" dirty="0" smtClean="0"/>
          </a:p>
          <a:p>
            <a:pPr lvl="1"/>
            <a:r>
              <a:rPr lang="ja-JP" altLang="en-US" dirty="0" smtClean="0"/>
              <a:t>システム</a:t>
            </a:r>
            <a:r>
              <a:rPr lang="ja-JP" altLang="en-US" dirty="0"/>
              <a:t>の状態を取得して障害を</a:t>
            </a:r>
            <a:r>
              <a:rPr lang="ja-JP" altLang="en-US" dirty="0" smtClean="0"/>
              <a:t>検知</a:t>
            </a:r>
            <a:endParaRPr lang="en-US" altLang="ja-JP" dirty="0"/>
          </a:p>
          <a:p>
            <a:r>
              <a:rPr lang="en-US" altLang="ja-JP" dirty="0"/>
              <a:t>OS</a:t>
            </a:r>
            <a:r>
              <a:rPr lang="ja-JP" altLang="en-US" dirty="0"/>
              <a:t>内部の異常に</a:t>
            </a:r>
            <a:r>
              <a:rPr lang="ja-JP" altLang="en-US" dirty="0" smtClean="0"/>
              <a:t>より検知システムが機能を停止</a:t>
            </a:r>
            <a:endParaRPr lang="en-US" altLang="ja-JP" dirty="0" smtClean="0"/>
          </a:p>
          <a:p>
            <a:pPr lvl="1"/>
            <a:r>
              <a:rPr lang="en-US" altLang="ja-JP" dirty="0" smtClean="0"/>
              <a:t>OS</a:t>
            </a:r>
            <a:r>
              <a:rPr lang="ja-JP" altLang="en-US" dirty="0" smtClean="0"/>
              <a:t>が異常停止すると検知システムは動作しなくなる</a:t>
            </a:r>
            <a:endParaRPr lang="en-US" altLang="ja-JP" dirty="0" smtClean="0"/>
          </a:p>
          <a:p>
            <a:pPr lvl="1"/>
            <a:r>
              <a:rPr lang="ja-JP" altLang="en-US" dirty="0" smtClean="0"/>
              <a:t>カーネルルートキットをインストールされると攻撃を検知できなくなる</a:t>
            </a:r>
            <a:endParaRPr lang="en-US" altLang="ja-JP" dirty="0" smtClean="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角丸四角形 4"/>
          <p:cNvSpPr/>
          <p:nvPr/>
        </p:nvSpPr>
        <p:spPr>
          <a:xfrm>
            <a:off x="1224801" y="5274747"/>
            <a:ext cx="6422065" cy="1047396"/>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6" name="角丸四角形 5"/>
          <p:cNvSpPr/>
          <p:nvPr/>
        </p:nvSpPr>
        <p:spPr>
          <a:xfrm>
            <a:off x="2474679" y="4404425"/>
            <a:ext cx="1571979" cy="839169"/>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アンチ</a:t>
            </a:r>
            <a:endParaRPr kumimoji="1" lang="en-US" altLang="ja-JP" dirty="0">
              <a:solidFill>
                <a:schemeClr val="tx1"/>
              </a:solidFill>
            </a:endParaRPr>
          </a:p>
          <a:p>
            <a:pPr algn="ctr"/>
            <a:r>
              <a:rPr kumimoji="1" lang="ja-JP" altLang="en-US" dirty="0">
                <a:solidFill>
                  <a:schemeClr val="tx1"/>
                </a:solidFill>
              </a:rPr>
              <a:t>ウィルス</a:t>
            </a:r>
          </a:p>
        </p:txBody>
      </p:sp>
      <p:sp>
        <p:nvSpPr>
          <p:cNvPr id="8" name="テキスト ボックス 7"/>
          <p:cNvSpPr txBox="1"/>
          <p:nvPr/>
        </p:nvSpPr>
        <p:spPr>
          <a:xfrm>
            <a:off x="1481729" y="5537313"/>
            <a:ext cx="881382" cy="52322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800" dirty="0" smtClean="0"/>
              <a:t>OS</a:t>
            </a:r>
            <a:endParaRPr kumimoji="1" lang="ja-JP" altLang="en-US" sz="2800" dirty="0"/>
          </a:p>
        </p:txBody>
      </p:sp>
      <p:sp>
        <p:nvSpPr>
          <p:cNvPr id="9" name="角丸四角形 8"/>
          <p:cNvSpPr/>
          <p:nvPr/>
        </p:nvSpPr>
        <p:spPr>
          <a:xfrm>
            <a:off x="4834790" y="5488001"/>
            <a:ext cx="2700669" cy="613005"/>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カー</a:t>
            </a:r>
            <a:r>
              <a:rPr kumimoji="1" lang="ja-JP" altLang="en-US" dirty="0" smtClean="0">
                <a:solidFill>
                  <a:schemeClr val="tx1"/>
                </a:solidFill>
              </a:rPr>
              <a:t>ネル</a:t>
            </a:r>
            <a:r>
              <a:rPr kumimoji="1" lang="ja-JP" altLang="en-US" dirty="0" smtClean="0"/>
              <a:t>ルートキット</a:t>
            </a:r>
            <a:endParaRPr kumimoji="1" lang="ja-JP" altLang="en-US" dirty="0"/>
          </a:p>
        </p:txBody>
      </p:sp>
      <p:cxnSp>
        <p:nvCxnSpPr>
          <p:cNvPr id="11" name="カギ線コネクタ 10"/>
          <p:cNvCxnSpPr>
            <a:stCxn id="9" idx="0"/>
            <a:endCxn id="6" idx="3"/>
          </p:cNvCxnSpPr>
          <p:nvPr/>
        </p:nvCxnSpPr>
        <p:spPr>
          <a:xfrm rot="16200000" flipV="1">
            <a:off x="4783897" y="4086772"/>
            <a:ext cx="663991" cy="2138467"/>
          </a:xfrm>
          <a:prstGeom prst="bentConnector2">
            <a:avLst/>
          </a:prstGeom>
          <a:ln w="38100">
            <a:tailEnd type="triangle"/>
          </a:ln>
        </p:spPr>
        <p:style>
          <a:lnRef idx="2">
            <a:schemeClr val="dk1"/>
          </a:lnRef>
          <a:fillRef idx="0">
            <a:schemeClr val="dk1"/>
          </a:fillRef>
          <a:effectRef idx="1">
            <a:schemeClr val="dk1"/>
          </a:effectRef>
          <a:fontRef idx="minor">
            <a:schemeClr val="tx1"/>
          </a:fontRef>
        </p:style>
      </p:cxnSp>
      <p:sp>
        <p:nvSpPr>
          <p:cNvPr id="12" name="テキスト ボックス 11"/>
          <p:cNvSpPr txBox="1"/>
          <p:nvPr/>
        </p:nvSpPr>
        <p:spPr>
          <a:xfrm>
            <a:off x="4763020" y="4404352"/>
            <a:ext cx="142210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100" dirty="0" smtClean="0"/>
              <a:t>偽の情報</a:t>
            </a:r>
            <a:endParaRPr kumimoji="1" lang="ja-JP" altLang="en-US" sz="2100" dirty="0"/>
          </a:p>
        </p:txBody>
      </p:sp>
      <p:pic>
        <p:nvPicPr>
          <p:cNvPr id="13"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0323" y="5183179"/>
            <a:ext cx="516730" cy="516730"/>
          </a:xfrm>
          <a:prstGeom prst="rect">
            <a:avLst/>
          </a:prstGeom>
          <a:noFill/>
          <a:extLst>
            <a:ext uri="{909E8E84-426E-40dd-AFC4-6F175D3DCCD1}">
              <a14:hiddenFill xmlns="" xmlns:a14="http://schemas.microsoft.com/office/drawing/2010/main">
                <a:solidFill>
                  <a:srgbClr val="FFFFFF"/>
                </a:solidFill>
              </a14:hiddenFill>
            </a:ext>
          </a:extLst>
        </p:spPr>
      </p:pic>
      <p:sp>
        <p:nvSpPr>
          <p:cNvPr id="18" name="角丸四角形 5"/>
          <p:cNvSpPr/>
          <p:nvPr/>
        </p:nvSpPr>
        <p:spPr>
          <a:xfrm>
            <a:off x="2500312" y="5375752"/>
            <a:ext cx="1571979" cy="839169"/>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障害検知</a:t>
            </a:r>
            <a:endParaRPr kumimoji="1" lang="en-US" altLang="ja-JP" dirty="0">
              <a:solidFill>
                <a:schemeClr val="tx1"/>
              </a:solidFill>
            </a:endParaRPr>
          </a:p>
          <a:p>
            <a:pPr algn="ctr"/>
            <a:r>
              <a:rPr kumimoji="1" lang="ja-JP" altLang="en-US" dirty="0">
                <a:solidFill>
                  <a:schemeClr val="tx1"/>
                </a:solidFill>
              </a:rPr>
              <a:t>システム</a:t>
            </a:r>
          </a:p>
        </p:txBody>
      </p:sp>
      <p:sp>
        <p:nvSpPr>
          <p:cNvPr id="16" name="爆発 1 4"/>
          <p:cNvSpPr/>
          <p:nvPr/>
        </p:nvSpPr>
        <p:spPr>
          <a:xfrm>
            <a:off x="1695796" y="5880847"/>
            <a:ext cx="1386218" cy="775369"/>
          </a:xfrm>
          <a:prstGeom prst="irregularSeal1">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100" dirty="0" smtClean="0"/>
              <a:t>障害</a:t>
            </a:r>
            <a:endParaRPr kumimoji="1" lang="ja-JP" altLang="en-US" sz="2100" dirty="0"/>
          </a:p>
        </p:txBody>
      </p:sp>
    </p:spTree>
    <p:extLst>
      <p:ext uri="{BB962C8B-B14F-4D97-AF65-F5344CB8AC3E}">
        <p14:creationId xmlns:p14="http://schemas.microsoft.com/office/powerpoint/2010/main" val="67239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par>
                                <p:cTn id="23" presetID="22" presetClass="entr" presetSubtype="4"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par>
                                <p:cTn id="31" presetID="22" presetClass="entr" presetSubtype="4"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2" grpId="0"/>
      <p:bldP spid="18"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ハードウェアを用いた異常</a:t>
            </a:r>
            <a:r>
              <a:rPr lang="ja-JP" altLang="en-US" dirty="0"/>
              <a:t>検知</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専用</a:t>
            </a:r>
            <a:r>
              <a:rPr lang="ja-JP" altLang="en-US" dirty="0"/>
              <a:t>ハードウェア</a:t>
            </a:r>
            <a:r>
              <a:rPr lang="ja-JP" altLang="en-US" dirty="0" smtClean="0"/>
              <a:t>を利用</a:t>
            </a:r>
            <a:endParaRPr lang="en-US" altLang="ja-JP" dirty="0" smtClean="0"/>
          </a:p>
          <a:p>
            <a:pPr lvl="1"/>
            <a:r>
              <a:rPr lang="en-US" altLang="ja-JP" dirty="0" smtClean="0"/>
              <a:t>PCI</a:t>
            </a:r>
            <a:r>
              <a:rPr lang="ja-JP" altLang="en-US" dirty="0" smtClean="0"/>
              <a:t>カード上で</a:t>
            </a:r>
            <a:r>
              <a:rPr lang="en-US" altLang="ja-JP" dirty="0" smtClean="0"/>
              <a:t>OS</a:t>
            </a:r>
            <a:r>
              <a:rPr lang="ja-JP" altLang="en-US" dirty="0" smtClean="0"/>
              <a:t>の整合性を安全に検査</a:t>
            </a:r>
            <a:r>
              <a:rPr lang="en-US" altLang="ja-JP" dirty="0" smtClean="0"/>
              <a:t> [</a:t>
            </a:r>
            <a:r>
              <a:rPr lang="en-US" altLang="ja-JP" dirty="0"/>
              <a:t>Petroni et al. </a:t>
            </a:r>
            <a:r>
              <a:rPr lang="en-US" altLang="ja-JP" dirty="0" smtClean="0"/>
              <a:t>’04]</a:t>
            </a:r>
            <a:endParaRPr lang="en-US" altLang="ja-JP" dirty="0"/>
          </a:p>
          <a:p>
            <a:pPr lvl="1"/>
            <a:r>
              <a:rPr lang="ja-JP" altLang="en-US" dirty="0" smtClean="0"/>
              <a:t>高コストであることが多い</a:t>
            </a:r>
            <a:endParaRPr lang="en-US" altLang="ja-JP" dirty="0"/>
          </a:p>
          <a:p>
            <a:r>
              <a:rPr lang="ja-JP" altLang="en-US" dirty="0"/>
              <a:t>汎用</a:t>
            </a:r>
            <a:r>
              <a:rPr lang="en-US" altLang="ja-JP" dirty="0"/>
              <a:t>CPU</a:t>
            </a:r>
            <a:r>
              <a:rPr lang="ja-JP" altLang="en-US" dirty="0"/>
              <a:t>の隔離実行のための機能を</a:t>
            </a:r>
            <a:r>
              <a:rPr lang="ja-JP" altLang="en-US" dirty="0" smtClean="0"/>
              <a:t>利用</a:t>
            </a:r>
            <a:endParaRPr lang="en-US" altLang="ja-JP" dirty="0" smtClean="0"/>
          </a:p>
          <a:p>
            <a:pPr lvl="1"/>
            <a:r>
              <a:rPr lang="en-US" altLang="ja-JP" dirty="0" smtClean="0"/>
              <a:t>Intel</a:t>
            </a:r>
            <a:r>
              <a:rPr lang="ja-JP" altLang="en-US" dirty="0" smtClean="0"/>
              <a:t>製</a:t>
            </a:r>
            <a:r>
              <a:rPr lang="en-US" altLang="ja-JP" dirty="0" smtClean="0"/>
              <a:t>CPU</a:t>
            </a:r>
            <a:r>
              <a:rPr lang="ja-JP" altLang="en-US" dirty="0" smtClean="0"/>
              <a:t>の</a:t>
            </a:r>
            <a:r>
              <a:rPr lang="en-US" altLang="ja-JP" dirty="0" smtClean="0"/>
              <a:t>SMM</a:t>
            </a:r>
            <a:r>
              <a:rPr lang="ja-JP" altLang="en-US" dirty="0" smtClean="0"/>
              <a:t>と呼ばれるモード</a:t>
            </a:r>
            <a:r>
              <a:rPr lang="ja-JP" altLang="en-US" dirty="0"/>
              <a:t>を</a:t>
            </a:r>
            <a:r>
              <a:rPr lang="ja-JP" altLang="en-US" dirty="0" smtClean="0"/>
              <a:t>用いてハイパーバイザを</a:t>
            </a:r>
            <a:r>
              <a:rPr lang="ja-JP" altLang="en-US" dirty="0"/>
              <a:t>安全</a:t>
            </a:r>
            <a:r>
              <a:rPr lang="ja-JP" altLang="en-US" dirty="0" smtClean="0"/>
              <a:t>に監視</a:t>
            </a:r>
            <a:r>
              <a:rPr lang="en-US" altLang="ja-JP" dirty="0" smtClean="0"/>
              <a:t> </a:t>
            </a:r>
            <a:r>
              <a:rPr lang="en-US" altLang="ja-JP" dirty="0"/>
              <a:t>[Rutkowska et al. ’08]</a:t>
            </a:r>
          </a:p>
          <a:p>
            <a:pPr lvl="2"/>
            <a:r>
              <a:rPr lang="en-US" altLang="ja-JP" dirty="0" smtClean="0"/>
              <a:t>SMM</a:t>
            </a:r>
            <a:r>
              <a:rPr lang="ja-JP" altLang="en-US" dirty="0" smtClean="0"/>
              <a:t>での実行は低速であり，性能面に課題</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109" y="5143723"/>
            <a:ext cx="1612465" cy="958394"/>
          </a:xfrm>
          <a:prstGeom prst="rect">
            <a:avLst/>
          </a:prstGeom>
        </p:spPr>
      </p:pic>
      <p:sp>
        <p:nvSpPr>
          <p:cNvPr id="6" name="テキスト ボックス 5"/>
          <p:cNvSpPr txBox="1"/>
          <p:nvPr/>
        </p:nvSpPr>
        <p:spPr>
          <a:xfrm>
            <a:off x="5870923" y="5207422"/>
            <a:ext cx="142210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100" dirty="0" smtClean="0"/>
              <a:t>監視</a:t>
            </a:r>
            <a:endParaRPr kumimoji="1" lang="ja-JP" altLang="en-US" sz="2100" dirty="0"/>
          </a:p>
        </p:txBody>
      </p:sp>
      <p:sp>
        <p:nvSpPr>
          <p:cNvPr id="7" name="テキスト ボックス 6"/>
          <p:cNvSpPr txBox="1"/>
          <p:nvPr/>
        </p:nvSpPr>
        <p:spPr>
          <a:xfrm>
            <a:off x="8149471" y="4728225"/>
            <a:ext cx="99136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a:t>CPU</a:t>
            </a:r>
            <a:endParaRPr kumimoji="1" lang="ja-JP" altLang="en-US" sz="2100" dirty="0"/>
          </a:p>
        </p:txBody>
      </p:sp>
      <p:sp>
        <p:nvSpPr>
          <p:cNvPr id="8" name="角丸四角形 7"/>
          <p:cNvSpPr/>
          <p:nvPr/>
        </p:nvSpPr>
        <p:spPr>
          <a:xfrm>
            <a:off x="3730576" y="5361600"/>
            <a:ext cx="1728567" cy="522640"/>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endParaRPr kumimoji="1" lang="ja-JP" altLang="en-US" sz="2100" dirty="0"/>
          </a:p>
        </p:txBody>
      </p:sp>
      <p:sp>
        <p:nvSpPr>
          <p:cNvPr id="10" name="テキスト ボックス 9"/>
          <p:cNvSpPr txBox="1"/>
          <p:nvPr/>
        </p:nvSpPr>
        <p:spPr>
          <a:xfrm>
            <a:off x="2122649" y="5207422"/>
            <a:ext cx="142210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100" dirty="0" smtClean="0"/>
              <a:t>監視</a:t>
            </a:r>
            <a:endParaRPr kumimoji="1" lang="ja-JP" altLang="en-US" sz="2100" dirty="0"/>
          </a:p>
        </p:txBody>
      </p:sp>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4808" y="5143723"/>
            <a:ext cx="1120201" cy="958394"/>
          </a:xfrm>
          <a:prstGeom prst="rect">
            <a:avLst/>
          </a:prstGeom>
        </p:spPr>
      </p:pic>
      <p:sp>
        <p:nvSpPr>
          <p:cNvPr id="12" name="テキスト ボックス 11"/>
          <p:cNvSpPr txBox="1"/>
          <p:nvPr/>
        </p:nvSpPr>
        <p:spPr>
          <a:xfrm>
            <a:off x="0" y="4728225"/>
            <a:ext cx="1233377"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solidFill>
                  <a:schemeClr val="tx1"/>
                </a:solidFill>
              </a:rPr>
              <a:t>PCI</a:t>
            </a:r>
            <a:r>
              <a:rPr kumimoji="1" lang="ja-JP" altLang="en-US" sz="2100" dirty="0" smtClean="0">
                <a:solidFill>
                  <a:schemeClr val="tx1"/>
                </a:solidFill>
              </a:rPr>
              <a:t>カード</a:t>
            </a:r>
            <a:endParaRPr kumimoji="1" lang="ja-JP" altLang="en-US" sz="2100" dirty="0">
              <a:solidFill>
                <a:schemeClr val="tx1"/>
              </a:solidFill>
            </a:endParaRPr>
          </a:p>
        </p:txBody>
      </p:sp>
      <p:cxnSp>
        <p:nvCxnSpPr>
          <p:cNvPr id="13" name="直線矢印コネクタ 12"/>
          <p:cNvCxnSpPr>
            <a:stCxn id="5" idx="3"/>
            <a:endCxn id="8" idx="1"/>
          </p:cNvCxnSpPr>
          <p:nvPr/>
        </p:nvCxnSpPr>
        <p:spPr>
          <a:xfrm>
            <a:off x="1934574" y="5622920"/>
            <a:ext cx="1796002" cy="0"/>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cxnSp>
        <p:nvCxnSpPr>
          <p:cNvPr id="14" name="直線矢印コネクタ 13"/>
          <p:cNvCxnSpPr>
            <a:stCxn id="11" idx="1"/>
            <a:endCxn id="8" idx="3"/>
          </p:cNvCxnSpPr>
          <p:nvPr/>
        </p:nvCxnSpPr>
        <p:spPr>
          <a:xfrm flipH="1">
            <a:off x="5459143" y="5622920"/>
            <a:ext cx="2245665" cy="0"/>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012981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GPUSentinel</a:t>
            </a:r>
            <a:r>
              <a:rPr lang="en-US" altLang="ja-JP" dirty="0" smtClean="0"/>
              <a:t> [</a:t>
            </a:r>
            <a:r>
              <a:rPr lang="ja-JP" altLang="en-US" dirty="0" smtClean="0"/>
              <a:t>尾崎ら</a:t>
            </a:r>
            <a:r>
              <a:rPr lang="en-US" altLang="ja-JP" dirty="0" smtClean="0"/>
              <a:t>’18]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GPU</a:t>
            </a:r>
            <a:r>
              <a:rPr lang="ja-JP" altLang="en-US" dirty="0"/>
              <a:t>上で</a:t>
            </a:r>
            <a:r>
              <a:rPr lang="en-US" altLang="ja-JP" dirty="0"/>
              <a:t>OS</a:t>
            </a:r>
            <a:r>
              <a:rPr lang="ja-JP" altLang="en-US" dirty="0"/>
              <a:t>監視システムを</a:t>
            </a:r>
            <a:r>
              <a:rPr lang="ja-JP" altLang="en-US" dirty="0" smtClean="0"/>
              <a:t>実行して異常検知</a:t>
            </a:r>
            <a:endParaRPr lang="en-US" altLang="ja-JP" dirty="0" smtClean="0"/>
          </a:p>
          <a:p>
            <a:pPr lvl="1"/>
            <a:r>
              <a:rPr lang="ja-JP" altLang="en-US" dirty="0" smtClean="0"/>
              <a:t>高信頼・低コスト・高性能の</a:t>
            </a:r>
            <a:r>
              <a:rPr lang="en-US" altLang="ja-JP" dirty="0" smtClean="0"/>
              <a:t>3</a:t>
            </a:r>
            <a:r>
              <a:rPr lang="ja-JP" altLang="en-US" dirty="0" smtClean="0"/>
              <a:t>つを満たす</a:t>
            </a:r>
            <a:endParaRPr lang="en-US" altLang="ja-JP" dirty="0" smtClean="0"/>
          </a:p>
          <a:p>
            <a:pPr lvl="2"/>
            <a:r>
              <a:rPr lang="en-US" altLang="ja-JP" dirty="0" smtClean="0"/>
              <a:t>OS</a:t>
            </a:r>
            <a:r>
              <a:rPr lang="ja-JP" altLang="en-US" dirty="0" smtClean="0"/>
              <a:t>の異常の影響を受けにくく，多くの計算機に標準搭載</a:t>
            </a:r>
            <a:endParaRPr lang="en-US" altLang="ja-JP" dirty="0" smtClean="0"/>
          </a:p>
          <a:p>
            <a:pPr lvl="2"/>
            <a:r>
              <a:rPr lang="ja-JP" altLang="en-US" dirty="0" smtClean="0"/>
              <a:t>多数の演算コアを用いて並列に検知が可能</a:t>
            </a:r>
            <a:endParaRPr lang="en-US" altLang="ja-JP" dirty="0" smtClean="0"/>
          </a:p>
          <a:p>
            <a:pPr lvl="1"/>
            <a:r>
              <a:rPr lang="en-US" altLang="ja-JP" dirty="0" smtClean="0"/>
              <a:t>OS</a:t>
            </a:r>
            <a:r>
              <a:rPr lang="ja-JP" altLang="en-US" dirty="0" smtClean="0"/>
              <a:t>監視システムは</a:t>
            </a:r>
            <a:r>
              <a:rPr lang="en-US" altLang="ja-JP" dirty="0" smtClean="0"/>
              <a:t>GPU</a:t>
            </a:r>
            <a:r>
              <a:rPr lang="ja-JP" altLang="en-US" dirty="0" smtClean="0"/>
              <a:t>を占有して自律的に動作</a:t>
            </a:r>
            <a:endParaRPr lang="en-US" altLang="ja-JP" dirty="0" smtClean="0"/>
          </a:p>
          <a:p>
            <a:pPr lvl="1"/>
            <a:r>
              <a:rPr lang="ja-JP" altLang="en-US" dirty="0"/>
              <a:t>メインメモリ上の</a:t>
            </a:r>
            <a:r>
              <a:rPr lang="en-US" altLang="ja-JP" dirty="0"/>
              <a:t>OS</a:t>
            </a:r>
            <a:r>
              <a:rPr lang="ja-JP" altLang="en-US" dirty="0"/>
              <a:t>データを解析することで異常</a:t>
            </a:r>
            <a:r>
              <a:rPr lang="ja-JP" altLang="en-US" dirty="0" smtClean="0"/>
              <a:t>検知</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5</a:t>
            </a:fld>
            <a:endParaRPr lang="en-US" dirty="0"/>
          </a:p>
        </p:txBody>
      </p:sp>
      <p:sp>
        <p:nvSpPr>
          <p:cNvPr id="45" name="角丸四角形 44"/>
          <p:cNvSpPr/>
          <p:nvPr/>
        </p:nvSpPr>
        <p:spPr>
          <a:xfrm>
            <a:off x="6179512" y="4186218"/>
            <a:ext cx="2497326" cy="21311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42" name="角丸四角形 41"/>
          <p:cNvSpPr/>
          <p:nvPr/>
        </p:nvSpPr>
        <p:spPr>
          <a:xfrm>
            <a:off x="467160" y="4191000"/>
            <a:ext cx="5226259" cy="21311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43" name="テキスト ボックス 42"/>
          <p:cNvSpPr txBox="1"/>
          <p:nvPr/>
        </p:nvSpPr>
        <p:spPr>
          <a:xfrm>
            <a:off x="1986056" y="4190069"/>
            <a:ext cx="2193812"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dirty="0" smtClean="0"/>
              <a:t>監視対象ホスト</a:t>
            </a:r>
            <a:endParaRPr kumimoji="1" lang="ja-JP" altLang="en-US" sz="2400" dirty="0"/>
          </a:p>
        </p:txBody>
      </p:sp>
      <p:sp>
        <p:nvSpPr>
          <p:cNvPr id="44" name="角丸四角形 43"/>
          <p:cNvSpPr/>
          <p:nvPr/>
        </p:nvSpPr>
        <p:spPr>
          <a:xfrm>
            <a:off x="644810" y="5764089"/>
            <a:ext cx="884862" cy="470650"/>
          </a:xfrm>
          <a:prstGeom prst="roundRect">
            <a:avLst/>
          </a:prstGeom>
          <a:solidFill>
            <a:schemeClr val="accent1">
              <a:lumMod val="60000"/>
              <a:lumOff val="4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CPU</a:t>
            </a:r>
            <a:endParaRPr kumimoji="1" lang="ja-JP" altLang="en-US" sz="2100" dirty="0"/>
          </a:p>
        </p:txBody>
      </p:sp>
      <p:sp>
        <p:nvSpPr>
          <p:cNvPr id="46" name="角丸四角形 45"/>
          <p:cNvSpPr/>
          <p:nvPr/>
        </p:nvSpPr>
        <p:spPr>
          <a:xfrm>
            <a:off x="650344" y="5230138"/>
            <a:ext cx="2531936" cy="48633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endParaRPr kumimoji="1" lang="ja-JP" altLang="en-US" sz="2100" dirty="0"/>
          </a:p>
        </p:txBody>
      </p:sp>
      <p:sp>
        <p:nvSpPr>
          <p:cNvPr id="51" name="テキスト ボックス 50"/>
          <p:cNvSpPr txBox="1"/>
          <p:nvPr/>
        </p:nvSpPr>
        <p:spPr>
          <a:xfrm>
            <a:off x="3265590" y="5652559"/>
            <a:ext cx="750357"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smtClean="0"/>
              <a:t>監視</a:t>
            </a:r>
            <a:endParaRPr kumimoji="1" lang="ja-JP" altLang="en-US" sz="2000" dirty="0"/>
          </a:p>
        </p:txBody>
      </p:sp>
      <p:sp>
        <p:nvSpPr>
          <p:cNvPr id="53" name="角丸四角形 52"/>
          <p:cNvSpPr/>
          <p:nvPr/>
        </p:nvSpPr>
        <p:spPr>
          <a:xfrm>
            <a:off x="3963161" y="4965761"/>
            <a:ext cx="1569473" cy="1268978"/>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54" name="テキスト ボックス 53"/>
          <p:cNvSpPr txBox="1"/>
          <p:nvPr/>
        </p:nvSpPr>
        <p:spPr>
          <a:xfrm>
            <a:off x="4253598" y="4961153"/>
            <a:ext cx="989620"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t>GPU</a:t>
            </a:r>
            <a:endParaRPr kumimoji="1" lang="ja-JP" altLang="en-US" sz="2100" dirty="0"/>
          </a:p>
        </p:txBody>
      </p:sp>
      <p:sp>
        <p:nvSpPr>
          <p:cNvPr id="55" name="角丸四角形 54"/>
          <p:cNvSpPr/>
          <p:nvPr/>
        </p:nvSpPr>
        <p:spPr>
          <a:xfrm>
            <a:off x="4097533" y="5407098"/>
            <a:ext cx="1302326"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57" name="角丸四角形 56"/>
          <p:cNvSpPr/>
          <p:nvPr/>
        </p:nvSpPr>
        <p:spPr>
          <a:xfrm>
            <a:off x="1631663" y="5761928"/>
            <a:ext cx="1552343" cy="47281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cxnSp>
        <p:nvCxnSpPr>
          <p:cNvPr id="59" name="直線矢印コネクタ 58"/>
          <p:cNvCxnSpPr>
            <a:endCxn id="57" idx="3"/>
          </p:cNvCxnSpPr>
          <p:nvPr/>
        </p:nvCxnSpPr>
        <p:spPr>
          <a:xfrm flipH="1">
            <a:off x="3184006" y="5998333"/>
            <a:ext cx="913527" cy="1"/>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47" name="テキスト ボックス 46"/>
          <p:cNvSpPr txBox="1"/>
          <p:nvPr/>
        </p:nvSpPr>
        <p:spPr>
          <a:xfrm>
            <a:off x="6435917" y="4190069"/>
            <a:ext cx="1984516"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dirty="0" smtClean="0"/>
              <a:t>リモートホスト</a:t>
            </a:r>
            <a:endParaRPr kumimoji="1" lang="ja-JP" altLang="en-US" sz="2400" dirty="0"/>
          </a:p>
        </p:txBody>
      </p:sp>
      <p:sp>
        <p:nvSpPr>
          <p:cNvPr id="68" name="角丸四角形 67"/>
          <p:cNvSpPr/>
          <p:nvPr/>
        </p:nvSpPr>
        <p:spPr>
          <a:xfrm>
            <a:off x="6648187" y="5230138"/>
            <a:ext cx="1559975"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リモート監視</a:t>
            </a:r>
            <a:endParaRPr kumimoji="1" lang="en-US" altLang="ja-JP" dirty="0" smtClean="0"/>
          </a:p>
          <a:p>
            <a:pPr algn="ctr"/>
            <a:r>
              <a:rPr kumimoji="1" lang="ja-JP" altLang="en-US" dirty="0" smtClean="0"/>
              <a:t>システム</a:t>
            </a:r>
            <a:endParaRPr kumimoji="1" lang="ja-JP" altLang="en-US" dirty="0"/>
          </a:p>
        </p:txBody>
      </p:sp>
    </p:spTree>
    <p:extLst>
      <p:ext uri="{BB962C8B-B14F-4D97-AF65-F5344CB8AC3E}">
        <p14:creationId xmlns:p14="http://schemas.microsoft.com/office/powerpoint/2010/main" val="23536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down)">
                                      <p:cBhvr>
                                        <p:cTn id="7" dur="500"/>
                                        <p:tgtEl>
                                          <p:spTgt spid="51"/>
                                        </p:tgtEl>
                                      </p:cBhvr>
                                    </p:animEffect>
                                  </p:childTnLst>
                                </p:cTn>
                              </p:par>
                              <p:par>
                                <p:cTn id="8" presetID="22" presetClass="entr" presetSubtype="4" fill="hold"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wipe(down)">
                                      <p:cBhvr>
                                        <p:cTn id="10"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smtClean="0"/>
              <a:t>検知結果の通知</a:t>
            </a:r>
            <a:endParaRPr kumimoji="1" lang="ja-JP" altLang="en-US" dirty="0"/>
          </a:p>
        </p:txBody>
      </p:sp>
      <p:sp>
        <p:nvSpPr>
          <p:cNvPr id="3" name="Content Placeholder 2"/>
          <p:cNvSpPr>
            <a:spLocks noGrp="1"/>
          </p:cNvSpPr>
          <p:nvPr>
            <p:ph idx="1"/>
          </p:nvPr>
        </p:nvSpPr>
        <p:spPr/>
        <p:txBody>
          <a:bodyPr/>
          <a:lstStyle/>
          <a:p>
            <a:r>
              <a:rPr lang="en-US" altLang="ja-JP" dirty="0" smtClean="0"/>
              <a:t>OS</a:t>
            </a:r>
            <a:r>
              <a:rPr lang="ja-JP" altLang="en-US" dirty="0" smtClean="0"/>
              <a:t>の通信機能</a:t>
            </a:r>
            <a:r>
              <a:rPr lang="ja-JP" altLang="en-US" dirty="0"/>
              <a:t>を利用して検知結果を</a:t>
            </a:r>
            <a:r>
              <a:rPr lang="ja-JP" altLang="en-US" dirty="0" smtClean="0"/>
              <a:t>通知する必要</a:t>
            </a:r>
            <a:endParaRPr lang="en-US" altLang="ja-JP" dirty="0"/>
          </a:p>
          <a:p>
            <a:pPr lvl="1"/>
            <a:r>
              <a:rPr lang="en-US" altLang="ja-JP" dirty="0"/>
              <a:t>GPU</a:t>
            </a:r>
            <a:r>
              <a:rPr lang="ja-JP" altLang="en-US" dirty="0"/>
              <a:t>は能動的にネットワーク通信を行えない</a:t>
            </a:r>
            <a:r>
              <a:rPr lang="ja-JP" altLang="en-US" dirty="0" smtClean="0"/>
              <a:t>ため</a:t>
            </a:r>
            <a:endParaRPr lang="en-US" altLang="ja-JP" dirty="0" smtClean="0"/>
          </a:p>
          <a:p>
            <a:pPr lvl="1"/>
            <a:r>
              <a:rPr lang="en-US" altLang="ja-JP" dirty="0" smtClean="0"/>
              <a:t>OS</a:t>
            </a:r>
            <a:r>
              <a:rPr lang="ja-JP" altLang="en-US" dirty="0" smtClean="0"/>
              <a:t>上のプロセスを介してリモートホストに通知</a:t>
            </a:r>
            <a:endParaRPr lang="en-US" altLang="ja-JP" dirty="0"/>
          </a:p>
          <a:p>
            <a:pPr lvl="1"/>
            <a:r>
              <a:rPr lang="en-US" altLang="ja-JP" dirty="0"/>
              <a:t>OS</a:t>
            </a:r>
            <a:r>
              <a:rPr lang="ja-JP" altLang="en-US" dirty="0"/>
              <a:t>内部の</a:t>
            </a:r>
            <a:r>
              <a:rPr lang="ja-JP" altLang="en-US" dirty="0" smtClean="0"/>
              <a:t>異常により検知結果を通知できなくなる</a:t>
            </a:r>
            <a:endParaRPr lang="en-US" altLang="ja-JP" dirty="0" smtClean="0"/>
          </a:p>
          <a:p>
            <a:pPr lvl="2"/>
            <a:r>
              <a:rPr lang="en-US" altLang="ja-JP" dirty="0" smtClean="0"/>
              <a:t>OS</a:t>
            </a:r>
            <a:r>
              <a:rPr lang="ja-JP" altLang="en-US" dirty="0" smtClean="0"/>
              <a:t>の異常停止や攻撃による通信の阻害</a:t>
            </a:r>
            <a:endParaRPr lang="en-US" altLang="ja-JP" dirty="0"/>
          </a:p>
          <a:p>
            <a:endParaRPr kumimoji="1" lang="ja-JP" alt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
        <p:nvSpPr>
          <p:cNvPr id="23" name="角丸四角形 22"/>
          <p:cNvSpPr/>
          <p:nvPr/>
        </p:nvSpPr>
        <p:spPr>
          <a:xfrm>
            <a:off x="6179512" y="4186218"/>
            <a:ext cx="2497326" cy="21311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4" name="角丸四角形 23"/>
          <p:cNvSpPr/>
          <p:nvPr/>
        </p:nvSpPr>
        <p:spPr>
          <a:xfrm>
            <a:off x="467160" y="4191000"/>
            <a:ext cx="5226259" cy="21311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5" name="テキスト ボックス 24"/>
          <p:cNvSpPr txBox="1"/>
          <p:nvPr/>
        </p:nvSpPr>
        <p:spPr>
          <a:xfrm>
            <a:off x="1986056" y="4190069"/>
            <a:ext cx="2193812"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dirty="0" smtClean="0"/>
              <a:t>監視対象ホスト</a:t>
            </a:r>
            <a:endParaRPr kumimoji="1" lang="ja-JP" altLang="en-US" sz="2400" dirty="0"/>
          </a:p>
        </p:txBody>
      </p:sp>
      <p:sp>
        <p:nvSpPr>
          <p:cNvPr id="26" name="角丸四角形 25"/>
          <p:cNvSpPr/>
          <p:nvPr/>
        </p:nvSpPr>
        <p:spPr>
          <a:xfrm>
            <a:off x="644810" y="5764089"/>
            <a:ext cx="884862" cy="470650"/>
          </a:xfrm>
          <a:prstGeom prst="roundRect">
            <a:avLst/>
          </a:prstGeom>
          <a:solidFill>
            <a:schemeClr val="accent1">
              <a:lumMod val="60000"/>
              <a:lumOff val="4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CPU</a:t>
            </a:r>
            <a:endParaRPr kumimoji="1" lang="ja-JP" altLang="en-US" sz="2100" dirty="0"/>
          </a:p>
        </p:txBody>
      </p:sp>
      <p:sp>
        <p:nvSpPr>
          <p:cNvPr id="27" name="角丸四角形 26"/>
          <p:cNvSpPr/>
          <p:nvPr/>
        </p:nvSpPr>
        <p:spPr>
          <a:xfrm>
            <a:off x="650344" y="5230138"/>
            <a:ext cx="2531936" cy="48633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endParaRPr kumimoji="1" lang="ja-JP" altLang="en-US" sz="2100" dirty="0"/>
          </a:p>
        </p:txBody>
      </p:sp>
      <p:sp>
        <p:nvSpPr>
          <p:cNvPr id="28" name="テキスト ボックス 27"/>
          <p:cNvSpPr txBox="1"/>
          <p:nvPr/>
        </p:nvSpPr>
        <p:spPr>
          <a:xfrm>
            <a:off x="4424273" y="4407277"/>
            <a:ext cx="1269146"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a:t>検知</a:t>
            </a:r>
            <a:r>
              <a:rPr kumimoji="1" lang="ja-JP" altLang="en-US" sz="2000" dirty="0" smtClean="0"/>
              <a:t>結果</a:t>
            </a:r>
            <a:endParaRPr kumimoji="1" lang="ja-JP" altLang="en-US" sz="2000" dirty="0"/>
          </a:p>
        </p:txBody>
      </p:sp>
      <p:sp>
        <p:nvSpPr>
          <p:cNvPr id="29" name="テキスト ボックス 28"/>
          <p:cNvSpPr txBox="1"/>
          <p:nvPr/>
        </p:nvSpPr>
        <p:spPr>
          <a:xfrm>
            <a:off x="3265590" y="5652559"/>
            <a:ext cx="750357"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smtClean="0"/>
              <a:t>監視</a:t>
            </a:r>
            <a:endParaRPr kumimoji="1" lang="ja-JP" altLang="en-US" sz="2000" dirty="0"/>
          </a:p>
        </p:txBody>
      </p:sp>
      <p:sp>
        <p:nvSpPr>
          <p:cNvPr id="30" name="角丸四角形 29"/>
          <p:cNvSpPr/>
          <p:nvPr/>
        </p:nvSpPr>
        <p:spPr>
          <a:xfrm>
            <a:off x="3963161" y="4965761"/>
            <a:ext cx="1569473" cy="1268978"/>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31" name="テキスト ボックス 30"/>
          <p:cNvSpPr txBox="1"/>
          <p:nvPr/>
        </p:nvSpPr>
        <p:spPr>
          <a:xfrm>
            <a:off x="4253598" y="4961153"/>
            <a:ext cx="989620"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t>GPU</a:t>
            </a:r>
            <a:endParaRPr kumimoji="1" lang="ja-JP" altLang="en-US" sz="2100" dirty="0"/>
          </a:p>
        </p:txBody>
      </p:sp>
      <p:sp>
        <p:nvSpPr>
          <p:cNvPr id="32" name="角丸四角形 31"/>
          <p:cNvSpPr/>
          <p:nvPr/>
        </p:nvSpPr>
        <p:spPr>
          <a:xfrm>
            <a:off x="4097533" y="5407098"/>
            <a:ext cx="1302326"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33" name="角丸四角形 32"/>
          <p:cNvSpPr/>
          <p:nvPr/>
        </p:nvSpPr>
        <p:spPr>
          <a:xfrm>
            <a:off x="1631663" y="5761928"/>
            <a:ext cx="1552343" cy="47281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cxnSp>
        <p:nvCxnSpPr>
          <p:cNvPr id="34" name="直線矢印コネクタ 33"/>
          <p:cNvCxnSpPr/>
          <p:nvPr/>
        </p:nvCxnSpPr>
        <p:spPr>
          <a:xfrm flipH="1">
            <a:off x="3184006" y="5998333"/>
            <a:ext cx="913527" cy="1"/>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35" name="テキスト ボックス 34"/>
          <p:cNvSpPr txBox="1"/>
          <p:nvPr/>
        </p:nvSpPr>
        <p:spPr>
          <a:xfrm>
            <a:off x="6435917" y="4190069"/>
            <a:ext cx="1984516"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dirty="0" smtClean="0"/>
              <a:t>リモートホスト</a:t>
            </a:r>
            <a:endParaRPr kumimoji="1" lang="ja-JP" altLang="en-US" sz="2400" dirty="0"/>
          </a:p>
        </p:txBody>
      </p:sp>
      <p:sp>
        <p:nvSpPr>
          <p:cNvPr id="36" name="角丸四角形 35"/>
          <p:cNvSpPr/>
          <p:nvPr/>
        </p:nvSpPr>
        <p:spPr>
          <a:xfrm>
            <a:off x="6648187" y="5230138"/>
            <a:ext cx="1559975"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リモート監視</a:t>
            </a:r>
            <a:endParaRPr kumimoji="1" lang="en-US" altLang="ja-JP" dirty="0" smtClean="0"/>
          </a:p>
          <a:p>
            <a:pPr algn="ctr"/>
            <a:r>
              <a:rPr kumimoji="1" lang="ja-JP" altLang="en-US" dirty="0" smtClean="0"/>
              <a:t>システム</a:t>
            </a:r>
            <a:endParaRPr kumimoji="1" lang="ja-JP" altLang="en-US" dirty="0"/>
          </a:p>
        </p:txBody>
      </p:sp>
      <p:sp>
        <p:nvSpPr>
          <p:cNvPr id="37" name="U ターン矢印 36"/>
          <p:cNvSpPr/>
          <p:nvPr/>
        </p:nvSpPr>
        <p:spPr>
          <a:xfrm>
            <a:off x="1857150" y="4755230"/>
            <a:ext cx="5689465" cy="481135"/>
          </a:xfrm>
          <a:prstGeom prst="uturnArrow">
            <a:avLst>
              <a:gd name="adj1" fmla="val 22838"/>
              <a:gd name="adj2" fmla="val 25000"/>
              <a:gd name="adj3" fmla="val 25000"/>
              <a:gd name="adj4" fmla="val 43750"/>
              <a:gd name="adj5" fmla="val 10000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 name="左矢印 37"/>
          <p:cNvSpPr/>
          <p:nvPr/>
        </p:nvSpPr>
        <p:spPr>
          <a:xfrm>
            <a:off x="3185484" y="5469061"/>
            <a:ext cx="912049" cy="226976"/>
          </a:xfrm>
          <a:prstGeom prst="leftArrow">
            <a:avLst>
              <a:gd name="adj1" fmla="val 50000"/>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5612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500"/>
                                        <p:tgtEl>
                                          <p:spTgt spid="2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down)">
                                      <p:cBhvr>
                                        <p:cTn id="10" dur="500"/>
                                        <p:tgtEl>
                                          <p:spTgt spid="3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wipe(down)">
                                      <p:cBhvr>
                                        <p:cTn id="1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7" grpId="0" animBg="1"/>
      <p:bldP spid="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6547682" y="3668233"/>
            <a:ext cx="2137966" cy="2814944"/>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7" name="角丸四角形 26"/>
          <p:cNvSpPr/>
          <p:nvPr/>
        </p:nvSpPr>
        <p:spPr>
          <a:xfrm>
            <a:off x="432620" y="3668233"/>
            <a:ext cx="4957744" cy="28246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5" name="TextBox 4"/>
          <p:cNvSpPr txBox="1"/>
          <p:nvPr/>
        </p:nvSpPr>
        <p:spPr>
          <a:xfrm>
            <a:off x="5386562" y="4589109"/>
            <a:ext cx="1159485" cy="646331"/>
          </a:xfrm>
          <a:prstGeom prst="rect">
            <a:avLst/>
          </a:prstGeom>
          <a:noFill/>
        </p:spPr>
        <p:txBody>
          <a:bodyPr wrap="none" rtlCol="0">
            <a:spAutoFit/>
          </a:bodyPr>
          <a:lstStyle/>
          <a:p>
            <a:pPr algn="ctr"/>
            <a:r>
              <a:rPr kumimoji="1" lang="en-US" altLang="ja-JP" dirty="0" smtClean="0"/>
              <a:t>GPUDirect</a:t>
            </a:r>
          </a:p>
          <a:p>
            <a:pPr algn="ctr"/>
            <a:r>
              <a:rPr kumimoji="1" lang="en-US" altLang="ja-JP" dirty="0" smtClean="0"/>
              <a:t>RDMA</a:t>
            </a:r>
            <a:endParaRPr kumimoji="1" lang="ja-JP" altLang="en-US" dirty="0"/>
          </a:p>
        </p:txBody>
      </p:sp>
      <p:sp>
        <p:nvSpPr>
          <p:cNvPr id="2" name="タイトル 1"/>
          <p:cNvSpPr>
            <a:spLocks noGrp="1"/>
          </p:cNvSpPr>
          <p:nvPr>
            <p:ph type="title"/>
          </p:nvPr>
        </p:nvSpPr>
        <p:spPr/>
        <p:txBody>
          <a:bodyPr/>
          <a:lstStyle/>
          <a:p>
            <a:r>
              <a:rPr lang="ja-JP" altLang="en-US" dirty="0" smtClean="0"/>
              <a:t>提案：</a:t>
            </a:r>
            <a:r>
              <a:rPr lang="en-US" altLang="ja-JP" dirty="0" smtClean="0"/>
              <a:t>GRASS</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監視対象ホストの</a:t>
            </a:r>
            <a:r>
              <a:rPr lang="en-US" altLang="ja-JP" dirty="0" smtClean="0"/>
              <a:t>OS</a:t>
            </a:r>
            <a:r>
              <a:rPr lang="ja-JP" altLang="en-US" dirty="0" smtClean="0"/>
              <a:t>を</a:t>
            </a:r>
            <a:r>
              <a:rPr lang="ja-JP" altLang="en-US" dirty="0"/>
              <a:t>介さずに</a:t>
            </a:r>
            <a:r>
              <a:rPr lang="en-US" altLang="ja-JP" dirty="0"/>
              <a:t>GPU</a:t>
            </a:r>
            <a:r>
              <a:rPr lang="ja-JP" altLang="en-US" dirty="0"/>
              <a:t>と</a:t>
            </a:r>
            <a:r>
              <a:rPr lang="ja-JP" altLang="en-US" dirty="0" smtClean="0"/>
              <a:t>直接ネットワーク通信を行い，検知結果を取得</a:t>
            </a:r>
            <a:endParaRPr lang="en-US" altLang="ja-JP" dirty="0" smtClean="0"/>
          </a:p>
          <a:p>
            <a:pPr lvl="1"/>
            <a:r>
              <a:rPr lang="en-US" altLang="ja-JP" dirty="0"/>
              <a:t>GPUDirect RDMA</a:t>
            </a:r>
            <a:r>
              <a:rPr lang="ja-JP" altLang="en-US" dirty="0"/>
              <a:t>と呼ばれる機能を利用して実現</a:t>
            </a:r>
            <a:endParaRPr lang="en-US" altLang="ja-JP" dirty="0"/>
          </a:p>
          <a:p>
            <a:pPr lvl="2"/>
            <a:r>
              <a:rPr lang="en-US" altLang="ja-JP" dirty="0" smtClean="0"/>
              <a:t>GPU</a:t>
            </a:r>
            <a:r>
              <a:rPr lang="ja-JP" altLang="en-US" dirty="0" smtClean="0"/>
              <a:t>上の</a:t>
            </a:r>
            <a:r>
              <a:rPr lang="en-US" altLang="ja-JP" dirty="0" smtClean="0"/>
              <a:t>OS</a:t>
            </a:r>
            <a:r>
              <a:rPr lang="ja-JP" altLang="en-US" dirty="0" smtClean="0"/>
              <a:t>監視システムが検知結果を</a:t>
            </a:r>
            <a:r>
              <a:rPr lang="en-US" altLang="ja-JP" dirty="0" smtClean="0"/>
              <a:t>GPU</a:t>
            </a:r>
            <a:r>
              <a:rPr lang="ja-JP" altLang="en-US" dirty="0" smtClean="0"/>
              <a:t>メモリに格納</a:t>
            </a:r>
            <a:endParaRPr lang="en-US" altLang="ja-JP" dirty="0"/>
          </a:p>
          <a:p>
            <a:pPr lvl="2"/>
            <a:r>
              <a:rPr lang="ja-JP" altLang="en-US" dirty="0" smtClean="0"/>
              <a:t>リモートホストは</a:t>
            </a:r>
            <a:r>
              <a:rPr lang="en-US" altLang="ja-JP" dirty="0" smtClean="0"/>
              <a:t>GPU</a:t>
            </a:r>
            <a:r>
              <a:rPr lang="ja-JP" altLang="en-US" dirty="0" smtClean="0"/>
              <a:t>メモリから直接，検知結果を取得</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7</a:t>
            </a:fld>
            <a:endParaRPr lang="en-US" dirty="0"/>
          </a:p>
        </p:txBody>
      </p:sp>
      <p:sp>
        <p:nvSpPr>
          <p:cNvPr id="28" name="角丸四角形 27"/>
          <p:cNvSpPr/>
          <p:nvPr/>
        </p:nvSpPr>
        <p:spPr>
          <a:xfrm>
            <a:off x="3537442" y="4075680"/>
            <a:ext cx="1572239" cy="1727574"/>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30" name="テキスト ボックス 29"/>
          <p:cNvSpPr txBox="1"/>
          <p:nvPr/>
        </p:nvSpPr>
        <p:spPr>
          <a:xfrm>
            <a:off x="1987797" y="3668658"/>
            <a:ext cx="1852711"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smtClean="0"/>
              <a:t>監視対象ホスト</a:t>
            </a:r>
            <a:endParaRPr kumimoji="1" lang="ja-JP" altLang="en-US" sz="2000" dirty="0"/>
          </a:p>
        </p:txBody>
      </p:sp>
      <p:sp>
        <p:nvSpPr>
          <p:cNvPr id="31" name="テキスト ボックス 30"/>
          <p:cNvSpPr txBox="1"/>
          <p:nvPr/>
        </p:nvSpPr>
        <p:spPr>
          <a:xfrm>
            <a:off x="3827879" y="4071072"/>
            <a:ext cx="99136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t>GPU</a:t>
            </a:r>
            <a:endParaRPr kumimoji="1" lang="ja-JP" altLang="en-US" sz="2100" dirty="0"/>
          </a:p>
        </p:txBody>
      </p:sp>
      <p:sp>
        <p:nvSpPr>
          <p:cNvPr id="36" name="テキスト ボックス 35"/>
          <p:cNvSpPr txBox="1"/>
          <p:nvPr/>
        </p:nvSpPr>
        <p:spPr>
          <a:xfrm>
            <a:off x="6778531" y="3668233"/>
            <a:ext cx="1684427"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smtClean="0"/>
              <a:t>リモートホスト</a:t>
            </a:r>
            <a:endParaRPr kumimoji="1" lang="ja-JP" altLang="en-US" sz="2000" dirty="0"/>
          </a:p>
        </p:txBody>
      </p:sp>
      <p:cxnSp>
        <p:nvCxnSpPr>
          <p:cNvPr id="37" name="直線コネクタ 36"/>
          <p:cNvCxnSpPr>
            <a:stCxn id="40" idx="3"/>
            <a:endCxn id="58" idx="1"/>
          </p:cNvCxnSpPr>
          <p:nvPr/>
        </p:nvCxnSpPr>
        <p:spPr>
          <a:xfrm flipV="1">
            <a:off x="5188045" y="6113346"/>
            <a:ext cx="1501859" cy="6044"/>
          </a:xfrm>
          <a:prstGeom prst="line">
            <a:avLst/>
          </a:prstGeom>
          <a:ln w="38100">
            <a:solidFill>
              <a:schemeClr val="tx1"/>
            </a:solidFill>
          </a:ln>
        </p:spPr>
        <p:style>
          <a:lnRef idx="2">
            <a:schemeClr val="dk1"/>
          </a:lnRef>
          <a:fillRef idx="0">
            <a:schemeClr val="dk1"/>
          </a:fillRef>
          <a:effectRef idx="1">
            <a:schemeClr val="dk1"/>
          </a:effectRef>
          <a:fontRef idx="minor">
            <a:schemeClr val="tx1"/>
          </a:fontRef>
        </p:style>
      </p:cxnSp>
      <p:sp>
        <p:nvSpPr>
          <p:cNvPr id="39" name="角丸四角形 38"/>
          <p:cNvSpPr/>
          <p:nvPr/>
        </p:nvSpPr>
        <p:spPr>
          <a:xfrm>
            <a:off x="3673425" y="4486422"/>
            <a:ext cx="1304622"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40" name="角丸四角形 39"/>
          <p:cNvSpPr/>
          <p:nvPr/>
        </p:nvSpPr>
        <p:spPr>
          <a:xfrm>
            <a:off x="4577213" y="5888018"/>
            <a:ext cx="610832" cy="462743"/>
          </a:xfrm>
          <a:prstGeom prst="roundRect">
            <a:avLst/>
          </a:prstGeom>
          <a:solidFill>
            <a:schemeClr val="bg1">
              <a:lumMod val="6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NIC</a:t>
            </a:r>
            <a:endParaRPr kumimoji="1" lang="ja-JP" altLang="en-US" sz="2100" dirty="0"/>
          </a:p>
        </p:txBody>
      </p:sp>
      <p:sp>
        <p:nvSpPr>
          <p:cNvPr id="42" name="角丸四角形 41"/>
          <p:cNvSpPr/>
          <p:nvPr/>
        </p:nvSpPr>
        <p:spPr>
          <a:xfrm>
            <a:off x="3673425" y="5216327"/>
            <a:ext cx="1304622" cy="462743"/>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000" dirty="0" smtClean="0"/>
              <a:t>GPU</a:t>
            </a:r>
            <a:r>
              <a:rPr kumimoji="1" lang="ja-JP" altLang="en-US" sz="2000" dirty="0" smtClean="0"/>
              <a:t>メモリ</a:t>
            </a:r>
            <a:endParaRPr kumimoji="1" lang="ja-JP" altLang="en-US" sz="2000" dirty="0"/>
          </a:p>
        </p:txBody>
      </p:sp>
      <p:sp>
        <p:nvSpPr>
          <p:cNvPr id="50" name="角丸四角形 49"/>
          <p:cNvSpPr/>
          <p:nvPr/>
        </p:nvSpPr>
        <p:spPr>
          <a:xfrm>
            <a:off x="6843466" y="5233119"/>
            <a:ext cx="1555079" cy="44340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sp>
        <p:nvSpPr>
          <p:cNvPr id="52" name="角丸四角形 51"/>
          <p:cNvSpPr/>
          <p:nvPr/>
        </p:nvSpPr>
        <p:spPr>
          <a:xfrm>
            <a:off x="6838569" y="4505297"/>
            <a:ext cx="1559975"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リモート監視</a:t>
            </a:r>
            <a:endParaRPr kumimoji="1" lang="en-US" altLang="ja-JP" dirty="0" smtClean="0"/>
          </a:p>
          <a:p>
            <a:pPr algn="ctr"/>
            <a:r>
              <a:rPr kumimoji="1" lang="ja-JP" altLang="en-US" dirty="0" smtClean="0"/>
              <a:t>システム</a:t>
            </a:r>
            <a:endParaRPr kumimoji="1" lang="ja-JP" altLang="en-US" dirty="0"/>
          </a:p>
        </p:txBody>
      </p:sp>
      <p:sp>
        <p:nvSpPr>
          <p:cNvPr id="58" name="角丸四角形 57"/>
          <p:cNvSpPr/>
          <p:nvPr/>
        </p:nvSpPr>
        <p:spPr>
          <a:xfrm>
            <a:off x="6689904" y="5881974"/>
            <a:ext cx="610832" cy="462743"/>
          </a:xfrm>
          <a:prstGeom prst="roundRect">
            <a:avLst/>
          </a:prstGeom>
          <a:solidFill>
            <a:schemeClr val="bg1">
              <a:lumMod val="6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NIC</a:t>
            </a:r>
            <a:endParaRPr kumimoji="1" lang="ja-JP" altLang="en-US" sz="2100" dirty="0"/>
          </a:p>
        </p:txBody>
      </p:sp>
      <p:sp>
        <p:nvSpPr>
          <p:cNvPr id="60" name="左矢印 59"/>
          <p:cNvSpPr/>
          <p:nvPr/>
        </p:nvSpPr>
        <p:spPr>
          <a:xfrm>
            <a:off x="5011589" y="5213009"/>
            <a:ext cx="1826979" cy="253803"/>
          </a:xfrm>
          <a:prstGeom prst="leftArrow">
            <a:avLst>
              <a:gd name="adj1" fmla="val 50000"/>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左矢印 60"/>
          <p:cNvSpPr/>
          <p:nvPr/>
        </p:nvSpPr>
        <p:spPr>
          <a:xfrm flipH="1">
            <a:off x="4989344" y="5456683"/>
            <a:ext cx="1849223" cy="254558"/>
          </a:xfrm>
          <a:prstGeom prst="leftArrow">
            <a:avLst>
              <a:gd name="adj1" fmla="val 50000"/>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714065" y="5213009"/>
            <a:ext cx="886422" cy="470650"/>
          </a:xfrm>
          <a:prstGeom prst="roundRect">
            <a:avLst/>
          </a:prstGeom>
          <a:solidFill>
            <a:schemeClr val="accent1">
              <a:lumMod val="60000"/>
              <a:lumOff val="4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CPU</a:t>
            </a:r>
            <a:endParaRPr kumimoji="1" lang="ja-JP" altLang="en-US" sz="2100" dirty="0"/>
          </a:p>
        </p:txBody>
      </p:sp>
      <p:sp>
        <p:nvSpPr>
          <p:cNvPr id="45" name="角丸四角形 44"/>
          <p:cNvSpPr/>
          <p:nvPr/>
        </p:nvSpPr>
        <p:spPr>
          <a:xfrm>
            <a:off x="719598" y="4679058"/>
            <a:ext cx="2536399" cy="48633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endParaRPr kumimoji="1" lang="ja-JP" altLang="en-US" sz="2100" dirty="0"/>
          </a:p>
        </p:txBody>
      </p:sp>
      <p:sp>
        <p:nvSpPr>
          <p:cNvPr id="46" name="角丸四角形 45"/>
          <p:cNvSpPr/>
          <p:nvPr/>
        </p:nvSpPr>
        <p:spPr>
          <a:xfrm>
            <a:off x="1700918" y="5210848"/>
            <a:ext cx="1555079" cy="47281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spTree>
    <p:extLst>
      <p:ext uri="{BB962C8B-B14F-4D97-AF65-F5344CB8AC3E}">
        <p14:creationId xmlns:p14="http://schemas.microsoft.com/office/powerpoint/2010/main" val="550044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365575" y="4213779"/>
            <a:ext cx="3867026" cy="2144304"/>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cxnSp>
        <p:nvCxnSpPr>
          <p:cNvPr id="6" name="カギ線コネクタ 5"/>
          <p:cNvCxnSpPr>
            <a:stCxn id="27" idx="2"/>
            <a:endCxn id="29" idx="1"/>
          </p:cNvCxnSpPr>
          <p:nvPr/>
        </p:nvCxnSpPr>
        <p:spPr>
          <a:xfrm rot="16200000" flipH="1">
            <a:off x="3114798" y="5604185"/>
            <a:ext cx="304639" cy="407272"/>
          </a:xfrm>
          <a:prstGeom prst="bentConnector2">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lang="en-US" altLang="ja-JP" dirty="0"/>
              <a:t>GPUDirect RDMA</a:t>
            </a:r>
            <a:endParaRPr kumimoji="1" lang="ja-JP" altLang="en-US" dirty="0"/>
          </a:p>
        </p:txBody>
      </p:sp>
      <p:sp>
        <p:nvSpPr>
          <p:cNvPr id="3" name="コンテンツ プレースホルダー 2"/>
          <p:cNvSpPr>
            <a:spLocks noGrp="1"/>
          </p:cNvSpPr>
          <p:nvPr>
            <p:ph idx="1"/>
          </p:nvPr>
        </p:nvSpPr>
        <p:spPr/>
        <p:txBody>
          <a:bodyPr/>
          <a:lstStyle/>
          <a:p>
            <a:r>
              <a:rPr lang="en-US" altLang="ja-JP" dirty="0"/>
              <a:t>CPU</a:t>
            </a:r>
            <a:r>
              <a:rPr lang="ja-JP" altLang="en-US" dirty="0"/>
              <a:t>を介さずにリモートホスト上の</a:t>
            </a:r>
            <a:r>
              <a:rPr lang="en-US" altLang="ja-JP" dirty="0"/>
              <a:t>GPU</a:t>
            </a:r>
            <a:r>
              <a:rPr lang="ja-JP" altLang="en-US" dirty="0"/>
              <a:t>メモリ</a:t>
            </a:r>
            <a:r>
              <a:rPr lang="ja-JP" altLang="en-US" dirty="0" smtClean="0"/>
              <a:t>に直接アクセスする</a:t>
            </a:r>
            <a:r>
              <a:rPr lang="ja-JP" altLang="en-US" dirty="0"/>
              <a:t>ための</a:t>
            </a:r>
            <a:r>
              <a:rPr lang="ja-JP" altLang="en-US" dirty="0" smtClean="0"/>
              <a:t>ハードウェア機構</a:t>
            </a:r>
            <a:endParaRPr lang="en-US" altLang="ja-JP" dirty="0"/>
          </a:p>
          <a:p>
            <a:pPr lvl="1"/>
            <a:r>
              <a:rPr lang="en-US" altLang="ja-JP" dirty="0" smtClean="0"/>
              <a:t>GPU</a:t>
            </a:r>
            <a:r>
              <a:rPr lang="ja-JP" altLang="en-US" dirty="0" smtClean="0"/>
              <a:t>メモリを物理メモリアドレス空間にマッピング</a:t>
            </a:r>
            <a:endParaRPr lang="en-US" altLang="ja-JP" dirty="0"/>
          </a:p>
          <a:p>
            <a:pPr lvl="2"/>
            <a:r>
              <a:rPr lang="en-US" altLang="ja-JP" dirty="0" smtClean="0"/>
              <a:t>NIC</a:t>
            </a:r>
            <a:r>
              <a:rPr lang="ja-JP" altLang="en-US" dirty="0" smtClean="0"/>
              <a:t>からのアクセスを可能にする</a:t>
            </a:r>
            <a:endParaRPr lang="en-US" altLang="ja-JP" dirty="0"/>
          </a:p>
          <a:p>
            <a:pPr lvl="1"/>
            <a:r>
              <a:rPr lang="ja-JP" altLang="en-US" dirty="0" smtClean="0"/>
              <a:t>マッピングした</a:t>
            </a:r>
            <a:r>
              <a:rPr lang="en-US" altLang="ja-JP" dirty="0" smtClean="0"/>
              <a:t>GPU</a:t>
            </a:r>
            <a:r>
              <a:rPr lang="ja-JP" altLang="en-US" dirty="0" smtClean="0"/>
              <a:t>メモリにネットワーク経由でアクセス</a:t>
            </a:r>
            <a:endParaRPr lang="en-US" altLang="ja-JP" dirty="0"/>
          </a:p>
          <a:p>
            <a:pPr lvl="2"/>
            <a:r>
              <a:rPr lang="en-US" altLang="ja-JP" dirty="0" smtClean="0"/>
              <a:t>NIC</a:t>
            </a:r>
            <a:r>
              <a:rPr lang="ja-JP" altLang="en-US" dirty="0" smtClean="0"/>
              <a:t>の</a:t>
            </a:r>
            <a:r>
              <a:rPr lang="en-US" altLang="ja-JP" dirty="0" smtClean="0"/>
              <a:t>RDMA Read/Write</a:t>
            </a:r>
            <a:r>
              <a:rPr lang="ja-JP" altLang="en-US" dirty="0" smtClean="0"/>
              <a:t>機能を用いてデータの読み書きを行う</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8</a:t>
            </a:fld>
            <a:endParaRPr lang="en-US" dirty="0"/>
          </a:p>
        </p:txBody>
      </p:sp>
      <p:sp>
        <p:nvSpPr>
          <p:cNvPr id="28" name="角丸四角形 27"/>
          <p:cNvSpPr/>
          <p:nvPr/>
        </p:nvSpPr>
        <p:spPr>
          <a:xfrm>
            <a:off x="480536" y="4636245"/>
            <a:ext cx="1572239" cy="1017811"/>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30" name="角丸四角形 29"/>
          <p:cNvSpPr/>
          <p:nvPr/>
        </p:nvSpPr>
        <p:spPr>
          <a:xfrm>
            <a:off x="616519" y="5135443"/>
            <a:ext cx="1297844" cy="443401"/>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000" dirty="0" smtClean="0"/>
              <a:t>GPU</a:t>
            </a:r>
            <a:r>
              <a:rPr kumimoji="1" lang="ja-JP" altLang="en-US" sz="2000" dirty="0" smtClean="0"/>
              <a:t>メモリ</a:t>
            </a:r>
            <a:endParaRPr kumimoji="1" lang="ja-JP" altLang="en-US" sz="2000" dirty="0"/>
          </a:p>
        </p:txBody>
      </p:sp>
      <p:sp>
        <p:nvSpPr>
          <p:cNvPr id="31" name="角丸四角形 30"/>
          <p:cNvSpPr/>
          <p:nvPr/>
        </p:nvSpPr>
        <p:spPr>
          <a:xfrm>
            <a:off x="4924923" y="4209423"/>
            <a:ext cx="3867026" cy="2144304"/>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32" name="テキスト ボックス 31"/>
          <p:cNvSpPr txBox="1"/>
          <p:nvPr/>
        </p:nvSpPr>
        <p:spPr>
          <a:xfrm>
            <a:off x="1379295" y="4213779"/>
            <a:ext cx="1852711"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smtClean="0"/>
              <a:t>監視対象ホスト</a:t>
            </a:r>
            <a:endParaRPr kumimoji="1" lang="ja-JP" altLang="en-US" sz="2000" dirty="0"/>
          </a:p>
        </p:txBody>
      </p:sp>
      <p:sp>
        <p:nvSpPr>
          <p:cNvPr id="33" name="テキスト ボックス 32"/>
          <p:cNvSpPr txBox="1"/>
          <p:nvPr/>
        </p:nvSpPr>
        <p:spPr>
          <a:xfrm>
            <a:off x="770973" y="4650994"/>
            <a:ext cx="99136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t>GPU</a:t>
            </a:r>
            <a:endParaRPr kumimoji="1" lang="ja-JP" altLang="en-US" sz="2100" dirty="0"/>
          </a:p>
        </p:txBody>
      </p:sp>
      <p:sp>
        <p:nvSpPr>
          <p:cNvPr id="34" name="テキスト ボックス 33"/>
          <p:cNvSpPr txBox="1"/>
          <p:nvPr/>
        </p:nvSpPr>
        <p:spPr>
          <a:xfrm>
            <a:off x="7085108" y="5627651"/>
            <a:ext cx="1256796" cy="646331"/>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mtClean="0"/>
              <a:t>RDMA Read/Write</a:t>
            </a:r>
            <a:endParaRPr kumimoji="1" lang="ja-JP" altLang="en-US" dirty="0"/>
          </a:p>
        </p:txBody>
      </p:sp>
      <p:sp>
        <p:nvSpPr>
          <p:cNvPr id="36" name="テキスト ボックス 35"/>
          <p:cNvSpPr txBox="1"/>
          <p:nvPr/>
        </p:nvSpPr>
        <p:spPr>
          <a:xfrm>
            <a:off x="5992748" y="4216805"/>
            <a:ext cx="1731376"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smtClean="0"/>
              <a:t>リモートホスト</a:t>
            </a:r>
            <a:endParaRPr kumimoji="1" lang="ja-JP" altLang="en-US" sz="2000" dirty="0"/>
          </a:p>
        </p:txBody>
      </p:sp>
      <p:cxnSp>
        <p:nvCxnSpPr>
          <p:cNvPr id="38" name="直線コネクタ 37"/>
          <p:cNvCxnSpPr/>
          <p:nvPr/>
        </p:nvCxnSpPr>
        <p:spPr>
          <a:xfrm flipV="1">
            <a:off x="4066266" y="5961719"/>
            <a:ext cx="993292" cy="3736"/>
          </a:xfrm>
          <a:prstGeom prst="line">
            <a:avLst/>
          </a:prstGeom>
          <a:ln w="38100">
            <a:solidFill>
              <a:schemeClr val="tx1"/>
            </a:solidFill>
          </a:ln>
        </p:spPr>
        <p:style>
          <a:lnRef idx="2">
            <a:schemeClr val="dk1"/>
          </a:lnRef>
          <a:fillRef idx="0">
            <a:schemeClr val="dk1"/>
          </a:fillRef>
          <a:effectRef idx="1">
            <a:schemeClr val="dk1"/>
          </a:effectRef>
          <a:fontRef idx="minor">
            <a:schemeClr val="tx1"/>
          </a:fontRef>
        </p:style>
      </p:cxnSp>
      <p:sp>
        <p:nvSpPr>
          <p:cNvPr id="40" name="角丸四角形 39"/>
          <p:cNvSpPr/>
          <p:nvPr/>
        </p:nvSpPr>
        <p:spPr>
          <a:xfrm>
            <a:off x="6038490" y="5159543"/>
            <a:ext cx="1555079" cy="44340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cxnSp>
        <p:nvCxnSpPr>
          <p:cNvPr id="46" name="カギ線コネクタ 45"/>
          <p:cNvCxnSpPr>
            <a:endCxn id="45" idx="4"/>
          </p:cNvCxnSpPr>
          <p:nvPr/>
        </p:nvCxnSpPr>
        <p:spPr>
          <a:xfrm flipV="1">
            <a:off x="5639752" y="5600464"/>
            <a:ext cx="1243588" cy="361255"/>
          </a:xfrm>
          <a:prstGeom prst="bentConnector4">
            <a:avLst>
              <a:gd name="adj1" fmla="val 1499"/>
              <a:gd name="adj2" fmla="val 862"/>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3470753" y="5728769"/>
            <a:ext cx="610832" cy="462743"/>
          </a:xfrm>
          <a:prstGeom prst="roundRect">
            <a:avLst/>
          </a:prstGeom>
          <a:solidFill>
            <a:schemeClr val="bg1">
              <a:lumMod val="6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NIC</a:t>
            </a:r>
            <a:endParaRPr kumimoji="1" lang="ja-JP" altLang="en-US" sz="2100" dirty="0"/>
          </a:p>
        </p:txBody>
      </p:sp>
      <p:sp>
        <p:nvSpPr>
          <p:cNvPr id="48" name="角丸四角形 47"/>
          <p:cNvSpPr/>
          <p:nvPr/>
        </p:nvSpPr>
        <p:spPr>
          <a:xfrm>
            <a:off x="5077806" y="5728769"/>
            <a:ext cx="610832" cy="462743"/>
          </a:xfrm>
          <a:prstGeom prst="roundRect">
            <a:avLst/>
          </a:prstGeom>
          <a:solidFill>
            <a:schemeClr val="bg1">
              <a:lumMod val="6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NIC</a:t>
            </a:r>
            <a:endParaRPr kumimoji="1" lang="ja-JP" altLang="en-US" sz="2100" dirty="0"/>
          </a:p>
        </p:txBody>
      </p:sp>
      <p:sp>
        <p:nvSpPr>
          <p:cNvPr id="27" name="角丸四角形 26"/>
          <p:cNvSpPr/>
          <p:nvPr/>
        </p:nvSpPr>
        <p:spPr>
          <a:xfrm>
            <a:off x="2277361" y="4636243"/>
            <a:ext cx="1572239" cy="1019259"/>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45" name="角丸四角形 44"/>
          <p:cNvSpPr/>
          <p:nvPr/>
        </p:nvSpPr>
        <p:spPr>
          <a:xfrm>
            <a:off x="2414559" y="5131952"/>
            <a:ext cx="1297844" cy="443401"/>
          </a:xfrm>
          <a:prstGeom prst="roundRect">
            <a:avLst/>
          </a:prstGeom>
          <a:solidFill>
            <a:srgbClr val="92D050"/>
          </a:solidFill>
          <a:ln w="381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43" name="テキスト ボックス 42"/>
          <p:cNvSpPr txBox="1"/>
          <p:nvPr/>
        </p:nvSpPr>
        <p:spPr>
          <a:xfrm>
            <a:off x="1588986" y="5654056"/>
            <a:ext cx="1179820"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マッピング</a:t>
            </a:r>
            <a:endParaRPr kumimoji="1" lang="ja-JP" altLang="en-US" dirty="0"/>
          </a:p>
        </p:txBody>
      </p:sp>
      <p:cxnSp>
        <p:nvCxnSpPr>
          <p:cNvPr id="42" name="直線矢印コネクタ 41"/>
          <p:cNvCxnSpPr>
            <a:stCxn id="42" idx="3"/>
          </p:cNvCxnSpPr>
          <p:nvPr/>
        </p:nvCxnSpPr>
        <p:spPr>
          <a:xfrm flipV="1">
            <a:off x="1930610" y="5353653"/>
            <a:ext cx="483949" cy="349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2327385" y="4650994"/>
            <a:ext cx="1463997"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100" smtClean="0"/>
              <a:t>メインメモリ</a:t>
            </a:r>
            <a:endParaRPr kumimoji="1" lang="ja-JP" altLang="en-US" sz="2100" dirty="0"/>
          </a:p>
        </p:txBody>
      </p:sp>
      <p:sp>
        <p:nvSpPr>
          <p:cNvPr id="26" name="U ターン矢印 25"/>
          <p:cNvSpPr/>
          <p:nvPr/>
        </p:nvSpPr>
        <p:spPr>
          <a:xfrm flipH="1" flipV="1">
            <a:off x="2900294" y="5605553"/>
            <a:ext cx="4057821" cy="643322"/>
          </a:xfrm>
          <a:prstGeom prst="uturnArrow">
            <a:avLst>
              <a:gd name="adj1" fmla="val 17163"/>
              <a:gd name="adj2" fmla="val 25000"/>
              <a:gd name="adj3" fmla="val 25000"/>
              <a:gd name="adj4" fmla="val 43750"/>
              <a:gd name="adj5" fmla="val 10000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6420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down)">
                                      <p:cBhvr>
                                        <p:cTn id="7" dur="500"/>
                                        <p:tgtEl>
                                          <p:spTgt spid="43"/>
                                        </p:tgtEl>
                                      </p:cBhvr>
                                    </p:animEffect>
                                  </p:childTnLst>
                                </p:cTn>
                              </p:par>
                              <p:par>
                                <p:cTn id="8" presetID="22" presetClass="entr" presetSubtype="4" fill="hold"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down)">
                                      <p:cBhvr>
                                        <p:cTn id="10" dur="500"/>
                                        <p:tgtEl>
                                          <p:spTgt spid="4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wipe(down)">
                                      <p:cBhvr>
                                        <p:cTn id="13" dur="500"/>
                                        <p:tgtEl>
                                          <p:spTgt spid="4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wipe(down)">
                                      <p:cBhvr>
                                        <p:cTn id="18" dur="500"/>
                                        <p:tgtEl>
                                          <p:spTgt spid="34"/>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down)">
                                      <p:cBhvr>
                                        <p:cTn id="2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5" grpId="0" animBg="1"/>
      <p:bldP spid="43" grpId="0"/>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421578" y="4302045"/>
            <a:ext cx="4108401"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 name="Title 1"/>
          <p:cNvSpPr>
            <a:spLocks noGrp="1"/>
          </p:cNvSpPr>
          <p:nvPr>
            <p:ph type="title"/>
          </p:nvPr>
        </p:nvSpPr>
        <p:spPr/>
        <p:txBody>
          <a:bodyPr/>
          <a:lstStyle/>
          <a:p>
            <a:r>
              <a:rPr kumimoji="1" lang="ja-JP" altLang="en-US" dirty="0" smtClean="0"/>
              <a:t>検知結果の要求・取得</a:t>
            </a:r>
            <a:endParaRPr kumimoji="1" lang="ja-JP" altLang="en-US" dirty="0"/>
          </a:p>
        </p:txBody>
      </p:sp>
      <p:sp>
        <p:nvSpPr>
          <p:cNvPr id="3" name="Content Placeholder 2"/>
          <p:cNvSpPr>
            <a:spLocks noGrp="1"/>
          </p:cNvSpPr>
          <p:nvPr>
            <p:ph idx="1"/>
          </p:nvPr>
        </p:nvSpPr>
        <p:spPr/>
        <p:txBody>
          <a:bodyPr/>
          <a:lstStyle/>
          <a:p>
            <a:r>
              <a:rPr kumimoji="1" lang="en-US" altLang="ja-JP" dirty="0" smtClean="0"/>
              <a:t>RDMA Write</a:t>
            </a:r>
            <a:r>
              <a:rPr lang="ja-JP" altLang="en-US" dirty="0" smtClean="0"/>
              <a:t>により</a:t>
            </a:r>
            <a:r>
              <a:rPr lang="en-US" altLang="ja-JP" dirty="0" smtClean="0"/>
              <a:t>GPU</a:t>
            </a:r>
            <a:r>
              <a:rPr lang="ja-JP" altLang="en-US" dirty="0" smtClean="0"/>
              <a:t>メモリに</a:t>
            </a:r>
            <a:r>
              <a:rPr kumimoji="1" lang="ja-JP" altLang="en-US" dirty="0" smtClean="0"/>
              <a:t>要求を書き込む</a:t>
            </a:r>
            <a:endParaRPr kumimoji="1" lang="en-US" altLang="ja-JP" dirty="0" smtClean="0"/>
          </a:p>
          <a:p>
            <a:pPr lvl="1"/>
            <a:r>
              <a:rPr lang="en-US" altLang="ja-JP" dirty="0" smtClean="0"/>
              <a:t>GPU</a:t>
            </a:r>
            <a:r>
              <a:rPr lang="ja-JP" altLang="en-US" dirty="0" smtClean="0"/>
              <a:t>はポーリングにより要求の書き込みを待つ</a:t>
            </a:r>
            <a:endParaRPr lang="en-US" altLang="ja-JP" dirty="0" smtClean="0"/>
          </a:p>
          <a:p>
            <a:pPr lvl="1"/>
            <a:r>
              <a:rPr kumimoji="1" lang="en-US" altLang="ja-JP" dirty="0" smtClean="0"/>
              <a:t>OS</a:t>
            </a:r>
            <a:r>
              <a:rPr kumimoji="1" lang="ja-JP" altLang="en-US" dirty="0" smtClean="0"/>
              <a:t>監視システム</a:t>
            </a:r>
            <a:r>
              <a:rPr lang="ja-JP" altLang="en-US" dirty="0" smtClean="0"/>
              <a:t>が</a:t>
            </a:r>
            <a:r>
              <a:rPr lang="en-US" altLang="ja-JP" dirty="0" smtClean="0"/>
              <a:t>GPU</a:t>
            </a:r>
            <a:r>
              <a:rPr lang="ja-JP" altLang="en-US" dirty="0" smtClean="0"/>
              <a:t>メモリに</a:t>
            </a:r>
            <a:r>
              <a:rPr kumimoji="1" lang="ja-JP" altLang="en-US" dirty="0" smtClean="0"/>
              <a:t>検知結果を格納</a:t>
            </a:r>
            <a:endParaRPr lang="en-US" altLang="ja-JP" dirty="0" smtClean="0"/>
          </a:p>
          <a:p>
            <a:r>
              <a:rPr kumimoji="1" lang="ja-JP" altLang="en-US" dirty="0" smtClean="0"/>
              <a:t>ポーリングにより</a:t>
            </a:r>
            <a:r>
              <a:rPr kumimoji="1" lang="en-US" altLang="ja-JP" dirty="0" smtClean="0"/>
              <a:t>GPU</a:t>
            </a:r>
            <a:r>
              <a:rPr kumimoji="1" lang="ja-JP" altLang="en-US" dirty="0" smtClean="0"/>
              <a:t>メモリに検知結果が格納されるのを待つ</a:t>
            </a:r>
            <a:endParaRPr kumimoji="1" lang="en-US" altLang="ja-JP" dirty="0" smtClean="0"/>
          </a:p>
          <a:p>
            <a:pPr lvl="1"/>
            <a:r>
              <a:rPr kumimoji="1" lang="en-US" altLang="ja-JP" dirty="0" smtClean="0"/>
              <a:t>RDMA Read</a:t>
            </a:r>
            <a:r>
              <a:rPr lang="ja-JP" altLang="en-US" dirty="0" smtClean="0"/>
              <a:t>により</a:t>
            </a:r>
            <a:r>
              <a:rPr lang="en-US" altLang="ja-JP" dirty="0" smtClean="0"/>
              <a:t>GPU</a:t>
            </a:r>
            <a:r>
              <a:rPr lang="ja-JP" altLang="en-US" dirty="0" smtClean="0"/>
              <a:t>メモリから</a:t>
            </a:r>
            <a:r>
              <a:rPr kumimoji="1" lang="ja-JP" altLang="en-US" dirty="0" smtClean="0"/>
              <a:t>検知結果を取得</a:t>
            </a:r>
            <a:endParaRPr kumimoji="1" lang="ja-JP" alt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
        <p:nvSpPr>
          <p:cNvPr id="6" name="角丸四角形 5"/>
          <p:cNvSpPr/>
          <p:nvPr/>
        </p:nvSpPr>
        <p:spPr>
          <a:xfrm>
            <a:off x="6419818" y="4302044"/>
            <a:ext cx="1302605" cy="1774778"/>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リモートホスト</a:t>
            </a:r>
            <a:endParaRPr kumimoji="1" lang="ja-JP" altLang="en-US" sz="2100" dirty="0"/>
          </a:p>
        </p:txBody>
      </p:sp>
      <p:sp>
        <p:nvSpPr>
          <p:cNvPr id="8" name="テキスト ボックス 7"/>
          <p:cNvSpPr txBox="1"/>
          <p:nvPr/>
        </p:nvSpPr>
        <p:spPr>
          <a:xfrm>
            <a:off x="3107018" y="4302044"/>
            <a:ext cx="737520"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9" name="テキスト ボックス 8"/>
          <p:cNvSpPr txBox="1"/>
          <p:nvPr/>
        </p:nvSpPr>
        <p:spPr>
          <a:xfrm>
            <a:off x="3929875" y="4865788"/>
            <a:ext cx="1369841"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要求</a:t>
            </a:r>
            <a:endParaRPr kumimoji="1" lang="ja-JP" altLang="en-US" dirty="0">
              <a:latin typeface="MS PGothic" charset="-128"/>
              <a:ea typeface="MS PGothic" charset="-128"/>
              <a:cs typeface="MS PGothic" charset="-128"/>
            </a:endParaRPr>
          </a:p>
        </p:txBody>
      </p:sp>
      <p:sp>
        <p:nvSpPr>
          <p:cNvPr id="11" name="テキスト ボックス 10"/>
          <p:cNvSpPr txBox="1"/>
          <p:nvPr/>
        </p:nvSpPr>
        <p:spPr>
          <a:xfrm>
            <a:off x="3935785" y="5522348"/>
            <a:ext cx="1371600"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検知結果</a:t>
            </a:r>
            <a:endParaRPr kumimoji="1" lang="ja-JP" altLang="en-US" dirty="0">
              <a:latin typeface="MS PGothic" charset="-128"/>
              <a:ea typeface="MS PGothic" charset="-128"/>
              <a:cs typeface="MS PGothic" charset="-128"/>
            </a:endParaRPr>
          </a:p>
        </p:txBody>
      </p:sp>
      <p:sp>
        <p:nvSpPr>
          <p:cNvPr id="13" name="角丸四角形 27"/>
          <p:cNvSpPr/>
          <p:nvPr/>
        </p:nvSpPr>
        <p:spPr>
          <a:xfrm>
            <a:off x="1633364" y="4865788"/>
            <a:ext cx="1357419" cy="1024937"/>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20" name="角丸四角形 19"/>
          <p:cNvSpPr/>
          <p:nvPr/>
        </p:nvSpPr>
        <p:spPr>
          <a:xfrm>
            <a:off x="1954546" y="4620468"/>
            <a:ext cx="715053" cy="369332"/>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要求</a:t>
            </a:r>
            <a:endParaRPr kumimoji="1" lang="ja-JP" altLang="en-US" dirty="0"/>
          </a:p>
        </p:txBody>
      </p:sp>
      <p:sp>
        <p:nvSpPr>
          <p:cNvPr id="21" name="角丸四角形 20"/>
          <p:cNvSpPr/>
          <p:nvPr/>
        </p:nvSpPr>
        <p:spPr>
          <a:xfrm>
            <a:off x="6489499" y="5901710"/>
            <a:ext cx="1163243"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検知結果</a:t>
            </a:r>
            <a:endParaRPr kumimoji="1" lang="ja-JP" altLang="en-US" dirty="0"/>
          </a:p>
        </p:txBody>
      </p:sp>
      <p:sp>
        <p:nvSpPr>
          <p:cNvPr id="24" name="TextBox 4"/>
          <p:cNvSpPr txBox="1"/>
          <p:nvPr/>
        </p:nvSpPr>
        <p:spPr>
          <a:xfrm>
            <a:off x="5571954" y="4348491"/>
            <a:ext cx="798419" cy="646331"/>
          </a:xfrm>
          <a:prstGeom prst="rect">
            <a:avLst/>
          </a:prstGeom>
          <a:noFill/>
        </p:spPr>
        <p:txBody>
          <a:bodyPr wrap="square" rtlCol="0">
            <a:spAutoFit/>
          </a:bodyPr>
          <a:lstStyle/>
          <a:p>
            <a:pPr algn="ctr"/>
            <a:r>
              <a:rPr kumimoji="1" lang="en-US" altLang="ja-JP" dirty="0" smtClean="0"/>
              <a:t>RDMA Write</a:t>
            </a:r>
            <a:endParaRPr kumimoji="1" lang="ja-JP" altLang="en-US" dirty="0"/>
          </a:p>
        </p:txBody>
      </p:sp>
      <p:sp>
        <p:nvSpPr>
          <p:cNvPr id="27" name="左矢印 26"/>
          <p:cNvSpPr/>
          <p:nvPr/>
        </p:nvSpPr>
        <p:spPr>
          <a:xfrm>
            <a:off x="5307385" y="4939726"/>
            <a:ext cx="1112433" cy="253803"/>
          </a:xfrm>
          <a:prstGeom prst="leftArrow">
            <a:avLst>
              <a:gd name="adj1" fmla="val 42252"/>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TextBox 4"/>
          <p:cNvSpPr txBox="1"/>
          <p:nvPr/>
        </p:nvSpPr>
        <p:spPr>
          <a:xfrm>
            <a:off x="5576381" y="5784996"/>
            <a:ext cx="793992" cy="646331"/>
          </a:xfrm>
          <a:prstGeom prst="rect">
            <a:avLst/>
          </a:prstGeom>
          <a:noFill/>
        </p:spPr>
        <p:txBody>
          <a:bodyPr wrap="square" rtlCol="0">
            <a:spAutoFit/>
          </a:bodyPr>
          <a:lstStyle/>
          <a:p>
            <a:pPr algn="ctr"/>
            <a:r>
              <a:rPr kumimoji="1" lang="en-US" altLang="ja-JP" dirty="0" smtClean="0"/>
              <a:t>RDMA Read</a:t>
            </a:r>
            <a:endParaRPr kumimoji="1" lang="ja-JP" altLang="en-US" dirty="0"/>
          </a:p>
        </p:txBody>
      </p:sp>
      <p:sp>
        <p:nvSpPr>
          <p:cNvPr id="39" name="左矢印 38"/>
          <p:cNvSpPr/>
          <p:nvPr/>
        </p:nvSpPr>
        <p:spPr>
          <a:xfrm flipH="1">
            <a:off x="5307385" y="5582700"/>
            <a:ext cx="1112433" cy="253803"/>
          </a:xfrm>
          <a:prstGeom prst="leftArrow">
            <a:avLst>
              <a:gd name="adj1" fmla="val 42252"/>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カーブ矢印 43"/>
          <p:cNvSpPr/>
          <p:nvPr/>
        </p:nvSpPr>
        <p:spPr>
          <a:xfrm>
            <a:off x="1061135" y="5044482"/>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下カーブ矢印 44"/>
          <p:cNvSpPr/>
          <p:nvPr/>
        </p:nvSpPr>
        <p:spPr>
          <a:xfrm flipH="1" flipV="1">
            <a:off x="978126" y="5388791"/>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4" name="テキスト ボックス 45"/>
          <p:cNvSpPr txBox="1"/>
          <p:nvPr/>
        </p:nvSpPr>
        <p:spPr>
          <a:xfrm>
            <a:off x="175892" y="4655354"/>
            <a:ext cx="1235698"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ポーリング</a:t>
            </a:r>
            <a:endParaRPr kumimoji="1" lang="ja-JP" altLang="en-US" dirty="0"/>
          </a:p>
        </p:txBody>
      </p:sp>
      <p:sp>
        <p:nvSpPr>
          <p:cNvPr id="35" name="下カーブ矢印 43"/>
          <p:cNvSpPr/>
          <p:nvPr/>
        </p:nvSpPr>
        <p:spPr>
          <a:xfrm>
            <a:off x="7699327" y="4839388"/>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 name="下カーブ矢印 44"/>
          <p:cNvSpPr/>
          <p:nvPr/>
        </p:nvSpPr>
        <p:spPr>
          <a:xfrm flipH="1" flipV="1">
            <a:off x="7616318" y="5193529"/>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テキスト ボックス 45"/>
          <p:cNvSpPr txBox="1"/>
          <p:nvPr/>
        </p:nvSpPr>
        <p:spPr>
          <a:xfrm>
            <a:off x="7718995" y="4461531"/>
            <a:ext cx="1235698"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ポーリング</a:t>
            </a:r>
            <a:endParaRPr kumimoji="1" lang="ja-JP" altLang="en-US" dirty="0"/>
          </a:p>
        </p:txBody>
      </p:sp>
      <p:cxnSp>
        <p:nvCxnSpPr>
          <p:cNvPr id="41" name="直線矢印コネクタ 40"/>
          <p:cNvCxnSpPr/>
          <p:nvPr/>
        </p:nvCxnSpPr>
        <p:spPr>
          <a:xfrm flipH="1">
            <a:off x="2977760" y="5066627"/>
            <a:ext cx="934220" cy="0"/>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43" name="直線矢印コネクタ 42"/>
          <p:cNvCxnSpPr/>
          <p:nvPr/>
        </p:nvCxnSpPr>
        <p:spPr>
          <a:xfrm>
            <a:off x="2990783" y="5711107"/>
            <a:ext cx="934220" cy="0"/>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15189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wipe(down)">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down)">
                                      <p:cBhvr>
                                        <p:cTn id="15" dur="5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xit" presetSubtype="4" fill="hold" grpId="0" nodeType="clickEffect">
                                  <p:stCondLst>
                                    <p:cond delay="0"/>
                                  </p:stCondLst>
                                  <p:childTnLst>
                                    <p:animEffect transition="out" filter="wipe(down)">
                                      <p:cBhvr>
                                        <p:cTn id="19" dur="500"/>
                                        <p:tgtEl>
                                          <p:spTgt spid="34"/>
                                        </p:tgtEl>
                                      </p:cBhvr>
                                    </p:animEffect>
                                    <p:set>
                                      <p:cBhvr>
                                        <p:cTn id="20" dur="1" fill="hold">
                                          <p:stCondLst>
                                            <p:cond delay="499"/>
                                          </p:stCondLst>
                                        </p:cTn>
                                        <p:tgtEl>
                                          <p:spTgt spid="34"/>
                                        </p:tgtEl>
                                        <p:attrNameLst>
                                          <p:attrName>style.visibility</p:attrName>
                                        </p:attrNameLst>
                                      </p:cBhvr>
                                      <p:to>
                                        <p:strVal val="hidden"/>
                                      </p:to>
                                    </p:set>
                                  </p:childTnLst>
                                </p:cTn>
                              </p:par>
                              <p:par>
                                <p:cTn id="21" presetID="22" presetClass="exit" presetSubtype="4" fill="hold" grpId="0" nodeType="withEffect">
                                  <p:stCondLst>
                                    <p:cond delay="0"/>
                                  </p:stCondLst>
                                  <p:childTnLst>
                                    <p:animEffect transition="out" filter="wipe(down)">
                                      <p:cBhvr>
                                        <p:cTn id="22" dur="500"/>
                                        <p:tgtEl>
                                          <p:spTgt spid="32"/>
                                        </p:tgtEl>
                                      </p:cBhvr>
                                    </p:animEffect>
                                    <p:set>
                                      <p:cBhvr>
                                        <p:cTn id="23" dur="1" fill="hold">
                                          <p:stCondLst>
                                            <p:cond delay="499"/>
                                          </p:stCondLst>
                                        </p:cTn>
                                        <p:tgtEl>
                                          <p:spTgt spid="32"/>
                                        </p:tgtEl>
                                        <p:attrNameLst>
                                          <p:attrName>style.visibility</p:attrName>
                                        </p:attrNameLst>
                                      </p:cBhvr>
                                      <p:to>
                                        <p:strVal val="hidden"/>
                                      </p:to>
                                    </p:set>
                                  </p:childTnLst>
                                </p:cTn>
                              </p:par>
                              <p:par>
                                <p:cTn id="24" presetID="22" presetClass="exit" presetSubtype="4" fill="hold" grpId="0" nodeType="withEffect">
                                  <p:stCondLst>
                                    <p:cond delay="0"/>
                                  </p:stCondLst>
                                  <p:childTnLst>
                                    <p:animEffect transition="out" filter="wipe(down)">
                                      <p:cBhvr>
                                        <p:cTn id="25" dur="500"/>
                                        <p:tgtEl>
                                          <p:spTgt spid="33"/>
                                        </p:tgtEl>
                                      </p:cBhvr>
                                    </p:animEffect>
                                    <p:set>
                                      <p:cBhvr>
                                        <p:cTn id="26" dur="1" fill="hold">
                                          <p:stCondLst>
                                            <p:cond delay="499"/>
                                          </p:stCondLst>
                                        </p:cTn>
                                        <p:tgtEl>
                                          <p:spTgt spid="3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down)">
                                      <p:cBhvr>
                                        <p:cTn id="31" dur="500"/>
                                        <p:tgtEl>
                                          <p:spTgt spid="20"/>
                                        </p:tgtEl>
                                      </p:cBhvr>
                                    </p:animEffect>
                                  </p:childTnLst>
                                </p:cTn>
                              </p:par>
                              <p:par>
                                <p:cTn id="32" presetID="22" presetClass="entr" presetSubtype="4" fill="hold" nodeType="with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wipe(down)">
                                      <p:cBhvr>
                                        <p:cTn id="34" dur="500"/>
                                        <p:tgtEl>
                                          <p:spTgt spid="4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wipe(down)">
                                      <p:cBhvr>
                                        <p:cTn id="39" dur="500"/>
                                        <p:tgtEl>
                                          <p:spTgt spid="11">
                                            <p:txEl>
                                              <p:pRg st="0" end="0"/>
                                            </p:txEl>
                                          </p:spTgt>
                                        </p:tgtEl>
                                      </p:cBhvr>
                                    </p:animEffect>
                                  </p:childTnLst>
                                </p:cTn>
                              </p:par>
                              <p:par>
                                <p:cTn id="40" presetID="22" presetClass="entr" presetSubtype="4" fill="hold" nodeType="with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wipe(down)">
                                      <p:cBhvr>
                                        <p:cTn id="42" dur="500"/>
                                        <p:tgtEl>
                                          <p:spTgt spid="4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xit" presetSubtype="4" fill="hold" grpId="0" nodeType="clickEffect">
                                  <p:stCondLst>
                                    <p:cond delay="0"/>
                                  </p:stCondLst>
                                  <p:childTnLst>
                                    <p:animEffect transition="out" filter="wipe(down)">
                                      <p:cBhvr>
                                        <p:cTn id="46" dur="500"/>
                                        <p:tgtEl>
                                          <p:spTgt spid="37"/>
                                        </p:tgtEl>
                                      </p:cBhvr>
                                    </p:animEffect>
                                    <p:set>
                                      <p:cBhvr>
                                        <p:cTn id="47" dur="1" fill="hold">
                                          <p:stCondLst>
                                            <p:cond delay="499"/>
                                          </p:stCondLst>
                                        </p:cTn>
                                        <p:tgtEl>
                                          <p:spTgt spid="37"/>
                                        </p:tgtEl>
                                        <p:attrNameLst>
                                          <p:attrName>style.visibility</p:attrName>
                                        </p:attrNameLst>
                                      </p:cBhvr>
                                      <p:to>
                                        <p:strVal val="hidden"/>
                                      </p:to>
                                    </p:set>
                                  </p:childTnLst>
                                </p:cTn>
                              </p:par>
                              <p:par>
                                <p:cTn id="48" presetID="22" presetClass="exit" presetSubtype="4" fill="hold" grpId="0" nodeType="withEffect">
                                  <p:stCondLst>
                                    <p:cond delay="0"/>
                                  </p:stCondLst>
                                  <p:childTnLst>
                                    <p:animEffect transition="out" filter="wipe(down)">
                                      <p:cBhvr>
                                        <p:cTn id="49" dur="500"/>
                                        <p:tgtEl>
                                          <p:spTgt spid="35"/>
                                        </p:tgtEl>
                                      </p:cBhvr>
                                    </p:animEffect>
                                    <p:set>
                                      <p:cBhvr>
                                        <p:cTn id="50" dur="1" fill="hold">
                                          <p:stCondLst>
                                            <p:cond delay="499"/>
                                          </p:stCondLst>
                                        </p:cTn>
                                        <p:tgtEl>
                                          <p:spTgt spid="35"/>
                                        </p:tgtEl>
                                        <p:attrNameLst>
                                          <p:attrName>style.visibility</p:attrName>
                                        </p:attrNameLst>
                                      </p:cBhvr>
                                      <p:to>
                                        <p:strVal val="hidden"/>
                                      </p:to>
                                    </p:set>
                                  </p:childTnLst>
                                </p:cTn>
                              </p:par>
                              <p:par>
                                <p:cTn id="51" presetID="22" presetClass="exit" presetSubtype="4" fill="hold" grpId="0" nodeType="withEffect">
                                  <p:stCondLst>
                                    <p:cond delay="0"/>
                                  </p:stCondLst>
                                  <p:childTnLst>
                                    <p:animEffect transition="out" filter="wipe(down)">
                                      <p:cBhvr>
                                        <p:cTn id="52" dur="500"/>
                                        <p:tgtEl>
                                          <p:spTgt spid="36"/>
                                        </p:tgtEl>
                                      </p:cBhvr>
                                    </p:animEffect>
                                    <p:set>
                                      <p:cBhvr>
                                        <p:cTn id="53" dur="1" fill="hold">
                                          <p:stCondLst>
                                            <p:cond delay="499"/>
                                          </p:stCondLst>
                                        </p:cTn>
                                        <p:tgtEl>
                                          <p:spTgt spid="36"/>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wipe(down)">
                                      <p:cBhvr>
                                        <p:cTn id="58" dur="500"/>
                                        <p:tgtEl>
                                          <p:spTgt spid="29"/>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wipe(down)">
                                      <p:cBhvr>
                                        <p:cTn id="61" dur="500"/>
                                        <p:tgtEl>
                                          <p:spTgt spid="39"/>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down)">
                                      <p:cBhvr>
                                        <p:cTn id="6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4" grpId="0"/>
      <p:bldP spid="27" grpId="0" animBg="1"/>
      <p:bldP spid="29" grpId="0"/>
      <p:bldP spid="39" grpId="0" animBg="1"/>
      <p:bldP spid="32" grpId="0" animBg="1"/>
      <p:bldP spid="33" grpId="0" animBg="1"/>
      <p:bldP spid="34" grpId="0"/>
      <p:bldP spid="35" grpId="0" animBg="1"/>
      <p:bldP spid="36" grpId="0" animBg="1"/>
      <p:bldP spid="37" grpId="0"/>
    </p:bldLst>
  </p:timing>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spDef>
      <a:spPr>
        <a:solidFill>
          <a:schemeClr val="accent2">
            <a:lumMod val="40000"/>
            <a:lumOff val="60000"/>
          </a:schemeClr>
        </a:solidFill>
        <a:ln>
          <a:solidFill>
            <a:srgbClr val="FF0000"/>
          </a:solidFill>
        </a:ln>
      </a:spPr>
      <a:bodyPr rtlCol="0" anchor="ctr"/>
      <a:lstStyle>
        <a:defPPr algn="ctr">
          <a:defRPr kumimoji="1"/>
        </a:defPPr>
      </a:lstStyle>
      <a:style>
        <a:lnRef idx="1">
          <a:schemeClr val="accent1"/>
        </a:lnRef>
        <a:fillRef idx="2">
          <a:schemeClr val="accent1"/>
        </a:fillRef>
        <a:effectRef idx="1">
          <a:schemeClr val="accent1"/>
        </a:effectRef>
        <a:fontRef idx="minor">
          <a:schemeClr val="dk1"/>
        </a:fontRef>
      </a:style>
    </a:spDef>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94114</TotalTime>
  <Words>5763</Words>
  <Application>Microsoft Macintosh PowerPoint</Application>
  <PresentationFormat>画面に合わせる (4:3)</PresentationFormat>
  <Paragraphs>747</Paragraphs>
  <Slides>26</Slides>
  <Notes>26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26</vt:i4>
      </vt:variant>
    </vt:vector>
  </HeadingPairs>
  <TitlesOfParts>
    <vt:vector size="32" baseType="lpstr">
      <vt:lpstr>Calibri</vt:lpstr>
      <vt:lpstr>Calibri Light</vt:lpstr>
      <vt:lpstr>MS PGothic</vt:lpstr>
      <vt:lpstr>ＭＳ Ｐゴシック</vt:lpstr>
      <vt:lpstr>Yu Gothic</vt:lpstr>
      <vt:lpstr>レトロスペクト</vt:lpstr>
      <vt:lpstr>GPUDirect RDMAを用いた リモートホストの異常検知手法</vt:lpstr>
      <vt:lpstr>システムの異常検知</vt:lpstr>
      <vt:lpstr>ソフトウェアを用いた異常検知</vt:lpstr>
      <vt:lpstr>ハードウェアを用いた異常検知</vt:lpstr>
      <vt:lpstr>GPUSentinel [尾崎ら’18]</vt:lpstr>
      <vt:lpstr>検知結果の通知</vt:lpstr>
      <vt:lpstr>提案：GRASS</vt:lpstr>
      <vt:lpstr>GPUDirect RDMA</vt:lpstr>
      <vt:lpstr>検知結果の要求・取得</vt:lpstr>
      <vt:lpstr>他の検知手法での利用（1/2）</vt:lpstr>
      <vt:lpstr>他の検知手法での利用（2/2）</vt:lpstr>
      <vt:lpstr>ハートビートでの利用</vt:lpstr>
      <vt:lpstr>実装</vt:lpstr>
      <vt:lpstr>GPUDirect RDMAの準備</vt:lpstr>
      <vt:lpstr>検知結果の要求における同期</vt:lpstr>
      <vt:lpstr>検知結果の取得における同期</vt:lpstr>
      <vt:lpstr>GPUからメインメモリへのアクセス</vt:lpstr>
      <vt:lpstr>専用のメモリ管理機構</vt:lpstr>
      <vt:lpstr>OS監視システムの作成</vt:lpstr>
      <vt:lpstr>実験</vt:lpstr>
      <vt:lpstr>ハートビートの信頼性と性能</vt:lpstr>
      <vt:lpstr>検知結果の取得性能</vt:lpstr>
      <vt:lpstr>GPUメモリを用いる影響</vt:lpstr>
      <vt:lpstr>プロセス情報の取得</vt:lpstr>
      <vt:lpstr>関連研究</vt:lpstr>
      <vt:lpstr>まとめ</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月間報告</dc:title>
  <dc:creator>Microsoft Office ユーザー</dc:creator>
  <cp:lastModifiedBy>Microsoft Office ユーザー</cp:lastModifiedBy>
  <cp:revision>901</cp:revision>
  <cp:lastPrinted>2018-02-20T01:46:33Z</cp:lastPrinted>
  <dcterms:created xsi:type="dcterms:W3CDTF">2017-05-01T00:22:31Z</dcterms:created>
  <dcterms:modified xsi:type="dcterms:W3CDTF">2018-07-31T12:20:12Z</dcterms:modified>
</cp:coreProperties>
</file>