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21388388" cy="30275213"/>
  <p:notesSz cx="6858000" cy="9144000"/>
  <p:defaultTextStyle>
    <a:defPPr>
      <a:defRPr lang="ja-JP"/>
    </a:defPPr>
    <a:lvl1pPr marL="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kumimoji="1"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32" d="100"/>
          <a:sy n="32" d="100"/>
        </p:scale>
        <p:origin x="-834" y="2898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7070841"/>
            <a:ext cx="21388388" cy="1320437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1388388" cy="1707084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1708848"/>
            <a:ext cx="21388388" cy="100917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7064216"/>
            <a:ext cx="21388388" cy="22538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7299" y="22304883"/>
            <a:ext cx="13185319" cy="3894188"/>
          </a:xfrm>
        </p:spPr>
        <p:txBody>
          <a:bodyPr>
            <a:normAutofit/>
          </a:bodyPr>
          <a:lstStyle>
            <a:lvl1pPr marL="0" indent="0" algn="l">
              <a:buNone/>
              <a:defRPr sz="7100">
                <a:solidFill>
                  <a:schemeClr val="tx2"/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2374" y="13827758"/>
            <a:ext cx="16783595" cy="7916085"/>
          </a:xfrm>
          <a:effectLst/>
        </p:spPr>
        <p:txBody>
          <a:bodyPr>
            <a:noAutofit/>
          </a:bodyPr>
          <a:lstStyle>
            <a:lvl1pPr marL="2066498" indent="-1476070" algn="l">
              <a:defRPr sz="17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914" y="3229352"/>
            <a:ext cx="14971872" cy="1533944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98712" y="1662168"/>
            <a:ext cx="4812387" cy="2312508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5310" y="3229354"/>
            <a:ext cx="11296004" cy="216081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673548" y="3229356"/>
            <a:ext cx="14971872" cy="15339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070841"/>
            <a:ext cx="21388388" cy="1320437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388388" cy="1707084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1708848"/>
            <a:ext cx="21388388" cy="100917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064216"/>
            <a:ext cx="21388388" cy="22538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770" y="9591336"/>
            <a:ext cx="13956405" cy="10698063"/>
          </a:xfrm>
          <a:effectLst/>
        </p:spPr>
        <p:txBody>
          <a:bodyPr anchor="b"/>
          <a:lstStyle>
            <a:lvl1pPr algn="r">
              <a:defRPr sz="149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609" y="20340242"/>
            <a:ext cx="13965359" cy="3688208"/>
          </a:xfrm>
        </p:spPr>
        <p:txBody>
          <a:bodyPr anchor="t"/>
          <a:lstStyle>
            <a:lvl1pPr marL="0" indent="0" algn="r">
              <a:buNone/>
              <a:defRPr sz="6500">
                <a:solidFill>
                  <a:schemeClr val="tx2"/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673546" y="3229352"/>
            <a:ext cx="7828150" cy="15339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0865301" y="3229356"/>
            <a:ext cx="7828150" cy="15339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3549" y="3229356"/>
            <a:ext cx="7828150" cy="282428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5002" y="6181860"/>
            <a:ext cx="7828150" cy="1211008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0330" y="3229356"/>
            <a:ext cx="7828150" cy="282428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marL="0" lvl="0" indent="0" algn="ctr" defTabSz="2952140" rtl="0" eaLnBrk="1" latinLnBrk="0" hangingPunct="1">
              <a:spcBef>
                <a:spcPct val="20000"/>
              </a:spcBef>
              <a:spcAft>
                <a:spcPts val="969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4" y="6176144"/>
            <a:ext cx="7828150" cy="1211008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697" y="9755349"/>
            <a:ext cx="8505030" cy="5555722"/>
          </a:xfrm>
          <a:effectLst/>
        </p:spPr>
        <p:txBody>
          <a:bodyPr anchor="b">
            <a:noAutofit/>
          </a:bodyPr>
          <a:lstStyle>
            <a:lvl1pPr marL="738035" indent="-738035" algn="l">
              <a:defRPr sz="90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520" y="3229356"/>
            <a:ext cx="9396213" cy="21608194"/>
          </a:xfrm>
        </p:spPr>
        <p:txBody>
          <a:bodyPr anchor="ctr"/>
          <a:lstStyle>
            <a:lvl1pPr>
              <a:defRPr sz="71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4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6281" y="15441338"/>
            <a:ext cx="7926288" cy="9445081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7070841"/>
            <a:ext cx="21388388" cy="1320437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1388388" cy="1707084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1708848"/>
            <a:ext cx="21388388" cy="100917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7064216"/>
            <a:ext cx="21388388" cy="22538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67714" y="5045869"/>
            <a:ext cx="9624775" cy="1380796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65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3432" y="4460875"/>
            <a:ext cx="8640764" cy="9548832"/>
          </a:xfrm>
        </p:spPr>
        <p:txBody>
          <a:bodyPr anchor="b"/>
          <a:lstStyle>
            <a:lvl1pPr marL="590428" indent="-590428">
              <a:buFont typeface="Georgia" pitchFamily="18" charset="0"/>
              <a:buChar char="*"/>
              <a:defRPr sz="52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125" y="19708559"/>
            <a:ext cx="14931495" cy="5045869"/>
          </a:xfrm>
        </p:spPr>
        <p:txBody>
          <a:bodyPr anchor="b">
            <a:noAutofit/>
          </a:bodyPr>
          <a:lstStyle>
            <a:lvl1pPr algn="l">
              <a:defRPr sz="149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538214"/>
            <a:ext cx="21388388" cy="773699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388388" cy="2253821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635492"/>
            <a:ext cx="21388388" cy="100917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7064216"/>
            <a:ext cx="21388388" cy="22538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14" tIns="147607" rIns="295214" bIns="14760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4616" y="19301300"/>
            <a:ext cx="15233171" cy="5045869"/>
          </a:xfrm>
          <a:prstGeom prst="rect">
            <a:avLst/>
          </a:prstGeom>
          <a:effectLst/>
        </p:spPr>
        <p:txBody>
          <a:bodyPr vert="horz" lIns="295214" tIns="147607" rIns="295214" bIns="147607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3548" y="3232623"/>
            <a:ext cx="14971872" cy="153394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37162" y="27247694"/>
            <a:ext cx="5881807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7266A7-8A6D-194E-890F-41A624314BAB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418" y="27247694"/>
            <a:ext cx="7842411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828" y="27247694"/>
            <a:ext cx="4277678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75FE1F-42AF-9F4D-85E2-7357F9EF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1033249" indent="-1033249" algn="r" defTabSz="295214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149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738035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7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80000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656926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42568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487253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372896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347102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380351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354557" indent="-590428" algn="l" defTabSz="2952140" rtl="0" eaLnBrk="1" latinLnBrk="0" hangingPunct="1">
        <a:spcBef>
          <a:spcPct val="20000"/>
        </a:spcBef>
        <a:spcAft>
          <a:spcPts val="96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295214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53999" y="4002969"/>
            <a:ext cx="20870277" cy="4760031"/>
          </a:xfrm>
          <a:prstGeom prst="roundRect">
            <a:avLst>
              <a:gd name="adj" fmla="val 27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4731" y="4293464"/>
            <a:ext cx="6296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000000"/>
                </a:solidFill>
              </a:rPr>
              <a:t>Background</a:t>
            </a:r>
            <a:endParaRPr kumimoji="1"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4731" y="5493793"/>
            <a:ext cx="1107705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IaaS clouds provide virtual </a:t>
            </a:r>
            <a:r>
              <a:rPr lang="en-US" altLang="ja-JP" sz="3600" dirty="0" smtClean="0">
                <a:solidFill>
                  <a:srgbClr val="000000"/>
                </a:solidFill>
              </a:rPr>
              <a:t>machines </a:t>
            </a:r>
            <a:r>
              <a:rPr lang="en-US" altLang="ja-JP" sz="3600" dirty="0">
                <a:solidFill>
                  <a:srgbClr val="000000"/>
                </a:solidFill>
              </a:rPr>
              <a:t>(VMs) with a large amount of </a:t>
            </a:r>
            <a:r>
              <a:rPr lang="en-US" altLang="ja-JP" sz="3600" dirty="0" smtClean="0">
                <a:solidFill>
                  <a:srgbClr val="000000"/>
                </a:solidFill>
              </a:rPr>
              <a:t>memory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</a:rPr>
              <a:t>E.g., Amazon </a:t>
            </a:r>
            <a:r>
              <a:rPr lang="en-US" altLang="ja-JP" sz="3200" dirty="0">
                <a:solidFill>
                  <a:srgbClr val="000000"/>
                </a:solidFill>
              </a:rPr>
              <a:t>EC2 </a:t>
            </a:r>
            <a:r>
              <a:rPr lang="en-US" altLang="ja-JP" sz="3200" dirty="0" smtClean="0">
                <a:solidFill>
                  <a:srgbClr val="000000"/>
                </a:solidFill>
              </a:rPr>
              <a:t>provides </a:t>
            </a:r>
            <a:r>
              <a:rPr lang="en-US" altLang="ja-JP" sz="3200" dirty="0">
                <a:solidFill>
                  <a:srgbClr val="000000"/>
                </a:solidFill>
              </a:rPr>
              <a:t>VMs with 4TB memory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Migrating large-memory VMs is difficult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VM migration needs sufficient free </a:t>
            </a:r>
            <a:r>
              <a:rPr lang="en-US" altLang="ja-JP" sz="3200" dirty="0" smtClean="0">
                <a:solidFill>
                  <a:srgbClr val="000000"/>
                </a:solidFill>
              </a:rPr>
              <a:t>memory at the destination host</a:t>
            </a:r>
            <a:endParaRPr lang="en-US" altLang="ja-JP" sz="3200" dirty="0">
              <a:solidFill>
                <a:srgbClr val="000000"/>
              </a:solidFill>
            </a:endParaRPr>
          </a:p>
        </p:txBody>
      </p:sp>
      <p:pic>
        <p:nvPicPr>
          <p:cNvPr id="151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824" y="6108489"/>
            <a:ext cx="1739986" cy="232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056" y="6108489"/>
            <a:ext cx="1665815" cy="232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テキスト ボックス 23"/>
          <p:cNvSpPr txBox="1">
            <a:spLocks noChangeArrowheads="1"/>
          </p:cNvSpPr>
          <p:nvPr/>
        </p:nvSpPr>
        <p:spPr bwMode="auto">
          <a:xfrm>
            <a:off x="13308258" y="4695206"/>
            <a:ext cx="1749042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kern="0" dirty="0" smtClean="0">
                <a:solidFill>
                  <a:srgbClr val="000000"/>
                </a:solidFill>
              </a:rPr>
              <a:t>Host 1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4" name="テキスト ボックス 27"/>
          <p:cNvSpPr txBox="1">
            <a:spLocks noChangeArrowheads="1"/>
          </p:cNvSpPr>
          <p:nvPr/>
        </p:nvSpPr>
        <p:spPr bwMode="auto">
          <a:xfrm>
            <a:off x="18423249" y="4756761"/>
            <a:ext cx="1749042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 charset="0"/>
                <a:ea typeface="ＭＳ Ｐゴシック" charset="0"/>
                <a:cs typeface="ＭＳ Ｐゴシック" charset="0"/>
              </a:rPr>
              <a:t>Host 2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5" name="右矢印 28"/>
          <p:cNvSpPr/>
          <p:nvPr/>
        </p:nvSpPr>
        <p:spPr>
          <a:xfrm>
            <a:off x="16163963" y="6382112"/>
            <a:ext cx="1743609" cy="498876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C00000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95789" tIns="47891" rIns="95789" bIns="4789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56" name="テキスト ボックス 29"/>
          <p:cNvSpPr txBox="1">
            <a:spLocks noChangeArrowheads="1"/>
          </p:cNvSpPr>
          <p:nvPr/>
        </p:nvSpPr>
        <p:spPr bwMode="auto">
          <a:xfrm>
            <a:off x="15694438" y="5854507"/>
            <a:ext cx="2376427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ews Gothic MT" charset="0"/>
                <a:ea typeface="ＭＳ Ｐゴシック" charset="0"/>
                <a:cs typeface="ＭＳ Ｐゴシック" charset="0"/>
              </a:rPr>
              <a:t>migrate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7" name="正方形/長方形 23"/>
          <p:cNvSpPr/>
          <p:nvPr/>
        </p:nvSpPr>
        <p:spPr>
          <a:xfrm>
            <a:off x="12970877" y="5415224"/>
            <a:ext cx="2998392" cy="2456134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58" name="正方形/長方形 30"/>
          <p:cNvSpPr/>
          <p:nvPr/>
        </p:nvSpPr>
        <p:spPr>
          <a:xfrm>
            <a:off x="17951751" y="5415224"/>
            <a:ext cx="2998392" cy="246168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60" name="角丸四角形 31"/>
          <p:cNvSpPr/>
          <p:nvPr/>
        </p:nvSpPr>
        <p:spPr>
          <a:xfrm>
            <a:off x="13086355" y="5493793"/>
            <a:ext cx="2789381" cy="2303883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000000"/>
            </a:solidFill>
            <a:prstDash val="sysDash"/>
          </a:ln>
          <a:effectLst/>
        </p:spPr>
        <p:txBody>
          <a:bodyPr lIns="95789" tIns="47891" rIns="95789" bIns="4789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VM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59" name="角丸四角形 34"/>
          <p:cNvSpPr/>
          <p:nvPr/>
        </p:nvSpPr>
        <p:spPr>
          <a:xfrm>
            <a:off x="13787324" y="5618422"/>
            <a:ext cx="2019438" cy="2092382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000000"/>
            </a:solidFill>
            <a:prstDash val="sysDash"/>
          </a:ln>
          <a:effectLst/>
        </p:spPr>
        <p:txBody>
          <a:bodyPr lIns="95789" tIns="47891" rIns="95789" bIns="4789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18067849" y="5493793"/>
            <a:ext cx="2779473" cy="230388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VM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82" name="角丸四角形 15"/>
          <p:cNvSpPr/>
          <p:nvPr/>
        </p:nvSpPr>
        <p:spPr>
          <a:xfrm>
            <a:off x="18716044" y="5618422"/>
            <a:ext cx="2059269" cy="2102360"/>
          </a:xfrm>
          <a:prstGeom prst="roundRect">
            <a:avLst/>
          </a:prstGeom>
          <a:solidFill>
            <a:srgbClr val="7EB606">
              <a:lumMod val="60000"/>
              <a:lumOff val="40000"/>
            </a:srgbClr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91" name="角丸四角形 190"/>
          <p:cNvSpPr/>
          <p:nvPr/>
        </p:nvSpPr>
        <p:spPr>
          <a:xfrm>
            <a:off x="254000" y="9019829"/>
            <a:ext cx="10287876" cy="8135007"/>
          </a:xfrm>
          <a:prstGeom prst="roundRect">
            <a:avLst>
              <a:gd name="adj" fmla="val 1249"/>
            </a:avLst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1" y="15659984"/>
            <a:ext cx="949715" cy="132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481346" y="10567944"/>
            <a:ext cx="95256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Migrate one VM to multiple hosts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Main host : VM’s core and memory likely to be accessed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Sub-hosts : R</a:t>
            </a:r>
            <a:r>
              <a:rPr lang="en-US" altLang="ja-JP" sz="3200" dirty="0" smtClean="0">
                <a:solidFill>
                  <a:srgbClr val="000000"/>
                </a:solidFill>
              </a:rPr>
              <a:t>est </a:t>
            </a:r>
            <a:r>
              <a:rPr lang="en-US" altLang="ja-JP" sz="3200" dirty="0">
                <a:solidFill>
                  <a:srgbClr val="000000"/>
                </a:solidFill>
              </a:rPr>
              <a:t>of the memory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Run it as split-memory VM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Exchange memory data between multiple hosts with remote paging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626891" y="14868410"/>
            <a:ext cx="2529557" cy="164265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625" y="9209275"/>
            <a:ext cx="10021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/>
              <a:t>Split </a:t>
            </a:r>
            <a:r>
              <a:rPr lang="en-US" altLang="ja-JP" sz="7200" dirty="0" smtClean="0"/>
              <a:t>M</a:t>
            </a:r>
            <a:r>
              <a:rPr kumimoji="1" lang="en-US" altLang="ja-JP" sz="7200" dirty="0" smtClean="0"/>
              <a:t>igration</a:t>
            </a:r>
            <a:r>
              <a:rPr kumimoji="1" lang="en-US" altLang="ja-JP" sz="7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[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Suetake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et al.’18]</a:t>
            </a:r>
            <a:endParaRPr kumimoji="1" lang="ja-JP" altLang="en-US" sz="3200" dirty="0">
              <a:solidFill>
                <a:srgbClr val="000000"/>
              </a:solidFill>
            </a:endParaRPr>
          </a:p>
        </p:txBody>
      </p:sp>
      <p:pic>
        <p:nvPicPr>
          <p:cNvPr id="20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314" y="16013235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6304722" y="15891305"/>
            <a:ext cx="2290729" cy="7359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000"/>
          </a:p>
        </p:txBody>
      </p:sp>
      <p:pic>
        <p:nvPicPr>
          <p:cNvPr id="22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59" y="15030682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37"/>
          <p:cNvSpPr txBox="1">
            <a:spLocks noChangeArrowheads="1"/>
          </p:cNvSpPr>
          <p:nvPr/>
        </p:nvSpPr>
        <p:spPr bwMode="auto">
          <a:xfrm>
            <a:off x="1626891" y="14279250"/>
            <a:ext cx="2529557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/>
              <a:t>Host 1</a:t>
            </a:r>
            <a:endParaRPr lang="ja-JP" altLang="en-US" sz="3200" dirty="0"/>
          </a:p>
        </p:txBody>
      </p:sp>
      <p:sp>
        <p:nvSpPr>
          <p:cNvPr id="25" name="右矢印 24"/>
          <p:cNvSpPr/>
          <p:nvPr/>
        </p:nvSpPr>
        <p:spPr>
          <a:xfrm rot="20862828">
            <a:off x="4290315" y="15309585"/>
            <a:ext cx="1323976" cy="31114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テキスト ボックス 42"/>
          <p:cNvSpPr txBox="1">
            <a:spLocks noChangeArrowheads="1"/>
          </p:cNvSpPr>
          <p:nvPr/>
        </p:nvSpPr>
        <p:spPr bwMode="auto">
          <a:xfrm>
            <a:off x="4301742" y="14765127"/>
            <a:ext cx="1301124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ja-JP" sz="2800" dirty="0"/>
              <a:t>migrate</a:t>
            </a:r>
            <a:endParaRPr lang="ja-JP" altLang="en-US" sz="6600" dirty="0"/>
          </a:p>
        </p:txBody>
      </p:sp>
      <p:sp>
        <p:nvSpPr>
          <p:cNvPr id="27" name="テキスト ボックス 43"/>
          <p:cNvSpPr txBox="1">
            <a:spLocks noChangeArrowheads="1"/>
          </p:cNvSpPr>
          <p:nvPr/>
        </p:nvSpPr>
        <p:spPr bwMode="auto">
          <a:xfrm>
            <a:off x="6313865" y="14336015"/>
            <a:ext cx="2261746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2800" dirty="0" smtClean="0"/>
              <a:t>Main host</a:t>
            </a:r>
            <a:endParaRPr lang="ja-JP" altLang="en-US" sz="2800" dirty="0"/>
          </a:p>
        </p:txBody>
      </p:sp>
      <p:sp>
        <p:nvSpPr>
          <p:cNvPr id="30" name="テキスト ボックス 51"/>
          <p:cNvSpPr txBox="1">
            <a:spLocks noChangeArrowheads="1"/>
          </p:cNvSpPr>
          <p:nvPr/>
        </p:nvSpPr>
        <p:spPr bwMode="auto">
          <a:xfrm>
            <a:off x="5126224" y="14505992"/>
            <a:ext cx="854082" cy="35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7244980" y="15943041"/>
            <a:ext cx="1231071" cy="634725"/>
          </a:xfrm>
          <a:prstGeom prst="roundRect">
            <a:avLst/>
          </a:prstGeom>
          <a:solidFill>
            <a:srgbClr val="BFF94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memory</a:t>
            </a:r>
          </a:p>
          <a:p>
            <a:pPr algn="ctr"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1TB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304722" y="14862196"/>
            <a:ext cx="2270888" cy="8514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000" dirty="0"/>
          </a:p>
        </p:txBody>
      </p:sp>
      <p:sp>
        <p:nvSpPr>
          <p:cNvPr id="34" name="角丸四角形 33"/>
          <p:cNvSpPr/>
          <p:nvPr/>
        </p:nvSpPr>
        <p:spPr>
          <a:xfrm>
            <a:off x="6557094" y="14925076"/>
            <a:ext cx="1971223" cy="71658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>
              <a:defRPr/>
            </a:pPr>
            <a:r>
              <a:rPr lang="en-US" altLang="ja-JP" sz="2000" dirty="0">
                <a:solidFill>
                  <a:schemeClr val="tx1"/>
                </a:solidFill>
              </a:rPr>
              <a:t>VM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8307589" y="15396727"/>
            <a:ext cx="0" cy="57970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7665685" y="15569654"/>
            <a:ext cx="0" cy="357855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右矢印 41"/>
          <p:cNvSpPr/>
          <p:nvPr/>
        </p:nvSpPr>
        <p:spPr>
          <a:xfrm rot="660964">
            <a:off x="4279419" y="15841689"/>
            <a:ext cx="1323976" cy="31114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7244980" y="14962515"/>
            <a:ext cx="1226253" cy="607139"/>
          </a:xfrm>
          <a:prstGeom prst="roundRect">
            <a:avLst/>
          </a:prstGeom>
          <a:solidFill>
            <a:srgbClr val="BFF94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memory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sz="2000" dirty="0">
                <a:solidFill>
                  <a:srgbClr val="000000"/>
                </a:solidFill>
              </a:rPr>
              <a:t>1TB</a:t>
            </a:r>
          </a:p>
        </p:txBody>
      </p:sp>
      <p:sp>
        <p:nvSpPr>
          <p:cNvPr id="39" name="テキスト ボックス 43"/>
          <p:cNvSpPr txBox="1">
            <a:spLocks noChangeArrowheads="1"/>
          </p:cNvSpPr>
          <p:nvPr/>
        </p:nvSpPr>
        <p:spPr bwMode="auto">
          <a:xfrm>
            <a:off x="6313865" y="16627231"/>
            <a:ext cx="2281586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2800" dirty="0"/>
              <a:t>Sub-host</a:t>
            </a:r>
            <a:endParaRPr lang="ja-JP" altLang="en-US" sz="2800" dirty="0"/>
          </a:p>
        </p:txBody>
      </p:sp>
      <p:sp>
        <p:nvSpPr>
          <p:cNvPr id="194" name="角丸四角形 193"/>
          <p:cNvSpPr/>
          <p:nvPr/>
        </p:nvSpPr>
        <p:spPr>
          <a:xfrm>
            <a:off x="253999" y="24501006"/>
            <a:ext cx="20870278" cy="5595365"/>
          </a:xfrm>
          <a:prstGeom prst="roundRect">
            <a:avLst>
              <a:gd name="adj" fmla="val 2786"/>
            </a:avLst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3" name="角丸四角形 192"/>
          <p:cNvSpPr/>
          <p:nvPr/>
        </p:nvSpPr>
        <p:spPr>
          <a:xfrm>
            <a:off x="254000" y="17338145"/>
            <a:ext cx="10287876" cy="6959985"/>
          </a:xfrm>
          <a:prstGeom prst="roundRect">
            <a:avLst>
              <a:gd name="adj" fmla="val 1249"/>
            </a:avLst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角丸四角形 191"/>
          <p:cNvSpPr/>
          <p:nvPr/>
        </p:nvSpPr>
        <p:spPr>
          <a:xfrm>
            <a:off x="10924403" y="17338147"/>
            <a:ext cx="10199874" cy="6959984"/>
          </a:xfrm>
          <a:prstGeom prst="roundRect">
            <a:avLst>
              <a:gd name="adj" fmla="val 1249"/>
            </a:avLst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10896331" y="8979602"/>
            <a:ext cx="10179221" cy="8175234"/>
          </a:xfrm>
          <a:prstGeom prst="roundRect">
            <a:avLst>
              <a:gd name="adj" fmla="val 1249"/>
            </a:avLst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4731" y="752617"/>
            <a:ext cx="195188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/>
              <a:t>Migration of Virtual Machines Running across </a:t>
            </a:r>
            <a:r>
              <a:rPr lang="ja-JP" altLang="en-US" sz="7200" b="1" dirty="0"/>
              <a:t>　</a:t>
            </a:r>
            <a:r>
              <a:rPr lang="en-US" altLang="ja-JP" sz="7200" b="1" dirty="0"/>
              <a:t>Multiple Hosts</a:t>
            </a:r>
          </a:p>
          <a:p>
            <a:pPr algn="ctr"/>
            <a:r>
              <a:rPr lang="en-US" altLang="ja-JP" sz="4800" dirty="0"/>
              <a:t>T. </a:t>
            </a:r>
            <a:r>
              <a:rPr lang="en-US" altLang="ja-JP" sz="4800" dirty="0" err="1" smtClean="0"/>
              <a:t>Kashiw</a:t>
            </a:r>
            <a:r>
              <a:rPr lang="en-US" altLang="ja-JP" sz="4800" dirty="0" err="1" smtClean="0">
                <a:solidFill>
                  <a:srgbClr val="000000"/>
                </a:solidFill>
              </a:rPr>
              <a:t>ag</a:t>
            </a:r>
            <a:r>
              <a:rPr lang="en-US" altLang="ja-JP" sz="4800" dirty="0" err="1" smtClean="0"/>
              <a:t>i</a:t>
            </a:r>
            <a:r>
              <a:rPr lang="en-US" altLang="ja-JP" sz="4800" dirty="0"/>
              <a:t>, M. </a:t>
            </a:r>
            <a:r>
              <a:rPr lang="en-US" altLang="ja-JP" sz="4800" dirty="0" err="1"/>
              <a:t>Suetake</a:t>
            </a:r>
            <a:r>
              <a:rPr lang="en-US" altLang="ja-JP" sz="4800" baseline="30000" dirty="0"/>
              <a:t> </a:t>
            </a:r>
            <a:r>
              <a:rPr lang="en-US" altLang="ja-JP" sz="4800" dirty="0"/>
              <a:t>, K. Kourai </a:t>
            </a:r>
            <a:r>
              <a:rPr lang="en-US" altLang="ja-JP" sz="4800" dirty="0">
                <a:solidFill>
                  <a:srgbClr val="000000"/>
                </a:solidFill>
              </a:rPr>
              <a:t>(Kyushu Institute of Technology)</a:t>
            </a:r>
            <a:endParaRPr lang="en-US" altLang="ja-JP" sz="4800" baseline="30000" dirty="0">
              <a:solidFill>
                <a:srgbClr val="00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032670" y="10567944"/>
            <a:ext cx="100916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u="sng" dirty="0">
                <a:solidFill>
                  <a:srgbClr val="000000"/>
                </a:solidFill>
              </a:rPr>
              <a:t>Issue 1:</a:t>
            </a:r>
            <a:r>
              <a:rPr lang="en-US" altLang="ja-JP" sz="3600" dirty="0">
                <a:solidFill>
                  <a:srgbClr val="000000"/>
                </a:solidFill>
              </a:rPr>
              <a:t> Remote paging causes performance </a:t>
            </a:r>
            <a:r>
              <a:rPr lang="en-US" altLang="ja-JP" sz="3600" dirty="0" smtClean="0">
                <a:solidFill>
                  <a:srgbClr val="000000"/>
                </a:solidFill>
              </a:rPr>
              <a:t>degradation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</a:rPr>
              <a:t>Up </a:t>
            </a:r>
            <a:r>
              <a:rPr lang="en-US" altLang="ja-JP" sz="3200" dirty="0">
                <a:solidFill>
                  <a:srgbClr val="000000"/>
                </a:solidFill>
              </a:rPr>
              <a:t>to 70</a:t>
            </a:r>
            <a:r>
              <a:rPr lang="en-US" altLang="ja-JP" sz="3200" dirty="0" smtClean="0">
                <a:solidFill>
                  <a:srgbClr val="000000"/>
                </a:solidFill>
              </a:rPr>
              <a:t>% for in-memory DB</a:t>
            </a:r>
            <a:endParaRPr lang="en-US" altLang="ja-JP" sz="3200" dirty="0">
              <a:solidFill>
                <a:srgbClr val="0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u="sng" dirty="0">
                <a:solidFill>
                  <a:srgbClr val="000000"/>
                </a:solidFill>
              </a:rPr>
              <a:t>Issue</a:t>
            </a:r>
            <a:r>
              <a:rPr lang="ja-JP" altLang="en-US" sz="3600" u="sng" dirty="0">
                <a:solidFill>
                  <a:srgbClr val="000000"/>
                </a:solidFill>
              </a:rPr>
              <a:t> </a:t>
            </a:r>
            <a:r>
              <a:rPr lang="en-US" altLang="ja-JP" sz="3600" u="sng" dirty="0">
                <a:solidFill>
                  <a:srgbClr val="000000"/>
                </a:solidFill>
              </a:rPr>
              <a:t>2:</a:t>
            </a:r>
            <a:r>
              <a:rPr lang="en-US" altLang="ja-JP" sz="3600" dirty="0">
                <a:solidFill>
                  <a:srgbClr val="000000"/>
                </a:solidFill>
              </a:rPr>
              <a:t> Maintenance of several hosts needs to stop the entire </a:t>
            </a:r>
            <a:r>
              <a:rPr lang="en-US" altLang="ja-JP" sz="3600" dirty="0" smtClean="0">
                <a:solidFill>
                  <a:srgbClr val="000000"/>
                </a:solidFill>
              </a:rPr>
              <a:t>VM</a:t>
            </a:r>
            <a:endParaRPr lang="en-US" altLang="ja-JP" sz="3600" strike="sngStrike" dirty="0">
              <a:solidFill>
                <a:srgbClr val="00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084714" y="9104428"/>
            <a:ext cx="9572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solidFill>
                  <a:srgbClr val="000000"/>
                </a:solidFill>
              </a:rPr>
              <a:t>Issues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77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8790" y="15633243"/>
            <a:ext cx="906408" cy="115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0580" y="14239924"/>
            <a:ext cx="859861" cy="119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正方形/長方形 78"/>
          <p:cNvSpPr/>
          <p:nvPr/>
        </p:nvSpPr>
        <p:spPr>
          <a:xfrm>
            <a:off x="17889414" y="13957871"/>
            <a:ext cx="2530769" cy="9672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800"/>
          </a:p>
        </p:txBody>
      </p:sp>
      <p:sp>
        <p:nvSpPr>
          <p:cNvPr id="82" name="テキスト ボックス 43"/>
          <p:cNvSpPr txBox="1">
            <a:spLocks noChangeArrowheads="1"/>
          </p:cNvSpPr>
          <p:nvPr/>
        </p:nvSpPr>
        <p:spPr bwMode="auto">
          <a:xfrm>
            <a:off x="17161883" y="13368711"/>
            <a:ext cx="3108323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400" dirty="0"/>
              <a:t>　　　</a:t>
            </a:r>
            <a:r>
              <a:rPr lang="en-US" altLang="ja-JP" sz="3200" dirty="0" smtClean="0"/>
              <a:t>Main host</a:t>
            </a:r>
            <a:endParaRPr lang="ja-JP" altLang="en-US" sz="3200" dirty="0"/>
          </a:p>
        </p:txBody>
      </p:sp>
      <p:sp>
        <p:nvSpPr>
          <p:cNvPr id="83" name="正方形/長方形 82"/>
          <p:cNvSpPr/>
          <p:nvPr/>
        </p:nvSpPr>
        <p:spPr>
          <a:xfrm>
            <a:off x="17889150" y="15438119"/>
            <a:ext cx="2531033" cy="8405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800" dirty="0"/>
          </a:p>
        </p:txBody>
      </p:sp>
      <p:sp>
        <p:nvSpPr>
          <p:cNvPr id="84" name="テキスト ボックス 47"/>
          <p:cNvSpPr txBox="1">
            <a:spLocks noChangeArrowheads="1"/>
          </p:cNvSpPr>
          <p:nvPr/>
        </p:nvSpPr>
        <p:spPr bwMode="auto">
          <a:xfrm>
            <a:off x="17882064" y="16269008"/>
            <a:ext cx="3068079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ja-JP" altLang="en-US" sz="2400" dirty="0"/>
              <a:t>　　</a:t>
            </a:r>
            <a:r>
              <a:rPr lang="en-US" altLang="ja-JP" sz="2800" dirty="0"/>
              <a:t>Sub-host</a:t>
            </a:r>
            <a:endParaRPr lang="ja-JP" altLang="en-US" sz="2800" dirty="0"/>
          </a:p>
        </p:txBody>
      </p:sp>
      <p:sp>
        <p:nvSpPr>
          <p:cNvPr id="85" name="テキスト ボックス 84"/>
          <p:cNvSpPr txBox="1">
            <a:spLocks noChangeArrowheads="1"/>
          </p:cNvSpPr>
          <p:nvPr/>
        </p:nvSpPr>
        <p:spPr bwMode="auto">
          <a:xfrm>
            <a:off x="19372857" y="15241470"/>
            <a:ext cx="193514" cy="83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endParaRPr lang="en-US" altLang="ja-JP" sz="2400" dirty="0"/>
          </a:p>
          <a:p>
            <a:endParaRPr lang="ja-JP" altLang="en-US" sz="2400" dirty="0"/>
          </a:p>
        </p:txBody>
      </p:sp>
      <p:sp>
        <p:nvSpPr>
          <p:cNvPr id="88" name="禁止 87"/>
          <p:cNvSpPr/>
          <p:nvPr/>
        </p:nvSpPr>
        <p:spPr>
          <a:xfrm>
            <a:off x="17154461" y="14394160"/>
            <a:ext cx="742305" cy="753263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789" tIns="47891" rIns="95789" bIns="478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7974" y="13433879"/>
            <a:ext cx="5593275" cy="3554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角丸四角形 89"/>
          <p:cNvSpPr/>
          <p:nvPr/>
        </p:nvSpPr>
        <p:spPr>
          <a:xfrm>
            <a:off x="18097864" y="15569654"/>
            <a:ext cx="2172342" cy="620325"/>
          </a:xfrm>
          <a:prstGeom prst="roundRect">
            <a:avLst/>
          </a:prstGeom>
          <a:solidFill>
            <a:srgbClr val="BFF94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memory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17967002" y="13985478"/>
            <a:ext cx="2391514" cy="86409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VM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8543066" y="14057486"/>
            <a:ext cx="1716711" cy="707641"/>
          </a:xfrm>
          <a:prstGeom prst="roundRect">
            <a:avLst/>
          </a:prstGeom>
          <a:solidFill>
            <a:srgbClr val="BFF94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memory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93625" y="18518825"/>
            <a:ext cx="100395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Merge a VM</a:t>
            </a:r>
            <a:r>
              <a:rPr lang="ja-JP" altLang="en-US" sz="3600" dirty="0">
                <a:solidFill>
                  <a:srgbClr val="000000"/>
                </a:solidFill>
              </a:rPr>
              <a:t> </a:t>
            </a:r>
            <a:r>
              <a:rPr lang="en-US" altLang="ja-JP" sz="3600" dirty="0">
                <a:solidFill>
                  <a:srgbClr val="000000"/>
                </a:solidFill>
              </a:rPr>
              <a:t>across multiple </a:t>
            </a:r>
            <a:r>
              <a:rPr lang="en-US" altLang="ja-JP" sz="3600" dirty="0" smtClean="0">
                <a:solidFill>
                  <a:srgbClr val="000000"/>
                </a:solidFill>
              </a:rPr>
              <a:t>hosts </a:t>
            </a:r>
            <a:r>
              <a:rPr lang="en-US" altLang="ja-JP" sz="3600" dirty="0">
                <a:solidFill>
                  <a:srgbClr val="000000"/>
                </a:solidFill>
              </a:rPr>
              <a:t>into one host again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Acceleration </a:t>
            </a:r>
            <a:r>
              <a:rPr lang="en-US" altLang="ja-JP" sz="3200" dirty="0" smtClean="0">
                <a:solidFill>
                  <a:srgbClr val="000000"/>
                </a:solidFill>
              </a:rPr>
              <a:t>by </a:t>
            </a:r>
            <a:r>
              <a:rPr lang="en-US" altLang="ja-JP" sz="3200" dirty="0">
                <a:solidFill>
                  <a:srgbClr val="000000"/>
                </a:solidFill>
              </a:rPr>
              <a:t>parallel transfer of memory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Improve memory access performance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No remote paging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93625" y="17318496"/>
            <a:ext cx="7627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solidFill>
                  <a:srgbClr val="000000"/>
                </a:solidFill>
              </a:rPr>
              <a:t>Unified Migration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119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49" y="22829697"/>
            <a:ext cx="982402" cy="135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30" y="23308642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図 1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30" y="22411815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テキスト ボックス 11"/>
          <p:cNvSpPr txBox="1">
            <a:spLocks noChangeArrowheads="1"/>
          </p:cNvSpPr>
          <p:nvPr/>
        </p:nvSpPr>
        <p:spPr bwMode="auto">
          <a:xfrm>
            <a:off x="5048108" y="22054711"/>
            <a:ext cx="1145633" cy="46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migrate</a:t>
            </a:r>
            <a:endParaRPr lang="ja-JP" altLang="en-US" sz="2400" dirty="0"/>
          </a:p>
        </p:txBody>
      </p:sp>
      <p:sp>
        <p:nvSpPr>
          <p:cNvPr id="123" name="正方形/長方形 122"/>
          <p:cNvSpPr/>
          <p:nvPr/>
        </p:nvSpPr>
        <p:spPr>
          <a:xfrm>
            <a:off x="1922537" y="22270748"/>
            <a:ext cx="2534644" cy="77104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124" name="正方形/長方形 123"/>
          <p:cNvSpPr/>
          <p:nvPr/>
        </p:nvSpPr>
        <p:spPr>
          <a:xfrm>
            <a:off x="1922537" y="23199188"/>
            <a:ext cx="1694582" cy="68752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25" name="テキスト ボックス 17"/>
          <p:cNvSpPr txBox="1">
            <a:spLocks noChangeArrowheads="1"/>
          </p:cNvSpPr>
          <p:nvPr/>
        </p:nvSpPr>
        <p:spPr bwMode="auto">
          <a:xfrm>
            <a:off x="1922537" y="21681588"/>
            <a:ext cx="2534644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 smtClean="0"/>
              <a:t>Main host</a:t>
            </a:r>
            <a:endParaRPr lang="ja-JP" altLang="en-US" sz="3200" dirty="0"/>
          </a:p>
        </p:txBody>
      </p:sp>
      <p:sp>
        <p:nvSpPr>
          <p:cNvPr id="126" name="テキスト ボックス 18"/>
          <p:cNvSpPr txBox="1">
            <a:spLocks noChangeArrowheads="1"/>
          </p:cNvSpPr>
          <p:nvPr/>
        </p:nvSpPr>
        <p:spPr bwMode="auto">
          <a:xfrm>
            <a:off x="1922538" y="23833226"/>
            <a:ext cx="1694582" cy="52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2800" dirty="0"/>
              <a:t>Sub-host</a:t>
            </a:r>
            <a:endParaRPr lang="ja-JP" altLang="en-US" sz="2800" dirty="0"/>
          </a:p>
        </p:txBody>
      </p:sp>
      <p:sp>
        <p:nvSpPr>
          <p:cNvPr id="127" name="テキスト ボックス 126"/>
          <p:cNvSpPr txBox="1">
            <a:spLocks noChangeArrowheads="1"/>
          </p:cNvSpPr>
          <p:nvPr/>
        </p:nvSpPr>
        <p:spPr bwMode="auto">
          <a:xfrm>
            <a:off x="6965329" y="21730714"/>
            <a:ext cx="2575486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/>
              <a:t>Host</a:t>
            </a:r>
            <a:r>
              <a:rPr lang="en-US" altLang="ja-JP" sz="2400" dirty="0"/>
              <a:t> </a:t>
            </a:r>
            <a:endParaRPr lang="ja-JP" altLang="en-US" sz="2400" dirty="0"/>
          </a:p>
        </p:txBody>
      </p:sp>
      <p:sp>
        <p:nvSpPr>
          <p:cNvPr id="130" name="正方形/長方形 129"/>
          <p:cNvSpPr/>
          <p:nvPr/>
        </p:nvSpPr>
        <p:spPr>
          <a:xfrm>
            <a:off x="6965329" y="22270747"/>
            <a:ext cx="2575486" cy="161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134" name="角丸四角形 133"/>
          <p:cNvSpPr/>
          <p:nvPr/>
        </p:nvSpPr>
        <p:spPr>
          <a:xfrm>
            <a:off x="7064175" y="22361579"/>
            <a:ext cx="2355870" cy="147164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VM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5" name="右矢印 134"/>
          <p:cNvSpPr/>
          <p:nvPr/>
        </p:nvSpPr>
        <p:spPr>
          <a:xfrm>
            <a:off x="4718870" y="22524240"/>
            <a:ext cx="1876679" cy="31114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136" name="角丸四角形 135"/>
          <p:cNvSpPr/>
          <p:nvPr/>
        </p:nvSpPr>
        <p:spPr>
          <a:xfrm>
            <a:off x="7848054" y="22464199"/>
            <a:ext cx="1416715" cy="1253515"/>
          </a:xfrm>
          <a:prstGeom prst="roundRect">
            <a:avLst/>
          </a:prstGeom>
          <a:solidFill>
            <a:srgbClr val="BFF94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memory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sp>
        <p:nvSpPr>
          <p:cNvPr id="137" name="右矢印 29"/>
          <p:cNvSpPr/>
          <p:nvPr/>
        </p:nvSpPr>
        <p:spPr>
          <a:xfrm rot="21220788">
            <a:off x="4662929" y="23175025"/>
            <a:ext cx="1876679" cy="31114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789" tIns="47891" rIns="95789" bIns="47891"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1084714" y="18728390"/>
            <a:ext cx="10039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Migrate only part of a split-memory VM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>
                <a:solidFill>
                  <a:srgbClr val="000000"/>
                </a:solidFill>
              </a:rPr>
              <a:t>Main host </a:t>
            </a:r>
            <a:r>
              <a:rPr lang="en-US" altLang="ja-JP" sz="3200" dirty="0" smtClean="0">
                <a:solidFill>
                  <a:srgbClr val="000000"/>
                </a:solidFill>
              </a:rPr>
              <a:t>only, </a:t>
            </a:r>
            <a:r>
              <a:rPr lang="en-US" altLang="ja-JP" sz="3200" dirty="0">
                <a:solidFill>
                  <a:srgbClr val="000000"/>
                </a:solidFill>
              </a:rPr>
              <a:t>sub-host only,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>
                <a:solidFill>
                  <a:srgbClr val="000000"/>
                </a:solidFill>
              </a:rPr>
              <a:t>Enable maintaining several hosts</a:t>
            </a:r>
          </a:p>
          <a:p>
            <a:pPr marL="1080000" lvl="1" indent="-571500">
              <a:buFont typeface="Arial" panose="020B0604020202020204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</a:rPr>
              <a:t>Without stopping the VM</a:t>
            </a:r>
            <a:endParaRPr lang="en-US" altLang="ja-JP" sz="3200" dirty="0">
              <a:solidFill>
                <a:srgbClr val="000000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1088228" y="17338143"/>
            <a:ext cx="7627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solidFill>
                  <a:srgbClr val="000000"/>
                </a:solidFill>
              </a:rPr>
              <a:t>Partial</a:t>
            </a:r>
            <a:r>
              <a:rPr lang="ja-JP" altLang="en-US" sz="7200" dirty="0">
                <a:solidFill>
                  <a:srgbClr val="000000"/>
                </a:solidFill>
              </a:rPr>
              <a:t> </a:t>
            </a:r>
            <a:r>
              <a:rPr lang="en-US" altLang="ja-JP" sz="7200" dirty="0">
                <a:solidFill>
                  <a:srgbClr val="000000"/>
                </a:solidFill>
              </a:rPr>
              <a:t>Migration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161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824" y="22105983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7151" y="22987547"/>
            <a:ext cx="862560" cy="12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図 1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583" y="21883724"/>
            <a:ext cx="833132" cy="116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テキスト ボックス 11"/>
          <p:cNvSpPr txBox="1">
            <a:spLocks noChangeArrowheads="1"/>
          </p:cNvSpPr>
          <p:nvPr/>
        </p:nvSpPr>
        <p:spPr bwMode="auto">
          <a:xfrm>
            <a:off x="15057300" y="21731800"/>
            <a:ext cx="1897666" cy="46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 charset="0"/>
                <a:ea typeface="ＭＳ Ｐゴシック" charset="0"/>
              </a:rPr>
              <a:t>migrate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 charset="0"/>
              <a:ea typeface="ＭＳ Ｐゴシック" charset="0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12310741" y="21622043"/>
            <a:ext cx="2508770" cy="10172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12310741" y="22740457"/>
            <a:ext cx="2508769" cy="977257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67" name="テキスト ボックス 17"/>
          <p:cNvSpPr txBox="1">
            <a:spLocks noChangeArrowheads="1"/>
          </p:cNvSpPr>
          <p:nvPr/>
        </p:nvSpPr>
        <p:spPr bwMode="auto">
          <a:xfrm>
            <a:off x="12310740" y="21032883"/>
            <a:ext cx="2568304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</a:t>
            </a:r>
            <a:r>
              <a:rPr lang="en-US" altLang="en-US" sz="3200" kern="0" dirty="0">
                <a:solidFill>
                  <a:prstClr val="black"/>
                </a:solidFill>
              </a:rPr>
              <a:t> 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host </a:t>
            </a:r>
            <a:r>
              <a:rPr kumimoji="1" lang="en-US" altLang="ja-JP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テキスト ボックス 18"/>
          <p:cNvSpPr txBox="1">
            <a:spLocks noChangeArrowheads="1"/>
          </p:cNvSpPr>
          <p:nvPr/>
        </p:nvSpPr>
        <p:spPr bwMode="auto">
          <a:xfrm>
            <a:off x="12310741" y="23623882"/>
            <a:ext cx="2508770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 charset="0"/>
                <a:ea typeface="ＭＳ Ｐゴシック" charset="0"/>
              </a:rPr>
              <a:t>Sub-host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 charset="0"/>
              <a:ea typeface="ＭＳ Ｐゴシック" charset="0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17380580" y="21622043"/>
            <a:ext cx="2674654" cy="1068207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0" name="テキスト ボックス 17"/>
          <p:cNvSpPr txBox="1">
            <a:spLocks noChangeArrowheads="1"/>
          </p:cNvSpPr>
          <p:nvPr/>
        </p:nvSpPr>
        <p:spPr bwMode="auto">
          <a:xfrm>
            <a:off x="17380580" y="20975159"/>
            <a:ext cx="2674654" cy="5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 charset="0"/>
                <a:ea typeface="ＭＳ Ｐゴシック" charset="0"/>
              </a:rPr>
              <a:t>Main host </a:t>
            </a:r>
            <a:r>
              <a:rPr kumimoji="1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 charset="0"/>
                <a:ea typeface="ＭＳ Ｐゴシック" charset="0"/>
              </a:rPr>
              <a:t>2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 charset="0"/>
              <a:ea typeface="ＭＳ Ｐゴシック" charset="0"/>
            </a:endParaRPr>
          </a:p>
        </p:txBody>
      </p:sp>
      <p:sp>
        <p:nvSpPr>
          <p:cNvPr id="171" name="角丸四角形 170"/>
          <p:cNvSpPr/>
          <p:nvPr/>
        </p:nvSpPr>
        <p:spPr>
          <a:xfrm>
            <a:off x="13338940" y="21937535"/>
            <a:ext cx="1152816" cy="526664"/>
          </a:xfrm>
          <a:prstGeom prst="roundRect">
            <a:avLst/>
          </a:prstGeom>
          <a:solidFill>
            <a:srgbClr val="BFF944"/>
          </a:solidFill>
          <a:ln w="12700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メモリ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2" name="角丸四角形 171"/>
          <p:cNvSpPr/>
          <p:nvPr/>
        </p:nvSpPr>
        <p:spPr>
          <a:xfrm>
            <a:off x="12529711" y="21681588"/>
            <a:ext cx="2196931" cy="918464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VM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13165074" y="21812034"/>
            <a:ext cx="1489560" cy="683233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</a:p>
        </p:txBody>
      </p:sp>
      <p:sp>
        <p:nvSpPr>
          <p:cNvPr id="174" name="右矢印 173"/>
          <p:cNvSpPr/>
          <p:nvPr/>
        </p:nvSpPr>
        <p:spPr>
          <a:xfrm>
            <a:off x="15078287" y="22125728"/>
            <a:ext cx="1876679" cy="311148"/>
          </a:xfrm>
          <a:prstGeom prst="rightArrow">
            <a:avLst/>
          </a:prstGeom>
          <a:gradFill rotWithShape="1">
            <a:gsLst>
              <a:gs pos="31000">
                <a:srgbClr val="C00000">
                  <a:tint val="100000"/>
                  <a:shade val="100000"/>
                  <a:satMod val="120000"/>
                </a:srgbClr>
              </a:gs>
              <a:gs pos="100000">
                <a:srgbClr val="C00000">
                  <a:tint val="50000"/>
                  <a:satMod val="150000"/>
                </a:srgbClr>
              </a:gs>
            </a:gsLst>
            <a:lin ang="5400000" scaled="1"/>
          </a:gradFill>
          <a:ln w="12700" cap="flat" cmpd="sng" algn="ctr">
            <a:solidFill>
              <a:srgbClr val="C00000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5" name="角丸四角形 174"/>
          <p:cNvSpPr/>
          <p:nvPr/>
        </p:nvSpPr>
        <p:spPr>
          <a:xfrm>
            <a:off x="18461515" y="22027733"/>
            <a:ext cx="1152816" cy="526664"/>
          </a:xfrm>
          <a:prstGeom prst="roundRect">
            <a:avLst/>
          </a:prstGeom>
          <a:solidFill>
            <a:srgbClr val="BFF944"/>
          </a:solidFill>
          <a:ln w="12700" cap="flat" cmpd="sng" algn="ctr">
            <a:solidFill>
              <a:srgbClr val="2C7C9F">
                <a:shade val="95000"/>
                <a:satMod val="105000"/>
              </a:srgbClr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メモリ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6" name="角丸四角形 175"/>
          <p:cNvSpPr/>
          <p:nvPr/>
        </p:nvSpPr>
        <p:spPr>
          <a:xfrm>
            <a:off x="17541018" y="21681588"/>
            <a:ext cx="2411027" cy="957695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VM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18240441" y="21731800"/>
            <a:ext cx="1598769" cy="822597"/>
          </a:xfrm>
          <a:prstGeom prst="roundRect">
            <a:avLst/>
          </a:prstGeom>
          <a:solidFill>
            <a:srgbClr val="BFF944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cs typeface="+mn-cs"/>
              </a:rPr>
              <a:t>memory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cxnSp>
        <p:nvCxnSpPr>
          <p:cNvPr id="178" name="Elbow Connector 11"/>
          <p:cNvCxnSpPr/>
          <p:nvPr/>
        </p:nvCxnSpPr>
        <p:spPr>
          <a:xfrm flipV="1">
            <a:off x="15057300" y="22744400"/>
            <a:ext cx="3693915" cy="401406"/>
          </a:xfrm>
          <a:prstGeom prst="bentConnector3">
            <a:avLst>
              <a:gd name="adj1" fmla="val 10015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Elbow Connector 31"/>
          <p:cNvCxnSpPr/>
          <p:nvPr/>
        </p:nvCxnSpPr>
        <p:spPr>
          <a:xfrm flipV="1">
            <a:off x="15080162" y="22823700"/>
            <a:ext cx="3905648" cy="551647"/>
          </a:xfrm>
          <a:prstGeom prst="bentConnector3">
            <a:avLst>
              <a:gd name="adj1" fmla="val 100497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0" name="角丸四角形 179"/>
          <p:cNvSpPr/>
          <p:nvPr/>
        </p:nvSpPr>
        <p:spPr>
          <a:xfrm>
            <a:off x="12529711" y="22820886"/>
            <a:ext cx="2124923" cy="802995"/>
          </a:xfrm>
          <a:prstGeom prst="roundRect">
            <a:avLst/>
          </a:prstGeom>
          <a:solidFill>
            <a:srgbClr val="BFF944"/>
          </a:solidFill>
          <a:ln w="12700" cap="flat" cmpd="sng" algn="ctr">
            <a:solidFill>
              <a:srgbClr val="000000"/>
            </a:solidFill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cs typeface="+mn-cs"/>
              </a:rPr>
              <a:t>memory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81" name="テキスト ボックス 11"/>
          <p:cNvSpPr txBox="1">
            <a:spLocks noChangeArrowheads="1"/>
          </p:cNvSpPr>
          <p:nvPr/>
        </p:nvSpPr>
        <p:spPr bwMode="auto">
          <a:xfrm>
            <a:off x="15078287" y="22651308"/>
            <a:ext cx="2094610" cy="46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9" tIns="47891" rIns="95789" bIns="47891">
            <a:spAutoFit/>
          </a:bodyPr>
          <a:lstStyle>
            <a:lvl1pPr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 charset="0"/>
                <a:ea typeface="ＭＳ Ｐゴシック" charset="0"/>
              </a:rPr>
              <a:t>remote paging 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 charset="0"/>
              <a:ea typeface="ＭＳ Ｐゴシック" charset="0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481346" y="24781216"/>
            <a:ext cx="9096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solidFill>
                  <a:srgbClr val="000000"/>
                </a:solidFill>
              </a:rPr>
              <a:t>Experimental Results</a:t>
            </a:r>
            <a:endParaRPr kumimoji="1" lang="ja-JP" altLang="en-US" sz="7200" dirty="0">
              <a:solidFill>
                <a:srgbClr val="000000"/>
              </a:solidFill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481346" y="25951035"/>
            <a:ext cx="9525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>
                <a:solidFill>
                  <a:srgbClr val="000000"/>
                </a:solidFill>
              </a:rPr>
              <a:t>Unified migration was 2x faster than traditional one</a:t>
            </a:r>
          </a:p>
          <a:p>
            <a:pPr marL="1270000" lvl="1" indent="-558800">
              <a:buFont typeface="Arial" panose="020B0604020202020204" pitchFamily="34" charset="0"/>
              <a:buChar char="•"/>
            </a:pPr>
            <a:r>
              <a:rPr lang="en-US" altLang="ja-JP" sz="3600" dirty="0" smtClean="0">
                <a:solidFill>
                  <a:srgbClr val="000000"/>
                </a:solidFill>
              </a:rPr>
              <a:t>Thanks to parallel transfer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>
                <a:solidFill>
                  <a:srgbClr val="000000"/>
                </a:solidFill>
              </a:rPr>
              <a:t>The performance of in-memory DB was improved by 11%</a:t>
            </a:r>
          </a:p>
          <a:p>
            <a:pPr marL="1270000" lvl="1" indent="-558800">
              <a:buFont typeface="Arial" panose="020B0604020202020204" pitchFamily="34" charset="0"/>
              <a:buChar char="•"/>
            </a:pPr>
            <a:r>
              <a:rPr lang="en-US" altLang="ja-JP" sz="3600" dirty="0" smtClean="0">
                <a:solidFill>
                  <a:srgbClr val="000000"/>
                </a:solidFill>
              </a:rPr>
              <a:t>Compared </a:t>
            </a:r>
            <a:r>
              <a:rPr lang="en-US" altLang="ja-JP" sz="3600" dirty="0">
                <a:solidFill>
                  <a:srgbClr val="000000"/>
                </a:solidFill>
              </a:rPr>
              <a:t>with </a:t>
            </a:r>
            <a:r>
              <a:rPr lang="en-US" altLang="ja-JP" sz="3600" dirty="0" smtClean="0">
                <a:solidFill>
                  <a:srgbClr val="000000"/>
                </a:solidFill>
              </a:rPr>
              <a:t>before unified </a:t>
            </a:r>
            <a:r>
              <a:rPr lang="en-US" altLang="ja-JP" sz="3600" dirty="0">
                <a:solidFill>
                  <a:srgbClr val="000000"/>
                </a:solidFill>
              </a:rPr>
              <a:t>migration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2082391" y="22361579"/>
            <a:ext cx="2296089" cy="641232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VM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2805731" y="22387813"/>
            <a:ext cx="1489560" cy="576064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</a:p>
        </p:txBody>
      </p:sp>
      <p:sp>
        <p:nvSpPr>
          <p:cNvPr id="103" name="角丸四角形 102"/>
          <p:cNvSpPr/>
          <p:nvPr/>
        </p:nvSpPr>
        <p:spPr>
          <a:xfrm>
            <a:off x="1998292" y="23257162"/>
            <a:ext cx="1552219" cy="576064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1700366" y="14921583"/>
            <a:ext cx="2369092" cy="1512168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VM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2413274" y="14993590"/>
            <a:ext cx="1567115" cy="1368152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ysDash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txBody>
          <a:bodyPr lIns="95789" tIns="47891" rIns="95789" bIns="47891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ws Gothic MT"/>
                <a:ea typeface="ＭＳ Ｐゴシック"/>
                <a:cs typeface="+mn-cs"/>
              </a:rPr>
              <a:t>Memory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kern="0" noProof="0" dirty="0" smtClean="0">
                <a:solidFill>
                  <a:srgbClr val="000000"/>
                </a:solidFill>
                <a:latin typeface="News Gothic MT"/>
                <a:ea typeface="ＭＳ Ｐゴシック"/>
              </a:rPr>
              <a:t>2TB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ws Gothic MT"/>
              <a:ea typeface="ＭＳ Ｐゴシック"/>
              <a:cs typeface="+mn-cs"/>
            </a:endParaRPr>
          </a:p>
        </p:txBody>
      </p:sp>
      <p:pic>
        <p:nvPicPr>
          <p:cNvPr id="1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310" y="25951035"/>
            <a:ext cx="5548691" cy="3979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78080" y="25108431"/>
            <a:ext cx="550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solidFill>
                  <a:srgbClr val="000000"/>
                </a:solidFill>
              </a:rPr>
              <a:t>migration </a:t>
            </a:r>
            <a:r>
              <a:rPr lang="en-US" altLang="ja-JP" sz="3600" dirty="0" smtClean="0">
                <a:solidFill>
                  <a:srgbClr val="000000"/>
                </a:solidFill>
              </a:rPr>
              <a:t>time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456310" y="25108431"/>
            <a:ext cx="549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solidFill>
                  <a:srgbClr val="000000"/>
                </a:solidFill>
              </a:rPr>
              <a:t>throughput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080" y="25951035"/>
            <a:ext cx="5502082" cy="3970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7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257</Words>
  <Application>Microsoft Office PowerPoint</Application>
  <PresentationFormat>ユーザー設定</PresentationFormat>
  <Paragraphs>79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 崇広</dc:creator>
  <cp:lastModifiedBy>kashiwagi</cp:lastModifiedBy>
  <cp:revision>50</cp:revision>
  <dcterms:created xsi:type="dcterms:W3CDTF">2018-05-29T08:46:01Z</dcterms:created>
  <dcterms:modified xsi:type="dcterms:W3CDTF">2018-06-01T09:15:49Z</dcterms:modified>
</cp:coreProperties>
</file>