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sldIdLst>
    <p:sldId id="256" r:id="rId2"/>
  </p:sldIdLst>
  <p:sldSz cx="21388388" cy="30275213"/>
  <p:notesSz cx="6858000" cy="9144000"/>
  <p:defaultTextStyle>
    <a:defPPr>
      <a:defRPr lang="ja-JP"/>
    </a:defPPr>
    <a:lvl1pPr marL="0" algn="l" defTabSz="1476070" rtl="0" eaLnBrk="1" latinLnBrk="0" hangingPunct="1">
      <a:defRPr kumimoji="1" sz="5800" kern="1200">
        <a:solidFill>
          <a:schemeClr val="tx1"/>
        </a:solidFill>
        <a:latin typeface="+mn-lt"/>
        <a:ea typeface="+mn-ea"/>
        <a:cs typeface="+mn-cs"/>
      </a:defRPr>
    </a:lvl1pPr>
    <a:lvl2pPr marL="1476070" algn="l" defTabSz="1476070" rtl="0" eaLnBrk="1" latinLnBrk="0" hangingPunct="1">
      <a:defRPr kumimoji="1" sz="5800" kern="1200">
        <a:solidFill>
          <a:schemeClr val="tx1"/>
        </a:solidFill>
        <a:latin typeface="+mn-lt"/>
        <a:ea typeface="+mn-ea"/>
        <a:cs typeface="+mn-cs"/>
      </a:defRPr>
    </a:lvl2pPr>
    <a:lvl3pPr marL="2952140" algn="l" defTabSz="1476070" rtl="0" eaLnBrk="1" latinLnBrk="0" hangingPunct="1">
      <a:defRPr kumimoji="1" sz="5800" kern="1200">
        <a:solidFill>
          <a:schemeClr val="tx1"/>
        </a:solidFill>
        <a:latin typeface="+mn-lt"/>
        <a:ea typeface="+mn-ea"/>
        <a:cs typeface="+mn-cs"/>
      </a:defRPr>
    </a:lvl3pPr>
    <a:lvl4pPr marL="4428211" algn="l" defTabSz="1476070" rtl="0" eaLnBrk="1" latinLnBrk="0" hangingPunct="1">
      <a:defRPr kumimoji="1" sz="5800" kern="1200">
        <a:solidFill>
          <a:schemeClr val="tx1"/>
        </a:solidFill>
        <a:latin typeface="+mn-lt"/>
        <a:ea typeface="+mn-ea"/>
        <a:cs typeface="+mn-cs"/>
      </a:defRPr>
    </a:lvl4pPr>
    <a:lvl5pPr marL="5904281" algn="l" defTabSz="1476070" rtl="0" eaLnBrk="1" latinLnBrk="0" hangingPunct="1">
      <a:defRPr kumimoji="1" sz="5800" kern="1200">
        <a:solidFill>
          <a:schemeClr val="tx1"/>
        </a:solidFill>
        <a:latin typeface="+mn-lt"/>
        <a:ea typeface="+mn-ea"/>
        <a:cs typeface="+mn-cs"/>
      </a:defRPr>
    </a:lvl5pPr>
    <a:lvl6pPr marL="7380351" algn="l" defTabSz="1476070" rtl="0" eaLnBrk="1" latinLnBrk="0" hangingPunct="1">
      <a:defRPr kumimoji="1" sz="5800" kern="1200">
        <a:solidFill>
          <a:schemeClr val="tx1"/>
        </a:solidFill>
        <a:latin typeface="+mn-lt"/>
        <a:ea typeface="+mn-ea"/>
        <a:cs typeface="+mn-cs"/>
      </a:defRPr>
    </a:lvl6pPr>
    <a:lvl7pPr marL="8856421" algn="l" defTabSz="1476070" rtl="0" eaLnBrk="1" latinLnBrk="0" hangingPunct="1">
      <a:defRPr kumimoji="1" sz="5800" kern="1200">
        <a:solidFill>
          <a:schemeClr val="tx1"/>
        </a:solidFill>
        <a:latin typeface="+mn-lt"/>
        <a:ea typeface="+mn-ea"/>
        <a:cs typeface="+mn-cs"/>
      </a:defRPr>
    </a:lvl7pPr>
    <a:lvl8pPr marL="10332491" algn="l" defTabSz="1476070" rtl="0" eaLnBrk="1" latinLnBrk="0" hangingPunct="1">
      <a:defRPr kumimoji="1" sz="5800" kern="1200">
        <a:solidFill>
          <a:schemeClr val="tx1"/>
        </a:solidFill>
        <a:latin typeface="+mn-lt"/>
        <a:ea typeface="+mn-ea"/>
        <a:cs typeface="+mn-cs"/>
      </a:defRPr>
    </a:lvl8pPr>
    <a:lvl9pPr marL="11808562" algn="l" defTabSz="1476070" rtl="0" eaLnBrk="1" latinLnBrk="0" hangingPunct="1">
      <a:defRPr kumimoji="1"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536">
          <p15:clr>
            <a:srgbClr val="A4A3A4"/>
          </p15:clr>
        </p15:guide>
        <p15:guide id="2" pos="67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Grid="0" snapToObjects="1">
      <p:cViewPr>
        <p:scale>
          <a:sx n="32" d="100"/>
          <a:sy n="32" d="100"/>
        </p:scale>
        <p:origin x="-834" y="2898"/>
      </p:cViewPr>
      <p:guideLst>
        <p:guide orient="horz" pos="9536"/>
        <p:guide pos="67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17070841"/>
            <a:ext cx="21388388" cy="13204372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14" tIns="147607" rIns="295214" bIns="147607"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21388388" cy="17070841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14" tIns="147607" rIns="295214" bIns="147607"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11708848"/>
            <a:ext cx="21388388" cy="10091738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14" tIns="147607" rIns="295214" bIns="147607"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7064216"/>
            <a:ext cx="21388388" cy="22538214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14" tIns="147607" rIns="295214" bIns="147607"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47299" y="22304883"/>
            <a:ext cx="13185319" cy="3894188"/>
          </a:xfrm>
        </p:spPr>
        <p:txBody>
          <a:bodyPr>
            <a:normAutofit/>
          </a:bodyPr>
          <a:lstStyle>
            <a:lvl1pPr marL="0" indent="0" algn="l">
              <a:buNone/>
              <a:defRPr sz="7100">
                <a:solidFill>
                  <a:schemeClr val="tx2"/>
                </a:solidFill>
              </a:defRPr>
            </a:lvl1pPr>
            <a:lvl2pPr marL="1476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4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2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8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266A7-8A6D-194E-890F-41A624314BAB}" type="datetimeFigureOut">
              <a:rPr kumimoji="1" lang="ja-JP" altLang="en-US" smtClean="0"/>
              <a:t>2018/6/1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5FE1F-42AF-9F4D-85E2-7357F9EFD4E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2374" y="13827758"/>
            <a:ext cx="16783595" cy="7916085"/>
          </a:xfrm>
          <a:effectLst/>
        </p:spPr>
        <p:txBody>
          <a:bodyPr>
            <a:noAutofit/>
          </a:bodyPr>
          <a:lstStyle>
            <a:lvl1pPr marL="2066498" indent="-1476070" algn="l">
              <a:defRPr sz="17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55914" y="3229352"/>
            <a:ext cx="14971872" cy="1533944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266A7-8A6D-194E-890F-41A624314BAB}" type="datetimeFigureOut">
              <a:rPr kumimoji="1" lang="ja-JP" altLang="en-US" smtClean="0"/>
              <a:t>2018/6/1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5FE1F-42AF-9F4D-85E2-7357F9EFD4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98712" y="1662168"/>
            <a:ext cx="4812387" cy="23125084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75310" y="3229354"/>
            <a:ext cx="11296004" cy="2160818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266A7-8A6D-194E-890F-41A624314BAB}" type="datetimeFigureOut">
              <a:rPr kumimoji="1" lang="ja-JP" altLang="en-US" smtClean="0"/>
              <a:t>2018/6/1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5FE1F-42AF-9F4D-85E2-7357F9EFD4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266A7-8A6D-194E-890F-41A624314BAB}" type="datetimeFigureOut">
              <a:rPr kumimoji="1" lang="ja-JP" altLang="en-US" smtClean="0"/>
              <a:t>2018/6/1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5FE1F-42AF-9F4D-85E2-7357F9EFD4E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2673548" y="3229356"/>
            <a:ext cx="14971872" cy="15339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7070841"/>
            <a:ext cx="21388388" cy="13204372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14" tIns="147607" rIns="295214" bIns="147607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388388" cy="17070841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14" tIns="147607" rIns="295214" bIns="147607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1708848"/>
            <a:ext cx="21388388" cy="10091738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14" tIns="147607" rIns="295214" bIns="147607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7064216"/>
            <a:ext cx="21388388" cy="22538214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14" tIns="147607" rIns="295214" bIns="147607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5770" y="9591336"/>
            <a:ext cx="13956405" cy="10698063"/>
          </a:xfrm>
          <a:effectLst/>
        </p:spPr>
        <p:txBody>
          <a:bodyPr anchor="b"/>
          <a:lstStyle>
            <a:lvl1pPr algn="r">
              <a:defRPr sz="14900" b="1" cap="none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30609" y="20340242"/>
            <a:ext cx="13965359" cy="3688208"/>
          </a:xfrm>
        </p:spPr>
        <p:txBody>
          <a:bodyPr anchor="t"/>
          <a:lstStyle>
            <a:lvl1pPr marL="0" indent="0" algn="r">
              <a:buNone/>
              <a:defRPr sz="6500">
                <a:solidFill>
                  <a:schemeClr val="tx2"/>
                </a:solidFill>
              </a:defRPr>
            </a:lvl1pPr>
            <a:lvl2pPr marL="147607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140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21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28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35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42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249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8562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266A7-8A6D-194E-890F-41A624314BAB}" type="datetimeFigureOut">
              <a:rPr kumimoji="1" lang="ja-JP" altLang="en-US" smtClean="0"/>
              <a:t>2018/6/1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5FE1F-42AF-9F4D-85E2-7357F9EFD4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266A7-8A6D-194E-890F-41A624314BAB}" type="datetimeFigureOut">
              <a:rPr kumimoji="1" lang="ja-JP" altLang="en-US" smtClean="0"/>
              <a:t>2018/6/1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5FE1F-42AF-9F4D-85E2-7357F9EFD4E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673546" y="3229352"/>
            <a:ext cx="7828150" cy="15339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10865301" y="3229356"/>
            <a:ext cx="7828150" cy="15339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73549" y="3229356"/>
            <a:ext cx="7828150" cy="2824283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77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1476070" indent="0">
              <a:buNone/>
              <a:defRPr sz="6500" b="1"/>
            </a:lvl2pPr>
            <a:lvl3pPr marL="2952140" indent="0">
              <a:buNone/>
              <a:defRPr sz="5800" b="1"/>
            </a:lvl3pPr>
            <a:lvl4pPr marL="4428211" indent="0">
              <a:buNone/>
              <a:defRPr sz="5200" b="1"/>
            </a:lvl4pPr>
            <a:lvl5pPr marL="5904281" indent="0">
              <a:buNone/>
              <a:defRPr sz="5200" b="1"/>
            </a:lvl5pPr>
            <a:lvl6pPr marL="7380351" indent="0">
              <a:buNone/>
              <a:defRPr sz="5200" b="1"/>
            </a:lvl6pPr>
            <a:lvl7pPr marL="8856421" indent="0">
              <a:buNone/>
              <a:defRPr sz="5200" b="1"/>
            </a:lvl7pPr>
            <a:lvl8pPr marL="10332491" indent="0">
              <a:buNone/>
              <a:defRPr sz="5200" b="1"/>
            </a:lvl8pPr>
            <a:lvl9pPr marL="11808562" indent="0">
              <a:buNone/>
              <a:defRPr sz="5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05002" y="6181860"/>
            <a:ext cx="7828150" cy="12110085"/>
          </a:xfrm>
        </p:spPr>
        <p:txBody>
          <a:bodyPr>
            <a:normAutofit/>
          </a:bodyPr>
          <a:lstStyle>
            <a:lvl1pPr>
              <a:defRPr sz="5800"/>
            </a:lvl1pPr>
            <a:lvl2pPr>
              <a:defRPr sz="5800"/>
            </a:lvl2pPr>
            <a:lvl3pPr>
              <a:defRPr sz="52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70330" y="3229356"/>
            <a:ext cx="7828150" cy="2824283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77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1476070" indent="0">
              <a:buNone/>
              <a:defRPr sz="6500" b="1"/>
            </a:lvl2pPr>
            <a:lvl3pPr marL="2952140" indent="0">
              <a:buNone/>
              <a:defRPr sz="5800" b="1"/>
            </a:lvl3pPr>
            <a:lvl4pPr marL="4428211" indent="0">
              <a:buNone/>
              <a:defRPr sz="5200" b="1"/>
            </a:lvl4pPr>
            <a:lvl5pPr marL="5904281" indent="0">
              <a:buNone/>
              <a:defRPr sz="5200" b="1"/>
            </a:lvl5pPr>
            <a:lvl6pPr marL="7380351" indent="0">
              <a:buNone/>
              <a:defRPr sz="5200" b="1"/>
            </a:lvl6pPr>
            <a:lvl7pPr marL="8856421" indent="0">
              <a:buNone/>
              <a:defRPr sz="5200" b="1"/>
            </a:lvl7pPr>
            <a:lvl8pPr marL="10332491" indent="0">
              <a:buNone/>
              <a:defRPr sz="5200" b="1"/>
            </a:lvl8pPr>
            <a:lvl9pPr marL="11808562" indent="0">
              <a:buNone/>
              <a:defRPr sz="5200" b="1"/>
            </a:lvl9pPr>
          </a:lstStyle>
          <a:p>
            <a:pPr marL="0" lvl="0" indent="0" algn="ctr" defTabSz="2952140" rtl="0" eaLnBrk="1" latinLnBrk="0" hangingPunct="1">
              <a:spcBef>
                <a:spcPct val="20000"/>
              </a:spcBef>
              <a:spcAft>
                <a:spcPts val="969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5004" y="6176144"/>
            <a:ext cx="7828150" cy="12110085"/>
          </a:xfrm>
        </p:spPr>
        <p:txBody>
          <a:bodyPr>
            <a:normAutofit/>
          </a:bodyPr>
          <a:lstStyle>
            <a:lvl1pPr>
              <a:defRPr sz="5800"/>
            </a:lvl1pPr>
            <a:lvl2pPr>
              <a:defRPr sz="5800"/>
            </a:lvl2pPr>
            <a:lvl3pPr>
              <a:defRPr sz="52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266A7-8A6D-194E-890F-41A624314BAB}" type="datetimeFigureOut">
              <a:rPr kumimoji="1" lang="ja-JP" altLang="en-US" smtClean="0"/>
              <a:t>2018/6/1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5FE1F-42AF-9F4D-85E2-7357F9EFD4E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266A7-8A6D-194E-890F-41A624314BAB}" type="datetimeFigureOut">
              <a:rPr kumimoji="1" lang="ja-JP" altLang="en-US" smtClean="0"/>
              <a:t>2018/6/1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5FE1F-42AF-9F4D-85E2-7357F9EFD4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266A7-8A6D-194E-890F-41A624314BAB}" type="datetimeFigureOut">
              <a:rPr kumimoji="1" lang="ja-JP" altLang="en-US" smtClean="0"/>
              <a:t>2018/6/1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5FE1F-42AF-9F4D-85E2-7357F9EFD4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2697" y="9755349"/>
            <a:ext cx="8505030" cy="5555722"/>
          </a:xfrm>
          <a:effectLst/>
        </p:spPr>
        <p:txBody>
          <a:bodyPr anchor="b">
            <a:noAutofit/>
          </a:bodyPr>
          <a:lstStyle>
            <a:lvl1pPr marL="738035" indent="-738035" algn="l">
              <a:defRPr sz="9000" b="1">
                <a:effectLst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44520" y="3229356"/>
            <a:ext cx="9396213" cy="21608194"/>
          </a:xfrm>
        </p:spPr>
        <p:txBody>
          <a:bodyPr anchor="ctr"/>
          <a:lstStyle>
            <a:lvl1pPr>
              <a:defRPr sz="71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4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6281" y="15441338"/>
            <a:ext cx="7926288" cy="9445081"/>
          </a:xfrm>
        </p:spPr>
        <p:txBody>
          <a:bodyPr/>
          <a:lstStyle>
            <a:lvl1pPr marL="0" indent="0">
              <a:buNone/>
              <a:defRPr sz="4500"/>
            </a:lvl1pPr>
            <a:lvl2pPr marL="1476070" indent="0">
              <a:buNone/>
              <a:defRPr sz="3900"/>
            </a:lvl2pPr>
            <a:lvl3pPr marL="2952140" indent="0">
              <a:buNone/>
              <a:defRPr sz="3200"/>
            </a:lvl3pPr>
            <a:lvl4pPr marL="4428211" indent="0">
              <a:buNone/>
              <a:defRPr sz="2900"/>
            </a:lvl4pPr>
            <a:lvl5pPr marL="5904281" indent="0">
              <a:buNone/>
              <a:defRPr sz="2900"/>
            </a:lvl5pPr>
            <a:lvl6pPr marL="7380351" indent="0">
              <a:buNone/>
              <a:defRPr sz="2900"/>
            </a:lvl6pPr>
            <a:lvl7pPr marL="8856421" indent="0">
              <a:buNone/>
              <a:defRPr sz="2900"/>
            </a:lvl7pPr>
            <a:lvl8pPr marL="10332491" indent="0">
              <a:buNone/>
              <a:defRPr sz="2900"/>
            </a:lvl8pPr>
            <a:lvl9pPr marL="11808562" indent="0">
              <a:buNone/>
              <a:defRPr sz="2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266A7-8A6D-194E-890F-41A624314BAB}" type="datetimeFigureOut">
              <a:rPr kumimoji="1" lang="ja-JP" altLang="en-US" smtClean="0"/>
              <a:t>2018/6/1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5FE1F-42AF-9F4D-85E2-7357F9EFD4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7070841"/>
            <a:ext cx="21388388" cy="13204372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14" tIns="147607" rIns="295214" bIns="147607"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21388388" cy="17070841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14" tIns="147607" rIns="295214" bIns="147607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11708848"/>
            <a:ext cx="21388388" cy="10091738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14" tIns="147607" rIns="295214" bIns="147607"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7064216"/>
            <a:ext cx="21388388" cy="22538214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14" tIns="147607" rIns="295214" bIns="147607"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467714" y="5045869"/>
            <a:ext cx="9624775" cy="13807960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6500"/>
            </a:lvl1pPr>
            <a:lvl2pPr marL="1476070" indent="0">
              <a:buNone/>
              <a:defRPr sz="9000"/>
            </a:lvl2pPr>
            <a:lvl3pPr marL="2952140" indent="0">
              <a:buNone/>
              <a:defRPr sz="7700"/>
            </a:lvl3pPr>
            <a:lvl4pPr marL="4428211" indent="0">
              <a:buNone/>
              <a:defRPr sz="6500"/>
            </a:lvl4pPr>
            <a:lvl5pPr marL="5904281" indent="0">
              <a:buNone/>
              <a:defRPr sz="6500"/>
            </a:lvl5pPr>
            <a:lvl6pPr marL="7380351" indent="0">
              <a:buNone/>
              <a:defRPr sz="6500"/>
            </a:lvl6pPr>
            <a:lvl7pPr marL="8856421" indent="0">
              <a:buNone/>
              <a:defRPr sz="6500"/>
            </a:lvl7pPr>
            <a:lvl8pPr marL="10332491" indent="0">
              <a:buNone/>
              <a:defRPr sz="6500"/>
            </a:lvl8pPr>
            <a:lvl9pPr marL="11808562" indent="0">
              <a:buNone/>
              <a:defRPr sz="6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3432" y="4460875"/>
            <a:ext cx="8640764" cy="9548832"/>
          </a:xfrm>
        </p:spPr>
        <p:txBody>
          <a:bodyPr anchor="b"/>
          <a:lstStyle>
            <a:lvl1pPr marL="590428" indent="-590428">
              <a:buFont typeface="Georgia" pitchFamily="18" charset="0"/>
              <a:buChar char="*"/>
              <a:defRPr sz="5200"/>
            </a:lvl1pPr>
            <a:lvl2pPr marL="1476070" indent="0">
              <a:buNone/>
              <a:defRPr sz="3900"/>
            </a:lvl2pPr>
            <a:lvl3pPr marL="2952140" indent="0">
              <a:buNone/>
              <a:defRPr sz="3200"/>
            </a:lvl3pPr>
            <a:lvl4pPr marL="4428211" indent="0">
              <a:buNone/>
              <a:defRPr sz="2900"/>
            </a:lvl4pPr>
            <a:lvl5pPr marL="5904281" indent="0">
              <a:buNone/>
              <a:defRPr sz="2900"/>
            </a:lvl5pPr>
            <a:lvl6pPr marL="7380351" indent="0">
              <a:buNone/>
              <a:defRPr sz="2900"/>
            </a:lvl6pPr>
            <a:lvl7pPr marL="8856421" indent="0">
              <a:buNone/>
              <a:defRPr sz="2900"/>
            </a:lvl7pPr>
            <a:lvl8pPr marL="10332491" indent="0">
              <a:buNone/>
              <a:defRPr sz="2900"/>
            </a:lvl8pPr>
            <a:lvl9pPr marL="11808562" indent="0">
              <a:buNone/>
              <a:defRPr sz="2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266A7-8A6D-194E-890F-41A624314BAB}" type="datetimeFigureOut">
              <a:rPr kumimoji="1" lang="ja-JP" altLang="en-US" smtClean="0"/>
              <a:t>2018/6/1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5FE1F-42AF-9F4D-85E2-7357F9EFD4E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1125" y="19708559"/>
            <a:ext cx="14931495" cy="5045869"/>
          </a:xfrm>
        </p:spPr>
        <p:txBody>
          <a:bodyPr anchor="b">
            <a:noAutofit/>
          </a:bodyPr>
          <a:lstStyle>
            <a:lvl1pPr algn="l">
              <a:defRPr sz="14900" b="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2538214"/>
            <a:ext cx="21388388" cy="7736999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14" tIns="147607" rIns="295214" bIns="147607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388388" cy="2253821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14" tIns="147607" rIns="295214" bIns="147607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6635492"/>
            <a:ext cx="21388388" cy="10091738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14" tIns="147607" rIns="295214" bIns="147607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7064216"/>
            <a:ext cx="21388388" cy="22538214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14" tIns="147607" rIns="295214" bIns="147607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94616" y="19301300"/>
            <a:ext cx="15233171" cy="5045869"/>
          </a:xfrm>
          <a:prstGeom prst="rect">
            <a:avLst/>
          </a:prstGeom>
          <a:effectLst/>
        </p:spPr>
        <p:txBody>
          <a:bodyPr vert="horz" lIns="295214" tIns="147607" rIns="295214" bIns="147607" rtlCol="0" anchor="t" anchorCtr="0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73548" y="3232623"/>
            <a:ext cx="14971872" cy="15339441"/>
          </a:xfrm>
          <a:prstGeom prst="rect">
            <a:avLst/>
          </a:prstGeom>
        </p:spPr>
        <p:txBody>
          <a:bodyPr vert="horz" lIns="295214" tIns="147607" rIns="295214" bIns="147607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437162" y="27247694"/>
            <a:ext cx="5881807" cy="1611875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r">
              <a:defRPr sz="36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47266A7-8A6D-194E-890F-41A624314BAB}" type="datetimeFigureOut">
              <a:rPr kumimoji="1" lang="ja-JP" altLang="en-US" smtClean="0"/>
              <a:t>2018/6/1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418" y="27247694"/>
            <a:ext cx="7842411" cy="1611875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l">
              <a:defRPr sz="36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11828" y="27247694"/>
            <a:ext cx="4277678" cy="1611875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ctr">
              <a:defRPr sz="39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075FE1F-42AF-9F4D-85E2-7357F9EFD4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1033249" indent="-1033249" algn="r" defTabSz="295214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kumimoji="1" sz="149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738035" indent="-590428" algn="l" defTabSz="2952140" rtl="0" eaLnBrk="1" latinLnBrk="0" hangingPunct="1">
        <a:spcBef>
          <a:spcPct val="20000"/>
        </a:spcBef>
        <a:spcAft>
          <a:spcPts val="969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7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080000" indent="-590428" algn="l" defTabSz="2952140" rtl="0" eaLnBrk="1" latinLnBrk="0" hangingPunct="1">
        <a:spcBef>
          <a:spcPct val="20000"/>
        </a:spcBef>
        <a:spcAft>
          <a:spcPts val="969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6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2656926" indent="-590428" algn="l" defTabSz="2952140" rtl="0" eaLnBrk="1" latinLnBrk="0" hangingPunct="1">
        <a:spcBef>
          <a:spcPct val="20000"/>
        </a:spcBef>
        <a:spcAft>
          <a:spcPts val="969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5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3542568" indent="-590428" algn="l" defTabSz="2952140" rtl="0" eaLnBrk="1" latinLnBrk="0" hangingPunct="1">
        <a:spcBef>
          <a:spcPct val="20000"/>
        </a:spcBef>
        <a:spcAft>
          <a:spcPts val="969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5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4487253" indent="-590428" algn="l" defTabSz="2952140" rtl="0" eaLnBrk="1" latinLnBrk="0" hangingPunct="1">
        <a:spcBef>
          <a:spcPct val="20000"/>
        </a:spcBef>
        <a:spcAft>
          <a:spcPts val="969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4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5372896" indent="-590428" algn="l" defTabSz="2952140" rtl="0" eaLnBrk="1" latinLnBrk="0" hangingPunct="1">
        <a:spcBef>
          <a:spcPct val="20000"/>
        </a:spcBef>
        <a:spcAft>
          <a:spcPts val="969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4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6347102" indent="-590428" algn="l" defTabSz="2952140" rtl="0" eaLnBrk="1" latinLnBrk="0" hangingPunct="1">
        <a:spcBef>
          <a:spcPct val="20000"/>
        </a:spcBef>
        <a:spcAft>
          <a:spcPts val="969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4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7380351" indent="-590428" algn="l" defTabSz="2952140" rtl="0" eaLnBrk="1" latinLnBrk="0" hangingPunct="1">
        <a:spcBef>
          <a:spcPct val="20000"/>
        </a:spcBef>
        <a:spcAft>
          <a:spcPts val="969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4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8354557" indent="-590428" algn="l" defTabSz="2952140" rtl="0" eaLnBrk="1" latinLnBrk="0" hangingPunct="1">
        <a:spcBef>
          <a:spcPct val="20000"/>
        </a:spcBef>
        <a:spcAft>
          <a:spcPts val="969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4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52140" rtl="0" eaLnBrk="1" latinLnBrk="0" hangingPunct="1">
        <a:defRPr kumimoji="1"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070" algn="l" defTabSz="2952140" rtl="0" eaLnBrk="1" latinLnBrk="0" hangingPunct="1">
        <a:defRPr kumimoji="1"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140" algn="l" defTabSz="2952140" rtl="0" eaLnBrk="1" latinLnBrk="0" hangingPunct="1">
        <a:defRPr kumimoji="1"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211" algn="l" defTabSz="2952140" rtl="0" eaLnBrk="1" latinLnBrk="0" hangingPunct="1">
        <a:defRPr kumimoji="1"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281" algn="l" defTabSz="2952140" rtl="0" eaLnBrk="1" latinLnBrk="0" hangingPunct="1">
        <a:defRPr kumimoji="1"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351" algn="l" defTabSz="2952140" rtl="0" eaLnBrk="1" latinLnBrk="0" hangingPunct="1">
        <a:defRPr kumimoji="1"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421" algn="l" defTabSz="2952140" rtl="0" eaLnBrk="1" latinLnBrk="0" hangingPunct="1">
        <a:defRPr kumimoji="1"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2491" algn="l" defTabSz="2952140" rtl="0" eaLnBrk="1" latinLnBrk="0" hangingPunct="1">
        <a:defRPr kumimoji="1"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8562" algn="l" defTabSz="2952140" rtl="0" eaLnBrk="1" latinLnBrk="0" hangingPunct="1">
        <a:defRPr kumimoji="1"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/>
          <p:cNvSpPr/>
          <p:nvPr/>
        </p:nvSpPr>
        <p:spPr>
          <a:xfrm>
            <a:off x="253999" y="4002969"/>
            <a:ext cx="20870277" cy="4760031"/>
          </a:xfrm>
          <a:prstGeom prst="roundRect">
            <a:avLst>
              <a:gd name="adj" fmla="val 278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34731" y="4293464"/>
            <a:ext cx="62965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>
                <a:solidFill>
                  <a:srgbClr val="000000"/>
                </a:solidFill>
              </a:rPr>
              <a:t>Background</a:t>
            </a:r>
            <a:endParaRPr kumimoji="1" lang="ja-JP" altLang="en-US" sz="7200" dirty="0">
              <a:solidFill>
                <a:srgbClr val="00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34731" y="5493793"/>
            <a:ext cx="1107705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ja-JP" sz="3600" dirty="0">
                <a:solidFill>
                  <a:srgbClr val="000000"/>
                </a:solidFill>
              </a:rPr>
              <a:t>IaaS clouds provide virtual </a:t>
            </a:r>
            <a:r>
              <a:rPr lang="en-US" altLang="ja-JP" sz="3600" dirty="0" smtClean="0">
                <a:solidFill>
                  <a:srgbClr val="000000"/>
                </a:solidFill>
              </a:rPr>
              <a:t>machines </a:t>
            </a:r>
            <a:r>
              <a:rPr lang="en-US" altLang="ja-JP" sz="3600" dirty="0">
                <a:solidFill>
                  <a:srgbClr val="000000"/>
                </a:solidFill>
              </a:rPr>
              <a:t>(VMs) with a large amount of </a:t>
            </a:r>
            <a:r>
              <a:rPr lang="en-US" altLang="ja-JP" sz="3600" dirty="0" smtClean="0">
                <a:solidFill>
                  <a:srgbClr val="000000"/>
                </a:solidFill>
              </a:rPr>
              <a:t>memory</a:t>
            </a:r>
          </a:p>
          <a:p>
            <a:pPr marL="1080000" lvl="1" indent="-571500">
              <a:buFont typeface="Arial" panose="020B0604020202020204" pitchFamily="34" charset="0"/>
              <a:buChar char="•"/>
            </a:pPr>
            <a:r>
              <a:rPr lang="en-US" altLang="ja-JP" sz="3200" dirty="0" smtClean="0">
                <a:solidFill>
                  <a:srgbClr val="000000"/>
                </a:solidFill>
              </a:rPr>
              <a:t>E.g., Amazon </a:t>
            </a:r>
            <a:r>
              <a:rPr lang="en-US" altLang="ja-JP" sz="3200" dirty="0">
                <a:solidFill>
                  <a:srgbClr val="000000"/>
                </a:solidFill>
              </a:rPr>
              <a:t>EC2 </a:t>
            </a:r>
            <a:r>
              <a:rPr lang="en-US" altLang="ja-JP" sz="3200" dirty="0" smtClean="0">
                <a:solidFill>
                  <a:srgbClr val="000000"/>
                </a:solidFill>
              </a:rPr>
              <a:t>provides </a:t>
            </a:r>
            <a:r>
              <a:rPr lang="en-US" altLang="ja-JP" sz="3200" dirty="0">
                <a:solidFill>
                  <a:srgbClr val="000000"/>
                </a:solidFill>
              </a:rPr>
              <a:t>VMs with 4TB memory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ja-JP" sz="3600" dirty="0">
                <a:solidFill>
                  <a:srgbClr val="000000"/>
                </a:solidFill>
              </a:rPr>
              <a:t>Migrating large-memory VMs is difficult</a:t>
            </a:r>
          </a:p>
          <a:p>
            <a:pPr marL="1080000" lvl="1" indent="-571500">
              <a:buFont typeface="Arial" panose="020B0604020202020204" pitchFamily="34" charset="0"/>
              <a:buChar char="•"/>
            </a:pPr>
            <a:r>
              <a:rPr lang="en-US" altLang="ja-JP" sz="3200" dirty="0">
                <a:solidFill>
                  <a:srgbClr val="000000"/>
                </a:solidFill>
              </a:rPr>
              <a:t>VM migration needs sufficient free </a:t>
            </a:r>
            <a:r>
              <a:rPr lang="en-US" altLang="ja-JP" sz="3200" dirty="0" smtClean="0">
                <a:solidFill>
                  <a:srgbClr val="000000"/>
                </a:solidFill>
              </a:rPr>
              <a:t>memory at the destination host</a:t>
            </a:r>
            <a:endParaRPr lang="en-US" altLang="ja-JP" sz="3200" dirty="0">
              <a:solidFill>
                <a:srgbClr val="000000"/>
              </a:solidFill>
            </a:endParaRPr>
          </a:p>
        </p:txBody>
      </p:sp>
      <p:pic>
        <p:nvPicPr>
          <p:cNvPr id="151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5824" y="6108489"/>
            <a:ext cx="1739986" cy="2321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2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7056" y="6108489"/>
            <a:ext cx="1665815" cy="2321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" name="テキスト ボックス 23"/>
          <p:cNvSpPr txBox="1">
            <a:spLocks noChangeArrowheads="1"/>
          </p:cNvSpPr>
          <p:nvPr/>
        </p:nvSpPr>
        <p:spPr bwMode="auto">
          <a:xfrm>
            <a:off x="13308258" y="4695206"/>
            <a:ext cx="1749042" cy="589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3200" kern="0" dirty="0" smtClean="0">
                <a:solidFill>
                  <a:srgbClr val="000000"/>
                </a:solidFill>
              </a:rPr>
              <a:t>Host 1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54" name="テキスト ボックス 27"/>
          <p:cNvSpPr txBox="1">
            <a:spLocks noChangeArrowheads="1"/>
          </p:cNvSpPr>
          <p:nvPr/>
        </p:nvSpPr>
        <p:spPr bwMode="auto">
          <a:xfrm>
            <a:off x="18423249" y="4756761"/>
            <a:ext cx="1749042" cy="527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ws Gothic MT" charset="0"/>
                <a:ea typeface="ＭＳ Ｐゴシック" charset="0"/>
                <a:cs typeface="ＭＳ Ｐゴシック" charset="0"/>
              </a:rPr>
              <a:t>Host 2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ws Gothic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5" name="右矢印 28"/>
          <p:cNvSpPr/>
          <p:nvPr/>
        </p:nvSpPr>
        <p:spPr>
          <a:xfrm>
            <a:off x="16163963" y="6382112"/>
            <a:ext cx="1743609" cy="498876"/>
          </a:xfrm>
          <a:prstGeom prst="rightArrow">
            <a:avLst/>
          </a:prstGeom>
          <a:solidFill>
            <a:srgbClr val="FF0000"/>
          </a:solidFill>
          <a:ln w="12700" cap="flat" cmpd="sng" algn="ctr">
            <a:solidFill>
              <a:srgbClr val="C00000">
                <a:shade val="95000"/>
                <a:satMod val="105000"/>
              </a:srgbClr>
            </a:solidFill>
            <a:prstDash val="solid"/>
          </a:ln>
          <a:effectLst/>
        </p:spPr>
        <p:txBody>
          <a:bodyPr lIns="95789" tIns="47891" rIns="95789" bIns="47891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News Gothic MT"/>
              <a:ea typeface="ＭＳ Ｐゴシック"/>
              <a:cs typeface="+mn-cs"/>
            </a:endParaRPr>
          </a:p>
        </p:txBody>
      </p:sp>
      <p:sp>
        <p:nvSpPr>
          <p:cNvPr id="156" name="テキスト ボックス 29"/>
          <p:cNvSpPr txBox="1">
            <a:spLocks noChangeArrowheads="1"/>
          </p:cNvSpPr>
          <p:nvPr/>
        </p:nvSpPr>
        <p:spPr bwMode="auto">
          <a:xfrm>
            <a:off x="15694438" y="5854507"/>
            <a:ext cx="2376427" cy="527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ews Gothic MT" charset="0"/>
                <a:ea typeface="ＭＳ Ｐゴシック" charset="0"/>
                <a:cs typeface="ＭＳ Ｐゴシック" charset="0"/>
              </a:rPr>
              <a:t>migrate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News Gothic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7" name="正方形/長方形 23"/>
          <p:cNvSpPr/>
          <p:nvPr/>
        </p:nvSpPr>
        <p:spPr>
          <a:xfrm>
            <a:off x="12970877" y="5415224"/>
            <a:ext cx="2998392" cy="2456134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0000"/>
            </a:solidFill>
            <a:prstDash val="solid"/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p:spPr>
        <p:txBody>
          <a:bodyPr lIns="95789" tIns="47891" rIns="95789" bIns="47891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News Gothic MT"/>
              <a:ea typeface="ＭＳ Ｐゴシック"/>
              <a:cs typeface="+mn-cs"/>
            </a:endParaRPr>
          </a:p>
        </p:txBody>
      </p:sp>
      <p:sp>
        <p:nvSpPr>
          <p:cNvPr id="158" name="正方形/長方形 30"/>
          <p:cNvSpPr/>
          <p:nvPr/>
        </p:nvSpPr>
        <p:spPr>
          <a:xfrm>
            <a:off x="17951751" y="5415224"/>
            <a:ext cx="2998392" cy="2461684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000000"/>
            </a:solidFill>
            <a:prstDash val="solid"/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p:spPr>
        <p:txBody>
          <a:bodyPr lIns="95789" tIns="47891" rIns="95789" bIns="47891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News Gothic MT"/>
              <a:ea typeface="ＭＳ Ｐゴシック"/>
              <a:cs typeface="+mn-cs"/>
            </a:endParaRPr>
          </a:p>
        </p:txBody>
      </p:sp>
      <p:sp>
        <p:nvSpPr>
          <p:cNvPr id="160" name="角丸四角形 31"/>
          <p:cNvSpPr/>
          <p:nvPr/>
        </p:nvSpPr>
        <p:spPr>
          <a:xfrm>
            <a:off x="13086355" y="5493793"/>
            <a:ext cx="2789381" cy="2303883"/>
          </a:xfrm>
          <a:prstGeom prst="roundRect">
            <a:avLst/>
          </a:prstGeom>
          <a:solidFill>
            <a:sysClr val="window" lastClr="FFFFFF"/>
          </a:solidFill>
          <a:ln w="19050" cap="flat" cmpd="sng" algn="ctr">
            <a:solidFill>
              <a:srgbClr val="000000"/>
            </a:solidFill>
            <a:prstDash val="sysDash"/>
          </a:ln>
          <a:effectLst/>
        </p:spPr>
        <p:txBody>
          <a:bodyPr lIns="95789" tIns="47891" rIns="95789" bIns="47891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News Gothic MT"/>
                <a:ea typeface="ＭＳ Ｐゴシック"/>
                <a:cs typeface="+mn-cs"/>
              </a:rPr>
              <a:t>VM</a:t>
            </a:r>
            <a:endParaRPr kumimoji="0" lang="en-US" altLang="ja-JP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News Gothic MT"/>
              <a:ea typeface="ＭＳ Ｐゴシック"/>
              <a:cs typeface="+mn-cs"/>
            </a:endParaRPr>
          </a:p>
        </p:txBody>
      </p:sp>
      <p:sp>
        <p:nvSpPr>
          <p:cNvPr id="159" name="角丸四角形 34"/>
          <p:cNvSpPr/>
          <p:nvPr/>
        </p:nvSpPr>
        <p:spPr>
          <a:xfrm>
            <a:off x="13787324" y="5618422"/>
            <a:ext cx="2019438" cy="2092382"/>
          </a:xfrm>
          <a:prstGeom prst="roundRect">
            <a:avLst/>
          </a:prstGeom>
          <a:solidFill>
            <a:sysClr val="window" lastClr="FFFFFF"/>
          </a:solidFill>
          <a:ln w="19050" cap="flat" cmpd="sng" algn="ctr">
            <a:solidFill>
              <a:srgbClr val="000000"/>
            </a:solidFill>
            <a:prstDash val="sysDash"/>
          </a:ln>
          <a:effectLst/>
        </p:spPr>
        <p:txBody>
          <a:bodyPr lIns="95789" tIns="47891" rIns="95789" bIns="47891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ws Gothic MT"/>
                <a:ea typeface="ＭＳ Ｐゴシック"/>
                <a:cs typeface="+mn-cs"/>
              </a:rPr>
              <a:t>memory</a:t>
            </a:r>
            <a:endParaRPr kumimoji="0" lang="en-US" altLang="ja-JP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ws Gothic MT"/>
              <a:ea typeface="ＭＳ Ｐゴシック"/>
              <a:cs typeface="+mn-cs"/>
            </a:endParaRPr>
          </a:p>
        </p:txBody>
      </p:sp>
      <p:sp>
        <p:nvSpPr>
          <p:cNvPr id="186" name="角丸四角形 185"/>
          <p:cNvSpPr/>
          <p:nvPr/>
        </p:nvSpPr>
        <p:spPr>
          <a:xfrm>
            <a:off x="18067849" y="5493793"/>
            <a:ext cx="2779473" cy="2303883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>
              <a:defRPr/>
            </a:pPr>
            <a:r>
              <a:rPr lang="en-US" altLang="ja-JP" sz="2400" dirty="0">
                <a:solidFill>
                  <a:schemeClr val="tx1"/>
                </a:solidFill>
              </a:rPr>
              <a:t>VM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82" name="角丸四角形 15"/>
          <p:cNvSpPr/>
          <p:nvPr/>
        </p:nvSpPr>
        <p:spPr>
          <a:xfrm>
            <a:off x="18716044" y="5618422"/>
            <a:ext cx="2059269" cy="2102360"/>
          </a:xfrm>
          <a:prstGeom prst="roundRect">
            <a:avLst/>
          </a:prstGeom>
          <a:solidFill>
            <a:srgbClr val="7EB606">
              <a:lumMod val="60000"/>
              <a:lumOff val="40000"/>
            </a:srgbClr>
          </a:solidFill>
          <a:ln w="12700" cap="flat" cmpd="sng" algn="ctr">
            <a:solidFill>
              <a:srgbClr val="000000"/>
            </a:solidFill>
            <a:prstDash val="solid"/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p:spPr>
        <p:txBody>
          <a:bodyPr lIns="95789" tIns="47891" rIns="95789" bIns="47891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ws Gothic MT"/>
                <a:ea typeface="ＭＳ Ｐゴシック"/>
                <a:cs typeface="+mn-cs"/>
              </a:rPr>
              <a:t>memory</a:t>
            </a:r>
            <a:endParaRPr kumimoji="0" lang="en-US" altLang="ja-JP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ws Gothic MT"/>
              <a:ea typeface="ＭＳ Ｐゴシック"/>
              <a:cs typeface="+mn-cs"/>
            </a:endParaRPr>
          </a:p>
        </p:txBody>
      </p:sp>
      <p:sp>
        <p:nvSpPr>
          <p:cNvPr id="191" name="角丸四角形 190"/>
          <p:cNvSpPr/>
          <p:nvPr/>
        </p:nvSpPr>
        <p:spPr>
          <a:xfrm>
            <a:off x="254000" y="9019829"/>
            <a:ext cx="10287876" cy="8135007"/>
          </a:xfrm>
          <a:prstGeom prst="roundRect">
            <a:avLst>
              <a:gd name="adj" fmla="val 1249"/>
            </a:avLst>
          </a:prstGeom>
          <a:solidFill>
            <a:schemeClr val="bg1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731" y="15659984"/>
            <a:ext cx="949715" cy="1323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テキスト ボックス 17"/>
          <p:cNvSpPr txBox="1"/>
          <p:nvPr/>
        </p:nvSpPr>
        <p:spPr>
          <a:xfrm>
            <a:off x="481346" y="10567944"/>
            <a:ext cx="9525692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ja-JP" sz="3600" dirty="0">
                <a:solidFill>
                  <a:srgbClr val="000000"/>
                </a:solidFill>
              </a:rPr>
              <a:t>Migrate one VM to multiple hosts</a:t>
            </a:r>
          </a:p>
          <a:p>
            <a:pPr marL="1080000" lvl="1" indent="-571500">
              <a:buFont typeface="Arial" panose="020B0604020202020204" pitchFamily="34" charset="0"/>
              <a:buChar char="•"/>
            </a:pPr>
            <a:r>
              <a:rPr lang="en-US" altLang="ja-JP" sz="3200" dirty="0">
                <a:solidFill>
                  <a:srgbClr val="000000"/>
                </a:solidFill>
              </a:rPr>
              <a:t>Main host : VM’s core and memory likely to be accessed</a:t>
            </a:r>
          </a:p>
          <a:p>
            <a:pPr marL="1080000" lvl="1" indent="-571500">
              <a:buFont typeface="Arial" panose="020B0604020202020204" pitchFamily="34" charset="0"/>
              <a:buChar char="•"/>
            </a:pPr>
            <a:r>
              <a:rPr lang="en-US" altLang="ja-JP" sz="3200" dirty="0">
                <a:solidFill>
                  <a:srgbClr val="000000"/>
                </a:solidFill>
              </a:rPr>
              <a:t>Sub-hosts : R</a:t>
            </a:r>
            <a:r>
              <a:rPr lang="en-US" altLang="ja-JP" sz="3200" dirty="0" smtClean="0">
                <a:solidFill>
                  <a:srgbClr val="000000"/>
                </a:solidFill>
              </a:rPr>
              <a:t>est </a:t>
            </a:r>
            <a:r>
              <a:rPr lang="en-US" altLang="ja-JP" sz="3200" dirty="0">
                <a:solidFill>
                  <a:srgbClr val="000000"/>
                </a:solidFill>
              </a:rPr>
              <a:t>of the memory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ja-JP" sz="3600" dirty="0">
                <a:solidFill>
                  <a:srgbClr val="000000"/>
                </a:solidFill>
              </a:rPr>
              <a:t>Run it as split-memory VM</a:t>
            </a:r>
          </a:p>
          <a:p>
            <a:pPr marL="1080000" lvl="1" indent="-571500">
              <a:buFont typeface="Arial" panose="020B0604020202020204" pitchFamily="34" charset="0"/>
              <a:buChar char="•"/>
            </a:pPr>
            <a:r>
              <a:rPr lang="en-US" altLang="ja-JP" sz="3200" dirty="0">
                <a:solidFill>
                  <a:srgbClr val="000000"/>
                </a:solidFill>
              </a:rPr>
              <a:t>Exchange memory data between multiple hosts with remote paging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1626891" y="14868410"/>
            <a:ext cx="2529557" cy="1642650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93625" y="9209275"/>
            <a:ext cx="100218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/>
              <a:t>Split </a:t>
            </a:r>
            <a:r>
              <a:rPr lang="en-US" altLang="ja-JP" sz="7200" dirty="0" smtClean="0"/>
              <a:t>M</a:t>
            </a:r>
            <a:r>
              <a:rPr kumimoji="1" lang="en-US" altLang="ja-JP" sz="7200" dirty="0" smtClean="0"/>
              <a:t>igration</a:t>
            </a:r>
            <a:r>
              <a:rPr kumimoji="1" lang="en-US" altLang="ja-JP" sz="7200" dirty="0" smtClean="0">
                <a:solidFill>
                  <a:srgbClr val="000000"/>
                </a:solidFill>
              </a:rPr>
              <a:t> </a:t>
            </a:r>
            <a:r>
              <a:rPr lang="en-US" altLang="ja-JP" sz="3200" dirty="0" smtClean="0">
                <a:solidFill>
                  <a:srgbClr val="000000"/>
                </a:solidFill>
              </a:rPr>
              <a:t>[</a:t>
            </a:r>
            <a:r>
              <a:rPr lang="en-US" altLang="ja-JP" sz="3200" dirty="0" err="1" smtClean="0">
                <a:solidFill>
                  <a:srgbClr val="000000"/>
                </a:solidFill>
              </a:rPr>
              <a:t>Suetake</a:t>
            </a:r>
            <a:r>
              <a:rPr lang="en-US" altLang="ja-JP" sz="3200" dirty="0" smtClean="0">
                <a:solidFill>
                  <a:srgbClr val="000000"/>
                </a:solidFill>
              </a:rPr>
              <a:t> </a:t>
            </a:r>
            <a:r>
              <a:rPr lang="en-US" altLang="ja-JP" sz="3200" dirty="0">
                <a:solidFill>
                  <a:srgbClr val="000000"/>
                </a:solidFill>
              </a:rPr>
              <a:t>et al.’18]</a:t>
            </a:r>
            <a:endParaRPr kumimoji="1" lang="ja-JP" altLang="en-US" sz="3200" dirty="0">
              <a:solidFill>
                <a:srgbClr val="000000"/>
              </a:solidFill>
            </a:endParaRPr>
          </a:p>
        </p:txBody>
      </p:sp>
      <p:pic>
        <p:nvPicPr>
          <p:cNvPr id="20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7314" y="16013235"/>
            <a:ext cx="643590" cy="896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正方形/長方形 20"/>
          <p:cNvSpPr/>
          <p:nvPr/>
        </p:nvSpPr>
        <p:spPr>
          <a:xfrm>
            <a:off x="6304722" y="15891305"/>
            <a:ext cx="2290729" cy="73592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 sz="2000"/>
          </a:p>
        </p:txBody>
      </p:sp>
      <p:pic>
        <p:nvPicPr>
          <p:cNvPr id="22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959" y="15030682"/>
            <a:ext cx="643590" cy="896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テキスト ボックス 37"/>
          <p:cNvSpPr txBox="1">
            <a:spLocks noChangeArrowheads="1"/>
          </p:cNvSpPr>
          <p:nvPr/>
        </p:nvSpPr>
        <p:spPr bwMode="auto">
          <a:xfrm>
            <a:off x="1626891" y="14279250"/>
            <a:ext cx="2529557" cy="589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3200" dirty="0"/>
              <a:t>Host 1</a:t>
            </a:r>
            <a:endParaRPr lang="ja-JP" altLang="en-US" sz="3200" dirty="0"/>
          </a:p>
        </p:txBody>
      </p:sp>
      <p:sp>
        <p:nvSpPr>
          <p:cNvPr id="25" name="右矢印 24"/>
          <p:cNvSpPr/>
          <p:nvPr/>
        </p:nvSpPr>
        <p:spPr>
          <a:xfrm rot="20862828">
            <a:off x="4290315" y="15309585"/>
            <a:ext cx="1323976" cy="311148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6" name="テキスト ボックス 42"/>
          <p:cNvSpPr txBox="1">
            <a:spLocks noChangeArrowheads="1"/>
          </p:cNvSpPr>
          <p:nvPr/>
        </p:nvSpPr>
        <p:spPr bwMode="auto">
          <a:xfrm>
            <a:off x="4301742" y="14765127"/>
            <a:ext cx="1301124" cy="527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en-US" altLang="ja-JP" sz="2800" dirty="0"/>
              <a:t>migrate</a:t>
            </a:r>
            <a:endParaRPr lang="ja-JP" altLang="en-US" sz="6600" dirty="0"/>
          </a:p>
        </p:txBody>
      </p:sp>
      <p:sp>
        <p:nvSpPr>
          <p:cNvPr id="27" name="テキスト ボックス 43"/>
          <p:cNvSpPr txBox="1">
            <a:spLocks noChangeArrowheads="1"/>
          </p:cNvSpPr>
          <p:nvPr/>
        </p:nvSpPr>
        <p:spPr bwMode="auto">
          <a:xfrm>
            <a:off x="6313865" y="14336015"/>
            <a:ext cx="2261746" cy="527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2800" dirty="0" smtClean="0"/>
              <a:t>Main host</a:t>
            </a:r>
            <a:endParaRPr lang="ja-JP" altLang="en-US" sz="2800" dirty="0"/>
          </a:p>
        </p:txBody>
      </p:sp>
      <p:sp>
        <p:nvSpPr>
          <p:cNvPr id="30" name="テキスト ボックス 51"/>
          <p:cNvSpPr txBox="1">
            <a:spLocks noChangeArrowheads="1"/>
          </p:cNvSpPr>
          <p:nvPr/>
        </p:nvSpPr>
        <p:spPr bwMode="auto">
          <a:xfrm>
            <a:off x="5126224" y="14505992"/>
            <a:ext cx="854082" cy="35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endParaRPr lang="ja-JP" altLang="en-US" dirty="0"/>
          </a:p>
        </p:txBody>
      </p:sp>
      <p:sp>
        <p:nvSpPr>
          <p:cNvPr id="31" name="角丸四角形 30"/>
          <p:cNvSpPr/>
          <p:nvPr/>
        </p:nvSpPr>
        <p:spPr>
          <a:xfrm>
            <a:off x="7244980" y="15943041"/>
            <a:ext cx="1231071" cy="634725"/>
          </a:xfrm>
          <a:prstGeom prst="roundRect">
            <a:avLst/>
          </a:prstGeom>
          <a:solidFill>
            <a:srgbClr val="BFF944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en-US" altLang="ja-JP" sz="2000" dirty="0">
                <a:solidFill>
                  <a:srgbClr val="000000"/>
                </a:solidFill>
              </a:rPr>
              <a:t>memory</a:t>
            </a:r>
          </a:p>
          <a:p>
            <a:pPr algn="ctr">
              <a:defRPr/>
            </a:pPr>
            <a:r>
              <a:rPr lang="en-US" altLang="ja-JP" sz="2000" dirty="0">
                <a:solidFill>
                  <a:srgbClr val="000000"/>
                </a:solidFill>
              </a:rPr>
              <a:t>1TB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6304722" y="14862196"/>
            <a:ext cx="2270888" cy="851474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 sz="2000" dirty="0"/>
          </a:p>
        </p:txBody>
      </p:sp>
      <p:sp>
        <p:nvSpPr>
          <p:cNvPr id="34" name="角丸四角形 33"/>
          <p:cNvSpPr/>
          <p:nvPr/>
        </p:nvSpPr>
        <p:spPr>
          <a:xfrm>
            <a:off x="6557094" y="14925076"/>
            <a:ext cx="1971223" cy="716586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>
              <a:defRPr/>
            </a:pPr>
            <a:r>
              <a:rPr lang="en-US" altLang="ja-JP" sz="2000" dirty="0">
                <a:solidFill>
                  <a:schemeClr val="tx1"/>
                </a:solidFill>
              </a:rPr>
              <a:t>VM</a:t>
            </a:r>
            <a:endParaRPr lang="ja-JP" altLang="en-US" sz="2000" dirty="0">
              <a:solidFill>
                <a:schemeClr val="tx1"/>
              </a:solidFill>
            </a:endParaRPr>
          </a:p>
        </p:txBody>
      </p:sp>
      <p:cxnSp>
        <p:nvCxnSpPr>
          <p:cNvPr id="35" name="直線矢印コネクタ 34"/>
          <p:cNvCxnSpPr/>
          <p:nvPr/>
        </p:nvCxnSpPr>
        <p:spPr>
          <a:xfrm>
            <a:off x="8307589" y="15396727"/>
            <a:ext cx="0" cy="579709"/>
          </a:xfrm>
          <a:prstGeom prst="straightConnector1">
            <a:avLst/>
          </a:prstGeom>
          <a:ln w="38100" cmpd="sng"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>
            <a:off x="7665685" y="15569654"/>
            <a:ext cx="0" cy="357855"/>
          </a:xfrm>
          <a:prstGeom prst="straightConnector1">
            <a:avLst/>
          </a:prstGeom>
          <a:ln w="38100" cmpd="sng">
            <a:solidFill>
              <a:srgbClr val="00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右矢印 41"/>
          <p:cNvSpPr/>
          <p:nvPr/>
        </p:nvSpPr>
        <p:spPr>
          <a:xfrm rot="660964">
            <a:off x="4279419" y="15841689"/>
            <a:ext cx="1323976" cy="311148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8" name="角丸四角形 37"/>
          <p:cNvSpPr/>
          <p:nvPr/>
        </p:nvSpPr>
        <p:spPr>
          <a:xfrm>
            <a:off x="7244980" y="14962515"/>
            <a:ext cx="1226253" cy="607139"/>
          </a:xfrm>
          <a:prstGeom prst="roundRect">
            <a:avLst/>
          </a:prstGeom>
          <a:solidFill>
            <a:srgbClr val="BFF944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en-US" altLang="en-US" sz="2000" dirty="0">
                <a:solidFill>
                  <a:srgbClr val="000000"/>
                </a:solidFill>
              </a:rPr>
              <a:t>memory</a:t>
            </a:r>
            <a:endParaRPr lang="en-US" altLang="ja-JP" sz="2000" dirty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en-US" altLang="ja-JP" sz="2000" dirty="0">
                <a:solidFill>
                  <a:srgbClr val="000000"/>
                </a:solidFill>
              </a:rPr>
              <a:t>1TB</a:t>
            </a:r>
          </a:p>
        </p:txBody>
      </p:sp>
      <p:sp>
        <p:nvSpPr>
          <p:cNvPr id="39" name="テキスト ボックス 43"/>
          <p:cNvSpPr txBox="1">
            <a:spLocks noChangeArrowheads="1"/>
          </p:cNvSpPr>
          <p:nvPr/>
        </p:nvSpPr>
        <p:spPr bwMode="auto">
          <a:xfrm>
            <a:off x="6313865" y="16627231"/>
            <a:ext cx="2281586" cy="527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2800" dirty="0"/>
              <a:t>Sub-host</a:t>
            </a:r>
            <a:endParaRPr lang="ja-JP" altLang="en-US" sz="2800" dirty="0"/>
          </a:p>
        </p:txBody>
      </p:sp>
      <p:sp>
        <p:nvSpPr>
          <p:cNvPr id="194" name="角丸四角形 193"/>
          <p:cNvSpPr/>
          <p:nvPr/>
        </p:nvSpPr>
        <p:spPr>
          <a:xfrm>
            <a:off x="253999" y="24501006"/>
            <a:ext cx="20870278" cy="5595365"/>
          </a:xfrm>
          <a:prstGeom prst="roundRect">
            <a:avLst>
              <a:gd name="adj" fmla="val 2786"/>
            </a:avLst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3" name="角丸四角形 192"/>
          <p:cNvSpPr/>
          <p:nvPr/>
        </p:nvSpPr>
        <p:spPr>
          <a:xfrm>
            <a:off x="254000" y="17338145"/>
            <a:ext cx="10287876" cy="6959985"/>
          </a:xfrm>
          <a:prstGeom prst="roundRect">
            <a:avLst>
              <a:gd name="adj" fmla="val 1249"/>
            </a:avLst>
          </a:prstGeom>
          <a:solidFill>
            <a:schemeClr val="bg1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2" name="角丸四角形 191"/>
          <p:cNvSpPr/>
          <p:nvPr/>
        </p:nvSpPr>
        <p:spPr>
          <a:xfrm>
            <a:off x="10924403" y="17338147"/>
            <a:ext cx="10199874" cy="6959984"/>
          </a:xfrm>
          <a:prstGeom prst="roundRect">
            <a:avLst>
              <a:gd name="adj" fmla="val 1249"/>
            </a:avLst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角丸四角形 16"/>
          <p:cNvSpPr/>
          <p:nvPr/>
        </p:nvSpPr>
        <p:spPr>
          <a:xfrm>
            <a:off x="10896331" y="8979602"/>
            <a:ext cx="10179221" cy="8175234"/>
          </a:xfrm>
          <a:prstGeom prst="roundRect">
            <a:avLst>
              <a:gd name="adj" fmla="val 1249"/>
            </a:avLst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34731" y="752617"/>
            <a:ext cx="1951881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b="1" dirty="0"/>
              <a:t>Migration of Virtual Machines Running across </a:t>
            </a:r>
            <a:r>
              <a:rPr lang="ja-JP" altLang="en-US" sz="7200" b="1" dirty="0"/>
              <a:t>　</a:t>
            </a:r>
            <a:r>
              <a:rPr lang="en-US" altLang="ja-JP" sz="7200" b="1" dirty="0"/>
              <a:t>Multiple Hosts</a:t>
            </a:r>
          </a:p>
          <a:p>
            <a:pPr algn="ctr"/>
            <a:r>
              <a:rPr lang="en-US" altLang="ja-JP" sz="4800" dirty="0"/>
              <a:t>T. </a:t>
            </a:r>
            <a:r>
              <a:rPr lang="en-US" altLang="ja-JP" sz="4800" dirty="0" err="1" smtClean="0"/>
              <a:t>Kashiw</a:t>
            </a:r>
            <a:r>
              <a:rPr lang="en-US" altLang="ja-JP" sz="4800" dirty="0" err="1" smtClean="0">
                <a:solidFill>
                  <a:srgbClr val="000000"/>
                </a:solidFill>
              </a:rPr>
              <a:t>ag</a:t>
            </a:r>
            <a:r>
              <a:rPr lang="en-US" altLang="ja-JP" sz="4800" dirty="0" err="1" smtClean="0"/>
              <a:t>i</a:t>
            </a:r>
            <a:r>
              <a:rPr lang="en-US" altLang="ja-JP" sz="4800" dirty="0"/>
              <a:t>, M. </a:t>
            </a:r>
            <a:r>
              <a:rPr lang="en-US" altLang="ja-JP" sz="4800" dirty="0" err="1"/>
              <a:t>Suetake</a:t>
            </a:r>
            <a:r>
              <a:rPr lang="en-US" altLang="ja-JP" sz="4800" baseline="30000" dirty="0"/>
              <a:t> </a:t>
            </a:r>
            <a:r>
              <a:rPr lang="en-US" altLang="ja-JP" sz="4800" dirty="0"/>
              <a:t>, K. Kourai </a:t>
            </a:r>
            <a:r>
              <a:rPr lang="en-US" altLang="ja-JP" sz="4800" dirty="0">
                <a:solidFill>
                  <a:srgbClr val="000000"/>
                </a:solidFill>
              </a:rPr>
              <a:t>(Kyushu Institute of Technology)</a:t>
            </a:r>
            <a:endParaRPr lang="en-US" altLang="ja-JP" sz="4800" baseline="30000" dirty="0">
              <a:solidFill>
                <a:srgbClr val="000000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1032670" y="10567944"/>
            <a:ext cx="1009160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ja-JP" sz="3600" u="sng" dirty="0">
                <a:solidFill>
                  <a:srgbClr val="000000"/>
                </a:solidFill>
              </a:rPr>
              <a:t>Issue 1:</a:t>
            </a:r>
            <a:r>
              <a:rPr lang="en-US" altLang="ja-JP" sz="3600" dirty="0">
                <a:solidFill>
                  <a:srgbClr val="000000"/>
                </a:solidFill>
              </a:rPr>
              <a:t> Remote paging causes performance </a:t>
            </a:r>
            <a:r>
              <a:rPr lang="en-US" altLang="ja-JP" sz="3600" dirty="0" smtClean="0">
                <a:solidFill>
                  <a:srgbClr val="000000"/>
                </a:solidFill>
              </a:rPr>
              <a:t>degradation</a:t>
            </a:r>
          </a:p>
          <a:p>
            <a:pPr marL="1080000" lvl="1" indent="-571500">
              <a:buFont typeface="Arial" panose="020B0604020202020204" pitchFamily="34" charset="0"/>
              <a:buChar char="•"/>
            </a:pPr>
            <a:r>
              <a:rPr lang="en-US" altLang="ja-JP" sz="3200" dirty="0" smtClean="0">
                <a:solidFill>
                  <a:srgbClr val="000000"/>
                </a:solidFill>
              </a:rPr>
              <a:t>Up </a:t>
            </a:r>
            <a:r>
              <a:rPr lang="en-US" altLang="ja-JP" sz="3200" dirty="0">
                <a:solidFill>
                  <a:srgbClr val="000000"/>
                </a:solidFill>
              </a:rPr>
              <a:t>to 70</a:t>
            </a:r>
            <a:r>
              <a:rPr lang="en-US" altLang="ja-JP" sz="3200" dirty="0" smtClean="0">
                <a:solidFill>
                  <a:srgbClr val="000000"/>
                </a:solidFill>
              </a:rPr>
              <a:t>% for in-memory DB</a:t>
            </a:r>
            <a:endParaRPr lang="en-US" altLang="ja-JP" sz="3200" dirty="0">
              <a:solidFill>
                <a:srgbClr val="00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ja-JP" sz="3600" u="sng" dirty="0">
                <a:solidFill>
                  <a:srgbClr val="000000"/>
                </a:solidFill>
              </a:rPr>
              <a:t>Issue</a:t>
            </a:r>
            <a:r>
              <a:rPr lang="ja-JP" altLang="en-US" sz="3600" u="sng" dirty="0">
                <a:solidFill>
                  <a:srgbClr val="000000"/>
                </a:solidFill>
              </a:rPr>
              <a:t> </a:t>
            </a:r>
            <a:r>
              <a:rPr lang="en-US" altLang="ja-JP" sz="3600" u="sng" dirty="0">
                <a:solidFill>
                  <a:srgbClr val="000000"/>
                </a:solidFill>
              </a:rPr>
              <a:t>2:</a:t>
            </a:r>
            <a:r>
              <a:rPr lang="en-US" altLang="ja-JP" sz="3600" dirty="0">
                <a:solidFill>
                  <a:srgbClr val="000000"/>
                </a:solidFill>
              </a:rPr>
              <a:t> Maintenance of several hosts needs to stop the entire </a:t>
            </a:r>
            <a:r>
              <a:rPr lang="en-US" altLang="ja-JP" sz="3600" dirty="0" smtClean="0">
                <a:solidFill>
                  <a:srgbClr val="000000"/>
                </a:solidFill>
              </a:rPr>
              <a:t>VM</a:t>
            </a:r>
            <a:endParaRPr lang="en-US" altLang="ja-JP" sz="3600" strike="sngStrike" dirty="0">
              <a:solidFill>
                <a:srgbClr val="000000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1084714" y="9104428"/>
            <a:ext cx="95728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>
                <a:solidFill>
                  <a:srgbClr val="000000"/>
                </a:solidFill>
              </a:rPr>
              <a:t>Issues</a:t>
            </a:r>
            <a:endParaRPr kumimoji="1" lang="ja-JP" altLang="en-US" sz="3600" dirty="0">
              <a:solidFill>
                <a:srgbClr val="000000"/>
              </a:solidFill>
            </a:endParaRPr>
          </a:p>
        </p:txBody>
      </p:sp>
      <p:pic>
        <p:nvPicPr>
          <p:cNvPr id="77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28790" y="15633243"/>
            <a:ext cx="906408" cy="1156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0580" y="14239924"/>
            <a:ext cx="859861" cy="1198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" name="正方形/長方形 78"/>
          <p:cNvSpPr/>
          <p:nvPr/>
        </p:nvSpPr>
        <p:spPr>
          <a:xfrm>
            <a:off x="17889414" y="13957871"/>
            <a:ext cx="2530769" cy="96720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 sz="2800"/>
          </a:p>
        </p:txBody>
      </p:sp>
      <p:sp>
        <p:nvSpPr>
          <p:cNvPr id="82" name="テキスト ボックス 43"/>
          <p:cNvSpPr txBox="1">
            <a:spLocks noChangeArrowheads="1"/>
          </p:cNvSpPr>
          <p:nvPr/>
        </p:nvSpPr>
        <p:spPr bwMode="auto">
          <a:xfrm>
            <a:off x="17161883" y="13368711"/>
            <a:ext cx="3108323" cy="589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pPr algn="ctr"/>
            <a:r>
              <a:rPr lang="ja-JP" altLang="en-US" sz="2400" dirty="0"/>
              <a:t>　　　</a:t>
            </a:r>
            <a:r>
              <a:rPr lang="en-US" altLang="ja-JP" sz="3200" dirty="0" smtClean="0"/>
              <a:t>Main host</a:t>
            </a:r>
            <a:endParaRPr lang="ja-JP" altLang="en-US" sz="3200" dirty="0"/>
          </a:p>
        </p:txBody>
      </p:sp>
      <p:sp>
        <p:nvSpPr>
          <p:cNvPr id="83" name="正方形/長方形 82"/>
          <p:cNvSpPr/>
          <p:nvPr/>
        </p:nvSpPr>
        <p:spPr>
          <a:xfrm>
            <a:off x="17889150" y="15438119"/>
            <a:ext cx="2531033" cy="84056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 sz="2800" dirty="0"/>
          </a:p>
        </p:txBody>
      </p:sp>
      <p:sp>
        <p:nvSpPr>
          <p:cNvPr id="84" name="テキスト ボックス 47"/>
          <p:cNvSpPr txBox="1">
            <a:spLocks noChangeArrowheads="1"/>
          </p:cNvSpPr>
          <p:nvPr/>
        </p:nvSpPr>
        <p:spPr bwMode="auto">
          <a:xfrm>
            <a:off x="17882064" y="16269008"/>
            <a:ext cx="3068079" cy="527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ja-JP" altLang="en-US" sz="2400" dirty="0"/>
              <a:t>　　</a:t>
            </a:r>
            <a:r>
              <a:rPr lang="en-US" altLang="ja-JP" sz="2800" dirty="0"/>
              <a:t>Sub-host</a:t>
            </a:r>
            <a:endParaRPr lang="ja-JP" altLang="en-US" sz="2800" dirty="0"/>
          </a:p>
        </p:txBody>
      </p:sp>
      <p:sp>
        <p:nvSpPr>
          <p:cNvPr id="85" name="テキスト ボックス 84"/>
          <p:cNvSpPr txBox="1">
            <a:spLocks noChangeArrowheads="1"/>
          </p:cNvSpPr>
          <p:nvPr/>
        </p:nvSpPr>
        <p:spPr bwMode="auto">
          <a:xfrm>
            <a:off x="19372857" y="15241470"/>
            <a:ext cx="193514" cy="835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endParaRPr lang="en-US" altLang="ja-JP" sz="2400" dirty="0"/>
          </a:p>
          <a:p>
            <a:endParaRPr lang="ja-JP" altLang="en-US" sz="2400" dirty="0"/>
          </a:p>
        </p:txBody>
      </p:sp>
      <p:sp>
        <p:nvSpPr>
          <p:cNvPr id="88" name="禁止 87"/>
          <p:cNvSpPr/>
          <p:nvPr/>
        </p:nvSpPr>
        <p:spPr>
          <a:xfrm>
            <a:off x="17154461" y="14394160"/>
            <a:ext cx="742305" cy="753263"/>
          </a:xfrm>
          <a:prstGeom prst="noSmoking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789" tIns="47891" rIns="95789" bIns="478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pic>
        <p:nvPicPr>
          <p:cNvPr id="8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7974" y="13433879"/>
            <a:ext cx="5593275" cy="355491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0" name="角丸四角形 89"/>
          <p:cNvSpPr/>
          <p:nvPr/>
        </p:nvSpPr>
        <p:spPr>
          <a:xfrm>
            <a:off x="18097864" y="15569654"/>
            <a:ext cx="2172342" cy="620325"/>
          </a:xfrm>
          <a:prstGeom prst="roundRect">
            <a:avLst/>
          </a:prstGeom>
          <a:solidFill>
            <a:srgbClr val="BFF944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en-US" altLang="ja-JP" sz="2400" dirty="0" smtClean="0">
                <a:solidFill>
                  <a:srgbClr val="000000"/>
                </a:solidFill>
              </a:rPr>
              <a:t>memory</a:t>
            </a:r>
            <a:endParaRPr lang="en-US" altLang="ja-JP" sz="2400" dirty="0">
              <a:solidFill>
                <a:srgbClr val="000000"/>
              </a:solidFill>
            </a:endParaRPr>
          </a:p>
        </p:txBody>
      </p:sp>
      <p:sp>
        <p:nvSpPr>
          <p:cNvPr id="91" name="角丸四角形 90"/>
          <p:cNvSpPr/>
          <p:nvPr/>
        </p:nvSpPr>
        <p:spPr>
          <a:xfrm>
            <a:off x="17967002" y="13985478"/>
            <a:ext cx="2391514" cy="864096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>
              <a:defRPr/>
            </a:pPr>
            <a:r>
              <a:rPr lang="en-US" altLang="ja-JP" sz="2400" dirty="0">
                <a:solidFill>
                  <a:schemeClr val="tx1"/>
                </a:solidFill>
              </a:rPr>
              <a:t>VM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94" name="角丸四角形 93"/>
          <p:cNvSpPr/>
          <p:nvPr/>
        </p:nvSpPr>
        <p:spPr>
          <a:xfrm>
            <a:off x="18543066" y="14057486"/>
            <a:ext cx="1716711" cy="707641"/>
          </a:xfrm>
          <a:prstGeom prst="roundRect">
            <a:avLst/>
          </a:prstGeom>
          <a:solidFill>
            <a:srgbClr val="BFF944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en-US" altLang="en-US" sz="2400" dirty="0" smtClean="0">
                <a:solidFill>
                  <a:srgbClr val="000000"/>
                </a:solidFill>
              </a:rPr>
              <a:t>memory</a:t>
            </a:r>
            <a:endParaRPr lang="en-US" altLang="ja-JP" sz="2400" dirty="0">
              <a:solidFill>
                <a:srgbClr val="000000"/>
              </a:solidFill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493625" y="18518825"/>
            <a:ext cx="10039563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ja-JP" sz="3600" dirty="0">
                <a:solidFill>
                  <a:srgbClr val="000000"/>
                </a:solidFill>
              </a:rPr>
              <a:t>Merge a VM</a:t>
            </a:r>
            <a:r>
              <a:rPr lang="ja-JP" altLang="en-US" sz="3600" dirty="0">
                <a:solidFill>
                  <a:srgbClr val="000000"/>
                </a:solidFill>
              </a:rPr>
              <a:t> </a:t>
            </a:r>
            <a:r>
              <a:rPr lang="en-US" altLang="ja-JP" sz="3600" dirty="0">
                <a:solidFill>
                  <a:srgbClr val="000000"/>
                </a:solidFill>
              </a:rPr>
              <a:t>across multiple </a:t>
            </a:r>
            <a:r>
              <a:rPr lang="en-US" altLang="ja-JP" sz="3600" dirty="0" smtClean="0">
                <a:solidFill>
                  <a:srgbClr val="000000"/>
                </a:solidFill>
              </a:rPr>
              <a:t>hosts </a:t>
            </a:r>
            <a:r>
              <a:rPr lang="en-US" altLang="ja-JP" sz="3600" dirty="0">
                <a:solidFill>
                  <a:srgbClr val="000000"/>
                </a:solidFill>
              </a:rPr>
              <a:t>into one host again</a:t>
            </a:r>
          </a:p>
          <a:p>
            <a:pPr marL="1080000" lvl="1" indent="-571500">
              <a:buFont typeface="Arial" panose="020B0604020202020204" pitchFamily="34" charset="0"/>
              <a:buChar char="•"/>
            </a:pPr>
            <a:r>
              <a:rPr lang="en-US" altLang="ja-JP" sz="3200" dirty="0">
                <a:solidFill>
                  <a:srgbClr val="000000"/>
                </a:solidFill>
              </a:rPr>
              <a:t>Acceleration </a:t>
            </a:r>
            <a:r>
              <a:rPr lang="en-US" altLang="ja-JP" sz="3200" dirty="0" smtClean="0">
                <a:solidFill>
                  <a:srgbClr val="000000"/>
                </a:solidFill>
              </a:rPr>
              <a:t>by </a:t>
            </a:r>
            <a:r>
              <a:rPr lang="en-US" altLang="ja-JP" sz="3200" dirty="0">
                <a:solidFill>
                  <a:srgbClr val="000000"/>
                </a:solidFill>
              </a:rPr>
              <a:t>parallel transfer of memory data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ja-JP" sz="3600" dirty="0">
                <a:solidFill>
                  <a:srgbClr val="000000"/>
                </a:solidFill>
              </a:rPr>
              <a:t>Improve memory access performance</a:t>
            </a:r>
          </a:p>
          <a:p>
            <a:pPr marL="1080000" lvl="1" indent="-571500">
              <a:buFont typeface="Arial" panose="020B0604020202020204" pitchFamily="34" charset="0"/>
              <a:buChar char="•"/>
            </a:pPr>
            <a:r>
              <a:rPr lang="en-US" altLang="ja-JP" sz="3600" dirty="0">
                <a:solidFill>
                  <a:srgbClr val="000000"/>
                </a:solidFill>
              </a:rPr>
              <a:t>No remote paging</a:t>
            </a: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493625" y="17318496"/>
            <a:ext cx="76278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>
                <a:solidFill>
                  <a:srgbClr val="000000"/>
                </a:solidFill>
              </a:rPr>
              <a:t>Unified Migration</a:t>
            </a:r>
            <a:endParaRPr kumimoji="1" lang="ja-JP" altLang="en-US" sz="3600" dirty="0">
              <a:solidFill>
                <a:srgbClr val="000000"/>
              </a:solidFill>
            </a:endParaRPr>
          </a:p>
        </p:txBody>
      </p:sp>
      <p:pic>
        <p:nvPicPr>
          <p:cNvPr id="119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5549" y="22829697"/>
            <a:ext cx="982402" cy="1355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0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030" y="23308642"/>
            <a:ext cx="643590" cy="896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1" name="図 1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030" y="22411815"/>
            <a:ext cx="643590" cy="896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" name="テキスト ボックス 11"/>
          <p:cNvSpPr txBox="1">
            <a:spLocks noChangeArrowheads="1"/>
          </p:cNvSpPr>
          <p:nvPr/>
        </p:nvSpPr>
        <p:spPr bwMode="auto">
          <a:xfrm>
            <a:off x="5048108" y="22054711"/>
            <a:ext cx="1145633" cy="466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r>
              <a:rPr lang="en-US" altLang="ja-JP" sz="2400" dirty="0"/>
              <a:t>migrate</a:t>
            </a:r>
            <a:endParaRPr lang="ja-JP" altLang="en-US" sz="2400" dirty="0"/>
          </a:p>
        </p:txBody>
      </p:sp>
      <p:sp>
        <p:nvSpPr>
          <p:cNvPr id="123" name="正方形/長方形 122"/>
          <p:cNvSpPr/>
          <p:nvPr/>
        </p:nvSpPr>
        <p:spPr>
          <a:xfrm>
            <a:off x="1922537" y="22270748"/>
            <a:ext cx="2534644" cy="77104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 sz="2400"/>
          </a:p>
        </p:txBody>
      </p:sp>
      <p:sp>
        <p:nvSpPr>
          <p:cNvPr id="124" name="正方形/長方形 123"/>
          <p:cNvSpPr/>
          <p:nvPr/>
        </p:nvSpPr>
        <p:spPr>
          <a:xfrm>
            <a:off x="1922537" y="23199188"/>
            <a:ext cx="1694582" cy="68752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 sz="2400" dirty="0"/>
          </a:p>
        </p:txBody>
      </p:sp>
      <p:sp>
        <p:nvSpPr>
          <p:cNvPr id="125" name="テキスト ボックス 17"/>
          <p:cNvSpPr txBox="1">
            <a:spLocks noChangeArrowheads="1"/>
          </p:cNvSpPr>
          <p:nvPr/>
        </p:nvSpPr>
        <p:spPr bwMode="auto">
          <a:xfrm>
            <a:off x="1922537" y="21681588"/>
            <a:ext cx="2534644" cy="589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3200" dirty="0" smtClean="0"/>
              <a:t>Main host</a:t>
            </a:r>
            <a:endParaRPr lang="ja-JP" altLang="en-US" sz="3200" dirty="0"/>
          </a:p>
        </p:txBody>
      </p:sp>
      <p:sp>
        <p:nvSpPr>
          <p:cNvPr id="126" name="テキスト ボックス 18"/>
          <p:cNvSpPr txBox="1">
            <a:spLocks noChangeArrowheads="1"/>
          </p:cNvSpPr>
          <p:nvPr/>
        </p:nvSpPr>
        <p:spPr bwMode="auto">
          <a:xfrm>
            <a:off x="1922538" y="23833226"/>
            <a:ext cx="1694582" cy="527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2800" dirty="0"/>
              <a:t>Sub-host</a:t>
            </a:r>
            <a:endParaRPr lang="ja-JP" altLang="en-US" sz="2800" dirty="0"/>
          </a:p>
        </p:txBody>
      </p:sp>
      <p:sp>
        <p:nvSpPr>
          <p:cNvPr id="127" name="テキスト ボックス 126"/>
          <p:cNvSpPr txBox="1">
            <a:spLocks noChangeArrowheads="1"/>
          </p:cNvSpPr>
          <p:nvPr/>
        </p:nvSpPr>
        <p:spPr bwMode="auto">
          <a:xfrm>
            <a:off x="6965329" y="21730714"/>
            <a:ext cx="2575486" cy="589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3200" dirty="0"/>
              <a:t>Host</a:t>
            </a:r>
            <a:r>
              <a:rPr lang="en-US" altLang="ja-JP" sz="2400" dirty="0"/>
              <a:t> </a:t>
            </a:r>
            <a:endParaRPr lang="ja-JP" altLang="en-US" sz="2400" dirty="0"/>
          </a:p>
        </p:txBody>
      </p:sp>
      <p:sp>
        <p:nvSpPr>
          <p:cNvPr id="130" name="正方形/長方形 129"/>
          <p:cNvSpPr/>
          <p:nvPr/>
        </p:nvSpPr>
        <p:spPr>
          <a:xfrm>
            <a:off x="6965329" y="22270747"/>
            <a:ext cx="2575486" cy="16159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 sz="2400"/>
          </a:p>
        </p:txBody>
      </p:sp>
      <p:sp>
        <p:nvSpPr>
          <p:cNvPr id="134" name="角丸四角形 133"/>
          <p:cNvSpPr/>
          <p:nvPr/>
        </p:nvSpPr>
        <p:spPr>
          <a:xfrm>
            <a:off x="7064175" y="22361579"/>
            <a:ext cx="2355870" cy="1471647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>
              <a:defRPr/>
            </a:pPr>
            <a:r>
              <a:rPr lang="en-US" altLang="ja-JP" sz="2400" dirty="0">
                <a:solidFill>
                  <a:schemeClr val="tx1"/>
                </a:solidFill>
              </a:rPr>
              <a:t>VM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35" name="右矢印 134"/>
          <p:cNvSpPr/>
          <p:nvPr/>
        </p:nvSpPr>
        <p:spPr>
          <a:xfrm>
            <a:off x="4718870" y="22524240"/>
            <a:ext cx="1876679" cy="311148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 sz="2400"/>
          </a:p>
        </p:txBody>
      </p:sp>
      <p:sp>
        <p:nvSpPr>
          <p:cNvPr id="136" name="角丸四角形 135"/>
          <p:cNvSpPr/>
          <p:nvPr/>
        </p:nvSpPr>
        <p:spPr>
          <a:xfrm>
            <a:off x="7848054" y="22464199"/>
            <a:ext cx="1416715" cy="1253515"/>
          </a:xfrm>
          <a:prstGeom prst="roundRect">
            <a:avLst/>
          </a:prstGeom>
          <a:solidFill>
            <a:srgbClr val="BFF944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memory</a:t>
            </a:r>
            <a:endParaRPr lang="en-US" altLang="ja-JP" sz="2400" dirty="0">
              <a:solidFill>
                <a:srgbClr val="000000"/>
              </a:solidFill>
            </a:endParaRPr>
          </a:p>
        </p:txBody>
      </p:sp>
      <p:sp>
        <p:nvSpPr>
          <p:cNvPr id="137" name="右矢印 29"/>
          <p:cNvSpPr/>
          <p:nvPr/>
        </p:nvSpPr>
        <p:spPr>
          <a:xfrm rot="21220788">
            <a:off x="4662929" y="23175025"/>
            <a:ext cx="1876679" cy="311148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5789" tIns="47891" rIns="95789" bIns="47891" anchor="ctr"/>
          <a:lstStyle/>
          <a:p>
            <a:pPr algn="ctr">
              <a:defRPr/>
            </a:pPr>
            <a:endParaRPr lang="ja-JP" altLang="en-US" sz="2400"/>
          </a:p>
        </p:txBody>
      </p:sp>
      <p:sp>
        <p:nvSpPr>
          <p:cNvPr id="139" name="テキスト ボックス 138"/>
          <p:cNvSpPr txBox="1"/>
          <p:nvPr/>
        </p:nvSpPr>
        <p:spPr>
          <a:xfrm>
            <a:off x="11084714" y="18728390"/>
            <a:ext cx="1003956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ja-JP" sz="3600" dirty="0">
                <a:solidFill>
                  <a:srgbClr val="000000"/>
                </a:solidFill>
              </a:rPr>
              <a:t>Migrate only part of a split-memory VM</a:t>
            </a:r>
          </a:p>
          <a:p>
            <a:pPr marL="1080000" lvl="1" indent="-571500">
              <a:buFont typeface="Arial" panose="020B0604020202020204" pitchFamily="34" charset="0"/>
              <a:buChar char="•"/>
            </a:pPr>
            <a:r>
              <a:rPr lang="en-US" altLang="ja-JP" sz="3200" dirty="0">
                <a:solidFill>
                  <a:srgbClr val="000000"/>
                </a:solidFill>
              </a:rPr>
              <a:t>Main host </a:t>
            </a:r>
            <a:r>
              <a:rPr lang="en-US" altLang="ja-JP" sz="3200" dirty="0" smtClean="0">
                <a:solidFill>
                  <a:srgbClr val="000000"/>
                </a:solidFill>
              </a:rPr>
              <a:t>only, </a:t>
            </a:r>
            <a:r>
              <a:rPr lang="en-US" altLang="ja-JP" sz="3200" dirty="0">
                <a:solidFill>
                  <a:srgbClr val="000000"/>
                </a:solidFill>
              </a:rPr>
              <a:t>sub-host only, etc.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ja-JP" sz="3600" dirty="0">
                <a:solidFill>
                  <a:srgbClr val="000000"/>
                </a:solidFill>
              </a:rPr>
              <a:t>Enable maintaining several hosts</a:t>
            </a:r>
          </a:p>
          <a:p>
            <a:pPr marL="1080000" lvl="1" indent="-571500">
              <a:buFont typeface="Arial" panose="020B0604020202020204" pitchFamily="34" charset="0"/>
              <a:buChar char="•"/>
            </a:pPr>
            <a:r>
              <a:rPr lang="en-US" altLang="ja-JP" sz="3200" dirty="0" smtClean="0">
                <a:solidFill>
                  <a:srgbClr val="000000"/>
                </a:solidFill>
              </a:rPr>
              <a:t>Without stopping the VM</a:t>
            </a:r>
            <a:endParaRPr lang="en-US" altLang="ja-JP" sz="3200" dirty="0">
              <a:solidFill>
                <a:srgbClr val="000000"/>
              </a:solidFill>
            </a:endParaRPr>
          </a:p>
        </p:txBody>
      </p:sp>
      <p:sp>
        <p:nvSpPr>
          <p:cNvPr id="140" name="テキスト ボックス 139"/>
          <p:cNvSpPr txBox="1"/>
          <p:nvPr/>
        </p:nvSpPr>
        <p:spPr>
          <a:xfrm>
            <a:off x="11088228" y="17338143"/>
            <a:ext cx="76278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>
                <a:solidFill>
                  <a:srgbClr val="000000"/>
                </a:solidFill>
              </a:rPr>
              <a:t>Partial</a:t>
            </a:r>
            <a:r>
              <a:rPr lang="ja-JP" altLang="en-US" sz="7200" dirty="0">
                <a:solidFill>
                  <a:srgbClr val="000000"/>
                </a:solidFill>
              </a:rPr>
              <a:t> </a:t>
            </a:r>
            <a:r>
              <a:rPr lang="en-US" altLang="ja-JP" sz="7200" dirty="0">
                <a:solidFill>
                  <a:srgbClr val="000000"/>
                </a:solidFill>
              </a:rPr>
              <a:t>Migration</a:t>
            </a:r>
            <a:endParaRPr kumimoji="1" lang="ja-JP" altLang="en-US" sz="3600" dirty="0">
              <a:solidFill>
                <a:srgbClr val="000000"/>
              </a:solidFill>
            </a:endParaRPr>
          </a:p>
        </p:txBody>
      </p:sp>
      <p:pic>
        <p:nvPicPr>
          <p:cNvPr id="161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5824" y="22105983"/>
            <a:ext cx="643590" cy="896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2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7151" y="22987547"/>
            <a:ext cx="862560" cy="1201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" name="図 16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5583" y="21883724"/>
            <a:ext cx="833132" cy="1160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" name="テキスト ボックス 11"/>
          <p:cNvSpPr txBox="1">
            <a:spLocks noChangeArrowheads="1"/>
          </p:cNvSpPr>
          <p:nvPr/>
        </p:nvSpPr>
        <p:spPr bwMode="auto">
          <a:xfrm>
            <a:off x="15057300" y="21731800"/>
            <a:ext cx="1897666" cy="466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ws Gothic MT" charset="0"/>
                <a:ea typeface="ＭＳ Ｐゴシック" charset="0"/>
              </a:rPr>
              <a:t>migrate</a:t>
            </a: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ws Gothic MT" charset="0"/>
              <a:ea typeface="ＭＳ Ｐゴシック" charset="0"/>
            </a:endParaRPr>
          </a:p>
        </p:txBody>
      </p:sp>
      <p:sp>
        <p:nvSpPr>
          <p:cNvPr id="165" name="正方形/長方形 164"/>
          <p:cNvSpPr/>
          <p:nvPr/>
        </p:nvSpPr>
        <p:spPr>
          <a:xfrm>
            <a:off x="12310741" y="21622043"/>
            <a:ext cx="2508770" cy="1017240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p:spPr>
        <p:txBody>
          <a:bodyPr lIns="95789" tIns="47891" rIns="95789" bIns="47891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ews Gothic MT"/>
              <a:ea typeface="ＭＳ Ｐゴシック"/>
              <a:cs typeface="+mn-cs"/>
            </a:endParaRPr>
          </a:p>
        </p:txBody>
      </p:sp>
      <p:sp>
        <p:nvSpPr>
          <p:cNvPr id="166" name="正方形/長方形 165"/>
          <p:cNvSpPr/>
          <p:nvPr/>
        </p:nvSpPr>
        <p:spPr>
          <a:xfrm>
            <a:off x="12310741" y="22740457"/>
            <a:ext cx="2508769" cy="977257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p:spPr>
        <p:txBody>
          <a:bodyPr lIns="95789" tIns="47891" rIns="95789" bIns="47891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ews Gothic MT"/>
              <a:ea typeface="ＭＳ Ｐゴシック"/>
              <a:cs typeface="+mn-cs"/>
            </a:endParaRPr>
          </a:p>
        </p:txBody>
      </p:sp>
      <p:sp>
        <p:nvSpPr>
          <p:cNvPr id="167" name="テキスト ボックス 17"/>
          <p:cNvSpPr txBox="1">
            <a:spLocks noChangeArrowheads="1"/>
          </p:cNvSpPr>
          <p:nvPr/>
        </p:nvSpPr>
        <p:spPr bwMode="auto">
          <a:xfrm>
            <a:off x="12310740" y="21032883"/>
            <a:ext cx="2568304" cy="589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Main</a:t>
            </a:r>
            <a:r>
              <a:rPr lang="en-US" altLang="en-US" sz="3200" kern="0" dirty="0">
                <a:solidFill>
                  <a:prstClr val="black"/>
                </a:solidFill>
              </a:rPr>
              <a:t> </a:t>
            </a:r>
            <a:r>
              <a:rPr kumimoji="1" lang="en-US" altLang="ja-JP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host </a:t>
            </a:r>
            <a:r>
              <a:rPr kumimoji="1" lang="en-US" altLang="ja-JP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1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8" name="テキスト ボックス 18"/>
          <p:cNvSpPr txBox="1">
            <a:spLocks noChangeArrowheads="1"/>
          </p:cNvSpPr>
          <p:nvPr/>
        </p:nvSpPr>
        <p:spPr bwMode="auto">
          <a:xfrm>
            <a:off x="12310741" y="23623882"/>
            <a:ext cx="2508770" cy="589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ws Gothic MT" charset="0"/>
                <a:ea typeface="ＭＳ Ｐゴシック" charset="0"/>
              </a:rPr>
              <a:t>Sub-host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ws Gothic MT" charset="0"/>
              <a:ea typeface="ＭＳ Ｐゴシック" charset="0"/>
            </a:endParaRPr>
          </a:p>
        </p:txBody>
      </p:sp>
      <p:sp>
        <p:nvSpPr>
          <p:cNvPr id="169" name="正方形/長方形 168"/>
          <p:cNvSpPr/>
          <p:nvPr/>
        </p:nvSpPr>
        <p:spPr>
          <a:xfrm>
            <a:off x="17380580" y="21622043"/>
            <a:ext cx="2674654" cy="1068207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p:spPr>
        <p:txBody>
          <a:bodyPr lIns="95789" tIns="47891" rIns="95789" bIns="47891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ews Gothic MT"/>
              <a:ea typeface="ＭＳ Ｐゴシック"/>
              <a:cs typeface="+mn-cs"/>
            </a:endParaRPr>
          </a:p>
        </p:txBody>
      </p:sp>
      <p:sp>
        <p:nvSpPr>
          <p:cNvPr id="170" name="テキスト ボックス 17"/>
          <p:cNvSpPr txBox="1">
            <a:spLocks noChangeArrowheads="1"/>
          </p:cNvSpPr>
          <p:nvPr/>
        </p:nvSpPr>
        <p:spPr bwMode="auto">
          <a:xfrm>
            <a:off x="17380580" y="20975159"/>
            <a:ext cx="2674654" cy="589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ws Gothic MT" charset="0"/>
                <a:ea typeface="ＭＳ Ｐゴシック" charset="0"/>
              </a:rPr>
              <a:t>Main host </a:t>
            </a:r>
            <a:r>
              <a:rPr kumimoji="1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ws Gothic MT" charset="0"/>
                <a:ea typeface="ＭＳ Ｐゴシック" charset="0"/>
              </a:rPr>
              <a:t>2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ws Gothic MT" charset="0"/>
              <a:ea typeface="ＭＳ Ｐゴシック" charset="0"/>
            </a:endParaRPr>
          </a:p>
        </p:txBody>
      </p:sp>
      <p:sp>
        <p:nvSpPr>
          <p:cNvPr id="171" name="角丸四角形 170"/>
          <p:cNvSpPr/>
          <p:nvPr/>
        </p:nvSpPr>
        <p:spPr>
          <a:xfrm>
            <a:off x="13338940" y="21937535"/>
            <a:ext cx="1152816" cy="526664"/>
          </a:xfrm>
          <a:prstGeom prst="roundRect">
            <a:avLst/>
          </a:prstGeom>
          <a:solidFill>
            <a:srgbClr val="BFF944"/>
          </a:solidFill>
          <a:ln w="12700" cap="flat" cmpd="sng" algn="ctr">
            <a:solidFill>
              <a:srgbClr val="2C7C9F">
                <a:shade val="95000"/>
                <a:satMod val="105000"/>
              </a:srgbClr>
            </a:solidFill>
            <a:prstDash val="solid"/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p:spPr>
        <p:txBody>
          <a:bodyPr lIns="95789" tIns="47891" rIns="95789" bIns="47891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ws Gothic MT"/>
                <a:ea typeface="ＭＳ Ｐゴシック"/>
                <a:cs typeface="+mn-cs"/>
              </a:rPr>
              <a:t>メモリ</a:t>
            </a:r>
            <a:endParaRPr kumimoji="0" lang="en-US" altLang="ja-JP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ws Gothic MT"/>
              <a:ea typeface="ＭＳ Ｐゴシック"/>
              <a:cs typeface="+mn-cs"/>
            </a:endParaRPr>
          </a:p>
        </p:txBody>
      </p:sp>
      <p:sp>
        <p:nvSpPr>
          <p:cNvPr id="172" name="角丸四角形 171"/>
          <p:cNvSpPr/>
          <p:nvPr/>
        </p:nvSpPr>
        <p:spPr>
          <a:xfrm>
            <a:off x="12529711" y="21681588"/>
            <a:ext cx="2196931" cy="918464"/>
          </a:xfrm>
          <a:prstGeom prst="roundRect">
            <a:avLst/>
          </a:prstGeom>
          <a:solidFill>
            <a:sysClr val="window" lastClr="FFFFFF"/>
          </a:solidFill>
          <a:ln w="19050" cap="flat" cmpd="sng" algn="ctr">
            <a:solidFill>
              <a:srgbClr val="000000"/>
            </a:solidFill>
            <a:prstDash val="sysDash"/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p:spPr>
        <p:txBody>
          <a:bodyPr lIns="95789" tIns="47891" rIns="95789" bIns="47891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ws Gothic MT"/>
                <a:ea typeface="ＭＳ Ｐゴシック"/>
                <a:cs typeface="+mn-cs"/>
              </a:rPr>
              <a:t>VM</a:t>
            </a:r>
            <a:endParaRPr kumimoji="0" lang="ja-JP" alt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ws Gothic MT"/>
              <a:ea typeface="ＭＳ Ｐゴシック"/>
              <a:cs typeface="+mn-cs"/>
            </a:endParaRPr>
          </a:p>
        </p:txBody>
      </p:sp>
      <p:sp>
        <p:nvSpPr>
          <p:cNvPr id="173" name="角丸四角形 172"/>
          <p:cNvSpPr/>
          <p:nvPr/>
        </p:nvSpPr>
        <p:spPr>
          <a:xfrm>
            <a:off x="13165074" y="21812034"/>
            <a:ext cx="1489560" cy="683233"/>
          </a:xfrm>
          <a:prstGeom prst="round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ysDash"/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p:spPr>
        <p:txBody>
          <a:bodyPr lIns="95789" tIns="47891" rIns="95789" bIns="47891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ws Gothic MT"/>
                <a:ea typeface="ＭＳ Ｐゴシック"/>
                <a:cs typeface="+mn-cs"/>
              </a:rPr>
              <a:t>memory</a:t>
            </a:r>
          </a:p>
        </p:txBody>
      </p:sp>
      <p:sp>
        <p:nvSpPr>
          <p:cNvPr id="174" name="右矢印 173"/>
          <p:cNvSpPr/>
          <p:nvPr/>
        </p:nvSpPr>
        <p:spPr>
          <a:xfrm>
            <a:off x="15078287" y="22125728"/>
            <a:ext cx="1876679" cy="311148"/>
          </a:xfrm>
          <a:prstGeom prst="rightArrow">
            <a:avLst/>
          </a:prstGeom>
          <a:gradFill rotWithShape="1">
            <a:gsLst>
              <a:gs pos="31000">
                <a:srgbClr val="C00000">
                  <a:tint val="100000"/>
                  <a:shade val="100000"/>
                  <a:satMod val="120000"/>
                </a:srgbClr>
              </a:gs>
              <a:gs pos="100000">
                <a:srgbClr val="C00000">
                  <a:tint val="50000"/>
                  <a:satMod val="150000"/>
                </a:srgbClr>
              </a:gs>
            </a:gsLst>
            <a:lin ang="5400000" scaled="1"/>
          </a:gradFill>
          <a:ln w="12700" cap="flat" cmpd="sng" algn="ctr">
            <a:solidFill>
              <a:srgbClr val="C00000">
                <a:shade val="95000"/>
                <a:satMod val="105000"/>
              </a:srgbClr>
            </a:solidFill>
            <a:prstDash val="solid"/>
          </a:ln>
          <a:effectLst/>
        </p:spPr>
        <p:txBody>
          <a:bodyPr lIns="95789" tIns="47891" rIns="95789" bIns="47891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ws Gothic MT"/>
              <a:ea typeface="ＭＳ Ｐゴシック"/>
              <a:cs typeface="+mn-cs"/>
            </a:endParaRPr>
          </a:p>
        </p:txBody>
      </p:sp>
      <p:sp>
        <p:nvSpPr>
          <p:cNvPr id="175" name="角丸四角形 174"/>
          <p:cNvSpPr/>
          <p:nvPr/>
        </p:nvSpPr>
        <p:spPr>
          <a:xfrm>
            <a:off x="18461515" y="22027733"/>
            <a:ext cx="1152816" cy="526664"/>
          </a:xfrm>
          <a:prstGeom prst="roundRect">
            <a:avLst/>
          </a:prstGeom>
          <a:solidFill>
            <a:srgbClr val="BFF944"/>
          </a:solidFill>
          <a:ln w="12700" cap="flat" cmpd="sng" algn="ctr">
            <a:solidFill>
              <a:srgbClr val="2C7C9F">
                <a:shade val="95000"/>
                <a:satMod val="105000"/>
              </a:srgbClr>
            </a:solidFill>
            <a:prstDash val="solid"/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p:spPr>
        <p:txBody>
          <a:bodyPr lIns="95789" tIns="47891" rIns="95789" bIns="47891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ws Gothic MT"/>
                <a:ea typeface="ＭＳ Ｐゴシック"/>
                <a:cs typeface="+mn-cs"/>
              </a:rPr>
              <a:t>メモリ</a:t>
            </a:r>
            <a:endParaRPr kumimoji="0" lang="en-US" altLang="ja-JP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ws Gothic MT"/>
              <a:ea typeface="ＭＳ Ｐゴシック"/>
              <a:cs typeface="+mn-cs"/>
            </a:endParaRPr>
          </a:p>
        </p:txBody>
      </p:sp>
      <p:sp>
        <p:nvSpPr>
          <p:cNvPr id="176" name="角丸四角形 175"/>
          <p:cNvSpPr/>
          <p:nvPr/>
        </p:nvSpPr>
        <p:spPr>
          <a:xfrm>
            <a:off x="17541018" y="21681588"/>
            <a:ext cx="2411027" cy="957695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12700" cap="flat" cmpd="sng" algn="ctr">
            <a:solidFill>
              <a:srgbClr val="000000"/>
            </a:solidFill>
            <a:prstDash val="solid"/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p:spPr>
        <p:txBody>
          <a:bodyPr lIns="95789" tIns="47891" rIns="95789" bIns="47891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ws Gothic MT"/>
                <a:ea typeface="ＭＳ Ｐゴシック"/>
                <a:cs typeface="+mn-cs"/>
              </a:rPr>
              <a:t>VM</a:t>
            </a:r>
            <a:endParaRPr kumimoji="0" lang="ja-JP" alt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ws Gothic MT"/>
              <a:ea typeface="ＭＳ Ｐゴシック"/>
              <a:cs typeface="+mn-cs"/>
            </a:endParaRPr>
          </a:p>
        </p:txBody>
      </p:sp>
      <p:sp>
        <p:nvSpPr>
          <p:cNvPr id="177" name="角丸四角形 176"/>
          <p:cNvSpPr/>
          <p:nvPr/>
        </p:nvSpPr>
        <p:spPr>
          <a:xfrm>
            <a:off x="18240441" y="21731800"/>
            <a:ext cx="1598769" cy="822597"/>
          </a:xfrm>
          <a:prstGeom prst="roundRect">
            <a:avLst/>
          </a:prstGeom>
          <a:solidFill>
            <a:srgbClr val="BFF944"/>
          </a:solidFill>
          <a:ln w="12700" cap="flat" cmpd="sng" algn="ctr">
            <a:solidFill>
              <a:srgbClr val="000000"/>
            </a:solidFill>
            <a:prstDash val="solid"/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p:spPr>
        <p:txBody>
          <a:bodyPr lIns="95789" tIns="47891" rIns="95789" bIns="47891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ws Gothic MT"/>
                <a:cs typeface="+mn-cs"/>
              </a:rPr>
              <a:t>memory</a:t>
            </a:r>
            <a:endParaRPr kumimoji="0" lang="en-US" altLang="ja-JP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ws Gothic MT"/>
              <a:ea typeface="ＭＳ Ｐゴシック"/>
              <a:cs typeface="+mn-cs"/>
            </a:endParaRPr>
          </a:p>
        </p:txBody>
      </p:sp>
      <p:cxnSp>
        <p:nvCxnSpPr>
          <p:cNvPr id="178" name="Elbow Connector 11"/>
          <p:cNvCxnSpPr/>
          <p:nvPr/>
        </p:nvCxnSpPr>
        <p:spPr>
          <a:xfrm flipV="1">
            <a:off x="15057300" y="22744400"/>
            <a:ext cx="3693915" cy="401406"/>
          </a:xfrm>
          <a:prstGeom prst="bentConnector3">
            <a:avLst>
              <a:gd name="adj1" fmla="val 100156"/>
            </a:avLst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9" name="Elbow Connector 31"/>
          <p:cNvCxnSpPr/>
          <p:nvPr/>
        </p:nvCxnSpPr>
        <p:spPr>
          <a:xfrm flipV="1">
            <a:off x="15080162" y="22823700"/>
            <a:ext cx="3905648" cy="551647"/>
          </a:xfrm>
          <a:prstGeom prst="bentConnector3">
            <a:avLst>
              <a:gd name="adj1" fmla="val 100497"/>
            </a:avLst>
          </a:prstGeom>
          <a:ln>
            <a:headEnd type="triangl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80" name="角丸四角形 179"/>
          <p:cNvSpPr/>
          <p:nvPr/>
        </p:nvSpPr>
        <p:spPr>
          <a:xfrm>
            <a:off x="12529711" y="22820886"/>
            <a:ext cx="2124923" cy="802995"/>
          </a:xfrm>
          <a:prstGeom prst="roundRect">
            <a:avLst/>
          </a:prstGeom>
          <a:solidFill>
            <a:srgbClr val="BFF944"/>
          </a:solidFill>
          <a:ln w="12700" cap="flat" cmpd="sng" algn="ctr">
            <a:solidFill>
              <a:srgbClr val="000000"/>
            </a:solidFill>
            <a:prstDash val="solid"/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p:spPr>
        <p:txBody>
          <a:bodyPr lIns="95789" tIns="47891" rIns="95789" bIns="47891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ws Gothic MT"/>
                <a:cs typeface="+mn-cs"/>
              </a:rPr>
              <a:t>memory</a:t>
            </a:r>
            <a:endParaRPr kumimoji="0" lang="en-US" altLang="ja-JP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ws Gothic MT"/>
              <a:ea typeface="ＭＳ Ｐゴシック"/>
              <a:cs typeface="+mn-cs"/>
            </a:endParaRPr>
          </a:p>
        </p:txBody>
      </p:sp>
      <p:sp>
        <p:nvSpPr>
          <p:cNvPr id="181" name="テキスト ボックス 11"/>
          <p:cNvSpPr txBox="1">
            <a:spLocks noChangeArrowheads="1"/>
          </p:cNvSpPr>
          <p:nvPr/>
        </p:nvSpPr>
        <p:spPr bwMode="auto">
          <a:xfrm>
            <a:off x="15078287" y="22651308"/>
            <a:ext cx="2094610" cy="466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9" tIns="47891" rIns="95789" bIns="47891">
            <a:spAutoFit/>
          </a:bodyPr>
          <a:lstStyle>
            <a:lvl1pPr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News Gothic MT" charset="0"/>
                <a:ea typeface="ＭＳ Ｐゴシック" charset="0"/>
              </a:defRPr>
            </a:lvl9pPr>
          </a:lstStyle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ws Gothic MT" charset="0"/>
                <a:ea typeface="ＭＳ Ｐゴシック" charset="0"/>
              </a:rPr>
              <a:t>remote paging </a:t>
            </a: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ws Gothic MT" charset="0"/>
              <a:ea typeface="ＭＳ Ｐゴシック" charset="0"/>
            </a:endParaRPr>
          </a:p>
        </p:txBody>
      </p:sp>
      <p:sp>
        <p:nvSpPr>
          <p:cNvPr id="183" name="テキスト ボックス 182"/>
          <p:cNvSpPr txBox="1"/>
          <p:nvPr/>
        </p:nvSpPr>
        <p:spPr>
          <a:xfrm>
            <a:off x="481346" y="24781216"/>
            <a:ext cx="90967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>
                <a:solidFill>
                  <a:srgbClr val="000000"/>
                </a:solidFill>
              </a:rPr>
              <a:t>Experimental Results</a:t>
            </a:r>
            <a:endParaRPr kumimoji="1" lang="ja-JP" altLang="en-US" sz="7200" dirty="0">
              <a:solidFill>
                <a:srgbClr val="000000"/>
              </a:solidFill>
            </a:endParaRPr>
          </a:p>
        </p:txBody>
      </p:sp>
      <p:sp>
        <p:nvSpPr>
          <p:cNvPr id="184" name="テキスト ボックス 183"/>
          <p:cNvSpPr txBox="1"/>
          <p:nvPr/>
        </p:nvSpPr>
        <p:spPr>
          <a:xfrm>
            <a:off x="481346" y="25951035"/>
            <a:ext cx="952569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ja-JP" sz="3600" dirty="0" smtClean="0">
                <a:solidFill>
                  <a:srgbClr val="000000"/>
                </a:solidFill>
              </a:rPr>
              <a:t>Unified migration was 2x faster than traditional one</a:t>
            </a:r>
          </a:p>
          <a:p>
            <a:pPr marL="1270000" lvl="1" indent="-558800">
              <a:buFont typeface="Arial" panose="020B0604020202020204" pitchFamily="34" charset="0"/>
              <a:buChar char="•"/>
            </a:pPr>
            <a:r>
              <a:rPr lang="en-US" altLang="ja-JP" sz="3600" dirty="0" smtClean="0">
                <a:solidFill>
                  <a:srgbClr val="000000"/>
                </a:solidFill>
              </a:rPr>
              <a:t>Thanks to parallel transfer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ja-JP" sz="3600" dirty="0" smtClean="0">
                <a:solidFill>
                  <a:srgbClr val="000000"/>
                </a:solidFill>
              </a:rPr>
              <a:t>The performance of in-memory DB was improved by 11%</a:t>
            </a:r>
          </a:p>
          <a:p>
            <a:pPr marL="1270000" lvl="1" indent="-558800">
              <a:buFont typeface="Arial" panose="020B0604020202020204" pitchFamily="34" charset="0"/>
              <a:buChar char="•"/>
            </a:pPr>
            <a:r>
              <a:rPr lang="en-US" altLang="ja-JP" sz="3600" dirty="0" smtClean="0">
                <a:solidFill>
                  <a:srgbClr val="000000"/>
                </a:solidFill>
              </a:rPr>
              <a:t>Compared </a:t>
            </a:r>
            <a:r>
              <a:rPr lang="en-US" altLang="ja-JP" sz="3600" dirty="0">
                <a:solidFill>
                  <a:srgbClr val="000000"/>
                </a:solidFill>
              </a:rPr>
              <a:t>with </a:t>
            </a:r>
            <a:r>
              <a:rPr lang="en-US" altLang="ja-JP" sz="3600" dirty="0" smtClean="0">
                <a:solidFill>
                  <a:srgbClr val="000000"/>
                </a:solidFill>
              </a:rPr>
              <a:t>before unified </a:t>
            </a:r>
            <a:r>
              <a:rPr lang="en-US" altLang="ja-JP" sz="3600" dirty="0">
                <a:solidFill>
                  <a:srgbClr val="000000"/>
                </a:solidFill>
              </a:rPr>
              <a:t>migration</a:t>
            </a:r>
          </a:p>
        </p:txBody>
      </p:sp>
      <p:sp>
        <p:nvSpPr>
          <p:cNvPr id="101" name="角丸四角形 100"/>
          <p:cNvSpPr/>
          <p:nvPr/>
        </p:nvSpPr>
        <p:spPr>
          <a:xfrm>
            <a:off x="2082391" y="22361579"/>
            <a:ext cx="2296089" cy="641232"/>
          </a:xfrm>
          <a:prstGeom prst="roundRect">
            <a:avLst/>
          </a:prstGeom>
          <a:solidFill>
            <a:sysClr val="window" lastClr="FFFFFF"/>
          </a:solidFill>
          <a:ln w="19050" cap="flat" cmpd="sng" algn="ctr">
            <a:solidFill>
              <a:srgbClr val="000000"/>
            </a:solidFill>
            <a:prstDash val="sysDash"/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p:spPr>
        <p:txBody>
          <a:bodyPr lIns="95789" tIns="47891" rIns="95789" bIns="47891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ws Gothic MT"/>
                <a:ea typeface="ＭＳ Ｐゴシック"/>
                <a:cs typeface="+mn-cs"/>
              </a:rPr>
              <a:t>VM</a:t>
            </a:r>
            <a:endParaRPr kumimoji="0" lang="ja-JP" alt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ws Gothic MT"/>
              <a:ea typeface="ＭＳ Ｐゴシック"/>
              <a:cs typeface="+mn-cs"/>
            </a:endParaRPr>
          </a:p>
        </p:txBody>
      </p:sp>
      <p:sp>
        <p:nvSpPr>
          <p:cNvPr id="102" name="角丸四角形 101"/>
          <p:cNvSpPr/>
          <p:nvPr/>
        </p:nvSpPr>
        <p:spPr>
          <a:xfrm>
            <a:off x="2805731" y="22387813"/>
            <a:ext cx="1489560" cy="576064"/>
          </a:xfrm>
          <a:prstGeom prst="round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ysDash"/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p:spPr>
        <p:txBody>
          <a:bodyPr lIns="95789" tIns="47891" rIns="95789" bIns="47891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ws Gothic MT"/>
                <a:ea typeface="ＭＳ Ｐゴシック"/>
                <a:cs typeface="+mn-cs"/>
              </a:rPr>
              <a:t>memory</a:t>
            </a:r>
          </a:p>
        </p:txBody>
      </p:sp>
      <p:sp>
        <p:nvSpPr>
          <p:cNvPr id="103" name="角丸四角形 102"/>
          <p:cNvSpPr/>
          <p:nvPr/>
        </p:nvSpPr>
        <p:spPr>
          <a:xfrm>
            <a:off x="1998292" y="23257162"/>
            <a:ext cx="1552219" cy="576064"/>
          </a:xfrm>
          <a:prstGeom prst="round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ysDash"/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p:spPr>
        <p:txBody>
          <a:bodyPr lIns="95789" tIns="47891" rIns="95789" bIns="47891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ws Gothic MT"/>
                <a:ea typeface="ＭＳ Ｐゴシック"/>
                <a:cs typeface="+mn-cs"/>
              </a:rPr>
              <a:t>memory</a:t>
            </a:r>
          </a:p>
        </p:txBody>
      </p:sp>
      <p:sp>
        <p:nvSpPr>
          <p:cNvPr id="104" name="角丸四角形 103"/>
          <p:cNvSpPr/>
          <p:nvPr/>
        </p:nvSpPr>
        <p:spPr>
          <a:xfrm>
            <a:off x="1700366" y="14921583"/>
            <a:ext cx="2369092" cy="1512168"/>
          </a:xfrm>
          <a:prstGeom prst="roundRect">
            <a:avLst/>
          </a:prstGeom>
          <a:solidFill>
            <a:sysClr val="window" lastClr="FFFFFF"/>
          </a:solidFill>
          <a:ln w="19050" cap="flat" cmpd="sng" algn="ctr">
            <a:solidFill>
              <a:srgbClr val="000000"/>
            </a:solidFill>
            <a:prstDash val="sysDash"/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p:spPr>
        <p:txBody>
          <a:bodyPr lIns="95789" tIns="47891" rIns="95789" bIns="47891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ws Gothic MT"/>
                <a:ea typeface="ＭＳ Ｐゴシック"/>
                <a:cs typeface="+mn-cs"/>
              </a:rPr>
              <a:t>VM</a:t>
            </a:r>
            <a:endParaRPr kumimoji="0" lang="ja-JP" alt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ws Gothic MT"/>
              <a:ea typeface="ＭＳ Ｐゴシック"/>
              <a:cs typeface="+mn-cs"/>
            </a:endParaRPr>
          </a:p>
        </p:txBody>
      </p:sp>
      <p:sp>
        <p:nvSpPr>
          <p:cNvPr id="105" name="角丸四角形 104"/>
          <p:cNvSpPr/>
          <p:nvPr/>
        </p:nvSpPr>
        <p:spPr>
          <a:xfrm>
            <a:off x="2413274" y="14993590"/>
            <a:ext cx="1567115" cy="1368152"/>
          </a:xfrm>
          <a:prstGeom prst="round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ysDash"/>
          </a:ln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p:spPr>
        <p:txBody>
          <a:bodyPr lIns="95789" tIns="47891" rIns="95789" bIns="47891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ws Gothic MT"/>
                <a:ea typeface="ＭＳ Ｐゴシック"/>
                <a:cs typeface="+mn-cs"/>
              </a:rPr>
              <a:t>Memory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kern="0" noProof="0" dirty="0" smtClean="0">
                <a:solidFill>
                  <a:srgbClr val="000000"/>
                </a:solidFill>
                <a:latin typeface="News Gothic MT"/>
                <a:ea typeface="ＭＳ Ｐゴシック"/>
              </a:rPr>
              <a:t>2TB</a:t>
            </a:r>
            <a:endParaRPr kumimoji="0" lang="en-US" altLang="ja-JP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ws Gothic MT"/>
              <a:ea typeface="ＭＳ Ｐゴシック"/>
              <a:cs typeface="+mn-cs"/>
            </a:endParaRPr>
          </a:p>
        </p:txBody>
      </p:sp>
      <p:pic>
        <p:nvPicPr>
          <p:cNvPr id="10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56310" y="25951035"/>
            <a:ext cx="5548691" cy="39796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578080" y="25108431"/>
            <a:ext cx="5502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600" dirty="0" smtClean="0">
                <a:solidFill>
                  <a:srgbClr val="000000"/>
                </a:solidFill>
              </a:rPr>
              <a:t>migration </a:t>
            </a:r>
            <a:r>
              <a:rPr lang="en-US" altLang="ja-JP" sz="3600" dirty="0" smtClean="0">
                <a:solidFill>
                  <a:srgbClr val="000000"/>
                </a:solidFill>
              </a:rPr>
              <a:t>time</a:t>
            </a:r>
            <a:endParaRPr kumimoji="1" lang="ja-JP" altLang="en-US" sz="3600" dirty="0">
              <a:solidFill>
                <a:srgbClr val="000000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15456310" y="25108431"/>
            <a:ext cx="54938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600" dirty="0" smtClean="0">
                <a:solidFill>
                  <a:srgbClr val="000000"/>
                </a:solidFill>
              </a:rPr>
              <a:t>throughput</a:t>
            </a:r>
            <a:endParaRPr kumimoji="1" lang="ja-JP" altLang="en-US" sz="3600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8080" y="25951035"/>
            <a:ext cx="5502082" cy="397007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477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リップストリーム">
  <a:themeElements>
    <a:clrScheme name="スリップストリーム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スリップストリーム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スリップストリーム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1551</TotalTime>
  <Words>257</Words>
  <Application>Microsoft Office PowerPoint</Application>
  <PresentationFormat>ユーザー設定</PresentationFormat>
  <Paragraphs>79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スリップストリーム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柏木 崇広</dc:creator>
  <cp:lastModifiedBy>kashiwagi</cp:lastModifiedBy>
  <cp:revision>50</cp:revision>
  <dcterms:created xsi:type="dcterms:W3CDTF">2018-05-29T08:46:01Z</dcterms:created>
  <dcterms:modified xsi:type="dcterms:W3CDTF">2018-06-01T09:15:49Z</dcterms:modified>
</cp:coreProperties>
</file>