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257" r:id="rId4"/>
    <p:sldId id="260" r:id="rId5"/>
    <p:sldId id="281" r:id="rId6"/>
    <p:sldId id="258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67" r:id="rId15"/>
    <p:sldId id="284" r:id="rId16"/>
    <p:sldId id="285" r:id="rId17"/>
    <p:sldId id="269" r:id="rId18"/>
    <p:sldId id="270" r:id="rId19"/>
    <p:sldId id="271" r:id="rId20"/>
    <p:sldId id="279" r:id="rId21"/>
    <p:sldId id="283" r:id="rId22"/>
    <p:sldId id="272" r:id="rId23"/>
    <p:sldId id="274" r:id="rId24"/>
    <p:sldId id="276" r:id="rId25"/>
    <p:sldId id="273" r:id="rId26"/>
    <p:sldId id="280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7"/>
    <p:restoredTop sz="69878"/>
  </p:normalViewPr>
  <p:slideViewPr>
    <p:cSldViewPr snapToGrid="0" snapToObjects="1">
      <p:cViewPr varScale="1">
        <p:scale>
          <a:sx n="87" d="100"/>
          <a:sy n="87" d="100"/>
        </p:scale>
        <p:origin x="10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1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10453740565"/>
          <c:y val="4.2519685039370099E-2"/>
          <c:w val="0.72299335233861195"/>
          <c:h val="0.8836474563020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 only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E-9344-B5B0-7ACC44EDF00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E-9344-B5B0-7ACC44EDF007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HDD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DE-9344-B5B0-7ACC44EDF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93350720"/>
        <c:axId val="1700392368"/>
      </c:barChart>
      <c:catAx>
        <c:axId val="16933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392368"/>
        <c:crosses val="autoZero"/>
        <c:auto val="1"/>
        <c:lblAlgn val="ctr"/>
        <c:lblOffset val="100"/>
        <c:noMultiLvlLbl val="0"/>
      </c:catAx>
      <c:valAx>
        <c:axId val="170039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migration time (sec)</a:t>
                </a:r>
              </a:p>
            </c:rich>
          </c:tx>
          <c:layout>
            <c:manualLayout>
              <c:xMode val="edge"/>
              <c:yMode val="edge"/>
              <c:x val="2.6582273182044602E-2"/>
              <c:y val="0.127244436166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350720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42522846103299"/>
          <c:y val="3.54609929078014E-2"/>
          <c:w val="0.36778249421260001"/>
          <c:h val="0.36689988886149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5655889888701"/>
          <c:y val="4.07801418439716E-2"/>
          <c:w val="0.71748888496344099"/>
          <c:h val="0.88538699949740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 only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F-D646-9595-33E36FAA935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F-D646-9595-33E36FAA9353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HDD</c:v>
                </c:pt>
              </c:strCache>
            </c:strRef>
          </c:tx>
          <c:spPr>
            <a:solidFill>
              <a:schemeClr val="accent4">
                <a:satMod val="110000"/>
              </a:schemeClr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39999" dist="23000" algn="bl" rotWithShape="0">
                  <a:srgbClr val="000000">
                    <a:alpha val="4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B1-A14A-A251-31816843E966}"/>
              </c:ext>
            </c:extLst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30.49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F-D646-9595-33E36FAA9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99557056"/>
        <c:axId val="1699373904"/>
      </c:barChart>
      <c:catAx>
        <c:axId val="12995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373904"/>
        <c:crosses val="autoZero"/>
        <c:auto val="1"/>
        <c:lblAlgn val="ctr"/>
        <c:lblOffset val="100"/>
        <c:noMultiLvlLbl val="0"/>
      </c:catAx>
      <c:valAx>
        <c:axId val="1699373904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>
                    <a:solidFill>
                      <a:schemeClr val="tx1"/>
                    </a:solidFill>
                  </a:rPr>
                  <a:t>downtime (sec)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5570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75578540136799"/>
          <c:y val="3.54609929078014E-2"/>
          <c:w val="0.380414415974131"/>
          <c:h val="0.37661230792528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 only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8.5980000000000008</c:v>
                </c:pt>
                <c:pt idx="1">
                  <c:v>9.0240000000000009</c:v>
                </c:pt>
                <c:pt idx="2">
                  <c:v>9.3040000000000003</c:v>
                </c:pt>
                <c:pt idx="3">
                  <c:v>9.0910000000000011</c:v>
                </c:pt>
                <c:pt idx="4">
                  <c:v>8.9190000000000005</c:v>
                </c:pt>
                <c:pt idx="5">
                  <c:v>8.8019999999999996</c:v>
                </c:pt>
                <c:pt idx="6">
                  <c:v>8.8710000000000004</c:v>
                </c:pt>
                <c:pt idx="7">
                  <c:v>8.6140000000000008</c:v>
                </c:pt>
                <c:pt idx="8">
                  <c:v>9.1920000000000002</c:v>
                </c:pt>
                <c:pt idx="9">
                  <c:v>8.9410000000000007</c:v>
                </c:pt>
                <c:pt idx="10">
                  <c:v>9.2939999999999987</c:v>
                </c:pt>
                <c:pt idx="11">
                  <c:v>9.1810000000000009</c:v>
                </c:pt>
                <c:pt idx="12">
                  <c:v>9.0790000000000006</c:v>
                </c:pt>
                <c:pt idx="13">
                  <c:v>8.7560000000000002</c:v>
                </c:pt>
                <c:pt idx="14">
                  <c:v>9.3110000000000035</c:v>
                </c:pt>
                <c:pt idx="15">
                  <c:v>9.0630000000000006</c:v>
                </c:pt>
                <c:pt idx="16">
                  <c:v>9.2479999999999976</c:v>
                </c:pt>
                <c:pt idx="17">
                  <c:v>9.1150000000000002</c:v>
                </c:pt>
                <c:pt idx="18">
                  <c:v>9.2299999999999986</c:v>
                </c:pt>
                <c:pt idx="19">
                  <c:v>9.2520000000000007</c:v>
                </c:pt>
                <c:pt idx="20">
                  <c:v>9.1260000000000012</c:v>
                </c:pt>
                <c:pt idx="21">
                  <c:v>9.136000000000001</c:v>
                </c:pt>
                <c:pt idx="22">
                  <c:v>9.0749999999999993</c:v>
                </c:pt>
                <c:pt idx="23">
                  <c:v>9.1830000000000016</c:v>
                </c:pt>
                <c:pt idx="24">
                  <c:v>9.2299999999999986</c:v>
                </c:pt>
                <c:pt idx="25">
                  <c:v>9.0780000000000012</c:v>
                </c:pt>
                <c:pt idx="26">
                  <c:v>8.952</c:v>
                </c:pt>
                <c:pt idx="27">
                  <c:v>9.3219999999999992</c:v>
                </c:pt>
                <c:pt idx="28">
                  <c:v>9.109</c:v>
                </c:pt>
                <c:pt idx="29">
                  <c:v>9.3230000000000004</c:v>
                </c:pt>
                <c:pt idx="30">
                  <c:v>9.3819999999999997</c:v>
                </c:pt>
                <c:pt idx="31">
                  <c:v>9.1469999999999985</c:v>
                </c:pt>
                <c:pt idx="32">
                  <c:v>9.2879999999999985</c:v>
                </c:pt>
                <c:pt idx="33">
                  <c:v>9.6540000000000035</c:v>
                </c:pt>
                <c:pt idx="34">
                  <c:v>8.7740000000000009</c:v>
                </c:pt>
                <c:pt idx="35">
                  <c:v>9.0470000000000006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E8-4748-93C7-34F10FB339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SSD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</c:numCache>
            </c:numRef>
          </c:xVal>
          <c:yVal>
            <c:numRef>
              <c:f>Sheet1!$C$2:$C$37</c:f>
              <c:numCache>
                <c:formatCode>General</c:formatCode>
                <c:ptCount val="36"/>
                <c:pt idx="0">
                  <c:v>0.46800000000000003</c:v>
                </c:pt>
                <c:pt idx="1">
                  <c:v>0.63200000000000001</c:v>
                </c:pt>
                <c:pt idx="2">
                  <c:v>0.58499999999999996</c:v>
                </c:pt>
                <c:pt idx="3">
                  <c:v>0.55700000000000005</c:v>
                </c:pt>
                <c:pt idx="4">
                  <c:v>0.63900000000000001</c:v>
                </c:pt>
                <c:pt idx="5">
                  <c:v>0.63500000000000001</c:v>
                </c:pt>
                <c:pt idx="6">
                  <c:v>0.84399999999999997</c:v>
                </c:pt>
                <c:pt idx="7">
                  <c:v>0.82799999999999996</c:v>
                </c:pt>
                <c:pt idx="8">
                  <c:v>1.0209999999999999</c:v>
                </c:pt>
                <c:pt idx="9">
                  <c:v>1.046</c:v>
                </c:pt>
                <c:pt idx="10">
                  <c:v>1.077</c:v>
                </c:pt>
                <c:pt idx="11">
                  <c:v>1.135</c:v>
                </c:pt>
                <c:pt idx="12">
                  <c:v>1.139</c:v>
                </c:pt>
                <c:pt idx="13">
                  <c:v>1.2210000000000001</c:v>
                </c:pt>
                <c:pt idx="14">
                  <c:v>1.2470000000000001</c:v>
                </c:pt>
                <c:pt idx="15">
                  <c:v>1.288</c:v>
                </c:pt>
                <c:pt idx="16">
                  <c:v>1.3160000000000001</c:v>
                </c:pt>
                <c:pt idx="17">
                  <c:v>1.3280000000000001</c:v>
                </c:pt>
                <c:pt idx="18">
                  <c:v>1.294</c:v>
                </c:pt>
                <c:pt idx="19">
                  <c:v>1.264</c:v>
                </c:pt>
                <c:pt idx="20">
                  <c:v>1.369</c:v>
                </c:pt>
                <c:pt idx="21">
                  <c:v>1.3859999999999999</c:v>
                </c:pt>
                <c:pt idx="22">
                  <c:v>1.4319999999999991</c:v>
                </c:pt>
                <c:pt idx="23">
                  <c:v>1.399</c:v>
                </c:pt>
                <c:pt idx="24">
                  <c:v>1.411999999999999</c:v>
                </c:pt>
                <c:pt idx="25">
                  <c:v>1.429</c:v>
                </c:pt>
                <c:pt idx="26">
                  <c:v>1.403999999999999</c:v>
                </c:pt>
                <c:pt idx="27">
                  <c:v>1.5329999999999999</c:v>
                </c:pt>
                <c:pt idx="28">
                  <c:v>1.421999999999999</c:v>
                </c:pt>
                <c:pt idx="29">
                  <c:v>1.484</c:v>
                </c:pt>
                <c:pt idx="30">
                  <c:v>1.5149999999999999</c:v>
                </c:pt>
                <c:pt idx="31">
                  <c:v>1.4670000000000001</c:v>
                </c:pt>
                <c:pt idx="32">
                  <c:v>1.577</c:v>
                </c:pt>
                <c:pt idx="33">
                  <c:v>1.4530000000000001</c:v>
                </c:pt>
                <c:pt idx="34">
                  <c:v>1.6020000000000001</c:v>
                </c:pt>
                <c:pt idx="35">
                  <c:v>1.4910000000000001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E8-4748-93C7-34F10FB339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HDD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</c:numCache>
            </c:numRef>
          </c:xVal>
          <c:yVal>
            <c:numRef>
              <c:f>Sheet1!$D$2:$D$37</c:f>
              <c:numCache>
                <c:formatCode>General</c:formatCode>
                <c:ptCount val="36"/>
                <c:pt idx="0">
                  <c:v>0.217</c:v>
                </c:pt>
                <c:pt idx="1">
                  <c:v>0.20699999999999999</c:v>
                </c:pt>
                <c:pt idx="2">
                  <c:v>0.26300000000000001</c:v>
                </c:pt>
                <c:pt idx="3">
                  <c:v>0.27400000000000002</c:v>
                </c:pt>
                <c:pt idx="4">
                  <c:v>0.29599999999999999</c:v>
                </c:pt>
                <c:pt idx="5">
                  <c:v>0.25800000000000001</c:v>
                </c:pt>
                <c:pt idx="6">
                  <c:v>0.33200000000000002</c:v>
                </c:pt>
                <c:pt idx="7">
                  <c:v>0.30299999999999999</c:v>
                </c:pt>
                <c:pt idx="8">
                  <c:v>0.318</c:v>
                </c:pt>
                <c:pt idx="9">
                  <c:v>0.33300000000000002</c:v>
                </c:pt>
                <c:pt idx="10">
                  <c:v>0.307</c:v>
                </c:pt>
                <c:pt idx="11">
                  <c:v>0.32800000000000001</c:v>
                </c:pt>
                <c:pt idx="12">
                  <c:v>0.31</c:v>
                </c:pt>
                <c:pt idx="13">
                  <c:v>0.32900000000000001</c:v>
                </c:pt>
                <c:pt idx="14">
                  <c:v>0.32900000000000001</c:v>
                </c:pt>
                <c:pt idx="15">
                  <c:v>0.33300000000000002</c:v>
                </c:pt>
                <c:pt idx="16">
                  <c:v>0.32600000000000001</c:v>
                </c:pt>
                <c:pt idx="17">
                  <c:v>0.315</c:v>
                </c:pt>
                <c:pt idx="18">
                  <c:v>0.314</c:v>
                </c:pt>
                <c:pt idx="19">
                  <c:v>0.35299999999999998</c:v>
                </c:pt>
                <c:pt idx="20">
                  <c:v>0.3</c:v>
                </c:pt>
                <c:pt idx="21">
                  <c:v>0.35</c:v>
                </c:pt>
                <c:pt idx="22">
                  <c:v>0.27700000000000002</c:v>
                </c:pt>
                <c:pt idx="23">
                  <c:v>0.33400000000000002</c:v>
                </c:pt>
                <c:pt idx="24">
                  <c:v>0.27700000000000002</c:v>
                </c:pt>
                <c:pt idx="25">
                  <c:v>0.316</c:v>
                </c:pt>
                <c:pt idx="26">
                  <c:v>0.307</c:v>
                </c:pt>
                <c:pt idx="27">
                  <c:v>0.28399999999999997</c:v>
                </c:pt>
                <c:pt idx="28">
                  <c:v>0.34499999999999997</c:v>
                </c:pt>
                <c:pt idx="29">
                  <c:v>0.25600000000000001</c:v>
                </c:pt>
                <c:pt idx="30">
                  <c:v>0.34399999999999997</c:v>
                </c:pt>
                <c:pt idx="31">
                  <c:v>0.28299999999999997</c:v>
                </c:pt>
                <c:pt idx="32">
                  <c:v>0.32300000000000001</c:v>
                </c:pt>
                <c:pt idx="33">
                  <c:v>0.27300000000000002</c:v>
                </c:pt>
                <c:pt idx="34">
                  <c:v>0.29299999999999998</c:v>
                </c:pt>
                <c:pt idx="35">
                  <c:v>0.33800000000000002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5E8-4748-93C7-34F10FB33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8707024"/>
        <c:axId val="1698424160"/>
      </c:scatterChart>
      <c:valAx>
        <c:axId val="1688707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424160"/>
        <c:crosses val="autoZero"/>
        <c:crossBetween val="midCat"/>
      </c:valAx>
      <c:valAx>
        <c:axId val="169842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throughput (kTPS)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70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10453740565"/>
          <c:y val="4.2519685039370099E-2"/>
          <c:w val="0.72299335233861195"/>
          <c:h val="0.8836474563020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 only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BC-E943-9252-1BDFA85EBC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split-memory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BC-E943-9252-1BDFA85EBC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C-E943-9252-1BDFA85EB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99378640"/>
        <c:axId val="1699218160"/>
      </c:barChart>
      <c:catAx>
        <c:axId val="129937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218160"/>
        <c:crosses val="autoZero"/>
        <c:auto val="1"/>
        <c:lblAlgn val="ctr"/>
        <c:lblOffset val="100"/>
        <c:noMultiLvlLbl val="0"/>
      </c:catAx>
      <c:valAx>
        <c:axId val="1699218160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dirty="0">
                    <a:solidFill>
                      <a:schemeClr val="tx1"/>
                    </a:solidFill>
                  </a:rPr>
                  <a:t>migration time (sec)</a:t>
                </a:r>
              </a:p>
            </c:rich>
          </c:tx>
          <c:layout>
            <c:manualLayout>
              <c:xMode val="edge"/>
              <c:yMode val="edge"/>
              <c:x val="4.3196193920822502E-2"/>
              <c:y val="0.159146964433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37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42522846103299"/>
          <c:y val="3.54609929078014E-2"/>
          <c:w val="0.36778249421260001"/>
          <c:h val="0.40335992116594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5655889888701"/>
          <c:y val="4.07801418439716E-2"/>
          <c:w val="0.71748888496344099"/>
          <c:h val="0.88538699949740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 only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D-B34E-94E6-C99CF6D239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split-memory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3D-B34E-94E6-C99CF6D239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SSD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9999" dist="23000" algn="bl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3.85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3D-B34E-94E6-C99CF6D23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87934832"/>
        <c:axId val="1693766160"/>
      </c:barChart>
      <c:catAx>
        <c:axId val="168793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766160"/>
        <c:crosses val="autoZero"/>
        <c:auto val="1"/>
        <c:lblAlgn val="ctr"/>
        <c:lblOffset val="100"/>
        <c:noMultiLvlLbl val="0"/>
      </c:catAx>
      <c:valAx>
        <c:axId val="16937661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dirty="0">
                    <a:solidFill>
                      <a:schemeClr val="tx1"/>
                    </a:solidFill>
                  </a:rPr>
                  <a:t>downtime (sec)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93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75578540136799"/>
          <c:y val="3.54609929078014E-2"/>
          <c:w val="0.380414415974131"/>
          <c:h val="0.4039573517796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memory only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8.5980000000000008</c:v>
                </c:pt>
                <c:pt idx="1">
                  <c:v>9.0240000000000009</c:v>
                </c:pt>
                <c:pt idx="2">
                  <c:v>9.3040000000000003</c:v>
                </c:pt>
                <c:pt idx="3">
                  <c:v>9.0910000000000011</c:v>
                </c:pt>
                <c:pt idx="4">
                  <c:v>8.9190000000000005</c:v>
                </c:pt>
                <c:pt idx="5">
                  <c:v>8.8019999999999996</c:v>
                </c:pt>
                <c:pt idx="6">
                  <c:v>8.8710000000000004</c:v>
                </c:pt>
                <c:pt idx="7">
                  <c:v>8.6140000000000008</c:v>
                </c:pt>
                <c:pt idx="8">
                  <c:v>9.1920000000000002</c:v>
                </c:pt>
                <c:pt idx="9">
                  <c:v>8.9410000000000007</c:v>
                </c:pt>
                <c:pt idx="10">
                  <c:v>9.2940000000000005</c:v>
                </c:pt>
                <c:pt idx="11">
                  <c:v>9.1810000000000009</c:v>
                </c:pt>
                <c:pt idx="12">
                  <c:v>9.0790000000000006</c:v>
                </c:pt>
                <c:pt idx="13">
                  <c:v>8.7560000000000002</c:v>
                </c:pt>
                <c:pt idx="14">
                  <c:v>9.3110000000000035</c:v>
                </c:pt>
                <c:pt idx="15">
                  <c:v>9.0630000000000006</c:v>
                </c:pt>
                <c:pt idx="16">
                  <c:v>9.2479999999999976</c:v>
                </c:pt>
                <c:pt idx="17">
                  <c:v>9.1150000000000002</c:v>
                </c:pt>
                <c:pt idx="18">
                  <c:v>9.23</c:v>
                </c:pt>
                <c:pt idx="19">
                  <c:v>9.2520000000000007</c:v>
                </c:pt>
                <c:pt idx="20">
                  <c:v>9.1260000000000012</c:v>
                </c:pt>
                <c:pt idx="21">
                  <c:v>9.136000000000001</c:v>
                </c:pt>
                <c:pt idx="22">
                  <c:v>9.0749999999999993</c:v>
                </c:pt>
                <c:pt idx="23">
                  <c:v>9.1830000000000016</c:v>
                </c:pt>
                <c:pt idx="24">
                  <c:v>9.23</c:v>
                </c:pt>
                <c:pt idx="25">
                  <c:v>9.0780000000000012</c:v>
                </c:pt>
                <c:pt idx="26">
                  <c:v>8.952</c:v>
                </c:pt>
                <c:pt idx="27">
                  <c:v>9.3219999999999992</c:v>
                </c:pt>
                <c:pt idx="28">
                  <c:v>9.109</c:v>
                </c:pt>
                <c:pt idx="29">
                  <c:v>9.3230000000000004</c:v>
                </c:pt>
                <c:pt idx="30">
                  <c:v>9.3819999999999997</c:v>
                </c:pt>
                <c:pt idx="31">
                  <c:v>9.1470000000000002</c:v>
                </c:pt>
                <c:pt idx="32">
                  <c:v>9.2880000000000003</c:v>
                </c:pt>
                <c:pt idx="33">
                  <c:v>9.6540000000000035</c:v>
                </c:pt>
                <c:pt idx="34">
                  <c:v>8.7740000000000009</c:v>
                </c:pt>
                <c:pt idx="35">
                  <c:v>9.0470000000000006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68-C946-96A9-3601403396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split-memory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</c:numCache>
            </c:numRef>
          </c:xVal>
          <c:yVal>
            <c:numRef>
              <c:f>Sheet1!$C$2:$C$37</c:f>
              <c:numCache>
                <c:formatCode>General</c:formatCode>
                <c:ptCount val="36"/>
                <c:pt idx="0">
                  <c:v>3.0870000000000002</c:v>
                </c:pt>
                <c:pt idx="1">
                  <c:v>8.4849999999999994</c:v>
                </c:pt>
                <c:pt idx="2">
                  <c:v>9.1240000000000006</c:v>
                </c:pt>
                <c:pt idx="3">
                  <c:v>8.8970000000000002</c:v>
                </c:pt>
                <c:pt idx="4">
                  <c:v>8.7469999999999999</c:v>
                </c:pt>
                <c:pt idx="5">
                  <c:v>9.0710000000000015</c:v>
                </c:pt>
                <c:pt idx="6">
                  <c:v>9.0780000000000012</c:v>
                </c:pt>
                <c:pt idx="7">
                  <c:v>9.0820000000000007</c:v>
                </c:pt>
                <c:pt idx="8">
                  <c:v>8.7140000000000004</c:v>
                </c:pt>
                <c:pt idx="9">
                  <c:v>8.9770000000000003</c:v>
                </c:pt>
                <c:pt idx="10">
                  <c:v>9.0630000000000006</c:v>
                </c:pt>
                <c:pt idx="11">
                  <c:v>8.9019999999999992</c:v>
                </c:pt>
                <c:pt idx="12">
                  <c:v>8.3540000000000028</c:v>
                </c:pt>
                <c:pt idx="13">
                  <c:v>8.734</c:v>
                </c:pt>
                <c:pt idx="14">
                  <c:v>9.3180000000000014</c:v>
                </c:pt>
                <c:pt idx="15">
                  <c:v>9.032</c:v>
                </c:pt>
                <c:pt idx="16">
                  <c:v>9.0780000000000012</c:v>
                </c:pt>
                <c:pt idx="17">
                  <c:v>8.8219999999999992</c:v>
                </c:pt>
                <c:pt idx="18">
                  <c:v>9</c:v>
                </c:pt>
                <c:pt idx="19">
                  <c:v>8.9860000000000007</c:v>
                </c:pt>
                <c:pt idx="20">
                  <c:v>8.84</c:v>
                </c:pt>
                <c:pt idx="21">
                  <c:v>8.5820000000000007</c:v>
                </c:pt>
                <c:pt idx="22">
                  <c:v>9.4049999999999994</c:v>
                </c:pt>
                <c:pt idx="23">
                  <c:v>9.42</c:v>
                </c:pt>
                <c:pt idx="24">
                  <c:v>9.0740000000000016</c:v>
                </c:pt>
                <c:pt idx="25">
                  <c:v>9.0960000000000001</c:v>
                </c:pt>
                <c:pt idx="26">
                  <c:v>9.0300000000000011</c:v>
                </c:pt>
                <c:pt idx="27">
                  <c:v>9.168000000000001</c:v>
                </c:pt>
                <c:pt idx="28">
                  <c:v>9.1690000000000005</c:v>
                </c:pt>
                <c:pt idx="29">
                  <c:v>9.1050000000000004</c:v>
                </c:pt>
                <c:pt idx="30">
                  <c:v>9.2469999999999999</c:v>
                </c:pt>
                <c:pt idx="31">
                  <c:v>9.4710000000000001</c:v>
                </c:pt>
                <c:pt idx="32">
                  <c:v>9.4990000000000006</c:v>
                </c:pt>
                <c:pt idx="33">
                  <c:v>9.4640000000000004</c:v>
                </c:pt>
                <c:pt idx="34">
                  <c:v>9.3989999999999991</c:v>
                </c:pt>
                <c:pt idx="35">
                  <c:v>9.2449999999999992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68-C946-96A9-3601403396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SSD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</c:numCache>
            </c:numRef>
          </c:xVal>
          <c:yVal>
            <c:numRef>
              <c:f>Sheet1!$D$2:$D$37</c:f>
              <c:numCache>
                <c:formatCode>General</c:formatCode>
                <c:ptCount val="36"/>
                <c:pt idx="0">
                  <c:v>0.46800000000000003</c:v>
                </c:pt>
                <c:pt idx="1">
                  <c:v>0.63200000000000001</c:v>
                </c:pt>
                <c:pt idx="2">
                  <c:v>0.58499999999999996</c:v>
                </c:pt>
                <c:pt idx="3">
                  <c:v>0.55700000000000005</c:v>
                </c:pt>
                <c:pt idx="4">
                  <c:v>0.63900000000000001</c:v>
                </c:pt>
                <c:pt idx="5">
                  <c:v>0.63500000000000001</c:v>
                </c:pt>
                <c:pt idx="6">
                  <c:v>0.84399999999999997</c:v>
                </c:pt>
                <c:pt idx="7">
                  <c:v>0.82799999999999996</c:v>
                </c:pt>
                <c:pt idx="8">
                  <c:v>1.0209999999999999</c:v>
                </c:pt>
                <c:pt idx="9">
                  <c:v>1.046</c:v>
                </c:pt>
                <c:pt idx="10">
                  <c:v>1.077</c:v>
                </c:pt>
                <c:pt idx="11">
                  <c:v>1.135</c:v>
                </c:pt>
                <c:pt idx="12">
                  <c:v>1.139</c:v>
                </c:pt>
                <c:pt idx="13">
                  <c:v>1.2210000000000001</c:v>
                </c:pt>
                <c:pt idx="14">
                  <c:v>1.2470000000000001</c:v>
                </c:pt>
                <c:pt idx="15">
                  <c:v>1.288</c:v>
                </c:pt>
                <c:pt idx="16">
                  <c:v>1.3160000000000001</c:v>
                </c:pt>
                <c:pt idx="17">
                  <c:v>1.3280000000000001</c:v>
                </c:pt>
                <c:pt idx="18">
                  <c:v>1.294</c:v>
                </c:pt>
                <c:pt idx="19">
                  <c:v>1.264</c:v>
                </c:pt>
                <c:pt idx="20">
                  <c:v>1.369</c:v>
                </c:pt>
                <c:pt idx="21">
                  <c:v>1.3859999999999999</c:v>
                </c:pt>
                <c:pt idx="22">
                  <c:v>1.4319999999999991</c:v>
                </c:pt>
                <c:pt idx="23">
                  <c:v>1.399</c:v>
                </c:pt>
                <c:pt idx="24">
                  <c:v>1.411999999999999</c:v>
                </c:pt>
                <c:pt idx="25">
                  <c:v>1.429</c:v>
                </c:pt>
                <c:pt idx="26">
                  <c:v>1.403999999999999</c:v>
                </c:pt>
                <c:pt idx="27">
                  <c:v>1.5329999999999999</c:v>
                </c:pt>
                <c:pt idx="28">
                  <c:v>1.421999999999999</c:v>
                </c:pt>
                <c:pt idx="29">
                  <c:v>1.484</c:v>
                </c:pt>
                <c:pt idx="30">
                  <c:v>1.5149999999999999</c:v>
                </c:pt>
                <c:pt idx="31">
                  <c:v>1.4670000000000001</c:v>
                </c:pt>
                <c:pt idx="32">
                  <c:v>1.577</c:v>
                </c:pt>
                <c:pt idx="33">
                  <c:v>1.4530000000000001</c:v>
                </c:pt>
                <c:pt idx="34">
                  <c:v>1.6020000000000001</c:v>
                </c:pt>
                <c:pt idx="35">
                  <c:v>1.4910000000000001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D68-C946-96A9-360140339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7444832"/>
        <c:axId val="1299909696"/>
      </c:scatterChart>
      <c:valAx>
        <c:axId val="1687444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9909696"/>
        <c:crosses val="autoZero"/>
        <c:crossBetween val="midCat"/>
        <c:majorUnit val="50"/>
      </c:valAx>
      <c:valAx>
        <c:axId val="12999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throughput (kTPS)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444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524952727708"/>
          <c:y val="0.24583968483740801"/>
          <c:w val="0.25947983451143503"/>
          <c:h val="0.3132638603577829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prediction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</c:numCache>
            </c:numRef>
          </c:xVal>
          <c:yVal>
            <c:numRef>
              <c:f>Sheet1!$B$2:$B$37</c:f>
              <c:numCache>
                <c:formatCode>General</c:formatCode>
                <c:ptCount val="36"/>
                <c:pt idx="0">
                  <c:v>3.0870000000000002</c:v>
                </c:pt>
                <c:pt idx="1">
                  <c:v>8.4849999999999994</c:v>
                </c:pt>
                <c:pt idx="2">
                  <c:v>9.1240000000000006</c:v>
                </c:pt>
                <c:pt idx="3">
                  <c:v>8.8970000000000002</c:v>
                </c:pt>
                <c:pt idx="4">
                  <c:v>8.7469999999999999</c:v>
                </c:pt>
                <c:pt idx="5">
                  <c:v>9.0709999999999997</c:v>
                </c:pt>
                <c:pt idx="6">
                  <c:v>9.0779999999999994</c:v>
                </c:pt>
                <c:pt idx="7">
                  <c:v>9.0820000000000007</c:v>
                </c:pt>
                <c:pt idx="8">
                  <c:v>8.7140000000000004</c:v>
                </c:pt>
                <c:pt idx="9">
                  <c:v>8.9770000000000003</c:v>
                </c:pt>
                <c:pt idx="10">
                  <c:v>9.0630000000000006</c:v>
                </c:pt>
                <c:pt idx="11">
                  <c:v>8.9019999999999992</c:v>
                </c:pt>
                <c:pt idx="12">
                  <c:v>8.3539999999999992</c:v>
                </c:pt>
                <c:pt idx="13">
                  <c:v>8.734</c:v>
                </c:pt>
                <c:pt idx="14">
                  <c:v>9.3179999999999996</c:v>
                </c:pt>
                <c:pt idx="15">
                  <c:v>9.032</c:v>
                </c:pt>
                <c:pt idx="16">
                  <c:v>9.0779999999999994</c:v>
                </c:pt>
                <c:pt idx="17">
                  <c:v>8.8219999999999992</c:v>
                </c:pt>
                <c:pt idx="18">
                  <c:v>9</c:v>
                </c:pt>
                <c:pt idx="19">
                  <c:v>8.9860000000000007</c:v>
                </c:pt>
                <c:pt idx="20">
                  <c:v>8.84</c:v>
                </c:pt>
                <c:pt idx="21">
                  <c:v>8.5820000000000007</c:v>
                </c:pt>
                <c:pt idx="22">
                  <c:v>9.4049999999999994</c:v>
                </c:pt>
                <c:pt idx="23">
                  <c:v>9.42</c:v>
                </c:pt>
                <c:pt idx="24">
                  <c:v>9.0739999999999998</c:v>
                </c:pt>
                <c:pt idx="25">
                  <c:v>9.0960000000000001</c:v>
                </c:pt>
                <c:pt idx="26">
                  <c:v>9.0299999999999994</c:v>
                </c:pt>
                <c:pt idx="27">
                  <c:v>9.1679999999999993</c:v>
                </c:pt>
                <c:pt idx="28">
                  <c:v>9.1690000000000005</c:v>
                </c:pt>
                <c:pt idx="29">
                  <c:v>9.1050000000000004</c:v>
                </c:pt>
                <c:pt idx="30">
                  <c:v>9.2469999999999999</c:v>
                </c:pt>
                <c:pt idx="31">
                  <c:v>9.4710000000000001</c:v>
                </c:pt>
                <c:pt idx="32">
                  <c:v>9.4990000000000006</c:v>
                </c:pt>
                <c:pt idx="33">
                  <c:v>9.4640000000000004</c:v>
                </c:pt>
                <c:pt idx="34">
                  <c:v>9.3989999999999991</c:v>
                </c:pt>
                <c:pt idx="35">
                  <c:v>9.2449999999999992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BF-3D48-9F42-2D98876724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random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Sheet1!$A$2:$A$37</c:f>
              <c:numCache>
                <c:formatCode>General</c:formatCode>
                <c:ptCount val="3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  <c:pt idx="24">
                  <c:v>125</c:v>
                </c:pt>
                <c:pt idx="25">
                  <c:v>130</c:v>
                </c:pt>
                <c:pt idx="26">
                  <c:v>135</c:v>
                </c:pt>
                <c:pt idx="27">
                  <c:v>140</c:v>
                </c:pt>
                <c:pt idx="28">
                  <c:v>145</c:v>
                </c:pt>
                <c:pt idx="29">
                  <c:v>150</c:v>
                </c:pt>
                <c:pt idx="30">
                  <c:v>155</c:v>
                </c:pt>
                <c:pt idx="31">
                  <c:v>160</c:v>
                </c:pt>
                <c:pt idx="32">
                  <c:v>165</c:v>
                </c:pt>
                <c:pt idx="33">
                  <c:v>170</c:v>
                </c:pt>
                <c:pt idx="34">
                  <c:v>175</c:v>
                </c:pt>
                <c:pt idx="35">
                  <c:v>180</c:v>
                </c:pt>
              </c:numCache>
            </c:numRef>
          </c:xVal>
          <c:yVal>
            <c:numRef>
              <c:f>Sheet1!$C$2:$C$37</c:f>
              <c:numCache>
                <c:formatCode>General</c:formatCode>
                <c:ptCount val="36"/>
                <c:pt idx="0">
                  <c:v>0.70199999999999996</c:v>
                </c:pt>
                <c:pt idx="1">
                  <c:v>1.2170000000000001</c:v>
                </c:pt>
                <c:pt idx="2">
                  <c:v>1.7689999999999999</c:v>
                </c:pt>
                <c:pt idx="3">
                  <c:v>1.9830000000000001</c:v>
                </c:pt>
                <c:pt idx="4">
                  <c:v>2.4289999999999998</c:v>
                </c:pt>
                <c:pt idx="5">
                  <c:v>2.698</c:v>
                </c:pt>
                <c:pt idx="6">
                  <c:v>3.419</c:v>
                </c:pt>
                <c:pt idx="7">
                  <c:v>4.6070000000000002</c:v>
                </c:pt>
                <c:pt idx="8">
                  <c:v>5.2370000000000001</c:v>
                </c:pt>
                <c:pt idx="9">
                  <c:v>6.3559999999999999</c:v>
                </c:pt>
                <c:pt idx="10">
                  <c:v>7.6479999999999997</c:v>
                </c:pt>
                <c:pt idx="11">
                  <c:v>7.5609999999999999</c:v>
                </c:pt>
                <c:pt idx="12">
                  <c:v>8.3059999999999992</c:v>
                </c:pt>
                <c:pt idx="13">
                  <c:v>8.3650000000000002</c:v>
                </c:pt>
                <c:pt idx="14">
                  <c:v>9.0259999999999998</c:v>
                </c:pt>
                <c:pt idx="15">
                  <c:v>8.2360000000000007</c:v>
                </c:pt>
                <c:pt idx="16">
                  <c:v>8.3109999999999999</c:v>
                </c:pt>
                <c:pt idx="17">
                  <c:v>8.5890000000000004</c:v>
                </c:pt>
                <c:pt idx="18">
                  <c:v>8.3559999999999999</c:v>
                </c:pt>
                <c:pt idx="19">
                  <c:v>9.1829999999999998</c:v>
                </c:pt>
                <c:pt idx="20">
                  <c:v>7.702</c:v>
                </c:pt>
                <c:pt idx="21">
                  <c:v>8.202</c:v>
                </c:pt>
                <c:pt idx="22">
                  <c:v>8.4280000000000008</c:v>
                </c:pt>
                <c:pt idx="23">
                  <c:v>7.0609999999999999</c:v>
                </c:pt>
                <c:pt idx="24">
                  <c:v>8.8339999999999996</c:v>
                </c:pt>
                <c:pt idx="25">
                  <c:v>8.73</c:v>
                </c:pt>
                <c:pt idx="26">
                  <c:v>8.7949999999999999</c:v>
                </c:pt>
                <c:pt idx="27">
                  <c:v>8.6660000000000004</c:v>
                </c:pt>
                <c:pt idx="28">
                  <c:v>8.7010000000000005</c:v>
                </c:pt>
                <c:pt idx="29">
                  <c:v>8.7539999999999996</c:v>
                </c:pt>
                <c:pt idx="30">
                  <c:v>9.1229999999999993</c:v>
                </c:pt>
                <c:pt idx="31">
                  <c:v>8.0079999999999991</c:v>
                </c:pt>
                <c:pt idx="32">
                  <c:v>7.8280000000000003</c:v>
                </c:pt>
                <c:pt idx="33">
                  <c:v>8.7639999999999993</c:v>
                </c:pt>
                <c:pt idx="34">
                  <c:v>9.2469999999999999</c:v>
                </c:pt>
                <c:pt idx="35">
                  <c:v>8.8620000000000001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BF-3D48-9F42-2D9887672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7174064"/>
        <c:axId val="1695768112"/>
      </c:scatterChart>
      <c:valAx>
        <c:axId val="1677174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5768112"/>
        <c:crosses val="autoZero"/>
        <c:crossBetween val="midCat"/>
      </c:valAx>
      <c:valAx>
        <c:axId val="16957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ja-JP"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throughput (kTPS)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ja-JP"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174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545887032996402"/>
          <c:y val="0.62490992077215601"/>
          <c:w val="0.49069143928290598"/>
          <c:h val="8.777056287622360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6EED-7446-B449-95F5-54A40F559C28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F87-A0FA-744E-99AC-2A2702910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1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D9B7-1707-9149-8299-9DC14D42B111}" type="datetimeFigureOut">
              <a:rPr kumimoji="1" lang="ja-JP" altLang="en-US" smtClean="0"/>
              <a:t>2018/6/17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B9D0-55A2-ED4B-88D2-EABFA36E4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61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I'm Kenichi Kourai from Kyushu Institute of Technology.</a:t>
            </a:r>
          </a:p>
          <a:p>
            <a:r>
              <a:rPr lang="en-US" altLang="ja-JP" dirty="0"/>
              <a:t>I'm </a:t>
            </a:r>
            <a:r>
              <a:rPr lang="en-US" altLang="ja-JP" dirty="0" err="1"/>
              <a:t>gonna</a:t>
            </a:r>
            <a:r>
              <a:rPr lang="en-US" altLang="ja-JP" dirty="0"/>
              <a:t> talk about Virtualized Adaptable Computing with Elastic Split-memory Virtual Machines.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the comparison of application performance after VM migration.</a:t>
            </a:r>
          </a:p>
          <a:p>
            <a:r>
              <a:rPr kumimoji="1" lang="en-US" altLang="ja-JP" dirty="0"/>
              <a:t>The used application is in-memory database, which stores data in memory.</a:t>
            </a:r>
          </a:p>
          <a:p>
            <a:r>
              <a:rPr kumimoji="1" lang="en-US" altLang="ja-JP" dirty="0"/>
              <a:t>The throughput of in-memory database is largely degraded.</a:t>
            </a:r>
          </a:p>
          <a:p>
            <a:r>
              <a:rPr kumimoji="1" lang="en-US" altLang="ja-JP" dirty="0"/>
              <a:t>The performance degradation is 95% in SSD just after VM migration.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throughput is gradually increasing after that.</a:t>
            </a:r>
          </a:p>
          <a:p>
            <a:r>
              <a:rPr kumimoji="1" lang="en-US" altLang="ja-JP" dirty="0"/>
              <a:t>But it takes 21 minutes to restore the same performance as before VM migration.</a:t>
            </a:r>
          </a:p>
          <a:p>
            <a:r>
              <a:rPr kumimoji="1" lang="en-US" altLang="ja-JP" dirty="0"/>
              <a:t>When using HDD, the throughput is not restored at all.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9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we propose a new VM migration method called split migration.</a:t>
            </a:r>
          </a:p>
          <a:p>
            <a:r>
              <a:rPr lang="en-US" dirty="0"/>
              <a:t>Split migration migrates a large-memory VM running in one host to multiple destination hosts,</a:t>
            </a:r>
            <a:r>
              <a:rPr lang="en-US" baseline="0" dirty="0"/>
              <a:t> instead of using one destination host and its storage.</a:t>
            </a:r>
            <a:endParaRPr lang="en-US" dirty="0"/>
          </a:p>
          <a:p>
            <a:r>
              <a:rPr lang="en-US" dirty="0"/>
              <a:t>The destination hosts consist of one main host and one or more sub-hosts.</a:t>
            </a:r>
          </a:p>
          <a:p>
            <a:endParaRPr lang="en-US" dirty="0"/>
          </a:p>
          <a:p>
            <a:r>
              <a:rPr lang="en-US" dirty="0"/>
              <a:t>Split migration divides VM’s memory into smaller pieces.</a:t>
            </a:r>
          </a:p>
          <a:p>
            <a:r>
              <a:rPr lang="en-US" dirty="0"/>
              <a:t>Then, it transfers them to the main host or sub-hosts.</a:t>
            </a:r>
          </a:p>
          <a:p>
            <a:r>
              <a:rPr lang="en-US" dirty="0"/>
              <a:t>The main host manages memory locations.</a:t>
            </a:r>
          </a:p>
          <a:p>
            <a:r>
              <a:rPr lang="en-US" dirty="0"/>
              <a:t>Since split migration does not access storage during VM migration, it enables</a:t>
            </a:r>
            <a:r>
              <a:rPr lang="en-US" baseline="0" dirty="0"/>
              <a:t> fast migration.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49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split migration, a VM is running across multiple hosts.</a:t>
            </a:r>
          </a:p>
          <a:p>
            <a:r>
              <a:rPr lang="en-US" dirty="0"/>
              <a:t>This VM is called a split-memory VM.</a:t>
            </a:r>
          </a:p>
          <a:p>
            <a:r>
              <a:rPr lang="en-US" dirty="0"/>
              <a:t>In a split-memory VM, VM core such as virtual CPUs and virtual devices runs in the main host.</a:t>
            </a:r>
          </a:p>
          <a:p>
            <a:r>
              <a:rPr lang="en-US" dirty="0"/>
              <a:t>VM’s memory is split into the main host and sub-hosts.</a:t>
            </a:r>
          </a:p>
          <a:p>
            <a:endParaRPr lang="en-US" dirty="0"/>
          </a:p>
          <a:p>
            <a:r>
              <a:rPr lang="en-US" dirty="0"/>
              <a:t>When the VM requires memory in sub-hosts, memory is swapped between the main host and sub-hosts.</a:t>
            </a:r>
          </a:p>
          <a:p>
            <a:r>
              <a:rPr lang="en-US" dirty="0"/>
              <a:t>Specifically, the required memory in a sub-host is transferred to the main host.</a:t>
            </a:r>
          </a:p>
          <a:p>
            <a:r>
              <a:rPr lang="en-US" dirty="0"/>
              <a:t>Then, unused memory in the main host is transferred to the sub-host.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245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split-memory VMs perform memory swaps between the main host and sub-hosts, reducing memory swaps is the key to the efficient execution of split-memory VMs.</a:t>
            </a:r>
          </a:p>
          <a:p>
            <a:r>
              <a:rPr lang="en-US" dirty="0"/>
              <a:t>Recent network between hosts is being fast, but that is still slower than memory.</a:t>
            </a:r>
          </a:p>
          <a:p>
            <a:r>
              <a:rPr lang="en-US" dirty="0"/>
              <a:t>So, frequent memory swaps largely degrade VM’s performance.</a:t>
            </a:r>
          </a:p>
          <a:p>
            <a:r>
              <a:rPr lang="en-US" dirty="0"/>
              <a:t>For less</a:t>
            </a:r>
            <a:r>
              <a:rPr lang="en-US" baseline="0" dirty="0"/>
              <a:t> memory swaps, the prediction of VM's memory access is needed.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Our memory access prediction is based on the Least Recently Used algorithm.</a:t>
            </a:r>
          </a:p>
          <a:p>
            <a:r>
              <a:rPr lang="en-US" dirty="0"/>
              <a:t>This is well known in cache replacement.</a:t>
            </a:r>
          </a:p>
          <a:p>
            <a:r>
              <a:rPr lang="en-US" dirty="0"/>
              <a:t>Using this algorithm, our system predicts that not recently used memory will not be used in the near future.</a:t>
            </a:r>
          </a:p>
          <a:p>
            <a:r>
              <a:rPr lang="en-US" dirty="0"/>
              <a:t>To obtain necessary information, our system keeps track of memory access history of a VM.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215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basis of memory access prediction, split migration transfers memory likely to be accessed to the main host.</a:t>
            </a:r>
          </a:p>
          <a:p>
            <a:r>
              <a:rPr lang="en-US" dirty="0"/>
              <a:t>This suppresses memory swaps after VM migration.</a:t>
            </a:r>
          </a:p>
          <a:p>
            <a:r>
              <a:rPr lang="en-US" dirty="0"/>
              <a:t>The rest of the memory is transferred to one of the sub-hosts.</a:t>
            </a:r>
          </a:p>
          <a:p>
            <a:endParaRPr lang="en-US" dirty="0"/>
          </a:p>
          <a:p>
            <a:r>
              <a:rPr lang="en-US" dirty="0"/>
              <a:t>When split-memory VMs swap memory between the main host and sub-hosts, they swap out memory unlikely to be accessed.</a:t>
            </a:r>
          </a:p>
          <a:p>
            <a:r>
              <a:rPr lang="en-US" dirty="0"/>
              <a:t>This prevents the memory from being transferred back and forth between the hosts.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421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This is the</a:t>
            </a:r>
            <a:r>
              <a:rPr kumimoji="1" lang="en-US" altLang="ja-JP" baseline="0"/>
              <a:t> demo of memory transfers during split migration.</a:t>
            </a:r>
          </a:p>
          <a:p>
            <a:r>
              <a:rPr kumimoji="1" lang="en-US" altLang="ja-JP" baseline="0"/>
              <a:t>This black region represents VM's memory at a sub-host.</a:t>
            </a:r>
          </a:p>
          <a:p>
            <a:r>
              <a:rPr kumimoji="1" lang="en-US" altLang="ja-JP" baseline="0"/>
              <a:t>Before split migration, there is no VM's memory.</a:t>
            </a:r>
          </a:p>
          <a:p>
            <a:r>
              <a:rPr kumimoji="1" lang="en-US" altLang="ja-JP" baseline="0"/>
              <a:t>When a sub-host receives memory of a VM, the region becomes red.</a:t>
            </a:r>
          </a:p>
          <a:p>
            <a:r>
              <a:rPr kumimoji="1" lang="en-US" altLang="ja-JP" baseline="0"/>
              <a:t>Finally, the sub-host receives half of the entire memory.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34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The next demo is memory swaps after split migration.</a:t>
            </a:r>
          </a:p>
          <a:p>
            <a:r>
              <a:rPr kumimoji="1" lang="en-US" altLang="ja-JP"/>
              <a:t>The red region means memory at a sub-host.</a:t>
            </a:r>
          </a:p>
          <a:p>
            <a:r>
              <a:rPr kumimoji="1" lang="en-US" altLang="ja-JP"/>
              <a:t>The black</a:t>
            </a:r>
            <a:r>
              <a:rPr kumimoji="1" lang="en-US" altLang="ja-JP" baseline="0"/>
              <a:t> regions means memory at the main-host.</a:t>
            </a:r>
          </a:p>
          <a:p>
            <a:r>
              <a:rPr kumimoji="1" lang="en-US" altLang="ja-JP"/>
              <a:t>During</a:t>
            </a:r>
            <a:r>
              <a:rPr kumimoji="1" lang="en-US" altLang="ja-JP" baseline="0"/>
              <a:t> the execution of the sort command, a large amount of memory is swapped.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835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performance of split migration.</a:t>
            </a:r>
          </a:p>
          <a:p>
            <a:r>
              <a:rPr lang="en-US" dirty="0"/>
              <a:t>The left figure shows the migration time.</a:t>
            </a:r>
          </a:p>
          <a:p>
            <a:r>
              <a:rPr lang="en-US" dirty="0"/>
              <a:t>Compared with normal VM migration with memory only, the migration time is only 5% longer.</a:t>
            </a:r>
          </a:p>
          <a:p>
            <a:r>
              <a:rPr lang="en-US" dirty="0"/>
              <a:t>This is the overhead of deciding the destination hosts of memory.</a:t>
            </a:r>
          </a:p>
          <a:p>
            <a:r>
              <a:rPr lang="en-US" dirty="0"/>
              <a:t>This is 2.2 times shorter than when using SSD.</a:t>
            </a:r>
          </a:p>
          <a:p>
            <a:endParaRPr lang="en-US" dirty="0"/>
          </a:p>
          <a:p>
            <a:r>
              <a:rPr lang="en-US" dirty="0"/>
              <a:t>The right figure shows the downtime.</a:t>
            </a:r>
          </a:p>
          <a:p>
            <a:r>
              <a:rPr lang="en-US" dirty="0"/>
              <a:t>The downtime is only 7 </a:t>
            </a:r>
            <a:r>
              <a:rPr lang="en-US" dirty="0" err="1"/>
              <a:t>ms</a:t>
            </a:r>
            <a:r>
              <a:rPr lang="en-US" dirty="0"/>
              <a:t> longer than normal VM migration.</a:t>
            </a:r>
          </a:p>
          <a:p>
            <a:r>
              <a:rPr lang="en-US" dirty="0"/>
              <a:t>This is 3.4 seconds shorter than when using SSD.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57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performance of a split-memory VM.</a:t>
            </a:r>
          </a:p>
          <a:p>
            <a:r>
              <a:rPr lang="en-US" dirty="0"/>
              <a:t>Compared with normal VM execution, the stable throughput of in-memory database is degraded by only 0.6%.</a:t>
            </a:r>
          </a:p>
          <a:p>
            <a:r>
              <a:rPr lang="en-US" dirty="0"/>
              <a:t>The throughput is largely degraded </a:t>
            </a:r>
            <a:r>
              <a:rPr lang="en-US" altLang="ja-JP" dirty="0"/>
              <a:t>just after migration</a:t>
            </a:r>
            <a:r>
              <a:rPr lang="en-US" dirty="0"/>
              <a:t>, but the performance is restored only in 5 seconds.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74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here is the comparison of our prediction algorithm with the random one.</a:t>
            </a:r>
          </a:p>
          <a:p>
            <a:r>
              <a:rPr lang="en-US" dirty="0"/>
              <a:t>In the random algorithm, it takes 60 seconds to restore the performance.</a:t>
            </a:r>
          </a:p>
          <a:p>
            <a:r>
              <a:rPr lang="en-US" dirty="0"/>
              <a:t>So</a:t>
            </a:r>
            <a:r>
              <a:rPr lang="en-US" baseline="0" dirty="0"/>
              <a:t> t</a:t>
            </a:r>
            <a:r>
              <a:rPr lang="en-US" dirty="0"/>
              <a:t>he recovery time is 55 seconds shorter by accurate prediction.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Just after split migration, the throughput of in-memory database is 4.4 times higher than the random algorithm.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Even the stable throughput after recovery is 7% higher.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95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Recently, cloud computing is widely used.</a:t>
            </a:r>
          </a:p>
          <a:p>
            <a:r>
              <a:rPr lang="en-US" dirty="0"/>
              <a:t>There are various types of clouds.</a:t>
            </a:r>
          </a:p>
          <a:p>
            <a:r>
              <a:rPr lang="en-US" dirty="0"/>
              <a:t>One of them is Infrastructure-as-a-Service clouds, shortly IaaS clouds.</a:t>
            </a:r>
          </a:p>
          <a:p>
            <a:r>
              <a:rPr lang="en-US" dirty="0"/>
              <a:t>IaaS clouds provide users with virtual machines, VMs.</a:t>
            </a:r>
          </a:p>
          <a:p>
            <a:r>
              <a:rPr lang="en-US" dirty="0"/>
              <a:t>VMs are virtual computers created using software.</a:t>
            </a:r>
          </a:p>
          <a:p>
            <a:endParaRPr lang="en-US" dirty="0"/>
          </a:p>
          <a:p>
            <a:r>
              <a:rPr lang="en-US" dirty="0"/>
              <a:t>In IaaS clouds, </a:t>
            </a:r>
            <a:r>
              <a:rPr lang="en-US" altLang="ja-JP" dirty="0"/>
              <a:t>users can create VMs whenever they want.</a:t>
            </a:r>
            <a:endParaRPr lang="en-US" dirty="0"/>
          </a:p>
          <a:p>
            <a:r>
              <a:rPr lang="en-US" altLang="ja-JP" dirty="0"/>
              <a:t>Then, they </a:t>
            </a:r>
            <a:r>
              <a:rPr lang="en-US" dirty="0"/>
              <a:t>can install their favorite operating systems and applications in the VMs.</a:t>
            </a:r>
          </a:p>
          <a:p>
            <a:endParaRPr lang="en-US" dirty="0"/>
          </a:p>
          <a:p>
            <a:r>
              <a:rPr lang="en-US" dirty="0"/>
              <a:t>Usually, IaaS clouds consolidate many VMs into a smaller number of hosts to use physical servers efficiently and reduce cost.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26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present our future direction of this research.</a:t>
            </a:r>
          </a:p>
          <a:p>
            <a:endParaRPr lang="en-US" dirty="0"/>
          </a:p>
          <a:p>
            <a:r>
              <a:rPr lang="en-US" dirty="0"/>
              <a:t>The performance of a split-memory VM is improved by memory access prediction.</a:t>
            </a:r>
          </a:p>
          <a:p>
            <a:r>
              <a:rPr lang="en-US" dirty="0"/>
              <a:t>But a split-memory VM still degrades performance when memory swaps are unavoidable.</a:t>
            </a:r>
          </a:p>
          <a:p>
            <a:r>
              <a:rPr lang="en-US" dirty="0"/>
              <a:t>So, it is desirable to run the VM in one host if possible and improve the performance.</a:t>
            </a:r>
          </a:p>
          <a:p>
            <a:endParaRPr lang="en-US" dirty="0"/>
          </a:p>
          <a:p>
            <a:r>
              <a:rPr lang="en-US" dirty="0"/>
              <a:t>Unified migration migrates a split-memory VM running across multiple hosts to one large host.</a:t>
            </a:r>
          </a:p>
          <a:p>
            <a:r>
              <a:rPr lang="en-US" dirty="0"/>
              <a:t>It transfers VM core and memory in the main host to the destination host.</a:t>
            </a:r>
          </a:p>
          <a:p>
            <a:r>
              <a:rPr lang="en-US" dirty="0"/>
              <a:t>In parallel, it also transfers memory in sub-hosts to the destination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478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a split-memory VM runs across multiple hosts, it is necessary that all of the hosts run normally.</a:t>
            </a:r>
          </a:p>
          <a:p>
            <a:r>
              <a:rPr lang="en-US" dirty="0"/>
              <a:t>Even when only some of the hosts are stopped for maintenance, a split-memory VM has to be stopped.</a:t>
            </a:r>
          </a:p>
          <a:p>
            <a:r>
              <a:rPr lang="en-US" dirty="0"/>
              <a:t>It is desirable to continue to run the VM even during the maintenance of several hosts.</a:t>
            </a:r>
          </a:p>
          <a:p>
            <a:endParaRPr lang="en-US" dirty="0"/>
          </a:p>
          <a:p>
            <a:r>
              <a:rPr lang="en-US" dirty="0"/>
              <a:t>Partial migration migrates part of a split-memory VM to other hosts.</a:t>
            </a:r>
          </a:p>
          <a:p>
            <a:r>
              <a:rPr lang="en-US" dirty="0"/>
              <a:t>For example, it can transfer VM core and memory in the main host to another main host.</a:t>
            </a:r>
          </a:p>
          <a:p>
            <a:r>
              <a:rPr lang="en-US" dirty="0"/>
              <a:t>It can transfer memory in sub-hosts to other sub-hosts.</a:t>
            </a:r>
          </a:p>
          <a:p>
            <a:endParaRPr lang="en-US" dirty="0"/>
          </a:p>
          <a:p>
            <a:r>
              <a:rPr lang="en-US" dirty="0"/>
              <a:t>Unified migration and partial migration will</a:t>
            </a:r>
            <a:r>
              <a:rPr lang="en-US" baseline="0" dirty="0"/>
              <a:t> be presented in the poster session.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220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performance of a split-memory VM depends on that of hosts and their network.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If the CPUs and memory of</a:t>
            </a:r>
            <a:r>
              <a:rPr lang="en-US" altLang="ja-JP" baseline="0" dirty="0"/>
              <a:t> </a:t>
            </a:r>
            <a:r>
              <a:rPr lang="en-US" altLang="ja-JP" dirty="0"/>
              <a:t>hosts are slow, the</a:t>
            </a:r>
            <a:r>
              <a:rPr lang="en-US" altLang="ja-JP" baseline="0" dirty="0"/>
              <a:t> execution of a split-memory VM is affected.</a:t>
            </a:r>
            <a:endParaRPr lang="en-US" altLang="ja-JP" dirty="0"/>
          </a:p>
          <a:p>
            <a:r>
              <a:rPr lang="en-US" dirty="0"/>
              <a:t>If the network between the main host and sub-hosts is slow, the performance of memory swaps is affected.</a:t>
            </a:r>
          </a:p>
          <a:p>
            <a:r>
              <a:rPr lang="en-US" dirty="0"/>
              <a:t>Which destination hosts are used is critical for split-memory VMs.</a:t>
            </a:r>
          </a:p>
          <a:p>
            <a:endParaRPr lang="en-US" dirty="0"/>
          </a:p>
          <a:p>
            <a:r>
              <a:rPr lang="en-US" dirty="0"/>
              <a:t>So,</a:t>
            </a:r>
            <a:r>
              <a:rPr lang="en-US" baseline="0" dirty="0"/>
              <a:t> s</a:t>
            </a:r>
            <a:r>
              <a:rPr lang="en-US" dirty="0"/>
              <a:t>plit migration needs to select the best</a:t>
            </a:r>
            <a:r>
              <a:rPr lang="en-US" baseline="0" dirty="0"/>
              <a:t> combination of </a:t>
            </a:r>
            <a:r>
              <a:rPr lang="en-US" dirty="0"/>
              <a:t>hosts.</a:t>
            </a:r>
          </a:p>
          <a:p>
            <a:r>
              <a:rPr lang="en-US" dirty="0"/>
              <a:t>It has to consider CPUs and memory of selected hosts.</a:t>
            </a:r>
          </a:p>
          <a:p>
            <a:r>
              <a:rPr lang="en-US" dirty="0"/>
              <a:t>Also, it has to consider network latency and bandwidth.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57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VMs often suffer from attacks from the outside and attackers attempt to intrude into VMs.</a:t>
            </a:r>
          </a:p>
          <a:p>
            <a:r>
              <a:rPr lang="en-US" dirty="0"/>
              <a:t>System faults occur inside VMs due to bugs.</a:t>
            </a:r>
          </a:p>
          <a:p>
            <a:r>
              <a:rPr lang="en-US" dirty="0"/>
              <a:t>Such intrusion and faults can be detected by </a:t>
            </a:r>
            <a:r>
              <a:rPr lang="en-US" dirty="0" err="1"/>
              <a:t>monitoring</a:t>
            </a:r>
            <a:r>
              <a:rPr lang="en-US" dirty="0"/>
              <a:t> VM’s memory from the outside.</a:t>
            </a:r>
          </a:p>
          <a:p>
            <a:r>
              <a:rPr lang="en-US" dirty="0"/>
              <a:t>Since the system state is stored in the memory, it is possible to </a:t>
            </a:r>
            <a:r>
              <a:rPr lang="en-US"/>
              <a:t>find signs </a:t>
            </a:r>
            <a:r>
              <a:rPr lang="en-US" dirty="0"/>
              <a:t>of intrusion and faults.</a:t>
            </a:r>
          </a:p>
          <a:p>
            <a:r>
              <a:rPr lang="en-US" dirty="0"/>
              <a:t>But it is difficult to monitor split-memory VMs because its memory is distributed across multiple hosts.</a:t>
            </a:r>
          </a:p>
          <a:p>
            <a:endParaRPr lang="en-US" dirty="0"/>
          </a:p>
          <a:p>
            <a:r>
              <a:rPr lang="en-US" dirty="0"/>
              <a:t>So it is necessary to transparently monitor the </a:t>
            </a:r>
            <a:r>
              <a:rPr lang="en-US" dirty="0" err="1"/>
              <a:t>distributed</a:t>
            </a:r>
            <a:r>
              <a:rPr lang="en-US" dirty="0"/>
              <a:t> memory of the VM.</a:t>
            </a:r>
          </a:p>
          <a:p>
            <a:r>
              <a:rPr lang="en-US" altLang="ja-JP" dirty="0"/>
              <a:t>Then IDS and fault detectors analyze the system state</a:t>
            </a:r>
            <a:r>
              <a:rPr lang="en-US" altLang="ja-JP" baseline="0" dirty="0"/>
              <a:t> in the memory and</a:t>
            </a:r>
            <a:r>
              <a:rPr lang="en-US" altLang="ja-JP" dirty="0"/>
              <a:t> detect intrusion and faults.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997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Hardware faults can occur in several sub-hosts.</a:t>
            </a:r>
          </a:p>
          <a:p>
            <a:r>
              <a:rPr lang="en-US" dirty="0"/>
              <a:t>So, some of the sub-hosts used by a split-memory VM can be crashed.</a:t>
            </a:r>
          </a:p>
          <a:p>
            <a:r>
              <a:rPr lang="en-US" dirty="0"/>
              <a:t>This results in losing part of VM’s memory.</a:t>
            </a:r>
          </a:p>
          <a:p>
            <a:r>
              <a:rPr lang="en-US" dirty="0"/>
              <a:t>At this time, a split-memory VM cannot run correctly.</a:t>
            </a:r>
          </a:p>
          <a:p>
            <a:r>
              <a:rPr lang="en-US" dirty="0"/>
              <a:t>Partial migration cannot be used because the crashed sub-hosts cannot transfer memory data.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solution</a:t>
            </a:r>
            <a:r>
              <a:rPr lang="en-US" dirty="0"/>
              <a:t> is to replicate the memory in sub-hosts.</a:t>
            </a:r>
          </a:p>
          <a:p>
            <a:r>
              <a:rPr lang="en-US" dirty="0"/>
              <a:t>Whenever </a:t>
            </a:r>
            <a:r>
              <a:rPr lang="en-US" dirty="0" err="1"/>
              <a:t>swapping</a:t>
            </a:r>
            <a:r>
              <a:rPr lang="en-US" dirty="0"/>
              <a:t> out memory from the main host to a sub-host, all the replicas have to be updated.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982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I presented split migration and split-memory VMs.</a:t>
            </a:r>
          </a:p>
          <a:p>
            <a:r>
              <a:rPr lang="en-US" dirty="0"/>
              <a:t>Split migration migrates a large-memory VM to multiple hosts.</a:t>
            </a:r>
          </a:p>
          <a:p>
            <a:r>
              <a:rPr lang="en-US" dirty="0"/>
              <a:t>This enables using the memory of smaller hosts even if one large host is not available.</a:t>
            </a:r>
          </a:p>
          <a:p>
            <a:r>
              <a:rPr lang="en-US" dirty="0"/>
              <a:t>After split migration, split-memory VMs run, swapping memory between hosts.</a:t>
            </a:r>
          </a:p>
          <a:p>
            <a:r>
              <a:rPr lang="en-US" dirty="0"/>
              <a:t>To reduce memory swaps and improve the performance, VM’s memory access is predicted.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308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students are my collaborators.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74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recent trend, IaaS clouds also provide VMs with a large amount of memory.</a:t>
            </a:r>
          </a:p>
          <a:p>
            <a:r>
              <a:rPr lang="en-US" dirty="0"/>
              <a:t>For example, Amazon EC2 provides VMs with up to 4 TB of memory.</a:t>
            </a:r>
          </a:p>
          <a:p>
            <a:r>
              <a:rPr lang="en-US" dirty="0"/>
              <a:t>Amazon is planning VMs with 16 TB of memory.</a:t>
            </a:r>
          </a:p>
          <a:p>
            <a:r>
              <a:rPr lang="en-US" altLang="ja-JP" dirty="0"/>
              <a:t>In VMs provided by Amazon EC2, t</a:t>
            </a:r>
            <a:r>
              <a:rPr lang="en-US" dirty="0"/>
              <a:t>he ratio of memory size to CPU size is increasing, as shown in this figure.</a:t>
            </a:r>
          </a:p>
          <a:p>
            <a:r>
              <a:rPr lang="en-US" dirty="0"/>
              <a:t>In this decade, the average memory size of a VM was doubled.</a:t>
            </a:r>
          </a:p>
          <a:p>
            <a:endParaRPr lang="en-US" dirty="0"/>
          </a:p>
          <a:p>
            <a:r>
              <a:rPr lang="en-US" dirty="0"/>
              <a:t>Such large-memory VMs are required for big data analysis.</a:t>
            </a:r>
          </a:p>
          <a:p>
            <a:r>
              <a:rPr lang="en-US" dirty="0"/>
              <a:t>Big data can be analyzed more efficiently by maintaining data in memory as much as possible.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Big data analysis is critical in artificial intelligence and Internet of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428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VMs can be managed by software, they provide many great features.</a:t>
            </a:r>
          </a:p>
          <a:p>
            <a:r>
              <a:rPr lang="en-US" dirty="0"/>
              <a:t>One of them is VM migration.</a:t>
            </a:r>
          </a:p>
          <a:p>
            <a:r>
              <a:rPr lang="en-US" dirty="0"/>
              <a:t>VM migration enables a running VM to be moved to another host without stopping the target VM.</a:t>
            </a:r>
          </a:p>
          <a:p>
            <a:r>
              <a:rPr lang="en-US" dirty="0"/>
              <a:t>Using VM migration, administrators can maintain a host without service disruption after they migrate all the VMs running in that host.</a:t>
            </a:r>
          </a:p>
          <a:p>
            <a:r>
              <a:rPr lang="en-US" dirty="0"/>
              <a:t>Then, after the maintenance of the host, they can migrate VMs back to the original host.</a:t>
            </a:r>
          </a:p>
          <a:p>
            <a:endParaRPr lang="en-US" dirty="0"/>
          </a:p>
          <a:p>
            <a:r>
              <a:rPr lang="en-US" dirty="0"/>
              <a:t>VM migration first creates a new empty VM at the destination host.</a:t>
            </a:r>
          </a:p>
          <a:p>
            <a:r>
              <a:rPr lang="en-US" dirty="0"/>
              <a:t>Then, it transfers the memory contents of a VM to the destination and stores them in the memory of the created VM.</a:t>
            </a:r>
          </a:p>
          <a:p>
            <a:r>
              <a:rPr lang="en-US" dirty="0"/>
              <a:t>As such, it copies the entire memory of the original VM to the new VM at the destination host.</a:t>
            </a:r>
          </a:p>
          <a:p>
            <a:r>
              <a:rPr lang="en-US" dirty="0"/>
              <a:t>Finally, it transfers VM’s other states and switches to the new VM.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77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there are two issues to migrate large-memory VMs.</a:t>
            </a:r>
          </a:p>
          <a:p>
            <a:r>
              <a:rPr lang="en-US" dirty="0"/>
              <a:t>One is the migration time.</a:t>
            </a:r>
          </a:p>
          <a:p>
            <a:r>
              <a:rPr lang="en-US" dirty="0"/>
              <a:t>The migration time is the time to complete VM migration.</a:t>
            </a:r>
          </a:p>
          <a:p>
            <a:r>
              <a:rPr lang="en-US" dirty="0"/>
              <a:t>It is basically proportional to the memory size of a migrated VM.</a:t>
            </a:r>
          </a:p>
          <a:p>
            <a:r>
              <a:rPr lang="en-US" dirty="0"/>
              <a:t>So, as the memory size of a VM increases, the migration time becomes longer.</a:t>
            </a:r>
          </a:p>
          <a:p>
            <a:r>
              <a:rPr lang="en-US" dirty="0"/>
              <a:t>This issue can be solved by using faster network and parallel memory transfer.</a:t>
            </a:r>
          </a:p>
          <a:p>
            <a:endParaRPr lang="en-US" dirty="0"/>
          </a:p>
          <a:p>
            <a:r>
              <a:rPr lang="en-US" dirty="0"/>
              <a:t>The other unresolved issue is the availability of the destination host.</a:t>
            </a:r>
          </a:p>
          <a:p>
            <a:r>
              <a:rPr lang="en-US" dirty="0"/>
              <a:t>Since a large-memory VM runs at the destination host after VM migration, the destination host also needs to have an equal or larger amount of memory than the original host.</a:t>
            </a:r>
          </a:p>
          <a:p>
            <a:r>
              <a:rPr lang="en-US" dirty="0"/>
              <a:t>But it is not cost-efficient to always reserve such hosts as the destination of VM migration, even if possible in clouds.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13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reason is that the trend of physical servers is opposite to that of VMs.</a:t>
            </a:r>
          </a:p>
          <a:p>
            <a:r>
              <a:rPr lang="en-US" dirty="0"/>
              <a:t>The increase in memory capacity is slower than that in the number of CPU cores.</a:t>
            </a:r>
          </a:p>
          <a:p>
            <a:r>
              <a:rPr lang="en-US" dirty="0"/>
              <a:t>This figure shows the change in ratio of memory size to CPU size in physical servers.</a:t>
            </a:r>
          </a:p>
          <a:p>
            <a:r>
              <a:rPr lang="en-US" dirty="0"/>
              <a:t>The memory capacity per CPU core drops by 30% every two years.</a:t>
            </a:r>
          </a:p>
          <a:p>
            <a:endParaRPr lang="en-US" dirty="0"/>
          </a:p>
          <a:p>
            <a:r>
              <a:rPr lang="en-US" dirty="0"/>
              <a:t>In addition, larger-capacity memory modules are much more expensive.</a:t>
            </a:r>
          </a:p>
          <a:p>
            <a:r>
              <a:rPr lang="en-US" dirty="0"/>
              <a:t>For example, the cost of 128-GB memory is 5 times higher than 64-GB one.</a:t>
            </a:r>
          </a:p>
          <a:p>
            <a:r>
              <a:rPr lang="en-US" dirty="0"/>
              <a:t>To equip physical servers with a large amount of memory, larger-capacity memory modules are needed.</a:t>
            </a:r>
          </a:p>
          <a:p>
            <a:r>
              <a:rPr lang="en-US" dirty="0"/>
              <a:t>So, the cost of such hosts also increases.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traditional approach to this issue is to use virtual memory.</a:t>
            </a:r>
          </a:p>
          <a:p>
            <a:r>
              <a:rPr lang="en-US" dirty="0" err="1"/>
              <a:t>Virtual</a:t>
            </a:r>
            <a:r>
              <a:rPr lang="en-US" dirty="0"/>
              <a:t> memory is a </a:t>
            </a:r>
            <a:r>
              <a:rPr lang="en-US" dirty="0" err="1"/>
              <a:t>mechanism</a:t>
            </a:r>
            <a:r>
              <a:rPr lang="en-US" dirty="0"/>
              <a:t> of the operating system and enables transparently storing part of memory data in storage.</a:t>
            </a:r>
          </a:p>
          <a:p>
            <a:r>
              <a:rPr lang="en-US" dirty="0"/>
              <a:t>Using virtual memory, the system can run VMs with a larger amount of memory than physical memory.</a:t>
            </a:r>
          </a:p>
          <a:p>
            <a:r>
              <a:rPr lang="en-US" altLang="ja-JP" dirty="0"/>
              <a:t>If physical memory becomes full, some data in memory is moved to storage.</a:t>
            </a:r>
          </a:p>
          <a:p>
            <a:r>
              <a:rPr lang="en-US" dirty="0"/>
              <a:t>It the data in storage is required, it is swapped with some data in memory.</a:t>
            </a:r>
          </a:p>
          <a:p>
            <a:endParaRPr lang="en-US" dirty="0"/>
          </a:p>
          <a:p>
            <a:r>
              <a:rPr lang="en-US" dirty="0"/>
              <a:t>Traditionally, slow HDDs are used as storage for virtual memory, but recent SSDs are fast and cheap.</a:t>
            </a:r>
          </a:p>
          <a:p>
            <a:r>
              <a:rPr lang="en-US" dirty="0"/>
              <a:t>For example, some product achieves 3.4 GB/s for sequential read and 2.5 GB/s for write.</a:t>
            </a:r>
          </a:p>
          <a:p>
            <a:r>
              <a:rPr lang="en-US" dirty="0"/>
              <a:t>It costs $400 for 1 TB.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02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even fast SSDs are still slower than memory.</a:t>
            </a:r>
          </a:p>
          <a:p>
            <a:r>
              <a:rPr lang="en-US" dirty="0"/>
              <a:t>The transfer rate of the latest DDR4 memory is 34 GB/s.</a:t>
            </a:r>
          </a:p>
          <a:p>
            <a:r>
              <a:rPr lang="en-US" dirty="0"/>
              <a:t>This is 10 times faster than SSDs.</a:t>
            </a:r>
          </a:p>
          <a:p>
            <a:endParaRPr lang="en-US" dirty="0"/>
          </a:p>
          <a:p>
            <a:r>
              <a:rPr lang="en-US" dirty="0"/>
              <a:t>So, using virtual memory degrades migration performance.</a:t>
            </a:r>
          </a:p>
          <a:p>
            <a:r>
              <a:rPr lang="en-US" dirty="0"/>
              <a:t>During VM migration, part of transferred memory data is stored in storage.</a:t>
            </a:r>
          </a:p>
          <a:p>
            <a:r>
              <a:rPr lang="en-US" dirty="0"/>
              <a:t>This makes the migration time longer.</a:t>
            </a:r>
          </a:p>
          <a:p>
            <a:endParaRPr lang="en-US" dirty="0"/>
          </a:p>
          <a:p>
            <a:r>
              <a:rPr lang="en-US" dirty="0"/>
              <a:t>Virtual memory also degrades application performance after VM migration.</a:t>
            </a:r>
          </a:p>
          <a:p>
            <a:pPr>
              <a:defRPr/>
            </a:pPr>
            <a:r>
              <a:rPr lang="en-US" altLang="ja-JP" dirty="0"/>
              <a:t>Whenever a VM requires data in storage, the d</a:t>
            </a:r>
            <a:r>
              <a:rPr lang="en-US" dirty="0"/>
              <a:t>ata is swapped between memory and storage.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54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comparison of migration performance.</a:t>
            </a:r>
          </a:p>
          <a:p>
            <a:r>
              <a:rPr lang="en-US" dirty="0"/>
              <a:t>The left figure shows the migration time of a VM with 12 GB of memory using 10 Gigabit Ethernet.</a:t>
            </a:r>
          </a:p>
          <a:p>
            <a:r>
              <a:rPr lang="en-US" dirty="0"/>
              <a:t>Compared with normal VM migration with memory only, the migration time is 2.2 times longer when using SSD.</a:t>
            </a:r>
          </a:p>
          <a:p>
            <a:r>
              <a:rPr lang="en-US" dirty="0"/>
              <a:t>Using slower HDD, the migration time is 11.7 times longer.</a:t>
            </a:r>
          </a:p>
          <a:p>
            <a:endParaRPr lang="en-US" dirty="0"/>
          </a:p>
          <a:p>
            <a:r>
              <a:rPr lang="en-US" dirty="0"/>
              <a:t>The other indicator of VM migration is the downtime.</a:t>
            </a:r>
          </a:p>
          <a:p>
            <a:r>
              <a:rPr lang="en-US" dirty="0"/>
              <a:t>The downtime is the time during which a VM stops in the final phase of VM migration.</a:t>
            </a:r>
          </a:p>
          <a:p>
            <a:r>
              <a:rPr lang="en-US" dirty="0"/>
              <a:t>The right figure shows the downtime.</a:t>
            </a:r>
          </a:p>
          <a:p>
            <a:r>
              <a:rPr lang="en-US" dirty="0"/>
              <a:t>In normal VM migration, the downtime is only 0.4 seconds.</a:t>
            </a:r>
          </a:p>
          <a:p>
            <a:r>
              <a:rPr lang="en-US" dirty="0"/>
              <a:t>But when using SSD, the downtime increases to 4 seconds.</a:t>
            </a:r>
          </a:p>
          <a:p>
            <a:r>
              <a:rPr lang="en-US" dirty="0"/>
              <a:t>When using HDD, it reaches 30 seconds.</a:t>
            </a:r>
          </a:p>
          <a:p>
            <a:r>
              <a:rPr lang="en-US" dirty="0"/>
              <a:t>These increases are not acceptable.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72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8600"/>
            <a:ext cx="8245475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cap="none" spc="-80" baseline="0">
                <a:solidFill>
                  <a:schemeClr val="tx1"/>
                </a:solidFill>
                <a:latin typeface="Tahoma" charset="0"/>
                <a:ea typeface="MS PGothic" charset="-128"/>
                <a:cs typeface="Tahoma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599"/>
            <a:ext cx="8245474" cy="1371601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120" baseline="0">
                <a:solidFill>
                  <a:srgbClr val="C00000"/>
                </a:solidFill>
                <a:latin typeface="Tahoma" charset="0"/>
                <a:ea typeface="MS PGothic" charset="-128"/>
                <a:cs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D39169-43CC-354D-B33E-6809D8D3D472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26B80597-8588-E24B-8D6F-BA0818DFC19A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0327C5A-2C66-EB4C-938C-B2F6D2764303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44674" cy="1371600"/>
          </a:xfrm>
        </p:spPr>
        <p:txBody>
          <a:bodyPr>
            <a:noAutofit/>
          </a:bodyPr>
          <a:lstStyle>
            <a:lvl1pPr>
              <a:defRPr sz="4000" cap="none" baseline="0">
                <a:solidFill>
                  <a:srgbClr val="C00000"/>
                </a:solidFill>
                <a:latin typeface="Tahoma" charset="0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4674" cy="4738635"/>
          </a:xfrm>
        </p:spPr>
        <p:txBody>
          <a:bodyPr lIns="108000" rIns="108000"/>
          <a:lstStyle>
            <a:lvl1pPr marL="276225" indent="-27781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/>
              <a:buChar char="•"/>
              <a:defRPr sz="2800">
                <a:latin typeface="Tahoma" charset="0"/>
                <a:ea typeface="MS PGothic" charset="-128"/>
                <a:cs typeface="MS PGothic" charset="-128"/>
              </a:defRPr>
            </a:lvl1pPr>
            <a:lvl2pPr marL="622300" indent="-260350">
              <a:buClr>
                <a:schemeClr val="tx2"/>
              </a:buClr>
              <a:buSzPct val="130000"/>
              <a:buFont typeface="Arial"/>
              <a:buChar char="•"/>
              <a:defRPr sz="2600">
                <a:latin typeface="Tahoma" charset="0"/>
                <a:ea typeface="MS PGothic" charset="-128"/>
                <a:cs typeface="MS PGothic" charset="-128"/>
              </a:defRPr>
            </a:lvl2pPr>
            <a:lvl3pPr marL="984250" indent="-261938">
              <a:buClr>
                <a:schemeClr val="tx2"/>
              </a:buClr>
              <a:buSzPct val="130000"/>
              <a:buFont typeface="Arial"/>
              <a:buChar char="•"/>
              <a:defRPr sz="2400">
                <a:latin typeface="Tahoma" charset="0"/>
                <a:ea typeface="MS PGothic" charset="-128"/>
                <a:cs typeface="MS PGothic" charset="-128"/>
              </a:defRPr>
            </a:lvl3pPr>
            <a:lvl4pPr marL="1344613" indent="-247650">
              <a:buClr>
                <a:schemeClr val="tx2"/>
              </a:buClr>
              <a:buSzPct val="130000"/>
              <a:buFont typeface="Arial"/>
              <a:buChar char="•"/>
              <a:defRPr sz="2200">
                <a:latin typeface="Tahoma" charset="0"/>
                <a:ea typeface="MS PGothic" charset="-128"/>
                <a:cs typeface="MS PGothic" charset="-128"/>
              </a:defRPr>
            </a:lvl4pPr>
            <a:lvl5pPr marL="1792288" indent="-260350">
              <a:buClr>
                <a:schemeClr val="tx2"/>
              </a:buClr>
              <a:buSzPct val="130000"/>
              <a:buFont typeface="Arial"/>
              <a:buChar char="•"/>
              <a:tabLst>
                <a:tab pos="1792288" algn="l"/>
              </a:tabLst>
              <a:defRPr sz="2000">
                <a:latin typeface="Tahoma" charset="0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7800"/>
            <a:ext cx="8245475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05FE8C84-541C-3D44-B9FE-2AF890D7F35E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EAAF463E-FBB7-B04E-A671-4BEF2652EC21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AF0D4B2B-C88E-7444-A00C-F80CD9119F05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B41709F7-5939-B84F-8A8E-17CF51F38FB0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7101A9B3-1295-5247-8BE8-AA52927A28E9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D1357784-8B35-DB4F-AB5D-63C2CCF9BD3F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/>
          <a:lstStyle/>
          <a:p>
            <a:fld id="{1552B714-0073-CB4B-9192-BD9D6D8133DA}" type="datetime1">
              <a:rPr kumimoji="1" lang="en-US" altLang="ja-JP" smtClean="0"/>
              <a:t>6/17/18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32505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325058" cy="47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7121" y="66077"/>
            <a:ext cx="6883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D6F57A23-CB21-D340-80A0-623F78F268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9043398" y="0"/>
            <a:ext cx="108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43398" y="1371600"/>
            <a:ext cx="108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w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wm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Virtualized Adaptable Computing with Elastic Split-memory Virtual Machines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dirty="0">
                <a:latin typeface="Tahoma"/>
                <a:cs typeface="Tahoma"/>
              </a:rPr>
              <a:t>Kenichi Kourai</a:t>
            </a:r>
          </a:p>
          <a:p>
            <a:pPr algn="ctr"/>
            <a:r>
              <a:rPr lang="en-US" altLang="ja-JP" dirty="0">
                <a:latin typeface="Tahoma"/>
                <a:cs typeface="Tahoma"/>
              </a:rPr>
              <a:t>Kyushu Institute of Technology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59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0"/>
    </mc:Choice>
    <mc:Fallback xmlns="">
      <p:transition spd="slow" advTm="139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Performance after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 throughput of in-memory database is largely degraded</a:t>
            </a:r>
          </a:p>
          <a:p>
            <a:pPr lvl="1"/>
            <a:r>
              <a:rPr lang="en-US" altLang="ja-JP" dirty="0"/>
              <a:t>By </a:t>
            </a:r>
            <a:r>
              <a:rPr kumimoji="1" lang="en-US" altLang="ja-JP" dirty="0"/>
              <a:t>95% in SSD just after migration</a:t>
            </a:r>
          </a:p>
          <a:p>
            <a:pPr lvl="1"/>
            <a:r>
              <a:rPr lang="en-US" altLang="ja-JP" dirty="0"/>
              <a:t>It takes 21 minutes to restore the performance</a:t>
            </a:r>
            <a:endParaRPr kumimoji="1"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86805535"/>
              </p:ext>
            </p:extLst>
          </p:nvPr>
        </p:nvGraphicFramePr>
        <p:xfrm>
          <a:off x="1628384" y="3670126"/>
          <a:ext cx="6209984" cy="3187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/>
          <p:cNvSpPr/>
          <p:nvPr/>
        </p:nvSpPr>
        <p:spPr>
          <a:xfrm>
            <a:off x="3699365" y="4739537"/>
            <a:ext cx="754912" cy="76554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49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Our Approach: Split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Migrate </a:t>
            </a:r>
            <a:r>
              <a:rPr lang="en-US" altLang="ja-JP" dirty="0"/>
              <a:t>a </a:t>
            </a:r>
            <a:r>
              <a:rPr kumimoji="1" lang="en-US" altLang="ja-JP" dirty="0"/>
              <a:t>VM to multiple hosts</a:t>
            </a:r>
          </a:p>
          <a:p>
            <a:pPr lvl="1"/>
            <a:r>
              <a:rPr lang="en-US" altLang="ja-JP" dirty="0"/>
              <a:t>Divide its memory into smaller pieces</a:t>
            </a:r>
          </a:p>
          <a:p>
            <a:pPr lvl="1"/>
            <a:r>
              <a:rPr lang="en-US" altLang="ja-JP" dirty="0"/>
              <a:t>Transfer them to the main host or sub-hosts</a:t>
            </a:r>
          </a:p>
          <a:p>
            <a:pPr lvl="2"/>
            <a:r>
              <a:rPr lang="en-US" altLang="ja-JP" dirty="0"/>
              <a:t>The main host manages memory locations</a:t>
            </a:r>
          </a:p>
          <a:p>
            <a:pPr lvl="1"/>
            <a:r>
              <a:rPr lang="en-US" altLang="ja-JP" dirty="0"/>
              <a:t>Enable fast migration without accessing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27" y="4830106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63361" y="4893702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26477" y="452436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41" y="5097181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8752" y="4893701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193902" y="5015686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291868" y="45243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1853316" y="5015687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sp>
        <p:nvSpPr>
          <p:cNvPr id="13" name="Right Arrow 12"/>
          <p:cNvSpPr/>
          <p:nvPr/>
        </p:nvSpPr>
        <p:spPr>
          <a:xfrm>
            <a:off x="2925612" y="5223397"/>
            <a:ext cx="2268290" cy="2670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12" y="5097182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146685" y="5015687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6" name="Curved Up Arrow 15"/>
          <p:cNvSpPr/>
          <p:nvPr/>
        </p:nvSpPr>
        <p:spPr>
          <a:xfrm flipV="1">
            <a:off x="2657393" y="4418976"/>
            <a:ext cx="4828286" cy="596709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5374" y="613869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32052" y="614316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sub-hosts</a:t>
            </a:r>
            <a:endParaRPr kumimoji="1" lang="ja-JP" altLang="en-US"/>
          </a:p>
        </p:txBody>
      </p:sp>
      <p:pic>
        <p:nvPicPr>
          <p:cNvPr id="19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66" y="4934334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66" y="5576907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93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Split-memory VM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 VM running across multiple hosts</a:t>
            </a:r>
          </a:p>
          <a:p>
            <a:pPr lvl="1"/>
            <a:r>
              <a:rPr lang="en-US" altLang="ja-JP" dirty="0"/>
              <a:t>VM core runs in the main host</a:t>
            </a:r>
          </a:p>
          <a:p>
            <a:pPr lvl="2"/>
            <a:r>
              <a:rPr lang="en-US" altLang="ja-JP" dirty="0"/>
              <a:t>E.g., virtual CPUs and virtual devices</a:t>
            </a:r>
          </a:p>
          <a:p>
            <a:pPr lvl="1"/>
            <a:r>
              <a:rPr kumimoji="1" lang="en-US" altLang="ja-JP" dirty="0"/>
              <a:t>Memory is </a:t>
            </a:r>
            <a:r>
              <a:rPr lang="en-US" altLang="ja-JP" dirty="0"/>
              <a:t>swapp</a:t>
            </a:r>
            <a:r>
              <a:rPr kumimoji="1" lang="en-US" altLang="ja-JP" dirty="0"/>
              <a:t>ed between the main host and sub-hosts</a:t>
            </a:r>
          </a:p>
          <a:p>
            <a:pPr lvl="2"/>
            <a:r>
              <a:rPr lang="en-US" altLang="ja-JP" dirty="0"/>
              <a:t>W</a:t>
            </a:r>
            <a:r>
              <a:rPr kumimoji="1" lang="en-US" altLang="ja-JP" dirty="0"/>
              <a:t>hen the VM requires memory in sub-hosts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998" y="5184863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7009" y="4981383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ounded Rectangle 6"/>
          <p:cNvSpPr/>
          <p:nvPr/>
        </p:nvSpPr>
        <p:spPr>
          <a:xfrm>
            <a:off x="3152159" y="5103368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50125" y="461205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9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95" y="5184863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603168" y="5103368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643631" y="622637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22532" y="622637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sub-hosts</a:t>
            </a:r>
            <a:endParaRPr kumimoji="1" lang="ja-JP" alt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03720" y="5323562"/>
            <a:ext cx="1699448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03720" y="5560804"/>
            <a:ext cx="1704046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54846" y="489266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>
                <a:solidFill>
                  <a:srgbClr val="FF0000"/>
                </a:solidFill>
              </a:rPr>
              <a:t>swap</a:t>
            </a:r>
            <a:endParaRPr kumimoji="1" lang="ja-JP" altLang="en-US" i="1">
              <a:solidFill>
                <a:srgbClr val="FF0000"/>
              </a:solidFill>
            </a:endParaRPr>
          </a:p>
        </p:txBody>
      </p:sp>
      <p:pic>
        <p:nvPicPr>
          <p:cNvPr id="2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40" y="5034499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840" y="5648252"/>
            <a:ext cx="414881" cy="5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8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Prediction of Memory Access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Reducing</a:t>
            </a:r>
            <a:r>
              <a:rPr kumimoji="1" lang="en-US" altLang="ja-JP" dirty="0"/>
              <a:t> memory swaps is the key to efficient execution</a:t>
            </a:r>
          </a:p>
          <a:p>
            <a:pPr lvl="1"/>
            <a:r>
              <a:rPr lang="en-US" altLang="ja-JP" dirty="0"/>
              <a:t>Need the p</a:t>
            </a:r>
            <a:r>
              <a:rPr kumimoji="1" lang="en-US" altLang="ja-JP" dirty="0"/>
              <a:t>rediction of VM’s memory access</a:t>
            </a:r>
          </a:p>
          <a:p>
            <a:r>
              <a:rPr lang="en-US" altLang="ja-JP" dirty="0"/>
              <a:t>Based on Least Recently Used (LRU)</a:t>
            </a:r>
          </a:p>
          <a:p>
            <a:pPr lvl="1"/>
            <a:r>
              <a:rPr lang="en-US" altLang="ja-JP" dirty="0"/>
              <a:t>Not recently used memory will not be used</a:t>
            </a:r>
          </a:p>
          <a:p>
            <a:pPr lvl="1"/>
            <a:r>
              <a:rPr lang="en-US" altLang="ja-JP" dirty="0"/>
              <a:t>Keep track of memory access history of a VM</a:t>
            </a:r>
          </a:p>
          <a:p>
            <a:pPr lvl="2"/>
            <a:endParaRPr lang="en-US" altLang="ja-JP" dirty="0"/>
          </a:p>
          <a:p>
            <a:pPr lvl="2"/>
            <a:endParaRPr kumimoji="1"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1853851" y="4947780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2104372" y="4947780"/>
            <a:ext cx="250521" cy="250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2354893" y="4947780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605414" y="4947780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855935" y="4947780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3106456" y="4947780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1853851" y="5198301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/>
        </p:nvSpPr>
        <p:spPr>
          <a:xfrm>
            <a:off x="2104372" y="5198301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2354893" y="5198301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/>
        </p:nvSpPr>
        <p:spPr>
          <a:xfrm>
            <a:off x="2605414" y="5198301"/>
            <a:ext cx="250521" cy="250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/>
        </p:nvSpPr>
        <p:spPr>
          <a:xfrm>
            <a:off x="2855935" y="5198301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/>
        </p:nvSpPr>
        <p:spPr>
          <a:xfrm>
            <a:off x="3106456" y="5198301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16"/>
          <p:cNvSpPr/>
          <p:nvPr/>
        </p:nvSpPr>
        <p:spPr>
          <a:xfrm>
            <a:off x="1853851" y="5448822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2104372" y="5448822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2354893" y="5448822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2605414" y="5448822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2855935" y="5448822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3106456" y="5448822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1853851" y="5699343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2104372" y="5699343"/>
            <a:ext cx="250521" cy="250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2354893" y="5699343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2605414" y="5699343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2855935" y="5699343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Rectangle 27"/>
          <p:cNvSpPr/>
          <p:nvPr/>
        </p:nvSpPr>
        <p:spPr>
          <a:xfrm>
            <a:off x="3106456" y="5699343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Rectangle 28"/>
          <p:cNvSpPr/>
          <p:nvPr/>
        </p:nvSpPr>
        <p:spPr>
          <a:xfrm>
            <a:off x="1853851" y="5949864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2104372" y="5949864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2354893" y="5949864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Rectangle 31"/>
          <p:cNvSpPr/>
          <p:nvPr/>
        </p:nvSpPr>
        <p:spPr>
          <a:xfrm>
            <a:off x="2605414" y="5949864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2855935" y="5949864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Rectangle 33"/>
          <p:cNvSpPr/>
          <p:nvPr/>
        </p:nvSpPr>
        <p:spPr>
          <a:xfrm>
            <a:off x="3106456" y="5949864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/>
        </p:nvSpPr>
        <p:spPr>
          <a:xfrm>
            <a:off x="1853851" y="6200385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/>
        </p:nvSpPr>
        <p:spPr>
          <a:xfrm>
            <a:off x="2104372" y="6200385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2354893" y="6200385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Rectangle 37"/>
          <p:cNvSpPr/>
          <p:nvPr/>
        </p:nvSpPr>
        <p:spPr>
          <a:xfrm>
            <a:off x="2605414" y="6200385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Rectangle 38"/>
          <p:cNvSpPr/>
          <p:nvPr/>
        </p:nvSpPr>
        <p:spPr>
          <a:xfrm>
            <a:off x="2855935" y="6200385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Rectangle 39"/>
          <p:cNvSpPr/>
          <p:nvPr/>
        </p:nvSpPr>
        <p:spPr>
          <a:xfrm>
            <a:off x="3106456" y="6200385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40"/>
          <p:cNvSpPr/>
          <p:nvPr/>
        </p:nvSpPr>
        <p:spPr>
          <a:xfrm>
            <a:off x="3747369" y="4947780"/>
            <a:ext cx="250521" cy="25052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Rectangle 41"/>
          <p:cNvSpPr/>
          <p:nvPr/>
        </p:nvSpPr>
        <p:spPr>
          <a:xfrm>
            <a:off x="3747369" y="5198301"/>
            <a:ext cx="250521" cy="25052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/>
        </p:nvSpPr>
        <p:spPr>
          <a:xfrm>
            <a:off x="3747369" y="5448822"/>
            <a:ext cx="250521" cy="2505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Rectangle 43"/>
          <p:cNvSpPr/>
          <p:nvPr/>
        </p:nvSpPr>
        <p:spPr>
          <a:xfrm>
            <a:off x="3747369" y="5699343"/>
            <a:ext cx="250521" cy="2505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/>
        </p:nvSpPr>
        <p:spPr>
          <a:xfrm>
            <a:off x="3747369" y="5949864"/>
            <a:ext cx="250521" cy="2505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/>
        </p:nvSpPr>
        <p:spPr>
          <a:xfrm>
            <a:off x="3747369" y="6200385"/>
            <a:ext cx="250521" cy="2505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695753" y="5198301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/>
              <a:t>memory</a:t>
            </a:r>
          </a:p>
          <a:p>
            <a:pPr algn="ctr"/>
            <a:r>
              <a:rPr kumimoji="1" lang="en-US" altLang="ja-JP"/>
              <a:t>access</a:t>
            </a:r>
          </a:p>
          <a:p>
            <a:pPr algn="ctr"/>
            <a:r>
              <a:rPr lang="en-US" altLang="ja-JP"/>
              <a:t>history</a:t>
            </a:r>
            <a:endParaRPr kumimoji="1" lang="ja-JP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4220622" y="486016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recently used</a:t>
            </a:r>
            <a:endParaRPr kumimoji="1" lang="ja-JP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045776" y="610662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not recently used</a:t>
            </a:r>
            <a:endParaRPr kumimoji="1" lang="ja-JP" altLang="en-US"/>
          </a:p>
        </p:txBody>
      </p:sp>
      <p:sp>
        <p:nvSpPr>
          <p:cNvPr id="53" name="Up Arrow 52"/>
          <p:cNvSpPr/>
          <p:nvPr/>
        </p:nvSpPr>
        <p:spPr>
          <a:xfrm flipV="1">
            <a:off x="4760343" y="5367403"/>
            <a:ext cx="477393" cy="663879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Right Brace 53"/>
          <p:cNvSpPr/>
          <p:nvPr/>
        </p:nvSpPr>
        <p:spPr>
          <a:xfrm>
            <a:off x="6035220" y="5010409"/>
            <a:ext cx="283478" cy="626303"/>
          </a:xfrm>
          <a:prstGeom prst="rightBrac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Right Brace 54"/>
          <p:cNvSpPr/>
          <p:nvPr/>
        </p:nvSpPr>
        <p:spPr>
          <a:xfrm>
            <a:off x="6035220" y="5749446"/>
            <a:ext cx="283478" cy="651355"/>
          </a:xfrm>
          <a:prstGeom prst="rightBrace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407259" y="5138894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likely to be used</a:t>
            </a:r>
            <a:endParaRPr kumimoji="1" lang="ja-JP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6407259" y="589045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unlikely to be used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509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Efficient Split-memory VMs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Split migration transfers m</a:t>
            </a:r>
            <a:r>
              <a:rPr lang="en-US" altLang="ja-JP" dirty="0"/>
              <a:t>emory likely to be accessed to the main host</a:t>
            </a:r>
          </a:p>
          <a:p>
            <a:pPr lvl="1"/>
            <a:r>
              <a:rPr lang="en-US" altLang="ja-JP" dirty="0"/>
              <a:t>Suppress memory swaps after split migration</a:t>
            </a:r>
            <a:endParaRPr lang="ja-JP" altLang="en-US"/>
          </a:p>
          <a:p>
            <a:r>
              <a:rPr kumimoji="1" lang="en-US" altLang="ja-JP" dirty="0"/>
              <a:t>Split-memory VMs swap out memory unlikely to be accessed</a:t>
            </a:r>
          </a:p>
          <a:p>
            <a:pPr lvl="1"/>
            <a:r>
              <a:rPr lang="en-US" altLang="ja-JP" dirty="0"/>
              <a:t>Prevent back-and-forth between hosts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27" y="5041594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63361" y="5105190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26477" y="473585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41" y="5308669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8752" y="5105189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193902" y="5227174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291868" y="473585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1853316" y="5227175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sp>
        <p:nvSpPr>
          <p:cNvPr id="13" name="Right Arrow 12"/>
          <p:cNvSpPr/>
          <p:nvPr/>
        </p:nvSpPr>
        <p:spPr>
          <a:xfrm>
            <a:off x="2925612" y="5434885"/>
            <a:ext cx="2268290" cy="2670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412" y="5308670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146685" y="5227175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6" name="Curved Up Arrow 15"/>
          <p:cNvSpPr/>
          <p:nvPr/>
        </p:nvSpPr>
        <p:spPr>
          <a:xfrm flipV="1">
            <a:off x="2657393" y="4630464"/>
            <a:ext cx="4828286" cy="596709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5374" y="629980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774412" y="630259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</a:t>
            </a:r>
            <a:endParaRPr kumimoji="1" lang="ja-JP" alt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945463" y="5471455"/>
            <a:ext cx="1201222" cy="4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45463" y="5701898"/>
            <a:ext cx="1201222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63039" y="561956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likely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6052" y="477337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unlikely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9892" y="569395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unlikely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0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Demo of Memory Transfers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953421"/>
            <a:ext cx="3079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/>
              <a:t>During split migration</a:t>
            </a:r>
          </a:p>
          <a:p>
            <a:endParaRPr kumimoji="1" lang="en-US" altLang="ja-JP" sz="2400"/>
          </a:p>
          <a:p>
            <a:r>
              <a:rPr lang="en-US" altLang="ja-JP" sz="2400"/>
              <a:t>red: memory</a:t>
            </a:r>
          </a:p>
          <a:p>
            <a:r>
              <a:rPr lang="en-US" altLang="ja-JP" sz="2400"/>
              <a:t>       at a sub-host</a:t>
            </a:r>
            <a:endParaRPr kumimoji="1" lang="ja-JP" altLang="en-US" sz="2400"/>
          </a:p>
        </p:txBody>
      </p:sp>
      <p:pic>
        <p:nvPicPr>
          <p:cNvPr id="11" name="sort_mi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1078" y="1707446"/>
            <a:ext cx="4910237" cy="492963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1684567" y="5664306"/>
            <a:ext cx="1896837" cy="24088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027" y="3871261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64607" y="488840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pic>
        <p:nvPicPr>
          <p:cNvPr id="21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4939763"/>
            <a:ext cx="957861" cy="13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Arrow 21"/>
          <p:cNvSpPr/>
          <p:nvPr/>
        </p:nvSpPr>
        <p:spPr>
          <a:xfrm rot="19473949">
            <a:off x="1615745" y="4880886"/>
            <a:ext cx="541877" cy="2241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677446" y="60596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0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Demo of Memory Swaps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923470"/>
            <a:ext cx="29690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/>
              <a:t>After split migration</a:t>
            </a:r>
          </a:p>
          <a:p>
            <a:endParaRPr kumimoji="1" lang="en-US" altLang="ja-JP" sz="2400"/>
          </a:p>
          <a:p>
            <a:r>
              <a:rPr lang="en-US" altLang="ja-JP" sz="2400"/>
              <a:t>red: memory</a:t>
            </a:r>
          </a:p>
          <a:p>
            <a:r>
              <a:rPr lang="en-US" altLang="ja-JP" sz="2400"/>
              <a:t>       at a sub-host</a:t>
            </a:r>
          </a:p>
          <a:p>
            <a:r>
              <a:rPr lang="en-US" altLang="ja-JP" sz="2400"/>
              <a:t>black: memory</a:t>
            </a:r>
          </a:p>
          <a:p>
            <a:r>
              <a:rPr lang="en-US" altLang="ja-JP" sz="2400"/>
              <a:t>       at the main host</a:t>
            </a:r>
          </a:p>
        </p:txBody>
      </p:sp>
      <p:pic>
        <p:nvPicPr>
          <p:cNvPr id="11" name="sort_aft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1077" y="1707446"/>
            <a:ext cx="4910237" cy="4929636"/>
          </a:xfrm>
          <a:prstGeom prst="rect">
            <a:avLst/>
          </a:prstGeom>
        </p:spPr>
      </p:pic>
      <p:pic>
        <p:nvPicPr>
          <p:cNvPr id="12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4" y="4861870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5931" y="585300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360871" y="5195157"/>
            <a:ext cx="1201222" cy="4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0871" y="5425600"/>
            <a:ext cx="1201222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01553" y="622025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Performance of Split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migration time is 5% longer</a:t>
            </a:r>
          </a:p>
          <a:p>
            <a:pPr lvl="1"/>
            <a:r>
              <a:rPr lang="en-US" altLang="ja-JP" dirty="0"/>
              <a:t>2.2x shorter than when using SSD</a:t>
            </a:r>
          </a:p>
          <a:p>
            <a:r>
              <a:rPr kumimoji="1" lang="en-US" altLang="ja-JP" dirty="0"/>
              <a:t>The downtime </a:t>
            </a:r>
            <a:r>
              <a:rPr lang="en-US" altLang="ja-JP" dirty="0"/>
              <a:t>i</a:t>
            </a:r>
            <a:r>
              <a:rPr kumimoji="1" lang="en-US" altLang="ja-JP" dirty="0"/>
              <a:t>s 7 </a:t>
            </a:r>
            <a:r>
              <a:rPr kumimoji="1" lang="en-US" altLang="ja-JP" dirty="0" err="1"/>
              <a:t>ms</a:t>
            </a:r>
            <a:r>
              <a:rPr kumimoji="1" lang="en-US" altLang="ja-JP" dirty="0"/>
              <a:t> longer</a:t>
            </a:r>
          </a:p>
          <a:p>
            <a:pPr lvl="1"/>
            <a:r>
              <a:rPr kumimoji="1" lang="en-US" altLang="ja-JP" dirty="0"/>
              <a:t>3.4 seconds shorter than when using SSD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17453102"/>
              </p:ext>
            </p:extLst>
          </p:nvPr>
        </p:nvGraphicFramePr>
        <p:xfrm>
          <a:off x="457199" y="3900279"/>
          <a:ext cx="3822096" cy="278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98189143"/>
              </p:ext>
            </p:extLst>
          </p:nvPr>
        </p:nvGraphicFramePr>
        <p:xfrm>
          <a:off x="4511963" y="3900280"/>
          <a:ext cx="4008581" cy="278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1438699" y="5545820"/>
            <a:ext cx="1754444" cy="41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Oval 9"/>
          <p:cNvSpPr/>
          <p:nvPr/>
        </p:nvSpPr>
        <p:spPr>
          <a:xfrm>
            <a:off x="5556013" y="6075598"/>
            <a:ext cx="1802730" cy="415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82106" y="51214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1.05x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8391" y="5617177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+7ms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81196" y="4997885"/>
            <a:ext cx="488514" cy="54793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64679" y="4758686"/>
            <a:ext cx="640915" cy="120277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042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of a Split-memory VM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stable throughput of in-memory database is degraded by 0.6%</a:t>
            </a:r>
          </a:p>
          <a:p>
            <a:pPr lvl="1"/>
            <a:r>
              <a:rPr lang="en-US" altLang="ja-JP" dirty="0"/>
              <a:t>Largely degraded</a:t>
            </a:r>
            <a:r>
              <a:rPr kumimoji="1" lang="en-US" altLang="ja-JP" dirty="0"/>
              <a:t> only just after migration</a:t>
            </a:r>
          </a:p>
          <a:p>
            <a:pPr lvl="1"/>
            <a:r>
              <a:rPr lang="en-US" altLang="ja-JP" dirty="0"/>
              <a:t>Restored in 5 seconds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0081117"/>
              </p:ext>
            </p:extLst>
          </p:nvPr>
        </p:nvGraphicFramePr>
        <p:xfrm>
          <a:off x="1704613" y="3732756"/>
          <a:ext cx="6048998" cy="3125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A7C9A281-B366-3F42-84AF-4CEF13BB5C32}"/>
              </a:ext>
            </a:extLst>
          </p:cNvPr>
          <p:cNvSpPr/>
          <p:nvPr/>
        </p:nvSpPr>
        <p:spPr>
          <a:xfrm>
            <a:off x="2668043" y="4146970"/>
            <a:ext cx="2968669" cy="550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Up Arrow 5"/>
          <p:cNvSpPr/>
          <p:nvPr/>
        </p:nvSpPr>
        <p:spPr>
          <a:xfrm>
            <a:off x="3913085" y="4930549"/>
            <a:ext cx="551145" cy="538619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9A281-B366-3F42-84AF-4CEF13BB5C32}"/>
              </a:ext>
            </a:extLst>
          </p:cNvPr>
          <p:cNvSpPr/>
          <p:nvPr/>
        </p:nvSpPr>
        <p:spPr>
          <a:xfrm>
            <a:off x="2517732" y="5038980"/>
            <a:ext cx="300624" cy="688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20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Effectiveness of Prediction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recovery time is 55 seconds shorter than random memory swaps</a:t>
            </a:r>
          </a:p>
          <a:p>
            <a:pPr lvl="1"/>
            <a:r>
              <a:rPr lang="en-US" altLang="ja-JP" dirty="0"/>
              <a:t>The throughput is 4.4x higher just after migration</a:t>
            </a:r>
          </a:p>
          <a:p>
            <a:pPr lvl="1"/>
            <a:r>
              <a:rPr lang="en-US" altLang="ja-JP" dirty="0"/>
              <a:t>Even the stable throughput is 7% higher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50266800"/>
              </p:ext>
            </p:extLst>
          </p:nvPr>
        </p:nvGraphicFramePr>
        <p:xfrm>
          <a:off x="1734855" y="3785193"/>
          <a:ext cx="5204564" cy="307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Up Arrow 8"/>
          <p:cNvSpPr/>
          <p:nvPr/>
        </p:nvSpPr>
        <p:spPr>
          <a:xfrm rot="16200000">
            <a:off x="2830233" y="4524798"/>
            <a:ext cx="551145" cy="424587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C9A281-B366-3F42-84AF-4CEF13BB5C32}"/>
              </a:ext>
            </a:extLst>
          </p:cNvPr>
          <p:cNvSpPr/>
          <p:nvPr/>
        </p:nvSpPr>
        <p:spPr>
          <a:xfrm>
            <a:off x="2517732" y="5177463"/>
            <a:ext cx="375780" cy="860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C9A281-B366-3F42-84AF-4CEF13BB5C32}"/>
              </a:ext>
            </a:extLst>
          </p:cNvPr>
          <p:cNvSpPr/>
          <p:nvPr/>
        </p:nvSpPr>
        <p:spPr>
          <a:xfrm>
            <a:off x="3707704" y="3870542"/>
            <a:ext cx="2768252" cy="789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5E8F21D8-578C-8944-AC6A-D38F93192913}"/>
              </a:ext>
            </a:extLst>
          </p:cNvPr>
          <p:cNvSpPr/>
          <p:nvPr/>
        </p:nvSpPr>
        <p:spPr>
          <a:xfrm>
            <a:off x="6583076" y="4055806"/>
            <a:ext cx="551145" cy="302474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490F2-3730-2044-94B4-7DB600F71850}"/>
              </a:ext>
            </a:extLst>
          </p:cNvPr>
          <p:cNvSpPr txBox="1"/>
          <p:nvPr/>
        </p:nvSpPr>
        <p:spPr>
          <a:xfrm>
            <a:off x="7157133" y="405580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177882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IaaS Clouds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Provide users with virtual machines (VMs)</a:t>
            </a:r>
          </a:p>
          <a:p>
            <a:pPr lvl="1"/>
            <a:r>
              <a:rPr lang="en-US" altLang="ja-JP"/>
              <a:t>Users can create VMs whenever they want</a:t>
            </a:r>
          </a:p>
          <a:p>
            <a:pPr lvl="1"/>
            <a:r>
              <a:rPr lang="en-US" altLang="ja-JP"/>
              <a:t>They can install their systems in VMs</a:t>
            </a:r>
          </a:p>
          <a:p>
            <a:r>
              <a:rPr kumimoji="1" lang="en-US" altLang="ja-JP"/>
              <a:t>Consolidate many VMs into a small number of hosts</a:t>
            </a:r>
          </a:p>
          <a:p>
            <a:pPr lvl="1"/>
            <a:r>
              <a:rPr kumimoji="1" lang="en-US" altLang="ja-JP"/>
              <a:t>Use physical servers</a:t>
            </a:r>
            <a:br>
              <a:rPr kumimoji="1" lang="en-US" altLang="ja-JP"/>
            </a:br>
            <a:r>
              <a:rPr kumimoji="1" lang="en-US" altLang="ja-JP"/>
              <a:t>efficiently</a:t>
            </a:r>
          </a:p>
          <a:p>
            <a:pPr lvl="1"/>
            <a:r>
              <a:rPr kumimoji="1" lang="en-US" altLang="ja-JP"/>
              <a:t>Reduce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Cloud 4"/>
          <p:cNvSpPr/>
          <p:nvPr/>
        </p:nvSpPr>
        <p:spPr>
          <a:xfrm>
            <a:off x="3891880" y="4252300"/>
            <a:ext cx="4809994" cy="1966587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4818806" y="4790920"/>
            <a:ext cx="789139" cy="6263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5971201" y="5104070"/>
            <a:ext cx="789139" cy="6263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7098544" y="4634343"/>
            <a:ext cx="789139" cy="6263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89308" y="603422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IaaS cloud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92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Unified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 split-memory VM still degrades performance due to memory swaps</a:t>
            </a:r>
          </a:p>
          <a:p>
            <a:pPr lvl="1"/>
            <a:r>
              <a:rPr lang="en-US" altLang="ja-JP" dirty="0"/>
              <a:t>Running the VM in one host is desirable if possible</a:t>
            </a:r>
            <a:endParaRPr kumimoji="1" lang="en-US" altLang="ja-JP" dirty="0"/>
          </a:p>
          <a:p>
            <a:r>
              <a:rPr kumimoji="1" lang="en-US" altLang="ja-JP" dirty="0"/>
              <a:t>Migrate a split-memory VM to one large host</a:t>
            </a:r>
          </a:p>
          <a:p>
            <a:pPr lvl="1"/>
            <a:r>
              <a:rPr lang="en-US" altLang="ja-JP" dirty="0"/>
              <a:t>Transfer memory in parallel</a:t>
            </a: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4549" y="231147"/>
            <a:ext cx="23759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/>
              <a:t>Future Direction</a:t>
            </a:r>
            <a:endParaRPr kumimoji="1" lang="ja-JP" altLang="en-US" sz="2400" u="sng"/>
          </a:p>
        </p:txBody>
      </p:sp>
      <p:pic>
        <p:nvPicPr>
          <p:cNvPr id="6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36" y="4998154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84578" y="5127727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47694" y="47583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9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47" y="5331207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06358" y="5127727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3371508" y="5249712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69474" y="47583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13" name="Rounded Rectangle 12"/>
          <p:cNvSpPr/>
          <p:nvPr/>
        </p:nvSpPr>
        <p:spPr>
          <a:xfrm>
            <a:off x="6874533" y="5249712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sp>
        <p:nvSpPr>
          <p:cNvPr id="14" name="Right Arrow 13"/>
          <p:cNvSpPr/>
          <p:nvPr/>
        </p:nvSpPr>
        <p:spPr>
          <a:xfrm>
            <a:off x="4110723" y="5442101"/>
            <a:ext cx="2763810" cy="31431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2" y="5331207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417295" y="5249712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7" name="Curved Up Arrow 16"/>
          <p:cNvSpPr/>
          <p:nvPr/>
        </p:nvSpPr>
        <p:spPr>
          <a:xfrm flipV="1">
            <a:off x="1793075" y="4648180"/>
            <a:ext cx="5446969" cy="586830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62980" y="632233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45022" y="632513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</a:t>
            </a:r>
            <a:endParaRPr kumimoji="1" lang="ja-JP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197535" y="632108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destination host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957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Partial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 split-memory VM is stopped even when only several hosts are maintained</a:t>
            </a:r>
          </a:p>
          <a:p>
            <a:pPr lvl="1"/>
            <a:r>
              <a:rPr lang="en-US" altLang="ja-JP" dirty="0"/>
              <a:t>Continuing to run the VM is desirable</a:t>
            </a:r>
            <a:endParaRPr kumimoji="1" lang="en-US" altLang="ja-JP" dirty="0"/>
          </a:p>
          <a:p>
            <a:r>
              <a:rPr kumimoji="1" lang="en-US" altLang="ja-JP" dirty="0"/>
              <a:t>Migrate part of a split-memory VM to other hosts</a:t>
            </a:r>
          </a:p>
          <a:p>
            <a:pPr lvl="1"/>
            <a:r>
              <a:rPr lang="en-US" altLang="ja-JP" dirty="0"/>
              <a:t>Between main hosts or between sub-hosts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4549" y="231147"/>
            <a:ext cx="23759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/>
              <a:t>Future Direction</a:t>
            </a:r>
            <a:endParaRPr kumimoji="1" lang="ja-JP" altLang="en-US" sz="2400" u="sng"/>
          </a:p>
        </p:txBody>
      </p:sp>
      <p:sp>
        <p:nvSpPr>
          <p:cNvPr id="6" name="TextBox 5"/>
          <p:cNvSpPr txBox="1"/>
          <p:nvPr/>
        </p:nvSpPr>
        <p:spPr>
          <a:xfrm>
            <a:off x="4243827" y="317788"/>
            <a:ext cx="4226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Presented in </a:t>
            </a:r>
            <a:r>
              <a:rPr lang="en-US" altLang="ja-JP" sz="2000" dirty="0"/>
              <a:t>today’s</a:t>
            </a:r>
            <a:r>
              <a:rPr kumimoji="1" lang="en-US" altLang="ja-JP" sz="2000" dirty="0"/>
              <a:t> poster session</a:t>
            </a:r>
            <a:endParaRPr kumimoji="1" lang="ja-JP" altLang="en-US" sz="2000"/>
          </a:p>
        </p:txBody>
      </p:sp>
      <p:pic>
        <p:nvPicPr>
          <p:cNvPr id="10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9" y="5225390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68540" y="5021910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1833690" y="5143895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931656" y="465257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16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30" y="5225390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3719903" y="5143895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325162" y="621652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347630" y="621953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 1</a:t>
            </a:r>
            <a:endParaRPr kumimoji="1" lang="ja-JP" altLang="en-US"/>
          </a:p>
        </p:txBody>
      </p:sp>
      <p:pic>
        <p:nvPicPr>
          <p:cNvPr id="22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32" y="5224625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6838705" y="5143130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466432" y="621855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 2</a:t>
            </a:r>
            <a:endParaRPr kumimoji="1" lang="ja-JP" altLang="en-US"/>
          </a:p>
        </p:txBody>
      </p:sp>
      <p:sp>
        <p:nvSpPr>
          <p:cNvPr id="15" name="Right Arrow 14"/>
          <p:cNvSpPr/>
          <p:nvPr/>
        </p:nvSpPr>
        <p:spPr>
          <a:xfrm>
            <a:off x="4471465" y="5320069"/>
            <a:ext cx="2352848" cy="33658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&quot;No&quot; Symbol 24"/>
          <p:cNvSpPr/>
          <p:nvPr/>
        </p:nvSpPr>
        <p:spPr>
          <a:xfrm>
            <a:off x="3422779" y="5224625"/>
            <a:ext cx="941035" cy="941035"/>
          </a:xfrm>
          <a:prstGeom prst="noSmoking">
            <a:avLst>
              <a:gd name="adj" fmla="val 16062"/>
            </a:avLst>
          </a:prstGeo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3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Considering Host/network Difference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Which destination hosts are used is critical</a:t>
            </a:r>
          </a:p>
          <a:p>
            <a:pPr lvl="1"/>
            <a:r>
              <a:rPr lang="en-US" altLang="ja-JP" dirty="0"/>
              <a:t>Performance depends on that of hosts and their network</a:t>
            </a:r>
          </a:p>
          <a:p>
            <a:r>
              <a:rPr kumimoji="1" lang="en-US" altLang="ja-JP" dirty="0"/>
              <a:t>Split migration selects the best hosts</a:t>
            </a:r>
          </a:p>
          <a:p>
            <a:pPr lvl="1"/>
            <a:r>
              <a:rPr lang="en-US" altLang="ja-JP" dirty="0"/>
              <a:t>Consider CPU, memory, and network latency/ bandwidth 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4549" y="231147"/>
            <a:ext cx="23759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/>
              <a:t>Future Direction</a:t>
            </a:r>
            <a:endParaRPr kumimoji="1" lang="ja-JP" altLang="en-US" sz="2400" u="sng"/>
          </a:p>
        </p:txBody>
      </p:sp>
      <p:pic>
        <p:nvPicPr>
          <p:cNvPr id="6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48" y="5037775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25" y="4755514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7351" y="606127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host?</a:t>
            </a:r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000776" y="5801167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sub-host?</a:t>
            </a:r>
            <a:endParaRPr kumimoji="1" lang="ja-JP" altLang="en-US"/>
          </a:p>
        </p:txBody>
      </p:sp>
      <p:pic>
        <p:nvPicPr>
          <p:cNvPr id="14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02" y="5010835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30753" y="601116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sub-host?</a:t>
            </a:r>
            <a:endParaRPr kumimoji="1" lang="ja-JP" altLang="en-US"/>
          </a:p>
        </p:txBody>
      </p:sp>
      <p:pic>
        <p:nvPicPr>
          <p:cNvPr id="17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49" y="4908203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75491" y="5037776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138607" y="466844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20" name="Rounded Rectangle 19"/>
          <p:cNvSpPr/>
          <p:nvPr/>
        </p:nvSpPr>
        <p:spPr>
          <a:xfrm>
            <a:off x="1865446" y="5159761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188448" y="623112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destination host</a:t>
            </a:r>
            <a:endParaRPr kumimoji="1" lang="ja-JP" altLang="en-US"/>
          </a:p>
        </p:txBody>
      </p:sp>
      <p:sp>
        <p:nvSpPr>
          <p:cNvPr id="22" name="Right Arrow 21"/>
          <p:cNvSpPr/>
          <p:nvPr/>
        </p:nvSpPr>
        <p:spPr>
          <a:xfrm>
            <a:off x="3522596" y="5432336"/>
            <a:ext cx="1076191" cy="31431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ight Arrow 22"/>
          <p:cNvSpPr/>
          <p:nvPr/>
        </p:nvSpPr>
        <p:spPr>
          <a:xfrm rot="20770262">
            <a:off x="3522594" y="5046898"/>
            <a:ext cx="1076191" cy="31431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ight Arrow 23"/>
          <p:cNvSpPr/>
          <p:nvPr/>
        </p:nvSpPr>
        <p:spPr>
          <a:xfrm rot="829738" flipV="1">
            <a:off x="3508949" y="5870709"/>
            <a:ext cx="1076191" cy="31431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26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Intrusion/Fault Detection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Intrusion and faults can be detected by monitoring VM’s memory</a:t>
            </a:r>
          </a:p>
          <a:p>
            <a:pPr lvl="1"/>
            <a:r>
              <a:rPr lang="en-US" altLang="ja-JP" dirty="0"/>
              <a:t>It is difficult to monitor split-memory VMs</a:t>
            </a:r>
            <a:endParaRPr kumimoji="1" lang="en-US" altLang="ja-JP" dirty="0"/>
          </a:p>
          <a:p>
            <a:r>
              <a:rPr kumimoji="1" lang="en-US" altLang="ja-JP" dirty="0"/>
              <a:t>Transparently monitor the distributed memory of a split-memory VM</a:t>
            </a:r>
          </a:p>
          <a:p>
            <a:pPr lvl="1"/>
            <a:r>
              <a:rPr lang="en-US" altLang="ja-JP" dirty="0"/>
              <a:t>Analyze the system state in the memory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4549" y="231147"/>
            <a:ext cx="23759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/>
              <a:t>Future Direction</a:t>
            </a:r>
            <a:endParaRPr kumimoji="1" lang="ja-JP" altLang="en-US" sz="2400" u="sng"/>
          </a:p>
        </p:txBody>
      </p:sp>
      <p:pic>
        <p:nvPicPr>
          <p:cNvPr id="6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21" y="5242932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98832" y="5039452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ounded Rectangle 7"/>
          <p:cNvSpPr/>
          <p:nvPr/>
        </p:nvSpPr>
        <p:spPr>
          <a:xfrm>
            <a:off x="5163982" y="5161437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61948" y="467011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10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92" y="5242933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7116765" y="5161438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55454" y="623406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744492" y="623685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</a:t>
            </a:r>
            <a:endParaRPr kumimoji="1" lang="ja-JP" alt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915543" y="5405718"/>
            <a:ext cx="1201222" cy="4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15543" y="5636161"/>
            <a:ext cx="1201222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121067" y="5235237"/>
            <a:ext cx="861372" cy="4955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IDS</a:t>
            </a:r>
            <a:endParaRPr kumimoji="1" lang="ja-JP" altLang="en-US"/>
          </a:p>
        </p:txBody>
      </p:sp>
      <p:sp>
        <p:nvSpPr>
          <p:cNvPr id="19" name="Left Arrow 18"/>
          <p:cNvSpPr/>
          <p:nvPr/>
        </p:nvSpPr>
        <p:spPr>
          <a:xfrm flipH="1">
            <a:off x="4099009" y="5301694"/>
            <a:ext cx="725979" cy="378041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Explosion 2 19"/>
          <p:cNvSpPr/>
          <p:nvPr/>
        </p:nvSpPr>
        <p:spPr>
          <a:xfrm>
            <a:off x="4839819" y="5060822"/>
            <a:ext cx="438411" cy="36421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B866EAD8-17D3-E642-87FB-E069A51CEF95}"/>
              </a:ext>
            </a:extLst>
          </p:cNvPr>
          <p:cNvSpPr/>
          <p:nvPr/>
        </p:nvSpPr>
        <p:spPr>
          <a:xfrm>
            <a:off x="856246" y="4931709"/>
            <a:ext cx="1958193" cy="1302355"/>
          </a:xfrm>
          <a:prstGeom prst="cloudCallout">
            <a:avLst>
              <a:gd name="adj1" fmla="val 70300"/>
              <a:gd name="adj2" fmla="val -150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D2C689D-BF22-A541-AA1F-DF69C3C3CBC7}"/>
              </a:ext>
            </a:extLst>
          </p:cNvPr>
          <p:cNvSpPr/>
          <p:nvPr/>
        </p:nvSpPr>
        <p:spPr>
          <a:xfrm>
            <a:off x="1326369" y="5190933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54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Fault Tolerance of Sub-hosts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Several sub-hosts used by a split-memory VM can be crashed</a:t>
            </a:r>
          </a:p>
          <a:p>
            <a:pPr lvl="1"/>
            <a:r>
              <a:rPr lang="en-US" altLang="ja-JP" dirty="0"/>
              <a:t>Part of VM’s memory is lost</a:t>
            </a:r>
          </a:p>
          <a:p>
            <a:r>
              <a:rPr kumimoji="1" lang="en-US" altLang="ja-JP" dirty="0"/>
              <a:t>Replicate the memory in sub-hosts</a:t>
            </a:r>
          </a:p>
          <a:p>
            <a:pPr lvl="1"/>
            <a:r>
              <a:rPr lang="en-US" altLang="ja-JP" dirty="0"/>
              <a:t>Update all the replicas whenever swapping out memory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4549" y="231147"/>
            <a:ext cx="237597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u="sng"/>
              <a:t>Future Direction</a:t>
            </a:r>
            <a:endParaRPr kumimoji="1" lang="ja-JP" altLang="en-US" sz="2400" u="sng"/>
          </a:p>
        </p:txBody>
      </p:sp>
      <p:pic>
        <p:nvPicPr>
          <p:cNvPr id="6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94" y="5127976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2005" y="4924496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ounded Rectangle 7"/>
          <p:cNvSpPr/>
          <p:nvPr/>
        </p:nvSpPr>
        <p:spPr>
          <a:xfrm>
            <a:off x="2597155" y="5046481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695121" y="455516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10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5" y="5127977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549938" y="5046482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088627" y="611910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main host</a:t>
            </a:r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177665" y="612190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sub-host</a:t>
            </a:r>
            <a:endParaRPr kumimoji="1" lang="ja-JP" alt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348716" y="5290762"/>
            <a:ext cx="1201222" cy="4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48716" y="5521205"/>
            <a:ext cx="1201222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0" y="5127976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283343" y="5046481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20" name="Right Arrow 19"/>
          <p:cNvSpPr/>
          <p:nvPr/>
        </p:nvSpPr>
        <p:spPr>
          <a:xfrm>
            <a:off x="5310721" y="5237640"/>
            <a:ext cx="972622" cy="3327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226953" y="465999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replica</a:t>
            </a:r>
            <a:endParaRPr kumimoji="1" lang="ja-JP" altLang="en-US"/>
          </a:p>
        </p:txBody>
      </p:sp>
      <p:sp>
        <p:nvSpPr>
          <p:cNvPr id="22" name="Explosion 2 21"/>
          <p:cNvSpPr/>
          <p:nvPr/>
        </p:nvSpPr>
        <p:spPr>
          <a:xfrm>
            <a:off x="4119065" y="5634800"/>
            <a:ext cx="438411" cy="36421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82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Conclusion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Split migration and split-memory VMs</a:t>
            </a:r>
          </a:p>
          <a:p>
            <a:pPr lvl="1"/>
            <a:r>
              <a:rPr kumimoji="1" lang="en-US" altLang="ja-JP" dirty="0"/>
              <a:t>Split migration migrates a large-memory VM to multiple hosts</a:t>
            </a:r>
          </a:p>
          <a:p>
            <a:pPr lvl="2"/>
            <a:r>
              <a:rPr lang="en-US" altLang="ja-JP" dirty="0"/>
              <a:t>Using the memory of smaller hosts</a:t>
            </a:r>
            <a:endParaRPr kumimoji="1" lang="en-US" altLang="ja-JP" dirty="0"/>
          </a:p>
          <a:p>
            <a:pPr lvl="1"/>
            <a:r>
              <a:rPr lang="en-US" altLang="ja-JP" dirty="0"/>
              <a:t>Split-memory VMs swap memory between hosts</a:t>
            </a:r>
          </a:p>
          <a:p>
            <a:pPr lvl="1"/>
            <a:r>
              <a:rPr lang="en-US" altLang="ja-JP" dirty="0"/>
              <a:t>VM’s m</a:t>
            </a:r>
            <a:r>
              <a:rPr kumimoji="1" lang="en-US" altLang="ja-JP" dirty="0"/>
              <a:t>emory access is predicted to reduce memory swaps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354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Collaborators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Masato Suetake</a:t>
            </a:r>
          </a:p>
          <a:p>
            <a:r>
              <a:rPr lang="en-US" altLang="ja-JP"/>
              <a:t>Takahiro Kashiwagi</a:t>
            </a:r>
          </a:p>
          <a:p>
            <a:r>
              <a:rPr lang="en-US" altLang="ja-JP"/>
              <a:t>Hazuki Kizu</a:t>
            </a:r>
            <a:endParaRPr kumimoji="1" lang="ja-JP" altLang="en-US"/>
          </a:p>
          <a:p>
            <a:r>
              <a:rPr kumimoji="1" lang="en-US" altLang="ja-JP"/>
              <a:t>Yuji Muraoka</a:t>
            </a:r>
          </a:p>
          <a:p>
            <a:r>
              <a:rPr lang="en-US" altLang="ja-JP"/>
              <a:t>Koki Yamato</a:t>
            </a:r>
            <a:endParaRPr kumimoji="1"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7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Large-memory VMs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IaaS clouds also provide VMs with a large amount of memory</a:t>
            </a:r>
          </a:p>
          <a:p>
            <a:pPr lvl="1"/>
            <a:r>
              <a:rPr lang="en-US" altLang="ja-JP" dirty="0"/>
              <a:t>Amazon EC2 provides VMs with up to </a:t>
            </a:r>
            <a:r>
              <a:rPr kumimoji="1" lang="en-US" altLang="ja-JP" dirty="0"/>
              <a:t>4 TB of memory</a:t>
            </a:r>
          </a:p>
          <a:p>
            <a:pPr lvl="1"/>
            <a:r>
              <a:rPr lang="en-US" altLang="ja-JP" dirty="0"/>
              <a:t>The ratio of memory size to CPU size is increasing [</a:t>
            </a:r>
            <a:r>
              <a:rPr lang="en-US" altLang="ja-JP" dirty="0" err="1"/>
              <a:t>Nitu</a:t>
            </a:r>
            <a:r>
              <a:rPr lang="en-US" altLang="ja-JP" dirty="0"/>
              <a:t>+, EuroSys'18]</a:t>
            </a:r>
          </a:p>
          <a:p>
            <a:r>
              <a:rPr lang="en-US" altLang="ja-JP" dirty="0"/>
              <a:t>Required for big</a:t>
            </a:r>
            <a:br>
              <a:rPr lang="en-US" altLang="ja-JP" dirty="0"/>
            </a:br>
            <a:r>
              <a:rPr lang="en-US" altLang="ja-JP" dirty="0"/>
              <a:t>data analysis</a:t>
            </a:r>
          </a:p>
          <a:p>
            <a:pPr lvl="1"/>
            <a:r>
              <a:rPr lang="en-US" altLang="ja-JP" dirty="0"/>
              <a:t>AI and IoT</a:t>
            </a:r>
          </a:p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C5A2E-D27C-7A48-B991-21F9D14A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604" y="4334006"/>
            <a:ext cx="4785550" cy="19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9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VM Migration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Enable a running VM to be moved to another host</a:t>
            </a:r>
          </a:p>
          <a:p>
            <a:pPr lvl="1"/>
            <a:r>
              <a:rPr lang="en-US" altLang="ja-JP" dirty="0"/>
              <a:t>Prevent service disruption during host maintenance</a:t>
            </a:r>
          </a:p>
          <a:p>
            <a:pPr lvl="1"/>
            <a:r>
              <a:rPr kumimoji="1" lang="en-US" altLang="ja-JP" dirty="0"/>
              <a:t>Transfer its entire memory to the destination host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67" y="5066491"/>
            <a:ext cx="643590" cy="89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9929" y="4574362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ounded Rectangle 6"/>
          <p:cNvSpPr/>
          <p:nvPr/>
        </p:nvSpPr>
        <p:spPr>
          <a:xfrm>
            <a:off x="2039884" y="4696347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memory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13045" y="420502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10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55" y="5066491"/>
            <a:ext cx="643590" cy="89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35617" y="4574362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6325572" y="4696347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memory</a:t>
            </a:r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355077" y="420502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new VM</a:t>
            </a:r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710491" y="60069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original host</a:t>
            </a:r>
            <a:endParaRPr kumimoji="1" lang="ja-JP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867149" y="600693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destination host</a:t>
            </a:r>
            <a:endParaRPr kumimoji="1" lang="ja-JP" altLang="en-US"/>
          </a:p>
        </p:txBody>
      </p:sp>
      <p:sp>
        <p:nvSpPr>
          <p:cNvPr id="17" name="Right Arrow 16"/>
          <p:cNvSpPr/>
          <p:nvPr/>
        </p:nvSpPr>
        <p:spPr>
          <a:xfrm>
            <a:off x="3139087" y="4922729"/>
            <a:ext cx="3148158" cy="25052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955752" y="456742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memory data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34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Issues in</a:t>
            </a:r>
            <a:br>
              <a:rPr lang="en-US" altLang="ja-JP"/>
            </a:br>
            <a:r>
              <a:rPr lang="en-US" altLang="ja-JP"/>
              <a:t>Migration of Large-memory VMs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migration time is proportional to the memory size</a:t>
            </a:r>
          </a:p>
          <a:p>
            <a:pPr lvl="1"/>
            <a:r>
              <a:rPr lang="en-US" altLang="ja-JP" dirty="0"/>
              <a:t>Solved by faster network and parallel transfer</a:t>
            </a:r>
          </a:p>
          <a:p>
            <a:r>
              <a:rPr lang="en-US" altLang="ja-JP" dirty="0"/>
              <a:t>Destination hosts also need to have a large amount of free memory </a:t>
            </a:r>
          </a:p>
          <a:p>
            <a:pPr lvl="1"/>
            <a:r>
              <a:rPr kumimoji="1" lang="en-US" altLang="ja-JP" dirty="0"/>
              <a:t>It is not cost-efficient to reserve such hosts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95" y="4904121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49929" y="4967717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ounded Rectangle 6"/>
          <p:cNvSpPr/>
          <p:nvPr/>
        </p:nvSpPr>
        <p:spPr>
          <a:xfrm>
            <a:off x="2039884" y="5089702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13045" y="45983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926358" y="616205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reserved host</a:t>
            </a:r>
            <a:endParaRPr kumimoji="1" lang="ja-JP" altLang="en-US"/>
          </a:p>
        </p:txBody>
      </p:sp>
      <p:pic>
        <p:nvPicPr>
          <p:cNvPr id="1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89" y="4904121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965450" y="4967716"/>
            <a:ext cx="1657151" cy="93290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4-TB free</a:t>
            </a:r>
            <a:br>
              <a:rPr lang="en-US" altLang="ja-JP"/>
            </a:br>
            <a:r>
              <a:rPr kumimoji="1" lang="en-US" altLang="ja-JP"/>
              <a:t>memory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74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Trend of Physical Servers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 increase in memory capacity is slower</a:t>
            </a:r>
          </a:p>
          <a:p>
            <a:pPr lvl="1"/>
            <a:r>
              <a:rPr lang="en-US" altLang="ja-JP" dirty="0"/>
              <a:t>The memory capacity per CPU core drops by 30% every two years [</a:t>
            </a:r>
            <a:r>
              <a:rPr lang="en-US" altLang="ja-JP" dirty="0" err="1"/>
              <a:t>Nitu</a:t>
            </a:r>
            <a:r>
              <a:rPr lang="en-US" altLang="ja-JP" dirty="0"/>
              <a:t>+, EuroSys'18]</a:t>
            </a:r>
          </a:p>
          <a:p>
            <a:r>
              <a:rPr kumimoji="1" lang="en-US" altLang="ja-JP" dirty="0"/>
              <a:t>Larger-capacity memory modules are much more expensive</a:t>
            </a:r>
          </a:p>
          <a:p>
            <a:pPr lvl="1"/>
            <a:r>
              <a:rPr kumimoji="1" lang="en-US" altLang="ja-JP" dirty="0"/>
              <a:t>E.g., the cost of 128-GB memory is 5x higher than 64-GB one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D9D8E-0D96-5F4D-A6E1-165BE2435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14" y="4534760"/>
            <a:ext cx="4855273" cy="20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Traditional Approach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Use virtual memory to store part of memory data in storage</a:t>
            </a:r>
          </a:p>
          <a:p>
            <a:pPr lvl="1"/>
            <a:r>
              <a:rPr kumimoji="1" lang="en-US" altLang="ja-JP" dirty="0"/>
              <a:t>The system can run VMs with a larger amount of memory than physical memory</a:t>
            </a:r>
          </a:p>
          <a:p>
            <a:r>
              <a:rPr kumimoji="1" lang="en-US" altLang="ja-JP" dirty="0"/>
              <a:t>Recent </a:t>
            </a:r>
            <a:r>
              <a:rPr kumimoji="1" lang="en-US" altLang="ja-JP" dirty="0" err="1"/>
              <a:t>NVMe</a:t>
            </a:r>
            <a:r>
              <a:rPr kumimoji="1" lang="en-US" altLang="ja-JP" dirty="0"/>
              <a:t> SSDs are fast and cheap</a:t>
            </a:r>
          </a:p>
          <a:p>
            <a:pPr lvl="1"/>
            <a:r>
              <a:rPr lang="en-US" altLang="ja-JP" dirty="0"/>
              <a:t>3.4 GB/s (read), 2.5 GB/s (write), </a:t>
            </a:r>
            <a:r>
              <a:rPr kumimoji="1" lang="en-US" altLang="ja-JP" dirty="0"/>
              <a:t>$400 for 1 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54" y="5240834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944766" y="5060285"/>
            <a:ext cx="2458116" cy="1194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ounded Rectangle 29"/>
          <p:cNvSpPr/>
          <p:nvPr/>
        </p:nvSpPr>
        <p:spPr>
          <a:xfrm>
            <a:off x="5275280" y="5182270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328271" y="467451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virtual memory</a:t>
            </a:r>
            <a:endParaRPr kumimoji="1" lang="ja-JP" altLang="en-US"/>
          </a:p>
        </p:txBody>
      </p:sp>
      <p:sp>
        <p:nvSpPr>
          <p:cNvPr id="32" name="Can 31"/>
          <p:cNvSpPr/>
          <p:nvPr/>
        </p:nvSpPr>
        <p:spPr>
          <a:xfrm>
            <a:off x="6581467" y="5240834"/>
            <a:ext cx="522654" cy="607437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43156" y="5419757"/>
            <a:ext cx="530679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43156" y="5669007"/>
            <a:ext cx="517941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13216" y="58918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SSD</a:t>
            </a:r>
            <a:endParaRPr kumimoji="1" lang="ja-JP" altLang="en-US"/>
          </a:p>
        </p:txBody>
      </p:sp>
      <p:sp>
        <p:nvSpPr>
          <p:cNvPr id="36" name="Rounded Rectangular Callout 35"/>
          <p:cNvSpPr/>
          <p:nvPr/>
        </p:nvSpPr>
        <p:spPr>
          <a:xfrm>
            <a:off x="7203743" y="5054814"/>
            <a:ext cx="808436" cy="538620"/>
          </a:xfrm>
          <a:prstGeom prst="wedgeRoundRectCallout">
            <a:avLst>
              <a:gd name="adj1" fmla="val -96755"/>
              <a:gd name="adj2" fmla="val 369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pic>
        <p:nvPicPr>
          <p:cNvPr id="37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50" y="4931971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607111" y="4995566"/>
            <a:ext cx="1657151" cy="93290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/>
              <a:t>4 TB</a:t>
            </a:r>
            <a:endParaRPr kumimoji="1" lang="ja-JP" alt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27" y="5736400"/>
            <a:ext cx="1325078" cy="883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99315" y="4908020"/>
                <a:ext cx="93615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mr-IN" altLang="ja-JP" sz="7200" b="1" i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</m:oMath>
                  </m:oMathPara>
                </a14:m>
                <a:endParaRPr kumimoji="1" lang="ja-JP" altLang="en-US" sz="7200" b="1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315" y="4908020"/>
                <a:ext cx="936154" cy="1107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Performance Degradation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Even fast SSDs are slower than memory</a:t>
            </a:r>
          </a:p>
          <a:p>
            <a:pPr lvl="1"/>
            <a:r>
              <a:rPr lang="en-US" altLang="ja-JP" dirty="0"/>
              <a:t>Virtual memory degrades migration performance</a:t>
            </a:r>
          </a:p>
          <a:p>
            <a:pPr lvl="2"/>
            <a:r>
              <a:rPr lang="en-US" altLang="ja-JP" dirty="0"/>
              <a:t>Data is stored in storage during VM migration</a:t>
            </a:r>
          </a:p>
          <a:p>
            <a:pPr lvl="1"/>
            <a:r>
              <a:rPr lang="en-US" altLang="ja-JP" dirty="0"/>
              <a:t>It also degrades application performance after VM migration</a:t>
            </a:r>
          </a:p>
          <a:p>
            <a:pPr lvl="2"/>
            <a:r>
              <a:rPr lang="en-US" altLang="ja-JP" dirty="0"/>
              <a:t>Data is swapped between memory and storage when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5" y="5168309"/>
            <a:ext cx="949371" cy="13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8309" y="5231905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01425" y="486257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pic>
        <p:nvPicPr>
          <p:cNvPr id="8" name="図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15" y="5439565"/>
            <a:ext cx="711266" cy="9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60026" y="5236085"/>
            <a:ext cx="1657150" cy="932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ounded Rectangle 9"/>
          <p:cNvSpPr/>
          <p:nvPr/>
        </p:nvSpPr>
        <p:spPr>
          <a:xfrm>
            <a:off x="5225176" y="5358070"/>
            <a:ext cx="751561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23142" y="486675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VM</a:t>
            </a:r>
            <a:endParaRPr kumimoji="1" lang="ja-JP" altLang="en-US"/>
          </a:p>
        </p:txBody>
      </p:sp>
      <p:sp>
        <p:nvSpPr>
          <p:cNvPr id="12" name="Can 11"/>
          <p:cNvSpPr/>
          <p:nvPr/>
        </p:nvSpPr>
        <p:spPr>
          <a:xfrm>
            <a:off x="6987952" y="5394637"/>
            <a:ext cx="522654" cy="607437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76737" y="5627380"/>
            <a:ext cx="1011215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28264" y="5353890"/>
            <a:ext cx="1077239" cy="6889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4 TB</a:t>
            </a:r>
            <a:endParaRPr kumimoji="1" lang="ja-JP" alt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76737" y="5842410"/>
            <a:ext cx="1011215" cy="0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19701" y="607069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SSD</a:t>
            </a:r>
            <a:endParaRPr kumimoji="1" lang="ja-JP" alt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7657241" y="4962594"/>
            <a:ext cx="808436" cy="538620"/>
          </a:xfrm>
          <a:prstGeom prst="wedgeRoundRectCallout">
            <a:avLst>
              <a:gd name="adj1" fmla="val -82810"/>
              <a:gd name="adj2" fmla="val 8343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2 TB</a:t>
            </a:r>
            <a:endParaRPr kumimoji="1" lang="ja-JP" altLang="en-US"/>
          </a:p>
        </p:txBody>
      </p:sp>
      <p:sp>
        <p:nvSpPr>
          <p:cNvPr id="18" name="Right Arrow 17"/>
          <p:cNvSpPr/>
          <p:nvPr/>
        </p:nvSpPr>
        <p:spPr>
          <a:xfrm>
            <a:off x="2900559" y="5561600"/>
            <a:ext cx="2324617" cy="28081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6173637" y="518089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>
                <a:solidFill>
                  <a:srgbClr val="FF0000"/>
                </a:solidFill>
              </a:rPr>
              <a:t>swap</a:t>
            </a:r>
            <a:endParaRPr kumimoji="1" lang="ja-JP" alt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8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Migration Performance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The migration time </a:t>
            </a:r>
            <a:r>
              <a:rPr lang="en-US" altLang="ja-JP" dirty="0"/>
              <a:t>i</a:t>
            </a:r>
            <a:r>
              <a:rPr kumimoji="1" lang="en-US" altLang="ja-JP" dirty="0"/>
              <a:t>s </a:t>
            </a:r>
            <a:r>
              <a:rPr lang="en-US" altLang="ja-JP" dirty="0"/>
              <a:t>2.2x</a:t>
            </a:r>
            <a:r>
              <a:rPr kumimoji="1" lang="en-US" altLang="ja-JP" dirty="0"/>
              <a:t> longer in SSD</a:t>
            </a:r>
          </a:p>
          <a:p>
            <a:pPr lvl="1"/>
            <a:r>
              <a:rPr lang="en-US" altLang="ja-JP" dirty="0"/>
              <a:t>11.7x longer in HDD</a:t>
            </a:r>
            <a:endParaRPr kumimoji="1" lang="en-US" altLang="ja-JP" dirty="0"/>
          </a:p>
          <a:p>
            <a:r>
              <a:rPr lang="en-US" altLang="ja-JP" dirty="0"/>
              <a:t>The downtime is 4 seconds in SSD</a:t>
            </a:r>
          </a:p>
          <a:p>
            <a:pPr lvl="1"/>
            <a:r>
              <a:rPr kumimoji="1" lang="en-US" altLang="ja-JP" dirty="0"/>
              <a:t>30 seconds in HDD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31894457"/>
              </p:ext>
            </p:extLst>
          </p:nvPr>
        </p:nvGraphicFramePr>
        <p:xfrm>
          <a:off x="404685" y="3839452"/>
          <a:ext cx="3822096" cy="278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60410203"/>
              </p:ext>
            </p:extLst>
          </p:nvPr>
        </p:nvGraphicFramePr>
        <p:xfrm>
          <a:off x="4459449" y="3839453"/>
          <a:ext cx="4008581" cy="278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958074" y="6046866"/>
            <a:ext cx="727993" cy="285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79565" y="4227381"/>
            <a:ext cx="1139011" cy="19265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65384" y="568910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2.2x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9070" y="5005976"/>
            <a:ext cx="7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11.7x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5057" y="385804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30s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2394" y="5745955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4s</a:t>
            </a:r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7724" y="599167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0.4s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1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lnDef>
      <a:spPr>
        <a:ln w="28575" cmpd="sng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91683</TotalTime>
  <Words>3488</Words>
  <Application>Microsoft Macintosh PowerPoint</Application>
  <PresentationFormat>On-screen Show (4:3)</PresentationFormat>
  <Paragraphs>503</Paragraphs>
  <Slides>26</Slides>
  <Notes>26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Calibri</vt:lpstr>
      <vt:lpstr>Cambria Math</vt:lpstr>
      <vt:lpstr>Tahoma</vt:lpstr>
      <vt:lpstr>エッセンシャル</vt:lpstr>
      <vt:lpstr>Virtualized Adaptable Computing with Elastic Split-memory Virtual Machines</vt:lpstr>
      <vt:lpstr>IaaS Clouds</vt:lpstr>
      <vt:lpstr>Large-memory VMs</vt:lpstr>
      <vt:lpstr>VM Migration</vt:lpstr>
      <vt:lpstr>Issues in Migration of Large-memory VMs</vt:lpstr>
      <vt:lpstr>Trend of Physical Servers</vt:lpstr>
      <vt:lpstr>Traditional Approach</vt:lpstr>
      <vt:lpstr>Performance Degradation</vt:lpstr>
      <vt:lpstr>Migration Performance</vt:lpstr>
      <vt:lpstr>Performance after Migration</vt:lpstr>
      <vt:lpstr>Our Approach: Split Migration</vt:lpstr>
      <vt:lpstr>Split-memory VM</vt:lpstr>
      <vt:lpstr>Prediction of Memory Access</vt:lpstr>
      <vt:lpstr>Efficient Split-memory VMs</vt:lpstr>
      <vt:lpstr>Demo of Memory Transfers</vt:lpstr>
      <vt:lpstr>Demo of Memory Swaps</vt:lpstr>
      <vt:lpstr>Performance of Split Migration</vt:lpstr>
      <vt:lpstr>Performance of a Split-memory VM</vt:lpstr>
      <vt:lpstr>Effectiveness of Prediction</vt:lpstr>
      <vt:lpstr>Unified Migration</vt:lpstr>
      <vt:lpstr>Partial Migration</vt:lpstr>
      <vt:lpstr>Considering Host/network Difference</vt:lpstr>
      <vt:lpstr>Intrusion/Fault Detection</vt:lpstr>
      <vt:lpstr>Fault Tolerance of Sub-hosts</vt:lpstr>
      <vt:lpstr>Conclusion</vt:lpstr>
      <vt:lpstr>Collaborators</vt:lpstr>
    </vt:vector>
  </TitlesOfParts>
  <Company>Kyushu Institute of Technology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クラウドにおける 仮想マシン・セキュリティ</dc:title>
  <dc:creator>Kourai Kenichi</dc:creator>
  <cp:lastModifiedBy>Microsoft Office User</cp:lastModifiedBy>
  <cp:revision>1473</cp:revision>
  <dcterms:created xsi:type="dcterms:W3CDTF">2014-07-04T01:06:17Z</dcterms:created>
  <dcterms:modified xsi:type="dcterms:W3CDTF">2018-06-17T10:46:32Z</dcterms:modified>
</cp:coreProperties>
</file>