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3"/>
    <p:restoredTop sz="82615"/>
  </p:normalViewPr>
  <p:slideViewPr>
    <p:cSldViewPr snapToGrid="0" snapToObjects="1">
      <p:cViewPr varScale="1">
        <p:scale>
          <a:sx n="92" d="100"/>
          <a:sy n="92" d="100"/>
        </p:scale>
        <p:origin x="8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4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sequential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dm-crypt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131.6</c:v>
                </c:pt>
                <c:pt idx="1">
                  <c:v>119.6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Cache-Crypt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130.9</c:v>
                </c:pt>
                <c:pt idx="1">
                  <c:v>120.6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delay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131.6</c:v>
                </c:pt>
                <c:pt idx="1">
                  <c:v>83.3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integration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95.4</c:v>
                </c:pt>
                <c:pt idx="1">
                  <c:v>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295168"/>
        <c:axId val="1747297456"/>
      </c:barChart>
      <c:catAx>
        <c:axId val="174729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47297456"/>
        <c:crosses val="autoZero"/>
        <c:auto val="1"/>
        <c:lblAlgn val="ctr"/>
        <c:lblOffset val="100"/>
        <c:noMultiLvlLbl val="0"/>
      </c:catAx>
      <c:valAx>
        <c:axId val="17472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MB/s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4729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random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dm-crypt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4.619999999999998</c:v>
                </c:pt>
                <c:pt idx="1">
                  <c:v>29.8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Cache-Crypt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4.649999999999998</c:v>
                </c:pt>
                <c:pt idx="1">
                  <c:v>29.7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delay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4.68</c:v>
                </c:pt>
                <c:pt idx="1">
                  <c:v>20.6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integration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3.89</c:v>
                </c:pt>
                <c:pt idx="1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500720"/>
        <c:axId val="1635503008"/>
      </c:barChart>
      <c:catAx>
        <c:axId val="163550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5503008"/>
        <c:crosses val="autoZero"/>
        <c:auto val="1"/>
        <c:lblAlgn val="ctr"/>
        <c:lblOffset val="100"/>
        <c:noMultiLvlLbl val="0"/>
      </c:catAx>
      <c:valAx>
        <c:axId val="163550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550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sequential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dm-crypt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reread</c:v>
                </c:pt>
                <c:pt idx="1">
                  <c:v>rewrite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4.4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Cache-Crypt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reread</c:v>
                </c:pt>
                <c:pt idx="1">
                  <c:v>rewrite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3.7</c:v>
                </c:pt>
                <c:pt idx="1">
                  <c:v>2.9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delay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reread</c:v>
                </c:pt>
                <c:pt idx="1">
                  <c:v>rewrite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0.25</c:v>
                </c:pt>
                <c:pt idx="1">
                  <c:v>0.24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integration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reread</c:v>
                </c:pt>
                <c:pt idx="1">
                  <c:v>rewrite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0.22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138576"/>
        <c:axId val="1717355664"/>
      </c:barChart>
      <c:catAx>
        <c:axId val="163513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17355664"/>
        <c:crosses val="autoZero"/>
        <c:auto val="1"/>
        <c:lblAlgn val="ctr"/>
        <c:lblOffset val="100"/>
        <c:noMultiLvlLbl val="0"/>
      </c:catAx>
      <c:valAx>
        <c:axId val="171735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MB/s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513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random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dm-crypt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reread</c:v>
                </c:pt>
                <c:pt idx="1">
                  <c:v>rewrite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1019.0</c:v>
                </c:pt>
                <c:pt idx="1">
                  <c:v>745.0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Cache-Crypt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reread</c:v>
                </c:pt>
                <c:pt idx="1">
                  <c:v>rewrite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833.0</c:v>
                </c:pt>
                <c:pt idx="1">
                  <c:v>652.0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delay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reread</c:v>
                </c:pt>
                <c:pt idx="1">
                  <c:v>rewrite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62.3</c:v>
                </c:pt>
                <c:pt idx="1">
                  <c:v>62.4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integration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reread</c:v>
                </c:pt>
                <c:pt idx="1">
                  <c:v>rewrite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54.2</c:v>
                </c:pt>
                <c:pt idx="1">
                  <c:v>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651168"/>
        <c:axId val="1635653456"/>
      </c:barChart>
      <c:catAx>
        <c:axId val="16356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5653456"/>
        <c:crosses val="autoZero"/>
        <c:auto val="1"/>
        <c:lblAlgn val="ctr"/>
        <c:lblOffset val="100"/>
        <c:noMultiLvlLbl val="0"/>
      </c:catAx>
      <c:valAx>
        <c:axId val="163565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565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sequential write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>
                  <a:glow>
                    <a:schemeClr val="accent1">
                      <a:alpha val="40000"/>
                    </a:schemeClr>
                  </a:glow>
                  <a:softEdge rad="0"/>
                </a:effectLst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c:spPr>
          </c:dPt>
          <c:xVal>
            <c:numRef>
              <c:f>Sheet1!$A$2:$A$4</c:f>
              <c:numCache>
                <c:formatCode>General</c:formatCode>
                <c:ptCount val="3"/>
                <c:pt idx="0">
                  <c:v>1.0</c:v>
                </c:pt>
                <c:pt idx="1">
                  <c:v>10.0</c:v>
                </c:pt>
                <c:pt idx="2">
                  <c:v>100.0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249.0</c:v>
                </c:pt>
                <c:pt idx="1">
                  <c:v>249.2</c:v>
                </c:pt>
                <c:pt idx="2">
                  <c:v>248.7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0560592"/>
        <c:axId val="1714048784"/>
      </c:scatterChart>
      <c:valAx>
        <c:axId val="1660560592"/>
        <c:scaling>
          <c:orientation val="minMax"/>
          <c:max val="10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 (ms)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14048784"/>
        <c:crosses val="autoZero"/>
        <c:crossBetween val="midCat"/>
        <c:majorUnit val="20.0"/>
      </c:valAx>
      <c:valAx>
        <c:axId val="171404878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MB/s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605605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random read/write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5.0</c:v>
                </c:pt>
                <c:pt idx="4">
                  <c:v>10.0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34.8</c:v>
                </c:pt>
                <c:pt idx="1">
                  <c:v>35.0</c:v>
                </c:pt>
                <c:pt idx="2">
                  <c:v>303.1</c:v>
                </c:pt>
                <c:pt idx="3">
                  <c:v>305.1</c:v>
                </c:pt>
                <c:pt idx="4">
                  <c:v>395.6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8113968"/>
        <c:axId val="1630211280"/>
      </c:scatterChart>
      <c:valAx>
        <c:axId val="1748113968"/>
        <c:scaling>
          <c:orientation val="minMax"/>
          <c:max val="1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 (sec)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0211280"/>
        <c:crosses val="autoZero"/>
        <c:crossBetween val="midCat"/>
        <c:majorUnit val="2.0"/>
      </c:valAx>
      <c:valAx>
        <c:axId val="163021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4811396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6EED-7446-B449-95F5-54A40F559C28}" type="datetimeFigureOut">
              <a:rPr kumimoji="1" lang="ja-JP" altLang="en-US" smtClean="0"/>
              <a:t>2018/4/8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F87-A0FA-744E-99AC-2A2702910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1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D9B7-1707-9149-8299-9DC14D42B111}" type="datetimeFigureOut">
              <a:rPr kumimoji="1" lang="ja-JP" altLang="en-US" smtClean="0"/>
              <a:t>2018/4/8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B9D0-55A2-ED4B-88D2-EABFA36E4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61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I'm Kenichi Kourai from Kyushu Institute of Technology.</a:t>
            </a:r>
          </a:p>
          <a:p>
            <a:r>
              <a:rPr lang="en-US" altLang="ja-JP"/>
              <a:t>I'm gonna talk about Efficient Page-cache Encryption for Smart Devices with Non-volatile Main Memory.</a:t>
            </a:r>
          </a:p>
          <a:p>
            <a:r>
              <a:rPr kumimoji="1" lang="en-US" altLang="ja-JP"/>
              <a:t>This is joint work with my students, who have graduated.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In Cache-Crypt, when data is read </a:t>
            </a:r>
            <a:r>
              <a:rPr lang="en-US" altLang="ja-JP"/>
              <a:t>from an encrypted disk</a:t>
            </a:r>
            <a:r>
              <a:rPr kumimoji="1" lang="en-US" altLang="ja-JP"/>
              <a:t>, dm-crypt directly stores the data in the page cache.</a:t>
            </a:r>
          </a:p>
          <a:p>
            <a:r>
              <a:rPr lang="en-US" altLang="ja-JP"/>
              <a:t>Decryption by dm-crypt is bypassed at this time.</a:t>
            </a:r>
          </a:p>
          <a:p>
            <a:r>
              <a:rPr kumimoji="1" lang="en-US" altLang="ja-JP"/>
              <a:t>Instead, dm-crypt registers cryptographic information needed for later decryption to Cache-Crypt.</a:t>
            </a:r>
          </a:p>
          <a:p>
            <a:r>
              <a:rPr lang="en-US" altLang="ja-JP"/>
              <a:t>That information includes the decryption key used in dm-crypt and associated sector numbers used as initialization vectors for decryption.</a:t>
            </a:r>
          </a:p>
          <a:p>
            <a:endParaRPr kumimoji="1" lang="en-US" altLang="ja-JP"/>
          </a:p>
          <a:p>
            <a:r>
              <a:rPr lang="en-US" altLang="ja-JP"/>
              <a:t>Note that metadata is still decrypted as usual by dm-crypt.</a:t>
            </a:r>
          </a:p>
          <a:p>
            <a:r>
              <a:rPr kumimoji="1" lang="en-US" altLang="ja-JP"/>
              <a:t>Unlike file data, metadata is processed by the virtual file system and individual filesystems.</a:t>
            </a:r>
          </a:p>
          <a:p>
            <a:r>
              <a:rPr kumimoji="1" lang="en-US" altLang="ja-JP"/>
              <a:t>If dm-crypt doesn't decrypt metadata, Cache-Crypt would have to repeat decryption and encryption.</a:t>
            </a:r>
          </a:p>
          <a:p>
            <a:r>
              <a:rPr lang="en-US" altLang="ja-JP"/>
              <a:t>This increases performance overhead and complicates the implementation.</a:t>
            </a:r>
          </a:p>
          <a:p>
            <a:r>
              <a:rPr kumimoji="1" lang="en-US" altLang="ja-JP"/>
              <a:t>In addition, metadata does usually not include sensitive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03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When an application issues the read system call, Cache-Crypt decrypts data in the page cache using the registered cryptographic information.</a:t>
            </a:r>
          </a:p>
          <a:p>
            <a:r>
              <a:rPr lang="en-US" altLang="ja-JP"/>
              <a:t>Note that metadata is already decrypted in the page cache.</a:t>
            </a:r>
          </a:p>
          <a:p>
            <a:endParaRPr lang="en-US" altLang="ja-JP"/>
          </a:p>
          <a:p>
            <a:r>
              <a:rPr lang="en-US" altLang="ja-JP"/>
              <a:t>Then, the virtual filesystem stores the d</a:t>
            </a:r>
            <a:r>
              <a:rPr kumimoji="1" lang="en-US" altLang="ja-JP"/>
              <a:t>ecrypted data in application's buffer.</a:t>
            </a:r>
          </a:p>
          <a:p>
            <a:r>
              <a:rPr lang="en-US" altLang="ja-JP"/>
              <a:t>The application can handle the returned data without being aware of encryption by Cache-Crypt.</a:t>
            </a:r>
          </a:p>
          <a:p>
            <a:r>
              <a:rPr kumimoji="1" lang="en-US" altLang="ja-JP"/>
              <a:t>As in dm-crypt only, only one decryption is performed.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98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W</a:t>
            </a:r>
            <a:r>
              <a:rPr kumimoji="1" lang="en-US" altLang="ja-JP"/>
              <a:t>hen an application writes data to a file using the write system call, Cache-Crypt encrypts the data in application's buffer and stores it in the page cache.</a:t>
            </a:r>
          </a:p>
          <a:p>
            <a:r>
              <a:rPr lang="en-US" altLang="ja-JP"/>
              <a:t>The application isn't aware of encryption by Cache-Crypt.</a:t>
            </a:r>
          </a:p>
          <a:p>
            <a:r>
              <a:rPr lang="en-US" altLang="ja-JP"/>
              <a:t>At this time, Cache-Crypt also decrypts data in the page cache if necessary.</a:t>
            </a:r>
          </a:p>
          <a:p>
            <a:r>
              <a:rPr lang="en-US" altLang="ja-JP"/>
              <a:t>If the start and end of the written data aren't aligned to the boundary of 512-byte blocks used by dm-crypt, Cache-Crypt decrypts only the first and last blocks in advance.</a:t>
            </a:r>
          </a:p>
          <a:p>
            <a:r>
              <a:rPr lang="en-US" altLang="ja-JP"/>
              <a:t>Note that it doesn't decrypt in-between blocks because they are completely overwritten.</a:t>
            </a:r>
          </a:p>
          <a:p>
            <a:endParaRPr lang="en-US" altLang="ja-JP"/>
          </a:p>
          <a:p>
            <a:r>
              <a:rPr kumimoji="1" lang="en-US" altLang="ja-JP"/>
              <a:t>When the data in the page cache is written back, dm-crypt directly writes encrypted data to a disk.</a:t>
            </a:r>
          </a:p>
          <a:p>
            <a:r>
              <a:rPr kumimoji="1" lang="en-US" altLang="ja-JP"/>
              <a:t>Encryption by dm-crypt is bypassed, but m</a:t>
            </a:r>
            <a:r>
              <a:rPr lang="en-US" altLang="ja-JP"/>
              <a:t>etadata is encrypted at this time.</a:t>
            </a:r>
          </a:p>
          <a:p>
            <a:r>
              <a:rPr kumimoji="1" lang="en-US" altLang="ja-JP"/>
              <a:t>As in dm-crypt only, only one encryption is performed.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0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Unlike file read, dm-crypt cannot register cryptographic information to Cache-Crypt before Cache-Crypt encrypts written data.</a:t>
            </a:r>
          </a:p>
          <a:p>
            <a:r>
              <a:rPr kumimoji="1" lang="en-US" altLang="ja-JP"/>
              <a:t>dm-crypt isn't invoked until data in the page cache is written back to a disk.</a:t>
            </a:r>
          </a:p>
          <a:p>
            <a:r>
              <a:rPr lang="en-US" altLang="ja-JP"/>
              <a:t>This means Cache-Crypt cannot use information registered by dm-crypt.</a:t>
            </a:r>
          </a:p>
          <a:p>
            <a:endParaRPr kumimoji="1" lang="en-US" altLang="ja-JP"/>
          </a:p>
          <a:p>
            <a:r>
              <a:rPr lang="en-US" altLang="ja-JP"/>
              <a:t>So, Cache-Crypt retrieves necessary information from dm-crypt when the page cache is allocated for written data.</a:t>
            </a:r>
          </a:p>
          <a:p>
            <a:r>
              <a:rPr lang="en-US" altLang="ja-JP"/>
              <a:t>First, Cache-Crypt finds the block device associated to the page cache and obtains the device-mapper table.</a:t>
            </a:r>
          </a:p>
          <a:p>
            <a:r>
              <a:rPr lang="en-US" altLang="ja-JP"/>
              <a:t>The device mapper is a framework used by dm-crypt.</a:t>
            </a:r>
          </a:p>
          <a:p>
            <a:r>
              <a:rPr lang="en-US" altLang="ja-JP"/>
              <a:t>Then, Cache-Crypt finds the device-mapper target for dm-crypt in the table and obtains the dm-crypt configuration.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7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The naive implementation of Cache-Crypt causes two performance issues.</a:t>
            </a:r>
          </a:p>
          <a:p>
            <a:r>
              <a:rPr lang="en-US" altLang="ja-JP"/>
              <a:t>First, write performance largely degrades because the write system call just stores data in the page cache without immediate disk access.</a:t>
            </a:r>
          </a:p>
          <a:p>
            <a:r>
              <a:rPr lang="en-US" altLang="ja-JP"/>
              <a:t>In dm-crypt, encryption of written data can be performed asynchronously on writeback to a disk.</a:t>
            </a:r>
          </a:p>
          <a:p>
            <a:r>
              <a:rPr lang="en-US" altLang="ja-JP"/>
              <a:t>However, in Cache-Crypt, the encryption has to be performed in the critical path of the system call.</a:t>
            </a:r>
          </a:p>
          <a:p>
            <a:endParaRPr lang="en-US" altLang="ja-JP"/>
          </a:p>
          <a:p>
            <a:r>
              <a:rPr lang="en-US" altLang="ja-JP"/>
              <a:t>Second, in Cache-Crypt, encryption and decryption can be repeated excessively to the same 512-byte block.</a:t>
            </a:r>
          </a:p>
          <a:p>
            <a:r>
              <a:rPr lang="en-US" altLang="ja-JP"/>
              <a:t>When the same block is accessed little by little, the block is decrypted and encrypted many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329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To reduce such overhead, Cache-Crypt defers encryption of the page cache.</a:t>
            </a:r>
          </a:p>
          <a:p>
            <a:r>
              <a:rPr lang="en-US" altLang="ja-JP"/>
              <a:t>For file write, Cache-Crypt stores unencrypted data in the page cache temporarily.</a:t>
            </a:r>
          </a:p>
          <a:p>
            <a:r>
              <a:rPr lang="en-US" altLang="ja-JP"/>
              <a:t>For file read, once it decrypts the page cache, it keeps the data for a while.</a:t>
            </a:r>
          </a:p>
          <a:p>
            <a:r>
              <a:rPr kumimoji="1" lang="en-US" altLang="ja-JP"/>
              <a:t>If the page cache isn't accessed for a specified period, Cache-Crypt encrypts the page cache asynchronously.</a:t>
            </a:r>
          </a:p>
          <a:p>
            <a:r>
              <a:rPr lang="en-US" altLang="ja-JP"/>
              <a:t>Written data is encrypted later </a:t>
            </a:r>
            <a:r>
              <a:rPr kumimoji="1" lang="en-US" altLang="ja-JP"/>
              <a:t>outside the critical path of the write system call.</a:t>
            </a:r>
          </a:p>
          <a:p>
            <a:r>
              <a:rPr lang="en-US" altLang="ja-JP"/>
              <a:t>While an application accesses one block continuously, the page cache isn't encrypted.</a:t>
            </a:r>
          </a:p>
          <a:p>
            <a:endParaRPr kumimoji="1" lang="en-US" altLang="ja-JP"/>
          </a:p>
          <a:p>
            <a:r>
              <a:rPr kumimoji="1" lang="en-US" altLang="ja-JP"/>
              <a:t>The encryption delay is a trade-off between </a:t>
            </a:r>
            <a:r>
              <a:rPr lang="en-US" altLang="ja-JP"/>
              <a:t>security and </a:t>
            </a:r>
            <a:r>
              <a:rPr kumimoji="1" lang="en-US" altLang="ja-JP"/>
              <a:t>performance.</a:t>
            </a:r>
          </a:p>
          <a:p>
            <a:r>
              <a:rPr lang="en-US" altLang="ja-JP"/>
              <a:t>Longer delay can increase performance, but a larger amount of unencrypted data increases the risk of information leak.</a:t>
            </a:r>
          </a:p>
          <a:p>
            <a:r>
              <a:rPr kumimoji="1" lang="en-US" altLang="ja-JP"/>
              <a:t>Fortunately, it takes not a short time to mount physical attacks.</a:t>
            </a:r>
          </a:p>
          <a:p>
            <a:r>
              <a:rPr kumimoji="1" lang="en-US" altLang="ja-JP"/>
              <a:t>For example, the cold boot attack needs to cool memory modules.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84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Cache-Crypt assumes to protect the cryptographic key of dm-crypt using ARMORED.</a:t>
            </a:r>
          </a:p>
          <a:p>
            <a:r>
              <a:rPr lang="en-US" altLang="ja-JP"/>
              <a:t>If the key is stored in memory, it can be stolen by physical attacks.</a:t>
            </a:r>
          </a:p>
          <a:p>
            <a:r>
              <a:rPr lang="en-US" altLang="ja-JP"/>
              <a:t>As a result, attackers could decrypt data in the page cache using that stolen key.</a:t>
            </a:r>
          </a:p>
          <a:p>
            <a:r>
              <a:rPr lang="en-US" altLang="ja-JP"/>
              <a:t>Since ARMORED stores the key in CPU debug registers, it can prevent the key theft by physical attacks.</a:t>
            </a:r>
          </a:p>
          <a:p>
            <a:endParaRPr kumimoji="1" lang="en-US" altLang="ja-JP"/>
          </a:p>
          <a:p>
            <a:r>
              <a:rPr lang="en-US" altLang="ja-JP"/>
              <a:t>In addition, ARMORED performs cryptographic operations using only CPU registers, instead of memory.</a:t>
            </a:r>
          </a:p>
          <a:p>
            <a:r>
              <a:rPr kumimoji="1" lang="en-US" altLang="ja-JP"/>
              <a:t>So, it can also prevent the leak of intermediate results of encryption and decryption processing.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75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We conducted several experiments to examine the performance of Cache-Crypt.</a:t>
            </a:r>
          </a:p>
          <a:p>
            <a:r>
              <a:rPr lang="en-US" altLang="ja-JP"/>
              <a:t>We measured the performance of file access using the fio benchmark.</a:t>
            </a:r>
          </a:p>
          <a:p>
            <a:r>
              <a:rPr kumimoji="1" lang="en-US" altLang="ja-JP"/>
              <a:t>For comparison, we used Cache-Crypt without delayed encryption, page-cache encryption that is not integrated with dm-crypt, and dm-crypt only.</a:t>
            </a:r>
          </a:p>
          <a:p>
            <a:endParaRPr lang="en-US" altLang="ja-JP"/>
          </a:p>
          <a:p>
            <a:r>
              <a:rPr kumimoji="1" lang="en-US" altLang="ja-JP"/>
              <a:t>In this experiment, we used DRAM, but using </a:t>
            </a:r>
            <a:r>
              <a:rPr lang="en-US" altLang="ja-JP"/>
              <a:t>STT-MRAM and NVDIMM-N will result in almost the same performance.</a:t>
            </a:r>
          </a:p>
          <a:p>
            <a:r>
              <a:rPr kumimoji="1" lang="en-US" altLang="ja-JP"/>
              <a:t>We encrypted SSD with dm-crypt.</a:t>
            </a:r>
          </a:p>
          <a:p>
            <a:r>
              <a:rPr lang="en-US" altLang="ja-JP"/>
              <a:t>We used Linux modified for Cache-Crypt.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24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First, we measured the throughput when disk access was performed.</a:t>
            </a:r>
          </a:p>
          <a:p>
            <a:r>
              <a:rPr lang="en-US" altLang="ja-JP"/>
              <a:t>We invalidated the page cache before this experiment and issued fsync after the write benchmark.</a:t>
            </a:r>
          </a:p>
          <a:p>
            <a:r>
              <a:rPr kumimoji="1" lang="en-US" altLang="ja-JP"/>
              <a:t>We read and wrote data sequentially and randomly.</a:t>
            </a:r>
          </a:p>
          <a:p>
            <a:endParaRPr lang="en-US" altLang="ja-JP"/>
          </a:p>
          <a:p>
            <a:r>
              <a:rPr kumimoji="1" lang="en-US" altLang="ja-JP"/>
              <a:t>The result shows Cache-Crypt was comparable to dm-crypt.</a:t>
            </a:r>
          </a:p>
          <a:p>
            <a:r>
              <a:rPr lang="en-US" altLang="ja-JP"/>
              <a:t>For both read and write, the throughput was the same.</a:t>
            </a:r>
          </a:p>
          <a:p>
            <a:endParaRPr kumimoji="1" lang="en-US" altLang="ja-JP"/>
          </a:p>
          <a:p>
            <a:r>
              <a:rPr kumimoji="1" lang="en-US" altLang="ja-JP"/>
              <a:t>When delayed encryption was disabled, write throughput was 30% lower.</a:t>
            </a:r>
          </a:p>
          <a:p>
            <a:r>
              <a:rPr kumimoji="1" lang="en-US" altLang="ja-JP"/>
              <a:t>This is because encryption was performed in the critical path of the write system call.</a:t>
            </a:r>
          </a:p>
          <a:p>
            <a:r>
              <a:rPr kumimoji="1" lang="en-US" altLang="ja-JP"/>
              <a:t>In contrast, read throughput was not affected.</a:t>
            </a:r>
          </a:p>
          <a:p>
            <a:endParaRPr lang="en-US" altLang="ja-JP"/>
          </a:p>
          <a:p>
            <a:r>
              <a:rPr kumimoji="1" lang="en-US" altLang="ja-JP"/>
              <a:t>When page-cache encryption was not integrated with dm-crypt, even read throughput was 17 to 28% lower.</a:t>
            </a:r>
          </a:p>
          <a:p>
            <a:r>
              <a:rPr lang="en-US" altLang="ja-JP"/>
              <a:t>This is the overhead of redundant encryption and decryption both in Cache-Crypt and dm-crypt.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64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Next, we measured the throughput without disk access.</a:t>
            </a:r>
          </a:p>
          <a:p>
            <a:r>
              <a:rPr kumimoji="1" lang="en-US" altLang="ja-JP"/>
              <a:t>We re-read data from and re-wrote data to the page cache and didn't write back data using fsync.</a:t>
            </a:r>
          </a:p>
          <a:p>
            <a:endParaRPr kumimoji="1" lang="en-US" altLang="ja-JP"/>
          </a:p>
          <a:p>
            <a:r>
              <a:rPr lang="en-US" altLang="ja-JP"/>
              <a:t>In this experiment, the throughput in Cache-Crypt was 12 to 19% lower than that in dm-crypt.</a:t>
            </a:r>
          </a:p>
          <a:p>
            <a:r>
              <a:rPr kumimoji="1" lang="en-US" altLang="ja-JP"/>
              <a:t>This is because the overhead of Cache-Crypt couldn't be hidden by slow disk access.</a:t>
            </a:r>
          </a:p>
          <a:p>
            <a:r>
              <a:rPr lang="en-US" altLang="ja-JP"/>
              <a:t>The overhead is checking encryption status, locking and unlocking pages for the check, and resetting the timer for delayed encryption.</a:t>
            </a:r>
          </a:p>
          <a:p>
            <a:endParaRPr kumimoji="1" lang="en-US" altLang="ja-JP"/>
          </a:p>
          <a:p>
            <a:r>
              <a:rPr lang="en-US" altLang="ja-JP"/>
              <a:t>When delayed encryption was disabled, throughput was much lower due to relatively large overhead of encryption and decryption.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75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Recently, smart devices such as smart phones and tablets are widely used.</a:t>
            </a:r>
          </a:p>
          <a:p>
            <a:r>
              <a:rPr lang="en-US" altLang="ja-JP"/>
              <a:t>They are at higher risk of theft because they are much smaller and more lightweight than laptop PCs.</a:t>
            </a:r>
          </a:p>
          <a:p>
            <a:r>
              <a:rPr lang="en-US" altLang="ja-JP"/>
              <a:t>In fact, 3.1 million devices were stolen in the U.S. in 2013.</a:t>
            </a:r>
          </a:p>
          <a:p>
            <a:endParaRPr lang="en-US" altLang="ja-JP"/>
          </a:p>
          <a:p>
            <a:r>
              <a:rPr lang="en-US" altLang="ja-JP"/>
              <a:t>Since smart devices store a larger amount of more sensitive information than traditional cellular phones, users suffer from large damages on device theft.</a:t>
            </a:r>
          </a:p>
          <a:p>
            <a:r>
              <a:rPr kumimoji="1" lang="en-US" altLang="ja-JP"/>
              <a:t>For example, personal information such as passwords and credit card numbers and customer information such as phone numbers and e-mail addresses can leak.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549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We examined the impact of delayed encryption in detail.</a:t>
            </a:r>
          </a:p>
          <a:p>
            <a:r>
              <a:rPr lang="en-US" altLang="ja-JP"/>
              <a:t>In this experiment, we enabled asynchronous writeback so that the delay time affected the throughput.</a:t>
            </a:r>
          </a:p>
          <a:p>
            <a:endParaRPr kumimoji="1" lang="en-US" altLang="ja-JP"/>
          </a:p>
          <a:p>
            <a:r>
              <a:rPr kumimoji="1" lang="en-US" altLang="ja-JP"/>
              <a:t>First, we measured the throughput of sequential write.</a:t>
            </a:r>
          </a:p>
          <a:p>
            <a:r>
              <a:rPr lang="en-US" altLang="ja-JP"/>
              <a:t>As shown in the left figure, there was no impact of delay.</a:t>
            </a:r>
          </a:p>
          <a:p>
            <a:r>
              <a:rPr kumimoji="1" lang="en-US" altLang="ja-JP"/>
              <a:t>This is because the encryption of the page cache was performed in parallel using a free CPU core.</a:t>
            </a:r>
          </a:p>
          <a:p>
            <a:endParaRPr lang="en-US" altLang="ja-JP"/>
          </a:p>
          <a:p>
            <a:r>
              <a:rPr kumimoji="1" lang="en-US" altLang="ja-JP"/>
              <a:t>Second, we measured the throughput of random read/write.</a:t>
            </a:r>
          </a:p>
          <a:p>
            <a:r>
              <a:rPr lang="en-US" altLang="ja-JP"/>
              <a:t>As shown in the right figure, there was large impact of short delay.</a:t>
            </a:r>
          </a:p>
          <a:p>
            <a:r>
              <a:rPr kumimoji="1" lang="en-US" altLang="ja-JP"/>
              <a:t>This is because written data was often encrypted and then decrypted on later read.</a:t>
            </a:r>
          </a:p>
          <a:p>
            <a:endParaRPr lang="en-US" altLang="ja-JP"/>
          </a:p>
          <a:p>
            <a:r>
              <a:rPr kumimoji="1" lang="en-US" altLang="ja-JP"/>
              <a:t>As a result, the impact of delayed encryption depended on workloads.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665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Like full disk encryption, encrypted file systems also decrypt files on disk read and encrypt them on disk write.</a:t>
            </a:r>
          </a:p>
          <a:p>
            <a:r>
              <a:rPr kumimoji="1" lang="en-US" altLang="ja-JP"/>
              <a:t>TransCrypt can optionally encrypt the page cache, as in Cache-Crypt.</a:t>
            </a:r>
          </a:p>
          <a:p>
            <a:r>
              <a:rPr lang="en-US" altLang="ja-JP"/>
              <a:t>However, it doesn't provide any optimization like delayed encryption or evaluate the performance of page-cache encryption.</a:t>
            </a:r>
          </a:p>
          <a:p>
            <a:endParaRPr lang="en-US" altLang="ja-JP"/>
          </a:p>
          <a:p>
            <a:r>
              <a:rPr lang="en-US" altLang="ja-JP"/>
              <a:t>Keypad is a filesystem that enhances data security on smart devices.</a:t>
            </a:r>
          </a:p>
          <a:p>
            <a:r>
              <a:rPr lang="en-US" altLang="ja-JP"/>
              <a:t>It encrypts files and stores the decryption keys only in the server.</a:t>
            </a:r>
          </a:p>
          <a:p>
            <a:r>
              <a:rPr lang="en-US" altLang="ja-JP"/>
              <a:t>If attackers steal devices and access files, users can notice that via the server.</a:t>
            </a:r>
          </a:p>
          <a:p>
            <a:r>
              <a:rPr lang="en-US" altLang="ja-JP"/>
              <a:t>Encrypted data is always stored in the page cache, so it has to be decrypted every access.</a:t>
            </a:r>
          </a:p>
          <a:p>
            <a:endParaRPr lang="en-US" altLang="ja-JP"/>
          </a:p>
          <a:p>
            <a:r>
              <a:rPr lang="en-US" altLang="ja-JP"/>
              <a:t>Memory encryption by hardware has been studied for several decades.</a:t>
            </a:r>
          </a:p>
          <a:p>
            <a:r>
              <a:rPr lang="en-US" altLang="ja-JP"/>
              <a:t>Recently, AMD started to ship processors with Secure Memory Encryption and Intel announced Total Memory Encryption.</a:t>
            </a:r>
          </a:p>
          <a:p>
            <a:r>
              <a:rPr lang="en-US" altLang="ja-JP"/>
              <a:t>These technologies are promising but inflexible.</a:t>
            </a:r>
          </a:p>
          <a:p>
            <a:r>
              <a:rPr lang="en-US" altLang="ja-JP"/>
              <a:t>Integration with full disk encryption and optimization may be difficult.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44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conclusion, we proposed Cache-Crypt for efficiently encrypting the page cache in memory.</a:t>
            </a:r>
          </a:p>
          <a:p>
            <a:r>
              <a:rPr lang="en-US" altLang="ja-JP" dirty="0"/>
              <a:t>Cache-Crypt can prevent part of the disk data from being stolen by physical attacks.</a:t>
            </a:r>
            <a:endParaRPr kumimoji="1" lang="en-US" altLang="ja-JP" dirty="0"/>
          </a:p>
          <a:p>
            <a:r>
              <a:rPr lang="en-US" altLang="ja-JP" dirty="0"/>
              <a:t>It is well integrated</a:t>
            </a:r>
            <a:r>
              <a:rPr kumimoji="1" lang="en-US" altLang="ja-JP" dirty="0"/>
              <a:t> with full disk encryption to avoid redundant cryptographic operations and take advantage of full disk encryption.</a:t>
            </a:r>
          </a:p>
          <a:p>
            <a:r>
              <a:rPr kumimoji="1" lang="en-US" altLang="ja-JP" dirty="0"/>
              <a:t>To reduce cryptographic overhead, Cache-Crypt performs delayed encryption.</a:t>
            </a:r>
          </a:p>
          <a:p>
            <a:r>
              <a:rPr kumimoji="1" lang="en-US" altLang="ja-JP" dirty="0"/>
              <a:t>We have implemented Cache-Crypt in Linux and confirmed that the performance degradation was up to 19%, compared with </a:t>
            </a:r>
            <a:r>
              <a:rPr kumimoji="1" lang="en-US" altLang="ja-JP" dirty="0" err="1"/>
              <a:t>dm</a:t>
            </a:r>
            <a:r>
              <a:rPr kumimoji="1" lang="en-US" altLang="ja-JP" dirty="0"/>
              <a:t>-crypt only.</a:t>
            </a:r>
          </a:p>
          <a:p>
            <a:endParaRPr lang="en-US" altLang="ja-JP" dirty="0"/>
          </a:p>
          <a:p>
            <a:r>
              <a:rPr kumimoji="1" lang="en-US" altLang="ja-JP" dirty="0"/>
              <a:t>One of out future work is to </a:t>
            </a:r>
            <a:r>
              <a:rPr kumimoji="1" lang="en-US" altLang="ja-JP" dirty="0" smtClean="0"/>
              <a:t>apply </a:t>
            </a:r>
            <a:r>
              <a:rPr kumimoji="1" lang="en-US" altLang="ja-JP" dirty="0"/>
              <a:t>Cache-Crypt to Android devices.</a:t>
            </a:r>
          </a:p>
          <a:p>
            <a:r>
              <a:rPr lang="en-US" altLang="ja-JP" dirty="0" smtClean="0"/>
              <a:t>Then, we need to examine additional power consumption.</a:t>
            </a:r>
            <a:endParaRPr lang="en-US" altLang="ja-JP" dirty="0"/>
          </a:p>
          <a:p>
            <a:r>
              <a:rPr kumimoji="1" lang="en-US" altLang="ja-JP" dirty="0"/>
              <a:t>Another direction is to integrate Cache-Crypt with ARMORED, which protects cryptographic keys but causes extra overhead.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6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In case of device theft, recent operating systems for smart devices enable full disk encryption </a:t>
            </a:r>
            <a:r>
              <a:rPr lang="en-US" altLang="ja-JP"/>
              <a:t>by default </a:t>
            </a:r>
            <a:r>
              <a:rPr kumimoji="1" lang="en-US" altLang="ja-JP"/>
              <a:t>to protect sensitive data in a disk.</a:t>
            </a:r>
          </a:p>
          <a:p>
            <a:r>
              <a:rPr lang="en-US" altLang="ja-JP"/>
              <a:t>Full disk encryption is a mechanism for encrypting the entire disk partitions.</a:t>
            </a:r>
          </a:p>
          <a:p>
            <a:r>
              <a:rPr kumimoji="1" lang="en-US" altLang="ja-JP"/>
              <a:t>For example, Android uses dm-crypt in Linux and encrypts the partition where applications' data is located.</a:t>
            </a:r>
          </a:p>
          <a:p>
            <a:endParaRPr lang="en-US" altLang="ja-JP"/>
          </a:p>
          <a:p>
            <a:r>
              <a:rPr kumimoji="1" lang="en-US" altLang="ja-JP"/>
              <a:t>To use full disk encryption, a user inputs a PIN or password at boot time.</a:t>
            </a:r>
          </a:p>
          <a:p>
            <a:r>
              <a:rPr lang="en-US" altLang="ja-JP"/>
              <a:t>A key is generated from the input information and the master key is decrypted using it.</a:t>
            </a:r>
          </a:p>
          <a:p>
            <a:r>
              <a:rPr kumimoji="1" lang="en-US" altLang="ja-JP"/>
              <a:t>So, even if attackers obtain encrypted data from a disk using physical attacks, they cannot decrypt it unless they know user's PIN or password.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64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However, recently, information leak from memory is being critical.</a:t>
            </a:r>
          </a:p>
          <a:p>
            <a:r>
              <a:rPr kumimoji="1" lang="en-US" altLang="ja-JP"/>
              <a:t>This is because non-volatile main memory such as STT-MRAM and NVDIMM is emerging.</a:t>
            </a:r>
          </a:p>
          <a:p>
            <a:r>
              <a:rPr lang="en-US" altLang="ja-JP"/>
              <a:t>Unlike traditional volatile memory such as DRAM, non-volatile memory can keep data without a power supply.</a:t>
            </a:r>
          </a:p>
          <a:p>
            <a:r>
              <a:rPr kumimoji="1" lang="en-US" altLang="ja-JP"/>
              <a:t>So, it is expected that non-volatile main memory replaces DRAM in smart devices to reduce power consumption.</a:t>
            </a:r>
          </a:p>
          <a:p>
            <a:endParaRPr lang="en-US" altLang="ja-JP"/>
          </a:p>
          <a:p>
            <a:r>
              <a:rPr lang="en-US" altLang="ja-JP"/>
              <a:t>On the other hand, attackers can mount physical attacks and steal sensitive data from non-volatile main memory more easily than from DRAM.</a:t>
            </a:r>
          </a:p>
          <a:p>
            <a:r>
              <a:rPr lang="en-US" altLang="ja-JP"/>
              <a:t>Any data in non-volatile main memory isn't destroyed even if attackers power off stolen devices to prevent the systems from erasing sensitive data.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68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Non-volatile main memory isn't widely used yet, but i</a:t>
            </a:r>
            <a:r>
              <a:rPr kumimoji="1" lang="en-US" altLang="ja-JP" dirty="0"/>
              <a:t>nformation leak from memory is already a real threat.</a:t>
            </a:r>
          </a:p>
          <a:p>
            <a:r>
              <a:rPr lang="en-US" altLang="ja-JP" dirty="0"/>
              <a:t>Even for currently used DRAM, the cold boot attack is possible to </a:t>
            </a:r>
            <a:r>
              <a:rPr lang="en-US" altLang="ja-JP" dirty="0" smtClean="0"/>
              <a:t>physically </a:t>
            </a:r>
            <a:r>
              <a:rPr lang="en-US" altLang="ja-JP" dirty="0"/>
              <a:t>steal sensitive data.</a:t>
            </a:r>
          </a:p>
          <a:p>
            <a:r>
              <a:rPr kumimoji="1" lang="en-US" altLang="ja-JP" dirty="0"/>
              <a:t>This attack cools the memory modules of a device, removes them from the device, and attaches them to attacker's device.</a:t>
            </a:r>
          </a:p>
          <a:p>
            <a:r>
              <a:rPr lang="en-US" altLang="ja-JP" dirty="0"/>
              <a:t>Usually, data in volatile memory is gradually destroyed while a power isn't supplied to the memory modules.</a:t>
            </a:r>
            <a:endParaRPr kumimoji="1" lang="en-US" altLang="ja-JP" dirty="0"/>
          </a:p>
          <a:p>
            <a:r>
              <a:rPr lang="en-US" altLang="ja-JP" dirty="0"/>
              <a:t>Cooling memory modules can delay this data destruction without a power supply.</a:t>
            </a:r>
          </a:p>
          <a:p>
            <a:endParaRPr lang="en-US" altLang="ja-JP" dirty="0"/>
          </a:p>
          <a:p>
            <a:r>
              <a:rPr lang="en-US" altLang="ja-JP" dirty="0"/>
              <a:t>The cold boot attack has been also reported for Android devices.</a:t>
            </a:r>
          </a:p>
          <a:p>
            <a:r>
              <a:rPr lang="en-US" altLang="ja-JP" dirty="0"/>
              <a:t>Instead of removing memory modules, the reported attack resets a device and boots it using attacker's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05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There are various data in memory, but we focus on the page cache.</a:t>
            </a:r>
          </a:p>
          <a:p>
            <a:r>
              <a:rPr lang="en-US" altLang="ja-JP"/>
              <a:t>The page cache is used for making file access faster by the operating system and preserves disk data temporarily.</a:t>
            </a:r>
          </a:p>
          <a:p>
            <a:r>
              <a:rPr lang="en-US" altLang="ja-JP"/>
              <a:t>When an application reads a file, the operating system reads file blocks from a disk and stores them in the page cache.</a:t>
            </a:r>
          </a:p>
          <a:p>
            <a:r>
              <a:rPr lang="en-US" altLang="ja-JP"/>
              <a:t>If an application accesses the same file blocks later, the operating system can return the data in the page cache immediately.</a:t>
            </a:r>
          </a:p>
          <a:p>
            <a:r>
              <a:rPr lang="en-US" altLang="ja-JP"/>
              <a:t>When an application writes data to a file, the operating system stores it in the page cache and writes it back to a disk later.</a:t>
            </a:r>
          </a:p>
          <a:p>
            <a:endParaRPr lang="en-US" altLang="ja-JP"/>
          </a:p>
          <a:p>
            <a:r>
              <a:rPr lang="en-US" altLang="ja-JP"/>
              <a:t>As a result, part of the disk data leaks even if a disk is encrypted by full disk encryption.</a:t>
            </a:r>
          </a:p>
          <a:p>
            <a:r>
              <a:rPr lang="en-US" altLang="ja-JP"/>
              <a:t>Recently, the amount of memory equipped with smart devices is increasing.</a:t>
            </a:r>
          </a:p>
          <a:p>
            <a:r>
              <a:rPr lang="en-US" altLang="ja-JP"/>
              <a:t>Since most of the free memory is used as the page cache, the size of the page cache is also increasing.</a:t>
            </a:r>
          </a:p>
          <a:p>
            <a:r>
              <a:rPr lang="en-US" altLang="ja-JP"/>
              <a:t>This means the amount of stolen data tends to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36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To prevent information leak from the page cache, we propose efficient page-cache encryption called Cache-Crypt.</a:t>
            </a:r>
          </a:p>
          <a:p>
            <a:r>
              <a:rPr lang="en-US" altLang="ja-JP"/>
              <a:t>Cache-Crypt keeps data in the page cache encrypted while the data isn't accessed.</a:t>
            </a:r>
          </a:p>
          <a:p>
            <a:r>
              <a:rPr kumimoji="1" lang="en-US" altLang="ja-JP"/>
              <a:t>Cache-Crypt decrypts necessary data only when applications access files.</a:t>
            </a:r>
          </a:p>
          <a:p>
            <a:r>
              <a:rPr lang="en-US" altLang="ja-JP"/>
              <a:t>So, it can protect data in the page cache even if attackers physically eavesdrop on the entire main memory.</a:t>
            </a:r>
          </a:p>
          <a:p>
            <a:endParaRPr kumimoji="1" lang="en-US" altLang="ja-JP"/>
          </a:p>
          <a:p>
            <a:r>
              <a:rPr lang="en-US" altLang="ja-JP"/>
              <a:t>As illustrated in this figure, the virtual filesystem invokes Cache-Crypt and accesses the encrypted page cache.</a:t>
            </a:r>
          </a:p>
          <a:p>
            <a:r>
              <a:rPr kumimoji="1" lang="en-US" altLang="ja-JP"/>
              <a:t>Cache-Crypt is independent of individual filesystems.</a:t>
            </a:r>
          </a:p>
          <a:p>
            <a:r>
              <a:rPr kumimoji="1" lang="en-US" altLang="ja-JP" baseline="0"/>
              <a:t>It is easy to use Cache-Crypt with full disk encryption, which is performed in the layer below filesystems.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2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We assume that attackers eavesdrop on the page cache using physical attacks such as the cold boot attack.</a:t>
            </a:r>
          </a:p>
          <a:p>
            <a:r>
              <a:rPr lang="en-US" altLang="ja-JP"/>
              <a:t>We don't consider information leak from the other kernel memory or process memory.</a:t>
            </a:r>
          </a:p>
          <a:p>
            <a:r>
              <a:rPr kumimoji="1" lang="en-US" altLang="ja-JP"/>
              <a:t>For process memory, several encryption techniques have been proposed.</a:t>
            </a:r>
          </a:p>
          <a:p>
            <a:endParaRPr lang="en-US" altLang="ja-JP"/>
          </a:p>
          <a:p>
            <a:r>
              <a:rPr kumimoji="1" lang="en-US" altLang="ja-JP"/>
              <a:t>Also, we don't consider data theft inside the system.</a:t>
            </a:r>
          </a:p>
          <a:p>
            <a:r>
              <a:rPr lang="en-US" altLang="ja-JP"/>
              <a:t>Intrusion into the system can be detected by intrusion detection systems.</a:t>
            </a:r>
          </a:p>
          <a:p>
            <a:r>
              <a:rPr kumimoji="1" lang="en-US" altLang="ja-JP"/>
              <a:t>Malware installed in the system can be detected by malware detection.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1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One</a:t>
            </a:r>
            <a:r>
              <a:rPr kumimoji="1" lang="en-US" altLang="ja-JP" baseline="0" dirty="0" smtClean="0"/>
              <a:t> design issue is how well </a:t>
            </a:r>
            <a:r>
              <a:rPr kumimoji="1" lang="en-US" altLang="ja-JP" dirty="0" smtClean="0"/>
              <a:t>Cache-Crypt is integrated </a:t>
            </a:r>
            <a:r>
              <a:rPr kumimoji="1" lang="en-US" altLang="ja-JP" dirty="0"/>
              <a:t>with full disk encryption, specifically, </a:t>
            </a:r>
            <a:r>
              <a:rPr kumimoji="1" lang="en-US" altLang="ja-JP" dirty="0" err="1"/>
              <a:t>dm</a:t>
            </a:r>
            <a:r>
              <a:rPr kumimoji="1" lang="en-US" altLang="ja-JP" dirty="0"/>
              <a:t>-crypt.</a:t>
            </a:r>
          </a:p>
          <a:p>
            <a:r>
              <a:rPr kumimoji="1" lang="en-US" altLang="ja-JP" dirty="0"/>
              <a:t>First, </a:t>
            </a:r>
            <a:r>
              <a:rPr kumimoji="1" lang="en-US" altLang="ja-JP" dirty="0" smtClean="0"/>
              <a:t>Cache-Crypt needs </a:t>
            </a:r>
            <a:r>
              <a:rPr kumimoji="1" lang="en-US" altLang="ja-JP" dirty="0"/>
              <a:t>to avoid redundant cryptographic operations.</a:t>
            </a:r>
          </a:p>
          <a:p>
            <a:r>
              <a:rPr lang="en-US" altLang="ja-JP" dirty="0"/>
              <a:t>Without integration, when data is read from an encrypted disk, </a:t>
            </a:r>
            <a:r>
              <a:rPr lang="en-US" altLang="ja-JP" dirty="0" err="1"/>
              <a:t>dm</a:t>
            </a:r>
            <a:r>
              <a:rPr lang="en-US" altLang="ja-JP" dirty="0"/>
              <a:t>-crypt first decrypts it.</a:t>
            </a:r>
          </a:p>
          <a:p>
            <a:r>
              <a:rPr kumimoji="1" lang="en-US" altLang="ja-JP" dirty="0"/>
              <a:t>Then, Cache-Crypt encrypts it again to store the data in the encrypted page cache.</a:t>
            </a:r>
          </a:p>
          <a:p>
            <a:r>
              <a:rPr lang="en-US" altLang="ja-JP" dirty="0"/>
              <a:t>Conversely, when modified data in the encrypted page cache is written back to a disk, Cache-Crypt first decrypts it.</a:t>
            </a:r>
          </a:p>
          <a:p>
            <a:r>
              <a:rPr kumimoji="1" lang="en-US" altLang="ja-JP" dirty="0"/>
              <a:t>Then, </a:t>
            </a:r>
            <a:r>
              <a:rPr kumimoji="1" lang="en-US" altLang="ja-JP" dirty="0" err="1"/>
              <a:t>dm</a:t>
            </a:r>
            <a:r>
              <a:rPr kumimoji="1" lang="en-US" altLang="ja-JP" dirty="0"/>
              <a:t>-crypt encrypts it again.</a:t>
            </a:r>
          </a:p>
          <a:p>
            <a:endParaRPr kumimoji="1" lang="en-US" altLang="ja-JP" dirty="0"/>
          </a:p>
          <a:p>
            <a:r>
              <a:rPr lang="en-US" altLang="ja-JP" dirty="0"/>
              <a:t>Second, Cache-Crypt needs to avoid the increase in management cost.</a:t>
            </a:r>
            <a:endParaRPr kumimoji="1" lang="en-US" altLang="ja-JP" dirty="0"/>
          </a:p>
          <a:p>
            <a:r>
              <a:rPr kumimoji="1" lang="en-US" altLang="ja-JP" dirty="0"/>
              <a:t>Without integration, Cache-Crypt also needs encryption keys.</a:t>
            </a:r>
          </a:p>
          <a:p>
            <a:r>
              <a:rPr lang="en-US" altLang="ja-JP" dirty="0"/>
              <a:t>So it needs new management tools.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78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8600"/>
            <a:ext cx="8245475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cap="none" spc="-80" baseline="0">
                <a:solidFill>
                  <a:schemeClr val="tx1"/>
                </a:solidFill>
                <a:latin typeface="Tahoma" charset="0"/>
                <a:ea typeface="MS PGothic" charset="-128"/>
                <a:cs typeface="Tahoma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599"/>
            <a:ext cx="8245474" cy="1371601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120" baseline="0">
                <a:solidFill>
                  <a:srgbClr val="C00000"/>
                </a:solidFill>
                <a:latin typeface="Tahoma" charset="0"/>
                <a:ea typeface="MS PGothic" charset="-128"/>
                <a:cs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D39169-43CC-354D-B33E-6809D8D3D472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26B80597-8588-E24B-8D6F-BA0818DFC19A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0327C5A-2C66-EB4C-938C-B2F6D2764303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4674" cy="1371600"/>
          </a:xfrm>
        </p:spPr>
        <p:txBody>
          <a:bodyPr>
            <a:noAutofit/>
          </a:bodyPr>
          <a:lstStyle>
            <a:lvl1pPr>
              <a:defRPr sz="4000" cap="none" baseline="0">
                <a:solidFill>
                  <a:srgbClr val="C00000"/>
                </a:solidFill>
                <a:latin typeface="Tahoma" charset="0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4674" cy="4738635"/>
          </a:xfrm>
        </p:spPr>
        <p:txBody>
          <a:bodyPr lIns="108000" rIns="108000"/>
          <a:lstStyle>
            <a:lvl1pPr marL="276225" indent="-27781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/>
              <a:buChar char="•"/>
              <a:defRPr sz="2800">
                <a:latin typeface="Tahoma" charset="0"/>
                <a:ea typeface="MS PGothic" charset="-128"/>
                <a:cs typeface="MS PGothic" charset="-128"/>
              </a:defRPr>
            </a:lvl1pPr>
            <a:lvl2pPr marL="622300" indent="-260350">
              <a:buClr>
                <a:schemeClr val="tx2"/>
              </a:buClr>
              <a:buSzPct val="130000"/>
              <a:buFont typeface="Arial"/>
              <a:buChar char="•"/>
              <a:defRPr sz="2600">
                <a:latin typeface="Tahoma" charset="0"/>
                <a:ea typeface="MS PGothic" charset="-128"/>
                <a:cs typeface="MS PGothic" charset="-128"/>
              </a:defRPr>
            </a:lvl2pPr>
            <a:lvl3pPr marL="984250" indent="-261938">
              <a:buClr>
                <a:schemeClr val="tx2"/>
              </a:buClr>
              <a:buSzPct val="130000"/>
              <a:buFont typeface="Arial"/>
              <a:buChar char="•"/>
              <a:defRPr sz="2400">
                <a:latin typeface="Tahoma" charset="0"/>
                <a:ea typeface="MS PGothic" charset="-128"/>
                <a:cs typeface="MS PGothic" charset="-128"/>
              </a:defRPr>
            </a:lvl3pPr>
            <a:lvl4pPr marL="1344613" indent="-247650">
              <a:buClr>
                <a:schemeClr val="tx2"/>
              </a:buClr>
              <a:buSzPct val="130000"/>
              <a:buFont typeface="Arial"/>
              <a:buChar char="•"/>
              <a:defRPr sz="2200">
                <a:latin typeface="Tahoma" charset="0"/>
                <a:ea typeface="MS PGothic" charset="-128"/>
                <a:cs typeface="MS PGothic" charset="-128"/>
              </a:defRPr>
            </a:lvl4pPr>
            <a:lvl5pPr marL="1792288" indent="-260350">
              <a:buClr>
                <a:schemeClr val="tx2"/>
              </a:buClr>
              <a:buSzPct val="130000"/>
              <a:buFont typeface="Arial"/>
              <a:buChar char="•"/>
              <a:tabLst>
                <a:tab pos="1792288" algn="l"/>
              </a:tabLst>
              <a:defRPr sz="2000">
                <a:latin typeface="Tahoma" charset="0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7800"/>
            <a:ext cx="8245475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5FE8C84-541C-3D44-B9FE-2AF890D7F35E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EAAF463E-FBB7-B04E-A671-4BEF2652EC21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F0D4B2B-C88E-7444-A00C-F80CD9119F05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1709F7-5939-B84F-8A8E-17CF51F38FB0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101A9B3-1295-5247-8BE8-AA52927A28E9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D1357784-8B35-DB4F-AB5D-63C2CCF9BD3F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1552B714-0073-CB4B-9192-BD9D6D8133DA}" type="datetime1">
              <a:rPr kumimoji="1" lang="en-US" altLang="ja-JP" smtClean="0"/>
              <a:t>4/8/18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2505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325058" cy="47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7121" y="66077"/>
            <a:ext cx="688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D6F57A23-CB21-D340-80A0-623F78F268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043398" y="0"/>
            <a:ext cx="108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3398" y="1371600"/>
            <a:ext cx="108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Efficient Page-cache Encryption for</a:t>
            </a:r>
            <a:br>
              <a:rPr lang="en-US" altLang="ja-JP" dirty="0"/>
            </a:br>
            <a:r>
              <a:rPr lang="en-US" altLang="ja-JP" dirty="0"/>
              <a:t>Smart Devices with</a:t>
            </a:r>
            <a:br>
              <a:rPr lang="en-US" altLang="ja-JP" dirty="0"/>
            </a:br>
            <a:r>
              <a:rPr lang="en-US" altLang="ja-JP" dirty="0"/>
              <a:t>Non-volatile Main Memory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>
                <a:latin typeface="Tahoma"/>
                <a:cs typeface="Tahoma"/>
              </a:rPr>
              <a:t>Kenichi Kourai, Naoto Fukuda, and Tomohiro Kodama</a:t>
            </a:r>
          </a:p>
          <a:p>
            <a:pPr algn="ctr"/>
            <a:r>
              <a:rPr lang="en-US" altLang="ja-JP" dirty="0">
                <a:latin typeface="Tahoma"/>
                <a:cs typeface="Tahoma"/>
              </a:rPr>
              <a:t>Kyushu Institute of Technology, Japan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59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00"/>
    </mc:Choice>
    <mc:Fallback>
      <p:transition spd="slow" advTm="139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Direct Read from a Disk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dm-crypt</a:t>
            </a:r>
            <a:r>
              <a:rPr kumimoji="1" lang="en-US" altLang="ja-JP"/>
              <a:t> directly stores encrypted data from a disk to the page cache</a:t>
            </a:r>
          </a:p>
          <a:p>
            <a:pPr lvl="1"/>
            <a:r>
              <a:rPr lang="en-US" altLang="ja-JP"/>
              <a:t>Decryption by dm-crypt is bypassed</a:t>
            </a:r>
            <a:endParaRPr kumimoji="1" lang="en-US" altLang="ja-JP"/>
          </a:p>
          <a:p>
            <a:pPr lvl="2"/>
            <a:r>
              <a:rPr lang="en-US" altLang="ja-JP"/>
              <a:t>Metadata is still decrypted</a:t>
            </a:r>
          </a:p>
          <a:p>
            <a:pPr lvl="1"/>
            <a:r>
              <a:rPr lang="en-US" altLang="ja-JP"/>
              <a:t>Register cryptographic information to Cache-Crypt</a:t>
            </a:r>
          </a:p>
          <a:p>
            <a:pPr lvl="2"/>
            <a:r>
              <a:rPr lang="en-US" altLang="ja-JP"/>
              <a:t>Decryption key and sector numbers</a:t>
            </a:r>
          </a:p>
          <a:p>
            <a:pPr lvl="1"/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1242391" y="4711148"/>
            <a:ext cx="6510131" cy="1331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3761382" y="4979053"/>
            <a:ext cx="1562253" cy="4179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Cache-Crypt</a:t>
            </a:r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5936646" y="4979053"/>
            <a:ext cx="1500051" cy="806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encrypted</a:t>
            </a:r>
          </a:p>
          <a:p>
            <a:pPr algn="ctr"/>
            <a:r>
              <a:rPr lang="en-US" altLang="ja-JP"/>
              <a:t>page cache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79245" y="5605957"/>
            <a:ext cx="17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C00000"/>
                </a:solidFill>
              </a:rPr>
              <a:t>encrypted data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4431" y="606595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OS</a:t>
            </a:r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548695" y="5397931"/>
            <a:ext cx="1421295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dm-crypt</a:t>
            </a:r>
            <a:endParaRPr kumimoji="1" lang="ja-JP" altLang="en-US"/>
          </a:p>
        </p:txBody>
      </p:sp>
      <p:sp>
        <p:nvSpPr>
          <p:cNvPr id="13" name="Can 12"/>
          <p:cNvSpPr/>
          <p:nvPr/>
        </p:nvSpPr>
        <p:spPr>
          <a:xfrm>
            <a:off x="2045651" y="6202456"/>
            <a:ext cx="427382" cy="34787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H="1">
            <a:off x="2259342" y="5785557"/>
            <a:ext cx="2" cy="416899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4516" y="619172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encrypted disk</a:t>
            </a:r>
            <a:endParaRPr kumimoji="1" lang="ja-JP" altLang="en-US"/>
          </a:p>
        </p:txBody>
      </p:sp>
      <p:cxnSp>
        <p:nvCxnSpPr>
          <p:cNvPr id="221" name="Straight Arrow Connector 220"/>
          <p:cNvCxnSpPr/>
          <p:nvPr/>
        </p:nvCxnSpPr>
        <p:spPr>
          <a:xfrm>
            <a:off x="2969990" y="5591744"/>
            <a:ext cx="2966656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Elbow Connector 230"/>
          <p:cNvCxnSpPr>
            <a:stCxn id="11" idx="0"/>
            <a:endCxn id="6" idx="1"/>
          </p:cNvCxnSpPr>
          <p:nvPr/>
        </p:nvCxnSpPr>
        <p:spPr>
          <a:xfrm rot="5400000" flipH="1" flipV="1">
            <a:off x="2905407" y="4541957"/>
            <a:ext cx="209910" cy="1502039"/>
          </a:xfrm>
          <a:prstGeom prst="bentConnector2">
            <a:avLst/>
          </a:prstGeom>
          <a:ln w="28575" cmpd="sng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259342" y="476420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crypto info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03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43"/>
    </mc:Choice>
    <mc:Fallback>
      <p:transition spd="slow" advTm="6124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Read from the Page Cache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Cache-Crypt d</a:t>
            </a:r>
            <a:r>
              <a:rPr kumimoji="1" lang="en-US" altLang="ja-JP"/>
              <a:t>ecrypts data in the page cache</a:t>
            </a:r>
          </a:p>
          <a:p>
            <a:pPr lvl="1"/>
            <a:r>
              <a:rPr lang="en-US" altLang="ja-JP"/>
              <a:t>Using registered cryptographic information</a:t>
            </a:r>
          </a:p>
          <a:p>
            <a:pPr lvl="1"/>
            <a:r>
              <a:rPr lang="en-US" altLang="ja-JP"/>
              <a:t>Metadata is already decrypted</a:t>
            </a:r>
          </a:p>
          <a:p>
            <a:r>
              <a:rPr kumimoji="1" lang="en-US" altLang="ja-JP"/>
              <a:t>Only one decryption is performed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Oval 4"/>
          <p:cNvSpPr/>
          <p:nvPr/>
        </p:nvSpPr>
        <p:spPr>
          <a:xfrm>
            <a:off x="1066648" y="4354323"/>
            <a:ext cx="1590261" cy="4373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/>
              <a:t>application</a:t>
            </a:r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854765" y="5010305"/>
            <a:ext cx="7305262" cy="1330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151132" y="5288601"/>
            <a:ext cx="1421295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VFS</a:t>
            </a:r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3873335" y="5288601"/>
            <a:ext cx="1105052" cy="7752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Cache-</a:t>
            </a:r>
          </a:p>
          <a:p>
            <a:pPr algn="ctr"/>
            <a:r>
              <a:rPr kumimoji="1" lang="en-US" altLang="ja-JP"/>
              <a:t>Crypt</a:t>
            </a:r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6337288" y="5288601"/>
            <a:ext cx="1500051" cy="7752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encrypted</a:t>
            </a:r>
          </a:p>
          <a:p>
            <a:pPr algn="ctr"/>
            <a:r>
              <a:rPr lang="en-US" altLang="ja-JP"/>
              <a:t>page cache</a:t>
            </a:r>
            <a:endParaRPr kumimoji="1" lang="ja-JP" alt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72427" y="5482414"/>
            <a:ext cx="1300908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53316" y="550821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0070C0"/>
                </a:solidFill>
              </a:rPr>
              <a:t>decrypted</a:t>
            </a:r>
          </a:p>
          <a:p>
            <a:pPr algn="ctr"/>
            <a:r>
              <a:rPr kumimoji="1" lang="en-US" altLang="ja-JP">
                <a:solidFill>
                  <a:srgbClr val="0070C0"/>
                </a:solidFill>
              </a:rPr>
              <a:t>data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3815" y="46320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OS</a:t>
            </a:r>
            <a:endParaRPr kumimoji="1" lang="ja-JP" alt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4656846" y="4701306"/>
            <a:ext cx="1420110" cy="438209"/>
          </a:xfrm>
          <a:prstGeom prst="wedgeRoundRectCallout">
            <a:avLst>
              <a:gd name="adj1" fmla="val -39646"/>
              <a:gd name="adj2" fmla="val 109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decrypt</a:t>
            </a:r>
          </a:p>
        </p:txBody>
      </p:sp>
      <p:cxnSp>
        <p:nvCxnSpPr>
          <p:cNvPr id="180" name="Straight Arrow Connector 179"/>
          <p:cNvCxnSpPr>
            <a:stCxn id="10" idx="1"/>
            <a:endCxn id="9" idx="3"/>
          </p:cNvCxnSpPr>
          <p:nvPr/>
        </p:nvCxnSpPr>
        <p:spPr>
          <a:xfrm flipH="1">
            <a:off x="4978387" y="5676227"/>
            <a:ext cx="1358901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058955" y="5694484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C00000"/>
                </a:solidFill>
              </a:rPr>
              <a:t>encrypted</a:t>
            </a:r>
          </a:p>
          <a:p>
            <a:pPr algn="ctr"/>
            <a:r>
              <a:rPr kumimoji="1" lang="en-US" altLang="ja-JP">
                <a:solidFill>
                  <a:srgbClr val="C00000"/>
                </a:solidFill>
              </a:rPr>
              <a:t>data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cxnSp>
        <p:nvCxnSpPr>
          <p:cNvPr id="185" name="Straight Arrow Connector 184"/>
          <p:cNvCxnSpPr>
            <a:stCxn id="7" idx="0"/>
            <a:endCxn id="5" idx="4"/>
          </p:cNvCxnSpPr>
          <p:nvPr/>
        </p:nvCxnSpPr>
        <p:spPr>
          <a:xfrm flipH="1" flipV="1">
            <a:off x="1861779" y="4791644"/>
            <a:ext cx="1" cy="49695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9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68"/>
    </mc:Choice>
    <mc:Fallback>
      <p:transition spd="slow" advTm="3286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Write to the Page Cache/Disk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Cache-Crypt encrypts data in application's buffer</a:t>
            </a:r>
          </a:p>
          <a:p>
            <a:pPr lvl="1"/>
            <a:r>
              <a:rPr lang="en-US" altLang="ja-JP"/>
              <a:t>Decrypt data in the page cache if necessary</a:t>
            </a:r>
          </a:p>
          <a:p>
            <a:r>
              <a:rPr kumimoji="1" lang="en-US" altLang="ja-JP"/>
              <a:t>dm-crypt directly writes it back to a disk</a:t>
            </a:r>
          </a:p>
          <a:p>
            <a:pPr lvl="1"/>
            <a:r>
              <a:rPr lang="en-US" altLang="ja-JP"/>
              <a:t>Encryption by dm-crypt is bypassed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647706" y="4573569"/>
            <a:ext cx="5247861" cy="1579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40820" y="4851866"/>
            <a:ext cx="1186008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VFS</a:t>
            </a:r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577711" y="4851865"/>
            <a:ext cx="1052063" cy="1012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Cache-</a:t>
            </a:r>
          </a:p>
          <a:p>
            <a:pPr algn="ctr"/>
            <a:r>
              <a:rPr kumimoji="1" lang="en-US" altLang="ja-JP"/>
              <a:t>Crypt</a:t>
            </a:r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4086478" y="4851865"/>
            <a:ext cx="1500051" cy="1012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encrypted</a:t>
            </a:r>
          </a:p>
          <a:p>
            <a:pPr algn="ctr"/>
            <a:r>
              <a:rPr lang="en-US" altLang="ja-JP"/>
              <a:t>page cache</a:t>
            </a:r>
            <a:endParaRPr kumimoji="1" lang="ja-JP" alt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33218" y="4366280"/>
            <a:ext cx="1" cy="496957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78214" y="62018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OS</a:t>
            </a:r>
            <a:endParaRPr kumimoji="1" lang="ja-JP" alt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919719" y="4288335"/>
            <a:ext cx="1420110" cy="438209"/>
          </a:xfrm>
          <a:prstGeom prst="wedgeRoundRectCallout">
            <a:avLst>
              <a:gd name="adj1" fmla="val -39646"/>
              <a:gd name="adj2" fmla="val 109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0820" y="5476599"/>
            <a:ext cx="1184799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dm-crypt</a:t>
            </a:r>
            <a:endParaRPr kumimoji="1" lang="ja-JP" altLang="en-US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1533218" y="5864225"/>
            <a:ext cx="2" cy="56693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125619" y="5665442"/>
            <a:ext cx="436872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25619" y="5041813"/>
            <a:ext cx="436872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29774" y="5673182"/>
            <a:ext cx="436872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49606" y="5044041"/>
            <a:ext cx="436872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56794" y="5167951"/>
            <a:ext cx="566530" cy="360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Rectangle 48"/>
          <p:cNvSpPr/>
          <p:nvPr/>
        </p:nvSpPr>
        <p:spPr>
          <a:xfrm>
            <a:off x="7785678" y="5167951"/>
            <a:ext cx="566530" cy="360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Rectangle 49"/>
          <p:cNvSpPr/>
          <p:nvPr/>
        </p:nvSpPr>
        <p:spPr>
          <a:xfrm>
            <a:off x="6656794" y="5969622"/>
            <a:ext cx="566530" cy="360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Rectangle 51"/>
          <p:cNvSpPr/>
          <p:nvPr/>
        </p:nvSpPr>
        <p:spPr>
          <a:xfrm>
            <a:off x="7785678" y="5969622"/>
            <a:ext cx="566530" cy="3604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Rectangle 52"/>
          <p:cNvSpPr/>
          <p:nvPr/>
        </p:nvSpPr>
        <p:spPr>
          <a:xfrm>
            <a:off x="6656794" y="4366280"/>
            <a:ext cx="566530" cy="3604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Rectangle 53"/>
          <p:cNvSpPr/>
          <p:nvPr/>
        </p:nvSpPr>
        <p:spPr>
          <a:xfrm>
            <a:off x="7223324" y="4366280"/>
            <a:ext cx="566530" cy="3604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Rectangle 54"/>
          <p:cNvSpPr/>
          <p:nvPr/>
        </p:nvSpPr>
        <p:spPr>
          <a:xfrm>
            <a:off x="7785678" y="4366280"/>
            <a:ext cx="566530" cy="3604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Rectangle 50"/>
          <p:cNvSpPr/>
          <p:nvPr/>
        </p:nvSpPr>
        <p:spPr>
          <a:xfrm>
            <a:off x="6910939" y="5969622"/>
            <a:ext cx="1074342" cy="3604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Rectangle 47"/>
          <p:cNvSpPr/>
          <p:nvPr/>
        </p:nvSpPr>
        <p:spPr>
          <a:xfrm>
            <a:off x="7223324" y="5167951"/>
            <a:ext cx="566530" cy="3604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Down Arrow 55"/>
          <p:cNvSpPr/>
          <p:nvPr/>
        </p:nvSpPr>
        <p:spPr>
          <a:xfrm>
            <a:off x="7266503" y="4855984"/>
            <a:ext cx="480171" cy="1827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Down Arrow 56"/>
          <p:cNvSpPr/>
          <p:nvPr/>
        </p:nvSpPr>
        <p:spPr>
          <a:xfrm>
            <a:off x="7266503" y="5665284"/>
            <a:ext cx="480171" cy="1827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7783687" y="476182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decrypt</a:t>
            </a:r>
            <a:endParaRPr kumimoji="1" lang="ja-JP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7783687" y="555474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write</a:t>
            </a:r>
            <a:endParaRPr kumimoji="1" lang="ja-JP" alt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5476461" y="4366280"/>
            <a:ext cx="1043609" cy="76487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10486" y="5330530"/>
            <a:ext cx="1050787" cy="99957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23323" y="5973283"/>
            <a:ext cx="566530" cy="360483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54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69"/>
    </mc:Choice>
    <mc:Fallback>
      <p:transition spd="slow" advTm="6396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Retrieving Cryptographic Information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dm-crypt cannot register cryptographic information before encryption</a:t>
            </a:r>
          </a:p>
          <a:p>
            <a:pPr lvl="1"/>
            <a:r>
              <a:rPr kumimoji="1" lang="en-US" altLang="ja-JP"/>
              <a:t>It is not invoked until writeback</a:t>
            </a:r>
          </a:p>
          <a:p>
            <a:r>
              <a:rPr kumimoji="1" lang="en-US" altLang="ja-JP"/>
              <a:t>Cache-Crypt retrieves necessary information from dm-crypt</a:t>
            </a:r>
          </a:p>
          <a:p>
            <a:pPr lvl="1"/>
            <a:r>
              <a:rPr lang="en-US" altLang="ja-JP"/>
              <a:t>W</a:t>
            </a:r>
            <a:r>
              <a:rPr kumimoji="1" lang="en-US" altLang="ja-JP"/>
              <a:t>hen the page cache is allocated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2937993" y="4939743"/>
            <a:ext cx="1083365" cy="894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block</a:t>
            </a:r>
          </a:p>
          <a:p>
            <a:pPr algn="ctr"/>
            <a:r>
              <a:rPr lang="en-US" altLang="ja-JP"/>
              <a:t>device</a:t>
            </a:r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4831326" y="4939744"/>
            <a:ext cx="1083365" cy="8945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6724657" y="4939744"/>
            <a:ext cx="1083365" cy="894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dm-crypt</a:t>
            </a:r>
          </a:p>
          <a:p>
            <a:pPr algn="ctr"/>
            <a:r>
              <a:rPr lang="en-US" altLang="ja-JP"/>
              <a:t>config</a:t>
            </a:r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17645" y="584490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/>
              <a:t>device-mapper</a:t>
            </a:r>
          </a:p>
          <a:p>
            <a:pPr algn="ctr"/>
            <a:r>
              <a:rPr lang="en-US" altLang="ja-JP"/>
              <a:t>table</a:t>
            </a:r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4831326" y="5237919"/>
            <a:ext cx="1083365" cy="298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crypt</a:t>
            </a:r>
            <a:endParaRPr kumimoji="1" lang="ja-JP" altLang="en-US"/>
          </a:p>
        </p:txBody>
      </p:sp>
      <p:cxnSp>
        <p:nvCxnSpPr>
          <p:cNvPr id="13" name="Straight Arrow Connector 12"/>
          <p:cNvCxnSpPr>
            <a:stCxn id="10" idx="3"/>
            <a:endCxn id="8" idx="1"/>
          </p:cNvCxnSpPr>
          <p:nvPr/>
        </p:nvCxnSpPr>
        <p:spPr>
          <a:xfrm>
            <a:off x="5914691" y="5387007"/>
            <a:ext cx="80996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</p:cNvCxnSpPr>
          <p:nvPr/>
        </p:nvCxnSpPr>
        <p:spPr>
          <a:xfrm flipV="1">
            <a:off x="4021358" y="5072268"/>
            <a:ext cx="809968" cy="31473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55202" y="4939738"/>
            <a:ext cx="972823" cy="894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page</a:t>
            </a:r>
          </a:p>
          <a:p>
            <a:pPr algn="ctr"/>
            <a:r>
              <a:rPr lang="en-US" altLang="ja-JP"/>
              <a:t>cache</a:t>
            </a:r>
            <a:endParaRPr kumimoji="1" lang="ja-JP" alt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28027" y="5387000"/>
            <a:ext cx="80996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8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27"/>
    </mc:Choice>
    <mc:Fallback>
      <p:transition spd="slow" advTm="5262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Performance Issues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W</a:t>
            </a:r>
            <a:r>
              <a:rPr kumimoji="1" lang="en-US" altLang="ja-JP"/>
              <a:t>rite performance largely degrades</a:t>
            </a:r>
          </a:p>
          <a:p>
            <a:pPr lvl="1"/>
            <a:r>
              <a:rPr kumimoji="1" lang="en-US" altLang="ja-JP"/>
              <a:t>The system call just stores data in the page cache</a:t>
            </a:r>
          </a:p>
          <a:p>
            <a:pPr lvl="2"/>
            <a:r>
              <a:rPr kumimoji="1" lang="en-US" altLang="ja-JP"/>
              <a:t>Without immediate disk access</a:t>
            </a:r>
          </a:p>
          <a:p>
            <a:pPr lvl="1"/>
            <a:r>
              <a:rPr kumimoji="1" lang="en-US" altLang="ja-JP"/>
              <a:t>Encryption is performed in the critical path</a:t>
            </a:r>
          </a:p>
          <a:p>
            <a:r>
              <a:rPr kumimoji="1" lang="en-US" altLang="ja-JP"/>
              <a:t>Encryption and decryption can be repeated</a:t>
            </a:r>
          </a:p>
          <a:p>
            <a:pPr lvl="1"/>
            <a:r>
              <a:rPr kumimoji="1" lang="en-US" altLang="ja-JP"/>
              <a:t>When the same block is accessed little by little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3906078" y="4929987"/>
            <a:ext cx="4651513" cy="1399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4172136" y="5204417"/>
            <a:ext cx="749136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VFS</a:t>
            </a:r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5383281" y="5208282"/>
            <a:ext cx="977354" cy="804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Cache-</a:t>
            </a:r>
          </a:p>
          <a:p>
            <a:pPr algn="ctr"/>
            <a:r>
              <a:rPr kumimoji="1" lang="en-US" altLang="ja-JP"/>
              <a:t>Crypt</a:t>
            </a:r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6797507" y="5211164"/>
            <a:ext cx="1451971" cy="8048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encrypted</a:t>
            </a:r>
          </a:p>
          <a:p>
            <a:pPr algn="ctr"/>
            <a:r>
              <a:rPr lang="en-US" altLang="ja-JP"/>
              <a:t>page cache</a:t>
            </a:r>
            <a:endParaRPr kumimoji="1" lang="ja-JP" alt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46703" y="4727586"/>
            <a:ext cx="1" cy="496957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31188" y="5398230"/>
            <a:ext cx="436872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60635" y="5398230"/>
            <a:ext cx="436872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3849" y="4929987"/>
            <a:ext cx="2575652" cy="1399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51283" y="5219654"/>
            <a:ext cx="749136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VFS</a:t>
            </a:r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937291" y="5217905"/>
            <a:ext cx="796941" cy="824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page</a:t>
            </a:r>
          </a:p>
          <a:p>
            <a:pPr algn="ctr"/>
            <a:r>
              <a:rPr lang="en-US" altLang="ja-JP"/>
              <a:t>cache</a:t>
            </a:r>
            <a:endParaRPr kumimoji="1" lang="ja-JP" alt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25849" y="4722697"/>
            <a:ext cx="1" cy="496957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00419" y="5413467"/>
            <a:ext cx="436872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3369365" y="5224543"/>
            <a:ext cx="278296" cy="66936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32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85"/>
    </mc:Choice>
    <mc:Fallback>
      <p:transition spd="slow" advTm="4348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Delayed Encryption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Defer encryption of the page cache</a:t>
            </a:r>
          </a:p>
          <a:p>
            <a:pPr lvl="1"/>
            <a:r>
              <a:rPr lang="en-US" altLang="ja-JP" dirty="0"/>
              <a:t>Keep unencrypted data temporarily</a:t>
            </a:r>
          </a:p>
          <a:p>
            <a:pPr lvl="1"/>
            <a:r>
              <a:rPr kumimoji="1" lang="en-US" altLang="ja-JP" dirty="0"/>
              <a:t>Encrypt the page cache asynchronously</a:t>
            </a:r>
          </a:p>
          <a:p>
            <a:r>
              <a:rPr kumimoji="1" lang="en-US" altLang="ja-JP" dirty="0" smtClean="0"/>
              <a:t>The </a:t>
            </a:r>
            <a:r>
              <a:rPr kumimoji="1" lang="en-US" altLang="ja-JP" dirty="0"/>
              <a:t>delay is a trade-off between security and </a:t>
            </a:r>
            <a:r>
              <a:rPr kumimoji="1" lang="en-US" altLang="ja-JP" dirty="0" smtClean="0"/>
              <a:t>performance</a:t>
            </a:r>
          </a:p>
          <a:p>
            <a:pPr lvl="1"/>
            <a:r>
              <a:rPr lang="en-US" altLang="ja-JP" dirty="0" smtClean="0"/>
              <a:t>It takes not a short time for physical attacks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1192695" y="4943544"/>
            <a:ext cx="6592211" cy="1540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3407961" y="5221839"/>
            <a:ext cx="977354" cy="804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Cache-</a:t>
            </a:r>
          </a:p>
          <a:p>
            <a:pPr algn="ctr"/>
            <a:r>
              <a:rPr kumimoji="1" lang="en-US" altLang="ja-JP"/>
              <a:t>Crypt</a:t>
            </a:r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5915239" y="5217974"/>
            <a:ext cx="1475162" cy="3876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unencrypted</a:t>
            </a:r>
            <a:endParaRPr kumimoji="1" lang="ja-JP" alt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37608" y="4715262"/>
            <a:ext cx="1" cy="496957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55868" y="5411787"/>
            <a:ext cx="436872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85315" y="5411787"/>
            <a:ext cx="1529924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36401" y="5471769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0070C0"/>
                </a:solidFill>
              </a:rPr>
              <a:t>unencrypted</a:t>
            </a:r>
          </a:p>
          <a:p>
            <a:pPr algn="ctr"/>
            <a:r>
              <a:rPr lang="en-US" altLang="ja-JP">
                <a:solidFill>
                  <a:srgbClr val="0070C0"/>
                </a:solidFill>
              </a:rPr>
              <a:t>data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5239" y="5614189"/>
            <a:ext cx="1475162" cy="4125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encrypted</a:t>
            </a:r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013101" y="602901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page cache</a:t>
            </a:r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1526962" y="5217974"/>
            <a:ext cx="1421295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VFS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6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83"/>
    </mc:Choice>
    <mc:Fallback>
      <p:transition spd="slow" advTm="456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Secure Key Management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Protect the cryptographic key of dm-crypt using ARMORED </a:t>
            </a:r>
            <a:r>
              <a:rPr kumimoji="1" lang="en-US" altLang="ja-JP" sz="2400" dirty="0"/>
              <a:t>[</a:t>
            </a:r>
            <a:r>
              <a:rPr kumimoji="1" lang="en-US" altLang="ja-JP" sz="2400" dirty="0" err="1"/>
              <a:t>Götzfried</a:t>
            </a:r>
            <a:r>
              <a:rPr kumimoji="1" lang="en-US" altLang="ja-JP" sz="2400" dirty="0"/>
              <a:t> et al.'13]</a:t>
            </a:r>
            <a:endParaRPr kumimoji="1" lang="en-US" altLang="ja-JP" sz="2600" dirty="0"/>
          </a:p>
          <a:p>
            <a:pPr lvl="1"/>
            <a:r>
              <a:rPr kumimoji="1" lang="en-US" altLang="ja-JP" dirty="0"/>
              <a:t>Store the key in CPU debug registers</a:t>
            </a:r>
          </a:p>
          <a:p>
            <a:pPr lvl="2"/>
            <a:r>
              <a:rPr kumimoji="1" lang="en-US" altLang="ja-JP" dirty="0"/>
              <a:t>Prevent key theft by physical attacks</a:t>
            </a:r>
            <a:endParaRPr kumimoji="1" lang="ja-JP" altLang="en-US" dirty="0"/>
          </a:p>
          <a:p>
            <a:pPr lvl="1"/>
            <a:r>
              <a:rPr lang="en-US" altLang="ja-JP" dirty="0"/>
              <a:t>Perform cryptographic operations using only CPU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377" y="5001321"/>
            <a:ext cx="1294061" cy="1046432"/>
          </a:xfrm>
          <a:prstGeom prst="rect">
            <a:avLst/>
          </a:prstGeom>
        </p:spPr>
      </p:pic>
      <p:pic>
        <p:nvPicPr>
          <p:cNvPr id="5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40" y="4557839"/>
            <a:ext cx="504527" cy="4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67169" y="5491419"/>
            <a:ext cx="1571543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dm-crypt</a:t>
            </a:r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2467169" y="4875510"/>
            <a:ext cx="1571543" cy="3876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Cache-Crypt</a:t>
            </a:r>
            <a:endParaRPr kumimoji="1" lang="ja-JP" altLang="en-US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4038712" y="4875510"/>
            <a:ext cx="1291665" cy="19381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</p:cNvCxnSpPr>
          <p:nvPr/>
        </p:nvCxnSpPr>
        <p:spPr>
          <a:xfrm flipV="1">
            <a:off x="4038712" y="5069324"/>
            <a:ext cx="1291665" cy="61590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45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71"/>
    </mc:Choice>
    <mc:Fallback>
      <p:transition spd="slow" advTm="3917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Experiments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We conducted experiments to examine the performance of Cache-Crypt</a:t>
            </a:r>
          </a:p>
          <a:p>
            <a:pPr lvl="1"/>
            <a:r>
              <a:rPr lang="en-US" altLang="ja-JP"/>
              <a:t>Using the fio benchmark</a:t>
            </a:r>
          </a:p>
          <a:p>
            <a:r>
              <a:rPr lang="en-US" altLang="ja-JP"/>
              <a:t>Comparison</a:t>
            </a:r>
            <a:endParaRPr kumimoji="1" lang="en-US" altLang="ja-JP"/>
          </a:p>
          <a:p>
            <a:pPr lvl="1"/>
            <a:r>
              <a:rPr lang="en-US" altLang="ja-JP"/>
              <a:t>Cache-Crypt with/without delayed encryption</a:t>
            </a:r>
          </a:p>
          <a:p>
            <a:pPr lvl="1"/>
            <a:r>
              <a:rPr lang="en-US" altLang="ja-JP"/>
              <a:t>Unintegrated page-cache encryption</a:t>
            </a:r>
          </a:p>
          <a:p>
            <a:pPr lvl="1"/>
            <a:r>
              <a:rPr lang="en-US" altLang="ja-JP"/>
              <a:t>dm-crypt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9537" y="4983982"/>
            <a:ext cx="340509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CPU: Intel Xeon E3-1270 v3</a:t>
            </a:r>
          </a:p>
          <a:p>
            <a:r>
              <a:rPr lang="en-US" altLang="ja-JP" sz="2000"/>
              <a:t>Memory: 8 GB of DRAM</a:t>
            </a:r>
          </a:p>
          <a:p>
            <a:r>
              <a:rPr kumimoji="1" lang="en-US" altLang="ja-JP" sz="2000"/>
              <a:t>Disk: Intel X25-E SSD</a:t>
            </a:r>
          </a:p>
          <a:p>
            <a:r>
              <a:rPr lang="en-US" altLang="ja-JP" sz="2000"/>
              <a:t>OS: Linux 3.5.7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17463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66"/>
    </mc:Choice>
    <mc:Fallback>
      <p:transition spd="slow" advTm="4306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Throughput with Disk Access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Cache-Crypt was comparable to dm-crypt</a:t>
            </a:r>
          </a:p>
          <a:p>
            <a:pPr lvl="1"/>
            <a:r>
              <a:rPr lang="en-US" altLang="ja-JP"/>
              <a:t>Write throughput was 30% lower without delay</a:t>
            </a:r>
          </a:p>
          <a:p>
            <a:pPr lvl="1"/>
            <a:r>
              <a:rPr kumimoji="1" lang="en-US" altLang="ja-JP"/>
              <a:t>Even read throughput was 17-28% lower without integration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46343168"/>
              </p:ext>
            </p:extLst>
          </p:nvPr>
        </p:nvGraphicFramePr>
        <p:xfrm>
          <a:off x="0" y="3801106"/>
          <a:ext cx="5395965" cy="269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34131738"/>
              </p:ext>
            </p:extLst>
          </p:nvPr>
        </p:nvGraphicFramePr>
        <p:xfrm>
          <a:off x="5305530" y="3801107"/>
          <a:ext cx="3719980" cy="269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/>
          <p:cNvSpPr/>
          <p:nvPr/>
        </p:nvSpPr>
        <p:spPr>
          <a:xfrm>
            <a:off x="1083365" y="4456867"/>
            <a:ext cx="592620" cy="324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2391733" y="4569510"/>
            <a:ext cx="592620" cy="324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Oval 8"/>
          <p:cNvSpPr/>
          <p:nvPr/>
        </p:nvSpPr>
        <p:spPr>
          <a:xfrm>
            <a:off x="7635996" y="4668902"/>
            <a:ext cx="592620" cy="324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Oval 10"/>
          <p:cNvSpPr/>
          <p:nvPr/>
        </p:nvSpPr>
        <p:spPr>
          <a:xfrm>
            <a:off x="6282051" y="5686006"/>
            <a:ext cx="592620" cy="324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16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93"/>
    </mc:Choice>
    <mc:Fallback>
      <p:transition spd="slow" advTm="5709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Throughput without Disk Access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Cache-Crypt was 12-19% lower than dm-crypt</a:t>
            </a:r>
          </a:p>
          <a:p>
            <a:pPr lvl="1"/>
            <a:r>
              <a:rPr lang="en-US" altLang="ja-JP"/>
              <a:t>Due to checking encryption status, locking pages, and resetting the timer</a:t>
            </a:r>
          </a:p>
          <a:p>
            <a:pPr lvl="1"/>
            <a:r>
              <a:rPr kumimoji="1" lang="en-US" altLang="ja-JP"/>
              <a:t>Throughput was much lower without delay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00179031"/>
              </p:ext>
            </p:extLst>
          </p:nvPr>
        </p:nvGraphicFramePr>
        <p:xfrm>
          <a:off x="0" y="3999243"/>
          <a:ext cx="5084466" cy="272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78284058"/>
              </p:ext>
            </p:extLst>
          </p:nvPr>
        </p:nvGraphicFramePr>
        <p:xfrm>
          <a:off x="5014127" y="3999243"/>
          <a:ext cx="3918858" cy="272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ight Arrow 7"/>
          <p:cNvSpPr/>
          <p:nvPr/>
        </p:nvSpPr>
        <p:spPr>
          <a:xfrm rot="2630781">
            <a:off x="1153789" y="4631634"/>
            <a:ext cx="278295" cy="192663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ight Arrow 8"/>
          <p:cNvSpPr/>
          <p:nvPr/>
        </p:nvSpPr>
        <p:spPr>
          <a:xfrm rot="2630781">
            <a:off x="2429430" y="4943487"/>
            <a:ext cx="278295" cy="192663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ight Arrow 9"/>
          <p:cNvSpPr/>
          <p:nvPr/>
        </p:nvSpPr>
        <p:spPr>
          <a:xfrm rot="2630781">
            <a:off x="6521963" y="4717987"/>
            <a:ext cx="278295" cy="192663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ight Arrow 11"/>
          <p:cNvSpPr/>
          <p:nvPr/>
        </p:nvSpPr>
        <p:spPr>
          <a:xfrm rot="2630781">
            <a:off x="7797605" y="5025844"/>
            <a:ext cx="278295" cy="192663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83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52"/>
    </mc:Choice>
    <mc:Fallback>
      <p:transition spd="slow" advTm="470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Theft of Smart Devices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Smart devices are at higher risk of theft</a:t>
            </a:r>
            <a:endParaRPr kumimoji="1" lang="en-US" altLang="ja-JP"/>
          </a:p>
          <a:p>
            <a:pPr lvl="1"/>
            <a:r>
              <a:rPr lang="en-US" altLang="ja-JP"/>
              <a:t>Much smaller and more lightweight than laptops</a:t>
            </a:r>
            <a:endParaRPr kumimoji="1" lang="en-US" altLang="ja-JP"/>
          </a:p>
          <a:p>
            <a:pPr lvl="1"/>
            <a:r>
              <a:rPr lang="en-US" altLang="ja-JP"/>
              <a:t>3.1M devices were stolen in the U.S. (2013)</a:t>
            </a:r>
            <a:endParaRPr kumimoji="1" lang="ja-JP" altLang="en-US"/>
          </a:p>
          <a:p>
            <a:r>
              <a:rPr kumimoji="1" lang="en-US" altLang="ja-JP"/>
              <a:t>Users suffer from larger damages</a:t>
            </a:r>
          </a:p>
          <a:p>
            <a:pPr lvl="1"/>
            <a:r>
              <a:rPr lang="en-US" altLang="ja-JP"/>
              <a:t>A larger amount of more sensitive information</a:t>
            </a:r>
          </a:p>
          <a:p>
            <a:pPr lvl="1"/>
            <a:r>
              <a:rPr lang="en-US" altLang="ja-JP"/>
              <a:t>E.g., personal and customer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2" y="4775554"/>
            <a:ext cx="5198858" cy="1802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146" y="6054897"/>
            <a:ext cx="184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2014 Annual State of</a:t>
            </a:r>
          </a:p>
          <a:p>
            <a:r>
              <a:rPr lang="en-US" altLang="ja-JP" sz="1400" dirty="0"/>
              <a:t>the Net Survey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7439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37"/>
    </mc:Choice>
    <mc:Fallback>
      <p:transition spd="slow" advTm="3543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Impact of Delayed Encryption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We measured throughput with asynchronous writeback</a:t>
            </a:r>
          </a:p>
          <a:p>
            <a:pPr lvl="1"/>
            <a:r>
              <a:rPr kumimoji="1" lang="en-US" altLang="ja-JP"/>
              <a:t>Sequential write: no impact of delay</a:t>
            </a:r>
          </a:p>
          <a:p>
            <a:pPr lvl="1"/>
            <a:r>
              <a:rPr kumimoji="1" lang="en-US" altLang="ja-JP"/>
              <a:t>Random read/write: large impact of short delay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54242877"/>
              </p:ext>
            </p:extLst>
          </p:nvPr>
        </p:nvGraphicFramePr>
        <p:xfrm>
          <a:off x="0" y="3667648"/>
          <a:ext cx="4622242" cy="319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0699173"/>
              </p:ext>
            </p:extLst>
          </p:nvPr>
        </p:nvGraphicFramePr>
        <p:xfrm>
          <a:off x="4521758" y="3667648"/>
          <a:ext cx="4300695" cy="319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/>
          <p:cNvSpPr/>
          <p:nvPr/>
        </p:nvSpPr>
        <p:spPr>
          <a:xfrm>
            <a:off x="5640942" y="5735702"/>
            <a:ext cx="592620" cy="324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2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15"/>
    </mc:Choice>
    <mc:Fallback>
      <p:transition spd="slow" advTm="5111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Related Work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TransCrypt </a:t>
            </a:r>
            <a:r>
              <a:rPr kumimoji="1" lang="en-US" altLang="ja-JP" sz="2400"/>
              <a:t>[Sharma'06]</a:t>
            </a:r>
          </a:p>
          <a:p>
            <a:pPr lvl="1"/>
            <a:r>
              <a:rPr lang="en-US" altLang="ja-JP"/>
              <a:t>Optionally encrypt the page cache</a:t>
            </a:r>
          </a:p>
          <a:p>
            <a:pPr lvl="1"/>
            <a:r>
              <a:rPr lang="en-US" altLang="ja-JP"/>
              <a:t>No optimization or evaluation</a:t>
            </a:r>
            <a:endParaRPr kumimoji="1" lang="en-US" altLang="ja-JP"/>
          </a:p>
          <a:p>
            <a:r>
              <a:rPr lang="en-US" altLang="ja-JP"/>
              <a:t>Keypad </a:t>
            </a:r>
            <a:r>
              <a:rPr lang="en-US" altLang="ja-JP" sz="2400"/>
              <a:t>[Geambasu et al.'11]</a:t>
            </a:r>
          </a:p>
          <a:p>
            <a:pPr lvl="1"/>
            <a:r>
              <a:rPr lang="en-US" altLang="ja-JP"/>
              <a:t>Store decryption keys in the server</a:t>
            </a:r>
          </a:p>
          <a:p>
            <a:pPr lvl="1"/>
            <a:r>
              <a:rPr lang="en-US" altLang="ja-JP"/>
              <a:t>Always store encrypted data in the page cache</a:t>
            </a:r>
          </a:p>
          <a:p>
            <a:r>
              <a:rPr lang="en-US" altLang="ja-JP"/>
              <a:t>AMD SME/Intel TME</a:t>
            </a:r>
          </a:p>
          <a:p>
            <a:pPr lvl="1"/>
            <a:r>
              <a:rPr lang="en-US" altLang="ja-JP"/>
              <a:t>Encrypt the entire memory by hardware</a:t>
            </a:r>
          </a:p>
          <a:p>
            <a:pPr lvl="1"/>
            <a:r>
              <a:rPr lang="en-US" altLang="ja-JP"/>
              <a:t>Promising but inflexible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20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167"/>
    </mc:Choice>
    <mc:Fallback>
      <p:transition spd="slow" advTm="8916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Conclusion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Cache-Crypt for e</a:t>
            </a:r>
            <a:r>
              <a:rPr lang="en-US" altLang="ja-JP"/>
              <a:t>fficiently encrypting the page cache in memory</a:t>
            </a:r>
          </a:p>
          <a:p>
            <a:pPr lvl="1"/>
            <a:r>
              <a:rPr kumimoji="1" lang="en-US" altLang="ja-JP"/>
              <a:t>Well integrated with FDE</a:t>
            </a:r>
          </a:p>
          <a:p>
            <a:pPr lvl="2"/>
            <a:r>
              <a:rPr kumimoji="1" lang="en-US" altLang="ja-JP"/>
              <a:t>Avoid redundancy and take advantage of FDE</a:t>
            </a:r>
          </a:p>
          <a:p>
            <a:pPr lvl="1"/>
            <a:r>
              <a:rPr kumimoji="1" lang="en-US" altLang="ja-JP"/>
              <a:t>Perform delayed encryption</a:t>
            </a:r>
          </a:p>
          <a:p>
            <a:pPr lvl="1"/>
            <a:r>
              <a:rPr kumimoji="1" lang="en-US" altLang="ja-JP"/>
              <a:t>Performance degradation up to 19%</a:t>
            </a:r>
          </a:p>
          <a:p>
            <a:r>
              <a:rPr lang="en-US" altLang="ja-JP"/>
              <a:t>Future work</a:t>
            </a:r>
          </a:p>
          <a:p>
            <a:pPr lvl="1"/>
            <a:r>
              <a:rPr kumimoji="1" lang="en-US" altLang="ja-JP"/>
              <a:t>Apply Cache-Crypt to Android devices</a:t>
            </a:r>
          </a:p>
          <a:p>
            <a:pPr lvl="1"/>
            <a:r>
              <a:rPr lang="en-US" altLang="ja-JP"/>
              <a:t>Integrate Cache-Crypt with ARMORED</a:t>
            </a:r>
            <a:endParaRPr kumimoji="1"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12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65"/>
    </mc:Choice>
    <mc:Fallback>
      <p:transition spd="slow" advTm="582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Full Disk Encryption (FDE)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A mechanism for encrypting the entire disk partitions</a:t>
            </a:r>
          </a:p>
          <a:p>
            <a:pPr lvl="1"/>
            <a:r>
              <a:rPr lang="en-US" altLang="ja-JP"/>
              <a:t>Recent OSes enable FDE to protect sensitive data</a:t>
            </a:r>
          </a:p>
          <a:p>
            <a:pPr lvl="1"/>
            <a:r>
              <a:rPr kumimoji="1" lang="en-US" altLang="ja-JP"/>
              <a:t>E.g., dm-crypt in Android OS</a:t>
            </a:r>
          </a:p>
          <a:p>
            <a:r>
              <a:rPr lang="en-US" altLang="ja-JP"/>
              <a:t>Attackers cannot decrypt data</a:t>
            </a:r>
          </a:p>
          <a:p>
            <a:pPr lvl="1"/>
            <a:r>
              <a:rPr lang="en-US" altLang="ja-JP"/>
              <a:t>Unless they know user's PIN or password</a:t>
            </a:r>
            <a:endParaRPr kumimoji="1"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3548269" y="5271825"/>
            <a:ext cx="3180521" cy="10802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Can 9"/>
          <p:cNvSpPr/>
          <p:nvPr/>
        </p:nvSpPr>
        <p:spPr>
          <a:xfrm>
            <a:off x="2584510" y="5706042"/>
            <a:ext cx="427382" cy="34787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03953" y="5010651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/>
              <a:t>encrypted</a:t>
            </a:r>
          </a:p>
          <a:p>
            <a:pPr algn="ctr"/>
            <a:r>
              <a:rPr kumimoji="1" lang="en-US" altLang="ja-JP"/>
              <a:t>disk</a:t>
            </a:r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3935894" y="5686164"/>
            <a:ext cx="1421295" cy="3876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FDE</a:t>
            </a:r>
            <a:endParaRPr kumimoji="1" lang="ja-JP" altLang="en-US"/>
          </a:p>
        </p:txBody>
      </p:sp>
      <p:cxnSp>
        <p:nvCxnSpPr>
          <p:cNvPr id="13" name="Straight Arrow Connector 12"/>
          <p:cNvCxnSpPr>
            <a:stCxn id="13" idx="4"/>
          </p:cNvCxnSpPr>
          <p:nvPr/>
        </p:nvCxnSpPr>
        <p:spPr>
          <a:xfrm>
            <a:off x="3011892" y="5879977"/>
            <a:ext cx="924002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9981" y="598275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OS</a:t>
            </a:r>
            <a:endParaRPr kumimoji="1" lang="ja-JP" altLang="en-US"/>
          </a:p>
        </p:txBody>
      </p:sp>
      <p:pic>
        <p:nvPicPr>
          <p:cNvPr id="17" name="図 12" descr="MC900389182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25" y="5544302"/>
            <a:ext cx="533400" cy="671349"/>
          </a:xfrm>
          <a:prstGeom prst="rect">
            <a:avLst/>
          </a:prstGeom>
        </p:spPr>
      </p:pic>
      <p:pic>
        <p:nvPicPr>
          <p:cNvPr id="18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56" y="5645110"/>
            <a:ext cx="504527" cy="4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07426" y="474767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PIN</a:t>
            </a:r>
            <a:endParaRPr kumimoji="1" lang="ja-JP" altLang="en-US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5992120" y="5117009"/>
            <a:ext cx="11114" cy="52810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032" y="52718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/>
              <a:t>?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74149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22"/>
    </mc:Choice>
    <mc:Fallback>
      <p:transition spd="slow" advTm="494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Information Leak</a:t>
            </a:r>
            <a:r>
              <a:rPr kumimoji="1" lang="en-US" altLang="ja-JP"/>
              <a:t> from Memory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Non-volatile main memory (NVMM) is emerging</a:t>
            </a:r>
          </a:p>
          <a:p>
            <a:pPr lvl="1"/>
            <a:r>
              <a:rPr lang="en-US" altLang="ja-JP"/>
              <a:t>E.g., STT-MRAM and NVDIMM</a:t>
            </a:r>
            <a:endParaRPr kumimoji="1" lang="en-US" altLang="ja-JP"/>
          </a:p>
          <a:p>
            <a:pPr lvl="1"/>
            <a:r>
              <a:rPr lang="en-US" altLang="ja-JP"/>
              <a:t>Keep data without a power supply</a:t>
            </a:r>
          </a:p>
          <a:p>
            <a:r>
              <a:rPr kumimoji="1" lang="en-US" altLang="ja-JP"/>
              <a:t>Attackers can steal sensitive data from NVMM more easily</a:t>
            </a:r>
          </a:p>
          <a:p>
            <a:pPr lvl="1"/>
            <a:r>
              <a:rPr lang="en-US" altLang="ja-JP"/>
              <a:t>Any data in NVMM is not destroyed by power-off</a:t>
            </a:r>
            <a:endParaRPr kumimoji="1"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44" y="5154726"/>
            <a:ext cx="2734479" cy="1449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181" y="5154726"/>
            <a:ext cx="2192871" cy="14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43"/>
    </mc:Choice>
    <mc:Fallback>
      <p:transition spd="slow" advTm="4604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Cold boot Attack </a:t>
            </a:r>
            <a:r>
              <a:rPr kumimoji="1" lang="en-US" altLang="ja-JP" sz="2800"/>
              <a:t>[Halderman et al.'08]</a:t>
            </a:r>
            <a:endParaRPr kumimoji="1" lang="ja-JP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Real t</a:t>
            </a:r>
            <a:r>
              <a:rPr kumimoji="1" lang="en-US" altLang="ja-JP"/>
              <a:t>hreat for currently used DRAM</a:t>
            </a:r>
          </a:p>
          <a:p>
            <a:pPr lvl="1"/>
            <a:r>
              <a:rPr kumimoji="1" lang="en-US" altLang="ja-JP"/>
              <a:t>Cool memory modules to delay data destruction without a power supply</a:t>
            </a:r>
          </a:p>
          <a:p>
            <a:pPr lvl="1"/>
            <a:r>
              <a:rPr kumimoji="1" lang="en-US" altLang="ja-JP"/>
              <a:t>Attach the modules to attacker's device</a:t>
            </a:r>
          </a:p>
          <a:p>
            <a:r>
              <a:rPr lang="en-US" altLang="ja-JP"/>
              <a:t>Also reported for Android devices </a:t>
            </a:r>
            <a:r>
              <a:rPr lang="en-US" altLang="ja-JP" sz="2400"/>
              <a:t>[Muller et al.'13]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52" y="4601817"/>
            <a:ext cx="2836897" cy="1889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3" descr="frost_gnex_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7" y="4573981"/>
            <a:ext cx="2556338" cy="191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3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75"/>
    </mc:Choice>
    <mc:Fallback>
      <p:transition spd="slow" advTm="570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Our Focus: the Page Cache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Preserve disk data for faster file access</a:t>
            </a:r>
            <a:endParaRPr kumimoji="1" lang="en-US" altLang="ja-JP">
              <a:solidFill>
                <a:srgbClr val="C00000"/>
              </a:solidFill>
            </a:endParaRPr>
          </a:p>
          <a:p>
            <a:pPr lvl="1"/>
            <a:r>
              <a:rPr lang="en-US" altLang="ja-JP"/>
              <a:t>Data read from a disk</a:t>
            </a:r>
          </a:p>
          <a:p>
            <a:pPr lvl="1"/>
            <a:r>
              <a:rPr lang="en-US" altLang="ja-JP"/>
              <a:t>Data written by applications</a:t>
            </a:r>
          </a:p>
          <a:p>
            <a:r>
              <a:rPr lang="en-US" altLang="ja-JP"/>
              <a:t>Part of the disk data leaks even under FDE</a:t>
            </a:r>
          </a:p>
          <a:p>
            <a:pPr lvl="1"/>
            <a:r>
              <a:rPr lang="en-US" altLang="ja-JP"/>
              <a:t>The size of the page cache is increasing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Oval 4"/>
          <p:cNvSpPr/>
          <p:nvPr/>
        </p:nvSpPr>
        <p:spPr>
          <a:xfrm>
            <a:off x="2787926" y="4374201"/>
            <a:ext cx="1590261" cy="4373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/>
              <a:t>application</a:t>
            </a:r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2484783" y="5030184"/>
            <a:ext cx="4621696" cy="1461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5211725" y="5299031"/>
            <a:ext cx="1500051" cy="9139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page cache</a:t>
            </a:r>
            <a:endParaRPr kumimoji="1" lang="ja-JP" altLang="en-US"/>
          </a:p>
        </p:txBody>
      </p:sp>
      <p:cxnSp>
        <p:nvCxnSpPr>
          <p:cNvPr id="8" name="Straight Arrow Connector 7"/>
          <p:cNvCxnSpPr>
            <a:endCxn id="8" idx="0"/>
          </p:cNvCxnSpPr>
          <p:nvPr/>
        </p:nvCxnSpPr>
        <p:spPr>
          <a:xfrm>
            <a:off x="3583057" y="4811522"/>
            <a:ext cx="1" cy="496957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72408" y="5299031"/>
            <a:ext cx="1421295" cy="3876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filesystems</a:t>
            </a:r>
            <a:endParaRPr kumimoji="1" lang="ja-JP" altLang="en-US"/>
          </a:p>
        </p:txBody>
      </p:sp>
      <p:sp>
        <p:nvSpPr>
          <p:cNvPr id="10" name="Can 9"/>
          <p:cNvSpPr/>
          <p:nvPr/>
        </p:nvSpPr>
        <p:spPr>
          <a:xfrm>
            <a:off x="1521024" y="5845191"/>
            <a:ext cx="427382" cy="34787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40467" y="5149800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/>
              <a:t>encrypted</a:t>
            </a:r>
          </a:p>
          <a:p>
            <a:pPr algn="ctr"/>
            <a:r>
              <a:rPr kumimoji="1" lang="en-US" altLang="ja-JP"/>
              <a:t>disk</a:t>
            </a:r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2872408" y="5825313"/>
            <a:ext cx="1421295" cy="3876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FDE</a:t>
            </a:r>
            <a:endParaRPr kumimoji="1" lang="ja-JP" altLang="en-US"/>
          </a:p>
        </p:txBody>
      </p:sp>
      <p:cxnSp>
        <p:nvCxnSpPr>
          <p:cNvPr id="14" name="Straight Arrow Connector 13"/>
          <p:cNvCxnSpPr>
            <a:stCxn id="10" idx="4"/>
            <a:endCxn id="12" idx="1"/>
          </p:cNvCxnSpPr>
          <p:nvPr/>
        </p:nvCxnSpPr>
        <p:spPr>
          <a:xfrm>
            <a:off x="1948406" y="6019126"/>
            <a:ext cx="924002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93030" y="6019126"/>
            <a:ext cx="918695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93029" y="5492844"/>
            <a:ext cx="918695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88388" y="464244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OS</a:t>
            </a:r>
            <a:endParaRPr kumimoji="1" lang="ja-JP" altLang="en-US"/>
          </a:p>
        </p:txBody>
      </p:sp>
      <p:pic>
        <p:nvPicPr>
          <p:cNvPr id="21" name="図 12" descr="MC900389182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9560" y="5173842"/>
            <a:ext cx="533400" cy="6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1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391"/>
    </mc:Choice>
    <mc:Fallback>
      <p:transition spd="slow" advTm="7039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Cache-Crypt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Efficient page-cache encryption</a:t>
            </a:r>
          </a:p>
          <a:p>
            <a:pPr lvl="1"/>
            <a:r>
              <a:rPr lang="en-US" altLang="ja-JP"/>
              <a:t>Keep data in the page cache encrypted</a:t>
            </a:r>
          </a:p>
          <a:p>
            <a:pPr lvl="2"/>
            <a:r>
              <a:rPr lang="en-US" altLang="ja-JP"/>
              <a:t>Decrypt it only when applications access files</a:t>
            </a:r>
          </a:p>
          <a:p>
            <a:pPr lvl="2"/>
            <a:r>
              <a:rPr lang="en-US" altLang="ja-JP"/>
              <a:t>Protect it from physical attacks</a:t>
            </a:r>
          </a:p>
          <a:p>
            <a:pPr lvl="1"/>
            <a:r>
              <a:rPr lang="en-US" altLang="ja-JP"/>
              <a:t>Independent of individual filesystems </a:t>
            </a:r>
          </a:p>
          <a:p>
            <a:pPr lvl="2"/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Oval 8"/>
          <p:cNvSpPr/>
          <p:nvPr/>
        </p:nvSpPr>
        <p:spPr>
          <a:xfrm>
            <a:off x="1255490" y="4384139"/>
            <a:ext cx="1590261" cy="4373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/>
              <a:t>application</a:t>
            </a:r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952347" y="5040121"/>
            <a:ext cx="7384774" cy="13109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1339974" y="5318417"/>
            <a:ext cx="1421295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VFS</a:t>
            </a:r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1339974" y="5706043"/>
            <a:ext cx="1421295" cy="3876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filesystems</a:t>
            </a:r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4116150" y="5318417"/>
            <a:ext cx="1057167" cy="7752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Cache-</a:t>
            </a:r>
          </a:p>
          <a:p>
            <a:pPr algn="ctr"/>
            <a:r>
              <a:rPr kumimoji="1" lang="en-US" altLang="ja-JP"/>
              <a:t>Crypt</a:t>
            </a:r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6509079" y="5318417"/>
            <a:ext cx="1500051" cy="7752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encrypted</a:t>
            </a:r>
          </a:p>
          <a:p>
            <a:pPr algn="ctr"/>
            <a:r>
              <a:rPr lang="en-US" altLang="ja-JP"/>
              <a:t>page cache</a:t>
            </a:r>
            <a:endParaRPr kumimoji="1" lang="ja-JP" alt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61269" y="5512230"/>
            <a:ext cx="1348907" cy="0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2839" y="5551195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0070C0"/>
                </a:solidFill>
              </a:rPr>
              <a:t>decrypted</a:t>
            </a:r>
          </a:p>
          <a:p>
            <a:pPr algn="ctr"/>
            <a:r>
              <a:rPr kumimoji="1" lang="en-US" altLang="ja-JP">
                <a:solidFill>
                  <a:srgbClr val="0070C0"/>
                </a:solidFill>
              </a:rPr>
              <a:t>data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73317" y="5514195"/>
            <a:ext cx="1335762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5" idx="0"/>
          </p:cNvCxnSpPr>
          <p:nvPr/>
        </p:nvCxnSpPr>
        <p:spPr>
          <a:xfrm>
            <a:off x="2050621" y="4821460"/>
            <a:ext cx="1" cy="49695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19030" y="463679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OS</a:t>
            </a:r>
            <a:endParaRPr kumimoji="1" lang="ja-JP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242315" y="5551194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C00000"/>
                </a:solidFill>
              </a:rPr>
              <a:t>encrypted</a:t>
            </a:r>
          </a:p>
          <a:p>
            <a:pPr algn="ctr"/>
            <a:r>
              <a:rPr kumimoji="1" lang="en-US" altLang="ja-JP">
                <a:solidFill>
                  <a:srgbClr val="C00000"/>
                </a:solidFill>
              </a:rPr>
              <a:t>data</a:t>
            </a:r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900"/>
    </mc:Choice>
    <mc:Fallback>
      <p:transition spd="slow" advTm="459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Threat Model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Attackers eavesdrop on the page cache using physical attacks</a:t>
            </a:r>
          </a:p>
          <a:p>
            <a:pPr lvl="1"/>
            <a:r>
              <a:rPr lang="en-US" altLang="ja-JP"/>
              <a:t>Not consider information leak from t</a:t>
            </a:r>
            <a:r>
              <a:rPr kumimoji="1" lang="en-US" altLang="ja-JP"/>
              <a:t>he other kernel memory or process memory</a:t>
            </a:r>
          </a:p>
          <a:p>
            <a:pPr lvl="2"/>
            <a:r>
              <a:rPr lang="en-US" altLang="ja-JP"/>
              <a:t>Use process memory encyption </a:t>
            </a:r>
            <a:r>
              <a:rPr lang="en-US" altLang="ja-JP" sz="2000"/>
              <a:t>[Peterson'10] [Papadorpoulos et al.'17]</a:t>
            </a:r>
            <a:endParaRPr kumimoji="1" lang="en-US" altLang="ja-JP" sz="2000"/>
          </a:p>
          <a:p>
            <a:pPr lvl="1"/>
            <a:r>
              <a:rPr kumimoji="1" lang="en-US" altLang="ja-JP"/>
              <a:t>Not consider data theft inside the system</a:t>
            </a:r>
          </a:p>
          <a:p>
            <a:pPr lvl="2"/>
            <a:r>
              <a:rPr kumimoji="1" lang="en-US" altLang="ja-JP"/>
              <a:t>Intrusion or malware installation</a:t>
            </a:r>
          </a:p>
          <a:p>
            <a:pPr lvl="2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41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6"/>
    </mc:Choice>
    <mc:Fallback>
      <p:transition spd="slow" advTm="3000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Design Issue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Cache-Crypt should be well integrated with FDE (dm-crypt)</a:t>
            </a:r>
          </a:p>
          <a:p>
            <a:pPr lvl="1"/>
            <a:r>
              <a:rPr lang="en-US" altLang="ja-JP"/>
              <a:t>Avoid r</a:t>
            </a:r>
            <a:r>
              <a:rPr kumimoji="1" lang="en-US" altLang="ja-JP"/>
              <a:t>edundant cryptographic operations</a:t>
            </a:r>
          </a:p>
          <a:p>
            <a:pPr lvl="1"/>
            <a:r>
              <a:rPr lang="en-US" altLang="ja-JP"/>
              <a:t>Avoid the i</a:t>
            </a:r>
            <a:r>
              <a:rPr kumimoji="1" lang="en-US" altLang="ja-JP"/>
              <a:t>ncrease in management cost</a:t>
            </a:r>
          </a:p>
          <a:p>
            <a:pPr lvl="2"/>
            <a:r>
              <a:rPr lang="en-US" altLang="ja-JP"/>
              <a:t>E.g., key management</a:t>
            </a:r>
            <a:endParaRPr kumimoji="1" lang="en-US" altLang="ja-JP"/>
          </a:p>
          <a:p>
            <a:endParaRPr kumimoji="1"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872834" y="4452730"/>
            <a:ext cx="7384774" cy="1500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4041607" y="4731259"/>
            <a:ext cx="1047228" cy="9710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Cache-</a:t>
            </a:r>
          </a:p>
          <a:p>
            <a:pPr algn="ctr"/>
            <a:r>
              <a:rPr kumimoji="1" lang="en-US" altLang="ja-JP"/>
              <a:t>Crypt</a:t>
            </a:r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6429566" y="4725047"/>
            <a:ext cx="1500051" cy="9710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encrypted</a:t>
            </a:r>
          </a:p>
          <a:p>
            <a:pPr algn="ctr"/>
            <a:r>
              <a:rPr lang="en-US" altLang="ja-JP"/>
              <a:t>page cache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759548" y="4827537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0070C0"/>
                </a:solidFill>
              </a:rPr>
              <a:t>decrypted</a:t>
            </a:r>
          </a:p>
          <a:p>
            <a:pPr algn="ctr"/>
            <a:r>
              <a:rPr kumimoji="1" lang="en-US" altLang="ja-JP">
                <a:solidFill>
                  <a:srgbClr val="0070C0"/>
                </a:solidFill>
              </a:rPr>
              <a:t>data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5088835" y="5210576"/>
            <a:ext cx="1340731" cy="6212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39517" y="598196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OS</a:t>
            </a:r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1260460" y="5308479"/>
            <a:ext cx="1421295" cy="387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dm-crypt</a:t>
            </a:r>
            <a:endParaRPr kumimoji="1" lang="ja-JP" altLang="en-US"/>
          </a:p>
        </p:txBody>
      </p:sp>
      <p:cxnSp>
        <p:nvCxnSpPr>
          <p:cNvPr id="304" name="Straight Arrow Connector 303"/>
          <p:cNvCxnSpPr/>
          <p:nvPr/>
        </p:nvCxnSpPr>
        <p:spPr>
          <a:xfrm flipV="1">
            <a:off x="2681755" y="5502292"/>
            <a:ext cx="1353352" cy="1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Can 315"/>
          <p:cNvSpPr/>
          <p:nvPr/>
        </p:nvSpPr>
        <p:spPr>
          <a:xfrm>
            <a:off x="1757416" y="6217418"/>
            <a:ext cx="427382" cy="34787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7" name="Straight Arrow Connector 316"/>
          <p:cNvCxnSpPr>
            <a:stCxn id="15" idx="2"/>
            <a:endCxn id="316" idx="1"/>
          </p:cNvCxnSpPr>
          <p:nvPr/>
        </p:nvCxnSpPr>
        <p:spPr>
          <a:xfrm flipH="1">
            <a:off x="1971107" y="5696105"/>
            <a:ext cx="1" cy="521313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2233254" y="621135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encrypted disk</a:t>
            </a:r>
            <a:endParaRPr kumimoji="1" lang="ja-JP" altLang="en-US"/>
          </a:p>
        </p:txBody>
      </p:sp>
      <p:sp>
        <p:nvSpPr>
          <p:cNvPr id="322" name="Rounded Rectangular Callout 321"/>
          <p:cNvSpPr/>
          <p:nvPr/>
        </p:nvSpPr>
        <p:spPr>
          <a:xfrm>
            <a:off x="629384" y="4353655"/>
            <a:ext cx="1420110" cy="661935"/>
          </a:xfrm>
          <a:prstGeom prst="wedgeRoundRectCallout">
            <a:avLst>
              <a:gd name="adj1" fmla="val 42940"/>
              <a:gd name="adj2" fmla="val 1000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/>
              <a:t>decrypt</a:t>
            </a:r>
          </a:p>
          <a:p>
            <a:pPr algn="ctr"/>
            <a:r>
              <a:rPr lang="en-US" altLang="ja-JP"/>
              <a:t>encrypt</a:t>
            </a:r>
            <a:endParaRPr kumimoji="1" lang="ja-JP" altLang="en-US"/>
          </a:p>
        </p:txBody>
      </p:sp>
      <p:sp>
        <p:nvSpPr>
          <p:cNvPr id="323" name="Rounded Rectangular Callout 322"/>
          <p:cNvSpPr/>
          <p:nvPr/>
        </p:nvSpPr>
        <p:spPr>
          <a:xfrm>
            <a:off x="4893627" y="3949330"/>
            <a:ext cx="1420110" cy="661935"/>
          </a:xfrm>
          <a:prstGeom prst="wedgeRoundRectCallout">
            <a:avLst>
              <a:gd name="adj1" fmla="val -44546"/>
              <a:gd name="adj2" fmla="val 92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encrypt</a:t>
            </a:r>
          </a:p>
          <a:p>
            <a:pPr algn="ctr"/>
            <a:r>
              <a:rPr lang="en-US" altLang="ja-JP"/>
              <a:t>decrypt</a:t>
            </a:r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173129" y="5252891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C00000"/>
                </a:solidFill>
              </a:rPr>
              <a:t>encrypted</a:t>
            </a:r>
          </a:p>
          <a:p>
            <a:pPr algn="ctr"/>
            <a:r>
              <a:rPr kumimoji="1" lang="en-US" altLang="ja-JP">
                <a:solidFill>
                  <a:srgbClr val="C00000"/>
                </a:solidFill>
              </a:rPr>
              <a:t>data</a:t>
            </a:r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3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35"/>
    </mc:Choice>
    <mc:Fallback>
      <p:transition spd="slow" advTm="5223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lnDef>
      <a:spPr>
        <a:ln w="28575" cmpd="sng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79106</TotalTime>
  <Words>3457</Words>
  <Application>Microsoft Macintosh PowerPoint</Application>
  <PresentationFormat>On-screen Show (4:3)</PresentationFormat>
  <Paragraphs>473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Black</vt:lpstr>
      <vt:lpstr>Calibri</vt:lpstr>
      <vt:lpstr>MS PGothic</vt:lpstr>
      <vt:lpstr>ＭＳ Ｐゴシック</vt:lpstr>
      <vt:lpstr>Tahoma</vt:lpstr>
      <vt:lpstr>Arial</vt:lpstr>
      <vt:lpstr>エッセンシャル</vt:lpstr>
      <vt:lpstr>Efficient Page-cache Encryption for Smart Devices with Non-volatile Main Memory</vt:lpstr>
      <vt:lpstr>Theft of Smart Devices</vt:lpstr>
      <vt:lpstr>Full Disk Encryption (FDE)</vt:lpstr>
      <vt:lpstr>Information Leak from Memory</vt:lpstr>
      <vt:lpstr>Cold boot Attack [Halderman et al.'08]</vt:lpstr>
      <vt:lpstr>Our Focus: the Page Cache</vt:lpstr>
      <vt:lpstr>Cache-Crypt</vt:lpstr>
      <vt:lpstr>Threat Model</vt:lpstr>
      <vt:lpstr>Design Issue</vt:lpstr>
      <vt:lpstr>Direct Read from a Disk</vt:lpstr>
      <vt:lpstr>Read from the Page Cache</vt:lpstr>
      <vt:lpstr>Write to the Page Cache/Disk</vt:lpstr>
      <vt:lpstr>Retrieving Cryptographic Information</vt:lpstr>
      <vt:lpstr>Performance Issues</vt:lpstr>
      <vt:lpstr>Delayed Encryption</vt:lpstr>
      <vt:lpstr>Secure Key Management</vt:lpstr>
      <vt:lpstr>Experiments</vt:lpstr>
      <vt:lpstr>Throughput with Disk Access</vt:lpstr>
      <vt:lpstr>Throughput without Disk Access</vt:lpstr>
      <vt:lpstr>Impact of Delayed Encryption</vt:lpstr>
      <vt:lpstr>Related Work</vt:lpstr>
      <vt:lpstr>Conclusion</vt:lpstr>
    </vt:vector>
  </TitlesOfParts>
  <Company>Kyushu Institute of Technology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クラウドにおける 仮想マシン・セキュリティ</dc:title>
  <dc:creator>Kourai Kenichi</dc:creator>
  <cp:lastModifiedBy>Kenichi Kourai</cp:lastModifiedBy>
  <cp:revision>1138</cp:revision>
  <dcterms:created xsi:type="dcterms:W3CDTF">2014-07-04T01:06:17Z</dcterms:created>
  <dcterms:modified xsi:type="dcterms:W3CDTF">2018-04-11T06:17:25Z</dcterms:modified>
</cp:coreProperties>
</file>