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9"/>
  </p:notesMasterIdLst>
  <p:sldIdLst>
    <p:sldId id="256" r:id="rId2"/>
    <p:sldId id="258" r:id="rId3"/>
    <p:sldId id="259" r:id="rId4"/>
    <p:sldId id="260" r:id="rId5"/>
    <p:sldId id="261" r:id="rId6"/>
    <p:sldId id="285" r:id="rId7"/>
    <p:sldId id="263" r:id="rId8"/>
    <p:sldId id="280" r:id="rId9"/>
    <p:sldId id="265" r:id="rId10"/>
    <p:sldId id="277" r:id="rId11"/>
    <p:sldId id="279" r:id="rId12"/>
    <p:sldId id="267" r:id="rId13"/>
    <p:sldId id="268" r:id="rId14"/>
    <p:sldId id="284"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p:restoredTop sz="76299" autoAdjust="0"/>
  </p:normalViewPr>
  <p:slideViewPr>
    <p:cSldViewPr snapToGrid="0" snapToObjects="1">
      <p:cViewPr varScale="1">
        <p:scale>
          <a:sx n="82" d="100"/>
          <a:sy n="82" d="100"/>
        </p:scale>
        <p:origin x="-144" y="-11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12502;&#12483;&#12463;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numRef>
              <c:f>Sheet1!$A$1:$A$8</c:f>
              <c:numCache>
                <c:formatCode>General</c:formatCode>
                <c:ptCount val="8"/>
                <c:pt idx="0">
                  <c:v>1.0</c:v>
                </c:pt>
                <c:pt idx="1">
                  <c:v>2.0</c:v>
                </c:pt>
                <c:pt idx="2">
                  <c:v>4.0</c:v>
                </c:pt>
                <c:pt idx="3">
                  <c:v>8.0</c:v>
                </c:pt>
                <c:pt idx="4">
                  <c:v>16.0</c:v>
                </c:pt>
                <c:pt idx="5">
                  <c:v>32.0</c:v>
                </c:pt>
                <c:pt idx="6">
                  <c:v>64.0</c:v>
                </c:pt>
                <c:pt idx="7">
                  <c:v>128.0</c:v>
                </c:pt>
              </c:numCache>
            </c:numRef>
          </c:cat>
          <c:val>
            <c:numRef>
              <c:f>Sheet1!$B$1:$B$8</c:f>
              <c:numCache>
                <c:formatCode>General</c:formatCode>
                <c:ptCount val="8"/>
                <c:pt idx="0">
                  <c:v>7054.0</c:v>
                </c:pt>
                <c:pt idx="1">
                  <c:v>3541.0</c:v>
                </c:pt>
                <c:pt idx="2">
                  <c:v>1791.0</c:v>
                </c:pt>
                <c:pt idx="3">
                  <c:v>915.0</c:v>
                </c:pt>
                <c:pt idx="4">
                  <c:v>476.0</c:v>
                </c:pt>
                <c:pt idx="5">
                  <c:v>252.0</c:v>
                </c:pt>
                <c:pt idx="6">
                  <c:v>178.0</c:v>
                </c:pt>
                <c:pt idx="7">
                  <c:v>173.0</c:v>
                </c:pt>
              </c:numCache>
            </c:numRef>
          </c:val>
        </c:ser>
        <c:dLbls>
          <c:showLegendKey val="0"/>
          <c:showVal val="0"/>
          <c:showCatName val="0"/>
          <c:showSerName val="0"/>
          <c:showPercent val="0"/>
          <c:showBubbleSize val="0"/>
        </c:dLbls>
        <c:gapWidth val="150"/>
        <c:axId val="2114940504"/>
        <c:axId val="2114945416"/>
      </c:barChart>
      <c:catAx>
        <c:axId val="2114940504"/>
        <c:scaling>
          <c:orientation val="minMax"/>
        </c:scaling>
        <c:delete val="0"/>
        <c:axPos val="b"/>
        <c:title>
          <c:tx>
            <c:rich>
              <a:bodyPr/>
              <a:lstStyle/>
              <a:p>
                <a:pPr>
                  <a:defRPr/>
                </a:pPr>
                <a:r>
                  <a:rPr lang="ja-JP" altLang="en-US"/>
                  <a:t>スレッド数</a:t>
                </a:r>
                <a:endParaRPr lang="en-US" altLang="ja-JP"/>
              </a:p>
            </c:rich>
          </c:tx>
          <c:layout/>
          <c:overlay val="0"/>
        </c:title>
        <c:numFmt formatCode="General" sourceLinked="1"/>
        <c:majorTickMark val="out"/>
        <c:minorTickMark val="none"/>
        <c:tickLblPos val="nextTo"/>
        <c:crossAx val="2114945416"/>
        <c:crosses val="autoZero"/>
        <c:auto val="1"/>
        <c:lblAlgn val="ctr"/>
        <c:lblOffset val="100"/>
        <c:noMultiLvlLbl val="0"/>
      </c:catAx>
      <c:valAx>
        <c:axId val="2114945416"/>
        <c:scaling>
          <c:orientation val="minMax"/>
        </c:scaling>
        <c:delete val="0"/>
        <c:axPos val="l"/>
        <c:majorGridlines/>
        <c:title>
          <c:tx>
            <c:rich>
              <a:bodyPr/>
              <a:lstStyle/>
              <a:p>
                <a:pPr>
                  <a:defRPr/>
                </a:pPr>
                <a:r>
                  <a:rPr lang="ja-JP" altLang="en-US"/>
                  <a:t>時間（</a:t>
                </a:r>
                <a:r>
                  <a:rPr lang="en-US" altLang="ja-JP"/>
                  <a:t>ms</a:t>
                </a:r>
                <a:r>
                  <a:rPr lang="ja-JP" altLang="en-US"/>
                  <a:t>）</a:t>
                </a:r>
                <a:endParaRPr lang="en-US" altLang="ja-JP"/>
              </a:p>
            </c:rich>
          </c:tx>
          <c:layout/>
          <c:overlay val="0"/>
        </c:title>
        <c:numFmt formatCode="General" sourceLinked="1"/>
        <c:majorTickMark val="out"/>
        <c:minorTickMark val="none"/>
        <c:tickLblPos val="nextTo"/>
        <c:crossAx val="2114940504"/>
        <c:crosses val="autoZero"/>
        <c:crossBetween val="between"/>
      </c:valAx>
    </c:plotArea>
    <c:plotVisOnly val="1"/>
    <c:dispBlanksAs val="gap"/>
    <c:showDLblsOverMax val="0"/>
  </c:chart>
  <c:spPr>
    <a:ln>
      <a:noFill/>
    </a:ln>
  </c:spPr>
  <c:txPr>
    <a:bodyPr/>
    <a:lstStyle/>
    <a:p>
      <a:pPr>
        <a:defRPr sz="16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97B1D8-57D4-1B4B-9540-DAA7F5327E7C}" type="datetimeFigureOut">
              <a:rPr kumimoji="1" lang="ja-JP" altLang="en-US" smtClean="0"/>
              <a:t>18/02/14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81397-6372-CF4E-BB11-B0F72BB1B035}" type="slidenum">
              <a:rPr kumimoji="1" lang="ja-JP" altLang="en-US" smtClean="0"/>
              <a:t>‹#›</a:t>
            </a:fld>
            <a:endParaRPr kumimoji="1" lang="ja-JP" altLang="en-US"/>
          </a:p>
        </p:txBody>
      </p:sp>
    </p:spTree>
    <p:extLst>
      <p:ext uri="{BB962C8B-B14F-4D97-AF65-F5344CB8AC3E}">
        <p14:creationId xmlns:p14="http://schemas.microsoft.com/office/powerpoint/2010/main" val="3511530038"/>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ネットワークの発達に伴いネットワークを経由したサーバ等への攻撃が多く見られるようになりました．．</a:t>
            </a:r>
            <a:endParaRPr kumimoji="1" lang="en-US" altLang="ja-JP" dirty="0" smtClean="0"/>
          </a:p>
          <a:p>
            <a:r>
              <a:rPr kumimoji="1" lang="ja-JP" altLang="en-US" dirty="0" smtClean="0"/>
              <a:t>代表的なものにはマルウェアや</a:t>
            </a:r>
            <a:r>
              <a:rPr kumimoji="1" lang="en-US" altLang="ja-JP" dirty="0" err="1" smtClean="0"/>
              <a:t>DoS</a:t>
            </a:r>
            <a:r>
              <a:rPr kumimoji="1" lang="ja-JP" altLang="en-US" dirty="0" smtClean="0"/>
              <a:t>攻撃がありますが，多岐に渡る攻撃の中でも近年では、従来の攻撃方法に加え，カーネルルートキットと呼ばれるツールを用いて</a:t>
            </a:r>
            <a:r>
              <a:rPr kumimoji="1" lang="en-US" altLang="ja-JP" dirty="0" smtClean="0"/>
              <a:t>OS</a:t>
            </a:r>
            <a:r>
              <a:rPr kumimoji="1" lang="ja-JP" altLang="en-US" dirty="0" smtClean="0"/>
              <a:t>自体を書きかえてしまう攻撃も増えてきました。</a:t>
            </a:r>
            <a:endParaRPr kumimoji="1" lang="en-US" altLang="ja-JP" dirty="0" smtClean="0"/>
          </a:p>
          <a:p>
            <a:r>
              <a:rPr kumimoji="1" lang="ja-JP" altLang="en-US" dirty="0" smtClean="0"/>
              <a:t>このツールは</a:t>
            </a:r>
            <a:r>
              <a:rPr kumimoji="1" lang="en-US" altLang="ja-JP" dirty="0" smtClean="0"/>
              <a:t>OS</a:t>
            </a:r>
            <a:r>
              <a:rPr kumimoji="1" lang="ja-JP" altLang="en-US" dirty="0" smtClean="0"/>
              <a:t>を改ざんして不正なプログラムや不正な通信を隠すといった、</a:t>
            </a:r>
            <a:r>
              <a:rPr kumimoji="1" lang="en-US" altLang="ja-JP" dirty="0" smtClean="0"/>
              <a:t>OS</a:t>
            </a:r>
            <a:r>
              <a:rPr kumimoji="1" lang="ja-JP" altLang="en-US" dirty="0" smtClean="0"/>
              <a:t>が返す情報を変更することで，攻撃者の侵入を隠すことができます。</a:t>
            </a:r>
            <a:endParaRPr kumimoji="1" lang="en-US" altLang="ja-JP" dirty="0" smtClean="0"/>
          </a:p>
          <a:p>
            <a:r>
              <a:rPr kumimoji="1" lang="ja-JP" altLang="en-US" dirty="0" smtClean="0"/>
              <a:t>更にこのカーネルルートキットを用いた攻撃は、</a:t>
            </a:r>
            <a:r>
              <a:rPr kumimoji="1" lang="en-US" altLang="ja-JP" dirty="0" smtClean="0"/>
              <a:t>OS</a:t>
            </a:r>
            <a:r>
              <a:rPr kumimoji="1" lang="ja-JP" altLang="en-US" dirty="0" smtClean="0"/>
              <a:t>の機能を用いている従来のウイルス検知ソフトといったセキュリティソフトウェアでは、</a:t>
            </a:r>
            <a:r>
              <a:rPr kumimoji="1" lang="en-US" altLang="ja-JP" dirty="0" smtClean="0"/>
              <a:t>OS</a:t>
            </a:r>
            <a:r>
              <a:rPr kumimoji="1" lang="ja-JP" altLang="en-US" dirty="0" smtClean="0"/>
              <a:t>の機能を用いてサーバへの攻撃を検知するため、このツールによって</a:t>
            </a:r>
            <a:r>
              <a:rPr kumimoji="1" lang="en-US" altLang="ja-JP" dirty="0" smtClean="0"/>
              <a:t>OS</a:t>
            </a:r>
            <a:r>
              <a:rPr kumimoji="1" lang="ja-JP" altLang="en-US" dirty="0" smtClean="0"/>
              <a:t>が改ざんされることで攻撃を検知することが出来なくなります。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2</a:t>
            </a:fld>
            <a:endParaRPr kumimoji="1" lang="ja-JP" altLang="en-US"/>
          </a:p>
        </p:txBody>
      </p:sp>
    </p:spTree>
    <p:extLst>
      <p:ext uri="{BB962C8B-B14F-4D97-AF65-F5344CB8AC3E}">
        <p14:creationId xmlns:p14="http://schemas.microsoft.com/office/powerpoint/2010/main" val="1358454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次に，先ほど計算した結果を外部の監視ホストに送ります．</a:t>
            </a:r>
            <a:endParaRPr kumimoji="1" lang="en-US" altLang="ja-JP" dirty="0" smtClean="0"/>
          </a:p>
          <a:p>
            <a:r>
              <a:rPr kumimoji="1" lang="en-US" altLang="ja-JP" dirty="0" smtClean="0"/>
              <a:t>GPU</a:t>
            </a:r>
            <a:r>
              <a:rPr kumimoji="1" lang="ja-JP" altLang="en-US" dirty="0" smtClean="0"/>
              <a:t>自体には外部マシンと通信するインターフェースを持っていないため，直接通信することができません．なので，本システムでは，</a:t>
            </a:r>
            <a:r>
              <a:rPr kumimoji="1" lang="en-US" altLang="ja-JP" dirty="0" smtClean="0"/>
              <a:t>OS</a:t>
            </a:r>
            <a:r>
              <a:rPr kumimoji="1" lang="ja-JP" altLang="en-US" dirty="0" smtClean="0"/>
              <a:t>上で動作するプロキシプロセスを経由して行う必要がありますが，</a:t>
            </a:r>
            <a:r>
              <a:rPr kumimoji="1" lang="en-US" altLang="ja-JP" dirty="0" smtClean="0"/>
              <a:t>OS</a:t>
            </a:r>
            <a:r>
              <a:rPr kumimoji="1" lang="ja-JP" altLang="en-US" dirty="0" smtClean="0"/>
              <a:t>上で動作するために，</a:t>
            </a:r>
            <a:r>
              <a:rPr kumimoji="1" lang="en-US" altLang="ja-JP" dirty="0" smtClean="0"/>
              <a:t>OS</a:t>
            </a:r>
            <a:r>
              <a:rPr kumimoji="1" lang="ja-JP" altLang="en-US" dirty="0" smtClean="0"/>
              <a:t>が改ざんされると通信に干渉される恐れがあります．</a:t>
            </a:r>
            <a:endParaRPr kumimoji="1" lang="en-US" altLang="ja-JP" dirty="0" smtClean="0"/>
          </a:p>
          <a:p>
            <a:r>
              <a:rPr kumimoji="1" lang="ja-JP" altLang="en-US" dirty="0" smtClean="0"/>
              <a:t>そのため，そこで、本システムでは</a:t>
            </a:r>
            <a:r>
              <a:rPr kumimoji="1" lang="en-US" altLang="ja-JP" dirty="0" err="1" smtClean="0"/>
              <a:t>GPU</a:t>
            </a:r>
            <a:r>
              <a:rPr kumimoji="1" lang="ja-JP" altLang="en-US" dirty="0" err="1" smtClean="0"/>
              <a:t>と監</a:t>
            </a:r>
            <a:r>
              <a:rPr kumimoji="1" lang="ja-JP" altLang="en-US" dirty="0" smtClean="0"/>
              <a:t>視ホストの間の通信を暗号化しました。</a:t>
            </a:r>
            <a:endParaRPr kumimoji="1" lang="en-US" altLang="ja-JP" dirty="0" smtClean="0"/>
          </a:p>
          <a:p>
            <a:r>
              <a:rPr kumimoji="1" lang="ja-JP" altLang="en-US" dirty="0" smtClean="0"/>
              <a:t>監視ホストから送信するコマンドを暗号化して</a:t>
            </a:r>
            <a:r>
              <a:rPr kumimoji="1" lang="en-US" altLang="ja-JP" dirty="0" err="1" smtClean="0"/>
              <a:t>GPU</a:t>
            </a:r>
            <a:r>
              <a:rPr kumimoji="1" lang="ja-JP" altLang="en-US" dirty="0" smtClean="0"/>
              <a:t>上で復号化、逆に</a:t>
            </a:r>
            <a:r>
              <a:rPr kumimoji="1" lang="en-US" altLang="ja-JP" dirty="0" err="1" smtClean="0"/>
              <a:t>GPU</a:t>
            </a:r>
            <a:r>
              <a:rPr kumimoji="1" lang="ja-JP" altLang="en-US" dirty="0" smtClean="0"/>
              <a:t>上で監視結果を暗号化して監視ホストで復号化といった双方での暗号通信を実装しました。</a:t>
            </a:r>
            <a:endParaRPr kumimoji="1" lang="en-US" altLang="ja-JP" dirty="0" smtClean="0"/>
          </a:p>
          <a:p>
            <a:r>
              <a:rPr kumimoji="1" lang="ja-JP" altLang="en-US" dirty="0" smtClean="0"/>
              <a:t>暗号化には</a:t>
            </a:r>
            <a:r>
              <a:rPr kumimoji="1" lang="en-US" altLang="ja-JP" dirty="0" err="1" smtClean="0"/>
              <a:t>wolfSSL</a:t>
            </a:r>
            <a:r>
              <a:rPr kumimoji="1" lang="ja-JP" altLang="en-US" dirty="0" smtClean="0"/>
              <a:t>という組込みデバイス向けの暗号化ライブラリを</a:t>
            </a:r>
            <a:r>
              <a:rPr kumimoji="1" lang="en-US" altLang="ja-JP" dirty="0" err="1" smtClean="0"/>
              <a:t>GPU</a:t>
            </a:r>
            <a:r>
              <a:rPr kumimoji="1" lang="ja-JP" altLang="en-US" dirty="0" smtClean="0"/>
              <a:t>用に移植しました。これを起動時に</a:t>
            </a:r>
            <a:r>
              <a:rPr kumimoji="1" lang="en-US" altLang="ja-JP" dirty="0" smtClean="0"/>
              <a:t>GPU</a:t>
            </a:r>
            <a:r>
              <a:rPr kumimoji="1" lang="ja-JP" altLang="en-US" dirty="0" smtClean="0"/>
              <a:t>に暗号鍵を登録し、監視ホストと共有します。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11</a:t>
            </a:fld>
            <a:endParaRPr kumimoji="1" lang="ja-JP" altLang="en-US"/>
          </a:p>
        </p:txBody>
      </p:sp>
    </p:spTree>
    <p:extLst>
      <p:ext uri="{BB962C8B-B14F-4D97-AF65-F5344CB8AC3E}">
        <p14:creationId xmlns:p14="http://schemas.microsoft.com/office/powerpoint/2010/main" val="2632684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本システムを用いてシステムの整合性が検査できるか実験、また１回の</a:t>
            </a:r>
            <a:r>
              <a:rPr kumimoji="1" lang="en-US" altLang="ja-JP" dirty="0" smtClean="0"/>
              <a:t>OS</a:t>
            </a:r>
            <a:r>
              <a:rPr kumimoji="1" lang="ja-JP" altLang="en-US" dirty="0" smtClean="0"/>
              <a:t>監視にかかる時間の測定を行いました。</a:t>
            </a:r>
            <a:endParaRPr kumimoji="1" lang="en-US" altLang="ja-JP" dirty="0" smtClean="0"/>
          </a:p>
          <a:p>
            <a:endParaRPr kumimoji="1" lang="en-US" altLang="ja-JP" dirty="0" smtClean="0"/>
          </a:p>
          <a:p>
            <a:r>
              <a:rPr kumimoji="1" lang="ja-JP" altLang="en-US" dirty="0" smtClean="0"/>
              <a:t>（実験環境は読まなくてもいい。）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12</a:t>
            </a:fld>
            <a:endParaRPr kumimoji="1" lang="ja-JP" altLang="en-US"/>
          </a:p>
        </p:txBody>
      </p:sp>
    </p:spTree>
    <p:extLst>
      <p:ext uri="{BB962C8B-B14F-4D97-AF65-F5344CB8AC3E}">
        <p14:creationId xmlns:p14="http://schemas.microsoft.com/office/powerpoint/2010/main" val="3306785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en-US" altLang="ja-JP" dirty="0" smtClean="0"/>
              <a:t>OS</a:t>
            </a:r>
            <a:r>
              <a:rPr kumimoji="1" lang="ja-JP" altLang="en-US" dirty="0" smtClean="0"/>
              <a:t>の整合性を検査するために、</a:t>
            </a:r>
            <a:r>
              <a:rPr kumimoji="1" lang="en-US" altLang="ja-JP" dirty="0" smtClean="0"/>
              <a:t>GPU</a:t>
            </a:r>
            <a:r>
              <a:rPr kumimoji="1" lang="ja-JP" altLang="en-US" dirty="0" smtClean="0"/>
              <a:t>上で</a:t>
            </a:r>
            <a:r>
              <a:rPr kumimoji="1" lang="en-US" altLang="ja-JP" dirty="0" smtClean="0"/>
              <a:t>OS</a:t>
            </a:r>
            <a:r>
              <a:rPr kumimoji="1" lang="ja-JP" altLang="en-US" dirty="0" smtClean="0"/>
              <a:t>のコード領域のハッシュ値を計算しハッシュ値を</a:t>
            </a:r>
            <a:r>
              <a:rPr kumimoji="1" lang="en-US" altLang="ja-JP" dirty="0" smtClean="0"/>
              <a:t>GPU</a:t>
            </a:r>
            <a:r>
              <a:rPr kumimoji="1" lang="ja-JP" altLang="en-US" dirty="0" smtClean="0"/>
              <a:t>で暗号化して外部の監視ホストに送信、ハッシュ値を受信した外部のホストで復号化してあらかじめ計算しておいた値と比較するというシステムを実装し実験を行いました。</a:t>
            </a:r>
            <a:endParaRPr kumimoji="1" lang="en-US" altLang="ja-JP" dirty="0" smtClean="0"/>
          </a:p>
          <a:p>
            <a:r>
              <a:rPr kumimoji="1" lang="ja-JP" altLang="en-US" dirty="0" smtClean="0"/>
              <a:t>カーネルのコード領域が変更されることによって</a:t>
            </a:r>
            <a:r>
              <a:rPr kumimoji="1" lang="en-US" altLang="ja-JP" dirty="0" smtClean="0"/>
              <a:t>MD5</a:t>
            </a:r>
            <a:r>
              <a:rPr kumimoji="1" lang="ja-JP" altLang="en-US" dirty="0" smtClean="0"/>
              <a:t>を用いて計算したハッシュ値が変化します．このハッシュ値をあらかじめ計算していた値と比較して，変わっているかどうかことによって</a:t>
            </a:r>
            <a:r>
              <a:rPr kumimoji="1" lang="en-US" altLang="ja-JP" dirty="0" smtClean="0"/>
              <a:t>OS</a:t>
            </a:r>
            <a:r>
              <a:rPr kumimoji="1" lang="ja-JP" altLang="en-US" dirty="0" smtClean="0"/>
              <a:t>の改ざんを検知することができます。</a:t>
            </a:r>
            <a:endParaRPr kumimoji="1" lang="en-US" altLang="ja-JP" dirty="0" smtClean="0"/>
          </a:p>
          <a:p>
            <a:endParaRPr kumimoji="1" lang="en-US" altLang="ja-JP" dirty="0" smtClean="0"/>
          </a:p>
          <a:p>
            <a:endParaRPr kumimoji="1" lang="en-US" altLang="ja-JP" dirty="0" smtClean="0"/>
          </a:p>
          <a:p>
            <a:r>
              <a:rPr kumimoji="1" lang="ja-JP" altLang="en-US" dirty="0" smtClean="0"/>
              <a:t>外部からの</a:t>
            </a:r>
            <a:r>
              <a:rPr kumimoji="1" lang="en-US" altLang="ja-JP" dirty="0" smtClean="0"/>
              <a:t>OS</a:t>
            </a:r>
            <a:r>
              <a:rPr kumimoji="1" lang="ja-JP" altLang="en-US" dirty="0" smtClean="0"/>
              <a:t>を改ざんする攻撃を模擬するため、本監視システムを動作させている時にコンフィグを変更した</a:t>
            </a:r>
            <a:r>
              <a:rPr kumimoji="1" lang="en-US" altLang="ja-JP" dirty="0" smtClean="0"/>
              <a:t>OS</a:t>
            </a:r>
            <a:r>
              <a:rPr kumimoji="1" lang="ja-JP" altLang="en-US" dirty="0" smtClean="0"/>
              <a:t>カーネルをインストールして再起動して、カーネルのインストール前後のハッシュ値をそれぞれ比較しました。</a:t>
            </a:r>
            <a:endParaRPr kumimoji="1" lang="en-US" altLang="ja-JP" dirty="0" smtClean="0"/>
          </a:p>
          <a:p>
            <a:r>
              <a:rPr kumimoji="1" lang="ja-JP" altLang="en-US" dirty="0" smtClean="0"/>
              <a:t>結果として、表に示すように</a:t>
            </a:r>
            <a:r>
              <a:rPr kumimoji="1" lang="en-US" altLang="ja-JP" dirty="0" smtClean="0"/>
              <a:t>OS</a:t>
            </a:r>
            <a:r>
              <a:rPr kumimoji="1" lang="ja-JP" altLang="en-US" dirty="0" smtClean="0"/>
              <a:t>カーネルの変更前後で</a:t>
            </a:r>
            <a:r>
              <a:rPr kumimoji="1" lang="en-US" altLang="ja-JP" dirty="0" smtClean="0"/>
              <a:t>OS</a:t>
            </a:r>
            <a:r>
              <a:rPr kumimoji="1" lang="ja-JP" altLang="en-US" dirty="0" smtClean="0"/>
              <a:t>カーネルのハッシュ値が変わったことから、</a:t>
            </a:r>
            <a:r>
              <a:rPr kumimoji="1" lang="en-US" altLang="ja-JP" dirty="0" smtClean="0"/>
              <a:t>OS</a:t>
            </a:r>
            <a:r>
              <a:rPr kumimoji="1" lang="ja-JP" altLang="en-US" dirty="0" smtClean="0"/>
              <a:t>の整合性がチェックできることを確認しました。</a:t>
            </a:r>
            <a:endParaRPr kumimoji="1" lang="en-US" altLang="ja-JP" dirty="0" smtClean="0"/>
          </a:p>
          <a:p>
            <a:endParaRPr kumimoji="1" lang="en-US" altLang="ja-JP" dirty="0" smtClean="0"/>
          </a:p>
          <a:p>
            <a:r>
              <a:rPr kumimoji="1" lang="ja-JP" altLang="en-US" dirty="0" smtClean="0"/>
              <a:t>全体として、どうやった動作を行うか。</a:t>
            </a:r>
            <a:endParaRPr kumimoji="1" lang="en-US" altLang="ja-JP" dirty="0" smtClean="0"/>
          </a:p>
          <a:p>
            <a:r>
              <a:rPr kumimoji="1" lang="ja-JP" altLang="en-US" dirty="0" smtClean="0"/>
              <a:t>改ざんを模擬して、意図的に</a:t>
            </a:r>
            <a:endParaRPr kumimoji="1" lang="en-US" altLang="ja-JP" dirty="0" smtClean="0"/>
          </a:p>
          <a:p>
            <a:endParaRPr kumimoji="1" lang="en-US" altLang="ja-JP" dirty="0" smtClean="0"/>
          </a:p>
          <a:p>
            <a:r>
              <a:rPr kumimoji="1" lang="ja-JP" altLang="en-US" dirty="0" smtClean="0"/>
              <a:t>コード領域を改ざんするとハッシュ値が変更します。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13</a:t>
            </a:fld>
            <a:endParaRPr kumimoji="1" lang="ja-JP" altLang="en-US"/>
          </a:p>
        </p:txBody>
      </p:sp>
    </p:spTree>
    <p:extLst>
      <p:ext uri="{BB962C8B-B14F-4D97-AF65-F5344CB8AC3E}">
        <p14:creationId xmlns:p14="http://schemas.microsoft.com/office/powerpoint/2010/main" val="4057043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次にデータ領域の整合性を検査しました．割込みハンドラが登録されている割り込みテーブル，システムコール関数が登録されているシステムコールテーブルの</a:t>
            </a:r>
            <a:r>
              <a:rPr kumimoji="1" lang="en-US" altLang="ja-JP" dirty="0" smtClean="0"/>
              <a:t>2</a:t>
            </a:r>
            <a:r>
              <a:rPr kumimoji="1" lang="ja-JP" altLang="en-US" dirty="0" smtClean="0"/>
              <a:t>つの内容を照合する</a:t>
            </a:r>
            <a:r>
              <a:rPr kumimoji="1" lang="en-US" altLang="ja-JP" dirty="0" smtClean="0"/>
              <a:t>OS</a:t>
            </a:r>
            <a:r>
              <a:rPr kumimoji="1" lang="ja-JP" altLang="en-US" dirty="0" smtClean="0"/>
              <a:t>監視システムを実行しました．この</a:t>
            </a:r>
            <a:r>
              <a:rPr kumimoji="1" lang="en-US" altLang="ja-JP" dirty="0" smtClean="0"/>
              <a:t>2</a:t>
            </a:r>
            <a:r>
              <a:rPr kumimoji="1" lang="ja-JP" altLang="en-US" dirty="0" smtClean="0"/>
              <a:t>つは基本的に変更されることがないため，この</a:t>
            </a:r>
            <a:r>
              <a:rPr kumimoji="1" lang="en-US" altLang="ja-JP" dirty="0" smtClean="0"/>
              <a:t>2</a:t>
            </a:r>
            <a:r>
              <a:rPr kumimoji="1" lang="ja-JP" altLang="en-US" dirty="0" smtClean="0"/>
              <a:t>つのテーブルが変更されていれば改ざんであると検知します．このテーブルのアドレスを取得して，コード領域と同様にメモリから取得して，ハッシュ値の計算を行いました．</a:t>
            </a:r>
            <a:endParaRPr kumimoji="1" lang="en-US" altLang="ja-JP" dirty="0" smtClean="0"/>
          </a:p>
          <a:p>
            <a:endParaRPr kumimoji="1" lang="en-US" altLang="ja-JP" dirty="0" smtClean="0"/>
          </a:p>
          <a:p>
            <a:r>
              <a:rPr kumimoji="1" lang="ja-JP" altLang="en-US" dirty="0" smtClean="0"/>
              <a:t>その結果，ハッシュ値が一致したため，正しい関数のアドレスが登録されていることを確認できました．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14</a:t>
            </a:fld>
            <a:endParaRPr kumimoji="1" lang="ja-JP" altLang="en-US"/>
          </a:p>
        </p:txBody>
      </p:sp>
    </p:spTree>
    <p:extLst>
      <p:ext uri="{BB962C8B-B14F-4D97-AF65-F5344CB8AC3E}">
        <p14:creationId xmlns:p14="http://schemas.microsoft.com/office/powerpoint/2010/main" val="4057043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監視ホストでコマンドを暗号化し</a:t>
            </a:r>
            <a:r>
              <a:rPr kumimoji="1" lang="en-US" altLang="ja-JP" dirty="0" smtClean="0"/>
              <a:t>GPU</a:t>
            </a:r>
            <a:r>
              <a:rPr kumimoji="1" lang="ja-JP" altLang="en-US" dirty="0" smtClean="0"/>
              <a:t>へ送信、</a:t>
            </a:r>
            <a:r>
              <a:rPr kumimoji="1" lang="en-US" altLang="ja-JP" dirty="0" smtClean="0"/>
              <a:t>GPU</a:t>
            </a:r>
            <a:r>
              <a:rPr kumimoji="1" lang="ja-JP" altLang="en-US" dirty="0" smtClean="0"/>
              <a:t>から暗号化されたハッシュ値を受信して、復号化するまでにかかる時間を測定しました。</a:t>
            </a:r>
            <a:endParaRPr kumimoji="1" lang="en-US" altLang="ja-JP" dirty="0" smtClean="0"/>
          </a:p>
          <a:p>
            <a:r>
              <a:rPr kumimoji="1" lang="ja-JP" altLang="en-US" dirty="0" smtClean="0"/>
              <a:t>監視に用いるスレッド数を変えながら、ハッシュ値計算にかかる時間を測定しました。スレッド数が</a:t>
            </a:r>
            <a:r>
              <a:rPr kumimoji="1" lang="en-US" altLang="ja-JP" dirty="0" smtClean="0"/>
              <a:t>1</a:t>
            </a:r>
            <a:r>
              <a:rPr kumimoji="1" lang="ja-JP" altLang="en-US" dirty="0" smtClean="0"/>
              <a:t>つの場合は</a:t>
            </a:r>
            <a:r>
              <a:rPr kumimoji="1" lang="en-US" altLang="ja-JP" dirty="0" smtClean="0"/>
              <a:t>7</a:t>
            </a:r>
            <a:r>
              <a:rPr kumimoji="1" lang="ja-JP" altLang="en-US" dirty="0" smtClean="0"/>
              <a:t>秒程度で、そのうち、</a:t>
            </a:r>
            <a:r>
              <a:rPr kumimoji="1" lang="en-US" altLang="ja-JP" dirty="0" smtClean="0"/>
              <a:t>90</a:t>
            </a:r>
            <a:r>
              <a:rPr kumimoji="1" lang="ja-JP" altLang="en-US" dirty="0" smtClean="0"/>
              <a:t>％近くの時間がハッシュ値計算に用いられていることがわかりました。</a:t>
            </a:r>
            <a:endParaRPr kumimoji="1" lang="en-US" altLang="ja-JP" dirty="0" smtClean="0"/>
          </a:p>
          <a:p>
            <a:r>
              <a:rPr kumimoji="1" lang="ja-JP" altLang="en-US" dirty="0" smtClean="0"/>
              <a:t>そこでスレッド数を増やしていった所、かかった時間がスレッド数に比例して現象していきました。スレッド数が</a:t>
            </a:r>
            <a:r>
              <a:rPr kumimoji="1" lang="en-US" altLang="ja-JP" dirty="0" smtClean="0"/>
              <a:t>64</a:t>
            </a:r>
            <a:r>
              <a:rPr kumimoji="1" lang="ja-JP" altLang="en-US" dirty="0" smtClean="0"/>
              <a:t>個の時</a:t>
            </a:r>
            <a:r>
              <a:rPr kumimoji="1" lang="en-US" altLang="ja-JP" dirty="0" smtClean="0"/>
              <a:t>176ms</a:t>
            </a:r>
            <a:r>
              <a:rPr kumimoji="1" lang="ja-JP" altLang="en-US" dirty="0" smtClean="0"/>
              <a:t>となり、</a:t>
            </a:r>
            <a:r>
              <a:rPr kumimoji="1" lang="en-US" altLang="ja-JP" dirty="0" smtClean="0"/>
              <a:t>40</a:t>
            </a:r>
            <a:r>
              <a:rPr kumimoji="1" lang="ja-JP" altLang="en-US" dirty="0" smtClean="0"/>
              <a:t>倍の高速化が行われていました。また、スレッド数を</a:t>
            </a:r>
            <a:r>
              <a:rPr kumimoji="1" lang="en-US" altLang="ja-JP" dirty="0" smtClean="0"/>
              <a:t>128</a:t>
            </a:r>
            <a:r>
              <a:rPr kumimoji="1" lang="ja-JP" altLang="en-US" dirty="0" smtClean="0"/>
              <a:t>個に変えた時には</a:t>
            </a:r>
            <a:r>
              <a:rPr kumimoji="1" lang="en-US" altLang="ja-JP" dirty="0" smtClean="0"/>
              <a:t>173</a:t>
            </a:r>
            <a:r>
              <a:rPr kumimoji="1" lang="ja-JP" altLang="en-US" dirty="0" smtClean="0"/>
              <a:t>ｍｓとなっており、</a:t>
            </a:r>
            <a:r>
              <a:rPr kumimoji="1" lang="en-US" altLang="ja-JP" dirty="0" smtClean="0"/>
              <a:t>64</a:t>
            </a:r>
            <a:r>
              <a:rPr kumimoji="1" lang="ja-JP" altLang="en-US" dirty="0" smtClean="0"/>
              <a:t>個以上に増やしてもほとんど改善しませんでした。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15</a:t>
            </a:fld>
            <a:endParaRPr kumimoji="1" lang="ja-JP" altLang="en-US"/>
          </a:p>
        </p:txBody>
      </p:sp>
    </p:spTree>
    <p:extLst>
      <p:ext uri="{BB962C8B-B14F-4D97-AF65-F5344CB8AC3E}">
        <p14:creationId xmlns:p14="http://schemas.microsoft.com/office/powerpoint/2010/main" val="2413039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en-US" altLang="ja-JP" dirty="0" smtClean="0"/>
              <a:t>Cell B E -&gt; cell broadband engine(PS3</a:t>
            </a:r>
            <a:r>
              <a:rPr kumimoji="1" lang="ja-JP" altLang="en-US" dirty="0" smtClean="0"/>
              <a:t>などに搭載されている</a:t>
            </a:r>
            <a:r>
              <a:rPr kumimoji="1" lang="en-US" altLang="ja-JP" dirty="0" smtClean="0"/>
              <a:t>CPU</a:t>
            </a:r>
            <a:r>
              <a:rPr kumimoji="1" lang="ja-JP" altLang="en-US" dirty="0" smtClean="0"/>
              <a:t>的なもの</a:t>
            </a:r>
            <a:r>
              <a:rPr kumimoji="1" lang="en-US" altLang="ja-JP"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16</a:t>
            </a:fld>
            <a:endParaRPr kumimoji="1" lang="ja-JP" altLang="en-US"/>
          </a:p>
        </p:txBody>
      </p:sp>
    </p:spTree>
    <p:extLst>
      <p:ext uri="{BB962C8B-B14F-4D97-AF65-F5344CB8AC3E}">
        <p14:creationId xmlns:p14="http://schemas.microsoft.com/office/powerpoint/2010/main" val="2948104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en-US" altLang="ja-JP" dirty="0" smtClean="0"/>
              <a:t>OS</a:t>
            </a:r>
            <a:r>
              <a:rPr kumimoji="1" lang="ja-JP" altLang="en-US" dirty="0" smtClean="0"/>
              <a:t>監視システムの並列化で一旦話を切る。</a:t>
            </a:r>
            <a:endParaRPr kumimoji="1" lang="ja-JP" altLang="en-US" dirty="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17</a:t>
            </a:fld>
            <a:endParaRPr kumimoji="1" lang="ja-JP" altLang="en-US"/>
          </a:p>
        </p:txBody>
      </p:sp>
    </p:spTree>
    <p:extLst>
      <p:ext uri="{BB962C8B-B14F-4D97-AF65-F5344CB8AC3E}">
        <p14:creationId xmlns:p14="http://schemas.microsoft.com/office/powerpoint/2010/main" val="3632301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従来のセキュリティソフトウェアの動作を保証するために、</a:t>
            </a:r>
            <a:r>
              <a:rPr kumimoji="1" lang="en-US" altLang="ja-JP" dirty="0" smtClean="0"/>
              <a:t>OS</a:t>
            </a:r>
            <a:r>
              <a:rPr kumimoji="1" lang="ja-JP" altLang="en-US" dirty="0" smtClean="0"/>
              <a:t>の状態を監視するシステムが必要となっています。</a:t>
            </a:r>
            <a:endParaRPr kumimoji="1" lang="en-US" altLang="ja-JP" dirty="0" smtClean="0"/>
          </a:p>
          <a:p>
            <a:r>
              <a:rPr kumimoji="1" lang="ja-JP" altLang="en-US" dirty="0" smtClean="0"/>
              <a:t>その手法として，</a:t>
            </a:r>
            <a:r>
              <a:rPr kumimoji="1" lang="en-US" altLang="ja-JP" dirty="0" smtClean="0"/>
              <a:t>OS</a:t>
            </a:r>
            <a:r>
              <a:rPr kumimoji="1" lang="ja-JP" altLang="en-US" dirty="0" smtClean="0"/>
              <a:t>のコード領域，</a:t>
            </a:r>
            <a:r>
              <a:rPr kumimoji="1" lang="en-US" altLang="ja-JP" dirty="0" smtClean="0"/>
              <a:t>OS</a:t>
            </a:r>
            <a:r>
              <a:rPr kumimoji="1" lang="ja-JP" altLang="en-US" dirty="0" smtClean="0"/>
              <a:t>が格納されているメモリ領域を定期的に検査して整合性をチェックすることによって、</a:t>
            </a:r>
            <a:r>
              <a:rPr kumimoji="1" lang="en-US" altLang="ja-JP" dirty="0" smtClean="0"/>
              <a:t>OS</a:t>
            </a:r>
            <a:r>
              <a:rPr kumimoji="1" lang="ja-JP" altLang="en-US" dirty="0" smtClean="0"/>
              <a:t>のプログラム等に対する改ざんを検知します。</a:t>
            </a:r>
            <a:endParaRPr kumimoji="1" lang="en-US" altLang="ja-JP" dirty="0" smtClean="0"/>
          </a:p>
          <a:p>
            <a:r>
              <a:rPr kumimoji="1" lang="ja-JP" altLang="en-US" dirty="0" smtClean="0"/>
              <a:t>現在</a:t>
            </a:r>
            <a:r>
              <a:rPr kumimoji="1" lang="en-US" altLang="ja-JP" dirty="0" smtClean="0"/>
              <a:t>OS</a:t>
            </a:r>
            <a:r>
              <a:rPr kumimoji="1" lang="ja-JP" altLang="en-US" dirty="0" smtClean="0"/>
              <a:t>の中で監視システムを動作する</a:t>
            </a:r>
            <a:r>
              <a:rPr kumimoji="1" lang="en-US" altLang="ja-JP" dirty="0" smtClean="0"/>
              <a:t>OS</a:t>
            </a:r>
            <a:r>
              <a:rPr kumimoji="1" lang="ja-JP" altLang="en-US" dirty="0" smtClean="0"/>
              <a:t>監視システムが提案されていますが、</a:t>
            </a:r>
            <a:r>
              <a:rPr kumimoji="1" lang="en-US" altLang="ja-JP" dirty="0" smtClean="0"/>
              <a:t>OS</a:t>
            </a:r>
            <a:r>
              <a:rPr kumimoji="1" lang="ja-JP" altLang="en-US" dirty="0" smtClean="0"/>
              <a:t>内に侵入した攻撃者によって</a:t>
            </a:r>
            <a:r>
              <a:rPr kumimoji="1" lang="en-US" altLang="ja-JP" dirty="0" smtClean="0"/>
              <a:t>OS</a:t>
            </a:r>
            <a:r>
              <a:rPr kumimoji="1" lang="ja-JP" altLang="en-US" dirty="0" smtClean="0"/>
              <a:t>と同様に攻撃される恐れがある、</a:t>
            </a:r>
            <a:r>
              <a:rPr kumimoji="1" lang="en-US" altLang="ja-JP" dirty="0" smtClean="0"/>
              <a:t>OS</a:t>
            </a:r>
            <a:r>
              <a:rPr kumimoji="1" lang="ja-JP" altLang="en-US" dirty="0" smtClean="0"/>
              <a:t>の内部から行われる攻撃は防ぐことができないといったデメリットが挙げられます。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3</a:t>
            </a:fld>
            <a:endParaRPr kumimoji="1" lang="ja-JP" altLang="en-US"/>
          </a:p>
        </p:txBody>
      </p:sp>
    </p:spTree>
    <p:extLst>
      <p:ext uri="{BB962C8B-B14F-4D97-AF65-F5344CB8AC3E}">
        <p14:creationId xmlns:p14="http://schemas.microsoft.com/office/powerpoint/2010/main" val="2300244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それらの問題に対して、仮想マシンを用いた</a:t>
            </a:r>
            <a:r>
              <a:rPr kumimoji="1" lang="en-US" altLang="ja-JP" dirty="0" smtClean="0"/>
              <a:t>OS</a:t>
            </a:r>
            <a:r>
              <a:rPr kumimoji="1" lang="ja-JP" altLang="en-US" dirty="0" smtClean="0"/>
              <a:t>監視が提案されています。</a:t>
            </a:r>
            <a:endParaRPr kumimoji="1" lang="en-US" altLang="ja-JP" dirty="0" smtClean="0"/>
          </a:p>
          <a:p>
            <a:r>
              <a:rPr kumimoji="1" lang="ja-JP" altLang="en-US" dirty="0" smtClean="0"/>
              <a:t>このシステムでは、仮想マシン</a:t>
            </a:r>
            <a:r>
              <a:rPr kumimoji="1" lang="en-US" altLang="ja-JP" dirty="0" smtClean="0"/>
              <a:t>(VM)</a:t>
            </a:r>
            <a:r>
              <a:rPr kumimoji="1" lang="ja-JP" altLang="en-US" dirty="0" smtClean="0"/>
              <a:t>の中で監視対象システムを動作させ、</a:t>
            </a:r>
            <a:r>
              <a:rPr kumimoji="1" lang="en-US" altLang="ja-JP" dirty="0" smtClean="0"/>
              <a:t>VM</a:t>
            </a:r>
            <a:r>
              <a:rPr kumimoji="1" lang="ja-JP" altLang="en-US" dirty="0" smtClean="0"/>
              <a:t>の外から監視対象の</a:t>
            </a:r>
            <a:r>
              <a:rPr kumimoji="1" lang="en-US" altLang="ja-JP" dirty="0" smtClean="0"/>
              <a:t>OS</a:t>
            </a:r>
            <a:r>
              <a:rPr kumimoji="1" lang="ja-JP" altLang="en-US" dirty="0" smtClean="0"/>
              <a:t>を監視します。</a:t>
            </a:r>
            <a:endParaRPr kumimoji="1" lang="en-US" altLang="ja-JP" dirty="0" smtClean="0"/>
          </a:p>
          <a:p>
            <a:r>
              <a:rPr kumimoji="1" lang="ja-JP" altLang="en-US" dirty="0" smtClean="0"/>
              <a:t>この手法では監視対象とするシステムを</a:t>
            </a:r>
            <a:r>
              <a:rPr kumimoji="1" lang="en-US" altLang="ja-JP" dirty="0" err="1" smtClean="0"/>
              <a:t>VM</a:t>
            </a:r>
            <a:r>
              <a:rPr kumimoji="1" lang="ja-JP" altLang="en-US" dirty="0" smtClean="0"/>
              <a:t>の中で動作させるため、</a:t>
            </a:r>
            <a:r>
              <a:rPr kumimoji="1" lang="en-US" altLang="ja-JP" dirty="0" err="1" smtClean="0"/>
              <a:t>VM</a:t>
            </a:r>
            <a:r>
              <a:rPr kumimoji="1" lang="ja-JP" altLang="en-US" dirty="0" smtClean="0"/>
              <a:t>の中の侵入者が</a:t>
            </a:r>
            <a:r>
              <a:rPr kumimoji="1" lang="en-US" altLang="ja-JP" dirty="0" err="1" smtClean="0"/>
              <a:t>VM</a:t>
            </a:r>
            <a:r>
              <a:rPr kumimoji="1" lang="ja-JP" altLang="en-US" dirty="0" smtClean="0"/>
              <a:t>の外部にある監視システムに対して攻撃を行うことは難しいというメリットが挙げられます。</a:t>
            </a:r>
            <a:endParaRPr kumimoji="1" lang="en-US" altLang="ja-JP" dirty="0" smtClean="0"/>
          </a:p>
          <a:p>
            <a:endParaRPr kumimoji="1" lang="en-US" altLang="ja-JP" dirty="0" smtClean="0"/>
          </a:p>
          <a:p>
            <a:r>
              <a:rPr kumimoji="1" lang="ja-JP" altLang="en-US" dirty="0" smtClean="0"/>
              <a:t>しかし、</a:t>
            </a:r>
            <a:r>
              <a:rPr kumimoji="1" lang="en-US" altLang="ja-JP" dirty="0" err="1" smtClean="0"/>
              <a:t>VM</a:t>
            </a:r>
            <a:r>
              <a:rPr kumimoji="1" lang="ja-JP" altLang="en-US" dirty="0" smtClean="0"/>
              <a:t>を用いること自体がシステムの性能低下に繋がるという問題が挙げられます。</a:t>
            </a:r>
            <a:endParaRPr kumimoji="1" lang="en-US" altLang="ja-JP" dirty="0" smtClean="0"/>
          </a:p>
          <a:p>
            <a:r>
              <a:rPr kumimoji="1" lang="ja-JP" altLang="en-US" dirty="0" smtClean="0"/>
              <a:t>さらに、</a:t>
            </a:r>
            <a:r>
              <a:rPr kumimoji="1" lang="en-US" altLang="ja-JP" dirty="0" smtClean="0"/>
              <a:t>VM</a:t>
            </a:r>
            <a:r>
              <a:rPr kumimoji="1" lang="ja-JP" altLang="en-US" dirty="0" smtClean="0"/>
              <a:t>を実現する仮想化ソフトウェアにバグがあると</a:t>
            </a:r>
            <a:r>
              <a:rPr kumimoji="1" lang="en-US" altLang="ja-JP" dirty="0" err="1" smtClean="0"/>
              <a:t>VM</a:t>
            </a:r>
            <a:r>
              <a:rPr kumimoji="1" lang="ja-JP" altLang="en-US" dirty="0" smtClean="0"/>
              <a:t>内から</a:t>
            </a:r>
            <a:r>
              <a:rPr kumimoji="1" lang="en-US" altLang="ja-JP" dirty="0" err="1" smtClean="0"/>
              <a:t>VM</a:t>
            </a:r>
            <a:r>
              <a:rPr kumimoji="1" lang="ja-JP" altLang="en-US" dirty="0" smtClean="0"/>
              <a:t>の外へ攻撃が可能となってしまう問題が挙げられます。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4</a:t>
            </a:fld>
            <a:endParaRPr kumimoji="1" lang="ja-JP" altLang="en-US"/>
          </a:p>
        </p:txBody>
      </p:sp>
    </p:spTree>
    <p:extLst>
      <p:ext uri="{BB962C8B-B14F-4D97-AF65-F5344CB8AC3E}">
        <p14:creationId xmlns:p14="http://schemas.microsoft.com/office/powerpoint/2010/main" val="1900807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そこでソフトウェア的に</a:t>
            </a:r>
            <a:r>
              <a:rPr kumimoji="1" lang="en-US" altLang="ja-JP" dirty="0" smtClean="0"/>
              <a:t>OS</a:t>
            </a:r>
            <a:r>
              <a:rPr kumimoji="1" lang="ja-JP" altLang="en-US" dirty="0" smtClean="0"/>
              <a:t>監視を行う場合の問題を解決するために、</a:t>
            </a:r>
            <a:r>
              <a:rPr kumimoji="1" lang="en-US" altLang="ja-JP" dirty="0" smtClean="0"/>
              <a:t>PCI</a:t>
            </a:r>
            <a:r>
              <a:rPr kumimoji="1" lang="ja-JP" altLang="en-US" dirty="0" smtClean="0"/>
              <a:t>バスに専用のハードウェアを接続してそのハードウェア上で</a:t>
            </a:r>
            <a:r>
              <a:rPr kumimoji="1" lang="en-US" altLang="ja-JP" dirty="0" smtClean="0"/>
              <a:t>OS</a:t>
            </a:r>
            <a:r>
              <a:rPr kumimoji="1" lang="ja-JP" altLang="en-US" dirty="0" smtClean="0"/>
              <a:t>監視システムを実行させるという手法が提案されてきました。</a:t>
            </a:r>
            <a:endParaRPr kumimoji="1" lang="en-US" altLang="ja-JP" dirty="0" smtClean="0"/>
          </a:p>
          <a:p>
            <a:r>
              <a:rPr kumimoji="1" lang="ja-JP" altLang="en-US" dirty="0" smtClean="0"/>
              <a:t>この手法では</a:t>
            </a:r>
            <a:r>
              <a:rPr kumimoji="1" lang="en-US" altLang="ja-JP" dirty="0" smtClean="0"/>
              <a:t>OS</a:t>
            </a:r>
            <a:r>
              <a:rPr kumimoji="1" lang="ja-JP" altLang="en-US" dirty="0" smtClean="0"/>
              <a:t>が動作する</a:t>
            </a:r>
            <a:r>
              <a:rPr kumimoji="1" lang="en-US" altLang="ja-JP" dirty="0" smtClean="0"/>
              <a:t>CPU</a:t>
            </a:r>
            <a:r>
              <a:rPr kumimoji="1" lang="ja-JP" altLang="en-US" dirty="0" smtClean="0"/>
              <a:t>やメインメモリから隔離されたデバイス上で監視システムを動作させるので安全に監視を行うことが出来る反面、専用のハードウェアを用意するコストが大きいというデメリットが挙げられます。</a:t>
            </a:r>
            <a:endParaRPr kumimoji="1" lang="en-US" altLang="ja-JP" dirty="0" smtClean="0"/>
          </a:p>
          <a:p>
            <a:endParaRPr kumimoji="1" lang="en-US" altLang="ja-JP" dirty="0" smtClean="0"/>
          </a:p>
          <a:p>
            <a:r>
              <a:rPr kumimoji="1" lang="ja-JP" altLang="en-US" dirty="0" smtClean="0"/>
              <a:t>そこで、</a:t>
            </a:r>
            <a:r>
              <a:rPr kumimoji="1" lang="en-US" altLang="ja-JP" dirty="0" smtClean="0"/>
              <a:t>Intel</a:t>
            </a:r>
            <a:r>
              <a:rPr kumimoji="1" lang="ja-JP" altLang="en-US" baseline="0" dirty="0" smtClean="0"/>
              <a:t>等が提供している</a:t>
            </a:r>
            <a:r>
              <a:rPr kumimoji="1" lang="en-US" altLang="ja-JP" baseline="0" dirty="0" smtClean="0"/>
              <a:t>CPU</a:t>
            </a:r>
            <a:r>
              <a:rPr kumimoji="1" lang="ja-JP" altLang="en-US" baseline="0" dirty="0" smtClean="0"/>
              <a:t>のシステムマネジメントモード</a:t>
            </a:r>
            <a:r>
              <a:rPr kumimoji="1" lang="en-US" altLang="ja-JP" baseline="0" dirty="0" smtClean="0"/>
              <a:t>(SMM)</a:t>
            </a:r>
            <a:r>
              <a:rPr kumimoji="1" lang="ja-JP" altLang="en-US" baseline="0" dirty="0" smtClean="0"/>
              <a:t>というモードで安全に監視システムを実行するという手法も提案されています。</a:t>
            </a:r>
            <a:endParaRPr kumimoji="1" lang="en-US" altLang="ja-JP" baseline="0" dirty="0" smtClean="0"/>
          </a:p>
          <a:p>
            <a:r>
              <a:rPr kumimoji="1" lang="ja-JP" altLang="en-US" baseline="0" dirty="0" smtClean="0"/>
              <a:t>この手法を用いて安全に</a:t>
            </a:r>
            <a:r>
              <a:rPr kumimoji="1" lang="en-US" altLang="ja-JP" baseline="0" dirty="0" smtClean="0"/>
              <a:t>OS</a:t>
            </a:r>
            <a:r>
              <a:rPr kumimoji="1" lang="ja-JP" altLang="en-US" baseline="0" dirty="0" smtClean="0"/>
              <a:t>監視を行える反面、</a:t>
            </a:r>
            <a:r>
              <a:rPr kumimoji="1" lang="en-US" altLang="ja-JP" baseline="0" dirty="0" smtClean="0"/>
              <a:t>SMM</a:t>
            </a:r>
            <a:r>
              <a:rPr kumimoji="1" lang="ja-JP" altLang="en-US" baseline="0" dirty="0" smtClean="0"/>
              <a:t>に遷移するとシステム全体が停止してしまい、システムの性能低下を招いてしまうというデメリットもあります。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5</a:t>
            </a:fld>
            <a:endParaRPr kumimoji="1" lang="ja-JP" altLang="en-US"/>
          </a:p>
        </p:txBody>
      </p:sp>
    </p:spTree>
    <p:extLst>
      <p:ext uri="{BB962C8B-B14F-4D97-AF65-F5344CB8AC3E}">
        <p14:creationId xmlns:p14="http://schemas.microsoft.com/office/powerpoint/2010/main" val="1977996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そこで本研究では</a:t>
            </a:r>
            <a:r>
              <a:rPr kumimoji="1" lang="en-US" altLang="ja-JP" dirty="0" err="1" smtClean="0"/>
              <a:t>GPU</a:t>
            </a:r>
            <a:r>
              <a:rPr kumimoji="1" lang="ja-JP" altLang="en-US" dirty="0" smtClean="0"/>
              <a:t>上で</a:t>
            </a:r>
            <a:r>
              <a:rPr kumimoji="1" lang="en-US" altLang="ja-JP" dirty="0" smtClean="0"/>
              <a:t>OS</a:t>
            </a:r>
            <a:r>
              <a:rPr kumimoji="1" lang="ja-JP" altLang="en-US" dirty="0" smtClean="0"/>
              <a:t>監視システムを実行する</a:t>
            </a:r>
            <a:r>
              <a:rPr kumimoji="1" lang="en-US" altLang="ja-JP" dirty="0" err="1" smtClean="0"/>
              <a:t>GPUsec</a:t>
            </a:r>
            <a:r>
              <a:rPr kumimoji="1" lang="ja-JP" altLang="en-US" dirty="0" smtClean="0"/>
              <a:t>を提案します。</a:t>
            </a:r>
            <a:endParaRPr kumimoji="1" lang="en-US" altLang="ja-JP" dirty="0" smtClean="0"/>
          </a:p>
          <a:p>
            <a:endParaRPr kumimoji="1" lang="en-US" altLang="ja-JP" dirty="0" smtClean="0"/>
          </a:p>
          <a:p>
            <a:r>
              <a:rPr kumimoji="1" lang="en-US" altLang="ja-JP" dirty="0" err="1" smtClean="0"/>
              <a:t>GPU</a:t>
            </a:r>
            <a:r>
              <a:rPr kumimoji="1" lang="ja-JP" altLang="en-US" dirty="0" smtClean="0"/>
              <a:t>は</a:t>
            </a:r>
            <a:r>
              <a:rPr kumimoji="1" lang="en-US" altLang="ja-JP" dirty="0" smtClean="0"/>
              <a:t>OS</a:t>
            </a:r>
            <a:r>
              <a:rPr kumimoji="1" lang="ja-JP" altLang="en-US" dirty="0" smtClean="0"/>
              <a:t>が動作する</a:t>
            </a:r>
            <a:r>
              <a:rPr kumimoji="1" lang="en-US" altLang="ja-JP" dirty="0" smtClean="0"/>
              <a:t>CPU</a:t>
            </a:r>
            <a:r>
              <a:rPr kumimoji="1" lang="ja-JP" altLang="en-US" dirty="0" smtClean="0"/>
              <a:t>やメインメモリから物理的に隔離されており、ソフトウェアの脆弱性などを利用して</a:t>
            </a:r>
            <a:r>
              <a:rPr kumimoji="1" lang="en-US" altLang="ja-JP" dirty="0" err="1" smtClean="0"/>
              <a:t>GPU</a:t>
            </a:r>
            <a:r>
              <a:rPr kumimoji="1" lang="ja-JP" altLang="en-US" dirty="0" smtClean="0"/>
              <a:t>上の監視システムを攻撃することはできません。</a:t>
            </a:r>
            <a:endParaRPr kumimoji="1" lang="en-US" altLang="ja-JP" dirty="0" smtClean="0"/>
          </a:p>
          <a:p>
            <a:r>
              <a:rPr kumimoji="1" lang="ja-JP" altLang="en-US" dirty="0" smtClean="0"/>
              <a:t>また、</a:t>
            </a:r>
            <a:r>
              <a:rPr kumimoji="1" lang="en-US" altLang="ja-JP" dirty="0" err="1" smtClean="0"/>
              <a:t>GPU</a:t>
            </a:r>
            <a:r>
              <a:rPr kumimoji="1" lang="ja-JP" altLang="en-US" dirty="0" smtClean="0"/>
              <a:t>は多くの計算機に標準的についている汎用品なので、</a:t>
            </a:r>
            <a:r>
              <a:rPr kumimoji="1" lang="en-US" altLang="ja-JP" dirty="0" smtClean="0"/>
              <a:t>OS</a:t>
            </a:r>
            <a:r>
              <a:rPr kumimoji="1" lang="ja-JP" altLang="en-US" dirty="0" smtClean="0"/>
              <a:t>監視システム実行のために専用のデバイスを購入、開発する必要もありません。</a:t>
            </a:r>
            <a:endParaRPr kumimoji="1" lang="en-US" altLang="ja-JP" dirty="0" smtClean="0"/>
          </a:p>
          <a:p>
            <a:r>
              <a:rPr kumimoji="1" lang="ja-JP" altLang="en-US" dirty="0" smtClean="0"/>
              <a:t>さらに、</a:t>
            </a:r>
            <a:r>
              <a:rPr kumimoji="1" lang="en-US" altLang="ja-JP" dirty="0" err="1" smtClean="0"/>
              <a:t>GPU</a:t>
            </a:r>
            <a:r>
              <a:rPr kumimoji="1" lang="ja-JP" altLang="en-US" dirty="0" smtClean="0"/>
              <a:t>は数百～数千といった多数演算コアを有しており、それらの演算コアを用いて並列処理を行うことにより監視システムの性能向上が期待できます。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6</a:t>
            </a:fld>
            <a:endParaRPr kumimoji="1" lang="ja-JP" altLang="en-US"/>
          </a:p>
        </p:txBody>
      </p:sp>
    </p:spTree>
    <p:extLst>
      <p:ext uri="{BB962C8B-B14F-4D97-AF65-F5344CB8AC3E}">
        <p14:creationId xmlns:p14="http://schemas.microsoft.com/office/powerpoint/2010/main" val="2539264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本</a:t>
            </a:r>
            <a:r>
              <a:rPr kumimoji="1" lang="en-US" altLang="ja-JP" dirty="0" smtClean="0"/>
              <a:t>OS</a:t>
            </a:r>
            <a:r>
              <a:rPr kumimoji="1" lang="ja-JP" altLang="en-US" dirty="0" smtClean="0"/>
              <a:t>監視システムは攻撃を受ける前のシステム起動時に実行を開始し、常に</a:t>
            </a:r>
            <a:r>
              <a:rPr kumimoji="1" lang="en-US" altLang="ja-JP" dirty="0" err="1" smtClean="0"/>
              <a:t>GPU</a:t>
            </a:r>
            <a:r>
              <a:rPr kumimoji="1" lang="ja-JP" altLang="en-US" dirty="0" smtClean="0"/>
              <a:t>を占有して動作します。</a:t>
            </a:r>
            <a:endParaRPr kumimoji="1" lang="en-US" altLang="ja-JP" dirty="0" smtClean="0"/>
          </a:p>
          <a:p>
            <a:r>
              <a:rPr kumimoji="1" lang="ja-JP" altLang="en-US" dirty="0" smtClean="0"/>
              <a:t>監視の方法としてはメインメモリから</a:t>
            </a:r>
            <a:r>
              <a:rPr kumimoji="1" lang="en-US" altLang="ja-JP" dirty="0" smtClean="0"/>
              <a:t>OS</a:t>
            </a:r>
            <a:r>
              <a:rPr kumimoji="1" lang="ja-JP" altLang="en-US" dirty="0" smtClean="0"/>
              <a:t>の情報を取得し、システムを実行します。</a:t>
            </a:r>
            <a:endParaRPr kumimoji="1" lang="en-US" altLang="ja-JP" dirty="0" smtClean="0"/>
          </a:p>
          <a:p>
            <a:endParaRPr kumimoji="1" lang="en-US" altLang="ja-JP" dirty="0" smtClean="0"/>
          </a:p>
          <a:p>
            <a:r>
              <a:rPr kumimoji="1" lang="ja-JP" altLang="en-US" dirty="0" smtClean="0"/>
              <a:t>監視対象ホストとは別に外部に監視ホストを設け、監視ホストから</a:t>
            </a:r>
            <a:r>
              <a:rPr kumimoji="1" lang="en-US" altLang="ja-JP" dirty="0" err="1" smtClean="0"/>
              <a:t>GPU</a:t>
            </a:r>
            <a:r>
              <a:rPr kumimoji="1" lang="ja-JP" altLang="en-US" dirty="0" err="1" smtClean="0"/>
              <a:t>の監</a:t>
            </a:r>
            <a:r>
              <a:rPr kumimoji="1" lang="ja-JP" altLang="en-US" dirty="0" smtClean="0"/>
              <a:t>視システムに定期的に監視コマンドを送信し、受信した</a:t>
            </a:r>
            <a:r>
              <a:rPr kumimoji="1" lang="en-US" altLang="ja-JP" dirty="0" err="1" smtClean="0"/>
              <a:t>GPU</a:t>
            </a:r>
            <a:r>
              <a:rPr kumimoji="1" lang="ja-JP" altLang="en-US" dirty="0" smtClean="0"/>
              <a:t>は</a:t>
            </a:r>
            <a:r>
              <a:rPr kumimoji="1" lang="en-US" altLang="ja-JP" dirty="0" smtClean="0"/>
              <a:t>OS</a:t>
            </a:r>
            <a:r>
              <a:rPr kumimoji="1" lang="ja-JP" altLang="en-US" dirty="0" smtClean="0"/>
              <a:t>の監視を実行、監視結果を監視ホストに返します。</a:t>
            </a:r>
            <a:endParaRPr kumimoji="1" lang="en-US" altLang="ja-JP" dirty="0" smtClean="0"/>
          </a:p>
          <a:p>
            <a:r>
              <a:rPr kumimoji="1" lang="ja-JP" altLang="en-US" dirty="0" smtClean="0"/>
              <a:t>監視結果を受け取った外部の監視ホストは、必要に応じてホストの管理者に通知を行います。</a:t>
            </a:r>
            <a:endParaRPr kumimoji="1" lang="en-US" altLang="ja-JP" dirty="0" smtClean="0"/>
          </a:p>
          <a:p>
            <a:r>
              <a:rPr kumimoji="1" lang="ja-JP" altLang="en-US" dirty="0" smtClean="0"/>
              <a:t>さらに監視結果が返ってこない場合、</a:t>
            </a:r>
            <a:r>
              <a:rPr kumimoji="1" lang="en-US" altLang="ja-JP" dirty="0" smtClean="0"/>
              <a:t>GPU</a:t>
            </a:r>
            <a:r>
              <a:rPr kumimoji="1" lang="ja-JP" altLang="en-US" dirty="0" smtClean="0"/>
              <a:t>上の監視システムが停止したといった異常を検知したとみなします。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7</a:t>
            </a:fld>
            <a:endParaRPr kumimoji="1" lang="ja-JP" altLang="en-US"/>
          </a:p>
        </p:txBody>
      </p:sp>
    </p:spTree>
    <p:extLst>
      <p:ext uri="{BB962C8B-B14F-4D97-AF65-F5344CB8AC3E}">
        <p14:creationId xmlns:p14="http://schemas.microsoft.com/office/powerpoint/2010/main" val="1479911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GPU</a:t>
            </a:r>
            <a:r>
              <a:rPr kumimoji="1" lang="ja-JP" altLang="en-US" dirty="0" smtClean="0"/>
              <a:t>からメインメモリにアクセスする手法で一般的には</a:t>
            </a:r>
            <a:r>
              <a:rPr kumimoji="1" lang="en-US" altLang="ja-JP" dirty="0" smtClean="0"/>
              <a:t>DMA</a:t>
            </a:r>
            <a:r>
              <a:rPr kumimoji="1" lang="ja-JP" altLang="en-US" dirty="0" smtClean="0"/>
              <a:t>転送というのを用いるのですが，今回はマップとメモリという</a:t>
            </a:r>
            <a:r>
              <a:rPr kumimoji="1" lang="en-US" altLang="ja-JP" dirty="0" smtClean="0"/>
              <a:t>GPU</a:t>
            </a:r>
            <a:r>
              <a:rPr kumimoji="1" lang="ja-JP" altLang="en-US" dirty="0" smtClean="0"/>
              <a:t>の機能を利用しました．この機能はメインメモリを</a:t>
            </a:r>
            <a:r>
              <a:rPr kumimoji="1" lang="en-US" altLang="ja-JP" dirty="0" smtClean="0"/>
              <a:t>GPU</a:t>
            </a:r>
            <a:r>
              <a:rPr kumimoji="1" lang="ja-JP" altLang="en-US" dirty="0" smtClean="0"/>
              <a:t>のメモリ上のアドレス空間にマップすることで</a:t>
            </a:r>
            <a:r>
              <a:rPr kumimoji="1" lang="en-US" altLang="ja-JP" dirty="0" smtClean="0"/>
              <a:t>GPU</a:t>
            </a:r>
            <a:r>
              <a:rPr kumimoji="1" lang="ja-JP" altLang="en-US" dirty="0" smtClean="0"/>
              <a:t>からメインメモリへ直接アクセスすることが可能になります。</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そのため，このマップトメモリを用いることによって</a:t>
            </a:r>
            <a:r>
              <a:rPr kumimoji="1" lang="en-US" altLang="ja-JP" dirty="0" smtClean="0"/>
              <a:t>OS</a:t>
            </a:r>
            <a:r>
              <a:rPr kumimoji="1" lang="ja-JP" altLang="en-US" dirty="0" smtClean="0"/>
              <a:t>が攻撃を受けた後でも安全にデータを取得することが可能となります．</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で，この機能を用いてマッピングを行うのですが，</a:t>
            </a:r>
            <a:r>
              <a:rPr kumimoji="1" lang="en-US" altLang="ja-JP" dirty="0" smtClean="0"/>
              <a:t>GPU</a:t>
            </a:r>
            <a:r>
              <a:rPr kumimoji="1" lang="ja-JP" altLang="en-US" dirty="0" smtClean="0"/>
              <a:t>自体は</a:t>
            </a:r>
            <a:r>
              <a:rPr kumimoji="1" lang="en-US" altLang="ja-JP" dirty="0" smtClean="0"/>
              <a:t>OS</a:t>
            </a:r>
            <a:r>
              <a:rPr kumimoji="1" lang="ja-JP" altLang="en-US" dirty="0" smtClean="0"/>
              <a:t>プロセスが管理するメモリにだけアクセスできるため，</a:t>
            </a:r>
            <a:r>
              <a:rPr kumimoji="1" lang="en-US" altLang="ja-JP" dirty="0" smtClean="0"/>
              <a:t>OS</a:t>
            </a:r>
            <a:r>
              <a:rPr kumimoji="1" lang="ja-JP" altLang="en-US" dirty="0" smtClean="0"/>
              <a:t>プロセスにメインメモリ全体をマッピングします．しかし，単純にマッピングすると全てのメモリが使用中になるためシステムの動作に支障が出ます．この問題を解決するために，新しいマッピングインターフェースを追加し，マッピングしてもメモリが使用中にならないようにし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8081397-6372-CF4E-BB11-B0F72BB1B035}" type="slidenum">
              <a:rPr kumimoji="1" lang="ja-JP" altLang="en-US" smtClean="0"/>
              <a:t>8</a:t>
            </a:fld>
            <a:endParaRPr kumimoji="1" lang="ja-JP" altLang="en-US"/>
          </a:p>
        </p:txBody>
      </p:sp>
    </p:spTree>
    <p:extLst>
      <p:ext uri="{BB962C8B-B14F-4D97-AF65-F5344CB8AC3E}">
        <p14:creationId xmlns:p14="http://schemas.microsoft.com/office/powerpoint/2010/main" val="3822308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先ほどのマップトメモリを用いてプロセスにマップしたメインメモリ全体を</a:t>
            </a:r>
            <a:r>
              <a:rPr kumimoji="1" lang="en-US" altLang="ja-JP" dirty="0" smtClean="0"/>
              <a:t>GPU</a:t>
            </a:r>
            <a:r>
              <a:rPr kumimoji="1" lang="ja-JP" altLang="en-US" dirty="0" smtClean="0"/>
              <a:t>に登録します。</a:t>
            </a:r>
            <a:endParaRPr kumimoji="1" lang="en-US" altLang="ja-JP" dirty="0" smtClean="0"/>
          </a:p>
          <a:p>
            <a:r>
              <a:rPr kumimoji="1" lang="ja-JP" altLang="en-US" dirty="0" smtClean="0"/>
              <a:t>そして、プロセスにマップしたメインメモリを</a:t>
            </a:r>
            <a:r>
              <a:rPr kumimoji="1" lang="en-US" altLang="ja-JP" dirty="0" err="1" smtClean="0"/>
              <a:t>GPU</a:t>
            </a:r>
            <a:r>
              <a:rPr kumimoji="1" lang="ja-JP" altLang="en-US" dirty="0" smtClean="0"/>
              <a:t>のアドレス空間に登録することで</a:t>
            </a:r>
            <a:r>
              <a:rPr kumimoji="1" lang="en-US" altLang="ja-JP" dirty="0" err="1" smtClean="0"/>
              <a:t>GPU</a:t>
            </a:r>
            <a:r>
              <a:rPr kumimoji="1" lang="ja-JP" altLang="en-US" dirty="0" smtClean="0"/>
              <a:t>からメインメモリに直接アクセスすることが可能となります。</a:t>
            </a:r>
            <a:endParaRPr kumimoji="1" lang="en-US" altLang="ja-JP" dirty="0" smtClean="0"/>
          </a:p>
          <a:p>
            <a:r>
              <a:rPr kumimoji="1" lang="ja-JP" altLang="en-US" dirty="0" smtClean="0"/>
              <a:t>この際に、</a:t>
            </a:r>
            <a:r>
              <a:rPr kumimoji="1" lang="en-US" altLang="ja-JP" dirty="0" err="1" smtClean="0"/>
              <a:t>GPU</a:t>
            </a:r>
            <a:r>
              <a:rPr kumimoji="1" lang="ja-JP" altLang="en-US" dirty="0" smtClean="0"/>
              <a:t>ドライバがメモリ全体をロックしてしまうことによって</a:t>
            </a:r>
            <a:r>
              <a:rPr kumimoji="1" lang="en-US" altLang="ja-JP" dirty="0" smtClean="0"/>
              <a:t>OS</a:t>
            </a:r>
            <a:r>
              <a:rPr kumimoji="1" lang="ja-JP" altLang="en-US" dirty="0" smtClean="0"/>
              <a:t>カーネルがロックされたメモリの領域を使用中の状態にしてしまいます。</a:t>
            </a:r>
            <a:endParaRPr kumimoji="1" lang="en-US" altLang="ja-JP" dirty="0" smtClean="0"/>
          </a:p>
          <a:p>
            <a:r>
              <a:rPr kumimoji="1" lang="ja-JP" altLang="en-US" dirty="0" smtClean="0"/>
              <a:t>この問題を防止するため、</a:t>
            </a:r>
            <a:r>
              <a:rPr kumimoji="1" lang="en-US" altLang="ja-JP" dirty="0" err="1" smtClean="0"/>
              <a:t>GPU</a:t>
            </a:r>
            <a:r>
              <a:rPr kumimoji="1" lang="ja-JP" altLang="en-US" dirty="0" smtClean="0"/>
              <a:t>ドライバがメモリをロックしてもメインメモリの領域を使用中としないように</a:t>
            </a:r>
            <a:r>
              <a:rPr kumimoji="1" lang="en-US" altLang="ja-JP" dirty="0" smtClean="0"/>
              <a:t>GPU</a:t>
            </a:r>
            <a:r>
              <a:rPr kumimoji="1" lang="ja-JP" altLang="en-US" dirty="0" smtClean="0"/>
              <a:t>ドライバを修正しました。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F07A712-0832-4C62-BA1F-71E882021627}" type="slidenum">
              <a:rPr kumimoji="1" lang="ja-JP" altLang="en-US" smtClean="0"/>
              <a:t>9</a:t>
            </a:fld>
            <a:endParaRPr kumimoji="1" lang="ja-JP" altLang="en-US"/>
          </a:p>
        </p:txBody>
      </p:sp>
    </p:spTree>
    <p:extLst>
      <p:ext uri="{BB962C8B-B14F-4D97-AF65-F5344CB8AC3E}">
        <p14:creationId xmlns:p14="http://schemas.microsoft.com/office/powerpoint/2010/main" val="4278023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次にハッシュ木を用いて</a:t>
            </a:r>
            <a:r>
              <a:rPr kumimoji="1" lang="en-US" altLang="ja-JP" dirty="0" smtClean="0"/>
              <a:t>OS</a:t>
            </a:r>
            <a:r>
              <a:rPr kumimoji="1" lang="ja-JP" altLang="en-US" dirty="0" smtClean="0"/>
              <a:t>の整合性を検査する</a:t>
            </a:r>
            <a:r>
              <a:rPr kumimoji="1" lang="en-US" altLang="ja-JP" dirty="0" smtClean="0"/>
              <a:t>OS</a:t>
            </a:r>
            <a:r>
              <a:rPr kumimoji="1" lang="ja-JP" altLang="en-US" dirty="0" smtClean="0"/>
              <a:t>監視システムを作成しました。</a:t>
            </a:r>
            <a:endParaRPr kumimoji="1" lang="en-US" altLang="ja-JP" dirty="0" smtClean="0"/>
          </a:p>
          <a:p>
            <a:r>
              <a:rPr kumimoji="1" lang="ja-JP" altLang="en-US" dirty="0" smtClean="0"/>
              <a:t>まず、</a:t>
            </a:r>
            <a:r>
              <a:rPr kumimoji="1" lang="en-US" altLang="ja-JP" dirty="0" smtClean="0"/>
              <a:t>OS</a:t>
            </a:r>
            <a:r>
              <a:rPr kumimoji="1" lang="ja-JP" altLang="en-US" dirty="0" smtClean="0"/>
              <a:t>のコード領域をあらかじめ決めた分割幅で複数のブロックに分割し、それぞれのブロックのハッシュ値を異なるスレッドで並列に計算を行っていきます。</a:t>
            </a:r>
            <a:endParaRPr kumimoji="1" lang="en-US" altLang="ja-JP" dirty="0" smtClean="0"/>
          </a:p>
          <a:p>
            <a:r>
              <a:rPr kumimoji="1" lang="ja-JP" altLang="en-US" dirty="0" smtClean="0"/>
              <a:t>次にそれぞれのブロックのハッシュ値を結合し，再計算を繰り返していきます．そうして</a:t>
            </a:r>
            <a:r>
              <a:rPr kumimoji="1" lang="en-US" altLang="ja-JP" dirty="0" smtClean="0"/>
              <a:t>2</a:t>
            </a:r>
            <a:r>
              <a:rPr kumimoji="1" lang="ja-JP" altLang="en-US" dirty="0" smtClean="0"/>
              <a:t>つのブロックずつ再計算を繰り返していくことで最終的に</a:t>
            </a:r>
            <a:r>
              <a:rPr kumimoji="1" lang="en-US" altLang="ja-JP" dirty="0" smtClean="0"/>
              <a:t>1</a:t>
            </a:r>
            <a:r>
              <a:rPr kumimoji="1" lang="ja-JP" altLang="en-US" dirty="0" smtClean="0"/>
              <a:t>つのハッシュ値が計算され，この値を</a:t>
            </a:r>
            <a:r>
              <a:rPr kumimoji="1" lang="en-US" altLang="ja-JP" dirty="0" smtClean="0"/>
              <a:t>OS</a:t>
            </a:r>
            <a:r>
              <a:rPr kumimoji="1" lang="ja-JP" altLang="en-US" dirty="0" smtClean="0"/>
              <a:t>監視の結果として用います．</a:t>
            </a:r>
            <a:endParaRPr kumimoji="1" lang="ja-JP" altLang="en-US" dirty="0"/>
          </a:p>
        </p:txBody>
      </p:sp>
      <p:sp>
        <p:nvSpPr>
          <p:cNvPr id="4" name="スライド番号プレースホルダー 3"/>
          <p:cNvSpPr>
            <a:spLocks noGrp="1"/>
          </p:cNvSpPr>
          <p:nvPr>
            <p:ph type="sldNum" sz="quarter" idx="10"/>
          </p:nvPr>
        </p:nvSpPr>
        <p:spPr/>
        <p:txBody>
          <a:bodyPr/>
          <a:lstStyle/>
          <a:p>
            <a:fld id="{B8081397-6372-CF4E-BB11-B0F72BB1B035}" type="slidenum">
              <a:rPr kumimoji="1" lang="ja-JP" altLang="en-US" smtClean="0"/>
              <a:t>10</a:t>
            </a:fld>
            <a:endParaRPr kumimoji="1" lang="ja-JP" altLang="en-US"/>
          </a:p>
        </p:txBody>
      </p:sp>
    </p:spTree>
    <p:extLst>
      <p:ext uri="{BB962C8B-B14F-4D97-AF65-F5344CB8AC3E}">
        <p14:creationId xmlns:p14="http://schemas.microsoft.com/office/powerpoint/2010/main" val="3415244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2018年 2月 14日 水曜日</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2018年 2月 14日 水曜日</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2018年 2月 14日 水曜日</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k setting">
    <p:spTree>
      <p:nvGrpSpPr>
        <p:cNvPr id="1" name=""/>
        <p:cNvGrpSpPr/>
        <p:nvPr/>
      </p:nvGrpSpPr>
      <p:grpSpPr>
        <a:xfrm>
          <a:off x="0" y="0"/>
          <a:ext cx="0" cy="0"/>
          <a:chOff x="0" y="0"/>
          <a:chExt cx="0" cy="0"/>
        </a:xfrm>
      </p:grpSpPr>
      <p:sp>
        <p:nvSpPr>
          <p:cNvPr id="6" name="タイトル プレースホルダー 1"/>
          <p:cNvSpPr>
            <a:spLocks noGrp="1"/>
          </p:cNvSpPr>
          <p:nvPr>
            <p:ph type="title"/>
          </p:nvPr>
        </p:nvSpPr>
        <p:spPr>
          <a:xfrm>
            <a:off x="457200" y="274638"/>
            <a:ext cx="8229600" cy="778098"/>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8" name="スライド番号プレースホルダー 5"/>
          <p:cNvSpPr>
            <a:spLocks noGrp="1"/>
          </p:cNvSpPr>
          <p:nvPr>
            <p:ph type="sldNum" sz="quarter" idx="4"/>
          </p:nvPr>
        </p:nvSpPr>
        <p:spPr>
          <a:xfrm>
            <a:off x="6588224" y="630932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A92A3-281A-45E0-898B-ED395963B0FF}" type="slidenum">
              <a:rPr kumimoji="1" lang="ja-JP" altLang="en-US" smtClean="0"/>
              <a:t>‹#›</a:t>
            </a:fld>
            <a:endParaRPr kumimoji="1" lang="ja-JP" altLang="en-US"/>
          </a:p>
        </p:txBody>
      </p:sp>
      <p:sp>
        <p:nvSpPr>
          <p:cNvPr id="9" name="コンテンツ プレースホルダー 2"/>
          <p:cNvSpPr>
            <a:spLocks noGrp="1"/>
          </p:cNvSpPr>
          <p:nvPr>
            <p:ph idx="1"/>
          </p:nvPr>
        </p:nvSpPr>
        <p:spPr>
          <a:xfrm>
            <a:off x="467544" y="1124744"/>
            <a:ext cx="8208912" cy="4968552"/>
          </a:xfrm>
        </p:spPr>
        <p:txBody>
          <a:bodyPr/>
          <a:lstStyle>
            <a:lvl1pPr>
              <a:defRPr sz="2800"/>
            </a:lvl1pPr>
            <a:lvl2pPr>
              <a:defRPr sz="2400"/>
            </a:lvl2pPr>
            <a:lvl3pPr>
              <a:defRPr sz="2200"/>
            </a:lvl3pPr>
            <a:lvl4pPr>
              <a:defRPr sz="2000"/>
            </a:lvl4pPr>
            <a:lvl5pPr>
              <a:defRPr sz="2000"/>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extLst>
      <p:ext uri="{BB962C8B-B14F-4D97-AF65-F5344CB8AC3E}">
        <p14:creationId xmlns:p14="http://schemas.microsoft.com/office/powerpoint/2010/main" val="1673597995"/>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2018年 2月 14日 水曜日</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33D019-A32C-4EAD-B8E6-DBDA699692FD}" type="datetime2">
              <a:rPr lang="en-US" smtClean="0"/>
              <a:t>2018年 2月 14日 水曜日</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2018年 2月 14日 水曜日</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2018年 2月 14日 水曜日</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2018年 2月 14日 水曜日</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2018年 2月 14日 水曜日</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FE976D3-5B7F-4300-ABED-C91F1B2AE209}" type="datetime2">
              <a:rPr lang="en-US" smtClean="0"/>
              <a:t>2018年 2月 14日 水曜日</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BDC1E59-17DD-41CE-97CA-624A472382D4}" type="datetime2">
              <a:rPr lang="en-US" smtClean="0"/>
              <a:t>2018年 2月 14日 水曜日</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2018年 2月 14日 水曜日</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8577384" y="0"/>
            <a:ext cx="498231"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sldNum="0" hdr="0" ftr="0" dt="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22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chart" Target="../charts/char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sz="4000" dirty="0" smtClean="0"/>
              <a:t>GPU</a:t>
            </a:r>
            <a:r>
              <a:rPr kumimoji="1" lang="ja-JP" altLang="en-US" sz="4000" dirty="0" smtClean="0"/>
              <a:t>を用いた安全で高速な</a:t>
            </a:r>
            <a:r>
              <a:rPr kumimoji="1" lang="en-US" altLang="ja-JP" sz="4000" dirty="0" smtClean="0"/>
              <a:t/>
            </a:r>
            <a:br>
              <a:rPr kumimoji="1" lang="en-US" altLang="ja-JP" sz="4000" dirty="0" smtClean="0"/>
            </a:br>
            <a:r>
              <a:rPr kumimoji="1" lang="en-US" altLang="ja-JP" sz="4000" dirty="0" smtClean="0"/>
              <a:t>OS</a:t>
            </a:r>
            <a:r>
              <a:rPr kumimoji="1" lang="ja-JP" altLang="en-US" sz="4000" dirty="0" smtClean="0"/>
              <a:t>監視システム</a:t>
            </a:r>
            <a:endParaRPr kumimoji="1" lang="ja-JP" altLang="en-US" sz="4000" dirty="0"/>
          </a:p>
        </p:txBody>
      </p:sp>
      <p:sp>
        <p:nvSpPr>
          <p:cNvPr id="3" name="サブタイトル 2"/>
          <p:cNvSpPr>
            <a:spLocks noGrp="1"/>
          </p:cNvSpPr>
          <p:nvPr>
            <p:ph type="subTitle" idx="1"/>
          </p:nvPr>
        </p:nvSpPr>
        <p:spPr/>
        <p:txBody>
          <a:bodyPr/>
          <a:lstStyle/>
          <a:p>
            <a:r>
              <a:rPr lang="ja-JP" altLang="en-US" dirty="0"/>
              <a:t>九州工業大学大学院情報工学府</a:t>
            </a:r>
            <a:endParaRPr lang="en-US" altLang="ja-JP" dirty="0"/>
          </a:p>
          <a:p>
            <a:r>
              <a:rPr lang="ja-JP" altLang="en-US" dirty="0"/>
              <a:t>情報創成工学</a:t>
            </a:r>
            <a:r>
              <a:rPr lang="ja-JP" altLang="en-US" dirty="0" smtClean="0"/>
              <a:t>専攻</a:t>
            </a:r>
            <a:r>
              <a:rPr lang="en-US" altLang="ja-JP" dirty="0" smtClean="0">
                <a:solidFill>
                  <a:srgbClr val="FF0000"/>
                </a:solidFill>
              </a:rPr>
              <a:t> </a:t>
            </a:r>
            <a:r>
              <a:rPr kumimoji="1" lang="ja-JP" altLang="en-US" dirty="0" smtClean="0"/>
              <a:t>光来研究室</a:t>
            </a:r>
            <a:endParaRPr kumimoji="1" lang="en-US" altLang="ja-JP" dirty="0" smtClean="0"/>
          </a:p>
          <a:p>
            <a:r>
              <a:rPr lang="en-US" altLang="ja-JP" dirty="0" smtClean="0"/>
              <a:t>16675036</a:t>
            </a:r>
            <a:r>
              <a:rPr lang="ja-JP" altLang="en-US" dirty="0" smtClean="0"/>
              <a:t>　松井尚督</a:t>
            </a:r>
            <a:endParaRPr kumimoji="1" lang="ja-JP" altLang="en-US" dirty="0"/>
          </a:p>
        </p:txBody>
      </p:sp>
    </p:spTree>
    <p:extLst>
      <p:ext uri="{BB962C8B-B14F-4D97-AF65-F5344CB8AC3E}">
        <p14:creationId xmlns:p14="http://schemas.microsoft.com/office/powerpoint/2010/main" val="203696770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a:t>OS</a:t>
            </a:r>
            <a:r>
              <a:rPr kumimoji="1" lang="ja-JP" altLang="en-US"/>
              <a:t>監視システムの並列化</a:t>
            </a:r>
          </a:p>
        </p:txBody>
      </p:sp>
      <p:sp>
        <p:nvSpPr>
          <p:cNvPr id="3" name="Content Placeholder 2"/>
          <p:cNvSpPr>
            <a:spLocks noGrp="1"/>
          </p:cNvSpPr>
          <p:nvPr>
            <p:ph idx="1"/>
          </p:nvPr>
        </p:nvSpPr>
        <p:spPr/>
        <p:txBody>
          <a:bodyPr/>
          <a:lstStyle/>
          <a:p>
            <a:r>
              <a:rPr lang="ja-JP" altLang="en-US" dirty="0"/>
              <a:t>ハッシュ木を用いて</a:t>
            </a:r>
            <a:r>
              <a:rPr lang="en-US" altLang="ja-JP" dirty="0"/>
              <a:t>OS</a:t>
            </a:r>
            <a:r>
              <a:rPr lang="ja-JP" altLang="en-US" dirty="0"/>
              <a:t>の整合性を検査する</a:t>
            </a:r>
            <a:r>
              <a:rPr lang="en-US" altLang="ja-JP" dirty="0"/>
              <a:t>OS</a:t>
            </a:r>
            <a:r>
              <a:rPr lang="ja-JP" altLang="en-US" dirty="0"/>
              <a:t>監視システムを作成</a:t>
            </a:r>
            <a:endParaRPr lang="en-US" altLang="ja-JP" dirty="0"/>
          </a:p>
          <a:p>
            <a:pPr lvl="1"/>
            <a:r>
              <a:rPr lang="en-US" altLang="ja-JP" dirty="0"/>
              <a:t>OS</a:t>
            </a:r>
            <a:r>
              <a:rPr lang="ja-JP" altLang="en-US" dirty="0"/>
              <a:t>のコード領域を複数のブロックに分割</a:t>
            </a:r>
            <a:endParaRPr lang="en-US" altLang="ja-JP" dirty="0"/>
          </a:p>
          <a:p>
            <a:pPr lvl="1"/>
            <a:r>
              <a:rPr lang="ja-JP" altLang="en-US" dirty="0"/>
              <a:t>各スレッドがそれぞれのブロックのハッシュ値を</a:t>
            </a:r>
            <a:r>
              <a:rPr lang="ja-JP" altLang="en-US" dirty="0" smtClean="0"/>
              <a:t>計算</a:t>
            </a:r>
            <a:endParaRPr lang="en-US" altLang="ja-JP" dirty="0" smtClean="0"/>
          </a:p>
          <a:p>
            <a:pPr lvl="1"/>
            <a:r>
              <a:rPr lang="en-US" altLang="ja-JP" dirty="0" smtClean="0"/>
              <a:t>2</a:t>
            </a:r>
            <a:r>
              <a:rPr lang="ja-JP" altLang="en-US" dirty="0" smtClean="0"/>
              <a:t>つのブロックのハッシュ値を結合し，ハッシュ値を再計算</a:t>
            </a:r>
            <a:endParaRPr lang="en-US" altLang="ja-JP" dirty="0"/>
          </a:p>
        </p:txBody>
      </p:sp>
      <p:sp>
        <p:nvSpPr>
          <p:cNvPr id="5" name="正方形/長方形 23"/>
          <p:cNvSpPr>
            <a:spLocks noChangeAspect="1"/>
          </p:cNvSpPr>
          <p:nvPr/>
        </p:nvSpPr>
        <p:spPr>
          <a:xfrm>
            <a:off x="1837928" y="4327692"/>
            <a:ext cx="1011730" cy="358302"/>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a:ln>
                  <a:noFill/>
                </a:ln>
                <a:solidFill>
                  <a:prstClr val="white"/>
                </a:solidFill>
                <a:effectLst/>
                <a:uLnTx/>
                <a:uFillTx/>
                <a:latin typeface="Calibri"/>
                <a:ea typeface="ＭＳ Ｐゴシック"/>
                <a:cs typeface="+mn-cs"/>
              </a:rPr>
              <a:t>ブロック</a:t>
            </a:r>
          </a:p>
        </p:txBody>
      </p:sp>
      <p:sp>
        <p:nvSpPr>
          <p:cNvPr id="6" name="正方形/長方形 23"/>
          <p:cNvSpPr>
            <a:spLocks noChangeAspect="1"/>
          </p:cNvSpPr>
          <p:nvPr/>
        </p:nvSpPr>
        <p:spPr>
          <a:xfrm>
            <a:off x="1837928" y="4685994"/>
            <a:ext cx="1011730" cy="358302"/>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a:ln>
                  <a:noFill/>
                </a:ln>
                <a:solidFill>
                  <a:prstClr val="white"/>
                </a:solidFill>
                <a:effectLst/>
                <a:uLnTx/>
                <a:uFillTx/>
                <a:latin typeface="Calibri"/>
                <a:ea typeface="ＭＳ Ｐゴシック"/>
                <a:cs typeface="+mn-cs"/>
              </a:rPr>
              <a:t>ブロック</a:t>
            </a:r>
          </a:p>
        </p:txBody>
      </p:sp>
      <p:sp>
        <p:nvSpPr>
          <p:cNvPr id="7" name="正方形/長方形 23"/>
          <p:cNvSpPr>
            <a:spLocks noChangeAspect="1"/>
          </p:cNvSpPr>
          <p:nvPr/>
        </p:nvSpPr>
        <p:spPr>
          <a:xfrm>
            <a:off x="1837928" y="5044296"/>
            <a:ext cx="1011730" cy="358302"/>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a:ln>
                  <a:noFill/>
                </a:ln>
                <a:solidFill>
                  <a:prstClr val="white"/>
                </a:solidFill>
                <a:effectLst/>
                <a:uLnTx/>
                <a:uFillTx/>
                <a:latin typeface="Calibri"/>
                <a:ea typeface="ＭＳ Ｐゴシック"/>
                <a:cs typeface="+mn-cs"/>
              </a:rPr>
              <a:t>ブロック</a:t>
            </a:r>
          </a:p>
        </p:txBody>
      </p:sp>
      <p:sp>
        <p:nvSpPr>
          <p:cNvPr id="8" name="正方形/長方形 23"/>
          <p:cNvSpPr>
            <a:spLocks noChangeAspect="1"/>
          </p:cNvSpPr>
          <p:nvPr/>
        </p:nvSpPr>
        <p:spPr>
          <a:xfrm>
            <a:off x="1837928" y="5402598"/>
            <a:ext cx="1011730" cy="358302"/>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dirty="0">
                <a:ln>
                  <a:noFill/>
                </a:ln>
                <a:solidFill>
                  <a:prstClr val="white"/>
                </a:solidFill>
                <a:effectLst/>
                <a:uLnTx/>
                <a:uFillTx/>
                <a:latin typeface="Calibri"/>
                <a:ea typeface="ＭＳ Ｐゴシック"/>
                <a:cs typeface="+mn-cs"/>
              </a:rPr>
              <a:t>ブロック</a:t>
            </a:r>
          </a:p>
        </p:txBody>
      </p:sp>
      <p:sp>
        <p:nvSpPr>
          <p:cNvPr id="9" name="TextBox 8"/>
          <p:cNvSpPr txBox="1"/>
          <p:nvPr/>
        </p:nvSpPr>
        <p:spPr>
          <a:xfrm>
            <a:off x="1527242" y="5811158"/>
            <a:ext cx="1779654" cy="369332"/>
          </a:xfrm>
          <a:prstGeom prst="rect">
            <a:avLst/>
          </a:prstGeom>
          <a:noFill/>
        </p:spPr>
        <p:txBody>
          <a:bodyPr wrap="none" rtlCol="0">
            <a:spAutoFit/>
          </a:bodyPr>
          <a:lstStyle/>
          <a:p>
            <a:r>
              <a:rPr kumimoji="1" lang="en-US" altLang="ja-JP"/>
              <a:t>OS</a:t>
            </a:r>
            <a:r>
              <a:rPr kumimoji="1" lang="ja-JP" altLang="en-US"/>
              <a:t>のコード領域</a:t>
            </a:r>
          </a:p>
        </p:txBody>
      </p:sp>
      <p:sp>
        <p:nvSpPr>
          <p:cNvPr id="10" name="正方形/長方形 36"/>
          <p:cNvSpPr/>
          <p:nvPr/>
        </p:nvSpPr>
        <p:spPr>
          <a:xfrm>
            <a:off x="4152566" y="3946693"/>
            <a:ext cx="3006990" cy="2233797"/>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sp>
        <p:nvSpPr>
          <p:cNvPr id="11" name="Rectangle 10"/>
          <p:cNvSpPr/>
          <p:nvPr/>
        </p:nvSpPr>
        <p:spPr>
          <a:xfrm>
            <a:off x="4716732" y="4424968"/>
            <a:ext cx="369651" cy="16375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Rectangle 11"/>
          <p:cNvSpPr/>
          <p:nvPr/>
        </p:nvSpPr>
        <p:spPr>
          <a:xfrm>
            <a:off x="4716732" y="4778142"/>
            <a:ext cx="369651" cy="16375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Rectangle 12"/>
          <p:cNvSpPr/>
          <p:nvPr/>
        </p:nvSpPr>
        <p:spPr>
          <a:xfrm>
            <a:off x="4716732" y="5131316"/>
            <a:ext cx="369651" cy="16375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Rectangle 13"/>
          <p:cNvSpPr/>
          <p:nvPr/>
        </p:nvSpPr>
        <p:spPr>
          <a:xfrm>
            <a:off x="4716732" y="5484490"/>
            <a:ext cx="369651" cy="16375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Straight Arrow Connector 15"/>
          <p:cNvCxnSpPr>
            <a:stCxn id="5" idx="3"/>
            <a:endCxn id="11" idx="1"/>
          </p:cNvCxnSpPr>
          <p:nvPr/>
        </p:nvCxnSpPr>
        <p:spPr>
          <a:xfrm>
            <a:off x="2849658" y="4506843"/>
            <a:ext cx="1867074" cy="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849658" y="4860017"/>
            <a:ext cx="1867074" cy="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849658" y="5213191"/>
            <a:ext cx="1867074" cy="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849658" y="5566365"/>
            <a:ext cx="1867074" cy="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299118" y="5716067"/>
            <a:ext cx="1210588" cy="369332"/>
          </a:xfrm>
          <a:prstGeom prst="rect">
            <a:avLst/>
          </a:prstGeom>
          <a:noFill/>
        </p:spPr>
        <p:txBody>
          <a:bodyPr wrap="none" rtlCol="0">
            <a:spAutoFit/>
          </a:bodyPr>
          <a:lstStyle/>
          <a:p>
            <a:r>
              <a:rPr kumimoji="1" lang="ja-JP" altLang="en-US"/>
              <a:t>ハッシュ値</a:t>
            </a:r>
          </a:p>
        </p:txBody>
      </p:sp>
      <p:sp>
        <p:nvSpPr>
          <p:cNvPr id="21" name="Rectangle 20"/>
          <p:cNvSpPr/>
          <p:nvPr/>
        </p:nvSpPr>
        <p:spPr>
          <a:xfrm>
            <a:off x="5509706" y="4594352"/>
            <a:ext cx="369651" cy="16375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Elbow Connector 24"/>
          <p:cNvCxnSpPr>
            <a:stCxn id="11" idx="3"/>
            <a:endCxn id="21" idx="1"/>
          </p:cNvCxnSpPr>
          <p:nvPr/>
        </p:nvCxnSpPr>
        <p:spPr>
          <a:xfrm>
            <a:off x="5086383" y="4506843"/>
            <a:ext cx="423323" cy="169384"/>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509705" y="5320723"/>
            <a:ext cx="369651" cy="16375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Rectangle 26"/>
          <p:cNvSpPr/>
          <p:nvPr/>
        </p:nvSpPr>
        <p:spPr>
          <a:xfrm>
            <a:off x="6325048" y="4941892"/>
            <a:ext cx="369651" cy="16375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Elbow Connector 27"/>
          <p:cNvCxnSpPr>
            <a:endCxn id="27" idx="1"/>
          </p:cNvCxnSpPr>
          <p:nvPr/>
        </p:nvCxnSpPr>
        <p:spPr>
          <a:xfrm>
            <a:off x="5879357" y="4676227"/>
            <a:ext cx="445691" cy="347540"/>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13" idx="3"/>
            <a:endCxn id="26" idx="1"/>
          </p:cNvCxnSpPr>
          <p:nvPr/>
        </p:nvCxnSpPr>
        <p:spPr>
          <a:xfrm>
            <a:off x="5086383" y="5213191"/>
            <a:ext cx="423322" cy="189407"/>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14" idx="3"/>
            <a:endCxn id="26" idx="1"/>
          </p:cNvCxnSpPr>
          <p:nvPr/>
        </p:nvCxnSpPr>
        <p:spPr>
          <a:xfrm flipV="1">
            <a:off x="5086383" y="5402598"/>
            <a:ext cx="423322" cy="163767"/>
          </a:xfrm>
          <a:prstGeom prst="bent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12" idx="3"/>
            <a:endCxn id="21" idx="1"/>
          </p:cNvCxnSpPr>
          <p:nvPr/>
        </p:nvCxnSpPr>
        <p:spPr>
          <a:xfrm flipV="1">
            <a:off x="5086383" y="4676227"/>
            <a:ext cx="423323" cy="183790"/>
          </a:xfrm>
          <a:prstGeom prst="bent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Elbow Connector 36"/>
          <p:cNvCxnSpPr>
            <a:stCxn id="26" idx="3"/>
            <a:endCxn id="27" idx="1"/>
          </p:cNvCxnSpPr>
          <p:nvPr/>
        </p:nvCxnSpPr>
        <p:spPr>
          <a:xfrm flipV="1">
            <a:off x="5879356" y="5023767"/>
            <a:ext cx="445692" cy="378831"/>
          </a:xfrm>
          <a:prstGeom prst="bentConnector3">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4822582" y="4031731"/>
            <a:ext cx="877163" cy="369332"/>
          </a:xfrm>
          <a:prstGeom prst="rect">
            <a:avLst/>
          </a:prstGeom>
          <a:noFill/>
        </p:spPr>
        <p:txBody>
          <a:bodyPr wrap="none" rtlCol="0">
            <a:spAutoFit/>
          </a:bodyPr>
          <a:lstStyle/>
          <a:p>
            <a:r>
              <a:rPr kumimoji="1" lang="ja-JP" altLang="en-US" dirty="0" smtClean="0"/>
              <a:t>再計算</a:t>
            </a:r>
            <a:endParaRPr kumimoji="1" lang="ja-JP" altLang="en-US" dirty="0"/>
          </a:p>
        </p:txBody>
      </p:sp>
      <p:sp>
        <p:nvSpPr>
          <p:cNvPr id="39" name="TextBox 38"/>
          <p:cNvSpPr txBox="1"/>
          <p:nvPr/>
        </p:nvSpPr>
        <p:spPr>
          <a:xfrm>
            <a:off x="5825070" y="4253129"/>
            <a:ext cx="877163" cy="369332"/>
          </a:xfrm>
          <a:prstGeom prst="rect">
            <a:avLst/>
          </a:prstGeom>
          <a:noFill/>
        </p:spPr>
        <p:txBody>
          <a:bodyPr wrap="none" rtlCol="0">
            <a:spAutoFit/>
          </a:bodyPr>
          <a:lstStyle/>
          <a:p>
            <a:r>
              <a:rPr kumimoji="1" lang="ja-JP" altLang="en-US" dirty="0"/>
              <a:t>再計算</a:t>
            </a:r>
          </a:p>
        </p:txBody>
      </p:sp>
      <p:sp>
        <p:nvSpPr>
          <p:cNvPr id="40" name="TextBox 39"/>
          <p:cNvSpPr txBox="1"/>
          <p:nvPr/>
        </p:nvSpPr>
        <p:spPr>
          <a:xfrm>
            <a:off x="4781459" y="6204395"/>
            <a:ext cx="1826141" cy="369332"/>
          </a:xfrm>
          <a:prstGeom prst="rect">
            <a:avLst/>
          </a:prstGeom>
          <a:noFill/>
        </p:spPr>
        <p:txBody>
          <a:bodyPr wrap="none" rtlCol="0">
            <a:spAutoFit/>
          </a:bodyPr>
          <a:lstStyle/>
          <a:p>
            <a:r>
              <a:rPr kumimoji="1" lang="en-US" altLang="ja-JP"/>
              <a:t>OS</a:t>
            </a:r>
            <a:r>
              <a:rPr kumimoji="1" lang="ja-JP" altLang="en-US"/>
              <a:t>監視システム</a:t>
            </a:r>
          </a:p>
        </p:txBody>
      </p:sp>
    </p:spTree>
    <p:extLst>
      <p:ext uri="{BB962C8B-B14F-4D97-AF65-F5344CB8AC3E}">
        <p14:creationId xmlns:p14="http://schemas.microsoft.com/office/powerpoint/2010/main" val="130638887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プロキシ経由で</a:t>
            </a:r>
            <a:r>
              <a:rPr kumimoji="1" lang="en-US" altLang="ja-JP" dirty="0" smtClean="0"/>
              <a:t>GPU</a:t>
            </a:r>
            <a:r>
              <a:rPr kumimoji="1" lang="ja-JP" altLang="en-US" dirty="0" smtClean="0"/>
              <a:t>との暗号通信</a:t>
            </a:r>
            <a:endParaRPr kumimoji="1" lang="ja-JP" altLang="en-US" dirty="0"/>
          </a:p>
        </p:txBody>
      </p:sp>
      <p:sp>
        <p:nvSpPr>
          <p:cNvPr id="4" name="コンテンツ プレースホルダー 3"/>
          <p:cNvSpPr>
            <a:spLocks noGrp="1"/>
          </p:cNvSpPr>
          <p:nvPr>
            <p:ph idx="1"/>
          </p:nvPr>
        </p:nvSpPr>
        <p:spPr/>
        <p:txBody>
          <a:bodyPr/>
          <a:lstStyle/>
          <a:p>
            <a:r>
              <a:rPr lang="en-US" altLang="ja-JP" dirty="0"/>
              <a:t>GPU</a:t>
            </a:r>
            <a:r>
              <a:rPr lang="ja-JP" altLang="en-US" dirty="0"/>
              <a:t>と監視ホストはプロキシ経由で通信</a:t>
            </a:r>
            <a:endParaRPr lang="en-US" altLang="ja-JP" dirty="0"/>
          </a:p>
          <a:p>
            <a:pPr lvl="1"/>
            <a:r>
              <a:rPr lang="en-US" altLang="ja-JP" dirty="0"/>
              <a:t>OS</a:t>
            </a:r>
            <a:r>
              <a:rPr lang="ja-JP" altLang="en-US" dirty="0"/>
              <a:t>が改ざんされると通信に干渉される</a:t>
            </a:r>
            <a:r>
              <a:rPr lang="ja-JP" altLang="en-US" dirty="0" smtClean="0"/>
              <a:t>恐れ</a:t>
            </a:r>
            <a:endParaRPr lang="en-US" altLang="ja-JP" dirty="0" smtClean="0"/>
          </a:p>
          <a:p>
            <a:r>
              <a:rPr lang="en-US" altLang="ja-JP" dirty="0"/>
              <a:t>GPU</a:t>
            </a:r>
            <a:r>
              <a:rPr lang="ja-JP" altLang="en-US" dirty="0"/>
              <a:t>と監視ホストの間の通信を暗号化</a:t>
            </a:r>
            <a:endParaRPr lang="en-US" altLang="ja-JP" dirty="0"/>
          </a:p>
          <a:p>
            <a:pPr lvl="1"/>
            <a:r>
              <a:rPr lang="en-US" altLang="ja-JP" dirty="0"/>
              <a:t>GPU</a:t>
            </a:r>
            <a:r>
              <a:rPr lang="ja-JP" altLang="en-US" dirty="0"/>
              <a:t>で監視結果を暗号化し、監視ホストで</a:t>
            </a:r>
            <a:r>
              <a:rPr lang="ja-JP" altLang="en-US" dirty="0" smtClean="0"/>
              <a:t>復号</a:t>
            </a:r>
            <a:endParaRPr lang="en-US" altLang="ja-JP" dirty="0" smtClean="0"/>
          </a:p>
          <a:p>
            <a:pPr lvl="1"/>
            <a:r>
              <a:rPr lang="ja-JP" altLang="en-US" dirty="0"/>
              <a:t>起動時に暗号鍵を</a:t>
            </a:r>
            <a:r>
              <a:rPr lang="en-US" altLang="ja-JP" dirty="0"/>
              <a:t>GPU</a:t>
            </a:r>
            <a:r>
              <a:rPr lang="ja-JP" altLang="en-US" dirty="0"/>
              <a:t>に登録し、監視ホストと</a:t>
            </a:r>
            <a:r>
              <a:rPr lang="ja-JP" altLang="en-US" dirty="0" smtClean="0"/>
              <a:t>共有</a:t>
            </a:r>
            <a:endParaRPr lang="en-US" altLang="ja-JP" dirty="0"/>
          </a:p>
          <a:p>
            <a:endParaRPr lang="en-US" altLang="ja-JP" dirty="0" smtClean="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11</a:t>
            </a:fld>
            <a:endParaRPr kumimoji="1" lang="ja-JP" altLang="en-US"/>
          </a:p>
        </p:txBody>
      </p:sp>
      <p:sp>
        <p:nvSpPr>
          <p:cNvPr id="17" name="正方形/長方形 16"/>
          <p:cNvSpPr/>
          <p:nvPr/>
        </p:nvSpPr>
        <p:spPr>
          <a:xfrm>
            <a:off x="897874" y="4683434"/>
            <a:ext cx="3787377" cy="1953922"/>
          </a:xfrm>
          <a:prstGeom prst="rect">
            <a:avLst/>
          </a:prstGeom>
          <a:solidFill>
            <a:srgbClr val="5B9BD5">
              <a:lumMod val="20000"/>
              <a:lumOff val="80000"/>
            </a:srgbClr>
          </a:solidFill>
          <a:ln w="28575" cap="flat" cmpd="sng" algn="ctr">
            <a:solidFill>
              <a:srgbClr val="5B9BD5">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18" name="正方形/長方形 17"/>
          <p:cNvSpPr/>
          <p:nvPr/>
        </p:nvSpPr>
        <p:spPr>
          <a:xfrm>
            <a:off x="3238915" y="6182275"/>
            <a:ext cx="1216169" cy="307238"/>
          </a:xfrm>
          <a:prstGeom prst="rect">
            <a:avLst/>
          </a:prstGeom>
          <a:solidFill>
            <a:srgbClr val="5B9BD5"/>
          </a:solidFill>
          <a:ln w="28575"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err="1" smtClean="0">
                <a:ln>
                  <a:noFill/>
                </a:ln>
                <a:solidFill>
                  <a:prstClr val="white"/>
                </a:solidFill>
                <a:effectLst/>
                <a:uLnTx/>
                <a:uFillTx/>
                <a:latin typeface="Calibri"/>
                <a:ea typeface="ＭＳ Ｐゴシック"/>
                <a:cs typeface="+mn-cs"/>
              </a:rPr>
              <a:t>GPU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19" name="正方形/長方形 18"/>
          <p:cNvSpPr/>
          <p:nvPr/>
        </p:nvSpPr>
        <p:spPr>
          <a:xfrm>
            <a:off x="3238915" y="5489500"/>
            <a:ext cx="1216169" cy="630515"/>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a:t>
            </a:r>
            <a:endParaRPr kumimoji="0" lang="en-US" altLang="ja-JP" sz="2000" b="0" i="0" u="none" strike="noStrike" kern="0" cap="none" spc="0" normalizeH="0" baseline="0" noProof="0" dirty="0" smtClean="0">
              <a:ln>
                <a:noFill/>
              </a:ln>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sp>
        <p:nvSpPr>
          <p:cNvPr id="20" name="正方形/長方形 19"/>
          <p:cNvSpPr/>
          <p:nvPr/>
        </p:nvSpPr>
        <p:spPr>
          <a:xfrm>
            <a:off x="1099495" y="6205814"/>
            <a:ext cx="1203315" cy="307238"/>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1" name="正方形/長方形 20"/>
          <p:cNvSpPr/>
          <p:nvPr/>
        </p:nvSpPr>
        <p:spPr>
          <a:xfrm>
            <a:off x="1099496" y="5619539"/>
            <a:ext cx="1203314" cy="514040"/>
          </a:xfrm>
          <a:prstGeom prst="rect">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28575" cap="flat" cmpd="sng" algn="ctr">
            <a:solidFill>
              <a:srgbClr val="A5A5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22" name="正方形/長方形 21"/>
          <p:cNvSpPr/>
          <p:nvPr/>
        </p:nvSpPr>
        <p:spPr>
          <a:xfrm>
            <a:off x="1099495" y="4863482"/>
            <a:ext cx="1203314" cy="684048"/>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kern="0" dirty="0" smtClean="0">
                <a:solidFill>
                  <a:srgbClr val="FFFFFF"/>
                </a:solidFill>
                <a:latin typeface="Calibri"/>
                <a:ea typeface="ＭＳ Ｐゴシック"/>
              </a:rPr>
              <a:t>プロキシ</a:t>
            </a:r>
            <a:endParaRPr kumimoji="0" lang="en-US" altLang="ja-JP" sz="2000" kern="0" dirty="0" smtClean="0">
              <a:solidFill>
                <a:srgbClr val="FFFFFF"/>
              </a:solidFill>
              <a:latin typeface="Calibri"/>
              <a:ea typeface="ＭＳ Ｐゴシック"/>
            </a:endParaRPr>
          </a:p>
        </p:txBody>
      </p:sp>
      <p:grpSp>
        <p:nvGrpSpPr>
          <p:cNvPr id="23" name="グループ化 10"/>
          <p:cNvGrpSpPr>
            <a:grpSpLocks noChangeAspect="1"/>
          </p:cNvGrpSpPr>
          <p:nvPr/>
        </p:nvGrpSpPr>
        <p:grpSpPr>
          <a:xfrm>
            <a:off x="6154458" y="4467410"/>
            <a:ext cx="2067687" cy="1667389"/>
            <a:chOff x="869082" y="4233187"/>
            <a:chExt cx="2552700" cy="2058505"/>
          </a:xfrm>
        </p:grpSpPr>
        <p:pic>
          <p:nvPicPr>
            <p:cNvPr id="2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082" y="4739117"/>
              <a:ext cx="25527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テキスト ボックス 24"/>
            <p:cNvSpPr txBox="1"/>
            <p:nvPr/>
          </p:nvSpPr>
          <p:spPr>
            <a:xfrm>
              <a:off x="900228" y="4233187"/>
              <a:ext cx="1480462" cy="44456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solidFill>
                    <a:prstClr val="black"/>
                  </a:solidFill>
                </a:rPr>
                <a:t>監視</a:t>
              </a:r>
              <a:r>
                <a:rPr kumimoji="0" lang="ja-JP" altLang="en-US" sz="2000" b="0" i="0" u="none" strike="noStrike" kern="0" cap="none" spc="0" normalizeH="0" baseline="0" noProof="0" dirty="0" smtClean="0">
                  <a:ln>
                    <a:noFill/>
                  </a:ln>
                  <a:solidFill>
                    <a:prstClr val="black"/>
                  </a:solidFill>
                  <a:effectLst/>
                  <a:uLnTx/>
                  <a:uFillTx/>
                </a:rPr>
                <a:t>ホスト</a:t>
              </a:r>
              <a:endParaRPr kumimoji="0" lang="ja-JP" altLang="en-US" sz="2000" b="0" i="0" u="none" strike="noStrike" kern="0" cap="none" spc="0" normalizeH="0" baseline="0" noProof="0" dirty="0">
                <a:ln>
                  <a:noFill/>
                </a:ln>
                <a:solidFill>
                  <a:prstClr val="black"/>
                </a:solidFill>
                <a:effectLst/>
                <a:uLnTx/>
                <a:uFillTx/>
              </a:endParaRPr>
            </a:p>
          </p:txBody>
        </p:sp>
      </p:grpSp>
      <p:cxnSp>
        <p:nvCxnSpPr>
          <p:cNvPr id="26" name="直線矢印コネクタ 25"/>
          <p:cNvCxnSpPr>
            <a:endCxn id="22" idx="3"/>
          </p:cNvCxnSpPr>
          <p:nvPr/>
        </p:nvCxnSpPr>
        <p:spPr>
          <a:xfrm flipH="1">
            <a:off x="2302809" y="5205506"/>
            <a:ext cx="3851649" cy="0"/>
          </a:xfrm>
          <a:prstGeom prst="straightConnector1">
            <a:avLst/>
          </a:prstGeom>
          <a:ln w="28575">
            <a:solidFill>
              <a:srgbClr val="FF0000"/>
            </a:solidFill>
            <a:headEnd type="arrow"/>
            <a:tailEnd type="none"/>
          </a:ln>
        </p:spPr>
        <p:style>
          <a:lnRef idx="1">
            <a:schemeClr val="dk1"/>
          </a:lnRef>
          <a:fillRef idx="0">
            <a:schemeClr val="dk1"/>
          </a:fillRef>
          <a:effectRef idx="0">
            <a:schemeClr val="dk1"/>
          </a:effectRef>
          <a:fontRef idx="minor">
            <a:schemeClr val="tx1"/>
          </a:fontRef>
        </p:style>
      </p:cxnSp>
      <p:cxnSp>
        <p:nvCxnSpPr>
          <p:cNvPr id="27" name="直線矢印コネクタ 26"/>
          <p:cNvCxnSpPr/>
          <p:nvPr/>
        </p:nvCxnSpPr>
        <p:spPr>
          <a:xfrm>
            <a:off x="2302809" y="5331506"/>
            <a:ext cx="936106" cy="545053"/>
          </a:xfrm>
          <a:prstGeom prst="straightConnector1">
            <a:avLst/>
          </a:prstGeom>
          <a:ln w="28575">
            <a:solidFill>
              <a:srgbClr val="FF0000"/>
            </a:solidFill>
            <a:headEnd type="arrow"/>
            <a:tailEnd type="none"/>
          </a:ln>
        </p:spPr>
        <p:style>
          <a:lnRef idx="1">
            <a:schemeClr val="dk1"/>
          </a:lnRef>
          <a:fillRef idx="0">
            <a:schemeClr val="dk1"/>
          </a:fillRef>
          <a:effectRef idx="0">
            <a:schemeClr val="dk1"/>
          </a:effectRef>
          <a:fontRef idx="minor">
            <a:schemeClr val="tx1"/>
          </a:fontRef>
        </p:style>
      </p:cxnSp>
      <p:sp>
        <p:nvSpPr>
          <p:cNvPr id="28" name="テキスト ボックス 27"/>
          <p:cNvSpPr txBox="1"/>
          <p:nvPr/>
        </p:nvSpPr>
        <p:spPr>
          <a:xfrm>
            <a:off x="2842090" y="4683434"/>
            <a:ext cx="1718908" cy="3600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rPr>
              <a:t>監視対象ホスト</a:t>
            </a:r>
            <a:endParaRPr kumimoji="0" lang="ja-JP" altLang="en-US" sz="2000" b="0" i="0" u="none" strike="noStrike" kern="0" cap="none" spc="0" normalizeH="0" baseline="0" noProof="0" dirty="0">
              <a:ln>
                <a:noFill/>
              </a:ln>
              <a:effectLst/>
              <a:uLnTx/>
              <a:uFillTx/>
            </a:endParaRPr>
          </a:p>
        </p:txBody>
      </p:sp>
      <p:pic>
        <p:nvPicPr>
          <p:cNvPr id="29" name="Picture 2" descr="http://free-icon.web-tuhan.net/wp-content/uploads/2014/02/f_007_128.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801" y="5489500"/>
            <a:ext cx="383450" cy="383451"/>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http://free-icon.web-tuhan.net/wp-content/uploads/2014/02/f_007_128.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6269" y="5106049"/>
            <a:ext cx="383450" cy="383451"/>
          </a:xfrm>
          <a:prstGeom prst="rect">
            <a:avLst/>
          </a:prstGeom>
          <a:noFill/>
          <a:extLst>
            <a:ext uri="{909E8E84-426E-40dd-AFC4-6F175D3DCCD1}">
              <a14:hiddenFill xmlns:a14="http://schemas.microsoft.com/office/drawing/2010/main">
                <a:solidFill>
                  <a:srgbClr val="FFFFFF"/>
                </a:solidFill>
              </a14:hiddenFill>
            </a:ext>
          </a:extLst>
        </p:spPr>
      </p:pic>
      <p:sp>
        <p:nvSpPr>
          <p:cNvPr id="5" name="角丸四角形吹き出し 4"/>
          <p:cNvSpPr/>
          <p:nvPr/>
        </p:nvSpPr>
        <p:spPr>
          <a:xfrm>
            <a:off x="4913922" y="6047155"/>
            <a:ext cx="1006231" cy="465898"/>
          </a:xfrm>
          <a:prstGeom prst="wedgeRoundRectCallout">
            <a:avLst>
              <a:gd name="adj1" fmla="val -107189"/>
              <a:gd name="adj2" fmla="val -74831"/>
              <a:gd name="adj3" fmla="val 16667"/>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暗号化</a:t>
            </a:r>
            <a:endParaRPr kumimoji="1" lang="ja-JP" altLang="en-US" dirty="0">
              <a:solidFill>
                <a:schemeClr val="tx1"/>
              </a:solidFill>
            </a:endParaRPr>
          </a:p>
        </p:txBody>
      </p:sp>
      <p:sp>
        <p:nvSpPr>
          <p:cNvPr id="31" name="角丸四角形吹き出し 30"/>
          <p:cNvSpPr/>
          <p:nvPr/>
        </p:nvSpPr>
        <p:spPr>
          <a:xfrm>
            <a:off x="7826603" y="4339301"/>
            <a:ext cx="1006231" cy="465898"/>
          </a:xfrm>
          <a:prstGeom prst="wedgeRoundRectCallout">
            <a:avLst>
              <a:gd name="adj1" fmla="val -65442"/>
              <a:gd name="adj2" fmla="val 118080"/>
              <a:gd name="adj3" fmla="val 16667"/>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chemeClr val="tx1"/>
                </a:solidFill>
              </a:rPr>
              <a:t>復号化</a:t>
            </a:r>
            <a:endParaRPr kumimoji="1" lang="ja-JP" altLang="en-US" dirty="0">
              <a:solidFill>
                <a:schemeClr val="tx1"/>
              </a:solidFill>
            </a:endParaRPr>
          </a:p>
        </p:txBody>
      </p:sp>
    </p:spTree>
    <p:extLst>
      <p:ext uri="{BB962C8B-B14F-4D97-AF65-F5344CB8AC3E}">
        <p14:creationId xmlns:p14="http://schemas.microsoft.com/office/powerpoint/2010/main" val="1685312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実験</a:t>
            </a:r>
            <a:endParaRPr lang="ja-JP" altLang="en-US" dirty="0"/>
          </a:p>
        </p:txBody>
      </p:sp>
      <p:sp>
        <p:nvSpPr>
          <p:cNvPr id="4" name="コンテンツ プレースホルダー 3"/>
          <p:cNvSpPr>
            <a:spLocks noGrp="1"/>
          </p:cNvSpPr>
          <p:nvPr>
            <p:ph idx="1"/>
          </p:nvPr>
        </p:nvSpPr>
        <p:spPr/>
        <p:txBody>
          <a:bodyPr/>
          <a:lstStyle/>
          <a:p>
            <a:r>
              <a:rPr lang="ja-JP" altLang="en-US" dirty="0" smtClean="0"/>
              <a:t>目的</a:t>
            </a:r>
            <a:endParaRPr lang="en-US" altLang="ja-JP" dirty="0" smtClean="0"/>
          </a:p>
          <a:p>
            <a:pPr lvl="1"/>
            <a:r>
              <a:rPr lang="en-US" altLang="ja-JP" dirty="0" smtClean="0"/>
              <a:t>OS</a:t>
            </a:r>
            <a:r>
              <a:rPr lang="ja-JP" altLang="en-US" dirty="0" smtClean="0"/>
              <a:t>の整合性が検査できることを確認</a:t>
            </a:r>
            <a:endParaRPr lang="en-US" altLang="ja-JP" dirty="0" smtClean="0"/>
          </a:p>
          <a:p>
            <a:pPr lvl="1"/>
            <a:r>
              <a:rPr lang="en-US" altLang="ja-JP" dirty="0" smtClean="0"/>
              <a:t>OS</a:t>
            </a:r>
            <a:r>
              <a:rPr lang="ja-JP" altLang="en-US" dirty="0" smtClean="0"/>
              <a:t>監視システムの実行にかかる時間を測定</a:t>
            </a:r>
            <a:endParaRPr lang="en-US" altLang="ja-JP" dirty="0" smtClean="0"/>
          </a:p>
          <a:p>
            <a:r>
              <a:rPr lang="ja-JP" altLang="en-US" dirty="0" smtClean="0"/>
              <a:t>実験環境</a:t>
            </a:r>
            <a:endParaRPr lang="en-US" altLang="ja-JP" dirty="0" smtClean="0"/>
          </a:p>
          <a:p>
            <a:pPr lvl="1"/>
            <a:r>
              <a:rPr lang="ja-JP" altLang="en-US" dirty="0" smtClean="0"/>
              <a:t>監視対象ホスト</a:t>
            </a:r>
            <a:endParaRPr lang="en-US" altLang="ja-JP" dirty="0" smtClean="0"/>
          </a:p>
          <a:p>
            <a:pPr lvl="2"/>
            <a:r>
              <a:rPr lang="en-US" altLang="ja-JP" dirty="0" smtClean="0"/>
              <a:t>CPU: Intel Xeon W3550, </a:t>
            </a:r>
            <a:r>
              <a:rPr lang="ja-JP" altLang="en-US" dirty="0" smtClean="0"/>
              <a:t>メモリ：</a:t>
            </a:r>
            <a:r>
              <a:rPr lang="en-US" altLang="ja-JP" dirty="0" smtClean="0"/>
              <a:t> 6GB</a:t>
            </a:r>
          </a:p>
          <a:p>
            <a:pPr lvl="2"/>
            <a:r>
              <a:rPr lang="en-US" altLang="ja-JP" dirty="0" smtClean="0"/>
              <a:t>GPU: NVIDIA GeForce GTX 960</a:t>
            </a:r>
          </a:p>
          <a:p>
            <a:pPr lvl="2"/>
            <a:r>
              <a:rPr lang="en-US" altLang="ja-JP" dirty="0" smtClean="0"/>
              <a:t>OS: </a:t>
            </a:r>
            <a:r>
              <a:rPr lang="en-US" altLang="ja-JP" dirty="0" err="1" smtClean="0"/>
              <a:t>GPUsec</a:t>
            </a:r>
            <a:r>
              <a:rPr lang="ja-JP" altLang="en-US" dirty="0" smtClean="0"/>
              <a:t>用に修正した</a:t>
            </a:r>
            <a:r>
              <a:rPr lang="en-US" altLang="ja-JP" dirty="0" smtClean="0"/>
              <a:t>Linux 3.16.7</a:t>
            </a:r>
          </a:p>
          <a:p>
            <a:pPr lvl="2"/>
            <a:r>
              <a:rPr lang="en-US" altLang="ja-JP" dirty="0">
                <a:solidFill>
                  <a:srgbClr val="292934"/>
                </a:solidFill>
              </a:rPr>
              <a:t>GPU</a:t>
            </a:r>
            <a:r>
              <a:rPr lang="ja-JP" altLang="en-US" dirty="0">
                <a:solidFill>
                  <a:srgbClr val="292934"/>
                </a:solidFill>
              </a:rPr>
              <a:t>ドライバ：</a:t>
            </a:r>
            <a:r>
              <a:rPr lang="en-US" altLang="ja-JP" dirty="0" err="1">
                <a:solidFill>
                  <a:srgbClr val="292934"/>
                </a:solidFill>
              </a:rPr>
              <a:t>GPUsec</a:t>
            </a:r>
            <a:r>
              <a:rPr lang="ja-JP" altLang="en-US" dirty="0">
                <a:solidFill>
                  <a:srgbClr val="292934"/>
                </a:solidFill>
              </a:rPr>
              <a:t>用に修正した</a:t>
            </a:r>
            <a:r>
              <a:rPr lang="en-US" altLang="ja-JP" dirty="0">
                <a:solidFill>
                  <a:srgbClr val="292934"/>
                </a:solidFill>
              </a:rPr>
              <a:t>NVIDIA</a:t>
            </a:r>
            <a:r>
              <a:rPr lang="ja-JP" altLang="en-US" dirty="0">
                <a:solidFill>
                  <a:srgbClr val="292934"/>
                </a:solidFill>
              </a:rPr>
              <a:t>ドライバ</a:t>
            </a:r>
            <a:r>
              <a:rPr lang="en-US" altLang="ja-JP" dirty="0" smtClean="0">
                <a:solidFill>
                  <a:srgbClr val="292934"/>
                </a:solidFill>
              </a:rPr>
              <a:t>375.26</a:t>
            </a:r>
            <a:endParaRPr lang="en-US" altLang="ja-JP" dirty="0">
              <a:solidFill>
                <a:srgbClr val="292934"/>
              </a:solidFill>
            </a:endParaRPr>
          </a:p>
        </p:txBody>
      </p:sp>
      <p:sp>
        <p:nvSpPr>
          <p:cNvPr id="3" name="スライド番号プレースホルダー 2"/>
          <p:cNvSpPr>
            <a:spLocks noGrp="1"/>
          </p:cNvSpPr>
          <p:nvPr>
            <p:ph type="sldNum" sz="quarter" idx="12"/>
          </p:nvPr>
        </p:nvSpPr>
        <p:spPr/>
        <p:txBody>
          <a:bodyPr/>
          <a:lstStyle/>
          <a:p>
            <a:fld id="{35AA92A3-281A-45E0-898B-ED395963B0FF}" type="slidenum">
              <a:rPr lang="ja-JP" altLang="en-US" smtClean="0"/>
              <a:pPr/>
              <a:t>12</a:t>
            </a:fld>
            <a:endParaRPr lang="ja-JP" altLang="en-US"/>
          </a:p>
        </p:txBody>
      </p:sp>
    </p:spTree>
    <p:extLst>
      <p:ext uri="{BB962C8B-B14F-4D97-AF65-F5344CB8AC3E}">
        <p14:creationId xmlns:p14="http://schemas.microsoft.com/office/powerpoint/2010/main" val="212116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のコード領域の整合性検査</a:t>
            </a:r>
            <a:endParaRPr kumimoji="1" lang="ja-JP" altLang="en-US" dirty="0"/>
          </a:p>
        </p:txBody>
      </p:sp>
      <p:sp>
        <p:nvSpPr>
          <p:cNvPr id="4" name="コンテンツ プレースホルダー 3"/>
          <p:cNvSpPr>
            <a:spLocks noGrp="1"/>
          </p:cNvSpPr>
          <p:nvPr>
            <p:ph idx="1"/>
          </p:nvPr>
        </p:nvSpPr>
        <p:spPr/>
        <p:txBody>
          <a:bodyPr/>
          <a:lstStyle/>
          <a:p>
            <a:r>
              <a:rPr lang="en-US" altLang="ja-JP" dirty="0" smtClean="0"/>
              <a:t>OS</a:t>
            </a:r>
            <a:r>
              <a:rPr lang="ja-JP" altLang="en-US" dirty="0" smtClean="0"/>
              <a:t>のコード領域のハッシュ値を照合する</a:t>
            </a:r>
            <a:r>
              <a:rPr lang="en-US" altLang="ja-JP" dirty="0" smtClean="0"/>
              <a:t>OS</a:t>
            </a:r>
            <a:r>
              <a:rPr lang="ja-JP" altLang="en-US" dirty="0" smtClean="0"/>
              <a:t>監視システムを実行</a:t>
            </a:r>
            <a:endParaRPr lang="en-US" altLang="ja-JP" dirty="0" smtClean="0"/>
          </a:p>
          <a:p>
            <a:pPr lvl="1"/>
            <a:r>
              <a:rPr lang="ja-JP" altLang="en-US" dirty="0" smtClean="0"/>
              <a:t>コード領域（プログラム）が変更されていれば改ざん</a:t>
            </a:r>
            <a:endParaRPr lang="en-US" altLang="ja-JP" dirty="0" smtClean="0"/>
          </a:p>
          <a:p>
            <a:pPr lvl="1"/>
            <a:r>
              <a:rPr lang="en-US" altLang="ja-JP" dirty="0" smtClean="0"/>
              <a:t>MD5</a:t>
            </a:r>
            <a:r>
              <a:rPr lang="ja-JP" altLang="en-US" dirty="0" smtClean="0"/>
              <a:t>を用いてハッシュ値を計算し，あらかじめ計算しておいた値と比較</a:t>
            </a:r>
            <a:endParaRPr lang="en-US" altLang="ja-JP" dirty="0" smtClean="0"/>
          </a:p>
          <a:p>
            <a:r>
              <a:rPr lang="ja-JP" altLang="en-US" dirty="0" smtClean="0"/>
              <a:t>コンフィグを変更して再コンパイルした</a:t>
            </a:r>
            <a:r>
              <a:rPr lang="en-US" altLang="ja-JP" dirty="0" smtClean="0"/>
              <a:t>OS</a:t>
            </a:r>
            <a:r>
              <a:rPr lang="ja-JP" altLang="en-US" dirty="0" smtClean="0"/>
              <a:t>に対して</a:t>
            </a:r>
            <a:r>
              <a:rPr lang="en-US" altLang="ja-JP" dirty="0" smtClean="0"/>
              <a:t>OS</a:t>
            </a:r>
            <a:r>
              <a:rPr lang="ja-JP" altLang="en-US" dirty="0" smtClean="0"/>
              <a:t>監視を実行</a:t>
            </a:r>
            <a:endParaRPr lang="en-US" altLang="ja-JP" dirty="0" smtClean="0"/>
          </a:p>
          <a:p>
            <a:pPr lvl="1"/>
            <a:r>
              <a:rPr lang="ja-JP" altLang="en-US" dirty="0" smtClean="0"/>
              <a:t>ハッシュ値の変化を検知</a:t>
            </a:r>
            <a:endParaRPr lang="en-US" altLang="ja-JP" dirty="0" smtClean="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13</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815472499"/>
              </p:ext>
            </p:extLst>
          </p:nvPr>
        </p:nvGraphicFramePr>
        <p:xfrm>
          <a:off x="1100801" y="5162443"/>
          <a:ext cx="6912768" cy="942975"/>
        </p:xfrm>
        <a:graphic>
          <a:graphicData uri="http://schemas.openxmlformats.org/drawingml/2006/table">
            <a:tbl>
              <a:tblPr>
                <a:tableStyleId>{5940675A-B579-460E-94D1-54222C63F5DA}</a:tableStyleId>
              </a:tblPr>
              <a:tblGrid>
                <a:gridCol w="2044890"/>
                <a:gridCol w="4867878"/>
              </a:tblGrid>
              <a:tr h="211837">
                <a:tc>
                  <a:txBody>
                    <a:bodyPr/>
                    <a:lstStyle/>
                    <a:p>
                      <a:pPr algn="ctr" fontAlgn="ct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ctr" fontAlgn="ctr"/>
                      <a:r>
                        <a:rPr lang="ja-JP" altLang="en-US" sz="2000" u="none" strike="noStrike">
                          <a:effectLst/>
                        </a:rPr>
                        <a:t>ハッシュ値</a:t>
                      </a:r>
                      <a:endParaRPr lang="ja-JP" altLang="en-US" sz="2000" b="0" i="0" u="none" strike="noStrike">
                        <a:solidFill>
                          <a:srgbClr val="000000"/>
                        </a:solidFill>
                        <a:effectLst/>
                        <a:latin typeface="ＭＳ Ｐゴシック"/>
                      </a:endParaRPr>
                    </a:p>
                  </a:txBody>
                  <a:tcPr marL="9525" marR="9525" marT="9525" marB="0" anchor="ctr"/>
                </a:tc>
              </a:tr>
              <a:tr h="180975">
                <a:tc>
                  <a:txBody>
                    <a:bodyPr/>
                    <a:lstStyle/>
                    <a:p>
                      <a:pPr algn="ctr" fontAlgn="ctr"/>
                      <a:r>
                        <a:rPr lang="ja-JP" altLang="en-US" sz="2000" b="0" i="0" u="none" strike="noStrike" dirty="0" smtClean="0">
                          <a:solidFill>
                            <a:srgbClr val="000000"/>
                          </a:solidFill>
                          <a:effectLst/>
                          <a:latin typeface="ＭＳ Ｐゴシック"/>
                        </a:rPr>
                        <a:t>変更前</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ctr" fontAlgn="ctr"/>
                      <a:r>
                        <a:rPr lang="en-US" sz="2000" u="none" strike="noStrike" dirty="0">
                          <a:effectLst/>
                          <a:latin typeface="Courier New"/>
                          <a:ea typeface="ヒラギノ丸ゴ Pro W4"/>
                          <a:cs typeface="Courier New"/>
                        </a:rPr>
                        <a:t>7fcbcffd634a3f7c096668be2e4c27e</a:t>
                      </a:r>
                      <a:endParaRPr lang="en-US" sz="2000" b="0" i="0" u="none" strike="noStrike" dirty="0">
                        <a:solidFill>
                          <a:srgbClr val="000000"/>
                        </a:solidFill>
                        <a:effectLst/>
                        <a:latin typeface="Courier New"/>
                        <a:ea typeface="ヒラギノ丸ゴ Pro W4"/>
                        <a:cs typeface="Courier New"/>
                      </a:endParaRPr>
                    </a:p>
                  </a:txBody>
                  <a:tcPr marL="9525" marR="9525" marT="9525" marB="0" anchor="ctr"/>
                </a:tc>
              </a:tr>
              <a:tr h="180975">
                <a:tc>
                  <a:txBody>
                    <a:bodyPr/>
                    <a:lstStyle/>
                    <a:p>
                      <a:pPr algn="ctr" fontAlgn="ctr"/>
                      <a:r>
                        <a:rPr lang="ja-JP" altLang="en-US" sz="2000" b="0" i="0" u="none" strike="noStrike" dirty="0" smtClean="0">
                          <a:solidFill>
                            <a:srgbClr val="000000"/>
                          </a:solidFill>
                          <a:effectLst/>
                          <a:latin typeface="ＭＳ Ｐゴシック"/>
                        </a:rPr>
                        <a:t>変更後</a:t>
                      </a:r>
                      <a:endParaRPr lang="ja-JP" altLang="en-US" sz="2000" b="0" i="0" u="none" strike="noStrike" dirty="0">
                        <a:solidFill>
                          <a:srgbClr val="000000"/>
                        </a:solidFill>
                        <a:effectLst/>
                        <a:latin typeface="ＭＳ Ｐゴシック"/>
                      </a:endParaRPr>
                    </a:p>
                  </a:txBody>
                  <a:tcPr marL="9525" marR="9525" marT="9525" marB="0" anchor="ctr"/>
                </a:tc>
                <a:tc>
                  <a:txBody>
                    <a:bodyPr/>
                    <a:lstStyle/>
                    <a:p>
                      <a:pPr algn="ctr" fontAlgn="ctr"/>
                      <a:r>
                        <a:rPr lang="en-US" sz="2000" u="none" strike="noStrike" dirty="0">
                          <a:effectLst/>
                          <a:latin typeface="Courier New"/>
                          <a:ea typeface="ヒラギノ丸ゴ Pro W4"/>
                          <a:cs typeface="Courier New"/>
                        </a:rPr>
                        <a:t>74c68da83d8716d0263b35481bb10a0</a:t>
                      </a:r>
                      <a:endParaRPr lang="en-US" sz="2000" b="0" i="0" u="none" strike="noStrike" dirty="0">
                        <a:solidFill>
                          <a:srgbClr val="000000"/>
                        </a:solidFill>
                        <a:effectLst/>
                        <a:latin typeface="Courier New"/>
                        <a:ea typeface="ヒラギノ丸ゴ Pro W4"/>
                        <a:cs typeface="Courier New"/>
                      </a:endParaRPr>
                    </a:p>
                  </a:txBody>
                  <a:tcPr marL="9525" marR="9525" marT="9525" marB="0" anchor="ctr"/>
                </a:tc>
              </a:tr>
            </a:tbl>
          </a:graphicData>
        </a:graphic>
      </p:graphicFrame>
    </p:spTree>
    <p:extLst>
      <p:ext uri="{BB962C8B-B14F-4D97-AF65-F5344CB8AC3E}">
        <p14:creationId xmlns:p14="http://schemas.microsoft.com/office/powerpoint/2010/main" val="1708917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の</a:t>
            </a:r>
            <a:r>
              <a:rPr lang="ja-JP" altLang="en-US" dirty="0" smtClean="0"/>
              <a:t>データ</a:t>
            </a:r>
            <a:r>
              <a:rPr kumimoji="1" lang="ja-JP" altLang="en-US" dirty="0" smtClean="0"/>
              <a:t>領域の整合性検査</a:t>
            </a:r>
            <a:endParaRPr kumimoji="1" lang="ja-JP" altLang="en-US" dirty="0"/>
          </a:p>
        </p:txBody>
      </p:sp>
      <p:sp>
        <p:nvSpPr>
          <p:cNvPr id="4" name="コンテンツ プレースホルダー 3"/>
          <p:cNvSpPr>
            <a:spLocks noGrp="1"/>
          </p:cNvSpPr>
          <p:nvPr>
            <p:ph idx="1"/>
          </p:nvPr>
        </p:nvSpPr>
        <p:spPr/>
        <p:txBody>
          <a:bodyPr/>
          <a:lstStyle/>
          <a:p>
            <a:r>
              <a:rPr lang="en-US" altLang="ja-JP" dirty="0">
                <a:solidFill>
                  <a:srgbClr val="292934"/>
                </a:solidFill>
              </a:rPr>
              <a:t>OS</a:t>
            </a:r>
            <a:r>
              <a:rPr lang="ja-JP" altLang="en-US" dirty="0">
                <a:solidFill>
                  <a:srgbClr val="292934"/>
                </a:solidFill>
              </a:rPr>
              <a:t>の２つのテーブルの内容を照合する</a:t>
            </a:r>
            <a:r>
              <a:rPr lang="en-US" altLang="ja-JP" dirty="0">
                <a:solidFill>
                  <a:srgbClr val="292934"/>
                </a:solidFill>
              </a:rPr>
              <a:t>OS</a:t>
            </a:r>
            <a:r>
              <a:rPr lang="ja-JP" altLang="en-US" dirty="0">
                <a:solidFill>
                  <a:srgbClr val="292934"/>
                </a:solidFill>
              </a:rPr>
              <a:t>監視システムを実行</a:t>
            </a:r>
            <a:endParaRPr lang="en-US" altLang="ja-JP" dirty="0">
              <a:solidFill>
                <a:srgbClr val="292934"/>
              </a:solidFill>
            </a:endParaRPr>
          </a:p>
          <a:p>
            <a:pPr lvl="1"/>
            <a:r>
              <a:rPr lang="ja-JP" altLang="en-US" dirty="0">
                <a:solidFill>
                  <a:srgbClr val="292934"/>
                </a:solidFill>
              </a:rPr>
              <a:t>割り込みテーブル</a:t>
            </a:r>
            <a:endParaRPr lang="en-US" altLang="ja-JP" dirty="0">
              <a:solidFill>
                <a:srgbClr val="292934"/>
              </a:solidFill>
            </a:endParaRPr>
          </a:p>
          <a:p>
            <a:pPr lvl="2"/>
            <a:r>
              <a:rPr lang="ja-JP" altLang="en-US" dirty="0">
                <a:solidFill>
                  <a:srgbClr val="292934"/>
                </a:solidFill>
              </a:rPr>
              <a:t>割り込みハンドラが登録されているテーブル</a:t>
            </a:r>
            <a:endParaRPr lang="en-US" altLang="ja-JP" dirty="0">
              <a:solidFill>
                <a:srgbClr val="292934"/>
              </a:solidFill>
            </a:endParaRPr>
          </a:p>
          <a:p>
            <a:pPr lvl="1"/>
            <a:r>
              <a:rPr lang="ja-JP" altLang="en-US" dirty="0">
                <a:solidFill>
                  <a:srgbClr val="292934"/>
                </a:solidFill>
              </a:rPr>
              <a:t>システムコールテーブル</a:t>
            </a:r>
            <a:endParaRPr lang="en-US" altLang="ja-JP" dirty="0">
              <a:solidFill>
                <a:srgbClr val="292934"/>
              </a:solidFill>
            </a:endParaRPr>
          </a:p>
          <a:p>
            <a:pPr lvl="2"/>
            <a:r>
              <a:rPr lang="ja-JP" altLang="en-US" dirty="0">
                <a:solidFill>
                  <a:srgbClr val="292934"/>
                </a:solidFill>
              </a:rPr>
              <a:t>システムコール関数が登録されているテーブル</a:t>
            </a:r>
            <a:endParaRPr lang="en-US" altLang="ja-JP" dirty="0">
              <a:solidFill>
                <a:srgbClr val="292934"/>
              </a:solidFill>
            </a:endParaRPr>
          </a:p>
          <a:p>
            <a:pPr lvl="1"/>
            <a:r>
              <a:rPr lang="ja-JP" altLang="en-US" dirty="0">
                <a:solidFill>
                  <a:srgbClr val="292934"/>
                </a:solidFill>
              </a:rPr>
              <a:t>テーブルが変更されていれば改ざん</a:t>
            </a:r>
            <a:endParaRPr lang="en-US" altLang="ja-JP" dirty="0">
              <a:solidFill>
                <a:srgbClr val="292934"/>
              </a:solidFill>
            </a:endParaRPr>
          </a:p>
          <a:p>
            <a:r>
              <a:rPr lang="ja-JP" altLang="en-US" dirty="0">
                <a:solidFill>
                  <a:srgbClr val="292934"/>
                </a:solidFill>
              </a:rPr>
              <a:t>正しい関数のアドレスが登録されていることを確認</a:t>
            </a:r>
            <a:endParaRPr lang="en-US" altLang="ja-JP" dirty="0">
              <a:solidFill>
                <a:srgbClr val="292934"/>
              </a:solidFill>
            </a:endParaRPr>
          </a:p>
          <a:p>
            <a:pPr lvl="1"/>
            <a:r>
              <a:rPr lang="ja-JP" altLang="en-US" dirty="0">
                <a:solidFill>
                  <a:srgbClr val="292934"/>
                </a:solidFill>
              </a:rPr>
              <a:t>ハッシュ値も一致</a:t>
            </a:r>
            <a:endParaRPr lang="en-US" altLang="ja-JP" dirty="0">
              <a:solidFill>
                <a:srgbClr val="292934"/>
              </a:solidFill>
            </a:endParaRPr>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14</a:t>
            </a:fld>
            <a:endParaRPr kumimoji="1" lang="ja-JP" altLang="en-US"/>
          </a:p>
        </p:txBody>
      </p:sp>
    </p:spTree>
    <p:extLst>
      <p:ext uri="{BB962C8B-B14F-4D97-AF65-F5344CB8AC3E}">
        <p14:creationId xmlns:p14="http://schemas.microsoft.com/office/powerpoint/2010/main" val="4197638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OS</a:t>
            </a:r>
            <a:r>
              <a:rPr lang="ja-JP" altLang="en-US" dirty="0"/>
              <a:t>監視システムの</a:t>
            </a:r>
            <a:r>
              <a:rPr lang="ja-JP" altLang="en-US" dirty="0" smtClean="0"/>
              <a:t>実行時間</a:t>
            </a:r>
            <a:endParaRPr kumimoji="1" lang="ja-JP" altLang="en-US" dirty="0"/>
          </a:p>
        </p:txBody>
      </p:sp>
      <p:sp>
        <p:nvSpPr>
          <p:cNvPr id="4" name="コンテンツ プレースホルダー 3"/>
          <p:cNvSpPr>
            <a:spLocks noGrp="1"/>
          </p:cNvSpPr>
          <p:nvPr>
            <p:ph idx="1"/>
          </p:nvPr>
        </p:nvSpPr>
        <p:spPr/>
        <p:txBody>
          <a:bodyPr/>
          <a:lstStyle/>
          <a:p>
            <a:r>
              <a:rPr kumimoji="1" lang="ja-JP" altLang="en-US" dirty="0" smtClean="0"/>
              <a:t>監視に用いるスレッド数</a:t>
            </a:r>
            <a:r>
              <a:rPr kumimoji="1" lang="ja-JP" altLang="en-US" smtClean="0"/>
              <a:t>を変えながらコード領域のハッシュ値</a:t>
            </a:r>
            <a:r>
              <a:rPr kumimoji="1" lang="ja-JP" altLang="en-US" dirty="0" smtClean="0"/>
              <a:t>計算にかかる時間を測定</a:t>
            </a:r>
            <a:endParaRPr kumimoji="1" lang="en-US" altLang="ja-JP" dirty="0" smtClean="0"/>
          </a:p>
          <a:p>
            <a:pPr lvl="1"/>
            <a:r>
              <a:rPr lang="ja-JP" altLang="en-US" dirty="0"/>
              <a:t>スレッド数</a:t>
            </a:r>
            <a:r>
              <a:rPr lang="en-US" altLang="ja-JP" dirty="0"/>
              <a:t> 1</a:t>
            </a:r>
            <a:r>
              <a:rPr lang="ja-JP" altLang="en-US" dirty="0"/>
              <a:t>：</a:t>
            </a:r>
            <a:r>
              <a:rPr lang="en-US" altLang="ja-JP" dirty="0"/>
              <a:t> 7</a:t>
            </a:r>
            <a:r>
              <a:rPr lang="ja-JP" altLang="en-US" dirty="0"/>
              <a:t>秒</a:t>
            </a:r>
            <a:endParaRPr lang="en-US" altLang="ja-JP" dirty="0"/>
          </a:p>
          <a:p>
            <a:pPr lvl="1"/>
            <a:r>
              <a:rPr kumimoji="1" lang="ja-JP" altLang="en-US" dirty="0" smtClean="0"/>
              <a:t>スレッド数</a:t>
            </a:r>
            <a:r>
              <a:rPr kumimoji="1" lang="en-US" altLang="ja-JP" dirty="0" smtClean="0"/>
              <a:t> 64</a:t>
            </a:r>
            <a:r>
              <a:rPr kumimoji="1" lang="ja-JP" altLang="en-US" dirty="0" smtClean="0"/>
              <a:t>：</a:t>
            </a:r>
            <a:r>
              <a:rPr kumimoji="1" lang="en-US" altLang="ja-JP" dirty="0" smtClean="0"/>
              <a:t> 176</a:t>
            </a:r>
            <a:r>
              <a:rPr kumimoji="1" lang="ja-JP" altLang="en-US" dirty="0" smtClean="0"/>
              <a:t>ミリ秒（</a:t>
            </a:r>
            <a:r>
              <a:rPr kumimoji="1" lang="en-US" altLang="ja-JP" dirty="0" smtClean="0"/>
              <a:t>40</a:t>
            </a:r>
            <a:r>
              <a:rPr kumimoji="1" lang="ja-JP" altLang="en-US" dirty="0" smtClean="0"/>
              <a:t>倍の高速化）</a:t>
            </a:r>
            <a:endParaRPr kumimoji="1" lang="en-US" altLang="ja-JP" dirty="0" smtClean="0"/>
          </a:p>
          <a:p>
            <a:pPr lvl="2"/>
            <a:r>
              <a:rPr lang="ja-JP" altLang="en-US" dirty="0"/>
              <a:t>これ以上増やしてもほとんど改善せず</a:t>
            </a:r>
            <a:endParaRPr kumimoji="1" lang="en-US" altLang="ja-JP" dirty="0" smtClean="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15</a:t>
            </a:fld>
            <a:endParaRPr kumimoji="1" lang="ja-JP" altLang="en-US"/>
          </a:p>
        </p:txBody>
      </p:sp>
      <p:graphicFrame>
        <p:nvGraphicFramePr>
          <p:cNvPr id="6" name="グラフ 6"/>
          <p:cNvGraphicFramePr/>
          <p:nvPr>
            <p:extLst>
              <p:ext uri="{D42A27DB-BD31-4B8C-83A1-F6EECF244321}">
                <p14:modId xmlns:p14="http://schemas.microsoft.com/office/powerpoint/2010/main" val="362800955"/>
              </p:ext>
            </p:extLst>
          </p:nvPr>
        </p:nvGraphicFramePr>
        <p:xfrm>
          <a:off x="2140085" y="3957536"/>
          <a:ext cx="4620639" cy="29004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5298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関連研究</a:t>
            </a:r>
            <a:endParaRPr kumimoji="1" lang="ja-JP" altLang="en-US" dirty="0"/>
          </a:p>
        </p:txBody>
      </p:sp>
      <p:sp>
        <p:nvSpPr>
          <p:cNvPr id="4" name="コンテンツ プレースホルダー 3"/>
          <p:cNvSpPr>
            <a:spLocks noGrp="1"/>
          </p:cNvSpPr>
          <p:nvPr>
            <p:ph idx="1"/>
          </p:nvPr>
        </p:nvSpPr>
        <p:spPr/>
        <p:txBody>
          <a:bodyPr/>
          <a:lstStyle/>
          <a:p>
            <a:r>
              <a:rPr lang="ja-JP" altLang="en-US" dirty="0"/>
              <a:t>並行データサンプリング</a:t>
            </a:r>
            <a:r>
              <a:rPr lang="en-US" altLang="ja-JP" dirty="0"/>
              <a:t> [Seeger et al</a:t>
            </a:r>
            <a:r>
              <a:rPr lang="en-US" altLang="ja-JP" dirty="0" smtClean="0"/>
              <a:t>.'12</a:t>
            </a:r>
            <a:r>
              <a:rPr lang="en-US" altLang="ja-JP" dirty="0"/>
              <a:t>]</a:t>
            </a:r>
          </a:p>
          <a:p>
            <a:pPr lvl="1"/>
            <a:r>
              <a:rPr lang="en-US" altLang="ja-JP" dirty="0" smtClean="0"/>
              <a:t>GPU</a:t>
            </a:r>
            <a:r>
              <a:rPr lang="ja-JP" altLang="en-US" dirty="0" smtClean="0"/>
              <a:t>側からメインメモリの</a:t>
            </a:r>
            <a:r>
              <a:rPr lang="ja-JP" altLang="en-US" dirty="0"/>
              <a:t>データ</a:t>
            </a:r>
            <a:r>
              <a:rPr lang="ja-JP" altLang="en-US" dirty="0" smtClean="0"/>
              <a:t>を</a:t>
            </a:r>
            <a:r>
              <a:rPr lang="en-US" altLang="ja-JP" dirty="0" smtClean="0"/>
              <a:t>DMA</a:t>
            </a:r>
            <a:r>
              <a:rPr lang="ja-JP" altLang="en-US" dirty="0"/>
              <a:t>転送</a:t>
            </a:r>
            <a:endParaRPr lang="en-US" altLang="ja-JP" dirty="0"/>
          </a:p>
          <a:p>
            <a:pPr lvl="1"/>
            <a:r>
              <a:rPr lang="ja-JP" altLang="en-US" dirty="0"/>
              <a:t>プロセスの</a:t>
            </a:r>
            <a:r>
              <a:rPr lang="ja-JP" altLang="en-US" dirty="0" smtClean="0"/>
              <a:t>メモリの取得にのみ対応</a:t>
            </a:r>
            <a:endParaRPr lang="en-US" altLang="ja-JP" dirty="0"/>
          </a:p>
          <a:p>
            <a:r>
              <a:rPr lang="en-US" altLang="ja-JP" dirty="0"/>
              <a:t>SPE Observer [</a:t>
            </a:r>
            <a:r>
              <a:rPr lang="ja-JP" altLang="en-US" dirty="0"/>
              <a:t>永田</a:t>
            </a:r>
            <a:r>
              <a:rPr lang="ja-JP" altLang="en-US" dirty="0" smtClean="0"/>
              <a:t>ら</a:t>
            </a:r>
            <a:r>
              <a:rPr lang="en-US" altLang="ja-JP" dirty="0"/>
              <a:t>'</a:t>
            </a:r>
            <a:r>
              <a:rPr lang="en-US" altLang="ja-JP" dirty="0" smtClean="0"/>
              <a:t>10</a:t>
            </a:r>
            <a:r>
              <a:rPr lang="en-US" altLang="ja-JP" dirty="0"/>
              <a:t>]</a:t>
            </a:r>
          </a:p>
          <a:p>
            <a:pPr lvl="1"/>
            <a:r>
              <a:rPr lang="en-US" altLang="ja-JP" dirty="0"/>
              <a:t>Cell/B.E.</a:t>
            </a:r>
            <a:r>
              <a:rPr lang="ja-JP" altLang="en-US" dirty="0"/>
              <a:t>の</a:t>
            </a:r>
            <a:r>
              <a:rPr lang="en-US" altLang="ja-JP" dirty="0"/>
              <a:t>SPE</a:t>
            </a:r>
            <a:r>
              <a:rPr lang="ja-JP" altLang="en-US" dirty="0"/>
              <a:t>上</a:t>
            </a:r>
            <a:r>
              <a:rPr lang="ja-JP" altLang="en-US" dirty="0" smtClean="0"/>
              <a:t>で</a:t>
            </a:r>
            <a:r>
              <a:rPr lang="en-US" altLang="ja-JP" dirty="0" smtClean="0"/>
              <a:t>OS</a:t>
            </a:r>
            <a:r>
              <a:rPr lang="ja-JP" altLang="en-US" dirty="0" smtClean="0"/>
              <a:t>監視</a:t>
            </a:r>
            <a:r>
              <a:rPr lang="ja-JP" altLang="en-US" dirty="0"/>
              <a:t>システムを安全に動作</a:t>
            </a:r>
            <a:endParaRPr lang="en-US" altLang="ja-JP" dirty="0"/>
          </a:p>
          <a:p>
            <a:pPr lvl="1"/>
            <a:r>
              <a:rPr lang="en-US" altLang="ja-JP" dirty="0"/>
              <a:t>Cell/B.E.</a:t>
            </a:r>
            <a:r>
              <a:rPr lang="ja-JP" altLang="en-US" dirty="0"/>
              <a:t>を搭載した</a:t>
            </a:r>
            <a:r>
              <a:rPr lang="ja-JP" altLang="en-US" dirty="0" smtClean="0"/>
              <a:t>マシン（</a:t>
            </a:r>
            <a:r>
              <a:rPr lang="en-US" altLang="ja-JP" dirty="0" smtClean="0"/>
              <a:t>PS3</a:t>
            </a:r>
            <a:r>
              <a:rPr lang="ja-JP" altLang="en-US" dirty="0" smtClean="0"/>
              <a:t>等）でのみ利用可能</a:t>
            </a:r>
            <a:endParaRPr lang="en-US" altLang="ja-JP" dirty="0"/>
          </a:p>
          <a:p>
            <a:r>
              <a:rPr lang="en-US" altLang="ja-JP" dirty="0"/>
              <a:t>Pixel </a:t>
            </a:r>
            <a:r>
              <a:rPr lang="en-US" altLang="ja-JP" dirty="0" smtClean="0"/>
              <a:t>Vault [</a:t>
            </a:r>
            <a:r>
              <a:rPr lang="en-US" altLang="ja-JP" dirty="0" err="1"/>
              <a:t>Vasiliadis</a:t>
            </a:r>
            <a:r>
              <a:rPr lang="en-US" altLang="ja-JP" dirty="0"/>
              <a:t> et al</a:t>
            </a:r>
            <a:r>
              <a:rPr lang="en-US" altLang="ja-JP" dirty="0" smtClean="0"/>
              <a:t>.'14]</a:t>
            </a:r>
          </a:p>
          <a:p>
            <a:pPr lvl="1"/>
            <a:r>
              <a:rPr lang="en-US" altLang="ja-JP" dirty="0" smtClean="0"/>
              <a:t>GPU</a:t>
            </a:r>
            <a:r>
              <a:rPr lang="ja-JP" altLang="en-US" dirty="0" smtClean="0"/>
              <a:t>上で</a:t>
            </a:r>
            <a:r>
              <a:rPr lang="ja-JP" altLang="en-US" dirty="0"/>
              <a:t>安全に</a:t>
            </a:r>
            <a:r>
              <a:rPr lang="ja-JP" altLang="en-US" dirty="0" smtClean="0"/>
              <a:t>暗号処理を行う手法を提案</a:t>
            </a:r>
            <a:endParaRPr lang="en-US" altLang="ja-JP" dirty="0" smtClean="0"/>
          </a:p>
          <a:p>
            <a:pPr lvl="1"/>
            <a:r>
              <a:rPr lang="ja-JP" altLang="en-US" dirty="0" smtClean="0"/>
              <a:t>暗号鍵の取り扱いなどは本研究でも利用できる</a:t>
            </a:r>
            <a:endParaRPr lang="en-US" altLang="ja-JP" dirty="0" smtClean="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16</a:t>
            </a:fld>
            <a:endParaRPr kumimoji="1" lang="ja-JP" altLang="en-US"/>
          </a:p>
        </p:txBody>
      </p:sp>
    </p:spTree>
    <p:extLst>
      <p:ext uri="{BB962C8B-B14F-4D97-AF65-F5344CB8AC3E}">
        <p14:creationId xmlns:p14="http://schemas.microsoft.com/office/powerpoint/2010/main" val="1669637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まとめ</a:t>
            </a:r>
            <a:endParaRPr lang="ja-JP" altLang="en-US" dirty="0"/>
          </a:p>
        </p:txBody>
      </p:sp>
      <p:sp>
        <p:nvSpPr>
          <p:cNvPr id="4" name="コンテンツ プレースホルダー 3"/>
          <p:cNvSpPr>
            <a:spLocks noGrp="1"/>
          </p:cNvSpPr>
          <p:nvPr>
            <p:ph idx="1"/>
          </p:nvPr>
        </p:nvSpPr>
        <p:spPr/>
        <p:txBody>
          <a:bodyPr/>
          <a:lstStyle/>
          <a:p>
            <a:r>
              <a:rPr lang="en-US" altLang="ja-JP" dirty="0" smtClean="0"/>
              <a:t>GPU</a:t>
            </a:r>
            <a:r>
              <a:rPr lang="ja-JP" altLang="en-US" dirty="0" smtClean="0"/>
              <a:t>を用いて安全に</a:t>
            </a:r>
            <a:r>
              <a:rPr lang="en-US" altLang="ja-JP" dirty="0" smtClean="0"/>
              <a:t>OS</a:t>
            </a:r>
            <a:r>
              <a:rPr lang="ja-JP" altLang="en-US" dirty="0" smtClean="0"/>
              <a:t>監視を行うことを可能にする</a:t>
            </a:r>
            <a:r>
              <a:rPr lang="en-US" altLang="ja-JP" dirty="0" err="1" smtClean="0"/>
              <a:t>GPUsec</a:t>
            </a:r>
            <a:r>
              <a:rPr lang="ja-JP" altLang="en-US" dirty="0" smtClean="0"/>
              <a:t>を提案</a:t>
            </a:r>
            <a:endParaRPr lang="en-US" altLang="ja-JP" dirty="0" smtClean="0"/>
          </a:p>
          <a:p>
            <a:pPr lvl="1"/>
            <a:r>
              <a:rPr lang="en-US" altLang="ja-JP" dirty="0"/>
              <a:t>GPU</a:t>
            </a:r>
            <a:r>
              <a:rPr lang="ja-JP" altLang="en-US" dirty="0"/>
              <a:t>上で</a:t>
            </a:r>
            <a:r>
              <a:rPr lang="en-US" altLang="ja-JP" dirty="0"/>
              <a:t>OS</a:t>
            </a:r>
            <a:r>
              <a:rPr lang="ja-JP" altLang="en-US" dirty="0"/>
              <a:t>監視システムを動作</a:t>
            </a:r>
            <a:endParaRPr lang="en-US" altLang="ja-JP" dirty="0" smtClean="0"/>
          </a:p>
          <a:p>
            <a:pPr lvl="1"/>
            <a:r>
              <a:rPr lang="en-US" altLang="ja-JP" dirty="0"/>
              <a:t>GPU</a:t>
            </a:r>
            <a:r>
              <a:rPr lang="ja-JP" altLang="en-US" dirty="0"/>
              <a:t>からメインメモリ全体に直接</a:t>
            </a:r>
            <a:r>
              <a:rPr lang="ja-JP" altLang="en-US" dirty="0" smtClean="0"/>
              <a:t>アクセス</a:t>
            </a:r>
            <a:endParaRPr lang="en-US" altLang="ja-JP" dirty="0" smtClean="0"/>
          </a:p>
          <a:p>
            <a:pPr lvl="1"/>
            <a:r>
              <a:rPr lang="ja-JP" altLang="en-US" dirty="0" smtClean="0"/>
              <a:t>外部の監視ホストで監視結果をチェック</a:t>
            </a:r>
            <a:endParaRPr lang="en-US" altLang="ja-JP" dirty="0" smtClean="0"/>
          </a:p>
          <a:p>
            <a:r>
              <a:rPr lang="ja-JP" altLang="en-US" dirty="0"/>
              <a:t>今後の計画</a:t>
            </a:r>
            <a:endParaRPr lang="en-US" altLang="ja-JP" dirty="0"/>
          </a:p>
          <a:p>
            <a:pPr lvl="1"/>
            <a:r>
              <a:rPr lang="ja-JP" altLang="en-US" dirty="0" smtClean="0"/>
              <a:t>暗号</a:t>
            </a:r>
            <a:r>
              <a:rPr lang="ja-JP" altLang="en-US" dirty="0"/>
              <a:t>鍵を安全に取り扱うための仕組みを</a:t>
            </a:r>
            <a:r>
              <a:rPr lang="ja-JP" altLang="en-US" dirty="0" smtClean="0"/>
              <a:t>実装</a:t>
            </a:r>
            <a:endParaRPr lang="en-US" altLang="ja-JP" dirty="0" smtClean="0"/>
          </a:p>
          <a:p>
            <a:pPr lvl="1"/>
            <a:r>
              <a:rPr lang="ja-JP" altLang="en-US" dirty="0" smtClean="0"/>
              <a:t>他の</a:t>
            </a:r>
            <a:r>
              <a:rPr lang="en-US" altLang="ja-JP" dirty="0" smtClean="0"/>
              <a:t>OS</a:t>
            </a:r>
            <a:r>
              <a:rPr lang="ja-JP" altLang="en-US" dirty="0" smtClean="0"/>
              <a:t>データを用いて改ざん検知を行う</a:t>
            </a:r>
            <a:endParaRPr lang="en-US" altLang="ja-JP" dirty="0"/>
          </a:p>
        </p:txBody>
      </p:sp>
      <p:sp>
        <p:nvSpPr>
          <p:cNvPr id="3" name="スライド番号プレースホルダー 2"/>
          <p:cNvSpPr>
            <a:spLocks noGrp="1"/>
          </p:cNvSpPr>
          <p:nvPr>
            <p:ph type="sldNum" sz="quarter" idx="12"/>
          </p:nvPr>
        </p:nvSpPr>
        <p:spPr/>
        <p:txBody>
          <a:bodyPr/>
          <a:lstStyle/>
          <a:p>
            <a:fld id="{35AA92A3-281A-45E0-898B-ED395963B0FF}" type="slidenum">
              <a:rPr lang="ja-JP" altLang="en-US" smtClean="0"/>
              <a:pPr/>
              <a:t>17</a:t>
            </a:fld>
            <a:endParaRPr lang="ja-JP" altLang="en-US" dirty="0"/>
          </a:p>
        </p:txBody>
      </p:sp>
    </p:spTree>
    <p:extLst>
      <p:ext uri="{BB962C8B-B14F-4D97-AF65-F5344CB8AC3E}">
        <p14:creationId xmlns:p14="http://schemas.microsoft.com/office/powerpoint/2010/main" val="1817629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OS</a:t>
            </a:r>
            <a:r>
              <a:rPr lang="ja-JP" altLang="en-US" smtClean="0"/>
              <a:t>に対する攻撃が増加</a:t>
            </a:r>
            <a:endParaRPr kumimoji="1" lang="ja-JP" altLang="en-US" dirty="0"/>
          </a:p>
        </p:txBody>
      </p:sp>
      <p:sp>
        <p:nvSpPr>
          <p:cNvPr id="4" name="コンテンツ プレースホルダー 3"/>
          <p:cNvSpPr>
            <a:spLocks noGrp="1"/>
          </p:cNvSpPr>
          <p:nvPr>
            <p:ph idx="1"/>
          </p:nvPr>
        </p:nvSpPr>
        <p:spPr/>
        <p:txBody>
          <a:bodyPr/>
          <a:lstStyle/>
          <a:p>
            <a:r>
              <a:rPr lang="ja-JP" altLang="en-US" dirty="0" smtClean="0"/>
              <a:t>カーネルルートキットを用いた</a:t>
            </a:r>
            <a:r>
              <a:rPr lang="en-US" altLang="ja-JP" dirty="0" smtClean="0"/>
              <a:t>OS</a:t>
            </a:r>
            <a:r>
              <a:rPr lang="ja-JP" altLang="en-US" dirty="0" smtClean="0"/>
              <a:t>の改ざん</a:t>
            </a:r>
            <a:endParaRPr lang="en-US" altLang="ja-JP" dirty="0" smtClean="0"/>
          </a:p>
          <a:p>
            <a:pPr lvl="1"/>
            <a:r>
              <a:rPr lang="en-US" altLang="ja-JP" dirty="0" smtClean="0"/>
              <a:t>OS</a:t>
            </a:r>
            <a:r>
              <a:rPr lang="ja-JP" altLang="en-US" dirty="0" smtClean="0"/>
              <a:t>が返す情報を変更することで侵入の痕跡を隠す</a:t>
            </a:r>
            <a:endParaRPr lang="en-US" altLang="ja-JP" dirty="0" smtClean="0"/>
          </a:p>
          <a:p>
            <a:pPr lvl="2"/>
            <a:r>
              <a:rPr lang="ja-JP" altLang="en-US" dirty="0" smtClean="0"/>
              <a:t>例：不正なプログラムや不正な通信を隠す</a:t>
            </a:r>
            <a:endParaRPr lang="en-US" altLang="ja-JP" dirty="0" smtClean="0"/>
          </a:p>
          <a:p>
            <a:r>
              <a:rPr kumimoji="1" lang="en-US" altLang="ja-JP" dirty="0" smtClean="0"/>
              <a:t>OS</a:t>
            </a:r>
            <a:r>
              <a:rPr kumimoji="1" lang="ja-JP" altLang="en-US" dirty="0" smtClean="0"/>
              <a:t>上で動作する従来のセキュリティソフトウェアでは攻撃</a:t>
            </a:r>
            <a:r>
              <a:rPr lang="ja-JP" altLang="en-US" dirty="0" smtClean="0"/>
              <a:t>を</a:t>
            </a:r>
            <a:r>
              <a:rPr kumimoji="1" lang="ja-JP" altLang="en-US" dirty="0" smtClean="0"/>
              <a:t>検知できな</a:t>
            </a:r>
            <a:r>
              <a:rPr lang="en-US" altLang="en-US" dirty="0" smtClean="0"/>
              <a:t>くなる</a:t>
            </a:r>
            <a:endParaRPr kumimoji="1" lang="en-US" altLang="ja-JP" dirty="0" smtClean="0"/>
          </a:p>
          <a:p>
            <a:pPr lvl="1"/>
            <a:r>
              <a:rPr lang="en-US" altLang="ja-JP" dirty="0" smtClean="0"/>
              <a:t>OS</a:t>
            </a:r>
            <a:r>
              <a:rPr lang="ja-JP" altLang="en-US" dirty="0" smtClean="0"/>
              <a:t>の機能を用いてサーバへの</a:t>
            </a:r>
            <a:r>
              <a:rPr lang="en-US" altLang="ja-JP" dirty="0" smtClean="0"/>
              <a:t/>
            </a:r>
            <a:br>
              <a:rPr lang="en-US" altLang="ja-JP" dirty="0" smtClean="0"/>
            </a:br>
            <a:r>
              <a:rPr lang="ja-JP" altLang="en-US" dirty="0" smtClean="0"/>
              <a:t>攻撃を検知するため</a:t>
            </a:r>
            <a:endParaRPr kumimoji="1" lang="ja-JP" altLang="en-US" dirty="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2</a:t>
            </a:fld>
            <a:endParaRPr kumimoji="1" lang="ja-JP" altLang="en-US"/>
          </a:p>
        </p:txBody>
      </p:sp>
      <p:grpSp>
        <p:nvGrpSpPr>
          <p:cNvPr id="9" name="グループ化 8"/>
          <p:cNvGrpSpPr/>
          <p:nvPr/>
        </p:nvGrpSpPr>
        <p:grpSpPr>
          <a:xfrm>
            <a:off x="1475656" y="5337234"/>
            <a:ext cx="6736155" cy="1116102"/>
            <a:chOff x="1475656" y="5193218"/>
            <a:chExt cx="6736155" cy="1116102"/>
          </a:xfrm>
        </p:grpSpPr>
        <p:sp>
          <p:nvSpPr>
            <p:cNvPr id="6" name="正方形/長方形 5"/>
            <p:cNvSpPr/>
            <p:nvPr/>
          </p:nvSpPr>
          <p:spPr>
            <a:xfrm>
              <a:off x="1475656" y="5193218"/>
              <a:ext cx="6736155" cy="1116102"/>
            </a:xfrm>
            <a:prstGeom prst="rect">
              <a:avLst/>
            </a:prstGeom>
            <a:solidFill>
              <a:srgbClr val="A5A5A5"/>
            </a:solidFill>
            <a:ln w="28575" cap="flat" cmpd="sng" algn="ctr">
              <a:solidFill>
                <a:srgbClr val="A5A5A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7" name="正方形/長方形 6"/>
            <p:cNvSpPr/>
            <p:nvPr/>
          </p:nvSpPr>
          <p:spPr>
            <a:xfrm>
              <a:off x="6159062" y="5301039"/>
              <a:ext cx="1800809" cy="924268"/>
            </a:xfrm>
            <a:prstGeom prst="rect">
              <a:avLst/>
            </a:prstGeom>
            <a:solidFill>
              <a:srgbClr val="ED7D31"/>
            </a:solidFill>
            <a:ln w="28575"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カーネル</a:t>
              </a: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
              </a:r>
              <a:b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b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ルートキット</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pic>
          <p:nvPicPr>
            <p:cNvPr id="8"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1815" y="5198115"/>
              <a:ext cx="760000" cy="760000"/>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正方形/長方形 4"/>
          <p:cNvSpPr/>
          <p:nvPr/>
        </p:nvSpPr>
        <p:spPr>
          <a:xfrm>
            <a:off x="5543723" y="3958614"/>
            <a:ext cx="1656184" cy="8640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solidFill>
                  <a:srgbClr val="FFFFFF"/>
                </a:solidFill>
              </a:rPr>
              <a:t>セキュリティ</a:t>
            </a:r>
            <a:endParaRPr kumimoji="1" lang="en-US" altLang="ja-JP" dirty="0" smtClean="0">
              <a:solidFill>
                <a:srgbClr val="FFFFFF"/>
              </a:solidFill>
            </a:endParaRPr>
          </a:p>
          <a:p>
            <a:pPr algn="ctr"/>
            <a:r>
              <a:rPr lang="ja-JP" altLang="en-US" dirty="0" smtClean="0">
                <a:solidFill>
                  <a:srgbClr val="FFFFFF"/>
                </a:solidFill>
              </a:rPr>
              <a:t>ソフトウェア</a:t>
            </a:r>
            <a:endParaRPr kumimoji="1" lang="ja-JP" altLang="en-US" dirty="0">
              <a:solidFill>
                <a:srgbClr val="FFFFFF"/>
              </a:solidFill>
            </a:endParaRPr>
          </a:p>
        </p:txBody>
      </p:sp>
      <p:cxnSp>
        <p:nvCxnSpPr>
          <p:cNvPr id="11" name="直線矢印コネクタ 10"/>
          <p:cNvCxnSpPr>
            <a:stCxn id="7" idx="0"/>
            <a:endCxn id="5" idx="2"/>
          </p:cNvCxnSpPr>
          <p:nvPr/>
        </p:nvCxnSpPr>
        <p:spPr>
          <a:xfrm flipH="1" flipV="1">
            <a:off x="6371815" y="4822710"/>
            <a:ext cx="687652" cy="622345"/>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6851875" y="4901991"/>
            <a:ext cx="1107996" cy="369332"/>
          </a:xfrm>
          <a:prstGeom prst="rect">
            <a:avLst/>
          </a:prstGeom>
          <a:noFill/>
          <a:ln>
            <a:noFill/>
          </a:ln>
        </p:spPr>
        <p:txBody>
          <a:bodyPr wrap="none" rtlCol="0">
            <a:spAutoFit/>
          </a:bodyPr>
          <a:lstStyle/>
          <a:p>
            <a:r>
              <a:rPr kumimoji="1" lang="ja-JP" altLang="en-US" dirty="0" smtClean="0"/>
              <a:t>偽の情報</a:t>
            </a:r>
            <a:endParaRPr kumimoji="1" lang="ja-JP" altLang="en-US" dirty="0"/>
          </a:p>
        </p:txBody>
      </p:sp>
    </p:spTree>
    <p:extLst>
      <p:ext uri="{BB962C8B-B14F-4D97-AF65-F5344CB8AC3E}">
        <p14:creationId xmlns:p14="http://schemas.microsoft.com/office/powerpoint/2010/main" val="1391823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監視システムの必要性</a:t>
            </a:r>
            <a:endParaRPr kumimoji="1" lang="ja-JP" altLang="en-US" dirty="0"/>
          </a:p>
        </p:txBody>
      </p:sp>
      <p:sp>
        <p:nvSpPr>
          <p:cNvPr id="4" name="コンテンツ プレースホルダー 3"/>
          <p:cNvSpPr>
            <a:spLocks noGrp="1"/>
          </p:cNvSpPr>
          <p:nvPr>
            <p:ph idx="1"/>
          </p:nvPr>
        </p:nvSpPr>
        <p:spPr/>
        <p:txBody>
          <a:bodyPr/>
          <a:lstStyle/>
          <a:p>
            <a:r>
              <a:rPr lang="en-US" altLang="ja-JP" dirty="0"/>
              <a:t>OS</a:t>
            </a:r>
            <a:r>
              <a:rPr lang="ja-JP" altLang="en-US" dirty="0" smtClean="0"/>
              <a:t>の状態を常に監視するシステム</a:t>
            </a:r>
            <a:r>
              <a:rPr lang="ja-JP" altLang="en-US" dirty="0"/>
              <a:t>が必要</a:t>
            </a:r>
            <a:endParaRPr lang="en-US" altLang="ja-JP" dirty="0"/>
          </a:p>
          <a:p>
            <a:pPr lvl="1"/>
            <a:r>
              <a:rPr lang="en-US" altLang="ja-JP" dirty="0" smtClean="0"/>
              <a:t>OS</a:t>
            </a:r>
            <a:r>
              <a:rPr lang="ja-JP" altLang="en-US" dirty="0" smtClean="0"/>
              <a:t>を定期的に検査して整合性をチェック</a:t>
            </a:r>
            <a:endParaRPr lang="en-US" altLang="ja-JP" dirty="0" smtClean="0"/>
          </a:p>
          <a:p>
            <a:pPr lvl="2"/>
            <a:r>
              <a:rPr lang="ja-JP" altLang="en-US" dirty="0" smtClean="0"/>
              <a:t>例：</a:t>
            </a:r>
            <a:r>
              <a:rPr lang="en-US" altLang="ja-JP" dirty="0" smtClean="0"/>
              <a:t>OS</a:t>
            </a:r>
            <a:r>
              <a:rPr lang="ja-JP" altLang="en-US" dirty="0" smtClean="0"/>
              <a:t>のコード領域（プログラム）の改ざんを検知</a:t>
            </a:r>
            <a:endParaRPr lang="en-US" altLang="ja-JP" dirty="0" smtClean="0"/>
          </a:p>
          <a:p>
            <a:pPr lvl="1"/>
            <a:r>
              <a:rPr lang="ja-JP" altLang="en-US" dirty="0" smtClean="0"/>
              <a:t>異常を検知したら管理者に警告</a:t>
            </a:r>
            <a:endParaRPr lang="en-US" altLang="ja-JP" dirty="0" smtClean="0"/>
          </a:p>
          <a:p>
            <a:r>
              <a:rPr lang="ja-JP" altLang="en-US" dirty="0" smtClean="0"/>
              <a:t>しかし、</a:t>
            </a:r>
            <a:r>
              <a:rPr lang="ja-JP" altLang="en-US" dirty="0"/>
              <a:t>監視</a:t>
            </a:r>
            <a:r>
              <a:rPr lang="ja-JP" altLang="en-US" dirty="0" smtClean="0"/>
              <a:t>システムを</a:t>
            </a:r>
            <a:r>
              <a:rPr lang="en-US" altLang="ja-JP" dirty="0" smtClean="0"/>
              <a:t>OS</a:t>
            </a:r>
            <a:r>
              <a:rPr lang="ja-JP" altLang="en-US" dirty="0" smtClean="0"/>
              <a:t>内で動作させても容易に無力化される</a:t>
            </a:r>
            <a:endParaRPr lang="en-US" altLang="ja-JP" dirty="0"/>
          </a:p>
          <a:p>
            <a:pPr lvl="1"/>
            <a:r>
              <a:rPr lang="en-US" altLang="ja-JP" dirty="0" smtClean="0"/>
              <a:t>OS</a:t>
            </a:r>
            <a:r>
              <a:rPr lang="ja-JP" altLang="en-US" dirty="0" smtClean="0"/>
              <a:t>内に侵入した攻撃者に攻撃される恐れがある</a:t>
            </a:r>
            <a:endParaRPr lang="en-US" altLang="ja-JP" dirty="0" smtClean="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3</a:t>
            </a:fld>
            <a:endParaRPr kumimoji="1" lang="ja-JP" altLang="en-US"/>
          </a:p>
        </p:txBody>
      </p:sp>
      <p:sp>
        <p:nvSpPr>
          <p:cNvPr id="5" name="正方形/長方形 4"/>
          <p:cNvSpPr/>
          <p:nvPr/>
        </p:nvSpPr>
        <p:spPr>
          <a:xfrm>
            <a:off x="1223716" y="5295281"/>
            <a:ext cx="6736155" cy="1116102"/>
          </a:xfrm>
          <a:prstGeom prst="rect">
            <a:avLst/>
          </a:prstGeom>
          <a:solidFill>
            <a:srgbClr val="A5A5A5"/>
          </a:solidFill>
          <a:ln w="28575" cap="flat" cmpd="sng" algn="ctr">
            <a:solidFill>
              <a:srgbClr val="A5A5A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6" name="正方形/長方形 5"/>
          <p:cNvSpPr/>
          <p:nvPr/>
        </p:nvSpPr>
        <p:spPr>
          <a:xfrm>
            <a:off x="5907122" y="5403102"/>
            <a:ext cx="1800809" cy="924268"/>
          </a:xfrm>
          <a:prstGeom prst="rect">
            <a:avLst/>
          </a:prstGeom>
          <a:solidFill>
            <a:srgbClr val="ED7D31"/>
          </a:solidFill>
          <a:ln w="28575"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カーネル</a:t>
            </a: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
            </a:r>
            <a:b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b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ルートキット</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pic>
        <p:nvPicPr>
          <p:cNvPr id="7"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4196" y="5331263"/>
            <a:ext cx="760000" cy="760000"/>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1583756" y="5445054"/>
            <a:ext cx="2069333" cy="840363"/>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監視システム</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cxnSp>
        <p:nvCxnSpPr>
          <p:cNvPr id="20" name="直線矢印コネクタ 19"/>
          <p:cNvCxnSpPr>
            <a:stCxn id="7" idx="1"/>
          </p:cNvCxnSpPr>
          <p:nvPr/>
        </p:nvCxnSpPr>
        <p:spPr>
          <a:xfrm flipH="1">
            <a:off x="3653089" y="5711263"/>
            <a:ext cx="1891107"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7418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従来：仮想マシンを用いた</a:t>
            </a:r>
            <a:r>
              <a:rPr kumimoji="1" lang="en-US" altLang="ja-JP" dirty="0" smtClean="0"/>
              <a:t>OS</a:t>
            </a:r>
            <a:r>
              <a:rPr kumimoji="1" lang="ja-JP" altLang="en-US" dirty="0" smtClean="0"/>
              <a:t>監視</a:t>
            </a:r>
            <a:endParaRPr kumimoji="1" lang="ja-JP" altLang="en-US" dirty="0"/>
          </a:p>
        </p:txBody>
      </p:sp>
      <p:sp>
        <p:nvSpPr>
          <p:cNvPr id="4" name="コンテンツ プレースホルダー 3"/>
          <p:cNvSpPr>
            <a:spLocks noGrp="1"/>
          </p:cNvSpPr>
          <p:nvPr>
            <p:ph idx="1"/>
          </p:nvPr>
        </p:nvSpPr>
        <p:spPr/>
        <p:txBody>
          <a:bodyPr/>
          <a:lstStyle/>
          <a:p>
            <a:r>
              <a:rPr kumimoji="1" lang="ja-JP" altLang="en-US" dirty="0" smtClean="0"/>
              <a:t>仮想マシン（</a:t>
            </a:r>
            <a:r>
              <a:rPr kumimoji="1" lang="en-US" altLang="ja-JP" dirty="0" smtClean="0"/>
              <a:t>VM</a:t>
            </a:r>
            <a:r>
              <a:rPr kumimoji="1" lang="ja-JP" altLang="en-US" dirty="0" smtClean="0"/>
              <a:t>）の外で</a:t>
            </a:r>
            <a:r>
              <a:rPr kumimoji="1" lang="en-US" altLang="ja-JP" dirty="0" smtClean="0"/>
              <a:t>OS</a:t>
            </a:r>
            <a:r>
              <a:rPr kumimoji="1" lang="ja-JP" altLang="en-US" dirty="0" smtClean="0"/>
              <a:t>監視システムを実行</a:t>
            </a:r>
            <a:endParaRPr kumimoji="1" lang="en-US" altLang="ja-JP" dirty="0" smtClean="0"/>
          </a:p>
          <a:p>
            <a:pPr lvl="1"/>
            <a:r>
              <a:rPr lang="ja-JP" altLang="en-US" dirty="0" smtClean="0"/>
              <a:t>監視対象システムを</a:t>
            </a:r>
            <a:r>
              <a:rPr lang="en-US" altLang="ja-JP" dirty="0" smtClean="0"/>
              <a:t>VM</a:t>
            </a:r>
            <a:r>
              <a:rPr lang="ja-JP" altLang="en-US" dirty="0" smtClean="0"/>
              <a:t>内で動作させる</a:t>
            </a:r>
            <a:endParaRPr lang="en-US" altLang="ja-JP" dirty="0" smtClean="0"/>
          </a:p>
          <a:p>
            <a:pPr lvl="1"/>
            <a:r>
              <a:rPr kumimoji="1" lang="en-US" altLang="ja-JP" dirty="0" smtClean="0"/>
              <a:t>VM</a:t>
            </a:r>
            <a:r>
              <a:rPr kumimoji="1" lang="ja-JP" altLang="en-US" dirty="0" smtClean="0"/>
              <a:t>内から</a:t>
            </a:r>
            <a:r>
              <a:rPr kumimoji="1" lang="en-US" altLang="ja-JP" dirty="0" smtClean="0"/>
              <a:t>OS</a:t>
            </a:r>
            <a:r>
              <a:rPr lang="ja-JP" altLang="en-US" dirty="0" smtClean="0"/>
              <a:t>監視システムを</a:t>
            </a:r>
            <a:r>
              <a:rPr kumimoji="1" lang="ja-JP" altLang="en-US" dirty="0" smtClean="0"/>
              <a:t>攻撃するのは難しい</a:t>
            </a:r>
            <a:endParaRPr kumimoji="1" lang="en-US" altLang="ja-JP" dirty="0" smtClean="0"/>
          </a:p>
          <a:p>
            <a:r>
              <a:rPr lang="ja-JP" altLang="en-US" dirty="0" smtClean="0"/>
              <a:t>問題</a:t>
            </a:r>
            <a:endParaRPr kumimoji="1" lang="en-US" altLang="ja-JP" dirty="0" smtClean="0"/>
          </a:p>
          <a:p>
            <a:pPr lvl="1"/>
            <a:r>
              <a:rPr lang="en-US" altLang="ja-JP" dirty="0" smtClean="0"/>
              <a:t>VM</a:t>
            </a:r>
            <a:r>
              <a:rPr lang="ja-JP" altLang="en-US" dirty="0" smtClean="0"/>
              <a:t>を用いた仮想化によりシステムの性能が低下</a:t>
            </a:r>
            <a:endParaRPr kumimoji="1" lang="ja-JP" altLang="en-US" dirty="0" smtClean="0"/>
          </a:p>
          <a:p>
            <a:pPr lvl="1"/>
            <a:r>
              <a:rPr kumimoji="1" lang="ja-JP" altLang="en-US" dirty="0" smtClean="0"/>
              <a:t>仮想化ソフトウェアにバグがあると</a:t>
            </a:r>
            <a:r>
              <a:rPr kumimoji="1" lang="en-US" altLang="ja-JP" dirty="0" smtClean="0"/>
              <a:t>VM</a:t>
            </a:r>
            <a:r>
              <a:rPr kumimoji="1" lang="ja-JP" altLang="en-US" dirty="0" smtClean="0"/>
              <a:t>内から</a:t>
            </a:r>
            <a:r>
              <a:rPr lang="ja-JP" altLang="en-US" dirty="0" smtClean="0"/>
              <a:t>も</a:t>
            </a:r>
            <a:r>
              <a:rPr kumimoji="1" lang="ja-JP" altLang="en-US" dirty="0" smtClean="0"/>
              <a:t>攻撃可能</a:t>
            </a:r>
            <a:endParaRPr kumimoji="1" lang="en-US" altLang="ja-JP" dirty="0" smtClean="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4</a:t>
            </a:fld>
            <a:endParaRPr kumimoji="1" lang="ja-JP" altLang="en-US"/>
          </a:p>
        </p:txBody>
      </p:sp>
      <p:grpSp>
        <p:nvGrpSpPr>
          <p:cNvPr id="22" name="グループ化 21"/>
          <p:cNvGrpSpPr/>
          <p:nvPr/>
        </p:nvGrpSpPr>
        <p:grpSpPr>
          <a:xfrm>
            <a:off x="1979712" y="4615448"/>
            <a:ext cx="5180369" cy="1343783"/>
            <a:chOff x="2332306" y="3901472"/>
            <a:chExt cx="5180369" cy="1343783"/>
          </a:xfrm>
        </p:grpSpPr>
        <p:grpSp>
          <p:nvGrpSpPr>
            <p:cNvPr id="20" name="グループ化 19"/>
            <p:cNvGrpSpPr/>
            <p:nvPr/>
          </p:nvGrpSpPr>
          <p:grpSpPr>
            <a:xfrm>
              <a:off x="4742598" y="3901472"/>
              <a:ext cx="2709722" cy="1343783"/>
              <a:chOff x="4742598" y="3901472"/>
              <a:chExt cx="2709722" cy="1343783"/>
            </a:xfrm>
          </p:grpSpPr>
          <p:sp>
            <p:nvSpPr>
              <p:cNvPr id="9" name="正方形/長方形 8"/>
              <p:cNvSpPr/>
              <p:nvPr/>
            </p:nvSpPr>
            <p:spPr>
              <a:xfrm>
                <a:off x="4742598" y="3901472"/>
                <a:ext cx="2709722" cy="1343783"/>
              </a:xfrm>
              <a:prstGeom prst="rect">
                <a:avLst/>
              </a:prstGeom>
              <a:solidFill>
                <a:srgbClr val="ED7D31">
                  <a:lumMod val="20000"/>
                  <a:lumOff val="80000"/>
                </a:srgbClr>
              </a:solidFill>
              <a:ln w="28575" cap="flat" cmpd="sng" algn="ctr">
                <a:solidFill>
                  <a:srgbClr val="ED7D31">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10" name="テキスト ボックス 9"/>
              <p:cNvSpPr txBox="1"/>
              <p:nvPr/>
            </p:nvSpPr>
            <p:spPr>
              <a:xfrm>
                <a:off x="5170763" y="4020289"/>
                <a:ext cx="157607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prstClr val="black"/>
                    </a:solidFill>
                    <a:effectLst/>
                    <a:uLnTx/>
                    <a:uFillTx/>
                  </a:rPr>
                  <a:t>監視</a:t>
                </a:r>
                <a:r>
                  <a:rPr kumimoji="0" lang="ja-JP" altLang="en-US" sz="2000" b="0" i="0" u="none" strike="noStrike" kern="0" cap="none" spc="0" normalizeH="0" baseline="0" noProof="0" dirty="0" smtClean="0">
                    <a:ln>
                      <a:noFill/>
                    </a:ln>
                    <a:solidFill>
                      <a:prstClr val="black"/>
                    </a:solidFill>
                    <a:effectLst/>
                    <a:uLnTx/>
                    <a:uFillTx/>
                  </a:rPr>
                  <a:t>対象</a:t>
                </a:r>
                <a:r>
                  <a:rPr kumimoji="0" lang="en-US" altLang="ja-JP" sz="2000" b="0" i="0" u="none" strike="noStrike" kern="0" cap="none" spc="0" normalizeH="0" baseline="0" noProof="0" dirty="0" smtClean="0">
                    <a:ln>
                      <a:noFill/>
                    </a:ln>
                    <a:solidFill>
                      <a:prstClr val="black"/>
                    </a:solidFill>
                    <a:effectLst/>
                    <a:uLnTx/>
                    <a:uFillTx/>
                  </a:rPr>
                  <a:t>VM</a:t>
                </a:r>
                <a:endParaRPr kumimoji="0" lang="ja-JP" altLang="en-US" sz="2000" b="0" i="0" u="none" strike="noStrike" kern="0" cap="none" spc="0" normalizeH="0" baseline="0" noProof="0" dirty="0">
                  <a:ln>
                    <a:noFill/>
                  </a:ln>
                  <a:solidFill>
                    <a:prstClr val="black"/>
                  </a:solidFill>
                  <a:effectLst/>
                  <a:uLnTx/>
                  <a:uFillTx/>
                </a:endParaRPr>
              </a:p>
            </p:txBody>
          </p:sp>
          <p:sp>
            <p:nvSpPr>
              <p:cNvPr id="11" name="正方形/長方形 10"/>
              <p:cNvSpPr/>
              <p:nvPr/>
            </p:nvSpPr>
            <p:spPr>
              <a:xfrm>
                <a:off x="5062243" y="4576105"/>
                <a:ext cx="2070432" cy="473766"/>
              </a:xfrm>
              <a:prstGeom prst="rect">
                <a:avLst/>
              </a:prstGeom>
              <a:solidFill>
                <a:srgbClr val="A5A5A5"/>
              </a:solidFill>
              <a:ln w="28575" cap="flat" cmpd="sng" algn="ctr">
                <a:solidFill>
                  <a:srgbClr val="A5A5A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grpSp>
        <p:pic>
          <p:nvPicPr>
            <p:cNvPr id="13" name="Picture 2" descr="http://illustcut.com/box/security/virus/virus_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2675" y="4196104"/>
              <a:ext cx="760000" cy="760000"/>
            </a:xfrm>
            <a:prstGeom prst="rect">
              <a:avLst/>
            </a:prstGeom>
            <a:noFill/>
            <a:extLst>
              <a:ext uri="{909E8E84-426E-40dd-AFC4-6F175D3DCCD1}">
                <a14:hiddenFill xmlns:a14="http://schemas.microsoft.com/office/drawing/2010/main">
                  <a:solidFill>
                    <a:srgbClr val="FFFFFF"/>
                  </a:solidFill>
                </a14:hiddenFill>
              </a:ext>
            </a:extLst>
          </p:spPr>
        </p:pic>
        <p:sp>
          <p:nvSpPr>
            <p:cNvPr id="16" name="正方形/長方形 15"/>
            <p:cNvSpPr/>
            <p:nvPr/>
          </p:nvSpPr>
          <p:spPr>
            <a:xfrm>
              <a:off x="2332306" y="4494193"/>
              <a:ext cx="2069333" cy="637589"/>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r>
                <a:rPr kumimoji="0" lang="ja-JP" altLang="en-US" sz="2000" b="0" i="0" u="none" strike="noStrike" kern="0" cap="none" spc="0" normalizeH="0" baseline="0" noProof="0" dirty="0" smtClean="0">
                  <a:ln>
                    <a:noFill/>
                  </a:ln>
                  <a:solidFill>
                    <a:prstClr val="black"/>
                  </a:solidFill>
                  <a:effectLst/>
                  <a:uLnTx/>
                  <a:uFillTx/>
                  <a:latin typeface="Calibri"/>
                  <a:ea typeface="ＭＳ Ｐゴシック"/>
                  <a:cs typeface="+mn-cs"/>
                </a:rPr>
                <a:t>監視システム</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cxnSp>
          <p:nvCxnSpPr>
            <p:cNvPr id="18" name="直線矢印コネクタ 17"/>
            <p:cNvCxnSpPr>
              <a:stCxn id="16" idx="3"/>
              <a:endCxn id="11" idx="1"/>
            </p:cNvCxnSpPr>
            <p:nvPr/>
          </p:nvCxnSpPr>
          <p:spPr>
            <a:xfrm>
              <a:off x="4401639" y="4812988"/>
              <a:ext cx="660604"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sp>
        <p:nvSpPr>
          <p:cNvPr id="5" name="正方形/長方形 4"/>
          <p:cNvSpPr/>
          <p:nvPr/>
        </p:nvSpPr>
        <p:spPr>
          <a:xfrm>
            <a:off x="1979712" y="6137244"/>
            <a:ext cx="5120014" cy="44721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仮想化ソフトウェア</a:t>
            </a:r>
            <a:endParaRPr kumimoji="1" lang="en-US" altLang="ja-JP" dirty="0" smtClean="0"/>
          </a:p>
        </p:txBody>
      </p:sp>
    </p:spTree>
    <p:extLst>
      <p:ext uri="{BB962C8B-B14F-4D97-AF65-F5344CB8AC3E}">
        <p14:creationId xmlns:p14="http://schemas.microsoft.com/office/powerpoint/2010/main" val="3296849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従来：</a:t>
            </a:r>
            <a:r>
              <a:rPr lang="ja-JP" altLang="en-US" dirty="0" smtClean="0"/>
              <a:t>ハードウェアを用いた</a:t>
            </a:r>
            <a:r>
              <a:rPr lang="en-US" altLang="ja-JP" dirty="0" smtClean="0"/>
              <a:t>OS</a:t>
            </a:r>
            <a:r>
              <a:rPr lang="ja-JP" altLang="en-US" dirty="0" smtClean="0"/>
              <a:t>監視</a:t>
            </a:r>
            <a:endParaRPr kumimoji="1" lang="ja-JP" altLang="en-US" dirty="0"/>
          </a:p>
        </p:txBody>
      </p:sp>
      <p:sp>
        <p:nvSpPr>
          <p:cNvPr id="4" name="コンテンツ プレースホルダー 3"/>
          <p:cNvSpPr>
            <a:spLocks noGrp="1"/>
          </p:cNvSpPr>
          <p:nvPr>
            <p:ph idx="1"/>
          </p:nvPr>
        </p:nvSpPr>
        <p:spPr/>
        <p:txBody>
          <a:bodyPr/>
          <a:lstStyle/>
          <a:p>
            <a:r>
              <a:rPr lang="ja-JP" altLang="en-US" dirty="0" smtClean="0"/>
              <a:t>専用ハードウェア上で</a:t>
            </a:r>
            <a:r>
              <a:rPr lang="en-US" altLang="ja-JP" dirty="0" smtClean="0"/>
              <a:t>OS</a:t>
            </a:r>
            <a:r>
              <a:rPr lang="ja-JP" altLang="en-US" dirty="0" smtClean="0"/>
              <a:t>監視システムを実行</a:t>
            </a:r>
            <a:endParaRPr lang="en-US" altLang="ja-JP" dirty="0" smtClean="0"/>
          </a:p>
          <a:p>
            <a:pPr lvl="1"/>
            <a:r>
              <a:rPr lang="en-US" altLang="ja-JP" dirty="0" smtClean="0"/>
              <a:t>PCI</a:t>
            </a:r>
            <a:r>
              <a:rPr lang="ja-JP" altLang="en-US" dirty="0" smtClean="0"/>
              <a:t>バス経由でメモリを検査</a:t>
            </a:r>
            <a:r>
              <a:rPr lang="en-US" altLang="ja-JP" dirty="0" smtClean="0"/>
              <a:t> [</a:t>
            </a:r>
            <a:r>
              <a:rPr lang="en-US" altLang="ja-JP" dirty="0" err="1" smtClean="0"/>
              <a:t>Petroni</a:t>
            </a:r>
            <a:r>
              <a:rPr lang="en-US" altLang="ja-JP" dirty="0" smtClean="0"/>
              <a:t> et al. '04]</a:t>
            </a:r>
          </a:p>
          <a:p>
            <a:pPr lvl="1"/>
            <a:r>
              <a:rPr lang="ja-JP" altLang="en-US" dirty="0" smtClean="0"/>
              <a:t>問題：専用ハードウェアを用意するコストが大きい</a:t>
            </a:r>
            <a:endParaRPr lang="en-US" altLang="ja-JP" dirty="0" smtClean="0"/>
          </a:p>
          <a:p>
            <a:r>
              <a:rPr lang="ja-JP" altLang="en-US" dirty="0" smtClean="0"/>
              <a:t>汎用</a:t>
            </a:r>
            <a:r>
              <a:rPr lang="en-US" altLang="ja-JP" dirty="0" smtClean="0"/>
              <a:t>CPU</a:t>
            </a:r>
            <a:r>
              <a:rPr lang="ja-JP" altLang="en-US" dirty="0" smtClean="0"/>
              <a:t>のセキュリティ機能を利用</a:t>
            </a:r>
            <a:endParaRPr lang="en-US" altLang="ja-JP" dirty="0" smtClean="0"/>
          </a:p>
          <a:p>
            <a:pPr lvl="1"/>
            <a:r>
              <a:rPr lang="en-US" altLang="ja-JP" dirty="0" smtClean="0"/>
              <a:t>SMM</a:t>
            </a:r>
            <a:r>
              <a:rPr lang="ja-JP" altLang="en-US" dirty="0" smtClean="0"/>
              <a:t>というモード</a:t>
            </a:r>
            <a:r>
              <a:rPr lang="ja-JP" altLang="en-US" dirty="0"/>
              <a:t>で安全</a:t>
            </a:r>
            <a:r>
              <a:rPr lang="ja-JP" altLang="en-US" dirty="0" smtClean="0"/>
              <a:t>に実行</a:t>
            </a:r>
            <a:r>
              <a:rPr lang="en-US" altLang="ja-JP" dirty="0" smtClean="0"/>
              <a:t> </a:t>
            </a:r>
            <a:r>
              <a:rPr lang="en-US" altLang="ja-JP" dirty="0"/>
              <a:t>[</a:t>
            </a:r>
            <a:r>
              <a:rPr lang="en-US" altLang="ja-JP" dirty="0" err="1"/>
              <a:t>Rutkowska</a:t>
            </a:r>
            <a:r>
              <a:rPr lang="en-US" altLang="ja-JP" dirty="0"/>
              <a:t> et al. ‘08]</a:t>
            </a:r>
          </a:p>
          <a:p>
            <a:pPr lvl="1"/>
            <a:r>
              <a:rPr lang="ja-JP" altLang="en-US" dirty="0" smtClean="0"/>
              <a:t>問題：</a:t>
            </a:r>
            <a:r>
              <a:rPr lang="en-US" altLang="ja-JP" dirty="0" smtClean="0"/>
              <a:t>OS</a:t>
            </a:r>
            <a:r>
              <a:rPr lang="ja-JP" altLang="en-US" dirty="0" smtClean="0"/>
              <a:t>監視システムの</a:t>
            </a:r>
            <a:r>
              <a:rPr lang="ja-JP" altLang="en-US" dirty="0"/>
              <a:t>実行中は</a:t>
            </a:r>
            <a:r>
              <a:rPr lang="ja-JP" altLang="en-US" dirty="0" smtClean="0"/>
              <a:t>システム全体が</a:t>
            </a:r>
            <a:r>
              <a:rPr lang="ja-JP" altLang="en-US" dirty="0"/>
              <a:t>停止</a:t>
            </a:r>
            <a:endParaRPr lang="en-US" altLang="ja-JP" dirty="0"/>
          </a:p>
          <a:p>
            <a:endParaRPr kumimoji="1" lang="en-US" altLang="ja-JP" dirty="0" smtClean="0"/>
          </a:p>
          <a:p>
            <a:endParaRPr lang="en-US" altLang="ja-JP" dirty="0"/>
          </a:p>
          <a:p>
            <a:endParaRPr kumimoji="1" lang="ja-JP" altLang="en-US" dirty="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5</a:t>
            </a:fld>
            <a:endParaRPr kumimoji="1" lang="ja-JP" altLang="en-US"/>
          </a:p>
        </p:txBody>
      </p:sp>
      <p:sp>
        <p:nvSpPr>
          <p:cNvPr id="18" name="正方形/長方形 17"/>
          <p:cNvSpPr/>
          <p:nvPr/>
        </p:nvSpPr>
        <p:spPr>
          <a:xfrm>
            <a:off x="6588224" y="5848186"/>
            <a:ext cx="1333195" cy="395021"/>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CPU(SMM)</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2" name="正方形/長方形 21"/>
          <p:cNvSpPr/>
          <p:nvPr/>
        </p:nvSpPr>
        <p:spPr>
          <a:xfrm>
            <a:off x="4067944" y="5232068"/>
            <a:ext cx="1333195" cy="387941"/>
          </a:xfrm>
          <a:prstGeom prst="rect">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28575" cap="flat" cmpd="sng" algn="ctr">
            <a:solidFill>
              <a:srgbClr val="A5A5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27" name="正方形/長方形 26"/>
          <p:cNvSpPr/>
          <p:nvPr/>
        </p:nvSpPr>
        <p:spPr>
          <a:xfrm>
            <a:off x="6588224" y="5135137"/>
            <a:ext cx="1333195" cy="581805"/>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a:t>
            </a:r>
            <a:endParaRPr kumimoji="0" lang="en-US" altLang="ja-JP" sz="2000" b="0" i="0" u="none" strike="noStrike" kern="0" cap="none" spc="0" normalizeH="0" baseline="0" noProof="0" dirty="0" smtClean="0">
              <a:ln>
                <a:noFill/>
              </a:ln>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sp>
        <p:nvSpPr>
          <p:cNvPr id="34" name="テキスト ボックス 33"/>
          <p:cNvSpPr txBox="1"/>
          <p:nvPr/>
        </p:nvSpPr>
        <p:spPr>
          <a:xfrm>
            <a:off x="5724128" y="4995048"/>
            <a:ext cx="697627"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rPr>
              <a:t>監視</a:t>
            </a:r>
            <a:endParaRPr kumimoji="0" lang="ja-JP" altLang="en-US" sz="2000" b="0" i="0" u="none" strike="noStrike" kern="0" cap="none" spc="0" normalizeH="0" baseline="0" noProof="0" dirty="0">
              <a:ln>
                <a:noFill/>
              </a:ln>
              <a:solidFill>
                <a:prstClr val="black"/>
              </a:solidFill>
              <a:effectLst/>
              <a:uLnTx/>
              <a:uFillTx/>
            </a:endParaRPr>
          </a:p>
        </p:txBody>
      </p:sp>
      <p:pic>
        <p:nvPicPr>
          <p:cNvPr id="1026" name="Picture 2" descr="C:\Users\koruko0922\Dropbox\labo\labotheme\yamamoto_labotheme_0223\PCIcard_im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2076" y="4806381"/>
            <a:ext cx="1831836" cy="123931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直線矢印コネクタ 12"/>
          <p:cNvCxnSpPr>
            <a:stCxn id="27" idx="1"/>
            <a:endCxn id="22" idx="3"/>
          </p:cNvCxnSpPr>
          <p:nvPr/>
        </p:nvCxnSpPr>
        <p:spPr>
          <a:xfrm flipH="1" flipV="1">
            <a:off x="5401139" y="5426039"/>
            <a:ext cx="1187085" cy="1"/>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a:endCxn id="22" idx="1"/>
          </p:cNvCxnSpPr>
          <p:nvPr/>
        </p:nvCxnSpPr>
        <p:spPr>
          <a:xfrm>
            <a:off x="2998474" y="5426039"/>
            <a:ext cx="1069470"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8" name="テキスト ボックス 27"/>
          <p:cNvSpPr txBox="1"/>
          <p:nvPr/>
        </p:nvSpPr>
        <p:spPr>
          <a:xfrm>
            <a:off x="3245956" y="5032013"/>
            <a:ext cx="697627" cy="400110"/>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black"/>
                </a:solidFill>
                <a:effectLst/>
                <a:uLnTx/>
                <a:uFillTx/>
              </a:rPr>
              <a:t>監視</a:t>
            </a:r>
            <a:endParaRPr kumimoji="0" lang="ja-JP" altLang="en-US" sz="2000" b="0" i="0" u="none" strike="noStrike" kern="0" cap="none" spc="0" normalizeH="0" baseline="0" noProof="0" dirty="0">
              <a:ln>
                <a:noFill/>
              </a:ln>
              <a:solidFill>
                <a:prstClr val="black"/>
              </a:solidFill>
              <a:effectLst/>
              <a:uLnTx/>
              <a:uFillTx/>
            </a:endParaRPr>
          </a:p>
        </p:txBody>
      </p:sp>
      <p:sp>
        <p:nvSpPr>
          <p:cNvPr id="7" name="テキスト ボックス 6"/>
          <p:cNvSpPr txBox="1"/>
          <p:nvPr/>
        </p:nvSpPr>
        <p:spPr>
          <a:xfrm>
            <a:off x="1142076" y="6047005"/>
            <a:ext cx="1856398" cy="369332"/>
          </a:xfrm>
          <a:prstGeom prst="rect">
            <a:avLst/>
          </a:prstGeom>
          <a:noFill/>
        </p:spPr>
        <p:txBody>
          <a:bodyPr wrap="none" rtlCol="0">
            <a:spAutoFit/>
          </a:bodyPr>
          <a:lstStyle/>
          <a:p>
            <a:r>
              <a:rPr kumimoji="1" lang="ja-JP" altLang="en-US" dirty="0" smtClean="0"/>
              <a:t>専用ハードウェア</a:t>
            </a:r>
            <a:endParaRPr kumimoji="1" lang="ja-JP" altLang="en-US" dirty="0"/>
          </a:p>
        </p:txBody>
      </p:sp>
    </p:spTree>
    <p:extLst>
      <p:ext uri="{BB962C8B-B14F-4D97-AF65-F5344CB8AC3E}">
        <p14:creationId xmlns:p14="http://schemas.microsoft.com/office/powerpoint/2010/main" val="2118947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a:t>
            </a:r>
            <a:r>
              <a:rPr lang="en-US" altLang="ja-JP" dirty="0"/>
              <a:t> </a:t>
            </a:r>
            <a:r>
              <a:rPr lang="en-US" altLang="ja-JP" dirty="0" smtClean="0"/>
              <a:t>: </a:t>
            </a:r>
            <a:r>
              <a:rPr lang="en-US" altLang="ja-JP" dirty="0" err="1" smtClean="0"/>
              <a:t>GPUsec</a:t>
            </a:r>
            <a:endParaRPr kumimoji="1" lang="ja-JP" altLang="en-US" dirty="0"/>
          </a:p>
        </p:txBody>
      </p:sp>
      <p:sp>
        <p:nvSpPr>
          <p:cNvPr id="4" name="コンテンツ プレースホルダー 3"/>
          <p:cNvSpPr>
            <a:spLocks noGrp="1"/>
          </p:cNvSpPr>
          <p:nvPr>
            <p:ph idx="1"/>
          </p:nvPr>
        </p:nvSpPr>
        <p:spPr/>
        <p:txBody>
          <a:bodyPr/>
          <a:lstStyle/>
          <a:p>
            <a:r>
              <a:rPr lang="en-US" altLang="ja-JP" dirty="0" smtClean="0"/>
              <a:t>GPU</a:t>
            </a:r>
            <a:r>
              <a:rPr lang="ja-JP" altLang="en-US" dirty="0" smtClean="0"/>
              <a:t>上で</a:t>
            </a:r>
            <a:r>
              <a:rPr lang="en-US" altLang="ja-JP" dirty="0" smtClean="0"/>
              <a:t>OS</a:t>
            </a:r>
            <a:r>
              <a:rPr lang="ja-JP" altLang="en-US" dirty="0" smtClean="0"/>
              <a:t>監視システムを実行</a:t>
            </a:r>
            <a:endParaRPr lang="en-US" altLang="ja-JP" dirty="0" smtClean="0"/>
          </a:p>
          <a:p>
            <a:pPr lvl="1"/>
            <a:r>
              <a:rPr lang="ja-JP" altLang="en-US" b="1" dirty="0" smtClean="0"/>
              <a:t>高セキュリティ</a:t>
            </a:r>
            <a:r>
              <a:rPr lang="ja-JP" altLang="en-US" dirty="0" smtClean="0"/>
              <a:t>：</a:t>
            </a:r>
            <a:r>
              <a:rPr lang="en-US" altLang="ja-JP" dirty="0" smtClean="0"/>
              <a:t>GPU</a:t>
            </a:r>
            <a:r>
              <a:rPr lang="ja-JP" altLang="en-US" dirty="0" smtClean="0"/>
              <a:t>は</a:t>
            </a:r>
            <a:r>
              <a:rPr lang="en-US" altLang="ja-JP" dirty="0" smtClean="0"/>
              <a:t>OS</a:t>
            </a:r>
            <a:r>
              <a:rPr lang="ja-JP" altLang="en-US" dirty="0"/>
              <a:t>が動作する</a:t>
            </a:r>
            <a:r>
              <a:rPr lang="en-US" altLang="ja-JP" dirty="0" smtClean="0"/>
              <a:t>CPU</a:t>
            </a:r>
            <a:r>
              <a:rPr lang="ja-JP" altLang="en-US" dirty="0" smtClean="0"/>
              <a:t>やメインメモリから物理的に隔離</a:t>
            </a:r>
            <a:endParaRPr lang="en-US" altLang="ja-JP" dirty="0"/>
          </a:p>
          <a:p>
            <a:pPr lvl="1"/>
            <a:r>
              <a:rPr lang="ja-JP" altLang="en-US" b="1" dirty="0" smtClean="0"/>
              <a:t>低コスト</a:t>
            </a:r>
            <a:r>
              <a:rPr lang="ja-JP" altLang="en-US" dirty="0" smtClean="0"/>
              <a:t>：</a:t>
            </a:r>
            <a:r>
              <a:rPr lang="en-US" altLang="ja-JP" dirty="0" smtClean="0"/>
              <a:t>GPU</a:t>
            </a:r>
            <a:r>
              <a:rPr lang="ja-JP" altLang="en-US" dirty="0" smtClean="0"/>
              <a:t>は多くの計算機に標準的に搭載</a:t>
            </a:r>
            <a:endParaRPr lang="en-US" altLang="ja-JP" dirty="0" smtClean="0"/>
          </a:p>
          <a:p>
            <a:pPr lvl="1"/>
            <a:r>
              <a:rPr lang="ja-JP" altLang="en-US" b="1" dirty="0" smtClean="0"/>
              <a:t>高性能</a:t>
            </a:r>
            <a:r>
              <a:rPr lang="ja-JP" altLang="en-US" dirty="0" smtClean="0"/>
              <a:t>：</a:t>
            </a:r>
            <a:r>
              <a:rPr lang="en-US" altLang="ja-JP" dirty="0" smtClean="0"/>
              <a:t>GPU</a:t>
            </a:r>
            <a:r>
              <a:rPr lang="ja-JP" altLang="en-US" dirty="0" smtClean="0"/>
              <a:t>が有する多数の演算コアを用いて並列処理が可能</a:t>
            </a:r>
            <a:endParaRPr lang="en-US" altLang="ja-JP" dirty="0" smtClean="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6</a:t>
            </a:fld>
            <a:endParaRPr kumimoji="1" lang="ja-JP" altLang="en-US"/>
          </a:p>
        </p:txBody>
      </p:sp>
      <p:sp>
        <p:nvSpPr>
          <p:cNvPr id="18" name="正方形/長方形 17"/>
          <p:cNvSpPr/>
          <p:nvPr/>
        </p:nvSpPr>
        <p:spPr>
          <a:xfrm>
            <a:off x="5346053" y="4681490"/>
            <a:ext cx="2105763" cy="499824"/>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pic>
        <p:nvPicPr>
          <p:cNvPr id="1028" name="Picture 4" descr="C:\Users\koruko0922\Dropbox\labo\labotheme\yamamoto_labotheme_0223\CPU_imag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22013" y="5859016"/>
            <a:ext cx="698045" cy="68129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koruko0922\Dropbox\labo\labotheme\yamamoto_labotheme_0223\OS_imag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06976" y="4097670"/>
            <a:ext cx="152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koruko0922\Dropbox\labo\labotheme\yamamoto_labotheme_0223\GPU_imag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46055" y="5301208"/>
            <a:ext cx="2250281" cy="1385888"/>
          </a:xfrm>
          <a:prstGeom prst="rect">
            <a:avLst/>
          </a:prstGeom>
          <a:noFill/>
          <a:extLst>
            <a:ext uri="{909E8E84-426E-40dd-AFC4-6F175D3DCCD1}">
              <a14:hiddenFill xmlns:a14="http://schemas.microsoft.com/office/drawing/2010/main">
                <a:solidFill>
                  <a:srgbClr val="FFFFFF"/>
                </a:solidFill>
              </a14:hiddenFill>
            </a:ext>
          </a:extLst>
        </p:spPr>
      </p:pic>
      <p:cxnSp>
        <p:nvCxnSpPr>
          <p:cNvPr id="6" name="カギ線コネクタ 5"/>
          <p:cNvCxnSpPr>
            <a:stCxn id="18" idx="1"/>
            <a:endCxn id="1029" idx="3"/>
          </p:cNvCxnSpPr>
          <p:nvPr/>
        </p:nvCxnSpPr>
        <p:spPr>
          <a:xfrm rot="10800000">
            <a:off x="3330977" y="4669170"/>
            <a:ext cx="2015077" cy="262232"/>
          </a:xfrm>
          <a:prstGeom prst="bentConnector3">
            <a:avLst>
              <a:gd name="adj1" fmla="val 50000"/>
            </a:avLst>
          </a:prstGeom>
          <a:ln w="19050">
            <a:tailEnd type="arrow"/>
          </a:ln>
        </p:spPr>
        <p:style>
          <a:lnRef idx="1">
            <a:schemeClr val="dk1"/>
          </a:lnRef>
          <a:fillRef idx="0">
            <a:schemeClr val="dk1"/>
          </a:fillRef>
          <a:effectRef idx="0">
            <a:schemeClr val="dk1"/>
          </a:effectRef>
          <a:fontRef idx="minor">
            <a:schemeClr val="tx1"/>
          </a:fontRef>
        </p:style>
      </p:cxnSp>
      <p:sp>
        <p:nvSpPr>
          <p:cNvPr id="23" name="テキスト ボックス 22"/>
          <p:cNvSpPr txBox="1"/>
          <p:nvPr/>
        </p:nvSpPr>
        <p:spPr>
          <a:xfrm>
            <a:off x="4520643" y="4481435"/>
            <a:ext cx="69762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t>監視</a:t>
            </a:r>
            <a:endParaRPr kumimoji="0" lang="ja-JP" altLang="en-US" sz="2000" b="0" i="0" u="none" strike="noStrike" kern="0" cap="none" spc="0" normalizeH="0" baseline="0" noProof="0" dirty="0">
              <a:ln>
                <a:noFill/>
              </a:ln>
              <a:effectLst/>
              <a:uLnTx/>
              <a:uFillTx/>
            </a:endParaRPr>
          </a:p>
        </p:txBody>
      </p:sp>
      <p:sp>
        <p:nvSpPr>
          <p:cNvPr id="5" name="テキスト ボックス 4"/>
          <p:cNvSpPr txBox="1"/>
          <p:nvPr/>
        </p:nvSpPr>
        <p:spPr>
          <a:xfrm>
            <a:off x="7236296" y="6237312"/>
            <a:ext cx="597640" cy="369332"/>
          </a:xfrm>
          <a:prstGeom prst="rect">
            <a:avLst/>
          </a:prstGeom>
          <a:noFill/>
        </p:spPr>
        <p:txBody>
          <a:bodyPr wrap="none" rtlCol="0">
            <a:spAutoFit/>
          </a:bodyPr>
          <a:lstStyle/>
          <a:p>
            <a:r>
              <a:rPr kumimoji="1" lang="en-US" altLang="ja-JP" dirty="0" smtClean="0"/>
              <a:t>GPU</a:t>
            </a:r>
            <a:endParaRPr kumimoji="1" lang="ja-JP" altLang="en-US" dirty="0"/>
          </a:p>
        </p:txBody>
      </p:sp>
      <p:sp>
        <p:nvSpPr>
          <p:cNvPr id="17" name="テキスト ボックス 16"/>
          <p:cNvSpPr txBox="1"/>
          <p:nvPr/>
        </p:nvSpPr>
        <p:spPr>
          <a:xfrm>
            <a:off x="1519878" y="6052646"/>
            <a:ext cx="574196" cy="369332"/>
          </a:xfrm>
          <a:prstGeom prst="rect">
            <a:avLst/>
          </a:prstGeom>
          <a:noFill/>
        </p:spPr>
        <p:txBody>
          <a:bodyPr wrap="none" rtlCol="0">
            <a:spAutoFit/>
          </a:bodyPr>
          <a:lstStyle/>
          <a:p>
            <a:r>
              <a:rPr kumimoji="1" lang="en-US" altLang="ja-JP" dirty="0" smtClean="0"/>
              <a:t>CPU</a:t>
            </a:r>
            <a:endParaRPr kumimoji="1" lang="ja-JP" altLang="en-US" dirty="0"/>
          </a:p>
        </p:txBody>
      </p:sp>
      <p:pic>
        <p:nvPicPr>
          <p:cNvPr id="2051" name="Picture 3" descr="C:\Users\koruko0922\Dropbox\labo\labotheme\yamamoto_labotheme_0223\MEMORY_imag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54601" y="4808562"/>
            <a:ext cx="1428750" cy="1428750"/>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8"/>
          <p:cNvSpPr txBox="1"/>
          <p:nvPr/>
        </p:nvSpPr>
        <p:spPr>
          <a:xfrm>
            <a:off x="521047" y="5405401"/>
            <a:ext cx="1285929" cy="369332"/>
          </a:xfrm>
          <a:prstGeom prst="rect">
            <a:avLst/>
          </a:prstGeom>
          <a:noFill/>
        </p:spPr>
        <p:txBody>
          <a:bodyPr wrap="none" rtlCol="0">
            <a:spAutoFit/>
          </a:bodyPr>
          <a:lstStyle/>
          <a:p>
            <a:r>
              <a:rPr kumimoji="1" lang="ja-JP" altLang="en-US" dirty="0" smtClean="0"/>
              <a:t>メインメモリ</a:t>
            </a:r>
            <a:endParaRPr kumimoji="1" lang="ja-JP" altLang="en-US" dirty="0"/>
          </a:p>
        </p:txBody>
      </p:sp>
    </p:spTree>
    <p:extLst>
      <p:ext uri="{BB962C8B-B14F-4D97-AF65-F5344CB8AC3E}">
        <p14:creationId xmlns:p14="http://schemas.microsoft.com/office/powerpoint/2010/main" val="3866544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noFill/>
          </a:ln>
        </p:spPr>
        <p:txBody>
          <a:bodyPr/>
          <a:lstStyle/>
          <a:p>
            <a:r>
              <a:rPr kumimoji="1" lang="ja-JP" altLang="en-US" dirty="0" smtClean="0"/>
              <a:t>システム構成</a:t>
            </a:r>
            <a:endParaRPr kumimoji="1" lang="ja-JP" altLang="en-US" dirty="0"/>
          </a:p>
        </p:txBody>
      </p:sp>
      <p:sp>
        <p:nvSpPr>
          <p:cNvPr id="4" name="コンテンツ プレースホルダー 3"/>
          <p:cNvSpPr>
            <a:spLocks noGrp="1"/>
          </p:cNvSpPr>
          <p:nvPr>
            <p:ph idx="1"/>
          </p:nvPr>
        </p:nvSpPr>
        <p:spPr/>
        <p:txBody>
          <a:bodyPr/>
          <a:lstStyle/>
          <a:p>
            <a:r>
              <a:rPr lang="en-US" altLang="ja-JP" dirty="0" smtClean="0"/>
              <a:t>OS</a:t>
            </a:r>
            <a:r>
              <a:rPr lang="ja-JP" altLang="en-US" dirty="0" smtClean="0"/>
              <a:t>監視システムは</a:t>
            </a:r>
            <a:r>
              <a:rPr lang="en-US" altLang="ja-JP" dirty="0" smtClean="0"/>
              <a:t>GPU</a:t>
            </a:r>
            <a:r>
              <a:rPr lang="ja-JP" altLang="en-US" dirty="0" smtClean="0"/>
              <a:t>を占有して動作</a:t>
            </a:r>
            <a:endParaRPr lang="en-US" altLang="ja-JP" dirty="0" smtClean="0"/>
          </a:p>
          <a:p>
            <a:pPr lvl="1"/>
            <a:r>
              <a:rPr lang="ja-JP" altLang="en-US" dirty="0" smtClean="0"/>
              <a:t>攻撃を受ける前のシステム起動時に実行を開始</a:t>
            </a:r>
            <a:endParaRPr lang="en-US" altLang="ja-JP" dirty="0" smtClean="0"/>
          </a:p>
          <a:p>
            <a:pPr lvl="1"/>
            <a:r>
              <a:rPr lang="ja-JP" altLang="en-US" dirty="0" smtClean="0"/>
              <a:t>メインメモリのデータを参照しながら監視を実行</a:t>
            </a:r>
            <a:endParaRPr kumimoji="1" lang="en-US" altLang="ja-JP" dirty="0" smtClean="0"/>
          </a:p>
          <a:p>
            <a:r>
              <a:rPr kumimoji="1" lang="ja-JP" altLang="en-US" dirty="0" smtClean="0"/>
              <a:t>外部の監視ホストが定期的に監視コマンドを</a:t>
            </a:r>
            <a:r>
              <a:rPr lang="ja-JP" altLang="en-US" dirty="0" smtClean="0"/>
              <a:t>送信</a:t>
            </a:r>
            <a:endParaRPr lang="en-US" altLang="ja-JP" dirty="0" smtClean="0"/>
          </a:p>
          <a:p>
            <a:pPr lvl="1"/>
            <a:r>
              <a:rPr kumimoji="1" lang="en-US" altLang="ja-JP" dirty="0" smtClean="0"/>
              <a:t>OS</a:t>
            </a:r>
            <a:r>
              <a:rPr kumimoji="1" lang="ja-JP" altLang="en-US" dirty="0" smtClean="0"/>
              <a:t>監視システムから監視結果を</a:t>
            </a:r>
            <a:r>
              <a:rPr lang="ja-JP" altLang="en-US" dirty="0" smtClean="0"/>
              <a:t>受信</a:t>
            </a:r>
            <a:endParaRPr lang="en-US" altLang="ja-JP" dirty="0" smtClean="0"/>
          </a:p>
          <a:p>
            <a:pPr lvl="1"/>
            <a:r>
              <a:rPr kumimoji="1" lang="ja-JP" altLang="en-US" dirty="0" smtClean="0"/>
              <a:t>監視結果が返ってこない場合は異常</a:t>
            </a:r>
            <a:r>
              <a:rPr lang="ja-JP" altLang="en-US" dirty="0" smtClean="0"/>
              <a:t>と判断</a:t>
            </a:r>
            <a:endParaRPr kumimoji="1" lang="ja-JP" altLang="en-US" dirty="0" smtClean="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7</a:t>
            </a:fld>
            <a:endParaRPr kumimoji="1" lang="ja-JP" altLang="en-US"/>
          </a:p>
        </p:txBody>
      </p:sp>
      <p:sp>
        <p:nvSpPr>
          <p:cNvPr id="6" name="正方形/長方形 5"/>
          <p:cNvSpPr/>
          <p:nvPr/>
        </p:nvSpPr>
        <p:spPr>
          <a:xfrm>
            <a:off x="438741" y="4639694"/>
            <a:ext cx="4610256" cy="2016166"/>
          </a:xfrm>
          <a:prstGeom prst="rect">
            <a:avLst/>
          </a:prstGeom>
          <a:solidFill>
            <a:srgbClr val="5B9BD5">
              <a:lumMod val="20000"/>
              <a:lumOff val="80000"/>
            </a:srgbClr>
          </a:solidFill>
          <a:ln w="28575" cap="flat" cmpd="sng" algn="ctr">
            <a:solidFill>
              <a:srgbClr val="5B9BD5">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7" name="テキスト ボックス 6"/>
          <p:cNvSpPr txBox="1"/>
          <p:nvPr/>
        </p:nvSpPr>
        <p:spPr>
          <a:xfrm>
            <a:off x="3239301" y="4670335"/>
            <a:ext cx="1718908" cy="3600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rPr>
              <a:t>監視対象ホスト</a:t>
            </a:r>
            <a:endParaRPr kumimoji="0" lang="ja-JP" altLang="en-US" sz="2000" b="0" i="0" u="none" strike="noStrike" kern="0" cap="none" spc="0" normalizeH="0" baseline="0" noProof="0" dirty="0">
              <a:ln>
                <a:noFill/>
              </a:ln>
              <a:effectLst/>
              <a:uLnTx/>
              <a:uFillTx/>
            </a:endParaRPr>
          </a:p>
        </p:txBody>
      </p:sp>
      <p:sp>
        <p:nvSpPr>
          <p:cNvPr id="8" name="正方形/長方形 7"/>
          <p:cNvSpPr/>
          <p:nvPr/>
        </p:nvSpPr>
        <p:spPr>
          <a:xfrm>
            <a:off x="3419872" y="6070756"/>
            <a:ext cx="1333195" cy="395021"/>
          </a:xfrm>
          <a:prstGeom prst="rect">
            <a:avLst/>
          </a:prstGeom>
          <a:solidFill>
            <a:srgbClr val="5B9BD5"/>
          </a:solidFill>
          <a:ln w="28575"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err="1" smtClean="0">
                <a:ln>
                  <a:noFill/>
                </a:ln>
                <a:solidFill>
                  <a:prstClr val="white"/>
                </a:solidFill>
                <a:effectLst/>
                <a:uLnTx/>
                <a:uFillTx/>
                <a:latin typeface="Calibri"/>
                <a:ea typeface="ＭＳ Ｐゴシック"/>
                <a:cs typeface="+mn-cs"/>
              </a:rPr>
              <a:t>GPU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9" name="正方形/長方形 8"/>
          <p:cNvSpPr/>
          <p:nvPr/>
        </p:nvSpPr>
        <p:spPr>
          <a:xfrm>
            <a:off x="3419872" y="5312490"/>
            <a:ext cx="1333195" cy="678218"/>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a:t>
            </a:r>
            <a:endParaRPr kumimoji="0" lang="en-US" altLang="ja-JP" sz="2000" b="0" i="0" u="none" strike="noStrike" kern="0" cap="none" spc="0" normalizeH="0" baseline="0" noProof="0" dirty="0" smtClean="0">
              <a:ln>
                <a:noFill/>
              </a:ln>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sp>
        <p:nvSpPr>
          <p:cNvPr id="10" name="正方形/長方形 9"/>
          <p:cNvSpPr/>
          <p:nvPr/>
        </p:nvSpPr>
        <p:spPr>
          <a:xfrm>
            <a:off x="653664" y="6101021"/>
            <a:ext cx="1333195" cy="395021"/>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13" name="テキスト ボックス 12"/>
          <p:cNvSpPr txBox="1"/>
          <p:nvPr/>
        </p:nvSpPr>
        <p:spPr>
          <a:xfrm>
            <a:off x="2116310" y="5227500"/>
            <a:ext cx="1303562"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solidFill>
                  <a:prstClr val="black"/>
                </a:solidFill>
              </a:rPr>
              <a:t>メモリ</a:t>
            </a:r>
            <a:r>
              <a:rPr kumimoji="0" lang="ja-JP" altLang="en-US" sz="2000" b="0" i="0" u="none" strike="noStrike" kern="0" cap="none" spc="0" normalizeH="0" baseline="0" noProof="0" dirty="0" smtClean="0">
                <a:ln>
                  <a:noFill/>
                </a:ln>
                <a:solidFill>
                  <a:prstClr val="black"/>
                </a:solidFill>
                <a:effectLst/>
                <a:uLnTx/>
                <a:uFillTx/>
              </a:rPr>
              <a:t>監視</a:t>
            </a:r>
            <a:endParaRPr kumimoji="0" lang="ja-JP" altLang="en-US" sz="2000" b="0" i="0" u="none" strike="noStrike" kern="0" cap="none" spc="0" normalizeH="0" baseline="0" noProof="0" dirty="0">
              <a:ln>
                <a:noFill/>
              </a:ln>
              <a:solidFill>
                <a:prstClr val="black"/>
              </a:solidFill>
              <a:effectLst/>
              <a:uLnTx/>
              <a:uFillTx/>
            </a:endParaRPr>
          </a:p>
        </p:txBody>
      </p:sp>
      <p:grpSp>
        <p:nvGrpSpPr>
          <p:cNvPr id="14" name="グループ化 13"/>
          <p:cNvGrpSpPr>
            <a:grpSpLocks noChangeAspect="1"/>
          </p:cNvGrpSpPr>
          <p:nvPr/>
        </p:nvGrpSpPr>
        <p:grpSpPr>
          <a:xfrm>
            <a:off x="6766174" y="4670336"/>
            <a:ext cx="1902167" cy="1544361"/>
            <a:chOff x="869082" y="4219166"/>
            <a:chExt cx="2552700" cy="2072526"/>
          </a:xfrm>
        </p:grpSpPr>
        <p:pic>
          <p:nvPicPr>
            <p:cNvPr id="1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082" y="4739117"/>
              <a:ext cx="25527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テキスト ボックス 15"/>
            <p:cNvSpPr txBox="1"/>
            <p:nvPr/>
          </p:nvSpPr>
          <p:spPr>
            <a:xfrm>
              <a:off x="1189118" y="4219166"/>
              <a:ext cx="1480462" cy="44456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solidFill>
                    <a:prstClr val="black"/>
                  </a:solidFill>
                </a:rPr>
                <a:t>監視</a:t>
              </a:r>
              <a:r>
                <a:rPr kumimoji="0" lang="ja-JP" altLang="en-US" sz="2000" b="0" i="0" u="none" strike="noStrike" kern="0" cap="none" spc="0" normalizeH="0" baseline="0" noProof="0" dirty="0" smtClean="0">
                  <a:ln>
                    <a:noFill/>
                  </a:ln>
                  <a:solidFill>
                    <a:prstClr val="black"/>
                  </a:solidFill>
                  <a:effectLst/>
                  <a:uLnTx/>
                  <a:uFillTx/>
                </a:rPr>
                <a:t>ホスト</a:t>
              </a:r>
              <a:endParaRPr kumimoji="0" lang="ja-JP" altLang="en-US" sz="2000" b="0" i="0" u="none" strike="noStrike" kern="0" cap="none" spc="0" normalizeH="0" baseline="0" noProof="0" dirty="0">
                <a:ln>
                  <a:noFill/>
                </a:ln>
                <a:solidFill>
                  <a:prstClr val="black"/>
                </a:solidFill>
                <a:effectLst/>
                <a:uLnTx/>
                <a:uFillTx/>
              </a:endParaRPr>
            </a:p>
          </p:txBody>
        </p:sp>
      </p:grpSp>
      <p:cxnSp>
        <p:nvCxnSpPr>
          <p:cNvPr id="18" name="直線矢印コネクタ 17"/>
          <p:cNvCxnSpPr/>
          <p:nvPr/>
        </p:nvCxnSpPr>
        <p:spPr>
          <a:xfrm flipH="1">
            <a:off x="4753067" y="5475831"/>
            <a:ext cx="1979173"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0" name="直線矢印コネクタ 19"/>
          <p:cNvCxnSpPr/>
          <p:nvPr/>
        </p:nvCxnSpPr>
        <p:spPr>
          <a:xfrm>
            <a:off x="4787001" y="5791763"/>
            <a:ext cx="1945239"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1" name="テキスト ボックス 20"/>
          <p:cNvSpPr txBox="1"/>
          <p:nvPr/>
        </p:nvSpPr>
        <p:spPr>
          <a:xfrm>
            <a:off x="5080048" y="5030434"/>
            <a:ext cx="1535998" cy="400110"/>
          </a:xfrm>
          <a:prstGeom prst="rect">
            <a:avLst/>
          </a:prstGeom>
          <a:noFill/>
        </p:spPr>
        <p:txBody>
          <a:bodyPr wrap="none" rtlCol="0">
            <a:spAutoFit/>
          </a:bodyPr>
          <a:lstStyle/>
          <a:p>
            <a:r>
              <a:rPr lang="ja-JP" altLang="en-US" sz="2000" dirty="0"/>
              <a:t>監視コマンド</a:t>
            </a:r>
            <a:endParaRPr kumimoji="1" lang="ja-JP" altLang="en-US" sz="2000" dirty="0"/>
          </a:p>
        </p:txBody>
      </p:sp>
      <p:sp>
        <p:nvSpPr>
          <p:cNvPr id="22" name="テキスト ボックス 21"/>
          <p:cNvSpPr txBox="1"/>
          <p:nvPr/>
        </p:nvSpPr>
        <p:spPr>
          <a:xfrm>
            <a:off x="5233620" y="5791763"/>
            <a:ext cx="1210588" cy="400110"/>
          </a:xfrm>
          <a:prstGeom prst="rect">
            <a:avLst/>
          </a:prstGeom>
          <a:noFill/>
        </p:spPr>
        <p:txBody>
          <a:bodyPr wrap="none" rtlCol="0">
            <a:spAutoFit/>
          </a:bodyPr>
          <a:lstStyle/>
          <a:p>
            <a:r>
              <a:rPr kumimoji="1" lang="ja-JP" altLang="en-US" sz="2000" dirty="0" smtClean="0"/>
              <a:t>監視結果</a:t>
            </a:r>
            <a:endParaRPr kumimoji="1" lang="ja-JP" altLang="en-US" sz="2000" dirty="0"/>
          </a:p>
        </p:txBody>
      </p:sp>
      <p:sp>
        <p:nvSpPr>
          <p:cNvPr id="26" name="正方形/長方形 25"/>
          <p:cNvSpPr/>
          <p:nvPr/>
        </p:nvSpPr>
        <p:spPr>
          <a:xfrm>
            <a:off x="653664" y="5125568"/>
            <a:ext cx="1333195" cy="907655"/>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4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4" name="テキスト ボックス 23"/>
          <p:cNvSpPr txBox="1"/>
          <p:nvPr/>
        </p:nvSpPr>
        <p:spPr>
          <a:xfrm>
            <a:off x="615501" y="4697826"/>
            <a:ext cx="1407758"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kern="0" dirty="0"/>
              <a:t>メインメモリ</a:t>
            </a:r>
            <a:endParaRPr kumimoji="0" lang="ja-JP" altLang="en-US" sz="2000" b="0" i="0" u="none" strike="noStrike" kern="0" cap="none" spc="0" normalizeH="0" baseline="0" noProof="0" dirty="0">
              <a:ln>
                <a:noFill/>
              </a:ln>
              <a:effectLst/>
              <a:uLnTx/>
              <a:uFillTx/>
            </a:endParaRPr>
          </a:p>
        </p:txBody>
      </p:sp>
      <p:sp>
        <p:nvSpPr>
          <p:cNvPr id="11" name="正方形/長方形 10"/>
          <p:cNvSpPr/>
          <p:nvPr/>
        </p:nvSpPr>
        <p:spPr>
          <a:xfrm>
            <a:off x="662354" y="5453776"/>
            <a:ext cx="1333195" cy="387941"/>
          </a:xfrm>
          <a:prstGeom prst="rect">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28575" cap="flat" cmpd="sng" algn="ctr">
            <a:solidFill>
              <a:srgbClr val="A5A5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black"/>
                </a:solidFill>
                <a:effectLst/>
                <a:uLnTx/>
                <a:uFillTx/>
                <a:latin typeface="Calibri"/>
                <a:ea typeface="ＭＳ Ｐゴシック"/>
                <a:cs typeface="+mn-cs"/>
              </a:rPr>
              <a:t>OS</a:t>
            </a:r>
            <a:endParaRPr kumimoji="0" lang="ja-JP" altLang="en-US" sz="2000" b="0" i="0" u="none" strike="noStrike" kern="0" cap="none" spc="0" normalizeH="0" baseline="0" noProof="0" dirty="0">
              <a:ln>
                <a:noFill/>
              </a:ln>
              <a:solidFill>
                <a:prstClr val="black"/>
              </a:solidFill>
              <a:effectLst/>
              <a:uLnTx/>
              <a:uFillTx/>
              <a:latin typeface="Calibri"/>
              <a:ea typeface="ＭＳ Ｐゴシック"/>
              <a:cs typeface="+mn-cs"/>
            </a:endParaRPr>
          </a:p>
        </p:txBody>
      </p:sp>
      <p:cxnSp>
        <p:nvCxnSpPr>
          <p:cNvPr id="27" name="直線矢印コネクタ 26"/>
          <p:cNvCxnSpPr>
            <a:stCxn id="9" idx="1"/>
            <a:endCxn id="11" idx="3"/>
          </p:cNvCxnSpPr>
          <p:nvPr/>
        </p:nvCxnSpPr>
        <p:spPr>
          <a:xfrm flipH="1" flipV="1">
            <a:off x="1995549" y="5647747"/>
            <a:ext cx="1424323" cy="385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3062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マップトメモリを用いたメモリ監視</a:t>
            </a:r>
            <a:endParaRPr kumimoji="1" lang="ja-JP" altLang="en-US" dirty="0"/>
          </a:p>
        </p:txBody>
      </p:sp>
      <p:sp>
        <p:nvSpPr>
          <p:cNvPr id="3" name="Content Placeholder 2"/>
          <p:cNvSpPr>
            <a:spLocks noGrp="1"/>
          </p:cNvSpPr>
          <p:nvPr>
            <p:ph idx="1"/>
          </p:nvPr>
        </p:nvSpPr>
        <p:spPr/>
        <p:txBody>
          <a:bodyPr/>
          <a:lstStyle/>
          <a:p>
            <a:r>
              <a:rPr lang="en-US" altLang="ja-JP" dirty="0">
                <a:solidFill>
                  <a:schemeClr val="tx1">
                    <a:lumMod val="90000"/>
                    <a:lumOff val="10000"/>
                  </a:schemeClr>
                </a:solidFill>
              </a:rPr>
              <a:t>GPU</a:t>
            </a:r>
            <a:r>
              <a:rPr lang="ja-JP" altLang="en-US" dirty="0">
                <a:solidFill>
                  <a:schemeClr val="tx1">
                    <a:lumMod val="90000"/>
                    <a:lumOff val="10000"/>
                  </a:schemeClr>
                </a:solidFill>
              </a:rPr>
              <a:t>のマップトメモリ機能を用いて</a:t>
            </a:r>
            <a:r>
              <a:rPr lang="en-US" altLang="ja-JP" dirty="0">
                <a:solidFill>
                  <a:schemeClr val="tx1">
                    <a:lumMod val="90000"/>
                    <a:lumOff val="10000"/>
                  </a:schemeClr>
                </a:solidFill>
              </a:rPr>
              <a:t>GPU</a:t>
            </a:r>
            <a:r>
              <a:rPr lang="ja-JP" altLang="en-US" dirty="0">
                <a:solidFill>
                  <a:schemeClr val="tx1">
                    <a:lumMod val="90000"/>
                    <a:lumOff val="10000"/>
                  </a:schemeClr>
                </a:solidFill>
              </a:rPr>
              <a:t>からメインメモリに直接アクセス</a:t>
            </a:r>
            <a:endParaRPr lang="en-US" altLang="ja-JP" dirty="0">
              <a:solidFill>
                <a:schemeClr val="tx1">
                  <a:lumMod val="90000"/>
                  <a:lumOff val="10000"/>
                </a:schemeClr>
              </a:solidFill>
            </a:endParaRPr>
          </a:p>
          <a:p>
            <a:pPr lvl="1"/>
            <a:r>
              <a:rPr lang="en-US" altLang="ja-JP" dirty="0">
                <a:solidFill>
                  <a:schemeClr val="tx1">
                    <a:lumMod val="90000"/>
                    <a:lumOff val="10000"/>
                  </a:schemeClr>
                </a:solidFill>
              </a:rPr>
              <a:t>OS</a:t>
            </a:r>
            <a:r>
              <a:rPr lang="ja-JP" altLang="en-US" dirty="0">
                <a:solidFill>
                  <a:schemeClr val="tx1">
                    <a:lumMod val="90000"/>
                    <a:lumOff val="10000"/>
                  </a:schemeClr>
                </a:solidFill>
              </a:rPr>
              <a:t>が改ざんされた後でも安全にデータを参照可能</a:t>
            </a:r>
            <a:endParaRPr lang="en-US" altLang="ja-JP" dirty="0">
              <a:solidFill>
                <a:schemeClr val="tx1">
                  <a:lumMod val="90000"/>
                  <a:lumOff val="10000"/>
                </a:schemeClr>
              </a:solidFill>
            </a:endParaRPr>
          </a:p>
          <a:p>
            <a:r>
              <a:rPr lang="ja-JP" altLang="en-US" dirty="0">
                <a:solidFill>
                  <a:schemeClr val="tx1">
                    <a:lumMod val="90000"/>
                    <a:lumOff val="10000"/>
                  </a:schemeClr>
                </a:solidFill>
              </a:rPr>
              <a:t>まず、</a:t>
            </a:r>
            <a:r>
              <a:rPr lang="en-US" altLang="ja-JP" dirty="0">
                <a:solidFill>
                  <a:schemeClr val="tx1">
                    <a:lumMod val="90000"/>
                    <a:lumOff val="10000"/>
                  </a:schemeClr>
                </a:solidFill>
              </a:rPr>
              <a:t>OS</a:t>
            </a:r>
            <a:r>
              <a:rPr lang="ja-JP" altLang="en-US" dirty="0">
                <a:solidFill>
                  <a:schemeClr val="tx1">
                    <a:lumMod val="90000"/>
                    <a:lumOff val="10000"/>
                  </a:schemeClr>
                </a:solidFill>
              </a:rPr>
              <a:t>のプロセスにメインメモリ全体をマッピング</a:t>
            </a:r>
            <a:endParaRPr lang="en-US" altLang="ja-JP" dirty="0">
              <a:solidFill>
                <a:schemeClr val="tx1">
                  <a:lumMod val="90000"/>
                  <a:lumOff val="10000"/>
                </a:schemeClr>
              </a:solidFill>
            </a:endParaRPr>
          </a:p>
          <a:p>
            <a:pPr lvl="1"/>
            <a:r>
              <a:rPr lang="ja-JP" altLang="en-US" dirty="0">
                <a:solidFill>
                  <a:schemeClr val="tx1">
                    <a:lumMod val="90000"/>
                    <a:lumOff val="10000"/>
                  </a:schemeClr>
                </a:solidFill>
              </a:rPr>
              <a:t>新しいマッピング・インタフェースを</a:t>
            </a:r>
            <a:r>
              <a:rPr lang="en-US" altLang="ja-JP" dirty="0">
                <a:solidFill>
                  <a:schemeClr val="tx1">
                    <a:lumMod val="90000"/>
                    <a:lumOff val="10000"/>
                  </a:schemeClr>
                </a:solidFill>
              </a:rPr>
              <a:t>Linux</a:t>
            </a:r>
            <a:r>
              <a:rPr lang="ja-JP" altLang="en-US" dirty="0">
                <a:solidFill>
                  <a:schemeClr val="tx1">
                    <a:lumMod val="90000"/>
                    <a:lumOff val="10000"/>
                  </a:schemeClr>
                </a:solidFill>
              </a:rPr>
              <a:t>に追加</a:t>
            </a:r>
            <a:endParaRPr lang="en-US" altLang="ja-JP" dirty="0">
              <a:solidFill>
                <a:schemeClr val="tx1">
                  <a:lumMod val="90000"/>
                  <a:lumOff val="10000"/>
                </a:schemeClr>
              </a:solidFill>
            </a:endParaRPr>
          </a:p>
          <a:p>
            <a:pPr lvl="2"/>
            <a:r>
              <a:rPr lang="ja-JP" altLang="en-US" dirty="0">
                <a:solidFill>
                  <a:schemeClr val="tx1">
                    <a:lumMod val="90000"/>
                    <a:lumOff val="10000"/>
                  </a:schemeClr>
                </a:solidFill>
              </a:rPr>
              <a:t>マッピングしてもメモリが使用中にならないようにした</a:t>
            </a:r>
            <a:endParaRPr lang="en-US" altLang="ja-JP" dirty="0">
              <a:solidFill>
                <a:schemeClr val="tx1">
                  <a:lumMod val="90000"/>
                  <a:lumOff val="10000"/>
                </a:schemeClr>
              </a:solidFill>
            </a:endParaRPr>
          </a:p>
          <a:p>
            <a:pPr lvl="2"/>
            <a:r>
              <a:rPr lang="ja-JP" altLang="en-US" dirty="0">
                <a:solidFill>
                  <a:schemeClr val="tx1">
                    <a:lumMod val="90000"/>
                    <a:lumOff val="10000"/>
                  </a:schemeClr>
                </a:solidFill>
              </a:rPr>
              <a:t>空きメモリが使用中になるとシステムの動作に支障が出る</a:t>
            </a:r>
            <a:endParaRPr lang="en-US" altLang="ja-JP" dirty="0">
              <a:solidFill>
                <a:schemeClr val="tx1">
                  <a:lumMod val="90000"/>
                  <a:lumOff val="10000"/>
                </a:schemeClr>
              </a:solidFill>
            </a:endParaRPr>
          </a:p>
          <a:p>
            <a:pPr lvl="2"/>
            <a:endParaRPr lang="en-US" altLang="ja-JP" dirty="0">
              <a:solidFill>
                <a:srgbClr val="FF0000"/>
              </a:solidFill>
            </a:endParaRPr>
          </a:p>
        </p:txBody>
      </p:sp>
      <p:sp>
        <p:nvSpPr>
          <p:cNvPr id="4" name="正方形/長方形 5"/>
          <p:cNvSpPr>
            <a:spLocks noChangeAspect="1"/>
          </p:cNvSpPr>
          <p:nvPr/>
        </p:nvSpPr>
        <p:spPr>
          <a:xfrm>
            <a:off x="2624558" y="6202070"/>
            <a:ext cx="3686194" cy="351130"/>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5" name="正方形/長方形 6"/>
          <p:cNvSpPr>
            <a:spLocks noChangeAspect="1"/>
          </p:cNvSpPr>
          <p:nvPr/>
        </p:nvSpPr>
        <p:spPr>
          <a:xfrm>
            <a:off x="2624558" y="4937314"/>
            <a:ext cx="1011730" cy="1113692"/>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white"/>
                </a:solidFill>
                <a:effectLst/>
                <a:uLnTx/>
                <a:uFillTx/>
                <a:latin typeface="Calibri"/>
                <a:ea typeface="ＭＳ Ｐゴシック"/>
                <a:cs typeface="+mn-cs"/>
              </a:rPr>
              <a:t>メイン</a:t>
            </a:r>
            <a:endPar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white"/>
                </a:solidFill>
                <a:effectLst/>
                <a:uLnTx/>
                <a:uFillTx/>
                <a:latin typeface="Calibri"/>
                <a:ea typeface="ＭＳ Ｐゴシック"/>
                <a:cs typeface="+mn-cs"/>
              </a:rPr>
              <a:t>メモリ</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6" name="テキスト ボックス 7"/>
          <p:cNvSpPr txBox="1"/>
          <p:nvPr/>
        </p:nvSpPr>
        <p:spPr>
          <a:xfrm>
            <a:off x="3715939" y="5089658"/>
            <a:ext cx="1321796" cy="400110"/>
          </a:xfrm>
          <a:prstGeom prst="rect">
            <a:avLst/>
          </a:prstGeom>
          <a:noFill/>
        </p:spPr>
        <p:txBody>
          <a:bodyPr wrap="none" rtlCol="0">
            <a:spAutoFit/>
          </a:bodyPr>
          <a:lstStyle/>
          <a:p>
            <a:r>
              <a:rPr kumimoji="1" lang="ja-JP" altLang="en-US" sz="2000" dirty="0" smtClean="0"/>
              <a:t>マッピング</a:t>
            </a:r>
            <a:endParaRPr kumimoji="1" lang="ja-JP" altLang="en-US" sz="2000" dirty="0"/>
          </a:p>
        </p:txBody>
      </p:sp>
      <p:grpSp>
        <p:nvGrpSpPr>
          <p:cNvPr id="7" name="グループ化 7"/>
          <p:cNvGrpSpPr>
            <a:grpSpLocks noChangeAspect="1"/>
          </p:cNvGrpSpPr>
          <p:nvPr/>
        </p:nvGrpSpPr>
        <p:grpSpPr>
          <a:xfrm>
            <a:off x="5115889" y="4947083"/>
            <a:ext cx="1194863" cy="1113692"/>
            <a:chOff x="3017098" y="4221088"/>
            <a:chExt cx="1194863" cy="1049284"/>
          </a:xfrm>
        </p:grpSpPr>
        <p:sp>
          <p:nvSpPr>
            <p:cNvPr id="8" name="正方形/長方形 9"/>
            <p:cNvSpPr>
              <a:spLocks noChangeAspect="1"/>
            </p:cNvSpPr>
            <p:nvPr/>
          </p:nvSpPr>
          <p:spPr>
            <a:xfrm>
              <a:off x="3017098" y="4221088"/>
              <a:ext cx="1194863" cy="1049284"/>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chemeClr val="bg1"/>
                  </a:solidFill>
                  <a:effectLst/>
                  <a:uLnTx/>
                  <a:uFillTx/>
                  <a:latin typeface="Calibri"/>
                  <a:ea typeface="ＭＳ Ｐゴシック"/>
                  <a:cs typeface="+mn-cs"/>
                </a:rPr>
                <a:t>プロセス</a:t>
              </a:r>
              <a:endParaRPr kumimoji="0" lang="en-US" altLang="ja-JP" sz="2000" b="0" i="0" u="none" strike="noStrike" kern="0" cap="none" spc="0" normalizeH="0" baseline="0" noProof="0" dirty="0" smtClean="0">
                <a:ln>
                  <a:noFill/>
                </a:ln>
                <a:solidFill>
                  <a:schemeClr val="bg1"/>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schemeClr val="bg1"/>
                </a:solidFill>
                <a:effectLst/>
                <a:uLnTx/>
                <a:uFillTx/>
                <a:latin typeface="Calibri"/>
                <a:ea typeface="ＭＳ Ｐゴシック"/>
                <a:cs typeface="+mn-cs"/>
              </a:endParaRPr>
            </a:p>
          </p:txBody>
        </p:sp>
        <p:sp>
          <p:nvSpPr>
            <p:cNvPr id="9" name="正方形/長方形 10"/>
            <p:cNvSpPr>
              <a:spLocks noChangeAspect="1"/>
            </p:cNvSpPr>
            <p:nvPr/>
          </p:nvSpPr>
          <p:spPr>
            <a:xfrm>
              <a:off x="3059832" y="4884036"/>
              <a:ext cx="1152128" cy="360040"/>
            </a:xfrm>
            <a:prstGeom prst="rect">
              <a:avLst/>
            </a:prstGeom>
            <a:solidFill>
              <a:srgbClr val="990099"/>
            </a:solidFill>
            <a:ln w="28575" cap="flat" cmpd="sng" algn="ctr">
              <a:solidFill>
                <a:srgbClr val="660066"/>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schemeClr val="bg1"/>
                </a:solidFill>
                <a:effectLst/>
                <a:uLnTx/>
                <a:uFillTx/>
                <a:latin typeface="Calibri"/>
                <a:ea typeface="ＭＳ Ｐゴシック"/>
              </a:endParaRPr>
            </a:p>
          </p:txBody>
        </p:sp>
      </p:grpSp>
      <p:cxnSp>
        <p:nvCxnSpPr>
          <p:cNvPr id="10" name="直線矢印コネクタ 13"/>
          <p:cNvCxnSpPr>
            <a:stCxn id="9" idx="3"/>
          </p:cNvCxnSpPr>
          <p:nvPr/>
        </p:nvCxnSpPr>
        <p:spPr>
          <a:xfrm>
            <a:off x="3636288" y="5494160"/>
            <a:ext cx="1522335" cy="347635"/>
          </a:xfrm>
          <a:prstGeom prst="straightConnector1">
            <a:avLst/>
          </a:prstGeom>
          <a:ln>
            <a:solidFill>
              <a:schemeClr val="tx1"/>
            </a:solidFill>
            <a:prstDash val="sysDash"/>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514250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メインメモリ全体の</a:t>
            </a:r>
            <a:r>
              <a:rPr lang="en-US" altLang="ja-JP" dirty="0" smtClean="0"/>
              <a:t>GPU</a:t>
            </a:r>
            <a:r>
              <a:rPr lang="ja-JP" altLang="en-US" dirty="0" smtClean="0"/>
              <a:t>への登録</a:t>
            </a:r>
            <a:endParaRPr kumimoji="1" lang="ja-JP" altLang="en-US" dirty="0">
              <a:solidFill>
                <a:srgbClr val="FF0000"/>
              </a:solidFill>
            </a:endParaRPr>
          </a:p>
        </p:txBody>
      </p:sp>
      <p:sp>
        <p:nvSpPr>
          <p:cNvPr id="4" name="コンテンツ プレースホルダー 3"/>
          <p:cNvSpPr>
            <a:spLocks noGrp="1"/>
          </p:cNvSpPr>
          <p:nvPr>
            <p:ph idx="1"/>
          </p:nvPr>
        </p:nvSpPr>
        <p:spPr/>
        <p:txBody>
          <a:bodyPr/>
          <a:lstStyle/>
          <a:p>
            <a:r>
              <a:rPr lang="ja-JP" altLang="en-US" dirty="0" smtClean="0"/>
              <a:t>プロセス</a:t>
            </a:r>
            <a:r>
              <a:rPr lang="ja-JP" altLang="en-US" dirty="0"/>
              <a:t>にマップした</a:t>
            </a:r>
            <a:r>
              <a:rPr lang="ja-JP" altLang="en-US" dirty="0" smtClean="0"/>
              <a:t>メインメモリ全体を</a:t>
            </a:r>
            <a:r>
              <a:rPr lang="en-US" altLang="ja-JP" dirty="0"/>
              <a:t>GPU</a:t>
            </a:r>
            <a:r>
              <a:rPr lang="ja-JP" altLang="en-US" dirty="0"/>
              <a:t>に登録</a:t>
            </a:r>
            <a:endParaRPr lang="en-US" altLang="ja-JP" dirty="0"/>
          </a:p>
          <a:p>
            <a:pPr lvl="1"/>
            <a:r>
              <a:rPr lang="ja-JP" altLang="en-US" dirty="0" smtClean="0"/>
              <a:t>マップトメモリ機構を用いてアクセス可能にする</a:t>
            </a:r>
            <a:endParaRPr lang="en-US" altLang="ja-JP" dirty="0" smtClean="0"/>
          </a:p>
          <a:p>
            <a:pPr lvl="1"/>
            <a:r>
              <a:rPr lang="ja-JP" altLang="en-US" dirty="0"/>
              <a:t>単純</a:t>
            </a:r>
            <a:r>
              <a:rPr lang="ja-JP" altLang="en-US" dirty="0" smtClean="0"/>
              <a:t>に登録する</a:t>
            </a:r>
            <a:r>
              <a:rPr lang="ja-JP" altLang="en-US" dirty="0"/>
              <a:t>とすべてのメモリが使用中になる</a:t>
            </a:r>
            <a:endParaRPr lang="en-US" altLang="ja-JP" dirty="0"/>
          </a:p>
          <a:p>
            <a:pPr lvl="2"/>
            <a:r>
              <a:rPr lang="ja-JP" altLang="en-US" sz="2200" dirty="0" smtClean="0"/>
              <a:t>登録時に</a:t>
            </a:r>
            <a:r>
              <a:rPr lang="en-US" altLang="ja-JP" sz="2200" dirty="0" smtClean="0"/>
              <a:t>GPU</a:t>
            </a:r>
            <a:r>
              <a:rPr lang="ja-JP" altLang="en-US" sz="2200" dirty="0" smtClean="0"/>
              <a:t>ドライバがメモリ全体をロックするため</a:t>
            </a:r>
            <a:endParaRPr lang="en-US" altLang="ja-JP" sz="2200" dirty="0" smtClean="0"/>
          </a:p>
          <a:p>
            <a:r>
              <a:rPr lang="en-US" altLang="ja-JP" dirty="0" smtClean="0"/>
              <a:t>GPU</a:t>
            </a:r>
            <a:r>
              <a:rPr lang="ja-JP" altLang="en-US" dirty="0" smtClean="0"/>
              <a:t>ドライバを修正</a:t>
            </a:r>
            <a:endParaRPr lang="en-US" altLang="ja-JP" dirty="0"/>
          </a:p>
          <a:p>
            <a:pPr lvl="1"/>
            <a:r>
              <a:rPr lang="ja-JP" altLang="en-US" dirty="0" smtClean="0"/>
              <a:t>登録時にロックを行わないようにした</a:t>
            </a:r>
            <a:endParaRPr lang="en-US" altLang="ja-JP" dirty="0" smtClean="0"/>
          </a:p>
        </p:txBody>
      </p:sp>
      <p:sp>
        <p:nvSpPr>
          <p:cNvPr id="3" name="スライド番号プレースホルダー 2"/>
          <p:cNvSpPr>
            <a:spLocks noGrp="1"/>
          </p:cNvSpPr>
          <p:nvPr>
            <p:ph type="sldNum" sz="quarter" idx="12"/>
          </p:nvPr>
        </p:nvSpPr>
        <p:spPr/>
        <p:txBody>
          <a:bodyPr/>
          <a:lstStyle/>
          <a:p>
            <a:fld id="{35AA92A3-281A-45E0-898B-ED395963B0FF}" type="slidenum">
              <a:rPr kumimoji="1" lang="ja-JP" altLang="en-US" smtClean="0"/>
              <a:t>9</a:t>
            </a:fld>
            <a:endParaRPr kumimoji="1" lang="ja-JP" altLang="en-US"/>
          </a:p>
        </p:txBody>
      </p:sp>
      <p:sp>
        <p:nvSpPr>
          <p:cNvPr id="19" name="正方形/長方形 18"/>
          <p:cNvSpPr>
            <a:spLocks noChangeAspect="1"/>
          </p:cNvSpPr>
          <p:nvPr/>
        </p:nvSpPr>
        <p:spPr>
          <a:xfrm>
            <a:off x="5254285" y="6026270"/>
            <a:ext cx="2893666" cy="351130"/>
          </a:xfrm>
          <a:prstGeom prst="rect">
            <a:avLst/>
          </a:prstGeom>
          <a:solidFill>
            <a:srgbClr val="5B9BD5"/>
          </a:solidFill>
          <a:ln w="28575"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err="1" smtClean="0">
                <a:ln>
                  <a:noFill/>
                </a:ln>
                <a:solidFill>
                  <a:prstClr val="white"/>
                </a:solidFill>
                <a:effectLst/>
                <a:uLnTx/>
                <a:uFillTx/>
                <a:latin typeface="Calibri"/>
                <a:ea typeface="ＭＳ Ｐゴシック"/>
                <a:cs typeface="+mn-cs"/>
              </a:rPr>
              <a:t>GPU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3" name="正方形/長方形 22"/>
          <p:cNvSpPr>
            <a:spLocks noChangeAspect="1"/>
          </p:cNvSpPr>
          <p:nvPr/>
        </p:nvSpPr>
        <p:spPr>
          <a:xfrm>
            <a:off x="5254285" y="5133319"/>
            <a:ext cx="1297979" cy="793351"/>
          </a:xfrm>
          <a:prstGeom prst="rect">
            <a:avLst/>
          </a:prstGeom>
          <a:solidFill>
            <a:srgbClr val="ED7D31"/>
          </a:solidFill>
          <a:ln w="28575" cap="flat" cmpd="sng" algn="ctr">
            <a:solidFill>
              <a:srgbClr val="ED7D31">
                <a:shade val="50000"/>
              </a:srgbClr>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kern="0" dirty="0" smtClean="0">
                <a:solidFill>
                  <a:prstClr val="white"/>
                </a:solidFill>
                <a:latin typeface="Calibri"/>
                <a:ea typeface="ＭＳ Ｐゴシック"/>
              </a:rPr>
              <a:t>マップト</a:t>
            </a:r>
            <a:endParaRPr lang="en-US" altLang="ja-JP" sz="2000" kern="0" dirty="0" smtClean="0">
              <a:solidFill>
                <a:prstClr val="white"/>
              </a:solidFill>
              <a:latin typeface="Calibri"/>
              <a:ea typeface="ＭＳ Ｐゴシック"/>
            </a:endParaRPr>
          </a:p>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kern="0" dirty="0" smtClean="0">
                <a:solidFill>
                  <a:prstClr val="white"/>
                </a:solidFill>
                <a:latin typeface="Calibri"/>
                <a:ea typeface="ＭＳ Ｐゴシック"/>
              </a:rPr>
              <a:t>メモリ領域</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6" name="テキスト ボックス 25"/>
          <p:cNvSpPr txBox="1"/>
          <p:nvPr/>
        </p:nvSpPr>
        <p:spPr>
          <a:xfrm>
            <a:off x="4138485" y="5152711"/>
            <a:ext cx="697627" cy="400110"/>
          </a:xfrm>
          <a:prstGeom prst="rect">
            <a:avLst/>
          </a:prstGeom>
          <a:noFill/>
        </p:spPr>
        <p:txBody>
          <a:bodyPr wrap="none" rtlCol="0">
            <a:spAutoFit/>
          </a:bodyPr>
          <a:lstStyle/>
          <a:p>
            <a:r>
              <a:rPr kumimoji="1" lang="ja-JP" altLang="en-US" sz="2000" dirty="0" smtClean="0"/>
              <a:t>登録</a:t>
            </a:r>
            <a:endParaRPr kumimoji="1" lang="ja-JP" altLang="en-US" sz="2000" dirty="0"/>
          </a:p>
        </p:txBody>
      </p:sp>
      <p:cxnSp>
        <p:nvCxnSpPr>
          <p:cNvPr id="32" name="直線矢印コネクタ 31"/>
          <p:cNvCxnSpPr>
            <a:stCxn id="23" idx="1"/>
            <a:endCxn id="35" idx="3"/>
          </p:cNvCxnSpPr>
          <p:nvPr/>
        </p:nvCxnSpPr>
        <p:spPr>
          <a:xfrm flipH="1">
            <a:off x="3671835" y="5529995"/>
            <a:ext cx="1582450" cy="136000"/>
          </a:xfrm>
          <a:prstGeom prst="straightConnector1">
            <a:avLst/>
          </a:prstGeom>
          <a:ln w="28575">
            <a:solidFill>
              <a:schemeClr val="tx1"/>
            </a:solidFill>
            <a:prstDash val="sysDash"/>
            <a:headEnd type="arrow"/>
            <a:tailEnd type="none"/>
          </a:ln>
          <a:effectLst/>
        </p:spPr>
        <p:style>
          <a:lnRef idx="1">
            <a:schemeClr val="dk1"/>
          </a:lnRef>
          <a:fillRef idx="0">
            <a:schemeClr val="dk1"/>
          </a:fillRef>
          <a:effectRef idx="0">
            <a:schemeClr val="dk1"/>
          </a:effectRef>
          <a:fontRef idx="minor">
            <a:schemeClr val="tx1"/>
          </a:fontRef>
        </p:style>
      </p:cxnSp>
      <p:sp>
        <p:nvSpPr>
          <p:cNvPr id="18" name="正方形/長方形 17"/>
          <p:cNvSpPr>
            <a:spLocks noChangeAspect="1"/>
          </p:cNvSpPr>
          <p:nvPr/>
        </p:nvSpPr>
        <p:spPr>
          <a:xfrm>
            <a:off x="933258" y="6026270"/>
            <a:ext cx="2738577" cy="351130"/>
          </a:xfrm>
          <a:prstGeom prst="rect">
            <a:avLst/>
          </a:prstGeom>
          <a:solidFill>
            <a:srgbClr val="4472C4"/>
          </a:solidFill>
          <a:ln w="28575"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rPr>
              <a:t>CPU</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24" name="正方形/長方形 23"/>
          <p:cNvSpPr>
            <a:spLocks noChangeAspect="1"/>
          </p:cNvSpPr>
          <p:nvPr/>
        </p:nvSpPr>
        <p:spPr>
          <a:xfrm>
            <a:off x="933258" y="4761514"/>
            <a:ext cx="1011730" cy="1113692"/>
          </a:xfrm>
          <a:prstGeom prst="rect">
            <a:avLst/>
          </a:prstGeom>
          <a:solidFill>
            <a:srgbClr val="990099"/>
          </a:solidFill>
          <a:ln w="28575" cap="flat" cmpd="sng" algn="ctr">
            <a:solidFill>
              <a:srgbClr val="660066"/>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white"/>
                </a:solidFill>
                <a:effectLst/>
                <a:uLnTx/>
                <a:uFillTx/>
                <a:latin typeface="Calibri"/>
                <a:ea typeface="ＭＳ Ｐゴシック"/>
                <a:cs typeface="+mn-cs"/>
              </a:rPr>
              <a:t>メイン</a:t>
            </a:r>
            <a:endParaRPr kumimoji="0" lang="en-US" altLang="ja-JP" sz="2000" b="0" i="0" u="none" strike="noStrike" kern="0" cap="none" spc="0" normalizeH="0" baseline="0" noProof="0" dirty="0" smtClean="0">
              <a:ln>
                <a:noFill/>
              </a:ln>
              <a:solidFill>
                <a:prstClr val="white"/>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prstClr val="white"/>
                </a:solidFill>
                <a:effectLst/>
                <a:uLnTx/>
                <a:uFillTx/>
                <a:latin typeface="Calibri"/>
                <a:ea typeface="ＭＳ Ｐゴシック"/>
                <a:cs typeface="+mn-cs"/>
              </a:rPr>
              <a:t>メモリ</a:t>
            </a:r>
            <a:endParaRPr kumimoji="0" lang="ja-JP" altLang="en-US" sz="2000" b="0" i="0" u="none" strike="noStrike" kern="0" cap="none" spc="0" normalizeH="0" baseline="0" noProof="0" dirty="0">
              <a:ln>
                <a:noFill/>
              </a:ln>
              <a:solidFill>
                <a:prstClr val="white"/>
              </a:solidFill>
              <a:effectLst/>
              <a:uLnTx/>
              <a:uFillTx/>
              <a:latin typeface="Calibri"/>
              <a:ea typeface="ＭＳ Ｐゴシック"/>
              <a:cs typeface="+mn-cs"/>
            </a:endParaRPr>
          </a:p>
        </p:txBody>
      </p:sp>
      <p:grpSp>
        <p:nvGrpSpPr>
          <p:cNvPr id="29" name="グループ化 7"/>
          <p:cNvGrpSpPr>
            <a:grpSpLocks noChangeAspect="1"/>
          </p:cNvGrpSpPr>
          <p:nvPr/>
        </p:nvGrpSpPr>
        <p:grpSpPr>
          <a:xfrm>
            <a:off x="2476973" y="4771283"/>
            <a:ext cx="1194863" cy="1113692"/>
            <a:chOff x="3017098" y="4221088"/>
            <a:chExt cx="1194863" cy="1049284"/>
          </a:xfrm>
        </p:grpSpPr>
        <p:sp>
          <p:nvSpPr>
            <p:cNvPr id="30" name="正方形/長方形 29"/>
            <p:cNvSpPr>
              <a:spLocks noChangeAspect="1"/>
            </p:cNvSpPr>
            <p:nvPr/>
          </p:nvSpPr>
          <p:spPr>
            <a:xfrm>
              <a:off x="3017098" y="4221088"/>
              <a:ext cx="1194863" cy="1049284"/>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solidFill>
                    <a:schemeClr val="bg1"/>
                  </a:solidFill>
                  <a:effectLst/>
                  <a:uLnTx/>
                  <a:uFillTx/>
                  <a:latin typeface="Calibri"/>
                  <a:ea typeface="ＭＳ Ｐゴシック"/>
                  <a:cs typeface="+mn-cs"/>
                </a:rPr>
                <a:t>プロセス</a:t>
              </a:r>
              <a:endParaRPr kumimoji="0" lang="en-US" altLang="ja-JP" sz="2000" b="0" i="0" u="none" strike="noStrike" kern="0" cap="none" spc="0" normalizeH="0" baseline="0" noProof="0" dirty="0" smtClean="0">
                <a:ln>
                  <a:noFill/>
                </a:ln>
                <a:solidFill>
                  <a:schemeClr val="bg1"/>
                </a:solidFill>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schemeClr val="bg1"/>
                </a:solidFill>
                <a:effectLst/>
                <a:uLnTx/>
                <a:uFillTx/>
                <a:latin typeface="Calibri"/>
                <a:ea typeface="ＭＳ Ｐゴシック"/>
                <a:cs typeface="+mn-cs"/>
              </a:endParaRPr>
            </a:p>
          </p:txBody>
        </p:sp>
        <p:sp>
          <p:nvSpPr>
            <p:cNvPr id="35" name="正方形/長方形 34"/>
            <p:cNvSpPr>
              <a:spLocks noChangeAspect="1"/>
            </p:cNvSpPr>
            <p:nvPr/>
          </p:nvSpPr>
          <p:spPr>
            <a:xfrm>
              <a:off x="3059832" y="4884036"/>
              <a:ext cx="1152128" cy="360040"/>
            </a:xfrm>
            <a:prstGeom prst="rect">
              <a:avLst/>
            </a:prstGeom>
            <a:solidFill>
              <a:srgbClr val="990099"/>
            </a:solidFill>
            <a:ln w="28575" cap="flat" cmpd="sng" algn="ctr">
              <a:solidFill>
                <a:srgbClr val="660066"/>
              </a:solidFill>
              <a:prstDash val="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2000" b="0" i="0" u="none" strike="noStrike" kern="0" cap="none" spc="0" normalizeH="0" baseline="0" noProof="0" dirty="0">
                <a:ln>
                  <a:noFill/>
                </a:ln>
                <a:solidFill>
                  <a:schemeClr val="bg1"/>
                </a:solidFill>
                <a:effectLst/>
                <a:uLnTx/>
                <a:uFillTx/>
                <a:latin typeface="Calibri"/>
                <a:ea typeface="ＭＳ Ｐゴシック"/>
              </a:endParaRPr>
            </a:p>
          </p:txBody>
        </p:sp>
      </p:grpSp>
      <p:cxnSp>
        <p:nvCxnSpPr>
          <p:cNvPr id="36" name="直線矢印コネクタ 35"/>
          <p:cNvCxnSpPr>
            <a:stCxn id="24" idx="3"/>
            <a:endCxn id="35" idx="1"/>
          </p:cNvCxnSpPr>
          <p:nvPr/>
        </p:nvCxnSpPr>
        <p:spPr>
          <a:xfrm>
            <a:off x="1944988" y="5318360"/>
            <a:ext cx="574719" cy="347635"/>
          </a:xfrm>
          <a:prstGeom prst="straightConnector1">
            <a:avLst/>
          </a:prstGeom>
          <a:ln>
            <a:solidFill>
              <a:schemeClr val="tx1"/>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37" name="正方形/長方形 36"/>
          <p:cNvSpPr/>
          <p:nvPr/>
        </p:nvSpPr>
        <p:spPr>
          <a:xfrm>
            <a:off x="6851808" y="5133319"/>
            <a:ext cx="1296143" cy="793351"/>
          </a:xfrm>
          <a:prstGeom prst="rect">
            <a:avLst/>
          </a:prstGeom>
          <a:solidFill>
            <a:srgbClr val="70AD47"/>
          </a:solidFill>
          <a:ln w="28575"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0" i="0" u="none" strike="noStrike" kern="0" cap="none" spc="0" normalizeH="0" baseline="0" noProof="0" dirty="0" smtClean="0">
                <a:ln>
                  <a:noFill/>
                </a:ln>
                <a:effectLst/>
                <a:uLnTx/>
                <a:uFillTx/>
                <a:latin typeface="Calibri"/>
                <a:ea typeface="ＭＳ Ｐゴシック"/>
                <a:cs typeface="+mn-cs"/>
              </a:rPr>
              <a:t>OS</a:t>
            </a:r>
            <a:r>
              <a:rPr kumimoji="0" lang="ja-JP" altLang="en-US" sz="2000" b="0" i="0" u="none" strike="noStrike" kern="0" cap="none" spc="0" normalizeH="0" baseline="0" noProof="0" dirty="0" smtClean="0">
                <a:ln>
                  <a:noFill/>
                </a:ln>
                <a:effectLst/>
                <a:uLnTx/>
                <a:uFillTx/>
                <a:latin typeface="Calibri"/>
                <a:ea typeface="ＭＳ Ｐゴシック"/>
                <a:cs typeface="+mn-cs"/>
              </a:rPr>
              <a:t>監視</a:t>
            </a:r>
            <a:endParaRPr kumimoji="0" lang="en-US" altLang="ja-JP" sz="2000" b="0" i="0" u="none" strike="noStrike" kern="0" cap="none" spc="0" normalizeH="0" baseline="0" noProof="0" dirty="0" smtClean="0">
              <a:ln>
                <a:noFill/>
              </a:ln>
              <a:effectLst/>
              <a:uLnTx/>
              <a:uFillTx/>
              <a:latin typeface="Calibri"/>
              <a:ea typeface="ＭＳ Ｐゴシック"/>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smtClean="0">
                <a:ln>
                  <a:noFill/>
                </a:ln>
                <a:effectLst/>
                <a:uLnTx/>
                <a:uFillTx/>
                <a:latin typeface="Calibri"/>
                <a:ea typeface="ＭＳ Ｐゴシック"/>
                <a:cs typeface="+mn-cs"/>
              </a:rPr>
              <a:t>システム</a:t>
            </a:r>
            <a:endParaRPr kumimoji="0" lang="ja-JP" altLang="en-US" sz="2000" b="0" i="0" u="none" strike="noStrike" kern="0" cap="none" spc="0" normalizeH="0" baseline="0" noProof="0" dirty="0">
              <a:ln>
                <a:noFill/>
              </a:ln>
              <a:effectLst/>
              <a:uLnTx/>
              <a:uFillTx/>
              <a:latin typeface="Calibri"/>
              <a:ea typeface="ＭＳ Ｐゴシック"/>
              <a:cs typeface="+mn-cs"/>
            </a:endParaRPr>
          </a:p>
        </p:txBody>
      </p:sp>
      <p:cxnSp>
        <p:nvCxnSpPr>
          <p:cNvPr id="38" name="直線矢印コネクタ 37"/>
          <p:cNvCxnSpPr>
            <a:stCxn id="37" idx="1"/>
          </p:cNvCxnSpPr>
          <p:nvPr/>
        </p:nvCxnSpPr>
        <p:spPr>
          <a:xfrm flipH="1">
            <a:off x="6563776" y="5529995"/>
            <a:ext cx="288032" cy="10092"/>
          </a:xfrm>
          <a:prstGeom prst="straightConnector1">
            <a:avLst/>
          </a:prstGeom>
          <a:ln w="28575">
            <a:prstDash val="solid"/>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27443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クラリティ.thmx</Template>
  <TotalTime>1031</TotalTime>
  <Words>3158</Words>
  <Application>Microsoft Macintosh PowerPoint</Application>
  <PresentationFormat>画面に合わせる (4:3)</PresentationFormat>
  <Paragraphs>306</Paragraphs>
  <Slides>17</Slides>
  <Notes>16</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クラリティ</vt:lpstr>
      <vt:lpstr>GPUを用いた安全で高速な OS監視システム</vt:lpstr>
      <vt:lpstr>OSに対する攻撃が増加</vt:lpstr>
      <vt:lpstr>OS監視システムの必要性</vt:lpstr>
      <vt:lpstr>従来：仮想マシンを用いたOS監視</vt:lpstr>
      <vt:lpstr>従来：ハードウェアを用いたOS監視</vt:lpstr>
      <vt:lpstr>提案 : GPUsec</vt:lpstr>
      <vt:lpstr>システム構成</vt:lpstr>
      <vt:lpstr>マップトメモリを用いたメモリ監視</vt:lpstr>
      <vt:lpstr>メインメモリ全体のGPUへの登録</vt:lpstr>
      <vt:lpstr>OS監視システムの並列化</vt:lpstr>
      <vt:lpstr>プロキシ経由でGPUとの暗号通信</vt:lpstr>
      <vt:lpstr>実験</vt:lpstr>
      <vt:lpstr>OSのコード領域の整合性検査</vt:lpstr>
      <vt:lpstr>OSのデータ領域の整合性検査</vt:lpstr>
      <vt:lpstr>OS監視システムの実行時間</vt:lpstr>
      <vt:lpstr>関連研究</vt:lpstr>
      <vt:lpstr>まとめ</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GPUを用いた安全なOS監視システム</dc:title>
  <dc:creator>matsui</dc:creator>
  <cp:lastModifiedBy>matsui</cp:lastModifiedBy>
  <cp:revision>84</cp:revision>
  <dcterms:created xsi:type="dcterms:W3CDTF">2016-11-15T21:11:31Z</dcterms:created>
  <dcterms:modified xsi:type="dcterms:W3CDTF">2018-02-14T02:58:10Z</dcterms:modified>
</cp:coreProperties>
</file>