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89" r:id="rId3"/>
    <p:sldId id="296" r:id="rId4"/>
    <p:sldId id="316" r:id="rId5"/>
    <p:sldId id="317" r:id="rId6"/>
    <p:sldId id="269" r:id="rId7"/>
    <p:sldId id="299" r:id="rId8"/>
    <p:sldId id="315" r:id="rId9"/>
    <p:sldId id="313" r:id="rId10"/>
    <p:sldId id="312" r:id="rId11"/>
    <p:sldId id="302" r:id="rId12"/>
    <p:sldId id="303" r:id="rId13"/>
    <p:sldId id="311" r:id="rId14"/>
    <p:sldId id="305" r:id="rId15"/>
    <p:sldId id="306" r:id="rId16"/>
    <p:sldId id="307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ユーザー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79D2"/>
    <a:srgbClr val="EC6A75"/>
    <a:srgbClr val="B476D1"/>
    <a:srgbClr val="6DDDF4"/>
    <a:srgbClr val="FFA1CD"/>
    <a:srgbClr val="C00000"/>
    <a:srgbClr val="836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 autoAdjust="0"/>
    <p:restoredTop sz="84375" autoAdjust="0"/>
  </p:normalViewPr>
  <p:slideViewPr>
    <p:cSldViewPr snapToGrid="0" snapToObjects="1">
      <p:cViewPr>
        <p:scale>
          <a:sx n="143" d="100"/>
          <a:sy n="143" d="100"/>
        </p:scale>
        <p:origin x="552" y="-1712"/>
      </p:cViewPr>
      <p:guideLst/>
    </p:cSldViewPr>
  </p:slideViewPr>
  <p:outlineViewPr>
    <p:cViewPr>
      <p:scale>
        <a:sx n="33" d="100"/>
        <a:sy n="33" d="100"/>
      </p:scale>
      <p:origin x="0" y="-155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murayu/Downloads/&#23455;&#39443;-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murayu/Downloads/&#23455;&#39443;-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卒論2!$U$8</c:f>
              <c:strCache>
                <c:ptCount val="1"/>
                <c:pt idx="0">
                  <c:v>従来手法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卒論2!$V$7:$X$7</c:f>
              <c:strCache>
                <c:ptCount val="3"/>
                <c:pt idx="0">
                  <c:v>HDD</c:v>
                </c:pt>
                <c:pt idx="1">
                  <c:v>SSD</c:v>
                </c:pt>
                <c:pt idx="2">
                  <c:v>NVMe</c:v>
                </c:pt>
              </c:strCache>
            </c:strRef>
          </c:cat>
          <c:val>
            <c:numRef>
              <c:f>卒論2!$V$8:$X$8</c:f>
              <c:numCache>
                <c:formatCode>General</c:formatCode>
                <c:ptCount val="3"/>
                <c:pt idx="0">
                  <c:v>52.71883333333333</c:v>
                </c:pt>
                <c:pt idx="1">
                  <c:v>19.43653333333325</c:v>
                </c:pt>
                <c:pt idx="2">
                  <c:v>19.06877777777778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70-4B09-BD4C-71B34F347464}"/>
            </c:ext>
          </c:extLst>
        </c:ser>
        <c:ser>
          <c:idx val="1"/>
          <c:order val="1"/>
          <c:tx>
            <c:strRef>
              <c:f>卒論2!$U$9</c:f>
              <c:strCache>
                <c:ptCount val="1"/>
                <c:pt idx="0">
                  <c:v>VMemDirect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卒論2!$V$7:$X$7</c:f>
              <c:strCache>
                <c:ptCount val="3"/>
                <c:pt idx="0">
                  <c:v>HDD</c:v>
                </c:pt>
                <c:pt idx="1">
                  <c:v>SSD</c:v>
                </c:pt>
                <c:pt idx="2">
                  <c:v>NVMe</c:v>
                </c:pt>
              </c:strCache>
            </c:strRef>
          </c:cat>
          <c:val>
            <c:numRef>
              <c:f>卒論2!$V$9:$X$9</c:f>
              <c:numCache>
                <c:formatCode>General</c:formatCode>
                <c:ptCount val="3"/>
                <c:pt idx="0">
                  <c:v>32.956125</c:v>
                </c:pt>
                <c:pt idx="1">
                  <c:v>18.6464</c:v>
                </c:pt>
                <c:pt idx="2">
                  <c:v>18.6004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370-4B09-BD4C-71B34F3474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667010736"/>
        <c:axId val="-667008416"/>
      </c:barChart>
      <c:catAx>
        <c:axId val="-66701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667008416"/>
        <c:crosses val="autoZero"/>
        <c:auto val="1"/>
        <c:lblAlgn val="ctr"/>
        <c:lblOffset val="100"/>
        <c:noMultiLvlLbl val="0"/>
      </c:catAx>
      <c:valAx>
        <c:axId val="-667008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マイグレーション時間</a:t>
                </a:r>
                <a:r>
                  <a:rPr lang="en-US"/>
                  <a:t>[s]</a:t>
                </a:r>
                <a:endParaRPr lang="ja-JP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667010736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tr"/>
      <c:layout>
        <c:manualLayout>
          <c:xMode val="edge"/>
          <c:yMode val="edge"/>
          <c:x val="0.64538841403978"/>
          <c:y val="0.0676392241401494"/>
          <c:w val="0.297969748478477"/>
          <c:h val="0.23171059877611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卒論2!$U$13</c:f>
              <c:strCache>
                <c:ptCount val="1"/>
                <c:pt idx="0">
                  <c:v>従来手法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卒論2!$V$12:$X$12</c:f>
              <c:strCache>
                <c:ptCount val="3"/>
                <c:pt idx="0">
                  <c:v>HDD</c:v>
                </c:pt>
                <c:pt idx="1">
                  <c:v>SSD</c:v>
                </c:pt>
                <c:pt idx="2">
                  <c:v>NVMe</c:v>
                </c:pt>
              </c:strCache>
            </c:strRef>
          </c:cat>
          <c:val>
            <c:numRef>
              <c:f>卒論2!$V$13:$X$13</c:f>
              <c:numCache>
                <c:formatCode>General</c:formatCode>
                <c:ptCount val="3"/>
                <c:pt idx="0">
                  <c:v>1.724166666666665</c:v>
                </c:pt>
                <c:pt idx="1">
                  <c:v>0.9206</c:v>
                </c:pt>
                <c:pt idx="2">
                  <c:v>0.5247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43-4501-B8A3-ED999FC1C8B9}"/>
            </c:ext>
          </c:extLst>
        </c:ser>
        <c:ser>
          <c:idx val="1"/>
          <c:order val="1"/>
          <c:tx>
            <c:strRef>
              <c:f>卒論2!$U$14</c:f>
              <c:strCache>
                <c:ptCount val="1"/>
                <c:pt idx="0">
                  <c:v>VMemDirect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卒論2!$V$12:$X$12</c:f>
              <c:strCache>
                <c:ptCount val="3"/>
                <c:pt idx="0">
                  <c:v>HDD</c:v>
                </c:pt>
                <c:pt idx="1">
                  <c:v>SSD</c:v>
                </c:pt>
                <c:pt idx="2">
                  <c:v>NVMe</c:v>
                </c:pt>
              </c:strCache>
            </c:strRef>
          </c:cat>
          <c:val>
            <c:numRef>
              <c:f>卒論2!$V$14:$X$14</c:f>
              <c:numCache>
                <c:formatCode>General</c:formatCode>
                <c:ptCount val="3"/>
                <c:pt idx="0">
                  <c:v>0.4355</c:v>
                </c:pt>
                <c:pt idx="1">
                  <c:v>0.3062</c:v>
                </c:pt>
                <c:pt idx="2">
                  <c:v>0.304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743-4501-B8A3-ED999FC1C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axId val="-669906256"/>
        <c:axId val="-666989440"/>
      </c:barChart>
      <c:catAx>
        <c:axId val="-66990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666989440"/>
        <c:crosses val="autoZero"/>
        <c:auto val="1"/>
        <c:lblAlgn val="ctr"/>
        <c:lblOffset val="100"/>
        <c:noMultiLvlLbl val="0"/>
      </c:catAx>
      <c:valAx>
        <c:axId val="-66698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dirty="0"/>
                  <a:t>ダウンタイム</a:t>
                </a:r>
                <a:r>
                  <a:rPr lang="en-US" dirty="0" smtClean="0"/>
                  <a:t>[s</a:t>
                </a:r>
                <a:r>
                  <a:rPr lang="en-US" dirty="0"/>
                  <a:t>]</a:t>
                </a:r>
                <a:endParaRPr lang="ja-JP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[=1.5]&quot;16&quot;;[=2]&quot;16.5&quot;;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669906256"/>
        <c:crosses val="autoZero"/>
        <c:crossBetween val="between"/>
        <c:majorUnit val="0.5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tr"/>
      <c:layout>
        <c:manualLayout>
          <c:xMode val="edge"/>
          <c:yMode val="edge"/>
          <c:x val="0.740801357809029"/>
          <c:y val="0.0655178080939919"/>
          <c:w val="0.219292128473836"/>
          <c:h val="0.199320796266148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95889-27EB-AD47-B5E6-D507CA40B16C}" type="datetimeFigureOut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17A52-89B8-E941-887E-ABA03952DF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723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209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685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7602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01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5370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2253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6462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832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685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549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860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344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710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5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185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56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9454-28A2-A446-A71D-002DC6AB5FE6}" type="datetime1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DF4E-86B6-0842-B2F4-04BDD39AF9B6}" type="datetime1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3BC5-CC63-1442-944E-7C3EFD03DD89}" type="datetime1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C38B-6A5E-5E4C-91AF-BF55E0A98266}" type="datetime1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3914-5AB3-5841-96D1-AAF7385D2983}" type="datetime1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AD4-DB99-1B49-A88F-821B59B56655}" type="datetime1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4CD98-8C5B-514D-BCC9-9FD3C3254229}" type="datetime1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230D-3288-524A-9CED-D32A43A64EC0}" type="datetime1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99FF-0247-9647-8400-67A551F09D94}" type="datetime1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8CB9-5460-BA4B-9312-904132E8DEC5}" type="datetime1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36D1-F57F-F64F-9B54-051200FD7A7D}" type="datetime1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1FD6F-D295-BC4F-9EB1-7C665E0600F6}" type="datetime1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16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4575" y="1699022"/>
            <a:ext cx="8141111" cy="1790700"/>
          </a:xfrm>
        </p:spPr>
        <p:txBody>
          <a:bodyPr>
            <a:normAutofit/>
          </a:bodyPr>
          <a:lstStyle/>
          <a:p>
            <a:pPr lvl="0"/>
            <a:r>
              <a:rPr lang="ja-JP" altLang="en-US" sz="3600" dirty="0" smtClean="0"/>
              <a:t>仮想メモリを用いた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3600" dirty="0" smtClean="0"/>
              <a:t>VM</a:t>
            </a:r>
            <a:r>
              <a:rPr lang="ja-JP" altLang="en-US" sz="3600" dirty="0" smtClean="0"/>
              <a:t>マイグレーションの高速化</a:t>
            </a:r>
            <a:endParaRPr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z="2100" dirty="0" smtClean="0"/>
              <a:t>九州工業大学　情報工学部</a:t>
            </a:r>
            <a:endParaRPr lang="en-US" altLang="ja-JP" sz="2100" dirty="0" smtClean="0"/>
          </a:p>
          <a:p>
            <a:r>
              <a:rPr lang="ja-JP" altLang="en-US" sz="2100" dirty="0" smtClean="0"/>
              <a:t>機械情報工学科</a:t>
            </a:r>
            <a:endParaRPr lang="en-US" altLang="ja-JP" sz="2100" dirty="0" smtClean="0"/>
          </a:p>
          <a:p>
            <a:r>
              <a:rPr lang="ja-JP" altLang="en-US" sz="2100" dirty="0" smtClean="0"/>
              <a:t>光来</a:t>
            </a:r>
            <a:r>
              <a:rPr lang="ja-JP" altLang="en-US" sz="2100" dirty="0"/>
              <a:t>研究室</a:t>
            </a:r>
            <a:endParaRPr lang="en-US" altLang="ja-JP" sz="2100" dirty="0"/>
          </a:p>
          <a:p>
            <a:r>
              <a:rPr lang="en-US" altLang="ja-JP" sz="2100" dirty="0" smtClean="0"/>
              <a:t>14237076</a:t>
            </a:r>
            <a:r>
              <a:rPr lang="ja-JP" altLang="en-US" sz="2100" dirty="0"/>
              <a:t>　</a:t>
            </a:r>
            <a:r>
              <a:rPr lang="ja-JP" altLang="en-US" sz="2100" dirty="0" smtClean="0"/>
              <a:t>村岡裕二</a:t>
            </a:r>
            <a:endParaRPr lang="ja-JP" altLang="en-US" sz="2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25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57"/>
    </mc:Choice>
    <mc:Fallback xmlns="">
      <p:transition spd="slow" advTm="765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存在しないメモリ領域へのアクセスを検出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スワップファイルのブロックを読み込み、削除</a:t>
            </a:r>
            <a:endParaRPr lang="en-US" altLang="ja-JP" dirty="0" smtClean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のメモリ領域にそのデータを書き込み</a:t>
            </a:r>
            <a:endParaRPr lang="en-US" altLang="ja-JP" dirty="0"/>
          </a:p>
          <a:p>
            <a:r>
              <a:rPr lang="ja-JP" altLang="en-US" dirty="0"/>
              <a:t>同時に、使われていないメモリ</a:t>
            </a:r>
            <a:r>
              <a:rPr lang="ja-JP" altLang="en-US" dirty="0" smtClean="0"/>
              <a:t>を選択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スワップファイル</a:t>
            </a:r>
            <a:r>
              <a:rPr lang="ja-JP" altLang="en-US" dirty="0"/>
              <a:t>のブロックにデータを書き込み</a:t>
            </a:r>
            <a:endParaRPr lang="en-US" altLang="ja-JP" dirty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のメモリ領域を削除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53" name="正方形/長方形 33"/>
          <p:cNvSpPr/>
          <p:nvPr/>
        </p:nvSpPr>
        <p:spPr>
          <a:xfrm>
            <a:off x="2261931" y="4448489"/>
            <a:ext cx="1500467" cy="45393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VM</a:t>
            </a:r>
            <a:r>
              <a:rPr lang="ja-JP" altLang="en-US" sz="1600" dirty="0" smtClean="0"/>
              <a:t>本体</a:t>
            </a:r>
            <a:endParaRPr lang="ja-JP" altLang="en-US" sz="1600" dirty="0"/>
          </a:p>
        </p:txBody>
      </p:sp>
      <p:sp>
        <p:nvSpPr>
          <p:cNvPr id="56" name="テキスト ボックス 14"/>
          <p:cNvSpPr txBox="1"/>
          <p:nvPr/>
        </p:nvSpPr>
        <p:spPr>
          <a:xfrm>
            <a:off x="5976687" y="6246217"/>
            <a:ext cx="1976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スワップ</a:t>
            </a:r>
            <a:r>
              <a:rPr kumimoji="1" lang="ja-JP" altLang="en-US" sz="1600" b="1" dirty="0" smtClean="0"/>
              <a:t>ファイル</a:t>
            </a:r>
            <a:endParaRPr kumimoji="1" lang="ja-JP" altLang="en-US" sz="1600" b="1" dirty="0"/>
          </a:p>
        </p:txBody>
      </p:sp>
      <p:sp>
        <p:nvSpPr>
          <p:cNvPr id="67" name="テキスト ボックス 14"/>
          <p:cNvSpPr txBox="1"/>
          <p:nvPr/>
        </p:nvSpPr>
        <p:spPr>
          <a:xfrm>
            <a:off x="1413774" y="6142622"/>
            <a:ext cx="1304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/>
              <a:t>VM</a:t>
            </a:r>
            <a:r>
              <a:rPr lang="ja-JP" altLang="en-US" sz="1600" b="1" dirty="0" smtClean="0"/>
              <a:t>のメモリ</a:t>
            </a:r>
            <a:endParaRPr kumimoji="1" lang="ja-JP" altLang="en-US" sz="1600" b="1" dirty="0"/>
          </a:p>
        </p:txBody>
      </p:sp>
      <p:sp>
        <p:nvSpPr>
          <p:cNvPr id="70" name="スライド番号プレースホルダー 3"/>
          <p:cNvSpPr txBox="1">
            <a:spLocks/>
          </p:cNvSpPr>
          <p:nvPr/>
        </p:nvSpPr>
        <p:spPr>
          <a:xfrm>
            <a:off x="3805631" y="4740796"/>
            <a:ext cx="1402715" cy="2685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tx1"/>
                </a:solidFill>
              </a:rPr>
              <a:t>ページイン</a:t>
            </a:r>
            <a:endParaRPr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72" name="スライド番号プレースホルダー 3"/>
          <p:cNvSpPr txBox="1">
            <a:spLocks/>
          </p:cNvSpPr>
          <p:nvPr/>
        </p:nvSpPr>
        <p:spPr>
          <a:xfrm>
            <a:off x="3796453" y="6404756"/>
            <a:ext cx="1402715" cy="2685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tx1"/>
                </a:solidFill>
              </a:rPr>
              <a:t>ページアウト</a:t>
            </a:r>
            <a:endParaRPr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86" name="Rounded Rectangle 51"/>
          <p:cNvSpPr/>
          <p:nvPr/>
        </p:nvSpPr>
        <p:spPr>
          <a:xfrm>
            <a:off x="2134602" y="5339375"/>
            <a:ext cx="1872785" cy="72240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87" name="円柱 86"/>
          <p:cNvSpPr/>
          <p:nvPr/>
        </p:nvSpPr>
        <p:spPr>
          <a:xfrm>
            <a:off x="5103431" y="5037070"/>
            <a:ext cx="1818851" cy="1180423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ディスク</a:t>
            </a:r>
          </a:p>
        </p:txBody>
      </p:sp>
      <p:sp>
        <p:nvSpPr>
          <p:cNvPr id="88" name="1 つの角を切り取った四角形 87"/>
          <p:cNvSpPr/>
          <p:nvPr/>
        </p:nvSpPr>
        <p:spPr>
          <a:xfrm>
            <a:off x="5231110" y="5437727"/>
            <a:ext cx="1495660" cy="568667"/>
          </a:xfrm>
          <a:prstGeom prst="snip1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400" b="1" dirty="0" smtClean="0"/>
          </a:p>
        </p:txBody>
      </p:sp>
      <p:sp>
        <p:nvSpPr>
          <p:cNvPr id="89" name="正方形/長方形 21"/>
          <p:cNvSpPr/>
          <p:nvPr/>
        </p:nvSpPr>
        <p:spPr>
          <a:xfrm>
            <a:off x="6136754" y="5437727"/>
            <a:ext cx="279374" cy="55880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91" name="正方形/長方形 24"/>
          <p:cNvSpPr/>
          <p:nvPr/>
        </p:nvSpPr>
        <p:spPr>
          <a:xfrm>
            <a:off x="5252383" y="5439765"/>
            <a:ext cx="279374" cy="560200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97" name="正方形/長方形 21"/>
          <p:cNvSpPr/>
          <p:nvPr/>
        </p:nvSpPr>
        <p:spPr>
          <a:xfrm>
            <a:off x="2906443" y="5442213"/>
            <a:ext cx="279374" cy="556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98" name="正方形/長方形 21"/>
          <p:cNvSpPr/>
          <p:nvPr/>
        </p:nvSpPr>
        <p:spPr>
          <a:xfrm>
            <a:off x="3515156" y="5437727"/>
            <a:ext cx="279374" cy="55880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92" name="正方形/長方形 25"/>
          <p:cNvSpPr/>
          <p:nvPr/>
        </p:nvSpPr>
        <p:spPr>
          <a:xfrm>
            <a:off x="6436159" y="5437727"/>
            <a:ext cx="279374" cy="55880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5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4" name="正方形/長方形 23"/>
          <p:cNvSpPr/>
          <p:nvPr/>
        </p:nvSpPr>
        <p:spPr>
          <a:xfrm>
            <a:off x="2319609" y="544221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1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5" name="正方形/長方形 23"/>
          <p:cNvSpPr/>
          <p:nvPr/>
        </p:nvSpPr>
        <p:spPr>
          <a:xfrm>
            <a:off x="3207163" y="5439844"/>
            <a:ext cx="279374" cy="55859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4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6" name="正方形/長方形 21"/>
          <p:cNvSpPr/>
          <p:nvPr/>
        </p:nvSpPr>
        <p:spPr>
          <a:xfrm>
            <a:off x="5555205" y="5440316"/>
            <a:ext cx="279374" cy="556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68" name="右矢印 42"/>
          <p:cNvSpPr/>
          <p:nvPr/>
        </p:nvSpPr>
        <p:spPr>
          <a:xfrm rot="5400000">
            <a:off x="2720276" y="4975859"/>
            <a:ext cx="646974" cy="358371"/>
          </a:xfrm>
          <a:prstGeom prst="rightArrow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71" name="U ターン矢印 15"/>
          <p:cNvSpPr/>
          <p:nvPr/>
        </p:nvSpPr>
        <p:spPr>
          <a:xfrm flipV="1">
            <a:off x="2717800" y="6075648"/>
            <a:ext cx="3045391" cy="298718"/>
          </a:xfrm>
          <a:prstGeom prst="uturnArrow">
            <a:avLst>
              <a:gd name="adj1" fmla="val 25000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rgbClr val="FFFF00"/>
              </a:solidFill>
            </a:endParaRPr>
          </a:p>
        </p:txBody>
      </p:sp>
      <p:sp>
        <p:nvSpPr>
          <p:cNvPr id="69" name="U ターン矢印 16"/>
          <p:cNvSpPr/>
          <p:nvPr/>
        </p:nvSpPr>
        <p:spPr>
          <a:xfrm flipH="1">
            <a:off x="3014132" y="5079272"/>
            <a:ext cx="3022600" cy="359022"/>
          </a:xfrm>
          <a:prstGeom prst="uturnArrow">
            <a:avLst>
              <a:gd name="adj1" fmla="val 18137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rgbClr val="FFFF00"/>
              </a:solidFill>
            </a:endParaRPr>
          </a:p>
        </p:txBody>
      </p:sp>
      <p:sp>
        <p:nvSpPr>
          <p:cNvPr id="101" name="正方形/長方形 21"/>
          <p:cNvSpPr/>
          <p:nvPr/>
        </p:nvSpPr>
        <p:spPr>
          <a:xfrm>
            <a:off x="5845980" y="5440315"/>
            <a:ext cx="279374" cy="556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02" name="正方形/長方形 21"/>
          <p:cNvSpPr/>
          <p:nvPr/>
        </p:nvSpPr>
        <p:spPr>
          <a:xfrm>
            <a:off x="2605858" y="5440315"/>
            <a:ext cx="279374" cy="556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90" name="正方形/長方形 23"/>
          <p:cNvSpPr/>
          <p:nvPr/>
        </p:nvSpPr>
        <p:spPr>
          <a:xfrm>
            <a:off x="5857380" y="5441157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3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3" name="正方形/長方形 23"/>
          <p:cNvSpPr/>
          <p:nvPr/>
        </p:nvSpPr>
        <p:spPr>
          <a:xfrm>
            <a:off x="2610969" y="5443549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2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ja-JP" dirty="0" smtClean="0"/>
              <a:t>VMemDirect</a:t>
            </a:r>
            <a:r>
              <a:rPr lang="ja-JP" altLang="en-US" dirty="0"/>
              <a:t>での</a:t>
            </a:r>
            <a:r>
              <a:rPr lang="ja-JP" altLang="en-US" dirty="0" smtClean="0"/>
              <a:t>ページング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153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22222E-6 L -0.08698 -0.06343 C -0.10538 -0.07778 -0.13246 -0.08542 -0.16076 -0.08542 C -0.19288 -0.08542 -0.21857 -0.07778 -0.23698 -0.06343 L -0.32343 2.22222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81" y="-428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7.40741E-7 L 0.08628 0.04005 C 0.10434 0.04907 0.13142 0.05393 0.15972 0.05393 C 0.19184 0.05393 0.21771 0.04907 0.23576 0.04005 L 0.32239 7.40741E-7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11" y="26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0" grpId="1"/>
      <p:bldP spid="72" grpId="0"/>
      <p:bldP spid="71" grpId="0" animBg="1"/>
      <p:bldP spid="69" grpId="0" animBg="1"/>
      <p:bldP spid="69" grpId="1" animBg="1"/>
      <p:bldP spid="90" grpId="0" animBg="1"/>
      <p:bldP spid="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実験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のマイグレーション</a:t>
            </a:r>
            <a:r>
              <a:rPr lang="ja-JP" altLang="en-US" dirty="0"/>
              <a:t>性能を</a:t>
            </a:r>
            <a:r>
              <a:rPr lang="ja-JP" altLang="en-US" dirty="0" smtClean="0"/>
              <a:t>測定</a:t>
            </a:r>
            <a:endParaRPr lang="en-US" altLang="ja-JP" dirty="0"/>
          </a:p>
          <a:p>
            <a:pPr lvl="1"/>
            <a:r>
              <a:rPr lang="ja-JP" altLang="en-US" dirty="0"/>
              <a:t>従来</a:t>
            </a:r>
            <a:r>
              <a:rPr lang="ja-JP" altLang="en-US" dirty="0" smtClean="0"/>
              <a:t>の仮想メモリを用いた場合と比較</a:t>
            </a:r>
            <a:endParaRPr lang="en-US" altLang="ja-JP" sz="2000" dirty="0"/>
          </a:p>
          <a:p>
            <a:pPr lvl="1"/>
            <a:r>
              <a:rPr lang="ja-JP" altLang="en-US" dirty="0" smtClean="0"/>
              <a:t>ディスクとして</a:t>
            </a:r>
            <a:r>
              <a:rPr lang="en-US" altLang="ja-JP" dirty="0" smtClean="0"/>
              <a:t>HDD</a:t>
            </a:r>
            <a:r>
              <a:rPr lang="ja-JP" altLang="en-US" dirty="0" smtClean="0"/>
              <a:t>、</a:t>
            </a:r>
            <a:r>
              <a:rPr lang="en-US" altLang="ja-JP" dirty="0" smtClean="0"/>
              <a:t>SSD</a:t>
            </a:r>
            <a:r>
              <a:rPr lang="ja-JP" altLang="en-US" dirty="0" smtClean="0"/>
              <a:t>、</a:t>
            </a:r>
            <a:r>
              <a:rPr lang="en-US" altLang="ja-JP" dirty="0" err="1" smtClean="0"/>
              <a:t>NVMe</a:t>
            </a:r>
            <a:r>
              <a:rPr lang="en-US" altLang="ja-JP" dirty="0" smtClean="0"/>
              <a:t> SSD</a:t>
            </a:r>
            <a:r>
              <a:rPr lang="ja-JP" altLang="en-US" dirty="0" smtClean="0"/>
              <a:t>を</a:t>
            </a:r>
            <a:r>
              <a:rPr lang="ja-JP" altLang="en-US" dirty="0"/>
              <a:t>使用</a:t>
            </a:r>
            <a:endParaRPr lang="en-US" altLang="ja-JP" dirty="0" err="1" smtClean="0"/>
          </a:p>
          <a:p>
            <a:pPr lvl="1"/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のメモリの半分が物理メモリに格納されるように設定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lang="ja-JP" altLang="en-US"/>
              <a:pPr/>
              <a:t>11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2206" y="4429027"/>
            <a:ext cx="4339650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/>
              <a:t>CPU: Intel Xeon E3-1226 v3</a:t>
            </a:r>
          </a:p>
          <a:p>
            <a:r>
              <a:rPr lang="ja-JP" altLang="en-US" dirty="0"/>
              <a:t>メモリ：</a:t>
            </a:r>
            <a:r>
              <a:rPr lang="en-US" altLang="ja-JP" dirty="0"/>
              <a:t>8GB</a:t>
            </a:r>
          </a:p>
          <a:p>
            <a:r>
              <a:rPr kumimoji="1" lang="ja-JP" altLang="en-US" dirty="0"/>
              <a:t>ネットワーク：</a:t>
            </a:r>
            <a:r>
              <a:rPr lang="ja-JP" altLang="en-US" dirty="0"/>
              <a:t>ギガビットイーサネット</a:t>
            </a:r>
            <a:endParaRPr lang="en-US" altLang="ja-JP" dirty="0"/>
          </a:p>
          <a:p>
            <a:r>
              <a:rPr kumimoji="1" lang="en-US" altLang="ja-JP" dirty="0"/>
              <a:t>OS: Linux 4.11</a:t>
            </a:r>
          </a:p>
          <a:p>
            <a:r>
              <a:rPr lang="ja-JP" altLang="en-US" dirty="0"/>
              <a:t>仮想化ソフトウェア：</a:t>
            </a:r>
            <a:r>
              <a:rPr lang="en-US" altLang="ja-JP" dirty="0"/>
              <a:t>QEMU-KVM 2.4.1</a:t>
            </a:r>
          </a:p>
          <a:p>
            <a:r>
              <a:rPr kumimoji="1" lang="en-US" altLang="ja-JP" dirty="0"/>
              <a:t>VM: </a:t>
            </a:r>
            <a:r>
              <a:rPr kumimoji="1" lang="ja-JP" altLang="en-US" dirty="0"/>
              <a:t>メモリ</a:t>
            </a:r>
            <a:r>
              <a:rPr kumimoji="1" lang="en-US" altLang="ja-JP" dirty="0"/>
              <a:t>2GB</a:t>
            </a:r>
            <a:endParaRPr kumimoji="1" lang="ja-JP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72183" y="4423319"/>
            <a:ext cx="363933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/>
              <a:t>HDD: WD5000AAKX</a:t>
            </a:r>
          </a:p>
          <a:p>
            <a:r>
              <a:rPr lang="en-US" altLang="ja-JP"/>
              <a:t>SSD: Crucial MX300</a:t>
            </a:r>
          </a:p>
          <a:p>
            <a:r>
              <a:rPr kumimoji="1" lang="en-US" altLang="ja-JP"/>
              <a:t>NVMe: Samsung NVMe SSD 960 EVO</a:t>
            </a:r>
            <a:endParaRPr kumimoji="1" lang="ja-JP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52206" y="4053987"/>
            <a:ext cx="87716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/>
              <a:t>ホスト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72183" y="4059265"/>
            <a:ext cx="110799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/>
              <a:t>ディスク</a:t>
            </a:r>
          </a:p>
        </p:txBody>
      </p:sp>
    </p:spTree>
    <p:extLst>
      <p:ext uri="{BB962C8B-B14F-4D97-AF65-F5344CB8AC3E}">
        <p14:creationId xmlns:p14="http://schemas.microsoft.com/office/powerpoint/2010/main" val="33467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マイグレーション時間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VM</a:t>
            </a:r>
            <a:r>
              <a:rPr lang="ja-JP" altLang="en-US" dirty="0"/>
              <a:t>のマイグレーションにかかる時間を測定</a:t>
            </a:r>
            <a:endParaRPr lang="en-US" altLang="ja-JP" dirty="0"/>
          </a:p>
          <a:p>
            <a:pPr lvl="1"/>
            <a:r>
              <a:rPr lang="en-US" altLang="ja-JP" dirty="0"/>
              <a:t>HDD</a:t>
            </a:r>
            <a:r>
              <a:rPr lang="ja-JP" altLang="en-US" dirty="0"/>
              <a:t>を用いた場合、従来手法と比べて</a:t>
            </a:r>
            <a:r>
              <a:rPr lang="en-US" altLang="ja-JP" dirty="0"/>
              <a:t>38%</a:t>
            </a:r>
            <a:r>
              <a:rPr lang="ja-JP" altLang="en-US" dirty="0"/>
              <a:t>の短縮</a:t>
            </a:r>
            <a:endParaRPr lang="en-US" altLang="ja-JP" dirty="0"/>
          </a:p>
          <a:p>
            <a:pPr lvl="2"/>
            <a:r>
              <a:rPr lang="ja-JP" altLang="en-US" dirty="0"/>
              <a:t>ページングを抑制した効果</a:t>
            </a:r>
            <a:endParaRPr lang="en-US" altLang="ja-JP" dirty="0"/>
          </a:p>
          <a:p>
            <a:pPr lvl="1"/>
            <a:r>
              <a:rPr lang="en-US" altLang="ja-JP" dirty="0"/>
              <a:t>SSD</a:t>
            </a:r>
            <a:r>
              <a:rPr lang="ja-JP" altLang="en-US" dirty="0"/>
              <a:t>、</a:t>
            </a:r>
            <a:r>
              <a:rPr lang="en-US" altLang="ja-JP" dirty="0" err="1"/>
              <a:t>NVMe</a:t>
            </a:r>
            <a:r>
              <a:rPr lang="ja-JP" altLang="en-US" dirty="0"/>
              <a:t>を用いた場合、従来手法と同程度</a:t>
            </a:r>
            <a:endParaRPr lang="en-US" altLang="ja-JP" dirty="0"/>
          </a:p>
          <a:p>
            <a:pPr lvl="2"/>
            <a:r>
              <a:rPr lang="ja-JP" altLang="en-US" dirty="0"/>
              <a:t>ネットワーク性能がボトルネックになり、ページングのオーバヘッドを隠蔽</a:t>
            </a:r>
            <a:endParaRPr lang="en-US" altLang="ja-JP" dirty="0"/>
          </a:p>
          <a:p>
            <a:endParaRPr kumimoji="1" lang="en-US" altLang="ja-JP" dirty="0" smtClean="0"/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6068858"/>
              </p:ext>
            </p:extLst>
          </p:nvPr>
        </p:nvGraphicFramePr>
        <p:xfrm>
          <a:off x="1724059" y="4169663"/>
          <a:ext cx="5403273" cy="2621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27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マイグレーションの最終段階で</a:t>
            </a:r>
            <a:r>
              <a:rPr lang="en-US" altLang="ja-JP" dirty="0"/>
              <a:t>VM</a:t>
            </a:r>
            <a:r>
              <a:rPr lang="ja-JP" altLang="en-US" dirty="0"/>
              <a:t>が停止する時間を測定</a:t>
            </a:r>
            <a:endParaRPr lang="en-US" altLang="ja-JP" dirty="0"/>
          </a:p>
          <a:p>
            <a:pPr lvl="1"/>
            <a:r>
              <a:rPr lang="ja-JP" altLang="en-US" dirty="0"/>
              <a:t>従来手法と比べて</a:t>
            </a:r>
            <a:r>
              <a:rPr lang="en-US" altLang="ja-JP" dirty="0"/>
              <a:t>42〜97%</a:t>
            </a:r>
            <a:r>
              <a:rPr lang="ja-JP" altLang="en-US" dirty="0"/>
              <a:t>短縮</a:t>
            </a:r>
            <a:endParaRPr lang="en-US" altLang="ja-JP" dirty="0"/>
          </a:p>
          <a:p>
            <a:pPr lvl="1"/>
            <a:r>
              <a:rPr lang="en-US" altLang="ja-JP" dirty="0" err="1"/>
              <a:t>VMemDirect</a:t>
            </a:r>
            <a:r>
              <a:rPr lang="ja-JP" altLang="en-US" dirty="0"/>
              <a:t>ではディスクの違いによる差が小さい</a:t>
            </a:r>
            <a:endParaRPr lang="en-US" altLang="ja-JP" dirty="0"/>
          </a:p>
          <a:p>
            <a:pPr lvl="2"/>
            <a:r>
              <a:rPr lang="ja-JP" altLang="en-US" dirty="0"/>
              <a:t>ページングによるディスクアクセスの削減の効果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ダウンタイム</a:t>
            </a:r>
            <a:endParaRPr kumimoji="1" lang="ja-JP" alt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860782" y="619571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77288F-F332-9F4C-A5D1-EBEF89371724}" type="slidenum">
              <a:rPr lang="ja-JP" altLang="en-US" smtClean="0">
                <a:solidFill>
                  <a:schemeClr val="tx1"/>
                </a:solidFill>
              </a:rPr>
              <a:pPr/>
              <a:t>13</a:t>
            </a:fld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" name="スライド番号プレースホルダー 3"/>
          <p:cNvSpPr txBox="1">
            <a:spLocks/>
          </p:cNvSpPr>
          <p:nvPr/>
        </p:nvSpPr>
        <p:spPr>
          <a:xfrm>
            <a:off x="3860782" y="619571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77288F-F332-9F4C-A5D1-EBEF89371724}" type="slidenum">
              <a:rPr lang="ja-JP" altLang="en-US" smtClean="0">
                <a:solidFill>
                  <a:schemeClr val="tx1"/>
                </a:solidFill>
              </a:rPr>
              <a:pPr/>
              <a:t>13</a:t>
            </a:fld>
            <a:endParaRPr lang="ja-JP" altLang="en-US">
              <a:solidFill>
                <a:schemeClr val="tx1"/>
              </a:solidFill>
            </a:endParaRPr>
          </a:p>
        </p:txBody>
      </p:sp>
      <p:graphicFrame>
        <p:nvGraphicFramePr>
          <p:cNvPr id="7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9787592"/>
              </p:ext>
            </p:extLst>
          </p:nvPr>
        </p:nvGraphicFramePr>
        <p:xfrm>
          <a:off x="1791952" y="3948546"/>
          <a:ext cx="5273864" cy="2748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" name="図形グループ 8"/>
          <p:cNvGrpSpPr/>
          <p:nvPr/>
        </p:nvGrpSpPr>
        <p:grpSpPr>
          <a:xfrm>
            <a:off x="2755311" y="4760870"/>
            <a:ext cx="4116541" cy="394167"/>
            <a:chOff x="786538" y="843948"/>
            <a:chExt cx="3490546" cy="257835"/>
          </a:xfrm>
        </p:grpSpPr>
        <p:sp>
          <p:nvSpPr>
            <p:cNvPr id="9" name="フリーフォーム 9"/>
            <p:cNvSpPr/>
            <p:nvPr/>
          </p:nvSpPr>
          <p:spPr>
            <a:xfrm>
              <a:off x="789531" y="919160"/>
              <a:ext cx="3487553" cy="118772"/>
            </a:xfrm>
            <a:custGeom>
              <a:avLst/>
              <a:gdLst>
                <a:gd name="connsiteX0" fmla="*/ 0 w 8056880"/>
                <a:gd name="connsiteY0" fmla="*/ 477524 h 477524"/>
                <a:gd name="connsiteX1" fmla="*/ 670560 w 8056880"/>
                <a:gd name="connsiteY1" fmla="*/ 10164 h 477524"/>
                <a:gd name="connsiteX2" fmla="*/ 1341120 w 8056880"/>
                <a:gd name="connsiteY2" fmla="*/ 467364 h 477524"/>
                <a:gd name="connsiteX3" fmla="*/ 2011680 w 8056880"/>
                <a:gd name="connsiteY3" fmla="*/ 10164 h 477524"/>
                <a:gd name="connsiteX4" fmla="*/ 2672080 w 8056880"/>
                <a:gd name="connsiteY4" fmla="*/ 467364 h 477524"/>
                <a:gd name="connsiteX5" fmla="*/ 3352800 w 8056880"/>
                <a:gd name="connsiteY5" fmla="*/ 10164 h 477524"/>
                <a:gd name="connsiteX6" fmla="*/ 4023360 w 8056880"/>
                <a:gd name="connsiteY6" fmla="*/ 467364 h 477524"/>
                <a:gd name="connsiteX7" fmla="*/ 4693920 w 8056880"/>
                <a:gd name="connsiteY7" fmla="*/ 10164 h 477524"/>
                <a:gd name="connsiteX8" fmla="*/ 5354320 w 8056880"/>
                <a:gd name="connsiteY8" fmla="*/ 467364 h 477524"/>
                <a:gd name="connsiteX9" fmla="*/ 6024880 w 8056880"/>
                <a:gd name="connsiteY9" fmla="*/ 20324 h 477524"/>
                <a:gd name="connsiteX10" fmla="*/ 6695440 w 8056880"/>
                <a:gd name="connsiteY10" fmla="*/ 467364 h 477524"/>
                <a:gd name="connsiteX11" fmla="*/ 7355840 w 8056880"/>
                <a:gd name="connsiteY11" fmla="*/ 4 h 477524"/>
                <a:gd name="connsiteX12" fmla="*/ 8056880 w 8056880"/>
                <a:gd name="connsiteY12" fmla="*/ 477524 h 47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056880" h="477524">
                  <a:moveTo>
                    <a:pt x="0" y="477524"/>
                  </a:moveTo>
                  <a:cubicBezTo>
                    <a:pt x="223520" y="244690"/>
                    <a:pt x="447040" y="11857"/>
                    <a:pt x="670560" y="10164"/>
                  </a:cubicBezTo>
                  <a:cubicBezTo>
                    <a:pt x="894080" y="8471"/>
                    <a:pt x="1117600" y="467364"/>
                    <a:pt x="1341120" y="467364"/>
                  </a:cubicBezTo>
                  <a:cubicBezTo>
                    <a:pt x="1564640" y="467364"/>
                    <a:pt x="1789853" y="10164"/>
                    <a:pt x="2011680" y="10164"/>
                  </a:cubicBezTo>
                  <a:cubicBezTo>
                    <a:pt x="2233507" y="10164"/>
                    <a:pt x="2448560" y="467364"/>
                    <a:pt x="2672080" y="467364"/>
                  </a:cubicBezTo>
                  <a:cubicBezTo>
                    <a:pt x="2895600" y="467364"/>
                    <a:pt x="3127587" y="10164"/>
                    <a:pt x="3352800" y="10164"/>
                  </a:cubicBezTo>
                  <a:cubicBezTo>
                    <a:pt x="3578013" y="10164"/>
                    <a:pt x="3799840" y="467364"/>
                    <a:pt x="4023360" y="467364"/>
                  </a:cubicBezTo>
                  <a:cubicBezTo>
                    <a:pt x="4246880" y="467364"/>
                    <a:pt x="4472093" y="10164"/>
                    <a:pt x="4693920" y="10164"/>
                  </a:cubicBezTo>
                  <a:cubicBezTo>
                    <a:pt x="4915747" y="10164"/>
                    <a:pt x="5132493" y="465671"/>
                    <a:pt x="5354320" y="467364"/>
                  </a:cubicBezTo>
                  <a:cubicBezTo>
                    <a:pt x="5576147" y="469057"/>
                    <a:pt x="5801360" y="20324"/>
                    <a:pt x="6024880" y="20324"/>
                  </a:cubicBezTo>
                  <a:cubicBezTo>
                    <a:pt x="6248400" y="20324"/>
                    <a:pt x="6473613" y="470751"/>
                    <a:pt x="6695440" y="467364"/>
                  </a:cubicBezTo>
                  <a:cubicBezTo>
                    <a:pt x="6917267" y="463977"/>
                    <a:pt x="7128933" y="-1689"/>
                    <a:pt x="7355840" y="4"/>
                  </a:cubicBezTo>
                  <a:cubicBezTo>
                    <a:pt x="7582747" y="1697"/>
                    <a:pt x="7940040" y="399631"/>
                    <a:pt x="8056880" y="477524"/>
                  </a:cubicBezTo>
                </a:path>
              </a:pathLst>
            </a:custGeom>
            <a:noFill/>
            <a:ln w="1809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10" name="図形グループ 10"/>
            <p:cNvGrpSpPr/>
            <p:nvPr/>
          </p:nvGrpSpPr>
          <p:grpSpPr>
            <a:xfrm>
              <a:off x="786538" y="843948"/>
              <a:ext cx="3490533" cy="257835"/>
              <a:chOff x="786538" y="843952"/>
              <a:chExt cx="3490533" cy="258951"/>
            </a:xfrm>
          </p:grpSpPr>
          <p:sp>
            <p:nvSpPr>
              <p:cNvPr id="11" name="フリーフォーム 11"/>
              <p:cNvSpPr/>
              <p:nvPr/>
            </p:nvSpPr>
            <p:spPr>
              <a:xfrm>
                <a:off x="789527" y="985916"/>
                <a:ext cx="3487544" cy="116987"/>
              </a:xfrm>
              <a:custGeom>
                <a:avLst/>
                <a:gdLst>
                  <a:gd name="connsiteX0" fmla="*/ 0 w 8056880"/>
                  <a:gd name="connsiteY0" fmla="*/ 477524 h 477524"/>
                  <a:gd name="connsiteX1" fmla="*/ 670560 w 8056880"/>
                  <a:gd name="connsiteY1" fmla="*/ 10164 h 477524"/>
                  <a:gd name="connsiteX2" fmla="*/ 1341120 w 8056880"/>
                  <a:gd name="connsiteY2" fmla="*/ 467364 h 477524"/>
                  <a:gd name="connsiteX3" fmla="*/ 2011680 w 8056880"/>
                  <a:gd name="connsiteY3" fmla="*/ 10164 h 477524"/>
                  <a:gd name="connsiteX4" fmla="*/ 2672080 w 8056880"/>
                  <a:gd name="connsiteY4" fmla="*/ 467364 h 477524"/>
                  <a:gd name="connsiteX5" fmla="*/ 3352800 w 8056880"/>
                  <a:gd name="connsiteY5" fmla="*/ 10164 h 477524"/>
                  <a:gd name="connsiteX6" fmla="*/ 4023360 w 8056880"/>
                  <a:gd name="connsiteY6" fmla="*/ 467364 h 477524"/>
                  <a:gd name="connsiteX7" fmla="*/ 4693920 w 8056880"/>
                  <a:gd name="connsiteY7" fmla="*/ 10164 h 477524"/>
                  <a:gd name="connsiteX8" fmla="*/ 5354320 w 8056880"/>
                  <a:gd name="connsiteY8" fmla="*/ 467364 h 477524"/>
                  <a:gd name="connsiteX9" fmla="*/ 6024880 w 8056880"/>
                  <a:gd name="connsiteY9" fmla="*/ 20324 h 477524"/>
                  <a:gd name="connsiteX10" fmla="*/ 6695440 w 8056880"/>
                  <a:gd name="connsiteY10" fmla="*/ 467364 h 477524"/>
                  <a:gd name="connsiteX11" fmla="*/ 7355840 w 8056880"/>
                  <a:gd name="connsiteY11" fmla="*/ 4 h 477524"/>
                  <a:gd name="connsiteX12" fmla="*/ 8056880 w 8056880"/>
                  <a:gd name="connsiteY12" fmla="*/ 477524 h 477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056880" h="477524">
                    <a:moveTo>
                      <a:pt x="0" y="477524"/>
                    </a:moveTo>
                    <a:cubicBezTo>
                      <a:pt x="223520" y="244690"/>
                      <a:pt x="447040" y="11857"/>
                      <a:pt x="670560" y="10164"/>
                    </a:cubicBezTo>
                    <a:cubicBezTo>
                      <a:pt x="894080" y="8471"/>
                      <a:pt x="1117600" y="467364"/>
                      <a:pt x="1341120" y="467364"/>
                    </a:cubicBezTo>
                    <a:cubicBezTo>
                      <a:pt x="1564640" y="467364"/>
                      <a:pt x="1789853" y="10164"/>
                      <a:pt x="2011680" y="10164"/>
                    </a:cubicBezTo>
                    <a:cubicBezTo>
                      <a:pt x="2233507" y="10164"/>
                      <a:pt x="2448560" y="467364"/>
                      <a:pt x="2672080" y="467364"/>
                    </a:cubicBezTo>
                    <a:cubicBezTo>
                      <a:pt x="2895600" y="467364"/>
                      <a:pt x="3127587" y="10164"/>
                      <a:pt x="3352800" y="10164"/>
                    </a:cubicBezTo>
                    <a:cubicBezTo>
                      <a:pt x="3578013" y="10164"/>
                      <a:pt x="3799840" y="467364"/>
                      <a:pt x="4023360" y="467364"/>
                    </a:cubicBezTo>
                    <a:cubicBezTo>
                      <a:pt x="4246880" y="467364"/>
                      <a:pt x="4472093" y="10164"/>
                      <a:pt x="4693920" y="10164"/>
                    </a:cubicBezTo>
                    <a:cubicBezTo>
                      <a:pt x="4915747" y="10164"/>
                      <a:pt x="5132493" y="465671"/>
                      <a:pt x="5354320" y="467364"/>
                    </a:cubicBezTo>
                    <a:cubicBezTo>
                      <a:pt x="5576147" y="469057"/>
                      <a:pt x="5801360" y="20324"/>
                      <a:pt x="6024880" y="20324"/>
                    </a:cubicBezTo>
                    <a:cubicBezTo>
                      <a:pt x="6248400" y="20324"/>
                      <a:pt x="6473613" y="470751"/>
                      <a:pt x="6695440" y="467364"/>
                    </a:cubicBezTo>
                    <a:cubicBezTo>
                      <a:pt x="6917267" y="463977"/>
                      <a:pt x="7128933" y="-1689"/>
                      <a:pt x="7355840" y="4"/>
                    </a:cubicBezTo>
                    <a:cubicBezTo>
                      <a:pt x="7582747" y="1697"/>
                      <a:pt x="7940040" y="399631"/>
                      <a:pt x="8056880" y="477524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フリーフォーム 12"/>
              <p:cNvSpPr/>
              <p:nvPr/>
            </p:nvSpPr>
            <p:spPr>
              <a:xfrm>
                <a:off x="786538" y="843952"/>
                <a:ext cx="3487545" cy="116987"/>
              </a:xfrm>
              <a:custGeom>
                <a:avLst/>
                <a:gdLst>
                  <a:gd name="connsiteX0" fmla="*/ 0 w 8056880"/>
                  <a:gd name="connsiteY0" fmla="*/ 477524 h 477524"/>
                  <a:gd name="connsiteX1" fmla="*/ 670560 w 8056880"/>
                  <a:gd name="connsiteY1" fmla="*/ 10164 h 477524"/>
                  <a:gd name="connsiteX2" fmla="*/ 1341120 w 8056880"/>
                  <a:gd name="connsiteY2" fmla="*/ 467364 h 477524"/>
                  <a:gd name="connsiteX3" fmla="*/ 2011680 w 8056880"/>
                  <a:gd name="connsiteY3" fmla="*/ 10164 h 477524"/>
                  <a:gd name="connsiteX4" fmla="*/ 2672080 w 8056880"/>
                  <a:gd name="connsiteY4" fmla="*/ 467364 h 477524"/>
                  <a:gd name="connsiteX5" fmla="*/ 3352800 w 8056880"/>
                  <a:gd name="connsiteY5" fmla="*/ 10164 h 477524"/>
                  <a:gd name="connsiteX6" fmla="*/ 4023360 w 8056880"/>
                  <a:gd name="connsiteY6" fmla="*/ 467364 h 477524"/>
                  <a:gd name="connsiteX7" fmla="*/ 4693920 w 8056880"/>
                  <a:gd name="connsiteY7" fmla="*/ 10164 h 477524"/>
                  <a:gd name="connsiteX8" fmla="*/ 5354320 w 8056880"/>
                  <a:gd name="connsiteY8" fmla="*/ 467364 h 477524"/>
                  <a:gd name="connsiteX9" fmla="*/ 6024880 w 8056880"/>
                  <a:gd name="connsiteY9" fmla="*/ 20324 h 477524"/>
                  <a:gd name="connsiteX10" fmla="*/ 6695440 w 8056880"/>
                  <a:gd name="connsiteY10" fmla="*/ 467364 h 477524"/>
                  <a:gd name="connsiteX11" fmla="*/ 7355840 w 8056880"/>
                  <a:gd name="connsiteY11" fmla="*/ 4 h 477524"/>
                  <a:gd name="connsiteX12" fmla="*/ 8056880 w 8056880"/>
                  <a:gd name="connsiteY12" fmla="*/ 477524 h 477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056880" h="477524">
                    <a:moveTo>
                      <a:pt x="0" y="477524"/>
                    </a:moveTo>
                    <a:cubicBezTo>
                      <a:pt x="223520" y="244690"/>
                      <a:pt x="447040" y="11857"/>
                      <a:pt x="670560" y="10164"/>
                    </a:cubicBezTo>
                    <a:cubicBezTo>
                      <a:pt x="894080" y="8471"/>
                      <a:pt x="1117600" y="467364"/>
                      <a:pt x="1341120" y="467364"/>
                    </a:cubicBezTo>
                    <a:cubicBezTo>
                      <a:pt x="1564640" y="467364"/>
                      <a:pt x="1789853" y="10164"/>
                      <a:pt x="2011680" y="10164"/>
                    </a:cubicBezTo>
                    <a:cubicBezTo>
                      <a:pt x="2233507" y="10164"/>
                      <a:pt x="2448560" y="467364"/>
                      <a:pt x="2672080" y="467364"/>
                    </a:cubicBezTo>
                    <a:cubicBezTo>
                      <a:pt x="2895600" y="467364"/>
                      <a:pt x="3127587" y="10164"/>
                      <a:pt x="3352800" y="10164"/>
                    </a:cubicBezTo>
                    <a:cubicBezTo>
                      <a:pt x="3578013" y="10164"/>
                      <a:pt x="3799840" y="467364"/>
                      <a:pt x="4023360" y="467364"/>
                    </a:cubicBezTo>
                    <a:cubicBezTo>
                      <a:pt x="4246880" y="467364"/>
                      <a:pt x="4472093" y="10164"/>
                      <a:pt x="4693920" y="10164"/>
                    </a:cubicBezTo>
                    <a:cubicBezTo>
                      <a:pt x="4915747" y="10164"/>
                      <a:pt x="5132493" y="465671"/>
                      <a:pt x="5354320" y="467364"/>
                    </a:cubicBezTo>
                    <a:cubicBezTo>
                      <a:pt x="5576147" y="469057"/>
                      <a:pt x="5801360" y="20324"/>
                      <a:pt x="6024880" y="20324"/>
                    </a:cubicBezTo>
                    <a:cubicBezTo>
                      <a:pt x="6248400" y="20324"/>
                      <a:pt x="6473613" y="470751"/>
                      <a:pt x="6695440" y="467364"/>
                    </a:cubicBezTo>
                    <a:cubicBezTo>
                      <a:pt x="6917267" y="463977"/>
                      <a:pt x="7128933" y="-1689"/>
                      <a:pt x="7355840" y="4"/>
                    </a:cubicBezTo>
                    <a:cubicBezTo>
                      <a:pt x="7582747" y="1697"/>
                      <a:pt x="7940040" y="399631"/>
                      <a:pt x="8056880" y="477524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0982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関連研究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S-memV [Suetake et al.'16]</a:t>
            </a:r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を分割して複数ホストにマイグレーション</a:t>
            </a:r>
            <a:endParaRPr lang="en-US" altLang="ja-JP" dirty="0"/>
          </a:p>
          <a:p>
            <a:pPr lvl="1"/>
            <a:r>
              <a:rPr lang="ja-JP" altLang="en-US" dirty="0"/>
              <a:t>ネットワーク経由のページングにより性能低下</a:t>
            </a:r>
            <a:endParaRPr kumimoji="1" lang="ja-JP" altLang="en-US" dirty="0"/>
          </a:p>
          <a:p>
            <a:r>
              <a:rPr kumimoji="1" lang="en-US" altLang="ja-JP" dirty="0" smtClean="0"/>
              <a:t>Agile</a:t>
            </a:r>
            <a:r>
              <a:rPr kumimoji="1" lang="ja-JP" altLang="en-US" dirty="0" smtClean="0"/>
              <a:t>ライブマイグレーション</a:t>
            </a:r>
            <a:r>
              <a:rPr kumimoji="1" lang="en-US" altLang="ja-JP" dirty="0" smtClean="0"/>
              <a:t> </a:t>
            </a:r>
            <a:r>
              <a:rPr kumimoji="1" lang="en-US" altLang="ja-JP" sz="2400" dirty="0" smtClean="0"/>
              <a:t>[Deshpande et al.'16]</a:t>
            </a:r>
          </a:p>
          <a:p>
            <a:pPr lvl="1"/>
            <a:r>
              <a:rPr lang="ja-JP" altLang="en-US" dirty="0" smtClean="0"/>
              <a:t>ネットワーク上にある</a:t>
            </a:r>
            <a:r>
              <a:rPr lang="en-US" altLang="ja-JP" dirty="0" smtClean="0"/>
              <a:t>VM</a:t>
            </a:r>
            <a:r>
              <a:rPr lang="ja-JP" altLang="en-US" dirty="0" smtClean="0"/>
              <a:t>専用の</a:t>
            </a:r>
            <a:r>
              <a:rPr lang="ja-JP" altLang="en-US" dirty="0"/>
              <a:t>スワップ領域</a:t>
            </a:r>
            <a:r>
              <a:rPr lang="ja-JP" altLang="en-US" dirty="0" smtClean="0"/>
              <a:t>を利用した高速マイグレーション</a:t>
            </a:r>
            <a:endParaRPr lang="en-US" altLang="ja-JP" dirty="0"/>
          </a:p>
          <a:p>
            <a:pPr lvl="1"/>
            <a:r>
              <a:rPr lang="ja-JP" altLang="en-US" dirty="0" smtClean="0"/>
              <a:t>ページングのオーバヘッドが大きい</a:t>
            </a:r>
            <a:endParaRPr kumimoji="1" lang="en-US" altLang="ja-JP" dirty="0" smtClean="0"/>
          </a:p>
          <a:p>
            <a:r>
              <a:rPr lang="en-US" altLang="ja-JP" dirty="0" err="1" smtClean="0"/>
              <a:t>Infiniswap </a:t>
            </a:r>
            <a:r>
              <a:rPr lang="en-US" altLang="ja-JP" dirty="0" smtClean="0"/>
              <a:t>[</a:t>
            </a:r>
            <a:r>
              <a:rPr lang="en-US" altLang="ja-JP" dirty="0" err="1" smtClean="0"/>
              <a:t>Gu</a:t>
            </a:r>
            <a:r>
              <a:rPr lang="en-US" altLang="ja-JP" dirty="0" smtClean="0"/>
              <a:t> et al.’17]</a:t>
            </a:r>
          </a:p>
          <a:p>
            <a:pPr lvl="1"/>
            <a:r>
              <a:rPr lang="ja-JP" altLang="en-US" dirty="0" smtClean="0"/>
              <a:t>高速ネットワークを利用したページング</a:t>
            </a:r>
            <a:endParaRPr lang="en-US" altLang="ja-JP" dirty="0" smtClean="0"/>
          </a:p>
          <a:p>
            <a:pPr lvl="1"/>
            <a:r>
              <a:rPr lang="ja-JP" altLang="en-US" dirty="0" err="1" smtClean="0"/>
              <a:t>高価な</a:t>
            </a:r>
            <a:r>
              <a:rPr lang="en-US" altLang="ja-JP" dirty="0" err="1" smtClean="0"/>
              <a:t>Infiniband</a:t>
            </a:r>
            <a:r>
              <a:rPr lang="ja-JP" altLang="en-US" dirty="0" smtClean="0"/>
              <a:t>が必要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15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8243888" cy="4351338"/>
          </a:xfrm>
        </p:spPr>
        <p:txBody>
          <a:bodyPr/>
          <a:lstStyle/>
          <a:p>
            <a:r>
              <a:rPr lang="ja-JP" altLang="en-US" dirty="0"/>
              <a:t>大容量メモリを持つ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</a:t>
            </a:r>
            <a:r>
              <a:rPr lang="ja-JP" altLang="en-US" dirty="0"/>
              <a:t>マイグレーションを高速化する</a:t>
            </a:r>
            <a:r>
              <a:rPr lang="en-US" altLang="ja-JP" dirty="0"/>
              <a:t>VMemDirect</a:t>
            </a:r>
            <a:r>
              <a:rPr lang="ja-JP" altLang="en-US" dirty="0" smtClean="0"/>
              <a:t>を提案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/>
              <a:t>のメモリを格納先に直接</a:t>
            </a:r>
            <a:r>
              <a:rPr lang="ja-JP" altLang="en-US" dirty="0" smtClean="0"/>
              <a:t>転送</a:t>
            </a:r>
            <a:endParaRPr lang="en-US" altLang="ja-JP" dirty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のメモリアクセス履歴に基づいて格納先を決定</a:t>
            </a:r>
            <a:endParaRPr lang="en-US" altLang="ja-JP" dirty="0" smtClean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専用の仮想メモリを</a:t>
            </a:r>
            <a:r>
              <a:rPr lang="ja-JP" altLang="en-US" dirty="0" smtClean="0"/>
              <a:t>提供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マイグレーション</a:t>
            </a:r>
            <a:r>
              <a:rPr lang="ja-JP" altLang="en-US" dirty="0"/>
              <a:t>性能の向上を確認</a:t>
            </a:r>
            <a:endParaRPr lang="en-US" altLang="ja-JP" dirty="0"/>
          </a:p>
          <a:p>
            <a:r>
              <a:rPr lang="ja-JP" altLang="en-US" dirty="0" smtClean="0"/>
              <a:t>今後の課題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メモリアクセス</a:t>
            </a:r>
            <a:r>
              <a:rPr lang="ja-JP" altLang="en-US" dirty="0"/>
              <a:t>履歴の取得の実装</a:t>
            </a:r>
            <a:endParaRPr lang="en-US" altLang="ja-JP" dirty="0"/>
          </a:p>
          <a:p>
            <a:pPr lvl="1"/>
            <a:r>
              <a:rPr lang="ja-JP" altLang="en-US" dirty="0" smtClean="0"/>
              <a:t>ページアウト</a:t>
            </a:r>
            <a:r>
              <a:rPr lang="ja-JP" altLang="en-US" dirty="0"/>
              <a:t>の実装</a:t>
            </a:r>
            <a:endParaRPr lang="en-US" altLang="ja-JP" dirty="0"/>
          </a:p>
          <a:p>
            <a:pPr lvl="1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16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76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大容量メモリを持つ</a:t>
            </a:r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IaaS</a:t>
            </a:r>
            <a:r>
              <a:rPr kumimoji="1" lang="ja-JP" altLang="en-US" dirty="0" smtClean="0"/>
              <a:t>型クラウドの普及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ユーザ</a:t>
            </a:r>
            <a:r>
              <a:rPr lang="ja-JP" altLang="en-US" dirty="0"/>
              <a:t>に仮想マシン</a:t>
            </a:r>
            <a:r>
              <a:rPr lang="en-US" altLang="ja-JP" dirty="0"/>
              <a:t>(VM)</a:t>
            </a:r>
            <a:r>
              <a:rPr lang="ja-JP" altLang="en-US" dirty="0"/>
              <a:t>を</a:t>
            </a:r>
            <a:r>
              <a:rPr lang="ja-JP" altLang="en-US" dirty="0" smtClean="0"/>
              <a:t>提供</a:t>
            </a:r>
            <a:endParaRPr lang="en-US" altLang="ja-JP" dirty="0"/>
          </a:p>
          <a:p>
            <a:pPr lvl="1"/>
            <a:r>
              <a:rPr lang="ja-JP" altLang="en-US" dirty="0" smtClean="0"/>
              <a:t>自由度</a:t>
            </a:r>
            <a:r>
              <a:rPr lang="ja-JP" altLang="en-US" dirty="0"/>
              <a:t>の高いシステムの構築が</a:t>
            </a:r>
            <a:r>
              <a:rPr lang="ja-JP" altLang="en-US" dirty="0" smtClean="0"/>
              <a:t>可能</a:t>
            </a:r>
            <a:endParaRPr kumimoji="1" lang="en-US" altLang="ja-JP" dirty="0" smtClean="0"/>
          </a:p>
          <a:p>
            <a:r>
              <a:rPr lang="ja-JP" altLang="en-US" dirty="0"/>
              <a:t>大容量メモリを持つ</a:t>
            </a:r>
            <a:r>
              <a:rPr lang="en-US" altLang="ja-JP" dirty="0"/>
              <a:t>VM</a:t>
            </a:r>
            <a:r>
              <a:rPr lang="ja-JP" altLang="en-US" dirty="0"/>
              <a:t>も</a:t>
            </a:r>
            <a:r>
              <a:rPr lang="ja-JP" altLang="en-US" dirty="0" smtClean="0"/>
              <a:t>提供</a:t>
            </a:r>
            <a:endParaRPr lang="en-US" altLang="ja-JP" dirty="0"/>
          </a:p>
          <a:p>
            <a:pPr lvl="1"/>
            <a:r>
              <a:rPr lang="en-US" altLang="ja-JP" dirty="0" smtClean="0"/>
              <a:t>Amazon EC2</a:t>
            </a:r>
            <a:r>
              <a:rPr lang="ja-JP" altLang="en-US" dirty="0" smtClean="0"/>
              <a:t>では</a:t>
            </a:r>
            <a:r>
              <a:rPr lang="en-US" altLang="ja-JP" dirty="0" smtClean="0"/>
              <a:t>4TB</a:t>
            </a:r>
            <a:r>
              <a:rPr lang="ja-JP" altLang="en-US" dirty="0" smtClean="0"/>
              <a:t>の</a:t>
            </a:r>
            <a:r>
              <a:rPr lang="en-US" altLang="ja-JP" dirty="0" smtClean="0"/>
              <a:t>VM</a:t>
            </a:r>
            <a:endParaRPr lang="en-US" altLang="ja-JP" dirty="0"/>
          </a:p>
          <a:p>
            <a:pPr lvl="1"/>
            <a:r>
              <a:rPr lang="ja-JP" altLang="en-US" dirty="0" smtClean="0"/>
              <a:t>ビッグデータの解析などに利用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pic>
        <p:nvPicPr>
          <p:cNvPr id="5" name="Picture 2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585" y="4519851"/>
            <a:ext cx="3064089" cy="203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5831366" y="4886686"/>
            <a:ext cx="1149372" cy="85538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VM</a:t>
            </a:r>
          </a:p>
          <a:p>
            <a:pPr algn="ctr"/>
            <a:r>
              <a:rPr lang="en-US" altLang="ja-JP" dirty="0" smtClean="0"/>
              <a:t>4TB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4707620" y="5351128"/>
            <a:ext cx="952946" cy="5924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VM</a:t>
            </a:r>
          </a:p>
          <a:p>
            <a:pPr algn="ctr"/>
            <a:r>
              <a:rPr lang="en-US" altLang="ja-JP" sz="1400" dirty="0" smtClean="0"/>
              <a:t>16GB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597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8058150" cy="435133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は停止させずに別のホストに移動できる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のすべてのメモリを転送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転送中に更新されたメモリを再送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を停止させて転送を完了し、移送先で再開</a:t>
            </a:r>
            <a:endParaRPr lang="en-US" altLang="ja-JP" dirty="0"/>
          </a:p>
          <a:p>
            <a:r>
              <a:rPr lang="ja-JP" altLang="en-US" dirty="0" smtClean="0"/>
              <a:t>移送先</a:t>
            </a:r>
            <a:r>
              <a:rPr lang="ja-JP" altLang="en-US" dirty="0"/>
              <a:t>ホストに十分な空きメモリが</a:t>
            </a:r>
            <a:r>
              <a:rPr lang="ja-JP" altLang="en-US" dirty="0" smtClean="0"/>
              <a:t>必要</a:t>
            </a:r>
            <a:endParaRPr lang="en-US" altLang="ja-JP" dirty="0"/>
          </a:p>
          <a:p>
            <a:pPr lvl="1"/>
            <a:r>
              <a:rPr lang="ja-JP" altLang="en-US" dirty="0" smtClean="0"/>
              <a:t>このようなホストを</a:t>
            </a:r>
            <a:r>
              <a:rPr lang="ja-JP" altLang="en-US" dirty="0"/>
              <a:t>確保</a:t>
            </a:r>
            <a:r>
              <a:rPr lang="ja-JP" altLang="en-US" dirty="0" smtClean="0"/>
              <a:t>しておくのは高コスト</a:t>
            </a:r>
            <a:endParaRPr lang="en-US" altLang="ja-JP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8" name="フレーム 7"/>
          <p:cNvSpPr/>
          <p:nvPr/>
        </p:nvSpPr>
        <p:spPr>
          <a:xfrm>
            <a:off x="1418716" y="4482353"/>
            <a:ext cx="1970480" cy="187399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移送元</a:t>
            </a:r>
            <a:r>
              <a:rPr lang="ja-JP" altLang="en-US" sz="1600" dirty="0" smtClean="0">
                <a:solidFill>
                  <a:schemeClr val="tx1"/>
                </a:solidFill>
              </a:rPr>
              <a:t>ホスト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フレーム 9"/>
          <p:cNvSpPr/>
          <p:nvPr/>
        </p:nvSpPr>
        <p:spPr>
          <a:xfrm>
            <a:off x="5534526" y="4482353"/>
            <a:ext cx="1904242" cy="1873999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移送先ホスト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3495817" y="5449512"/>
            <a:ext cx="1933924" cy="49924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マイグレーション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573684" y="4864919"/>
            <a:ext cx="1662057" cy="49470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VM</a:t>
            </a:r>
            <a:r>
              <a:rPr lang="ja-JP" altLang="en-US" sz="1600" dirty="0" smtClean="0"/>
              <a:t>本体</a:t>
            </a:r>
            <a:endParaRPr lang="ja-JP" altLang="en-US" sz="16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572927" y="4862815"/>
            <a:ext cx="1662057" cy="49470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VM</a:t>
            </a:r>
            <a:r>
              <a:rPr lang="ja-JP" altLang="en-US" sz="1600" dirty="0" smtClean="0"/>
              <a:t>本体</a:t>
            </a:r>
            <a:endParaRPr lang="ja-JP" altLang="en-US" sz="1600" dirty="0"/>
          </a:p>
        </p:txBody>
      </p:sp>
      <p:sp>
        <p:nvSpPr>
          <p:cNvPr id="24" name="正方形/長方形 23"/>
          <p:cNvSpPr/>
          <p:nvPr/>
        </p:nvSpPr>
        <p:spPr>
          <a:xfrm>
            <a:off x="2594005" y="5674123"/>
            <a:ext cx="279374" cy="550186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4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905957" y="5675969"/>
            <a:ext cx="279374" cy="54834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5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661732" y="5674123"/>
            <a:ext cx="1523599" cy="550186"/>
          </a:xfrm>
          <a:prstGeom prst="roundRect">
            <a:avLst/>
          </a:prstGeom>
          <a:solidFill>
            <a:schemeClr val="bg1">
              <a:alpha val="0"/>
            </a:schemeClr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8" name="正方形/長方形 17"/>
          <p:cNvSpPr/>
          <p:nvPr/>
        </p:nvSpPr>
        <p:spPr>
          <a:xfrm>
            <a:off x="5795483" y="5649737"/>
            <a:ext cx="855309" cy="601436"/>
          </a:xfrm>
          <a:prstGeom prst="rect">
            <a:avLst/>
          </a:prstGeom>
          <a:solidFill>
            <a:schemeClr val="lt1">
              <a:alpha val="0"/>
            </a:schemeClr>
          </a:solidFill>
          <a:ln w="34925"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空き</a:t>
            </a:r>
            <a:endParaRPr lang="en-US" altLang="ja-JP" sz="1600" dirty="0" smtClean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16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メモリ</a:t>
            </a:r>
            <a:endParaRPr lang="en-US" altLang="ja-JP" sz="1600" dirty="0" smtClean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9" name="十字形 18"/>
          <p:cNvSpPr/>
          <p:nvPr/>
        </p:nvSpPr>
        <p:spPr>
          <a:xfrm rot="19018350">
            <a:off x="3952679" y="5248259"/>
            <a:ext cx="879335" cy="883055"/>
          </a:xfrm>
          <a:prstGeom prst="plus">
            <a:avLst>
              <a:gd name="adj" fmla="val 4666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465633" y="5351232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メモリ</a:t>
            </a:r>
            <a:endParaRPr lang="ja-JP" altLang="en-US" sz="1600" b="1" dirty="0"/>
          </a:p>
        </p:txBody>
      </p:sp>
      <p:sp>
        <p:nvSpPr>
          <p:cNvPr id="31" name="正方形/長方形 30"/>
          <p:cNvSpPr/>
          <p:nvPr/>
        </p:nvSpPr>
        <p:spPr>
          <a:xfrm>
            <a:off x="2595108" y="5668647"/>
            <a:ext cx="279374" cy="550186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4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907060" y="5670493"/>
            <a:ext cx="279374" cy="54834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5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662835" y="5668647"/>
            <a:ext cx="1523599" cy="550186"/>
          </a:xfrm>
          <a:prstGeom prst="roundRect">
            <a:avLst/>
          </a:prstGeom>
          <a:solidFill>
            <a:schemeClr val="bg1">
              <a:alpha val="0"/>
            </a:schemeClr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8" name="正方形/長方形 27"/>
          <p:cNvSpPr/>
          <p:nvPr/>
        </p:nvSpPr>
        <p:spPr>
          <a:xfrm>
            <a:off x="1650982" y="5668647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1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969649" y="5668647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2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288316" y="5668647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3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649879" y="5674123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1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968546" y="5674123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2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87213" y="5674123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3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287214" y="5662893"/>
            <a:ext cx="270412" cy="58314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3</a:t>
            </a:r>
            <a:endParaRPr lang="ja-JP" altLang="en-US" sz="1350" dirty="0"/>
          </a:p>
        </p:txBody>
      </p:sp>
      <p:sp>
        <p:nvSpPr>
          <p:cNvPr id="17" name="スライド番号プレースホルダー 3"/>
          <p:cNvSpPr txBox="1">
            <a:spLocks/>
          </p:cNvSpPr>
          <p:nvPr/>
        </p:nvSpPr>
        <p:spPr>
          <a:xfrm>
            <a:off x="1510336" y="6324099"/>
            <a:ext cx="1235078" cy="251759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500" b="1" dirty="0">
                <a:solidFill>
                  <a:schemeClr val="tx1"/>
                </a:solidFill>
              </a:rPr>
              <a:t>更新メモリ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マイグレーション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933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11"/>
    </mc:Choice>
    <mc:Fallback xmlns="">
      <p:transition spd="slow" advTm="305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11111E-6 L 0.12101 0.04005 C 0.14635 0.04908 0.18437 0.05394 0.22396 0.05394 C 0.2691 0.05394 0.30521 0.04908 0.33056 0.04005 L 0.45174 -1.11111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0.12031 0.04005 C 0.14566 0.04908 0.1835 0.05394 0.22291 0.05394 C 0.26805 0.05394 0.30382 0.04908 0.32916 0.04005 L 0.45 -1.11111E-6 " pathEditMode="relative" rAng="0" ptsTypes="AAAAA"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1111E-6 L 0.12014 0.04005 C 0.14514 0.04908 0.18316 0.05394 0.2224 0.05394 C 0.26719 0.05394 0.30313 0.04908 0.32813 0.04005 L 0.44879 -1.11111E-6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26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0.11893 0.04004 C 0.14393 0.04907 0.18125 0.05393 0.22014 0.05393 C 0.26459 0.05393 0.3 0.04907 0.325 0.04004 L 0.4441 3.33333E-6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05" y="268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33333E-6 L 0.11823 0.04004 C 0.14306 0.04907 0.18003 0.05393 0.21858 0.05393 C 0.26285 0.05393 0.29809 0.04907 0.32292 0.04004 L 0.44167 3.33333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0.00093 L 0.11979 0.02546 C 0.14479 0.03171 0.18229 0.03518 0.22153 0.03518 C 0.26632 0.03518 0.30208 0.03171 0.32708 0.02546 L 0.44722 -0.00093 " pathEditMode="fixed" rAng="0" ptsTypes="AAA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61" y="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0.11875 -0.03819 C 0.14375 -0.04676 0.1809 -0.05139 0.21979 -0.05139 C 0.26406 -0.05139 0.29948 -0.04676 0.32448 -0.03819 L 0.4434 -3.7037E-7 " pathEditMode="relative" rAng="0" ptsTypes="AAAAA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70" y="-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12101 0.04004 C 0.14636 0.04907 0.18438 0.05393 0.22396 0.05393 C 0.2691 0.05393 0.30521 0.04907 0.33056 0.04004 L 0.45174 3.33333E-6 " pathEditMode="relative" rAng="0" ptsTypes="AAAAA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0.12031 0.04004 C 0.14566 0.04907 0.18351 0.05393 0.22292 0.05393 C 0.26805 0.05393 0.30382 0.04907 0.32917 0.04004 L 0.45 3.33333E-6 " pathEditMode="relative" rAng="0" ptsTypes="AAAAA">
                                      <p:cBhvr>
                                        <p:cTn id="7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0.12014 0.04004 C 0.14514 0.04907 0.18316 0.05393 0.2224 0.05393 C 0.26719 0.05393 0.30313 0.04907 0.32813 0.04004 L 0.44879 3.33333E-6 " pathEditMode="relative" rAng="0" ptsTypes="AAAAA">
                                      <p:cBhvr>
                                        <p:cTn id="7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9" grpId="2" animBg="1"/>
      <p:bldP spid="12" grpId="0" animBg="1"/>
      <p:bldP spid="24" grpId="0" animBg="1"/>
      <p:bldP spid="25" grpId="0" animBg="1"/>
      <p:bldP spid="20" grpId="1" animBg="1"/>
      <p:bldP spid="18" grpId="0" animBg="1"/>
      <p:bldP spid="19" grpId="0" animBg="1"/>
      <p:bldP spid="31" grpId="0" animBg="1"/>
      <p:bldP spid="31" grpId="1" animBg="1"/>
      <p:bldP spid="32" grpId="0" animBg="1"/>
      <p:bldP spid="32" grpId="1" animBg="1"/>
      <p:bldP spid="27" grpId="0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16" grpId="0" animBg="1"/>
      <p:bldP spid="16" grpId="1" animBg="1"/>
      <p:bldP spid="16" grpId="2" animBg="1"/>
      <p:bldP spid="17" grpId="1"/>
      <p:bldP spid="17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4"/>
          <p:cNvSpPr/>
          <p:nvPr/>
        </p:nvSpPr>
        <p:spPr>
          <a:xfrm>
            <a:off x="5215072" y="5599339"/>
            <a:ext cx="1086771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仮想メモリを用いて必要なメモリ容量を確保</a:t>
            </a:r>
            <a:endParaRPr lang="en-US" altLang="ja-JP" dirty="0"/>
          </a:p>
          <a:p>
            <a:pPr lvl="1"/>
            <a:r>
              <a:rPr lang="ja-JP" altLang="en-US" dirty="0"/>
              <a:t>物理メモリに入り切らないデータはディスクに格納</a:t>
            </a:r>
            <a:endParaRPr lang="en-US" altLang="ja-JP" dirty="0"/>
          </a:p>
          <a:p>
            <a:pPr lvl="1"/>
            <a:r>
              <a:rPr lang="ja-JP" altLang="en-US" dirty="0"/>
              <a:t>物理メモリ容量以上のデータを扱うことが可能</a:t>
            </a:r>
            <a:endParaRPr lang="en-US" altLang="ja-JP" dirty="0"/>
          </a:p>
          <a:p>
            <a:r>
              <a:rPr lang="ja-JP" altLang="en-US" dirty="0"/>
              <a:t>必要に応じてページングを行う</a:t>
            </a:r>
            <a:endParaRPr lang="en-US" altLang="ja-JP" dirty="0"/>
          </a:p>
          <a:p>
            <a:pPr lvl="1"/>
            <a:r>
              <a:rPr lang="ja-JP" altLang="en-US" dirty="0"/>
              <a:t>ページイン：ディスクのデータを物理メモリへ</a:t>
            </a:r>
            <a:endParaRPr lang="en-US" altLang="ja-JP" dirty="0"/>
          </a:p>
          <a:p>
            <a:pPr lvl="1"/>
            <a:r>
              <a:rPr lang="ja-JP" altLang="en-US" dirty="0"/>
              <a:t>ページアウト：物理メモリのデータをディスクへ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仮想メモリを用いた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マイグレーション</a:t>
            </a:r>
            <a:endParaRPr kumimoji="1" lang="ja-JP" altLang="en-US" dirty="0"/>
          </a:p>
        </p:txBody>
      </p:sp>
      <p:grpSp>
        <p:nvGrpSpPr>
          <p:cNvPr id="6" name="図形グループ 5"/>
          <p:cNvGrpSpPr/>
          <p:nvPr/>
        </p:nvGrpSpPr>
        <p:grpSpPr>
          <a:xfrm>
            <a:off x="1063148" y="4572001"/>
            <a:ext cx="1813034" cy="1736385"/>
            <a:chOff x="2228193" y="3507551"/>
            <a:chExt cx="2417379" cy="2315180"/>
          </a:xfrm>
        </p:grpSpPr>
        <p:sp>
          <p:nvSpPr>
            <p:cNvPr id="8" name="フレーム 7"/>
            <p:cNvSpPr/>
            <p:nvPr/>
          </p:nvSpPr>
          <p:spPr>
            <a:xfrm>
              <a:off x="2228193" y="3507551"/>
              <a:ext cx="2417379" cy="2315180"/>
            </a:xfrm>
            <a:prstGeom prst="frame">
              <a:avLst>
                <a:gd name="adj1" fmla="val 1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solidFill>
                    <a:schemeClr val="tx1"/>
                  </a:solidFill>
                </a:rPr>
                <a:t>移送元ホスト</a:t>
              </a:r>
              <a:endParaRPr lang="en-US" altLang="ja-JP" sz="16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417377" y="3982248"/>
              <a:ext cx="2039007" cy="60524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/>
                <a:t>VM</a:t>
              </a:r>
              <a:r>
                <a:rPr lang="ja-JP" altLang="en-US" sz="1600" dirty="0" smtClean="0"/>
                <a:t>本体</a:t>
              </a:r>
              <a:endParaRPr lang="ja-JP" altLang="en-US" sz="1600" dirty="0"/>
            </a:p>
          </p:txBody>
        </p:sp>
      </p:grpSp>
      <p:sp>
        <p:nvSpPr>
          <p:cNvPr id="10" name="フレーム 9"/>
          <p:cNvSpPr/>
          <p:nvPr/>
        </p:nvSpPr>
        <p:spPr>
          <a:xfrm>
            <a:off x="4855999" y="4670042"/>
            <a:ext cx="3239785" cy="1975744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移送先ホスト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 smtClean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円柱 12"/>
          <p:cNvSpPr/>
          <p:nvPr/>
        </p:nvSpPr>
        <p:spPr>
          <a:xfrm>
            <a:off x="6625691" y="5299023"/>
            <a:ext cx="1376227" cy="981638"/>
          </a:xfrm>
          <a:prstGeom prst="can">
            <a:avLst>
              <a:gd name="adj" fmla="val 20478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ディスク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endParaRPr lang="en-US" altLang="ja-JP" sz="1600" dirty="0"/>
          </a:p>
        </p:txBody>
      </p:sp>
      <p:sp>
        <p:nvSpPr>
          <p:cNvPr id="14" name="右矢印 13"/>
          <p:cNvSpPr/>
          <p:nvPr/>
        </p:nvSpPr>
        <p:spPr>
          <a:xfrm>
            <a:off x="3099344" y="5381164"/>
            <a:ext cx="1511754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6" name="U ターン矢印 15"/>
          <p:cNvSpPr/>
          <p:nvPr/>
        </p:nvSpPr>
        <p:spPr>
          <a:xfrm flipV="1">
            <a:off x="5679035" y="6251198"/>
            <a:ext cx="1374570" cy="298718"/>
          </a:xfrm>
          <a:prstGeom prst="uturnArrow">
            <a:avLst>
              <a:gd name="adj1" fmla="val 25000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rgbClr val="FFFF00"/>
              </a:solidFill>
            </a:endParaRPr>
          </a:p>
        </p:txBody>
      </p:sp>
      <p:sp>
        <p:nvSpPr>
          <p:cNvPr id="17" name="U ターン矢印 16"/>
          <p:cNvSpPr/>
          <p:nvPr/>
        </p:nvSpPr>
        <p:spPr>
          <a:xfrm flipH="1">
            <a:off x="5677269" y="5153228"/>
            <a:ext cx="1348644" cy="359022"/>
          </a:xfrm>
          <a:prstGeom prst="uturnArrow">
            <a:avLst>
              <a:gd name="adj1" fmla="val 18137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rgbClr val="FFFF00"/>
              </a:solidFill>
            </a:endParaRPr>
          </a:p>
        </p:txBody>
      </p:sp>
      <p:sp>
        <p:nvSpPr>
          <p:cNvPr id="18" name="スライド番号プレースホルダー 3"/>
          <p:cNvSpPr txBox="1">
            <a:spLocks/>
          </p:cNvSpPr>
          <p:nvPr/>
        </p:nvSpPr>
        <p:spPr>
          <a:xfrm>
            <a:off x="2965969" y="507606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tx1"/>
                </a:solidFill>
              </a:rPr>
              <a:t>マイグレーション</a:t>
            </a:r>
            <a:endParaRPr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20" name="スライド番号プレースホルダー 3"/>
          <p:cNvSpPr txBox="1">
            <a:spLocks/>
          </p:cNvSpPr>
          <p:nvPr/>
        </p:nvSpPr>
        <p:spPr>
          <a:xfrm>
            <a:off x="7062644" y="6181175"/>
            <a:ext cx="14312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500" b="1" dirty="0" smtClean="0">
                <a:solidFill>
                  <a:schemeClr val="tx1"/>
                </a:solidFill>
              </a:rPr>
              <a:t>ページアウト</a:t>
            </a:r>
            <a:endParaRPr lang="ja-JP" altLang="en-US" sz="1500" b="1" dirty="0">
              <a:solidFill>
                <a:schemeClr val="tx1"/>
              </a:solidFill>
            </a:endParaRPr>
          </a:p>
        </p:txBody>
      </p:sp>
      <p:sp>
        <p:nvSpPr>
          <p:cNvPr id="21" name="スライド番号プレースホルダー 3"/>
          <p:cNvSpPr txBox="1">
            <a:spLocks/>
          </p:cNvSpPr>
          <p:nvPr/>
        </p:nvSpPr>
        <p:spPr>
          <a:xfrm>
            <a:off x="6599203" y="4915285"/>
            <a:ext cx="1402715" cy="2685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tx1"/>
                </a:solidFill>
              </a:rPr>
              <a:t>ページイン</a:t>
            </a:r>
            <a:endParaRPr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461114" y="5675969"/>
            <a:ext cx="279374" cy="54834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5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149162" y="5674123"/>
            <a:ext cx="279374" cy="550186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4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842370" y="5674123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3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523703" y="5674123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2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205036" y="5674123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1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10635" y="5414351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メモリ</a:t>
            </a:r>
            <a:endParaRPr lang="ja-JP" altLang="en-US" sz="1600" b="1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930612" y="4950982"/>
            <a:ext cx="1112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物理</a:t>
            </a:r>
            <a:endParaRPr lang="en-US" altLang="ja-JP" sz="1600" b="1" dirty="0" smtClean="0"/>
          </a:p>
          <a:p>
            <a:r>
              <a:rPr lang="ja-JP" altLang="en-US" sz="1600" b="1" dirty="0" smtClean="0"/>
              <a:t>メモリ</a:t>
            </a:r>
            <a:endParaRPr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2784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L 0.12101 0.04005 C 0.14635 0.04908 0.18437 0.05394 0.22396 0.05394 C 0.2691 0.05394 0.30521 0.04908 0.33055 0.04005 L 0.45173 -1.11111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1111E-6 L 0.12032 0.04005 C 0.14566 0.04908 0.18351 0.05394 0.22292 0.05394 C 0.26806 0.05394 0.30382 0.04908 0.32917 0.04005 L 0.45 -1.11111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1111E-6 L 0.12014 0.04005 C 0.14514 0.04908 0.18316 0.05394 0.2224 0.05394 C 0.26719 0.05394 0.30313 0.04908 0.32813 0.04005 L 0.44879 -1.11111E-6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173 -1.11111E-6 L 0.49635 0.04005 C 0.50573 0.04908 0.51979 0.05394 0.53437 0.05394 C 0.55121 0.05394 0.56441 0.04908 0.57378 0.04005 L 0.61875 -1.11111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5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162 L 0.09305 0.04167 C 0.11267 0.0507 0.14201 0.05556 0.17257 0.05556 C 0.20746 0.05556 0.23524 0.0507 0.25486 0.04167 L 0.34843 0.00162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-1.11111E-6 L 0.49428 0.04005 C 0.50365 0.04908 0.51737 0.05394 0.5323 0.05394 C 0.54862 0.05394 0.56198 0.04908 0.57136 0.04005 L 0.61615 -1.11111E-6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99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162 L 0.09202 0.04167 C 0.11164 0.0507 0.14098 0.05556 0.17153 0.05556 C 0.20643 0.05556 0.23421 0.0507 0.25382 0.04167 L 0.34757 0.00162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57 -0.00023 L 0.40139 0.03982 C 0.41285 0.04885 0.42987 0.05371 0.44775 0.05371 C 0.46806 0.05371 0.48421 0.04885 0.49601 0.03982 L 0.5507 -0.00023 " pathEditMode="relative" rAng="0" ptsTypes="AAAAA">
                                      <p:cBhvr>
                                        <p:cTn id="3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56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875 -1.11111E-6 L 0.58229 -0.04745 C 0.57483 -0.0581 0.56319 -0.06366 0.55156 -0.06366 C 0.53837 -0.06366 0.52743 -0.0581 0.51996 -0.04745 L 0.48455 -1.11111E-6 " pathEditMode="relative" rAng="0" ptsTypes="AAAAA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-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5" grpId="0" animBg="1"/>
      <p:bldP spid="24" grpId="0" animBg="1"/>
      <p:bldP spid="23" grpId="0" animBg="1"/>
      <p:bldP spid="23" grpId="1" animBg="1"/>
      <p:bldP spid="22" grpId="0" animBg="1"/>
      <p:bldP spid="22" grpId="1" animBg="1"/>
      <p:bldP spid="22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マイグレーションとの相性が悪い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のメモリ転送中に大量のページアウトが発生</a:t>
            </a:r>
            <a:endParaRPr lang="en-US" altLang="ja-JP" dirty="0"/>
          </a:p>
          <a:p>
            <a:pPr lvl="2"/>
            <a:r>
              <a:rPr lang="ja-JP" altLang="en-US" dirty="0"/>
              <a:t>物理メモリに格納されたデータが後で追い出される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のメモリ再送時にページインが発生</a:t>
            </a:r>
            <a:endParaRPr lang="en-US" altLang="ja-JP" dirty="0"/>
          </a:p>
          <a:p>
            <a:pPr lvl="2"/>
            <a:r>
              <a:rPr lang="ja-JP" altLang="en-US" dirty="0"/>
              <a:t>更新は物理メモリ上でしか行えない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再開時にページインが発生</a:t>
            </a:r>
            <a:endParaRPr lang="en-US" altLang="ja-JP" dirty="0"/>
          </a:p>
          <a:p>
            <a:pPr lvl="2"/>
            <a:r>
              <a:rPr lang="ja-JP" altLang="en-US" dirty="0"/>
              <a:t>仮想化ソフトウェアのメモリが必要になる</a:t>
            </a:r>
            <a:endParaRPr lang="en-US" altLang="ja-JP" sz="2400" dirty="0"/>
          </a:p>
          <a:p>
            <a:endParaRPr kumimoji="1" lang="ja-JP" altLang="en-US" dirty="0"/>
          </a:p>
        </p:txBody>
      </p:sp>
      <p:sp>
        <p:nvSpPr>
          <p:cNvPr id="22" name="右矢印 21"/>
          <p:cNvSpPr/>
          <p:nvPr/>
        </p:nvSpPr>
        <p:spPr>
          <a:xfrm>
            <a:off x="3148034" y="5322325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029139" y="5076157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マイグレーション</a:t>
            </a:r>
            <a:endParaRPr kumimoji="1" lang="ja-JP" altLang="en-US" sz="16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ounded Rectangle 4"/>
          <p:cNvSpPr/>
          <p:nvPr/>
        </p:nvSpPr>
        <p:spPr>
          <a:xfrm>
            <a:off x="5225317" y="5526214"/>
            <a:ext cx="1032361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6" name="フレーム 5"/>
          <p:cNvSpPr/>
          <p:nvPr/>
        </p:nvSpPr>
        <p:spPr>
          <a:xfrm>
            <a:off x="5046197" y="4747386"/>
            <a:ext cx="2970272" cy="1513490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移送先ホスト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146389" y="5598696"/>
            <a:ext cx="1529255" cy="55622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/>
          </a:p>
        </p:txBody>
      </p:sp>
      <p:sp>
        <p:nvSpPr>
          <p:cNvPr id="8" name="円柱 7"/>
          <p:cNvSpPr/>
          <p:nvPr/>
        </p:nvSpPr>
        <p:spPr>
          <a:xfrm>
            <a:off x="6533792" y="5502932"/>
            <a:ext cx="1373591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ディスク</a:t>
            </a:r>
          </a:p>
        </p:txBody>
      </p:sp>
      <p:grpSp>
        <p:nvGrpSpPr>
          <p:cNvPr id="9" name="図形グループ 8"/>
          <p:cNvGrpSpPr/>
          <p:nvPr/>
        </p:nvGrpSpPr>
        <p:grpSpPr>
          <a:xfrm>
            <a:off x="1014419" y="4527395"/>
            <a:ext cx="1813034" cy="1733800"/>
            <a:chOff x="2228193" y="3804744"/>
            <a:chExt cx="2417379" cy="2017987"/>
          </a:xfrm>
        </p:grpSpPr>
        <p:sp>
          <p:nvSpPr>
            <p:cNvPr id="10" name="フレーム 9"/>
            <p:cNvSpPr/>
            <p:nvPr/>
          </p:nvSpPr>
          <p:spPr>
            <a:xfrm>
              <a:off x="2228193" y="3804744"/>
              <a:ext cx="2417379" cy="2017987"/>
            </a:xfrm>
            <a:prstGeom prst="frame">
              <a:avLst>
                <a:gd name="adj1" fmla="val 1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solidFill>
                    <a:schemeClr val="tx1"/>
                  </a:solidFill>
                </a:rPr>
                <a:t>移送元ホスト</a:t>
              </a:r>
              <a:endParaRPr lang="en-US" altLang="ja-JP" sz="16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</a:endParaRPr>
            </a:p>
            <a:p>
              <a:pPr algn="ctr"/>
              <a:endParaRPr lang="ja-JP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417377" y="4208491"/>
              <a:ext cx="2039007" cy="6052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/>
                <a:t>VM</a:t>
              </a:r>
              <a:r>
                <a:rPr lang="ja-JP" altLang="en-US" sz="1600" dirty="0" smtClean="0"/>
                <a:t>本体</a:t>
              </a:r>
              <a:endParaRPr lang="ja-JP" altLang="en-US" sz="1600" dirty="0"/>
            </a:p>
          </p:txBody>
        </p:sp>
      </p:grpSp>
      <p:sp>
        <p:nvSpPr>
          <p:cNvPr id="21" name="テキスト ボックス 27"/>
          <p:cNvSpPr txBox="1"/>
          <p:nvPr/>
        </p:nvSpPr>
        <p:spPr>
          <a:xfrm>
            <a:off x="5144885" y="5156639"/>
            <a:ext cx="14038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物理</a:t>
            </a:r>
            <a:r>
              <a:rPr lang="ja-JP" altLang="en-US" sz="1600" b="1" dirty="0" smtClean="0"/>
              <a:t>メモリ</a:t>
            </a:r>
            <a:endParaRPr lang="ja-JP" altLang="en-US" sz="1600" b="1" dirty="0"/>
          </a:p>
        </p:txBody>
      </p:sp>
      <p:sp>
        <p:nvSpPr>
          <p:cNvPr id="13" name="スライド番号プレースホルダー 3"/>
          <p:cNvSpPr txBox="1">
            <a:spLocks/>
          </p:cNvSpPr>
          <p:nvPr/>
        </p:nvSpPr>
        <p:spPr>
          <a:xfrm>
            <a:off x="2099657" y="6201293"/>
            <a:ext cx="1108602" cy="32097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500" b="1" dirty="0" smtClean="0">
                <a:solidFill>
                  <a:schemeClr val="tx1"/>
                </a:solidFill>
              </a:rPr>
              <a:t>更新メモリ</a:t>
            </a:r>
            <a:endParaRPr lang="ja-JP" altLang="en-US" sz="1500" b="1" dirty="0">
              <a:solidFill>
                <a:schemeClr val="tx1"/>
              </a:solidFill>
            </a:endParaRPr>
          </a:p>
        </p:txBody>
      </p:sp>
      <p:sp>
        <p:nvSpPr>
          <p:cNvPr id="14" name="スライド番号プレースホルダー 3"/>
          <p:cNvSpPr txBox="1">
            <a:spLocks/>
          </p:cNvSpPr>
          <p:nvPr/>
        </p:nvSpPr>
        <p:spPr>
          <a:xfrm>
            <a:off x="6312111" y="6322918"/>
            <a:ext cx="1021883" cy="32097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500" b="1" dirty="0" smtClean="0">
                <a:solidFill>
                  <a:schemeClr val="tx1"/>
                </a:solidFill>
              </a:rPr>
              <a:t>更新されるメモリ</a:t>
            </a:r>
            <a:endParaRPr lang="ja-JP" altLang="en-US" sz="1500" b="1" dirty="0">
              <a:solidFill>
                <a:schemeClr val="tx1"/>
              </a:solidFill>
            </a:endParaRPr>
          </a:p>
        </p:txBody>
      </p:sp>
      <p:sp>
        <p:nvSpPr>
          <p:cNvPr id="16" name="スライド番号プレースホルダー 3"/>
          <p:cNvSpPr txBox="1">
            <a:spLocks/>
          </p:cNvSpPr>
          <p:nvPr/>
        </p:nvSpPr>
        <p:spPr>
          <a:xfrm>
            <a:off x="5740940" y="6303160"/>
            <a:ext cx="1580786" cy="3483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500" b="1" dirty="0" smtClean="0">
                <a:solidFill>
                  <a:schemeClr val="tx1"/>
                </a:solidFill>
              </a:rPr>
              <a:t>仮想化ソフトウェアのメモリ</a:t>
            </a:r>
            <a:endParaRPr lang="ja-JP" altLang="en-US" sz="1500" b="1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19922" y="5353708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メモリ</a:t>
            </a:r>
            <a:endParaRPr lang="ja-JP" altLang="en-US" sz="1600" b="1" dirty="0"/>
          </a:p>
        </p:txBody>
      </p:sp>
      <p:sp>
        <p:nvSpPr>
          <p:cNvPr id="31" name="正方形/長方形 30"/>
          <p:cNvSpPr/>
          <p:nvPr/>
        </p:nvSpPr>
        <p:spPr>
          <a:xfrm>
            <a:off x="5618111" y="5597650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2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977028" y="5597650"/>
            <a:ext cx="279374" cy="54834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5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936778" y="5597650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3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662242" y="5599431"/>
            <a:ext cx="279374" cy="550186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4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299444" y="5597650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1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141341" y="5597650"/>
            <a:ext cx="284663" cy="55831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350" dirty="0" smtClean="0"/>
              <a:t>4</a:t>
            </a:r>
            <a:endParaRPr lang="ja-JP" altLang="en-US" sz="1350" dirty="0"/>
          </a:p>
        </p:txBody>
      </p:sp>
      <p:sp>
        <p:nvSpPr>
          <p:cNvPr id="28" name="正方形/長方形 27"/>
          <p:cNvSpPr/>
          <p:nvPr/>
        </p:nvSpPr>
        <p:spPr>
          <a:xfrm>
            <a:off x="2404839" y="5611135"/>
            <a:ext cx="279374" cy="54834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5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104558" y="5607217"/>
            <a:ext cx="279374" cy="550186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4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618111" y="5607343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2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302974" y="5606306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1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662242" y="5599431"/>
            <a:ext cx="279374" cy="550186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4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938266" y="5613885"/>
            <a:ext cx="256052" cy="521278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797766" y="5607217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3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仮想メモリを用いる問題点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38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0139 L 0.05781 0.04144 C 0.07014 0.05046 0.0882 0.05533 0.10712 0.05533 C 0.12882 0.05533 0.14601 0.05046 0.15834 0.04144 L 0.21632 0.0013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0.00116 L -0.03923 -0.04329 C -0.04757 -0.05324 -0.06041 -0.05856 -0.07343 -0.05856 C -0.08836 -0.05856 -0.10052 -0.05324 -0.10885 -0.04329 L -0.14913 0.0011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17" y="-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069 L 0.09011 -0.00463 C 0.10955 -0.00579 0.13889 -0.00602 0.1691 -0.00602 C 0.20382 -0.00602 0.2316 -0.00579 0.25104 -0.00463 L 0.34427 0.00069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1.48148E-6 L 0.03993 0.04491 C 0.04809 0.05509 0.06041 0.06088 0.07309 0.06088 C 0.08785 0.06088 0.0993 0.05509 0.10764 0.04491 L 0.14687 -1.48148E-6 " pathEditMode="relative" rAng="0" ptsTypes="AAAAA"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0.12013 0.04005 C 0.14513 0.04907 0.18316 0.05393 0.22239 0.05393 C 0.26718 0.05393 0.30312 0.04907 0.32812 0.04005 L 0.44878 1.11111E-6 " pathEditMode="relative" rAng="0" ptsTypes="AAAAA">
                                      <p:cBhvr>
                                        <p:cTn id="5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7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225 1.11111E-6 L 0.5 0.04005 C 0.51024 0.04907 0.52517 0.05393 0.54097 0.05393 C 0.55885 0.05393 0.57309 0.04907 0.58333 0.04005 L 0.63142 1.11111E-6 " pathEditMode="relative" rAng="0" ptsTypes="AAAAA">
                                      <p:cBhvr>
                                        <p:cTn id="6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58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37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774 0.00116 L 0.10781 -0.03449 C 0.09948 -0.04236 0.08698 -0.04699 0.07396 -0.04699 C 0.05903 -0.04699 0.04739 -0.04236 0.03906 -0.03449 L -0.00104 0.00116 " pathEditMode="relative" rAng="0" ptsTypes="AAAAA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48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1"/>
      <p:bldP spid="16" grpId="1"/>
      <p:bldP spid="31" grpId="0" animBg="1"/>
      <p:bldP spid="34" grpId="3" animBg="1"/>
      <p:bldP spid="34" grpId="4" animBg="1"/>
      <p:bldP spid="32" grpId="0" animBg="1"/>
      <p:bldP spid="33" grpId="0" animBg="1"/>
      <p:bldP spid="33" grpId="1" animBg="1"/>
      <p:bldP spid="30" grpId="0" animBg="1"/>
      <p:bldP spid="30" grpId="1" animBg="1"/>
      <p:bldP spid="19" grpId="0" animBg="1"/>
      <p:bldP spid="19" grpId="1" animBg="1"/>
      <p:bldP spid="28" grpId="2" animBg="1"/>
      <p:bldP spid="28" grpId="3" animBg="1"/>
      <p:bldP spid="27" grpId="1" animBg="1"/>
      <p:bldP spid="27" grpId="2" animBg="1"/>
      <p:bldP spid="25" grpId="2" animBg="1"/>
      <p:bldP spid="24" grpId="3" animBg="1"/>
      <p:bldP spid="35" grpId="2" animBg="1"/>
      <p:bldP spid="15" grpId="0" animBg="1"/>
      <p:bldP spid="15" grpId="1" animBg="1"/>
      <p:bldP spid="15" grpId="2" animBg="1"/>
      <p:bldP spid="26" grpId="0" animBg="1"/>
      <p:bldP spid="26" grpId="1" animBg="1"/>
      <p:bldP spid="26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ja-JP" altLang="en-US" dirty="0"/>
              <a:t>提案：</a:t>
            </a:r>
            <a:r>
              <a:rPr lang="en-US" altLang="ja-JP" dirty="0" err="1"/>
              <a:t>VMemDirect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仮想メモリとの連携に</a:t>
            </a:r>
            <a:r>
              <a:rPr lang="ja-JP" altLang="en-US" dirty="0" smtClean="0"/>
              <a:t>より</a:t>
            </a:r>
            <a:r>
              <a:rPr lang="en-US" altLang="ja-JP" dirty="0" smtClean="0"/>
              <a:t>VM</a:t>
            </a:r>
            <a:r>
              <a:rPr lang="ja-JP" altLang="en-US" dirty="0" smtClean="0"/>
              <a:t>マイグレーションを高速化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のメモリを格納先に直接転送</a:t>
            </a:r>
            <a:endParaRPr lang="en-US" altLang="ja-JP" dirty="0"/>
          </a:p>
          <a:p>
            <a:pPr lvl="1"/>
            <a:r>
              <a:rPr lang="ja-JP" altLang="en-US" dirty="0"/>
              <a:t>メモリアクセス履歴に基づいて格納先を決定</a:t>
            </a:r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専用の仮想メモリを提供</a:t>
            </a:r>
            <a:endParaRPr lang="en-US" altLang="ja-JP" dirty="0"/>
          </a:p>
          <a:p>
            <a:pPr lvl="2"/>
            <a:r>
              <a:rPr lang="ja-JP" altLang="en-US" dirty="0"/>
              <a:t>マイグレーション中のページングを抑制</a:t>
            </a:r>
            <a:endParaRPr lang="en-US" altLang="ja-JP" dirty="0"/>
          </a:p>
          <a:p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27" name="フレーム 26"/>
          <p:cNvSpPr/>
          <p:nvPr/>
        </p:nvSpPr>
        <p:spPr>
          <a:xfrm>
            <a:off x="4618585" y="4368800"/>
            <a:ext cx="2823868" cy="1681080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移送先ホスト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30" name="円柱 29"/>
          <p:cNvSpPr/>
          <p:nvPr/>
        </p:nvSpPr>
        <p:spPr>
          <a:xfrm>
            <a:off x="6386602" y="5247047"/>
            <a:ext cx="948366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 smtClean="0">
                <a:solidFill>
                  <a:schemeClr val="tx1"/>
                </a:solidFill>
              </a:rPr>
              <a:t>ディスク</a:t>
            </a:r>
            <a:endParaRPr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35" name="Rounded Rectangle 4"/>
          <p:cNvSpPr/>
          <p:nvPr/>
        </p:nvSpPr>
        <p:spPr>
          <a:xfrm>
            <a:off x="4979810" y="5243989"/>
            <a:ext cx="1044033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36" name="テキスト ボックス 27"/>
          <p:cNvSpPr txBox="1"/>
          <p:nvPr/>
        </p:nvSpPr>
        <p:spPr>
          <a:xfrm>
            <a:off x="4897007" y="4952103"/>
            <a:ext cx="1214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物理</a:t>
            </a:r>
            <a:r>
              <a:rPr lang="ja-JP" altLang="en-US" sz="1600" b="1" dirty="0" smtClean="0"/>
              <a:t>メモリ</a:t>
            </a:r>
            <a:endParaRPr lang="ja-JP" altLang="en-US" sz="1600" b="1" dirty="0"/>
          </a:p>
        </p:txBody>
      </p:sp>
      <p:grpSp>
        <p:nvGrpSpPr>
          <p:cNvPr id="55" name="図形グループ 54"/>
          <p:cNvGrpSpPr/>
          <p:nvPr/>
        </p:nvGrpSpPr>
        <p:grpSpPr>
          <a:xfrm>
            <a:off x="823919" y="4427230"/>
            <a:ext cx="1813034" cy="1606482"/>
            <a:chOff x="2259724" y="3857296"/>
            <a:chExt cx="2417379" cy="2141976"/>
          </a:xfrm>
        </p:grpSpPr>
        <p:grpSp>
          <p:nvGrpSpPr>
            <p:cNvPr id="56" name="図形グループ 55"/>
            <p:cNvGrpSpPr/>
            <p:nvPr/>
          </p:nvGrpSpPr>
          <p:grpSpPr>
            <a:xfrm>
              <a:off x="2259724" y="3857296"/>
              <a:ext cx="2417379" cy="2141976"/>
              <a:chOff x="2228193" y="3804744"/>
              <a:chExt cx="2417379" cy="2141976"/>
            </a:xfrm>
          </p:grpSpPr>
          <p:sp>
            <p:nvSpPr>
              <p:cNvPr id="58" name="フレーム 57"/>
              <p:cNvSpPr/>
              <p:nvPr/>
            </p:nvSpPr>
            <p:spPr>
              <a:xfrm>
                <a:off x="2228193" y="3804744"/>
                <a:ext cx="2417379" cy="2141976"/>
              </a:xfrm>
              <a:prstGeom prst="frame">
                <a:avLst>
                  <a:gd name="adj1" fmla="val 1281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600" dirty="0">
                    <a:solidFill>
                      <a:schemeClr val="tx1"/>
                    </a:solidFill>
                  </a:rPr>
                  <a:t>移送元ホスト</a:t>
                </a:r>
                <a:endParaRPr lang="en-US" altLang="ja-JP" sz="1600" dirty="0">
                  <a:solidFill>
                    <a:schemeClr val="tx1"/>
                  </a:solidFill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</a:endParaRPr>
              </a:p>
              <a:p>
                <a:pPr algn="ctr"/>
                <a:endParaRPr lang="ja-JP" altLang="en-US" sz="13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2417377" y="4208491"/>
                <a:ext cx="2039007" cy="605246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600" dirty="0" smtClean="0"/>
                  <a:t>VM</a:t>
                </a:r>
                <a:r>
                  <a:rPr lang="ja-JP" altLang="en-US" sz="1600" dirty="0" smtClean="0"/>
                  <a:t>本体</a:t>
                </a:r>
                <a:endParaRPr lang="ja-JP" altLang="en-US" sz="1600" dirty="0"/>
              </a:p>
            </p:txBody>
          </p:sp>
        </p:grpSp>
        <p:sp>
          <p:nvSpPr>
            <p:cNvPr id="57" name="正方形/長方形 56"/>
            <p:cNvSpPr/>
            <p:nvPr/>
          </p:nvSpPr>
          <p:spPr>
            <a:xfrm>
              <a:off x="2448908" y="5026068"/>
              <a:ext cx="2039007" cy="8582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/>
                <a:t>メモリ</a:t>
              </a:r>
            </a:p>
          </p:txBody>
        </p:sp>
      </p:grpSp>
      <p:sp>
        <p:nvSpPr>
          <p:cNvPr id="60" name="右矢印 59"/>
          <p:cNvSpPr/>
          <p:nvPr/>
        </p:nvSpPr>
        <p:spPr>
          <a:xfrm>
            <a:off x="2831884" y="5111700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712989" y="4865532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マイグレーション</a:t>
            </a:r>
            <a:endParaRPr kumimoji="1" lang="ja-JP" altLang="en-US" sz="1600" dirty="0"/>
          </a:p>
        </p:txBody>
      </p:sp>
      <p:sp>
        <p:nvSpPr>
          <p:cNvPr id="33" name="U ターン矢印 32"/>
          <p:cNvSpPr/>
          <p:nvPr/>
        </p:nvSpPr>
        <p:spPr>
          <a:xfrm flipV="1">
            <a:off x="2102000" y="5947251"/>
            <a:ext cx="3408781" cy="333381"/>
          </a:xfrm>
          <a:prstGeom prst="uturnArrow">
            <a:avLst>
              <a:gd name="adj1" fmla="val 29987"/>
              <a:gd name="adj2" fmla="val 25000"/>
              <a:gd name="adj3" fmla="val 39595"/>
              <a:gd name="adj4" fmla="val 62899"/>
              <a:gd name="adj5" fmla="val 1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</a:endParaRPr>
          </a:p>
        </p:txBody>
      </p:sp>
      <p:sp>
        <p:nvSpPr>
          <p:cNvPr id="34" name="U ターン矢印 33"/>
          <p:cNvSpPr/>
          <p:nvPr/>
        </p:nvSpPr>
        <p:spPr>
          <a:xfrm flipV="1">
            <a:off x="2029354" y="5960335"/>
            <a:ext cx="4978806" cy="437324"/>
          </a:xfrm>
          <a:prstGeom prst="uturnArrow">
            <a:avLst>
              <a:gd name="adj1" fmla="val 19298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72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柱 26"/>
          <p:cNvSpPr/>
          <p:nvPr/>
        </p:nvSpPr>
        <p:spPr>
          <a:xfrm>
            <a:off x="6845574" y="5462196"/>
            <a:ext cx="948366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 smtClean="0">
                <a:solidFill>
                  <a:schemeClr val="tx1"/>
                </a:solidFill>
              </a:rPr>
              <a:t>ディスク</a:t>
            </a:r>
            <a:endParaRPr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31" name="Rounded Rectangle 4"/>
          <p:cNvSpPr/>
          <p:nvPr/>
        </p:nvSpPr>
        <p:spPr>
          <a:xfrm>
            <a:off x="5122263" y="5459138"/>
            <a:ext cx="1044033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085426" y="5546442"/>
            <a:ext cx="1529255" cy="55622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VM</a:t>
            </a:r>
            <a:r>
              <a:rPr lang="ja-JP" altLang="en-US" dirty="0"/>
              <a:t>のメモリを移送先ホストの</a:t>
            </a:r>
            <a:r>
              <a:rPr lang="ja-JP" altLang="en-US" dirty="0" smtClean="0"/>
              <a:t>物理メモリまたはディスクに直接格納</a:t>
            </a:r>
            <a:endParaRPr lang="en-US" altLang="ja-JP" dirty="0" smtClean="0"/>
          </a:p>
          <a:p>
            <a:pPr lvl="1"/>
            <a:r>
              <a:rPr lang="ja-JP" altLang="en-US" dirty="0"/>
              <a:t>移送元ホストでメモリの格納先を決定</a:t>
            </a:r>
            <a:endParaRPr lang="en-US" altLang="ja-JP" dirty="0"/>
          </a:p>
          <a:p>
            <a:pPr lvl="1"/>
            <a:r>
              <a:rPr lang="ja-JP" altLang="en-US" dirty="0"/>
              <a:t>格納先を指定する情報を付与してメモリを転送</a:t>
            </a:r>
            <a:endParaRPr lang="en-US" altLang="ja-JP" dirty="0"/>
          </a:p>
          <a:p>
            <a:r>
              <a:rPr lang="ja-JP" altLang="en-US" dirty="0" smtClean="0"/>
              <a:t>ページングのオーバヘッドを削減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物理メモリとディスク間でのデータ転送が不要</a:t>
            </a:r>
            <a:endParaRPr lang="en-US" altLang="ja-JP" dirty="0" smtClean="0"/>
          </a:p>
          <a:p>
            <a:pPr lvl="1"/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24" name="フレーム 23"/>
          <p:cNvSpPr/>
          <p:nvPr/>
        </p:nvSpPr>
        <p:spPr>
          <a:xfrm>
            <a:off x="5042389" y="4583949"/>
            <a:ext cx="2823868" cy="1681080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移送先ホスト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3119434" y="5306507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</p:txBody>
      </p:sp>
      <p:sp>
        <p:nvSpPr>
          <p:cNvPr id="22" name="Left-Right Arrow 5"/>
          <p:cNvSpPr/>
          <p:nvPr/>
        </p:nvSpPr>
        <p:spPr>
          <a:xfrm>
            <a:off x="6129679" y="5545247"/>
            <a:ext cx="742360" cy="368161"/>
          </a:xfrm>
          <a:prstGeom prst="leftRightArrow">
            <a:avLst/>
          </a:prstGeom>
          <a:solidFill>
            <a:srgbClr val="4779D2"/>
          </a:solidFill>
          <a:ln w="38100">
            <a:solidFill>
              <a:srgbClr val="4779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000539" y="5060339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マイグレーション</a:t>
            </a:r>
            <a:endParaRPr kumimoji="1" lang="ja-JP" altLang="en-US" sz="1600" dirty="0"/>
          </a:p>
        </p:txBody>
      </p:sp>
      <p:sp>
        <p:nvSpPr>
          <p:cNvPr id="23" name="Cross 20"/>
          <p:cNvSpPr/>
          <p:nvPr/>
        </p:nvSpPr>
        <p:spPr>
          <a:xfrm rot="18834524">
            <a:off x="6269800" y="5187280"/>
            <a:ext cx="443499" cy="424047"/>
          </a:xfrm>
          <a:prstGeom prst="plus">
            <a:avLst>
              <a:gd name="adj" fmla="val 38798"/>
            </a:avLst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29" name="U ターン矢印 28"/>
          <p:cNvSpPr/>
          <p:nvPr/>
        </p:nvSpPr>
        <p:spPr>
          <a:xfrm flipV="1">
            <a:off x="2255604" y="6162400"/>
            <a:ext cx="3408781" cy="333381"/>
          </a:xfrm>
          <a:prstGeom prst="uturnArrow">
            <a:avLst>
              <a:gd name="adj1" fmla="val 29987"/>
              <a:gd name="adj2" fmla="val 25000"/>
              <a:gd name="adj3" fmla="val 39595"/>
              <a:gd name="adj4" fmla="val 62899"/>
              <a:gd name="adj5" fmla="val 1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</a:endParaRPr>
          </a:p>
        </p:txBody>
      </p:sp>
      <p:sp>
        <p:nvSpPr>
          <p:cNvPr id="30" name="U ターン矢印 29"/>
          <p:cNvSpPr/>
          <p:nvPr/>
        </p:nvSpPr>
        <p:spPr>
          <a:xfrm flipV="1">
            <a:off x="2094126" y="6175484"/>
            <a:ext cx="5129182" cy="437324"/>
          </a:xfrm>
          <a:prstGeom prst="uturnArrow">
            <a:avLst>
              <a:gd name="adj1" fmla="val 19298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</a:endParaRPr>
          </a:p>
        </p:txBody>
      </p:sp>
      <p:sp>
        <p:nvSpPr>
          <p:cNvPr id="32" name="テキスト ボックス 27"/>
          <p:cNvSpPr txBox="1"/>
          <p:nvPr/>
        </p:nvSpPr>
        <p:spPr>
          <a:xfrm>
            <a:off x="5039460" y="5112388"/>
            <a:ext cx="1214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物理</a:t>
            </a:r>
            <a:r>
              <a:rPr lang="ja-JP" altLang="en-US" sz="1600" b="1" dirty="0" smtClean="0"/>
              <a:t>メモリ</a:t>
            </a:r>
            <a:endParaRPr lang="ja-JP" altLang="en-US" sz="1600" b="1" dirty="0"/>
          </a:p>
        </p:txBody>
      </p:sp>
      <p:grpSp>
        <p:nvGrpSpPr>
          <p:cNvPr id="33" name="図形グループ 32"/>
          <p:cNvGrpSpPr/>
          <p:nvPr/>
        </p:nvGrpSpPr>
        <p:grpSpPr>
          <a:xfrm>
            <a:off x="934527" y="4437191"/>
            <a:ext cx="1813034" cy="1736385"/>
            <a:chOff x="2228193" y="3507551"/>
            <a:chExt cx="2417379" cy="2315180"/>
          </a:xfrm>
        </p:grpSpPr>
        <p:sp>
          <p:nvSpPr>
            <p:cNvPr id="34" name="フレーム 33"/>
            <p:cNvSpPr/>
            <p:nvPr/>
          </p:nvSpPr>
          <p:spPr>
            <a:xfrm>
              <a:off x="2228193" y="3507551"/>
              <a:ext cx="2417379" cy="2315180"/>
            </a:xfrm>
            <a:prstGeom prst="frame">
              <a:avLst>
                <a:gd name="adj1" fmla="val 1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solidFill>
                    <a:schemeClr val="tx1"/>
                  </a:solidFill>
                </a:rPr>
                <a:t>移送元ホスト</a:t>
              </a:r>
              <a:endParaRPr lang="en-US" altLang="ja-JP" sz="16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2417377" y="3982248"/>
              <a:ext cx="2039007" cy="60524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/>
                <a:t>VM</a:t>
              </a:r>
              <a:r>
                <a:rPr lang="ja-JP" altLang="en-US" sz="1600" dirty="0" smtClean="0"/>
                <a:t>本体</a:t>
              </a:r>
              <a:endParaRPr lang="ja-JP" altLang="en-US" sz="1600" dirty="0"/>
            </a:p>
          </p:txBody>
        </p:sp>
      </p:grpSp>
      <p:sp>
        <p:nvSpPr>
          <p:cNvPr id="40" name="正方形/長方形 39"/>
          <p:cNvSpPr/>
          <p:nvPr/>
        </p:nvSpPr>
        <p:spPr>
          <a:xfrm>
            <a:off x="2332493" y="5541159"/>
            <a:ext cx="279374" cy="558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5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020541" y="5541157"/>
            <a:ext cx="279374" cy="558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4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713749" y="553931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3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395082" y="553931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2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076415" y="553931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1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982014" y="5279541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メモリ</a:t>
            </a:r>
            <a:endParaRPr lang="ja-JP" altLang="en-US" sz="1600" b="1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のメモリの直接転送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538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0.121 0.04004 C 0.14635 0.04907 0.18437 0.05393 0.22395 0.05393 C 0.26909 0.05393 0.3052 0.04907 0.33055 0.04004 L 0.45173 1.85185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12031 0.04004 C 0.14566 0.04907 0.18334 0.05393 0.22292 0.05393 C 0.26806 0.05393 0.30382 0.04907 0.32917 0.04004 L 0.45 1.85185E-6 " pathEditMode="relative" rAng="0" ptsTypes="AAAAA">
                                      <p:cBhvr>
                                        <p:cTn id="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5185E-6 L 0.12014 0.04004 C 0.14514 0.04907 0.18316 0.05393 0.22239 0.05393 C 0.26719 0.05393 0.30312 0.04907 0.32812 0.04004 L 0.44878 1.85185E-6 " pathEditMode="relative" rAng="0" ptsTypes="AAAAA">
                                      <p:cBhvr>
                                        <p:cTn id="1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L 0.14549 0.04005 C 0.17605 0.04908 0.22188 0.05394 0.26962 0.05394 C 0.32431 0.05394 0.36771 0.04908 0.39792 0.04005 L 0.5448 -1.11111E-6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4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0.14462 0.04005 C 0.17518 0.04908 0.22066 0.05394 0.26788 0.05394 C 0.3217 0.05394 0.36493 0.04908 0.39532 0.04005 L 0.5408 -1.11111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9" grpId="0" animBg="1"/>
      <p:bldP spid="38" grpId="0" animBg="1"/>
      <p:bldP spid="37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>
            <a:off x="1922296" y="5311301"/>
            <a:ext cx="1529255" cy="55622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メモリアクセス履歴に基づいて格納先を決定</a:t>
            </a:r>
            <a:endParaRPr lang="en-US" altLang="ja-JP" dirty="0"/>
          </a:p>
          <a:p>
            <a:pPr lvl="1"/>
            <a:r>
              <a:rPr lang="ja-JP" altLang="en-US" dirty="0"/>
              <a:t>アクセスされそうな</a:t>
            </a:r>
            <a:r>
              <a:rPr lang="ja-JP" altLang="en-US" dirty="0" smtClean="0"/>
              <a:t>データから順に物理</a:t>
            </a:r>
            <a:r>
              <a:rPr lang="ja-JP" altLang="en-US" dirty="0"/>
              <a:t>メモリへ</a:t>
            </a:r>
            <a:endParaRPr lang="en-US" altLang="ja-JP" dirty="0"/>
          </a:p>
          <a:p>
            <a:pPr lvl="1"/>
            <a:r>
              <a:rPr lang="ja-JP" altLang="en-US" dirty="0" smtClean="0"/>
              <a:t>残りのデータ</a:t>
            </a:r>
            <a:r>
              <a:rPr lang="ja-JP" altLang="en-US" dirty="0"/>
              <a:t>はディスクへ</a:t>
            </a:r>
            <a:endParaRPr lang="en-US" altLang="ja-JP" dirty="0"/>
          </a:p>
          <a:p>
            <a:r>
              <a:rPr lang="ja-JP" altLang="en-US" dirty="0" smtClean="0"/>
              <a:t>ディスクアクセスを削減</a:t>
            </a:r>
            <a:endParaRPr lang="en-US" altLang="ja-JP" dirty="0"/>
          </a:p>
          <a:p>
            <a:pPr lvl="1"/>
            <a:r>
              <a:rPr lang="ja-JP" altLang="en-US" dirty="0"/>
              <a:t>メモリ再送時に更新されるデータが物理メモリにある可能性が高くなる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8" name="スライド番号プレースホルダー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77288F-F332-9F4C-A5D1-EBEF89371724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9" name="フレーム 48"/>
          <p:cNvSpPr/>
          <p:nvPr/>
        </p:nvSpPr>
        <p:spPr>
          <a:xfrm>
            <a:off x="481263" y="4326340"/>
            <a:ext cx="3166323" cy="1755050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移送元</a:t>
            </a:r>
            <a:r>
              <a:rPr lang="ja-JP" altLang="en-US" sz="1600" dirty="0" smtClean="0">
                <a:solidFill>
                  <a:schemeClr val="tx1"/>
                </a:solidFill>
              </a:rPr>
              <a:t>ホスト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0" name="フレーム 49"/>
          <p:cNvSpPr/>
          <p:nvPr/>
        </p:nvSpPr>
        <p:spPr>
          <a:xfrm>
            <a:off x="5866690" y="4503982"/>
            <a:ext cx="2764163" cy="153645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移送先</a:t>
            </a:r>
            <a:r>
              <a:rPr lang="ja-JP" altLang="en-US" sz="1600" dirty="0" smtClean="0">
                <a:solidFill>
                  <a:schemeClr val="tx1"/>
                </a:solidFill>
              </a:rPr>
              <a:t>ホスト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" name="円柱 50"/>
          <p:cNvSpPr/>
          <p:nvPr/>
        </p:nvSpPr>
        <p:spPr>
          <a:xfrm>
            <a:off x="7311186" y="5231158"/>
            <a:ext cx="1058692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smtClean="0">
                <a:solidFill>
                  <a:schemeClr val="tx1"/>
                </a:solidFill>
              </a:rPr>
              <a:t>ディスク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U ターン矢印 51"/>
          <p:cNvSpPr/>
          <p:nvPr/>
        </p:nvSpPr>
        <p:spPr>
          <a:xfrm flipV="1">
            <a:off x="2800069" y="5945146"/>
            <a:ext cx="3675995" cy="333381"/>
          </a:xfrm>
          <a:prstGeom prst="uturnArrow">
            <a:avLst>
              <a:gd name="adj1" fmla="val 29987"/>
              <a:gd name="adj2" fmla="val 25000"/>
              <a:gd name="adj3" fmla="val 39595"/>
              <a:gd name="adj4" fmla="val 62899"/>
              <a:gd name="adj5" fmla="val 100000"/>
            </a:avLst>
          </a:prstGeom>
          <a:solidFill>
            <a:srgbClr val="EC6A7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746754" y="5640406"/>
            <a:ext cx="2068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 smtClean="0"/>
              <a:t> </a:t>
            </a:r>
            <a:r>
              <a:rPr lang="ja-JP" altLang="en-US" sz="1600" b="1" dirty="0" smtClean="0"/>
              <a:t>アクセスされそうな</a:t>
            </a:r>
            <a:endParaRPr lang="en-US" altLang="ja-JP" sz="1600" b="1" dirty="0" smtClean="0"/>
          </a:p>
          <a:p>
            <a:pPr algn="ctr"/>
            <a:r>
              <a:rPr lang="ja-JP" altLang="en-US" sz="1600" b="1" dirty="0"/>
              <a:t>メモリデータ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593814" y="6330745"/>
            <a:ext cx="243642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残りの</a:t>
            </a:r>
            <a:r>
              <a:rPr lang="ja-JP" altLang="en-US" sz="1600" b="1" dirty="0"/>
              <a:t>メモリデータ</a:t>
            </a:r>
          </a:p>
        </p:txBody>
      </p:sp>
      <p:sp>
        <p:nvSpPr>
          <p:cNvPr id="55" name="U ターン矢印 54"/>
          <p:cNvSpPr/>
          <p:nvPr/>
        </p:nvSpPr>
        <p:spPr>
          <a:xfrm flipV="1">
            <a:off x="2503186" y="5958223"/>
            <a:ext cx="5335771" cy="437324"/>
          </a:xfrm>
          <a:prstGeom prst="uturnArrow">
            <a:avLst>
              <a:gd name="adj1" fmla="val 19298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>
              <a:solidFill>
                <a:schemeClr val="tx1"/>
              </a:solidFill>
            </a:endParaRPr>
          </a:p>
        </p:txBody>
      </p:sp>
      <p:sp>
        <p:nvSpPr>
          <p:cNvPr id="56" name="右矢印 55"/>
          <p:cNvSpPr/>
          <p:nvPr/>
        </p:nvSpPr>
        <p:spPr>
          <a:xfrm>
            <a:off x="3917544" y="4978387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</a:endParaRPr>
          </a:p>
        </p:txBody>
      </p:sp>
      <p:sp>
        <p:nvSpPr>
          <p:cNvPr id="57" name="Rounded Rectangle 36"/>
          <p:cNvSpPr/>
          <p:nvPr/>
        </p:nvSpPr>
        <p:spPr>
          <a:xfrm>
            <a:off x="6006991" y="5231581"/>
            <a:ext cx="1086771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58" name="テキスト ボックス 27"/>
          <p:cNvSpPr txBox="1"/>
          <p:nvPr/>
        </p:nvSpPr>
        <p:spPr>
          <a:xfrm>
            <a:off x="5949157" y="4912539"/>
            <a:ext cx="1202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物理</a:t>
            </a:r>
            <a:r>
              <a:rPr lang="ja-JP" altLang="en-US" sz="1600" b="1" dirty="0" smtClean="0"/>
              <a:t>メモリ</a:t>
            </a:r>
            <a:endParaRPr lang="ja-JP" altLang="en-US" sz="1600" b="1" dirty="0"/>
          </a:p>
        </p:txBody>
      </p:sp>
      <p:sp>
        <p:nvSpPr>
          <p:cNvPr id="63" name="正方形/長方形 25"/>
          <p:cNvSpPr/>
          <p:nvPr/>
        </p:nvSpPr>
        <p:spPr>
          <a:xfrm>
            <a:off x="3185424" y="5300020"/>
            <a:ext cx="279374" cy="558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5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2" name="正方形/長方形 24"/>
          <p:cNvSpPr/>
          <p:nvPr/>
        </p:nvSpPr>
        <p:spPr>
          <a:xfrm>
            <a:off x="2873472" y="5300018"/>
            <a:ext cx="279374" cy="558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4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1" name="正方形/長方形 23"/>
          <p:cNvSpPr/>
          <p:nvPr/>
        </p:nvSpPr>
        <p:spPr>
          <a:xfrm>
            <a:off x="2566680" y="5298174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3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0" name="正方形/長方形 22"/>
          <p:cNvSpPr/>
          <p:nvPr/>
        </p:nvSpPr>
        <p:spPr>
          <a:xfrm>
            <a:off x="2248013" y="5298174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2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9" name="正方形/長方形 21"/>
          <p:cNvSpPr/>
          <p:nvPr/>
        </p:nvSpPr>
        <p:spPr>
          <a:xfrm>
            <a:off x="1929346" y="5298174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1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2886280" y="5305327"/>
            <a:ext cx="284663" cy="558000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350" dirty="0"/>
              <a:t>4</a:t>
            </a:r>
            <a:endParaRPr lang="ja-JP" altLang="en-US" sz="1350" dirty="0"/>
          </a:p>
        </p:txBody>
      </p:sp>
      <p:sp>
        <p:nvSpPr>
          <p:cNvPr id="64" name="Folded Corner 8"/>
          <p:cNvSpPr/>
          <p:nvPr/>
        </p:nvSpPr>
        <p:spPr>
          <a:xfrm>
            <a:off x="759677" y="5231560"/>
            <a:ext cx="481263" cy="624610"/>
          </a:xfrm>
          <a:prstGeom prst="foldedCorner">
            <a:avLst>
              <a:gd name="adj" fmla="val 22667"/>
            </a:avLst>
          </a:prstGeom>
          <a:solidFill>
            <a:schemeClr val="bg1">
              <a:lumMod val="85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65" name="TextBox 10"/>
          <p:cNvSpPr txBox="1"/>
          <p:nvPr/>
        </p:nvSpPr>
        <p:spPr>
          <a:xfrm>
            <a:off x="497608" y="4620151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/>
              <a:t>アクセス</a:t>
            </a:r>
            <a:endParaRPr lang="en-US" altLang="ja-JP" sz="1600"/>
          </a:p>
          <a:p>
            <a:pPr algn="ctr"/>
            <a:r>
              <a:rPr lang="ja-JP" altLang="en-US" sz="1600"/>
              <a:t>履歴</a:t>
            </a:r>
            <a:endParaRPr kumimoji="1" lang="ja-JP" altLang="en-US" sz="1600"/>
          </a:p>
        </p:txBody>
      </p:sp>
      <p:sp>
        <p:nvSpPr>
          <p:cNvPr id="66" name="正方形/長方形 10"/>
          <p:cNvSpPr/>
          <p:nvPr/>
        </p:nvSpPr>
        <p:spPr>
          <a:xfrm>
            <a:off x="1906236" y="4708386"/>
            <a:ext cx="1529255" cy="45393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bg1"/>
                </a:solidFill>
              </a:rPr>
              <a:t>VM</a:t>
            </a:r>
            <a:r>
              <a:rPr lang="ja-JP" altLang="en-US" sz="1600" dirty="0" smtClean="0">
                <a:solidFill>
                  <a:schemeClr val="bg1"/>
                </a:solidFill>
              </a:rPr>
              <a:t>本体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67" name="Right Arrow 11"/>
          <p:cNvSpPr/>
          <p:nvPr/>
        </p:nvSpPr>
        <p:spPr>
          <a:xfrm>
            <a:off x="1483355" y="5339862"/>
            <a:ext cx="222167" cy="476244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98649" y="4732219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マイグレーション</a:t>
            </a:r>
            <a:endParaRPr kumimoji="1" lang="ja-JP" altLang="en-US" sz="1600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履歴に基づく格納先の決定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941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C6A75"/>
                                      </p:to>
                                    </p:animClr>
                                    <p:set>
                                      <p:cBhvr>
                                        <p:cTn id="7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C6A75"/>
                                      </p:to>
                                    </p:animClr>
                                    <p:set>
                                      <p:cBhvr>
                                        <p:cTn id="11" dur="1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D59D"/>
                                      </p:to>
                                    </p:animClr>
                                    <p:set>
                                      <p:cBhvr>
                                        <p:cTn id="15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C6A75"/>
                                      </p:to>
                                    </p:animClr>
                                    <p:set>
                                      <p:cBhvr>
                                        <p:cTn id="19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D59D"/>
                                      </p:to>
                                    </p:animClr>
                                    <p:set>
                                      <p:cBhvr>
                                        <p:cTn id="23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96296E-6 L 0.121 0.04005 C 0.14635 0.04908 0.18437 0.05394 0.22395 0.05394 C 0.26909 0.05394 0.3052 0.04908 0.33055 0.04005 L 0.45173 -2.96296E-6 " pathEditMode="relative" rAng="0" ptsTypes="AAAAA">
                                      <p:cBhvr>
                                        <p:cTn id="28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0.12032 0.04005 C 0.14566 0.04908 0.18351 0.05394 0.22292 0.05394 C 0.26806 0.05394 0.30382 0.04908 0.32917 0.04005 L 0.45 -4.07407E-6 " pathEditMode="relative" rAng="0" ptsTypes="AAAAA">
                                      <p:cBhvr>
                                        <p:cTn id="31" dur="1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96296E-6 L 0.14479 0.04005 C 0.17482 0.04908 0.22066 0.05394 0.26788 0.05394 C 0.32205 0.05394 0.36527 0.04908 0.39548 0.04005 L 0.54114 -2.96296E-6 " pathEditMode="relative" rAng="0" ptsTypes="AAAAA">
                                      <p:cBhvr>
                                        <p:cTn id="34" dur="1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49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116 L 0.11112 0.04027 C 0.13455 0.04976 0.16962 0.05509 0.20608 0.05509 C 0.24757 0.05509 0.28073 0.04976 0.30417 0.04027 L 0.41615 -0.00116 " pathEditMode="relative" rAng="0" ptsTypes="AAAAA">
                                      <p:cBhvr>
                                        <p:cTn id="37" dur="1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99" y="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0.00116 L 0.13454 0.03865 C 0.16284 0.04768 0.20503 0.05277 0.24895 0.05277 C 0.29913 0.05277 0.33906 0.04768 0.36736 0.03865 L 0.50243 -0.00116 " pathEditMode="relative" rAng="0" ptsTypes="AAAAA">
                                      <p:cBhvr>
                                        <p:cTn id="40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22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0.11093 0.04005 C 0.13437 0.04907 0.16909 0.05394 0.20538 0.05394 C 0.24687 0.05394 0.27986 0.04907 0.30347 0.04005 L 0.41493 -3.7037E-7 " pathEditMode="relative" rAng="0" ptsTypes="AAAAA">
                                      <p:cBhvr>
                                        <p:cTn id="48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4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2" grpId="0" animBg="1"/>
      <p:bldP spid="61" grpId="0" animBg="1"/>
      <p:bldP spid="60" grpId="0" animBg="1"/>
      <p:bldP spid="59" grpId="0" animBg="1"/>
      <p:bldP spid="72" grpId="1" animBg="1"/>
      <p:bldP spid="72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ごとに</a:t>
            </a:r>
            <a:r>
              <a:rPr lang="ja-JP" altLang="en-US" dirty="0" smtClean="0"/>
              <a:t>ディスクに</a:t>
            </a:r>
            <a:r>
              <a:rPr lang="ja-JP" altLang="en-US" dirty="0"/>
              <a:t>スワップファイルを作成</a:t>
            </a:r>
            <a:endParaRPr lang="en-US" altLang="ja-JP" dirty="0"/>
          </a:p>
          <a:p>
            <a:pPr lvl="1"/>
            <a:r>
              <a:rPr lang="ja-JP" altLang="en-US" dirty="0"/>
              <a:t>ファイルブロックを</a:t>
            </a:r>
            <a:r>
              <a:rPr lang="en-US" altLang="ja-JP" dirty="0"/>
              <a:t>VM</a:t>
            </a:r>
            <a:r>
              <a:rPr lang="ja-JP" altLang="en-US" dirty="0"/>
              <a:t>の各メモリ領域に対応づけ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のメモリデータはいずれかにだけ保持</a:t>
            </a:r>
            <a:endParaRPr lang="en-US" altLang="ja-JP" dirty="0"/>
          </a:p>
          <a:p>
            <a:pPr lvl="2"/>
            <a:r>
              <a:rPr lang="ja-JP" altLang="en-US" dirty="0"/>
              <a:t>データを持たないブロックはディスクを消費しない</a:t>
            </a:r>
            <a:endParaRPr lang="en-US" altLang="ja-JP" dirty="0"/>
          </a:p>
          <a:p>
            <a:r>
              <a:rPr lang="ja-JP" altLang="en-US" dirty="0"/>
              <a:t>仮想化ソフトウェアのページングを防止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のメモリだけをページングの対象にする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専用の仮想メモリ</a:t>
            </a:r>
            <a:endParaRPr kumimoji="1" lang="ja-JP" alt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2464804" y="5246242"/>
            <a:ext cx="1872785" cy="72240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622504" y="4643831"/>
            <a:ext cx="1500467" cy="45393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VM</a:t>
            </a:r>
            <a:r>
              <a:rPr lang="ja-JP" altLang="en-US" sz="1600" dirty="0" smtClean="0"/>
              <a:t>本体</a:t>
            </a:r>
            <a:endParaRPr lang="ja-JP" altLang="en-US" sz="1600" dirty="0"/>
          </a:p>
        </p:txBody>
      </p:sp>
      <p:sp>
        <p:nvSpPr>
          <p:cNvPr id="55" name="円柱 54"/>
          <p:cNvSpPr/>
          <p:nvPr/>
        </p:nvSpPr>
        <p:spPr>
          <a:xfrm>
            <a:off x="5433633" y="4927003"/>
            <a:ext cx="1818851" cy="1180423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ディスク</a:t>
            </a:r>
          </a:p>
        </p:txBody>
      </p:sp>
      <p:sp>
        <p:nvSpPr>
          <p:cNvPr id="56" name="スライド番号プレースホルダー 3"/>
          <p:cNvSpPr txBox="1">
            <a:spLocks/>
          </p:cNvSpPr>
          <p:nvPr/>
        </p:nvSpPr>
        <p:spPr>
          <a:xfrm>
            <a:off x="1011590" y="6015217"/>
            <a:ext cx="1615719" cy="4390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tx1"/>
                </a:solidFill>
              </a:rPr>
              <a:t>仮想化ソフトウェアのメモリ</a:t>
            </a:r>
            <a:endParaRPr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7" name="1 つの角を切り取った四角形 56"/>
          <p:cNvSpPr/>
          <p:nvPr/>
        </p:nvSpPr>
        <p:spPr>
          <a:xfrm>
            <a:off x="5561312" y="5312127"/>
            <a:ext cx="1495660" cy="556220"/>
          </a:xfrm>
          <a:prstGeom prst="snip1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400" b="1" dirty="0" smtClean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504382" y="6093024"/>
            <a:ext cx="1976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スワップ</a:t>
            </a:r>
            <a:r>
              <a:rPr kumimoji="1" lang="ja-JP" altLang="en-US" sz="1600" b="1" dirty="0" smtClean="0"/>
              <a:t>ファイル</a:t>
            </a:r>
            <a:endParaRPr kumimoji="1" lang="ja-JP" altLang="en-US" sz="1600" b="1" dirty="0"/>
          </a:p>
        </p:txBody>
      </p:sp>
      <p:sp>
        <p:nvSpPr>
          <p:cNvPr id="59" name="Rounded Rectangle 23"/>
          <p:cNvSpPr/>
          <p:nvPr/>
        </p:nvSpPr>
        <p:spPr>
          <a:xfrm>
            <a:off x="1437826" y="5238665"/>
            <a:ext cx="658917" cy="72240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1566224" y="5346894"/>
            <a:ext cx="398135" cy="533387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61" name="正方形/長方形 21"/>
          <p:cNvSpPr/>
          <p:nvPr/>
        </p:nvSpPr>
        <p:spPr>
          <a:xfrm>
            <a:off x="6466956" y="5337017"/>
            <a:ext cx="279374" cy="556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62" name="正方形/長方形 23"/>
          <p:cNvSpPr/>
          <p:nvPr/>
        </p:nvSpPr>
        <p:spPr>
          <a:xfrm>
            <a:off x="6187582" y="5331090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3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3" name="正方形/長方形 24"/>
          <p:cNvSpPr/>
          <p:nvPr/>
        </p:nvSpPr>
        <p:spPr>
          <a:xfrm>
            <a:off x="5582585" y="5336127"/>
            <a:ext cx="279374" cy="551183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64" name="正方形/長方形 25"/>
          <p:cNvSpPr/>
          <p:nvPr/>
        </p:nvSpPr>
        <p:spPr>
          <a:xfrm>
            <a:off x="6766361" y="5337016"/>
            <a:ext cx="279374" cy="55029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5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5" name="正方形/長方形 23"/>
          <p:cNvSpPr/>
          <p:nvPr/>
        </p:nvSpPr>
        <p:spPr>
          <a:xfrm>
            <a:off x="2941171" y="5350416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2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6" name="正方形/長方形 23"/>
          <p:cNvSpPr/>
          <p:nvPr/>
        </p:nvSpPr>
        <p:spPr>
          <a:xfrm>
            <a:off x="2649811" y="5349080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1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7" name="正方形/長方形 23"/>
          <p:cNvSpPr/>
          <p:nvPr/>
        </p:nvSpPr>
        <p:spPr>
          <a:xfrm>
            <a:off x="3537365" y="5346711"/>
            <a:ext cx="279374" cy="55859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4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8" name="正方形/長方形 21"/>
          <p:cNvSpPr/>
          <p:nvPr/>
        </p:nvSpPr>
        <p:spPr>
          <a:xfrm>
            <a:off x="5885407" y="5330249"/>
            <a:ext cx="279374" cy="556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69" name="正方形/長方形 21"/>
          <p:cNvSpPr/>
          <p:nvPr/>
        </p:nvSpPr>
        <p:spPr>
          <a:xfrm>
            <a:off x="3236645" y="5349080"/>
            <a:ext cx="279374" cy="556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70" name="正方形/長方形 21"/>
          <p:cNvSpPr/>
          <p:nvPr/>
        </p:nvSpPr>
        <p:spPr>
          <a:xfrm>
            <a:off x="3845358" y="5351530"/>
            <a:ext cx="279374" cy="556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71" name="テキスト ボックス 14"/>
          <p:cNvSpPr txBox="1"/>
          <p:nvPr/>
        </p:nvSpPr>
        <p:spPr>
          <a:xfrm>
            <a:off x="2817276" y="6046370"/>
            <a:ext cx="1304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/>
              <a:t>VM</a:t>
            </a:r>
            <a:r>
              <a:rPr lang="ja-JP" altLang="en-US" sz="1600" b="1" dirty="0" smtClean="0"/>
              <a:t>のメモリ</a:t>
            </a:r>
            <a:endParaRPr kumimoji="1" lang="ja-JP" altLang="en-US" sz="1600" b="1" dirty="0"/>
          </a:p>
        </p:txBody>
      </p:sp>
      <p:sp>
        <p:nvSpPr>
          <p:cNvPr id="72" name="Left-Right Arrow 4"/>
          <p:cNvSpPr/>
          <p:nvPr/>
        </p:nvSpPr>
        <p:spPr>
          <a:xfrm>
            <a:off x="4422043" y="5399403"/>
            <a:ext cx="864702" cy="381667"/>
          </a:xfrm>
          <a:prstGeom prst="leftRightArrow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73" name="TextBox 5"/>
          <p:cNvSpPr txBox="1"/>
          <p:nvPr/>
        </p:nvSpPr>
        <p:spPr>
          <a:xfrm>
            <a:off x="4139042" y="497737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ページング</a:t>
            </a:r>
          </a:p>
        </p:txBody>
      </p:sp>
    </p:spTree>
    <p:extLst>
      <p:ext uri="{BB962C8B-B14F-4D97-AF65-F5344CB8AC3E}">
        <p14:creationId xmlns:p14="http://schemas.microsoft.com/office/powerpoint/2010/main" val="182998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38100">
          <a:solidFill>
            <a:srgbClr val="FF0000"/>
          </a:solidFill>
        </a:ln>
      </a:spPr>
      <a:bodyPr rtlCol="0" anchor="ctr"/>
      <a:lstStyle>
        <a:defPPr algn="ctr">
          <a:defRPr b="1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52128</TotalTime>
  <Words>989</Words>
  <Application>Microsoft Macintosh PowerPoint</Application>
  <PresentationFormat>画面に合わせる (4:3)</PresentationFormat>
  <Paragraphs>329</Paragraphs>
  <Slides>16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Yu Gothic</vt:lpstr>
      <vt:lpstr>游ゴシック</vt:lpstr>
      <vt:lpstr>游ゴシック Light</vt:lpstr>
      <vt:lpstr>ホワイト</vt:lpstr>
      <vt:lpstr>仮想メモリを用いた VMマイグレーションの高速化</vt:lpstr>
      <vt:lpstr>大容量メモリを持つVM</vt:lpstr>
      <vt:lpstr>VMマイグレーション</vt:lpstr>
      <vt:lpstr>仮想メモリを用いた マイグレーション</vt:lpstr>
      <vt:lpstr>仮想メモリを用いる問題点</vt:lpstr>
      <vt:lpstr>提案：VMemDirect</vt:lpstr>
      <vt:lpstr>VMのメモリの直接転送</vt:lpstr>
      <vt:lpstr>履歴に基づく格納先の決定</vt:lpstr>
      <vt:lpstr>VM専用の仮想メモリ</vt:lpstr>
      <vt:lpstr>VMemDirectでのページング</vt:lpstr>
      <vt:lpstr>実験</vt:lpstr>
      <vt:lpstr>マイグレーション時間</vt:lpstr>
      <vt:lpstr>ダウンタイム</vt:lpstr>
      <vt:lpstr>関連研究</vt:lpstr>
      <vt:lpstr>まとめ</vt:lpstr>
      <vt:lpstr>PowerPoint プレゼンテーション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Microsoft Office ユーザー</cp:lastModifiedBy>
  <cp:revision>521</cp:revision>
  <dcterms:created xsi:type="dcterms:W3CDTF">2017-08-30T08:12:03Z</dcterms:created>
  <dcterms:modified xsi:type="dcterms:W3CDTF">2018-02-27T07:25:12Z</dcterms:modified>
</cp:coreProperties>
</file>