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8"/>
  </p:notesMasterIdLst>
  <p:handoutMasterIdLst>
    <p:handoutMasterId r:id="rId29"/>
  </p:handoutMasterIdLst>
  <p:sldIdLst>
    <p:sldId id="256" r:id="rId2"/>
    <p:sldId id="289" r:id="rId3"/>
    <p:sldId id="345" r:id="rId4"/>
    <p:sldId id="316" r:id="rId5"/>
    <p:sldId id="317" r:id="rId6"/>
    <p:sldId id="320" r:id="rId7"/>
    <p:sldId id="318" r:id="rId8"/>
    <p:sldId id="269" r:id="rId9"/>
    <p:sldId id="313" r:id="rId10"/>
    <p:sldId id="299" r:id="rId11"/>
    <p:sldId id="315" r:id="rId12"/>
    <p:sldId id="338" r:id="rId13"/>
    <p:sldId id="322" r:id="rId14"/>
    <p:sldId id="327" r:id="rId15"/>
    <p:sldId id="323" r:id="rId16"/>
    <p:sldId id="328" r:id="rId17"/>
    <p:sldId id="312" r:id="rId18"/>
    <p:sldId id="321" r:id="rId19"/>
    <p:sldId id="339" r:id="rId20"/>
    <p:sldId id="340" r:id="rId21"/>
    <p:sldId id="341" r:id="rId22"/>
    <p:sldId id="342" r:id="rId23"/>
    <p:sldId id="343" r:id="rId24"/>
    <p:sldId id="344" r:id="rId25"/>
    <p:sldId id="305" r:id="rId26"/>
    <p:sldId id="306" r:id="rId2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ユーザー" initials="Office"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EC6A75"/>
    <a:srgbClr val="4779D2"/>
    <a:srgbClr val="B476D1"/>
    <a:srgbClr val="6DDDF4"/>
    <a:srgbClr val="FFA1CD"/>
    <a:srgbClr val="C00000"/>
    <a:srgbClr val="8365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77" autoAdjust="0"/>
    <p:restoredTop sz="76428" autoAdjust="0"/>
  </p:normalViewPr>
  <p:slideViewPr>
    <p:cSldViewPr snapToGrid="0" snapToObjects="1">
      <p:cViewPr varScale="1">
        <p:scale>
          <a:sx n="79" d="100"/>
          <a:sy n="79" d="100"/>
        </p:scale>
        <p:origin x="96" y="252"/>
      </p:cViewPr>
      <p:guideLst/>
    </p:cSldViewPr>
  </p:slideViewPr>
  <p:outlineViewPr>
    <p:cViewPr>
      <p:scale>
        <a:sx n="33" d="100"/>
        <a:sy n="33" d="100"/>
      </p:scale>
      <p:origin x="0" y="-15540"/>
    </p:cViewPr>
  </p:outlineViewPr>
  <p:notesTextViewPr>
    <p:cViewPr>
      <p:scale>
        <a:sx n="1" d="1"/>
        <a:sy n="1" d="1"/>
      </p:scale>
      <p:origin x="0" y="0"/>
    </p:cViewPr>
  </p:notesTextViewPr>
  <p:sorterViewPr>
    <p:cViewPr>
      <p:scale>
        <a:sx n="180" d="100"/>
        <a:sy n="1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Users\murayu\Downloads\drive-download-20180729T161009Z-001\&#23455;&#39443;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murayu\Downloads\drive-download-20180729T161009Z-001\&#23455;&#39443;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murayu\Downloads\&#23455;&#39443;2-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murayu\Downloads\&#23455;&#39443;2-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murayu\Downloads\drive-download-20180729T161009Z-001\&#23455;&#39443;2.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urayu\Desktop\&#23455;&#39443;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urayu\Desktop\&#23455;&#39443;2.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マイグレーション性能!$K$20</c:f>
              <c:strCache>
                <c:ptCount val="1"/>
                <c:pt idx="0">
                  <c:v>十分なメモリ</c:v>
                </c:pt>
              </c:strCache>
            </c:strRef>
          </c:tx>
          <c:spPr>
            <a:solidFill>
              <a:schemeClr val="accent1"/>
            </a:solidFill>
            <a:ln>
              <a:noFill/>
            </a:ln>
            <a:effectLst/>
          </c:spPr>
          <c:invertIfNegative val="0"/>
          <c:val>
            <c:numRef>
              <c:f>マイグレーション性能!$L$20</c:f>
              <c:numCache>
                <c:formatCode>General</c:formatCode>
                <c:ptCount val="1"/>
                <c:pt idx="0">
                  <c:v>11.24122222222222</c:v>
                </c:pt>
              </c:numCache>
            </c:numRef>
          </c:val>
          <c:extLst>
            <c:ext xmlns:c16="http://schemas.microsoft.com/office/drawing/2014/chart" uri="{C3380CC4-5D6E-409C-BE32-E72D297353CC}">
              <c16:uniqueId val="{00000000-E422-4DC4-8DC4-A84B9D1CE53F}"/>
            </c:ext>
          </c:extLst>
        </c:ser>
        <c:ser>
          <c:idx val="1"/>
          <c:order val="1"/>
          <c:tx>
            <c:strRef>
              <c:f>マイグレーション性能!$K$21</c:f>
              <c:strCache>
                <c:ptCount val="1"/>
                <c:pt idx="0">
                  <c:v>従来の仮想メモリ</c:v>
                </c:pt>
              </c:strCache>
            </c:strRef>
          </c:tx>
          <c:spPr>
            <a:solidFill>
              <a:schemeClr val="accent2"/>
            </a:solidFill>
            <a:ln>
              <a:noFill/>
            </a:ln>
            <a:effectLst/>
          </c:spPr>
          <c:invertIfNegative val="0"/>
          <c:val>
            <c:numRef>
              <c:f>マイグレーション性能!$L$21</c:f>
              <c:numCache>
                <c:formatCode>General</c:formatCode>
                <c:ptCount val="1"/>
                <c:pt idx="0">
                  <c:v>24.01</c:v>
                </c:pt>
              </c:numCache>
            </c:numRef>
          </c:val>
          <c:extLst>
            <c:ext xmlns:c16="http://schemas.microsoft.com/office/drawing/2014/chart" uri="{C3380CC4-5D6E-409C-BE32-E72D297353CC}">
              <c16:uniqueId val="{00000001-E422-4DC4-8DC4-A84B9D1CE53F}"/>
            </c:ext>
          </c:extLst>
        </c:ser>
        <c:ser>
          <c:idx val="2"/>
          <c:order val="2"/>
          <c:tx>
            <c:strRef>
              <c:f>マイグレーション性能!$K$22</c:f>
              <c:strCache>
                <c:ptCount val="1"/>
                <c:pt idx="0">
                  <c:v>VMemDirect</c:v>
                </c:pt>
              </c:strCache>
            </c:strRef>
          </c:tx>
          <c:spPr>
            <a:solidFill>
              <a:srgbClr val="92D050"/>
            </a:solidFill>
            <a:ln>
              <a:noFill/>
            </a:ln>
            <a:effectLst/>
          </c:spPr>
          <c:invertIfNegative val="0"/>
          <c:val>
            <c:numRef>
              <c:f>マイグレーション性能!$L$22</c:f>
              <c:numCache>
                <c:formatCode>General</c:formatCode>
                <c:ptCount val="1"/>
                <c:pt idx="0">
                  <c:v>11.158666666666671</c:v>
                </c:pt>
              </c:numCache>
            </c:numRef>
          </c:val>
          <c:extLst>
            <c:ext xmlns:c16="http://schemas.microsoft.com/office/drawing/2014/chart" uri="{C3380CC4-5D6E-409C-BE32-E72D297353CC}">
              <c16:uniqueId val="{00000002-E422-4DC4-8DC4-A84B9D1CE53F}"/>
            </c:ext>
          </c:extLst>
        </c:ser>
        <c:dLbls>
          <c:showLegendKey val="0"/>
          <c:showVal val="0"/>
          <c:showCatName val="0"/>
          <c:showSerName val="0"/>
          <c:showPercent val="0"/>
          <c:showBubbleSize val="0"/>
        </c:dLbls>
        <c:gapWidth val="198"/>
        <c:overlap val="-41"/>
        <c:axId val="302438144"/>
        <c:axId val="274759360"/>
      </c:barChart>
      <c:catAx>
        <c:axId val="302438144"/>
        <c:scaling>
          <c:orientation val="minMax"/>
        </c:scaling>
        <c:delete val="1"/>
        <c:axPos val="b"/>
        <c:numFmt formatCode="General" sourceLinked="1"/>
        <c:majorTickMark val="none"/>
        <c:minorTickMark val="none"/>
        <c:tickLblPos val="nextTo"/>
        <c:crossAx val="274759360"/>
        <c:crosses val="autoZero"/>
        <c:auto val="1"/>
        <c:lblAlgn val="ctr"/>
        <c:lblOffset val="100"/>
        <c:noMultiLvlLbl val="0"/>
      </c:catAx>
      <c:valAx>
        <c:axId val="2747593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t>マイグレーション時間</a:t>
                </a:r>
                <a:r>
                  <a:rPr lang="en-US"/>
                  <a:t>[s]</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302438144"/>
        <c:crosses val="autoZero"/>
        <c:crossBetween val="between"/>
      </c:valAx>
      <c:spPr>
        <a:noFill/>
        <a:ln>
          <a:solidFill>
            <a:schemeClr val="bg2"/>
          </a:solid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sz="1400"/>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マイグレーション性能!$K$20</c:f>
              <c:strCache>
                <c:ptCount val="1"/>
                <c:pt idx="0">
                  <c:v>十分なメモリ</c:v>
                </c:pt>
              </c:strCache>
            </c:strRef>
          </c:tx>
          <c:spPr>
            <a:solidFill>
              <a:schemeClr val="accent1"/>
            </a:solidFill>
            <a:ln>
              <a:noFill/>
            </a:ln>
            <a:effectLst/>
          </c:spPr>
          <c:invertIfNegative val="0"/>
          <c:val>
            <c:numRef>
              <c:f>マイグレーション性能!$N$20</c:f>
              <c:numCache>
                <c:formatCode>General</c:formatCode>
                <c:ptCount val="1"/>
                <c:pt idx="0">
                  <c:v>0.38600000000000001</c:v>
                </c:pt>
              </c:numCache>
            </c:numRef>
          </c:val>
          <c:extLst>
            <c:ext xmlns:c16="http://schemas.microsoft.com/office/drawing/2014/chart" uri="{C3380CC4-5D6E-409C-BE32-E72D297353CC}">
              <c16:uniqueId val="{00000000-111F-44D0-8E78-ABA12B5DF63F}"/>
            </c:ext>
          </c:extLst>
        </c:ser>
        <c:ser>
          <c:idx val="1"/>
          <c:order val="1"/>
          <c:tx>
            <c:strRef>
              <c:f>マイグレーション性能!$K$21</c:f>
              <c:strCache>
                <c:ptCount val="1"/>
                <c:pt idx="0">
                  <c:v>従来の仮想メモリ</c:v>
                </c:pt>
              </c:strCache>
            </c:strRef>
          </c:tx>
          <c:spPr>
            <a:solidFill>
              <a:schemeClr val="accent2"/>
            </a:solidFill>
            <a:ln>
              <a:noFill/>
            </a:ln>
            <a:effectLst/>
          </c:spPr>
          <c:invertIfNegative val="0"/>
          <c:val>
            <c:numRef>
              <c:f>マイグレーション性能!$N$21</c:f>
              <c:numCache>
                <c:formatCode>General</c:formatCode>
                <c:ptCount val="1"/>
                <c:pt idx="0">
                  <c:v>2.6059999999999999</c:v>
                </c:pt>
              </c:numCache>
            </c:numRef>
          </c:val>
          <c:extLst>
            <c:ext xmlns:c16="http://schemas.microsoft.com/office/drawing/2014/chart" uri="{C3380CC4-5D6E-409C-BE32-E72D297353CC}">
              <c16:uniqueId val="{00000001-111F-44D0-8E78-ABA12B5DF63F}"/>
            </c:ext>
          </c:extLst>
        </c:ser>
        <c:ser>
          <c:idx val="2"/>
          <c:order val="2"/>
          <c:tx>
            <c:strRef>
              <c:f>マイグレーション性能!$K$22</c:f>
              <c:strCache>
                <c:ptCount val="1"/>
                <c:pt idx="0">
                  <c:v>VMemDirect</c:v>
                </c:pt>
              </c:strCache>
            </c:strRef>
          </c:tx>
          <c:spPr>
            <a:solidFill>
              <a:srgbClr val="92D050"/>
            </a:solidFill>
            <a:ln>
              <a:noFill/>
            </a:ln>
            <a:effectLst/>
          </c:spPr>
          <c:invertIfNegative val="0"/>
          <c:val>
            <c:numRef>
              <c:f>マイグレーション性能!$N$22</c:f>
              <c:numCache>
                <c:formatCode>General</c:formatCode>
                <c:ptCount val="1"/>
                <c:pt idx="0">
                  <c:v>0.38533333333333297</c:v>
                </c:pt>
              </c:numCache>
            </c:numRef>
          </c:val>
          <c:extLst>
            <c:ext xmlns:c16="http://schemas.microsoft.com/office/drawing/2014/chart" uri="{C3380CC4-5D6E-409C-BE32-E72D297353CC}">
              <c16:uniqueId val="{00000002-111F-44D0-8E78-ABA12B5DF63F}"/>
            </c:ext>
          </c:extLst>
        </c:ser>
        <c:dLbls>
          <c:showLegendKey val="0"/>
          <c:showVal val="0"/>
          <c:showCatName val="0"/>
          <c:showSerName val="0"/>
          <c:showPercent val="0"/>
          <c:showBubbleSize val="0"/>
        </c:dLbls>
        <c:gapWidth val="198"/>
        <c:overlap val="-41"/>
        <c:axId val="303163824"/>
        <c:axId val="303165600"/>
      </c:barChart>
      <c:catAx>
        <c:axId val="303163824"/>
        <c:scaling>
          <c:orientation val="minMax"/>
        </c:scaling>
        <c:delete val="1"/>
        <c:axPos val="b"/>
        <c:numFmt formatCode="General" sourceLinked="1"/>
        <c:majorTickMark val="none"/>
        <c:minorTickMark val="none"/>
        <c:tickLblPos val="nextTo"/>
        <c:crossAx val="303165600"/>
        <c:crosses val="autoZero"/>
        <c:auto val="1"/>
        <c:lblAlgn val="ctr"/>
        <c:lblOffset val="100"/>
        <c:noMultiLvlLbl val="0"/>
      </c:catAx>
      <c:valAx>
        <c:axId val="3031656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t>ダウンタイム</a:t>
                </a:r>
                <a:r>
                  <a:rPr lang="en-US"/>
                  <a:t>[s]</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303163824"/>
        <c:crosses val="autoZero"/>
        <c:crossBetween val="between"/>
      </c:valAx>
      <c:spPr>
        <a:noFill/>
        <a:ln>
          <a:solidFill>
            <a:schemeClr val="bg2"/>
          </a:solid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sz="1400"/>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Sheet1!$L$169</c:f>
              <c:strCache>
                <c:ptCount val="1"/>
                <c:pt idx="0">
                  <c:v>従来の仮想メモリ</c:v>
                </c:pt>
              </c:strCache>
            </c:strRef>
          </c:tx>
          <c:spPr>
            <a:solidFill>
              <a:srgbClr val="C00000"/>
            </a:solidFill>
            <a:ln>
              <a:noFill/>
            </a:ln>
            <a:effectLst/>
          </c:spPr>
          <c:invertIfNegative val="0"/>
          <c:cat>
            <c:strRef>
              <c:f>Sheet1!$K$176:$K$178</c:f>
              <c:strCache>
                <c:ptCount val="3"/>
                <c:pt idx="0">
                  <c:v>HDD</c:v>
                </c:pt>
                <c:pt idx="1">
                  <c:v>SSD</c:v>
                </c:pt>
                <c:pt idx="2">
                  <c:v>NVMe</c:v>
                </c:pt>
              </c:strCache>
            </c:strRef>
          </c:cat>
          <c:val>
            <c:numRef>
              <c:f>Sheet1!$L$176:$L$178</c:f>
              <c:numCache>
                <c:formatCode>General</c:formatCode>
                <c:ptCount val="3"/>
                <c:pt idx="0">
                  <c:v>16.231000000000009</c:v>
                </c:pt>
                <c:pt idx="1">
                  <c:v>1.9810000000000001</c:v>
                </c:pt>
                <c:pt idx="2">
                  <c:v>2.3460000000000001</c:v>
                </c:pt>
              </c:numCache>
            </c:numRef>
          </c:val>
          <c:extLst>
            <c:ext xmlns:c16="http://schemas.microsoft.com/office/drawing/2014/chart" uri="{C3380CC4-5D6E-409C-BE32-E72D297353CC}">
              <c16:uniqueId val="{00000000-9666-4E8C-904E-2A492D451307}"/>
            </c:ext>
          </c:extLst>
        </c:ser>
        <c:ser>
          <c:idx val="2"/>
          <c:order val="1"/>
          <c:tx>
            <c:strRef>
              <c:f>Sheet1!$N$169</c:f>
              <c:strCache>
                <c:ptCount val="1"/>
                <c:pt idx="0">
                  <c:v>VMemDirect</c:v>
                </c:pt>
              </c:strCache>
            </c:strRef>
          </c:tx>
          <c:spPr>
            <a:solidFill>
              <a:srgbClr val="92D050"/>
            </a:solidFill>
            <a:ln>
              <a:noFill/>
            </a:ln>
            <a:effectLst/>
          </c:spPr>
          <c:invertIfNegative val="0"/>
          <c:cat>
            <c:strRef>
              <c:f>Sheet1!$K$176:$K$178</c:f>
              <c:strCache>
                <c:ptCount val="3"/>
                <c:pt idx="0">
                  <c:v>HDD</c:v>
                </c:pt>
                <c:pt idx="1">
                  <c:v>SSD</c:v>
                </c:pt>
                <c:pt idx="2">
                  <c:v>NVMe</c:v>
                </c:pt>
              </c:strCache>
            </c:strRef>
          </c:cat>
          <c:val>
            <c:numRef>
              <c:f>Sheet1!$N$176:$N$178</c:f>
              <c:numCache>
                <c:formatCode>General</c:formatCode>
                <c:ptCount val="3"/>
                <c:pt idx="0">
                  <c:v>0.15566666666666701</c:v>
                </c:pt>
                <c:pt idx="1">
                  <c:v>0.249</c:v>
                </c:pt>
                <c:pt idx="2">
                  <c:v>0.31324999999999997</c:v>
                </c:pt>
              </c:numCache>
            </c:numRef>
          </c:val>
          <c:extLst>
            <c:ext xmlns:c16="http://schemas.microsoft.com/office/drawing/2014/chart" uri="{C3380CC4-5D6E-409C-BE32-E72D297353CC}">
              <c16:uniqueId val="{00000001-9666-4E8C-904E-2A492D451307}"/>
            </c:ext>
          </c:extLst>
        </c:ser>
        <c:dLbls>
          <c:showLegendKey val="0"/>
          <c:showVal val="0"/>
          <c:showCatName val="0"/>
          <c:showSerName val="0"/>
          <c:showPercent val="0"/>
          <c:showBubbleSize val="0"/>
        </c:dLbls>
        <c:gapWidth val="96"/>
        <c:axId val="620523984"/>
        <c:axId val="269081824"/>
      </c:barChart>
      <c:catAx>
        <c:axId val="620523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269081824"/>
        <c:crosses val="autoZero"/>
        <c:auto val="1"/>
        <c:lblAlgn val="ctr"/>
        <c:lblOffset val="100"/>
        <c:noMultiLvlLbl val="0"/>
      </c:catAx>
      <c:valAx>
        <c:axId val="269081824"/>
        <c:scaling>
          <c:orientation val="minMax"/>
          <c:max val="3.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ja-JP" altLang="en-US" sz="1200"/>
                  <a:t>ダウンタイム</a:t>
                </a:r>
                <a:r>
                  <a:rPr lang="en-US" altLang="ja-JP" sz="1200"/>
                  <a:t>(s)</a:t>
                </a:r>
                <a:endParaRPr lang="ja-JP" altLang="en-US" sz="1200"/>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620523984"/>
        <c:crosses val="autoZero"/>
        <c:crossBetween val="between"/>
      </c:valAx>
      <c:spPr>
        <a:noFill/>
        <a:ln>
          <a:solidFill>
            <a:schemeClr val="bg1">
              <a:lumMod val="75000"/>
            </a:schemeClr>
          </a:solidFill>
        </a:ln>
        <a:effectLst/>
      </c:spPr>
    </c:plotArea>
    <c:legend>
      <c:legendPos val="tr"/>
      <c:layout>
        <c:manualLayout>
          <c:xMode val="edge"/>
          <c:yMode val="edge"/>
          <c:x val="0.56777507057512699"/>
          <c:y val="7.8844153523647903E-2"/>
          <c:w val="0.38779270132910099"/>
          <c:h val="0.14154324440715099"/>
        </c:manualLayout>
      </c:layout>
      <c:overlay val="1"/>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Sheet1!$L$169</c:f>
              <c:strCache>
                <c:ptCount val="1"/>
                <c:pt idx="0">
                  <c:v>従来の仮想メモリ</c:v>
                </c:pt>
              </c:strCache>
            </c:strRef>
          </c:tx>
          <c:spPr>
            <a:solidFill>
              <a:srgbClr val="B80001"/>
            </a:solidFill>
            <a:ln>
              <a:noFill/>
            </a:ln>
            <a:effectLst/>
          </c:spPr>
          <c:invertIfNegative val="0"/>
          <c:cat>
            <c:strRef>
              <c:f>Sheet1!$K$170:$K$172</c:f>
              <c:strCache>
                <c:ptCount val="3"/>
                <c:pt idx="0">
                  <c:v>HDD</c:v>
                </c:pt>
                <c:pt idx="1">
                  <c:v>SSD</c:v>
                </c:pt>
                <c:pt idx="2">
                  <c:v>NVMe</c:v>
                </c:pt>
              </c:strCache>
            </c:strRef>
          </c:cat>
          <c:val>
            <c:numRef>
              <c:f>Sheet1!$L$170:$L$172</c:f>
              <c:numCache>
                <c:formatCode>General</c:formatCode>
                <c:ptCount val="3"/>
                <c:pt idx="0">
                  <c:v>53.904000000000003</c:v>
                </c:pt>
                <c:pt idx="1">
                  <c:v>5.2149999999999954</c:v>
                </c:pt>
                <c:pt idx="2">
                  <c:v>4.3419999999999996</c:v>
                </c:pt>
              </c:numCache>
            </c:numRef>
          </c:val>
          <c:extLst>
            <c:ext xmlns:c16="http://schemas.microsoft.com/office/drawing/2014/chart" uri="{C3380CC4-5D6E-409C-BE32-E72D297353CC}">
              <c16:uniqueId val="{00000000-03AB-4BE7-9025-0A811D788830}"/>
            </c:ext>
          </c:extLst>
        </c:ser>
        <c:ser>
          <c:idx val="2"/>
          <c:order val="1"/>
          <c:tx>
            <c:strRef>
              <c:f>Sheet1!$N$169</c:f>
              <c:strCache>
                <c:ptCount val="1"/>
                <c:pt idx="0">
                  <c:v>VMemDirect</c:v>
                </c:pt>
              </c:strCache>
            </c:strRef>
          </c:tx>
          <c:spPr>
            <a:solidFill>
              <a:srgbClr val="92D050"/>
            </a:solidFill>
            <a:ln>
              <a:noFill/>
            </a:ln>
            <a:effectLst/>
          </c:spPr>
          <c:invertIfNegative val="0"/>
          <c:cat>
            <c:strRef>
              <c:f>Sheet1!$K$170:$K$172</c:f>
              <c:strCache>
                <c:ptCount val="3"/>
                <c:pt idx="0">
                  <c:v>HDD</c:v>
                </c:pt>
                <c:pt idx="1">
                  <c:v>SSD</c:v>
                </c:pt>
                <c:pt idx="2">
                  <c:v>NVMe</c:v>
                </c:pt>
              </c:strCache>
            </c:strRef>
          </c:cat>
          <c:val>
            <c:numRef>
              <c:f>Sheet1!$N$170:$N$172</c:f>
              <c:numCache>
                <c:formatCode>General</c:formatCode>
                <c:ptCount val="3"/>
                <c:pt idx="0">
                  <c:v>11.101333333333329</c:v>
                </c:pt>
                <c:pt idx="1">
                  <c:v>4.1459999999999946</c:v>
                </c:pt>
                <c:pt idx="2">
                  <c:v>1.9097500000000001</c:v>
                </c:pt>
              </c:numCache>
            </c:numRef>
          </c:val>
          <c:extLst>
            <c:ext xmlns:c16="http://schemas.microsoft.com/office/drawing/2014/chart" uri="{C3380CC4-5D6E-409C-BE32-E72D297353CC}">
              <c16:uniqueId val="{00000001-03AB-4BE7-9025-0A811D788830}"/>
            </c:ext>
          </c:extLst>
        </c:ser>
        <c:dLbls>
          <c:showLegendKey val="0"/>
          <c:showVal val="0"/>
          <c:showCatName val="0"/>
          <c:showSerName val="0"/>
          <c:showPercent val="0"/>
          <c:showBubbleSize val="0"/>
        </c:dLbls>
        <c:gapWidth val="96"/>
        <c:axId val="208442048"/>
        <c:axId val="208925696"/>
      </c:barChart>
      <c:catAx>
        <c:axId val="208442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208925696"/>
        <c:crosses val="autoZero"/>
        <c:auto val="1"/>
        <c:lblAlgn val="ctr"/>
        <c:lblOffset val="100"/>
        <c:noMultiLvlLbl val="0"/>
      </c:catAx>
      <c:valAx>
        <c:axId val="208925696"/>
        <c:scaling>
          <c:orientation val="minMax"/>
          <c:max val="2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ja-JP" altLang="en-US" sz="1200" dirty="0"/>
                  <a:t>マイグレーション時間</a:t>
                </a:r>
                <a:r>
                  <a:rPr lang="en-US" altLang="ja-JP" sz="1200" dirty="0"/>
                  <a:t>(s)</a:t>
                </a:r>
                <a:endParaRPr lang="ja-JP" altLang="en-US" sz="1200" dirty="0"/>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208442048"/>
        <c:crosses val="autoZero"/>
        <c:crossBetween val="between"/>
      </c:valAx>
      <c:spPr>
        <a:noFill/>
        <a:ln>
          <a:solidFill>
            <a:schemeClr val="bg1">
              <a:lumMod val="75000"/>
            </a:schemeClr>
          </a:solidFill>
        </a:ln>
        <a:effectLst/>
      </c:spPr>
    </c:plotArea>
    <c:legend>
      <c:legendPos val="tr"/>
      <c:layout>
        <c:manualLayout>
          <c:xMode val="edge"/>
          <c:yMode val="edge"/>
          <c:x val="0.55937469853246502"/>
          <c:y val="0.10541473958773601"/>
          <c:w val="0.42167205695064902"/>
          <c:h val="0.14426645851362899"/>
        </c:manualLayout>
      </c:layout>
      <c:overlay val="1"/>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memaslap!$C$3</c:f>
              <c:strCache>
                <c:ptCount val="1"/>
                <c:pt idx="0">
                  <c:v>従来の仮想メモリ</c:v>
                </c:pt>
              </c:strCache>
            </c:strRef>
          </c:tx>
          <c:spPr>
            <a:ln w="28575" cap="rnd">
              <a:solidFill>
                <a:schemeClr val="accent1"/>
              </a:solidFill>
              <a:round/>
            </a:ln>
            <a:effectLst/>
          </c:spPr>
          <c:marker>
            <c:symbol val="none"/>
          </c:marker>
          <c:cat>
            <c:numRef>
              <c:f>memaslap!$B$83:$B$118</c:f>
              <c:numCache>
                <c:formatCode>General</c:formatCode>
                <c:ptCount val="36"/>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pt idx="21">
                  <c:v>105</c:v>
                </c:pt>
                <c:pt idx="22">
                  <c:v>110</c:v>
                </c:pt>
                <c:pt idx="23">
                  <c:v>115</c:v>
                </c:pt>
                <c:pt idx="24">
                  <c:v>120</c:v>
                </c:pt>
                <c:pt idx="25">
                  <c:v>125</c:v>
                </c:pt>
                <c:pt idx="26">
                  <c:v>130</c:v>
                </c:pt>
                <c:pt idx="27">
                  <c:v>135</c:v>
                </c:pt>
                <c:pt idx="28">
                  <c:v>140</c:v>
                </c:pt>
                <c:pt idx="29">
                  <c:v>145</c:v>
                </c:pt>
                <c:pt idx="30">
                  <c:v>150</c:v>
                </c:pt>
                <c:pt idx="31">
                  <c:v>155</c:v>
                </c:pt>
                <c:pt idx="32">
                  <c:v>160</c:v>
                </c:pt>
                <c:pt idx="33">
                  <c:v>165</c:v>
                </c:pt>
                <c:pt idx="34">
                  <c:v>170</c:v>
                </c:pt>
                <c:pt idx="35">
                  <c:v>175</c:v>
                </c:pt>
              </c:numCache>
            </c:numRef>
          </c:cat>
          <c:val>
            <c:numRef>
              <c:f>memaslap!$C$83:$C$118</c:f>
              <c:numCache>
                <c:formatCode>General</c:formatCode>
                <c:ptCount val="36"/>
                <c:pt idx="0">
                  <c:v>645</c:v>
                </c:pt>
                <c:pt idx="1">
                  <c:v>879</c:v>
                </c:pt>
                <c:pt idx="2">
                  <c:v>899</c:v>
                </c:pt>
                <c:pt idx="3">
                  <c:v>929</c:v>
                </c:pt>
                <c:pt idx="4">
                  <c:v>921</c:v>
                </c:pt>
                <c:pt idx="5">
                  <c:v>932</c:v>
                </c:pt>
                <c:pt idx="6">
                  <c:v>936</c:v>
                </c:pt>
                <c:pt idx="7">
                  <c:v>911</c:v>
                </c:pt>
                <c:pt idx="8">
                  <c:v>942</c:v>
                </c:pt>
                <c:pt idx="9">
                  <c:v>953</c:v>
                </c:pt>
                <c:pt idx="10">
                  <c:v>972</c:v>
                </c:pt>
                <c:pt idx="11">
                  <c:v>998</c:v>
                </c:pt>
                <c:pt idx="12">
                  <c:v>976</c:v>
                </c:pt>
                <c:pt idx="13">
                  <c:v>985</c:v>
                </c:pt>
                <c:pt idx="14">
                  <c:v>1002</c:v>
                </c:pt>
                <c:pt idx="15">
                  <c:v>1020</c:v>
                </c:pt>
                <c:pt idx="16">
                  <c:v>1020</c:v>
                </c:pt>
                <c:pt idx="17">
                  <c:v>1069</c:v>
                </c:pt>
                <c:pt idx="18">
                  <c:v>1010</c:v>
                </c:pt>
                <c:pt idx="19">
                  <c:v>1034</c:v>
                </c:pt>
                <c:pt idx="20">
                  <c:v>1088</c:v>
                </c:pt>
                <c:pt idx="21">
                  <c:v>1090</c:v>
                </c:pt>
                <c:pt idx="22">
                  <c:v>1078</c:v>
                </c:pt>
                <c:pt idx="23">
                  <c:v>1120</c:v>
                </c:pt>
                <c:pt idx="24">
                  <c:v>1113</c:v>
                </c:pt>
                <c:pt idx="25">
                  <c:v>1090</c:v>
                </c:pt>
                <c:pt idx="26">
                  <c:v>1104</c:v>
                </c:pt>
                <c:pt idx="27">
                  <c:v>1158</c:v>
                </c:pt>
                <c:pt idx="28">
                  <c:v>1070</c:v>
                </c:pt>
                <c:pt idx="29">
                  <c:v>1139</c:v>
                </c:pt>
                <c:pt idx="30">
                  <c:v>1156</c:v>
                </c:pt>
                <c:pt idx="31">
                  <c:v>1139</c:v>
                </c:pt>
                <c:pt idx="32">
                  <c:v>1124</c:v>
                </c:pt>
                <c:pt idx="33">
                  <c:v>1136</c:v>
                </c:pt>
                <c:pt idx="34">
                  <c:v>1146</c:v>
                </c:pt>
                <c:pt idx="35">
                  <c:v>1141</c:v>
                </c:pt>
              </c:numCache>
            </c:numRef>
          </c:val>
          <c:smooth val="0"/>
          <c:extLst>
            <c:ext xmlns:c16="http://schemas.microsoft.com/office/drawing/2014/chart" uri="{C3380CC4-5D6E-409C-BE32-E72D297353CC}">
              <c16:uniqueId val="{00000000-2863-453C-B528-0822F6EEC51C}"/>
            </c:ext>
          </c:extLst>
        </c:ser>
        <c:ser>
          <c:idx val="1"/>
          <c:order val="1"/>
          <c:tx>
            <c:strRef>
              <c:f>memaslap!$D$3</c:f>
              <c:strCache>
                <c:ptCount val="1"/>
                <c:pt idx="0">
                  <c:v>VMemDirect</c:v>
                </c:pt>
              </c:strCache>
            </c:strRef>
          </c:tx>
          <c:spPr>
            <a:ln w="28575" cap="rnd">
              <a:solidFill>
                <a:schemeClr val="accent2"/>
              </a:solidFill>
              <a:round/>
            </a:ln>
            <a:effectLst/>
          </c:spPr>
          <c:marker>
            <c:symbol val="none"/>
          </c:marker>
          <c:cat>
            <c:numRef>
              <c:f>memaslap!$B$83:$B$118</c:f>
              <c:numCache>
                <c:formatCode>General</c:formatCode>
                <c:ptCount val="36"/>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pt idx="21">
                  <c:v>105</c:v>
                </c:pt>
                <c:pt idx="22">
                  <c:v>110</c:v>
                </c:pt>
                <c:pt idx="23">
                  <c:v>115</c:v>
                </c:pt>
                <c:pt idx="24">
                  <c:v>120</c:v>
                </c:pt>
                <c:pt idx="25">
                  <c:v>125</c:v>
                </c:pt>
                <c:pt idx="26">
                  <c:v>130</c:v>
                </c:pt>
                <c:pt idx="27">
                  <c:v>135</c:v>
                </c:pt>
                <c:pt idx="28">
                  <c:v>140</c:v>
                </c:pt>
                <c:pt idx="29">
                  <c:v>145</c:v>
                </c:pt>
                <c:pt idx="30">
                  <c:v>150</c:v>
                </c:pt>
                <c:pt idx="31">
                  <c:v>155</c:v>
                </c:pt>
                <c:pt idx="32">
                  <c:v>160</c:v>
                </c:pt>
                <c:pt idx="33">
                  <c:v>165</c:v>
                </c:pt>
                <c:pt idx="34">
                  <c:v>170</c:v>
                </c:pt>
                <c:pt idx="35">
                  <c:v>175</c:v>
                </c:pt>
              </c:numCache>
            </c:numRef>
          </c:cat>
          <c:val>
            <c:numRef>
              <c:f>memaslap!$D$83:$D$118</c:f>
              <c:numCache>
                <c:formatCode>General</c:formatCode>
                <c:ptCount val="36"/>
                <c:pt idx="0">
                  <c:v>1131</c:v>
                </c:pt>
                <c:pt idx="1">
                  <c:v>5623</c:v>
                </c:pt>
                <c:pt idx="2">
                  <c:v>11997</c:v>
                </c:pt>
                <c:pt idx="3">
                  <c:v>8026</c:v>
                </c:pt>
                <c:pt idx="4">
                  <c:v>14764</c:v>
                </c:pt>
                <c:pt idx="5">
                  <c:v>43350</c:v>
                </c:pt>
                <c:pt idx="6">
                  <c:v>14713</c:v>
                </c:pt>
                <c:pt idx="7">
                  <c:v>27876</c:v>
                </c:pt>
                <c:pt idx="8">
                  <c:v>22702</c:v>
                </c:pt>
                <c:pt idx="9">
                  <c:v>17237</c:v>
                </c:pt>
                <c:pt idx="10">
                  <c:v>28322</c:v>
                </c:pt>
                <c:pt idx="11">
                  <c:v>30484</c:v>
                </c:pt>
                <c:pt idx="12">
                  <c:v>46175</c:v>
                </c:pt>
                <c:pt idx="13">
                  <c:v>53869</c:v>
                </c:pt>
                <c:pt idx="14">
                  <c:v>52807</c:v>
                </c:pt>
                <c:pt idx="15">
                  <c:v>52266</c:v>
                </c:pt>
                <c:pt idx="16">
                  <c:v>38189</c:v>
                </c:pt>
                <c:pt idx="17">
                  <c:v>30476</c:v>
                </c:pt>
                <c:pt idx="18">
                  <c:v>18059</c:v>
                </c:pt>
                <c:pt idx="19">
                  <c:v>36121</c:v>
                </c:pt>
                <c:pt idx="20">
                  <c:v>41016</c:v>
                </c:pt>
                <c:pt idx="21">
                  <c:v>41979</c:v>
                </c:pt>
                <c:pt idx="22">
                  <c:v>44282</c:v>
                </c:pt>
                <c:pt idx="23">
                  <c:v>28258</c:v>
                </c:pt>
                <c:pt idx="24">
                  <c:v>52921</c:v>
                </c:pt>
                <c:pt idx="25">
                  <c:v>36545</c:v>
                </c:pt>
                <c:pt idx="26">
                  <c:v>38058</c:v>
                </c:pt>
                <c:pt idx="27">
                  <c:v>58450</c:v>
                </c:pt>
                <c:pt idx="28">
                  <c:v>27713</c:v>
                </c:pt>
                <c:pt idx="29">
                  <c:v>37896</c:v>
                </c:pt>
                <c:pt idx="30">
                  <c:v>35913</c:v>
                </c:pt>
                <c:pt idx="31">
                  <c:v>34512</c:v>
                </c:pt>
                <c:pt idx="32">
                  <c:v>32090</c:v>
                </c:pt>
                <c:pt idx="33">
                  <c:v>31178</c:v>
                </c:pt>
                <c:pt idx="34">
                  <c:v>32298</c:v>
                </c:pt>
                <c:pt idx="35">
                  <c:v>54836</c:v>
                </c:pt>
              </c:numCache>
            </c:numRef>
          </c:val>
          <c:smooth val="0"/>
          <c:extLst>
            <c:ext xmlns:c16="http://schemas.microsoft.com/office/drawing/2014/chart" uri="{C3380CC4-5D6E-409C-BE32-E72D297353CC}">
              <c16:uniqueId val="{00000001-2863-453C-B528-0822F6EEC51C}"/>
            </c:ext>
          </c:extLst>
        </c:ser>
        <c:dLbls>
          <c:showLegendKey val="0"/>
          <c:showVal val="0"/>
          <c:showCatName val="0"/>
          <c:showSerName val="0"/>
          <c:showPercent val="0"/>
          <c:showBubbleSize val="0"/>
        </c:dLbls>
        <c:smooth val="0"/>
        <c:axId val="553262848"/>
        <c:axId val="553265040"/>
      </c:lineChart>
      <c:catAx>
        <c:axId val="55326284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a:t>経過時間</a:t>
                </a:r>
                <a:r>
                  <a:rPr lang="en-US" altLang="ja-JP"/>
                  <a:t>[s]</a:t>
                </a:r>
                <a:endParaRPr lang="ja-JP"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53265040"/>
        <c:crosses val="autoZero"/>
        <c:auto val="1"/>
        <c:lblAlgn val="ctr"/>
        <c:lblOffset val="100"/>
        <c:tickMarkSkip val="1"/>
        <c:noMultiLvlLbl val="0"/>
      </c:catAx>
      <c:valAx>
        <c:axId val="553265040"/>
        <c:scaling>
          <c:orientation val="minMax"/>
          <c:max val="60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ja-JP"/>
                  <a:t>TPS[ops/s]</a:t>
                </a:r>
                <a:endParaRPr lang="ja-JP"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53262848"/>
        <c:crosses val="autoZero"/>
        <c:crossBetween val="between"/>
      </c:valAx>
      <c:spPr>
        <a:noFill/>
        <a:ln>
          <a:solidFill>
            <a:schemeClr val="bg2"/>
          </a:solidFill>
        </a:ln>
        <a:effectLst/>
      </c:spPr>
    </c:plotArea>
    <c:legend>
      <c:legendPos val="b"/>
      <c:layout>
        <c:manualLayout>
          <c:xMode val="edge"/>
          <c:yMode val="edge"/>
          <c:x val="0.13557438223361901"/>
          <c:y val="6.3120809370716305E-2"/>
          <c:w val="0.55503412073490799"/>
          <c:h val="7.8125546806649196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9E7B-42B9-9DB6-947BD842F823}"/>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9E7B-42B9-9DB6-947BD842F823}"/>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9E7B-42B9-9DB6-947BD842F823}"/>
              </c:ext>
            </c:extLst>
          </c:dPt>
          <c:dPt>
            <c:idx val="4"/>
            <c:invertIfNegative val="0"/>
            <c:bubble3D val="0"/>
            <c:spPr>
              <a:solidFill>
                <a:schemeClr val="accent6"/>
              </a:solidFill>
              <a:ln>
                <a:noFill/>
              </a:ln>
              <a:effectLst/>
            </c:spPr>
            <c:extLst>
              <c:ext xmlns:c16="http://schemas.microsoft.com/office/drawing/2014/chart" uri="{C3380CC4-5D6E-409C-BE32-E72D297353CC}">
                <c16:uniqueId val="{00000007-9E7B-42B9-9DB6-947BD842F823}"/>
              </c:ext>
            </c:extLst>
          </c:dPt>
          <c:dPt>
            <c:idx val="5"/>
            <c:invertIfNegative val="0"/>
            <c:bubble3D val="0"/>
            <c:spPr>
              <a:solidFill>
                <a:srgbClr val="7030A0"/>
              </a:solidFill>
              <a:ln>
                <a:noFill/>
              </a:ln>
              <a:effectLst/>
            </c:spPr>
            <c:extLst>
              <c:ext xmlns:c16="http://schemas.microsoft.com/office/drawing/2014/chart" uri="{C3380CC4-5D6E-409C-BE32-E72D297353CC}">
                <c16:uniqueId val="{00000009-9E7B-42B9-9DB6-947BD842F823}"/>
              </c:ext>
            </c:extLst>
          </c:dPt>
          <c:dPt>
            <c:idx val="6"/>
            <c:invertIfNegative val="0"/>
            <c:bubble3D val="0"/>
            <c:spPr>
              <a:solidFill>
                <a:srgbClr val="002060"/>
              </a:solidFill>
              <a:ln>
                <a:noFill/>
              </a:ln>
              <a:effectLst/>
            </c:spPr>
            <c:extLst>
              <c:ext xmlns:c16="http://schemas.microsoft.com/office/drawing/2014/chart" uri="{C3380CC4-5D6E-409C-BE32-E72D297353CC}">
                <c16:uniqueId val="{0000000B-9E7B-42B9-9DB6-947BD842F823}"/>
              </c:ext>
            </c:extLst>
          </c:dPt>
          <c:dPt>
            <c:idx val="7"/>
            <c:invertIfNegative val="0"/>
            <c:bubble3D val="0"/>
            <c:spPr>
              <a:solidFill>
                <a:srgbClr val="C00000"/>
              </a:solidFill>
              <a:ln>
                <a:noFill/>
              </a:ln>
              <a:effectLst/>
            </c:spPr>
            <c:extLst>
              <c:ext xmlns:c16="http://schemas.microsoft.com/office/drawing/2014/chart" uri="{C3380CC4-5D6E-409C-BE32-E72D297353CC}">
                <c16:uniqueId val="{0000000D-9E7B-42B9-9DB6-947BD842F823}"/>
              </c:ext>
            </c:extLst>
          </c:dPt>
          <c:dPt>
            <c:idx val="8"/>
            <c:invertIfNegative val="0"/>
            <c:bubble3D val="0"/>
            <c:spPr>
              <a:solidFill>
                <a:schemeClr val="accent4">
                  <a:lumMod val="75000"/>
                </a:schemeClr>
              </a:solidFill>
              <a:ln>
                <a:noFill/>
              </a:ln>
              <a:effectLst/>
            </c:spPr>
            <c:extLst>
              <c:ext xmlns:c16="http://schemas.microsoft.com/office/drawing/2014/chart" uri="{C3380CC4-5D6E-409C-BE32-E72D297353CC}">
                <c16:uniqueId val="{0000000F-9E7B-42B9-9DB6-947BD842F823}"/>
              </c:ext>
            </c:extLst>
          </c:dPt>
          <c:cat>
            <c:numRef>
              <c:f>'GNU sort'!$B$49:$B$57</c:f>
              <c:numCache>
                <c:formatCode>General</c:formatCode>
                <c:ptCount val="9"/>
                <c:pt idx="0">
                  <c:v>1</c:v>
                </c:pt>
                <c:pt idx="1">
                  <c:v>2</c:v>
                </c:pt>
                <c:pt idx="2">
                  <c:v>4</c:v>
                </c:pt>
                <c:pt idx="3">
                  <c:v>8</c:v>
                </c:pt>
                <c:pt idx="4">
                  <c:v>16</c:v>
                </c:pt>
                <c:pt idx="5">
                  <c:v>32</c:v>
                </c:pt>
                <c:pt idx="6">
                  <c:v>64</c:v>
                </c:pt>
                <c:pt idx="7">
                  <c:v>128</c:v>
                </c:pt>
                <c:pt idx="8">
                  <c:v>256</c:v>
                </c:pt>
              </c:numCache>
            </c:numRef>
          </c:cat>
          <c:val>
            <c:numRef>
              <c:f>'GNU sort'!$C$49:$C$57</c:f>
              <c:numCache>
                <c:formatCode>General</c:formatCode>
                <c:ptCount val="9"/>
                <c:pt idx="0">
                  <c:v>316</c:v>
                </c:pt>
                <c:pt idx="1">
                  <c:v>153</c:v>
                </c:pt>
                <c:pt idx="2">
                  <c:v>106</c:v>
                </c:pt>
                <c:pt idx="3">
                  <c:v>72</c:v>
                </c:pt>
                <c:pt idx="4">
                  <c:v>51</c:v>
                </c:pt>
                <c:pt idx="5">
                  <c:v>46.2</c:v>
                </c:pt>
                <c:pt idx="6">
                  <c:v>32.700000000000003</c:v>
                </c:pt>
                <c:pt idx="7">
                  <c:v>25.73333333333327</c:v>
                </c:pt>
                <c:pt idx="8">
                  <c:v>25.95</c:v>
                </c:pt>
              </c:numCache>
            </c:numRef>
          </c:val>
          <c:extLst>
            <c:ext xmlns:c16="http://schemas.microsoft.com/office/drawing/2014/chart" uri="{C3380CC4-5D6E-409C-BE32-E72D297353CC}">
              <c16:uniqueId val="{00000010-9E7B-42B9-9DB6-947BD842F823}"/>
            </c:ext>
          </c:extLst>
        </c:ser>
        <c:dLbls>
          <c:showLegendKey val="0"/>
          <c:showVal val="0"/>
          <c:showCatName val="0"/>
          <c:showSerName val="0"/>
          <c:showPercent val="0"/>
          <c:showBubbleSize val="0"/>
        </c:dLbls>
        <c:gapWidth val="81"/>
        <c:overlap val="58"/>
        <c:axId val="657369776"/>
        <c:axId val="657371968"/>
      </c:barChart>
      <c:catAx>
        <c:axId val="657369776"/>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ja-JP" altLang="en-US" sz="1100"/>
                  <a:t>チャンクサイズ</a:t>
                </a:r>
                <a:r>
                  <a:rPr lang="en-US" altLang="ja-JP" sz="1100"/>
                  <a:t>[</a:t>
                </a:r>
                <a:r>
                  <a:rPr lang="ja-JP" altLang="en-US" sz="1100"/>
                  <a:t>ページ数</a:t>
                </a:r>
                <a:r>
                  <a:rPr lang="en-US" altLang="ja-JP" sz="1100"/>
                  <a:t>]</a:t>
                </a:r>
                <a:endParaRPr lang="ja-JP" altLang="en-US" sz="1100"/>
              </a:p>
            </c:rich>
          </c:tx>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657371968"/>
        <c:crosses val="autoZero"/>
        <c:auto val="1"/>
        <c:lblAlgn val="ctr"/>
        <c:lblOffset val="100"/>
        <c:noMultiLvlLbl val="0"/>
      </c:catAx>
      <c:valAx>
        <c:axId val="6573719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ja-JP" altLang="en-US" sz="1200" b="0" i="0" u="none" strike="noStrike" baseline="0">
                    <a:effectLst/>
                  </a:rPr>
                  <a:t>ソート時間</a:t>
                </a:r>
                <a:r>
                  <a:rPr lang="en-US" altLang="ja-JP" sz="1200" b="0" i="0" u="none" strike="noStrike" baseline="0">
                    <a:effectLst/>
                  </a:rPr>
                  <a:t>[s]</a:t>
                </a:r>
                <a:r>
                  <a:rPr lang="en-US" altLang="ja-JP" sz="1200" b="0" i="0" u="none" strike="noStrike" baseline="0"/>
                  <a:t> </a:t>
                </a:r>
                <a:endParaRPr lang="ja-JP" altLang="en-US" sz="1200"/>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657369776"/>
        <c:crosses val="autoZero"/>
        <c:crossBetween val="between"/>
      </c:valAx>
      <c:spPr>
        <a:noFill/>
        <a:ln>
          <a:solidFill>
            <a:schemeClr val="bg2"/>
          </a:solid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1E61-4EBB-8E10-E96BE24B4962}"/>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1E61-4EBB-8E10-E96BE24B4962}"/>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1E61-4EBB-8E10-E96BE24B4962}"/>
              </c:ext>
            </c:extLst>
          </c:dPt>
          <c:dPt>
            <c:idx val="4"/>
            <c:invertIfNegative val="0"/>
            <c:bubble3D val="0"/>
            <c:spPr>
              <a:solidFill>
                <a:schemeClr val="accent6"/>
              </a:solidFill>
              <a:ln>
                <a:noFill/>
              </a:ln>
              <a:effectLst/>
            </c:spPr>
            <c:extLst>
              <c:ext xmlns:c16="http://schemas.microsoft.com/office/drawing/2014/chart" uri="{C3380CC4-5D6E-409C-BE32-E72D297353CC}">
                <c16:uniqueId val="{00000007-1E61-4EBB-8E10-E96BE24B4962}"/>
              </c:ext>
            </c:extLst>
          </c:dPt>
          <c:dPt>
            <c:idx val="5"/>
            <c:invertIfNegative val="0"/>
            <c:bubble3D val="0"/>
            <c:spPr>
              <a:solidFill>
                <a:srgbClr val="7030A0"/>
              </a:solidFill>
              <a:ln>
                <a:noFill/>
              </a:ln>
              <a:effectLst/>
            </c:spPr>
            <c:extLst>
              <c:ext xmlns:c16="http://schemas.microsoft.com/office/drawing/2014/chart" uri="{C3380CC4-5D6E-409C-BE32-E72D297353CC}">
                <c16:uniqueId val="{00000009-1E61-4EBB-8E10-E96BE24B4962}"/>
              </c:ext>
            </c:extLst>
          </c:dPt>
          <c:dPt>
            <c:idx val="6"/>
            <c:invertIfNegative val="0"/>
            <c:bubble3D val="0"/>
            <c:spPr>
              <a:solidFill>
                <a:srgbClr val="002060"/>
              </a:solidFill>
              <a:ln>
                <a:noFill/>
              </a:ln>
              <a:effectLst/>
            </c:spPr>
            <c:extLst>
              <c:ext xmlns:c16="http://schemas.microsoft.com/office/drawing/2014/chart" uri="{C3380CC4-5D6E-409C-BE32-E72D297353CC}">
                <c16:uniqueId val="{0000000B-1E61-4EBB-8E10-E96BE24B4962}"/>
              </c:ext>
            </c:extLst>
          </c:dPt>
          <c:dPt>
            <c:idx val="7"/>
            <c:invertIfNegative val="0"/>
            <c:bubble3D val="0"/>
            <c:spPr>
              <a:solidFill>
                <a:srgbClr val="C00000"/>
              </a:solidFill>
              <a:ln>
                <a:noFill/>
              </a:ln>
              <a:effectLst/>
            </c:spPr>
            <c:extLst>
              <c:ext xmlns:c16="http://schemas.microsoft.com/office/drawing/2014/chart" uri="{C3380CC4-5D6E-409C-BE32-E72D297353CC}">
                <c16:uniqueId val="{0000000D-1E61-4EBB-8E10-E96BE24B4962}"/>
              </c:ext>
            </c:extLst>
          </c:dPt>
          <c:dPt>
            <c:idx val="8"/>
            <c:invertIfNegative val="0"/>
            <c:bubble3D val="0"/>
            <c:spPr>
              <a:solidFill>
                <a:schemeClr val="accent4">
                  <a:lumMod val="75000"/>
                </a:schemeClr>
              </a:solidFill>
              <a:ln>
                <a:noFill/>
              </a:ln>
              <a:effectLst/>
            </c:spPr>
            <c:extLst>
              <c:ext xmlns:c16="http://schemas.microsoft.com/office/drawing/2014/chart" uri="{C3380CC4-5D6E-409C-BE32-E72D297353CC}">
                <c16:uniqueId val="{0000000F-1E61-4EBB-8E10-E96BE24B4962}"/>
              </c:ext>
            </c:extLst>
          </c:dPt>
          <c:cat>
            <c:numRef>
              <c:f>'GNU sort'!$B$49:$B$57</c:f>
              <c:numCache>
                <c:formatCode>General</c:formatCode>
                <c:ptCount val="9"/>
                <c:pt idx="0">
                  <c:v>1</c:v>
                </c:pt>
                <c:pt idx="1">
                  <c:v>2</c:v>
                </c:pt>
                <c:pt idx="2">
                  <c:v>4</c:v>
                </c:pt>
                <c:pt idx="3">
                  <c:v>8</c:v>
                </c:pt>
                <c:pt idx="4">
                  <c:v>16</c:v>
                </c:pt>
                <c:pt idx="5">
                  <c:v>32</c:v>
                </c:pt>
                <c:pt idx="6">
                  <c:v>64</c:v>
                </c:pt>
                <c:pt idx="7">
                  <c:v>128</c:v>
                </c:pt>
                <c:pt idx="8">
                  <c:v>256</c:v>
                </c:pt>
              </c:numCache>
            </c:numRef>
          </c:cat>
          <c:val>
            <c:numRef>
              <c:f>'GNU sort'!$D$49:$D$57</c:f>
              <c:numCache>
                <c:formatCode>General</c:formatCode>
                <c:ptCount val="9"/>
                <c:pt idx="0">
                  <c:v>589379</c:v>
                </c:pt>
                <c:pt idx="1">
                  <c:v>294297</c:v>
                </c:pt>
                <c:pt idx="2">
                  <c:v>146974</c:v>
                </c:pt>
                <c:pt idx="3">
                  <c:v>73709</c:v>
                </c:pt>
                <c:pt idx="4">
                  <c:v>36427</c:v>
                </c:pt>
                <c:pt idx="5">
                  <c:v>20260</c:v>
                </c:pt>
                <c:pt idx="6">
                  <c:v>11579</c:v>
                </c:pt>
                <c:pt idx="7">
                  <c:v>7338.6666666666697</c:v>
                </c:pt>
                <c:pt idx="8">
                  <c:v>4127.8571428571431</c:v>
                </c:pt>
              </c:numCache>
            </c:numRef>
          </c:val>
          <c:extLst>
            <c:ext xmlns:c16="http://schemas.microsoft.com/office/drawing/2014/chart" uri="{C3380CC4-5D6E-409C-BE32-E72D297353CC}">
              <c16:uniqueId val="{00000010-1E61-4EBB-8E10-E96BE24B4962}"/>
            </c:ext>
          </c:extLst>
        </c:ser>
        <c:dLbls>
          <c:showLegendKey val="0"/>
          <c:showVal val="0"/>
          <c:showCatName val="0"/>
          <c:showSerName val="0"/>
          <c:showPercent val="0"/>
          <c:showBubbleSize val="0"/>
        </c:dLbls>
        <c:gapWidth val="81"/>
        <c:overlap val="58"/>
        <c:axId val="304498976"/>
        <c:axId val="205022144"/>
      </c:barChart>
      <c:catAx>
        <c:axId val="304498976"/>
        <c:scaling>
          <c:orientation val="minMax"/>
        </c:scaling>
        <c:delete val="0"/>
        <c:axPos val="b"/>
        <c:title>
          <c:tx>
            <c:rich>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r>
                  <a:rPr lang="ja-JP" altLang="en-US" sz="1050"/>
                  <a:t>チャンクサイズ</a:t>
                </a:r>
                <a:r>
                  <a:rPr lang="en-US" altLang="ja-JP" sz="1050"/>
                  <a:t>[</a:t>
                </a:r>
                <a:r>
                  <a:rPr lang="ja-JP" altLang="en-US" sz="1050"/>
                  <a:t>ページ数</a:t>
                </a:r>
                <a:r>
                  <a:rPr lang="en-US" altLang="ja-JP" sz="1050"/>
                  <a:t>]</a:t>
                </a:r>
              </a:p>
            </c:rich>
          </c:tx>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205022144"/>
        <c:crosses val="autoZero"/>
        <c:auto val="1"/>
        <c:lblAlgn val="ctr"/>
        <c:lblOffset val="100"/>
        <c:noMultiLvlLbl val="0"/>
      </c:catAx>
      <c:valAx>
        <c:axId val="205022144"/>
        <c:scaling>
          <c:orientation val="minMax"/>
          <c:max val="6000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ja-JP" altLang="en-US" sz="1100"/>
                  <a:t>ページング回数</a:t>
                </a:r>
                <a:endParaRPr lang="en-US" altLang="ja-JP" sz="1100"/>
              </a:p>
            </c:rich>
          </c:tx>
          <c:layout/>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304498976"/>
        <c:crosses val="autoZero"/>
        <c:crossBetween val="between"/>
      </c:valAx>
      <c:spPr>
        <a:noFill/>
        <a:ln>
          <a:solidFill>
            <a:schemeClr val="bg2"/>
          </a:solid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45A8F04-141C-104D-8D96-8E4F234E2D5F}" type="datetimeFigureOut">
              <a:rPr kumimoji="1" lang="ja-JP" altLang="en-US" smtClean="0"/>
              <a:t>2018/8/6</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61058BB-1DA3-6541-8638-3914CE5A2116}" type="slidenum">
              <a:rPr kumimoji="1" lang="ja-JP" altLang="en-US" smtClean="0"/>
              <a:t>‹#›</a:t>
            </a:fld>
            <a:endParaRPr kumimoji="1" lang="ja-JP" altLang="en-US"/>
          </a:p>
        </p:txBody>
      </p:sp>
    </p:spTree>
    <p:extLst>
      <p:ext uri="{BB962C8B-B14F-4D97-AF65-F5344CB8AC3E}">
        <p14:creationId xmlns:p14="http://schemas.microsoft.com/office/powerpoint/2010/main" val="5744765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595889-27EB-AD47-B5E6-D507CA40B16C}" type="datetimeFigureOut">
              <a:rPr kumimoji="1" lang="ja-JP" altLang="en-US" smtClean="0"/>
              <a:t>2018/8/6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F17A52-89B8-E941-887E-ABA03952DFDA}" type="slidenum">
              <a:rPr kumimoji="1" lang="ja-JP" altLang="en-US" smtClean="0"/>
              <a:t>‹#›</a:t>
            </a:fld>
            <a:endParaRPr kumimoji="1" lang="ja-JP" altLang="en-US"/>
          </a:p>
        </p:txBody>
      </p:sp>
    </p:spTree>
    <p:extLst>
      <p:ext uri="{BB962C8B-B14F-4D97-AF65-F5344CB8AC3E}">
        <p14:creationId xmlns:p14="http://schemas.microsoft.com/office/powerpoint/2010/main" val="10987238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1</a:t>
            </a:fld>
            <a:endParaRPr kumimoji="1" lang="ja-JP" altLang="en-US"/>
          </a:p>
        </p:txBody>
      </p:sp>
    </p:spTree>
    <p:extLst>
      <p:ext uri="{BB962C8B-B14F-4D97-AF65-F5344CB8AC3E}">
        <p14:creationId xmlns:p14="http://schemas.microsoft.com/office/powerpoint/2010/main" val="10999209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10</a:t>
            </a:fld>
            <a:endParaRPr kumimoji="1" lang="ja-JP" altLang="en-US"/>
          </a:p>
        </p:txBody>
      </p:sp>
    </p:spTree>
    <p:extLst>
      <p:ext uri="{BB962C8B-B14F-4D97-AF65-F5344CB8AC3E}">
        <p14:creationId xmlns:p14="http://schemas.microsoft.com/office/powerpoint/2010/main" val="134015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11</a:t>
            </a:fld>
            <a:endParaRPr kumimoji="1" lang="ja-JP" altLang="en-US"/>
          </a:p>
        </p:txBody>
      </p:sp>
    </p:spTree>
    <p:extLst>
      <p:ext uri="{BB962C8B-B14F-4D97-AF65-F5344CB8AC3E}">
        <p14:creationId xmlns:p14="http://schemas.microsoft.com/office/powerpoint/2010/main" val="470185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12</a:t>
            </a:fld>
            <a:endParaRPr kumimoji="1" lang="ja-JP" altLang="en-US"/>
          </a:p>
        </p:txBody>
      </p:sp>
    </p:spTree>
    <p:extLst>
      <p:ext uri="{BB962C8B-B14F-4D97-AF65-F5344CB8AC3E}">
        <p14:creationId xmlns:p14="http://schemas.microsoft.com/office/powerpoint/2010/main" val="9309795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13</a:t>
            </a:fld>
            <a:endParaRPr kumimoji="1" lang="ja-JP" altLang="en-US"/>
          </a:p>
        </p:txBody>
      </p:sp>
    </p:spTree>
    <p:extLst>
      <p:ext uri="{BB962C8B-B14F-4D97-AF65-F5344CB8AC3E}">
        <p14:creationId xmlns:p14="http://schemas.microsoft.com/office/powerpoint/2010/main" val="9507725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14</a:t>
            </a:fld>
            <a:endParaRPr kumimoji="1" lang="ja-JP" altLang="en-US"/>
          </a:p>
        </p:txBody>
      </p:sp>
    </p:spTree>
    <p:extLst>
      <p:ext uri="{BB962C8B-B14F-4D97-AF65-F5344CB8AC3E}">
        <p14:creationId xmlns:p14="http://schemas.microsoft.com/office/powerpoint/2010/main" val="800129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15</a:t>
            </a:fld>
            <a:endParaRPr kumimoji="1" lang="ja-JP" altLang="en-US"/>
          </a:p>
        </p:txBody>
      </p:sp>
    </p:spTree>
    <p:extLst>
      <p:ext uri="{BB962C8B-B14F-4D97-AF65-F5344CB8AC3E}">
        <p14:creationId xmlns:p14="http://schemas.microsoft.com/office/powerpoint/2010/main" val="16492128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16</a:t>
            </a:fld>
            <a:endParaRPr kumimoji="1" lang="ja-JP" altLang="en-US"/>
          </a:p>
        </p:txBody>
      </p:sp>
    </p:spTree>
    <p:extLst>
      <p:ext uri="{BB962C8B-B14F-4D97-AF65-F5344CB8AC3E}">
        <p14:creationId xmlns:p14="http://schemas.microsoft.com/office/powerpoint/2010/main" val="20407744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17</a:t>
            </a:fld>
            <a:endParaRPr kumimoji="1" lang="ja-JP" altLang="en-US"/>
          </a:p>
        </p:txBody>
      </p:sp>
    </p:spTree>
    <p:extLst>
      <p:ext uri="{BB962C8B-B14F-4D97-AF65-F5344CB8AC3E}">
        <p14:creationId xmlns:p14="http://schemas.microsoft.com/office/powerpoint/2010/main" val="11356850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18</a:t>
            </a:fld>
            <a:endParaRPr kumimoji="1" lang="ja-JP" altLang="en-US"/>
          </a:p>
        </p:txBody>
      </p:sp>
    </p:spTree>
    <p:extLst>
      <p:ext uri="{BB962C8B-B14F-4D97-AF65-F5344CB8AC3E}">
        <p14:creationId xmlns:p14="http://schemas.microsoft.com/office/powerpoint/2010/main" val="2191364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19</a:t>
            </a:fld>
            <a:endParaRPr kumimoji="1" lang="ja-JP" altLang="en-US"/>
          </a:p>
        </p:txBody>
      </p:sp>
    </p:spTree>
    <p:extLst>
      <p:ext uri="{BB962C8B-B14F-4D97-AF65-F5344CB8AC3E}">
        <p14:creationId xmlns:p14="http://schemas.microsoft.com/office/powerpoint/2010/main" val="231855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2</a:t>
            </a:fld>
            <a:endParaRPr kumimoji="1" lang="ja-JP" altLang="en-US"/>
          </a:p>
        </p:txBody>
      </p:sp>
    </p:spTree>
    <p:extLst>
      <p:ext uri="{BB962C8B-B14F-4D97-AF65-F5344CB8AC3E}">
        <p14:creationId xmlns:p14="http://schemas.microsoft.com/office/powerpoint/2010/main" val="8316858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20</a:t>
            </a:fld>
            <a:endParaRPr kumimoji="1" lang="ja-JP" altLang="en-US"/>
          </a:p>
        </p:txBody>
      </p:sp>
    </p:spTree>
    <p:extLst>
      <p:ext uri="{BB962C8B-B14F-4D97-AF65-F5344CB8AC3E}">
        <p14:creationId xmlns:p14="http://schemas.microsoft.com/office/powerpoint/2010/main" val="1430881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21</a:t>
            </a:fld>
            <a:endParaRPr kumimoji="1" lang="ja-JP" altLang="en-US"/>
          </a:p>
        </p:txBody>
      </p:sp>
    </p:spTree>
    <p:extLst>
      <p:ext uri="{BB962C8B-B14F-4D97-AF65-F5344CB8AC3E}">
        <p14:creationId xmlns:p14="http://schemas.microsoft.com/office/powerpoint/2010/main" val="9525285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22</a:t>
            </a:fld>
            <a:endParaRPr kumimoji="1" lang="ja-JP" altLang="en-US"/>
          </a:p>
        </p:txBody>
      </p:sp>
    </p:spTree>
    <p:extLst>
      <p:ext uri="{BB962C8B-B14F-4D97-AF65-F5344CB8AC3E}">
        <p14:creationId xmlns:p14="http://schemas.microsoft.com/office/powerpoint/2010/main" val="10132180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23</a:t>
            </a:fld>
            <a:endParaRPr kumimoji="1" lang="ja-JP" altLang="en-US"/>
          </a:p>
        </p:txBody>
      </p:sp>
    </p:spTree>
    <p:extLst>
      <p:ext uri="{BB962C8B-B14F-4D97-AF65-F5344CB8AC3E}">
        <p14:creationId xmlns:p14="http://schemas.microsoft.com/office/powerpoint/2010/main" val="12896620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24</a:t>
            </a:fld>
            <a:endParaRPr kumimoji="1" lang="ja-JP" altLang="en-US"/>
          </a:p>
        </p:txBody>
      </p:sp>
    </p:spTree>
    <p:extLst>
      <p:ext uri="{BB962C8B-B14F-4D97-AF65-F5344CB8AC3E}">
        <p14:creationId xmlns:p14="http://schemas.microsoft.com/office/powerpoint/2010/main" val="9041786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25</a:t>
            </a:fld>
            <a:endParaRPr kumimoji="1" lang="ja-JP" altLang="en-US"/>
          </a:p>
        </p:txBody>
      </p:sp>
    </p:spTree>
    <p:extLst>
      <p:ext uri="{BB962C8B-B14F-4D97-AF65-F5344CB8AC3E}">
        <p14:creationId xmlns:p14="http://schemas.microsoft.com/office/powerpoint/2010/main" val="9852253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26</a:t>
            </a:fld>
            <a:endParaRPr kumimoji="1" lang="ja-JP" altLang="en-US"/>
          </a:p>
        </p:txBody>
      </p:sp>
    </p:spTree>
    <p:extLst>
      <p:ext uri="{BB962C8B-B14F-4D97-AF65-F5344CB8AC3E}">
        <p14:creationId xmlns:p14="http://schemas.microsoft.com/office/powerpoint/2010/main" val="490646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3</a:t>
            </a:fld>
            <a:endParaRPr kumimoji="1" lang="ja-JP" altLang="en-US"/>
          </a:p>
        </p:txBody>
      </p:sp>
    </p:spTree>
    <p:extLst>
      <p:ext uri="{BB962C8B-B14F-4D97-AF65-F5344CB8AC3E}">
        <p14:creationId xmlns:p14="http://schemas.microsoft.com/office/powerpoint/2010/main" val="737100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4</a:t>
            </a:fld>
            <a:endParaRPr kumimoji="1" lang="ja-JP" altLang="en-US"/>
          </a:p>
        </p:txBody>
      </p:sp>
    </p:spTree>
    <p:extLst>
      <p:ext uri="{BB962C8B-B14F-4D97-AF65-F5344CB8AC3E}">
        <p14:creationId xmlns:p14="http://schemas.microsoft.com/office/powerpoint/2010/main" val="827860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5</a:t>
            </a:fld>
            <a:endParaRPr kumimoji="1" lang="ja-JP" altLang="en-US"/>
          </a:p>
        </p:txBody>
      </p:sp>
    </p:spTree>
    <p:extLst>
      <p:ext uri="{BB962C8B-B14F-4D97-AF65-F5344CB8AC3E}">
        <p14:creationId xmlns:p14="http://schemas.microsoft.com/office/powerpoint/2010/main" val="1291344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6</a:t>
            </a:fld>
            <a:endParaRPr kumimoji="1" lang="ja-JP" altLang="en-US"/>
          </a:p>
        </p:txBody>
      </p:sp>
    </p:spTree>
    <p:extLst>
      <p:ext uri="{BB962C8B-B14F-4D97-AF65-F5344CB8AC3E}">
        <p14:creationId xmlns:p14="http://schemas.microsoft.com/office/powerpoint/2010/main" val="1445289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7</a:t>
            </a:fld>
            <a:endParaRPr kumimoji="1" lang="ja-JP" altLang="en-US"/>
          </a:p>
        </p:txBody>
      </p:sp>
    </p:spTree>
    <p:extLst>
      <p:ext uri="{BB962C8B-B14F-4D97-AF65-F5344CB8AC3E}">
        <p14:creationId xmlns:p14="http://schemas.microsoft.com/office/powerpoint/2010/main" val="1948857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8</a:t>
            </a:fld>
            <a:endParaRPr kumimoji="1" lang="ja-JP" altLang="en-US"/>
          </a:p>
        </p:txBody>
      </p:sp>
    </p:spTree>
    <p:extLst>
      <p:ext uri="{BB962C8B-B14F-4D97-AF65-F5344CB8AC3E}">
        <p14:creationId xmlns:p14="http://schemas.microsoft.com/office/powerpoint/2010/main" val="969710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14F17A52-89B8-E941-887E-ABA03952DFDA}" type="slidenum">
              <a:rPr kumimoji="1" lang="ja-JP" altLang="en-US" smtClean="0"/>
              <a:t>9</a:t>
            </a:fld>
            <a:endParaRPr kumimoji="1" lang="ja-JP" altLang="en-US"/>
          </a:p>
        </p:txBody>
      </p:sp>
    </p:spTree>
    <p:extLst>
      <p:ext uri="{BB962C8B-B14F-4D97-AF65-F5344CB8AC3E}">
        <p14:creationId xmlns:p14="http://schemas.microsoft.com/office/powerpoint/2010/main" val="2072568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5769454-28A2-A446-A71D-002DC6AB5FE6}" type="datetime1">
              <a:rPr kumimoji="1" lang="ja-JP" altLang="en-US" smtClean="0"/>
              <a:t>2018/8/6</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F977288F-F332-9F4C-A5D1-EBEF89371724}"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0BEDF4E-86B6-0842-B2F4-04BDD39AF9B6}" type="datetime1">
              <a:rPr kumimoji="1" lang="ja-JP" altLang="en-US" smtClean="0"/>
              <a:t>2018/8/6</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F977288F-F332-9F4C-A5D1-EBEF89371724}"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3033BC5-CC63-1442-944E-7C3EFD03DD89}" type="datetime1">
              <a:rPr kumimoji="1" lang="ja-JP" altLang="en-US" smtClean="0"/>
              <a:t>2018/8/6</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F977288F-F332-9F4C-A5D1-EBEF89371724}"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日付プレースホルダー 6"/>
          <p:cNvSpPr>
            <a:spLocks noGrp="1"/>
          </p:cNvSpPr>
          <p:nvPr>
            <p:ph type="dt" sz="half" idx="10"/>
          </p:nvPr>
        </p:nvSpPr>
        <p:spPr/>
        <p:txBody>
          <a:bodyPr/>
          <a:lstStyle/>
          <a:p>
            <a:fld id="{0AE3C38B-6A5E-5E4C-91AF-BF55E0A98266}" type="datetime1">
              <a:rPr kumimoji="1" lang="ja-JP" altLang="en-US" smtClean="0"/>
              <a:t>2018/8/6</a:t>
            </a:fld>
            <a:endParaRPr kumimoji="1" lang="ja-JP" altLang="en-US"/>
          </a:p>
        </p:txBody>
      </p:sp>
      <p:sp>
        <p:nvSpPr>
          <p:cNvPr id="8" name="フッター プレースホルダー 7"/>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977288F-F332-9F4C-A5D1-EBEF89371724}" type="slidenum">
              <a:rPr kumimoji="1" lang="ja-JP" altLang="en-US" smtClean="0"/>
              <a:t>‹#›</a:t>
            </a:fld>
            <a:endParaRPr kumimoji="1" lang="ja-JP" altLang="en-US"/>
          </a:p>
        </p:txBody>
      </p:sp>
      <p:sp>
        <p:nvSpPr>
          <p:cNvPr id="10" name="タイトル 9"/>
          <p:cNvSpPr>
            <a:spLocks noGrp="1"/>
          </p:cNvSpPr>
          <p:nvPr>
            <p:ph type="title"/>
          </p:nvPr>
        </p:nvSpPr>
        <p:spPr>
          <a:xfrm>
            <a:off x="628650" y="365126"/>
            <a:ext cx="7886700" cy="1325563"/>
          </a:xfrm>
          <a:prstGeom prst="rect">
            <a:avLst/>
          </a:prstGeom>
        </p:spPr>
        <p:txBody>
          <a:bodyPr/>
          <a:lstStyle/>
          <a:p>
            <a:r>
              <a:rPr kumimoji="1" lang="ja-JP" altLang="en-US" smtClean="0"/>
              <a:t>マスター タイトルの書式設定</a:t>
            </a:r>
            <a:endParaRPr kumimoji="1"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A993914-5AB3-5841-96D1-AAF7385D2983}" type="datetime1">
              <a:rPr kumimoji="1" lang="ja-JP" altLang="en-US" smtClean="0"/>
              <a:t>2018/8/6</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F977288F-F332-9F4C-A5D1-EBEF89371724}"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36EDAD4-DB99-1B49-A88F-821B59B56655}" type="datetime1">
              <a:rPr kumimoji="1" lang="ja-JP" altLang="en-US" smtClean="0"/>
              <a:t>2018/8/6</a:t>
            </a:fld>
            <a:endParaRPr kumimoji="1" lang="ja-JP"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F977288F-F332-9F4C-A5D1-EBEF89371724}"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A4CD98-8C5B-514D-BCC9-9FD3C3254229}" type="datetime1">
              <a:rPr kumimoji="1" lang="ja-JP" altLang="en-US" smtClean="0"/>
              <a:t>2018/8/6</a:t>
            </a:fld>
            <a:endParaRPr kumimoji="1" lang="ja-JP" alt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p:txBody>
          <a:bodyPr/>
          <a:lstStyle/>
          <a:p>
            <a:fld id="{F977288F-F332-9F4C-A5D1-EBEF89371724}"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DF2230D-3288-524A-9CED-D32A43A64EC0}" type="datetime1">
              <a:rPr kumimoji="1" lang="ja-JP" altLang="en-US" smtClean="0"/>
              <a:t>2018/8/6</a:t>
            </a:fld>
            <a:endParaRPr kumimoji="1" lang="ja-JP" alt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p:txBody>
          <a:bodyPr/>
          <a:lstStyle/>
          <a:p>
            <a:fld id="{F977288F-F332-9F4C-A5D1-EBEF89371724}"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C99FF-0247-9647-8400-67A551F09D94}" type="datetime1">
              <a:rPr kumimoji="1" lang="ja-JP" altLang="en-US" smtClean="0"/>
              <a:t>2018/8/6</a:t>
            </a:fld>
            <a:endParaRPr kumimoji="1" lang="ja-JP" alt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p:txBody>
          <a:bodyPr/>
          <a:lstStyle/>
          <a:p>
            <a:fld id="{F977288F-F332-9F4C-A5D1-EBEF89371724}"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CDC8CB9-5460-BA4B-9312-904132E8DEC5}" type="datetime1">
              <a:rPr kumimoji="1" lang="ja-JP" altLang="en-US" smtClean="0"/>
              <a:t>2018/8/6</a:t>
            </a:fld>
            <a:endParaRPr kumimoji="1" lang="ja-JP"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F977288F-F332-9F4C-A5D1-EBEF89371724}"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63336D1-F57F-F64F-9B54-051200FD7A7D}" type="datetime1">
              <a:rPr kumimoji="1" lang="ja-JP" altLang="en-US" smtClean="0"/>
              <a:t>2018/8/6</a:t>
            </a:fld>
            <a:endParaRPr kumimoji="1" lang="ja-JP"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F977288F-F332-9F4C-A5D1-EBEF89371724}"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91FD6F-D295-BC4F-9EB1-7C665E0600F6}" type="datetime1">
              <a:rPr kumimoji="1" lang="ja-JP" altLang="en-US" smtClean="0"/>
              <a:t>2018/8/6</a:t>
            </a:fld>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77288F-F332-9F4C-A5D1-EBEF89371724}" type="slidenum">
              <a:rPr kumimoji="1" lang="ja-JP" altLang="en-US" smtClean="0"/>
              <a:t>‹#›</a:t>
            </a:fld>
            <a:endParaRPr kumimoji="1" lang="ja-JP" altLang="en-US"/>
          </a:p>
        </p:txBody>
      </p:sp>
      <p:sp>
        <p:nvSpPr>
          <p:cNvPr id="8" name="フッター プレースホルダー 7"/>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9" name="タイトル プレースホルダー 8"/>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13321692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64575" y="1699022"/>
            <a:ext cx="8141111" cy="1790700"/>
          </a:xfrm>
        </p:spPr>
        <p:txBody>
          <a:bodyPr>
            <a:normAutofit/>
          </a:bodyPr>
          <a:lstStyle/>
          <a:p>
            <a:pPr lvl="0"/>
            <a:r>
              <a:rPr lang="en-US" altLang="ja-JP" sz="3600" dirty="0" smtClean="0"/>
              <a:t>VM</a:t>
            </a:r>
            <a:r>
              <a:rPr lang="ja-JP" altLang="en-US" sz="3600" dirty="0" smtClean="0"/>
              <a:t>専用仮想メモリとの連携による</a:t>
            </a:r>
            <a:r>
              <a:rPr lang="en-US" altLang="ja-JP" sz="3600" dirty="0" smtClean="0"/>
              <a:t/>
            </a:r>
            <a:br>
              <a:rPr lang="en-US" altLang="ja-JP" sz="3600" dirty="0" smtClean="0"/>
            </a:br>
            <a:r>
              <a:rPr lang="en-US" altLang="ja-JP" sz="3600" dirty="0" smtClean="0"/>
              <a:t>VM</a:t>
            </a:r>
            <a:r>
              <a:rPr lang="ja-JP" altLang="en-US" sz="3600" dirty="0" smtClean="0"/>
              <a:t>マイグレーションの高速化</a:t>
            </a:r>
            <a:endParaRPr lang="ja-JP" altLang="en-US" sz="3600" dirty="0"/>
          </a:p>
        </p:txBody>
      </p:sp>
      <p:sp>
        <p:nvSpPr>
          <p:cNvPr id="3" name="サブタイトル 2"/>
          <p:cNvSpPr>
            <a:spLocks noGrp="1"/>
          </p:cNvSpPr>
          <p:nvPr>
            <p:ph type="subTitle" idx="1"/>
          </p:nvPr>
        </p:nvSpPr>
        <p:spPr/>
        <p:txBody>
          <a:bodyPr>
            <a:normAutofit/>
          </a:bodyPr>
          <a:lstStyle/>
          <a:p>
            <a:r>
              <a:rPr lang="ja-JP" altLang="en-US" sz="2100" dirty="0" smtClean="0"/>
              <a:t>九州工業大学</a:t>
            </a:r>
            <a:endParaRPr lang="en-US" altLang="ja-JP" sz="2100" dirty="0" smtClean="0"/>
          </a:p>
          <a:p>
            <a:r>
              <a:rPr lang="ja-JP" altLang="en-US" sz="2100" dirty="0" smtClean="0"/>
              <a:t>村岡裕二　柏木崇広　光来健一</a:t>
            </a:r>
            <a:endParaRPr lang="ja-JP" altLang="en-US" sz="2100" dirty="0"/>
          </a:p>
        </p:txBody>
      </p:sp>
      <p:sp>
        <p:nvSpPr>
          <p:cNvPr id="4" name="スライド番号プレースホルダー 3"/>
          <p:cNvSpPr>
            <a:spLocks noGrp="1"/>
          </p:cNvSpPr>
          <p:nvPr>
            <p:ph type="sldNum" sz="quarter" idx="12"/>
          </p:nvPr>
        </p:nvSpPr>
        <p:spPr/>
        <p:txBody>
          <a:bodyPr/>
          <a:lstStyle/>
          <a:p>
            <a:fld id="{F977288F-F332-9F4C-A5D1-EBEF89371724}" type="slidenum">
              <a:rPr kumimoji="1" lang="ja-JP" altLang="en-US" smtClean="0"/>
              <a:t>1</a:t>
            </a:fld>
            <a:endParaRPr kumimoji="1" lang="ja-JP" altLang="en-US"/>
          </a:p>
        </p:txBody>
      </p:sp>
    </p:spTree>
    <p:extLst>
      <p:ext uri="{BB962C8B-B14F-4D97-AF65-F5344CB8AC3E}">
        <p14:creationId xmlns:p14="http://schemas.microsoft.com/office/powerpoint/2010/main" val="1697258246"/>
      </p:ext>
    </p:extLst>
  </p:cSld>
  <p:clrMapOvr>
    <a:masterClrMapping/>
  </p:clrMapOvr>
  <mc:AlternateContent xmlns:mc="http://schemas.openxmlformats.org/markup-compatibility/2006" xmlns:p14="http://schemas.microsoft.com/office/powerpoint/2010/main">
    <mc:Choice Requires="p14">
      <p:transition spd="slow" p14:dur="2000" advTm="7657"/>
    </mc:Choice>
    <mc:Fallback xmlns="">
      <p:transition spd="slow" advTm="765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円柱 26"/>
          <p:cNvSpPr/>
          <p:nvPr/>
        </p:nvSpPr>
        <p:spPr>
          <a:xfrm>
            <a:off x="6845574" y="5462196"/>
            <a:ext cx="948366" cy="682639"/>
          </a:xfrm>
          <a:prstGeom prst="can">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solidFill>
                <a:schemeClr val="tx1"/>
              </a:solidFill>
            </a:endParaRPr>
          </a:p>
        </p:txBody>
      </p:sp>
      <p:sp>
        <p:nvSpPr>
          <p:cNvPr id="31" name="Rounded Rectangle 4"/>
          <p:cNvSpPr/>
          <p:nvPr/>
        </p:nvSpPr>
        <p:spPr>
          <a:xfrm>
            <a:off x="5122263" y="5459138"/>
            <a:ext cx="1044033" cy="682228"/>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b="1">
              <a:solidFill>
                <a:srgbClr val="FF0000"/>
              </a:solidFill>
            </a:endParaRPr>
          </a:p>
        </p:txBody>
      </p:sp>
      <p:sp>
        <p:nvSpPr>
          <p:cNvPr id="42" name="正方形/長方形 41"/>
          <p:cNvSpPr/>
          <p:nvPr/>
        </p:nvSpPr>
        <p:spPr>
          <a:xfrm>
            <a:off x="1085426" y="5546442"/>
            <a:ext cx="1529255" cy="556220"/>
          </a:xfrm>
          <a:prstGeom prst="rect">
            <a:avLst/>
          </a:prstGeom>
          <a:solidFill>
            <a:schemeClr val="bg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dirty="0"/>
          </a:p>
        </p:txBody>
      </p:sp>
      <p:sp>
        <p:nvSpPr>
          <p:cNvPr id="3" name="コンテンツ プレースホルダー 2"/>
          <p:cNvSpPr>
            <a:spLocks noGrp="1"/>
          </p:cNvSpPr>
          <p:nvPr>
            <p:ph idx="1"/>
          </p:nvPr>
        </p:nvSpPr>
        <p:spPr/>
        <p:txBody>
          <a:bodyPr/>
          <a:lstStyle/>
          <a:p>
            <a:r>
              <a:rPr lang="en-US" altLang="ja-JP" dirty="0" smtClean="0"/>
              <a:t>VM</a:t>
            </a:r>
            <a:r>
              <a:rPr lang="ja-JP" altLang="en-US" dirty="0"/>
              <a:t>のメモリを移送先ホストの</a:t>
            </a:r>
            <a:r>
              <a:rPr lang="ja-JP" altLang="en-US" dirty="0" smtClean="0"/>
              <a:t>物理メモリまたはスワップ領域に直接格納</a:t>
            </a:r>
            <a:endParaRPr lang="en-US" altLang="ja-JP" dirty="0" smtClean="0"/>
          </a:p>
          <a:p>
            <a:pPr lvl="1"/>
            <a:r>
              <a:rPr lang="ja-JP" altLang="en-US" dirty="0"/>
              <a:t>移送元ホストでメモリの格納先を決定</a:t>
            </a:r>
            <a:endParaRPr lang="en-US" altLang="ja-JP" dirty="0"/>
          </a:p>
          <a:p>
            <a:pPr lvl="1"/>
            <a:r>
              <a:rPr lang="ja-JP" altLang="en-US" dirty="0"/>
              <a:t>再送時には格納済みのデータを直接上書き</a:t>
            </a:r>
            <a:endParaRPr lang="en-US" altLang="ja-JP" dirty="0"/>
          </a:p>
          <a:p>
            <a:r>
              <a:rPr lang="ja-JP" altLang="en-US" dirty="0" smtClean="0"/>
              <a:t>ページングのオーバヘッドを削減</a:t>
            </a:r>
            <a:endParaRPr lang="en-US" altLang="ja-JP" dirty="0" smtClean="0"/>
          </a:p>
          <a:p>
            <a:pPr lvl="1"/>
            <a:r>
              <a:rPr lang="ja-JP" altLang="en-US" dirty="0" smtClean="0"/>
              <a:t>物理メモリと</a:t>
            </a:r>
            <a:r>
              <a:rPr lang="en-US" altLang="ja-JP" dirty="0" err="1" smtClean="0"/>
              <a:t>NVMe</a:t>
            </a:r>
            <a:r>
              <a:rPr lang="ja-JP" altLang="en-US" dirty="0" smtClean="0"/>
              <a:t>間でデータの移動を行わない</a:t>
            </a:r>
            <a:endParaRPr lang="en-US" altLang="ja-JP" dirty="0" smtClean="0"/>
          </a:p>
          <a:p>
            <a:pPr lvl="1"/>
            <a:endParaRPr lang="en-US" altLang="ja-JP" dirty="0"/>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F977288F-F332-9F4C-A5D1-EBEF89371724}" type="slidenum">
              <a:rPr lang="ja-JP" altLang="en-US" smtClean="0"/>
              <a:pPr/>
              <a:t>10</a:t>
            </a:fld>
            <a:endParaRPr lang="ja-JP" altLang="en-US" dirty="0"/>
          </a:p>
        </p:txBody>
      </p:sp>
      <p:sp>
        <p:nvSpPr>
          <p:cNvPr id="24" name="フレーム 23"/>
          <p:cNvSpPr/>
          <p:nvPr/>
        </p:nvSpPr>
        <p:spPr>
          <a:xfrm>
            <a:off x="5042389" y="4583949"/>
            <a:ext cx="2823868" cy="1681080"/>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移送先ホスト</a:t>
            </a:r>
            <a:endParaRPr lang="en-US" altLang="ja-JP" sz="160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p:txBody>
      </p:sp>
      <p:sp>
        <p:nvSpPr>
          <p:cNvPr id="46" name="右矢印 45"/>
          <p:cNvSpPr/>
          <p:nvPr/>
        </p:nvSpPr>
        <p:spPr>
          <a:xfrm>
            <a:off x="3119434" y="5306507"/>
            <a:ext cx="1676270" cy="614855"/>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p:txBody>
      </p:sp>
      <p:sp>
        <p:nvSpPr>
          <p:cNvPr id="22" name="Left-Right Arrow 5"/>
          <p:cNvSpPr/>
          <p:nvPr/>
        </p:nvSpPr>
        <p:spPr>
          <a:xfrm>
            <a:off x="6129679" y="5545247"/>
            <a:ext cx="742360" cy="368161"/>
          </a:xfrm>
          <a:prstGeom prst="leftRightArrow">
            <a:avLst/>
          </a:prstGeom>
          <a:solidFill>
            <a:srgbClr val="4779D2"/>
          </a:solidFill>
          <a:ln w="38100">
            <a:solidFill>
              <a:srgbClr val="4779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sp>
        <p:nvSpPr>
          <p:cNvPr id="47" name="テキスト ボックス 46"/>
          <p:cNvSpPr txBox="1"/>
          <p:nvPr/>
        </p:nvSpPr>
        <p:spPr>
          <a:xfrm>
            <a:off x="3000539" y="5060339"/>
            <a:ext cx="2017058" cy="338554"/>
          </a:xfrm>
          <a:prstGeom prst="rect">
            <a:avLst/>
          </a:prstGeom>
          <a:noFill/>
        </p:spPr>
        <p:txBody>
          <a:bodyPr wrap="square" rtlCol="0">
            <a:spAutoFit/>
          </a:bodyPr>
          <a:lstStyle/>
          <a:p>
            <a:r>
              <a:rPr kumimoji="1" lang="ja-JP" altLang="en-US" sz="1600" dirty="0" smtClean="0"/>
              <a:t>マイグレーション</a:t>
            </a:r>
            <a:endParaRPr kumimoji="1" lang="ja-JP" altLang="en-US" sz="1600" dirty="0"/>
          </a:p>
        </p:txBody>
      </p:sp>
      <p:sp>
        <p:nvSpPr>
          <p:cNvPr id="23" name="Cross 20"/>
          <p:cNvSpPr/>
          <p:nvPr/>
        </p:nvSpPr>
        <p:spPr>
          <a:xfrm rot="18834524">
            <a:off x="6269800" y="5187280"/>
            <a:ext cx="443499" cy="424047"/>
          </a:xfrm>
          <a:prstGeom prst="plus">
            <a:avLst>
              <a:gd name="adj" fmla="val 38798"/>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sp>
        <p:nvSpPr>
          <p:cNvPr id="29" name="U ターン矢印 28"/>
          <p:cNvSpPr/>
          <p:nvPr/>
        </p:nvSpPr>
        <p:spPr>
          <a:xfrm flipV="1">
            <a:off x="2255604" y="6162400"/>
            <a:ext cx="3408781" cy="333381"/>
          </a:xfrm>
          <a:prstGeom prst="uturnArrow">
            <a:avLst>
              <a:gd name="adj1" fmla="val 29987"/>
              <a:gd name="adj2" fmla="val 25000"/>
              <a:gd name="adj3" fmla="val 39595"/>
              <a:gd name="adj4" fmla="val 62899"/>
              <a:gd name="adj5" fmla="val 10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rgbClr val="FF0000"/>
              </a:solidFill>
            </a:endParaRPr>
          </a:p>
        </p:txBody>
      </p:sp>
      <p:sp>
        <p:nvSpPr>
          <p:cNvPr id="30" name="U ターン矢印 29"/>
          <p:cNvSpPr/>
          <p:nvPr/>
        </p:nvSpPr>
        <p:spPr>
          <a:xfrm flipV="1">
            <a:off x="2094126" y="6175484"/>
            <a:ext cx="5129182" cy="437324"/>
          </a:xfrm>
          <a:prstGeom prst="uturnArrow">
            <a:avLst>
              <a:gd name="adj1" fmla="val 19298"/>
              <a:gd name="adj2" fmla="val 25000"/>
              <a:gd name="adj3" fmla="val 37101"/>
              <a:gd name="adj4" fmla="val 62899"/>
              <a:gd name="adj5" fmla="val 100000"/>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rgbClr val="FF0000"/>
              </a:solidFill>
            </a:endParaRPr>
          </a:p>
        </p:txBody>
      </p:sp>
      <p:sp>
        <p:nvSpPr>
          <p:cNvPr id="32" name="テキスト ボックス 27"/>
          <p:cNvSpPr txBox="1"/>
          <p:nvPr/>
        </p:nvSpPr>
        <p:spPr>
          <a:xfrm>
            <a:off x="5039460" y="5112388"/>
            <a:ext cx="1214877" cy="338554"/>
          </a:xfrm>
          <a:prstGeom prst="rect">
            <a:avLst/>
          </a:prstGeom>
          <a:noFill/>
        </p:spPr>
        <p:txBody>
          <a:bodyPr wrap="square" rtlCol="0">
            <a:spAutoFit/>
          </a:bodyPr>
          <a:lstStyle/>
          <a:p>
            <a:r>
              <a:rPr lang="ja-JP" altLang="en-US" sz="1600" b="1" dirty="0"/>
              <a:t>物理</a:t>
            </a:r>
            <a:r>
              <a:rPr lang="ja-JP" altLang="en-US" sz="1600" b="1" dirty="0" smtClean="0"/>
              <a:t>メモリ</a:t>
            </a:r>
            <a:endParaRPr lang="ja-JP" altLang="en-US" sz="1600" b="1" dirty="0"/>
          </a:p>
        </p:txBody>
      </p:sp>
      <p:grpSp>
        <p:nvGrpSpPr>
          <p:cNvPr id="33" name="図形グループ 32"/>
          <p:cNvGrpSpPr/>
          <p:nvPr/>
        </p:nvGrpSpPr>
        <p:grpSpPr>
          <a:xfrm>
            <a:off x="934527" y="4437191"/>
            <a:ext cx="1813034" cy="1736385"/>
            <a:chOff x="2228193" y="3507551"/>
            <a:chExt cx="2417379" cy="2315180"/>
          </a:xfrm>
        </p:grpSpPr>
        <p:sp>
          <p:nvSpPr>
            <p:cNvPr id="34" name="フレーム 33"/>
            <p:cNvSpPr/>
            <p:nvPr/>
          </p:nvSpPr>
          <p:spPr>
            <a:xfrm>
              <a:off x="2228193" y="3507551"/>
              <a:ext cx="2417379" cy="2315180"/>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移送元ホスト</a:t>
              </a:r>
              <a:endParaRPr lang="en-US" altLang="ja-JP" sz="16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ja-JP" altLang="en-US" sz="1400" dirty="0">
                <a:solidFill>
                  <a:schemeClr val="tx1"/>
                </a:solidFill>
              </a:endParaRPr>
            </a:p>
          </p:txBody>
        </p:sp>
        <p:sp>
          <p:nvSpPr>
            <p:cNvPr id="35" name="正方形/長方形 34"/>
            <p:cNvSpPr/>
            <p:nvPr/>
          </p:nvSpPr>
          <p:spPr>
            <a:xfrm>
              <a:off x="2417377" y="3982248"/>
              <a:ext cx="2039007" cy="605247"/>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t>VM</a:t>
              </a:r>
              <a:r>
                <a:rPr lang="ja-JP" altLang="en-US" sz="1600" dirty="0" smtClean="0"/>
                <a:t>本体</a:t>
              </a:r>
              <a:endParaRPr lang="ja-JP" altLang="en-US" sz="1600" dirty="0"/>
            </a:p>
          </p:txBody>
        </p:sp>
      </p:grpSp>
      <p:sp>
        <p:nvSpPr>
          <p:cNvPr id="40" name="正方形/長方形 39"/>
          <p:cNvSpPr/>
          <p:nvPr/>
        </p:nvSpPr>
        <p:spPr>
          <a:xfrm>
            <a:off x="2332493" y="5541159"/>
            <a:ext cx="279374" cy="55800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5</a:t>
            </a:r>
            <a:endParaRPr kumimoji="1" lang="ja-JP" altLang="en-US" b="1" dirty="0">
              <a:solidFill>
                <a:schemeClr val="tx1"/>
              </a:solidFill>
            </a:endParaRPr>
          </a:p>
        </p:txBody>
      </p:sp>
      <p:sp>
        <p:nvSpPr>
          <p:cNvPr id="39" name="正方形/長方形 38"/>
          <p:cNvSpPr/>
          <p:nvPr/>
        </p:nvSpPr>
        <p:spPr>
          <a:xfrm>
            <a:off x="2020541" y="5541157"/>
            <a:ext cx="279374" cy="558000"/>
          </a:xfrm>
          <a:prstGeom prst="rect">
            <a:avLst/>
          </a:prstGeom>
          <a:solidFill>
            <a:schemeClr val="accent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4</a:t>
            </a:r>
            <a:endParaRPr kumimoji="1" lang="ja-JP" altLang="en-US" b="1" dirty="0">
              <a:solidFill>
                <a:schemeClr val="tx1"/>
              </a:solidFill>
            </a:endParaRPr>
          </a:p>
        </p:txBody>
      </p:sp>
      <p:sp>
        <p:nvSpPr>
          <p:cNvPr id="38" name="正方形/長方形 37"/>
          <p:cNvSpPr/>
          <p:nvPr/>
        </p:nvSpPr>
        <p:spPr>
          <a:xfrm>
            <a:off x="1713749" y="5539313"/>
            <a:ext cx="279374" cy="55622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3</a:t>
            </a:r>
            <a:endParaRPr kumimoji="1" lang="ja-JP" altLang="en-US" b="1" dirty="0">
              <a:solidFill>
                <a:schemeClr val="tx1"/>
              </a:solidFill>
            </a:endParaRPr>
          </a:p>
        </p:txBody>
      </p:sp>
      <p:sp>
        <p:nvSpPr>
          <p:cNvPr id="37" name="正方形/長方形 36"/>
          <p:cNvSpPr/>
          <p:nvPr/>
        </p:nvSpPr>
        <p:spPr>
          <a:xfrm>
            <a:off x="1395082" y="5539313"/>
            <a:ext cx="279374" cy="55622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rPr>
              <a:t>2</a:t>
            </a:r>
            <a:endParaRPr kumimoji="1" lang="ja-JP" altLang="en-US" b="1" dirty="0">
              <a:solidFill>
                <a:schemeClr val="tx1"/>
              </a:solidFill>
            </a:endParaRPr>
          </a:p>
        </p:txBody>
      </p:sp>
      <p:sp>
        <p:nvSpPr>
          <p:cNvPr id="36" name="正方形/長方形 35"/>
          <p:cNvSpPr/>
          <p:nvPr/>
        </p:nvSpPr>
        <p:spPr>
          <a:xfrm>
            <a:off x="1076415" y="5539313"/>
            <a:ext cx="279374" cy="55622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1</a:t>
            </a:r>
            <a:endParaRPr kumimoji="1" lang="ja-JP" altLang="en-US" b="1" dirty="0">
              <a:solidFill>
                <a:schemeClr val="tx1"/>
              </a:solidFill>
            </a:endParaRPr>
          </a:p>
        </p:txBody>
      </p:sp>
      <p:sp>
        <p:nvSpPr>
          <p:cNvPr id="41" name="テキスト ボックス 40"/>
          <p:cNvSpPr txBox="1"/>
          <p:nvPr/>
        </p:nvSpPr>
        <p:spPr>
          <a:xfrm>
            <a:off x="982014" y="5279541"/>
            <a:ext cx="1112112" cy="338554"/>
          </a:xfrm>
          <a:prstGeom prst="rect">
            <a:avLst/>
          </a:prstGeom>
          <a:noFill/>
        </p:spPr>
        <p:txBody>
          <a:bodyPr wrap="square" rtlCol="0">
            <a:spAutoFit/>
          </a:bodyPr>
          <a:lstStyle/>
          <a:p>
            <a:r>
              <a:rPr lang="ja-JP" altLang="en-US" sz="1600" b="1" dirty="0" smtClean="0"/>
              <a:t>メモリ</a:t>
            </a:r>
            <a:endParaRPr lang="ja-JP" altLang="en-US" sz="1600" b="1" dirty="0"/>
          </a:p>
        </p:txBody>
      </p:sp>
      <p:sp>
        <p:nvSpPr>
          <p:cNvPr id="2" name="タイトル 1"/>
          <p:cNvSpPr>
            <a:spLocks noGrp="1"/>
          </p:cNvSpPr>
          <p:nvPr>
            <p:ph type="title"/>
          </p:nvPr>
        </p:nvSpPr>
        <p:spPr>
          <a:xfrm>
            <a:off x="628650" y="365126"/>
            <a:ext cx="7886700" cy="1325563"/>
          </a:xfrm>
        </p:spPr>
        <p:txBody>
          <a:bodyPr/>
          <a:lstStyle/>
          <a:p>
            <a:r>
              <a:rPr lang="en-US" altLang="ja-JP" dirty="0" smtClean="0"/>
              <a:t>VM</a:t>
            </a:r>
            <a:r>
              <a:rPr lang="ja-JP" altLang="en-US" dirty="0" smtClean="0"/>
              <a:t>のメモリの直接転送</a:t>
            </a:r>
            <a:endParaRPr lang="ja-JP" altLang="en-US" dirty="0"/>
          </a:p>
        </p:txBody>
      </p:sp>
      <p:sp>
        <p:nvSpPr>
          <p:cNvPr id="25" name="テキスト ボックス 27"/>
          <p:cNvSpPr txBox="1"/>
          <p:nvPr/>
        </p:nvSpPr>
        <p:spPr>
          <a:xfrm>
            <a:off x="6919110" y="5106583"/>
            <a:ext cx="1214877" cy="338554"/>
          </a:xfrm>
          <a:prstGeom prst="rect">
            <a:avLst/>
          </a:prstGeom>
          <a:noFill/>
        </p:spPr>
        <p:txBody>
          <a:bodyPr wrap="square" rtlCol="0">
            <a:spAutoFit/>
          </a:bodyPr>
          <a:lstStyle/>
          <a:p>
            <a:r>
              <a:rPr lang="en-US" altLang="ja-JP" sz="1600" b="1" smtClean="0"/>
              <a:t>NVMe</a:t>
            </a:r>
            <a:endParaRPr lang="ja-JP" altLang="en-US" sz="1600" b="1" dirty="0"/>
          </a:p>
        </p:txBody>
      </p:sp>
    </p:spTree>
    <p:extLst>
      <p:ext uri="{BB962C8B-B14F-4D97-AF65-F5344CB8AC3E}">
        <p14:creationId xmlns:p14="http://schemas.microsoft.com/office/powerpoint/2010/main" val="835388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3.88889E-6 1.85185E-6 L 0.121 0.04004 C 0.14635 0.04907 0.18437 0.05393 0.22395 0.05393 C 0.26909 0.05393 0.3052 0.04907 0.33055 0.04004 L 0.45173 1.85185E-6 " pathEditMode="relative" rAng="0" ptsTypes="AAAAA">
                                      <p:cBhvr>
                                        <p:cTn id="6" dur="2000" fill="hold"/>
                                        <p:tgtEl>
                                          <p:spTgt spid="36"/>
                                        </p:tgtEl>
                                        <p:attrNameLst>
                                          <p:attrName>ppt_x</p:attrName>
                                          <p:attrName>ppt_y</p:attrName>
                                        </p:attrNameLst>
                                      </p:cBhvr>
                                      <p:rCtr x="22587" y="2685"/>
                                    </p:animMotion>
                                  </p:childTnLst>
                                </p:cTn>
                              </p:par>
                            </p:childTnLst>
                          </p:cTn>
                        </p:par>
                        <p:par>
                          <p:cTn id="7" fill="hold">
                            <p:stCondLst>
                              <p:cond delay="2000"/>
                            </p:stCondLst>
                            <p:childTnLst>
                              <p:par>
                                <p:cTn id="8" presetID="37" presetClass="path" presetSubtype="0" accel="50000" decel="50000" fill="hold" grpId="0" nodeType="afterEffect">
                                  <p:stCondLst>
                                    <p:cond delay="0"/>
                                  </p:stCondLst>
                                  <p:childTnLst>
                                    <p:animMotion origin="layout" path="M -1.94444E-6 1.85185E-6 L 0.12031 0.04004 C 0.14566 0.04907 0.18334 0.05393 0.22292 0.05393 C 0.26806 0.05393 0.30382 0.04907 0.32917 0.04004 L 0.45 1.85185E-6 " pathEditMode="relative" rAng="0" ptsTypes="AAAAA">
                                      <p:cBhvr>
                                        <p:cTn id="9" dur="2000" fill="hold"/>
                                        <p:tgtEl>
                                          <p:spTgt spid="37"/>
                                        </p:tgtEl>
                                        <p:attrNameLst>
                                          <p:attrName>ppt_x</p:attrName>
                                          <p:attrName>ppt_y</p:attrName>
                                        </p:attrNameLst>
                                      </p:cBhvr>
                                      <p:rCtr x="22500" y="2685"/>
                                    </p:animMotion>
                                  </p:childTnLst>
                                </p:cTn>
                              </p:par>
                            </p:childTnLst>
                          </p:cTn>
                        </p:par>
                        <p:par>
                          <p:cTn id="10" fill="hold">
                            <p:stCondLst>
                              <p:cond delay="4000"/>
                            </p:stCondLst>
                            <p:childTnLst>
                              <p:par>
                                <p:cTn id="11" presetID="37" presetClass="path" presetSubtype="0" accel="50000" decel="50000" fill="hold" grpId="0" nodeType="afterEffect">
                                  <p:stCondLst>
                                    <p:cond delay="0"/>
                                  </p:stCondLst>
                                  <p:childTnLst>
                                    <p:animMotion origin="layout" path="M 2.22222E-6 1.85185E-6 L 0.12014 0.04004 C 0.14514 0.04907 0.18316 0.05393 0.22239 0.05393 C 0.26719 0.05393 0.30312 0.04907 0.32812 0.04004 L 0.44878 1.85185E-6 " pathEditMode="relative" rAng="0" ptsTypes="AAAAA">
                                      <p:cBhvr>
                                        <p:cTn id="12" dur="2000" fill="hold"/>
                                        <p:tgtEl>
                                          <p:spTgt spid="38"/>
                                        </p:tgtEl>
                                        <p:attrNameLst>
                                          <p:attrName>ppt_x</p:attrName>
                                          <p:attrName>ppt_y</p:attrName>
                                        </p:attrNameLst>
                                      </p:cBhvr>
                                      <p:rCtr x="22431" y="2685"/>
                                    </p:animMotion>
                                  </p:childTnLst>
                                </p:cTn>
                              </p:par>
                            </p:childTnLst>
                          </p:cTn>
                        </p:par>
                        <p:par>
                          <p:cTn id="13" fill="hold">
                            <p:stCondLst>
                              <p:cond delay="6000"/>
                            </p:stCondLst>
                            <p:childTnLst>
                              <p:par>
                                <p:cTn id="14" presetID="37" presetClass="path" presetSubtype="0" accel="50000" decel="50000" fill="hold" grpId="0" nodeType="afterEffect">
                                  <p:stCondLst>
                                    <p:cond delay="0"/>
                                  </p:stCondLst>
                                  <p:childTnLst>
                                    <p:animMotion origin="layout" path="M -4.72222E-6 -1.11111E-6 L 0.14549 0.04005 C 0.17605 0.04908 0.22188 0.05394 0.26962 0.05394 C 0.32431 0.05394 0.36771 0.04908 0.39792 0.04005 L 0.5448 -1.11111E-6 " pathEditMode="relative" rAng="0" ptsTypes="AAAAA">
                                      <p:cBhvr>
                                        <p:cTn id="15" dur="2000" fill="hold"/>
                                        <p:tgtEl>
                                          <p:spTgt spid="39"/>
                                        </p:tgtEl>
                                        <p:attrNameLst>
                                          <p:attrName>ppt_x</p:attrName>
                                          <p:attrName>ppt_y</p:attrName>
                                        </p:attrNameLst>
                                      </p:cBhvr>
                                      <p:rCtr x="27240" y="2685"/>
                                    </p:animMotion>
                                  </p:childTnLst>
                                </p:cTn>
                              </p:par>
                            </p:childTnLst>
                          </p:cTn>
                        </p:par>
                        <p:par>
                          <p:cTn id="16" fill="hold">
                            <p:stCondLst>
                              <p:cond delay="8000"/>
                            </p:stCondLst>
                            <p:childTnLst>
                              <p:par>
                                <p:cTn id="17" presetID="37" presetClass="path" presetSubtype="0" accel="50000" decel="50000" fill="hold" grpId="0" nodeType="afterEffect">
                                  <p:stCondLst>
                                    <p:cond delay="0"/>
                                  </p:stCondLst>
                                  <p:childTnLst>
                                    <p:animMotion origin="layout" path="M -2.5E-6 -1.11111E-6 L 0.14462 0.04005 C 0.17518 0.04908 0.22066 0.05394 0.26788 0.05394 C 0.3217 0.05394 0.36493 0.04908 0.39532 0.04005 L 0.5408 -1.11111E-6 " pathEditMode="relative" rAng="0" ptsTypes="AAAAA">
                                      <p:cBhvr>
                                        <p:cTn id="18" dur="2000" fill="hold"/>
                                        <p:tgtEl>
                                          <p:spTgt spid="40"/>
                                        </p:tgtEl>
                                        <p:attrNameLst>
                                          <p:attrName>ppt_x</p:attrName>
                                          <p:attrName>ppt_y</p:attrName>
                                        </p:attrNameLst>
                                      </p:cBhvr>
                                      <p:rCtr x="27031"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39" grpId="0" animBg="1"/>
      <p:bldP spid="38" grpId="0" animBg="1"/>
      <p:bldP spid="37" grpId="0" animBg="1"/>
      <p:bldP spid="3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正方形/長方形 69"/>
          <p:cNvSpPr/>
          <p:nvPr/>
        </p:nvSpPr>
        <p:spPr>
          <a:xfrm>
            <a:off x="1922296" y="5311301"/>
            <a:ext cx="1529255" cy="556220"/>
          </a:xfrm>
          <a:prstGeom prst="rect">
            <a:avLst/>
          </a:prstGeom>
          <a:solidFill>
            <a:schemeClr val="bg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dirty="0"/>
          </a:p>
        </p:txBody>
      </p:sp>
      <p:sp>
        <p:nvSpPr>
          <p:cNvPr id="2" name="コンテンツ プレースホルダー 1"/>
          <p:cNvSpPr>
            <a:spLocks noGrp="1"/>
          </p:cNvSpPr>
          <p:nvPr>
            <p:ph idx="1"/>
          </p:nvPr>
        </p:nvSpPr>
        <p:spPr/>
        <p:txBody>
          <a:bodyPr/>
          <a:lstStyle/>
          <a:p>
            <a:r>
              <a:rPr lang="ja-JP" altLang="en-US" dirty="0"/>
              <a:t>メモリアクセス履歴に基づいて格納先を決定</a:t>
            </a:r>
            <a:endParaRPr lang="en-US" altLang="ja-JP" dirty="0"/>
          </a:p>
          <a:p>
            <a:pPr lvl="1"/>
            <a:r>
              <a:rPr lang="ja-JP" altLang="en-US" dirty="0"/>
              <a:t>使われそうなメモリ</a:t>
            </a:r>
            <a:r>
              <a:rPr lang="ja-JP" altLang="en-US" dirty="0" smtClean="0"/>
              <a:t>データから順に物理</a:t>
            </a:r>
            <a:r>
              <a:rPr lang="ja-JP" altLang="en-US" dirty="0"/>
              <a:t>メモリへ</a:t>
            </a:r>
            <a:endParaRPr lang="en-US" altLang="ja-JP" dirty="0"/>
          </a:p>
          <a:p>
            <a:pPr lvl="1"/>
            <a:r>
              <a:rPr lang="ja-JP" altLang="en-US" dirty="0" smtClean="0"/>
              <a:t>残りのデータは</a:t>
            </a:r>
            <a:r>
              <a:rPr lang="ja-JP" altLang="en-US" dirty="0" err="1" smtClean="0"/>
              <a:t>スワップ領域</a:t>
            </a:r>
            <a:r>
              <a:rPr lang="ja-JP" altLang="en-US" dirty="0" smtClean="0"/>
              <a:t>へ</a:t>
            </a:r>
            <a:endParaRPr lang="en-US" altLang="ja-JP" dirty="0"/>
          </a:p>
          <a:p>
            <a:r>
              <a:rPr lang="ja-JP" altLang="en-US" dirty="0" smtClean="0"/>
              <a:t>メモリより低速な</a:t>
            </a:r>
            <a:r>
              <a:rPr lang="en-US" altLang="ja-JP" dirty="0" smtClean="0"/>
              <a:t>NVMe</a:t>
            </a:r>
            <a:r>
              <a:rPr lang="ja-JP" altLang="en-US" dirty="0" smtClean="0"/>
              <a:t>へのアクセスを削減</a:t>
            </a:r>
            <a:endParaRPr lang="en-US" altLang="ja-JP" dirty="0"/>
          </a:p>
          <a:p>
            <a:pPr lvl="1"/>
            <a:r>
              <a:rPr lang="ja-JP" altLang="en-US" dirty="0"/>
              <a:t>再送時に上書きされるデータは物理メモリにある可能性が高い</a:t>
            </a:r>
            <a:endParaRPr lang="en-US" altLang="ja-JP" dirty="0"/>
          </a:p>
          <a:p>
            <a:endParaRPr kumimoji="1" lang="ja-JP" altLang="en-US" dirty="0"/>
          </a:p>
        </p:txBody>
      </p:sp>
      <p:sp>
        <p:nvSpPr>
          <p:cNvPr id="48" name="スライド番号プレースホルダー 2"/>
          <p:cNvSpPr txBox="1">
            <a:spLocks/>
          </p:cNvSpPr>
          <p:nvPr/>
        </p:nvSpPr>
        <p:spPr>
          <a:xfrm>
            <a:off x="6457950" y="6356351"/>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977288F-F332-9F4C-A5D1-EBEF89371724}" type="slidenum">
              <a:rPr lang="ja-JP" altLang="en-US" smtClean="0"/>
              <a:pPr/>
              <a:t>11</a:t>
            </a:fld>
            <a:endParaRPr lang="ja-JP" altLang="en-US"/>
          </a:p>
        </p:txBody>
      </p:sp>
      <p:sp>
        <p:nvSpPr>
          <p:cNvPr id="49" name="フレーム 48"/>
          <p:cNvSpPr/>
          <p:nvPr/>
        </p:nvSpPr>
        <p:spPr>
          <a:xfrm>
            <a:off x="481263" y="4326340"/>
            <a:ext cx="3166323" cy="1755050"/>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移送元</a:t>
            </a:r>
            <a:r>
              <a:rPr lang="ja-JP" altLang="en-US" sz="1600" dirty="0" smtClean="0">
                <a:solidFill>
                  <a:schemeClr val="tx1"/>
                </a:solidFill>
              </a:rPr>
              <a:t>ホスト</a:t>
            </a:r>
            <a:endParaRPr lang="en-US" altLang="ja-JP" sz="1600" dirty="0" smtClean="0">
              <a:solidFill>
                <a:schemeClr val="tx1"/>
              </a:solidFill>
            </a:endParaRPr>
          </a:p>
          <a:p>
            <a:pPr algn="ctr"/>
            <a:endParaRPr lang="en-US" altLang="ja-JP" sz="1600" dirty="0" smtClean="0">
              <a:solidFill>
                <a:schemeClr val="tx1"/>
              </a:solidFill>
            </a:endParaRPr>
          </a:p>
          <a:p>
            <a:pPr algn="ctr"/>
            <a:endParaRPr lang="en-US" altLang="ja-JP" sz="1600" dirty="0" smtClean="0">
              <a:solidFill>
                <a:schemeClr val="tx1"/>
              </a:solidFill>
            </a:endParaRPr>
          </a:p>
          <a:p>
            <a:pPr algn="ctr"/>
            <a:endParaRPr lang="en-US" altLang="ja-JP" sz="1600" dirty="0" smtClean="0">
              <a:solidFill>
                <a:schemeClr val="tx1"/>
              </a:solidFill>
            </a:endParaRPr>
          </a:p>
          <a:p>
            <a:pPr algn="ctr"/>
            <a:endParaRPr lang="en-US" altLang="ja-JP" sz="1600" dirty="0">
              <a:solidFill>
                <a:schemeClr val="tx1"/>
              </a:solidFill>
            </a:endParaRPr>
          </a:p>
          <a:p>
            <a:pPr algn="ctr"/>
            <a:endParaRPr lang="ja-JP" altLang="en-US" sz="1600" dirty="0">
              <a:solidFill>
                <a:schemeClr val="tx1"/>
              </a:solidFill>
            </a:endParaRPr>
          </a:p>
        </p:txBody>
      </p:sp>
      <p:sp>
        <p:nvSpPr>
          <p:cNvPr id="50" name="フレーム 49"/>
          <p:cNvSpPr/>
          <p:nvPr/>
        </p:nvSpPr>
        <p:spPr>
          <a:xfrm>
            <a:off x="5866690" y="4503982"/>
            <a:ext cx="2764163" cy="1536457"/>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移送先</a:t>
            </a:r>
            <a:r>
              <a:rPr lang="ja-JP" altLang="en-US" sz="1600" dirty="0" smtClean="0">
                <a:solidFill>
                  <a:schemeClr val="tx1"/>
                </a:solidFill>
              </a:rPr>
              <a:t>ホスト</a:t>
            </a:r>
            <a:endParaRPr lang="en-US" altLang="ja-JP" sz="1600" dirty="0" smtClean="0">
              <a:solidFill>
                <a:schemeClr val="tx1"/>
              </a:solidFill>
            </a:endParaRPr>
          </a:p>
          <a:p>
            <a:pPr algn="ctr"/>
            <a:endParaRPr lang="en-US" altLang="ja-JP" sz="1600" dirty="0">
              <a:solidFill>
                <a:schemeClr val="tx1"/>
              </a:solidFill>
            </a:endParaRPr>
          </a:p>
          <a:p>
            <a:pPr algn="ctr"/>
            <a:endParaRPr lang="en-US" altLang="ja-JP" sz="1600" dirty="0">
              <a:solidFill>
                <a:schemeClr val="tx1"/>
              </a:solidFill>
            </a:endParaRPr>
          </a:p>
          <a:p>
            <a:pPr algn="ctr"/>
            <a:endParaRPr lang="en-US" altLang="ja-JP" sz="1600" dirty="0">
              <a:solidFill>
                <a:schemeClr val="tx1"/>
              </a:solidFill>
            </a:endParaRPr>
          </a:p>
          <a:p>
            <a:pPr algn="ctr"/>
            <a:endParaRPr lang="en-US" altLang="ja-JP" sz="1600" dirty="0">
              <a:solidFill>
                <a:schemeClr val="tx1"/>
              </a:solidFill>
            </a:endParaRPr>
          </a:p>
          <a:p>
            <a:pPr algn="ctr"/>
            <a:endParaRPr lang="ja-JP" altLang="en-US" sz="1600" dirty="0">
              <a:solidFill>
                <a:schemeClr val="tx1"/>
              </a:solidFill>
            </a:endParaRPr>
          </a:p>
        </p:txBody>
      </p:sp>
      <p:sp>
        <p:nvSpPr>
          <p:cNvPr id="51" name="円柱 50"/>
          <p:cNvSpPr/>
          <p:nvPr/>
        </p:nvSpPr>
        <p:spPr>
          <a:xfrm>
            <a:off x="7311186" y="5231158"/>
            <a:ext cx="1058692" cy="682639"/>
          </a:xfrm>
          <a:prstGeom prst="can">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dirty="0">
              <a:solidFill>
                <a:schemeClr val="tx1"/>
              </a:solidFill>
            </a:endParaRPr>
          </a:p>
        </p:txBody>
      </p:sp>
      <p:sp>
        <p:nvSpPr>
          <p:cNvPr id="52" name="U ターン矢印 51"/>
          <p:cNvSpPr/>
          <p:nvPr/>
        </p:nvSpPr>
        <p:spPr>
          <a:xfrm flipV="1">
            <a:off x="2800069" y="5945146"/>
            <a:ext cx="3675995" cy="333381"/>
          </a:xfrm>
          <a:prstGeom prst="uturnArrow">
            <a:avLst>
              <a:gd name="adj1" fmla="val 29987"/>
              <a:gd name="adj2" fmla="val 25000"/>
              <a:gd name="adj3" fmla="val 39595"/>
              <a:gd name="adj4" fmla="val 62899"/>
              <a:gd name="adj5" fmla="val 100000"/>
            </a:avLst>
          </a:prstGeom>
          <a:solidFill>
            <a:srgbClr val="EC6A7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schemeClr val="tx1"/>
              </a:solidFill>
            </a:endParaRPr>
          </a:p>
        </p:txBody>
      </p:sp>
      <p:sp>
        <p:nvSpPr>
          <p:cNvPr id="53" name="テキスト ボックス 52"/>
          <p:cNvSpPr txBox="1"/>
          <p:nvPr/>
        </p:nvSpPr>
        <p:spPr>
          <a:xfrm>
            <a:off x="3746754" y="5640406"/>
            <a:ext cx="2068953" cy="584775"/>
          </a:xfrm>
          <a:prstGeom prst="rect">
            <a:avLst/>
          </a:prstGeom>
          <a:noFill/>
        </p:spPr>
        <p:txBody>
          <a:bodyPr wrap="square" rtlCol="0">
            <a:spAutoFit/>
          </a:bodyPr>
          <a:lstStyle/>
          <a:p>
            <a:pPr algn="ctr"/>
            <a:r>
              <a:rPr lang="en-US" altLang="ja-JP" sz="1600" b="1" dirty="0" smtClean="0"/>
              <a:t> </a:t>
            </a:r>
            <a:r>
              <a:rPr lang="ja-JP" altLang="en-US" sz="1600" b="1" dirty="0" smtClean="0"/>
              <a:t>アクセスされそうな</a:t>
            </a:r>
            <a:endParaRPr lang="en-US" altLang="ja-JP" sz="1600" b="1" dirty="0" smtClean="0"/>
          </a:p>
          <a:p>
            <a:pPr algn="ctr"/>
            <a:r>
              <a:rPr lang="ja-JP" altLang="en-US" sz="1600" b="1" dirty="0"/>
              <a:t>メモリデータ</a:t>
            </a:r>
          </a:p>
        </p:txBody>
      </p:sp>
      <p:sp>
        <p:nvSpPr>
          <p:cNvPr id="54" name="テキスト ボックス 53"/>
          <p:cNvSpPr txBox="1"/>
          <p:nvPr/>
        </p:nvSpPr>
        <p:spPr>
          <a:xfrm>
            <a:off x="5593814" y="6330745"/>
            <a:ext cx="2436427" cy="338554"/>
          </a:xfrm>
          <a:prstGeom prst="rect">
            <a:avLst/>
          </a:prstGeom>
          <a:solidFill>
            <a:schemeClr val="bg1"/>
          </a:solidFill>
        </p:spPr>
        <p:txBody>
          <a:bodyPr wrap="square" rtlCol="0">
            <a:spAutoFit/>
          </a:bodyPr>
          <a:lstStyle/>
          <a:p>
            <a:r>
              <a:rPr lang="ja-JP" altLang="en-US" sz="1600" b="1" dirty="0" smtClean="0"/>
              <a:t>残りの</a:t>
            </a:r>
            <a:r>
              <a:rPr lang="ja-JP" altLang="en-US" sz="1600" b="1" dirty="0"/>
              <a:t>メモリデータ</a:t>
            </a:r>
          </a:p>
        </p:txBody>
      </p:sp>
      <p:sp>
        <p:nvSpPr>
          <p:cNvPr id="55" name="U ターン矢印 54"/>
          <p:cNvSpPr/>
          <p:nvPr/>
        </p:nvSpPr>
        <p:spPr>
          <a:xfrm flipV="1">
            <a:off x="2503186" y="5958223"/>
            <a:ext cx="5335771" cy="437324"/>
          </a:xfrm>
          <a:prstGeom prst="uturnArrow">
            <a:avLst>
              <a:gd name="adj1" fmla="val 19298"/>
              <a:gd name="adj2" fmla="val 25000"/>
              <a:gd name="adj3" fmla="val 37101"/>
              <a:gd name="adj4" fmla="val 62899"/>
              <a:gd name="adj5" fmla="val 100000"/>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schemeClr val="tx1"/>
              </a:solidFill>
            </a:endParaRPr>
          </a:p>
        </p:txBody>
      </p:sp>
      <p:sp>
        <p:nvSpPr>
          <p:cNvPr id="56" name="右矢印 55"/>
          <p:cNvSpPr/>
          <p:nvPr/>
        </p:nvSpPr>
        <p:spPr>
          <a:xfrm>
            <a:off x="3917544" y="4978387"/>
            <a:ext cx="1676270" cy="614855"/>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p:txBody>
      </p:sp>
      <p:sp>
        <p:nvSpPr>
          <p:cNvPr id="57" name="Rounded Rectangle 36"/>
          <p:cNvSpPr/>
          <p:nvPr/>
        </p:nvSpPr>
        <p:spPr>
          <a:xfrm>
            <a:off x="6006991" y="5231581"/>
            <a:ext cx="1086771" cy="682228"/>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b="1">
              <a:solidFill>
                <a:schemeClr val="tx1"/>
              </a:solidFill>
            </a:endParaRPr>
          </a:p>
        </p:txBody>
      </p:sp>
      <p:sp>
        <p:nvSpPr>
          <p:cNvPr id="58" name="テキスト ボックス 27"/>
          <p:cNvSpPr txBox="1"/>
          <p:nvPr/>
        </p:nvSpPr>
        <p:spPr>
          <a:xfrm>
            <a:off x="5949157" y="4912539"/>
            <a:ext cx="1202438" cy="338554"/>
          </a:xfrm>
          <a:prstGeom prst="rect">
            <a:avLst/>
          </a:prstGeom>
          <a:noFill/>
        </p:spPr>
        <p:txBody>
          <a:bodyPr wrap="square" rtlCol="0">
            <a:spAutoFit/>
          </a:bodyPr>
          <a:lstStyle/>
          <a:p>
            <a:r>
              <a:rPr lang="ja-JP" altLang="en-US" sz="1600" b="1" dirty="0"/>
              <a:t>物理</a:t>
            </a:r>
            <a:r>
              <a:rPr lang="ja-JP" altLang="en-US" sz="1600" b="1" dirty="0" smtClean="0"/>
              <a:t>メモリ</a:t>
            </a:r>
            <a:endParaRPr lang="ja-JP" altLang="en-US" sz="1600" b="1" dirty="0"/>
          </a:p>
        </p:txBody>
      </p:sp>
      <p:sp>
        <p:nvSpPr>
          <p:cNvPr id="63" name="正方形/長方形 25"/>
          <p:cNvSpPr/>
          <p:nvPr/>
        </p:nvSpPr>
        <p:spPr>
          <a:xfrm>
            <a:off x="3185424" y="5300020"/>
            <a:ext cx="279374" cy="55800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5</a:t>
            </a:r>
            <a:endParaRPr kumimoji="1" lang="ja-JP" altLang="en-US" b="1" dirty="0">
              <a:solidFill>
                <a:schemeClr val="tx1"/>
              </a:solidFill>
            </a:endParaRPr>
          </a:p>
        </p:txBody>
      </p:sp>
      <p:sp>
        <p:nvSpPr>
          <p:cNvPr id="62" name="正方形/長方形 24"/>
          <p:cNvSpPr/>
          <p:nvPr/>
        </p:nvSpPr>
        <p:spPr>
          <a:xfrm>
            <a:off x="2873472" y="5300018"/>
            <a:ext cx="279374" cy="558000"/>
          </a:xfrm>
          <a:prstGeom prst="rect">
            <a:avLst/>
          </a:prstGeom>
          <a:solidFill>
            <a:schemeClr val="accent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4</a:t>
            </a:r>
            <a:endParaRPr kumimoji="1" lang="ja-JP" altLang="en-US" b="1" dirty="0">
              <a:solidFill>
                <a:schemeClr val="tx1"/>
              </a:solidFill>
            </a:endParaRPr>
          </a:p>
        </p:txBody>
      </p:sp>
      <p:sp>
        <p:nvSpPr>
          <p:cNvPr id="61" name="正方形/長方形 23"/>
          <p:cNvSpPr/>
          <p:nvPr/>
        </p:nvSpPr>
        <p:spPr>
          <a:xfrm>
            <a:off x="2566680" y="5298174"/>
            <a:ext cx="279374" cy="55622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3</a:t>
            </a:r>
            <a:endParaRPr kumimoji="1" lang="ja-JP" altLang="en-US" b="1" dirty="0">
              <a:solidFill>
                <a:schemeClr val="tx1"/>
              </a:solidFill>
            </a:endParaRPr>
          </a:p>
        </p:txBody>
      </p:sp>
      <p:sp>
        <p:nvSpPr>
          <p:cNvPr id="60" name="正方形/長方形 22"/>
          <p:cNvSpPr/>
          <p:nvPr/>
        </p:nvSpPr>
        <p:spPr>
          <a:xfrm>
            <a:off x="2248013" y="5298174"/>
            <a:ext cx="279374" cy="55622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2</a:t>
            </a:r>
            <a:endParaRPr kumimoji="1" lang="ja-JP" altLang="en-US" b="1" dirty="0">
              <a:solidFill>
                <a:schemeClr val="tx1"/>
              </a:solidFill>
            </a:endParaRPr>
          </a:p>
        </p:txBody>
      </p:sp>
      <p:sp>
        <p:nvSpPr>
          <p:cNvPr id="59" name="正方形/長方形 21"/>
          <p:cNvSpPr/>
          <p:nvPr/>
        </p:nvSpPr>
        <p:spPr>
          <a:xfrm>
            <a:off x="1929346" y="5298174"/>
            <a:ext cx="279374" cy="55622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1</a:t>
            </a:r>
            <a:endParaRPr kumimoji="1" lang="ja-JP" altLang="en-US" b="1" dirty="0">
              <a:solidFill>
                <a:schemeClr val="tx1"/>
              </a:solidFill>
            </a:endParaRPr>
          </a:p>
        </p:txBody>
      </p:sp>
      <p:sp>
        <p:nvSpPr>
          <p:cNvPr id="72" name="角丸四角形 71"/>
          <p:cNvSpPr/>
          <p:nvPr/>
        </p:nvSpPr>
        <p:spPr>
          <a:xfrm>
            <a:off x="2886280" y="5305327"/>
            <a:ext cx="284663" cy="558000"/>
          </a:xfrm>
          <a:prstGeom prst="roundRect">
            <a:avLst/>
          </a:prstGeom>
          <a:solidFill>
            <a:srgbClr val="FF00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50" dirty="0"/>
              <a:t>4</a:t>
            </a:r>
            <a:endParaRPr lang="ja-JP" altLang="en-US" sz="1350" dirty="0"/>
          </a:p>
        </p:txBody>
      </p:sp>
      <p:sp>
        <p:nvSpPr>
          <p:cNvPr id="64" name="Folded Corner 8"/>
          <p:cNvSpPr/>
          <p:nvPr/>
        </p:nvSpPr>
        <p:spPr>
          <a:xfrm>
            <a:off x="759677" y="5231560"/>
            <a:ext cx="481263" cy="624610"/>
          </a:xfrm>
          <a:prstGeom prst="foldedCorner">
            <a:avLst>
              <a:gd name="adj" fmla="val 22667"/>
            </a:avLst>
          </a:prstGeom>
          <a:solidFill>
            <a:schemeClr val="bg1">
              <a:lumMod val="85000"/>
            </a:schemeClr>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chemeClr val="tx1"/>
              </a:solidFill>
            </a:endParaRPr>
          </a:p>
        </p:txBody>
      </p:sp>
      <p:sp>
        <p:nvSpPr>
          <p:cNvPr id="65" name="TextBox 10"/>
          <p:cNvSpPr txBox="1"/>
          <p:nvPr/>
        </p:nvSpPr>
        <p:spPr>
          <a:xfrm>
            <a:off x="497608" y="4620151"/>
            <a:ext cx="1005403" cy="584775"/>
          </a:xfrm>
          <a:prstGeom prst="rect">
            <a:avLst/>
          </a:prstGeom>
          <a:noFill/>
        </p:spPr>
        <p:txBody>
          <a:bodyPr wrap="none" rtlCol="0">
            <a:spAutoFit/>
          </a:bodyPr>
          <a:lstStyle/>
          <a:p>
            <a:pPr algn="ctr"/>
            <a:r>
              <a:rPr lang="ja-JP" altLang="en-US" sz="1600"/>
              <a:t>アクセス</a:t>
            </a:r>
            <a:endParaRPr lang="en-US" altLang="ja-JP" sz="1600"/>
          </a:p>
          <a:p>
            <a:pPr algn="ctr"/>
            <a:r>
              <a:rPr lang="ja-JP" altLang="en-US" sz="1600"/>
              <a:t>履歴</a:t>
            </a:r>
            <a:endParaRPr kumimoji="1" lang="ja-JP" altLang="en-US" sz="1600"/>
          </a:p>
        </p:txBody>
      </p:sp>
      <p:sp>
        <p:nvSpPr>
          <p:cNvPr id="66" name="正方形/長方形 10"/>
          <p:cNvSpPr/>
          <p:nvPr/>
        </p:nvSpPr>
        <p:spPr>
          <a:xfrm>
            <a:off x="1906236" y="4708386"/>
            <a:ext cx="1529255" cy="45393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bg1"/>
                </a:solidFill>
              </a:rPr>
              <a:t>VM</a:t>
            </a:r>
            <a:r>
              <a:rPr lang="ja-JP" altLang="en-US" sz="1600" dirty="0" smtClean="0">
                <a:solidFill>
                  <a:schemeClr val="bg1"/>
                </a:solidFill>
              </a:rPr>
              <a:t>本体</a:t>
            </a:r>
            <a:endParaRPr lang="ja-JP" altLang="en-US" sz="1600" dirty="0">
              <a:solidFill>
                <a:schemeClr val="bg1"/>
              </a:solidFill>
            </a:endParaRPr>
          </a:p>
        </p:txBody>
      </p:sp>
      <p:sp>
        <p:nvSpPr>
          <p:cNvPr id="67" name="Right Arrow 11"/>
          <p:cNvSpPr/>
          <p:nvPr/>
        </p:nvSpPr>
        <p:spPr>
          <a:xfrm>
            <a:off x="1483355" y="5339862"/>
            <a:ext cx="222167" cy="476244"/>
          </a:xfrm>
          <a:prstGeom prst="rightArrow">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chemeClr val="tx1"/>
              </a:solidFill>
            </a:endParaRPr>
          </a:p>
        </p:txBody>
      </p:sp>
      <p:sp>
        <p:nvSpPr>
          <p:cNvPr id="10" name="テキスト ボックス 9"/>
          <p:cNvSpPr txBox="1"/>
          <p:nvPr/>
        </p:nvSpPr>
        <p:spPr>
          <a:xfrm>
            <a:off x="3798649" y="4732219"/>
            <a:ext cx="2017058" cy="338554"/>
          </a:xfrm>
          <a:prstGeom prst="rect">
            <a:avLst/>
          </a:prstGeom>
          <a:noFill/>
        </p:spPr>
        <p:txBody>
          <a:bodyPr wrap="square" rtlCol="0">
            <a:spAutoFit/>
          </a:bodyPr>
          <a:lstStyle/>
          <a:p>
            <a:r>
              <a:rPr kumimoji="1" lang="ja-JP" altLang="en-US" sz="1600" dirty="0" smtClean="0"/>
              <a:t>マイグレーション</a:t>
            </a:r>
            <a:endParaRPr kumimoji="1" lang="ja-JP" altLang="en-US" sz="1600" dirty="0"/>
          </a:p>
        </p:txBody>
      </p:sp>
      <p:sp>
        <p:nvSpPr>
          <p:cNvPr id="4" name="タイトル 3"/>
          <p:cNvSpPr>
            <a:spLocks noGrp="1"/>
          </p:cNvSpPr>
          <p:nvPr>
            <p:ph type="title"/>
          </p:nvPr>
        </p:nvSpPr>
        <p:spPr/>
        <p:txBody>
          <a:bodyPr/>
          <a:lstStyle/>
          <a:p>
            <a:r>
              <a:rPr lang="ja-JP" altLang="en-US" dirty="0"/>
              <a:t>履歴に基づく格納先の決定</a:t>
            </a:r>
            <a:endParaRPr kumimoji="1" lang="ja-JP" altLang="en-US" dirty="0"/>
          </a:p>
        </p:txBody>
      </p:sp>
      <p:sp>
        <p:nvSpPr>
          <p:cNvPr id="27" name="テキスト ボックス 27"/>
          <p:cNvSpPr txBox="1"/>
          <p:nvPr/>
        </p:nvSpPr>
        <p:spPr>
          <a:xfrm>
            <a:off x="7475807" y="4920487"/>
            <a:ext cx="1202438" cy="338554"/>
          </a:xfrm>
          <a:prstGeom prst="rect">
            <a:avLst/>
          </a:prstGeom>
          <a:noFill/>
        </p:spPr>
        <p:txBody>
          <a:bodyPr wrap="square" rtlCol="0">
            <a:spAutoFit/>
          </a:bodyPr>
          <a:lstStyle/>
          <a:p>
            <a:r>
              <a:rPr lang="en-US" altLang="ja-JP" sz="1600" b="1" smtClean="0"/>
              <a:t>NVMe</a:t>
            </a:r>
            <a:endParaRPr lang="ja-JP" altLang="en-US" sz="1600" b="1" dirty="0"/>
          </a:p>
        </p:txBody>
      </p:sp>
    </p:spTree>
    <p:extLst>
      <p:ext uri="{BB962C8B-B14F-4D97-AF65-F5344CB8AC3E}">
        <p14:creationId xmlns:p14="http://schemas.microsoft.com/office/powerpoint/2010/main" val="165941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10" fill="hold"/>
                                        <p:tgtEl>
                                          <p:spTgt spid="59"/>
                                        </p:tgtEl>
                                        <p:attrNameLst>
                                          <p:attrName>fillcolor</p:attrName>
                                        </p:attrNameLst>
                                      </p:cBhvr>
                                      <p:to>
                                        <a:srgbClr val="EC6A75"/>
                                      </p:to>
                                    </p:animClr>
                                    <p:set>
                                      <p:cBhvr>
                                        <p:cTn id="7" dur="10" fill="hold"/>
                                        <p:tgtEl>
                                          <p:spTgt spid="59"/>
                                        </p:tgtEl>
                                        <p:attrNameLst>
                                          <p:attrName>fill.type</p:attrName>
                                        </p:attrNameLst>
                                      </p:cBhvr>
                                      <p:to>
                                        <p:strVal val="solid"/>
                                      </p:to>
                                    </p:set>
                                    <p:set>
                                      <p:cBhvr>
                                        <p:cTn id="8" dur="10" fill="hold"/>
                                        <p:tgtEl>
                                          <p:spTgt spid="59"/>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10" fill="hold"/>
                                        <p:tgtEl>
                                          <p:spTgt spid="60"/>
                                        </p:tgtEl>
                                        <p:attrNameLst>
                                          <p:attrName>fillcolor</p:attrName>
                                        </p:attrNameLst>
                                      </p:cBhvr>
                                      <p:to>
                                        <a:srgbClr val="EC6A75"/>
                                      </p:to>
                                    </p:animClr>
                                    <p:set>
                                      <p:cBhvr>
                                        <p:cTn id="11" dur="10" fill="hold"/>
                                        <p:tgtEl>
                                          <p:spTgt spid="60"/>
                                        </p:tgtEl>
                                        <p:attrNameLst>
                                          <p:attrName>fill.type</p:attrName>
                                        </p:attrNameLst>
                                      </p:cBhvr>
                                      <p:to>
                                        <p:strVal val="solid"/>
                                      </p:to>
                                    </p:set>
                                    <p:set>
                                      <p:cBhvr>
                                        <p:cTn id="12" dur="10" fill="hold"/>
                                        <p:tgtEl>
                                          <p:spTgt spid="60"/>
                                        </p:tgtEl>
                                        <p:attrNameLst>
                                          <p:attrName>fill.on</p:attrName>
                                        </p:attrNameLst>
                                      </p:cBhvr>
                                      <p:to>
                                        <p:strVal val="true"/>
                                      </p:to>
                                    </p:set>
                                  </p:childTnLst>
                                </p:cTn>
                              </p:par>
                              <p:par>
                                <p:cTn id="13" presetID="1" presetClass="emph" presetSubtype="2" fill="hold" nodeType="withEffect">
                                  <p:stCondLst>
                                    <p:cond delay="0"/>
                                  </p:stCondLst>
                                  <p:childTnLst>
                                    <p:animClr clrSpc="rgb" dir="cw">
                                      <p:cBhvr>
                                        <p:cTn id="14" dur="10" fill="hold"/>
                                        <p:tgtEl>
                                          <p:spTgt spid="61"/>
                                        </p:tgtEl>
                                        <p:attrNameLst>
                                          <p:attrName>fillcolor</p:attrName>
                                        </p:attrNameLst>
                                      </p:cBhvr>
                                      <p:to>
                                        <a:srgbClr val="ADD59D"/>
                                      </p:to>
                                    </p:animClr>
                                    <p:set>
                                      <p:cBhvr>
                                        <p:cTn id="15" dur="10" fill="hold"/>
                                        <p:tgtEl>
                                          <p:spTgt spid="61"/>
                                        </p:tgtEl>
                                        <p:attrNameLst>
                                          <p:attrName>fill.type</p:attrName>
                                        </p:attrNameLst>
                                      </p:cBhvr>
                                      <p:to>
                                        <p:strVal val="solid"/>
                                      </p:to>
                                    </p:set>
                                    <p:set>
                                      <p:cBhvr>
                                        <p:cTn id="16" dur="10" fill="hold"/>
                                        <p:tgtEl>
                                          <p:spTgt spid="61"/>
                                        </p:tgtEl>
                                        <p:attrNameLst>
                                          <p:attrName>fill.on</p:attrName>
                                        </p:attrNameLst>
                                      </p:cBhvr>
                                      <p:to>
                                        <p:strVal val="true"/>
                                      </p:to>
                                    </p:set>
                                  </p:childTnLst>
                                </p:cTn>
                              </p:par>
                              <p:par>
                                <p:cTn id="17" presetID="1" presetClass="emph" presetSubtype="2" fill="hold" nodeType="withEffect">
                                  <p:stCondLst>
                                    <p:cond delay="0"/>
                                  </p:stCondLst>
                                  <p:childTnLst>
                                    <p:animClr clrSpc="rgb" dir="cw">
                                      <p:cBhvr>
                                        <p:cTn id="18" dur="10" fill="hold"/>
                                        <p:tgtEl>
                                          <p:spTgt spid="62"/>
                                        </p:tgtEl>
                                        <p:attrNameLst>
                                          <p:attrName>fillcolor</p:attrName>
                                        </p:attrNameLst>
                                      </p:cBhvr>
                                      <p:to>
                                        <a:srgbClr val="EC6A75"/>
                                      </p:to>
                                    </p:animClr>
                                    <p:set>
                                      <p:cBhvr>
                                        <p:cTn id="19" dur="10" fill="hold"/>
                                        <p:tgtEl>
                                          <p:spTgt spid="62"/>
                                        </p:tgtEl>
                                        <p:attrNameLst>
                                          <p:attrName>fill.type</p:attrName>
                                        </p:attrNameLst>
                                      </p:cBhvr>
                                      <p:to>
                                        <p:strVal val="solid"/>
                                      </p:to>
                                    </p:set>
                                    <p:set>
                                      <p:cBhvr>
                                        <p:cTn id="20" dur="10" fill="hold"/>
                                        <p:tgtEl>
                                          <p:spTgt spid="62"/>
                                        </p:tgtEl>
                                        <p:attrNameLst>
                                          <p:attrName>fill.on</p:attrName>
                                        </p:attrNameLst>
                                      </p:cBhvr>
                                      <p:to>
                                        <p:strVal val="true"/>
                                      </p:to>
                                    </p:set>
                                  </p:childTnLst>
                                </p:cTn>
                              </p:par>
                              <p:par>
                                <p:cTn id="21" presetID="1" presetClass="emph" presetSubtype="2" fill="hold" nodeType="withEffect">
                                  <p:stCondLst>
                                    <p:cond delay="0"/>
                                  </p:stCondLst>
                                  <p:childTnLst>
                                    <p:animClr clrSpc="rgb" dir="cw">
                                      <p:cBhvr>
                                        <p:cTn id="22" dur="10" fill="hold"/>
                                        <p:tgtEl>
                                          <p:spTgt spid="63"/>
                                        </p:tgtEl>
                                        <p:attrNameLst>
                                          <p:attrName>fillcolor</p:attrName>
                                        </p:attrNameLst>
                                      </p:cBhvr>
                                      <p:to>
                                        <a:srgbClr val="ADD59D"/>
                                      </p:to>
                                    </p:animClr>
                                    <p:set>
                                      <p:cBhvr>
                                        <p:cTn id="23" dur="10" fill="hold"/>
                                        <p:tgtEl>
                                          <p:spTgt spid="63"/>
                                        </p:tgtEl>
                                        <p:attrNameLst>
                                          <p:attrName>fill.type</p:attrName>
                                        </p:attrNameLst>
                                      </p:cBhvr>
                                      <p:to>
                                        <p:strVal val="solid"/>
                                      </p:to>
                                    </p:set>
                                    <p:set>
                                      <p:cBhvr>
                                        <p:cTn id="24" dur="10" fill="hold"/>
                                        <p:tgtEl>
                                          <p:spTgt spid="63"/>
                                        </p:tgtEl>
                                        <p:attrNameLst>
                                          <p:attrName>fill.on</p:attrName>
                                        </p:attrNameLst>
                                      </p:cBhvr>
                                      <p:to>
                                        <p:strVal val="true"/>
                                      </p:to>
                                    </p:set>
                                  </p:childTnLst>
                                </p:cTn>
                              </p:par>
                            </p:childTnLst>
                          </p:cTn>
                        </p:par>
                      </p:childTnLst>
                    </p:cTn>
                  </p:par>
                  <p:par>
                    <p:cTn id="25" fill="hold">
                      <p:stCondLst>
                        <p:cond delay="indefinite"/>
                      </p:stCondLst>
                      <p:childTnLst>
                        <p:par>
                          <p:cTn id="26" fill="hold">
                            <p:stCondLst>
                              <p:cond delay="0"/>
                            </p:stCondLst>
                            <p:childTnLst>
                              <p:par>
                                <p:cTn id="27" presetID="37" presetClass="path" presetSubtype="0" accel="50000" decel="50000" fill="hold" grpId="0" nodeType="clickEffect">
                                  <p:stCondLst>
                                    <p:cond delay="0"/>
                                  </p:stCondLst>
                                  <p:childTnLst>
                                    <p:animMotion origin="layout" path="M 4.72222E-6 -2.96296E-6 L 0.121 0.04005 C 0.14635 0.04908 0.18437 0.05394 0.22395 0.05394 C 0.26909 0.05394 0.3052 0.04908 0.33055 0.04005 L 0.45173 -2.96296E-6 " pathEditMode="relative" rAng="0" ptsTypes="AAAAA">
                                      <p:cBhvr>
                                        <p:cTn id="28" dur="1500" fill="hold"/>
                                        <p:tgtEl>
                                          <p:spTgt spid="59"/>
                                        </p:tgtEl>
                                        <p:attrNameLst>
                                          <p:attrName>ppt_x</p:attrName>
                                          <p:attrName>ppt_y</p:attrName>
                                        </p:attrNameLst>
                                      </p:cBhvr>
                                      <p:rCtr x="22587" y="2685"/>
                                    </p:animMotion>
                                  </p:childTnLst>
                                </p:cTn>
                              </p:par>
                            </p:childTnLst>
                          </p:cTn>
                        </p:par>
                        <p:par>
                          <p:cTn id="29" fill="hold">
                            <p:stCondLst>
                              <p:cond delay="1500"/>
                            </p:stCondLst>
                            <p:childTnLst>
                              <p:par>
                                <p:cTn id="30" presetID="37" presetClass="path" presetSubtype="0" accel="50000" decel="50000" fill="hold" grpId="0" nodeType="afterEffect">
                                  <p:stCondLst>
                                    <p:cond delay="0"/>
                                  </p:stCondLst>
                                  <p:childTnLst>
                                    <p:animMotion origin="layout" path="M -4.44444E-6 -4.07407E-6 L 0.12032 0.04005 C 0.14566 0.04908 0.18351 0.05394 0.22292 0.05394 C 0.26806 0.05394 0.30382 0.04908 0.32917 0.04005 L 0.45 -4.07407E-6 " pathEditMode="relative" rAng="0" ptsTypes="AAAAA">
                                      <p:cBhvr>
                                        <p:cTn id="31" dur="1500" fill="hold"/>
                                        <p:tgtEl>
                                          <p:spTgt spid="60"/>
                                        </p:tgtEl>
                                        <p:attrNameLst>
                                          <p:attrName>ppt_x</p:attrName>
                                          <p:attrName>ppt_y</p:attrName>
                                        </p:attrNameLst>
                                      </p:cBhvr>
                                      <p:rCtr x="22500" y="2685"/>
                                    </p:animMotion>
                                  </p:childTnLst>
                                </p:cTn>
                              </p:par>
                            </p:childTnLst>
                          </p:cTn>
                        </p:par>
                        <p:par>
                          <p:cTn id="32" fill="hold">
                            <p:stCondLst>
                              <p:cond delay="3000"/>
                            </p:stCondLst>
                            <p:childTnLst>
                              <p:par>
                                <p:cTn id="33" presetID="37" presetClass="path" presetSubtype="0" accel="50000" decel="50000" fill="hold" grpId="0" nodeType="afterEffect">
                                  <p:stCondLst>
                                    <p:cond delay="0"/>
                                  </p:stCondLst>
                                  <p:childTnLst>
                                    <p:animMotion origin="layout" path="M 3.05556E-6 -2.96296E-6 L 0.14479 0.04005 C 0.17482 0.04908 0.22066 0.05394 0.26788 0.05394 C 0.32205 0.05394 0.36527 0.04908 0.39548 0.04005 L 0.54114 -2.96296E-6 " pathEditMode="relative" rAng="0" ptsTypes="AAAAA">
                                      <p:cBhvr>
                                        <p:cTn id="34" dur="1500" fill="hold"/>
                                        <p:tgtEl>
                                          <p:spTgt spid="61"/>
                                        </p:tgtEl>
                                        <p:attrNameLst>
                                          <p:attrName>ppt_x</p:attrName>
                                          <p:attrName>ppt_y</p:attrName>
                                        </p:attrNameLst>
                                      </p:cBhvr>
                                      <p:rCtr x="27049" y="2685"/>
                                    </p:animMotion>
                                  </p:childTnLst>
                                </p:cTn>
                              </p:par>
                            </p:childTnLst>
                          </p:cTn>
                        </p:par>
                        <p:par>
                          <p:cTn id="35" fill="hold">
                            <p:stCondLst>
                              <p:cond delay="4500"/>
                            </p:stCondLst>
                            <p:childTnLst>
                              <p:par>
                                <p:cTn id="36" presetID="37" presetClass="path" presetSubtype="0" accel="50000" decel="50000" fill="hold" grpId="0" nodeType="afterEffect">
                                  <p:stCondLst>
                                    <p:cond delay="0"/>
                                  </p:stCondLst>
                                  <p:childTnLst>
                                    <p:animMotion origin="layout" path="M -3.88889E-6 -0.00116 L 0.11112 0.04027 C 0.13455 0.04976 0.16962 0.05509 0.20608 0.05509 C 0.24757 0.05509 0.28073 0.04976 0.30417 0.04027 L 0.41615 -0.00116 " pathEditMode="relative" rAng="0" ptsTypes="AAAAA">
                                      <p:cBhvr>
                                        <p:cTn id="37" dur="1500" fill="hold"/>
                                        <p:tgtEl>
                                          <p:spTgt spid="62"/>
                                        </p:tgtEl>
                                        <p:attrNameLst>
                                          <p:attrName>ppt_x</p:attrName>
                                          <p:attrName>ppt_y</p:attrName>
                                        </p:attrNameLst>
                                      </p:cBhvr>
                                      <p:rCtr x="20799" y="2801"/>
                                    </p:animMotion>
                                  </p:childTnLst>
                                </p:cTn>
                              </p:par>
                            </p:childTnLst>
                          </p:cTn>
                        </p:par>
                        <p:par>
                          <p:cTn id="38" fill="hold">
                            <p:stCondLst>
                              <p:cond delay="6000"/>
                            </p:stCondLst>
                            <p:childTnLst>
                              <p:par>
                                <p:cTn id="39" presetID="37" presetClass="path" presetSubtype="0" accel="50000" decel="50000" fill="hold" grpId="0" nodeType="afterEffect">
                                  <p:stCondLst>
                                    <p:cond delay="0"/>
                                  </p:stCondLst>
                                  <p:childTnLst>
                                    <p:animMotion origin="layout" path="M 4.72222E-6 -0.00116 L 0.13454 0.03865 C 0.16284 0.04768 0.20503 0.05277 0.24895 0.05277 C 0.29913 0.05277 0.33906 0.04768 0.36736 0.03865 L 0.50243 -0.00116 " pathEditMode="relative" rAng="0" ptsTypes="AAAAA">
                                      <p:cBhvr>
                                        <p:cTn id="40" dur="1500" fill="hold"/>
                                        <p:tgtEl>
                                          <p:spTgt spid="63"/>
                                        </p:tgtEl>
                                        <p:attrNameLst>
                                          <p:attrName>ppt_x</p:attrName>
                                          <p:attrName>ppt_y</p:attrName>
                                        </p:attrNameLst>
                                      </p:cBhvr>
                                      <p:rCtr x="25122" y="2685"/>
                                    </p:animMotion>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1" nodeType="clickEffect">
                                  <p:stCondLst>
                                    <p:cond delay="0"/>
                                  </p:stCondLst>
                                  <p:childTnLst>
                                    <p:set>
                                      <p:cBhvr>
                                        <p:cTn id="44" dur="1" fill="hold">
                                          <p:stCondLst>
                                            <p:cond delay="0"/>
                                          </p:stCondLst>
                                        </p:cTn>
                                        <p:tgtEl>
                                          <p:spTgt spid="7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37" presetClass="path" presetSubtype="0" accel="50000" decel="50000" fill="hold" grpId="2" nodeType="clickEffect">
                                  <p:stCondLst>
                                    <p:cond delay="0"/>
                                  </p:stCondLst>
                                  <p:childTnLst>
                                    <p:animMotion origin="layout" path="M 3.61111E-6 -3.7037E-7 L 0.11093 0.04005 C 0.13437 0.04907 0.16909 0.05394 0.20538 0.05394 C 0.24687 0.05394 0.27986 0.04907 0.30347 0.04005 L 0.41493 -3.7037E-7 " pathEditMode="relative" rAng="0" ptsTypes="AAAAA">
                                      <p:cBhvr>
                                        <p:cTn id="48" dur="2000" fill="hold"/>
                                        <p:tgtEl>
                                          <p:spTgt spid="72"/>
                                        </p:tgtEl>
                                        <p:attrNameLst>
                                          <p:attrName>ppt_x</p:attrName>
                                          <p:attrName>ppt_y</p:attrName>
                                        </p:attrNameLst>
                                      </p:cBhvr>
                                      <p:rCtr x="20747"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2" grpId="0" animBg="1"/>
      <p:bldP spid="61" grpId="0" animBg="1"/>
      <p:bldP spid="60" grpId="0" animBg="1"/>
      <p:bldP spid="59" grpId="0" animBg="1"/>
      <p:bldP spid="72" grpId="1" animBg="1"/>
      <p:bldP spid="72" grpId="2"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kumimoji="1" lang="en-US" altLang="ja-JP" dirty="0" smtClean="0"/>
              <a:t>VMemDirect</a:t>
            </a:r>
            <a:r>
              <a:rPr kumimoji="1" lang="ja-JP" altLang="en-US" dirty="0" smtClean="0"/>
              <a:t>を</a:t>
            </a:r>
            <a:r>
              <a:rPr kumimoji="1" lang="en-US" altLang="ja-JP" dirty="0" smtClean="0"/>
              <a:t>QEMU-KVM 2.4.1</a:t>
            </a:r>
            <a:r>
              <a:rPr kumimoji="1" lang="ja-JP" altLang="en-US" dirty="0" smtClean="0"/>
              <a:t>と</a:t>
            </a:r>
            <a:r>
              <a:rPr kumimoji="1" lang="en-US" altLang="ja-JP" dirty="0" smtClean="0"/>
              <a:t>Linux</a:t>
            </a:r>
            <a:r>
              <a:rPr kumimoji="1" lang="ja-JP" altLang="en-US" dirty="0" smtClean="0"/>
              <a:t>カーネル</a:t>
            </a:r>
            <a:r>
              <a:rPr kumimoji="1" lang="en-US" altLang="ja-JP" dirty="0" smtClean="0"/>
              <a:t> 4.11</a:t>
            </a:r>
            <a:r>
              <a:rPr kumimoji="1" lang="ja-JP" altLang="en-US" dirty="0" smtClean="0"/>
              <a:t>に実装</a:t>
            </a:r>
            <a:endParaRPr kumimoji="1" lang="en-US" altLang="ja-JP" dirty="0" smtClean="0"/>
          </a:p>
          <a:p>
            <a:pPr lvl="1"/>
            <a:r>
              <a:rPr lang="en-US" altLang="ja-JP" dirty="0" smtClean="0"/>
              <a:t>QEMU-KVM</a:t>
            </a:r>
            <a:r>
              <a:rPr lang="ja-JP" altLang="en-US" dirty="0" smtClean="0"/>
              <a:t>は</a:t>
            </a:r>
            <a:r>
              <a:rPr lang="en-US" altLang="ja-JP" dirty="0" smtClean="0"/>
              <a:t>Linux</a:t>
            </a:r>
            <a:r>
              <a:rPr lang="ja-JP" altLang="en-US" dirty="0" smtClean="0"/>
              <a:t>カーネルからメモリアクセス履歴を取得</a:t>
            </a:r>
            <a:endParaRPr lang="en-US" altLang="ja-JP" dirty="0" smtClean="0"/>
          </a:p>
          <a:p>
            <a:pPr lvl="1"/>
            <a:r>
              <a:rPr lang="ja-JP" altLang="en-US" dirty="0" smtClean="0"/>
              <a:t>マイグレーション時に</a:t>
            </a:r>
            <a:r>
              <a:rPr lang="ja-JP" altLang="en-US" dirty="0"/>
              <a:t>メモリの格納先とアクセス履歴</a:t>
            </a:r>
            <a:r>
              <a:rPr lang="ja-JP" altLang="en-US" dirty="0" smtClean="0"/>
              <a:t>を付加的に転送</a:t>
            </a:r>
            <a:endParaRPr lang="en-US" altLang="ja-JP" dirty="0" smtClean="0"/>
          </a:p>
          <a:p>
            <a:pPr lvl="1"/>
            <a:r>
              <a:rPr kumimoji="1" lang="en-US" altLang="ja-JP" dirty="0" smtClean="0"/>
              <a:t>VM</a:t>
            </a:r>
            <a:r>
              <a:rPr kumimoji="1" lang="ja-JP" altLang="en-US" dirty="0" smtClean="0"/>
              <a:t>専用スワップ領域を用いてページング</a:t>
            </a:r>
            <a:endParaRPr kumimoji="1" lang="en-US" altLang="ja-JP" dirty="0" smtClean="0"/>
          </a:p>
        </p:txBody>
      </p:sp>
      <p:sp>
        <p:nvSpPr>
          <p:cNvPr id="3" name="Slide Number Placeholder 2"/>
          <p:cNvSpPr>
            <a:spLocks noGrp="1"/>
          </p:cNvSpPr>
          <p:nvPr>
            <p:ph type="sldNum" sz="quarter" idx="12"/>
          </p:nvPr>
        </p:nvSpPr>
        <p:spPr/>
        <p:txBody>
          <a:bodyPr/>
          <a:lstStyle/>
          <a:p>
            <a:fld id="{F977288F-F332-9F4C-A5D1-EBEF89371724}" type="slidenum">
              <a:rPr kumimoji="1" lang="ja-JP" altLang="en-US" smtClean="0"/>
              <a:t>12</a:t>
            </a:fld>
            <a:endParaRPr kumimoji="1" lang="ja-JP" altLang="en-US"/>
          </a:p>
        </p:txBody>
      </p:sp>
      <p:sp>
        <p:nvSpPr>
          <p:cNvPr id="4" name="Title 3"/>
          <p:cNvSpPr>
            <a:spLocks noGrp="1"/>
          </p:cNvSpPr>
          <p:nvPr>
            <p:ph type="title"/>
          </p:nvPr>
        </p:nvSpPr>
        <p:spPr/>
        <p:txBody>
          <a:bodyPr/>
          <a:lstStyle/>
          <a:p>
            <a:r>
              <a:rPr kumimoji="1" lang="ja-JP" altLang="en-US" dirty="0" smtClean="0"/>
              <a:t>実装</a:t>
            </a:r>
            <a:endParaRPr kumimoji="1" lang="ja-JP" altLang="en-US" dirty="0"/>
          </a:p>
        </p:txBody>
      </p:sp>
      <p:sp>
        <p:nvSpPr>
          <p:cNvPr id="6" name="フレーム 26"/>
          <p:cNvSpPr/>
          <p:nvPr/>
        </p:nvSpPr>
        <p:spPr>
          <a:xfrm>
            <a:off x="4710024" y="4587310"/>
            <a:ext cx="3290975" cy="1928425"/>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移送先</a:t>
            </a:r>
            <a:r>
              <a:rPr lang="ja-JP" altLang="en-US" sz="1600" dirty="0" smtClean="0">
                <a:solidFill>
                  <a:schemeClr val="tx1"/>
                </a:solidFill>
              </a:rPr>
              <a:t>ホスト</a:t>
            </a:r>
            <a:endParaRPr lang="en-US" altLang="ja-JP" sz="1600" dirty="0" smtClean="0">
              <a:solidFill>
                <a:schemeClr val="tx1"/>
              </a:solidFill>
            </a:endParaRPr>
          </a:p>
          <a:p>
            <a:pPr algn="ctr"/>
            <a:endParaRPr lang="en-US" altLang="ja-JP" sz="160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ja-JP" altLang="en-US" sz="1350" dirty="0">
              <a:solidFill>
                <a:schemeClr val="tx1"/>
              </a:solidFill>
            </a:endParaRPr>
          </a:p>
        </p:txBody>
      </p:sp>
      <p:sp>
        <p:nvSpPr>
          <p:cNvPr id="7" name="円柱 29"/>
          <p:cNvSpPr/>
          <p:nvPr/>
        </p:nvSpPr>
        <p:spPr>
          <a:xfrm>
            <a:off x="6863888" y="5308244"/>
            <a:ext cx="948366" cy="682639"/>
          </a:xfrm>
          <a:prstGeom prst="can">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50" dirty="0" err="1" smtClean="0">
                <a:solidFill>
                  <a:schemeClr val="tx1"/>
                </a:solidFill>
              </a:rPr>
              <a:t>NVMe</a:t>
            </a:r>
            <a:endParaRPr lang="ja-JP" altLang="en-US" sz="1350" dirty="0">
              <a:solidFill>
                <a:schemeClr val="tx1"/>
              </a:solidFill>
            </a:endParaRPr>
          </a:p>
        </p:txBody>
      </p:sp>
      <p:grpSp>
        <p:nvGrpSpPr>
          <p:cNvPr id="11" name="図形グループ 55"/>
          <p:cNvGrpSpPr/>
          <p:nvPr/>
        </p:nvGrpSpPr>
        <p:grpSpPr>
          <a:xfrm>
            <a:off x="915359" y="4587310"/>
            <a:ext cx="4708202" cy="1928425"/>
            <a:chOff x="2228193" y="3726836"/>
            <a:chExt cx="6277604" cy="2571234"/>
          </a:xfrm>
        </p:grpSpPr>
        <p:sp>
          <p:nvSpPr>
            <p:cNvPr id="13" name="フレーム 57"/>
            <p:cNvSpPr/>
            <p:nvPr/>
          </p:nvSpPr>
          <p:spPr>
            <a:xfrm>
              <a:off x="2228193" y="3726836"/>
              <a:ext cx="2417379" cy="2571234"/>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移送元</a:t>
              </a:r>
              <a:r>
                <a:rPr lang="ja-JP" altLang="en-US" sz="1600" dirty="0" smtClean="0">
                  <a:solidFill>
                    <a:schemeClr val="tx1"/>
                  </a:solidFill>
                </a:rPr>
                <a:t>ホスト</a:t>
              </a:r>
              <a:endParaRPr lang="en-US" altLang="ja-JP" sz="1600" dirty="0" smtClean="0">
                <a:solidFill>
                  <a:schemeClr val="tx1"/>
                </a:solidFill>
              </a:endParaRPr>
            </a:p>
            <a:p>
              <a:pPr algn="ctr"/>
              <a:endParaRPr lang="en-US" altLang="ja-JP" sz="160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ja-JP" altLang="en-US" sz="1350" dirty="0">
                <a:solidFill>
                  <a:schemeClr val="tx1"/>
                </a:solidFill>
              </a:endParaRPr>
            </a:p>
          </p:txBody>
        </p:sp>
        <p:sp>
          <p:nvSpPr>
            <p:cNvPr id="14" name="正方形/長方形 58"/>
            <p:cNvSpPr/>
            <p:nvPr/>
          </p:nvSpPr>
          <p:spPr>
            <a:xfrm>
              <a:off x="2417377" y="4208491"/>
              <a:ext cx="2039007" cy="6052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t>VM</a:t>
              </a:r>
              <a:endParaRPr lang="ja-JP" altLang="en-US" sz="1600" dirty="0"/>
            </a:p>
          </p:txBody>
        </p:sp>
        <p:sp>
          <p:nvSpPr>
            <p:cNvPr id="18" name="正方形/長方形 58"/>
            <p:cNvSpPr/>
            <p:nvPr/>
          </p:nvSpPr>
          <p:spPr>
            <a:xfrm>
              <a:off x="2418461" y="4881644"/>
              <a:ext cx="2039007" cy="605247"/>
            </a:xfrm>
            <a:prstGeom prst="rect">
              <a:avLst/>
            </a:prstGeom>
            <a:solidFill>
              <a:schemeClr val="accent4">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ja-JP" sz="1600" dirty="0" smtClean="0"/>
                <a:t>QEMU-KVM</a:t>
              </a:r>
              <a:endParaRPr lang="ja-JP" altLang="en-US" sz="1600" dirty="0"/>
            </a:p>
          </p:txBody>
        </p:sp>
        <p:sp>
          <p:nvSpPr>
            <p:cNvPr id="27" name="正方形/長方形 58"/>
            <p:cNvSpPr/>
            <p:nvPr/>
          </p:nvSpPr>
          <p:spPr>
            <a:xfrm>
              <a:off x="2417377" y="5585111"/>
              <a:ext cx="2039007" cy="605247"/>
            </a:xfrm>
            <a:prstGeom prst="rect">
              <a:avLst/>
            </a:prstGeom>
            <a:solidFill>
              <a:schemeClr val="tx2">
                <a:lumMod val="60000"/>
                <a:lumOff val="4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ja-JP" sz="1600" dirty="0" smtClean="0"/>
                <a:t>Linux</a:t>
              </a:r>
              <a:r>
                <a:rPr lang="ja-JP" altLang="en-US" sz="1600" dirty="0" smtClean="0"/>
                <a:t>カーネル</a:t>
              </a:r>
              <a:endParaRPr lang="ja-JP" altLang="en-US" sz="1600" dirty="0"/>
            </a:p>
          </p:txBody>
        </p:sp>
        <p:sp>
          <p:nvSpPr>
            <p:cNvPr id="29" name="正方形/長方形 58"/>
            <p:cNvSpPr/>
            <p:nvPr/>
          </p:nvSpPr>
          <p:spPr>
            <a:xfrm>
              <a:off x="7471274" y="4153179"/>
              <a:ext cx="1034523" cy="60524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t>VM</a:t>
              </a:r>
              <a:endParaRPr lang="ja-JP" altLang="en-US" sz="1600" dirty="0"/>
            </a:p>
          </p:txBody>
        </p:sp>
      </p:grpSp>
      <p:cxnSp>
        <p:nvCxnSpPr>
          <p:cNvPr id="21" name="Straight Arrow Connector 20"/>
          <p:cNvCxnSpPr>
            <a:endCxn id="7" idx="2"/>
          </p:cNvCxnSpPr>
          <p:nvPr/>
        </p:nvCxnSpPr>
        <p:spPr>
          <a:xfrm flipV="1">
            <a:off x="6376924" y="5649564"/>
            <a:ext cx="486964" cy="1"/>
          </a:xfrm>
          <a:prstGeom prst="straightConnector1">
            <a:avLst/>
          </a:prstGeom>
          <a:ln w="19050">
            <a:solidFill>
              <a:srgbClr val="00B0F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7" name="右矢印 16"/>
          <p:cNvSpPr/>
          <p:nvPr/>
        </p:nvSpPr>
        <p:spPr>
          <a:xfrm>
            <a:off x="2866038" y="5361001"/>
            <a:ext cx="1676270" cy="614855"/>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p:txBody>
      </p:sp>
      <p:sp>
        <p:nvSpPr>
          <p:cNvPr id="20" name="正方形/長方形 58"/>
          <p:cNvSpPr/>
          <p:nvPr/>
        </p:nvSpPr>
        <p:spPr>
          <a:xfrm>
            <a:off x="4858933" y="5422597"/>
            <a:ext cx="1529255" cy="453935"/>
          </a:xfrm>
          <a:prstGeom prst="rect">
            <a:avLst/>
          </a:prstGeom>
          <a:solidFill>
            <a:schemeClr val="accent4">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ja-JP" sz="1600" dirty="0" smtClean="0"/>
              <a:t>QEMU-KVM</a:t>
            </a:r>
            <a:endParaRPr lang="ja-JP" altLang="en-US" sz="1600" dirty="0"/>
          </a:p>
        </p:txBody>
      </p:sp>
      <p:sp>
        <p:nvSpPr>
          <p:cNvPr id="22" name="正方形/長方形 58"/>
          <p:cNvSpPr/>
          <p:nvPr/>
        </p:nvSpPr>
        <p:spPr>
          <a:xfrm>
            <a:off x="4858933" y="5969955"/>
            <a:ext cx="1529255" cy="453935"/>
          </a:xfrm>
          <a:prstGeom prst="rect">
            <a:avLst/>
          </a:prstGeom>
          <a:solidFill>
            <a:schemeClr val="tx2">
              <a:lumMod val="60000"/>
              <a:lumOff val="4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ja-JP" sz="1600" dirty="0" smtClean="0"/>
              <a:t>Linux</a:t>
            </a:r>
            <a:r>
              <a:rPr lang="ja-JP" altLang="en-US" sz="1600" dirty="0" smtClean="0"/>
              <a:t>カーネル</a:t>
            </a:r>
            <a:endParaRPr lang="ja-JP" altLang="en-US" sz="1600" dirty="0"/>
          </a:p>
        </p:txBody>
      </p:sp>
    </p:spTree>
    <p:extLst>
      <p:ext uri="{BB962C8B-B14F-4D97-AF65-F5344CB8AC3E}">
        <p14:creationId xmlns:p14="http://schemas.microsoft.com/office/powerpoint/2010/main" val="18357744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latin typeface="+mj-ea"/>
              </a:rPr>
              <a:t>VM</a:t>
            </a:r>
            <a:r>
              <a:rPr kumimoji="1" lang="ja-JP" altLang="en-US" dirty="0" smtClean="0">
                <a:latin typeface="+mj-ea"/>
              </a:rPr>
              <a:t>専用スワップ領域</a:t>
            </a:r>
            <a:endParaRPr kumimoji="1" lang="ja-JP" altLang="en-US" dirty="0">
              <a:latin typeface="+mj-ea"/>
            </a:endParaRPr>
          </a:p>
        </p:txBody>
      </p:sp>
      <p:sp>
        <p:nvSpPr>
          <p:cNvPr id="3" name="コンテンツ プレースホルダー 2"/>
          <p:cNvSpPr>
            <a:spLocks noGrp="1"/>
          </p:cNvSpPr>
          <p:nvPr>
            <p:ph idx="1"/>
          </p:nvPr>
        </p:nvSpPr>
        <p:spPr>
          <a:xfrm>
            <a:off x="628649" y="1825625"/>
            <a:ext cx="7886701" cy="4351338"/>
          </a:xfrm>
        </p:spPr>
        <p:txBody>
          <a:bodyPr/>
          <a:lstStyle/>
          <a:p>
            <a:r>
              <a:rPr kumimoji="1" lang="en-US" altLang="ja-JP" dirty="0" smtClean="0">
                <a:latin typeface="+mn-ea"/>
              </a:rPr>
              <a:t>VM</a:t>
            </a:r>
            <a:r>
              <a:rPr lang="ja-JP" altLang="en-US" dirty="0">
                <a:latin typeface="+mn-ea"/>
              </a:rPr>
              <a:t>のメモリ</a:t>
            </a:r>
            <a:r>
              <a:rPr kumimoji="1" lang="ja-JP" altLang="en-US" dirty="0" smtClean="0">
                <a:latin typeface="+mn-ea"/>
              </a:rPr>
              <a:t>と同じサイズのスパースファイルとして作成</a:t>
            </a:r>
            <a:endParaRPr lang="en-US" altLang="ja-JP" dirty="0">
              <a:latin typeface="+mn-ea"/>
            </a:endParaRPr>
          </a:p>
          <a:p>
            <a:pPr lvl="1"/>
            <a:r>
              <a:rPr lang="ja-JP" altLang="en-US" dirty="0">
                <a:latin typeface="+mn-ea"/>
              </a:rPr>
              <a:t>オフセットと</a:t>
            </a:r>
            <a:r>
              <a:rPr lang="en-US" altLang="ja-JP" dirty="0" smtClean="0">
                <a:latin typeface="+mn-ea"/>
              </a:rPr>
              <a:t>VM</a:t>
            </a:r>
            <a:r>
              <a:rPr lang="ja-JP" altLang="en-US" dirty="0" smtClean="0">
                <a:latin typeface="+mn-ea"/>
              </a:rPr>
              <a:t>の物理アドレスを対応づけ</a:t>
            </a:r>
            <a:endParaRPr lang="en-US" altLang="ja-JP" dirty="0" smtClean="0">
              <a:latin typeface="+mn-ea"/>
            </a:endParaRPr>
          </a:p>
          <a:p>
            <a:pPr lvl="1"/>
            <a:r>
              <a:rPr kumimoji="1" lang="ja-JP" altLang="en-US" dirty="0" smtClean="0">
                <a:latin typeface="+mn-ea"/>
              </a:rPr>
              <a:t>実データを持たないブロック</a:t>
            </a:r>
            <a:r>
              <a:rPr kumimoji="1" lang="en-US" altLang="ja-JP" dirty="0" smtClean="0">
                <a:latin typeface="+mn-ea"/>
              </a:rPr>
              <a:t>(</a:t>
            </a:r>
            <a:r>
              <a:rPr kumimoji="1" lang="ja-JP" altLang="en-US" dirty="0" smtClean="0">
                <a:latin typeface="+mn-ea"/>
              </a:rPr>
              <a:t>ホール</a:t>
            </a:r>
            <a:r>
              <a:rPr kumimoji="1" lang="en-US" altLang="ja-JP" dirty="0" smtClean="0">
                <a:latin typeface="+mn-ea"/>
              </a:rPr>
              <a:t>)</a:t>
            </a:r>
            <a:r>
              <a:rPr kumimoji="1" lang="ja-JP" altLang="en-US" dirty="0" smtClean="0">
                <a:latin typeface="+mn-ea"/>
              </a:rPr>
              <a:t>からなる</a:t>
            </a:r>
            <a:endParaRPr lang="en-US" altLang="ja-JP" dirty="0">
              <a:latin typeface="+mn-ea"/>
            </a:endParaRPr>
          </a:p>
          <a:p>
            <a:pPr lvl="1"/>
            <a:r>
              <a:rPr kumimoji="1" lang="ja-JP" altLang="en-US" dirty="0" smtClean="0">
                <a:latin typeface="+mn-ea"/>
              </a:rPr>
              <a:t>データを書き込んだブロックだけ実データを持つ</a:t>
            </a:r>
            <a:endParaRPr kumimoji="1" lang="en-US" altLang="ja-JP" dirty="0" smtClean="0">
              <a:latin typeface="+mn-ea"/>
            </a:endParaRPr>
          </a:p>
          <a:p>
            <a:pPr lvl="1"/>
            <a:r>
              <a:rPr kumimoji="1" lang="ja-JP" altLang="en-US" dirty="0" smtClean="0">
                <a:latin typeface="+mn-ea"/>
              </a:rPr>
              <a:t>データを削除</a:t>
            </a:r>
            <a:r>
              <a:rPr lang="ja-JP" altLang="en-US" dirty="0">
                <a:latin typeface="+mn-ea"/>
              </a:rPr>
              <a:t>したブロックは再び</a:t>
            </a:r>
            <a:r>
              <a:rPr kumimoji="1" lang="ja-JP" altLang="en-US" dirty="0" smtClean="0">
                <a:latin typeface="+mn-ea"/>
              </a:rPr>
              <a:t>ホールにする</a:t>
            </a:r>
            <a:endParaRPr kumimoji="1" lang="ja-JP" altLang="en-US" dirty="0">
              <a:latin typeface="+mn-ea"/>
            </a:endParaRPr>
          </a:p>
        </p:txBody>
      </p:sp>
      <p:sp>
        <p:nvSpPr>
          <p:cNvPr id="4" name="スライド番号プレースホルダー 3"/>
          <p:cNvSpPr>
            <a:spLocks noGrp="1"/>
          </p:cNvSpPr>
          <p:nvPr>
            <p:ph type="sldNum" sz="quarter" idx="12"/>
          </p:nvPr>
        </p:nvSpPr>
        <p:spPr/>
        <p:txBody>
          <a:bodyPr/>
          <a:lstStyle/>
          <a:p>
            <a:fld id="{F977288F-F332-9F4C-A5D1-EBEF89371724}" type="slidenum">
              <a:rPr kumimoji="1" lang="ja-JP" altLang="en-US" sz="1050" smtClean="0">
                <a:latin typeface="+mn-ea"/>
              </a:rPr>
              <a:t>13</a:t>
            </a:fld>
            <a:endParaRPr kumimoji="1" lang="ja-JP" altLang="en-US" sz="1050" dirty="0">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1109063021"/>
              </p:ext>
            </p:extLst>
          </p:nvPr>
        </p:nvGraphicFramePr>
        <p:xfrm>
          <a:off x="1627518" y="4830470"/>
          <a:ext cx="6096000" cy="3708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609600">
                  <a:extLst>
                    <a:ext uri="{9D8B030D-6E8A-4147-A177-3AD203B41FA5}">
                      <a16:colId xmlns:a16="http://schemas.microsoft.com/office/drawing/2014/main" val="2210965732"/>
                    </a:ext>
                  </a:extLst>
                </a:gridCol>
                <a:gridCol w="609600">
                  <a:extLst>
                    <a:ext uri="{9D8B030D-6E8A-4147-A177-3AD203B41FA5}">
                      <a16:colId xmlns:a16="http://schemas.microsoft.com/office/drawing/2014/main" val="236460888"/>
                    </a:ext>
                  </a:extLst>
                </a:gridCol>
                <a:gridCol w="609600">
                  <a:extLst>
                    <a:ext uri="{9D8B030D-6E8A-4147-A177-3AD203B41FA5}">
                      <a16:colId xmlns:a16="http://schemas.microsoft.com/office/drawing/2014/main" val="3782043370"/>
                    </a:ext>
                  </a:extLst>
                </a:gridCol>
                <a:gridCol w="609600">
                  <a:extLst>
                    <a:ext uri="{9D8B030D-6E8A-4147-A177-3AD203B41FA5}">
                      <a16:colId xmlns:a16="http://schemas.microsoft.com/office/drawing/2014/main" val="3238027838"/>
                    </a:ext>
                  </a:extLst>
                </a:gridCol>
                <a:gridCol w="609600">
                  <a:extLst>
                    <a:ext uri="{9D8B030D-6E8A-4147-A177-3AD203B41FA5}">
                      <a16:colId xmlns:a16="http://schemas.microsoft.com/office/drawing/2014/main" val="3106894556"/>
                    </a:ext>
                  </a:extLst>
                </a:gridCol>
                <a:gridCol w="609600">
                  <a:extLst>
                    <a:ext uri="{9D8B030D-6E8A-4147-A177-3AD203B41FA5}">
                      <a16:colId xmlns:a16="http://schemas.microsoft.com/office/drawing/2014/main" val="2395295853"/>
                    </a:ext>
                  </a:extLst>
                </a:gridCol>
                <a:gridCol w="609600">
                  <a:extLst>
                    <a:ext uri="{9D8B030D-6E8A-4147-A177-3AD203B41FA5}">
                      <a16:colId xmlns:a16="http://schemas.microsoft.com/office/drawing/2014/main" val="3573306009"/>
                    </a:ext>
                  </a:extLst>
                </a:gridCol>
                <a:gridCol w="609600">
                  <a:extLst>
                    <a:ext uri="{9D8B030D-6E8A-4147-A177-3AD203B41FA5}">
                      <a16:colId xmlns:a16="http://schemas.microsoft.com/office/drawing/2014/main" val="3005084003"/>
                    </a:ext>
                  </a:extLst>
                </a:gridCol>
                <a:gridCol w="609600">
                  <a:extLst>
                    <a:ext uri="{9D8B030D-6E8A-4147-A177-3AD203B41FA5}">
                      <a16:colId xmlns:a16="http://schemas.microsoft.com/office/drawing/2014/main" val="1127715422"/>
                    </a:ext>
                  </a:extLst>
                </a:gridCol>
                <a:gridCol w="609600">
                  <a:extLst>
                    <a:ext uri="{9D8B030D-6E8A-4147-A177-3AD203B41FA5}">
                      <a16:colId xmlns:a16="http://schemas.microsoft.com/office/drawing/2014/main" val="224326060"/>
                    </a:ext>
                  </a:extLst>
                </a:gridCol>
              </a:tblGrid>
              <a:tr h="370840">
                <a:tc>
                  <a:txBody>
                    <a:bodyPr/>
                    <a:lstStyle/>
                    <a:p>
                      <a:endParaRPr kumimoji="1" lang="en-US" altLang="ja-JP"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9358731"/>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917851518"/>
              </p:ext>
            </p:extLst>
          </p:nvPr>
        </p:nvGraphicFramePr>
        <p:xfrm>
          <a:off x="1627518" y="5553052"/>
          <a:ext cx="6096000" cy="370840"/>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609600">
                  <a:extLst>
                    <a:ext uri="{9D8B030D-6E8A-4147-A177-3AD203B41FA5}">
                      <a16:colId xmlns:a16="http://schemas.microsoft.com/office/drawing/2014/main" val="2210965732"/>
                    </a:ext>
                  </a:extLst>
                </a:gridCol>
                <a:gridCol w="609600">
                  <a:extLst>
                    <a:ext uri="{9D8B030D-6E8A-4147-A177-3AD203B41FA5}">
                      <a16:colId xmlns:a16="http://schemas.microsoft.com/office/drawing/2014/main" val="236460888"/>
                    </a:ext>
                  </a:extLst>
                </a:gridCol>
                <a:gridCol w="609600">
                  <a:extLst>
                    <a:ext uri="{9D8B030D-6E8A-4147-A177-3AD203B41FA5}">
                      <a16:colId xmlns:a16="http://schemas.microsoft.com/office/drawing/2014/main" val="3782043370"/>
                    </a:ext>
                  </a:extLst>
                </a:gridCol>
                <a:gridCol w="609600">
                  <a:extLst>
                    <a:ext uri="{9D8B030D-6E8A-4147-A177-3AD203B41FA5}">
                      <a16:colId xmlns:a16="http://schemas.microsoft.com/office/drawing/2014/main" val="3238027838"/>
                    </a:ext>
                  </a:extLst>
                </a:gridCol>
                <a:gridCol w="609600">
                  <a:extLst>
                    <a:ext uri="{9D8B030D-6E8A-4147-A177-3AD203B41FA5}">
                      <a16:colId xmlns:a16="http://schemas.microsoft.com/office/drawing/2014/main" val="3106894556"/>
                    </a:ext>
                  </a:extLst>
                </a:gridCol>
                <a:gridCol w="609600">
                  <a:extLst>
                    <a:ext uri="{9D8B030D-6E8A-4147-A177-3AD203B41FA5}">
                      <a16:colId xmlns:a16="http://schemas.microsoft.com/office/drawing/2014/main" val="2395295853"/>
                    </a:ext>
                  </a:extLst>
                </a:gridCol>
                <a:gridCol w="609600">
                  <a:extLst>
                    <a:ext uri="{9D8B030D-6E8A-4147-A177-3AD203B41FA5}">
                      <a16:colId xmlns:a16="http://schemas.microsoft.com/office/drawing/2014/main" val="3573306009"/>
                    </a:ext>
                  </a:extLst>
                </a:gridCol>
                <a:gridCol w="609600">
                  <a:extLst>
                    <a:ext uri="{9D8B030D-6E8A-4147-A177-3AD203B41FA5}">
                      <a16:colId xmlns:a16="http://schemas.microsoft.com/office/drawing/2014/main" val="3005084003"/>
                    </a:ext>
                  </a:extLst>
                </a:gridCol>
                <a:gridCol w="609600">
                  <a:extLst>
                    <a:ext uri="{9D8B030D-6E8A-4147-A177-3AD203B41FA5}">
                      <a16:colId xmlns:a16="http://schemas.microsoft.com/office/drawing/2014/main" val="1127715422"/>
                    </a:ext>
                  </a:extLst>
                </a:gridCol>
                <a:gridCol w="609600">
                  <a:extLst>
                    <a:ext uri="{9D8B030D-6E8A-4147-A177-3AD203B41FA5}">
                      <a16:colId xmlns:a16="http://schemas.microsoft.com/office/drawing/2014/main" val="224326060"/>
                    </a:ext>
                  </a:extLst>
                </a:gridCol>
              </a:tblGrid>
              <a:tr h="37084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kumimoji="1" lang="ja-JP" altLang="en-US"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bg1"/>
                    </a:solidFill>
                  </a:tcPr>
                </a:tc>
                <a:extLst>
                  <a:ext uri="{0D108BD9-81ED-4DB2-BD59-A6C34878D82A}">
                    <a16:rowId xmlns:a16="http://schemas.microsoft.com/office/drawing/2014/main" val="1309358731"/>
                  </a:ext>
                </a:extLst>
              </a:tr>
            </a:tbl>
          </a:graphicData>
        </a:graphic>
      </p:graphicFrame>
      <p:sp>
        <p:nvSpPr>
          <p:cNvPr id="7" name="テキスト ボックス 6"/>
          <p:cNvSpPr txBox="1"/>
          <p:nvPr/>
        </p:nvSpPr>
        <p:spPr>
          <a:xfrm>
            <a:off x="244407" y="4813994"/>
            <a:ext cx="2141387" cy="369332"/>
          </a:xfrm>
          <a:prstGeom prst="rect">
            <a:avLst/>
          </a:prstGeom>
          <a:noFill/>
        </p:spPr>
        <p:txBody>
          <a:bodyPr wrap="square" rtlCol="0">
            <a:spAutoFit/>
          </a:bodyPr>
          <a:lstStyle/>
          <a:p>
            <a:r>
              <a:rPr kumimoji="1" lang="en-US" altLang="ja-JP" dirty="0" smtClean="0">
                <a:latin typeface="+mn-ea"/>
              </a:rPr>
              <a:t>VM</a:t>
            </a:r>
            <a:r>
              <a:rPr kumimoji="1" lang="ja-JP" altLang="en-US" dirty="0" smtClean="0">
                <a:latin typeface="+mn-ea"/>
              </a:rPr>
              <a:t>のメモリ</a:t>
            </a:r>
            <a:endParaRPr kumimoji="1" lang="ja-JP" altLang="en-US" dirty="0">
              <a:latin typeface="+mn-ea"/>
            </a:endParaRPr>
          </a:p>
        </p:txBody>
      </p:sp>
      <p:sp>
        <p:nvSpPr>
          <p:cNvPr id="8" name="テキスト ボックス 7"/>
          <p:cNvSpPr txBox="1"/>
          <p:nvPr/>
        </p:nvSpPr>
        <p:spPr>
          <a:xfrm>
            <a:off x="317071" y="5431156"/>
            <a:ext cx="1370631" cy="646331"/>
          </a:xfrm>
          <a:prstGeom prst="rect">
            <a:avLst/>
          </a:prstGeom>
          <a:noFill/>
        </p:spPr>
        <p:txBody>
          <a:bodyPr wrap="square" rtlCol="0">
            <a:spAutoFit/>
          </a:bodyPr>
          <a:lstStyle/>
          <a:p>
            <a:r>
              <a:rPr kumimoji="1" lang="ja-JP" altLang="en-US" dirty="0" smtClean="0">
                <a:latin typeface="+mn-ea"/>
              </a:rPr>
              <a:t>スパースファイル</a:t>
            </a:r>
            <a:endParaRPr kumimoji="1" lang="ja-JP" altLang="en-US" dirty="0">
              <a:latin typeface="+mn-ea"/>
            </a:endParaRPr>
          </a:p>
        </p:txBody>
      </p:sp>
      <p:sp>
        <p:nvSpPr>
          <p:cNvPr id="13" name="テキスト ボックス 12"/>
          <p:cNvSpPr txBox="1"/>
          <p:nvPr/>
        </p:nvSpPr>
        <p:spPr>
          <a:xfrm>
            <a:off x="6768079" y="6224051"/>
            <a:ext cx="991297" cy="369332"/>
          </a:xfrm>
          <a:prstGeom prst="rect">
            <a:avLst/>
          </a:prstGeom>
          <a:noFill/>
        </p:spPr>
        <p:txBody>
          <a:bodyPr wrap="square" rtlCol="0">
            <a:spAutoFit/>
          </a:bodyPr>
          <a:lstStyle/>
          <a:p>
            <a:r>
              <a:rPr kumimoji="1" lang="ja-JP" altLang="en-US" dirty="0" smtClean="0">
                <a:latin typeface="+mn-ea"/>
                <a:cs typeface="MS PGothic" charset="-128"/>
              </a:rPr>
              <a:t>ホール</a:t>
            </a:r>
            <a:endParaRPr kumimoji="1" lang="ja-JP" altLang="en-US" dirty="0">
              <a:latin typeface="+mn-ea"/>
              <a:cs typeface="MS PGothic"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208646554"/>
              </p:ext>
            </p:extLst>
          </p:nvPr>
        </p:nvGraphicFramePr>
        <p:xfrm>
          <a:off x="1832661" y="6224051"/>
          <a:ext cx="602111" cy="3708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602111">
                  <a:extLst>
                    <a:ext uri="{9D8B030D-6E8A-4147-A177-3AD203B41FA5}">
                      <a16:colId xmlns:a16="http://schemas.microsoft.com/office/drawing/2014/main" val="20000"/>
                    </a:ext>
                  </a:extLst>
                </a:gridCol>
              </a:tblGrid>
              <a:tr h="37084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752540364"/>
              </p:ext>
            </p:extLst>
          </p:nvPr>
        </p:nvGraphicFramePr>
        <p:xfrm>
          <a:off x="6048751" y="6222543"/>
          <a:ext cx="602111" cy="3708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602111">
                  <a:extLst>
                    <a:ext uri="{9D8B030D-6E8A-4147-A177-3AD203B41FA5}">
                      <a16:colId xmlns:a16="http://schemas.microsoft.com/office/drawing/2014/main" val="20000"/>
                    </a:ext>
                  </a:extLst>
                </a:gridCol>
              </a:tblGrid>
              <a:tr h="37084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solidFill>
                      <a:schemeClr val="bg1"/>
                    </a:solidFill>
                  </a:tcPr>
                </a:tc>
                <a:extLst>
                  <a:ext uri="{0D108BD9-81ED-4DB2-BD59-A6C34878D82A}">
                    <a16:rowId xmlns:a16="http://schemas.microsoft.com/office/drawing/2014/main" val="10000"/>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1800343087"/>
              </p:ext>
            </p:extLst>
          </p:nvPr>
        </p:nvGraphicFramePr>
        <p:xfrm>
          <a:off x="3819260" y="6222543"/>
          <a:ext cx="602111" cy="3708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602111">
                  <a:extLst>
                    <a:ext uri="{9D8B030D-6E8A-4147-A177-3AD203B41FA5}">
                      <a16:colId xmlns:a16="http://schemas.microsoft.com/office/drawing/2014/main" val="20000"/>
                    </a:ext>
                  </a:extLst>
                </a:gridCol>
              </a:tblGrid>
              <a:tr h="37084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bl>
          </a:graphicData>
        </a:graphic>
      </p:graphicFrame>
      <p:sp>
        <p:nvSpPr>
          <p:cNvPr id="18" name="テキスト ボックス 17"/>
          <p:cNvSpPr txBox="1"/>
          <p:nvPr/>
        </p:nvSpPr>
        <p:spPr>
          <a:xfrm>
            <a:off x="2407632" y="6224051"/>
            <a:ext cx="1415926" cy="369332"/>
          </a:xfrm>
          <a:prstGeom prst="rect">
            <a:avLst/>
          </a:prstGeom>
          <a:noFill/>
        </p:spPr>
        <p:txBody>
          <a:bodyPr wrap="square" rtlCol="0">
            <a:spAutoFit/>
          </a:bodyPr>
          <a:lstStyle/>
          <a:p>
            <a:r>
              <a:rPr lang="ja-JP" altLang="en-US" dirty="0" smtClean="0">
                <a:latin typeface="+mn-ea"/>
                <a:cs typeface="MS PGothic" charset="-128"/>
              </a:rPr>
              <a:t>物理メモリ</a:t>
            </a:r>
            <a:endParaRPr kumimoji="1" lang="ja-JP" altLang="en-US" dirty="0">
              <a:latin typeface="+mn-ea"/>
              <a:cs typeface="MS PGothic" charset="-128"/>
            </a:endParaRPr>
          </a:p>
        </p:txBody>
      </p:sp>
      <p:sp>
        <p:nvSpPr>
          <p:cNvPr id="20" name="テキスト ボックス 19"/>
          <p:cNvSpPr txBox="1"/>
          <p:nvPr/>
        </p:nvSpPr>
        <p:spPr>
          <a:xfrm>
            <a:off x="4421370" y="6224051"/>
            <a:ext cx="1706427" cy="369332"/>
          </a:xfrm>
          <a:prstGeom prst="rect">
            <a:avLst/>
          </a:prstGeom>
          <a:noFill/>
        </p:spPr>
        <p:txBody>
          <a:bodyPr wrap="square" rtlCol="0">
            <a:spAutoFit/>
          </a:bodyPr>
          <a:lstStyle/>
          <a:p>
            <a:r>
              <a:rPr lang="ja-JP" altLang="en-US" dirty="0" smtClean="0">
                <a:latin typeface="+mn-ea"/>
                <a:cs typeface="MS PGothic" charset="-128"/>
              </a:rPr>
              <a:t>メモリデータ</a:t>
            </a:r>
            <a:endParaRPr kumimoji="1" lang="ja-JP" altLang="en-US" dirty="0">
              <a:latin typeface="+mn-ea"/>
              <a:cs typeface="MS PGothic" charset="-128"/>
            </a:endParaRPr>
          </a:p>
        </p:txBody>
      </p:sp>
    </p:spTree>
    <p:extLst>
      <p:ext uri="{BB962C8B-B14F-4D97-AF65-F5344CB8AC3E}">
        <p14:creationId xmlns:p14="http://schemas.microsoft.com/office/powerpoint/2010/main" val="4089307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kumimoji="1" lang="ja-JP" altLang="en-US" dirty="0"/>
              <a:t>ダイレクト</a:t>
            </a:r>
            <a:r>
              <a:rPr kumimoji="1" lang="en-US" altLang="ja-JP" dirty="0" smtClean="0"/>
              <a:t>I/O</a:t>
            </a:r>
            <a:r>
              <a:rPr kumimoji="1" lang="ja-JP" altLang="en-US" dirty="0" smtClean="0"/>
              <a:t>を用いて読み書き</a:t>
            </a:r>
            <a:endParaRPr kumimoji="1" lang="en-US" altLang="ja-JP" dirty="0" smtClean="0"/>
          </a:p>
          <a:p>
            <a:pPr lvl="1"/>
            <a:r>
              <a:rPr lang="ja-JP" altLang="en-US" dirty="0" smtClean="0"/>
              <a:t>ページキャッシュなしで</a:t>
            </a:r>
            <a:r>
              <a:rPr lang="en-US" altLang="ja-JP" dirty="0"/>
              <a:t>NVMe</a:t>
            </a:r>
            <a:r>
              <a:rPr lang="ja-JP" altLang="en-US" dirty="0"/>
              <a:t>に直接</a:t>
            </a:r>
            <a:r>
              <a:rPr lang="ja-JP" altLang="en-US" dirty="0" smtClean="0"/>
              <a:t>アクセス</a:t>
            </a:r>
            <a:endParaRPr kumimoji="1" lang="en-US" altLang="ja-JP" dirty="0" smtClean="0"/>
          </a:p>
          <a:p>
            <a:pPr lvl="1"/>
            <a:r>
              <a:rPr kumimoji="1" lang="ja-JP" altLang="en-US" dirty="0" smtClean="0"/>
              <a:t>従来の仮想メモリによる</a:t>
            </a:r>
            <a:r>
              <a:rPr kumimoji="1" lang="en-US" altLang="ja-JP" dirty="0" smtClean="0"/>
              <a:t>VM</a:t>
            </a:r>
            <a:r>
              <a:rPr kumimoji="1" lang="ja-JP" altLang="en-US" dirty="0" smtClean="0"/>
              <a:t>のメモリや</a:t>
            </a:r>
            <a:r>
              <a:rPr kumimoji="1" lang="en-US" altLang="ja-JP" dirty="0" smtClean="0"/>
              <a:t>QEMU-KVM</a:t>
            </a:r>
            <a:r>
              <a:rPr kumimoji="1" lang="ja-JP" altLang="en-US" dirty="0" smtClean="0"/>
              <a:t>のページアウトを防止</a:t>
            </a:r>
          </a:p>
          <a:p>
            <a:r>
              <a:rPr lang="ja-JP" altLang="en-US" dirty="0" smtClean="0"/>
              <a:t>チャンク単位で読み書き</a:t>
            </a:r>
            <a:endParaRPr lang="en-US" altLang="ja-JP" dirty="0" smtClean="0"/>
          </a:p>
          <a:p>
            <a:pPr lvl="1"/>
            <a:r>
              <a:rPr lang="en-US" altLang="ja-JP" dirty="0" smtClean="0"/>
              <a:t>4KB</a:t>
            </a:r>
            <a:r>
              <a:rPr lang="ja-JP" altLang="en-US" dirty="0" smtClean="0"/>
              <a:t>のページ単位では</a:t>
            </a:r>
            <a:r>
              <a:rPr lang="en-US" altLang="ja-JP" dirty="0" smtClean="0"/>
              <a:t>NVMe</a:t>
            </a:r>
            <a:r>
              <a:rPr lang="ja-JP" altLang="en-US" dirty="0" smtClean="0"/>
              <a:t>の性能を活かせない</a:t>
            </a:r>
            <a:endParaRPr lang="en-US" altLang="ja-JP" dirty="0" smtClean="0"/>
          </a:p>
          <a:p>
            <a:pPr lvl="1"/>
            <a:r>
              <a:rPr lang="ja-JP" altLang="en-US" dirty="0" smtClean="0"/>
              <a:t>連続する</a:t>
            </a:r>
            <a:r>
              <a:rPr lang="en-US" altLang="ja-JP" dirty="0" smtClean="0"/>
              <a:t>256</a:t>
            </a:r>
            <a:r>
              <a:rPr lang="ja-JP" altLang="en-US" dirty="0" smtClean="0"/>
              <a:t>ページ単位でアクセス</a:t>
            </a:r>
            <a:endParaRPr kumimoji="1" lang="ja-JP" altLang="en-US" dirty="0"/>
          </a:p>
        </p:txBody>
      </p:sp>
      <p:sp>
        <p:nvSpPr>
          <p:cNvPr id="3" name="Slide Number Placeholder 2"/>
          <p:cNvSpPr>
            <a:spLocks noGrp="1"/>
          </p:cNvSpPr>
          <p:nvPr>
            <p:ph type="sldNum" sz="quarter" idx="12"/>
          </p:nvPr>
        </p:nvSpPr>
        <p:spPr/>
        <p:txBody>
          <a:bodyPr/>
          <a:lstStyle/>
          <a:p>
            <a:fld id="{F977288F-F332-9F4C-A5D1-EBEF89371724}" type="slidenum">
              <a:rPr kumimoji="1" lang="ja-JP" altLang="en-US" smtClean="0"/>
              <a:t>14</a:t>
            </a:fld>
            <a:endParaRPr kumimoji="1" lang="ja-JP" altLang="en-US"/>
          </a:p>
        </p:txBody>
      </p:sp>
      <p:sp>
        <p:nvSpPr>
          <p:cNvPr id="4" name="Title 3"/>
          <p:cNvSpPr>
            <a:spLocks noGrp="1"/>
          </p:cNvSpPr>
          <p:nvPr>
            <p:ph type="title"/>
          </p:nvPr>
        </p:nvSpPr>
        <p:spPr/>
        <p:txBody>
          <a:bodyPr/>
          <a:lstStyle/>
          <a:p>
            <a:r>
              <a:rPr lang="ja-JP" altLang="en-US" dirty="0"/>
              <a:t>スワップ領域</a:t>
            </a:r>
            <a:r>
              <a:rPr kumimoji="1" lang="ja-JP" altLang="en-US" dirty="0"/>
              <a:t>のアクセス</a:t>
            </a:r>
          </a:p>
        </p:txBody>
      </p:sp>
      <p:sp>
        <p:nvSpPr>
          <p:cNvPr id="5" name="円柱 4"/>
          <p:cNvSpPr/>
          <p:nvPr/>
        </p:nvSpPr>
        <p:spPr>
          <a:xfrm>
            <a:off x="3590723" y="5266250"/>
            <a:ext cx="2462671" cy="1045649"/>
          </a:xfrm>
          <a:prstGeom prst="can">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endParaRPr>
          </a:p>
        </p:txBody>
      </p:sp>
      <p:sp>
        <p:nvSpPr>
          <p:cNvPr id="14" name="Rounded Rectangle 51"/>
          <p:cNvSpPr/>
          <p:nvPr/>
        </p:nvSpPr>
        <p:spPr>
          <a:xfrm>
            <a:off x="4916708" y="5728693"/>
            <a:ext cx="1077974" cy="426110"/>
          </a:xfrm>
          <a:prstGeom prst="roundRect">
            <a:avLst>
              <a:gd name="adj" fmla="val 0"/>
            </a:avLst>
          </a:prstGeom>
          <a:solidFill>
            <a:srgbClr val="00B0F0"/>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b="1">
              <a:solidFill>
                <a:srgbClr val="FF0000"/>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399550670"/>
              </p:ext>
            </p:extLst>
          </p:nvPr>
        </p:nvGraphicFramePr>
        <p:xfrm>
          <a:off x="4957052" y="5755589"/>
          <a:ext cx="213360" cy="365760"/>
        </p:xfrm>
        <a:graphic>
          <a:graphicData uri="http://schemas.openxmlformats.org/drawingml/2006/table">
            <a:tbl>
              <a:tblPr firstRow="1" bandRow="1">
                <a:tableStyleId>{5C22544A-7EE6-4342-B048-85BDC9FD1C3A}</a:tableStyleId>
              </a:tblPr>
              <a:tblGrid>
                <a:gridCol w="213360">
                  <a:extLst>
                    <a:ext uri="{9D8B030D-6E8A-4147-A177-3AD203B41FA5}">
                      <a16:colId xmlns:a16="http://schemas.microsoft.com/office/drawing/2014/main" val="20000"/>
                    </a:ext>
                  </a:extLst>
                </a:gridCol>
              </a:tblGrid>
              <a:tr h="268813">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66746521"/>
              </p:ext>
            </p:extLst>
          </p:nvPr>
        </p:nvGraphicFramePr>
        <p:xfrm>
          <a:off x="5217840" y="5755589"/>
          <a:ext cx="213360" cy="365760"/>
        </p:xfrm>
        <a:graphic>
          <a:graphicData uri="http://schemas.openxmlformats.org/drawingml/2006/table">
            <a:tbl>
              <a:tblPr firstRow="1" bandRow="1">
                <a:tableStyleId>{5C22544A-7EE6-4342-B048-85BDC9FD1C3A}</a:tableStyleId>
              </a:tblPr>
              <a:tblGrid>
                <a:gridCol w="213360">
                  <a:extLst>
                    <a:ext uri="{9D8B030D-6E8A-4147-A177-3AD203B41FA5}">
                      <a16:colId xmlns:a16="http://schemas.microsoft.com/office/drawing/2014/main" val="20000"/>
                    </a:ext>
                  </a:extLst>
                </a:gridCol>
              </a:tblGrid>
              <a:tr h="268813">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822314713"/>
              </p:ext>
            </p:extLst>
          </p:nvPr>
        </p:nvGraphicFramePr>
        <p:xfrm>
          <a:off x="5478628" y="5755589"/>
          <a:ext cx="213360" cy="365760"/>
        </p:xfrm>
        <a:graphic>
          <a:graphicData uri="http://schemas.openxmlformats.org/drawingml/2006/table">
            <a:tbl>
              <a:tblPr firstRow="1" bandRow="1">
                <a:tableStyleId>{5C22544A-7EE6-4342-B048-85BDC9FD1C3A}</a:tableStyleId>
              </a:tblPr>
              <a:tblGrid>
                <a:gridCol w="213360">
                  <a:extLst>
                    <a:ext uri="{9D8B030D-6E8A-4147-A177-3AD203B41FA5}">
                      <a16:colId xmlns:a16="http://schemas.microsoft.com/office/drawing/2014/main" val="20000"/>
                    </a:ext>
                  </a:extLst>
                </a:gridCol>
              </a:tblGrid>
              <a:tr h="268813">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586112946"/>
              </p:ext>
            </p:extLst>
          </p:nvPr>
        </p:nvGraphicFramePr>
        <p:xfrm>
          <a:off x="5739416" y="5755589"/>
          <a:ext cx="213360" cy="365760"/>
        </p:xfrm>
        <a:graphic>
          <a:graphicData uri="http://schemas.openxmlformats.org/drawingml/2006/table">
            <a:tbl>
              <a:tblPr firstRow="1" bandRow="1">
                <a:tableStyleId>{5C22544A-7EE6-4342-B048-85BDC9FD1C3A}</a:tableStyleId>
              </a:tblPr>
              <a:tblGrid>
                <a:gridCol w="213360">
                  <a:extLst>
                    <a:ext uri="{9D8B030D-6E8A-4147-A177-3AD203B41FA5}">
                      <a16:colId xmlns:a16="http://schemas.microsoft.com/office/drawing/2014/main" val="20000"/>
                    </a:ext>
                  </a:extLst>
                </a:gridCol>
              </a:tblGrid>
              <a:tr h="268813">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9" name="Rounded Rectangle 51"/>
          <p:cNvSpPr/>
          <p:nvPr/>
        </p:nvSpPr>
        <p:spPr>
          <a:xfrm>
            <a:off x="3725038" y="5728693"/>
            <a:ext cx="1077974" cy="426110"/>
          </a:xfrm>
          <a:prstGeom prst="roundRect">
            <a:avLst>
              <a:gd name="adj" fmla="val 0"/>
            </a:avLst>
          </a:prstGeom>
          <a:solidFill>
            <a:srgbClr val="00B0F0"/>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b="1">
              <a:solidFill>
                <a:srgbClr val="FF0000"/>
              </a:solidFill>
            </a:endParaRPr>
          </a:p>
        </p:txBody>
      </p:sp>
      <p:graphicFrame>
        <p:nvGraphicFramePr>
          <p:cNvPr id="20" name="表 19"/>
          <p:cNvGraphicFramePr>
            <a:graphicFrameLocks noGrp="1"/>
          </p:cNvGraphicFramePr>
          <p:nvPr>
            <p:extLst>
              <p:ext uri="{D42A27DB-BD31-4B8C-83A1-F6EECF244321}">
                <p14:modId xmlns:p14="http://schemas.microsoft.com/office/powerpoint/2010/main" val="1085773211"/>
              </p:ext>
            </p:extLst>
          </p:nvPr>
        </p:nvGraphicFramePr>
        <p:xfrm>
          <a:off x="3765382" y="5755589"/>
          <a:ext cx="213360" cy="365760"/>
        </p:xfrm>
        <a:graphic>
          <a:graphicData uri="http://schemas.openxmlformats.org/drawingml/2006/table">
            <a:tbl>
              <a:tblPr firstRow="1" bandRow="1">
                <a:tableStyleId>{5C22544A-7EE6-4342-B048-85BDC9FD1C3A}</a:tableStyleId>
              </a:tblPr>
              <a:tblGrid>
                <a:gridCol w="213360">
                  <a:extLst>
                    <a:ext uri="{9D8B030D-6E8A-4147-A177-3AD203B41FA5}">
                      <a16:colId xmlns:a16="http://schemas.microsoft.com/office/drawing/2014/main" val="20000"/>
                    </a:ext>
                  </a:extLst>
                </a:gridCol>
              </a:tblGrid>
              <a:tr h="268813">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1421808718"/>
              </p:ext>
            </p:extLst>
          </p:nvPr>
        </p:nvGraphicFramePr>
        <p:xfrm>
          <a:off x="4026170" y="5755589"/>
          <a:ext cx="213360" cy="365760"/>
        </p:xfrm>
        <a:graphic>
          <a:graphicData uri="http://schemas.openxmlformats.org/drawingml/2006/table">
            <a:tbl>
              <a:tblPr firstRow="1" bandRow="1">
                <a:tableStyleId>{5C22544A-7EE6-4342-B048-85BDC9FD1C3A}</a:tableStyleId>
              </a:tblPr>
              <a:tblGrid>
                <a:gridCol w="213360">
                  <a:extLst>
                    <a:ext uri="{9D8B030D-6E8A-4147-A177-3AD203B41FA5}">
                      <a16:colId xmlns:a16="http://schemas.microsoft.com/office/drawing/2014/main" val="20000"/>
                    </a:ext>
                  </a:extLst>
                </a:gridCol>
              </a:tblGrid>
              <a:tr h="268813">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1288583257"/>
              </p:ext>
            </p:extLst>
          </p:nvPr>
        </p:nvGraphicFramePr>
        <p:xfrm>
          <a:off x="4286958" y="5755589"/>
          <a:ext cx="213360" cy="365760"/>
        </p:xfrm>
        <a:graphic>
          <a:graphicData uri="http://schemas.openxmlformats.org/drawingml/2006/table">
            <a:tbl>
              <a:tblPr firstRow="1" bandRow="1">
                <a:tableStyleId>{5C22544A-7EE6-4342-B048-85BDC9FD1C3A}</a:tableStyleId>
              </a:tblPr>
              <a:tblGrid>
                <a:gridCol w="213360">
                  <a:extLst>
                    <a:ext uri="{9D8B030D-6E8A-4147-A177-3AD203B41FA5}">
                      <a16:colId xmlns:a16="http://schemas.microsoft.com/office/drawing/2014/main" val="20000"/>
                    </a:ext>
                  </a:extLst>
                </a:gridCol>
              </a:tblGrid>
              <a:tr h="268813">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993704051"/>
              </p:ext>
            </p:extLst>
          </p:nvPr>
        </p:nvGraphicFramePr>
        <p:xfrm>
          <a:off x="4547746" y="5755589"/>
          <a:ext cx="213360" cy="365760"/>
        </p:xfrm>
        <a:graphic>
          <a:graphicData uri="http://schemas.openxmlformats.org/drawingml/2006/table">
            <a:tbl>
              <a:tblPr firstRow="1" bandRow="1">
                <a:tableStyleId>{5C22544A-7EE6-4342-B048-85BDC9FD1C3A}</a:tableStyleId>
              </a:tblPr>
              <a:tblGrid>
                <a:gridCol w="213360">
                  <a:extLst>
                    <a:ext uri="{9D8B030D-6E8A-4147-A177-3AD203B41FA5}">
                      <a16:colId xmlns:a16="http://schemas.microsoft.com/office/drawing/2014/main" val="20000"/>
                    </a:ext>
                  </a:extLst>
                </a:gridCol>
              </a:tblGrid>
              <a:tr h="268813">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4" name="Rounded Rectangle 51"/>
          <p:cNvSpPr/>
          <p:nvPr/>
        </p:nvSpPr>
        <p:spPr>
          <a:xfrm>
            <a:off x="1585418" y="5729842"/>
            <a:ext cx="1077974" cy="426110"/>
          </a:xfrm>
          <a:prstGeom prst="roundRect">
            <a:avLst>
              <a:gd name="adj" fmla="val 0"/>
            </a:avLst>
          </a:prstGeom>
          <a:solidFill>
            <a:srgbClr val="00B0F0"/>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b="1">
              <a:solidFill>
                <a:srgbClr val="FF0000"/>
              </a:solidFill>
            </a:endParaRPr>
          </a:p>
        </p:txBody>
      </p:sp>
      <p:graphicFrame>
        <p:nvGraphicFramePr>
          <p:cNvPr id="25" name="表 24"/>
          <p:cNvGraphicFramePr>
            <a:graphicFrameLocks noGrp="1"/>
          </p:cNvGraphicFramePr>
          <p:nvPr>
            <p:extLst>
              <p:ext uri="{D42A27DB-BD31-4B8C-83A1-F6EECF244321}">
                <p14:modId xmlns:p14="http://schemas.microsoft.com/office/powerpoint/2010/main" val="1220499584"/>
              </p:ext>
            </p:extLst>
          </p:nvPr>
        </p:nvGraphicFramePr>
        <p:xfrm>
          <a:off x="1625762" y="5756738"/>
          <a:ext cx="213360" cy="365760"/>
        </p:xfrm>
        <a:graphic>
          <a:graphicData uri="http://schemas.openxmlformats.org/drawingml/2006/table">
            <a:tbl>
              <a:tblPr firstRow="1" bandRow="1">
                <a:tableStyleId>{5C22544A-7EE6-4342-B048-85BDC9FD1C3A}</a:tableStyleId>
              </a:tblPr>
              <a:tblGrid>
                <a:gridCol w="213360">
                  <a:extLst>
                    <a:ext uri="{9D8B030D-6E8A-4147-A177-3AD203B41FA5}">
                      <a16:colId xmlns:a16="http://schemas.microsoft.com/office/drawing/2014/main" val="20000"/>
                    </a:ext>
                  </a:extLst>
                </a:gridCol>
              </a:tblGrid>
              <a:tr h="268813">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172712144"/>
              </p:ext>
            </p:extLst>
          </p:nvPr>
        </p:nvGraphicFramePr>
        <p:xfrm>
          <a:off x="1886550" y="5756738"/>
          <a:ext cx="213360" cy="365760"/>
        </p:xfrm>
        <a:graphic>
          <a:graphicData uri="http://schemas.openxmlformats.org/drawingml/2006/table">
            <a:tbl>
              <a:tblPr firstRow="1" bandRow="1">
                <a:tableStyleId>{5C22544A-7EE6-4342-B048-85BDC9FD1C3A}</a:tableStyleId>
              </a:tblPr>
              <a:tblGrid>
                <a:gridCol w="213360">
                  <a:extLst>
                    <a:ext uri="{9D8B030D-6E8A-4147-A177-3AD203B41FA5}">
                      <a16:colId xmlns:a16="http://schemas.microsoft.com/office/drawing/2014/main" val="20000"/>
                    </a:ext>
                  </a:extLst>
                </a:gridCol>
              </a:tblGrid>
              <a:tr h="268813">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1522597111"/>
              </p:ext>
            </p:extLst>
          </p:nvPr>
        </p:nvGraphicFramePr>
        <p:xfrm>
          <a:off x="2147338" y="5756738"/>
          <a:ext cx="213360" cy="365760"/>
        </p:xfrm>
        <a:graphic>
          <a:graphicData uri="http://schemas.openxmlformats.org/drawingml/2006/table">
            <a:tbl>
              <a:tblPr firstRow="1" bandRow="1">
                <a:tableStyleId>{5C22544A-7EE6-4342-B048-85BDC9FD1C3A}</a:tableStyleId>
              </a:tblPr>
              <a:tblGrid>
                <a:gridCol w="213360">
                  <a:extLst>
                    <a:ext uri="{9D8B030D-6E8A-4147-A177-3AD203B41FA5}">
                      <a16:colId xmlns:a16="http://schemas.microsoft.com/office/drawing/2014/main" val="20000"/>
                    </a:ext>
                  </a:extLst>
                </a:gridCol>
              </a:tblGrid>
              <a:tr h="268813">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874506925"/>
              </p:ext>
            </p:extLst>
          </p:nvPr>
        </p:nvGraphicFramePr>
        <p:xfrm>
          <a:off x="2408126" y="5756738"/>
          <a:ext cx="213360" cy="365760"/>
        </p:xfrm>
        <a:graphic>
          <a:graphicData uri="http://schemas.openxmlformats.org/drawingml/2006/table">
            <a:tbl>
              <a:tblPr firstRow="1" bandRow="1">
                <a:tableStyleId>{5C22544A-7EE6-4342-B048-85BDC9FD1C3A}</a:tableStyleId>
              </a:tblPr>
              <a:tblGrid>
                <a:gridCol w="213360">
                  <a:extLst>
                    <a:ext uri="{9D8B030D-6E8A-4147-A177-3AD203B41FA5}">
                      <a16:colId xmlns:a16="http://schemas.microsoft.com/office/drawing/2014/main" val="20000"/>
                    </a:ext>
                  </a:extLst>
                </a:gridCol>
              </a:tblGrid>
              <a:tr h="268813">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9" name="U ターン矢印 15"/>
          <p:cNvSpPr/>
          <p:nvPr/>
        </p:nvSpPr>
        <p:spPr>
          <a:xfrm flipV="1">
            <a:off x="2081420" y="6193126"/>
            <a:ext cx="2177734" cy="424120"/>
          </a:xfrm>
          <a:prstGeom prst="uturnArrow">
            <a:avLst>
              <a:gd name="adj1" fmla="val 25000"/>
              <a:gd name="adj2" fmla="val 25000"/>
              <a:gd name="adj3" fmla="val 37101"/>
              <a:gd name="adj4" fmla="val 62899"/>
              <a:gd name="adj5" fmla="val 10000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rgbClr val="FFFF00"/>
              </a:solidFill>
            </a:endParaRPr>
          </a:p>
        </p:txBody>
      </p:sp>
      <p:sp>
        <p:nvSpPr>
          <p:cNvPr id="30" name="テキスト ボックス 14"/>
          <p:cNvSpPr txBox="1"/>
          <p:nvPr/>
        </p:nvSpPr>
        <p:spPr>
          <a:xfrm>
            <a:off x="4414410" y="6354247"/>
            <a:ext cx="1693413" cy="369332"/>
          </a:xfrm>
          <a:prstGeom prst="rect">
            <a:avLst/>
          </a:prstGeom>
          <a:noFill/>
        </p:spPr>
        <p:txBody>
          <a:bodyPr wrap="square" rtlCol="0">
            <a:spAutoFit/>
          </a:bodyPr>
          <a:lstStyle/>
          <a:p>
            <a:r>
              <a:rPr lang="en-US" altLang="ja-JP" b="1" smtClean="0"/>
              <a:t>NVMe</a:t>
            </a:r>
            <a:endParaRPr kumimoji="1" lang="ja-JP" altLang="en-US" b="1" dirty="0"/>
          </a:p>
        </p:txBody>
      </p:sp>
      <p:sp>
        <p:nvSpPr>
          <p:cNvPr id="31" name="テキスト ボックス 14"/>
          <p:cNvSpPr txBox="1"/>
          <p:nvPr/>
        </p:nvSpPr>
        <p:spPr>
          <a:xfrm>
            <a:off x="1585418" y="5353952"/>
            <a:ext cx="1693413" cy="369332"/>
          </a:xfrm>
          <a:prstGeom prst="rect">
            <a:avLst/>
          </a:prstGeom>
          <a:noFill/>
        </p:spPr>
        <p:txBody>
          <a:bodyPr wrap="square" rtlCol="0">
            <a:spAutoFit/>
          </a:bodyPr>
          <a:lstStyle/>
          <a:p>
            <a:r>
              <a:rPr lang="ja-JP" altLang="en-US" b="1" smtClean="0"/>
              <a:t>チャンク</a:t>
            </a:r>
            <a:endParaRPr kumimoji="1" lang="ja-JP" altLang="en-US" b="1" dirty="0"/>
          </a:p>
        </p:txBody>
      </p:sp>
    </p:spTree>
    <p:extLst>
      <p:ext uri="{BB962C8B-B14F-4D97-AF65-F5344CB8AC3E}">
        <p14:creationId xmlns:p14="http://schemas.microsoft.com/office/powerpoint/2010/main" val="1941216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ounded Rectangle 51"/>
          <p:cNvSpPr/>
          <p:nvPr/>
        </p:nvSpPr>
        <p:spPr>
          <a:xfrm>
            <a:off x="1124917" y="4803843"/>
            <a:ext cx="3023230" cy="1502501"/>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b="1">
              <a:solidFill>
                <a:srgbClr val="FF0000"/>
              </a:solidFill>
            </a:endParaRPr>
          </a:p>
        </p:txBody>
      </p:sp>
      <p:sp>
        <p:nvSpPr>
          <p:cNvPr id="2" name="タイトル 1"/>
          <p:cNvSpPr>
            <a:spLocks noGrp="1"/>
          </p:cNvSpPr>
          <p:nvPr>
            <p:ph type="title"/>
          </p:nvPr>
        </p:nvSpPr>
        <p:spPr/>
        <p:txBody>
          <a:bodyPr/>
          <a:lstStyle/>
          <a:p>
            <a:r>
              <a:rPr kumimoji="1" lang="ja-JP" altLang="en-US" dirty="0" smtClean="0"/>
              <a:t>チャンク単位でのメモリ転送</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マイグレーション時に</a:t>
            </a:r>
            <a:r>
              <a:rPr lang="ja-JP" altLang="en-US" dirty="0"/>
              <a:t>チャンク単位で</a:t>
            </a:r>
            <a:r>
              <a:rPr lang="en-US" altLang="ja-JP" dirty="0" smtClean="0"/>
              <a:t>VM</a:t>
            </a:r>
            <a:r>
              <a:rPr lang="ja-JP" altLang="en-US" dirty="0" smtClean="0"/>
              <a:t>のメモリを分割</a:t>
            </a:r>
            <a:endParaRPr lang="en-US" altLang="ja-JP" dirty="0" smtClean="0"/>
          </a:p>
          <a:p>
            <a:pPr lvl="1"/>
            <a:r>
              <a:rPr lang="ja-JP" altLang="en-US" dirty="0"/>
              <a:t>スワップ領域のアクセスをチャンク単位で行うため</a:t>
            </a:r>
            <a:endParaRPr lang="en-US" altLang="ja-JP" dirty="0"/>
          </a:p>
          <a:p>
            <a:r>
              <a:rPr lang="ja-JP" altLang="en-US" dirty="0"/>
              <a:t>メモリアクセス履歴に基づいてメモリを転送</a:t>
            </a:r>
            <a:endParaRPr lang="en-US" altLang="ja-JP" dirty="0"/>
          </a:p>
          <a:p>
            <a:pPr lvl="1"/>
            <a:r>
              <a:rPr lang="ja-JP" altLang="en-US" dirty="0"/>
              <a:t>使われそうなチャンクは物理メモリに転送</a:t>
            </a:r>
            <a:endParaRPr lang="en-US" altLang="ja-JP" dirty="0"/>
          </a:p>
          <a:p>
            <a:pPr lvl="1"/>
            <a:r>
              <a:rPr lang="ja-JP" altLang="en-US" dirty="0" smtClean="0"/>
              <a:t>それ以外のチャンクはスワップ領域に転送</a:t>
            </a:r>
            <a:endParaRPr lang="en-US" altLang="ja-JP" dirty="0" smtClean="0"/>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15</a:t>
            </a:fld>
            <a:endParaRPr lang="en-US"/>
          </a:p>
        </p:txBody>
      </p:sp>
      <p:sp>
        <p:nvSpPr>
          <p:cNvPr id="25" name="テキスト ボックス 14"/>
          <p:cNvSpPr txBox="1"/>
          <p:nvPr/>
        </p:nvSpPr>
        <p:spPr>
          <a:xfrm>
            <a:off x="5589507" y="5056088"/>
            <a:ext cx="1693413" cy="369332"/>
          </a:xfrm>
          <a:prstGeom prst="rect">
            <a:avLst/>
          </a:prstGeom>
          <a:noFill/>
        </p:spPr>
        <p:txBody>
          <a:bodyPr wrap="square" rtlCol="0">
            <a:spAutoFit/>
          </a:bodyPr>
          <a:lstStyle/>
          <a:p>
            <a:r>
              <a:rPr lang="ja-JP" altLang="en-US" b="1" smtClean="0"/>
              <a:t>物理メモリ</a:t>
            </a:r>
            <a:endParaRPr kumimoji="1" lang="ja-JP" altLang="en-US" b="1" dirty="0"/>
          </a:p>
        </p:txBody>
      </p:sp>
      <p:sp>
        <p:nvSpPr>
          <p:cNvPr id="28" name="テキスト ボックス 14"/>
          <p:cNvSpPr txBox="1"/>
          <p:nvPr/>
        </p:nvSpPr>
        <p:spPr>
          <a:xfrm>
            <a:off x="1422355" y="4825284"/>
            <a:ext cx="1693413" cy="369332"/>
          </a:xfrm>
          <a:prstGeom prst="rect">
            <a:avLst/>
          </a:prstGeom>
          <a:noFill/>
        </p:spPr>
        <p:txBody>
          <a:bodyPr wrap="square" rtlCol="0">
            <a:spAutoFit/>
          </a:bodyPr>
          <a:lstStyle/>
          <a:p>
            <a:r>
              <a:rPr lang="ja-JP" altLang="en-US" b="1" smtClean="0"/>
              <a:t>チャンク</a:t>
            </a:r>
            <a:endParaRPr kumimoji="1" lang="ja-JP" altLang="en-US" b="1" dirty="0"/>
          </a:p>
        </p:txBody>
      </p:sp>
      <p:graphicFrame>
        <p:nvGraphicFramePr>
          <p:cNvPr id="12" name="表 11"/>
          <p:cNvGraphicFramePr>
            <a:graphicFrameLocks noGrp="1"/>
          </p:cNvGraphicFramePr>
          <p:nvPr>
            <p:extLst>
              <p:ext uri="{D42A27DB-BD31-4B8C-83A1-F6EECF244321}">
                <p14:modId xmlns:p14="http://schemas.microsoft.com/office/powerpoint/2010/main" val="1803239114"/>
              </p:ext>
            </p:extLst>
          </p:nvPr>
        </p:nvGraphicFramePr>
        <p:xfrm>
          <a:off x="1423958" y="5228945"/>
          <a:ext cx="1128136" cy="428625"/>
        </p:xfrm>
        <a:graphic>
          <a:graphicData uri="http://schemas.openxmlformats.org/drawingml/2006/table">
            <a:tbl>
              <a:tblPr firstRow="1" bandRow="1">
                <a:tableStyleId>{5C22544A-7EE6-4342-B048-85BDC9FD1C3A}</a:tableStyleId>
              </a:tblPr>
              <a:tblGrid>
                <a:gridCol w="282034">
                  <a:extLst>
                    <a:ext uri="{9D8B030D-6E8A-4147-A177-3AD203B41FA5}">
                      <a16:colId xmlns:a16="http://schemas.microsoft.com/office/drawing/2014/main" val="20000"/>
                    </a:ext>
                  </a:extLst>
                </a:gridCol>
                <a:gridCol w="282034">
                  <a:extLst>
                    <a:ext uri="{9D8B030D-6E8A-4147-A177-3AD203B41FA5}">
                      <a16:colId xmlns:a16="http://schemas.microsoft.com/office/drawing/2014/main" val="20001"/>
                    </a:ext>
                  </a:extLst>
                </a:gridCol>
                <a:gridCol w="282034">
                  <a:extLst>
                    <a:ext uri="{9D8B030D-6E8A-4147-A177-3AD203B41FA5}">
                      <a16:colId xmlns:a16="http://schemas.microsoft.com/office/drawing/2014/main" val="20002"/>
                    </a:ext>
                  </a:extLst>
                </a:gridCol>
                <a:gridCol w="282034">
                  <a:extLst>
                    <a:ext uri="{9D8B030D-6E8A-4147-A177-3AD203B41FA5}">
                      <a16:colId xmlns:a16="http://schemas.microsoft.com/office/drawing/2014/main" val="20003"/>
                    </a:ext>
                  </a:extLst>
                </a:gridCol>
              </a:tblGrid>
              <a:tr h="428625">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376192016"/>
              </p:ext>
            </p:extLst>
          </p:nvPr>
        </p:nvGraphicFramePr>
        <p:xfrm>
          <a:off x="2754286" y="5228792"/>
          <a:ext cx="1128136" cy="428625"/>
        </p:xfrm>
        <a:graphic>
          <a:graphicData uri="http://schemas.openxmlformats.org/drawingml/2006/table">
            <a:tbl>
              <a:tblPr firstRow="1" bandRow="1">
                <a:tableStyleId>{5C22544A-7EE6-4342-B048-85BDC9FD1C3A}</a:tableStyleId>
              </a:tblPr>
              <a:tblGrid>
                <a:gridCol w="282034">
                  <a:extLst>
                    <a:ext uri="{9D8B030D-6E8A-4147-A177-3AD203B41FA5}">
                      <a16:colId xmlns:a16="http://schemas.microsoft.com/office/drawing/2014/main" val="20000"/>
                    </a:ext>
                  </a:extLst>
                </a:gridCol>
                <a:gridCol w="282034">
                  <a:extLst>
                    <a:ext uri="{9D8B030D-6E8A-4147-A177-3AD203B41FA5}">
                      <a16:colId xmlns:a16="http://schemas.microsoft.com/office/drawing/2014/main" val="20001"/>
                    </a:ext>
                  </a:extLst>
                </a:gridCol>
                <a:gridCol w="283139">
                  <a:extLst>
                    <a:ext uri="{9D8B030D-6E8A-4147-A177-3AD203B41FA5}">
                      <a16:colId xmlns:a16="http://schemas.microsoft.com/office/drawing/2014/main" val="20002"/>
                    </a:ext>
                  </a:extLst>
                </a:gridCol>
                <a:gridCol w="280929">
                  <a:extLst>
                    <a:ext uri="{9D8B030D-6E8A-4147-A177-3AD203B41FA5}">
                      <a16:colId xmlns:a16="http://schemas.microsoft.com/office/drawing/2014/main" val="20003"/>
                    </a:ext>
                  </a:extLst>
                </a:gridCol>
              </a:tblGrid>
              <a:tr h="428625">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0" name="表 29"/>
          <p:cNvGraphicFramePr>
            <a:graphicFrameLocks noGrp="1"/>
          </p:cNvGraphicFramePr>
          <p:nvPr>
            <p:extLst>
              <p:ext uri="{D42A27DB-BD31-4B8C-83A1-F6EECF244321}">
                <p14:modId xmlns:p14="http://schemas.microsoft.com/office/powerpoint/2010/main" val="1750562534"/>
              </p:ext>
            </p:extLst>
          </p:nvPr>
        </p:nvGraphicFramePr>
        <p:xfrm>
          <a:off x="1423958" y="5792485"/>
          <a:ext cx="1128136" cy="428625"/>
        </p:xfrm>
        <a:graphic>
          <a:graphicData uri="http://schemas.openxmlformats.org/drawingml/2006/table">
            <a:tbl>
              <a:tblPr firstRow="1" bandRow="1">
                <a:tableStyleId>{5C22544A-7EE6-4342-B048-85BDC9FD1C3A}</a:tableStyleId>
              </a:tblPr>
              <a:tblGrid>
                <a:gridCol w="282034">
                  <a:extLst>
                    <a:ext uri="{9D8B030D-6E8A-4147-A177-3AD203B41FA5}">
                      <a16:colId xmlns:a16="http://schemas.microsoft.com/office/drawing/2014/main" val="20000"/>
                    </a:ext>
                  </a:extLst>
                </a:gridCol>
                <a:gridCol w="282034">
                  <a:extLst>
                    <a:ext uri="{9D8B030D-6E8A-4147-A177-3AD203B41FA5}">
                      <a16:colId xmlns:a16="http://schemas.microsoft.com/office/drawing/2014/main" val="20001"/>
                    </a:ext>
                  </a:extLst>
                </a:gridCol>
                <a:gridCol w="282034">
                  <a:extLst>
                    <a:ext uri="{9D8B030D-6E8A-4147-A177-3AD203B41FA5}">
                      <a16:colId xmlns:a16="http://schemas.microsoft.com/office/drawing/2014/main" val="20002"/>
                    </a:ext>
                  </a:extLst>
                </a:gridCol>
                <a:gridCol w="282034">
                  <a:extLst>
                    <a:ext uri="{9D8B030D-6E8A-4147-A177-3AD203B41FA5}">
                      <a16:colId xmlns:a16="http://schemas.microsoft.com/office/drawing/2014/main" val="20003"/>
                    </a:ext>
                  </a:extLst>
                </a:gridCol>
              </a:tblGrid>
              <a:tr h="428625">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1507015129"/>
              </p:ext>
            </p:extLst>
          </p:nvPr>
        </p:nvGraphicFramePr>
        <p:xfrm>
          <a:off x="2754286" y="5810449"/>
          <a:ext cx="1128136" cy="428625"/>
        </p:xfrm>
        <a:graphic>
          <a:graphicData uri="http://schemas.openxmlformats.org/drawingml/2006/table">
            <a:tbl>
              <a:tblPr firstRow="1" bandRow="1">
                <a:tableStyleId>{5C22544A-7EE6-4342-B048-85BDC9FD1C3A}</a:tableStyleId>
              </a:tblPr>
              <a:tblGrid>
                <a:gridCol w="282034">
                  <a:extLst>
                    <a:ext uri="{9D8B030D-6E8A-4147-A177-3AD203B41FA5}">
                      <a16:colId xmlns:a16="http://schemas.microsoft.com/office/drawing/2014/main" val="20000"/>
                    </a:ext>
                  </a:extLst>
                </a:gridCol>
                <a:gridCol w="282034">
                  <a:extLst>
                    <a:ext uri="{9D8B030D-6E8A-4147-A177-3AD203B41FA5}">
                      <a16:colId xmlns:a16="http://schemas.microsoft.com/office/drawing/2014/main" val="20001"/>
                    </a:ext>
                  </a:extLst>
                </a:gridCol>
                <a:gridCol w="282034">
                  <a:extLst>
                    <a:ext uri="{9D8B030D-6E8A-4147-A177-3AD203B41FA5}">
                      <a16:colId xmlns:a16="http://schemas.microsoft.com/office/drawing/2014/main" val="20002"/>
                    </a:ext>
                  </a:extLst>
                </a:gridCol>
                <a:gridCol w="282034">
                  <a:extLst>
                    <a:ext uri="{9D8B030D-6E8A-4147-A177-3AD203B41FA5}">
                      <a16:colId xmlns:a16="http://schemas.microsoft.com/office/drawing/2014/main" val="20003"/>
                    </a:ext>
                  </a:extLst>
                </a:gridCol>
              </a:tblGrid>
              <a:tr h="428625">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2" name="円柱 31"/>
          <p:cNvSpPr/>
          <p:nvPr/>
        </p:nvSpPr>
        <p:spPr>
          <a:xfrm>
            <a:off x="5327009" y="5572736"/>
            <a:ext cx="1809262" cy="767784"/>
          </a:xfrm>
          <a:prstGeom prst="can">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endParaRPr>
          </a:p>
        </p:txBody>
      </p:sp>
      <p:sp>
        <p:nvSpPr>
          <p:cNvPr id="33" name="Rounded Rectangle 51"/>
          <p:cNvSpPr/>
          <p:nvPr/>
        </p:nvSpPr>
        <p:spPr>
          <a:xfrm>
            <a:off x="5327009" y="4486131"/>
            <a:ext cx="1809262" cy="570992"/>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b="1">
              <a:solidFill>
                <a:srgbClr val="FF0000"/>
              </a:solidFill>
            </a:endParaRPr>
          </a:p>
        </p:txBody>
      </p:sp>
      <p:sp>
        <p:nvSpPr>
          <p:cNvPr id="34" name="テキスト ボックス 14"/>
          <p:cNvSpPr txBox="1"/>
          <p:nvPr/>
        </p:nvSpPr>
        <p:spPr>
          <a:xfrm>
            <a:off x="1911112" y="6340520"/>
            <a:ext cx="1693413" cy="369332"/>
          </a:xfrm>
          <a:prstGeom prst="rect">
            <a:avLst/>
          </a:prstGeom>
          <a:noFill/>
        </p:spPr>
        <p:txBody>
          <a:bodyPr wrap="square" rtlCol="0">
            <a:spAutoFit/>
          </a:bodyPr>
          <a:lstStyle/>
          <a:p>
            <a:r>
              <a:rPr lang="en-US" altLang="ja-JP" b="1" dirty="0" smtClean="0"/>
              <a:t>VM</a:t>
            </a:r>
            <a:r>
              <a:rPr lang="ja-JP" altLang="en-US" b="1" dirty="0" smtClean="0"/>
              <a:t>のメモリ</a:t>
            </a:r>
            <a:endParaRPr kumimoji="1" lang="ja-JP" altLang="en-US" b="1" dirty="0"/>
          </a:p>
        </p:txBody>
      </p:sp>
      <p:sp>
        <p:nvSpPr>
          <p:cNvPr id="36" name="テキスト ボックス 14"/>
          <p:cNvSpPr txBox="1"/>
          <p:nvPr/>
        </p:nvSpPr>
        <p:spPr>
          <a:xfrm>
            <a:off x="5855763" y="6313432"/>
            <a:ext cx="1693413" cy="369332"/>
          </a:xfrm>
          <a:prstGeom prst="rect">
            <a:avLst/>
          </a:prstGeom>
          <a:noFill/>
        </p:spPr>
        <p:txBody>
          <a:bodyPr wrap="square" rtlCol="0">
            <a:spAutoFit/>
          </a:bodyPr>
          <a:lstStyle/>
          <a:p>
            <a:r>
              <a:rPr lang="en-US" altLang="ja-JP" b="1" smtClean="0"/>
              <a:t>NVMe</a:t>
            </a:r>
            <a:endParaRPr kumimoji="1" lang="ja-JP" altLang="en-US" b="1" dirty="0"/>
          </a:p>
        </p:txBody>
      </p:sp>
      <p:graphicFrame>
        <p:nvGraphicFramePr>
          <p:cNvPr id="37" name="表 36"/>
          <p:cNvGraphicFramePr>
            <a:graphicFrameLocks noGrp="1"/>
          </p:cNvGraphicFramePr>
          <p:nvPr>
            <p:extLst>
              <p:ext uri="{D42A27DB-BD31-4B8C-83A1-F6EECF244321}">
                <p14:modId xmlns:p14="http://schemas.microsoft.com/office/powerpoint/2010/main" val="1656458174"/>
              </p:ext>
            </p:extLst>
          </p:nvPr>
        </p:nvGraphicFramePr>
        <p:xfrm>
          <a:off x="5671308" y="4557315"/>
          <a:ext cx="1128136" cy="428625"/>
        </p:xfrm>
        <a:graphic>
          <a:graphicData uri="http://schemas.openxmlformats.org/drawingml/2006/table">
            <a:tbl>
              <a:tblPr firstRow="1" bandRow="1">
                <a:tableStyleId>{5C22544A-7EE6-4342-B048-85BDC9FD1C3A}</a:tableStyleId>
              </a:tblPr>
              <a:tblGrid>
                <a:gridCol w="282034">
                  <a:extLst>
                    <a:ext uri="{9D8B030D-6E8A-4147-A177-3AD203B41FA5}">
                      <a16:colId xmlns:a16="http://schemas.microsoft.com/office/drawing/2014/main" val="20000"/>
                    </a:ext>
                  </a:extLst>
                </a:gridCol>
                <a:gridCol w="282034">
                  <a:extLst>
                    <a:ext uri="{9D8B030D-6E8A-4147-A177-3AD203B41FA5}">
                      <a16:colId xmlns:a16="http://schemas.microsoft.com/office/drawing/2014/main" val="20001"/>
                    </a:ext>
                  </a:extLst>
                </a:gridCol>
                <a:gridCol w="283139">
                  <a:extLst>
                    <a:ext uri="{9D8B030D-6E8A-4147-A177-3AD203B41FA5}">
                      <a16:colId xmlns:a16="http://schemas.microsoft.com/office/drawing/2014/main" val="20002"/>
                    </a:ext>
                  </a:extLst>
                </a:gridCol>
                <a:gridCol w="280929">
                  <a:extLst>
                    <a:ext uri="{9D8B030D-6E8A-4147-A177-3AD203B41FA5}">
                      <a16:colId xmlns:a16="http://schemas.microsoft.com/office/drawing/2014/main" val="20003"/>
                    </a:ext>
                  </a:extLst>
                </a:gridCol>
              </a:tblGrid>
              <a:tr h="428625">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38" name="表 37"/>
          <p:cNvGraphicFramePr>
            <a:graphicFrameLocks noGrp="1"/>
          </p:cNvGraphicFramePr>
          <p:nvPr>
            <p:extLst>
              <p:ext uri="{D42A27DB-BD31-4B8C-83A1-F6EECF244321}">
                <p14:modId xmlns:p14="http://schemas.microsoft.com/office/powerpoint/2010/main" val="114530710"/>
              </p:ext>
            </p:extLst>
          </p:nvPr>
        </p:nvGraphicFramePr>
        <p:xfrm>
          <a:off x="5698703" y="5836185"/>
          <a:ext cx="1128136" cy="428625"/>
        </p:xfrm>
        <a:graphic>
          <a:graphicData uri="http://schemas.openxmlformats.org/drawingml/2006/table">
            <a:tbl>
              <a:tblPr firstRow="1" bandRow="1">
                <a:tableStyleId>{5C22544A-7EE6-4342-B048-85BDC9FD1C3A}</a:tableStyleId>
              </a:tblPr>
              <a:tblGrid>
                <a:gridCol w="282034">
                  <a:extLst>
                    <a:ext uri="{9D8B030D-6E8A-4147-A177-3AD203B41FA5}">
                      <a16:colId xmlns:a16="http://schemas.microsoft.com/office/drawing/2014/main" val="20000"/>
                    </a:ext>
                  </a:extLst>
                </a:gridCol>
                <a:gridCol w="282034">
                  <a:extLst>
                    <a:ext uri="{9D8B030D-6E8A-4147-A177-3AD203B41FA5}">
                      <a16:colId xmlns:a16="http://schemas.microsoft.com/office/drawing/2014/main" val="20001"/>
                    </a:ext>
                  </a:extLst>
                </a:gridCol>
                <a:gridCol w="283139">
                  <a:extLst>
                    <a:ext uri="{9D8B030D-6E8A-4147-A177-3AD203B41FA5}">
                      <a16:colId xmlns:a16="http://schemas.microsoft.com/office/drawing/2014/main" val="20002"/>
                    </a:ext>
                  </a:extLst>
                </a:gridCol>
                <a:gridCol w="280929">
                  <a:extLst>
                    <a:ext uri="{9D8B030D-6E8A-4147-A177-3AD203B41FA5}">
                      <a16:colId xmlns:a16="http://schemas.microsoft.com/office/drawing/2014/main" val="20003"/>
                    </a:ext>
                  </a:extLst>
                </a:gridCol>
              </a:tblGrid>
              <a:tr h="428625">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0" name="右矢印 49"/>
          <p:cNvSpPr/>
          <p:nvPr/>
        </p:nvSpPr>
        <p:spPr>
          <a:xfrm rot="19751212">
            <a:off x="4148552" y="4939590"/>
            <a:ext cx="1062029" cy="266229"/>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p:txBody>
      </p:sp>
      <p:sp>
        <p:nvSpPr>
          <p:cNvPr id="51" name="右矢印 50"/>
          <p:cNvSpPr/>
          <p:nvPr/>
        </p:nvSpPr>
        <p:spPr>
          <a:xfrm rot="1529948">
            <a:off x="4191282" y="5695100"/>
            <a:ext cx="1062029" cy="266229"/>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p:txBody>
      </p:sp>
    </p:spTree>
    <p:extLst>
      <p:ext uri="{BB962C8B-B14F-4D97-AF65-F5344CB8AC3E}">
        <p14:creationId xmlns:p14="http://schemas.microsoft.com/office/powerpoint/2010/main" val="2851600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レーム 7"/>
          <p:cNvSpPr/>
          <p:nvPr/>
        </p:nvSpPr>
        <p:spPr>
          <a:xfrm>
            <a:off x="3967337" y="4472377"/>
            <a:ext cx="4115306" cy="1839522"/>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移送先</a:t>
            </a:r>
            <a:r>
              <a:rPr lang="ja-JP" altLang="en-US" sz="1600" dirty="0" smtClean="0">
                <a:solidFill>
                  <a:schemeClr val="tx1"/>
                </a:solidFill>
              </a:rPr>
              <a:t>ホスト</a:t>
            </a:r>
            <a:endParaRPr lang="en-US" altLang="ja-JP" sz="160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p:txBody>
      </p:sp>
      <p:sp>
        <p:nvSpPr>
          <p:cNvPr id="2" name="Content Placeholder 1"/>
          <p:cNvSpPr>
            <a:spLocks noGrp="1"/>
          </p:cNvSpPr>
          <p:nvPr>
            <p:ph idx="1"/>
          </p:nvPr>
        </p:nvSpPr>
        <p:spPr/>
        <p:txBody>
          <a:bodyPr/>
          <a:lstStyle/>
          <a:p>
            <a:r>
              <a:rPr lang="en-US" altLang="ja-JP" dirty="0"/>
              <a:t>QEMU-KVM</a:t>
            </a:r>
            <a:r>
              <a:rPr lang="ja-JP" altLang="en-US" dirty="0"/>
              <a:t>は</a:t>
            </a:r>
            <a:r>
              <a:rPr lang="en-US" altLang="ja-JP" dirty="0"/>
              <a:t>VM</a:t>
            </a:r>
            <a:r>
              <a:rPr lang="ja-JP" altLang="en-US" dirty="0"/>
              <a:t>のメモリをページ単位で転送</a:t>
            </a:r>
            <a:endParaRPr lang="en-US" altLang="ja-JP" dirty="0"/>
          </a:p>
          <a:p>
            <a:pPr lvl="1"/>
            <a:r>
              <a:rPr lang="ja-JP" altLang="en-US" dirty="0"/>
              <a:t>送信をチャンク単位にするには大幅な変更が必要</a:t>
            </a:r>
            <a:endParaRPr lang="en-US" altLang="ja-JP" dirty="0"/>
          </a:p>
          <a:p>
            <a:r>
              <a:rPr lang="ja-JP" altLang="en-US" dirty="0"/>
              <a:t>再送が発生し始めるまではチャンク単位でスワップ領域に書き込み</a:t>
            </a:r>
            <a:endParaRPr lang="en-US" altLang="ja-JP" dirty="0" smtClean="0"/>
          </a:p>
          <a:p>
            <a:pPr lvl="1"/>
            <a:r>
              <a:rPr lang="ja-JP" altLang="en-US" dirty="0"/>
              <a:t>受信したメモリがアドレス順かどうかで判断</a:t>
            </a:r>
            <a:endParaRPr kumimoji="1" lang="en-US" altLang="ja-JP" dirty="0" smtClean="0"/>
          </a:p>
          <a:p>
            <a:pPr lvl="1"/>
            <a:r>
              <a:rPr kumimoji="1" lang="ja-JP" altLang="en-US" dirty="0" smtClean="0"/>
              <a:t>チャンクサイズ分のデータ受信後に一括書き込み</a:t>
            </a:r>
            <a:endParaRPr kumimoji="1" lang="en-US" altLang="ja-JP" dirty="0" smtClean="0"/>
          </a:p>
        </p:txBody>
      </p:sp>
      <p:sp>
        <p:nvSpPr>
          <p:cNvPr id="3" name="Slide Number Placeholder 2"/>
          <p:cNvSpPr>
            <a:spLocks noGrp="1"/>
          </p:cNvSpPr>
          <p:nvPr>
            <p:ph type="sldNum" sz="quarter" idx="12"/>
          </p:nvPr>
        </p:nvSpPr>
        <p:spPr/>
        <p:txBody>
          <a:bodyPr/>
          <a:lstStyle/>
          <a:p>
            <a:fld id="{F977288F-F332-9F4C-A5D1-EBEF89371724}" type="slidenum">
              <a:rPr kumimoji="1" lang="ja-JP" altLang="en-US" smtClean="0"/>
              <a:t>16</a:t>
            </a:fld>
            <a:endParaRPr kumimoji="1" lang="ja-JP" altLang="en-US"/>
          </a:p>
        </p:txBody>
      </p:sp>
      <p:sp>
        <p:nvSpPr>
          <p:cNvPr id="4" name="Title 3"/>
          <p:cNvSpPr>
            <a:spLocks noGrp="1"/>
          </p:cNvSpPr>
          <p:nvPr>
            <p:ph type="title"/>
          </p:nvPr>
        </p:nvSpPr>
        <p:spPr/>
        <p:txBody>
          <a:bodyPr/>
          <a:lstStyle/>
          <a:p>
            <a:r>
              <a:rPr kumimoji="1" lang="ja-JP" altLang="en-US" dirty="0"/>
              <a:t>スワップ領域への</a:t>
            </a:r>
            <a:r>
              <a:rPr lang="ja-JP" altLang="en-US" dirty="0"/>
              <a:t>書き込み</a:t>
            </a:r>
            <a:endParaRPr kumimoji="1" lang="ja-JP" altLang="en-US" dirty="0"/>
          </a:p>
        </p:txBody>
      </p:sp>
      <p:sp>
        <p:nvSpPr>
          <p:cNvPr id="5" name="円柱 4"/>
          <p:cNvSpPr/>
          <p:nvPr/>
        </p:nvSpPr>
        <p:spPr>
          <a:xfrm>
            <a:off x="6538426" y="5494324"/>
            <a:ext cx="1394577" cy="682639"/>
          </a:xfrm>
          <a:prstGeom prst="can">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solidFill>
                <a:schemeClr val="tx1"/>
              </a:solidFill>
            </a:endParaRPr>
          </a:p>
        </p:txBody>
      </p:sp>
      <p:sp>
        <p:nvSpPr>
          <p:cNvPr id="6" name="Rounded Rectangle 4"/>
          <p:cNvSpPr/>
          <p:nvPr/>
        </p:nvSpPr>
        <p:spPr>
          <a:xfrm>
            <a:off x="4120307" y="5088302"/>
            <a:ext cx="2118810" cy="108825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b="1" dirty="0">
              <a:solidFill>
                <a:srgbClr val="FF0000"/>
              </a:solidFill>
            </a:endParaRPr>
          </a:p>
        </p:txBody>
      </p:sp>
      <p:sp>
        <p:nvSpPr>
          <p:cNvPr id="14" name="U ターン矢印 13"/>
          <p:cNvSpPr/>
          <p:nvPr/>
        </p:nvSpPr>
        <p:spPr>
          <a:xfrm flipV="1">
            <a:off x="2671070" y="6210670"/>
            <a:ext cx="1919609" cy="437324"/>
          </a:xfrm>
          <a:prstGeom prst="uturnArrow">
            <a:avLst>
              <a:gd name="adj1" fmla="val 19298"/>
              <a:gd name="adj2" fmla="val 25000"/>
              <a:gd name="adj3" fmla="val 37101"/>
              <a:gd name="adj4" fmla="val 62899"/>
              <a:gd name="adj5" fmla="val 100000"/>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rgbClr val="FF0000"/>
              </a:solidFill>
            </a:endParaRPr>
          </a:p>
        </p:txBody>
      </p:sp>
      <p:sp>
        <p:nvSpPr>
          <p:cNvPr id="15" name="テキスト ボックス 27"/>
          <p:cNvSpPr txBox="1"/>
          <p:nvPr/>
        </p:nvSpPr>
        <p:spPr>
          <a:xfrm>
            <a:off x="4359726" y="4749748"/>
            <a:ext cx="1214877" cy="338554"/>
          </a:xfrm>
          <a:prstGeom prst="rect">
            <a:avLst/>
          </a:prstGeom>
          <a:noFill/>
        </p:spPr>
        <p:txBody>
          <a:bodyPr wrap="square" rtlCol="0">
            <a:spAutoFit/>
          </a:bodyPr>
          <a:lstStyle/>
          <a:p>
            <a:r>
              <a:rPr lang="ja-JP" altLang="en-US" sz="1600" b="1" dirty="0"/>
              <a:t>物理</a:t>
            </a:r>
            <a:r>
              <a:rPr lang="ja-JP" altLang="en-US" sz="1600" b="1" dirty="0" smtClean="0"/>
              <a:t>メモリ</a:t>
            </a:r>
            <a:endParaRPr lang="ja-JP" altLang="en-US" sz="1600" b="1" dirty="0"/>
          </a:p>
        </p:txBody>
      </p:sp>
      <p:grpSp>
        <p:nvGrpSpPr>
          <p:cNvPr id="16" name="図形グループ 15"/>
          <p:cNvGrpSpPr/>
          <p:nvPr/>
        </p:nvGrpSpPr>
        <p:grpSpPr>
          <a:xfrm>
            <a:off x="1587671" y="4472377"/>
            <a:ext cx="1813034" cy="1736385"/>
            <a:chOff x="2228193" y="3507551"/>
            <a:chExt cx="2417379" cy="2315180"/>
          </a:xfrm>
        </p:grpSpPr>
        <p:sp>
          <p:nvSpPr>
            <p:cNvPr id="17" name="フレーム 16"/>
            <p:cNvSpPr/>
            <p:nvPr/>
          </p:nvSpPr>
          <p:spPr>
            <a:xfrm>
              <a:off x="2228193" y="3507551"/>
              <a:ext cx="2417379" cy="2315180"/>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移送元ホスト</a:t>
              </a:r>
              <a:endParaRPr lang="en-US" altLang="ja-JP" sz="16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ja-JP" altLang="en-US" sz="1400" dirty="0">
                <a:solidFill>
                  <a:schemeClr val="tx1"/>
                </a:solidFill>
              </a:endParaRPr>
            </a:p>
          </p:txBody>
        </p:sp>
        <p:sp>
          <p:nvSpPr>
            <p:cNvPr id="18" name="正方形/長方形 17"/>
            <p:cNvSpPr/>
            <p:nvPr/>
          </p:nvSpPr>
          <p:spPr>
            <a:xfrm>
              <a:off x="2417377" y="3982248"/>
              <a:ext cx="2039007" cy="605247"/>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t>VM</a:t>
              </a:r>
              <a:r>
                <a:rPr lang="ja-JP" altLang="en-US" sz="1600" dirty="0" smtClean="0"/>
                <a:t>本体</a:t>
              </a:r>
              <a:endParaRPr lang="ja-JP" altLang="en-US" sz="1600" dirty="0"/>
            </a:p>
          </p:txBody>
        </p:sp>
      </p:grpSp>
      <p:sp>
        <p:nvSpPr>
          <p:cNvPr id="20" name="正方形/長方形 19"/>
          <p:cNvSpPr/>
          <p:nvPr/>
        </p:nvSpPr>
        <p:spPr>
          <a:xfrm>
            <a:off x="2673685" y="5576343"/>
            <a:ext cx="279374" cy="558000"/>
          </a:xfrm>
          <a:prstGeom prst="rect">
            <a:avLst/>
          </a:prstGeom>
          <a:solidFill>
            <a:schemeClr val="accent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4</a:t>
            </a:r>
            <a:endParaRPr kumimoji="1" lang="ja-JP" altLang="en-US" b="1" dirty="0">
              <a:solidFill>
                <a:schemeClr val="tx1"/>
              </a:solidFill>
            </a:endParaRPr>
          </a:p>
        </p:txBody>
      </p:sp>
      <p:sp>
        <p:nvSpPr>
          <p:cNvPr id="21" name="正方形/長方形 20"/>
          <p:cNvSpPr/>
          <p:nvPr/>
        </p:nvSpPr>
        <p:spPr>
          <a:xfrm>
            <a:off x="2366893" y="5574499"/>
            <a:ext cx="279374" cy="55622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3</a:t>
            </a:r>
            <a:endParaRPr kumimoji="1" lang="ja-JP" altLang="en-US" b="1" dirty="0">
              <a:solidFill>
                <a:schemeClr val="tx1"/>
              </a:solidFill>
            </a:endParaRPr>
          </a:p>
        </p:txBody>
      </p:sp>
      <p:sp>
        <p:nvSpPr>
          <p:cNvPr id="22" name="正方形/長方形 21"/>
          <p:cNvSpPr/>
          <p:nvPr/>
        </p:nvSpPr>
        <p:spPr>
          <a:xfrm>
            <a:off x="2065644" y="5574499"/>
            <a:ext cx="279374" cy="55622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rPr>
              <a:t>2</a:t>
            </a:r>
            <a:endParaRPr kumimoji="1" lang="ja-JP" altLang="en-US" b="1" dirty="0">
              <a:solidFill>
                <a:schemeClr val="tx1"/>
              </a:solidFill>
            </a:endParaRPr>
          </a:p>
        </p:txBody>
      </p:sp>
      <p:sp>
        <p:nvSpPr>
          <p:cNvPr id="23" name="正方形/長方形 22"/>
          <p:cNvSpPr/>
          <p:nvPr/>
        </p:nvSpPr>
        <p:spPr>
          <a:xfrm>
            <a:off x="1746977" y="5574499"/>
            <a:ext cx="279374" cy="55622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1</a:t>
            </a:r>
            <a:endParaRPr kumimoji="1" lang="ja-JP" altLang="en-US" b="1" dirty="0">
              <a:solidFill>
                <a:schemeClr val="tx1"/>
              </a:solidFill>
            </a:endParaRPr>
          </a:p>
        </p:txBody>
      </p:sp>
      <p:sp>
        <p:nvSpPr>
          <p:cNvPr id="24" name="テキスト ボックス 23"/>
          <p:cNvSpPr txBox="1"/>
          <p:nvPr/>
        </p:nvSpPr>
        <p:spPr>
          <a:xfrm>
            <a:off x="1635158" y="5314727"/>
            <a:ext cx="1112112" cy="338554"/>
          </a:xfrm>
          <a:prstGeom prst="rect">
            <a:avLst/>
          </a:prstGeom>
          <a:noFill/>
        </p:spPr>
        <p:txBody>
          <a:bodyPr wrap="square" rtlCol="0">
            <a:spAutoFit/>
          </a:bodyPr>
          <a:lstStyle/>
          <a:p>
            <a:r>
              <a:rPr lang="ja-JP" altLang="en-US" sz="1600" b="1" dirty="0" smtClean="0"/>
              <a:t>メモリ</a:t>
            </a:r>
            <a:endParaRPr lang="ja-JP" altLang="en-US" sz="1600" b="1" dirty="0"/>
          </a:p>
        </p:txBody>
      </p:sp>
      <p:sp>
        <p:nvSpPr>
          <p:cNvPr id="25" name="テキスト ボックス 27"/>
          <p:cNvSpPr txBox="1"/>
          <p:nvPr/>
        </p:nvSpPr>
        <p:spPr>
          <a:xfrm>
            <a:off x="6947640" y="5032826"/>
            <a:ext cx="1214877" cy="338554"/>
          </a:xfrm>
          <a:prstGeom prst="rect">
            <a:avLst/>
          </a:prstGeom>
          <a:noFill/>
        </p:spPr>
        <p:txBody>
          <a:bodyPr wrap="square" rtlCol="0">
            <a:spAutoFit/>
          </a:bodyPr>
          <a:lstStyle/>
          <a:p>
            <a:r>
              <a:rPr lang="en-US" altLang="ja-JP" sz="1600" b="1" dirty="0" err="1" smtClean="0"/>
              <a:t>NVMe</a:t>
            </a:r>
            <a:endParaRPr lang="ja-JP" altLang="en-US" sz="1600" b="1" dirty="0"/>
          </a:p>
        </p:txBody>
      </p:sp>
    </p:spTree>
    <p:extLst>
      <p:ext uri="{BB962C8B-B14F-4D97-AF65-F5344CB8AC3E}">
        <p14:creationId xmlns:p14="http://schemas.microsoft.com/office/powerpoint/2010/main" val="1486506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0 -7.40741E-7 L 0.09792 0.04005 C 0.11806 0.04907 0.14913 0.05394 0.18125 0.05394 C 0.21788 0.05394 0.24705 0.04907 0.26771 0.04005 L 0.36632 -7.40741E-7 " pathEditMode="relative" rAng="0" ptsTypes="AAAAA">
                                      <p:cBhvr>
                                        <p:cTn id="6" dur="1500" fill="hold"/>
                                        <p:tgtEl>
                                          <p:spTgt spid="23"/>
                                        </p:tgtEl>
                                        <p:attrNameLst>
                                          <p:attrName>ppt_x</p:attrName>
                                          <p:attrName>ppt_y</p:attrName>
                                        </p:attrNameLst>
                                      </p:cBhvr>
                                      <p:rCtr x="18316" y="2685"/>
                                    </p:animMotion>
                                  </p:childTnLst>
                                </p:cTn>
                              </p:par>
                            </p:childTnLst>
                          </p:cTn>
                        </p:par>
                        <p:par>
                          <p:cTn id="7" fill="hold">
                            <p:stCondLst>
                              <p:cond delay="1500"/>
                            </p:stCondLst>
                            <p:childTnLst>
                              <p:par>
                                <p:cTn id="8" presetID="37" presetClass="path" presetSubtype="0" accel="50000" decel="50000" fill="hold" grpId="0" nodeType="afterEffect">
                                  <p:stCondLst>
                                    <p:cond delay="0"/>
                                  </p:stCondLst>
                                  <p:childTnLst>
                                    <p:animMotion origin="layout" path="M 4.16667E-6 -7.40741E-7 L 0.09687 0.04005 C 0.11736 0.04907 0.14774 0.05394 0.17968 0.05394 C 0.21597 0.05394 0.24496 0.04907 0.26545 0.04005 L 0.36354 -7.40741E-7 " pathEditMode="relative" rAng="0" ptsTypes="AAAAA">
                                      <p:cBhvr>
                                        <p:cTn id="9" dur="1500" fill="hold"/>
                                        <p:tgtEl>
                                          <p:spTgt spid="22"/>
                                        </p:tgtEl>
                                        <p:attrNameLst>
                                          <p:attrName>ppt_x</p:attrName>
                                          <p:attrName>ppt_y</p:attrName>
                                        </p:attrNameLst>
                                      </p:cBhvr>
                                      <p:rCtr x="18177" y="2685"/>
                                    </p:animMotion>
                                  </p:childTnLst>
                                </p:cTn>
                              </p:par>
                            </p:childTnLst>
                          </p:cTn>
                        </p:par>
                        <p:par>
                          <p:cTn id="10" fill="hold">
                            <p:stCondLst>
                              <p:cond delay="3000"/>
                            </p:stCondLst>
                            <p:childTnLst>
                              <p:par>
                                <p:cTn id="11" presetID="37" presetClass="path" presetSubtype="0" accel="50000" decel="50000" fill="hold" grpId="0" nodeType="afterEffect">
                                  <p:stCondLst>
                                    <p:cond delay="0"/>
                                  </p:stCondLst>
                                  <p:childTnLst>
                                    <p:animMotion origin="layout" path="M -4.16667E-6 -3.7037E-6 L 0.09688 0.04005 C 0.11702 0.04908 0.14757 0.05394 0.17934 0.05394 C 0.2158 0.05394 0.2448 0.04908 0.26493 0.04005 L 0.36303 -3.7037E-6 " pathEditMode="relative" rAng="0" ptsTypes="AAAAA">
                                      <p:cBhvr>
                                        <p:cTn id="12" dur="1500" fill="hold"/>
                                        <p:tgtEl>
                                          <p:spTgt spid="21"/>
                                        </p:tgtEl>
                                        <p:attrNameLst>
                                          <p:attrName>ppt_x</p:attrName>
                                          <p:attrName>ppt_y</p:attrName>
                                        </p:attrNameLst>
                                      </p:cBhvr>
                                      <p:rCtr x="18142" y="2685"/>
                                    </p:animMotion>
                                  </p:childTnLst>
                                </p:cTn>
                              </p:par>
                            </p:childTnLst>
                          </p:cTn>
                        </p:par>
                        <p:par>
                          <p:cTn id="13" fill="hold">
                            <p:stCondLst>
                              <p:cond delay="4500"/>
                            </p:stCondLst>
                            <p:childTnLst>
                              <p:par>
                                <p:cTn id="14" presetID="37" presetClass="path" presetSubtype="0" accel="50000" decel="50000" fill="hold" grpId="0" nodeType="afterEffect">
                                  <p:stCondLst>
                                    <p:cond delay="0"/>
                                  </p:stCondLst>
                                  <p:childTnLst>
                                    <p:animMotion origin="layout" path="M 1.11111E-6 -4.81481E-6 L 0.09566 0.04075 C 0.11597 0.05024 0.14618 0.05533 0.1776 0.05533 C 0.21389 0.05533 0.24253 0.05024 0.2625 0.04075 L 0.36007 -4.81481E-6 " pathEditMode="relative" rAng="0" ptsTypes="AAAAA">
                                      <p:cBhvr>
                                        <p:cTn id="15" dur="1500" fill="hold"/>
                                        <p:tgtEl>
                                          <p:spTgt spid="20"/>
                                        </p:tgtEl>
                                        <p:attrNameLst>
                                          <p:attrName>ppt_x</p:attrName>
                                          <p:attrName>ppt_y</p:attrName>
                                        </p:attrNameLst>
                                      </p:cBhvr>
                                      <p:rCtr x="18003" y="2755"/>
                                    </p:animMotion>
                                  </p:childTnLst>
                                </p:cTn>
                              </p:par>
                            </p:childTnLst>
                          </p:cTn>
                        </p:par>
                      </p:childTnLst>
                    </p:cTn>
                  </p:par>
                  <p:par>
                    <p:cTn id="16" fill="hold">
                      <p:stCondLst>
                        <p:cond delay="indefinite"/>
                      </p:stCondLst>
                      <p:childTnLst>
                        <p:par>
                          <p:cTn id="17" fill="hold">
                            <p:stCondLst>
                              <p:cond delay="0"/>
                            </p:stCondLst>
                            <p:childTnLst>
                              <p:par>
                                <p:cTn id="18" presetID="37" presetClass="path" presetSubtype="0" accel="50000" decel="50000" fill="hold" grpId="1" nodeType="clickEffect">
                                  <p:stCondLst>
                                    <p:cond delay="0"/>
                                  </p:stCondLst>
                                  <p:childTnLst>
                                    <p:animMotion origin="layout" path="M 0.36632 -7.40741E-7 L 0.41163 0.04005 C 0.42118 0.04907 0.43541 0.05394 0.45017 0.05394 C 0.46718 0.05394 0.48073 0.04907 0.49028 0.04005 L 0.53576 -7.40741E-7 " pathEditMode="relative" rAng="0" ptsTypes="AAAAA">
                                      <p:cBhvr>
                                        <p:cTn id="19" dur="2000" fill="hold"/>
                                        <p:tgtEl>
                                          <p:spTgt spid="23"/>
                                        </p:tgtEl>
                                        <p:attrNameLst>
                                          <p:attrName>ppt_x</p:attrName>
                                          <p:attrName>ppt_y</p:attrName>
                                        </p:attrNameLst>
                                      </p:cBhvr>
                                      <p:rCtr x="8472" y="2685"/>
                                    </p:animMotion>
                                  </p:childTnLst>
                                </p:cTn>
                              </p:par>
                              <p:par>
                                <p:cTn id="20" presetID="37" presetClass="path" presetSubtype="0" accel="50000" decel="50000" fill="hold" grpId="1" nodeType="withEffect">
                                  <p:stCondLst>
                                    <p:cond delay="0"/>
                                  </p:stCondLst>
                                  <p:childTnLst>
                                    <p:animMotion origin="layout" path="M 0.36354 2.96296E-6 L 0.40851 0.04004 C 0.41771 0.04907 0.43194 0.05393 0.4467 0.05393 C 0.46371 0.05393 0.47726 0.04907 0.48646 0.04004 L 0.53194 2.96296E-6 " pathEditMode="relative" rAng="0" ptsTypes="AAAAA">
                                      <p:cBhvr>
                                        <p:cTn id="21" dur="2000" fill="hold"/>
                                        <p:tgtEl>
                                          <p:spTgt spid="22"/>
                                        </p:tgtEl>
                                        <p:attrNameLst>
                                          <p:attrName>ppt_x</p:attrName>
                                          <p:attrName>ppt_y</p:attrName>
                                        </p:attrNameLst>
                                      </p:cBhvr>
                                      <p:rCtr x="8420" y="2685"/>
                                    </p:animMotion>
                                  </p:childTnLst>
                                </p:cTn>
                              </p:par>
                              <p:par>
                                <p:cTn id="22" presetID="37" presetClass="path" presetSubtype="0" accel="50000" decel="50000" fill="hold" grpId="1" nodeType="withEffect">
                                  <p:stCondLst>
                                    <p:cond delay="0"/>
                                  </p:stCondLst>
                                  <p:childTnLst>
                                    <p:animMotion origin="layout" path="M 0.36302 2.96296E-6 L 0.40834 0.04004 C 0.41789 0.04907 0.43212 0.05393 0.44705 0.05393 C 0.46407 0.05393 0.47761 0.04907 0.48716 0.04004 L 0.53264 2.96296E-6 " pathEditMode="relative" rAng="0" ptsTypes="AAAAA">
                                      <p:cBhvr>
                                        <p:cTn id="23" dur="2000" fill="hold"/>
                                        <p:tgtEl>
                                          <p:spTgt spid="21"/>
                                        </p:tgtEl>
                                        <p:attrNameLst>
                                          <p:attrName>ppt_x</p:attrName>
                                          <p:attrName>ppt_y</p:attrName>
                                        </p:attrNameLst>
                                      </p:cBhvr>
                                      <p:rCtr x="8472" y="2685"/>
                                    </p:animMotion>
                                  </p:childTnLst>
                                </p:cTn>
                              </p:par>
                              <p:par>
                                <p:cTn id="24" presetID="37" presetClass="path" presetSubtype="0" accel="50000" decel="50000" fill="hold" grpId="1" nodeType="withEffect">
                                  <p:stCondLst>
                                    <p:cond delay="0"/>
                                  </p:stCondLst>
                                  <p:childTnLst>
                                    <p:animMotion origin="layout" path="M 0.36007 -3.7037E-6 L 0.40573 0.03866 C 0.41545 0.04746 0.43003 0.05348 0.44514 0.05348 C 0.46233 0.05348 0.47604 0.04746 0.48559 0.03866 L 0.53229 -3.7037E-6 " pathEditMode="relative" rAng="0" ptsTypes="AAAAA">
                                      <p:cBhvr>
                                        <p:cTn id="25" dur="2000" fill="hold"/>
                                        <p:tgtEl>
                                          <p:spTgt spid="20"/>
                                        </p:tgtEl>
                                        <p:attrNameLst>
                                          <p:attrName>ppt_x</p:attrName>
                                          <p:attrName>ppt_y</p:attrName>
                                        </p:attrNameLst>
                                      </p:cBhvr>
                                      <p:rCtr x="8611" y="266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21" grpId="0" animBg="1"/>
      <p:bldP spid="21" grpId="1" animBg="1"/>
      <p:bldP spid="22" grpId="0" animBg="1"/>
      <p:bldP spid="22" grpId="1" animBg="1"/>
      <p:bldP spid="23" grpId="0" animBg="1"/>
      <p:bldP spid="23"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dirty="0" smtClean="0"/>
              <a:t>VM</a:t>
            </a:r>
            <a:r>
              <a:rPr lang="ja-JP" altLang="en-US" dirty="0" smtClean="0"/>
              <a:t>のメモリを</a:t>
            </a:r>
            <a:r>
              <a:rPr lang="en-US" altLang="ja-JP" dirty="0" err="1" smtClean="0"/>
              <a:t>userfaultfd</a:t>
            </a:r>
            <a:r>
              <a:rPr lang="ja-JP" altLang="en-US" dirty="0" err="1" smtClean="0"/>
              <a:t>機構</a:t>
            </a:r>
            <a:r>
              <a:rPr lang="ja-JP" altLang="en-US" dirty="0" smtClean="0"/>
              <a:t>に登録</a:t>
            </a:r>
            <a:endParaRPr lang="en-US" altLang="ja-JP" dirty="0" smtClean="0"/>
          </a:p>
          <a:p>
            <a:pPr lvl="1"/>
            <a:r>
              <a:rPr lang="ja-JP" altLang="en-US" dirty="0"/>
              <a:t>存在しない</a:t>
            </a:r>
            <a:r>
              <a:rPr lang="ja-JP" altLang="en-US" dirty="0" smtClean="0"/>
              <a:t>ページへのアクセスを検出</a:t>
            </a:r>
            <a:endParaRPr lang="en-US" altLang="ja-JP" dirty="0" smtClean="0"/>
          </a:p>
          <a:p>
            <a:pPr lvl="1"/>
            <a:r>
              <a:rPr lang="ja-JP" altLang="en-US" dirty="0" smtClean="0"/>
              <a:t>スワップ領域からチャンク単位で読み込み、削除</a:t>
            </a:r>
            <a:endParaRPr lang="en-US" altLang="ja-JP" dirty="0" smtClean="0"/>
          </a:p>
          <a:p>
            <a:pPr lvl="1"/>
            <a:r>
              <a:rPr lang="en-US" altLang="ja-JP" dirty="0"/>
              <a:t>VM</a:t>
            </a:r>
            <a:r>
              <a:rPr lang="ja-JP" altLang="en-US" dirty="0"/>
              <a:t>に物理メモリを割り当て、データを書き込み</a:t>
            </a:r>
            <a:endParaRPr lang="en-US" altLang="ja-JP" dirty="0"/>
          </a:p>
          <a:p>
            <a:r>
              <a:rPr lang="en-US" altLang="ja-JP" dirty="0"/>
              <a:t>VM</a:t>
            </a:r>
            <a:r>
              <a:rPr lang="ja-JP" altLang="en-US" dirty="0"/>
              <a:t>内の使われそうにないチャンク</a:t>
            </a:r>
            <a:r>
              <a:rPr lang="ja-JP" altLang="en-US" dirty="0" smtClean="0"/>
              <a:t>を選択</a:t>
            </a:r>
            <a:endParaRPr lang="en-US" altLang="ja-JP" dirty="0" smtClean="0"/>
          </a:p>
          <a:p>
            <a:pPr lvl="1"/>
            <a:r>
              <a:rPr lang="ja-JP" altLang="en-US" dirty="0" smtClean="0"/>
              <a:t>スワップ領域</a:t>
            </a:r>
            <a:r>
              <a:rPr lang="ja-JP" altLang="en-US" dirty="0"/>
              <a:t>にそのチャンクを書き込み</a:t>
            </a:r>
            <a:endParaRPr lang="en-US" altLang="ja-JP" dirty="0"/>
          </a:p>
          <a:p>
            <a:pPr lvl="1"/>
            <a:r>
              <a:rPr lang="en-US" altLang="ja-JP" dirty="0" smtClean="0"/>
              <a:t>VM</a:t>
            </a:r>
            <a:r>
              <a:rPr lang="ja-JP" altLang="en-US" dirty="0" smtClean="0"/>
              <a:t>のメモリ</a:t>
            </a:r>
            <a:r>
              <a:rPr lang="ja-JP" altLang="en-US" dirty="0"/>
              <a:t>から物理メモリを解放</a:t>
            </a:r>
            <a:endParaRPr lang="en-US" altLang="ja-JP" dirty="0" smtClean="0"/>
          </a:p>
          <a:p>
            <a:endParaRPr lang="ja-JP" altLang="en-US" dirty="0"/>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F977288F-F332-9F4C-A5D1-EBEF89371724}" type="slidenum">
              <a:rPr lang="ja-JP" altLang="en-US" smtClean="0"/>
              <a:pPr/>
              <a:t>17</a:t>
            </a:fld>
            <a:endParaRPr lang="ja-JP" altLang="en-US" dirty="0"/>
          </a:p>
        </p:txBody>
      </p:sp>
      <p:sp>
        <p:nvSpPr>
          <p:cNvPr id="53" name="正方形/長方形 33"/>
          <p:cNvSpPr/>
          <p:nvPr/>
        </p:nvSpPr>
        <p:spPr>
          <a:xfrm>
            <a:off x="2261931" y="4739839"/>
            <a:ext cx="1500467" cy="45393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t>VM</a:t>
            </a:r>
            <a:r>
              <a:rPr lang="ja-JP" altLang="en-US" sz="1600" dirty="0" smtClean="0"/>
              <a:t>本体</a:t>
            </a:r>
            <a:endParaRPr lang="ja-JP" altLang="en-US" sz="1600" dirty="0"/>
          </a:p>
        </p:txBody>
      </p:sp>
      <p:sp>
        <p:nvSpPr>
          <p:cNvPr id="56" name="テキスト ボックス 14"/>
          <p:cNvSpPr txBox="1"/>
          <p:nvPr/>
        </p:nvSpPr>
        <p:spPr>
          <a:xfrm>
            <a:off x="5976687" y="6461365"/>
            <a:ext cx="1976088" cy="338554"/>
          </a:xfrm>
          <a:prstGeom prst="rect">
            <a:avLst/>
          </a:prstGeom>
          <a:noFill/>
        </p:spPr>
        <p:txBody>
          <a:bodyPr wrap="square" rtlCol="0">
            <a:spAutoFit/>
          </a:bodyPr>
          <a:lstStyle/>
          <a:p>
            <a:r>
              <a:rPr lang="ja-JP" altLang="en-US" sz="1600" b="1" dirty="0" smtClean="0"/>
              <a:t>スワップ</a:t>
            </a:r>
            <a:r>
              <a:rPr kumimoji="1" lang="ja-JP" altLang="en-US" sz="1600" b="1" dirty="0" smtClean="0"/>
              <a:t>ファイル</a:t>
            </a:r>
            <a:endParaRPr kumimoji="1" lang="ja-JP" altLang="en-US" sz="1600" b="1" dirty="0"/>
          </a:p>
        </p:txBody>
      </p:sp>
      <p:sp>
        <p:nvSpPr>
          <p:cNvPr id="67" name="テキスト ボックス 14"/>
          <p:cNvSpPr txBox="1"/>
          <p:nvPr/>
        </p:nvSpPr>
        <p:spPr>
          <a:xfrm>
            <a:off x="1413774" y="6357770"/>
            <a:ext cx="1304026" cy="338554"/>
          </a:xfrm>
          <a:prstGeom prst="rect">
            <a:avLst/>
          </a:prstGeom>
          <a:noFill/>
        </p:spPr>
        <p:txBody>
          <a:bodyPr wrap="square" rtlCol="0">
            <a:spAutoFit/>
          </a:bodyPr>
          <a:lstStyle/>
          <a:p>
            <a:r>
              <a:rPr lang="en-US" altLang="ja-JP" sz="1600" b="1" dirty="0" smtClean="0"/>
              <a:t>VM</a:t>
            </a:r>
            <a:r>
              <a:rPr lang="ja-JP" altLang="en-US" sz="1600" b="1" dirty="0" smtClean="0"/>
              <a:t>のメモリ</a:t>
            </a:r>
            <a:endParaRPr kumimoji="1" lang="ja-JP" altLang="en-US" sz="1600" b="1" dirty="0"/>
          </a:p>
        </p:txBody>
      </p:sp>
      <p:sp>
        <p:nvSpPr>
          <p:cNvPr id="70" name="スライド番号プレースホルダー 3"/>
          <p:cNvSpPr txBox="1">
            <a:spLocks/>
          </p:cNvSpPr>
          <p:nvPr/>
        </p:nvSpPr>
        <p:spPr>
          <a:xfrm>
            <a:off x="3805631" y="4955944"/>
            <a:ext cx="1402715" cy="26859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sz="1600" b="1" dirty="0" smtClean="0">
                <a:solidFill>
                  <a:schemeClr val="tx1"/>
                </a:solidFill>
              </a:rPr>
              <a:t>ページイン</a:t>
            </a:r>
            <a:endParaRPr lang="en-US" altLang="ja-JP" sz="1600" b="1" dirty="0" smtClean="0">
              <a:solidFill>
                <a:schemeClr val="tx1"/>
              </a:solidFill>
            </a:endParaRPr>
          </a:p>
        </p:txBody>
      </p:sp>
      <p:sp>
        <p:nvSpPr>
          <p:cNvPr id="72" name="スライド番号プレースホルダー 3"/>
          <p:cNvSpPr txBox="1">
            <a:spLocks/>
          </p:cNvSpPr>
          <p:nvPr/>
        </p:nvSpPr>
        <p:spPr>
          <a:xfrm>
            <a:off x="3796453" y="6619904"/>
            <a:ext cx="1402715" cy="26859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sz="1600" b="1" dirty="0" smtClean="0">
                <a:solidFill>
                  <a:schemeClr val="tx1"/>
                </a:solidFill>
              </a:rPr>
              <a:t>ページアウト</a:t>
            </a:r>
            <a:endParaRPr lang="en-US" altLang="ja-JP" sz="1600" b="1" dirty="0" smtClean="0">
              <a:solidFill>
                <a:schemeClr val="tx1"/>
              </a:solidFill>
            </a:endParaRPr>
          </a:p>
        </p:txBody>
      </p:sp>
      <p:sp>
        <p:nvSpPr>
          <p:cNvPr id="86" name="Rounded Rectangle 51"/>
          <p:cNvSpPr/>
          <p:nvPr/>
        </p:nvSpPr>
        <p:spPr>
          <a:xfrm>
            <a:off x="2134602" y="5554523"/>
            <a:ext cx="1872785" cy="722405"/>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b="1">
              <a:solidFill>
                <a:srgbClr val="FF0000"/>
              </a:solidFill>
            </a:endParaRPr>
          </a:p>
        </p:txBody>
      </p:sp>
      <p:sp>
        <p:nvSpPr>
          <p:cNvPr id="87" name="円柱 86"/>
          <p:cNvSpPr/>
          <p:nvPr/>
        </p:nvSpPr>
        <p:spPr>
          <a:xfrm>
            <a:off x="5103431" y="5252218"/>
            <a:ext cx="1818851" cy="1180423"/>
          </a:xfrm>
          <a:prstGeom prst="can">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t>ディスク</a:t>
            </a:r>
          </a:p>
        </p:txBody>
      </p:sp>
      <p:sp>
        <p:nvSpPr>
          <p:cNvPr id="88" name="1 つの角を切り取った四角形 87"/>
          <p:cNvSpPr/>
          <p:nvPr/>
        </p:nvSpPr>
        <p:spPr>
          <a:xfrm>
            <a:off x="5231110" y="5652875"/>
            <a:ext cx="1495660" cy="568667"/>
          </a:xfrm>
          <a:prstGeom prst="snip1Rect">
            <a:avLst/>
          </a:prstGeom>
          <a:solidFill>
            <a:schemeClr val="bg1"/>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2400" b="1" dirty="0" smtClean="0"/>
          </a:p>
        </p:txBody>
      </p:sp>
      <p:sp>
        <p:nvSpPr>
          <p:cNvPr id="89" name="正方形/長方形 21"/>
          <p:cNvSpPr/>
          <p:nvPr/>
        </p:nvSpPr>
        <p:spPr>
          <a:xfrm>
            <a:off x="6136754" y="5652875"/>
            <a:ext cx="279374" cy="55880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sp>
        <p:nvSpPr>
          <p:cNvPr id="91" name="正方形/長方形 24"/>
          <p:cNvSpPr/>
          <p:nvPr/>
        </p:nvSpPr>
        <p:spPr>
          <a:xfrm>
            <a:off x="5252383" y="5654913"/>
            <a:ext cx="279374" cy="560200"/>
          </a:xfrm>
          <a:prstGeom prst="rect">
            <a:avLst/>
          </a:prstGeom>
          <a:solidFill>
            <a:schemeClr val="bg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sp>
        <p:nvSpPr>
          <p:cNvPr id="97" name="正方形/長方形 21"/>
          <p:cNvSpPr/>
          <p:nvPr/>
        </p:nvSpPr>
        <p:spPr>
          <a:xfrm>
            <a:off x="2906443" y="5657361"/>
            <a:ext cx="279374" cy="55622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sp>
        <p:nvSpPr>
          <p:cNvPr id="98" name="正方形/長方形 21"/>
          <p:cNvSpPr/>
          <p:nvPr/>
        </p:nvSpPr>
        <p:spPr>
          <a:xfrm>
            <a:off x="3515156" y="5652875"/>
            <a:ext cx="279374" cy="55880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sp>
        <p:nvSpPr>
          <p:cNvPr id="92" name="正方形/長方形 25"/>
          <p:cNvSpPr/>
          <p:nvPr/>
        </p:nvSpPr>
        <p:spPr>
          <a:xfrm>
            <a:off x="6436159" y="5652875"/>
            <a:ext cx="279374" cy="558809"/>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5</a:t>
            </a:r>
            <a:endParaRPr kumimoji="1" lang="ja-JP" altLang="en-US" b="1" dirty="0">
              <a:solidFill>
                <a:schemeClr val="tx1"/>
              </a:solidFill>
            </a:endParaRPr>
          </a:p>
        </p:txBody>
      </p:sp>
      <p:sp>
        <p:nvSpPr>
          <p:cNvPr id="94" name="正方形/長方形 23"/>
          <p:cNvSpPr/>
          <p:nvPr/>
        </p:nvSpPr>
        <p:spPr>
          <a:xfrm>
            <a:off x="2319609" y="5657361"/>
            <a:ext cx="279374" cy="55622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1</a:t>
            </a:r>
            <a:endParaRPr kumimoji="1" lang="ja-JP" altLang="en-US" b="1" dirty="0">
              <a:solidFill>
                <a:schemeClr val="tx1"/>
              </a:solidFill>
            </a:endParaRPr>
          </a:p>
        </p:txBody>
      </p:sp>
      <p:sp>
        <p:nvSpPr>
          <p:cNvPr id="95" name="正方形/長方形 23"/>
          <p:cNvSpPr/>
          <p:nvPr/>
        </p:nvSpPr>
        <p:spPr>
          <a:xfrm>
            <a:off x="3207163" y="5654992"/>
            <a:ext cx="279374" cy="55859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4</a:t>
            </a:r>
            <a:endParaRPr kumimoji="1" lang="ja-JP" altLang="en-US" b="1" dirty="0">
              <a:solidFill>
                <a:schemeClr val="tx1"/>
              </a:solidFill>
            </a:endParaRPr>
          </a:p>
        </p:txBody>
      </p:sp>
      <p:sp>
        <p:nvSpPr>
          <p:cNvPr id="96" name="正方形/長方形 21"/>
          <p:cNvSpPr/>
          <p:nvPr/>
        </p:nvSpPr>
        <p:spPr>
          <a:xfrm>
            <a:off x="5555205" y="5655464"/>
            <a:ext cx="279374" cy="55622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sp>
        <p:nvSpPr>
          <p:cNvPr id="68" name="右矢印 42"/>
          <p:cNvSpPr/>
          <p:nvPr/>
        </p:nvSpPr>
        <p:spPr>
          <a:xfrm rot="5400000">
            <a:off x="2792621" y="5263353"/>
            <a:ext cx="516061" cy="344592"/>
          </a:xfrm>
          <a:prstGeom prst="right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600" dirty="0">
              <a:solidFill>
                <a:schemeClr val="tx1"/>
              </a:solidFill>
            </a:endParaRPr>
          </a:p>
        </p:txBody>
      </p:sp>
      <p:sp>
        <p:nvSpPr>
          <p:cNvPr id="71" name="U ターン矢印 15"/>
          <p:cNvSpPr/>
          <p:nvPr/>
        </p:nvSpPr>
        <p:spPr>
          <a:xfrm flipV="1">
            <a:off x="2717800" y="6290796"/>
            <a:ext cx="3045391" cy="298718"/>
          </a:xfrm>
          <a:prstGeom prst="uturnArrow">
            <a:avLst>
              <a:gd name="adj1" fmla="val 25000"/>
              <a:gd name="adj2" fmla="val 25000"/>
              <a:gd name="adj3" fmla="val 37101"/>
              <a:gd name="adj4" fmla="val 62899"/>
              <a:gd name="adj5" fmla="val 10000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rgbClr val="FFFF00"/>
              </a:solidFill>
            </a:endParaRPr>
          </a:p>
        </p:txBody>
      </p:sp>
      <p:sp>
        <p:nvSpPr>
          <p:cNvPr id="69" name="U ターン矢印 16"/>
          <p:cNvSpPr/>
          <p:nvPr/>
        </p:nvSpPr>
        <p:spPr>
          <a:xfrm flipH="1">
            <a:off x="3014132" y="5294420"/>
            <a:ext cx="3022600" cy="359022"/>
          </a:xfrm>
          <a:prstGeom prst="uturnArrow">
            <a:avLst>
              <a:gd name="adj1" fmla="val 18137"/>
              <a:gd name="adj2" fmla="val 25000"/>
              <a:gd name="adj3" fmla="val 37101"/>
              <a:gd name="adj4" fmla="val 62899"/>
              <a:gd name="adj5" fmla="val 10000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rgbClr val="FFFF00"/>
              </a:solidFill>
            </a:endParaRPr>
          </a:p>
        </p:txBody>
      </p:sp>
      <p:sp>
        <p:nvSpPr>
          <p:cNvPr id="101" name="正方形/長方形 21"/>
          <p:cNvSpPr/>
          <p:nvPr/>
        </p:nvSpPr>
        <p:spPr>
          <a:xfrm>
            <a:off x="5845980" y="5655463"/>
            <a:ext cx="279374" cy="55622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sp>
        <p:nvSpPr>
          <p:cNvPr id="102" name="正方形/長方形 21"/>
          <p:cNvSpPr/>
          <p:nvPr/>
        </p:nvSpPr>
        <p:spPr>
          <a:xfrm>
            <a:off x="2605858" y="5655463"/>
            <a:ext cx="279374" cy="55622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sp>
        <p:nvSpPr>
          <p:cNvPr id="90" name="正方形/長方形 23"/>
          <p:cNvSpPr/>
          <p:nvPr/>
        </p:nvSpPr>
        <p:spPr>
          <a:xfrm>
            <a:off x="5857380" y="5656305"/>
            <a:ext cx="279374" cy="55622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3</a:t>
            </a:r>
            <a:endParaRPr kumimoji="1" lang="ja-JP" altLang="en-US" b="1" dirty="0">
              <a:solidFill>
                <a:schemeClr val="tx1"/>
              </a:solidFill>
            </a:endParaRPr>
          </a:p>
        </p:txBody>
      </p:sp>
      <p:sp>
        <p:nvSpPr>
          <p:cNvPr id="93" name="正方形/長方形 23"/>
          <p:cNvSpPr/>
          <p:nvPr/>
        </p:nvSpPr>
        <p:spPr>
          <a:xfrm>
            <a:off x="2610969" y="5658697"/>
            <a:ext cx="279374" cy="55622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2</a:t>
            </a:r>
            <a:endParaRPr kumimoji="1" lang="ja-JP" altLang="en-US" b="1" dirty="0">
              <a:solidFill>
                <a:schemeClr val="tx1"/>
              </a:solidFill>
            </a:endParaRPr>
          </a:p>
        </p:txBody>
      </p:sp>
      <p:sp>
        <p:nvSpPr>
          <p:cNvPr id="2" name="タイトル 1"/>
          <p:cNvSpPr>
            <a:spLocks noGrp="1"/>
          </p:cNvSpPr>
          <p:nvPr>
            <p:ph type="title"/>
          </p:nvPr>
        </p:nvSpPr>
        <p:spPr>
          <a:xfrm>
            <a:off x="628650" y="365126"/>
            <a:ext cx="7886700" cy="1325563"/>
          </a:xfrm>
        </p:spPr>
        <p:txBody>
          <a:bodyPr/>
          <a:lstStyle/>
          <a:p>
            <a:r>
              <a:rPr lang="en-US" altLang="ja-JP" dirty="0"/>
              <a:t>QEMU-KVM</a:t>
            </a:r>
            <a:r>
              <a:rPr lang="ja-JP" altLang="en-US" dirty="0"/>
              <a:t>によるページング</a:t>
            </a:r>
          </a:p>
        </p:txBody>
      </p:sp>
    </p:spTree>
    <p:extLst>
      <p:ext uri="{BB962C8B-B14F-4D97-AF65-F5344CB8AC3E}">
        <p14:creationId xmlns:p14="http://schemas.microsoft.com/office/powerpoint/2010/main" val="150153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2.77778E-6 2.22222E-6 L -0.08698 -0.06343 C -0.10538 -0.07778 -0.13246 -0.08542 -0.16076 -0.08542 C -0.19288 -0.08542 -0.21857 -0.07778 -0.23698 -0.06343 L -0.32343 2.22222E-6 " pathEditMode="relative" rAng="0" ptsTypes="AAAAA">
                                      <p:cBhvr>
                                        <p:cTn id="6" dur="2000" fill="hold"/>
                                        <p:tgtEl>
                                          <p:spTgt spid="90"/>
                                        </p:tgtEl>
                                        <p:attrNameLst>
                                          <p:attrName>ppt_x</p:attrName>
                                          <p:attrName>ppt_y</p:attrName>
                                        </p:attrNameLst>
                                      </p:cBhvr>
                                      <p:rCtr x="-16181" y="-4282"/>
                                    </p:animMotion>
                                  </p:childTnLst>
                                </p:cTn>
                              </p:par>
                              <p:par>
                                <p:cTn id="7" presetID="1" presetClass="entr" presetSubtype="0" fill="hold" grpId="0" nodeType="withEffect">
                                  <p:stCondLst>
                                    <p:cond delay="0"/>
                                  </p:stCondLst>
                                  <p:childTnLst>
                                    <p:set>
                                      <p:cBhvr>
                                        <p:cTn id="8" dur="1" fill="hold">
                                          <p:stCondLst>
                                            <p:cond delay="0"/>
                                          </p:stCondLst>
                                        </p:cTn>
                                        <p:tgtEl>
                                          <p:spTgt spid="6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7" presetClass="path" presetSubtype="0" accel="50000" decel="50000" fill="hold" grpId="0" nodeType="clickEffect">
                                  <p:stCondLst>
                                    <p:cond delay="0"/>
                                  </p:stCondLst>
                                  <p:childTnLst>
                                    <p:animMotion origin="layout" path="M 1.94444E-6 7.40741E-7 L 0.08628 0.04005 C 0.10434 0.04907 0.13142 0.05393 0.15972 0.05393 C 0.19184 0.05393 0.21771 0.04907 0.23576 0.04005 L 0.32239 7.40741E-7 " pathEditMode="relative" rAng="0" ptsTypes="AAAAA">
                                      <p:cBhvr>
                                        <p:cTn id="14" dur="2000" fill="hold"/>
                                        <p:tgtEl>
                                          <p:spTgt spid="93"/>
                                        </p:tgtEl>
                                        <p:attrNameLst>
                                          <p:attrName>ppt_x</p:attrName>
                                          <p:attrName>ppt_y</p:attrName>
                                        </p:attrNameLst>
                                      </p:cBhvr>
                                      <p:rCtr x="16111" y="2685"/>
                                    </p:animMotion>
                                  </p:childTnLst>
                                </p:cTn>
                              </p:par>
                              <p:par>
                                <p:cTn id="15" presetID="1" presetClass="entr" presetSubtype="0" fill="hold" grpId="0" nodeType="withEffect">
                                  <p:stCondLst>
                                    <p:cond delay="0"/>
                                  </p:stCondLst>
                                  <p:childTnLst>
                                    <p:set>
                                      <p:cBhvr>
                                        <p:cTn id="16" dur="1" fill="hold">
                                          <p:stCondLst>
                                            <p:cond delay="0"/>
                                          </p:stCondLst>
                                        </p:cTn>
                                        <p:tgtEl>
                                          <p:spTgt spid="7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2"/>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70"/>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6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0" grpId="1"/>
      <p:bldP spid="72" grpId="0"/>
      <p:bldP spid="71" grpId="0" animBg="1"/>
      <p:bldP spid="69" grpId="0" animBg="1"/>
      <p:bldP spid="69" grpId="1" animBg="1"/>
      <p:bldP spid="90" grpId="0" animBg="1"/>
      <p:bldP spid="9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en-US" altLang="ja-JP" dirty="0" smtClean="0"/>
              <a:t>VM</a:t>
            </a:r>
            <a:r>
              <a:rPr kumimoji="1" lang="ja-JP" altLang="en-US" dirty="0" smtClean="0"/>
              <a:t>の拡張ページテーブルから各ページのアクセスビットの値を取得</a:t>
            </a:r>
            <a:endParaRPr kumimoji="1" lang="en-US" altLang="ja-JP" dirty="0" smtClean="0"/>
          </a:p>
          <a:p>
            <a:pPr lvl="1"/>
            <a:r>
              <a:rPr lang="ja-JP" altLang="en-US" dirty="0" smtClean="0"/>
              <a:t>ページ</a:t>
            </a:r>
            <a:r>
              <a:rPr lang="ja-JP" altLang="en-US" dirty="0"/>
              <a:t>が</a:t>
            </a:r>
            <a:r>
              <a:rPr lang="ja-JP" altLang="en-US" dirty="0" smtClean="0"/>
              <a:t>アクセスされるとアクセスビットは１に</a:t>
            </a:r>
            <a:endParaRPr lang="en-US" altLang="ja-JP" dirty="0" smtClean="0"/>
          </a:p>
          <a:p>
            <a:pPr lvl="1"/>
            <a:r>
              <a:rPr lang="ja-JP" altLang="en-US" dirty="0" smtClean="0"/>
              <a:t>取得後、</a:t>
            </a:r>
            <a:r>
              <a:rPr kumimoji="1" lang="ja-JP" altLang="en-US" dirty="0" smtClean="0"/>
              <a:t>アクセスビットを</a:t>
            </a:r>
            <a:r>
              <a:rPr kumimoji="1" lang="en-US" altLang="ja-JP" dirty="0" smtClean="0"/>
              <a:t>0</a:t>
            </a:r>
            <a:r>
              <a:rPr kumimoji="1" lang="ja-JP" altLang="en-US" dirty="0" smtClean="0"/>
              <a:t>にクリア</a:t>
            </a:r>
            <a:endParaRPr kumimoji="1" lang="en-US" altLang="ja-JP" dirty="0" smtClean="0"/>
          </a:p>
          <a:p>
            <a:r>
              <a:rPr lang="ja-JP" altLang="en-US" dirty="0" smtClean="0"/>
              <a:t>エージングアルゴリズム</a:t>
            </a:r>
            <a:endParaRPr lang="en-US" altLang="ja-JP" dirty="0" smtClean="0"/>
          </a:p>
          <a:p>
            <a:pPr lvl="1"/>
            <a:r>
              <a:rPr kumimoji="1" lang="ja-JP" altLang="en-US" dirty="0" smtClean="0"/>
              <a:t>各ページに８ビットを割り</a:t>
            </a:r>
            <a:r>
              <a:rPr kumimoji="1" lang="en-US" altLang="ja-JP" dirty="0" smtClean="0"/>
              <a:t/>
            </a:r>
            <a:br>
              <a:rPr kumimoji="1" lang="en-US" altLang="ja-JP" dirty="0" smtClean="0"/>
            </a:br>
            <a:r>
              <a:rPr kumimoji="1" lang="ja-JP" altLang="en-US" dirty="0" smtClean="0"/>
              <a:t>当てて履歴を管理</a:t>
            </a:r>
            <a:endParaRPr kumimoji="1" lang="en-US" altLang="ja-JP" dirty="0" smtClean="0"/>
          </a:p>
          <a:p>
            <a:pPr lvl="1"/>
            <a:r>
              <a:rPr lang="ja-JP" altLang="en-US" dirty="0" smtClean="0"/>
              <a:t>最上位ビットにアクセスビッ</a:t>
            </a:r>
            <a:r>
              <a:rPr lang="en-US" altLang="ja-JP" dirty="0" smtClean="0"/>
              <a:t/>
            </a:r>
            <a:br>
              <a:rPr lang="en-US" altLang="ja-JP" dirty="0" smtClean="0"/>
            </a:br>
            <a:r>
              <a:rPr lang="ja-JP" altLang="en-US" dirty="0" smtClean="0"/>
              <a:t>トの値を記録</a:t>
            </a:r>
            <a:endParaRPr lang="en-US" altLang="ja-JP" dirty="0" smtClean="0"/>
          </a:p>
          <a:p>
            <a:pPr lvl="1"/>
            <a:r>
              <a:rPr kumimoji="1" lang="ja-JP" altLang="en-US" dirty="0" smtClean="0"/>
              <a:t>定期的に右に１ビットシフト</a:t>
            </a:r>
            <a:endParaRPr kumimoji="1" lang="en-US" altLang="ja-JP" dirty="0" smtClean="0"/>
          </a:p>
        </p:txBody>
      </p:sp>
      <p:sp>
        <p:nvSpPr>
          <p:cNvPr id="3" name="スライド番号プレースホルダー 2"/>
          <p:cNvSpPr>
            <a:spLocks noGrp="1"/>
          </p:cNvSpPr>
          <p:nvPr>
            <p:ph type="sldNum" sz="quarter" idx="12"/>
          </p:nvPr>
        </p:nvSpPr>
        <p:spPr/>
        <p:txBody>
          <a:bodyPr/>
          <a:lstStyle/>
          <a:p>
            <a:fld id="{F977288F-F332-9F4C-A5D1-EBEF89371724}" type="slidenum">
              <a:rPr kumimoji="1" lang="ja-JP" altLang="en-US" smtClean="0"/>
              <a:t>18</a:t>
            </a:fld>
            <a:endParaRPr kumimoji="1" lang="ja-JP" altLang="en-US"/>
          </a:p>
        </p:txBody>
      </p:sp>
      <p:sp>
        <p:nvSpPr>
          <p:cNvPr id="4" name="タイトル 3"/>
          <p:cNvSpPr>
            <a:spLocks noGrp="1"/>
          </p:cNvSpPr>
          <p:nvPr>
            <p:ph type="title"/>
          </p:nvPr>
        </p:nvSpPr>
        <p:spPr/>
        <p:txBody>
          <a:bodyPr/>
          <a:lstStyle/>
          <a:p>
            <a:r>
              <a:rPr kumimoji="1" lang="ja-JP" altLang="en-US" dirty="0" smtClean="0"/>
              <a:t>メモリアクセス履歴の管理</a:t>
            </a:r>
            <a:endParaRPr kumimoji="1" lang="ja-JP" altLang="en-US" dirty="0"/>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7523" y="3965463"/>
            <a:ext cx="2831584" cy="2203250"/>
          </a:xfrm>
          <a:prstGeom prst="rect">
            <a:avLst/>
          </a:prstGeom>
        </p:spPr>
      </p:pic>
      <p:sp>
        <p:nvSpPr>
          <p:cNvPr id="9" name="正方形/長方形 23"/>
          <p:cNvSpPr/>
          <p:nvPr/>
        </p:nvSpPr>
        <p:spPr>
          <a:xfrm>
            <a:off x="5558556" y="4077778"/>
            <a:ext cx="279374" cy="55622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tx1"/>
              </a:solidFill>
            </a:endParaRPr>
          </a:p>
        </p:txBody>
      </p:sp>
      <p:sp>
        <p:nvSpPr>
          <p:cNvPr id="12" name="正方形/長方形 11"/>
          <p:cNvSpPr/>
          <p:nvPr/>
        </p:nvSpPr>
        <p:spPr>
          <a:xfrm>
            <a:off x="5715999" y="4408508"/>
            <a:ext cx="295547" cy="282639"/>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1</a:t>
            </a:r>
            <a:endParaRPr kumimoji="1" lang="ja-JP" altLang="en-US" b="1" dirty="0">
              <a:solidFill>
                <a:schemeClr val="tx1"/>
              </a:solidFill>
            </a:endParaRPr>
          </a:p>
        </p:txBody>
      </p:sp>
    </p:spTree>
    <p:extLst>
      <p:ext uri="{BB962C8B-B14F-4D97-AF65-F5344CB8AC3E}">
        <p14:creationId xmlns:p14="http://schemas.microsoft.com/office/powerpoint/2010/main" val="195295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p:spPr>
        <p:txBody>
          <a:bodyPr/>
          <a:lstStyle/>
          <a:p>
            <a:r>
              <a:rPr kumimoji="1" lang="ja-JP" altLang="en-US" dirty="0" smtClean="0"/>
              <a:t>実験</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VM</a:t>
            </a:r>
            <a:r>
              <a:rPr lang="ja-JP" altLang="en-US" dirty="0" smtClean="0"/>
              <a:t>のマイグレーション性能とマイグレーション後の性能を測定</a:t>
            </a:r>
            <a:endParaRPr lang="en-US" altLang="ja-JP" dirty="0"/>
          </a:p>
          <a:p>
            <a:pPr lvl="1"/>
            <a:r>
              <a:rPr lang="ja-JP" altLang="en-US" dirty="0"/>
              <a:t>従来</a:t>
            </a:r>
            <a:r>
              <a:rPr lang="ja-JP" altLang="en-US" dirty="0" smtClean="0"/>
              <a:t>の仮想メモリを用いた場合と比較</a:t>
            </a:r>
            <a:endParaRPr lang="en-US" altLang="ja-JP" sz="2000" dirty="0"/>
          </a:p>
          <a:p>
            <a:pPr lvl="1"/>
            <a:r>
              <a:rPr kumimoji="1" lang="en-US" altLang="ja-JP" dirty="0" smtClean="0"/>
              <a:t>VM</a:t>
            </a:r>
            <a:r>
              <a:rPr kumimoji="1" lang="ja-JP" altLang="en-US" dirty="0" smtClean="0"/>
              <a:t>のサイズは</a:t>
            </a:r>
            <a:r>
              <a:rPr kumimoji="1" lang="en-US" altLang="ja-JP" dirty="0" smtClean="0"/>
              <a:t>12GB</a:t>
            </a:r>
            <a:r>
              <a:rPr kumimoji="1" lang="ja-JP" altLang="en-US" dirty="0" smtClean="0"/>
              <a:t>と</a:t>
            </a:r>
            <a:r>
              <a:rPr kumimoji="1" lang="en-US" altLang="ja-JP" dirty="0" smtClean="0"/>
              <a:t>2GB</a:t>
            </a:r>
            <a:r>
              <a:rPr kumimoji="1" lang="ja-JP" altLang="en-US" dirty="0" smtClean="0"/>
              <a:t>を使用</a:t>
            </a:r>
            <a:endParaRPr kumimoji="1" lang="en-US" altLang="ja-JP" dirty="0" smtClean="0"/>
          </a:p>
          <a:p>
            <a:pPr lvl="1"/>
            <a:r>
              <a:rPr kumimoji="1" lang="en-US" altLang="ja-JP" dirty="0" smtClean="0"/>
              <a:t>VM</a:t>
            </a:r>
            <a:r>
              <a:rPr kumimoji="1" lang="ja-JP" altLang="en-US" dirty="0" smtClean="0"/>
              <a:t>のメモリの半分が物理メモリに格納されるように設定</a:t>
            </a:r>
            <a:endParaRPr lang="en-US" altLang="ja-JP" dirty="0" smtClean="0"/>
          </a:p>
          <a:p>
            <a:endParaRPr kumimoji="1" lang="en-US" altLang="ja-JP" dirty="0"/>
          </a:p>
          <a:p>
            <a:endParaRPr kumimoji="1" lang="en-US" altLang="ja-JP" dirty="0" smtClean="0"/>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F977288F-F332-9F4C-A5D1-EBEF89371724}" type="slidenum">
              <a:rPr lang="ja-JP" altLang="en-US"/>
              <a:pPr/>
              <a:t>19</a:t>
            </a:fld>
            <a:endParaRPr kumimoji="1" lang="ja-JP" altLang="en-US" dirty="0">
              <a:solidFill>
                <a:schemeClr val="tx1"/>
              </a:solidFill>
            </a:endParaRPr>
          </a:p>
        </p:txBody>
      </p:sp>
      <p:sp>
        <p:nvSpPr>
          <p:cNvPr id="6" name="TextBox 5"/>
          <p:cNvSpPr txBox="1"/>
          <p:nvPr/>
        </p:nvSpPr>
        <p:spPr>
          <a:xfrm>
            <a:off x="2262012" y="4512331"/>
            <a:ext cx="4619976" cy="1754326"/>
          </a:xfrm>
          <a:prstGeom prst="rect">
            <a:avLst/>
          </a:prstGeom>
          <a:solidFill>
            <a:schemeClr val="bg1"/>
          </a:solidFill>
          <a:ln>
            <a:solidFill>
              <a:schemeClr val="tx1"/>
            </a:solidFill>
          </a:ln>
        </p:spPr>
        <p:txBody>
          <a:bodyPr wrap="square" rtlCol="0">
            <a:spAutoFit/>
          </a:bodyPr>
          <a:lstStyle/>
          <a:p>
            <a:r>
              <a:rPr kumimoji="1" lang="en-US" altLang="ja-JP" dirty="0"/>
              <a:t>CPU: Intel Xeon E3-1226 v3</a:t>
            </a:r>
          </a:p>
          <a:p>
            <a:r>
              <a:rPr lang="ja-JP" altLang="en-US" dirty="0"/>
              <a:t>メモリ</a:t>
            </a:r>
            <a:r>
              <a:rPr lang="ja-JP" altLang="en-US" dirty="0" smtClean="0"/>
              <a:t>：</a:t>
            </a:r>
            <a:r>
              <a:rPr lang="en-US" altLang="ja-JP" dirty="0" smtClean="0"/>
              <a:t>16GB</a:t>
            </a:r>
          </a:p>
          <a:p>
            <a:r>
              <a:rPr lang="ja-JP" altLang="en-US" dirty="0" err="1"/>
              <a:t>ディスク</a:t>
            </a:r>
            <a:r>
              <a:rPr lang="en-US" altLang="ja-JP" dirty="0"/>
              <a:t>: Samsung </a:t>
            </a:r>
            <a:r>
              <a:rPr lang="en-US" altLang="ja-JP" dirty="0" err="1"/>
              <a:t>NVMe</a:t>
            </a:r>
            <a:r>
              <a:rPr lang="en-US" altLang="ja-JP" dirty="0"/>
              <a:t> SSD 960 EVO</a:t>
            </a:r>
          </a:p>
          <a:p>
            <a:r>
              <a:rPr kumimoji="1" lang="ja-JP" altLang="en-US" dirty="0"/>
              <a:t>ネットワーク</a:t>
            </a:r>
            <a:r>
              <a:rPr kumimoji="1" lang="ja-JP" altLang="en-US" dirty="0" smtClean="0"/>
              <a:t>：</a:t>
            </a:r>
            <a:r>
              <a:rPr kumimoji="1" lang="en-US" altLang="ja-JP" dirty="0" smtClean="0"/>
              <a:t>10</a:t>
            </a:r>
            <a:r>
              <a:rPr lang="ja-JP" altLang="en-US" dirty="0" smtClean="0"/>
              <a:t>ギガビットイーサネット</a:t>
            </a:r>
            <a:endParaRPr lang="en-US" altLang="ja-JP" dirty="0"/>
          </a:p>
          <a:p>
            <a:r>
              <a:rPr kumimoji="1" lang="en-US" altLang="ja-JP" dirty="0"/>
              <a:t>OS: Linux 4.11</a:t>
            </a:r>
          </a:p>
          <a:p>
            <a:r>
              <a:rPr lang="ja-JP" altLang="en-US" dirty="0"/>
              <a:t>仮想化ソフトウェア：</a:t>
            </a:r>
            <a:r>
              <a:rPr lang="en-US" altLang="ja-JP" dirty="0"/>
              <a:t>QEMU-KVM </a:t>
            </a:r>
            <a:r>
              <a:rPr lang="en-US" altLang="ja-JP" dirty="0" smtClean="0"/>
              <a:t>2.4.1</a:t>
            </a:r>
            <a:endParaRPr lang="en-US" altLang="ja-JP" dirty="0"/>
          </a:p>
        </p:txBody>
      </p:sp>
      <p:sp>
        <p:nvSpPr>
          <p:cNvPr id="5" name="TextBox 4"/>
          <p:cNvSpPr txBox="1"/>
          <p:nvPr/>
        </p:nvSpPr>
        <p:spPr>
          <a:xfrm>
            <a:off x="4491990" y="4142999"/>
            <a:ext cx="2492990" cy="369332"/>
          </a:xfrm>
          <a:prstGeom prst="rect">
            <a:avLst/>
          </a:prstGeom>
          <a:noFill/>
        </p:spPr>
        <p:txBody>
          <a:bodyPr wrap="none" rtlCol="0">
            <a:spAutoFit/>
          </a:bodyPr>
          <a:lstStyle/>
          <a:p>
            <a:r>
              <a:rPr kumimoji="1" lang="ja-JP" altLang="en-US" dirty="0"/>
              <a:t>移送元・移送先ホスト</a:t>
            </a:r>
          </a:p>
        </p:txBody>
      </p:sp>
    </p:spTree>
    <p:extLst>
      <p:ext uri="{BB962C8B-B14F-4D97-AF65-F5344CB8AC3E}">
        <p14:creationId xmlns:p14="http://schemas.microsoft.com/office/powerpoint/2010/main" val="842677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p:spPr>
        <p:txBody>
          <a:bodyPr/>
          <a:lstStyle/>
          <a:p>
            <a:r>
              <a:rPr kumimoji="1" lang="ja-JP" altLang="en-US" dirty="0" smtClean="0"/>
              <a:t>大容量メモリを持つ</a:t>
            </a:r>
            <a:r>
              <a:rPr kumimoji="1" lang="en-US" altLang="ja-JP" dirty="0" smtClean="0"/>
              <a:t>VM</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クラウドでは</a:t>
            </a:r>
            <a:r>
              <a:rPr lang="ja-JP" altLang="en-US" dirty="0"/>
              <a:t>大容量メモリを持つ</a:t>
            </a:r>
            <a:r>
              <a:rPr lang="en-US" altLang="ja-JP" dirty="0"/>
              <a:t>VM</a:t>
            </a:r>
            <a:r>
              <a:rPr lang="ja-JP" altLang="en-US" dirty="0"/>
              <a:t>も</a:t>
            </a:r>
            <a:r>
              <a:rPr lang="ja-JP" altLang="en-US" dirty="0" smtClean="0"/>
              <a:t>提供</a:t>
            </a:r>
            <a:endParaRPr lang="en-US" altLang="ja-JP" dirty="0"/>
          </a:p>
          <a:p>
            <a:pPr lvl="1"/>
            <a:r>
              <a:rPr lang="en-US" altLang="ja-JP" dirty="0" smtClean="0"/>
              <a:t>Amazon EC2</a:t>
            </a:r>
            <a:r>
              <a:rPr lang="ja-JP" altLang="en-US" dirty="0" smtClean="0"/>
              <a:t>では</a:t>
            </a:r>
            <a:r>
              <a:rPr lang="en-US" altLang="ja-JP" dirty="0" smtClean="0"/>
              <a:t>4TB</a:t>
            </a:r>
            <a:r>
              <a:rPr lang="ja-JP" altLang="en-US" dirty="0" smtClean="0"/>
              <a:t>の</a:t>
            </a:r>
            <a:r>
              <a:rPr lang="en-US" altLang="ja-JP" dirty="0" smtClean="0"/>
              <a:t>VM</a:t>
            </a:r>
            <a:r>
              <a:rPr lang="ja-JP" altLang="en-US" dirty="0" smtClean="0"/>
              <a:t>（</a:t>
            </a:r>
            <a:r>
              <a:rPr lang="en-US" altLang="ja-JP" dirty="0" smtClean="0"/>
              <a:t>16TB</a:t>
            </a:r>
            <a:r>
              <a:rPr lang="ja-JP" altLang="en-US" dirty="0" smtClean="0"/>
              <a:t>の</a:t>
            </a:r>
            <a:r>
              <a:rPr lang="en-US" altLang="ja-JP" dirty="0" smtClean="0"/>
              <a:t>VM</a:t>
            </a:r>
            <a:r>
              <a:rPr lang="ja-JP" altLang="en-US" dirty="0" smtClean="0"/>
              <a:t>も計画）</a:t>
            </a:r>
            <a:endParaRPr lang="en-US" altLang="ja-JP" dirty="0"/>
          </a:p>
          <a:p>
            <a:pPr lvl="1"/>
            <a:r>
              <a:rPr lang="ja-JP" altLang="en-US" dirty="0" smtClean="0"/>
              <a:t>ビッグデータの解析などに利用</a:t>
            </a:r>
            <a:endParaRPr lang="en-US" altLang="ja-JP" dirty="0" smtClean="0"/>
          </a:p>
          <a:p>
            <a:r>
              <a:rPr lang="en-US" altLang="ja-JP" dirty="0" smtClean="0"/>
              <a:t>VM</a:t>
            </a:r>
            <a:r>
              <a:rPr lang="ja-JP" altLang="en-US" dirty="0" smtClean="0"/>
              <a:t>はホスト間でマイグレーションされる</a:t>
            </a:r>
            <a:endParaRPr lang="en-US" altLang="ja-JP" dirty="0"/>
          </a:p>
          <a:p>
            <a:pPr lvl="1"/>
            <a:r>
              <a:rPr lang="ja-JP" altLang="en-US" dirty="0"/>
              <a:t>ホストのメンテナンス、負荷分散などに利用</a:t>
            </a:r>
            <a:endParaRPr lang="en-US" altLang="ja-JP" dirty="0"/>
          </a:p>
          <a:p>
            <a:endParaRPr lang="en-US" altLang="ja-JP" dirty="0"/>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F977288F-F332-9F4C-A5D1-EBEF89371724}" type="slidenum">
              <a:rPr kumimoji="1" lang="ja-JP" altLang="en-US" smtClean="0"/>
              <a:t>2</a:t>
            </a:fld>
            <a:endParaRPr kumimoji="1" lang="ja-JP" altLang="en-US" dirty="0"/>
          </a:p>
        </p:txBody>
      </p:sp>
      <p:sp>
        <p:nvSpPr>
          <p:cNvPr id="9" name="フレーム 7"/>
          <p:cNvSpPr/>
          <p:nvPr/>
        </p:nvSpPr>
        <p:spPr>
          <a:xfrm>
            <a:off x="1418716" y="4482353"/>
            <a:ext cx="1970480" cy="1873997"/>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移送元</a:t>
            </a:r>
            <a:r>
              <a:rPr lang="ja-JP" altLang="en-US" sz="1600" dirty="0" smtClean="0">
                <a:solidFill>
                  <a:schemeClr val="tx1"/>
                </a:solidFill>
              </a:rPr>
              <a:t>ホスト</a:t>
            </a:r>
            <a:endParaRPr lang="en-US" altLang="ja-JP" sz="1600" dirty="0" smtClean="0">
              <a:solidFill>
                <a:schemeClr val="tx1"/>
              </a:solidFill>
            </a:endParaRPr>
          </a:p>
          <a:p>
            <a:pPr algn="ctr"/>
            <a:endParaRPr lang="en-US" altLang="ja-JP" sz="16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ja-JP" altLang="en-US" sz="1400" dirty="0">
              <a:solidFill>
                <a:schemeClr val="tx1"/>
              </a:solidFill>
            </a:endParaRPr>
          </a:p>
        </p:txBody>
      </p:sp>
      <p:sp>
        <p:nvSpPr>
          <p:cNvPr id="10" name="フレーム 9"/>
          <p:cNvSpPr/>
          <p:nvPr/>
        </p:nvSpPr>
        <p:spPr>
          <a:xfrm>
            <a:off x="5534526" y="4482353"/>
            <a:ext cx="1904242" cy="1873999"/>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移送先ホスト</a:t>
            </a:r>
            <a:endParaRPr lang="en-US" altLang="ja-JP" sz="1600" dirty="0" smtClean="0">
              <a:solidFill>
                <a:schemeClr val="tx1"/>
              </a:solidFill>
            </a:endParaRPr>
          </a:p>
          <a:p>
            <a:pPr algn="ctr"/>
            <a:endParaRPr lang="en-US" altLang="ja-JP" sz="16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ja-JP" altLang="en-US" sz="1400" dirty="0">
              <a:solidFill>
                <a:schemeClr val="tx1"/>
              </a:solidFill>
            </a:endParaRPr>
          </a:p>
        </p:txBody>
      </p:sp>
      <p:sp>
        <p:nvSpPr>
          <p:cNvPr id="11" name="右矢印 12"/>
          <p:cNvSpPr/>
          <p:nvPr/>
        </p:nvSpPr>
        <p:spPr>
          <a:xfrm>
            <a:off x="3495817" y="5449512"/>
            <a:ext cx="1933924" cy="499244"/>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マイグレーション</a:t>
            </a:r>
            <a:endParaRPr lang="en-US" altLang="ja-JP" sz="1600" b="1"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p:txBody>
      </p:sp>
      <p:sp>
        <p:nvSpPr>
          <p:cNvPr id="12" name="正方形/長方形 8"/>
          <p:cNvSpPr/>
          <p:nvPr/>
        </p:nvSpPr>
        <p:spPr>
          <a:xfrm>
            <a:off x="1573684" y="4864919"/>
            <a:ext cx="1662057" cy="494701"/>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t>VM</a:t>
            </a:r>
            <a:r>
              <a:rPr lang="ja-JP" altLang="en-US" sz="1600" dirty="0" smtClean="0"/>
              <a:t>本体</a:t>
            </a:r>
            <a:endParaRPr lang="ja-JP" altLang="en-US" sz="1600" dirty="0"/>
          </a:p>
        </p:txBody>
      </p:sp>
      <p:sp>
        <p:nvSpPr>
          <p:cNvPr id="19" name="テキスト ボックス 25"/>
          <p:cNvSpPr txBox="1"/>
          <p:nvPr/>
        </p:nvSpPr>
        <p:spPr>
          <a:xfrm>
            <a:off x="1465633" y="5351232"/>
            <a:ext cx="1112112" cy="338554"/>
          </a:xfrm>
          <a:prstGeom prst="rect">
            <a:avLst/>
          </a:prstGeom>
          <a:noFill/>
        </p:spPr>
        <p:txBody>
          <a:bodyPr wrap="square" rtlCol="0">
            <a:spAutoFit/>
          </a:bodyPr>
          <a:lstStyle/>
          <a:p>
            <a:r>
              <a:rPr lang="ja-JP" altLang="en-US" sz="1600" b="1" dirty="0" smtClean="0"/>
              <a:t>メモリ</a:t>
            </a:r>
            <a:endParaRPr lang="ja-JP" altLang="en-US" sz="1600" b="1" dirty="0"/>
          </a:p>
        </p:txBody>
      </p:sp>
      <p:sp>
        <p:nvSpPr>
          <p:cNvPr id="20" name="正方形/長方形 30"/>
          <p:cNvSpPr/>
          <p:nvPr/>
        </p:nvSpPr>
        <p:spPr>
          <a:xfrm>
            <a:off x="2600211" y="5668081"/>
            <a:ext cx="279374" cy="550186"/>
          </a:xfrm>
          <a:prstGeom prst="rect">
            <a:avLst/>
          </a:prstGeom>
          <a:solidFill>
            <a:schemeClr val="accent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4</a:t>
            </a:r>
            <a:endParaRPr kumimoji="1" lang="ja-JP" altLang="en-US" b="1" dirty="0">
              <a:solidFill>
                <a:schemeClr val="tx1"/>
              </a:solidFill>
            </a:endParaRPr>
          </a:p>
        </p:txBody>
      </p:sp>
      <p:sp>
        <p:nvSpPr>
          <p:cNvPr id="21" name="正方形/長方形 31"/>
          <p:cNvSpPr/>
          <p:nvPr/>
        </p:nvSpPr>
        <p:spPr>
          <a:xfrm>
            <a:off x="2908760" y="5677131"/>
            <a:ext cx="279374" cy="54834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5</a:t>
            </a:r>
            <a:endParaRPr kumimoji="1" lang="ja-JP" altLang="en-US" b="1" dirty="0">
              <a:solidFill>
                <a:schemeClr val="tx1"/>
              </a:solidFill>
            </a:endParaRPr>
          </a:p>
        </p:txBody>
      </p:sp>
      <p:sp>
        <p:nvSpPr>
          <p:cNvPr id="26" name="正方形/長方形 20"/>
          <p:cNvSpPr/>
          <p:nvPr/>
        </p:nvSpPr>
        <p:spPr>
          <a:xfrm>
            <a:off x="1665714" y="5666652"/>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1</a:t>
            </a:r>
            <a:endParaRPr kumimoji="1" lang="ja-JP" altLang="en-US" b="1" dirty="0">
              <a:solidFill>
                <a:schemeClr val="tx1"/>
              </a:solidFill>
            </a:endParaRPr>
          </a:p>
        </p:txBody>
      </p:sp>
      <p:sp>
        <p:nvSpPr>
          <p:cNvPr id="27" name="正方形/長方形 21"/>
          <p:cNvSpPr/>
          <p:nvPr/>
        </p:nvSpPr>
        <p:spPr>
          <a:xfrm>
            <a:off x="1974533" y="5661314"/>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rPr>
              <a:t>2</a:t>
            </a:r>
            <a:endParaRPr kumimoji="1" lang="ja-JP" altLang="en-US" b="1" dirty="0">
              <a:solidFill>
                <a:schemeClr val="tx1"/>
              </a:solidFill>
            </a:endParaRPr>
          </a:p>
        </p:txBody>
      </p:sp>
      <p:sp>
        <p:nvSpPr>
          <p:cNvPr id="28" name="正方形/長方形 22"/>
          <p:cNvSpPr/>
          <p:nvPr/>
        </p:nvSpPr>
        <p:spPr>
          <a:xfrm>
            <a:off x="2287213" y="5668236"/>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3</a:t>
            </a:r>
            <a:endParaRPr kumimoji="1" lang="ja-JP" altLang="en-US" b="1" dirty="0">
              <a:solidFill>
                <a:schemeClr val="tx1"/>
              </a:solidFill>
            </a:endParaRPr>
          </a:p>
        </p:txBody>
      </p:sp>
      <p:sp>
        <p:nvSpPr>
          <p:cNvPr id="29" name="角丸四角形 15"/>
          <p:cNvSpPr/>
          <p:nvPr/>
        </p:nvSpPr>
        <p:spPr>
          <a:xfrm>
            <a:off x="2296175" y="5659729"/>
            <a:ext cx="270412" cy="583143"/>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3</a:t>
            </a:r>
            <a:endParaRPr lang="ja-JP" altLang="en-US" sz="1350" dirty="0"/>
          </a:p>
        </p:txBody>
      </p:sp>
      <p:sp>
        <p:nvSpPr>
          <p:cNvPr id="30" name="スライド番号プレースホルダー 3"/>
          <p:cNvSpPr txBox="1">
            <a:spLocks/>
          </p:cNvSpPr>
          <p:nvPr/>
        </p:nvSpPr>
        <p:spPr>
          <a:xfrm>
            <a:off x="1510336" y="6324099"/>
            <a:ext cx="1235078" cy="251759"/>
          </a:xfrm>
          <a:prstGeom prst="rect">
            <a:avLst/>
          </a:prstGeom>
        </p:spPr>
        <p:txBody>
          <a:bodyPr vert="horz" lIns="68580" tIns="34290" rIns="68580" bIns="3429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sz="1500" b="1" dirty="0">
                <a:solidFill>
                  <a:schemeClr val="tx1"/>
                </a:solidFill>
              </a:rPr>
              <a:t>更新メモリ</a:t>
            </a:r>
          </a:p>
        </p:txBody>
      </p:sp>
    </p:spTree>
    <p:extLst>
      <p:ext uri="{BB962C8B-B14F-4D97-AF65-F5344CB8AC3E}">
        <p14:creationId xmlns:p14="http://schemas.microsoft.com/office/powerpoint/2010/main" val="1259730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4.16667E-6 4.81481E-6 L 0.121 0.04004 C 0.14635 0.04907 0.18437 0.05393 0.22395 0.05393 C 0.26909 0.05393 0.3052 0.04907 0.33055 0.04004 L 0.45173 4.81481E-6 " pathEditMode="relative" rAng="0" ptsTypes="AAAAA">
                                      <p:cBhvr>
                                        <p:cTn id="6" dur="2000" fill="hold"/>
                                        <p:tgtEl>
                                          <p:spTgt spid="26"/>
                                        </p:tgtEl>
                                        <p:attrNameLst>
                                          <p:attrName>ppt_x</p:attrName>
                                          <p:attrName>ppt_y</p:attrName>
                                        </p:attrNameLst>
                                      </p:cBhvr>
                                      <p:rCtr x="22587" y="2685"/>
                                    </p:animMotion>
                                  </p:childTnLst>
                                </p:cTn>
                              </p:par>
                              <p:par>
                                <p:cTn id="7" presetID="37" presetClass="path" presetSubtype="0" accel="50000" decel="50000" fill="hold" grpId="0" nodeType="withEffect">
                                  <p:stCondLst>
                                    <p:cond delay="0"/>
                                  </p:stCondLst>
                                  <p:childTnLst>
                                    <p:animMotion origin="layout" path="M 0 7.40741E-7 L 0.12031 0.04005 C 0.14566 0.04907 0.18351 0.05393 0.22292 0.05393 C 0.26806 0.05393 0.30382 0.04907 0.32917 0.04005 L 0.45 7.40741E-7 " pathEditMode="relative" rAng="0" ptsTypes="AAAAA">
                                      <p:cBhvr>
                                        <p:cTn id="8" dur="2000" fill="hold"/>
                                        <p:tgtEl>
                                          <p:spTgt spid="27"/>
                                        </p:tgtEl>
                                        <p:attrNameLst>
                                          <p:attrName>ppt_x</p:attrName>
                                          <p:attrName>ppt_y</p:attrName>
                                        </p:attrNameLst>
                                      </p:cBhvr>
                                      <p:rCtr x="22500" y="2685"/>
                                    </p:animMotion>
                                  </p:childTnLst>
                                </p:cTn>
                              </p:par>
                              <p:par>
                                <p:cTn id="9" presetID="37" presetClass="path" presetSubtype="0" accel="50000" decel="50000" fill="hold" grpId="0" nodeType="withEffect">
                                  <p:stCondLst>
                                    <p:cond delay="0"/>
                                  </p:stCondLst>
                                  <p:childTnLst>
                                    <p:animMotion origin="layout" path="M -1.38889E-6 3.33333E-6 L 0.12014 0.04004 C 0.14514 0.04907 0.18316 0.05393 0.2224 0.05393 C 0.26719 0.05393 0.30313 0.04907 0.32813 0.04004 L 0.44879 3.33333E-6 " pathEditMode="relative" rAng="0" ptsTypes="AAAAA">
                                      <p:cBhvr>
                                        <p:cTn id="10" dur="2000" fill="hold"/>
                                        <p:tgtEl>
                                          <p:spTgt spid="28"/>
                                        </p:tgtEl>
                                        <p:attrNameLst>
                                          <p:attrName>ppt_x</p:attrName>
                                          <p:attrName>ppt_y</p:attrName>
                                        </p:attrNameLst>
                                      </p:cBhvr>
                                      <p:rCtr x="22431" y="2685"/>
                                    </p:animMotion>
                                  </p:childTnLst>
                                </p:cTn>
                              </p:par>
                              <p:par>
                                <p:cTn id="11" presetID="37" presetClass="path" presetSubtype="0" accel="50000" decel="50000" fill="hold" grpId="0" nodeType="withEffect">
                                  <p:stCondLst>
                                    <p:cond delay="0"/>
                                  </p:stCondLst>
                                  <p:childTnLst>
                                    <p:animMotion origin="layout" path="M -2.77778E-6 4.81481E-6 L 0.11893 0.04004 C 0.14393 0.04907 0.18125 0.05393 0.22014 0.05393 C 0.26459 0.05393 0.3 0.04907 0.325 0.04004 L 0.4441 4.81481E-6 " pathEditMode="relative" rAng="0" ptsTypes="AAAAA">
                                      <p:cBhvr>
                                        <p:cTn id="12" dur="2000" fill="hold"/>
                                        <p:tgtEl>
                                          <p:spTgt spid="20"/>
                                        </p:tgtEl>
                                        <p:attrNameLst>
                                          <p:attrName>ppt_x</p:attrName>
                                          <p:attrName>ppt_y</p:attrName>
                                        </p:attrNameLst>
                                      </p:cBhvr>
                                      <p:rCtr x="22205" y="2685"/>
                                    </p:animMotion>
                                  </p:childTnLst>
                                </p:cTn>
                              </p:par>
                              <p:par>
                                <p:cTn id="13" presetID="37" presetClass="path" presetSubtype="0" accel="50000" decel="50000" fill="hold" grpId="0" nodeType="withEffect">
                                  <p:stCondLst>
                                    <p:cond delay="0"/>
                                  </p:stCondLst>
                                  <p:childTnLst>
                                    <p:animMotion origin="layout" path="M -3.33333E-6 -4.07407E-6 L 0.11823 0.04005 C 0.14306 0.04908 0.18004 0.05394 0.21858 0.05394 C 0.26285 0.05394 0.29809 0.04908 0.32292 0.04005 L 0.44167 -4.07407E-6 " pathEditMode="relative" rAng="0" ptsTypes="AAAAA">
                                      <p:cBhvr>
                                        <p:cTn id="14" dur="2000" fill="hold"/>
                                        <p:tgtEl>
                                          <p:spTgt spid="21"/>
                                        </p:tgtEl>
                                        <p:attrNameLst>
                                          <p:attrName>ppt_x</p:attrName>
                                          <p:attrName>ppt_y</p:attrName>
                                        </p:attrNameLst>
                                      </p:cBhvr>
                                      <p:rCtr x="22083" y="2685"/>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7" presetClass="path" presetSubtype="0" accel="50000" decel="50000" fill="hold" grpId="1" nodeType="clickEffect">
                                  <p:stCondLst>
                                    <p:cond delay="0"/>
                                  </p:stCondLst>
                                  <p:childTnLst>
                                    <p:animMotion origin="layout" path="M -0.00087 -0.00046 L 0.11892 0.02593 C 0.14392 0.03218 0.18142 0.03565 0.22066 0.03565 C 0.26545 0.03565 0.30121 0.03218 0.32621 0.02593 L 0.44635 -0.00046 " pathEditMode="fixed" rAng="0" ptsTypes="AAAAA">
                                      <p:cBhvr>
                                        <p:cTn id="24" dur="2000" fill="hold"/>
                                        <p:tgtEl>
                                          <p:spTgt spid="29"/>
                                        </p:tgtEl>
                                        <p:attrNameLst>
                                          <p:attrName>ppt_x</p:attrName>
                                          <p:attrName>ppt_y</p:attrName>
                                        </p:attrNameLst>
                                      </p:cBhvr>
                                      <p:rCtr x="22361" y="1806"/>
                                    </p:animMotion>
                                  </p:childTnLst>
                                </p:cTn>
                              </p:par>
                            </p:childTnLst>
                          </p:cTn>
                        </p:par>
                      </p:childTnLst>
                    </p:cTn>
                  </p:par>
                  <p:par>
                    <p:cTn id="25" fill="hold">
                      <p:stCondLst>
                        <p:cond delay="indefinite"/>
                      </p:stCondLst>
                      <p:childTnLst>
                        <p:par>
                          <p:cTn id="26" fill="hold">
                            <p:stCondLst>
                              <p:cond delay="0"/>
                            </p:stCondLst>
                            <p:childTnLst>
                              <p:par>
                                <p:cTn id="27" presetID="37" presetClass="path" presetSubtype="0" accel="50000" decel="50000" fill="hold" grpId="1" nodeType="clickEffect">
                                  <p:stCondLst>
                                    <p:cond delay="0"/>
                                  </p:stCondLst>
                                  <p:childTnLst>
                                    <p:animMotion origin="layout" path="M 2.77778E-6 -3.7037E-7 L 0.11875 -0.03819 C 0.14375 -0.04676 0.1809 -0.05139 0.21979 -0.05139 C 0.26406 -0.05139 0.29948 -0.04676 0.32448 -0.03819 L 0.4434 -3.7037E-7 " pathEditMode="relative" rAng="0" ptsTypes="AAAAA">
                                      <p:cBhvr>
                                        <p:cTn id="28" dur="2000" fill="hold"/>
                                        <p:tgtEl>
                                          <p:spTgt spid="12"/>
                                        </p:tgtEl>
                                        <p:attrNameLst>
                                          <p:attrName>ppt_x</p:attrName>
                                          <p:attrName>ppt_y</p:attrName>
                                        </p:attrNameLst>
                                      </p:cBhvr>
                                      <p:rCtr x="22170" y="-25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1" animBg="1"/>
      <p:bldP spid="20" grpId="0" animBg="1"/>
      <p:bldP spid="21" grpId="0" animBg="1"/>
      <p:bldP spid="26" grpId="0" animBg="1"/>
      <p:bldP spid="27" grpId="0" animBg="1"/>
      <p:bldP spid="28" grpId="0" animBg="1"/>
      <p:bldP spid="29" grpId="0" animBg="1"/>
      <p:bldP spid="29" grpId="1" animBg="1"/>
      <p:bldP spid="3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p:spPr>
        <p:txBody>
          <a:bodyPr/>
          <a:lstStyle/>
          <a:p>
            <a:r>
              <a:rPr kumimoji="1" lang="ja-JP" altLang="en-US" dirty="0" smtClean="0"/>
              <a:t>マイグレーション時間</a:t>
            </a:r>
            <a:endParaRPr kumimoji="1" lang="ja-JP" altLang="en-US" dirty="0"/>
          </a:p>
        </p:txBody>
      </p:sp>
      <p:sp>
        <p:nvSpPr>
          <p:cNvPr id="6" name="コンテンツ プレースホルダー 5"/>
          <p:cNvSpPr>
            <a:spLocks noGrp="1"/>
          </p:cNvSpPr>
          <p:nvPr>
            <p:ph idx="1"/>
          </p:nvPr>
        </p:nvSpPr>
        <p:spPr/>
        <p:txBody>
          <a:bodyPr>
            <a:normAutofit/>
          </a:bodyPr>
          <a:lstStyle/>
          <a:p>
            <a:r>
              <a:rPr kumimoji="1" lang="en-US" altLang="ja-JP" dirty="0" smtClean="0"/>
              <a:t>VM</a:t>
            </a:r>
            <a:r>
              <a:rPr kumimoji="1" lang="ja-JP" altLang="en-US" dirty="0" smtClean="0"/>
              <a:t>のマイグレーションにかかる時間を測定</a:t>
            </a:r>
            <a:endParaRPr kumimoji="1" lang="en-US" altLang="ja-JP" dirty="0" smtClean="0"/>
          </a:p>
          <a:p>
            <a:pPr lvl="1"/>
            <a:r>
              <a:rPr lang="ja-JP" altLang="en-US" dirty="0"/>
              <a:t>十分なメモリがある場合と比べて従来の仮想メモリは</a:t>
            </a:r>
            <a:r>
              <a:rPr lang="en-US" altLang="ja-JP" dirty="0"/>
              <a:t>2.1</a:t>
            </a:r>
            <a:r>
              <a:rPr lang="ja-JP" altLang="en-US" dirty="0"/>
              <a:t>倍</a:t>
            </a:r>
            <a:r>
              <a:rPr lang="ja-JP" altLang="en-US" dirty="0" smtClean="0"/>
              <a:t>増加</a:t>
            </a:r>
            <a:endParaRPr lang="en-US" altLang="ja-JP" dirty="0" smtClean="0"/>
          </a:p>
          <a:p>
            <a:pPr lvl="1"/>
            <a:r>
              <a:rPr lang="en-US" altLang="ja-JP" dirty="0" err="1" smtClean="0"/>
              <a:t>VMemDirect</a:t>
            </a:r>
            <a:r>
              <a:rPr lang="ja-JP" altLang="en-US" dirty="0" smtClean="0"/>
              <a:t>は同程度</a:t>
            </a:r>
            <a:endParaRPr lang="en-US" altLang="ja-JP" dirty="0" smtClean="0"/>
          </a:p>
          <a:p>
            <a:pPr lvl="2"/>
            <a:r>
              <a:rPr lang="ja-JP" altLang="en-US" dirty="0"/>
              <a:t>チャンク単位で直接転送した効果</a:t>
            </a:r>
            <a:endParaRPr lang="en-US" altLang="ja-JP" dirty="0" smtClean="0"/>
          </a:p>
          <a:p>
            <a:pPr lvl="2"/>
            <a:r>
              <a:rPr lang="ja-JP" altLang="en-US" dirty="0" smtClean="0"/>
              <a:t>ページ単位では従来の仮想メモリより増加</a:t>
            </a:r>
            <a:endParaRPr lang="en-US" altLang="ja-JP" dirty="0" smtClean="0"/>
          </a:p>
        </p:txBody>
      </p:sp>
      <p:sp>
        <p:nvSpPr>
          <p:cNvPr id="5" name="スライド番号プレースホルダー 4"/>
          <p:cNvSpPr>
            <a:spLocks noGrp="1"/>
          </p:cNvSpPr>
          <p:nvPr>
            <p:ph type="sldNum" sz="quarter" idx="12"/>
          </p:nvPr>
        </p:nvSpPr>
        <p:spPr>
          <a:xfrm>
            <a:off x="6457950" y="6356351"/>
            <a:ext cx="2057400" cy="365125"/>
          </a:xfrm>
        </p:spPr>
        <p:txBody>
          <a:bodyPr/>
          <a:lstStyle/>
          <a:p>
            <a:fld id="{F977288F-F332-9F4C-A5D1-EBEF89371724}" type="slidenum">
              <a:rPr kumimoji="1" lang="ja-JP" altLang="en-US" smtClean="0"/>
              <a:t>20</a:t>
            </a:fld>
            <a:endParaRPr kumimoji="1" lang="ja-JP" altLang="en-US"/>
          </a:p>
        </p:txBody>
      </p:sp>
      <p:sp>
        <p:nvSpPr>
          <p:cNvPr id="10" name="TextBox 8"/>
          <p:cNvSpPr txBox="1"/>
          <p:nvPr/>
        </p:nvSpPr>
        <p:spPr>
          <a:xfrm>
            <a:off x="7189107" y="4937760"/>
            <a:ext cx="1436612" cy="646331"/>
          </a:xfrm>
          <a:prstGeom prst="rect">
            <a:avLst/>
          </a:prstGeom>
          <a:noFill/>
          <a:ln>
            <a:solidFill>
              <a:schemeClr val="tx1"/>
            </a:solidFill>
          </a:ln>
        </p:spPr>
        <p:txBody>
          <a:bodyPr wrap="none" rtlCol="0">
            <a:spAutoFit/>
          </a:bodyPr>
          <a:lstStyle/>
          <a:p>
            <a:r>
              <a:rPr kumimoji="1" lang="en-US" altLang="ja-JP" dirty="0"/>
              <a:t>VM</a:t>
            </a:r>
            <a:r>
              <a:rPr lang="ja-JP" altLang="en-US" dirty="0"/>
              <a:t>のメモリ</a:t>
            </a:r>
            <a:endParaRPr lang="en-US" altLang="ja-JP" dirty="0"/>
          </a:p>
          <a:p>
            <a:r>
              <a:rPr kumimoji="1" lang="en-US" altLang="ja-JP" dirty="0" smtClean="0"/>
              <a:t>12GB</a:t>
            </a:r>
            <a:endParaRPr kumimoji="1" lang="ja-JP" altLang="en-US" dirty="0"/>
          </a:p>
        </p:txBody>
      </p:sp>
      <p:graphicFrame>
        <p:nvGraphicFramePr>
          <p:cNvPr id="11" name="グラフ 10"/>
          <p:cNvGraphicFramePr>
            <a:graphicFrameLocks/>
          </p:cNvGraphicFramePr>
          <p:nvPr>
            <p:extLst>
              <p:ext uri="{D42A27DB-BD31-4B8C-83A1-F6EECF244321}">
                <p14:modId xmlns:p14="http://schemas.microsoft.com/office/powerpoint/2010/main" val="2049987083"/>
              </p:ext>
            </p:extLst>
          </p:nvPr>
        </p:nvGraphicFramePr>
        <p:xfrm>
          <a:off x="1782305" y="4094282"/>
          <a:ext cx="4934245" cy="27277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572964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マイグレーションの最終段階で</a:t>
            </a:r>
            <a:r>
              <a:rPr lang="en-US" altLang="ja-JP" dirty="0" smtClean="0"/>
              <a:t>VM</a:t>
            </a:r>
            <a:r>
              <a:rPr kumimoji="1" lang="ja-JP" altLang="en-US" dirty="0" smtClean="0"/>
              <a:t>が停止する時間を測定</a:t>
            </a:r>
            <a:endParaRPr kumimoji="1" lang="en-US" altLang="ja-JP" dirty="0" smtClean="0"/>
          </a:p>
          <a:p>
            <a:pPr lvl="1"/>
            <a:r>
              <a:rPr lang="ja-JP" altLang="en-US" dirty="0"/>
              <a:t>十分なメモリがある場合と比べて従来の仮想</a:t>
            </a:r>
            <a:r>
              <a:rPr lang="ja-JP" altLang="en-US" dirty="0" smtClean="0"/>
              <a:t>メモリは</a:t>
            </a:r>
            <a:r>
              <a:rPr lang="en-US" altLang="ja-JP" dirty="0" smtClean="0"/>
              <a:t>6.8</a:t>
            </a:r>
            <a:r>
              <a:rPr lang="ja-JP" altLang="en-US" dirty="0" smtClean="0"/>
              <a:t>倍の増加</a:t>
            </a:r>
            <a:endParaRPr lang="en-US" altLang="ja-JP" dirty="0" smtClean="0"/>
          </a:p>
          <a:p>
            <a:pPr lvl="1"/>
            <a:r>
              <a:rPr kumimoji="1" lang="en-US" altLang="ja-JP" dirty="0" err="1" smtClean="0"/>
              <a:t>VMemDirect</a:t>
            </a:r>
            <a:r>
              <a:rPr kumimoji="1" lang="ja-JP" altLang="en-US" dirty="0" smtClean="0"/>
              <a:t>は同程度</a:t>
            </a:r>
            <a:endParaRPr kumimoji="1" lang="en-US" altLang="ja-JP" dirty="0" smtClean="0"/>
          </a:p>
          <a:p>
            <a:pPr lvl="2"/>
            <a:r>
              <a:rPr lang="ja-JP" altLang="en-US" dirty="0"/>
              <a:t>仮想化</a:t>
            </a:r>
            <a:r>
              <a:rPr lang="ja-JP" altLang="en-US" dirty="0" smtClean="0"/>
              <a:t>ソフトウェアのページアウトを防いだ効果</a:t>
            </a:r>
            <a:endParaRPr kumimoji="1" lang="ja-JP" altLang="en-US" dirty="0"/>
          </a:p>
        </p:txBody>
      </p:sp>
      <p:sp>
        <p:nvSpPr>
          <p:cNvPr id="3" name="スライド番号プレースホルダー 2"/>
          <p:cNvSpPr>
            <a:spLocks noGrp="1"/>
          </p:cNvSpPr>
          <p:nvPr>
            <p:ph type="sldNum" sz="quarter" idx="12"/>
          </p:nvPr>
        </p:nvSpPr>
        <p:spPr/>
        <p:txBody>
          <a:bodyPr/>
          <a:lstStyle/>
          <a:p>
            <a:fld id="{F977288F-F332-9F4C-A5D1-EBEF89371724}" type="slidenum">
              <a:rPr kumimoji="1" lang="ja-JP" altLang="en-US" smtClean="0"/>
              <a:t>21</a:t>
            </a:fld>
            <a:endParaRPr kumimoji="1" lang="ja-JP" altLang="en-US"/>
          </a:p>
        </p:txBody>
      </p:sp>
      <p:sp>
        <p:nvSpPr>
          <p:cNvPr id="4" name="タイトル 3"/>
          <p:cNvSpPr>
            <a:spLocks noGrp="1"/>
          </p:cNvSpPr>
          <p:nvPr>
            <p:ph type="title"/>
          </p:nvPr>
        </p:nvSpPr>
        <p:spPr/>
        <p:txBody>
          <a:bodyPr/>
          <a:lstStyle/>
          <a:p>
            <a:r>
              <a:rPr kumimoji="1" lang="ja-JP" altLang="en-US" dirty="0" smtClean="0"/>
              <a:t>ダウンタイム</a:t>
            </a:r>
            <a:endParaRPr kumimoji="1" lang="ja-JP" altLang="en-US" dirty="0"/>
          </a:p>
        </p:txBody>
      </p:sp>
      <p:sp>
        <p:nvSpPr>
          <p:cNvPr id="8" name="TextBox 8"/>
          <p:cNvSpPr txBox="1"/>
          <p:nvPr/>
        </p:nvSpPr>
        <p:spPr>
          <a:xfrm>
            <a:off x="6887126" y="4517513"/>
            <a:ext cx="1436612" cy="646331"/>
          </a:xfrm>
          <a:prstGeom prst="rect">
            <a:avLst/>
          </a:prstGeom>
          <a:noFill/>
          <a:ln>
            <a:solidFill>
              <a:schemeClr val="tx1"/>
            </a:solidFill>
          </a:ln>
        </p:spPr>
        <p:txBody>
          <a:bodyPr wrap="none" rtlCol="0">
            <a:spAutoFit/>
          </a:bodyPr>
          <a:lstStyle/>
          <a:p>
            <a:r>
              <a:rPr kumimoji="1" lang="en-US" altLang="ja-JP" dirty="0"/>
              <a:t>VM</a:t>
            </a:r>
            <a:r>
              <a:rPr lang="ja-JP" altLang="en-US" dirty="0"/>
              <a:t>のメモリ</a:t>
            </a:r>
            <a:endParaRPr lang="en-US" altLang="ja-JP" dirty="0"/>
          </a:p>
          <a:p>
            <a:r>
              <a:rPr kumimoji="1" lang="en-US" altLang="ja-JP" dirty="0" smtClean="0"/>
              <a:t>12GB</a:t>
            </a:r>
            <a:endParaRPr kumimoji="1" lang="ja-JP" altLang="en-US" dirty="0"/>
          </a:p>
        </p:txBody>
      </p:sp>
      <p:graphicFrame>
        <p:nvGraphicFramePr>
          <p:cNvPr id="9" name="グラフ 8"/>
          <p:cNvGraphicFramePr>
            <a:graphicFrameLocks/>
          </p:cNvGraphicFramePr>
          <p:nvPr>
            <p:extLst>
              <p:ext uri="{D42A27DB-BD31-4B8C-83A1-F6EECF244321}">
                <p14:modId xmlns:p14="http://schemas.microsoft.com/office/powerpoint/2010/main" val="1212015967"/>
              </p:ext>
            </p:extLst>
          </p:nvPr>
        </p:nvGraphicFramePr>
        <p:xfrm>
          <a:off x="1952786" y="4092576"/>
          <a:ext cx="4742728" cy="26289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488066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kumimoji="1" lang="ja-JP" altLang="en-US" dirty="0" smtClean="0"/>
              <a:t>スワップ領域として様々なディスクを用いた場合のマイグレーション性能を測定</a:t>
            </a:r>
            <a:endParaRPr kumimoji="1" lang="en-US" altLang="ja-JP" dirty="0" smtClean="0"/>
          </a:p>
          <a:p>
            <a:pPr lvl="1"/>
            <a:r>
              <a:rPr lang="en-US" altLang="ja-JP" dirty="0" smtClean="0"/>
              <a:t>SATA 3 HDD, </a:t>
            </a:r>
            <a:r>
              <a:rPr lang="en-US" altLang="ja-JP" dirty="0"/>
              <a:t>Crucial MX300 SSD</a:t>
            </a:r>
            <a:r>
              <a:rPr lang="ja-JP" altLang="en-US" dirty="0" smtClean="0"/>
              <a:t>と比較</a:t>
            </a:r>
            <a:endParaRPr lang="en-US" altLang="ja-JP" dirty="0" smtClean="0"/>
          </a:p>
          <a:p>
            <a:pPr lvl="1"/>
            <a:r>
              <a:rPr lang="ja-JP" altLang="en-US" dirty="0" smtClean="0"/>
              <a:t>マイグレーション時間は</a:t>
            </a:r>
            <a:r>
              <a:rPr lang="en-US" altLang="ja-JP" dirty="0" smtClean="0"/>
              <a:t>20〜79%</a:t>
            </a:r>
            <a:r>
              <a:rPr lang="ja-JP" altLang="en-US" dirty="0" smtClean="0"/>
              <a:t>短縮</a:t>
            </a:r>
            <a:endParaRPr lang="en-US" altLang="ja-JP" dirty="0" smtClean="0"/>
          </a:p>
          <a:p>
            <a:pPr lvl="1"/>
            <a:r>
              <a:rPr kumimoji="1" lang="ja-JP" altLang="en-US" dirty="0" smtClean="0"/>
              <a:t>ダウンタイムは</a:t>
            </a:r>
            <a:r>
              <a:rPr kumimoji="1" lang="en-US" altLang="ja-JP" dirty="0" smtClean="0"/>
              <a:t>86〜95%</a:t>
            </a:r>
            <a:r>
              <a:rPr kumimoji="1" lang="ja-JP" altLang="en-US" dirty="0" smtClean="0"/>
              <a:t>短縮</a:t>
            </a:r>
            <a:endParaRPr kumimoji="1" lang="en-US" altLang="ja-JP" dirty="0" smtClean="0"/>
          </a:p>
          <a:p>
            <a:pPr lvl="1"/>
            <a:endParaRPr kumimoji="1" lang="ja-JP" altLang="en-US" dirty="0"/>
          </a:p>
        </p:txBody>
      </p:sp>
      <p:sp>
        <p:nvSpPr>
          <p:cNvPr id="3" name="Slide Number Placeholder 2"/>
          <p:cNvSpPr>
            <a:spLocks noGrp="1"/>
          </p:cNvSpPr>
          <p:nvPr>
            <p:ph type="sldNum" sz="quarter" idx="12"/>
          </p:nvPr>
        </p:nvSpPr>
        <p:spPr/>
        <p:txBody>
          <a:bodyPr/>
          <a:lstStyle/>
          <a:p>
            <a:fld id="{F977288F-F332-9F4C-A5D1-EBEF89371724}" type="slidenum">
              <a:rPr kumimoji="1" lang="ja-JP" altLang="en-US" smtClean="0"/>
              <a:t>22</a:t>
            </a:fld>
            <a:endParaRPr kumimoji="1" lang="ja-JP" altLang="en-US"/>
          </a:p>
        </p:txBody>
      </p:sp>
      <p:sp>
        <p:nvSpPr>
          <p:cNvPr id="4" name="Title 3"/>
          <p:cNvSpPr>
            <a:spLocks noGrp="1"/>
          </p:cNvSpPr>
          <p:nvPr>
            <p:ph type="title"/>
          </p:nvPr>
        </p:nvSpPr>
        <p:spPr/>
        <p:txBody>
          <a:bodyPr/>
          <a:lstStyle/>
          <a:p>
            <a:r>
              <a:rPr kumimoji="1" lang="ja-JP" altLang="en-US" dirty="0"/>
              <a:t>スワップ領域の性能の影響</a:t>
            </a:r>
          </a:p>
        </p:txBody>
      </p:sp>
      <p:graphicFrame>
        <p:nvGraphicFramePr>
          <p:cNvPr id="52" name="グラフ 51"/>
          <p:cNvGraphicFramePr>
            <a:graphicFrameLocks/>
          </p:cNvGraphicFramePr>
          <p:nvPr>
            <p:extLst>
              <p:ext uri="{D42A27DB-BD31-4B8C-83A1-F6EECF244321}">
                <p14:modId xmlns:p14="http://schemas.microsoft.com/office/powerpoint/2010/main" val="1944075589"/>
              </p:ext>
            </p:extLst>
          </p:nvPr>
        </p:nvGraphicFramePr>
        <p:xfrm>
          <a:off x="4644996" y="4122497"/>
          <a:ext cx="4030811" cy="2649953"/>
        </p:xfrm>
        <a:graphic>
          <a:graphicData uri="http://schemas.openxmlformats.org/drawingml/2006/chart">
            <c:chart xmlns:c="http://schemas.openxmlformats.org/drawingml/2006/chart" xmlns:r="http://schemas.openxmlformats.org/officeDocument/2006/relationships" r:id="rId3"/>
          </a:graphicData>
        </a:graphic>
      </p:graphicFrame>
      <p:sp>
        <p:nvSpPr>
          <p:cNvPr id="53" name="テキスト ボックス 52"/>
          <p:cNvSpPr txBox="1"/>
          <p:nvPr/>
        </p:nvSpPr>
        <p:spPr>
          <a:xfrm>
            <a:off x="5571125" y="4051774"/>
            <a:ext cx="557719" cy="253916"/>
          </a:xfrm>
          <a:prstGeom prst="rect">
            <a:avLst/>
          </a:prstGeom>
          <a:noFill/>
        </p:spPr>
        <p:txBody>
          <a:bodyPr wrap="square" rtlCol="0">
            <a:spAutoFit/>
          </a:bodyPr>
          <a:lstStyle/>
          <a:p>
            <a:r>
              <a:rPr kumimoji="1" lang="en-US" altLang="ja-JP" sz="1050" dirty="0" smtClean="0"/>
              <a:t>16</a:t>
            </a:r>
            <a:endParaRPr kumimoji="1" lang="ja-JP" altLang="en-US" sz="1050" dirty="0"/>
          </a:p>
        </p:txBody>
      </p:sp>
      <p:graphicFrame>
        <p:nvGraphicFramePr>
          <p:cNvPr id="54" name="グラフ 53"/>
          <p:cNvGraphicFramePr>
            <a:graphicFrameLocks/>
          </p:cNvGraphicFramePr>
          <p:nvPr>
            <p:extLst>
              <p:ext uri="{D42A27DB-BD31-4B8C-83A1-F6EECF244321}">
                <p14:modId xmlns:p14="http://schemas.microsoft.com/office/powerpoint/2010/main" val="1316536436"/>
              </p:ext>
            </p:extLst>
          </p:nvPr>
        </p:nvGraphicFramePr>
        <p:xfrm>
          <a:off x="384587" y="4122498"/>
          <a:ext cx="4260409" cy="2649952"/>
        </p:xfrm>
        <a:graphic>
          <a:graphicData uri="http://schemas.openxmlformats.org/drawingml/2006/chart">
            <c:chart xmlns:c="http://schemas.openxmlformats.org/drawingml/2006/chart" xmlns:r="http://schemas.openxmlformats.org/officeDocument/2006/relationships" r:id="rId4"/>
          </a:graphicData>
        </a:graphic>
      </p:graphicFrame>
      <p:cxnSp>
        <p:nvCxnSpPr>
          <p:cNvPr id="6" name="Straight Arrow Connector 5"/>
          <p:cNvCxnSpPr/>
          <p:nvPr/>
        </p:nvCxnSpPr>
        <p:spPr>
          <a:xfrm>
            <a:off x="1820018" y="4348651"/>
            <a:ext cx="197318" cy="811178"/>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947990" y="4558704"/>
            <a:ext cx="583814" cy="369332"/>
          </a:xfrm>
          <a:prstGeom prst="rect">
            <a:avLst/>
          </a:prstGeom>
          <a:noFill/>
          <a:ln>
            <a:noFill/>
          </a:ln>
        </p:spPr>
        <p:txBody>
          <a:bodyPr wrap="none" rtlCol="0">
            <a:spAutoFit/>
          </a:bodyPr>
          <a:lstStyle/>
          <a:p>
            <a:r>
              <a:rPr kumimoji="1" lang="en-US" altLang="ja-JP" dirty="0"/>
              <a:t>79%</a:t>
            </a:r>
            <a:endParaRPr kumimoji="1" lang="ja-JP" altLang="en-US" dirty="0"/>
          </a:p>
        </p:txBody>
      </p:sp>
      <p:sp>
        <p:nvSpPr>
          <p:cNvPr id="12" name="TextBox 8"/>
          <p:cNvSpPr txBox="1"/>
          <p:nvPr/>
        </p:nvSpPr>
        <p:spPr>
          <a:xfrm>
            <a:off x="7322801" y="3296778"/>
            <a:ext cx="1436612" cy="646331"/>
          </a:xfrm>
          <a:prstGeom prst="rect">
            <a:avLst/>
          </a:prstGeom>
          <a:noFill/>
          <a:ln>
            <a:solidFill>
              <a:schemeClr val="tx1"/>
            </a:solidFill>
          </a:ln>
        </p:spPr>
        <p:txBody>
          <a:bodyPr wrap="none" rtlCol="0">
            <a:spAutoFit/>
          </a:bodyPr>
          <a:lstStyle/>
          <a:p>
            <a:r>
              <a:rPr kumimoji="1" lang="en-US" altLang="ja-JP"/>
              <a:t>VM</a:t>
            </a:r>
            <a:r>
              <a:rPr lang="ja-JP" altLang="en-US" dirty="0"/>
              <a:t>のメモリ</a:t>
            </a:r>
            <a:endParaRPr lang="en-US" altLang="ja-JP" dirty="0"/>
          </a:p>
          <a:p>
            <a:r>
              <a:rPr kumimoji="1" lang="en-US" altLang="ja-JP" dirty="0"/>
              <a:t>2GB</a:t>
            </a:r>
            <a:endParaRPr kumimoji="1" lang="ja-JP" altLang="en-US" dirty="0"/>
          </a:p>
        </p:txBody>
      </p:sp>
      <p:cxnSp>
        <p:nvCxnSpPr>
          <p:cNvPr id="13" name="Straight Arrow Connector 5"/>
          <p:cNvCxnSpPr/>
          <p:nvPr/>
        </p:nvCxnSpPr>
        <p:spPr>
          <a:xfrm>
            <a:off x="2639071" y="5778240"/>
            <a:ext cx="474501" cy="74692"/>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5"/>
          <p:cNvCxnSpPr/>
          <p:nvPr/>
        </p:nvCxnSpPr>
        <p:spPr>
          <a:xfrm>
            <a:off x="3894558" y="5845120"/>
            <a:ext cx="290288" cy="255924"/>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9" name="TextBox 6"/>
          <p:cNvSpPr txBox="1"/>
          <p:nvPr/>
        </p:nvSpPr>
        <p:spPr>
          <a:xfrm>
            <a:off x="2653131" y="5395206"/>
            <a:ext cx="583814" cy="369332"/>
          </a:xfrm>
          <a:prstGeom prst="rect">
            <a:avLst/>
          </a:prstGeom>
          <a:noFill/>
          <a:ln>
            <a:noFill/>
          </a:ln>
        </p:spPr>
        <p:txBody>
          <a:bodyPr wrap="none" rtlCol="0">
            <a:spAutoFit/>
          </a:bodyPr>
          <a:lstStyle/>
          <a:p>
            <a:r>
              <a:rPr kumimoji="1" lang="en-US" altLang="ja-JP" dirty="0" smtClean="0"/>
              <a:t>20%</a:t>
            </a:r>
            <a:endParaRPr kumimoji="1" lang="ja-JP" altLang="en-US" dirty="0"/>
          </a:p>
        </p:txBody>
      </p:sp>
      <p:sp>
        <p:nvSpPr>
          <p:cNvPr id="20" name="TextBox 6"/>
          <p:cNvSpPr txBox="1"/>
          <p:nvPr/>
        </p:nvSpPr>
        <p:spPr>
          <a:xfrm>
            <a:off x="3718867" y="5486674"/>
            <a:ext cx="582044" cy="369332"/>
          </a:xfrm>
          <a:prstGeom prst="rect">
            <a:avLst/>
          </a:prstGeom>
          <a:noFill/>
          <a:ln>
            <a:noFill/>
          </a:ln>
        </p:spPr>
        <p:txBody>
          <a:bodyPr wrap="square" rtlCol="0">
            <a:spAutoFit/>
          </a:bodyPr>
          <a:lstStyle/>
          <a:p>
            <a:r>
              <a:rPr kumimoji="1" lang="en-US" altLang="ja-JP" dirty="0" smtClean="0"/>
              <a:t>56%</a:t>
            </a:r>
            <a:endParaRPr kumimoji="1" lang="ja-JP" altLang="en-US" dirty="0"/>
          </a:p>
        </p:txBody>
      </p:sp>
      <p:cxnSp>
        <p:nvCxnSpPr>
          <p:cNvPr id="22" name="Straight Arrow Connector 5"/>
          <p:cNvCxnSpPr/>
          <p:nvPr/>
        </p:nvCxnSpPr>
        <p:spPr>
          <a:xfrm>
            <a:off x="6005586" y="4305690"/>
            <a:ext cx="223864" cy="1881551"/>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3" name="TextBox 6"/>
          <p:cNvSpPr txBox="1"/>
          <p:nvPr/>
        </p:nvSpPr>
        <p:spPr>
          <a:xfrm>
            <a:off x="6076587" y="4376413"/>
            <a:ext cx="583814" cy="369332"/>
          </a:xfrm>
          <a:prstGeom prst="rect">
            <a:avLst/>
          </a:prstGeom>
          <a:noFill/>
          <a:ln>
            <a:noFill/>
          </a:ln>
        </p:spPr>
        <p:txBody>
          <a:bodyPr wrap="none" rtlCol="0">
            <a:spAutoFit/>
          </a:bodyPr>
          <a:lstStyle/>
          <a:p>
            <a:r>
              <a:rPr kumimoji="1" lang="en-US" altLang="ja-JP" dirty="0" smtClean="0"/>
              <a:t>95%</a:t>
            </a:r>
            <a:endParaRPr kumimoji="1" lang="ja-JP" altLang="en-US" dirty="0"/>
          </a:p>
        </p:txBody>
      </p:sp>
      <p:cxnSp>
        <p:nvCxnSpPr>
          <p:cNvPr id="26" name="Straight Arrow Connector 5"/>
          <p:cNvCxnSpPr/>
          <p:nvPr/>
        </p:nvCxnSpPr>
        <p:spPr>
          <a:xfrm>
            <a:off x="7143993" y="5379856"/>
            <a:ext cx="105708" cy="807385"/>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5"/>
          <p:cNvCxnSpPr/>
          <p:nvPr/>
        </p:nvCxnSpPr>
        <p:spPr>
          <a:xfrm>
            <a:off x="8164244" y="5292090"/>
            <a:ext cx="92367" cy="837328"/>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3" name="TextBox 6"/>
          <p:cNvSpPr txBox="1"/>
          <p:nvPr/>
        </p:nvSpPr>
        <p:spPr>
          <a:xfrm>
            <a:off x="7006226" y="4975163"/>
            <a:ext cx="583814" cy="369332"/>
          </a:xfrm>
          <a:prstGeom prst="rect">
            <a:avLst/>
          </a:prstGeom>
          <a:noFill/>
          <a:ln>
            <a:noFill/>
          </a:ln>
        </p:spPr>
        <p:txBody>
          <a:bodyPr wrap="none" rtlCol="0">
            <a:spAutoFit/>
          </a:bodyPr>
          <a:lstStyle/>
          <a:p>
            <a:r>
              <a:rPr kumimoji="1" lang="en-US" altLang="ja-JP" smtClean="0"/>
              <a:t>87%</a:t>
            </a:r>
            <a:endParaRPr kumimoji="1" lang="ja-JP" altLang="en-US" dirty="0"/>
          </a:p>
        </p:txBody>
      </p:sp>
      <p:sp>
        <p:nvSpPr>
          <p:cNvPr id="34" name="TextBox 6"/>
          <p:cNvSpPr txBox="1"/>
          <p:nvPr/>
        </p:nvSpPr>
        <p:spPr>
          <a:xfrm>
            <a:off x="8177060" y="4928036"/>
            <a:ext cx="583814" cy="369332"/>
          </a:xfrm>
          <a:prstGeom prst="rect">
            <a:avLst/>
          </a:prstGeom>
          <a:noFill/>
          <a:ln>
            <a:noFill/>
          </a:ln>
        </p:spPr>
        <p:txBody>
          <a:bodyPr wrap="none" rtlCol="0">
            <a:spAutoFit/>
          </a:bodyPr>
          <a:lstStyle/>
          <a:p>
            <a:r>
              <a:rPr kumimoji="1" lang="en-US" altLang="ja-JP" dirty="0" smtClean="0"/>
              <a:t>86%</a:t>
            </a:r>
            <a:endParaRPr kumimoji="1" lang="ja-JP" altLang="en-US" dirty="0"/>
          </a:p>
        </p:txBody>
      </p:sp>
      <p:sp>
        <p:nvSpPr>
          <p:cNvPr id="24" name="テキスト ボックス 23"/>
          <p:cNvSpPr txBox="1"/>
          <p:nvPr/>
        </p:nvSpPr>
        <p:spPr>
          <a:xfrm>
            <a:off x="1337180" y="4061225"/>
            <a:ext cx="557719" cy="253916"/>
          </a:xfrm>
          <a:prstGeom prst="rect">
            <a:avLst/>
          </a:prstGeom>
          <a:noFill/>
        </p:spPr>
        <p:txBody>
          <a:bodyPr wrap="square" rtlCol="0">
            <a:spAutoFit/>
          </a:bodyPr>
          <a:lstStyle/>
          <a:p>
            <a:r>
              <a:rPr lang="en-US" altLang="ja-JP" sz="1050" smtClean="0"/>
              <a:t>52</a:t>
            </a:r>
            <a:endParaRPr kumimoji="1" lang="ja-JP" altLang="en-US" sz="1050" dirty="0"/>
          </a:p>
        </p:txBody>
      </p:sp>
    </p:spTree>
    <p:extLst>
      <p:ext uri="{BB962C8B-B14F-4D97-AF65-F5344CB8AC3E}">
        <p14:creationId xmlns:p14="http://schemas.microsoft.com/office/powerpoint/2010/main" val="18038653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マイグレーション後</a:t>
            </a:r>
            <a:r>
              <a:rPr lang="ja-JP" altLang="en-US" dirty="0" smtClean="0"/>
              <a:t>の</a:t>
            </a:r>
            <a:r>
              <a:rPr kumimoji="1" lang="en-US" altLang="ja-JP" dirty="0" err="1" smtClean="0"/>
              <a:t>memcached</a:t>
            </a:r>
            <a:r>
              <a:rPr kumimoji="1" lang="ja-JP" altLang="en-US" dirty="0" smtClean="0"/>
              <a:t>の</a:t>
            </a:r>
            <a:r>
              <a:rPr lang="ja-JP" altLang="en-US" dirty="0" smtClean="0"/>
              <a:t>性能</a:t>
            </a:r>
            <a:r>
              <a:rPr kumimoji="1" lang="ja-JP" altLang="en-US" dirty="0" smtClean="0"/>
              <a:t>を測定</a:t>
            </a:r>
            <a:endParaRPr kumimoji="1" lang="en-US" altLang="ja-JP" dirty="0" smtClean="0"/>
          </a:p>
          <a:p>
            <a:pPr lvl="1"/>
            <a:r>
              <a:rPr lang="ja-JP" altLang="en-US" dirty="0" smtClean="0"/>
              <a:t>マイグレーション前後で同じベンチマークを実行</a:t>
            </a:r>
            <a:endParaRPr lang="en-US" altLang="ja-JP" dirty="0" smtClean="0"/>
          </a:p>
          <a:p>
            <a:pPr lvl="1"/>
            <a:r>
              <a:rPr lang="ja-JP" altLang="en-US" dirty="0" smtClean="0"/>
              <a:t>従来の仮想メモリと比べて</a:t>
            </a:r>
            <a:r>
              <a:rPr lang="en-US" altLang="ja-JP" dirty="0" smtClean="0"/>
              <a:t>32</a:t>
            </a:r>
            <a:r>
              <a:rPr lang="ja-JP" altLang="en-US" dirty="0" smtClean="0"/>
              <a:t>倍の性能向上</a:t>
            </a:r>
            <a:endParaRPr lang="en-US" altLang="ja-JP" dirty="0" smtClean="0"/>
          </a:p>
          <a:p>
            <a:pPr lvl="2"/>
            <a:r>
              <a:rPr lang="ja-JP" altLang="en-US" dirty="0" smtClean="0"/>
              <a:t>従来の仮想メモリを用いた場合には大量のページインが発生</a:t>
            </a:r>
            <a:endParaRPr lang="en-US" altLang="ja-JP" dirty="0" smtClean="0"/>
          </a:p>
          <a:p>
            <a:pPr lvl="2"/>
            <a:r>
              <a:rPr lang="ja-JP" altLang="en-US" dirty="0" smtClean="0"/>
              <a:t>メモリアクセス履歴の有効性を確認</a:t>
            </a:r>
            <a:endParaRPr lang="en-US" altLang="ja-JP" dirty="0" smtClean="0"/>
          </a:p>
        </p:txBody>
      </p:sp>
      <p:sp>
        <p:nvSpPr>
          <p:cNvPr id="3" name="スライド番号プレースホルダー 2"/>
          <p:cNvSpPr>
            <a:spLocks noGrp="1"/>
          </p:cNvSpPr>
          <p:nvPr>
            <p:ph type="sldNum" sz="quarter" idx="12"/>
          </p:nvPr>
        </p:nvSpPr>
        <p:spPr/>
        <p:txBody>
          <a:bodyPr/>
          <a:lstStyle/>
          <a:p>
            <a:fld id="{F977288F-F332-9F4C-A5D1-EBEF89371724}" type="slidenum">
              <a:rPr kumimoji="1" lang="ja-JP" altLang="en-US" smtClean="0"/>
              <a:t>23</a:t>
            </a:fld>
            <a:endParaRPr kumimoji="1" lang="ja-JP" altLang="en-US" dirty="0"/>
          </a:p>
        </p:txBody>
      </p:sp>
      <p:sp>
        <p:nvSpPr>
          <p:cNvPr id="4" name="タイトル 3"/>
          <p:cNvSpPr>
            <a:spLocks noGrp="1"/>
          </p:cNvSpPr>
          <p:nvPr>
            <p:ph type="title"/>
          </p:nvPr>
        </p:nvSpPr>
        <p:spPr>
          <a:xfrm>
            <a:off x="628650" y="365126"/>
            <a:ext cx="8306344" cy="1325563"/>
          </a:xfrm>
        </p:spPr>
        <p:txBody>
          <a:bodyPr/>
          <a:lstStyle/>
          <a:p>
            <a:r>
              <a:rPr kumimoji="1" lang="ja-JP" altLang="en-US" dirty="0" smtClean="0"/>
              <a:t>マイグレーション後の</a:t>
            </a:r>
            <a:r>
              <a:rPr kumimoji="1" lang="en-US" altLang="ja-JP" dirty="0" smtClean="0"/>
              <a:t>VM</a:t>
            </a:r>
            <a:r>
              <a:rPr kumimoji="1" lang="ja-JP" altLang="en-US" dirty="0" smtClean="0"/>
              <a:t>の</a:t>
            </a:r>
            <a:r>
              <a:rPr kumimoji="1" lang="en-US" altLang="ja-JP" dirty="0" smtClean="0"/>
              <a:t/>
            </a:r>
            <a:br>
              <a:rPr kumimoji="1" lang="en-US" altLang="ja-JP" dirty="0" smtClean="0"/>
            </a:br>
            <a:r>
              <a:rPr kumimoji="1" lang="ja-JP" altLang="en-US" dirty="0" smtClean="0"/>
              <a:t>性能</a:t>
            </a:r>
            <a:endParaRPr kumimoji="1" lang="ja-JP" altLang="en-US" strike="sngStrike" dirty="0">
              <a:solidFill>
                <a:srgbClr val="FF0000"/>
              </a:solidFill>
            </a:endParaRPr>
          </a:p>
        </p:txBody>
      </p:sp>
      <p:sp>
        <p:nvSpPr>
          <p:cNvPr id="8" name="TextBox 8"/>
          <p:cNvSpPr txBox="1"/>
          <p:nvPr/>
        </p:nvSpPr>
        <p:spPr>
          <a:xfrm>
            <a:off x="7106447" y="4568209"/>
            <a:ext cx="1436612" cy="646331"/>
          </a:xfrm>
          <a:prstGeom prst="rect">
            <a:avLst/>
          </a:prstGeom>
          <a:noFill/>
          <a:ln>
            <a:solidFill>
              <a:schemeClr val="tx1"/>
            </a:solidFill>
          </a:ln>
        </p:spPr>
        <p:txBody>
          <a:bodyPr wrap="none" rtlCol="0">
            <a:spAutoFit/>
          </a:bodyPr>
          <a:lstStyle/>
          <a:p>
            <a:r>
              <a:rPr kumimoji="1" lang="en-US" altLang="ja-JP" dirty="0"/>
              <a:t>VM</a:t>
            </a:r>
            <a:r>
              <a:rPr lang="ja-JP" altLang="en-US" dirty="0"/>
              <a:t>のメモリ</a:t>
            </a:r>
            <a:endParaRPr lang="en-US" altLang="ja-JP" dirty="0"/>
          </a:p>
          <a:p>
            <a:r>
              <a:rPr kumimoji="1" lang="en-US" altLang="ja-JP" dirty="0" smtClean="0"/>
              <a:t>12GB</a:t>
            </a:r>
            <a:endParaRPr kumimoji="1" lang="ja-JP" altLang="en-US" dirty="0"/>
          </a:p>
        </p:txBody>
      </p:sp>
      <p:graphicFrame>
        <p:nvGraphicFramePr>
          <p:cNvPr id="10" name="グラフ 9"/>
          <p:cNvGraphicFramePr>
            <a:graphicFrameLocks/>
          </p:cNvGraphicFramePr>
          <p:nvPr>
            <p:extLst>
              <p:ext uri="{D42A27DB-BD31-4B8C-83A1-F6EECF244321}">
                <p14:modId xmlns:p14="http://schemas.microsoft.com/office/powerpoint/2010/main" val="607331486"/>
              </p:ext>
            </p:extLst>
          </p:nvPr>
        </p:nvGraphicFramePr>
        <p:xfrm>
          <a:off x="1770166" y="4109247"/>
          <a:ext cx="5336281" cy="25409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384272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ページングの単位であるチャンクのサイズを変えてソート時間を測定</a:t>
            </a:r>
            <a:endParaRPr kumimoji="1" lang="en-US" altLang="ja-JP" dirty="0" smtClean="0"/>
          </a:p>
          <a:p>
            <a:pPr lvl="1"/>
            <a:r>
              <a:rPr lang="ja-JP" altLang="en-US" dirty="0" smtClean="0"/>
              <a:t>チャンク</a:t>
            </a:r>
            <a:r>
              <a:rPr lang="ja-JP" altLang="en-US" dirty="0"/>
              <a:t>サイズ</a:t>
            </a:r>
            <a:r>
              <a:rPr lang="ja-JP" altLang="en-US" dirty="0" smtClean="0"/>
              <a:t>を大きくすることで実行時間が</a:t>
            </a:r>
            <a:r>
              <a:rPr lang="en-US" altLang="ja-JP" dirty="0" smtClean="0"/>
              <a:t>92%</a:t>
            </a:r>
            <a:r>
              <a:rPr lang="ja-JP" altLang="en-US" dirty="0" smtClean="0"/>
              <a:t>短縮</a:t>
            </a:r>
            <a:endParaRPr lang="en-US" altLang="ja-JP" dirty="0" smtClean="0"/>
          </a:p>
          <a:p>
            <a:pPr lvl="1"/>
            <a:r>
              <a:rPr lang="ja-JP" altLang="en-US" dirty="0" smtClean="0"/>
              <a:t>チャンクサイズの増加とともにページング回数が減少</a:t>
            </a:r>
            <a:endParaRPr lang="en-US" altLang="ja-JP" dirty="0" smtClean="0"/>
          </a:p>
          <a:p>
            <a:pPr lvl="1"/>
            <a:endParaRPr kumimoji="1" lang="ja-JP" altLang="en-US" dirty="0"/>
          </a:p>
        </p:txBody>
      </p:sp>
      <p:sp>
        <p:nvSpPr>
          <p:cNvPr id="3" name="スライド番号プレースホルダー 2"/>
          <p:cNvSpPr>
            <a:spLocks noGrp="1"/>
          </p:cNvSpPr>
          <p:nvPr>
            <p:ph type="sldNum" sz="quarter" idx="12"/>
          </p:nvPr>
        </p:nvSpPr>
        <p:spPr/>
        <p:txBody>
          <a:bodyPr/>
          <a:lstStyle/>
          <a:p>
            <a:fld id="{F977288F-F332-9F4C-A5D1-EBEF89371724}" type="slidenum">
              <a:rPr kumimoji="1" lang="ja-JP" altLang="en-US" smtClean="0"/>
              <a:t>24</a:t>
            </a:fld>
            <a:endParaRPr kumimoji="1" lang="ja-JP" altLang="en-US"/>
          </a:p>
        </p:txBody>
      </p:sp>
      <p:sp>
        <p:nvSpPr>
          <p:cNvPr id="4" name="タイトル 3"/>
          <p:cNvSpPr>
            <a:spLocks noGrp="1"/>
          </p:cNvSpPr>
          <p:nvPr>
            <p:ph type="title"/>
          </p:nvPr>
        </p:nvSpPr>
        <p:spPr/>
        <p:txBody>
          <a:bodyPr/>
          <a:lstStyle/>
          <a:p>
            <a:r>
              <a:rPr kumimoji="1" lang="ja-JP" altLang="en-US" dirty="0" smtClean="0"/>
              <a:t>チャンクサイズの影響</a:t>
            </a:r>
            <a:endParaRPr kumimoji="1" lang="ja-JP" altLang="en-US" dirty="0"/>
          </a:p>
        </p:txBody>
      </p:sp>
      <p:graphicFrame>
        <p:nvGraphicFramePr>
          <p:cNvPr id="7" name="グラフ 6"/>
          <p:cNvGraphicFramePr>
            <a:graphicFrameLocks/>
          </p:cNvGraphicFramePr>
          <p:nvPr>
            <p:extLst>
              <p:ext uri="{D42A27DB-BD31-4B8C-83A1-F6EECF244321}">
                <p14:modId xmlns:p14="http://schemas.microsoft.com/office/powerpoint/2010/main" val="1052467819"/>
              </p:ext>
            </p:extLst>
          </p:nvPr>
        </p:nvGraphicFramePr>
        <p:xfrm>
          <a:off x="148106" y="4093475"/>
          <a:ext cx="4292659" cy="26280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a:graphicFrameLocks/>
          </p:cNvGraphicFramePr>
          <p:nvPr>
            <p:extLst>
              <p:ext uri="{D42A27DB-BD31-4B8C-83A1-F6EECF244321}">
                <p14:modId xmlns:p14="http://schemas.microsoft.com/office/powerpoint/2010/main" val="2058260333"/>
              </p:ext>
            </p:extLst>
          </p:nvPr>
        </p:nvGraphicFramePr>
        <p:xfrm>
          <a:off x="4717692" y="4093474"/>
          <a:ext cx="4074584" cy="2628002"/>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7355664" y="788661"/>
            <a:ext cx="1436612" cy="646331"/>
          </a:xfrm>
          <a:prstGeom prst="rect">
            <a:avLst/>
          </a:prstGeom>
          <a:noFill/>
          <a:ln>
            <a:solidFill>
              <a:schemeClr val="tx1"/>
            </a:solidFill>
          </a:ln>
        </p:spPr>
        <p:txBody>
          <a:bodyPr wrap="none" rtlCol="0">
            <a:spAutoFit/>
          </a:bodyPr>
          <a:lstStyle/>
          <a:p>
            <a:r>
              <a:rPr kumimoji="1" lang="en-US" altLang="ja-JP"/>
              <a:t>VM</a:t>
            </a:r>
            <a:r>
              <a:rPr lang="ja-JP" altLang="en-US" dirty="0"/>
              <a:t>のメモリ</a:t>
            </a:r>
            <a:endParaRPr lang="en-US" altLang="ja-JP" dirty="0"/>
          </a:p>
          <a:p>
            <a:r>
              <a:rPr kumimoji="1" lang="en-US" altLang="ja-JP" dirty="0"/>
              <a:t>2GB</a:t>
            </a:r>
            <a:endParaRPr kumimoji="1" lang="ja-JP" altLang="en-US" dirty="0"/>
          </a:p>
        </p:txBody>
      </p:sp>
    </p:spTree>
    <p:extLst>
      <p:ext uri="{BB962C8B-B14F-4D97-AF65-F5344CB8AC3E}">
        <p14:creationId xmlns:p14="http://schemas.microsoft.com/office/powerpoint/2010/main" val="6429581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p:spPr>
        <p:txBody>
          <a:bodyPr/>
          <a:lstStyle/>
          <a:p>
            <a:r>
              <a:rPr kumimoji="1" lang="ja-JP" altLang="en-US" dirty="0" smtClean="0"/>
              <a:t>関連研究</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Agile</a:t>
            </a:r>
            <a:r>
              <a:rPr kumimoji="1" lang="ja-JP" altLang="en-US" dirty="0" smtClean="0"/>
              <a:t>ライブマイグレーション</a:t>
            </a:r>
            <a:r>
              <a:rPr kumimoji="1" lang="en-US" altLang="ja-JP" dirty="0" smtClean="0"/>
              <a:t> </a:t>
            </a:r>
            <a:r>
              <a:rPr kumimoji="1" lang="en-US" altLang="ja-JP" sz="2400" dirty="0" smtClean="0"/>
              <a:t>[Deshpande et al.'16]</a:t>
            </a:r>
          </a:p>
          <a:p>
            <a:pPr lvl="1"/>
            <a:r>
              <a:rPr lang="ja-JP" altLang="en-US" dirty="0"/>
              <a:t>ネットワーク上の</a:t>
            </a:r>
            <a:r>
              <a:rPr lang="en-US" altLang="ja-JP" dirty="0"/>
              <a:t>VM</a:t>
            </a:r>
            <a:r>
              <a:rPr lang="ja-JP" altLang="en-US" dirty="0"/>
              <a:t>専用スワップ領域に積極的にページアウトして</a:t>
            </a:r>
            <a:r>
              <a:rPr lang="ja-JP" altLang="en-US" dirty="0" smtClean="0"/>
              <a:t>マイグレーションを高速化</a:t>
            </a:r>
            <a:endParaRPr lang="en-US" altLang="ja-JP" dirty="0" smtClean="0"/>
          </a:p>
          <a:p>
            <a:pPr lvl="1"/>
            <a:r>
              <a:rPr lang="ja-JP" altLang="en-US" dirty="0" smtClean="0"/>
              <a:t>ページングのオーバヘッドが大きい</a:t>
            </a:r>
            <a:endParaRPr kumimoji="1" lang="en-US" altLang="ja-JP" dirty="0" smtClean="0"/>
          </a:p>
          <a:p>
            <a:r>
              <a:rPr kumimoji="1" lang="en-US" altLang="ja-JP" dirty="0" smtClean="0"/>
              <a:t>FlashVM [Saxena et al.'10]</a:t>
            </a:r>
          </a:p>
          <a:p>
            <a:pPr lvl="1"/>
            <a:r>
              <a:rPr kumimoji="1" lang="en-US" altLang="ja-JP" dirty="0" smtClean="0"/>
              <a:t>SSD</a:t>
            </a:r>
            <a:r>
              <a:rPr lang="ja-JP" altLang="en-US" dirty="0"/>
              <a:t>の特性を考慮した</a:t>
            </a:r>
            <a:r>
              <a:rPr kumimoji="1" lang="ja-JP" altLang="en-US" dirty="0" smtClean="0"/>
              <a:t>仮想メモリ</a:t>
            </a:r>
            <a:endParaRPr kumimoji="1" lang="en-US" altLang="ja-JP" dirty="0" smtClean="0"/>
          </a:p>
          <a:p>
            <a:pPr lvl="1"/>
            <a:r>
              <a:rPr lang="ja-JP" altLang="en-US" dirty="0"/>
              <a:t>マイグレーション中のページングは減らせない</a:t>
            </a:r>
            <a:endParaRPr kumimoji="1" lang="en-US" altLang="ja-JP" dirty="0" smtClean="0"/>
          </a:p>
          <a:p>
            <a:r>
              <a:rPr lang="en-US" altLang="ja-JP" dirty="0" err="1" smtClean="0"/>
              <a:t>Infiniswap </a:t>
            </a:r>
            <a:r>
              <a:rPr lang="en-US" altLang="ja-JP" dirty="0" smtClean="0"/>
              <a:t>[</a:t>
            </a:r>
            <a:r>
              <a:rPr lang="en-US" altLang="ja-JP" dirty="0" err="1" smtClean="0"/>
              <a:t>Gu</a:t>
            </a:r>
            <a:r>
              <a:rPr lang="en-US" altLang="ja-JP" dirty="0" smtClean="0"/>
              <a:t> et al.’17]</a:t>
            </a:r>
          </a:p>
          <a:p>
            <a:pPr lvl="1"/>
            <a:r>
              <a:rPr lang="en-US" altLang="ja-JP" dirty="0" smtClean="0"/>
              <a:t>RDMA</a:t>
            </a:r>
            <a:r>
              <a:rPr lang="ja-JP" altLang="en-US" dirty="0" smtClean="0"/>
              <a:t>を利用したリモートページングの高速化</a:t>
            </a:r>
            <a:endParaRPr lang="en-US" altLang="ja-JP" dirty="0" smtClean="0"/>
          </a:p>
          <a:p>
            <a:pPr lvl="1"/>
            <a:r>
              <a:rPr lang="ja-JP" altLang="en-US" dirty="0" err="1" smtClean="0"/>
              <a:t>高価な</a:t>
            </a:r>
            <a:r>
              <a:rPr lang="en-US" altLang="ja-JP" dirty="0" err="1" smtClean="0"/>
              <a:t>Infiniband</a:t>
            </a:r>
            <a:r>
              <a:rPr lang="ja-JP" altLang="en-US" dirty="0" smtClean="0"/>
              <a:t>が必要</a:t>
            </a:r>
            <a:endParaRPr lang="en-US" altLang="ja-JP" dirty="0" smtClean="0"/>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F977288F-F332-9F4C-A5D1-EBEF89371724}" type="slidenum">
              <a:rPr kumimoji="1" lang="ja-JP" altLang="en-US" smtClean="0"/>
              <a:t>25</a:t>
            </a:fld>
            <a:endParaRPr kumimoji="1" lang="ja-JP" altLang="en-US"/>
          </a:p>
        </p:txBody>
      </p:sp>
    </p:spTree>
    <p:extLst>
      <p:ext uri="{BB962C8B-B14F-4D97-AF65-F5344CB8AC3E}">
        <p14:creationId xmlns:p14="http://schemas.microsoft.com/office/powerpoint/2010/main" val="6611569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r>
              <a:rPr lang="ja-JP" altLang="en-US" dirty="0"/>
              <a:t>大容量メモリを持つ</a:t>
            </a:r>
            <a:r>
              <a:rPr lang="en-US" altLang="ja-JP" dirty="0" smtClean="0"/>
              <a:t>VM</a:t>
            </a:r>
            <a:r>
              <a:rPr lang="ja-JP" altLang="en-US" dirty="0" smtClean="0"/>
              <a:t>の</a:t>
            </a:r>
            <a:r>
              <a:rPr lang="ja-JP" altLang="en-US" dirty="0"/>
              <a:t>マイグレーションを高速化する</a:t>
            </a:r>
            <a:r>
              <a:rPr lang="en-US" altLang="ja-JP" dirty="0"/>
              <a:t>VMemDirect</a:t>
            </a:r>
            <a:r>
              <a:rPr lang="ja-JP" altLang="en-US" dirty="0" smtClean="0"/>
              <a:t>を提案</a:t>
            </a:r>
            <a:endParaRPr lang="en-US" altLang="ja-JP" dirty="0" smtClean="0"/>
          </a:p>
          <a:p>
            <a:pPr lvl="1"/>
            <a:r>
              <a:rPr lang="en-US" altLang="ja-JP" dirty="0"/>
              <a:t>VM</a:t>
            </a:r>
            <a:r>
              <a:rPr lang="ja-JP" altLang="en-US" dirty="0"/>
              <a:t>専用の仮想メモリと連携</a:t>
            </a:r>
            <a:endParaRPr lang="en-US" altLang="ja-JP" dirty="0" smtClean="0"/>
          </a:p>
          <a:p>
            <a:pPr lvl="1"/>
            <a:r>
              <a:rPr lang="en-US" altLang="ja-JP" dirty="0" smtClean="0"/>
              <a:t>VM</a:t>
            </a:r>
            <a:r>
              <a:rPr lang="ja-JP" altLang="en-US" dirty="0"/>
              <a:t>のメモリを格納先に直接</a:t>
            </a:r>
            <a:r>
              <a:rPr lang="ja-JP" altLang="en-US" dirty="0" smtClean="0"/>
              <a:t>転送</a:t>
            </a:r>
            <a:endParaRPr lang="en-US" altLang="ja-JP" dirty="0"/>
          </a:p>
          <a:p>
            <a:pPr lvl="1"/>
            <a:r>
              <a:rPr lang="en-US" altLang="ja-JP" dirty="0" smtClean="0"/>
              <a:t>VM</a:t>
            </a:r>
            <a:r>
              <a:rPr lang="ja-JP" altLang="en-US" dirty="0" smtClean="0"/>
              <a:t>のメモリアクセス履歴に基づいて格納先を決定</a:t>
            </a:r>
            <a:endParaRPr lang="en-US" altLang="ja-JP" dirty="0" smtClean="0"/>
          </a:p>
          <a:p>
            <a:pPr lvl="1"/>
            <a:r>
              <a:rPr lang="ja-JP" altLang="en-US" dirty="0" smtClean="0"/>
              <a:t>マイグレーション</a:t>
            </a:r>
            <a:r>
              <a:rPr lang="ja-JP" altLang="en-US" dirty="0"/>
              <a:t>性能の向上を確認</a:t>
            </a:r>
            <a:endParaRPr lang="en-US" altLang="ja-JP" dirty="0"/>
          </a:p>
          <a:p>
            <a:r>
              <a:rPr lang="ja-JP" altLang="en-US" dirty="0" smtClean="0"/>
              <a:t>今後の課題</a:t>
            </a:r>
            <a:endParaRPr lang="en-US" altLang="ja-JP" dirty="0" smtClean="0"/>
          </a:p>
          <a:p>
            <a:pPr lvl="1"/>
            <a:r>
              <a:rPr lang="ja-JP" altLang="en-US" dirty="0" smtClean="0"/>
              <a:t>分割マイグレーションとの比較</a:t>
            </a:r>
            <a:endParaRPr lang="en-US" altLang="ja-JP" dirty="0" smtClean="0"/>
          </a:p>
          <a:p>
            <a:pPr lvl="1"/>
            <a:r>
              <a:rPr lang="ja-JP" altLang="en-US" dirty="0" smtClean="0"/>
              <a:t>様々なアプリケーションでの性能評価</a:t>
            </a:r>
            <a:endParaRPr lang="en-US" altLang="ja-JP" dirty="0" smtClean="0"/>
          </a:p>
          <a:p>
            <a:pPr lvl="1"/>
            <a:r>
              <a:rPr lang="en-US" altLang="ja-JP" dirty="0" smtClean="0"/>
              <a:t>VM</a:t>
            </a:r>
            <a:r>
              <a:rPr lang="ja-JP" altLang="en-US" dirty="0" smtClean="0"/>
              <a:t>専用</a:t>
            </a:r>
            <a:r>
              <a:rPr lang="ja-JP" altLang="en-US" dirty="0"/>
              <a:t>の</a:t>
            </a:r>
            <a:r>
              <a:rPr lang="ja-JP" altLang="en-US" dirty="0" smtClean="0"/>
              <a:t>仮想メモリのオーバヘッド削減</a:t>
            </a:r>
            <a:endParaRPr lang="en-US" altLang="ja-JP" dirty="0" smtClean="0"/>
          </a:p>
        </p:txBody>
      </p:sp>
      <p:sp>
        <p:nvSpPr>
          <p:cNvPr id="4" name="スライド番号プレースホルダー 3"/>
          <p:cNvSpPr>
            <a:spLocks noGrp="1"/>
          </p:cNvSpPr>
          <p:nvPr>
            <p:ph type="sldNum" sz="quarter" idx="12"/>
          </p:nvPr>
        </p:nvSpPr>
        <p:spPr/>
        <p:txBody>
          <a:bodyPr/>
          <a:lstStyle/>
          <a:p>
            <a:fld id="{F977288F-F332-9F4C-A5D1-EBEF89371724}" type="slidenum">
              <a:rPr lang="ja-JP" altLang="en-US" smtClean="0"/>
              <a:pPr/>
              <a:t>26</a:t>
            </a:fld>
            <a:endParaRPr lang="ja-JP" altLang="en-US"/>
          </a:p>
        </p:txBody>
      </p:sp>
      <p:sp>
        <p:nvSpPr>
          <p:cNvPr id="2" name="タイトル 1"/>
          <p:cNvSpPr>
            <a:spLocks noGrp="1"/>
          </p:cNvSpPr>
          <p:nvPr>
            <p:ph type="title"/>
          </p:nvPr>
        </p:nvSpPr>
        <p:spPr/>
        <p:txBody>
          <a:bodyPr/>
          <a:lstStyle/>
          <a:p>
            <a:r>
              <a:rPr lang="ja-JP" altLang="en-US" dirty="0" smtClean="0"/>
              <a:t>まとめ</a:t>
            </a:r>
            <a:endParaRPr lang="ja-JP" altLang="en-US" dirty="0"/>
          </a:p>
        </p:txBody>
      </p:sp>
    </p:spTree>
    <p:extLst>
      <p:ext uri="{BB962C8B-B14F-4D97-AF65-F5344CB8AC3E}">
        <p14:creationId xmlns:p14="http://schemas.microsoft.com/office/powerpoint/2010/main" val="1584160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p:spPr>
        <p:txBody>
          <a:bodyPr/>
          <a:lstStyle/>
          <a:p>
            <a:r>
              <a:rPr lang="ja-JP" altLang="en-US" dirty="0" smtClean="0"/>
              <a:t>移送先ホストの要件</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VM</a:t>
            </a:r>
            <a:r>
              <a:rPr lang="ja-JP" altLang="en-US" dirty="0"/>
              <a:t>のマイグレーション時には移送先ホストに十分な空きメモリが必要</a:t>
            </a:r>
            <a:endParaRPr lang="en-US" altLang="ja-JP" dirty="0"/>
          </a:p>
          <a:p>
            <a:pPr lvl="1"/>
            <a:r>
              <a:rPr lang="ja-JP" altLang="en-US" dirty="0" smtClean="0"/>
              <a:t>大容量メモリを持つ</a:t>
            </a:r>
            <a:r>
              <a:rPr lang="en-US" altLang="ja-JP" dirty="0" smtClean="0"/>
              <a:t>VM</a:t>
            </a:r>
            <a:r>
              <a:rPr lang="ja-JP" altLang="en-US" dirty="0" smtClean="0"/>
              <a:t>の場合、十分な空きメモリを持つホストを常に用意しておく</a:t>
            </a:r>
            <a:r>
              <a:rPr lang="ja-JP" altLang="en-US" dirty="0"/>
              <a:t>のは</a:t>
            </a:r>
            <a:r>
              <a:rPr lang="ja-JP" altLang="en-US" dirty="0" smtClean="0"/>
              <a:t>高コスト</a:t>
            </a:r>
            <a:endParaRPr lang="en-US" altLang="ja-JP" dirty="0" smtClean="0"/>
          </a:p>
          <a:p>
            <a:pPr lvl="1"/>
            <a:r>
              <a:rPr lang="ja-JP" altLang="en-US" dirty="0" smtClean="0"/>
              <a:t>ホストのメンテナンス時にマイグレーションが行えないと、</a:t>
            </a:r>
            <a:r>
              <a:rPr lang="en-US" altLang="ja-JP" dirty="0" smtClean="0"/>
              <a:t>VM</a:t>
            </a:r>
            <a:r>
              <a:rPr lang="ja-JP" altLang="en-US" dirty="0" smtClean="0"/>
              <a:t>を停止させることになる</a:t>
            </a:r>
            <a:endParaRPr lang="en-US" altLang="ja-JP" dirty="0"/>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F977288F-F332-9F4C-A5D1-EBEF89371724}" type="slidenum">
              <a:rPr kumimoji="1" lang="ja-JP" altLang="en-US" smtClean="0"/>
              <a:t>3</a:t>
            </a:fld>
            <a:endParaRPr kumimoji="1" lang="ja-JP" altLang="en-US" dirty="0"/>
          </a:p>
        </p:txBody>
      </p:sp>
      <p:sp>
        <p:nvSpPr>
          <p:cNvPr id="9" name="フレーム 7"/>
          <p:cNvSpPr/>
          <p:nvPr/>
        </p:nvSpPr>
        <p:spPr>
          <a:xfrm>
            <a:off x="1418716" y="4482353"/>
            <a:ext cx="1970480" cy="1873997"/>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移送元</a:t>
            </a:r>
            <a:r>
              <a:rPr lang="ja-JP" altLang="en-US" sz="1600" dirty="0" smtClean="0">
                <a:solidFill>
                  <a:schemeClr val="tx1"/>
                </a:solidFill>
              </a:rPr>
              <a:t>ホスト</a:t>
            </a:r>
            <a:endParaRPr lang="en-US" altLang="ja-JP" sz="1600" dirty="0" smtClean="0">
              <a:solidFill>
                <a:schemeClr val="tx1"/>
              </a:solidFill>
            </a:endParaRPr>
          </a:p>
          <a:p>
            <a:pPr algn="ctr"/>
            <a:endParaRPr lang="en-US" altLang="ja-JP" sz="16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ja-JP" altLang="en-US" sz="1400" dirty="0">
              <a:solidFill>
                <a:schemeClr val="tx1"/>
              </a:solidFill>
            </a:endParaRPr>
          </a:p>
        </p:txBody>
      </p:sp>
      <p:sp>
        <p:nvSpPr>
          <p:cNvPr id="10" name="フレーム 9"/>
          <p:cNvSpPr/>
          <p:nvPr/>
        </p:nvSpPr>
        <p:spPr>
          <a:xfrm>
            <a:off x="5534526" y="4482353"/>
            <a:ext cx="1904242" cy="1873999"/>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移送先ホスト</a:t>
            </a:r>
            <a:endParaRPr lang="en-US" altLang="ja-JP" sz="1600" dirty="0" smtClean="0">
              <a:solidFill>
                <a:schemeClr val="tx1"/>
              </a:solidFill>
            </a:endParaRPr>
          </a:p>
          <a:p>
            <a:pPr algn="ctr"/>
            <a:endParaRPr lang="en-US" altLang="ja-JP" sz="16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ja-JP" altLang="en-US" sz="1400" dirty="0">
              <a:solidFill>
                <a:schemeClr val="tx1"/>
              </a:solidFill>
            </a:endParaRPr>
          </a:p>
        </p:txBody>
      </p:sp>
      <p:sp>
        <p:nvSpPr>
          <p:cNvPr id="11" name="右矢印 12"/>
          <p:cNvSpPr/>
          <p:nvPr/>
        </p:nvSpPr>
        <p:spPr>
          <a:xfrm>
            <a:off x="3495817" y="5449512"/>
            <a:ext cx="1933924" cy="499244"/>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マイグレーション</a:t>
            </a:r>
            <a:endParaRPr lang="en-US" altLang="ja-JP" sz="1600" b="1"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p:txBody>
      </p:sp>
      <p:sp>
        <p:nvSpPr>
          <p:cNvPr id="13" name="正方形/長方形 11"/>
          <p:cNvSpPr/>
          <p:nvPr/>
        </p:nvSpPr>
        <p:spPr>
          <a:xfrm>
            <a:off x="1572927" y="4862815"/>
            <a:ext cx="1662057" cy="494701"/>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t>VM</a:t>
            </a:r>
            <a:r>
              <a:rPr lang="ja-JP" altLang="en-US" sz="1600" dirty="0" smtClean="0"/>
              <a:t>本体</a:t>
            </a:r>
            <a:endParaRPr lang="ja-JP" altLang="en-US" sz="1600" dirty="0"/>
          </a:p>
        </p:txBody>
      </p:sp>
      <p:sp>
        <p:nvSpPr>
          <p:cNvPr id="14" name="正方形/長方形 23"/>
          <p:cNvSpPr/>
          <p:nvPr/>
        </p:nvSpPr>
        <p:spPr>
          <a:xfrm>
            <a:off x="2594005" y="5674123"/>
            <a:ext cx="279374" cy="550186"/>
          </a:xfrm>
          <a:prstGeom prst="rect">
            <a:avLst/>
          </a:prstGeom>
          <a:solidFill>
            <a:schemeClr val="accent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4</a:t>
            </a:r>
            <a:endParaRPr kumimoji="1" lang="ja-JP" altLang="en-US" b="1" dirty="0">
              <a:solidFill>
                <a:schemeClr val="tx1"/>
              </a:solidFill>
            </a:endParaRPr>
          </a:p>
        </p:txBody>
      </p:sp>
      <p:sp>
        <p:nvSpPr>
          <p:cNvPr id="15" name="正方形/長方形 24"/>
          <p:cNvSpPr/>
          <p:nvPr/>
        </p:nvSpPr>
        <p:spPr>
          <a:xfrm>
            <a:off x="2905957" y="5675969"/>
            <a:ext cx="279374" cy="54834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5</a:t>
            </a:r>
            <a:endParaRPr kumimoji="1" lang="ja-JP" altLang="en-US" b="1" dirty="0">
              <a:solidFill>
                <a:schemeClr val="tx1"/>
              </a:solidFill>
            </a:endParaRPr>
          </a:p>
        </p:txBody>
      </p:sp>
      <p:sp>
        <p:nvSpPr>
          <p:cNvPr id="16" name="角丸四角形 19"/>
          <p:cNvSpPr/>
          <p:nvPr/>
        </p:nvSpPr>
        <p:spPr>
          <a:xfrm>
            <a:off x="1661732" y="5674123"/>
            <a:ext cx="1523599" cy="550186"/>
          </a:xfrm>
          <a:prstGeom prst="roundRect">
            <a:avLst/>
          </a:prstGeom>
          <a:solidFill>
            <a:schemeClr val="bg1">
              <a:alpha val="0"/>
            </a:schemeClr>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正方形/長方形 17"/>
          <p:cNvSpPr/>
          <p:nvPr/>
        </p:nvSpPr>
        <p:spPr>
          <a:xfrm>
            <a:off x="5795483" y="5649737"/>
            <a:ext cx="855309" cy="601436"/>
          </a:xfrm>
          <a:prstGeom prst="rect">
            <a:avLst/>
          </a:prstGeom>
          <a:solidFill>
            <a:schemeClr val="lt1">
              <a:alpha val="0"/>
            </a:schemeClr>
          </a:solidFill>
          <a:ln w="34925">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ln>
                  <a:solidFill>
                    <a:sysClr val="windowText" lastClr="000000"/>
                  </a:solidFill>
                </a:ln>
                <a:solidFill>
                  <a:sysClr val="windowText" lastClr="000000"/>
                </a:solidFill>
              </a:rPr>
              <a:t>空き</a:t>
            </a:r>
            <a:endParaRPr lang="en-US" altLang="ja-JP" sz="1600" dirty="0" smtClean="0">
              <a:ln>
                <a:solidFill>
                  <a:sysClr val="windowText" lastClr="000000"/>
                </a:solidFill>
              </a:ln>
              <a:solidFill>
                <a:sysClr val="windowText" lastClr="000000"/>
              </a:solidFill>
            </a:endParaRPr>
          </a:p>
          <a:p>
            <a:pPr algn="ctr"/>
            <a:r>
              <a:rPr lang="ja-JP" altLang="en-US" sz="1600" dirty="0" smtClean="0">
                <a:ln>
                  <a:solidFill>
                    <a:sysClr val="windowText" lastClr="000000"/>
                  </a:solidFill>
                </a:ln>
                <a:solidFill>
                  <a:sysClr val="windowText" lastClr="000000"/>
                </a:solidFill>
              </a:rPr>
              <a:t>メモリ</a:t>
            </a:r>
            <a:endParaRPr lang="en-US" altLang="ja-JP" sz="1600" dirty="0" smtClean="0">
              <a:ln>
                <a:solidFill>
                  <a:sysClr val="windowText" lastClr="000000"/>
                </a:solidFill>
              </a:ln>
              <a:solidFill>
                <a:sysClr val="windowText" lastClr="000000"/>
              </a:solidFill>
            </a:endParaRPr>
          </a:p>
        </p:txBody>
      </p:sp>
      <p:sp>
        <p:nvSpPr>
          <p:cNvPr id="18" name="十字形 18"/>
          <p:cNvSpPr/>
          <p:nvPr/>
        </p:nvSpPr>
        <p:spPr>
          <a:xfrm rot="19018350">
            <a:off x="3952679" y="5248259"/>
            <a:ext cx="879335" cy="883055"/>
          </a:xfrm>
          <a:prstGeom prst="plus">
            <a:avLst>
              <a:gd name="adj" fmla="val 4666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25"/>
          <p:cNvSpPr txBox="1"/>
          <p:nvPr/>
        </p:nvSpPr>
        <p:spPr>
          <a:xfrm>
            <a:off x="1465633" y="5351232"/>
            <a:ext cx="1112112" cy="338554"/>
          </a:xfrm>
          <a:prstGeom prst="rect">
            <a:avLst/>
          </a:prstGeom>
          <a:noFill/>
        </p:spPr>
        <p:txBody>
          <a:bodyPr wrap="square" rtlCol="0">
            <a:spAutoFit/>
          </a:bodyPr>
          <a:lstStyle/>
          <a:p>
            <a:r>
              <a:rPr lang="ja-JP" altLang="en-US" sz="1600" b="1" dirty="0" smtClean="0"/>
              <a:t>メモリ</a:t>
            </a:r>
            <a:endParaRPr lang="ja-JP" altLang="en-US" sz="1600" b="1" dirty="0"/>
          </a:p>
        </p:txBody>
      </p:sp>
      <p:sp>
        <p:nvSpPr>
          <p:cNvPr id="20" name="正方形/長方形 30"/>
          <p:cNvSpPr/>
          <p:nvPr/>
        </p:nvSpPr>
        <p:spPr>
          <a:xfrm>
            <a:off x="2595108" y="5668647"/>
            <a:ext cx="279374" cy="550186"/>
          </a:xfrm>
          <a:prstGeom prst="rect">
            <a:avLst/>
          </a:prstGeom>
          <a:solidFill>
            <a:schemeClr val="accent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4</a:t>
            </a:r>
            <a:endParaRPr kumimoji="1" lang="ja-JP" altLang="en-US" b="1" dirty="0">
              <a:solidFill>
                <a:schemeClr val="tx1"/>
              </a:solidFill>
            </a:endParaRPr>
          </a:p>
        </p:txBody>
      </p:sp>
      <p:sp>
        <p:nvSpPr>
          <p:cNvPr id="21" name="正方形/長方形 31"/>
          <p:cNvSpPr/>
          <p:nvPr/>
        </p:nvSpPr>
        <p:spPr>
          <a:xfrm>
            <a:off x="2907060" y="5670493"/>
            <a:ext cx="279374" cy="54834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5</a:t>
            </a:r>
            <a:endParaRPr kumimoji="1" lang="ja-JP" altLang="en-US" b="1" dirty="0">
              <a:solidFill>
                <a:schemeClr val="tx1"/>
              </a:solidFill>
            </a:endParaRPr>
          </a:p>
        </p:txBody>
      </p:sp>
      <p:sp>
        <p:nvSpPr>
          <p:cNvPr id="22" name="角丸四角形 26"/>
          <p:cNvSpPr/>
          <p:nvPr/>
        </p:nvSpPr>
        <p:spPr>
          <a:xfrm>
            <a:off x="1662835" y="5668647"/>
            <a:ext cx="1523599" cy="550186"/>
          </a:xfrm>
          <a:prstGeom prst="roundRect">
            <a:avLst/>
          </a:prstGeom>
          <a:solidFill>
            <a:schemeClr val="bg1">
              <a:alpha val="0"/>
            </a:schemeClr>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3" name="正方形/長方形 27"/>
          <p:cNvSpPr/>
          <p:nvPr/>
        </p:nvSpPr>
        <p:spPr>
          <a:xfrm>
            <a:off x="1650982" y="5668647"/>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1</a:t>
            </a:r>
            <a:endParaRPr kumimoji="1" lang="ja-JP" altLang="en-US" b="1" dirty="0">
              <a:solidFill>
                <a:schemeClr val="tx1"/>
              </a:solidFill>
            </a:endParaRPr>
          </a:p>
        </p:txBody>
      </p:sp>
      <p:sp>
        <p:nvSpPr>
          <p:cNvPr id="24" name="正方形/長方形 28"/>
          <p:cNvSpPr/>
          <p:nvPr/>
        </p:nvSpPr>
        <p:spPr>
          <a:xfrm>
            <a:off x="1969649" y="5668647"/>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rPr>
              <a:t>2</a:t>
            </a:r>
            <a:endParaRPr kumimoji="1" lang="ja-JP" altLang="en-US" b="1" dirty="0">
              <a:solidFill>
                <a:schemeClr val="tx1"/>
              </a:solidFill>
            </a:endParaRPr>
          </a:p>
        </p:txBody>
      </p:sp>
      <p:sp>
        <p:nvSpPr>
          <p:cNvPr id="25" name="正方形/長方形 29"/>
          <p:cNvSpPr/>
          <p:nvPr/>
        </p:nvSpPr>
        <p:spPr>
          <a:xfrm>
            <a:off x="2288316" y="5668647"/>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3</a:t>
            </a:r>
            <a:endParaRPr kumimoji="1" lang="ja-JP" altLang="en-US" b="1" dirty="0">
              <a:solidFill>
                <a:schemeClr val="tx1"/>
              </a:solidFill>
            </a:endParaRPr>
          </a:p>
        </p:txBody>
      </p:sp>
      <p:sp>
        <p:nvSpPr>
          <p:cNvPr id="26" name="正方形/長方形 20"/>
          <p:cNvSpPr/>
          <p:nvPr/>
        </p:nvSpPr>
        <p:spPr>
          <a:xfrm>
            <a:off x="1649879" y="5674123"/>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1</a:t>
            </a:r>
            <a:endParaRPr kumimoji="1" lang="ja-JP" altLang="en-US" b="1" dirty="0">
              <a:solidFill>
                <a:schemeClr val="tx1"/>
              </a:solidFill>
            </a:endParaRPr>
          </a:p>
        </p:txBody>
      </p:sp>
      <p:sp>
        <p:nvSpPr>
          <p:cNvPr id="27" name="正方形/長方形 21"/>
          <p:cNvSpPr/>
          <p:nvPr/>
        </p:nvSpPr>
        <p:spPr>
          <a:xfrm>
            <a:off x="1968546" y="5674123"/>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rPr>
              <a:t>2</a:t>
            </a:r>
            <a:endParaRPr kumimoji="1" lang="ja-JP" altLang="en-US" b="1" dirty="0">
              <a:solidFill>
                <a:schemeClr val="tx1"/>
              </a:solidFill>
            </a:endParaRPr>
          </a:p>
        </p:txBody>
      </p:sp>
      <p:sp>
        <p:nvSpPr>
          <p:cNvPr id="28" name="正方形/長方形 22"/>
          <p:cNvSpPr/>
          <p:nvPr/>
        </p:nvSpPr>
        <p:spPr>
          <a:xfrm>
            <a:off x="2287213" y="5674123"/>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3</a:t>
            </a:r>
            <a:endParaRPr kumimoji="1" lang="ja-JP" altLang="en-US" b="1" dirty="0">
              <a:solidFill>
                <a:schemeClr val="tx1"/>
              </a:solidFill>
            </a:endParaRPr>
          </a:p>
        </p:txBody>
      </p:sp>
      <p:sp>
        <p:nvSpPr>
          <p:cNvPr id="30" name="スライド番号プレースホルダー 3"/>
          <p:cNvSpPr txBox="1">
            <a:spLocks/>
          </p:cNvSpPr>
          <p:nvPr/>
        </p:nvSpPr>
        <p:spPr>
          <a:xfrm>
            <a:off x="1510336" y="6324099"/>
            <a:ext cx="1235078" cy="251759"/>
          </a:xfrm>
          <a:prstGeom prst="rect">
            <a:avLst/>
          </a:prstGeom>
        </p:spPr>
        <p:txBody>
          <a:bodyPr vert="horz" lIns="68580" tIns="34290" rIns="68580" bIns="3429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sz="1500" b="1" dirty="0">
                <a:solidFill>
                  <a:schemeClr val="tx1"/>
                </a:solidFill>
              </a:rPr>
              <a:t>更新メモリ</a:t>
            </a:r>
          </a:p>
        </p:txBody>
      </p:sp>
    </p:spTree>
    <p:extLst>
      <p:ext uri="{BB962C8B-B14F-4D97-AF65-F5344CB8AC3E}">
        <p14:creationId xmlns:p14="http://schemas.microsoft.com/office/powerpoint/2010/main" val="5386077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xit" presetSubtype="0" fill="hold" grpId="1" nodeType="withEffect">
                                  <p:stCondLst>
                                    <p:cond delay="0"/>
                                  </p:stCondLst>
                                  <p:childTnLst>
                                    <p:set>
                                      <p:cBhvr>
                                        <p:cTn id="8" dur="1" fill="hold">
                                          <p:stCondLst>
                                            <p:cond delay="0"/>
                                          </p:stCondLst>
                                        </p:cTn>
                                        <p:tgtEl>
                                          <p:spTgt spid="26"/>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27"/>
                                        </p:tgtEl>
                                        <p:attrNameLst>
                                          <p:attrName>style.visibility</p:attrName>
                                        </p:attrNameLst>
                                      </p:cBhvr>
                                      <p:to>
                                        <p:strVal val="hidden"/>
                                      </p:to>
                                    </p:set>
                                  </p:childTnLst>
                                </p:cTn>
                              </p:par>
                              <p:par>
                                <p:cTn id="11" presetID="1" presetClass="exit" presetSubtype="0" fill="hold" grpId="1" nodeType="withEffect">
                                  <p:stCondLst>
                                    <p:cond delay="0"/>
                                  </p:stCondLst>
                                  <p:childTnLst>
                                    <p:set>
                                      <p:cBhvr>
                                        <p:cTn id="12" dur="1" fill="hold">
                                          <p:stCondLst>
                                            <p:cond delay="0"/>
                                          </p:stCondLst>
                                        </p:cTn>
                                        <p:tgtEl>
                                          <p:spTgt spid="28"/>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20"/>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21"/>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37" presetClass="path" presetSubtype="0" accel="50000" decel="50000" fill="hold" grpId="0" nodeType="clickEffect">
                                  <p:stCondLst>
                                    <p:cond delay="0"/>
                                  </p:stCondLst>
                                  <p:childTnLst>
                                    <p:animMotion origin="layout" path="M -3.33333E-6 3.33333E-6 L 0.12101 0.04004 C 0.14636 0.04907 0.18438 0.05393 0.22396 0.05393 C 0.2691 0.05393 0.30521 0.04907 0.33056 0.04004 L 0.45174 3.33333E-6 " pathEditMode="relative" rAng="0" ptsTypes="AAAAA">
                                      <p:cBhvr>
                                        <p:cTn id="36" dur="2000" fill="hold"/>
                                        <p:tgtEl>
                                          <p:spTgt spid="23"/>
                                        </p:tgtEl>
                                        <p:attrNameLst>
                                          <p:attrName>ppt_x</p:attrName>
                                          <p:attrName>ppt_y</p:attrName>
                                        </p:attrNameLst>
                                      </p:cBhvr>
                                      <p:rCtr x="22587" y="2685"/>
                                    </p:animMotion>
                                  </p:childTnLst>
                                </p:cTn>
                              </p:par>
                              <p:par>
                                <p:cTn id="37" presetID="37" presetClass="path" presetSubtype="0" accel="50000" decel="50000" fill="hold" grpId="0" nodeType="withEffect">
                                  <p:stCondLst>
                                    <p:cond delay="0"/>
                                  </p:stCondLst>
                                  <p:childTnLst>
                                    <p:animMotion origin="layout" path="M 8.33333E-7 3.33333E-6 L 0.12031 0.04004 C 0.14566 0.04907 0.18351 0.05393 0.22292 0.05393 C 0.26805 0.05393 0.30382 0.04907 0.32917 0.04004 L 0.45 3.33333E-6 " pathEditMode="relative" rAng="0" ptsTypes="AAAAA">
                                      <p:cBhvr>
                                        <p:cTn id="38" dur="2000" fill="hold"/>
                                        <p:tgtEl>
                                          <p:spTgt spid="24"/>
                                        </p:tgtEl>
                                        <p:attrNameLst>
                                          <p:attrName>ppt_x</p:attrName>
                                          <p:attrName>ppt_y</p:attrName>
                                        </p:attrNameLst>
                                      </p:cBhvr>
                                      <p:rCtr x="22500" y="2685"/>
                                    </p:animMotion>
                                  </p:childTnLst>
                                </p:cTn>
                              </p:par>
                              <p:par>
                                <p:cTn id="39" presetID="37" presetClass="path" presetSubtype="0" accel="50000" decel="50000" fill="hold" grpId="0" nodeType="withEffect">
                                  <p:stCondLst>
                                    <p:cond delay="0"/>
                                  </p:stCondLst>
                                  <p:childTnLst>
                                    <p:animMotion origin="layout" path="M -1.38889E-6 3.33333E-6 L 0.12014 0.04004 C 0.14514 0.04907 0.18316 0.05393 0.2224 0.05393 C 0.26719 0.05393 0.30313 0.04907 0.32813 0.04004 L 0.44879 3.33333E-6 " pathEditMode="relative" rAng="0" ptsTypes="AAAAA">
                                      <p:cBhvr>
                                        <p:cTn id="40" dur="2000" fill="hold"/>
                                        <p:tgtEl>
                                          <p:spTgt spid="25"/>
                                        </p:tgtEl>
                                        <p:attrNameLst>
                                          <p:attrName>ppt_x</p:attrName>
                                          <p:attrName>ppt_y</p:attrName>
                                        </p:attrNameLst>
                                      </p:cBhvr>
                                      <p:rCtr x="22431" y="2685"/>
                                    </p:animMotion>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20" grpId="1" animBg="1"/>
      <p:bldP spid="21" grpId="1" animBg="1"/>
      <p:bldP spid="22" grpId="0" animBg="1"/>
      <p:bldP spid="23" grpId="0" animBg="1"/>
      <p:bldP spid="23" grpId="1" animBg="1"/>
      <p:bldP spid="24" grpId="0" animBg="1"/>
      <p:bldP spid="24" grpId="1" animBg="1"/>
      <p:bldP spid="25" grpId="0" animBg="1"/>
      <p:bldP spid="25" grpId="1" animBg="1"/>
      <p:bldP spid="26" grpId="1" animBg="1"/>
      <p:bldP spid="27" grpId="1" animBg="1"/>
      <p:bldP spid="28"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4"/>
          <p:cNvSpPr/>
          <p:nvPr/>
        </p:nvSpPr>
        <p:spPr>
          <a:xfrm>
            <a:off x="5215072" y="5599339"/>
            <a:ext cx="1086771" cy="682228"/>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b="1">
              <a:solidFill>
                <a:srgbClr val="FF0000"/>
              </a:solidFill>
            </a:endParaRPr>
          </a:p>
        </p:txBody>
      </p:sp>
      <p:sp>
        <p:nvSpPr>
          <p:cNvPr id="2" name="コンテンツ プレースホルダー 1"/>
          <p:cNvSpPr>
            <a:spLocks noGrp="1"/>
          </p:cNvSpPr>
          <p:nvPr>
            <p:ph idx="1"/>
          </p:nvPr>
        </p:nvSpPr>
        <p:spPr/>
        <p:txBody>
          <a:bodyPr/>
          <a:lstStyle/>
          <a:p>
            <a:r>
              <a:rPr lang="ja-JP" altLang="en-US" dirty="0"/>
              <a:t>仮想メモリを用いて必要なメモリ容量を確保</a:t>
            </a:r>
            <a:endParaRPr lang="en-US" altLang="ja-JP" dirty="0"/>
          </a:p>
          <a:p>
            <a:pPr lvl="1"/>
            <a:r>
              <a:rPr lang="ja-JP" altLang="en-US" dirty="0"/>
              <a:t>物理メモリに入り切らないデータはディスクに格納</a:t>
            </a:r>
            <a:endParaRPr lang="en-US" altLang="ja-JP" dirty="0"/>
          </a:p>
          <a:p>
            <a:pPr lvl="1"/>
            <a:r>
              <a:rPr lang="ja-JP" altLang="en-US" dirty="0"/>
              <a:t>物理メモリ容量以上の</a:t>
            </a:r>
            <a:r>
              <a:rPr lang="en-US" altLang="ja-JP" dirty="0"/>
              <a:t>VM</a:t>
            </a:r>
            <a:r>
              <a:rPr lang="ja-JP" altLang="en-US" dirty="0"/>
              <a:t>をマイグレーション可能</a:t>
            </a:r>
            <a:endParaRPr lang="en-US" altLang="ja-JP" dirty="0"/>
          </a:p>
          <a:p>
            <a:r>
              <a:rPr lang="ja-JP" altLang="en-US" dirty="0"/>
              <a:t>必要に応じてページングを行う</a:t>
            </a:r>
            <a:endParaRPr lang="en-US" altLang="ja-JP" dirty="0"/>
          </a:p>
          <a:p>
            <a:pPr lvl="1"/>
            <a:r>
              <a:rPr lang="ja-JP" altLang="en-US" dirty="0"/>
              <a:t>ページイン：ディスクのデータを物理メモリへ</a:t>
            </a:r>
            <a:endParaRPr lang="en-US" altLang="ja-JP" dirty="0"/>
          </a:p>
          <a:p>
            <a:pPr lvl="1"/>
            <a:r>
              <a:rPr lang="ja-JP" altLang="en-US" dirty="0"/>
              <a:t>ページアウト：物理メモリのデータをディスクへ</a:t>
            </a:r>
            <a:endParaRPr lang="en-US" altLang="ja-JP" dirty="0"/>
          </a:p>
          <a:p>
            <a:endParaRPr kumimoji="1" lang="ja-JP" altLang="en-US" dirty="0"/>
          </a:p>
        </p:txBody>
      </p:sp>
      <p:sp>
        <p:nvSpPr>
          <p:cNvPr id="3" name="スライド番号プレースホルダー 2"/>
          <p:cNvSpPr>
            <a:spLocks noGrp="1"/>
          </p:cNvSpPr>
          <p:nvPr>
            <p:ph type="sldNum" sz="quarter" idx="12"/>
          </p:nvPr>
        </p:nvSpPr>
        <p:spPr>
          <a:xfrm>
            <a:off x="6457950" y="6356351"/>
            <a:ext cx="2057400" cy="365125"/>
          </a:xfrm>
        </p:spPr>
        <p:txBody>
          <a:bodyPr/>
          <a:lstStyle/>
          <a:p>
            <a:fld id="{F977288F-F332-9F4C-A5D1-EBEF89371724}" type="slidenum">
              <a:rPr kumimoji="1" lang="ja-JP" altLang="en-US" smtClean="0"/>
              <a:t>4</a:t>
            </a:fld>
            <a:endParaRPr kumimoji="1" lang="ja-JP" altLang="en-US"/>
          </a:p>
        </p:txBody>
      </p:sp>
      <p:sp>
        <p:nvSpPr>
          <p:cNvPr id="4" name="タイトル 3"/>
          <p:cNvSpPr>
            <a:spLocks noGrp="1"/>
          </p:cNvSpPr>
          <p:nvPr>
            <p:ph type="title"/>
          </p:nvPr>
        </p:nvSpPr>
        <p:spPr/>
        <p:txBody>
          <a:bodyPr/>
          <a:lstStyle/>
          <a:p>
            <a:r>
              <a:rPr lang="ja-JP" altLang="en-US" dirty="0"/>
              <a:t>仮想メモリを用いた</a:t>
            </a:r>
            <a:r>
              <a:rPr lang="en-US" altLang="ja-JP" dirty="0"/>
              <a:t/>
            </a:r>
            <a:br>
              <a:rPr lang="en-US" altLang="ja-JP" dirty="0"/>
            </a:br>
            <a:r>
              <a:rPr lang="ja-JP" altLang="en-US" dirty="0"/>
              <a:t>マイグレーション</a:t>
            </a:r>
            <a:endParaRPr kumimoji="1" lang="ja-JP" altLang="en-US" dirty="0"/>
          </a:p>
        </p:txBody>
      </p:sp>
      <p:grpSp>
        <p:nvGrpSpPr>
          <p:cNvPr id="6" name="図形グループ 5"/>
          <p:cNvGrpSpPr/>
          <p:nvPr/>
        </p:nvGrpSpPr>
        <p:grpSpPr>
          <a:xfrm>
            <a:off x="1063148" y="4572001"/>
            <a:ext cx="1813034" cy="1736385"/>
            <a:chOff x="2228193" y="3507551"/>
            <a:chExt cx="2417379" cy="2315180"/>
          </a:xfrm>
        </p:grpSpPr>
        <p:sp>
          <p:nvSpPr>
            <p:cNvPr id="8" name="フレーム 7"/>
            <p:cNvSpPr/>
            <p:nvPr/>
          </p:nvSpPr>
          <p:spPr>
            <a:xfrm>
              <a:off x="2228193" y="3507551"/>
              <a:ext cx="2417379" cy="2315180"/>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移送元ホスト</a:t>
              </a:r>
              <a:endParaRPr lang="en-US" altLang="ja-JP" sz="16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ja-JP" altLang="en-US" sz="1400" dirty="0">
                <a:solidFill>
                  <a:schemeClr val="tx1"/>
                </a:solidFill>
              </a:endParaRPr>
            </a:p>
          </p:txBody>
        </p:sp>
        <p:sp>
          <p:nvSpPr>
            <p:cNvPr id="9" name="正方形/長方形 8"/>
            <p:cNvSpPr/>
            <p:nvPr/>
          </p:nvSpPr>
          <p:spPr>
            <a:xfrm>
              <a:off x="2417377" y="3982248"/>
              <a:ext cx="2039007" cy="605247"/>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t>VM</a:t>
              </a:r>
              <a:r>
                <a:rPr lang="ja-JP" altLang="en-US" sz="1600" dirty="0" smtClean="0"/>
                <a:t>本体</a:t>
              </a:r>
              <a:endParaRPr lang="ja-JP" altLang="en-US" sz="1600" dirty="0"/>
            </a:p>
          </p:txBody>
        </p:sp>
      </p:grpSp>
      <p:sp>
        <p:nvSpPr>
          <p:cNvPr id="10" name="フレーム 9"/>
          <p:cNvSpPr/>
          <p:nvPr/>
        </p:nvSpPr>
        <p:spPr>
          <a:xfrm>
            <a:off x="4855999" y="4670042"/>
            <a:ext cx="3239785" cy="1975744"/>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移送先ホスト</a:t>
            </a:r>
            <a:endParaRPr lang="en-US" altLang="ja-JP" sz="1600" dirty="0">
              <a:solidFill>
                <a:schemeClr val="tx1"/>
              </a:solidFill>
            </a:endParaRPr>
          </a:p>
          <a:p>
            <a:pPr algn="ctr"/>
            <a:endParaRPr lang="en-US" altLang="ja-JP" sz="1400" dirty="0">
              <a:solidFill>
                <a:schemeClr val="tx1"/>
              </a:solidFill>
            </a:endParaRPr>
          </a:p>
          <a:p>
            <a:pPr algn="ctr"/>
            <a:endParaRPr lang="en-US" altLang="ja-JP" sz="1400" dirty="0" smtClean="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ja-JP" altLang="en-US" sz="1400" dirty="0">
              <a:solidFill>
                <a:schemeClr val="tx1"/>
              </a:solidFill>
            </a:endParaRPr>
          </a:p>
        </p:txBody>
      </p:sp>
      <p:sp>
        <p:nvSpPr>
          <p:cNvPr id="13" name="円柱 12"/>
          <p:cNvSpPr/>
          <p:nvPr/>
        </p:nvSpPr>
        <p:spPr>
          <a:xfrm>
            <a:off x="6625691" y="5299023"/>
            <a:ext cx="1376227" cy="981638"/>
          </a:xfrm>
          <a:prstGeom prst="can">
            <a:avLst>
              <a:gd name="adj" fmla="val 20478"/>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ディスク</a:t>
            </a:r>
            <a:endParaRPr lang="en-US" altLang="ja-JP" sz="1600" dirty="0" smtClean="0">
              <a:solidFill>
                <a:schemeClr val="tx1"/>
              </a:solidFill>
            </a:endParaRPr>
          </a:p>
          <a:p>
            <a:pPr algn="ctr"/>
            <a:endParaRPr lang="en-US" altLang="ja-JP" sz="1600" dirty="0" smtClean="0">
              <a:solidFill>
                <a:schemeClr val="tx1"/>
              </a:solidFill>
            </a:endParaRPr>
          </a:p>
          <a:p>
            <a:pPr algn="ctr"/>
            <a:endParaRPr lang="en-US" altLang="ja-JP" sz="1600" dirty="0"/>
          </a:p>
        </p:txBody>
      </p:sp>
      <p:sp>
        <p:nvSpPr>
          <p:cNvPr id="14" name="右矢印 13"/>
          <p:cNvSpPr/>
          <p:nvPr/>
        </p:nvSpPr>
        <p:spPr>
          <a:xfrm>
            <a:off x="3099344" y="5381164"/>
            <a:ext cx="1511754" cy="614855"/>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p:txBody>
      </p:sp>
      <p:sp>
        <p:nvSpPr>
          <p:cNvPr id="16" name="U ターン矢印 15"/>
          <p:cNvSpPr/>
          <p:nvPr/>
        </p:nvSpPr>
        <p:spPr>
          <a:xfrm flipV="1">
            <a:off x="5679035" y="6251198"/>
            <a:ext cx="1374570" cy="298718"/>
          </a:xfrm>
          <a:prstGeom prst="uturnArrow">
            <a:avLst>
              <a:gd name="adj1" fmla="val 25000"/>
              <a:gd name="adj2" fmla="val 25000"/>
              <a:gd name="adj3" fmla="val 37101"/>
              <a:gd name="adj4" fmla="val 62899"/>
              <a:gd name="adj5" fmla="val 10000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rgbClr val="FFFF00"/>
              </a:solidFill>
            </a:endParaRPr>
          </a:p>
        </p:txBody>
      </p:sp>
      <p:sp>
        <p:nvSpPr>
          <p:cNvPr id="17" name="U ターン矢印 16"/>
          <p:cNvSpPr/>
          <p:nvPr/>
        </p:nvSpPr>
        <p:spPr>
          <a:xfrm flipH="1">
            <a:off x="5677269" y="5153228"/>
            <a:ext cx="1348644" cy="359022"/>
          </a:xfrm>
          <a:prstGeom prst="uturnArrow">
            <a:avLst>
              <a:gd name="adj1" fmla="val 18137"/>
              <a:gd name="adj2" fmla="val 25000"/>
              <a:gd name="adj3" fmla="val 37101"/>
              <a:gd name="adj4" fmla="val 62899"/>
              <a:gd name="adj5" fmla="val 10000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rgbClr val="FFFF00"/>
              </a:solidFill>
            </a:endParaRPr>
          </a:p>
        </p:txBody>
      </p:sp>
      <p:sp>
        <p:nvSpPr>
          <p:cNvPr id="18" name="スライド番号プレースホルダー 3"/>
          <p:cNvSpPr txBox="1">
            <a:spLocks/>
          </p:cNvSpPr>
          <p:nvPr/>
        </p:nvSpPr>
        <p:spPr>
          <a:xfrm>
            <a:off x="2965969" y="5076069"/>
            <a:ext cx="2057400" cy="273844"/>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sz="1600" b="1" dirty="0" smtClean="0">
                <a:solidFill>
                  <a:schemeClr val="tx1"/>
                </a:solidFill>
              </a:rPr>
              <a:t>マイグレーション</a:t>
            </a:r>
            <a:endParaRPr lang="en-US" altLang="ja-JP" sz="1600" b="1" dirty="0" smtClean="0">
              <a:solidFill>
                <a:schemeClr val="tx1"/>
              </a:solidFill>
            </a:endParaRPr>
          </a:p>
        </p:txBody>
      </p:sp>
      <p:sp>
        <p:nvSpPr>
          <p:cNvPr id="20" name="スライド番号プレースホルダー 3"/>
          <p:cNvSpPr txBox="1">
            <a:spLocks/>
          </p:cNvSpPr>
          <p:nvPr/>
        </p:nvSpPr>
        <p:spPr>
          <a:xfrm>
            <a:off x="7062644" y="6181175"/>
            <a:ext cx="1431273"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sz="1500" b="1" dirty="0" smtClean="0">
                <a:solidFill>
                  <a:schemeClr val="tx1"/>
                </a:solidFill>
              </a:rPr>
              <a:t>ページアウト</a:t>
            </a:r>
            <a:endParaRPr lang="ja-JP" altLang="en-US" sz="1500" b="1" dirty="0">
              <a:solidFill>
                <a:schemeClr val="tx1"/>
              </a:solidFill>
            </a:endParaRPr>
          </a:p>
        </p:txBody>
      </p:sp>
      <p:sp>
        <p:nvSpPr>
          <p:cNvPr id="21" name="スライド番号プレースホルダー 3"/>
          <p:cNvSpPr txBox="1">
            <a:spLocks/>
          </p:cNvSpPr>
          <p:nvPr/>
        </p:nvSpPr>
        <p:spPr>
          <a:xfrm>
            <a:off x="6599203" y="4915285"/>
            <a:ext cx="1402715" cy="26859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sz="1600" b="1" dirty="0" smtClean="0">
                <a:solidFill>
                  <a:schemeClr val="tx1"/>
                </a:solidFill>
              </a:rPr>
              <a:t>ページイン</a:t>
            </a:r>
            <a:endParaRPr lang="en-US" altLang="ja-JP" sz="1600" b="1" dirty="0" smtClean="0">
              <a:solidFill>
                <a:schemeClr val="tx1"/>
              </a:solidFill>
            </a:endParaRPr>
          </a:p>
        </p:txBody>
      </p:sp>
      <p:sp>
        <p:nvSpPr>
          <p:cNvPr id="26" name="正方形/長方形 25"/>
          <p:cNvSpPr/>
          <p:nvPr/>
        </p:nvSpPr>
        <p:spPr>
          <a:xfrm>
            <a:off x="2461114" y="5675969"/>
            <a:ext cx="279374" cy="54834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5</a:t>
            </a:r>
            <a:endParaRPr kumimoji="1" lang="ja-JP" altLang="en-US" b="1" dirty="0">
              <a:solidFill>
                <a:schemeClr val="tx1"/>
              </a:solidFill>
            </a:endParaRPr>
          </a:p>
        </p:txBody>
      </p:sp>
      <p:sp>
        <p:nvSpPr>
          <p:cNvPr id="25" name="正方形/長方形 24"/>
          <p:cNvSpPr/>
          <p:nvPr/>
        </p:nvSpPr>
        <p:spPr>
          <a:xfrm>
            <a:off x="2149162" y="5674123"/>
            <a:ext cx="279374" cy="550186"/>
          </a:xfrm>
          <a:prstGeom prst="rect">
            <a:avLst/>
          </a:prstGeom>
          <a:solidFill>
            <a:schemeClr val="accent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4</a:t>
            </a:r>
            <a:endParaRPr kumimoji="1" lang="ja-JP" altLang="en-US" b="1" dirty="0">
              <a:solidFill>
                <a:schemeClr val="tx1"/>
              </a:solidFill>
            </a:endParaRPr>
          </a:p>
        </p:txBody>
      </p:sp>
      <p:sp>
        <p:nvSpPr>
          <p:cNvPr id="24" name="正方形/長方形 23"/>
          <p:cNvSpPr/>
          <p:nvPr/>
        </p:nvSpPr>
        <p:spPr>
          <a:xfrm>
            <a:off x="1842370" y="5674123"/>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3</a:t>
            </a:r>
            <a:endParaRPr kumimoji="1" lang="ja-JP" altLang="en-US" b="1" dirty="0">
              <a:solidFill>
                <a:schemeClr val="tx1"/>
              </a:solidFill>
            </a:endParaRPr>
          </a:p>
        </p:txBody>
      </p:sp>
      <p:sp>
        <p:nvSpPr>
          <p:cNvPr id="23" name="正方形/長方形 22"/>
          <p:cNvSpPr/>
          <p:nvPr/>
        </p:nvSpPr>
        <p:spPr>
          <a:xfrm>
            <a:off x="1523703" y="5674123"/>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rPr>
              <a:t>2</a:t>
            </a:r>
            <a:endParaRPr kumimoji="1" lang="ja-JP" altLang="en-US" b="1" dirty="0">
              <a:solidFill>
                <a:schemeClr val="tx1"/>
              </a:solidFill>
            </a:endParaRPr>
          </a:p>
        </p:txBody>
      </p:sp>
      <p:sp>
        <p:nvSpPr>
          <p:cNvPr id="22" name="正方形/長方形 21"/>
          <p:cNvSpPr/>
          <p:nvPr/>
        </p:nvSpPr>
        <p:spPr>
          <a:xfrm>
            <a:off x="1205036" y="5674123"/>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1</a:t>
            </a:r>
            <a:endParaRPr kumimoji="1" lang="ja-JP" altLang="en-US" b="1" dirty="0">
              <a:solidFill>
                <a:schemeClr val="tx1"/>
              </a:solidFill>
            </a:endParaRPr>
          </a:p>
        </p:txBody>
      </p:sp>
      <p:sp>
        <p:nvSpPr>
          <p:cNvPr id="27" name="テキスト ボックス 26"/>
          <p:cNvSpPr txBox="1"/>
          <p:nvPr/>
        </p:nvSpPr>
        <p:spPr>
          <a:xfrm>
            <a:off x="1110635" y="5414351"/>
            <a:ext cx="1112112" cy="338554"/>
          </a:xfrm>
          <a:prstGeom prst="rect">
            <a:avLst/>
          </a:prstGeom>
          <a:noFill/>
        </p:spPr>
        <p:txBody>
          <a:bodyPr wrap="square" rtlCol="0">
            <a:spAutoFit/>
          </a:bodyPr>
          <a:lstStyle/>
          <a:p>
            <a:r>
              <a:rPr lang="ja-JP" altLang="en-US" sz="1600" b="1" dirty="0" smtClean="0"/>
              <a:t>メモリ</a:t>
            </a:r>
            <a:endParaRPr lang="ja-JP" altLang="en-US" sz="1600" b="1" dirty="0"/>
          </a:p>
        </p:txBody>
      </p:sp>
      <p:sp>
        <p:nvSpPr>
          <p:cNvPr id="28" name="テキスト ボックス 27"/>
          <p:cNvSpPr txBox="1"/>
          <p:nvPr/>
        </p:nvSpPr>
        <p:spPr>
          <a:xfrm>
            <a:off x="4930612" y="4950982"/>
            <a:ext cx="1112112" cy="584775"/>
          </a:xfrm>
          <a:prstGeom prst="rect">
            <a:avLst/>
          </a:prstGeom>
          <a:noFill/>
        </p:spPr>
        <p:txBody>
          <a:bodyPr wrap="square" rtlCol="0">
            <a:spAutoFit/>
          </a:bodyPr>
          <a:lstStyle/>
          <a:p>
            <a:r>
              <a:rPr lang="ja-JP" altLang="en-US" sz="1600" b="1" dirty="0" smtClean="0"/>
              <a:t>物理</a:t>
            </a:r>
            <a:endParaRPr lang="en-US" altLang="ja-JP" sz="1600" b="1" dirty="0" smtClean="0"/>
          </a:p>
          <a:p>
            <a:r>
              <a:rPr lang="ja-JP" altLang="en-US" sz="1600" b="1" dirty="0" smtClean="0"/>
              <a:t>メモリ</a:t>
            </a:r>
            <a:endParaRPr lang="ja-JP" altLang="en-US" sz="1600" b="1" dirty="0"/>
          </a:p>
        </p:txBody>
      </p:sp>
    </p:spTree>
    <p:extLst>
      <p:ext uri="{BB962C8B-B14F-4D97-AF65-F5344CB8AC3E}">
        <p14:creationId xmlns:p14="http://schemas.microsoft.com/office/powerpoint/2010/main" val="727845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1.38889E-6 -1.11111E-6 L 0.12101 0.04005 C 0.14635 0.04908 0.18437 0.05394 0.22396 0.05394 C 0.2691 0.05394 0.30521 0.04908 0.33055 0.04005 L 0.45173 -1.11111E-6 " pathEditMode="relative" rAng="0" ptsTypes="AAAAA">
                                      <p:cBhvr>
                                        <p:cTn id="6" dur="2000" fill="hold"/>
                                        <p:tgtEl>
                                          <p:spTgt spid="22"/>
                                        </p:tgtEl>
                                        <p:attrNameLst>
                                          <p:attrName>ppt_x</p:attrName>
                                          <p:attrName>ppt_y</p:attrName>
                                        </p:attrNameLst>
                                      </p:cBhvr>
                                      <p:rCtr x="22587" y="2685"/>
                                    </p:animMotion>
                                  </p:childTnLst>
                                </p:cTn>
                              </p:par>
                            </p:childTnLst>
                          </p:cTn>
                        </p:par>
                      </p:childTnLst>
                    </p:cTn>
                  </p:par>
                  <p:par>
                    <p:cTn id="7" fill="hold">
                      <p:stCondLst>
                        <p:cond delay="indefinite"/>
                      </p:stCondLst>
                      <p:childTnLst>
                        <p:par>
                          <p:cTn id="8" fill="hold">
                            <p:stCondLst>
                              <p:cond delay="0"/>
                            </p:stCondLst>
                            <p:childTnLst>
                              <p:par>
                                <p:cTn id="9" presetID="37" presetClass="path" presetSubtype="0" accel="50000" decel="50000" fill="hold" grpId="0" nodeType="clickEffect">
                                  <p:stCondLst>
                                    <p:cond delay="0"/>
                                  </p:stCondLst>
                                  <p:childTnLst>
                                    <p:animMotion origin="layout" path="M -4.44444E-6 -1.11111E-6 L 0.12032 0.04005 C 0.14566 0.04908 0.18351 0.05394 0.22292 0.05394 C 0.26806 0.05394 0.30382 0.04908 0.32917 0.04005 L 0.45 -1.11111E-6 " pathEditMode="relative" rAng="0" ptsTypes="AAAAA">
                                      <p:cBhvr>
                                        <p:cTn id="10" dur="2000" fill="hold"/>
                                        <p:tgtEl>
                                          <p:spTgt spid="23"/>
                                        </p:tgtEl>
                                        <p:attrNameLst>
                                          <p:attrName>ppt_x</p:attrName>
                                          <p:attrName>ppt_y</p:attrName>
                                        </p:attrNameLst>
                                      </p:cBhvr>
                                      <p:rCtr x="22500" y="2685"/>
                                    </p:animMotion>
                                  </p:childTnLst>
                                </p:cTn>
                              </p:par>
                            </p:childTnLst>
                          </p:cTn>
                        </p:par>
                      </p:childTnLst>
                    </p:cTn>
                  </p:par>
                  <p:par>
                    <p:cTn id="11" fill="hold">
                      <p:stCondLst>
                        <p:cond delay="indefinite"/>
                      </p:stCondLst>
                      <p:childTnLst>
                        <p:par>
                          <p:cTn id="12" fill="hold">
                            <p:stCondLst>
                              <p:cond delay="0"/>
                            </p:stCondLst>
                            <p:childTnLst>
                              <p:par>
                                <p:cTn id="13" presetID="37" presetClass="path" presetSubtype="0" accel="50000" decel="50000" fill="hold" grpId="0" nodeType="clickEffect">
                                  <p:stCondLst>
                                    <p:cond delay="0"/>
                                  </p:stCondLst>
                                  <p:childTnLst>
                                    <p:animMotion origin="layout" path="M -2.77778E-7 -1.11111E-6 L 0.12014 0.04005 C 0.14514 0.04908 0.18316 0.05394 0.2224 0.05394 C 0.26719 0.05394 0.30313 0.04908 0.32813 0.04005 L 0.44879 -1.11111E-6 " pathEditMode="relative" rAng="0" ptsTypes="AAAAA">
                                      <p:cBhvr>
                                        <p:cTn id="14" dur="2000" fill="hold"/>
                                        <p:tgtEl>
                                          <p:spTgt spid="24"/>
                                        </p:tgtEl>
                                        <p:attrNameLst>
                                          <p:attrName>ppt_x</p:attrName>
                                          <p:attrName>ppt_y</p:attrName>
                                        </p:attrNameLst>
                                      </p:cBhvr>
                                      <p:rCtr x="22431" y="2685"/>
                                    </p:animMotion>
                                  </p:childTnLst>
                                </p:cTn>
                              </p:par>
                            </p:childTnLst>
                          </p:cTn>
                        </p:par>
                      </p:childTnLst>
                    </p:cTn>
                  </p:par>
                  <p:par>
                    <p:cTn id="15" fill="hold">
                      <p:stCondLst>
                        <p:cond delay="indefinite"/>
                      </p:stCondLst>
                      <p:childTnLst>
                        <p:par>
                          <p:cTn id="16" fill="hold">
                            <p:stCondLst>
                              <p:cond delay="0"/>
                            </p:stCondLst>
                            <p:childTnLst>
                              <p:par>
                                <p:cTn id="17" presetID="37" presetClass="path" presetSubtype="0" accel="50000" decel="50000" fill="hold" grpId="1" nodeType="clickEffect">
                                  <p:stCondLst>
                                    <p:cond delay="0"/>
                                  </p:stCondLst>
                                  <p:childTnLst>
                                    <p:animMotion origin="layout" path="M 0.45173 -1.11111E-6 L 0.49635 0.04005 C 0.50573 0.04908 0.51979 0.05394 0.53437 0.05394 C 0.55121 0.05394 0.56441 0.04908 0.57378 0.04005 L 0.61875 -1.11111E-6 " pathEditMode="relative" rAng="0" ptsTypes="AAAAA">
                                      <p:cBhvr>
                                        <p:cTn id="18" dur="2000" fill="hold"/>
                                        <p:tgtEl>
                                          <p:spTgt spid="22"/>
                                        </p:tgtEl>
                                        <p:attrNameLst>
                                          <p:attrName>ppt_x</p:attrName>
                                          <p:attrName>ppt_y</p:attrName>
                                        </p:attrNameLst>
                                      </p:cBhvr>
                                      <p:rCtr x="8351" y="2685"/>
                                    </p:animMotion>
                                  </p:childTnLst>
                                </p:cTn>
                              </p:par>
                            </p:childTnLst>
                          </p:cTn>
                        </p:par>
                      </p:childTnLst>
                    </p:cTn>
                  </p:par>
                  <p:par>
                    <p:cTn id="19" fill="hold">
                      <p:stCondLst>
                        <p:cond delay="indefinite"/>
                      </p:stCondLst>
                      <p:childTnLst>
                        <p:par>
                          <p:cTn id="20" fill="hold">
                            <p:stCondLst>
                              <p:cond delay="0"/>
                            </p:stCondLst>
                            <p:childTnLst>
                              <p:par>
                                <p:cTn id="21" presetID="37" presetClass="path" presetSubtype="0" accel="50000" decel="50000" fill="hold" grpId="0" nodeType="clickEffect">
                                  <p:stCondLst>
                                    <p:cond delay="0"/>
                                  </p:stCondLst>
                                  <p:childTnLst>
                                    <p:animMotion origin="layout" path="M -0.00035 0.00162 L 0.09305 0.04167 C 0.11267 0.0507 0.14201 0.05556 0.17257 0.05556 C 0.20746 0.05556 0.23524 0.0507 0.25486 0.04167 L 0.34843 0.00162 " pathEditMode="relative" rAng="0" ptsTypes="AAAAA">
                                      <p:cBhvr>
                                        <p:cTn id="22" dur="2000" fill="hold"/>
                                        <p:tgtEl>
                                          <p:spTgt spid="25"/>
                                        </p:tgtEl>
                                        <p:attrNameLst>
                                          <p:attrName>ppt_x</p:attrName>
                                          <p:attrName>ppt_y</p:attrName>
                                        </p:attrNameLst>
                                      </p:cBhvr>
                                      <p:rCtr x="17431" y="2685"/>
                                    </p:animMotion>
                                  </p:childTnLst>
                                </p:cTn>
                              </p:par>
                            </p:childTnLst>
                          </p:cTn>
                        </p:par>
                      </p:childTnLst>
                    </p:cTn>
                  </p:par>
                  <p:par>
                    <p:cTn id="23" fill="hold">
                      <p:stCondLst>
                        <p:cond delay="indefinite"/>
                      </p:stCondLst>
                      <p:childTnLst>
                        <p:par>
                          <p:cTn id="24" fill="hold">
                            <p:stCondLst>
                              <p:cond delay="0"/>
                            </p:stCondLst>
                            <p:childTnLst>
                              <p:par>
                                <p:cTn id="25" presetID="37" presetClass="path" presetSubtype="0" accel="50000" decel="50000" fill="hold" grpId="1" nodeType="clickEffect">
                                  <p:stCondLst>
                                    <p:cond delay="0"/>
                                  </p:stCondLst>
                                  <p:childTnLst>
                                    <p:animMotion origin="layout" path="M 0.45 -1.11111E-6 L 0.49428 0.04005 C 0.50365 0.04908 0.51737 0.05394 0.5323 0.05394 C 0.54862 0.05394 0.56198 0.04908 0.57136 0.04005 L 0.61615 -1.11111E-6 " pathEditMode="relative" rAng="0" ptsTypes="AAAAA">
                                      <p:cBhvr>
                                        <p:cTn id="26" dur="2000" fill="hold"/>
                                        <p:tgtEl>
                                          <p:spTgt spid="23"/>
                                        </p:tgtEl>
                                        <p:attrNameLst>
                                          <p:attrName>ppt_x</p:attrName>
                                          <p:attrName>ppt_y</p:attrName>
                                        </p:attrNameLst>
                                      </p:cBhvr>
                                      <p:rCtr x="8299" y="2685"/>
                                    </p:animMotion>
                                  </p:childTnLst>
                                </p:cTn>
                              </p:par>
                            </p:childTnLst>
                          </p:cTn>
                        </p:par>
                      </p:childTnLst>
                    </p:cTn>
                  </p:par>
                  <p:par>
                    <p:cTn id="27" fill="hold">
                      <p:stCondLst>
                        <p:cond delay="indefinite"/>
                      </p:stCondLst>
                      <p:childTnLst>
                        <p:par>
                          <p:cTn id="28" fill="hold">
                            <p:stCondLst>
                              <p:cond delay="0"/>
                            </p:stCondLst>
                            <p:childTnLst>
                              <p:par>
                                <p:cTn id="29" presetID="37" presetClass="path" presetSubtype="0" accel="50000" decel="50000" fill="hold" grpId="0" nodeType="clickEffect">
                                  <p:stCondLst>
                                    <p:cond delay="0"/>
                                  </p:stCondLst>
                                  <p:childTnLst>
                                    <p:animMotion origin="layout" path="M -0.00156 0.00162 L 0.09202 0.04167 C 0.11164 0.0507 0.14098 0.05556 0.17153 0.05556 C 0.20643 0.05556 0.23421 0.0507 0.25382 0.04167 L 0.34757 0.00162 " pathEditMode="relative" rAng="0" ptsTypes="AAAAA">
                                      <p:cBhvr>
                                        <p:cTn id="30" dur="2000" fill="hold"/>
                                        <p:tgtEl>
                                          <p:spTgt spid="26"/>
                                        </p:tgtEl>
                                        <p:attrNameLst>
                                          <p:attrName>ppt_x</p:attrName>
                                          <p:attrName>ppt_y</p:attrName>
                                        </p:attrNameLst>
                                      </p:cBhvr>
                                      <p:rCtr x="17448" y="2685"/>
                                    </p:animMotion>
                                  </p:childTnLst>
                                </p:cTn>
                              </p:par>
                            </p:childTnLst>
                          </p:cTn>
                        </p:par>
                      </p:childTnLst>
                    </p:cTn>
                  </p:par>
                  <p:par>
                    <p:cTn id="31" fill="hold">
                      <p:stCondLst>
                        <p:cond delay="indefinite"/>
                      </p:stCondLst>
                      <p:childTnLst>
                        <p:par>
                          <p:cTn id="32" fill="hold">
                            <p:stCondLst>
                              <p:cond delay="0"/>
                            </p:stCondLst>
                            <p:childTnLst>
                              <p:par>
                                <p:cTn id="33" presetID="37" presetClass="path" presetSubtype="0" accel="50000" decel="50000" fill="hold" grpId="1" nodeType="clickEffect">
                                  <p:stCondLst>
                                    <p:cond delay="0"/>
                                  </p:stCondLst>
                                  <p:childTnLst>
                                    <p:animMotion origin="layout" path="M 0.34757 -0.00023 L 0.40139 0.03982 C 0.41285 0.04885 0.42987 0.05371 0.44775 0.05371 C 0.46806 0.05371 0.48421 0.04885 0.49601 0.03982 L 0.5507 -0.00023 " pathEditMode="relative" rAng="0" ptsTypes="AAAAA">
                                      <p:cBhvr>
                                        <p:cTn id="34" dur="2000" fill="hold"/>
                                        <p:tgtEl>
                                          <p:spTgt spid="26"/>
                                        </p:tgtEl>
                                        <p:attrNameLst>
                                          <p:attrName>ppt_x</p:attrName>
                                          <p:attrName>ppt_y</p:attrName>
                                        </p:attrNameLst>
                                      </p:cBhvr>
                                      <p:rCtr x="10156" y="2685"/>
                                    </p:animMotion>
                                  </p:childTnLst>
                                </p:cTn>
                              </p:par>
                            </p:childTnLst>
                          </p:cTn>
                        </p:par>
                      </p:childTnLst>
                    </p:cTn>
                  </p:par>
                  <p:par>
                    <p:cTn id="35" fill="hold">
                      <p:stCondLst>
                        <p:cond delay="indefinite"/>
                      </p:stCondLst>
                      <p:childTnLst>
                        <p:par>
                          <p:cTn id="36" fill="hold">
                            <p:stCondLst>
                              <p:cond delay="0"/>
                            </p:stCondLst>
                            <p:childTnLst>
                              <p:par>
                                <p:cTn id="37" presetID="37" presetClass="path" presetSubtype="0" accel="50000" decel="50000" fill="hold" grpId="2" nodeType="clickEffect">
                                  <p:stCondLst>
                                    <p:cond delay="0"/>
                                  </p:stCondLst>
                                  <p:childTnLst>
                                    <p:animMotion origin="layout" path="M 0.61875 -1.11111E-6 L 0.58229 -0.04745 C 0.57483 -0.0581 0.56319 -0.06366 0.55156 -0.06366 C 0.53837 -0.06366 0.52743 -0.0581 0.51996 -0.04745 L 0.48455 -1.11111E-6 " pathEditMode="relative" rAng="0" ptsTypes="AAAAA">
                                      <p:cBhvr>
                                        <p:cTn id="38" dur="2000" fill="hold"/>
                                        <p:tgtEl>
                                          <p:spTgt spid="22"/>
                                        </p:tgtEl>
                                        <p:attrNameLst>
                                          <p:attrName>ppt_x</p:attrName>
                                          <p:attrName>ppt_y</p:attrName>
                                        </p:attrNameLst>
                                      </p:cBhvr>
                                      <p:rCtr x="-6719" y="-319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6" grpId="1" animBg="1"/>
      <p:bldP spid="25" grpId="0" animBg="1"/>
      <p:bldP spid="24" grpId="0" animBg="1"/>
      <p:bldP spid="23" grpId="0" animBg="1"/>
      <p:bldP spid="23" grpId="1" animBg="1"/>
      <p:bldP spid="22" grpId="0" animBg="1"/>
      <p:bldP spid="22" grpId="1" animBg="1"/>
      <p:bldP spid="22" grpId="2"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仮想メモリはマイグレーションと相性</a:t>
            </a:r>
            <a:r>
              <a:rPr lang="ja-JP" altLang="en-US" dirty="0"/>
              <a:t>が悪い</a:t>
            </a:r>
            <a:endParaRPr lang="en-US" altLang="ja-JP" dirty="0"/>
          </a:p>
          <a:p>
            <a:pPr lvl="1"/>
            <a:r>
              <a:rPr lang="en-US" altLang="ja-JP" dirty="0"/>
              <a:t>VM</a:t>
            </a:r>
            <a:r>
              <a:rPr lang="ja-JP" altLang="en-US" dirty="0"/>
              <a:t>のメモリ転送中に大量のページアウトが発生</a:t>
            </a:r>
            <a:endParaRPr lang="en-US" altLang="ja-JP" dirty="0"/>
          </a:p>
          <a:p>
            <a:pPr lvl="2"/>
            <a:r>
              <a:rPr lang="ja-JP" altLang="en-US" dirty="0"/>
              <a:t>物理メモリに格納されたデータが後で追い出される</a:t>
            </a:r>
            <a:endParaRPr lang="en-US" altLang="ja-JP" dirty="0"/>
          </a:p>
          <a:p>
            <a:pPr lvl="1"/>
            <a:r>
              <a:rPr lang="en-US" altLang="ja-JP" dirty="0"/>
              <a:t>VM</a:t>
            </a:r>
            <a:r>
              <a:rPr lang="ja-JP" altLang="en-US" dirty="0"/>
              <a:t>のメモリ再送時にページインが発生</a:t>
            </a:r>
            <a:endParaRPr lang="en-US" altLang="ja-JP" dirty="0"/>
          </a:p>
          <a:p>
            <a:pPr lvl="2"/>
            <a:r>
              <a:rPr lang="ja-JP" altLang="en-US" dirty="0"/>
              <a:t>更新は物理メモリ上でしか行えない</a:t>
            </a:r>
            <a:endParaRPr lang="en-US" altLang="ja-JP" dirty="0"/>
          </a:p>
          <a:p>
            <a:pPr lvl="1"/>
            <a:r>
              <a:rPr lang="en-US" altLang="ja-JP" dirty="0"/>
              <a:t>VM</a:t>
            </a:r>
            <a:r>
              <a:rPr lang="ja-JP" altLang="en-US" dirty="0"/>
              <a:t>再開時にページインが発生（</a:t>
            </a:r>
            <a:r>
              <a:rPr lang="en-US" altLang="ja-JP" dirty="0"/>
              <a:t>KVM</a:t>
            </a:r>
            <a:r>
              <a:rPr lang="ja-JP" altLang="en-US" dirty="0"/>
              <a:t>の場合）</a:t>
            </a:r>
            <a:endParaRPr lang="en-US" altLang="ja-JP" dirty="0"/>
          </a:p>
          <a:p>
            <a:pPr lvl="2"/>
            <a:r>
              <a:rPr lang="ja-JP" altLang="en-US" dirty="0"/>
              <a:t>仮想化</a:t>
            </a:r>
            <a:r>
              <a:rPr lang="ja-JP" altLang="en-US" dirty="0" smtClean="0"/>
              <a:t>ソフトウェア（</a:t>
            </a:r>
            <a:r>
              <a:rPr lang="en-US" altLang="ja-JP" dirty="0" smtClean="0"/>
              <a:t>QEMU-KVM</a:t>
            </a:r>
            <a:r>
              <a:rPr lang="ja-JP" altLang="en-US" dirty="0" smtClean="0"/>
              <a:t>）もページアウト</a:t>
            </a:r>
            <a:endParaRPr kumimoji="1" lang="ja-JP" altLang="en-US" dirty="0"/>
          </a:p>
        </p:txBody>
      </p:sp>
      <p:sp>
        <p:nvSpPr>
          <p:cNvPr id="22" name="右矢印 21"/>
          <p:cNvSpPr/>
          <p:nvPr/>
        </p:nvSpPr>
        <p:spPr>
          <a:xfrm>
            <a:off x="3148034" y="5322325"/>
            <a:ext cx="1676270" cy="614855"/>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p:txBody>
      </p:sp>
      <p:sp>
        <p:nvSpPr>
          <p:cNvPr id="23" name="テキスト ボックス 22"/>
          <p:cNvSpPr txBox="1"/>
          <p:nvPr/>
        </p:nvSpPr>
        <p:spPr>
          <a:xfrm>
            <a:off x="3029139" y="5076157"/>
            <a:ext cx="2017058" cy="338554"/>
          </a:xfrm>
          <a:prstGeom prst="rect">
            <a:avLst/>
          </a:prstGeom>
          <a:noFill/>
        </p:spPr>
        <p:txBody>
          <a:bodyPr wrap="square" rtlCol="0">
            <a:spAutoFit/>
          </a:bodyPr>
          <a:lstStyle/>
          <a:p>
            <a:r>
              <a:rPr kumimoji="1" lang="ja-JP" altLang="en-US" sz="1600" dirty="0" smtClean="0"/>
              <a:t>マイグレーション</a:t>
            </a:r>
            <a:endParaRPr kumimoji="1" lang="ja-JP" altLang="en-US" sz="1600" dirty="0"/>
          </a:p>
        </p:txBody>
      </p:sp>
      <p:sp>
        <p:nvSpPr>
          <p:cNvPr id="3" name="スライド番号プレースホルダー 2"/>
          <p:cNvSpPr>
            <a:spLocks noGrp="1"/>
          </p:cNvSpPr>
          <p:nvPr>
            <p:ph type="sldNum" sz="quarter" idx="12"/>
          </p:nvPr>
        </p:nvSpPr>
        <p:spPr/>
        <p:txBody>
          <a:bodyPr/>
          <a:lstStyle/>
          <a:p>
            <a:fld id="{F977288F-F332-9F4C-A5D1-EBEF89371724}" type="slidenum">
              <a:rPr kumimoji="1" lang="ja-JP" altLang="en-US" smtClean="0"/>
              <a:t>5</a:t>
            </a:fld>
            <a:endParaRPr kumimoji="1" lang="ja-JP" altLang="en-US"/>
          </a:p>
        </p:txBody>
      </p:sp>
      <p:sp>
        <p:nvSpPr>
          <p:cNvPr id="5" name="Rounded Rectangle 4"/>
          <p:cNvSpPr/>
          <p:nvPr/>
        </p:nvSpPr>
        <p:spPr>
          <a:xfrm>
            <a:off x="5225317" y="5526214"/>
            <a:ext cx="1032361" cy="682228"/>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b="1">
              <a:solidFill>
                <a:srgbClr val="FF0000"/>
              </a:solidFill>
            </a:endParaRPr>
          </a:p>
        </p:txBody>
      </p:sp>
      <p:sp>
        <p:nvSpPr>
          <p:cNvPr id="6" name="フレーム 5"/>
          <p:cNvSpPr/>
          <p:nvPr/>
        </p:nvSpPr>
        <p:spPr>
          <a:xfrm>
            <a:off x="5046197" y="4747386"/>
            <a:ext cx="2970272" cy="1513490"/>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移送先ホスト</a:t>
            </a:r>
            <a:endParaRPr lang="en-US" altLang="ja-JP" sz="160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ja-JP" altLang="en-US" sz="1350" dirty="0">
              <a:solidFill>
                <a:schemeClr val="tx1"/>
              </a:solidFill>
            </a:endParaRPr>
          </a:p>
        </p:txBody>
      </p:sp>
      <p:sp>
        <p:nvSpPr>
          <p:cNvPr id="18" name="正方形/長方形 17"/>
          <p:cNvSpPr/>
          <p:nvPr/>
        </p:nvSpPr>
        <p:spPr>
          <a:xfrm>
            <a:off x="1146389" y="5598696"/>
            <a:ext cx="1529255" cy="556220"/>
          </a:xfrm>
          <a:prstGeom prst="rect">
            <a:avLst/>
          </a:prstGeom>
          <a:solidFill>
            <a:schemeClr val="bg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dirty="0"/>
          </a:p>
        </p:txBody>
      </p:sp>
      <p:sp>
        <p:nvSpPr>
          <p:cNvPr id="8" name="円柱 7"/>
          <p:cNvSpPr/>
          <p:nvPr/>
        </p:nvSpPr>
        <p:spPr>
          <a:xfrm>
            <a:off x="6533792" y="5502932"/>
            <a:ext cx="1373591" cy="682639"/>
          </a:xfrm>
          <a:prstGeom prst="can">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ディスク</a:t>
            </a:r>
          </a:p>
        </p:txBody>
      </p:sp>
      <p:grpSp>
        <p:nvGrpSpPr>
          <p:cNvPr id="9" name="図形グループ 8"/>
          <p:cNvGrpSpPr/>
          <p:nvPr/>
        </p:nvGrpSpPr>
        <p:grpSpPr>
          <a:xfrm>
            <a:off x="1014419" y="4527395"/>
            <a:ext cx="1813034" cy="1733800"/>
            <a:chOff x="2228193" y="3804744"/>
            <a:chExt cx="2417379" cy="2017987"/>
          </a:xfrm>
        </p:grpSpPr>
        <p:sp>
          <p:nvSpPr>
            <p:cNvPr id="10" name="フレーム 9"/>
            <p:cNvSpPr/>
            <p:nvPr/>
          </p:nvSpPr>
          <p:spPr>
            <a:xfrm>
              <a:off x="2228193" y="3804744"/>
              <a:ext cx="2417379" cy="2017987"/>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移送元ホスト</a:t>
              </a:r>
              <a:endParaRPr lang="en-US" altLang="ja-JP" sz="160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ja-JP" altLang="en-US" sz="1350" dirty="0">
                <a:solidFill>
                  <a:schemeClr val="tx1"/>
                </a:solidFill>
              </a:endParaRPr>
            </a:p>
          </p:txBody>
        </p:sp>
        <p:sp>
          <p:nvSpPr>
            <p:cNvPr id="11" name="正方形/長方形 10"/>
            <p:cNvSpPr/>
            <p:nvPr/>
          </p:nvSpPr>
          <p:spPr>
            <a:xfrm>
              <a:off x="2417377" y="4208491"/>
              <a:ext cx="2039007" cy="60524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t>VM</a:t>
              </a:r>
              <a:r>
                <a:rPr lang="ja-JP" altLang="en-US" sz="1600" dirty="0" smtClean="0"/>
                <a:t>本体</a:t>
              </a:r>
              <a:endParaRPr lang="ja-JP" altLang="en-US" sz="1600" dirty="0"/>
            </a:p>
          </p:txBody>
        </p:sp>
      </p:grpSp>
      <p:sp>
        <p:nvSpPr>
          <p:cNvPr id="21" name="テキスト ボックス 27"/>
          <p:cNvSpPr txBox="1"/>
          <p:nvPr/>
        </p:nvSpPr>
        <p:spPr>
          <a:xfrm>
            <a:off x="5144885" y="5156639"/>
            <a:ext cx="1403839" cy="338554"/>
          </a:xfrm>
          <a:prstGeom prst="rect">
            <a:avLst/>
          </a:prstGeom>
          <a:noFill/>
        </p:spPr>
        <p:txBody>
          <a:bodyPr wrap="square" rtlCol="0">
            <a:spAutoFit/>
          </a:bodyPr>
          <a:lstStyle/>
          <a:p>
            <a:r>
              <a:rPr lang="ja-JP" altLang="en-US" sz="1600" b="1" dirty="0"/>
              <a:t>物理</a:t>
            </a:r>
            <a:r>
              <a:rPr lang="ja-JP" altLang="en-US" sz="1600" b="1" dirty="0" smtClean="0"/>
              <a:t>メモリ</a:t>
            </a:r>
            <a:endParaRPr lang="ja-JP" altLang="en-US" sz="1600" b="1" dirty="0"/>
          </a:p>
        </p:txBody>
      </p:sp>
      <p:sp>
        <p:nvSpPr>
          <p:cNvPr id="13" name="スライド番号プレースホルダー 3"/>
          <p:cNvSpPr txBox="1">
            <a:spLocks/>
          </p:cNvSpPr>
          <p:nvPr/>
        </p:nvSpPr>
        <p:spPr>
          <a:xfrm>
            <a:off x="2099657" y="6201293"/>
            <a:ext cx="1108602" cy="320978"/>
          </a:xfrm>
          <a:prstGeom prst="rect">
            <a:avLst/>
          </a:prstGeom>
        </p:spPr>
        <p:txBody>
          <a:bodyPr vert="horz" lIns="68580" tIns="34290" rIns="68580" bIns="3429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sz="1500" b="1" dirty="0" smtClean="0">
                <a:solidFill>
                  <a:schemeClr val="tx1"/>
                </a:solidFill>
              </a:rPr>
              <a:t>更新メモリ</a:t>
            </a:r>
            <a:endParaRPr lang="ja-JP" altLang="en-US" sz="1500" b="1" dirty="0">
              <a:solidFill>
                <a:schemeClr val="tx1"/>
              </a:solidFill>
            </a:endParaRPr>
          </a:p>
        </p:txBody>
      </p:sp>
      <p:sp>
        <p:nvSpPr>
          <p:cNvPr id="14" name="スライド番号プレースホルダー 3"/>
          <p:cNvSpPr txBox="1">
            <a:spLocks/>
          </p:cNvSpPr>
          <p:nvPr/>
        </p:nvSpPr>
        <p:spPr>
          <a:xfrm>
            <a:off x="6312111" y="6322918"/>
            <a:ext cx="1021883" cy="320978"/>
          </a:xfrm>
          <a:prstGeom prst="rect">
            <a:avLst/>
          </a:prstGeom>
        </p:spPr>
        <p:txBody>
          <a:bodyPr vert="horz" lIns="68580" tIns="34290" rIns="68580" bIns="3429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sz="1500" b="1" dirty="0" smtClean="0">
                <a:solidFill>
                  <a:schemeClr val="tx1"/>
                </a:solidFill>
              </a:rPr>
              <a:t>更新されるメモリ</a:t>
            </a:r>
            <a:endParaRPr lang="ja-JP" altLang="en-US" sz="1500" b="1" dirty="0">
              <a:solidFill>
                <a:schemeClr val="tx1"/>
              </a:solidFill>
            </a:endParaRPr>
          </a:p>
        </p:txBody>
      </p:sp>
      <p:sp>
        <p:nvSpPr>
          <p:cNvPr id="16" name="スライド番号プレースホルダー 3"/>
          <p:cNvSpPr txBox="1">
            <a:spLocks/>
          </p:cNvSpPr>
          <p:nvPr/>
        </p:nvSpPr>
        <p:spPr>
          <a:xfrm>
            <a:off x="5740940" y="6303160"/>
            <a:ext cx="1580786" cy="348336"/>
          </a:xfrm>
          <a:prstGeom prst="rect">
            <a:avLst/>
          </a:prstGeom>
        </p:spPr>
        <p:txBody>
          <a:bodyPr vert="horz" lIns="68580" tIns="34290" rIns="68580" bIns="3429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sz="1500" b="1" dirty="0" smtClean="0">
                <a:solidFill>
                  <a:schemeClr val="tx1"/>
                </a:solidFill>
              </a:rPr>
              <a:t>仮想化ソフトウェアのメモリ</a:t>
            </a:r>
            <a:endParaRPr lang="ja-JP" altLang="en-US" sz="1500" b="1" dirty="0">
              <a:solidFill>
                <a:schemeClr val="tx1"/>
              </a:solidFill>
            </a:endParaRPr>
          </a:p>
        </p:txBody>
      </p:sp>
      <p:sp>
        <p:nvSpPr>
          <p:cNvPr id="29" name="テキスト ボックス 28"/>
          <p:cNvSpPr txBox="1"/>
          <p:nvPr/>
        </p:nvSpPr>
        <p:spPr>
          <a:xfrm>
            <a:off x="1019922" y="5353708"/>
            <a:ext cx="1112112" cy="338554"/>
          </a:xfrm>
          <a:prstGeom prst="rect">
            <a:avLst/>
          </a:prstGeom>
          <a:noFill/>
        </p:spPr>
        <p:txBody>
          <a:bodyPr wrap="square" rtlCol="0">
            <a:spAutoFit/>
          </a:bodyPr>
          <a:lstStyle/>
          <a:p>
            <a:r>
              <a:rPr lang="ja-JP" altLang="en-US" sz="1600" b="1" dirty="0" smtClean="0"/>
              <a:t>メモリ</a:t>
            </a:r>
            <a:endParaRPr lang="ja-JP" altLang="en-US" sz="1600" b="1" dirty="0"/>
          </a:p>
        </p:txBody>
      </p:sp>
      <p:sp>
        <p:nvSpPr>
          <p:cNvPr id="31" name="正方形/長方形 30"/>
          <p:cNvSpPr/>
          <p:nvPr/>
        </p:nvSpPr>
        <p:spPr>
          <a:xfrm>
            <a:off x="5618111" y="5597650"/>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rPr>
              <a:t>2</a:t>
            </a:r>
            <a:endParaRPr kumimoji="1" lang="ja-JP" altLang="en-US" b="1" dirty="0">
              <a:solidFill>
                <a:schemeClr val="tx1"/>
              </a:solidFill>
            </a:endParaRPr>
          </a:p>
        </p:txBody>
      </p:sp>
      <p:sp>
        <p:nvSpPr>
          <p:cNvPr id="34" name="正方形/長方形 33"/>
          <p:cNvSpPr/>
          <p:nvPr/>
        </p:nvSpPr>
        <p:spPr>
          <a:xfrm>
            <a:off x="6977028" y="5597650"/>
            <a:ext cx="279374" cy="54834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5</a:t>
            </a:r>
            <a:endParaRPr kumimoji="1" lang="ja-JP" altLang="en-US" b="1" dirty="0">
              <a:solidFill>
                <a:schemeClr val="tx1"/>
              </a:solidFill>
            </a:endParaRPr>
          </a:p>
        </p:txBody>
      </p:sp>
      <p:sp>
        <p:nvSpPr>
          <p:cNvPr id="32" name="正方形/長方形 31"/>
          <p:cNvSpPr/>
          <p:nvPr/>
        </p:nvSpPr>
        <p:spPr>
          <a:xfrm>
            <a:off x="5936778" y="5597650"/>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3</a:t>
            </a:r>
            <a:endParaRPr kumimoji="1" lang="ja-JP" altLang="en-US" b="1" dirty="0">
              <a:solidFill>
                <a:schemeClr val="tx1"/>
              </a:solidFill>
            </a:endParaRPr>
          </a:p>
        </p:txBody>
      </p:sp>
      <p:sp>
        <p:nvSpPr>
          <p:cNvPr id="33" name="正方形/長方形 32"/>
          <p:cNvSpPr/>
          <p:nvPr/>
        </p:nvSpPr>
        <p:spPr>
          <a:xfrm>
            <a:off x="6662242" y="5599431"/>
            <a:ext cx="279374" cy="550186"/>
          </a:xfrm>
          <a:prstGeom prst="rect">
            <a:avLst/>
          </a:prstGeom>
          <a:solidFill>
            <a:schemeClr val="accent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4</a:t>
            </a:r>
            <a:endParaRPr kumimoji="1" lang="ja-JP" altLang="en-US" b="1" dirty="0">
              <a:solidFill>
                <a:schemeClr val="tx1"/>
              </a:solidFill>
            </a:endParaRPr>
          </a:p>
        </p:txBody>
      </p:sp>
      <p:sp>
        <p:nvSpPr>
          <p:cNvPr id="30" name="正方形/長方形 29"/>
          <p:cNvSpPr/>
          <p:nvPr/>
        </p:nvSpPr>
        <p:spPr>
          <a:xfrm>
            <a:off x="5299444" y="5597650"/>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1</a:t>
            </a:r>
            <a:endParaRPr kumimoji="1" lang="ja-JP" altLang="en-US" b="1" dirty="0">
              <a:solidFill>
                <a:schemeClr val="tx1"/>
              </a:solidFill>
            </a:endParaRPr>
          </a:p>
        </p:txBody>
      </p:sp>
      <p:sp>
        <p:nvSpPr>
          <p:cNvPr id="19" name="角丸四角形 18"/>
          <p:cNvSpPr/>
          <p:nvPr/>
        </p:nvSpPr>
        <p:spPr>
          <a:xfrm>
            <a:off x="2141341" y="5597650"/>
            <a:ext cx="284663" cy="55831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50" dirty="0" smtClean="0"/>
              <a:t>4</a:t>
            </a:r>
            <a:endParaRPr lang="ja-JP" altLang="en-US" sz="1350" dirty="0"/>
          </a:p>
        </p:txBody>
      </p:sp>
      <p:sp>
        <p:nvSpPr>
          <p:cNvPr id="28" name="正方形/長方形 27"/>
          <p:cNvSpPr/>
          <p:nvPr/>
        </p:nvSpPr>
        <p:spPr>
          <a:xfrm>
            <a:off x="2404839" y="5611135"/>
            <a:ext cx="279374" cy="54834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5</a:t>
            </a:r>
            <a:endParaRPr kumimoji="1" lang="ja-JP" altLang="en-US" b="1" dirty="0">
              <a:solidFill>
                <a:schemeClr val="tx1"/>
              </a:solidFill>
            </a:endParaRPr>
          </a:p>
        </p:txBody>
      </p:sp>
      <p:sp>
        <p:nvSpPr>
          <p:cNvPr id="27" name="正方形/長方形 26"/>
          <p:cNvSpPr/>
          <p:nvPr/>
        </p:nvSpPr>
        <p:spPr>
          <a:xfrm>
            <a:off x="2104558" y="5607217"/>
            <a:ext cx="279374" cy="550186"/>
          </a:xfrm>
          <a:prstGeom prst="rect">
            <a:avLst/>
          </a:prstGeom>
          <a:solidFill>
            <a:schemeClr val="accent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4</a:t>
            </a:r>
            <a:endParaRPr kumimoji="1" lang="ja-JP" altLang="en-US" b="1" dirty="0">
              <a:solidFill>
                <a:schemeClr val="tx1"/>
              </a:solidFill>
            </a:endParaRPr>
          </a:p>
        </p:txBody>
      </p:sp>
      <p:sp>
        <p:nvSpPr>
          <p:cNvPr id="25" name="正方形/長方形 24"/>
          <p:cNvSpPr/>
          <p:nvPr/>
        </p:nvSpPr>
        <p:spPr>
          <a:xfrm>
            <a:off x="5618111" y="5607343"/>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rPr>
              <a:t>2</a:t>
            </a:r>
            <a:endParaRPr kumimoji="1" lang="ja-JP" altLang="en-US" b="1" dirty="0">
              <a:solidFill>
                <a:schemeClr val="tx1"/>
              </a:solidFill>
            </a:endParaRPr>
          </a:p>
        </p:txBody>
      </p:sp>
      <p:sp>
        <p:nvSpPr>
          <p:cNvPr id="24" name="正方形/長方形 23"/>
          <p:cNvSpPr/>
          <p:nvPr/>
        </p:nvSpPr>
        <p:spPr>
          <a:xfrm>
            <a:off x="5302974" y="5606306"/>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1</a:t>
            </a:r>
            <a:endParaRPr kumimoji="1" lang="ja-JP" altLang="en-US" b="1" dirty="0">
              <a:solidFill>
                <a:schemeClr val="tx1"/>
              </a:solidFill>
            </a:endParaRPr>
          </a:p>
        </p:txBody>
      </p:sp>
      <p:sp>
        <p:nvSpPr>
          <p:cNvPr id="35" name="正方形/長方形 34"/>
          <p:cNvSpPr/>
          <p:nvPr/>
        </p:nvSpPr>
        <p:spPr>
          <a:xfrm>
            <a:off x="6662242" y="5599431"/>
            <a:ext cx="279374" cy="550186"/>
          </a:xfrm>
          <a:prstGeom prst="rect">
            <a:avLst/>
          </a:prstGeom>
          <a:solidFill>
            <a:schemeClr val="accent1"/>
          </a:solid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4</a:t>
            </a:r>
            <a:endParaRPr kumimoji="1" lang="ja-JP" altLang="en-US" b="1" dirty="0">
              <a:solidFill>
                <a:schemeClr val="tx1"/>
              </a:solidFill>
            </a:endParaRPr>
          </a:p>
        </p:txBody>
      </p:sp>
      <p:sp>
        <p:nvSpPr>
          <p:cNvPr id="15" name="角丸四角形 14"/>
          <p:cNvSpPr/>
          <p:nvPr/>
        </p:nvSpPr>
        <p:spPr>
          <a:xfrm>
            <a:off x="5938266" y="5613885"/>
            <a:ext cx="256052" cy="521278"/>
          </a:xfrm>
          <a:prstGeom prst="roundRect">
            <a:avLst>
              <a:gd name="adj" fmla="val 0"/>
            </a:avLst>
          </a:prstGeom>
          <a:solidFill>
            <a:srgbClr val="FFFF00"/>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ysClr val="windowText" lastClr="000000"/>
              </a:solidFill>
            </a:endParaRPr>
          </a:p>
        </p:txBody>
      </p:sp>
      <p:sp>
        <p:nvSpPr>
          <p:cNvPr id="26" name="正方形/長方形 25"/>
          <p:cNvSpPr/>
          <p:nvPr/>
        </p:nvSpPr>
        <p:spPr>
          <a:xfrm>
            <a:off x="1797766" y="5607217"/>
            <a:ext cx="279374" cy="550186"/>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3</a:t>
            </a:r>
            <a:endParaRPr kumimoji="1" lang="ja-JP" altLang="en-US" b="1" dirty="0">
              <a:solidFill>
                <a:schemeClr val="tx1"/>
              </a:solidFill>
            </a:endParaRPr>
          </a:p>
        </p:txBody>
      </p:sp>
      <p:sp>
        <p:nvSpPr>
          <p:cNvPr id="4" name="タイトル 3"/>
          <p:cNvSpPr>
            <a:spLocks noGrp="1"/>
          </p:cNvSpPr>
          <p:nvPr>
            <p:ph type="title"/>
          </p:nvPr>
        </p:nvSpPr>
        <p:spPr/>
        <p:txBody>
          <a:bodyPr/>
          <a:lstStyle/>
          <a:p>
            <a:r>
              <a:rPr lang="ja-JP" altLang="en-US" dirty="0" smtClean="0"/>
              <a:t>マイグレーションの性能低下</a:t>
            </a:r>
            <a:endParaRPr kumimoji="1" lang="ja-JP" altLang="en-US" dirty="0"/>
          </a:p>
        </p:txBody>
      </p:sp>
    </p:spTree>
    <p:extLst>
      <p:ext uri="{BB962C8B-B14F-4D97-AF65-F5344CB8AC3E}">
        <p14:creationId xmlns:p14="http://schemas.microsoft.com/office/powerpoint/2010/main" val="56138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1" nodeType="clickEffect">
                                  <p:stCondLst>
                                    <p:cond delay="0"/>
                                  </p:stCondLst>
                                  <p:childTnLst>
                                    <p:animMotion origin="layout" path="M -1.66667E-6 0.00139 L 0.05781 0.04144 C 0.07014 0.05046 0.0882 0.05533 0.10712 0.05533 C 0.12882 0.05533 0.14601 0.05046 0.15834 0.04144 L 0.21632 0.00139 " pathEditMode="relative" rAng="0" ptsTypes="AAAAA">
                                      <p:cBhvr>
                                        <p:cTn id="6" dur="2000" fill="hold"/>
                                        <p:tgtEl>
                                          <p:spTgt spid="30"/>
                                        </p:tgtEl>
                                        <p:attrNameLst>
                                          <p:attrName>ppt_x</p:attrName>
                                          <p:attrName>ppt_y</p:attrName>
                                        </p:attrNameLst>
                                      </p:cBhvr>
                                      <p:rCtr x="10816" y="2685"/>
                                    </p:animMotion>
                                  </p:childTnLst>
                                </p:cTn>
                              </p:par>
                            </p:childTnLst>
                          </p:cTn>
                        </p:par>
                      </p:childTnLst>
                    </p:cTn>
                  </p:par>
                  <p:par>
                    <p:cTn id="7" fill="hold">
                      <p:stCondLst>
                        <p:cond delay="indefinite"/>
                      </p:stCondLst>
                      <p:childTnLst>
                        <p:par>
                          <p:cTn id="8" fill="hold">
                            <p:stCondLst>
                              <p:cond delay="0"/>
                            </p:stCondLst>
                            <p:childTnLst>
                              <p:par>
                                <p:cTn id="9" presetID="37" presetClass="path" presetSubtype="0" accel="50000" decel="50000" fill="hold" grpId="0" nodeType="clickEffect">
                                  <p:stCondLst>
                                    <p:cond delay="0"/>
                                  </p:stCondLst>
                                  <p:childTnLst>
                                    <p:animMotion origin="layout" path="M 0.00122 0.00116 L -0.03923 -0.04329 C -0.04757 -0.05324 -0.06041 -0.05856 -0.07343 -0.05856 C -0.08836 -0.05856 -0.10052 -0.05324 -0.10885 -0.04329 L -0.14913 0.00116 " pathEditMode="relative" rAng="0" ptsTypes="AAAAA">
                                      <p:cBhvr>
                                        <p:cTn id="10" dur="2000" fill="hold"/>
                                        <p:tgtEl>
                                          <p:spTgt spid="33"/>
                                        </p:tgtEl>
                                        <p:attrNameLst>
                                          <p:attrName>ppt_x</p:attrName>
                                          <p:attrName>ppt_y</p:attrName>
                                        </p:attrNameLst>
                                      </p:cBhvr>
                                      <p:rCtr x="-7517" y="-2986"/>
                                    </p:animMotion>
                                  </p:childTnLst>
                                </p:cTn>
                              </p:par>
                            </p:childTnLst>
                          </p:cTn>
                        </p:par>
                      </p:childTnLst>
                    </p:cTn>
                  </p:par>
                  <p:par>
                    <p:cTn id="11" fill="hold">
                      <p:stCondLst>
                        <p:cond delay="indefinite"/>
                      </p:stCondLst>
                      <p:childTnLst>
                        <p:par>
                          <p:cTn id="12" fill="hold">
                            <p:stCondLst>
                              <p:cond delay="0"/>
                            </p:stCondLst>
                            <p:childTnLst>
                              <p:par>
                                <p:cTn id="13" presetID="37" presetClass="path" presetSubtype="0" accel="50000" decel="50000" fill="hold" grpId="0" nodeType="clickEffect">
                                  <p:stCondLst>
                                    <p:cond delay="0"/>
                                  </p:stCondLst>
                                  <p:childTnLst>
                                    <p:animMotion origin="layout" path="M -0.00243 0.00069 L 0.09011 -0.00463 C 0.10955 -0.00579 0.13889 -0.00602 0.1691 -0.00602 C 0.20382 -0.00602 0.2316 -0.00579 0.25104 -0.00463 L 0.34427 0.00069 " pathEditMode="relative" rAng="0" ptsTypes="AAAAA">
                                      <p:cBhvr>
                                        <p:cTn id="14" dur="2000" fill="hold"/>
                                        <p:tgtEl>
                                          <p:spTgt spid="19"/>
                                        </p:tgtEl>
                                        <p:attrNameLst>
                                          <p:attrName>ppt_x</p:attrName>
                                          <p:attrName>ppt_y</p:attrName>
                                        </p:attrNameLst>
                                      </p:cBhvr>
                                      <p:rCtr x="17326" y="-347"/>
                                    </p:animMotion>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31"/>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32"/>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19"/>
                                        </p:tgtEl>
                                        <p:attrNameLst>
                                          <p:attrName>style.visibility</p:attrName>
                                        </p:attrNameLst>
                                      </p:cBhvr>
                                      <p:to>
                                        <p:strVal val="hidden"/>
                                      </p:to>
                                    </p:set>
                                  </p:childTnLst>
                                </p:cTn>
                              </p:par>
                              <p:par>
                                <p:cTn id="25" presetID="1" presetClass="exit" presetSubtype="0" fill="hold" grpId="3" nodeType="withEffect">
                                  <p:stCondLst>
                                    <p:cond delay="0"/>
                                  </p:stCondLst>
                                  <p:childTnLst>
                                    <p:set>
                                      <p:cBhvr>
                                        <p:cTn id="26" dur="1" fill="hold">
                                          <p:stCondLst>
                                            <p:cond delay="0"/>
                                          </p:stCondLst>
                                        </p:cTn>
                                        <p:tgtEl>
                                          <p:spTgt spid="34"/>
                                        </p:tgtEl>
                                        <p:attrNameLst>
                                          <p:attrName>style.visibility</p:attrName>
                                        </p:attrNameLst>
                                      </p:cBhvr>
                                      <p:to>
                                        <p:strVal val="hidden"/>
                                      </p:to>
                                    </p:set>
                                  </p:childTnLst>
                                </p:cTn>
                              </p:par>
                              <p:par>
                                <p:cTn id="27" presetID="1" presetClass="exit"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14"/>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33"/>
                                        </p:tgtEl>
                                        <p:attrNameLst>
                                          <p:attrName>style.visibility</p:attrName>
                                        </p:attrNameLst>
                                      </p:cBhvr>
                                      <p:to>
                                        <p:strVal val="hidden"/>
                                      </p:to>
                                    </p:set>
                                  </p:childTnLst>
                                </p:cTn>
                              </p:par>
                              <p:par>
                                <p:cTn id="33" presetID="1" presetClass="entr" presetSubtype="0" fill="hold" grpId="3"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par>
                                <p:cTn id="41" presetID="1" presetClass="entr" presetSubtype="0" fill="hold" grpId="2"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37" presetClass="path" presetSubtype="0" accel="50000" decel="50000" fill="hold" grpId="0" nodeType="clickEffect">
                                  <p:stCondLst>
                                    <p:cond delay="0"/>
                                  </p:stCondLst>
                                  <p:childTnLst>
                                    <p:animMotion origin="layout" path="M 0.00052 -1.48148E-6 L 0.03993 0.04491 C 0.04809 0.05509 0.06041 0.06088 0.07309 0.06088 C 0.08785 0.06088 0.0993 0.05509 0.10764 0.04491 L 0.14687 -1.48148E-6 " pathEditMode="relative" rAng="0" ptsTypes="AAAAA">
                                      <p:cBhvr>
                                        <p:cTn id="50" dur="2000" fill="hold"/>
                                        <p:tgtEl>
                                          <p:spTgt spid="15"/>
                                        </p:tgtEl>
                                        <p:attrNameLst>
                                          <p:attrName>ppt_x</p:attrName>
                                          <p:attrName>ppt_y</p:attrName>
                                        </p:attrNameLst>
                                      </p:cBhvr>
                                      <p:rCtr x="7309" y="3032"/>
                                    </p:animMotion>
                                  </p:childTnLst>
                                </p:cTn>
                              </p:par>
                            </p:childTnLst>
                          </p:cTn>
                        </p:par>
                        <p:par>
                          <p:cTn id="51" fill="hold">
                            <p:stCondLst>
                              <p:cond delay="2000"/>
                            </p:stCondLst>
                            <p:childTnLst>
                              <p:par>
                                <p:cTn id="52" presetID="37" presetClass="path" presetSubtype="0" accel="50000" decel="50000" fill="hold" grpId="0" nodeType="afterEffect">
                                  <p:stCondLst>
                                    <p:cond delay="0"/>
                                  </p:stCondLst>
                                  <p:childTnLst>
                                    <p:animMotion origin="layout" path="M 4.44444E-6 1.11111E-6 L 0.12013 0.04005 C 0.14513 0.04907 0.18316 0.05393 0.22239 0.05393 C 0.26718 0.05393 0.30312 0.04907 0.32812 0.04005 L 0.44878 1.11111E-6 " pathEditMode="relative" rAng="0" ptsTypes="AAAAA">
                                      <p:cBhvr>
                                        <p:cTn id="53" dur="2000" fill="hold"/>
                                        <p:tgtEl>
                                          <p:spTgt spid="26"/>
                                        </p:tgtEl>
                                        <p:attrNameLst>
                                          <p:attrName>ppt_x</p:attrName>
                                          <p:attrName>ppt_y</p:attrName>
                                        </p:attrNameLst>
                                      </p:cBhvr>
                                      <p:rCtr x="22431" y="2685"/>
                                    </p:animMotion>
                                  </p:childTnLst>
                                </p:cTn>
                              </p:par>
                            </p:childTnLst>
                          </p:cTn>
                        </p:par>
                      </p:childTnLst>
                    </p:cTn>
                  </p:par>
                  <p:par>
                    <p:cTn id="54" fill="hold">
                      <p:stCondLst>
                        <p:cond delay="indefinite"/>
                      </p:stCondLst>
                      <p:childTnLst>
                        <p:par>
                          <p:cTn id="55" fill="hold">
                            <p:stCondLst>
                              <p:cond delay="0"/>
                            </p:stCondLst>
                            <p:childTnLst>
                              <p:par>
                                <p:cTn id="56" presetID="1" presetClass="exit" presetSubtype="0" fill="hold" grpId="2" nodeType="clickEffect">
                                  <p:stCondLst>
                                    <p:cond delay="0"/>
                                  </p:stCondLst>
                                  <p:childTnLst>
                                    <p:set>
                                      <p:cBhvr>
                                        <p:cTn id="57" dur="1" fill="hold">
                                          <p:stCondLst>
                                            <p:cond delay="0"/>
                                          </p:stCondLst>
                                        </p:cTn>
                                        <p:tgtEl>
                                          <p:spTgt spid="27"/>
                                        </p:tgtEl>
                                        <p:attrNameLst>
                                          <p:attrName>style.visibility</p:attrName>
                                        </p:attrNameLst>
                                      </p:cBhvr>
                                      <p:to>
                                        <p:strVal val="hidden"/>
                                      </p:to>
                                    </p:set>
                                  </p:childTnLst>
                                </p:cTn>
                              </p:par>
                              <p:par>
                                <p:cTn id="58" presetID="1" presetClass="exit" presetSubtype="0" fill="hold" grpId="3" nodeType="withEffect">
                                  <p:stCondLst>
                                    <p:cond delay="0"/>
                                  </p:stCondLst>
                                  <p:childTnLst>
                                    <p:set>
                                      <p:cBhvr>
                                        <p:cTn id="59" dur="1" fill="hold">
                                          <p:stCondLst>
                                            <p:cond delay="0"/>
                                          </p:stCondLst>
                                        </p:cTn>
                                        <p:tgtEl>
                                          <p:spTgt spid="28"/>
                                        </p:tgtEl>
                                        <p:attrNameLst>
                                          <p:attrName>style.visibility</p:attrName>
                                        </p:attrNameLst>
                                      </p:cBhvr>
                                      <p:to>
                                        <p:strVal val="hidden"/>
                                      </p:to>
                                    </p:set>
                                  </p:childTnLst>
                                </p:cTn>
                              </p:par>
                              <p:par>
                                <p:cTn id="60" presetID="1" presetClass="entr" presetSubtype="0" fill="hold" grpId="2" nodeType="withEffect">
                                  <p:stCondLst>
                                    <p:cond delay="0"/>
                                  </p:stCondLst>
                                  <p:childTnLst>
                                    <p:set>
                                      <p:cBhvr>
                                        <p:cTn id="61" dur="1" fill="hold">
                                          <p:stCondLst>
                                            <p:cond delay="0"/>
                                          </p:stCondLst>
                                        </p:cTn>
                                        <p:tgtEl>
                                          <p:spTgt spid="35"/>
                                        </p:tgtEl>
                                        <p:attrNameLst>
                                          <p:attrName>style.visibility</p:attrName>
                                        </p:attrNameLst>
                                      </p:cBhvr>
                                      <p:to>
                                        <p:strVal val="visible"/>
                                      </p:to>
                                    </p:set>
                                  </p:childTnLst>
                                </p:cTn>
                              </p:par>
                              <p:par>
                                <p:cTn id="62" presetID="1" presetClass="entr" presetSubtype="0" fill="hold" grpId="4" nodeType="withEffect">
                                  <p:stCondLst>
                                    <p:cond delay="0"/>
                                  </p:stCondLst>
                                  <p:childTnLst>
                                    <p:set>
                                      <p:cBhvr>
                                        <p:cTn id="63" dur="1" fill="hold">
                                          <p:stCondLst>
                                            <p:cond delay="0"/>
                                          </p:stCondLst>
                                        </p:cTn>
                                        <p:tgtEl>
                                          <p:spTgt spid="34"/>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37" presetClass="path" presetSubtype="0" accel="50000" decel="50000" fill="hold" grpId="2" nodeType="clickEffect">
                                  <p:stCondLst>
                                    <p:cond delay="0"/>
                                  </p:stCondLst>
                                  <p:childTnLst>
                                    <p:animMotion origin="layout" path="M 0.45225 1.11111E-6 L 0.5 0.04005 C 0.51024 0.04907 0.52517 0.05393 0.54097 0.05393 C 0.55885 0.05393 0.57309 0.04907 0.58333 0.04005 L 0.63142 1.11111E-6 " pathEditMode="relative" rAng="0" ptsTypes="AAAAA">
                                      <p:cBhvr>
                                        <p:cTn id="67" dur="2000" fill="hold"/>
                                        <p:tgtEl>
                                          <p:spTgt spid="26"/>
                                        </p:tgtEl>
                                        <p:attrNameLst>
                                          <p:attrName>ppt_x</p:attrName>
                                          <p:attrName>ppt_y</p:attrName>
                                        </p:attrNameLst>
                                      </p:cBhvr>
                                      <p:rCtr x="8958" y="2685"/>
                                    </p:animMotion>
                                  </p:childTnLst>
                                </p:cTn>
                              </p:par>
                            </p:childTnLst>
                          </p:cTn>
                        </p:par>
                        <p:par>
                          <p:cTn id="68" fill="hold">
                            <p:stCondLst>
                              <p:cond delay="2000"/>
                            </p:stCondLst>
                            <p:childTnLst>
                              <p:par>
                                <p:cTn id="69" presetID="37" presetClass="path" presetSubtype="0" accel="50000" decel="50000" fill="hold" grpId="2" nodeType="afterEffect">
                                  <p:stCondLst>
                                    <p:cond delay="0"/>
                                  </p:stCondLst>
                                  <p:childTnLst>
                                    <p:animMotion origin="layout" path="M 0.14774 0.00116 L 0.10781 -0.03449 C 0.09948 -0.04236 0.08698 -0.04699 0.07396 -0.04699 C 0.05903 -0.04699 0.04739 -0.04236 0.03906 -0.03449 L -0.00104 0.00116 " pathEditMode="relative" rAng="0" ptsTypes="AAAAA">
                                      <p:cBhvr>
                                        <p:cTn id="70" dur="2000" fill="hold"/>
                                        <p:tgtEl>
                                          <p:spTgt spid="15"/>
                                        </p:tgtEl>
                                        <p:attrNameLst>
                                          <p:attrName>ppt_x</p:attrName>
                                          <p:attrName>ppt_y</p:attrName>
                                        </p:attrNameLst>
                                      </p:cBhvr>
                                      <p:rCtr x="-7448" y="-240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1"/>
      <p:bldP spid="16" grpId="1"/>
      <p:bldP spid="31" grpId="0" animBg="1"/>
      <p:bldP spid="34" grpId="3" animBg="1"/>
      <p:bldP spid="34" grpId="4" animBg="1"/>
      <p:bldP spid="32" grpId="0" animBg="1"/>
      <p:bldP spid="33" grpId="0" animBg="1"/>
      <p:bldP spid="33" grpId="1" animBg="1"/>
      <p:bldP spid="30" grpId="0" animBg="1"/>
      <p:bldP spid="30" grpId="1" animBg="1"/>
      <p:bldP spid="19" grpId="0" animBg="1"/>
      <p:bldP spid="19" grpId="1" animBg="1"/>
      <p:bldP spid="28" grpId="2" animBg="1"/>
      <p:bldP spid="28" grpId="3" animBg="1"/>
      <p:bldP spid="27" grpId="1" animBg="1"/>
      <p:bldP spid="27" grpId="2" animBg="1"/>
      <p:bldP spid="25" grpId="2" animBg="1"/>
      <p:bldP spid="24" grpId="3" animBg="1"/>
      <p:bldP spid="35" grpId="2" animBg="1"/>
      <p:bldP spid="15" grpId="0" animBg="1"/>
      <p:bldP spid="15" grpId="1" animBg="1"/>
      <p:bldP spid="15" grpId="2" animBg="1"/>
      <p:bldP spid="26" grpId="0" animBg="1"/>
      <p:bldP spid="26" grpId="1" animBg="1"/>
      <p:bldP spid="26" grpId="2"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dirty="0"/>
              <a:t>VM</a:t>
            </a:r>
            <a:r>
              <a:rPr lang="ja-JP" altLang="en-US" dirty="0"/>
              <a:t>を分割して複数ホストに</a:t>
            </a:r>
            <a:r>
              <a:rPr lang="ja-JP" altLang="en-US" dirty="0" smtClean="0"/>
              <a:t>マイグレーション</a:t>
            </a:r>
            <a:endParaRPr lang="en-US" altLang="ja-JP" dirty="0" smtClean="0"/>
          </a:p>
          <a:p>
            <a:pPr lvl="1"/>
            <a:r>
              <a:rPr lang="en-US" altLang="ja-JP" dirty="0" smtClean="0"/>
              <a:t>VM</a:t>
            </a:r>
            <a:r>
              <a:rPr lang="ja-JP" altLang="en-US" dirty="0"/>
              <a:t>本体と使われそうなメモリを</a:t>
            </a:r>
            <a:r>
              <a:rPr lang="ja-JP" altLang="en-US" dirty="0" smtClean="0"/>
              <a:t>メインホスト</a:t>
            </a:r>
            <a:r>
              <a:rPr lang="ja-JP" altLang="en-US" dirty="0"/>
              <a:t>に</a:t>
            </a:r>
            <a:endParaRPr lang="en-US" altLang="ja-JP" dirty="0"/>
          </a:p>
          <a:p>
            <a:pPr lvl="1"/>
            <a:r>
              <a:rPr lang="ja-JP" altLang="en-US" dirty="0" smtClean="0"/>
              <a:t>メインホスト</a:t>
            </a:r>
            <a:r>
              <a:rPr lang="ja-JP" altLang="en-US" dirty="0"/>
              <a:t>に入りきらないメモリをサブホストに</a:t>
            </a:r>
            <a:endParaRPr lang="en-US" altLang="ja-JP" dirty="0"/>
          </a:p>
          <a:p>
            <a:pPr lvl="1"/>
            <a:r>
              <a:rPr lang="ja-JP" altLang="en-US" dirty="0"/>
              <a:t>マイグレーション中にページングを発生させない</a:t>
            </a:r>
            <a:endParaRPr lang="en-US" altLang="ja-JP" dirty="0" smtClean="0"/>
          </a:p>
          <a:p>
            <a:r>
              <a:rPr lang="ja-JP" altLang="en-US" dirty="0"/>
              <a:t>マイグレーション後はリモート</a:t>
            </a:r>
            <a:r>
              <a:rPr lang="ja-JP" altLang="en-US" dirty="0" smtClean="0"/>
              <a:t>ページング</a:t>
            </a:r>
            <a:endParaRPr lang="en-US" altLang="ja-JP" dirty="0" smtClean="0"/>
          </a:p>
          <a:p>
            <a:pPr lvl="1"/>
            <a:r>
              <a:rPr lang="ja-JP" altLang="en-US" dirty="0" smtClean="0"/>
              <a:t>必要なメモリをサブホスト</a:t>
            </a:r>
            <a:r>
              <a:rPr lang="ja-JP" altLang="en-US" dirty="0"/>
              <a:t>から</a:t>
            </a:r>
            <a:r>
              <a:rPr lang="ja-JP" altLang="en-US" dirty="0" smtClean="0"/>
              <a:t>ページイン</a:t>
            </a:r>
            <a:endParaRPr lang="en-US" altLang="ja-JP" dirty="0" smtClean="0"/>
          </a:p>
          <a:p>
            <a:pPr lvl="1"/>
            <a:r>
              <a:rPr lang="ja-JP" altLang="en-US" dirty="0" smtClean="0"/>
              <a:t>使われていないメモリをサブホストにページアウト</a:t>
            </a:r>
            <a:endParaRPr lang="ja-JP" altLang="en-US" dirty="0"/>
          </a:p>
          <a:p>
            <a:endParaRPr lang="ja-JP" altLang="en-US" dirty="0"/>
          </a:p>
        </p:txBody>
      </p:sp>
      <p:sp>
        <p:nvSpPr>
          <p:cNvPr id="4" name="スライド番号プレースホルダー 3"/>
          <p:cNvSpPr>
            <a:spLocks noGrp="1"/>
          </p:cNvSpPr>
          <p:nvPr>
            <p:ph type="sldNum" sz="quarter" idx="12"/>
          </p:nvPr>
        </p:nvSpPr>
        <p:spPr/>
        <p:txBody>
          <a:bodyPr/>
          <a:lstStyle/>
          <a:p>
            <a:fld id="{F977288F-F332-9F4C-A5D1-EBEF89371724}" type="slidenum">
              <a:rPr lang="ja-JP" altLang="en-US" smtClean="0"/>
              <a:pPr/>
              <a:t>6</a:t>
            </a:fld>
            <a:endParaRPr lang="ja-JP" altLang="en-US" dirty="0"/>
          </a:p>
        </p:txBody>
      </p:sp>
      <p:sp>
        <p:nvSpPr>
          <p:cNvPr id="2" name="タイトル 1"/>
          <p:cNvSpPr>
            <a:spLocks noGrp="1"/>
          </p:cNvSpPr>
          <p:nvPr>
            <p:ph type="title"/>
          </p:nvPr>
        </p:nvSpPr>
        <p:spPr/>
        <p:txBody>
          <a:bodyPr/>
          <a:lstStyle/>
          <a:p>
            <a:r>
              <a:rPr lang="ja-JP" altLang="en-US" dirty="0" smtClean="0"/>
              <a:t>分割マイグレーション</a:t>
            </a:r>
            <a:r>
              <a:rPr lang="en-US" altLang="ja-JP" dirty="0"/>
              <a:t/>
            </a:r>
            <a:br>
              <a:rPr lang="en-US" altLang="ja-JP" dirty="0"/>
            </a:br>
            <a:r>
              <a:rPr lang="en-US" altLang="ja-JP" dirty="0" smtClean="0"/>
              <a:t> </a:t>
            </a:r>
            <a:r>
              <a:rPr lang="en-US" altLang="ja-JP" sz="2800" dirty="0" smtClean="0"/>
              <a:t>[</a:t>
            </a:r>
            <a:r>
              <a:rPr lang="en-US" altLang="ja-JP" sz="2800" dirty="0" err="1" smtClean="0"/>
              <a:t>Suetake</a:t>
            </a:r>
            <a:r>
              <a:rPr lang="en-US" altLang="ja-JP" sz="2800" dirty="0" smtClean="0"/>
              <a:t> et al.</a:t>
            </a:r>
            <a:r>
              <a:rPr lang="ja-JP" altLang="en-US" sz="2800" dirty="0" smtClean="0"/>
              <a:t>’</a:t>
            </a:r>
            <a:r>
              <a:rPr lang="en-US" altLang="ja-JP" sz="2800" dirty="0" smtClean="0"/>
              <a:t>16]</a:t>
            </a:r>
            <a:endParaRPr lang="ja-JP" altLang="en-US" dirty="0"/>
          </a:p>
        </p:txBody>
      </p:sp>
      <p:grpSp>
        <p:nvGrpSpPr>
          <p:cNvPr id="17" name="図形グループ 16"/>
          <p:cNvGrpSpPr/>
          <p:nvPr/>
        </p:nvGrpSpPr>
        <p:grpSpPr>
          <a:xfrm>
            <a:off x="148168" y="4906694"/>
            <a:ext cx="1813034" cy="1513490"/>
            <a:chOff x="2259724" y="3857296"/>
            <a:chExt cx="2417379" cy="2017987"/>
          </a:xfrm>
        </p:grpSpPr>
        <p:grpSp>
          <p:nvGrpSpPr>
            <p:cNvPr id="18" name="図形グループ 17"/>
            <p:cNvGrpSpPr/>
            <p:nvPr/>
          </p:nvGrpSpPr>
          <p:grpSpPr>
            <a:xfrm>
              <a:off x="2259724" y="3857296"/>
              <a:ext cx="2417379" cy="2017987"/>
              <a:chOff x="2228193" y="3804744"/>
              <a:chExt cx="2417379" cy="2017987"/>
            </a:xfrm>
          </p:grpSpPr>
          <p:sp>
            <p:nvSpPr>
              <p:cNvPr id="20" name="フレーム 19"/>
              <p:cNvSpPr/>
              <p:nvPr/>
            </p:nvSpPr>
            <p:spPr>
              <a:xfrm>
                <a:off x="2228193" y="3804744"/>
                <a:ext cx="2417379" cy="2017987"/>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移送元ホスト</a:t>
                </a:r>
                <a:endParaRPr lang="en-US" altLang="ja-JP" sz="160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ja-JP" altLang="en-US" sz="1350" dirty="0">
                  <a:solidFill>
                    <a:schemeClr val="tx1"/>
                  </a:solidFill>
                </a:endParaRPr>
              </a:p>
            </p:txBody>
          </p:sp>
          <p:sp>
            <p:nvSpPr>
              <p:cNvPr id="21" name="正方形/長方形 20"/>
              <p:cNvSpPr/>
              <p:nvPr/>
            </p:nvSpPr>
            <p:spPr>
              <a:xfrm>
                <a:off x="2417377" y="4208491"/>
                <a:ext cx="2039007" cy="60524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350" dirty="0"/>
                  <a:t>VM</a:t>
                </a:r>
                <a:endParaRPr lang="ja-JP" altLang="en-US" sz="1350" dirty="0"/>
              </a:p>
            </p:txBody>
          </p:sp>
        </p:grpSp>
        <p:sp>
          <p:nvSpPr>
            <p:cNvPr id="19" name="正方形/長方形 18"/>
            <p:cNvSpPr/>
            <p:nvPr/>
          </p:nvSpPr>
          <p:spPr>
            <a:xfrm>
              <a:off x="2448908" y="4984225"/>
              <a:ext cx="2039007" cy="7416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t>メモリ</a:t>
              </a:r>
            </a:p>
          </p:txBody>
        </p:sp>
      </p:grpSp>
      <p:sp>
        <p:nvSpPr>
          <p:cNvPr id="22" name="フレーム 21"/>
          <p:cNvSpPr/>
          <p:nvPr/>
        </p:nvSpPr>
        <p:spPr>
          <a:xfrm>
            <a:off x="3853362" y="4906694"/>
            <a:ext cx="2056925" cy="1500384"/>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移送先メインホスト</a:t>
            </a:r>
            <a:endParaRPr lang="en-US" altLang="ja-JP" sz="160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ja-JP" altLang="en-US" sz="1350" dirty="0">
              <a:solidFill>
                <a:schemeClr val="tx1"/>
              </a:solidFill>
            </a:endParaRPr>
          </a:p>
        </p:txBody>
      </p:sp>
      <p:sp>
        <p:nvSpPr>
          <p:cNvPr id="23" name="正方形/長方形 22"/>
          <p:cNvSpPr/>
          <p:nvPr/>
        </p:nvSpPr>
        <p:spPr>
          <a:xfrm>
            <a:off x="3983430" y="5196398"/>
            <a:ext cx="1500467" cy="45393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t>VM</a:t>
            </a:r>
            <a:endParaRPr lang="ja-JP" altLang="en-US" sz="1600" dirty="0"/>
          </a:p>
        </p:txBody>
      </p:sp>
      <p:sp>
        <p:nvSpPr>
          <p:cNvPr id="24" name="正方形/長方形 23"/>
          <p:cNvSpPr/>
          <p:nvPr/>
        </p:nvSpPr>
        <p:spPr>
          <a:xfrm>
            <a:off x="3983428" y="5738786"/>
            <a:ext cx="1003134" cy="5276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t>メモリ</a:t>
            </a:r>
          </a:p>
        </p:txBody>
      </p:sp>
      <p:sp>
        <p:nvSpPr>
          <p:cNvPr id="26" name="右矢印 25"/>
          <p:cNvSpPr/>
          <p:nvPr/>
        </p:nvSpPr>
        <p:spPr>
          <a:xfrm>
            <a:off x="2157905" y="5594792"/>
            <a:ext cx="1610350" cy="614855"/>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600" dirty="0">
              <a:solidFill>
                <a:schemeClr val="tx1"/>
              </a:solidFill>
            </a:endParaRPr>
          </a:p>
          <a:p>
            <a:pPr algn="ctr"/>
            <a:endParaRPr lang="en-US" altLang="ja-JP" sz="1600" dirty="0">
              <a:solidFill>
                <a:schemeClr val="tx1"/>
              </a:solidFill>
            </a:endParaRPr>
          </a:p>
          <a:p>
            <a:pPr algn="ctr"/>
            <a:endParaRPr lang="en-US" altLang="ja-JP" sz="1600" dirty="0">
              <a:solidFill>
                <a:schemeClr val="tx1"/>
              </a:solidFill>
            </a:endParaRPr>
          </a:p>
          <a:p>
            <a:pPr algn="ctr"/>
            <a:endParaRPr lang="en-US" altLang="ja-JP" sz="1600" dirty="0">
              <a:solidFill>
                <a:schemeClr val="tx1"/>
              </a:solidFill>
            </a:endParaRPr>
          </a:p>
        </p:txBody>
      </p:sp>
      <p:sp>
        <p:nvSpPr>
          <p:cNvPr id="28" name="U ターン矢印 27"/>
          <p:cNvSpPr/>
          <p:nvPr/>
        </p:nvSpPr>
        <p:spPr>
          <a:xfrm flipV="1">
            <a:off x="1265624" y="6219913"/>
            <a:ext cx="6200048" cy="438030"/>
          </a:xfrm>
          <a:prstGeom prst="uturnArrow">
            <a:avLst>
              <a:gd name="adj1" fmla="val 25000"/>
              <a:gd name="adj2" fmla="val 25000"/>
              <a:gd name="adj3" fmla="val 37101"/>
              <a:gd name="adj4" fmla="val 62899"/>
              <a:gd name="adj5" fmla="val 10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srgbClr val="FFFF00"/>
              </a:solidFill>
            </a:endParaRPr>
          </a:p>
        </p:txBody>
      </p:sp>
      <p:sp>
        <p:nvSpPr>
          <p:cNvPr id="29" name="フレーム 28"/>
          <p:cNvSpPr/>
          <p:nvPr/>
        </p:nvSpPr>
        <p:spPr>
          <a:xfrm>
            <a:off x="6573902" y="5046562"/>
            <a:ext cx="1906483" cy="1314993"/>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移送先サブホスト</a:t>
            </a:r>
            <a:endParaRPr lang="en-US" altLang="ja-JP" sz="1600" dirty="0">
              <a:solidFill>
                <a:schemeClr val="tx1"/>
              </a:solidFill>
            </a:endParaRPr>
          </a:p>
          <a:p>
            <a:pPr algn="ctr"/>
            <a:endParaRPr lang="en-US" altLang="ja-JP" sz="1600" dirty="0">
              <a:solidFill>
                <a:schemeClr val="tx1"/>
              </a:solidFill>
            </a:endParaRPr>
          </a:p>
          <a:p>
            <a:pPr algn="ctr"/>
            <a:endParaRPr lang="en-US" altLang="ja-JP" sz="1600" dirty="0">
              <a:solidFill>
                <a:schemeClr val="tx1"/>
              </a:solidFill>
            </a:endParaRPr>
          </a:p>
          <a:p>
            <a:pPr algn="ctr"/>
            <a:endParaRPr lang="ja-JP" altLang="en-US" sz="1600" dirty="0">
              <a:solidFill>
                <a:schemeClr val="tx1"/>
              </a:solidFill>
            </a:endParaRPr>
          </a:p>
        </p:txBody>
      </p:sp>
      <p:sp>
        <p:nvSpPr>
          <p:cNvPr id="31" name="正方形/長方形 30"/>
          <p:cNvSpPr/>
          <p:nvPr/>
        </p:nvSpPr>
        <p:spPr>
          <a:xfrm>
            <a:off x="6914005" y="5641162"/>
            <a:ext cx="846573" cy="5521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t>メモリ</a:t>
            </a:r>
            <a:endParaRPr lang="ja-JP" altLang="en-US" sz="1600" dirty="0"/>
          </a:p>
        </p:txBody>
      </p:sp>
      <p:sp>
        <p:nvSpPr>
          <p:cNvPr id="32" name="左右矢印 31"/>
          <p:cNvSpPr/>
          <p:nvPr/>
        </p:nvSpPr>
        <p:spPr>
          <a:xfrm>
            <a:off x="5209558" y="5889173"/>
            <a:ext cx="1436423" cy="339265"/>
          </a:xfrm>
          <a:prstGeom prst="lef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600" dirty="0"/>
          </a:p>
          <a:p>
            <a:pPr algn="ctr"/>
            <a:endParaRPr lang="ja-JP" altLang="en-US" sz="1600" dirty="0"/>
          </a:p>
        </p:txBody>
      </p:sp>
      <p:sp>
        <p:nvSpPr>
          <p:cNvPr id="33" name="テキスト ボックス 32"/>
          <p:cNvSpPr txBox="1"/>
          <p:nvPr/>
        </p:nvSpPr>
        <p:spPr>
          <a:xfrm>
            <a:off x="5361767" y="5626102"/>
            <a:ext cx="1839143" cy="584775"/>
          </a:xfrm>
          <a:prstGeom prst="rect">
            <a:avLst/>
          </a:prstGeom>
          <a:noFill/>
        </p:spPr>
        <p:txBody>
          <a:bodyPr wrap="square" rtlCol="0">
            <a:spAutoFit/>
          </a:bodyPr>
          <a:lstStyle/>
          <a:p>
            <a:r>
              <a:rPr lang="ja-JP" altLang="en-US" sz="1600" b="1" dirty="0" smtClean="0">
                <a:solidFill>
                  <a:sysClr val="windowText" lastClr="000000"/>
                </a:solidFill>
              </a:rPr>
              <a:t>ページング</a:t>
            </a:r>
            <a:endParaRPr lang="en-US" altLang="ja-JP" sz="1600" b="1" dirty="0">
              <a:solidFill>
                <a:sysClr val="windowText" lastClr="000000"/>
              </a:solidFill>
            </a:endParaRPr>
          </a:p>
          <a:p>
            <a:endParaRPr lang="ja-JP" altLang="en-US" sz="1600" dirty="0"/>
          </a:p>
        </p:txBody>
      </p:sp>
      <p:sp>
        <p:nvSpPr>
          <p:cNvPr id="25" name="スライド番号プレースホルダー 3"/>
          <p:cNvSpPr txBox="1">
            <a:spLocks/>
          </p:cNvSpPr>
          <p:nvPr/>
        </p:nvSpPr>
        <p:spPr>
          <a:xfrm>
            <a:off x="2146500" y="6171189"/>
            <a:ext cx="2057400" cy="273844"/>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sz="1600" b="1" dirty="0" smtClean="0">
                <a:solidFill>
                  <a:schemeClr val="tx1"/>
                </a:solidFill>
              </a:rPr>
              <a:t>主要なメモリ</a:t>
            </a:r>
            <a:endParaRPr lang="en-US" altLang="ja-JP" sz="1600" b="1" dirty="0" smtClean="0">
              <a:solidFill>
                <a:schemeClr val="tx1"/>
              </a:solidFill>
            </a:endParaRPr>
          </a:p>
        </p:txBody>
      </p:sp>
      <p:sp>
        <p:nvSpPr>
          <p:cNvPr id="35" name="U ターン矢印 34"/>
          <p:cNvSpPr/>
          <p:nvPr/>
        </p:nvSpPr>
        <p:spPr>
          <a:xfrm flipV="1">
            <a:off x="1518683" y="6131312"/>
            <a:ext cx="2685217" cy="413909"/>
          </a:xfrm>
          <a:prstGeom prst="uturnArrow">
            <a:avLst>
              <a:gd name="adj1" fmla="val 25000"/>
              <a:gd name="adj2" fmla="val 25000"/>
              <a:gd name="adj3" fmla="val 37101"/>
              <a:gd name="adj4" fmla="val 62899"/>
              <a:gd name="adj5" fmla="val 10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srgbClr val="FFFF00"/>
              </a:solidFill>
            </a:endParaRPr>
          </a:p>
        </p:txBody>
      </p:sp>
      <p:sp>
        <p:nvSpPr>
          <p:cNvPr id="36" name="スライド番号プレースホルダー 3"/>
          <p:cNvSpPr txBox="1">
            <a:spLocks/>
          </p:cNvSpPr>
          <p:nvPr/>
        </p:nvSpPr>
        <p:spPr>
          <a:xfrm>
            <a:off x="4117368" y="6587824"/>
            <a:ext cx="2057400" cy="273844"/>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sz="1600" b="1" dirty="0" smtClean="0">
                <a:solidFill>
                  <a:schemeClr val="tx1"/>
                </a:solidFill>
              </a:rPr>
              <a:t>それ以外</a:t>
            </a:r>
            <a:endParaRPr lang="en-US" altLang="ja-JP" sz="1600" b="1" dirty="0" smtClean="0">
              <a:solidFill>
                <a:schemeClr val="tx1"/>
              </a:solidFill>
            </a:endParaRPr>
          </a:p>
        </p:txBody>
      </p:sp>
      <p:sp>
        <p:nvSpPr>
          <p:cNvPr id="34" name="スライド番号プレースホルダー 3"/>
          <p:cNvSpPr txBox="1">
            <a:spLocks/>
          </p:cNvSpPr>
          <p:nvPr/>
        </p:nvSpPr>
        <p:spPr>
          <a:xfrm>
            <a:off x="2079498" y="5374569"/>
            <a:ext cx="2057400" cy="273844"/>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sz="1600" b="1" smtClean="0">
                <a:solidFill>
                  <a:schemeClr val="tx1"/>
                </a:solidFill>
              </a:rPr>
              <a:t>マイグレーション</a:t>
            </a:r>
            <a:endParaRPr lang="en-US" altLang="ja-JP" sz="1600" b="1" dirty="0" smtClean="0">
              <a:solidFill>
                <a:schemeClr val="tx1"/>
              </a:solidFill>
            </a:endParaRPr>
          </a:p>
        </p:txBody>
      </p:sp>
    </p:spTree>
    <p:extLst>
      <p:ext uri="{BB962C8B-B14F-4D97-AF65-F5344CB8AC3E}">
        <p14:creationId xmlns:p14="http://schemas.microsoft.com/office/powerpoint/2010/main" val="1080408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リモートページングの影響が大きい</a:t>
            </a:r>
            <a:endParaRPr kumimoji="1" lang="en-US" altLang="ja-JP" dirty="0" smtClean="0"/>
          </a:p>
          <a:p>
            <a:pPr lvl="1"/>
            <a:r>
              <a:rPr lang="ja-JP" altLang="en-US" dirty="0" smtClean="0"/>
              <a:t>ネットワーク転送のオーバヘッドが大きい</a:t>
            </a:r>
            <a:endParaRPr lang="en-US" altLang="ja-JP" dirty="0" smtClean="0"/>
          </a:p>
          <a:p>
            <a:pPr lvl="2"/>
            <a:r>
              <a:rPr kumimoji="1" lang="ja-JP" altLang="en-US" dirty="0"/>
              <a:t>ネットワーク帯域を消費してサービス性能に影響</a:t>
            </a:r>
            <a:endParaRPr kumimoji="1" lang="en-US" altLang="ja-JP" dirty="0" smtClean="0"/>
          </a:p>
          <a:p>
            <a:pPr lvl="1"/>
            <a:r>
              <a:rPr lang="ja-JP" altLang="en-US" dirty="0"/>
              <a:t>性能向上には高価な高速ネットワークが必要</a:t>
            </a:r>
            <a:endParaRPr lang="en-US" altLang="ja-JP" dirty="0"/>
          </a:p>
          <a:p>
            <a:pPr lvl="1"/>
            <a:r>
              <a:rPr lang="ja-JP" altLang="en-US" dirty="0"/>
              <a:t>ハードウェア障害の影響を受けやすい</a:t>
            </a:r>
            <a:endParaRPr lang="en-US" altLang="ja-JP" dirty="0"/>
          </a:p>
          <a:p>
            <a:pPr lvl="2"/>
            <a:r>
              <a:rPr lang="ja-JP" altLang="en-US" dirty="0"/>
              <a:t>ネットワーク障害、</a:t>
            </a:r>
            <a:r>
              <a:rPr lang="ja-JP" altLang="en-US" dirty="0" smtClean="0"/>
              <a:t>サブホストの障害</a:t>
            </a:r>
            <a:endParaRPr lang="en-US" altLang="ja-JP" dirty="0" smtClean="0"/>
          </a:p>
          <a:p>
            <a:pPr lvl="1"/>
            <a:endParaRPr lang="ja-JP" altLang="en-US" dirty="0"/>
          </a:p>
          <a:p>
            <a:endParaRPr kumimoji="1" lang="ja-JP" altLang="en-US" dirty="0"/>
          </a:p>
        </p:txBody>
      </p:sp>
      <p:sp>
        <p:nvSpPr>
          <p:cNvPr id="3" name="スライド番号プレースホルダー 2"/>
          <p:cNvSpPr>
            <a:spLocks noGrp="1"/>
          </p:cNvSpPr>
          <p:nvPr>
            <p:ph type="sldNum" sz="quarter" idx="12"/>
          </p:nvPr>
        </p:nvSpPr>
        <p:spPr/>
        <p:txBody>
          <a:bodyPr/>
          <a:lstStyle/>
          <a:p>
            <a:fld id="{F977288F-F332-9F4C-A5D1-EBEF89371724}" type="slidenum">
              <a:rPr kumimoji="1" lang="ja-JP" altLang="en-US" smtClean="0"/>
              <a:t>7</a:t>
            </a:fld>
            <a:endParaRPr kumimoji="1" lang="ja-JP" altLang="en-US"/>
          </a:p>
        </p:txBody>
      </p:sp>
      <p:sp>
        <p:nvSpPr>
          <p:cNvPr id="4" name="タイトル 3"/>
          <p:cNvSpPr>
            <a:spLocks noGrp="1"/>
          </p:cNvSpPr>
          <p:nvPr>
            <p:ph type="title"/>
          </p:nvPr>
        </p:nvSpPr>
        <p:spPr>
          <a:xfrm>
            <a:off x="628650" y="365126"/>
            <a:ext cx="8058150" cy="1325563"/>
          </a:xfrm>
        </p:spPr>
        <p:txBody>
          <a:bodyPr/>
          <a:lstStyle/>
          <a:p>
            <a:r>
              <a:rPr kumimoji="1" lang="ja-JP" altLang="en-US" dirty="0" smtClean="0"/>
              <a:t>分割</a:t>
            </a:r>
            <a:r>
              <a:rPr kumimoji="1" lang="ja-JP" altLang="en-US" smtClean="0"/>
              <a:t>マイグレーションの問題点</a:t>
            </a:r>
            <a:endParaRPr kumimoji="1" lang="ja-JP" altLang="en-US"/>
          </a:p>
        </p:txBody>
      </p:sp>
      <p:sp>
        <p:nvSpPr>
          <p:cNvPr id="6" name="フレーム 5"/>
          <p:cNvSpPr/>
          <p:nvPr/>
        </p:nvSpPr>
        <p:spPr>
          <a:xfrm>
            <a:off x="2140016" y="4352736"/>
            <a:ext cx="2056924" cy="1500384"/>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移送先メインホスト</a:t>
            </a:r>
            <a:endParaRPr lang="en-US" altLang="ja-JP" sz="160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ja-JP" altLang="en-US" sz="1350" dirty="0">
              <a:solidFill>
                <a:schemeClr val="tx1"/>
              </a:solidFill>
            </a:endParaRPr>
          </a:p>
        </p:txBody>
      </p:sp>
      <p:sp>
        <p:nvSpPr>
          <p:cNvPr id="7" name="正方形/長方形 6"/>
          <p:cNvSpPr/>
          <p:nvPr/>
        </p:nvSpPr>
        <p:spPr>
          <a:xfrm>
            <a:off x="2441536" y="4642440"/>
            <a:ext cx="1500467" cy="45393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t>VM</a:t>
            </a:r>
            <a:endParaRPr lang="ja-JP" altLang="en-US" sz="1600" dirty="0"/>
          </a:p>
        </p:txBody>
      </p:sp>
      <p:sp>
        <p:nvSpPr>
          <p:cNvPr id="8" name="正方形/長方形 7"/>
          <p:cNvSpPr/>
          <p:nvPr/>
        </p:nvSpPr>
        <p:spPr>
          <a:xfrm>
            <a:off x="2684425" y="5184828"/>
            <a:ext cx="1003134" cy="5276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t>メモリ</a:t>
            </a:r>
          </a:p>
        </p:txBody>
      </p:sp>
      <p:sp>
        <p:nvSpPr>
          <p:cNvPr id="9" name="フレーム 8"/>
          <p:cNvSpPr/>
          <p:nvPr/>
        </p:nvSpPr>
        <p:spPr>
          <a:xfrm>
            <a:off x="5146302" y="4156146"/>
            <a:ext cx="1944670" cy="1059973"/>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移送先</a:t>
            </a:r>
            <a:r>
              <a:rPr lang="ja-JP" altLang="en-US" sz="1600" dirty="0" smtClean="0">
                <a:solidFill>
                  <a:schemeClr val="tx1"/>
                </a:solidFill>
              </a:rPr>
              <a:t>サブホスト</a:t>
            </a:r>
            <a:r>
              <a:rPr lang="en-US" altLang="ja-JP" sz="1600" dirty="0" smtClean="0">
                <a:solidFill>
                  <a:schemeClr val="tx1"/>
                </a:solidFill>
              </a:rPr>
              <a:t>1</a:t>
            </a:r>
            <a:endParaRPr lang="en-US" altLang="ja-JP" sz="1600" dirty="0">
              <a:solidFill>
                <a:schemeClr val="tx1"/>
              </a:solidFill>
            </a:endParaRPr>
          </a:p>
          <a:p>
            <a:pPr algn="ctr"/>
            <a:endParaRPr lang="en-US" altLang="ja-JP" sz="1600" dirty="0">
              <a:solidFill>
                <a:schemeClr val="tx1"/>
              </a:solidFill>
            </a:endParaRPr>
          </a:p>
          <a:p>
            <a:pPr algn="ctr"/>
            <a:endParaRPr lang="en-US" altLang="ja-JP" sz="1600" dirty="0">
              <a:solidFill>
                <a:schemeClr val="tx1"/>
              </a:solidFill>
            </a:endParaRPr>
          </a:p>
          <a:p>
            <a:pPr algn="ctr"/>
            <a:endParaRPr lang="ja-JP" altLang="en-US" sz="1600" dirty="0">
              <a:solidFill>
                <a:schemeClr val="tx1"/>
              </a:solidFill>
            </a:endParaRPr>
          </a:p>
        </p:txBody>
      </p:sp>
      <p:sp>
        <p:nvSpPr>
          <p:cNvPr id="10" name="正方形/長方形 9"/>
          <p:cNvSpPr/>
          <p:nvPr/>
        </p:nvSpPr>
        <p:spPr>
          <a:xfrm>
            <a:off x="5705695" y="4537570"/>
            <a:ext cx="846573" cy="5521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t>メモリ</a:t>
            </a:r>
            <a:endParaRPr lang="ja-JP" altLang="en-US" sz="1600" dirty="0"/>
          </a:p>
        </p:txBody>
      </p:sp>
      <p:sp>
        <p:nvSpPr>
          <p:cNvPr id="11" name="左右矢印 10"/>
          <p:cNvSpPr/>
          <p:nvPr/>
        </p:nvSpPr>
        <p:spPr>
          <a:xfrm rot="20476193">
            <a:off x="3908916" y="5003593"/>
            <a:ext cx="1468869" cy="377220"/>
          </a:xfrm>
          <a:prstGeom prst="lef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600" dirty="0"/>
          </a:p>
          <a:p>
            <a:pPr algn="ctr"/>
            <a:endParaRPr lang="ja-JP" altLang="en-US" sz="1600" dirty="0"/>
          </a:p>
        </p:txBody>
      </p:sp>
      <p:sp>
        <p:nvSpPr>
          <p:cNvPr id="12" name="テキスト ボックス 11"/>
          <p:cNvSpPr txBox="1"/>
          <p:nvPr/>
        </p:nvSpPr>
        <p:spPr>
          <a:xfrm>
            <a:off x="3471673" y="6069923"/>
            <a:ext cx="1504537" cy="584775"/>
          </a:xfrm>
          <a:prstGeom prst="rect">
            <a:avLst/>
          </a:prstGeom>
          <a:noFill/>
        </p:spPr>
        <p:txBody>
          <a:bodyPr wrap="square" rtlCol="0">
            <a:spAutoFit/>
          </a:bodyPr>
          <a:lstStyle/>
          <a:p>
            <a:r>
              <a:rPr lang="ja-JP" altLang="en-US" sz="1600" b="1" dirty="0" smtClean="0">
                <a:solidFill>
                  <a:sysClr val="windowText" lastClr="000000"/>
                </a:solidFill>
              </a:rPr>
              <a:t>ページング</a:t>
            </a:r>
            <a:endParaRPr lang="en-US" altLang="ja-JP" sz="1600" b="1" dirty="0">
              <a:solidFill>
                <a:sysClr val="windowText" lastClr="000000"/>
              </a:solidFill>
            </a:endParaRPr>
          </a:p>
          <a:p>
            <a:endParaRPr lang="ja-JP" altLang="en-US" sz="1600" dirty="0"/>
          </a:p>
        </p:txBody>
      </p:sp>
      <p:sp>
        <p:nvSpPr>
          <p:cNvPr id="16" name="フレーム 15"/>
          <p:cNvSpPr/>
          <p:nvPr/>
        </p:nvSpPr>
        <p:spPr>
          <a:xfrm>
            <a:off x="5146302" y="5615244"/>
            <a:ext cx="1944670" cy="1059973"/>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移送先</a:t>
            </a:r>
            <a:r>
              <a:rPr lang="ja-JP" altLang="en-US" sz="1600" dirty="0" smtClean="0">
                <a:solidFill>
                  <a:schemeClr val="tx1"/>
                </a:solidFill>
              </a:rPr>
              <a:t>サブホスト</a:t>
            </a:r>
            <a:r>
              <a:rPr lang="en-US" altLang="ja-JP" sz="1600" dirty="0" smtClean="0">
                <a:solidFill>
                  <a:schemeClr val="tx1"/>
                </a:solidFill>
              </a:rPr>
              <a:t>2</a:t>
            </a:r>
            <a:endParaRPr lang="en-US" altLang="ja-JP" sz="1600" dirty="0">
              <a:solidFill>
                <a:schemeClr val="tx1"/>
              </a:solidFill>
            </a:endParaRPr>
          </a:p>
          <a:p>
            <a:pPr algn="ctr"/>
            <a:endParaRPr lang="en-US" altLang="ja-JP" sz="1600" dirty="0">
              <a:solidFill>
                <a:schemeClr val="tx1"/>
              </a:solidFill>
            </a:endParaRPr>
          </a:p>
          <a:p>
            <a:pPr algn="ctr"/>
            <a:endParaRPr lang="en-US" altLang="ja-JP" sz="1600" dirty="0">
              <a:solidFill>
                <a:schemeClr val="tx1"/>
              </a:solidFill>
            </a:endParaRPr>
          </a:p>
          <a:p>
            <a:pPr algn="ctr"/>
            <a:endParaRPr lang="ja-JP" altLang="en-US" sz="1600" dirty="0">
              <a:solidFill>
                <a:schemeClr val="tx1"/>
              </a:solidFill>
            </a:endParaRPr>
          </a:p>
        </p:txBody>
      </p:sp>
      <p:sp>
        <p:nvSpPr>
          <p:cNvPr id="17" name="正方形/長方形 16"/>
          <p:cNvSpPr/>
          <p:nvPr/>
        </p:nvSpPr>
        <p:spPr>
          <a:xfrm>
            <a:off x="5705695" y="5996668"/>
            <a:ext cx="846573" cy="5521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t>メモリ</a:t>
            </a:r>
            <a:endParaRPr lang="ja-JP" altLang="en-US" sz="1600" dirty="0"/>
          </a:p>
        </p:txBody>
      </p:sp>
      <p:sp>
        <p:nvSpPr>
          <p:cNvPr id="18" name="左右矢印 17"/>
          <p:cNvSpPr/>
          <p:nvPr/>
        </p:nvSpPr>
        <p:spPr>
          <a:xfrm rot="1451578">
            <a:off x="3883853" y="5730441"/>
            <a:ext cx="1468869" cy="377220"/>
          </a:xfrm>
          <a:prstGeom prst="lef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600" dirty="0"/>
          </a:p>
          <a:p>
            <a:pPr algn="ctr"/>
            <a:endParaRPr lang="ja-JP" altLang="en-US" sz="1600" dirty="0"/>
          </a:p>
        </p:txBody>
      </p:sp>
    </p:spTree>
    <p:extLst>
      <p:ext uri="{BB962C8B-B14F-4D97-AF65-F5344CB8AC3E}">
        <p14:creationId xmlns:p14="http://schemas.microsoft.com/office/powerpoint/2010/main" val="714654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p:spPr>
        <p:txBody>
          <a:bodyPr/>
          <a:lstStyle/>
          <a:p>
            <a:r>
              <a:rPr lang="ja-JP" altLang="en-US" dirty="0"/>
              <a:t>提案：</a:t>
            </a:r>
            <a:r>
              <a:rPr lang="en-US" altLang="ja-JP" dirty="0" err="1"/>
              <a:t>VMemDirect</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a:t>VM</a:t>
            </a:r>
            <a:r>
              <a:rPr lang="ja-JP" altLang="en-US" dirty="0"/>
              <a:t>専用の仮想メモリと連携させることにより</a:t>
            </a:r>
            <a:r>
              <a:rPr lang="en-US" altLang="ja-JP" dirty="0" smtClean="0"/>
              <a:t>VM</a:t>
            </a:r>
            <a:r>
              <a:rPr lang="ja-JP" altLang="en-US" dirty="0" smtClean="0"/>
              <a:t>マイグレーションを高速化</a:t>
            </a:r>
            <a:endParaRPr lang="en-US" altLang="ja-JP" dirty="0" smtClean="0"/>
          </a:p>
          <a:p>
            <a:pPr lvl="1"/>
            <a:r>
              <a:rPr lang="en-US" altLang="ja-JP" dirty="0" smtClean="0"/>
              <a:t>VM</a:t>
            </a:r>
            <a:r>
              <a:rPr lang="ja-JP" altLang="en-US" dirty="0" smtClean="0"/>
              <a:t>ごとに独立した仮想メモリを利用</a:t>
            </a:r>
            <a:endParaRPr lang="en-US" altLang="ja-JP" dirty="0" smtClean="0"/>
          </a:p>
          <a:p>
            <a:pPr lvl="1"/>
            <a:r>
              <a:rPr lang="ja-JP" altLang="en-US" dirty="0" smtClean="0"/>
              <a:t>移送先ホストの仮想メモリをバイパスして</a:t>
            </a:r>
            <a:r>
              <a:rPr lang="en-US" altLang="ja-JP" dirty="0" smtClean="0"/>
              <a:t>VM</a:t>
            </a:r>
            <a:r>
              <a:rPr lang="ja-JP" altLang="en-US" dirty="0" smtClean="0"/>
              <a:t>のメモリを直接格納</a:t>
            </a:r>
            <a:endParaRPr lang="en-US" altLang="ja-JP" dirty="0" smtClean="0"/>
          </a:p>
          <a:p>
            <a:pPr lvl="1"/>
            <a:r>
              <a:rPr lang="ja-JP" altLang="en-US" dirty="0" smtClean="0"/>
              <a:t>移送元ホストのメモリアクセス履歴を移送先ホストでも活用</a:t>
            </a:r>
            <a:endParaRPr lang="en-US" altLang="ja-JP" dirty="0" smtClean="0"/>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F977288F-F332-9F4C-A5D1-EBEF89371724}" type="slidenum">
              <a:rPr kumimoji="1" lang="ja-JP" altLang="en-US" smtClean="0"/>
              <a:t>8</a:t>
            </a:fld>
            <a:endParaRPr kumimoji="1" lang="ja-JP" altLang="en-US"/>
          </a:p>
        </p:txBody>
      </p:sp>
      <p:sp>
        <p:nvSpPr>
          <p:cNvPr id="27" name="フレーム 26"/>
          <p:cNvSpPr/>
          <p:nvPr/>
        </p:nvSpPr>
        <p:spPr>
          <a:xfrm>
            <a:off x="4658341" y="4734363"/>
            <a:ext cx="2823868" cy="1622650"/>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移送先ホスト</a:t>
            </a:r>
            <a:endParaRPr lang="en-US" altLang="ja-JP" sz="160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ja-JP" altLang="en-US" sz="1350" dirty="0">
              <a:solidFill>
                <a:schemeClr val="tx1"/>
              </a:solidFill>
            </a:endParaRPr>
          </a:p>
        </p:txBody>
      </p:sp>
      <p:sp>
        <p:nvSpPr>
          <p:cNvPr id="30" name="円柱 29"/>
          <p:cNvSpPr/>
          <p:nvPr/>
        </p:nvSpPr>
        <p:spPr>
          <a:xfrm>
            <a:off x="6426358" y="5554180"/>
            <a:ext cx="948366" cy="682639"/>
          </a:xfrm>
          <a:prstGeom prst="can">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smtClean="0">
                <a:solidFill>
                  <a:schemeClr val="tx1"/>
                </a:solidFill>
              </a:rPr>
              <a:t>ディスク</a:t>
            </a:r>
            <a:endParaRPr lang="ja-JP" altLang="en-US" sz="1350" dirty="0">
              <a:solidFill>
                <a:schemeClr val="tx1"/>
              </a:solidFill>
            </a:endParaRPr>
          </a:p>
        </p:txBody>
      </p:sp>
      <p:sp>
        <p:nvSpPr>
          <p:cNvPr id="35" name="Rounded Rectangle 4"/>
          <p:cNvSpPr/>
          <p:nvPr/>
        </p:nvSpPr>
        <p:spPr>
          <a:xfrm>
            <a:off x="5019566" y="5551122"/>
            <a:ext cx="1044033" cy="682228"/>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b="1">
              <a:solidFill>
                <a:srgbClr val="FF0000"/>
              </a:solidFill>
            </a:endParaRPr>
          </a:p>
        </p:txBody>
      </p:sp>
      <p:sp>
        <p:nvSpPr>
          <p:cNvPr id="36" name="テキスト ボックス 27"/>
          <p:cNvSpPr txBox="1"/>
          <p:nvPr/>
        </p:nvSpPr>
        <p:spPr>
          <a:xfrm>
            <a:off x="4936763" y="5259236"/>
            <a:ext cx="1214877" cy="338554"/>
          </a:xfrm>
          <a:prstGeom prst="rect">
            <a:avLst/>
          </a:prstGeom>
          <a:noFill/>
        </p:spPr>
        <p:txBody>
          <a:bodyPr wrap="square" rtlCol="0">
            <a:spAutoFit/>
          </a:bodyPr>
          <a:lstStyle/>
          <a:p>
            <a:r>
              <a:rPr lang="ja-JP" altLang="en-US" sz="1600" b="1" dirty="0"/>
              <a:t>物理</a:t>
            </a:r>
            <a:r>
              <a:rPr lang="ja-JP" altLang="en-US" sz="1600" b="1" dirty="0" smtClean="0"/>
              <a:t>メモリ</a:t>
            </a:r>
            <a:endParaRPr lang="ja-JP" altLang="en-US" sz="1600" b="1" dirty="0"/>
          </a:p>
        </p:txBody>
      </p:sp>
      <p:grpSp>
        <p:nvGrpSpPr>
          <p:cNvPr id="55" name="図形グループ 54"/>
          <p:cNvGrpSpPr/>
          <p:nvPr/>
        </p:nvGrpSpPr>
        <p:grpSpPr>
          <a:xfrm>
            <a:off x="863675" y="4734363"/>
            <a:ext cx="1813034" cy="1606482"/>
            <a:chOff x="2259724" y="3857296"/>
            <a:chExt cx="2417379" cy="2141976"/>
          </a:xfrm>
        </p:grpSpPr>
        <p:grpSp>
          <p:nvGrpSpPr>
            <p:cNvPr id="56" name="図形グループ 55"/>
            <p:cNvGrpSpPr/>
            <p:nvPr/>
          </p:nvGrpSpPr>
          <p:grpSpPr>
            <a:xfrm>
              <a:off x="2259724" y="3857296"/>
              <a:ext cx="2417379" cy="2141976"/>
              <a:chOff x="2228193" y="3804744"/>
              <a:chExt cx="2417379" cy="2141976"/>
            </a:xfrm>
          </p:grpSpPr>
          <p:sp>
            <p:nvSpPr>
              <p:cNvPr id="58" name="フレーム 57"/>
              <p:cNvSpPr/>
              <p:nvPr/>
            </p:nvSpPr>
            <p:spPr>
              <a:xfrm>
                <a:off x="2228193" y="3804744"/>
                <a:ext cx="2417379" cy="2141976"/>
              </a:xfrm>
              <a:prstGeom prst="frame">
                <a:avLst>
                  <a:gd name="adj1" fmla="val 12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移送元ホスト</a:t>
                </a:r>
                <a:endParaRPr lang="en-US" altLang="ja-JP" sz="160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ja-JP" altLang="en-US" sz="1350" dirty="0">
                  <a:solidFill>
                    <a:schemeClr val="tx1"/>
                  </a:solidFill>
                </a:endParaRPr>
              </a:p>
            </p:txBody>
          </p:sp>
          <p:sp>
            <p:nvSpPr>
              <p:cNvPr id="59" name="正方形/長方形 58"/>
              <p:cNvSpPr/>
              <p:nvPr/>
            </p:nvSpPr>
            <p:spPr>
              <a:xfrm>
                <a:off x="2417377" y="4208491"/>
                <a:ext cx="2039007" cy="60524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t>VM</a:t>
                </a:r>
                <a:r>
                  <a:rPr lang="ja-JP" altLang="en-US" sz="1600" dirty="0" smtClean="0"/>
                  <a:t>本体</a:t>
                </a:r>
                <a:endParaRPr lang="ja-JP" altLang="en-US" sz="1600" dirty="0"/>
              </a:p>
            </p:txBody>
          </p:sp>
        </p:grpSp>
        <p:sp>
          <p:nvSpPr>
            <p:cNvPr id="57" name="正方形/長方形 56"/>
            <p:cNvSpPr/>
            <p:nvPr/>
          </p:nvSpPr>
          <p:spPr>
            <a:xfrm>
              <a:off x="2448908" y="5026068"/>
              <a:ext cx="2039007" cy="8582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t>メモリ</a:t>
              </a:r>
            </a:p>
          </p:txBody>
        </p:sp>
      </p:grpSp>
      <p:sp>
        <p:nvSpPr>
          <p:cNvPr id="60" name="右矢印 59"/>
          <p:cNvSpPr/>
          <p:nvPr/>
        </p:nvSpPr>
        <p:spPr>
          <a:xfrm>
            <a:off x="2871640" y="5418833"/>
            <a:ext cx="1676270" cy="614855"/>
          </a:xfrm>
          <a:prstGeom prst="rightArrow">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a:p>
            <a:pPr algn="ctr"/>
            <a:endParaRPr lang="en-US" altLang="ja-JP" sz="1350" dirty="0">
              <a:solidFill>
                <a:schemeClr val="tx1"/>
              </a:solidFill>
            </a:endParaRPr>
          </a:p>
        </p:txBody>
      </p:sp>
      <p:sp>
        <p:nvSpPr>
          <p:cNvPr id="61" name="テキスト ボックス 60"/>
          <p:cNvSpPr txBox="1"/>
          <p:nvPr/>
        </p:nvSpPr>
        <p:spPr>
          <a:xfrm>
            <a:off x="2752745" y="5172665"/>
            <a:ext cx="2017058" cy="338554"/>
          </a:xfrm>
          <a:prstGeom prst="rect">
            <a:avLst/>
          </a:prstGeom>
          <a:noFill/>
        </p:spPr>
        <p:txBody>
          <a:bodyPr wrap="square" rtlCol="0">
            <a:spAutoFit/>
          </a:bodyPr>
          <a:lstStyle/>
          <a:p>
            <a:r>
              <a:rPr kumimoji="1" lang="ja-JP" altLang="en-US" sz="1600" dirty="0" smtClean="0"/>
              <a:t>マイグレーション</a:t>
            </a:r>
            <a:endParaRPr kumimoji="1" lang="ja-JP" altLang="en-US" sz="1600" dirty="0"/>
          </a:p>
        </p:txBody>
      </p:sp>
      <p:sp>
        <p:nvSpPr>
          <p:cNvPr id="33" name="U ターン矢印 32"/>
          <p:cNvSpPr/>
          <p:nvPr/>
        </p:nvSpPr>
        <p:spPr>
          <a:xfrm flipV="1">
            <a:off x="2141756" y="6254384"/>
            <a:ext cx="3408781" cy="333381"/>
          </a:xfrm>
          <a:prstGeom prst="uturnArrow">
            <a:avLst>
              <a:gd name="adj1" fmla="val 29987"/>
              <a:gd name="adj2" fmla="val 25000"/>
              <a:gd name="adj3" fmla="val 39595"/>
              <a:gd name="adj4" fmla="val 62899"/>
              <a:gd name="adj5" fmla="val 10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rgbClr val="FF0000"/>
              </a:solidFill>
            </a:endParaRPr>
          </a:p>
        </p:txBody>
      </p:sp>
      <p:sp>
        <p:nvSpPr>
          <p:cNvPr id="34" name="U ターン矢印 33"/>
          <p:cNvSpPr/>
          <p:nvPr/>
        </p:nvSpPr>
        <p:spPr>
          <a:xfrm flipV="1">
            <a:off x="2069110" y="6267468"/>
            <a:ext cx="4978806" cy="437324"/>
          </a:xfrm>
          <a:prstGeom prst="uturnArrow">
            <a:avLst>
              <a:gd name="adj1" fmla="val 19298"/>
              <a:gd name="adj2" fmla="val 25000"/>
              <a:gd name="adj3" fmla="val 37101"/>
              <a:gd name="adj4" fmla="val 62899"/>
              <a:gd name="adj5" fmla="val 100000"/>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rgbClr val="FF0000"/>
              </a:solidFill>
            </a:endParaRPr>
          </a:p>
        </p:txBody>
      </p:sp>
    </p:spTree>
    <p:extLst>
      <p:ext uri="{BB962C8B-B14F-4D97-AF65-F5344CB8AC3E}">
        <p14:creationId xmlns:p14="http://schemas.microsoft.com/office/powerpoint/2010/main" val="1022728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a:t>VM</a:t>
            </a:r>
            <a:r>
              <a:rPr lang="ja-JP" altLang="en-US" dirty="0"/>
              <a:t>ごと</a:t>
            </a:r>
            <a:r>
              <a:rPr lang="ja-JP" altLang="en-US" dirty="0" smtClean="0"/>
              <a:t>に</a:t>
            </a:r>
            <a:r>
              <a:rPr lang="en-US" altLang="ja-JP" dirty="0" err="1" smtClean="0"/>
              <a:t>NVMe</a:t>
            </a:r>
            <a:r>
              <a:rPr lang="ja-JP" altLang="en-US" dirty="0" err="1" smtClean="0"/>
              <a:t>上</a:t>
            </a:r>
            <a:r>
              <a:rPr lang="ja-JP" altLang="en-US" dirty="0" smtClean="0"/>
              <a:t>に</a:t>
            </a:r>
            <a:r>
              <a:rPr lang="ja-JP" altLang="en-US" dirty="0"/>
              <a:t>スワップ領域を作成</a:t>
            </a:r>
            <a:endParaRPr lang="en-US" altLang="ja-JP" dirty="0"/>
          </a:p>
          <a:p>
            <a:pPr lvl="1"/>
            <a:r>
              <a:rPr lang="en-US" altLang="ja-JP" dirty="0"/>
              <a:t>VM</a:t>
            </a:r>
            <a:r>
              <a:rPr lang="ja-JP" altLang="en-US" dirty="0"/>
              <a:t>に割り当てられた物理メモリを超える部分をスワップ領域に格納</a:t>
            </a:r>
            <a:endParaRPr lang="en-US" altLang="ja-JP" dirty="0"/>
          </a:p>
          <a:p>
            <a:pPr lvl="1"/>
            <a:r>
              <a:rPr lang="ja-JP" altLang="en-US" dirty="0"/>
              <a:t>仮想化ソフトウェアがページングを</a:t>
            </a:r>
            <a:r>
              <a:rPr lang="ja-JP" altLang="en-US" dirty="0" smtClean="0"/>
              <a:t>制御</a:t>
            </a:r>
            <a:endParaRPr lang="en-US" altLang="ja-JP" dirty="0" smtClean="0"/>
          </a:p>
          <a:p>
            <a:pPr lvl="2"/>
            <a:r>
              <a:rPr lang="en-US" altLang="ja-JP" dirty="0" smtClean="0"/>
              <a:t>KVM</a:t>
            </a:r>
            <a:r>
              <a:rPr lang="ja-JP" altLang="en-US" dirty="0" smtClean="0"/>
              <a:t>の場合は</a:t>
            </a:r>
            <a:r>
              <a:rPr lang="en-US" altLang="ja-JP" dirty="0" smtClean="0"/>
              <a:t>QEMU-KVM</a:t>
            </a:r>
            <a:endParaRPr lang="en-US" altLang="ja-JP" dirty="0"/>
          </a:p>
          <a:p>
            <a:r>
              <a:rPr lang="ja-JP" altLang="en-US" dirty="0"/>
              <a:t>仮想化ソフトウェアのページングを防止</a:t>
            </a:r>
            <a:endParaRPr lang="en-US" altLang="ja-JP" dirty="0"/>
          </a:p>
          <a:p>
            <a:pPr lvl="1"/>
            <a:r>
              <a:rPr lang="en-US" altLang="ja-JP" dirty="0"/>
              <a:t>VM</a:t>
            </a:r>
            <a:r>
              <a:rPr lang="ja-JP" altLang="en-US" dirty="0"/>
              <a:t>のメモリだけがページングの</a:t>
            </a:r>
            <a:r>
              <a:rPr lang="ja-JP" altLang="en-US" dirty="0" smtClean="0"/>
              <a:t>対象</a:t>
            </a:r>
            <a:endParaRPr lang="en-US" altLang="ja-JP" strike="sngStrike" dirty="0"/>
          </a:p>
          <a:p>
            <a:endParaRPr kumimoji="1" lang="ja-JP" altLang="en-US" dirty="0"/>
          </a:p>
        </p:txBody>
      </p:sp>
      <p:sp>
        <p:nvSpPr>
          <p:cNvPr id="3" name="スライド番号プレースホルダー 2"/>
          <p:cNvSpPr>
            <a:spLocks noGrp="1"/>
          </p:cNvSpPr>
          <p:nvPr>
            <p:ph type="sldNum" sz="quarter" idx="12"/>
          </p:nvPr>
        </p:nvSpPr>
        <p:spPr/>
        <p:txBody>
          <a:bodyPr/>
          <a:lstStyle/>
          <a:p>
            <a:fld id="{F977288F-F332-9F4C-A5D1-EBEF89371724}" type="slidenum">
              <a:rPr kumimoji="1" lang="ja-JP" altLang="en-US" smtClean="0"/>
              <a:t>9</a:t>
            </a:fld>
            <a:endParaRPr kumimoji="1" lang="ja-JP" altLang="en-US" dirty="0"/>
          </a:p>
        </p:txBody>
      </p:sp>
      <p:sp>
        <p:nvSpPr>
          <p:cNvPr id="4" name="タイトル 3"/>
          <p:cNvSpPr>
            <a:spLocks noGrp="1"/>
          </p:cNvSpPr>
          <p:nvPr>
            <p:ph type="title"/>
          </p:nvPr>
        </p:nvSpPr>
        <p:spPr/>
        <p:txBody>
          <a:bodyPr/>
          <a:lstStyle/>
          <a:p>
            <a:r>
              <a:rPr lang="en-US" altLang="ja-JP" dirty="0"/>
              <a:t>VM</a:t>
            </a:r>
            <a:r>
              <a:rPr lang="ja-JP" altLang="en-US" dirty="0"/>
              <a:t>専用の仮想メモリ</a:t>
            </a:r>
            <a:endParaRPr kumimoji="1" lang="ja-JP" altLang="en-US" dirty="0"/>
          </a:p>
        </p:txBody>
      </p:sp>
      <p:sp>
        <p:nvSpPr>
          <p:cNvPr id="52" name="Rounded Rectangle 51"/>
          <p:cNvSpPr/>
          <p:nvPr/>
        </p:nvSpPr>
        <p:spPr>
          <a:xfrm>
            <a:off x="2432147" y="5246242"/>
            <a:ext cx="1316102" cy="722405"/>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b="1">
              <a:solidFill>
                <a:srgbClr val="FF0000"/>
              </a:solidFill>
            </a:endParaRPr>
          </a:p>
        </p:txBody>
      </p:sp>
      <p:sp>
        <p:nvSpPr>
          <p:cNvPr id="54" name="正方形/長方形 53"/>
          <p:cNvSpPr/>
          <p:nvPr/>
        </p:nvSpPr>
        <p:spPr>
          <a:xfrm>
            <a:off x="2361243" y="4643831"/>
            <a:ext cx="1500467" cy="45393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t>VM</a:t>
            </a:r>
            <a:r>
              <a:rPr lang="ja-JP" altLang="en-US" sz="1600" dirty="0" smtClean="0"/>
              <a:t>本体</a:t>
            </a:r>
            <a:endParaRPr lang="ja-JP" altLang="en-US" sz="1600" dirty="0"/>
          </a:p>
        </p:txBody>
      </p:sp>
      <p:sp>
        <p:nvSpPr>
          <p:cNvPr id="55" name="円柱 54"/>
          <p:cNvSpPr/>
          <p:nvPr/>
        </p:nvSpPr>
        <p:spPr>
          <a:xfrm>
            <a:off x="5384646" y="4927003"/>
            <a:ext cx="1427317" cy="1119367"/>
          </a:xfrm>
          <a:prstGeom prst="can">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t>ディスク</a:t>
            </a:r>
          </a:p>
        </p:txBody>
      </p:sp>
      <p:sp>
        <p:nvSpPr>
          <p:cNvPr id="56" name="スライド番号プレースホルダー 3"/>
          <p:cNvSpPr txBox="1">
            <a:spLocks/>
          </p:cNvSpPr>
          <p:nvPr/>
        </p:nvSpPr>
        <p:spPr>
          <a:xfrm>
            <a:off x="1011590" y="6015217"/>
            <a:ext cx="1615719" cy="439044"/>
          </a:xfrm>
          <a:prstGeom prst="rect">
            <a:avLst/>
          </a:prstGeom>
        </p:spPr>
        <p:txBody>
          <a:bodyPr vert="horz" lIns="68580" tIns="34290" rIns="68580" bIns="3429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sz="1600" b="1" dirty="0" smtClean="0">
                <a:solidFill>
                  <a:schemeClr val="tx1"/>
                </a:solidFill>
              </a:rPr>
              <a:t>仮想化ソフトウェアのメモリ</a:t>
            </a:r>
            <a:endParaRPr lang="ja-JP" altLang="en-US" sz="1600" b="1" dirty="0">
              <a:solidFill>
                <a:schemeClr val="tx1"/>
              </a:solidFill>
            </a:endParaRPr>
          </a:p>
        </p:txBody>
      </p:sp>
      <p:sp>
        <p:nvSpPr>
          <p:cNvPr id="58" name="テキスト ボックス 57"/>
          <p:cNvSpPr txBox="1"/>
          <p:nvPr/>
        </p:nvSpPr>
        <p:spPr>
          <a:xfrm>
            <a:off x="5390079" y="6093024"/>
            <a:ext cx="1976088" cy="338554"/>
          </a:xfrm>
          <a:prstGeom prst="rect">
            <a:avLst/>
          </a:prstGeom>
          <a:noFill/>
        </p:spPr>
        <p:txBody>
          <a:bodyPr wrap="square" rtlCol="0">
            <a:spAutoFit/>
          </a:bodyPr>
          <a:lstStyle/>
          <a:p>
            <a:r>
              <a:rPr lang="ja-JP" altLang="en-US" sz="1600" b="1" dirty="0" smtClean="0"/>
              <a:t>スワップ</a:t>
            </a:r>
            <a:r>
              <a:rPr kumimoji="1" lang="ja-JP" altLang="en-US" sz="1600" b="1" dirty="0" smtClean="0"/>
              <a:t>領域</a:t>
            </a:r>
            <a:endParaRPr kumimoji="1" lang="ja-JP" altLang="en-US" sz="1600" b="1" dirty="0"/>
          </a:p>
        </p:txBody>
      </p:sp>
      <p:sp>
        <p:nvSpPr>
          <p:cNvPr id="59" name="Rounded Rectangle 23"/>
          <p:cNvSpPr/>
          <p:nvPr/>
        </p:nvSpPr>
        <p:spPr>
          <a:xfrm>
            <a:off x="1437826" y="5238665"/>
            <a:ext cx="658917" cy="722405"/>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b="1">
              <a:solidFill>
                <a:srgbClr val="FF0000"/>
              </a:solidFill>
            </a:endParaRPr>
          </a:p>
        </p:txBody>
      </p:sp>
      <p:sp>
        <p:nvSpPr>
          <p:cNvPr id="60" name="角丸四角形 59"/>
          <p:cNvSpPr/>
          <p:nvPr/>
        </p:nvSpPr>
        <p:spPr>
          <a:xfrm>
            <a:off x="1566224" y="5346894"/>
            <a:ext cx="398135" cy="533387"/>
          </a:xfrm>
          <a:prstGeom prst="roundRect">
            <a:avLst>
              <a:gd name="adj" fmla="val 0"/>
            </a:avLst>
          </a:prstGeom>
          <a:solidFill>
            <a:srgbClr val="FFFF00"/>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ysClr val="windowText" lastClr="000000"/>
              </a:solidFill>
            </a:endParaRPr>
          </a:p>
        </p:txBody>
      </p:sp>
      <p:sp>
        <p:nvSpPr>
          <p:cNvPr id="62" name="正方形/長方形 23"/>
          <p:cNvSpPr/>
          <p:nvPr/>
        </p:nvSpPr>
        <p:spPr>
          <a:xfrm>
            <a:off x="3215359" y="5345765"/>
            <a:ext cx="279374" cy="55622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3</a:t>
            </a:r>
            <a:endParaRPr kumimoji="1" lang="ja-JP" altLang="en-US" b="1" dirty="0">
              <a:solidFill>
                <a:schemeClr val="tx1"/>
              </a:solidFill>
            </a:endParaRPr>
          </a:p>
        </p:txBody>
      </p:sp>
      <p:sp>
        <p:nvSpPr>
          <p:cNvPr id="64" name="正方形/長方形 25"/>
          <p:cNvSpPr/>
          <p:nvPr/>
        </p:nvSpPr>
        <p:spPr>
          <a:xfrm>
            <a:off x="5932460" y="5337016"/>
            <a:ext cx="279374" cy="550293"/>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5</a:t>
            </a:r>
            <a:endParaRPr kumimoji="1" lang="ja-JP" altLang="en-US" b="1" dirty="0">
              <a:solidFill>
                <a:schemeClr val="tx1"/>
              </a:solidFill>
            </a:endParaRPr>
          </a:p>
        </p:txBody>
      </p:sp>
      <p:sp>
        <p:nvSpPr>
          <p:cNvPr id="65" name="正方形/長方形 23"/>
          <p:cNvSpPr/>
          <p:nvPr/>
        </p:nvSpPr>
        <p:spPr>
          <a:xfrm>
            <a:off x="2941171" y="5350416"/>
            <a:ext cx="279374" cy="55622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2</a:t>
            </a:r>
            <a:endParaRPr kumimoji="1" lang="ja-JP" altLang="en-US" b="1" dirty="0">
              <a:solidFill>
                <a:schemeClr val="tx1"/>
              </a:solidFill>
            </a:endParaRPr>
          </a:p>
        </p:txBody>
      </p:sp>
      <p:sp>
        <p:nvSpPr>
          <p:cNvPr id="66" name="正方形/長方形 23"/>
          <p:cNvSpPr/>
          <p:nvPr/>
        </p:nvSpPr>
        <p:spPr>
          <a:xfrm>
            <a:off x="2649811" y="5349080"/>
            <a:ext cx="279374" cy="55622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1</a:t>
            </a:r>
            <a:endParaRPr kumimoji="1" lang="ja-JP" altLang="en-US" b="1" dirty="0">
              <a:solidFill>
                <a:schemeClr val="tx1"/>
              </a:solidFill>
            </a:endParaRPr>
          </a:p>
        </p:txBody>
      </p:sp>
      <p:sp>
        <p:nvSpPr>
          <p:cNvPr id="67" name="正方形/長方形 23"/>
          <p:cNvSpPr/>
          <p:nvPr/>
        </p:nvSpPr>
        <p:spPr>
          <a:xfrm>
            <a:off x="5633192" y="5337016"/>
            <a:ext cx="279374" cy="558590"/>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1"/>
                </a:solidFill>
              </a:rPr>
              <a:t>4</a:t>
            </a:r>
            <a:endParaRPr kumimoji="1" lang="ja-JP" altLang="en-US" b="1" dirty="0">
              <a:solidFill>
                <a:schemeClr val="tx1"/>
              </a:solidFill>
            </a:endParaRPr>
          </a:p>
        </p:txBody>
      </p:sp>
      <p:sp>
        <p:nvSpPr>
          <p:cNvPr id="71" name="テキスト ボックス 14"/>
          <p:cNvSpPr txBox="1"/>
          <p:nvPr/>
        </p:nvSpPr>
        <p:spPr>
          <a:xfrm>
            <a:off x="2817276" y="6046370"/>
            <a:ext cx="1304026" cy="338554"/>
          </a:xfrm>
          <a:prstGeom prst="rect">
            <a:avLst/>
          </a:prstGeom>
          <a:noFill/>
        </p:spPr>
        <p:txBody>
          <a:bodyPr wrap="square" rtlCol="0">
            <a:spAutoFit/>
          </a:bodyPr>
          <a:lstStyle/>
          <a:p>
            <a:r>
              <a:rPr lang="en-US" altLang="ja-JP" sz="1600" b="1" dirty="0" smtClean="0"/>
              <a:t>VM</a:t>
            </a:r>
            <a:r>
              <a:rPr lang="ja-JP" altLang="en-US" sz="1600" b="1" dirty="0" smtClean="0"/>
              <a:t>のメモリ</a:t>
            </a:r>
            <a:endParaRPr kumimoji="1" lang="ja-JP" altLang="en-US" sz="1600" b="1" dirty="0"/>
          </a:p>
        </p:txBody>
      </p:sp>
      <p:sp>
        <p:nvSpPr>
          <p:cNvPr id="72" name="Left-Right Arrow 4"/>
          <p:cNvSpPr/>
          <p:nvPr/>
        </p:nvSpPr>
        <p:spPr>
          <a:xfrm>
            <a:off x="4226095" y="5432061"/>
            <a:ext cx="864702" cy="381667"/>
          </a:xfrm>
          <a:prstGeom prst="leftRightArrow">
            <a:avLst/>
          </a:prstGeom>
          <a:solidFill>
            <a:schemeClr val="accent5">
              <a:lumMod val="75000"/>
            </a:schemeClr>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sp>
        <p:nvSpPr>
          <p:cNvPr id="73" name="TextBox 5"/>
          <p:cNvSpPr txBox="1"/>
          <p:nvPr/>
        </p:nvSpPr>
        <p:spPr>
          <a:xfrm>
            <a:off x="3943094" y="5010036"/>
            <a:ext cx="1338828" cy="369332"/>
          </a:xfrm>
          <a:prstGeom prst="rect">
            <a:avLst/>
          </a:prstGeom>
          <a:noFill/>
        </p:spPr>
        <p:txBody>
          <a:bodyPr wrap="none" rtlCol="0">
            <a:spAutoFit/>
          </a:bodyPr>
          <a:lstStyle/>
          <a:p>
            <a:r>
              <a:rPr kumimoji="1" lang="ja-JP" altLang="en-US" dirty="0"/>
              <a:t>ページング</a:t>
            </a:r>
          </a:p>
        </p:txBody>
      </p:sp>
      <p:sp>
        <p:nvSpPr>
          <p:cNvPr id="27" name="正方形/長方形 25"/>
          <p:cNvSpPr/>
          <p:nvPr/>
        </p:nvSpPr>
        <p:spPr>
          <a:xfrm>
            <a:off x="6231289" y="5345313"/>
            <a:ext cx="279374" cy="550293"/>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rPr>
              <a:t>6</a:t>
            </a:r>
            <a:endParaRPr kumimoji="1" lang="ja-JP" altLang="en-US" b="1" dirty="0">
              <a:solidFill>
                <a:schemeClr val="tx1"/>
              </a:solidFill>
            </a:endParaRPr>
          </a:p>
        </p:txBody>
      </p:sp>
    </p:spTree>
    <p:extLst>
      <p:ext uri="{BB962C8B-B14F-4D97-AF65-F5344CB8AC3E}">
        <p14:creationId xmlns:p14="http://schemas.microsoft.com/office/powerpoint/2010/main" val="182998654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ホワイ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ホワイ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ホワイ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38100">
          <a:solidFill>
            <a:srgbClr val="FF0000"/>
          </a:solidFill>
        </a:ln>
      </a:spPr>
      <a:bodyPr rtlCol="0" anchor="ctr"/>
      <a:lstStyle>
        <a:defPPr algn="ctr">
          <a:defRPr b="1">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64545</TotalTime>
  <Words>1716</Words>
  <Application>Microsoft Office PowerPoint</Application>
  <PresentationFormat>画面に合わせる (4:3)</PresentationFormat>
  <Paragraphs>543</Paragraphs>
  <Slides>26</Slides>
  <Notes>26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26</vt:i4>
      </vt:variant>
    </vt:vector>
  </HeadingPairs>
  <TitlesOfParts>
    <vt:vector size="34" baseType="lpstr">
      <vt:lpstr>MS PGothic</vt:lpstr>
      <vt:lpstr>游ゴシック</vt:lpstr>
      <vt:lpstr>游ゴシック</vt:lpstr>
      <vt:lpstr>游ゴシック Light</vt:lpstr>
      <vt:lpstr>Arial</vt:lpstr>
      <vt:lpstr>Calibri</vt:lpstr>
      <vt:lpstr>Calibri Light</vt:lpstr>
      <vt:lpstr>ホワイト</vt:lpstr>
      <vt:lpstr>VM専用仮想メモリとの連携による VMマイグレーションの高速化</vt:lpstr>
      <vt:lpstr>大容量メモリを持つVM</vt:lpstr>
      <vt:lpstr>移送先ホストの要件</vt:lpstr>
      <vt:lpstr>仮想メモリを用いた マイグレーション</vt:lpstr>
      <vt:lpstr>マイグレーションの性能低下</vt:lpstr>
      <vt:lpstr>分割マイグレーション  [Suetake et al.’16]</vt:lpstr>
      <vt:lpstr>分割マイグレーションの問題点</vt:lpstr>
      <vt:lpstr>提案：VMemDirect</vt:lpstr>
      <vt:lpstr>VM専用の仮想メモリ</vt:lpstr>
      <vt:lpstr>VMのメモリの直接転送</vt:lpstr>
      <vt:lpstr>履歴に基づく格納先の決定</vt:lpstr>
      <vt:lpstr>実装</vt:lpstr>
      <vt:lpstr>VM専用スワップ領域</vt:lpstr>
      <vt:lpstr>スワップ領域のアクセス</vt:lpstr>
      <vt:lpstr>チャンク単位でのメモリ転送</vt:lpstr>
      <vt:lpstr>スワップ領域への書き込み</vt:lpstr>
      <vt:lpstr>QEMU-KVMによるページング</vt:lpstr>
      <vt:lpstr>メモリアクセス履歴の管理</vt:lpstr>
      <vt:lpstr>実験</vt:lpstr>
      <vt:lpstr>マイグレーション時間</vt:lpstr>
      <vt:lpstr>ダウンタイム</vt:lpstr>
      <vt:lpstr>スワップ領域の性能の影響</vt:lpstr>
      <vt:lpstr>マイグレーション後のVMの 性能</vt:lpstr>
      <vt:lpstr>チャンクサイズの影響</vt:lpstr>
      <vt:lpstr>関連研究</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ユーザー</dc:creator>
  <cp:lastModifiedBy>Windows ユーザー</cp:lastModifiedBy>
  <cp:revision>715</cp:revision>
  <cp:lastPrinted>2018-07-27T08:27:00Z</cp:lastPrinted>
  <dcterms:created xsi:type="dcterms:W3CDTF">2017-08-30T08:12:03Z</dcterms:created>
  <dcterms:modified xsi:type="dcterms:W3CDTF">2018-08-06T07:48:43Z</dcterms:modified>
</cp:coreProperties>
</file>