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wmf" ContentType="image/x-wm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303" r:id="rId3"/>
    <p:sldId id="316" r:id="rId4"/>
    <p:sldId id="317" r:id="rId5"/>
    <p:sldId id="305" r:id="rId6"/>
    <p:sldId id="286" r:id="rId7"/>
    <p:sldId id="326" r:id="rId8"/>
    <p:sldId id="307" r:id="rId9"/>
    <p:sldId id="328" r:id="rId10"/>
    <p:sldId id="309" r:id="rId11"/>
    <p:sldId id="314" r:id="rId12"/>
    <p:sldId id="321" r:id="rId13"/>
    <p:sldId id="322" r:id="rId14"/>
    <p:sldId id="319" r:id="rId15"/>
    <p:sldId id="291" r:id="rId16"/>
    <p:sldId id="330" r:id="rId1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ユーザー" initials="Office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2F2"/>
    <a:srgbClr val="C4FFFF"/>
    <a:srgbClr val="C1BBFF"/>
    <a:srgbClr val="FFC3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641" autoAdjust="0"/>
    <p:restoredTop sz="91896"/>
  </p:normalViewPr>
  <p:slideViewPr>
    <p:cSldViewPr snapToGrid="0" snapToObjects="1">
      <p:cViewPr varScale="1">
        <p:scale>
          <a:sx n="103" d="100"/>
          <a:sy n="103" d="100"/>
        </p:scale>
        <p:origin x="11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Users/naka_tomo/Documents/&#21330;&#35542;/&#23455;&#3944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63451237417036"/>
          <c:y val="0.0705794741551303"/>
          <c:w val="0.899391475528417"/>
          <c:h val="0.7530577955121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'20180125'!$C$39</c:f>
              <c:strCache>
                <c:ptCount val="1"/>
                <c:pt idx="0">
                  <c:v>実行時間 (ミリ秒)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555-4BF2-8CEC-D5B3693D40F5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555-4BF2-8CEC-D5B3693D40F5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555-4BF2-8CEC-D5B3693D40F5}"/>
              </c:ext>
            </c:extLst>
          </c:dPt>
          <c:cat>
            <c:strRef>
              <c:f>'20180125'!$D$38:$F$38</c:f>
              <c:strCache>
                <c:ptCount val="3"/>
                <c:pt idx="0">
                  <c:v>従来手法</c:v>
                </c:pt>
                <c:pt idx="1">
                  <c:v>SGmonitor(暗号化なし)</c:v>
                </c:pt>
                <c:pt idx="2">
                  <c:v>SGmonitor(暗号化あり)</c:v>
                </c:pt>
              </c:strCache>
            </c:strRef>
          </c:cat>
          <c:val>
            <c:numRef>
              <c:f>'20180125'!$D$39:$F$39</c:f>
              <c:numCache>
                <c:formatCode>General</c:formatCode>
                <c:ptCount val="3"/>
                <c:pt idx="0">
                  <c:v>3.3865</c:v>
                </c:pt>
                <c:pt idx="1">
                  <c:v>3.6304</c:v>
                </c:pt>
                <c:pt idx="2">
                  <c:v>7.8994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555-4BF2-8CEC-D5B3693D40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27"/>
        <c:axId val="859927968"/>
        <c:axId val="947254416"/>
      </c:barChart>
      <c:catAx>
        <c:axId val="85992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ea"/>
                <a:ea typeface="+mn-ea"/>
                <a:cs typeface="HGMaruGothicMPRO" charset="-128"/>
              </a:defRPr>
            </a:pPr>
            <a:endParaRPr lang="ja-JP"/>
          </a:p>
        </c:txPr>
        <c:crossAx val="947254416"/>
        <c:crosses val="autoZero"/>
        <c:auto val="1"/>
        <c:lblAlgn val="ctr"/>
        <c:lblOffset val="100"/>
        <c:noMultiLvlLbl val="0"/>
      </c:catAx>
      <c:valAx>
        <c:axId val="9472544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sz="1800" b="1" dirty="0">
                    <a:latin typeface="+mn-ea"/>
                    <a:ea typeface="+mn-ea"/>
                    <a:cs typeface="HGMaruGothicMPRO" charset="-128"/>
                  </a:rPr>
                  <a:t>時間（ミリ秒）</a:t>
                </a:r>
              </a:p>
            </c:rich>
          </c:tx>
          <c:layout>
            <c:manualLayout>
              <c:xMode val="edge"/>
              <c:yMode val="edge"/>
              <c:x val="0.0070342383252239"/>
              <c:y val="0.0989161141646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859927968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9B420-7D98-BE4D-BB27-8CE7994BC414}" type="datetimeFigureOut">
              <a:rPr kumimoji="1" lang="ja-JP" altLang="en-US" smtClean="0"/>
              <a:t>2018/2/26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25295-0712-A444-8CA1-FB63DAD966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959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80657-A4E0-A041-AFC9-7EBC3F9735D8}" type="datetimeFigureOut">
              <a:rPr kumimoji="1" lang="ja-JP" altLang="en-US" smtClean="0"/>
              <a:t>2018/2/26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A928E-1A2F-F741-80E1-02EC2EED6A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9150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A928E-1A2F-F741-80E1-02EC2EED6AD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785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Intel</a:t>
            </a:r>
            <a:r>
              <a:rPr kumimoji="1" lang="ja-JP" altLang="en-US" dirty="0" smtClean="0"/>
              <a:t>が提供している</a:t>
            </a:r>
            <a:r>
              <a:rPr kumimoji="1" lang="en-US" altLang="ja-JP" dirty="0" smtClean="0"/>
              <a:t>SGX</a:t>
            </a:r>
            <a:r>
              <a:rPr kumimoji="1" lang="ja-JP" altLang="en-US" dirty="0" smtClean="0"/>
              <a:t>をサポートした</a:t>
            </a:r>
            <a:r>
              <a:rPr kumimoji="1" lang="en-US" altLang="ja-JP" dirty="0" smtClean="0"/>
              <a:t>Xen</a:t>
            </a:r>
            <a:r>
              <a:rPr kumimoji="1" lang="en-US" altLang="ja-JP" baseline="0" dirty="0" smtClean="0"/>
              <a:t> </a:t>
            </a:r>
            <a:r>
              <a:rPr kumimoji="1" lang="en-US" altLang="ja-JP" dirty="0" smtClean="0"/>
              <a:t>4.7</a:t>
            </a:r>
            <a:r>
              <a:rPr kumimoji="1" lang="ja-JP" altLang="en-US" dirty="0" smtClean="0"/>
              <a:t>の使用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A928E-1A2F-F741-80E1-02EC2EED6ADB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721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IDS</a:t>
            </a:r>
            <a:r>
              <a:rPr kumimoji="1" lang="ja-JP" altLang="en-US" dirty="0" smtClean="0"/>
              <a:t>の検知方法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A928E-1A2F-F741-80E1-02EC2EED6ADB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16973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A928E-1A2F-F741-80E1-02EC2EED6ADB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8772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A928E-1A2F-F741-80E1-02EC2EED6ADB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5499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A928E-1A2F-F741-80E1-02EC2EED6AD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3075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altLang="ja-JP" sz="2000" dirty="0" smtClean="0"/>
              <a:t>Google</a:t>
            </a:r>
            <a:r>
              <a:rPr lang="ja-JP" altLang="en-US" sz="2000" dirty="0" smtClean="0"/>
              <a:t>管理者によるプライバシ侵害 </a:t>
            </a:r>
            <a:r>
              <a:rPr lang="en-US" altLang="ja-JP" sz="1400" dirty="0" smtClean="0"/>
              <a:t>[</a:t>
            </a:r>
            <a:r>
              <a:rPr lang="en-US" altLang="ja-JP" sz="1400" dirty="0" err="1" smtClean="0"/>
              <a:t>TechSpot</a:t>
            </a:r>
            <a:r>
              <a:rPr lang="en-US" altLang="ja-JP" sz="1400" dirty="0" smtClean="0"/>
              <a:t> '10]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ja-JP" altLang="en-US" sz="2000" dirty="0" smtClean="0"/>
              <a:t>サイバー</a:t>
            </a:r>
            <a:r>
              <a:rPr lang="ja-JP" altLang="en-US" sz="2000" dirty="0" smtClean="0"/>
              <a:t>犯罪の</a:t>
            </a:r>
            <a:r>
              <a:rPr lang="en-US" altLang="ja-JP" sz="2000" dirty="0" smtClean="0"/>
              <a:t>28%</a:t>
            </a:r>
            <a:r>
              <a:rPr lang="ja-JP" altLang="en-US" sz="2000" dirty="0" smtClean="0"/>
              <a:t>は内部犯行 </a:t>
            </a:r>
            <a:r>
              <a:rPr lang="en-US" altLang="ja-JP" sz="1400" dirty="0" smtClean="0"/>
              <a:t>[PwC '14]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ja-JP" altLang="en-US" sz="2000" dirty="0" smtClean="0"/>
              <a:t>管理者の</a:t>
            </a:r>
            <a:r>
              <a:rPr lang="en-US" altLang="ja-JP" sz="2000" dirty="0" smtClean="0"/>
              <a:t>35%</a:t>
            </a:r>
            <a:r>
              <a:rPr lang="ja-JP" altLang="en-US" sz="2000" dirty="0" smtClean="0"/>
              <a:t>は機密情報をのぞき見したことがある </a:t>
            </a:r>
            <a:r>
              <a:rPr lang="en-US" altLang="ja-JP" sz="1400" dirty="0" smtClean="0"/>
              <a:t>[CyberArk '09]</a:t>
            </a:r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A928E-1A2F-F741-80E1-02EC2EED6ADB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2386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ハイパーバイザの説明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A928E-1A2F-F741-80E1-02EC2EED6ADB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0474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 smtClean="0"/>
              <a:t> </a:t>
            </a:r>
            <a:r>
              <a:rPr kumimoji="1" lang="ja-JP" altLang="en-US" baseline="0" dirty="0" smtClean="0"/>
              <a:t>ハートビートの説明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A928E-1A2F-F741-80E1-02EC2EED6ADB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798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A928E-1A2F-F741-80E1-02EC2EED6ADB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9476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A928E-1A2F-F741-80E1-02EC2EED6ADB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1694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A928E-1A2F-F741-80E1-02EC2EED6ADB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800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A928E-1A2F-F741-80E1-02EC2EED6ADB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1619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9536-06F6-8444-86F4-E2A5381D7DC5}" type="datetime1">
              <a:rPr kumimoji="1" lang="ja-JP" altLang="en-US" smtClean="0"/>
              <a:t>2018/2/26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FE1D-9440-6140-8BA6-FD5A9B810D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E0082-1F7B-2E46-91F6-D3C59A2516CB}" type="datetime1">
              <a:rPr kumimoji="1" lang="ja-JP" altLang="en-US" smtClean="0"/>
              <a:t>2018/2/26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FE1D-9440-6140-8BA6-FD5A9B810D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2ECC3-D199-9349-94C5-88E86EB3A049}" type="datetime1">
              <a:rPr kumimoji="1" lang="ja-JP" altLang="en-US" smtClean="0"/>
              <a:t>2018/2/26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FE1D-9440-6140-8BA6-FD5A9B810D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2200"/>
            </a:lvl3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1E50E-B672-1643-982F-B51438B8D286}" type="datetime1">
              <a:rPr kumimoji="1" lang="ja-JP" altLang="en-US" smtClean="0"/>
              <a:t>2018/2/26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1"/>
            <a:ext cx="2057400" cy="365125"/>
          </a:xfrm>
        </p:spPr>
        <p:txBody>
          <a:bodyPr/>
          <a:lstStyle/>
          <a:p>
            <a:fld id="{FCD2FE1D-9440-6140-8BA6-FD5A9B810D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C51AD-B34C-E94C-816D-849043D323B6}" type="datetime1">
              <a:rPr kumimoji="1" lang="ja-JP" altLang="en-US" smtClean="0"/>
              <a:t>2018/2/26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FE1D-9440-6140-8BA6-FD5A9B810D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C03EF-3607-8947-B5A5-B8C20C3CF4C0}" type="datetime1">
              <a:rPr kumimoji="1" lang="ja-JP" altLang="en-US" smtClean="0"/>
              <a:t>2018/2/26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FE1D-9440-6140-8BA6-FD5A9B810D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A67E-C248-9641-88D8-87930BB98198}" type="datetime1">
              <a:rPr kumimoji="1" lang="ja-JP" altLang="en-US" smtClean="0"/>
              <a:t>2018/2/26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FE1D-9440-6140-8BA6-FD5A9B810D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1534-CB5B-D546-8E08-1286D9CE51C9}" type="datetime1">
              <a:rPr kumimoji="1" lang="ja-JP" altLang="en-US" smtClean="0"/>
              <a:t>2018/2/26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FE1D-9440-6140-8BA6-FD5A9B810D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FDA1-F0A7-5645-A72C-6CC966AB1021}" type="datetime1">
              <a:rPr kumimoji="1" lang="ja-JP" altLang="en-US" smtClean="0"/>
              <a:t>2018/2/26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FE1D-9440-6140-8BA6-FD5A9B810D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ADC27-DF5F-3D4F-987C-BBF7217DBAF0}" type="datetime1">
              <a:rPr kumimoji="1" lang="ja-JP" altLang="en-US" smtClean="0"/>
              <a:t>2018/2/26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FE1D-9440-6140-8BA6-FD5A9B810D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5432-7663-0044-BA12-3BBBCF856A84}" type="datetime1">
              <a:rPr kumimoji="1" lang="ja-JP" altLang="en-US" smtClean="0"/>
              <a:t>2018/2/26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FE1D-9440-6140-8BA6-FD5A9B810D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11D0D-CE38-F947-BDB4-F8B10836DEF6}" type="datetime1">
              <a:rPr kumimoji="1" lang="ja-JP" altLang="en-US" smtClean="0"/>
              <a:t>2018/2/26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2FE1D-9440-6140-8BA6-FD5A9B810D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111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2.tiff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3.wmf"/><Relationship Id="rId5" Type="http://schemas.openxmlformats.org/officeDocument/2006/relationships/image" Target="../media/image2.tiff"/><Relationship Id="rId6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92505" y="1852863"/>
            <a:ext cx="8819147" cy="1657100"/>
          </a:xfrm>
        </p:spPr>
        <p:txBody>
          <a:bodyPr>
            <a:normAutofit/>
          </a:bodyPr>
          <a:lstStyle/>
          <a:p>
            <a:r>
              <a:rPr lang="en-US" altLang="ja-JP" sz="4800" smtClean="0"/>
              <a:t>Intel SGX</a:t>
            </a:r>
            <a:r>
              <a:rPr lang="ja-JP" altLang="en-US" sz="4800" smtClean="0"/>
              <a:t>を用いた仮想マシンの</a:t>
            </a:r>
            <a:r>
              <a:rPr lang="en-US" altLang="ja-JP" sz="4800" smtClean="0"/>
              <a:t/>
            </a:r>
            <a:br>
              <a:rPr lang="en-US" altLang="ja-JP" sz="4800" smtClean="0"/>
            </a:br>
            <a:r>
              <a:rPr lang="ja-JP" altLang="en-US" sz="4800" smtClean="0"/>
              <a:t>安全な監視機構</a:t>
            </a:r>
            <a:endParaRPr kumimoji="1" lang="ja-JP" altLang="en-US" sz="4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2754313"/>
          </a:xfrm>
        </p:spPr>
        <p:txBody>
          <a:bodyPr>
            <a:normAutofit/>
          </a:bodyPr>
          <a:lstStyle/>
          <a:p>
            <a:endParaRPr lang="en-US" altLang="ja-JP" sz="2400" smtClean="0"/>
          </a:p>
          <a:p>
            <a:r>
              <a:rPr lang="ja-JP" altLang="en-US" smtClean="0"/>
              <a:t>九州工業大学　情報工学部</a:t>
            </a:r>
            <a:endParaRPr lang="en-US" altLang="ja-JP" smtClean="0"/>
          </a:p>
          <a:p>
            <a:r>
              <a:rPr lang="ja-JP" altLang="en-US" smtClean="0"/>
              <a:t>機械</a:t>
            </a:r>
            <a:r>
              <a:rPr lang="ja-JP" altLang="en-US" sz="2400" smtClean="0"/>
              <a:t>情報工学科　</a:t>
            </a:r>
            <a:endParaRPr lang="en-US" altLang="ja-JP" sz="2400" smtClean="0"/>
          </a:p>
          <a:p>
            <a:r>
              <a:rPr lang="ja-JP" altLang="en-US" sz="2400" smtClean="0"/>
              <a:t>光来</a:t>
            </a:r>
            <a:r>
              <a:rPr lang="ja-JP" altLang="en-US" smtClean="0"/>
              <a:t>研究室　</a:t>
            </a:r>
            <a:endParaRPr lang="en-US" altLang="ja-JP" sz="2400" smtClean="0"/>
          </a:p>
          <a:p>
            <a:r>
              <a:rPr lang="en-US" altLang="ja-JP" sz="2400" smtClean="0"/>
              <a:t>14237058</a:t>
            </a:r>
            <a:r>
              <a:rPr lang="ja-JP" altLang="en-US" sz="2400" smtClean="0"/>
              <a:t>　中野　智晴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6510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暗号鍵の安全な共有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 smtClean="0"/>
              <a:t>エンクレイヴはハイパーバイザと</a:t>
            </a:r>
            <a:r>
              <a:rPr lang="en-US" altLang="ja-JP" dirty="0" smtClean="0"/>
              <a:t>OS</a:t>
            </a:r>
            <a:r>
              <a:rPr lang="ja-JP" altLang="en-US" dirty="0" smtClean="0"/>
              <a:t>データを暗号化するための暗号鍵を共有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生成した暗号鍵をハイパーバイザの公開鍵で暗号化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ハイパーバイザだけが秘密鍵で復号可能</a:t>
            </a:r>
          </a:p>
          <a:p>
            <a:pPr lvl="1"/>
            <a:r>
              <a:rPr lang="ja-JP" altLang="en-US" dirty="0" smtClean="0"/>
              <a:t>信頼できる第三者機関による電子署名も確認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正しい</a:t>
            </a:r>
            <a:r>
              <a:rPr lang="en-US" altLang="ja-JP" dirty="0" smtClean="0"/>
              <a:t>IDS</a:t>
            </a:r>
            <a:r>
              <a:rPr lang="ja-JP" altLang="en-US" dirty="0" smtClean="0"/>
              <a:t>のみが暗号鍵を登録可能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FE1D-9440-6140-8BA6-FD5A9B810D7F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388459" y="6076503"/>
            <a:ext cx="8317700" cy="723550"/>
          </a:xfrm>
          <a:prstGeom prst="rect">
            <a:avLst/>
          </a:prstGeom>
          <a:solidFill>
            <a:srgbClr val="FFE2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8" name="正方形/長方形 7"/>
          <p:cNvSpPr/>
          <p:nvPr/>
        </p:nvSpPr>
        <p:spPr>
          <a:xfrm>
            <a:off x="744935" y="4687361"/>
            <a:ext cx="3823910" cy="839657"/>
          </a:xfrm>
          <a:prstGeom prst="rect">
            <a:avLst/>
          </a:prstGeom>
          <a:pattFill prst="dkUpDiag">
            <a:fgClr>
              <a:schemeClr val="accent6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45290" y="4388624"/>
            <a:ext cx="1738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エンクレイヴ</a:t>
            </a:r>
            <a:endParaRPr lang="en-US" altLang="ja-JP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73605" y="6415320"/>
            <a:ext cx="2430773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100" dirty="0" smtClean="0"/>
              <a:t>ハイパーバイザ</a:t>
            </a:r>
            <a:endParaRPr lang="ja-JP" altLang="en-US" sz="2100" dirty="0"/>
          </a:p>
        </p:txBody>
      </p:sp>
      <p:cxnSp>
        <p:nvCxnSpPr>
          <p:cNvPr id="14" name="直線矢印コネクタ 13"/>
          <p:cNvCxnSpPr>
            <a:stCxn id="35" idx="3"/>
          </p:cNvCxnSpPr>
          <p:nvPr/>
        </p:nvCxnSpPr>
        <p:spPr>
          <a:xfrm flipV="1">
            <a:off x="2539885" y="5123963"/>
            <a:ext cx="134850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2678540" y="4799027"/>
            <a:ext cx="1327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smtClean="0"/>
              <a:t>暗号化</a:t>
            </a:r>
            <a:endParaRPr kumimoji="1" lang="ja-JP" altLang="en-US" b="1" dirty="0"/>
          </a:p>
        </p:txBody>
      </p:sp>
      <p:sp>
        <p:nvSpPr>
          <p:cNvPr id="22" name="円/楕円 21"/>
          <p:cNvSpPr/>
          <p:nvPr/>
        </p:nvSpPr>
        <p:spPr>
          <a:xfrm>
            <a:off x="5487003" y="4723052"/>
            <a:ext cx="1825708" cy="79828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610049" y="4799027"/>
            <a:ext cx="1482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err="1" smtClean="0"/>
              <a:t>SGmonitor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ライブラリ</a:t>
            </a:r>
            <a:endParaRPr lang="ja-JP" altLang="en-US" dirty="0"/>
          </a:p>
        </p:txBody>
      </p:sp>
      <p:cxnSp>
        <p:nvCxnSpPr>
          <p:cNvPr id="27" name="直線矢印コネクタ 26"/>
          <p:cNvCxnSpPr>
            <a:endCxn id="22" idx="2"/>
          </p:cNvCxnSpPr>
          <p:nvPr/>
        </p:nvCxnSpPr>
        <p:spPr>
          <a:xfrm flipV="1">
            <a:off x="4372004" y="5122194"/>
            <a:ext cx="1114999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4594684" y="4787022"/>
            <a:ext cx="873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mtClean="0"/>
              <a:t>OCALL</a:t>
            </a:r>
            <a:endParaRPr lang="en-US" altLang="ja-JP" dirty="0" smtClean="0"/>
          </a:p>
        </p:txBody>
      </p:sp>
      <p:cxnSp>
        <p:nvCxnSpPr>
          <p:cNvPr id="33" name="直線矢印コネクタ 32"/>
          <p:cNvCxnSpPr/>
          <p:nvPr/>
        </p:nvCxnSpPr>
        <p:spPr>
          <a:xfrm>
            <a:off x="6029066" y="5504085"/>
            <a:ext cx="0" cy="81953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4318760" y="5713907"/>
            <a:ext cx="1993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ハイパーコール</a:t>
            </a:r>
            <a:endParaRPr lang="en-US" altLang="ja-JP" dirty="0" smtClean="0"/>
          </a:p>
        </p:txBody>
      </p:sp>
      <p:cxnSp>
        <p:nvCxnSpPr>
          <p:cNvPr id="42" name="直線矢印コネクタ 41"/>
          <p:cNvCxnSpPr/>
          <p:nvPr/>
        </p:nvCxnSpPr>
        <p:spPr>
          <a:xfrm>
            <a:off x="6481276" y="6374713"/>
            <a:ext cx="1316271" cy="460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/>
          <p:cNvSpPr txBox="1"/>
          <p:nvPr/>
        </p:nvSpPr>
        <p:spPr>
          <a:xfrm>
            <a:off x="6765264" y="6061170"/>
            <a:ext cx="1327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smtClean="0"/>
              <a:t>復号</a:t>
            </a:r>
            <a:endParaRPr kumimoji="1" lang="ja-JP" altLang="en-US" b="1" dirty="0"/>
          </a:p>
        </p:txBody>
      </p:sp>
      <p:sp>
        <p:nvSpPr>
          <p:cNvPr id="28" name="角丸四角形 27"/>
          <p:cNvSpPr/>
          <p:nvPr/>
        </p:nvSpPr>
        <p:spPr>
          <a:xfrm>
            <a:off x="373605" y="4380391"/>
            <a:ext cx="7089875" cy="1315804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rgbClr val="FF0000"/>
              </a:solidFill>
            </a:endParaRPr>
          </a:p>
        </p:txBody>
      </p:sp>
      <p:sp>
        <p:nvSpPr>
          <p:cNvPr id="36" name="円/楕円 35"/>
          <p:cNvSpPr/>
          <p:nvPr/>
        </p:nvSpPr>
        <p:spPr>
          <a:xfrm>
            <a:off x="2569115" y="5156354"/>
            <a:ext cx="1081891" cy="3441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6550638" y="6415320"/>
            <a:ext cx="1081891" cy="344126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678540" y="5143751"/>
            <a:ext cx="971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公開鍵</a:t>
            </a:r>
            <a:endParaRPr kumimoji="1" lang="ja-JP" altLang="en-US" b="1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6661190" y="6408578"/>
            <a:ext cx="971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秘密</a:t>
            </a:r>
            <a:r>
              <a:rPr kumimoji="1" lang="ja-JP" altLang="en-US" b="1" dirty="0" smtClean="0"/>
              <a:t>鍵</a:t>
            </a:r>
            <a:endParaRPr kumimoji="1" lang="ja-JP" altLang="en-US" b="1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554" y="4525094"/>
            <a:ext cx="1031243" cy="956569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7729230" y="5504726"/>
            <a:ext cx="148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第三者機関</a:t>
            </a:r>
            <a:endParaRPr kumimoji="1" lang="ja-JP" altLang="en-US" dirty="0"/>
          </a:p>
        </p:txBody>
      </p:sp>
      <p:sp>
        <p:nvSpPr>
          <p:cNvPr id="34" name="テキスト ボックス 43"/>
          <p:cNvSpPr txBox="1"/>
          <p:nvPr/>
        </p:nvSpPr>
        <p:spPr>
          <a:xfrm>
            <a:off x="878237" y="4775686"/>
            <a:ext cx="1017800" cy="64918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IDS</a:t>
            </a:r>
            <a:endParaRPr kumimoji="1" lang="ja-JP" altLang="en-US" sz="2400" dirty="0"/>
          </a:p>
        </p:txBody>
      </p:sp>
      <p:pic>
        <p:nvPicPr>
          <p:cNvPr id="35" name="Picture 2" descr="http://free-icon.web-tuhan.net/wp-content/uploads/2014/02/f_007_128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243" y="4851665"/>
            <a:ext cx="581642" cy="58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://free-icon.web-tuhan.net/wp-content/uploads/2014/02/f_007_128.png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493" y="4848066"/>
            <a:ext cx="581642" cy="58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://free-icon.web-tuhan.net/wp-content/uploads/2014/02/f_007_128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258" y="6136587"/>
            <a:ext cx="581642" cy="58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http://free-icon.web-tuhan.net/wp-content/uploads/2014/02/f_007_128.png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095" y="6124499"/>
            <a:ext cx="581642" cy="58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42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"/>
                            </p:stCondLst>
                            <p:childTnLst>
                              <p:par>
                                <p:cTn id="4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1" grpId="0"/>
      <p:bldP spid="39" grpId="0"/>
      <p:bldP spid="4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実験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目的</a:t>
            </a:r>
            <a:endParaRPr lang="en-US" altLang="ja-JP" smtClean="0"/>
          </a:p>
          <a:p>
            <a:pPr lvl="1"/>
            <a:r>
              <a:rPr lang="en-US" altLang="ja-JP" smtClean="0"/>
              <a:t>SGmonitor</a:t>
            </a:r>
            <a:r>
              <a:rPr lang="ja-JP" altLang="en-US" smtClean="0"/>
              <a:t>を用いた</a:t>
            </a:r>
            <a:r>
              <a:rPr lang="en-US" altLang="ja-JP" smtClean="0"/>
              <a:t>IDS</a:t>
            </a:r>
            <a:r>
              <a:rPr lang="ja-JP" altLang="en-US" smtClean="0"/>
              <a:t>の動作確認</a:t>
            </a:r>
            <a:endParaRPr lang="en-US" altLang="ja-JP" smtClean="0"/>
          </a:p>
          <a:p>
            <a:pPr lvl="1"/>
            <a:r>
              <a:rPr lang="en-US" altLang="ja-JP" smtClean="0"/>
              <a:t>VM</a:t>
            </a:r>
            <a:r>
              <a:rPr lang="ja-JP" altLang="en-US" smtClean="0"/>
              <a:t>内の</a:t>
            </a:r>
            <a:r>
              <a:rPr lang="en-US" altLang="ja-JP" smtClean="0"/>
              <a:t>OS</a:t>
            </a:r>
            <a:r>
              <a:rPr lang="ja-JP" altLang="en-US" smtClean="0"/>
              <a:t>データを取得する時間の測定</a:t>
            </a:r>
            <a:endParaRPr lang="en-US" altLang="ja-JP" smtClean="0"/>
          </a:p>
          <a:p>
            <a:pPr lvl="2"/>
            <a:r>
              <a:rPr lang="en-US" altLang="ja-JP" smtClean="0"/>
              <a:t>SGmonitor</a:t>
            </a:r>
            <a:r>
              <a:rPr lang="ja-JP" altLang="en-US" smtClean="0"/>
              <a:t>（データ暗号化の有無）、</a:t>
            </a:r>
            <a:r>
              <a:rPr lang="en-US" altLang="ja-JP" smtClean="0"/>
              <a:t>SGX</a:t>
            </a:r>
            <a:r>
              <a:rPr lang="ja-JP" altLang="en-US" smtClean="0"/>
              <a:t>を用いない従来手法を比較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FE1D-9440-6140-8BA6-FD5A9B810D7F}" type="slidenum">
              <a:rPr lang="ja-JP" altLang="en-US" smtClean="0"/>
              <a:pPr/>
              <a:t>11</a:t>
            </a:fld>
            <a:endParaRPr lang="ja-JP" altLang="en-US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033173"/>
              </p:ext>
            </p:extLst>
          </p:nvPr>
        </p:nvGraphicFramePr>
        <p:xfrm>
          <a:off x="476809" y="4047626"/>
          <a:ext cx="4542590" cy="202531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271295"/>
                <a:gridCol w="2271295"/>
              </a:tblGrid>
              <a:tr h="461745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ホスト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6174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CPU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Intel</a:t>
                      </a:r>
                      <a:r>
                        <a:rPr kumimoji="1" lang="en-US" altLang="ja-JP" baseline="0" dirty="0" smtClean="0"/>
                        <a:t> Xeon E3-1225 v5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6174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メモリ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8GB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6174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仮想化システム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SGX</a:t>
                      </a:r>
                      <a:r>
                        <a:rPr kumimoji="1" lang="ja-JP" altLang="en-US" dirty="0" smtClean="0"/>
                        <a:t>をサポートした</a:t>
                      </a:r>
                      <a:r>
                        <a:rPr kumimoji="1" lang="en-US" altLang="ja-JP" dirty="0" smtClean="0"/>
                        <a:t>Xen 4.7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053292"/>
              </p:ext>
            </p:extLst>
          </p:nvPr>
        </p:nvGraphicFramePr>
        <p:xfrm>
          <a:off x="5496208" y="4047626"/>
          <a:ext cx="3168760" cy="184698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405084"/>
                <a:gridCol w="1763676"/>
              </a:tblGrid>
              <a:tr h="461745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監視対象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VM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6174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仮想</a:t>
                      </a: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CPU</a:t>
                      </a:r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数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6174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tx1"/>
                          </a:solidFill>
                        </a:rPr>
                        <a:t>メモリ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2GB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46174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OS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Linux 4.4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055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IDS</a:t>
            </a:r>
            <a:r>
              <a:rPr lang="ja-JP" altLang="en-US" smtClean="0"/>
              <a:t>の動作確認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mtClean="0"/>
              <a:t>監視対象</a:t>
            </a:r>
            <a:r>
              <a:rPr lang="en-US" altLang="ja-JP" smtClean="0"/>
              <a:t>VM</a:t>
            </a:r>
            <a:r>
              <a:rPr lang="ja-JP" altLang="en-US" smtClean="0"/>
              <a:t>内のプロセス一覧を取得して表示する</a:t>
            </a:r>
            <a:r>
              <a:rPr lang="en-US" altLang="ja-JP" smtClean="0"/>
              <a:t>IDS</a:t>
            </a:r>
            <a:r>
              <a:rPr lang="ja-JP" altLang="en-US" smtClean="0"/>
              <a:t>を作成</a:t>
            </a:r>
            <a:endParaRPr lang="en-US" altLang="ja-JP" smtClean="0"/>
          </a:p>
          <a:p>
            <a:pPr lvl="1"/>
            <a:r>
              <a:rPr lang="ja-JP" altLang="en-US" smtClean="0"/>
              <a:t>プロセス</a:t>
            </a:r>
            <a:r>
              <a:rPr lang="en-US" altLang="ja-JP" smtClean="0"/>
              <a:t>ID</a:t>
            </a:r>
            <a:r>
              <a:rPr lang="ja-JP" altLang="en-US" smtClean="0"/>
              <a:t>とプロセス名が正しく取得できていることを確認</a:t>
            </a:r>
            <a:endParaRPr lang="en-US" altLang="ja-JP" smtClean="0"/>
          </a:p>
          <a:p>
            <a:pPr lvl="1"/>
            <a:r>
              <a:rPr lang="en-US" altLang="ja-JP" smtClean="0"/>
              <a:t>166</a:t>
            </a:r>
            <a:r>
              <a:rPr lang="ja-JP" altLang="en-US" smtClean="0"/>
              <a:t>プロセス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FE1D-9440-6140-8BA6-FD5A9B810D7F}" type="slidenum">
              <a:rPr lang="ja-JP" altLang="en-US" smtClean="0"/>
              <a:pPr/>
              <a:t>12</a:t>
            </a:fld>
            <a:endParaRPr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19988"/>
            <a:ext cx="2296695" cy="299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38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OS</a:t>
            </a:r>
            <a:r>
              <a:rPr lang="ja-JP" altLang="en-US" smtClean="0"/>
              <a:t>データの取得時間</a:t>
            </a:r>
            <a:endParaRPr lang="ja-JP" altLang="en-US" strike="sngStrike" dirty="0">
              <a:solidFill>
                <a:srgbClr val="FF0000"/>
              </a:solidFill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mtClean="0"/>
              <a:t>プロセス一覧を取得するのにかかる時間を測定</a:t>
            </a:r>
            <a:endParaRPr lang="en-US" altLang="ja-JP" smtClean="0"/>
          </a:p>
          <a:p>
            <a:pPr lvl="1"/>
            <a:r>
              <a:rPr lang="ja-JP" altLang="en-US" smtClean="0"/>
              <a:t>暗号化を行わない場合は従来手法より</a:t>
            </a:r>
            <a:r>
              <a:rPr lang="en-US" altLang="ja-JP" smtClean="0"/>
              <a:t>8%</a:t>
            </a:r>
            <a:r>
              <a:rPr lang="ja-JP" altLang="en-US" smtClean="0"/>
              <a:t>だけ増加</a:t>
            </a:r>
            <a:endParaRPr lang="en-US" altLang="ja-JP" smtClean="0"/>
          </a:p>
          <a:p>
            <a:pPr lvl="2"/>
            <a:r>
              <a:rPr lang="en-US" altLang="ja-JP" smtClean="0"/>
              <a:t>OCALL</a:t>
            </a:r>
            <a:r>
              <a:rPr lang="ja-JP" altLang="en-US" smtClean="0"/>
              <a:t>によるオーバヘッドのため</a:t>
            </a:r>
            <a:endParaRPr lang="en-US" altLang="ja-JP" smtClean="0"/>
          </a:p>
          <a:p>
            <a:pPr lvl="1"/>
            <a:r>
              <a:rPr lang="ja-JP" altLang="en-US" smtClean="0"/>
              <a:t>暗号化を行う場合は従来手法の</a:t>
            </a:r>
            <a:r>
              <a:rPr lang="en-US" altLang="ja-JP" smtClean="0"/>
              <a:t>2.3</a:t>
            </a:r>
            <a:r>
              <a:rPr lang="ja-JP" altLang="en-US" smtClean="0"/>
              <a:t>倍の時間がかかった</a:t>
            </a:r>
            <a:endParaRPr lang="en-US" altLang="ja-JP" smtClean="0"/>
          </a:p>
          <a:p>
            <a:pPr lvl="2"/>
            <a:r>
              <a:rPr lang="en-US" altLang="ja-JP" smtClean="0"/>
              <a:t>CPU</a:t>
            </a:r>
            <a:r>
              <a:rPr lang="ja-JP" altLang="en-US" smtClean="0"/>
              <a:t>の</a:t>
            </a:r>
            <a:r>
              <a:rPr lang="en-US" altLang="ja-JP" smtClean="0"/>
              <a:t>AES-NI</a:t>
            </a:r>
            <a:r>
              <a:rPr lang="ja-JP" altLang="en-US" smtClean="0"/>
              <a:t>機能により削減可能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FE1D-9440-6140-8BA6-FD5A9B810D7F}" type="slidenum">
              <a:rPr lang="ja-JP" altLang="en-US" smtClean="0"/>
              <a:pPr/>
              <a:t>13</a:t>
            </a:fld>
            <a:endParaRPr lang="ja-JP" altLang="en-US"/>
          </a:p>
        </p:txBody>
      </p:sp>
      <p:graphicFrame>
        <p:nvGraphicFramePr>
          <p:cNvPr id="7" name="グラフ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4740"/>
              </p:ext>
            </p:extLst>
          </p:nvPr>
        </p:nvGraphicFramePr>
        <p:xfrm>
          <a:off x="789572" y="4158915"/>
          <a:ext cx="7564856" cy="2699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9947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関連研究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mtClean="0"/>
              <a:t>HyperGuard [Rutkowska et al.'08]</a:t>
            </a:r>
          </a:p>
          <a:p>
            <a:pPr lvl="1"/>
            <a:r>
              <a:rPr lang="en-US" altLang="ja-JP" smtClean="0"/>
              <a:t>CPU</a:t>
            </a:r>
            <a:r>
              <a:rPr lang="ja-JP" altLang="en-US" smtClean="0"/>
              <a:t>の</a:t>
            </a:r>
            <a:r>
              <a:rPr lang="en-US" altLang="ja-JP" smtClean="0"/>
              <a:t>SMM</a:t>
            </a:r>
            <a:r>
              <a:rPr lang="ja-JP" altLang="en-US" smtClean="0"/>
              <a:t>というモードで</a:t>
            </a:r>
            <a:r>
              <a:rPr lang="en-US" altLang="ja-JP" smtClean="0"/>
              <a:t>IDS</a:t>
            </a:r>
            <a:r>
              <a:rPr lang="ja-JP" altLang="en-US" smtClean="0"/>
              <a:t>を安全に実行</a:t>
            </a:r>
            <a:endParaRPr lang="en-US" altLang="ja-JP" smtClean="0"/>
          </a:p>
          <a:p>
            <a:pPr lvl="1"/>
            <a:r>
              <a:rPr lang="en-US" altLang="ja-JP" smtClean="0"/>
              <a:t>SMM</a:t>
            </a:r>
            <a:r>
              <a:rPr lang="ja-JP" altLang="en-US" smtClean="0"/>
              <a:t>は性能が低く、実行中はシステム全体が停止</a:t>
            </a:r>
            <a:endParaRPr lang="en-US" altLang="ja-JP" smtClean="0"/>
          </a:p>
          <a:p>
            <a:pPr lvl="0"/>
            <a:r>
              <a:rPr lang="en-US" altLang="ja-JP" smtClean="0"/>
              <a:t>Flicker [McCune et al.'08]</a:t>
            </a:r>
          </a:p>
          <a:p>
            <a:pPr lvl="1"/>
            <a:r>
              <a:rPr lang="en-US" altLang="ja-JP" smtClean="0"/>
              <a:t>Intel TXT</a:t>
            </a:r>
            <a:r>
              <a:rPr lang="ja-JP" altLang="en-US" smtClean="0"/>
              <a:t>を用いて</a:t>
            </a:r>
            <a:r>
              <a:rPr lang="en-US" altLang="ja-JP" smtClean="0"/>
              <a:t>IDS</a:t>
            </a:r>
            <a:r>
              <a:rPr lang="ja-JP" altLang="en-US" smtClean="0"/>
              <a:t>を安全に実行</a:t>
            </a:r>
            <a:endParaRPr lang="en-US" altLang="ja-JP" smtClean="0"/>
          </a:p>
          <a:p>
            <a:pPr lvl="1"/>
            <a:r>
              <a:rPr lang="ja-JP" altLang="en-US" smtClean="0"/>
              <a:t>実行中は他の</a:t>
            </a:r>
            <a:r>
              <a:rPr lang="en-US" altLang="ja-JP" smtClean="0"/>
              <a:t>CPU</a:t>
            </a:r>
            <a:r>
              <a:rPr lang="ja-JP" altLang="en-US" smtClean="0"/>
              <a:t>コアが停止</a:t>
            </a:r>
            <a:endParaRPr kumimoji="1" lang="ja-JP" altLang="en-US" smtClean="0"/>
          </a:p>
          <a:p>
            <a:r>
              <a:rPr lang="en-US" altLang="ja-JP" smtClean="0"/>
              <a:t>V-Met [Miyama et al. '17]</a:t>
            </a:r>
          </a:p>
          <a:p>
            <a:pPr lvl="1"/>
            <a:r>
              <a:rPr lang="ja-JP" altLang="en-US" smtClean="0"/>
              <a:t>ネストした仮想化を用いて、仮想化システムの外側で</a:t>
            </a:r>
            <a:r>
              <a:rPr lang="en-US" altLang="ja-JP" smtClean="0"/>
              <a:t>IDS</a:t>
            </a:r>
            <a:r>
              <a:rPr lang="ja-JP" altLang="en-US" smtClean="0"/>
              <a:t>を安全に実行</a:t>
            </a:r>
            <a:endParaRPr lang="en-US" altLang="ja-JP" smtClean="0"/>
          </a:p>
          <a:p>
            <a:pPr lvl="1"/>
            <a:r>
              <a:rPr lang="en-US" altLang="ja-JP" smtClean="0"/>
              <a:t>VM</a:t>
            </a:r>
            <a:r>
              <a:rPr lang="ja-JP" altLang="en-US" smtClean="0"/>
              <a:t>の実行オーバヘッドが大きい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FE1D-9440-6140-8BA6-FD5A9B810D7F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4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altLang="ja-JP" dirty="0" smtClean="0"/>
              <a:t>Intel SGX</a:t>
            </a:r>
            <a:r>
              <a:rPr lang="ja-JP" altLang="en-US" dirty="0" smtClean="0"/>
              <a:t>を用いて</a:t>
            </a:r>
            <a:r>
              <a:rPr lang="en-US" altLang="ja-JP" dirty="0" smtClean="0"/>
              <a:t>IDS</a:t>
            </a:r>
            <a:r>
              <a:rPr lang="ja-JP" altLang="en-US" dirty="0" smtClean="0"/>
              <a:t>を保護し、</a:t>
            </a:r>
            <a:r>
              <a:rPr lang="en-US" altLang="ja-JP" dirty="0" smtClean="0"/>
              <a:t>VM</a:t>
            </a:r>
            <a:r>
              <a:rPr lang="ja-JP" altLang="en-US" dirty="0" smtClean="0"/>
              <a:t>を安全に監視するシステム</a:t>
            </a:r>
            <a:r>
              <a:rPr lang="en-US" altLang="ja-JP" dirty="0" err="1" smtClean="0"/>
              <a:t>SGmonitor</a:t>
            </a:r>
            <a:r>
              <a:rPr lang="ja-JP" altLang="en-US" dirty="0" smtClean="0"/>
              <a:t>を提案</a:t>
            </a:r>
            <a:endParaRPr lang="en-US" altLang="ja-JP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ja-JP" altLang="en-US" dirty="0" smtClean="0"/>
              <a:t>エンクレイヴ内で</a:t>
            </a:r>
            <a:r>
              <a:rPr lang="en-US" altLang="ja-JP" dirty="0" smtClean="0"/>
              <a:t>IDS</a:t>
            </a:r>
            <a:r>
              <a:rPr lang="ja-JP" altLang="en-US" dirty="0" smtClean="0"/>
              <a:t>を安全に実行</a:t>
            </a:r>
            <a:endParaRPr lang="en-US" altLang="ja-JP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altLang="ja-JP" dirty="0"/>
              <a:t>IDS</a:t>
            </a:r>
            <a:r>
              <a:rPr lang="ja-JP" altLang="en-US" dirty="0"/>
              <a:t>の改ざんおよび</a:t>
            </a:r>
            <a:r>
              <a:rPr lang="en-US" altLang="ja-JP" dirty="0"/>
              <a:t>VM</a:t>
            </a:r>
            <a:r>
              <a:rPr lang="ja-JP" altLang="en-US" dirty="0"/>
              <a:t>内の機密情報の漏洩を</a:t>
            </a:r>
            <a:r>
              <a:rPr lang="ja-JP" altLang="en-US" dirty="0" smtClean="0"/>
              <a:t>防ぐ</a:t>
            </a:r>
            <a:endParaRPr lang="en-US" altLang="ja-JP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ja-JP" altLang="en-US" dirty="0" smtClean="0"/>
              <a:t>正しい</a:t>
            </a:r>
            <a:r>
              <a:rPr lang="en-US" altLang="ja-JP" dirty="0" smtClean="0"/>
              <a:t>IDS</a:t>
            </a:r>
            <a:r>
              <a:rPr lang="ja-JP" altLang="en-US" dirty="0" smtClean="0"/>
              <a:t>だけが</a:t>
            </a:r>
            <a:r>
              <a:rPr lang="en-US" altLang="ja-JP" dirty="0" smtClean="0"/>
              <a:t>VM</a:t>
            </a:r>
            <a:r>
              <a:rPr lang="ja-JP" altLang="en-US" dirty="0" smtClean="0"/>
              <a:t>内の情報を取得可能</a:t>
            </a:r>
            <a:endParaRPr lang="en-US" altLang="ja-JP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/>
            </a:pPr>
            <a:endParaRPr lang="en-US" altLang="ja-JP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ja-JP" altLang="en-US" sz="2800" dirty="0" smtClean="0"/>
              <a:t>今後の課題</a:t>
            </a:r>
            <a:endParaRPr lang="en-US" altLang="ja-JP" sz="280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altLang="ja-JP" sz="2400" dirty="0" smtClean="0"/>
              <a:t>AES-NI</a:t>
            </a:r>
            <a:r>
              <a:rPr lang="ja-JP" altLang="en-US" sz="2400" dirty="0" smtClean="0"/>
              <a:t>を用いた暗号化オーバヘッドの削減</a:t>
            </a:r>
            <a:endParaRPr lang="en-US" altLang="ja-JP" sz="240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ja-JP" altLang="en-US" dirty="0" smtClean="0"/>
              <a:t>暗号鍵の共有の実装を完成させる</a:t>
            </a:r>
            <a:endParaRPr lang="en-US" altLang="ja-JP" sz="240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ja-JP" altLang="en-US" sz="2400" dirty="0" smtClean="0"/>
              <a:t>リモートホストからのハートビートを実装</a:t>
            </a:r>
            <a:endParaRPr lang="en-US" altLang="ja-JP" sz="2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kumimoji="1" lang="en-US" altLang="ja-JP" dirty="0" smtClean="0"/>
          </a:p>
        </p:txBody>
      </p:sp>
      <p:sp>
        <p:nvSpPr>
          <p:cNvPr id="35" name="スライド番号プレースホルダー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CFFC-D99B-AD4B-B43B-3D0DBB0BA1FA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830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51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"/>
          <p:cNvSpPr>
            <a:spLocks noChangeAspect="1" noEditPoints="1" noChangeArrowheads="1"/>
          </p:cNvSpPr>
          <p:nvPr/>
        </p:nvSpPr>
        <p:spPr bwMode="auto">
          <a:xfrm>
            <a:off x="4378581" y="4043153"/>
            <a:ext cx="4019387" cy="2402479"/>
          </a:xfrm>
          <a:custGeom>
            <a:avLst/>
            <a:gdLst>
              <a:gd name="T0" fmla="*/ 5190 w 21600"/>
              <a:gd name="T1" fmla="*/ 500063 h 21600"/>
              <a:gd name="T2" fmla="*/ 836612 w 21600"/>
              <a:gd name="T3" fmla="*/ 999060 h 21600"/>
              <a:gd name="T4" fmla="*/ 1671831 w 21600"/>
              <a:gd name="T5" fmla="*/ 500063 h 21600"/>
              <a:gd name="T6" fmla="*/ 836612 w 21600"/>
              <a:gd name="T7" fmla="*/ 57183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altLang="ja-JP" sz="135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侵入検知システム（</a:t>
            </a:r>
            <a:r>
              <a:rPr lang="en-US" altLang="ja-JP" smtClean="0"/>
              <a:t>IDS</a:t>
            </a:r>
            <a:r>
              <a:rPr lang="ja-JP" altLang="en-US" smtClean="0"/>
              <a:t>）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mtClean="0"/>
              <a:t>IaaS</a:t>
            </a:r>
            <a:r>
              <a:rPr lang="ja-JP" altLang="en-US" smtClean="0"/>
              <a:t>型クラウドが普及している</a:t>
            </a:r>
            <a:endParaRPr lang="en-US" altLang="ja-JP" smtClean="0"/>
          </a:p>
          <a:p>
            <a:pPr lvl="1"/>
            <a:r>
              <a:rPr lang="ja-JP" altLang="en-US" smtClean="0"/>
              <a:t>仮想マシン（</a:t>
            </a:r>
            <a:r>
              <a:rPr lang="en-US" altLang="ja-JP" smtClean="0"/>
              <a:t>VM</a:t>
            </a:r>
            <a:r>
              <a:rPr lang="ja-JP" altLang="en-US" smtClean="0"/>
              <a:t>）を提供する</a:t>
            </a:r>
            <a:endParaRPr lang="en-US" altLang="ja-JP" smtClean="0"/>
          </a:p>
          <a:p>
            <a:pPr lvl="1"/>
            <a:r>
              <a:rPr lang="en-US" altLang="ja-JP" smtClean="0"/>
              <a:t>VM</a:t>
            </a:r>
            <a:r>
              <a:rPr lang="ja-JP" altLang="en-US" smtClean="0"/>
              <a:t>はインターネット経由で様々な攻撃を受ける</a:t>
            </a:r>
            <a:endParaRPr lang="en-US" altLang="ja-JP" smtClean="0"/>
          </a:p>
          <a:p>
            <a:r>
              <a:rPr lang="en-US" altLang="ja-JP" smtClean="0"/>
              <a:t>IDS</a:t>
            </a:r>
            <a:r>
              <a:rPr lang="ja-JP" altLang="en-US" smtClean="0"/>
              <a:t>を用いて</a:t>
            </a:r>
            <a:r>
              <a:rPr lang="en-US" altLang="ja-JP" smtClean="0"/>
              <a:t>VM</a:t>
            </a:r>
            <a:r>
              <a:rPr lang="ja-JP" altLang="en-US" smtClean="0"/>
              <a:t>を監視する必要がある</a:t>
            </a:r>
            <a:endParaRPr lang="en-US" altLang="ja-JP" smtClean="0"/>
          </a:p>
          <a:p>
            <a:pPr lvl="1"/>
            <a:r>
              <a:rPr lang="en-US" altLang="ja-JP" smtClean="0"/>
              <a:t>VM</a:t>
            </a:r>
            <a:r>
              <a:rPr lang="ja-JP" altLang="en-US" smtClean="0"/>
              <a:t>内で</a:t>
            </a:r>
            <a:r>
              <a:rPr lang="en-US" altLang="ja-JP" smtClean="0"/>
              <a:t>IDS</a:t>
            </a:r>
            <a:r>
              <a:rPr lang="ja-JP" altLang="en-US" smtClean="0"/>
              <a:t>を動かすと侵入時に無効化される恐れ</a:t>
            </a:r>
            <a:endParaRPr lang="en-US" altLang="ja-JP" dirty="0"/>
          </a:p>
        </p:txBody>
      </p:sp>
      <p:sp>
        <p:nvSpPr>
          <p:cNvPr id="14" name="スライド番号プレースホルダー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FE1D-9440-6140-8BA6-FD5A9B810D7F}" type="slidenum">
              <a:rPr lang="ja-JP" altLang="en-US" smtClean="0"/>
              <a:pPr/>
              <a:t>2</a:t>
            </a:fld>
            <a:endParaRPr lang="ja-JP" altLang="en-US"/>
          </a:p>
        </p:txBody>
      </p:sp>
      <p:pic>
        <p:nvPicPr>
          <p:cNvPr id="5" name="Picture 39" descr="F:\EndUser.p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46" y="4507862"/>
            <a:ext cx="1071462" cy="153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2615165" y="4855363"/>
            <a:ext cx="1720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/>
              <a:t>インターネット</a:t>
            </a:r>
            <a:endParaRPr lang="ja-JP" altLang="en-US" sz="135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80046" y="6092999"/>
            <a:ext cx="881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ユーザ</a:t>
            </a:r>
            <a:endParaRPr lang="ja-JP" altLang="en-US" sz="16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993748" y="6492880"/>
            <a:ext cx="1077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クラウド</a:t>
            </a:r>
          </a:p>
        </p:txBody>
      </p:sp>
      <p:sp>
        <p:nvSpPr>
          <p:cNvPr id="17" name="Freeform 14"/>
          <p:cNvSpPr>
            <a:spLocks/>
          </p:cNvSpPr>
          <p:nvPr/>
        </p:nvSpPr>
        <p:spPr bwMode="auto">
          <a:xfrm>
            <a:off x="2036455" y="5228485"/>
            <a:ext cx="3545226" cy="84339"/>
          </a:xfrm>
          <a:custGeom>
            <a:avLst/>
            <a:gdLst>
              <a:gd name="T0" fmla="*/ 0 w 2017"/>
              <a:gd name="T1" fmla="*/ 0 h 97"/>
              <a:gd name="T2" fmla="*/ 1008 w 2017"/>
              <a:gd name="T3" fmla="*/ 0 h 97"/>
              <a:gd name="T4" fmla="*/ 912 w 2017"/>
              <a:gd name="T5" fmla="*/ 96 h 97"/>
              <a:gd name="T6" fmla="*/ 2016 w 2017"/>
              <a:gd name="T7" fmla="*/ 96 h 97"/>
              <a:gd name="T8" fmla="*/ 0 60000 65536"/>
              <a:gd name="T9" fmla="*/ 0 60000 65536"/>
              <a:gd name="T10" fmla="*/ 0 60000 65536"/>
              <a:gd name="T11" fmla="*/ 0 60000 65536"/>
              <a:gd name="T12" fmla="*/ 0 w 2017"/>
              <a:gd name="T13" fmla="*/ 0 h 97"/>
              <a:gd name="T14" fmla="*/ 2017 w 2017"/>
              <a:gd name="T15" fmla="*/ 97 h 9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7" h="97">
                <a:moveTo>
                  <a:pt x="0" y="0"/>
                </a:moveTo>
                <a:lnTo>
                  <a:pt x="1008" y="0"/>
                </a:lnTo>
                <a:lnTo>
                  <a:pt x="912" y="96"/>
                </a:lnTo>
                <a:lnTo>
                  <a:pt x="2016" y="96"/>
                </a:lnTo>
              </a:path>
            </a:pathLst>
          </a:custGeom>
          <a:noFill/>
          <a:ln w="25400" cap="rnd">
            <a:solidFill>
              <a:srgbClr val="CF0E30"/>
            </a:solidFill>
            <a:round/>
            <a:headEnd type="none" w="sm" len="sm"/>
            <a:tailEnd type="none" w="sm" len="sm"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948" y="5696320"/>
            <a:ext cx="853765" cy="853765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2764234" y="6528472"/>
            <a:ext cx="881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攻撃者</a:t>
            </a:r>
            <a:endParaRPr lang="ja-JP" altLang="en-US" sz="16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043446" y="6195622"/>
            <a:ext cx="1427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攻撃</a:t>
            </a:r>
            <a:endParaRPr lang="ja-JP" altLang="en-US" sz="1600" dirty="0"/>
          </a:p>
        </p:txBody>
      </p:sp>
      <p:cxnSp>
        <p:nvCxnSpPr>
          <p:cNvPr id="7" name="カギ線コネクタ 6"/>
          <p:cNvCxnSpPr/>
          <p:nvPr/>
        </p:nvCxnSpPr>
        <p:spPr>
          <a:xfrm flipV="1">
            <a:off x="3568713" y="5734997"/>
            <a:ext cx="2889237" cy="416270"/>
          </a:xfrm>
          <a:prstGeom prst="bentConnector3">
            <a:avLst>
              <a:gd name="adj1" fmla="val 99971"/>
            </a:avLst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正方形/長方形 22"/>
          <p:cNvSpPr/>
          <p:nvPr/>
        </p:nvSpPr>
        <p:spPr>
          <a:xfrm>
            <a:off x="5581681" y="4663636"/>
            <a:ext cx="1613185" cy="10503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131632" y="4323009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mtClean="0"/>
              <a:t>VM</a:t>
            </a:r>
            <a:endParaRPr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894743" y="4894783"/>
            <a:ext cx="1016681" cy="64918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IDS</a:t>
            </a:r>
            <a:endParaRPr kumimoji="1" lang="ja-JP" altLang="en-US" sz="2400" dirty="0"/>
          </a:p>
        </p:txBody>
      </p:sp>
      <p:sp>
        <p:nvSpPr>
          <p:cNvPr id="31" name="Cross 7"/>
          <p:cNvSpPr/>
          <p:nvPr/>
        </p:nvSpPr>
        <p:spPr>
          <a:xfrm rot="18705636">
            <a:off x="6090073" y="4922148"/>
            <a:ext cx="626019" cy="626019"/>
          </a:xfrm>
          <a:prstGeom prst="plus">
            <a:avLst>
              <a:gd name="adj" fmla="val 43447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rgbClr val="FF0000"/>
              </a:solidFill>
            </a:endParaRPr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7200" y="4983742"/>
            <a:ext cx="827706" cy="827706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7067266" y="573499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mtClean="0"/>
              <a:t>侵入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062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0" grpId="0"/>
      <p:bldP spid="29" grpId="0" animBg="1"/>
      <p:bldP spid="31" grpId="0" animBg="1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IDS</a:t>
            </a:r>
            <a:r>
              <a:rPr lang="ja-JP" altLang="en-US" smtClean="0"/>
              <a:t>オフロード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mtClean="0"/>
              <a:t>監視対象</a:t>
            </a:r>
            <a:r>
              <a:rPr lang="en-US" altLang="ja-JP" smtClean="0"/>
              <a:t>VM</a:t>
            </a:r>
            <a:r>
              <a:rPr lang="ja-JP" altLang="en-US" smtClean="0"/>
              <a:t>の外で</a:t>
            </a:r>
            <a:r>
              <a:rPr lang="en-US" altLang="ja-JP" smtClean="0"/>
              <a:t>IDS</a:t>
            </a:r>
            <a:r>
              <a:rPr lang="ja-JP" altLang="en-US" smtClean="0"/>
              <a:t>を実行する手法</a:t>
            </a:r>
            <a:endParaRPr lang="en-US" altLang="ja-JP" smtClean="0"/>
          </a:p>
          <a:p>
            <a:pPr lvl="1"/>
            <a:r>
              <a:rPr lang="en-US" altLang="ja-JP" smtClean="0"/>
              <a:t>IDS</a:t>
            </a:r>
            <a:r>
              <a:rPr lang="ja-JP" altLang="en-US" smtClean="0"/>
              <a:t>は監視対象</a:t>
            </a:r>
            <a:r>
              <a:rPr lang="en-US" altLang="ja-JP" smtClean="0"/>
              <a:t>VM</a:t>
            </a:r>
            <a:r>
              <a:rPr lang="ja-JP" altLang="en-US" smtClean="0"/>
              <a:t>のメモリを解析し、</a:t>
            </a:r>
            <a:r>
              <a:rPr lang="en-US" altLang="ja-JP" smtClean="0"/>
              <a:t>OS</a:t>
            </a:r>
            <a:r>
              <a:rPr lang="ja-JP" altLang="en-US" smtClean="0"/>
              <a:t>データを取得して監視</a:t>
            </a:r>
            <a:endParaRPr lang="en-US" altLang="ja-JP" smtClean="0"/>
          </a:p>
          <a:p>
            <a:pPr lvl="1"/>
            <a:r>
              <a:rPr lang="ja-JP" altLang="en-US" smtClean="0"/>
              <a:t>例：プロセス一覧を取得し、不正なプログラムの実行を検知</a:t>
            </a:r>
          </a:p>
          <a:p>
            <a:r>
              <a:rPr lang="ja-JP" altLang="en-US" smtClean="0"/>
              <a:t>監視対象</a:t>
            </a:r>
            <a:r>
              <a:rPr lang="en-US" altLang="ja-JP" smtClean="0"/>
              <a:t>VM</a:t>
            </a:r>
            <a:r>
              <a:rPr lang="ja-JP" altLang="en-US" smtClean="0"/>
              <a:t>に侵入されても</a:t>
            </a:r>
            <a:r>
              <a:rPr lang="en-US" altLang="ja-JP" smtClean="0"/>
              <a:t>IDS</a:t>
            </a:r>
            <a:r>
              <a:rPr lang="ja-JP" altLang="en-US" smtClean="0"/>
              <a:t>は無効化されない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FE1D-9440-6140-8BA6-FD5A9B810D7F}" type="slidenum">
              <a:rPr lang="ja-JP" altLang="en-US" smtClean="0"/>
              <a:pPr/>
              <a:t>3</a:t>
            </a:fld>
            <a:endParaRPr lang="ja-JP" altLang="en-US"/>
          </a:p>
        </p:txBody>
      </p:sp>
      <p:pic>
        <p:nvPicPr>
          <p:cNvPr id="5" name="Picture 2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28" y="4442223"/>
            <a:ext cx="6267609" cy="2279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4713033" y="5244839"/>
            <a:ext cx="1327067" cy="100643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cxnSp>
        <p:nvCxnSpPr>
          <p:cNvPr id="10" name="直線矢印コネクタ 9"/>
          <p:cNvCxnSpPr>
            <a:stCxn id="18" idx="6"/>
            <a:endCxn id="8" idx="1"/>
          </p:cNvCxnSpPr>
          <p:nvPr/>
        </p:nvCxnSpPr>
        <p:spPr>
          <a:xfrm>
            <a:off x="2372420" y="5748056"/>
            <a:ext cx="2340613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4620801" y="4892440"/>
            <a:ext cx="143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監視対象</a:t>
            </a:r>
            <a:r>
              <a:rPr lang="en-US" altLang="ja-JP" dirty="0" smtClean="0"/>
              <a:t>VM</a:t>
            </a:r>
            <a:endParaRPr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037152" y="5319481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/>
              <a:t>監視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355739" y="5423462"/>
            <a:ext cx="1016681" cy="64918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IDS</a:t>
            </a:r>
            <a:endParaRPr kumimoji="1" lang="ja-JP" altLang="en-US" sz="2400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8968" y="5249604"/>
            <a:ext cx="909980" cy="909980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7628968" y="6081991"/>
            <a:ext cx="873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攻撃者</a:t>
            </a:r>
            <a:endParaRPr kumimoji="1" lang="ja-JP" altLang="en-US" dirty="0"/>
          </a:p>
        </p:txBody>
      </p:sp>
      <p:cxnSp>
        <p:nvCxnSpPr>
          <p:cNvPr id="17" name="直線矢印コネクタ 16"/>
          <p:cNvCxnSpPr/>
          <p:nvPr/>
        </p:nvCxnSpPr>
        <p:spPr>
          <a:xfrm flipV="1">
            <a:off x="6057413" y="5704595"/>
            <a:ext cx="1780480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6807297" y="5401121"/>
            <a:ext cx="873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侵入</a:t>
            </a:r>
            <a:endParaRPr kumimoji="1" lang="ja-JP" altLang="en-US" dirty="0"/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2955" y="5347190"/>
            <a:ext cx="919467" cy="919467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355" y="5338899"/>
            <a:ext cx="550543" cy="55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68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図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575" y="5525320"/>
            <a:ext cx="734704" cy="73470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オフロードした</a:t>
            </a:r>
            <a:r>
              <a:rPr lang="en-US" altLang="ja-JP" smtClean="0"/>
              <a:t>IDS</a:t>
            </a:r>
            <a:r>
              <a:rPr lang="ja-JP" altLang="en-US" smtClean="0"/>
              <a:t>への攻撃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mtClean="0"/>
              <a:t>まだ</a:t>
            </a:r>
            <a:r>
              <a:rPr lang="en-US" altLang="ja-JP" smtClean="0"/>
              <a:t>IDS</a:t>
            </a:r>
            <a:r>
              <a:rPr lang="ja-JP" altLang="en-US" smtClean="0"/>
              <a:t>が攻撃を受ける可能性がある</a:t>
            </a:r>
            <a:endParaRPr lang="en-US" altLang="ja-JP" smtClean="0"/>
          </a:p>
          <a:p>
            <a:pPr lvl="1"/>
            <a:r>
              <a:rPr lang="ja-JP" altLang="en-US" smtClean="0"/>
              <a:t>オフロードした</a:t>
            </a:r>
            <a:r>
              <a:rPr lang="en-US" altLang="ja-JP" smtClean="0"/>
              <a:t>IDS</a:t>
            </a:r>
            <a:r>
              <a:rPr lang="ja-JP" altLang="en-US" smtClean="0"/>
              <a:t>を管理するクラウドの管理者は信頼できるとは限らない</a:t>
            </a:r>
            <a:endParaRPr lang="en-US" altLang="ja-JP" smtClean="0"/>
          </a:p>
          <a:p>
            <a:pPr lvl="1"/>
            <a:r>
              <a:rPr lang="ja-JP" altLang="en-US" smtClean="0"/>
              <a:t>外部の攻撃者によって攻撃される可能性</a:t>
            </a:r>
            <a:endParaRPr lang="en-US" altLang="ja-JP" smtClean="0"/>
          </a:p>
          <a:p>
            <a:r>
              <a:rPr lang="en-US" altLang="ja-JP" smtClean="0"/>
              <a:t>IDS</a:t>
            </a:r>
            <a:r>
              <a:rPr lang="ja-JP" altLang="en-US" smtClean="0"/>
              <a:t>が取得した</a:t>
            </a:r>
            <a:r>
              <a:rPr lang="en-US" altLang="ja-JP" smtClean="0"/>
              <a:t>VM</a:t>
            </a:r>
            <a:r>
              <a:rPr lang="ja-JP" altLang="en-US" smtClean="0"/>
              <a:t>内の機密情報を盗まれる恐れ</a:t>
            </a:r>
            <a:endParaRPr lang="en-US" altLang="ja-JP" strike="sngStrike" smtClean="0">
              <a:solidFill>
                <a:srgbClr val="FF0000"/>
              </a:solidFill>
            </a:endParaRPr>
          </a:p>
          <a:p>
            <a:endParaRPr lang="en-US" altLang="ja-JP" smtClean="0"/>
          </a:p>
          <a:p>
            <a:endParaRPr lang="en-US" altLang="ja-JP" smtClean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FE1D-9440-6140-8BA6-FD5A9B810D7F}" type="slidenum">
              <a:rPr lang="ja-JP" altLang="en-US" smtClean="0"/>
              <a:pPr/>
              <a:t>4</a:t>
            </a:fld>
            <a:endParaRPr lang="ja-JP" altLang="en-US"/>
          </a:p>
        </p:txBody>
      </p:sp>
      <p:pic>
        <p:nvPicPr>
          <p:cNvPr id="5" name="Picture 2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348" y="4391526"/>
            <a:ext cx="5543746" cy="2156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6759768" y="4978710"/>
            <a:ext cx="1327067" cy="100643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cxnSp>
        <p:nvCxnSpPr>
          <p:cNvPr id="9" name="直線矢印コネクタ 8"/>
          <p:cNvCxnSpPr/>
          <p:nvPr/>
        </p:nvCxnSpPr>
        <p:spPr>
          <a:xfrm flipV="1">
            <a:off x="4933092" y="5482384"/>
            <a:ext cx="1847826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6714517" y="4644367"/>
            <a:ext cx="143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監視対象</a:t>
            </a:r>
            <a:r>
              <a:rPr lang="en-US" altLang="ja-JP" dirty="0" smtClean="0"/>
              <a:t>VM</a:t>
            </a:r>
            <a:endParaRPr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454829" y="5102897"/>
            <a:ext cx="1464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監視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152" y="4209740"/>
            <a:ext cx="909980" cy="909980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2409234" y="432965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mtClean="0"/>
              <a:t>攻撃</a:t>
            </a:r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23907" y="5095002"/>
            <a:ext cx="873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攻撃者</a:t>
            </a:r>
            <a:endParaRPr kumimoji="1" lang="ja-JP" altLang="en-US" dirty="0"/>
          </a:p>
        </p:txBody>
      </p:sp>
      <p:pic>
        <p:nvPicPr>
          <p:cNvPr id="17" name="Picture 45" descr="F:\EndUserCiscoWks.pc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692" y="5267288"/>
            <a:ext cx="978680" cy="12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テキスト ボックス 19"/>
          <p:cNvSpPr txBox="1"/>
          <p:nvPr/>
        </p:nvSpPr>
        <p:spPr>
          <a:xfrm>
            <a:off x="3929906" y="619367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mtClean="0"/>
              <a:t>攻撃</a:t>
            </a:r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888956" y="6512037"/>
            <a:ext cx="87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mtClean="0"/>
              <a:t>管理者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929906" y="5194373"/>
            <a:ext cx="1016681" cy="64918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IDS</a:t>
            </a:r>
            <a:endParaRPr kumimoji="1" lang="ja-JP" altLang="en-US" sz="2400" dirty="0"/>
          </a:p>
        </p:txBody>
      </p:sp>
      <p:cxnSp>
        <p:nvCxnSpPr>
          <p:cNvPr id="31" name="カギ線コネクタ 30"/>
          <p:cNvCxnSpPr>
            <a:stCxn id="13" idx="3"/>
            <a:endCxn id="27" idx="0"/>
          </p:cNvCxnSpPr>
          <p:nvPr/>
        </p:nvCxnSpPr>
        <p:spPr>
          <a:xfrm>
            <a:off x="1425132" y="4664730"/>
            <a:ext cx="3013115" cy="529643"/>
          </a:xfrm>
          <a:prstGeom prst="bentConnector2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カギ線コネクタ 35"/>
          <p:cNvCxnSpPr>
            <a:endCxn id="27" idx="4"/>
          </p:cNvCxnSpPr>
          <p:nvPr/>
        </p:nvCxnSpPr>
        <p:spPr>
          <a:xfrm flipV="1">
            <a:off x="3759108" y="5843561"/>
            <a:ext cx="679139" cy="333402"/>
          </a:xfrm>
          <a:prstGeom prst="bentConnector2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円形吹き出し 36"/>
          <p:cNvSpPr/>
          <p:nvPr/>
        </p:nvSpPr>
        <p:spPr>
          <a:xfrm>
            <a:off x="1397275" y="5392925"/>
            <a:ext cx="1040950" cy="985418"/>
          </a:xfrm>
          <a:prstGeom prst="wedgeEllipseCallout">
            <a:avLst>
              <a:gd name="adj1" fmla="val 97378"/>
              <a:gd name="adj2" fmla="val -43463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5F5F5F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37665" y="6507910"/>
            <a:ext cx="1334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悪意のある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6283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0" grpId="0"/>
      <p:bldP spid="37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従来手法の問題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オフロードした</a:t>
            </a:r>
            <a:r>
              <a:rPr lang="en-US" altLang="ja-JP" smtClean="0"/>
              <a:t>IDS</a:t>
            </a:r>
            <a:r>
              <a:rPr lang="ja-JP" altLang="en-US" smtClean="0"/>
              <a:t>を安全に実行するための従来手法には問題がある</a:t>
            </a:r>
            <a:endParaRPr lang="en-US" altLang="ja-JP" smtClean="0"/>
          </a:p>
          <a:p>
            <a:pPr lvl="1"/>
            <a:r>
              <a:rPr lang="ja-JP" altLang="en-US" smtClean="0"/>
              <a:t>信頼するハイパーバイザ内で実行</a:t>
            </a:r>
            <a:r>
              <a:rPr lang="en-US" altLang="ja-JP" smtClean="0"/>
              <a:t> [Oyama et al. </a:t>
            </a:r>
            <a:r>
              <a:rPr lang="ja-JP" altLang="en-US" smtClean="0"/>
              <a:t>’</a:t>
            </a:r>
            <a:r>
              <a:rPr lang="en-US" altLang="ja-JP" smtClean="0"/>
              <a:t>12]</a:t>
            </a:r>
          </a:p>
          <a:p>
            <a:pPr lvl="2"/>
            <a:r>
              <a:rPr lang="ja-JP" altLang="en-US" smtClean="0"/>
              <a:t>高機能な</a:t>
            </a:r>
            <a:r>
              <a:rPr lang="en-US" altLang="ja-JP" smtClean="0"/>
              <a:t>IDS</a:t>
            </a:r>
            <a:r>
              <a:rPr lang="ja-JP" altLang="en-US" smtClean="0"/>
              <a:t>を開発するのが難しい</a:t>
            </a:r>
            <a:endParaRPr lang="en-US" altLang="ja-JP" smtClean="0"/>
          </a:p>
          <a:p>
            <a:pPr lvl="1"/>
            <a:r>
              <a:rPr lang="ja-JP" altLang="en-US" smtClean="0"/>
              <a:t>ユーザにしかアクセスできない専用</a:t>
            </a:r>
            <a:r>
              <a:rPr lang="en-US" altLang="ja-JP" smtClean="0"/>
              <a:t>VM</a:t>
            </a:r>
            <a:r>
              <a:rPr lang="ja-JP" altLang="en-US" smtClean="0"/>
              <a:t>内で実行</a:t>
            </a:r>
            <a:r>
              <a:rPr lang="en-US" altLang="ja-JP" smtClean="0"/>
              <a:t> [Butt et al. </a:t>
            </a:r>
            <a:r>
              <a:rPr lang="ja-JP" altLang="en-US" smtClean="0"/>
              <a:t>’</a:t>
            </a:r>
            <a:r>
              <a:rPr lang="en-US" altLang="ja-JP" smtClean="0"/>
              <a:t>12]</a:t>
            </a:r>
          </a:p>
          <a:p>
            <a:pPr lvl="2"/>
            <a:r>
              <a:rPr lang="ja-JP" altLang="en-US" smtClean="0"/>
              <a:t>その</a:t>
            </a:r>
            <a:r>
              <a:rPr lang="en-US" altLang="ja-JP" smtClean="0"/>
              <a:t>VM</a:t>
            </a:r>
            <a:r>
              <a:rPr lang="ja-JP" altLang="en-US" smtClean="0"/>
              <a:t>が攻撃を受ける可能性</a:t>
            </a:r>
            <a:endParaRPr lang="en-US" altLang="ja-JP" smtClean="0"/>
          </a:p>
          <a:p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FE1D-9440-6140-8BA6-FD5A9B810D7F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9" name="正方形/長方形 5"/>
          <p:cNvSpPr/>
          <p:nvPr/>
        </p:nvSpPr>
        <p:spPr>
          <a:xfrm>
            <a:off x="1674560" y="5965324"/>
            <a:ext cx="6438003" cy="782053"/>
          </a:xfrm>
          <a:prstGeom prst="rect">
            <a:avLst/>
          </a:prstGeom>
          <a:solidFill>
            <a:srgbClr val="FFE2F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4" name="テキスト ボックス 5"/>
          <p:cNvSpPr txBox="1"/>
          <p:nvPr/>
        </p:nvSpPr>
        <p:spPr>
          <a:xfrm>
            <a:off x="1674560" y="6317665"/>
            <a:ext cx="2195097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100" dirty="0" smtClean="0"/>
              <a:t>ハイパーバイザ</a:t>
            </a:r>
            <a:endParaRPr lang="ja-JP" altLang="en-US" sz="2100" dirty="0"/>
          </a:p>
        </p:txBody>
      </p:sp>
      <p:sp>
        <p:nvSpPr>
          <p:cNvPr id="15" name="正方形/長方形 14"/>
          <p:cNvSpPr/>
          <p:nvPr/>
        </p:nvSpPr>
        <p:spPr>
          <a:xfrm>
            <a:off x="5654842" y="4752474"/>
            <a:ext cx="1455821" cy="10721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674051" y="4752474"/>
            <a:ext cx="143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監視対象</a:t>
            </a:r>
            <a:r>
              <a:rPr lang="en-US" altLang="ja-JP" dirty="0" smtClean="0"/>
              <a:t>VM</a:t>
            </a:r>
            <a:endParaRPr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2413836" y="4752474"/>
            <a:ext cx="1667444" cy="10721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413836" y="4697015"/>
            <a:ext cx="166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ユーザ専用</a:t>
            </a:r>
            <a:r>
              <a:rPr lang="en-US" altLang="ja-JP" dirty="0" smtClean="0"/>
              <a:t>VM</a:t>
            </a:r>
            <a:endParaRPr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772108" y="5070316"/>
            <a:ext cx="1016681" cy="64918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IDS</a:t>
            </a:r>
            <a:endParaRPr kumimoji="1" lang="ja-JP" altLang="en-US" sz="2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772107" y="5066347"/>
            <a:ext cx="1016681" cy="64918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IDS</a:t>
            </a:r>
            <a:endParaRPr kumimoji="1" lang="ja-JP" altLang="en-US" sz="2400" dirty="0"/>
          </a:p>
        </p:txBody>
      </p:sp>
      <p:cxnSp>
        <p:nvCxnSpPr>
          <p:cNvPr id="20" name="直線矢印コネクタ 19"/>
          <p:cNvCxnSpPr/>
          <p:nvPr/>
        </p:nvCxnSpPr>
        <p:spPr>
          <a:xfrm>
            <a:off x="3788788" y="5387109"/>
            <a:ext cx="1885263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4468778" y="503971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/>
              <a:t>監視</a:t>
            </a:r>
          </a:p>
        </p:txBody>
      </p:sp>
      <p:cxnSp>
        <p:nvCxnSpPr>
          <p:cNvPr id="24" name="カギ線コネクタ 23"/>
          <p:cNvCxnSpPr>
            <a:endCxn id="15" idx="2"/>
          </p:cNvCxnSpPr>
          <p:nvPr/>
        </p:nvCxnSpPr>
        <p:spPr>
          <a:xfrm flipV="1">
            <a:off x="5216874" y="5824622"/>
            <a:ext cx="1165879" cy="525495"/>
          </a:xfrm>
          <a:prstGeom prst="bentConnector2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5450999" y="598454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/>
              <a:t>監視</a:t>
            </a:r>
          </a:p>
        </p:txBody>
      </p:sp>
    </p:spTree>
    <p:extLst>
      <p:ext uri="{BB962C8B-B14F-4D97-AF65-F5344CB8AC3E}">
        <p14:creationId xmlns:p14="http://schemas.microsoft.com/office/powerpoint/2010/main" val="144685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5261 0.14028 " pathEditMode="relative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"/>
                            </p:stCondLst>
                            <p:childTnLst>
                              <p:par>
                                <p:cTn id="4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0" grpId="0" animBg="1"/>
      <p:bldP spid="10" grpId="1" animBg="1"/>
      <p:bldP spid="19" grpId="0" animBg="1"/>
      <p:bldP spid="22" grpId="0"/>
      <p:bldP spid="22" grpId="1"/>
      <p:bldP spid="26" grpId="0"/>
      <p:bldP spid="2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角丸四角形 24"/>
          <p:cNvSpPr/>
          <p:nvPr/>
        </p:nvSpPr>
        <p:spPr>
          <a:xfrm>
            <a:off x="2565689" y="4428920"/>
            <a:ext cx="5838046" cy="210439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提案：</a:t>
            </a:r>
            <a:r>
              <a:rPr lang="en-US" altLang="ja-JP" smtClean="0"/>
              <a:t>SGmonitor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kumimoji="1" lang="en-US" altLang="ja-JP" smtClean="0"/>
              <a:t>Intel SGX</a:t>
            </a:r>
            <a:r>
              <a:rPr kumimoji="1" lang="ja-JP" altLang="en-US" smtClean="0"/>
              <a:t>を用いてオフロードした</a:t>
            </a:r>
            <a:r>
              <a:rPr kumimoji="1" lang="en-US" altLang="ja-JP" smtClean="0"/>
              <a:t>IDS</a:t>
            </a:r>
            <a:r>
              <a:rPr kumimoji="1" lang="ja-JP" altLang="en-US" smtClean="0"/>
              <a:t>を実行</a:t>
            </a:r>
            <a:r>
              <a:rPr lang="ja-JP" altLang="en-US" smtClean="0"/>
              <a:t>し、</a:t>
            </a:r>
            <a:r>
              <a:rPr lang="en-US" altLang="ja-JP" smtClean="0"/>
              <a:t>VM</a:t>
            </a:r>
            <a:r>
              <a:rPr lang="ja-JP" altLang="en-US" smtClean="0"/>
              <a:t>内の情報を安全に取得</a:t>
            </a:r>
            <a:endParaRPr lang="en-US" altLang="ja-JP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altLang="ja-JP" smtClean="0"/>
              <a:t>Intel SGX</a:t>
            </a:r>
            <a:r>
              <a:rPr lang="ja-JP" altLang="en-US" smtClean="0"/>
              <a:t>：プログラムの安全な実行を保証する</a:t>
            </a:r>
            <a:r>
              <a:rPr lang="en-US" altLang="ja-JP" smtClean="0"/>
              <a:t>CPU</a:t>
            </a:r>
            <a:r>
              <a:rPr lang="ja-JP" altLang="en-US" smtClean="0"/>
              <a:t>　　　の機構</a:t>
            </a:r>
            <a:endParaRPr lang="en-US" altLang="ja-JP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altLang="ja-JP" smtClean="0"/>
              <a:t>IDS</a:t>
            </a:r>
            <a:r>
              <a:rPr lang="ja-JP" altLang="en-US" smtClean="0"/>
              <a:t>の改ざんや</a:t>
            </a:r>
            <a:r>
              <a:rPr lang="en-US" altLang="ja-JP" smtClean="0"/>
              <a:t>VM</a:t>
            </a:r>
            <a:r>
              <a:rPr lang="ja-JP" altLang="en-US" smtClean="0"/>
              <a:t>内の機密情報の漏洩を防ぐ</a:t>
            </a:r>
            <a:endParaRPr lang="en-US" altLang="ja-JP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ja-JP" altLang="en-US" smtClean="0"/>
              <a:t>ハートビートを用いて</a:t>
            </a:r>
            <a:r>
              <a:rPr lang="en-US" altLang="ja-JP" smtClean="0"/>
              <a:t>IDS</a:t>
            </a:r>
            <a:r>
              <a:rPr lang="ja-JP" altLang="en-US" smtClean="0"/>
              <a:t>の正常な動作を確認</a:t>
            </a:r>
            <a:endParaRPr lang="en-US" altLang="ja-JP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/>
            </a:pPr>
            <a:endParaRPr lang="en-US" altLang="ja-JP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/>
            </a:pPr>
            <a:endParaRPr lang="en-US" altLang="ja-JP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/>
            </a:pPr>
            <a:endParaRPr lang="en-US" altLang="ja-JP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  <a:defRPr/>
            </a:pPr>
            <a:endParaRPr lang="en-US" altLang="ja-JP" dirty="0" smtClean="0"/>
          </a:p>
        </p:txBody>
      </p:sp>
      <p:sp>
        <p:nvSpPr>
          <p:cNvPr id="35" name="スライド番号プレースホルダー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CFFC-D99B-AD4B-B43B-3D0DBB0BA1FA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6421631" y="4537832"/>
            <a:ext cx="1350858" cy="7636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421631" y="4524013"/>
            <a:ext cx="15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監視対象</a:t>
            </a:r>
            <a:r>
              <a:rPr lang="en-US" altLang="ja-JP" dirty="0" smtClean="0"/>
              <a:t>VM</a:t>
            </a:r>
            <a:endParaRPr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-111394" y="5399902"/>
            <a:ext cx="1831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リモートホスト</a:t>
            </a:r>
            <a:endParaRPr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662292" y="6533313"/>
            <a:ext cx="1935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mtClean="0"/>
              <a:t>監視対象ホスト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40356" y="5442654"/>
            <a:ext cx="5288712" cy="461665"/>
          </a:xfrm>
          <a:prstGeom prst="rect">
            <a:avLst/>
          </a:prstGeom>
          <a:solidFill>
            <a:srgbClr val="FFE2F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ハイパーバイザ</a:t>
            </a:r>
            <a:endParaRPr kumimoji="1" lang="ja-JP" altLang="en-US" sz="24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840356" y="5977139"/>
            <a:ext cx="2223371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/>
              <a:t>　　　</a:t>
            </a:r>
            <a:r>
              <a:rPr lang="en-US" altLang="ja-JP" sz="2400" dirty="0" smtClean="0"/>
              <a:t>     CPU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116695" y="6019127"/>
            <a:ext cx="94036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mtClean="0"/>
              <a:t>SGX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104616" y="4542509"/>
            <a:ext cx="1876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ハートビート</a:t>
            </a:r>
            <a:endParaRPr lang="ja-JP" altLang="en-US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152659" y="4652273"/>
            <a:ext cx="1016681" cy="64918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IDS</a:t>
            </a:r>
            <a:endParaRPr kumimoji="1" lang="ja-JP" altLang="en-US" sz="2400" dirty="0"/>
          </a:p>
        </p:txBody>
      </p:sp>
      <p:cxnSp>
        <p:nvCxnSpPr>
          <p:cNvPr id="27" name="直線矢印コネクタ 26"/>
          <p:cNvCxnSpPr/>
          <p:nvPr/>
        </p:nvCxnSpPr>
        <p:spPr>
          <a:xfrm flipV="1">
            <a:off x="1113869" y="4850557"/>
            <a:ext cx="2101447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右カーブ矢印 70"/>
          <p:cNvSpPr/>
          <p:nvPr/>
        </p:nvSpPr>
        <p:spPr>
          <a:xfrm flipV="1">
            <a:off x="2336304" y="4889059"/>
            <a:ext cx="780391" cy="1387861"/>
          </a:xfrm>
          <a:prstGeom prst="curvedRightArrow">
            <a:avLst>
              <a:gd name="adj1" fmla="val 18887"/>
              <a:gd name="adj2" fmla="val 37403"/>
              <a:gd name="adj3" fmla="val 2500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1633518" y="5742128"/>
            <a:ext cx="1029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保護</a:t>
            </a:r>
            <a:endParaRPr kumimoji="1" lang="ja-JP" altLang="en-US" sz="2400" dirty="0"/>
          </a:p>
        </p:txBody>
      </p:sp>
      <p:cxnSp>
        <p:nvCxnSpPr>
          <p:cNvPr id="78" name="直線矢印コネクタ 77"/>
          <p:cNvCxnSpPr>
            <a:stCxn id="43" idx="6"/>
          </p:cNvCxnSpPr>
          <p:nvPr/>
        </p:nvCxnSpPr>
        <p:spPr>
          <a:xfrm flipV="1">
            <a:off x="4169340" y="4966165"/>
            <a:ext cx="225229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テキスト ボックス 81"/>
          <p:cNvSpPr txBox="1"/>
          <p:nvPr/>
        </p:nvSpPr>
        <p:spPr>
          <a:xfrm>
            <a:off x="4740669" y="4537832"/>
            <a:ext cx="1029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smtClean="0"/>
              <a:t>監視</a:t>
            </a:r>
            <a:endParaRPr kumimoji="1" lang="ja-JP" altLang="en-US" sz="2400" dirty="0"/>
          </a:p>
        </p:txBody>
      </p:sp>
      <p:pic>
        <p:nvPicPr>
          <p:cNvPr id="29" name="Picture 1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61" y="4576973"/>
            <a:ext cx="882330" cy="822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46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SGX</a:t>
            </a:r>
            <a:r>
              <a:rPr lang="ja-JP" altLang="en-US" smtClean="0"/>
              <a:t>を用いた</a:t>
            </a:r>
            <a:r>
              <a:rPr lang="en-US" altLang="ja-JP" smtClean="0"/>
              <a:t>IDS</a:t>
            </a:r>
            <a:r>
              <a:rPr lang="ja-JP" altLang="en-US" smtClean="0"/>
              <a:t>の安全な実行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エンクレイヴと呼ばれる保護領域で</a:t>
            </a:r>
            <a:r>
              <a:rPr lang="en-US" altLang="ja-JP" dirty="0" smtClean="0"/>
              <a:t>IDS</a:t>
            </a:r>
            <a:r>
              <a:rPr lang="ja-JP" altLang="en-US" dirty="0" smtClean="0"/>
              <a:t>を実行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実行開始時に電子署名を検査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攻撃者が改ざんした</a:t>
            </a:r>
            <a:r>
              <a:rPr lang="en-US" altLang="ja-JP" dirty="0" smtClean="0"/>
              <a:t>IDS</a:t>
            </a:r>
            <a:r>
              <a:rPr lang="ja-JP" altLang="en-US" dirty="0" smtClean="0"/>
              <a:t>を実行することはできない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メモリの整合性を保証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IDS</a:t>
            </a:r>
            <a:r>
              <a:rPr lang="ja-JP" altLang="en-US" dirty="0" smtClean="0"/>
              <a:t>の実行中に改ざんされることを防ぐ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メモリを暗号化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IDS</a:t>
            </a:r>
            <a:r>
              <a:rPr lang="ja-JP" altLang="en-US" dirty="0" smtClean="0"/>
              <a:t>が取得した</a:t>
            </a:r>
            <a:r>
              <a:rPr lang="en-US" altLang="ja-JP" dirty="0" smtClean="0"/>
              <a:t>VM</a:t>
            </a:r>
            <a:r>
              <a:rPr lang="ja-JP" altLang="en-US" dirty="0" smtClean="0"/>
              <a:t>内の情報の漏洩を防ぐ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ja-JP" altLang="en-US" dirty="0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CFFC-D99B-AD4B-B43B-3D0DBB0BA1FA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199773" y="5276612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ja-JP" altLang="en-US" sz="135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116898" y="4766773"/>
            <a:ext cx="30524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100" dirty="0" smtClean="0"/>
              <a:t>SGX</a:t>
            </a:r>
            <a:r>
              <a:rPr lang="ja-JP" altLang="en-US" sz="2100" dirty="0" smtClean="0"/>
              <a:t>アプリケーション</a:t>
            </a:r>
            <a:endParaRPr lang="ja-JP" altLang="en-US" sz="2100" dirty="0"/>
          </a:p>
        </p:txBody>
      </p:sp>
      <p:sp>
        <p:nvSpPr>
          <p:cNvPr id="27" name="正方形/長方形 26"/>
          <p:cNvSpPr/>
          <p:nvPr/>
        </p:nvSpPr>
        <p:spPr>
          <a:xfrm>
            <a:off x="2199773" y="5478481"/>
            <a:ext cx="1404170" cy="888850"/>
          </a:xfrm>
          <a:prstGeom prst="rect">
            <a:avLst/>
          </a:prstGeom>
          <a:pattFill prst="dkUpDiag">
            <a:fgClr>
              <a:schemeClr val="accent6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384504" y="5623385"/>
            <a:ext cx="1016681" cy="64918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IDS</a:t>
            </a:r>
            <a:endParaRPr kumimoji="1" lang="ja-JP" altLang="en-US" sz="2400" dirty="0"/>
          </a:p>
        </p:txBody>
      </p:sp>
      <p:sp>
        <p:nvSpPr>
          <p:cNvPr id="29" name="角丸四角形 28"/>
          <p:cNvSpPr/>
          <p:nvPr/>
        </p:nvSpPr>
        <p:spPr>
          <a:xfrm>
            <a:off x="1875857" y="5138059"/>
            <a:ext cx="5041231" cy="1310107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rgbClr val="FF00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132514" y="513805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エンクレイヴ</a:t>
            </a:r>
            <a:endParaRPr lang="en-US" altLang="ja-JP" dirty="0" smtClean="0"/>
          </a:p>
        </p:txBody>
      </p:sp>
      <p:sp>
        <p:nvSpPr>
          <p:cNvPr id="7" name="Left Arrow 6"/>
          <p:cNvSpPr/>
          <p:nvPr/>
        </p:nvSpPr>
        <p:spPr>
          <a:xfrm>
            <a:off x="3671202" y="5754536"/>
            <a:ext cx="1179948" cy="325120"/>
          </a:xfrm>
          <a:prstGeom prst="lef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rgbClr val="FF0000"/>
              </a:solidFill>
            </a:endParaRPr>
          </a:p>
        </p:txBody>
      </p:sp>
      <p:sp>
        <p:nvSpPr>
          <p:cNvPr id="8" name="Cross 7"/>
          <p:cNvSpPr/>
          <p:nvPr/>
        </p:nvSpPr>
        <p:spPr>
          <a:xfrm rot="2700000">
            <a:off x="4005450" y="5604086"/>
            <a:ext cx="626019" cy="626019"/>
          </a:xfrm>
          <a:prstGeom prst="plus">
            <a:avLst>
              <a:gd name="adj" fmla="val 43447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rgbClr val="FF0000"/>
              </a:solidFill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8219" y="5430022"/>
            <a:ext cx="826832" cy="826832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96" y="5317207"/>
            <a:ext cx="480170" cy="48017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426" y="5789950"/>
            <a:ext cx="480170" cy="48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2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VM</a:t>
            </a:r>
            <a:r>
              <a:rPr lang="ja-JP" altLang="en-US" smtClean="0"/>
              <a:t>内の</a:t>
            </a:r>
            <a:r>
              <a:rPr lang="en-US" altLang="ja-JP" smtClean="0"/>
              <a:t>OS</a:t>
            </a:r>
            <a:r>
              <a:rPr lang="ja-JP" altLang="en-US" smtClean="0"/>
              <a:t>データの取得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ハイパーバイザ経由で</a:t>
            </a:r>
            <a:r>
              <a:rPr lang="en-US" altLang="ja-JP" smtClean="0"/>
              <a:t>VM</a:t>
            </a:r>
            <a:r>
              <a:rPr lang="ja-JP" altLang="en-US" smtClean="0"/>
              <a:t>内の</a:t>
            </a:r>
            <a:r>
              <a:rPr lang="en-US" altLang="ja-JP" smtClean="0"/>
              <a:t>OS</a:t>
            </a:r>
            <a:r>
              <a:rPr lang="ja-JP" altLang="en-US" smtClean="0"/>
              <a:t>データを取得</a:t>
            </a:r>
            <a:endParaRPr lang="en-US" altLang="ja-JP" smtClean="0"/>
          </a:p>
          <a:p>
            <a:pPr lvl="1"/>
            <a:r>
              <a:rPr lang="en-US" altLang="ja-JP" smtClean="0"/>
              <a:t>OCALL</a:t>
            </a:r>
            <a:r>
              <a:rPr lang="ja-JP" altLang="en-US" smtClean="0"/>
              <a:t>を用いて</a:t>
            </a:r>
            <a:r>
              <a:rPr lang="en-US" altLang="ja-JP" smtClean="0"/>
              <a:t>SGmonitor</a:t>
            </a:r>
            <a:r>
              <a:rPr lang="ja-JP" altLang="en-US" smtClean="0"/>
              <a:t>ライブラリを呼び出す</a:t>
            </a:r>
            <a:endParaRPr lang="en-US" altLang="ja-JP" smtClean="0"/>
          </a:p>
          <a:p>
            <a:pPr lvl="2"/>
            <a:r>
              <a:rPr lang="en-US" altLang="ja-JP" smtClean="0"/>
              <a:t>OCALL</a:t>
            </a:r>
            <a:r>
              <a:rPr lang="ja-JP" altLang="en-US" smtClean="0"/>
              <a:t>：エンクレイヴが外部関数を安全に呼び出すための</a:t>
            </a:r>
            <a:r>
              <a:rPr lang="en-US" altLang="ja-JP" smtClean="0"/>
              <a:t>SGX</a:t>
            </a:r>
            <a:r>
              <a:rPr lang="ja-JP" altLang="en-US" smtClean="0"/>
              <a:t>の機構</a:t>
            </a:r>
            <a:endParaRPr lang="en-US" altLang="ja-JP" smtClean="0"/>
          </a:p>
          <a:p>
            <a:pPr lvl="1"/>
            <a:r>
              <a:rPr lang="ja-JP" altLang="en-US" smtClean="0"/>
              <a:t>ハイパーコールを用いてハイパーバイザを呼び出す</a:t>
            </a:r>
            <a:endParaRPr lang="en-US" altLang="ja-JP" smtClean="0"/>
          </a:p>
          <a:p>
            <a:pPr lvl="1"/>
            <a:r>
              <a:rPr lang="ja-JP" altLang="en-US" smtClean="0"/>
              <a:t>ハイパーバイザが</a:t>
            </a:r>
            <a:r>
              <a:rPr lang="en-US" altLang="ja-JP" smtClean="0"/>
              <a:t>VM</a:t>
            </a:r>
            <a:r>
              <a:rPr lang="ja-JP" altLang="en-US" smtClean="0"/>
              <a:t>のメモリにアクセス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FE1D-9440-6140-8BA6-FD5A9B810D7F}" type="slidenum">
              <a:rPr lang="ja-JP" altLang="en-US" smtClean="0"/>
              <a:pPr/>
              <a:t>8</a:t>
            </a:fld>
            <a:endParaRPr lang="ja-JP" altLang="en-US"/>
          </a:p>
        </p:txBody>
      </p:sp>
      <p:sp>
        <p:nvSpPr>
          <p:cNvPr id="27" name="正方形/長方形 4"/>
          <p:cNvSpPr/>
          <p:nvPr/>
        </p:nvSpPr>
        <p:spPr>
          <a:xfrm>
            <a:off x="267294" y="5995946"/>
            <a:ext cx="8609411" cy="692204"/>
          </a:xfrm>
          <a:prstGeom prst="rect">
            <a:avLst/>
          </a:prstGeom>
          <a:solidFill>
            <a:srgbClr val="FFE2F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350" smtClean="0"/>
              <a:t>④</a:t>
            </a:r>
            <a:endParaRPr lang="ja-JP" altLang="en-US" sz="1350" dirty="0"/>
          </a:p>
        </p:txBody>
      </p:sp>
      <p:sp>
        <p:nvSpPr>
          <p:cNvPr id="28" name="テキスト ボックス 5"/>
          <p:cNvSpPr txBox="1"/>
          <p:nvPr/>
        </p:nvSpPr>
        <p:spPr>
          <a:xfrm>
            <a:off x="246294" y="6311645"/>
            <a:ext cx="2195097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100" dirty="0" smtClean="0"/>
              <a:t>ハイパーバイザ</a:t>
            </a:r>
            <a:endParaRPr lang="ja-JP" altLang="en-US" sz="2100" dirty="0"/>
          </a:p>
        </p:txBody>
      </p:sp>
      <p:sp>
        <p:nvSpPr>
          <p:cNvPr id="41" name="正方形/長方形 28"/>
          <p:cNvSpPr/>
          <p:nvPr/>
        </p:nvSpPr>
        <p:spPr>
          <a:xfrm>
            <a:off x="6646041" y="4411231"/>
            <a:ext cx="1733373" cy="11858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>
              <a:solidFill>
                <a:schemeClr val="tx1"/>
              </a:solidFill>
            </a:endParaRPr>
          </a:p>
        </p:txBody>
      </p:sp>
      <p:sp>
        <p:nvSpPr>
          <p:cNvPr id="47" name="テキスト ボックス 29"/>
          <p:cNvSpPr txBox="1"/>
          <p:nvPr/>
        </p:nvSpPr>
        <p:spPr>
          <a:xfrm>
            <a:off x="6719749" y="4385267"/>
            <a:ext cx="2195097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100" dirty="0" smtClean="0"/>
              <a:t>監視対象</a:t>
            </a:r>
            <a:r>
              <a:rPr lang="en-US" altLang="ja-JP" sz="2100" dirty="0" smtClean="0"/>
              <a:t>VM</a:t>
            </a:r>
            <a:endParaRPr lang="ja-JP" altLang="en-US" sz="2100" dirty="0"/>
          </a:p>
        </p:txBody>
      </p:sp>
      <p:cxnSp>
        <p:nvCxnSpPr>
          <p:cNvPr id="48" name="直線矢印コネクタ 30"/>
          <p:cNvCxnSpPr/>
          <p:nvPr/>
        </p:nvCxnSpPr>
        <p:spPr>
          <a:xfrm flipV="1">
            <a:off x="6888557" y="5379231"/>
            <a:ext cx="0" cy="81549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33"/>
          <p:cNvCxnSpPr/>
          <p:nvPr/>
        </p:nvCxnSpPr>
        <p:spPr>
          <a:xfrm>
            <a:off x="7852447" y="5366050"/>
            <a:ext cx="0" cy="79669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37"/>
          <p:cNvSpPr txBox="1"/>
          <p:nvPr/>
        </p:nvSpPr>
        <p:spPr>
          <a:xfrm>
            <a:off x="7340055" y="6156913"/>
            <a:ext cx="11333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OS</a:t>
            </a:r>
            <a:r>
              <a:rPr lang="ja-JP" altLang="en-US" dirty="0" smtClean="0"/>
              <a:t>データ</a:t>
            </a:r>
            <a:endParaRPr lang="en-US" altLang="ja-JP" dirty="0" smtClean="0"/>
          </a:p>
        </p:txBody>
      </p:sp>
      <p:sp>
        <p:nvSpPr>
          <p:cNvPr id="58" name="テキスト ボックス 50"/>
          <p:cNvSpPr txBox="1"/>
          <p:nvPr/>
        </p:nvSpPr>
        <p:spPr>
          <a:xfrm>
            <a:off x="7790292" y="5600650"/>
            <a:ext cx="1639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データ取得</a:t>
            </a:r>
            <a:endParaRPr kumimoji="1" lang="ja-JP" altLang="en-US" dirty="0"/>
          </a:p>
        </p:txBody>
      </p:sp>
      <p:sp>
        <p:nvSpPr>
          <p:cNvPr id="59" name="角丸四角形 32"/>
          <p:cNvSpPr/>
          <p:nvPr/>
        </p:nvSpPr>
        <p:spPr>
          <a:xfrm>
            <a:off x="267294" y="4411231"/>
            <a:ext cx="5309043" cy="1173626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rgbClr val="FF0000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385010" y="4711895"/>
            <a:ext cx="2702731" cy="750042"/>
          </a:xfrm>
          <a:prstGeom prst="rect">
            <a:avLst/>
          </a:prstGeom>
          <a:pattFill prst="dkUpDiag">
            <a:fgClr>
              <a:schemeClr val="accent6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951545" y="439809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エンクレイヴ</a:t>
            </a:r>
            <a:endParaRPr lang="en-US" altLang="ja-JP" dirty="0" smtClean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468193" y="4914437"/>
            <a:ext cx="156624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仮想アドレス</a:t>
            </a:r>
            <a:endParaRPr lang="en-US" altLang="ja-JP" dirty="0" smtClean="0"/>
          </a:p>
        </p:txBody>
      </p:sp>
      <p:sp>
        <p:nvSpPr>
          <p:cNvPr id="29" name="円/楕円 28"/>
          <p:cNvSpPr/>
          <p:nvPr/>
        </p:nvSpPr>
        <p:spPr>
          <a:xfrm>
            <a:off x="3864567" y="4694585"/>
            <a:ext cx="1637671" cy="732315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007282" y="4744687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err="1" smtClean="0"/>
              <a:t>SGmonitor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ライブラリ</a:t>
            </a:r>
            <a:endParaRPr kumimoji="1" lang="ja-JP" altLang="en-US" dirty="0"/>
          </a:p>
        </p:txBody>
      </p:sp>
      <p:cxnSp>
        <p:nvCxnSpPr>
          <p:cNvPr id="32" name="直線矢印コネクタ 31"/>
          <p:cNvCxnSpPr>
            <a:stCxn id="22" idx="3"/>
          </p:cNvCxnSpPr>
          <p:nvPr/>
        </p:nvCxnSpPr>
        <p:spPr>
          <a:xfrm flipV="1">
            <a:off x="3034440" y="5084410"/>
            <a:ext cx="851812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2841914" y="4744697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　</a:t>
            </a:r>
            <a:r>
              <a:rPr lang="en-US" altLang="ja-JP" dirty="0" smtClean="0"/>
              <a:t>OCALL</a:t>
            </a: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054419" y="560885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ハイパーコール</a:t>
            </a:r>
            <a:endParaRPr lang="en-US" altLang="ja-JP" dirty="0" smtClean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932075" y="6162268"/>
            <a:ext cx="156624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仮想アドレス</a:t>
            </a:r>
            <a:endParaRPr lang="en-US" altLang="ja-JP" dirty="0" smtClean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4571180" y="6018261"/>
            <a:ext cx="1509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変換</a:t>
            </a:r>
            <a:endParaRPr kumimoji="1" lang="ja-JP" altLang="en-US" dirty="0"/>
          </a:p>
        </p:txBody>
      </p:sp>
      <p:cxnSp>
        <p:nvCxnSpPr>
          <p:cNvPr id="54" name="直線矢印コネクタ 53"/>
          <p:cNvCxnSpPr>
            <a:stCxn id="46" idx="3"/>
            <a:endCxn id="55" idx="1"/>
          </p:cNvCxnSpPr>
          <p:nvPr/>
        </p:nvCxnSpPr>
        <p:spPr>
          <a:xfrm>
            <a:off x="4498322" y="6346934"/>
            <a:ext cx="885933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54"/>
          <p:cNvSpPr txBox="1"/>
          <p:nvPr/>
        </p:nvSpPr>
        <p:spPr>
          <a:xfrm>
            <a:off x="5384255" y="6162268"/>
            <a:ext cx="1566247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mtClean="0"/>
              <a:t>物理アドレス</a:t>
            </a:r>
            <a:endParaRPr lang="en-US" altLang="ja-JP" dirty="0" smtClean="0"/>
          </a:p>
        </p:txBody>
      </p:sp>
      <p:cxnSp>
        <p:nvCxnSpPr>
          <p:cNvPr id="63" name="直線矢印コネクタ 33"/>
          <p:cNvCxnSpPr/>
          <p:nvPr/>
        </p:nvCxnSpPr>
        <p:spPr>
          <a:xfrm>
            <a:off x="4127277" y="5346254"/>
            <a:ext cx="0" cy="83070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418261" y="4755101"/>
            <a:ext cx="1016681" cy="64918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IDS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6692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4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"/>
                            </p:stCondLst>
                            <p:childTnLst>
                              <p:par>
                                <p:cTn id="4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8" grpId="0"/>
      <p:bldP spid="22" grpId="0" animBg="1"/>
      <p:bldP spid="37" grpId="0"/>
      <p:bldP spid="45" grpId="0"/>
      <p:bldP spid="46" grpId="0" animBg="1"/>
      <p:bldP spid="53" grpId="0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OS</a:t>
            </a:r>
            <a:r>
              <a:rPr lang="ja-JP" altLang="en-US" smtClean="0"/>
              <a:t>データの暗号化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 smtClean="0"/>
              <a:t>途中で</a:t>
            </a:r>
            <a:r>
              <a:rPr lang="en-US" altLang="ja-JP" dirty="0" smtClean="0"/>
              <a:t>VM</a:t>
            </a:r>
            <a:r>
              <a:rPr lang="ja-JP" altLang="en-US" dirty="0" smtClean="0"/>
              <a:t>内の情報が漏洩しないように取得した</a:t>
            </a:r>
            <a:r>
              <a:rPr lang="en-US" altLang="ja-JP" dirty="0" smtClean="0"/>
              <a:t>OS</a:t>
            </a:r>
            <a:r>
              <a:rPr lang="ja-JP" altLang="en-US" dirty="0" smtClean="0"/>
              <a:t>データを暗号化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ハイパーバイザが暗号化し、エンクレイヴ内で復号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それぞれに</a:t>
            </a:r>
            <a:r>
              <a:rPr lang="en-US" altLang="ja-JP" dirty="0" smtClean="0"/>
              <a:t>AES</a:t>
            </a:r>
            <a:r>
              <a:rPr lang="ja-JP" altLang="en-US" dirty="0" smtClean="0"/>
              <a:t>暗号を実装</a:t>
            </a:r>
          </a:p>
          <a:p>
            <a:pPr lvl="1"/>
            <a:r>
              <a:rPr lang="ja-JP" altLang="en-US" dirty="0" smtClean="0"/>
              <a:t>ハイパーバイザは信頼する</a:t>
            </a:r>
            <a:endParaRPr lang="en-US" altLang="ja-JP" dirty="0" smtClean="0"/>
          </a:p>
          <a:p>
            <a:pPr lvl="2"/>
            <a:r>
              <a:rPr lang="en-US" altLang="ja-JP" dirty="0" err="1" smtClean="0"/>
              <a:t>SGmonitor</a:t>
            </a:r>
            <a:r>
              <a:rPr lang="ja-JP" altLang="en-US" dirty="0" smtClean="0"/>
              <a:t>ライブラリや</a:t>
            </a:r>
            <a:r>
              <a:rPr lang="en-US" altLang="ja-JP" dirty="0" smtClean="0"/>
              <a:t>OS</a:t>
            </a:r>
            <a:r>
              <a:rPr lang="ja-JP" altLang="en-US" dirty="0" smtClean="0"/>
              <a:t>などは信頼しない</a:t>
            </a:r>
            <a:endParaRPr lang="en-US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2FE1D-9440-6140-8BA6-FD5A9B810D7F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6" name="テキスト ボックス 45"/>
          <p:cNvSpPr txBox="1"/>
          <p:nvPr/>
        </p:nvSpPr>
        <p:spPr>
          <a:xfrm>
            <a:off x="5411383" y="4705044"/>
            <a:ext cx="1989398" cy="908864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err="1" smtClean="0"/>
              <a:t>SGmonitor</a:t>
            </a:r>
            <a:endParaRPr lang="en-US" altLang="ja-JP" dirty="0" smtClean="0"/>
          </a:p>
          <a:p>
            <a:pPr algn="ctr"/>
            <a:r>
              <a:rPr kumimoji="1" lang="ja-JP" altLang="en-US" dirty="0" smtClean="0"/>
              <a:t>ライブラリ</a:t>
            </a:r>
            <a:endParaRPr kumimoji="1" lang="ja-JP" altLang="en-US" dirty="0"/>
          </a:p>
        </p:txBody>
      </p:sp>
      <p:sp>
        <p:nvSpPr>
          <p:cNvPr id="7" name="正方形/長方形 5"/>
          <p:cNvSpPr/>
          <p:nvPr/>
        </p:nvSpPr>
        <p:spPr>
          <a:xfrm>
            <a:off x="628650" y="6044884"/>
            <a:ext cx="7984153" cy="619352"/>
          </a:xfrm>
          <a:prstGeom prst="rect">
            <a:avLst/>
          </a:prstGeom>
          <a:solidFill>
            <a:srgbClr val="FFE2F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8" name="テキスト ボックス 6"/>
          <p:cNvSpPr txBox="1"/>
          <p:nvPr/>
        </p:nvSpPr>
        <p:spPr>
          <a:xfrm>
            <a:off x="860849" y="6271330"/>
            <a:ext cx="2195097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100" dirty="0" smtClean="0"/>
              <a:t>ハイパーバイザ</a:t>
            </a:r>
            <a:endParaRPr lang="ja-JP" altLang="en-US" sz="2100" dirty="0"/>
          </a:p>
        </p:txBody>
      </p:sp>
      <p:sp>
        <p:nvSpPr>
          <p:cNvPr id="9" name="正方形/長方形 8"/>
          <p:cNvSpPr/>
          <p:nvPr/>
        </p:nvSpPr>
        <p:spPr>
          <a:xfrm>
            <a:off x="726102" y="4627309"/>
            <a:ext cx="4507543" cy="978195"/>
          </a:xfrm>
          <a:prstGeom prst="rect">
            <a:avLst/>
          </a:prstGeom>
          <a:pattFill prst="dkUpDiag">
            <a:fgClr>
              <a:schemeClr val="accent6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11"/>
          <p:cNvSpPr txBox="1"/>
          <p:nvPr/>
        </p:nvSpPr>
        <p:spPr>
          <a:xfrm>
            <a:off x="2121618" y="432021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エンクレイヴ</a:t>
            </a:r>
            <a:endParaRPr lang="en-US" altLang="ja-JP" dirty="0" smtClean="0"/>
          </a:p>
        </p:txBody>
      </p:sp>
      <p:sp>
        <p:nvSpPr>
          <p:cNvPr id="11" name="テキスト ボックス 29"/>
          <p:cNvSpPr txBox="1"/>
          <p:nvPr/>
        </p:nvSpPr>
        <p:spPr>
          <a:xfrm>
            <a:off x="3934726" y="4988463"/>
            <a:ext cx="113334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OS</a:t>
            </a:r>
            <a:r>
              <a:rPr lang="ja-JP" altLang="en-US" dirty="0" smtClean="0">
                <a:solidFill>
                  <a:schemeClr val="bg1"/>
                </a:solidFill>
              </a:rPr>
              <a:t>データ</a:t>
            </a:r>
            <a:endParaRPr lang="en-US" altLang="ja-JP" dirty="0" smtClean="0">
              <a:solidFill>
                <a:schemeClr val="bg1"/>
              </a:solidFill>
            </a:endParaRPr>
          </a:p>
        </p:txBody>
      </p:sp>
      <p:cxnSp>
        <p:nvCxnSpPr>
          <p:cNvPr id="16" name="直線矢印コネクタ 39"/>
          <p:cNvCxnSpPr>
            <a:stCxn id="6" idx="2"/>
            <a:endCxn id="11" idx="3"/>
          </p:cNvCxnSpPr>
          <p:nvPr/>
        </p:nvCxnSpPr>
        <p:spPr>
          <a:xfrm flipH="1">
            <a:off x="5068074" y="5159476"/>
            <a:ext cx="343309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44"/>
          <p:cNvCxnSpPr/>
          <p:nvPr/>
        </p:nvCxnSpPr>
        <p:spPr>
          <a:xfrm flipV="1">
            <a:off x="5972598" y="5578317"/>
            <a:ext cx="0" cy="62123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角丸四角形 31"/>
          <p:cNvSpPr/>
          <p:nvPr/>
        </p:nvSpPr>
        <p:spPr>
          <a:xfrm>
            <a:off x="628650" y="4309040"/>
            <a:ext cx="7007523" cy="1525595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rgbClr val="FF0000"/>
              </a:solidFill>
            </a:endParaRPr>
          </a:p>
        </p:txBody>
      </p:sp>
      <p:sp>
        <p:nvSpPr>
          <p:cNvPr id="24" name="テキスト ボックス 54"/>
          <p:cNvSpPr txBox="1"/>
          <p:nvPr/>
        </p:nvSpPr>
        <p:spPr>
          <a:xfrm>
            <a:off x="5276536" y="6182136"/>
            <a:ext cx="113334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OS</a:t>
            </a:r>
            <a:r>
              <a:rPr lang="ja-JP" altLang="en-US" dirty="0" smtClean="0">
                <a:solidFill>
                  <a:schemeClr val="bg1"/>
                </a:solidFill>
              </a:rPr>
              <a:t>データ</a:t>
            </a:r>
            <a:endParaRPr lang="en-US" altLang="ja-JP" dirty="0" smtClean="0">
              <a:solidFill>
                <a:schemeClr val="bg1"/>
              </a:solidFill>
            </a:endParaRPr>
          </a:p>
        </p:txBody>
      </p:sp>
      <p:sp>
        <p:nvSpPr>
          <p:cNvPr id="25" name="テキスト ボックス 43"/>
          <p:cNvSpPr txBox="1"/>
          <p:nvPr/>
        </p:nvSpPr>
        <p:spPr>
          <a:xfrm>
            <a:off x="809850" y="4848535"/>
            <a:ext cx="1028493" cy="64918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IDS</a:t>
            </a:r>
            <a:endParaRPr kumimoji="1" lang="ja-JP" altLang="en-US" sz="2400" dirty="0"/>
          </a:p>
        </p:txBody>
      </p:sp>
      <p:sp>
        <p:nvSpPr>
          <p:cNvPr id="26" name="テキスト ボックス 37"/>
          <p:cNvSpPr txBox="1"/>
          <p:nvPr/>
        </p:nvSpPr>
        <p:spPr>
          <a:xfrm>
            <a:off x="7231942" y="6184405"/>
            <a:ext cx="11333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OS</a:t>
            </a:r>
            <a:r>
              <a:rPr lang="ja-JP" altLang="en-US" dirty="0" smtClean="0"/>
              <a:t>データ</a:t>
            </a:r>
            <a:endParaRPr lang="en-US" altLang="ja-JP" dirty="0" smtClean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406082" y="602229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mtClean="0"/>
              <a:t>暗号化</a:t>
            </a:r>
            <a:endParaRPr lang="en-US" altLang="ja-JP" dirty="0" smtClean="0"/>
          </a:p>
        </p:txBody>
      </p:sp>
      <p:cxnSp>
        <p:nvCxnSpPr>
          <p:cNvPr id="29" name="直線矢印コネクタ 28"/>
          <p:cNvCxnSpPr/>
          <p:nvPr/>
        </p:nvCxnSpPr>
        <p:spPr>
          <a:xfrm flipH="1" flipV="1">
            <a:off x="6406083" y="6365509"/>
            <a:ext cx="833850" cy="129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37"/>
          <p:cNvSpPr txBox="1"/>
          <p:nvPr/>
        </p:nvSpPr>
        <p:spPr>
          <a:xfrm>
            <a:off x="1958397" y="4988463"/>
            <a:ext cx="11333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OS</a:t>
            </a:r>
            <a:r>
              <a:rPr lang="ja-JP" altLang="en-US" dirty="0" smtClean="0"/>
              <a:t>データ</a:t>
            </a:r>
            <a:endParaRPr lang="en-US" altLang="ja-JP" dirty="0" smtClean="0"/>
          </a:p>
        </p:txBody>
      </p:sp>
      <p:cxnSp>
        <p:nvCxnSpPr>
          <p:cNvPr id="33" name="直線矢印コネクタ 39"/>
          <p:cNvCxnSpPr/>
          <p:nvPr/>
        </p:nvCxnSpPr>
        <p:spPr>
          <a:xfrm flipH="1">
            <a:off x="3091746" y="5173129"/>
            <a:ext cx="84298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52"/>
          <p:cNvSpPr txBox="1"/>
          <p:nvPr/>
        </p:nvSpPr>
        <p:spPr>
          <a:xfrm>
            <a:off x="3239668" y="484853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smtClean="0"/>
              <a:t>復号</a:t>
            </a:r>
            <a:endParaRPr lang="en-US" altLang="ja-JP" b="1" dirty="0" smtClean="0"/>
          </a:p>
        </p:txBody>
      </p:sp>
    </p:spTree>
    <p:extLst>
      <p:ext uri="{BB962C8B-B14F-4D97-AF65-F5344CB8AC3E}">
        <p14:creationId xmlns:p14="http://schemas.microsoft.com/office/powerpoint/2010/main" val="159440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"/>
                            </p:stCondLst>
                            <p:childTnLst>
                              <p:par>
                                <p:cTn id="3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4" grpId="0" animBg="1"/>
      <p:bldP spid="27" grpId="0"/>
      <p:bldP spid="30" grpId="0" animBg="1"/>
      <p:bldP spid="35" grpId="0"/>
    </p:bldLst>
  </p:timing>
</p:sld>
</file>

<file path=ppt/theme/theme1.xml><?xml version="1.0" encoding="utf-8"?>
<a:theme xmlns:a="http://schemas.openxmlformats.org/drawingml/2006/main" name="ホワイト">
  <a:themeElements>
    <a:clrScheme name="ホワイ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ホワイ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ホワイ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38100">
          <a:solidFill>
            <a:srgbClr val="FF0000"/>
          </a:solidFill>
        </a:ln>
      </a:spPr>
      <a:bodyPr rtlCol="0" anchor="ctr"/>
      <a:lstStyle>
        <a:defPPr algn="ctr">
          <a:defRPr kumimoji="1" b="1">
            <a:solidFill>
              <a:srgbClr val="FF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62935</TotalTime>
  <Words>1013</Words>
  <Application>Microsoft Macintosh PowerPoint</Application>
  <PresentationFormat>画面に合わせる (4:3)</PresentationFormat>
  <Paragraphs>227</Paragraphs>
  <Slides>16</Slides>
  <Notes>13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5" baseType="lpstr">
      <vt:lpstr>Calibri</vt:lpstr>
      <vt:lpstr>Calibri Light</vt:lpstr>
      <vt:lpstr>HGMaruGothicMPRO</vt:lpstr>
      <vt:lpstr>Yu Gothic</vt:lpstr>
      <vt:lpstr>メイリオ</vt:lpstr>
      <vt:lpstr>游ゴシック</vt:lpstr>
      <vt:lpstr>游ゴシック Light</vt:lpstr>
      <vt:lpstr>Arial</vt:lpstr>
      <vt:lpstr>ホワイト</vt:lpstr>
      <vt:lpstr>Intel SGXを用いた仮想マシンの 安全な監視機構</vt:lpstr>
      <vt:lpstr>侵入検知システム（IDS）</vt:lpstr>
      <vt:lpstr>IDSオフロード</vt:lpstr>
      <vt:lpstr>オフロードしたIDSへの攻撃</vt:lpstr>
      <vt:lpstr>従来手法の問題</vt:lpstr>
      <vt:lpstr>提案：SGmonitor</vt:lpstr>
      <vt:lpstr>SGXを用いたIDSの安全な実行</vt:lpstr>
      <vt:lpstr>VM内のOSデータの取得</vt:lpstr>
      <vt:lpstr>OSデータの暗号化</vt:lpstr>
      <vt:lpstr>暗号鍵の安全な共有</vt:lpstr>
      <vt:lpstr>実験</vt:lpstr>
      <vt:lpstr>IDSの動作確認</vt:lpstr>
      <vt:lpstr>OSデータの取得時間</vt:lpstr>
      <vt:lpstr>関連研究</vt:lpstr>
      <vt:lpstr>まとめ</vt:lpstr>
      <vt:lpstr>PowerPoint プレゼンテーション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ユーザー</dc:creator>
  <cp:lastModifiedBy>Microsoft Office ユーザー</cp:lastModifiedBy>
  <cp:revision>566</cp:revision>
  <cp:lastPrinted>2018-02-21T06:08:50Z</cp:lastPrinted>
  <dcterms:created xsi:type="dcterms:W3CDTF">2017-09-03T07:50:25Z</dcterms:created>
  <dcterms:modified xsi:type="dcterms:W3CDTF">2018-02-26T08:22:33Z</dcterms:modified>
</cp:coreProperties>
</file>