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3" r:id="rId3"/>
    <p:sldId id="316" r:id="rId4"/>
    <p:sldId id="317" r:id="rId5"/>
    <p:sldId id="305" r:id="rId6"/>
    <p:sldId id="331" r:id="rId7"/>
    <p:sldId id="286" r:id="rId8"/>
    <p:sldId id="332" r:id="rId9"/>
    <p:sldId id="338" r:id="rId10"/>
    <p:sldId id="339" r:id="rId11"/>
    <p:sldId id="334" r:id="rId12"/>
    <p:sldId id="307" r:id="rId13"/>
    <p:sldId id="328" r:id="rId14"/>
    <p:sldId id="309" r:id="rId15"/>
    <p:sldId id="341" r:id="rId16"/>
    <p:sldId id="342" r:id="rId17"/>
    <p:sldId id="340" r:id="rId18"/>
    <p:sldId id="314" r:id="rId19"/>
    <p:sldId id="321" r:id="rId20"/>
    <p:sldId id="322" r:id="rId21"/>
    <p:sldId id="336" r:id="rId22"/>
    <p:sldId id="319" r:id="rId23"/>
    <p:sldId id="291" r:id="rId24"/>
    <p:sldId id="330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ユーザー" initials="Office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BBFF"/>
    <a:srgbClr val="FFC3FB"/>
    <a:srgbClr val="C4FFFF"/>
    <a:srgbClr val="FFE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23" autoAdjust="0"/>
    <p:restoredTop sz="89755"/>
  </p:normalViewPr>
  <p:slideViewPr>
    <p:cSldViewPr snapToGrid="0" snapToObjects="1">
      <p:cViewPr varScale="1">
        <p:scale>
          <a:sx n="101" d="100"/>
          <a:sy n="101" d="100"/>
        </p:scale>
        <p:origin x="1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naka_tomo/Documents/&#21330;&#35542;/&#23455;&#3944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Volumes/KINGSTON/&#23398;&#20250;&#30330;&#34920;/&#23455;&#3944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63451237417036"/>
          <c:y val="0.0705794741551303"/>
          <c:w val="0.899391475528417"/>
          <c:h val="0.753057795512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'20180125'!$C$39</c:f>
              <c:strCache>
                <c:ptCount val="1"/>
                <c:pt idx="0">
                  <c:v>実行時間 (ミリ秒)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555-4BF2-8CEC-D5B3693D40F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55-4BF2-8CEC-D5B3693D40F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55-4BF2-8CEC-D5B3693D40F5}"/>
              </c:ext>
            </c:extLst>
          </c:dPt>
          <c:cat>
            <c:strRef>
              <c:f>'20180125'!$D$38:$F$38</c:f>
              <c:strCache>
                <c:ptCount val="3"/>
                <c:pt idx="0">
                  <c:v>従来手法</c:v>
                </c:pt>
                <c:pt idx="1">
                  <c:v>SGmonitor(暗号化なし)</c:v>
                </c:pt>
                <c:pt idx="2">
                  <c:v>SGmonitor(暗号化あり)</c:v>
                </c:pt>
              </c:strCache>
            </c:strRef>
          </c:cat>
          <c:val>
            <c:numRef>
              <c:f>'20180125'!$D$39:$F$39</c:f>
              <c:numCache>
                <c:formatCode>General</c:formatCode>
                <c:ptCount val="3"/>
                <c:pt idx="0">
                  <c:v>3.3865</c:v>
                </c:pt>
                <c:pt idx="1">
                  <c:v>3.6304</c:v>
                </c:pt>
                <c:pt idx="2">
                  <c:v>7.8994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55-4BF2-8CEC-D5B3693D4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-1992484272"/>
        <c:axId val="-2080652880"/>
      </c:barChart>
      <c:catAx>
        <c:axId val="-199248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HGMaruGothicMPRO" charset="-128"/>
              </a:defRPr>
            </a:pPr>
            <a:endParaRPr lang="ja-JP"/>
          </a:p>
        </c:txPr>
        <c:crossAx val="-2080652880"/>
        <c:crosses val="autoZero"/>
        <c:auto val="1"/>
        <c:lblAlgn val="ctr"/>
        <c:lblOffset val="100"/>
        <c:noMultiLvlLbl val="0"/>
      </c:catAx>
      <c:valAx>
        <c:axId val="-2080652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800" b="1" dirty="0">
                    <a:latin typeface="+mn-ea"/>
                    <a:ea typeface="+mn-ea"/>
                    <a:cs typeface="HGMaruGothicMPRO" charset="-128"/>
                  </a:rPr>
                  <a:t>時間（ミリ秒）</a:t>
                </a:r>
              </a:p>
            </c:rich>
          </c:tx>
          <c:layout>
            <c:manualLayout>
              <c:xMode val="edge"/>
              <c:yMode val="edge"/>
              <c:x val="0.0070342383252239"/>
              <c:y val="0.098916114164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9924842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50639099486"/>
          <c:y val="0.0542583433294444"/>
          <c:w val="0.807031431988709"/>
          <c:h val="0.695943703374606"/>
        </c:manualLayout>
      </c:layout>
      <c:scatterChart>
        <c:scatterStyle val="lineMarker"/>
        <c:varyColors val="0"/>
        <c:ser>
          <c:idx val="0"/>
          <c:order val="0"/>
          <c:tx>
            <c:strRef>
              <c:f>'20180412'!$C$21</c:f>
              <c:strCache>
                <c:ptCount val="1"/>
                <c:pt idx="0">
                  <c:v>SGmonitor （EPC = 1MB）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'20180412'!$D$20:$K$20</c:f>
              <c:numCache>
                <c:formatCode>General</c:formatCode>
                <c:ptCount val="8"/>
                <c:pt idx="0">
                  <c:v>169.0</c:v>
                </c:pt>
                <c:pt idx="1">
                  <c:v>200.0</c:v>
                </c:pt>
                <c:pt idx="2">
                  <c:v>296.0</c:v>
                </c:pt>
                <c:pt idx="3">
                  <c:v>424.0</c:v>
                </c:pt>
                <c:pt idx="4">
                  <c:v>680.0</c:v>
                </c:pt>
                <c:pt idx="5">
                  <c:v>1193.0</c:v>
                </c:pt>
                <c:pt idx="6">
                  <c:v>2218.0</c:v>
                </c:pt>
                <c:pt idx="7">
                  <c:v>4266.0</c:v>
                </c:pt>
              </c:numCache>
            </c:numRef>
          </c:xVal>
          <c:yVal>
            <c:numRef>
              <c:f>'20180412'!$D$21:$K$21</c:f>
              <c:numCache>
                <c:formatCode>General</c:formatCode>
                <c:ptCount val="8"/>
                <c:pt idx="0">
                  <c:v>9.1227438</c:v>
                </c:pt>
                <c:pt idx="1">
                  <c:v>10.5691625</c:v>
                </c:pt>
                <c:pt idx="2">
                  <c:v>15.16087065</c:v>
                </c:pt>
                <c:pt idx="3">
                  <c:v>22.9447012</c:v>
                </c:pt>
                <c:pt idx="4">
                  <c:v>36.4378928</c:v>
                </c:pt>
                <c:pt idx="5">
                  <c:v>78.31593939999998</c:v>
                </c:pt>
                <c:pt idx="6">
                  <c:v>192.4437863</c:v>
                </c:pt>
                <c:pt idx="7">
                  <c:v>572.834195799999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90-4DA6-AE3B-F36BF03EC369}"/>
            </c:ext>
          </c:extLst>
        </c:ser>
        <c:ser>
          <c:idx val="2"/>
          <c:order val="1"/>
          <c:tx>
            <c:strRef>
              <c:f>'20180412'!$C$23</c:f>
              <c:strCache>
                <c:ptCount val="1"/>
                <c:pt idx="0">
                  <c:v>SGmonitor（EPC = 32MB）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'20180412'!$D$20:$K$20</c:f>
              <c:numCache>
                <c:formatCode>General</c:formatCode>
                <c:ptCount val="8"/>
                <c:pt idx="0">
                  <c:v>169.0</c:v>
                </c:pt>
                <c:pt idx="1">
                  <c:v>200.0</c:v>
                </c:pt>
                <c:pt idx="2">
                  <c:v>296.0</c:v>
                </c:pt>
                <c:pt idx="3">
                  <c:v>424.0</c:v>
                </c:pt>
                <c:pt idx="4">
                  <c:v>680.0</c:v>
                </c:pt>
                <c:pt idx="5">
                  <c:v>1193.0</c:v>
                </c:pt>
                <c:pt idx="6">
                  <c:v>2218.0</c:v>
                </c:pt>
                <c:pt idx="7">
                  <c:v>4266.0</c:v>
                </c:pt>
              </c:numCache>
            </c:numRef>
          </c:xVal>
          <c:yVal>
            <c:numRef>
              <c:f>'20180412'!$D$23:$K$23</c:f>
              <c:numCache>
                <c:formatCode>General</c:formatCode>
                <c:ptCount val="8"/>
                <c:pt idx="0">
                  <c:v>8.1426884</c:v>
                </c:pt>
                <c:pt idx="1">
                  <c:v>9.208914199999997</c:v>
                </c:pt>
                <c:pt idx="2">
                  <c:v>13.9574967</c:v>
                </c:pt>
                <c:pt idx="3">
                  <c:v>19.9166576</c:v>
                </c:pt>
                <c:pt idx="4">
                  <c:v>29.9164886</c:v>
                </c:pt>
                <c:pt idx="5">
                  <c:v>50.3538053</c:v>
                </c:pt>
                <c:pt idx="6">
                  <c:v>92.235917</c:v>
                </c:pt>
                <c:pt idx="7">
                  <c:v>174.3909832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28-441F-AC19-B23C5806F43B}"/>
            </c:ext>
          </c:extLst>
        </c:ser>
        <c:ser>
          <c:idx val="1"/>
          <c:order val="2"/>
          <c:tx>
            <c:strRef>
              <c:f>'20180412'!$C$22</c:f>
              <c:strCache>
                <c:ptCount val="1"/>
                <c:pt idx="0">
                  <c:v>従来手法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'20180412'!$D$20:$K$20</c:f>
              <c:numCache>
                <c:formatCode>General</c:formatCode>
                <c:ptCount val="8"/>
                <c:pt idx="0">
                  <c:v>169.0</c:v>
                </c:pt>
                <c:pt idx="1">
                  <c:v>200.0</c:v>
                </c:pt>
                <c:pt idx="2">
                  <c:v>296.0</c:v>
                </c:pt>
                <c:pt idx="3">
                  <c:v>424.0</c:v>
                </c:pt>
                <c:pt idx="4">
                  <c:v>680.0</c:v>
                </c:pt>
                <c:pt idx="5">
                  <c:v>1193.0</c:v>
                </c:pt>
                <c:pt idx="6">
                  <c:v>2218.0</c:v>
                </c:pt>
                <c:pt idx="7">
                  <c:v>4266.0</c:v>
                </c:pt>
              </c:numCache>
            </c:numRef>
          </c:xVal>
          <c:yVal>
            <c:numRef>
              <c:f>'20180412'!$D$22:$K$22</c:f>
              <c:numCache>
                <c:formatCode>General</c:formatCode>
                <c:ptCount val="8"/>
                <c:pt idx="0">
                  <c:v>3.641903</c:v>
                </c:pt>
                <c:pt idx="1">
                  <c:v>4.179022</c:v>
                </c:pt>
                <c:pt idx="2">
                  <c:v>6.107564999999989</c:v>
                </c:pt>
                <c:pt idx="3">
                  <c:v>8.739831</c:v>
                </c:pt>
                <c:pt idx="4">
                  <c:v>13.392986</c:v>
                </c:pt>
                <c:pt idx="5">
                  <c:v>22.88233</c:v>
                </c:pt>
                <c:pt idx="6">
                  <c:v>26.303136</c:v>
                </c:pt>
                <c:pt idx="7">
                  <c:v>40.102066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02-4B92-93E7-2DFB51A14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88159008"/>
        <c:axId val="-1988156880"/>
      </c:scatterChart>
      <c:valAx>
        <c:axId val="-198815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S PGothic" charset="-128"/>
                    <a:ea typeface="MS PGothic" charset="-128"/>
                    <a:cs typeface="MS PGothic" charset="-128"/>
                  </a:defRPr>
                </a:pPr>
                <a:r>
                  <a:rPr lang="ja-JP" altLang="en-US" sz="1600" dirty="0" smtClean="0">
                    <a:latin typeface="Yu Gothic" charset="-128"/>
                    <a:ea typeface="Yu Gothic" charset="-128"/>
                    <a:cs typeface="Yu Gothic" charset="-128"/>
                  </a:rPr>
                  <a:t>プロセス数（個）</a:t>
                </a:r>
                <a:endParaRPr lang="en-US" altLang="ja-JP" sz="1600" dirty="0">
                  <a:latin typeface="Yu Gothic" charset="-128"/>
                  <a:ea typeface="Yu Gothic" charset="-128"/>
                  <a:cs typeface="Yu Gothic" charset="-128"/>
                </a:endParaRPr>
              </a:p>
            </c:rich>
          </c:tx>
          <c:layout>
            <c:manualLayout>
              <c:xMode val="edge"/>
              <c:yMode val="edge"/>
              <c:x val="0.460482582263382"/>
              <c:y val="0.860232594442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S PGothic" charset="-128"/>
                  <a:ea typeface="MS PGothic" charset="-128"/>
                  <a:cs typeface="MS PGothic" charset="-128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-1988156880"/>
        <c:crosses val="autoZero"/>
        <c:crossBetween val="midCat"/>
      </c:valAx>
      <c:valAx>
        <c:axId val="-198815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Yu Gothic" charset="-128"/>
                    <a:ea typeface="Yu Gothic" charset="-128"/>
                    <a:cs typeface="Yu Gothic" charset="-128"/>
                  </a:defRPr>
                </a:pPr>
                <a:r>
                  <a:rPr lang="ja-JP" altLang="en-US" sz="1800" dirty="0" smtClean="0">
                    <a:latin typeface="Yu Gothic" charset="-128"/>
                    <a:ea typeface="Yu Gothic" charset="-128"/>
                    <a:cs typeface="Yu Gothic" charset="-128"/>
                  </a:rPr>
                  <a:t>時間（ミリ秒）</a:t>
                </a:r>
                <a:endParaRPr lang="ja-JP" altLang="en-US" sz="1800" dirty="0">
                  <a:latin typeface="Yu Gothic" charset="-128"/>
                  <a:ea typeface="Yu Gothic" charset="-128"/>
                  <a:cs typeface="Yu Gothic" charset="-128"/>
                </a:endParaRPr>
              </a:p>
            </c:rich>
          </c:tx>
          <c:layout>
            <c:manualLayout>
              <c:xMode val="edge"/>
              <c:yMode val="edge"/>
              <c:x val="0.0381049325077795"/>
              <c:y val="0.001506400249765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Yu Gothic" charset="-128"/>
                  <a:ea typeface="Yu Gothic" charset="-128"/>
                  <a:cs typeface="Yu Gothic" charset="-128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-1988159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0280833149"/>
          <c:y val="0.129767108495162"/>
          <c:w val="0.43127657955799"/>
          <c:h val="0.35513352482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9B420-7D98-BE4D-BB27-8CE7994BC41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25295-0712-A444-8CA1-FB63DAD96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95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80657-A4E0-A041-AFC9-7EBC3F9735D8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A928E-1A2F-F741-80E1-02EC2EED6A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15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726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221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39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694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00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619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388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044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437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1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69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785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772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850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504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49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07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altLang="ja-JP" sz="1400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386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47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30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9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5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91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9536-06F6-8444-86F4-E2A5381D7DC5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0082-1F7B-2E46-91F6-D3C59A2516CB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CC3-D199-9349-94C5-88E86EB3A049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200"/>
            </a:lvl3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E50E-B672-1643-982F-B51438B8D286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1"/>
            <a:ext cx="2057400" cy="365125"/>
          </a:xfrm>
        </p:spPr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51AD-B34C-E94C-816D-849043D323B6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03EF-3607-8947-B5A5-B8C20C3CF4C0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67E-C248-9641-88D8-87930BB98198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1534-CB5B-D546-8E08-1286D9CE51C9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DA1-F0A7-5645-A72C-6CC966AB1021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C27-DF5F-3D4F-987C-BBF7217DBAF0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432-7663-0044-BA12-3BBBCF856A84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11D0D-CE38-F947-BDB4-F8B10836DEF6}" type="datetime1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3.wmf"/><Relationship Id="rId5" Type="http://schemas.openxmlformats.org/officeDocument/2006/relationships/image" Target="../media/image2.tiff"/><Relationship Id="rId6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4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2505" y="1852863"/>
            <a:ext cx="8819147" cy="1657100"/>
          </a:xfrm>
        </p:spPr>
        <p:txBody>
          <a:bodyPr>
            <a:normAutofit fontScale="90000"/>
          </a:bodyPr>
          <a:lstStyle/>
          <a:p>
            <a:r>
              <a:rPr lang="ja-JP" altLang="en-US" sz="4800" dirty="0" smtClean="0"/>
              <a:t>クラウドにおける</a:t>
            </a:r>
            <a:r>
              <a:rPr lang="en-US" altLang="ja-JP" sz="4800" dirty="0" smtClean="0"/>
              <a:t>Intel SGX</a:t>
            </a:r>
            <a:r>
              <a:rPr lang="ja-JP" altLang="en-US" sz="4800" dirty="0" smtClean="0"/>
              <a:t>を用いた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>VM</a:t>
            </a:r>
            <a:r>
              <a:rPr lang="ja-JP" altLang="en-US" sz="4800" dirty="0" smtClean="0"/>
              <a:t>の安全な監視機構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754313"/>
          </a:xfrm>
        </p:spPr>
        <p:txBody>
          <a:bodyPr>
            <a:normAutofit/>
          </a:bodyPr>
          <a:lstStyle/>
          <a:p>
            <a:endParaRPr lang="en-US" altLang="ja-JP" sz="2400" dirty="0" smtClean="0"/>
          </a:p>
          <a:p>
            <a:r>
              <a:rPr lang="ja-JP" altLang="en-US" dirty="0" smtClean="0"/>
              <a:t>九州工業大学　</a:t>
            </a:r>
            <a:r>
              <a:rPr lang="ja-JP" altLang="en-US" sz="2400" dirty="0" smtClean="0"/>
              <a:t>中野　智晴</a:t>
            </a:r>
            <a:endParaRPr lang="en-US" altLang="ja-JP" sz="2400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光来　健一　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5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32"/>
          <p:cNvSpPr/>
          <p:nvPr/>
        </p:nvSpPr>
        <p:spPr>
          <a:xfrm>
            <a:off x="1570485" y="5253346"/>
            <a:ext cx="3742759" cy="105855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561390" y="5377406"/>
            <a:ext cx="1462060" cy="8104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SGmonitor</a:t>
            </a:r>
            <a:r>
              <a:rPr lang="ja-JP" altLang="en-US" dirty="0" smtClean="0"/>
              <a:t>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高機能</a:t>
            </a:r>
            <a:r>
              <a:rPr lang="ja-JP" altLang="en-US" dirty="0" smtClean="0"/>
              <a:t>な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を比較的容易に開発可能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IDS</a:t>
            </a:r>
            <a:r>
              <a:rPr lang="ja-JP" altLang="en-US" dirty="0"/>
              <a:t>は</a:t>
            </a:r>
            <a:r>
              <a:rPr kumimoji="1" lang="ja-JP" altLang="en-US" dirty="0" smtClean="0"/>
              <a:t>アプリケーション</a:t>
            </a:r>
            <a:r>
              <a:rPr lang="ja-JP" altLang="en-US" dirty="0"/>
              <a:t>の一部</a:t>
            </a:r>
            <a:r>
              <a:rPr lang="ja-JP" altLang="en-US" dirty="0" smtClean="0"/>
              <a:t>として作成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カーネルモジュールのように開発できる</a:t>
            </a:r>
            <a:endParaRPr lang="en-US" altLang="ja-JP" dirty="0" smtClean="0"/>
          </a:p>
          <a:p>
            <a:r>
              <a:rPr lang="ja-JP" altLang="en-US" dirty="0" smtClean="0"/>
              <a:t>仮想化システムの性能に影響を与えない</a:t>
            </a:r>
            <a:endParaRPr lang="en-US" altLang="ja-JP" dirty="0" smtClean="0"/>
          </a:p>
          <a:p>
            <a:pPr lvl="1"/>
            <a:r>
              <a:rPr lang="ja-JP" altLang="en-US" dirty="0"/>
              <a:t>仮想化システム内のアプリケーションとして実行</a:t>
            </a:r>
            <a:endParaRPr lang="en-US" altLang="ja-JP" dirty="0"/>
          </a:p>
          <a:p>
            <a:pPr lvl="1"/>
            <a:r>
              <a:rPr lang="ja-JP" altLang="en-US" dirty="0"/>
              <a:t>仮想化システムは従来通りに</a:t>
            </a:r>
            <a:r>
              <a:rPr lang="ja-JP" altLang="en-US" dirty="0" smtClean="0"/>
              <a:t>実行</a:t>
            </a:r>
            <a:endParaRPr kumimoji="1" lang="en-US" altLang="ja-JP" dirty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87540" y="5459456"/>
            <a:ext cx="138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/>
              <a:t>SGmonitor</a:t>
            </a:r>
            <a:endParaRPr lang="en-US" altLang="ja-JP" dirty="0"/>
          </a:p>
          <a:p>
            <a:pPr algn="ctr"/>
            <a:r>
              <a:rPr lang="ja-JP" altLang="en-US" dirty="0">
                <a:latin typeface="Yu Gothic" charset="-128"/>
                <a:ea typeface="Yu Gothic" charset="-128"/>
                <a:cs typeface="Yu Gothic" charset="-128"/>
              </a:rPr>
              <a:t>ライブラリ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914514" y="5253344"/>
            <a:ext cx="1633771" cy="1058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21696" y="5222409"/>
            <a:ext cx="1656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+mn-ea"/>
                <a:cs typeface="MS PGothic" charset="-128"/>
              </a:rPr>
              <a:t>監視対象</a:t>
            </a:r>
            <a:r>
              <a:rPr lang="en-US" altLang="ja-JP" sz="2000" dirty="0" smtClean="0"/>
              <a:t>VM</a:t>
            </a:r>
            <a:endParaRPr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1852378" y="5377406"/>
            <a:ext cx="1341784" cy="810432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98425" y="5458028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IDS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35168" y="4904849"/>
            <a:ext cx="30524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 smtClean="0"/>
              <a:t>SGX</a:t>
            </a:r>
            <a:r>
              <a:rPr lang="ja-JP" altLang="en-US" sz="2100" dirty="0" smtClean="0"/>
              <a:t>アプリケーション</a:t>
            </a:r>
            <a:endParaRPr lang="ja-JP" altLang="en-US" sz="21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201084" y="4904849"/>
            <a:ext cx="6738583" cy="15825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94671" y="4527459"/>
            <a:ext cx="21653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smtClean="0"/>
              <a:t>仮想化システム</a:t>
            </a:r>
            <a:endParaRPr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216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SGX</a:t>
            </a:r>
            <a:r>
              <a:rPr kumimoji="1" lang="ja-JP" altLang="en-US" dirty="0" smtClean="0"/>
              <a:t>をサポートした</a:t>
            </a:r>
            <a:r>
              <a:rPr kumimoji="1" lang="en-US" altLang="ja-JP" dirty="0" smtClean="0"/>
              <a:t>Xen</a:t>
            </a:r>
            <a:r>
              <a:rPr lang="en-US" altLang="ja-JP" dirty="0"/>
              <a:t> (</a:t>
            </a:r>
            <a:r>
              <a:rPr kumimoji="1" lang="en-US" altLang="ja-JP" dirty="0" smtClean="0"/>
              <a:t>Xen-SGX)</a:t>
            </a:r>
            <a:r>
              <a:rPr kumimoji="1" lang="ja-JP" altLang="en-US" dirty="0" smtClean="0"/>
              <a:t>を用いて実装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起動時に</a:t>
            </a:r>
            <a:r>
              <a:rPr lang="en-US" altLang="ja-JP" dirty="0" smtClean="0"/>
              <a:t>EPC</a:t>
            </a:r>
            <a:r>
              <a:rPr lang="ja-JP" altLang="en-US" dirty="0" smtClean="0"/>
              <a:t>の一部を割り当てるように拡張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EPC</a:t>
            </a:r>
            <a:r>
              <a:rPr kumimoji="1" lang="ja-JP" altLang="en-US" dirty="0" smtClean="0"/>
              <a:t>：</a:t>
            </a:r>
            <a:r>
              <a:rPr lang="ja-JP" altLang="en-US" dirty="0" smtClean="0"/>
              <a:t>エンクレイヴのための</a:t>
            </a:r>
            <a:r>
              <a:rPr lang="ja-JP" altLang="en-US" dirty="0"/>
              <a:t>セキュアな</a:t>
            </a:r>
            <a:r>
              <a:rPr lang="ja-JP" altLang="en-US" dirty="0" smtClean="0"/>
              <a:t>キャッシュメモリ</a:t>
            </a:r>
            <a:endParaRPr lang="en-US" altLang="ja-JP" dirty="0" smtClean="0"/>
          </a:p>
          <a:p>
            <a:pPr lvl="1"/>
            <a:r>
              <a:rPr lang="en-US" altLang="ja-JP" dirty="0"/>
              <a:t>IDS</a:t>
            </a:r>
            <a:r>
              <a:rPr lang="ja-JP" altLang="en-US" dirty="0"/>
              <a:t>専用</a:t>
            </a:r>
            <a:r>
              <a:rPr lang="en-US" altLang="ja-JP" dirty="0"/>
              <a:t>VM</a:t>
            </a:r>
            <a:r>
              <a:rPr lang="ja-JP" altLang="en-US" dirty="0"/>
              <a:t>内で</a:t>
            </a:r>
            <a:r>
              <a:rPr lang="en-US" altLang="ja-JP" dirty="0"/>
              <a:t>SGX</a:t>
            </a:r>
            <a:r>
              <a:rPr lang="ja-JP" altLang="en-US" dirty="0"/>
              <a:t>アプリケーションを実行</a:t>
            </a:r>
            <a:endParaRPr lang="en-US" altLang="ja-JP" dirty="0"/>
          </a:p>
          <a:p>
            <a:pPr lvl="2"/>
            <a:r>
              <a:rPr lang="en-US" altLang="ja-JP" dirty="0" smtClean="0"/>
              <a:t>Dom0</a:t>
            </a:r>
            <a:r>
              <a:rPr lang="ja-JP" altLang="en-US" dirty="0" smtClean="0"/>
              <a:t>には</a:t>
            </a:r>
            <a:r>
              <a:rPr lang="en-US" altLang="ja-JP" dirty="0" smtClean="0"/>
              <a:t>EPC</a:t>
            </a:r>
            <a:r>
              <a:rPr lang="ja-JP" altLang="en-US" dirty="0" smtClean="0"/>
              <a:t>を割り当てることができないため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正方形/長方形 4"/>
          <p:cNvSpPr/>
          <p:nvPr/>
        </p:nvSpPr>
        <p:spPr>
          <a:xfrm>
            <a:off x="1747179" y="5992878"/>
            <a:ext cx="5963437" cy="769264"/>
          </a:xfrm>
          <a:prstGeom prst="rect">
            <a:avLst/>
          </a:prstGeom>
          <a:solidFill>
            <a:srgbClr val="FFE2F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7" name="テキスト ボックス 5"/>
          <p:cNvSpPr txBox="1"/>
          <p:nvPr/>
        </p:nvSpPr>
        <p:spPr>
          <a:xfrm>
            <a:off x="1747179" y="6350959"/>
            <a:ext cx="219509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 smtClean="0"/>
              <a:t>ハイパーバイザ</a:t>
            </a:r>
            <a:endParaRPr lang="ja-JP" altLang="en-US" sz="21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21380" y="6223709"/>
            <a:ext cx="3365270" cy="461665"/>
          </a:xfrm>
          <a:prstGeom prst="rect">
            <a:avLst/>
          </a:prstGeom>
          <a:solidFill>
            <a:srgbClr val="C4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EPC</a:t>
            </a:r>
            <a:endParaRPr kumimoji="1"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3188043" y="5020368"/>
            <a:ext cx="2767913" cy="8131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42276" y="4609691"/>
            <a:ext cx="125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/>
              <a:t>IDS VM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25799" y="5080011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IDS</a:t>
            </a:r>
            <a:endParaRPr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28897" y="5151032"/>
            <a:ext cx="1056796" cy="478464"/>
          </a:xfrm>
          <a:prstGeom prst="rect">
            <a:avLst/>
          </a:prstGeom>
          <a:solidFill>
            <a:srgbClr val="C4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EPC</a:t>
            </a:r>
            <a:endParaRPr kumimoji="1" lang="ja-JP" altLang="en-US" sz="2400" dirty="0"/>
          </a:p>
        </p:txBody>
      </p:sp>
      <p:cxnSp>
        <p:nvCxnSpPr>
          <p:cNvPr id="14" name="直線矢印コネクタ 30"/>
          <p:cNvCxnSpPr/>
          <p:nvPr/>
        </p:nvCxnSpPr>
        <p:spPr>
          <a:xfrm flipV="1">
            <a:off x="5269180" y="5645065"/>
            <a:ext cx="0" cy="5786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VM</a:t>
            </a:r>
            <a:r>
              <a:rPr lang="ja-JP" altLang="en-US" smtClean="0"/>
              <a:t>内の</a:t>
            </a:r>
            <a:r>
              <a:rPr lang="en-US" altLang="ja-JP" smtClean="0"/>
              <a:t>OS</a:t>
            </a:r>
            <a:r>
              <a:rPr lang="ja-JP" altLang="en-US" smtClean="0"/>
              <a:t>データの取得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ハイパーバイザ経由で</a:t>
            </a:r>
            <a:r>
              <a:rPr lang="en-US" altLang="ja-JP" dirty="0" smtClean="0"/>
              <a:t>VM</a:t>
            </a:r>
            <a:r>
              <a:rPr lang="ja-JP" altLang="en-US" dirty="0" smtClean="0"/>
              <a:t>内の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データを取得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OCALL</a:t>
            </a:r>
            <a:r>
              <a:rPr lang="ja-JP" altLang="en-US" dirty="0" smtClean="0"/>
              <a:t>を用いて</a:t>
            </a:r>
            <a:r>
              <a:rPr lang="en-US" altLang="ja-JP" dirty="0" err="1" smtClean="0"/>
              <a:t>SGmonitor</a:t>
            </a:r>
            <a:r>
              <a:rPr lang="ja-JP" altLang="en-US" dirty="0" smtClean="0"/>
              <a:t>ライブラリを呼び出す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OCALL</a:t>
            </a:r>
            <a:r>
              <a:rPr lang="ja-JP" altLang="en-US" dirty="0" smtClean="0"/>
              <a:t>：エンクレイヴから外部関数を呼び出す機構</a:t>
            </a:r>
            <a:endParaRPr lang="en-US" altLang="ja-JP" dirty="0" smtClean="0"/>
          </a:p>
          <a:p>
            <a:pPr lvl="2"/>
            <a:r>
              <a:rPr lang="en-US" altLang="ja-JP" dirty="0" err="1"/>
              <a:t>SGmonitor</a:t>
            </a:r>
            <a:r>
              <a:rPr lang="ja-JP" altLang="en-US" dirty="0"/>
              <a:t>ライブラリがハイパーコールを実行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ハイパーバイザが</a:t>
            </a:r>
            <a:r>
              <a:rPr lang="en-US" altLang="ja-JP" dirty="0"/>
              <a:t>VM</a:t>
            </a:r>
            <a:r>
              <a:rPr lang="ja-JP" altLang="en-US" dirty="0"/>
              <a:t>のメモリにアクセス</a:t>
            </a:r>
            <a:endParaRPr lang="en-US" altLang="ja-JP" dirty="0"/>
          </a:p>
          <a:p>
            <a:pPr lvl="2"/>
            <a:r>
              <a:rPr lang="en-US" altLang="ja-JP" dirty="0" smtClean="0"/>
              <a:t>OS</a:t>
            </a:r>
            <a:r>
              <a:rPr lang="ja-JP" altLang="en-US" dirty="0" smtClean="0"/>
              <a:t>データの仮想アドレスを変換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27" name="正方形/長方形 4"/>
          <p:cNvSpPr/>
          <p:nvPr/>
        </p:nvSpPr>
        <p:spPr>
          <a:xfrm>
            <a:off x="267294" y="5995946"/>
            <a:ext cx="8609411" cy="692204"/>
          </a:xfrm>
          <a:prstGeom prst="rect">
            <a:avLst/>
          </a:prstGeom>
          <a:solidFill>
            <a:srgbClr val="FFE2F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28" name="テキスト ボックス 5"/>
          <p:cNvSpPr txBox="1"/>
          <p:nvPr/>
        </p:nvSpPr>
        <p:spPr>
          <a:xfrm>
            <a:off x="246294" y="6311645"/>
            <a:ext cx="219509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 smtClean="0"/>
              <a:t>ハイパーバイザ</a:t>
            </a:r>
            <a:endParaRPr lang="ja-JP" altLang="en-US" sz="2100" dirty="0"/>
          </a:p>
        </p:txBody>
      </p:sp>
      <p:sp>
        <p:nvSpPr>
          <p:cNvPr id="41" name="正方形/長方形 28"/>
          <p:cNvSpPr/>
          <p:nvPr/>
        </p:nvSpPr>
        <p:spPr>
          <a:xfrm>
            <a:off x="6646041" y="4411231"/>
            <a:ext cx="1733373" cy="11858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schemeClr val="tx1"/>
              </a:solidFill>
            </a:endParaRPr>
          </a:p>
        </p:txBody>
      </p:sp>
      <p:sp>
        <p:nvSpPr>
          <p:cNvPr id="47" name="テキスト ボックス 29"/>
          <p:cNvSpPr txBox="1"/>
          <p:nvPr/>
        </p:nvSpPr>
        <p:spPr>
          <a:xfrm>
            <a:off x="6719749" y="4385267"/>
            <a:ext cx="219509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 smtClean="0"/>
              <a:t>監視対象</a:t>
            </a:r>
            <a:r>
              <a:rPr lang="en-US" altLang="ja-JP" sz="2100" dirty="0" smtClean="0"/>
              <a:t>VM</a:t>
            </a:r>
            <a:endParaRPr lang="ja-JP" altLang="en-US" sz="2100" dirty="0"/>
          </a:p>
        </p:txBody>
      </p:sp>
      <p:cxnSp>
        <p:nvCxnSpPr>
          <p:cNvPr id="48" name="直線矢印コネクタ 30"/>
          <p:cNvCxnSpPr/>
          <p:nvPr/>
        </p:nvCxnSpPr>
        <p:spPr>
          <a:xfrm flipV="1">
            <a:off x="6888557" y="5379231"/>
            <a:ext cx="0" cy="81549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33"/>
          <p:cNvCxnSpPr/>
          <p:nvPr/>
        </p:nvCxnSpPr>
        <p:spPr>
          <a:xfrm>
            <a:off x="7852447" y="5366050"/>
            <a:ext cx="0" cy="7966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37"/>
          <p:cNvSpPr txBox="1"/>
          <p:nvPr/>
        </p:nvSpPr>
        <p:spPr>
          <a:xfrm>
            <a:off x="7340055" y="6156913"/>
            <a:ext cx="11333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OS</a:t>
            </a:r>
            <a:r>
              <a:rPr lang="ja-JP" altLang="en-US" dirty="0" smtClean="0"/>
              <a:t>データ</a:t>
            </a:r>
            <a:endParaRPr lang="en-US" altLang="ja-JP" dirty="0" smtClean="0"/>
          </a:p>
        </p:txBody>
      </p:sp>
      <p:sp>
        <p:nvSpPr>
          <p:cNvPr id="58" name="テキスト ボックス 50"/>
          <p:cNvSpPr txBox="1"/>
          <p:nvPr/>
        </p:nvSpPr>
        <p:spPr>
          <a:xfrm>
            <a:off x="7790292" y="5600650"/>
            <a:ext cx="163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データ取得</a:t>
            </a:r>
            <a:endParaRPr kumimoji="1" lang="ja-JP" altLang="en-US" dirty="0"/>
          </a:p>
        </p:txBody>
      </p:sp>
      <p:sp>
        <p:nvSpPr>
          <p:cNvPr id="59" name="角丸四角形 32"/>
          <p:cNvSpPr/>
          <p:nvPr/>
        </p:nvSpPr>
        <p:spPr>
          <a:xfrm>
            <a:off x="267294" y="4411231"/>
            <a:ext cx="5309043" cy="117362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85010" y="4711895"/>
            <a:ext cx="2702731" cy="750042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51545" y="439809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エンクレイヴ</a:t>
            </a:r>
            <a:endParaRPr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68193" y="4914437"/>
            <a:ext cx="15662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仮想アドレス</a:t>
            </a:r>
            <a:endParaRPr lang="en-US" altLang="ja-JP" dirty="0" smtClean="0"/>
          </a:p>
        </p:txBody>
      </p:sp>
      <p:sp>
        <p:nvSpPr>
          <p:cNvPr id="29" name="円/楕円 28"/>
          <p:cNvSpPr/>
          <p:nvPr/>
        </p:nvSpPr>
        <p:spPr>
          <a:xfrm>
            <a:off x="3864567" y="4694585"/>
            <a:ext cx="1637671" cy="7323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07282" y="474468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SGmonitor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ja-JP" altLang="en-US" dirty="0"/>
          </a:p>
        </p:txBody>
      </p:sp>
      <p:cxnSp>
        <p:nvCxnSpPr>
          <p:cNvPr id="32" name="直線矢印コネクタ 31"/>
          <p:cNvCxnSpPr>
            <a:stCxn id="22" idx="3"/>
          </p:cNvCxnSpPr>
          <p:nvPr/>
        </p:nvCxnSpPr>
        <p:spPr>
          <a:xfrm flipV="1">
            <a:off x="3034440" y="5084410"/>
            <a:ext cx="85181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841914" y="4744697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r>
              <a:rPr lang="en-US" altLang="ja-JP" dirty="0" smtClean="0"/>
              <a:t>OCALL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054419" y="56088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ハイパーコール</a:t>
            </a:r>
            <a:endParaRPr lang="en-US" altLang="ja-JP" dirty="0" smtClean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932075" y="6162268"/>
            <a:ext cx="15662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仮想アドレス</a:t>
            </a:r>
            <a:endParaRPr lang="en-US" altLang="ja-JP" dirty="0" smtClean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87783" y="6019939"/>
            <a:ext cx="150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変換</a:t>
            </a:r>
            <a:endParaRPr kumimoji="1" lang="ja-JP" altLang="en-US" dirty="0"/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4511698" y="6341579"/>
            <a:ext cx="88593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384255" y="6162268"/>
            <a:ext cx="156624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mtClean="0"/>
              <a:t>物理アドレス</a:t>
            </a:r>
            <a:endParaRPr lang="en-US" altLang="ja-JP" dirty="0" smtClean="0"/>
          </a:p>
        </p:txBody>
      </p:sp>
      <p:cxnSp>
        <p:nvCxnSpPr>
          <p:cNvPr id="63" name="直線矢印コネクタ 33"/>
          <p:cNvCxnSpPr/>
          <p:nvPr/>
        </p:nvCxnSpPr>
        <p:spPr>
          <a:xfrm>
            <a:off x="4127277" y="5346254"/>
            <a:ext cx="0" cy="8307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418261" y="4755101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69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22" grpId="0" animBg="1"/>
      <p:bldP spid="37" grpId="0"/>
      <p:bldP spid="45" grpId="0"/>
      <p:bldP spid="46" grpId="0" animBg="1"/>
      <p:bldP spid="53" grpId="0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OS</a:t>
            </a:r>
            <a:r>
              <a:rPr lang="ja-JP" altLang="en-US" smtClean="0"/>
              <a:t>データの暗号化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84153" cy="4351338"/>
          </a:xfrm>
        </p:spPr>
        <p:txBody>
          <a:bodyPr/>
          <a:lstStyle/>
          <a:p>
            <a:pPr lvl="0"/>
            <a:r>
              <a:rPr lang="en-US" altLang="ja-JP" dirty="0" smtClean="0"/>
              <a:t>VM</a:t>
            </a:r>
            <a:r>
              <a:rPr lang="ja-JP" altLang="en-US" dirty="0" smtClean="0"/>
              <a:t>内の情報が漏洩しないように取得した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データを暗号化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ハイパーバイザが暗号化し、エンクレイヴ内で復号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それぞれに</a:t>
            </a:r>
            <a:r>
              <a:rPr lang="en-US" altLang="ja-JP" dirty="0" smtClean="0"/>
              <a:t>wolfSSL</a:t>
            </a:r>
            <a:r>
              <a:rPr lang="ja-JP" altLang="en-US" dirty="0" smtClean="0"/>
              <a:t>の</a:t>
            </a:r>
            <a:r>
              <a:rPr lang="en-US" altLang="ja-JP" dirty="0" smtClean="0"/>
              <a:t>AES</a:t>
            </a:r>
            <a:r>
              <a:rPr lang="ja-JP" altLang="en-US" dirty="0"/>
              <a:t>関数</a:t>
            </a:r>
            <a:r>
              <a:rPr lang="ja-JP" altLang="en-US" dirty="0" smtClean="0"/>
              <a:t>を移植</a:t>
            </a:r>
          </a:p>
          <a:p>
            <a:pPr lvl="1"/>
            <a:r>
              <a:rPr lang="ja-JP" altLang="en-US" dirty="0" smtClean="0"/>
              <a:t>取得した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データはエンクレイヴ内でキャッシュ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データ取得・暗号化のオーバヘッドを減らす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" name="テキスト ボックス 45"/>
          <p:cNvSpPr txBox="1"/>
          <p:nvPr/>
        </p:nvSpPr>
        <p:spPr>
          <a:xfrm>
            <a:off x="5411383" y="4705044"/>
            <a:ext cx="1989398" cy="9088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SGmonitor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ja-JP" altLang="en-US" dirty="0"/>
          </a:p>
        </p:txBody>
      </p:sp>
      <p:sp>
        <p:nvSpPr>
          <p:cNvPr id="7" name="正方形/長方形 5"/>
          <p:cNvSpPr/>
          <p:nvPr/>
        </p:nvSpPr>
        <p:spPr>
          <a:xfrm>
            <a:off x="628650" y="6044884"/>
            <a:ext cx="7984153" cy="619352"/>
          </a:xfrm>
          <a:prstGeom prst="rect">
            <a:avLst/>
          </a:prstGeom>
          <a:solidFill>
            <a:srgbClr val="FFE2F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テキスト ボックス 6"/>
          <p:cNvSpPr txBox="1"/>
          <p:nvPr/>
        </p:nvSpPr>
        <p:spPr>
          <a:xfrm>
            <a:off x="860849" y="6271330"/>
            <a:ext cx="219509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 smtClean="0"/>
              <a:t>ハイパーバイザ</a:t>
            </a:r>
            <a:endParaRPr lang="ja-JP" altLang="en-US" sz="2100" dirty="0"/>
          </a:p>
        </p:txBody>
      </p:sp>
      <p:sp>
        <p:nvSpPr>
          <p:cNvPr id="9" name="正方形/長方形 8"/>
          <p:cNvSpPr/>
          <p:nvPr/>
        </p:nvSpPr>
        <p:spPr>
          <a:xfrm>
            <a:off x="726102" y="4627309"/>
            <a:ext cx="4507543" cy="978195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11"/>
          <p:cNvSpPr txBox="1"/>
          <p:nvPr/>
        </p:nvSpPr>
        <p:spPr>
          <a:xfrm>
            <a:off x="2121618" y="432021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エンクレイヴ</a:t>
            </a:r>
            <a:endParaRPr lang="en-US" altLang="ja-JP" dirty="0" smtClean="0"/>
          </a:p>
        </p:txBody>
      </p:sp>
      <p:sp>
        <p:nvSpPr>
          <p:cNvPr id="11" name="テキスト ボックス 29"/>
          <p:cNvSpPr txBox="1"/>
          <p:nvPr/>
        </p:nvSpPr>
        <p:spPr>
          <a:xfrm>
            <a:off x="3934726" y="4988463"/>
            <a:ext cx="11333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OS</a:t>
            </a:r>
            <a:r>
              <a:rPr lang="ja-JP" altLang="en-US" dirty="0" smtClean="0">
                <a:solidFill>
                  <a:schemeClr val="bg1"/>
                </a:solidFill>
              </a:rPr>
              <a:t>データ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cxnSp>
        <p:nvCxnSpPr>
          <p:cNvPr id="16" name="直線矢印コネクタ 39"/>
          <p:cNvCxnSpPr>
            <a:stCxn id="6" idx="2"/>
            <a:endCxn id="11" idx="3"/>
          </p:cNvCxnSpPr>
          <p:nvPr/>
        </p:nvCxnSpPr>
        <p:spPr>
          <a:xfrm flipH="1">
            <a:off x="5068074" y="5159476"/>
            <a:ext cx="34330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44"/>
          <p:cNvCxnSpPr/>
          <p:nvPr/>
        </p:nvCxnSpPr>
        <p:spPr>
          <a:xfrm flipV="1">
            <a:off x="5972598" y="5578317"/>
            <a:ext cx="0" cy="6212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31"/>
          <p:cNvSpPr/>
          <p:nvPr/>
        </p:nvSpPr>
        <p:spPr>
          <a:xfrm>
            <a:off x="628650" y="4309040"/>
            <a:ext cx="7007523" cy="152559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24" name="テキスト ボックス 54"/>
          <p:cNvSpPr txBox="1"/>
          <p:nvPr/>
        </p:nvSpPr>
        <p:spPr>
          <a:xfrm>
            <a:off x="5276536" y="6182136"/>
            <a:ext cx="11333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OS</a:t>
            </a:r>
            <a:r>
              <a:rPr lang="ja-JP" altLang="en-US" dirty="0" smtClean="0">
                <a:solidFill>
                  <a:schemeClr val="bg1"/>
                </a:solidFill>
              </a:rPr>
              <a:t>データ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25" name="テキスト ボックス 43"/>
          <p:cNvSpPr txBox="1"/>
          <p:nvPr/>
        </p:nvSpPr>
        <p:spPr>
          <a:xfrm>
            <a:off x="809850" y="4848535"/>
            <a:ext cx="1028493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sp>
        <p:nvSpPr>
          <p:cNvPr id="26" name="テキスト ボックス 37"/>
          <p:cNvSpPr txBox="1"/>
          <p:nvPr/>
        </p:nvSpPr>
        <p:spPr>
          <a:xfrm>
            <a:off x="7231942" y="6184405"/>
            <a:ext cx="11333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OS</a:t>
            </a:r>
            <a:r>
              <a:rPr lang="ja-JP" altLang="en-US" dirty="0" smtClean="0"/>
              <a:t>データ</a:t>
            </a:r>
            <a:endParaRPr lang="en-US" altLang="ja-JP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06082" y="60222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暗号化</a:t>
            </a:r>
            <a:endParaRPr lang="en-US" altLang="ja-JP" dirty="0" smtClean="0"/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6406083" y="6365509"/>
            <a:ext cx="833850" cy="129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37"/>
          <p:cNvSpPr txBox="1"/>
          <p:nvPr/>
        </p:nvSpPr>
        <p:spPr>
          <a:xfrm>
            <a:off x="1958397" y="4988463"/>
            <a:ext cx="11333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OS</a:t>
            </a:r>
            <a:r>
              <a:rPr lang="ja-JP" altLang="en-US" dirty="0" smtClean="0"/>
              <a:t>データ</a:t>
            </a:r>
            <a:endParaRPr lang="en-US" altLang="ja-JP" dirty="0" smtClean="0"/>
          </a:p>
        </p:txBody>
      </p:sp>
      <p:cxnSp>
        <p:nvCxnSpPr>
          <p:cNvPr id="33" name="直線矢印コネクタ 39"/>
          <p:cNvCxnSpPr/>
          <p:nvPr/>
        </p:nvCxnSpPr>
        <p:spPr>
          <a:xfrm flipH="1">
            <a:off x="3091746" y="5173129"/>
            <a:ext cx="8429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52"/>
          <p:cNvSpPr txBox="1"/>
          <p:nvPr/>
        </p:nvSpPr>
        <p:spPr>
          <a:xfrm>
            <a:off x="3239668" y="48485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smtClean="0"/>
              <a:t>復号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15944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7" grpId="0"/>
      <p:bldP spid="30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暗号鍵の安全な共有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エンクレイヴはハイパーバイザと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データを暗号化するための暗号鍵を共有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生成した暗号鍵をハイパーバイザの公開鍵で暗号化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ハイパーバイザだけが秘密鍵で復号可能</a:t>
            </a:r>
          </a:p>
          <a:p>
            <a:pPr lvl="1"/>
            <a:r>
              <a:rPr lang="ja-JP" altLang="en-US" dirty="0" smtClean="0"/>
              <a:t>信頼できる第三者機関による電子署名も検証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正しい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のみが暗号鍵を登録可能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88459" y="6076503"/>
            <a:ext cx="8317700" cy="723550"/>
          </a:xfrm>
          <a:prstGeom prst="rect">
            <a:avLst/>
          </a:prstGeom>
          <a:solidFill>
            <a:srgbClr val="FFE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744935" y="4687361"/>
            <a:ext cx="3823910" cy="839657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5290" y="4388624"/>
            <a:ext cx="173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エンクレイヴ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3605" y="6415320"/>
            <a:ext cx="24307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 smtClean="0"/>
              <a:t>ハイパーバイザ</a:t>
            </a:r>
            <a:endParaRPr lang="ja-JP" altLang="en-US" sz="2100" dirty="0"/>
          </a:p>
        </p:txBody>
      </p:sp>
      <p:cxnSp>
        <p:nvCxnSpPr>
          <p:cNvPr id="14" name="直線矢印コネクタ 13"/>
          <p:cNvCxnSpPr>
            <a:stCxn id="35" idx="3"/>
          </p:cNvCxnSpPr>
          <p:nvPr/>
        </p:nvCxnSpPr>
        <p:spPr>
          <a:xfrm flipV="1">
            <a:off x="2539885" y="5123963"/>
            <a:ext cx="134850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678540" y="4799027"/>
            <a:ext cx="132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smtClean="0"/>
              <a:t>暗号化</a:t>
            </a:r>
            <a:endParaRPr kumimoji="1" lang="ja-JP" altLang="en-US" b="1" dirty="0"/>
          </a:p>
        </p:txBody>
      </p:sp>
      <p:sp>
        <p:nvSpPr>
          <p:cNvPr id="22" name="円/楕円 21"/>
          <p:cNvSpPr/>
          <p:nvPr/>
        </p:nvSpPr>
        <p:spPr>
          <a:xfrm>
            <a:off x="5487003" y="4723052"/>
            <a:ext cx="1825708" cy="79828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10049" y="4799027"/>
            <a:ext cx="148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SGmonitor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ライブラリ</a:t>
            </a:r>
            <a:endParaRPr lang="ja-JP" altLang="en-US" dirty="0"/>
          </a:p>
        </p:txBody>
      </p:sp>
      <p:cxnSp>
        <p:nvCxnSpPr>
          <p:cNvPr id="27" name="直線矢印コネクタ 26"/>
          <p:cNvCxnSpPr>
            <a:endCxn id="22" idx="2"/>
          </p:cNvCxnSpPr>
          <p:nvPr/>
        </p:nvCxnSpPr>
        <p:spPr>
          <a:xfrm flipV="1">
            <a:off x="4372004" y="5122194"/>
            <a:ext cx="111499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594684" y="4787022"/>
            <a:ext cx="87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OCALL</a:t>
            </a:r>
            <a:endParaRPr lang="en-US" altLang="ja-JP" dirty="0" smtClean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6029066" y="5504085"/>
            <a:ext cx="0" cy="8195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318760" y="5713907"/>
            <a:ext cx="199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ハイパーコール</a:t>
            </a:r>
            <a:endParaRPr lang="en-US" altLang="ja-JP" dirty="0" smtClean="0"/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6481276" y="6374713"/>
            <a:ext cx="1316271" cy="460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6765264" y="6061170"/>
            <a:ext cx="132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/>
              <a:t>復号</a:t>
            </a:r>
            <a:endParaRPr kumimoji="1" lang="ja-JP" altLang="en-US" b="1" dirty="0"/>
          </a:p>
        </p:txBody>
      </p:sp>
      <p:sp>
        <p:nvSpPr>
          <p:cNvPr id="28" name="角丸四角形 27"/>
          <p:cNvSpPr/>
          <p:nvPr/>
        </p:nvSpPr>
        <p:spPr>
          <a:xfrm>
            <a:off x="373605" y="4380391"/>
            <a:ext cx="7089875" cy="131580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569115" y="5156354"/>
            <a:ext cx="1081891" cy="344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550638" y="6415320"/>
            <a:ext cx="1081891" cy="34412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78540" y="5143751"/>
            <a:ext cx="97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公開鍵</a:t>
            </a:r>
            <a:endParaRPr kumimoji="1" lang="ja-JP" altLang="en-US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61190" y="6408578"/>
            <a:ext cx="97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秘密</a:t>
            </a:r>
            <a:r>
              <a:rPr kumimoji="1" lang="ja-JP" altLang="en-US" b="1" dirty="0" smtClean="0"/>
              <a:t>鍵</a:t>
            </a:r>
            <a:endParaRPr kumimoji="1" lang="ja-JP" altLang="en-US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54" y="4525094"/>
            <a:ext cx="1031243" cy="95656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729230" y="5504726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第三者機関</a:t>
            </a:r>
            <a:endParaRPr kumimoji="1" lang="ja-JP" altLang="en-US" dirty="0"/>
          </a:p>
        </p:txBody>
      </p:sp>
      <p:sp>
        <p:nvSpPr>
          <p:cNvPr id="34" name="テキスト ボックス 43"/>
          <p:cNvSpPr txBox="1"/>
          <p:nvPr/>
        </p:nvSpPr>
        <p:spPr>
          <a:xfrm>
            <a:off x="878237" y="4775686"/>
            <a:ext cx="1017800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pic>
        <p:nvPicPr>
          <p:cNvPr id="35" name="Picture 2" descr="http://free-icon.web-tuhan.net/wp-content/uploads/2014/02/f_007_128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43" y="4851665"/>
            <a:ext cx="581642" cy="5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free-icon.web-tuhan.net/wp-content/uploads/2014/02/f_007_128.png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93" y="4848066"/>
            <a:ext cx="581642" cy="5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free-icon.web-tuhan.net/wp-content/uploads/2014/02/f_007_128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58" y="6136587"/>
            <a:ext cx="581642" cy="5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free-icon.web-tuhan.net/wp-content/uploads/2014/02/f_007_128.png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95" y="6124499"/>
            <a:ext cx="581642" cy="5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4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9" grpId="0"/>
      <p:bldP spid="4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SGmonitor</a:t>
            </a:r>
            <a:r>
              <a:rPr lang="ja-JP" altLang="en-US" dirty="0" smtClean="0"/>
              <a:t>における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の開発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をカーネルモジュールのように開発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カーネルのヘッダファイルを使用</a:t>
            </a:r>
          </a:p>
          <a:p>
            <a:pPr lvl="1"/>
            <a:r>
              <a:rPr kumimoji="1" lang="ja-JP" altLang="en-US" dirty="0" err="1" smtClean="0"/>
              <a:t>コード変換により</a:t>
            </a:r>
            <a:r>
              <a:rPr lang="ja-JP" altLang="en-US" dirty="0"/>
              <a:t>透過的に</a:t>
            </a:r>
            <a:r>
              <a:rPr lang="en-US" altLang="ja-JP" dirty="0"/>
              <a:t>OS</a:t>
            </a:r>
            <a:r>
              <a:rPr lang="ja-JP" altLang="en-US" dirty="0"/>
              <a:t>データを取得</a:t>
            </a:r>
            <a:endParaRPr kumimoji="1" lang="en-US" altLang="ja-JP" dirty="0" err="1" smtClean="0"/>
          </a:p>
          <a:p>
            <a:pPr lvl="2"/>
            <a:r>
              <a:rPr kumimoji="1" lang="en-US" altLang="ja-JP" dirty="0" smtClean="0"/>
              <a:t>IDS</a:t>
            </a:r>
            <a:r>
              <a:rPr lang="ja-JP" altLang="en-US" dirty="0" smtClean="0"/>
              <a:t>の開発者はオフロードを意識する必要はない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3909" y="3604857"/>
            <a:ext cx="7496182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v</a:t>
            </a:r>
            <a:r>
              <a:rPr lang="en-US" altLang="ja-JP" sz="2400" dirty="0" smtClean="0"/>
              <a:t>oid </a:t>
            </a:r>
            <a:r>
              <a:rPr lang="en-US" altLang="ja-JP" sz="2400" dirty="0" err="1" smtClean="0"/>
              <a:t>plist</a:t>
            </a:r>
            <a:r>
              <a:rPr lang="en-US" altLang="ja-JP" sz="2400" dirty="0" smtClean="0"/>
              <a:t>(void)</a:t>
            </a:r>
          </a:p>
          <a:p>
            <a:r>
              <a:rPr lang="en-US" altLang="ja-JP" sz="2400" dirty="0" smtClean="0"/>
              <a:t>{</a:t>
            </a:r>
          </a:p>
          <a:p>
            <a:r>
              <a:rPr lang="en-US" altLang="ja-JP" sz="2400" dirty="0" smtClean="0"/>
              <a:t>    </a:t>
            </a:r>
            <a:r>
              <a:rPr lang="en-US" altLang="ja-JP" sz="2400" dirty="0" err="1" smtClean="0"/>
              <a:t>struct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task_struct</a:t>
            </a:r>
            <a:r>
              <a:rPr lang="en-US" altLang="ja-JP" sz="2400" dirty="0" smtClean="0"/>
              <a:t> *p;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p = </a:t>
            </a:r>
            <a:r>
              <a:rPr lang="en-US" altLang="ja-JP" sz="2400" dirty="0" err="1" smtClean="0"/>
              <a:t>init_task</a:t>
            </a:r>
            <a:r>
              <a:rPr lang="en-US" altLang="ja-JP" sz="2400" dirty="0" smtClean="0"/>
              <a:t>;</a:t>
            </a:r>
            <a:endParaRPr lang="en-US" altLang="ja-JP" sz="2400" dirty="0"/>
          </a:p>
          <a:p>
            <a:r>
              <a:rPr lang="en-US" altLang="ja-JP" sz="2400" dirty="0" smtClean="0"/>
              <a:t>    do </a:t>
            </a:r>
            <a:r>
              <a:rPr lang="en-US" altLang="ja-JP" sz="2400" dirty="0"/>
              <a:t>{ </a:t>
            </a:r>
            <a:endParaRPr lang="en-US" altLang="ja-JP" sz="2400" dirty="0" smtClean="0"/>
          </a:p>
          <a:p>
            <a:r>
              <a:rPr lang="en-US" altLang="ja-JP" sz="2400" dirty="0"/>
              <a:t>       </a:t>
            </a:r>
            <a:r>
              <a:rPr lang="en-US" altLang="ja-JP" sz="2400" dirty="0" smtClean="0"/>
              <a:t>  p </a:t>
            </a:r>
            <a:r>
              <a:rPr lang="en-US" altLang="ja-JP" sz="2400" dirty="0"/>
              <a:t>= </a:t>
            </a:r>
            <a:r>
              <a:rPr lang="en-US" altLang="ja-JP" sz="2400" dirty="0" err="1"/>
              <a:t>list_entry</a:t>
            </a:r>
            <a:r>
              <a:rPr lang="en-US" altLang="ja-JP" sz="2400" dirty="0"/>
              <a:t>(p-&gt;</a:t>
            </a:r>
            <a:r>
              <a:rPr lang="en-US" altLang="ja-JP" sz="2400" dirty="0" err="1"/>
              <a:t>tasks.next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struct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task_struct</a:t>
            </a:r>
            <a:r>
              <a:rPr lang="en-US" altLang="ja-JP" sz="2400" dirty="0"/>
              <a:t>, tasks</a:t>
            </a:r>
            <a:r>
              <a:rPr lang="en-US" altLang="ja-JP" sz="2400" dirty="0" smtClean="0"/>
              <a:t>);</a:t>
            </a:r>
          </a:p>
          <a:p>
            <a:r>
              <a:rPr lang="en-US" altLang="ja-JP" sz="2400" dirty="0" smtClean="0"/>
              <a:t>    } </a:t>
            </a:r>
            <a:r>
              <a:rPr lang="en-US" altLang="ja-JP" sz="2400" dirty="0"/>
              <a:t>while (p != </a:t>
            </a:r>
            <a:r>
              <a:rPr lang="en-US" altLang="ja-JP" sz="2400" dirty="0" err="1"/>
              <a:t>init_task</a:t>
            </a:r>
            <a:r>
              <a:rPr lang="en-US" altLang="ja-JP" sz="2400" dirty="0" smtClean="0"/>
              <a:t>);</a:t>
            </a:r>
          </a:p>
          <a:p>
            <a:r>
              <a:rPr lang="en-US" altLang="ja-JP" sz="2400" dirty="0"/>
              <a:t>}</a:t>
            </a:r>
            <a:r>
              <a:rPr lang="en-US" altLang="ja-JP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0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透過的な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データの取得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LLView </a:t>
            </a:r>
            <a:r>
              <a:rPr lang="en-US" altLang="ja-JP" dirty="0"/>
              <a:t>[</a:t>
            </a:r>
            <a:r>
              <a:rPr lang="ja-JP" altLang="en-US" dirty="0"/>
              <a:t>尾崎ら</a:t>
            </a:r>
            <a:r>
              <a:rPr lang="en-US" altLang="ja-JP" dirty="0"/>
              <a:t>’18]</a:t>
            </a:r>
            <a:r>
              <a:rPr lang="ja-JP" altLang="en-US" dirty="0" smtClean="0"/>
              <a:t>を</a:t>
            </a:r>
            <a:r>
              <a:rPr lang="en-US" altLang="ja-JP" dirty="0"/>
              <a:t>SGX</a:t>
            </a:r>
            <a:r>
              <a:rPr lang="ja-JP" altLang="en-US" dirty="0"/>
              <a:t>に対応させ、それを用いて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をコンパイル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LLVM</a:t>
            </a:r>
            <a:r>
              <a:rPr lang="ja-JP" altLang="en-US" dirty="0" smtClean="0"/>
              <a:t>でコンパイルする際に生成された中間表現を変換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load</a:t>
            </a:r>
            <a:r>
              <a:rPr lang="ja-JP" altLang="en-US" dirty="0" smtClean="0"/>
              <a:t>命令の前</a:t>
            </a:r>
            <a:r>
              <a:rPr lang="ja-JP" altLang="en-US" dirty="0"/>
              <a:t>で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データを取得する関数を呼び出す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12930" y="4139801"/>
            <a:ext cx="61181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%1 = load i64, i64* %jiffies</a:t>
            </a:r>
            <a:r>
              <a:rPr lang="mr-IN" altLang="ja-JP" dirty="0" smtClean="0"/>
              <a:t> </a:t>
            </a:r>
            <a:endParaRPr lang="en-US" altLang="ja-JP" dirty="0"/>
          </a:p>
          <a:p>
            <a:r>
              <a:rPr lang="en-US" altLang="ja-JP" dirty="0" smtClean="0"/>
              <a:t>%2 = </a:t>
            </a:r>
            <a:r>
              <a:rPr lang="en-US" altLang="ja-JP" dirty="0" err="1" smtClean="0"/>
              <a:t>udiv</a:t>
            </a:r>
            <a:r>
              <a:rPr lang="en-US" altLang="ja-JP" dirty="0" smtClean="0"/>
              <a:t> i64 %1, 250</a:t>
            </a:r>
            <a:r>
              <a:rPr lang="mr-IN" altLang="ja-JP" dirty="0" smtClean="0"/>
              <a:t> </a:t>
            </a:r>
            <a:endParaRPr lang="mr-IN" altLang="ja-JP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12930" y="5269461"/>
            <a:ext cx="61181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%1 = </a:t>
            </a:r>
            <a:r>
              <a:rPr lang="en-US" altLang="ja-JP" dirty="0" err="1"/>
              <a:t>bitcast</a:t>
            </a:r>
            <a:r>
              <a:rPr lang="en-US" altLang="ja-JP" dirty="0"/>
              <a:t> i64* %jiffies to i8* </a:t>
            </a:r>
            <a:endParaRPr lang="en-US" altLang="ja-JP" dirty="0" smtClean="0"/>
          </a:p>
          <a:p>
            <a:r>
              <a:rPr lang="en-US" altLang="ja-JP" dirty="0" smtClean="0"/>
              <a:t>%2 = </a:t>
            </a:r>
            <a:r>
              <a:rPr lang="en-US" altLang="ja-JP" dirty="0" smtClean="0">
                <a:solidFill>
                  <a:srgbClr val="FF0000"/>
                </a:solidFill>
              </a:rPr>
              <a:t>call i8* @</a:t>
            </a:r>
            <a:r>
              <a:rPr lang="en-US" altLang="ja-JP" dirty="0" err="1" smtClean="0">
                <a:solidFill>
                  <a:srgbClr val="FF0000"/>
                </a:solidFill>
              </a:rPr>
              <a:t>g_map</a:t>
            </a:r>
            <a:r>
              <a:rPr lang="en-US" altLang="ja-JP" dirty="0" smtClean="0">
                <a:solidFill>
                  <a:srgbClr val="FF0000"/>
                </a:solidFill>
              </a:rPr>
              <a:t>(i8* %1)</a:t>
            </a:r>
            <a:r>
              <a:rPr lang="mr-IN" altLang="ja-JP" dirty="0" smtClean="0">
                <a:solidFill>
                  <a:srgbClr val="FF0000"/>
                </a:solidFill>
              </a:rPr>
              <a:t> 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%3 = </a:t>
            </a:r>
            <a:r>
              <a:rPr lang="en-US" altLang="ja-JP" dirty="0" err="1" smtClean="0"/>
              <a:t>bitcast</a:t>
            </a:r>
            <a:r>
              <a:rPr lang="en-US" altLang="ja-JP" dirty="0" smtClean="0"/>
              <a:t> i8* %2 to i64*</a:t>
            </a:r>
            <a:r>
              <a:rPr lang="mr-IN" altLang="ja-JP" dirty="0" smtClean="0"/>
              <a:t> </a:t>
            </a:r>
            <a:endParaRPr lang="en-US" altLang="ja-JP" dirty="0" smtClean="0"/>
          </a:p>
          <a:p>
            <a:r>
              <a:rPr lang="en-US" altLang="ja-JP" dirty="0" smtClean="0"/>
              <a:t>%4 = load i64, i64* %3</a:t>
            </a:r>
          </a:p>
          <a:p>
            <a:r>
              <a:rPr lang="en-US" altLang="ja-JP" dirty="0" smtClean="0"/>
              <a:t>%5 = </a:t>
            </a:r>
            <a:r>
              <a:rPr lang="en-US" altLang="ja-JP" dirty="0" err="1" smtClean="0"/>
              <a:t>udiv</a:t>
            </a:r>
            <a:r>
              <a:rPr lang="en-US" altLang="ja-JP" dirty="0" smtClean="0"/>
              <a:t> i64 %4, 250</a:t>
            </a:r>
            <a:r>
              <a:rPr lang="mr-IN" altLang="ja-JP" dirty="0" smtClean="0"/>
              <a:t> </a:t>
            </a:r>
            <a:endParaRPr lang="mr-IN" altLang="ja-JP" dirty="0"/>
          </a:p>
        </p:txBody>
      </p:sp>
      <p:sp>
        <p:nvSpPr>
          <p:cNvPr id="13" name="下矢印 12"/>
          <p:cNvSpPr/>
          <p:nvPr/>
        </p:nvSpPr>
        <p:spPr>
          <a:xfrm>
            <a:off x="4151870" y="4786132"/>
            <a:ext cx="840259" cy="483329"/>
          </a:xfrm>
          <a:prstGeom prst="down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ハートビートによる動作確認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チャレンジ・レスポンスを利用して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が正常に動作していることを確認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リモートホストからチャレンジ（乱数）を送信</a:t>
            </a:r>
            <a:endParaRPr lang="en-US" altLang="ja-JP" dirty="0" smtClean="0"/>
          </a:p>
          <a:p>
            <a:pPr lvl="2"/>
            <a:r>
              <a:rPr lang="en-US" altLang="ja-JP" dirty="0"/>
              <a:t>ECALL</a:t>
            </a:r>
            <a:r>
              <a:rPr lang="ja-JP" altLang="en-US" dirty="0"/>
              <a:t>を用いてエンクレイヴを呼び出す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エンクレイヴ内でレスポンスを計算して返送</a:t>
            </a:r>
          </a:p>
          <a:p>
            <a:pPr lvl="0"/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35" name="スライド番号プレースホルダー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FFC-D99B-AD4B-B43B-3D0DBB0BA1FA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575681" y="4757810"/>
            <a:ext cx="3109669" cy="1382795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64114" y="3962399"/>
            <a:ext cx="1787514" cy="241452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711" y="646649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リモートホスト</a:t>
            </a:r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3405239" y="4644597"/>
            <a:ext cx="1545600" cy="149600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>
            <a:endCxn id="23" idx="1"/>
          </p:cNvCxnSpPr>
          <p:nvPr/>
        </p:nvCxnSpPr>
        <p:spPr>
          <a:xfrm flipV="1">
            <a:off x="1784310" y="4863682"/>
            <a:ext cx="184727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536977" y="508583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 smtClean="0"/>
              <a:t>SGmonitor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ライブラリ</a:t>
            </a:r>
            <a:endParaRPr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41610" y="4699224"/>
            <a:ext cx="74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ECALL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5539" y="4532658"/>
            <a:ext cx="65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送信</a:t>
            </a:r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4881097" y="5003382"/>
            <a:ext cx="106855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6262123" y="438847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エンクレイヴ</a:t>
            </a:r>
            <a:endParaRPr lang="en-US" altLang="ja-JP" dirty="0" smtClean="0"/>
          </a:p>
        </p:txBody>
      </p:sp>
      <p:cxnSp>
        <p:nvCxnSpPr>
          <p:cNvPr id="46" name="直線矢印コネクタ 45"/>
          <p:cNvCxnSpPr>
            <a:stCxn id="59" idx="1"/>
          </p:cNvCxnSpPr>
          <p:nvPr/>
        </p:nvCxnSpPr>
        <p:spPr>
          <a:xfrm flipH="1" flipV="1">
            <a:off x="4792411" y="5867103"/>
            <a:ext cx="19981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870564" y="4587106"/>
            <a:ext cx="9376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mtClean="0"/>
              <a:t>チャレンジ</a:t>
            </a:r>
            <a:endParaRPr lang="en-US" altLang="ja-JP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932586" y="4876818"/>
            <a:ext cx="13679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mtClean="0"/>
              <a:t>チャレンジ</a:t>
            </a:r>
            <a:endParaRPr lang="en-US" altLang="ja-JP" dirty="0" smtClean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790551" y="5707951"/>
            <a:ext cx="1414231" cy="3701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mtClean="0"/>
              <a:t>レスポンス</a:t>
            </a:r>
            <a:endParaRPr lang="en-US" altLang="ja-JP" dirty="0" smtClean="0"/>
          </a:p>
        </p:txBody>
      </p:sp>
      <p:cxnSp>
        <p:nvCxnSpPr>
          <p:cNvPr id="64" name="直線矢印コネクタ 63"/>
          <p:cNvCxnSpPr/>
          <p:nvPr/>
        </p:nvCxnSpPr>
        <p:spPr>
          <a:xfrm flipH="1">
            <a:off x="870564" y="5892617"/>
            <a:ext cx="274331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7726116" y="4876818"/>
            <a:ext cx="8811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暗号鍵</a:t>
            </a:r>
            <a:endParaRPr lang="en-US" altLang="ja-JP" dirty="0" smtClean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310524" y="48793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＋</a:t>
            </a:r>
            <a:endParaRPr lang="en-US" altLang="ja-JP" b="1" dirty="0" smtClean="0"/>
          </a:p>
        </p:txBody>
      </p:sp>
      <p:cxnSp>
        <p:nvCxnSpPr>
          <p:cNvPr id="78" name="直線矢印コネクタ 77"/>
          <p:cNvCxnSpPr/>
          <p:nvPr/>
        </p:nvCxnSpPr>
        <p:spPr>
          <a:xfrm flipH="1">
            <a:off x="7518273" y="5233437"/>
            <a:ext cx="0" cy="4745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5958560" y="5304736"/>
            <a:ext cx="155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/>
              <a:t>ハッシュ</a:t>
            </a:r>
            <a:r>
              <a:rPr lang="ja-JP" altLang="en-US" b="1" dirty="0" smtClean="0"/>
              <a:t>計算</a:t>
            </a:r>
            <a:endParaRPr lang="en-US" altLang="ja-JP" b="1" dirty="0" smtClean="0"/>
          </a:p>
        </p:txBody>
      </p:sp>
      <p:sp>
        <p:nvSpPr>
          <p:cNvPr id="31" name="角丸四角形 30"/>
          <p:cNvSpPr/>
          <p:nvPr/>
        </p:nvSpPr>
        <p:spPr>
          <a:xfrm>
            <a:off x="3225964" y="4331733"/>
            <a:ext cx="5617944" cy="193057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40" name="テキスト ボックス 18"/>
          <p:cNvSpPr txBox="1"/>
          <p:nvPr/>
        </p:nvSpPr>
        <p:spPr>
          <a:xfrm>
            <a:off x="4864031" y="3976154"/>
            <a:ext cx="280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SGX</a:t>
            </a:r>
            <a:r>
              <a:rPr lang="ja-JP" altLang="en-US" dirty="0" smtClean="0"/>
              <a:t>アプリケーション</a:t>
            </a:r>
            <a:endParaRPr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 flipH="1">
            <a:off x="282678" y="4090560"/>
            <a:ext cx="8930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暗号鍵</a:t>
            </a:r>
            <a:endParaRPr lang="en-US" altLang="ja-JP" dirty="0" smtClean="0"/>
          </a:p>
        </p:txBody>
      </p:sp>
      <p:cxnSp>
        <p:nvCxnSpPr>
          <p:cNvPr id="49" name="直線矢印コネクタ 48"/>
          <p:cNvCxnSpPr/>
          <p:nvPr/>
        </p:nvCxnSpPr>
        <p:spPr>
          <a:xfrm flipH="1">
            <a:off x="505870" y="4459892"/>
            <a:ext cx="0" cy="124131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endCxn id="53" idx="1"/>
          </p:cNvCxnSpPr>
          <p:nvPr/>
        </p:nvCxnSpPr>
        <p:spPr>
          <a:xfrm>
            <a:off x="505870" y="4899484"/>
            <a:ext cx="364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159428" y="57321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一致</a:t>
            </a:r>
            <a:endParaRPr lang="en-US" altLang="ja-JP" dirty="0" smtClean="0"/>
          </a:p>
        </p:txBody>
      </p:sp>
      <p:sp>
        <p:nvSpPr>
          <p:cNvPr id="37" name="角丸四角形 36"/>
          <p:cNvSpPr/>
          <p:nvPr/>
        </p:nvSpPr>
        <p:spPr>
          <a:xfrm>
            <a:off x="3033122" y="3962400"/>
            <a:ext cx="5946764" cy="241452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39018" y="641137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監視対象</a:t>
            </a:r>
            <a:r>
              <a:rPr kumimoji="1" lang="ja-JP" altLang="en-US" smtClean="0"/>
              <a:t>ホスト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67280" y="5314123"/>
            <a:ext cx="1555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ハッシュ計算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1469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53" grpId="0" animBg="1"/>
      <p:bldP spid="56" grpId="0" animBg="1"/>
      <p:bldP spid="59" grpId="0" animBg="1"/>
      <p:bldP spid="69" grpId="0"/>
      <p:bldP spid="86" grpId="0"/>
      <p:bldP spid="55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実験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目的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SGmonitor</a:t>
            </a:r>
            <a:r>
              <a:rPr lang="ja-JP" altLang="en-US" dirty="0" smtClean="0"/>
              <a:t>を用いた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の動作確認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内の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データを取得する時間の測定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SGmonitor</a:t>
            </a:r>
            <a:r>
              <a:rPr lang="ja-JP" altLang="en-US" dirty="0" smtClean="0"/>
              <a:t>（データ暗号化の有無）、</a:t>
            </a:r>
            <a:r>
              <a:rPr lang="en-US" altLang="ja-JP" dirty="0" smtClean="0"/>
              <a:t>SGX</a:t>
            </a:r>
            <a:r>
              <a:rPr lang="ja-JP" altLang="en-US" dirty="0" smtClean="0"/>
              <a:t>を用いない従来手法を比較</a:t>
            </a:r>
            <a:endParaRPr lang="en-US" altLang="ja-JP" dirty="0"/>
          </a:p>
          <a:p>
            <a:pPr lvl="1"/>
            <a:r>
              <a:rPr lang="ja-JP" altLang="en-US" dirty="0" smtClean="0"/>
              <a:t>プロセス数と</a:t>
            </a:r>
            <a:r>
              <a:rPr lang="en-US" altLang="ja-JP" dirty="0" smtClean="0"/>
              <a:t>EPC</a:t>
            </a:r>
            <a:r>
              <a:rPr lang="ja-JP" altLang="en-US" dirty="0" smtClean="0"/>
              <a:t>サイズの影響の測定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18</a:t>
            </a:fld>
            <a:endParaRPr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321815"/>
              </p:ext>
            </p:extLst>
          </p:nvPr>
        </p:nvGraphicFramePr>
        <p:xfrm>
          <a:off x="180247" y="4991694"/>
          <a:ext cx="4280542" cy="17180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86332"/>
                <a:gridCol w="2494210"/>
              </a:tblGrid>
              <a:tr h="42950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ホスト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95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CPU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Intel</a:t>
                      </a:r>
                      <a:r>
                        <a:rPr kumimoji="1" lang="en-US" altLang="ja-JP" baseline="0" dirty="0" smtClean="0"/>
                        <a:t> Xeon E3-1225 v5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295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メモリ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295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仮想化システム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Xen-SGX 4.7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8821"/>
              </p:ext>
            </p:extLst>
          </p:nvPr>
        </p:nvGraphicFramePr>
        <p:xfrm>
          <a:off x="4609070" y="4522935"/>
          <a:ext cx="4255830" cy="218678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10048"/>
                <a:gridCol w="1472891"/>
                <a:gridCol w="1472891"/>
              </a:tblGrid>
              <a:tr h="48416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監視対象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VM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IDS VM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41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仮想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CPU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数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61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メモリ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2GB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6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OS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Linux 4.4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Linux 4.13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61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EPC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0MB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32MB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5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IDS</a:t>
            </a:r>
            <a:r>
              <a:rPr lang="ja-JP" altLang="en-US" smtClean="0"/>
              <a:t>の動作確認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内のプロセス一覧を取得して表示する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を作成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プロセス</a:t>
            </a:r>
            <a:r>
              <a:rPr lang="en-US" altLang="ja-JP" dirty="0" smtClean="0"/>
              <a:t>ID</a:t>
            </a:r>
            <a:r>
              <a:rPr lang="ja-JP" altLang="en-US" dirty="0" smtClean="0"/>
              <a:t>とプロセス名が正しく取得できていることを確認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166</a:t>
            </a:r>
            <a:r>
              <a:rPr lang="ja-JP" altLang="en-US" dirty="0" smtClean="0"/>
              <a:t>プロセス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55" y="3319988"/>
            <a:ext cx="2296695" cy="29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4378581" y="4043153"/>
            <a:ext cx="4019387" cy="2402479"/>
          </a:xfrm>
          <a:custGeom>
            <a:avLst/>
            <a:gdLst>
              <a:gd name="T0" fmla="*/ 5190 w 21600"/>
              <a:gd name="T1" fmla="*/ 500063 h 21600"/>
              <a:gd name="T2" fmla="*/ 836612 w 21600"/>
              <a:gd name="T3" fmla="*/ 999060 h 21600"/>
              <a:gd name="T4" fmla="*/ 1671831 w 21600"/>
              <a:gd name="T5" fmla="*/ 500063 h 21600"/>
              <a:gd name="T6" fmla="*/ 836612 w 21600"/>
              <a:gd name="T7" fmla="*/ 571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 sz="135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侵入検知システム（</a:t>
            </a:r>
            <a:r>
              <a:rPr lang="en-US" altLang="ja-JP" smtClean="0"/>
              <a:t>IDS</a:t>
            </a:r>
            <a:r>
              <a:rPr lang="ja-JP" altLang="en-US" smtClean="0"/>
              <a:t>）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IaaS</a:t>
            </a:r>
            <a:r>
              <a:rPr lang="ja-JP" altLang="en-US" dirty="0" smtClean="0"/>
              <a:t>型クラウドが普及している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仮想マシン（</a:t>
            </a:r>
            <a:r>
              <a:rPr lang="en-US" altLang="ja-JP" dirty="0" smtClean="0"/>
              <a:t>VM</a:t>
            </a:r>
            <a:r>
              <a:rPr lang="ja-JP" altLang="en-US" dirty="0" smtClean="0"/>
              <a:t>）を提供する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はインターネット経由で攻撃を受けやすい</a:t>
            </a:r>
            <a:endParaRPr lang="en-US" altLang="ja-JP" dirty="0" smtClean="0"/>
          </a:p>
          <a:p>
            <a:r>
              <a:rPr lang="en-US" altLang="ja-JP" dirty="0" smtClean="0"/>
              <a:t>IDS</a:t>
            </a:r>
            <a:r>
              <a:rPr lang="ja-JP" altLang="en-US" dirty="0" smtClean="0"/>
              <a:t>を用いて</a:t>
            </a:r>
            <a:r>
              <a:rPr lang="en-US" altLang="ja-JP" dirty="0" smtClean="0"/>
              <a:t>VM</a:t>
            </a:r>
            <a:r>
              <a:rPr lang="ja-JP" altLang="en-US" dirty="0" smtClean="0"/>
              <a:t>を監視する必要がある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内で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を動かすと侵入時に無効化される恐れ</a:t>
            </a:r>
            <a:endParaRPr lang="en-US" altLang="ja-JP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5" name="Picture 39" descr="F:\EndUser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46" y="4507862"/>
            <a:ext cx="1071462" cy="153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615165" y="4855363"/>
            <a:ext cx="172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インターネット</a:t>
            </a:r>
            <a:endParaRPr lang="ja-JP" altLang="en-US" sz="135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0046" y="6092999"/>
            <a:ext cx="881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ユーザ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93748" y="6492880"/>
            <a:ext cx="1077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クラウド</a:t>
            </a: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2036455" y="5228485"/>
            <a:ext cx="3545226" cy="84339"/>
          </a:xfrm>
          <a:custGeom>
            <a:avLst/>
            <a:gdLst>
              <a:gd name="T0" fmla="*/ 0 w 2017"/>
              <a:gd name="T1" fmla="*/ 0 h 97"/>
              <a:gd name="T2" fmla="*/ 1008 w 2017"/>
              <a:gd name="T3" fmla="*/ 0 h 97"/>
              <a:gd name="T4" fmla="*/ 912 w 2017"/>
              <a:gd name="T5" fmla="*/ 96 h 97"/>
              <a:gd name="T6" fmla="*/ 2016 w 2017"/>
              <a:gd name="T7" fmla="*/ 96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>
            <a:solidFill>
              <a:srgbClr val="CF0E30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948" y="5696320"/>
            <a:ext cx="853765" cy="85376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764234" y="6528472"/>
            <a:ext cx="881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攻撃者</a:t>
            </a:r>
            <a:endParaRPr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43446" y="6195622"/>
            <a:ext cx="142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攻撃</a:t>
            </a:r>
            <a:endParaRPr lang="ja-JP" altLang="en-US" sz="1600" dirty="0"/>
          </a:p>
        </p:txBody>
      </p:sp>
      <p:cxnSp>
        <p:nvCxnSpPr>
          <p:cNvPr id="7" name="カギ線コネクタ 6"/>
          <p:cNvCxnSpPr/>
          <p:nvPr/>
        </p:nvCxnSpPr>
        <p:spPr>
          <a:xfrm flipV="1">
            <a:off x="3568713" y="5734997"/>
            <a:ext cx="2889237" cy="416270"/>
          </a:xfrm>
          <a:prstGeom prst="bentConnector3">
            <a:avLst>
              <a:gd name="adj1" fmla="val 99971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5581681" y="4663636"/>
            <a:ext cx="1613185" cy="10503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31632" y="4323009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/>
              <a:t>VM</a:t>
            </a:r>
            <a:endParaRPr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94743" y="4894783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sp>
        <p:nvSpPr>
          <p:cNvPr id="31" name="Cross 7"/>
          <p:cNvSpPr/>
          <p:nvPr/>
        </p:nvSpPr>
        <p:spPr>
          <a:xfrm rot="18705636">
            <a:off x="6090073" y="4922148"/>
            <a:ext cx="626019" cy="626019"/>
          </a:xfrm>
          <a:prstGeom prst="plus">
            <a:avLst>
              <a:gd name="adj" fmla="val 43447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200" y="4983742"/>
            <a:ext cx="827706" cy="82770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067266" y="57349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侵入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6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29" grpId="0" animBg="1"/>
      <p:bldP spid="31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OS</a:t>
            </a:r>
            <a:r>
              <a:rPr lang="ja-JP" altLang="en-US" smtClean="0"/>
              <a:t>データの取得時間</a:t>
            </a:r>
            <a:endParaRPr lang="ja-JP" altLang="en-US" strike="sngStrike" dirty="0">
              <a:solidFill>
                <a:srgbClr val="FF000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プロセス一覧を取得するのにかかる時間を測定</a:t>
            </a:r>
            <a:endParaRPr lang="en-US" altLang="ja-JP" smtClean="0"/>
          </a:p>
          <a:p>
            <a:pPr lvl="1"/>
            <a:r>
              <a:rPr lang="ja-JP" altLang="en-US" smtClean="0"/>
              <a:t>暗号化を行わない場合は従来手法より</a:t>
            </a:r>
            <a:r>
              <a:rPr lang="en-US" altLang="ja-JP" smtClean="0"/>
              <a:t>8%</a:t>
            </a:r>
            <a:r>
              <a:rPr lang="ja-JP" altLang="en-US" smtClean="0"/>
              <a:t>だけ増加</a:t>
            </a:r>
            <a:endParaRPr lang="en-US" altLang="ja-JP" smtClean="0"/>
          </a:p>
          <a:p>
            <a:pPr lvl="2"/>
            <a:r>
              <a:rPr lang="en-US" altLang="ja-JP" smtClean="0"/>
              <a:t>OCALL</a:t>
            </a:r>
            <a:r>
              <a:rPr lang="ja-JP" altLang="en-US" smtClean="0"/>
              <a:t>によるオーバヘッドのため</a:t>
            </a:r>
            <a:endParaRPr lang="en-US" altLang="ja-JP" smtClean="0"/>
          </a:p>
          <a:p>
            <a:pPr lvl="1"/>
            <a:r>
              <a:rPr lang="ja-JP" altLang="en-US" smtClean="0"/>
              <a:t>暗号化を行う場合は従来手法の</a:t>
            </a:r>
            <a:r>
              <a:rPr lang="en-US" altLang="ja-JP" smtClean="0"/>
              <a:t>2.3</a:t>
            </a:r>
            <a:r>
              <a:rPr lang="ja-JP" altLang="en-US" smtClean="0"/>
              <a:t>倍の時間がかかった</a:t>
            </a:r>
            <a:endParaRPr lang="en-US" altLang="ja-JP" smtClean="0"/>
          </a:p>
          <a:p>
            <a:pPr lvl="2"/>
            <a:r>
              <a:rPr lang="en-US" altLang="ja-JP" smtClean="0"/>
              <a:t>CPU</a:t>
            </a:r>
            <a:r>
              <a:rPr lang="ja-JP" altLang="en-US" smtClean="0"/>
              <a:t>の</a:t>
            </a:r>
            <a:r>
              <a:rPr lang="en-US" altLang="ja-JP" smtClean="0"/>
              <a:t>AES-NI</a:t>
            </a:r>
            <a:r>
              <a:rPr lang="ja-JP" altLang="en-US" smtClean="0"/>
              <a:t>機能により削減可能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20</a:t>
            </a:fld>
            <a:endParaRPr lang="ja-JP" altLang="en-US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740"/>
              </p:ext>
            </p:extLst>
          </p:nvPr>
        </p:nvGraphicFramePr>
        <p:xfrm>
          <a:off x="789572" y="4158915"/>
          <a:ext cx="7564856" cy="269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4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プロセス数と</a:t>
            </a:r>
            <a:r>
              <a:rPr lang="en-US" altLang="ja-JP" smtClean="0"/>
              <a:t>EPC</a:t>
            </a:r>
            <a:r>
              <a:rPr lang="ja-JP" altLang="en-US" smtClean="0"/>
              <a:t>サイズの影響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プロセス数を増やしながら、プロセス一覧を取得するのにかかる時間を測定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IDS</a:t>
            </a:r>
            <a:r>
              <a:rPr lang="en-US" altLang="ja-JP" dirty="0"/>
              <a:t> 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に割り当てる</a:t>
            </a:r>
            <a:r>
              <a:rPr lang="en-US" altLang="ja-JP" dirty="0" smtClean="0"/>
              <a:t>EPC</a:t>
            </a:r>
            <a:r>
              <a:rPr lang="ja-JP" altLang="en-US" dirty="0" smtClean="0"/>
              <a:t>のサイズも変更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EPC</a:t>
            </a:r>
            <a:r>
              <a:rPr lang="ja-JP" altLang="en-US" dirty="0" smtClean="0"/>
              <a:t>が</a:t>
            </a:r>
            <a:r>
              <a:rPr lang="en-US" altLang="ja-JP" dirty="0" smtClean="0"/>
              <a:t>1MB</a:t>
            </a:r>
            <a:r>
              <a:rPr lang="ja-JP" altLang="en-US" dirty="0" smtClean="0"/>
              <a:t>の場合、取得時間の増加率が大きくなる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EPC</a:t>
            </a:r>
            <a:r>
              <a:rPr lang="ja-JP" altLang="en-US" dirty="0" smtClean="0"/>
              <a:t>のサイズが不足したため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数百程度のプロセスなら大きな差はない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21</a:t>
            </a:fld>
            <a:endParaRPr lang="ja-JP" altLang="en-US"/>
          </a:p>
        </p:txBody>
      </p:sp>
      <p:graphicFrame>
        <p:nvGraphicFramePr>
          <p:cNvPr id="8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8916"/>
              </p:ext>
            </p:extLst>
          </p:nvPr>
        </p:nvGraphicFramePr>
        <p:xfrm>
          <a:off x="628650" y="4423719"/>
          <a:ext cx="7662735" cy="243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0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関連研究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S-NFV [Shih et al.'16]</a:t>
            </a:r>
          </a:p>
          <a:p>
            <a:pPr lvl="1"/>
            <a:r>
              <a:rPr lang="en-US" altLang="ja-JP" dirty="0" smtClean="0"/>
              <a:t>Snort</a:t>
            </a:r>
            <a:r>
              <a:rPr lang="ja-JP" altLang="en-US" dirty="0" smtClean="0"/>
              <a:t>のポリシーをエンクレイヴ内で管理</a:t>
            </a:r>
            <a:endParaRPr lang="en-US" altLang="ja-JP" dirty="0" err="1"/>
          </a:p>
          <a:p>
            <a:r>
              <a:rPr lang="en-US" altLang="ja-JP" dirty="0" err="1"/>
              <a:t>libSEAL [Aublin et al.'18]</a:t>
            </a:r>
          </a:p>
          <a:p>
            <a:pPr lvl="1"/>
            <a:r>
              <a:rPr lang="ja-JP" altLang="en-US" dirty="0" err="1"/>
              <a:t>サービスへのリクエスト・ログをエンクレイヴ内で保存し、ログの整合性違反を検出</a:t>
            </a:r>
            <a:endParaRPr lang="en-US" altLang="ja-JP" dirty="0" err="1"/>
          </a:p>
          <a:p>
            <a:r>
              <a:rPr lang="en-US" altLang="ja-JP" dirty="0"/>
              <a:t>Graphene-SGX [Tsai et al.'17]</a:t>
            </a:r>
          </a:p>
          <a:p>
            <a:pPr lvl="1"/>
            <a:r>
              <a:rPr lang="ja-JP" altLang="en-US" dirty="0"/>
              <a:t>エンクレイヴ内で既存のアプリケーションを実行</a:t>
            </a:r>
            <a:endParaRPr lang="en-US" altLang="ja-JP" dirty="0"/>
          </a:p>
          <a:p>
            <a:pPr lvl="1"/>
            <a:r>
              <a:rPr lang="en-US" altLang="ja-JP" dirty="0" err="1"/>
              <a:t>Transcall</a:t>
            </a:r>
            <a:r>
              <a:rPr lang="en-US" altLang="ja-JP" dirty="0"/>
              <a:t> [</a:t>
            </a:r>
            <a:r>
              <a:rPr lang="ja-JP" altLang="en-US" dirty="0"/>
              <a:t>飯田ら</a:t>
            </a:r>
            <a:r>
              <a:rPr lang="en-US" altLang="ja-JP" dirty="0"/>
              <a:t>'10] </a:t>
            </a:r>
            <a:r>
              <a:rPr lang="ja-JP" altLang="en-US" dirty="0"/>
              <a:t>と組み合わせて既存の</a:t>
            </a:r>
            <a:r>
              <a:rPr lang="en-US" altLang="ja-JP" dirty="0"/>
              <a:t>IDS</a:t>
            </a:r>
            <a:r>
              <a:rPr lang="ja-JP" altLang="en-US" dirty="0"/>
              <a:t>を動作させられる可能性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 smtClean="0"/>
              <a:t>SGX</a:t>
            </a:r>
            <a:r>
              <a:rPr lang="ja-JP" altLang="en-US" dirty="0" smtClean="0"/>
              <a:t>を用いて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を保護し、</a:t>
            </a:r>
            <a:r>
              <a:rPr lang="en-US" altLang="ja-JP" dirty="0" smtClean="0"/>
              <a:t>VM</a:t>
            </a:r>
            <a:r>
              <a:rPr lang="ja-JP" altLang="en-US" dirty="0" smtClean="0"/>
              <a:t>を安全に監視するシステム</a:t>
            </a:r>
            <a:r>
              <a:rPr lang="en-US" altLang="ja-JP" dirty="0" err="1" smtClean="0"/>
              <a:t>SGmonitor</a:t>
            </a:r>
            <a:r>
              <a:rPr lang="ja-JP" altLang="en-US" dirty="0" smtClean="0"/>
              <a:t>を提案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エンクレイヴ内で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を安全に実行</a:t>
            </a:r>
            <a:endParaRPr lang="en-US" altLang="ja-JP" dirty="0" smtClean="0"/>
          </a:p>
          <a:p>
            <a:pPr lvl="1"/>
            <a:r>
              <a:rPr lang="en-US" altLang="ja-JP" dirty="0"/>
              <a:t>IDS</a:t>
            </a:r>
            <a:r>
              <a:rPr lang="ja-JP" altLang="en-US" dirty="0"/>
              <a:t>の改ざんおよび</a:t>
            </a:r>
            <a:r>
              <a:rPr lang="en-US" altLang="ja-JP" dirty="0"/>
              <a:t>VM</a:t>
            </a:r>
            <a:r>
              <a:rPr lang="ja-JP" altLang="en-US" dirty="0"/>
              <a:t>内の機密情報の漏洩を</a:t>
            </a:r>
            <a:r>
              <a:rPr lang="ja-JP" altLang="en-US" dirty="0" smtClean="0"/>
              <a:t>防ぐ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正しい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だけが</a:t>
            </a:r>
            <a:r>
              <a:rPr lang="en-US" altLang="ja-JP" dirty="0" smtClean="0"/>
              <a:t>VM</a:t>
            </a:r>
            <a:r>
              <a:rPr lang="ja-JP" altLang="en-US" dirty="0" smtClean="0"/>
              <a:t>内の情報を取得可能</a:t>
            </a:r>
            <a:endParaRPr lang="en-US" altLang="ja-JP" dirty="0" smtClean="0"/>
          </a:p>
          <a:p>
            <a:r>
              <a:rPr lang="ja-JP" altLang="en-US" dirty="0" smtClean="0"/>
              <a:t>今後の課題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AES-NI</a:t>
            </a:r>
            <a:r>
              <a:rPr lang="ja-JP" altLang="en-US" dirty="0" smtClean="0"/>
              <a:t>を用いた暗号化オーバヘッドの削減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暗号鍵を共有する実装の完成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リモートホストからのハートビートの実装</a:t>
            </a:r>
            <a:endParaRPr lang="en-US" altLang="ja-JP" dirty="0" smtClean="0"/>
          </a:p>
          <a:p>
            <a:pPr lvl="1"/>
            <a:r>
              <a:rPr lang="ja-JP" altLang="en-US" dirty="0"/>
              <a:t>様々な</a:t>
            </a:r>
            <a:r>
              <a:rPr lang="en-US" altLang="ja-JP" dirty="0"/>
              <a:t>IDS</a:t>
            </a:r>
            <a:r>
              <a:rPr lang="ja-JP" altLang="en-US" dirty="0"/>
              <a:t>の開発</a:t>
            </a:r>
            <a:endParaRPr lang="en-US" altLang="ja-JP" dirty="0" smtClean="0"/>
          </a:p>
        </p:txBody>
      </p:sp>
      <p:sp>
        <p:nvSpPr>
          <p:cNvPr id="35" name="スライド番号プレースホルダー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FFC-D99B-AD4B-B43B-3D0DBB0BA1FA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83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5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IDS</a:t>
            </a:r>
            <a:r>
              <a:rPr lang="ja-JP" altLang="en-US" smtClean="0"/>
              <a:t>オフロード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監視対象</a:t>
            </a:r>
            <a:r>
              <a:rPr lang="en-US" altLang="ja-JP" smtClean="0"/>
              <a:t>VM</a:t>
            </a:r>
            <a:r>
              <a:rPr lang="ja-JP" altLang="en-US" smtClean="0"/>
              <a:t>の外で</a:t>
            </a:r>
            <a:r>
              <a:rPr lang="en-US" altLang="ja-JP" smtClean="0"/>
              <a:t>IDS</a:t>
            </a:r>
            <a:r>
              <a:rPr lang="ja-JP" altLang="en-US" smtClean="0"/>
              <a:t>を実行する手法</a:t>
            </a:r>
            <a:endParaRPr lang="en-US" altLang="ja-JP" smtClean="0"/>
          </a:p>
          <a:p>
            <a:pPr lvl="1"/>
            <a:r>
              <a:rPr lang="en-US" altLang="ja-JP" smtClean="0"/>
              <a:t>IDS</a:t>
            </a:r>
            <a:r>
              <a:rPr lang="ja-JP" altLang="en-US" smtClean="0"/>
              <a:t>は監視対象</a:t>
            </a:r>
            <a:r>
              <a:rPr lang="en-US" altLang="ja-JP" smtClean="0"/>
              <a:t>VM</a:t>
            </a:r>
            <a:r>
              <a:rPr lang="ja-JP" altLang="en-US" smtClean="0"/>
              <a:t>のメモリを解析し、</a:t>
            </a:r>
            <a:r>
              <a:rPr lang="en-US" altLang="ja-JP" smtClean="0"/>
              <a:t>OS</a:t>
            </a:r>
            <a:r>
              <a:rPr lang="ja-JP" altLang="en-US" smtClean="0"/>
              <a:t>データを取得して監視</a:t>
            </a:r>
            <a:endParaRPr lang="en-US" altLang="ja-JP" smtClean="0"/>
          </a:p>
          <a:p>
            <a:pPr lvl="1"/>
            <a:r>
              <a:rPr lang="ja-JP" altLang="en-US" smtClean="0"/>
              <a:t>例：プロセス一覧を取得し、不正なプログラムの実行を検知</a:t>
            </a:r>
          </a:p>
          <a:p>
            <a:r>
              <a:rPr lang="ja-JP" altLang="en-US" smtClean="0"/>
              <a:t>監視対象</a:t>
            </a:r>
            <a:r>
              <a:rPr lang="en-US" altLang="ja-JP" smtClean="0"/>
              <a:t>VM</a:t>
            </a:r>
            <a:r>
              <a:rPr lang="ja-JP" altLang="en-US" smtClean="0"/>
              <a:t>に侵入されても</a:t>
            </a:r>
            <a:r>
              <a:rPr lang="en-US" altLang="ja-JP" smtClean="0"/>
              <a:t>IDS</a:t>
            </a:r>
            <a:r>
              <a:rPr lang="ja-JP" altLang="en-US" smtClean="0"/>
              <a:t>は無効化されない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5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8" y="4442223"/>
            <a:ext cx="6267609" cy="227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713033" y="5244839"/>
            <a:ext cx="1327067" cy="10064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10" name="直線矢印コネクタ 9"/>
          <p:cNvCxnSpPr>
            <a:stCxn id="18" idx="6"/>
            <a:endCxn id="8" idx="1"/>
          </p:cNvCxnSpPr>
          <p:nvPr/>
        </p:nvCxnSpPr>
        <p:spPr>
          <a:xfrm>
            <a:off x="2372420" y="5748056"/>
            <a:ext cx="234061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620801" y="489244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37152" y="531948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監視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55739" y="5423462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968" y="5249604"/>
            <a:ext cx="909980" cy="9099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628968" y="6081991"/>
            <a:ext cx="87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攻撃者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6057413" y="5704595"/>
            <a:ext cx="178048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807297" y="5401121"/>
            <a:ext cx="87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侵入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955" y="5347190"/>
            <a:ext cx="919467" cy="91946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55" y="5338899"/>
            <a:ext cx="550543" cy="5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575" y="5525320"/>
            <a:ext cx="734704" cy="7347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オフロードした</a:t>
            </a:r>
            <a:r>
              <a:rPr lang="en-US" altLang="ja-JP" smtClean="0"/>
              <a:t>IDS</a:t>
            </a:r>
            <a:r>
              <a:rPr lang="ja-JP" altLang="en-US" smtClean="0"/>
              <a:t>への攻撃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まだ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が攻撃を受ける可能性がある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オフロードした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を管理するクラウドの管理者は信頼できるとは限らない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外部の攻撃者が侵入して攻撃する可能性</a:t>
            </a:r>
            <a:endParaRPr lang="en-US" altLang="ja-JP" dirty="0" smtClean="0"/>
          </a:p>
          <a:p>
            <a:r>
              <a:rPr lang="en-US" altLang="ja-JP" dirty="0" smtClean="0"/>
              <a:t>IDS</a:t>
            </a:r>
            <a:r>
              <a:rPr lang="ja-JP" altLang="en-US" dirty="0" smtClean="0"/>
              <a:t>が取得した</a:t>
            </a:r>
            <a:r>
              <a:rPr lang="en-US" altLang="ja-JP" dirty="0" smtClean="0"/>
              <a:t>VM</a:t>
            </a:r>
            <a:r>
              <a:rPr lang="ja-JP" altLang="en-US" dirty="0" smtClean="0"/>
              <a:t>内の機密情報を盗まれる恐れ</a:t>
            </a:r>
            <a:endParaRPr lang="en-US" altLang="ja-JP" strike="sngStrike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Picture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48" y="4391526"/>
            <a:ext cx="5543746" cy="21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6759768" y="4978710"/>
            <a:ext cx="1327067" cy="10064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933092" y="5482384"/>
            <a:ext cx="184782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714517" y="4644367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54829" y="5102897"/>
            <a:ext cx="87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監視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52" y="4209740"/>
            <a:ext cx="909980" cy="90998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409234" y="43296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攻撃</a:t>
            </a:r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3907" y="5095002"/>
            <a:ext cx="87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攻撃者</a:t>
            </a:r>
            <a:endParaRPr kumimoji="1" lang="ja-JP" altLang="en-US" dirty="0"/>
          </a:p>
        </p:txBody>
      </p:sp>
      <p:pic>
        <p:nvPicPr>
          <p:cNvPr id="17" name="Picture 45" descr="F:\EndUserCiscoWks.p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92" y="5267288"/>
            <a:ext cx="978680" cy="12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3929906" y="61936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攻撃</a:t>
            </a:r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88956" y="6512037"/>
            <a:ext cx="87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管理者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29906" y="5194373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cxnSp>
        <p:nvCxnSpPr>
          <p:cNvPr id="31" name="カギ線コネクタ 30"/>
          <p:cNvCxnSpPr>
            <a:stCxn id="13" idx="3"/>
            <a:endCxn id="27" idx="0"/>
          </p:cNvCxnSpPr>
          <p:nvPr/>
        </p:nvCxnSpPr>
        <p:spPr>
          <a:xfrm>
            <a:off x="1425132" y="4664730"/>
            <a:ext cx="3013115" cy="52964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カギ線コネクタ 35"/>
          <p:cNvCxnSpPr>
            <a:endCxn id="27" idx="4"/>
          </p:cNvCxnSpPr>
          <p:nvPr/>
        </p:nvCxnSpPr>
        <p:spPr>
          <a:xfrm flipV="1">
            <a:off x="3759108" y="5843561"/>
            <a:ext cx="679139" cy="333402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形吹き出し 36"/>
          <p:cNvSpPr/>
          <p:nvPr/>
        </p:nvSpPr>
        <p:spPr>
          <a:xfrm>
            <a:off x="1397275" y="5392925"/>
            <a:ext cx="1040950" cy="985418"/>
          </a:xfrm>
          <a:prstGeom prst="wedgeEllipseCallout">
            <a:avLst>
              <a:gd name="adj1" fmla="val 97378"/>
              <a:gd name="adj2" fmla="val -4346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5F5F5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7665" y="6507910"/>
            <a:ext cx="133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悪意のある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8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3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従来手法（</a:t>
            </a:r>
            <a:r>
              <a:rPr lang="en-US" altLang="ja-JP" dirty="0" smtClean="0"/>
              <a:t>1/2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信頼できるハイパーバイザを利用</a:t>
            </a:r>
            <a:endParaRPr lang="en-US" altLang="ja-JP" dirty="0" smtClean="0"/>
          </a:p>
          <a:p>
            <a:pPr lvl="1"/>
            <a:r>
              <a:rPr lang="ja-JP" altLang="en-US" dirty="0"/>
              <a:t>ハイパーバイザ内で</a:t>
            </a:r>
            <a:r>
              <a:rPr lang="en-US" altLang="ja-JP" dirty="0"/>
              <a:t>IDS</a:t>
            </a:r>
            <a:r>
              <a:rPr lang="ja-JP" altLang="en-US" dirty="0"/>
              <a:t>を実行</a:t>
            </a:r>
            <a:r>
              <a:rPr lang="en-US" altLang="ja-JP" dirty="0" smtClean="0"/>
              <a:t> [</a:t>
            </a:r>
            <a:r>
              <a:rPr lang="en-US" altLang="ja-JP" dirty="0" err="1" smtClean="0"/>
              <a:t>Oyama</a:t>
            </a:r>
            <a:r>
              <a:rPr lang="en-US" altLang="ja-JP" dirty="0" smtClean="0"/>
              <a:t> et al. </a:t>
            </a:r>
            <a:r>
              <a:rPr lang="ja-JP" altLang="en-US" dirty="0" smtClean="0"/>
              <a:t>’</a:t>
            </a:r>
            <a:r>
              <a:rPr lang="en-US" altLang="ja-JP" dirty="0" smtClean="0"/>
              <a:t>12]</a:t>
            </a:r>
          </a:p>
          <a:p>
            <a:pPr lvl="2"/>
            <a:r>
              <a:rPr lang="ja-JP" altLang="en-US" dirty="0" smtClean="0"/>
              <a:t>高機能な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を開発するのが難しい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ユーザ専用</a:t>
            </a:r>
            <a:r>
              <a:rPr lang="en-US" altLang="ja-JP" dirty="0" smtClean="0"/>
              <a:t>VM</a:t>
            </a:r>
            <a:r>
              <a:rPr lang="ja-JP" altLang="en-US" dirty="0" smtClean="0"/>
              <a:t>内で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</a:t>
            </a:r>
            <a:r>
              <a:rPr lang="en-US" altLang="ja-JP" dirty="0" smtClean="0"/>
              <a:t> [Butt et al. </a:t>
            </a:r>
            <a:r>
              <a:rPr lang="ja-JP" altLang="en-US" dirty="0" smtClean="0"/>
              <a:t>’</a:t>
            </a:r>
            <a:r>
              <a:rPr lang="en-US" altLang="ja-JP" dirty="0" smtClean="0"/>
              <a:t>12]</a:t>
            </a:r>
          </a:p>
          <a:p>
            <a:pPr lvl="2"/>
            <a:r>
              <a:rPr lang="ja-JP" altLang="en-US" dirty="0" smtClean="0"/>
              <a:t>その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に脆弱性がある可能性</a:t>
            </a:r>
            <a:endParaRPr lang="en-US" altLang="ja-JP" dirty="0" smtClean="0"/>
          </a:p>
          <a:p>
            <a:pPr lvl="1"/>
            <a:r>
              <a:rPr lang="ja-JP" altLang="en-US" dirty="0"/>
              <a:t>リモートホストで</a:t>
            </a:r>
            <a:r>
              <a:rPr lang="en-US" altLang="ja-JP" dirty="0"/>
              <a:t>IDS</a:t>
            </a:r>
            <a:r>
              <a:rPr lang="ja-JP" altLang="en-US" dirty="0"/>
              <a:t>を実行</a:t>
            </a:r>
            <a:r>
              <a:rPr lang="en-US" altLang="ja-JP" dirty="0"/>
              <a:t> [Kourai et al. '16]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クラウド外にホストが必要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9" name="正方形/長方形 5"/>
          <p:cNvSpPr/>
          <p:nvPr/>
        </p:nvSpPr>
        <p:spPr>
          <a:xfrm>
            <a:off x="924577" y="5946318"/>
            <a:ext cx="5636861" cy="782053"/>
          </a:xfrm>
          <a:prstGeom prst="rect">
            <a:avLst/>
          </a:prstGeom>
          <a:solidFill>
            <a:srgbClr val="FFE2F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" name="テキスト ボックス 5"/>
          <p:cNvSpPr txBox="1"/>
          <p:nvPr/>
        </p:nvSpPr>
        <p:spPr>
          <a:xfrm>
            <a:off x="924578" y="6330343"/>
            <a:ext cx="219509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 smtClean="0"/>
              <a:t>ハイパーバイザ</a:t>
            </a:r>
            <a:endParaRPr lang="ja-JP" altLang="en-US" sz="21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742599" y="4695306"/>
            <a:ext cx="1455821" cy="10721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42599" y="4693392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1541572" y="4715779"/>
            <a:ext cx="1667444" cy="1072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41572" y="4696336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ユーザ専用</a:t>
            </a:r>
            <a:r>
              <a:rPr lang="en-US" altLang="ja-JP" dirty="0" smtClean="0"/>
              <a:t>VM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67231" y="5062724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55859" y="5062724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883356" y="5361397"/>
            <a:ext cx="188526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588984" y="498996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監視</a:t>
            </a:r>
          </a:p>
        </p:txBody>
      </p:sp>
      <p:cxnSp>
        <p:nvCxnSpPr>
          <p:cNvPr id="24" name="カギ線コネクタ 23"/>
          <p:cNvCxnSpPr>
            <a:endCxn id="15" idx="2"/>
          </p:cNvCxnSpPr>
          <p:nvPr/>
        </p:nvCxnSpPr>
        <p:spPr>
          <a:xfrm flipV="1">
            <a:off x="4286611" y="5767454"/>
            <a:ext cx="1183899" cy="590019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572000" y="600701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監視</a:t>
            </a:r>
          </a:p>
        </p:txBody>
      </p:sp>
      <p:sp>
        <p:nvSpPr>
          <p:cNvPr id="21" name="角丸四角形 5"/>
          <p:cNvSpPr/>
          <p:nvPr/>
        </p:nvSpPr>
        <p:spPr>
          <a:xfrm>
            <a:off x="7233624" y="4718850"/>
            <a:ext cx="1292542" cy="1688276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テキスト ボックス 8"/>
          <p:cNvSpPr txBox="1"/>
          <p:nvPr/>
        </p:nvSpPr>
        <p:spPr>
          <a:xfrm>
            <a:off x="6958038" y="6407126"/>
            <a:ext cx="183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Yu Gothic" charset="-128"/>
                <a:ea typeface="Yu Gothic" charset="-128"/>
                <a:cs typeface="Yu Gothic" charset="-128"/>
              </a:rPr>
              <a:t>リモートホスト</a:t>
            </a:r>
          </a:p>
        </p:txBody>
      </p:sp>
      <p:sp>
        <p:nvSpPr>
          <p:cNvPr id="25" name="テキスト ボックス 22"/>
          <p:cNvSpPr txBox="1"/>
          <p:nvPr/>
        </p:nvSpPr>
        <p:spPr>
          <a:xfrm>
            <a:off x="7365624" y="5036803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IDS</a:t>
            </a:r>
            <a:endParaRPr lang="ja-JP" altLang="en-US" sz="2400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6198420" y="5361397"/>
            <a:ext cx="116720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431894" y="50018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監視</a:t>
            </a:r>
          </a:p>
        </p:txBody>
      </p:sp>
    </p:spTree>
    <p:extLst>
      <p:ext uri="{BB962C8B-B14F-4D97-AF65-F5344CB8AC3E}">
        <p14:creationId xmlns:p14="http://schemas.microsoft.com/office/powerpoint/2010/main" val="1446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261 0.14028 " pathEditMode="relative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8" grpId="1"/>
      <p:bldP spid="10" grpId="0" animBg="1"/>
      <p:bldP spid="10" grpId="1" animBg="1"/>
      <p:bldP spid="19" grpId="0" animBg="1"/>
      <p:bldP spid="19" grpId="1" animBg="1"/>
      <p:bldP spid="22" grpId="0"/>
      <p:bldP spid="22" grpId="1"/>
      <p:bldP spid="22" grpId="2"/>
      <p:bldP spid="26" grpId="0"/>
      <p:bldP spid="26" grpId="1"/>
      <p:bldP spid="21" grpId="0" animBg="1"/>
      <p:bldP spid="23" grpId="0"/>
      <p:bldP spid="2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従来手法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2/2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仮想化システムの外側で</a:t>
            </a:r>
            <a:r>
              <a:rPr lang="en-US" altLang="ja-JP" dirty="0"/>
              <a:t>IDS</a:t>
            </a:r>
            <a:r>
              <a:rPr lang="ja-JP" altLang="en-US" dirty="0"/>
              <a:t>を安全に実行</a:t>
            </a:r>
            <a:endParaRPr kumimoji="1" lang="en-US" altLang="ja-JP" dirty="0" smtClean="0"/>
          </a:p>
          <a:p>
            <a:pPr lvl="1"/>
            <a:r>
              <a:rPr kumimoji="1" lang="ja-JP" altLang="en-US" dirty="0" err="1" smtClean="0"/>
              <a:t>専用ハードウェアを利用</a:t>
            </a:r>
            <a:r>
              <a:rPr kumimoji="1" lang="en-US" altLang="ja-JP" dirty="0" err="1" smtClean="0"/>
              <a:t> [Petroni et al.'04]</a:t>
            </a:r>
          </a:p>
          <a:p>
            <a:pPr lvl="2"/>
            <a:r>
              <a:rPr lang="ja-JP" altLang="en-US" dirty="0" err="1"/>
              <a:t>高コスト</a:t>
            </a:r>
            <a:endParaRPr kumimoji="1" lang="en-US" altLang="ja-JP" dirty="0" err="1" smtClean="0"/>
          </a:p>
          <a:p>
            <a:pPr lvl="1"/>
            <a:r>
              <a:rPr kumimoji="1" lang="ja-JP" altLang="en-US" dirty="0" err="1" smtClean="0"/>
              <a:t>汎用</a:t>
            </a:r>
            <a:r>
              <a:rPr kumimoji="1" lang="en-US" altLang="ja-JP" dirty="0" err="1" smtClean="0"/>
              <a:t>CPU</a:t>
            </a:r>
            <a:r>
              <a:rPr kumimoji="1" lang="ja-JP" altLang="en-US" dirty="0" err="1" smtClean="0"/>
              <a:t>の機能</a:t>
            </a:r>
            <a:r>
              <a:rPr lang="ja-JP" altLang="en-US" dirty="0" err="1" smtClean="0"/>
              <a:t>を利用</a:t>
            </a:r>
            <a:r>
              <a:rPr lang="en-US" altLang="ja-JP" dirty="0" err="1"/>
              <a:t> [Rutkowska et al.'08]</a:t>
            </a:r>
            <a:endParaRPr kumimoji="1" lang="en-US" altLang="ja-JP" dirty="0" err="1" smtClean="0"/>
          </a:p>
          <a:p>
            <a:pPr lvl="2"/>
            <a:r>
              <a:rPr lang="en-US" altLang="ja-JP" dirty="0" smtClean="0"/>
              <a:t>IDS</a:t>
            </a:r>
            <a:r>
              <a:rPr lang="ja-JP" altLang="en-US" dirty="0" smtClean="0"/>
              <a:t>実行中は仮想化システムが停止</a:t>
            </a:r>
            <a:endParaRPr lang="en-US" altLang="ja-JP" dirty="0"/>
          </a:p>
          <a:p>
            <a:pPr lvl="1"/>
            <a:r>
              <a:rPr lang="ja-JP" altLang="en-US" dirty="0" smtClean="0"/>
              <a:t>ネストした仮想化を利用</a:t>
            </a:r>
            <a:r>
              <a:rPr lang="en-US" altLang="ja-JP" dirty="0" smtClean="0"/>
              <a:t> [Miyama et al.'17]</a:t>
            </a:r>
          </a:p>
          <a:p>
            <a:pPr lvl="2"/>
            <a:r>
              <a:rPr kumimoji="1" lang="ja-JP" altLang="en-US" dirty="0" smtClean="0"/>
              <a:t>仮想化システムの性能が低下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1501" y="6321328"/>
            <a:ext cx="4900998" cy="400110"/>
          </a:xfrm>
          <a:prstGeom prst="rect">
            <a:avLst/>
          </a:prstGeom>
          <a:solidFill>
            <a:srgbClr val="C1B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クラウドハイパーバイザ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15569" y="5807631"/>
            <a:ext cx="1842381" cy="369332"/>
          </a:xfrm>
          <a:prstGeom prst="rect">
            <a:avLst/>
          </a:prstGeom>
          <a:solidFill>
            <a:srgbClr val="FFE2F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ハイパーバイザ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853867" y="4863706"/>
            <a:ext cx="1314492" cy="871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92807" y="4858062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endParaRPr lang="ja-JP" altLang="en-US" dirty="0"/>
          </a:p>
        </p:txBody>
      </p:sp>
      <p:sp>
        <p:nvSpPr>
          <p:cNvPr id="11" name="テキスト ボックス 22"/>
          <p:cNvSpPr txBox="1"/>
          <p:nvPr/>
        </p:nvSpPr>
        <p:spPr>
          <a:xfrm>
            <a:off x="2121501" y="4989696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IDS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139514" y="4805030"/>
            <a:ext cx="2743200" cy="14441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cxnSp>
        <p:nvCxnSpPr>
          <p:cNvPr id="14" name="直線矢印コネクタ 23"/>
          <p:cNvCxnSpPr>
            <a:stCxn id="11" idx="6"/>
            <a:endCxn id="9" idx="1"/>
          </p:cNvCxnSpPr>
          <p:nvPr/>
        </p:nvCxnSpPr>
        <p:spPr>
          <a:xfrm flipV="1">
            <a:off x="3138182" y="5299577"/>
            <a:ext cx="171568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319213" y="4989696"/>
            <a:ext cx="83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監視</a:t>
            </a:r>
          </a:p>
        </p:txBody>
      </p:sp>
    </p:spTree>
    <p:extLst>
      <p:ext uri="{BB962C8B-B14F-4D97-AF65-F5344CB8AC3E}">
        <p14:creationId xmlns:p14="http://schemas.microsoft.com/office/powerpoint/2010/main" val="16310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提案：</a:t>
            </a:r>
            <a:r>
              <a:rPr lang="en-US" altLang="ja-JP" smtClean="0"/>
              <a:t>SGmonitor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Intel SGX</a:t>
            </a:r>
            <a:r>
              <a:rPr lang="ja-JP" altLang="en-US" dirty="0" smtClean="0"/>
              <a:t>を用いてクラウド内で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</a:t>
            </a:r>
            <a:r>
              <a:rPr lang="ja-JP" altLang="en-US" dirty="0"/>
              <a:t>安全に</a:t>
            </a:r>
            <a:r>
              <a:rPr lang="ja-JP" altLang="en-US" dirty="0" smtClean="0"/>
              <a:t>実行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エンクレイヴと呼ばれる保護領域で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IDS</a:t>
            </a:r>
            <a:r>
              <a:rPr lang="ja-JP" altLang="en-US" dirty="0" smtClean="0"/>
              <a:t>への攻撃を防ぐ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ハートビートを用いて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の正常な動作を確認</a:t>
            </a:r>
            <a:endParaRPr lang="en-US" altLang="ja-JP" dirty="0" smtClean="0"/>
          </a:p>
          <a:p>
            <a:pPr lvl="1"/>
            <a:r>
              <a:rPr lang="ja-JP" altLang="en-US" dirty="0"/>
              <a:t>ハイパーバイザ経由で</a:t>
            </a:r>
            <a:r>
              <a:rPr lang="en-US" altLang="ja-JP" dirty="0"/>
              <a:t>VM</a:t>
            </a:r>
            <a:r>
              <a:rPr lang="ja-JP" altLang="en-US" dirty="0"/>
              <a:t>を監</a:t>
            </a:r>
            <a:r>
              <a:rPr lang="ja-JP" altLang="en-US" dirty="0" smtClean="0"/>
              <a:t>視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35" name="スライド番号プレースホルダー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FFC-D99B-AD4B-B43B-3D0DBB0BA1FA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21" name="角丸四角形 5"/>
          <p:cNvSpPr/>
          <p:nvPr/>
        </p:nvSpPr>
        <p:spPr>
          <a:xfrm>
            <a:off x="2885178" y="4060142"/>
            <a:ext cx="5863406" cy="239992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正方形/長方形 6"/>
          <p:cNvSpPr/>
          <p:nvPr/>
        </p:nvSpPr>
        <p:spPr>
          <a:xfrm>
            <a:off x="6904560" y="4354541"/>
            <a:ext cx="1517585" cy="135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3" name="テキスト ボックス 7"/>
          <p:cNvSpPr txBox="1"/>
          <p:nvPr/>
        </p:nvSpPr>
        <p:spPr>
          <a:xfrm>
            <a:off x="6918886" y="4354541"/>
            <a:ext cx="15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  <a:cs typeface="MS PGothic" charset="-128"/>
              </a:rPr>
              <a:t>監視対象</a:t>
            </a:r>
            <a:r>
              <a:rPr lang="en-US" altLang="ja-JP" dirty="0"/>
              <a:t>VM</a:t>
            </a:r>
            <a:endParaRPr lang="ja-JP" altLang="en-US" dirty="0"/>
          </a:p>
        </p:txBody>
      </p:sp>
      <p:sp>
        <p:nvSpPr>
          <p:cNvPr id="24" name="テキスト ボックス 8"/>
          <p:cNvSpPr txBox="1"/>
          <p:nvPr/>
        </p:nvSpPr>
        <p:spPr>
          <a:xfrm>
            <a:off x="30977" y="5434572"/>
            <a:ext cx="183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Yu Gothic" charset="-128"/>
                <a:ea typeface="Yu Gothic" charset="-128"/>
                <a:cs typeface="Yu Gothic" charset="-128"/>
              </a:rPr>
              <a:t>リモートホスト</a:t>
            </a:r>
          </a:p>
        </p:txBody>
      </p:sp>
      <p:sp>
        <p:nvSpPr>
          <p:cNvPr id="28" name="テキスト ボックス 9"/>
          <p:cNvSpPr txBox="1"/>
          <p:nvPr/>
        </p:nvSpPr>
        <p:spPr>
          <a:xfrm>
            <a:off x="4950475" y="6460070"/>
            <a:ext cx="193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Yu Gothic" charset="-128"/>
                <a:ea typeface="Yu Gothic" charset="-128"/>
                <a:cs typeface="Yu Gothic" charset="-128"/>
              </a:rPr>
              <a:t>監視対象ホスト</a:t>
            </a:r>
          </a:p>
        </p:txBody>
      </p:sp>
      <p:sp>
        <p:nvSpPr>
          <p:cNvPr id="30" name="テキスト ボックス 10"/>
          <p:cNvSpPr txBox="1"/>
          <p:nvPr/>
        </p:nvSpPr>
        <p:spPr>
          <a:xfrm>
            <a:off x="3164480" y="5899149"/>
            <a:ext cx="5242070" cy="461665"/>
          </a:xfrm>
          <a:prstGeom prst="rect">
            <a:avLst/>
          </a:prstGeom>
          <a:solidFill>
            <a:srgbClr val="FFE2F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ja-JP" altLang="en-US" sz="2400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32" name="テキスト ボックス 13"/>
          <p:cNvSpPr txBox="1"/>
          <p:nvPr/>
        </p:nvSpPr>
        <p:spPr>
          <a:xfrm>
            <a:off x="1391919" y="4738531"/>
            <a:ext cx="18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Yu Gothic" charset="-128"/>
                <a:ea typeface="Yu Gothic" charset="-128"/>
                <a:cs typeface="Yu Gothic" charset="-128"/>
              </a:rPr>
              <a:t>ハートビート</a:t>
            </a:r>
          </a:p>
        </p:txBody>
      </p:sp>
      <p:pic>
        <p:nvPicPr>
          <p:cNvPr id="34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" y="4647746"/>
            <a:ext cx="882330" cy="82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角丸四角形 32"/>
          <p:cNvSpPr/>
          <p:nvPr/>
        </p:nvSpPr>
        <p:spPr>
          <a:xfrm>
            <a:off x="3159846" y="4458097"/>
            <a:ext cx="3336661" cy="126252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37" name="円/楕円 16"/>
          <p:cNvSpPr/>
          <p:nvPr/>
        </p:nvSpPr>
        <p:spPr>
          <a:xfrm>
            <a:off x="5009496" y="4702462"/>
            <a:ext cx="1407048" cy="8273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8" name="テキスト ボックス 17"/>
          <p:cNvSpPr txBox="1"/>
          <p:nvPr/>
        </p:nvSpPr>
        <p:spPr>
          <a:xfrm>
            <a:off x="5043606" y="476794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/>
              <a:t>SGmonitor</a:t>
            </a:r>
            <a:endParaRPr lang="en-US" altLang="ja-JP" dirty="0"/>
          </a:p>
          <a:p>
            <a:pPr algn="ctr"/>
            <a:r>
              <a:rPr lang="ja-JP" altLang="en-US" dirty="0">
                <a:latin typeface="Yu Gothic" charset="-128"/>
                <a:ea typeface="Yu Gothic" charset="-128"/>
                <a:cs typeface="Yu Gothic" charset="-128"/>
              </a:rPr>
              <a:t>ライブラリ</a:t>
            </a:r>
          </a:p>
        </p:txBody>
      </p:sp>
      <p:sp>
        <p:nvSpPr>
          <p:cNvPr id="39" name="テキスト ボックス 18"/>
          <p:cNvSpPr txBox="1"/>
          <p:nvPr/>
        </p:nvSpPr>
        <p:spPr>
          <a:xfrm>
            <a:off x="1564479" y="5965689"/>
            <a:ext cx="5104610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Yu Gothic" charset="-128"/>
                <a:ea typeface="Yu Gothic" charset="-128"/>
                <a:cs typeface="Yu Gothic" charset="-128"/>
              </a:rPr>
              <a:t>ハイパーバイザ</a:t>
            </a:r>
          </a:p>
        </p:txBody>
      </p:sp>
      <p:sp>
        <p:nvSpPr>
          <p:cNvPr id="41" name="テキスト ボックス 19"/>
          <p:cNvSpPr txBox="1"/>
          <p:nvPr/>
        </p:nvSpPr>
        <p:spPr>
          <a:xfrm>
            <a:off x="3450935" y="4091896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Yu Gothic" charset="-128"/>
                <a:cs typeface="Yu Gothic" charset="-128"/>
              </a:rPr>
              <a:t>SGX</a:t>
            </a:r>
            <a:r>
              <a:rPr lang="ja-JP" altLang="en-US" sz="2000" dirty="0" smtClean="0">
                <a:latin typeface="Yu Gothic" charset="-128"/>
                <a:ea typeface="Yu Gothic" charset="-128"/>
                <a:cs typeface="Yu Gothic" charset="-128"/>
              </a:rPr>
              <a:t>アプリケーション</a:t>
            </a:r>
            <a:endParaRPr lang="ja-JP" altLang="en-US" sz="2000" dirty="0">
              <a:latin typeface="Yu Gothic" charset="-128"/>
              <a:ea typeface="Yu Gothic" charset="-128"/>
              <a:cs typeface="Yu Gothic" charset="-128"/>
            </a:endParaRPr>
          </a:p>
        </p:txBody>
      </p:sp>
      <p:cxnSp>
        <p:nvCxnSpPr>
          <p:cNvPr id="42" name="カギ線コネクタ 20"/>
          <p:cNvCxnSpPr/>
          <p:nvPr/>
        </p:nvCxnSpPr>
        <p:spPr>
          <a:xfrm rot="5400000" flipH="1">
            <a:off x="6627768" y="4630505"/>
            <a:ext cx="176105" cy="1974730"/>
          </a:xfrm>
          <a:prstGeom prst="bentConnector3">
            <a:avLst>
              <a:gd name="adj1" fmla="val -187502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21"/>
          <p:cNvSpPr/>
          <p:nvPr/>
        </p:nvSpPr>
        <p:spPr>
          <a:xfrm>
            <a:off x="3418722" y="4713117"/>
            <a:ext cx="1396125" cy="779527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5" name="テキスト ボックス 22"/>
          <p:cNvSpPr txBox="1"/>
          <p:nvPr/>
        </p:nvSpPr>
        <p:spPr>
          <a:xfrm>
            <a:off x="3567133" y="4795106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IDS</a:t>
            </a:r>
            <a:endParaRPr lang="ja-JP" altLang="en-US" sz="2400" dirty="0"/>
          </a:p>
        </p:txBody>
      </p:sp>
      <p:cxnSp>
        <p:nvCxnSpPr>
          <p:cNvPr id="46" name="直線矢印コネクタ 23"/>
          <p:cNvCxnSpPr/>
          <p:nvPr/>
        </p:nvCxnSpPr>
        <p:spPr>
          <a:xfrm flipV="1">
            <a:off x="1426029" y="5094024"/>
            <a:ext cx="215409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24"/>
          <p:cNvCxnSpPr/>
          <p:nvPr/>
        </p:nvCxnSpPr>
        <p:spPr>
          <a:xfrm>
            <a:off x="4583814" y="5123317"/>
            <a:ext cx="42568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25"/>
          <p:cNvSpPr txBox="1"/>
          <p:nvPr/>
        </p:nvSpPr>
        <p:spPr>
          <a:xfrm>
            <a:off x="3359873" y="442577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Yu Gothic" charset="-128"/>
                <a:ea typeface="Yu Gothic" charset="-128"/>
                <a:cs typeface="Yu Gothic" charset="-128"/>
              </a:rPr>
              <a:t>エンクレイヴ</a:t>
            </a:r>
            <a:endParaRPr lang="en-US" altLang="ja-JP" dirty="0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49" name="テキスト ボックス 26"/>
          <p:cNvSpPr txBox="1"/>
          <p:nvPr/>
        </p:nvSpPr>
        <p:spPr>
          <a:xfrm>
            <a:off x="6046406" y="601808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Yu Gothic" charset="-128"/>
                <a:ea typeface="Yu Gothic" charset="-128"/>
                <a:cs typeface="Yu Gothic" charset="-128"/>
              </a:rPr>
              <a:t>データ取得</a:t>
            </a:r>
            <a:endParaRPr lang="en-US" altLang="ja-JP" dirty="0">
              <a:latin typeface="Yu Gothic" charset="-128"/>
              <a:ea typeface="Yu Gothic" charset="-128"/>
              <a:cs typeface="Yu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4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2438081" y="4410778"/>
            <a:ext cx="5904715" cy="232405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脅威モデル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ハードウェアとハイパーバイザを信頼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TPM</a:t>
            </a:r>
            <a:r>
              <a:rPr lang="ja-JP" altLang="en-US" dirty="0" smtClean="0"/>
              <a:t>を用いたリモートアテステーションによる正常起動の確認</a:t>
            </a:r>
            <a:endParaRPr lang="en-US" altLang="ja-JP" dirty="0" smtClean="0"/>
          </a:p>
          <a:p>
            <a:r>
              <a:rPr lang="en-US" altLang="ja-JP" dirty="0" smtClean="0"/>
              <a:t>IDS</a:t>
            </a:r>
            <a:r>
              <a:rPr lang="ja-JP" altLang="en-US" dirty="0" smtClean="0"/>
              <a:t>を動作させる実行環境は信頼しない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SGX</a:t>
            </a:r>
            <a:r>
              <a:rPr lang="ja-JP" altLang="en-US" dirty="0" smtClean="0"/>
              <a:t>アプリケーション内の</a:t>
            </a:r>
            <a:r>
              <a:rPr lang="en-US" altLang="ja-JP" dirty="0" smtClean="0"/>
              <a:t>SGmonitor</a:t>
            </a:r>
            <a:r>
              <a:rPr lang="ja-JP" altLang="en-US" dirty="0"/>
              <a:t>ライブラリ</a:t>
            </a:r>
            <a:endParaRPr lang="en-US" altLang="ja-JP" dirty="0"/>
          </a:p>
          <a:p>
            <a:pPr lvl="1"/>
            <a:r>
              <a:rPr lang="en-US" altLang="ja-JP" dirty="0" smtClean="0"/>
              <a:t>SGX</a:t>
            </a:r>
            <a:r>
              <a:rPr lang="ja-JP" altLang="en-US" dirty="0" smtClean="0"/>
              <a:t>アプリケーションが動作する</a:t>
            </a:r>
            <a:r>
              <a:rPr lang="en-US" altLang="ja-JP" dirty="0" smtClean="0"/>
              <a:t>OS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1688" y="5550432"/>
            <a:ext cx="5403106" cy="461665"/>
          </a:xfrm>
          <a:prstGeom prst="rect">
            <a:avLst/>
          </a:prstGeom>
          <a:solidFill>
            <a:srgbClr val="FFE2F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ハイパーバイザ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31688" y="6123420"/>
            <a:ext cx="540310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ハードウェア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6437829" y="4519860"/>
            <a:ext cx="1507524" cy="927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48624" y="4454671"/>
            <a:ext cx="233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+mn-ea"/>
                <a:cs typeface="MS PGothic" charset="-128"/>
              </a:rPr>
              <a:t>監視対象</a:t>
            </a:r>
            <a:r>
              <a:rPr lang="en-US" altLang="ja-JP" sz="2000" dirty="0" smtClean="0"/>
              <a:t>VM</a:t>
            </a:r>
            <a:endParaRPr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18459" y="6169586"/>
            <a:ext cx="9403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TPM</a:t>
            </a:r>
            <a:endParaRPr kumimoji="1" lang="ja-JP" altLang="en-US" dirty="0"/>
          </a:p>
        </p:txBody>
      </p:sp>
      <p:sp>
        <p:nvSpPr>
          <p:cNvPr id="13" name="角丸四角形 32"/>
          <p:cNvSpPr/>
          <p:nvPr/>
        </p:nvSpPr>
        <p:spPr>
          <a:xfrm>
            <a:off x="2720898" y="4543580"/>
            <a:ext cx="3443520" cy="89693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547263" y="4572830"/>
            <a:ext cx="1462060" cy="8104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83760" y="4654880"/>
            <a:ext cx="138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/>
              <a:t>SGmonitor</a:t>
            </a:r>
            <a:endParaRPr lang="en-US" altLang="ja-JP" dirty="0"/>
          </a:p>
          <a:p>
            <a:pPr algn="ctr"/>
            <a:r>
              <a:rPr lang="ja-JP" altLang="en-US" dirty="0">
                <a:latin typeface="Yu Gothic" charset="-128"/>
                <a:ea typeface="Yu Gothic" charset="-128"/>
                <a:cs typeface="Yu Gothic" charset="-128"/>
              </a:rPr>
              <a:t>ライブラリ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885497" y="4635581"/>
            <a:ext cx="1261142" cy="712928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06670" y="4675508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IDS</a:t>
            </a:r>
            <a:endParaRPr lang="ja-JP" altLang="en-US" sz="2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8" y="5542557"/>
            <a:ext cx="984641" cy="91334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-21196" y="6457890"/>
            <a:ext cx="14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第三者機関</a:t>
            </a:r>
            <a:endParaRPr kumimoji="1" lang="ja-JP" altLang="en-US" sz="2000" dirty="0"/>
          </a:p>
        </p:txBody>
      </p:sp>
      <p:cxnSp>
        <p:nvCxnSpPr>
          <p:cNvPr id="20" name="直線矢印コネクタ 23"/>
          <p:cNvCxnSpPr/>
          <p:nvPr/>
        </p:nvCxnSpPr>
        <p:spPr>
          <a:xfrm flipV="1">
            <a:off x="1219499" y="6347500"/>
            <a:ext cx="159896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13"/>
          <p:cNvSpPr txBox="1"/>
          <p:nvPr/>
        </p:nvSpPr>
        <p:spPr>
          <a:xfrm>
            <a:off x="1548604" y="6011692"/>
            <a:ext cx="65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latin typeface="Yu Gothic" charset="-128"/>
                <a:ea typeface="Yu Gothic" charset="-128"/>
                <a:cs typeface="Yu Gothic" charset="-128"/>
              </a:rPr>
              <a:t>確認</a:t>
            </a:r>
            <a:endParaRPr lang="en-US" altLang="ja-JP" dirty="0" smtClean="0">
              <a:latin typeface="Yu Gothic" charset="-128"/>
              <a:ea typeface="Yu Gothic" charset="-128"/>
              <a:cs typeface="Yu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8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SGX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の安全な実行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クラウド内で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を安全に実行可能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実行開始時にリモートアテステーション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攻撃者が改ざんした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を実行することはできない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エンクレイヴのメモリの整合性を保証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IDS</a:t>
            </a:r>
            <a:r>
              <a:rPr lang="ja-JP" altLang="en-US" dirty="0" smtClean="0"/>
              <a:t>の実行中に改ざんされることを防ぐ</a:t>
            </a:r>
            <a:endParaRPr lang="en-US" altLang="ja-JP" dirty="0" smtClean="0"/>
          </a:p>
          <a:p>
            <a:pPr lvl="1"/>
            <a:r>
              <a:rPr lang="ja-JP" altLang="en-US" dirty="0"/>
              <a:t>エンクレイヴの</a:t>
            </a:r>
            <a:r>
              <a:rPr lang="ja-JP" altLang="en-US" dirty="0" smtClean="0"/>
              <a:t>メモリを暗号化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IDS</a:t>
            </a:r>
            <a:r>
              <a:rPr lang="ja-JP" altLang="en-US" dirty="0" smtClean="0"/>
              <a:t>が取得した</a:t>
            </a:r>
            <a:r>
              <a:rPr lang="en-US" altLang="ja-JP" dirty="0" smtClean="0"/>
              <a:t>VM</a:t>
            </a:r>
            <a:r>
              <a:rPr lang="ja-JP" altLang="en-US" dirty="0" smtClean="0"/>
              <a:t>内の情報の漏洩を防ぐ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FFC-D99B-AD4B-B43B-3D0DBB0BA1FA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99773" y="527661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135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74731" y="4843577"/>
            <a:ext cx="30524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 smtClean="0"/>
              <a:t>SGX</a:t>
            </a:r>
            <a:r>
              <a:rPr lang="ja-JP" altLang="en-US" sz="2100" dirty="0" smtClean="0"/>
              <a:t>アプリケーション</a:t>
            </a:r>
            <a:endParaRPr lang="ja-JP" altLang="en-US" sz="2100" dirty="0"/>
          </a:p>
        </p:txBody>
      </p:sp>
      <p:sp>
        <p:nvSpPr>
          <p:cNvPr id="27" name="正方形/長方形 26"/>
          <p:cNvSpPr/>
          <p:nvPr/>
        </p:nvSpPr>
        <p:spPr>
          <a:xfrm>
            <a:off x="3506353" y="5560758"/>
            <a:ext cx="1404170" cy="888850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01971" y="5694114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sp>
        <p:nvSpPr>
          <p:cNvPr id="29" name="角丸四角形 28"/>
          <p:cNvSpPr/>
          <p:nvPr/>
        </p:nvSpPr>
        <p:spPr>
          <a:xfrm>
            <a:off x="3083980" y="5276612"/>
            <a:ext cx="5041231" cy="131010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23608" y="52776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エンクレイヴ</a:t>
            </a:r>
            <a:endParaRPr lang="en-US" altLang="ja-JP" dirty="0" smtClean="0"/>
          </a:p>
        </p:txBody>
      </p:sp>
      <p:sp>
        <p:nvSpPr>
          <p:cNvPr id="7" name="Left Arrow 6"/>
          <p:cNvSpPr/>
          <p:nvPr/>
        </p:nvSpPr>
        <p:spPr>
          <a:xfrm>
            <a:off x="5014621" y="5830343"/>
            <a:ext cx="1179948" cy="325120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8" name="Cross 7"/>
          <p:cNvSpPr/>
          <p:nvPr/>
        </p:nvSpPr>
        <p:spPr>
          <a:xfrm rot="2700000">
            <a:off x="5342501" y="5675979"/>
            <a:ext cx="626019" cy="626019"/>
          </a:xfrm>
          <a:prstGeom prst="plus">
            <a:avLst>
              <a:gd name="adj" fmla="val 43447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492" y="5540499"/>
            <a:ext cx="826832" cy="82683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02" y="5406859"/>
            <a:ext cx="480170" cy="48017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67" y="5994561"/>
            <a:ext cx="480170" cy="48017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3" y="5385410"/>
            <a:ext cx="994076" cy="100323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89117" y="6343302"/>
            <a:ext cx="14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第三者機関</a:t>
            </a:r>
            <a:endParaRPr kumimoji="1" lang="ja-JP" altLang="en-US" sz="2000" dirty="0"/>
          </a:p>
        </p:txBody>
      </p:sp>
      <p:cxnSp>
        <p:nvCxnSpPr>
          <p:cNvPr id="21" name="直線矢印コネクタ 23"/>
          <p:cNvCxnSpPr/>
          <p:nvPr/>
        </p:nvCxnSpPr>
        <p:spPr>
          <a:xfrm>
            <a:off x="1683899" y="5994561"/>
            <a:ext cx="201807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13"/>
          <p:cNvSpPr txBox="1"/>
          <p:nvPr/>
        </p:nvSpPr>
        <p:spPr>
          <a:xfrm>
            <a:off x="2199773" y="5689186"/>
            <a:ext cx="71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Yu Gothic" charset="-128"/>
                <a:ea typeface="Yu Gothic" charset="-128"/>
                <a:cs typeface="Yu Gothic" charset="-128"/>
              </a:rPr>
              <a:t>確認</a:t>
            </a:r>
            <a:endParaRPr lang="en-US" altLang="ja-JP" dirty="0" smtClean="0">
              <a:latin typeface="Yu Gothic" charset="-128"/>
              <a:ea typeface="Yu Gothic" charset="-128"/>
              <a:cs typeface="Yu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0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/>
      <p:bldP spid="24" grpId="0"/>
    </p:bld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FF0000"/>
          </a:solidFill>
        </a:ln>
      </a:spPr>
      <a:bodyPr rtlCol="0" anchor="ctr"/>
      <a:lstStyle>
        <a:defPPr algn="ctr">
          <a:defRPr kumimoji="1" b="1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77225</TotalTime>
  <Words>1564</Words>
  <Application>Microsoft Macintosh PowerPoint</Application>
  <PresentationFormat>画面に合わせる (4:3)</PresentationFormat>
  <Paragraphs>366</Paragraphs>
  <Slides>24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5" baseType="lpstr">
      <vt:lpstr>Calibri</vt:lpstr>
      <vt:lpstr>Calibri Light</vt:lpstr>
      <vt:lpstr>HGMaruGothicMPRO</vt:lpstr>
      <vt:lpstr>Mangal</vt:lpstr>
      <vt:lpstr>MS PGothic</vt:lpstr>
      <vt:lpstr>Yu Gothic</vt:lpstr>
      <vt:lpstr>メイリオ</vt:lpstr>
      <vt:lpstr>游ゴシック</vt:lpstr>
      <vt:lpstr>游ゴシック Light</vt:lpstr>
      <vt:lpstr>Arial</vt:lpstr>
      <vt:lpstr>ホワイト</vt:lpstr>
      <vt:lpstr>クラウドにおけるIntel SGXを用いた VMの安全な監視機構</vt:lpstr>
      <vt:lpstr>侵入検知システム（IDS）</vt:lpstr>
      <vt:lpstr>IDSオフロード</vt:lpstr>
      <vt:lpstr>オフロードしたIDSへの攻撃</vt:lpstr>
      <vt:lpstr>従来手法（1/2）</vt:lpstr>
      <vt:lpstr>従来手法（2/2）</vt:lpstr>
      <vt:lpstr>提案：SGmonitor</vt:lpstr>
      <vt:lpstr>脅威モデル</vt:lpstr>
      <vt:lpstr>SGXによるIDSの安全な実行</vt:lpstr>
      <vt:lpstr>SGmonitorの特徴</vt:lpstr>
      <vt:lpstr>実装</vt:lpstr>
      <vt:lpstr>VM内のOSデータの取得</vt:lpstr>
      <vt:lpstr>OSデータの暗号化</vt:lpstr>
      <vt:lpstr>暗号鍵の安全な共有</vt:lpstr>
      <vt:lpstr>SGmonitorにおけるIDSの開発</vt:lpstr>
      <vt:lpstr>透過的なOSデータの取得</vt:lpstr>
      <vt:lpstr>ハートビートによる動作確認</vt:lpstr>
      <vt:lpstr>実験</vt:lpstr>
      <vt:lpstr>IDSの動作確認</vt:lpstr>
      <vt:lpstr>OSデータの取得時間</vt:lpstr>
      <vt:lpstr>プロセス数とEPCサイズの影響</vt:lpstr>
      <vt:lpstr>関連研究</vt:lpstr>
      <vt:lpstr>まとめ</vt:lpstr>
      <vt:lpstr>PowerPoint プレゼンテーション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723</cp:revision>
  <cp:lastPrinted>2018-05-18T07:56:47Z</cp:lastPrinted>
  <dcterms:created xsi:type="dcterms:W3CDTF">2017-09-03T07:50:25Z</dcterms:created>
  <dcterms:modified xsi:type="dcterms:W3CDTF">2018-07-30T06:48:02Z</dcterms:modified>
</cp:coreProperties>
</file>