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57" r:id="rId2"/>
    <p:sldId id="261" r:id="rId3"/>
    <p:sldId id="387" r:id="rId4"/>
    <p:sldId id="320" r:id="rId5"/>
    <p:sldId id="388" r:id="rId6"/>
    <p:sldId id="369" r:id="rId7"/>
    <p:sldId id="382" r:id="rId8"/>
    <p:sldId id="334" r:id="rId9"/>
    <p:sldId id="348" r:id="rId10"/>
    <p:sldId id="297" r:id="rId11"/>
    <p:sldId id="331" r:id="rId12"/>
    <p:sldId id="373" r:id="rId13"/>
    <p:sldId id="317" r:id="rId14"/>
    <p:sldId id="349" r:id="rId15"/>
    <p:sldId id="376" r:id="rId16"/>
    <p:sldId id="344" r:id="rId17"/>
    <p:sldId id="271" r:id="rId18"/>
    <p:sldId id="272" r:id="rId19"/>
    <p:sldId id="345" r:id="rId20"/>
    <p:sldId id="372" r:id="rId21"/>
    <p:sldId id="368" r:id="rId22"/>
    <p:sldId id="266" r:id="rId23"/>
    <p:sldId id="350" r:id="rId24"/>
    <p:sldId id="375" r:id="rId25"/>
    <p:sldId id="389" r:id="rId26"/>
    <p:sldId id="379" r:id="rId27"/>
    <p:sldId id="381" r:id="rId28"/>
    <p:sldId id="390"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ECA"/>
    <a:srgbClr val="FF585A"/>
    <a:srgbClr val="FF5A59"/>
    <a:srgbClr val="FFC1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76"/>
    <p:restoredTop sz="78527"/>
  </p:normalViewPr>
  <p:slideViewPr>
    <p:cSldViewPr snapToGrid="0" snapToObjects="1">
      <p:cViewPr varScale="1">
        <p:scale>
          <a:sx n="85" d="100"/>
          <a:sy n="85" d="100"/>
        </p:scale>
        <p:origin x="216"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19053A-8782-E84D-B6B4-E05BB200FE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B196867-787E-FD44-958F-B422F12C6A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7DF75F-1FB3-014E-981A-7BADA4E22D69}" type="datetimeFigureOut">
              <a:rPr kumimoji="1" lang="ja-JP" altLang="en-US" smtClean="0"/>
              <a:t>2018/10/19</a:t>
            </a:fld>
            <a:endParaRPr kumimoji="1" lang="ja-JP" altLang="en-US"/>
          </a:p>
        </p:txBody>
      </p:sp>
      <p:sp>
        <p:nvSpPr>
          <p:cNvPr id="4" name="フッター プレースホルダー 3">
            <a:extLst>
              <a:ext uri="{FF2B5EF4-FFF2-40B4-BE49-F238E27FC236}">
                <a16:creationId xmlns:a16="http://schemas.microsoft.com/office/drawing/2014/main" id="{CD6048AA-CF0B-1447-8F2E-A736EA5005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329C6C6-123A-984C-90B7-26BA0B90EB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A66784-5EBF-5B47-96C5-FD46CA141327}" type="slidenum">
              <a:rPr kumimoji="1" lang="ja-JP" altLang="en-US" smtClean="0"/>
              <a:t>‹#›</a:t>
            </a:fld>
            <a:endParaRPr kumimoji="1" lang="ja-JP" altLang="en-US"/>
          </a:p>
        </p:txBody>
      </p:sp>
    </p:spTree>
    <p:extLst>
      <p:ext uri="{BB962C8B-B14F-4D97-AF65-F5344CB8AC3E}">
        <p14:creationId xmlns:p14="http://schemas.microsoft.com/office/powerpoint/2010/main" val="2689948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0D0B1-065C-614D-AA53-8645D2B349AA}" type="datetimeFigureOut">
              <a:rPr kumimoji="1" lang="ja-JP" altLang="en-US" smtClean="0"/>
              <a:t>2018/10/19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4E39A-A0B9-4C4D-AE0E-099FA1D8CEC9}" type="slidenum">
              <a:rPr kumimoji="1" lang="ja-JP" altLang="en-US" smtClean="0"/>
              <a:t>‹#›</a:t>
            </a:fld>
            <a:endParaRPr kumimoji="1" lang="ja-JP" altLang="en-US"/>
          </a:p>
        </p:txBody>
      </p:sp>
    </p:spTree>
    <p:extLst>
      <p:ext uri="{BB962C8B-B14F-4D97-AF65-F5344CB8AC3E}">
        <p14:creationId xmlns:p14="http://schemas.microsoft.com/office/powerpoint/2010/main" val="11600025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endParaRPr kumimoji="1" lang="ja-JP" altLang="en-US"/>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a:t>
            </a:fld>
            <a:endParaRPr kumimoji="1" lang="ja-JP" altLang="en-US"/>
          </a:p>
        </p:txBody>
      </p:sp>
    </p:spTree>
    <p:extLst>
      <p:ext uri="{BB962C8B-B14F-4D97-AF65-F5344CB8AC3E}">
        <p14:creationId xmlns:p14="http://schemas.microsoft.com/office/powerpoint/2010/main" val="1459719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latin typeface="MS PGothic" charset="-128"/>
                <a:ea typeface="MS PGothic" charset="-128"/>
                <a:cs typeface="MS PGothic" charset="-128"/>
              </a:rPr>
              <a:t>7:10 </a:t>
            </a:r>
            <a:r>
              <a:rPr kumimoji="1" lang="ja-JP" altLang="en-US" sz="1200">
                <a:solidFill>
                  <a:srgbClr val="FF0000"/>
                </a:solidFill>
                <a:latin typeface="MS PGothic" charset="-128"/>
                <a:ea typeface="MS PGothic" charset="-128"/>
                <a:cs typeface="MS PGothic" charset="-128"/>
              </a:rPr>
              <a:t>続いて、</a:t>
            </a:r>
            <a:r>
              <a:rPr kumimoji="1" lang="en-US" altLang="ja-JP" sz="1200" dirty="0">
                <a:solidFill>
                  <a:srgbClr val="FF0000"/>
                </a:solidFill>
                <a:latin typeface="MS PGothic" charset="-128"/>
                <a:ea typeface="MS PGothic" charset="-128"/>
                <a:cs typeface="MS PGothic" charset="-128"/>
              </a:rPr>
              <a:t>Enclave</a:t>
            </a:r>
            <a:r>
              <a:rPr kumimoji="1" lang="ja-JP" altLang="en-US" sz="1200">
                <a:solidFill>
                  <a:srgbClr val="FF0000"/>
                </a:solidFill>
                <a:latin typeface="MS PGothic" charset="-128"/>
                <a:ea typeface="MS PGothic" charset="-128"/>
                <a:cs typeface="MS PGothic" charset="-128"/>
              </a:rPr>
              <a:t>メモリの保存手順について詳しく説明していきます。まず、</a:t>
            </a:r>
            <a:r>
              <a:rPr kumimoji="1" lang="en-US" altLang="ja-JP" sz="1200" dirty="0" err="1">
                <a:solidFill>
                  <a:srgbClr val="FF0000"/>
                </a:solidFill>
                <a:latin typeface="MS PGothic" charset="-128"/>
                <a:ea typeface="MS PGothic" charset="-128"/>
                <a:cs typeface="MS PGothic" charset="-128"/>
              </a:rPr>
              <a:t>MigSGX</a:t>
            </a:r>
            <a:r>
              <a:rPr kumimoji="1" lang="ja-JP" altLang="en-US" sz="1200">
                <a:solidFill>
                  <a:srgbClr val="FF0000"/>
                </a:solidFill>
                <a:latin typeface="MS PGothic" charset="-128"/>
                <a:ea typeface="MS PGothic" charset="-128"/>
                <a:cs typeface="MS PGothic" charset="-128"/>
              </a:rPr>
              <a:t>ランタイムは</a:t>
            </a:r>
            <a:r>
              <a:rPr kumimoji="1" lang="en-US" altLang="ja-JP" sz="1200" dirty="0" err="1">
                <a:solidFill>
                  <a:srgbClr val="FF0000"/>
                </a:solidFill>
                <a:latin typeface="MS PGothic" charset="-128"/>
                <a:ea typeface="MS PGothic" charset="-128"/>
                <a:cs typeface="MS PGothic" charset="-128"/>
              </a:rPr>
              <a:t>Ecall</a:t>
            </a:r>
            <a:r>
              <a:rPr kumimoji="1" lang="ja-JP" altLang="en-US" sz="1200">
                <a:solidFill>
                  <a:srgbClr val="FF0000"/>
                </a:solidFill>
                <a:latin typeface="MS PGothic" charset="-128"/>
                <a:ea typeface="MS PGothic" charset="-128"/>
                <a:cs typeface="MS PGothic" charset="-128"/>
              </a:rPr>
              <a:t>と呼ばれる、</a:t>
            </a:r>
            <a:r>
              <a:rPr kumimoji="1" lang="ja-JP" altLang="en-US" sz="1200" kern="1200">
                <a:solidFill>
                  <a:schemeClr val="tx1"/>
                </a:solidFill>
                <a:effectLst/>
                <a:latin typeface="+mn-lt"/>
                <a:ea typeface="+mn-ea"/>
                <a:cs typeface="+mn-cs"/>
              </a:rPr>
              <a:t>アプリケーション開発者が指定した関数だけを安全に呼び出せる</a:t>
            </a:r>
            <a:r>
              <a:rPr kumimoji="1" lang="en-US" altLang="ja-JP" sz="1200" kern="1200" dirty="0">
                <a:solidFill>
                  <a:schemeClr val="tx1"/>
                </a:solidFill>
                <a:effectLst/>
                <a:latin typeface="+mn-lt"/>
                <a:ea typeface="+mn-ea"/>
                <a:cs typeface="+mn-cs"/>
              </a:rPr>
              <a:t>SGX</a:t>
            </a:r>
            <a:r>
              <a:rPr kumimoji="1" lang="ja-JP" altLang="en-US" sz="1200" kern="1200">
                <a:solidFill>
                  <a:schemeClr val="tx1"/>
                </a:solidFill>
                <a:effectLst/>
                <a:latin typeface="+mn-lt"/>
                <a:ea typeface="+mn-ea"/>
                <a:cs typeface="+mn-cs"/>
              </a:rPr>
              <a:t>の機構を用いて、</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ライブラリのメモリ保存関数を呼び出します。</a:t>
            </a:r>
            <a:r>
              <a:rPr kumimoji="1" lang="ja-JP" altLang="en-US" sz="1200">
                <a:solidFill>
                  <a:srgbClr val="FF0000"/>
                </a:solidFill>
                <a:latin typeface="MS PGothic" charset="-128"/>
                <a:ea typeface="MS PGothic" charset="-128"/>
              </a:rPr>
              <a:t>このメモリ保存関数は</a:t>
            </a:r>
            <a:r>
              <a:rPr kumimoji="1" lang="en-US" altLang="ja-JP" sz="1200" dirty="0">
                <a:solidFill>
                  <a:srgbClr val="FF0000"/>
                </a:solidFill>
                <a:latin typeface="MS PGothic" charset="-128"/>
                <a:ea typeface="MS PGothic" charset="-128"/>
              </a:rPr>
              <a:t>Enclave</a:t>
            </a:r>
            <a:r>
              <a:rPr kumimoji="1" lang="ja-JP" altLang="en-US" sz="1200">
                <a:solidFill>
                  <a:srgbClr val="FF0000"/>
                </a:solidFill>
                <a:latin typeface="MS PGothic" charset="-128"/>
                <a:ea typeface="MS PGothic" charset="-128"/>
              </a:rPr>
              <a:t>の内部状態としてヒープ領域とデータ領域を</a:t>
            </a:r>
            <a:r>
              <a:rPr kumimoji="1" lang="en-US" altLang="ja-JP" sz="1200" dirty="0">
                <a:solidFill>
                  <a:srgbClr val="FF0000"/>
                </a:solidFill>
                <a:latin typeface="MS PGothic" charset="-128"/>
                <a:ea typeface="MS PGothic" charset="-128"/>
              </a:rPr>
              <a:t>Enclave</a:t>
            </a:r>
            <a:r>
              <a:rPr kumimoji="1" lang="ja-JP" altLang="en-US" sz="1200">
                <a:solidFill>
                  <a:srgbClr val="FF0000"/>
                </a:solidFill>
                <a:latin typeface="MS PGothic" charset="-128"/>
                <a:ea typeface="MS PGothic" charset="-128"/>
              </a:rPr>
              <a:t>外部のバッファに保存します。外部バッファは攻撃を受ける可能性があるため、</a:t>
            </a:r>
            <a:r>
              <a:rPr kumimoji="1" lang="en-US" altLang="ja-JP" sz="1200" dirty="0">
                <a:solidFill>
                  <a:srgbClr val="FF0000"/>
                </a:solidFill>
                <a:latin typeface="MS PGothic" charset="-128"/>
                <a:ea typeface="MS PGothic" charset="-128"/>
              </a:rPr>
              <a:t>CPU</a:t>
            </a:r>
            <a:r>
              <a:rPr kumimoji="1" lang="ja-JP" altLang="en-US" sz="1200">
                <a:solidFill>
                  <a:srgbClr val="FF0000"/>
                </a:solidFill>
                <a:latin typeface="MS PGothic" charset="-128"/>
                <a:ea typeface="MS PGothic" charset="-128"/>
              </a:rPr>
              <a:t>に依存しない鍵を用いて暗号化して書き出します。この鍵は移送先と共有します。</a:t>
            </a:r>
            <a:r>
              <a:rPr kumimoji="1" lang="en-US" altLang="ja-JP" dirty="0"/>
              <a:t>End:8:00/0:50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0000"/>
              </a:solidFill>
              <a:latin typeface="MS PGothic" charset="-128"/>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latin typeface="MS PGothic" charset="-128"/>
                <a:ea typeface="MS PGothic" charset="-128"/>
              </a:rPr>
              <a:t>ヒープ領域とは：</a:t>
            </a:r>
            <a:r>
              <a:rPr lang="en-US" altLang="ja-JP" dirty="0"/>
              <a:t>malloc</a:t>
            </a:r>
            <a:r>
              <a:rPr lang="ja-JP" altLang="en-US"/>
              <a:t>等で動的に確保される領域</a:t>
            </a:r>
            <a:endParaRPr kumimoji="1" lang="en-US" altLang="ja-JP" sz="1200" dirty="0">
              <a:solidFill>
                <a:srgbClr val="FF0000"/>
              </a:solidFill>
              <a:latin typeface="MS PGothic" charset="-128"/>
              <a:ea typeface="MS PGothic"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latin typeface="MS PGothic" charset="-128"/>
                <a:ea typeface="MS PGothic" charset="-128"/>
              </a:rPr>
              <a:t>データ領域：</a:t>
            </a:r>
            <a:r>
              <a:rPr lang="ja-JP" altLang="en-US"/>
              <a:t>大域変数または静的変数のために確保される領域</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rgbClr val="FF0000"/>
                </a:solidFill>
                <a:latin typeface="MS PGothic" charset="-128"/>
                <a:ea typeface="MS PGothic" charset="-128"/>
              </a:rPr>
              <a:t>/*Enclave</a:t>
            </a:r>
            <a:r>
              <a:rPr kumimoji="1" lang="ja-JP" altLang="en-US" sz="1200">
                <a:solidFill>
                  <a:srgbClr val="FF0000"/>
                </a:solidFill>
                <a:latin typeface="MS PGothic" charset="-128"/>
                <a:ea typeface="MS PGothic" charset="-128"/>
              </a:rPr>
              <a:t>領域は使えなくなるってより、マネージャがアクセスできずに保存エラーになるから消す</a:t>
            </a:r>
            <a:endParaRPr kumimoji="1" lang="en-US" altLang="ja-JP" sz="1200" dirty="0">
              <a:solidFill>
                <a:srgbClr val="FF0000"/>
              </a:solidFill>
              <a:latin typeface="MS PGothic" charset="-128"/>
              <a:ea typeface="MS PGothic" charset="-128"/>
            </a:endParaRP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10</a:t>
            </a:fld>
            <a:endParaRPr kumimoji="1" lang="ja-JP" altLang="en-US"/>
          </a:p>
        </p:txBody>
      </p:sp>
    </p:spTree>
    <p:extLst>
      <p:ext uri="{BB962C8B-B14F-4D97-AF65-F5344CB8AC3E}">
        <p14:creationId xmlns:p14="http://schemas.microsoft.com/office/powerpoint/2010/main" val="151673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8:00 </a:t>
            </a:r>
            <a:r>
              <a:rPr kumimoji="1" lang="ja-JP" altLang="en-US"/>
              <a:t>続いて、</a:t>
            </a:r>
            <a:r>
              <a:rPr kumimoji="1" lang="en-US" altLang="ja-JP" dirty="0"/>
              <a:t>Enclave</a:t>
            </a:r>
            <a:r>
              <a:rPr kumimoji="1" lang="ja-JP" altLang="en-US"/>
              <a:t>メモリ復元の手順について説明します。</a:t>
            </a:r>
            <a:r>
              <a:rPr kumimoji="1" lang="en-US" altLang="ja-JP" dirty="0" err="1"/>
              <a:t>MigSGX</a:t>
            </a:r>
            <a:r>
              <a:rPr kumimoji="1" lang="ja-JP" altLang="en-US"/>
              <a:t>ランタイムは、保存時と同じメモリアドレスに</a:t>
            </a:r>
            <a:r>
              <a:rPr kumimoji="1" lang="en-US" altLang="ja-JP" dirty="0"/>
              <a:t>Enclave</a:t>
            </a:r>
            <a:r>
              <a:rPr kumimoji="1" lang="ja-JP" altLang="en-US"/>
              <a:t>を再作成します。これは、</a:t>
            </a:r>
            <a:r>
              <a:rPr kumimoji="1" lang="en-US" altLang="ja-JP" dirty="0"/>
              <a:t>Enclave</a:t>
            </a:r>
            <a:r>
              <a:rPr kumimoji="1" lang="ja-JP" altLang="en-US"/>
              <a:t>内部で使われているポインタを再利用するためです。</a:t>
            </a:r>
            <a:r>
              <a:rPr kumimoji="1" lang="en-US" altLang="ja-JP" dirty="0"/>
              <a:t>Enclave</a:t>
            </a:r>
            <a:r>
              <a:rPr kumimoji="1" lang="ja-JP" altLang="en-US"/>
              <a:t>の再作成が完了すると、保存時と同様に</a:t>
            </a:r>
            <a:r>
              <a:rPr kumimoji="1" lang="en-US" altLang="ja-JP" dirty="0"/>
              <a:t>ECALL</a:t>
            </a:r>
            <a:r>
              <a:rPr kumimoji="1" lang="ja-JP" altLang="en-US"/>
              <a:t>を用いて</a:t>
            </a:r>
            <a:r>
              <a:rPr kumimoji="1" lang="en-US" altLang="ja-JP" dirty="0" err="1"/>
              <a:t>MigSGX</a:t>
            </a:r>
            <a:r>
              <a:rPr kumimoji="1" lang="ja-JP" altLang="en-US"/>
              <a:t>ライブラリが提供するメモリ復元関数を呼び出します。この際に移送元と共有しておいた鍵を用いて、暗号化</a:t>
            </a:r>
            <a:r>
              <a:rPr kumimoji="1" lang="en-US" altLang="ja-JP" dirty="0"/>
              <a:t>Enclave</a:t>
            </a:r>
            <a:r>
              <a:rPr kumimoji="1" lang="ja-JP" altLang="en-US"/>
              <a:t>メモリデータを復号して、</a:t>
            </a:r>
            <a:r>
              <a:rPr kumimoji="1" lang="en-US" altLang="ja-JP" dirty="0"/>
              <a:t>Enclave</a:t>
            </a:r>
            <a:r>
              <a:rPr kumimoji="1" lang="ja-JP" altLang="en-US"/>
              <a:t>メモリの各領域を上書きして復元を行います。</a:t>
            </a:r>
            <a:endParaRPr kumimoji="1" lang="en-US" altLang="ja-JP" dirty="0"/>
          </a:p>
          <a:p>
            <a:r>
              <a:rPr kumimoji="1" lang="en-US" altLang="ja-JP" dirty="0"/>
              <a:t>End:8:40/0:40</a:t>
            </a:r>
            <a:endParaRPr kumimoji="1" lang="ja-JP" altLang="en-US"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11</a:t>
            </a:fld>
            <a:endParaRPr kumimoji="1" lang="ja-JP" altLang="en-US"/>
          </a:p>
        </p:txBody>
      </p:sp>
    </p:spTree>
    <p:extLst>
      <p:ext uri="{BB962C8B-B14F-4D97-AF65-F5344CB8AC3E}">
        <p14:creationId xmlns:p14="http://schemas.microsoft.com/office/powerpoint/2010/main" val="3647220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8:40 </a:t>
            </a:r>
            <a:r>
              <a:rPr kumimoji="1" lang="ja-JP" altLang="en-US"/>
              <a:t>続いて、</a:t>
            </a:r>
            <a:r>
              <a:rPr kumimoji="1" lang="en-US" altLang="ja-JP" dirty="0" err="1"/>
              <a:t>MigSGX</a:t>
            </a:r>
            <a:r>
              <a:rPr kumimoji="1" lang="ja-JP" altLang="en-US"/>
              <a:t>ランタイムとの通信方法についてです。</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マネージャは、</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状態の保存や復元を指示するために，</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ランタイムと通信を行う必要があります。通信機能として、ネットワーク通信や、名前付きパイプ、共有メモリ等の様々な方法が考えられますが、保存や復元のダウンタイムを悪用した</a:t>
            </a:r>
            <a:r>
              <a:rPr kumimoji="1" lang="en-US" altLang="ja-JP" sz="1200" kern="1200" dirty="0" err="1">
                <a:solidFill>
                  <a:schemeClr val="tx1"/>
                </a:solidFill>
                <a:effectLst/>
                <a:latin typeface="+mn-lt"/>
                <a:ea typeface="+mn-ea"/>
                <a:cs typeface="+mn-cs"/>
              </a:rPr>
              <a:t>DoS</a:t>
            </a:r>
            <a:r>
              <a:rPr kumimoji="1" lang="ja-JP" altLang="en-US" sz="1200" kern="1200">
                <a:solidFill>
                  <a:schemeClr val="tx1"/>
                </a:solidFill>
                <a:effectLst/>
                <a:latin typeface="+mn-lt"/>
                <a:ea typeface="+mn-ea"/>
                <a:cs typeface="+mn-cs"/>
              </a:rPr>
              <a:t>攻撃を防ぐためにより厳しいアクセス制限を行える方法を選択する必要があります。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t>MigSGX</a:t>
            </a:r>
            <a:r>
              <a:rPr kumimoji="1" lang="ja-JP" altLang="en-US"/>
              <a:t>では、</a:t>
            </a:r>
            <a:r>
              <a:rPr kumimoji="1" lang="en-US" altLang="ja-JP" dirty="0"/>
              <a:t>CRIU</a:t>
            </a:r>
            <a:r>
              <a:rPr kumimoji="1" lang="ja-JP" altLang="en-US"/>
              <a:t>のパラサイト機能を利用します。パラサイト機能とは、アプリケーションに動的にコードを埋め込んで実行できる機構です。</a:t>
            </a:r>
            <a:r>
              <a:rPr kumimoji="1" lang="en-US" altLang="ja-JP" dirty="0" err="1"/>
              <a:t>MigSGX</a:t>
            </a:r>
            <a:r>
              <a:rPr kumimoji="1" lang="ja-JP" altLang="en-US"/>
              <a:t>では、保存や復元開始時に通信のためのコードをランタイムに埋め込み、匿名パイプでランタイムと通信を行って保存や復元の処理を行います。パラサイト機構は管理者のみが利用可能なため、先ほど挙げた通信機能に比べて悪用される可能性が低くなります。</a:t>
            </a:r>
            <a:r>
              <a:rPr kumimoji="1" lang="en-US" altLang="ja-JP" dirty="0"/>
              <a:t>End:10:10/1:30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管理者権限をとられない限りは妨害されない。</a:t>
            </a:r>
            <a:endParaRPr kumimoji="1" lang="en-US" altLang="ja-JP" dirty="0"/>
          </a:p>
          <a:p>
            <a:endParaRPr kumimoji="1" lang="ja-JP" altLang="en-US"/>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12</a:t>
            </a:fld>
            <a:endParaRPr kumimoji="1" lang="ja-JP" altLang="en-US"/>
          </a:p>
        </p:txBody>
      </p:sp>
    </p:spTree>
    <p:extLst>
      <p:ext uri="{BB962C8B-B14F-4D97-AF65-F5344CB8AC3E}">
        <p14:creationId xmlns:p14="http://schemas.microsoft.com/office/powerpoint/2010/main" val="2523265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10:10 </a:t>
            </a:r>
            <a:r>
              <a:rPr kumimoji="1" lang="ja-JP" altLang="en-US"/>
              <a:t>次に、実験です。</a:t>
            </a:r>
            <a:r>
              <a:rPr kumimoji="1" lang="en-US" altLang="ja-JP" dirty="0" err="1"/>
              <a:t>MigSGX</a:t>
            </a:r>
            <a:r>
              <a:rPr kumimoji="1" lang="ja-JP" altLang="en-US"/>
              <a:t>の有効性を確認するため以下３つの実験を行いました。</a:t>
            </a:r>
            <a:r>
              <a:rPr kumimoji="1" lang="en-US" altLang="ja-JP" dirty="0"/>
              <a:t>(</a:t>
            </a:r>
            <a:r>
              <a:rPr kumimoji="1" lang="ja-JP" altLang="en-US"/>
              <a:t>まず、復元後の</a:t>
            </a:r>
            <a:r>
              <a:rPr kumimoji="1" lang="en-US" altLang="ja-JP" dirty="0"/>
              <a:t>Enclave</a:t>
            </a:r>
            <a:r>
              <a:rPr kumimoji="1" lang="ja-JP" altLang="en-US"/>
              <a:t>の正常な動作を確認しました。次に</a:t>
            </a:r>
            <a:r>
              <a:rPr kumimoji="1" lang="en-US" altLang="ja-JP" dirty="0"/>
              <a:t>Enclave</a:t>
            </a:r>
            <a:r>
              <a:rPr kumimoji="1" lang="ja-JP" altLang="en-US"/>
              <a:t>の保存・復元の性能を測定しました。最後に</a:t>
            </a:r>
            <a:r>
              <a:rPr kumimoji="1" lang="en-US" altLang="ja-JP" dirty="0"/>
              <a:t>Enclave</a:t>
            </a:r>
            <a:r>
              <a:rPr kumimoji="1" lang="ja-JP" altLang="en-US"/>
              <a:t>内で行う暗号化のオーバーヘッドを測定しました。</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実験環境は以下の通りで、</a:t>
            </a:r>
            <a:r>
              <a:rPr kumimoji="1" lang="en-US" altLang="ja-JP" dirty="0"/>
              <a:t>Intel SGX SDK</a:t>
            </a:r>
            <a:r>
              <a:rPr kumimoji="1" lang="ja-JP" altLang="en-US"/>
              <a:t>と</a:t>
            </a:r>
            <a:r>
              <a:rPr kumimoji="1" lang="en-US" altLang="ja-JP" dirty="0"/>
              <a:t>CRIU</a:t>
            </a:r>
            <a:r>
              <a:rPr kumimoji="1" lang="ja-JP" altLang="en-US"/>
              <a:t>に</a:t>
            </a:r>
            <a:r>
              <a:rPr kumimoji="1" lang="en-US" altLang="ja-JP" dirty="0" err="1"/>
              <a:t>MigSGX</a:t>
            </a:r>
            <a:r>
              <a:rPr kumimoji="1" lang="ja-JP" altLang="en-US"/>
              <a:t>を実装する改良を行い実験を行いました。</a:t>
            </a:r>
            <a:r>
              <a:rPr kumimoji="1" lang="en-US" altLang="ja-JP" dirty="0"/>
              <a:t>10:30/0:20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a:solidFill>
                  <a:schemeClr val="tx1"/>
                </a:solidFill>
                <a:effectLst/>
                <a:latin typeface="+mn-lt"/>
                <a:ea typeface="+mn-ea"/>
                <a:cs typeface="+mn-cs"/>
              </a:rPr>
              <a:t> PSW=Platform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13</a:t>
            </a:fld>
            <a:endParaRPr kumimoji="1" lang="ja-JP" altLang="en-US"/>
          </a:p>
        </p:txBody>
      </p:sp>
    </p:spTree>
    <p:extLst>
      <p:ext uri="{BB962C8B-B14F-4D97-AF65-F5344CB8AC3E}">
        <p14:creationId xmlns:p14="http://schemas.microsoft.com/office/powerpoint/2010/main" val="256071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10:30 </a:t>
            </a:r>
            <a:r>
              <a:rPr kumimoji="1" lang="ja-JP" altLang="en-US"/>
              <a:t>まず、動作確認です。復元後に</a:t>
            </a:r>
            <a:r>
              <a:rPr kumimoji="1" lang="en-US" altLang="ja-JP" dirty="0"/>
              <a:t>Enclave</a:t>
            </a:r>
            <a:r>
              <a:rPr kumimoji="1" lang="ja-JP" altLang="en-US"/>
              <a:t>が正常に動作するかどうかを確認するために、</a:t>
            </a:r>
            <a:r>
              <a:rPr kumimoji="1" lang="en-US" altLang="ja-JP" dirty="0"/>
              <a:t>Enclave</a:t>
            </a:r>
            <a:r>
              <a:rPr kumimoji="1" lang="ja-JP" altLang="en-US"/>
              <a:t>を利用したキーバリューストアアプリケーションを作成しました。キーバリューストアアプリケーションは、登録された</a:t>
            </a:r>
            <a:r>
              <a:rPr kumimoji="1" lang="en-US" altLang="ja-JP" dirty="0"/>
              <a:t>Key</a:t>
            </a:r>
            <a:r>
              <a:rPr kumimoji="1" lang="ja-JP" altLang="en-US"/>
              <a:t>と</a:t>
            </a:r>
            <a:r>
              <a:rPr kumimoji="1" lang="en-US" altLang="ja-JP" dirty="0"/>
              <a:t>Value</a:t>
            </a:r>
            <a:r>
              <a:rPr kumimoji="1" lang="ja-JP" altLang="en-US"/>
              <a:t>の対データを</a:t>
            </a:r>
            <a:r>
              <a:rPr kumimoji="1" lang="en-US" altLang="ja-JP" dirty="0"/>
              <a:t>Enclave</a:t>
            </a:r>
            <a:r>
              <a:rPr kumimoji="1" lang="ja-JP" altLang="en-US"/>
              <a:t>内で保存・管理します。このキーバリューストアに</a:t>
            </a:r>
            <a:r>
              <a:rPr kumimoji="1" lang="ja-JP" altLang="en-US" sz="1200" kern="1200">
                <a:solidFill>
                  <a:schemeClr val="tx1"/>
                </a:solidFill>
                <a:effectLst/>
                <a:latin typeface="+mn-lt"/>
                <a:ea typeface="+mn-ea"/>
                <a:cs typeface="+mn-cs"/>
              </a:rPr>
              <a:t>データを格納しておき，</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を用いてアプリケーションの保存・復元を行いました。状態の復元後でも格納していたデータを取り出すことができました。よって、</a:t>
            </a:r>
            <a:r>
              <a:rPr kumimoji="1" lang="ja-JP" altLang="en-US"/>
              <a:t>復元したあとも</a:t>
            </a:r>
            <a:r>
              <a:rPr kumimoji="1" lang="en-US" altLang="ja-JP" dirty="0"/>
              <a:t>Enclave</a:t>
            </a:r>
            <a:r>
              <a:rPr kumimoji="1" lang="ja-JP" altLang="en-US"/>
              <a:t>の実行が正常に継続できていることを確認できました。</a:t>
            </a:r>
            <a:r>
              <a:rPr kumimoji="1" lang="en-US" altLang="ja-JP" dirty="0"/>
              <a:t>11:10/0:40</a:t>
            </a:r>
          </a:p>
          <a:p>
            <a:endParaRPr kumimoji="1"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14</a:t>
            </a:fld>
            <a:endParaRPr kumimoji="1" lang="ja-JP" altLang="en-US"/>
          </a:p>
        </p:txBody>
      </p:sp>
    </p:spTree>
    <p:extLst>
      <p:ext uri="{BB962C8B-B14F-4D97-AF65-F5344CB8AC3E}">
        <p14:creationId xmlns:p14="http://schemas.microsoft.com/office/powerpoint/2010/main" val="111511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11:10 </a:t>
            </a:r>
            <a:r>
              <a:rPr kumimoji="1" lang="ja-JP" altLang="en-US" sz="1200" kern="1200">
                <a:solidFill>
                  <a:schemeClr val="tx1"/>
                </a:solidFill>
                <a:effectLst/>
                <a:latin typeface="+mn-lt"/>
                <a:ea typeface="+mn-ea"/>
                <a:cs typeface="+mn-cs"/>
              </a:rPr>
              <a:t>次に、</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メモリを保存・復元するのにかかる時間を測定しました。この実験では， </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に割り当てるメモリサイズを約</a:t>
            </a:r>
            <a:r>
              <a:rPr kumimoji="1" lang="en-US" altLang="ja-JP" sz="1200" kern="1200" dirty="0">
                <a:solidFill>
                  <a:schemeClr val="tx1"/>
                </a:solidFill>
                <a:effectLst/>
                <a:latin typeface="+mn-lt"/>
                <a:ea typeface="+mn-ea"/>
                <a:cs typeface="+mn-cs"/>
              </a:rPr>
              <a:t>20MB</a:t>
            </a:r>
            <a:r>
              <a:rPr kumimoji="1" lang="ja-JP" altLang="en-US" sz="1200" kern="1200">
                <a:solidFill>
                  <a:schemeClr val="tx1"/>
                </a:solidFill>
                <a:effectLst/>
                <a:latin typeface="+mn-lt"/>
                <a:ea typeface="+mn-ea"/>
                <a:cs typeface="+mn-cs"/>
              </a:rPr>
              <a:t>づつ変化させました。実験結果によりメモリサイズにほぼ比例して時間が増加することがわかりました。ただし，</a:t>
            </a:r>
            <a:r>
              <a:rPr kumimoji="1" lang="en-US" altLang="ja-JP" sz="1200" kern="1200" dirty="0">
                <a:solidFill>
                  <a:schemeClr val="tx1"/>
                </a:solidFill>
                <a:effectLst/>
                <a:latin typeface="+mn-lt"/>
                <a:ea typeface="+mn-ea"/>
                <a:cs typeface="+mn-cs"/>
              </a:rPr>
              <a:t>100MB</a:t>
            </a:r>
            <a:r>
              <a:rPr kumimoji="1" lang="ja-JP" altLang="en-US" sz="1200" kern="1200">
                <a:solidFill>
                  <a:schemeClr val="tx1"/>
                </a:solidFill>
                <a:effectLst/>
                <a:latin typeface="+mn-lt"/>
                <a:ea typeface="+mn-ea"/>
                <a:cs typeface="+mn-cs"/>
              </a:rPr>
              <a:t>付近で時間が大きく増加しました。これは，</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のメモリサイズが</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のキャッシュサイズを超えたためと考えています。実験に用いた</a:t>
            </a:r>
            <a:r>
              <a:rPr kumimoji="1" lang="en-US" altLang="ja-JP" sz="1200" kern="1200" dirty="0">
                <a:solidFill>
                  <a:schemeClr val="tx1"/>
                </a:solidFill>
                <a:effectLst/>
                <a:latin typeface="+mn-lt"/>
                <a:ea typeface="+mn-ea"/>
                <a:cs typeface="+mn-cs"/>
              </a:rPr>
              <a:t>CPU</a:t>
            </a:r>
            <a:r>
              <a:rPr kumimoji="1" lang="ja-JP" altLang="en-US" sz="1200" kern="1200">
                <a:solidFill>
                  <a:schemeClr val="tx1"/>
                </a:solidFill>
                <a:effectLst/>
                <a:latin typeface="+mn-lt"/>
                <a:ea typeface="+mn-ea"/>
                <a:cs typeface="+mn-cs"/>
              </a:rPr>
              <a:t>における</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のキャッシュサイズは約</a:t>
            </a:r>
            <a:r>
              <a:rPr kumimoji="1" lang="en-US" altLang="ja-JP" sz="1200" kern="1200" dirty="0">
                <a:solidFill>
                  <a:schemeClr val="tx1"/>
                </a:solidFill>
                <a:effectLst/>
                <a:latin typeface="+mn-lt"/>
                <a:ea typeface="+mn-ea"/>
                <a:cs typeface="+mn-cs"/>
              </a:rPr>
              <a:t>98MB</a:t>
            </a:r>
            <a:r>
              <a:rPr kumimoji="1" lang="ja-JP" altLang="en-US" sz="1200" kern="1200">
                <a:solidFill>
                  <a:schemeClr val="tx1"/>
                </a:solidFill>
                <a:effectLst/>
                <a:latin typeface="+mn-lt"/>
                <a:ea typeface="+mn-ea"/>
                <a:cs typeface="+mn-cs"/>
              </a:rPr>
              <a:t>でした</a:t>
            </a:r>
            <a:r>
              <a:rPr kumimoji="1" lang="en-US" altLang="ja-JP" sz="1200" kern="1200" dirty="0">
                <a:solidFill>
                  <a:schemeClr val="tx1"/>
                </a:solidFill>
                <a:effectLst/>
                <a:latin typeface="+mn-lt"/>
                <a:ea typeface="+mn-ea"/>
                <a:cs typeface="+mn-cs"/>
              </a:rPr>
              <a:t>12:00(Enclave</a:t>
            </a:r>
            <a:r>
              <a:rPr kumimoji="1" lang="ja-JP" altLang="en-US" sz="1200" kern="1200">
                <a:solidFill>
                  <a:schemeClr val="tx1"/>
                </a:solidFill>
                <a:effectLst/>
                <a:latin typeface="+mn-lt"/>
                <a:ea typeface="+mn-ea"/>
                <a:cs typeface="+mn-cs"/>
              </a:rPr>
              <a:t>のキャッシュサイズを超える</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メモリを保存・もしくは復元しようとすると、キャッシュ上ではなくメインメモリ上に暗号化されて格納されているページにもアクセスすることになります。そのため、</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のキャッシュとメインメモリ間で暗号化処理を伴うページング処理が発生します。このオーバヘッドのために，</a:t>
            </a:r>
            <a:r>
              <a:rPr kumimoji="1" lang="en-US" altLang="ja-JP" sz="1200" kern="1200" dirty="0">
                <a:solidFill>
                  <a:schemeClr val="tx1"/>
                </a:solidFill>
                <a:effectLst/>
                <a:latin typeface="+mn-lt"/>
                <a:ea typeface="+mn-ea"/>
                <a:cs typeface="+mn-cs"/>
              </a:rPr>
              <a:t>100MB</a:t>
            </a:r>
            <a:r>
              <a:rPr kumimoji="1" lang="ja-JP" altLang="en-US" sz="1200" kern="1200">
                <a:solidFill>
                  <a:schemeClr val="tx1"/>
                </a:solidFill>
                <a:effectLst/>
                <a:latin typeface="+mn-lt"/>
                <a:ea typeface="+mn-ea"/>
                <a:cs typeface="+mn-cs"/>
              </a:rPr>
              <a:t>以上では、より長い時間がかかったと考えています</a:t>
            </a:r>
            <a:r>
              <a:rPr kumimoji="1" lang="en-US" altLang="ja-JP" sz="1200" kern="1200" dirty="0">
                <a:solidFill>
                  <a:schemeClr val="tx1"/>
                </a:solidFill>
                <a:effectLst/>
                <a:latin typeface="+mn-lt"/>
                <a:ea typeface="+mn-ea"/>
                <a:cs typeface="+mn-cs"/>
              </a:rPr>
              <a:t> End:12:40/1:40</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/*EPC</a:t>
            </a:r>
            <a:r>
              <a:rPr kumimoji="1" lang="ja-JP" altLang="en-US"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Memory Encryption Engine(MEE)</a:t>
            </a:r>
            <a:r>
              <a:rPr kumimoji="1" lang="ja-JP" altLang="en-US" sz="1200" kern="1200">
                <a:solidFill>
                  <a:schemeClr val="tx1"/>
                </a:solidFill>
                <a:effectLst/>
                <a:latin typeface="+mn-lt"/>
                <a:ea typeface="+mn-ea"/>
                <a:cs typeface="+mn-cs"/>
              </a:rPr>
              <a:t>チップによって暗号化された特別なメモリ領域。</a:t>
            </a:r>
            <a:r>
              <a:rPr kumimoji="1" lang="en-US" altLang="ja-JP" sz="1200" kern="1200" dirty="0">
                <a:solidFill>
                  <a:schemeClr val="tx1"/>
                </a:solidFill>
                <a:effectLst/>
                <a:latin typeface="+mn-lt"/>
                <a:ea typeface="+mn-ea"/>
                <a:cs typeface="+mn-cs"/>
              </a:rPr>
              <a:t>CPU</a:t>
            </a:r>
            <a:r>
              <a:rPr kumimoji="1" lang="ja-JP" altLang="en-US" sz="1200" kern="1200">
                <a:solidFill>
                  <a:schemeClr val="tx1"/>
                </a:solidFill>
                <a:effectLst/>
                <a:latin typeface="+mn-lt"/>
                <a:ea typeface="+mn-ea"/>
                <a:cs typeface="+mn-cs"/>
              </a:rPr>
              <a:t>からのみ復号できる。</a:t>
            </a:r>
            <a:r>
              <a:rPr kumimoji="1" lang="en-US" altLang="ja-JP" sz="1200" kern="1200" dirty="0">
                <a:solidFill>
                  <a:schemeClr val="tx1"/>
                </a:solidFill>
                <a:effectLst/>
                <a:latin typeface="+mn-lt"/>
                <a:ea typeface="+mn-ea"/>
                <a:cs typeface="+mn-cs"/>
              </a:rPr>
              <a:t>Key</a:t>
            </a:r>
            <a:r>
              <a:rPr kumimoji="1" lang="ja-JP" altLang="en-US" sz="1200" kern="120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CPU</a:t>
            </a:r>
            <a:r>
              <a:rPr kumimoji="1" lang="ja-JP" altLang="en-US" sz="1200" kern="1200">
                <a:solidFill>
                  <a:schemeClr val="tx1"/>
                </a:solidFill>
                <a:effectLst/>
                <a:latin typeface="+mn-lt"/>
                <a:ea typeface="+mn-ea"/>
                <a:cs typeface="+mn-cs"/>
              </a:rPr>
              <a:t>管理</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ページング処理</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キャッシュを超える</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のデータはメインメモリ上に暗号化され格納される。</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メインメモリ上に暗号化されて格納されているデータが復号されキャッシュに読み込まれます</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そして同時に，キャッシュ上のいずれかのページが暗号化されてメインメモリ上に書き出されます</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このオーバヘッドのために，</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のキャッシュサイズを超えると</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メモリの保存や復元により長い時間がかかったと考えています。</a:t>
            </a:r>
            <a:r>
              <a:rPr kumimoji="1" lang="en-US" altLang="ja-JP" sz="1200" kern="1200" dirty="0">
                <a:solidFill>
                  <a:schemeClr val="tx1"/>
                </a:solidFill>
                <a:effectLst/>
                <a:latin typeface="+mn-lt"/>
                <a:ea typeface="+mn-ea"/>
                <a:cs typeface="+mn-cs"/>
              </a:rPr>
              <a:t> </a:t>
            </a:r>
            <a:r>
              <a:rPr kumimoji="1" lang="ja-JP" altLang="en-US" sz="1200" kern="120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End:12:40/1:40</a:t>
            </a:r>
          </a:p>
          <a:p>
            <a:endParaRPr kumimoji="1" lang="en-US" altLang="ja-JP" sz="1200" kern="1200" dirty="0">
              <a:solidFill>
                <a:schemeClr val="tx1"/>
              </a:solidFill>
              <a:effectLst/>
              <a:latin typeface="+mn-lt"/>
              <a:ea typeface="+mn-ea"/>
              <a:cs typeface="+mn-cs"/>
            </a:endParaRPr>
          </a:p>
          <a:p>
            <a:endParaRPr kumimoji="1" lang="en-US" altLang="ja-JP" dirty="0"/>
          </a:p>
          <a:p>
            <a:r>
              <a:rPr kumimoji="1" lang="en-US" altLang="ja-JP" dirty="0"/>
              <a:t>90MB</a:t>
            </a:r>
            <a:r>
              <a:rPr kumimoji="1" lang="ja-JP" altLang="en-US" dirty="0"/>
              <a:t>までは</a:t>
            </a:r>
            <a:r>
              <a:rPr kumimoji="1" lang="en-US" altLang="ja-JP" dirty="0"/>
              <a:t>EPC</a:t>
            </a:r>
            <a:r>
              <a:rPr kumimoji="1" lang="ja-JP" altLang="en-US" dirty="0"/>
              <a:t>（</a:t>
            </a:r>
            <a:r>
              <a:rPr kumimoji="1" lang="en-US" altLang="ja-JP" dirty="0"/>
              <a:t>Enclave</a:t>
            </a:r>
            <a:r>
              <a:rPr kumimoji="1" lang="ja-JP" altLang="en-US" dirty="0"/>
              <a:t>　</a:t>
            </a:r>
            <a:r>
              <a:rPr kumimoji="1" lang="en-US" altLang="ja-JP" dirty="0"/>
              <a:t>Page</a:t>
            </a:r>
            <a:r>
              <a:rPr kumimoji="1" lang="ja-JP" altLang="en-US" dirty="0"/>
              <a:t>　</a:t>
            </a:r>
            <a:r>
              <a:rPr kumimoji="1" lang="en-US" altLang="ja-JP" dirty="0" err="1"/>
              <a:t>Chache</a:t>
            </a:r>
            <a:r>
              <a:rPr kumimoji="1" lang="ja-JP" altLang="en-US" dirty="0"/>
              <a:t>）と呼ばれる</a:t>
            </a:r>
            <a:r>
              <a:rPr kumimoji="1" lang="en-US" altLang="ja-JP" dirty="0"/>
              <a:t>Enclave</a:t>
            </a:r>
            <a:r>
              <a:rPr kumimoji="1" lang="ja-JP" altLang="en-US" dirty="0"/>
              <a:t>の</a:t>
            </a:r>
            <a:r>
              <a:rPr kumimoji="1" lang="en-US" altLang="ja-JP" dirty="0"/>
              <a:t>Cache</a:t>
            </a:r>
            <a:r>
              <a:rPr kumimoji="1" lang="ja-JP" altLang="en-US" dirty="0"/>
              <a:t>を作ることができる。しかし、それを超える大きさに</a:t>
            </a:r>
            <a:r>
              <a:rPr kumimoji="1" lang="ja-JP" altLang="en-US"/>
              <a:t>なると通常のメモリ</a:t>
            </a:r>
            <a:r>
              <a:rPr kumimoji="1" lang="ja-JP" altLang="en-US" dirty="0"/>
              <a:t>に書き出す必要が</a:t>
            </a:r>
            <a:r>
              <a:rPr kumimoji="1" lang="ja-JP" altLang="en-US"/>
              <a:t>あります。</a:t>
            </a:r>
            <a:r>
              <a:rPr kumimoji="1" lang="en-US" altLang="ja-JP" dirty="0"/>
              <a:t>Cache</a:t>
            </a:r>
            <a:r>
              <a:rPr kumimoji="1" lang="ja-JP" altLang="en-US" dirty="0"/>
              <a:t>からメモリに書き込んだりメモリから</a:t>
            </a:r>
            <a:r>
              <a:rPr kumimoji="1" lang="en-US" altLang="ja-JP" dirty="0"/>
              <a:t>Cache</a:t>
            </a:r>
            <a:r>
              <a:rPr kumimoji="1" lang="ja-JP" altLang="en-US" dirty="0"/>
              <a:t>に読み込んだりする際に暗号化・復元する処理が入るため、今回の実験では</a:t>
            </a:r>
            <a:r>
              <a:rPr kumimoji="1" lang="en-US" altLang="ja-JP" dirty="0"/>
              <a:t>80MB</a:t>
            </a:r>
            <a:r>
              <a:rPr kumimoji="1" lang="ja-JP" altLang="en-US" dirty="0"/>
              <a:t>付近から遅くなったと考えています。</a:t>
            </a: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15</a:t>
            </a:fld>
            <a:endParaRPr kumimoji="1" lang="ja-JP" altLang="en-US"/>
          </a:p>
        </p:txBody>
      </p:sp>
    </p:spTree>
    <p:extLst>
      <p:ext uri="{BB962C8B-B14F-4D97-AF65-F5344CB8AC3E}">
        <p14:creationId xmlns:p14="http://schemas.microsoft.com/office/powerpoint/2010/main" val="301936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12:40 </a:t>
            </a:r>
            <a:r>
              <a:rPr kumimoji="1" lang="ja-JP" altLang="en-US"/>
              <a:t>最後に、</a:t>
            </a:r>
            <a:r>
              <a:rPr kumimoji="1" lang="en-US" altLang="ja-JP" dirty="0" err="1"/>
              <a:t>Enlcave</a:t>
            </a:r>
            <a:r>
              <a:rPr kumimoji="1" lang="ja-JP" altLang="en-US"/>
              <a:t>内でメモリの暗号化と復号を行う際のオーバーヘッドについて計測しました。</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のメモリサイズが</a:t>
            </a:r>
            <a:r>
              <a:rPr kumimoji="1" lang="en-US" altLang="ja-JP" sz="1200" kern="1200" dirty="0">
                <a:solidFill>
                  <a:schemeClr val="tx1"/>
                </a:solidFill>
                <a:effectLst/>
                <a:latin typeface="+mn-lt"/>
                <a:ea typeface="+mn-ea"/>
                <a:cs typeface="+mn-cs"/>
              </a:rPr>
              <a:t>80MB</a:t>
            </a:r>
            <a:r>
              <a:rPr kumimoji="1" lang="ja-JP" altLang="en-US" sz="1200" kern="1200">
                <a:solidFill>
                  <a:schemeClr val="tx1"/>
                </a:solidFill>
                <a:effectLst/>
                <a:latin typeface="+mn-lt"/>
                <a:ea typeface="+mn-ea"/>
                <a:cs typeface="+mn-cs"/>
              </a:rPr>
              <a:t>以下の時の性能低下は保存時で</a:t>
            </a:r>
            <a:r>
              <a:rPr kumimoji="1" lang="en-US" altLang="ja-JP" sz="1200" kern="1200" dirty="0">
                <a:solidFill>
                  <a:schemeClr val="tx1"/>
                </a:solidFill>
                <a:effectLst/>
                <a:latin typeface="+mn-lt"/>
                <a:ea typeface="+mn-ea"/>
                <a:cs typeface="+mn-cs"/>
              </a:rPr>
              <a:t>2.5</a:t>
            </a:r>
            <a:r>
              <a:rPr kumimoji="1" lang="ja-JP" altLang="en-US" sz="1200" kern="1200">
                <a:solidFill>
                  <a:schemeClr val="tx1"/>
                </a:solidFill>
                <a:effectLst/>
                <a:latin typeface="+mn-lt"/>
                <a:ea typeface="+mn-ea"/>
                <a:cs typeface="+mn-cs"/>
              </a:rPr>
              <a:t>倍程度，復元時で</a:t>
            </a:r>
            <a:r>
              <a:rPr kumimoji="1" lang="en-US" altLang="ja-JP" sz="1200" kern="1200" dirty="0">
                <a:solidFill>
                  <a:schemeClr val="tx1"/>
                </a:solidFill>
                <a:effectLst/>
                <a:latin typeface="+mn-lt"/>
                <a:ea typeface="+mn-ea"/>
                <a:cs typeface="+mn-cs"/>
              </a:rPr>
              <a:t>2.2</a:t>
            </a:r>
            <a:r>
              <a:rPr kumimoji="1" lang="ja-JP" altLang="en-US" sz="1200" kern="1200">
                <a:solidFill>
                  <a:schemeClr val="tx1"/>
                </a:solidFill>
                <a:effectLst/>
                <a:latin typeface="+mn-lt"/>
                <a:ea typeface="+mn-ea"/>
                <a:cs typeface="+mn-cs"/>
              </a:rPr>
              <a:t>倍程度でした</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一方，</a:t>
            </a:r>
            <a:r>
              <a:rPr kumimoji="1" lang="en-US" altLang="ja-JP" sz="1200" kern="1200" dirty="0">
                <a:solidFill>
                  <a:schemeClr val="tx1"/>
                </a:solidFill>
                <a:effectLst/>
                <a:latin typeface="+mn-lt"/>
                <a:ea typeface="+mn-ea"/>
                <a:cs typeface="+mn-cs"/>
              </a:rPr>
              <a:t>100MB</a:t>
            </a:r>
            <a:r>
              <a:rPr kumimoji="1" lang="ja-JP" altLang="en-US" sz="1200" kern="1200">
                <a:solidFill>
                  <a:schemeClr val="tx1"/>
                </a:solidFill>
                <a:effectLst/>
                <a:latin typeface="+mn-lt"/>
                <a:ea typeface="+mn-ea"/>
                <a:cs typeface="+mn-cs"/>
              </a:rPr>
              <a:t>以上の時にはオーバーヘッドが大きく減少し，保存時の性能低下は</a:t>
            </a:r>
            <a:r>
              <a:rPr kumimoji="1" lang="en-US" altLang="ja-JP" sz="1200" kern="1200" dirty="0">
                <a:solidFill>
                  <a:schemeClr val="tx1"/>
                </a:solidFill>
                <a:effectLst/>
                <a:latin typeface="+mn-lt"/>
                <a:ea typeface="+mn-ea"/>
                <a:cs typeface="+mn-cs"/>
              </a:rPr>
              <a:t>1.7</a:t>
            </a:r>
            <a:r>
              <a:rPr kumimoji="1" lang="ja-JP" altLang="en-US" sz="1200" kern="1200">
                <a:solidFill>
                  <a:schemeClr val="tx1"/>
                </a:solidFill>
                <a:effectLst/>
                <a:latin typeface="+mn-lt"/>
                <a:ea typeface="+mn-ea"/>
                <a:cs typeface="+mn-cs"/>
              </a:rPr>
              <a:t>倍程度，復元時で</a:t>
            </a:r>
            <a:r>
              <a:rPr kumimoji="1" lang="en-US" altLang="ja-JP" sz="1200" kern="1200" dirty="0">
                <a:solidFill>
                  <a:schemeClr val="tx1"/>
                </a:solidFill>
                <a:effectLst/>
                <a:latin typeface="+mn-lt"/>
                <a:ea typeface="+mn-ea"/>
                <a:cs typeface="+mn-cs"/>
              </a:rPr>
              <a:t>1.1</a:t>
            </a:r>
            <a:r>
              <a:rPr kumimoji="1" lang="ja-JP" altLang="en-US" sz="1200" kern="1200">
                <a:solidFill>
                  <a:schemeClr val="tx1"/>
                </a:solidFill>
                <a:effectLst/>
                <a:latin typeface="+mn-lt"/>
                <a:ea typeface="+mn-ea"/>
                <a:cs typeface="+mn-cs"/>
              </a:rPr>
              <a:t>倍程度でした</a:t>
            </a:r>
            <a:r>
              <a:rPr kumimoji="1" lang="en-US" altLang="ja-JP" sz="1200" kern="1200" dirty="0">
                <a:solidFill>
                  <a:schemeClr val="tx1"/>
                </a:solidFill>
                <a:effectLst/>
                <a:latin typeface="+mn-lt"/>
                <a:ea typeface="+mn-ea"/>
                <a:cs typeface="+mn-cs"/>
              </a:rPr>
              <a:t>. 100MB</a:t>
            </a:r>
            <a:r>
              <a:rPr kumimoji="1" lang="ja-JP" altLang="en-US" sz="1200" kern="1200">
                <a:solidFill>
                  <a:schemeClr val="tx1"/>
                </a:solidFill>
                <a:effectLst/>
                <a:latin typeface="+mn-lt"/>
                <a:ea typeface="+mn-ea"/>
                <a:cs typeface="+mn-cs"/>
              </a:rPr>
              <a:t>付近で暗号化のオーバヘッドが減少するのは，</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のキャッシュサイズを超えたことにより保存や復元にかかる時間が大幅に増加し、</a:t>
            </a:r>
            <a:r>
              <a:rPr kumimoji="1" lang="ja-JP" altLang="en-US"/>
              <a:t>相対的に暗号化のオーバーヘッドの割合が減った</a:t>
            </a:r>
            <a:r>
              <a:rPr kumimoji="1" lang="ja-JP" altLang="en-US" sz="1200" kern="1200">
                <a:solidFill>
                  <a:schemeClr val="tx1"/>
                </a:solidFill>
                <a:effectLst/>
                <a:latin typeface="+mn-lt"/>
                <a:ea typeface="+mn-ea"/>
                <a:cs typeface="+mn-cs"/>
              </a:rPr>
              <a:t>ためです</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復元時に暗号化オーバヘッドが非常に小さくなる理由は現在調査中です</a:t>
            </a:r>
            <a:r>
              <a:rPr kumimoji="1" lang="en-US" altLang="ja-JP" sz="1200" kern="1200" dirty="0">
                <a:solidFill>
                  <a:schemeClr val="tx1"/>
                </a:solidFill>
                <a:effectLst/>
                <a:latin typeface="+mn-lt"/>
                <a:ea typeface="+mn-ea"/>
                <a:cs typeface="+mn-cs"/>
              </a:rPr>
              <a:t>)). End:13:50/1:10</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暗号化のオーバーヘッドの割合よりも</a:t>
            </a:r>
            <a:r>
              <a:rPr kumimoji="1" lang="en-US" altLang="ja-JP" dirty="0"/>
              <a:t>Enclave</a:t>
            </a:r>
            <a:r>
              <a:rPr kumimoji="1" lang="ja-JP" altLang="en-US"/>
              <a:t>のキャッシュが溢れた影響の割合が増え、相対的に暗号化のオーバーヘッドの割合が減った</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16</a:t>
            </a:fld>
            <a:endParaRPr kumimoji="1" lang="ja-JP" altLang="en-US"/>
          </a:p>
        </p:txBody>
      </p:sp>
    </p:spTree>
    <p:extLst>
      <p:ext uri="{BB962C8B-B14F-4D97-AF65-F5344CB8AC3E}">
        <p14:creationId xmlns:p14="http://schemas.microsoft.com/office/powerpoint/2010/main" val="1049780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13:50 </a:t>
            </a:r>
            <a:r>
              <a:rPr kumimoji="1" lang="ja-JP" altLang="en-US" sz="1200" kern="1200">
                <a:solidFill>
                  <a:schemeClr val="tx1"/>
                </a:solidFill>
                <a:effectLst/>
                <a:latin typeface="+mn-lt"/>
                <a:ea typeface="+mn-ea"/>
                <a:cs typeface="+mn-cs"/>
              </a:rPr>
              <a:t>続いて関連研究です。</a:t>
            </a:r>
            <a:r>
              <a:rPr kumimoji="1" lang="en-US" altLang="ja-JP" sz="1200" kern="1200" dirty="0">
                <a:solidFill>
                  <a:schemeClr val="tx1"/>
                </a:solidFill>
                <a:effectLst/>
                <a:latin typeface="+mn-lt"/>
                <a:ea typeface="+mn-ea"/>
                <a:cs typeface="+mn-cs"/>
              </a:rPr>
              <a:t>SGX</a:t>
            </a:r>
            <a:r>
              <a:rPr kumimoji="1" lang="ja-JP" altLang="en-US" sz="1200" kern="1200">
                <a:solidFill>
                  <a:schemeClr val="tx1"/>
                </a:solidFill>
                <a:effectLst/>
                <a:latin typeface="+mn-lt"/>
                <a:ea typeface="+mn-ea"/>
                <a:cs typeface="+mn-cs"/>
              </a:rPr>
              <a:t>に対応した</a:t>
            </a:r>
            <a:r>
              <a:rPr kumimoji="1" lang="en-US" altLang="ja-JP" sz="1200" kern="1200" dirty="0">
                <a:solidFill>
                  <a:schemeClr val="tx1"/>
                </a:solidFill>
                <a:effectLst/>
                <a:latin typeface="+mn-lt"/>
                <a:ea typeface="+mn-ea"/>
                <a:cs typeface="+mn-cs"/>
              </a:rPr>
              <a:t>VM</a:t>
            </a:r>
            <a:r>
              <a:rPr kumimoji="1" lang="ja-JP" altLang="en-US" sz="1200" kern="1200">
                <a:solidFill>
                  <a:schemeClr val="tx1"/>
                </a:solidFill>
                <a:effectLst/>
                <a:latin typeface="+mn-lt"/>
                <a:ea typeface="+mn-ea"/>
                <a:cs typeface="+mn-cs"/>
              </a:rPr>
              <a:t>マイグレーションについての研究がいくつかあります。１つ目の関連研究はハードウェアの拡張を行いマイグレーションを実現する方法を提案していますが、</a:t>
            </a:r>
            <a:r>
              <a:rPr kumimoji="1" lang="en-US" altLang="ja-JP" sz="1200" kern="1200" dirty="0">
                <a:solidFill>
                  <a:schemeClr val="tx1"/>
                </a:solidFill>
                <a:effectLst/>
                <a:latin typeface="+mn-lt"/>
                <a:ea typeface="+mn-ea"/>
                <a:cs typeface="+mn-cs"/>
              </a:rPr>
              <a:t>Intel</a:t>
            </a:r>
            <a:r>
              <a:rPr kumimoji="1" lang="ja-JP" altLang="en-US" sz="1200" kern="1200">
                <a:solidFill>
                  <a:schemeClr val="tx1"/>
                </a:solidFill>
                <a:effectLst/>
                <a:latin typeface="+mn-lt"/>
                <a:ea typeface="+mn-ea"/>
                <a:cs typeface="+mn-cs"/>
              </a:rPr>
              <a:t>による</a:t>
            </a:r>
            <a:r>
              <a:rPr kumimoji="1" lang="en-US" altLang="ja-JP" sz="1200" kern="1200" dirty="0">
                <a:solidFill>
                  <a:schemeClr val="tx1"/>
                </a:solidFill>
                <a:effectLst/>
                <a:latin typeface="+mn-lt"/>
                <a:ea typeface="+mn-ea"/>
                <a:cs typeface="+mn-cs"/>
              </a:rPr>
              <a:t>CPU</a:t>
            </a:r>
            <a:r>
              <a:rPr kumimoji="1" lang="ja-JP" altLang="en-US" sz="1200" kern="120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SGX</a:t>
            </a:r>
            <a:r>
              <a:rPr kumimoji="1" lang="ja-JP" altLang="en-US" sz="1200" kern="1200">
                <a:solidFill>
                  <a:schemeClr val="tx1"/>
                </a:solidFill>
                <a:effectLst/>
                <a:latin typeface="+mn-lt"/>
                <a:ea typeface="+mn-ea"/>
                <a:cs typeface="+mn-cs"/>
              </a:rPr>
              <a:t>ハードウェアの拡張が必要です。２つ目の関連研究は本研究と同様に</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メモリを保存・復元しておりソフトウェアのみで実現していますが、</a:t>
            </a:r>
            <a:r>
              <a:rPr kumimoji="1" lang="en-US" altLang="ja-JP" sz="1200" kern="1200" dirty="0">
                <a:solidFill>
                  <a:schemeClr val="tx1"/>
                </a:solidFill>
                <a:effectLst/>
                <a:latin typeface="+mn-lt"/>
                <a:ea typeface="+mn-ea"/>
                <a:cs typeface="+mn-cs"/>
              </a:rPr>
              <a:t>OS</a:t>
            </a:r>
            <a:r>
              <a:rPr kumimoji="1" lang="ja-JP" altLang="en-US" sz="1200" kern="1200">
                <a:solidFill>
                  <a:schemeClr val="tx1"/>
                </a:solidFill>
                <a:effectLst/>
                <a:latin typeface="+mn-lt"/>
                <a:ea typeface="+mn-ea"/>
                <a:cs typeface="+mn-cs"/>
              </a:rPr>
              <a:t>への修正が必要です。最後の関連研究は、アプリケーションが利用するデータをハードディスク等の外部に永続的に保存するためのシール・アンシール</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シーリング</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機能や単調カウンタなど、</a:t>
            </a:r>
            <a:r>
              <a:rPr kumimoji="1" lang="en-US" altLang="ja-JP" sz="1200" kern="1200" dirty="0">
                <a:solidFill>
                  <a:schemeClr val="tx1"/>
                </a:solidFill>
                <a:effectLst/>
                <a:latin typeface="+mn-lt"/>
                <a:ea typeface="+mn-ea"/>
                <a:cs typeface="+mn-cs"/>
              </a:rPr>
              <a:t>CPU</a:t>
            </a:r>
            <a:r>
              <a:rPr kumimoji="1" lang="ja-JP" altLang="en-US" sz="1200" kern="1200">
                <a:solidFill>
                  <a:schemeClr val="tx1"/>
                </a:solidFill>
                <a:effectLst/>
                <a:latin typeface="+mn-lt"/>
                <a:ea typeface="+mn-ea"/>
                <a:cs typeface="+mn-cs"/>
              </a:rPr>
              <a:t>依存の外部永続状態への対応を行っており本研究でも利用可能であると考えています。</a:t>
            </a:r>
            <a:r>
              <a:rPr kumimoji="1" lang="en-US" altLang="ja-JP" sz="1200" kern="1200" dirty="0">
                <a:solidFill>
                  <a:schemeClr val="tx1"/>
                </a:solidFill>
                <a:effectLst/>
                <a:latin typeface="+mn-lt"/>
                <a:ea typeface="+mn-ea"/>
                <a:cs typeface="+mn-cs"/>
              </a:rPr>
              <a:t>14:30/0:40</a:t>
            </a:r>
            <a:endParaRPr kumimoji="1" lang="ja-JP" altLang="en-US"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17</a:t>
            </a:fld>
            <a:endParaRPr kumimoji="1" lang="ja-JP" altLang="en-US"/>
          </a:p>
        </p:txBody>
      </p:sp>
    </p:spTree>
    <p:extLst>
      <p:ext uri="{BB962C8B-B14F-4D97-AF65-F5344CB8AC3E}">
        <p14:creationId xmlns:p14="http://schemas.microsoft.com/office/powerpoint/2010/main" val="329608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14:30 </a:t>
            </a:r>
            <a:r>
              <a:rPr kumimoji="1" lang="ja-JP" altLang="en-US" sz="1200" kern="1200">
                <a:solidFill>
                  <a:schemeClr val="tx1"/>
                </a:solidFill>
                <a:effectLst/>
                <a:latin typeface="+mn-lt"/>
                <a:ea typeface="+mn-ea"/>
                <a:cs typeface="+mn-cs"/>
              </a:rPr>
              <a:t>最後にまとめです。本研究では，コンテナ・マイグレーション後にも</a:t>
            </a:r>
            <a:r>
              <a:rPr kumimoji="1" lang="en-US" altLang="ja-JP" sz="1200" kern="1200" dirty="0">
                <a:solidFill>
                  <a:schemeClr val="tx1"/>
                </a:solidFill>
                <a:effectLst/>
                <a:latin typeface="+mn-lt"/>
                <a:ea typeface="+mn-ea"/>
                <a:cs typeface="+mn-cs"/>
              </a:rPr>
              <a:t>SGX</a:t>
            </a:r>
            <a:r>
              <a:rPr kumimoji="1" lang="ja-JP" altLang="en-US" sz="1200" kern="1200">
                <a:solidFill>
                  <a:schemeClr val="tx1"/>
                </a:solidFill>
                <a:effectLst/>
                <a:latin typeface="+mn-lt"/>
                <a:ea typeface="+mn-ea"/>
                <a:cs typeface="+mn-cs"/>
              </a:rPr>
              <a:t>アプリケーション内の</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を継続的に実行可能にする </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を提案しました。</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の状態は外部から保存・復元することができないため，</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では</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自身に状態の保存・復元を行わせます。</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その際に、</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の状態データを</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の外部バッファに安全に保存するために，</a:t>
            </a:r>
            <a:r>
              <a:rPr kumimoji="1" lang="en-US" altLang="ja-JP" sz="1200" kern="1200" dirty="0">
                <a:solidFill>
                  <a:schemeClr val="tx1"/>
                </a:solidFill>
                <a:effectLst/>
                <a:latin typeface="+mn-lt"/>
                <a:ea typeface="+mn-ea"/>
                <a:cs typeface="+mn-cs"/>
              </a:rPr>
              <a:t>CPU</a:t>
            </a:r>
            <a:r>
              <a:rPr kumimoji="1" lang="ja-JP" altLang="en-US" sz="1200" kern="1200">
                <a:solidFill>
                  <a:schemeClr val="tx1"/>
                </a:solidFill>
                <a:effectLst/>
                <a:latin typeface="+mn-lt"/>
                <a:ea typeface="+mn-ea"/>
                <a:cs typeface="+mn-cs"/>
              </a:rPr>
              <a:t>非依存の鍵を用いて暗号化を行います。また、実験では</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の性能を確認しました。</a:t>
            </a:r>
            <a:r>
              <a:rPr kumimoji="1" lang="en-US" altLang="ja-JP" sz="1200" kern="1200" dirty="0">
                <a:solidFill>
                  <a:schemeClr val="tx1"/>
                </a:solidFill>
                <a:effectLst/>
                <a:latin typeface="+mn-lt"/>
                <a:ea typeface="+mn-ea"/>
                <a:cs typeface="+mn-cs"/>
              </a:rPr>
              <a:t>)))</a:t>
            </a:r>
          </a:p>
          <a:p>
            <a:r>
              <a:rPr kumimoji="1" lang="ja-JP" altLang="en-US" sz="1200" kern="1200">
                <a:solidFill>
                  <a:schemeClr val="tx1"/>
                </a:solidFill>
                <a:effectLst/>
                <a:latin typeface="+mn-lt"/>
                <a:ea typeface="+mn-ea"/>
                <a:cs typeface="+mn-cs"/>
              </a:rPr>
              <a:t>今後の課題として、巨大な</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メモリを持つ場合にも効率を上げるため、</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メモリを少しずつ転送したいと考えています。また</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現在は完全にアプリケーションが止まってしまうマイグレーションであるので、</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ライブマイグレーションにも対応していきたいと考えています。最後に</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メモリを暗号化する際に利用する暗号鍵を安全に共有する仕組みを構築する必要があります。</a:t>
            </a:r>
            <a:r>
              <a:rPr kumimoji="1" lang="en-US" altLang="ja-JP" sz="1200" kern="1200" dirty="0">
                <a:solidFill>
                  <a:schemeClr val="tx1"/>
                </a:solidFill>
                <a:effectLst/>
                <a:latin typeface="+mn-lt"/>
                <a:ea typeface="+mn-ea"/>
                <a:cs typeface="+mn-cs"/>
              </a:rPr>
              <a:t>End:15:00/0:40</a:t>
            </a: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p>
          <a:p>
            <a:r>
              <a:rPr kumimoji="1" lang="ja-JP" altLang="en-US" sz="1200" kern="1200">
                <a:solidFill>
                  <a:schemeClr val="tx1"/>
                </a:solidFill>
                <a:effectLst/>
                <a:latin typeface="+mn-lt"/>
                <a:ea typeface="+mn-ea"/>
                <a:cs typeface="+mn-cs"/>
              </a:rPr>
              <a:t>巨大の定義は？</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18</a:t>
            </a:fld>
            <a:endParaRPr kumimoji="1" lang="ja-JP" altLang="en-US"/>
          </a:p>
        </p:txBody>
      </p:sp>
    </p:spTree>
    <p:extLst>
      <p:ext uri="{BB962C8B-B14F-4D97-AF65-F5344CB8AC3E}">
        <p14:creationId xmlns:p14="http://schemas.microsoft.com/office/powerpoint/2010/main" val="1850657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このような特徴を持つ</a:t>
            </a:r>
            <a:r>
              <a:rPr kumimoji="1" lang="en-US" altLang="ja-JP" dirty="0"/>
              <a:t>SGX</a:t>
            </a:r>
            <a:r>
              <a:rPr kumimoji="1" lang="ja-JP" altLang="en-US"/>
              <a:t>アプリケーションも別のホストにマイグレーションできると大変有用です。アプリケーションをマイグレーションする方法としてコンテナ・マイグレーションが挙げられます。コンテナ・マイグレーションは、近年コンテナ型仮想化が普及して来たことで重要性が増しています。ホストのメンテナンスが必要になった場合でも、マイグレーションが可能であれば実行を継続できます。マイグレーションは移送元ホストで内部状態を保存し、転送、移送先ホストで復元することで実現されます。</a:t>
            </a:r>
            <a:endParaRPr kumimoji="1"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19</a:t>
            </a:fld>
            <a:endParaRPr kumimoji="1" lang="ja-JP" altLang="en-US"/>
          </a:p>
        </p:txBody>
      </p:sp>
    </p:spTree>
    <p:extLst>
      <p:ext uri="{BB962C8B-B14F-4D97-AF65-F5344CB8AC3E}">
        <p14:creationId xmlns:p14="http://schemas.microsoft.com/office/powerpoint/2010/main" val="261104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dirty="0"/>
              <a:t>0:10 </a:t>
            </a:r>
            <a:r>
              <a:rPr kumimoji="1" lang="ja-JP" altLang="en-US"/>
              <a:t>では、背景です。機密情報は常に狙われており、情報漏洩が大きな問題になっています。そこで</a:t>
            </a:r>
            <a:r>
              <a:rPr kumimoji="1" lang="en-US" altLang="ja-JP" dirty="0"/>
              <a:t>OS</a:t>
            </a:r>
            <a:r>
              <a:rPr kumimoji="1" lang="ja-JP" altLang="en-US"/>
              <a:t>では様々な情報漏えい対策が行われてきました。例えば</a:t>
            </a:r>
            <a:r>
              <a:rPr kumimoji="1" lang="en-US" altLang="ja-JP" dirty="0" err="1"/>
              <a:t>SELinux</a:t>
            </a:r>
            <a:r>
              <a:rPr kumimoji="1" lang="ja-JP" altLang="en-US"/>
              <a:t>や </a:t>
            </a:r>
            <a:r>
              <a:rPr kumimoji="1" lang="en-US" altLang="ja-JP" dirty="0" err="1"/>
              <a:t>AppArmor</a:t>
            </a:r>
            <a:r>
              <a:rPr kumimoji="1" lang="ja-JP" altLang="en-US"/>
              <a:t>などを用いたアクセス制御の提供です。これらによりアプリケーションのアクセス権限を制限することで不正な行為を防ぎ情報漏洩の対策をしています。</a:t>
            </a:r>
            <a:r>
              <a:rPr kumimoji="1" lang="en-US" altLang="ja-JP" dirty="0"/>
              <a:t>0:50/40</a:t>
            </a: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2</a:t>
            </a:fld>
            <a:endParaRPr kumimoji="1" lang="ja-JP" altLang="en-US"/>
          </a:p>
        </p:txBody>
      </p:sp>
    </p:spTree>
    <p:extLst>
      <p:ext uri="{BB962C8B-B14F-4D97-AF65-F5344CB8AC3E}">
        <p14:creationId xmlns:p14="http://schemas.microsoft.com/office/powerpoint/2010/main" val="1871596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先程、</a:t>
            </a:r>
            <a:r>
              <a:rPr kumimoji="1" lang="en-US" altLang="ja-JP" dirty="0"/>
              <a:t>Enclave</a:t>
            </a:r>
            <a:r>
              <a:rPr kumimoji="1" lang="ja-JP" altLang="en-US"/>
              <a:t>の内部状態としてヒープ領域とデータ領域を保存すると説明しました。それらを保存するためには、各メモリ領域のアドレスとサイズを取得する必要があります。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ヒープ領域の先頭アドレスとサイズについての情報は</a:t>
            </a:r>
            <a:r>
              <a:rPr kumimoji="1" lang="en-US" altLang="ja-JP" sz="1200" kern="1200" dirty="0">
                <a:solidFill>
                  <a:schemeClr val="tx1"/>
                </a:solidFill>
                <a:effectLst/>
                <a:latin typeface="+mn-lt"/>
                <a:ea typeface="+mn-ea"/>
                <a:cs typeface="+mn-cs"/>
              </a:rPr>
              <a:t>SDK</a:t>
            </a:r>
            <a:r>
              <a:rPr kumimoji="1" lang="ja-JP" altLang="en-US" sz="1200" kern="1200">
                <a:solidFill>
                  <a:schemeClr val="tx1"/>
                </a:solidFill>
                <a:effectLst/>
                <a:latin typeface="+mn-lt"/>
                <a:ea typeface="+mn-ea"/>
                <a:cs typeface="+mn-cs"/>
              </a:rPr>
              <a:t>の内部 </a:t>
            </a:r>
            <a:r>
              <a:rPr kumimoji="1" lang="en-US" altLang="ja-JP" sz="1200" kern="1200" dirty="0">
                <a:solidFill>
                  <a:schemeClr val="tx1"/>
                </a:solidFill>
                <a:effectLst/>
                <a:latin typeface="+mn-lt"/>
                <a:ea typeface="+mn-ea"/>
                <a:cs typeface="+mn-cs"/>
              </a:rPr>
              <a:t>API</a:t>
            </a:r>
            <a:r>
              <a:rPr kumimoji="1" lang="ja-JP" altLang="en-US" sz="1200" kern="1200">
                <a:solidFill>
                  <a:schemeClr val="tx1"/>
                </a:solidFill>
                <a:effectLst/>
                <a:latin typeface="+mn-lt"/>
                <a:ea typeface="+mn-ea"/>
                <a:cs typeface="+mn-cs"/>
              </a:rPr>
              <a:t>を用いて取得可能です</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しかし，データ領域については</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内に情報が存在せず情報を取得できません</a:t>
            </a:r>
            <a:r>
              <a:rPr kumimoji="1" lang="en-US" altLang="ja-JP" sz="1200" kern="1200" dirty="0">
                <a:solidFill>
                  <a:schemeClr val="tx1"/>
                </a:solidFill>
                <a:effectLst/>
                <a:latin typeface="+mn-lt"/>
                <a:ea typeface="+mn-ea"/>
                <a:cs typeface="+mn-cs"/>
              </a:rPr>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そこで、</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プログラムのコンパイル後に生成されたバイナリに対して署名を行う際に，図のようにバイナリからデータ領域と</a:t>
            </a:r>
            <a:r>
              <a:rPr kumimoji="1" lang="en-US" altLang="ja-JP" sz="1200" kern="1200" dirty="0">
                <a:solidFill>
                  <a:schemeClr val="tx1"/>
                </a:solidFill>
                <a:effectLst/>
                <a:latin typeface="+mn-lt"/>
                <a:ea typeface="+mn-ea"/>
                <a:cs typeface="+mn-cs"/>
              </a:rPr>
              <a:t>BSS</a:t>
            </a:r>
            <a:r>
              <a:rPr kumimoji="1" lang="ja-JP" altLang="en-US" sz="1200" kern="1200">
                <a:solidFill>
                  <a:schemeClr val="tx1"/>
                </a:solidFill>
                <a:effectLst/>
                <a:latin typeface="+mn-lt"/>
                <a:ea typeface="+mn-ea"/>
                <a:cs typeface="+mn-cs"/>
              </a:rPr>
              <a:t>領域の先頭アドレスとサイズをそれぞれ取得し，その情報をバイナリに埋め込みます。</a:t>
            </a:r>
            <a:r>
              <a:rPr kumimoji="1" lang="ja-JP" altLang="en-US"/>
              <a:t>そして、その埋め込んだ情報を取得するための</a:t>
            </a:r>
            <a:r>
              <a:rPr kumimoji="1" lang="en-US" altLang="ja-JP" dirty="0"/>
              <a:t>API</a:t>
            </a:r>
            <a:r>
              <a:rPr kumimoji="1" lang="ja-JP" altLang="en-US"/>
              <a:t>を追加しました。</a:t>
            </a:r>
            <a:endParaRPr kumimoji="1" lang="en-US" altLang="ja-JP" dirty="0"/>
          </a:p>
          <a:p>
            <a:r>
              <a:rPr kumimoji="1" lang="ja-JP" altLang="en-US"/>
              <a:t>コンパイル時に情報が確定するので埋め込み、取得できるようにした。</a:t>
            </a:r>
            <a:endParaRPr kumimoji="1" lang="en-US" altLang="ja-JP" dirty="0"/>
          </a:p>
          <a:p>
            <a:r>
              <a:rPr kumimoji="1" lang="en-US" altLang="ja-JP" dirty="0"/>
              <a:t>9</a:t>
            </a:r>
          </a:p>
          <a:p>
            <a:endParaRPr kumimoji="1"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20</a:t>
            </a:fld>
            <a:endParaRPr kumimoji="1" lang="ja-JP" altLang="en-US"/>
          </a:p>
        </p:txBody>
      </p:sp>
    </p:spTree>
    <p:extLst>
      <p:ext uri="{BB962C8B-B14F-4D97-AF65-F5344CB8AC3E}">
        <p14:creationId xmlns:p14="http://schemas.microsoft.com/office/powerpoint/2010/main" val="903127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続いて、</a:t>
            </a:r>
            <a:r>
              <a:rPr kumimoji="1" lang="en-US" altLang="ja-JP" dirty="0"/>
              <a:t>Enclave</a:t>
            </a:r>
            <a:r>
              <a:rPr kumimoji="1" lang="ja-JP" altLang="en-US"/>
              <a:t>の再作成場所についてです。先程見たように、</a:t>
            </a:r>
            <a:r>
              <a:rPr kumimoji="1" lang="en-US" altLang="ja-JP" dirty="0"/>
              <a:t>SGX</a:t>
            </a:r>
            <a:r>
              <a:rPr kumimoji="1" lang="ja-JP" altLang="en-US"/>
              <a:t>アプリケーションの復元時に</a:t>
            </a:r>
            <a:r>
              <a:rPr kumimoji="1" lang="en-US" altLang="ja-JP" dirty="0"/>
              <a:t>Enclave</a:t>
            </a:r>
            <a:r>
              <a:rPr kumimoji="1" lang="ja-JP" altLang="en-US"/>
              <a:t>を再作成します。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通常、</a:t>
            </a:r>
            <a:r>
              <a:rPr kumimoji="1" lang="en-US" altLang="ja-JP" dirty="0"/>
              <a:t>Enclave</a:t>
            </a:r>
            <a:r>
              <a:rPr kumimoji="1" lang="ja-JP" altLang="en-US"/>
              <a:t>はランダムな位置に作成されます。再作成時にランダムな位置に作成されると、もともと</a:t>
            </a:r>
            <a:r>
              <a:rPr kumimoji="1" lang="en-US" altLang="ja-JP" dirty="0"/>
              <a:t>Enclave</a:t>
            </a:r>
            <a:r>
              <a:rPr kumimoji="1" lang="ja-JP" altLang="en-US"/>
              <a:t>のこの位置を指していたポインタが無関係な場所の値を指してしまうことになり、正常に動作しなくなってしまいます。</a:t>
            </a:r>
            <a:endParaRPr kumimoji="1" lang="en-US" altLang="ja-JP" dirty="0"/>
          </a:p>
          <a:p>
            <a:r>
              <a:rPr kumimoji="1" lang="ja-JP" altLang="en-US"/>
              <a:t>このようなことを防ぐために、</a:t>
            </a:r>
            <a:r>
              <a:rPr kumimoji="1" lang="en-US" altLang="ja-JP" dirty="0" err="1"/>
              <a:t>MigSGX</a:t>
            </a:r>
            <a:r>
              <a:rPr kumimoji="1" lang="ja-JP" altLang="en-US"/>
              <a:t>では、保存前と同じ位置に</a:t>
            </a:r>
            <a:r>
              <a:rPr kumimoji="1" lang="en-US" altLang="ja-JP" dirty="0"/>
              <a:t>Enclave</a:t>
            </a:r>
            <a:r>
              <a:rPr kumimoji="1" lang="ja-JP" altLang="en-US"/>
              <a:t>を再作成します。</a:t>
            </a:r>
            <a:endParaRPr kumimoji="1" lang="en-US" altLang="ja-JP" dirty="0"/>
          </a:p>
          <a:p>
            <a:r>
              <a:rPr kumimoji="1" lang="ja-JP" altLang="en-US"/>
              <a:t>再作成時には、その領域が空いている必要があります。保存後に一旦</a:t>
            </a:r>
            <a:r>
              <a:rPr kumimoji="1" lang="en-US" altLang="ja-JP" dirty="0"/>
              <a:t>Enclave</a:t>
            </a:r>
            <a:r>
              <a:rPr kumimoji="1" lang="ja-JP" altLang="en-US"/>
              <a:t>を終了させているので同じアドレスに領域を確保できます。</a:t>
            </a:r>
            <a:endParaRPr kumimoji="1" lang="en-US" altLang="ja-JP" dirty="0"/>
          </a:p>
          <a:p>
            <a:r>
              <a:rPr kumimoji="1" lang="en-US" altLang="ja-JP" dirty="0"/>
              <a:t>/*</a:t>
            </a:r>
            <a:r>
              <a:rPr kumimoji="1" lang="ja-JP" altLang="en-US"/>
              <a:t>削除？</a:t>
            </a:r>
            <a:r>
              <a:rPr kumimoji="1" lang="en-US" altLang="ja-JP" dirty="0"/>
              <a:t>*/</a:t>
            </a:r>
          </a:p>
          <a:p>
            <a:r>
              <a:rPr kumimoji="1" lang="en-US" altLang="ja-JP" dirty="0"/>
              <a:t>end10:40</a:t>
            </a: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21</a:t>
            </a:fld>
            <a:endParaRPr kumimoji="1" lang="ja-JP" altLang="en-US"/>
          </a:p>
        </p:txBody>
      </p:sp>
    </p:spTree>
    <p:extLst>
      <p:ext uri="{BB962C8B-B14F-4D97-AF65-F5344CB8AC3E}">
        <p14:creationId xmlns:p14="http://schemas.microsoft.com/office/powerpoint/2010/main" val="2102308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MigSGX</a:t>
            </a:r>
            <a:r>
              <a:rPr kumimoji="1" lang="ja-JP" altLang="en-US"/>
              <a:t>は、</a:t>
            </a:r>
            <a:r>
              <a:rPr kumimoji="1" lang="en-US" altLang="ja-JP" dirty="0"/>
              <a:t>CPU</a:t>
            </a:r>
            <a:r>
              <a:rPr kumimoji="1" lang="ja-JP" altLang="en-US"/>
              <a:t>に依存しない鍵を利用して内部状態を暗号化します。その暗号化に利用する鍵の管理について説明します。</a:t>
            </a:r>
            <a:endParaRPr kumimoji="1" lang="en-US" altLang="ja-JP" dirty="0"/>
          </a:p>
          <a:p>
            <a:r>
              <a:rPr kumimoji="1" lang="ja-JP" altLang="en-US"/>
              <a:t>この際にリモートアテステーションと呼ばれる検証を行い、</a:t>
            </a:r>
            <a:r>
              <a:rPr kumimoji="1" lang="en-US" altLang="ja-JP" dirty="0"/>
              <a:t>Enclave</a:t>
            </a:r>
            <a:r>
              <a:rPr kumimoji="1" lang="ja-JP" altLang="en-US"/>
              <a:t>と暗号鍵を対応付けします。</a:t>
            </a:r>
            <a:endParaRPr kumimoji="1" lang="en-US" altLang="ja-JP" dirty="0"/>
          </a:p>
          <a:p>
            <a:r>
              <a:rPr kumimoji="1" lang="ja-JP" altLang="en-US"/>
              <a:t>リモートアテステーションで検証を行い、移送元の</a:t>
            </a:r>
            <a:r>
              <a:rPr kumimoji="1" lang="en-US" altLang="ja-JP" dirty="0"/>
              <a:t>Enclave</a:t>
            </a:r>
            <a:r>
              <a:rPr kumimoji="1" lang="ja-JP" altLang="en-US"/>
              <a:t>と同一であることを確認</a:t>
            </a:r>
            <a:endParaRPr kumimoji="1" lang="en-US" altLang="ja-JP" dirty="0"/>
          </a:p>
          <a:p>
            <a:r>
              <a:rPr kumimoji="1" lang="ja-JP" altLang="en-US"/>
              <a:t>２回目のリモートアテステーション：移送先があっていることを確認。もしも、関係のないところに鍵を送ってしまうと大変なことになる。</a:t>
            </a:r>
            <a:endParaRPr kumimoji="1" lang="en-US" altLang="ja-JP" dirty="0"/>
          </a:p>
          <a:p>
            <a:r>
              <a:rPr kumimoji="1" lang="ja-JP" altLang="en-US"/>
              <a:t>リモートアテステーションを</a:t>
            </a:r>
            <a:r>
              <a:rPr kumimoji="1" lang="en-US" altLang="ja-JP" dirty="0"/>
              <a:t>Enclave</a:t>
            </a:r>
            <a:r>
              <a:rPr kumimoji="1" lang="ja-JP" altLang="en-US"/>
              <a:t>の識別に使う。元の鍵も一緒に移動するけど、</a:t>
            </a:r>
            <a:r>
              <a:rPr kumimoji="1" lang="en-US" altLang="ja-JP" dirty="0"/>
              <a:t>Enclave</a:t>
            </a:r>
            <a:r>
              <a:rPr kumimoji="1" lang="ja-JP" altLang="en-US"/>
              <a:t>自体読み込めなくて壊れてるから再生したときにもう一回送る必要がある。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削除？</a:t>
            </a:r>
            <a:r>
              <a:rPr kumimoji="1" lang="en-US" altLang="ja-JP" dirty="0"/>
              <a:t>*/</a:t>
            </a:r>
          </a:p>
          <a:p>
            <a:r>
              <a:rPr lang="en-US" altLang="ja-JP" sz="1200" b="1" dirty="0"/>
              <a:t>End:12:40</a:t>
            </a:r>
          </a:p>
          <a:p>
            <a:endParaRPr lang="en-US" altLang="ja-JP" sz="1200" b="1" dirty="0"/>
          </a:p>
          <a:p>
            <a:endParaRPr lang="en-US" altLang="ja-JP" sz="1200" b="1" dirty="0"/>
          </a:p>
          <a:p>
            <a:r>
              <a:rPr lang="ja-JP" altLang="en-US" sz="1200" b="1"/>
              <a:t>リモートアテステーションとは：相手側サーバの</a:t>
            </a:r>
            <a:r>
              <a:rPr lang="en-US" altLang="ja-JP" sz="1200" b="1" dirty="0"/>
              <a:t>Enclave</a:t>
            </a:r>
            <a:r>
              <a:rPr lang="ja-JP" altLang="en-US" sz="1200" b="1"/>
              <a:t>が信頼できることを検証し、更に認証済み通信チャンネルを構築すること。</a:t>
            </a:r>
            <a:endParaRPr lang="en-US" altLang="ja-JP" sz="1200" b="1" dirty="0"/>
          </a:p>
          <a:p>
            <a:r>
              <a:rPr lang="en-US" altLang="ja-JP" sz="1200" b="1" dirty="0"/>
              <a:t>※</a:t>
            </a:r>
            <a:r>
              <a:rPr lang="ja-JP" altLang="en-US" sz="1200" b="1"/>
              <a:t>鍵サーバから暗号鍵は漏洩しないと仮定する</a:t>
            </a:r>
            <a:endParaRPr lang="en-US" altLang="ja-JP" sz="1200" b="1" dirty="0"/>
          </a:p>
          <a:p>
            <a:r>
              <a:rPr lang="en-US" altLang="ja-JP" sz="1200" b="1" dirty="0"/>
              <a:t>※</a:t>
            </a:r>
            <a:r>
              <a:rPr lang="ja-JP" altLang="en-US" sz="1200" b="1"/>
              <a:t>リモートアテステーション：</a:t>
            </a:r>
            <a:r>
              <a:rPr lang="en-US" altLang="ja-JP" sz="1200" b="1" dirty="0"/>
              <a:t>Enclave</a:t>
            </a:r>
            <a:r>
              <a:rPr lang="ja-JP" altLang="en-US" sz="1200" b="1"/>
              <a:t>が信頼できることをリモートのサーバが検証すること</a:t>
            </a:r>
            <a:endParaRPr lang="en-US" altLang="ja-JP" sz="1200" b="1"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22</a:t>
            </a:fld>
            <a:endParaRPr kumimoji="1" lang="ja-JP" altLang="en-US"/>
          </a:p>
        </p:txBody>
      </p:sp>
    </p:spTree>
    <p:extLst>
      <p:ext uri="{BB962C8B-B14F-4D97-AF65-F5344CB8AC3E}">
        <p14:creationId xmlns:p14="http://schemas.microsoft.com/office/powerpoint/2010/main" val="1475565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a:t>
            </a:r>
            <a:r>
              <a:rPr kumimoji="1" lang="en-US" altLang="ja-JP" dirty="0"/>
              <a:t>KVS</a:t>
            </a:r>
            <a:r>
              <a:rPr kumimoji="1" lang="ja-JP" altLang="en-US"/>
              <a:t>自体の（</a:t>
            </a:r>
            <a:r>
              <a:rPr kumimoji="1" lang="en-US" altLang="ja-JP" dirty="0"/>
              <a:t>SGX</a:t>
            </a:r>
            <a:r>
              <a:rPr kumimoji="1" lang="ja-JP" altLang="en-US"/>
              <a:t>アプリケーション自体の）性能を保存前と復元後で</a:t>
            </a:r>
            <a:r>
              <a:rPr kumimoji="1" lang="en-US" altLang="ja-JP" dirty="0"/>
              <a:t>Set</a:t>
            </a:r>
            <a:r>
              <a:rPr kumimoji="1" lang="ja-JP" altLang="en-US"/>
              <a:t>命令</a:t>
            </a:r>
            <a:r>
              <a:rPr kumimoji="1" lang="en-US" altLang="ja-JP" dirty="0"/>
              <a:t>,Get</a:t>
            </a:r>
            <a:r>
              <a:rPr kumimoji="1" lang="ja-JP" altLang="en-US"/>
              <a:t>命令それぞれで比較しました</a:t>
            </a:r>
            <a:endParaRPr kumimoji="1" lang="en-US" altLang="ja-JP" dirty="0"/>
          </a:p>
          <a:p>
            <a:r>
              <a:rPr kumimoji="1" lang="ja-JP" altLang="en-US" sz="1200" kern="1200">
                <a:solidFill>
                  <a:schemeClr val="tx1"/>
                </a:solidFill>
                <a:effectLst/>
                <a:latin typeface="+mn-lt"/>
                <a:ea typeface="+mn-ea"/>
                <a:cs typeface="+mn-cs"/>
              </a:rPr>
              <a:t>このような実験となり， 復元後の性能が </a:t>
            </a:r>
            <a:r>
              <a:rPr kumimoji="1" lang="en-US" altLang="ja-JP" sz="1200" kern="1200" dirty="0">
                <a:solidFill>
                  <a:schemeClr val="tx1"/>
                </a:solidFill>
                <a:effectLst/>
                <a:latin typeface="+mn-lt"/>
                <a:ea typeface="+mn-ea"/>
                <a:cs typeface="+mn-cs"/>
              </a:rPr>
              <a:t>1~4%</a:t>
            </a:r>
            <a:r>
              <a:rPr kumimoji="1" lang="ja-JP" altLang="en-US" sz="1200" kern="1200">
                <a:solidFill>
                  <a:schemeClr val="tx1"/>
                </a:solidFill>
                <a:effectLst/>
                <a:latin typeface="+mn-lt"/>
                <a:ea typeface="+mn-ea"/>
                <a:cs typeface="+mn-cs"/>
              </a:rPr>
              <a:t>低下していることがわかりました。この原因は現在調査中である</a:t>
            </a:r>
            <a:r>
              <a:rPr kumimoji="1" lang="en-US" altLang="ja-JP"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削除？</a:t>
            </a:r>
            <a:r>
              <a:rPr kumimoji="1" lang="en-US" altLang="ja-JP" dirty="0"/>
              <a:t>*/</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14:30</a:t>
            </a:r>
            <a:endParaRPr kumimoji="1" lang="ja-JP" altLang="en-US"/>
          </a:p>
          <a:p>
            <a:endParaRPr kumimoji="1" lang="ja-JP" altLang="en-US"/>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23</a:t>
            </a:fld>
            <a:endParaRPr kumimoji="1" lang="ja-JP" altLang="en-US"/>
          </a:p>
        </p:txBody>
      </p:sp>
    </p:spTree>
    <p:extLst>
      <p:ext uri="{BB962C8B-B14F-4D97-AF65-F5344CB8AC3E}">
        <p14:creationId xmlns:p14="http://schemas.microsoft.com/office/powerpoint/2010/main" val="25595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メモリ上にはスタック領域も存在するが，</a:t>
            </a:r>
            <a:r>
              <a:rPr kumimoji="1" lang="en-US" altLang="ja-JP" sz="1200" kern="1200" dirty="0" err="1">
                <a:solidFill>
                  <a:schemeClr val="tx1"/>
                </a:solidFill>
                <a:effectLst/>
                <a:latin typeface="+mn-lt"/>
                <a:ea typeface="+mn-ea"/>
                <a:cs typeface="+mn-cs"/>
              </a:rPr>
              <a:t>MigSGX</a:t>
            </a:r>
            <a:r>
              <a:rPr kumimoji="1" lang="ja-JP" altLang="en-US" sz="1200" kern="1200">
                <a:solidFill>
                  <a:schemeClr val="tx1"/>
                </a:solidFill>
                <a:effectLst/>
                <a:latin typeface="+mn-lt"/>
                <a:ea typeface="+mn-ea"/>
                <a:cs typeface="+mn-cs"/>
              </a:rPr>
              <a:t>ではマイ グレーション時に</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内の</a:t>
            </a:r>
            <a:r>
              <a:rPr kumimoji="1" lang="en-US" altLang="ja-JP" sz="1200" kern="1200" dirty="0">
                <a:solidFill>
                  <a:schemeClr val="tx1"/>
                </a:solidFill>
                <a:effectLst/>
                <a:latin typeface="+mn-lt"/>
                <a:ea typeface="+mn-ea"/>
                <a:cs typeface="+mn-cs"/>
              </a:rPr>
              <a:t>ECALL</a:t>
            </a:r>
            <a:r>
              <a:rPr kumimoji="1" lang="ja-JP" altLang="en-US" sz="1200" kern="1200">
                <a:solidFill>
                  <a:schemeClr val="tx1"/>
                </a:solidFill>
                <a:effectLst/>
                <a:latin typeface="+mn-lt"/>
                <a:ea typeface="+mn-ea"/>
                <a:cs typeface="+mn-cs"/>
              </a:rPr>
              <a:t>関数が実行中でないことを想定しているため，スタック領域のデータの保存は行っていない</a:t>
            </a:r>
            <a:r>
              <a:rPr kumimoji="1" lang="en-US" altLang="ja-JP"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また，移送先で</a:t>
            </a:r>
            <a:r>
              <a:rPr kumimoji="1" lang="en-US" altLang="ja-JP" sz="1200" kern="1200" dirty="0">
                <a:solidFill>
                  <a:schemeClr val="tx1"/>
                </a:solidFill>
                <a:effectLst/>
                <a:latin typeface="+mn-lt"/>
                <a:ea typeface="+mn-ea"/>
                <a:cs typeface="+mn-cs"/>
              </a:rPr>
              <a:t>Enclave</a:t>
            </a:r>
            <a:r>
              <a:rPr kumimoji="1" lang="ja-JP" altLang="en-US" sz="1200" kern="1200">
                <a:solidFill>
                  <a:schemeClr val="tx1"/>
                </a:solidFill>
                <a:effectLst/>
                <a:latin typeface="+mn-lt"/>
                <a:ea typeface="+mn-ea"/>
                <a:cs typeface="+mn-cs"/>
              </a:rPr>
              <a:t>を再作成する際にプログラムがロードされるため，コード領域についても保存しない</a:t>
            </a:r>
            <a:r>
              <a:rPr kumimoji="1" lang="en-US" altLang="ja-JP" sz="1200" kern="1200" dirty="0">
                <a:solidFill>
                  <a:schemeClr val="tx1"/>
                </a:solidFill>
                <a:effectLst/>
                <a:latin typeface="+mn-lt"/>
                <a:ea typeface="+mn-ea"/>
                <a:cs typeface="+mn-cs"/>
              </a:rPr>
              <a:t>. </a:t>
            </a:r>
            <a:endParaRPr kumimoji="1" lang="en-US" altLang="ja-JP" dirty="0"/>
          </a:p>
        </p:txBody>
      </p:sp>
      <p:sp>
        <p:nvSpPr>
          <p:cNvPr id="4" name="スライド番号プレースホルダー 3"/>
          <p:cNvSpPr>
            <a:spLocks noGrp="1"/>
          </p:cNvSpPr>
          <p:nvPr>
            <p:ph type="sldNum" sz="quarter" idx="5"/>
          </p:nvPr>
        </p:nvSpPr>
        <p:spPr/>
        <p:txBody>
          <a:bodyPr/>
          <a:lstStyle/>
          <a:p>
            <a:fld id="{A9F4E39A-A0B9-4C4D-AE0E-099FA1D8CEC9}" type="slidenum">
              <a:rPr kumimoji="1" lang="ja-JP" altLang="en-US" smtClean="0"/>
              <a:t>24</a:t>
            </a:fld>
            <a:endParaRPr kumimoji="1" lang="ja-JP" altLang="en-US"/>
          </a:p>
        </p:txBody>
      </p:sp>
    </p:spTree>
    <p:extLst>
      <p:ext uri="{BB962C8B-B14F-4D97-AF65-F5344CB8AC3E}">
        <p14:creationId xmlns:p14="http://schemas.microsoft.com/office/powerpoint/2010/main" val="149587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0:50 </a:t>
            </a:r>
            <a:r>
              <a:rPr kumimoji="1" lang="ja-JP" altLang="en-US"/>
              <a:t>しかし、</a:t>
            </a:r>
            <a:r>
              <a:rPr kumimoji="1" lang="en-US" altLang="ja-JP" dirty="0"/>
              <a:t>OS</a:t>
            </a:r>
            <a:r>
              <a:rPr kumimoji="1" lang="ja-JP" altLang="en-US"/>
              <a:t>には様々な脆弱性が報告され続けており</a:t>
            </a:r>
            <a:r>
              <a:rPr kumimoji="1" lang="en-US" altLang="ja-JP" dirty="0"/>
              <a:t>,</a:t>
            </a:r>
            <a:r>
              <a:rPr kumimoji="1" lang="ja-JP" altLang="en-US"/>
              <a:t>脆弱性を利用した攻撃を受けて対策を無効化される場合があります。また、</a:t>
            </a:r>
            <a:r>
              <a:rPr kumimoji="1" lang="en-US" altLang="ja-JP" dirty="0"/>
              <a:t>OS</a:t>
            </a:r>
            <a:r>
              <a:rPr kumimoji="1" lang="ja-JP" altLang="en-US"/>
              <a:t>を乗っ取られてしまうと</a:t>
            </a:r>
            <a:r>
              <a:rPr kumimoji="1" lang="en-US" altLang="ja-JP" dirty="0"/>
              <a:t>OS</a:t>
            </a:r>
            <a:r>
              <a:rPr kumimoji="1" lang="ja-JP" altLang="en-US"/>
              <a:t>からはシステム内の情報を容易に読み取れるため機密情報を盗まれてしまうことも考えられます。その対策としてハイパーバイザーを用いて</a:t>
            </a:r>
            <a:r>
              <a:rPr kumimoji="1" lang="en-US" altLang="ja-JP" dirty="0"/>
              <a:t>OS</a:t>
            </a:r>
            <a:r>
              <a:rPr kumimoji="1" lang="ja-JP" altLang="en-US"/>
              <a:t>の挙動を監視する手法も提案されていますが、ハイパーバイザーも同様に攻撃を受ける可能性があります。</a:t>
            </a:r>
            <a:r>
              <a:rPr kumimoji="1" lang="en-US" altLang="ja-JP" dirty="0"/>
              <a:t>1:40/50</a:t>
            </a:r>
            <a:endParaRPr kumimoji="1" lang="ja-JP" altLang="en-US"/>
          </a:p>
        </p:txBody>
      </p:sp>
      <p:sp>
        <p:nvSpPr>
          <p:cNvPr id="4" name="スライド番号プレースホルダー 3"/>
          <p:cNvSpPr>
            <a:spLocks noGrp="1"/>
          </p:cNvSpPr>
          <p:nvPr>
            <p:ph type="sldNum" sz="quarter" idx="5"/>
          </p:nvPr>
        </p:nvSpPr>
        <p:spPr/>
        <p:txBody>
          <a:bodyPr/>
          <a:lstStyle/>
          <a:p>
            <a:fld id="{A9F4E39A-A0B9-4C4D-AE0E-099FA1D8CEC9}" type="slidenum">
              <a:rPr kumimoji="1" lang="ja-JP" altLang="en-US" smtClean="0"/>
              <a:t>3</a:t>
            </a:fld>
            <a:endParaRPr kumimoji="1" lang="ja-JP" altLang="en-US"/>
          </a:p>
        </p:txBody>
      </p:sp>
    </p:spTree>
    <p:extLst>
      <p:ext uri="{BB962C8B-B14F-4D97-AF65-F5344CB8AC3E}">
        <p14:creationId xmlns:p14="http://schemas.microsoft.com/office/powerpoint/2010/main" val="126532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1:40 </a:t>
            </a:r>
            <a:r>
              <a:rPr kumimoji="1" lang="ja-JP" altLang="en-US"/>
              <a:t>そこで近年用いられているのが</a:t>
            </a:r>
            <a:r>
              <a:rPr kumimoji="1" lang="en-US" altLang="ja-JP" dirty="0"/>
              <a:t>Intel SGX</a:t>
            </a:r>
            <a:r>
              <a:rPr kumimoji="1" lang="ja-JP" altLang="en-US"/>
              <a:t>による機密情報の保護です。</a:t>
            </a:r>
            <a:r>
              <a:rPr kumimoji="1" lang="en-US" altLang="ja-JP" dirty="0"/>
              <a:t>SGX</a:t>
            </a:r>
            <a:r>
              <a:rPr kumimoji="1" lang="ja-JP" altLang="en-US"/>
              <a:t>はアプリケーション内に</a:t>
            </a:r>
            <a:r>
              <a:rPr kumimoji="1" lang="en-US" altLang="ja-JP" dirty="0"/>
              <a:t>Enclave</a:t>
            </a:r>
            <a:r>
              <a:rPr kumimoji="1" lang="ja-JP" altLang="en-US"/>
              <a:t>と呼ばれる保護領域を作成します。この領域は</a:t>
            </a:r>
            <a:r>
              <a:rPr kumimoji="1" lang="en-US" altLang="ja-JP" dirty="0"/>
              <a:t>CPU</a:t>
            </a:r>
            <a:r>
              <a:rPr kumimoji="1" lang="ja-JP" altLang="en-US"/>
              <a:t>により保護されます。この</a:t>
            </a:r>
            <a:r>
              <a:rPr kumimoji="1" lang="en-US" altLang="ja-JP" dirty="0"/>
              <a:t>Enclave</a:t>
            </a:r>
            <a:r>
              <a:rPr kumimoji="1" lang="ja-JP" altLang="en-US"/>
              <a:t>内部で機密情報を扱うことで漏洩を防止します。この</a:t>
            </a:r>
            <a:r>
              <a:rPr kumimoji="1" lang="en-US" altLang="ja-JP" dirty="0"/>
              <a:t>Enclave</a:t>
            </a:r>
            <a:r>
              <a:rPr kumimoji="1" lang="ja-JP" altLang="en-US"/>
              <a:t>領域は</a:t>
            </a:r>
            <a:r>
              <a:rPr kumimoji="1" lang="en-US" altLang="ja-JP" dirty="0"/>
              <a:t>CPU</a:t>
            </a:r>
            <a:r>
              <a:rPr kumimoji="1" lang="ja-JP" altLang="en-US"/>
              <a:t>に保護されており内部に対して外部から直接アクセスすることが出来ません。これは</a:t>
            </a:r>
            <a:r>
              <a:rPr kumimoji="1" lang="en-US" altLang="ja-JP" dirty="0"/>
              <a:t>OS</a:t>
            </a:r>
            <a:r>
              <a:rPr kumimoji="1" lang="ja-JP" altLang="en-US"/>
              <a:t>やハイパーバイザーでさえもです。さらに、実行中のプログラムを改ざんする事もできません。また、改ざんしたプログラムを実行することもできません。</a:t>
            </a:r>
            <a:r>
              <a:rPr kumimoji="1" lang="en-US" altLang="ja-JP" dirty="0"/>
              <a:t>2:40/1:00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改ざんしたプログラムを実行できないのは署名チェックするから？</a:t>
            </a:r>
            <a:endParaRPr kumimoji="1" lang="en-US" altLang="ja-JP" dirty="0"/>
          </a:p>
          <a:p>
            <a:r>
              <a:rPr kumimoji="1" lang="en-US" altLang="ja-JP" dirty="0"/>
              <a:t>/*</a:t>
            </a:r>
            <a:r>
              <a:rPr kumimoji="1" lang="ja-JP" altLang="en-US"/>
              <a:t>改ざんしたプログラムにより情報を不正に入手など？</a:t>
            </a:r>
            <a:endParaRPr kumimoji="1" lang="ja-JP" altLang="en-US"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4</a:t>
            </a:fld>
            <a:endParaRPr kumimoji="1" lang="ja-JP" altLang="en-US"/>
          </a:p>
        </p:txBody>
      </p:sp>
    </p:spTree>
    <p:extLst>
      <p:ext uri="{BB962C8B-B14F-4D97-AF65-F5344CB8AC3E}">
        <p14:creationId xmlns:p14="http://schemas.microsoft.com/office/powerpoint/2010/main" val="1838092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2:40 </a:t>
            </a:r>
            <a:r>
              <a:rPr kumimoji="1" lang="ja-JP" altLang="en-US"/>
              <a:t>このような特徴を持つ</a:t>
            </a:r>
            <a:r>
              <a:rPr kumimoji="1" lang="en-US" altLang="ja-JP" dirty="0"/>
              <a:t>SGX</a:t>
            </a:r>
            <a:r>
              <a:rPr kumimoji="1" lang="ja-JP" altLang="en-US"/>
              <a:t>アプリケーションを別のホストにマイグレーションできると大変有用です。例えば、ホストのメンテナンスが必要になった場合でも、マイグレーションが可能であればアプリケーションの実行を継続できます。アプリケーションをマイグレーションする方法としてコンテナ・マイグレーションが挙げられます。</a:t>
            </a:r>
            <a:r>
              <a:rPr kumimoji="1" lang="en-US" altLang="ja-JP" dirty="0"/>
              <a:t>(</a:t>
            </a:r>
            <a:r>
              <a:rPr kumimoji="1" lang="ja-JP" altLang="en-US"/>
              <a:t>コンテナは</a:t>
            </a:r>
            <a:r>
              <a:rPr kumimoji="1" lang="en-US" altLang="ja-JP" sz="1200" kern="1200" dirty="0">
                <a:solidFill>
                  <a:schemeClr val="tx1"/>
                </a:solidFill>
                <a:effectLst/>
                <a:latin typeface="+mn-lt"/>
                <a:ea typeface="+mn-ea"/>
                <a:cs typeface="+mn-cs"/>
              </a:rPr>
              <a:t>OS </a:t>
            </a:r>
            <a:r>
              <a:rPr kumimoji="1" lang="ja-JP" altLang="en-US" sz="1200" kern="1200">
                <a:solidFill>
                  <a:schemeClr val="tx1"/>
                </a:solidFill>
                <a:effectLst/>
                <a:latin typeface="+mn-lt"/>
                <a:ea typeface="+mn-ea"/>
                <a:cs typeface="+mn-cs"/>
              </a:rPr>
              <a:t>によって提供されるアプリケーションのための仮想実行環境であり，仮想マシンと比較して軽量であるという特徴があります</a:t>
            </a:r>
            <a:r>
              <a:rPr kumimoji="1" lang="en-US" altLang="ja-JP"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コンテナ・マイグレーションは、近年コンテナ型仮想化が普及して来たことで重要性が増しています。マイグレーションは移送元ホストで内部状態を保存し、転送、移送先ホストで復元することで実現されます。</a:t>
            </a:r>
            <a:r>
              <a:rPr kumimoji="1" lang="en-US" altLang="ja-JP" dirty="0"/>
              <a:t>3:30/0:50</a:t>
            </a:r>
            <a:r>
              <a:rPr kumimoji="1" lang="ja-JP" altLang="en-US"/>
              <a:t>　</a:t>
            </a:r>
            <a:r>
              <a:rPr kumimoji="1" lang="en-US" altLang="ja-JP" dirty="0"/>
              <a:t>VM</a:t>
            </a:r>
            <a:r>
              <a:rPr kumimoji="1" lang="ja-JP" altLang="en-US"/>
              <a:t>とのひかく</a:t>
            </a:r>
            <a:endParaRPr kumimoji="1"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5</a:t>
            </a:fld>
            <a:endParaRPr kumimoji="1" lang="ja-JP" altLang="en-US"/>
          </a:p>
        </p:txBody>
      </p:sp>
    </p:spTree>
    <p:extLst>
      <p:ext uri="{BB962C8B-B14F-4D97-AF65-F5344CB8AC3E}">
        <p14:creationId xmlns:p14="http://schemas.microsoft.com/office/powerpoint/2010/main" val="6564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3:30 </a:t>
            </a:r>
            <a:r>
              <a:rPr kumimoji="1" lang="ja-JP" altLang="en-US"/>
              <a:t>では、</a:t>
            </a:r>
            <a:r>
              <a:rPr kumimoji="1" lang="en-US" altLang="ja-JP" dirty="0"/>
              <a:t>SGX</a:t>
            </a:r>
            <a:r>
              <a:rPr kumimoji="1" lang="ja-JP" altLang="en-US"/>
              <a:t>アプリケーションをマイグレーションする場合、どのような問題があるのかを説明します。それは</a:t>
            </a:r>
            <a:r>
              <a:rPr kumimoji="1" lang="en-US" altLang="ja-JP" dirty="0"/>
              <a:t>SGX</a:t>
            </a:r>
            <a:r>
              <a:rPr kumimoji="1" lang="ja-JP" altLang="en-US"/>
              <a:t>アプリケーションを通常のアプリケーションのようにマイグレーションすると</a:t>
            </a:r>
            <a:r>
              <a:rPr kumimoji="1" lang="en-US" altLang="ja-JP" dirty="0"/>
              <a:t>Enclave</a:t>
            </a:r>
            <a:r>
              <a:rPr kumimoji="1" lang="ja-JP" altLang="en-US"/>
              <a:t>の実行を継続できなくなるという問題があります。その理由を説明します。こちら、移送元ホストで作成された</a:t>
            </a:r>
            <a:r>
              <a:rPr kumimoji="1" lang="en-US" altLang="ja-JP" dirty="0"/>
              <a:t>Enclave</a:t>
            </a:r>
            <a:r>
              <a:rPr kumimoji="1" lang="ja-JP" altLang="en-US"/>
              <a:t>領域はこの</a:t>
            </a:r>
            <a:r>
              <a:rPr kumimoji="1" lang="en-US" altLang="ja-JP" dirty="0"/>
              <a:t>CPU</a:t>
            </a:r>
            <a:r>
              <a:rPr kumimoji="1" lang="ja-JP" altLang="en-US"/>
              <a:t>が持つ固有の鍵により暗号化され保護されています。この状態でマイグレーションを行います。移送先ホストでは、こちらの</a:t>
            </a:r>
            <a:r>
              <a:rPr kumimoji="1" lang="en-US" altLang="ja-JP" dirty="0"/>
              <a:t>CPU</a:t>
            </a:r>
            <a:r>
              <a:rPr kumimoji="1" lang="ja-JP" altLang="en-US"/>
              <a:t>が持つ鍵で</a:t>
            </a:r>
            <a:r>
              <a:rPr kumimoji="1" lang="en-US" altLang="ja-JP" dirty="0"/>
              <a:t>Enclave</a:t>
            </a:r>
            <a:r>
              <a:rPr kumimoji="1" lang="ja-JP" altLang="en-US"/>
              <a:t>を読み取ろうとしますが、鍵が異なるため復号できず</a:t>
            </a:r>
            <a:r>
              <a:rPr kumimoji="1" lang="en-US" altLang="ja-JP" dirty="0"/>
              <a:t>Enclave</a:t>
            </a:r>
            <a:r>
              <a:rPr kumimoji="1" lang="ja-JP" altLang="en-US"/>
              <a:t>の内容を読み取ることが出来ません。これによりマイグレーション後に</a:t>
            </a:r>
            <a:r>
              <a:rPr kumimoji="1" lang="en-US" altLang="ja-JP" dirty="0"/>
              <a:t>Enclave</a:t>
            </a:r>
            <a:r>
              <a:rPr kumimoji="1" lang="ja-JP" altLang="en-US"/>
              <a:t>の実行を継続できません。</a:t>
            </a:r>
            <a:r>
              <a:rPr kumimoji="1" lang="en-US" altLang="ja-JP" dirty="0"/>
              <a:t>End:4:50/1:20</a:t>
            </a:r>
          </a:p>
          <a:p>
            <a:endParaRPr kumimoji="1" lang="en-US" altLang="ja-JP" dirty="0"/>
          </a:p>
          <a:p>
            <a:r>
              <a:rPr kumimoji="1" lang="en-US" altLang="ja-JP" dirty="0"/>
              <a:t>/*</a:t>
            </a:r>
            <a:r>
              <a:rPr kumimoji="1" lang="ja-JP" altLang="en-US"/>
              <a:t>そもそも、アプリケーションの状態を保存しようとしても</a:t>
            </a:r>
            <a:r>
              <a:rPr kumimoji="1" lang="en-US" altLang="ja-JP" dirty="0"/>
              <a:t>Enclave</a:t>
            </a:r>
            <a:r>
              <a:rPr kumimoji="1" lang="ja-JP" altLang="en-US"/>
              <a:t>にアクセスできずエラーになり保存が出来ない</a:t>
            </a:r>
            <a:endParaRPr kumimoji="1"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6</a:t>
            </a:fld>
            <a:endParaRPr kumimoji="1" lang="ja-JP" altLang="en-US"/>
          </a:p>
        </p:txBody>
      </p:sp>
    </p:spTree>
    <p:extLst>
      <p:ext uri="{BB962C8B-B14F-4D97-AF65-F5344CB8AC3E}">
        <p14:creationId xmlns:p14="http://schemas.microsoft.com/office/powerpoint/2010/main" val="277483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4:50</a:t>
            </a:r>
            <a:r>
              <a:rPr lang="ja-JP" altLang="en-US"/>
              <a:t>そこで、コンテナ・マイグレーション後に</a:t>
            </a:r>
            <a:r>
              <a:rPr lang="en-US" altLang="ja-JP" dirty="0"/>
              <a:t>SGX</a:t>
            </a:r>
            <a:r>
              <a:rPr lang="ja-JP" altLang="en-US"/>
              <a:t>アプリケーション内の</a:t>
            </a:r>
            <a:r>
              <a:rPr lang="en-US" altLang="ja-JP" dirty="0"/>
              <a:t>Enclave</a:t>
            </a:r>
            <a:r>
              <a:rPr lang="ja-JP" altLang="en-US"/>
              <a:t>を継続的に実行可能にする機構である</a:t>
            </a:r>
            <a:r>
              <a:rPr lang="en-US" altLang="ja-JP" dirty="0" err="1"/>
              <a:t>MigSGX</a:t>
            </a:r>
            <a:r>
              <a:rPr lang="ja-JP" altLang="en-US"/>
              <a:t>を提案します。</a:t>
            </a:r>
            <a:r>
              <a:rPr lang="en-US" altLang="ja-JP" dirty="0" err="1"/>
              <a:t>MigSGX</a:t>
            </a:r>
            <a:r>
              <a:rPr lang="ja-JP" altLang="en-US"/>
              <a:t>では</a:t>
            </a:r>
            <a:r>
              <a:rPr lang="en-US" altLang="ja-JP" dirty="0"/>
              <a:t>Enclave</a:t>
            </a:r>
            <a:r>
              <a:rPr lang="ja-JP" altLang="en-US"/>
              <a:t>自身がそのメモリ内容を</a:t>
            </a:r>
            <a:r>
              <a:rPr lang="en-US" altLang="ja-JP" dirty="0"/>
              <a:t>Enclave</a:t>
            </a:r>
            <a:r>
              <a:rPr lang="ja-JP" altLang="en-US"/>
              <a:t>の外部バッファに保存します。この際に</a:t>
            </a:r>
            <a:r>
              <a:rPr lang="en-US" altLang="ja-JP" dirty="0"/>
              <a:t>CPU</a:t>
            </a:r>
            <a:r>
              <a:rPr lang="ja-JP" altLang="en-US"/>
              <a:t>に依存しない鍵を使って暗号化します。これにより別の</a:t>
            </a:r>
            <a:r>
              <a:rPr lang="en-US" altLang="ja-JP" dirty="0"/>
              <a:t>CPU</a:t>
            </a:r>
            <a:r>
              <a:rPr lang="ja-JP" altLang="en-US"/>
              <a:t>でも</a:t>
            </a:r>
            <a:r>
              <a:rPr lang="en-US" altLang="ja-JP" dirty="0"/>
              <a:t>Enclave</a:t>
            </a:r>
            <a:r>
              <a:rPr lang="ja-JP" altLang="en-US"/>
              <a:t>メモリを復元可能です。これらの機能を</a:t>
            </a:r>
            <a:r>
              <a:rPr lang="en-US" altLang="ja-JP" dirty="0" err="1"/>
              <a:t>MigSGX</a:t>
            </a:r>
            <a:r>
              <a:rPr lang="ja-JP" altLang="en-US"/>
              <a:t>ライブラリで提供することで開発者がマイグレーションのための処理を意識することなく開発を行えるようにします。</a:t>
            </a:r>
            <a:r>
              <a:rPr lang="en-US" altLang="ja-JP" dirty="0"/>
              <a:t>End:5:30/0:40</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en-US" altLang="ja-JP" dirty="0" err="1"/>
              <a:t>MigSGX</a:t>
            </a:r>
            <a:r>
              <a:rPr lang="ja-JP" altLang="en-US" dirty="0"/>
              <a:t>に内部状態の管理を移す際に、通常のメインメモリ上に書き出すため、暗号化し情報漏洩を防止</a:t>
            </a:r>
            <a:r>
              <a:rPr lang="ja-JP" altLang="en-US"/>
              <a:t>します。</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en-US" altLang="ja-JP" dirty="0" err="1"/>
              <a:t>MigSGX</a:t>
            </a:r>
            <a:r>
              <a:rPr lang="en-US" altLang="ja-JP" dirty="0"/>
              <a:t>: SGX Application Migration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7</a:t>
            </a:fld>
            <a:endParaRPr kumimoji="1" lang="ja-JP" altLang="en-US"/>
          </a:p>
        </p:txBody>
      </p:sp>
    </p:spTree>
    <p:extLst>
      <p:ext uri="{BB962C8B-B14F-4D97-AF65-F5344CB8AC3E}">
        <p14:creationId xmlns:p14="http://schemas.microsoft.com/office/powerpoint/2010/main" val="220422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5:30 </a:t>
            </a:r>
            <a:r>
              <a:rPr kumimoji="1" lang="ja-JP" altLang="en-US"/>
              <a:t>それでは</a:t>
            </a:r>
            <a:r>
              <a:rPr kumimoji="1" lang="en-US" altLang="ja-JP" dirty="0" err="1"/>
              <a:t>MigSGX</a:t>
            </a:r>
            <a:r>
              <a:rPr kumimoji="1" lang="ja-JP" altLang="en-US"/>
              <a:t>による</a:t>
            </a:r>
            <a:r>
              <a:rPr kumimoji="1" lang="en-US" altLang="ja-JP" dirty="0"/>
              <a:t>SGX</a:t>
            </a:r>
            <a:r>
              <a:rPr kumimoji="1" lang="ja-JP" altLang="en-US"/>
              <a:t>アプリケーション・コンテナのマイグレーション手順について説明していきます。マイグレーション開始時に、まず、</a:t>
            </a:r>
            <a:r>
              <a:rPr kumimoji="1" lang="en-US" altLang="ja-JP" dirty="0" err="1"/>
              <a:t>MigSGX</a:t>
            </a:r>
            <a:r>
              <a:rPr kumimoji="1" lang="ja-JP" altLang="en-US"/>
              <a:t>マネージャが</a:t>
            </a:r>
            <a:r>
              <a:rPr kumimoji="1" lang="en-US" altLang="ja-JP" dirty="0"/>
              <a:t>SGX</a:t>
            </a:r>
            <a:r>
              <a:rPr kumimoji="1" lang="ja-JP" altLang="en-US"/>
              <a:t>アプリケーション内の</a:t>
            </a:r>
            <a:r>
              <a:rPr kumimoji="1" lang="en-US" altLang="ja-JP" dirty="0" err="1"/>
              <a:t>MigSGX</a:t>
            </a:r>
            <a:r>
              <a:rPr kumimoji="1" lang="ja-JP" altLang="en-US"/>
              <a:t>ランタイムと通信を行い、</a:t>
            </a:r>
            <a:r>
              <a:rPr kumimoji="1" lang="en-US" altLang="ja-JP" dirty="0"/>
              <a:t>Enclave</a:t>
            </a:r>
            <a:r>
              <a:rPr kumimoji="1" lang="ja-JP" altLang="en-US"/>
              <a:t>の保存開始を指示します。</a:t>
            </a:r>
            <a:r>
              <a:rPr kumimoji="1" lang="en-US" altLang="ja-JP" dirty="0" err="1"/>
              <a:t>MigSGX</a:t>
            </a:r>
            <a:r>
              <a:rPr kumimoji="1" lang="ja-JP" altLang="en-US"/>
              <a:t>ランタイムは</a:t>
            </a:r>
            <a:r>
              <a:rPr kumimoji="1" lang="en-US" altLang="ja-JP" dirty="0"/>
              <a:t>Enclave</a:t>
            </a:r>
            <a:r>
              <a:rPr kumimoji="1" lang="ja-JP" altLang="en-US"/>
              <a:t>内部の</a:t>
            </a:r>
            <a:r>
              <a:rPr kumimoji="1" lang="en-US" altLang="ja-JP" dirty="0" err="1"/>
              <a:t>MigSGX</a:t>
            </a:r>
            <a:r>
              <a:rPr kumimoji="1" lang="ja-JP" altLang="en-US"/>
              <a:t>ライブラリを呼び出して</a:t>
            </a:r>
            <a:r>
              <a:rPr kumimoji="1" lang="en-US" altLang="ja-JP" dirty="0"/>
              <a:t>Enclave</a:t>
            </a:r>
            <a:r>
              <a:rPr kumimoji="1" lang="ja-JP" altLang="en-US"/>
              <a:t>メモリを保存させ、その後</a:t>
            </a:r>
            <a:r>
              <a:rPr kumimoji="1" lang="en-US" altLang="ja-JP" dirty="0"/>
              <a:t>Enclave</a:t>
            </a:r>
            <a:r>
              <a:rPr kumimoji="1" lang="ja-JP" altLang="en-US"/>
              <a:t>を一旦終了します。これは、</a:t>
            </a:r>
            <a:r>
              <a:rPr kumimoji="1" lang="en-US" altLang="ja-JP" dirty="0"/>
              <a:t>Enclave</a:t>
            </a:r>
            <a:r>
              <a:rPr kumimoji="1" lang="ja-JP" altLang="en-US"/>
              <a:t>を転送しても使えなくなることと</a:t>
            </a:r>
            <a:r>
              <a:rPr kumimoji="1" lang="en-US" altLang="ja-JP" dirty="0"/>
              <a:t>Enclave</a:t>
            </a:r>
            <a:r>
              <a:rPr kumimoji="1" lang="ja-JP" altLang="en-US"/>
              <a:t>メモリ分の転送時間を削減するためです。</a:t>
            </a:r>
            <a:r>
              <a:rPr kumimoji="1" lang="en-US" altLang="ja-JP" dirty="0"/>
              <a:t>Enclave</a:t>
            </a:r>
            <a:r>
              <a:rPr kumimoji="1" lang="ja-JP" altLang="en-US"/>
              <a:t>メモリの保存が完了すると</a:t>
            </a:r>
            <a:r>
              <a:rPr kumimoji="1" lang="en-US" altLang="ja-JP" dirty="0" err="1"/>
              <a:t>MigSGX</a:t>
            </a:r>
            <a:r>
              <a:rPr kumimoji="1" lang="ja-JP" altLang="en-US"/>
              <a:t>マネージャは、</a:t>
            </a:r>
            <a:r>
              <a:rPr kumimoji="1" lang="en-US" altLang="ja-JP" dirty="0"/>
              <a:t>SGX</a:t>
            </a:r>
            <a:r>
              <a:rPr kumimoji="1" lang="ja-JP" altLang="en-US"/>
              <a:t>アプリケーション・コンテナ全体のメモリ等の状態を取得し、移送先ホストに転送します。</a:t>
            </a:r>
            <a:r>
              <a:rPr kumimoji="1" lang="en-US" altLang="ja-JP" dirty="0"/>
              <a:t>End:6:30/1:00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ライブラリを</a:t>
            </a:r>
            <a:r>
              <a:rPr kumimoji="1" lang="en-US" altLang="ja-JP" dirty="0"/>
              <a:t>"</a:t>
            </a:r>
            <a:r>
              <a:rPr kumimoji="1" lang="ja-JP" altLang="en-US"/>
              <a:t>呼び出す</a:t>
            </a:r>
            <a:r>
              <a:rPr kumimoji="1" lang="en-US" altLang="ja-JP" dirty="0"/>
              <a:t>"</a:t>
            </a:r>
            <a:r>
              <a:rPr kumimoji="1" lang="ja-JP" altLang="en-US"/>
              <a:t>までにする。</a:t>
            </a:r>
            <a:r>
              <a:rPr kumimoji="1" lang="en-US" altLang="ja-JP" dirty="0" err="1"/>
              <a:t>Ecall</a:t>
            </a:r>
            <a:r>
              <a:rPr kumimoji="1" lang="ja-JP" altLang="en-US"/>
              <a:t>や関数を呼ぶとはまだいわない</a:t>
            </a:r>
            <a:endParaRPr kumimoji="1" lang="en-US" altLang="ja-JP" dirty="0"/>
          </a:p>
          <a:p>
            <a:r>
              <a:rPr kumimoji="1" lang="ja-JP" altLang="en-US"/>
              <a:t>メモリ等の状態にしているのは、メモリに加えてファイルやネットワークの情報なども含まれるから？</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8</a:t>
            </a:fld>
            <a:endParaRPr kumimoji="1" lang="ja-JP" altLang="en-US"/>
          </a:p>
        </p:txBody>
      </p:sp>
    </p:spTree>
    <p:extLst>
      <p:ext uri="{BB962C8B-B14F-4D97-AF65-F5344CB8AC3E}">
        <p14:creationId xmlns:p14="http://schemas.microsoft.com/office/powerpoint/2010/main" val="208353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6:30 </a:t>
            </a:r>
            <a:r>
              <a:rPr kumimoji="1" lang="ja-JP" altLang="en-US"/>
              <a:t>移送先ホストでは、コンテナのメモリ状態が転送させてくると、これを用いてコンテナを復元します。コンテナの実行が再開されると先程と同様の手順で</a:t>
            </a:r>
            <a:r>
              <a:rPr kumimoji="1" lang="en-US" altLang="ja-JP" dirty="0" err="1"/>
              <a:t>MigSGX</a:t>
            </a:r>
            <a:r>
              <a:rPr kumimoji="1" lang="ja-JP" altLang="en-US"/>
              <a:t>マネージャがランタイムと通信を行い、</a:t>
            </a:r>
            <a:r>
              <a:rPr kumimoji="1" lang="en-US" altLang="ja-JP" dirty="0"/>
              <a:t>Enclave</a:t>
            </a:r>
            <a:r>
              <a:rPr kumimoji="1" lang="ja-JP" altLang="en-US"/>
              <a:t>の復元を指示します。</a:t>
            </a:r>
            <a:r>
              <a:rPr kumimoji="1" lang="en-US" altLang="ja-JP" dirty="0"/>
              <a:t>End:7:10/0:40</a:t>
            </a:r>
          </a:p>
          <a:p>
            <a:endParaRPr kumimoji="1" lang="en-US" altLang="ja-JP" dirty="0"/>
          </a:p>
          <a:p>
            <a:r>
              <a:rPr kumimoji="1" lang="en-US" altLang="ja-JP" dirty="0"/>
              <a:t>/*</a:t>
            </a:r>
            <a:r>
              <a:rPr kumimoji="1" lang="ja-JP" altLang="en-US"/>
              <a:t>コンテナ実行再開から</a:t>
            </a:r>
            <a:r>
              <a:rPr kumimoji="1" lang="en-US" altLang="ja-JP" dirty="0"/>
              <a:t>Enclave</a:t>
            </a:r>
            <a:r>
              <a:rPr kumimoji="1" lang="ja-JP" altLang="en-US"/>
              <a:t>復元までの間に実行は止める必要はないのか？</a:t>
            </a:r>
          </a:p>
        </p:txBody>
      </p:sp>
      <p:sp>
        <p:nvSpPr>
          <p:cNvPr id="4" name="スライド番号プレースホルダー 3"/>
          <p:cNvSpPr>
            <a:spLocks noGrp="1"/>
          </p:cNvSpPr>
          <p:nvPr>
            <p:ph type="sldNum" sz="quarter" idx="10"/>
          </p:nvPr>
        </p:nvSpPr>
        <p:spPr/>
        <p:txBody>
          <a:bodyPr/>
          <a:lstStyle/>
          <a:p>
            <a:fld id="{A9F4E39A-A0B9-4C4D-AE0E-099FA1D8CEC9}" type="slidenum">
              <a:rPr kumimoji="1" lang="ja-JP" altLang="en-US" smtClean="0"/>
              <a:t>9</a:t>
            </a:fld>
            <a:endParaRPr kumimoji="1" lang="ja-JP" altLang="en-US"/>
          </a:p>
        </p:txBody>
      </p:sp>
    </p:spTree>
    <p:extLst>
      <p:ext uri="{BB962C8B-B14F-4D97-AF65-F5344CB8AC3E}">
        <p14:creationId xmlns:p14="http://schemas.microsoft.com/office/powerpoint/2010/main" val="423630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p:txBody>
          <a:bodyPr/>
          <a:lstStyle/>
          <a:p>
            <a:fld id="{8182BDE9-7B0A-EC44-A483-91E71A729D99}" type="datetime1">
              <a:rPr kumimoji="1" lang="ja-JP" altLang="en-US" smtClean="0"/>
              <a:t>2018/10/19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C6BF4F0F-E9AC-E14D-8A5B-B9D0A2FE0313}" type="slidenum">
              <a:rPr lang="ja-JP" altLang="en-US" smtClean="0"/>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6577A7-5D9C-5141-9083-C555915EC4CF}" type="datetime1">
              <a:rPr kumimoji="1" lang="ja-JP" altLang="en-US" smtClean="0"/>
              <a:t>2018/10/19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BAB84E-2C8D-7C4E-8C54-2E58DAB1606C}" type="datetime1">
              <a:rPr kumimoji="1" lang="ja-JP" altLang="en-US" smtClean="0"/>
              <a:t>2018/10/19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normAutofit/>
          </a:bodyPr>
          <a:lstStyle>
            <a:lvl1pPr>
              <a:defRPr sz="2800"/>
            </a:lvl1pPr>
            <a:lvl2pPr>
              <a:defRPr sz="2600"/>
            </a:lvl2pPr>
            <a:lvl3pPr>
              <a:defRPr sz="2400"/>
            </a:lvl3pPr>
            <a:lvl4pPr>
              <a:defRPr sz="2000"/>
            </a:lvl4pPr>
            <a:lvl5pPr>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8C2CEFA4-D55E-EB47-9A8C-DADFB1CA19B7}" type="datetime1">
              <a:rPr kumimoji="1" lang="ja-JP" altLang="en-US" smtClean="0"/>
              <a:t>2018/10/19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C6BF4F0F-E9AC-E14D-8A5B-B9D0A2FE0313}"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4" name="Date Placeholder 3"/>
          <p:cNvSpPr>
            <a:spLocks noGrp="1"/>
          </p:cNvSpPr>
          <p:nvPr>
            <p:ph type="dt" sz="half" idx="10"/>
          </p:nvPr>
        </p:nvSpPr>
        <p:spPr/>
        <p:txBody>
          <a:bodyPr/>
          <a:lstStyle/>
          <a:p>
            <a:fld id="{FE82E026-DC07-D24C-ADC3-F43251820B08}" type="datetime1">
              <a:rPr kumimoji="1" lang="ja-JP" altLang="en-US" smtClean="0"/>
              <a:t>2018/10/19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C6BF4F0F-E9AC-E14D-8A5B-B9D0A2FE0313}" type="slidenum">
              <a:rPr lang="ja-JP" altLang="en-US" smtClean="0"/>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F75376-5B92-3943-8694-BBA1FFF549B2}" type="datetime1">
              <a:rPr kumimoji="1" lang="ja-JP" altLang="en-US" smtClean="0"/>
              <a:t>2018/10/19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6BF4F0F-E9AC-E14D-8A5B-B9D0A2FE0313}" type="slidenum">
              <a:rPr lang="ja-JP" altLang="en-US" smtClean="0"/>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4D94544-A2E3-E44C-8119-459933B26835}" type="datetime1">
              <a:rPr kumimoji="1" lang="ja-JP" altLang="en-US" smtClean="0"/>
              <a:t>2018/10/19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7636C51-0C13-AD4C-A888-68A07355EB22}" type="datetime1">
              <a:rPr kumimoji="1" lang="ja-JP" altLang="en-US" smtClean="0"/>
              <a:t>2018/10/19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3CFC1-4E6A-C84A-B68D-E9DFAACE009A}" type="datetime1">
              <a:rPr kumimoji="1" lang="ja-JP" altLang="en-US" smtClean="0"/>
              <a:t>2018/10/19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CDE491-D68D-1E46-8866-86CCA687380F}" type="datetime1">
              <a:rPr kumimoji="1" lang="ja-JP" altLang="en-US" smtClean="0"/>
              <a:t>2018/10/19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69559F-FA6B-FB4C-AF3F-528BD5C2E7AE}" type="datetime1">
              <a:rPr kumimoji="1" lang="ja-JP" altLang="en-US" smtClean="0"/>
              <a:t>2018/10/19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BF4F0F-E9AC-E14D-8A5B-B9D0A2FE0313}"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B4A4-114D-8443-9DAF-0E308E8A388D}" type="datetime1">
              <a:rPr kumimoji="1" lang="ja-JP" altLang="en-US" smtClean="0"/>
              <a:t>2018/10/19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3200">
                <a:solidFill>
                  <a:schemeClr val="tx1">
                    <a:tint val="75000"/>
                  </a:schemeClr>
                </a:solidFill>
              </a:defRPr>
            </a:lvl1pPr>
          </a:lstStyle>
          <a:p>
            <a:fld id="{C6BF4F0F-E9AC-E14D-8A5B-B9D0A2FE0313}" type="slidenum">
              <a:rPr lang="ja-JP" altLang="en-US" smtClean="0"/>
              <a:pPr/>
              <a:t>‹#›</a:t>
            </a:fld>
            <a:endParaRPr lang="ja-JP" altLang="en-US" dirty="0"/>
          </a:p>
        </p:txBody>
      </p:sp>
    </p:spTree>
    <p:extLst>
      <p:ext uri="{BB962C8B-B14F-4D97-AF65-F5344CB8AC3E}">
        <p14:creationId xmlns:p14="http://schemas.microsoft.com/office/powerpoint/2010/main" val="894773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S PGothic" charset="-128"/>
          <a:ea typeface="MS PGothic" charset="-128"/>
          <a:cs typeface="MS PGothic"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PGothic" charset="-128"/>
          <a:ea typeface="MS PGothic" charset="-128"/>
          <a:cs typeface="MS PGothic"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S PGothic" charset="-128"/>
          <a:ea typeface="MS PGothic" charset="-128"/>
          <a:cs typeface="MS PGothic"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PGothic" charset="-128"/>
          <a:ea typeface="MS PGothic" charset="-128"/>
          <a:cs typeface="MS PGothic"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PGothic" charset="-128"/>
          <a:ea typeface="MS PGothic" charset="-128"/>
          <a:cs typeface="MS PGothic"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PGothic" charset="-128"/>
          <a:ea typeface="MS PGothic" charset="-128"/>
          <a:cs typeface="MS PGothic"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3"/>
            <a:ext cx="7772400" cy="2117548"/>
          </a:xfrm>
        </p:spPr>
        <p:txBody>
          <a:bodyPr>
            <a:noAutofit/>
          </a:bodyPr>
          <a:lstStyle/>
          <a:p>
            <a:r>
              <a:rPr lang="en-US" altLang="ja-JP" sz="4400" kern="100" dirty="0"/>
              <a:t>Intel SGX</a:t>
            </a:r>
            <a:r>
              <a:rPr lang="ja-JP" altLang="en-US" sz="4400" kern="100" dirty="0"/>
              <a:t>を利用するコンテナ</a:t>
            </a:r>
            <a:r>
              <a:rPr lang="ja-JP" altLang="ja-JP" sz="4400" kern="100" dirty="0"/>
              <a:t>の</a:t>
            </a:r>
            <a:br>
              <a:rPr lang="en-US" altLang="ja-JP" sz="4400" kern="100" dirty="0"/>
            </a:br>
            <a:r>
              <a:rPr lang="ja-JP" altLang="ja-JP" sz="4400" kern="100" dirty="0"/>
              <a:t>マイグレーション</a:t>
            </a:r>
            <a:r>
              <a:rPr lang="ja-JP" altLang="en-US" sz="4400" kern="100" dirty="0"/>
              <a:t>機構</a:t>
            </a:r>
            <a:endParaRPr lang="ja-JP" altLang="en-US" sz="4400" dirty="0"/>
          </a:p>
        </p:txBody>
      </p:sp>
      <p:sp>
        <p:nvSpPr>
          <p:cNvPr id="3" name="サブタイトル 2"/>
          <p:cNvSpPr>
            <a:spLocks noGrp="1"/>
          </p:cNvSpPr>
          <p:nvPr>
            <p:ph type="subTitle" idx="1"/>
          </p:nvPr>
        </p:nvSpPr>
        <p:spPr>
          <a:xfrm>
            <a:off x="1143000" y="4080052"/>
            <a:ext cx="6858000" cy="1177748"/>
          </a:xfrm>
        </p:spPr>
        <p:txBody>
          <a:bodyPr>
            <a:noAutofit/>
          </a:bodyPr>
          <a:lstStyle/>
          <a:p>
            <a:pPr algn="r"/>
            <a:r>
              <a:rPr kumimoji="1" lang="ja-JP" altLang="en-US" sz="2800" dirty="0"/>
              <a:t>九州工業</a:t>
            </a:r>
            <a:r>
              <a:rPr lang="ja-JP" altLang="en-US" sz="2800" dirty="0"/>
              <a:t>大学</a:t>
            </a:r>
            <a:endParaRPr lang="en-US" altLang="ja-JP" sz="2800" dirty="0"/>
          </a:p>
          <a:p>
            <a:pPr algn="r"/>
            <a:r>
              <a:rPr lang="ja-JP" altLang="en-US" sz="2800" dirty="0"/>
              <a:t>中島健児　</a:t>
            </a:r>
            <a:r>
              <a:rPr kumimoji="1" lang="ja-JP" altLang="en-US" sz="2800" dirty="0"/>
              <a:t>光来健一</a:t>
            </a:r>
          </a:p>
        </p:txBody>
      </p:sp>
      <p:sp>
        <p:nvSpPr>
          <p:cNvPr id="4" name="スライド番号プレースホルダー 3"/>
          <p:cNvSpPr>
            <a:spLocks noGrp="1"/>
          </p:cNvSpPr>
          <p:nvPr>
            <p:ph type="sldNum" sz="quarter" idx="12"/>
          </p:nvPr>
        </p:nvSpPr>
        <p:spPr/>
        <p:txBody>
          <a:bodyPr/>
          <a:lstStyle/>
          <a:p>
            <a:fld id="{C6BF4F0F-E9AC-E14D-8A5B-B9D0A2FE0313}" type="slidenum">
              <a:rPr kumimoji="1" lang="ja-JP" altLang="en-US" smtClean="0"/>
              <a:t>1</a:t>
            </a:fld>
            <a:endParaRPr kumimoji="1" lang="ja-JP" altLang="en-US"/>
          </a:p>
        </p:txBody>
      </p:sp>
    </p:spTree>
    <p:extLst>
      <p:ext uri="{BB962C8B-B14F-4D97-AF65-F5344CB8AC3E}">
        <p14:creationId xmlns:p14="http://schemas.microsoft.com/office/powerpoint/2010/main" val="156994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 </a:t>
            </a:r>
            <a:r>
              <a:rPr lang="en-US" altLang="ja-JP"/>
              <a:t>Enclave</a:t>
            </a:r>
            <a:r>
              <a:rPr lang="ja-JP" altLang="en-US"/>
              <a:t>メモリの保存</a:t>
            </a:r>
            <a:endParaRPr lang="ja-JP" altLang="en-US" dirty="0"/>
          </a:p>
        </p:txBody>
      </p:sp>
      <p:sp>
        <p:nvSpPr>
          <p:cNvPr id="3" name="コンテンツ プレースホルダー 2"/>
          <p:cNvSpPr>
            <a:spLocks noGrp="1"/>
          </p:cNvSpPr>
          <p:nvPr>
            <p:ph idx="1"/>
          </p:nvPr>
        </p:nvSpPr>
        <p:spPr/>
        <p:txBody>
          <a:bodyPr/>
          <a:lstStyle/>
          <a:p>
            <a:r>
              <a:rPr lang="en-US" altLang="ja-JP" dirty="0"/>
              <a:t>SGX</a:t>
            </a:r>
            <a:r>
              <a:rPr lang="ja-JP" altLang="en-US" dirty="0"/>
              <a:t>の</a:t>
            </a:r>
            <a:r>
              <a:rPr lang="en-US" altLang="ja-JP" dirty="0"/>
              <a:t>ECALL</a:t>
            </a:r>
            <a:r>
              <a:rPr lang="ja-JP" altLang="en-US" dirty="0"/>
              <a:t>機能を用いて</a:t>
            </a:r>
            <a:r>
              <a:rPr lang="en-US" altLang="ja-JP" dirty="0" err="1"/>
              <a:t>MigSGX</a:t>
            </a:r>
            <a:r>
              <a:rPr lang="ja-JP" altLang="en-US" dirty="0"/>
              <a:t>ライブラリが提供するメモリ保存関数を呼び出し</a:t>
            </a:r>
            <a:endParaRPr lang="en-US" altLang="ja-JP" dirty="0"/>
          </a:p>
          <a:p>
            <a:pPr lvl="1"/>
            <a:r>
              <a:rPr lang="ja-JP" altLang="en-US" dirty="0"/>
              <a:t>ヒープ領域とデータ領域を保存</a:t>
            </a:r>
            <a:endParaRPr lang="en-US" altLang="ja-JP" dirty="0"/>
          </a:p>
          <a:p>
            <a:pPr lvl="2"/>
            <a:r>
              <a:rPr lang="ja-JP" altLang="en-US" dirty="0"/>
              <a:t>データ領域の情報はコンパイル時に埋め込み</a:t>
            </a:r>
            <a:endParaRPr lang="en-US" altLang="ja-JP" dirty="0"/>
          </a:p>
          <a:p>
            <a:pPr lvl="1"/>
            <a:r>
              <a:rPr lang="ja-JP" altLang="en-US" dirty="0"/>
              <a:t>移送先と共有する鍵を用いて暗号化</a:t>
            </a:r>
            <a:endParaRPr lang="en-US" altLang="ja-JP" dirty="0"/>
          </a:p>
          <a:p>
            <a:pPr lvl="1"/>
            <a:r>
              <a:rPr lang="en-US" altLang="ja-JP" dirty="0"/>
              <a:t>Enclave</a:t>
            </a:r>
            <a:r>
              <a:rPr lang="ja-JP" altLang="en-US" dirty="0"/>
              <a:t>外部のバッファに書き出し</a:t>
            </a:r>
            <a:endParaRPr lang="en-US" altLang="ja-JP" dirty="0"/>
          </a:p>
        </p:txBody>
      </p:sp>
      <p:sp>
        <p:nvSpPr>
          <p:cNvPr id="4" name="スライド番号プレースホルダー 3"/>
          <p:cNvSpPr>
            <a:spLocks noGrp="1"/>
          </p:cNvSpPr>
          <p:nvPr>
            <p:ph type="sldNum" sz="quarter" idx="12"/>
          </p:nvPr>
        </p:nvSpPr>
        <p:spPr/>
        <p:txBody>
          <a:bodyPr/>
          <a:lstStyle/>
          <a:p>
            <a:fld id="{C6BF4F0F-E9AC-E14D-8A5B-B9D0A2FE0313}" type="slidenum">
              <a:rPr lang="ja-JP" altLang="en-US" smtClean="0"/>
              <a:pPr/>
              <a:t>10</a:t>
            </a:fld>
            <a:endParaRPr lang="ja-JP" altLang="en-US"/>
          </a:p>
        </p:txBody>
      </p:sp>
      <p:sp>
        <p:nvSpPr>
          <p:cNvPr id="18" name="テキスト ボックス 17">
            <a:extLst>
              <a:ext uri="{FF2B5EF4-FFF2-40B4-BE49-F238E27FC236}">
                <a16:creationId xmlns:a16="http://schemas.microsoft.com/office/drawing/2014/main" id="{85A76257-B18E-8344-8E66-551E25A18F5F}"/>
              </a:ext>
            </a:extLst>
          </p:cNvPr>
          <p:cNvSpPr txBox="1"/>
          <p:nvPr/>
        </p:nvSpPr>
        <p:spPr>
          <a:xfrm>
            <a:off x="2892353" y="4419454"/>
            <a:ext cx="3184482" cy="461665"/>
          </a:xfrm>
          <a:prstGeom prst="rect">
            <a:avLst/>
          </a:prstGeom>
          <a:noFill/>
          <a:ln w="25400">
            <a:noFill/>
          </a:ln>
        </p:spPr>
        <p:txBody>
          <a:bodyPr wrap="square" rtlCol="0">
            <a:spAutoFit/>
          </a:bodyPr>
          <a:lstStyle/>
          <a:p>
            <a:r>
              <a:rPr kumimoji="1" lang="en-US" altLang="ja-JP" sz="2400" b="1" dirty="0"/>
              <a:t>SGX</a:t>
            </a:r>
            <a:r>
              <a:rPr kumimoji="1" lang="ja-JP" altLang="en-US" sz="2400" b="1" dirty="0"/>
              <a:t>アプリケーション</a:t>
            </a:r>
            <a:endParaRPr kumimoji="1" lang="en-US" altLang="ja-JP" sz="2400" b="1" dirty="0"/>
          </a:p>
        </p:txBody>
      </p:sp>
      <p:sp>
        <p:nvSpPr>
          <p:cNvPr id="19" name="正方形/長方形 18">
            <a:extLst>
              <a:ext uri="{FF2B5EF4-FFF2-40B4-BE49-F238E27FC236}">
                <a16:creationId xmlns:a16="http://schemas.microsoft.com/office/drawing/2014/main" id="{9E0A9289-ADFC-5D4E-B4F9-D3858EC99162}"/>
              </a:ext>
            </a:extLst>
          </p:cNvPr>
          <p:cNvSpPr/>
          <p:nvPr/>
        </p:nvSpPr>
        <p:spPr>
          <a:xfrm>
            <a:off x="1200866" y="4881473"/>
            <a:ext cx="6573514" cy="15609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1" name="正方形/長方形 20">
            <a:extLst>
              <a:ext uri="{FF2B5EF4-FFF2-40B4-BE49-F238E27FC236}">
                <a16:creationId xmlns:a16="http://schemas.microsoft.com/office/drawing/2014/main" id="{1572DA9E-F85B-9C4B-A757-A0F037E07441}"/>
              </a:ext>
            </a:extLst>
          </p:cNvPr>
          <p:cNvSpPr/>
          <p:nvPr/>
        </p:nvSpPr>
        <p:spPr>
          <a:xfrm>
            <a:off x="1304306" y="4978456"/>
            <a:ext cx="2845833" cy="1330036"/>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S PGothic" charset="-128"/>
                <a:ea typeface="MS PGothic" charset="-128"/>
                <a:cs typeface="MS PGothic" charset="-128"/>
              </a:rPr>
              <a:t>Enclave</a:t>
            </a:r>
          </a:p>
          <a:p>
            <a:pPr algn="ctr"/>
            <a:endParaRPr kumimoji="1" lang="en-US" altLang="ja-JP" sz="3600" dirty="0">
              <a:solidFill>
                <a:schemeClr val="tx1"/>
              </a:solidFill>
              <a:latin typeface="MS PGothic" charset="-128"/>
              <a:ea typeface="MS PGothic" charset="-128"/>
              <a:cs typeface="MS PGothic" charset="-128"/>
            </a:endParaRPr>
          </a:p>
        </p:txBody>
      </p:sp>
      <p:sp>
        <p:nvSpPr>
          <p:cNvPr id="22" name="正方形/長方形 21">
            <a:extLst>
              <a:ext uri="{FF2B5EF4-FFF2-40B4-BE49-F238E27FC236}">
                <a16:creationId xmlns:a16="http://schemas.microsoft.com/office/drawing/2014/main" id="{03CE4D0F-847C-FB43-8C67-CDE307C0D8BD}"/>
              </a:ext>
            </a:extLst>
          </p:cNvPr>
          <p:cNvSpPr/>
          <p:nvPr/>
        </p:nvSpPr>
        <p:spPr>
          <a:xfrm>
            <a:off x="1394241" y="5722482"/>
            <a:ext cx="2479963" cy="526473"/>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kumimoji="1" lang="ja-JP" altLang="en-US" sz="2400">
                <a:solidFill>
                  <a:schemeClr val="tx1"/>
                </a:solidFill>
                <a:latin typeface="MS PGothic" charset="-128"/>
                <a:ea typeface="MS PGothic" charset="-128"/>
                <a:cs typeface="MS PGothic" charset="-128"/>
              </a:rPr>
              <a:t>ライブラリ</a:t>
            </a:r>
          </a:p>
        </p:txBody>
      </p:sp>
      <p:sp>
        <p:nvSpPr>
          <p:cNvPr id="30" name="正方形/長方形 29">
            <a:extLst>
              <a:ext uri="{FF2B5EF4-FFF2-40B4-BE49-F238E27FC236}">
                <a16:creationId xmlns:a16="http://schemas.microsoft.com/office/drawing/2014/main" id="{5796701E-9BC3-C74A-85F4-24FA433DAE1C}"/>
              </a:ext>
            </a:extLst>
          </p:cNvPr>
          <p:cNvSpPr/>
          <p:nvPr/>
        </p:nvSpPr>
        <p:spPr>
          <a:xfrm>
            <a:off x="5116038" y="5788933"/>
            <a:ext cx="2548845" cy="526473"/>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33" name="左矢印 32">
            <a:extLst>
              <a:ext uri="{FF2B5EF4-FFF2-40B4-BE49-F238E27FC236}">
                <a16:creationId xmlns:a16="http://schemas.microsoft.com/office/drawing/2014/main" id="{151E5C24-3FCB-FB4B-80F1-5DBA9339ECE8}"/>
              </a:ext>
            </a:extLst>
          </p:cNvPr>
          <p:cNvSpPr/>
          <p:nvPr/>
        </p:nvSpPr>
        <p:spPr>
          <a:xfrm>
            <a:off x="3816663" y="5658086"/>
            <a:ext cx="1335863" cy="784336"/>
          </a:xfrm>
          <a:prstGeom prst="leftArrow">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MS PGothic" charset="-128"/>
                <a:ea typeface="MS PGothic" charset="-128"/>
                <a:cs typeface="MS PGothic" charset="-128"/>
              </a:rPr>
              <a:t>ECALL</a:t>
            </a:r>
            <a:endParaRPr kumimoji="1" lang="ja-JP" altLang="en-US" sz="2400">
              <a:solidFill>
                <a:schemeClr val="tx1"/>
              </a:solidFill>
              <a:latin typeface="MS PGothic" charset="-128"/>
              <a:ea typeface="MS PGothic" charset="-128"/>
              <a:cs typeface="MS PGothic" charset="-128"/>
            </a:endParaRPr>
          </a:p>
        </p:txBody>
      </p:sp>
      <p:sp>
        <p:nvSpPr>
          <p:cNvPr id="34" name="正方形/長方形 33">
            <a:extLst>
              <a:ext uri="{FF2B5EF4-FFF2-40B4-BE49-F238E27FC236}">
                <a16:creationId xmlns:a16="http://schemas.microsoft.com/office/drawing/2014/main" id="{222C8B51-3157-E64B-974D-64F71DEBADF7}"/>
              </a:ext>
            </a:extLst>
          </p:cNvPr>
          <p:cNvSpPr/>
          <p:nvPr/>
        </p:nvSpPr>
        <p:spPr>
          <a:xfrm>
            <a:off x="5335812" y="5104142"/>
            <a:ext cx="2101497" cy="791043"/>
          </a:xfrm>
          <a:prstGeom prst="rect">
            <a:avLst/>
          </a:prstGeom>
          <a:solidFill>
            <a:srgbClr val="FF5A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暗号化</a:t>
            </a:r>
            <a:r>
              <a:rPr lang="en-US" altLang="ja-JP" sz="2400" dirty="0">
                <a:solidFill>
                  <a:schemeClr val="bg1"/>
                </a:solidFill>
              </a:rPr>
              <a:t>Enclave</a:t>
            </a:r>
            <a:r>
              <a:rPr lang="ja-JP" altLang="en-US" sz="2400" dirty="0">
                <a:solidFill>
                  <a:schemeClr val="bg1"/>
                </a:solidFill>
              </a:rPr>
              <a:t>メモリ</a:t>
            </a:r>
            <a:endParaRPr kumimoji="1" lang="ja-JP" altLang="en-US" sz="2400" dirty="0">
              <a:solidFill>
                <a:schemeClr val="bg1"/>
              </a:solidFill>
            </a:endParaRPr>
          </a:p>
        </p:txBody>
      </p:sp>
      <p:sp>
        <p:nvSpPr>
          <p:cNvPr id="35" name="右矢印 34">
            <a:extLst>
              <a:ext uri="{FF2B5EF4-FFF2-40B4-BE49-F238E27FC236}">
                <a16:creationId xmlns:a16="http://schemas.microsoft.com/office/drawing/2014/main" id="{B02A7401-C49C-A940-B23E-C75076D9B749}"/>
              </a:ext>
            </a:extLst>
          </p:cNvPr>
          <p:cNvSpPr/>
          <p:nvPr/>
        </p:nvSpPr>
        <p:spPr>
          <a:xfrm>
            <a:off x="3885441" y="5191210"/>
            <a:ext cx="1601367" cy="610169"/>
          </a:xfrm>
          <a:prstGeom prst="right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S PGothic" charset="-128"/>
                <a:ea typeface="MS PGothic" charset="-128"/>
                <a:cs typeface="MS PGothic" charset="-128"/>
              </a:rPr>
              <a:t>保存</a:t>
            </a:r>
          </a:p>
        </p:txBody>
      </p:sp>
      <p:pic>
        <p:nvPicPr>
          <p:cNvPr id="36" name="図 35">
            <a:extLst>
              <a:ext uri="{FF2B5EF4-FFF2-40B4-BE49-F238E27FC236}">
                <a16:creationId xmlns:a16="http://schemas.microsoft.com/office/drawing/2014/main" id="{85C46677-0448-7F49-B5CA-CD2384C64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306" y="4978456"/>
            <a:ext cx="760939" cy="760939"/>
          </a:xfrm>
          <a:prstGeom prst="rect">
            <a:avLst/>
          </a:prstGeom>
        </p:spPr>
      </p:pic>
    </p:spTree>
    <p:extLst>
      <p:ext uri="{BB962C8B-B14F-4D97-AF65-F5344CB8AC3E}">
        <p14:creationId xmlns:p14="http://schemas.microsoft.com/office/powerpoint/2010/main" val="203666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 </a:t>
            </a:r>
            <a:r>
              <a:rPr lang="en-US" altLang="ja-JP"/>
              <a:t>Enclave</a:t>
            </a:r>
            <a:r>
              <a:rPr lang="ja-JP" altLang="en-US"/>
              <a:t>メモリの復元</a:t>
            </a:r>
            <a:endParaRPr lang="ja-JP" altLang="en-US" dirty="0"/>
          </a:p>
        </p:txBody>
      </p:sp>
      <p:sp>
        <p:nvSpPr>
          <p:cNvPr id="3" name="コンテンツ プレースホルダー 2"/>
          <p:cNvSpPr>
            <a:spLocks noGrp="1"/>
          </p:cNvSpPr>
          <p:nvPr>
            <p:ph idx="1"/>
          </p:nvPr>
        </p:nvSpPr>
        <p:spPr/>
        <p:txBody>
          <a:bodyPr/>
          <a:lstStyle/>
          <a:p>
            <a:r>
              <a:rPr lang="ja-JP" altLang="en-US" dirty="0"/>
              <a:t>保存時と同じメモリアドレスに</a:t>
            </a:r>
            <a:r>
              <a:rPr lang="en-US" altLang="ja-JP" dirty="0"/>
              <a:t>Enclave</a:t>
            </a:r>
            <a:r>
              <a:rPr lang="ja-JP" altLang="en-US" dirty="0"/>
              <a:t>を再作成</a:t>
            </a:r>
            <a:endParaRPr lang="en-US" altLang="ja-JP" dirty="0"/>
          </a:p>
          <a:p>
            <a:pPr lvl="1"/>
            <a:r>
              <a:rPr lang="en-US" altLang="ja-JP" dirty="0"/>
              <a:t>Enclave</a:t>
            </a:r>
            <a:r>
              <a:rPr lang="ja-JP" altLang="en-US" dirty="0"/>
              <a:t>内でポインタを再利用できる</a:t>
            </a:r>
            <a:endParaRPr lang="en-US" altLang="ja-JP" dirty="0"/>
          </a:p>
          <a:p>
            <a:r>
              <a:rPr lang="en-US" altLang="ja-JP" dirty="0"/>
              <a:t>ECALL</a:t>
            </a:r>
            <a:r>
              <a:rPr lang="ja-JP" altLang="en-US" dirty="0"/>
              <a:t>を用いて</a:t>
            </a:r>
            <a:r>
              <a:rPr lang="en-US" altLang="ja-JP" dirty="0" err="1"/>
              <a:t>MigSGX</a:t>
            </a:r>
            <a:r>
              <a:rPr lang="ja-JP" altLang="en-US" dirty="0"/>
              <a:t>ライブラリが提供するメモリ復元関数を呼び出し</a:t>
            </a:r>
            <a:endParaRPr lang="en-US" altLang="ja-JP" dirty="0"/>
          </a:p>
          <a:p>
            <a:pPr lvl="1"/>
            <a:r>
              <a:rPr lang="ja-JP" altLang="en-US" dirty="0"/>
              <a:t>移送元と共有する鍵でメモリデータを復号</a:t>
            </a:r>
            <a:endParaRPr lang="en-US" altLang="ja-JP" dirty="0"/>
          </a:p>
          <a:p>
            <a:pPr lvl="1"/>
            <a:r>
              <a:rPr lang="en-US" altLang="ja-JP" dirty="0"/>
              <a:t>Enclave</a:t>
            </a:r>
            <a:r>
              <a:rPr lang="ja-JP" altLang="en-US" dirty="0"/>
              <a:t>メモリのヒープ領域とデータ領域を上書き</a:t>
            </a:r>
            <a:endParaRPr lang="en-US" altLang="ja-JP" dirty="0"/>
          </a:p>
        </p:txBody>
      </p:sp>
      <p:sp>
        <p:nvSpPr>
          <p:cNvPr id="5" name="スライド番号プレースホルダー 4"/>
          <p:cNvSpPr>
            <a:spLocks noGrp="1"/>
          </p:cNvSpPr>
          <p:nvPr>
            <p:ph type="sldNum" sz="quarter" idx="12"/>
          </p:nvPr>
        </p:nvSpPr>
        <p:spPr/>
        <p:txBody>
          <a:bodyPr/>
          <a:lstStyle/>
          <a:p>
            <a:fld id="{C6BF4F0F-E9AC-E14D-8A5B-B9D0A2FE0313}" type="slidenum">
              <a:rPr lang="ja-JP" altLang="en-US" smtClean="0"/>
              <a:pPr/>
              <a:t>11</a:t>
            </a:fld>
            <a:endParaRPr lang="ja-JP" altLang="en-US"/>
          </a:p>
        </p:txBody>
      </p:sp>
      <p:sp>
        <p:nvSpPr>
          <p:cNvPr id="22" name="テキスト ボックス 21">
            <a:extLst>
              <a:ext uri="{FF2B5EF4-FFF2-40B4-BE49-F238E27FC236}">
                <a16:creationId xmlns:a16="http://schemas.microsoft.com/office/drawing/2014/main" id="{EF629B8D-3B0B-B745-8A42-F3F228D28AAD}"/>
              </a:ext>
            </a:extLst>
          </p:cNvPr>
          <p:cNvSpPr txBox="1"/>
          <p:nvPr/>
        </p:nvSpPr>
        <p:spPr>
          <a:xfrm>
            <a:off x="3180288" y="4585942"/>
            <a:ext cx="2720208" cy="400110"/>
          </a:xfrm>
          <a:prstGeom prst="rect">
            <a:avLst/>
          </a:prstGeom>
          <a:noFill/>
          <a:ln w="25400">
            <a:noFill/>
          </a:ln>
        </p:spPr>
        <p:txBody>
          <a:bodyPr wrap="square" rtlCol="0">
            <a:spAutoFit/>
          </a:bodyPr>
          <a:lstStyle/>
          <a:p>
            <a:r>
              <a:rPr kumimoji="1" lang="en-US" altLang="ja-JP" sz="2000" b="1" dirty="0"/>
              <a:t>SGX</a:t>
            </a:r>
            <a:r>
              <a:rPr kumimoji="1" lang="ja-JP" altLang="en-US" sz="2000" b="1" dirty="0"/>
              <a:t>アプリケーション</a:t>
            </a:r>
            <a:endParaRPr kumimoji="1" lang="en-US" altLang="ja-JP" sz="2000" b="1" dirty="0"/>
          </a:p>
        </p:txBody>
      </p:sp>
      <p:sp>
        <p:nvSpPr>
          <p:cNvPr id="28" name="正方形/長方形 27">
            <a:extLst>
              <a:ext uri="{FF2B5EF4-FFF2-40B4-BE49-F238E27FC236}">
                <a16:creationId xmlns:a16="http://schemas.microsoft.com/office/drawing/2014/main" id="{D2B4FD30-1D46-2A49-8E4B-3B0DD3CF9DE7}"/>
              </a:ext>
            </a:extLst>
          </p:cNvPr>
          <p:cNvSpPr/>
          <p:nvPr/>
        </p:nvSpPr>
        <p:spPr>
          <a:xfrm>
            <a:off x="1212742" y="5006163"/>
            <a:ext cx="6573514" cy="15609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30" name="正方形/長方形 29">
            <a:extLst>
              <a:ext uri="{FF2B5EF4-FFF2-40B4-BE49-F238E27FC236}">
                <a16:creationId xmlns:a16="http://schemas.microsoft.com/office/drawing/2014/main" id="{D9B02CE9-BFB4-114A-9923-68F878E2B6F3}"/>
              </a:ext>
            </a:extLst>
          </p:cNvPr>
          <p:cNvSpPr/>
          <p:nvPr/>
        </p:nvSpPr>
        <p:spPr>
          <a:xfrm>
            <a:off x="1316182" y="5103146"/>
            <a:ext cx="2845833" cy="1330036"/>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S PGothic" charset="-128"/>
                <a:ea typeface="MS PGothic" charset="-128"/>
                <a:cs typeface="MS PGothic" charset="-128"/>
              </a:rPr>
              <a:t>Enclave</a:t>
            </a:r>
          </a:p>
          <a:p>
            <a:pPr algn="ctr"/>
            <a:endParaRPr kumimoji="1" lang="en-US" altLang="ja-JP" sz="3600" dirty="0">
              <a:solidFill>
                <a:schemeClr val="tx1"/>
              </a:solidFill>
              <a:latin typeface="MS PGothic" charset="-128"/>
              <a:ea typeface="MS PGothic" charset="-128"/>
              <a:cs typeface="MS PGothic" charset="-128"/>
            </a:endParaRPr>
          </a:p>
        </p:txBody>
      </p:sp>
      <p:sp>
        <p:nvSpPr>
          <p:cNvPr id="31" name="正方形/長方形 30">
            <a:extLst>
              <a:ext uri="{FF2B5EF4-FFF2-40B4-BE49-F238E27FC236}">
                <a16:creationId xmlns:a16="http://schemas.microsoft.com/office/drawing/2014/main" id="{DC5E5A09-5B4E-4149-ABB9-B76B9CBA1778}"/>
              </a:ext>
            </a:extLst>
          </p:cNvPr>
          <p:cNvSpPr/>
          <p:nvPr/>
        </p:nvSpPr>
        <p:spPr>
          <a:xfrm>
            <a:off x="1406117" y="5847172"/>
            <a:ext cx="2479963" cy="526473"/>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kumimoji="1" lang="ja-JP" altLang="en-US" sz="2400">
                <a:solidFill>
                  <a:schemeClr val="tx1"/>
                </a:solidFill>
                <a:latin typeface="MS PGothic" charset="-128"/>
                <a:ea typeface="MS PGothic" charset="-128"/>
                <a:cs typeface="MS PGothic" charset="-128"/>
              </a:rPr>
              <a:t>ライブラリ</a:t>
            </a:r>
          </a:p>
        </p:txBody>
      </p:sp>
      <p:sp>
        <p:nvSpPr>
          <p:cNvPr id="32" name="正方形/長方形 31">
            <a:extLst>
              <a:ext uri="{FF2B5EF4-FFF2-40B4-BE49-F238E27FC236}">
                <a16:creationId xmlns:a16="http://schemas.microsoft.com/office/drawing/2014/main" id="{415C0D49-E89F-214C-BE57-62BADAFFF742}"/>
              </a:ext>
            </a:extLst>
          </p:cNvPr>
          <p:cNvSpPr/>
          <p:nvPr/>
        </p:nvSpPr>
        <p:spPr>
          <a:xfrm>
            <a:off x="5127914" y="5913623"/>
            <a:ext cx="2548845" cy="526473"/>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pic>
        <p:nvPicPr>
          <p:cNvPr id="38" name="図 37">
            <a:extLst>
              <a:ext uri="{FF2B5EF4-FFF2-40B4-BE49-F238E27FC236}">
                <a16:creationId xmlns:a16="http://schemas.microsoft.com/office/drawing/2014/main" id="{00826723-3376-7E4B-90EF-3605ABCF5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742" y="5082186"/>
            <a:ext cx="749674" cy="749674"/>
          </a:xfrm>
          <a:prstGeom prst="rect">
            <a:avLst/>
          </a:prstGeom>
        </p:spPr>
      </p:pic>
      <p:sp>
        <p:nvSpPr>
          <p:cNvPr id="35" name="左矢印 34">
            <a:extLst>
              <a:ext uri="{FF2B5EF4-FFF2-40B4-BE49-F238E27FC236}">
                <a16:creationId xmlns:a16="http://schemas.microsoft.com/office/drawing/2014/main" id="{E10EAB99-8258-3F47-90DF-7DC4AA0B03FA}"/>
              </a:ext>
            </a:extLst>
          </p:cNvPr>
          <p:cNvSpPr/>
          <p:nvPr/>
        </p:nvSpPr>
        <p:spPr>
          <a:xfrm>
            <a:off x="3828539" y="5782776"/>
            <a:ext cx="1335863" cy="784336"/>
          </a:xfrm>
          <a:prstGeom prst="leftArrow">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MS PGothic" charset="-128"/>
                <a:ea typeface="MS PGothic" charset="-128"/>
                <a:cs typeface="MS PGothic" charset="-128"/>
              </a:rPr>
              <a:t>ECALL</a:t>
            </a:r>
            <a:endParaRPr kumimoji="1" lang="ja-JP" altLang="en-US" sz="2400">
              <a:solidFill>
                <a:schemeClr val="tx1"/>
              </a:solidFill>
              <a:latin typeface="MS PGothic" charset="-128"/>
              <a:ea typeface="MS PGothic" charset="-128"/>
              <a:cs typeface="MS PGothic" charset="-128"/>
            </a:endParaRPr>
          </a:p>
        </p:txBody>
      </p:sp>
      <p:sp>
        <p:nvSpPr>
          <p:cNvPr id="36" name="正方形/長方形 35">
            <a:extLst>
              <a:ext uri="{FF2B5EF4-FFF2-40B4-BE49-F238E27FC236}">
                <a16:creationId xmlns:a16="http://schemas.microsoft.com/office/drawing/2014/main" id="{03912972-E94E-9A49-B5A2-38BD8AD916A9}"/>
              </a:ext>
            </a:extLst>
          </p:cNvPr>
          <p:cNvSpPr/>
          <p:nvPr/>
        </p:nvSpPr>
        <p:spPr>
          <a:xfrm>
            <a:off x="5366190" y="5334938"/>
            <a:ext cx="2064494" cy="684937"/>
          </a:xfrm>
          <a:prstGeom prst="rect">
            <a:avLst/>
          </a:prstGeom>
          <a:solidFill>
            <a:srgbClr val="FF5A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rPr>
              <a:t>暗号化</a:t>
            </a:r>
            <a:r>
              <a:rPr lang="en-US" altLang="ja-JP" sz="2400" dirty="0">
                <a:solidFill>
                  <a:schemeClr val="bg1"/>
                </a:solidFill>
              </a:rPr>
              <a:t>Enclave</a:t>
            </a:r>
            <a:r>
              <a:rPr lang="ja-JP" altLang="en-US" sz="2400" dirty="0">
                <a:solidFill>
                  <a:schemeClr val="bg1"/>
                </a:solidFill>
              </a:rPr>
              <a:t>メモリ</a:t>
            </a:r>
            <a:endParaRPr kumimoji="1" lang="ja-JP" altLang="en-US" sz="2400" dirty="0">
              <a:solidFill>
                <a:schemeClr val="bg1"/>
              </a:solidFill>
            </a:endParaRPr>
          </a:p>
        </p:txBody>
      </p:sp>
      <p:sp>
        <p:nvSpPr>
          <p:cNvPr id="6" name="左矢印 5">
            <a:extLst>
              <a:ext uri="{FF2B5EF4-FFF2-40B4-BE49-F238E27FC236}">
                <a16:creationId xmlns:a16="http://schemas.microsoft.com/office/drawing/2014/main" id="{F5294A8A-57CD-B046-BFB5-61E27096D189}"/>
              </a:ext>
            </a:extLst>
          </p:cNvPr>
          <p:cNvSpPr/>
          <p:nvPr/>
        </p:nvSpPr>
        <p:spPr>
          <a:xfrm>
            <a:off x="3781081" y="5319340"/>
            <a:ext cx="1680309" cy="677613"/>
          </a:xfrm>
          <a:prstGeom prst="leftArrow">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charset="-128"/>
                <a:ea typeface="MS PGothic" charset="-128"/>
                <a:cs typeface="MS PGothic" charset="-128"/>
              </a:rPr>
              <a:t>復元</a:t>
            </a:r>
          </a:p>
        </p:txBody>
      </p:sp>
      <p:sp>
        <p:nvSpPr>
          <p:cNvPr id="37" name="左矢印 36">
            <a:extLst>
              <a:ext uri="{FF2B5EF4-FFF2-40B4-BE49-F238E27FC236}">
                <a16:creationId xmlns:a16="http://schemas.microsoft.com/office/drawing/2014/main" id="{33229596-99AE-E64D-BCFB-90E44688C1C8}"/>
              </a:ext>
            </a:extLst>
          </p:cNvPr>
          <p:cNvSpPr/>
          <p:nvPr/>
        </p:nvSpPr>
        <p:spPr>
          <a:xfrm>
            <a:off x="3752655" y="5529633"/>
            <a:ext cx="1492149" cy="812175"/>
          </a:xfrm>
          <a:prstGeom prst="leftArrow">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S PGothic" charset="-128"/>
                <a:ea typeface="MS PGothic" charset="-128"/>
                <a:cs typeface="MS PGothic" charset="-128"/>
              </a:rPr>
              <a:t>再作成</a:t>
            </a:r>
            <a:endParaRPr kumimoji="1" lang="ja-JP" altLang="en-US" sz="2000">
              <a:solidFill>
                <a:schemeClr val="tx1"/>
              </a:solidFill>
              <a:latin typeface="MS PGothic" charset="-128"/>
              <a:ea typeface="MS PGothic" charset="-128"/>
              <a:cs typeface="MS PGothic" charset="-128"/>
            </a:endParaRPr>
          </a:p>
        </p:txBody>
      </p:sp>
    </p:spTree>
    <p:extLst>
      <p:ext uri="{BB962C8B-B14F-4D97-AF65-F5344CB8AC3E}">
        <p14:creationId xmlns:p14="http://schemas.microsoft.com/office/powerpoint/2010/main" val="9917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par>
                                <p:cTn id="16" presetID="3"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linds(horizontal)">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6" grpId="0" animBg="1"/>
      <p:bldP spid="37" grpId="0" animBg="1"/>
      <p:bldP spid="3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err="1"/>
              <a:t>MigSGX</a:t>
            </a:r>
            <a:r>
              <a:rPr kumimoji="1" lang="ja-JP" altLang="en-US"/>
              <a:t>ランタイムとの通信</a:t>
            </a:r>
          </a:p>
        </p:txBody>
      </p:sp>
      <p:sp>
        <p:nvSpPr>
          <p:cNvPr id="3" name="Content Placeholder 2"/>
          <p:cNvSpPr>
            <a:spLocks noGrp="1"/>
          </p:cNvSpPr>
          <p:nvPr>
            <p:ph idx="1"/>
          </p:nvPr>
        </p:nvSpPr>
        <p:spPr/>
        <p:txBody>
          <a:bodyPr/>
          <a:lstStyle/>
          <a:p>
            <a:r>
              <a:rPr kumimoji="1" lang="ja-JP" altLang="en-US"/>
              <a:t>通常の通信機能を用いると</a:t>
            </a:r>
            <a:r>
              <a:rPr kumimoji="1" lang="en-US" altLang="ja-JP" dirty="0" err="1"/>
              <a:t>MigSGX</a:t>
            </a:r>
            <a:r>
              <a:rPr kumimoji="1" lang="ja-JP" altLang="en-US"/>
              <a:t>ランタイムへのアクセス制限が難しい</a:t>
            </a:r>
            <a:endParaRPr kumimoji="1" lang="en-US" altLang="ja-JP" dirty="0"/>
          </a:p>
          <a:p>
            <a:pPr lvl="1"/>
            <a:r>
              <a:rPr lang="en-US" altLang="ja-JP" dirty="0"/>
              <a:t>Enclave</a:t>
            </a:r>
            <a:r>
              <a:rPr lang="ja-JP" altLang="en-US"/>
              <a:t>メモリの保存・復元機能を悪用される恐れ</a:t>
            </a:r>
            <a:endParaRPr lang="en-US" altLang="ja-JP" dirty="0"/>
          </a:p>
          <a:p>
            <a:r>
              <a:rPr lang="ja-JP" altLang="en-US"/>
              <a:t>保存・復元時に</a:t>
            </a:r>
            <a:r>
              <a:rPr lang="en-US" altLang="ja-JP" dirty="0"/>
              <a:t>SGX</a:t>
            </a:r>
            <a:r>
              <a:rPr lang="ja-JP" altLang="en-US"/>
              <a:t>アプリケーションに通信のためのコードを動的に埋め込むパラサイト機能を利用</a:t>
            </a:r>
            <a:endParaRPr lang="en-US" altLang="ja-JP" dirty="0"/>
          </a:p>
          <a:p>
            <a:pPr lvl="1"/>
            <a:r>
              <a:rPr lang="ja-JP" altLang="en-US"/>
              <a:t>この機能は管理者のみが利用可能</a:t>
            </a:r>
            <a:endParaRPr lang="en-US" altLang="ja-JP" dirty="0"/>
          </a:p>
        </p:txBody>
      </p:sp>
      <p:sp>
        <p:nvSpPr>
          <p:cNvPr id="4" name="Slide Number Placeholder 3"/>
          <p:cNvSpPr>
            <a:spLocks noGrp="1"/>
          </p:cNvSpPr>
          <p:nvPr>
            <p:ph type="sldNum" sz="quarter" idx="12"/>
          </p:nvPr>
        </p:nvSpPr>
        <p:spPr/>
        <p:txBody>
          <a:bodyPr/>
          <a:lstStyle/>
          <a:p>
            <a:fld id="{C6BF4F0F-E9AC-E14D-8A5B-B9D0A2FE0313}" type="slidenum">
              <a:rPr lang="ja-JP" altLang="en-US" smtClean="0"/>
              <a:pPr/>
              <a:t>12</a:t>
            </a:fld>
            <a:endParaRPr lang="ja-JP" altLang="en-US" dirty="0"/>
          </a:p>
        </p:txBody>
      </p:sp>
      <p:sp>
        <p:nvSpPr>
          <p:cNvPr id="14" name="正方形/長方形 20">
            <a:extLst>
              <a:ext uri="{FF2B5EF4-FFF2-40B4-BE49-F238E27FC236}">
                <a16:creationId xmlns:a16="http://schemas.microsoft.com/office/drawing/2014/main" id="{B8C78A21-BCAA-4040-9C99-D606F93980E6}"/>
              </a:ext>
            </a:extLst>
          </p:cNvPr>
          <p:cNvSpPr/>
          <p:nvPr/>
        </p:nvSpPr>
        <p:spPr>
          <a:xfrm>
            <a:off x="914400" y="4466694"/>
            <a:ext cx="3727877" cy="199653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15" name="テキスト ボックス 14">
            <a:extLst>
              <a:ext uri="{FF2B5EF4-FFF2-40B4-BE49-F238E27FC236}">
                <a16:creationId xmlns:a16="http://schemas.microsoft.com/office/drawing/2014/main" id="{C7FEE5C9-01B8-C14E-B735-FFD2966FC3F1}"/>
              </a:ext>
            </a:extLst>
          </p:cNvPr>
          <p:cNvSpPr txBox="1"/>
          <p:nvPr/>
        </p:nvSpPr>
        <p:spPr>
          <a:xfrm>
            <a:off x="1410259" y="4466694"/>
            <a:ext cx="2720208" cy="400110"/>
          </a:xfrm>
          <a:prstGeom prst="rect">
            <a:avLst/>
          </a:prstGeom>
          <a:noFill/>
          <a:ln w="25400">
            <a:noFill/>
          </a:ln>
        </p:spPr>
        <p:txBody>
          <a:bodyPr wrap="square" rtlCol="0">
            <a:spAutoFit/>
          </a:bodyPr>
          <a:lstStyle/>
          <a:p>
            <a:r>
              <a:rPr kumimoji="1" lang="en-US" altLang="ja-JP" sz="2000" b="1" dirty="0"/>
              <a:t>SGX</a:t>
            </a:r>
            <a:r>
              <a:rPr kumimoji="1" lang="ja-JP" altLang="en-US" sz="2000" b="1" dirty="0"/>
              <a:t>アプリケーション</a:t>
            </a:r>
            <a:endParaRPr kumimoji="1" lang="en-US" altLang="ja-JP" sz="2000" b="1" dirty="0"/>
          </a:p>
        </p:txBody>
      </p:sp>
      <p:sp>
        <p:nvSpPr>
          <p:cNvPr id="16" name="正方形/長方形 15">
            <a:extLst>
              <a:ext uri="{FF2B5EF4-FFF2-40B4-BE49-F238E27FC236}">
                <a16:creationId xmlns:a16="http://schemas.microsoft.com/office/drawing/2014/main" id="{C09B23B9-4554-F848-9434-089CB141948E}"/>
              </a:ext>
            </a:extLst>
          </p:cNvPr>
          <p:cNvSpPr/>
          <p:nvPr/>
        </p:nvSpPr>
        <p:spPr>
          <a:xfrm>
            <a:off x="1032079" y="4943872"/>
            <a:ext cx="3476568" cy="141247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17" name="正方形/長方形 16">
            <a:extLst>
              <a:ext uri="{FF2B5EF4-FFF2-40B4-BE49-F238E27FC236}">
                <a16:creationId xmlns:a16="http://schemas.microsoft.com/office/drawing/2014/main" id="{EF972C2B-FD88-ED43-B2C9-6446442F3CB2}"/>
              </a:ext>
            </a:extLst>
          </p:cNvPr>
          <p:cNvSpPr/>
          <p:nvPr/>
        </p:nvSpPr>
        <p:spPr>
          <a:xfrm>
            <a:off x="1091517" y="5145568"/>
            <a:ext cx="1706309" cy="110846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MS PGothic" charset="-128"/>
                <a:ea typeface="MS PGothic" charset="-128"/>
                <a:cs typeface="MS PGothic" charset="-128"/>
              </a:rPr>
              <a:t>Enclave</a:t>
            </a:r>
          </a:p>
          <a:p>
            <a:pPr algn="ctr"/>
            <a:endParaRPr kumimoji="1" lang="en-US" altLang="ja-JP" sz="3600" dirty="0">
              <a:solidFill>
                <a:schemeClr val="tx1"/>
              </a:solidFill>
              <a:latin typeface="MS PGothic" charset="-128"/>
              <a:ea typeface="MS PGothic" charset="-128"/>
              <a:cs typeface="MS PGothic" charset="-128"/>
            </a:endParaRPr>
          </a:p>
        </p:txBody>
      </p:sp>
      <p:sp>
        <p:nvSpPr>
          <p:cNvPr id="18" name="正方形/長方形 17">
            <a:extLst>
              <a:ext uri="{FF2B5EF4-FFF2-40B4-BE49-F238E27FC236}">
                <a16:creationId xmlns:a16="http://schemas.microsoft.com/office/drawing/2014/main" id="{248CE0F8-4D8D-A746-94C9-E9D2AD6DCCFA}"/>
              </a:ext>
            </a:extLst>
          </p:cNvPr>
          <p:cNvSpPr/>
          <p:nvPr/>
        </p:nvSpPr>
        <p:spPr>
          <a:xfrm>
            <a:off x="1159917" y="5823193"/>
            <a:ext cx="1519393" cy="353770"/>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S PGothic" charset="-128"/>
                <a:ea typeface="MS PGothic" charset="-128"/>
                <a:cs typeface="MS PGothic" charset="-128"/>
              </a:rPr>
              <a:t>ライブラリ</a:t>
            </a:r>
          </a:p>
        </p:txBody>
      </p:sp>
      <p:sp>
        <p:nvSpPr>
          <p:cNvPr id="19" name="正方形/長方形 18">
            <a:extLst>
              <a:ext uri="{FF2B5EF4-FFF2-40B4-BE49-F238E27FC236}">
                <a16:creationId xmlns:a16="http://schemas.microsoft.com/office/drawing/2014/main" id="{A1BEEBFB-B291-0E41-83F3-725CDD93A554}"/>
              </a:ext>
            </a:extLst>
          </p:cNvPr>
          <p:cNvSpPr/>
          <p:nvPr/>
        </p:nvSpPr>
        <p:spPr>
          <a:xfrm>
            <a:off x="2977190" y="5912246"/>
            <a:ext cx="1481575" cy="388277"/>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20" name="正方形/長方形 19">
            <a:extLst>
              <a:ext uri="{FF2B5EF4-FFF2-40B4-BE49-F238E27FC236}">
                <a16:creationId xmlns:a16="http://schemas.microsoft.com/office/drawing/2014/main" id="{ADF8CF08-8957-FD4A-B767-5211D337F3A2}"/>
              </a:ext>
            </a:extLst>
          </p:cNvPr>
          <p:cNvSpPr/>
          <p:nvPr/>
        </p:nvSpPr>
        <p:spPr>
          <a:xfrm>
            <a:off x="5890457" y="5666492"/>
            <a:ext cx="1743961" cy="796737"/>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p>
          <a:p>
            <a:pPr algn="ct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sp>
        <p:nvSpPr>
          <p:cNvPr id="21" name="正方形/長方形 20">
            <a:extLst>
              <a:ext uri="{FF2B5EF4-FFF2-40B4-BE49-F238E27FC236}">
                <a16:creationId xmlns:a16="http://schemas.microsoft.com/office/drawing/2014/main" id="{27B133BB-A748-8F46-B898-150374E25C7C}"/>
              </a:ext>
            </a:extLst>
          </p:cNvPr>
          <p:cNvSpPr/>
          <p:nvPr/>
        </p:nvSpPr>
        <p:spPr>
          <a:xfrm>
            <a:off x="6024087" y="5145567"/>
            <a:ext cx="1135744" cy="60788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MS PGothic" charset="-128"/>
                <a:ea typeface="MS PGothic" charset="-128"/>
                <a:cs typeface="MS PGothic" charset="-128"/>
              </a:rPr>
              <a:t>パラサイト</a:t>
            </a:r>
            <a:endParaRPr lang="en-US" altLang="ja-JP" sz="1600" dirty="0">
              <a:solidFill>
                <a:schemeClr val="tx1"/>
              </a:solidFill>
              <a:latin typeface="MS PGothic" charset="-128"/>
              <a:ea typeface="MS PGothic" charset="-128"/>
              <a:cs typeface="MS PGothic" charset="-128"/>
            </a:endParaRPr>
          </a:p>
          <a:p>
            <a:pPr algn="ctr"/>
            <a:r>
              <a:rPr lang="ja-JP" altLang="en-US" sz="1600">
                <a:solidFill>
                  <a:schemeClr val="tx1"/>
                </a:solidFill>
                <a:latin typeface="MS PGothic" charset="-128"/>
                <a:ea typeface="MS PGothic" charset="-128"/>
                <a:cs typeface="MS PGothic" charset="-128"/>
              </a:rPr>
              <a:t>コード</a:t>
            </a:r>
            <a:endParaRPr kumimoji="1" lang="ja-JP" altLang="en-US" sz="1600">
              <a:solidFill>
                <a:schemeClr val="tx1"/>
              </a:solidFill>
              <a:latin typeface="MS PGothic" charset="-128"/>
              <a:ea typeface="MS PGothic" charset="-128"/>
              <a:cs typeface="MS PGothic" charset="-128"/>
            </a:endParaRPr>
          </a:p>
        </p:txBody>
      </p:sp>
      <p:sp>
        <p:nvSpPr>
          <p:cNvPr id="22" name="左矢印 21">
            <a:extLst>
              <a:ext uri="{FF2B5EF4-FFF2-40B4-BE49-F238E27FC236}">
                <a16:creationId xmlns:a16="http://schemas.microsoft.com/office/drawing/2014/main" id="{DCD92FB9-60A5-E34C-8C48-FCB8B1FF52F2}"/>
              </a:ext>
            </a:extLst>
          </p:cNvPr>
          <p:cNvSpPr/>
          <p:nvPr/>
        </p:nvSpPr>
        <p:spPr>
          <a:xfrm>
            <a:off x="4419063" y="5260074"/>
            <a:ext cx="1471394" cy="322510"/>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3" name="正方形/長方形 22">
            <a:extLst>
              <a:ext uri="{FF2B5EF4-FFF2-40B4-BE49-F238E27FC236}">
                <a16:creationId xmlns:a16="http://schemas.microsoft.com/office/drawing/2014/main" id="{C008FE38-7D25-7A49-9499-33F8EF9CBAA0}"/>
              </a:ext>
            </a:extLst>
          </p:cNvPr>
          <p:cNvSpPr/>
          <p:nvPr/>
        </p:nvSpPr>
        <p:spPr>
          <a:xfrm>
            <a:off x="3083199" y="4989804"/>
            <a:ext cx="1297347" cy="60788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MS PGothic" charset="-128"/>
                <a:ea typeface="MS PGothic" charset="-128"/>
                <a:cs typeface="MS PGothic" charset="-128"/>
              </a:rPr>
              <a:t>パラサイト</a:t>
            </a:r>
            <a:endParaRPr lang="en-US" altLang="ja-JP" sz="1600" dirty="0">
              <a:solidFill>
                <a:schemeClr val="tx1"/>
              </a:solidFill>
              <a:latin typeface="MS PGothic" charset="-128"/>
              <a:ea typeface="MS PGothic" charset="-128"/>
              <a:cs typeface="MS PGothic" charset="-128"/>
            </a:endParaRPr>
          </a:p>
          <a:p>
            <a:pPr algn="ctr"/>
            <a:r>
              <a:rPr lang="ja-JP" altLang="en-US" sz="1600">
                <a:solidFill>
                  <a:schemeClr val="tx1"/>
                </a:solidFill>
                <a:latin typeface="MS PGothic" charset="-128"/>
                <a:ea typeface="MS PGothic" charset="-128"/>
                <a:cs typeface="MS PGothic" charset="-128"/>
              </a:rPr>
              <a:t>コード</a:t>
            </a:r>
            <a:endParaRPr kumimoji="1" lang="ja-JP" altLang="en-US" sz="1600">
              <a:solidFill>
                <a:schemeClr val="tx1"/>
              </a:solidFill>
              <a:latin typeface="MS PGothic" charset="-128"/>
              <a:ea typeface="MS PGothic" charset="-128"/>
              <a:cs typeface="MS PGothic" charset="-128"/>
            </a:endParaRPr>
          </a:p>
        </p:txBody>
      </p:sp>
      <p:sp>
        <p:nvSpPr>
          <p:cNvPr id="24" name="テキスト ボックス 23">
            <a:extLst>
              <a:ext uri="{FF2B5EF4-FFF2-40B4-BE49-F238E27FC236}">
                <a16:creationId xmlns:a16="http://schemas.microsoft.com/office/drawing/2014/main" id="{8A0183EE-499C-8048-A7CF-6490DFA38BE3}"/>
              </a:ext>
            </a:extLst>
          </p:cNvPr>
          <p:cNvSpPr txBox="1"/>
          <p:nvPr/>
        </p:nvSpPr>
        <p:spPr>
          <a:xfrm>
            <a:off x="4718386" y="4945512"/>
            <a:ext cx="1210588" cy="400110"/>
          </a:xfrm>
          <a:prstGeom prst="rect">
            <a:avLst/>
          </a:prstGeom>
          <a:noFill/>
          <a:ln>
            <a:noFill/>
          </a:ln>
        </p:spPr>
        <p:txBody>
          <a:bodyPr wrap="none" rtlCol="0">
            <a:spAutoFit/>
          </a:bodyPr>
          <a:lstStyle/>
          <a:p>
            <a:r>
              <a:rPr kumimoji="1" lang="ja-JP" altLang="en-US" sz="2000">
                <a:latin typeface="Noto Sans CJK JP" panose="020B0500000000000000" pitchFamily="34" charset="-128"/>
                <a:ea typeface="Noto Sans CJK JP" panose="020B0500000000000000" pitchFamily="34" charset="-128"/>
              </a:rPr>
              <a:t>埋め込み</a:t>
            </a:r>
            <a:endParaRPr kumimoji="1" lang="ja-JP" altLang="en-US" sz="2400">
              <a:latin typeface="Noto Sans CJK JP" panose="020B0500000000000000" pitchFamily="34" charset="-128"/>
              <a:ea typeface="Noto Sans CJK JP" panose="020B0500000000000000" pitchFamily="34" charset="-128"/>
            </a:endParaRPr>
          </a:p>
        </p:txBody>
      </p:sp>
      <p:sp>
        <p:nvSpPr>
          <p:cNvPr id="25" name="テキスト ボックス 24">
            <a:extLst>
              <a:ext uri="{FF2B5EF4-FFF2-40B4-BE49-F238E27FC236}">
                <a16:creationId xmlns:a16="http://schemas.microsoft.com/office/drawing/2014/main" id="{8E559435-8944-F941-A8B3-778B69970697}"/>
              </a:ext>
            </a:extLst>
          </p:cNvPr>
          <p:cNvSpPr txBox="1"/>
          <p:nvPr/>
        </p:nvSpPr>
        <p:spPr>
          <a:xfrm>
            <a:off x="2080024" y="6509161"/>
            <a:ext cx="1210588" cy="400110"/>
          </a:xfrm>
          <a:prstGeom prst="rect">
            <a:avLst/>
          </a:prstGeom>
          <a:noFill/>
        </p:spPr>
        <p:txBody>
          <a:bodyPr wrap="none" rtlCol="0">
            <a:spAutoFit/>
          </a:bodyPr>
          <a:lstStyle/>
          <a:p>
            <a:r>
              <a:rPr kumimoji="1" lang="ja-JP" altLang="en-US" sz="2000">
                <a:latin typeface="Noto Sans CJK JP" panose="020B0500000000000000" pitchFamily="34" charset="-128"/>
                <a:ea typeface="Noto Sans CJK JP" panose="020B0500000000000000" pitchFamily="34" charset="-128"/>
              </a:rPr>
              <a:t>コンテナ</a:t>
            </a:r>
          </a:p>
        </p:txBody>
      </p:sp>
      <p:sp>
        <p:nvSpPr>
          <p:cNvPr id="26" name="上下矢印 25">
            <a:extLst>
              <a:ext uri="{FF2B5EF4-FFF2-40B4-BE49-F238E27FC236}">
                <a16:creationId xmlns:a16="http://schemas.microsoft.com/office/drawing/2014/main" id="{85E3687B-18E6-2C42-905F-06957AD4C39F}"/>
              </a:ext>
            </a:extLst>
          </p:cNvPr>
          <p:cNvSpPr/>
          <p:nvPr/>
        </p:nvSpPr>
        <p:spPr>
          <a:xfrm>
            <a:off x="2829568" y="5285700"/>
            <a:ext cx="526760" cy="828200"/>
          </a:xfrm>
          <a:prstGeom prst="upDownArrow">
            <a:avLst>
              <a:gd name="adj1" fmla="val 50000"/>
              <a:gd name="adj2" fmla="val 34534"/>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MS PGothic" charset="-128"/>
                <a:ea typeface="MS PGothic" charset="-128"/>
                <a:cs typeface="MS PGothic" charset="-128"/>
              </a:rPr>
              <a:t>パイプ</a:t>
            </a:r>
            <a:endParaRPr kumimoji="1" lang="ja-JP" altLang="en-US" sz="1600">
              <a:solidFill>
                <a:schemeClr val="tx1"/>
              </a:solidFill>
              <a:latin typeface="MS PGothic" charset="-128"/>
              <a:ea typeface="MS PGothic" charset="-128"/>
              <a:cs typeface="MS PGothic" charset="-128"/>
            </a:endParaRPr>
          </a:p>
        </p:txBody>
      </p:sp>
      <p:sp>
        <p:nvSpPr>
          <p:cNvPr id="27" name="テキスト ボックス 26">
            <a:extLst>
              <a:ext uri="{FF2B5EF4-FFF2-40B4-BE49-F238E27FC236}">
                <a16:creationId xmlns:a16="http://schemas.microsoft.com/office/drawing/2014/main" id="{EB565AD3-5D3D-CD4D-84CA-FB4893995C9C}"/>
              </a:ext>
            </a:extLst>
          </p:cNvPr>
          <p:cNvSpPr txBox="1"/>
          <p:nvPr/>
        </p:nvSpPr>
        <p:spPr>
          <a:xfrm>
            <a:off x="3235823" y="5557967"/>
            <a:ext cx="697627" cy="400110"/>
          </a:xfrm>
          <a:prstGeom prst="rect">
            <a:avLst/>
          </a:prstGeom>
          <a:noFill/>
          <a:ln>
            <a:noFill/>
          </a:ln>
        </p:spPr>
        <p:txBody>
          <a:bodyPr wrap="none" rtlCol="0">
            <a:spAutoFit/>
          </a:bodyPr>
          <a:lstStyle/>
          <a:p>
            <a:r>
              <a:rPr kumimoji="1" lang="ja-JP" altLang="en-US" sz="2000">
                <a:latin typeface="Noto Sans CJK JP" panose="020B0500000000000000" pitchFamily="34" charset="-128"/>
                <a:ea typeface="Noto Sans CJK JP" panose="020B0500000000000000" pitchFamily="34" charset="-128"/>
              </a:rPr>
              <a:t>通信</a:t>
            </a:r>
            <a:endParaRPr kumimoji="1" lang="ja-JP" altLang="en-US" sz="2400">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34149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6"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実験</a:t>
            </a:r>
          </a:p>
        </p:txBody>
      </p:sp>
      <p:sp>
        <p:nvSpPr>
          <p:cNvPr id="3" name="Content Placeholder 2"/>
          <p:cNvSpPr>
            <a:spLocks noGrp="1"/>
          </p:cNvSpPr>
          <p:nvPr>
            <p:ph idx="1"/>
          </p:nvPr>
        </p:nvSpPr>
        <p:spPr/>
        <p:txBody>
          <a:bodyPr/>
          <a:lstStyle/>
          <a:p>
            <a:r>
              <a:rPr lang="ja-JP" altLang="en-US" dirty="0"/>
              <a:t>目的</a:t>
            </a:r>
            <a:endParaRPr lang="en-US" altLang="ja-JP" dirty="0"/>
          </a:p>
          <a:p>
            <a:pPr lvl="1"/>
            <a:r>
              <a:rPr lang="ja-JP" altLang="en-US" dirty="0"/>
              <a:t>復元後の</a:t>
            </a:r>
            <a:r>
              <a:rPr lang="en-US" altLang="ja-JP" dirty="0"/>
              <a:t>Enclave</a:t>
            </a:r>
            <a:r>
              <a:rPr lang="ja-JP" altLang="en-US" dirty="0"/>
              <a:t>の正常な動作を確認</a:t>
            </a:r>
            <a:endParaRPr lang="en-US" altLang="ja-JP" dirty="0"/>
          </a:p>
          <a:p>
            <a:pPr lvl="1"/>
            <a:r>
              <a:rPr lang="en-US" altLang="ja-JP" dirty="0"/>
              <a:t>Enclave</a:t>
            </a:r>
            <a:r>
              <a:rPr lang="ja-JP" altLang="en-US" dirty="0"/>
              <a:t>の保存・復元の性能を測定</a:t>
            </a:r>
            <a:endParaRPr lang="en-US" altLang="ja-JP" dirty="0"/>
          </a:p>
          <a:p>
            <a:pPr lvl="1"/>
            <a:r>
              <a:rPr lang="en-US" altLang="ja-JP" dirty="0"/>
              <a:t>Enclave</a:t>
            </a:r>
            <a:r>
              <a:rPr lang="ja-JP" altLang="en-US" dirty="0"/>
              <a:t>内で</a:t>
            </a:r>
            <a:r>
              <a:rPr lang="ja-JP" altLang="en-US"/>
              <a:t>の暗号化オーバヘッド</a:t>
            </a:r>
            <a:r>
              <a:rPr lang="ja-JP" altLang="en-US" dirty="0"/>
              <a:t>を測定</a:t>
            </a:r>
            <a:endParaRPr lang="en-US" altLang="ja-JP" dirty="0"/>
          </a:p>
          <a:p>
            <a:pPr lvl="1"/>
            <a:endParaRPr lang="en-US" altLang="ja-JP" dirty="0"/>
          </a:p>
          <a:p>
            <a:r>
              <a:rPr lang="ja-JP" altLang="en-US" dirty="0"/>
              <a:t>実験環境</a:t>
            </a:r>
            <a:endParaRPr lang="en-US" altLang="ja-JP" dirty="0"/>
          </a:p>
          <a:p>
            <a:pPr lvl="1"/>
            <a:r>
              <a:rPr lang="en-US" altLang="ja-JP" dirty="0"/>
              <a:t>Intel Xeon E3-1225 v5</a:t>
            </a:r>
            <a:r>
              <a:rPr lang="ja-JP" altLang="en-US" dirty="0"/>
              <a:t>、</a:t>
            </a:r>
            <a:r>
              <a:rPr lang="en-US" altLang="ja-JP" dirty="0"/>
              <a:t>4GB</a:t>
            </a:r>
            <a:r>
              <a:rPr lang="ja-JP" altLang="en-US" dirty="0"/>
              <a:t>メモリ</a:t>
            </a:r>
            <a:endParaRPr lang="en-US" altLang="ja-JP" dirty="0"/>
          </a:p>
          <a:p>
            <a:pPr lvl="1"/>
            <a:r>
              <a:rPr lang="en-US" altLang="ja-JP" dirty="0"/>
              <a:t>Linux 4.4.0</a:t>
            </a:r>
            <a:r>
              <a:rPr lang="ja-JP" altLang="en-US"/>
              <a:t>（</a:t>
            </a:r>
            <a:r>
              <a:rPr lang="en-US" altLang="ja-JP" dirty="0"/>
              <a:t>Intel SGX </a:t>
            </a:r>
            <a:r>
              <a:rPr lang="ja-JP" altLang="en-US" dirty="0"/>
              <a:t>ドライバ）</a:t>
            </a:r>
            <a:endParaRPr lang="en-US" altLang="ja-JP" dirty="0"/>
          </a:p>
          <a:p>
            <a:pPr lvl="1"/>
            <a:r>
              <a:rPr lang="en-US" altLang="ja-JP" dirty="0"/>
              <a:t>MigSGX</a:t>
            </a:r>
            <a:r>
              <a:rPr lang="ja-JP" altLang="en-US" dirty="0"/>
              <a:t>を実装した</a:t>
            </a:r>
            <a:r>
              <a:rPr lang="en-US" altLang="ja-JP" dirty="0"/>
              <a:t>Intel SGX SDK</a:t>
            </a:r>
          </a:p>
          <a:p>
            <a:pPr lvl="1"/>
            <a:r>
              <a:rPr lang="en-US" altLang="ja-JP" dirty="0" err="1"/>
              <a:t>MigSGX</a:t>
            </a:r>
            <a:r>
              <a:rPr lang="ja-JP" altLang="en-US" dirty="0"/>
              <a:t>を実装した</a:t>
            </a:r>
            <a:r>
              <a:rPr lang="en-US" altLang="ja-JP" dirty="0"/>
              <a:t>CRIU 3.9</a:t>
            </a:r>
          </a:p>
        </p:txBody>
      </p:sp>
      <p:sp>
        <p:nvSpPr>
          <p:cNvPr id="4" name="スライド番号プレースホルダー 3"/>
          <p:cNvSpPr>
            <a:spLocks noGrp="1"/>
          </p:cNvSpPr>
          <p:nvPr>
            <p:ph type="sldNum" sz="quarter" idx="12"/>
          </p:nvPr>
        </p:nvSpPr>
        <p:spPr/>
        <p:txBody>
          <a:bodyPr/>
          <a:lstStyle/>
          <a:p>
            <a:fld id="{C6BF4F0F-E9AC-E14D-8A5B-B9D0A2FE0313}" type="slidenum">
              <a:rPr kumimoji="1" lang="ja-JP" altLang="en-US" smtClean="0"/>
              <a:t>13</a:t>
            </a:fld>
            <a:endParaRPr kumimoji="1" lang="ja-JP" altLang="en-US"/>
          </a:p>
        </p:txBody>
      </p:sp>
    </p:spTree>
    <p:extLst>
      <p:ext uri="{BB962C8B-B14F-4D97-AF65-F5344CB8AC3E}">
        <p14:creationId xmlns:p14="http://schemas.microsoft.com/office/powerpoint/2010/main" val="99698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動作確認</a:t>
            </a:r>
          </a:p>
        </p:txBody>
      </p:sp>
      <p:sp>
        <p:nvSpPr>
          <p:cNvPr id="3" name="Content Placeholder 2"/>
          <p:cNvSpPr>
            <a:spLocks noGrp="1"/>
          </p:cNvSpPr>
          <p:nvPr>
            <p:ph idx="1"/>
          </p:nvPr>
        </p:nvSpPr>
        <p:spPr/>
        <p:txBody>
          <a:bodyPr/>
          <a:lstStyle/>
          <a:p>
            <a:r>
              <a:rPr kumimoji="1" lang="en-US" altLang="ja-JP" dirty="0"/>
              <a:t>SGX</a:t>
            </a:r>
            <a:r>
              <a:rPr lang="ja-JP" altLang="en-US" dirty="0"/>
              <a:t>アプリケーションとしてキーバリューストアを作成</a:t>
            </a:r>
            <a:endParaRPr lang="en-US" altLang="ja-JP" dirty="0"/>
          </a:p>
          <a:p>
            <a:pPr lvl="1"/>
            <a:r>
              <a:rPr kumimoji="1" lang="ja-JP" altLang="en-US" dirty="0"/>
              <a:t>登録されたデータを</a:t>
            </a:r>
            <a:r>
              <a:rPr kumimoji="1" lang="en-US" altLang="ja-JP" dirty="0"/>
              <a:t>Enclave</a:t>
            </a:r>
            <a:r>
              <a:rPr kumimoji="1" lang="ja-JP" altLang="en-US" dirty="0"/>
              <a:t>内に安全に保持</a:t>
            </a:r>
            <a:endParaRPr kumimoji="1" lang="en-US" altLang="ja-JP" dirty="0"/>
          </a:p>
          <a:p>
            <a:r>
              <a:rPr lang="ja-JP" altLang="en-US" dirty="0"/>
              <a:t>アプリケーションの保存・復元を行った後、実行が正常に継続できていることを確認</a:t>
            </a:r>
            <a:endParaRPr lang="en-US" altLang="ja-JP" dirty="0"/>
          </a:p>
        </p:txBody>
      </p:sp>
      <p:sp>
        <p:nvSpPr>
          <p:cNvPr id="4" name="Slide Number Placeholder 3"/>
          <p:cNvSpPr>
            <a:spLocks noGrp="1"/>
          </p:cNvSpPr>
          <p:nvPr>
            <p:ph type="sldNum" sz="quarter" idx="12"/>
          </p:nvPr>
        </p:nvSpPr>
        <p:spPr/>
        <p:txBody>
          <a:bodyPr/>
          <a:lstStyle/>
          <a:p>
            <a:fld id="{C6BF4F0F-E9AC-E14D-8A5B-B9D0A2FE0313}" type="slidenum">
              <a:rPr lang="ja-JP" altLang="en-US" smtClean="0"/>
              <a:pPr/>
              <a:t>14</a:t>
            </a:fld>
            <a:endParaRPr lang="ja-JP" altLang="en-US" dirty="0"/>
          </a:p>
        </p:txBody>
      </p:sp>
      <p:graphicFrame>
        <p:nvGraphicFramePr>
          <p:cNvPr id="7" name="表 6">
            <a:extLst>
              <a:ext uri="{FF2B5EF4-FFF2-40B4-BE49-F238E27FC236}">
                <a16:creationId xmlns:a16="http://schemas.microsoft.com/office/drawing/2014/main" id="{18FEE53F-1375-5944-B1D2-ACFE6938091E}"/>
              </a:ext>
            </a:extLst>
          </p:cNvPr>
          <p:cNvGraphicFramePr>
            <a:graphicFrameLocks noGrp="1"/>
          </p:cNvGraphicFramePr>
          <p:nvPr>
            <p:extLst>
              <p:ext uri="{D42A27DB-BD31-4B8C-83A1-F6EECF244321}">
                <p14:modId xmlns:p14="http://schemas.microsoft.com/office/powerpoint/2010/main" val="504930913"/>
              </p:ext>
            </p:extLst>
          </p:nvPr>
        </p:nvGraphicFramePr>
        <p:xfrm>
          <a:off x="5717069" y="4362451"/>
          <a:ext cx="1944972" cy="2233509"/>
        </p:xfrm>
        <a:graphic>
          <a:graphicData uri="http://schemas.openxmlformats.org/drawingml/2006/table">
            <a:tbl>
              <a:tblPr firstRow="1" bandRow="1">
                <a:tableStyleId>{7DF18680-E054-41AD-8BC1-D1AEF772440D}</a:tableStyleId>
              </a:tblPr>
              <a:tblGrid>
                <a:gridCol w="746793">
                  <a:extLst>
                    <a:ext uri="{9D8B030D-6E8A-4147-A177-3AD203B41FA5}">
                      <a16:colId xmlns:a16="http://schemas.microsoft.com/office/drawing/2014/main" val="2436148097"/>
                    </a:ext>
                  </a:extLst>
                </a:gridCol>
                <a:gridCol w="1198179">
                  <a:extLst>
                    <a:ext uri="{9D8B030D-6E8A-4147-A177-3AD203B41FA5}">
                      <a16:colId xmlns:a16="http://schemas.microsoft.com/office/drawing/2014/main" val="3083293356"/>
                    </a:ext>
                  </a:extLst>
                </a:gridCol>
              </a:tblGrid>
              <a:tr h="328077">
                <a:tc>
                  <a:txBody>
                    <a:bodyPr/>
                    <a:lstStyle/>
                    <a:p>
                      <a:r>
                        <a:rPr kumimoji="1" lang="en-US" altLang="ja-JP" dirty="0">
                          <a:solidFill>
                            <a:schemeClr val="tx1"/>
                          </a:solidFill>
                        </a:rPr>
                        <a:t>Key</a:t>
                      </a:r>
                      <a:endParaRPr kumimoji="1" lang="ja-JP" altLang="en-US">
                        <a:solidFill>
                          <a:schemeClr val="tx1"/>
                        </a:solidFill>
                      </a:endParaRPr>
                    </a:p>
                  </a:txBody>
                  <a:tcPr/>
                </a:tc>
                <a:tc>
                  <a:txBody>
                    <a:bodyPr/>
                    <a:lstStyle/>
                    <a:p>
                      <a:r>
                        <a:rPr kumimoji="1" lang="en-US" altLang="ja-JP" dirty="0">
                          <a:solidFill>
                            <a:schemeClr val="tx1"/>
                          </a:solidFill>
                        </a:rPr>
                        <a:t>Value</a:t>
                      </a:r>
                      <a:endParaRPr kumimoji="1" lang="ja-JP" altLang="en-US">
                        <a:solidFill>
                          <a:schemeClr val="tx1"/>
                        </a:solidFill>
                      </a:endParaRPr>
                    </a:p>
                  </a:txBody>
                  <a:tcPr/>
                </a:tc>
                <a:extLst>
                  <a:ext uri="{0D108BD9-81ED-4DB2-BD59-A6C34878D82A}">
                    <a16:rowId xmlns:a16="http://schemas.microsoft.com/office/drawing/2014/main" val="4262439298"/>
                  </a:ext>
                </a:extLst>
              </a:tr>
              <a:tr h="389468">
                <a:tc>
                  <a:txBody>
                    <a:bodyPr/>
                    <a:lstStyle/>
                    <a:p>
                      <a:r>
                        <a:rPr kumimoji="1" lang="en-US" altLang="ja-JP" dirty="0" err="1">
                          <a:solidFill>
                            <a:schemeClr val="tx1"/>
                          </a:solidFill>
                        </a:rPr>
                        <a:t>haru</a:t>
                      </a:r>
                      <a:endParaRPr kumimoji="1" lang="ja-JP" altLang="en-US">
                        <a:solidFill>
                          <a:schemeClr val="tx1"/>
                        </a:solidFill>
                      </a:endParaRPr>
                    </a:p>
                  </a:txBody>
                  <a:tcPr/>
                </a:tc>
                <a:tc>
                  <a:txBody>
                    <a:bodyPr/>
                    <a:lstStyle/>
                    <a:p>
                      <a:r>
                        <a:rPr kumimoji="1" lang="en-US" altLang="ja-JP" dirty="0" err="1">
                          <a:solidFill>
                            <a:schemeClr val="tx1"/>
                          </a:solidFill>
                        </a:rPr>
                        <a:t>sakura</a:t>
                      </a:r>
                      <a:endParaRPr kumimoji="1" lang="ja-JP" altLang="en-US">
                        <a:solidFill>
                          <a:schemeClr val="tx1"/>
                        </a:solidFill>
                      </a:endParaRPr>
                    </a:p>
                  </a:txBody>
                  <a:tcPr/>
                </a:tc>
                <a:extLst>
                  <a:ext uri="{0D108BD9-81ED-4DB2-BD59-A6C34878D82A}">
                    <a16:rowId xmlns:a16="http://schemas.microsoft.com/office/drawing/2014/main" val="146444746"/>
                  </a:ext>
                </a:extLst>
              </a:tr>
              <a:tr h="381001">
                <a:tc>
                  <a:txBody>
                    <a:bodyPr/>
                    <a:lstStyle/>
                    <a:p>
                      <a:r>
                        <a:rPr kumimoji="1" lang="en-US" altLang="ja-JP" dirty="0" err="1">
                          <a:solidFill>
                            <a:schemeClr val="tx1"/>
                          </a:solidFill>
                        </a:rPr>
                        <a:t>natsu</a:t>
                      </a:r>
                      <a:endParaRPr kumimoji="1" lang="ja-JP" altLang="en-US">
                        <a:solidFill>
                          <a:schemeClr val="tx1"/>
                        </a:solidFill>
                      </a:endParaRPr>
                    </a:p>
                  </a:txBody>
                  <a:tcPr/>
                </a:tc>
                <a:tc>
                  <a:txBody>
                    <a:bodyPr/>
                    <a:lstStyle/>
                    <a:p>
                      <a:r>
                        <a:rPr kumimoji="1" lang="en-US" altLang="ja-JP" dirty="0" err="1">
                          <a:solidFill>
                            <a:schemeClr val="tx1"/>
                          </a:solidFill>
                        </a:rPr>
                        <a:t>umi</a:t>
                      </a:r>
                      <a:endParaRPr kumimoji="1" lang="ja-JP" altLang="en-US">
                        <a:solidFill>
                          <a:schemeClr val="tx1"/>
                        </a:solidFill>
                      </a:endParaRPr>
                    </a:p>
                  </a:txBody>
                  <a:tcPr/>
                </a:tc>
                <a:extLst>
                  <a:ext uri="{0D108BD9-81ED-4DB2-BD59-A6C34878D82A}">
                    <a16:rowId xmlns:a16="http://schemas.microsoft.com/office/drawing/2014/main" val="489219851"/>
                  </a:ext>
                </a:extLst>
              </a:tr>
              <a:tr h="361954">
                <a:tc>
                  <a:txBody>
                    <a:bodyPr/>
                    <a:lstStyle/>
                    <a:p>
                      <a:r>
                        <a:rPr kumimoji="1" lang="en-US" altLang="ja-JP" sz="1800" b="0" i="0" kern="1200" dirty="0" err="1">
                          <a:solidFill>
                            <a:schemeClr val="dk1"/>
                          </a:solidFill>
                          <a:effectLst/>
                          <a:latin typeface="+mn-lt"/>
                          <a:ea typeface="+mn-ea"/>
                          <a:cs typeface="+mn-cs"/>
                        </a:rPr>
                        <a:t>aki</a:t>
                      </a:r>
                      <a:endParaRPr kumimoji="1" lang="ja-JP" altLang="en-US" b="0">
                        <a:solidFill>
                          <a:schemeClr val="tx1"/>
                        </a:solidFill>
                      </a:endParaRPr>
                    </a:p>
                  </a:txBody>
                  <a:tcPr/>
                </a:tc>
                <a:tc>
                  <a:txBody>
                    <a:bodyPr/>
                    <a:lstStyle/>
                    <a:p>
                      <a:r>
                        <a:rPr kumimoji="1" lang="en-US" altLang="ja-JP" dirty="0" err="1">
                          <a:solidFill>
                            <a:schemeClr val="tx1"/>
                          </a:solidFill>
                        </a:rPr>
                        <a:t>kosumosu</a:t>
                      </a:r>
                      <a:endParaRPr kumimoji="1" lang="ja-JP" altLang="en-US">
                        <a:solidFill>
                          <a:schemeClr val="tx1"/>
                        </a:solidFill>
                      </a:endParaRPr>
                    </a:p>
                  </a:txBody>
                  <a:tcPr/>
                </a:tc>
                <a:extLst>
                  <a:ext uri="{0D108BD9-81ED-4DB2-BD59-A6C34878D82A}">
                    <a16:rowId xmlns:a16="http://schemas.microsoft.com/office/drawing/2014/main" val="3111661571"/>
                  </a:ext>
                </a:extLst>
              </a:tr>
              <a:tr h="272214">
                <a:tc>
                  <a:txBody>
                    <a:bodyPr/>
                    <a:lstStyle/>
                    <a:p>
                      <a:r>
                        <a:rPr kumimoji="1" lang="en-US" altLang="ja-JP" sz="1800" b="0" i="0" kern="1200" dirty="0" err="1">
                          <a:solidFill>
                            <a:schemeClr val="dk1"/>
                          </a:solidFill>
                          <a:effectLst/>
                          <a:latin typeface="+mn-lt"/>
                          <a:ea typeface="+mn-ea"/>
                          <a:cs typeface="+mn-cs"/>
                        </a:rPr>
                        <a:t>fuyu</a:t>
                      </a:r>
                      <a:endParaRPr kumimoji="1" lang="ja-JP" altLang="en-US" b="0">
                        <a:solidFill>
                          <a:schemeClr val="tx1"/>
                        </a:solidFill>
                      </a:endParaRPr>
                    </a:p>
                  </a:txBody>
                  <a:tcPr/>
                </a:tc>
                <a:tc>
                  <a:txBody>
                    <a:bodyPr/>
                    <a:lstStyle/>
                    <a:p>
                      <a:r>
                        <a:rPr kumimoji="1" lang="en-US" altLang="ja-JP" dirty="0" err="1">
                          <a:solidFill>
                            <a:schemeClr val="tx1"/>
                          </a:solidFill>
                        </a:rPr>
                        <a:t>yuki</a:t>
                      </a:r>
                      <a:endParaRPr kumimoji="1" lang="ja-JP" altLang="en-US">
                        <a:solidFill>
                          <a:schemeClr val="tx1"/>
                        </a:solidFill>
                      </a:endParaRPr>
                    </a:p>
                  </a:txBody>
                  <a:tcPr/>
                </a:tc>
                <a:extLst>
                  <a:ext uri="{0D108BD9-81ED-4DB2-BD59-A6C34878D82A}">
                    <a16:rowId xmlns:a16="http://schemas.microsoft.com/office/drawing/2014/main" val="2646596617"/>
                  </a:ext>
                </a:extLst>
              </a:tr>
              <a:tr h="272214">
                <a:tc>
                  <a:txBody>
                    <a:bodyPr/>
                    <a:lstStyle/>
                    <a:p>
                      <a:r>
                        <a:rPr kumimoji="1" lang="en-US" altLang="ja-JP" b="0" dirty="0">
                          <a:solidFill>
                            <a:schemeClr val="tx1"/>
                          </a:solidFill>
                        </a:rPr>
                        <a:t>…</a:t>
                      </a:r>
                      <a:endParaRPr kumimoji="1" lang="ja-JP" altLang="en-US" b="0">
                        <a:solidFill>
                          <a:schemeClr val="tx1"/>
                        </a:solidFill>
                      </a:endParaRPr>
                    </a:p>
                  </a:txBody>
                  <a:tcPr/>
                </a:tc>
                <a:tc>
                  <a:txBody>
                    <a:bodyPr/>
                    <a:lstStyle/>
                    <a:p>
                      <a:r>
                        <a:rPr kumimoji="1" lang="en-US" altLang="ja-JP" dirty="0">
                          <a:solidFill>
                            <a:schemeClr val="tx1"/>
                          </a:solidFill>
                        </a:rPr>
                        <a:t>…</a:t>
                      </a:r>
                      <a:endParaRPr kumimoji="1" lang="ja-JP" altLang="en-US">
                        <a:solidFill>
                          <a:schemeClr val="tx1"/>
                        </a:solidFill>
                      </a:endParaRPr>
                    </a:p>
                  </a:txBody>
                  <a:tcPr/>
                </a:tc>
                <a:extLst>
                  <a:ext uri="{0D108BD9-81ED-4DB2-BD59-A6C34878D82A}">
                    <a16:rowId xmlns:a16="http://schemas.microsoft.com/office/drawing/2014/main" val="2483878954"/>
                  </a:ext>
                </a:extLst>
              </a:tr>
            </a:tbl>
          </a:graphicData>
        </a:graphic>
      </p:graphicFrame>
      <p:sp>
        <p:nvSpPr>
          <p:cNvPr id="8" name="右矢印 7">
            <a:extLst>
              <a:ext uri="{FF2B5EF4-FFF2-40B4-BE49-F238E27FC236}">
                <a16:creationId xmlns:a16="http://schemas.microsoft.com/office/drawing/2014/main" id="{86BE84B6-812C-1F47-B10C-97CDACC116F7}"/>
              </a:ext>
            </a:extLst>
          </p:cNvPr>
          <p:cNvSpPr/>
          <p:nvPr/>
        </p:nvSpPr>
        <p:spPr>
          <a:xfrm>
            <a:off x="3586645" y="4883151"/>
            <a:ext cx="1917700" cy="203200"/>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9" name="テキスト ボックス 8">
            <a:extLst>
              <a:ext uri="{FF2B5EF4-FFF2-40B4-BE49-F238E27FC236}">
                <a16:creationId xmlns:a16="http://schemas.microsoft.com/office/drawing/2014/main" id="{B6DDCB39-56AA-984F-8F9B-01E58284CBD2}"/>
              </a:ext>
            </a:extLst>
          </p:cNvPr>
          <p:cNvSpPr txBox="1"/>
          <p:nvPr/>
        </p:nvSpPr>
        <p:spPr>
          <a:xfrm>
            <a:off x="5525791" y="3982746"/>
            <a:ext cx="2262158" cy="369332"/>
          </a:xfrm>
          <a:prstGeom prst="rect">
            <a:avLst/>
          </a:prstGeom>
          <a:noFill/>
        </p:spPr>
        <p:txBody>
          <a:bodyPr wrap="none" rtlCol="0">
            <a:spAutoFit/>
          </a:bodyPr>
          <a:lstStyle/>
          <a:p>
            <a:r>
              <a:rPr lang="ja-JP" altLang="en-US"/>
              <a:t>キーバリューストア</a:t>
            </a:r>
            <a:endParaRPr kumimoji="1" lang="ja-JP" altLang="en-US"/>
          </a:p>
        </p:txBody>
      </p:sp>
      <p:sp>
        <p:nvSpPr>
          <p:cNvPr id="10" name="左矢印 9">
            <a:extLst>
              <a:ext uri="{FF2B5EF4-FFF2-40B4-BE49-F238E27FC236}">
                <a16:creationId xmlns:a16="http://schemas.microsoft.com/office/drawing/2014/main" id="{3DE54FB3-2386-1E49-8C8E-E90D7753EC1B}"/>
              </a:ext>
            </a:extLst>
          </p:cNvPr>
          <p:cNvSpPr/>
          <p:nvPr/>
        </p:nvSpPr>
        <p:spPr>
          <a:xfrm>
            <a:off x="3586645" y="5842001"/>
            <a:ext cx="1939146" cy="179388"/>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11" name="テキスト ボックス 10">
            <a:extLst>
              <a:ext uri="{FF2B5EF4-FFF2-40B4-BE49-F238E27FC236}">
                <a16:creationId xmlns:a16="http://schemas.microsoft.com/office/drawing/2014/main" id="{77E0F2A3-30DA-6449-AE18-DACB87C1BB86}"/>
              </a:ext>
            </a:extLst>
          </p:cNvPr>
          <p:cNvSpPr txBox="1"/>
          <p:nvPr/>
        </p:nvSpPr>
        <p:spPr>
          <a:xfrm>
            <a:off x="4105727" y="4563549"/>
            <a:ext cx="1100238" cy="369332"/>
          </a:xfrm>
          <a:prstGeom prst="rect">
            <a:avLst/>
          </a:prstGeom>
          <a:noFill/>
        </p:spPr>
        <p:txBody>
          <a:bodyPr wrap="none" rtlCol="0">
            <a:spAutoFit/>
          </a:bodyPr>
          <a:lstStyle/>
          <a:p>
            <a:r>
              <a:rPr kumimoji="1" lang="en-US" altLang="ja-JP" dirty="0" err="1"/>
              <a:t>Key:natsu</a:t>
            </a:r>
            <a:endParaRPr kumimoji="1" lang="ja-JP" altLang="en-US"/>
          </a:p>
        </p:txBody>
      </p:sp>
      <p:sp>
        <p:nvSpPr>
          <p:cNvPr id="12" name="テキスト ボックス 11">
            <a:extLst>
              <a:ext uri="{FF2B5EF4-FFF2-40B4-BE49-F238E27FC236}">
                <a16:creationId xmlns:a16="http://schemas.microsoft.com/office/drawing/2014/main" id="{8312D553-7BB0-004F-8126-28198C1C19FC}"/>
              </a:ext>
            </a:extLst>
          </p:cNvPr>
          <p:cNvSpPr txBox="1"/>
          <p:nvPr/>
        </p:nvSpPr>
        <p:spPr>
          <a:xfrm>
            <a:off x="3993403" y="5490648"/>
            <a:ext cx="1125629" cy="369332"/>
          </a:xfrm>
          <a:prstGeom prst="rect">
            <a:avLst/>
          </a:prstGeom>
          <a:noFill/>
        </p:spPr>
        <p:txBody>
          <a:bodyPr wrap="none" rtlCol="0">
            <a:spAutoFit/>
          </a:bodyPr>
          <a:lstStyle/>
          <a:p>
            <a:r>
              <a:rPr kumimoji="1" lang="en-US" altLang="ja-JP" dirty="0" err="1"/>
              <a:t>Value:umi</a:t>
            </a:r>
            <a:endParaRPr kumimoji="1" lang="ja-JP" altLang="en-US"/>
          </a:p>
        </p:txBody>
      </p:sp>
      <p:graphicFrame>
        <p:nvGraphicFramePr>
          <p:cNvPr id="13" name="Object 16">
            <a:extLst>
              <a:ext uri="{FF2B5EF4-FFF2-40B4-BE49-F238E27FC236}">
                <a16:creationId xmlns:a16="http://schemas.microsoft.com/office/drawing/2014/main" id="{279E0C7D-1D56-6148-9BFD-887D140038B3}"/>
              </a:ext>
            </a:extLst>
          </p:cNvPr>
          <p:cNvGraphicFramePr>
            <a:graphicFrameLocks noChangeAspect="1"/>
          </p:cNvGraphicFramePr>
          <p:nvPr>
            <p:extLst>
              <p:ext uri="{D42A27DB-BD31-4B8C-83A1-F6EECF244321}">
                <p14:modId xmlns:p14="http://schemas.microsoft.com/office/powerpoint/2010/main" val="3980934803"/>
              </p:ext>
            </p:extLst>
          </p:nvPr>
        </p:nvGraphicFramePr>
        <p:xfrm>
          <a:off x="1245077" y="4227510"/>
          <a:ext cx="2128843" cy="2128841"/>
        </p:xfrm>
        <a:graphic>
          <a:graphicData uri="http://schemas.openxmlformats.org/presentationml/2006/ole">
            <mc:AlternateContent xmlns:mc="http://schemas.openxmlformats.org/markup-compatibility/2006">
              <mc:Choice xmlns:v="urn:schemas-microsoft-com:vml" Requires="v">
                <p:oleObj spid="_x0000_s1064" name="Visio" r:id="rId4" imgW="977900" imgH="977900" progId="Visio.Drawing.11">
                  <p:embed/>
                </p:oleObj>
              </mc:Choice>
              <mc:Fallback>
                <p:oleObj name="Visio" r:id="rId4" imgW="977900" imgH="977900" progId="Visio.Drawing.11">
                  <p:embed/>
                  <p:pic>
                    <p:nvPicPr>
                      <p:cNvPr id="13" name="Object 16">
                        <a:extLst>
                          <a:ext uri="{FF2B5EF4-FFF2-40B4-BE49-F238E27FC236}">
                            <a16:creationId xmlns:a16="http://schemas.microsoft.com/office/drawing/2014/main" id="{279E0C7D-1D56-6148-9BFD-887D140038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077" y="4227510"/>
                        <a:ext cx="2128843" cy="212884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0288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保存・復元の性能</a:t>
            </a:r>
            <a:endParaRPr lang="ja-JP" altLang="en-US" dirty="0"/>
          </a:p>
        </p:txBody>
      </p:sp>
      <p:pic>
        <p:nvPicPr>
          <p:cNvPr id="9" name="図 8">
            <a:extLst>
              <a:ext uri="{FF2B5EF4-FFF2-40B4-BE49-F238E27FC236}">
                <a16:creationId xmlns:a16="http://schemas.microsoft.com/office/drawing/2014/main" id="{84795474-9A2A-8B49-8216-2B776D297B02}"/>
              </a:ext>
            </a:extLst>
          </p:cNvPr>
          <p:cNvPicPr>
            <a:picLocks noChangeAspect="1"/>
          </p:cNvPicPr>
          <p:nvPr/>
        </p:nvPicPr>
        <p:blipFill rotWithShape="1">
          <a:blip r:embed="rId3"/>
          <a:srcRect l="4099" t="2357" r="6875" b="2203"/>
          <a:stretch/>
        </p:blipFill>
        <p:spPr>
          <a:xfrm>
            <a:off x="1926236" y="3861140"/>
            <a:ext cx="5284033" cy="2996860"/>
          </a:xfrm>
          <a:prstGeom prst="rect">
            <a:avLst/>
          </a:prstGeom>
        </p:spPr>
      </p:pic>
      <p:sp>
        <p:nvSpPr>
          <p:cNvPr id="3" name="コンテンツ プレースホルダー 2"/>
          <p:cNvSpPr>
            <a:spLocks noGrp="1"/>
          </p:cNvSpPr>
          <p:nvPr>
            <p:ph idx="1"/>
          </p:nvPr>
        </p:nvSpPr>
        <p:spPr/>
        <p:txBody>
          <a:bodyPr/>
          <a:lstStyle/>
          <a:p>
            <a:r>
              <a:rPr lang="en-US" altLang="ja-JP" dirty="0"/>
              <a:t>Enclave</a:t>
            </a:r>
            <a:r>
              <a:rPr lang="ja-JP" altLang="en-US"/>
              <a:t>メモリの保存・復元にかかる時間を計測</a:t>
            </a:r>
            <a:endParaRPr lang="en-US" altLang="ja-JP" dirty="0"/>
          </a:p>
          <a:p>
            <a:pPr lvl="1"/>
            <a:r>
              <a:rPr lang="ja-JP" altLang="en-US"/>
              <a:t>メモリサイズにほぼ比例して時間が増加</a:t>
            </a:r>
            <a:endParaRPr lang="en-US" altLang="ja-JP" dirty="0"/>
          </a:p>
          <a:p>
            <a:pPr lvl="2"/>
            <a:r>
              <a:rPr lang="ja-JP" altLang="en-US"/>
              <a:t>復元のほうが時間がかかった</a:t>
            </a:r>
            <a:endParaRPr lang="en-US" altLang="ja-JP" dirty="0"/>
          </a:p>
          <a:p>
            <a:pPr lvl="1"/>
            <a:r>
              <a:rPr lang="en-US" altLang="ja-JP" dirty="0"/>
              <a:t>100MB</a:t>
            </a:r>
            <a:r>
              <a:rPr lang="ja-JP" altLang="en-US"/>
              <a:t>付近で時間が大きく増加</a:t>
            </a:r>
            <a:endParaRPr lang="en-US" altLang="ja-JP" dirty="0"/>
          </a:p>
          <a:p>
            <a:pPr lvl="2"/>
            <a:r>
              <a:rPr lang="en-US" altLang="ja-JP" dirty="0"/>
              <a:t>Enclave</a:t>
            </a:r>
            <a:r>
              <a:rPr lang="ja-JP" altLang="en-US"/>
              <a:t>のキャッシュがあふれたため</a:t>
            </a:r>
            <a:endParaRPr lang="en-US" altLang="ja-JP" dirty="0"/>
          </a:p>
          <a:p>
            <a:pPr lvl="2"/>
            <a:endParaRPr lang="ja-JP" altLang="en-US"/>
          </a:p>
          <a:p>
            <a:endParaRPr lang="en-US" altLang="ja-JP" dirty="0"/>
          </a:p>
        </p:txBody>
      </p:sp>
      <p:sp>
        <p:nvSpPr>
          <p:cNvPr id="6" name="スライド番号プレースホルダー 5"/>
          <p:cNvSpPr>
            <a:spLocks noGrp="1"/>
          </p:cNvSpPr>
          <p:nvPr>
            <p:ph type="sldNum" sz="quarter" idx="12"/>
          </p:nvPr>
        </p:nvSpPr>
        <p:spPr/>
        <p:txBody>
          <a:bodyPr/>
          <a:lstStyle/>
          <a:p>
            <a:fld id="{C6BF4F0F-E9AC-E14D-8A5B-B9D0A2FE0313}" type="slidenum">
              <a:rPr lang="ja-JP" altLang="en-US" smtClean="0"/>
              <a:pPr/>
              <a:t>15</a:t>
            </a:fld>
            <a:endParaRPr lang="ja-JP" altLang="en-US"/>
          </a:p>
        </p:txBody>
      </p:sp>
    </p:spTree>
    <p:extLst>
      <p:ext uri="{BB962C8B-B14F-4D97-AF65-F5344CB8AC3E}">
        <p14:creationId xmlns:p14="http://schemas.microsoft.com/office/powerpoint/2010/main" val="138480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dirty="0"/>
              <a:t>暗号化のオーバヘッド</a:t>
            </a:r>
          </a:p>
        </p:txBody>
      </p:sp>
      <p:sp>
        <p:nvSpPr>
          <p:cNvPr id="3" name="Content Placeholder 2"/>
          <p:cNvSpPr>
            <a:spLocks noGrp="1"/>
          </p:cNvSpPr>
          <p:nvPr>
            <p:ph idx="1"/>
          </p:nvPr>
        </p:nvSpPr>
        <p:spPr/>
        <p:txBody>
          <a:bodyPr/>
          <a:lstStyle/>
          <a:p>
            <a:r>
              <a:rPr lang="en-US" altLang="ja-JP" dirty="0"/>
              <a:t>Enclave</a:t>
            </a:r>
            <a:r>
              <a:rPr lang="ja-JP" altLang="en-US" dirty="0"/>
              <a:t>内でメモリの暗号化・復号化を行うオーバヘッドを計測</a:t>
            </a:r>
            <a:endParaRPr lang="en-US" altLang="ja-JP" dirty="0"/>
          </a:p>
          <a:p>
            <a:pPr lvl="1"/>
            <a:r>
              <a:rPr lang="en-US" altLang="ja-JP" dirty="0"/>
              <a:t>80MB</a:t>
            </a:r>
            <a:r>
              <a:rPr lang="ja-JP" altLang="en-US" dirty="0"/>
              <a:t>以下で</a:t>
            </a:r>
            <a:r>
              <a:rPr lang="en-US" altLang="ja-JP" dirty="0"/>
              <a:t>2.5</a:t>
            </a:r>
            <a:r>
              <a:rPr lang="ja-JP" altLang="en-US" dirty="0"/>
              <a:t>倍（暗号化）、</a:t>
            </a:r>
            <a:r>
              <a:rPr lang="en-US" altLang="ja-JP" dirty="0"/>
              <a:t>2.2</a:t>
            </a:r>
            <a:r>
              <a:rPr lang="ja-JP" altLang="en-US" dirty="0"/>
              <a:t>倍（復号化）</a:t>
            </a:r>
            <a:endParaRPr lang="en-US" altLang="ja-JP" dirty="0"/>
          </a:p>
          <a:p>
            <a:pPr lvl="1"/>
            <a:r>
              <a:rPr lang="en-US" altLang="ja-JP" dirty="0"/>
              <a:t>100MB</a:t>
            </a:r>
            <a:r>
              <a:rPr lang="ja-JP" altLang="en-US" dirty="0"/>
              <a:t>以上で</a:t>
            </a:r>
            <a:r>
              <a:rPr lang="en-US" altLang="ja-JP" dirty="0"/>
              <a:t>1.7</a:t>
            </a:r>
            <a:r>
              <a:rPr lang="ja-JP" altLang="en-US" dirty="0"/>
              <a:t>倍（暗号化）、</a:t>
            </a:r>
            <a:r>
              <a:rPr lang="en-US" altLang="ja-JP" dirty="0"/>
              <a:t>1.1</a:t>
            </a:r>
            <a:r>
              <a:rPr lang="ja-JP" altLang="en-US" dirty="0"/>
              <a:t>倍（復号化）</a:t>
            </a:r>
            <a:endParaRPr lang="en-US" altLang="ja-JP" dirty="0"/>
          </a:p>
          <a:p>
            <a:pPr lvl="2"/>
            <a:r>
              <a:rPr lang="ja-JP" altLang="en-US" dirty="0"/>
              <a:t>メモリアクセス性能の低下に伴う相対的な性能向上</a:t>
            </a:r>
          </a:p>
          <a:p>
            <a:pPr lvl="1"/>
            <a:endParaRPr lang="en-US" altLang="ja-JP" dirty="0"/>
          </a:p>
        </p:txBody>
      </p:sp>
      <p:sp>
        <p:nvSpPr>
          <p:cNvPr id="4" name="Slide Number Placeholder 3"/>
          <p:cNvSpPr>
            <a:spLocks noGrp="1"/>
          </p:cNvSpPr>
          <p:nvPr>
            <p:ph type="sldNum" sz="quarter" idx="12"/>
          </p:nvPr>
        </p:nvSpPr>
        <p:spPr>
          <a:xfrm>
            <a:off x="7086600" y="6492875"/>
            <a:ext cx="2057400" cy="365125"/>
          </a:xfrm>
        </p:spPr>
        <p:txBody>
          <a:bodyPr/>
          <a:lstStyle/>
          <a:p>
            <a:fld id="{C6BF4F0F-E9AC-E14D-8A5B-B9D0A2FE0313}" type="slidenum">
              <a:rPr lang="ja-JP" altLang="en-US" smtClean="0"/>
              <a:pPr/>
              <a:t>16</a:t>
            </a:fld>
            <a:endParaRPr lang="ja-JP" altLang="en-US" dirty="0"/>
          </a:p>
        </p:txBody>
      </p:sp>
      <p:pic>
        <p:nvPicPr>
          <p:cNvPr id="18" name="図 17">
            <a:extLst>
              <a:ext uri="{FF2B5EF4-FFF2-40B4-BE49-F238E27FC236}">
                <a16:creationId xmlns:a16="http://schemas.microsoft.com/office/drawing/2014/main" id="{289A0500-285C-A143-AA16-DECD6B56A514}"/>
              </a:ext>
            </a:extLst>
          </p:cNvPr>
          <p:cNvPicPr>
            <a:picLocks noChangeAspect="1"/>
          </p:cNvPicPr>
          <p:nvPr/>
        </p:nvPicPr>
        <p:blipFill rotWithShape="1">
          <a:blip r:embed="rId3"/>
          <a:srcRect l="1147" t="9010" r="1967" b="2666"/>
          <a:stretch/>
        </p:blipFill>
        <p:spPr>
          <a:xfrm>
            <a:off x="0" y="3918313"/>
            <a:ext cx="4348084" cy="2918341"/>
          </a:xfrm>
          <a:prstGeom prst="rect">
            <a:avLst/>
          </a:prstGeom>
        </p:spPr>
      </p:pic>
      <p:pic>
        <p:nvPicPr>
          <p:cNvPr id="20" name="図 19">
            <a:extLst>
              <a:ext uri="{FF2B5EF4-FFF2-40B4-BE49-F238E27FC236}">
                <a16:creationId xmlns:a16="http://schemas.microsoft.com/office/drawing/2014/main" id="{13B1E04D-E0B3-5945-B61C-848061E8EE99}"/>
              </a:ext>
            </a:extLst>
          </p:cNvPr>
          <p:cNvPicPr>
            <a:picLocks noChangeAspect="1"/>
          </p:cNvPicPr>
          <p:nvPr/>
        </p:nvPicPr>
        <p:blipFill rotWithShape="1">
          <a:blip r:embed="rId4"/>
          <a:srcRect l="1311" t="9932" r="4426" b="2127"/>
          <a:stretch/>
        </p:blipFill>
        <p:spPr>
          <a:xfrm>
            <a:off x="4348084" y="3898167"/>
            <a:ext cx="4348084" cy="2958631"/>
          </a:xfrm>
          <a:prstGeom prst="rect">
            <a:avLst/>
          </a:prstGeom>
        </p:spPr>
      </p:pic>
    </p:spTree>
    <p:extLst>
      <p:ext uri="{BB962C8B-B14F-4D97-AF65-F5344CB8AC3E}">
        <p14:creationId xmlns:p14="http://schemas.microsoft.com/office/powerpoint/2010/main" val="150563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関連研究</a:t>
            </a:r>
          </a:p>
        </p:txBody>
      </p:sp>
      <p:sp>
        <p:nvSpPr>
          <p:cNvPr id="3" name="コンテンツ プレースホルダー 2"/>
          <p:cNvSpPr>
            <a:spLocks noGrp="1"/>
          </p:cNvSpPr>
          <p:nvPr>
            <p:ph idx="1"/>
          </p:nvPr>
        </p:nvSpPr>
        <p:spPr/>
        <p:txBody>
          <a:bodyPr/>
          <a:lstStyle/>
          <a:p>
            <a:r>
              <a:rPr lang="en-US" altLang="ja-JP" dirty="0"/>
              <a:t>SGX</a:t>
            </a:r>
            <a:r>
              <a:rPr lang="ja-JP" altLang="en-US" dirty="0"/>
              <a:t>に対応した</a:t>
            </a:r>
            <a:r>
              <a:rPr lang="en-US" altLang="ja-JP" dirty="0"/>
              <a:t>VM</a:t>
            </a:r>
            <a:r>
              <a:rPr lang="ja-JP" altLang="en-US"/>
              <a:t>マイグレーション</a:t>
            </a:r>
            <a:endParaRPr lang="en-US" altLang="ja-JP" dirty="0"/>
          </a:p>
          <a:p>
            <a:pPr lvl="1"/>
            <a:r>
              <a:rPr lang="ja-JP" altLang="en-US"/>
              <a:t>ハードウェアを利用して実現</a:t>
            </a:r>
            <a:r>
              <a:rPr lang="en-US" altLang="ja-JP" dirty="0"/>
              <a:t> [Park et al.'16]</a:t>
            </a:r>
          </a:p>
          <a:p>
            <a:pPr lvl="2"/>
            <a:r>
              <a:rPr lang="ja-JP" altLang="en-US"/>
              <a:t>マイグレーション用</a:t>
            </a:r>
            <a:r>
              <a:rPr lang="ja-JP" altLang="en-US" dirty="0"/>
              <a:t>の暗号</a:t>
            </a:r>
            <a:r>
              <a:rPr lang="ja-JP" altLang="en-US"/>
              <a:t>鍵を利用</a:t>
            </a:r>
            <a:endParaRPr lang="en-US" altLang="ja-JP" dirty="0"/>
          </a:p>
          <a:p>
            <a:pPr lvl="2"/>
            <a:r>
              <a:rPr lang="en-US" altLang="ja-JP" dirty="0"/>
              <a:t>SGX</a:t>
            </a:r>
            <a:r>
              <a:rPr lang="ja-JP" altLang="en-US" dirty="0"/>
              <a:t>ハードウェアの拡張が必要</a:t>
            </a:r>
            <a:endParaRPr lang="en-US" altLang="ja-JP" dirty="0"/>
          </a:p>
          <a:p>
            <a:pPr lvl="1"/>
            <a:r>
              <a:rPr lang="ja-JP" altLang="en-US"/>
              <a:t>ソフトウェアのみで実現</a:t>
            </a:r>
            <a:r>
              <a:rPr lang="en-US" altLang="ja-JP" dirty="0"/>
              <a:t> [Gu et al.'17]</a:t>
            </a:r>
          </a:p>
          <a:p>
            <a:pPr lvl="2"/>
            <a:r>
              <a:rPr lang="ja-JP" altLang="en-US" dirty="0"/>
              <a:t>本研究と同様に</a:t>
            </a:r>
            <a:r>
              <a:rPr lang="en-US" altLang="ja-JP" dirty="0"/>
              <a:t>Enclave</a:t>
            </a:r>
            <a:r>
              <a:rPr lang="ja-JP" altLang="en-US" dirty="0"/>
              <a:t>メモリを保存・復元</a:t>
            </a:r>
            <a:endParaRPr lang="en-US" altLang="ja-JP" dirty="0"/>
          </a:p>
          <a:p>
            <a:pPr lvl="2"/>
            <a:r>
              <a:rPr lang="en-US" altLang="ja-JP" dirty="0"/>
              <a:t>OS</a:t>
            </a:r>
            <a:r>
              <a:rPr lang="ja-JP" altLang="en-US" dirty="0"/>
              <a:t>への修正が必要</a:t>
            </a:r>
            <a:endParaRPr lang="en-US" altLang="ja-JP" dirty="0"/>
          </a:p>
          <a:p>
            <a:pPr lvl="1"/>
            <a:r>
              <a:rPr lang="en-US" altLang="ja-JP" dirty="0"/>
              <a:t>CPU</a:t>
            </a:r>
            <a:r>
              <a:rPr lang="ja-JP" altLang="en-US"/>
              <a:t>依存の外部永続状態への対応</a:t>
            </a:r>
            <a:r>
              <a:rPr lang="en-US" altLang="ja-JP" dirty="0"/>
              <a:t> [Alder et al.'18]</a:t>
            </a:r>
          </a:p>
          <a:p>
            <a:pPr lvl="2"/>
            <a:r>
              <a:rPr lang="en-US" altLang="ja-JP" dirty="0"/>
              <a:t>CPU</a:t>
            </a:r>
            <a:r>
              <a:rPr lang="ja-JP" altLang="en-US" dirty="0"/>
              <a:t>非依存の暗号機能やカウンタ</a:t>
            </a:r>
            <a:r>
              <a:rPr lang="ja-JP" altLang="en-US"/>
              <a:t>を用意</a:t>
            </a:r>
            <a:endParaRPr lang="en-US" altLang="ja-JP" dirty="0"/>
          </a:p>
        </p:txBody>
      </p:sp>
      <p:sp>
        <p:nvSpPr>
          <p:cNvPr id="4" name="スライド番号プレースホルダー 3"/>
          <p:cNvSpPr>
            <a:spLocks noGrp="1"/>
          </p:cNvSpPr>
          <p:nvPr>
            <p:ph type="sldNum" sz="quarter" idx="12"/>
          </p:nvPr>
        </p:nvSpPr>
        <p:spPr/>
        <p:txBody>
          <a:bodyPr/>
          <a:lstStyle/>
          <a:p>
            <a:fld id="{C6BF4F0F-E9AC-E14D-8A5B-B9D0A2FE0313}" type="slidenum">
              <a:rPr lang="ja-JP" altLang="en-US" smtClean="0"/>
              <a:pPr/>
              <a:t>17</a:t>
            </a:fld>
            <a:endParaRPr lang="ja-JP" altLang="en-US"/>
          </a:p>
        </p:txBody>
      </p:sp>
    </p:spTree>
    <p:extLst>
      <p:ext uri="{BB962C8B-B14F-4D97-AF65-F5344CB8AC3E}">
        <p14:creationId xmlns:p14="http://schemas.microsoft.com/office/powerpoint/2010/main" val="166408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まとめ</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SGX</a:t>
            </a:r>
            <a:r>
              <a:rPr lang="ja-JP" altLang="en-US" dirty="0"/>
              <a:t>アプリケーションのマイグレーション機構</a:t>
            </a:r>
            <a:r>
              <a:rPr lang="en-US" altLang="ja-JP" dirty="0" err="1"/>
              <a:t>MigSGX</a:t>
            </a:r>
            <a:r>
              <a:rPr lang="ja-JP" altLang="en-US" dirty="0"/>
              <a:t>を提案</a:t>
            </a:r>
            <a:endParaRPr lang="en-US" altLang="ja-JP" dirty="0"/>
          </a:p>
          <a:p>
            <a:pPr lvl="1"/>
            <a:r>
              <a:rPr lang="ja-JP" altLang="en-US" dirty="0"/>
              <a:t>マイグレーション後も</a:t>
            </a:r>
            <a:r>
              <a:rPr lang="en-US" altLang="ja-JP" dirty="0"/>
              <a:t>Enclave</a:t>
            </a:r>
            <a:r>
              <a:rPr lang="ja-JP" altLang="en-US" dirty="0"/>
              <a:t>を継続的に実行可能</a:t>
            </a:r>
            <a:endParaRPr lang="en-US" altLang="ja-JP" dirty="0"/>
          </a:p>
          <a:p>
            <a:pPr lvl="1"/>
            <a:r>
              <a:rPr lang="en-US" altLang="ja-JP" dirty="0"/>
              <a:t>Enclave</a:t>
            </a:r>
            <a:r>
              <a:rPr lang="ja-JP" altLang="en-US" dirty="0"/>
              <a:t>自身がメモリの内容を保存・復元</a:t>
            </a:r>
            <a:endParaRPr lang="en-US" altLang="ja-JP" dirty="0"/>
          </a:p>
          <a:p>
            <a:pPr lvl="2"/>
            <a:r>
              <a:rPr lang="en-US" altLang="ja-JP" dirty="0"/>
              <a:t>CPU</a:t>
            </a:r>
            <a:r>
              <a:rPr lang="ja-JP" altLang="en-US" dirty="0"/>
              <a:t>に依存しない鍵で暗号化</a:t>
            </a:r>
            <a:endParaRPr lang="en-US" altLang="ja-JP" dirty="0"/>
          </a:p>
          <a:p>
            <a:pPr lvl="1"/>
            <a:r>
              <a:rPr lang="en-US" altLang="ja-JP" dirty="0" err="1"/>
              <a:t>MigSGX</a:t>
            </a:r>
            <a:r>
              <a:rPr lang="ja-JP" altLang="en-US" dirty="0"/>
              <a:t>の性能を確認</a:t>
            </a:r>
            <a:endParaRPr lang="en-US" altLang="ja-JP" dirty="0"/>
          </a:p>
          <a:p>
            <a:r>
              <a:rPr lang="ja-JP" altLang="en-US" dirty="0"/>
              <a:t>今後の課題</a:t>
            </a:r>
            <a:endParaRPr lang="en-US" altLang="ja-JP" dirty="0"/>
          </a:p>
          <a:p>
            <a:pPr lvl="1"/>
            <a:r>
              <a:rPr lang="ja-JP" altLang="en-US" dirty="0"/>
              <a:t>巨大な</a:t>
            </a:r>
            <a:r>
              <a:rPr lang="en-US" altLang="ja-JP" dirty="0"/>
              <a:t>Enclave</a:t>
            </a:r>
            <a:r>
              <a:rPr lang="ja-JP" altLang="en-US" dirty="0"/>
              <a:t>メモリは少しずつ移送先に転送</a:t>
            </a:r>
            <a:endParaRPr lang="en-US" altLang="ja-JP" dirty="0"/>
          </a:p>
          <a:p>
            <a:pPr lvl="1"/>
            <a:r>
              <a:rPr lang="ja-JP" altLang="en-US" dirty="0"/>
              <a:t>ライブマイグレーションへの対応</a:t>
            </a:r>
            <a:endParaRPr lang="en-US" altLang="ja-JP" dirty="0"/>
          </a:p>
          <a:p>
            <a:pPr lvl="1"/>
            <a:r>
              <a:rPr lang="ja-JP" altLang="en-US" dirty="0"/>
              <a:t>暗号鍵を安全に共有する仕組み</a:t>
            </a:r>
            <a:r>
              <a:rPr lang="ja-JP" altLang="en-US"/>
              <a:t>の構築</a:t>
            </a:r>
            <a:endParaRPr lang="en-US" altLang="ja-JP" dirty="0"/>
          </a:p>
        </p:txBody>
      </p:sp>
      <p:sp>
        <p:nvSpPr>
          <p:cNvPr id="5" name="スライド番号プレースホルダー 4"/>
          <p:cNvSpPr>
            <a:spLocks noGrp="1"/>
          </p:cNvSpPr>
          <p:nvPr>
            <p:ph type="sldNum" sz="quarter" idx="12"/>
          </p:nvPr>
        </p:nvSpPr>
        <p:spPr/>
        <p:txBody>
          <a:bodyPr/>
          <a:lstStyle/>
          <a:p>
            <a:fld id="{C6BF4F0F-E9AC-E14D-8A5B-B9D0A2FE0313}" type="slidenum">
              <a:rPr kumimoji="1" lang="ja-JP" altLang="en-US" smtClean="0"/>
              <a:t>18</a:t>
            </a:fld>
            <a:endParaRPr kumimoji="1" lang="ja-JP" altLang="en-US"/>
          </a:p>
        </p:txBody>
      </p:sp>
    </p:spTree>
    <p:extLst>
      <p:ext uri="{BB962C8B-B14F-4D97-AF65-F5344CB8AC3E}">
        <p14:creationId xmlns:p14="http://schemas.microsoft.com/office/powerpoint/2010/main" val="151786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SGX</a:t>
            </a:r>
            <a:r>
              <a:rPr kumimoji="1" lang="ja-JP" altLang="en-US" dirty="0"/>
              <a:t>アプリケーションの</a:t>
            </a:r>
            <a:br>
              <a:rPr kumimoji="1" lang="en-US" altLang="ja-JP" dirty="0"/>
            </a:br>
            <a:r>
              <a:rPr kumimoji="1" lang="ja-JP" altLang="en-US" dirty="0"/>
              <a:t>マイグレーション</a:t>
            </a:r>
          </a:p>
        </p:txBody>
      </p:sp>
      <p:sp>
        <p:nvSpPr>
          <p:cNvPr id="3" name="Content Placeholder 2"/>
          <p:cNvSpPr>
            <a:spLocks noGrp="1"/>
          </p:cNvSpPr>
          <p:nvPr>
            <p:ph idx="1"/>
          </p:nvPr>
        </p:nvSpPr>
        <p:spPr/>
        <p:txBody>
          <a:bodyPr/>
          <a:lstStyle/>
          <a:p>
            <a:r>
              <a:rPr lang="en-US" altLang="ja-JP" dirty="0"/>
              <a:t>SGX</a:t>
            </a:r>
            <a:r>
              <a:rPr lang="ja-JP" altLang="en-US" dirty="0"/>
              <a:t>アプリケーションも別のホストにマイグレーションできること</a:t>
            </a:r>
            <a:r>
              <a:rPr lang="ja-JP" altLang="en-US"/>
              <a:t>が望ましい</a:t>
            </a:r>
            <a:endParaRPr lang="en-US" altLang="ja-JP" dirty="0"/>
          </a:p>
          <a:p>
            <a:pPr lvl="1"/>
            <a:r>
              <a:rPr lang="ja-JP" altLang="en-US"/>
              <a:t>近年、コンテナが普及し重要性が増している</a:t>
            </a:r>
            <a:endParaRPr lang="en-US" altLang="ja-JP" dirty="0"/>
          </a:p>
          <a:p>
            <a:pPr lvl="2"/>
            <a:r>
              <a:rPr lang="ja-JP" altLang="en-US"/>
              <a:t>コンテナ：アプリケーションを中心とした仮想環境</a:t>
            </a:r>
            <a:endParaRPr lang="en-US" altLang="ja-JP" dirty="0"/>
          </a:p>
          <a:p>
            <a:pPr lvl="1"/>
            <a:r>
              <a:rPr lang="ja-JP" altLang="en-US" dirty="0"/>
              <a:t>ホスト</a:t>
            </a:r>
            <a:r>
              <a:rPr kumimoji="1" lang="ja-JP" altLang="en-US" dirty="0"/>
              <a:t>のメンテナンス時</a:t>
            </a:r>
            <a:r>
              <a:rPr lang="ja-JP" altLang="en-US" dirty="0"/>
              <a:t>でも実行</a:t>
            </a:r>
            <a:r>
              <a:rPr kumimoji="1" lang="ja-JP" altLang="en-US" dirty="0"/>
              <a:t>を継続する</a:t>
            </a:r>
            <a:r>
              <a:rPr lang="ja-JP" altLang="en-US" dirty="0"/>
              <a:t>ことができる</a:t>
            </a:r>
            <a:endParaRPr kumimoji="1" lang="en-US" altLang="ja-JP" dirty="0"/>
          </a:p>
          <a:p>
            <a:pPr lvl="1"/>
            <a:r>
              <a:rPr lang="ja-JP" altLang="en-US" dirty="0"/>
              <a:t>アプリケーションの内部状態を保存し、移送先ホストで復元することで</a:t>
            </a:r>
            <a:r>
              <a:rPr lang="ja-JP" altLang="en-US"/>
              <a:t>移動させる</a:t>
            </a:r>
            <a:endParaRPr kumimoji="1" lang="en-US" altLang="ja-JP" dirty="0"/>
          </a:p>
        </p:txBody>
      </p:sp>
      <p:sp>
        <p:nvSpPr>
          <p:cNvPr id="4" name="Slide Number Placeholder 3"/>
          <p:cNvSpPr>
            <a:spLocks noGrp="1"/>
          </p:cNvSpPr>
          <p:nvPr>
            <p:ph type="sldNum" sz="quarter" idx="12"/>
          </p:nvPr>
        </p:nvSpPr>
        <p:spPr/>
        <p:txBody>
          <a:bodyPr/>
          <a:lstStyle/>
          <a:p>
            <a:fld id="{C6BF4F0F-E9AC-E14D-8A5B-B9D0A2FE0313}" type="slidenum">
              <a:rPr lang="ja-JP" altLang="en-US" smtClean="0"/>
              <a:pPr/>
              <a:t>19</a:t>
            </a:fld>
            <a:endParaRPr lang="ja-JP" altLang="en-US" dirty="0"/>
          </a:p>
        </p:txBody>
      </p:sp>
      <p:sp>
        <p:nvSpPr>
          <p:cNvPr id="24" name="四角形吹き出し 23">
            <a:extLst>
              <a:ext uri="{FF2B5EF4-FFF2-40B4-BE49-F238E27FC236}">
                <a16:creationId xmlns:a16="http://schemas.microsoft.com/office/drawing/2014/main" id="{2A4B67D2-4DF5-984F-8ECC-91E7EEE43BC9}"/>
              </a:ext>
            </a:extLst>
          </p:cNvPr>
          <p:cNvSpPr/>
          <p:nvPr/>
        </p:nvSpPr>
        <p:spPr>
          <a:xfrm>
            <a:off x="3173435" y="6045199"/>
            <a:ext cx="1725946" cy="533399"/>
          </a:xfrm>
          <a:prstGeom prst="wedgeRectCallout">
            <a:avLst>
              <a:gd name="adj1" fmla="val -78788"/>
              <a:gd name="adj2" fmla="val 4094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S PGothic" charset="-128"/>
                <a:ea typeface="MS PGothic" charset="-128"/>
                <a:cs typeface="MS PGothic" charset="-128"/>
              </a:rPr>
              <a:t>メンテナンス</a:t>
            </a:r>
          </a:p>
        </p:txBody>
      </p:sp>
      <p:sp>
        <p:nvSpPr>
          <p:cNvPr id="26" name="右矢印 25">
            <a:extLst>
              <a:ext uri="{FF2B5EF4-FFF2-40B4-BE49-F238E27FC236}">
                <a16:creationId xmlns:a16="http://schemas.microsoft.com/office/drawing/2014/main" id="{55C1BC06-78ED-194D-A092-E6E9988585EC}"/>
              </a:ext>
            </a:extLst>
          </p:cNvPr>
          <p:cNvSpPr/>
          <p:nvPr/>
        </p:nvSpPr>
        <p:spPr>
          <a:xfrm>
            <a:off x="3035788" y="5185194"/>
            <a:ext cx="2750933" cy="948907"/>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マイグレーション</a:t>
            </a:r>
          </a:p>
        </p:txBody>
      </p:sp>
      <p:sp>
        <p:nvSpPr>
          <p:cNvPr id="28" name="TextBox 4">
            <a:extLst>
              <a:ext uri="{FF2B5EF4-FFF2-40B4-BE49-F238E27FC236}">
                <a16:creationId xmlns:a16="http://schemas.microsoft.com/office/drawing/2014/main" id="{0062399A-506B-9846-A732-6B1168129256}"/>
              </a:ext>
            </a:extLst>
          </p:cNvPr>
          <p:cNvSpPr txBox="1"/>
          <p:nvPr/>
        </p:nvSpPr>
        <p:spPr>
          <a:xfrm>
            <a:off x="5948115" y="6381751"/>
            <a:ext cx="1569660" cy="369332"/>
          </a:xfrm>
          <a:prstGeom prst="rect">
            <a:avLst/>
          </a:prstGeom>
          <a:noFill/>
        </p:spPr>
        <p:txBody>
          <a:bodyPr wrap="none" rtlCol="0">
            <a:spAutoFit/>
          </a:bodyPr>
          <a:lstStyle/>
          <a:p>
            <a:r>
              <a:rPr kumimoji="1" lang="ja-JP" altLang="en-US" b="1" dirty="0"/>
              <a:t>移送先</a:t>
            </a:r>
            <a:r>
              <a:rPr lang="ja-JP" altLang="en-US" b="1" dirty="0"/>
              <a:t>ホスト</a:t>
            </a:r>
            <a:endParaRPr kumimoji="1" lang="ja-JP" altLang="en-US" b="1" dirty="0"/>
          </a:p>
        </p:txBody>
      </p:sp>
      <p:sp>
        <p:nvSpPr>
          <p:cNvPr id="29" name="TextBox 4">
            <a:extLst>
              <a:ext uri="{FF2B5EF4-FFF2-40B4-BE49-F238E27FC236}">
                <a16:creationId xmlns:a16="http://schemas.microsoft.com/office/drawing/2014/main" id="{312DC7C9-5A56-E34C-8A29-C390908E80FF}"/>
              </a:ext>
            </a:extLst>
          </p:cNvPr>
          <p:cNvSpPr txBox="1"/>
          <p:nvPr/>
        </p:nvSpPr>
        <p:spPr>
          <a:xfrm>
            <a:off x="1177205" y="6381751"/>
            <a:ext cx="1569660" cy="369332"/>
          </a:xfrm>
          <a:prstGeom prst="rect">
            <a:avLst/>
          </a:prstGeom>
          <a:noFill/>
        </p:spPr>
        <p:txBody>
          <a:bodyPr wrap="none" rtlCol="0">
            <a:spAutoFit/>
          </a:bodyPr>
          <a:lstStyle/>
          <a:p>
            <a:r>
              <a:rPr kumimoji="1" lang="ja-JP" altLang="en-US" b="1" dirty="0"/>
              <a:t>移送元</a:t>
            </a:r>
            <a:r>
              <a:rPr lang="ja-JP" altLang="en-US" b="1" dirty="0"/>
              <a:t>ホスト</a:t>
            </a:r>
            <a:endParaRPr kumimoji="1" lang="ja-JP" altLang="en-US" b="1" dirty="0"/>
          </a:p>
        </p:txBody>
      </p:sp>
      <p:sp>
        <p:nvSpPr>
          <p:cNvPr id="20" name="正方形/長方形 19">
            <a:extLst>
              <a:ext uri="{FF2B5EF4-FFF2-40B4-BE49-F238E27FC236}">
                <a16:creationId xmlns:a16="http://schemas.microsoft.com/office/drawing/2014/main" id="{0D7C544B-E58B-B144-97A8-C163ED3393AD}"/>
              </a:ext>
            </a:extLst>
          </p:cNvPr>
          <p:cNvSpPr/>
          <p:nvPr/>
        </p:nvSpPr>
        <p:spPr>
          <a:xfrm>
            <a:off x="1030443" y="5199142"/>
            <a:ext cx="1865651" cy="1008323"/>
          </a:xfrm>
          <a:prstGeom prst="rect">
            <a:avLst/>
          </a:prstGeom>
          <a:solidFill>
            <a:schemeClr val="accent6">
              <a:lumMod val="20000"/>
              <a:lumOff val="80000"/>
              <a:alpha val="88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rPr>
              <a:t>コンテナ</a:t>
            </a:r>
            <a:endParaRPr kumimoji="1" lang="ja-JP" altLang="en-US" sz="2400" b="1" dirty="0">
              <a:solidFill>
                <a:schemeClr val="tx1"/>
              </a:solidFill>
            </a:endParaRPr>
          </a:p>
        </p:txBody>
      </p:sp>
    </p:spTree>
    <p:extLst>
      <p:ext uri="{BB962C8B-B14F-4D97-AF65-F5344CB8AC3E}">
        <p14:creationId xmlns:p14="http://schemas.microsoft.com/office/powerpoint/2010/main" val="339582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2.22222E-6 -3.33333E-6 L 0.5217 0.00371 " pathEditMode="relative" rAng="0" ptsTypes="AA">
                                      <p:cBhvr>
                                        <p:cTn id="16" dur="2000" fill="hold"/>
                                        <p:tgtEl>
                                          <p:spTgt spid="20"/>
                                        </p:tgtEl>
                                        <p:attrNameLst>
                                          <p:attrName>ppt_x</p:attrName>
                                          <p:attrName>ppt_y</p:attrName>
                                        </p:attrNameLst>
                                      </p:cBhvr>
                                      <p:rCtr x="26076"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従来の情報漏洩対策</a:t>
            </a:r>
          </a:p>
        </p:txBody>
      </p:sp>
      <p:sp>
        <p:nvSpPr>
          <p:cNvPr id="3" name="コンテンツ プレースホルダー 2"/>
          <p:cNvSpPr>
            <a:spLocks noGrp="1"/>
          </p:cNvSpPr>
          <p:nvPr>
            <p:ph idx="1"/>
          </p:nvPr>
        </p:nvSpPr>
        <p:spPr/>
        <p:txBody>
          <a:bodyPr/>
          <a:lstStyle/>
          <a:p>
            <a:r>
              <a:rPr lang="ja-JP" altLang="en-US" dirty="0"/>
              <a:t>情報漏洩が大きな問題になっている</a:t>
            </a:r>
            <a:endParaRPr lang="en-US" altLang="ja-JP" dirty="0"/>
          </a:p>
          <a:p>
            <a:pPr lvl="1"/>
            <a:r>
              <a:rPr lang="ja-JP" altLang="en-US" dirty="0"/>
              <a:t>機密情報は常に狙われている</a:t>
            </a:r>
            <a:endParaRPr lang="en-US" altLang="ja-JP" dirty="0"/>
          </a:p>
          <a:p>
            <a:r>
              <a:rPr lang="en-US" altLang="ja-JP" dirty="0"/>
              <a:t>OS</a:t>
            </a:r>
            <a:r>
              <a:rPr lang="ja-JP" altLang="en-US" dirty="0"/>
              <a:t>による情報漏洩対策が行われてきた</a:t>
            </a:r>
            <a:endParaRPr lang="en-US" altLang="ja-JP" dirty="0"/>
          </a:p>
          <a:p>
            <a:pPr lvl="1"/>
            <a:r>
              <a:rPr lang="ja-JP" altLang="en-US" dirty="0"/>
              <a:t>例：</a:t>
            </a:r>
            <a:r>
              <a:rPr lang="en-US" altLang="ja-JP" dirty="0" err="1"/>
              <a:t>SELinux</a:t>
            </a:r>
            <a:r>
              <a:rPr lang="en-US" altLang="ja-JP" dirty="0"/>
              <a:t>, </a:t>
            </a:r>
            <a:r>
              <a:rPr lang="en-US" altLang="ja-JP" dirty="0" err="1"/>
              <a:t>AppArmor</a:t>
            </a:r>
            <a:r>
              <a:rPr lang="ja-JP" altLang="en-US" dirty="0"/>
              <a:t>などによるアクセス制御</a:t>
            </a:r>
            <a:endParaRPr lang="en-US" altLang="ja-JP" dirty="0"/>
          </a:p>
          <a:p>
            <a:pPr lvl="1"/>
            <a:r>
              <a:rPr lang="ja-JP" altLang="en-US" dirty="0"/>
              <a:t>マルウェアの実行、ファイルの不正な読み書き、外部との不正な通信などを禁止</a:t>
            </a:r>
            <a:endParaRPr lang="en-US" altLang="ja-JP" dirty="0"/>
          </a:p>
        </p:txBody>
      </p:sp>
      <p:sp>
        <p:nvSpPr>
          <p:cNvPr id="4" name="スライド番号プレースホルダー 3"/>
          <p:cNvSpPr>
            <a:spLocks noGrp="1"/>
          </p:cNvSpPr>
          <p:nvPr>
            <p:ph type="sldNum" sz="quarter" idx="12"/>
          </p:nvPr>
        </p:nvSpPr>
        <p:spPr/>
        <p:txBody>
          <a:bodyPr/>
          <a:lstStyle/>
          <a:p>
            <a:fld id="{C6BF4F0F-E9AC-E14D-8A5B-B9D0A2FE0313}" type="slidenum">
              <a:rPr kumimoji="1" lang="ja-JP" altLang="en-US" smtClean="0"/>
              <a:t>2</a:t>
            </a:fld>
            <a:endParaRPr kumimoji="1" lang="ja-JP" altLang="en-US"/>
          </a:p>
        </p:txBody>
      </p:sp>
      <p:sp>
        <p:nvSpPr>
          <p:cNvPr id="23" name="正方形/長方形 10">
            <a:extLst>
              <a:ext uri="{FF2B5EF4-FFF2-40B4-BE49-F238E27FC236}">
                <a16:creationId xmlns:a16="http://schemas.microsoft.com/office/drawing/2014/main" id="{E0B83C17-F4ED-7F44-9E59-BCD16D71691D}"/>
              </a:ext>
            </a:extLst>
          </p:cNvPr>
          <p:cNvSpPr/>
          <p:nvPr/>
        </p:nvSpPr>
        <p:spPr>
          <a:xfrm>
            <a:off x="3223328" y="6001512"/>
            <a:ext cx="3967024" cy="62077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rPr>
              <a:t>OS</a:t>
            </a:r>
            <a:endParaRPr kumimoji="1" lang="ja-JP" altLang="en-US" sz="3200" b="1" dirty="0">
              <a:solidFill>
                <a:schemeClr val="tx1"/>
              </a:solidFill>
            </a:endParaRPr>
          </a:p>
        </p:txBody>
      </p:sp>
      <p:sp>
        <p:nvSpPr>
          <p:cNvPr id="24" name="正方形/長方形 23">
            <a:extLst>
              <a:ext uri="{FF2B5EF4-FFF2-40B4-BE49-F238E27FC236}">
                <a16:creationId xmlns:a16="http://schemas.microsoft.com/office/drawing/2014/main" id="{9097C9DE-FC27-8C47-95FF-2E49560A752F}"/>
              </a:ext>
            </a:extLst>
          </p:cNvPr>
          <p:cNvSpPr/>
          <p:nvPr/>
        </p:nvSpPr>
        <p:spPr>
          <a:xfrm>
            <a:off x="3335163" y="4633739"/>
            <a:ext cx="1716966" cy="1250265"/>
          </a:xfrm>
          <a:prstGeom prst="rect">
            <a:avLst/>
          </a:prstGeom>
          <a:solidFill>
            <a:schemeClr val="accent1">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S PGothic" charset="-128"/>
                <a:ea typeface="MS PGothic" charset="-128"/>
                <a:cs typeface="MS PGothic" charset="-128"/>
              </a:rPr>
              <a:t>アプリ</a:t>
            </a:r>
            <a:endParaRPr kumimoji="1" lang="en-US" altLang="ja-JP" sz="2000" b="1" dirty="0">
              <a:solidFill>
                <a:schemeClr val="tx1"/>
              </a:solidFill>
              <a:latin typeface="MS PGothic" charset="-128"/>
              <a:ea typeface="MS PGothic" charset="-128"/>
              <a:cs typeface="MS PGothic" charset="-128"/>
            </a:endParaRPr>
          </a:p>
          <a:p>
            <a:pPr algn="ctr"/>
            <a:r>
              <a:rPr kumimoji="1" lang="ja-JP" altLang="en-US" sz="2000" b="1">
                <a:solidFill>
                  <a:schemeClr val="tx1"/>
                </a:solidFill>
                <a:latin typeface="MS PGothic" charset="-128"/>
                <a:ea typeface="MS PGothic" charset="-128"/>
                <a:cs typeface="MS PGothic" charset="-128"/>
              </a:rPr>
              <a:t>ケーション</a:t>
            </a:r>
            <a:endParaRPr kumimoji="1" lang="en-US" altLang="ja-JP" sz="2000" b="1" dirty="0">
              <a:solidFill>
                <a:schemeClr val="tx1"/>
              </a:solidFill>
              <a:latin typeface="MS PGothic" charset="-128"/>
              <a:ea typeface="MS PGothic" charset="-128"/>
              <a:cs typeface="MS PGothic" charset="-128"/>
            </a:endParaRPr>
          </a:p>
          <a:p>
            <a:pPr algn="ctr"/>
            <a:endParaRPr kumimoji="1" lang="ja-JP" altLang="en-US" sz="2000" b="1" dirty="0">
              <a:solidFill>
                <a:schemeClr val="tx1"/>
              </a:solidFill>
              <a:latin typeface="MS PGothic" charset="-128"/>
              <a:ea typeface="MS PGothic" charset="-128"/>
              <a:cs typeface="MS PGothic" charset="-128"/>
            </a:endParaRPr>
          </a:p>
        </p:txBody>
      </p:sp>
      <p:sp>
        <p:nvSpPr>
          <p:cNvPr id="25" name="正方形/長方形 24">
            <a:extLst>
              <a:ext uri="{FF2B5EF4-FFF2-40B4-BE49-F238E27FC236}">
                <a16:creationId xmlns:a16="http://schemas.microsoft.com/office/drawing/2014/main" id="{F403FDF3-059F-0D41-9A94-6C345C8B40B8}"/>
              </a:ext>
            </a:extLst>
          </p:cNvPr>
          <p:cNvSpPr/>
          <p:nvPr/>
        </p:nvSpPr>
        <p:spPr>
          <a:xfrm>
            <a:off x="5418860" y="4633739"/>
            <a:ext cx="1716966" cy="1239630"/>
          </a:xfrm>
          <a:prstGeom prst="rect">
            <a:avLst/>
          </a:prstGeom>
          <a:solidFill>
            <a:schemeClr val="accent1">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S PGothic" charset="-128"/>
                <a:ea typeface="MS PGothic" charset="-128"/>
                <a:cs typeface="MS PGothic" charset="-128"/>
              </a:rPr>
              <a:t>アプリ</a:t>
            </a:r>
            <a:endParaRPr kumimoji="1" lang="en-US" altLang="ja-JP" sz="2000" b="1" dirty="0">
              <a:solidFill>
                <a:schemeClr val="tx1"/>
              </a:solidFill>
              <a:latin typeface="MS PGothic" charset="-128"/>
              <a:ea typeface="MS PGothic" charset="-128"/>
              <a:cs typeface="MS PGothic" charset="-128"/>
            </a:endParaRPr>
          </a:p>
          <a:p>
            <a:pPr algn="ctr"/>
            <a:r>
              <a:rPr kumimoji="1" lang="ja-JP" altLang="en-US" sz="2000" b="1">
                <a:solidFill>
                  <a:schemeClr val="tx1"/>
                </a:solidFill>
                <a:latin typeface="MS PGothic" charset="-128"/>
                <a:ea typeface="MS PGothic" charset="-128"/>
                <a:cs typeface="MS PGothic" charset="-128"/>
              </a:rPr>
              <a:t>ケーション</a:t>
            </a:r>
            <a:endParaRPr kumimoji="1" lang="en-US" altLang="ja-JP" sz="2000" b="1" dirty="0">
              <a:solidFill>
                <a:schemeClr val="tx1"/>
              </a:solidFill>
              <a:latin typeface="MS PGothic" charset="-128"/>
              <a:ea typeface="MS PGothic" charset="-128"/>
              <a:cs typeface="MS PGothic" charset="-128"/>
            </a:endParaRPr>
          </a:p>
          <a:p>
            <a:pPr algn="ctr"/>
            <a:endParaRPr kumimoji="1" lang="ja-JP" altLang="en-US" sz="2000" b="1" dirty="0">
              <a:solidFill>
                <a:schemeClr val="tx1"/>
              </a:solidFill>
              <a:latin typeface="MS PGothic" charset="-128"/>
              <a:ea typeface="MS PGothic" charset="-128"/>
              <a:cs typeface="MS PGothic" charset="-128"/>
            </a:endParaRPr>
          </a:p>
        </p:txBody>
      </p:sp>
      <p:sp>
        <p:nvSpPr>
          <p:cNvPr id="26" name="正方形/長方形 25">
            <a:extLst>
              <a:ext uri="{FF2B5EF4-FFF2-40B4-BE49-F238E27FC236}">
                <a16:creationId xmlns:a16="http://schemas.microsoft.com/office/drawing/2014/main" id="{8E0D0B3A-EC38-D741-B4F1-44F573C50B1D}"/>
              </a:ext>
            </a:extLst>
          </p:cNvPr>
          <p:cNvSpPr/>
          <p:nvPr/>
        </p:nvSpPr>
        <p:spPr>
          <a:xfrm>
            <a:off x="3688663" y="5511878"/>
            <a:ext cx="1301279" cy="284398"/>
          </a:xfrm>
          <a:prstGeom prst="rect">
            <a:avLst/>
          </a:prstGeom>
          <a:solidFill>
            <a:srgbClr val="F7CECA"/>
          </a:solidFill>
          <a:ln w="28575">
            <a:solidFill>
              <a:srgbClr val="FF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S PGothic" charset="-128"/>
                <a:ea typeface="MS PGothic" charset="-128"/>
                <a:cs typeface="MS PGothic" charset="-128"/>
              </a:rPr>
              <a:t>機密情報</a:t>
            </a:r>
          </a:p>
        </p:txBody>
      </p:sp>
      <p:sp>
        <p:nvSpPr>
          <p:cNvPr id="27" name="正方形/長方形 26">
            <a:extLst>
              <a:ext uri="{FF2B5EF4-FFF2-40B4-BE49-F238E27FC236}">
                <a16:creationId xmlns:a16="http://schemas.microsoft.com/office/drawing/2014/main" id="{F2B1FC8D-BB76-8B40-90AD-AF000F9B5481}"/>
              </a:ext>
            </a:extLst>
          </p:cNvPr>
          <p:cNvSpPr/>
          <p:nvPr/>
        </p:nvSpPr>
        <p:spPr>
          <a:xfrm>
            <a:off x="5775291" y="5528099"/>
            <a:ext cx="1301279" cy="284398"/>
          </a:xfrm>
          <a:prstGeom prst="rect">
            <a:avLst/>
          </a:prstGeom>
          <a:solidFill>
            <a:srgbClr val="F7CECA"/>
          </a:solidFill>
          <a:ln w="28575">
            <a:solidFill>
              <a:srgbClr val="FF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S PGothic" charset="-128"/>
                <a:ea typeface="MS PGothic" charset="-128"/>
                <a:cs typeface="MS PGothic" charset="-128"/>
              </a:rPr>
              <a:t>機密情報</a:t>
            </a:r>
          </a:p>
        </p:txBody>
      </p:sp>
      <p:sp>
        <p:nvSpPr>
          <p:cNvPr id="30" name="Cloud 12">
            <a:extLst>
              <a:ext uri="{FF2B5EF4-FFF2-40B4-BE49-F238E27FC236}">
                <a16:creationId xmlns:a16="http://schemas.microsoft.com/office/drawing/2014/main" id="{1756E65B-BE9D-474A-9756-BA87019FF43C}"/>
              </a:ext>
            </a:extLst>
          </p:cNvPr>
          <p:cNvSpPr/>
          <p:nvPr/>
        </p:nvSpPr>
        <p:spPr>
          <a:xfrm>
            <a:off x="942377" y="4954249"/>
            <a:ext cx="1819252" cy="1253418"/>
          </a:xfrm>
          <a:prstGeom prst="cloud">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S PGothic" charset="-128"/>
                <a:ea typeface="MS PGothic" charset="-128"/>
                <a:cs typeface="MS PGothic" charset="-128"/>
              </a:rPr>
              <a:t>インターネット</a:t>
            </a:r>
          </a:p>
        </p:txBody>
      </p:sp>
      <p:sp>
        <p:nvSpPr>
          <p:cNvPr id="31" name="左矢印 30">
            <a:extLst>
              <a:ext uri="{FF2B5EF4-FFF2-40B4-BE49-F238E27FC236}">
                <a16:creationId xmlns:a16="http://schemas.microsoft.com/office/drawing/2014/main" id="{776D36B4-C8E1-C142-B45E-A406092B6DF3}"/>
              </a:ext>
            </a:extLst>
          </p:cNvPr>
          <p:cNvSpPr/>
          <p:nvPr/>
        </p:nvSpPr>
        <p:spPr>
          <a:xfrm rot="347656">
            <a:off x="2097396" y="5306735"/>
            <a:ext cx="1597192" cy="507336"/>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S PGothic" charset="-128"/>
                <a:ea typeface="MS PGothic" charset="-128"/>
                <a:cs typeface="MS PGothic" charset="-128"/>
              </a:rPr>
              <a:t>不正な通信</a:t>
            </a:r>
          </a:p>
        </p:txBody>
      </p:sp>
      <p:sp>
        <p:nvSpPr>
          <p:cNvPr id="32" name="乗算記号 31">
            <a:extLst>
              <a:ext uri="{FF2B5EF4-FFF2-40B4-BE49-F238E27FC236}">
                <a16:creationId xmlns:a16="http://schemas.microsoft.com/office/drawing/2014/main" id="{DFBC728B-93B8-0A49-A9AF-C60A37E7A2A3}"/>
              </a:ext>
            </a:extLst>
          </p:cNvPr>
          <p:cNvSpPr/>
          <p:nvPr/>
        </p:nvSpPr>
        <p:spPr>
          <a:xfrm>
            <a:off x="2793726" y="4633739"/>
            <a:ext cx="437058" cy="1853327"/>
          </a:xfrm>
          <a:prstGeom prst="mathMultiply">
            <a:avLst>
              <a:gd name="adj1" fmla="val 8057"/>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35" name="爆発 1 34">
            <a:extLst>
              <a:ext uri="{FF2B5EF4-FFF2-40B4-BE49-F238E27FC236}">
                <a16:creationId xmlns:a16="http://schemas.microsoft.com/office/drawing/2014/main" id="{29D660B4-7119-254F-8B52-47DE619B1C6C}"/>
              </a:ext>
            </a:extLst>
          </p:cNvPr>
          <p:cNvSpPr/>
          <p:nvPr/>
        </p:nvSpPr>
        <p:spPr>
          <a:xfrm>
            <a:off x="4707109" y="5099683"/>
            <a:ext cx="1174085" cy="802639"/>
          </a:xfrm>
          <a:prstGeom prst="irregularSeal1">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charset="-128"/>
                <a:ea typeface="MS PGothic" charset="-128"/>
                <a:cs typeface="MS PGothic" charset="-128"/>
              </a:rPr>
              <a:t>マルウェア</a:t>
            </a:r>
            <a:endParaRPr kumimoji="1" lang="ja-JP" altLang="en-US" sz="1400" b="1" dirty="0">
              <a:solidFill>
                <a:schemeClr val="bg1"/>
              </a:solidFill>
              <a:latin typeface="MS PGothic" charset="-128"/>
              <a:ea typeface="MS PGothic" charset="-128"/>
              <a:cs typeface="MS PGothic" charset="-128"/>
            </a:endParaRPr>
          </a:p>
        </p:txBody>
      </p:sp>
    </p:spTree>
    <p:extLst>
      <p:ext uri="{BB962C8B-B14F-4D97-AF65-F5344CB8AC3E}">
        <p14:creationId xmlns:p14="http://schemas.microsoft.com/office/powerpoint/2010/main" val="616042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Enclave</a:t>
            </a:r>
            <a:r>
              <a:rPr lang="ja-JP" altLang="en-US" dirty="0"/>
              <a:t>メモリの情報取得</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Enclave</a:t>
            </a:r>
            <a:r>
              <a:rPr lang="ja-JP" altLang="en-US" dirty="0"/>
              <a:t>メモリ</a:t>
            </a:r>
            <a:r>
              <a:rPr lang="ja-JP" altLang="en-US"/>
              <a:t>を保存する</a:t>
            </a:r>
            <a:r>
              <a:rPr lang="ja-JP" altLang="en-US" dirty="0"/>
              <a:t>ために各メモリ領域のアドレスとサイズを取得</a:t>
            </a:r>
            <a:endParaRPr lang="en-US" altLang="ja-JP" dirty="0"/>
          </a:p>
          <a:p>
            <a:pPr lvl="1"/>
            <a:r>
              <a:rPr lang="ja-JP" altLang="en-US" dirty="0"/>
              <a:t>ヒープ領域の情報は</a:t>
            </a:r>
            <a:r>
              <a:rPr lang="en-US" altLang="ja-JP" dirty="0"/>
              <a:t>SDK</a:t>
            </a:r>
            <a:r>
              <a:rPr lang="ja-JP" altLang="en-US"/>
              <a:t>の</a:t>
            </a:r>
            <a:r>
              <a:rPr lang="en-US" altLang="ja-JP" dirty="0"/>
              <a:t>API</a:t>
            </a:r>
            <a:r>
              <a:rPr lang="ja-JP" altLang="en-US" dirty="0"/>
              <a:t>を用いて取得可能</a:t>
            </a:r>
            <a:endParaRPr lang="en-US" altLang="ja-JP" dirty="0"/>
          </a:p>
          <a:p>
            <a:r>
              <a:rPr lang="ja-JP" altLang="en-US" dirty="0"/>
              <a:t>データ領域の</a:t>
            </a:r>
            <a:r>
              <a:rPr lang="ja-JP" altLang="en-US"/>
              <a:t>情報は存在しないため、コンパイル</a:t>
            </a:r>
            <a:r>
              <a:rPr lang="ja-JP" altLang="en-US" dirty="0"/>
              <a:t>時</a:t>
            </a:r>
            <a:r>
              <a:rPr lang="ja-JP" altLang="en-US"/>
              <a:t>に</a:t>
            </a:r>
            <a:r>
              <a:rPr lang="en-US" altLang="ja-JP" dirty="0"/>
              <a:t>Enclave</a:t>
            </a:r>
            <a:r>
              <a:rPr lang="ja-JP" altLang="en-US"/>
              <a:t>のバイナリに</a:t>
            </a:r>
            <a:r>
              <a:rPr lang="ja-JP" altLang="en-US" dirty="0"/>
              <a:t>埋め込み</a:t>
            </a:r>
          </a:p>
          <a:p>
            <a:pPr lvl="1"/>
            <a:r>
              <a:rPr lang="ja-JP" altLang="en-US" dirty="0"/>
              <a:t>データ領域の情報を取得するための</a:t>
            </a:r>
            <a:r>
              <a:rPr lang="en-US" altLang="ja-JP" dirty="0"/>
              <a:t>API</a:t>
            </a:r>
            <a:r>
              <a:rPr lang="ja-JP" altLang="en-US" dirty="0"/>
              <a:t>を追加</a:t>
            </a:r>
            <a:endParaRPr lang="en-US" altLang="ja-JP" dirty="0"/>
          </a:p>
        </p:txBody>
      </p:sp>
      <p:sp>
        <p:nvSpPr>
          <p:cNvPr id="9" name="スライド番号プレースホルダー 8"/>
          <p:cNvSpPr>
            <a:spLocks noGrp="1"/>
          </p:cNvSpPr>
          <p:nvPr>
            <p:ph type="sldNum" sz="quarter" idx="12"/>
          </p:nvPr>
        </p:nvSpPr>
        <p:spPr/>
        <p:txBody>
          <a:bodyPr/>
          <a:lstStyle/>
          <a:p>
            <a:fld id="{C6BF4F0F-E9AC-E14D-8A5B-B9D0A2FE0313}" type="slidenum">
              <a:rPr kumimoji="1" lang="ja-JP" altLang="en-US" smtClean="0"/>
              <a:t>20</a:t>
            </a:fld>
            <a:endParaRPr kumimoji="1" lang="ja-JP" altLang="en-US"/>
          </a:p>
        </p:txBody>
      </p:sp>
      <p:sp>
        <p:nvSpPr>
          <p:cNvPr id="17" name="Rectangle 3">
            <a:extLst>
              <a:ext uri="{FF2B5EF4-FFF2-40B4-BE49-F238E27FC236}">
                <a16:creationId xmlns:a16="http://schemas.microsoft.com/office/drawing/2014/main" id="{D843543C-2493-974B-BD55-96250D50593B}"/>
              </a:ext>
            </a:extLst>
          </p:cNvPr>
          <p:cNvSpPr/>
          <p:nvPr/>
        </p:nvSpPr>
        <p:spPr>
          <a:xfrm>
            <a:off x="3661749" y="4802320"/>
            <a:ext cx="1046423" cy="40565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800" dirty="0">
                <a:solidFill>
                  <a:schemeClr val="tx1"/>
                </a:solidFill>
                <a:latin typeface="MS PGothic" charset="-128"/>
                <a:ea typeface="MS PGothic" charset="-128"/>
                <a:cs typeface="MS PGothic" charset="-128"/>
              </a:rPr>
              <a:t>.data</a:t>
            </a:r>
            <a:endParaRPr kumimoji="1" lang="ja-JP" altLang="en-US" sz="2800" dirty="0">
              <a:solidFill>
                <a:schemeClr val="tx1"/>
              </a:solidFill>
              <a:latin typeface="MS PGothic" charset="-128"/>
              <a:ea typeface="MS PGothic" charset="-128"/>
              <a:cs typeface="MS PGothic" charset="-128"/>
            </a:endParaRPr>
          </a:p>
        </p:txBody>
      </p:sp>
      <p:sp>
        <p:nvSpPr>
          <p:cNvPr id="18" name="Rectangle 4">
            <a:extLst>
              <a:ext uri="{FF2B5EF4-FFF2-40B4-BE49-F238E27FC236}">
                <a16:creationId xmlns:a16="http://schemas.microsoft.com/office/drawing/2014/main" id="{6805E797-8D7D-F049-B404-7EF53C322B08}"/>
              </a:ext>
            </a:extLst>
          </p:cNvPr>
          <p:cNvSpPr/>
          <p:nvPr/>
        </p:nvSpPr>
        <p:spPr>
          <a:xfrm>
            <a:off x="3661750" y="5207977"/>
            <a:ext cx="1046422" cy="43769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2800" dirty="0">
                <a:solidFill>
                  <a:schemeClr val="tx1"/>
                </a:solidFill>
                <a:latin typeface="MS PGothic" charset="-128"/>
                <a:ea typeface="MS PGothic" charset="-128"/>
                <a:cs typeface="MS PGothic" charset="-128"/>
              </a:rPr>
              <a:t>.</a:t>
            </a:r>
            <a:r>
              <a:rPr kumimoji="1" lang="en-US" altLang="ja-JP" sz="2800" dirty="0" err="1">
                <a:solidFill>
                  <a:schemeClr val="tx1"/>
                </a:solidFill>
                <a:latin typeface="MS PGothic" charset="-128"/>
                <a:ea typeface="MS PGothic" charset="-128"/>
                <a:cs typeface="MS PGothic" charset="-128"/>
              </a:rPr>
              <a:t>bss</a:t>
            </a:r>
            <a:endParaRPr kumimoji="1" lang="ja-JP" altLang="en-US" sz="2800" dirty="0">
              <a:solidFill>
                <a:schemeClr val="tx1"/>
              </a:solidFill>
              <a:latin typeface="MS PGothic" charset="-128"/>
              <a:ea typeface="MS PGothic" charset="-128"/>
              <a:cs typeface="MS PGothic" charset="-128"/>
            </a:endParaRPr>
          </a:p>
        </p:txBody>
      </p:sp>
      <p:sp>
        <p:nvSpPr>
          <p:cNvPr id="20" name="Rectangle 5">
            <a:extLst>
              <a:ext uri="{FF2B5EF4-FFF2-40B4-BE49-F238E27FC236}">
                <a16:creationId xmlns:a16="http://schemas.microsoft.com/office/drawing/2014/main" id="{3CF56E73-4B15-7443-8539-93A66A017536}"/>
              </a:ext>
            </a:extLst>
          </p:cNvPr>
          <p:cNvSpPr/>
          <p:nvPr/>
        </p:nvSpPr>
        <p:spPr>
          <a:xfrm>
            <a:off x="3661750" y="4511044"/>
            <a:ext cx="1046423" cy="19945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rgbClr val="FF0000"/>
              </a:solidFill>
              <a:latin typeface="MS PGothic" charset="-128"/>
              <a:ea typeface="MS PGothic" charset="-128"/>
              <a:cs typeface="MS PGothic" charset="-128"/>
            </a:endParaRPr>
          </a:p>
        </p:txBody>
      </p:sp>
      <p:sp>
        <p:nvSpPr>
          <p:cNvPr id="21" name="テキスト ボックス 20">
            <a:extLst>
              <a:ext uri="{FF2B5EF4-FFF2-40B4-BE49-F238E27FC236}">
                <a16:creationId xmlns:a16="http://schemas.microsoft.com/office/drawing/2014/main" id="{3A8791E8-09C1-4C4A-98D4-5EA9DC29B3F3}"/>
              </a:ext>
            </a:extLst>
          </p:cNvPr>
          <p:cNvSpPr txBox="1"/>
          <p:nvPr/>
        </p:nvSpPr>
        <p:spPr>
          <a:xfrm>
            <a:off x="2665484" y="6526556"/>
            <a:ext cx="3254744" cy="369332"/>
          </a:xfrm>
          <a:prstGeom prst="rect">
            <a:avLst/>
          </a:prstGeom>
          <a:noFill/>
        </p:spPr>
        <p:txBody>
          <a:bodyPr wrap="square" rtlCol="0">
            <a:spAutoFit/>
          </a:bodyPr>
          <a:lstStyle/>
          <a:p>
            <a:r>
              <a:rPr kumimoji="1" lang="en-US" altLang="ja-JP" b="1" dirty="0"/>
              <a:t>Enclave</a:t>
            </a:r>
            <a:r>
              <a:rPr kumimoji="1" lang="ja-JP" altLang="en-US" b="1"/>
              <a:t>プログラムの</a:t>
            </a:r>
            <a:r>
              <a:rPr lang="ja-JP" altLang="en-US" b="1"/>
              <a:t>バイナリ</a:t>
            </a:r>
            <a:endParaRPr kumimoji="1" lang="ja-JP" altLang="en-US" b="1" dirty="0"/>
          </a:p>
        </p:txBody>
      </p:sp>
      <p:sp>
        <p:nvSpPr>
          <p:cNvPr id="22" name="Right Brace 10">
            <a:extLst>
              <a:ext uri="{FF2B5EF4-FFF2-40B4-BE49-F238E27FC236}">
                <a16:creationId xmlns:a16="http://schemas.microsoft.com/office/drawing/2014/main" id="{C11EF3B8-4F52-5746-9D59-97A33B2356CE}"/>
              </a:ext>
            </a:extLst>
          </p:cNvPr>
          <p:cNvSpPr/>
          <p:nvPr/>
        </p:nvSpPr>
        <p:spPr>
          <a:xfrm>
            <a:off x="4861252" y="4802320"/>
            <a:ext cx="176299" cy="831124"/>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TextBox 14">
            <a:extLst>
              <a:ext uri="{FF2B5EF4-FFF2-40B4-BE49-F238E27FC236}">
                <a16:creationId xmlns:a16="http://schemas.microsoft.com/office/drawing/2014/main" id="{5FB67A37-256E-A54E-8378-847E6EE3FB2A}"/>
              </a:ext>
            </a:extLst>
          </p:cNvPr>
          <p:cNvSpPr txBox="1"/>
          <p:nvPr/>
        </p:nvSpPr>
        <p:spPr>
          <a:xfrm>
            <a:off x="6151017" y="5323674"/>
            <a:ext cx="1388127" cy="369332"/>
          </a:xfrm>
          <a:prstGeom prst="rect">
            <a:avLst/>
          </a:prstGeom>
          <a:noFill/>
        </p:spPr>
        <p:txBody>
          <a:bodyPr wrap="square" rtlCol="0">
            <a:spAutoFit/>
          </a:bodyPr>
          <a:lstStyle/>
          <a:p>
            <a:r>
              <a:rPr kumimoji="1" lang="ja-JP" altLang="en-US" dirty="0">
                <a:latin typeface="MS Gothic" charset="-128"/>
                <a:ea typeface="MS Gothic" charset="-128"/>
                <a:cs typeface="MS Gothic" charset="-128"/>
              </a:rPr>
              <a:t>アドレス</a:t>
            </a:r>
          </a:p>
        </p:txBody>
      </p:sp>
      <p:sp>
        <p:nvSpPr>
          <p:cNvPr id="24" name="TextBox 18">
            <a:extLst>
              <a:ext uri="{FF2B5EF4-FFF2-40B4-BE49-F238E27FC236}">
                <a16:creationId xmlns:a16="http://schemas.microsoft.com/office/drawing/2014/main" id="{EEC1CF78-35D2-954A-A43A-88FC632F1017}"/>
              </a:ext>
            </a:extLst>
          </p:cNvPr>
          <p:cNvSpPr txBox="1"/>
          <p:nvPr/>
        </p:nvSpPr>
        <p:spPr>
          <a:xfrm>
            <a:off x="6151017" y="5683137"/>
            <a:ext cx="1335633" cy="369332"/>
          </a:xfrm>
          <a:prstGeom prst="rect">
            <a:avLst/>
          </a:prstGeom>
          <a:noFill/>
        </p:spPr>
        <p:txBody>
          <a:bodyPr wrap="square" rtlCol="0">
            <a:spAutoFit/>
          </a:bodyPr>
          <a:lstStyle/>
          <a:p>
            <a:r>
              <a:rPr kumimoji="1" lang="ja-JP" altLang="en-US" dirty="0">
                <a:latin typeface="MS Gothic" charset="-128"/>
                <a:ea typeface="MS Gothic" charset="-128"/>
                <a:cs typeface="MS Gothic" charset="-128"/>
              </a:rPr>
              <a:t>サイズ</a:t>
            </a:r>
          </a:p>
        </p:txBody>
      </p:sp>
      <p:sp>
        <p:nvSpPr>
          <p:cNvPr id="25" name="左カーブ矢印 24">
            <a:extLst>
              <a:ext uri="{FF2B5EF4-FFF2-40B4-BE49-F238E27FC236}">
                <a16:creationId xmlns:a16="http://schemas.microsoft.com/office/drawing/2014/main" id="{CC6A3101-B4E0-144E-B7D7-1D82E71AF439}"/>
              </a:ext>
            </a:extLst>
          </p:cNvPr>
          <p:cNvSpPr/>
          <p:nvPr/>
        </p:nvSpPr>
        <p:spPr>
          <a:xfrm>
            <a:off x="5150157" y="5174094"/>
            <a:ext cx="985425" cy="1167206"/>
          </a:xfrm>
          <a:prstGeom prst="curvedLeftArrow">
            <a:avLst>
              <a:gd name="adj1" fmla="val 8456"/>
              <a:gd name="adj2" fmla="val 27944"/>
              <a:gd name="adj3" fmla="val 2500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6" name="Rectangle 3">
            <a:extLst>
              <a:ext uri="{FF2B5EF4-FFF2-40B4-BE49-F238E27FC236}">
                <a16:creationId xmlns:a16="http://schemas.microsoft.com/office/drawing/2014/main" id="{F2088BA3-8182-354A-8B7C-5EB4443A1B86}"/>
              </a:ext>
            </a:extLst>
          </p:cNvPr>
          <p:cNvSpPr/>
          <p:nvPr/>
        </p:nvSpPr>
        <p:spPr>
          <a:xfrm>
            <a:off x="3661750" y="6108538"/>
            <a:ext cx="1046422" cy="39719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400" dirty="0" err="1">
                <a:solidFill>
                  <a:schemeClr val="tx1"/>
                </a:solidFill>
                <a:latin typeface="MS PGothic" charset="-128"/>
                <a:ea typeface="MS PGothic" charset="-128"/>
                <a:cs typeface="MS PGothic" charset="-128"/>
              </a:rPr>
              <a:t>A</a:t>
            </a:r>
            <a:r>
              <a:rPr kumimoji="1" lang="en-US" altLang="ja-JP" sz="1400" dirty="0" err="1">
                <a:solidFill>
                  <a:schemeClr val="tx1"/>
                </a:solidFill>
                <a:latin typeface="MS PGothic" charset="-128"/>
                <a:ea typeface="MS PGothic" charset="-128"/>
                <a:cs typeface="MS PGothic" charset="-128"/>
              </a:rPr>
              <a:t>ddr&amp;</a:t>
            </a:r>
            <a:r>
              <a:rPr lang="en-US" altLang="ja-JP" sz="1400" dirty="0" err="1">
                <a:solidFill>
                  <a:schemeClr val="tx1"/>
                </a:solidFill>
                <a:latin typeface="MS PGothic" charset="-128"/>
                <a:ea typeface="MS PGothic" charset="-128"/>
                <a:cs typeface="MS PGothic" charset="-128"/>
              </a:rPr>
              <a:t>S</a:t>
            </a:r>
            <a:r>
              <a:rPr kumimoji="1" lang="en-US" altLang="ja-JP" sz="1400" dirty="0" err="1">
                <a:solidFill>
                  <a:schemeClr val="tx1"/>
                </a:solidFill>
                <a:latin typeface="MS PGothic" charset="-128"/>
                <a:ea typeface="MS PGothic" charset="-128"/>
                <a:cs typeface="MS PGothic" charset="-128"/>
              </a:rPr>
              <a:t>ize</a:t>
            </a:r>
            <a:endParaRPr kumimoji="1" lang="ja-JP" altLang="en-US" sz="1400" dirty="0">
              <a:solidFill>
                <a:schemeClr val="tx1"/>
              </a:solidFill>
              <a:latin typeface="MS PGothic" charset="-128"/>
              <a:ea typeface="MS PGothic" charset="-128"/>
              <a:cs typeface="MS PGothic" charset="-128"/>
            </a:endParaRPr>
          </a:p>
        </p:txBody>
      </p:sp>
    </p:spTree>
    <p:extLst>
      <p:ext uri="{BB962C8B-B14F-4D97-AF65-F5344CB8AC3E}">
        <p14:creationId xmlns:p14="http://schemas.microsoft.com/office/powerpoint/2010/main" val="2335705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復元用</a:t>
            </a:r>
            <a:r>
              <a:rPr lang="en-US" altLang="ja-JP" dirty="0"/>
              <a:t>Enclave</a:t>
            </a:r>
            <a:r>
              <a:rPr lang="ja-JP" altLang="en-US" dirty="0"/>
              <a:t>の作成</a:t>
            </a:r>
            <a:endParaRPr kumimoji="1" lang="ja-JP" altLang="en-US" dirty="0"/>
          </a:p>
        </p:txBody>
      </p:sp>
      <p:sp>
        <p:nvSpPr>
          <p:cNvPr id="3" name="コンテンツ プレースホルダー 2"/>
          <p:cNvSpPr>
            <a:spLocks noGrp="1"/>
          </p:cNvSpPr>
          <p:nvPr>
            <p:ph idx="1"/>
          </p:nvPr>
        </p:nvSpPr>
        <p:spPr/>
        <p:txBody>
          <a:bodyPr/>
          <a:lstStyle/>
          <a:p>
            <a:r>
              <a:rPr lang="ja-JP" altLang="en-US" dirty="0"/>
              <a:t>通常、</a:t>
            </a:r>
            <a:r>
              <a:rPr lang="en-US" altLang="ja-JP" dirty="0"/>
              <a:t>Enclave</a:t>
            </a:r>
            <a:r>
              <a:rPr lang="ja-JP" altLang="en-US" dirty="0"/>
              <a:t>はランダムなアドレスに作成</a:t>
            </a:r>
            <a:endParaRPr lang="en-US" altLang="ja-JP" dirty="0"/>
          </a:p>
          <a:p>
            <a:pPr lvl="1"/>
            <a:r>
              <a:rPr lang="ja-JP" altLang="en-US" dirty="0"/>
              <a:t>復元したメモリ領域にアドレスが含まれていると正常に動作しなくなる</a:t>
            </a:r>
            <a:endParaRPr lang="en-US" altLang="ja-JP" dirty="0"/>
          </a:p>
          <a:p>
            <a:r>
              <a:rPr lang="ja-JP" altLang="en-US" dirty="0"/>
              <a:t>保存時と同じアドレスに</a:t>
            </a:r>
            <a:r>
              <a:rPr lang="en-US" altLang="ja-JP" dirty="0"/>
              <a:t>Enclave</a:t>
            </a:r>
            <a:r>
              <a:rPr lang="ja-JP" altLang="en-US" dirty="0"/>
              <a:t>を作成</a:t>
            </a:r>
            <a:endParaRPr lang="en-US" altLang="ja-JP" dirty="0"/>
          </a:p>
          <a:p>
            <a:pPr lvl="1"/>
            <a:r>
              <a:rPr lang="ja-JP" altLang="en-US" dirty="0"/>
              <a:t>保存後に</a:t>
            </a:r>
            <a:r>
              <a:rPr lang="en-US" altLang="ja-JP" dirty="0"/>
              <a:t>Enclave</a:t>
            </a:r>
            <a:r>
              <a:rPr lang="ja-JP" altLang="en-US" dirty="0"/>
              <a:t>を終了させるので、同じアドレスにメモリを確保可能</a:t>
            </a:r>
            <a:endParaRPr kumimoji="1" lang="ja-JP" altLang="en-US" dirty="0"/>
          </a:p>
        </p:txBody>
      </p:sp>
      <p:sp>
        <p:nvSpPr>
          <p:cNvPr id="23" name="スライド番号プレースホルダー 22"/>
          <p:cNvSpPr>
            <a:spLocks noGrp="1"/>
          </p:cNvSpPr>
          <p:nvPr>
            <p:ph type="sldNum" sz="quarter" idx="12"/>
          </p:nvPr>
        </p:nvSpPr>
        <p:spPr/>
        <p:txBody>
          <a:bodyPr/>
          <a:lstStyle/>
          <a:p>
            <a:fld id="{C6BF4F0F-E9AC-E14D-8A5B-B9D0A2FE0313}" type="slidenum">
              <a:rPr kumimoji="1" lang="ja-JP" altLang="en-US" smtClean="0"/>
              <a:t>21</a:t>
            </a:fld>
            <a:endParaRPr kumimoji="1" lang="ja-JP" altLang="en-US"/>
          </a:p>
        </p:txBody>
      </p:sp>
      <p:sp>
        <p:nvSpPr>
          <p:cNvPr id="17" name="Rectangle 15">
            <a:extLst>
              <a:ext uri="{FF2B5EF4-FFF2-40B4-BE49-F238E27FC236}">
                <a16:creationId xmlns:a16="http://schemas.microsoft.com/office/drawing/2014/main" id="{9F0CA6D4-7D28-F749-A690-BF4C8635D7F4}"/>
              </a:ext>
            </a:extLst>
          </p:cNvPr>
          <p:cNvSpPr/>
          <p:nvPr/>
        </p:nvSpPr>
        <p:spPr>
          <a:xfrm>
            <a:off x="1474451" y="4735789"/>
            <a:ext cx="1212574" cy="144117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rgbClr val="FF0000"/>
              </a:solidFill>
              <a:latin typeface="MS PGothic" charset="-128"/>
              <a:ea typeface="MS PGothic" charset="-128"/>
              <a:cs typeface="MS PGothic" charset="-128"/>
            </a:endParaRPr>
          </a:p>
        </p:txBody>
      </p:sp>
      <p:sp>
        <p:nvSpPr>
          <p:cNvPr id="18" name="Rectangle 18">
            <a:extLst>
              <a:ext uri="{FF2B5EF4-FFF2-40B4-BE49-F238E27FC236}">
                <a16:creationId xmlns:a16="http://schemas.microsoft.com/office/drawing/2014/main" id="{C33F6CDC-8798-214E-AB47-6E0DAFD8F5C2}"/>
              </a:ext>
            </a:extLst>
          </p:cNvPr>
          <p:cNvSpPr/>
          <p:nvPr/>
        </p:nvSpPr>
        <p:spPr>
          <a:xfrm>
            <a:off x="1474451" y="5187813"/>
            <a:ext cx="1212574" cy="38617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600" dirty="0">
                <a:solidFill>
                  <a:schemeClr val="tx1"/>
                </a:solidFill>
                <a:latin typeface="MS PGothic" charset="-128"/>
                <a:ea typeface="MS PGothic" charset="-128"/>
                <a:cs typeface="MS PGothic" charset="-128"/>
              </a:rPr>
              <a:t>E</a:t>
            </a:r>
            <a:r>
              <a:rPr kumimoji="1" lang="en-US" altLang="ja-JP" sz="1600" dirty="0">
                <a:solidFill>
                  <a:schemeClr val="tx1"/>
                </a:solidFill>
                <a:latin typeface="MS PGothic" charset="-128"/>
                <a:ea typeface="MS PGothic" charset="-128"/>
                <a:cs typeface="MS PGothic" charset="-128"/>
              </a:rPr>
              <a:t>nclave</a:t>
            </a:r>
            <a:endParaRPr kumimoji="1" lang="ja-JP" altLang="en-US" sz="1600" dirty="0">
              <a:solidFill>
                <a:schemeClr val="tx1"/>
              </a:solidFill>
              <a:latin typeface="MS PGothic" charset="-128"/>
              <a:ea typeface="MS PGothic" charset="-128"/>
              <a:cs typeface="MS PGothic" charset="-128"/>
            </a:endParaRPr>
          </a:p>
        </p:txBody>
      </p:sp>
      <p:sp>
        <p:nvSpPr>
          <p:cNvPr id="21" name="Rectangle 19">
            <a:extLst>
              <a:ext uri="{FF2B5EF4-FFF2-40B4-BE49-F238E27FC236}">
                <a16:creationId xmlns:a16="http://schemas.microsoft.com/office/drawing/2014/main" id="{D4B24A71-29C2-3446-8B28-907E57127F26}"/>
              </a:ext>
            </a:extLst>
          </p:cNvPr>
          <p:cNvSpPr/>
          <p:nvPr/>
        </p:nvSpPr>
        <p:spPr>
          <a:xfrm>
            <a:off x="4350544" y="4735790"/>
            <a:ext cx="1212574" cy="144117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rgbClr val="FF0000"/>
              </a:solidFill>
              <a:latin typeface="MS PGothic" charset="-128"/>
              <a:ea typeface="MS PGothic" charset="-128"/>
              <a:cs typeface="MS PGothic" charset="-128"/>
            </a:endParaRPr>
          </a:p>
        </p:txBody>
      </p:sp>
      <p:sp>
        <p:nvSpPr>
          <p:cNvPr id="22" name="Rectangle 23">
            <a:extLst>
              <a:ext uri="{FF2B5EF4-FFF2-40B4-BE49-F238E27FC236}">
                <a16:creationId xmlns:a16="http://schemas.microsoft.com/office/drawing/2014/main" id="{0F5CC7F8-8BB7-0443-A4CE-D37E9E299EBD}"/>
              </a:ext>
            </a:extLst>
          </p:cNvPr>
          <p:cNvSpPr/>
          <p:nvPr/>
        </p:nvSpPr>
        <p:spPr>
          <a:xfrm>
            <a:off x="4350544" y="5723010"/>
            <a:ext cx="1211634" cy="386176"/>
          </a:xfrm>
          <a:prstGeom prst="rect">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600" dirty="0">
                <a:solidFill>
                  <a:schemeClr val="tx1"/>
                </a:solidFill>
                <a:latin typeface="MS PGothic" charset="-128"/>
                <a:ea typeface="MS PGothic" charset="-128"/>
                <a:cs typeface="MS PGothic" charset="-128"/>
              </a:rPr>
              <a:t>Enclave</a:t>
            </a:r>
            <a:endParaRPr kumimoji="1" lang="ja-JP" altLang="en-US" sz="1600" dirty="0">
              <a:solidFill>
                <a:schemeClr val="tx1"/>
              </a:solidFill>
              <a:latin typeface="MS PGothic" charset="-128"/>
              <a:ea typeface="MS PGothic" charset="-128"/>
              <a:cs typeface="MS PGothic" charset="-128"/>
            </a:endParaRPr>
          </a:p>
        </p:txBody>
      </p:sp>
      <p:sp>
        <p:nvSpPr>
          <p:cNvPr id="32" name="テキスト ボックス 8">
            <a:extLst>
              <a:ext uri="{FF2B5EF4-FFF2-40B4-BE49-F238E27FC236}">
                <a16:creationId xmlns:a16="http://schemas.microsoft.com/office/drawing/2014/main" id="{51089691-7196-9C47-B334-EEA465248C33}"/>
              </a:ext>
            </a:extLst>
          </p:cNvPr>
          <p:cNvSpPr txBox="1"/>
          <p:nvPr/>
        </p:nvSpPr>
        <p:spPr>
          <a:xfrm>
            <a:off x="1295908" y="6351238"/>
            <a:ext cx="1569660" cy="369332"/>
          </a:xfrm>
          <a:prstGeom prst="rect">
            <a:avLst/>
          </a:prstGeom>
          <a:noFill/>
          <a:ln w="25400">
            <a:noFill/>
          </a:ln>
        </p:spPr>
        <p:txBody>
          <a:bodyPr wrap="none" rtlCol="0">
            <a:spAutoFit/>
          </a:bodyPr>
          <a:lstStyle/>
          <a:p>
            <a:r>
              <a:rPr lang="ja-JP" altLang="en-US" b="1"/>
              <a:t>移送</a:t>
            </a:r>
            <a:r>
              <a:rPr kumimoji="1" lang="ja-JP" altLang="en-US" b="1"/>
              <a:t>元ホスト</a:t>
            </a:r>
            <a:endParaRPr kumimoji="1" lang="ja-JP" altLang="en-US" b="1" dirty="0"/>
          </a:p>
        </p:txBody>
      </p:sp>
      <p:sp>
        <p:nvSpPr>
          <p:cNvPr id="33" name="テキスト ボックス 9">
            <a:extLst>
              <a:ext uri="{FF2B5EF4-FFF2-40B4-BE49-F238E27FC236}">
                <a16:creationId xmlns:a16="http://schemas.microsoft.com/office/drawing/2014/main" id="{088FEF64-B081-B741-80C5-24623224C5B6}"/>
              </a:ext>
            </a:extLst>
          </p:cNvPr>
          <p:cNvSpPr txBox="1"/>
          <p:nvPr/>
        </p:nvSpPr>
        <p:spPr>
          <a:xfrm>
            <a:off x="4171061" y="6325997"/>
            <a:ext cx="1569660" cy="369332"/>
          </a:xfrm>
          <a:prstGeom prst="rect">
            <a:avLst/>
          </a:prstGeom>
          <a:noFill/>
          <a:ln w="25400">
            <a:noFill/>
          </a:ln>
        </p:spPr>
        <p:txBody>
          <a:bodyPr wrap="none" rtlCol="0">
            <a:spAutoFit/>
          </a:bodyPr>
          <a:lstStyle/>
          <a:p>
            <a:r>
              <a:rPr kumimoji="1" lang="ja-JP" altLang="en-US" b="1"/>
              <a:t>移送先ホスト</a:t>
            </a:r>
            <a:endParaRPr kumimoji="1" lang="ja-JP" altLang="en-US" b="1" dirty="0"/>
          </a:p>
        </p:txBody>
      </p:sp>
      <p:sp>
        <p:nvSpPr>
          <p:cNvPr id="34" name="右カーブ矢印 12">
            <a:extLst>
              <a:ext uri="{FF2B5EF4-FFF2-40B4-BE49-F238E27FC236}">
                <a16:creationId xmlns:a16="http://schemas.microsoft.com/office/drawing/2014/main" id="{56585963-3E76-A54F-ACF3-528644A5B8A3}"/>
              </a:ext>
            </a:extLst>
          </p:cNvPr>
          <p:cNvSpPr/>
          <p:nvPr/>
        </p:nvSpPr>
        <p:spPr>
          <a:xfrm flipH="1" flipV="1">
            <a:off x="5562178" y="5362673"/>
            <a:ext cx="769752" cy="513269"/>
          </a:xfrm>
          <a:prstGeom prst="curvedRightArrow">
            <a:avLst>
              <a:gd name="adj1" fmla="val 9569"/>
              <a:gd name="adj2" fmla="val 31736"/>
              <a:gd name="adj3" fmla="val 20449"/>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35" name="テキスト ボックス 13">
            <a:extLst>
              <a:ext uri="{FF2B5EF4-FFF2-40B4-BE49-F238E27FC236}">
                <a16:creationId xmlns:a16="http://schemas.microsoft.com/office/drawing/2014/main" id="{5C263165-7DA8-F944-8D00-A59857E4F34E}"/>
              </a:ext>
            </a:extLst>
          </p:cNvPr>
          <p:cNvSpPr txBox="1"/>
          <p:nvPr/>
        </p:nvSpPr>
        <p:spPr>
          <a:xfrm>
            <a:off x="6331930" y="5296141"/>
            <a:ext cx="2031325" cy="646331"/>
          </a:xfrm>
          <a:prstGeom prst="rect">
            <a:avLst/>
          </a:prstGeom>
          <a:noFill/>
          <a:ln>
            <a:noFill/>
          </a:ln>
        </p:spPr>
        <p:txBody>
          <a:bodyPr wrap="none" rtlCol="0">
            <a:spAutoFit/>
          </a:bodyPr>
          <a:lstStyle/>
          <a:p>
            <a:r>
              <a:rPr lang="ja-JP" altLang="en-US">
                <a:latin typeface="Noto Sans CJK JP" panose="020B0500000000000000" pitchFamily="34" charset="-128"/>
                <a:ea typeface="Noto Sans CJK JP" panose="020B0500000000000000" pitchFamily="34" charset="-128"/>
              </a:rPr>
              <a:t>ポインタが正しい</a:t>
            </a:r>
            <a:endParaRPr lang="en-US" altLang="ja-JP" dirty="0">
              <a:latin typeface="Noto Sans CJK JP" panose="020B0500000000000000" pitchFamily="34" charset="-128"/>
              <a:ea typeface="Noto Sans CJK JP" panose="020B0500000000000000" pitchFamily="34" charset="-128"/>
            </a:endParaRPr>
          </a:p>
          <a:p>
            <a:r>
              <a:rPr lang="ja-JP" altLang="en-US">
                <a:latin typeface="Noto Sans CJK JP" panose="020B0500000000000000" pitchFamily="34" charset="-128"/>
                <a:ea typeface="Noto Sans CJK JP" panose="020B0500000000000000" pitchFamily="34" charset="-128"/>
              </a:rPr>
              <a:t>データを指さない</a:t>
            </a:r>
          </a:p>
        </p:txBody>
      </p:sp>
      <p:sp>
        <p:nvSpPr>
          <p:cNvPr id="36" name="TextBox 29">
            <a:extLst>
              <a:ext uri="{FF2B5EF4-FFF2-40B4-BE49-F238E27FC236}">
                <a16:creationId xmlns:a16="http://schemas.microsoft.com/office/drawing/2014/main" id="{B1015592-771D-974D-9976-9D49171A8BF5}"/>
              </a:ext>
            </a:extLst>
          </p:cNvPr>
          <p:cNvSpPr txBox="1"/>
          <p:nvPr/>
        </p:nvSpPr>
        <p:spPr>
          <a:xfrm>
            <a:off x="1004334" y="4325941"/>
            <a:ext cx="2403222" cy="369332"/>
          </a:xfrm>
          <a:prstGeom prst="rect">
            <a:avLst/>
          </a:prstGeom>
          <a:noFill/>
        </p:spPr>
        <p:txBody>
          <a:bodyPr wrap="none" rtlCol="0">
            <a:spAutoFit/>
          </a:bodyPr>
          <a:lstStyle/>
          <a:p>
            <a:r>
              <a:rPr kumimoji="1" lang="en-US" altLang="ja-JP" b="1" dirty="0">
                <a:latin typeface="MS Gothic" charset="-128"/>
                <a:ea typeface="MS Gothic" charset="-128"/>
                <a:cs typeface="MS Gothic" charset="-128"/>
              </a:rPr>
              <a:t>SGX</a:t>
            </a:r>
            <a:r>
              <a:rPr kumimoji="1" lang="ja-JP" altLang="en-US" b="1" dirty="0">
                <a:latin typeface="MS Gothic" charset="-128"/>
                <a:ea typeface="MS Gothic" charset="-128"/>
                <a:cs typeface="MS Gothic" charset="-128"/>
              </a:rPr>
              <a:t>アプリケーション</a:t>
            </a:r>
          </a:p>
        </p:txBody>
      </p:sp>
      <p:sp>
        <p:nvSpPr>
          <p:cNvPr id="37" name="TextBox 7">
            <a:extLst>
              <a:ext uri="{FF2B5EF4-FFF2-40B4-BE49-F238E27FC236}">
                <a16:creationId xmlns:a16="http://schemas.microsoft.com/office/drawing/2014/main" id="{C6FD888E-8886-8249-9A11-4A1884864C2B}"/>
              </a:ext>
            </a:extLst>
          </p:cNvPr>
          <p:cNvSpPr txBox="1"/>
          <p:nvPr/>
        </p:nvSpPr>
        <p:spPr>
          <a:xfrm>
            <a:off x="3928708" y="4325941"/>
            <a:ext cx="2403222" cy="369332"/>
          </a:xfrm>
          <a:prstGeom prst="rect">
            <a:avLst/>
          </a:prstGeom>
          <a:noFill/>
        </p:spPr>
        <p:txBody>
          <a:bodyPr wrap="none" rtlCol="0">
            <a:spAutoFit/>
          </a:bodyPr>
          <a:lstStyle/>
          <a:p>
            <a:r>
              <a:rPr kumimoji="1" lang="en-US" altLang="ja-JP" b="1" dirty="0">
                <a:latin typeface="MS Gothic" charset="-128"/>
                <a:ea typeface="MS Gothic" charset="-128"/>
                <a:cs typeface="MS Gothic" charset="-128"/>
              </a:rPr>
              <a:t>SGX</a:t>
            </a:r>
            <a:r>
              <a:rPr kumimoji="1" lang="ja-JP" altLang="en-US" b="1" dirty="0">
                <a:latin typeface="MS Gothic" charset="-128"/>
                <a:ea typeface="MS Gothic" charset="-128"/>
                <a:cs typeface="MS Gothic" charset="-128"/>
              </a:rPr>
              <a:t>アプリケーション</a:t>
            </a:r>
          </a:p>
        </p:txBody>
      </p:sp>
      <p:cxnSp>
        <p:nvCxnSpPr>
          <p:cNvPr id="38" name="直線コネクタ 37">
            <a:extLst>
              <a:ext uri="{FF2B5EF4-FFF2-40B4-BE49-F238E27FC236}">
                <a16:creationId xmlns:a16="http://schemas.microsoft.com/office/drawing/2014/main" id="{28AA23D4-6F1F-DC45-91CA-6541B6C6B357}"/>
              </a:ext>
            </a:extLst>
          </p:cNvPr>
          <p:cNvCxnSpPr/>
          <p:nvPr/>
        </p:nvCxnSpPr>
        <p:spPr>
          <a:xfrm>
            <a:off x="2687025" y="5573989"/>
            <a:ext cx="1663519" cy="53519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6DDFA0E-2ED7-634F-8887-A1071BE1350D}"/>
              </a:ext>
            </a:extLst>
          </p:cNvPr>
          <p:cNvCxnSpPr/>
          <p:nvPr/>
        </p:nvCxnSpPr>
        <p:spPr>
          <a:xfrm>
            <a:off x="2687025" y="5202161"/>
            <a:ext cx="1663519" cy="53519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514E4D2-0EF9-B545-846D-3A5B0B8BC1D5}"/>
              </a:ext>
            </a:extLst>
          </p:cNvPr>
          <p:cNvCxnSpPr>
            <a:cxnSpLocks/>
            <a:endCxn id="34" idx="2"/>
          </p:cNvCxnSpPr>
          <p:nvPr/>
        </p:nvCxnSpPr>
        <p:spPr>
          <a:xfrm>
            <a:off x="2734052" y="5426832"/>
            <a:ext cx="2828126" cy="1728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1" name="右カーブ矢印 11">
            <a:extLst>
              <a:ext uri="{FF2B5EF4-FFF2-40B4-BE49-F238E27FC236}">
                <a16:creationId xmlns:a16="http://schemas.microsoft.com/office/drawing/2014/main" id="{DB07AB1A-16DB-5742-8502-825280E0C902}"/>
              </a:ext>
            </a:extLst>
          </p:cNvPr>
          <p:cNvSpPr/>
          <p:nvPr/>
        </p:nvSpPr>
        <p:spPr>
          <a:xfrm flipH="1">
            <a:off x="2751981" y="5275693"/>
            <a:ext cx="788266" cy="181294"/>
          </a:xfrm>
          <a:prstGeom prst="curved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Tree>
    <p:extLst>
      <p:ext uri="{BB962C8B-B14F-4D97-AF65-F5344CB8AC3E}">
        <p14:creationId xmlns:p14="http://schemas.microsoft.com/office/powerpoint/2010/main" val="3578424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メモリ</a:t>
            </a:r>
            <a:r>
              <a:rPr lang="ja-JP" altLang="en-US"/>
              <a:t>を</a:t>
            </a:r>
            <a:r>
              <a:rPr kumimoji="1" lang="ja-JP" altLang="en-US"/>
              <a:t>暗号化する</a:t>
            </a:r>
            <a:r>
              <a:rPr kumimoji="1" lang="ja-JP" altLang="en-US" dirty="0"/>
              <a:t>鍵の管理</a:t>
            </a:r>
          </a:p>
        </p:txBody>
      </p:sp>
      <p:sp>
        <p:nvSpPr>
          <p:cNvPr id="3" name="コンテンツ プレースホルダー 2"/>
          <p:cNvSpPr>
            <a:spLocks noGrp="1"/>
          </p:cNvSpPr>
          <p:nvPr>
            <p:ph idx="1"/>
          </p:nvPr>
        </p:nvSpPr>
        <p:spPr>
          <a:xfrm>
            <a:off x="628650" y="1878774"/>
            <a:ext cx="7886700" cy="4351338"/>
          </a:xfrm>
        </p:spPr>
        <p:txBody>
          <a:bodyPr>
            <a:normAutofit/>
          </a:bodyPr>
          <a:lstStyle/>
          <a:p>
            <a:r>
              <a:rPr lang="ja-JP" altLang="en-US" dirty="0"/>
              <a:t>マイグレーションの際に鍵サーバが暗号鍵を生成</a:t>
            </a:r>
            <a:endParaRPr lang="en-US" altLang="ja-JP" dirty="0"/>
          </a:p>
          <a:p>
            <a:pPr lvl="1"/>
            <a:r>
              <a:rPr lang="ja-JP" altLang="en-US" dirty="0"/>
              <a:t>移送元</a:t>
            </a:r>
            <a:r>
              <a:rPr lang="en-US" altLang="ja-JP" dirty="0"/>
              <a:t>Enclave</a:t>
            </a:r>
            <a:r>
              <a:rPr lang="ja-JP" altLang="en-US" dirty="0"/>
              <a:t>と暗号鍵を共有</a:t>
            </a:r>
            <a:endParaRPr lang="en-US" altLang="ja-JP" dirty="0"/>
          </a:p>
          <a:p>
            <a:pPr lvl="2"/>
            <a:r>
              <a:rPr lang="ja-JP" altLang="en-US" dirty="0"/>
              <a:t>リモートアテステーションに</a:t>
            </a:r>
            <a:r>
              <a:rPr lang="ja-JP" altLang="en-US"/>
              <a:t>より</a:t>
            </a:r>
            <a:r>
              <a:rPr lang="en-US" altLang="ja-JP" dirty="0"/>
              <a:t>Enclave</a:t>
            </a:r>
            <a:r>
              <a:rPr lang="ja-JP" altLang="en-US"/>
              <a:t>と暗号鍵を対応付け</a:t>
            </a:r>
            <a:endParaRPr lang="en-US" altLang="ja-JP" dirty="0"/>
          </a:p>
          <a:p>
            <a:pPr lvl="1"/>
            <a:r>
              <a:rPr lang="ja-JP" altLang="en-US"/>
              <a:t>移送先</a:t>
            </a:r>
            <a:r>
              <a:rPr lang="en-US" altLang="ja-JP" dirty="0"/>
              <a:t>Enclave</a:t>
            </a:r>
            <a:r>
              <a:rPr lang="ja-JP" altLang="en-US" dirty="0"/>
              <a:t>とも暗号鍵を安全に共有</a:t>
            </a:r>
            <a:endParaRPr lang="en-US" altLang="ja-JP" dirty="0"/>
          </a:p>
          <a:p>
            <a:pPr lvl="2"/>
            <a:r>
              <a:rPr lang="ja-JP" altLang="en-US" dirty="0"/>
              <a:t>リモートアテステーションで移送元の</a:t>
            </a:r>
            <a:r>
              <a:rPr lang="en-US" altLang="ja-JP" dirty="0"/>
              <a:t>Enclave</a:t>
            </a:r>
            <a:r>
              <a:rPr lang="ja-JP" altLang="en-US" dirty="0"/>
              <a:t>と同一であることを確認</a:t>
            </a:r>
            <a:endParaRPr lang="en-US" altLang="ja-JP" dirty="0"/>
          </a:p>
        </p:txBody>
      </p:sp>
      <p:sp>
        <p:nvSpPr>
          <p:cNvPr id="4" name="正方形/長方形 3"/>
          <p:cNvSpPr/>
          <p:nvPr/>
        </p:nvSpPr>
        <p:spPr>
          <a:xfrm>
            <a:off x="846386" y="5595188"/>
            <a:ext cx="2223333" cy="7712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p>
        </p:txBody>
      </p:sp>
      <p:sp>
        <p:nvSpPr>
          <p:cNvPr id="7" name="テキスト ボックス 6"/>
          <p:cNvSpPr txBox="1"/>
          <p:nvPr/>
        </p:nvSpPr>
        <p:spPr>
          <a:xfrm>
            <a:off x="1226050" y="6418826"/>
            <a:ext cx="1569660" cy="369332"/>
          </a:xfrm>
          <a:prstGeom prst="rect">
            <a:avLst/>
          </a:prstGeom>
          <a:noFill/>
          <a:ln w="25400">
            <a:noFill/>
          </a:ln>
        </p:spPr>
        <p:txBody>
          <a:bodyPr wrap="none" rtlCol="0">
            <a:spAutoFit/>
          </a:bodyPr>
          <a:lstStyle/>
          <a:p>
            <a:r>
              <a:rPr lang="ja-JP" altLang="en-US" b="1"/>
              <a:t>移送</a:t>
            </a:r>
            <a:r>
              <a:rPr kumimoji="1" lang="ja-JP" altLang="en-US" b="1"/>
              <a:t>元ホスト</a:t>
            </a:r>
            <a:endParaRPr kumimoji="1" lang="ja-JP" altLang="en-US" b="1" dirty="0"/>
          </a:p>
        </p:txBody>
      </p:sp>
      <p:sp>
        <p:nvSpPr>
          <p:cNvPr id="8" name="テキスト ボックス 7"/>
          <p:cNvSpPr txBox="1"/>
          <p:nvPr/>
        </p:nvSpPr>
        <p:spPr>
          <a:xfrm>
            <a:off x="6413024" y="6366062"/>
            <a:ext cx="1569660" cy="369332"/>
          </a:xfrm>
          <a:prstGeom prst="rect">
            <a:avLst/>
          </a:prstGeom>
          <a:noFill/>
          <a:ln w="25400">
            <a:noFill/>
          </a:ln>
        </p:spPr>
        <p:txBody>
          <a:bodyPr wrap="none" rtlCol="0">
            <a:spAutoFit/>
          </a:bodyPr>
          <a:lstStyle/>
          <a:p>
            <a:r>
              <a:rPr kumimoji="1" lang="ja-JP" altLang="en-US" b="1"/>
              <a:t>移送先ホスト</a:t>
            </a:r>
            <a:endParaRPr kumimoji="1" lang="ja-JP" altLang="en-US" b="1" dirty="0"/>
          </a:p>
        </p:txBody>
      </p:sp>
      <p:sp>
        <p:nvSpPr>
          <p:cNvPr id="9" name="正方形/長方形 8"/>
          <p:cNvSpPr/>
          <p:nvPr/>
        </p:nvSpPr>
        <p:spPr>
          <a:xfrm>
            <a:off x="3896934" y="4785423"/>
            <a:ext cx="1389888" cy="560922"/>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鍵サーバ</a:t>
            </a:r>
          </a:p>
        </p:txBody>
      </p:sp>
      <p:sp>
        <p:nvSpPr>
          <p:cNvPr id="16" name="テキスト ボックス 15"/>
          <p:cNvSpPr txBox="1"/>
          <p:nvPr/>
        </p:nvSpPr>
        <p:spPr>
          <a:xfrm>
            <a:off x="4459898" y="5410522"/>
            <a:ext cx="646331" cy="369332"/>
          </a:xfrm>
          <a:prstGeom prst="rect">
            <a:avLst/>
          </a:prstGeom>
          <a:noFill/>
          <a:ln>
            <a:noFill/>
          </a:ln>
        </p:spPr>
        <p:txBody>
          <a:bodyPr wrap="none" rtlCol="0">
            <a:spAutoFit/>
          </a:bodyPr>
          <a:lstStyle/>
          <a:p>
            <a:r>
              <a:rPr kumimoji="1" lang="ja-JP" altLang="en-US" b="1" dirty="0"/>
              <a:t>生成</a:t>
            </a:r>
          </a:p>
        </p:txBody>
      </p:sp>
      <p:sp>
        <p:nvSpPr>
          <p:cNvPr id="6" name="正方形/長方形 5"/>
          <p:cNvSpPr/>
          <p:nvPr/>
        </p:nvSpPr>
        <p:spPr>
          <a:xfrm>
            <a:off x="918201" y="5727100"/>
            <a:ext cx="902247" cy="584362"/>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MS PGothic" charset="-128"/>
                <a:ea typeface="MS PGothic" charset="-128"/>
                <a:cs typeface="MS PGothic" charset="-128"/>
              </a:rPr>
              <a:t>Enclave</a:t>
            </a:r>
            <a:endParaRPr kumimoji="1" lang="ja-JP" altLang="en-US" sz="1600" dirty="0">
              <a:solidFill>
                <a:schemeClr val="tx1"/>
              </a:solidFill>
              <a:latin typeface="MS PGothic" charset="-128"/>
              <a:ea typeface="MS PGothic" charset="-128"/>
              <a:cs typeface="MS PGothic" charset="-128"/>
            </a:endParaRPr>
          </a:p>
        </p:txBody>
      </p:sp>
      <p:sp>
        <p:nvSpPr>
          <p:cNvPr id="19" name="テキスト ボックス 18"/>
          <p:cNvSpPr txBox="1"/>
          <p:nvPr/>
        </p:nvSpPr>
        <p:spPr>
          <a:xfrm>
            <a:off x="1824350" y="5733896"/>
            <a:ext cx="1208008" cy="584775"/>
          </a:xfrm>
          <a:prstGeom prst="rect">
            <a:avLst/>
          </a:prstGeom>
          <a:noFill/>
          <a:ln>
            <a:noFill/>
          </a:ln>
        </p:spPr>
        <p:txBody>
          <a:bodyPr wrap="square" rtlCol="0">
            <a:spAutoFit/>
          </a:bodyPr>
          <a:lstStyle/>
          <a:p>
            <a:r>
              <a:rPr kumimoji="1" lang="en-US" altLang="ja-JP" sz="1600" b="1" dirty="0"/>
              <a:t>SGX</a:t>
            </a:r>
            <a:r>
              <a:rPr kumimoji="1" lang="ja-JP" altLang="en-US" sz="1600" b="1" dirty="0"/>
              <a:t>アプリ</a:t>
            </a:r>
            <a:endParaRPr kumimoji="1" lang="en-US" altLang="ja-JP" sz="1600" b="1" dirty="0"/>
          </a:p>
          <a:p>
            <a:r>
              <a:rPr kumimoji="1" lang="ja-JP" altLang="en-US" sz="1600" b="1" dirty="0"/>
              <a:t>ケーション</a:t>
            </a:r>
          </a:p>
        </p:txBody>
      </p:sp>
      <p:sp>
        <p:nvSpPr>
          <p:cNvPr id="25" name="スライド番号プレースホルダー 24"/>
          <p:cNvSpPr>
            <a:spLocks noGrp="1"/>
          </p:cNvSpPr>
          <p:nvPr>
            <p:ph type="sldNum" sz="quarter" idx="12"/>
          </p:nvPr>
        </p:nvSpPr>
        <p:spPr/>
        <p:txBody>
          <a:bodyPr/>
          <a:lstStyle/>
          <a:p>
            <a:fld id="{C6BF4F0F-E9AC-E14D-8A5B-B9D0A2FE0313}" type="slidenum">
              <a:rPr kumimoji="1" lang="ja-JP" altLang="en-US" smtClean="0"/>
              <a:t>22</a:t>
            </a:fld>
            <a:endParaRPr kumimoji="1" lang="ja-JP" altLang="en-US"/>
          </a:p>
        </p:txBody>
      </p:sp>
      <p:pic>
        <p:nvPicPr>
          <p:cNvPr id="13" name="コンテンツ プレースホルダ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970" y="5648165"/>
            <a:ext cx="603415" cy="603415"/>
          </a:xfrm>
          <a:prstGeom prst="rect">
            <a:avLst/>
          </a:prstGeom>
          <a:scene3d>
            <a:camera prst="orthographicFront">
              <a:rot lat="0" lon="21599989" rev="0"/>
            </a:camera>
            <a:lightRig rig="threePt" dir="t"/>
          </a:scene3d>
        </p:spPr>
      </p:pic>
      <p:pic>
        <p:nvPicPr>
          <p:cNvPr id="12" name="コンテンツ プレースホルダ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191" y="5130481"/>
            <a:ext cx="603415" cy="603415"/>
          </a:xfrm>
          <a:prstGeom prst="rect">
            <a:avLst/>
          </a:prstGeom>
          <a:scene3d>
            <a:camera prst="orthographicFront">
              <a:rot lat="0" lon="21599989" rev="0"/>
            </a:camera>
            <a:lightRig rig="threePt" dir="t"/>
          </a:scene3d>
        </p:spPr>
      </p:pic>
      <p:sp>
        <p:nvSpPr>
          <p:cNvPr id="24" name="正方形/長方形 23"/>
          <p:cNvSpPr/>
          <p:nvPr/>
        </p:nvSpPr>
        <p:spPr>
          <a:xfrm>
            <a:off x="6473244" y="5734309"/>
            <a:ext cx="902247" cy="584362"/>
          </a:xfrm>
          <a:prstGeom prst="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MS PGothic" charset="-128"/>
                <a:ea typeface="MS PGothic" charset="-128"/>
                <a:cs typeface="MS PGothic" charset="-128"/>
              </a:rPr>
              <a:t>Enclave</a:t>
            </a:r>
            <a:endParaRPr kumimoji="1" lang="ja-JP" altLang="en-US" sz="1600" dirty="0">
              <a:solidFill>
                <a:schemeClr val="tx1"/>
              </a:solidFill>
              <a:latin typeface="MS PGothic" charset="-128"/>
              <a:ea typeface="MS PGothic" charset="-128"/>
              <a:cs typeface="MS PGothic" charset="-128"/>
            </a:endParaRPr>
          </a:p>
        </p:txBody>
      </p:sp>
      <p:pic>
        <p:nvPicPr>
          <p:cNvPr id="14" name="コンテンツ プレースホルダ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000" y="5537560"/>
            <a:ext cx="603415" cy="603415"/>
          </a:xfrm>
          <a:prstGeom prst="rect">
            <a:avLst/>
          </a:prstGeom>
          <a:scene3d>
            <a:camera prst="orthographicFront">
              <a:rot lat="0" lon="21599989" rev="0"/>
            </a:camera>
            <a:lightRig rig="threePt" dir="t"/>
          </a:scene3d>
        </p:spPr>
      </p:pic>
      <p:sp>
        <p:nvSpPr>
          <p:cNvPr id="35" name="下矢印 9">
            <a:extLst>
              <a:ext uri="{FF2B5EF4-FFF2-40B4-BE49-F238E27FC236}">
                <a16:creationId xmlns:a16="http://schemas.microsoft.com/office/drawing/2014/main" id="{AC775109-43B2-7D4A-B901-009E570B2323}"/>
              </a:ext>
            </a:extLst>
          </p:cNvPr>
          <p:cNvSpPr/>
          <p:nvPr/>
        </p:nvSpPr>
        <p:spPr>
          <a:xfrm rot="4250138">
            <a:off x="2718778" y="4348097"/>
            <a:ext cx="329184" cy="2063327"/>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右矢印 27">
            <a:extLst>
              <a:ext uri="{FF2B5EF4-FFF2-40B4-BE49-F238E27FC236}">
                <a16:creationId xmlns:a16="http://schemas.microsoft.com/office/drawing/2014/main" id="{8002E772-9A51-9F4F-90DE-07155E0C805E}"/>
              </a:ext>
            </a:extLst>
          </p:cNvPr>
          <p:cNvSpPr/>
          <p:nvPr/>
        </p:nvSpPr>
        <p:spPr>
          <a:xfrm rot="1288554">
            <a:off x="5307014" y="5331254"/>
            <a:ext cx="1408315" cy="248496"/>
          </a:xfrm>
          <a:prstGeom prst="rightArrow">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Tree>
    <p:extLst>
      <p:ext uri="{BB962C8B-B14F-4D97-AF65-F5344CB8AC3E}">
        <p14:creationId xmlns:p14="http://schemas.microsoft.com/office/powerpoint/2010/main" val="97843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 0 L 0.60607 0 " pathEditMode="relative" ptsTypes="AA">
                                      <p:cBhvr>
                                        <p:cTn id="30" dur="2000" fill="hold"/>
                                        <p:tgtEl>
                                          <p:spTgt spid="4"/>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60607 0 " pathEditMode="relative" ptsTypes="AA">
                                      <p:cBhvr>
                                        <p:cTn id="32" dur="2000" fill="hold"/>
                                        <p:tgtEl>
                                          <p:spTgt spid="6"/>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00018 -0.00717 L 0.59983 -0.01088 " pathEditMode="relative" ptsTypes="AA">
                                      <p:cBhvr>
                                        <p:cTn id="34" dur="2000" fill="hold"/>
                                        <p:tgtEl>
                                          <p:spTgt spid="19"/>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5E-6 7.40741E-7 L 0.60295 -0.00509 " pathEditMode="relative" rAng="0" ptsTypes="AA">
                                      <p:cBhvr>
                                        <p:cTn id="36" dur="2000" fill="hold"/>
                                        <p:tgtEl>
                                          <p:spTgt spid="13"/>
                                        </p:tgtEl>
                                        <p:attrNameLst>
                                          <p:attrName>ppt_x</p:attrName>
                                          <p:attrName>ppt_y</p:attrName>
                                        </p:attrNameLst>
                                      </p:cBhvr>
                                      <p:rCtr x="29844" y="-162"/>
                                    </p:animMotion>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linds(horizont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blinds(horizontal)">
                                      <p:cBhvr>
                                        <p:cTn id="46" dur="500"/>
                                        <p:tgtEl>
                                          <p:spTgt spid="36"/>
                                        </p:tgtEl>
                                      </p:cBhvr>
                                    </p:animEffect>
                                  </p:childTnLst>
                                </p:cTn>
                              </p:par>
                              <p:par>
                                <p:cTn id="47" presetID="3" presetClass="entr" presetSubtype="1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6" grpId="0" animBg="1"/>
      <p:bldP spid="6" grpId="1" animBg="1"/>
      <p:bldP spid="19" grpId="0"/>
      <p:bldP spid="24" grpId="0" animBg="1"/>
      <p:bldP spid="35" grpId="0" animBg="1"/>
      <p:bldP spid="35" grpId="1"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SGX</a:t>
            </a:r>
            <a:r>
              <a:rPr kumimoji="1" lang="ja-JP" altLang="en-US" dirty="0"/>
              <a:t>アプリケーションの性能変化</a:t>
            </a:r>
          </a:p>
        </p:txBody>
      </p:sp>
      <p:sp>
        <p:nvSpPr>
          <p:cNvPr id="3" name="Content Placeholder 2"/>
          <p:cNvSpPr>
            <a:spLocks noGrp="1"/>
          </p:cNvSpPr>
          <p:nvPr>
            <p:ph idx="1"/>
          </p:nvPr>
        </p:nvSpPr>
        <p:spPr/>
        <p:txBody>
          <a:bodyPr/>
          <a:lstStyle/>
          <a:p>
            <a:r>
              <a:rPr lang="ja-JP" altLang="en-US" dirty="0"/>
              <a:t>保存前と復元後でアプリケーションの性能</a:t>
            </a:r>
            <a:r>
              <a:rPr lang="ja-JP" altLang="en-US"/>
              <a:t>を比較</a:t>
            </a:r>
            <a:endParaRPr lang="en-US" altLang="ja-JP" dirty="0"/>
          </a:p>
          <a:p>
            <a:pPr lvl="1"/>
            <a:r>
              <a:rPr lang="ja-JP" altLang="en-US"/>
              <a:t>復元後の性能が</a:t>
            </a:r>
            <a:r>
              <a:rPr lang="en-US" altLang="ja-JP" dirty="0"/>
              <a:t>1〜4%</a:t>
            </a:r>
            <a:r>
              <a:rPr lang="ja-JP" altLang="en-US"/>
              <a:t>低下している</a:t>
            </a:r>
            <a:endParaRPr lang="en-US" altLang="ja-JP" dirty="0"/>
          </a:p>
        </p:txBody>
      </p:sp>
      <p:sp>
        <p:nvSpPr>
          <p:cNvPr id="4" name="Slide Number Placeholder 3"/>
          <p:cNvSpPr>
            <a:spLocks noGrp="1"/>
          </p:cNvSpPr>
          <p:nvPr>
            <p:ph type="sldNum" sz="quarter" idx="12"/>
          </p:nvPr>
        </p:nvSpPr>
        <p:spPr/>
        <p:txBody>
          <a:bodyPr/>
          <a:lstStyle/>
          <a:p>
            <a:fld id="{C6BF4F0F-E9AC-E14D-8A5B-B9D0A2FE0313}" type="slidenum">
              <a:rPr lang="ja-JP" altLang="en-US" smtClean="0"/>
              <a:pPr/>
              <a:t>23</a:t>
            </a:fld>
            <a:endParaRPr lang="ja-JP" altLang="en-US" dirty="0"/>
          </a:p>
        </p:txBody>
      </p:sp>
      <p:sp>
        <p:nvSpPr>
          <p:cNvPr id="15" name="テキスト ボックス 14">
            <a:extLst>
              <a:ext uri="{FF2B5EF4-FFF2-40B4-BE49-F238E27FC236}">
                <a16:creationId xmlns:a16="http://schemas.microsoft.com/office/drawing/2014/main" id="{83A53209-40E3-8945-B355-06183269100C}"/>
              </a:ext>
            </a:extLst>
          </p:cNvPr>
          <p:cNvSpPr txBox="1"/>
          <p:nvPr/>
        </p:nvSpPr>
        <p:spPr>
          <a:xfrm>
            <a:off x="2034993" y="2727142"/>
            <a:ext cx="1029705" cy="400110"/>
          </a:xfrm>
          <a:prstGeom prst="rect">
            <a:avLst/>
          </a:prstGeom>
          <a:noFill/>
        </p:spPr>
        <p:txBody>
          <a:bodyPr wrap="none" rtlCol="0">
            <a:spAutoFit/>
          </a:bodyPr>
          <a:lstStyle/>
          <a:p>
            <a:r>
              <a:rPr kumimoji="1" lang="en-US" altLang="ja-JP" sz="2000" dirty="0"/>
              <a:t>Set</a:t>
            </a:r>
            <a:r>
              <a:rPr kumimoji="1" lang="ja-JP" altLang="en-US" sz="2000"/>
              <a:t>命令</a:t>
            </a:r>
          </a:p>
        </p:txBody>
      </p:sp>
      <p:sp>
        <p:nvSpPr>
          <p:cNvPr id="16" name="テキスト ボックス 15">
            <a:extLst>
              <a:ext uri="{FF2B5EF4-FFF2-40B4-BE49-F238E27FC236}">
                <a16:creationId xmlns:a16="http://schemas.microsoft.com/office/drawing/2014/main" id="{2560930A-C503-9F47-8417-67A4DE4E4496}"/>
              </a:ext>
            </a:extLst>
          </p:cNvPr>
          <p:cNvSpPr txBox="1"/>
          <p:nvPr/>
        </p:nvSpPr>
        <p:spPr>
          <a:xfrm>
            <a:off x="5868740" y="2749184"/>
            <a:ext cx="1072986" cy="400110"/>
          </a:xfrm>
          <a:prstGeom prst="rect">
            <a:avLst/>
          </a:prstGeom>
          <a:noFill/>
        </p:spPr>
        <p:txBody>
          <a:bodyPr wrap="none" rtlCol="0">
            <a:spAutoFit/>
          </a:bodyPr>
          <a:lstStyle/>
          <a:p>
            <a:r>
              <a:rPr kumimoji="1" lang="en-US" altLang="ja-JP" sz="2000" dirty="0"/>
              <a:t>Get</a:t>
            </a:r>
            <a:r>
              <a:rPr kumimoji="1" lang="ja-JP" altLang="en-US" sz="2000"/>
              <a:t>命令</a:t>
            </a:r>
          </a:p>
        </p:txBody>
      </p:sp>
      <p:pic>
        <p:nvPicPr>
          <p:cNvPr id="6" name="図 5">
            <a:extLst>
              <a:ext uri="{FF2B5EF4-FFF2-40B4-BE49-F238E27FC236}">
                <a16:creationId xmlns:a16="http://schemas.microsoft.com/office/drawing/2014/main" id="{72D4B5FF-B2F4-A24F-9C00-407B82BAD8C7}"/>
              </a:ext>
            </a:extLst>
          </p:cNvPr>
          <p:cNvPicPr>
            <a:picLocks noChangeAspect="1"/>
          </p:cNvPicPr>
          <p:nvPr/>
        </p:nvPicPr>
        <p:blipFill rotWithShape="1">
          <a:blip r:embed="rId3"/>
          <a:srcRect t="8000" r="287"/>
          <a:stretch/>
        </p:blipFill>
        <p:spPr>
          <a:xfrm>
            <a:off x="4349750" y="3120701"/>
            <a:ext cx="3746500" cy="3724906"/>
          </a:xfrm>
          <a:prstGeom prst="rect">
            <a:avLst/>
          </a:prstGeom>
        </p:spPr>
      </p:pic>
      <p:pic>
        <p:nvPicPr>
          <p:cNvPr id="8" name="図 7">
            <a:extLst>
              <a:ext uri="{FF2B5EF4-FFF2-40B4-BE49-F238E27FC236}">
                <a16:creationId xmlns:a16="http://schemas.microsoft.com/office/drawing/2014/main" id="{827E26CE-7035-CC43-9F06-8EB81DFB3ED4}"/>
              </a:ext>
            </a:extLst>
          </p:cNvPr>
          <p:cNvPicPr>
            <a:picLocks noChangeAspect="1"/>
          </p:cNvPicPr>
          <p:nvPr/>
        </p:nvPicPr>
        <p:blipFill rotWithShape="1">
          <a:blip r:embed="rId4"/>
          <a:srcRect t="6935" r="1048"/>
          <a:stretch/>
        </p:blipFill>
        <p:spPr>
          <a:xfrm>
            <a:off x="174443" y="3108308"/>
            <a:ext cx="3721100" cy="3749692"/>
          </a:xfrm>
          <a:prstGeom prst="rect">
            <a:avLst/>
          </a:prstGeom>
        </p:spPr>
      </p:pic>
    </p:spTree>
    <p:extLst>
      <p:ext uri="{BB962C8B-B14F-4D97-AF65-F5344CB8AC3E}">
        <p14:creationId xmlns:p14="http://schemas.microsoft.com/office/powerpoint/2010/main" val="1651186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399C64-5DCB-EB49-A86F-E52232BC7CA8}"/>
              </a:ext>
            </a:extLst>
          </p:cNvPr>
          <p:cNvSpPr>
            <a:spLocks noGrp="1"/>
          </p:cNvSpPr>
          <p:nvPr>
            <p:ph type="title"/>
          </p:nvPr>
        </p:nvSpPr>
        <p:spPr/>
        <p:txBody>
          <a:bodyPr/>
          <a:lstStyle/>
          <a:p>
            <a:r>
              <a:rPr kumimoji="1" lang="en-US" altLang="ja-JP" dirty="0"/>
              <a:t>Enclave</a:t>
            </a:r>
            <a:r>
              <a:rPr kumimoji="1" lang="ja-JP" altLang="en-US"/>
              <a:t>のその他のメモリ領域</a:t>
            </a:r>
          </a:p>
        </p:txBody>
      </p:sp>
      <p:sp>
        <p:nvSpPr>
          <p:cNvPr id="3" name="コンテンツ プレースホルダー 2">
            <a:extLst>
              <a:ext uri="{FF2B5EF4-FFF2-40B4-BE49-F238E27FC236}">
                <a16:creationId xmlns:a16="http://schemas.microsoft.com/office/drawing/2014/main" id="{3DFF6D23-F7C7-C147-9BE6-177E61EA5B4E}"/>
              </a:ext>
            </a:extLst>
          </p:cNvPr>
          <p:cNvSpPr>
            <a:spLocks noGrp="1"/>
          </p:cNvSpPr>
          <p:nvPr>
            <p:ph idx="1"/>
          </p:nvPr>
        </p:nvSpPr>
        <p:spPr>
          <a:xfrm>
            <a:off x="561662" y="1847851"/>
            <a:ext cx="8020675" cy="4351338"/>
          </a:xfrm>
        </p:spPr>
        <p:txBody>
          <a:bodyPr/>
          <a:lstStyle/>
          <a:p>
            <a:r>
              <a:rPr lang="en-US" altLang="ja-JP" dirty="0"/>
              <a:t>Enclave</a:t>
            </a:r>
            <a:r>
              <a:rPr lang="ja-JP" altLang="en-US"/>
              <a:t>メモリ上にはスタック領域も存在</a:t>
            </a:r>
            <a:endParaRPr lang="en-US" altLang="ja-JP" dirty="0"/>
          </a:p>
          <a:p>
            <a:pPr lvl="1"/>
            <a:r>
              <a:rPr lang="ja-JP" altLang="en-US"/>
              <a:t>マイ グレーション時に</a:t>
            </a:r>
            <a:r>
              <a:rPr lang="en-US" altLang="ja-JP" dirty="0"/>
              <a:t>Enclave</a:t>
            </a:r>
            <a:r>
              <a:rPr lang="ja-JP" altLang="en-US"/>
              <a:t>内の</a:t>
            </a:r>
            <a:r>
              <a:rPr lang="en-US" altLang="ja-JP" dirty="0"/>
              <a:t>ECALL</a:t>
            </a:r>
            <a:r>
              <a:rPr lang="ja-JP" altLang="en-US"/>
              <a:t>関数が実行中</a:t>
            </a:r>
            <a:r>
              <a:rPr lang="ja-JP" altLang="en-US">
                <a:solidFill>
                  <a:srgbClr val="FF0000"/>
                </a:solidFill>
              </a:rPr>
              <a:t>でない</a:t>
            </a:r>
            <a:r>
              <a:rPr lang="ja-JP" altLang="en-US"/>
              <a:t>ことを想定</a:t>
            </a:r>
            <a:endParaRPr lang="en-US" altLang="ja-JP" dirty="0"/>
          </a:p>
          <a:p>
            <a:pPr lvl="1"/>
            <a:r>
              <a:rPr lang="ja-JP" altLang="en-US"/>
              <a:t>そのためスタック領域のデータの保存は行なわない</a:t>
            </a:r>
            <a:endParaRPr lang="en-US" altLang="ja-JP" dirty="0"/>
          </a:p>
          <a:p>
            <a:pPr lvl="1"/>
            <a:endParaRPr lang="en-US" altLang="ja-JP" dirty="0"/>
          </a:p>
          <a:p>
            <a:r>
              <a:rPr lang="ja-JP" altLang="en-US"/>
              <a:t>コード領域も存在</a:t>
            </a:r>
            <a:endParaRPr lang="en-US" altLang="ja-JP" dirty="0"/>
          </a:p>
          <a:p>
            <a:pPr lvl="1"/>
            <a:r>
              <a:rPr lang="ja-JP" altLang="en-US"/>
              <a:t>移送先で</a:t>
            </a:r>
            <a:r>
              <a:rPr lang="en-US" altLang="ja-JP" dirty="0"/>
              <a:t>Enclave</a:t>
            </a:r>
            <a:r>
              <a:rPr lang="ja-JP" altLang="en-US"/>
              <a:t>を再作成する際にプログラムがロードされる</a:t>
            </a:r>
            <a:endParaRPr lang="en-US" altLang="ja-JP" dirty="0"/>
          </a:p>
          <a:p>
            <a:pPr lvl="1"/>
            <a:r>
              <a:rPr lang="ja-JP" altLang="en-US"/>
              <a:t>そのためコード領域についても保存しない</a:t>
            </a:r>
          </a:p>
          <a:p>
            <a:endParaRPr kumimoji="1" lang="ja-JP" altLang="en-US"/>
          </a:p>
        </p:txBody>
      </p:sp>
      <p:sp>
        <p:nvSpPr>
          <p:cNvPr id="4" name="スライド番号プレースホルダー 3">
            <a:extLst>
              <a:ext uri="{FF2B5EF4-FFF2-40B4-BE49-F238E27FC236}">
                <a16:creationId xmlns:a16="http://schemas.microsoft.com/office/drawing/2014/main" id="{8BE992F9-A559-7540-A147-70712E0A4B83}"/>
              </a:ext>
            </a:extLst>
          </p:cNvPr>
          <p:cNvSpPr>
            <a:spLocks noGrp="1"/>
          </p:cNvSpPr>
          <p:nvPr>
            <p:ph type="sldNum" sz="quarter" idx="12"/>
          </p:nvPr>
        </p:nvSpPr>
        <p:spPr/>
        <p:txBody>
          <a:bodyPr/>
          <a:lstStyle/>
          <a:p>
            <a:fld id="{C6BF4F0F-E9AC-E14D-8A5B-B9D0A2FE0313}" type="slidenum">
              <a:rPr lang="ja-JP" altLang="en-US" smtClean="0"/>
              <a:pPr/>
              <a:t>24</a:t>
            </a:fld>
            <a:endParaRPr lang="ja-JP" altLang="en-US" dirty="0"/>
          </a:p>
        </p:txBody>
      </p:sp>
    </p:spTree>
    <p:extLst>
      <p:ext uri="{BB962C8B-B14F-4D97-AF65-F5344CB8AC3E}">
        <p14:creationId xmlns:p14="http://schemas.microsoft.com/office/powerpoint/2010/main" val="1149323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E08F9B-A6E0-1646-A884-80C3B7140FCB}"/>
              </a:ext>
            </a:extLst>
          </p:cNvPr>
          <p:cNvSpPr>
            <a:spLocks noGrp="1"/>
          </p:cNvSpPr>
          <p:nvPr>
            <p:ph type="title"/>
          </p:nvPr>
        </p:nvSpPr>
        <p:spPr/>
        <p:txBody>
          <a:bodyPr/>
          <a:lstStyle/>
          <a:p>
            <a:r>
              <a:rPr kumimoji="1" lang="ja-JP" altLang="en-US"/>
              <a:t>通信手段</a:t>
            </a:r>
            <a:r>
              <a:rPr kumimoji="1" lang="en-US" altLang="ja-JP" dirty="0"/>
              <a:t>:</a:t>
            </a:r>
            <a:r>
              <a:rPr kumimoji="1" lang="ja-JP" altLang="en-US"/>
              <a:t>例１</a:t>
            </a:r>
          </a:p>
        </p:txBody>
      </p:sp>
      <p:sp>
        <p:nvSpPr>
          <p:cNvPr id="3" name="コンテンツ プレースホルダー 2">
            <a:extLst>
              <a:ext uri="{FF2B5EF4-FFF2-40B4-BE49-F238E27FC236}">
                <a16:creationId xmlns:a16="http://schemas.microsoft.com/office/drawing/2014/main" id="{9FB10CD1-0587-B04B-A67A-C7672D3AA3A1}"/>
              </a:ext>
            </a:extLst>
          </p:cNvPr>
          <p:cNvSpPr>
            <a:spLocks noGrp="1"/>
          </p:cNvSpPr>
          <p:nvPr>
            <p:ph idx="1"/>
          </p:nvPr>
        </p:nvSpPr>
        <p:spPr/>
        <p:txBody>
          <a:bodyPr>
            <a:normAutofit/>
          </a:bodyPr>
          <a:lstStyle/>
          <a:p>
            <a:r>
              <a:rPr lang="ja-JP" altLang="en-US"/>
              <a:t>ネットワーク通信</a:t>
            </a:r>
            <a:endParaRPr lang="en-US" altLang="ja-JP" dirty="0"/>
          </a:p>
          <a:p>
            <a:pPr lvl="1"/>
            <a:r>
              <a:rPr lang="en-US" altLang="ja-JP" dirty="0"/>
              <a:t>IP</a:t>
            </a:r>
            <a:r>
              <a:rPr lang="ja-JP" altLang="en-US"/>
              <a:t>アドレスやポート番号より細かいアクセス制限は難しい</a:t>
            </a:r>
            <a:endParaRPr lang="en-US" altLang="ja-JP" dirty="0"/>
          </a:p>
          <a:p>
            <a:r>
              <a:rPr lang="ja-JP" altLang="en-US"/>
              <a:t>公開鍵暗号を用いた認証</a:t>
            </a:r>
            <a:endParaRPr lang="en-US" altLang="ja-JP" dirty="0"/>
          </a:p>
          <a:p>
            <a:pPr lvl="1"/>
            <a:r>
              <a:rPr lang="en-US" altLang="ja-JP" dirty="0" err="1"/>
              <a:t>MigSGX</a:t>
            </a:r>
            <a:r>
              <a:rPr lang="ja-JP" altLang="en-US"/>
              <a:t>マネージャのデジタル証明書の管理が煩雑</a:t>
            </a:r>
            <a:endParaRPr lang="en-US" altLang="ja-JP" dirty="0"/>
          </a:p>
          <a:p>
            <a:r>
              <a:rPr lang="ja-JP" altLang="en-US"/>
              <a:t>シグナル</a:t>
            </a:r>
            <a:endParaRPr lang="en-US" altLang="ja-JP" dirty="0"/>
          </a:p>
          <a:p>
            <a:pPr lvl="1"/>
            <a:r>
              <a:rPr lang="ja-JP" altLang="en-US"/>
              <a:t>送信元プロセスのユーザ</a:t>
            </a:r>
            <a:r>
              <a:rPr lang="en-US" altLang="ja-JP" dirty="0"/>
              <a:t>ID</a:t>
            </a:r>
            <a:r>
              <a:rPr lang="ja-JP" altLang="en-US"/>
              <a:t>に基づいてアクセス制限</a:t>
            </a:r>
            <a:endParaRPr lang="en-US" altLang="ja-JP" dirty="0"/>
          </a:p>
          <a:p>
            <a:pPr lvl="1"/>
            <a:r>
              <a:rPr lang="ja-JP" altLang="en-US"/>
              <a:t>シグナルではシグナル番号以外の情報を送れない</a:t>
            </a:r>
          </a:p>
        </p:txBody>
      </p:sp>
      <p:sp>
        <p:nvSpPr>
          <p:cNvPr id="4" name="スライド番号プレースホルダー 3">
            <a:extLst>
              <a:ext uri="{FF2B5EF4-FFF2-40B4-BE49-F238E27FC236}">
                <a16:creationId xmlns:a16="http://schemas.microsoft.com/office/drawing/2014/main" id="{3831EFD7-BFF1-4F44-B599-300663A642AE}"/>
              </a:ext>
            </a:extLst>
          </p:cNvPr>
          <p:cNvSpPr>
            <a:spLocks noGrp="1"/>
          </p:cNvSpPr>
          <p:nvPr>
            <p:ph type="sldNum" sz="quarter" idx="12"/>
          </p:nvPr>
        </p:nvSpPr>
        <p:spPr/>
        <p:txBody>
          <a:bodyPr/>
          <a:lstStyle/>
          <a:p>
            <a:fld id="{C6BF4F0F-E9AC-E14D-8A5B-B9D0A2FE0313}" type="slidenum">
              <a:rPr lang="ja-JP" altLang="en-US" smtClean="0"/>
              <a:pPr/>
              <a:t>25</a:t>
            </a:fld>
            <a:endParaRPr lang="ja-JP" altLang="en-US" dirty="0"/>
          </a:p>
        </p:txBody>
      </p:sp>
    </p:spTree>
    <p:extLst>
      <p:ext uri="{BB962C8B-B14F-4D97-AF65-F5344CB8AC3E}">
        <p14:creationId xmlns:p14="http://schemas.microsoft.com/office/powerpoint/2010/main" val="2247016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E08F9B-A6E0-1646-A884-80C3B7140FCB}"/>
              </a:ext>
            </a:extLst>
          </p:cNvPr>
          <p:cNvSpPr>
            <a:spLocks noGrp="1"/>
          </p:cNvSpPr>
          <p:nvPr>
            <p:ph type="title"/>
          </p:nvPr>
        </p:nvSpPr>
        <p:spPr/>
        <p:txBody>
          <a:bodyPr/>
          <a:lstStyle/>
          <a:p>
            <a:r>
              <a:rPr kumimoji="1" lang="ja-JP" altLang="en-US"/>
              <a:t>通信手段</a:t>
            </a:r>
            <a:r>
              <a:rPr kumimoji="1" lang="en-US" altLang="ja-JP" dirty="0"/>
              <a:t>:</a:t>
            </a:r>
            <a:r>
              <a:rPr kumimoji="1" lang="ja-JP" altLang="en-US"/>
              <a:t>例２</a:t>
            </a:r>
          </a:p>
        </p:txBody>
      </p:sp>
      <p:sp>
        <p:nvSpPr>
          <p:cNvPr id="3" name="コンテンツ プレースホルダー 2">
            <a:extLst>
              <a:ext uri="{FF2B5EF4-FFF2-40B4-BE49-F238E27FC236}">
                <a16:creationId xmlns:a16="http://schemas.microsoft.com/office/drawing/2014/main" id="{9FB10CD1-0587-B04B-A67A-C7672D3AA3A1}"/>
              </a:ext>
            </a:extLst>
          </p:cNvPr>
          <p:cNvSpPr>
            <a:spLocks noGrp="1"/>
          </p:cNvSpPr>
          <p:nvPr>
            <p:ph idx="1"/>
          </p:nvPr>
        </p:nvSpPr>
        <p:spPr/>
        <p:txBody>
          <a:bodyPr>
            <a:normAutofit fontScale="92500"/>
          </a:bodyPr>
          <a:lstStyle/>
          <a:p>
            <a:r>
              <a:rPr lang="ja-JP" altLang="en-US"/>
              <a:t>共有メモリやメッセージキュー</a:t>
            </a:r>
            <a:endParaRPr lang="en-US" altLang="ja-JP" dirty="0"/>
          </a:p>
          <a:p>
            <a:pPr lvl="1"/>
            <a:r>
              <a:rPr lang="ja-JP" altLang="en-US"/>
              <a:t>セグメント識別子やメッセージキュー識別子さえ分かればどのプロセスでもアクセスすることができる</a:t>
            </a:r>
            <a:endParaRPr lang="en-US" altLang="ja-JP" dirty="0"/>
          </a:p>
          <a:p>
            <a:r>
              <a:rPr lang="en-US" altLang="ja-JP" dirty="0"/>
              <a:t>Unix</a:t>
            </a:r>
            <a:r>
              <a:rPr lang="ja-JP" altLang="en-US"/>
              <a:t>ドメインソケットや名前付きパイプ</a:t>
            </a:r>
            <a:endParaRPr lang="en-US" altLang="ja-JP" dirty="0"/>
          </a:p>
          <a:p>
            <a:pPr lvl="1"/>
            <a:r>
              <a:rPr lang="ja-JP" altLang="en-US"/>
              <a:t>ファイルに対してパーミッションを設定してアクセス制限</a:t>
            </a:r>
            <a:endParaRPr lang="en-US" altLang="ja-JP" dirty="0"/>
          </a:p>
          <a:p>
            <a:pPr lvl="1"/>
            <a:r>
              <a:rPr lang="en-US" altLang="ja-JP" dirty="0"/>
              <a:t>SGX</a:t>
            </a:r>
            <a:r>
              <a:rPr lang="ja-JP" altLang="en-US"/>
              <a:t>アプリケーションを実行したユーザにはアクセスを許可する必要がある</a:t>
            </a:r>
            <a:endParaRPr lang="en-US" altLang="ja-JP" dirty="0"/>
          </a:p>
          <a:p>
            <a:pPr lvl="1"/>
            <a:r>
              <a:rPr lang="ja-JP" altLang="en-US"/>
              <a:t>そのユーザの権限を奪われるとアクセス制限は無力化</a:t>
            </a:r>
            <a:endParaRPr lang="en-US" altLang="ja-JP" dirty="0"/>
          </a:p>
          <a:p>
            <a:r>
              <a:rPr lang="ja-JP" altLang="en-US"/>
              <a:t>匿名パイプ</a:t>
            </a:r>
            <a:endParaRPr lang="en-US" altLang="ja-JP" dirty="0"/>
          </a:p>
          <a:p>
            <a:pPr lvl="1"/>
            <a:r>
              <a:rPr lang="ja-JP" altLang="en-US"/>
              <a:t>プロセス外部からアクセスできないため安全</a:t>
            </a:r>
            <a:endParaRPr lang="en-US" altLang="ja-JP" dirty="0"/>
          </a:p>
        </p:txBody>
      </p:sp>
      <p:sp>
        <p:nvSpPr>
          <p:cNvPr id="4" name="スライド番号プレースホルダー 3">
            <a:extLst>
              <a:ext uri="{FF2B5EF4-FFF2-40B4-BE49-F238E27FC236}">
                <a16:creationId xmlns:a16="http://schemas.microsoft.com/office/drawing/2014/main" id="{3831EFD7-BFF1-4F44-B599-300663A642AE}"/>
              </a:ext>
            </a:extLst>
          </p:cNvPr>
          <p:cNvSpPr>
            <a:spLocks noGrp="1"/>
          </p:cNvSpPr>
          <p:nvPr>
            <p:ph type="sldNum" sz="quarter" idx="12"/>
          </p:nvPr>
        </p:nvSpPr>
        <p:spPr/>
        <p:txBody>
          <a:bodyPr/>
          <a:lstStyle/>
          <a:p>
            <a:fld id="{C6BF4F0F-E9AC-E14D-8A5B-B9D0A2FE0313}" type="slidenum">
              <a:rPr lang="ja-JP" altLang="en-US" smtClean="0"/>
              <a:pPr/>
              <a:t>26</a:t>
            </a:fld>
            <a:endParaRPr lang="ja-JP" altLang="en-US" dirty="0"/>
          </a:p>
        </p:txBody>
      </p:sp>
    </p:spTree>
    <p:extLst>
      <p:ext uri="{BB962C8B-B14F-4D97-AF65-F5344CB8AC3E}">
        <p14:creationId xmlns:p14="http://schemas.microsoft.com/office/powerpoint/2010/main" val="27016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592962-2059-7A45-9657-D1B57CDDF08E}"/>
              </a:ext>
            </a:extLst>
          </p:cNvPr>
          <p:cNvSpPr>
            <a:spLocks noGrp="1"/>
          </p:cNvSpPr>
          <p:nvPr>
            <p:ph type="title"/>
          </p:nvPr>
        </p:nvSpPr>
        <p:spPr/>
        <p:txBody>
          <a:bodyPr>
            <a:normAutofit/>
          </a:bodyPr>
          <a:lstStyle/>
          <a:p>
            <a:r>
              <a:rPr kumimoji="1" lang="en-US" altLang="ja-JP" sz="4000" dirty="0" err="1"/>
              <a:t>MigSGX</a:t>
            </a:r>
            <a:r>
              <a:rPr kumimoji="1" lang="ja-JP" altLang="en-US" sz="4000"/>
              <a:t>でのパラサイト機構の利用</a:t>
            </a:r>
          </a:p>
        </p:txBody>
      </p:sp>
      <p:sp>
        <p:nvSpPr>
          <p:cNvPr id="3" name="コンテンツ プレースホルダー 2">
            <a:extLst>
              <a:ext uri="{FF2B5EF4-FFF2-40B4-BE49-F238E27FC236}">
                <a16:creationId xmlns:a16="http://schemas.microsoft.com/office/drawing/2014/main" id="{D35C0333-4ACF-574E-86E4-035741A41800}"/>
              </a:ext>
            </a:extLst>
          </p:cNvPr>
          <p:cNvSpPr>
            <a:spLocks noGrp="1"/>
          </p:cNvSpPr>
          <p:nvPr>
            <p:ph idx="1"/>
          </p:nvPr>
        </p:nvSpPr>
        <p:spPr/>
        <p:txBody>
          <a:bodyPr>
            <a:normAutofit fontScale="92500" lnSpcReduction="20000"/>
          </a:bodyPr>
          <a:lstStyle/>
          <a:p>
            <a:r>
              <a:rPr lang="ja-JP" altLang="en-US"/>
              <a:t>パラサイトコードが直接</a:t>
            </a:r>
            <a:r>
              <a:rPr lang="en-US" altLang="ja-JP" dirty="0"/>
              <a:t>ECALL</a:t>
            </a:r>
            <a:r>
              <a:rPr lang="ja-JP" altLang="en-US"/>
              <a:t>を用いて</a:t>
            </a:r>
            <a:r>
              <a:rPr lang="en-US" altLang="ja-JP" dirty="0"/>
              <a:t>Enclave</a:t>
            </a:r>
            <a:r>
              <a:rPr lang="ja-JP" altLang="en-US"/>
              <a:t>の保存・復元を行うのは難しい</a:t>
            </a:r>
            <a:endParaRPr lang="en-US" altLang="ja-JP" dirty="0"/>
          </a:p>
          <a:p>
            <a:pPr lvl="1"/>
            <a:r>
              <a:rPr lang="ja-JP" altLang="en-US"/>
              <a:t>パラサイトコードからランタイムの関数を呼び出すのは難しい</a:t>
            </a:r>
            <a:endParaRPr lang="en-US" altLang="ja-JP" dirty="0"/>
          </a:p>
          <a:p>
            <a:pPr lvl="1"/>
            <a:endParaRPr lang="en-US" altLang="ja-JP" dirty="0"/>
          </a:p>
          <a:p>
            <a:r>
              <a:rPr lang="en-US" altLang="ja-JP" dirty="0" err="1"/>
              <a:t>MigSGX</a:t>
            </a:r>
            <a:r>
              <a:rPr lang="ja-JP" altLang="en-US"/>
              <a:t>ランタイムは保存・復元処理を行うスレッドをそれぞれ立ち上げ，メインスレッドとそれぞれのスレッド間で匿名パイプを作成しておく</a:t>
            </a:r>
            <a:endParaRPr lang="en-US" altLang="ja-JP" dirty="0"/>
          </a:p>
          <a:p>
            <a:pPr lvl="1"/>
            <a:r>
              <a:rPr lang="ja-JP" altLang="en-US"/>
              <a:t>匿名パイプはプロセス外部からアクセスできないため安全</a:t>
            </a:r>
            <a:endParaRPr lang="en-US" altLang="ja-JP" dirty="0"/>
          </a:p>
          <a:p>
            <a:pPr lvl="1"/>
            <a:r>
              <a:rPr lang="ja-JP" altLang="en-US"/>
              <a:t>パラサイトコードは匿名パイプを通じて保存・復元処理を行うスレッドを呼び出し，そのスレッドから</a:t>
            </a:r>
            <a:r>
              <a:rPr lang="en-US" altLang="ja-JP" dirty="0"/>
              <a:t>ECALL</a:t>
            </a:r>
            <a:r>
              <a:rPr lang="ja-JP" altLang="en-US"/>
              <a:t>を用いて</a:t>
            </a:r>
            <a:r>
              <a:rPr lang="en-US" altLang="ja-JP" dirty="0" err="1"/>
              <a:t>MigSGX</a:t>
            </a:r>
            <a:r>
              <a:rPr lang="ja-JP" altLang="en-US"/>
              <a:t>ライブラリを呼び出す</a:t>
            </a:r>
            <a:r>
              <a:rPr lang="en-US" altLang="ja-JP" dirty="0"/>
              <a:t>.</a:t>
            </a:r>
            <a:endParaRPr lang="ja-JP" altLang="en-US"/>
          </a:p>
        </p:txBody>
      </p:sp>
      <p:sp>
        <p:nvSpPr>
          <p:cNvPr id="4" name="スライド番号プレースホルダー 3">
            <a:extLst>
              <a:ext uri="{FF2B5EF4-FFF2-40B4-BE49-F238E27FC236}">
                <a16:creationId xmlns:a16="http://schemas.microsoft.com/office/drawing/2014/main" id="{41AA78A1-CEF2-5F4D-8881-D9C2BECD0484}"/>
              </a:ext>
            </a:extLst>
          </p:cNvPr>
          <p:cNvSpPr>
            <a:spLocks noGrp="1"/>
          </p:cNvSpPr>
          <p:nvPr>
            <p:ph type="sldNum" sz="quarter" idx="12"/>
          </p:nvPr>
        </p:nvSpPr>
        <p:spPr/>
        <p:txBody>
          <a:bodyPr/>
          <a:lstStyle/>
          <a:p>
            <a:fld id="{C6BF4F0F-E9AC-E14D-8A5B-B9D0A2FE0313}" type="slidenum">
              <a:rPr lang="ja-JP" altLang="en-US" smtClean="0"/>
              <a:pPr/>
              <a:t>27</a:t>
            </a:fld>
            <a:endParaRPr lang="ja-JP" altLang="en-US" dirty="0"/>
          </a:p>
        </p:txBody>
      </p:sp>
    </p:spTree>
    <p:extLst>
      <p:ext uri="{BB962C8B-B14F-4D97-AF65-F5344CB8AC3E}">
        <p14:creationId xmlns:p14="http://schemas.microsoft.com/office/powerpoint/2010/main" val="266242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592962-2059-7A45-9657-D1B57CDDF08E}"/>
              </a:ext>
            </a:extLst>
          </p:cNvPr>
          <p:cNvSpPr>
            <a:spLocks noGrp="1"/>
          </p:cNvSpPr>
          <p:nvPr>
            <p:ph type="title"/>
          </p:nvPr>
        </p:nvSpPr>
        <p:spPr/>
        <p:txBody>
          <a:bodyPr>
            <a:normAutofit/>
          </a:bodyPr>
          <a:lstStyle/>
          <a:p>
            <a:r>
              <a:rPr kumimoji="1" lang="en-US" altLang="ja-JP" sz="4000" dirty="0" err="1"/>
              <a:t>MigSGX</a:t>
            </a:r>
            <a:r>
              <a:rPr kumimoji="1" lang="ja-JP" altLang="en-US" sz="4000"/>
              <a:t>でのパラサイト機構の利用</a:t>
            </a:r>
          </a:p>
        </p:txBody>
      </p:sp>
      <p:sp>
        <p:nvSpPr>
          <p:cNvPr id="3" name="コンテンツ プレースホルダー 2">
            <a:extLst>
              <a:ext uri="{FF2B5EF4-FFF2-40B4-BE49-F238E27FC236}">
                <a16:creationId xmlns:a16="http://schemas.microsoft.com/office/drawing/2014/main" id="{D35C0333-4ACF-574E-86E4-035741A41800}"/>
              </a:ext>
            </a:extLst>
          </p:cNvPr>
          <p:cNvSpPr>
            <a:spLocks noGrp="1"/>
          </p:cNvSpPr>
          <p:nvPr>
            <p:ph idx="1"/>
          </p:nvPr>
        </p:nvSpPr>
        <p:spPr/>
        <p:txBody>
          <a:bodyPr>
            <a:normAutofit fontScale="85000" lnSpcReduction="20000"/>
          </a:bodyPr>
          <a:lstStyle/>
          <a:p>
            <a:r>
              <a:rPr lang="ja-JP" altLang="en-US"/>
              <a:t>パラサイトコードが直接</a:t>
            </a:r>
            <a:r>
              <a:rPr lang="en-US" altLang="ja-JP" dirty="0"/>
              <a:t>ECALL</a:t>
            </a:r>
            <a:r>
              <a:rPr lang="ja-JP" altLang="en-US"/>
              <a:t>を用いて</a:t>
            </a:r>
            <a:r>
              <a:rPr lang="en-US" altLang="ja-JP" dirty="0"/>
              <a:t>Enclave</a:t>
            </a:r>
            <a:r>
              <a:rPr lang="ja-JP" altLang="en-US"/>
              <a:t>の保存・復元を行うのは難しい</a:t>
            </a:r>
            <a:endParaRPr lang="en-US" altLang="ja-JP" dirty="0"/>
          </a:p>
          <a:p>
            <a:pPr lvl="1"/>
            <a:r>
              <a:rPr lang="ja-JP" altLang="en-US"/>
              <a:t>パラサイトコードからランタイムの関数を呼び出すのは難しい</a:t>
            </a:r>
            <a:endParaRPr lang="en-US" altLang="ja-JP" dirty="0"/>
          </a:p>
          <a:p>
            <a:pPr lvl="1"/>
            <a:endParaRPr lang="en-US" altLang="ja-JP" dirty="0"/>
          </a:p>
          <a:p>
            <a:r>
              <a:rPr lang="en-US" altLang="ja-JP" dirty="0" err="1"/>
              <a:t>MigSGX</a:t>
            </a:r>
            <a:r>
              <a:rPr lang="ja-JP" altLang="en-US"/>
              <a:t>ランタイムは保存・復元処理を行うスレッドをそれぞれ立ち上げ，メインスレッドとそれぞれのスレッド間で匿名パイプを作成しておく</a:t>
            </a:r>
            <a:endParaRPr lang="en-US" altLang="ja-JP" dirty="0"/>
          </a:p>
          <a:p>
            <a:pPr lvl="1"/>
            <a:r>
              <a:rPr lang="ja-JP" altLang="en-US"/>
              <a:t>匿名パイプはプロセス外部からアクセスできないため安全</a:t>
            </a:r>
            <a:endParaRPr lang="en-US" altLang="ja-JP" dirty="0"/>
          </a:p>
          <a:p>
            <a:pPr lvl="1"/>
            <a:r>
              <a:rPr lang="ja-JP" altLang="en-US"/>
              <a:t>匿名パイプをパラサイトコー ドから特定できるようにするために，ファイル記述子に専用の番号を割り当てる</a:t>
            </a:r>
            <a:endParaRPr lang="en-US" altLang="ja-JP" dirty="0"/>
          </a:p>
          <a:p>
            <a:pPr lvl="1"/>
            <a:r>
              <a:rPr lang="ja-JP" altLang="en-US"/>
              <a:t>パラサイトコードは匿名パイプを通じて保存・復元処理を行うスレッドを呼び出し，そのスレッドから</a:t>
            </a:r>
            <a:r>
              <a:rPr lang="en-US" altLang="ja-JP" dirty="0"/>
              <a:t>ECALL</a:t>
            </a:r>
            <a:r>
              <a:rPr lang="ja-JP" altLang="en-US"/>
              <a:t>を用いて</a:t>
            </a:r>
            <a:r>
              <a:rPr lang="en-US" altLang="ja-JP" dirty="0" err="1"/>
              <a:t>MigSGX</a:t>
            </a:r>
            <a:r>
              <a:rPr lang="ja-JP" altLang="en-US"/>
              <a:t>ライブラリを呼び出す</a:t>
            </a:r>
            <a:r>
              <a:rPr lang="en-US" altLang="ja-JP" dirty="0"/>
              <a:t>.</a:t>
            </a:r>
            <a:endParaRPr lang="ja-JP" altLang="en-US"/>
          </a:p>
        </p:txBody>
      </p:sp>
      <p:sp>
        <p:nvSpPr>
          <p:cNvPr id="4" name="スライド番号プレースホルダー 3">
            <a:extLst>
              <a:ext uri="{FF2B5EF4-FFF2-40B4-BE49-F238E27FC236}">
                <a16:creationId xmlns:a16="http://schemas.microsoft.com/office/drawing/2014/main" id="{41AA78A1-CEF2-5F4D-8881-D9C2BECD0484}"/>
              </a:ext>
            </a:extLst>
          </p:cNvPr>
          <p:cNvSpPr>
            <a:spLocks noGrp="1"/>
          </p:cNvSpPr>
          <p:nvPr>
            <p:ph type="sldNum" sz="quarter" idx="12"/>
          </p:nvPr>
        </p:nvSpPr>
        <p:spPr/>
        <p:txBody>
          <a:bodyPr/>
          <a:lstStyle/>
          <a:p>
            <a:fld id="{C6BF4F0F-E9AC-E14D-8A5B-B9D0A2FE0313}" type="slidenum">
              <a:rPr lang="ja-JP" altLang="en-US" smtClean="0"/>
              <a:pPr/>
              <a:t>28</a:t>
            </a:fld>
            <a:endParaRPr lang="ja-JP" altLang="en-US" dirty="0"/>
          </a:p>
        </p:txBody>
      </p:sp>
    </p:spTree>
    <p:extLst>
      <p:ext uri="{BB962C8B-B14F-4D97-AF65-F5344CB8AC3E}">
        <p14:creationId xmlns:p14="http://schemas.microsoft.com/office/powerpoint/2010/main" val="427998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従来対策の問題</a:t>
            </a:r>
            <a:endParaRPr kumimoji="1" lang="ja-JP" altLang="en-US" dirty="0"/>
          </a:p>
        </p:txBody>
      </p:sp>
      <p:sp>
        <p:nvSpPr>
          <p:cNvPr id="3" name="Content Placeholder 2"/>
          <p:cNvSpPr>
            <a:spLocks noGrp="1"/>
          </p:cNvSpPr>
          <p:nvPr>
            <p:ph idx="1"/>
          </p:nvPr>
        </p:nvSpPr>
        <p:spPr>
          <a:xfrm>
            <a:off x="628650" y="1825625"/>
            <a:ext cx="7886700" cy="4351338"/>
          </a:xfrm>
        </p:spPr>
        <p:txBody>
          <a:bodyPr/>
          <a:lstStyle/>
          <a:p>
            <a:r>
              <a:rPr lang="en-US" altLang="ja-JP" dirty="0"/>
              <a:t>OS</a:t>
            </a:r>
            <a:r>
              <a:rPr lang="ja-JP" altLang="en-US" dirty="0"/>
              <a:t>が攻撃を受けると対策を無効化される</a:t>
            </a:r>
            <a:endParaRPr lang="en-US" altLang="ja-JP" dirty="0"/>
          </a:p>
          <a:p>
            <a:pPr lvl="1"/>
            <a:r>
              <a:rPr lang="en-US" altLang="ja-JP" dirty="0"/>
              <a:t>OS</a:t>
            </a:r>
            <a:r>
              <a:rPr lang="ja-JP" altLang="en-US" dirty="0"/>
              <a:t>には様々な脆弱性が報告され続けている</a:t>
            </a:r>
            <a:endParaRPr lang="en-US" altLang="ja-JP" dirty="0"/>
          </a:p>
          <a:p>
            <a:pPr lvl="1"/>
            <a:r>
              <a:rPr lang="en-US" altLang="ja-JP" dirty="0"/>
              <a:t>OS</a:t>
            </a:r>
            <a:r>
              <a:rPr lang="ja-JP" altLang="en-US" dirty="0"/>
              <a:t>はシステム内の機密情報を容易に盗める</a:t>
            </a:r>
            <a:endParaRPr lang="en-US" altLang="ja-JP" dirty="0"/>
          </a:p>
          <a:p>
            <a:r>
              <a:rPr lang="ja-JP" altLang="en-US" dirty="0"/>
              <a:t>ハイパーバイザを用いて</a:t>
            </a:r>
            <a:r>
              <a:rPr lang="en-US" altLang="ja-JP" dirty="0"/>
              <a:t>OS</a:t>
            </a:r>
            <a:r>
              <a:rPr lang="ja-JP" altLang="en-US" dirty="0"/>
              <a:t>の挙動を監視する手法も提案されている</a:t>
            </a:r>
            <a:r>
              <a:rPr lang="en-US" altLang="ja-JP" dirty="0"/>
              <a:t> [</a:t>
            </a:r>
            <a:r>
              <a:rPr lang="en-US" altLang="ja-JP" dirty="0" err="1"/>
              <a:t>Garfinkel</a:t>
            </a:r>
            <a:r>
              <a:rPr lang="en-US" altLang="ja-JP" dirty="0"/>
              <a:t> et al.'03]</a:t>
            </a:r>
          </a:p>
          <a:p>
            <a:pPr lvl="1"/>
            <a:r>
              <a:rPr lang="ja-JP" altLang="en-US" dirty="0"/>
              <a:t>ハイパーバイザも攻撃を受ける可能性</a:t>
            </a:r>
            <a:endParaRPr lang="en-US" altLang="ja-JP" dirty="0"/>
          </a:p>
          <a:p>
            <a:endParaRPr kumimoji="1" lang="ja-JP" altLang="en-US" dirty="0"/>
          </a:p>
        </p:txBody>
      </p:sp>
      <p:sp>
        <p:nvSpPr>
          <p:cNvPr id="4" name="Slide Number Placeholder 3"/>
          <p:cNvSpPr>
            <a:spLocks noGrp="1"/>
          </p:cNvSpPr>
          <p:nvPr>
            <p:ph type="sldNum" sz="quarter" idx="12"/>
          </p:nvPr>
        </p:nvSpPr>
        <p:spPr>
          <a:xfrm>
            <a:off x="6457950" y="6356351"/>
            <a:ext cx="2057400" cy="365125"/>
          </a:xfrm>
        </p:spPr>
        <p:txBody>
          <a:bodyPr/>
          <a:lstStyle/>
          <a:p>
            <a:fld id="{C6BF4F0F-E9AC-E14D-8A5B-B9D0A2FE0313}" type="slidenum">
              <a:rPr lang="ja-JP" altLang="en-US" smtClean="0"/>
              <a:pPr/>
              <a:t>3</a:t>
            </a:fld>
            <a:endParaRPr lang="ja-JP" altLang="en-US" dirty="0"/>
          </a:p>
        </p:txBody>
      </p:sp>
      <p:sp>
        <p:nvSpPr>
          <p:cNvPr id="18" name="正方形/長方形 10">
            <a:extLst>
              <a:ext uri="{FF2B5EF4-FFF2-40B4-BE49-F238E27FC236}">
                <a16:creationId xmlns:a16="http://schemas.microsoft.com/office/drawing/2014/main" id="{8FF3F5B0-A2AC-B24B-93D6-3B91C65B36F6}"/>
              </a:ext>
            </a:extLst>
          </p:cNvPr>
          <p:cNvSpPr/>
          <p:nvPr/>
        </p:nvSpPr>
        <p:spPr>
          <a:xfrm>
            <a:off x="3238007" y="5777438"/>
            <a:ext cx="3967024" cy="52223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tx1"/>
                </a:solidFill>
              </a:rPr>
              <a:t>OS</a:t>
            </a:r>
            <a:endParaRPr kumimoji="1" lang="ja-JP" altLang="en-US" sz="3200" b="1" dirty="0">
              <a:solidFill>
                <a:schemeClr val="tx1"/>
              </a:solidFill>
            </a:endParaRPr>
          </a:p>
        </p:txBody>
      </p:sp>
      <p:sp>
        <p:nvSpPr>
          <p:cNvPr id="19" name="正方形/長方形 18">
            <a:extLst>
              <a:ext uri="{FF2B5EF4-FFF2-40B4-BE49-F238E27FC236}">
                <a16:creationId xmlns:a16="http://schemas.microsoft.com/office/drawing/2014/main" id="{82B6743B-4B6C-AF4A-9EF9-F3C0FB5DC608}"/>
              </a:ext>
            </a:extLst>
          </p:cNvPr>
          <p:cNvSpPr/>
          <p:nvPr/>
        </p:nvSpPr>
        <p:spPr>
          <a:xfrm>
            <a:off x="3349842" y="4713260"/>
            <a:ext cx="1716966" cy="946670"/>
          </a:xfrm>
          <a:prstGeom prst="rect">
            <a:avLst/>
          </a:prstGeom>
          <a:solidFill>
            <a:schemeClr val="accent1">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S PGothic" charset="-128"/>
                <a:ea typeface="MS PGothic" charset="-128"/>
                <a:cs typeface="MS PGothic" charset="-128"/>
              </a:rPr>
              <a:t>アプリ</a:t>
            </a:r>
            <a:endParaRPr kumimoji="1" lang="en-US" altLang="ja-JP" sz="2000" b="1" dirty="0">
              <a:solidFill>
                <a:schemeClr val="tx1"/>
              </a:solidFill>
              <a:latin typeface="MS PGothic" charset="-128"/>
              <a:ea typeface="MS PGothic" charset="-128"/>
              <a:cs typeface="MS PGothic" charset="-128"/>
            </a:endParaRPr>
          </a:p>
          <a:p>
            <a:pPr algn="ctr"/>
            <a:r>
              <a:rPr kumimoji="1" lang="ja-JP" altLang="en-US" sz="2000" b="1">
                <a:solidFill>
                  <a:schemeClr val="tx1"/>
                </a:solidFill>
                <a:latin typeface="MS PGothic" charset="-128"/>
                <a:ea typeface="MS PGothic" charset="-128"/>
                <a:cs typeface="MS PGothic" charset="-128"/>
              </a:rPr>
              <a:t>ケーション</a:t>
            </a:r>
            <a:endParaRPr kumimoji="1" lang="en-US" altLang="ja-JP" sz="2000" b="1" dirty="0">
              <a:solidFill>
                <a:schemeClr val="tx1"/>
              </a:solidFill>
              <a:latin typeface="MS PGothic" charset="-128"/>
              <a:ea typeface="MS PGothic" charset="-128"/>
              <a:cs typeface="MS PGothic" charset="-128"/>
            </a:endParaRPr>
          </a:p>
          <a:p>
            <a:pPr algn="ctr"/>
            <a:endParaRPr kumimoji="1" lang="ja-JP" altLang="en-US" sz="2000" b="1" dirty="0">
              <a:solidFill>
                <a:schemeClr val="tx1"/>
              </a:solidFill>
              <a:latin typeface="MS PGothic" charset="-128"/>
              <a:ea typeface="MS PGothic" charset="-128"/>
              <a:cs typeface="MS PGothic" charset="-128"/>
            </a:endParaRPr>
          </a:p>
        </p:txBody>
      </p:sp>
      <p:sp>
        <p:nvSpPr>
          <p:cNvPr id="20" name="正方形/長方形 19">
            <a:extLst>
              <a:ext uri="{FF2B5EF4-FFF2-40B4-BE49-F238E27FC236}">
                <a16:creationId xmlns:a16="http://schemas.microsoft.com/office/drawing/2014/main" id="{D904439C-EC72-A441-8B35-8899FDDE2F87}"/>
              </a:ext>
            </a:extLst>
          </p:cNvPr>
          <p:cNvSpPr/>
          <p:nvPr/>
        </p:nvSpPr>
        <p:spPr>
          <a:xfrm>
            <a:off x="5433539" y="4713259"/>
            <a:ext cx="1716966" cy="936035"/>
          </a:xfrm>
          <a:prstGeom prst="rect">
            <a:avLst/>
          </a:prstGeom>
          <a:solidFill>
            <a:schemeClr val="accent1">
              <a:lumMod val="20000"/>
              <a:lumOff val="80000"/>
            </a:schemeClr>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S PGothic" charset="-128"/>
                <a:ea typeface="MS PGothic" charset="-128"/>
                <a:cs typeface="MS PGothic" charset="-128"/>
              </a:rPr>
              <a:t>アプリ</a:t>
            </a:r>
            <a:endParaRPr kumimoji="1" lang="en-US" altLang="ja-JP" sz="2000" b="1" dirty="0">
              <a:solidFill>
                <a:schemeClr val="tx1"/>
              </a:solidFill>
              <a:latin typeface="MS PGothic" charset="-128"/>
              <a:ea typeface="MS PGothic" charset="-128"/>
              <a:cs typeface="MS PGothic" charset="-128"/>
            </a:endParaRPr>
          </a:p>
          <a:p>
            <a:pPr algn="ctr"/>
            <a:r>
              <a:rPr kumimoji="1" lang="ja-JP" altLang="en-US" sz="2000" b="1">
                <a:solidFill>
                  <a:schemeClr val="tx1"/>
                </a:solidFill>
                <a:latin typeface="MS PGothic" charset="-128"/>
                <a:ea typeface="MS PGothic" charset="-128"/>
                <a:cs typeface="MS PGothic" charset="-128"/>
              </a:rPr>
              <a:t>ケーション</a:t>
            </a:r>
            <a:endParaRPr kumimoji="1" lang="en-US" altLang="ja-JP" sz="2000" b="1" dirty="0">
              <a:solidFill>
                <a:schemeClr val="tx1"/>
              </a:solidFill>
              <a:latin typeface="MS PGothic" charset="-128"/>
              <a:ea typeface="MS PGothic" charset="-128"/>
              <a:cs typeface="MS PGothic" charset="-128"/>
            </a:endParaRPr>
          </a:p>
          <a:p>
            <a:pPr algn="ctr"/>
            <a:endParaRPr kumimoji="1" lang="ja-JP" altLang="en-US" sz="2000" b="1" dirty="0">
              <a:solidFill>
                <a:schemeClr val="tx1"/>
              </a:solidFill>
              <a:latin typeface="MS PGothic" charset="-128"/>
              <a:ea typeface="MS PGothic" charset="-128"/>
              <a:cs typeface="MS PGothic" charset="-128"/>
            </a:endParaRPr>
          </a:p>
        </p:txBody>
      </p:sp>
      <p:sp>
        <p:nvSpPr>
          <p:cNvPr id="22" name="正方形/長方形 21">
            <a:extLst>
              <a:ext uri="{FF2B5EF4-FFF2-40B4-BE49-F238E27FC236}">
                <a16:creationId xmlns:a16="http://schemas.microsoft.com/office/drawing/2014/main" id="{FE231DAE-1CB0-FA4E-9A02-1B2E788589BE}"/>
              </a:ext>
            </a:extLst>
          </p:cNvPr>
          <p:cNvSpPr/>
          <p:nvPr/>
        </p:nvSpPr>
        <p:spPr>
          <a:xfrm>
            <a:off x="5789970" y="5304025"/>
            <a:ext cx="1301279" cy="284398"/>
          </a:xfrm>
          <a:prstGeom prst="rect">
            <a:avLst/>
          </a:prstGeom>
          <a:solidFill>
            <a:srgbClr val="F7CECA"/>
          </a:solidFill>
          <a:ln w="28575">
            <a:solidFill>
              <a:srgbClr val="FF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S PGothic" charset="-128"/>
                <a:ea typeface="MS PGothic" charset="-128"/>
                <a:cs typeface="MS PGothic" charset="-128"/>
              </a:rPr>
              <a:t>機密情報</a:t>
            </a:r>
          </a:p>
        </p:txBody>
      </p:sp>
      <p:sp>
        <p:nvSpPr>
          <p:cNvPr id="23" name="上矢印 22">
            <a:extLst>
              <a:ext uri="{FF2B5EF4-FFF2-40B4-BE49-F238E27FC236}">
                <a16:creationId xmlns:a16="http://schemas.microsoft.com/office/drawing/2014/main" id="{019BDC24-053E-944D-8C3A-009E0294E756}"/>
              </a:ext>
            </a:extLst>
          </p:cNvPr>
          <p:cNvSpPr/>
          <p:nvPr/>
        </p:nvSpPr>
        <p:spPr>
          <a:xfrm rot="3741647">
            <a:off x="5348884" y="5442137"/>
            <a:ext cx="370293" cy="587328"/>
          </a:xfrm>
          <a:prstGeom prst="up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4" name="Cloud 12">
            <a:extLst>
              <a:ext uri="{FF2B5EF4-FFF2-40B4-BE49-F238E27FC236}">
                <a16:creationId xmlns:a16="http://schemas.microsoft.com/office/drawing/2014/main" id="{177E423D-1AAB-904D-997C-CD9AE74F13BE}"/>
              </a:ext>
            </a:extLst>
          </p:cNvPr>
          <p:cNvSpPr/>
          <p:nvPr/>
        </p:nvSpPr>
        <p:spPr>
          <a:xfrm>
            <a:off x="957056" y="4730175"/>
            <a:ext cx="1819252" cy="1253418"/>
          </a:xfrm>
          <a:prstGeom prst="cloud">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S PGothic" charset="-128"/>
                <a:ea typeface="MS PGothic" charset="-128"/>
                <a:cs typeface="MS PGothic" charset="-128"/>
              </a:rPr>
              <a:t>インターネット</a:t>
            </a:r>
          </a:p>
        </p:txBody>
      </p:sp>
      <p:sp>
        <p:nvSpPr>
          <p:cNvPr id="25" name="左矢印 24">
            <a:extLst>
              <a:ext uri="{FF2B5EF4-FFF2-40B4-BE49-F238E27FC236}">
                <a16:creationId xmlns:a16="http://schemas.microsoft.com/office/drawing/2014/main" id="{05968AB5-C708-6147-8626-EB138585ABDD}"/>
              </a:ext>
            </a:extLst>
          </p:cNvPr>
          <p:cNvSpPr/>
          <p:nvPr/>
        </p:nvSpPr>
        <p:spPr>
          <a:xfrm rot="347656">
            <a:off x="2098892" y="5065548"/>
            <a:ext cx="1597192" cy="507336"/>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S PGothic" charset="-128"/>
                <a:ea typeface="MS PGothic" charset="-128"/>
                <a:cs typeface="MS PGothic" charset="-128"/>
              </a:rPr>
              <a:t>不正な通信</a:t>
            </a:r>
          </a:p>
        </p:txBody>
      </p:sp>
      <p:sp>
        <p:nvSpPr>
          <p:cNvPr id="26" name="乗算記号 25">
            <a:extLst>
              <a:ext uri="{FF2B5EF4-FFF2-40B4-BE49-F238E27FC236}">
                <a16:creationId xmlns:a16="http://schemas.microsoft.com/office/drawing/2014/main" id="{E5E01C6E-AB2C-B84C-BDB3-E6C2F5406AAF}"/>
              </a:ext>
            </a:extLst>
          </p:cNvPr>
          <p:cNvSpPr/>
          <p:nvPr/>
        </p:nvSpPr>
        <p:spPr>
          <a:xfrm>
            <a:off x="2808405" y="4409665"/>
            <a:ext cx="437058" cy="1853327"/>
          </a:xfrm>
          <a:prstGeom prst="mathMultiply">
            <a:avLst>
              <a:gd name="adj1" fmla="val 8057"/>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7" name="テキスト ボックス 26">
            <a:extLst>
              <a:ext uri="{FF2B5EF4-FFF2-40B4-BE49-F238E27FC236}">
                <a16:creationId xmlns:a16="http://schemas.microsoft.com/office/drawing/2014/main" id="{8C31E910-7142-A14A-B432-E55EC327D3F5}"/>
              </a:ext>
            </a:extLst>
          </p:cNvPr>
          <p:cNvSpPr txBox="1"/>
          <p:nvPr/>
        </p:nvSpPr>
        <p:spPr>
          <a:xfrm>
            <a:off x="5749753" y="5702531"/>
            <a:ext cx="1415772" cy="461665"/>
          </a:xfrm>
          <a:prstGeom prst="rect">
            <a:avLst/>
          </a:prstGeom>
          <a:solidFill>
            <a:schemeClr val="accent2">
              <a:lumMod val="20000"/>
              <a:lumOff val="80000"/>
            </a:schemeClr>
          </a:solidFill>
          <a:ln w="25400">
            <a:solidFill>
              <a:schemeClr val="tx1"/>
            </a:solidFill>
          </a:ln>
        </p:spPr>
        <p:txBody>
          <a:bodyPr wrap="none" rtlCol="0">
            <a:spAutoFit/>
          </a:bodyPr>
          <a:lstStyle/>
          <a:p>
            <a:r>
              <a:rPr kumimoji="1" lang="ja-JP" altLang="en-US" sz="2400"/>
              <a:t>読み取り</a:t>
            </a:r>
          </a:p>
        </p:txBody>
      </p:sp>
      <p:sp>
        <p:nvSpPr>
          <p:cNvPr id="28" name="左矢印 27">
            <a:extLst>
              <a:ext uri="{FF2B5EF4-FFF2-40B4-BE49-F238E27FC236}">
                <a16:creationId xmlns:a16="http://schemas.microsoft.com/office/drawing/2014/main" id="{ADF94333-D184-C146-9B2B-FEE71608F606}"/>
              </a:ext>
            </a:extLst>
          </p:cNvPr>
          <p:cNvSpPr/>
          <p:nvPr/>
        </p:nvSpPr>
        <p:spPr>
          <a:xfrm rot="1807158">
            <a:off x="3072427" y="5706876"/>
            <a:ext cx="1042257" cy="432751"/>
          </a:xfrm>
          <a:prstGeom prst="lef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無効化</a:t>
            </a:r>
          </a:p>
        </p:txBody>
      </p:sp>
      <p:sp>
        <p:nvSpPr>
          <p:cNvPr id="21" name="正方形/長方形 20">
            <a:extLst>
              <a:ext uri="{FF2B5EF4-FFF2-40B4-BE49-F238E27FC236}">
                <a16:creationId xmlns:a16="http://schemas.microsoft.com/office/drawing/2014/main" id="{0F2A4F64-3570-274D-98E5-747B54927679}"/>
              </a:ext>
            </a:extLst>
          </p:cNvPr>
          <p:cNvSpPr/>
          <p:nvPr/>
        </p:nvSpPr>
        <p:spPr>
          <a:xfrm>
            <a:off x="3703342" y="5287804"/>
            <a:ext cx="1301279" cy="284398"/>
          </a:xfrm>
          <a:prstGeom prst="rect">
            <a:avLst/>
          </a:prstGeom>
          <a:solidFill>
            <a:srgbClr val="F7CECA"/>
          </a:solidFill>
          <a:ln w="28575">
            <a:solidFill>
              <a:srgbClr val="FF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S PGothic" charset="-128"/>
                <a:ea typeface="MS PGothic" charset="-128"/>
                <a:cs typeface="MS PGothic" charset="-128"/>
              </a:rPr>
              <a:t>機密情報</a:t>
            </a:r>
          </a:p>
        </p:txBody>
      </p:sp>
      <p:sp>
        <p:nvSpPr>
          <p:cNvPr id="30" name="爆発 1 29">
            <a:extLst>
              <a:ext uri="{FF2B5EF4-FFF2-40B4-BE49-F238E27FC236}">
                <a16:creationId xmlns:a16="http://schemas.microsoft.com/office/drawing/2014/main" id="{58C6E8FE-52A4-6242-9B33-32DABBEC804F}"/>
              </a:ext>
            </a:extLst>
          </p:cNvPr>
          <p:cNvSpPr/>
          <p:nvPr/>
        </p:nvSpPr>
        <p:spPr>
          <a:xfrm>
            <a:off x="4721788" y="4875609"/>
            <a:ext cx="1174085" cy="802639"/>
          </a:xfrm>
          <a:prstGeom prst="irregularSeal1">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S PGothic" charset="-128"/>
                <a:ea typeface="MS PGothic" charset="-128"/>
                <a:cs typeface="MS PGothic" charset="-128"/>
              </a:rPr>
              <a:t>マルウェア</a:t>
            </a:r>
            <a:endParaRPr kumimoji="1" lang="ja-JP" altLang="en-US" sz="1400" b="1" dirty="0">
              <a:solidFill>
                <a:schemeClr val="bg1"/>
              </a:solidFill>
              <a:latin typeface="MS PGothic" charset="-128"/>
              <a:ea typeface="MS PGothic" charset="-128"/>
              <a:cs typeface="MS PGothic" charset="-128"/>
            </a:endParaRPr>
          </a:p>
        </p:txBody>
      </p:sp>
      <p:sp>
        <p:nvSpPr>
          <p:cNvPr id="17" name="正方形/長方形 10">
            <a:extLst>
              <a:ext uri="{FF2B5EF4-FFF2-40B4-BE49-F238E27FC236}">
                <a16:creationId xmlns:a16="http://schemas.microsoft.com/office/drawing/2014/main" id="{26DD07B7-FFF7-C14F-9DF6-6E966F3A8596}"/>
              </a:ext>
            </a:extLst>
          </p:cNvPr>
          <p:cNvSpPr/>
          <p:nvPr/>
        </p:nvSpPr>
        <p:spPr>
          <a:xfrm>
            <a:off x="3245463" y="6363746"/>
            <a:ext cx="3967024" cy="4353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a:solidFill>
                  <a:schemeClr val="tx1"/>
                </a:solidFill>
              </a:rPr>
              <a:t>ハイパーバイザー</a:t>
            </a:r>
            <a:endParaRPr kumimoji="1" lang="ja-JP" altLang="en-US" sz="3200" b="1" dirty="0">
              <a:solidFill>
                <a:schemeClr val="tx1"/>
              </a:solidFill>
            </a:endParaRPr>
          </a:p>
        </p:txBody>
      </p:sp>
      <p:sp>
        <p:nvSpPr>
          <p:cNvPr id="29" name="爆発 1 28">
            <a:extLst>
              <a:ext uri="{FF2B5EF4-FFF2-40B4-BE49-F238E27FC236}">
                <a16:creationId xmlns:a16="http://schemas.microsoft.com/office/drawing/2014/main" id="{48D5C8CE-25CD-BA47-8F67-CB726A1A40D3}"/>
              </a:ext>
            </a:extLst>
          </p:cNvPr>
          <p:cNvSpPr/>
          <p:nvPr/>
        </p:nvSpPr>
        <p:spPr>
          <a:xfrm>
            <a:off x="2543529" y="6058500"/>
            <a:ext cx="1174085" cy="802639"/>
          </a:xfrm>
          <a:prstGeom prst="irregularSeal1">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bg1"/>
                </a:solidFill>
                <a:latin typeface="MS PGothic" charset="-128"/>
                <a:ea typeface="MS PGothic" charset="-128"/>
                <a:cs typeface="MS PGothic" charset="-128"/>
              </a:rPr>
              <a:t>攻撃</a:t>
            </a:r>
            <a:endParaRPr kumimoji="1" lang="ja-JP" altLang="en-US" b="1" dirty="0">
              <a:solidFill>
                <a:schemeClr val="bg1"/>
              </a:solidFill>
              <a:latin typeface="MS PGothic" charset="-128"/>
              <a:ea typeface="MS PGothic" charset="-128"/>
              <a:cs typeface="MS PGothic" charset="-128"/>
            </a:endParaRPr>
          </a:p>
        </p:txBody>
      </p:sp>
      <p:sp>
        <p:nvSpPr>
          <p:cNvPr id="5" name="左カーブ矢印 4">
            <a:extLst>
              <a:ext uri="{FF2B5EF4-FFF2-40B4-BE49-F238E27FC236}">
                <a16:creationId xmlns:a16="http://schemas.microsoft.com/office/drawing/2014/main" id="{F3F2086A-B2DF-ED44-8C42-02049FB31DC1}"/>
              </a:ext>
            </a:extLst>
          </p:cNvPr>
          <p:cNvSpPr/>
          <p:nvPr/>
        </p:nvSpPr>
        <p:spPr>
          <a:xfrm flipV="1">
            <a:off x="7288981" y="5966779"/>
            <a:ext cx="764498" cy="665792"/>
          </a:xfrm>
          <a:prstGeom prst="curved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6" name="テキスト ボックス 5">
            <a:extLst>
              <a:ext uri="{FF2B5EF4-FFF2-40B4-BE49-F238E27FC236}">
                <a16:creationId xmlns:a16="http://schemas.microsoft.com/office/drawing/2014/main" id="{075A6556-925C-6B48-B3A7-B33D7D52CBD7}"/>
              </a:ext>
            </a:extLst>
          </p:cNvPr>
          <p:cNvSpPr txBox="1"/>
          <p:nvPr/>
        </p:nvSpPr>
        <p:spPr>
          <a:xfrm>
            <a:off x="7654514" y="5616264"/>
            <a:ext cx="902811" cy="523220"/>
          </a:xfrm>
          <a:prstGeom prst="rect">
            <a:avLst/>
          </a:prstGeom>
          <a:noFill/>
        </p:spPr>
        <p:txBody>
          <a:bodyPr wrap="none" rtlCol="0">
            <a:spAutoFit/>
          </a:bodyPr>
          <a:lstStyle/>
          <a:p>
            <a:r>
              <a:rPr kumimoji="1" lang="ja-JP" altLang="en-US" sz="2800"/>
              <a:t>監視</a:t>
            </a:r>
          </a:p>
        </p:txBody>
      </p:sp>
    </p:spTree>
    <p:extLst>
      <p:ext uri="{BB962C8B-B14F-4D97-AF65-F5344CB8AC3E}">
        <p14:creationId xmlns:p14="http://schemas.microsoft.com/office/powerpoint/2010/main" val="59351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26"/>
                                        </p:tgtEl>
                                      </p:cBhvr>
                                    </p:animEffect>
                                    <p:set>
                                      <p:cBhvr>
                                        <p:cTn id="11" dur="1" fill="hold">
                                          <p:stCondLst>
                                            <p:cond delay="499"/>
                                          </p:stCondLst>
                                        </p:cTn>
                                        <p:tgtEl>
                                          <p:spTgt spid="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0.00086 0.00092 L -0.26059 -0.01829 " pathEditMode="relative" rAng="0" ptsTypes="AA">
                                      <p:cBhvr>
                                        <p:cTn id="23" dur="2000" fill="hold"/>
                                        <p:tgtEl>
                                          <p:spTgt spid="21"/>
                                        </p:tgtEl>
                                        <p:attrNameLst>
                                          <p:attrName>ppt_x</p:attrName>
                                          <p:attrName>ppt_y</p:attrName>
                                        </p:attrNameLst>
                                      </p:cBhvr>
                                      <p:rCtr x="-13073" y="-972"/>
                                    </p:animMotion>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21" grpId="0" animBg="1"/>
      <p:bldP spid="29"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Intel SGX</a:t>
            </a:r>
            <a:r>
              <a:rPr lang="ja-JP" altLang="en-US" dirty="0"/>
              <a:t>を用いた情報漏洩対策</a:t>
            </a:r>
            <a:endParaRPr kumimoji="1" lang="ja-JP" altLang="en-US" strike="sngStrike" dirty="0"/>
          </a:p>
        </p:txBody>
      </p:sp>
      <p:sp>
        <p:nvSpPr>
          <p:cNvPr id="3" name="Content Placeholder 2"/>
          <p:cNvSpPr>
            <a:spLocks noGrp="1"/>
          </p:cNvSpPr>
          <p:nvPr>
            <p:ph idx="1"/>
          </p:nvPr>
        </p:nvSpPr>
        <p:spPr/>
        <p:txBody>
          <a:bodyPr/>
          <a:lstStyle/>
          <a:p>
            <a:r>
              <a:rPr lang="ja-JP" altLang="en-US" dirty="0"/>
              <a:t>アプリケーション内に保護領域（</a:t>
            </a:r>
            <a:r>
              <a:rPr lang="en-US" altLang="ja-JP" dirty="0"/>
              <a:t>Enclave</a:t>
            </a:r>
            <a:r>
              <a:rPr lang="ja-JP" altLang="en-US" dirty="0"/>
              <a:t>）を作成</a:t>
            </a:r>
            <a:endParaRPr kumimoji="1" lang="en-US" altLang="ja-JP" dirty="0"/>
          </a:p>
          <a:p>
            <a:pPr lvl="1"/>
            <a:r>
              <a:rPr kumimoji="1" lang="en-US" altLang="ja-JP" dirty="0"/>
              <a:t>Enclave</a:t>
            </a:r>
            <a:r>
              <a:rPr kumimoji="1" lang="ja-JP" altLang="en-US" dirty="0"/>
              <a:t>内で機密情報を扱うことで情報漏洩を防止</a:t>
            </a:r>
            <a:endParaRPr kumimoji="1" lang="en-US" altLang="ja-JP" dirty="0"/>
          </a:p>
          <a:p>
            <a:pPr lvl="1"/>
            <a:r>
              <a:rPr lang="ja-JP" altLang="en-US" dirty="0"/>
              <a:t>外部から</a:t>
            </a:r>
            <a:r>
              <a:rPr lang="en-US" altLang="ja-JP" dirty="0"/>
              <a:t>Enclave</a:t>
            </a:r>
            <a:r>
              <a:rPr lang="ja-JP" altLang="en-US" dirty="0"/>
              <a:t>内の情報にアクセスできない</a:t>
            </a:r>
            <a:endParaRPr lang="en-US" altLang="ja-JP" dirty="0"/>
          </a:p>
          <a:p>
            <a:pPr lvl="2"/>
            <a:r>
              <a:rPr lang="en-US" altLang="ja-JP" dirty="0"/>
              <a:t>OS</a:t>
            </a:r>
            <a:r>
              <a:rPr lang="ja-JP" altLang="en-US" dirty="0"/>
              <a:t>やハイパーバイザでさえも</a:t>
            </a:r>
            <a:endParaRPr lang="en-US" altLang="ja-JP" dirty="0"/>
          </a:p>
          <a:p>
            <a:pPr lvl="1"/>
            <a:r>
              <a:rPr lang="ja-JP" altLang="en-US" dirty="0"/>
              <a:t>実行中のプログラムを改ざんすることもできない</a:t>
            </a:r>
            <a:endParaRPr kumimoji="1" lang="ja-JP" altLang="en-US" dirty="0"/>
          </a:p>
          <a:p>
            <a:pPr lvl="2"/>
            <a:r>
              <a:rPr kumimoji="1" lang="ja-JP" altLang="en-US" dirty="0"/>
              <a:t>改ざんしたプログラム</a:t>
            </a:r>
            <a:r>
              <a:rPr lang="ja-JP" altLang="en-US" dirty="0"/>
              <a:t>は</a:t>
            </a:r>
            <a:r>
              <a:rPr kumimoji="1" lang="en-US" altLang="ja-JP" dirty="0"/>
              <a:t>Enclave</a:t>
            </a:r>
            <a:r>
              <a:rPr kumimoji="1" lang="ja-JP" altLang="en-US" dirty="0"/>
              <a:t>で実行できない</a:t>
            </a:r>
            <a:endParaRPr kumimoji="1" lang="en-US" altLang="ja-JP" dirty="0"/>
          </a:p>
        </p:txBody>
      </p:sp>
      <p:sp>
        <p:nvSpPr>
          <p:cNvPr id="13" name="正方形/長方形 10"/>
          <p:cNvSpPr/>
          <p:nvPr/>
        </p:nvSpPr>
        <p:spPr>
          <a:xfrm>
            <a:off x="2616721" y="6103904"/>
            <a:ext cx="5405938" cy="62077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tx1"/>
                </a:solidFill>
              </a:rPr>
              <a:t>OS</a:t>
            </a:r>
            <a:endParaRPr kumimoji="1" lang="ja-JP" altLang="en-US" sz="3600" b="1" dirty="0">
              <a:solidFill>
                <a:schemeClr val="tx1"/>
              </a:solidFill>
            </a:endParaRPr>
          </a:p>
        </p:txBody>
      </p:sp>
      <p:sp>
        <p:nvSpPr>
          <p:cNvPr id="19" name="スライド番号プレースホルダー 18"/>
          <p:cNvSpPr>
            <a:spLocks noGrp="1"/>
          </p:cNvSpPr>
          <p:nvPr>
            <p:ph type="sldNum" sz="quarter" idx="12"/>
          </p:nvPr>
        </p:nvSpPr>
        <p:spPr/>
        <p:txBody>
          <a:bodyPr/>
          <a:lstStyle/>
          <a:p>
            <a:fld id="{C6BF4F0F-E9AC-E14D-8A5B-B9D0A2FE0313}" type="slidenum">
              <a:rPr kumimoji="1" lang="ja-JP" altLang="en-US" smtClean="0"/>
              <a:t>4</a:t>
            </a:fld>
            <a:endParaRPr kumimoji="1" lang="ja-JP" altLang="en-US"/>
          </a:p>
        </p:txBody>
      </p:sp>
      <p:sp>
        <p:nvSpPr>
          <p:cNvPr id="17" name="テキスト ボックス 16">
            <a:extLst>
              <a:ext uri="{FF2B5EF4-FFF2-40B4-BE49-F238E27FC236}">
                <a16:creationId xmlns:a16="http://schemas.microsoft.com/office/drawing/2014/main" id="{D927E9E8-BC75-E948-9378-B315ABBAC471}"/>
              </a:ext>
            </a:extLst>
          </p:cNvPr>
          <p:cNvSpPr txBox="1"/>
          <p:nvPr/>
        </p:nvSpPr>
        <p:spPr>
          <a:xfrm>
            <a:off x="6190169" y="4562831"/>
            <a:ext cx="1714351" cy="830997"/>
          </a:xfrm>
          <a:prstGeom prst="rect">
            <a:avLst/>
          </a:prstGeom>
          <a:noFill/>
          <a:ln w="25400">
            <a:noFill/>
          </a:ln>
        </p:spPr>
        <p:txBody>
          <a:bodyPr wrap="square" rtlCol="0">
            <a:spAutoFit/>
          </a:bodyPr>
          <a:lstStyle/>
          <a:p>
            <a:r>
              <a:rPr kumimoji="1" lang="en-US" altLang="ja-JP" sz="2400" b="1" dirty="0"/>
              <a:t>SGX</a:t>
            </a:r>
            <a:r>
              <a:rPr kumimoji="1" lang="ja-JP" altLang="en-US" sz="2400" b="1" dirty="0"/>
              <a:t>アプリ</a:t>
            </a:r>
            <a:endParaRPr kumimoji="1" lang="en-US" altLang="ja-JP" sz="2400" b="1" dirty="0"/>
          </a:p>
          <a:p>
            <a:r>
              <a:rPr kumimoji="1" lang="ja-JP" altLang="en-US" sz="2400" b="1" dirty="0"/>
              <a:t>ケーション</a:t>
            </a:r>
            <a:endParaRPr kumimoji="1" lang="en-US" altLang="ja-JP" sz="2400" b="1" dirty="0"/>
          </a:p>
        </p:txBody>
      </p:sp>
      <p:sp>
        <p:nvSpPr>
          <p:cNvPr id="18" name="正方形/長方形 17">
            <a:extLst>
              <a:ext uri="{FF2B5EF4-FFF2-40B4-BE49-F238E27FC236}">
                <a16:creationId xmlns:a16="http://schemas.microsoft.com/office/drawing/2014/main" id="{50E7DCD9-0F4C-174E-86F4-AE3D089FE887}"/>
              </a:ext>
            </a:extLst>
          </p:cNvPr>
          <p:cNvSpPr/>
          <p:nvPr/>
        </p:nvSpPr>
        <p:spPr>
          <a:xfrm>
            <a:off x="2616720" y="4408863"/>
            <a:ext cx="5405939" cy="143360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0" name="正方形/長方形 19">
            <a:extLst>
              <a:ext uri="{FF2B5EF4-FFF2-40B4-BE49-F238E27FC236}">
                <a16:creationId xmlns:a16="http://schemas.microsoft.com/office/drawing/2014/main" id="{47D2EFA9-644D-7947-B2E1-BAEF29A144AB}"/>
              </a:ext>
            </a:extLst>
          </p:cNvPr>
          <p:cNvSpPr/>
          <p:nvPr/>
        </p:nvSpPr>
        <p:spPr>
          <a:xfrm>
            <a:off x="2689138" y="4477866"/>
            <a:ext cx="2386785" cy="128184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err="1">
                <a:solidFill>
                  <a:schemeClr val="tx1"/>
                </a:solidFill>
                <a:latin typeface="MS PGothic" charset="-128"/>
                <a:ea typeface="MS PGothic" charset="-128"/>
                <a:cs typeface="MS PGothic" charset="-128"/>
              </a:rPr>
              <a:t>Enclave</a:t>
            </a:r>
            <a:endParaRPr kumimoji="1" lang="en-US" altLang="ja-JP" sz="3200" dirty="0">
              <a:solidFill>
                <a:schemeClr val="tx1"/>
              </a:solidFill>
              <a:latin typeface="MS PGothic" charset="-128"/>
              <a:ea typeface="MS PGothic" charset="-128"/>
              <a:cs typeface="MS PGothic" charset="-128"/>
            </a:endParaRPr>
          </a:p>
          <a:p>
            <a:pPr algn="ctr"/>
            <a:endParaRPr kumimoji="1" lang="en-US" altLang="ja-JP" sz="3200" dirty="0">
              <a:solidFill>
                <a:schemeClr val="tx1"/>
              </a:solidFill>
              <a:latin typeface="MS PGothic" charset="-128"/>
              <a:ea typeface="MS PGothic" charset="-128"/>
              <a:cs typeface="MS PGothic" charset="-128"/>
            </a:endParaRPr>
          </a:p>
          <a:p>
            <a:pPr algn="ctr"/>
            <a:endParaRPr kumimoji="1" lang="en-US" altLang="ja-JP" sz="3200" dirty="0">
              <a:solidFill>
                <a:schemeClr val="tx1"/>
              </a:solidFill>
              <a:latin typeface="MS PGothic" charset="-128"/>
              <a:ea typeface="MS PGothic" charset="-128"/>
              <a:cs typeface="MS PGothic" charset="-128"/>
            </a:endParaRPr>
          </a:p>
        </p:txBody>
      </p:sp>
      <p:sp>
        <p:nvSpPr>
          <p:cNvPr id="16" name="正方形/長方形 15">
            <a:extLst>
              <a:ext uri="{FF2B5EF4-FFF2-40B4-BE49-F238E27FC236}">
                <a16:creationId xmlns:a16="http://schemas.microsoft.com/office/drawing/2014/main" id="{6833DDD9-547C-0840-BDC6-4144DC360D8B}"/>
              </a:ext>
            </a:extLst>
          </p:cNvPr>
          <p:cNvSpPr/>
          <p:nvPr/>
        </p:nvSpPr>
        <p:spPr>
          <a:xfrm>
            <a:off x="3150624" y="5097977"/>
            <a:ext cx="1453570" cy="536583"/>
          </a:xfrm>
          <a:prstGeom prst="rect">
            <a:avLst/>
          </a:prstGeom>
          <a:solidFill>
            <a:srgbClr val="F7CECA"/>
          </a:solidFill>
          <a:ln w="28575">
            <a:solidFill>
              <a:srgbClr val="FF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charset="-128"/>
                <a:ea typeface="MS PGothic" charset="-128"/>
                <a:cs typeface="MS PGothic" charset="-128"/>
              </a:rPr>
              <a:t>機密情報</a:t>
            </a:r>
          </a:p>
        </p:txBody>
      </p:sp>
      <p:sp>
        <p:nvSpPr>
          <p:cNvPr id="14" name="上矢印 11"/>
          <p:cNvSpPr/>
          <p:nvPr/>
        </p:nvSpPr>
        <p:spPr>
          <a:xfrm rot="19305523">
            <a:off x="4572436" y="5521507"/>
            <a:ext cx="396767" cy="889537"/>
          </a:xfrm>
          <a:prstGeom prst="upArrow">
            <a:avLst>
              <a:gd name="adj1" fmla="val 50000"/>
              <a:gd name="adj2" fmla="val 5349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乗算記号 12"/>
          <p:cNvSpPr/>
          <p:nvPr/>
        </p:nvSpPr>
        <p:spPr>
          <a:xfrm>
            <a:off x="3577152" y="5694008"/>
            <a:ext cx="2522292" cy="613672"/>
          </a:xfrm>
          <a:prstGeom prst="mathMultiply">
            <a:avLst>
              <a:gd name="adj1" fmla="val 1834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20">
            <a:extLst>
              <a:ext uri="{FF2B5EF4-FFF2-40B4-BE49-F238E27FC236}">
                <a16:creationId xmlns:a16="http://schemas.microsoft.com/office/drawing/2014/main" id="{DD996F54-D8AC-6D4B-A3BB-209B3AA7DD7C}"/>
              </a:ext>
            </a:extLst>
          </p:cNvPr>
          <p:cNvPicPr>
            <a:picLocks noChangeAspect="1"/>
          </p:cNvPicPr>
          <p:nvPr/>
        </p:nvPicPr>
        <p:blipFill>
          <a:blip r:embed="rId3"/>
          <a:stretch>
            <a:fillRect/>
          </a:stretch>
        </p:blipFill>
        <p:spPr>
          <a:xfrm>
            <a:off x="295646" y="4756296"/>
            <a:ext cx="1782617" cy="1782617"/>
          </a:xfrm>
          <a:prstGeom prst="rect">
            <a:avLst/>
          </a:prstGeom>
        </p:spPr>
      </p:pic>
      <p:sp>
        <p:nvSpPr>
          <p:cNvPr id="26" name="正方形/長方形 28">
            <a:extLst>
              <a:ext uri="{FF2B5EF4-FFF2-40B4-BE49-F238E27FC236}">
                <a16:creationId xmlns:a16="http://schemas.microsoft.com/office/drawing/2014/main" id="{43D936EF-72D4-4046-A038-44FDBA26A5CF}"/>
              </a:ext>
            </a:extLst>
          </p:cNvPr>
          <p:cNvSpPr/>
          <p:nvPr/>
        </p:nvSpPr>
        <p:spPr>
          <a:xfrm>
            <a:off x="857761" y="5625091"/>
            <a:ext cx="663873" cy="47881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SGX</a:t>
            </a:r>
            <a:endParaRPr kumimoji="1" lang="ja-JP" altLang="en-US" b="1" dirty="0"/>
          </a:p>
        </p:txBody>
      </p:sp>
      <p:sp>
        <p:nvSpPr>
          <p:cNvPr id="27" name="右矢印 30">
            <a:extLst>
              <a:ext uri="{FF2B5EF4-FFF2-40B4-BE49-F238E27FC236}">
                <a16:creationId xmlns:a16="http://schemas.microsoft.com/office/drawing/2014/main" id="{1B923A9C-A80C-0F47-95A0-182DD58FFCA9}"/>
              </a:ext>
            </a:extLst>
          </p:cNvPr>
          <p:cNvSpPr/>
          <p:nvPr/>
        </p:nvSpPr>
        <p:spPr>
          <a:xfrm rot="20264626">
            <a:off x="1687572" y="5232350"/>
            <a:ext cx="1372921" cy="641451"/>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n>
                  <a:solidFill>
                    <a:schemeClr val="tx1"/>
                  </a:solidFill>
                </a:ln>
                <a:solidFill>
                  <a:schemeClr val="tx1"/>
                </a:solidFill>
              </a:rPr>
              <a:t>保護</a:t>
            </a:r>
          </a:p>
        </p:txBody>
      </p:sp>
    </p:spTree>
    <p:extLst>
      <p:ext uri="{BB962C8B-B14F-4D97-AF65-F5344CB8AC3E}">
        <p14:creationId xmlns:p14="http://schemas.microsoft.com/office/powerpoint/2010/main" val="4547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SGX</a:t>
            </a:r>
            <a:r>
              <a:rPr kumimoji="1" lang="ja-JP" altLang="en-US" dirty="0"/>
              <a:t>アプリケーションの</a:t>
            </a:r>
            <a:br>
              <a:rPr kumimoji="1" lang="en-US" altLang="ja-JP" dirty="0"/>
            </a:br>
            <a:r>
              <a:rPr kumimoji="1" lang="ja-JP" altLang="en-US" dirty="0"/>
              <a:t>マイグレーション</a:t>
            </a:r>
          </a:p>
        </p:txBody>
      </p:sp>
      <p:sp>
        <p:nvSpPr>
          <p:cNvPr id="3" name="Content Placeholder 2"/>
          <p:cNvSpPr>
            <a:spLocks noGrp="1"/>
          </p:cNvSpPr>
          <p:nvPr>
            <p:ph idx="1"/>
          </p:nvPr>
        </p:nvSpPr>
        <p:spPr/>
        <p:txBody>
          <a:bodyPr/>
          <a:lstStyle/>
          <a:p>
            <a:r>
              <a:rPr lang="en-US" altLang="ja-JP" dirty="0"/>
              <a:t>SGX</a:t>
            </a:r>
            <a:r>
              <a:rPr lang="ja-JP" altLang="en-US" dirty="0"/>
              <a:t>アプリケーションも別のホストにマイグレーションできること</a:t>
            </a:r>
            <a:r>
              <a:rPr lang="ja-JP" altLang="en-US"/>
              <a:t>が望ましい</a:t>
            </a:r>
            <a:endParaRPr lang="en-US" altLang="ja-JP" dirty="0"/>
          </a:p>
          <a:p>
            <a:pPr lvl="1"/>
            <a:r>
              <a:rPr lang="ja-JP" altLang="en-US"/>
              <a:t>ホストのメンテナンス時でも実行を継続することができる</a:t>
            </a:r>
            <a:endParaRPr lang="en-US" altLang="ja-JP" dirty="0"/>
          </a:p>
          <a:p>
            <a:pPr lvl="1"/>
            <a:r>
              <a:rPr lang="ja-JP" altLang="en-US"/>
              <a:t>近年、コンテナが普及し重要性が増している</a:t>
            </a:r>
            <a:endParaRPr lang="en-US" altLang="ja-JP" dirty="0"/>
          </a:p>
          <a:p>
            <a:pPr lvl="2"/>
            <a:r>
              <a:rPr lang="ja-JP" altLang="en-US"/>
              <a:t>コンテナ：アプリケーションを中心とした仮想環境</a:t>
            </a:r>
            <a:endParaRPr lang="en-US" altLang="ja-JP" dirty="0"/>
          </a:p>
          <a:p>
            <a:pPr lvl="1"/>
            <a:r>
              <a:rPr lang="ja-JP" altLang="en-US"/>
              <a:t>アプリケーション</a:t>
            </a:r>
            <a:r>
              <a:rPr lang="ja-JP" altLang="en-US" dirty="0"/>
              <a:t>の内部状態を保存し、移送先ホストで復元することで</a:t>
            </a:r>
            <a:r>
              <a:rPr lang="ja-JP" altLang="en-US"/>
              <a:t>移動させる</a:t>
            </a:r>
            <a:endParaRPr kumimoji="1" lang="en-US" altLang="ja-JP" dirty="0"/>
          </a:p>
        </p:txBody>
      </p:sp>
      <p:sp>
        <p:nvSpPr>
          <p:cNvPr id="4" name="Slide Number Placeholder 3"/>
          <p:cNvSpPr>
            <a:spLocks noGrp="1"/>
          </p:cNvSpPr>
          <p:nvPr>
            <p:ph type="sldNum" sz="quarter" idx="12"/>
          </p:nvPr>
        </p:nvSpPr>
        <p:spPr/>
        <p:txBody>
          <a:bodyPr/>
          <a:lstStyle/>
          <a:p>
            <a:fld id="{C6BF4F0F-E9AC-E14D-8A5B-B9D0A2FE0313}" type="slidenum">
              <a:rPr lang="ja-JP" altLang="en-US" smtClean="0"/>
              <a:pPr/>
              <a:t>5</a:t>
            </a:fld>
            <a:endParaRPr lang="ja-JP" altLang="en-US" dirty="0"/>
          </a:p>
        </p:txBody>
      </p:sp>
      <p:sp>
        <p:nvSpPr>
          <p:cNvPr id="24" name="四角形吹き出し 23">
            <a:extLst>
              <a:ext uri="{FF2B5EF4-FFF2-40B4-BE49-F238E27FC236}">
                <a16:creationId xmlns:a16="http://schemas.microsoft.com/office/drawing/2014/main" id="{2A4B67D2-4DF5-984F-8ECC-91E7EEE43BC9}"/>
              </a:ext>
            </a:extLst>
          </p:cNvPr>
          <p:cNvSpPr/>
          <p:nvPr/>
        </p:nvSpPr>
        <p:spPr>
          <a:xfrm>
            <a:off x="3173435" y="6045199"/>
            <a:ext cx="1725946" cy="533399"/>
          </a:xfrm>
          <a:prstGeom prst="wedgeRectCallout">
            <a:avLst>
              <a:gd name="adj1" fmla="val -78788"/>
              <a:gd name="adj2" fmla="val 40948"/>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S PGothic" charset="-128"/>
                <a:ea typeface="MS PGothic" charset="-128"/>
                <a:cs typeface="MS PGothic" charset="-128"/>
              </a:rPr>
              <a:t>メンテナンス</a:t>
            </a:r>
          </a:p>
        </p:txBody>
      </p:sp>
      <p:sp>
        <p:nvSpPr>
          <p:cNvPr id="26" name="右矢印 25">
            <a:extLst>
              <a:ext uri="{FF2B5EF4-FFF2-40B4-BE49-F238E27FC236}">
                <a16:creationId xmlns:a16="http://schemas.microsoft.com/office/drawing/2014/main" id="{55C1BC06-78ED-194D-A092-E6E9988585EC}"/>
              </a:ext>
            </a:extLst>
          </p:cNvPr>
          <p:cNvSpPr/>
          <p:nvPr/>
        </p:nvSpPr>
        <p:spPr>
          <a:xfrm>
            <a:off x="3035788" y="5185194"/>
            <a:ext cx="2750933" cy="948907"/>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マイグレーション</a:t>
            </a:r>
          </a:p>
        </p:txBody>
      </p:sp>
      <p:sp>
        <p:nvSpPr>
          <p:cNvPr id="28" name="TextBox 4">
            <a:extLst>
              <a:ext uri="{FF2B5EF4-FFF2-40B4-BE49-F238E27FC236}">
                <a16:creationId xmlns:a16="http://schemas.microsoft.com/office/drawing/2014/main" id="{0062399A-506B-9846-A732-6B1168129256}"/>
              </a:ext>
            </a:extLst>
          </p:cNvPr>
          <p:cNvSpPr txBox="1"/>
          <p:nvPr/>
        </p:nvSpPr>
        <p:spPr>
          <a:xfrm>
            <a:off x="5948115" y="6381751"/>
            <a:ext cx="1569660" cy="369332"/>
          </a:xfrm>
          <a:prstGeom prst="rect">
            <a:avLst/>
          </a:prstGeom>
          <a:noFill/>
        </p:spPr>
        <p:txBody>
          <a:bodyPr wrap="none" rtlCol="0">
            <a:spAutoFit/>
          </a:bodyPr>
          <a:lstStyle/>
          <a:p>
            <a:r>
              <a:rPr kumimoji="1" lang="ja-JP" altLang="en-US" b="1" dirty="0"/>
              <a:t>移送先</a:t>
            </a:r>
            <a:r>
              <a:rPr lang="ja-JP" altLang="en-US" b="1" dirty="0"/>
              <a:t>ホスト</a:t>
            </a:r>
            <a:endParaRPr kumimoji="1" lang="ja-JP" altLang="en-US" b="1" dirty="0"/>
          </a:p>
        </p:txBody>
      </p:sp>
      <p:sp>
        <p:nvSpPr>
          <p:cNvPr id="29" name="TextBox 4">
            <a:extLst>
              <a:ext uri="{FF2B5EF4-FFF2-40B4-BE49-F238E27FC236}">
                <a16:creationId xmlns:a16="http://schemas.microsoft.com/office/drawing/2014/main" id="{312DC7C9-5A56-E34C-8A29-C390908E80FF}"/>
              </a:ext>
            </a:extLst>
          </p:cNvPr>
          <p:cNvSpPr txBox="1"/>
          <p:nvPr/>
        </p:nvSpPr>
        <p:spPr>
          <a:xfrm>
            <a:off x="1177205" y="6381751"/>
            <a:ext cx="1569660" cy="369332"/>
          </a:xfrm>
          <a:prstGeom prst="rect">
            <a:avLst/>
          </a:prstGeom>
          <a:noFill/>
        </p:spPr>
        <p:txBody>
          <a:bodyPr wrap="none" rtlCol="0">
            <a:spAutoFit/>
          </a:bodyPr>
          <a:lstStyle/>
          <a:p>
            <a:r>
              <a:rPr kumimoji="1" lang="ja-JP" altLang="en-US" b="1" dirty="0"/>
              <a:t>移送元</a:t>
            </a:r>
            <a:r>
              <a:rPr lang="ja-JP" altLang="en-US" b="1" dirty="0"/>
              <a:t>ホスト</a:t>
            </a:r>
            <a:endParaRPr kumimoji="1" lang="ja-JP" altLang="en-US" b="1" dirty="0"/>
          </a:p>
        </p:txBody>
      </p:sp>
      <p:sp>
        <p:nvSpPr>
          <p:cNvPr id="20" name="正方形/長方形 19">
            <a:extLst>
              <a:ext uri="{FF2B5EF4-FFF2-40B4-BE49-F238E27FC236}">
                <a16:creationId xmlns:a16="http://schemas.microsoft.com/office/drawing/2014/main" id="{0D7C544B-E58B-B144-97A8-C163ED3393AD}"/>
              </a:ext>
            </a:extLst>
          </p:cNvPr>
          <p:cNvSpPr/>
          <p:nvPr/>
        </p:nvSpPr>
        <p:spPr>
          <a:xfrm>
            <a:off x="1030443" y="5199142"/>
            <a:ext cx="1865651" cy="1008323"/>
          </a:xfrm>
          <a:prstGeom prst="rect">
            <a:avLst/>
          </a:prstGeom>
          <a:solidFill>
            <a:schemeClr val="accent6">
              <a:lumMod val="20000"/>
              <a:lumOff val="80000"/>
              <a:alpha val="88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rPr>
              <a:t>コンテナ</a:t>
            </a:r>
            <a:endParaRPr kumimoji="1" lang="ja-JP" altLang="en-US" sz="2400" b="1" dirty="0">
              <a:solidFill>
                <a:schemeClr val="tx1"/>
              </a:solidFill>
            </a:endParaRPr>
          </a:p>
        </p:txBody>
      </p:sp>
    </p:spTree>
    <p:extLst>
      <p:ext uri="{BB962C8B-B14F-4D97-AF65-F5344CB8AC3E}">
        <p14:creationId xmlns:p14="http://schemas.microsoft.com/office/powerpoint/2010/main" val="30556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2.22222E-6 -3.33333E-6 L 0.5217 0.00371 " pathEditMode="relative" rAng="0" ptsTypes="AA">
                                      <p:cBhvr>
                                        <p:cTn id="16" dur="2000" fill="hold"/>
                                        <p:tgtEl>
                                          <p:spTgt spid="20"/>
                                        </p:tgtEl>
                                        <p:attrNameLst>
                                          <p:attrName>ppt_x</p:attrName>
                                          <p:attrName>ppt_y</p:attrName>
                                        </p:attrNameLst>
                                      </p:cBhvr>
                                      <p:rCtr x="26076"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8A3F299-5973-C548-9A3B-F6BA0AD8809A}"/>
              </a:ext>
            </a:extLst>
          </p:cNvPr>
          <p:cNvPicPr>
            <a:picLocks noChangeAspect="1"/>
          </p:cNvPicPr>
          <p:nvPr/>
        </p:nvPicPr>
        <p:blipFill>
          <a:blip r:embed="rId3"/>
          <a:stretch>
            <a:fillRect/>
          </a:stretch>
        </p:blipFill>
        <p:spPr>
          <a:xfrm>
            <a:off x="4593964" y="5708004"/>
            <a:ext cx="1131300" cy="1131300"/>
          </a:xfrm>
          <a:prstGeom prst="rect">
            <a:avLst/>
          </a:prstGeom>
        </p:spPr>
      </p:pic>
      <p:sp>
        <p:nvSpPr>
          <p:cNvPr id="2" name="タイトル 1"/>
          <p:cNvSpPr>
            <a:spLocks noGrp="1"/>
          </p:cNvSpPr>
          <p:nvPr>
            <p:ph type="title"/>
          </p:nvPr>
        </p:nvSpPr>
        <p:spPr/>
        <p:txBody>
          <a:bodyPr/>
          <a:lstStyle/>
          <a:p>
            <a:r>
              <a:rPr kumimoji="1" lang="ja-JP" altLang="en-US" dirty="0"/>
              <a:t>マイグレーション時の問題</a:t>
            </a:r>
          </a:p>
        </p:txBody>
      </p:sp>
      <p:sp>
        <p:nvSpPr>
          <p:cNvPr id="4" name="スライド番号プレースホルダー 3"/>
          <p:cNvSpPr>
            <a:spLocks noGrp="1"/>
          </p:cNvSpPr>
          <p:nvPr>
            <p:ph type="sldNum" sz="quarter" idx="12"/>
          </p:nvPr>
        </p:nvSpPr>
        <p:spPr>
          <a:xfrm>
            <a:off x="6452384" y="6328888"/>
            <a:ext cx="2057400" cy="365125"/>
          </a:xfrm>
        </p:spPr>
        <p:txBody>
          <a:bodyPr/>
          <a:lstStyle/>
          <a:p>
            <a:fld id="{C6BF4F0F-E9AC-E14D-8A5B-B9D0A2FE0313}" type="slidenum">
              <a:rPr kumimoji="1" lang="ja-JP" altLang="en-US" smtClean="0"/>
              <a:t>6</a:t>
            </a:fld>
            <a:endParaRPr kumimoji="1" lang="ja-JP" altLang="en-US"/>
          </a:p>
        </p:txBody>
      </p:sp>
      <p:pic>
        <p:nvPicPr>
          <p:cNvPr id="18" name="Picture 17">
            <a:extLst>
              <a:ext uri="{FF2B5EF4-FFF2-40B4-BE49-F238E27FC236}">
                <a16:creationId xmlns:a16="http://schemas.microsoft.com/office/drawing/2014/main" id="{BEC9CB15-BBAF-2640-967D-FAC4B2D44B98}"/>
              </a:ext>
            </a:extLst>
          </p:cNvPr>
          <p:cNvPicPr>
            <a:picLocks noChangeAspect="1"/>
          </p:cNvPicPr>
          <p:nvPr/>
        </p:nvPicPr>
        <p:blipFill>
          <a:blip r:embed="rId3"/>
          <a:stretch>
            <a:fillRect/>
          </a:stretch>
        </p:blipFill>
        <p:spPr>
          <a:xfrm>
            <a:off x="113270" y="5733212"/>
            <a:ext cx="1131300" cy="1131300"/>
          </a:xfrm>
          <a:prstGeom prst="rect">
            <a:avLst/>
          </a:prstGeom>
        </p:spPr>
      </p:pic>
      <p:pic>
        <p:nvPicPr>
          <p:cNvPr id="39" name="図 38">
            <a:extLst>
              <a:ext uri="{FF2B5EF4-FFF2-40B4-BE49-F238E27FC236}">
                <a16:creationId xmlns:a16="http://schemas.microsoft.com/office/drawing/2014/main" id="{54F20EBE-8493-7049-AC20-455A50934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34" y="5531266"/>
            <a:ext cx="899906" cy="899906"/>
          </a:xfrm>
          <a:prstGeom prst="rect">
            <a:avLst/>
          </a:prstGeom>
        </p:spPr>
      </p:pic>
      <p:sp>
        <p:nvSpPr>
          <p:cNvPr id="11" name="右矢印 10">
            <a:extLst>
              <a:ext uri="{FF2B5EF4-FFF2-40B4-BE49-F238E27FC236}">
                <a16:creationId xmlns:a16="http://schemas.microsoft.com/office/drawing/2014/main" id="{CA1F21DF-B694-FB40-895F-418FD4802CBE}"/>
              </a:ext>
            </a:extLst>
          </p:cNvPr>
          <p:cNvSpPr/>
          <p:nvPr/>
        </p:nvSpPr>
        <p:spPr>
          <a:xfrm>
            <a:off x="3957403" y="4724634"/>
            <a:ext cx="1142250" cy="261863"/>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pic>
        <p:nvPicPr>
          <p:cNvPr id="40" name="図 39">
            <a:extLst>
              <a:ext uri="{FF2B5EF4-FFF2-40B4-BE49-F238E27FC236}">
                <a16:creationId xmlns:a16="http://schemas.microsoft.com/office/drawing/2014/main" id="{9E0CAD80-1F25-A14A-9750-4BFCDFE87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68" y="5556643"/>
            <a:ext cx="893168" cy="893168"/>
          </a:xfrm>
          <a:prstGeom prst="rect">
            <a:avLst/>
          </a:prstGeom>
        </p:spPr>
      </p:pic>
      <p:sp>
        <p:nvSpPr>
          <p:cNvPr id="13" name="テキスト ボックス 12">
            <a:extLst>
              <a:ext uri="{FF2B5EF4-FFF2-40B4-BE49-F238E27FC236}">
                <a16:creationId xmlns:a16="http://schemas.microsoft.com/office/drawing/2014/main" id="{6F29F66C-7419-D947-B939-D31E91C806D0}"/>
              </a:ext>
            </a:extLst>
          </p:cNvPr>
          <p:cNvSpPr txBox="1"/>
          <p:nvPr/>
        </p:nvSpPr>
        <p:spPr>
          <a:xfrm>
            <a:off x="4014603" y="4300339"/>
            <a:ext cx="902811" cy="523220"/>
          </a:xfrm>
          <a:prstGeom prst="rect">
            <a:avLst/>
          </a:prstGeom>
          <a:noFill/>
        </p:spPr>
        <p:txBody>
          <a:bodyPr wrap="none" rtlCol="0">
            <a:spAutoFit/>
          </a:bodyPr>
          <a:lstStyle/>
          <a:p>
            <a:r>
              <a:rPr kumimoji="1" lang="ja-JP" altLang="en-US" sz="2800">
                <a:latin typeface="Noto Sans CJK JP" panose="020B0500000000000000" pitchFamily="34" charset="-128"/>
                <a:ea typeface="Noto Sans CJK JP" panose="020B0500000000000000" pitchFamily="34" charset="-128"/>
              </a:rPr>
              <a:t>転送</a:t>
            </a:r>
          </a:p>
        </p:txBody>
      </p:sp>
      <p:sp>
        <p:nvSpPr>
          <p:cNvPr id="26" name="正方形/長方形 25">
            <a:extLst>
              <a:ext uri="{FF2B5EF4-FFF2-40B4-BE49-F238E27FC236}">
                <a16:creationId xmlns:a16="http://schemas.microsoft.com/office/drawing/2014/main" id="{B2D5D8BC-9EB7-8541-A01D-3E60B88CD613}"/>
              </a:ext>
            </a:extLst>
          </p:cNvPr>
          <p:cNvSpPr/>
          <p:nvPr/>
        </p:nvSpPr>
        <p:spPr>
          <a:xfrm>
            <a:off x="891428" y="4281660"/>
            <a:ext cx="2948775" cy="1094199"/>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p>
        </p:txBody>
      </p:sp>
      <p:sp>
        <p:nvSpPr>
          <p:cNvPr id="27" name="正方形/長方形 26">
            <a:extLst>
              <a:ext uri="{FF2B5EF4-FFF2-40B4-BE49-F238E27FC236}">
                <a16:creationId xmlns:a16="http://schemas.microsoft.com/office/drawing/2014/main" id="{3FDC8634-B84E-6540-9520-F263DACD84B4}"/>
              </a:ext>
            </a:extLst>
          </p:cNvPr>
          <p:cNvSpPr/>
          <p:nvPr/>
        </p:nvSpPr>
        <p:spPr>
          <a:xfrm>
            <a:off x="930358" y="4336110"/>
            <a:ext cx="1156368" cy="1008323"/>
          </a:xfrm>
          <a:prstGeom prst="rect">
            <a:avLst/>
          </a:prstGeom>
          <a:solidFill>
            <a:schemeClr val="accent4">
              <a:lumMod val="40000"/>
              <a:lumOff val="60000"/>
              <a:alpha val="88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Enclave</a:t>
            </a:r>
            <a:endParaRPr kumimoji="1" lang="ja-JP" altLang="en-US" sz="2400" b="1" dirty="0">
              <a:solidFill>
                <a:schemeClr val="tx1"/>
              </a:solidFill>
            </a:endParaRPr>
          </a:p>
        </p:txBody>
      </p:sp>
      <p:sp>
        <p:nvSpPr>
          <p:cNvPr id="35" name="正方形/長方形 34">
            <a:extLst>
              <a:ext uri="{FF2B5EF4-FFF2-40B4-BE49-F238E27FC236}">
                <a16:creationId xmlns:a16="http://schemas.microsoft.com/office/drawing/2014/main" id="{9EB38ED2-1F20-ED48-979D-54B82787E87A}"/>
              </a:ext>
            </a:extLst>
          </p:cNvPr>
          <p:cNvSpPr/>
          <p:nvPr/>
        </p:nvSpPr>
        <p:spPr>
          <a:xfrm>
            <a:off x="1544685" y="5161531"/>
            <a:ext cx="812557" cy="41457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Noto Sans CJK JP" panose="020B0500000000000000" pitchFamily="34" charset="-128"/>
                <a:ea typeface="Noto Sans CJK JP" panose="020B0500000000000000" pitchFamily="34" charset="-128"/>
                <a:cs typeface="MS PGothic" charset="-128"/>
              </a:rPr>
              <a:t>保護</a:t>
            </a:r>
          </a:p>
        </p:txBody>
      </p:sp>
      <p:sp>
        <p:nvSpPr>
          <p:cNvPr id="28" name="正方形/長方形 27">
            <a:extLst>
              <a:ext uri="{FF2B5EF4-FFF2-40B4-BE49-F238E27FC236}">
                <a16:creationId xmlns:a16="http://schemas.microsoft.com/office/drawing/2014/main" id="{06BEDAD2-CCBA-4749-9A69-D804CF2143F1}"/>
              </a:ext>
            </a:extLst>
          </p:cNvPr>
          <p:cNvSpPr/>
          <p:nvPr/>
        </p:nvSpPr>
        <p:spPr>
          <a:xfrm>
            <a:off x="633021" y="6274219"/>
            <a:ext cx="996293" cy="399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SGX</a:t>
            </a:r>
            <a:endParaRPr kumimoji="1" lang="ja-JP" altLang="en-US" dirty="0"/>
          </a:p>
        </p:txBody>
      </p:sp>
      <p:sp>
        <p:nvSpPr>
          <p:cNvPr id="34" name="上矢印 33">
            <a:extLst>
              <a:ext uri="{FF2B5EF4-FFF2-40B4-BE49-F238E27FC236}">
                <a16:creationId xmlns:a16="http://schemas.microsoft.com/office/drawing/2014/main" id="{22CE0230-1C2C-214C-9132-D379BE3F5655}"/>
              </a:ext>
            </a:extLst>
          </p:cNvPr>
          <p:cNvSpPr/>
          <p:nvPr/>
        </p:nvSpPr>
        <p:spPr>
          <a:xfrm>
            <a:off x="1201052" y="5106939"/>
            <a:ext cx="390425" cy="1185412"/>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67E09562-C1F7-694C-9837-3A47F718FB79}"/>
              </a:ext>
            </a:extLst>
          </p:cNvPr>
          <p:cNvSpPr txBox="1"/>
          <p:nvPr/>
        </p:nvSpPr>
        <p:spPr>
          <a:xfrm>
            <a:off x="2086726" y="4464664"/>
            <a:ext cx="1753477" cy="830997"/>
          </a:xfrm>
          <a:prstGeom prst="rect">
            <a:avLst/>
          </a:prstGeom>
          <a:noFill/>
          <a:ln w="25400">
            <a:noFill/>
          </a:ln>
        </p:spPr>
        <p:txBody>
          <a:bodyPr wrap="square" rtlCol="0">
            <a:spAutoFit/>
          </a:bodyPr>
          <a:lstStyle/>
          <a:p>
            <a:r>
              <a:rPr kumimoji="1" lang="en-US" altLang="ja-JP" sz="2400" b="1" dirty="0"/>
              <a:t>SGX</a:t>
            </a:r>
            <a:r>
              <a:rPr kumimoji="1" lang="ja-JP" altLang="en-US" sz="2400" b="1" dirty="0"/>
              <a:t>アプリ</a:t>
            </a:r>
            <a:endParaRPr kumimoji="1" lang="en-US" altLang="ja-JP" sz="2400" b="1" dirty="0"/>
          </a:p>
          <a:p>
            <a:r>
              <a:rPr kumimoji="1" lang="ja-JP" altLang="en-US" sz="2400" b="1" dirty="0"/>
              <a:t>ケーション</a:t>
            </a:r>
            <a:endParaRPr kumimoji="1" lang="en-US" altLang="ja-JP" sz="2400" b="1" dirty="0"/>
          </a:p>
        </p:txBody>
      </p:sp>
      <p:sp>
        <p:nvSpPr>
          <p:cNvPr id="36" name="正方形/長方形 35">
            <a:extLst>
              <a:ext uri="{FF2B5EF4-FFF2-40B4-BE49-F238E27FC236}">
                <a16:creationId xmlns:a16="http://schemas.microsoft.com/office/drawing/2014/main" id="{EF5C380D-C025-B44A-8D26-CE9BB6B345F3}"/>
              </a:ext>
            </a:extLst>
          </p:cNvPr>
          <p:cNvSpPr/>
          <p:nvPr/>
        </p:nvSpPr>
        <p:spPr>
          <a:xfrm>
            <a:off x="5254906" y="6154716"/>
            <a:ext cx="996293" cy="399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SGX</a:t>
            </a:r>
            <a:endParaRPr kumimoji="1" lang="ja-JP" altLang="en-US" dirty="0"/>
          </a:p>
        </p:txBody>
      </p:sp>
      <p:sp>
        <p:nvSpPr>
          <p:cNvPr id="37" name="上矢印 36">
            <a:extLst>
              <a:ext uri="{FF2B5EF4-FFF2-40B4-BE49-F238E27FC236}">
                <a16:creationId xmlns:a16="http://schemas.microsoft.com/office/drawing/2014/main" id="{3B910D73-B92E-B44D-8BD8-3BBD73EF1BE8}"/>
              </a:ext>
            </a:extLst>
          </p:cNvPr>
          <p:cNvSpPr/>
          <p:nvPr/>
        </p:nvSpPr>
        <p:spPr>
          <a:xfrm>
            <a:off x="5682179" y="5106939"/>
            <a:ext cx="361292" cy="1143450"/>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TextBox 4">
            <a:extLst>
              <a:ext uri="{FF2B5EF4-FFF2-40B4-BE49-F238E27FC236}">
                <a16:creationId xmlns:a16="http://schemas.microsoft.com/office/drawing/2014/main" id="{93DA97FC-537A-7943-8023-134AB920E060}"/>
              </a:ext>
            </a:extLst>
          </p:cNvPr>
          <p:cNvSpPr txBox="1"/>
          <p:nvPr/>
        </p:nvSpPr>
        <p:spPr>
          <a:xfrm>
            <a:off x="6413374" y="6324681"/>
            <a:ext cx="1569660" cy="369332"/>
          </a:xfrm>
          <a:prstGeom prst="rect">
            <a:avLst/>
          </a:prstGeom>
          <a:noFill/>
        </p:spPr>
        <p:txBody>
          <a:bodyPr wrap="none" rtlCol="0">
            <a:spAutoFit/>
          </a:bodyPr>
          <a:lstStyle/>
          <a:p>
            <a:r>
              <a:rPr kumimoji="1" lang="ja-JP" altLang="en-US" b="1" dirty="0"/>
              <a:t>移送先</a:t>
            </a:r>
            <a:r>
              <a:rPr lang="ja-JP" altLang="en-US" b="1" dirty="0"/>
              <a:t>ホスト</a:t>
            </a:r>
            <a:endParaRPr kumimoji="1" lang="ja-JP" altLang="en-US" b="1" dirty="0"/>
          </a:p>
        </p:txBody>
      </p:sp>
      <p:sp>
        <p:nvSpPr>
          <p:cNvPr id="21" name="TextBox 4">
            <a:extLst>
              <a:ext uri="{FF2B5EF4-FFF2-40B4-BE49-F238E27FC236}">
                <a16:creationId xmlns:a16="http://schemas.microsoft.com/office/drawing/2014/main" id="{511652EC-D2E8-BD42-82BB-D7126E51B56A}"/>
              </a:ext>
            </a:extLst>
          </p:cNvPr>
          <p:cNvSpPr txBox="1"/>
          <p:nvPr/>
        </p:nvSpPr>
        <p:spPr>
          <a:xfrm>
            <a:off x="1642464" y="6324681"/>
            <a:ext cx="1569660" cy="369332"/>
          </a:xfrm>
          <a:prstGeom prst="rect">
            <a:avLst/>
          </a:prstGeom>
          <a:noFill/>
        </p:spPr>
        <p:txBody>
          <a:bodyPr wrap="none" rtlCol="0">
            <a:spAutoFit/>
          </a:bodyPr>
          <a:lstStyle/>
          <a:p>
            <a:r>
              <a:rPr kumimoji="1" lang="ja-JP" altLang="en-US" b="1"/>
              <a:t>移送元</a:t>
            </a:r>
            <a:r>
              <a:rPr lang="ja-JP" altLang="en-US" b="1"/>
              <a:t>ホスト</a:t>
            </a:r>
            <a:endParaRPr kumimoji="1" lang="ja-JP" altLang="en-US" b="1" dirty="0"/>
          </a:p>
        </p:txBody>
      </p:sp>
      <p:sp>
        <p:nvSpPr>
          <p:cNvPr id="38" name="乗算記号 37">
            <a:extLst>
              <a:ext uri="{FF2B5EF4-FFF2-40B4-BE49-F238E27FC236}">
                <a16:creationId xmlns:a16="http://schemas.microsoft.com/office/drawing/2014/main" id="{3643669E-292A-8D4A-B868-47B5A865479B}"/>
              </a:ext>
            </a:extLst>
          </p:cNvPr>
          <p:cNvSpPr/>
          <p:nvPr/>
        </p:nvSpPr>
        <p:spPr>
          <a:xfrm>
            <a:off x="5191032" y="5542975"/>
            <a:ext cx="1319886" cy="468902"/>
          </a:xfrm>
          <a:prstGeom prst="mathMultiply">
            <a:avLst>
              <a:gd name="adj1" fmla="val 1805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正方形/長方形 9">
            <a:extLst>
              <a:ext uri="{FF2B5EF4-FFF2-40B4-BE49-F238E27FC236}">
                <a16:creationId xmlns:a16="http://schemas.microsoft.com/office/drawing/2014/main" id="{A91C687D-0733-BE4A-AC26-A059C918829B}"/>
              </a:ext>
            </a:extLst>
          </p:cNvPr>
          <p:cNvSpPr/>
          <p:nvPr/>
        </p:nvSpPr>
        <p:spPr>
          <a:xfrm>
            <a:off x="6220419" y="5580918"/>
            <a:ext cx="1506861" cy="41457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Noto Sans CJK JP" panose="020B0500000000000000" pitchFamily="34" charset="-128"/>
                <a:ea typeface="Noto Sans CJK JP" panose="020B0500000000000000" pitchFamily="34" charset="-128"/>
                <a:cs typeface="MS PGothic" charset="-128"/>
              </a:rPr>
              <a:t>復号不能</a:t>
            </a:r>
          </a:p>
        </p:txBody>
      </p:sp>
      <p:sp>
        <p:nvSpPr>
          <p:cNvPr id="30" name="乗算記号 29">
            <a:extLst>
              <a:ext uri="{FF2B5EF4-FFF2-40B4-BE49-F238E27FC236}">
                <a16:creationId xmlns:a16="http://schemas.microsoft.com/office/drawing/2014/main" id="{20537376-276E-584D-8664-E30E1F0C6217}"/>
              </a:ext>
            </a:extLst>
          </p:cNvPr>
          <p:cNvSpPr/>
          <p:nvPr/>
        </p:nvSpPr>
        <p:spPr>
          <a:xfrm>
            <a:off x="4708795" y="4313441"/>
            <a:ext cx="2401903" cy="972053"/>
          </a:xfrm>
          <a:prstGeom prst="mathMultiply">
            <a:avLst>
              <a:gd name="adj1" fmla="val 557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左右矢印 13">
            <a:extLst>
              <a:ext uri="{FF2B5EF4-FFF2-40B4-BE49-F238E27FC236}">
                <a16:creationId xmlns:a16="http://schemas.microsoft.com/office/drawing/2014/main" id="{C33DE3B0-228A-DD4F-BB7C-1832BBC8D1D4}"/>
              </a:ext>
            </a:extLst>
          </p:cNvPr>
          <p:cNvSpPr/>
          <p:nvPr/>
        </p:nvSpPr>
        <p:spPr>
          <a:xfrm>
            <a:off x="847021" y="5544732"/>
            <a:ext cx="3940438" cy="714176"/>
          </a:xfrm>
          <a:prstGeom prst="leftRightArrow">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charset="-128"/>
                <a:ea typeface="MS PGothic" charset="-128"/>
                <a:cs typeface="MS PGothic" charset="-128"/>
              </a:rPr>
              <a:t>　　鍵が異なる</a:t>
            </a:r>
          </a:p>
        </p:txBody>
      </p:sp>
      <p:sp>
        <p:nvSpPr>
          <p:cNvPr id="31" name="コンテンツ プレースホルダー 2">
            <a:extLst>
              <a:ext uri="{FF2B5EF4-FFF2-40B4-BE49-F238E27FC236}">
                <a16:creationId xmlns:a16="http://schemas.microsoft.com/office/drawing/2014/main" id="{EC5E3964-E163-7749-A842-3AA732E0BD87}"/>
              </a:ext>
            </a:extLst>
          </p:cNvPr>
          <p:cNvSpPr txBox="1">
            <a:spLocks/>
          </p:cNvSpPr>
          <p:nvPr/>
        </p:nvSpPr>
        <p:spPr>
          <a:xfrm>
            <a:off x="623084" y="1646976"/>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PGothic" charset="-128"/>
                <a:ea typeface="MS PGothic" charset="-128"/>
                <a:cs typeface="MS PGothic"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600" kern="1200">
                <a:solidFill>
                  <a:schemeClr val="tx1"/>
                </a:solidFill>
                <a:latin typeface="MS PGothic" charset="-128"/>
                <a:ea typeface="MS PGothic" charset="-128"/>
                <a:cs typeface="MS PGothic"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PGothic" charset="-128"/>
                <a:ea typeface="MS PGothic" charset="-128"/>
                <a:cs typeface="MS PGothic"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PGothic" charset="-128"/>
                <a:ea typeface="MS PGothic" charset="-128"/>
                <a:cs typeface="MS PGothic"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PGothic" charset="-128"/>
                <a:ea typeface="MS PGothic" charset="-128"/>
                <a:cs typeface="MS PGothic"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SGX</a:t>
            </a:r>
            <a:r>
              <a:rPr lang="ja-JP" altLang="en-US" dirty="0"/>
              <a:t>アプリケーションをマイグレーションすると</a:t>
            </a:r>
            <a:r>
              <a:rPr lang="en-US" altLang="ja-JP" dirty="0"/>
              <a:t>Enclave</a:t>
            </a:r>
            <a:r>
              <a:rPr lang="ja-JP" altLang="en-US" dirty="0"/>
              <a:t>の実行を継続できなくなる</a:t>
            </a:r>
            <a:endParaRPr lang="en-US" altLang="ja-JP" dirty="0"/>
          </a:p>
          <a:p>
            <a:pPr lvl="1"/>
            <a:r>
              <a:rPr lang="en-US" altLang="ja-JP" dirty="0"/>
              <a:t>Enclave</a:t>
            </a:r>
            <a:r>
              <a:rPr lang="ja-JP" altLang="en-US" dirty="0"/>
              <a:t>のメモリは暗号化されたまま転送</a:t>
            </a:r>
            <a:endParaRPr lang="en-US" altLang="ja-JP" dirty="0"/>
          </a:p>
          <a:p>
            <a:pPr lvl="2"/>
            <a:r>
              <a:rPr lang="en-US" altLang="ja-JP" dirty="0"/>
              <a:t>CPU</a:t>
            </a:r>
            <a:r>
              <a:rPr lang="ja-JP" altLang="en-US" dirty="0"/>
              <a:t>によって暗号化されている</a:t>
            </a:r>
            <a:endParaRPr lang="en-US" altLang="ja-JP" dirty="0"/>
          </a:p>
          <a:p>
            <a:pPr lvl="1"/>
            <a:r>
              <a:rPr lang="ja-JP" altLang="en-US" dirty="0"/>
              <a:t>移送先では</a:t>
            </a:r>
            <a:r>
              <a:rPr lang="en-US" altLang="ja-JP" dirty="0"/>
              <a:t>Enclave</a:t>
            </a:r>
            <a:r>
              <a:rPr lang="ja-JP" altLang="en-US" dirty="0"/>
              <a:t>のメモリを復号できない</a:t>
            </a:r>
            <a:endParaRPr lang="en-US" altLang="ja-JP" dirty="0"/>
          </a:p>
          <a:p>
            <a:pPr lvl="2"/>
            <a:r>
              <a:rPr lang="en-US" altLang="ja-JP" dirty="0"/>
              <a:t>CPU</a:t>
            </a:r>
            <a:r>
              <a:rPr lang="ja-JP" altLang="en-US" dirty="0"/>
              <a:t>固有の鍵が変わるため</a:t>
            </a:r>
            <a:endParaRPr lang="en-US" altLang="ja-JP" dirty="0"/>
          </a:p>
        </p:txBody>
      </p:sp>
    </p:spTree>
    <p:extLst>
      <p:ext uri="{BB962C8B-B14F-4D97-AF65-F5344CB8AC3E}">
        <p14:creationId xmlns:p14="http://schemas.microsoft.com/office/powerpoint/2010/main" val="306751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47657 0 " pathEditMode="relative" ptsTypes="AA">
                                      <p:cBhvr>
                                        <p:cTn id="14" dur="2000" fill="hold"/>
                                        <p:tgtEl>
                                          <p:spTgt spid="4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47657 0 " pathEditMode="relative" ptsTypes="AA">
                                      <p:cBhvr>
                                        <p:cTn id="16" dur="2000" fill="hold"/>
                                        <p:tgtEl>
                                          <p:spTgt spid="26"/>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47657 0 " pathEditMode="relative" ptsTypes="AA">
                                      <p:cBhvr>
                                        <p:cTn id="18" dur="2000" fill="hold"/>
                                        <p:tgtEl>
                                          <p:spTgt spid="27"/>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linds(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linds(horizontal)">
                                      <p:cBhvr>
                                        <p:cTn id="33" dur="500"/>
                                        <p:tgtEl>
                                          <p:spTgt spid="3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linds(horizontal)">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6" grpId="0" animBg="1"/>
      <p:bldP spid="27" grpId="0" animBg="1"/>
      <p:bldP spid="41" grpId="0"/>
      <p:bldP spid="37" grpId="0" animBg="1"/>
      <p:bldP spid="38" grpId="0" animBg="1"/>
      <p:bldP spid="10" grpId="0" animBg="1"/>
      <p:bldP spid="30"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提案</a:t>
            </a:r>
            <a:r>
              <a:rPr lang="en-US" altLang="ja-JP"/>
              <a:t>: MigSGX</a:t>
            </a:r>
            <a:endParaRPr lang="ja-JP" altLang="en-US" dirty="0"/>
          </a:p>
        </p:txBody>
      </p:sp>
      <p:sp>
        <p:nvSpPr>
          <p:cNvPr id="3" name="コンテンツ プレースホルダー 2"/>
          <p:cNvSpPr>
            <a:spLocks noGrp="1"/>
          </p:cNvSpPr>
          <p:nvPr>
            <p:ph idx="1"/>
          </p:nvPr>
        </p:nvSpPr>
        <p:spPr>
          <a:xfrm>
            <a:off x="567598" y="1847851"/>
            <a:ext cx="8005684" cy="4351338"/>
          </a:xfrm>
        </p:spPr>
        <p:txBody>
          <a:bodyPr/>
          <a:lstStyle/>
          <a:p>
            <a:r>
              <a:rPr lang="ja-JP" altLang="en-US"/>
              <a:t>マイグレーション後</a:t>
            </a:r>
            <a:r>
              <a:rPr lang="ja-JP" altLang="en-US" dirty="0"/>
              <a:t>に</a:t>
            </a:r>
            <a:r>
              <a:rPr lang="en-US" altLang="ja-JP" dirty="0"/>
              <a:t>SGX</a:t>
            </a:r>
            <a:r>
              <a:rPr lang="ja-JP" altLang="en-US" dirty="0"/>
              <a:t>アプリケーション内の</a:t>
            </a:r>
            <a:r>
              <a:rPr lang="en-US" altLang="ja-JP" dirty="0"/>
              <a:t>Enclave</a:t>
            </a:r>
            <a:r>
              <a:rPr lang="ja-JP" altLang="en-US" dirty="0"/>
              <a:t>を継続的に実行可能にする</a:t>
            </a:r>
            <a:endParaRPr lang="ja-JP" altLang="en-US" strike="sngStrike" dirty="0"/>
          </a:p>
          <a:p>
            <a:pPr lvl="1"/>
            <a:r>
              <a:rPr lang="en-US" altLang="ja-JP" dirty="0"/>
              <a:t>Enclave</a:t>
            </a:r>
            <a:r>
              <a:rPr lang="ja-JP" altLang="en-US" dirty="0"/>
              <a:t>自身がそのメモリの内容を外部に保存</a:t>
            </a:r>
            <a:endParaRPr lang="en-US" altLang="ja-JP" dirty="0"/>
          </a:p>
          <a:p>
            <a:pPr lvl="2"/>
            <a:r>
              <a:rPr lang="en-US" altLang="ja-JP" dirty="0"/>
              <a:t>CPU</a:t>
            </a:r>
            <a:r>
              <a:rPr lang="ja-JP" altLang="en-US" dirty="0"/>
              <a:t>に依存しない鍵で暗号化</a:t>
            </a:r>
            <a:endParaRPr lang="en-US" altLang="ja-JP" dirty="0"/>
          </a:p>
          <a:p>
            <a:pPr lvl="1"/>
            <a:r>
              <a:rPr lang="ja-JP" altLang="en-US" dirty="0" err="1"/>
              <a:t>別の</a:t>
            </a:r>
            <a:r>
              <a:rPr lang="en-US" altLang="ja-JP" dirty="0" err="1"/>
              <a:t>CPU</a:t>
            </a:r>
            <a:r>
              <a:rPr lang="ja-JP" altLang="en-US" dirty="0" err="1"/>
              <a:t>でも</a:t>
            </a:r>
            <a:r>
              <a:rPr lang="en-US" altLang="ja-JP" dirty="0" err="1"/>
              <a:t>Enclave</a:t>
            </a:r>
            <a:r>
              <a:rPr lang="ja-JP" altLang="en-US" dirty="0" err="1"/>
              <a:t>メモリを復元可能</a:t>
            </a:r>
            <a:endParaRPr lang="en-US" altLang="ja-JP" dirty="0" err="1"/>
          </a:p>
          <a:p>
            <a:pPr lvl="1"/>
            <a:r>
              <a:rPr lang="en-US" altLang="ja-JP" dirty="0" err="1"/>
              <a:t>MigSGX</a:t>
            </a:r>
            <a:r>
              <a:rPr lang="ja-JP" altLang="en-US" dirty="0"/>
              <a:t>ライブラリによって共通機能として提供</a:t>
            </a:r>
          </a:p>
        </p:txBody>
      </p:sp>
      <p:sp>
        <p:nvSpPr>
          <p:cNvPr id="31" name="スライド番号プレースホルダー 30"/>
          <p:cNvSpPr>
            <a:spLocks noGrp="1"/>
          </p:cNvSpPr>
          <p:nvPr>
            <p:ph type="sldNum" sz="quarter" idx="12"/>
          </p:nvPr>
        </p:nvSpPr>
        <p:spPr/>
        <p:txBody>
          <a:bodyPr/>
          <a:lstStyle/>
          <a:p>
            <a:fld id="{C6BF4F0F-E9AC-E14D-8A5B-B9D0A2FE0313}" type="slidenum">
              <a:rPr lang="ja-JP" altLang="en-US" smtClean="0"/>
              <a:pPr/>
              <a:t>7</a:t>
            </a:fld>
            <a:endParaRPr lang="ja-JP" altLang="en-US"/>
          </a:p>
        </p:txBody>
      </p:sp>
      <p:sp>
        <p:nvSpPr>
          <p:cNvPr id="20" name="テキスト ボックス 19">
            <a:extLst>
              <a:ext uri="{FF2B5EF4-FFF2-40B4-BE49-F238E27FC236}">
                <a16:creationId xmlns:a16="http://schemas.microsoft.com/office/drawing/2014/main" id="{3AE545C1-1C79-2049-A8F2-D870A85D8933}"/>
              </a:ext>
            </a:extLst>
          </p:cNvPr>
          <p:cNvSpPr txBox="1"/>
          <p:nvPr/>
        </p:nvSpPr>
        <p:spPr>
          <a:xfrm>
            <a:off x="3210336" y="4656927"/>
            <a:ext cx="2720208" cy="400110"/>
          </a:xfrm>
          <a:prstGeom prst="rect">
            <a:avLst/>
          </a:prstGeom>
          <a:noFill/>
          <a:ln w="25400">
            <a:noFill/>
          </a:ln>
        </p:spPr>
        <p:txBody>
          <a:bodyPr wrap="square" rtlCol="0">
            <a:spAutoFit/>
          </a:bodyPr>
          <a:lstStyle/>
          <a:p>
            <a:r>
              <a:rPr kumimoji="1" lang="en-US" altLang="ja-JP" sz="2000" b="1" dirty="0"/>
              <a:t>SGX</a:t>
            </a:r>
            <a:r>
              <a:rPr kumimoji="1" lang="ja-JP" altLang="en-US" sz="2000" b="1" dirty="0"/>
              <a:t>アプリケーション</a:t>
            </a:r>
            <a:endParaRPr kumimoji="1" lang="en-US" altLang="ja-JP" sz="2000" b="1" dirty="0"/>
          </a:p>
        </p:txBody>
      </p:sp>
      <p:sp>
        <p:nvSpPr>
          <p:cNvPr id="22" name="正方形/長方形 21">
            <a:extLst>
              <a:ext uri="{FF2B5EF4-FFF2-40B4-BE49-F238E27FC236}">
                <a16:creationId xmlns:a16="http://schemas.microsoft.com/office/drawing/2014/main" id="{DDBD3DA4-2C9B-BF4D-ABD6-AEA6C74F8530}"/>
              </a:ext>
            </a:extLst>
          </p:cNvPr>
          <p:cNvSpPr/>
          <p:nvPr/>
        </p:nvSpPr>
        <p:spPr>
          <a:xfrm>
            <a:off x="1286196" y="5122945"/>
            <a:ext cx="6464016" cy="13108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4" name="正方形/長方形 23">
            <a:extLst>
              <a:ext uri="{FF2B5EF4-FFF2-40B4-BE49-F238E27FC236}">
                <a16:creationId xmlns:a16="http://schemas.microsoft.com/office/drawing/2014/main" id="{1A8845FC-2D68-2A49-A456-9E783B75CCB1}"/>
              </a:ext>
            </a:extLst>
          </p:cNvPr>
          <p:cNvSpPr/>
          <p:nvPr/>
        </p:nvSpPr>
        <p:spPr>
          <a:xfrm>
            <a:off x="1346231" y="5198164"/>
            <a:ext cx="2829216" cy="109824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Enclave</a:t>
            </a:r>
            <a:endParaRPr kumimoji="1" lang="en-US" altLang="ja-JP" sz="2400" dirty="0">
              <a:solidFill>
                <a:schemeClr val="tx1"/>
              </a:solidFill>
              <a:latin typeface="MS PGothic" charset="-128"/>
              <a:ea typeface="MS PGothic" charset="-128"/>
              <a:cs typeface="MS PGothic" charset="-128"/>
            </a:endParaRPr>
          </a:p>
          <a:p>
            <a:pPr algn="ctr"/>
            <a:endParaRPr kumimoji="1" lang="en-US" altLang="ja-JP" sz="3600" dirty="0">
              <a:solidFill>
                <a:schemeClr val="tx1"/>
              </a:solidFill>
              <a:latin typeface="MS PGothic" charset="-128"/>
              <a:ea typeface="MS PGothic" charset="-128"/>
              <a:cs typeface="MS PGothic" charset="-128"/>
            </a:endParaRPr>
          </a:p>
        </p:txBody>
      </p:sp>
      <p:sp>
        <p:nvSpPr>
          <p:cNvPr id="25" name="正方形/長方形 24">
            <a:extLst>
              <a:ext uri="{FF2B5EF4-FFF2-40B4-BE49-F238E27FC236}">
                <a16:creationId xmlns:a16="http://schemas.microsoft.com/office/drawing/2014/main" id="{2B80130F-0B6C-D24F-907B-1277964BC0BC}"/>
              </a:ext>
            </a:extLst>
          </p:cNvPr>
          <p:cNvSpPr/>
          <p:nvPr/>
        </p:nvSpPr>
        <p:spPr>
          <a:xfrm>
            <a:off x="1436165" y="5880208"/>
            <a:ext cx="2487126" cy="353770"/>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r>
              <a:rPr kumimoji="1" lang="ja-JP" altLang="en-US" sz="2400">
                <a:solidFill>
                  <a:schemeClr val="tx1"/>
                </a:solidFill>
                <a:latin typeface="MS PGothic" charset="-128"/>
                <a:ea typeface="MS PGothic" charset="-128"/>
                <a:cs typeface="MS PGothic" charset="-128"/>
              </a:rPr>
              <a:t>ライブラリ</a:t>
            </a:r>
          </a:p>
        </p:txBody>
      </p:sp>
      <p:sp>
        <p:nvSpPr>
          <p:cNvPr id="30" name="正方形/長方形 29">
            <a:extLst>
              <a:ext uri="{FF2B5EF4-FFF2-40B4-BE49-F238E27FC236}">
                <a16:creationId xmlns:a16="http://schemas.microsoft.com/office/drawing/2014/main" id="{C22B8CC5-C2DC-704B-AC53-0A04B2F57FFF}"/>
              </a:ext>
            </a:extLst>
          </p:cNvPr>
          <p:cNvSpPr/>
          <p:nvPr/>
        </p:nvSpPr>
        <p:spPr>
          <a:xfrm>
            <a:off x="5610475" y="5287852"/>
            <a:ext cx="1926588" cy="573708"/>
          </a:xfrm>
          <a:prstGeom prst="rect">
            <a:avLst/>
          </a:prstGeom>
          <a:solidFill>
            <a:srgbClr val="FF5A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bg1"/>
                </a:solidFill>
                <a:latin typeface="MS PGothic" panose="020B0600070205080204" pitchFamily="34" charset="-128"/>
                <a:ea typeface="MS PGothic" panose="020B0600070205080204" pitchFamily="34" charset="-128"/>
              </a:rPr>
              <a:t>暗号化</a:t>
            </a:r>
            <a:r>
              <a:rPr lang="en-US" altLang="ja-JP" sz="2000" dirty="0">
                <a:solidFill>
                  <a:schemeClr val="bg1"/>
                </a:solidFill>
                <a:latin typeface="MS PGothic" panose="020B0600070205080204" pitchFamily="34" charset="-128"/>
                <a:ea typeface="MS PGothic" panose="020B0600070205080204" pitchFamily="34" charset="-128"/>
              </a:rPr>
              <a:t>Enclave</a:t>
            </a:r>
          </a:p>
          <a:p>
            <a:pPr algn="ctr"/>
            <a:r>
              <a:rPr lang="ja-JP" altLang="en-US" sz="2000">
                <a:solidFill>
                  <a:schemeClr val="bg1"/>
                </a:solidFill>
                <a:latin typeface="MS PGothic" panose="020B0600070205080204" pitchFamily="34" charset="-128"/>
                <a:ea typeface="MS PGothic" panose="020B0600070205080204" pitchFamily="34" charset="-128"/>
              </a:rPr>
              <a:t>メモリ</a:t>
            </a:r>
            <a:endParaRPr kumimoji="1" lang="ja-JP" altLang="en-US" sz="2000" dirty="0">
              <a:solidFill>
                <a:schemeClr val="bg1"/>
              </a:solidFill>
              <a:latin typeface="MS PGothic" panose="020B0600070205080204" pitchFamily="34" charset="-128"/>
              <a:ea typeface="MS PGothic" panose="020B0600070205080204" pitchFamily="34" charset="-128"/>
            </a:endParaRPr>
          </a:p>
        </p:txBody>
      </p:sp>
      <p:sp>
        <p:nvSpPr>
          <p:cNvPr id="4" name="右矢印 3">
            <a:extLst>
              <a:ext uri="{FF2B5EF4-FFF2-40B4-BE49-F238E27FC236}">
                <a16:creationId xmlns:a16="http://schemas.microsoft.com/office/drawing/2014/main" id="{3F7AFA3F-78EF-3342-9F21-1CB5992DB1BC}"/>
              </a:ext>
            </a:extLst>
          </p:cNvPr>
          <p:cNvSpPr/>
          <p:nvPr/>
        </p:nvSpPr>
        <p:spPr>
          <a:xfrm>
            <a:off x="4013225" y="5381573"/>
            <a:ext cx="1680150" cy="390240"/>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保存</a:t>
            </a:r>
          </a:p>
        </p:txBody>
      </p:sp>
      <p:pic>
        <p:nvPicPr>
          <p:cNvPr id="11" name="図 37">
            <a:extLst>
              <a:ext uri="{FF2B5EF4-FFF2-40B4-BE49-F238E27FC236}">
                <a16:creationId xmlns:a16="http://schemas.microsoft.com/office/drawing/2014/main" id="{7A71F473-0B4D-B146-BAF3-15278677F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647" y="5122945"/>
            <a:ext cx="588890" cy="588890"/>
          </a:xfrm>
          <a:prstGeom prst="rect">
            <a:avLst/>
          </a:prstGeom>
        </p:spPr>
      </p:pic>
    </p:spTree>
    <p:extLst>
      <p:ext uri="{BB962C8B-B14F-4D97-AF65-F5344CB8AC3E}">
        <p14:creationId xmlns:p14="http://schemas.microsoft.com/office/powerpoint/2010/main" val="181077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lang="en-US" altLang="ja-JP" dirty="0" err="1"/>
              <a:t>MigSGX</a:t>
            </a:r>
            <a:r>
              <a:rPr lang="ja-JP" altLang="en-US" dirty="0"/>
              <a:t>マネージャが</a:t>
            </a:r>
            <a:r>
              <a:rPr lang="en-US" altLang="ja-JP" dirty="0"/>
              <a:t>SGX</a:t>
            </a:r>
            <a:r>
              <a:rPr lang="ja-JP" altLang="en-US" dirty="0"/>
              <a:t>アプリケーション内の</a:t>
            </a:r>
            <a:r>
              <a:rPr lang="en-US" altLang="ja-JP" dirty="0"/>
              <a:t>MigSGX</a:t>
            </a:r>
            <a:r>
              <a:rPr lang="ja-JP" altLang="en-US" dirty="0"/>
              <a:t>ランタイムと通信</a:t>
            </a:r>
            <a:endParaRPr lang="en-US" altLang="ja-JP" dirty="0"/>
          </a:p>
          <a:p>
            <a:pPr lvl="1"/>
            <a:r>
              <a:rPr lang="en-US" altLang="ja-JP" dirty="0" err="1"/>
              <a:t>MigSGX</a:t>
            </a:r>
            <a:r>
              <a:rPr lang="ja-JP" altLang="en-US" dirty="0"/>
              <a:t>ライブラリに</a:t>
            </a:r>
            <a:r>
              <a:rPr lang="en-US" altLang="ja-JP" dirty="0"/>
              <a:t>Enclave</a:t>
            </a:r>
            <a:r>
              <a:rPr lang="ja-JP" altLang="en-US" dirty="0"/>
              <a:t>メモリを保存させる</a:t>
            </a:r>
            <a:endParaRPr lang="en-US" altLang="ja-JP" dirty="0"/>
          </a:p>
          <a:p>
            <a:pPr lvl="1"/>
            <a:r>
              <a:rPr lang="en-US" altLang="ja-JP" dirty="0"/>
              <a:t>Enclave</a:t>
            </a:r>
            <a:r>
              <a:rPr lang="ja-JP" altLang="en-US" dirty="0"/>
              <a:t>を一旦終了</a:t>
            </a:r>
            <a:endParaRPr lang="en-US" altLang="ja-JP" dirty="0"/>
          </a:p>
          <a:p>
            <a:r>
              <a:rPr lang="en-US" altLang="ja-JP" dirty="0"/>
              <a:t>SGX</a:t>
            </a:r>
            <a:r>
              <a:rPr lang="ja-JP" altLang="en-US"/>
              <a:t>アプリケーションを含むコンテナのメモリ等の状態を</a:t>
            </a:r>
            <a:r>
              <a:rPr lang="ja-JP" altLang="en-US" dirty="0"/>
              <a:t>移送先ホストに転送</a:t>
            </a:r>
            <a:endParaRPr lang="en-US" altLang="ja-JP" dirty="0"/>
          </a:p>
          <a:p>
            <a:endParaRPr lang="en-US" altLang="ja-JP" dirty="0"/>
          </a:p>
        </p:txBody>
      </p:sp>
      <p:sp>
        <p:nvSpPr>
          <p:cNvPr id="5" name="TextBox 4"/>
          <p:cNvSpPr txBox="1"/>
          <p:nvPr/>
        </p:nvSpPr>
        <p:spPr>
          <a:xfrm>
            <a:off x="3087235" y="6447490"/>
            <a:ext cx="1569660" cy="369332"/>
          </a:xfrm>
          <a:prstGeom prst="rect">
            <a:avLst/>
          </a:prstGeom>
          <a:noFill/>
        </p:spPr>
        <p:txBody>
          <a:bodyPr wrap="none" rtlCol="0">
            <a:spAutoFit/>
          </a:bodyPr>
          <a:lstStyle/>
          <a:p>
            <a:r>
              <a:rPr kumimoji="1" lang="ja-JP" altLang="en-US" b="1" dirty="0"/>
              <a:t>移送元</a:t>
            </a:r>
            <a:r>
              <a:rPr lang="ja-JP" altLang="en-US" b="1" dirty="0"/>
              <a:t>ホスト</a:t>
            </a:r>
            <a:endParaRPr kumimoji="1" lang="ja-JP" altLang="en-US" b="1" dirty="0"/>
          </a:p>
        </p:txBody>
      </p:sp>
      <p:sp>
        <p:nvSpPr>
          <p:cNvPr id="11" name="スライド番号プレースホルダー 10"/>
          <p:cNvSpPr>
            <a:spLocks noGrp="1"/>
          </p:cNvSpPr>
          <p:nvPr>
            <p:ph type="sldNum" sz="quarter" idx="12"/>
          </p:nvPr>
        </p:nvSpPr>
        <p:spPr/>
        <p:txBody>
          <a:bodyPr/>
          <a:lstStyle/>
          <a:p>
            <a:fld id="{C6BF4F0F-E9AC-E14D-8A5B-B9D0A2FE0313}" type="slidenum">
              <a:rPr kumimoji="1" lang="ja-JP" altLang="en-US" smtClean="0"/>
              <a:t>8</a:t>
            </a:fld>
            <a:endParaRPr kumimoji="1" lang="ja-JP" altLang="en-US"/>
          </a:p>
        </p:txBody>
      </p:sp>
      <p:sp>
        <p:nvSpPr>
          <p:cNvPr id="32" name="正方形/長方形 20">
            <a:extLst>
              <a:ext uri="{FF2B5EF4-FFF2-40B4-BE49-F238E27FC236}">
                <a16:creationId xmlns:a16="http://schemas.microsoft.com/office/drawing/2014/main" id="{B4358942-4946-5841-9BB5-3BD08D9C9854}"/>
              </a:ext>
            </a:extLst>
          </p:cNvPr>
          <p:cNvSpPr/>
          <p:nvPr/>
        </p:nvSpPr>
        <p:spPr>
          <a:xfrm>
            <a:off x="357853" y="4437899"/>
            <a:ext cx="6968464" cy="2008912"/>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6" name="正方形/長方形 20">
            <a:extLst>
              <a:ext uri="{FF2B5EF4-FFF2-40B4-BE49-F238E27FC236}">
                <a16:creationId xmlns:a16="http://schemas.microsoft.com/office/drawing/2014/main" id="{D51229D5-331F-5F4C-BA50-8D3272FC062C}"/>
              </a:ext>
            </a:extLst>
          </p:cNvPr>
          <p:cNvSpPr/>
          <p:nvPr/>
        </p:nvSpPr>
        <p:spPr>
          <a:xfrm>
            <a:off x="505348" y="4552746"/>
            <a:ext cx="3845123" cy="1759141"/>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0" name="テキスト ボックス 19">
            <a:extLst>
              <a:ext uri="{FF2B5EF4-FFF2-40B4-BE49-F238E27FC236}">
                <a16:creationId xmlns:a16="http://schemas.microsoft.com/office/drawing/2014/main" id="{FF76AB83-2041-554A-841C-2C64448626A8}"/>
              </a:ext>
            </a:extLst>
          </p:cNvPr>
          <p:cNvSpPr txBox="1"/>
          <p:nvPr/>
        </p:nvSpPr>
        <p:spPr>
          <a:xfrm>
            <a:off x="1059477" y="4501222"/>
            <a:ext cx="2697722" cy="400110"/>
          </a:xfrm>
          <a:prstGeom prst="rect">
            <a:avLst/>
          </a:prstGeom>
          <a:noFill/>
          <a:ln w="25400">
            <a:noFill/>
          </a:ln>
        </p:spPr>
        <p:txBody>
          <a:bodyPr wrap="square" rtlCol="0">
            <a:spAutoFit/>
          </a:bodyPr>
          <a:lstStyle/>
          <a:p>
            <a:r>
              <a:rPr kumimoji="1" lang="en-US" altLang="ja-JP" sz="2000" b="1" dirty="0"/>
              <a:t>SGX</a:t>
            </a:r>
            <a:r>
              <a:rPr kumimoji="1" lang="ja-JP" altLang="en-US" sz="2000" b="1"/>
              <a:t>アプリケーション</a:t>
            </a:r>
            <a:endParaRPr kumimoji="1" lang="en-US" altLang="ja-JP" sz="2000" b="1" dirty="0"/>
          </a:p>
        </p:txBody>
      </p:sp>
      <p:sp>
        <p:nvSpPr>
          <p:cNvPr id="21" name="正方形/長方形 20">
            <a:extLst>
              <a:ext uri="{FF2B5EF4-FFF2-40B4-BE49-F238E27FC236}">
                <a16:creationId xmlns:a16="http://schemas.microsoft.com/office/drawing/2014/main" id="{B4358942-4946-5841-9BB5-3BD08D9C9854}"/>
              </a:ext>
            </a:extLst>
          </p:cNvPr>
          <p:cNvSpPr/>
          <p:nvPr/>
        </p:nvSpPr>
        <p:spPr>
          <a:xfrm>
            <a:off x="596390" y="4842991"/>
            <a:ext cx="3663041" cy="131087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3" name="正方形/長方形 22">
            <a:extLst>
              <a:ext uri="{FF2B5EF4-FFF2-40B4-BE49-F238E27FC236}">
                <a16:creationId xmlns:a16="http://schemas.microsoft.com/office/drawing/2014/main" id="{AA52B7DA-F4F8-0A4F-A1E4-C7D91F2A6249}"/>
              </a:ext>
            </a:extLst>
          </p:cNvPr>
          <p:cNvSpPr/>
          <p:nvPr/>
        </p:nvSpPr>
        <p:spPr>
          <a:xfrm>
            <a:off x="641665" y="4949304"/>
            <a:ext cx="1706309" cy="109824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MS PGothic" charset="-128"/>
                <a:ea typeface="MS PGothic" charset="-128"/>
                <a:cs typeface="MS PGothic" charset="-128"/>
              </a:rPr>
              <a:t>Enclave</a:t>
            </a:r>
          </a:p>
          <a:p>
            <a:pPr algn="ctr"/>
            <a:endParaRPr kumimoji="1" lang="en-US" altLang="ja-JP" sz="3600" dirty="0">
              <a:solidFill>
                <a:schemeClr val="tx1"/>
              </a:solidFill>
              <a:latin typeface="MS PGothic" charset="-128"/>
              <a:ea typeface="MS PGothic" charset="-128"/>
              <a:cs typeface="MS PGothic" charset="-128"/>
            </a:endParaRPr>
          </a:p>
        </p:txBody>
      </p:sp>
      <p:sp>
        <p:nvSpPr>
          <p:cNvPr id="24" name="正方形/長方形 23">
            <a:extLst>
              <a:ext uri="{FF2B5EF4-FFF2-40B4-BE49-F238E27FC236}">
                <a16:creationId xmlns:a16="http://schemas.microsoft.com/office/drawing/2014/main" id="{EB34AEB1-4499-FE4B-B1A1-5AAA0F6A7C49}"/>
              </a:ext>
            </a:extLst>
          </p:cNvPr>
          <p:cNvSpPr/>
          <p:nvPr/>
        </p:nvSpPr>
        <p:spPr>
          <a:xfrm>
            <a:off x="718300" y="5619266"/>
            <a:ext cx="1519393" cy="353770"/>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S PGothic" charset="-128"/>
                <a:ea typeface="MS PGothic" charset="-128"/>
                <a:cs typeface="MS PGothic" charset="-128"/>
              </a:rPr>
              <a:t>ライブラリ</a:t>
            </a:r>
          </a:p>
        </p:txBody>
      </p:sp>
      <p:sp>
        <p:nvSpPr>
          <p:cNvPr id="25" name="正方形/長方形 24">
            <a:extLst>
              <a:ext uri="{FF2B5EF4-FFF2-40B4-BE49-F238E27FC236}">
                <a16:creationId xmlns:a16="http://schemas.microsoft.com/office/drawing/2014/main" id="{3B9FE151-59DF-D643-BC71-521BF4E0C178}"/>
              </a:ext>
            </a:extLst>
          </p:cNvPr>
          <p:cNvSpPr/>
          <p:nvPr/>
        </p:nvSpPr>
        <p:spPr>
          <a:xfrm>
            <a:off x="2714601" y="5679576"/>
            <a:ext cx="1481575" cy="388277"/>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28" name="正方形/長方形 27">
            <a:extLst>
              <a:ext uri="{FF2B5EF4-FFF2-40B4-BE49-F238E27FC236}">
                <a16:creationId xmlns:a16="http://schemas.microsoft.com/office/drawing/2014/main" id="{0D918791-68CE-264D-8FD0-5ECFFA8EF6FF}"/>
              </a:ext>
            </a:extLst>
          </p:cNvPr>
          <p:cNvSpPr/>
          <p:nvPr/>
        </p:nvSpPr>
        <p:spPr>
          <a:xfrm>
            <a:off x="5086630" y="5321957"/>
            <a:ext cx="1743961" cy="796737"/>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p>
          <a:p>
            <a:pPr algn="ct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cxnSp>
        <p:nvCxnSpPr>
          <p:cNvPr id="31" name="直線矢印コネクタ 30">
            <a:extLst>
              <a:ext uri="{FF2B5EF4-FFF2-40B4-BE49-F238E27FC236}">
                <a16:creationId xmlns:a16="http://schemas.microsoft.com/office/drawing/2014/main" id="{70FB3CD2-724D-3D42-A20C-D17835F71FE0}"/>
              </a:ext>
            </a:extLst>
          </p:cNvPr>
          <p:cNvCxnSpPr>
            <a:cxnSpLocks/>
            <a:endCxn id="25" idx="3"/>
          </p:cNvCxnSpPr>
          <p:nvPr/>
        </p:nvCxnSpPr>
        <p:spPr>
          <a:xfrm flipH="1">
            <a:off x="4196176" y="5704791"/>
            <a:ext cx="875604" cy="168924"/>
          </a:xfrm>
          <a:prstGeom prst="straightConnector1">
            <a:avLst/>
          </a:prstGeom>
          <a:ln w="952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4FE1C891-05A1-BD4B-8847-8CA4741AE362}"/>
              </a:ext>
            </a:extLst>
          </p:cNvPr>
          <p:cNvSpPr/>
          <p:nvPr/>
        </p:nvSpPr>
        <p:spPr>
          <a:xfrm>
            <a:off x="2632489" y="5128078"/>
            <a:ext cx="1581023" cy="576858"/>
          </a:xfrm>
          <a:prstGeom prst="rect">
            <a:avLst/>
          </a:prstGeom>
          <a:solidFill>
            <a:srgbClr val="FF5A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rPr>
              <a:t>暗号化</a:t>
            </a:r>
            <a:endParaRPr lang="en-US" altLang="ja-JP" dirty="0">
              <a:solidFill>
                <a:schemeClr val="bg1"/>
              </a:solidFill>
            </a:endParaRPr>
          </a:p>
          <a:p>
            <a:pPr algn="ctr"/>
            <a:r>
              <a:rPr kumimoji="1" lang="en-US" altLang="ja-JP" dirty="0">
                <a:solidFill>
                  <a:schemeClr val="bg1"/>
                </a:solidFill>
              </a:rPr>
              <a:t>Enclave</a:t>
            </a:r>
            <a:r>
              <a:rPr kumimoji="1" lang="ja-JP" altLang="en-US">
                <a:solidFill>
                  <a:schemeClr val="bg1"/>
                </a:solidFill>
              </a:rPr>
              <a:t>メモリ</a:t>
            </a:r>
            <a:endParaRPr kumimoji="1" lang="ja-JP" altLang="en-US" dirty="0">
              <a:solidFill>
                <a:schemeClr val="bg1"/>
              </a:solidFill>
            </a:endParaRPr>
          </a:p>
        </p:txBody>
      </p:sp>
      <p:sp>
        <p:nvSpPr>
          <p:cNvPr id="40" name="右矢印 39">
            <a:extLst>
              <a:ext uri="{FF2B5EF4-FFF2-40B4-BE49-F238E27FC236}">
                <a16:creationId xmlns:a16="http://schemas.microsoft.com/office/drawing/2014/main" id="{F636ED7B-D99A-9C4B-A0C2-96B9CBF46B3D}"/>
              </a:ext>
            </a:extLst>
          </p:cNvPr>
          <p:cNvSpPr/>
          <p:nvPr/>
        </p:nvSpPr>
        <p:spPr>
          <a:xfrm>
            <a:off x="1975692" y="5060595"/>
            <a:ext cx="870073" cy="610169"/>
          </a:xfrm>
          <a:prstGeom prst="rightArrow">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保存</a:t>
            </a:r>
          </a:p>
        </p:txBody>
      </p:sp>
      <p:sp>
        <p:nvSpPr>
          <p:cNvPr id="8" name="Curved Down Arrow 7"/>
          <p:cNvSpPr/>
          <p:nvPr/>
        </p:nvSpPr>
        <p:spPr>
          <a:xfrm>
            <a:off x="7212518" y="5467483"/>
            <a:ext cx="1551866" cy="350903"/>
          </a:xfrm>
          <a:prstGeom prst="curved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latin typeface="MS PGothic" charset="-128"/>
              <a:ea typeface="MS PGothic" charset="-128"/>
              <a:cs typeface="MS PGothic" charset="-128"/>
            </a:endParaRPr>
          </a:p>
        </p:txBody>
      </p:sp>
      <p:sp>
        <p:nvSpPr>
          <p:cNvPr id="10" name="TextBox 9"/>
          <p:cNvSpPr txBox="1"/>
          <p:nvPr/>
        </p:nvSpPr>
        <p:spPr>
          <a:xfrm>
            <a:off x="7713631" y="5098151"/>
            <a:ext cx="646331" cy="369332"/>
          </a:xfrm>
          <a:prstGeom prst="rect">
            <a:avLst/>
          </a:prstGeom>
          <a:noFill/>
        </p:spPr>
        <p:txBody>
          <a:bodyPr wrap="none" rtlCol="0">
            <a:spAutoFit/>
          </a:bodyPr>
          <a:lstStyle/>
          <a:p>
            <a:r>
              <a:rPr kumimoji="1" lang="ja-JP" altLang="en-US" b="1" dirty="0"/>
              <a:t>転送</a:t>
            </a:r>
          </a:p>
        </p:txBody>
      </p:sp>
      <p:sp>
        <p:nvSpPr>
          <p:cNvPr id="12" name="正方形/長方形 11">
            <a:extLst>
              <a:ext uri="{FF2B5EF4-FFF2-40B4-BE49-F238E27FC236}">
                <a16:creationId xmlns:a16="http://schemas.microsoft.com/office/drawing/2014/main" id="{3FDE32E8-3351-AE4A-8424-A54ADF71788B}"/>
              </a:ext>
            </a:extLst>
          </p:cNvPr>
          <p:cNvSpPr/>
          <p:nvPr/>
        </p:nvSpPr>
        <p:spPr>
          <a:xfrm>
            <a:off x="4946232" y="4513368"/>
            <a:ext cx="1382170" cy="795981"/>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S PGothic" charset="-128"/>
                <a:ea typeface="MS PGothic" charset="-128"/>
                <a:cs typeface="MS PGothic" charset="-128"/>
              </a:rPr>
              <a:t>メモリ等の</a:t>
            </a:r>
            <a:br>
              <a:rPr lang="en-US" altLang="ja-JP" sz="2000" dirty="0">
                <a:solidFill>
                  <a:schemeClr val="tx1"/>
                </a:solidFill>
                <a:latin typeface="MS PGothic" charset="-128"/>
                <a:ea typeface="MS PGothic" charset="-128"/>
                <a:cs typeface="MS PGothic" charset="-128"/>
              </a:rPr>
            </a:br>
            <a:r>
              <a:rPr lang="ja-JP" altLang="en-US" sz="2000">
                <a:solidFill>
                  <a:schemeClr val="tx1"/>
                </a:solidFill>
                <a:latin typeface="MS PGothic" charset="-128"/>
                <a:ea typeface="MS PGothic" charset="-128"/>
                <a:cs typeface="MS PGothic" charset="-128"/>
              </a:rPr>
              <a:t>状態</a:t>
            </a:r>
            <a:endParaRPr kumimoji="1" lang="en-US" altLang="ja-JP" sz="2000" dirty="0">
              <a:solidFill>
                <a:schemeClr val="tx1"/>
              </a:solidFill>
              <a:latin typeface="MS PGothic" charset="-128"/>
              <a:ea typeface="MS PGothic" charset="-128"/>
              <a:cs typeface="MS PGothic" charset="-128"/>
            </a:endParaRPr>
          </a:p>
        </p:txBody>
      </p:sp>
      <p:sp>
        <p:nvSpPr>
          <p:cNvPr id="2" name="タイトル 1"/>
          <p:cNvSpPr>
            <a:spLocks noGrp="1"/>
          </p:cNvSpPr>
          <p:nvPr>
            <p:ph type="title"/>
          </p:nvPr>
        </p:nvSpPr>
        <p:spPr/>
        <p:txBody>
          <a:bodyPr/>
          <a:lstStyle/>
          <a:p>
            <a:r>
              <a:rPr lang="ja-JP" altLang="en-US" dirty="0"/>
              <a:t>マイグレーションの流れ（</a:t>
            </a:r>
            <a:r>
              <a:rPr lang="en-US" altLang="ja-JP" dirty="0"/>
              <a:t>1/2</a:t>
            </a:r>
            <a:r>
              <a:rPr lang="ja-JP" altLang="en-US" dirty="0"/>
              <a:t>）</a:t>
            </a:r>
            <a:endParaRPr kumimoji="1" lang="ja-JP" altLang="en-US" dirty="0"/>
          </a:p>
        </p:txBody>
      </p:sp>
      <p:cxnSp>
        <p:nvCxnSpPr>
          <p:cNvPr id="22" name="直線矢印コネクタ 30">
            <a:extLst>
              <a:ext uri="{FF2B5EF4-FFF2-40B4-BE49-F238E27FC236}">
                <a16:creationId xmlns:a16="http://schemas.microsoft.com/office/drawing/2014/main" id="{35851C53-ADAB-B944-BA12-34B2527F1F4C}"/>
              </a:ext>
            </a:extLst>
          </p:cNvPr>
          <p:cNvCxnSpPr>
            <a:cxnSpLocks/>
            <a:endCxn id="24" idx="3"/>
          </p:cNvCxnSpPr>
          <p:nvPr/>
        </p:nvCxnSpPr>
        <p:spPr>
          <a:xfrm flipH="1" flipV="1">
            <a:off x="2237693" y="5796151"/>
            <a:ext cx="499016" cy="107770"/>
          </a:xfrm>
          <a:prstGeom prst="straightConnector1">
            <a:avLst/>
          </a:prstGeom>
          <a:ln w="952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右矢印 25">
            <a:extLst>
              <a:ext uri="{FF2B5EF4-FFF2-40B4-BE49-F238E27FC236}">
                <a16:creationId xmlns:a16="http://schemas.microsoft.com/office/drawing/2014/main" id="{E78B0B61-616D-2A42-BEB0-E35C557777F0}"/>
              </a:ext>
            </a:extLst>
          </p:cNvPr>
          <p:cNvSpPr/>
          <p:nvPr/>
        </p:nvSpPr>
        <p:spPr>
          <a:xfrm rot="20655887">
            <a:off x="4347627" y="4731290"/>
            <a:ext cx="733291" cy="510629"/>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取得</a:t>
            </a:r>
          </a:p>
        </p:txBody>
      </p:sp>
    </p:spTree>
    <p:extLst>
      <p:ext uri="{BB962C8B-B14F-4D97-AF65-F5344CB8AC3E}">
        <p14:creationId xmlns:p14="http://schemas.microsoft.com/office/powerpoint/2010/main" val="198497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3" presetClass="exit" presetSubtype="10" fill="hold" grpId="0" nodeType="withEffect">
                                  <p:stCondLst>
                                    <p:cond delay="0"/>
                                  </p:stCondLst>
                                  <p:childTnLst>
                                    <p:animEffect transition="out" filter="blinds(horizontal)">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par>
                                <p:cTn id="34" presetID="3" presetClass="exit" presetSubtype="10" fill="hold" grpId="0" nodeType="withEffect">
                                  <p:stCondLst>
                                    <p:cond delay="0"/>
                                  </p:stCondLst>
                                  <p:childTnLst>
                                    <p:animEffect transition="out" filter="blinds(horizontal)">
                                      <p:cBhvr>
                                        <p:cTn id="35" dur="500"/>
                                        <p:tgtEl>
                                          <p:spTgt spid="23"/>
                                        </p:tgtEl>
                                      </p:cBhvr>
                                    </p:animEffect>
                                    <p:set>
                                      <p:cBhvr>
                                        <p:cTn id="36" dur="1" fill="hold">
                                          <p:stCondLst>
                                            <p:cond delay="499"/>
                                          </p:stCondLst>
                                        </p:cTn>
                                        <p:tgtEl>
                                          <p:spTgt spid="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linds(horizontal)">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linds(horizontal)">
                                      <p:cBhvr>
                                        <p:cTn id="54" dur="500"/>
                                        <p:tgtEl>
                                          <p:spTgt spid="8"/>
                                        </p:tgtEl>
                                      </p:cBhvr>
                                    </p:animEffect>
                                  </p:childTnLst>
                                </p:cTn>
                              </p:par>
                            </p:childTnLst>
                          </p:cTn>
                        </p:par>
                        <p:par>
                          <p:cTn id="55" fill="hold">
                            <p:stCondLst>
                              <p:cond delay="500"/>
                            </p:stCondLst>
                            <p:childTnLst>
                              <p:par>
                                <p:cTn id="56" presetID="0" presetClass="path" presetSubtype="0" accel="50000" decel="50000" fill="hold" grpId="1" nodeType="afterEffect">
                                  <p:stCondLst>
                                    <p:cond delay="0"/>
                                  </p:stCondLst>
                                  <p:childTnLst>
                                    <p:animMotion origin="layout" path="M -3.05556E-6 -2.22222E-6 L 0.45 -2.22222E-6 " pathEditMode="relative" rAng="0" ptsTypes="AA">
                                      <p:cBhvr>
                                        <p:cTn id="57" dur="1000" fill="hold"/>
                                        <p:tgtEl>
                                          <p:spTgt spid="12"/>
                                        </p:tgtEl>
                                        <p:attrNameLst>
                                          <p:attrName>ppt_x</p:attrName>
                                          <p:attrName>ppt_y</p:attrName>
                                        </p:attrNameLst>
                                      </p:cBhvr>
                                      <p:rCtr x="2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36" grpId="0" animBg="1"/>
      <p:bldP spid="40" grpId="0" animBg="1"/>
      <p:bldP spid="40" grpId="1" animBg="1"/>
      <p:bldP spid="8" grpId="0" animBg="1"/>
      <p:bldP spid="10" grpId="0"/>
      <p:bldP spid="12" grpId="0" animBg="1"/>
      <p:bldP spid="12" grpId="1"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マイグレーションの流れ（</a:t>
            </a:r>
            <a:r>
              <a:rPr lang="en-US" altLang="ja-JP" dirty="0"/>
              <a:t>2/2</a:t>
            </a:r>
            <a:r>
              <a:rPr lang="ja-JP" altLang="en-US" dirty="0"/>
              <a:t>）</a:t>
            </a:r>
            <a:endParaRPr kumimoji="1" lang="ja-JP" altLang="en-US"/>
          </a:p>
        </p:txBody>
      </p:sp>
      <p:sp>
        <p:nvSpPr>
          <p:cNvPr id="3" name="Content Placeholder 2"/>
          <p:cNvSpPr>
            <a:spLocks noGrp="1"/>
          </p:cNvSpPr>
          <p:nvPr>
            <p:ph idx="1"/>
          </p:nvPr>
        </p:nvSpPr>
        <p:spPr/>
        <p:txBody>
          <a:bodyPr/>
          <a:lstStyle/>
          <a:p>
            <a:r>
              <a:rPr lang="ja-JP" altLang="en-US" dirty="0"/>
              <a:t>移送先ホストで</a:t>
            </a:r>
            <a:r>
              <a:rPr lang="en-US" altLang="ja-JP" dirty="0" err="1"/>
              <a:t>MigSGX</a:t>
            </a:r>
            <a:r>
              <a:rPr lang="ja-JP" altLang="en-US" dirty="0"/>
              <a:t>マネージャが</a:t>
            </a:r>
            <a:r>
              <a:rPr lang="en-US" altLang="ja-JP" dirty="0"/>
              <a:t>SGX</a:t>
            </a:r>
            <a:r>
              <a:rPr lang="ja-JP" altLang="en-US"/>
              <a:t>アプリケーションを含むコンテナを</a:t>
            </a:r>
            <a:r>
              <a:rPr lang="ja-JP" altLang="en-US" dirty="0"/>
              <a:t>復元</a:t>
            </a:r>
            <a:endParaRPr lang="en-US" altLang="ja-JP" dirty="0"/>
          </a:p>
          <a:p>
            <a:pPr lvl="1"/>
            <a:r>
              <a:rPr lang="ja-JP" altLang="en-US" dirty="0"/>
              <a:t>コンテナの実行を再開</a:t>
            </a:r>
            <a:endParaRPr lang="en-US" altLang="ja-JP" dirty="0"/>
          </a:p>
          <a:p>
            <a:pPr lvl="1"/>
            <a:r>
              <a:rPr lang="en-US" altLang="ja-JP" dirty="0"/>
              <a:t>Enclave</a:t>
            </a:r>
            <a:r>
              <a:rPr lang="ja-JP" altLang="en-US" dirty="0"/>
              <a:t>を再作成</a:t>
            </a:r>
            <a:endParaRPr lang="en-US" altLang="ja-JP" dirty="0"/>
          </a:p>
          <a:p>
            <a:r>
              <a:rPr lang="en-US" altLang="ja-JP" dirty="0"/>
              <a:t>SGX</a:t>
            </a:r>
            <a:r>
              <a:rPr lang="ja-JP" altLang="en-US" dirty="0"/>
              <a:t>アプリケーション内の</a:t>
            </a:r>
            <a:r>
              <a:rPr lang="en-US" altLang="ja-JP" dirty="0"/>
              <a:t>MigSGX</a:t>
            </a:r>
            <a:r>
              <a:rPr lang="ja-JP" altLang="en-US" dirty="0"/>
              <a:t>ランタイムと通信</a:t>
            </a:r>
            <a:endParaRPr lang="en-US" altLang="ja-JP" dirty="0"/>
          </a:p>
          <a:p>
            <a:pPr lvl="1"/>
            <a:r>
              <a:rPr lang="en-US" altLang="ja-JP" dirty="0" err="1"/>
              <a:t>MigSGX</a:t>
            </a:r>
            <a:r>
              <a:rPr lang="ja-JP" altLang="en-US" dirty="0"/>
              <a:t>ライブラリに</a:t>
            </a:r>
            <a:r>
              <a:rPr lang="en-US" altLang="ja-JP" dirty="0"/>
              <a:t>Enclave</a:t>
            </a:r>
            <a:r>
              <a:rPr lang="ja-JP" altLang="en-US" dirty="0"/>
              <a:t>メモリを復元させる</a:t>
            </a:r>
            <a:endParaRPr lang="en-US" altLang="ja-JP" dirty="0"/>
          </a:p>
        </p:txBody>
      </p:sp>
      <p:sp>
        <p:nvSpPr>
          <p:cNvPr id="4" name="Slide Number Placeholder 3"/>
          <p:cNvSpPr>
            <a:spLocks noGrp="1"/>
          </p:cNvSpPr>
          <p:nvPr>
            <p:ph type="sldNum" sz="quarter" idx="12"/>
          </p:nvPr>
        </p:nvSpPr>
        <p:spPr>
          <a:xfrm>
            <a:off x="6557005" y="6507930"/>
            <a:ext cx="2057400" cy="365125"/>
          </a:xfrm>
        </p:spPr>
        <p:txBody>
          <a:bodyPr/>
          <a:lstStyle/>
          <a:p>
            <a:fld id="{C6BF4F0F-E9AC-E14D-8A5B-B9D0A2FE0313}" type="slidenum">
              <a:rPr lang="ja-JP" altLang="en-US" smtClean="0"/>
              <a:pPr/>
              <a:t>9</a:t>
            </a:fld>
            <a:endParaRPr lang="ja-JP" altLang="en-US" dirty="0"/>
          </a:p>
        </p:txBody>
      </p:sp>
      <p:sp>
        <p:nvSpPr>
          <p:cNvPr id="19" name="正方形/長方形 20">
            <a:extLst>
              <a:ext uri="{FF2B5EF4-FFF2-40B4-BE49-F238E27FC236}">
                <a16:creationId xmlns:a16="http://schemas.microsoft.com/office/drawing/2014/main" id="{B4358942-4946-5841-9BB5-3BD08D9C9854}"/>
              </a:ext>
            </a:extLst>
          </p:cNvPr>
          <p:cNvSpPr/>
          <p:nvPr/>
        </p:nvSpPr>
        <p:spPr>
          <a:xfrm>
            <a:off x="2038484" y="4472731"/>
            <a:ext cx="6966005" cy="2072271"/>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2" name="正方形/長方形 20">
            <a:extLst>
              <a:ext uri="{FF2B5EF4-FFF2-40B4-BE49-F238E27FC236}">
                <a16:creationId xmlns:a16="http://schemas.microsoft.com/office/drawing/2014/main" id="{B9A1704C-BBC7-CA4D-B1C3-E34AF2A7F54E}"/>
              </a:ext>
            </a:extLst>
          </p:cNvPr>
          <p:cNvSpPr/>
          <p:nvPr/>
        </p:nvSpPr>
        <p:spPr>
          <a:xfrm>
            <a:off x="4587937" y="4580585"/>
            <a:ext cx="4384849" cy="1856561"/>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5" name="TextBox 4"/>
          <p:cNvSpPr txBox="1"/>
          <p:nvPr/>
        </p:nvSpPr>
        <p:spPr>
          <a:xfrm>
            <a:off x="4586041" y="6561065"/>
            <a:ext cx="1569660" cy="369332"/>
          </a:xfrm>
          <a:prstGeom prst="rect">
            <a:avLst/>
          </a:prstGeom>
          <a:noFill/>
        </p:spPr>
        <p:txBody>
          <a:bodyPr wrap="none" rtlCol="0">
            <a:spAutoFit/>
          </a:bodyPr>
          <a:lstStyle/>
          <a:p>
            <a:r>
              <a:rPr kumimoji="1" lang="ja-JP" altLang="en-US" b="1" dirty="0"/>
              <a:t>移送先</a:t>
            </a:r>
            <a:r>
              <a:rPr lang="ja-JP" altLang="en-US" b="1" dirty="0"/>
              <a:t>ホスト</a:t>
            </a:r>
            <a:endParaRPr kumimoji="1" lang="ja-JP" altLang="en-US" b="1" dirty="0"/>
          </a:p>
        </p:txBody>
      </p:sp>
      <p:sp>
        <p:nvSpPr>
          <p:cNvPr id="7" name="正方形/長方形 29">
            <a:extLst>
              <a:ext uri="{FF2B5EF4-FFF2-40B4-BE49-F238E27FC236}">
                <a16:creationId xmlns:a16="http://schemas.microsoft.com/office/drawing/2014/main" id="{4051FCDB-8B9B-1147-BB05-CD014D1B0283}"/>
              </a:ext>
            </a:extLst>
          </p:cNvPr>
          <p:cNvSpPr/>
          <p:nvPr/>
        </p:nvSpPr>
        <p:spPr>
          <a:xfrm>
            <a:off x="7112601" y="5141360"/>
            <a:ext cx="1706309" cy="1098244"/>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solidFill>
                  <a:schemeClr val="tx1"/>
                </a:solidFill>
                <a:latin typeface="MS PGothic" charset="-128"/>
                <a:ea typeface="MS PGothic" charset="-128"/>
                <a:cs typeface="MS PGothic" charset="-128"/>
              </a:rPr>
              <a:t>Enclave</a:t>
            </a:r>
          </a:p>
          <a:p>
            <a:pPr algn="ctr"/>
            <a:endParaRPr kumimoji="1" lang="en-US" altLang="ja-JP" sz="3600" dirty="0">
              <a:solidFill>
                <a:schemeClr val="tx1"/>
              </a:solidFill>
              <a:latin typeface="MS PGothic" charset="-128"/>
              <a:ea typeface="MS PGothic" charset="-128"/>
              <a:cs typeface="MS PGothic" charset="-128"/>
            </a:endParaRPr>
          </a:p>
        </p:txBody>
      </p:sp>
      <p:sp>
        <p:nvSpPr>
          <p:cNvPr id="8" name="正方形/長方形 43">
            <a:extLst>
              <a:ext uri="{FF2B5EF4-FFF2-40B4-BE49-F238E27FC236}">
                <a16:creationId xmlns:a16="http://schemas.microsoft.com/office/drawing/2014/main" id="{3CDFAFD0-B674-1848-8828-EB77EA8DA0DB}"/>
              </a:ext>
            </a:extLst>
          </p:cNvPr>
          <p:cNvSpPr/>
          <p:nvPr/>
        </p:nvSpPr>
        <p:spPr>
          <a:xfrm>
            <a:off x="7233561" y="5820419"/>
            <a:ext cx="1519393" cy="353770"/>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chemeClr val="tx1"/>
                </a:solidFill>
                <a:latin typeface="MS PGothic" charset="-128"/>
                <a:ea typeface="MS PGothic" charset="-128"/>
                <a:cs typeface="MS PGothic" charset="-128"/>
              </a:rPr>
              <a:t>ライブラリ</a:t>
            </a:r>
          </a:p>
        </p:txBody>
      </p:sp>
      <p:sp>
        <p:nvSpPr>
          <p:cNvPr id="9" name="正方形/長方形 45">
            <a:extLst>
              <a:ext uri="{FF2B5EF4-FFF2-40B4-BE49-F238E27FC236}">
                <a16:creationId xmlns:a16="http://schemas.microsoft.com/office/drawing/2014/main" id="{D9D12992-285B-3D4A-81EC-5034B0F943E5}"/>
              </a:ext>
            </a:extLst>
          </p:cNvPr>
          <p:cNvSpPr/>
          <p:nvPr/>
        </p:nvSpPr>
        <p:spPr>
          <a:xfrm>
            <a:off x="2193976" y="5539955"/>
            <a:ext cx="1635754" cy="718629"/>
          </a:xfrm>
          <a:prstGeom prst="rect">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a:solidFill>
                  <a:schemeClr val="tx1"/>
                </a:solidFill>
                <a:latin typeface="MS PGothic" charset="-128"/>
                <a:ea typeface="MS PGothic" charset="-128"/>
                <a:cs typeface="MS PGothic" charset="-128"/>
              </a:rPr>
              <a:t>MigSGX</a:t>
            </a:r>
          </a:p>
          <a:p>
            <a:pPr algn="ctr"/>
            <a:r>
              <a:rPr kumimoji="1" lang="ja-JP" altLang="en-US" sz="2400">
                <a:solidFill>
                  <a:schemeClr val="tx1"/>
                </a:solidFill>
                <a:latin typeface="MS PGothic" charset="-128"/>
                <a:ea typeface="MS PGothic" charset="-128"/>
                <a:cs typeface="MS PGothic" charset="-128"/>
              </a:rPr>
              <a:t>マネージャ</a:t>
            </a:r>
            <a:endParaRPr lang="en-US" altLang="ja-JP" sz="2400" dirty="0">
              <a:solidFill>
                <a:schemeClr val="tx1"/>
              </a:solidFill>
              <a:latin typeface="MS PGothic" charset="-128"/>
              <a:ea typeface="MS PGothic" charset="-128"/>
              <a:cs typeface="MS PGothic" charset="-128"/>
            </a:endParaRPr>
          </a:p>
        </p:txBody>
      </p:sp>
      <p:sp>
        <p:nvSpPr>
          <p:cNvPr id="15" name="TextBox 14"/>
          <p:cNvSpPr txBox="1"/>
          <p:nvPr/>
        </p:nvSpPr>
        <p:spPr>
          <a:xfrm>
            <a:off x="1125128" y="4665707"/>
            <a:ext cx="646331" cy="369332"/>
          </a:xfrm>
          <a:prstGeom prst="rect">
            <a:avLst/>
          </a:prstGeom>
          <a:noFill/>
        </p:spPr>
        <p:txBody>
          <a:bodyPr wrap="none" rtlCol="0">
            <a:spAutoFit/>
          </a:bodyPr>
          <a:lstStyle/>
          <a:p>
            <a:r>
              <a:rPr kumimoji="1" lang="ja-JP" altLang="en-US" b="1" dirty="0"/>
              <a:t>転送</a:t>
            </a:r>
          </a:p>
        </p:txBody>
      </p:sp>
      <p:sp>
        <p:nvSpPr>
          <p:cNvPr id="16" name="Curved Down Arrow 15"/>
          <p:cNvSpPr/>
          <p:nvPr/>
        </p:nvSpPr>
        <p:spPr>
          <a:xfrm>
            <a:off x="672360" y="5070053"/>
            <a:ext cx="1551866" cy="350903"/>
          </a:xfrm>
          <a:prstGeom prst="curved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latin typeface="MS PGothic" charset="-128"/>
              <a:ea typeface="MS PGothic" charset="-128"/>
              <a:cs typeface="MS PGothic" charset="-128"/>
            </a:endParaRPr>
          </a:p>
        </p:txBody>
      </p:sp>
      <p:sp>
        <p:nvSpPr>
          <p:cNvPr id="18" name="正方形/長方形 24">
            <a:extLst>
              <a:ext uri="{FF2B5EF4-FFF2-40B4-BE49-F238E27FC236}">
                <a16:creationId xmlns:a16="http://schemas.microsoft.com/office/drawing/2014/main" id="{3B9FE151-59DF-D643-BC71-521BF4E0C178}"/>
              </a:ext>
            </a:extLst>
          </p:cNvPr>
          <p:cNvSpPr/>
          <p:nvPr/>
        </p:nvSpPr>
        <p:spPr>
          <a:xfrm>
            <a:off x="4856441" y="5821285"/>
            <a:ext cx="1481575" cy="388277"/>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MS PGothic" charset="-128"/>
                <a:ea typeface="MS PGothic" charset="-128"/>
                <a:cs typeface="MS PGothic" charset="-128"/>
              </a:rPr>
              <a:t>ランタイム</a:t>
            </a:r>
            <a:endParaRPr kumimoji="1" lang="ja-JP" altLang="en-US" sz="2400">
              <a:solidFill>
                <a:schemeClr val="tx1"/>
              </a:solidFill>
              <a:latin typeface="MS PGothic" charset="-128"/>
              <a:ea typeface="MS PGothic" charset="-128"/>
              <a:cs typeface="MS PGothic" charset="-128"/>
            </a:endParaRPr>
          </a:p>
        </p:txBody>
      </p:sp>
      <p:sp>
        <p:nvSpPr>
          <p:cNvPr id="20" name="正方形/長方形 19">
            <a:extLst>
              <a:ext uri="{FF2B5EF4-FFF2-40B4-BE49-F238E27FC236}">
                <a16:creationId xmlns:a16="http://schemas.microsoft.com/office/drawing/2014/main" id="{8D9D495D-7BB0-F544-8031-2C02A3B925C8}"/>
              </a:ext>
            </a:extLst>
          </p:cNvPr>
          <p:cNvSpPr/>
          <p:nvPr/>
        </p:nvSpPr>
        <p:spPr>
          <a:xfrm>
            <a:off x="4631012" y="4890241"/>
            <a:ext cx="4290875" cy="14236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rgbClr val="FF0000"/>
              </a:solidFill>
              <a:latin typeface="MS PGothic" charset="-128"/>
              <a:ea typeface="MS PGothic" charset="-128"/>
              <a:cs typeface="MS PGothic" charset="-128"/>
            </a:endParaRPr>
          </a:p>
        </p:txBody>
      </p:sp>
      <p:sp>
        <p:nvSpPr>
          <p:cNvPr id="21" name="テキスト ボックス 20">
            <a:extLst>
              <a:ext uri="{FF2B5EF4-FFF2-40B4-BE49-F238E27FC236}">
                <a16:creationId xmlns:a16="http://schemas.microsoft.com/office/drawing/2014/main" id="{901788FB-D13C-DC4B-9DAC-C2C9BEDA9B04}"/>
              </a:ext>
            </a:extLst>
          </p:cNvPr>
          <p:cNvSpPr txBox="1"/>
          <p:nvPr/>
        </p:nvSpPr>
        <p:spPr>
          <a:xfrm>
            <a:off x="5442362" y="4491815"/>
            <a:ext cx="2676001" cy="400110"/>
          </a:xfrm>
          <a:prstGeom prst="rect">
            <a:avLst/>
          </a:prstGeom>
          <a:noFill/>
          <a:ln w="25400">
            <a:noFill/>
          </a:ln>
        </p:spPr>
        <p:txBody>
          <a:bodyPr wrap="square" rtlCol="0">
            <a:spAutoFit/>
          </a:bodyPr>
          <a:lstStyle/>
          <a:p>
            <a:r>
              <a:rPr kumimoji="1" lang="en-US" altLang="ja-JP" sz="2000" b="1" dirty="0"/>
              <a:t>SGX</a:t>
            </a:r>
            <a:r>
              <a:rPr kumimoji="1" lang="ja-JP" altLang="en-US" sz="2000" b="1"/>
              <a:t>アプリケーション</a:t>
            </a:r>
            <a:endParaRPr kumimoji="1" lang="en-US" altLang="ja-JP" sz="2000" b="1" dirty="0"/>
          </a:p>
        </p:txBody>
      </p:sp>
      <p:sp>
        <p:nvSpPr>
          <p:cNvPr id="23" name="正方形/長方形 22">
            <a:extLst>
              <a:ext uri="{FF2B5EF4-FFF2-40B4-BE49-F238E27FC236}">
                <a16:creationId xmlns:a16="http://schemas.microsoft.com/office/drawing/2014/main" id="{6B363DBC-9FBC-4549-B1F1-A22B3EF37128}"/>
              </a:ext>
            </a:extLst>
          </p:cNvPr>
          <p:cNvSpPr/>
          <p:nvPr/>
        </p:nvSpPr>
        <p:spPr>
          <a:xfrm>
            <a:off x="-1413118" y="4847513"/>
            <a:ext cx="1382170" cy="795981"/>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S PGothic" charset="-128"/>
                <a:ea typeface="MS PGothic" charset="-128"/>
                <a:cs typeface="MS PGothic" charset="-128"/>
              </a:rPr>
              <a:t>メモリ等の</a:t>
            </a:r>
            <a:br>
              <a:rPr kumimoji="1" lang="en-US" altLang="ja-JP" sz="2000" dirty="0">
                <a:solidFill>
                  <a:schemeClr val="tx1"/>
                </a:solidFill>
                <a:latin typeface="MS PGothic" charset="-128"/>
                <a:ea typeface="MS PGothic" charset="-128"/>
                <a:cs typeface="MS PGothic" charset="-128"/>
              </a:rPr>
            </a:br>
            <a:r>
              <a:rPr kumimoji="1" lang="ja-JP" altLang="en-US" sz="2000">
                <a:solidFill>
                  <a:schemeClr val="tx1"/>
                </a:solidFill>
                <a:latin typeface="MS PGothic" charset="-128"/>
                <a:ea typeface="MS PGothic" charset="-128"/>
                <a:cs typeface="MS PGothic" charset="-128"/>
              </a:rPr>
              <a:t>状態</a:t>
            </a:r>
            <a:endParaRPr kumimoji="1" lang="en-US" altLang="ja-JP" sz="2000" dirty="0">
              <a:solidFill>
                <a:schemeClr val="tx1"/>
              </a:solidFill>
              <a:latin typeface="MS PGothic" charset="-128"/>
              <a:ea typeface="MS PGothic" charset="-128"/>
              <a:cs typeface="MS PGothic" charset="-128"/>
            </a:endParaRPr>
          </a:p>
        </p:txBody>
      </p:sp>
      <p:sp>
        <p:nvSpPr>
          <p:cNvPr id="24" name="右矢印 23">
            <a:extLst>
              <a:ext uri="{FF2B5EF4-FFF2-40B4-BE49-F238E27FC236}">
                <a16:creationId xmlns:a16="http://schemas.microsoft.com/office/drawing/2014/main" id="{85462972-0A84-C64C-936D-07555D40D459}"/>
              </a:ext>
            </a:extLst>
          </p:cNvPr>
          <p:cNvSpPr/>
          <p:nvPr/>
        </p:nvSpPr>
        <p:spPr>
          <a:xfrm>
            <a:off x="6152630" y="5271789"/>
            <a:ext cx="1170386" cy="692478"/>
          </a:xfrm>
          <a:prstGeom prst="rightArrow">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S PGothic" charset="-128"/>
                <a:ea typeface="MS PGothic" charset="-128"/>
                <a:cs typeface="MS PGothic" charset="-128"/>
              </a:rPr>
              <a:t>復元</a:t>
            </a:r>
          </a:p>
        </p:txBody>
      </p:sp>
      <p:cxnSp>
        <p:nvCxnSpPr>
          <p:cNvPr id="10" name="直線矢印コネクタ 46">
            <a:extLst>
              <a:ext uri="{FF2B5EF4-FFF2-40B4-BE49-F238E27FC236}">
                <a16:creationId xmlns:a16="http://schemas.microsoft.com/office/drawing/2014/main" id="{06D1D920-520A-DD46-B836-600D2798FA9E}"/>
              </a:ext>
            </a:extLst>
          </p:cNvPr>
          <p:cNvCxnSpPr>
            <a:cxnSpLocks/>
          </p:cNvCxnSpPr>
          <p:nvPr/>
        </p:nvCxnSpPr>
        <p:spPr>
          <a:xfrm flipH="1" flipV="1">
            <a:off x="3746480" y="5934395"/>
            <a:ext cx="1046372" cy="125818"/>
          </a:xfrm>
          <a:prstGeom prst="straightConnector1">
            <a:avLst/>
          </a:prstGeom>
          <a:ln w="952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33F18B98-EBD2-E744-A416-463C1D397907}"/>
              </a:ext>
            </a:extLst>
          </p:cNvPr>
          <p:cNvSpPr/>
          <p:nvPr/>
        </p:nvSpPr>
        <p:spPr>
          <a:xfrm>
            <a:off x="4933182" y="5296771"/>
            <a:ext cx="1328091" cy="518395"/>
          </a:xfrm>
          <a:prstGeom prst="rect">
            <a:avLst/>
          </a:prstGeom>
          <a:solidFill>
            <a:srgbClr val="FF5A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bg1"/>
                </a:solidFill>
              </a:rPr>
              <a:t>暗号化</a:t>
            </a:r>
            <a:endParaRPr lang="en-US" altLang="ja-JP" sz="1600" dirty="0">
              <a:solidFill>
                <a:schemeClr val="bg1"/>
              </a:solidFill>
            </a:endParaRPr>
          </a:p>
          <a:p>
            <a:pPr algn="ctr"/>
            <a:r>
              <a:rPr kumimoji="1" lang="ja-JP" altLang="en-US" sz="1600">
                <a:solidFill>
                  <a:schemeClr val="bg1"/>
                </a:solidFill>
              </a:rPr>
              <a:t>状態データ</a:t>
            </a:r>
            <a:endParaRPr kumimoji="1" lang="ja-JP" altLang="en-US" sz="1600" dirty="0">
              <a:solidFill>
                <a:schemeClr val="bg1"/>
              </a:solidFill>
            </a:endParaRPr>
          </a:p>
        </p:txBody>
      </p:sp>
      <p:sp>
        <p:nvSpPr>
          <p:cNvPr id="26" name="右矢印 25">
            <a:extLst>
              <a:ext uri="{FF2B5EF4-FFF2-40B4-BE49-F238E27FC236}">
                <a16:creationId xmlns:a16="http://schemas.microsoft.com/office/drawing/2014/main" id="{C7AC8556-A142-2E41-B95C-F0955777DC15}"/>
              </a:ext>
            </a:extLst>
          </p:cNvPr>
          <p:cNvSpPr/>
          <p:nvPr/>
        </p:nvSpPr>
        <p:spPr>
          <a:xfrm rot="1142037">
            <a:off x="3758146" y="5023283"/>
            <a:ext cx="963122" cy="510629"/>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MS PGothic" charset="-128"/>
                <a:ea typeface="MS PGothic" charset="-128"/>
                <a:cs typeface="MS PGothic" charset="-128"/>
              </a:rPr>
              <a:t>復元</a:t>
            </a:r>
          </a:p>
        </p:txBody>
      </p:sp>
      <p:cxnSp>
        <p:nvCxnSpPr>
          <p:cNvPr id="27" name="直線矢印コネクタ 46">
            <a:extLst>
              <a:ext uri="{FF2B5EF4-FFF2-40B4-BE49-F238E27FC236}">
                <a16:creationId xmlns:a16="http://schemas.microsoft.com/office/drawing/2014/main" id="{C3F82AC1-5DE3-BE47-9039-29A4F84E0991}"/>
              </a:ext>
            </a:extLst>
          </p:cNvPr>
          <p:cNvCxnSpPr>
            <a:cxnSpLocks/>
          </p:cNvCxnSpPr>
          <p:nvPr/>
        </p:nvCxnSpPr>
        <p:spPr>
          <a:xfrm flipH="1">
            <a:off x="6307968" y="6015423"/>
            <a:ext cx="925593" cy="6867"/>
          </a:xfrm>
          <a:prstGeom prst="straightConnector1">
            <a:avLst/>
          </a:prstGeom>
          <a:ln w="952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par>
                          <p:cTn id="11" fill="hold">
                            <p:stCondLst>
                              <p:cond delay="500"/>
                            </p:stCondLst>
                            <p:childTnLst>
                              <p:par>
                                <p:cTn id="12" presetID="0" presetClass="path" presetSubtype="0" accel="50000" decel="50000" fill="hold" grpId="0" nodeType="afterEffect">
                                  <p:stCondLst>
                                    <p:cond delay="1000"/>
                                  </p:stCondLst>
                                  <p:childTnLst>
                                    <p:animMotion origin="layout" path="M 0.00191 -0.01504 L 0.41458 -0.01087 " pathEditMode="relative" rAng="0" ptsTypes="AA">
                                      <p:cBhvr>
                                        <p:cTn id="13" dur="1000" fill="hold"/>
                                        <p:tgtEl>
                                          <p:spTgt spid="23"/>
                                        </p:tgtEl>
                                        <p:attrNameLst>
                                          <p:attrName>ppt_x</p:attrName>
                                          <p:attrName>ppt_y</p:attrName>
                                        </p:attrNameLst>
                                      </p:cBhvr>
                                      <p:rCtr x="20625" y="208"/>
                                    </p:animMotion>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linds(horizontal)">
                                      <p:cBhvr>
                                        <p:cTn id="18" dur="500"/>
                                        <p:tgtEl>
                                          <p:spTgt spid="26"/>
                                        </p:tgtEl>
                                      </p:cBhvr>
                                    </p:animEffect>
                                  </p:childTnLst>
                                </p:cTn>
                              </p:par>
                            </p:childTnLst>
                          </p:cTn>
                        </p:par>
                        <p:par>
                          <p:cTn id="19" fill="hold">
                            <p:stCondLst>
                              <p:cond delay="500"/>
                            </p:stCondLst>
                            <p:childTnLst>
                              <p:par>
                                <p:cTn id="20" presetID="3" presetClass="entr" presetSubtype="10" fill="hold" grpId="0" nodeType="after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horizontal)">
                                      <p:cBhvr>
                                        <p:cTn id="34" dur="500"/>
                                        <p:tgtEl>
                                          <p:spTgt spid="2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 grpId="0" animBg="1"/>
      <p:bldP spid="8" grpId="0" animBg="1"/>
      <p:bldP spid="15" grpId="0"/>
      <p:bldP spid="16" grpId="0" animBg="1"/>
      <p:bldP spid="18" grpId="0" animBg="1"/>
      <p:bldP spid="20" grpId="0" animBg="1"/>
      <p:bldP spid="21" grpId="0"/>
      <p:bldP spid="23" grpId="0" animBg="1"/>
      <p:bldP spid="24" grpId="0" animBg="1"/>
      <p:bldP spid="25" grpId="0" animBg="1"/>
      <p:bldP spid="26" grpId="0" animBg="1"/>
    </p:bld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rgbClr val="FF0000"/>
          </a:solidFill>
        </a:ln>
      </a:spPr>
      <a:bodyPr rtlCol="0" anchor="ctr"/>
      <a:lstStyle>
        <a:defPPr algn="ctr">
          <a:defRPr kumimoji="1" sz="1600">
            <a:solidFill>
              <a:srgbClr val="FF0000"/>
            </a:solidFill>
            <a:latin typeface="MS PGothic" charset="-128"/>
            <a:ea typeface="MS PGothic" charset="-128"/>
            <a:cs typeface="MS PGothic"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89375</TotalTime>
  <Words>5094</Words>
  <Application>Microsoft Macintosh PowerPoint</Application>
  <PresentationFormat>画面に合わせる (4:3)</PresentationFormat>
  <Paragraphs>473</Paragraphs>
  <Slides>28</Slides>
  <Notes>24</Notes>
  <HiddenSlides>10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7" baseType="lpstr">
      <vt:lpstr>MS PGothic</vt:lpstr>
      <vt:lpstr>MS Gothic</vt:lpstr>
      <vt:lpstr>Noto Sans CJK JP</vt:lpstr>
      <vt:lpstr>Yu Gothic</vt:lpstr>
      <vt:lpstr>Yu Gothic</vt:lpstr>
      <vt:lpstr>Arial</vt:lpstr>
      <vt:lpstr>Calibri</vt:lpstr>
      <vt:lpstr>ホワイト</vt:lpstr>
      <vt:lpstr>Visio</vt:lpstr>
      <vt:lpstr>Intel SGXを利用するコンテナの マイグレーション機構</vt:lpstr>
      <vt:lpstr>従来の情報漏洩対策</vt:lpstr>
      <vt:lpstr>従来対策の問題</vt:lpstr>
      <vt:lpstr>Intel SGXを用いた情報漏洩対策</vt:lpstr>
      <vt:lpstr>SGXアプリケーションの マイグレーション</vt:lpstr>
      <vt:lpstr>マイグレーション時の問題</vt:lpstr>
      <vt:lpstr>提案: MigSGX</vt:lpstr>
      <vt:lpstr>マイグレーションの流れ（1/2）</vt:lpstr>
      <vt:lpstr>マイグレーションの流れ（2/2）</vt:lpstr>
      <vt:lpstr> Enclaveメモリの保存</vt:lpstr>
      <vt:lpstr> Enclaveメモリの復元</vt:lpstr>
      <vt:lpstr>MigSGXランタイムとの通信</vt:lpstr>
      <vt:lpstr>実験</vt:lpstr>
      <vt:lpstr>動作確認</vt:lpstr>
      <vt:lpstr>保存・復元の性能</vt:lpstr>
      <vt:lpstr>暗号化のオーバヘッド</vt:lpstr>
      <vt:lpstr>関連研究</vt:lpstr>
      <vt:lpstr> まとめ</vt:lpstr>
      <vt:lpstr>SGXアプリケーションの マイグレーション</vt:lpstr>
      <vt:lpstr>Enclaveメモリの情報取得</vt:lpstr>
      <vt:lpstr> 復元用Enclaveの作成</vt:lpstr>
      <vt:lpstr>メモリを暗号化する鍵の管理</vt:lpstr>
      <vt:lpstr>SGXアプリケーションの性能変化</vt:lpstr>
      <vt:lpstr>Enclaveのその他のメモリ領域</vt:lpstr>
      <vt:lpstr>通信手段:例１</vt:lpstr>
      <vt:lpstr>通信手段:例２</vt:lpstr>
      <vt:lpstr>MigSGXでのパラサイト機構の利用</vt:lpstr>
      <vt:lpstr>MigSGXでのパラサイト機構の利用</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SGXで保護されたメモリ領域の マイグレーションに関する研究</dc:title>
  <dc:creator>gggggg nei</dc:creator>
  <cp:lastModifiedBy>gggggg nei</cp:lastModifiedBy>
  <cp:revision>747</cp:revision>
  <cp:lastPrinted>2018-08-16T15:32:36Z</cp:lastPrinted>
  <dcterms:created xsi:type="dcterms:W3CDTF">2017-10-11T06:32:30Z</dcterms:created>
  <dcterms:modified xsi:type="dcterms:W3CDTF">2018-10-22T04:39:00Z</dcterms:modified>
</cp:coreProperties>
</file>